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0" r:id="rId3"/>
  </p:sldMasterIdLst>
  <p:notesMasterIdLst>
    <p:notesMasterId r:id="rId14"/>
  </p:notesMasterIdLst>
  <p:sldIdLst>
    <p:sldId id="268" r:id="rId4"/>
    <p:sldId id="277" r:id="rId5"/>
    <p:sldId id="261" r:id="rId6"/>
    <p:sldId id="257" r:id="rId7"/>
    <p:sldId id="263" r:id="rId8"/>
    <p:sldId id="269" r:id="rId9"/>
    <p:sldId id="270" r:id="rId10"/>
    <p:sldId id="271" r:id="rId11"/>
    <p:sldId id="272" r:id="rId12"/>
    <p:sldId id="27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524" y="-3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1AF7D9-C673-4276-BF63-8FC2938B1D57}" type="doc">
      <dgm:prSet loTypeId="urn:microsoft.com/office/officeart/2005/8/layout/venn1" loCatId="relationship" qsTypeId="urn:microsoft.com/office/officeart/2005/8/quickstyle/simple1" qsCatId="simple" csTypeId="urn:microsoft.com/office/officeart/2005/8/colors/accent1_2" csCatId="accent1" phldr="1"/>
      <dgm:spPr/>
    </dgm:pt>
    <dgm:pt modelId="{0E9CD080-5EA5-4110-8537-304D131D50A6}">
      <dgm:prSet phldrT="[Text]" custT="1"/>
      <dgm:spPr/>
      <dgm:t>
        <a:bodyPr/>
        <a:lstStyle/>
        <a:p>
          <a:pPr algn="l">
            <a:lnSpc>
              <a:spcPct val="90000"/>
            </a:lnSpc>
            <a:spcAft>
              <a:spcPct val="35000"/>
            </a:spcAft>
          </a:pPr>
          <a:endParaRPr lang="en-GB" sz="1800" dirty="0" smtClean="0"/>
        </a:p>
        <a:p>
          <a:pPr algn="l">
            <a:lnSpc>
              <a:spcPct val="90000"/>
            </a:lnSpc>
            <a:spcAft>
              <a:spcPct val="35000"/>
            </a:spcAft>
          </a:pPr>
          <a:r>
            <a:rPr lang="en-GB" sz="1600" dirty="0" smtClean="0"/>
            <a:t>Systems</a:t>
          </a:r>
        </a:p>
        <a:p>
          <a:pPr algn="l">
            <a:lnSpc>
              <a:spcPct val="100000"/>
            </a:lnSpc>
            <a:spcAft>
              <a:spcPts val="0"/>
            </a:spcAft>
          </a:pPr>
          <a:r>
            <a:rPr lang="en-GB" sz="1600" dirty="0" smtClean="0"/>
            <a:t>Strategies </a:t>
          </a:r>
        </a:p>
        <a:p>
          <a:pPr algn="l">
            <a:lnSpc>
              <a:spcPct val="100000"/>
            </a:lnSpc>
            <a:spcAft>
              <a:spcPts val="0"/>
            </a:spcAft>
          </a:pPr>
          <a:r>
            <a:rPr lang="en-GB" sz="1600" dirty="0" smtClean="0"/>
            <a:t>(</a:t>
          </a:r>
          <a:r>
            <a:rPr lang="en-GB" sz="1600" dirty="0" err="1" smtClean="0"/>
            <a:t>vax</a:t>
          </a:r>
          <a:r>
            <a:rPr lang="en-GB" sz="1600" dirty="0" smtClean="0"/>
            <a:t> across life cycle)</a:t>
          </a:r>
        </a:p>
        <a:p>
          <a:pPr algn="l">
            <a:lnSpc>
              <a:spcPct val="90000"/>
            </a:lnSpc>
            <a:spcAft>
              <a:spcPct val="35000"/>
            </a:spcAft>
          </a:pPr>
          <a:endParaRPr lang="en-GB" sz="1600" dirty="0" smtClean="0"/>
        </a:p>
        <a:p>
          <a:pPr algn="l">
            <a:lnSpc>
              <a:spcPct val="90000"/>
            </a:lnSpc>
            <a:spcAft>
              <a:spcPct val="35000"/>
            </a:spcAft>
          </a:pPr>
          <a:r>
            <a:rPr lang="en-GB" sz="1600" dirty="0" smtClean="0"/>
            <a:t>Monitoring/</a:t>
          </a:r>
          <a:r>
            <a:rPr lang="en-GB" sz="1600" dirty="0" err="1" smtClean="0"/>
            <a:t>Surv</a:t>
          </a:r>
          <a:endParaRPr lang="en-GB" sz="1600" dirty="0" smtClean="0"/>
        </a:p>
        <a:p>
          <a:pPr algn="l">
            <a:lnSpc>
              <a:spcPct val="90000"/>
            </a:lnSpc>
            <a:spcAft>
              <a:spcPct val="35000"/>
            </a:spcAft>
          </a:pPr>
          <a:r>
            <a:rPr lang="en-GB" sz="1600" dirty="0" smtClean="0"/>
            <a:t>Outbreak response</a:t>
          </a:r>
        </a:p>
        <a:p>
          <a:pPr algn="l">
            <a:lnSpc>
              <a:spcPct val="90000"/>
            </a:lnSpc>
            <a:spcAft>
              <a:spcPct val="35000"/>
            </a:spcAft>
          </a:pPr>
          <a:r>
            <a:rPr lang="en-GB" sz="1600" dirty="0" smtClean="0"/>
            <a:t>Mobilization/Advocacy</a:t>
          </a:r>
        </a:p>
        <a:p>
          <a:pPr algn="l">
            <a:lnSpc>
              <a:spcPct val="90000"/>
            </a:lnSpc>
            <a:spcAft>
              <a:spcPct val="35000"/>
            </a:spcAft>
          </a:pPr>
          <a:r>
            <a:rPr lang="en-GB" sz="1600" dirty="0" smtClean="0"/>
            <a:t>Research &amp; Innovation</a:t>
          </a:r>
        </a:p>
        <a:p>
          <a:pPr algn="ctr">
            <a:lnSpc>
              <a:spcPct val="90000"/>
            </a:lnSpc>
            <a:spcAft>
              <a:spcPct val="35000"/>
            </a:spcAft>
          </a:pPr>
          <a:endParaRPr lang="en-GB" sz="1600" dirty="0"/>
        </a:p>
      </dgm:t>
    </dgm:pt>
    <dgm:pt modelId="{F1DD0A55-B787-4BC3-9D49-D84A1956D676}" type="parTrans" cxnId="{A30C8A62-C2B4-46B8-89C8-9BB807C5CAB8}">
      <dgm:prSet/>
      <dgm:spPr/>
      <dgm:t>
        <a:bodyPr/>
        <a:lstStyle/>
        <a:p>
          <a:endParaRPr lang="en-GB"/>
        </a:p>
      </dgm:t>
    </dgm:pt>
    <dgm:pt modelId="{FE19F435-A982-47C9-85EE-729817B2F685}" type="sibTrans" cxnId="{A30C8A62-C2B4-46B8-89C8-9BB807C5CAB8}">
      <dgm:prSet/>
      <dgm:spPr/>
      <dgm:t>
        <a:bodyPr/>
        <a:lstStyle/>
        <a:p>
          <a:endParaRPr lang="en-GB"/>
        </a:p>
      </dgm:t>
    </dgm:pt>
    <dgm:pt modelId="{8CEFEC46-8DA4-4216-BA48-EB5906255DFC}">
      <dgm:prSet phldrT="[Text]" custT="1"/>
      <dgm:spPr/>
      <dgm:t>
        <a:bodyPr/>
        <a:lstStyle/>
        <a:p>
          <a:pPr algn="r">
            <a:spcBef>
              <a:spcPct val="0"/>
            </a:spcBef>
            <a:spcAft>
              <a:spcPts val="1200"/>
            </a:spcAft>
          </a:pPr>
          <a:r>
            <a:rPr lang="en-GB" sz="1600" dirty="0" smtClean="0"/>
            <a:t>  SIAs     </a:t>
          </a:r>
        </a:p>
        <a:p>
          <a:pPr algn="r">
            <a:spcBef>
              <a:spcPct val="0"/>
            </a:spcBef>
            <a:spcAft>
              <a:spcPct val="35000"/>
            </a:spcAft>
          </a:pPr>
          <a:endParaRPr lang="en-GB" sz="1600" dirty="0" smtClean="0"/>
        </a:p>
        <a:p>
          <a:pPr algn="r">
            <a:spcBef>
              <a:spcPts val="1800"/>
            </a:spcBef>
            <a:spcAft>
              <a:spcPct val="35000"/>
            </a:spcAft>
          </a:pPr>
          <a:endParaRPr lang="en-GB" sz="1600" dirty="0" smtClean="0"/>
        </a:p>
        <a:p>
          <a:pPr algn="r">
            <a:spcBef>
              <a:spcPts val="1800"/>
            </a:spcBef>
            <a:spcAft>
              <a:spcPct val="35000"/>
            </a:spcAft>
          </a:pPr>
          <a:r>
            <a:rPr lang="en-GB" sz="1600" dirty="0" smtClean="0"/>
            <a:t>Monitoring/</a:t>
          </a:r>
          <a:r>
            <a:rPr lang="en-GB" sz="1600" dirty="0" err="1" smtClean="0"/>
            <a:t>Surv</a:t>
          </a:r>
          <a:endParaRPr lang="en-GB" sz="1600" dirty="0" smtClean="0"/>
        </a:p>
        <a:p>
          <a:pPr algn="r">
            <a:spcBef>
              <a:spcPct val="0"/>
            </a:spcBef>
            <a:spcAft>
              <a:spcPct val="35000"/>
            </a:spcAft>
          </a:pPr>
          <a:r>
            <a:rPr lang="en-GB" sz="1600" dirty="0" smtClean="0"/>
            <a:t>Outbreak response</a:t>
          </a:r>
        </a:p>
        <a:p>
          <a:pPr algn="r">
            <a:spcBef>
              <a:spcPct val="0"/>
            </a:spcBef>
            <a:spcAft>
              <a:spcPct val="35000"/>
            </a:spcAft>
          </a:pPr>
          <a:r>
            <a:rPr lang="en-GB" sz="1600" dirty="0" smtClean="0"/>
            <a:t>Mobilization/Advocacy</a:t>
          </a:r>
        </a:p>
        <a:p>
          <a:pPr algn="r">
            <a:spcBef>
              <a:spcPct val="0"/>
            </a:spcBef>
            <a:spcAft>
              <a:spcPct val="35000"/>
            </a:spcAft>
          </a:pPr>
          <a:r>
            <a:rPr lang="en-GB" sz="1600" dirty="0" smtClean="0"/>
            <a:t>Research &amp; Innovation </a:t>
          </a:r>
        </a:p>
      </dgm:t>
    </dgm:pt>
    <dgm:pt modelId="{04E4855E-3DC3-466E-86F5-5A3AF4718AD4}" type="parTrans" cxnId="{38516655-09C3-4B19-BB00-033F5F81F968}">
      <dgm:prSet/>
      <dgm:spPr/>
      <dgm:t>
        <a:bodyPr/>
        <a:lstStyle/>
        <a:p>
          <a:endParaRPr lang="en-GB"/>
        </a:p>
      </dgm:t>
    </dgm:pt>
    <dgm:pt modelId="{C9FD2C2D-61F0-480D-9ED6-6C255D1E5E2A}" type="sibTrans" cxnId="{38516655-09C3-4B19-BB00-033F5F81F968}">
      <dgm:prSet/>
      <dgm:spPr/>
      <dgm:t>
        <a:bodyPr/>
        <a:lstStyle/>
        <a:p>
          <a:endParaRPr lang="en-GB"/>
        </a:p>
      </dgm:t>
    </dgm:pt>
    <dgm:pt modelId="{53932488-B663-436F-B7EC-D601C2A7C31B}" type="pres">
      <dgm:prSet presAssocID="{381AF7D9-C673-4276-BF63-8FC2938B1D57}" presName="compositeShape" presStyleCnt="0">
        <dgm:presLayoutVars>
          <dgm:chMax val="7"/>
          <dgm:dir/>
          <dgm:resizeHandles val="exact"/>
        </dgm:presLayoutVars>
      </dgm:prSet>
      <dgm:spPr/>
    </dgm:pt>
    <dgm:pt modelId="{88A73AA8-753A-44C9-86E1-1C9E39F8135C}" type="pres">
      <dgm:prSet presAssocID="{0E9CD080-5EA5-4110-8537-304D131D50A6}" presName="circ1" presStyleLbl="vennNode1" presStyleIdx="0" presStyleCnt="2" custScaleX="102318" custScaleY="103231" custLinFactNeighborX="14395" custLinFactNeighborY="450"/>
      <dgm:spPr/>
      <dgm:t>
        <a:bodyPr/>
        <a:lstStyle/>
        <a:p>
          <a:endParaRPr lang="en-GB"/>
        </a:p>
      </dgm:t>
    </dgm:pt>
    <dgm:pt modelId="{6F3DB953-D094-402F-B65B-2B8EAC46A49A}" type="pres">
      <dgm:prSet presAssocID="{0E9CD080-5EA5-4110-8537-304D131D50A6}" presName="circ1Tx" presStyleLbl="revTx" presStyleIdx="0" presStyleCnt="0">
        <dgm:presLayoutVars>
          <dgm:chMax val="0"/>
          <dgm:chPref val="0"/>
          <dgm:bulletEnabled val="1"/>
        </dgm:presLayoutVars>
      </dgm:prSet>
      <dgm:spPr/>
      <dgm:t>
        <a:bodyPr/>
        <a:lstStyle/>
        <a:p>
          <a:endParaRPr lang="en-GB"/>
        </a:p>
      </dgm:t>
    </dgm:pt>
    <dgm:pt modelId="{75A56599-7EF4-47EB-B912-05D51B5FF40F}" type="pres">
      <dgm:prSet presAssocID="{8CEFEC46-8DA4-4216-BA48-EB5906255DFC}" presName="circ2" presStyleLbl="vennNode1" presStyleIdx="1" presStyleCnt="2" custLinFactNeighborX="-4874" custLinFactNeighborY="491"/>
      <dgm:spPr/>
      <dgm:t>
        <a:bodyPr/>
        <a:lstStyle/>
        <a:p>
          <a:endParaRPr lang="en-GB"/>
        </a:p>
      </dgm:t>
    </dgm:pt>
    <dgm:pt modelId="{A37BDADD-77AA-4E8B-82D9-8E729A13ACDD}" type="pres">
      <dgm:prSet presAssocID="{8CEFEC46-8DA4-4216-BA48-EB5906255DFC}" presName="circ2Tx" presStyleLbl="revTx" presStyleIdx="0" presStyleCnt="0">
        <dgm:presLayoutVars>
          <dgm:chMax val="0"/>
          <dgm:chPref val="0"/>
          <dgm:bulletEnabled val="1"/>
        </dgm:presLayoutVars>
      </dgm:prSet>
      <dgm:spPr/>
      <dgm:t>
        <a:bodyPr/>
        <a:lstStyle/>
        <a:p>
          <a:endParaRPr lang="en-GB"/>
        </a:p>
      </dgm:t>
    </dgm:pt>
  </dgm:ptLst>
  <dgm:cxnLst>
    <dgm:cxn modelId="{16A4E2D1-4DB9-43DE-B61E-D15A910FA281}" type="presOf" srcId="{0E9CD080-5EA5-4110-8537-304D131D50A6}" destId="{88A73AA8-753A-44C9-86E1-1C9E39F8135C}" srcOrd="0" destOrd="0" presId="urn:microsoft.com/office/officeart/2005/8/layout/venn1"/>
    <dgm:cxn modelId="{6A7E926D-C1AC-433F-A12A-5D1892639D90}" type="presOf" srcId="{8CEFEC46-8DA4-4216-BA48-EB5906255DFC}" destId="{75A56599-7EF4-47EB-B912-05D51B5FF40F}" srcOrd="0" destOrd="0" presId="urn:microsoft.com/office/officeart/2005/8/layout/venn1"/>
    <dgm:cxn modelId="{4EB2D5BA-7705-4EFD-B2C6-71C5A90F30D3}" type="presOf" srcId="{8CEFEC46-8DA4-4216-BA48-EB5906255DFC}" destId="{A37BDADD-77AA-4E8B-82D9-8E729A13ACDD}" srcOrd="1" destOrd="0" presId="urn:microsoft.com/office/officeart/2005/8/layout/venn1"/>
    <dgm:cxn modelId="{38516655-09C3-4B19-BB00-033F5F81F968}" srcId="{381AF7D9-C673-4276-BF63-8FC2938B1D57}" destId="{8CEFEC46-8DA4-4216-BA48-EB5906255DFC}" srcOrd="1" destOrd="0" parTransId="{04E4855E-3DC3-466E-86F5-5A3AF4718AD4}" sibTransId="{C9FD2C2D-61F0-480D-9ED6-6C255D1E5E2A}"/>
    <dgm:cxn modelId="{A30C8A62-C2B4-46B8-89C8-9BB807C5CAB8}" srcId="{381AF7D9-C673-4276-BF63-8FC2938B1D57}" destId="{0E9CD080-5EA5-4110-8537-304D131D50A6}" srcOrd="0" destOrd="0" parTransId="{F1DD0A55-B787-4BC3-9D49-D84A1956D676}" sibTransId="{FE19F435-A982-47C9-85EE-729817B2F685}"/>
    <dgm:cxn modelId="{2E48E861-44FF-4B59-9784-E353F7708FDC}" type="presOf" srcId="{0E9CD080-5EA5-4110-8537-304D131D50A6}" destId="{6F3DB953-D094-402F-B65B-2B8EAC46A49A}" srcOrd="1" destOrd="0" presId="urn:microsoft.com/office/officeart/2005/8/layout/venn1"/>
    <dgm:cxn modelId="{1236F6EF-8662-4818-805B-34FA67F91A4A}" type="presOf" srcId="{381AF7D9-C673-4276-BF63-8FC2938B1D57}" destId="{53932488-B663-436F-B7EC-D601C2A7C31B}" srcOrd="0" destOrd="0" presId="urn:microsoft.com/office/officeart/2005/8/layout/venn1"/>
    <dgm:cxn modelId="{6DD25662-F8DE-4BF9-8AF5-5B7FCCE21FDA}" type="presParOf" srcId="{53932488-B663-436F-B7EC-D601C2A7C31B}" destId="{88A73AA8-753A-44C9-86E1-1C9E39F8135C}" srcOrd="0" destOrd="0" presId="urn:microsoft.com/office/officeart/2005/8/layout/venn1"/>
    <dgm:cxn modelId="{D8381D98-51BB-4938-9CA2-E5A8657F63EB}" type="presParOf" srcId="{53932488-B663-436F-B7EC-D601C2A7C31B}" destId="{6F3DB953-D094-402F-B65B-2B8EAC46A49A}" srcOrd="1" destOrd="0" presId="urn:microsoft.com/office/officeart/2005/8/layout/venn1"/>
    <dgm:cxn modelId="{CBA5CFA1-1CB2-461D-9589-FBD011F4311E}" type="presParOf" srcId="{53932488-B663-436F-B7EC-D601C2A7C31B}" destId="{75A56599-7EF4-47EB-B912-05D51B5FF40F}" srcOrd="2" destOrd="0" presId="urn:microsoft.com/office/officeart/2005/8/layout/venn1"/>
    <dgm:cxn modelId="{4BE45380-BFEC-4C80-A68F-174B5A93B49D}" type="presParOf" srcId="{53932488-B663-436F-B7EC-D601C2A7C31B}" destId="{A37BDADD-77AA-4E8B-82D9-8E729A13ACDD}" srcOrd="3"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73AA8-753A-44C9-86E1-1C9E39F8135C}">
      <dsp:nvSpPr>
        <dsp:cNvPr id="0" name=""/>
        <dsp:cNvSpPr/>
      </dsp:nvSpPr>
      <dsp:spPr>
        <a:xfrm>
          <a:off x="914422" y="734553"/>
          <a:ext cx="5235827" cy="528254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l" defTabSz="800100">
            <a:lnSpc>
              <a:spcPct val="90000"/>
            </a:lnSpc>
            <a:spcBef>
              <a:spcPct val="0"/>
            </a:spcBef>
            <a:spcAft>
              <a:spcPct val="35000"/>
            </a:spcAft>
          </a:pPr>
          <a:endParaRPr lang="en-GB" sz="1800" kern="1200" dirty="0" smtClean="0"/>
        </a:p>
        <a:p>
          <a:pPr lvl="0" algn="l" defTabSz="800100">
            <a:lnSpc>
              <a:spcPct val="90000"/>
            </a:lnSpc>
            <a:spcBef>
              <a:spcPct val="0"/>
            </a:spcBef>
            <a:spcAft>
              <a:spcPct val="35000"/>
            </a:spcAft>
          </a:pPr>
          <a:r>
            <a:rPr lang="en-GB" sz="1600" kern="1200" dirty="0" smtClean="0"/>
            <a:t>Systems</a:t>
          </a:r>
        </a:p>
        <a:p>
          <a:pPr lvl="0" algn="l" defTabSz="800100">
            <a:lnSpc>
              <a:spcPct val="100000"/>
            </a:lnSpc>
            <a:spcBef>
              <a:spcPct val="0"/>
            </a:spcBef>
            <a:spcAft>
              <a:spcPts val="0"/>
            </a:spcAft>
          </a:pPr>
          <a:r>
            <a:rPr lang="en-GB" sz="1600" kern="1200" dirty="0" smtClean="0"/>
            <a:t>Strategies </a:t>
          </a:r>
        </a:p>
        <a:p>
          <a:pPr lvl="0" algn="l" defTabSz="800100">
            <a:lnSpc>
              <a:spcPct val="100000"/>
            </a:lnSpc>
            <a:spcBef>
              <a:spcPct val="0"/>
            </a:spcBef>
            <a:spcAft>
              <a:spcPts val="0"/>
            </a:spcAft>
          </a:pPr>
          <a:r>
            <a:rPr lang="en-GB" sz="1600" kern="1200" dirty="0" smtClean="0"/>
            <a:t>(</a:t>
          </a:r>
          <a:r>
            <a:rPr lang="en-GB" sz="1600" kern="1200" dirty="0" err="1" smtClean="0"/>
            <a:t>vax</a:t>
          </a:r>
          <a:r>
            <a:rPr lang="en-GB" sz="1600" kern="1200" dirty="0" smtClean="0"/>
            <a:t> across life cycle)</a:t>
          </a:r>
        </a:p>
        <a:p>
          <a:pPr lvl="0" algn="l" defTabSz="800100">
            <a:lnSpc>
              <a:spcPct val="90000"/>
            </a:lnSpc>
            <a:spcBef>
              <a:spcPct val="0"/>
            </a:spcBef>
            <a:spcAft>
              <a:spcPct val="35000"/>
            </a:spcAft>
          </a:pPr>
          <a:endParaRPr lang="en-GB" sz="1600" kern="1200" dirty="0" smtClean="0"/>
        </a:p>
        <a:p>
          <a:pPr lvl="0" algn="l" defTabSz="800100">
            <a:lnSpc>
              <a:spcPct val="90000"/>
            </a:lnSpc>
            <a:spcBef>
              <a:spcPct val="0"/>
            </a:spcBef>
            <a:spcAft>
              <a:spcPct val="35000"/>
            </a:spcAft>
          </a:pPr>
          <a:r>
            <a:rPr lang="en-GB" sz="1600" kern="1200" dirty="0" smtClean="0"/>
            <a:t>Monitoring/</a:t>
          </a:r>
          <a:r>
            <a:rPr lang="en-GB" sz="1600" kern="1200" dirty="0" err="1" smtClean="0"/>
            <a:t>Surv</a:t>
          </a:r>
          <a:endParaRPr lang="en-GB" sz="1600" kern="1200" dirty="0" smtClean="0"/>
        </a:p>
        <a:p>
          <a:pPr lvl="0" algn="l" defTabSz="800100">
            <a:lnSpc>
              <a:spcPct val="90000"/>
            </a:lnSpc>
            <a:spcBef>
              <a:spcPct val="0"/>
            </a:spcBef>
            <a:spcAft>
              <a:spcPct val="35000"/>
            </a:spcAft>
          </a:pPr>
          <a:r>
            <a:rPr lang="en-GB" sz="1600" kern="1200" dirty="0" smtClean="0"/>
            <a:t>Outbreak response</a:t>
          </a:r>
        </a:p>
        <a:p>
          <a:pPr lvl="0" algn="l" defTabSz="800100">
            <a:lnSpc>
              <a:spcPct val="90000"/>
            </a:lnSpc>
            <a:spcBef>
              <a:spcPct val="0"/>
            </a:spcBef>
            <a:spcAft>
              <a:spcPct val="35000"/>
            </a:spcAft>
          </a:pPr>
          <a:r>
            <a:rPr lang="en-GB" sz="1600" kern="1200" dirty="0" smtClean="0"/>
            <a:t>Mobilization/Advocacy</a:t>
          </a:r>
        </a:p>
        <a:p>
          <a:pPr lvl="0" algn="l" defTabSz="800100">
            <a:lnSpc>
              <a:spcPct val="90000"/>
            </a:lnSpc>
            <a:spcBef>
              <a:spcPct val="0"/>
            </a:spcBef>
            <a:spcAft>
              <a:spcPct val="35000"/>
            </a:spcAft>
          </a:pPr>
          <a:r>
            <a:rPr lang="en-GB" sz="1600" kern="1200" dirty="0" smtClean="0"/>
            <a:t>Research &amp; Innovation</a:t>
          </a:r>
        </a:p>
        <a:p>
          <a:pPr lvl="0" algn="ctr" defTabSz="800100">
            <a:lnSpc>
              <a:spcPct val="90000"/>
            </a:lnSpc>
            <a:spcBef>
              <a:spcPct val="0"/>
            </a:spcBef>
            <a:spcAft>
              <a:spcPct val="35000"/>
            </a:spcAft>
          </a:pPr>
          <a:endParaRPr lang="en-GB" sz="1600" kern="1200" dirty="0"/>
        </a:p>
      </dsp:txBody>
      <dsp:txXfrm>
        <a:off x="1645551" y="1357479"/>
        <a:ext cx="3018855" cy="4036696"/>
      </dsp:txXfrm>
    </dsp:sp>
    <dsp:sp modelId="{75A56599-7EF4-47EB-B912-05D51B5FF40F}">
      <dsp:nvSpPr>
        <dsp:cNvPr id="0" name=""/>
        <dsp:cNvSpPr/>
      </dsp:nvSpPr>
      <dsp:spPr>
        <a:xfrm>
          <a:off x="3675775" y="819320"/>
          <a:ext cx="5117211" cy="511721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r" defTabSz="711200">
            <a:lnSpc>
              <a:spcPct val="90000"/>
            </a:lnSpc>
            <a:spcBef>
              <a:spcPct val="0"/>
            </a:spcBef>
            <a:spcAft>
              <a:spcPts val="1200"/>
            </a:spcAft>
          </a:pPr>
          <a:r>
            <a:rPr lang="en-GB" sz="1600" kern="1200" dirty="0" smtClean="0"/>
            <a:t>  SIAs     </a:t>
          </a:r>
        </a:p>
        <a:p>
          <a:pPr lvl="0" algn="r" defTabSz="711200">
            <a:lnSpc>
              <a:spcPct val="90000"/>
            </a:lnSpc>
            <a:spcBef>
              <a:spcPct val="0"/>
            </a:spcBef>
            <a:spcAft>
              <a:spcPct val="35000"/>
            </a:spcAft>
          </a:pPr>
          <a:endParaRPr lang="en-GB" sz="1600" kern="1200" dirty="0" smtClean="0"/>
        </a:p>
        <a:p>
          <a:pPr lvl="0" algn="r" defTabSz="711200">
            <a:lnSpc>
              <a:spcPct val="90000"/>
            </a:lnSpc>
            <a:spcBef>
              <a:spcPct val="0"/>
            </a:spcBef>
            <a:spcAft>
              <a:spcPct val="35000"/>
            </a:spcAft>
          </a:pPr>
          <a:endParaRPr lang="en-GB" sz="1600" kern="1200" dirty="0" smtClean="0"/>
        </a:p>
        <a:p>
          <a:pPr lvl="0" algn="r" defTabSz="711200">
            <a:lnSpc>
              <a:spcPct val="90000"/>
            </a:lnSpc>
            <a:spcBef>
              <a:spcPct val="0"/>
            </a:spcBef>
            <a:spcAft>
              <a:spcPct val="35000"/>
            </a:spcAft>
          </a:pPr>
          <a:r>
            <a:rPr lang="en-GB" sz="1600" kern="1200" dirty="0" smtClean="0"/>
            <a:t>Monitoring/</a:t>
          </a:r>
          <a:r>
            <a:rPr lang="en-GB" sz="1600" kern="1200" dirty="0" err="1" smtClean="0"/>
            <a:t>Surv</a:t>
          </a:r>
          <a:endParaRPr lang="en-GB" sz="1600" kern="1200" dirty="0" smtClean="0"/>
        </a:p>
        <a:p>
          <a:pPr lvl="0" algn="r" defTabSz="711200">
            <a:lnSpc>
              <a:spcPct val="90000"/>
            </a:lnSpc>
            <a:spcBef>
              <a:spcPct val="0"/>
            </a:spcBef>
            <a:spcAft>
              <a:spcPct val="35000"/>
            </a:spcAft>
          </a:pPr>
          <a:r>
            <a:rPr lang="en-GB" sz="1600" kern="1200" dirty="0" smtClean="0"/>
            <a:t>Outbreak response</a:t>
          </a:r>
        </a:p>
        <a:p>
          <a:pPr lvl="0" algn="r" defTabSz="711200">
            <a:lnSpc>
              <a:spcPct val="90000"/>
            </a:lnSpc>
            <a:spcBef>
              <a:spcPct val="0"/>
            </a:spcBef>
            <a:spcAft>
              <a:spcPct val="35000"/>
            </a:spcAft>
          </a:pPr>
          <a:r>
            <a:rPr lang="en-GB" sz="1600" kern="1200" dirty="0" smtClean="0"/>
            <a:t>Mobilization/Advocacy</a:t>
          </a:r>
        </a:p>
        <a:p>
          <a:pPr lvl="0" algn="r" defTabSz="711200">
            <a:lnSpc>
              <a:spcPct val="90000"/>
            </a:lnSpc>
            <a:spcBef>
              <a:spcPct val="0"/>
            </a:spcBef>
            <a:spcAft>
              <a:spcPct val="35000"/>
            </a:spcAft>
          </a:pPr>
          <a:r>
            <a:rPr lang="en-GB" sz="1600" kern="1200" dirty="0" smtClean="0"/>
            <a:t>Research &amp; Innovation </a:t>
          </a:r>
        </a:p>
      </dsp:txBody>
      <dsp:txXfrm>
        <a:off x="5127957" y="1422749"/>
        <a:ext cx="2950464" cy="3910352"/>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EC1CBE-DBD2-4CCC-B3BB-7CA95A425776}" type="datetimeFigureOut">
              <a:rPr lang="en-GB" smtClean="0"/>
              <a:t>17/06/2016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974DD1-710B-4A95-9E01-CF2E0062C0D0}" type="slidenum">
              <a:rPr lang="en-GB" smtClean="0"/>
              <a:t>‹#›</a:t>
            </a:fld>
            <a:endParaRPr lang="en-GB"/>
          </a:p>
        </p:txBody>
      </p:sp>
    </p:spTree>
    <p:extLst>
      <p:ext uri="{BB962C8B-B14F-4D97-AF65-F5344CB8AC3E}">
        <p14:creationId xmlns:p14="http://schemas.microsoft.com/office/powerpoint/2010/main" val="2040711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8" tIns="45710" rIns="91418" bIns="45710" anchor="b"/>
          <a:lstStyle>
            <a:lvl1pPr defTabSz="930275">
              <a:defRPr>
                <a:solidFill>
                  <a:schemeClr val="tx1"/>
                </a:solidFill>
                <a:latin typeface="Calibri" charset="0"/>
              </a:defRPr>
            </a:lvl1pPr>
            <a:lvl2pPr marL="742950" indent="-285750" defTabSz="930275">
              <a:defRPr>
                <a:solidFill>
                  <a:schemeClr val="tx1"/>
                </a:solidFill>
                <a:latin typeface="Calibri" charset="0"/>
              </a:defRPr>
            </a:lvl2pPr>
            <a:lvl3pPr marL="1143000" indent="-228600" defTabSz="930275">
              <a:defRPr>
                <a:solidFill>
                  <a:schemeClr val="tx1"/>
                </a:solidFill>
                <a:latin typeface="Calibri" charset="0"/>
              </a:defRPr>
            </a:lvl3pPr>
            <a:lvl4pPr marL="1600200" indent="-228600" defTabSz="930275">
              <a:defRPr>
                <a:solidFill>
                  <a:schemeClr val="tx1"/>
                </a:solidFill>
                <a:latin typeface="Calibri" charset="0"/>
              </a:defRPr>
            </a:lvl4pPr>
            <a:lvl5pPr marL="2057400" indent="-228600" defTabSz="930275">
              <a:defRPr>
                <a:solidFill>
                  <a:schemeClr val="tx1"/>
                </a:solidFill>
                <a:latin typeface="Calibri" charset="0"/>
              </a:defRPr>
            </a:lvl5pPr>
            <a:lvl6pPr marL="2514600" indent="-228600" defTabSz="930275" fontAlgn="base">
              <a:spcBef>
                <a:spcPct val="0"/>
              </a:spcBef>
              <a:spcAft>
                <a:spcPct val="0"/>
              </a:spcAft>
              <a:defRPr>
                <a:solidFill>
                  <a:schemeClr val="tx1"/>
                </a:solidFill>
                <a:latin typeface="Calibri" charset="0"/>
              </a:defRPr>
            </a:lvl6pPr>
            <a:lvl7pPr marL="2971800" indent="-228600" defTabSz="930275" fontAlgn="base">
              <a:spcBef>
                <a:spcPct val="0"/>
              </a:spcBef>
              <a:spcAft>
                <a:spcPct val="0"/>
              </a:spcAft>
              <a:defRPr>
                <a:solidFill>
                  <a:schemeClr val="tx1"/>
                </a:solidFill>
                <a:latin typeface="Calibri" charset="0"/>
              </a:defRPr>
            </a:lvl7pPr>
            <a:lvl8pPr marL="3429000" indent="-228600" defTabSz="930275" fontAlgn="base">
              <a:spcBef>
                <a:spcPct val="0"/>
              </a:spcBef>
              <a:spcAft>
                <a:spcPct val="0"/>
              </a:spcAft>
              <a:defRPr>
                <a:solidFill>
                  <a:schemeClr val="tx1"/>
                </a:solidFill>
                <a:latin typeface="Calibri" charset="0"/>
              </a:defRPr>
            </a:lvl8pPr>
            <a:lvl9pPr marL="3886200" indent="-228600" defTabSz="930275" fontAlgn="base">
              <a:spcBef>
                <a:spcPct val="0"/>
              </a:spcBef>
              <a:spcAft>
                <a:spcPct val="0"/>
              </a:spcAft>
              <a:defRPr>
                <a:solidFill>
                  <a:schemeClr val="tx1"/>
                </a:solidFill>
                <a:latin typeface="Calibri" charset="0"/>
              </a:defRPr>
            </a:lvl9pPr>
          </a:lstStyle>
          <a:p>
            <a:pPr algn="r" eaLnBrk="0" hangingPunct="0"/>
            <a:fld id="{BE31EEFE-9249-4C8A-B462-00EF30D8F167}" type="slidenum">
              <a:rPr lang="en-US" altLang="en-US" sz="1200">
                <a:latin typeface="Times New Roman" pitchFamily="18" charset="0"/>
              </a:rPr>
              <a:pPr algn="r" eaLnBrk="0" hangingPunct="0"/>
              <a:t>3</a:t>
            </a:fld>
            <a:endParaRPr lang="en-US" altLang="en-US" sz="1200">
              <a:latin typeface="Times New Roman" pitchFamily="18" charset="0"/>
            </a:endParaRPr>
          </a:p>
        </p:txBody>
      </p:sp>
      <p:sp>
        <p:nvSpPr>
          <p:cNvPr id="4099" name="Rectangle 2"/>
          <p:cNvSpPr>
            <a:spLocks noGrp="1" noRot="1" noChangeAspect="1" noChangeArrowheads="1" noTextEdit="1"/>
          </p:cNvSpPr>
          <p:nvPr>
            <p:ph type="sldImg"/>
          </p:nvPr>
        </p:nvSpPr>
        <p:spPr bwMode="auto">
          <a:xfrm>
            <a:off x="1146175" y="685800"/>
            <a:ext cx="4567238" cy="34274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10" rIns="91418" bIns="45710" numCol="1" anchor="t" anchorCtr="0" compatLnSpc="1">
            <a:prstTxWarp prst="textNoShape">
              <a:avLst/>
            </a:prstTxWarp>
          </a:bodyPr>
          <a:lstStyle/>
          <a:p>
            <a:pPr>
              <a:spcBef>
                <a:spcPct val="0"/>
              </a:spcBef>
            </a:pPr>
            <a:r>
              <a:rPr lang="en-US" altLang="en-US" dirty="0" smtClean="0">
                <a:latin typeface="Arial" charset="0"/>
                <a:cs typeface="Arial" charset="0"/>
              </a:rPr>
              <a:t>The foundation for measles rubella elimination rest</a:t>
            </a:r>
            <a:r>
              <a:rPr lang="en-US" altLang="en-US" baseline="0" dirty="0" smtClean="0">
                <a:latin typeface="Arial" charset="0"/>
                <a:cs typeface="Arial" charset="0"/>
              </a:rPr>
              <a:t>s on routine immunization.  </a:t>
            </a:r>
            <a:r>
              <a:rPr lang="en-US" altLang="en-US" dirty="0" smtClean="0">
                <a:latin typeface="Arial" charset="0"/>
                <a:cs typeface="Arial" charset="0"/>
              </a:rPr>
              <a:t>This graph </a:t>
            </a:r>
            <a:r>
              <a:rPr lang="en-US" altLang="en-US" baseline="0" dirty="0" smtClean="0">
                <a:latin typeface="Arial" charset="0"/>
                <a:cs typeface="Arial" charset="0"/>
              </a:rPr>
              <a:t>shows the estimated proportion of measles deaths averted by SIAs and Routine Immunization from 2000 to 2008. Cumulatively, 2/3s of measles deaths averted were from Routine Immunization while 1/3 were from SIAs.  </a:t>
            </a:r>
            <a:endParaRPr lang="en-US" altLang="en-US" dirty="0" smtClean="0">
              <a:latin typeface="Arial" charset="0"/>
              <a:cs typeface="Arial" charset="0"/>
            </a:endParaRPr>
          </a:p>
        </p:txBody>
      </p:sp>
    </p:spTree>
    <p:extLst>
      <p:ext uri="{BB962C8B-B14F-4D97-AF65-F5344CB8AC3E}">
        <p14:creationId xmlns:p14="http://schemas.microsoft.com/office/powerpoint/2010/main" val="3847006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Shape 3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341" name="Shape 341"/>
          <p:cNvSpPr txBox="1">
            <a:spLocks noGrp="1"/>
          </p:cNvSpPr>
          <p:nvPr>
            <p:ph type="body" idx="1"/>
          </p:nvPr>
        </p:nvSpPr>
        <p:spPr>
          <a:xfrm>
            <a:off x="685801" y="4343401"/>
            <a:ext cx="5486399" cy="4114800"/>
          </a:xfrm>
          <a:prstGeom prst="rect">
            <a:avLst/>
          </a:prstGeom>
          <a:noFill/>
          <a:ln>
            <a:noFill/>
          </a:ln>
        </p:spPr>
        <p:txBody>
          <a:bodyPr lIns="91418" tIns="45697" rIns="91418" bIns="45697" anchor="t" anchorCtr="0">
            <a:noAutofit/>
          </a:bodyPr>
          <a:lstStyle/>
          <a:p>
            <a:pPr marL="442881" lvl="2" indent="-226996">
              <a:buClr>
                <a:srgbClr val="1F497D"/>
              </a:buClr>
            </a:pPr>
            <a:endParaRPr>
              <a:solidFill>
                <a:schemeClr val="accent6"/>
              </a:solidFill>
              <a:latin typeface="Calibri"/>
              <a:ea typeface="Calibri"/>
              <a:cs typeface="Calibri"/>
              <a:sym typeface="Calibri"/>
            </a:endParaRPr>
          </a:p>
        </p:txBody>
      </p:sp>
      <p:sp>
        <p:nvSpPr>
          <p:cNvPr id="342" name="Shape 342"/>
          <p:cNvSpPr txBox="1">
            <a:spLocks noGrp="1"/>
          </p:cNvSpPr>
          <p:nvPr>
            <p:ph type="sldNum" idx="12"/>
          </p:nvPr>
        </p:nvSpPr>
        <p:spPr>
          <a:xfrm>
            <a:off x="3884613" y="8685212"/>
            <a:ext cx="2971799" cy="457200"/>
          </a:xfrm>
          <a:prstGeom prst="rect">
            <a:avLst/>
          </a:prstGeom>
          <a:noFill/>
          <a:ln>
            <a:noFill/>
          </a:ln>
        </p:spPr>
        <p:txBody>
          <a:bodyPr lIns="91418" tIns="45697" rIns="91418" bIns="45697" anchor="b" anchorCtr="0">
            <a:noAutofit/>
          </a:bodyPr>
          <a:lstStyle/>
          <a:p>
            <a:pPr>
              <a:buSzPct val="25000"/>
            </a:pPr>
            <a:fld id="{00000000-1234-1234-1234-123412341234}" type="slidenum">
              <a:rPr lang="en-US">
                <a:solidFill>
                  <a:srgbClr val="000000"/>
                </a:solidFill>
              </a:rPr>
              <a:pPr>
                <a:buSzPct val="25000"/>
              </a:pPr>
              <a:t>6</a:t>
            </a:fld>
            <a:endParaRPr lang="en-US">
              <a:solidFill>
                <a:srgbClr val="000000"/>
              </a:solidFill>
            </a:endParaRPr>
          </a:p>
        </p:txBody>
      </p:sp>
    </p:spTree>
    <p:extLst>
      <p:ext uri="{BB962C8B-B14F-4D97-AF65-F5344CB8AC3E}">
        <p14:creationId xmlns:p14="http://schemas.microsoft.com/office/powerpoint/2010/main" val="2963252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33C2972-48E7-4DB6-9F97-C1BB09E80675}" type="datetimeFigureOut">
              <a:rPr lang="en-GB" smtClean="0"/>
              <a:t>17/06/2016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3124944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33C2972-48E7-4DB6-9F97-C1BB09E80675}" type="datetimeFigureOut">
              <a:rPr lang="en-GB" smtClean="0"/>
              <a:t>17/06/2016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265976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33C2972-48E7-4DB6-9F97-C1BB09E80675}" type="datetimeFigureOut">
              <a:rPr lang="en-GB" smtClean="0"/>
              <a:t>17/06/2016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3105928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defTabSz="685800">
              <a:defRPr/>
            </a:lvl1pPr>
          </a:lstStyle>
          <a:p>
            <a:pPr>
              <a:defRPr/>
            </a:pPr>
            <a:r>
              <a:rPr lang="en-US" smtClean="0"/>
              <a:t>Note:  Gavi requirements of $122.2 million are not included in this slide</a:t>
            </a:r>
            <a:endParaRPr lang="en-US" dirty="0"/>
          </a:p>
        </p:txBody>
      </p:sp>
      <p:sp>
        <p:nvSpPr>
          <p:cNvPr id="3" name="Slide Number Placeholder 5"/>
          <p:cNvSpPr>
            <a:spLocks noGrp="1"/>
          </p:cNvSpPr>
          <p:nvPr>
            <p:ph type="sldNum" sz="quarter" idx="11"/>
          </p:nvPr>
        </p:nvSpPr>
        <p:spPr/>
        <p:txBody>
          <a:bodyPr/>
          <a:lstStyle>
            <a:lvl1pPr defTabSz="685800">
              <a:defRPr/>
            </a:lvl1pPr>
          </a:lstStyle>
          <a:p>
            <a:pPr>
              <a:defRPr/>
            </a:pPr>
            <a:fld id="{3445BD1D-7F01-4766-9D76-15116978EDA8}" type="slidenum">
              <a:rPr lang="en-US"/>
              <a:pPr>
                <a:defRPr/>
              </a:pPr>
              <a:t>‹#›</a:t>
            </a:fld>
            <a:endParaRPr lang="en-US" dirty="0"/>
          </a:p>
        </p:txBody>
      </p:sp>
    </p:spTree>
    <p:extLst>
      <p:ext uri="{BB962C8B-B14F-4D97-AF65-F5344CB8AC3E}">
        <p14:creationId xmlns:p14="http://schemas.microsoft.com/office/powerpoint/2010/main" val="355334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defTabSz="685800">
              <a:defRPr/>
            </a:lvl1pPr>
          </a:lstStyle>
          <a:p>
            <a:pPr>
              <a:defRPr/>
            </a:pPr>
            <a:r>
              <a:rPr lang="en-US" smtClean="0"/>
              <a:t>Note:  Gavi requirements of $122.2 million are not included in this slide</a:t>
            </a:r>
            <a:endParaRPr lang="en-US" dirty="0"/>
          </a:p>
        </p:txBody>
      </p:sp>
      <p:sp>
        <p:nvSpPr>
          <p:cNvPr id="3" name="Slide Number Placeholder 5"/>
          <p:cNvSpPr>
            <a:spLocks noGrp="1"/>
          </p:cNvSpPr>
          <p:nvPr>
            <p:ph type="sldNum" sz="quarter" idx="11"/>
          </p:nvPr>
        </p:nvSpPr>
        <p:spPr/>
        <p:txBody>
          <a:bodyPr/>
          <a:lstStyle>
            <a:lvl1pPr defTabSz="685800">
              <a:defRPr/>
            </a:lvl1pPr>
          </a:lstStyle>
          <a:p>
            <a:pPr>
              <a:defRPr/>
            </a:pPr>
            <a:fld id="{9B8F7D12-62DE-453E-A7D6-231232E39030}" type="slidenum">
              <a:rPr lang="en-US"/>
              <a:pPr>
                <a:defRPr/>
              </a:pPr>
              <a:t>‹#›</a:t>
            </a:fld>
            <a:endParaRPr lang="en-US" dirty="0"/>
          </a:p>
        </p:txBody>
      </p:sp>
    </p:spTree>
    <p:extLst>
      <p:ext uri="{BB962C8B-B14F-4D97-AF65-F5344CB8AC3E}">
        <p14:creationId xmlns:p14="http://schemas.microsoft.com/office/powerpoint/2010/main" val="13373546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Full Width Head + Copy - Text Only">
    <p:spTree>
      <p:nvGrpSpPr>
        <p:cNvPr id="1" name=""/>
        <p:cNvGrpSpPr/>
        <p:nvPr/>
      </p:nvGrpSpPr>
      <p:grpSpPr>
        <a:xfrm>
          <a:off x="0" y="0"/>
          <a:ext cx="0" cy="0"/>
          <a:chOff x="0" y="0"/>
          <a:chExt cx="0" cy="0"/>
        </a:xfrm>
      </p:grpSpPr>
      <p:sp>
        <p:nvSpPr>
          <p:cNvPr id="8" name="Text Placeholder 7"/>
          <p:cNvSpPr>
            <a:spLocks noGrp="1"/>
          </p:cNvSpPr>
          <p:nvPr>
            <p:ph type="body" sz="quarter" idx="13" hasCustomPrompt="1"/>
          </p:nvPr>
        </p:nvSpPr>
        <p:spPr>
          <a:xfrm>
            <a:off x="365129" y="1718735"/>
            <a:ext cx="8329613" cy="4519084"/>
          </a:xfrm>
          <a:prstGeom prst="rect">
            <a:avLst/>
          </a:prstGeom>
        </p:spPr>
        <p:txBody>
          <a:bodyPr/>
          <a:lstStyle>
            <a:lvl1pPr>
              <a:spcBef>
                <a:spcPts val="450"/>
              </a:spcBef>
              <a:spcAft>
                <a:spcPts val="0"/>
              </a:spcAft>
              <a:defRPr sz="1050" b="0" baseline="0"/>
            </a:lvl1pPr>
            <a:lvl2pPr marL="128588" indent="-128588">
              <a:spcBef>
                <a:spcPts val="450"/>
              </a:spcBef>
              <a:spcAft>
                <a:spcPts val="0"/>
              </a:spcAft>
              <a:buClr>
                <a:schemeClr val="accent3">
                  <a:lumMod val="75000"/>
                </a:schemeClr>
              </a:buClr>
              <a:buFont typeface="Wingdings" panose="05000000000000000000" pitchFamily="2" charset="2"/>
              <a:buChar char="§"/>
              <a:defRPr sz="975"/>
            </a:lvl2pPr>
            <a:lvl3pPr marL="257175" indent="-128588">
              <a:spcBef>
                <a:spcPts val="450"/>
              </a:spcBef>
              <a:spcAft>
                <a:spcPts val="0"/>
              </a:spcAft>
              <a:buClr>
                <a:srgbClr val="3086AB"/>
              </a:buClr>
              <a:buFont typeface="Arial" panose="020B0604020202020204" pitchFamily="34" charset="0"/>
              <a:buChar char="•"/>
              <a:tabLst/>
              <a:defRPr sz="900" baseline="0"/>
            </a:lvl3pPr>
            <a:lvl4pPr marL="386954" indent="-129779">
              <a:spcBef>
                <a:spcPts val="450"/>
              </a:spcBef>
              <a:spcAft>
                <a:spcPts val="0"/>
              </a:spcAft>
              <a:buFont typeface="Arial" panose="020B0604020202020204" pitchFamily="34" charset="0"/>
              <a:buChar char="-"/>
              <a:tabLst/>
              <a:defRPr baseline="0"/>
            </a:lvl4pPr>
            <a:lvl5pPr marL="515541" indent="-128588">
              <a:spcBef>
                <a:spcPts val="450"/>
              </a:spcBef>
              <a:spcAft>
                <a:spcPts val="0"/>
              </a:spcAft>
              <a:defRPr baseline="0"/>
            </a:lvl5pPr>
          </a:lstStyle>
          <a:p>
            <a:pPr lvl="0"/>
            <a:r>
              <a:rPr lang="en-US" dirty="0" smtClean="0"/>
              <a:t>Insert bullet list at full-width of slide</a:t>
            </a:r>
          </a:p>
          <a:p>
            <a:pPr lvl="1"/>
            <a:r>
              <a:rPr lang="en-US" dirty="0" smtClean="0"/>
              <a:t>Bullet list level two</a:t>
            </a:r>
          </a:p>
          <a:p>
            <a:pPr lvl="2"/>
            <a:r>
              <a:rPr lang="en-US" dirty="0" smtClean="0"/>
              <a:t>Bullet list level three</a:t>
            </a:r>
          </a:p>
          <a:p>
            <a:pPr lvl="3"/>
            <a:r>
              <a:rPr lang="en-US" dirty="0" smtClean="0"/>
              <a:t>Bullet list level four</a:t>
            </a:r>
          </a:p>
          <a:p>
            <a:pPr lvl="4"/>
            <a:r>
              <a:rPr lang="en-US" dirty="0" smtClean="0"/>
              <a:t>Bullet list level five</a:t>
            </a:r>
          </a:p>
        </p:txBody>
      </p:sp>
      <p:sp>
        <p:nvSpPr>
          <p:cNvPr id="5" name="Footer Placeholder 4"/>
          <p:cNvSpPr>
            <a:spLocks noGrp="1"/>
          </p:cNvSpPr>
          <p:nvPr>
            <p:ph type="ftr" sz="quarter" idx="14"/>
          </p:nvPr>
        </p:nvSpPr>
        <p:spPr>
          <a:xfrm>
            <a:off x="5623564" y="6527945"/>
            <a:ext cx="2895600" cy="207464"/>
          </a:xfrm>
          <a:prstGeom prst="rect">
            <a:avLst/>
          </a:prstGeom>
        </p:spPr>
        <p:txBody>
          <a:bodyPr/>
          <a:lstStyle/>
          <a:p>
            <a:pPr algn="r"/>
            <a:r>
              <a:rPr lang="en-US" smtClean="0">
                <a:solidFill>
                  <a:srgbClr val="000000"/>
                </a:solidFill>
              </a:rPr>
              <a:t>© Bill &amp; Melinda Gates Foundation      |</a:t>
            </a:r>
            <a:endParaRPr lang="en-US" dirty="0">
              <a:solidFill>
                <a:srgbClr val="000000"/>
              </a:solidFill>
            </a:endParaRPr>
          </a:p>
        </p:txBody>
      </p:sp>
      <p:sp>
        <p:nvSpPr>
          <p:cNvPr id="6" name="Slide Number Placeholder 5"/>
          <p:cNvSpPr>
            <a:spLocks noGrp="1"/>
          </p:cNvSpPr>
          <p:nvPr>
            <p:ph type="sldNum" sz="quarter" idx="15"/>
          </p:nvPr>
        </p:nvSpPr>
        <p:spPr/>
        <p:txBody>
          <a:bodyPr/>
          <a:lstStyle/>
          <a:p>
            <a:fld id="{D3F7C509-FEEF-45D3-B896-7C07814C0C13}" type="slidenum">
              <a:rPr lang="en-US" smtClean="0">
                <a:solidFill>
                  <a:srgbClr val="000000"/>
                </a:solidFill>
              </a:rPr>
              <a:pPr/>
              <a:t>‹#›</a:t>
            </a:fld>
            <a:endParaRPr lang="en-US" dirty="0">
              <a:solidFill>
                <a:srgbClr val="000000"/>
              </a:solidFill>
            </a:endParaRPr>
          </a:p>
        </p:txBody>
      </p:sp>
      <p:sp>
        <p:nvSpPr>
          <p:cNvPr id="2" name="Title 1"/>
          <p:cNvSpPr>
            <a:spLocks noGrp="1"/>
          </p:cNvSpPr>
          <p:nvPr>
            <p:ph type="title" hasCustomPrompt="1"/>
          </p:nvPr>
        </p:nvSpPr>
        <p:spPr>
          <a:xfrm>
            <a:off x="365129" y="646258"/>
            <a:ext cx="8329613" cy="697577"/>
          </a:xfrm>
          <a:prstGeom prst="rect">
            <a:avLst/>
          </a:prstGeom>
        </p:spPr>
        <p:txBody>
          <a:bodyPr/>
          <a:lstStyle>
            <a:lvl1pPr>
              <a:defRPr baseline="0"/>
            </a:lvl1pPr>
          </a:lstStyle>
          <a:p>
            <a:r>
              <a:rPr lang="en-US" smtClean="0"/>
              <a:t>INSERT HEADLINE HERE – UP TO 2 FULL WIDTH LINES (ALL CAPS)</a:t>
            </a:r>
            <a:endParaRPr lang="en-US"/>
          </a:p>
        </p:txBody>
      </p:sp>
    </p:spTree>
    <p:extLst>
      <p:ext uri="{BB962C8B-B14F-4D97-AF65-F5344CB8AC3E}">
        <p14:creationId xmlns:p14="http://schemas.microsoft.com/office/powerpoint/2010/main" val="1802474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a:xfrm>
            <a:off x="628650" y="365125"/>
            <a:ext cx="7886700" cy="1325563"/>
          </a:xfrm>
          <a:prstGeom prst="rect">
            <a:avLst/>
          </a:prstGeom>
        </p:spPr>
        <p:txBody>
          <a:bodyPr/>
          <a:lstStyle>
            <a:lvl1pPr>
              <a:defRPr/>
            </a:lvl1pPr>
          </a:lstStyle>
          <a:p>
            <a:pPr lvl="0"/>
            <a:r>
              <a:rPr lang="en-US"/>
              <a:t>Click to edit Master title style</a:t>
            </a:r>
            <a:endParaRPr lang="fr-FR"/>
          </a:p>
        </p:txBody>
      </p:sp>
      <p:sp>
        <p:nvSpPr>
          <p:cNvPr id="3" name="Content Placeholder 2"/>
          <p:cNvSpPr txBox="1">
            <a:spLocks noGrp="1"/>
          </p:cNvSpPr>
          <p:nvPr>
            <p:ph idx="1"/>
          </p:nvPr>
        </p:nvSpPr>
        <p:spPr>
          <a:xfrm>
            <a:off x="628650" y="1825625"/>
            <a:ext cx="7886700" cy="4351339"/>
          </a:xfrm>
          <a:prstGeom prst="rect">
            <a:avLst/>
          </a:prstGeo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txBox="1">
            <a:spLocks noGrp="1"/>
          </p:cNvSpPr>
          <p:nvPr>
            <p:ph type="dt" sz="half" idx="10"/>
          </p:nvPr>
        </p:nvSpPr>
        <p:spPr>
          <a:xfrm>
            <a:off x="628650" y="6362700"/>
            <a:ext cx="2057400" cy="365125"/>
          </a:xfrm>
          <a:prstGeom prst="rect">
            <a:avLst/>
          </a:prstGeom>
          <a:ln/>
        </p:spPr>
        <p:txBody>
          <a:bodyPr/>
          <a:lstStyle>
            <a:lvl1pPr>
              <a:defRPr/>
            </a:lvl1pPr>
          </a:lstStyle>
          <a:p>
            <a:pPr>
              <a:defRPr/>
            </a:pPr>
            <a:fld id="{FD0A5230-8F9B-4B3A-A5A7-20FB5919AA47}" type="datetime1">
              <a:rPr lang="fr-FR" sz="1350">
                <a:solidFill>
                  <a:prstClr val="black"/>
                </a:solidFill>
                <a:cs typeface="Arial"/>
                <a:sym typeface="Arial"/>
                <a:rtl val="0"/>
              </a:rPr>
              <a:pPr>
                <a:defRPr/>
              </a:pPr>
              <a:t>17/06/2016</a:t>
            </a:fld>
            <a:endParaRPr lang="fr-FR" sz="1350">
              <a:solidFill>
                <a:prstClr val="black"/>
              </a:solidFill>
              <a:cs typeface="Arial"/>
              <a:sym typeface="Arial"/>
              <a:rtl val="0"/>
            </a:endParaRPr>
          </a:p>
        </p:txBody>
      </p:sp>
      <p:sp>
        <p:nvSpPr>
          <p:cNvPr id="5" name="Footer Placeholder 4"/>
          <p:cNvSpPr txBox="1">
            <a:spLocks noGrp="1"/>
          </p:cNvSpPr>
          <p:nvPr>
            <p:ph type="ftr" sz="quarter" idx="11"/>
          </p:nvPr>
        </p:nvSpPr>
        <p:spPr>
          <a:ln/>
        </p:spPr>
        <p:txBody>
          <a:bodyPr/>
          <a:lstStyle>
            <a:lvl1pPr>
              <a:defRPr/>
            </a:lvl1pPr>
          </a:lstStyle>
          <a:p>
            <a:pPr>
              <a:defRPr/>
            </a:pPr>
            <a:endParaRPr lang="fr-FR"/>
          </a:p>
        </p:txBody>
      </p:sp>
      <p:sp>
        <p:nvSpPr>
          <p:cNvPr id="6" name="Slide Number Placeholder 5"/>
          <p:cNvSpPr txBox="1">
            <a:spLocks noGrp="1"/>
          </p:cNvSpPr>
          <p:nvPr>
            <p:ph type="sldNum" sz="quarter" idx="12"/>
          </p:nvPr>
        </p:nvSpPr>
        <p:spPr>
          <a:ln/>
        </p:spPr>
        <p:txBody>
          <a:bodyPr/>
          <a:lstStyle>
            <a:lvl1pPr>
              <a:defRPr/>
            </a:lvl1pPr>
          </a:lstStyle>
          <a:p>
            <a:pPr>
              <a:defRPr/>
            </a:pPr>
            <a:fld id="{F50BC36F-18B7-4AC4-A973-34DBBC7EDDB8}" type="slidenum">
              <a:rPr lang="fr-FR"/>
              <a:pPr>
                <a:defRPr/>
              </a:pPr>
              <a:t>‹#›</a:t>
            </a:fld>
            <a:endParaRPr lang="fr-FR"/>
          </a:p>
        </p:txBody>
      </p:sp>
    </p:spTree>
    <p:extLst>
      <p:ext uri="{BB962C8B-B14F-4D97-AF65-F5344CB8AC3E}">
        <p14:creationId xmlns:p14="http://schemas.microsoft.com/office/powerpoint/2010/main" val="68100824"/>
      </p:ext>
    </p:extLst>
  </p:cSld>
  <p:clrMapOvr>
    <a:masterClrMapping/>
  </p:clrMapOvr>
  <p:transition spd="slow"/>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576"/>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268836" indent="0" algn="ctr">
              <a:buNone/>
              <a:defRPr>
                <a:solidFill>
                  <a:schemeClr val="tx1">
                    <a:tint val="75000"/>
                  </a:schemeClr>
                </a:solidFill>
              </a:defRPr>
            </a:lvl2pPr>
            <a:lvl3pPr marL="537671" indent="0" algn="ctr">
              <a:buNone/>
              <a:defRPr>
                <a:solidFill>
                  <a:schemeClr val="tx1">
                    <a:tint val="75000"/>
                  </a:schemeClr>
                </a:solidFill>
              </a:defRPr>
            </a:lvl3pPr>
            <a:lvl4pPr marL="806507" indent="0" algn="ctr">
              <a:buNone/>
              <a:defRPr>
                <a:solidFill>
                  <a:schemeClr val="tx1">
                    <a:tint val="75000"/>
                  </a:schemeClr>
                </a:solidFill>
              </a:defRPr>
            </a:lvl4pPr>
            <a:lvl5pPr marL="1075342" indent="0" algn="ctr">
              <a:buNone/>
              <a:defRPr>
                <a:solidFill>
                  <a:schemeClr val="tx1">
                    <a:tint val="75000"/>
                  </a:schemeClr>
                </a:solidFill>
              </a:defRPr>
            </a:lvl5pPr>
            <a:lvl6pPr marL="1344180" indent="0" algn="ctr">
              <a:buNone/>
              <a:defRPr>
                <a:solidFill>
                  <a:schemeClr val="tx1">
                    <a:tint val="75000"/>
                  </a:schemeClr>
                </a:solidFill>
              </a:defRPr>
            </a:lvl6pPr>
            <a:lvl7pPr marL="1613018" indent="0" algn="ctr">
              <a:buNone/>
              <a:defRPr>
                <a:solidFill>
                  <a:schemeClr val="tx1">
                    <a:tint val="75000"/>
                  </a:schemeClr>
                </a:solidFill>
              </a:defRPr>
            </a:lvl7pPr>
            <a:lvl8pPr marL="1881853" indent="0" algn="ctr">
              <a:buNone/>
              <a:defRPr>
                <a:solidFill>
                  <a:schemeClr val="tx1">
                    <a:tint val="75000"/>
                  </a:schemeClr>
                </a:solidFill>
              </a:defRPr>
            </a:lvl8pPr>
            <a:lvl9pPr marL="215068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5" y="6356351"/>
            <a:ext cx="2133599" cy="365124"/>
          </a:xfrm>
          <a:prstGeom prst="rect">
            <a:avLst/>
          </a:prstGeom>
        </p:spPr>
        <p:txBody>
          <a:bodyPr/>
          <a:lstStyle/>
          <a:p>
            <a:fld id="{7BD11BE1-9DD2-4957-BBE5-006E6E00C7B6}" type="datetimeFigureOut">
              <a:rPr lang="en-US" sz="1350" smtClean="0">
                <a:solidFill>
                  <a:prstClr val="black">
                    <a:tint val="75000"/>
                  </a:prstClr>
                </a:solidFill>
                <a:cs typeface="Arial"/>
                <a:sym typeface="Arial"/>
                <a:rtl val="0"/>
              </a:rPr>
              <a:pPr/>
              <a:t>6/17/2016</a:t>
            </a:fld>
            <a:endParaRPr lang="en-US" sz="1350">
              <a:solidFill>
                <a:prstClr val="black">
                  <a:tint val="75000"/>
                </a:prstClr>
              </a:solidFill>
              <a:cs typeface="Arial"/>
              <a:sym typeface="Arial"/>
              <a:rtl val="0"/>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10092FF-CF84-4405-BECD-68A06427285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7556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3 Width Head + 2/3 Copy - Text Only">
    <p:spTree>
      <p:nvGrpSpPr>
        <p:cNvPr id="1" name=""/>
        <p:cNvGrpSpPr/>
        <p:nvPr/>
      </p:nvGrpSpPr>
      <p:grpSpPr>
        <a:xfrm>
          <a:off x="0" y="0"/>
          <a:ext cx="0" cy="0"/>
          <a:chOff x="0" y="0"/>
          <a:chExt cx="0" cy="0"/>
        </a:xfrm>
      </p:grpSpPr>
      <p:sp>
        <p:nvSpPr>
          <p:cNvPr id="6" name="Footer Placeholder 5"/>
          <p:cNvSpPr>
            <a:spLocks noGrp="1"/>
          </p:cNvSpPr>
          <p:nvPr>
            <p:ph type="ftr" sz="quarter" idx="14"/>
          </p:nvPr>
        </p:nvSpPr>
        <p:spPr>
          <a:xfrm>
            <a:off x="5623564" y="6527945"/>
            <a:ext cx="2895600" cy="207464"/>
          </a:xfrm>
          <a:prstGeom prst="rect">
            <a:avLst/>
          </a:prstGeom>
        </p:spPr>
        <p:txBody>
          <a:bodyPr/>
          <a:lstStyle/>
          <a:p>
            <a:pPr algn="r"/>
            <a:r>
              <a:rPr lang="en-US" smtClean="0">
                <a:solidFill>
                  <a:srgbClr val="000000"/>
                </a:solidFill>
              </a:rPr>
              <a:t>© Bill &amp; Melinda Gates Foundation      |</a:t>
            </a:r>
            <a:endParaRPr lang="en-US" dirty="0">
              <a:solidFill>
                <a:srgbClr val="000000"/>
              </a:solidFill>
            </a:endParaRPr>
          </a:p>
        </p:txBody>
      </p:sp>
      <p:sp>
        <p:nvSpPr>
          <p:cNvPr id="8" name="Slide Number Placeholder 7"/>
          <p:cNvSpPr>
            <a:spLocks noGrp="1"/>
          </p:cNvSpPr>
          <p:nvPr>
            <p:ph type="sldNum" sz="quarter" idx="15"/>
          </p:nvPr>
        </p:nvSpPr>
        <p:spPr/>
        <p:txBody>
          <a:bodyPr/>
          <a:lstStyle/>
          <a:p>
            <a:fld id="{D3F7C509-FEEF-45D3-B896-7C07814C0C13}" type="slidenum">
              <a:rPr lang="en-US" smtClean="0">
                <a:solidFill>
                  <a:srgbClr val="000000"/>
                </a:solidFill>
              </a:rPr>
              <a:pPr/>
              <a:t>‹#›</a:t>
            </a:fld>
            <a:endParaRPr lang="en-US" dirty="0">
              <a:solidFill>
                <a:srgbClr val="000000"/>
              </a:solidFill>
            </a:endParaRPr>
          </a:p>
        </p:txBody>
      </p:sp>
      <p:sp>
        <p:nvSpPr>
          <p:cNvPr id="4" name="Text Placeholder 3"/>
          <p:cNvSpPr>
            <a:spLocks noGrp="1"/>
          </p:cNvSpPr>
          <p:nvPr>
            <p:ph type="body" sz="quarter" idx="16" hasCustomPrompt="1"/>
          </p:nvPr>
        </p:nvSpPr>
        <p:spPr>
          <a:xfrm>
            <a:off x="3665538" y="719328"/>
            <a:ext cx="5046662" cy="5535456"/>
          </a:xfrm>
          <a:prstGeom prst="rect">
            <a:avLst/>
          </a:prstGeom>
        </p:spPr>
        <p:txBody>
          <a:bodyPr/>
          <a:lstStyle>
            <a:lvl1pPr>
              <a:spcBef>
                <a:spcPts val="450"/>
              </a:spcBef>
              <a:defRPr/>
            </a:lvl1pPr>
            <a:lvl2pPr>
              <a:spcBef>
                <a:spcPts val="450"/>
              </a:spcBef>
              <a:defRPr/>
            </a:lvl2pPr>
            <a:lvl3pPr>
              <a:spcBef>
                <a:spcPts val="450"/>
              </a:spcBef>
              <a:defRPr sz="900"/>
            </a:lvl3pPr>
            <a:lvl4pPr>
              <a:spcBef>
                <a:spcPts val="450"/>
              </a:spcBef>
              <a:defRPr/>
            </a:lvl4pPr>
            <a:lvl5pPr>
              <a:spcBef>
                <a:spcPts val="450"/>
              </a:spcBef>
              <a:defRPr/>
            </a:lvl5pPr>
          </a:lstStyle>
          <a:p>
            <a:pPr lvl="0"/>
            <a:r>
              <a:rPr lang="en-US" dirty="0" smtClean="0"/>
              <a:t>Insert bullet list at 2/3 width of slide</a:t>
            </a:r>
          </a:p>
          <a:p>
            <a:pPr lvl="1"/>
            <a:r>
              <a:rPr lang="en-US" dirty="0" smtClean="0"/>
              <a:t>Bullet list level two</a:t>
            </a:r>
          </a:p>
          <a:p>
            <a:pPr lvl="2"/>
            <a:r>
              <a:rPr lang="en-US" dirty="0" smtClean="0"/>
              <a:t>Bullet list level three</a:t>
            </a:r>
          </a:p>
          <a:p>
            <a:pPr lvl="3"/>
            <a:r>
              <a:rPr lang="en-US" dirty="0" smtClean="0"/>
              <a:t>Bullet list level four</a:t>
            </a:r>
          </a:p>
          <a:p>
            <a:pPr lvl="4"/>
            <a:r>
              <a:rPr lang="en-US" dirty="0" smtClean="0"/>
              <a:t>Bullet list level five</a:t>
            </a:r>
          </a:p>
        </p:txBody>
      </p:sp>
      <p:sp>
        <p:nvSpPr>
          <p:cNvPr id="3" name="Title 2"/>
          <p:cNvSpPr>
            <a:spLocks noGrp="1"/>
          </p:cNvSpPr>
          <p:nvPr>
            <p:ph type="title" hasCustomPrompt="1"/>
          </p:nvPr>
        </p:nvSpPr>
        <p:spPr>
          <a:xfrm>
            <a:off x="365125" y="645745"/>
            <a:ext cx="3170238" cy="862195"/>
          </a:xfrm>
          <a:prstGeom prst="rect">
            <a:avLst/>
          </a:prstGeom>
        </p:spPr>
        <p:txBody>
          <a:bodyPr anchor="t"/>
          <a:lstStyle>
            <a:lvl1pPr>
              <a:defRPr baseline="0"/>
            </a:lvl1pPr>
          </a:lstStyle>
          <a:p>
            <a:r>
              <a:rPr lang="en-US" smtClean="0"/>
              <a:t>INSERT HEADLINE – TWO LINES ALL CAPS</a:t>
            </a:r>
            <a:endParaRPr lang="en-US" dirty="0"/>
          </a:p>
        </p:txBody>
      </p:sp>
    </p:spTree>
    <p:extLst>
      <p:ext uri="{BB962C8B-B14F-4D97-AF65-F5344CB8AC3E}">
        <p14:creationId xmlns:p14="http://schemas.microsoft.com/office/powerpoint/2010/main" val="1400904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Section Header">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563752" y="482567"/>
            <a:ext cx="7967662" cy="512960"/>
          </a:xfrm>
          <a:prstGeom prst="rect">
            <a:avLst/>
          </a:prstGeom>
          <a:noFill/>
          <a:ln>
            <a:noFill/>
          </a:ln>
        </p:spPr>
        <p:txBody>
          <a:bodyPr lIns="91425" tIns="91425" rIns="91425" bIns="91425" anchor="t" anchorCtr="0"/>
          <a:lstStyle>
            <a:lvl1pPr algn="l" rtl="0">
              <a:lnSpc>
                <a:spcPct val="100000"/>
              </a:lnSpc>
              <a:spcBef>
                <a:spcPts val="0"/>
              </a:spcBef>
              <a:buClr>
                <a:srgbClr val="C00000"/>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 name="Shape 28"/>
          <p:cNvSpPr txBox="1">
            <a:spLocks noGrp="1"/>
          </p:cNvSpPr>
          <p:nvPr>
            <p:ph type="sldNum" idx="12"/>
          </p:nvPr>
        </p:nvSpPr>
        <p:spPr>
          <a:xfrm>
            <a:off x="8395464" y="6461491"/>
            <a:ext cx="441324" cy="365124"/>
          </a:xfrm>
          <a:prstGeom prst="rect">
            <a:avLst/>
          </a:prstGeom>
          <a:noFill/>
          <a:ln>
            <a:noFill/>
          </a:ln>
        </p:spPr>
        <p:txBody>
          <a:bodyPr lIns="91425" tIns="45700" rIns="91425" bIns="45700" anchor="ctr" anchorCtr="0">
            <a:noAutofit/>
          </a:bodyPr>
          <a:lstStyle>
            <a:lvl1pPr marL="0" marR="0" indent="0" algn="r" rtl="0">
              <a:spcBef>
                <a:spcPts val="0"/>
              </a:spcBef>
              <a:buNone/>
              <a:defRPr sz="750" b="0" i="0" u="none" strike="noStrike" cap="none" baseline="0">
                <a:solidFill>
                  <a:srgbClr val="59452A"/>
                </a:solidFill>
                <a:latin typeface="Calibri"/>
                <a:ea typeface="Calibri"/>
                <a:cs typeface="Calibri"/>
                <a:sym typeface="Calibri"/>
              </a:defRPr>
            </a:lvl1pPr>
          </a:lstStyle>
          <a:p>
            <a:pPr>
              <a:buSzPct val="25000"/>
            </a:pPr>
            <a:fld id="{00000000-1234-1234-1234-123412341234}" type="slidenum">
              <a:rPr lang="en-US"/>
              <a:pPr>
                <a:buSzPct val="25000"/>
              </a:pPr>
              <a:t>‹#›</a:t>
            </a:fld>
            <a:endParaRPr lang="en-US"/>
          </a:p>
        </p:txBody>
      </p:sp>
      <p:sp>
        <p:nvSpPr>
          <p:cNvPr id="29" name="Shape 29"/>
          <p:cNvSpPr txBox="1">
            <a:spLocks noGrp="1"/>
          </p:cNvSpPr>
          <p:nvPr>
            <p:ph type="body" idx="1"/>
          </p:nvPr>
        </p:nvSpPr>
        <p:spPr>
          <a:xfrm>
            <a:off x="562770" y="1531735"/>
            <a:ext cx="7951786" cy="4378396"/>
          </a:xfrm>
          <a:prstGeom prst="rect">
            <a:avLst/>
          </a:prstGeom>
          <a:noFill/>
          <a:ln>
            <a:noFill/>
          </a:ln>
        </p:spPr>
        <p:txBody>
          <a:bodyPr lIns="91425" tIns="91425" rIns="91425" bIns="91425" anchor="t" anchorCtr="0"/>
          <a:lstStyle>
            <a:lvl1pPr marL="0" indent="0" rtl="0">
              <a:spcBef>
                <a:spcPts val="0"/>
              </a:spcBef>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extLst>
      <p:ext uri="{BB962C8B-B14F-4D97-AF65-F5344CB8AC3E}">
        <p14:creationId xmlns:p14="http://schemas.microsoft.com/office/powerpoint/2010/main" val="1502634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defTabSz="685800">
              <a:defRPr/>
            </a:lvl1pPr>
          </a:lstStyle>
          <a:p>
            <a:pPr>
              <a:defRPr/>
            </a:pPr>
            <a:r>
              <a:rPr lang="en-US" smtClean="0"/>
              <a:t>Note:  Gavi requirements of $122.2 million are not included in this slide</a:t>
            </a:r>
            <a:endParaRPr lang="en-US" dirty="0"/>
          </a:p>
        </p:txBody>
      </p:sp>
      <p:sp>
        <p:nvSpPr>
          <p:cNvPr id="3" name="Slide Number Placeholder 5"/>
          <p:cNvSpPr>
            <a:spLocks noGrp="1"/>
          </p:cNvSpPr>
          <p:nvPr>
            <p:ph type="sldNum" sz="quarter" idx="11"/>
          </p:nvPr>
        </p:nvSpPr>
        <p:spPr/>
        <p:txBody>
          <a:bodyPr/>
          <a:lstStyle>
            <a:lvl1pPr defTabSz="685800">
              <a:defRPr/>
            </a:lvl1pPr>
          </a:lstStyle>
          <a:p>
            <a:pPr>
              <a:defRPr/>
            </a:pPr>
            <a:fld id="{3445BD1D-7F01-4766-9D76-15116978EDA8}" type="slidenum">
              <a:rPr lang="en-US"/>
              <a:pPr>
                <a:defRPr/>
              </a:pPr>
              <a:t>‹#›</a:t>
            </a:fld>
            <a:endParaRPr lang="en-US" dirty="0"/>
          </a:p>
        </p:txBody>
      </p:sp>
    </p:spTree>
    <p:extLst>
      <p:ext uri="{BB962C8B-B14F-4D97-AF65-F5344CB8AC3E}">
        <p14:creationId xmlns:p14="http://schemas.microsoft.com/office/powerpoint/2010/main" val="616332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33C2972-48E7-4DB6-9F97-C1BB09E80675}" type="datetimeFigureOut">
              <a:rPr lang="en-GB" smtClean="0"/>
              <a:t>17/06/2016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3140304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defTabSz="685800">
              <a:defRPr/>
            </a:lvl1pPr>
          </a:lstStyle>
          <a:p>
            <a:pPr>
              <a:defRPr/>
            </a:pPr>
            <a:r>
              <a:rPr lang="en-US" smtClean="0"/>
              <a:t>Note:  Gavi requirements of $122.2 million are not included in this slide</a:t>
            </a:r>
            <a:endParaRPr lang="en-US" dirty="0"/>
          </a:p>
        </p:txBody>
      </p:sp>
      <p:sp>
        <p:nvSpPr>
          <p:cNvPr id="3" name="Slide Number Placeholder 5"/>
          <p:cNvSpPr>
            <a:spLocks noGrp="1"/>
          </p:cNvSpPr>
          <p:nvPr>
            <p:ph type="sldNum" sz="quarter" idx="11"/>
          </p:nvPr>
        </p:nvSpPr>
        <p:spPr/>
        <p:txBody>
          <a:bodyPr/>
          <a:lstStyle>
            <a:lvl1pPr defTabSz="685800">
              <a:defRPr/>
            </a:lvl1pPr>
          </a:lstStyle>
          <a:p>
            <a:pPr>
              <a:defRPr/>
            </a:pPr>
            <a:fld id="{9B8F7D12-62DE-453E-A7D6-231232E39030}" type="slidenum">
              <a:rPr lang="en-US"/>
              <a:pPr>
                <a:defRPr/>
              </a:pPr>
              <a:t>‹#›</a:t>
            </a:fld>
            <a:endParaRPr lang="en-US" dirty="0"/>
          </a:p>
        </p:txBody>
      </p:sp>
    </p:spTree>
    <p:extLst>
      <p:ext uri="{BB962C8B-B14F-4D97-AF65-F5344CB8AC3E}">
        <p14:creationId xmlns:p14="http://schemas.microsoft.com/office/powerpoint/2010/main" val="15043273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a:xfrm>
            <a:off x="628650" y="365125"/>
            <a:ext cx="7886700" cy="1325563"/>
          </a:xfrm>
          <a:prstGeom prst="rect">
            <a:avLst/>
          </a:prstGeom>
        </p:spPr>
        <p:txBody>
          <a:bodyPr/>
          <a:lstStyle>
            <a:lvl1pPr>
              <a:defRPr/>
            </a:lvl1pPr>
          </a:lstStyle>
          <a:p>
            <a:pPr lvl="0"/>
            <a:r>
              <a:rPr lang="en-US"/>
              <a:t>Click to edit Master title style</a:t>
            </a:r>
            <a:endParaRPr lang="fr-FR"/>
          </a:p>
        </p:txBody>
      </p:sp>
      <p:sp>
        <p:nvSpPr>
          <p:cNvPr id="3" name="Content Placeholder 2"/>
          <p:cNvSpPr txBox="1">
            <a:spLocks noGrp="1"/>
          </p:cNvSpPr>
          <p:nvPr>
            <p:ph idx="1"/>
          </p:nvPr>
        </p:nvSpPr>
        <p:spPr>
          <a:xfrm>
            <a:off x="628650" y="1825625"/>
            <a:ext cx="7886700" cy="4351339"/>
          </a:xfrm>
          <a:prstGeom prst="rect">
            <a:avLst/>
          </a:prstGeo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txBox="1">
            <a:spLocks noGrp="1"/>
          </p:cNvSpPr>
          <p:nvPr>
            <p:ph type="dt" sz="half" idx="10"/>
          </p:nvPr>
        </p:nvSpPr>
        <p:spPr>
          <a:xfrm>
            <a:off x="628650" y="6362700"/>
            <a:ext cx="2057400" cy="365125"/>
          </a:xfrm>
          <a:prstGeom prst="rect">
            <a:avLst/>
          </a:prstGeom>
          <a:ln/>
        </p:spPr>
        <p:txBody>
          <a:bodyPr/>
          <a:lstStyle>
            <a:lvl1pPr>
              <a:defRPr/>
            </a:lvl1pPr>
          </a:lstStyle>
          <a:p>
            <a:pPr>
              <a:defRPr/>
            </a:pPr>
            <a:fld id="{FD0A5230-8F9B-4B3A-A5A7-20FB5919AA47}" type="datetime1">
              <a:rPr lang="fr-FR" sz="1350">
                <a:solidFill>
                  <a:prstClr val="black"/>
                </a:solidFill>
                <a:cs typeface="Arial"/>
                <a:sym typeface="Arial"/>
                <a:rtl val="0"/>
              </a:rPr>
              <a:pPr>
                <a:defRPr/>
              </a:pPr>
              <a:t>17/06/2016</a:t>
            </a:fld>
            <a:endParaRPr lang="fr-FR" sz="1350">
              <a:solidFill>
                <a:prstClr val="black"/>
              </a:solidFill>
              <a:cs typeface="Arial"/>
              <a:sym typeface="Arial"/>
              <a:rtl val="0"/>
            </a:endParaRPr>
          </a:p>
        </p:txBody>
      </p:sp>
      <p:sp>
        <p:nvSpPr>
          <p:cNvPr id="5" name="Footer Placeholder 4"/>
          <p:cNvSpPr txBox="1">
            <a:spLocks noGrp="1"/>
          </p:cNvSpPr>
          <p:nvPr>
            <p:ph type="ftr" sz="quarter" idx="11"/>
          </p:nvPr>
        </p:nvSpPr>
        <p:spPr>
          <a:ln/>
        </p:spPr>
        <p:txBody>
          <a:bodyPr/>
          <a:lstStyle>
            <a:lvl1pPr>
              <a:defRPr/>
            </a:lvl1pPr>
          </a:lstStyle>
          <a:p>
            <a:pPr>
              <a:defRPr/>
            </a:pPr>
            <a:endParaRPr lang="fr-FR"/>
          </a:p>
        </p:txBody>
      </p:sp>
      <p:sp>
        <p:nvSpPr>
          <p:cNvPr id="6" name="Slide Number Placeholder 5"/>
          <p:cNvSpPr txBox="1">
            <a:spLocks noGrp="1"/>
          </p:cNvSpPr>
          <p:nvPr>
            <p:ph type="sldNum" sz="quarter" idx="12"/>
          </p:nvPr>
        </p:nvSpPr>
        <p:spPr>
          <a:ln/>
        </p:spPr>
        <p:txBody>
          <a:bodyPr/>
          <a:lstStyle>
            <a:lvl1pPr>
              <a:defRPr/>
            </a:lvl1pPr>
          </a:lstStyle>
          <a:p>
            <a:pPr>
              <a:defRPr/>
            </a:pPr>
            <a:fld id="{F50BC36F-18B7-4AC4-A973-34DBBC7EDDB8}" type="slidenum">
              <a:rPr lang="fr-FR"/>
              <a:pPr>
                <a:defRPr/>
              </a:pPr>
              <a:t>‹#›</a:t>
            </a:fld>
            <a:endParaRPr lang="fr-FR"/>
          </a:p>
        </p:txBody>
      </p:sp>
    </p:spTree>
    <p:extLst>
      <p:ext uri="{BB962C8B-B14F-4D97-AF65-F5344CB8AC3E}">
        <p14:creationId xmlns:p14="http://schemas.microsoft.com/office/powerpoint/2010/main" val="57575612"/>
      </p:ext>
    </p:extLst>
  </p:cSld>
  <p:clrMapOvr>
    <a:masterClrMapping/>
  </p:clrMapOvr>
  <p:transition spd="slow"/>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576"/>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268836" indent="0" algn="ctr">
              <a:buNone/>
              <a:defRPr>
                <a:solidFill>
                  <a:schemeClr val="tx1">
                    <a:tint val="75000"/>
                  </a:schemeClr>
                </a:solidFill>
              </a:defRPr>
            </a:lvl2pPr>
            <a:lvl3pPr marL="537671" indent="0" algn="ctr">
              <a:buNone/>
              <a:defRPr>
                <a:solidFill>
                  <a:schemeClr val="tx1">
                    <a:tint val="75000"/>
                  </a:schemeClr>
                </a:solidFill>
              </a:defRPr>
            </a:lvl3pPr>
            <a:lvl4pPr marL="806507" indent="0" algn="ctr">
              <a:buNone/>
              <a:defRPr>
                <a:solidFill>
                  <a:schemeClr val="tx1">
                    <a:tint val="75000"/>
                  </a:schemeClr>
                </a:solidFill>
              </a:defRPr>
            </a:lvl4pPr>
            <a:lvl5pPr marL="1075342" indent="0" algn="ctr">
              <a:buNone/>
              <a:defRPr>
                <a:solidFill>
                  <a:schemeClr val="tx1">
                    <a:tint val="75000"/>
                  </a:schemeClr>
                </a:solidFill>
              </a:defRPr>
            </a:lvl5pPr>
            <a:lvl6pPr marL="1344180" indent="0" algn="ctr">
              <a:buNone/>
              <a:defRPr>
                <a:solidFill>
                  <a:schemeClr val="tx1">
                    <a:tint val="75000"/>
                  </a:schemeClr>
                </a:solidFill>
              </a:defRPr>
            </a:lvl6pPr>
            <a:lvl7pPr marL="1613018" indent="0" algn="ctr">
              <a:buNone/>
              <a:defRPr>
                <a:solidFill>
                  <a:schemeClr val="tx1">
                    <a:tint val="75000"/>
                  </a:schemeClr>
                </a:solidFill>
              </a:defRPr>
            </a:lvl7pPr>
            <a:lvl8pPr marL="1881853" indent="0" algn="ctr">
              <a:buNone/>
              <a:defRPr>
                <a:solidFill>
                  <a:schemeClr val="tx1">
                    <a:tint val="75000"/>
                  </a:schemeClr>
                </a:solidFill>
              </a:defRPr>
            </a:lvl8pPr>
            <a:lvl9pPr marL="215068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5" y="6356351"/>
            <a:ext cx="2133599" cy="365124"/>
          </a:xfrm>
          <a:prstGeom prst="rect">
            <a:avLst/>
          </a:prstGeom>
        </p:spPr>
        <p:txBody>
          <a:bodyPr/>
          <a:lstStyle/>
          <a:p>
            <a:fld id="{7BD11BE1-9DD2-4957-BBE5-006E6E00C7B6}" type="datetimeFigureOut">
              <a:rPr lang="en-US" sz="1350" smtClean="0">
                <a:solidFill>
                  <a:prstClr val="black">
                    <a:tint val="75000"/>
                  </a:prstClr>
                </a:solidFill>
                <a:cs typeface="Arial"/>
                <a:sym typeface="Arial"/>
                <a:rtl val="0"/>
              </a:rPr>
              <a:pPr/>
              <a:t>6/17/2016</a:t>
            </a:fld>
            <a:endParaRPr lang="en-US" sz="1350">
              <a:solidFill>
                <a:prstClr val="black">
                  <a:tint val="75000"/>
                </a:prstClr>
              </a:solidFill>
              <a:cs typeface="Arial"/>
              <a:sym typeface="Arial"/>
              <a:rtl val="0"/>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10092FF-CF84-4405-BECD-68A06427285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73452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3 Width Head + 2/3 Copy - Text Only">
    <p:spTree>
      <p:nvGrpSpPr>
        <p:cNvPr id="1" name=""/>
        <p:cNvGrpSpPr/>
        <p:nvPr/>
      </p:nvGrpSpPr>
      <p:grpSpPr>
        <a:xfrm>
          <a:off x="0" y="0"/>
          <a:ext cx="0" cy="0"/>
          <a:chOff x="0" y="0"/>
          <a:chExt cx="0" cy="0"/>
        </a:xfrm>
      </p:grpSpPr>
      <p:sp>
        <p:nvSpPr>
          <p:cNvPr id="6" name="Footer Placeholder 5"/>
          <p:cNvSpPr>
            <a:spLocks noGrp="1"/>
          </p:cNvSpPr>
          <p:nvPr>
            <p:ph type="ftr" sz="quarter" idx="14"/>
          </p:nvPr>
        </p:nvSpPr>
        <p:spPr>
          <a:xfrm>
            <a:off x="5623564" y="6527945"/>
            <a:ext cx="2895600" cy="207464"/>
          </a:xfrm>
          <a:prstGeom prst="rect">
            <a:avLst/>
          </a:prstGeom>
        </p:spPr>
        <p:txBody>
          <a:bodyPr/>
          <a:lstStyle/>
          <a:p>
            <a:pPr algn="r"/>
            <a:r>
              <a:rPr lang="en-US" smtClean="0">
                <a:solidFill>
                  <a:srgbClr val="000000"/>
                </a:solidFill>
              </a:rPr>
              <a:t>© Bill &amp; Melinda Gates Foundation      |</a:t>
            </a:r>
            <a:endParaRPr lang="en-US" dirty="0">
              <a:solidFill>
                <a:srgbClr val="000000"/>
              </a:solidFill>
            </a:endParaRPr>
          </a:p>
        </p:txBody>
      </p:sp>
      <p:sp>
        <p:nvSpPr>
          <p:cNvPr id="8" name="Slide Number Placeholder 7"/>
          <p:cNvSpPr>
            <a:spLocks noGrp="1"/>
          </p:cNvSpPr>
          <p:nvPr>
            <p:ph type="sldNum" sz="quarter" idx="15"/>
          </p:nvPr>
        </p:nvSpPr>
        <p:spPr/>
        <p:txBody>
          <a:bodyPr/>
          <a:lstStyle/>
          <a:p>
            <a:fld id="{D3F7C509-FEEF-45D3-B896-7C07814C0C13}" type="slidenum">
              <a:rPr lang="en-US" smtClean="0">
                <a:solidFill>
                  <a:srgbClr val="000000"/>
                </a:solidFill>
              </a:rPr>
              <a:pPr/>
              <a:t>‹#›</a:t>
            </a:fld>
            <a:endParaRPr lang="en-US" dirty="0">
              <a:solidFill>
                <a:srgbClr val="000000"/>
              </a:solidFill>
            </a:endParaRPr>
          </a:p>
        </p:txBody>
      </p:sp>
      <p:sp>
        <p:nvSpPr>
          <p:cNvPr id="4" name="Text Placeholder 3"/>
          <p:cNvSpPr>
            <a:spLocks noGrp="1"/>
          </p:cNvSpPr>
          <p:nvPr>
            <p:ph type="body" sz="quarter" idx="16" hasCustomPrompt="1"/>
          </p:nvPr>
        </p:nvSpPr>
        <p:spPr>
          <a:xfrm>
            <a:off x="3665538" y="719328"/>
            <a:ext cx="5046662" cy="5535456"/>
          </a:xfrm>
          <a:prstGeom prst="rect">
            <a:avLst/>
          </a:prstGeom>
        </p:spPr>
        <p:txBody>
          <a:bodyPr/>
          <a:lstStyle>
            <a:lvl1pPr>
              <a:spcBef>
                <a:spcPts val="450"/>
              </a:spcBef>
              <a:defRPr/>
            </a:lvl1pPr>
            <a:lvl2pPr>
              <a:spcBef>
                <a:spcPts val="450"/>
              </a:spcBef>
              <a:defRPr/>
            </a:lvl2pPr>
            <a:lvl3pPr>
              <a:spcBef>
                <a:spcPts val="450"/>
              </a:spcBef>
              <a:defRPr sz="900"/>
            </a:lvl3pPr>
            <a:lvl4pPr>
              <a:spcBef>
                <a:spcPts val="450"/>
              </a:spcBef>
              <a:defRPr/>
            </a:lvl4pPr>
            <a:lvl5pPr>
              <a:spcBef>
                <a:spcPts val="450"/>
              </a:spcBef>
              <a:defRPr/>
            </a:lvl5pPr>
          </a:lstStyle>
          <a:p>
            <a:pPr lvl="0"/>
            <a:r>
              <a:rPr lang="en-US" dirty="0" smtClean="0"/>
              <a:t>Insert bullet list at 2/3 width of slide</a:t>
            </a:r>
          </a:p>
          <a:p>
            <a:pPr lvl="1"/>
            <a:r>
              <a:rPr lang="en-US" dirty="0" smtClean="0"/>
              <a:t>Bullet list level two</a:t>
            </a:r>
          </a:p>
          <a:p>
            <a:pPr lvl="2"/>
            <a:r>
              <a:rPr lang="en-US" dirty="0" smtClean="0"/>
              <a:t>Bullet list level three</a:t>
            </a:r>
          </a:p>
          <a:p>
            <a:pPr lvl="3"/>
            <a:r>
              <a:rPr lang="en-US" dirty="0" smtClean="0"/>
              <a:t>Bullet list level four</a:t>
            </a:r>
          </a:p>
          <a:p>
            <a:pPr lvl="4"/>
            <a:r>
              <a:rPr lang="en-US" dirty="0" smtClean="0"/>
              <a:t>Bullet list level five</a:t>
            </a:r>
          </a:p>
        </p:txBody>
      </p:sp>
      <p:sp>
        <p:nvSpPr>
          <p:cNvPr id="3" name="Title 2"/>
          <p:cNvSpPr>
            <a:spLocks noGrp="1"/>
          </p:cNvSpPr>
          <p:nvPr>
            <p:ph type="title" hasCustomPrompt="1"/>
          </p:nvPr>
        </p:nvSpPr>
        <p:spPr>
          <a:xfrm>
            <a:off x="365125" y="645745"/>
            <a:ext cx="3170238" cy="862195"/>
          </a:xfrm>
          <a:prstGeom prst="rect">
            <a:avLst/>
          </a:prstGeom>
        </p:spPr>
        <p:txBody>
          <a:bodyPr anchor="t"/>
          <a:lstStyle>
            <a:lvl1pPr>
              <a:defRPr baseline="0"/>
            </a:lvl1pPr>
          </a:lstStyle>
          <a:p>
            <a:r>
              <a:rPr lang="en-US" smtClean="0"/>
              <a:t>INSERT HEADLINE – TWO LINES ALL CAPS</a:t>
            </a:r>
            <a:endParaRPr lang="en-US" dirty="0"/>
          </a:p>
        </p:txBody>
      </p:sp>
    </p:spTree>
    <p:extLst>
      <p:ext uri="{BB962C8B-B14F-4D97-AF65-F5344CB8AC3E}">
        <p14:creationId xmlns:p14="http://schemas.microsoft.com/office/powerpoint/2010/main" val="390046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1_Section Header">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563752" y="482567"/>
            <a:ext cx="7967662" cy="512960"/>
          </a:xfrm>
          <a:prstGeom prst="rect">
            <a:avLst/>
          </a:prstGeom>
          <a:noFill/>
          <a:ln>
            <a:noFill/>
          </a:ln>
        </p:spPr>
        <p:txBody>
          <a:bodyPr lIns="91425" tIns="91425" rIns="91425" bIns="91425" anchor="t" anchorCtr="0"/>
          <a:lstStyle>
            <a:lvl1pPr algn="l" rtl="0">
              <a:lnSpc>
                <a:spcPct val="100000"/>
              </a:lnSpc>
              <a:spcBef>
                <a:spcPts val="0"/>
              </a:spcBef>
              <a:buClr>
                <a:srgbClr val="C00000"/>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 name="Shape 28"/>
          <p:cNvSpPr txBox="1">
            <a:spLocks noGrp="1"/>
          </p:cNvSpPr>
          <p:nvPr>
            <p:ph type="sldNum" idx="12"/>
          </p:nvPr>
        </p:nvSpPr>
        <p:spPr>
          <a:xfrm>
            <a:off x="8395464" y="6461491"/>
            <a:ext cx="441324" cy="365124"/>
          </a:xfrm>
          <a:prstGeom prst="rect">
            <a:avLst/>
          </a:prstGeom>
          <a:noFill/>
          <a:ln>
            <a:noFill/>
          </a:ln>
        </p:spPr>
        <p:txBody>
          <a:bodyPr lIns="91425" tIns="45700" rIns="91425" bIns="45700" anchor="ctr" anchorCtr="0">
            <a:noAutofit/>
          </a:bodyPr>
          <a:lstStyle>
            <a:lvl1pPr marL="0" marR="0" indent="0" algn="r" rtl="0">
              <a:spcBef>
                <a:spcPts val="0"/>
              </a:spcBef>
              <a:buNone/>
              <a:defRPr sz="750" b="0" i="0" u="none" strike="noStrike" cap="none" baseline="0">
                <a:solidFill>
                  <a:srgbClr val="59452A"/>
                </a:solidFill>
                <a:latin typeface="Calibri"/>
                <a:ea typeface="Calibri"/>
                <a:cs typeface="Calibri"/>
                <a:sym typeface="Calibri"/>
              </a:defRPr>
            </a:lvl1pPr>
          </a:lstStyle>
          <a:p>
            <a:pPr>
              <a:buSzPct val="25000"/>
            </a:pPr>
            <a:fld id="{00000000-1234-1234-1234-123412341234}" type="slidenum">
              <a:rPr lang="en-US"/>
              <a:pPr>
                <a:buSzPct val="25000"/>
              </a:pPr>
              <a:t>‹#›</a:t>
            </a:fld>
            <a:endParaRPr lang="en-US"/>
          </a:p>
        </p:txBody>
      </p:sp>
      <p:sp>
        <p:nvSpPr>
          <p:cNvPr id="29" name="Shape 29"/>
          <p:cNvSpPr txBox="1">
            <a:spLocks noGrp="1"/>
          </p:cNvSpPr>
          <p:nvPr>
            <p:ph type="body" idx="1"/>
          </p:nvPr>
        </p:nvSpPr>
        <p:spPr>
          <a:xfrm>
            <a:off x="562770" y="1531735"/>
            <a:ext cx="7951786" cy="4378396"/>
          </a:xfrm>
          <a:prstGeom prst="rect">
            <a:avLst/>
          </a:prstGeom>
          <a:noFill/>
          <a:ln>
            <a:noFill/>
          </a:ln>
        </p:spPr>
        <p:txBody>
          <a:bodyPr lIns="91425" tIns="91425" rIns="91425" bIns="91425" anchor="t" anchorCtr="0"/>
          <a:lstStyle>
            <a:lvl1pPr marL="0" indent="0" rtl="0">
              <a:spcBef>
                <a:spcPts val="0"/>
              </a:spcBef>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extLst>
      <p:ext uri="{BB962C8B-B14F-4D97-AF65-F5344CB8AC3E}">
        <p14:creationId xmlns:p14="http://schemas.microsoft.com/office/powerpoint/2010/main" val="2942371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3C2972-48E7-4DB6-9F97-C1BB09E80675}" type="datetimeFigureOut">
              <a:rPr lang="en-GB" smtClean="0"/>
              <a:t>17/06/2016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1675684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33C2972-48E7-4DB6-9F97-C1BB09E80675}" type="datetimeFigureOut">
              <a:rPr lang="en-GB" smtClean="0"/>
              <a:t>17/06/2016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4149896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33C2972-48E7-4DB6-9F97-C1BB09E80675}" type="datetimeFigureOut">
              <a:rPr lang="en-GB" smtClean="0"/>
              <a:t>17/06/2016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2140855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33C2972-48E7-4DB6-9F97-C1BB09E80675}" type="datetimeFigureOut">
              <a:rPr lang="en-GB" smtClean="0"/>
              <a:t>17/06/2016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2785746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C2972-48E7-4DB6-9F97-C1BB09E80675}" type="datetimeFigureOut">
              <a:rPr lang="en-GB" smtClean="0"/>
              <a:t>17/06/2016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2320892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3C2972-48E7-4DB6-9F97-C1BB09E80675}" type="datetimeFigureOut">
              <a:rPr lang="en-GB" smtClean="0"/>
              <a:t>17/06/2016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3197072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3C2972-48E7-4DB6-9F97-C1BB09E80675}" type="datetimeFigureOut">
              <a:rPr lang="en-GB" smtClean="0"/>
              <a:t>17/06/2016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930F45-9B95-4BE4-B7DF-7CC39FEEE742}" type="slidenum">
              <a:rPr lang="en-GB" smtClean="0"/>
              <a:t>‹#›</a:t>
            </a:fld>
            <a:endParaRPr lang="en-GB"/>
          </a:p>
        </p:txBody>
      </p:sp>
    </p:spTree>
    <p:extLst>
      <p:ext uri="{BB962C8B-B14F-4D97-AF65-F5344CB8AC3E}">
        <p14:creationId xmlns:p14="http://schemas.microsoft.com/office/powerpoint/2010/main" val="3598624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21.xml"/><Relationship Id="rId7"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3C2972-48E7-4DB6-9F97-C1BB09E80675}" type="datetimeFigureOut">
              <a:rPr lang="en-GB" smtClean="0"/>
              <a:t>17/06/2016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930F45-9B95-4BE4-B7DF-7CC39FEEE742}" type="slidenum">
              <a:rPr lang="en-GB" smtClean="0"/>
              <a:t>‹#›</a:t>
            </a:fld>
            <a:endParaRPr lang="en-GB"/>
          </a:p>
        </p:txBody>
      </p:sp>
    </p:spTree>
    <p:extLst>
      <p:ext uri="{BB962C8B-B14F-4D97-AF65-F5344CB8AC3E}">
        <p14:creationId xmlns:p14="http://schemas.microsoft.com/office/powerpoint/2010/main" val="1471141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Picture 6" descr="GPEI inside pages.jpg"/>
          <p:cNvPicPr>
            <a:picLocks noChangeAspect="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a:spLocks noGrp="1"/>
          </p:cNvSpPr>
          <p:nvPr>
            <p:ph type="ftr" sz="quarter" idx="3"/>
          </p:nvPr>
        </p:nvSpPr>
        <p:spPr>
          <a:xfrm>
            <a:off x="1822938" y="6604000"/>
            <a:ext cx="6812574" cy="254000"/>
          </a:xfrm>
          <a:prstGeom prst="rect">
            <a:avLst/>
          </a:prstGeom>
        </p:spPr>
        <p:txBody>
          <a:bodyPr vert="horz" wrap="square" lIns="91440" tIns="45720" rIns="91440" bIns="45720" numCol="1" anchor="ctr" anchorCtr="0" compatLnSpc="1">
            <a:prstTxWarp prst="textNoShape">
              <a:avLst/>
            </a:prstTxWarp>
          </a:bodyPr>
          <a:lstStyle>
            <a:lvl1pPr defTabSz="342900">
              <a:defRPr sz="900">
                <a:solidFill>
                  <a:prstClr val="white"/>
                </a:solidFill>
                <a:latin typeface="Calibri" pitchFamily="34" charset="0"/>
              </a:defRPr>
            </a:lvl1pPr>
          </a:lstStyle>
          <a:p>
            <a:pPr fontAlgn="base">
              <a:spcBef>
                <a:spcPct val="0"/>
              </a:spcBef>
              <a:spcAft>
                <a:spcPct val="0"/>
              </a:spcAft>
              <a:defRPr/>
            </a:pPr>
            <a:r>
              <a:rPr lang="en-US" smtClean="0">
                <a:cs typeface="Arial" charset="0"/>
                <a:sym typeface="Arial"/>
                <a:rtl val="0"/>
              </a:rPr>
              <a:t>Note:  Gavi requirements of $122.2 million are not included in this slide</a:t>
            </a:r>
            <a:endParaRPr lang="en-US" dirty="0">
              <a:cs typeface="Arial" charset="0"/>
              <a:sym typeface="Arial"/>
              <a:rtl val="0"/>
            </a:endParaRPr>
          </a:p>
        </p:txBody>
      </p:sp>
      <p:sp>
        <p:nvSpPr>
          <p:cNvPr id="6" name="Slide Number Placeholder 5"/>
          <p:cNvSpPr>
            <a:spLocks noGrp="1"/>
          </p:cNvSpPr>
          <p:nvPr>
            <p:ph type="sldNum" sz="quarter" idx="4"/>
          </p:nvPr>
        </p:nvSpPr>
        <p:spPr>
          <a:xfrm>
            <a:off x="0" y="6604000"/>
            <a:ext cx="1777512" cy="254000"/>
          </a:xfrm>
          <a:prstGeom prst="rect">
            <a:avLst/>
          </a:prstGeom>
        </p:spPr>
        <p:txBody>
          <a:bodyPr vert="horz" lIns="91440" tIns="45720" rIns="91440" bIns="45720" rtlCol="0" anchor="ctr"/>
          <a:lstStyle>
            <a:lvl1pPr algn="r" defTabSz="342900" fontAlgn="auto">
              <a:spcBef>
                <a:spcPts val="0"/>
              </a:spcBef>
              <a:spcAft>
                <a:spcPts val="0"/>
              </a:spcAft>
              <a:defRPr sz="900">
                <a:solidFill>
                  <a:prstClr val="white"/>
                </a:solidFill>
                <a:latin typeface="+mn-lt"/>
                <a:cs typeface="+mn-cs"/>
              </a:defRPr>
            </a:lvl1pPr>
          </a:lstStyle>
          <a:p>
            <a:pPr>
              <a:defRPr/>
            </a:pPr>
            <a:fld id="{9E64F902-AC44-4D3A-950E-4CCB65B6F726}" type="slidenum">
              <a:rPr lang="en-US">
                <a:sym typeface="Arial"/>
                <a:rtl val="0"/>
              </a:rPr>
              <a:pPr>
                <a:defRPr/>
              </a:pPr>
              <a:t>‹#›</a:t>
            </a:fld>
            <a:endParaRPr lang="en-US" dirty="0">
              <a:sym typeface="Arial"/>
              <a:rtl val="0"/>
            </a:endParaRPr>
          </a:p>
        </p:txBody>
      </p:sp>
    </p:spTree>
    <p:extLst>
      <p:ext uri="{BB962C8B-B14F-4D97-AF65-F5344CB8AC3E}">
        <p14:creationId xmlns:p14="http://schemas.microsoft.com/office/powerpoint/2010/main" val="33591317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dt="0"/>
  <p:txStyles>
    <p:titleStyle>
      <a:lvl1pPr algn="ctr" defTabSz="342900" rtl="0" eaLnBrk="0" fontAlgn="base" hangingPunct="0">
        <a:spcBef>
          <a:spcPct val="0"/>
        </a:spcBef>
        <a:spcAft>
          <a:spcPct val="0"/>
        </a:spcAft>
        <a:defRPr sz="3300" kern="1200">
          <a:solidFill>
            <a:schemeClr val="tx1"/>
          </a:solidFill>
          <a:latin typeface="+mj-lt"/>
          <a:ea typeface="+mj-ea"/>
          <a:cs typeface="+mj-cs"/>
        </a:defRPr>
      </a:lvl1pPr>
      <a:lvl2pPr algn="ctr" defTabSz="342900" rtl="0" eaLnBrk="0" fontAlgn="base" hangingPunct="0">
        <a:spcBef>
          <a:spcPct val="0"/>
        </a:spcBef>
        <a:spcAft>
          <a:spcPct val="0"/>
        </a:spcAft>
        <a:defRPr sz="3300">
          <a:solidFill>
            <a:schemeClr val="tx1"/>
          </a:solidFill>
          <a:latin typeface="Calibri" pitchFamily="34" charset="0"/>
        </a:defRPr>
      </a:lvl2pPr>
      <a:lvl3pPr algn="ctr" defTabSz="342900" rtl="0" eaLnBrk="0" fontAlgn="base" hangingPunct="0">
        <a:spcBef>
          <a:spcPct val="0"/>
        </a:spcBef>
        <a:spcAft>
          <a:spcPct val="0"/>
        </a:spcAft>
        <a:defRPr sz="3300">
          <a:solidFill>
            <a:schemeClr val="tx1"/>
          </a:solidFill>
          <a:latin typeface="Calibri" pitchFamily="34" charset="0"/>
        </a:defRPr>
      </a:lvl3pPr>
      <a:lvl4pPr algn="ctr" defTabSz="342900" rtl="0" eaLnBrk="0" fontAlgn="base" hangingPunct="0">
        <a:spcBef>
          <a:spcPct val="0"/>
        </a:spcBef>
        <a:spcAft>
          <a:spcPct val="0"/>
        </a:spcAft>
        <a:defRPr sz="3300">
          <a:solidFill>
            <a:schemeClr val="tx1"/>
          </a:solidFill>
          <a:latin typeface="Calibri" pitchFamily="34" charset="0"/>
        </a:defRPr>
      </a:lvl4pPr>
      <a:lvl5pPr algn="ctr" defTabSz="342900" rtl="0" eaLnBrk="0" fontAlgn="base" hangingPunct="0">
        <a:spcBef>
          <a:spcPct val="0"/>
        </a:spcBef>
        <a:spcAft>
          <a:spcPct val="0"/>
        </a:spcAft>
        <a:defRPr sz="3300">
          <a:solidFill>
            <a:schemeClr val="tx1"/>
          </a:solidFill>
          <a:latin typeface="Calibri" pitchFamily="34" charset="0"/>
        </a:defRPr>
      </a:lvl5pPr>
      <a:lvl6pPr marL="342900" algn="ctr" defTabSz="342900" rtl="0" fontAlgn="base">
        <a:spcBef>
          <a:spcPct val="0"/>
        </a:spcBef>
        <a:spcAft>
          <a:spcPct val="0"/>
        </a:spcAft>
        <a:defRPr sz="3300">
          <a:solidFill>
            <a:schemeClr val="tx1"/>
          </a:solidFill>
          <a:latin typeface="Calibri" pitchFamily="34" charset="0"/>
        </a:defRPr>
      </a:lvl6pPr>
      <a:lvl7pPr marL="685800" algn="ctr" defTabSz="342900" rtl="0" fontAlgn="base">
        <a:spcBef>
          <a:spcPct val="0"/>
        </a:spcBef>
        <a:spcAft>
          <a:spcPct val="0"/>
        </a:spcAft>
        <a:defRPr sz="3300">
          <a:solidFill>
            <a:schemeClr val="tx1"/>
          </a:solidFill>
          <a:latin typeface="Calibri" pitchFamily="34" charset="0"/>
        </a:defRPr>
      </a:lvl7pPr>
      <a:lvl8pPr marL="1028700" algn="ctr" defTabSz="342900" rtl="0" fontAlgn="base">
        <a:spcBef>
          <a:spcPct val="0"/>
        </a:spcBef>
        <a:spcAft>
          <a:spcPct val="0"/>
        </a:spcAft>
        <a:defRPr sz="3300">
          <a:solidFill>
            <a:schemeClr val="tx1"/>
          </a:solidFill>
          <a:latin typeface="Calibri" pitchFamily="34" charset="0"/>
        </a:defRPr>
      </a:lvl8pPr>
      <a:lvl9pPr marL="1371600" algn="ctr" defTabSz="342900" rtl="0" fontAlgn="base">
        <a:spcBef>
          <a:spcPct val="0"/>
        </a:spcBef>
        <a:spcAft>
          <a:spcPct val="0"/>
        </a:spcAft>
        <a:defRPr sz="3300">
          <a:solidFill>
            <a:schemeClr val="tx1"/>
          </a:solidFill>
          <a:latin typeface="Calibri" pitchFamily="34"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Picture 6" descr="GPEI inside pages.jpg"/>
          <p:cNvPicPr>
            <a:picLocks noChangeAspect="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a:spLocks noGrp="1"/>
          </p:cNvSpPr>
          <p:nvPr>
            <p:ph type="ftr" sz="quarter" idx="3"/>
          </p:nvPr>
        </p:nvSpPr>
        <p:spPr>
          <a:xfrm>
            <a:off x="1822938" y="6604000"/>
            <a:ext cx="6812574" cy="254000"/>
          </a:xfrm>
          <a:prstGeom prst="rect">
            <a:avLst/>
          </a:prstGeom>
        </p:spPr>
        <p:txBody>
          <a:bodyPr vert="horz" wrap="square" lIns="91440" tIns="45720" rIns="91440" bIns="45720" numCol="1" anchor="ctr" anchorCtr="0" compatLnSpc="1">
            <a:prstTxWarp prst="textNoShape">
              <a:avLst/>
            </a:prstTxWarp>
          </a:bodyPr>
          <a:lstStyle>
            <a:lvl1pPr defTabSz="342900">
              <a:defRPr sz="900">
                <a:solidFill>
                  <a:prstClr val="white"/>
                </a:solidFill>
                <a:latin typeface="Calibri" pitchFamily="34" charset="0"/>
              </a:defRPr>
            </a:lvl1pPr>
          </a:lstStyle>
          <a:p>
            <a:pPr fontAlgn="base">
              <a:spcBef>
                <a:spcPct val="0"/>
              </a:spcBef>
              <a:spcAft>
                <a:spcPct val="0"/>
              </a:spcAft>
              <a:defRPr/>
            </a:pPr>
            <a:r>
              <a:rPr lang="en-US" smtClean="0">
                <a:cs typeface="Arial" charset="0"/>
                <a:sym typeface="Arial"/>
                <a:rtl val="0"/>
              </a:rPr>
              <a:t>Note:  Gavi requirements of $122.2 million are not included in this slide</a:t>
            </a:r>
            <a:endParaRPr lang="en-US" dirty="0">
              <a:cs typeface="Arial" charset="0"/>
              <a:sym typeface="Arial"/>
              <a:rtl val="0"/>
            </a:endParaRPr>
          </a:p>
        </p:txBody>
      </p:sp>
      <p:sp>
        <p:nvSpPr>
          <p:cNvPr id="6" name="Slide Number Placeholder 5"/>
          <p:cNvSpPr>
            <a:spLocks noGrp="1"/>
          </p:cNvSpPr>
          <p:nvPr>
            <p:ph type="sldNum" sz="quarter" idx="4"/>
          </p:nvPr>
        </p:nvSpPr>
        <p:spPr>
          <a:xfrm>
            <a:off x="0" y="6604000"/>
            <a:ext cx="1777512" cy="254000"/>
          </a:xfrm>
          <a:prstGeom prst="rect">
            <a:avLst/>
          </a:prstGeom>
        </p:spPr>
        <p:txBody>
          <a:bodyPr vert="horz" lIns="91440" tIns="45720" rIns="91440" bIns="45720" rtlCol="0" anchor="ctr"/>
          <a:lstStyle>
            <a:lvl1pPr algn="r" defTabSz="342900" fontAlgn="auto">
              <a:spcBef>
                <a:spcPts val="0"/>
              </a:spcBef>
              <a:spcAft>
                <a:spcPts val="0"/>
              </a:spcAft>
              <a:defRPr sz="900">
                <a:solidFill>
                  <a:prstClr val="white"/>
                </a:solidFill>
                <a:latin typeface="+mn-lt"/>
                <a:cs typeface="+mn-cs"/>
              </a:defRPr>
            </a:lvl1pPr>
          </a:lstStyle>
          <a:p>
            <a:pPr>
              <a:defRPr/>
            </a:pPr>
            <a:fld id="{9E64F902-AC44-4D3A-950E-4CCB65B6F726}" type="slidenum">
              <a:rPr lang="en-US">
                <a:sym typeface="Arial"/>
                <a:rtl val="0"/>
              </a:rPr>
              <a:pPr>
                <a:defRPr/>
              </a:pPr>
              <a:t>‹#›</a:t>
            </a:fld>
            <a:endParaRPr lang="en-US" dirty="0">
              <a:sym typeface="Arial"/>
              <a:rtl val="0"/>
            </a:endParaRPr>
          </a:p>
        </p:txBody>
      </p:sp>
    </p:spTree>
    <p:extLst>
      <p:ext uri="{BB962C8B-B14F-4D97-AF65-F5344CB8AC3E}">
        <p14:creationId xmlns:p14="http://schemas.microsoft.com/office/powerpoint/2010/main" val="1656440076"/>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Lst>
  <p:hf hdr="0" dt="0"/>
  <p:txStyles>
    <p:titleStyle>
      <a:lvl1pPr algn="ctr" defTabSz="342900" rtl="0" eaLnBrk="0" fontAlgn="base" hangingPunct="0">
        <a:spcBef>
          <a:spcPct val="0"/>
        </a:spcBef>
        <a:spcAft>
          <a:spcPct val="0"/>
        </a:spcAft>
        <a:defRPr sz="3300" kern="1200">
          <a:solidFill>
            <a:schemeClr val="tx1"/>
          </a:solidFill>
          <a:latin typeface="+mj-lt"/>
          <a:ea typeface="+mj-ea"/>
          <a:cs typeface="+mj-cs"/>
        </a:defRPr>
      </a:lvl1pPr>
      <a:lvl2pPr algn="ctr" defTabSz="342900" rtl="0" eaLnBrk="0" fontAlgn="base" hangingPunct="0">
        <a:spcBef>
          <a:spcPct val="0"/>
        </a:spcBef>
        <a:spcAft>
          <a:spcPct val="0"/>
        </a:spcAft>
        <a:defRPr sz="3300">
          <a:solidFill>
            <a:schemeClr val="tx1"/>
          </a:solidFill>
          <a:latin typeface="Calibri" pitchFamily="34" charset="0"/>
        </a:defRPr>
      </a:lvl2pPr>
      <a:lvl3pPr algn="ctr" defTabSz="342900" rtl="0" eaLnBrk="0" fontAlgn="base" hangingPunct="0">
        <a:spcBef>
          <a:spcPct val="0"/>
        </a:spcBef>
        <a:spcAft>
          <a:spcPct val="0"/>
        </a:spcAft>
        <a:defRPr sz="3300">
          <a:solidFill>
            <a:schemeClr val="tx1"/>
          </a:solidFill>
          <a:latin typeface="Calibri" pitchFamily="34" charset="0"/>
        </a:defRPr>
      </a:lvl3pPr>
      <a:lvl4pPr algn="ctr" defTabSz="342900" rtl="0" eaLnBrk="0" fontAlgn="base" hangingPunct="0">
        <a:spcBef>
          <a:spcPct val="0"/>
        </a:spcBef>
        <a:spcAft>
          <a:spcPct val="0"/>
        </a:spcAft>
        <a:defRPr sz="3300">
          <a:solidFill>
            <a:schemeClr val="tx1"/>
          </a:solidFill>
          <a:latin typeface="Calibri" pitchFamily="34" charset="0"/>
        </a:defRPr>
      </a:lvl4pPr>
      <a:lvl5pPr algn="ctr" defTabSz="342900" rtl="0" eaLnBrk="0" fontAlgn="base" hangingPunct="0">
        <a:spcBef>
          <a:spcPct val="0"/>
        </a:spcBef>
        <a:spcAft>
          <a:spcPct val="0"/>
        </a:spcAft>
        <a:defRPr sz="3300">
          <a:solidFill>
            <a:schemeClr val="tx1"/>
          </a:solidFill>
          <a:latin typeface="Calibri" pitchFamily="34" charset="0"/>
        </a:defRPr>
      </a:lvl5pPr>
      <a:lvl6pPr marL="342900" algn="ctr" defTabSz="342900" rtl="0" fontAlgn="base">
        <a:spcBef>
          <a:spcPct val="0"/>
        </a:spcBef>
        <a:spcAft>
          <a:spcPct val="0"/>
        </a:spcAft>
        <a:defRPr sz="3300">
          <a:solidFill>
            <a:schemeClr val="tx1"/>
          </a:solidFill>
          <a:latin typeface="Calibri" pitchFamily="34" charset="0"/>
        </a:defRPr>
      </a:lvl6pPr>
      <a:lvl7pPr marL="685800" algn="ctr" defTabSz="342900" rtl="0" fontAlgn="base">
        <a:spcBef>
          <a:spcPct val="0"/>
        </a:spcBef>
        <a:spcAft>
          <a:spcPct val="0"/>
        </a:spcAft>
        <a:defRPr sz="3300">
          <a:solidFill>
            <a:schemeClr val="tx1"/>
          </a:solidFill>
          <a:latin typeface="Calibri" pitchFamily="34" charset="0"/>
        </a:defRPr>
      </a:lvl7pPr>
      <a:lvl8pPr marL="1028700" algn="ctr" defTabSz="342900" rtl="0" fontAlgn="base">
        <a:spcBef>
          <a:spcPct val="0"/>
        </a:spcBef>
        <a:spcAft>
          <a:spcPct val="0"/>
        </a:spcAft>
        <a:defRPr sz="3300">
          <a:solidFill>
            <a:schemeClr val="tx1"/>
          </a:solidFill>
          <a:latin typeface="Calibri" pitchFamily="34" charset="0"/>
        </a:defRPr>
      </a:lvl8pPr>
      <a:lvl9pPr marL="1371600" algn="ctr" defTabSz="342900" rtl="0" fontAlgn="base">
        <a:spcBef>
          <a:spcPct val="0"/>
        </a:spcBef>
        <a:spcAft>
          <a:spcPct val="0"/>
        </a:spcAft>
        <a:defRPr sz="3300">
          <a:solidFill>
            <a:schemeClr val="tx1"/>
          </a:solidFill>
          <a:latin typeface="Calibri" pitchFamily="34"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00"/>
            <a:ext cx="8534400" cy="1470025"/>
          </a:xfrm>
        </p:spPr>
        <p:txBody>
          <a:bodyPr>
            <a:normAutofit fontScale="90000"/>
          </a:bodyPr>
          <a:lstStyle/>
          <a:p>
            <a:r>
              <a:rPr lang="en-GB" b="1" dirty="0" smtClean="0">
                <a:solidFill>
                  <a:srgbClr val="C00000"/>
                </a:solidFill>
                <a:latin typeface="Arial" panose="020B0604020202020204" pitchFamily="34" charset="0"/>
                <a:cs typeface="Arial" panose="020B0604020202020204" pitchFamily="34" charset="0"/>
              </a:rPr>
              <a:t>Session 4</a:t>
            </a:r>
            <a:br>
              <a:rPr lang="en-GB" b="1" dirty="0" smtClean="0">
                <a:solidFill>
                  <a:srgbClr val="C00000"/>
                </a:solidFill>
                <a:latin typeface="Arial" panose="020B0604020202020204" pitchFamily="34" charset="0"/>
                <a:cs typeface="Arial" panose="020B0604020202020204" pitchFamily="34" charset="0"/>
              </a:rPr>
            </a:br>
            <a:r>
              <a:rPr lang="en-GB" b="1" dirty="0" smtClean="0">
                <a:solidFill>
                  <a:srgbClr val="C00000"/>
                </a:solidFill>
                <a:latin typeface="Arial" panose="020B0604020202020204" pitchFamily="34" charset="0"/>
                <a:cs typeface="Arial" panose="020B0604020202020204" pitchFamily="34" charset="0"/>
              </a:rPr>
              <a:t>Cross Cutting MR and RI </a:t>
            </a:r>
            <a:r>
              <a:rPr lang="en-GB" b="1" dirty="0">
                <a:solidFill>
                  <a:srgbClr val="C00000"/>
                </a:solidFill>
                <a:latin typeface="Arial" panose="020B0604020202020204" pitchFamily="34" charset="0"/>
                <a:cs typeface="Arial" panose="020B0604020202020204" pitchFamily="34" charset="0"/>
              </a:rPr>
              <a:t>Priorities</a:t>
            </a:r>
            <a:br>
              <a:rPr lang="en-GB" b="1" dirty="0">
                <a:solidFill>
                  <a:srgbClr val="C00000"/>
                </a:solidFill>
                <a:latin typeface="Arial" panose="020B0604020202020204" pitchFamily="34" charset="0"/>
                <a:cs typeface="Arial" panose="020B0604020202020204" pitchFamily="34" charset="0"/>
              </a:rPr>
            </a:br>
            <a:r>
              <a:rPr lang="en-GB" dirty="0" smtClean="0">
                <a:solidFill>
                  <a:schemeClr val="tx2"/>
                </a:solidFill>
              </a:rPr>
              <a:t/>
            </a:r>
            <a:br>
              <a:rPr lang="en-GB" dirty="0" smtClean="0">
                <a:solidFill>
                  <a:schemeClr val="tx2"/>
                </a:solidFill>
              </a:rPr>
            </a:br>
            <a:r>
              <a:rPr lang="en-GB" dirty="0" smtClean="0">
                <a:solidFill>
                  <a:schemeClr val="tx2"/>
                </a:solidFill>
              </a:rPr>
              <a:t/>
            </a:r>
            <a:br>
              <a:rPr lang="en-GB" dirty="0" smtClean="0">
                <a:solidFill>
                  <a:schemeClr val="tx2"/>
                </a:solidFill>
              </a:rPr>
            </a:br>
            <a:r>
              <a:rPr lang="en-GB" b="1" dirty="0" smtClean="0">
                <a:solidFill>
                  <a:schemeClr val="tx2"/>
                </a:solidFill>
              </a:rPr>
              <a:t>Introduction</a:t>
            </a:r>
            <a:endParaRPr lang="en-GB" b="1" dirty="0">
              <a:solidFill>
                <a:schemeClr val="tx2"/>
              </a:solidFill>
            </a:endParaRPr>
          </a:p>
        </p:txBody>
      </p:sp>
      <p:sp>
        <p:nvSpPr>
          <p:cNvPr id="3" name="Subtitle 2"/>
          <p:cNvSpPr>
            <a:spLocks noGrp="1"/>
          </p:cNvSpPr>
          <p:nvPr>
            <p:ph type="subTitle" idx="1"/>
          </p:nvPr>
        </p:nvSpPr>
        <p:spPr>
          <a:xfrm>
            <a:off x="1447800" y="4572000"/>
            <a:ext cx="6400800" cy="1143000"/>
          </a:xfrm>
        </p:spPr>
        <p:txBody>
          <a:bodyPr>
            <a:normAutofit fontScale="70000" lnSpcReduction="20000"/>
          </a:bodyPr>
          <a:lstStyle/>
          <a:p>
            <a:r>
              <a:rPr lang="en-GB" b="1" dirty="0" smtClean="0">
                <a:solidFill>
                  <a:schemeClr val="tx1">
                    <a:lumMod val="65000"/>
                    <a:lumOff val="35000"/>
                  </a:schemeClr>
                </a:solidFill>
              </a:rPr>
              <a:t>Steve </a:t>
            </a:r>
            <a:r>
              <a:rPr lang="en-GB" b="1" dirty="0" err="1" smtClean="0">
                <a:solidFill>
                  <a:schemeClr val="tx1">
                    <a:lumMod val="65000"/>
                    <a:lumOff val="35000"/>
                  </a:schemeClr>
                </a:solidFill>
              </a:rPr>
              <a:t>Cochi</a:t>
            </a:r>
            <a:endParaRPr lang="en-GB" b="1" dirty="0" smtClean="0">
              <a:solidFill>
                <a:schemeClr val="tx1">
                  <a:lumMod val="65000"/>
                  <a:lumOff val="35000"/>
                </a:schemeClr>
              </a:solidFill>
            </a:endParaRPr>
          </a:p>
          <a:p>
            <a:r>
              <a:rPr lang="en-GB" b="1" dirty="0" smtClean="0">
                <a:solidFill>
                  <a:schemeClr val="tx1">
                    <a:lumMod val="65000"/>
                    <a:lumOff val="35000"/>
                  </a:schemeClr>
                </a:solidFill>
              </a:rPr>
              <a:t>Senior Advisor</a:t>
            </a:r>
          </a:p>
          <a:p>
            <a:r>
              <a:rPr lang="en-GB" b="1" dirty="0" smtClean="0">
                <a:solidFill>
                  <a:schemeClr val="tx1">
                    <a:lumMod val="65000"/>
                    <a:lumOff val="35000"/>
                  </a:schemeClr>
                </a:solidFill>
              </a:rPr>
              <a:t>Global Immunization Division, US CDC</a:t>
            </a:r>
            <a:endParaRPr lang="en-GB" b="1" dirty="0">
              <a:solidFill>
                <a:schemeClr val="tx1">
                  <a:lumMod val="65000"/>
                  <a:lumOff val="35000"/>
                </a:schemeClr>
              </a:solidFill>
            </a:endParaRPr>
          </a:p>
        </p:txBody>
      </p:sp>
    </p:spTree>
    <p:extLst>
      <p:ext uri="{BB962C8B-B14F-4D97-AF65-F5344CB8AC3E}">
        <p14:creationId xmlns:p14="http://schemas.microsoft.com/office/powerpoint/2010/main" val="2362707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6446405" cy="801922"/>
          </a:xfrm>
        </p:spPr>
        <p:txBody>
          <a:bodyPr/>
          <a:lstStyle/>
          <a:p>
            <a:r>
              <a:rPr lang="en-US" sz="3600" b="1" dirty="0" smtClean="0">
                <a:solidFill>
                  <a:srgbClr val="C00000"/>
                </a:solidFill>
                <a:latin typeface="Arial" panose="020B0604020202020204" pitchFamily="34" charset="0"/>
                <a:cs typeface="Arial" panose="020B0604020202020204" pitchFamily="34" charset="0"/>
              </a:rPr>
              <a:t>Recommendations to MTR</a:t>
            </a:r>
            <a:endParaRPr lang="en-US" sz="3600"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33400" y="1524000"/>
            <a:ext cx="7886700" cy="3901013"/>
          </a:xfrm>
        </p:spPr>
        <p:txBody>
          <a:bodyPr/>
          <a:lstStyle/>
          <a:p>
            <a:pPr marL="757238" lvl="1" indent="-457200">
              <a:buFont typeface="+mj-lt"/>
              <a:buAutoNum type="arabicPeriod"/>
            </a:pPr>
            <a:r>
              <a:rPr lang="en-US" sz="2000" dirty="0"/>
              <a:t>The strengthening of immunization systems and the control and eventual elimination of measles and rubella should be designated as high priorities for polio legacy planning and transitioning of polio assets. Such repurposing will help sustain essential polio functions in the longer term. </a:t>
            </a:r>
          </a:p>
          <a:p>
            <a:pPr marL="757238" lvl="1" indent="-457200">
              <a:buFont typeface="+mj-lt"/>
              <a:buAutoNum type="arabicPeriod"/>
            </a:pPr>
            <a:endParaRPr lang="en-US" sz="2000" dirty="0"/>
          </a:p>
          <a:p>
            <a:pPr marL="757238" lvl="1" indent="-457200">
              <a:buFont typeface="+mj-lt"/>
              <a:buAutoNum type="arabicPeriod"/>
            </a:pPr>
            <a:r>
              <a:rPr lang="en-US" sz="2000" dirty="0"/>
              <a:t>A concrete plan should be developed and implemented for transitioning polio assets to </a:t>
            </a:r>
            <a:r>
              <a:rPr lang="en-US" sz="2000" dirty="0" smtClean="0"/>
              <a:t>both measles </a:t>
            </a:r>
            <a:r>
              <a:rPr lang="en-US" sz="2000" dirty="0"/>
              <a:t>and rubella elimination </a:t>
            </a:r>
            <a:r>
              <a:rPr lang="en-US" sz="2000" dirty="0" smtClean="0"/>
              <a:t>and RI in </a:t>
            </a:r>
            <a:r>
              <a:rPr lang="en-US" sz="2000" dirty="0"/>
              <a:t>keeping with and in support of GVAP goals</a:t>
            </a:r>
            <a:r>
              <a:rPr lang="en-US" sz="2000" dirty="0" smtClean="0"/>
              <a:t>.</a:t>
            </a:r>
          </a:p>
          <a:p>
            <a:pPr marL="757238" lvl="1" indent="-457200">
              <a:buFont typeface="+mj-lt"/>
              <a:buAutoNum type="arabicPeriod"/>
            </a:pPr>
            <a:endParaRPr lang="en-US" sz="2000" dirty="0"/>
          </a:p>
          <a:p>
            <a:pPr marL="757238" lvl="1" indent="-457200">
              <a:buFont typeface="+mj-lt"/>
              <a:buAutoNum type="arabicPeriod"/>
            </a:pPr>
            <a:r>
              <a:rPr lang="en-US" sz="2000" dirty="0"/>
              <a:t>This plan should </a:t>
            </a:r>
            <a:r>
              <a:rPr lang="en-US" sz="2000" dirty="0" smtClean="0"/>
              <a:t>directly link MR elimination </a:t>
            </a:r>
            <a:r>
              <a:rPr lang="en-US" sz="2000" dirty="0"/>
              <a:t>with immunization system strengthening and incorporate use of measles outbreaks to identify low performing districts needing specific actions.</a:t>
            </a:r>
          </a:p>
          <a:p>
            <a:pPr marL="757238" lvl="1" indent="-457200">
              <a:buFont typeface="+mj-lt"/>
              <a:buAutoNum type="arabicPeriod"/>
            </a:pPr>
            <a:endParaRPr lang="en-US" sz="2000" dirty="0"/>
          </a:p>
        </p:txBody>
      </p:sp>
    </p:spTree>
    <p:extLst>
      <p:ext uri="{BB962C8B-B14F-4D97-AF65-F5344CB8AC3E}">
        <p14:creationId xmlns:p14="http://schemas.microsoft.com/office/powerpoint/2010/main" val="4255720465"/>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GB" b="1" dirty="0" smtClean="0">
                <a:solidFill>
                  <a:schemeClr val="tx2"/>
                </a:solidFill>
              </a:rPr>
              <a:t>RI &amp; MR Elimination </a:t>
            </a:r>
            <a:r>
              <a:rPr lang="en-GB" b="1" dirty="0">
                <a:solidFill>
                  <a:schemeClr val="tx2"/>
                </a:solidFill>
              </a:rPr>
              <a:t>k</a:t>
            </a:r>
            <a:r>
              <a:rPr lang="en-GB" b="1" dirty="0" smtClean="0">
                <a:solidFill>
                  <a:schemeClr val="tx2"/>
                </a:solidFill>
              </a:rPr>
              <a:t>ey synergies</a:t>
            </a:r>
            <a:endParaRPr lang="en-GB" b="1" dirty="0">
              <a:solidFill>
                <a:schemeClr val="tx2"/>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400" y="1447800"/>
            <a:ext cx="533400" cy="649199"/>
          </a:xfrm>
          <a:prstGeom prst="rect">
            <a:avLst/>
          </a:prstGeom>
        </p:spPr>
      </p:pic>
      <p:pic>
        <p:nvPicPr>
          <p:cNvPr id="1026" name="Picture 4" descr="MRI_Template_Sample3A.jpg"/>
          <p:cNvPicPr>
            <a:picLocks noChangeAspect="1" noChangeArrowheads="1"/>
          </p:cNvPicPr>
          <p:nvPr/>
        </p:nvPicPr>
        <p:blipFill>
          <a:blip r:embed="rId3">
            <a:extLst>
              <a:ext uri="{28A0092B-C50C-407E-A947-70E740481C1C}">
                <a14:useLocalDpi xmlns:a14="http://schemas.microsoft.com/office/drawing/2010/main" val="0"/>
              </a:ext>
            </a:extLst>
          </a:blip>
          <a:srcRect l="4077" t="90088" r="81339" b="725"/>
          <a:stretch>
            <a:fillRect/>
          </a:stretch>
        </p:blipFill>
        <p:spPr bwMode="auto">
          <a:xfrm>
            <a:off x="5486400" y="1524000"/>
            <a:ext cx="1251473" cy="591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3" name="Diagram 12"/>
          <p:cNvGraphicFramePr/>
          <p:nvPr>
            <p:extLst>
              <p:ext uri="{D42A27DB-BD31-4B8C-83A1-F6EECF244321}">
                <p14:modId xmlns:p14="http://schemas.microsoft.com/office/powerpoint/2010/main" val="1297269771"/>
              </p:ext>
            </p:extLst>
          </p:nvPr>
        </p:nvGraphicFramePr>
        <p:xfrm>
          <a:off x="-304800" y="381000"/>
          <a:ext cx="9220200" cy="6705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4" name="TextBox 13"/>
          <p:cNvSpPr txBox="1"/>
          <p:nvPr/>
        </p:nvSpPr>
        <p:spPr>
          <a:xfrm>
            <a:off x="3581400" y="2408634"/>
            <a:ext cx="2057400" cy="2985433"/>
          </a:xfrm>
          <a:prstGeom prst="rect">
            <a:avLst/>
          </a:prstGeom>
          <a:noFill/>
        </p:spPr>
        <p:txBody>
          <a:bodyPr wrap="square" rtlCol="0">
            <a:spAutoFit/>
          </a:bodyPr>
          <a:lstStyle/>
          <a:p>
            <a:pPr algn="ctr"/>
            <a:r>
              <a:rPr lang="en-GB" sz="1600" dirty="0" smtClean="0"/>
              <a:t>Achieve High</a:t>
            </a:r>
            <a:endParaRPr lang="en-GB" sz="1600" dirty="0"/>
          </a:p>
          <a:p>
            <a:pPr algn="ctr">
              <a:spcAft>
                <a:spcPts val="600"/>
              </a:spcAft>
            </a:pPr>
            <a:r>
              <a:rPr lang="en-GB" sz="1600" dirty="0" smtClean="0"/>
              <a:t>MCV1 &amp; MCV2</a:t>
            </a:r>
            <a:endParaRPr lang="en-GB" sz="1600" dirty="0"/>
          </a:p>
          <a:p>
            <a:pPr algn="ctr"/>
            <a:endParaRPr lang="en-GB" sz="1600" dirty="0" smtClean="0"/>
          </a:p>
          <a:p>
            <a:r>
              <a:rPr lang="en-GB" sz="1600" dirty="0" smtClean="0"/>
              <a:t>Respond to signals to  </a:t>
            </a:r>
          </a:p>
          <a:p>
            <a:pPr>
              <a:spcAft>
                <a:spcPts val="600"/>
              </a:spcAft>
            </a:pPr>
            <a:r>
              <a:rPr lang="en-GB" sz="1600" dirty="0" smtClean="0"/>
              <a:t>improve coverage</a:t>
            </a:r>
          </a:p>
          <a:p>
            <a:pPr algn="ctr"/>
            <a:endParaRPr lang="en-GB" sz="1600" dirty="0" smtClean="0"/>
          </a:p>
          <a:p>
            <a:pPr algn="ctr"/>
            <a:r>
              <a:rPr lang="en-GB" sz="1600" dirty="0" smtClean="0"/>
              <a:t>Support ways to improve coverage:</a:t>
            </a:r>
          </a:p>
          <a:p>
            <a:pPr algn="ctr"/>
            <a:r>
              <a:rPr lang="en-GB" sz="1600" dirty="0" smtClean="0"/>
              <a:t>2YL</a:t>
            </a:r>
          </a:p>
          <a:p>
            <a:pPr algn="ctr"/>
            <a:r>
              <a:rPr lang="en-GB" sz="1600" dirty="0" smtClean="0"/>
              <a:t>Missed </a:t>
            </a:r>
            <a:r>
              <a:rPr lang="en-GB" sz="1600" dirty="0" err="1" smtClean="0"/>
              <a:t>Opps</a:t>
            </a:r>
            <a:endParaRPr lang="en-GB" sz="1600" dirty="0"/>
          </a:p>
          <a:p>
            <a:pPr algn="ctr"/>
            <a:endParaRPr lang="en-GB" dirty="0"/>
          </a:p>
        </p:txBody>
      </p:sp>
      <p:pic>
        <p:nvPicPr>
          <p:cNvPr id="3077" name="Picture 5"/>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2707" t="29188" r="80526" b="50000"/>
          <a:stretch/>
        </p:blipFill>
        <p:spPr bwMode="auto">
          <a:xfrm>
            <a:off x="5213499" y="3535385"/>
            <a:ext cx="230411" cy="22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2320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Grp="1" noChangeAspect="1"/>
          </p:cNvGraphicFramePr>
          <p:nvPr>
            <p:ph idx="4294967295"/>
            <p:extLst>
              <p:ext uri="{D42A27DB-BD31-4B8C-83A1-F6EECF244321}">
                <p14:modId xmlns:p14="http://schemas.microsoft.com/office/powerpoint/2010/main" val="3868921139"/>
              </p:ext>
            </p:extLst>
          </p:nvPr>
        </p:nvGraphicFramePr>
        <p:xfrm>
          <a:off x="758536" y="1600200"/>
          <a:ext cx="7620000" cy="4089400"/>
        </p:xfrm>
        <a:graphic>
          <a:graphicData uri="http://schemas.openxmlformats.org/presentationml/2006/ole">
            <mc:AlternateContent xmlns:mc="http://schemas.openxmlformats.org/markup-compatibility/2006">
              <mc:Choice xmlns:v="urn:schemas-microsoft-com:vml" Requires="v">
                <p:oleObj spid="_x0000_s2083" name="Chart" r:id="rId4" imgW="5505688" imgH="3352919" progId="Excel.Chart.8">
                  <p:embed/>
                </p:oleObj>
              </mc:Choice>
              <mc:Fallback>
                <p:oleObj name="Chart" r:id="rId4" imgW="5505688" imgH="3352919" progId="Excel.Chart.8">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l="1845" t="4431" r="1749" b="2557"/>
                      <a:stretch>
                        <a:fillRect/>
                      </a:stretch>
                    </p:blipFill>
                    <p:spPr bwMode="auto">
                      <a:xfrm>
                        <a:off x="758536" y="1600200"/>
                        <a:ext cx="7620000" cy="408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Rectangle 3"/>
          <p:cNvSpPr>
            <a:spLocks noGrp="1" noChangeArrowheads="1"/>
          </p:cNvSpPr>
          <p:nvPr>
            <p:ph type="title" idx="4294967295"/>
          </p:nvPr>
        </p:nvSpPr>
        <p:spPr>
          <a:xfrm>
            <a:off x="228600" y="457200"/>
            <a:ext cx="8686800" cy="762000"/>
          </a:xfrm>
        </p:spPr>
        <p:txBody>
          <a:bodyPr>
            <a:normAutofit fontScale="90000"/>
          </a:bodyPr>
          <a:lstStyle/>
          <a:p>
            <a:r>
              <a:rPr lang="en-GB" altLang="en-US" sz="3600" b="1" dirty="0" smtClean="0">
                <a:solidFill>
                  <a:schemeClr val="tx2"/>
                </a:solidFill>
              </a:rPr>
              <a:t>Rationale for working together</a:t>
            </a:r>
            <a:br>
              <a:rPr lang="en-GB" altLang="en-US" sz="3600" b="1" dirty="0" smtClean="0">
                <a:solidFill>
                  <a:schemeClr val="tx2"/>
                </a:solidFill>
              </a:rPr>
            </a:br>
            <a:r>
              <a:rPr lang="en-GB" altLang="en-US" sz="3600" b="1" dirty="0" smtClean="0">
                <a:solidFill>
                  <a:schemeClr val="tx2"/>
                </a:solidFill>
              </a:rPr>
              <a:t>Measles Deaths Averted by SIAs and RI</a:t>
            </a:r>
            <a:endParaRPr lang="en-US" altLang="en-US" sz="3600" b="1" dirty="0" smtClean="0">
              <a:solidFill>
                <a:schemeClr val="tx2"/>
              </a:solidFill>
            </a:endParaRPr>
          </a:p>
        </p:txBody>
      </p:sp>
      <p:sp>
        <p:nvSpPr>
          <p:cNvPr id="2052" name="Text Box 4"/>
          <p:cNvSpPr txBox="1">
            <a:spLocks noChangeArrowheads="1"/>
          </p:cNvSpPr>
          <p:nvPr/>
        </p:nvSpPr>
        <p:spPr bwMode="auto">
          <a:xfrm>
            <a:off x="4343400" y="6208712"/>
            <a:ext cx="4572000"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fontAlgn="base">
              <a:spcBef>
                <a:spcPct val="0"/>
              </a:spcBef>
              <a:spcAft>
                <a:spcPct val="0"/>
              </a:spcAft>
              <a:defRPr>
                <a:solidFill>
                  <a:schemeClr val="tx1"/>
                </a:solidFill>
                <a:latin typeface="Calibri" charset="0"/>
              </a:defRPr>
            </a:lvl6pPr>
            <a:lvl7pPr marL="2971800" indent="-228600" fontAlgn="base">
              <a:spcBef>
                <a:spcPct val="0"/>
              </a:spcBef>
              <a:spcAft>
                <a:spcPct val="0"/>
              </a:spcAft>
              <a:defRPr>
                <a:solidFill>
                  <a:schemeClr val="tx1"/>
                </a:solidFill>
                <a:latin typeface="Calibri" charset="0"/>
              </a:defRPr>
            </a:lvl7pPr>
            <a:lvl8pPr marL="3429000" indent="-228600" fontAlgn="base">
              <a:spcBef>
                <a:spcPct val="0"/>
              </a:spcBef>
              <a:spcAft>
                <a:spcPct val="0"/>
              </a:spcAft>
              <a:defRPr>
                <a:solidFill>
                  <a:schemeClr val="tx1"/>
                </a:solidFill>
                <a:latin typeface="Calibri" charset="0"/>
              </a:defRPr>
            </a:lvl8pPr>
            <a:lvl9pPr marL="3886200" indent="-228600" fontAlgn="base">
              <a:spcBef>
                <a:spcPct val="0"/>
              </a:spcBef>
              <a:spcAft>
                <a:spcPct val="0"/>
              </a:spcAft>
              <a:defRPr>
                <a:solidFill>
                  <a:schemeClr val="tx1"/>
                </a:solidFill>
                <a:latin typeface="Calibri" charset="0"/>
              </a:defRPr>
            </a:lvl9pPr>
          </a:lstStyle>
          <a:p>
            <a:pPr rtl="1">
              <a:spcBef>
                <a:spcPct val="50000"/>
              </a:spcBef>
            </a:pPr>
            <a:r>
              <a:rPr lang="en-GB" altLang="en-US" sz="1000" i="1">
                <a:solidFill>
                  <a:schemeClr val="tx2"/>
                </a:solidFill>
                <a:latin typeface="Arial" charset="0"/>
              </a:rPr>
              <a:t>- Source: WHO. WER, 4</a:t>
            </a:r>
            <a:r>
              <a:rPr lang="en-GB" altLang="en-US" sz="1000" i="1" baseline="30000">
                <a:solidFill>
                  <a:schemeClr val="tx2"/>
                </a:solidFill>
                <a:latin typeface="Arial" charset="0"/>
              </a:rPr>
              <a:t>th</a:t>
            </a:r>
            <a:r>
              <a:rPr lang="en-GB" altLang="en-US" sz="1000" i="1">
                <a:solidFill>
                  <a:schemeClr val="tx2"/>
                </a:solidFill>
                <a:latin typeface="Arial" charset="0"/>
              </a:rPr>
              <a:t> December 2009. Date of Slide 03 February 2010</a:t>
            </a:r>
            <a:r>
              <a:rPr lang="en-GB" altLang="en-US" sz="1200" i="1">
                <a:solidFill>
                  <a:schemeClr val="tx2"/>
                </a:solidFill>
                <a:latin typeface="Arial" charset="0"/>
              </a:rPr>
              <a:t>.</a:t>
            </a:r>
            <a:endParaRPr lang="en-US" altLang="en-US" sz="1200" i="1">
              <a:solidFill>
                <a:schemeClr val="tx2"/>
              </a:solidFill>
              <a:latin typeface="Arial" charset="0"/>
            </a:endParaRPr>
          </a:p>
        </p:txBody>
      </p:sp>
      <p:sp>
        <p:nvSpPr>
          <p:cNvPr id="2053" name="Rectangle 5"/>
          <p:cNvSpPr>
            <a:spLocks noChangeArrowheads="1"/>
          </p:cNvSpPr>
          <p:nvPr/>
        </p:nvSpPr>
        <p:spPr bwMode="auto">
          <a:xfrm>
            <a:off x="617538" y="6115050"/>
            <a:ext cx="263525" cy="117475"/>
          </a:xfrm>
          <a:prstGeom prst="rect">
            <a:avLst/>
          </a:prstGeom>
          <a:solidFill>
            <a:srgbClr val="0000FF"/>
          </a:solidFill>
          <a:ln w="9525">
            <a:solidFill>
              <a:schemeClr val="tx1"/>
            </a:solidFill>
            <a:miter lim="800000"/>
            <a:headEnd/>
            <a:tailEnd/>
          </a:ln>
        </p:spPr>
        <p:txBody>
          <a:bodyPr wrap="none" anchor="ct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fontAlgn="base">
              <a:spcBef>
                <a:spcPct val="0"/>
              </a:spcBef>
              <a:spcAft>
                <a:spcPct val="0"/>
              </a:spcAft>
              <a:defRPr>
                <a:solidFill>
                  <a:schemeClr val="tx1"/>
                </a:solidFill>
                <a:latin typeface="Calibri" charset="0"/>
              </a:defRPr>
            </a:lvl6pPr>
            <a:lvl7pPr marL="2971800" indent="-228600" fontAlgn="base">
              <a:spcBef>
                <a:spcPct val="0"/>
              </a:spcBef>
              <a:spcAft>
                <a:spcPct val="0"/>
              </a:spcAft>
              <a:defRPr>
                <a:solidFill>
                  <a:schemeClr val="tx1"/>
                </a:solidFill>
                <a:latin typeface="Calibri" charset="0"/>
              </a:defRPr>
            </a:lvl7pPr>
            <a:lvl8pPr marL="3429000" indent="-228600" fontAlgn="base">
              <a:spcBef>
                <a:spcPct val="0"/>
              </a:spcBef>
              <a:spcAft>
                <a:spcPct val="0"/>
              </a:spcAft>
              <a:defRPr>
                <a:solidFill>
                  <a:schemeClr val="tx1"/>
                </a:solidFill>
                <a:latin typeface="Calibri" charset="0"/>
              </a:defRPr>
            </a:lvl8pPr>
            <a:lvl9pPr marL="3886200" indent="-228600" fontAlgn="base">
              <a:spcBef>
                <a:spcPct val="0"/>
              </a:spcBef>
              <a:spcAft>
                <a:spcPct val="0"/>
              </a:spcAft>
              <a:defRPr>
                <a:solidFill>
                  <a:schemeClr val="tx1"/>
                </a:solidFill>
                <a:latin typeface="Calibri" charset="0"/>
              </a:defRPr>
            </a:lvl9pPr>
          </a:lstStyle>
          <a:p>
            <a:pPr eaLnBrk="0" hangingPunct="0"/>
            <a:endParaRPr lang="en-US" altLang="en-US" sz="2400">
              <a:latin typeface="Times New Roman" pitchFamily="18" charset="0"/>
            </a:endParaRPr>
          </a:p>
        </p:txBody>
      </p:sp>
      <p:sp>
        <p:nvSpPr>
          <p:cNvPr id="2054" name="Rectangle 6"/>
          <p:cNvSpPr>
            <a:spLocks noChangeArrowheads="1"/>
          </p:cNvSpPr>
          <p:nvPr/>
        </p:nvSpPr>
        <p:spPr bwMode="auto">
          <a:xfrm>
            <a:off x="609600" y="6310312"/>
            <a:ext cx="263525" cy="119063"/>
          </a:xfrm>
          <a:prstGeom prst="rect">
            <a:avLst/>
          </a:prstGeom>
          <a:solidFill>
            <a:srgbClr val="00CCFF"/>
          </a:solidFill>
          <a:ln w="9525">
            <a:solidFill>
              <a:schemeClr val="tx1"/>
            </a:solidFill>
            <a:miter lim="800000"/>
            <a:headEnd/>
            <a:tailEnd/>
          </a:ln>
        </p:spPr>
        <p:txBody>
          <a:bodyPr wrap="none" anchor="ct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fontAlgn="base">
              <a:spcBef>
                <a:spcPct val="0"/>
              </a:spcBef>
              <a:spcAft>
                <a:spcPct val="0"/>
              </a:spcAft>
              <a:defRPr>
                <a:solidFill>
                  <a:schemeClr val="tx1"/>
                </a:solidFill>
                <a:latin typeface="Calibri" charset="0"/>
              </a:defRPr>
            </a:lvl6pPr>
            <a:lvl7pPr marL="2971800" indent="-228600" fontAlgn="base">
              <a:spcBef>
                <a:spcPct val="0"/>
              </a:spcBef>
              <a:spcAft>
                <a:spcPct val="0"/>
              </a:spcAft>
              <a:defRPr>
                <a:solidFill>
                  <a:schemeClr val="tx1"/>
                </a:solidFill>
                <a:latin typeface="Calibri" charset="0"/>
              </a:defRPr>
            </a:lvl7pPr>
            <a:lvl8pPr marL="3429000" indent="-228600" fontAlgn="base">
              <a:spcBef>
                <a:spcPct val="0"/>
              </a:spcBef>
              <a:spcAft>
                <a:spcPct val="0"/>
              </a:spcAft>
              <a:defRPr>
                <a:solidFill>
                  <a:schemeClr val="tx1"/>
                </a:solidFill>
                <a:latin typeface="Calibri" charset="0"/>
              </a:defRPr>
            </a:lvl8pPr>
            <a:lvl9pPr marL="3886200" indent="-228600" fontAlgn="base">
              <a:spcBef>
                <a:spcPct val="0"/>
              </a:spcBef>
              <a:spcAft>
                <a:spcPct val="0"/>
              </a:spcAft>
              <a:defRPr>
                <a:solidFill>
                  <a:schemeClr val="tx1"/>
                </a:solidFill>
                <a:latin typeface="Calibri" charset="0"/>
              </a:defRPr>
            </a:lvl9pPr>
          </a:lstStyle>
          <a:p>
            <a:pPr eaLnBrk="0" hangingPunct="0"/>
            <a:endParaRPr lang="en-US" altLang="en-US" sz="2400">
              <a:latin typeface="Times New Roman" pitchFamily="18" charset="0"/>
            </a:endParaRPr>
          </a:p>
        </p:txBody>
      </p:sp>
      <p:sp>
        <p:nvSpPr>
          <p:cNvPr id="2055" name="Text Box 7"/>
          <p:cNvSpPr txBox="1">
            <a:spLocks noChangeArrowheads="1"/>
          </p:cNvSpPr>
          <p:nvPr/>
        </p:nvSpPr>
        <p:spPr bwMode="auto">
          <a:xfrm>
            <a:off x="909638" y="6069012"/>
            <a:ext cx="26527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fontAlgn="base">
              <a:spcBef>
                <a:spcPct val="0"/>
              </a:spcBef>
              <a:spcAft>
                <a:spcPct val="0"/>
              </a:spcAft>
              <a:defRPr>
                <a:solidFill>
                  <a:schemeClr val="tx1"/>
                </a:solidFill>
                <a:latin typeface="Calibri" charset="0"/>
              </a:defRPr>
            </a:lvl6pPr>
            <a:lvl7pPr marL="2971800" indent="-228600" fontAlgn="base">
              <a:spcBef>
                <a:spcPct val="0"/>
              </a:spcBef>
              <a:spcAft>
                <a:spcPct val="0"/>
              </a:spcAft>
              <a:defRPr>
                <a:solidFill>
                  <a:schemeClr val="tx1"/>
                </a:solidFill>
                <a:latin typeface="Calibri" charset="0"/>
              </a:defRPr>
            </a:lvl7pPr>
            <a:lvl8pPr marL="3429000" indent="-228600" fontAlgn="base">
              <a:spcBef>
                <a:spcPct val="0"/>
              </a:spcBef>
              <a:spcAft>
                <a:spcPct val="0"/>
              </a:spcAft>
              <a:defRPr>
                <a:solidFill>
                  <a:schemeClr val="tx1"/>
                </a:solidFill>
                <a:latin typeface="Calibri" charset="0"/>
              </a:defRPr>
            </a:lvl8pPr>
            <a:lvl9pPr marL="3886200" indent="-228600" fontAlgn="base">
              <a:spcBef>
                <a:spcPct val="0"/>
              </a:spcBef>
              <a:spcAft>
                <a:spcPct val="0"/>
              </a:spcAft>
              <a:defRPr>
                <a:solidFill>
                  <a:schemeClr val="tx1"/>
                </a:solidFill>
                <a:latin typeface="Calibri" charset="0"/>
              </a:defRPr>
            </a:lvl9pPr>
          </a:lstStyle>
          <a:p>
            <a:pPr rtl="1">
              <a:spcBef>
                <a:spcPct val="50000"/>
              </a:spcBef>
            </a:pPr>
            <a:r>
              <a:rPr lang="en-GB" altLang="en-US" sz="900" b="1">
                <a:solidFill>
                  <a:srgbClr val="000066"/>
                </a:solidFill>
                <a:latin typeface="Arial" charset="0"/>
              </a:rPr>
              <a:t>2000-2008: 8.4 million deaths averted (66%)</a:t>
            </a:r>
            <a:endParaRPr lang="en-US" altLang="en-US" sz="900" b="1">
              <a:solidFill>
                <a:srgbClr val="000066"/>
              </a:solidFill>
              <a:latin typeface="Arial" charset="0"/>
            </a:endParaRPr>
          </a:p>
        </p:txBody>
      </p:sp>
      <p:sp>
        <p:nvSpPr>
          <p:cNvPr id="2056" name="Text Box 8"/>
          <p:cNvSpPr txBox="1">
            <a:spLocks noChangeArrowheads="1"/>
          </p:cNvSpPr>
          <p:nvPr/>
        </p:nvSpPr>
        <p:spPr bwMode="auto">
          <a:xfrm>
            <a:off x="889000" y="6261100"/>
            <a:ext cx="26527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fontAlgn="base">
              <a:spcBef>
                <a:spcPct val="0"/>
              </a:spcBef>
              <a:spcAft>
                <a:spcPct val="0"/>
              </a:spcAft>
              <a:defRPr>
                <a:solidFill>
                  <a:schemeClr val="tx1"/>
                </a:solidFill>
                <a:latin typeface="Calibri" charset="0"/>
              </a:defRPr>
            </a:lvl6pPr>
            <a:lvl7pPr marL="2971800" indent="-228600" fontAlgn="base">
              <a:spcBef>
                <a:spcPct val="0"/>
              </a:spcBef>
              <a:spcAft>
                <a:spcPct val="0"/>
              </a:spcAft>
              <a:defRPr>
                <a:solidFill>
                  <a:schemeClr val="tx1"/>
                </a:solidFill>
                <a:latin typeface="Calibri" charset="0"/>
              </a:defRPr>
            </a:lvl7pPr>
            <a:lvl8pPr marL="3429000" indent="-228600" fontAlgn="base">
              <a:spcBef>
                <a:spcPct val="0"/>
              </a:spcBef>
              <a:spcAft>
                <a:spcPct val="0"/>
              </a:spcAft>
              <a:defRPr>
                <a:solidFill>
                  <a:schemeClr val="tx1"/>
                </a:solidFill>
                <a:latin typeface="Calibri" charset="0"/>
              </a:defRPr>
            </a:lvl8pPr>
            <a:lvl9pPr marL="3886200" indent="-228600" fontAlgn="base">
              <a:spcBef>
                <a:spcPct val="0"/>
              </a:spcBef>
              <a:spcAft>
                <a:spcPct val="0"/>
              </a:spcAft>
              <a:defRPr>
                <a:solidFill>
                  <a:schemeClr val="tx1"/>
                </a:solidFill>
                <a:latin typeface="Calibri" charset="0"/>
              </a:defRPr>
            </a:lvl9pPr>
          </a:lstStyle>
          <a:p>
            <a:pPr rtl="1">
              <a:spcBef>
                <a:spcPct val="50000"/>
              </a:spcBef>
            </a:pPr>
            <a:r>
              <a:rPr lang="en-GB" altLang="en-US" sz="900" b="1">
                <a:solidFill>
                  <a:srgbClr val="000066"/>
                </a:solidFill>
                <a:latin typeface="Arial" charset="0"/>
              </a:rPr>
              <a:t> 2000-2008: 4.3 million deaths averted (34%)</a:t>
            </a:r>
            <a:endParaRPr lang="en-US" altLang="en-US" sz="900" b="1">
              <a:solidFill>
                <a:srgbClr val="000066"/>
              </a:solidFill>
              <a:latin typeface="Arial" charset="0"/>
            </a:endParaRPr>
          </a:p>
        </p:txBody>
      </p:sp>
    </p:spTree>
    <p:extLst>
      <p:ext uri="{BB962C8B-B14F-4D97-AF65-F5344CB8AC3E}">
        <p14:creationId xmlns:p14="http://schemas.microsoft.com/office/powerpoint/2010/main" val="1701825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457200"/>
            <a:ext cx="6781800" cy="1143000"/>
          </a:xfrm>
        </p:spPr>
        <p:txBody>
          <a:bodyPr>
            <a:normAutofit/>
          </a:bodyPr>
          <a:lstStyle/>
          <a:p>
            <a:r>
              <a:rPr lang="en-GB" b="1" dirty="0" smtClean="0">
                <a:solidFill>
                  <a:schemeClr val="tx2"/>
                </a:solidFill>
              </a:rPr>
              <a:t>New RI Guidance: GRISP</a:t>
            </a:r>
            <a:br>
              <a:rPr lang="en-GB" b="1" dirty="0" smtClean="0">
                <a:solidFill>
                  <a:schemeClr val="tx2"/>
                </a:solidFill>
              </a:rPr>
            </a:br>
            <a:r>
              <a:rPr lang="en-GB" sz="2000" b="1" dirty="0" smtClean="0">
                <a:solidFill>
                  <a:schemeClr val="accent2">
                    <a:lumMod val="75000"/>
                  </a:schemeClr>
                </a:solidFill>
              </a:rPr>
              <a:t>Global Routine Immunization Strategies and Practices</a:t>
            </a:r>
            <a:endParaRPr lang="en-GB" sz="2000" b="1" dirty="0">
              <a:solidFill>
                <a:schemeClr val="accent2">
                  <a:lumMod val="75000"/>
                </a:schemeClr>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762000"/>
            <a:ext cx="2066182" cy="2895600"/>
          </a:xfrm>
          <a:prstGeom prst="rect">
            <a:avLst/>
          </a:prstGeom>
          <a:effectLst>
            <a:innerShdw blurRad="127000" dist="88900" dir="2700000">
              <a:prstClr val="black">
                <a:alpha val="50000"/>
              </a:prstClr>
            </a:innerShdw>
          </a:effectLst>
        </p:spPr>
      </p:pic>
      <p:sp>
        <p:nvSpPr>
          <p:cNvPr id="5" name="Content Placeholder 2"/>
          <p:cNvSpPr txBox="1">
            <a:spLocks/>
          </p:cNvSpPr>
          <p:nvPr/>
        </p:nvSpPr>
        <p:spPr>
          <a:xfrm>
            <a:off x="2743200" y="1905000"/>
            <a:ext cx="6172200" cy="4343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400" dirty="0" smtClean="0">
                <a:solidFill>
                  <a:schemeClr val="tx2"/>
                </a:solidFill>
              </a:rPr>
              <a:t>A companion document </a:t>
            </a:r>
            <a:r>
              <a:rPr lang="en-US" sz="2400" i="1" dirty="0" smtClean="0">
                <a:solidFill>
                  <a:schemeClr val="tx2"/>
                </a:solidFill>
              </a:rPr>
              <a:t>(not another plan), </a:t>
            </a:r>
            <a:r>
              <a:rPr lang="en-US" sz="2400" dirty="0" smtClean="0">
                <a:solidFill>
                  <a:schemeClr val="tx2"/>
                </a:solidFill>
              </a:rPr>
              <a:t> a way of thinking</a:t>
            </a:r>
          </a:p>
          <a:p>
            <a:pPr lvl="1"/>
            <a:r>
              <a:rPr lang="en-US" sz="2400" i="1" dirty="0" smtClean="0">
                <a:solidFill>
                  <a:schemeClr val="tx2"/>
                </a:solidFill>
              </a:rPr>
              <a:t>Guidance on Transformative investments</a:t>
            </a:r>
          </a:p>
          <a:p>
            <a:pPr lvl="1">
              <a:spcAft>
                <a:spcPts val="600"/>
              </a:spcAft>
            </a:pPr>
            <a:r>
              <a:rPr lang="en-US" sz="2400" i="1" dirty="0" smtClean="0">
                <a:solidFill>
                  <a:schemeClr val="tx2"/>
                </a:solidFill>
              </a:rPr>
              <a:t>Framework of RI strategies</a:t>
            </a:r>
          </a:p>
          <a:p>
            <a:r>
              <a:rPr lang="en-US" sz="2400" b="1" dirty="0" smtClean="0">
                <a:solidFill>
                  <a:schemeClr val="tx2"/>
                </a:solidFill>
              </a:rPr>
              <a:t>In line with MR Elimination, </a:t>
            </a:r>
            <a:r>
              <a:rPr lang="en-US" sz="2400" dirty="0" smtClean="0">
                <a:solidFill>
                  <a:schemeClr val="tx2"/>
                </a:solidFill>
              </a:rPr>
              <a:t>reasserts routine immunization as the </a:t>
            </a:r>
            <a:r>
              <a:rPr lang="en-US" sz="2400" b="1" dirty="0" smtClean="0">
                <a:solidFill>
                  <a:schemeClr val="tx2"/>
                </a:solidFill>
              </a:rPr>
              <a:t>foundation</a:t>
            </a:r>
            <a:r>
              <a:rPr lang="en-US" sz="2400" dirty="0" smtClean="0">
                <a:solidFill>
                  <a:schemeClr val="tx2"/>
                </a:solidFill>
              </a:rPr>
              <a:t> for </a:t>
            </a:r>
            <a:r>
              <a:rPr lang="en-US" sz="2400" b="1" dirty="0" smtClean="0">
                <a:solidFill>
                  <a:schemeClr val="tx2"/>
                </a:solidFill>
              </a:rPr>
              <a:t>sustained decreases in morbidity and mortality </a:t>
            </a:r>
            <a:r>
              <a:rPr lang="en-US" sz="2400" dirty="0" smtClean="0">
                <a:solidFill>
                  <a:schemeClr val="tx2"/>
                </a:solidFill>
              </a:rPr>
              <a:t>from vaccine preventable diseases.</a:t>
            </a:r>
            <a:endParaRPr lang="en-GB" sz="2400" dirty="0">
              <a:solidFill>
                <a:schemeClr val="tx2"/>
              </a:solidFill>
            </a:endParaRPr>
          </a:p>
        </p:txBody>
      </p:sp>
    </p:spTree>
    <p:extLst>
      <p:ext uri="{BB962C8B-B14F-4D97-AF65-F5344CB8AC3E}">
        <p14:creationId xmlns:p14="http://schemas.microsoft.com/office/powerpoint/2010/main" val="804695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1709" y="1600200"/>
            <a:ext cx="8557491" cy="1754326"/>
          </a:xfrm>
          <a:prstGeom prst="rect">
            <a:avLst/>
          </a:prstGeom>
          <a:solidFill>
            <a:srgbClr val="FFFFCC"/>
          </a:solidFill>
          <a:ln>
            <a:solidFill>
              <a:schemeClr val="tx2"/>
            </a:solidFill>
          </a:ln>
        </p:spPr>
        <p:txBody>
          <a:bodyPr wrap="square" rtlCol="0">
            <a:spAutoFit/>
          </a:bodyPr>
          <a:lstStyle/>
          <a:p>
            <a:pPr lvl="0"/>
            <a:r>
              <a:rPr lang="en-GB" b="1" dirty="0" smtClean="0"/>
              <a:t>Objective:</a:t>
            </a:r>
            <a:r>
              <a:rPr lang="en-GB" dirty="0" smtClean="0"/>
              <a:t> maximize opportunities to both strengthen RI as part of MR elimination  &amp; reinforce critical role RI plays in MR elimination.</a:t>
            </a:r>
          </a:p>
          <a:p>
            <a:pPr lvl="0"/>
            <a:endParaRPr lang="en-GB" b="1" dirty="0" smtClean="0">
              <a:solidFill>
                <a:srgbClr val="C00000"/>
              </a:solidFill>
            </a:endParaRPr>
          </a:p>
          <a:p>
            <a:pPr lvl="0"/>
            <a:r>
              <a:rPr lang="en-GB" b="1" dirty="0" smtClean="0"/>
              <a:t>Role:</a:t>
            </a:r>
            <a:r>
              <a:rPr lang="en-GB" dirty="0" smtClean="0"/>
              <a:t> Facilitate, link &amp; advocate for priority activities related to RI strengthening &amp; MRE</a:t>
            </a:r>
          </a:p>
          <a:p>
            <a:endParaRPr lang="en-GB" b="1" dirty="0" smtClean="0"/>
          </a:p>
          <a:p>
            <a:r>
              <a:rPr lang="en-GB" b="1" dirty="0" smtClean="0"/>
              <a:t>Priority projects on the radar:</a:t>
            </a:r>
          </a:p>
        </p:txBody>
      </p:sp>
      <p:sp>
        <p:nvSpPr>
          <p:cNvPr id="6" name="TextBox 5"/>
          <p:cNvSpPr txBox="1"/>
          <p:nvPr/>
        </p:nvSpPr>
        <p:spPr>
          <a:xfrm>
            <a:off x="1030865" y="3657600"/>
            <a:ext cx="3236335" cy="1508105"/>
          </a:xfrm>
          <a:prstGeom prst="rect">
            <a:avLst/>
          </a:prstGeom>
          <a:noFill/>
          <a:ln>
            <a:solidFill>
              <a:schemeClr val="tx2"/>
            </a:solidFill>
          </a:ln>
        </p:spPr>
        <p:txBody>
          <a:bodyPr wrap="none" rtlCol="0">
            <a:spAutoFit/>
          </a:bodyPr>
          <a:lstStyle/>
          <a:p>
            <a:pPr lvl="0"/>
            <a:r>
              <a:rPr lang="en-GB" b="1" dirty="0" smtClean="0">
                <a:solidFill>
                  <a:srgbClr val="C00000"/>
                </a:solidFill>
              </a:rPr>
              <a:t>2YL</a:t>
            </a:r>
          </a:p>
          <a:p>
            <a:pPr marL="285750" lvl="0" indent="-285750">
              <a:buFont typeface="Arial" panose="020B0604020202020204" pitchFamily="34" charset="0"/>
              <a:buChar char="•"/>
            </a:pPr>
            <a:r>
              <a:rPr lang="en-GB" sz="1400" dirty="0" smtClean="0">
                <a:cs typeface="Calibri"/>
              </a:rPr>
              <a:t>Landscape </a:t>
            </a:r>
            <a:r>
              <a:rPr lang="en-GB" sz="1400" dirty="0">
                <a:cs typeface="Calibri"/>
              </a:rPr>
              <a:t>analysis, WHO, UNICEF  </a:t>
            </a:r>
            <a:endParaRPr lang="en-GB" sz="1400" dirty="0" smtClean="0">
              <a:cs typeface="Calibri"/>
            </a:endParaRPr>
          </a:p>
          <a:p>
            <a:pPr marL="285750" lvl="0" indent="-285750">
              <a:buFont typeface="Arial" panose="020B0604020202020204" pitchFamily="34" charset="0"/>
              <a:buChar char="•"/>
            </a:pPr>
            <a:r>
              <a:rPr lang="en-GB" sz="1400" dirty="0" smtClean="0">
                <a:cs typeface="Calibri"/>
              </a:rPr>
              <a:t>Generate </a:t>
            </a:r>
            <a:r>
              <a:rPr lang="en-GB" sz="1400" dirty="0">
                <a:cs typeface="Calibri"/>
              </a:rPr>
              <a:t>Evidence, WHO, CDC, </a:t>
            </a:r>
            <a:r>
              <a:rPr lang="en-GB" sz="1400" dirty="0" smtClean="0">
                <a:cs typeface="Calibri"/>
              </a:rPr>
              <a:t>BMGF</a:t>
            </a:r>
          </a:p>
          <a:p>
            <a:pPr marL="285750" lvl="0" indent="-285750">
              <a:buFont typeface="Arial" panose="020B0604020202020204" pitchFamily="34" charset="0"/>
              <a:buChar char="•"/>
            </a:pPr>
            <a:r>
              <a:rPr lang="en-GB" sz="1400" dirty="0" smtClean="0">
                <a:cs typeface="Calibri"/>
              </a:rPr>
              <a:t>Global </a:t>
            </a:r>
            <a:r>
              <a:rPr lang="en-GB" sz="1400" dirty="0">
                <a:cs typeface="Calibri"/>
              </a:rPr>
              <a:t>Guidance, </a:t>
            </a:r>
            <a:r>
              <a:rPr lang="en-GB" sz="1400" dirty="0" smtClean="0">
                <a:cs typeface="Calibri"/>
              </a:rPr>
              <a:t>WHO</a:t>
            </a:r>
          </a:p>
          <a:p>
            <a:pPr marL="285750" lvl="0" indent="-285750">
              <a:buFont typeface="Arial" panose="020B0604020202020204" pitchFamily="34" charset="0"/>
              <a:buChar char="•"/>
            </a:pPr>
            <a:r>
              <a:rPr lang="en-GB" sz="1400" dirty="0" smtClean="0"/>
              <a:t>Country projects</a:t>
            </a:r>
          </a:p>
          <a:p>
            <a:endParaRPr lang="en-GB" dirty="0"/>
          </a:p>
        </p:txBody>
      </p:sp>
      <p:sp>
        <p:nvSpPr>
          <p:cNvPr id="8" name="TextBox 7"/>
          <p:cNvSpPr txBox="1"/>
          <p:nvPr/>
        </p:nvSpPr>
        <p:spPr>
          <a:xfrm>
            <a:off x="4572000" y="3733800"/>
            <a:ext cx="3940118" cy="1231106"/>
          </a:xfrm>
          <a:prstGeom prst="rect">
            <a:avLst/>
          </a:prstGeom>
          <a:noFill/>
          <a:ln>
            <a:solidFill>
              <a:schemeClr val="tx2"/>
            </a:solidFill>
          </a:ln>
        </p:spPr>
        <p:txBody>
          <a:bodyPr wrap="none" rtlCol="0">
            <a:spAutoFit/>
          </a:bodyPr>
          <a:lstStyle/>
          <a:p>
            <a:pPr lvl="0"/>
            <a:r>
              <a:rPr lang="en-GB" b="1" dirty="0" smtClean="0">
                <a:solidFill>
                  <a:srgbClr val="C00000"/>
                </a:solidFill>
              </a:rPr>
              <a:t>Missed Opportunities</a:t>
            </a:r>
          </a:p>
          <a:p>
            <a:pPr marL="285750" lvl="0" indent="-285750">
              <a:buFont typeface="Arial" panose="020B0604020202020204" pitchFamily="34" charset="0"/>
              <a:buChar char="•"/>
            </a:pPr>
            <a:r>
              <a:rPr lang="en-GB" sz="1400" dirty="0" smtClean="0">
                <a:cs typeface="Calibri"/>
              </a:rPr>
              <a:t>5-dose vial project– </a:t>
            </a:r>
            <a:r>
              <a:rPr lang="en-GB" sz="1400" dirty="0">
                <a:cs typeface="Calibri"/>
              </a:rPr>
              <a:t>Ethiopia, WHO, CDC, </a:t>
            </a:r>
            <a:r>
              <a:rPr lang="en-GB" sz="1400" dirty="0" smtClean="0">
                <a:cs typeface="Calibri"/>
              </a:rPr>
              <a:t>BMGF</a:t>
            </a:r>
          </a:p>
          <a:p>
            <a:pPr marL="285750" lvl="0" indent="-285750">
              <a:buFont typeface="Arial" panose="020B0604020202020204" pitchFamily="34" charset="0"/>
              <a:buChar char="•"/>
            </a:pPr>
            <a:r>
              <a:rPr lang="en-GB" sz="1400" dirty="0" smtClean="0">
                <a:cs typeface="Calibri"/>
              </a:rPr>
              <a:t>5-dose vial project - </a:t>
            </a:r>
            <a:r>
              <a:rPr lang="en-GB" sz="1400" dirty="0">
                <a:cs typeface="Calibri"/>
              </a:rPr>
              <a:t>Tanzania, </a:t>
            </a:r>
            <a:r>
              <a:rPr lang="en-GB" sz="1400" dirty="0" smtClean="0">
                <a:cs typeface="Calibri"/>
              </a:rPr>
              <a:t>JSI</a:t>
            </a:r>
          </a:p>
          <a:p>
            <a:pPr marL="285750" lvl="0" indent="-285750">
              <a:buFont typeface="Arial" panose="020B0604020202020204" pitchFamily="34" charset="0"/>
              <a:buChar char="•"/>
            </a:pPr>
            <a:r>
              <a:rPr lang="en-GB" sz="1400" dirty="0" smtClean="0">
                <a:cs typeface="Calibri"/>
              </a:rPr>
              <a:t>Guidance </a:t>
            </a:r>
            <a:r>
              <a:rPr lang="en-GB" sz="1400" dirty="0">
                <a:cs typeface="Calibri"/>
              </a:rPr>
              <a:t>on forecasting &amp; wastage, WHO</a:t>
            </a:r>
            <a:endParaRPr lang="en-GB" sz="1400" dirty="0" smtClean="0">
              <a:solidFill>
                <a:srgbClr val="FFC000"/>
              </a:solidFill>
            </a:endParaRPr>
          </a:p>
          <a:p>
            <a:endParaRPr lang="en-GB" sz="1400" dirty="0"/>
          </a:p>
        </p:txBody>
      </p:sp>
      <p:sp>
        <p:nvSpPr>
          <p:cNvPr id="9" name="TextBox 8"/>
          <p:cNvSpPr txBox="1"/>
          <p:nvPr/>
        </p:nvSpPr>
        <p:spPr>
          <a:xfrm>
            <a:off x="977313" y="5105400"/>
            <a:ext cx="3442287" cy="1292662"/>
          </a:xfrm>
          <a:prstGeom prst="rect">
            <a:avLst/>
          </a:prstGeom>
          <a:noFill/>
          <a:ln>
            <a:solidFill>
              <a:schemeClr val="tx2"/>
            </a:solidFill>
          </a:ln>
        </p:spPr>
        <p:txBody>
          <a:bodyPr wrap="square" rtlCol="0">
            <a:spAutoFit/>
          </a:bodyPr>
          <a:lstStyle/>
          <a:p>
            <a:pPr lvl="0"/>
            <a:r>
              <a:rPr lang="en-GB" b="1" dirty="0" smtClean="0">
                <a:solidFill>
                  <a:srgbClr val="C00000"/>
                </a:solidFill>
              </a:rPr>
              <a:t>Improving Monitoring</a:t>
            </a:r>
          </a:p>
          <a:p>
            <a:pPr lvl="0"/>
            <a:r>
              <a:rPr lang="en-GB" sz="1400" dirty="0" smtClean="0">
                <a:cs typeface="Calibri"/>
              </a:rPr>
              <a:t>Global guidance recording &amp; reporting vaccines with attention to MCV &amp; 2YL considerations</a:t>
            </a:r>
            <a:endParaRPr lang="en-GB" sz="1400" dirty="0" smtClean="0"/>
          </a:p>
          <a:p>
            <a:endParaRPr lang="en-GB" dirty="0"/>
          </a:p>
        </p:txBody>
      </p:sp>
      <p:sp>
        <p:nvSpPr>
          <p:cNvPr id="11" name="TextBox 10"/>
          <p:cNvSpPr txBox="1"/>
          <p:nvPr/>
        </p:nvSpPr>
        <p:spPr>
          <a:xfrm>
            <a:off x="4648200" y="5181600"/>
            <a:ext cx="3442287" cy="861774"/>
          </a:xfrm>
          <a:prstGeom prst="rect">
            <a:avLst/>
          </a:prstGeom>
          <a:noFill/>
          <a:ln>
            <a:solidFill>
              <a:schemeClr val="tx2"/>
            </a:solidFill>
          </a:ln>
        </p:spPr>
        <p:txBody>
          <a:bodyPr wrap="square" rtlCol="0">
            <a:spAutoFit/>
          </a:bodyPr>
          <a:lstStyle/>
          <a:p>
            <a:pPr lvl="0"/>
            <a:r>
              <a:rPr lang="en-GB" b="1" dirty="0" smtClean="0">
                <a:solidFill>
                  <a:srgbClr val="C00000"/>
                </a:solidFill>
              </a:rPr>
              <a:t>MSD Introduction</a:t>
            </a:r>
          </a:p>
          <a:p>
            <a:pPr lvl="0"/>
            <a:r>
              <a:rPr lang="en-GB" sz="1400" dirty="0" smtClean="0">
                <a:cs typeface="Calibri"/>
              </a:rPr>
              <a:t>Reviewing evidence/country experiences</a:t>
            </a:r>
            <a:endParaRPr lang="en-GB" sz="1400" dirty="0" smtClean="0"/>
          </a:p>
          <a:p>
            <a:endParaRPr lang="en-GB" dirty="0"/>
          </a:p>
        </p:txBody>
      </p:sp>
      <p:sp>
        <p:nvSpPr>
          <p:cNvPr id="14" name="Title 1"/>
          <p:cNvSpPr>
            <a:spLocks noGrp="1"/>
          </p:cNvSpPr>
          <p:nvPr>
            <p:ph type="title"/>
          </p:nvPr>
        </p:nvSpPr>
        <p:spPr>
          <a:xfrm>
            <a:off x="457200" y="274638"/>
            <a:ext cx="8229600" cy="1143000"/>
          </a:xfrm>
        </p:spPr>
        <p:txBody>
          <a:bodyPr>
            <a:normAutofit fontScale="90000"/>
          </a:bodyPr>
          <a:lstStyle/>
          <a:p>
            <a:r>
              <a:rPr lang="en-GB" b="1" dirty="0" smtClean="0">
                <a:solidFill>
                  <a:srgbClr val="C00000"/>
                </a:solidFill>
              </a:rPr>
              <a:t>MRI RI Workgroup</a:t>
            </a:r>
            <a:br>
              <a:rPr lang="en-GB" b="1" dirty="0" smtClean="0">
                <a:solidFill>
                  <a:srgbClr val="C00000"/>
                </a:solidFill>
              </a:rPr>
            </a:br>
            <a:r>
              <a:rPr lang="en-GB" sz="3100" b="1" dirty="0" smtClean="0">
                <a:solidFill>
                  <a:srgbClr val="C00000"/>
                </a:solidFill>
              </a:rPr>
              <a:t>Focus on synergies between RI &amp; MR Elimination</a:t>
            </a:r>
            <a:endParaRPr lang="en-GB" sz="3100" b="1" dirty="0">
              <a:solidFill>
                <a:srgbClr val="C00000"/>
              </a:solidFill>
            </a:endParaRPr>
          </a:p>
        </p:txBody>
      </p:sp>
    </p:spTree>
    <p:extLst>
      <p:ext uri="{BB962C8B-B14F-4D97-AF65-F5344CB8AC3E}">
        <p14:creationId xmlns:p14="http://schemas.microsoft.com/office/powerpoint/2010/main" val="1590096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9" name="Shape 189"/>
          <p:cNvSpPr txBox="1"/>
          <p:nvPr/>
        </p:nvSpPr>
        <p:spPr>
          <a:xfrm>
            <a:off x="193041" y="2528275"/>
            <a:ext cx="2462952" cy="369332"/>
          </a:xfrm>
          <a:prstGeom prst="rect">
            <a:avLst/>
          </a:prstGeom>
          <a:noFill/>
          <a:ln>
            <a:noFill/>
          </a:ln>
        </p:spPr>
        <p:txBody>
          <a:bodyPr lIns="91425" tIns="45700" rIns="91425" bIns="45700" anchor="t" anchorCtr="0">
            <a:noAutofit/>
          </a:bodyPr>
          <a:lstStyle/>
          <a:p>
            <a:pPr marL="342892" indent="-342892" defTabSz="457200" fontAlgn="base">
              <a:spcBef>
                <a:spcPct val="0"/>
              </a:spcBef>
              <a:spcAft>
                <a:spcPts val="600"/>
              </a:spcAft>
              <a:buSzPct val="25000"/>
            </a:pPr>
            <a:r>
              <a:rPr lang="en-US" kern="0" dirty="0">
                <a:solidFill>
                  <a:srgbClr val="1F497D"/>
                </a:solidFill>
                <a:latin typeface="Arial" charset="0"/>
                <a:ea typeface="Arial"/>
                <a:cs typeface="Arial"/>
                <a:sym typeface="Arial"/>
                <a:rtl val="0"/>
              </a:rPr>
              <a:t>Millions of vaccinators</a:t>
            </a:r>
          </a:p>
        </p:txBody>
      </p:sp>
      <p:sp>
        <p:nvSpPr>
          <p:cNvPr id="190" name="Shape 190"/>
          <p:cNvSpPr/>
          <p:nvPr/>
        </p:nvSpPr>
        <p:spPr>
          <a:xfrm>
            <a:off x="6763153" y="1618636"/>
            <a:ext cx="2741400" cy="1763972"/>
          </a:xfrm>
          <a:custGeom>
            <a:avLst/>
            <a:gdLst/>
            <a:ahLst/>
            <a:cxnLst/>
            <a:rect l="0" t="0" r="0" b="0"/>
            <a:pathLst>
              <a:path w="10000" h="10000" extrusionOk="0">
                <a:moveTo>
                  <a:pt x="2085" y="1793"/>
                </a:moveTo>
                <a:lnTo>
                  <a:pt x="2085" y="1793"/>
                </a:lnTo>
                <a:lnTo>
                  <a:pt x="2296" y="1643"/>
                </a:lnTo>
                <a:lnTo>
                  <a:pt x="2500" y="2092"/>
                </a:lnTo>
                <a:lnTo>
                  <a:pt x="2710" y="2092"/>
                </a:lnTo>
                <a:cubicBezTo>
                  <a:pt x="2744" y="2188"/>
                  <a:pt x="2779" y="2285"/>
                  <a:pt x="2813" y="2381"/>
                </a:cubicBezTo>
                <a:lnTo>
                  <a:pt x="2813" y="2988"/>
                </a:lnTo>
                <a:lnTo>
                  <a:pt x="3438" y="3277"/>
                </a:lnTo>
                <a:lnTo>
                  <a:pt x="3750" y="3725"/>
                </a:lnTo>
                <a:lnTo>
                  <a:pt x="4369" y="3725"/>
                </a:lnTo>
                <a:lnTo>
                  <a:pt x="4681" y="4034"/>
                </a:lnTo>
                <a:lnTo>
                  <a:pt x="5096" y="4174"/>
                </a:lnTo>
                <a:lnTo>
                  <a:pt x="5523" y="3884"/>
                </a:lnTo>
                <a:lnTo>
                  <a:pt x="5938" y="3884"/>
                </a:lnTo>
                <a:lnTo>
                  <a:pt x="6250" y="3436"/>
                </a:lnTo>
                <a:lnTo>
                  <a:pt x="6148" y="3277"/>
                </a:lnTo>
                <a:lnTo>
                  <a:pt x="6352" y="2988"/>
                </a:lnTo>
                <a:lnTo>
                  <a:pt x="6563" y="3137"/>
                </a:lnTo>
                <a:lnTo>
                  <a:pt x="6875" y="2829"/>
                </a:lnTo>
                <a:lnTo>
                  <a:pt x="7079" y="2540"/>
                </a:lnTo>
                <a:lnTo>
                  <a:pt x="7494" y="2540"/>
                </a:lnTo>
                <a:lnTo>
                  <a:pt x="7392" y="2241"/>
                </a:lnTo>
                <a:lnTo>
                  <a:pt x="7290" y="2092"/>
                </a:lnTo>
                <a:lnTo>
                  <a:pt x="7079" y="2241"/>
                </a:lnTo>
                <a:lnTo>
                  <a:pt x="6875" y="2241"/>
                </a:lnTo>
                <a:lnTo>
                  <a:pt x="6875" y="1643"/>
                </a:lnTo>
                <a:lnTo>
                  <a:pt x="6977" y="1345"/>
                </a:lnTo>
                <a:lnTo>
                  <a:pt x="7188" y="1485"/>
                </a:lnTo>
                <a:lnTo>
                  <a:pt x="7494" y="1345"/>
                </a:lnTo>
                <a:lnTo>
                  <a:pt x="7602" y="747"/>
                </a:lnTo>
                <a:lnTo>
                  <a:pt x="7704" y="588"/>
                </a:lnTo>
                <a:lnTo>
                  <a:pt x="7704" y="448"/>
                </a:lnTo>
                <a:lnTo>
                  <a:pt x="7602" y="448"/>
                </a:lnTo>
                <a:lnTo>
                  <a:pt x="7704" y="140"/>
                </a:lnTo>
                <a:lnTo>
                  <a:pt x="8119" y="0"/>
                </a:lnTo>
                <a:lnTo>
                  <a:pt x="8431" y="140"/>
                </a:lnTo>
                <a:cubicBezTo>
                  <a:pt x="8501" y="243"/>
                  <a:pt x="8572" y="345"/>
                  <a:pt x="8642" y="448"/>
                </a:cubicBezTo>
                <a:lnTo>
                  <a:pt x="8846" y="1485"/>
                </a:lnTo>
                <a:lnTo>
                  <a:pt x="9056" y="1485"/>
                </a:lnTo>
                <a:lnTo>
                  <a:pt x="9363" y="1793"/>
                </a:lnTo>
                <a:lnTo>
                  <a:pt x="9363" y="2092"/>
                </a:lnTo>
                <a:lnTo>
                  <a:pt x="9585" y="2092"/>
                </a:lnTo>
                <a:lnTo>
                  <a:pt x="10000" y="1933"/>
                </a:lnTo>
                <a:lnTo>
                  <a:pt x="10000" y="2241"/>
                </a:lnTo>
                <a:lnTo>
                  <a:pt x="9688" y="3137"/>
                </a:lnTo>
                <a:cubicBezTo>
                  <a:pt x="9654" y="3087"/>
                  <a:pt x="9619" y="3038"/>
                  <a:pt x="9585" y="2988"/>
                </a:cubicBezTo>
                <a:lnTo>
                  <a:pt x="9363" y="3137"/>
                </a:lnTo>
                <a:lnTo>
                  <a:pt x="9483" y="3585"/>
                </a:lnTo>
                <a:lnTo>
                  <a:pt x="9363" y="3884"/>
                </a:lnTo>
                <a:lnTo>
                  <a:pt x="9261" y="3884"/>
                </a:lnTo>
                <a:lnTo>
                  <a:pt x="9056" y="4034"/>
                </a:lnTo>
                <a:lnTo>
                  <a:pt x="8948" y="4034"/>
                </a:lnTo>
                <a:lnTo>
                  <a:pt x="8846" y="4174"/>
                </a:lnTo>
                <a:lnTo>
                  <a:pt x="8744" y="4174"/>
                </a:lnTo>
                <a:lnTo>
                  <a:pt x="8329" y="4622"/>
                </a:lnTo>
                <a:lnTo>
                  <a:pt x="8329" y="4781"/>
                </a:lnTo>
                <a:lnTo>
                  <a:pt x="8119" y="4781"/>
                </a:lnTo>
                <a:lnTo>
                  <a:pt x="7806" y="5070"/>
                </a:lnTo>
                <a:lnTo>
                  <a:pt x="7806" y="4930"/>
                </a:lnTo>
                <a:lnTo>
                  <a:pt x="7806" y="4781"/>
                </a:lnTo>
                <a:cubicBezTo>
                  <a:pt x="7842" y="4681"/>
                  <a:pt x="7879" y="4582"/>
                  <a:pt x="7915" y="4482"/>
                </a:cubicBezTo>
                <a:cubicBezTo>
                  <a:pt x="7879" y="4432"/>
                  <a:pt x="7842" y="4382"/>
                  <a:pt x="7806" y="4332"/>
                </a:cubicBezTo>
                <a:lnTo>
                  <a:pt x="7494" y="4781"/>
                </a:lnTo>
                <a:lnTo>
                  <a:pt x="7392" y="4930"/>
                </a:lnTo>
                <a:lnTo>
                  <a:pt x="7290" y="4930"/>
                </a:lnTo>
                <a:lnTo>
                  <a:pt x="7188" y="5070"/>
                </a:lnTo>
                <a:lnTo>
                  <a:pt x="7494" y="5518"/>
                </a:lnTo>
                <a:lnTo>
                  <a:pt x="7704" y="5369"/>
                </a:lnTo>
                <a:lnTo>
                  <a:pt x="8017" y="5518"/>
                </a:lnTo>
                <a:lnTo>
                  <a:pt x="8017" y="5677"/>
                </a:lnTo>
                <a:lnTo>
                  <a:pt x="7915" y="5518"/>
                </a:lnTo>
                <a:lnTo>
                  <a:pt x="7704" y="5677"/>
                </a:lnTo>
                <a:lnTo>
                  <a:pt x="7494" y="6125"/>
                </a:lnTo>
                <a:lnTo>
                  <a:pt x="7602" y="6265"/>
                </a:lnTo>
                <a:lnTo>
                  <a:pt x="7704" y="6863"/>
                </a:lnTo>
                <a:lnTo>
                  <a:pt x="7915" y="7021"/>
                </a:lnTo>
                <a:lnTo>
                  <a:pt x="7806" y="7021"/>
                </a:lnTo>
                <a:cubicBezTo>
                  <a:pt x="7842" y="7118"/>
                  <a:pt x="7879" y="7214"/>
                  <a:pt x="7915" y="7311"/>
                </a:cubicBezTo>
                <a:lnTo>
                  <a:pt x="7602" y="7470"/>
                </a:lnTo>
                <a:lnTo>
                  <a:pt x="7915" y="7470"/>
                </a:lnTo>
                <a:cubicBezTo>
                  <a:pt x="7879" y="7666"/>
                  <a:pt x="7842" y="7862"/>
                  <a:pt x="7806" y="8058"/>
                </a:cubicBezTo>
                <a:lnTo>
                  <a:pt x="7602" y="8366"/>
                </a:lnTo>
                <a:lnTo>
                  <a:pt x="7494" y="8366"/>
                </a:lnTo>
                <a:lnTo>
                  <a:pt x="7494" y="8655"/>
                </a:lnTo>
                <a:lnTo>
                  <a:pt x="7392" y="8954"/>
                </a:lnTo>
                <a:lnTo>
                  <a:pt x="7290" y="8954"/>
                </a:lnTo>
                <a:lnTo>
                  <a:pt x="7290" y="9104"/>
                </a:lnTo>
                <a:lnTo>
                  <a:pt x="6977" y="9402"/>
                </a:lnTo>
                <a:lnTo>
                  <a:pt x="6665" y="9402"/>
                </a:lnTo>
                <a:lnTo>
                  <a:pt x="6665" y="9552"/>
                </a:lnTo>
                <a:lnTo>
                  <a:pt x="6563" y="9402"/>
                </a:lnTo>
                <a:lnTo>
                  <a:pt x="6563" y="9552"/>
                </a:lnTo>
                <a:lnTo>
                  <a:pt x="6460" y="9552"/>
                </a:lnTo>
                <a:lnTo>
                  <a:pt x="6046" y="9851"/>
                </a:lnTo>
                <a:lnTo>
                  <a:pt x="5938" y="10000"/>
                </a:lnTo>
                <a:lnTo>
                  <a:pt x="5938" y="9711"/>
                </a:lnTo>
                <a:lnTo>
                  <a:pt x="5733" y="9711"/>
                </a:lnTo>
                <a:lnTo>
                  <a:pt x="5625" y="9711"/>
                </a:lnTo>
                <a:lnTo>
                  <a:pt x="5409" y="9711"/>
                </a:lnTo>
                <a:lnTo>
                  <a:pt x="5409" y="9402"/>
                </a:lnTo>
                <a:lnTo>
                  <a:pt x="5198" y="9402"/>
                </a:lnTo>
                <a:lnTo>
                  <a:pt x="4784" y="9552"/>
                </a:lnTo>
                <a:cubicBezTo>
                  <a:pt x="4750" y="9502"/>
                  <a:pt x="4715" y="9452"/>
                  <a:pt x="4681" y="9402"/>
                </a:cubicBezTo>
                <a:lnTo>
                  <a:pt x="4681" y="9552"/>
                </a:lnTo>
                <a:lnTo>
                  <a:pt x="4579" y="9552"/>
                </a:lnTo>
                <a:lnTo>
                  <a:pt x="4579" y="9851"/>
                </a:lnTo>
                <a:lnTo>
                  <a:pt x="4477" y="9851"/>
                </a:lnTo>
                <a:lnTo>
                  <a:pt x="4477" y="9711"/>
                </a:lnTo>
                <a:lnTo>
                  <a:pt x="4369" y="9711"/>
                </a:lnTo>
                <a:lnTo>
                  <a:pt x="4165" y="9552"/>
                </a:lnTo>
                <a:lnTo>
                  <a:pt x="4165" y="9402"/>
                </a:lnTo>
                <a:lnTo>
                  <a:pt x="4165" y="9262"/>
                </a:lnTo>
                <a:cubicBezTo>
                  <a:pt x="4129" y="9209"/>
                  <a:pt x="4092" y="9157"/>
                  <a:pt x="4056" y="9104"/>
                </a:cubicBezTo>
                <a:lnTo>
                  <a:pt x="3954" y="9104"/>
                </a:lnTo>
                <a:lnTo>
                  <a:pt x="4056" y="8366"/>
                </a:lnTo>
                <a:lnTo>
                  <a:pt x="3954" y="8058"/>
                </a:lnTo>
                <a:lnTo>
                  <a:pt x="3852" y="8058"/>
                </a:lnTo>
                <a:lnTo>
                  <a:pt x="3642" y="7759"/>
                </a:lnTo>
                <a:lnTo>
                  <a:pt x="3438" y="7759"/>
                </a:lnTo>
                <a:lnTo>
                  <a:pt x="2915" y="8058"/>
                </a:lnTo>
                <a:lnTo>
                  <a:pt x="2608" y="8058"/>
                </a:lnTo>
                <a:lnTo>
                  <a:pt x="2500" y="8207"/>
                </a:lnTo>
                <a:lnTo>
                  <a:pt x="2398" y="8058"/>
                </a:lnTo>
                <a:lnTo>
                  <a:pt x="2296" y="8058"/>
                </a:lnTo>
                <a:lnTo>
                  <a:pt x="1983" y="8058"/>
                </a:lnTo>
                <a:lnTo>
                  <a:pt x="1773" y="7918"/>
                </a:lnTo>
                <a:lnTo>
                  <a:pt x="1671" y="7759"/>
                </a:lnTo>
                <a:lnTo>
                  <a:pt x="1556" y="7759"/>
                </a:lnTo>
                <a:lnTo>
                  <a:pt x="1346" y="7470"/>
                </a:lnTo>
                <a:lnTo>
                  <a:pt x="1142" y="7470"/>
                </a:lnTo>
                <a:lnTo>
                  <a:pt x="829" y="7311"/>
                </a:lnTo>
                <a:lnTo>
                  <a:pt x="727" y="6863"/>
                </a:lnTo>
                <a:lnTo>
                  <a:pt x="931" y="6863"/>
                </a:lnTo>
                <a:lnTo>
                  <a:pt x="829" y="6573"/>
                </a:lnTo>
                <a:cubicBezTo>
                  <a:pt x="897" y="6470"/>
                  <a:pt x="966" y="6368"/>
                  <a:pt x="1034" y="6265"/>
                </a:cubicBezTo>
                <a:lnTo>
                  <a:pt x="1034" y="5966"/>
                </a:lnTo>
                <a:cubicBezTo>
                  <a:pt x="1000" y="5916"/>
                  <a:pt x="965" y="5867"/>
                  <a:pt x="931" y="5817"/>
                </a:cubicBezTo>
                <a:lnTo>
                  <a:pt x="673" y="5821"/>
                </a:lnTo>
                <a:cubicBezTo>
                  <a:pt x="615" y="5623"/>
                  <a:pt x="360" y="5739"/>
                  <a:pt x="302" y="5541"/>
                </a:cubicBezTo>
                <a:lnTo>
                  <a:pt x="102" y="5518"/>
                </a:lnTo>
                <a:lnTo>
                  <a:pt x="216" y="5243"/>
                </a:lnTo>
                <a:cubicBezTo>
                  <a:pt x="212" y="5185"/>
                  <a:pt x="208" y="5128"/>
                  <a:pt x="204" y="5070"/>
                </a:cubicBezTo>
                <a:lnTo>
                  <a:pt x="0" y="5070"/>
                </a:lnTo>
                <a:lnTo>
                  <a:pt x="0" y="4622"/>
                </a:lnTo>
                <a:lnTo>
                  <a:pt x="204" y="4482"/>
                </a:lnTo>
                <a:lnTo>
                  <a:pt x="415" y="4482"/>
                </a:lnTo>
                <a:lnTo>
                  <a:pt x="517" y="4332"/>
                </a:lnTo>
                <a:lnTo>
                  <a:pt x="727" y="4332"/>
                </a:lnTo>
                <a:lnTo>
                  <a:pt x="1034" y="4034"/>
                </a:lnTo>
                <a:lnTo>
                  <a:pt x="1142" y="3725"/>
                </a:lnTo>
                <a:lnTo>
                  <a:pt x="1034" y="3137"/>
                </a:lnTo>
                <a:lnTo>
                  <a:pt x="1034" y="2988"/>
                </a:lnTo>
                <a:lnTo>
                  <a:pt x="1346" y="2988"/>
                </a:lnTo>
                <a:lnTo>
                  <a:pt x="1454" y="2381"/>
                </a:lnTo>
                <a:lnTo>
                  <a:pt x="1773" y="2381"/>
                </a:lnTo>
                <a:lnTo>
                  <a:pt x="1881" y="2381"/>
                </a:lnTo>
                <a:lnTo>
                  <a:pt x="1983" y="1933"/>
                </a:lnTo>
                <a:lnTo>
                  <a:pt x="2085" y="1793"/>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191" name="Shape 191"/>
          <p:cNvSpPr/>
          <p:nvPr/>
        </p:nvSpPr>
        <p:spPr>
          <a:xfrm>
            <a:off x="3486963" y="4271538"/>
            <a:ext cx="115186" cy="52655"/>
          </a:xfrm>
          <a:custGeom>
            <a:avLst/>
            <a:gdLst/>
            <a:ahLst/>
            <a:cxnLst/>
            <a:rect l="0" t="0" r="0" b="0"/>
            <a:pathLst>
              <a:path w="70" h="32" extrusionOk="0">
                <a:moveTo>
                  <a:pt x="0" y="17"/>
                </a:moveTo>
                <a:lnTo>
                  <a:pt x="0" y="17"/>
                </a:lnTo>
                <a:lnTo>
                  <a:pt x="18" y="32"/>
                </a:lnTo>
                <a:lnTo>
                  <a:pt x="35" y="32"/>
                </a:lnTo>
                <a:lnTo>
                  <a:pt x="52" y="17"/>
                </a:lnTo>
                <a:lnTo>
                  <a:pt x="70" y="0"/>
                </a:lnTo>
                <a:lnTo>
                  <a:pt x="0" y="17"/>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192" name="Shape 192"/>
          <p:cNvSpPr/>
          <p:nvPr/>
        </p:nvSpPr>
        <p:spPr>
          <a:xfrm>
            <a:off x="9333422" y="4251433"/>
            <a:ext cx="450867" cy="368591"/>
          </a:xfrm>
          <a:custGeom>
            <a:avLst/>
            <a:gdLst/>
            <a:ahLst/>
            <a:cxnLst/>
            <a:rect l="0" t="0" r="0" b="0"/>
            <a:pathLst>
              <a:path w="275" h="225" extrusionOk="0">
                <a:moveTo>
                  <a:pt x="275" y="65"/>
                </a:moveTo>
                <a:lnTo>
                  <a:pt x="275" y="65"/>
                </a:lnTo>
                <a:lnTo>
                  <a:pt x="275" y="129"/>
                </a:lnTo>
                <a:lnTo>
                  <a:pt x="275" y="225"/>
                </a:lnTo>
                <a:lnTo>
                  <a:pt x="240" y="192"/>
                </a:lnTo>
                <a:lnTo>
                  <a:pt x="189" y="209"/>
                </a:lnTo>
                <a:lnTo>
                  <a:pt x="206" y="177"/>
                </a:lnTo>
                <a:lnTo>
                  <a:pt x="189" y="144"/>
                </a:lnTo>
                <a:lnTo>
                  <a:pt x="68" y="81"/>
                </a:lnTo>
                <a:lnTo>
                  <a:pt x="52" y="96"/>
                </a:lnTo>
                <a:lnTo>
                  <a:pt x="52" y="81"/>
                </a:lnTo>
                <a:lnTo>
                  <a:pt x="35" y="65"/>
                </a:lnTo>
                <a:lnTo>
                  <a:pt x="68" y="65"/>
                </a:lnTo>
                <a:lnTo>
                  <a:pt x="85" y="48"/>
                </a:lnTo>
                <a:lnTo>
                  <a:pt x="35" y="48"/>
                </a:lnTo>
                <a:lnTo>
                  <a:pt x="18" y="33"/>
                </a:lnTo>
                <a:lnTo>
                  <a:pt x="0" y="33"/>
                </a:lnTo>
                <a:lnTo>
                  <a:pt x="35" y="0"/>
                </a:lnTo>
                <a:lnTo>
                  <a:pt x="52" y="0"/>
                </a:lnTo>
                <a:lnTo>
                  <a:pt x="85" y="18"/>
                </a:lnTo>
                <a:lnTo>
                  <a:pt x="85" y="48"/>
                </a:lnTo>
                <a:lnTo>
                  <a:pt x="119" y="81"/>
                </a:lnTo>
                <a:lnTo>
                  <a:pt x="154" y="48"/>
                </a:lnTo>
                <a:lnTo>
                  <a:pt x="189" y="33"/>
                </a:lnTo>
                <a:lnTo>
                  <a:pt x="275" y="65"/>
                </a:lnTo>
                <a:close/>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5BAD82"/>
              </a:solidFill>
              <a:latin typeface="Arial" charset="0"/>
              <a:ea typeface="Arial"/>
              <a:cs typeface="Arial"/>
              <a:sym typeface="Arial"/>
              <a:rtl val="0"/>
            </a:endParaRPr>
          </a:p>
        </p:txBody>
      </p:sp>
      <p:sp>
        <p:nvSpPr>
          <p:cNvPr id="193" name="Shape 193"/>
          <p:cNvSpPr/>
          <p:nvPr/>
        </p:nvSpPr>
        <p:spPr>
          <a:xfrm>
            <a:off x="9784288" y="4356745"/>
            <a:ext cx="431120" cy="342263"/>
          </a:xfrm>
          <a:custGeom>
            <a:avLst/>
            <a:gdLst/>
            <a:ahLst/>
            <a:cxnLst/>
            <a:rect l="0" t="0" r="0" b="0"/>
            <a:pathLst>
              <a:path w="261" h="208" extrusionOk="0">
                <a:moveTo>
                  <a:pt x="0" y="160"/>
                </a:moveTo>
                <a:lnTo>
                  <a:pt x="0" y="160"/>
                </a:lnTo>
                <a:lnTo>
                  <a:pt x="0" y="64"/>
                </a:lnTo>
                <a:lnTo>
                  <a:pt x="0" y="0"/>
                </a:lnTo>
                <a:lnTo>
                  <a:pt x="69" y="16"/>
                </a:lnTo>
                <a:lnTo>
                  <a:pt x="121" y="48"/>
                </a:lnTo>
                <a:lnTo>
                  <a:pt x="121" y="64"/>
                </a:lnTo>
                <a:lnTo>
                  <a:pt x="192" y="96"/>
                </a:lnTo>
                <a:lnTo>
                  <a:pt x="157" y="112"/>
                </a:lnTo>
                <a:lnTo>
                  <a:pt x="175" y="112"/>
                </a:lnTo>
                <a:lnTo>
                  <a:pt x="192" y="127"/>
                </a:lnTo>
                <a:lnTo>
                  <a:pt x="209" y="160"/>
                </a:lnTo>
                <a:lnTo>
                  <a:pt x="226" y="160"/>
                </a:lnTo>
                <a:lnTo>
                  <a:pt x="226" y="175"/>
                </a:lnTo>
                <a:lnTo>
                  <a:pt x="261" y="192"/>
                </a:lnTo>
                <a:lnTo>
                  <a:pt x="261" y="208"/>
                </a:lnTo>
                <a:lnTo>
                  <a:pt x="175" y="192"/>
                </a:lnTo>
                <a:lnTo>
                  <a:pt x="140" y="127"/>
                </a:lnTo>
                <a:lnTo>
                  <a:pt x="104" y="127"/>
                </a:lnTo>
                <a:lnTo>
                  <a:pt x="86" y="127"/>
                </a:lnTo>
                <a:lnTo>
                  <a:pt x="52" y="144"/>
                </a:lnTo>
                <a:lnTo>
                  <a:pt x="69" y="160"/>
                </a:lnTo>
                <a:lnTo>
                  <a:pt x="34" y="160"/>
                </a:lnTo>
                <a:lnTo>
                  <a:pt x="0" y="160"/>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194" name="Shape 194"/>
          <p:cNvSpPr/>
          <p:nvPr/>
        </p:nvSpPr>
        <p:spPr>
          <a:xfrm>
            <a:off x="9300511" y="4725336"/>
            <a:ext cx="55947" cy="26327"/>
          </a:xfrm>
          <a:custGeom>
            <a:avLst/>
            <a:gdLst/>
            <a:ahLst/>
            <a:cxnLst/>
            <a:rect l="0" t="0" r="0" b="0"/>
            <a:pathLst>
              <a:path w="35" h="17" extrusionOk="0">
                <a:moveTo>
                  <a:pt x="0" y="17"/>
                </a:moveTo>
                <a:lnTo>
                  <a:pt x="0" y="17"/>
                </a:lnTo>
                <a:lnTo>
                  <a:pt x="17" y="17"/>
                </a:lnTo>
                <a:lnTo>
                  <a:pt x="35" y="0"/>
                </a:lnTo>
                <a:lnTo>
                  <a:pt x="0" y="0"/>
                </a:lnTo>
                <a:lnTo>
                  <a:pt x="0" y="17"/>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195" name="Shape 195"/>
          <p:cNvSpPr/>
          <p:nvPr/>
        </p:nvSpPr>
        <p:spPr>
          <a:xfrm>
            <a:off x="8671932" y="4593695"/>
            <a:ext cx="342263" cy="26327"/>
          </a:xfrm>
          <a:custGeom>
            <a:avLst/>
            <a:gdLst/>
            <a:ahLst/>
            <a:cxnLst/>
            <a:rect l="0" t="0" r="0" b="0"/>
            <a:pathLst>
              <a:path w="208" h="16" extrusionOk="0">
                <a:moveTo>
                  <a:pt x="0" y="16"/>
                </a:moveTo>
                <a:lnTo>
                  <a:pt x="0" y="16"/>
                </a:lnTo>
                <a:lnTo>
                  <a:pt x="17" y="16"/>
                </a:lnTo>
                <a:lnTo>
                  <a:pt x="87" y="0"/>
                </a:lnTo>
                <a:lnTo>
                  <a:pt x="156" y="16"/>
                </a:lnTo>
                <a:lnTo>
                  <a:pt x="208" y="0"/>
                </a:lnTo>
                <a:lnTo>
                  <a:pt x="173" y="0"/>
                </a:lnTo>
                <a:lnTo>
                  <a:pt x="121" y="0"/>
                </a:lnTo>
                <a:lnTo>
                  <a:pt x="87" y="0"/>
                </a:lnTo>
                <a:lnTo>
                  <a:pt x="35" y="0"/>
                </a:lnTo>
                <a:lnTo>
                  <a:pt x="52" y="0"/>
                </a:lnTo>
                <a:lnTo>
                  <a:pt x="0" y="0"/>
                </a:lnTo>
                <a:lnTo>
                  <a:pt x="0" y="16"/>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196" name="Shape 196"/>
          <p:cNvSpPr/>
          <p:nvPr/>
        </p:nvSpPr>
        <p:spPr>
          <a:xfrm>
            <a:off x="8790408" y="4646352"/>
            <a:ext cx="85565" cy="26327"/>
          </a:xfrm>
          <a:custGeom>
            <a:avLst/>
            <a:gdLst/>
            <a:ahLst/>
            <a:cxnLst/>
            <a:rect l="0" t="0" r="0" b="0"/>
            <a:pathLst>
              <a:path w="52" h="17" extrusionOk="0">
                <a:moveTo>
                  <a:pt x="0" y="0"/>
                </a:moveTo>
                <a:lnTo>
                  <a:pt x="0" y="0"/>
                </a:lnTo>
                <a:lnTo>
                  <a:pt x="35" y="17"/>
                </a:lnTo>
                <a:lnTo>
                  <a:pt x="52" y="17"/>
                </a:lnTo>
                <a:lnTo>
                  <a:pt x="35" y="0"/>
                </a:lnTo>
                <a:lnTo>
                  <a:pt x="0" y="0"/>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197" name="Shape 197"/>
          <p:cNvSpPr/>
          <p:nvPr/>
        </p:nvSpPr>
        <p:spPr>
          <a:xfrm>
            <a:off x="8987866" y="4593695"/>
            <a:ext cx="171131" cy="78983"/>
          </a:xfrm>
          <a:custGeom>
            <a:avLst/>
            <a:gdLst/>
            <a:ahLst/>
            <a:cxnLst/>
            <a:rect l="0" t="0" r="0" b="0"/>
            <a:pathLst>
              <a:path w="104" h="48" extrusionOk="0">
                <a:moveTo>
                  <a:pt x="0" y="48"/>
                </a:moveTo>
                <a:lnTo>
                  <a:pt x="0" y="48"/>
                </a:lnTo>
                <a:lnTo>
                  <a:pt x="35" y="48"/>
                </a:lnTo>
                <a:lnTo>
                  <a:pt x="104" y="0"/>
                </a:lnTo>
                <a:lnTo>
                  <a:pt x="52" y="0"/>
                </a:lnTo>
                <a:lnTo>
                  <a:pt x="17" y="31"/>
                </a:lnTo>
                <a:lnTo>
                  <a:pt x="0" y="48"/>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198" name="Shape 198"/>
          <p:cNvSpPr/>
          <p:nvPr/>
        </p:nvSpPr>
        <p:spPr>
          <a:xfrm>
            <a:off x="9471643" y="4462056"/>
            <a:ext cx="32909" cy="78983"/>
          </a:xfrm>
          <a:custGeom>
            <a:avLst/>
            <a:gdLst/>
            <a:ahLst/>
            <a:cxnLst/>
            <a:rect l="0" t="0" r="0" b="0"/>
            <a:pathLst>
              <a:path w="19" h="48" extrusionOk="0">
                <a:moveTo>
                  <a:pt x="0" y="48"/>
                </a:moveTo>
                <a:lnTo>
                  <a:pt x="0" y="48"/>
                </a:lnTo>
                <a:lnTo>
                  <a:pt x="19" y="15"/>
                </a:lnTo>
                <a:lnTo>
                  <a:pt x="19" y="0"/>
                </a:lnTo>
                <a:lnTo>
                  <a:pt x="0" y="48"/>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199" name="Shape 199"/>
          <p:cNvSpPr/>
          <p:nvPr/>
        </p:nvSpPr>
        <p:spPr>
          <a:xfrm>
            <a:off x="8790408" y="4172449"/>
            <a:ext cx="283025" cy="315935"/>
          </a:xfrm>
          <a:custGeom>
            <a:avLst/>
            <a:gdLst/>
            <a:ahLst/>
            <a:cxnLst/>
            <a:rect l="0" t="0" r="0" b="0"/>
            <a:pathLst>
              <a:path w="173" h="192" extrusionOk="0">
                <a:moveTo>
                  <a:pt x="0" y="113"/>
                </a:moveTo>
                <a:lnTo>
                  <a:pt x="0" y="113"/>
                </a:lnTo>
                <a:lnTo>
                  <a:pt x="0" y="129"/>
                </a:lnTo>
                <a:lnTo>
                  <a:pt x="17" y="129"/>
                </a:lnTo>
                <a:lnTo>
                  <a:pt x="17" y="144"/>
                </a:lnTo>
                <a:lnTo>
                  <a:pt x="17" y="192"/>
                </a:lnTo>
                <a:lnTo>
                  <a:pt x="35" y="177"/>
                </a:lnTo>
                <a:lnTo>
                  <a:pt x="35" y="129"/>
                </a:lnTo>
                <a:lnTo>
                  <a:pt x="52" y="113"/>
                </a:lnTo>
                <a:lnTo>
                  <a:pt x="69" y="113"/>
                </a:lnTo>
                <a:lnTo>
                  <a:pt x="52" y="129"/>
                </a:lnTo>
                <a:lnTo>
                  <a:pt x="69" y="144"/>
                </a:lnTo>
                <a:lnTo>
                  <a:pt x="69" y="161"/>
                </a:lnTo>
                <a:lnTo>
                  <a:pt x="104" y="161"/>
                </a:lnTo>
                <a:lnTo>
                  <a:pt x="104" y="192"/>
                </a:lnTo>
                <a:lnTo>
                  <a:pt x="121" y="177"/>
                </a:lnTo>
                <a:lnTo>
                  <a:pt x="121" y="161"/>
                </a:lnTo>
                <a:lnTo>
                  <a:pt x="87" y="129"/>
                </a:lnTo>
                <a:lnTo>
                  <a:pt x="104" y="129"/>
                </a:lnTo>
                <a:lnTo>
                  <a:pt x="69" y="96"/>
                </a:lnTo>
                <a:lnTo>
                  <a:pt x="104" y="66"/>
                </a:lnTo>
                <a:lnTo>
                  <a:pt x="121" y="66"/>
                </a:lnTo>
                <a:lnTo>
                  <a:pt x="52" y="81"/>
                </a:lnTo>
                <a:lnTo>
                  <a:pt x="35" y="66"/>
                </a:lnTo>
                <a:lnTo>
                  <a:pt x="35" y="48"/>
                </a:lnTo>
                <a:lnTo>
                  <a:pt x="52" y="33"/>
                </a:lnTo>
                <a:lnTo>
                  <a:pt x="156" y="33"/>
                </a:lnTo>
                <a:lnTo>
                  <a:pt x="173" y="0"/>
                </a:lnTo>
                <a:lnTo>
                  <a:pt x="138" y="18"/>
                </a:lnTo>
                <a:lnTo>
                  <a:pt x="104" y="33"/>
                </a:lnTo>
                <a:lnTo>
                  <a:pt x="52" y="18"/>
                </a:lnTo>
                <a:lnTo>
                  <a:pt x="52" y="33"/>
                </a:lnTo>
                <a:lnTo>
                  <a:pt x="35" y="33"/>
                </a:lnTo>
                <a:lnTo>
                  <a:pt x="35" y="66"/>
                </a:lnTo>
                <a:lnTo>
                  <a:pt x="0" y="113"/>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00" name="Shape 200"/>
          <p:cNvSpPr/>
          <p:nvPr/>
        </p:nvSpPr>
        <p:spPr>
          <a:xfrm>
            <a:off x="9158999" y="4146119"/>
            <a:ext cx="55947" cy="131640"/>
          </a:xfrm>
          <a:custGeom>
            <a:avLst/>
            <a:gdLst/>
            <a:ahLst/>
            <a:cxnLst/>
            <a:rect l="0" t="0" r="0" b="0"/>
            <a:pathLst>
              <a:path w="34" h="81" extrusionOk="0">
                <a:moveTo>
                  <a:pt x="0" y="33"/>
                </a:moveTo>
                <a:lnTo>
                  <a:pt x="0" y="33"/>
                </a:lnTo>
                <a:lnTo>
                  <a:pt x="17" y="63"/>
                </a:lnTo>
                <a:lnTo>
                  <a:pt x="34" y="81"/>
                </a:lnTo>
                <a:lnTo>
                  <a:pt x="17" y="63"/>
                </a:lnTo>
                <a:lnTo>
                  <a:pt x="17" y="48"/>
                </a:lnTo>
                <a:lnTo>
                  <a:pt x="34" y="48"/>
                </a:lnTo>
                <a:lnTo>
                  <a:pt x="34" y="33"/>
                </a:lnTo>
                <a:lnTo>
                  <a:pt x="34" y="15"/>
                </a:lnTo>
                <a:lnTo>
                  <a:pt x="34" y="33"/>
                </a:lnTo>
                <a:lnTo>
                  <a:pt x="17" y="0"/>
                </a:lnTo>
                <a:lnTo>
                  <a:pt x="0" y="33"/>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01" name="Shape 201"/>
          <p:cNvSpPr/>
          <p:nvPr/>
        </p:nvSpPr>
        <p:spPr>
          <a:xfrm>
            <a:off x="9103054" y="4383071"/>
            <a:ext cx="55947" cy="26328"/>
          </a:xfrm>
          <a:custGeom>
            <a:avLst/>
            <a:gdLst/>
            <a:ahLst/>
            <a:cxnLst/>
            <a:rect l="0" t="0" r="0" b="0"/>
            <a:pathLst>
              <a:path w="35" h="15" extrusionOk="0">
                <a:moveTo>
                  <a:pt x="0" y="0"/>
                </a:moveTo>
                <a:lnTo>
                  <a:pt x="0" y="0"/>
                </a:lnTo>
                <a:lnTo>
                  <a:pt x="35" y="15"/>
                </a:lnTo>
                <a:lnTo>
                  <a:pt x="35" y="0"/>
                </a:lnTo>
                <a:lnTo>
                  <a:pt x="0" y="0"/>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02" name="Shape 202"/>
          <p:cNvSpPr/>
          <p:nvPr/>
        </p:nvSpPr>
        <p:spPr>
          <a:xfrm>
            <a:off x="9188618" y="4356745"/>
            <a:ext cx="141513" cy="52655"/>
          </a:xfrm>
          <a:custGeom>
            <a:avLst/>
            <a:gdLst/>
            <a:ahLst/>
            <a:cxnLst/>
            <a:rect l="0" t="0" r="0" b="0"/>
            <a:pathLst>
              <a:path w="86" h="31" extrusionOk="0">
                <a:moveTo>
                  <a:pt x="0" y="16"/>
                </a:moveTo>
                <a:lnTo>
                  <a:pt x="0" y="16"/>
                </a:lnTo>
                <a:lnTo>
                  <a:pt x="86" y="31"/>
                </a:lnTo>
                <a:lnTo>
                  <a:pt x="69" y="16"/>
                </a:lnTo>
                <a:lnTo>
                  <a:pt x="52" y="0"/>
                </a:lnTo>
                <a:lnTo>
                  <a:pt x="17" y="0"/>
                </a:lnTo>
                <a:lnTo>
                  <a:pt x="0" y="16"/>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03" name="Shape 203"/>
          <p:cNvSpPr/>
          <p:nvPr/>
        </p:nvSpPr>
        <p:spPr>
          <a:xfrm>
            <a:off x="9527590" y="4277760"/>
            <a:ext cx="29619" cy="26328"/>
          </a:xfrm>
          <a:custGeom>
            <a:avLst/>
            <a:gdLst/>
            <a:ahLst/>
            <a:cxnLst/>
            <a:rect l="0" t="0" r="0" b="0"/>
            <a:pathLst>
              <a:path w="18" h="15" extrusionOk="0">
                <a:moveTo>
                  <a:pt x="0" y="0"/>
                </a:moveTo>
                <a:lnTo>
                  <a:pt x="0" y="0"/>
                </a:lnTo>
                <a:lnTo>
                  <a:pt x="18" y="15"/>
                </a:lnTo>
                <a:lnTo>
                  <a:pt x="18" y="0"/>
                </a:lnTo>
                <a:lnTo>
                  <a:pt x="0" y="0"/>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04" name="Shape 204"/>
          <p:cNvSpPr/>
          <p:nvPr/>
        </p:nvSpPr>
        <p:spPr>
          <a:xfrm>
            <a:off x="10096934" y="4409398"/>
            <a:ext cx="200751" cy="105312"/>
          </a:xfrm>
          <a:custGeom>
            <a:avLst/>
            <a:gdLst/>
            <a:ahLst/>
            <a:cxnLst/>
            <a:rect l="0" t="0" r="0" b="0"/>
            <a:pathLst>
              <a:path w="123" h="65" extrusionOk="0">
                <a:moveTo>
                  <a:pt x="0" y="33"/>
                </a:moveTo>
                <a:lnTo>
                  <a:pt x="0" y="33"/>
                </a:lnTo>
                <a:lnTo>
                  <a:pt x="35" y="65"/>
                </a:lnTo>
                <a:lnTo>
                  <a:pt x="71" y="65"/>
                </a:lnTo>
                <a:lnTo>
                  <a:pt x="106" y="48"/>
                </a:lnTo>
                <a:lnTo>
                  <a:pt x="123" y="17"/>
                </a:lnTo>
                <a:lnTo>
                  <a:pt x="123" y="0"/>
                </a:lnTo>
                <a:lnTo>
                  <a:pt x="106" y="0"/>
                </a:lnTo>
                <a:lnTo>
                  <a:pt x="106" y="33"/>
                </a:lnTo>
                <a:lnTo>
                  <a:pt x="88" y="33"/>
                </a:lnTo>
                <a:lnTo>
                  <a:pt x="71" y="33"/>
                </a:lnTo>
                <a:lnTo>
                  <a:pt x="0" y="33"/>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05" name="Shape 205"/>
          <p:cNvSpPr/>
          <p:nvPr/>
        </p:nvSpPr>
        <p:spPr>
          <a:xfrm>
            <a:off x="10241736" y="4383072"/>
            <a:ext cx="85565" cy="52655"/>
          </a:xfrm>
          <a:custGeom>
            <a:avLst/>
            <a:gdLst/>
            <a:ahLst/>
            <a:cxnLst/>
            <a:rect l="0" t="0" r="0" b="0"/>
            <a:pathLst>
              <a:path w="52" h="32" extrusionOk="0">
                <a:moveTo>
                  <a:pt x="0" y="0"/>
                </a:moveTo>
                <a:lnTo>
                  <a:pt x="0" y="0"/>
                </a:lnTo>
                <a:lnTo>
                  <a:pt x="35" y="15"/>
                </a:lnTo>
                <a:lnTo>
                  <a:pt x="52" y="32"/>
                </a:lnTo>
                <a:lnTo>
                  <a:pt x="52" y="15"/>
                </a:lnTo>
                <a:lnTo>
                  <a:pt x="0" y="0"/>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06" name="Shape 206"/>
          <p:cNvSpPr/>
          <p:nvPr/>
        </p:nvSpPr>
        <p:spPr>
          <a:xfrm>
            <a:off x="10412868" y="4462056"/>
            <a:ext cx="55947" cy="78983"/>
          </a:xfrm>
          <a:custGeom>
            <a:avLst/>
            <a:gdLst/>
            <a:ahLst/>
            <a:cxnLst/>
            <a:rect l="0" t="0" r="0" b="0"/>
            <a:pathLst>
              <a:path w="35" h="48" extrusionOk="0">
                <a:moveTo>
                  <a:pt x="0" y="0"/>
                </a:moveTo>
                <a:lnTo>
                  <a:pt x="0" y="0"/>
                </a:lnTo>
                <a:lnTo>
                  <a:pt x="17" y="48"/>
                </a:lnTo>
                <a:lnTo>
                  <a:pt x="35" y="32"/>
                </a:lnTo>
                <a:lnTo>
                  <a:pt x="0" y="0"/>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07" name="Shape 207"/>
          <p:cNvSpPr/>
          <p:nvPr/>
        </p:nvSpPr>
        <p:spPr>
          <a:xfrm>
            <a:off x="10610328" y="4620023"/>
            <a:ext cx="59238" cy="26328"/>
          </a:xfrm>
          <a:custGeom>
            <a:avLst/>
            <a:gdLst/>
            <a:ahLst/>
            <a:cxnLst/>
            <a:rect l="0" t="0" r="0" b="0"/>
            <a:pathLst>
              <a:path w="34" h="15" extrusionOk="0">
                <a:moveTo>
                  <a:pt x="0" y="0"/>
                </a:moveTo>
                <a:lnTo>
                  <a:pt x="0" y="0"/>
                </a:lnTo>
                <a:lnTo>
                  <a:pt x="0" y="15"/>
                </a:lnTo>
                <a:lnTo>
                  <a:pt x="34" y="15"/>
                </a:lnTo>
                <a:lnTo>
                  <a:pt x="0" y="0"/>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08" name="Shape 208"/>
          <p:cNvSpPr/>
          <p:nvPr/>
        </p:nvSpPr>
        <p:spPr>
          <a:xfrm>
            <a:off x="10952592" y="4856976"/>
            <a:ext cx="29619" cy="52655"/>
          </a:xfrm>
          <a:custGeom>
            <a:avLst/>
            <a:gdLst/>
            <a:ahLst/>
            <a:cxnLst/>
            <a:rect l="0" t="0" r="0" b="0"/>
            <a:pathLst>
              <a:path w="18" h="32" extrusionOk="0">
                <a:moveTo>
                  <a:pt x="0" y="0"/>
                </a:moveTo>
                <a:lnTo>
                  <a:pt x="0" y="0"/>
                </a:lnTo>
                <a:lnTo>
                  <a:pt x="0" y="32"/>
                </a:lnTo>
                <a:lnTo>
                  <a:pt x="18" y="15"/>
                </a:lnTo>
                <a:lnTo>
                  <a:pt x="0" y="0"/>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cxnSp>
        <p:nvCxnSpPr>
          <p:cNvPr id="209" name="Shape 209"/>
          <p:cNvCxnSpPr/>
          <p:nvPr/>
        </p:nvCxnSpPr>
        <p:spPr>
          <a:xfrm rot="10800000" flipH="1">
            <a:off x="9346585" y="4554204"/>
            <a:ext cx="26327" cy="78983"/>
          </a:xfrm>
          <a:prstGeom prst="straightConnector1">
            <a:avLst/>
          </a:prstGeom>
          <a:solidFill>
            <a:srgbClr val="BCDEC2"/>
          </a:solidFill>
          <a:ln w="9525" cap="flat">
            <a:solidFill>
              <a:srgbClr val="8EC6A1"/>
            </a:solidFill>
            <a:prstDash val="solid"/>
            <a:round/>
            <a:headEnd type="none" w="med" len="med"/>
            <a:tailEnd type="none" w="med" len="med"/>
          </a:ln>
        </p:spPr>
      </p:cxnSp>
      <p:cxnSp>
        <p:nvCxnSpPr>
          <p:cNvPr id="210" name="Shape 210"/>
          <p:cNvCxnSpPr/>
          <p:nvPr/>
        </p:nvCxnSpPr>
        <p:spPr>
          <a:xfrm>
            <a:off x="10481978" y="4554204"/>
            <a:ext cx="59237" cy="26327"/>
          </a:xfrm>
          <a:prstGeom prst="straightConnector1">
            <a:avLst/>
          </a:prstGeom>
          <a:solidFill>
            <a:srgbClr val="D8CEB8"/>
          </a:solidFill>
          <a:ln w="9525" cap="flat">
            <a:solidFill>
              <a:srgbClr val="BBAD87"/>
            </a:solidFill>
            <a:prstDash val="solid"/>
            <a:round/>
            <a:headEnd type="none" w="med" len="med"/>
            <a:tailEnd type="none" w="med" len="med"/>
          </a:ln>
        </p:spPr>
      </p:cxnSp>
      <p:cxnSp>
        <p:nvCxnSpPr>
          <p:cNvPr id="211" name="Shape 211"/>
          <p:cNvCxnSpPr/>
          <p:nvPr/>
        </p:nvCxnSpPr>
        <p:spPr>
          <a:xfrm>
            <a:off x="10541217" y="4606859"/>
            <a:ext cx="26327" cy="26327"/>
          </a:xfrm>
          <a:prstGeom prst="straightConnector1">
            <a:avLst/>
          </a:prstGeom>
          <a:solidFill>
            <a:srgbClr val="D8CEB8"/>
          </a:solidFill>
          <a:ln w="9525" cap="flat">
            <a:solidFill>
              <a:srgbClr val="BBAD87"/>
            </a:solidFill>
            <a:prstDash val="solid"/>
            <a:round/>
            <a:headEnd type="none" w="med" len="med"/>
            <a:tailEnd type="none" w="med" len="med"/>
          </a:ln>
        </p:spPr>
      </p:cxnSp>
      <p:cxnSp>
        <p:nvCxnSpPr>
          <p:cNvPr id="212" name="Shape 212"/>
          <p:cNvCxnSpPr/>
          <p:nvPr/>
        </p:nvCxnSpPr>
        <p:spPr>
          <a:xfrm>
            <a:off x="10686021" y="4633188"/>
            <a:ext cx="26327" cy="52655"/>
          </a:xfrm>
          <a:prstGeom prst="straightConnector1">
            <a:avLst/>
          </a:prstGeom>
          <a:solidFill>
            <a:srgbClr val="D8CEB8"/>
          </a:solidFill>
          <a:ln w="9525" cap="flat">
            <a:solidFill>
              <a:srgbClr val="BBAD87"/>
            </a:solidFill>
            <a:prstDash val="solid"/>
            <a:round/>
            <a:headEnd type="none" w="med" len="med"/>
            <a:tailEnd type="none" w="med" len="med"/>
          </a:ln>
        </p:spPr>
      </p:cxnSp>
      <p:cxnSp>
        <p:nvCxnSpPr>
          <p:cNvPr id="213" name="Shape 213"/>
          <p:cNvCxnSpPr/>
          <p:nvPr/>
        </p:nvCxnSpPr>
        <p:spPr>
          <a:xfrm>
            <a:off x="10712349" y="4712172"/>
            <a:ext cx="55948" cy="26327"/>
          </a:xfrm>
          <a:prstGeom prst="straightConnector1">
            <a:avLst/>
          </a:prstGeom>
          <a:solidFill>
            <a:srgbClr val="D8CEB8"/>
          </a:solidFill>
          <a:ln w="9525" cap="flat">
            <a:solidFill>
              <a:srgbClr val="BBAD87"/>
            </a:solidFill>
            <a:prstDash val="solid"/>
            <a:round/>
            <a:headEnd type="none" w="med" len="med"/>
            <a:tailEnd type="none" w="med" len="med"/>
          </a:ln>
        </p:spPr>
      </p:cxnSp>
      <p:sp>
        <p:nvSpPr>
          <p:cNvPr id="214" name="Shape 214"/>
          <p:cNvSpPr/>
          <p:nvPr/>
        </p:nvSpPr>
        <p:spPr>
          <a:xfrm>
            <a:off x="8359287" y="3961826"/>
            <a:ext cx="457448" cy="236951"/>
          </a:xfrm>
          <a:custGeom>
            <a:avLst/>
            <a:gdLst/>
            <a:ahLst/>
            <a:cxnLst/>
            <a:rect l="0" t="0" r="0" b="0"/>
            <a:pathLst>
              <a:path w="278" h="144" extrusionOk="0">
                <a:moveTo>
                  <a:pt x="158" y="48"/>
                </a:moveTo>
                <a:lnTo>
                  <a:pt x="158" y="48"/>
                </a:lnTo>
                <a:lnTo>
                  <a:pt x="175" y="48"/>
                </a:lnTo>
                <a:lnTo>
                  <a:pt x="158" y="63"/>
                </a:lnTo>
                <a:lnTo>
                  <a:pt x="140" y="63"/>
                </a:lnTo>
                <a:lnTo>
                  <a:pt x="123" y="63"/>
                </a:lnTo>
                <a:lnTo>
                  <a:pt x="88" y="96"/>
                </a:lnTo>
                <a:lnTo>
                  <a:pt x="52" y="96"/>
                </a:lnTo>
                <a:lnTo>
                  <a:pt x="52" y="126"/>
                </a:lnTo>
                <a:lnTo>
                  <a:pt x="0" y="126"/>
                </a:lnTo>
                <a:lnTo>
                  <a:pt x="35" y="144"/>
                </a:lnTo>
                <a:lnTo>
                  <a:pt x="69" y="144"/>
                </a:lnTo>
                <a:lnTo>
                  <a:pt x="88" y="126"/>
                </a:lnTo>
                <a:lnTo>
                  <a:pt x="123" y="144"/>
                </a:lnTo>
                <a:lnTo>
                  <a:pt x="140" y="126"/>
                </a:lnTo>
                <a:lnTo>
                  <a:pt x="192" y="63"/>
                </a:lnTo>
                <a:lnTo>
                  <a:pt x="244" y="63"/>
                </a:lnTo>
                <a:lnTo>
                  <a:pt x="261" y="63"/>
                </a:lnTo>
                <a:lnTo>
                  <a:pt x="244" y="48"/>
                </a:lnTo>
                <a:lnTo>
                  <a:pt x="278" y="48"/>
                </a:lnTo>
                <a:lnTo>
                  <a:pt x="227" y="30"/>
                </a:lnTo>
                <a:lnTo>
                  <a:pt x="227" y="15"/>
                </a:lnTo>
                <a:lnTo>
                  <a:pt x="209" y="0"/>
                </a:lnTo>
                <a:lnTo>
                  <a:pt x="175" y="30"/>
                </a:lnTo>
                <a:lnTo>
                  <a:pt x="158" y="48"/>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15" name="Shape 215"/>
          <p:cNvSpPr/>
          <p:nvPr/>
        </p:nvSpPr>
        <p:spPr>
          <a:xfrm>
            <a:off x="8560039" y="4040808"/>
            <a:ext cx="85565" cy="26328"/>
          </a:xfrm>
          <a:custGeom>
            <a:avLst/>
            <a:gdLst/>
            <a:ahLst/>
            <a:cxnLst/>
            <a:rect l="0" t="0" r="0" b="0"/>
            <a:pathLst>
              <a:path w="52" h="15" extrusionOk="0">
                <a:moveTo>
                  <a:pt x="0" y="15"/>
                </a:moveTo>
                <a:lnTo>
                  <a:pt x="0" y="15"/>
                </a:lnTo>
                <a:lnTo>
                  <a:pt x="17" y="15"/>
                </a:lnTo>
                <a:lnTo>
                  <a:pt x="35" y="15"/>
                </a:lnTo>
                <a:lnTo>
                  <a:pt x="52" y="0"/>
                </a:lnTo>
                <a:lnTo>
                  <a:pt x="35" y="0"/>
                </a:lnTo>
                <a:lnTo>
                  <a:pt x="0" y="15"/>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16" name="Shape 216"/>
          <p:cNvSpPr/>
          <p:nvPr/>
        </p:nvSpPr>
        <p:spPr>
          <a:xfrm>
            <a:off x="8329668" y="4067136"/>
            <a:ext cx="460738" cy="342263"/>
          </a:xfrm>
          <a:custGeom>
            <a:avLst/>
            <a:gdLst/>
            <a:ahLst/>
            <a:cxnLst/>
            <a:rect l="0" t="0" r="0" b="0"/>
            <a:pathLst>
              <a:path w="278" h="207" extrusionOk="0">
                <a:moveTo>
                  <a:pt x="17" y="63"/>
                </a:moveTo>
                <a:lnTo>
                  <a:pt x="17" y="63"/>
                </a:lnTo>
                <a:lnTo>
                  <a:pt x="52" y="81"/>
                </a:lnTo>
                <a:lnTo>
                  <a:pt x="86" y="81"/>
                </a:lnTo>
                <a:lnTo>
                  <a:pt x="104" y="63"/>
                </a:lnTo>
                <a:lnTo>
                  <a:pt x="138" y="81"/>
                </a:lnTo>
                <a:lnTo>
                  <a:pt x="155" y="63"/>
                </a:lnTo>
                <a:lnTo>
                  <a:pt x="207" y="0"/>
                </a:lnTo>
                <a:lnTo>
                  <a:pt x="261" y="0"/>
                </a:lnTo>
                <a:lnTo>
                  <a:pt x="244" y="33"/>
                </a:lnTo>
                <a:lnTo>
                  <a:pt x="261" y="48"/>
                </a:lnTo>
                <a:lnTo>
                  <a:pt x="244" y="63"/>
                </a:lnTo>
                <a:lnTo>
                  <a:pt x="278" y="81"/>
                </a:lnTo>
                <a:lnTo>
                  <a:pt x="261" y="96"/>
                </a:lnTo>
                <a:lnTo>
                  <a:pt x="224" y="129"/>
                </a:lnTo>
                <a:lnTo>
                  <a:pt x="207" y="159"/>
                </a:lnTo>
                <a:lnTo>
                  <a:pt x="224" y="159"/>
                </a:lnTo>
                <a:lnTo>
                  <a:pt x="207" y="192"/>
                </a:lnTo>
                <a:lnTo>
                  <a:pt x="173" y="207"/>
                </a:lnTo>
                <a:lnTo>
                  <a:pt x="155" y="192"/>
                </a:lnTo>
                <a:lnTo>
                  <a:pt x="121" y="192"/>
                </a:lnTo>
                <a:lnTo>
                  <a:pt x="86" y="192"/>
                </a:lnTo>
                <a:lnTo>
                  <a:pt x="86" y="176"/>
                </a:lnTo>
                <a:lnTo>
                  <a:pt x="52" y="176"/>
                </a:lnTo>
                <a:lnTo>
                  <a:pt x="34" y="144"/>
                </a:lnTo>
                <a:lnTo>
                  <a:pt x="17" y="111"/>
                </a:lnTo>
                <a:lnTo>
                  <a:pt x="0" y="81"/>
                </a:lnTo>
                <a:lnTo>
                  <a:pt x="17" y="63"/>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17" name="Shape 217"/>
          <p:cNvSpPr/>
          <p:nvPr/>
        </p:nvSpPr>
        <p:spPr>
          <a:xfrm>
            <a:off x="7816272" y="4172448"/>
            <a:ext cx="32909" cy="52656"/>
          </a:xfrm>
          <a:custGeom>
            <a:avLst/>
            <a:gdLst/>
            <a:ahLst/>
            <a:cxnLst/>
            <a:rect l="0" t="0" r="0" b="0"/>
            <a:pathLst>
              <a:path w="19" h="33" extrusionOk="0">
                <a:moveTo>
                  <a:pt x="0" y="18"/>
                </a:moveTo>
                <a:lnTo>
                  <a:pt x="0" y="18"/>
                </a:lnTo>
                <a:lnTo>
                  <a:pt x="19" y="33"/>
                </a:lnTo>
                <a:lnTo>
                  <a:pt x="0" y="0"/>
                </a:lnTo>
                <a:lnTo>
                  <a:pt x="0" y="18"/>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18" name="Shape 218"/>
          <p:cNvSpPr/>
          <p:nvPr/>
        </p:nvSpPr>
        <p:spPr>
          <a:xfrm>
            <a:off x="7875511" y="4277760"/>
            <a:ext cx="26327" cy="52656"/>
          </a:xfrm>
          <a:custGeom>
            <a:avLst/>
            <a:gdLst/>
            <a:ahLst/>
            <a:cxnLst/>
            <a:rect l="0" t="0" r="0" b="0"/>
            <a:pathLst>
              <a:path w="16" h="30" extrusionOk="0">
                <a:moveTo>
                  <a:pt x="0" y="0"/>
                </a:moveTo>
                <a:lnTo>
                  <a:pt x="0" y="0"/>
                </a:lnTo>
                <a:lnTo>
                  <a:pt x="16" y="30"/>
                </a:lnTo>
                <a:lnTo>
                  <a:pt x="16" y="15"/>
                </a:lnTo>
                <a:lnTo>
                  <a:pt x="16" y="0"/>
                </a:lnTo>
                <a:lnTo>
                  <a:pt x="0" y="0"/>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19" name="Shape 219"/>
          <p:cNvSpPr/>
          <p:nvPr/>
        </p:nvSpPr>
        <p:spPr>
          <a:xfrm>
            <a:off x="7019851" y="3830184"/>
            <a:ext cx="118475" cy="157967"/>
          </a:xfrm>
          <a:custGeom>
            <a:avLst/>
            <a:gdLst/>
            <a:ahLst/>
            <a:cxnLst/>
            <a:rect l="0" t="0" r="0" b="0"/>
            <a:pathLst>
              <a:path w="71" h="96" extrusionOk="0">
                <a:moveTo>
                  <a:pt x="0" y="48"/>
                </a:moveTo>
                <a:lnTo>
                  <a:pt x="0" y="48"/>
                </a:lnTo>
                <a:lnTo>
                  <a:pt x="17" y="96"/>
                </a:lnTo>
                <a:lnTo>
                  <a:pt x="54" y="96"/>
                </a:lnTo>
                <a:lnTo>
                  <a:pt x="71" y="63"/>
                </a:lnTo>
                <a:lnTo>
                  <a:pt x="37" y="15"/>
                </a:lnTo>
                <a:lnTo>
                  <a:pt x="17" y="0"/>
                </a:lnTo>
                <a:lnTo>
                  <a:pt x="0" y="48"/>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20" name="Shape 220"/>
          <p:cNvSpPr/>
          <p:nvPr/>
        </p:nvSpPr>
        <p:spPr>
          <a:xfrm>
            <a:off x="8329667" y="3408937"/>
            <a:ext cx="115185" cy="78983"/>
          </a:xfrm>
          <a:custGeom>
            <a:avLst/>
            <a:gdLst/>
            <a:ahLst/>
            <a:cxnLst/>
            <a:rect l="0" t="0" r="0" b="0"/>
            <a:pathLst>
              <a:path w="69" h="48" extrusionOk="0">
                <a:moveTo>
                  <a:pt x="0" y="15"/>
                </a:moveTo>
                <a:lnTo>
                  <a:pt x="0" y="15"/>
                </a:lnTo>
                <a:lnTo>
                  <a:pt x="0" y="31"/>
                </a:lnTo>
                <a:lnTo>
                  <a:pt x="34" y="48"/>
                </a:lnTo>
                <a:lnTo>
                  <a:pt x="52" y="31"/>
                </a:lnTo>
                <a:lnTo>
                  <a:pt x="69" y="0"/>
                </a:lnTo>
                <a:lnTo>
                  <a:pt x="17" y="0"/>
                </a:lnTo>
                <a:lnTo>
                  <a:pt x="0" y="15"/>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21" name="Shape 221"/>
          <p:cNvSpPr/>
          <p:nvPr/>
        </p:nvSpPr>
        <p:spPr>
          <a:xfrm>
            <a:off x="7730706" y="4014482"/>
            <a:ext cx="487066" cy="473903"/>
          </a:xfrm>
          <a:custGeom>
            <a:avLst/>
            <a:gdLst/>
            <a:ahLst/>
            <a:cxnLst/>
            <a:rect l="0" t="0" r="0" b="0"/>
            <a:pathLst>
              <a:path w="296" h="288" extrusionOk="0">
                <a:moveTo>
                  <a:pt x="0" y="0"/>
                </a:moveTo>
                <a:lnTo>
                  <a:pt x="0" y="0"/>
                </a:lnTo>
                <a:lnTo>
                  <a:pt x="0" y="18"/>
                </a:lnTo>
                <a:lnTo>
                  <a:pt x="35" y="48"/>
                </a:lnTo>
                <a:lnTo>
                  <a:pt x="71" y="81"/>
                </a:lnTo>
                <a:lnTo>
                  <a:pt x="88" y="96"/>
                </a:lnTo>
                <a:lnTo>
                  <a:pt x="106" y="129"/>
                </a:lnTo>
                <a:lnTo>
                  <a:pt x="140" y="162"/>
                </a:lnTo>
                <a:lnTo>
                  <a:pt x="175" y="225"/>
                </a:lnTo>
                <a:lnTo>
                  <a:pt x="244" y="288"/>
                </a:lnTo>
                <a:lnTo>
                  <a:pt x="278" y="288"/>
                </a:lnTo>
                <a:lnTo>
                  <a:pt x="296" y="225"/>
                </a:lnTo>
                <a:lnTo>
                  <a:pt x="278" y="192"/>
                </a:lnTo>
                <a:lnTo>
                  <a:pt x="261" y="192"/>
                </a:lnTo>
                <a:lnTo>
                  <a:pt x="244" y="162"/>
                </a:lnTo>
                <a:lnTo>
                  <a:pt x="227" y="162"/>
                </a:lnTo>
                <a:lnTo>
                  <a:pt x="227" y="144"/>
                </a:lnTo>
                <a:lnTo>
                  <a:pt x="209" y="129"/>
                </a:lnTo>
                <a:lnTo>
                  <a:pt x="209" y="114"/>
                </a:lnTo>
                <a:lnTo>
                  <a:pt x="158" y="81"/>
                </a:lnTo>
                <a:lnTo>
                  <a:pt x="140" y="81"/>
                </a:lnTo>
                <a:lnTo>
                  <a:pt x="54" y="18"/>
                </a:lnTo>
                <a:lnTo>
                  <a:pt x="0" y="0"/>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22" name="Shape 222"/>
          <p:cNvSpPr/>
          <p:nvPr/>
        </p:nvSpPr>
        <p:spPr>
          <a:xfrm>
            <a:off x="8188156" y="4488382"/>
            <a:ext cx="398210" cy="105312"/>
          </a:xfrm>
          <a:custGeom>
            <a:avLst/>
            <a:gdLst/>
            <a:ahLst/>
            <a:cxnLst/>
            <a:rect l="0" t="0" r="0" b="0"/>
            <a:pathLst>
              <a:path w="242" h="65" extrusionOk="0">
                <a:moveTo>
                  <a:pt x="0" y="17"/>
                </a:moveTo>
                <a:lnTo>
                  <a:pt x="0" y="17"/>
                </a:lnTo>
                <a:lnTo>
                  <a:pt x="70" y="48"/>
                </a:lnTo>
                <a:lnTo>
                  <a:pt x="242" y="65"/>
                </a:lnTo>
                <a:lnTo>
                  <a:pt x="242" y="48"/>
                </a:lnTo>
                <a:lnTo>
                  <a:pt x="208" y="48"/>
                </a:lnTo>
                <a:lnTo>
                  <a:pt x="191" y="33"/>
                </a:lnTo>
                <a:lnTo>
                  <a:pt x="139" y="17"/>
                </a:lnTo>
                <a:lnTo>
                  <a:pt x="139" y="33"/>
                </a:lnTo>
                <a:lnTo>
                  <a:pt x="104" y="17"/>
                </a:lnTo>
                <a:lnTo>
                  <a:pt x="52" y="0"/>
                </a:lnTo>
                <a:lnTo>
                  <a:pt x="18" y="0"/>
                </a:lnTo>
                <a:lnTo>
                  <a:pt x="0" y="17"/>
                </a:lnTo>
                <a:close/>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23" name="Shape 223"/>
          <p:cNvSpPr/>
          <p:nvPr/>
        </p:nvSpPr>
        <p:spPr>
          <a:xfrm>
            <a:off x="8188157" y="4304088"/>
            <a:ext cx="59237" cy="78983"/>
          </a:xfrm>
          <a:custGeom>
            <a:avLst/>
            <a:gdLst/>
            <a:ahLst/>
            <a:cxnLst/>
            <a:rect l="0" t="0" r="0" b="0"/>
            <a:pathLst>
              <a:path w="35" h="48" extrusionOk="0">
                <a:moveTo>
                  <a:pt x="0" y="15"/>
                </a:moveTo>
                <a:lnTo>
                  <a:pt x="0" y="15"/>
                </a:lnTo>
                <a:lnTo>
                  <a:pt x="18" y="32"/>
                </a:lnTo>
                <a:lnTo>
                  <a:pt x="35" y="48"/>
                </a:lnTo>
                <a:lnTo>
                  <a:pt x="35" y="32"/>
                </a:lnTo>
                <a:lnTo>
                  <a:pt x="18" y="0"/>
                </a:lnTo>
                <a:lnTo>
                  <a:pt x="0" y="15"/>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24" name="Shape 224"/>
          <p:cNvSpPr/>
          <p:nvPr/>
        </p:nvSpPr>
        <p:spPr>
          <a:xfrm>
            <a:off x="8273722" y="4356745"/>
            <a:ext cx="29619" cy="26327"/>
          </a:xfrm>
          <a:custGeom>
            <a:avLst/>
            <a:gdLst/>
            <a:ahLst/>
            <a:cxnLst/>
            <a:rect l="0" t="0" r="0" b="0"/>
            <a:pathLst>
              <a:path w="18" h="16" extrusionOk="0">
                <a:moveTo>
                  <a:pt x="0" y="16"/>
                </a:moveTo>
                <a:lnTo>
                  <a:pt x="0" y="16"/>
                </a:lnTo>
                <a:lnTo>
                  <a:pt x="18" y="16"/>
                </a:lnTo>
                <a:lnTo>
                  <a:pt x="18" y="0"/>
                </a:lnTo>
                <a:lnTo>
                  <a:pt x="0" y="0"/>
                </a:lnTo>
                <a:lnTo>
                  <a:pt x="0" y="16"/>
                </a:lnTo>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cxnSp>
        <p:nvCxnSpPr>
          <p:cNvPr id="225" name="Shape 225"/>
          <p:cNvCxnSpPr/>
          <p:nvPr/>
        </p:nvCxnSpPr>
        <p:spPr>
          <a:xfrm>
            <a:off x="7631975" y="3738037"/>
            <a:ext cx="0" cy="26327"/>
          </a:xfrm>
          <a:prstGeom prst="straightConnector1">
            <a:avLst/>
          </a:prstGeom>
          <a:solidFill>
            <a:srgbClr val="D8CEB8"/>
          </a:solidFill>
          <a:ln w="9525" cap="flat">
            <a:solidFill>
              <a:srgbClr val="BBAD87"/>
            </a:solidFill>
            <a:prstDash val="solid"/>
            <a:round/>
            <a:headEnd type="none" w="med" len="med"/>
            <a:tailEnd type="none" w="med" len="med"/>
          </a:ln>
        </p:spPr>
      </p:cxnSp>
      <p:sp>
        <p:nvSpPr>
          <p:cNvPr id="226" name="Shape 226"/>
          <p:cNvSpPr/>
          <p:nvPr/>
        </p:nvSpPr>
        <p:spPr>
          <a:xfrm>
            <a:off x="8053225" y="3645888"/>
            <a:ext cx="217205" cy="154678"/>
          </a:xfrm>
          <a:custGeom>
            <a:avLst/>
            <a:gdLst/>
            <a:ahLst/>
            <a:cxnLst/>
            <a:rect l="0" t="0" r="0" b="0"/>
            <a:pathLst>
              <a:path w="251" h="175" extrusionOk="0">
                <a:moveTo>
                  <a:pt x="94" y="175"/>
                </a:moveTo>
                <a:lnTo>
                  <a:pt x="94" y="175"/>
                </a:lnTo>
                <a:lnTo>
                  <a:pt x="157" y="146"/>
                </a:lnTo>
                <a:lnTo>
                  <a:pt x="188" y="117"/>
                </a:lnTo>
                <a:lnTo>
                  <a:pt x="251" y="89"/>
                </a:lnTo>
                <a:lnTo>
                  <a:pt x="251" y="0"/>
                </a:lnTo>
                <a:lnTo>
                  <a:pt x="188" y="0"/>
                </a:lnTo>
                <a:lnTo>
                  <a:pt x="188" y="31"/>
                </a:lnTo>
                <a:lnTo>
                  <a:pt x="157" y="0"/>
                </a:lnTo>
                <a:lnTo>
                  <a:pt x="30" y="0"/>
                </a:lnTo>
                <a:lnTo>
                  <a:pt x="0" y="60"/>
                </a:lnTo>
                <a:lnTo>
                  <a:pt x="30" y="117"/>
                </a:lnTo>
                <a:lnTo>
                  <a:pt x="30" y="146"/>
                </a:lnTo>
                <a:lnTo>
                  <a:pt x="30" y="175"/>
                </a:lnTo>
                <a:lnTo>
                  <a:pt x="94" y="175"/>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27" name="Shape 227"/>
          <p:cNvSpPr/>
          <p:nvPr/>
        </p:nvSpPr>
        <p:spPr>
          <a:xfrm>
            <a:off x="7388443" y="3119331"/>
            <a:ext cx="230369" cy="236951"/>
          </a:xfrm>
          <a:custGeom>
            <a:avLst/>
            <a:gdLst/>
            <a:ahLst/>
            <a:cxnLst/>
            <a:rect l="0" t="0" r="0" b="0"/>
            <a:pathLst>
              <a:path w="140" h="144" extrusionOk="0">
                <a:moveTo>
                  <a:pt x="140" y="129"/>
                </a:moveTo>
                <a:lnTo>
                  <a:pt x="140" y="129"/>
                </a:lnTo>
                <a:lnTo>
                  <a:pt x="123" y="81"/>
                </a:lnTo>
                <a:lnTo>
                  <a:pt x="123" y="64"/>
                </a:lnTo>
                <a:lnTo>
                  <a:pt x="105" y="81"/>
                </a:lnTo>
                <a:lnTo>
                  <a:pt x="88" y="81"/>
                </a:lnTo>
                <a:lnTo>
                  <a:pt x="88" y="64"/>
                </a:lnTo>
                <a:lnTo>
                  <a:pt x="123" y="33"/>
                </a:lnTo>
                <a:lnTo>
                  <a:pt x="52" y="33"/>
                </a:lnTo>
                <a:lnTo>
                  <a:pt x="52" y="0"/>
                </a:lnTo>
                <a:lnTo>
                  <a:pt x="34" y="0"/>
                </a:lnTo>
                <a:lnTo>
                  <a:pt x="17" y="0"/>
                </a:lnTo>
                <a:lnTo>
                  <a:pt x="17" y="16"/>
                </a:lnTo>
                <a:lnTo>
                  <a:pt x="0" y="48"/>
                </a:lnTo>
                <a:lnTo>
                  <a:pt x="17" y="48"/>
                </a:lnTo>
                <a:lnTo>
                  <a:pt x="34" y="129"/>
                </a:lnTo>
                <a:lnTo>
                  <a:pt x="69" y="129"/>
                </a:lnTo>
                <a:lnTo>
                  <a:pt x="105" y="96"/>
                </a:lnTo>
                <a:lnTo>
                  <a:pt x="123" y="144"/>
                </a:lnTo>
                <a:lnTo>
                  <a:pt x="140" y="129"/>
                </a:lnTo>
                <a:close/>
              </a:path>
            </a:pathLst>
          </a:custGeom>
          <a:solidFill>
            <a:srgbClr val="5BAD8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28" name="Shape 228"/>
          <p:cNvSpPr/>
          <p:nvPr/>
        </p:nvSpPr>
        <p:spPr>
          <a:xfrm>
            <a:off x="7592486" y="3040347"/>
            <a:ext cx="394919" cy="816166"/>
          </a:xfrm>
          <a:custGeom>
            <a:avLst/>
            <a:gdLst/>
            <a:ahLst/>
            <a:cxnLst/>
            <a:rect l="0" t="0" r="0" b="0"/>
            <a:pathLst>
              <a:path w="240" h="495" extrusionOk="0">
                <a:moveTo>
                  <a:pt x="172" y="495"/>
                </a:moveTo>
                <a:lnTo>
                  <a:pt x="172" y="495"/>
                </a:lnTo>
                <a:lnTo>
                  <a:pt x="205" y="432"/>
                </a:lnTo>
                <a:lnTo>
                  <a:pt x="190" y="384"/>
                </a:lnTo>
                <a:lnTo>
                  <a:pt x="172" y="351"/>
                </a:lnTo>
                <a:lnTo>
                  <a:pt x="172" y="321"/>
                </a:lnTo>
                <a:lnTo>
                  <a:pt x="155" y="273"/>
                </a:lnTo>
                <a:lnTo>
                  <a:pt x="155" y="240"/>
                </a:lnTo>
                <a:lnTo>
                  <a:pt x="222" y="208"/>
                </a:lnTo>
                <a:lnTo>
                  <a:pt x="240" y="177"/>
                </a:lnTo>
                <a:lnTo>
                  <a:pt x="222" y="177"/>
                </a:lnTo>
                <a:lnTo>
                  <a:pt x="190" y="160"/>
                </a:lnTo>
                <a:lnTo>
                  <a:pt x="190" y="144"/>
                </a:lnTo>
                <a:lnTo>
                  <a:pt x="190" y="129"/>
                </a:lnTo>
                <a:lnTo>
                  <a:pt x="172" y="112"/>
                </a:lnTo>
                <a:lnTo>
                  <a:pt x="155" y="112"/>
                </a:lnTo>
                <a:lnTo>
                  <a:pt x="172" y="33"/>
                </a:lnTo>
                <a:lnTo>
                  <a:pt x="155" y="0"/>
                </a:lnTo>
                <a:lnTo>
                  <a:pt x="138" y="0"/>
                </a:lnTo>
                <a:lnTo>
                  <a:pt x="138" y="33"/>
                </a:lnTo>
                <a:lnTo>
                  <a:pt x="103" y="33"/>
                </a:lnTo>
                <a:lnTo>
                  <a:pt x="86" y="48"/>
                </a:lnTo>
                <a:lnTo>
                  <a:pt x="51" y="112"/>
                </a:lnTo>
                <a:lnTo>
                  <a:pt x="34" y="129"/>
                </a:lnTo>
                <a:lnTo>
                  <a:pt x="17" y="160"/>
                </a:lnTo>
                <a:lnTo>
                  <a:pt x="17" y="177"/>
                </a:lnTo>
                <a:lnTo>
                  <a:pt x="0" y="192"/>
                </a:lnTo>
                <a:lnTo>
                  <a:pt x="34" y="225"/>
                </a:lnTo>
                <a:lnTo>
                  <a:pt x="51" y="256"/>
                </a:lnTo>
                <a:lnTo>
                  <a:pt x="69" y="304"/>
                </a:lnTo>
                <a:lnTo>
                  <a:pt x="51" y="321"/>
                </a:lnTo>
                <a:lnTo>
                  <a:pt x="86" y="336"/>
                </a:lnTo>
                <a:lnTo>
                  <a:pt x="121" y="304"/>
                </a:lnTo>
                <a:lnTo>
                  <a:pt x="138" y="321"/>
                </a:lnTo>
                <a:lnTo>
                  <a:pt x="172" y="417"/>
                </a:lnTo>
                <a:lnTo>
                  <a:pt x="172" y="495"/>
                </a:lnTo>
                <a:close/>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29" name="Shape 229"/>
          <p:cNvSpPr/>
          <p:nvPr/>
        </p:nvSpPr>
        <p:spPr>
          <a:xfrm>
            <a:off x="8046641" y="3277298"/>
            <a:ext cx="312646" cy="605543"/>
          </a:xfrm>
          <a:custGeom>
            <a:avLst/>
            <a:gdLst/>
            <a:ahLst/>
            <a:cxnLst/>
            <a:rect l="0" t="0" r="0" b="0"/>
            <a:pathLst>
              <a:path w="190" h="369" extrusionOk="0">
                <a:moveTo>
                  <a:pt x="0" y="16"/>
                </a:moveTo>
                <a:lnTo>
                  <a:pt x="0" y="16"/>
                </a:lnTo>
                <a:lnTo>
                  <a:pt x="0" y="0"/>
                </a:lnTo>
                <a:lnTo>
                  <a:pt x="17" y="16"/>
                </a:lnTo>
                <a:lnTo>
                  <a:pt x="86" y="0"/>
                </a:lnTo>
                <a:lnTo>
                  <a:pt x="121" y="0"/>
                </a:lnTo>
                <a:lnTo>
                  <a:pt x="121" y="33"/>
                </a:lnTo>
                <a:lnTo>
                  <a:pt x="156" y="33"/>
                </a:lnTo>
                <a:lnTo>
                  <a:pt x="121" y="48"/>
                </a:lnTo>
                <a:lnTo>
                  <a:pt x="104" y="81"/>
                </a:lnTo>
                <a:lnTo>
                  <a:pt x="86" y="96"/>
                </a:lnTo>
                <a:lnTo>
                  <a:pt x="173" y="207"/>
                </a:lnTo>
                <a:lnTo>
                  <a:pt x="190" y="240"/>
                </a:lnTo>
                <a:lnTo>
                  <a:pt x="173" y="303"/>
                </a:lnTo>
                <a:lnTo>
                  <a:pt x="138" y="321"/>
                </a:lnTo>
                <a:lnTo>
                  <a:pt x="121" y="321"/>
                </a:lnTo>
                <a:lnTo>
                  <a:pt x="104" y="351"/>
                </a:lnTo>
                <a:lnTo>
                  <a:pt x="69" y="369"/>
                </a:lnTo>
                <a:lnTo>
                  <a:pt x="69" y="336"/>
                </a:lnTo>
                <a:lnTo>
                  <a:pt x="52" y="321"/>
                </a:lnTo>
                <a:lnTo>
                  <a:pt x="86" y="303"/>
                </a:lnTo>
                <a:lnTo>
                  <a:pt x="104" y="288"/>
                </a:lnTo>
                <a:lnTo>
                  <a:pt x="138" y="273"/>
                </a:lnTo>
                <a:lnTo>
                  <a:pt x="138" y="225"/>
                </a:lnTo>
                <a:lnTo>
                  <a:pt x="138" y="192"/>
                </a:lnTo>
                <a:lnTo>
                  <a:pt x="104" y="160"/>
                </a:lnTo>
                <a:lnTo>
                  <a:pt x="104" y="144"/>
                </a:lnTo>
                <a:lnTo>
                  <a:pt x="35" y="96"/>
                </a:lnTo>
                <a:lnTo>
                  <a:pt x="69" y="81"/>
                </a:lnTo>
                <a:lnTo>
                  <a:pt x="52" y="64"/>
                </a:lnTo>
                <a:lnTo>
                  <a:pt x="17" y="48"/>
                </a:lnTo>
                <a:lnTo>
                  <a:pt x="0" y="16"/>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30" name="Shape 230"/>
          <p:cNvSpPr/>
          <p:nvPr/>
        </p:nvSpPr>
        <p:spPr>
          <a:xfrm>
            <a:off x="7961076" y="3961826"/>
            <a:ext cx="171131" cy="236951"/>
          </a:xfrm>
          <a:custGeom>
            <a:avLst/>
            <a:gdLst/>
            <a:ahLst/>
            <a:cxnLst/>
            <a:rect l="0" t="0" r="0" b="0"/>
            <a:pathLst>
              <a:path w="104" h="144" extrusionOk="0">
                <a:moveTo>
                  <a:pt x="52" y="15"/>
                </a:moveTo>
                <a:lnTo>
                  <a:pt x="52" y="15"/>
                </a:lnTo>
                <a:lnTo>
                  <a:pt x="35" y="30"/>
                </a:lnTo>
                <a:lnTo>
                  <a:pt x="18" y="15"/>
                </a:lnTo>
                <a:lnTo>
                  <a:pt x="0" y="0"/>
                </a:lnTo>
                <a:lnTo>
                  <a:pt x="0" y="15"/>
                </a:lnTo>
                <a:lnTo>
                  <a:pt x="0" y="63"/>
                </a:lnTo>
                <a:lnTo>
                  <a:pt x="35" y="96"/>
                </a:lnTo>
                <a:lnTo>
                  <a:pt x="87" y="144"/>
                </a:lnTo>
                <a:lnTo>
                  <a:pt x="104" y="144"/>
                </a:lnTo>
                <a:lnTo>
                  <a:pt x="87" y="96"/>
                </a:lnTo>
                <a:lnTo>
                  <a:pt x="87" y="48"/>
                </a:lnTo>
                <a:lnTo>
                  <a:pt x="52" y="15"/>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31" name="Shape 231"/>
          <p:cNvSpPr/>
          <p:nvPr/>
        </p:nvSpPr>
        <p:spPr>
          <a:xfrm>
            <a:off x="7849183" y="3382609"/>
            <a:ext cx="338973" cy="631871"/>
          </a:xfrm>
          <a:custGeom>
            <a:avLst/>
            <a:gdLst/>
            <a:ahLst/>
            <a:cxnLst/>
            <a:rect l="0" t="0" r="0" b="0"/>
            <a:pathLst>
              <a:path w="207" h="383" extrusionOk="0">
                <a:moveTo>
                  <a:pt x="69" y="0"/>
                </a:moveTo>
                <a:lnTo>
                  <a:pt x="69" y="0"/>
                </a:lnTo>
                <a:lnTo>
                  <a:pt x="0" y="32"/>
                </a:lnTo>
                <a:lnTo>
                  <a:pt x="0" y="65"/>
                </a:lnTo>
                <a:lnTo>
                  <a:pt x="17" y="113"/>
                </a:lnTo>
                <a:lnTo>
                  <a:pt x="17" y="143"/>
                </a:lnTo>
                <a:lnTo>
                  <a:pt x="35" y="176"/>
                </a:lnTo>
                <a:lnTo>
                  <a:pt x="52" y="224"/>
                </a:lnTo>
                <a:lnTo>
                  <a:pt x="17" y="287"/>
                </a:lnTo>
                <a:lnTo>
                  <a:pt x="17" y="305"/>
                </a:lnTo>
                <a:lnTo>
                  <a:pt x="17" y="320"/>
                </a:lnTo>
                <a:lnTo>
                  <a:pt x="69" y="368"/>
                </a:lnTo>
                <a:lnTo>
                  <a:pt x="69" y="353"/>
                </a:lnTo>
                <a:lnTo>
                  <a:pt x="87" y="368"/>
                </a:lnTo>
                <a:lnTo>
                  <a:pt x="104" y="383"/>
                </a:lnTo>
                <a:lnTo>
                  <a:pt x="121" y="368"/>
                </a:lnTo>
                <a:lnTo>
                  <a:pt x="104" y="353"/>
                </a:lnTo>
                <a:lnTo>
                  <a:pt x="69" y="353"/>
                </a:lnTo>
                <a:lnTo>
                  <a:pt x="52" y="287"/>
                </a:lnTo>
                <a:lnTo>
                  <a:pt x="35" y="287"/>
                </a:lnTo>
                <a:lnTo>
                  <a:pt x="35" y="272"/>
                </a:lnTo>
                <a:lnTo>
                  <a:pt x="52" y="224"/>
                </a:lnTo>
                <a:lnTo>
                  <a:pt x="52" y="191"/>
                </a:lnTo>
                <a:lnTo>
                  <a:pt x="87" y="191"/>
                </a:lnTo>
                <a:lnTo>
                  <a:pt x="87" y="209"/>
                </a:lnTo>
                <a:lnTo>
                  <a:pt x="104" y="209"/>
                </a:lnTo>
                <a:lnTo>
                  <a:pt x="138" y="239"/>
                </a:lnTo>
                <a:lnTo>
                  <a:pt x="138" y="224"/>
                </a:lnTo>
                <a:lnTo>
                  <a:pt x="121" y="191"/>
                </a:lnTo>
                <a:lnTo>
                  <a:pt x="138" y="161"/>
                </a:lnTo>
                <a:lnTo>
                  <a:pt x="207" y="161"/>
                </a:lnTo>
                <a:lnTo>
                  <a:pt x="207" y="128"/>
                </a:lnTo>
                <a:lnTo>
                  <a:pt x="190" y="113"/>
                </a:lnTo>
                <a:lnTo>
                  <a:pt x="173" y="80"/>
                </a:lnTo>
                <a:lnTo>
                  <a:pt x="156" y="48"/>
                </a:lnTo>
                <a:lnTo>
                  <a:pt x="121" y="65"/>
                </a:lnTo>
                <a:lnTo>
                  <a:pt x="87" y="80"/>
                </a:lnTo>
                <a:lnTo>
                  <a:pt x="87" y="32"/>
                </a:lnTo>
                <a:lnTo>
                  <a:pt x="69" y="17"/>
                </a:lnTo>
                <a:lnTo>
                  <a:pt x="69" y="0"/>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32" name="Shape 232"/>
          <p:cNvSpPr/>
          <p:nvPr/>
        </p:nvSpPr>
        <p:spPr>
          <a:xfrm>
            <a:off x="7450973" y="3040346"/>
            <a:ext cx="138220" cy="52656"/>
          </a:xfrm>
          <a:custGeom>
            <a:avLst/>
            <a:gdLst/>
            <a:ahLst/>
            <a:cxnLst/>
            <a:rect l="0" t="0" r="0" b="0"/>
            <a:pathLst>
              <a:path w="85" h="33" extrusionOk="0">
                <a:moveTo>
                  <a:pt x="69" y="0"/>
                </a:moveTo>
                <a:lnTo>
                  <a:pt x="69" y="0"/>
                </a:lnTo>
                <a:lnTo>
                  <a:pt x="18" y="0"/>
                </a:lnTo>
                <a:lnTo>
                  <a:pt x="0" y="16"/>
                </a:lnTo>
                <a:lnTo>
                  <a:pt x="0" y="33"/>
                </a:lnTo>
                <a:lnTo>
                  <a:pt x="69" y="33"/>
                </a:lnTo>
                <a:lnTo>
                  <a:pt x="85" y="33"/>
                </a:lnTo>
                <a:lnTo>
                  <a:pt x="69" y="0"/>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33" name="Shape 233"/>
          <p:cNvSpPr/>
          <p:nvPr/>
        </p:nvSpPr>
        <p:spPr>
          <a:xfrm>
            <a:off x="7049472" y="2938325"/>
            <a:ext cx="342263" cy="181005"/>
          </a:xfrm>
          <a:custGeom>
            <a:avLst/>
            <a:gdLst/>
            <a:ahLst/>
            <a:cxnLst/>
            <a:rect l="0" t="0" r="0" b="0"/>
            <a:pathLst>
              <a:path w="210" h="111" extrusionOk="0">
                <a:moveTo>
                  <a:pt x="18" y="0"/>
                </a:moveTo>
                <a:lnTo>
                  <a:pt x="18" y="0"/>
                </a:lnTo>
                <a:lnTo>
                  <a:pt x="0" y="48"/>
                </a:lnTo>
                <a:lnTo>
                  <a:pt x="35" y="63"/>
                </a:lnTo>
                <a:lnTo>
                  <a:pt x="192" y="111"/>
                </a:lnTo>
                <a:lnTo>
                  <a:pt x="210" y="111"/>
                </a:lnTo>
                <a:lnTo>
                  <a:pt x="210" y="96"/>
                </a:lnTo>
                <a:lnTo>
                  <a:pt x="210" y="63"/>
                </a:lnTo>
                <a:lnTo>
                  <a:pt x="158" y="63"/>
                </a:lnTo>
                <a:lnTo>
                  <a:pt x="121" y="48"/>
                </a:lnTo>
                <a:lnTo>
                  <a:pt x="104" y="31"/>
                </a:lnTo>
                <a:lnTo>
                  <a:pt x="87" y="31"/>
                </a:lnTo>
                <a:lnTo>
                  <a:pt x="52" y="0"/>
                </a:lnTo>
                <a:lnTo>
                  <a:pt x="18" y="0"/>
                </a:lnTo>
                <a:close/>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34" name="Shape 234"/>
          <p:cNvSpPr/>
          <p:nvPr/>
        </p:nvSpPr>
        <p:spPr>
          <a:xfrm>
            <a:off x="7388442" y="1723947"/>
            <a:ext cx="1428292" cy="631870"/>
          </a:xfrm>
          <a:custGeom>
            <a:avLst/>
            <a:gdLst/>
            <a:ahLst/>
            <a:cxnLst/>
            <a:rect l="0" t="0" r="0" b="0"/>
            <a:pathLst>
              <a:path w="867" h="384" extrusionOk="0">
                <a:moveTo>
                  <a:pt x="572" y="96"/>
                </a:moveTo>
                <a:lnTo>
                  <a:pt x="572" y="96"/>
                </a:lnTo>
                <a:lnTo>
                  <a:pt x="468" y="48"/>
                </a:lnTo>
                <a:lnTo>
                  <a:pt x="434" y="65"/>
                </a:lnTo>
                <a:lnTo>
                  <a:pt x="416" y="65"/>
                </a:lnTo>
                <a:lnTo>
                  <a:pt x="382" y="17"/>
                </a:lnTo>
                <a:lnTo>
                  <a:pt x="313" y="0"/>
                </a:lnTo>
                <a:lnTo>
                  <a:pt x="278" y="17"/>
                </a:lnTo>
                <a:lnTo>
                  <a:pt x="278" y="48"/>
                </a:lnTo>
                <a:lnTo>
                  <a:pt x="278" y="81"/>
                </a:lnTo>
                <a:lnTo>
                  <a:pt x="207" y="81"/>
                </a:lnTo>
                <a:lnTo>
                  <a:pt x="173" y="65"/>
                </a:lnTo>
                <a:lnTo>
                  <a:pt x="103" y="48"/>
                </a:lnTo>
                <a:lnTo>
                  <a:pt x="17" y="96"/>
                </a:lnTo>
                <a:lnTo>
                  <a:pt x="0" y="113"/>
                </a:lnTo>
                <a:lnTo>
                  <a:pt x="34" y="161"/>
                </a:lnTo>
                <a:lnTo>
                  <a:pt x="69" y="161"/>
                </a:lnTo>
                <a:lnTo>
                  <a:pt x="86" y="192"/>
                </a:lnTo>
                <a:lnTo>
                  <a:pt x="86" y="257"/>
                </a:lnTo>
                <a:lnTo>
                  <a:pt x="190" y="288"/>
                </a:lnTo>
                <a:lnTo>
                  <a:pt x="244" y="336"/>
                </a:lnTo>
                <a:lnTo>
                  <a:pt x="347" y="336"/>
                </a:lnTo>
                <a:lnTo>
                  <a:pt x="399" y="369"/>
                </a:lnTo>
                <a:lnTo>
                  <a:pt x="468" y="384"/>
                </a:lnTo>
                <a:lnTo>
                  <a:pt x="537" y="353"/>
                </a:lnTo>
                <a:lnTo>
                  <a:pt x="606" y="353"/>
                </a:lnTo>
                <a:lnTo>
                  <a:pt x="660" y="305"/>
                </a:lnTo>
                <a:lnTo>
                  <a:pt x="641" y="288"/>
                </a:lnTo>
                <a:lnTo>
                  <a:pt x="677" y="257"/>
                </a:lnTo>
                <a:lnTo>
                  <a:pt x="712" y="273"/>
                </a:lnTo>
                <a:lnTo>
                  <a:pt x="764" y="240"/>
                </a:lnTo>
                <a:lnTo>
                  <a:pt x="798" y="209"/>
                </a:lnTo>
                <a:lnTo>
                  <a:pt x="867" y="209"/>
                </a:lnTo>
                <a:lnTo>
                  <a:pt x="850" y="177"/>
                </a:lnTo>
                <a:lnTo>
                  <a:pt x="833" y="161"/>
                </a:lnTo>
                <a:lnTo>
                  <a:pt x="798" y="177"/>
                </a:lnTo>
                <a:lnTo>
                  <a:pt x="764" y="177"/>
                </a:lnTo>
                <a:lnTo>
                  <a:pt x="764" y="113"/>
                </a:lnTo>
                <a:lnTo>
                  <a:pt x="781" y="81"/>
                </a:lnTo>
                <a:lnTo>
                  <a:pt x="729" y="65"/>
                </a:lnTo>
                <a:lnTo>
                  <a:pt x="695" y="96"/>
                </a:lnTo>
                <a:lnTo>
                  <a:pt x="624" y="113"/>
                </a:lnTo>
                <a:lnTo>
                  <a:pt x="572" y="96"/>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35" name="Shape 235"/>
          <p:cNvSpPr/>
          <p:nvPr/>
        </p:nvSpPr>
        <p:spPr>
          <a:xfrm>
            <a:off x="5538904" y="1486996"/>
            <a:ext cx="1826504" cy="898443"/>
          </a:xfrm>
          <a:custGeom>
            <a:avLst/>
            <a:gdLst/>
            <a:ahLst/>
            <a:cxnLst/>
            <a:rect l="0" t="0" r="0" b="0"/>
            <a:pathLst>
              <a:path w="1109" h="545" extrusionOk="0">
                <a:moveTo>
                  <a:pt x="1092" y="273"/>
                </a:moveTo>
                <a:lnTo>
                  <a:pt x="1092" y="273"/>
                </a:lnTo>
                <a:lnTo>
                  <a:pt x="1075" y="288"/>
                </a:lnTo>
                <a:lnTo>
                  <a:pt x="1056" y="336"/>
                </a:lnTo>
                <a:lnTo>
                  <a:pt x="1038" y="336"/>
                </a:lnTo>
                <a:lnTo>
                  <a:pt x="987" y="336"/>
                </a:lnTo>
                <a:lnTo>
                  <a:pt x="969" y="401"/>
                </a:lnTo>
                <a:lnTo>
                  <a:pt x="917" y="401"/>
                </a:lnTo>
                <a:lnTo>
                  <a:pt x="917" y="417"/>
                </a:lnTo>
                <a:lnTo>
                  <a:pt x="935" y="480"/>
                </a:lnTo>
                <a:lnTo>
                  <a:pt x="917" y="497"/>
                </a:lnTo>
                <a:lnTo>
                  <a:pt x="883" y="480"/>
                </a:lnTo>
                <a:lnTo>
                  <a:pt x="779" y="480"/>
                </a:lnTo>
                <a:lnTo>
                  <a:pt x="745" y="465"/>
                </a:lnTo>
                <a:lnTo>
                  <a:pt x="727" y="480"/>
                </a:lnTo>
                <a:lnTo>
                  <a:pt x="727" y="497"/>
                </a:lnTo>
                <a:lnTo>
                  <a:pt x="676" y="480"/>
                </a:lnTo>
                <a:lnTo>
                  <a:pt x="658" y="497"/>
                </a:lnTo>
                <a:lnTo>
                  <a:pt x="606" y="545"/>
                </a:lnTo>
                <a:lnTo>
                  <a:pt x="589" y="528"/>
                </a:lnTo>
                <a:lnTo>
                  <a:pt x="555" y="528"/>
                </a:lnTo>
                <a:lnTo>
                  <a:pt x="555" y="513"/>
                </a:lnTo>
                <a:lnTo>
                  <a:pt x="537" y="513"/>
                </a:lnTo>
                <a:lnTo>
                  <a:pt x="537" y="480"/>
                </a:lnTo>
                <a:lnTo>
                  <a:pt x="501" y="449"/>
                </a:lnTo>
                <a:lnTo>
                  <a:pt x="414" y="449"/>
                </a:lnTo>
                <a:lnTo>
                  <a:pt x="363" y="401"/>
                </a:lnTo>
                <a:lnTo>
                  <a:pt x="328" y="384"/>
                </a:lnTo>
                <a:lnTo>
                  <a:pt x="259" y="401"/>
                </a:lnTo>
                <a:lnTo>
                  <a:pt x="259" y="528"/>
                </a:lnTo>
                <a:lnTo>
                  <a:pt x="242" y="528"/>
                </a:lnTo>
                <a:lnTo>
                  <a:pt x="207" y="497"/>
                </a:lnTo>
                <a:lnTo>
                  <a:pt x="155" y="513"/>
                </a:lnTo>
                <a:lnTo>
                  <a:pt x="155" y="480"/>
                </a:lnTo>
                <a:lnTo>
                  <a:pt x="138" y="480"/>
                </a:lnTo>
                <a:lnTo>
                  <a:pt x="121" y="432"/>
                </a:lnTo>
                <a:lnTo>
                  <a:pt x="103" y="432"/>
                </a:lnTo>
                <a:lnTo>
                  <a:pt x="138" y="432"/>
                </a:lnTo>
                <a:lnTo>
                  <a:pt x="121" y="417"/>
                </a:lnTo>
                <a:lnTo>
                  <a:pt x="138" y="401"/>
                </a:lnTo>
                <a:lnTo>
                  <a:pt x="207" y="401"/>
                </a:lnTo>
                <a:lnTo>
                  <a:pt x="190" y="353"/>
                </a:lnTo>
                <a:lnTo>
                  <a:pt x="155" y="336"/>
                </a:lnTo>
                <a:lnTo>
                  <a:pt x="121" y="321"/>
                </a:lnTo>
                <a:lnTo>
                  <a:pt x="69" y="353"/>
                </a:lnTo>
                <a:lnTo>
                  <a:pt x="52" y="353"/>
                </a:lnTo>
                <a:lnTo>
                  <a:pt x="69" y="336"/>
                </a:lnTo>
                <a:lnTo>
                  <a:pt x="52" y="305"/>
                </a:lnTo>
                <a:lnTo>
                  <a:pt x="17" y="305"/>
                </a:lnTo>
                <a:lnTo>
                  <a:pt x="0" y="273"/>
                </a:lnTo>
                <a:lnTo>
                  <a:pt x="17" y="192"/>
                </a:lnTo>
                <a:lnTo>
                  <a:pt x="52" y="225"/>
                </a:lnTo>
                <a:lnTo>
                  <a:pt x="69" y="225"/>
                </a:lnTo>
                <a:lnTo>
                  <a:pt x="52" y="192"/>
                </a:lnTo>
                <a:lnTo>
                  <a:pt x="103" y="144"/>
                </a:lnTo>
                <a:lnTo>
                  <a:pt x="138" y="161"/>
                </a:lnTo>
                <a:lnTo>
                  <a:pt x="155" y="144"/>
                </a:lnTo>
                <a:lnTo>
                  <a:pt x="190" y="161"/>
                </a:lnTo>
                <a:lnTo>
                  <a:pt x="242" y="192"/>
                </a:lnTo>
                <a:lnTo>
                  <a:pt x="276" y="177"/>
                </a:lnTo>
                <a:lnTo>
                  <a:pt x="311" y="177"/>
                </a:lnTo>
                <a:lnTo>
                  <a:pt x="328" y="192"/>
                </a:lnTo>
                <a:lnTo>
                  <a:pt x="397" y="192"/>
                </a:lnTo>
                <a:lnTo>
                  <a:pt x="414" y="161"/>
                </a:lnTo>
                <a:lnTo>
                  <a:pt x="363" y="144"/>
                </a:lnTo>
                <a:lnTo>
                  <a:pt x="397" y="129"/>
                </a:lnTo>
                <a:lnTo>
                  <a:pt x="380" y="113"/>
                </a:lnTo>
                <a:lnTo>
                  <a:pt x="397" y="96"/>
                </a:lnTo>
                <a:lnTo>
                  <a:pt x="397" y="48"/>
                </a:lnTo>
                <a:lnTo>
                  <a:pt x="432" y="65"/>
                </a:lnTo>
                <a:lnTo>
                  <a:pt x="589" y="18"/>
                </a:lnTo>
                <a:lnTo>
                  <a:pt x="589" y="0"/>
                </a:lnTo>
                <a:lnTo>
                  <a:pt x="606" y="0"/>
                </a:lnTo>
                <a:lnTo>
                  <a:pt x="658" y="0"/>
                </a:lnTo>
                <a:lnTo>
                  <a:pt x="676" y="33"/>
                </a:lnTo>
                <a:lnTo>
                  <a:pt x="676" y="48"/>
                </a:lnTo>
                <a:lnTo>
                  <a:pt x="693" y="48"/>
                </a:lnTo>
                <a:lnTo>
                  <a:pt x="727" y="65"/>
                </a:lnTo>
                <a:lnTo>
                  <a:pt x="727" y="81"/>
                </a:lnTo>
                <a:lnTo>
                  <a:pt x="762" y="81"/>
                </a:lnTo>
                <a:lnTo>
                  <a:pt x="796" y="48"/>
                </a:lnTo>
                <a:lnTo>
                  <a:pt x="831" y="33"/>
                </a:lnTo>
                <a:lnTo>
                  <a:pt x="848" y="81"/>
                </a:lnTo>
                <a:lnTo>
                  <a:pt x="917" y="192"/>
                </a:lnTo>
                <a:lnTo>
                  <a:pt x="935" y="161"/>
                </a:lnTo>
                <a:lnTo>
                  <a:pt x="952" y="192"/>
                </a:lnTo>
                <a:lnTo>
                  <a:pt x="1004" y="177"/>
                </a:lnTo>
                <a:lnTo>
                  <a:pt x="1056" y="225"/>
                </a:lnTo>
                <a:lnTo>
                  <a:pt x="1092" y="240"/>
                </a:lnTo>
                <a:lnTo>
                  <a:pt x="1092" y="225"/>
                </a:lnTo>
                <a:lnTo>
                  <a:pt x="1109" y="257"/>
                </a:lnTo>
                <a:lnTo>
                  <a:pt x="1092" y="273"/>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36" name="Shape 236"/>
          <p:cNvSpPr/>
          <p:nvPr/>
        </p:nvSpPr>
        <p:spPr>
          <a:xfrm>
            <a:off x="5795601" y="2276835"/>
            <a:ext cx="654908" cy="394918"/>
          </a:xfrm>
          <a:custGeom>
            <a:avLst/>
            <a:gdLst/>
            <a:ahLst/>
            <a:cxnLst/>
            <a:rect l="0" t="0" r="0" b="0"/>
            <a:pathLst>
              <a:path w="400" h="240" extrusionOk="0">
                <a:moveTo>
                  <a:pt x="382" y="192"/>
                </a:moveTo>
                <a:lnTo>
                  <a:pt x="382" y="192"/>
                </a:lnTo>
                <a:lnTo>
                  <a:pt x="365" y="176"/>
                </a:lnTo>
                <a:lnTo>
                  <a:pt x="365" y="192"/>
                </a:lnTo>
                <a:lnTo>
                  <a:pt x="348" y="192"/>
                </a:lnTo>
                <a:lnTo>
                  <a:pt x="330" y="224"/>
                </a:lnTo>
                <a:lnTo>
                  <a:pt x="296" y="224"/>
                </a:lnTo>
                <a:lnTo>
                  <a:pt x="296" y="240"/>
                </a:lnTo>
                <a:lnTo>
                  <a:pt x="242" y="240"/>
                </a:lnTo>
                <a:lnTo>
                  <a:pt x="242" y="224"/>
                </a:lnTo>
                <a:lnTo>
                  <a:pt x="242" y="209"/>
                </a:lnTo>
                <a:lnTo>
                  <a:pt x="139" y="161"/>
                </a:lnTo>
                <a:lnTo>
                  <a:pt x="87" y="161"/>
                </a:lnTo>
                <a:lnTo>
                  <a:pt x="52" y="176"/>
                </a:lnTo>
                <a:lnTo>
                  <a:pt x="52" y="129"/>
                </a:lnTo>
                <a:lnTo>
                  <a:pt x="35" y="129"/>
                </a:lnTo>
                <a:lnTo>
                  <a:pt x="35" y="96"/>
                </a:lnTo>
                <a:lnTo>
                  <a:pt x="18" y="96"/>
                </a:lnTo>
                <a:lnTo>
                  <a:pt x="18" y="81"/>
                </a:lnTo>
                <a:lnTo>
                  <a:pt x="52" y="81"/>
                </a:lnTo>
                <a:lnTo>
                  <a:pt x="69" y="65"/>
                </a:lnTo>
                <a:lnTo>
                  <a:pt x="35" y="33"/>
                </a:lnTo>
                <a:lnTo>
                  <a:pt x="18" y="33"/>
                </a:lnTo>
                <a:lnTo>
                  <a:pt x="18" y="65"/>
                </a:lnTo>
                <a:lnTo>
                  <a:pt x="0" y="33"/>
                </a:lnTo>
                <a:lnTo>
                  <a:pt x="52" y="17"/>
                </a:lnTo>
                <a:lnTo>
                  <a:pt x="87" y="48"/>
                </a:lnTo>
                <a:lnTo>
                  <a:pt x="104" y="48"/>
                </a:lnTo>
                <a:lnTo>
                  <a:pt x="121" y="48"/>
                </a:lnTo>
                <a:lnTo>
                  <a:pt x="121" y="33"/>
                </a:lnTo>
                <a:lnTo>
                  <a:pt x="156" y="17"/>
                </a:lnTo>
                <a:lnTo>
                  <a:pt x="173" y="17"/>
                </a:lnTo>
                <a:lnTo>
                  <a:pt x="156" y="0"/>
                </a:lnTo>
                <a:lnTo>
                  <a:pt x="173" y="0"/>
                </a:lnTo>
                <a:lnTo>
                  <a:pt x="208" y="17"/>
                </a:lnTo>
                <a:lnTo>
                  <a:pt x="208" y="48"/>
                </a:lnTo>
                <a:lnTo>
                  <a:pt x="259" y="48"/>
                </a:lnTo>
                <a:lnTo>
                  <a:pt x="279" y="96"/>
                </a:lnTo>
                <a:lnTo>
                  <a:pt x="365" y="144"/>
                </a:lnTo>
                <a:lnTo>
                  <a:pt x="400" y="161"/>
                </a:lnTo>
                <a:lnTo>
                  <a:pt x="382" y="192"/>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37" name="Shape 237"/>
          <p:cNvSpPr/>
          <p:nvPr/>
        </p:nvSpPr>
        <p:spPr>
          <a:xfrm>
            <a:off x="5963443" y="2118867"/>
            <a:ext cx="773384" cy="473903"/>
          </a:xfrm>
          <a:custGeom>
            <a:avLst/>
            <a:gdLst/>
            <a:ahLst/>
            <a:cxnLst/>
            <a:rect l="0" t="0" r="0" b="0"/>
            <a:pathLst>
              <a:path w="468" h="288" extrusionOk="0">
                <a:moveTo>
                  <a:pt x="276" y="288"/>
                </a:moveTo>
                <a:lnTo>
                  <a:pt x="276" y="288"/>
                </a:lnTo>
                <a:lnTo>
                  <a:pt x="311" y="288"/>
                </a:lnTo>
                <a:lnTo>
                  <a:pt x="328" y="257"/>
                </a:lnTo>
                <a:lnTo>
                  <a:pt x="328" y="225"/>
                </a:lnTo>
                <a:lnTo>
                  <a:pt x="311" y="209"/>
                </a:lnTo>
                <a:lnTo>
                  <a:pt x="346" y="209"/>
                </a:lnTo>
                <a:lnTo>
                  <a:pt x="363" y="177"/>
                </a:lnTo>
                <a:lnTo>
                  <a:pt x="363" y="161"/>
                </a:lnTo>
                <a:lnTo>
                  <a:pt x="399" y="161"/>
                </a:lnTo>
                <a:lnTo>
                  <a:pt x="399" y="177"/>
                </a:lnTo>
                <a:lnTo>
                  <a:pt x="434" y="177"/>
                </a:lnTo>
                <a:lnTo>
                  <a:pt x="468" y="161"/>
                </a:lnTo>
                <a:lnTo>
                  <a:pt x="434" y="144"/>
                </a:lnTo>
                <a:lnTo>
                  <a:pt x="417" y="144"/>
                </a:lnTo>
                <a:lnTo>
                  <a:pt x="380" y="144"/>
                </a:lnTo>
                <a:lnTo>
                  <a:pt x="417" y="113"/>
                </a:lnTo>
                <a:lnTo>
                  <a:pt x="399" y="113"/>
                </a:lnTo>
                <a:lnTo>
                  <a:pt x="346" y="161"/>
                </a:lnTo>
                <a:lnTo>
                  <a:pt x="328" y="144"/>
                </a:lnTo>
                <a:lnTo>
                  <a:pt x="294" y="144"/>
                </a:lnTo>
                <a:lnTo>
                  <a:pt x="294" y="129"/>
                </a:lnTo>
                <a:lnTo>
                  <a:pt x="276" y="129"/>
                </a:lnTo>
                <a:lnTo>
                  <a:pt x="276" y="96"/>
                </a:lnTo>
                <a:lnTo>
                  <a:pt x="242" y="65"/>
                </a:lnTo>
                <a:lnTo>
                  <a:pt x="155" y="65"/>
                </a:lnTo>
                <a:lnTo>
                  <a:pt x="104" y="17"/>
                </a:lnTo>
                <a:lnTo>
                  <a:pt x="69" y="0"/>
                </a:lnTo>
                <a:lnTo>
                  <a:pt x="0" y="17"/>
                </a:lnTo>
                <a:lnTo>
                  <a:pt x="0" y="144"/>
                </a:lnTo>
                <a:lnTo>
                  <a:pt x="17" y="144"/>
                </a:lnTo>
                <a:lnTo>
                  <a:pt x="17" y="129"/>
                </a:lnTo>
                <a:lnTo>
                  <a:pt x="52" y="113"/>
                </a:lnTo>
                <a:lnTo>
                  <a:pt x="69" y="113"/>
                </a:lnTo>
                <a:lnTo>
                  <a:pt x="52" y="96"/>
                </a:lnTo>
                <a:lnTo>
                  <a:pt x="69" y="96"/>
                </a:lnTo>
                <a:lnTo>
                  <a:pt x="104" y="113"/>
                </a:lnTo>
                <a:lnTo>
                  <a:pt x="104" y="144"/>
                </a:lnTo>
                <a:lnTo>
                  <a:pt x="155" y="144"/>
                </a:lnTo>
                <a:lnTo>
                  <a:pt x="173" y="192"/>
                </a:lnTo>
                <a:lnTo>
                  <a:pt x="259" y="240"/>
                </a:lnTo>
                <a:lnTo>
                  <a:pt x="294" y="257"/>
                </a:lnTo>
                <a:lnTo>
                  <a:pt x="276" y="288"/>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38" name="Shape 238"/>
          <p:cNvSpPr/>
          <p:nvPr/>
        </p:nvSpPr>
        <p:spPr>
          <a:xfrm>
            <a:off x="6476837" y="2385439"/>
            <a:ext cx="345555" cy="236951"/>
          </a:xfrm>
          <a:custGeom>
            <a:avLst/>
            <a:gdLst/>
            <a:ahLst/>
            <a:cxnLst/>
            <a:rect l="0" t="0" r="0" b="0"/>
            <a:pathLst>
              <a:path w="209" h="144" extrusionOk="0">
                <a:moveTo>
                  <a:pt x="175" y="48"/>
                </a:moveTo>
                <a:lnTo>
                  <a:pt x="175" y="48"/>
                </a:lnTo>
                <a:lnTo>
                  <a:pt x="175" y="79"/>
                </a:lnTo>
                <a:lnTo>
                  <a:pt x="209" y="79"/>
                </a:lnTo>
                <a:lnTo>
                  <a:pt x="209" y="127"/>
                </a:lnTo>
                <a:lnTo>
                  <a:pt x="157" y="111"/>
                </a:lnTo>
                <a:lnTo>
                  <a:pt x="123" y="144"/>
                </a:lnTo>
                <a:lnTo>
                  <a:pt x="106" y="96"/>
                </a:lnTo>
                <a:lnTo>
                  <a:pt x="88" y="79"/>
                </a:lnTo>
                <a:lnTo>
                  <a:pt x="71" y="111"/>
                </a:lnTo>
                <a:lnTo>
                  <a:pt x="54" y="111"/>
                </a:lnTo>
                <a:lnTo>
                  <a:pt x="54" y="127"/>
                </a:lnTo>
                <a:lnTo>
                  <a:pt x="17" y="127"/>
                </a:lnTo>
                <a:lnTo>
                  <a:pt x="0" y="127"/>
                </a:lnTo>
                <a:lnTo>
                  <a:pt x="17" y="96"/>
                </a:lnTo>
                <a:lnTo>
                  <a:pt x="17" y="64"/>
                </a:lnTo>
                <a:lnTo>
                  <a:pt x="0" y="48"/>
                </a:lnTo>
                <a:lnTo>
                  <a:pt x="35" y="48"/>
                </a:lnTo>
                <a:lnTo>
                  <a:pt x="54" y="16"/>
                </a:lnTo>
                <a:lnTo>
                  <a:pt x="54" y="0"/>
                </a:lnTo>
                <a:lnTo>
                  <a:pt x="88" y="0"/>
                </a:lnTo>
                <a:lnTo>
                  <a:pt x="88" y="16"/>
                </a:lnTo>
                <a:lnTo>
                  <a:pt x="88" y="31"/>
                </a:lnTo>
                <a:lnTo>
                  <a:pt x="54" y="31"/>
                </a:lnTo>
                <a:lnTo>
                  <a:pt x="54" y="48"/>
                </a:lnTo>
                <a:lnTo>
                  <a:pt x="106" y="48"/>
                </a:lnTo>
                <a:lnTo>
                  <a:pt x="123" y="48"/>
                </a:lnTo>
                <a:lnTo>
                  <a:pt x="175" y="48"/>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39" name="Shape 239"/>
          <p:cNvSpPr/>
          <p:nvPr/>
        </p:nvSpPr>
        <p:spPr>
          <a:xfrm>
            <a:off x="6565693" y="2250508"/>
            <a:ext cx="487067" cy="213915"/>
          </a:xfrm>
          <a:custGeom>
            <a:avLst/>
            <a:gdLst/>
            <a:ahLst/>
            <a:cxnLst/>
            <a:rect l="0" t="0" r="0" b="0"/>
            <a:pathLst>
              <a:path w="295" h="128" extrusionOk="0">
                <a:moveTo>
                  <a:pt x="295" y="32"/>
                </a:moveTo>
                <a:lnTo>
                  <a:pt x="295" y="32"/>
                </a:lnTo>
                <a:lnTo>
                  <a:pt x="295" y="48"/>
                </a:lnTo>
                <a:lnTo>
                  <a:pt x="242" y="80"/>
                </a:lnTo>
                <a:lnTo>
                  <a:pt x="207" y="80"/>
                </a:lnTo>
                <a:lnTo>
                  <a:pt x="190" y="96"/>
                </a:lnTo>
                <a:lnTo>
                  <a:pt x="155" y="96"/>
                </a:lnTo>
                <a:lnTo>
                  <a:pt x="121" y="111"/>
                </a:lnTo>
                <a:lnTo>
                  <a:pt x="121" y="128"/>
                </a:lnTo>
                <a:lnTo>
                  <a:pt x="69" y="128"/>
                </a:lnTo>
                <a:lnTo>
                  <a:pt x="52" y="128"/>
                </a:lnTo>
                <a:lnTo>
                  <a:pt x="0" y="128"/>
                </a:lnTo>
                <a:lnTo>
                  <a:pt x="0" y="111"/>
                </a:lnTo>
                <a:lnTo>
                  <a:pt x="34" y="111"/>
                </a:lnTo>
                <a:lnTo>
                  <a:pt x="34" y="96"/>
                </a:lnTo>
                <a:lnTo>
                  <a:pt x="69" y="96"/>
                </a:lnTo>
                <a:lnTo>
                  <a:pt x="103" y="80"/>
                </a:lnTo>
                <a:lnTo>
                  <a:pt x="69" y="63"/>
                </a:lnTo>
                <a:lnTo>
                  <a:pt x="52" y="63"/>
                </a:lnTo>
                <a:lnTo>
                  <a:pt x="17" y="63"/>
                </a:lnTo>
                <a:lnTo>
                  <a:pt x="52" y="32"/>
                </a:lnTo>
                <a:lnTo>
                  <a:pt x="34" y="32"/>
                </a:lnTo>
                <a:lnTo>
                  <a:pt x="52" y="15"/>
                </a:lnTo>
                <a:lnTo>
                  <a:pt x="103" y="32"/>
                </a:lnTo>
                <a:lnTo>
                  <a:pt x="103" y="15"/>
                </a:lnTo>
                <a:lnTo>
                  <a:pt x="121" y="0"/>
                </a:lnTo>
                <a:lnTo>
                  <a:pt x="155" y="15"/>
                </a:lnTo>
                <a:lnTo>
                  <a:pt x="259" y="15"/>
                </a:lnTo>
                <a:lnTo>
                  <a:pt x="295" y="32"/>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cxnSp>
        <p:nvCxnSpPr>
          <p:cNvPr id="240" name="Shape 240"/>
          <p:cNvCxnSpPr/>
          <p:nvPr/>
        </p:nvCxnSpPr>
        <p:spPr>
          <a:xfrm>
            <a:off x="5868002" y="3764365"/>
            <a:ext cx="26327" cy="0"/>
          </a:xfrm>
          <a:prstGeom prst="straightConnector1">
            <a:avLst/>
          </a:prstGeom>
          <a:solidFill>
            <a:srgbClr val="D8CEB8"/>
          </a:solidFill>
          <a:ln w="9525" cap="flat">
            <a:solidFill>
              <a:srgbClr val="BBAD87"/>
            </a:solidFill>
            <a:prstDash val="solid"/>
            <a:round/>
            <a:headEnd type="none" w="med" len="med"/>
            <a:tailEnd type="none" w="med" len="med"/>
          </a:ln>
        </p:spPr>
      </p:cxnSp>
      <p:sp>
        <p:nvSpPr>
          <p:cNvPr id="241" name="Shape 241"/>
          <p:cNvSpPr/>
          <p:nvPr/>
        </p:nvSpPr>
        <p:spPr>
          <a:xfrm>
            <a:off x="5423720" y="2434803"/>
            <a:ext cx="855659" cy="737182"/>
          </a:xfrm>
          <a:custGeom>
            <a:avLst/>
            <a:gdLst/>
            <a:ahLst/>
            <a:cxnLst/>
            <a:rect l="0" t="0" r="0" b="0"/>
            <a:pathLst>
              <a:path w="520" h="449" extrusionOk="0">
                <a:moveTo>
                  <a:pt x="485" y="449"/>
                </a:moveTo>
                <a:lnTo>
                  <a:pt x="485" y="449"/>
                </a:lnTo>
                <a:lnTo>
                  <a:pt x="364" y="432"/>
                </a:lnTo>
                <a:lnTo>
                  <a:pt x="345" y="401"/>
                </a:lnTo>
                <a:lnTo>
                  <a:pt x="293" y="416"/>
                </a:lnTo>
                <a:lnTo>
                  <a:pt x="259" y="416"/>
                </a:lnTo>
                <a:lnTo>
                  <a:pt x="207" y="368"/>
                </a:lnTo>
                <a:lnTo>
                  <a:pt x="172" y="320"/>
                </a:lnTo>
                <a:lnTo>
                  <a:pt x="138" y="305"/>
                </a:lnTo>
                <a:lnTo>
                  <a:pt x="121" y="305"/>
                </a:lnTo>
                <a:lnTo>
                  <a:pt x="103" y="288"/>
                </a:lnTo>
                <a:lnTo>
                  <a:pt x="86" y="240"/>
                </a:lnTo>
                <a:lnTo>
                  <a:pt x="52" y="224"/>
                </a:lnTo>
                <a:lnTo>
                  <a:pt x="34" y="192"/>
                </a:lnTo>
                <a:lnTo>
                  <a:pt x="52" y="161"/>
                </a:lnTo>
                <a:lnTo>
                  <a:pt x="52" y="128"/>
                </a:lnTo>
                <a:lnTo>
                  <a:pt x="34" y="128"/>
                </a:lnTo>
                <a:lnTo>
                  <a:pt x="17" y="96"/>
                </a:lnTo>
                <a:lnTo>
                  <a:pt x="0" y="17"/>
                </a:lnTo>
                <a:lnTo>
                  <a:pt x="17" y="0"/>
                </a:lnTo>
                <a:lnTo>
                  <a:pt x="34" y="33"/>
                </a:lnTo>
                <a:lnTo>
                  <a:pt x="52" y="33"/>
                </a:lnTo>
                <a:lnTo>
                  <a:pt x="69" y="33"/>
                </a:lnTo>
                <a:lnTo>
                  <a:pt x="103" y="17"/>
                </a:lnTo>
                <a:lnTo>
                  <a:pt x="121" y="17"/>
                </a:lnTo>
                <a:lnTo>
                  <a:pt x="103" y="33"/>
                </a:lnTo>
                <a:lnTo>
                  <a:pt x="138" y="48"/>
                </a:lnTo>
                <a:lnTo>
                  <a:pt x="138" y="80"/>
                </a:lnTo>
                <a:lnTo>
                  <a:pt x="207" y="113"/>
                </a:lnTo>
                <a:lnTo>
                  <a:pt x="276" y="113"/>
                </a:lnTo>
                <a:lnTo>
                  <a:pt x="276" y="80"/>
                </a:lnTo>
                <a:lnTo>
                  <a:pt x="311" y="65"/>
                </a:lnTo>
                <a:lnTo>
                  <a:pt x="364" y="65"/>
                </a:lnTo>
                <a:lnTo>
                  <a:pt x="468" y="113"/>
                </a:lnTo>
                <a:lnTo>
                  <a:pt x="468" y="128"/>
                </a:lnTo>
                <a:lnTo>
                  <a:pt x="468" y="144"/>
                </a:lnTo>
                <a:lnTo>
                  <a:pt x="468" y="161"/>
                </a:lnTo>
                <a:lnTo>
                  <a:pt x="451" y="192"/>
                </a:lnTo>
                <a:lnTo>
                  <a:pt x="451" y="257"/>
                </a:lnTo>
                <a:lnTo>
                  <a:pt x="485" y="272"/>
                </a:lnTo>
                <a:lnTo>
                  <a:pt x="485" y="288"/>
                </a:lnTo>
                <a:lnTo>
                  <a:pt x="468" y="320"/>
                </a:lnTo>
                <a:lnTo>
                  <a:pt x="485" y="353"/>
                </a:lnTo>
                <a:lnTo>
                  <a:pt x="503" y="368"/>
                </a:lnTo>
                <a:lnTo>
                  <a:pt x="520" y="401"/>
                </a:lnTo>
                <a:lnTo>
                  <a:pt x="485" y="416"/>
                </a:lnTo>
                <a:lnTo>
                  <a:pt x="485" y="449"/>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42" name="Shape 242"/>
          <p:cNvSpPr/>
          <p:nvPr/>
        </p:nvSpPr>
        <p:spPr>
          <a:xfrm>
            <a:off x="5222968" y="2250508"/>
            <a:ext cx="315935" cy="105311"/>
          </a:xfrm>
          <a:custGeom>
            <a:avLst/>
            <a:gdLst/>
            <a:ahLst/>
            <a:cxnLst/>
            <a:rect l="0" t="0" r="0" b="0"/>
            <a:pathLst>
              <a:path w="192" h="63" extrusionOk="0">
                <a:moveTo>
                  <a:pt x="54" y="63"/>
                </a:moveTo>
                <a:lnTo>
                  <a:pt x="54" y="63"/>
                </a:lnTo>
                <a:lnTo>
                  <a:pt x="54" y="48"/>
                </a:lnTo>
                <a:lnTo>
                  <a:pt x="54" y="32"/>
                </a:lnTo>
                <a:lnTo>
                  <a:pt x="0" y="0"/>
                </a:lnTo>
                <a:lnTo>
                  <a:pt x="88" y="0"/>
                </a:lnTo>
                <a:lnTo>
                  <a:pt x="123" y="15"/>
                </a:lnTo>
                <a:lnTo>
                  <a:pt x="157" y="15"/>
                </a:lnTo>
                <a:lnTo>
                  <a:pt x="192" y="48"/>
                </a:lnTo>
                <a:lnTo>
                  <a:pt x="175" y="48"/>
                </a:lnTo>
                <a:lnTo>
                  <a:pt x="192" y="63"/>
                </a:lnTo>
                <a:lnTo>
                  <a:pt x="157" y="63"/>
                </a:lnTo>
                <a:lnTo>
                  <a:pt x="140" y="63"/>
                </a:lnTo>
                <a:lnTo>
                  <a:pt x="105" y="63"/>
                </a:lnTo>
                <a:lnTo>
                  <a:pt x="54" y="63"/>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43" name="Shape 243"/>
          <p:cNvSpPr/>
          <p:nvPr/>
        </p:nvSpPr>
        <p:spPr>
          <a:xfrm>
            <a:off x="5397392" y="2355819"/>
            <a:ext cx="141514" cy="131640"/>
          </a:xfrm>
          <a:custGeom>
            <a:avLst/>
            <a:gdLst/>
            <a:ahLst/>
            <a:cxnLst/>
            <a:rect l="0" t="0" r="0" b="0"/>
            <a:pathLst>
              <a:path w="87" h="81" extrusionOk="0">
                <a:moveTo>
                  <a:pt x="87" y="81"/>
                </a:moveTo>
                <a:lnTo>
                  <a:pt x="87" y="81"/>
                </a:lnTo>
                <a:lnTo>
                  <a:pt x="87" y="65"/>
                </a:lnTo>
                <a:lnTo>
                  <a:pt x="70" y="48"/>
                </a:lnTo>
                <a:lnTo>
                  <a:pt x="70" y="33"/>
                </a:lnTo>
                <a:lnTo>
                  <a:pt x="35" y="0"/>
                </a:lnTo>
                <a:lnTo>
                  <a:pt x="0" y="0"/>
                </a:lnTo>
                <a:lnTo>
                  <a:pt x="18" y="48"/>
                </a:lnTo>
                <a:lnTo>
                  <a:pt x="35" y="48"/>
                </a:lnTo>
                <a:lnTo>
                  <a:pt x="70" y="65"/>
                </a:lnTo>
                <a:lnTo>
                  <a:pt x="70" y="81"/>
                </a:lnTo>
                <a:lnTo>
                  <a:pt x="87" y="81"/>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44" name="Shape 244"/>
          <p:cNvSpPr/>
          <p:nvPr/>
        </p:nvSpPr>
        <p:spPr>
          <a:xfrm>
            <a:off x="5453338" y="2329492"/>
            <a:ext cx="259989" cy="184295"/>
          </a:xfrm>
          <a:custGeom>
            <a:avLst/>
            <a:gdLst/>
            <a:ahLst/>
            <a:cxnLst/>
            <a:rect l="0" t="0" r="0" b="0"/>
            <a:pathLst>
              <a:path w="157" h="111" extrusionOk="0">
                <a:moveTo>
                  <a:pt x="52" y="96"/>
                </a:moveTo>
                <a:lnTo>
                  <a:pt x="52" y="96"/>
                </a:lnTo>
                <a:lnTo>
                  <a:pt x="86" y="80"/>
                </a:lnTo>
                <a:lnTo>
                  <a:pt x="104" y="80"/>
                </a:lnTo>
                <a:lnTo>
                  <a:pt x="86" y="96"/>
                </a:lnTo>
                <a:lnTo>
                  <a:pt x="121" y="111"/>
                </a:lnTo>
                <a:lnTo>
                  <a:pt x="104" y="96"/>
                </a:lnTo>
                <a:lnTo>
                  <a:pt x="121" y="96"/>
                </a:lnTo>
                <a:lnTo>
                  <a:pt x="121" y="63"/>
                </a:lnTo>
                <a:lnTo>
                  <a:pt x="157" y="48"/>
                </a:lnTo>
                <a:lnTo>
                  <a:pt x="121" y="32"/>
                </a:lnTo>
                <a:lnTo>
                  <a:pt x="104" y="0"/>
                </a:lnTo>
                <a:lnTo>
                  <a:pt x="86" y="15"/>
                </a:lnTo>
                <a:lnTo>
                  <a:pt x="69" y="15"/>
                </a:lnTo>
                <a:lnTo>
                  <a:pt x="52" y="0"/>
                </a:lnTo>
                <a:lnTo>
                  <a:pt x="35" y="0"/>
                </a:lnTo>
                <a:lnTo>
                  <a:pt x="52" y="15"/>
                </a:lnTo>
                <a:lnTo>
                  <a:pt x="17" y="15"/>
                </a:lnTo>
                <a:lnTo>
                  <a:pt x="0" y="15"/>
                </a:lnTo>
                <a:lnTo>
                  <a:pt x="35" y="48"/>
                </a:lnTo>
                <a:lnTo>
                  <a:pt x="35" y="63"/>
                </a:lnTo>
                <a:lnTo>
                  <a:pt x="52" y="80"/>
                </a:lnTo>
                <a:lnTo>
                  <a:pt x="52" y="96"/>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45" name="Shape 245"/>
          <p:cNvSpPr/>
          <p:nvPr/>
        </p:nvSpPr>
        <p:spPr>
          <a:xfrm>
            <a:off x="5450047" y="2961361"/>
            <a:ext cx="85565" cy="52656"/>
          </a:xfrm>
          <a:custGeom>
            <a:avLst/>
            <a:gdLst/>
            <a:ahLst/>
            <a:cxnLst/>
            <a:rect l="0" t="0" r="0" b="0"/>
            <a:pathLst>
              <a:path w="52" h="33" extrusionOk="0">
                <a:moveTo>
                  <a:pt x="0" y="16"/>
                </a:moveTo>
                <a:lnTo>
                  <a:pt x="0" y="16"/>
                </a:lnTo>
                <a:lnTo>
                  <a:pt x="17" y="0"/>
                </a:lnTo>
                <a:lnTo>
                  <a:pt x="52" y="16"/>
                </a:lnTo>
                <a:lnTo>
                  <a:pt x="17" y="33"/>
                </a:lnTo>
                <a:lnTo>
                  <a:pt x="0" y="16"/>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46" name="Shape 246"/>
          <p:cNvSpPr/>
          <p:nvPr/>
        </p:nvSpPr>
        <p:spPr>
          <a:xfrm>
            <a:off x="4999179" y="2829723"/>
            <a:ext cx="993880" cy="842495"/>
          </a:xfrm>
          <a:custGeom>
            <a:avLst/>
            <a:gdLst/>
            <a:ahLst/>
            <a:cxnLst/>
            <a:rect l="0" t="0" r="0" b="0"/>
            <a:pathLst>
              <a:path w="604" h="512" extrusionOk="0">
                <a:moveTo>
                  <a:pt x="501" y="416"/>
                </a:moveTo>
                <a:lnTo>
                  <a:pt x="501" y="416"/>
                </a:lnTo>
                <a:lnTo>
                  <a:pt x="518" y="401"/>
                </a:lnTo>
                <a:lnTo>
                  <a:pt x="535" y="384"/>
                </a:lnTo>
                <a:lnTo>
                  <a:pt x="552" y="368"/>
                </a:lnTo>
                <a:lnTo>
                  <a:pt x="570" y="353"/>
                </a:lnTo>
                <a:lnTo>
                  <a:pt x="587" y="336"/>
                </a:lnTo>
                <a:lnTo>
                  <a:pt x="604" y="336"/>
                </a:lnTo>
                <a:lnTo>
                  <a:pt x="604" y="320"/>
                </a:lnTo>
                <a:lnTo>
                  <a:pt x="604" y="305"/>
                </a:lnTo>
                <a:lnTo>
                  <a:pt x="604" y="288"/>
                </a:lnTo>
                <a:lnTo>
                  <a:pt x="587" y="272"/>
                </a:lnTo>
                <a:lnTo>
                  <a:pt x="570" y="257"/>
                </a:lnTo>
                <a:lnTo>
                  <a:pt x="552" y="257"/>
                </a:lnTo>
                <a:lnTo>
                  <a:pt x="535" y="257"/>
                </a:lnTo>
                <a:lnTo>
                  <a:pt x="535" y="272"/>
                </a:lnTo>
                <a:lnTo>
                  <a:pt x="518" y="272"/>
                </a:lnTo>
                <a:lnTo>
                  <a:pt x="501" y="272"/>
                </a:lnTo>
                <a:lnTo>
                  <a:pt x="483" y="272"/>
                </a:lnTo>
                <a:lnTo>
                  <a:pt x="466" y="272"/>
                </a:lnTo>
                <a:lnTo>
                  <a:pt x="449" y="272"/>
                </a:lnTo>
                <a:lnTo>
                  <a:pt x="431" y="257"/>
                </a:lnTo>
                <a:lnTo>
                  <a:pt x="449" y="240"/>
                </a:lnTo>
                <a:lnTo>
                  <a:pt x="431" y="209"/>
                </a:lnTo>
                <a:lnTo>
                  <a:pt x="431" y="161"/>
                </a:lnTo>
                <a:lnTo>
                  <a:pt x="380" y="113"/>
                </a:lnTo>
                <a:lnTo>
                  <a:pt x="328" y="96"/>
                </a:lnTo>
                <a:lnTo>
                  <a:pt x="293" y="113"/>
                </a:lnTo>
                <a:lnTo>
                  <a:pt x="276" y="96"/>
                </a:lnTo>
                <a:lnTo>
                  <a:pt x="241" y="80"/>
                </a:lnTo>
                <a:lnTo>
                  <a:pt x="241" y="65"/>
                </a:lnTo>
                <a:lnTo>
                  <a:pt x="224" y="48"/>
                </a:lnTo>
                <a:lnTo>
                  <a:pt x="172" y="17"/>
                </a:lnTo>
                <a:lnTo>
                  <a:pt x="120" y="0"/>
                </a:lnTo>
                <a:lnTo>
                  <a:pt x="69" y="32"/>
                </a:lnTo>
                <a:lnTo>
                  <a:pt x="86" y="48"/>
                </a:lnTo>
                <a:lnTo>
                  <a:pt x="69" y="80"/>
                </a:lnTo>
                <a:lnTo>
                  <a:pt x="51" y="80"/>
                </a:lnTo>
                <a:lnTo>
                  <a:pt x="34" y="96"/>
                </a:lnTo>
                <a:lnTo>
                  <a:pt x="0" y="96"/>
                </a:lnTo>
                <a:lnTo>
                  <a:pt x="0" y="128"/>
                </a:lnTo>
                <a:lnTo>
                  <a:pt x="17" y="128"/>
                </a:lnTo>
                <a:lnTo>
                  <a:pt x="86" y="224"/>
                </a:lnTo>
                <a:lnTo>
                  <a:pt x="103" y="240"/>
                </a:lnTo>
                <a:lnTo>
                  <a:pt x="120" y="272"/>
                </a:lnTo>
                <a:lnTo>
                  <a:pt x="120" y="320"/>
                </a:lnTo>
                <a:lnTo>
                  <a:pt x="172" y="353"/>
                </a:lnTo>
                <a:lnTo>
                  <a:pt x="207" y="432"/>
                </a:lnTo>
                <a:lnTo>
                  <a:pt x="224" y="449"/>
                </a:lnTo>
                <a:lnTo>
                  <a:pt x="241" y="432"/>
                </a:lnTo>
                <a:lnTo>
                  <a:pt x="293" y="479"/>
                </a:lnTo>
                <a:lnTo>
                  <a:pt x="311" y="512"/>
                </a:lnTo>
                <a:lnTo>
                  <a:pt x="431" y="432"/>
                </a:lnTo>
                <a:lnTo>
                  <a:pt x="501" y="416"/>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47" name="Shape 247"/>
          <p:cNvSpPr/>
          <p:nvPr/>
        </p:nvSpPr>
        <p:spPr>
          <a:xfrm>
            <a:off x="5710036" y="3145659"/>
            <a:ext cx="55947" cy="78983"/>
          </a:xfrm>
          <a:custGeom>
            <a:avLst/>
            <a:gdLst/>
            <a:ahLst/>
            <a:cxnLst/>
            <a:rect l="0" t="0" r="0" b="0"/>
            <a:pathLst>
              <a:path w="35" h="48" extrusionOk="0">
                <a:moveTo>
                  <a:pt x="18" y="48"/>
                </a:moveTo>
                <a:lnTo>
                  <a:pt x="18" y="48"/>
                </a:lnTo>
                <a:lnTo>
                  <a:pt x="0" y="17"/>
                </a:lnTo>
                <a:lnTo>
                  <a:pt x="18" y="0"/>
                </a:lnTo>
                <a:lnTo>
                  <a:pt x="35" y="0"/>
                </a:lnTo>
                <a:lnTo>
                  <a:pt x="18" y="48"/>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48" name="Shape 248"/>
          <p:cNvSpPr/>
          <p:nvPr/>
        </p:nvSpPr>
        <p:spPr>
          <a:xfrm>
            <a:off x="5821929" y="3198315"/>
            <a:ext cx="312646" cy="342263"/>
          </a:xfrm>
          <a:custGeom>
            <a:avLst/>
            <a:gdLst/>
            <a:ahLst/>
            <a:cxnLst/>
            <a:rect l="0" t="0" r="0" b="0"/>
            <a:pathLst>
              <a:path w="190" h="208" extrusionOk="0">
                <a:moveTo>
                  <a:pt x="0" y="208"/>
                </a:moveTo>
                <a:lnTo>
                  <a:pt x="0" y="208"/>
                </a:lnTo>
                <a:lnTo>
                  <a:pt x="51" y="208"/>
                </a:lnTo>
                <a:lnTo>
                  <a:pt x="69" y="192"/>
                </a:lnTo>
                <a:lnTo>
                  <a:pt x="86" y="177"/>
                </a:lnTo>
                <a:lnTo>
                  <a:pt x="121" y="160"/>
                </a:lnTo>
                <a:lnTo>
                  <a:pt x="138" y="144"/>
                </a:lnTo>
                <a:lnTo>
                  <a:pt x="138" y="129"/>
                </a:lnTo>
                <a:lnTo>
                  <a:pt x="172" y="81"/>
                </a:lnTo>
                <a:lnTo>
                  <a:pt x="190" y="64"/>
                </a:lnTo>
                <a:lnTo>
                  <a:pt x="155" y="33"/>
                </a:lnTo>
                <a:lnTo>
                  <a:pt x="121" y="16"/>
                </a:lnTo>
                <a:lnTo>
                  <a:pt x="103" y="0"/>
                </a:lnTo>
                <a:lnTo>
                  <a:pt x="69" y="33"/>
                </a:lnTo>
                <a:lnTo>
                  <a:pt x="86" y="48"/>
                </a:lnTo>
                <a:lnTo>
                  <a:pt x="103" y="64"/>
                </a:lnTo>
                <a:lnTo>
                  <a:pt x="103" y="81"/>
                </a:lnTo>
                <a:lnTo>
                  <a:pt x="103" y="96"/>
                </a:lnTo>
                <a:lnTo>
                  <a:pt x="103" y="112"/>
                </a:lnTo>
                <a:lnTo>
                  <a:pt x="86" y="112"/>
                </a:lnTo>
                <a:lnTo>
                  <a:pt x="69" y="129"/>
                </a:lnTo>
                <a:lnTo>
                  <a:pt x="51" y="144"/>
                </a:lnTo>
                <a:lnTo>
                  <a:pt x="34" y="160"/>
                </a:lnTo>
                <a:lnTo>
                  <a:pt x="17" y="177"/>
                </a:lnTo>
                <a:lnTo>
                  <a:pt x="0" y="192"/>
                </a:lnTo>
                <a:lnTo>
                  <a:pt x="0" y="208"/>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49" name="Shape 249"/>
          <p:cNvSpPr/>
          <p:nvPr/>
        </p:nvSpPr>
        <p:spPr>
          <a:xfrm>
            <a:off x="6164193" y="2513786"/>
            <a:ext cx="658199" cy="473903"/>
          </a:xfrm>
          <a:custGeom>
            <a:avLst/>
            <a:gdLst/>
            <a:ahLst/>
            <a:cxnLst/>
            <a:rect l="0" t="0" r="0" b="0"/>
            <a:pathLst>
              <a:path w="399" h="288" extrusionOk="0">
                <a:moveTo>
                  <a:pt x="382" y="48"/>
                </a:moveTo>
                <a:lnTo>
                  <a:pt x="382" y="48"/>
                </a:lnTo>
                <a:lnTo>
                  <a:pt x="365" y="48"/>
                </a:lnTo>
                <a:lnTo>
                  <a:pt x="330" y="65"/>
                </a:lnTo>
                <a:lnTo>
                  <a:pt x="296" y="80"/>
                </a:lnTo>
                <a:lnTo>
                  <a:pt x="296" y="113"/>
                </a:lnTo>
                <a:lnTo>
                  <a:pt x="278" y="144"/>
                </a:lnTo>
                <a:lnTo>
                  <a:pt x="261" y="144"/>
                </a:lnTo>
                <a:lnTo>
                  <a:pt x="261" y="161"/>
                </a:lnTo>
                <a:lnTo>
                  <a:pt x="244" y="176"/>
                </a:lnTo>
                <a:lnTo>
                  <a:pt x="244" y="209"/>
                </a:lnTo>
                <a:lnTo>
                  <a:pt x="175" y="224"/>
                </a:lnTo>
                <a:lnTo>
                  <a:pt x="157" y="240"/>
                </a:lnTo>
                <a:lnTo>
                  <a:pt x="157" y="272"/>
                </a:lnTo>
                <a:lnTo>
                  <a:pt x="54" y="288"/>
                </a:lnTo>
                <a:lnTo>
                  <a:pt x="19" y="272"/>
                </a:lnTo>
                <a:lnTo>
                  <a:pt x="36" y="240"/>
                </a:lnTo>
                <a:lnTo>
                  <a:pt x="36" y="224"/>
                </a:lnTo>
                <a:lnTo>
                  <a:pt x="0" y="209"/>
                </a:lnTo>
                <a:lnTo>
                  <a:pt x="0" y="144"/>
                </a:lnTo>
                <a:lnTo>
                  <a:pt x="19" y="113"/>
                </a:lnTo>
                <a:lnTo>
                  <a:pt x="19" y="96"/>
                </a:lnTo>
                <a:lnTo>
                  <a:pt x="71" y="96"/>
                </a:lnTo>
                <a:lnTo>
                  <a:pt x="71" y="80"/>
                </a:lnTo>
                <a:lnTo>
                  <a:pt x="105" y="80"/>
                </a:lnTo>
                <a:lnTo>
                  <a:pt x="123" y="48"/>
                </a:lnTo>
                <a:lnTo>
                  <a:pt x="140" y="48"/>
                </a:lnTo>
                <a:lnTo>
                  <a:pt x="140" y="32"/>
                </a:lnTo>
                <a:lnTo>
                  <a:pt x="209" y="48"/>
                </a:lnTo>
                <a:lnTo>
                  <a:pt x="244" y="48"/>
                </a:lnTo>
                <a:lnTo>
                  <a:pt x="244" y="32"/>
                </a:lnTo>
                <a:lnTo>
                  <a:pt x="261" y="32"/>
                </a:lnTo>
                <a:lnTo>
                  <a:pt x="278" y="0"/>
                </a:lnTo>
                <a:lnTo>
                  <a:pt x="296" y="17"/>
                </a:lnTo>
                <a:lnTo>
                  <a:pt x="313" y="65"/>
                </a:lnTo>
                <a:lnTo>
                  <a:pt x="347" y="32"/>
                </a:lnTo>
                <a:lnTo>
                  <a:pt x="399" y="48"/>
                </a:lnTo>
                <a:lnTo>
                  <a:pt x="382" y="48"/>
                </a:lnTo>
                <a:close/>
              </a:path>
            </a:pathLst>
          </a:custGeom>
          <a:solidFill>
            <a:srgbClr val="177B57"/>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50" name="Shape 250"/>
          <p:cNvSpPr/>
          <p:nvPr/>
        </p:nvSpPr>
        <p:spPr>
          <a:xfrm>
            <a:off x="5222968" y="2250508"/>
            <a:ext cx="315935" cy="105311"/>
          </a:xfrm>
          <a:custGeom>
            <a:avLst/>
            <a:gdLst/>
            <a:ahLst/>
            <a:cxnLst/>
            <a:rect l="0" t="0" r="0" b="0"/>
            <a:pathLst>
              <a:path w="192" h="63" extrusionOk="0">
                <a:moveTo>
                  <a:pt x="54" y="63"/>
                </a:moveTo>
                <a:lnTo>
                  <a:pt x="54" y="63"/>
                </a:lnTo>
                <a:lnTo>
                  <a:pt x="54" y="48"/>
                </a:lnTo>
                <a:lnTo>
                  <a:pt x="54" y="32"/>
                </a:lnTo>
                <a:lnTo>
                  <a:pt x="0" y="0"/>
                </a:lnTo>
                <a:lnTo>
                  <a:pt x="88" y="0"/>
                </a:lnTo>
                <a:lnTo>
                  <a:pt x="123" y="15"/>
                </a:lnTo>
                <a:lnTo>
                  <a:pt x="157" y="15"/>
                </a:lnTo>
                <a:lnTo>
                  <a:pt x="192" y="48"/>
                </a:lnTo>
                <a:lnTo>
                  <a:pt x="175" y="48"/>
                </a:lnTo>
                <a:lnTo>
                  <a:pt x="192" y="63"/>
                </a:lnTo>
                <a:lnTo>
                  <a:pt x="157" y="63"/>
                </a:lnTo>
                <a:lnTo>
                  <a:pt x="140" y="63"/>
                </a:lnTo>
                <a:lnTo>
                  <a:pt x="105" y="63"/>
                </a:lnTo>
                <a:lnTo>
                  <a:pt x="54" y="63"/>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51" name="Shape 251"/>
          <p:cNvSpPr/>
          <p:nvPr/>
        </p:nvSpPr>
        <p:spPr>
          <a:xfrm>
            <a:off x="4594388" y="2329492"/>
            <a:ext cx="855659" cy="315935"/>
          </a:xfrm>
          <a:custGeom>
            <a:avLst/>
            <a:gdLst/>
            <a:ahLst/>
            <a:cxnLst/>
            <a:rect l="0" t="0" r="0" b="0"/>
            <a:pathLst>
              <a:path w="520" h="191" extrusionOk="0">
                <a:moveTo>
                  <a:pt x="520" y="63"/>
                </a:moveTo>
                <a:lnTo>
                  <a:pt x="520" y="63"/>
                </a:lnTo>
                <a:lnTo>
                  <a:pt x="503" y="63"/>
                </a:lnTo>
                <a:lnTo>
                  <a:pt x="485" y="15"/>
                </a:lnTo>
                <a:lnTo>
                  <a:pt x="434" y="15"/>
                </a:lnTo>
                <a:lnTo>
                  <a:pt x="382" y="32"/>
                </a:lnTo>
                <a:lnTo>
                  <a:pt x="313" y="32"/>
                </a:lnTo>
                <a:lnTo>
                  <a:pt x="261" y="0"/>
                </a:lnTo>
                <a:lnTo>
                  <a:pt x="209" y="0"/>
                </a:lnTo>
                <a:lnTo>
                  <a:pt x="157" y="32"/>
                </a:lnTo>
                <a:lnTo>
                  <a:pt x="123" y="32"/>
                </a:lnTo>
                <a:lnTo>
                  <a:pt x="88" y="32"/>
                </a:lnTo>
                <a:lnTo>
                  <a:pt x="71" y="0"/>
                </a:lnTo>
                <a:lnTo>
                  <a:pt x="36" y="0"/>
                </a:lnTo>
                <a:lnTo>
                  <a:pt x="19" y="15"/>
                </a:lnTo>
                <a:lnTo>
                  <a:pt x="0" y="48"/>
                </a:lnTo>
                <a:lnTo>
                  <a:pt x="19" y="48"/>
                </a:lnTo>
                <a:lnTo>
                  <a:pt x="19" y="63"/>
                </a:lnTo>
                <a:lnTo>
                  <a:pt x="54" y="32"/>
                </a:lnTo>
                <a:lnTo>
                  <a:pt x="88" y="32"/>
                </a:lnTo>
                <a:lnTo>
                  <a:pt x="105" y="48"/>
                </a:lnTo>
                <a:lnTo>
                  <a:pt x="88" y="48"/>
                </a:lnTo>
                <a:lnTo>
                  <a:pt x="88" y="63"/>
                </a:lnTo>
                <a:lnTo>
                  <a:pt x="36" y="63"/>
                </a:lnTo>
                <a:lnTo>
                  <a:pt x="19" y="63"/>
                </a:lnTo>
                <a:lnTo>
                  <a:pt x="19" y="96"/>
                </a:lnTo>
                <a:lnTo>
                  <a:pt x="36" y="80"/>
                </a:lnTo>
                <a:lnTo>
                  <a:pt x="36" y="111"/>
                </a:lnTo>
                <a:lnTo>
                  <a:pt x="19" y="111"/>
                </a:lnTo>
                <a:lnTo>
                  <a:pt x="19" y="128"/>
                </a:lnTo>
                <a:lnTo>
                  <a:pt x="36" y="128"/>
                </a:lnTo>
                <a:lnTo>
                  <a:pt x="36" y="143"/>
                </a:lnTo>
                <a:lnTo>
                  <a:pt x="54" y="159"/>
                </a:lnTo>
                <a:lnTo>
                  <a:pt x="36" y="159"/>
                </a:lnTo>
                <a:lnTo>
                  <a:pt x="71" y="159"/>
                </a:lnTo>
                <a:lnTo>
                  <a:pt x="71" y="176"/>
                </a:lnTo>
                <a:lnTo>
                  <a:pt x="105" y="191"/>
                </a:lnTo>
                <a:lnTo>
                  <a:pt x="140" y="176"/>
                </a:lnTo>
                <a:lnTo>
                  <a:pt x="157" y="176"/>
                </a:lnTo>
                <a:lnTo>
                  <a:pt x="192" y="191"/>
                </a:lnTo>
                <a:lnTo>
                  <a:pt x="209" y="191"/>
                </a:lnTo>
                <a:lnTo>
                  <a:pt x="244" y="176"/>
                </a:lnTo>
                <a:lnTo>
                  <a:pt x="278" y="176"/>
                </a:lnTo>
                <a:lnTo>
                  <a:pt x="278" y="159"/>
                </a:lnTo>
                <a:lnTo>
                  <a:pt x="278" y="191"/>
                </a:lnTo>
                <a:lnTo>
                  <a:pt x="295" y="191"/>
                </a:lnTo>
                <a:lnTo>
                  <a:pt x="295" y="176"/>
                </a:lnTo>
                <a:lnTo>
                  <a:pt x="347" y="159"/>
                </a:lnTo>
                <a:lnTo>
                  <a:pt x="365" y="176"/>
                </a:lnTo>
                <a:lnTo>
                  <a:pt x="416" y="159"/>
                </a:lnTo>
                <a:lnTo>
                  <a:pt x="468" y="159"/>
                </a:lnTo>
                <a:lnTo>
                  <a:pt x="468" y="143"/>
                </a:lnTo>
                <a:lnTo>
                  <a:pt x="520" y="159"/>
                </a:lnTo>
                <a:lnTo>
                  <a:pt x="503" y="80"/>
                </a:lnTo>
                <a:lnTo>
                  <a:pt x="520" y="63"/>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52" name="Shape 252"/>
          <p:cNvSpPr/>
          <p:nvPr/>
        </p:nvSpPr>
        <p:spPr>
          <a:xfrm>
            <a:off x="4999179" y="2780358"/>
            <a:ext cx="194170" cy="207334"/>
          </a:xfrm>
          <a:custGeom>
            <a:avLst/>
            <a:gdLst/>
            <a:ahLst/>
            <a:cxnLst/>
            <a:rect l="0" t="0" r="0" b="0"/>
            <a:pathLst>
              <a:path w="119" h="127" extrusionOk="0">
                <a:moveTo>
                  <a:pt x="119" y="31"/>
                </a:moveTo>
                <a:lnTo>
                  <a:pt x="119" y="31"/>
                </a:lnTo>
                <a:lnTo>
                  <a:pt x="119" y="0"/>
                </a:lnTo>
                <a:lnTo>
                  <a:pt x="101" y="0"/>
                </a:lnTo>
                <a:lnTo>
                  <a:pt x="49" y="31"/>
                </a:lnTo>
                <a:lnTo>
                  <a:pt x="15" y="31"/>
                </a:lnTo>
                <a:lnTo>
                  <a:pt x="15" y="48"/>
                </a:lnTo>
                <a:lnTo>
                  <a:pt x="15" y="79"/>
                </a:lnTo>
                <a:lnTo>
                  <a:pt x="0" y="127"/>
                </a:lnTo>
                <a:lnTo>
                  <a:pt x="32" y="127"/>
                </a:lnTo>
                <a:lnTo>
                  <a:pt x="49" y="111"/>
                </a:lnTo>
                <a:lnTo>
                  <a:pt x="67" y="111"/>
                </a:lnTo>
                <a:lnTo>
                  <a:pt x="84" y="79"/>
                </a:lnTo>
                <a:lnTo>
                  <a:pt x="67" y="63"/>
                </a:lnTo>
                <a:lnTo>
                  <a:pt x="119" y="31"/>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53" name="Shape 253"/>
          <p:cNvSpPr/>
          <p:nvPr/>
        </p:nvSpPr>
        <p:spPr>
          <a:xfrm>
            <a:off x="5710036" y="3145659"/>
            <a:ext cx="283025" cy="131639"/>
          </a:xfrm>
          <a:custGeom>
            <a:avLst/>
            <a:gdLst/>
            <a:ahLst/>
            <a:cxnLst/>
            <a:rect l="0" t="0" r="0" b="0"/>
            <a:pathLst>
              <a:path w="173" h="80" extrusionOk="0">
                <a:moveTo>
                  <a:pt x="139" y="65"/>
                </a:moveTo>
                <a:lnTo>
                  <a:pt x="139" y="65"/>
                </a:lnTo>
                <a:lnTo>
                  <a:pt x="173" y="32"/>
                </a:lnTo>
                <a:lnTo>
                  <a:pt x="173" y="17"/>
                </a:lnTo>
                <a:lnTo>
                  <a:pt x="156" y="0"/>
                </a:lnTo>
                <a:lnTo>
                  <a:pt x="104" y="48"/>
                </a:lnTo>
                <a:lnTo>
                  <a:pt x="52" y="48"/>
                </a:lnTo>
                <a:lnTo>
                  <a:pt x="18" y="48"/>
                </a:lnTo>
                <a:lnTo>
                  <a:pt x="0" y="65"/>
                </a:lnTo>
                <a:lnTo>
                  <a:pt x="18" y="80"/>
                </a:lnTo>
                <a:lnTo>
                  <a:pt x="35" y="80"/>
                </a:lnTo>
                <a:lnTo>
                  <a:pt x="52" y="80"/>
                </a:lnTo>
                <a:lnTo>
                  <a:pt x="70" y="80"/>
                </a:lnTo>
                <a:lnTo>
                  <a:pt x="87" y="80"/>
                </a:lnTo>
                <a:lnTo>
                  <a:pt x="104" y="80"/>
                </a:lnTo>
                <a:lnTo>
                  <a:pt x="104" y="65"/>
                </a:lnTo>
                <a:lnTo>
                  <a:pt x="121" y="65"/>
                </a:lnTo>
                <a:lnTo>
                  <a:pt x="139" y="65"/>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54" name="Shape 254"/>
          <p:cNvSpPr/>
          <p:nvPr/>
        </p:nvSpPr>
        <p:spPr>
          <a:xfrm>
            <a:off x="5963443" y="3119330"/>
            <a:ext cx="29619" cy="52656"/>
          </a:xfrm>
          <a:custGeom>
            <a:avLst/>
            <a:gdLst/>
            <a:ahLst/>
            <a:cxnLst/>
            <a:rect l="0" t="0" r="0" b="0"/>
            <a:pathLst>
              <a:path w="17" h="33" extrusionOk="0">
                <a:moveTo>
                  <a:pt x="17" y="33"/>
                </a:moveTo>
                <a:lnTo>
                  <a:pt x="17" y="33"/>
                </a:lnTo>
                <a:lnTo>
                  <a:pt x="0" y="16"/>
                </a:lnTo>
                <a:lnTo>
                  <a:pt x="0" y="0"/>
                </a:lnTo>
                <a:lnTo>
                  <a:pt x="17" y="0"/>
                </a:lnTo>
                <a:lnTo>
                  <a:pt x="17" y="33"/>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55" name="Shape 255"/>
          <p:cNvSpPr/>
          <p:nvPr/>
        </p:nvSpPr>
        <p:spPr>
          <a:xfrm>
            <a:off x="5364481" y="3514250"/>
            <a:ext cx="457448" cy="210622"/>
          </a:xfrm>
          <a:custGeom>
            <a:avLst/>
            <a:gdLst/>
            <a:ahLst/>
            <a:cxnLst/>
            <a:rect l="0" t="0" r="0" b="0"/>
            <a:pathLst>
              <a:path w="279" h="129" extrusionOk="0">
                <a:moveTo>
                  <a:pt x="0" y="33"/>
                </a:moveTo>
                <a:lnTo>
                  <a:pt x="0" y="33"/>
                </a:lnTo>
                <a:lnTo>
                  <a:pt x="17" y="16"/>
                </a:lnTo>
                <a:lnTo>
                  <a:pt x="69" y="63"/>
                </a:lnTo>
                <a:lnTo>
                  <a:pt x="87" y="96"/>
                </a:lnTo>
                <a:lnTo>
                  <a:pt x="209" y="16"/>
                </a:lnTo>
                <a:lnTo>
                  <a:pt x="279" y="0"/>
                </a:lnTo>
                <a:lnTo>
                  <a:pt x="279" y="16"/>
                </a:lnTo>
                <a:lnTo>
                  <a:pt x="261" y="33"/>
                </a:lnTo>
                <a:lnTo>
                  <a:pt x="261" y="48"/>
                </a:lnTo>
                <a:lnTo>
                  <a:pt x="192" y="63"/>
                </a:lnTo>
                <a:lnTo>
                  <a:pt x="123" y="111"/>
                </a:lnTo>
                <a:lnTo>
                  <a:pt x="87" y="111"/>
                </a:lnTo>
                <a:lnTo>
                  <a:pt x="52" y="129"/>
                </a:lnTo>
                <a:lnTo>
                  <a:pt x="17" y="129"/>
                </a:lnTo>
                <a:lnTo>
                  <a:pt x="0" y="33"/>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56" name="Shape 256"/>
          <p:cNvSpPr/>
          <p:nvPr/>
        </p:nvSpPr>
        <p:spPr>
          <a:xfrm>
            <a:off x="4508822" y="2671754"/>
            <a:ext cx="115186" cy="29619"/>
          </a:xfrm>
          <a:custGeom>
            <a:avLst/>
            <a:gdLst/>
            <a:ahLst/>
            <a:cxnLst/>
            <a:rect l="0" t="0" r="0" b="0"/>
            <a:pathLst>
              <a:path w="71" h="17" extrusionOk="0">
                <a:moveTo>
                  <a:pt x="0" y="17"/>
                </a:moveTo>
                <a:lnTo>
                  <a:pt x="0" y="17"/>
                </a:lnTo>
                <a:lnTo>
                  <a:pt x="36" y="17"/>
                </a:lnTo>
                <a:lnTo>
                  <a:pt x="71" y="17"/>
                </a:lnTo>
                <a:lnTo>
                  <a:pt x="54" y="17"/>
                </a:lnTo>
                <a:lnTo>
                  <a:pt x="0" y="0"/>
                </a:lnTo>
                <a:lnTo>
                  <a:pt x="0" y="17"/>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57" name="Shape 257"/>
          <p:cNvSpPr/>
          <p:nvPr/>
        </p:nvSpPr>
        <p:spPr>
          <a:xfrm>
            <a:off x="4880703" y="2671754"/>
            <a:ext cx="115186" cy="52655"/>
          </a:xfrm>
          <a:custGeom>
            <a:avLst/>
            <a:gdLst/>
            <a:ahLst/>
            <a:cxnLst/>
            <a:rect l="0" t="0" r="0" b="0"/>
            <a:pathLst>
              <a:path w="70" h="32" extrusionOk="0">
                <a:moveTo>
                  <a:pt x="0" y="17"/>
                </a:moveTo>
                <a:lnTo>
                  <a:pt x="0" y="17"/>
                </a:lnTo>
                <a:lnTo>
                  <a:pt x="18" y="32"/>
                </a:lnTo>
                <a:lnTo>
                  <a:pt x="35" y="32"/>
                </a:lnTo>
                <a:lnTo>
                  <a:pt x="52" y="17"/>
                </a:lnTo>
                <a:lnTo>
                  <a:pt x="70" y="0"/>
                </a:lnTo>
                <a:lnTo>
                  <a:pt x="0" y="17"/>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cxnSp>
        <p:nvCxnSpPr>
          <p:cNvPr id="258" name="Shape 258"/>
          <p:cNvCxnSpPr/>
          <p:nvPr/>
        </p:nvCxnSpPr>
        <p:spPr>
          <a:xfrm rot="10800000" flipH="1">
            <a:off x="4699701" y="2632264"/>
            <a:ext cx="23038" cy="78983"/>
          </a:xfrm>
          <a:prstGeom prst="straightConnector1">
            <a:avLst/>
          </a:prstGeom>
          <a:solidFill>
            <a:srgbClr val="D8CEB8"/>
          </a:solidFill>
          <a:ln w="9525" cap="flat">
            <a:solidFill>
              <a:srgbClr val="BBAD87"/>
            </a:solidFill>
            <a:prstDash val="solid"/>
            <a:round/>
            <a:headEnd type="none" w="med" len="med"/>
            <a:tailEnd type="none" w="med" len="med"/>
          </a:ln>
        </p:spPr>
      </p:cxnSp>
      <p:sp>
        <p:nvSpPr>
          <p:cNvPr id="259" name="Shape 259"/>
          <p:cNvSpPr/>
          <p:nvPr/>
        </p:nvSpPr>
        <p:spPr>
          <a:xfrm>
            <a:off x="5453338" y="2434803"/>
            <a:ext cx="55947" cy="52656"/>
          </a:xfrm>
          <a:custGeom>
            <a:avLst/>
            <a:gdLst/>
            <a:ahLst/>
            <a:cxnLst/>
            <a:rect l="0" t="0" r="0" b="0"/>
            <a:pathLst>
              <a:path w="35" h="33" extrusionOk="0">
                <a:moveTo>
                  <a:pt x="35" y="33"/>
                </a:moveTo>
                <a:lnTo>
                  <a:pt x="35" y="33"/>
                </a:lnTo>
                <a:lnTo>
                  <a:pt x="17" y="33"/>
                </a:lnTo>
                <a:lnTo>
                  <a:pt x="0" y="0"/>
                </a:lnTo>
                <a:lnTo>
                  <a:pt x="35" y="17"/>
                </a:lnTo>
                <a:lnTo>
                  <a:pt x="35" y="33"/>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60" name="Shape 260"/>
          <p:cNvSpPr/>
          <p:nvPr/>
        </p:nvSpPr>
        <p:spPr>
          <a:xfrm>
            <a:off x="5022218" y="2592770"/>
            <a:ext cx="342263" cy="236951"/>
          </a:xfrm>
          <a:custGeom>
            <a:avLst/>
            <a:gdLst/>
            <a:ahLst/>
            <a:cxnLst/>
            <a:rect l="0" t="0" r="0" b="0"/>
            <a:pathLst>
              <a:path w="207" h="144" extrusionOk="0">
                <a:moveTo>
                  <a:pt x="0" y="144"/>
                </a:moveTo>
                <a:lnTo>
                  <a:pt x="0" y="144"/>
                </a:lnTo>
                <a:lnTo>
                  <a:pt x="17" y="128"/>
                </a:lnTo>
                <a:lnTo>
                  <a:pt x="34" y="96"/>
                </a:lnTo>
                <a:lnTo>
                  <a:pt x="17" y="80"/>
                </a:lnTo>
                <a:lnTo>
                  <a:pt x="17" y="32"/>
                </a:lnTo>
                <a:lnTo>
                  <a:pt x="34" y="32"/>
                </a:lnTo>
                <a:lnTo>
                  <a:pt x="34" y="17"/>
                </a:lnTo>
                <a:lnTo>
                  <a:pt x="86" y="0"/>
                </a:lnTo>
                <a:lnTo>
                  <a:pt x="104" y="17"/>
                </a:lnTo>
                <a:lnTo>
                  <a:pt x="155" y="0"/>
                </a:lnTo>
                <a:lnTo>
                  <a:pt x="207" y="0"/>
                </a:lnTo>
                <a:lnTo>
                  <a:pt x="173" y="17"/>
                </a:lnTo>
                <a:lnTo>
                  <a:pt x="155" y="80"/>
                </a:lnTo>
                <a:lnTo>
                  <a:pt x="104" y="113"/>
                </a:lnTo>
                <a:lnTo>
                  <a:pt x="86" y="113"/>
                </a:lnTo>
                <a:lnTo>
                  <a:pt x="34" y="144"/>
                </a:lnTo>
                <a:lnTo>
                  <a:pt x="0" y="144"/>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61" name="Shape 261"/>
          <p:cNvSpPr/>
          <p:nvPr/>
        </p:nvSpPr>
        <p:spPr>
          <a:xfrm>
            <a:off x="4966270" y="2803394"/>
            <a:ext cx="85565" cy="184295"/>
          </a:xfrm>
          <a:custGeom>
            <a:avLst/>
            <a:gdLst/>
            <a:ahLst/>
            <a:cxnLst/>
            <a:rect l="0" t="0" r="0" b="0"/>
            <a:pathLst>
              <a:path w="52" h="112" extrusionOk="0">
                <a:moveTo>
                  <a:pt x="35" y="16"/>
                </a:moveTo>
                <a:lnTo>
                  <a:pt x="35" y="16"/>
                </a:lnTo>
                <a:lnTo>
                  <a:pt x="35" y="33"/>
                </a:lnTo>
                <a:lnTo>
                  <a:pt x="35" y="64"/>
                </a:lnTo>
                <a:lnTo>
                  <a:pt x="18" y="112"/>
                </a:lnTo>
                <a:lnTo>
                  <a:pt x="0" y="48"/>
                </a:lnTo>
                <a:lnTo>
                  <a:pt x="18" y="33"/>
                </a:lnTo>
                <a:lnTo>
                  <a:pt x="35" y="0"/>
                </a:lnTo>
                <a:lnTo>
                  <a:pt x="52" y="0"/>
                </a:lnTo>
                <a:lnTo>
                  <a:pt x="35" y="16"/>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62" name="Shape 262"/>
          <p:cNvSpPr/>
          <p:nvPr/>
        </p:nvSpPr>
        <p:spPr>
          <a:xfrm>
            <a:off x="5193348" y="2566442"/>
            <a:ext cx="427830" cy="421247"/>
          </a:xfrm>
          <a:custGeom>
            <a:avLst/>
            <a:gdLst/>
            <a:ahLst/>
            <a:cxnLst/>
            <a:rect l="0" t="0" r="0" b="0"/>
            <a:pathLst>
              <a:path w="259" h="256" extrusionOk="0">
                <a:moveTo>
                  <a:pt x="155" y="16"/>
                </a:moveTo>
                <a:lnTo>
                  <a:pt x="155" y="16"/>
                </a:lnTo>
                <a:lnTo>
                  <a:pt x="172" y="48"/>
                </a:lnTo>
                <a:lnTo>
                  <a:pt x="190" y="48"/>
                </a:lnTo>
                <a:lnTo>
                  <a:pt x="190" y="81"/>
                </a:lnTo>
                <a:lnTo>
                  <a:pt x="172" y="112"/>
                </a:lnTo>
                <a:lnTo>
                  <a:pt x="190" y="144"/>
                </a:lnTo>
                <a:lnTo>
                  <a:pt x="224" y="160"/>
                </a:lnTo>
                <a:lnTo>
                  <a:pt x="241" y="208"/>
                </a:lnTo>
                <a:lnTo>
                  <a:pt x="259" y="225"/>
                </a:lnTo>
                <a:lnTo>
                  <a:pt x="259" y="240"/>
                </a:lnTo>
                <a:lnTo>
                  <a:pt x="224" y="240"/>
                </a:lnTo>
                <a:lnTo>
                  <a:pt x="207" y="256"/>
                </a:lnTo>
                <a:lnTo>
                  <a:pt x="172" y="240"/>
                </a:lnTo>
                <a:lnTo>
                  <a:pt x="155" y="256"/>
                </a:lnTo>
                <a:lnTo>
                  <a:pt x="120" y="240"/>
                </a:lnTo>
                <a:lnTo>
                  <a:pt x="120" y="225"/>
                </a:lnTo>
                <a:lnTo>
                  <a:pt x="103" y="208"/>
                </a:lnTo>
                <a:lnTo>
                  <a:pt x="51" y="177"/>
                </a:lnTo>
                <a:lnTo>
                  <a:pt x="0" y="160"/>
                </a:lnTo>
                <a:lnTo>
                  <a:pt x="0" y="129"/>
                </a:lnTo>
                <a:lnTo>
                  <a:pt x="51" y="96"/>
                </a:lnTo>
                <a:lnTo>
                  <a:pt x="69" y="33"/>
                </a:lnTo>
                <a:lnTo>
                  <a:pt x="103" y="16"/>
                </a:lnTo>
                <a:lnTo>
                  <a:pt x="103" y="0"/>
                </a:lnTo>
                <a:lnTo>
                  <a:pt x="155" y="16"/>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63" name="Shape 263"/>
          <p:cNvSpPr/>
          <p:nvPr/>
        </p:nvSpPr>
        <p:spPr>
          <a:xfrm>
            <a:off x="5022218" y="2724410"/>
            <a:ext cx="62529" cy="78983"/>
          </a:xfrm>
          <a:custGeom>
            <a:avLst/>
            <a:gdLst/>
            <a:ahLst/>
            <a:cxnLst/>
            <a:rect l="0" t="0" r="0" b="0"/>
            <a:pathLst>
              <a:path w="36" h="48" extrusionOk="0">
                <a:moveTo>
                  <a:pt x="17" y="48"/>
                </a:moveTo>
                <a:lnTo>
                  <a:pt x="17" y="48"/>
                </a:lnTo>
                <a:lnTo>
                  <a:pt x="0" y="48"/>
                </a:lnTo>
                <a:lnTo>
                  <a:pt x="17" y="0"/>
                </a:lnTo>
                <a:lnTo>
                  <a:pt x="36" y="16"/>
                </a:lnTo>
                <a:lnTo>
                  <a:pt x="17" y="48"/>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64" name="Shape 264"/>
          <p:cNvSpPr/>
          <p:nvPr/>
        </p:nvSpPr>
        <p:spPr>
          <a:xfrm>
            <a:off x="5535613" y="2961361"/>
            <a:ext cx="85565" cy="52656"/>
          </a:xfrm>
          <a:custGeom>
            <a:avLst/>
            <a:gdLst/>
            <a:ahLst/>
            <a:cxnLst/>
            <a:rect l="0" t="0" r="0" b="0"/>
            <a:pathLst>
              <a:path w="52" h="33" extrusionOk="0">
                <a:moveTo>
                  <a:pt x="0" y="16"/>
                </a:moveTo>
                <a:lnTo>
                  <a:pt x="0" y="16"/>
                </a:lnTo>
                <a:lnTo>
                  <a:pt x="17" y="0"/>
                </a:lnTo>
                <a:lnTo>
                  <a:pt x="52" y="0"/>
                </a:lnTo>
                <a:lnTo>
                  <a:pt x="34" y="16"/>
                </a:lnTo>
                <a:lnTo>
                  <a:pt x="52" y="33"/>
                </a:lnTo>
                <a:lnTo>
                  <a:pt x="0" y="16"/>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65" name="Shape 265"/>
          <p:cNvSpPr/>
          <p:nvPr/>
        </p:nvSpPr>
        <p:spPr>
          <a:xfrm>
            <a:off x="2682320" y="3014017"/>
            <a:ext cx="32909" cy="26328"/>
          </a:xfrm>
          <a:custGeom>
            <a:avLst/>
            <a:gdLst/>
            <a:ahLst/>
            <a:cxnLst/>
            <a:rect l="0" t="0" r="0" b="0"/>
            <a:pathLst>
              <a:path w="20" h="15" extrusionOk="0">
                <a:moveTo>
                  <a:pt x="0" y="0"/>
                </a:moveTo>
                <a:lnTo>
                  <a:pt x="0" y="0"/>
                </a:lnTo>
                <a:lnTo>
                  <a:pt x="0" y="15"/>
                </a:lnTo>
                <a:lnTo>
                  <a:pt x="20" y="0"/>
                </a:lnTo>
                <a:lnTo>
                  <a:pt x="0" y="0"/>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66" name="Shape 266"/>
          <p:cNvSpPr/>
          <p:nvPr/>
        </p:nvSpPr>
        <p:spPr>
          <a:xfrm>
            <a:off x="2800794" y="3014017"/>
            <a:ext cx="23038" cy="26328"/>
          </a:xfrm>
          <a:custGeom>
            <a:avLst/>
            <a:gdLst/>
            <a:ahLst/>
            <a:cxnLst/>
            <a:rect l="0" t="0" r="0" b="0"/>
            <a:pathLst>
              <a:path w="16" h="15" extrusionOk="0">
                <a:moveTo>
                  <a:pt x="16" y="0"/>
                </a:moveTo>
                <a:lnTo>
                  <a:pt x="16" y="0"/>
                </a:lnTo>
                <a:lnTo>
                  <a:pt x="0" y="15"/>
                </a:lnTo>
                <a:lnTo>
                  <a:pt x="16" y="15"/>
                </a:lnTo>
                <a:lnTo>
                  <a:pt x="16" y="0"/>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67" name="Shape 267"/>
          <p:cNvSpPr/>
          <p:nvPr/>
        </p:nvSpPr>
        <p:spPr>
          <a:xfrm>
            <a:off x="3972388" y="4962288"/>
            <a:ext cx="595670" cy="526559"/>
          </a:xfrm>
          <a:custGeom>
            <a:avLst/>
            <a:gdLst/>
            <a:ahLst/>
            <a:cxnLst/>
            <a:rect l="0" t="0" r="0" b="0"/>
            <a:pathLst>
              <a:path w="362" h="320" extrusionOk="0">
                <a:moveTo>
                  <a:pt x="121" y="320"/>
                </a:moveTo>
                <a:lnTo>
                  <a:pt x="121" y="320"/>
                </a:lnTo>
                <a:lnTo>
                  <a:pt x="103" y="288"/>
                </a:lnTo>
                <a:lnTo>
                  <a:pt x="69" y="192"/>
                </a:lnTo>
                <a:lnTo>
                  <a:pt x="69" y="144"/>
                </a:lnTo>
                <a:lnTo>
                  <a:pt x="0" y="17"/>
                </a:lnTo>
                <a:lnTo>
                  <a:pt x="0" y="0"/>
                </a:lnTo>
                <a:lnTo>
                  <a:pt x="34" y="0"/>
                </a:lnTo>
                <a:lnTo>
                  <a:pt x="69" y="0"/>
                </a:lnTo>
                <a:lnTo>
                  <a:pt x="172" y="17"/>
                </a:lnTo>
                <a:lnTo>
                  <a:pt x="207" y="17"/>
                </a:lnTo>
                <a:lnTo>
                  <a:pt x="276" y="33"/>
                </a:lnTo>
                <a:lnTo>
                  <a:pt x="311" y="17"/>
                </a:lnTo>
                <a:lnTo>
                  <a:pt x="328" y="0"/>
                </a:lnTo>
                <a:lnTo>
                  <a:pt x="362" y="17"/>
                </a:lnTo>
                <a:lnTo>
                  <a:pt x="328" y="48"/>
                </a:lnTo>
                <a:lnTo>
                  <a:pt x="311" y="33"/>
                </a:lnTo>
                <a:lnTo>
                  <a:pt x="259" y="33"/>
                </a:lnTo>
                <a:lnTo>
                  <a:pt x="241" y="129"/>
                </a:lnTo>
                <a:lnTo>
                  <a:pt x="224" y="144"/>
                </a:lnTo>
                <a:lnTo>
                  <a:pt x="224" y="209"/>
                </a:lnTo>
                <a:lnTo>
                  <a:pt x="224" y="305"/>
                </a:lnTo>
                <a:lnTo>
                  <a:pt x="190" y="320"/>
                </a:lnTo>
                <a:lnTo>
                  <a:pt x="155" y="320"/>
                </a:lnTo>
                <a:lnTo>
                  <a:pt x="138" y="305"/>
                </a:lnTo>
                <a:lnTo>
                  <a:pt x="121" y="320"/>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68" name="Shape 268"/>
          <p:cNvSpPr/>
          <p:nvPr/>
        </p:nvSpPr>
        <p:spPr>
          <a:xfrm>
            <a:off x="4166559" y="5172911"/>
            <a:ext cx="743764" cy="605543"/>
          </a:xfrm>
          <a:custGeom>
            <a:avLst/>
            <a:gdLst/>
            <a:ahLst/>
            <a:cxnLst/>
            <a:rect l="0" t="0" r="0" b="0"/>
            <a:pathLst>
              <a:path w="451" h="368" extrusionOk="0">
                <a:moveTo>
                  <a:pt x="416" y="15"/>
                </a:moveTo>
                <a:lnTo>
                  <a:pt x="433" y="111"/>
                </a:lnTo>
                <a:lnTo>
                  <a:pt x="416" y="111"/>
                </a:lnTo>
                <a:lnTo>
                  <a:pt x="399" y="128"/>
                </a:lnTo>
                <a:lnTo>
                  <a:pt x="416" y="143"/>
                </a:lnTo>
                <a:lnTo>
                  <a:pt x="433" y="128"/>
                </a:lnTo>
                <a:lnTo>
                  <a:pt x="451" y="128"/>
                </a:lnTo>
                <a:lnTo>
                  <a:pt x="451" y="143"/>
                </a:lnTo>
                <a:lnTo>
                  <a:pt x="451" y="191"/>
                </a:lnTo>
                <a:lnTo>
                  <a:pt x="416" y="207"/>
                </a:lnTo>
                <a:lnTo>
                  <a:pt x="382" y="255"/>
                </a:lnTo>
                <a:lnTo>
                  <a:pt x="330" y="303"/>
                </a:lnTo>
                <a:lnTo>
                  <a:pt x="295" y="335"/>
                </a:lnTo>
                <a:lnTo>
                  <a:pt x="243" y="351"/>
                </a:lnTo>
                <a:lnTo>
                  <a:pt x="209" y="351"/>
                </a:lnTo>
                <a:lnTo>
                  <a:pt x="157" y="351"/>
                </a:lnTo>
                <a:lnTo>
                  <a:pt x="103" y="368"/>
                </a:lnTo>
                <a:lnTo>
                  <a:pt x="86" y="368"/>
                </a:lnTo>
                <a:lnTo>
                  <a:pt x="69" y="351"/>
                </a:lnTo>
                <a:lnTo>
                  <a:pt x="51" y="303"/>
                </a:lnTo>
                <a:lnTo>
                  <a:pt x="51" y="287"/>
                </a:lnTo>
                <a:lnTo>
                  <a:pt x="17" y="191"/>
                </a:lnTo>
                <a:lnTo>
                  <a:pt x="0" y="191"/>
                </a:lnTo>
                <a:lnTo>
                  <a:pt x="17" y="176"/>
                </a:lnTo>
                <a:lnTo>
                  <a:pt x="34" y="191"/>
                </a:lnTo>
                <a:lnTo>
                  <a:pt x="69" y="191"/>
                </a:lnTo>
                <a:lnTo>
                  <a:pt x="103" y="176"/>
                </a:lnTo>
                <a:lnTo>
                  <a:pt x="103" y="80"/>
                </a:lnTo>
                <a:lnTo>
                  <a:pt x="121" y="96"/>
                </a:lnTo>
                <a:lnTo>
                  <a:pt x="121" y="128"/>
                </a:lnTo>
                <a:lnTo>
                  <a:pt x="157" y="128"/>
                </a:lnTo>
                <a:lnTo>
                  <a:pt x="209" y="96"/>
                </a:lnTo>
                <a:lnTo>
                  <a:pt x="226" y="111"/>
                </a:lnTo>
                <a:lnTo>
                  <a:pt x="243" y="96"/>
                </a:lnTo>
                <a:lnTo>
                  <a:pt x="313" y="32"/>
                </a:lnTo>
                <a:lnTo>
                  <a:pt x="364" y="0"/>
                </a:lnTo>
                <a:lnTo>
                  <a:pt x="399" y="15"/>
                </a:lnTo>
                <a:lnTo>
                  <a:pt x="416" y="15"/>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69" name="Shape 269"/>
          <p:cNvSpPr/>
          <p:nvPr/>
        </p:nvSpPr>
        <p:spPr>
          <a:xfrm>
            <a:off x="4337689" y="4988615"/>
            <a:ext cx="431120" cy="394918"/>
          </a:xfrm>
          <a:custGeom>
            <a:avLst/>
            <a:gdLst/>
            <a:ahLst/>
            <a:cxnLst/>
            <a:rect l="0" t="0" r="0" b="0"/>
            <a:pathLst>
              <a:path w="261" h="240" extrusionOk="0">
                <a:moveTo>
                  <a:pt x="0" y="192"/>
                </a:moveTo>
                <a:lnTo>
                  <a:pt x="0" y="192"/>
                </a:lnTo>
                <a:lnTo>
                  <a:pt x="18" y="208"/>
                </a:lnTo>
                <a:lnTo>
                  <a:pt x="18" y="240"/>
                </a:lnTo>
                <a:lnTo>
                  <a:pt x="52" y="240"/>
                </a:lnTo>
                <a:lnTo>
                  <a:pt x="104" y="208"/>
                </a:lnTo>
                <a:lnTo>
                  <a:pt x="121" y="223"/>
                </a:lnTo>
                <a:lnTo>
                  <a:pt x="139" y="208"/>
                </a:lnTo>
                <a:lnTo>
                  <a:pt x="210" y="144"/>
                </a:lnTo>
                <a:lnTo>
                  <a:pt x="261" y="112"/>
                </a:lnTo>
                <a:lnTo>
                  <a:pt x="227" y="112"/>
                </a:lnTo>
                <a:lnTo>
                  <a:pt x="210" y="79"/>
                </a:lnTo>
                <a:lnTo>
                  <a:pt x="173" y="48"/>
                </a:lnTo>
                <a:lnTo>
                  <a:pt x="139" y="0"/>
                </a:lnTo>
                <a:lnTo>
                  <a:pt x="104" y="31"/>
                </a:lnTo>
                <a:lnTo>
                  <a:pt x="87" y="16"/>
                </a:lnTo>
                <a:lnTo>
                  <a:pt x="35" y="16"/>
                </a:lnTo>
                <a:lnTo>
                  <a:pt x="18" y="112"/>
                </a:lnTo>
                <a:lnTo>
                  <a:pt x="0" y="127"/>
                </a:lnTo>
                <a:lnTo>
                  <a:pt x="0" y="192"/>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70" name="Shape 270"/>
          <p:cNvSpPr/>
          <p:nvPr/>
        </p:nvSpPr>
        <p:spPr>
          <a:xfrm>
            <a:off x="4568059" y="4909631"/>
            <a:ext cx="371883" cy="286318"/>
          </a:xfrm>
          <a:custGeom>
            <a:avLst/>
            <a:gdLst/>
            <a:ahLst/>
            <a:cxnLst/>
            <a:rect l="0" t="0" r="0" b="0"/>
            <a:pathLst>
              <a:path w="225" h="175" extrusionOk="0">
                <a:moveTo>
                  <a:pt x="139" y="0"/>
                </a:moveTo>
                <a:lnTo>
                  <a:pt x="139" y="0"/>
                </a:lnTo>
                <a:lnTo>
                  <a:pt x="104" y="0"/>
                </a:lnTo>
                <a:lnTo>
                  <a:pt x="104" y="16"/>
                </a:lnTo>
                <a:lnTo>
                  <a:pt x="52" y="48"/>
                </a:lnTo>
                <a:lnTo>
                  <a:pt x="0" y="48"/>
                </a:lnTo>
                <a:lnTo>
                  <a:pt x="35" y="96"/>
                </a:lnTo>
                <a:lnTo>
                  <a:pt x="70" y="127"/>
                </a:lnTo>
                <a:lnTo>
                  <a:pt x="87" y="160"/>
                </a:lnTo>
                <a:lnTo>
                  <a:pt x="121" y="160"/>
                </a:lnTo>
                <a:lnTo>
                  <a:pt x="156" y="175"/>
                </a:lnTo>
                <a:lnTo>
                  <a:pt x="173" y="175"/>
                </a:lnTo>
                <a:lnTo>
                  <a:pt x="208" y="112"/>
                </a:lnTo>
                <a:lnTo>
                  <a:pt x="225" y="48"/>
                </a:lnTo>
                <a:lnTo>
                  <a:pt x="208" y="16"/>
                </a:lnTo>
                <a:lnTo>
                  <a:pt x="173" y="0"/>
                </a:lnTo>
                <a:lnTo>
                  <a:pt x="139" y="0"/>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71" name="Shape 271"/>
          <p:cNvSpPr/>
          <p:nvPr/>
        </p:nvSpPr>
        <p:spPr>
          <a:xfrm>
            <a:off x="4795138" y="4672679"/>
            <a:ext cx="483777" cy="710855"/>
          </a:xfrm>
          <a:custGeom>
            <a:avLst/>
            <a:gdLst/>
            <a:ahLst/>
            <a:cxnLst/>
            <a:rect l="0" t="0" r="0" b="0"/>
            <a:pathLst>
              <a:path w="293" h="432" extrusionOk="0">
                <a:moveTo>
                  <a:pt x="69" y="432"/>
                </a:moveTo>
                <a:lnTo>
                  <a:pt x="69" y="432"/>
                </a:lnTo>
                <a:lnTo>
                  <a:pt x="69" y="415"/>
                </a:lnTo>
                <a:lnTo>
                  <a:pt x="69" y="400"/>
                </a:lnTo>
                <a:lnTo>
                  <a:pt x="138" y="384"/>
                </a:lnTo>
                <a:lnTo>
                  <a:pt x="155" y="367"/>
                </a:lnTo>
                <a:lnTo>
                  <a:pt x="155" y="319"/>
                </a:lnTo>
                <a:lnTo>
                  <a:pt x="121" y="256"/>
                </a:lnTo>
                <a:lnTo>
                  <a:pt x="190" y="192"/>
                </a:lnTo>
                <a:lnTo>
                  <a:pt x="242" y="175"/>
                </a:lnTo>
                <a:lnTo>
                  <a:pt x="293" y="127"/>
                </a:lnTo>
                <a:lnTo>
                  <a:pt x="276" y="0"/>
                </a:lnTo>
                <a:lnTo>
                  <a:pt x="242" y="31"/>
                </a:lnTo>
                <a:lnTo>
                  <a:pt x="172" y="31"/>
                </a:lnTo>
                <a:lnTo>
                  <a:pt x="138" y="31"/>
                </a:lnTo>
                <a:lnTo>
                  <a:pt x="121" y="48"/>
                </a:lnTo>
                <a:lnTo>
                  <a:pt x="138" y="79"/>
                </a:lnTo>
                <a:lnTo>
                  <a:pt x="155" y="112"/>
                </a:lnTo>
                <a:lnTo>
                  <a:pt x="155" y="144"/>
                </a:lnTo>
                <a:lnTo>
                  <a:pt x="138" y="175"/>
                </a:lnTo>
                <a:lnTo>
                  <a:pt x="121" y="144"/>
                </a:lnTo>
                <a:lnTo>
                  <a:pt x="121" y="112"/>
                </a:lnTo>
                <a:lnTo>
                  <a:pt x="103" y="112"/>
                </a:lnTo>
                <a:lnTo>
                  <a:pt x="86" y="96"/>
                </a:lnTo>
                <a:lnTo>
                  <a:pt x="0" y="127"/>
                </a:lnTo>
                <a:lnTo>
                  <a:pt x="0" y="144"/>
                </a:lnTo>
                <a:lnTo>
                  <a:pt x="34" y="144"/>
                </a:lnTo>
                <a:lnTo>
                  <a:pt x="69" y="160"/>
                </a:lnTo>
                <a:lnTo>
                  <a:pt x="86" y="192"/>
                </a:lnTo>
                <a:lnTo>
                  <a:pt x="69" y="256"/>
                </a:lnTo>
                <a:lnTo>
                  <a:pt x="34" y="319"/>
                </a:lnTo>
                <a:lnTo>
                  <a:pt x="51" y="415"/>
                </a:lnTo>
                <a:lnTo>
                  <a:pt x="51" y="432"/>
                </a:lnTo>
                <a:lnTo>
                  <a:pt x="69" y="432"/>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72" name="Shape 272"/>
          <p:cNvSpPr/>
          <p:nvPr/>
        </p:nvSpPr>
        <p:spPr>
          <a:xfrm>
            <a:off x="4910324" y="4646352"/>
            <a:ext cx="141513" cy="315935"/>
          </a:xfrm>
          <a:custGeom>
            <a:avLst/>
            <a:gdLst/>
            <a:ahLst/>
            <a:cxnLst/>
            <a:rect l="0" t="0" r="0" b="0"/>
            <a:pathLst>
              <a:path w="86" h="192" extrusionOk="0">
                <a:moveTo>
                  <a:pt x="17" y="113"/>
                </a:moveTo>
                <a:lnTo>
                  <a:pt x="17" y="113"/>
                </a:lnTo>
                <a:lnTo>
                  <a:pt x="0" y="96"/>
                </a:lnTo>
                <a:lnTo>
                  <a:pt x="17" y="65"/>
                </a:lnTo>
                <a:lnTo>
                  <a:pt x="17" y="48"/>
                </a:lnTo>
                <a:lnTo>
                  <a:pt x="34" y="33"/>
                </a:lnTo>
                <a:lnTo>
                  <a:pt x="17" y="0"/>
                </a:lnTo>
                <a:lnTo>
                  <a:pt x="34" y="0"/>
                </a:lnTo>
                <a:lnTo>
                  <a:pt x="52" y="0"/>
                </a:lnTo>
                <a:lnTo>
                  <a:pt x="69" y="48"/>
                </a:lnTo>
                <a:lnTo>
                  <a:pt x="52" y="65"/>
                </a:lnTo>
                <a:lnTo>
                  <a:pt x="69" y="96"/>
                </a:lnTo>
                <a:lnTo>
                  <a:pt x="86" y="129"/>
                </a:lnTo>
                <a:lnTo>
                  <a:pt x="86" y="161"/>
                </a:lnTo>
                <a:lnTo>
                  <a:pt x="69" y="192"/>
                </a:lnTo>
                <a:lnTo>
                  <a:pt x="52" y="161"/>
                </a:lnTo>
                <a:lnTo>
                  <a:pt x="52" y="129"/>
                </a:lnTo>
                <a:lnTo>
                  <a:pt x="34" y="129"/>
                </a:lnTo>
                <a:lnTo>
                  <a:pt x="17" y="113"/>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73" name="Shape 273"/>
          <p:cNvSpPr/>
          <p:nvPr/>
        </p:nvSpPr>
        <p:spPr>
          <a:xfrm>
            <a:off x="4824758" y="5353916"/>
            <a:ext cx="55947" cy="55947"/>
          </a:xfrm>
          <a:custGeom>
            <a:avLst/>
            <a:gdLst/>
            <a:ahLst/>
            <a:cxnLst/>
            <a:rect l="0" t="0" r="0" b="0"/>
            <a:pathLst>
              <a:path w="34" h="32" extrusionOk="0">
                <a:moveTo>
                  <a:pt x="34" y="17"/>
                </a:moveTo>
                <a:lnTo>
                  <a:pt x="34" y="17"/>
                </a:lnTo>
                <a:lnTo>
                  <a:pt x="34" y="0"/>
                </a:lnTo>
                <a:lnTo>
                  <a:pt x="17" y="0"/>
                </a:lnTo>
                <a:lnTo>
                  <a:pt x="0" y="17"/>
                </a:lnTo>
                <a:lnTo>
                  <a:pt x="17" y="32"/>
                </a:lnTo>
                <a:lnTo>
                  <a:pt x="34" y="17"/>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74" name="Shape 274"/>
          <p:cNvSpPr/>
          <p:nvPr/>
        </p:nvSpPr>
        <p:spPr>
          <a:xfrm>
            <a:off x="5397391" y="4751663"/>
            <a:ext cx="309354" cy="579215"/>
          </a:xfrm>
          <a:custGeom>
            <a:avLst/>
            <a:gdLst/>
            <a:ahLst/>
            <a:cxnLst/>
            <a:rect l="0" t="0" r="0" b="0"/>
            <a:pathLst>
              <a:path w="189" h="352" extrusionOk="0">
                <a:moveTo>
                  <a:pt x="0" y="256"/>
                </a:moveTo>
                <a:lnTo>
                  <a:pt x="0" y="256"/>
                </a:lnTo>
                <a:lnTo>
                  <a:pt x="18" y="319"/>
                </a:lnTo>
                <a:lnTo>
                  <a:pt x="35" y="352"/>
                </a:lnTo>
                <a:lnTo>
                  <a:pt x="87" y="352"/>
                </a:lnTo>
                <a:lnTo>
                  <a:pt x="104" y="336"/>
                </a:lnTo>
                <a:lnTo>
                  <a:pt x="156" y="160"/>
                </a:lnTo>
                <a:lnTo>
                  <a:pt x="173" y="79"/>
                </a:lnTo>
                <a:lnTo>
                  <a:pt x="189" y="96"/>
                </a:lnTo>
                <a:lnTo>
                  <a:pt x="189" y="79"/>
                </a:lnTo>
                <a:lnTo>
                  <a:pt x="173" y="16"/>
                </a:lnTo>
                <a:lnTo>
                  <a:pt x="156" y="0"/>
                </a:lnTo>
                <a:lnTo>
                  <a:pt x="139" y="31"/>
                </a:lnTo>
                <a:lnTo>
                  <a:pt x="121" y="31"/>
                </a:lnTo>
                <a:lnTo>
                  <a:pt x="121" y="64"/>
                </a:lnTo>
                <a:lnTo>
                  <a:pt x="35" y="112"/>
                </a:lnTo>
                <a:lnTo>
                  <a:pt x="18" y="144"/>
                </a:lnTo>
                <a:lnTo>
                  <a:pt x="35" y="208"/>
                </a:lnTo>
                <a:lnTo>
                  <a:pt x="0" y="256"/>
                </a:lnTo>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75" name="Shape 275"/>
          <p:cNvSpPr/>
          <p:nvPr/>
        </p:nvSpPr>
        <p:spPr>
          <a:xfrm>
            <a:off x="6025970" y="5093927"/>
            <a:ext cx="23038" cy="23037"/>
          </a:xfrm>
          <a:custGeom>
            <a:avLst/>
            <a:gdLst/>
            <a:ahLst/>
            <a:cxnLst/>
            <a:rect l="0" t="0" r="0" b="0"/>
            <a:pathLst>
              <a:path w="16" h="15" extrusionOk="0">
                <a:moveTo>
                  <a:pt x="0" y="15"/>
                </a:moveTo>
                <a:lnTo>
                  <a:pt x="0" y="15"/>
                </a:lnTo>
                <a:lnTo>
                  <a:pt x="16" y="15"/>
                </a:lnTo>
                <a:lnTo>
                  <a:pt x="0" y="0"/>
                </a:lnTo>
                <a:lnTo>
                  <a:pt x="0" y="15"/>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76" name="Shape 276"/>
          <p:cNvSpPr/>
          <p:nvPr/>
        </p:nvSpPr>
        <p:spPr>
          <a:xfrm>
            <a:off x="3824296" y="4093464"/>
            <a:ext cx="26328" cy="26328"/>
          </a:xfrm>
          <a:custGeom>
            <a:avLst/>
            <a:gdLst/>
            <a:ahLst/>
            <a:cxnLst/>
            <a:rect l="0" t="0" r="0" b="0"/>
            <a:pathLst>
              <a:path w="18" h="18" extrusionOk="0">
                <a:moveTo>
                  <a:pt x="0" y="18"/>
                </a:moveTo>
                <a:lnTo>
                  <a:pt x="0" y="18"/>
                </a:lnTo>
                <a:lnTo>
                  <a:pt x="18" y="0"/>
                </a:lnTo>
                <a:lnTo>
                  <a:pt x="0" y="0"/>
                </a:lnTo>
                <a:lnTo>
                  <a:pt x="0" y="18"/>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77" name="Shape 277"/>
          <p:cNvSpPr/>
          <p:nvPr/>
        </p:nvSpPr>
        <p:spPr>
          <a:xfrm>
            <a:off x="4653626" y="5462518"/>
            <a:ext cx="115185" cy="105311"/>
          </a:xfrm>
          <a:custGeom>
            <a:avLst/>
            <a:gdLst/>
            <a:ahLst/>
            <a:cxnLst/>
            <a:rect l="0" t="0" r="0" b="0"/>
            <a:pathLst>
              <a:path w="69" h="63" extrusionOk="0">
                <a:moveTo>
                  <a:pt x="69" y="31"/>
                </a:moveTo>
                <a:lnTo>
                  <a:pt x="69" y="31"/>
                </a:lnTo>
                <a:lnTo>
                  <a:pt x="52" y="48"/>
                </a:lnTo>
                <a:lnTo>
                  <a:pt x="18" y="63"/>
                </a:lnTo>
                <a:lnTo>
                  <a:pt x="0" y="48"/>
                </a:lnTo>
                <a:lnTo>
                  <a:pt x="35" y="0"/>
                </a:lnTo>
                <a:lnTo>
                  <a:pt x="52" y="15"/>
                </a:lnTo>
                <a:lnTo>
                  <a:pt x="69" y="31"/>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78" name="Shape 278"/>
          <p:cNvSpPr/>
          <p:nvPr/>
        </p:nvSpPr>
        <p:spPr>
          <a:xfrm>
            <a:off x="4768811" y="4277761"/>
            <a:ext cx="487066" cy="447575"/>
          </a:xfrm>
          <a:custGeom>
            <a:avLst/>
            <a:gdLst/>
            <a:ahLst/>
            <a:cxnLst/>
            <a:rect l="0" t="0" r="0" b="0"/>
            <a:pathLst>
              <a:path w="296" h="270" extrusionOk="0">
                <a:moveTo>
                  <a:pt x="104" y="222"/>
                </a:moveTo>
                <a:lnTo>
                  <a:pt x="104" y="222"/>
                </a:lnTo>
                <a:lnTo>
                  <a:pt x="52" y="191"/>
                </a:lnTo>
                <a:lnTo>
                  <a:pt x="35" y="191"/>
                </a:lnTo>
                <a:lnTo>
                  <a:pt x="0" y="143"/>
                </a:lnTo>
                <a:lnTo>
                  <a:pt x="0" y="95"/>
                </a:lnTo>
                <a:lnTo>
                  <a:pt x="35" y="63"/>
                </a:lnTo>
                <a:lnTo>
                  <a:pt x="35" y="47"/>
                </a:lnTo>
                <a:lnTo>
                  <a:pt x="35" y="30"/>
                </a:lnTo>
                <a:lnTo>
                  <a:pt x="35" y="0"/>
                </a:lnTo>
                <a:lnTo>
                  <a:pt x="69" y="0"/>
                </a:lnTo>
                <a:lnTo>
                  <a:pt x="121" y="0"/>
                </a:lnTo>
                <a:lnTo>
                  <a:pt x="139" y="0"/>
                </a:lnTo>
                <a:lnTo>
                  <a:pt x="225" y="47"/>
                </a:lnTo>
                <a:lnTo>
                  <a:pt x="225" y="78"/>
                </a:lnTo>
                <a:lnTo>
                  <a:pt x="279" y="95"/>
                </a:lnTo>
                <a:lnTo>
                  <a:pt x="261" y="126"/>
                </a:lnTo>
                <a:lnTo>
                  <a:pt x="279" y="159"/>
                </a:lnTo>
                <a:lnTo>
                  <a:pt x="279" y="207"/>
                </a:lnTo>
                <a:lnTo>
                  <a:pt x="279" y="222"/>
                </a:lnTo>
                <a:lnTo>
                  <a:pt x="296" y="239"/>
                </a:lnTo>
                <a:lnTo>
                  <a:pt x="261" y="270"/>
                </a:lnTo>
                <a:lnTo>
                  <a:pt x="190" y="270"/>
                </a:lnTo>
                <a:lnTo>
                  <a:pt x="156" y="270"/>
                </a:lnTo>
                <a:lnTo>
                  <a:pt x="139" y="222"/>
                </a:lnTo>
                <a:lnTo>
                  <a:pt x="121" y="222"/>
                </a:lnTo>
                <a:lnTo>
                  <a:pt x="104" y="222"/>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79" name="Shape 279"/>
          <p:cNvSpPr/>
          <p:nvPr/>
        </p:nvSpPr>
        <p:spPr>
          <a:xfrm>
            <a:off x="3824297" y="4146120"/>
            <a:ext cx="259989" cy="263279"/>
          </a:xfrm>
          <a:custGeom>
            <a:avLst/>
            <a:gdLst/>
            <a:ahLst/>
            <a:cxnLst/>
            <a:rect l="0" t="0" r="0" b="0"/>
            <a:pathLst>
              <a:path w="160" h="159" extrusionOk="0">
                <a:moveTo>
                  <a:pt x="35" y="33"/>
                </a:moveTo>
                <a:lnTo>
                  <a:pt x="35" y="33"/>
                </a:lnTo>
                <a:lnTo>
                  <a:pt x="71" y="33"/>
                </a:lnTo>
                <a:lnTo>
                  <a:pt x="71" y="0"/>
                </a:lnTo>
                <a:lnTo>
                  <a:pt x="123" y="0"/>
                </a:lnTo>
                <a:lnTo>
                  <a:pt x="123" y="33"/>
                </a:lnTo>
                <a:lnTo>
                  <a:pt x="142" y="15"/>
                </a:lnTo>
                <a:lnTo>
                  <a:pt x="160" y="33"/>
                </a:lnTo>
                <a:lnTo>
                  <a:pt x="160" y="48"/>
                </a:lnTo>
                <a:lnTo>
                  <a:pt x="160" y="111"/>
                </a:lnTo>
                <a:lnTo>
                  <a:pt x="106" y="111"/>
                </a:lnTo>
                <a:lnTo>
                  <a:pt x="89" y="128"/>
                </a:lnTo>
                <a:lnTo>
                  <a:pt x="89" y="144"/>
                </a:lnTo>
                <a:lnTo>
                  <a:pt x="71" y="144"/>
                </a:lnTo>
                <a:lnTo>
                  <a:pt x="71" y="159"/>
                </a:lnTo>
                <a:lnTo>
                  <a:pt x="35" y="128"/>
                </a:lnTo>
                <a:lnTo>
                  <a:pt x="0" y="81"/>
                </a:lnTo>
                <a:lnTo>
                  <a:pt x="18" y="63"/>
                </a:lnTo>
                <a:lnTo>
                  <a:pt x="18" y="48"/>
                </a:lnTo>
                <a:lnTo>
                  <a:pt x="35" y="33"/>
                </a:lnTo>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80" name="Shape 280"/>
          <p:cNvSpPr/>
          <p:nvPr/>
        </p:nvSpPr>
        <p:spPr>
          <a:xfrm>
            <a:off x="3939479" y="4093465"/>
            <a:ext cx="342263" cy="368591"/>
          </a:xfrm>
          <a:custGeom>
            <a:avLst/>
            <a:gdLst/>
            <a:ahLst/>
            <a:cxnLst/>
            <a:rect l="0" t="0" r="0" b="0"/>
            <a:pathLst>
              <a:path w="208" h="225" extrusionOk="0">
                <a:moveTo>
                  <a:pt x="139" y="18"/>
                </a:moveTo>
                <a:lnTo>
                  <a:pt x="139" y="18"/>
                </a:lnTo>
                <a:lnTo>
                  <a:pt x="139" y="48"/>
                </a:lnTo>
                <a:lnTo>
                  <a:pt x="52" y="33"/>
                </a:lnTo>
                <a:lnTo>
                  <a:pt x="52" y="66"/>
                </a:lnTo>
                <a:lnTo>
                  <a:pt x="70" y="48"/>
                </a:lnTo>
                <a:lnTo>
                  <a:pt x="87" y="66"/>
                </a:lnTo>
                <a:lnTo>
                  <a:pt x="87" y="81"/>
                </a:lnTo>
                <a:lnTo>
                  <a:pt x="87" y="144"/>
                </a:lnTo>
                <a:lnTo>
                  <a:pt x="35" y="144"/>
                </a:lnTo>
                <a:lnTo>
                  <a:pt x="18" y="161"/>
                </a:lnTo>
                <a:lnTo>
                  <a:pt x="18" y="177"/>
                </a:lnTo>
                <a:lnTo>
                  <a:pt x="0" y="177"/>
                </a:lnTo>
                <a:lnTo>
                  <a:pt x="0" y="192"/>
                </a:lnTo>
                <a:lnTo>
                  <a:pt x="35" y="225"/>
                </a:lnTo>
                <a:lnTo>
                  <a:pt x="35" y="209"/>
                </a:lnTo>
                <a:lnTo>
                  <a:pt x="52" y="209"/>
                </a:lnTo>
                <a:lnTo>
                  <a:pt x="87" y="209"/>
                </a:lnTo>
                <a:lnTo>
                  <a:pt x="121" y="192"/>
                </a:lnTo>
                <a:lnTo>
                  <a:pt x="139" y="144"/>
                </a:lnTo>
                <a:lnTo>
                  <a:pt x="173" y="114"/>
                </a:lnTo>
                <a:lnTo>
                  <a:pt x="208" y="0"/>
                </a:lnTo>
                <a:lnTo>
                  <a:pt x="156" y="18"/>
                </a:lnTo>
                <a:lnTo>
                  <a:pt x="139" y="18"/>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81" name="Shape 281"/>
          <p:cNvSpPr/>
          <p:nvPr/>
        </p:nvSpPr>
        <p:spPr>
          <a:xfrm>
            <a:off x="4423256" y="4593695"/>
            <a:ext cx="543016" cy="394918"/>
          </a:xfrm>
          <a:custGeom>
            <a:avLst/>
            <a:gdLst/>
            <a:ahLst/>
            <a:cxnLst/>
            <a:rect l="0" t="0" r="0" b="0"/>
            <a:pathLst>
              <a:path w="330" h="240" extrusionOk="0">
                <a:moveTo>
                  <a:pt x="52" y="64"/>
                </a:moveTo>
                <a:lnTo>
                  <a:pt x="52" y="64"/>
                </a:lnTo>
                <a:lnTo>
                  <a:pt x="123" y="96"/>
                </a:lnTo>
                <a:lnTo>
                  <a:pt x="140" y="79"/>
                </a:lnTo>
                <a:lnTo>
                  <a:pt x="192" y="112"/>
                </a:lnTo>
                <a:lnTo>
                  <a:pt x="209" y="127"/>
                </a:lnTo>
                <a:lnTo>
                  <a:pt x="209" y="96"/>
                </a:lnTo>
                <a:lnTo>
                  <a:pt x="192" y="96"/>
                </a:lnTo>
                <a:lnTo>
                  <a:pt x="192" y="79"/>
                </a:lnTo>
                <a:lnTo>
                  <a:pt x="192" y="16"/>
                </a:lnTo>
                <a:lnTo>
                  <a:pt x="192" y="0"/>
                </a:lnTo>
                <a:lnTo>
                  <a:pt x="244" y="0"/>
                </a:lnTo>
                <a:lnTo>
                  <a:pt x="261" y="0"/>
                </a:lnTo>
                <a:lnTo>
                  <a:pt x="313" y="31"/>
                </a:lnTo>
                <a:lnTo>
                  <a:pt x="330" y="64"/>
                </a:lnTo>
                <a:lnTo>
                  <a:pt x="313" y="79"/>
                </a:lnTo>
                <a:lnTo>
                  <a:pt x="313" y="96"/>
                </a:lnTo>
                <a:lnTo>
                  <a:pt x="296" y="127"/>
                </a:lnTo>
                <a:lnTo>
                  <a:pt x="313" y="144"/>
                </a:lnTo>
                <a:lnTo>
                  <a:pt x="227" y="175"/>
                </a:lnTo>
                <a:lnTo>
                  <a:pt x="227" y="192"/>
                </a:lnTo>
                <a:lnTo>
                  <a:pt x="192" y="192"/>
                </a:lnTo>
                <a:lnTo>
                  <a:pt x="192" y="208"/>
                </a:lnTo>
                <a:lnTo>
                  <a:pt x="140" y="240"/>
                </a:lnTo>
                <a:lnTo>
                  <a:pt x="88" y="240"/>
                </a:lnTo>
                <a:lnTo>
                  <a:pt x="52" y="223"/>
                </a:lnTo>
                <a:lnTo>
                  <a:pt x="35" y="240"/>
                </a:lnTo>
                <a:lnTo>
                  <a:pt x="0" y="208"/>
                </a:lnTo>
                <a:lnTo>
                  <a:pt x="0" y="127"/>
                </a:lnTo>
                <a:lnTo>
                  <a:pt x="69" y="112"/>
                </a:lnTo>
                <a:lnTo>
                  <a:pt x="52" y="64"/>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82" name="Shape 282"/>
          <p:cNvSpPr/>
          <p:nvPr/>
        </p:nvSpPr>
        <p:spPr>
          <a:xfrm>
            <a:off x="3972388" y="4488383"/>
            <a:ext cx="569343" cy="526559"/>
          </a:xfrm>
          <a:custGeom>
            <a:avLst/>
            <a:gdLst/>
            <a:ahLst/>
            <a:cxnLst/>
            <a:rect l="0" t="0" r="0" b="0"/>
            <a:pathLst>
              <a:path w="345" h="321" extrusionOk="0">
                <a:moveTo>
                  <a:pt x="0" y="288"/>
                </a:moveTo>
                <a:lnTo>
                  <a:pt x="0" y="288"/>
                </a:lnTo>
                <a:lnTo>
                  <a:pt x="34" y="288"/>
                </a:lnTo>
                <a:lnTo>
                  <a:pt x="69" y="288"/>
                </a:lnTo>
                <a:lnTo>
                  <a:pt x="172" y="305"/>
                </a:lnTo>
                <a:lnTo>
                  <a:pt x="207" y="305"/>
                </a:lnTo>
                <a:lnTo>
                  <a:pt x="276" y="321"/>
                </a:lnTo>
                <a:lnTo>
                  <a:pt x="311" y="305"/>
                </a:lnTo>
                <a:lnTo>
                  <a:pt x="276" y="273"/>
                </a:lnTo>
                <a:lnTo>
                  <a:pt x="276" y="192"/>
                </a:lnTo>
                <a:lnTo>
                  <a:pt x="345" y="177"/>
                </a:lnTo>
                <a:lnTo>
                  <a:pt x="328" y="129"/>
                </a:lnTo>
                <a:lnTo>
                  <a:pt x="276" y="144"/>
                </a:lnTo>
                <a:lnTo>
                  <a:pt x="276" y="129"/>
                </a:lnTo>
                <a:lnTo>
                  <a:pt x="293" y="113"/>
                </a:lnTo>
                <a:lnTo>
                  <a:pt x="276" y="96"/>
                </a:lnTo>
                <a:lnTo>
                  <a:pt x="276" y="48"/>
                </a:lnTo>
                <a:lnTo>
                  <a:pt x="241" y="33"/>
                </a:lnTo>
                <a:lnTo>
                  <a:pt x="207" y="33"/>
                </a:lnTo>
                <a:lnTo>
                  <a:pt x="207" y="48"/>
                </a:lnTo>
                <a:lnTo>
                  <a:pt x="172" y="65"/>
                </a:lnTo>
                <a:lnTo>
                  <a:pt x="138" y="33"/>
                </a:lnTo>
                <a:lnTo>
                  <a:pt x="138" y="0"/>
                </a:lnTo>
                <a:lnTo>
                  <a:pt x="121" y="0"/>
                </a:lnTo>
                <a:lnTo>
                  <a:pt x="51" y="0"/>
                </a:lnTo>
                <a:lnTo>
                  <a:pt x="17" y="17"/>
                </a:lnTo>
                <a:lnTo>
                  <a:pt x="34" y="65"/>
                </a:lnTo>
                <a:lnTo>
                  <a:pt x="34" y="81"/>
                </a:lnTo>
                <a:lnTo>
                  <a:pt x="51" y="144"/>
                </a:lnTo>
                <a:lnTo>
                  <a:pt x="51" y="177"/>
                </a:lnTo>
                <a:lnTo>
                  <a:pt x="17" y="192"/>
                </a:lnTo>
                <a:lnTo>
                  <a:pt x="0" y="257"/>
                </a:lnTo>
                <a:lnTo>
                  <a:pt x="0" y="288"/>
                </a:lnTo>
                <a:close/>
              </a:path>
            </a:pathLst>
          </a:custGeom>
          <a:solidFill>
            <a:srgbClr val="5BAD8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83" name="Shape 283"/>
          <p:cNvSpPr/>
          <p:nvPr/>
        </p:nvSpPr>
        <p:spPr>
          <a:xfrm>
            <a:off x="3850624" y="2803394"/>
            <a:ext cx="717437" cy="631870"/>
          </a:xfrm>
          <a:custGeom>
            <a:avLst/>
            <a:gdLst/>
            <a:ahLst/>
            <a:cxnLst/>
            <a:rect l="0" t="0" r="0" b="0"/>
            <a:pathLst>
              <a:path w="435" h="384" extrusionOk="0">
                <a:moveTo>
                  <a:pt x="69" y="273"/>
                </a:moveTo>
                <a:lnTo>
                  <a:pt x="69" y="273"/>
                </a:lnTo>
                <a:lnTo>
                  <a:pt x="51" y="240"/>
                </a:lnTo>
                <a:lnTo>
                  <a:pt x="34" y="240"/>
                </a:lnTo>
                <a:lnTo>
                  <a:pt x="0" y="192"/>
                </a:lnTo>
                <a:lnTo>
                  <a:pt x="17" y="177"/>
                </a:lnTo>
                <a:lnTo>
                  <a:pt x="17" y="144"/>
                </a:lnTo>
                <a:lnTo>
                  <a:pt x="17" y="112"/>
                </a:lnTo>
                <a:lnTo>
                  <a:pt x="0" y="96"/>
                </a:lnTo>
                <a:lnTo>
                  <a:pt x="0" y="81"/>
                </a:lnTo>
                <a:lnTo>
                  <a:pt x="17" y="64"/>
                </a:lnTo>
                <a:lnTo>
                  <a:pt x="17" y="48"/>
                </a:lnTo>
                <a:lnTo>
                  <a:pt x="51" y="16"/>
                </a:lnTo>
                <a:lnTo>
                  <a:pt x="51" y="0"/>
                </a:lnTo>
                <a:lnTo>
                  <a:pt x="86" y="0"/>
                </a:lnTo>
                <a:lnTo>
                  <a:pt x="140" y="16"/>
                </a:lnTo>
                <a:lnTo>
                  <a:pt x="174" y="16"/>
                </a:lnTo>
                <a:lnTo>
                  <a:pt x="174" y="48"/>
                </a:lnTo>
                <a:lnTo>
                  <a:pt x="278" y="81"/>
                </a:lnTo>
                <a:lnTo>
                  <a:pt x="295" y="64"/>
                </a:lnTo>
                <a:lnTo>
                  <a:pt x="295" y="33"/>
                </a:lnTo>
                <a:lnTo>
                  <a:pt x="349" y="0"/>
                </a:lnTo>
                <a:lnTo>
                  <a:pt x="384" y="16"/>
                </a:lnTo>
                <a:lnTo>
                  <a:pt x="384" y="33"/>
                </a:lnTo>
                <a:lnTo>
                  <a:pt x="435" y="33"/>
                </a:lnTo>
                <a:lnTo>
                  <a:pt x="418" y="96"/>
                </a:lnTo>
                <a:lnTo>
                  <a:pt x="435" y="129"/>
                </a:lnTo>
                <a:lnTo>
                  <a:pt x="435" y="304"/>
                </a:lnTo>
                <a:lnTo>
                  <a:pt x="435" y="352"/>
                </a:lnTo>
                <a:lnTo>
                  <a:pt x="418" y="369"/>
                </a:lnTo>
                <a:lnTo>
                  <a:pt x="401" y="384"/>
                </a:lnTo>
                <a:lnTo>
                  <a:pt x="192" y="273"/>
                </a:lnTo>
                <a:lnTo>
                  <a:pt x="157" y="288"/>
                </a:lnTo>
                <a:lnTo>
                  <a:pt x="140" y="273"/>
                </a:lnTo>
                <a:lnTo>
                  <a:pt x="69" y="273"/>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84" name="Shape 284"/>
          <p:cNvSpPr/>
          <p:nvPr/>
        </p:nvSpPr>
        <p:spPr>
          <a:xfrm>
            <a:off x="4541730" y="2859342"/>
            <a:ext cx="510106" cy="470612"/>
          </a:xfrm>
          <a:custGeom>
            <a:avLst/>
            <a:gdLst/>
            <a:ahLst/>
            <a:cxnLst/>
            <a:rect l="0" t="0" r="0" b="0"/>
            <a:pathLst>
              <a:path w="311" h="288" extrusionOk="0">
                <a:moveTo>
                  <a:pt x="311" y="255"/>
                </a:moveTo>
                <a:lnTo>
                  <a:pt x="311" y="255"/>
                </a:lnTo>
                <a:lnTo>
                  <a:pt x="259" y="288"/>
                </a:lnTo>
                <a:lnTo>
                  <a:pt x="242" y="271"/>
                </a:lnTo>
                <a:lnTo>
                  <a:pt x="17" y="271"/>
                </a:lnTo>
                <a:lnTo>
                  <a:pt x="17" y="96"/>
                </a:lnTo>
                <a:lnTo>
                  <a:pt x="0" y="63"/>
                </a:lnTo>
                <a:lnTo>
                  <a:pt x="17" y="0"/>
                </a:lnTo>
                <a:lnTo>
                  <a:pt x="17" y="15"/>
                </a:lnTo>
                <a:lnTo>
                  <a:pt x="69" y="15"/>
                </a:lnTo>
                <a:lnTo>
                  <a:pt x="121" y="31"/>
                </a:lnTo>
                <a:lnTo>
                  <a:pt x="190" y="15"/>
                </a:lnTo>
                <a:lnTo>
                  <a:pt x="207" y="15"/>
                </a:lnTo>
                <a:lnTo>
                  <a:pt x="207" y="31"/>
                </a:lnTo>
                <a:lnTo>
                  <a:pt x="225" y="15"/>
                </a:lnTo>
                <a:lnTo>
                  <a:pt x="225" y="31"/>
                </a:lnTo>
                <a:lnTo>
                  <a:pt x="259" y="15"/>
                </a:lnTo>
                <a:lnTo>
                  <a:pt x="277" y="79"/>
                </a:lnTo>
                <a:lnTo>
                  <a:pt x="259" y="127"/>
                </a:lnTo>
                <a:lnTo>
                  <a:pt x="242" y="96"/>
                </a:lnTo>
                <a:lnTo>
                  <a:pt x="225" y="48"/>
                </a:lnTo>
                <a:lnTo>
                  <a:pt x="225" y="63"/>
                </a:lnTo>
                <a:lnTo>
                  <a:pt x="225" y="79"/>
                </a:lnTo>
                <a:lnTo>
                  <a:pt x="311" y="255"/>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85" name="Shape 285"/>
          <p:cNvSpPr/>
          <p:nvPr/>
        </p:nvSpPr>
        <p:spPr>
          <a:xfrm>
            <a:off x="4080993" y="3777528"/>
            <a:ext cx="598961" cy="342263"/>
          </a:xfrm>
          <a:custGeom>
            <a:avLst/>
            <a:gdLst/>
            <a:ahLst/>
            <a:cxnLst/>
            <a:rect l="0" t="0" r="0" b="0"/>
            <a:pathLst>
              <a:path w="363" h="210" extrusionOk="0">
                <a:moveTo>
                  <a:pt x="224" y="0"/>
                </a:moveTo>
                <a:lnTo>
                  <a:pt x="224" y="0"/>
                </a:lnTo>
                <a:lnTo>
                  <a:pt x="259" y="33"/>
                </a:lnTo>
                <a:lnTo>
                  <a:pt x="259" y="66"/>
                </a:lnTo>
                <a:lnTo>
                  <a:pt x="294" y="81"/>
                </a:lnTo>
                <a:lnTo>
                  <a:pt x="363" y="162"/>
                </a:lnTo>
                <a:lnTo>
                  <a:pt x="242" y="162"/>
                </a:lnTo>
                <a:lnTo>
                  <a:pt x="224" y="177"/>
                </a:lnTo>
                <a:lnTo>
                  <a:pt x="173" y="177"/>
                </a:lnTo>
                <a:lnTo>
                  <a:pt x="155" y="162"/>
                </a:lnTo>
                <a:lnTo>
                  <a:pt x="138" y="162"/>
                </a:lnTo>
                <a:lnTo>
                  <a:pt x="121" y="192"/>
                </a:lnTo>
                <a:lnTo>
                  <a:pt x="69" y="210"/>
                </a:lnTo>
                <a:lnTo>
                  <a:pt x="52" y="210"/>
                </a:lnTo>
                <a:lnTo>
                  <a:pt x="17" y="162"/>
                </a:lnTo>
                <a:lnTo>
                  <a:pt x="0" y="144"/>
                </a:lnTo>
                <a:lnTo>
                  <a:pt x="34" y="96"/>
                </a:lnTo>
                <a:lnTo>
                  <a:pt x="121" y="81"/>
                </a:lnTo>
                <a:lnTo>
                  <a:pt x="138" y="66"/>
                </a:lnTo>
                <a:lnTo>
                  <a:pt x="121" y="66"/>
                </a:lnTo>
                <a:lnTo>
                  <a:pt x="173" y="48"/>
                </a:lnTo>
                <a:lnTo>
                  <a:pt x="207" y="18"/>
                </a:lnTo>
                <a:lnTo>
                  <a:pt x="224" y="0"/>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86" name="Shape 286"/>
          <p:cNvSpPr/>
          <p:nvPr/>
        </p:nvSpPr>
        <p:spPr>
          <a:xfrm>
            <a:off x="5084744" y="3487922"/>
            <a:ext cx="279735" cy="236951"/>
          </a:xfrm>
          <a:custGeom>
            <a:avLst/>
            <a:gdLst/>
            <a:ahLst/>
            <a:cxnLst/>
            <a:rect l="0" t="0" r="0" b="0"/>
            <a:pathLst>
              <a:path w="171" h="144" extrusionOk="0">
                <a:moveTo>
                  <a:pt x="154" y="144"/>
                </a:moveTo>
                <a:lnTo>
                  <a:pt x="154" y="144"/>
                </a:lnTo>
                <a:lnTo>
                  <a:pt x="171" y="144"/>
                </a:lnTo>
                <a:lnTo>
                  <a:pt x="119" y="96"/>
                </a:lnTo>
                <a:lnTo>
                  <a:pt x="85" y="63"/>
                </a:lnTo>
                <a:lnTo>
                  <a:pt x="52" y="0"/>
                </a:lnTo>
                <a:lnTo>
                  <a:pt x="52" y="15"/>
                </a:lnTo>
                <a:lnTo>
                  <a:pt x="18" y="31"/>
                </a:lnTo>
                <a:lnTo>
                  <a:pt x="0" y="96"/>
                </a:lnTo>
                <a:lnTo>
                  <a:pt x="18" y="96"/>
                </a:lnTo>
                <a:lnTo>
                  <a:pt x="35" y="111"/>
                </a:lnTo>
                <a:lnTo>
                  <a:pt x="35" y="78"/>
                </a:lnTo>
                <a:lnTo>
                  <a:pt x="52" y="96"/>
                </a:lnTo>
                <a:lnTo>
                  <a:pt x="102" y="96"/>
                </a:lnTo>
                <a:lnTo>
                  <a:pt x="154" y="144"/>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87" name="Shape 287"/>
          <p:cNvSpPr/>
          <p:nvPr/>
        </p:nvSpPr>
        <p:spPr>
          <a:xfrm>
            <a:off x="4423255" y="3277295"/>
            <a:ext cx="747056" cy="608529"/>
          </a:xfrm>
          <a:custGeom>
            <a:avLst/>
            <a:gdLst/>
            <a:ahLst/>
            <a:cxnLst/>
            <a:rect l="0" t="0" r="0" b="0"/>
            <a:pathLst>
              <a:path w="358" h="296" extrusionOk="0">
                <a:moveTo>
                  <a:pt x="347" y="90"/>
                </a:moveTo>
                <a:lnTo>
                  <a:pt x="332" y="15"/>
                </a:lnTo>
                <a:lnTo>
                  <a:pt x="304" y="0"/>
                </a:lnTo>
                <a:lnTo>
                  <a:pt x="262" y="26"/>
                </a:lnTo>
                <a:lnTo>
                  <a:pt x="247" y="15"/>
                </a:lnTo>
                <a:lnTo>
                  <a:pt x="70" y="15"/>
                </a:lnTo>
                <a:lnTo>
                  <a:pt x="70" y="52"/>
                </a:lnTo>
                <a:lnTo>
                  <a:pt x="56" y="67"/>
                </a:lnTo>
                <a:lnTo>
                  <a:pt x="42" y="78"/>
                </a:lnTo>
                <a:lnTo>
                  <a:pt x="42" y="142"/>
                </a:lnTo>
                <a:lnTo>
                  <a:pt x="42" y="154"/>
                </a:lnTo>
                <a:lnTo>
                  <a:pt x="28" y="154"/>
                </a:lnTo>
                <a:lnTo>
                  <a:pt x="0" y="206"/>
                </a:lnTo>
                <a:lnTo>
                  <a:pt x="28" y="244"/>
                </a:lnTo>
                <a:lnTo>
                  <a:pt x="14" y="244"/>
                </a:lnTo>
                <a:lnTo>
                  <a:pt x="42" y="270"/>
                </a:lnTo>
                <a:lnTo>
                  <a:pt x="42" y="296"/>
                </a:lnTo>
                <a:lnTo>
                  <a:pt x="42" y="296"/>
                </a:lnTo>
                <a:lnTo>
                  <a:pt x="54" y="296"/>
                </a:lnTo>
                <a:lnTo>
                  <a:pt x="70" y="277"/>
                </a:lnTo>
                <a:lnTo>
                  <a:pt x="80" y="263"/>
                </a:lnTo>
                <a:lnTo>
                  <a:pt x="94" y="260"/>
                </a:lnTo>
                <a:lnTo>
                  <a:pt x="115" y="282"/>
                </a:lnTo>
                <a:lnTo>
                  <a:pt x="141" y="284"/>
                </a:lnTo>
                <a:lnTo>
                  <a:pt x="181" y="267"/>
                </a:lnTo>
                <a:lnTo>
                  <a:pt x="212" y="279"/>
                </a:lnTo>
                <a:lnTo>
                  <a:pt x="231" y="258"/>
                </a:lnTo>
                <a:lnTo>
                  <a:pt x="229" y="227"/>
                </a:lnTo>
                <a:lnTo>
                  <a:pt x="255" y="223"/>
                </a:lnTo>
                <a:lnTo>
                  <a:pt x="255" y="251"/>
                </a:lnTo>
                <a:lnTo>
                  <a:pt x="273" y="263"/>
                </a:lnTo>
                <a:lnTo>
                  <a:pt x="276" y="258"/>
                </a:lnTo>
                <a:lnTo>
                  <a:pt x="318" y="206"/>
                </a:lnTo>
                <a:lnTo>
                  <a:pt x="318" y="182"/>
                </a:lnTo>
                <a:lnTo>
                  <a:pt x="332" y="130"/>
                </a:lnTo>
                <a:lnTo>
                  <a:pt x="358" y="116"/>
                </a:lnTo>
                <a:lnTo>
                  <a:pt x="358" y="104"/>
                </a:lnTo>
                <a:lnTo>
                  <a:pt x="347" y="90"/>
                </a:lnTo>
                <a:close/>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88" name="Shape 288"/>
          <p:cNvSpPr/>
          <p:nvPr/>
        </p:nvSpPr>
        <p:spPr>
          <a:xfrm>
            <a:off x="3824297" y="3698544"/>
            <a:ext cx="345555" cy="473903"/>
          </a:xfrm>
          <a:custGeom>
            <a:avLst/>
            <a:gdLst/>
            <a:ahLst/>
            <a:cxnLst/>
            <a:rect l="0" t="0" r="0" b="0"/>
            <a:pathLst>
              <a:path w="212" h="288" extrusionOk="0">
                <a:moveTo>
                  <a:pt x="0" y="210"/>
                </a:moveTo>
                <a:lnTo>
                  <a:pt x="0" y="210"/>
                </a:lnTo>
                <a:lnTo>
                  <a:pt x="35" y="162"/>
                </a:lnTo>
                <a:lnTo>
                  <a:pt x="52" y="162"/>
                </a:lnTo>
                <a:lnTo>
                  <a:pt x="69" y="177"/>
                </a:lnTo>
                <a:lnTo>
                  <a:pt x="89" y="162"/>
                </a:lnTo>
                <a:lnTo>
                  <a:pt x="123" y="114"/>
                </a:lnTo>
                <a:lnTo>
                  <a:pt x="141" y="66"/>
                </a:lnTo>
                <a:lnTo>
                  <a:pt x="158" y="33"/>
                </a:lnTo>
                <a:lnTo>
                  <a:pt x="158" y="18"/>
                </a:lnTo>
                <a:lnTo>
                  <a:pt x="158" y="0"/>
                </a:lnTo>
                <a:lnTo>
                  <a:pt x="158" y="18"/>
                </a:lnTo>
                <a:lnTo>
                  <a:pt x="194" y="81"/>
                </a:lnTo>
                <a:lnTo>
                  <a:pt x="158" y="81"/>
                </a:lnTo>
                <a:lnTo>
                  <a:pt x="158" y="96"/>
                </a:lnTo>
                <a:lnTo>
                  <a:pt x="177" y="114"/>
                </a:lnTo>
                <a:lnTo>
                  <a:pt x="194" y="144"/>
                </a:lnTo>
                <a:lnTo>
                  <a:pt x="158" y="192"/>
                </a:lnTo>
                <a:lnTo>
                  <a:pt x="177" y="210"/>
                </a:lnTo>
                <a:lnTo>
                  <a:pt x="212" y="258"/>
                </a:lnTo>
                <a:lnTo>
                  <a:pt x="212" y="288"/>
                </a:lnTo>
                <a:lnTo>
                  <a:pt x="123" y="273"/>
                </a:lnTo>
                <a:lnTo>
                  <a:pt x="69" y="273"/>
                </a:lnTo>
                <a:lnTo>
                  <a:pt x="35" y="273"/>
                </a:lnTo>
                <a:lnTo>
                  <a:pt x="35" y="258"/>
                </a:lnTo>
                <a:lnTo>
                  <a:pt x="18" y="240"/>
                </a:lnTo>
                <a:lnTo>
                  <a:pt x="0" y="225"/>
                </a:lnTo>
                <a:lnTo>
                  <a:pt x="0" y="210"/>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89" name="Shape 289"/>
          <p:cNvSpPr/>
          <p:nvPr/>
        </p:nvSpPr>
        <p:spPr>
          <a:xfrm>
            <a:off x="3850623" y="4146119"/>
            <a:ext cx="88858" cy="52656"/>
          </a:xfrm>
          <a:custGeom>
            <a:avLst/>
            <a:gdLst/>
            <a:ahLst/>
            <a:cxnLst/>
            <a:rect l="0" t="0" r="0" b="0"/>
            <a:pathLst>
              <a:path w="53" h="33" extrusionOk="0">
                <a:moveTo>
                  <a:pt x="53" y="0"/>
                </a:moveTo>
                <a:lnTo>
                  <a:pt x="53" y="0"/>
                </a:lnTo>
                <a:lnTo>
                  <a:pt x="53" y="33"/>
                </a:lnTo>
                <a:lnTo>
                  <a:pt x="17" y="33"/>
                </a:lnTo>
                <a:lnTo>
                  <a:pt x="0" y="33"/>
                </a:lnTo>
                <a:lnTo>
                  <a:pt x="17" y="0"/>
                </a:lnTo>
                <a:lnTo>
                  <a:pt x="53" y="0"/>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90" name="Shape 290"/>
          <p:cNvSpPr/>
          <p:nvPr/>
        </p:nvSpPr>
        <p:spPr>
          <a:xfrm>
            <a:off x="5338153" y="3724873"/>
            <a:ext cx="59238" cy="78983"/>
          </a:xfrm>
          <a:custGeom>
            <a:avLst/>
            <a:gdLst/>
            <a:ahLst/>
            <a:cxnLst/>
            <a:rect l="0" t="0" r="0" b="0"/>
            <a:pathLst>
              <a:path w="34" h="48" extrusionOk="0">
                <a:moveTo>
                  <a:pt x="17" y="48"/>
                </a:moveTo>
                <a:lnTo>
                  <a:pt x="17" y="48"/>
                </a:lnTo>
                <a:lnTo>
                  <a:pt x="0" y="48"/>
                </a:lnTo>
                <a:lnTo>
                  <a:pt x="0" y="30"/>
                </a:lnTo>
                <a:lnTo>
                  <a:pt x="0" y="0"/>
                </a:lnTo>
                <a:lnTo>
                  <a:pt x="17" y="0"/>
                </a:lnTo>
                <a:lnTo>
                  <a:pt x="34" y="0"/>
                </a:lnTo>
                <a:lnTo>
                  <a:pt x="34" y="15"/>
                </a:lnTo>
                <a:lnTo>
                  <a:pt x="17" y="15"/>
                </a:lnTo>
                <a:lnTo>
                  <a:pt x="34" y="30"/>
                </a:lnTo>
                <a:lnTo>
                  <a:pt x="17" y="48"/>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91" name="Shape 291"/>
          <p:cNvSpPr/>
          <p:nvPr/>
        </p:nvSpPr>
        <p:spPr>
          <a:xfrm>
            <a:off x="4966270" y="4067136"/>
            <a:ext cx="371883" cy="368591"/>
          </a:xfrm>
          <a:custGeom>
            <a:avLst/>
            <a:gdLst/>
            <a:ahLst/>
            <a:cxnLst/>
            <a:rect l="0" t="0" r="0" b="0"/>
            <a:pathLst>
              <a:path w="227" h="224" extrusionOk="0">
                <a:moveTo>
                  <a:pt x="227" y="15"/>
                </a:moveTo>
                <a:lnTo>
                  <a:pt x="227" y="15"/>
                </a:lnTo>
                <a:lnTo>
                  <a:pt x="192" y="0"/>
                </a:lnTo>
                <a:lnTo>
                  <a:pt x="140" y="15"/>
                </a:lnTo>
                <a:lnTo>
                  <a:pt x="52" y="0"/>
                </a:lnTo>
                <a:lnTo>
                  <a:pt x="18" y="0"/>
                </a:lnTo>
                <a:lnTo>
                  <a:pt x="0" y="0"/>
                </a:lnTo>
                <a:lnTo>
                  <a:pt x="18" y="15"/>
                </a:lnTo>
                <a:lnTo>
                  <a:pt x="35" y="63"/>
                </a:lnTo>
                <a:lnTo>
                  <a:pt x="0" y="111"/>
                </a:lnTo>
                <a:lnTo>
                  <a:pt x="0" y="129"/>
                </a:lnTo>
                <a:lnTo>
                  <a:pt x="18" y="129"/>
                </a:lnTo>
                <a:lnTo>
                  <a:pt x="104" y="176"/>
                </a:lnTo>
                <a:lnTo>
                  <a:pt x="104" y="207"/>
                </a:lnTo>
                <a:lnTo>
                  <a:pt x="158" y="224"/>
                </a:lnTo>
                <a:lnTo>
                  <a:pt x="175" y="176"/>
                </a:lnTo>
                <a:lnTo>
                  <a:pt x="192" y="176"/>
                </a:lnTo>
                <a:lnTo>
                  <a:pt x="210" y="144"/>
                </a:lnTo>
                <a:lnTo>
                  <a:pt x="192" y="129"/>
                </a:lnTo>
                <a:lnTo>
                  <a:pt x="192" y="48"/>
                </a:lnTo>
                <a:lnTo>
                  <a:pt x="227" y="15"/>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92" name="Shape 292"/>
          <p:cNvSpPr/>
          <p:nvPr/>
        </p:nvSpPr>
        <p:spPr>
          <a:xfrm>
            <a:off x="4768810" y="4067136"/>
            <a:ext cx="253406" cy="236951"/>
          </a:xfrm>
          <a:custGeom>
            <a:avLst/>
            <a:gdLst/>
            <a:ahLst/>
            <a:cxnLst/>
            <a:rect l="0" t="0" r="0" b="0"/>
            <a:pathLst>
              <a:path w="156" h="144" extrusionOk="0">
                <a:moveTo>
                  <a:pt x="121" y="0"/>
                </a:moveTo>
                <a:lnTo>
                  <a:pt x="121" y="0"/>
                </a:lnTo>
                <a:lnTo>
                  <a:pt x="139" y="15"/>
                </a:lnTo>
                <a:lnTo>
                  <a:pt x="156" y="63"/>
                </a:lnTo>
                <a:lnTo>
                  <a:pt x="121" y="111"/>
                </a:lnTo>
                <a:lnTo>
                  <a:pt x="121" y="129"/>
                </a:lnTo>
                <a:lnTo>
                  <a:pt x="69" y="129"/>
                </a:lnTo>
                <a:lnTo>
                  <a:pt x="35" y="129"/>
                </a:lnTo>
                <a:lnTo>
                  <a:pt x="0" y="144"/>
                </a:lnTo>
                <a:lnTo>
                  <a:pt x="18" y="96"/>
                </a:lnTo>
                <a:lnTo>
                  <a:pt x="35" y="81"/>
                </a:lnTo>
                <a:lnTo>
                  <a:pt x="52" y="48"/>
                </a:lnTo>
                <a:lnTo>
                  <a:pt x="35" y="48"/>
                </a:lnTo>
                <a:lnTo>
                  <a:pt x="35" y="15"/>
                </a:lnTo>
                <a:lnTo>
                  <a:pt x="69" y="15"/>
                </a:lnTo>
                <a:lnTo>
                  <a:pt x="121" y="0"/>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93" name="Shape 293"/>
          <p:cNvSpPr/>
          <p:nvPr/>
        </p:nvSpPr>
        <p:spPr>
          <a:xfrm>
            <a:off x="4739192" y="4277760"/>
            <a:ext cx="85565" cy="78984"/>
          </a:xfrm>
          <a:custGeom>
            <a:avLst/>
            <a:gdLst/>
            <a:ahLst/>
            <a:cxnLst/>
            <a:rect l="0" t="0" r="0" b="0"/>
            <a:pathLst>
              <a:path w="52" h="47" extrusionOk="0">
                <a:moveTo>
                  <a:pt x="52" y="47"/>
                </a:moveTo>
                <a:lnTo>
                  <a:pt x="52" y="47"/>
                </a:lnTo>
                <a:lnTo>
                  <a:pt x="17" y="47"/>
                </a:lnTo>
                <a:lnTo>
                  <a:pt x="0" y="47"/>
                </a:lnTo>
                <a:lnTo>
                  <a:pt x="17" y="15"/>
                </a:lnTo>
                <a:lnTo>
                  <a:pt x="52" y="0"/>
                </a:lnTo>
                <a:lnTo>
                  <a:pt x="52" y="30"/>
                </a:lnTo>
                <a:lnTo>
                  <a:pt x="52" y="47"/>
                </a:lnTo>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94" name="Shape 294"/>
          <p:cNvSpPr/>
          <p:nvPr/>
        </p:nvSpPr>
        <p:spPr>
          <a:xfrm>
            <a:off x="4768811" y="4356745"/>
            <a:ext cx="55947" cy="78983"/>
          </a:xfrm>
          <a:custGeom>
            <a:avLst/>
            <a:gdLst/>
            <a:ahLst/>
            <a:cxnLst/>
            <a:rect l="0" t="0" r="0" b="0"/>
            <a:pathLst>
              <a:path w="35" h="48" extrusionOk="0">
                <a:moveTo>
                  <a:pt x="35" y="0"/>
                </a:moveTo>
                <a:lnTo>
                  <a:pt x="35" y="0"/>
                </a:lnTo>
                <a:lnTo>
                  <a:pt x="35" y="16"/>
                </a:lnTo>
                <a:lnTo>
                  <a:pt x="0" y="48"/>
                </a:lnTo>
                <a:lnTo>
                  <a:pt x="0" y="16"/>
                </a:lnTo>
                <a:lnTo>
                  <a:pt x="0" y="0"/>
                </a:lnTo>
                <a:lnTo>
                  <a:pt x="35" y="0"/>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95" name="Shape 295"/>
          <p:cNvSpPr/>
          <p:nvPr/>
        </p:nvSpPr>
        <p:spPr>
          <a:xfrm>
            <a:off x="2853450" y="2675046"/>
            <a:ext cx="543016" cy="394918"/>
          </a:xfrm>
          <a:custGeom>
            <a:avLst/>
            <a:gdLst/>
            <a:ahLst/>
            <a:cxnLst/>
            <a:rect l="0" t="0" r="0" b="0"/>
            <a:pathLst>
              <a:path w="330" h="240" extrusionOk="0">
                <a:moveTo>
                  <a:pt x="296" y="17"/>
                </a:moveTo>
                <a:lnTo>
                  <a:pt x="296" y="17"/>
                </a:lnTo>
                <a:lnTo>
                  <a:pt x="313" y="17"/>
                </a:lnTo>
                <a:lnTo>
                  <a:pt x="330" y="96"/>
                </a:lnTo>
                <a:lnTo>
                  <a:pt x="261" y="113"/>
                </a:lnTo>
                <a:lnTo>
                  <a:pt x="261" y="128"/>
                </a:lnTo>
                <a:lnTo>
                  <a:pt x="209" y="161"/>
                </a:lnTo>
                <a:lnTo>
                  <a:pt x="140" y="192"/>
                </a:lnTo>
                <a:lnTo>
                  <a:pt x="123" y="209"/>
                </a:lnTo>
                <a:lnTo>
                  <a:pt x="123" y="240"/>
                </a:lnTo>
                <a:lnTo>
                  <a:pt x="0" y="224"/>
                </a:lnTo>
                <a:lnTo>
                  <a:pt x="36" y="224"/>
                </a:lnTo>
                <a:lnTo>
                  <a:pt x="71" y="192"/>
                </a:lnTo>
                <a:lnTo>
                  <a:pt x="88" y="161"/>
                </a:lnTo>
                <a:lnTo>
                  <a:pt x="88" y="128"/>
                </a:lnTo>
                <a:lnTo>
                  <a:pt x="106" y="96"/>
                </a:lnTo>
                <a:lnTo>
                  <a:pt x="123" y="65"/>
                </a:lnTo>
                <a:lnTo>
                  <a:pt x="175" y="48"/>
                </a:lnTo>
                <a:lnTo>
                  <a:pt x="192" y="0"/>
                </a:lnTo>
                <a:lnTo>
                  <a:pt x="209" y="0"/>
                </a:lnTo>
                <a:lnTo>
                  <a:pt x="227" y="17"/>
                </a:lnTo>
                <a:lnTo>
                  <a:pt x="278" y="17"/>
                </a:lnTo>
                <a:lnTo>
                  <a:pt x="296" y="17"/>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96" name="Shape 296"/>
          <p:cNvSpPr/>
          <p:nvPr/>
        </p:nvSpPr>
        <p:spPr>
          <a:xfrm>
            <a:off x="3054203" y="2596064"/>
            <a:ext cx="914896" cy="842495"/>
          </a:xfrm>
          <a:custGeom>
            <a:avLst/>
            <a:gdLst/>
            <a:ahLst/>
            <a:cxnLst/>
            <a:rect l="0" t="0" r="0" b="0"/>
            <a:pathLst>
              <a:path w="555" h="512" extrusionOk="0">
                <a:moveTo>
                  <a:pt x="173" y="65"/>
                </a:moveTo>
                <a:lnTo>
                  <a:pt x="173" y="65"/>
                </a:lnTo>
                <a:lnTo>
                  <a:pt x="192" y="65"/>
                </a:lnTo>
                <a:lnTo>
                  <a:pt x="209" y="144"/>
                </a:lnTo>
                <a:lnTo>
                  <a:pt x="138" y="161"/>
                </a:lnTo>
                <a:lnTo>
                  <a:pt x="138" y="176"/>
                </a:lnTo>
                <a:lnTo>
                  <a:pt x="86" y="209"/>
                </a:lnTo>
                <a:lnTo>
                  <a:pt x="17" y="240"/>
                </a:lnTo>
                <a:lnTo>
                  <a:pt x="0" y="257"/>
                </a:lnTo>
                <a:lnTo>
                  <a:pt x="0" y="288"/>
                </a:lnTo>
                <a:lnTo>
                  <a:pt x="104" y="353"/>
                </a:lnTo>
                <a:lnTo>
                  <a:pt x="261" y="464"/>
                </a:lnTo>
                <a:lnTo>
                  <a:pt x="278" y="480"/>
                </a:lnTo>
                <a:lnTo>
                  <a:pt x="313" y="497"/>
                </a:lnTo>
                <a:lnTo>
                  <a:pt x="330" y="512"/>
                </a:lnTo>
                <a:lnTo>
                  <a:pt x="347" y="512"/>
                </a:lnTo>
                <a:lnTo>
                  <a:pt x="382" y="512"/>
                </a:lnTo>
                <a:lnTo>
                  <a:pt x="555" y="401"/>
                </a:lnTo>
                <a:lnTo>
                  <a:pt x="537" y="368"/>
                </a:lnTo>
                <a:lnTo>
                  <a:pt x="520" y="368"/>
                </a:lnTo>
                <a:lnTo>
                  <a:pt x="486" y="320"/>
                </a:lnTo>
                <a:lnTo>
                  <a:pt x="503" y="305"/>
                </a:lnTo>
                <a:lnTo>
                  <a:pt x="503" y="272"/>
                </a:lnTo>
                <a:lnTo>
                  <a:pt x="503" y="240"/>
                </a:lnTo>
                <a:lnTo>
                  <a:pt x="486" y="224"/>
                </a:lnTo>
                <a:lnTo>
                  <a:pt x="486" y="209"/>
                </a:lnTo>
                <a:lnTo>
                  <a:pt x="486" y="161"/>
                </a:lnTo>
                <a:lnTo>
                  <a:pt x="451" y="144"/>
                </a:lnTo>
                <a:lnTo>
                  <a:pt x="434" y="113"/>
                </a:lnTo>
                <a:lnTo>
                  <a:pt x="468" y="80"/>
                </a:lnTo>
                <a:lnTo>
                  <a:pt x="451" y="17"/>
                </a:lnTo>
                <a:lnTo>
                  <a:pt x="468" y="0"/>
                </a:lnTo>
                <a:lnTo>
                  <a:pt x="451" y="17"/>
                </a:lnTo>
                <a:lnTo>
                  <a:pt x="399" y="0"/>
                </a:lnTo>
                <a:lnTo>
                  <a:pt x="382" y="17"/>
                </a:lnTo>
                <a:lnTo>
                  <a:pt x="347" y="0"/>
                </a:lnTo>
                <a:lnTo>
                  <a:pt x="313" y="17"/>
                </a:lnTo>
                <a:lnTo>
                  <a:pt x="261" y="17"/>
                </a:lnTo>
                <a:lnTo>
                  <a:pt x="173" y="65"/>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97" name="Shape 297"/>
          <p:cNvSpPr/>
          <p:nvPr/>
        </p:nvSpPr>
        <p:spPr>
          <a:xfrm>
            <a:off x="3765058" y="2596064"/>
            <a:ext cx="174422" cy="345555"/>
          </a:xfrm>
          <a:custGeom>
            <a:avLst/>
            <a:gdLst/>
            <a:ahLst/>
            <a:cxnLst/>
            <a:rect l="0" t="0" r="0" b="0"/>
            <a:pathLst>
              <a:path w="105" h="209" extrusionOk="0">
                <a:moveTo>
                  <a:pt x="105" y="128"/>
                </a:moveTo>
                <a:lnTo>
                  <a:pt x="105" y="128"/>
                </a:lnTo>
                <a:lnTo>
                  <a:pt x="105" y="144"/>
                </a:lnTo>
                <a:lnTo>
                  <a:pt x="71" y="176"/>
                </a:lnTo>
                <a:lnTo>
                  <a:pt x="71" y="192"/>
                </a:lnTo>
                <a:lnTo>
                  <a:pt x="54" y="209"/>
                </a:lnTo>
                <a:lnTo>
                  <a:pt x="54" y="161"/>
                </a:lnTo>
                <a:lnTo>
                  <a:pt x="17" y="144"/>
                </a:lnTo>
                <a:lnTo>
                  <a:pt x="0" y="113"/>
                </a:lnTo>
                <a:lnTo>
                  <a:pt x="34" y="80"/>
                </a:lnTo>
                <a:lnTo>
                  <a:pt x="17" y="17"/>
                </a:lnTo>
                <a:lnTo>
                  <a:pt x="34" y="0"/>
                </a:lnTo>
                <a:lnTo>
                  <a:pt x="71" y="0"/>
                </a:lnTo>
                <a:lnTo>
                  <a:pt x="88" y="17"/>
                </a:lnTo>
                <a:lnTo>
                  <a:pt x="105" y="0"/>
                </a:lnTo>
                <a:lnTo>
                  <a:pt x="88" y="32"/>
                </a:lnTo>
                <a:lnTo>
                  <a:pt x="105" y="65"/>
                </a:lnTo>
                <a:lnTo>
                  <a:pt x="71" y="96"/>
                </a:lnTo>
                <a:lnTo>
                  <a:pt x="71" y="113"/>
                </a:lnTo>
                <a:lnTo>
                  <a:pt x="105" y="113"/>
                </a:lnTo>
                <a:lnTo>
                  <a:pt x="105" y="128"/>
                </a:lnTo>
                <a:close/>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298" name="Shape 298"/>
          <p:cNvSpPr/>
          <p:nvPr/>
        </p:nvSpPr>
        <p:spPr>
          <a:xfrm>
            <a:off x="2886362" y="3171986"/>
            <a:ext cx="737182" cy="658199"/>
          </a:xfrm>
          <a:custGeom>
            <a:avLst/>
            <a:gdLst/>
            <a:ahLst/>
            <a:cxnLst/>
            <a:rect l="0" t="0" r="0" b="0"/>
            <a:pathLst>
              <a:path w="449" h="399" extrusionOk="0">
                <a:moveTo>
                  <a:pt x="208" y="0"/>
                </a:moveTo>
                <a:lnTo>
                  <a:pt x="208" y="0"/>
                </a:lnTo>
                <a:lnTo>
                  <a:pt x="363" y="111"/>
                </a:lnTo>
                <a:lnTo>
                  <a:pt x="380" y="127"/>
                </a:lnTo>
                <a:lnTo>
                  <a:pt x="415" y="144"/>
                </a:lnTo>
                <a:lnTo>
                  <a:pt x="432" y="159"/>
                </a:lnTo>
                <a:lnTo>
                  <a:pt x="449" y="159"/>
                </a:lnTo>
                <a:lnTo>
                  <a:pt x="449" y="240"/>
                </a:lnTo>
                <a:lnTo>
                  <a:pt x="432" y="255"/>
                </a:lnTo>
                <a:lnTo>
                  <a:pt x="346" y="270"/>
                </a:lnTo>
                <a:lnTo>
                  <a:pt x="311" y="270"/>
                </a:lnTo>
                <a:lnTo>
                  <a:pt x="277" y="303"/>
                </a:lnTo>
                <a:lnTo>
                  <a:pt x="242" y="318"/>
                </a:lnTo>
                <a:lnTo>
                  <a:pt x="208" y="366"/>
                </a:lnTo>
                <a:lnTo>
                  <a:pt x="190" y="384"/>
                </a:lnTo>
                <a:lnTo>
                  <a:pt x="173" y="399"/>
                </a:lnTo>
                <a:lnTo>
                  <a:pt x="156" y="384"/>
                </a:lnTo>
                <a:lnTo>
                  <a:pt x="138" y="399"/>
                </a:lnTo>
                <a:lnTo>
                  <a:pt x="121" y="399"/>
                </a:lnTo>
                <a:lnTo>
                  <a:pt x="87" y="336"/>
                </a:lnTo>
                <a:lnTo>
                  <a:pt x="52" y="351"/>
                </a:lnTo>
                <a:lnTo>
                  <a:pt x="17" y="351"/>
                </a:lnTo>
                <a:lnTo>
                  <a:pt x="35" y="336"/>
                </a:lnTo>
                <a:lnTo>
                  <a:pt x="0" y="270"/>
                </a:lnTo>
                <a:lnTo>
                  <a:pt x="35" y="255"/>
                </a:lnTo>
                <a:lnTo>
                  <a:pt x="52" y="270"/>
                </a:lnTo>
                <a:lnTo>
                  <a:pt x="69" y="255"/>
                </a:lnTo>
                <a:lnTo>
                  <a:pt x="190" y="255"/>
                </a:lnTo>
                <a:lnTo>
                  <a:pt x="156" y="0"/>
                </a:lnTo>
                <a:lnTo>
                  <a:pt x="208" y="0"/>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299" name="Shape 299"/>
          <p:cNvSpPr/>
          <p:nvPr/>
        </p:nvSpPr>
        <p:spPr>
          <a:xfrm>
            <a:off x="2682320" y="3069965"/>
            <a:ext cx="543016" cy="552888"/>
          </a:xfrm>
          <a:custGeom>
            <a:avLst/>
            <a:gdLst/>
            <a:ahLst/>
            <a:cxnLst/>
            <a:rect l="0" t="0" r="0" b="0"/>
            <a:pathLst>
              <a:path w="331" h="335" extrusionOk="0">
                <a:moveTo>
                  <a:pt x="0" y="176"/>
                </a:moveTo>
                <a:lnTo>
                  <a:pt x="0" y="176"/>
                </a:lnTo>
                <a:lnTo>
                  <a:pt x="18" y="161"/>
                </a:lnTo>
                <a:lnTo>
                  <a:pt x="106" y="161"/>
                </a:lnTo>
                <a:lnTo>
                  <a:pt x="106" y="128"/>
                </a:lnTo>
                <a:lnTo>
                  <a:pt x="140" y="113"/>
                </a:lnTo>
                <a:lnTo>
                  <a:pt x="140" y="32"/>
                </a:lnTo>
                <a:lnTo>
                  <a:pt x="227" y="32"/>
                </a:lnTo>
                <a:lnTo>
                  <a:pt x="227" y="0"/>
                </a:lnTo>
                <a:lnTo>
                  <a:pt x="331" y="65"/>
                </a:lnTo>
                <a:lnTo>
                  <a:pt x="279" y="65"/>
                </a:lnTo>
                <a:lnTo>
                  <a:pt x="313" y="320"/>
                </a:lnTo>
                <a:lnTo>
                  <a:pt x="192" y="320"/>
                </a:lnTo>
                <a:lnTo>
                  <a:pt x="175" y="335"/>
                </a:lnTo>
                <a:lnTo>
                  <a:pt x="158" y="320"/>
                </a:lnTo>
                <a:lnTo>
                  <a:pt x="123" y="335"/>
                </a:lnTo>
                <a:lnTo>
                  <a:pt x="106" y="305"/>
                </a:lnTo>
                <a:lnTo>
                  <a:pt x="52" y="288"/>
                </a:lnTo>
                <a:lnTo>
                  <a:pt x="18" y="288"/>
                </a:lnTo>
                <a:lnTo>
                  <a:pt x="0" y="305"/>
                </a:lnTo>
                <a:lnTo>
                  <a:pt x="18" y="240"/>
                </a:lnTo>
                <a:lnTo>
                  <a:pt x="0" y="224"/>
                </a:lnTo>
                <a:lnTo>
                  <a:pt x="18" y="192"/>
                </a:lnTo>
                <a:lnTo>
                  <a:pt x="0" y="176"/>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00" name="Shape 300"/>
          <p:cNvSpPr/>
          <p:nvPr/>
        </p:nvSpPr>
        <p:spPr>
          <a:xfrm>
            <a:off x="2682320" y="3043637"/>
            <a:ext cx="371883" cy="315935"/>
          </a:xfrm>
          <a:custGeom>
            <a:avLst/>
            <a:gdLst/>
            <a:ahLst/>
            <a:cxnLst/>
            <a:rect l="0" t="0" r="0" b="0"/>
            <a:pathLst>
              <a:path w="227" h="192" extrusionOk="0">
                <a:moveTo>
                  <a:pt x="0" y="192"/>
                </a:moveTo>
                <a:lnTo>
                  <a:pt x="0" y="192"/>
                </a:lnTo>
                <a:lnTo>
                  <a:pt x="18" y="177"/>
                </a:lnTo>
                <a:lnTo>
                  <a:pt x="106" y="177"/>
                </a:lnTo>
                <a:lnTo>
                  <a:pt x="106" y="144"/>
                </a:lnTo>
                <a:lnTo>
                  <a:pt x="140" y="129"/>
                </a:lnTo>
                <a:lnTo>
                  <a:pt x="140" y="48"/>
                </a:lnTo>
                <a:lnTo>
                  <a:pt x="227" y="48"/>
                </a:lnTo>
                <a:lnTo>
                  <a:pt x="227" y="16"/>
                </a:lnTo>
                <a:lnTo>
                  <a:pt x="106" y="0"/>
                </a:lnTo>
                <a:lnTo>
                  <a:pt x="89" y="33"/>
                </a:lnTo>
                <a:lnTo>
                  <a:pt x="69" y="48"/>
                </a:lnTo>
                <a:lnTo>
                  <a:pt x="52" y="96"/>
                </a:lnTo>
                <a:lnTo>
                  <a:pt x="0" y="160"/>
                </a:lnTo>
                <a:lnTo>
                  <a:pt x="0" y="192"/>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301" name="Shape 301"/>
          <p:cNvSpPr/>
          <p:nvPr/>
        </p:nvSpPr>
        <p:spPr>
          <a:xfrm>
            <a:off x="2679030" y="3672216"/>
            <a:ext cx="141514" cy="26328"/>
          </a:xfrm>
          <a:custGeom>
            <a:avLst/>
            <a:gdLst/>
            <a:ahLst/>
            <a:cxnLst/>
            <a:rect l="0" t="0" r="0" b="0"/>
            <a:pathLst>
              <a:path w="87" h="15" extrusionOk="0">
                <a:moveTo>
                  <a:pt x="0" y="15"/>
                </a:moveTo>
                <a:lnTo>
                  <a:pt x="0" y="15"/>
                </a:lnTo>
                <a:lnTo>
                  <a:pt x="18" y="15"/>
                </a:lnTo>
                <a:lnTo>
                  <a:pt x="52" y="0"/>
                </a:lnTo>
                <a:lnTo>
                  <a:pt x="69" y="15"/>
                </a:lnTo>
                <a:lnTo>
                  <a:pt x="87" y="0"/>
                </a:lnTo>
                <a:lnTo>
                  <a:pt x="52" y="0"/>
                </a:lnTo>
                <a:lnTo>
                  <a:pt x="0" y="0"/>
                </a:lnTo>
                <a:lnTo>
                  <a:pt x="0" y="15"/>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02" name="Shape 302"/>
          <p:cNvSpPr/>
          <p:nvPr/>
        </p:nvSpPr>
        <p:spPr>
          <a:xfrm>
            <a:off x="2679030" y="3724873"/>
            <a:ext cx="141514" cy="78983"/>
          </a:xfrm>
          <a:custGeom>
            <a:avLst/>
            <a:gdLst/>
            <a:ahLst/>
            <a:cxnLst/>
            <a:rect l="0" t="0" r="0" b="0"/>
            <a:pathLst>
              <a:path w="87" h="48" extrusionOk="0">
                <a:moveTo>
                  <a:pt x="52" y="48"/>
                </a:moveTo>
                <a:lnTo>
                  <a:pt x="52" y="48"/>
                </a:lnTo>
                <a:lnTo>
                  <a:pt x="87" y="15"/>
                </a:lnTo>
                <a:lnTo>
                  <a:pt x="87" y="0"/>
                </a:lnTo>
                <a:lnTo>
                  <a:pt x="0" y="0"/>
                </a:lnTo>
                <a:lnTo>
                  <a:pt x="35" y="15"/>
                </a:lnTo>
                <a:lnTo>
                  <a:pt x="35" y="30"/>
                </a:lnTo>
                <a:lnTo>
                  <a:pt x="52" y="48"/>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03" name="Shape 303"/>
          <p:cNvSpPr/>
          <p:nvPr/>
        </p:nvSpPr>
        <p:spPr>
          <a:xfrm>
            <a:off x="2850162" y="3830183"/>
            <a:ext cx="118475" cy="131640"/>
          </a:xfrm>
          <a:custGeom>
            <a:avLst/>
            <a:gdLst/>
            <a:ahLst/>
            <a:cxnLst/>
            <a:rect l="0" t="0" r="0" b="0"/>
            <a:pathLst>
              <a:path w="71" h="81" extrusionOk="0">
                <a:moveTo>
                  <a:pt x="0" y="15"/>
                </a:moveTo>
                <a:lnTo>
                  <a:pt x="0" y="15"/>
                </a:lnTo>
                <a:lnTo>
                  <a:pt x="19" y="0"/>
                </a:lnTo>
                <a:lnTo>
                  <a:pt x="36" y="0"/>
                </a:lnTo>
                <a:lnTo>
                  <a:pt x="71" y="33"/>
                </a:lnTo>
                <a:lnTo>
                  <a:pt x="71" y="48"/>
                </a:lnTo>
                <a:lnTo>
                  <a:pt x="36" y="81"/>
                </a:lnTo>
                <a:lnTo>
                  <a:pt x="19" y="63"/>
                </a:lnTo>
                <a:lnTo>
                  <a:pt x="0" y="63"/>
                </a:lnTo>
                <a:lnTo>
                  <a:pt x="0" y="15"/>
                </a:lnTo>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04" name="Shape 304"/>
          <p:cNvSpPr/>
          <p:nvPr/>
        </p:nvSpPr>
        <p:spPr>
          <a:xfrm>
            <a:off x="2906108" y="3882841"/>
            <a:ext cx="204042" cy="184295"/>
          </a:xfrm>
          <a:custGeom>
            <a:avLst/>
            <a:gdLst/>
            <a:ahLst/>
            <a:cxnLst/>
            <a:rect l="0" t="0" r="0" b="0"/>
            <a:pathLst>
              <a:path w="122" h="111" extrusionOk="0">
                <a:moveTo>
                  <a:pt x="122" y="111"/>
                </a:moveTo>
                <a:lnTo>
                  <a:pt x="122" y="111"/>
                </a:lnTo>
                <a:lnTo>
                  <a:pt x="122" y="78"/>
                </a:lnTo>
                <a:lnTo>
                  <a:pt x="86" y="63"/>
                </a:lnTo>
                <a:lnTo>
                  <a:pt x="86" y="30"/>
                </a:lnTo>
                <a:lnTo>
                  <a:pt x="69" y="30"/>
                </a:lnTo>
                <a:lnTo>
                  <a:pt x="51" y="0"/>
                </a:lnTo>
                <a:lnTo>
                  <a:pt x="34" y="15"/>
                </a:lnTo>
                <a:lnTo>
                  <a:pt x="0" y="48"/>
                </a:lnTo>
                <a:lnTo>
                  <a:pt x="86" y="111"/>
                </a:lnTo>
                <a:lnTo>
                  <a:pt x="122" y="111"/>
                </a:lnTo>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05" name="Shape 305"/>
          <p:cNvSpPr/>
          <p:nvPr/>
        </p:nvSpPr>
        <p:spPr>
          <a:xfrm>
            <a:off x="3050911" y="3803857"/>
            <a:ext cx="286317" cy="263279"/>
          </a:xfrm>
          <a:custGeom>
            <a:avLst/>
            <a:gdLst/>
            <a:ahLst/>
            <a:cxnLst/>
            <a:rect l="0" t="0" r="0" b="0"/>
            <a:pathLst>
              <a:path w="173" h="159" extrusionOk="0">
                <a:moveTo>
                  <a:pt x="155" y="144"/>
                </a:moveTo>
                <a:lnTo>
                  <a:pt x="155" y="144"/>
                </a:lnTo>
                <a:lnTo>
                  <a:pt x="155" y="96"/>
                </a:lnTo>
                <a:lnTo>
                  <a:pt x="173" y="63"/>
                </a:lnTo>
                <a:lnTo>
                  <a:pt x="155" y="30"/>
                </a:lnTo>
                <a:lnTo>
                  <a:pt x="138" y="15"/>
                </a:lnTo>
                <a:lnTo>
                  <a:pt x="104" y="15"/>
                </a:lnTo>
                <a:lnTo>
                  <a:pt x="86" y="0"/>
                </a:lnTo>
                <a:lnTo>
                  <a:pt x="69" y="15"/>
                </a:lnTo>
                <a:lnTo>
                  <a:pt x="52" y="0"/>
                </a:lnTo>
                <a:lnTo>
                  <a:pt x="34" y="15"/>
                </a:lnTo>
                <a:lnTo>
                  <a:pt x="17" y="15"/>
                </a:lnTo>
                <a:lnTo>
                  <a:pt x="17" y="30"/>
                </a:lnTo>
                <a:lnTo>
                  <a:pt x="17" y="48"/>
                </a:lnTo>
                <a:lnTo>
                  <a:pt x="17" y="63"/>
                </a:lnTo>
                <a:lnTo>
                  <a:pt x="17" y="78"/>
                </a:lnTo>
                <a:lnTo>
                  <a:pt x="0" y="78"/>
                </a:lnTo>
                <a:lnTo>
                  <a:pt x="0" y="111"/>
                </a:lnTo>
                <a:lnTo>
                  <a:pt x="34" y="126"/>
                </a:lnTo>
                <a:lnTo>
                  <a:pt x="34" y="159"/>
                </a:lnTo>
                <a:lnTo>
                  <a:pt x="69" y="144"/>
                </a:lnTo>
                <a:lnTo>
                  <a:pt x="121" y="144"/>
                </a:lnTo>
                <a:lnTo>
                  <a:pt x="155" y="144"/>
                </a:lnTo>
                <a:close/>
              </a:path>
            </a:pathLst>
          </a:custGeom>
          <a:solidFill>
            <a:srgbClr val="BCDEC2"/>
          </a:solidFill>
          <a:ln w="9525" cap="flat">
            <a:solidFill>
              <a:srgbClr val="8EC6A1"/>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06" name="Shape 306"/>
          <p:cNvSpPr/>
          <p:nvPr/>
        </p:nvSpPr>
        <p:spPr>
          <a:xfrm>
            <a:off x="3195716" y="3619561"/>
            <a:ext cx="338974" cy="236951"/>
          </a:xfrm>
          <a:custGeom>
            <a:avLst/>
            <a:gdLst/>
            <a:ahLst/>
            <a:cxnLst/>
            <a:rect l="0" t="0" r="0" b="0"/>
            <a:pathLst>
              <a:path w="208" h="144" extrusionOk="0">
                <a:moveTo>
                  <a:pt x="0" y="114"/>
                </a:moveTo>
                <a:lnTo>
                  <a:pt x="0" y="114"/>
                </a:lnTo>
                <a:lnTo>
                  <a:pt x="18" y="96"/>
                </a:lnTo>
                <a:lnTo>
                  <a:pt x="52" y="48"/>
                </a:lnTo>
                <a:lnTo>
                  <a:pt x="87" y="33"/>
                </a:lnTo>
                <a:lnTo>
                  <a:pt x="121" y="0"/>
                </a:lnTo>
                <a:lnTo>
                  <a:pt x="156" y="0"/>
                </a:lnTo>
                <a:lnTo>
                  <a:pt x="156" y="33"/>
                </a:lnTo>
                <a:lnTo>
                  <a:pt x="190" y="66"/>
                </a:lnTo>
                <a:lnTo>
                  <a:pt x="208" y="66"/>
                </a:lnTo>
                <a:lnTo>
                  <a:pt x="208" y="81"/>
                </a:lnTo>
                <a:lnTo>
                  <a:pt x="173" y="96"/>
                </a:lnTo>
                <a:lnTo>
                  <a:pt x="138" y="96"/>
                </a:lnTo>
                <a:lnTo>
                  <a:pt x="69" y="96"/>
                </a:lnTo>
                <a:lnTo>
                  <a:pt x="69" y="114"/>
                </a:lnTo>
                <a:lnTo>
                  <a:pt x="69" y="144"/>
                </a:lnTo>
                <a:lnTo>
                  <a:pt x="52" y="129"/>
                </a:lnTo>
                <a:lnTo>
                  <a:pt x="18" y="129"/>
                </a:lnTo>
                <a:lnTo>
                  <a:pt x="0" y="114"/>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07" name="Shape 307"/>
          <p:cNvSpPr/>
          <p:nvPr/>
        </p:nvSpPr>
        <p:spPr>
          <a:xfrm>
            <a:off x="3422795" y="3777528"/>
            <a:ext cx="85565" cy="210622"/>
          </a:xfrm>
          <a:custGeom>
            <a:avLst/>
            <a:gdLst/>
            <a:ahLst/>
            <a:cxnLst/>
            <a:rect l="0" t="0" r="0" b="0"/>
            <a:pathLst>
              <a:path w="52" h="129" extrusionOk="0">
                <a:moveTo>
                  <a:pt x="35" y="0"/>
                </a:moveTo>
                <a:lnTo>
                  <a:pt x="35" y="0"/>
                </a:lnTo>
                <a:lnTo>
                  <a:pt x="0" y="0"/>
                </a:lnTo>
                <a:lnTo>
                  <a:pt x="18" y="66"/>
                </a:lnTo>
                <a:lnTo>
                  <a:pt x="35" y="114"/>
                </a:lnTo>
                <a:lnTo>
                  <a:pt x="35" y="129"/>
                </a:lnTo>
                <a:lnTo>
                  <a:pt x="52" y="129"/>
                </a:lnTo>
                <a:lnTo>
                  <a:pt x="52" y="66"/>
                </a:lnTo>
                <a:lnTo>
                  <a:pt x="52" y="33"/>
                </a:lnTo>
                <a:lnTo>
                  <a:pt x="35" y="18"/>
                </a:lnTo>
                <a:lnTo>
                  <a:pt x="35" y="0"/>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08" name="Shape 308"/>
          <p:cNvSpPr/>
          <p:nvPr/>
        </p:nvSpPr>
        <p:spPr>
          <a:xfrm>
            <a:off x="3452412" y="3250968"/>
            <a:ext cx="717436" cy="500232"/>
          </a:xfrm>
          <a:custGeom>
            <a:avLst/>
            <a:gdLst/>
            <a:ahLst/>
            <a:cxnLst/>
            <a:rect l="0" t="0" r="0" b="0"/>
            <a:pathLst>
              <a:path w="436" h="303" extrusionOk="0">
                <a:moveTo>
                  <a:pt x="366" y="255"/>
                </a:moveTo>
                <a:lnTo>
                  <a:pt x="366" y="255"/>
                </a:lnTo>
                <a:lnTo>
                  <a:pt x="366" y="240"/>
                </a:lnTo>
                <a:lnTo>
                  <a:pt x="418" y="175"/>
                </a:lnTo>
                <a:lnTo>
                  <a:pt x="436" y="79"/>
                </a:lnTo>
                <a:lnTo>
                  <a:pt x="401" y="48"/>
                </a:lnTo>
                <a:lnTo>
                  <a:pt x="401" y="15"/>
                </a:lnTo>
                <a:lnTo>
                  <a:pt x="384" y="0"/>
                </a:lnTo>
                <a:lnTo>
                  <a:pt x="313" y="0"/>
                </a:lnTo>
                <a:lnTo>
                  <a:pt x="140" y="111"/>
                </a:lnTo>
                <a:lnTo>
                  <a:pt x="105" y="111"/>
                </a:lnTo>
                <a:lnTo>
                  <a:pt x="105" y="192"/>
                </a:lnTo>
                <a:lnTo>
                  <a:pt x="86" y="207"/>
                </a:lnTo>
                <a:lnTo>
                  <a:pt x="0" y="222"/>
                </a:lnTo>
                <a:lnTo>
                  <a:pt x="0" y="255"/>
                </a:lnTo>
                <a:lnTo>
                  <a:pt x="34" y="288"/>
                </a:lnTo>
                <a:lnTo>
                  <a:pt x="52" y="288"/>
                </a:lnTo>
                <a:lnTo>
                  <a:pt x="52" y="303"/>
                </a:lnTo>
                <a:lnTo>
                  <a:pt x="52" y="288"/>
                </a:lnTo>
                <a:lnTo>
                  <a:pt x="69" y="288"/>
                </a:lnTo>
                <a:lnTo>
                  <a:pt x="86" y="303"/>
                </a:lnTo>
                <a:lnTo>
                  <a:pt x="86" y="288"/>
                </a:lnTo>
                <a:lnTo>
                  <a:pt x="123" y="255"/>
                </a:lnTo>
                <a:lnTo>
                  <a:pt x="140" y="255"/>
                </a:lnTo>
                <a:lnTo>
                  <a:pt x="192" y="270"/>
                </a:lnTo>
                <a:lnTo>
                  <a:pt x="209" y="270"/>
                </a:lnTo>
                <a:lnTo>
                  <a:pt x="244" y="288"/>
                </a:lnTo>
                <a:lnTo>
                  <a:pt x="278" y="270"/>
                </a:lnTo>
                <a:lnTo>
                  <a:pt x="332" y="270"/>
                </a:lnTo>
                <a:lnTo>
                  <a:pt x="349" y="255"/>
                </a:lnTo>
                <a:lnTo>
                  <a:pt x="366" y="255"/>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09" name="Shape 309"/>
          <p:cNvSpPr/>
          <p:nvPr/>
        </p:nvSpPr>
        <p:spPr>
          <a:xfrm>
            <a:off x="2655992" y="3540577"/>
            <a:ext cx="283025" cy="184295"/>
          </a:xfrm>
          <a:custGeom>
            <a:avLst/>
            <a:gdLst/>
            <a:ahLst/>
            <a:cxnLst/>
            <a:rect l="0" t="0" r="0" b="0"/>
            <a:pathLst>
              <a:path w="173" h="113" extrusionOk="0">
                <a:moveTo>
                  <a:pt x="17" y="95"/>
                </a:moveTo>
                <a:lnTo>
                  <a:pt x="17" y="95"/>
                </a:lnTo>
                <a:lnTo>
                  <a:pt x="35" y="95"/>
                </a:lnTo>
                <a:lnTo>
                  <a:pt x="69" y="80"/>
                </a:lnTo>
                <a:lnTo>
                  <a:pt x="86" y="95"/>
                </a:lnTo>
                <a:lnTo>
                  <a:pt x="104" y="80"/>
                </a:lnTo>
                <a:lnTo>
                  <a:pt x="69" y="80"/>
                </a:lnTo>
                <a:lnTo>
                  <a:pt x="17" y="80"/>
                </a:lnTo>
                <a:lnTo>
                  <a:pt x="0" y="47"/>
                </a:lnTo>
                <a:lnTo>
                  <a:pt x="17" y="17"/>
                </a:lnTo>
                <a:lnTo>
                  <a:pt x="35" y="0"/>
                </a:lnTo>
                <a:lnTo>
                  <a:pt x="69" y="0"/>
                </a:lnTo>
                <a:lnTo>
                  <a:pt x="121" y="17"/>
                </a:lnTo>
                <a:lnTo>
                  <a:pt x="138" y="47"/>
                </a:lnTo>
                <a:lnTo>
                  <a:pt x="173" y="113"/>
                </a:lnTo>
                <a:lnTo>
                  <a:pt x="104" y="113"/>
                </a:lnTo>
                <a:lnTo>
                  <a:pt x="17" y="113"/>
                </a:lnTo>
                <a:lnTo>
                  <a:pt x="17" y="95"/>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10" name="Shape 310"/>
          <p:cNvSpPr/>
          <p:nvPr/>
        </p:nvSpPr>
        <p:spPr>
          <a:xfrm>
            <a:off x="3310902" y="3777528"/>
            <a:ext cx="171131" cy="263279"/>
          </a:xfrm>
          <a:custGeom>
            <a:avLst/>
            <a:gdLst/>
            <a:ahLst/>
            <a:cxnLst/>
            <a:rect l="0" t="0" r="0" b="0"/>
            <a:pathLst>
              <a:path w="104" h="162" extrusionOk="0">
                <a:moveTo>
                  <a:pt x="0" y="48"/>
                </a:moveTo>
                <a:lnTo>
                  <a:pt x="0" y="48"/>
                </a:lnTo>
                <a:lnTo>
                  <a:pt x="0" y="18"/>
                </a:lnTo>
                <a:lnTo>
                  <a:pt x="0" y="0"/>
                </a:lnTo>
                <a:lnTo>
                  <a:pt x="69" y="0"/>
                </a:lnTo>
                <a:lnTo>
                  <a:pt x="87" y="66"/>
                </a:lnTo>
                <a:lnTo>
                  <a:pt x="104" y="114"/>
                </a:lnTo>
                <a:lnTo>
                  <a:pt x="104" y="129"/>
                </a:lnTo>
                <a:lnTo>
                  <a:pt x="18" y="162"/>
                </a:lnTo>
                <a:lnTo>
                  <a:pt x="0" y="162"/>
                </a:lnTo>
                <a:lnTo>
                  <a:pt x="0" y="114"/>
                </a:lnTo>
                <a:lnTo>
                  <a:pt x="18" y="81"/>
                </a:lnTo>
                <a:lnTo>
                  <a:pt x="0" y="48"/>
                </a:lnTo>
                <a:close/>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11" name="Shape 311"/>
          <p:cNvSpPr/>
          <p:nvPr/>
        </p:nvSpPr>
        <p:spPr>
          <a:xfrm>
            <a:off x="3482033" y="3724873"/>
            <a:ext cx="115185" cy="263279"/>
          </a:xfrm>
          <a:custGeom>
            <a:avLst/>
            <a:gdLst/>
            <a:ahLst/>
            <a:cxnLst/>
            <a:rect l="0" t="0" r="0" b="0"/>
            <a:pathLst>
              <a:path w="69" h="159" extrusionOk="0">
                <a:moveTo>
                  <a:pt x="35" y="15"/>
                </a:moveTo>
                <a:lnTo>
                  <a:pt x="35" y="15"/>
                </a:lnTo>
                <a:lnTo>
                  <a:pt x="0" y="30"/>
                </a:lnTo>
                <a:lnTo>
                  <a:pt x="0" y="48"/>
                </a:lnTo>
                <a:lnTo>
                  <a:pt x="17" y="63"/>
                </a:lnTo>
                <a:lnTo>
                  <a:pt x="17" y="96"/>
                </a:lnTo>
                <a:lnTo>
                  <a:pt x="17" y="159"/>
                </a:lnTo>
                <a:lnTo>
                  <a:pt x="52" y="159"/>
                </a:lnTo>
                <a:lnTo>
                  <a:pt x="52" y="111"/>
                </a:lnTo>
                <a:lnTo>
                  <a:pt x="69" y="48"/>
                </a:lnTo>
                <a:lnTo>
                  <a:pt x="69" y="15"/>
                </a:lnTo>
                <a:lnTo>
                  <a:pt x="52" y="0"/>
                </a:lnTo>
                <a:lnTo>
                  <a:pt x="35" y="0"/>
                </a:lnTo>
                <a:lnTo>
                  <a:pt x="35" y="15"/>
                </a:lnTo>
              </a:path>
            </a:pathLst>
          </a:custGeom>
          <a:solidFill>
            <a:srgbClr val="E2E2E2"/>
          </a:solidFill>
          <a:ln w="9525" cap="flat">
            <a:solidFill>
              <a:srgbClr val="B2B2B2"/>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12" name="Shape 312"/>
          <p:cNvSpPr/>
          <p:nvPr/>
        </p:nvSpPr>
        <p:spPr>
          <a:xfrm>
            <a:off x="2767884" y="3724872"/>
            <a:ext cx="312646" cy="210622"/>
          </a:xfrm>
          <a:custGeom>
            <a:avLst/>
            <a:gdLst/>
            <a:ahLst/>
            <a:cxnLst/>
            <a:rect l="0" t="0" r="0" b="0"/>
            <a:pathLst>
              <a:path w="190" h="126" extrusionOk="0">
                <a:moveTo>
                  <a:pt x="173" y="126"/>
                </a:moveTo>
                <a:lnTo>
                  <a:pt x="173" y="126"/>
                </a:lnTo>
                <a:lnTo>
                  <a:pt x="190" y="126"/>
                </a:lnTo>
                <a:lnTo>
                  <a:pt x="190" y="111"/>
                </a:lnTo>
                <a:lnTo>
                  <a:pt x="190" y="96"/>
                </a:lnTo>
                <a:lnTo>
                  <a:pt x="190" y="78"/>
                </a:lnTo>
                <a:lnTo>
                  <a:pt x="190" y="63"/>
                </a:lnTo>
                <a:lnTo>
                  <a:pt x="156" y="0"/>
                </a:lnTo>
                <a:lnTo>
                  <a:pt x="121" y="15"/>
                </a:lnTo>
                <a:lnTo>
                  <a:pt x="87" y="15"/>
                </a:lnTo>
                <a:lnTo>
                  <a:pt x="104" y="0"/>
                </a:lnTo>
                <a:lnTo>
                  <a:pt x="35" y="0"/>
                </a:lnTo>
                <a:lnTo>
                  <a:pt x="35" y="15"/>
                </a:lnTo>
                <a:lnTo>
                  <a:pt x="0" y="48"/>
                </a:lnTo>
                <a:lnTo>
                  <a:pt x="52" y="78"/>
                </a:lnTo>
                <a:lnTo>
                  <a:pt x="69" y="63"/>
                </a:lnTo>
                <a:lnTo>
                  <a:pt x="87" y="63"/>
                </a:lnTo>
                <a:lnTo>
                  <a:pt x="121" y="96"/>
                </a:lnTo>
                <a:lnTo>
                  <a:pt x="121" y="111"/>
                </a:lnTo>
                <a:lnTo>
                  <a:pt x="138" y="96"/>
                </a:lnTo>
                <a:lnTo>
                  <a:pt x="156" y="126"/>
                </a:lnTo>
                <a:lnTo>
                  <a:pt x="173" y="126"/>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13" name="Shape 313"/>
          <p:cNvSpPr/>
          <p:nvPr/>
        </p:nvSpPr>
        <p:spPr>
          <a:xfrm>
            <a:off x="6509749" y="2569726"/>
            <a:ext cx="1306527" cy="1339439"/>
          </a:xfrm>
          <a:custGeom>
            <a:avLst/>
            <a:gdLst/>
            <a:ahLst/>
            <a:cxnLst/>
            <a:rect l="0" t="0" r="0" b="0"/>
            <a:pathLst>
              <a:path w="10000" h="10599" extrusionOk="0">
                <a:moveTo>
                  <a:pt x="9144" y="3307"/>
                </a:moveTo>
                <a:lnTo>
                  <a:pt x="9144" y="3307"/>
                </a:lnTo>
                <a:lnTo>
                  <a:pt x="9572" y="3307"/>
                </a:lnTo>
                <a:lnTo>
                  <a:pt x="10000" y="3724"/>
                </a:lnTo>
                <a:lnTo>
                  <a:pt x="10000" y="4167"/>
                </a:lnTo>
                <a:lnTo>
                  <a:pt x="9572" y="4167"/>
                </a:lnTo>
                <a:lnTo>
                  <a:pt x="9345" y="4349"/>
                </a:lnTo>
                <a:lnTo>
                  <a:pt x="8917" y="5182"/>
                </a:lnTo>
                <a:lnTo>
                  <a:pt x="8690" y="5417"/>
                </a:lnTo>
                <a:lnTo>
                  <a:pt x="8489" y="5807"/>
                </a:lnTo>
                <a:lnTo>
                  <a:pt x="8489" y="6042"/>
                </a:lnTo>
                <a:cubicBezTo>
                  <a:pt x="8413" y="5834"/>
                  <a:pt x="8338" y="5625"/>
                  <a:pt x="8262" y="5417"/>
                </a:cubicBezTo>
                <a:lnTo>
                  <a:pt x="8262" y="5182"/>
                </a:lnTo>
                <a:lnTo>
                  <a:pt x="8035" y="5417"/>
                </a:lnTo>
                <a:lnTo>
                  <a:pt x="7834" y="5417"/>
                </a:lnTo>
                <a:lnTo>
                  <a:pt x="7834" y="5182"/>
                </a:lnTo>
                <a:lnTo>
                  <a:pt x="8262" y="4792"/>
                </a:lnTo>
                <a:lnTo>
                  <a:pt x="7406" y="4792"/>
                </a:lnTo>
                <a:lnTo>
                  <a:pt x="7406" y="4349"/>
                </a:lnTo>
                <a:lnTo>
                  <a:pt x="7179" y="4349"/>
                </a:lnTo>
                <a:lnTo>
                  <a:pt x="6952" y="4349"/>
                </a:lnTo>
                <a:lnTo>
                  <a:pt x="6952" y="4557"/>
                </a:lnTo>
                <a:lnTo>
                  <a:pt x="6751" y="4974"/>
                </a:lnTo>
                <a:lnTo>
                  <a:pt x="6952" y="4974"/>
                </a:lnTo>
                <a:cubicBezTo>
                  <a:pt x="7028" y="5330"/>
                  <a:pt x="7103" y="5686"/>
                  <a:pt x="7179" y="6042"/>
                </a:cubicBezTo>
                <a:lnTo>
                  <a:pt x="6952" y="6042"/>
                </a:lnTo>
                <a:lnTo>
                  <a:pt x="6952" y="5807"/>
                </a:lnTo>
                <a:lnTo>
                  <a:pt x="6524" y="6042"/>
                </a:lnTo>
                <a:cubicBezTo>
                  <a:pt x="6448" y="6250"/>
                  <a:pt x="6373" y="6459"/>
                  <a:pt x="6297" y="6667"/>
                </a:cubicBezTo>
                <a:lnTo>
                  <a:pt x="5869" y="6849"/>
                </a:lnTo>
                <a:lnTo>
                  <a:pt x="4786" y="7682"/>
                </a:lnTo>
                <a:lnTo>
                  <a:pt x="4786" y="7917"/>
                </a:lnTo>
                <a:lnTo>
                  <a:pt x="4559" y="7917"/>
                </a:lnTo>
                <a:lnTo>
                  <a:pt x="4358" y="8099"/>
                </a:lnTo>
                <a:lnTo>
                  <a:pt x="4131" y="8099"/>
                </a:lnTo>
                <a:lnTo>
                  <a:pt x="4131" y="8307"/>
                </a:lnTo>
                <a:lnTo>
                  <a:pt x="4131" y="8932"/>
                </a:lnTo>
                <a:lnTo>
                  <a:pt x="3904" y="9349"/>
                </a:lnTo>
                <a:lnTo>
                  <a:pt x="3904" y="9974"/>
                </a:lnTo>
                <a:lnTo>
                  <a:pt x="3703" y="10182"/>
                </a:lnTo>
                <a:lnTo>
                  <a:pt x="3476" y="10417"/>
                </a:lnTo>
                <a:lnTo>
                  <a:pt x="3249" y="10599"/>
                </a:lnTo>
                <a:lnTo>
                  <a:pt x="2821" y="10417"/>
                </a:lnTo>
                <a:lnTo>
                  <a:pt x="2166" y="8542"/>
                </a:lnTo>
                <a:lnTo>
                  <a:pt x="1738" y="7917"/>
                </a:lnTo>
                <a:cubicBezTo>
                  <a:pt x="1662" y="7500"/>
                  <a:pt x="1587" y="7084"/>
                  <a:pt x="1511" y="6667"/>
                </a:cubicBezTo>
                <a:lnTo>
                  <a:pt x="1511" y="5807"/>
                </a:lnTo>
                <a:lnTo>
                  <a:pt x="1310" y="6224"/>
                </a:lnTo>
                <a:lnTo>
                  <a:pt x="856" y="6432"/>
                </a:lnTo>
                <a:lnTo>
                  <a:pt x="202" y="5807"/>
                </a:lnTo>
                <a:lnTo>
                  <a:pt x="655" y="5807"/>
                </a:lnTo>
                <a:lnTo>
                  <a:pt x="655" y="5599"/>
                </a:lnTo>
                <a:lnTo>
                  <a:pt x="428" y="5599"/>
                </a:lnTo>
                <a:lnTo>
                  <a:pt x="0" y="5417"/>
                </a:lnTo>
                <a:lnTo>
                  <a:pt x="202" y="5182"/>
                </a:lnTo>
                <a:lnTo>
                  <a:pt x="856" y="5182"/>
                </a:lnTo>
                <a:lnTo>
                  <a:pt x="856" y="4974"/>
                </a:lnTo>
                <a:lnTo>
                  <a:pt x="856" y="4557"/>
                </a:lnTo>
                <a:lnTo>
                  <a:pt x="655" y="4557"/>
                </a:lnTo>
                <a:lnTo>
                  <a:pt x="655" y="4349"/>
                </a:lnTo>
                <a:lnTo>
                  <a:pt x="428" y="4349"/>
                </a:lnTo>
                <a:lnTo>
                  <a:pt x="428" y="3932"/>
                </a:lnTo>
                <a:lnTo>
                  <a:pt x="655" y="3724"/>
                </a:lnTo>
                <a:lnTo>
                  <a:pt x="856" y="3932"/>
                </a:lnTo>
                <a:lnTo>
                  <a:pt x="1310" y="3724"/>
                </a:lnTo>
                <a:lnTo>
                  <a:pt x="2393" y="2474"/>
                </a:lnTo>
                <a:lnTo>
                  <a:pt x="2166" y="2292"/>
                </a:lnTo>
                <a:lnTo>
                  <a:pt x="2393" y="2292"/>
                </a:lnTo>
                <a:lnTo>
                  <a:pt x="2393" y="2057"/>
                </a:lnTo>
                <a:lnTo>
                  <a:pt x="2596" y="1849"/>
                </a:lnTo>
                <a:lnTo>
                  <a:pt x="2166" y="1432"/>
                </a:lnTo>
                <a:lnTo>
                  <a:pt x="1965" y="1224"/>
                </a:lnTo>
                <a:cubicBezTo>
                  <a:pt x="1925" y="1133"/>
                  <a:pt x="2193" y="941"/>
                  <a:pt x="2189" y="807"/>
                </a:cubicBezTo>
                <a:cubicBezTo>
                  <a:pt x="2185" y="673"/>
                  <a:pt x="1829" y="565"/>
                  <a:pt x="1940" y="417"/>
                </a:cubicBezTo>
                <a:lnTo>
                  <a:pt x="2596" y="0"/>
                </a:lnTo>
                <a:lnTo>
                  <a:pt x="3382" y="599"/>
                </a:lnTo>
                <a:lnTo>
                  <a:pt x="4131" y="495"/>
                </a:lnTo>
                <a:lnTo>
                  <a:pt x="4131" y="807"/>
                </a:lnTo>
                <a:lnTo>
                  <a:pt x="4131" y="1224"/>
                </a:lnTo>
                <a:lnTo>
                  <a:pt x="3703" y="1667"/>
                </a:lnTo>
                <a:lnTo>
                  <a:pt x="3904" y="2057"/>
                </a:lnTo>
                <a:lnTo>
                  <a:pt x="3476" y="2057"/>
                </a:lnTo>
                <a:cubicBezTo>
                  <a:pt x="3552" y="2265"/>
                  <a:pt x="3627" y="2474"/>
                  <a:pt x="3703" y="2682"/>
                </a:cubicBezTo>
                <a:lnTo>
                  <a:pt x="4358" y="2917"/>
                </a:lnTo>
                <a:cubicBezTo>
                  <a:pt x="4282" y="3125"/>
                  <a:pt x="4207" y="3334"/>
                  <a:pt x="4131" y="3542"/>
                </a:cubicBezTo>
                <a:lnTo>
                  <a:pt x="4559" y="3724"/>
                </a:lnTo>
                <a:lnTo>
                  <a:pt x="6524" y="4349"/>
                </a:lnTo>
                <a:lnTo>
                  <a:pt x="6751" y="4349"/>
                </a:lnTo>
                <a:lnTo>
                  <a:pt x="6751" y="4167"/>
                </a:lnTo>
                <a:lnTo>
                  <a:pt x="6751" y="3724"/>
                </a:lnTo>
                <a:lnTo>
                  <a:pt x="6952" y="3724"/>
                </a:lnTo>
                <a:lnTo>
                  <a:pt x="7179" y="3932"/>
                </a:lnTo>
                <a:lnTo>
                  <a:pt x="7179" y="4167"/>
                </a:lnTo>
                <a:lnTo>
                  <a:pt x="8035" y="4167"/>
                </a:lnTo>
                <a:lnTo>
                  <a:pt x="8262" y="4167"/>
                </a:lnTo>
                <a:lnTo>
                  <a:pt x="8035" y="3724"/>
                </a:lnTo>
                <a:lnTo>
                  <a:pt x="9144" y="3307"/>
                </a:lnTo>
                <a:close/>
              </a:path>
            </a:pathLst>
          </a:custGeom>
          <a:solidFill>
            <a:srgbClr val="177B57"/>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14" name="Shape 314"/>
          <p:cNvSpPr/>
          <p:nvPr/>
        </p:nvSpPr>
        <p:spPr>
          <a:xfrm>
            <a:off x="5459922" y="4662806"/>
            <a:ext cx="23038" cy="23037"/>
          </a:xfrm>
          <a:custGeom>
            <a:avLst/>
            <a:gdLst/>
            <a:ahLst/>
            <a:cxnLst/>
            <a:rect l="0" t="0" r="0" b="0"/>
            <a:pathLst>
              <a:path w="16" h="15" extrusionOk="0">
                <a:moveTo>
                  <a:pt x="0" y="15"/>
                </a:moveTo>
                <a:lnTo>
                  <a:pt x="0" y="15"/>
                </a:lnTo>
                <a:lnTo>
                  <a:pt x="16" y="15"/>
                </a:lnTo>
                <a:lnTo>
                  <a:pt x="0" y="0"/>
                </a:lnTo>
                <a:lnTo>
                  <a:pt x="0" y="15"/>
                </a:lnTo>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15" name="Shape 315"/>
          <p:cNvSpPr/>
          <p:nvPr/>
        </p:nvSpPr>
        <p:spPr>
          <a:xfrm>
            <a:off x="3240142" y="3992894"/>
            <a:ext cx="59238" cy="52656"/>
          </a:xfrm>
          <a:custGeom>
            <a:avLst/>
            <a:gdLst/>
            <a:ahLst/>
            <a:cxnLst/>
            <a:rect l="0" t="0" r="0" b="0"/>
            <a:pathLst>
              <a:path w="34" h="33" extrusionOk="0">
                <a:moveTo>
                  <a:pt x="0" y="17"/>
                </a:moveTo>
                <a:lnTo>
                  <a:pt x="0" y="17"/>
                </a:lnTo>
                <a:lnTo>
                  <a:pt x="17" y="33"/>
                </a:lnTo>
                <a:lnTo>
                  <a:pt x="34" y="17"/>
                </a:lnTo>
                <a:lnTo>
                  <a:pt x="17" y="0"/>
                </a:lnTo>
                <a:lnTo>
                  <a:pt x="0" y="17"/>
                </a:lnTo>
              </a:path>
            </a:pathLst>
          </a:custGeom>
          <a:solidFill>
            <a:srgbClr val="D8CEB8"/>
          </a:solidFill>
          <a:ln w="9525" cap="flat">
            <a:solidFill>
              <a:srgbClr val="BBAD87"/>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pPr>
            <a:endParaRPr kern="0">
              <a:solidFill>
                <a:srgbClr val="000000"/>
              </a:solidFill>
              <a:latin typeface="Arial" charset="0"/>
              <a:ea typeface="Arial"/>
              <a:cs typeface="Arial"/>
              <a:sym typeface="Arial"/>
              <a:rtl val="0"/>
            </a:endParaRPr>
          </a:p>
        </p:txBody>
      </p:sp>
      <p:sp>
        <p:nvSpPr>
          <p:cNvPr id="316" name="Shape 316"/>
          <p:cNvSpPr/>
          <p:nvPr/>
        </p:nvSpPr>
        <p:spPr>
          <a:xfrm>
            <a:off x="7961076" y="3303626"/>
            <a:ext cx="312646" cy="368591"/>
          </a:xfrm>
          <a:custGeom>
            <a:avLst/>
            <a:gdLst/>
            <a:ahLst/>
            <a:cxnLst/>
            <a:rect l="0" t="0" r="0" b="0"/>
            <a:pathLst>
              <a:path w="190" h="224" extrusionOk="0">
                <a:moveTo>
                  <a:pt x="190" y="209"/>
                </a:moveTo>
                <a:lnTo>
                  <a:pt x="190" y="209"/>
                </a:lnTo>
                <a:lnTo>
                  <a:pt x="190" y="176"/>
                </a:lnTo>
                <a:lnTo>
                  <a:pt x="156" y="144"/>
                </a:lnTo>
                <a:lnTo>
                  <a:pt x="156" y="128"/>
                </a:lnTo>
                <a:lnTo>
                  <a:pt x="87" y="80"/>
                </a:lnTo>
                <a:lnTo>
                  <a:pt x="121" y="65"/>
                </a:lnTo>
                <a:lnTo>
                  <a:pt x="104" y="48"/>
                </a:lnTo>
                <a:lnTo>
                  <a:pt x="69" y="32"/>
                </a:lnTo>
                <a:lnTo>
                  <a:pt x="52" y="0"/>
                </a:lnTo>
                <a:lnTo>
                  <a:pt x="35" y="0"/>
                </a:lnTo>
                <a:lnTo>
                  <a:pt x="35" y="32"/>
                </a:lnTo>
                <a:lnTo>
                  <a:pt x="18" y="32"/>
                </a:lnTo>
                <a:lnTo>
                  <a:pt x="18" y="17"/>
                </a:lnTo>
                <a:lnTo>
                  <a:pt x="0" y="48"/>
                </a:lnTo>
                <a:lnTo>
                  <a:pt x="0" y="65"/>
                </a:lnTo>
                <a:lnTo>
                  <a:pt x="18" y="80"/>
                </a:lnTo>
                <a:lnTo>
                  <a:pt x="18" y="128"/>
                </a:lnTo>
                <a:lnTo>
                  <a:pt x="52" y="113"/>
                </a:lnTo>
                <a:lnTo>
                  <a:pt x="87" y="96"/>
                </a:lnTo>
                <a:lnTo>
                  <a:pt x="104" y="128"/>
                </a:lnTo>
                <a:lnTo>
                  <a:pt x="121" y="161"/>
                </a:lnTo>
                <a:lnTo>
                  <a:pt x="138" y="176"/>
                </a:lnTo>
                <a:lnTo>
                  <a:pt x="138" y="209"/>
                </a:lnTo>
                <a:lnTo>
                  <a:pt x="156" y="224"/>
                </a:lnTo>
                <a:lnTo>
                  <a:pt x="156" y="209"/>
                </a:lnTo>
                <a:lnTo>
                  <a:pt x="190" y="209"/>
                </a:lnTo>
                <a:close/>
              </a:path>
            </a:pathLst>
          </a:custGeom>
          <a:solidFill>
            <a:srgbClr val="B2B2B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17" name="Shape 317"/>
          <p:cNvSpPr/>
          <p:nvPr/>
        </p:nvSpPr>
        <p:spPr>
          <a:xfrm>
            <a:off x="6197101" y="2592770"/>
            <a:ext cx="648974" cy="658199"/>
          </a:xfrm>
          <a:custGeom>
            <a:avLst/>
            <a:gdLst/>
            <a:ahLst/>
            <a:cxnLst/>
            <a:rect l="0" t="0" r="0" b="0"/>
            <a:pathLst>
              <a:path w="10403" h="10000" extrusionOk="0">
                <a:moveTo>
                  <a:pt x="448" y="8803"/>
                </a:moveTo>
                <a:lnTo>
                  <a:pt x="448" y="8803"/>
                </a:lnTo>
                <a:lnTo>
                  <a:pt x="448" y="7980"/>
                </a:lnTo>
                <a:lnTo>
                  <a:pt x="1369" y="7606"/>
                </a:lnTo>
                <a:lnTo>
                  <a:pt x="922" y="6783"/>
                </a:lnTo>
                <a:lnTo>
                  <a:pt x="448" y="6409"/>
                </a:lnTo>
                <a:lnTo>
                  <a:pt x="0" y="5586"/>
                </a:lnTo>
                <a:lnTo>
                  <a:pt x="922" y="5985"/>
                </a:lnTo>
                <a:lnTo>
                  <a:pt x="3632" y="5586"/>
                </a:lnTo>
                <a:lnTo>
                  <a:pt x="3632" y="4788"/>
                </a:lnTo>
                <a:lnTo>
                  <a:pt x="4105" y="4389"/>
                </a:lnTo>
                <a:lnTo>
                  <a:pt x="5921" y="4015"/>
                </a:lnTo>
                <a:lnTo>
                  <a:pt x="5921" y="3192"/>
                </a:lnTo>
                <a:lnTo>
                  <a:pt x="6369" y="2818"/>
                </a:lnTo>
                <a:lnTo>
                  <a:pt x="6369" y="2394"/>
                </a:lnTo>
                <a:lnTo>
                  <a:pt x="6815" y="2394"/>
                </a:lnTo>
                <a:lnTo>
                  <a:pt x="7290" y="1621"/>
                </a:lnTo>
                <a:lnTo>
                  <a:pt x="7290" y="798"/>
                </a:lnTo>
                <a:lnTo>
                  <a:pt x="8186" y="424"/>
                </a:lnTo>
                <a:lnTo>
                  <a:pt x="9107" y="0"/>
                </a:lnTo>
                <a:lnTo>
                  <a:pt x="9554" y="0"/>
                </a:lnTo>
                <a:cubicBezTo>
                  <a:pt x="9570" y="225"/>
                  <a:pt x="9058" y="575"/>
                  <a:pt x="9074" y="800"/>
                </a:cubicBezTo>
                <a:cubicBezTo>
                  <a:pt x="9058" y="1115"/>
                  <a:pt x="9570" y="1306"/>
                  <a:pt x="9554" y="1621"/>
                </a:cubicBezTo>
                <a:lnTo>
                  <a:pt x="9107" y="1995"/>
                </a:lnTo>
                <a:lnTo>
                  <a:pt x="9554" y="2394"/>
                </a:lnTo>
                <a:lnTo>
                  <a:pt x="10023" y="2850"/>
                </a:lnTo>
                <a:cubicBezTo>
                  <a:pt x="10123" y="3101"/>
                  <a:pt x="10385" y="2944"/>
                  <a:pt x="10381" y="3200"/>
                </a:cubicBezTo>
                <a:cubicBezTo>
                  <a:pt x="10377" y="3456"/>
                  <a:pt x="10403" y="3909"/>
                  <a:pt x="10000" y="4389"/>
                </a:cubicBezTo>
                <a:lnTo>
                  <a:pt x="7738" y="6783"/>
                </a:lnTo>
                <a:lnTo>
                  <a:pt x="6815" y="7182"/>
                </a:lnTo>
                <a:lnTo>
                  <a:pt x="6369" y="6783"/>
                </a:lnTo>
                <a:lnTo>
                  <a:pt x="5921" y="7182"/>
                </a:lnTo>
                <a:lnTo>
                  <a:pt x="5921" y="7980"/>
                </a:lnTo>
                <a:lnTo>
                  <a:pt x="6369" y="7980"/>
                </a:lnTo>
                <a:lnTo>
                  <a:pt x="6369" y="8379"/>
                </a:lnTo>
                <a:lnTo>
                  <a:pt x="6815" y="8379"/>
                </a:lnTo>
                <a:lnTo>
                  <a:pt x="6815" y="9177"/>
                </a:lnTo>
                <a:lnTo>
                  <a:pt x="6815" y="9576"/>
                </a:lnTo>
                <a:lnTo>
                  <a:pt x="5448" y="9576"/>
                </a:lnTo>
                <a:lnTo>
                  <a:pt x="5002" y="10000"/>
                </a:lnTo>
                <a:lnTo>
                  <a:pt x="4553" y="9576"/>
                </a:lnTo>
                <a:lnTo>
                  <a:pt x="4105" y="8803"/>
                </a:lnTo>
                <a:lnTo>
                  <a:pt x="2736" y="8803"/>
                </a:lnTo>
                <a:lnTo>
                  <a:pt x="1817" y="8803"/>
                </a:lnTo>
                <a:lnTo>
                  <a:pt x="448" y="8803"/>
                </a:lnTo>
                <a:close/>
              </a:path>
            </a:pathLst>
          </a:custGeom>
          <a:solidFill>
            <a:srgbClr val="177B57"/>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18" name="Shape 318"/>
          <p:cNvSpPr/>
          <p:nvPr/>
        </p:nvSpPr>
        <p:spPr>
          <a:xfrm>
            <a:off x="4057954" y="3250968"/>
            <a:ext cx="450867" cy="684526"/>
          </a:xfrm>
          <a:custGeom>
            <a:avLst/>
            <a:gdLst/>
            <a:ahLst/>
            <a:cxnLst/>
            <a:rect l="0" t="0" r="0" b="0"/>
            <a:pathLst>
              <a:path w="275" h="414" extrusionOk="0">
                <a:moveTo>
                  <a:pt x="35" y="15"/>
                </a:moveTo>
                <a:lnTo>
                  <a:pt x="35" y="15"/>
                </a:lnTo>
                <a:lnTo>
                  <a:pt x="35" y="48"/>
                </a:lnTo>
                <a:lnTo>
                  <a:pt x="70" y="79"/>
                </a:lnTo>
                <a:lnTo>
                  <a:pt x="52" y="175"/>
                </a:lnTo>
                <a:lnTo>
                  <a:pt x="0" y="240"/>
                </a:lnTo>
                <a:lnTo>
                  <a:pt x="0" y="255"/>
                </a:lnTo>
                <a:lnTo>
                  <a:pt x="18" y="270"/>
                </a:lnTo>
                <a:lnTo>
                  <a:pt x="18" y="288"/>
                </a:lnTo>
                <a:lnTo>
                  <a:pt x="52" y="351"/>
                </a:lnTo>
                <a:lnTo>
                  <a:pt x="18" y="351"/>
                </a:lnTo>
                <a:lnTo>
                  <a:pt x="18" y="366"/>
                </a:lnTo>
                <a:lnTo>
                  <a:pt x="35" y="384"/>
                </a:lnTo>
                <a:lnTo>
                  <a:pt x="52" y="414"/>
                </a:lnTo>
                <a:lnTo>
                  <a:pt x="137" y="399"/>
                </a:lnTo>
                <a:lnTo>
                  <a:pt x="154" y="384"/>
                </a:lnTo>
                <a:lnTo>
                  <a:pt x="137" y="384"/>
                </a:lnTo>
                <a:lnTo>
                  <a:pt x="189" y="366"/>
                </a:lnTo>
                <a:lnTo>
                  <a:pt x="223" y="336"/>
                </a:lnTo>
                <a:lnTo>
                  <a:pt x="240" y="318"/>
                </a:lnTo>
                <a:lnTo>
                  <a:pt x="258" y="318"/>
                </a:lnTo>
                <a:lnTo>
                  <a:pt x="223" y="270"/>
                </a:lnTo>
                <a:lnTo>
                  <a:pt x="258" y="207"/>
                </a:lnTo>
                <a:lnTo>
                  <a:pt x="275" y="207"/>
                </a:lnTo>
                <a:lnTo>
                  <a:pt x="275" y="192"/>
                </a:lnTo>
                <a:lnTo>
                  <a:pt x="275" y="111"/>
                </a:lnTo>
                <a:lnTo>
                  <a:pt x="70" y="0"/>
                </a:lnTo>
                <a:lnTo>
                  <a:pt x="35" y="15"/>
                </a:lnTo>
                <a:close/>
              </a:path>
            </a:pathLst>
          </a:custGeom>
          <a:solidFill>
            <a:srgbClr val="5BAD8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19" name="Shape 319"/>
          <p:cNvSpPr/>
          <p:nvPr/>
        </p:nvSpPr>
        <p:spPr>
          <a:xfrm>
            <a:off x="3564306" y="3672216"/>
            <a:ext cx="519976" cy="394918"/>
          </a:xfrm>
          <a:custGeom>
            <a:avLst/>
            <a:gdLst/>
            <a:ahLst/>
            <a:cxnLst/>
            <a:rect l="0" t="0" r="0" b="0"/>
            <a:pathLst>
              <a:path w="317" h="240" extrusionOk="0">
                <a:moveTo>
                  <a:pt x="159" y="225"/>
                </a:moveTo>
                <a:lnTo>
                  <a:pt x="159" y="225"/>
                </a:lnTo>
                <a:lnTo>
                  <a:pt x="194" y="177"/>
                </a:lnTo>
                <a:lnTo>
                  <a:pt x="211" y="177"/>
                </a:lnTo>
                <a:lnTo>
                  <a:pt x="228" y="192"/>
                </a:lnTo>
                <a:lnTo>
                  <a:pt x="246" y="177"/>
                </a:lnTo>
                <a:lnTo>
                  <a:pt x="282" y="129"/>
                </a:lnTo>
                <a:lnTo>
                  <a:pt x="299" y="81"/>
                </a:lnTo>
                <a:lnTo>
                  <a:pt x="317" y="48"/>
                </a:lnTo>
                <a:lnTo>
                  <a:pt x="317" y="33"/>
                </a:lnTo>
                <a:lnTo>
                  <a:pt x="317" y="15"/>
                </a:lnTo>
                <a:lnTo>
                  <a:pt x="299" y="0"/>
                </a:lnTo>
                <a:lnTo>
                  <a:pt x="282" y="0"/>
                </a:lnTo>
                <a:lnTo>
                  <a:pt x="265" y="15"/>
                </a:lnTo>
                <a:lnTo>
                  <a:pt x="211" y="15"/>
                </a:lnTo>
                <a:lnTo>
                  <a:pt x="177" y="33"/>
                </a:lnTo>
                <a:lnTo>
                  <a:pt x="142" y="15"/>
                </a:lnTo>
                <a:lnTo>
                  <a:pt x="123" y="15"/>
                </a:lnTo>
                <a:lnTo>
                  <a:pt x="71" y="0"/>
                </a:lnTo>
                <a:lnTo>
                  <a:pt x="54" y="0"/>
                </a:lnTo>
                <a:lnTo>
                  <a:pt x="19" y="33"/>
                </a:lnTo>
                <a:lnTo>
                  <a:pt x="19" y="48"/>
                </a:lnTo>
                <a:lnTo>
                  <a:pt x="19" y="81"/>
                </a:lnTo>
                <a:lnTo>
                  <a:pt x="0" y="144"/>
                </a:lnTo>
                <a:lnTo>
                  <a:pt x="0" y="192"/>
                </a:lnTo>
                <a:lnTo>
                  <a:pt x="54" y="192"/>
                </a:lnTo>
                <a:lnTo>
                  <a:pt x="54" y="207"/>
                </a:lnTo>
                <a:lnTo>
                  <a:pt x="71" y="240"/>
                </a:lnTo>
                <a:lnTo>
                  <a:pt x="88" y="240"/>
                </a:lnTo>
                <a:lnTo>
                  <a:pt x="159" y="240"/>
                </a:lnTo>
                <a:lnTo>
                  <a:pt x="159" y="225"/>
                </a:lnTo>
                <a:close/>
              </a:path>
            </a:pathLst>
          </a:custGeom>
          <a:solidFill>
            <a:srgbClr val="177B57"/>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20" name="Shape 320"/>
          <p:cNvSpPr/>
          <p:nvPr/>
        </p:nvSpPr>
        <p:spPr>
          <a:xfrm>
            <a:off x="4510898" y="3735747"/>
            <a:ext cx="546729" cy="357716"/>
          </a:xfrm>
          <a:custGeom>
            <a:avLst/>
            <a:gdLst/>
            <a:ahLst/>
            <a:cxnLst/>
            <a:rect l="0" t="0" r="0" b="0"/>
            <a:pathLst>
              <a:path w="262" h="174" extrusionOk="0">
                <a:moveTo>
                  <a:pt x="248" y="137"/>
                </a:moveTo>
                <a:lnTo>
                  <a:pt x="220" y="99"/>
                </a:lnTo>
                <a:lnTo>
                  <a:pt x="205" y="85"/>
                </a:lnTo>
                <a:lnTo>
                  <a:pt x="217" y="75"/>
                </a:lnTo>
                <a:lnTo>
                  <a:pt x="220" y="73"/>
                </a:lnTo>
                <a:lnTo>
                  <a:pt x="231" y="40"/>
                </a:lnTo>
                <a:lnTo>
                  <a:pt x="213" y="28"/>
                </a:lnTo>
                <a:lnTo>
                  <a:pt x="213" y="0"/>
                </a:lnTo>
                <a:lnTo>
                  <a:pt x="187" y="4"/>
                </a:lnTo>
                <a:lnTo>
                  <a:pt x="189" y="35"/>
                </a:lnTo>
                <a:lnTo>
                  <a:pt x="170" y="56"/>
                </a:lnTo>
                <a:lnTo>
                  <a:pt x="139" y="44"/>
                </a:lnTo>
                <a:lnTo>
                  <a:pt x="99" y="61"/>
                </a:lnTo>
                <a:lnTo>
                  <a:pt x="73" y="59"/>
                </a:lnTo>
                <a:lnTo>
                  <a:pt x="52" y="37"/>
                </a:lnTo>
                <a:lnTo>
                  <a:pt x="38" y="40"/>
                </a:lnTo>
                <a:lnTo>
                  <a:pt x="28" y="54"/>
                </a:lnTo>
                <a:lnTo>
                  <a:pt x="12" y="73"/>
                </a:lnTo>
                <a:lnTo>
                  <a:pt x="0" y="73"/>
                </a:lnTo>
                <a:lnTo>
                  <a:pt x="5" y="75"/>
                </a:lnTo>
                <a:lnTo>
                  <a:pt x="28" y="85"/>
                </a:lnTo>
                <a:lnTo>
                  <a:pt x="83" y="151"/>
                </a:lnTo>
                <a:lnTo>
                  <a:pt x="97" y="163"/>
                </a:lnTo>
                <a:lnTo>
                  <a:pt x="137" y="163"/>
                </a:lnTo>
                <a:lnTo>
                  <a:pt x="151" y="174"/>
                </a:lnTo>
                <a:lnTo>
                  <a:pt x="179" y="174"/>
                </a:lnTo>
                <a:lnTo>
                  <a:pt x="220" y="163"/>
                </a:lnTo>
                <a:lnTo>
                  <a:pt x="234" y="163"/>
                </a:lnTo>
                <a:lnTo>
                  <a:pt x="262" y="163"/>
                </a:lnTo>
                <a:lnTo>
                  <a:pt x="262" y="137"/>
                </a:lnTo>
                <a:lnTo>
                  <a:pt x="248" y="137"/>
                </a:lnTo>
                <a:close/>
              </a:path>
            </a:pathLst>
          </a:custGeom>
          <a:solidFill>
            <a:srgbClr val="5BAD8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21" name="Shape 321"/>
          <p:cNvSpPr/>
          <p:nvPr/>
        </p:nvSpPr>
        <p:spPr>
          <a:xfrm>
            <a:off x="4939942" y="3619561"/>
            <a:ext cx="654908" cy="473903"/>
          </a:xfrm>
          <a:custGeom>
            <a:avLst/>
            <a:gdLst/>
            <a:ahLst/>
            <a:cxnLst/>
            <a:rect l="0" t="0" r="0" b="0"/>
            <a:pathLst>
              <a:path w="399" h="288" extrusionOk="0">
                <a:moveTo>
                  <a:pt x="244" y="66"/>
                </a:moveTo>
                <a:lnTo>
                  <a:pt x="244" y="66"/>
                </a:lnTo>
                <a:lnTo>
                  <a:pt x="244" y="96"/>
                </a:lnTo>
                <a:lnTo>
                  <a:pt x="244" y="114"/>
                </a:lnTo>
                <a:lnTo>
                  <a:pt x="261" y="114"/>
                </a:lnTo>
                <a:lnTo>
                  <a:pt x="261" y="129"/>
                </a:lnTo>
                <a:lnTo>
                  <a:pt x="296" y="162"/>
                </a:lnTo>
                <a:lnTo>
                  <a:pt x="382" y="177"/>
                </a:lnTo>
                <a:lnTo>
                  <a:pt x="399" y="177"/>
                </a:lnTo>
                <a:lnTo>
                  <a:pt x="330" y="258"/>
                </a:lnTo>
                <a:lnTo>
                  <a:pt x="278" y="258"/>
                </a:lnTo>
                <a:lnTo>
                  <a:pt x="244" y="288"/>
                </a:lnTo>
                <a:lnTo>
                  <a:pt x="207" y="273"/>
                </a:lnTo>
                <a:lnTo>
                  <a:pt x="156" y="288"/>
                </a:lnTo>
                <a:lnTo>
                  <a:pt x="69" y="273"/>
                </a:lnTo>
                <a:lnTo>
                  <a:pt x="69" y="240"/>
                </a:lnTo>
                <a:lnTo>
                  <a:pt x="52" y="240"/>
                </a:lnTo>
                <a:lnTo>
                  <a:pt x="17" y="192"/>
                </a:lnTo>
                <a:lnTo>
                  <a:pt x="0" y="177"/>
                </a:lnTo>
                <a:lnTo>
                  <a:pt x="17" y="162"/>
                </a:lnTo>
                <a:lnTo>
                  <a:pt x="35" y="114"/>
                </a:lnTo>
                <a:lnTo>
                  <a:pt x="86" y="48"/>
                </a:lnTo>
                <a:lnTo>
                  <a:pt x="86" y="18"/>
                </a:lnTo>
                <a:lnTo>
                  <a:pt x="104" y="18"/>
                </a:lnTo>
                <a:lnTo>
                  <a:pt x="121" y="33"/>
                </a:lnTo>
                <a:lnTo>
                  <a:pt x="121" y="0"/>
                </a:lnTo>
                <a:lnTo>
                  <a:pt x="138" y="18"/>
                </a:lnTo>
                <a:lnTo>
                  <a:pt x="190" y="18"/>
                </a:lnTo>
                <a:lnTo>
                  <a:pt x="244" y="66"/>
                </a:lnTo>
                <a:close/>
              </a:path>
            </a:pathLst>
          </a:custGeom>
          <a:solidFill>
            <a:srgbClr val="5BAD8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22" name="Shape 322"/>
          <p:cNvSpPr/>
          <p:nvPr/>
        </p:nvSpPr>
        <p:spPr>
          <a:xfrm>
            <a:off x="3995427" y="4040809"/>
            <a:ext cx="858950" cy="763511"/>
          </a:xfrm>
          <a:custGeom>
            <a:avLst/>
            <a:gdLst/>
            <a:ahLst/>
            <a:cxnLst/>
            <a:rect l="0" t="0" r="0" b="0"/>
            <a:pathLst>
              <a:path w="520" h="462" extrusionOk="0">
                <a:moveTo>
                  <a:pt x="417" y="0"/>
                </a:moveTo>
                <a:lnTo>
                  <a:pt x="417" y="0"/>
                </a:lnTo>
                <a:lnTo>
                  <a:pt x="294" y="0"/>
                </a:lnTo>
                <a:lnTo>
                  <a:pt x="276" y="15"/>
                </a:lnTo>
                <a:lnTo>
                  <a:pt x="225" y="15"/>
                </a:lnTo>
                <a:lnTo>
                  <a:pt x="207" y="0"/>
                </a:lnTo>
                <a:lnTo>
                  <a:pt x="190" y="0"/>
                </a:lnTo>
                <a:lnTo>
                  <a:pt x="173" y="30"/>
                </a:lnTo>
                <a:lnTo>
                  <a:pt x="138" y="144"/>
                </a:lnTo>
                <a:lnTo>
                  <a:pt x="104" y="174"/>
                </a:lnTo>
                <a:lnTo>
                  <a:pt x="86" y="222"/>
                </a:lnTo>
                <a:lnTo>
                  <a:pt x="52" y="239"/>
                </a:lnTo>
                <a:lnTo>
                  <a:pt x="17" y="239"/>
                </a:lnTo>
                <a:lnTo>
                  <a:pt x="0" y="270"/>
                </a:lnTo>
                <a:lnTo>
                  <a:pt x="0" y="287"/>
                </a:lnTo>
                <a:lnTo>
                  <a:pt x="35" y="270"/>
                </a:lnTo>
                <a:lnTo>
                  <a:pt x="104" y="270"/>
                </a:lnTo>
                <a:lnTo>
                  <a:pt x="121" y="270"/>
                </a:lnTo>
                <a:lnTo>
                  <a:pt x="121" y="303"/>
                </a:lnTo>
                <a:lnTo>
                  <a:pt x="155" y="335"/>
                </a:lnTo>
                <a:lnTo>
                  <a:pt x="190" y="318"/>
                </a:lnTo>
                <a:lnTo>
                  <a:pt x="190" y="303"/>
                </a:lnTo>
                <a:lnTo>
                  <a:pt x="225" y="303"/>
                </a:lnTo>
                <a:lnTo>
                  <a:pt x="259" y="318"/>
                </a:lnTo>
                <a:lnTo>
                  <a:pt x="259" y="366"/>
                </a:lnTo>
                <a:lnTo>
                  <a:pt x="276" y="383"/>
                </a:lnTo>
                <a:lnTo>
                  <a:pt x="259" y="399"/>
                </a:lnTo>
                <a:lnTo>
                  <a:pt x="259" y="414"/>
                </a:lnTo>
                <a:lnTo>
                  <a:pt x="311" y="399"/>
                </a:lnTo>
                <a:lnTo>
                  <a:pt x="380" y="431"/>
                </a:lnTo>
                <a:lnTo>
                  <a:pt x="397" y="414"/>
                </a:lnTo>
                <a:lnTo>
                  <a:pt x="451" y="447"/>
                </a:lnTo>
                <a:lnTo>
                  <a:pt x="468" y="462"/>
                </a:lnTo>
                <a:lnTo>
                  <a:pt x="468" y="431"/>
                </a:lnTo>
                <a:lnTo>
                  <a:pt x="451" y="431"/>
                </a:lnTo>
                <a:lnTo>
                  <a:pt x="451" y="414"/>
                </a:lnTo>
                <a:lnTo>
                  <a:pt x="451" y="351"/>
                </a:lnTo>
                <a:lnTo>
                  <a:pt x="451" y="335"/>
                </a:lnTo>
                <a:lnTo>
                  <a:pt x="503" y="335"/>
                </a:lnTo>
                <a:lnTo>
                  <a:pt x="468" y="287"/>
                </a:lnTo>
                <a:lnTo>
                  <a:pt x="468" y="239"/>
                </a:lnTo>
                <a:lnTo>
                  <a:pt x="468" y="207"/>
                </a:lnTo>
                <a:lnTo>
                  <a:pt x="468" y="191"/>
                </a:lnTo>
                <a:lnTo>
                  <a:pt x="451" y="191"/>
                </a:lnTo>
                <a:lnTo>
                  <a:pt x="468" y="159"/>
                </a:lnTo>
                <a:lnTo>
                  <a:pt x="486" y="111"/>
                </a:lnTo>
                <a:lnTo>
                  <a:pt x="503" y="96"/>
                </a:lnTo>
                <a:lnTo>
                  <a:pt x="520" y="63"/>
                </a:lnTo>
                <a:lnTo>
                  <a:pt x="503" y="63"/>
                </a:lnTo>
                <a:lnTo>
                  <a:pt x="503" y="30"/>
                </a:lnTo>
                <a:lnTo>
                  <a:pt x="486" y="15"/>
                </a:lnTo>
                <a:lnTo>
                  <a:pt x="434" y="15"/>
                </a:lnTo>
                <a:lnTo>
                  <a:pt x="417" y="0"/>
                </a:lnTo>
                <a:close/>
              </a:path>
            </a:pathLst>
          </a:custGeom>
          <a:solidFill>
            <a:srgbClr val="5BAD8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23" name="Shape 323"/>
          <p:cNvSpPr/>
          <p:nvPr/>
        </p:nvSpPr>
        <p:spPr>
          <a:xfrm>
            <a:off x="5278915" y="3751201"/>
            <a:ext cx="457448" cy="552887"/>
          </a:xfrm>
          <a:custGeom>
            <a:avLst/>
            <a:gdLst/>
            <a:ahLst/>
            <a:cxnLst/>
            <a:rect l="0" t="0" r="0" b="0"/>
            <a:pathLst>
              <a:path w="279" h="336" extrusionOk="0">
                <a:moveTo>
                  <a:pt x="35" y="207"/>
                </a:moveTo>
                <a:lnTo>
                  <a:pt x="35" y="207"/>
                </a:lnTo>
                <a:lnTo>
                  <a:pt x="0" y="240"/>
                </a:lnTo>
                <a:lnTo>
                  <a:pt x="0" y="321"/>
                </a:lnTo>
                <a:lnTo>
                  <a:pt x="18" y="336"/>
                </a:lnTo>
                <a:lnTo>
                  <a:pt x="69" y="288"/>
                </a:lnTo>
                <a:lnTo>
                  <a:pt x="141" y="240"/>
                </a:lnTo>
                <a:lnTo>
                  <a:pt x="192" y="192"/>
                </a:lnTo>
                <a:lnTo>
                  <a:pt x="227" y="159"/>
                </a:lnTo>
                <a:lnTo>
                  <a:pt x="279" y="33"/>
                </a:lnTo>
                <a:lnTo>
                  <a:pt x="279" y="0"/>
                </a:lnTo>
                <a:lnTo>
                  <a:pt x="261" y="0"/>
                </a:lnTo>
                <a:lnTo>
                  <a:pt x="227" y="15"/>
                </a:lnTo>
                <a:lnTo>
                  <a:pt x="104" y="48"/>
                </a:lnTo>
                <a:lnTo>
                  <a:pt x="87" y="33"/>
                </a:lnTo>
                <a:lnTo>
                  <a:pt x="69" y="15"/>
                </a:lnTo>
                <a:lnTo>
                  <a:pt x="52" y="33"/>
                </a:lnTo>
                <a:lnTo>
                  <a:pt x="52" y="48"/>
                </a:lnTo>
                <a:lnTo>
                  <a:pt x="87" y="81"/>
                </a:lnTo>
                <a:lnTo>
                  <a:pt x="175" y="96"/>
                </a:lnTo>
                <a:lnTo>
                  <a:pt x="192" y="96"/>
                </a:lnTo>
                <a:lnTo>
                  <a:pt x="121" y="177"/>
                </a:lnTo>
                <a:lnTo>
                  <a:pt x="69" y="177"/>
                </a:lnTo>
                <a:lnTo>
                  <a:pt x="35" y="207"/>
                </a:lnTo>
              </a:path>
            </a:pathLst>
          </a:custGeom>
          <a:solidFill>
            <a:srgbClr val="5BAD82"/>
          </a:solidFill>
          <a:ln w="9525" cap="flat">
            <a:solidFill>
              <a:srgbClr val="FFFFFF"/>
            </a:solidFill>
            <a:prstDash val="solid"/>
            <a:round/>
            <a:headEnd type="none" w="med" len="med"/>
            <a:tailEnd type="none" w="med" len="med"/>
          </a:ln>
        </p:spPr>
        <p:txBody>
          <a:bodyPr lIns="91425" tIns="45700" rIns="91425" bIns="45700" anchor="t" anchorCtr="0">
            <a:noAutofit/>
          </a:bodyPr>
          <a:lstStyle/>
          <a:p>
            <a:pPr defTabSz="457200" fontAlgn="base">
              <a:spcBef>
                <a:spcPct val="0"/>
              </a:spcBef>
              <a:spcAft>
                <a:spcPct val="0"/>
              </a:spcAft>
              <a:buClr>
                <a:srgbClr val="000000"/>
              </a:buClr>
              <a:buFont typeface="Calibri"/>
              <a:buNone/>
            </a:pPr>
            <a:endParaRPr kern="0">
              <a:solidFill>
                <a:srgbClr val="000000"/>
              </a:solidFill>
              <a:latin typeface="Arial" charset="0"/>
              <a:ea typeface="Arial"/>
              <a:cs typeface="Arial"/>
              <a:sym typeface="Arial"/>
              <a:rtl val="0"/>
            </a:endParaRPr>
          </a:p>
        </p:txBody>
      </p:sp>
      <p:sp>
        <p:nvSpPr>
          <p:cNvPr id="324" name="Shape 324"/>
          <p:cNvSpPr/>
          <p:nvPr/>
        </p:nvSpPr>
        <p:spPr>
          <a:xfrm>
            <a:off x="6043558" y="4779854"/>
            <a:ext cx="274319" cy="137159"/>
          </a:xfrm>
          <a:prstGeom prst="rect">
            <a:avLst/>
          </a:prstGeom>
          <a:solidFill>
            <a:srgbClr val="177B57"/>
          </a:solidFill>
          <a:ln w="9525" cap="flat">
            <a:solidFill>
              <a:srgbClr val="177B57"/>
            </a:solidFill>
            <a:prstDash val="solid"/>
            <a:round/>
            <a:headEnd type="none" w="med" len="med"/>
            <a:tailEnd type="none" w="med" len="med"/>
          </a:ln>
        </p:spPr>
        <p:txBody>
          <a:bodyPr lIns="91425" tIns="90000" rIns="91425" bIns="90000" anchor="ctr" anchorCtr="0">
            <a:noAutofit/>
          </a:bodyPr>
          <a:lstStyle/>
          <a:p>
            <a:pPr algn="ctr" defTabSz="457200" fontAlgn="base">
              <a:spcBef>
                <a:spcPct val="0"/>
              </a:spcBef>
              <a:spcAft>
                <a:spcPct val="0"/>
              </a:spcAft>
              <a:buClr>
                <a:srgbClr val="000000"/>
              </a:buClr>
              <a:buFont typeface="Calibri"/>
              <a:buNone/>
            </a:pPr>
            <a:endParaRPr sz="1400" kern="0">
              <a:solidFill>
                <a:srgbClr val="000000"/>
              </a:solidFill>
              <a:latin typeface="Arial" charset="0"/>
              <a:ea typeface="Arial"/>
              <a:cs typeface="Arial"/>
              <a:sym typeface="Arial"/>
              <a:rtl val="0"/>
            </a:endParaRPr>
          </a:p>
        </p:txBody>
      </p:sp>
      <p:sp>
        <p:nvSpPr>
          <p:cNvPr id="325" name="Shape 325"/>
          <p:cNvSpPr txBox="1"/>
          <p:nvPr/>
        </p:nvSpPr>
        <p:spPr>
          <a:xfrm>
            <a:off x="6312547" y="4674969"/>
            <a:ext cx="1625601" cy="351034"/>
          </a:xfrm>
          <a:prstGeom prst="rect">
            <a:avLst/>
          </a:prstGeom>
          <a:noFill/>
          <a:ln>
            <a:noFill/>
          </a:ln>
        </p:spPr>
        <p:txBody>
          <a:bodyPr lIns="91425" tIns="90000" rIns="91425" bIns="90000" anchor="t" anchorCtr="0">
            <a:noAutofit/>
          </a:bodyPr>
          <a:lstStyle/>
          <a:p>
            <a:pPr defTabSz="457200" fontAlgn="base">
              <a:spcBef>
                <a:spcPct val="0"/>
              </a:spcBef>
              <a:spcAft>
                <a:spcPct val="0"/>
              </a:spcAft>
              <a:buSzPct val="25000"/>
            </a:pPr>
            <a:r>
              <a:rPr lang="en-US" sz="1100" kern="0" dirty="0">
                <a:solidFill>
                  <a:srgbClr val="1F497D"/>
                </a:solidFill>
                <a:latin typeface="Arial" charset="0"/>
                <a:ea typeface="Arial"/>
                <a:cs typeface="Arial"/>
                <a:sym typeface="Arial"/>
                <a:rtl val="0"/>
              </a:rPr>
              <a:t>&gt;1000 personnel</a:t>
            </a:r>
          </a:p>
        </p:txBody>
      </p:sp>
      <p:sp>
        <p:nvSpPr>
          <p:cNvPr id="326" name="Shape 326"/>
          <p:cNvSpPr/>
          <p:nvPr/>
        </p:nvSpPr>
        <p:spPr>
          <a:xfrm>
            <a:off x="6043558" y="5000347"/>
            <a:ext cx="274319" cy="137159"/>
          </a:xfrm>
          <a:prstGeom prst="rect">
            <a:avLst/>
          </a:prstGeom>
          <a:solidFill>
            <a:srgbClr val="5BAD82"/>
          </a:solidFill>
          <a:ln w="9525" cap="flat">
            <a:solidFill>
              <a:srgbClr val="5BAD82"/>
            </a:solidFill>
            <a:prstDash val="solid"/>
            <a:round/>
            <a:headEnd type="none" w="med" len="med"/>
            <a:tailEnd type="none" w="med" len="med"/>
          </a:ln>
        </p:spPr>
        <p:txBody>
          <a:bodyPr lIns="91425" tIns="90000" rIns="91425" bIns="90000" anchor="ctr" anchorCtr="0">
            <a:noAutofit/>
          </a:bodyPr>
          <a:lstStyle/>
          <a:p>
            <a:pPr algn="ctr" defTabSz="457200" fontAlgn="base">
              <a:spcBef>
                <a:spcPct val="0"/>
              </a:spcBef>
              <a:spcAft>
                <a:spcPct val="0"/>
              </a:spcAft>
              <a:buClr>
                <a:srgbClr val="000000"/>
              </a:buClr>
              <a:buFont typeface="Calibri"/>
              <a:buNone/>
            </a:pPr>
            <a:endParaRPr sz="1400" kern="0">
              <a:solidFill>
                <a:srgbClr val="000000"/>
              </a:solidFill>
              <a:latin typeface="Arial" charset="0"/>
              <a:ea typeface="Arial"/>
              <a:cs typeface="Arial"/>
              <a:sym typeface="Arial"/>
              <a:rtl val="0"/>
            </a:endParaRPr>
          </a:p>
        </p:txBody>
      </p:sp>
      <p:sp>
        <p:nvSpPr>
          <p:cNvPr id="327" name="Shape 327"/>
          <p:cNvSpPr txBox="1"/>
          <p:nvPr/>
        </p:nvSpPr>
        <p:spPr>
          <a:xfrm>
            <a:off x="6316327" y="4895463"/>
            <a:ext cx="1625601" cy="351034"/>
          </a:xfrm>
          <a:prstGeom prst="rect">
            <a:avLst/>
          </a:prstGeom>
          <a:noFill/>
          <a:ln>
            <a:noFill/>
          </a:ln>
        </p:spPr>
        <p:txBody>
          <a:bodyPr lIns="91425" tIns="90000" rIns="91425" bIns="90000" anchor="t" anchorCtr="0">
            <a:noAutofit/>
          </a:bodyPr>
          <a:lstStyle/>
          <a:p>
            <a:pPr defTabSz="457200" fontAlgn="base">
              <a:spcBef>
                <a:spcPct val="0"/>
              </a:spcBef>
              <a:spcAft>
                <a:spcPct val="0"/>
              </a:spcAft>
              <a:buSzPct val="25000"/>
            </a:pPr>
            <a:r>
              <a:rPr lang="en-US" sz="1100" kern="0" dirty="0">
                <a:solidFill>
                  <a:srgbClr val="1F497D"/>
                </a:solidFill>
                <a:latin typeface="Arial" charset="0"/>
                <a:ea typeface="Arial"/>
                <a:cs typeface="Arial"/>
                <a:sym typeface="Arial"/>
                <a:rtl val="0"/>
              </a:rPr>
              <a:t>&gt;100 personnel</a:t>
            </a:r>
          </a:p>
        </p:txBody>
      </p:sp>
      <p:sp>
        <p:nvSpPr>
          <p:cNvPr id="328" name="Shape 328"/>
          <p:cNvSpPr/>
          <p:nvPr/>
        </p:nvSpPr>
        <p:spPr>
          <a:xfrm>
            <a:off x="6043558" y="5224122"/>
            <a:ext cx="274319" cy="137159"/>
          </a:xfrm>
          <a:prstGeom prst="rect">
            <a:avLst/>
          </a:prstGeom>
          <a:solidFill>
            <a:srgbClr val="BCDEC2"/>
          </a:solidFill>
          <a:ln w="9525" cap="flat">
            <a:solidFill>
              <a:srgbClr val="8EC6A1"/>
            </a:solidFill>
            <a:prstDash val="solid"/>
            <a:round/>
            <a:headEnd type="none" w="med" len="med"/>
            <a:tailEnd type="none" w="med" len="med"/>
          </a:ln>
        </p:spPr>
        <p:txBody>
          <a:bodyPr lIns="91425" tIns="90000" rIns="91425" bIns="90000" anchor="ctr" anchorCtr="0">
            <a:noAutofit/>
          </a:bodyPr>
          <a:lstStyle/>
          <a:p>
            <a:pPr algn="ctr" defTabSz="457200" fontAlgn="base">
              <a:spcBef>
                <a:spcPct val="0"/>
              </a:spcBef>
              <a:spcAft>
                <a:spcPct val="0"/>
              </a:spcAft>
              <a:buClr>
                <a:srgbClr val="000000"/>
              </a:buClr>
              <a:buFont typeface="Calibri"/>
              <a:buNone/>
            </a:pPr>
            <a:endParaRPr sz="1400" kern="0">
              <a:solidFill>
                <a:srgbClr val="000000"/>
              </a:solidFill>
              <a:latin typeface="Arial" charset="0"/>
              <a:ea typeface="Arial"/>
              <a:cs typeface="Arial"/>
              <a:sym typeface="Arial"/>
              <a:rtl val="0"/>
            </a:endParaRPr>
          </a:p>
        </p:txBody>
      </p:sp>
      <p:sp>
        <p:nvSpPr>
          <p:cNvPr id="329" name="Shape 329"/>
          <p:cNvSpPr txBox="1"/>
          <p:nvPr/>
        </p:nvSpPr>
        <p:spPr>
          <a:xfrm>
            <a:off x="6312547" y="5119238"/>
            <a:ext cx="1625601" cy="351034"/>
          </a:xfrm>
          <a:prstGeom prst="rect">
            <a:avLst/>
          </a:prstGeom>
          <a:noFill/>
          <a:ln>
            <a:noFill/>
          </a:ln>
        </p:spPr>
        <p:txBody>
          <a:bodyPr lIns="91425" tIns="90000" rIns="91425" bIns="90000" anchor="t" anchorCtr="0">
            <a:noAutofit/>
          </a:bodyPr>
          <a:lstStyle/>
          <a:p>
            <a:pPr defTabSz="457200" fontAlgn="base">
              <a:spcBef>
                <a:spcPct val="0"/>
              </a:spcBef>
              <a:spcAft>
                <a:spcPct val="0"/>
              </a:spcAft>
              <a:buSzPct val="25000"/>
            </a:pPr>
            <a:r>
              <a:rPr lang="en-US" sz="1100" kern="0" dirty="0">
                <a:solidFill>
                  <a:srgbClr val="1F497D"/>
                </a:solidFill>
                <a:latin typeface="Arial" charset="0"/>
                <a:ea typeface="Arial"/>
                <a:cs typeface="Arial"/>
                <a:sym typeface="Arial"/>
                <a:rtl val="0"/>
              </a:rPr>
              <a:t>&gt;40 personnel</a:t>
            </a:r>
          </a:p>
        </p:txBody>
      </p:sp>
      <p:sp>
        <p:nvSpPr>
          <p:cNvPr id="330" name="Shape 330"/>
          <p:cNvSpPr/>
          <p:nvPr/>
        </p:nvSpPr>
        <p:spPr>
          <a:xfrm>
            <a:off x="6043558" y="5438993"/>
            <a:ext cx="274319" cy="137159"/>
          </a:xfrm>
          <a:prstGeom prst="rect">
            <a:avLst/>
          </a:prstGeom>
          <a:solidFill>
            <a:srgbClr val="E2E2E2"/>
          </a:solidFill>
          <a:ln w="9525" cap="flat">
            <a:solidFill>
              <a:srgbClr val="B2B2B2"/>
            </a:solidFill>
            <a:prstDash val="solid"/>
            <a:round/>
            <a:headEnd type="none" w="med" len="med"/>
            <a:tailEnd type="none" w="med" len="med"/>
          </a:ln>
        </p:spPr>
        <p:txBody>
          <a:bodyPr lIns="91425" tIns="90000" rIns="91425" bIns="90000" anchor="ctr" anchorCtr="0">
            <a:noAutofit/>
          </a:bodyPr>
          <a:lstStyle/>
          <a:p>
            <a:pPr algn="ctr" defTabSz="457200" fontAlgn="base">
              <a:spcBef>
                <a:spcPct val="0"/>
              </a:spcBef>
              <a:spcAft>
                <a:spcPct val="0"/>
              </a:spcAft>
              <a:buClr>
                <a:srgbClr val="000000"/>
              </a:buClr>
              <a:buFont typeface="Calibri"/>
              <a:buNone/>
            </a:pPr>
            <a:endParaRPr sz="1400" kern="0">
              <a:solidFill>
                <a:srgbClr val="000000"/>
              </a:solidFill>
              <a:latin typeface="Arial" charset="0"/>
              <a:ea typeface="Arial"/>
              <a:cs typeface="Arial"/>
              <a:sym typeface="Arial"/>
              <a:rtl val="0"/>
            </a:endParaRPr>
          </a:p>
        </p:txBody>
      </p:sp>
      <p:sp>
        <p:nvSpPr>
          <p:cNvPr id="331" name="Shape 331"/>
          <p:cNvSpPr txBox="1"/>
          <p:nvPr/>
        </p:nvSpPr>
        <p:spPr>
          <a:xfrm>
            <a:off x="6317806" y="5334108"/>
            <a:ext cx="1625601" cy="351034"/>
          </a:xfrm>
          <a:prstGeom prst="rect">
            <a:avLst/>
          </a:prstGeom>
          <a:noFill/>
          <a:ln>
            <a:noFill/>
          </a:ln>
        </p:spPr>
        <p:txBody>
          <a:bodyPr lIns="91425" tIns="90000" rIns="91425" bIns="90000" anchor="t" anchorCtr="0">
            <a:noAutofit/>
          </a:bodyPr>
          <a:lstStyle/>
          <a:p>
            <a:pPr defTabSz="457200" fontAlgn="base">
              <a:spcBef>
                <a:spcPct val="0"/>
              </a:spcBef>
              <a:spcAft>
                <a:spcPct val="0"/>
              </a:spcAft>
              <a:buSzPct val="25000"/>
            </a:pPr>
            <a:r>
              <a:rPr lang="en-US" sz="1100" kern="0" dirty="0">
                <a:solidFill>
                  <a:srgbClr val="1F497D"/>
                </a:solidFill>
                <a:latin typeface="Arial" charset="0"/>
                <a:ea typeface="Arial"/>
                <a:cs typeface="Arial"/>
                <a:sym typeface="Arial"/>
                <a:rtl val="0"/>
              </a:rPr>
              <a:t>&gt;10 personnel</a:t>
            </a:r>
          </a:p>
        </p:txBody>
      </p:sp>
      <p:sp>
        <p:nvSpPr>
          <p:cNvPr id="332" name="Shape 332"/>
          <p:cNvSpPr txBox="1"/>
          <p:nvPr/>
        </p:nvSpPr>
        <p:spPr>
          <a:xfrm>
            <a:off x="5759782" y="3925537"/>
            <a:ext cx="2030162" cy="797311"/>
          </a:xfrm>
          <a:prstGeom prst="rect">
            <a:avLst/>
          </a:prstGeom>
          <a:noFill/>
          <a:ln>
            <a:noFill/>
          </a:ln>
        </p:spPr>
        <p:txBody>
          <a:bodyPr lIns="91425" tIns="90000" rIns="91425" bIns="90000" anchor="t" anchorCtr="0">
            <a:noAutofit/>
          </a:bodyPr>
          <a:lstStyle/>
          <a:p>
            <a:pPr algn="ctr" defTabSz="457200" fontAlgn="base">
              <a:spcBef>
                <a:spcPct val="0"/>
              </a:spcBef>
              <a:spcAft>
                <a:spcPct val="0"/>
              </a:spcAft>
              <a:buSzPct val="25000"/>
            </a:pPr>
            <a:r>
              <a:rPr lang="en-US" sz="1000" i="1" kern="0" dirty="0">
                <a:solidFill>
                  <a:srgbClr val="1F497D"/>
                </a:solidFill>
                <a:latin typeface="Arial" charset="0"/>
                <a:ea typeface="Arial"/>
                <a:cs typeface="Arial"/>
                <a:sym typeface="Arial"/>
                <a:rtl val="0"/>
              </a:rPr>
              <a:t>Includes social mobilizers. Does not include vaccinators or regional/headquarters personnel.</a:t>
            </a:r>
          </a:p>
        </p:txBody>
      </p:sp>
      <p:sp>
        <p:nvSpPr>
          <p:cNvPr id="333" name="Shape 333"/>
          <p:cNvSpPr/>
          <p:nvPr/>
        </p:nvSpPr>
        <p:spPr>
          <a:xfrm>
            <a:off x="6038227" y="5660402"/>
            <a:ext cx="274319" cy="137159"/>
          </a:xfrm>
          <a:prstGeom prst="rect">
            <a:avLst/>
          </a:prstGeom>
          <a:solidFill>
            <a:srgbClr val="B2B2B2"/>
          </a:solidFill>
          <a:ln w="9525" cap="flat">
            <a:solidFill>
              <a:srgbClr val="B2B2B2"/>
            </a:solidFill>
            <a:prstDash val="solid"/>
            <a:round/>
            <a:headEnd type="none" w="med" len="med"/>
            <a:tailEnd type="none" w="med" len="med"/>
          </a:ln>
        </p:spPr>
        <p:txBody>
          <a:bodyPr lIns="91425" tIns="90000" rIns="91425" bIns="90000" anchor="ctr" anchorCtr="0">
            <a:noAutofit/>
          </a:bodyPr>
          <a:lstStyle/>
          <a:p>
            <a:pPr algn="ctr" defTabSz="457200" fontAlgn="base">
              <a:spcBef>
                <a:spcPct val="0"/>
              </a:spcBef>
              <a:spcAft>
                <a:spcPct val="0"/>
              </a:spcAft>
              <a:buClr>
                <a:srgbClr val="000000"/>
              </a:buClr>
              <a:buFont typeface="Calibri"/>
              <a:buNone/>
            </a:pPr>
            <a:endParaRPr sz="1400" kern="0">
              <a:solidFill>
                <a:srgbClr val="000000"/>
              </a:solidFill>
              <a:latin typeface="Arial" charset="0"/>
              <a:ea typeface="Arial"/>
              <a:cs typeface="Arial"/>
              <a:sym typeface="Arial"/>
              <a:rtl val="0"/>
            </a:endParaRPr>
          </a:p>
        </p:txBody>
      </p:sp>
      <p:sp>
        <p:nvSpPr>
          <p:cNvPr id="334" name="Shape 334"/>
          <p:cNvSpPr txBox="1"/>
          <p:nvPr/>
        </p:nvSpPr>
        <p:spPr>
          <a:xfrm>
            <a:off x="6312473" y="5546892"/>
            <a:ext cx="1625601" cy="351034"/>
          </a:xfrm>
          <a:prstGeom prst="rect">
            <a:avLst/>
          </a:prstGeom>
          <a:noFill/>
          <a:ln>
            <a:noFill/>
          </a:ln>
        </p:spPr>
        <p:txBody>
          <a:bodyPr lIns="91425" tIns="90000" rIns="91425" bIns="90000" anchor="t" anchorCtr="0">
            <a:noAutofit/>
          </a:bodyPr>
          <a:lstStyle/>
          <a:p>
            <a:pPr defTabSz="457200" fontAlgn="base">
              <a:spcBef>
                <a:spcPct val="0"/>
              </a:spcBef>
              <a:spcAft>
                <a:spcPct val="0"/>
              </a:spcAft>
              <a:buSzPct val="25000"/>
            </a:pPr>
            <a:r>
              <a:rPr lang="en-US" sz="1100" kern="0" dirty="0">
                <a:solidFill>
                  <a:srgbClr val="1F497D"/>
                </a:solidFill>
                <a:latin typeface="Arial" charset="0"/>
                <a:ea typeface="Arial"/>
                <a:cs typeface="Arial"/>
                <a:sym typeface="Arial"/>
                <a:rtl val="0"/>
              </a:rPr>
              <a:t>1+ personnel</a:t>
            </a:r>
          </a:p>
        </p:txBody>
      </p:sp>
      <p:sp>
        <p:nvSpPr>
          <p:cNvPr id="335" name="Shape 335"/>
          <p:cNvSpPr txBox="1"/>
          <p:nvPr/>
        </p:nvSpPr>
        <p:spPr>
          <a:xfrm>
            <a:off x="193041" y="163693"/>
            <a:ext cx="8640149" cy="1262720"/>
          </a:xfrm>
          <a:prstGeom prst="rect">
            <a:avLst/>
          </a:prstGeom>
          <a:noFill/>
          <a:ln>
            <a:noFill/>
          </a:ln>
        </p:spPr>
        <p:txBody>
          <a:bodyPr lIns="91425" tIns="45700" rIns="91425" bIns="45700" anchor="t" anchorCtr="0">
            <a:noAutofit/>
          </a:bodyPr>
          <a:lstStyle/>
          <a:p>
            <a:pPr marL="0" lvl="1" algn="ctr" defTabSz="457200" fontAlgn="base">
              <a:spcBef>
                <a:spcPct val="0"/>
              </a:spcBef>
              <a:spcAft>
                <a:spcPct val="0"/>
              </a:spcAft>
              <a:buSzPct val="25000"/>
            </a:pPr>
            <a:r>
              <a:rPr lang="en-US" sz="3200" b="1" kern="0" dirty="0" smtClean="0">
                <a:solidFill>
                  <a:srgbClr val="C00000"/>
                </a:solidFill>
                <a:ea typeface="Arial"/>
                <a:cs typeface="Arial"/>
                <a:sym typeface="Arial"/>
                <a:rtl val="0"/>
              </a:rPr>
              <a:t>Critical to RI and MR Elimination: Polio Transition</a:t>
            </a:r>
          </a:p>
          <a:p>
            <a:pPr marL="0" lvl="1" algn="ctr" defTabSz="457200" fontAlgn="base">
              <a:spcBef>
                <a:spcPct val="0"/>
              </a:spcBef>
              <a:spcAft>
                <a:spcPct val="0"/>
              </a:spcAft>
              <a:buSzPct val="25000"/>
            </a:pPr>
            <a:r>
              <a:rPr lang="en-US" sz="3200" b="1" kern="0" dirty="0" smtClean="0">
                <a:solidFill>
                  <a:srgbClr val="C00000"/>
                </a:solidFill>
                <a:ea typeface="Arial"/>
                <a:cs typeface="Arial"/>
                <a:sym typeface="Arial"/>
                <a:rtl val="0"/>
              </a:rPr>
              <a:t>GPEI workforce </a:t>
            </a:r>
            <a:r>
              <a:rPr lang="en-US" sz="3200" b="1" kern="0" dirty="0">
                <a:solidFill>
                  <a:srgbClr val="C00000"/>
                </a:solidFill>
                <a:ea typeface="Arial"/>
                <a:cs typeface="Arial"/>
                <a:sym typeface="Arial"/>
                <a:rtl val="0"/>
              </a:rPr>
              <a:t>(</a:t>
            </a:r>
            <a:r>
              <a:rPr lang="en-US" sz="3200" b="1" kern="0" dirty="0" smtClean="0">
                <a:solidFill>
                  <a:srgbClr val="C00000"/>
                </a:solidFill>
                <a:ea typeface="Arial"/>
                <a:cs typeface="Arial"/>
                <a:sym typeface="Arial"/>
                <a:rtl val="0"/>
              </a:rPr>
              <a:t>N=80,000+)</a:t>
            </a:r>
            <a:endParaRPr lang="en-US" sz="3200" b="1" kern="0" dirty="0">
              <a:solidFill>
                <a:srgbClr val="C00000"/>
              </a:solidFill>
              <a:ea typeface="Arial"/>
              <a:cs typeface="Arial"/>
              <a:sym typeface="Arial"/>
              <a:rtl val="0"/>
            </a:endParaRPr>
          </a:p>
        </p:txBody>
      </p:sp>
      <p:sp>
        <p:nvSpPr>
          <p:cNvPr id="336" name="Shape 336"/>
          <p:cNvSpPr txBox="1"/>
          <p:nvPr/>
        </p:nvSpPr>
        <p:spPr>
          <a:xfrm>
            <a:off x="193041" y="3102291"/>
            <a:ext cx="2462952" cy="646331"/>
          </a:xfrm>
          <a:prstGeom prst="rect">
            <a:avLst/>
          </a:prstGeom>
          <a:noFill/>
          <a:ln>
            <a:noFill/>
          </a:ln>
        </p:spPr>
        <p:txBody>
          <a:bodyPr lIns="91425" tIns="45700" rIns="91425" bIns="45700" anchor="t" anchorCtr="0">
            <a:noAutofit/>
          </a:bodyPr>
          <a:lstStyle/>
          <a:p>
            <a:pPr defTabSz="457200" fontAlgn="base">
              <a:spcBef>
                <a:spcPct val="0"/>
              </a:spcBef>
              <a:spcAft>
                <a:spcPts val="600"/>
              </a:spcAft>
              <a:buSzPct val="25000"/>
            </a:pPr>
            <a:r>
              <a:rPr lang="en-US" kern="0" dirty="0">
                <a:solidFill>
                  <a:srgbClr val="1F497D"/>
                </a:solidFill>
                <a:latin typeface="Arial" charset="0"/>
                <a:ea typeface="Arial"/>
                <a:cs typeface="Arial"/>
                <a:sym typeface="Arial"/>
                <a:rtl val="0"/>
              </a:rPr>
              <a:t>Tens of thousands of</a:t>
            </a:r>
            <a:br>
              <a:rPr lang="en-US" kern="0" dirty="0">
                <a:solidFill>
                  <a:srgbClr val="1F497D"/>
                </a:solidFill>
                <a:latin typeface="Arial" charset="0"/>
                <a:ea typeface="Arial"/>
                <a:cs typeface="Arial"/>
                <a:sym typeface="Arial"/>
                <a:rtl val="0"/>
              </a:rPr>
            </a:br>
            <a:r>
              <a:rPr lang="en-US" kern="0" dirty="0">
                <a:solidFill>
                  <a:srgbClr val="1F497D"/>
                </a:solidFill>
                <a:latin typeface="Arial" charset="0"/>
                <a:ea typeface="Arial"/>
                <a:cs typeface="Arial"/>
                <a:sym typeface="Arial"/>
                <a:rtl val="0"/>
              </a:rPr>
              <a:t>local social mobilizers</a:t>
            </a:r>
          </a:p>
        </p:txBody>
      </p:sp>
      <p:sp>
        <p:nvSpPr>
          <p:cNvPr id="337" name="Shape 337"/>
          <p:cNvSpPr txBox="1"/>
          <p:nvPr/>
        </p:nvSpPr>
        <p:spPr>
          <a:xfrm>
            <a:off x="193041" y="3953306"/>
            <a:ext cx="2462952" cy="646331"/>
          </a:xfrm>
          <a:prstGeom prst="rect">
            <a:avLst/>
          </a:prstGeom>
          <a:noFill/>
          <a:ln>
            <a:noFill/>
          </a:ln>
        </p:spPr>
        <p:txBody>
          <a:bodyPr lIns="91425" tIns="45700" rIns="91425" bIns="45700" anchor="t" anchorCtr="0">
            <a:noAutofit/>
          </a:bodyPr>
          <a:lstStyle/>
          <a:p>
            <a:pPr defTabSz="457200" fontAlgn="base">
              <a:spcBef>
                <a:spcPct val="0"/>
              </a:spcBef>
              <a:spcAft>
                <a:spcPts val="600"/>
              </a:spcAft>
              <a:buSzPct val="25000"/>
            </a:pPr>
            <a:r>
              <a:rPr lang="en-US" kern="0" dirty="0">
                <a:solidFill>
                  <a:srgbClr val="1F497D"/>
                </a:solidFill>
                <a:latin typeface="Arial" charset="0"/>
                <a:ea typeface="Arial"/>
                <a:cs typeface="Arial"/>
                <a:sym typeface="Arial"/>
                <a:rtl val="0"/>
              </a:rPr>
              <a:t>Thousands of skilled technical staff</a:t>
            </a:r>
          </a:p>
        </p:txBody>
      </p:sp>
      <p:sp>
        <p:nvSpPr>
          <p:cNvPr id="338" name="Shape 338"/>
          <p:cNvSpPr txBox="1"/>
          <p:nvPr/>
        </p:nvSpPr>
        <p:spPr>
          <a:xfrm>
            <a:off x="193041" y="4804320"/>
            <a:ext cx="2462952" cy="923329"/>
          </a:xfrm>
          <a:prstGeom prst="rect">
            <a:avLst/>
          </a:prstGeom>
          <a:noFill/>
          <a:ln>
            <a:noFill/>
          </a:ln>
        </p:spPr>
        <p:txBody>
          <a:bodyPr lIns="91425" tIns="45700" rIns="91425" bIns="45700" anchor="t" anchorCtr="0">
            <a:noAutofit/>
          </a:bodyPr>
          <a:lstStyle/>
          <a:p>
            <a:pPr defTabSz="457200" fontAlgn="base">
              <a:spcBef>
                <a:spcPct val="0"/>
              </a:spcBef>
              <a:spcAft>
                <a:spcPts val="600"/>
              </a:spcAft>
              <a:buSzPct val="25000"/>
            </a:pPr>
            <a:r>
              <a:rPr lang="en-US" kern="0" dirty="0">
                <a:solidFill>
                  <a:srgbClr val="1F497D"/>
                </a:solidFill>
                <a:latin typeface="Arial" charset="0"/>
                <a:ea typeface="Arial"/>
                <a:cs typeface="Arial"/>
                <a:sym typeface="Arial"/>
                <a:rtl val="0"/>
              </a:rPr>
              <a:t>Hundreds of highly skilled technical managers/leaders</a:t>
            </a:r>
          </a:p>
        </p:txBody>
      </p:sp>
    </p:spTree>
    <p:extLst>
      <p:ext uri="{BB962C8B-B14F-4D97-AF65-F5344CB8AC3E}">
        <p14:creationId xmlns:p14="http://schemas.microsoft.com/office/powerpoint/2010/main" val="2908698192"/>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Temp\world_2013_ge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7002" y="988098"/>
            <a:ext cx="6723366" cy="474766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360968" y="1229391"/>
            <a:ext cx="6469912" cy="39340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50">
              <a:solidFill>
                <a:prstClr val="white"/>
              </a:solidFill>
              <a:sym typeface="Arial"/>
              <a:rtl val="0"/>
            </a:endParaRPr>
          </a:p>
        </p:txBody>
      </p:sp>
      <p:sp>
        <p:nvSpPr>
          <p:cNvPr id="5" name="Title 4"/>
          <p:cNvSpPr>
            <a:spLocks noGrp="1"/>
          </p:cNvSpPr>
          <p:nvPr>
            <p:ph type="title"/>
          </p:nvPr>
        </p:nvSpPr>
        <p:spPr>
          <a:xfrm>
            <a:off x="617221" y="988098"/>
            <a:ext cx="7373149" cy="410374"/>
          </a:xfrm>
        </p:spPr>
        <p:txBody>
          <a:bodyPr/>
          <a:lstStyle/>
          <a:p>
            <a:pPr lvl="1" algn="l" rtl="0">
              <a:buSzPct val="25000"/>
            </a:pPr>
            <a:r>
              <a:rPr lang="en-US" sz="2400" b="1" kern="1200" dirty="0">
                <a:solidFill>
                  <a:srgbClr val="C00000"/>
                </a:solidFill>
                <a:latin typeface="Arial"/>
                <a:ea typeface="Arial"/>
                <a:cs typeface="Arial"/>
              </a:rPr>
              <a:t> 16 Priority countries for polio transition planning</a:t>
            </a:r>
          </a:p>
        </p:txBody>
      </p:sp>
      <p:sp>
        <p:nvSpPr>
          <p:cNvPr id="6" name="Rectangle 5"/>
          <p:cNvSpPr/>
          <p:nvPr/>
        </p:nvSpPr>
        <p:spPr>
          <a:xfrm>
            <a:off x="5146159" y="4884335"/>
            <a:ext cx="1430079" cy="39340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50">
              <a:solidFill>
                <a:prstClr val="white"/>
              </a:solidFill>
              <a:sym typeface="Arial"/>
              <a:rtl val="0"/>
            </a:endParaRPr>
          </a:p>
        </p:txBody>
      </p:sp>
    </p:spTree>
    <p:extLst>
      <p:ext uri="{BB962C8B-B14F-4D97-AF65-F5344CB8AC3E}">
        <p14:creationId xmlns:p14="http://schemas.microsoft.com/office/powerpoint/2010/main" val="597770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855" y="990600"/>
            <a:ext cx="7886700" cy="994172"/>
          </a:xfrm>
        </p:spPr>
        <p:txBody>
          <a:bodyPr/>
          <a:lstStyle/>
          <a:p>
            <a:r>
              <a:rPr lang="en-US" sz="2800" b="1" dirty="0">
                <a:solidFill>
                  <a:srgbClr val="C00000"/>
                </a:solidFill>
                <a:latin typeface="Arial" panose="020B0604020202020204" pitchFamily="34" charset="0"/>
                <a:cs typeface="Arial" panose="020B0604020202020204" pitchFamily="34" charset="0"/>
              </a:rPr>
              <a:t>Characteristics of the 16 Priority</a:t>
            </a:r>
            <a:br>
              <a:rPr lang="en-US" sz="2800" b="1" dirty="0">
                <a:solidFill>
                  <a:srgbClr val="C00000"/>
                </a:solidFill>
                <a:latin typeface="Arial" panose="020B0604020202020204" pitchFamily="34" charset="0"/>
                <a:cs typeface="Arial" panose="020B0604020202020204" pitchFamily="34" charset="0"/>
              </a:rPr>
            </a:br>
            <a:r>
              <a:rPr lang="en-US" sz="2800" b="1" dirty="0">
                <a:solidFill>
                  <a:srgbClr val="C00000"/>
                </a:solidFill>
                <a:latin typeface="Arial" panose="020B0604020202020204" pitchFamily="34" charset="0"/>
                <a:cs typeface="Arial" panose="020B0604020202020204" pitchFamily="34" charset="0"/>
              </a:rPr>
              <a:t>“Polio Legacy” Countries</a:t>
            </a:r>
          </a:p>
        </p:txBody>
      </p:sp>
      <p:sp>
        <p:nvSpPr>
          <p:cNvPr id="3" name="Content Placeholder 2"/>
          <p:cNvSpPr>
            <a:spLocks noGrp="1"/>
          </p:cNvSpPr>
          <p:nvPr>
            <p:ph idx="1"/>
          </p:nvPr>
        </p:nvSpPr>
        <p:spPr>
          <a:xfrm>
            <a:off x="304800" y="2286000"/>
            <a:ext cx="8534400" cy="3048000"/>
          </a:xfrm>
        </p:spPr>
        <p:txBody>
          <a:bodyPr/>
          <a:lstStyle/>
          <a:p>
            <a:endParaRPr lang="en-US" dirty="0" smtClean="0"/>
          </a:p>
          <a:p>
            <a:r>
              <a:rPr lang="en-US" dirty="0" smtClean="0">
                <a:latin typeface="Arial" panose="020B0604020202020204" pitchFamily="34" charset="0"/>
                <a:cs typeface="Arial" panose="020B0604020202020204" pitchFamily="34" charset="0"/>
              </a:rPr>
              <a:t>Most of the world’s unvaccinated and under-vaccinated children</a:t>
            </a:r>
          </a:p>
          <a:p>
            <a:r>
              <a:rPr lang="en-US" dirty="0" smtClean="0">
                <a:latin typeface="Arial" panose="020B0604020202020204" pitchFamily="34" charset="0"/>
                <a:cs typeface="Arial" panose="020B0604020202020204" pitchFamily="34" charset="0"/>
              </a:rPr>
              <a:t>Most of the world’s measles cases and deaths</a:t>
            </a:r>
          </a:p>
          <a:p>
            <a:r>
              <a:rPr lang="en-US" dirty="0" smtClean="0">
                <a:latin typeface="Arial" panose="020B0604020202020204" pitchFamily="34" charset="0"/>
                <a:cs typeface="Arial" panose="020B0604020202020204" pitchFamily="34" charset="0"/>
              </a:rPr>
              <a:t>Most of the world’s rubella and CRS</a:t>
            </a:r>
          </a:p>
          <a:p>
            <a:pPr marL="0" indent="0">
              <a:buNone/>
            </a:pPr>
            <a:endParaRPr lang="en-US" sz="2000" b="1" dirty="0" smtClean="0">
              <a:solidFill>
                <a:srgbClr val="C00000"/>
              </a:solidFill>
              <a:latin typeface="Arial" panose="020B0604020202020204" pitchFamily="34" charset="0"/>
              <a:cs typeface="Arial" panose="020B0604020202020204" pitchFamily="34" charset="0"/>
            </a:endParaRPr>
          </a:p>
          <a:p>
            <a:pPr marL="0" indent="0">
              <a:buNone/>
            </a:pPr>
            <a:r>
              <a:rPr lang="en-US" b="1" dirty="0" smtClean="0">
                <a:solidFill>
                  <a:srgbClr val="C00000"/>
                </a:solidFill>
                <a:latin typeface="Arial" panose="020B0604020202020204" pitchFamily="34" charset="0"/>
                <a:cs typeface="Arial" panose="020B0604020202020204" pitchFamily="34" charset="0"/>
              </a:rPr>
              <a:t>Consequences </a:t>
            </a:r>
            <a:r>
              <a:rPr lang="en-US" b="1" dirty="0">
                <a:solidFill>
                  <a:srgbClr val="C00000"/>
                </a:solidFill>
                <a:latin typeface="Arial" panose="020B0604020202020204" pitchFamily="34" charset="0"/>
                <a:cs typeface="Arial" panose="020B0604020202020204" pitchFamily="34" charset="0"/>
              </a:rPr>
              <a:t>of losing polio assets – risk that EPI progress in these countries and globally will be reversed</a:t>
            </a:r>
          </a:p>
        </p:txBody>
      </p:sp>
    </p:spTree>
    <p:extLst>
      <p:ext uri="{BB962C8B-B14F-4D97-AF65-F5344CB8AC3E}">
        <p14:creationId xmlns:p14="http://schemas.microsoft.com/office/powerpoint/2010/main" val="5679355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1295400"/>
            <a:ext cx="7600949" cy="1113949"/>
          </a:xfrm>
        </p:spPr>
        <p:txBody>
          <a:bodyPr/>
          <a:lstStyle/>
          <a:p>
            <a:r>
              <a:rPr lang="en-US" sz="3200" b="1" dirty="0">
                <a:solidFill>
                  <a:srgbClr val="C00000"/>
                </a:solidFill>
                <a:latin typeface="Arial" panose="020B0604020202020204" pitchFamily="34" charset="0"/>
                <a:cs typeface="Arial" panose="020B0604020202020204" pitchFamily="34" charset="0"/>
              </a:rPr>
              <a:t>Most Obvious Frontline Candidates for Transitioning of Polio Assets</a:t>
            </a:r>
          </a:p>
        </p:txBody>
      </p:sp>
      <p:sp>
        <p:nvSpPr>
          <p:cNvPr id="3" name="Content Placeholder 2"/>
          <p:cNvSpPr>
            <a:spLocks noGrp="1"/>
          </p:cNvSpPr>
          <p:nvPr>
            <p:ph idx="1"/>
          </p:nvPr>
        </p:nvSpPr>
        <p:spPr>
          <a:xfrm>
            <a:off x="628650" y="2549198"/>
            <a:ext cx="7886700" cy="2621868"/>
          </a:xfrm>
        </p:spPr>
        <p:txBody>
          <a:bodyPr/>
          <a:lstStyle/>
          <a:p>
            <a:endParaRPr lang="en-US" dirty="0" smtClean="0"/>
          </a:p>
          <a:p>
            <a:pPr lvl="0"/>
            <a:r>
              <a:rPr lang="en-US" sz="2800" dirty="0" smtClean="0">
                <a:latin typeface="Arial" panose="020B0604020202020204" pitchFamily="34" charset="0"/>
                <a:cs typeface="Arial" panose="020B0604020202020204" pitchFamily="34" charset="0"/>
              </a:rPr>
              <a:t>RI / Immunization </a:t>
            </a:r>
            <a:r>
              <a:rPr lang="en-US" sz="2800" dirty="0">
                <a:latin typeface="Arial" panose="020B0604020202020204" pitchFamily="34" charset="0"/>
                <a:cs typeface="Arial" panose="020B0604020202020204" pitchFamily="34" charset="0"/>
              </a:rPr>
              <a:t>system strengthening</a:t>
            </a:r>
          </a:p>
          <a:p>
            <a:pPr lvl="0"/>
            <a:r>
              <a:rPr lang="en-US" sz="2800" dirty="0">
                <a:solidFill>
                  <a:prstClr val="black"/>
                </a:solidFill>
                <a:latin typeface="Arial" panose="020B0604020202020204" pitchFamily="34" charset="0"/>
                <a:cs typeface="Arial" panose="020B0604020202020204" pitchFamily="34" charset="0"/>
              </a:rPr>
              <a:t>Measles and rubella elimination</a:t>
            </a:r>
          </a:p>
          <a:p>
            <a:pPr marL="0" indent="0">
              <a:buNone/>
            </a:pPr>
            <a:endParaRPr lang="en-US" b="1" dirty="0" smtClean="0">
              <a:solidFill>
                <a:srgbClr val="C00000"/>
              </a:solidFill>
              <a:latin typeface="Arial" panose="020B0604020202020204" pitchFamily="34" charset="0"/>
              <a:cs typeface="Arial" panose="020B0604020202020204" pitchFamily="34" charset="0"/>
            </a:endParaRPr>
          </a:p>
          <a:p>
            <a:pPr marL="0" indent="0">
              <a:buNone/>
            </a:pPr>
            <a:r>
              <a:rPr lang="en-US" b="1" dirty="0" smtClean="0">
                <a:solidFill>
                  <a:srgbClr val="C00000"/>
                </a:solidFill>
                <a:latin typeface="Arial" panose="020B0604020202020204" pitchFamily="34" charset="0"/>
                <a:cs typeface="Arial" panose="020B0604020202020204" pitchFamily="34" charset="0"/>
              </a:rPr>
              <a:t>These can and </a:t>
            </a:r>
            <a:r>
              <a:rPr lang="en-US" b="1" u="sng" dirty="0" smtClean="0">
                <a:solidFill>
                  <a:srgbClr val="C00000"/>
                </a:solidFill>
                <a:latin typeface="Arial" panose="020B0604020202020204" pitchFamily="34" charset="0"/>
                <a:cs typeface="Arial" panose="020B0604020202020204" pitchFamily="34" charset="0"/>
              </a:rPr>
              <a:t>should</a:t>
            </a:r>
            <a:r>
              <a:rPr lang="en-US" b="1" dirty="0" smtClean="0">
                <a:solidFill>
                  <a:srgbClr val="C00000"/>
                </a:solidFill>
                <a:latin typeface="Arial" panose="020B0604020202020204" pitchFamily="34" charset="0"/>
                <a:cs typeface="Arial" panose="020B0604020202020204" pitchFamily="34" charset="0"/>
              </a:rPr>
              <a:t> be linked closely together</a:t>
            </a:r>
            <a:endParaRPr lang="en-US" b="1" dirty="0">
              <a:solidFill>
                <a:srgbClr val="C00000"/>
              </a:solidFill>
              <a:latin typeface="Arial" panose="020B0604020202020204" pitchFamily="34" charset="0"/>
              <a:cs typeface="Arial" panose="020B0604020202020204" pitchFamily="34" charset="0"/>
            </a:endParaRPr>
          </a:p>
          <a:p>
            <a:pPr lvl="0"/>
            <a:endParaRPr lang="en-US" sz="2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948709"/>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560</Words>
  <Application>Microsoft Office PowerPoint</Application>
  <PresentationFormat>On-screen Show (4:3)</PresentationFormat>
  <Paragraphs>93</Paragraphs>
  <Slides>10</Slides>
  <Notes>2</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10</vt:i4>
      </vt:variant>
    </vt:vector>
  </HeadingPairs>
  <TitlesOfParts>
    <vt:vector size="14" baseType="lpstr">
      <vt:lpstr>Office Theme</vt:lpstr>
      <vt:lpstr>16_Office Theme</vt:lpstr>
      <vt:lpstr>11_Office Theme</vt:lpstr>
      <vt:lpstr>Chart</vt:lpstr>
      <vt:lpstr>Session 4 Cross Cutting MR and RI Priorities   Introduction</vt:lpstr>
      <vt:lpstr>RI &amp; MR Elimination key synergies</vt:lpstr>
      <vt:lpstr>Rationale for working together Measles Deaths Averted by SIAs and RI</vt:lpstr>
      <vt:lpstr>New RI Guidance: GRISP Global Routine Immunization Strategies and Practices</vt:lpstr>
      <vt:lpstr>MRI RI Workgroup Focus on synergies between RI &amp; MR Elimination</vt:lpstr>
      <vt:lpstr>PowerPoint Presentation</vt:lpstr>
      <vt:lpstr> 16 Priority countries for polio transition planning</vt:lpstr>
      <vt:lpstr>Characteristics of the 16 Priority “Polio Legacy” Countries</vt:lpstr>
      <vt:lpstr>Most Obvious Frontline Candidates for Transitioning of Polio Assets</vt:lpstr>
      <vt:lpstr>Recommendations to MTR</vt:lpstr>
    </vt:vector>
  </TitlesOfParts>
  <Company>WHO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HENNESSEY, Karen</dc:creator>
  <cp:lastModifiedBy>HENNESSEY, Karen</cp:lastModifiedBy>
  <cp:revision>36</cp:revision>
  <dcterms:created xsi:type="dcterms:W3CDTF">2016-06-14T10:36:55Z</dcterms:created>
  <dcterms:modified xsi:type="dcterms:W3CDTF">2016-06-17T15:18:55Z</dcterms:modified>
</cp:coreProperties>
</file>