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33"/>
  </p:notesMasterIdLst>
  <p:handoutMasterIdLst>
    <p:handoutMasterId r:id="rId34"/>
  </p:handoutMasterIdLst>
  <p:sldIdLst>
    <p:sldId id="363" r:id="rId3"/>
    <p:sldId id="260" r:id="rId4"/>
    <p:sldId id="546" r:id="rId5"/>
    <p:sldId id="500" r:id="rId6"/>
    <p:sldId id="296" r:id="rId7"/>
    <p:sldId id="545" r:id="rId8"/>
    <p:sldId id="547" r:id="rId9"/>
    <p:sldId id="354" r:id="rId10"/>
    <p:sldId id="507" r:id="rId11"/>
    <p:sldId id="544" r:id="rId12"/>
    <p:sldId id="501" r:id="rId13"/>
    <p:sldId id="359" r:id="rId14"/>
    <p:sldId id="385" r:id="rId15"/>
    <p:sldId id="506" r:id="rId16"/>
    <p:sldId id="256" r:id="rId17"/>
    <p:sldId id="257" r:id="rId18"/>
    <p:sldId id="258" r:id="rId19"/>
    <p:sldId id="509" r:id="rId20"/>
    <p:sldId id="262" r:id="rId21"/>
    <p:sldId id="361" r:id="rId22"/>
    <p:sldId id="502" r:id="rId23"/>
    <p:sldId id="497" r:id="rId24"/>
    <p:sldId id="370" r:id="rId25"/>
    <p:sldId id="372" r:id="rId26"/>
    <p:sldId id="375" r:id="rId27"/>
    <p:sldId id="503" r:id="rId28"/>
    <p:sldId id="378" r:id="rId29"/>
    <p:sldId id="505" r:id="rId30"/>
    <p:sldId id="516" r:id="rId31"/>
    <p:sldId id="379" r:id="rId32"/>
  </p:sldIdLst>
  <p:sldSz cx="12192000" cy="6858000"/>
  <p:notesSz cx="6881813" cy="9661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9E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259" autoAdjust="0"/>
    <p:restoredTop sz="86413" autoAdjust="0"/>
  </p:normalViewPr>
  <p:slideViewPr>
    <p:cSldViewPr snapToGrid="0">
      <p:cViewPr varScale="1">
        <p:scale>
          <a:sx n="101" d="100"/>
          <a:sy n="101" d="100"/>
        </p:scale>
        <p:origin x="138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99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Sheet1!$B$31</c:f>
              <c:strCache>
                <c:ptCount val="1"/>
                <c:pt idx="0">
                  <c:v>Cap Blood </c:v>
                </c:pt>
              </c:strCache>
            </c:strRef>
          </c:tx>
          <c:spPr>
            <a:ln w="53975">
              <a:solidFill>
                <a:srgbClr val="0000FF"/>
              </a:solidFill>
            </a:ln>
          </c:spPr>
          <c:marker>
            <c:spPr>
              <a:solidFill>
                <a:srgbClr val="0000FF"/>
              </a:solidFill>
            </c:spPr>
          </c:marker>
          <c:cat>
            <c:strRef>
              <c:f>Sheet1!$C$30:$F$30</c:f>
              <c:strCache>
                <c:ptCount val="4"/>
                <c:pt idx="0">
                  <c:v>&lt;7</c:v>
                </c:pt>
                <c:pt idx="1">
                  <c:v>8-14</c:v>
                </c:pt>
                <c:pt idx="2">
                  <c:v>15-21</c:v>
                </c:pt>
                <c:pt idx="3">
                  <c:v>22-28</c:v>
                </c:pt>
              </c:strCache>
            </c:strRef>
          </c:cat>
          <c:val>
            <c:numRef>
              <c:f>Sheet1!$C$31:$F$31</c:f>
              <c:numCache>
                <c:formatCode>General</c:formatCode>
                <c:ptCount val="4"/>
                <c:pt idx="0">
                  <c:v>51</c:v>
                </c:pt>
                <c:pt idx="1">
                  <c:v>35</c:v>
                </c:pt>
                <c:pt idx="2">
                  <c:v>21</c:v>
                </c:pt>
                <c:pt idx="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CC-4511-B467-E6836C8DBB49}"/>
            </c:ext>
          </c:extLst>
        </c:ser>
        <c:ser>
          <c:idx val="1"/>
          <c:order val="1"/>
          <c:tx>
            <c:strRef>
              <c:f>Sheet1!$B$32</c:f>
              <c:strCache>
                <c:ptCount val="1"/>
                <c:pt idx="0">
                  <c:v>OF PoCT</c:v>
                </c:pt>
              </c:strCache>
            </c:strRef>
          </c:tx>
          <c:spPr>
            <a:ln w="53975">
              <a:solidFill>
                <a:srgbClr val="FF6600"/>
              </a:solidFill>
            </a:ln>
          </c:spPr>
          <c:marker>
            <c:symbol val="square"/>
            <c:size val="11"/>
            <c:spPr>
              <a:solidFill>
                <a:srgbClr val="FF6600"/>
              </a:solidFill>
            </c:spPr>
          </c:marker>
          <c:cat>
            <c:strRef>
              <c:f>Sheet1!$C$30:$F$30</c:f>
              <c:strCache>
                <c:ptCount val="4"/>
                <c:pt idx="0">
                  <c:v>&lt;7</c:v>
                </c:pt>
                <c:pt idx="1">
                  <c:v>8-14</c:v>
                </c:pt>
                <c:pt idx="2">
                  <c:v>15-21</c:v>
                </c:pt>
                <c:pt idx="3">
                  <c:v>22-28</c:v>
                </c:pt>
              </c:strCache>
            </c:strRef>
          </c:cat>
          <c:val>
            <c:numRef>
              <c:f>Sheet1!$C$32:$F$32</c:f>
              <c:numCache>
                <c:formatCode>General</c:formatCode>
                <c:ptCount val="4"/>
                <c:pt idx="0">
                  <c:v>96</c:v>
                </c:pt>
                <c:pt idx="1">
                  <c:v>94</c:v>
                </c:pt>
                <c:pt idx="2">
                  <c:v>81</c:v>
                </c:pt>
                <c:pt idx="3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CC-4511-B467-E6836C8DBB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208320"/>
        <c:axId val="89214976"/>
      </c:lineChart>
      <c:catAx>
        <c:axId val="8920832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Sample collection: Range of days</a:t>
                </a:r>
                <a:r>
                  <a:rPr lang="en-US" sz="1600" baseline="0" dirty="0"/>
                  <a:t> post rash onset</a:t>
                </a:r>
                <a:endParaRPr lang="en-US" sz="1600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89214976"/>
        <c:crosses val="autoZero"/>
        <c:auto val="1"/>
        <c:lblAlgn val="ctr"/>
        <c:lblOffset val="100"/>
        <c:noMultiLvlLbl val="0"/>
      </c:catAx>
      <c:valAx>
        <c:axId val="89214976"/>
        <c:scaling>
          <c:orientation val="minMax"/>
          <c:max val="100"/>
        </c:scaling>
        <c:delete val="0"/>
        <c:axPos val="l"/>
        <c:majorGridlines>
          <c:spPr>
            <a:ln w="19050"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400" dirty="0"/>
                  <a:t>Proportion of</a:t>
                </a:r>
                <a:r>
                  <a:rPr lang="en-US" sz="1400" baseline="0" dirty="0"/>
                  <a:t> PCR positive </a:t>
                </a:r>
                <a:r>
                  <a:rPr lang="en-US" sz="1400" baseline="0" dirty="0" err="1"/>
                  <a:t>vs</a:t>
                </a:r>
                <a:r>
                  <a:rPr lang="en-US" sz="1400" dirty="0"/>
                  <a:t> IgM </a:t>
                </a:r>
                <a:r>
                  <a:rPr lang="en-US" sz="1400" baseline="0" dirty="0"/>
                  <a:t>positive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92083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6FF8FA-2BC3-494A-92E2-7FE56392A37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F52269-B7C5-49A4-958B-3B7D4034ECEA}" type="pres">
      <dgm:prSet presAssocID="{B56FF8FA-2BC3-494A-92E2-7FE56392A379}" presName="diagram" presStyleCnt="0">
        <dgm:presLayoutVars>
          <dgm:dir/>
          <dgm:resizeHandles val="exact"/>
        </dgm:presLayoutVars>
      </dgm:prSet>
      <dgm:spPr/>
    </dgm:pt>
  </dgm:ptLst>
  <dgm:cxnLst>
    <dgm:cxn modelId="{11FF61A2-2242-4430-9FFB-67D4E2401C19}" type="presOf" srcId="{B56FF8FA-2BC3-494A-92E2-7FE56392A379}" destId="{3CF52269-B7C5-49A4-958B-3B7D4034ECEA}" srcOrd="0" destOrd="0" presId="urn:microsoft.com/office/officeart/2005/8/layout/default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26737AF1-3425-4E38-ADC1-C1B776BAD9A3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E64D71F5-AA58-48B1-B6FF-6671831976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310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53E61FB1-7524-4176-ADE0-9940C02E1253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4513" y="1208088"/>
            <a:ext cx="5794375" cy="326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649609"/>
            <a:ext cx="5505450" cy="3804225"/>
          </a:xfrm>
          <a:prstGeom prst="rect">
            <a:avLst/>
          </a:prstGeom>
        </p:spPr>
        <p:txBody>
          <a:bodyPr vert="horz" lIns="94531" tIns="47265" rIns="94531" bIns="472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91B1A4B5-A1EC-479F-B224-C00198CF7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9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68062" indent="-29540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81633" indent="-236327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54287" indent="-236327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126940" indent="-236327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99593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3072247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544900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4017554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AF2FFDD3-643C-4B47-9550-CA0E57D25F01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126979" name="Rectangle 2"/>
          <p:cNvSpPr>
            <a:spLocks noChangeArrowheads="1"/>
          </p:cNvSpPr>
          <p:nvPr/>
        </p:nvSpPr>
        <p:spPr bwMode="auto">
          <a:xfrm>
            <a:off x="3902042" y="0"/>
            <a:ext cx="2979771" cy="48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31" tIns="47265" rIns="94531" bIns="47265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500">
              <a:latin typeface="Arial" pitchFamily="34" charset="0"/>
            </a:endParaRPr>
          </a:p>
        </p:txBody>
      </p:sp>
      <p:sp>
        <p:nvSpPr>
          <p:cNvPr id="126980" name="Rectangle 3"/>
          <p:cNvSpPr>
            <a:spLocks noChangeArrowheads="1"/>
          </p:cNvSpPr>
          <p:nvPr/>
        </p:nvSpPr>
        <p:spPr bwMode="auto">
          <a:xfrm>
            <a:off x="3902042" y="9176725"/>
            <a:ext cx="2979771" cy="4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6" tIns="45952" rIns="93546" bIns="4595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Arial" pitchFamily="34" charset="0"/>
              </a:rPr>
              <a:t>6</a:t>
            </a:r>
          </a:p>
        </p:txBody>
      </p:sp>
      <p:sp>
        <p:nvSpPr>
          <p:cNvPr id="126981" name="Rectangle 4"/>
          <p:cNvSpPr>
            <a:spLocks noChangeArrowheads="1"/>
          </p:cNvSpPr>
          <p:nvPr/>
        </p:nvSpPr>
        <p:spPr bwMode="auto">
          <a:xfrm>
            <a:off x="2" y="9176725"/>
            <a:ext cx="2978132" cy="4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31" tIns="47265" rIns="94531" bIns="47265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500">
              <a:latin typeface="Arial" pitchFamily="34" charset="0"/>
            </a:endParaRPr>
          </a:p>
        </p:txBody>
      </p:sp>
      <p:sp>
        <p:nvSpPr>
          <p:cNvPr id="126982" name="Rectangle 5"/>
          <p:cNvSpPr>
            <a:spLocks noChangeArrowheads="1"/>
          </p:cNvSpPr>
          <p:nvPr/>
        </p:nvSpPr>
        <p:spPr bwMode="auto">
          <a:xfrm>
            <a:off x="2" y="0"/>
            <a:ext cx="2978132" cy="48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31" tIns="47265" rIns="94531" bIns="47265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500">
              <a:latin typeface="Arial" pitchFamily="34" charset="0"/>
            </a:endParaRPr>
          </a:p>
        </p:txBody>
      </p:sp>
      <p:sp>
        <p:nvSpPr>
          <p:cNvPr id="126983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44513" y="1208088"/>
            <a:ext cx="5794375" cy="3260725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4" name="Rectangle 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46" tIns="45952" rIns="93546" bIns="4595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7312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1A4B5-A1EC-479F-B224-C00198CF78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IgM concentrations1;400, IgG 1:900 compared </a:t>
            </a:r>
            <a:r>
              <a:rPr lang="en-GB"/>
              <a:t>to serum.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6BF4-1454-4D40-981E-BF3C356B497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11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723900"/>
            <a:ext cx="6440487" cy="3624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6BF4-1454-4D40-981E-BF3C356B497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6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Control lines:</a:t>
            </a:r>
          </a:p>
          <a:p>
            <a:pPr eaLnBrk="1" hangingPunct="1"/>
            <a:r>
              <a:rPr lang="en-GB" altLang="en-US" dirty="0"/>
              <a:t>Specific antibodies to microbial antigens/toxins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Test Line: single anti-human </a:t>
            </a:r>
            <a:r>
              <a:rPr lang="en-GB" altLang="en-US" dirty="0" err="1"/>
              <a:t>IgG</a:t>
            </a:r>
            <a:r>
              <a:rPr lang="en-GB" altLang="en-US" dirty="0"/>
              <a:t>, Fc fragment specific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Gold: 40nm gold colloid</a:t>
            </a:r>
          </a:p>
          <a:p>
            <a:pPr eaLnBrk="1" hangingPunct="1"/>
            <a:r>
              <a:rPr lang="en-GB" altLang="en-US" dirty="0"/>
              <a:t>Conjugates: directly conjugated microbial antigens/toxins</a:t>
            </a:r>
          </a:p>
          <a:p>
            <a:pPr eaLnBrk="1" hangingPunct="1"/>
            <a:r>
              <a:rPr lang="en-GB" altLang="en-US" dirty="0"/>
              <a:t>		</a:t>
            </a:r>
            <a:r>
              <a:rPr lang="en-GB" altLang="en-US" dirty="0" err="1"/>
              <a:t>Complexed</a:t>
            </a:r>
            <a:r>
              <a:rPr lang="en-GB" altLang="en-US" dirty="0"/>
              <a:t> SA-gold-</a:t>
            </a:r>
            <a:r>
              <a:rPr lang="en-GB" altLang="en-US" dirty="0" err="1"/>
              <a:t>bTT</a:t>
            </a:r>
            <a:endParaRPr lang="en-GB" altLang="en-US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/>
                </a:solidFill>
              </a:rPr>
              <a:t>Rapid Immunity Assessment Tools -Principles and components of Lateral Flow Devices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3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4513" y="1208088"/>
            <a:ext cx="5794375" cy="3260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530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Comparison of Siemens IgM ELISA results with  RDT visual test line score consensus, using a visual scoring of ≥2 being interpreted as positive for measles IgM in the RDT and a control line consensus visual scoring ≥2 being considered as valid.</a:t>
            </a:r>
            <a:endParaRPr lang="en-GB" altLang="en-US" sz="700" dirty="0"/>
          </a:p>
          <a:p>
            <a:pPr defTabSz="94530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Sensitivity:  96.1% (74/77)</a:t>
            </a:r>
            <a:endParaRPr lang="en-GB" altLang="en-US" sz="700" dirty="0"/>
          </a:p>
          <a:p>
            <a:pPr defTabSz="94530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Specificity: 100% (46/46)</a:t>
            </a:r>
            <a:endParaRPr lang="en-GB" altLang="en-US" sz="700" dirty="0"/>
          </a:p>
          <a:p>
            <a:pPr defTabSz="94530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Concordance: 96.0% (120/125)</a:t>
            </a:r>
            <a:endParaRPr lang="en-GB" altLang="en-US" sz="21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414FE-0B2C-B34C-B9AC-14DD859C09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79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Parallel testing of both sample types in the field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ED7F7-B74B-4B28-9085-589FD7E21C5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03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mailto:publications@phe.gov.uk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mailto:publications@phe.gov.uk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95E2-94CF-40D0-AFE1-D3742ED4E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66B168-F86F-4B82-9306-2ACE1E67B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E6C67-3105-43C3-84BA-DDBD19F3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3C25C-1BF2-48A0-9E6C-736F1F64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653D9-3473-401C-80E5-0B60C07C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9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734D-4F98-4676-B2B6-F1414937A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45796-FDCA-4024-937B-5B493BCA8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5692A-F66E-4074-B953-EF5C458C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0E435-33D9-4237-8E97-B0DF2695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924DD-ABE2-4DC3-AAC5-F9CB1EA4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2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C9CDF9-528C-4A26-BF7E-F56EC6D03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B780CD-8199-4C37-87E0-06477434D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B5A4E-5D76-44F0-85F9-6026C774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94C5A-682A-488C-8B9D-AB1943E86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3E003-8788-43CF-B0B6-26982D46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70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872656"/>
            <a:ext cx="12192000" cy="49853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728193"/>
            <a:ext cx="12192000" cy="144463"/>
          </a:xfrm>
          <a:prstGeom prst="rect">
            <a:avLst/>
          </a:prstGeom>
          <a:solidFill>
            <a:srgbClr val="00AE9E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ea typeface="ヒラギノ角ゴ Pro W3" pitchFamily="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2232249"/>
            <a:ext cx="11233248" cy="1724503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1" y="5760638"/>
            <a:ext cx="11233248" cy="356661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667" b="0" i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\\colhpafil004\Colindale_Data\HQ Group and LARS\Group Data\Design\Branding and logos\PHE logos with strapline\Small without Old French text\PHE small logo for A4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311691" cy="1633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505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(1 line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69" y="548680"/>
            <a:ext cx="10704000" cy="648072"/>
          </a:xfrm>
        </p:spPr>
        <p:txBody>
          <a:bodyPr anchor="t" anchorCtr="0">
            <a:noAutofit/>
          </a:bodyPr>
          <a:lstStyle>
            <a:lvl1pPr>
              <a:defRPr sz="4267" baseline="0">
                <a:solidFill>
                  <a:srgbClr val="00AE9E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4000" y="1412778"/>
            <a:ext cx="10704000" cy="4739679"/>
          </a:xfrm>
        </p:spPr>
        <p:txBody>
          <a:bodyPr/>
          <a:lstStyle>
            <a:lvl1pPr marL="6351" indent="-6351">
              <a:lnSpc>
                <a:spcPct val="114000"/>
              </a:lnSpc>
              <a:spcBef>
                <a:spcPts val="0"/>
              </a:spcBef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should be 12-18pt Arial. Do not use other fonts.</a:t>
            </a:r>
          </a:p>
          <a:p>
            <a:pPr lvl="0"/>
            <a:endParaRPr lang="en-US" b="1" dirty="0">
              <a:latin typeface="Arial" pitchFamily="84" charset="0"/>
            </a:endParaRPr>
          </a:p>
          <a:p>
            <a:pPr lvl="0"/>
            <a:r>
              <a:rPr lang="en-US" b="1" dirty="0">
                <a:latin typeface="Arial" pitchFamily="84" charset="0"/>
              </a:rPr>
              <a:t>Note</a:t>
            </a:r>
          </a:p>
          <a:p>
            <a:pPr lvl="0"/>
            <a:r>
              <a:rPr lang="en-US" dirty="0">
                <a:latin typeface="Arial" pitchFamily="84" charset="0"/>
              </a:rPr>
              <a:t>This template should NOT be used to create publications, as this may mean</a:t>
            </a:r>
          </a:p>
          <a:p>
            <a:pPr lvl="0"/>
            <a:r>
              <a:rPr lang="en-US" dirty="0">
                <a:latin typeface="Arial" pitchFamily="84" charset="0"/>
              </a:rPr>
              <a:t>publication on GOV.UK will not be possible. </a:t>
            </a:r>
          </a:p>
          <a:p>
            <a:pPr lvl="0"/>
            <a:endParaRPr lang="en-US" dirty="0">
              <a:latin typeface="Arial" pitchFamily="84" charset="0"/>
            </a:endParaRPr>
          </a:p>
          <a:p>
            <a:pPr lvl="0"/>
            <a:r>
              <a:rPr lang="en-US" dirty="0">
                <a:latin typeface="Arial" pitchFamily="84" charset="0"/>
              </a:rPr>
              <a:t>Please contact </a:t>
            </a:r>
            <a:r>
              <a:rPr lang="en-US" dirty="0">
                <a:latin typeface="Arial" pitchFamily="84" charset="0"/>
                <a:hlinkClick r:id="rId2"/>
              </a:rPr>
              <a:t>publications@phe.gov.uk</a:t>
            </a:r>
            <a:r>
              <a:rPr lang="en-US" dirty="0">
                <a:latin typeface="Arial" pitchFamily="84" charset="0"/>
              </a:rPr>
              <a:t> for more details</a:t>
            </a:r>
          </a:p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308725"/>
            <a:ext cx="12192000" cy="549275"/>
          </a:xfrm>
        </p:spPr>
        <p:txBody>
          <a:bodyPr/>
          <a:lstStyle>
            <a:lvl1pPr>
              <a:defRPr/>
            </a:lvl1pPr>
          </a:lstStyle>
          <a:p>
            <a:pPr marL="709066">
              <a:defRPr/>
            </a:pPr>
            <a:r>
              <a:rPr lang="en-US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709066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230712" indent="0" algn="l">
              <a:defRPr sz="160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81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(1 line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69" y="548680"/>
            <a:ext cx="10704000" cy="648072"/>
          </a:xfrm>
        </p:spPr>
        <p:txBody>
          <a:bodyPr anchor="t" anchorCtr="0">
            <a:noAutofit/>
          </a:bodyPr>
          <a:lstStyle>
            <a:lvl1pPr>
              <a:defRPr sz="4267" baseline="0">
                <a:solidFill>
                  <a:srgbClr val="00AE9E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4000" y="1412778"/>
            <a:ext cx="10704000" cy="4739679"/>
          </a:xfrm>
        </p:spPr>
        <p:txBody>
          <a:bodyPr/>
          <a:lstStyle>
            <a:lvl1pPr marL="6351" indent="-6351">
              <a:lnSpc>
                <a:spcPct val="114000"/>
              </a:lnSpc>
              <a:spcBef>
                <a:spcPts val="0"/>
              </a:spcBef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should be 12-18pt Arial. Do not use other fonts.</a:t>
            </a:r>
          </a:p>
          <a:p>
            <a:pPr lvl="0"/>
            <a:endParaRPr lang="en-US" b="1" dirty="0">
              <a:latin typeface="Arial" pitchFamily="84" charset="0"/>
            </a:endParaRPr>
          </a:p>
          <a:p>
            <a:pPr lvl="0"/>
            <a:r>
              <a:rPr lang="en-US" b="1" dirty="0">
                <a:latin typeface="Arial" pitchFamily="84" charset="0"/>
              </a:rPr>
              <a:t>Note</a:t>
            </a:r>
          </a:p>
          <a:p>
            <a:pPr lvl="0"/>
            <a:r>
              <a:rPr lang="en-US" dirty="0">
                <a:latin typeface="Arial" pitchFamily="84" charset="0"/>
              </a:rPr>
              <a:t>This template should NOT be used to create publications, as this may mean</a:t>
            </a:r>
          </a:p>
          <a:p>
            <a:pPr lvl="0"/>
            <a:r>
              <a:rPr lang="en-US" dirty="0">
                <a:latin typeface="Arial" pitchFamily="84" charset="0"/>
              </a:rPr>
              <a:t>publication on GOV.UK will not be possible. </a:t>
            </a:r>
          </a:p>
          <a:p>
            <a:pPr lvl="0"/>
            <a:endParaRPr lang="en-US" dirty="0">
              <a:latin typeface="Arial" pitchFamily="84" charset="0"/>
            </a:endParaRPr>
          </a:p>
          <a:p>
            <a:pPr lvl="0"/>
            <a:r>
              <a:rPr lang="en-US" dirty="0">
                <a:latin typeface="Arial" pitchFamily="84" charset="0"/>
              </a:rPr>
              <a:t>Please contact </a:t>
            </a:r>
            <a:r>
              <a:rPr lang="en-US" dirty="0">
                <a:latin typeface="Arial" pitchFamily="84" charset="0"/>
                <a:hlinkClick r:id="rId2"/>
              </a:rPr>
              <a:t>publications@phe.gov.uk</a:t>
            </a:r>
            <a:r>
              <a:rPr lang="en-US" dirty="0">
                <a:latin typeface="Arial" pitchFamily="84" charset="0"/>
              </a:rPr>
              <a:t> for more details</a:t>
            </a:r>
          </a:p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308725"/>
            <a:ext cx="12192000" cy="549275"/>
          </a:xfrm>
        </p:spPr>
        <p:txBody>
          <a:bodyPr/>
          <a:lstStyle>
            <a:lvl1pPr>
              <a:defRPr/>
            </a:lvl1pPr>
          </a:lstStyle>
          <a:p>
            <a:pPr marL="709066">
              <a:defRPr/>
            </a:pPr>
            <a:r>
              <a:rPr lang="en-US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709066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230712" indent="0" algn="l">
              <a:defRPr sz="160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1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  <a:ea typeface="ヒラギノ角ゴ Pro W3" pitchFamily="84" charset="-128"/>
              </a:rPr>
              <a:t>  </a:t>
            </a:r>
            <a:fld id="{45F8D313-CCBE-49D6-A3BC-57B1848DFB52}" type="slidenum">
              <a:rPr lang="en-US" smtClean="0">
                <a:solidFill>
                  <a:prstClr val="white"/>
                </a:solidFill>
                <a:ea typeface="ヒラギノ角ゴ Pro W3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prstClr val="white"/>
                </a:solidFill>
                <a:ea typeface="ヒラギノ角ゴ Pro W3" pitchFamily="84" charset="-128"/>
              </a:rPr>
              <a:t> </a:t>
            </a:r>
            <a:endParaRPr lang="en-US" dirty="0">
              <a:solidFill>
                <a:prstClr val="white"/>
              </a:solidFill>
              <a:ea typeface="ヒラギノ角ゴ Pro W3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6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  <a:ea typeface="ヒラギノ角ゴ Pro W3" pitchFamily="84" charset="-128"/>
              </a:rPr>
              <a:t>  </a:t>
            </a:r>
            <a:fld id="{45F8D313-CCBE-49D6-A3BC-57B1848DFB52}" type="slidenum">
              <a:rPr lang="en-US" smtClean="0">
                <a:solidFill>
                  <a:prstClr val="white"/>
                </a:solidFill>
                <a:ea typeface="ヒラギノ角ゴ Pro W3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prstClr val="white"/>
                </a:solidFill>
                <a:ea typeface="ヒラギノ角ゴ Pro W3" pitchFamily="84" charset="-128"/>
              </a:rPr>
              <a:t> </a:t>
            </a:r>
            <a:endParaRPr lang="en-US" dirty="0">
              <a:solidFill>
                <a:prstClr val="white"/>
              </a:solidFill>
              <a:ea typeface="ヒラギノ角ゴ Pro W3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47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(2 lines) and Two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00" y="1368000"/>
            <a:ext cx="10704000" cy="1188000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4000" y="2628000"/>
            <a:ext cx="5232000" cy="3564000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000" y="2628000"/>
            <a:ext cx="5232000" cy="3564000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00153" y="6308728"/>
            <a:ext cx="10272183" cy="54927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Rapid assessment tool for Tetanus and Measles RIAT meeting, Seattle  16 March 2016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308728"/>
            <a:ext cx="12192000" cy="54927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            </a:t>
            </a:r>
            <a:fld id="{E09412F9-D8B1-E647-BC4F-9001E280A35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 Serology and public health, </a:t>
            </a:r>
            <a:r>
              <a:rPr lang="en-US" dirty="0" err="1">
                <a:solidFill>
                  <a:prstClr val="white"/>
                </a:solidFill>
              </a:rPr>
              <a:t>june</a:t>
            </a:r>
            <a:r>
              <a:rPr lang="en-US" dirty="0">
                <a:solidFill>
                  <a:prstClr val="white"/>
                </a:solidFill>
              </a:rPr>
              <a:t> 1st 2016</a:t>
            </a:r>
          </a:p>
        </p:txBody>
      </p:sp>
    </p:spTree>
    <p:extLst>
      <p:ext uri="{BB962C8B-B14F-4D97-AF65-F5344CB8AC3E}">
        <p14:creationId xmlns:p14="http://schemas.microsoft.com/office/powerpoint/2010/main" val="270441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63EB-4223-4631-9A2F-24B09276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7722C-A0F4-4BBF-A503-8E71133B6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CFD88-8ECF-42BF-A041-F1C5F40C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8173-8BD2-42BD-92F6-C772D7CB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D3222-D35D-420E-98DB-D4D99388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4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7BC6-7C4C-4FEB-80E4-D163483D3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DA52B-210C-49F7-A6A9-09E183E18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1C7C1-887B-4382-B8F5-69BE8F65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74D50-35EC-4877-BF29-647F5F74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EB80F-0AB2-42A9-A650-92C4137E1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7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BC1F-00F6-44CE-9281-13FAD911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328AC-AF33-4A04-896A-913F8BD50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34A18-C72F-4179-9C48-3360812E5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2AF3F-27B8-44AF-AC53-F200B8E03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F3A42-1031-45DB-B783-B83179D0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F7431-56B9-4C73-90F2-7812DC3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1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A28B9-0BFC-41AA-8CE5-CEE2DCF8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29054-D599-48B1-B2C7-A1F11F4A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1453A-A307-4B88-BF90-AA3A79B43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89F79-2529-4AB0-B6ED-7FBE2DECE7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CFB39-0EE6-4FC2-B1AD-D865CB709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7699A6-DFFA-4959-84F7-DFCE0D81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42320-F8AB-45E7-BE11-8B9EDB77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C0EA97-EDF7-4D82-9740-41C0B029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4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AE466-9AD3-45A4-861C-04091BAA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A682B-DDB1-4F34-B02C-BBF4427D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54F5F-982D-404B-94C7-6C47C586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F7B44-5166-428E-BE7F-D27937EA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7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06228-1A32-4665-9E8D-621AF95E1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FE242-0938-4F73-AB87-B38C7FFE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F0E2E-CB14-4721-AC22-6608996F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5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25D3-36CE-4FDB-B01B-92DD009C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E9787-BFF4-4623-9B59-9021B3A06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B0BCB-6611-483C-AC36-8651918AD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8FD10-098C-4FEA-99D1-D5149D39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48A44-DE3C-4726-B9E4-1841DC5A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1D323-276B-4706-9981-049125AEB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9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E3AA-E4F0-4B6F-8A91-AC73CBD76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392E4A-E255-498C-BC33-52997353D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38F35-824C-428C-AF91-15CF0EC06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AAB86-0477-4C6B-9771-D3903DA4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C0173-EF7D-4306-98D6-AD6FD7781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D50D1-751E-41FD-BC51-15FBE5EB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5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C27D2-33C5-4749-9184-7BF835D7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791D2-CC2F-482A-AD21-E5EF7B44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0DC7E-ADE2-48C9-B327-D152E3C94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BCFF8-B01C-43DB-9F97-890A428F7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9CCE2-4393-4454-8D2D-2B07CE531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00D00-2878-44AD-9C94-850FFD9A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1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953" y="274639"/>
            <a:ext cx="107061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2953" y="1600201"/>
            <a:ext cx="107061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ea typeface="ヒラギノ角ゴ Pro W3" pitchFamily="84" charset="-128"/>
              </a:rPr>
              <a:t>  </a:t>
            </a:r>
            <a:fld id="{45F8D313-CCBE-49D6-A3BC-57B1848DFB52}" type="slidenum">
              <a:rPr lang="en-US" smtClean="0">
                <a:solidFill>
                  <a:prstClr val="white"/>
                </a:solidFill>
                <a:ea typeface="ヒラギノ角ゴ Pro W3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>
                <a:solidFill>
                  <a:prstClr val="white"/>
                </a:solidFill>
                <a:ea typeface="ヒラギノ角ゴ Pro W3" pitchFamily="84" charset="-128"/>
              </a:rPr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5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8" r:id="rId3"/>
    <p:sldLayoutId id="2147483669" r:id="rId4"/>
    <p:sldLayoutId id="2147483667" r:id="rId5"/>
    <p:sldLayoutId id="2147483670" r:id="rId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67" kern="1200" spc="0">
          <a:solidFill>
            <a:srgbClr val="00AE9E"/>
          </a:solidFill>
          <a:latin typeface="+mj-lt"/>
          <a:ea typeface="ヒラギノ角ゴ Pro W3" pitchFamily="84" charset="-128"/>
          <a:cs typeface="ヒラギノ角ゴ Pro W3" pitchFamily="8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5pPr>
      <a:lvl6pPr marL="609585" algn="l" rtl="0" fontAlgn="base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6pPr>
      <a:lvl7pPr marL="1219170" algn="l" rtl="0" fontAlgn="base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7pPr>
      <a:lvl8pPr marL="1828754" algn="l" rtl="0" fontAlgn="base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8pPr>
      <a:lvl9pPr marL="2438339" algn="l" rtl="0" fontAlgn="base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9pPr>
    </p:titleStyle>
    <p:bodyStyle>
      <a:lvl1pPr marL="457189" indent="-457189" algn="l" rtl="0" eaLnBrk="0" fontAlgn="base" hangingPunct="0">
        <a:spcBef>
          <a:spcPts val="1600"/>
        </a:spcBef>
        <a:spcAft>
          <a:spcPct val="0"/>
        </a:spcAft>
        <a:buFont typeface="Arial" pitchFamily="84" charset="0"/>
        <a:defRPr kern="1200" baseline="0">
          <a:solidFill>
            <a:srgbClr val="00AE9E"/>
          </a:solidFill>
          <a:latin typeface="Arial" pitchFamily="34" charset="0"/>
          <a:ea typeface="ヒラギノ角ゴ Pro W3" pitchFamily="84" charset="-128"/>
          <a:cs typeface="ヒラギノ角ゴ Pro W3" pitchFamily="84" charset="-128"/>
        </a:defRPr>
      </a:lvl1pPr>
      <a:lvl2pPr marL="472006" indent="-234945" algn="l" rtl="0" eaLnBrk="0" fontAlgn="base" hangingPunct="0">
        <a:spcBef>
          <a:spcPts val="800"/>
        </a:spcBef>
        <a:spcAft>
          <a:spcPct val="0"/>
        </a:spcAft>
        <a:defRPr kern="1200" baseline="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2pPr>
      <a:lvl3pPr marL="287859" indent="-287859" algn="l" rtl="0" eaLnBrk="0" fontAlgn="base" hangingPunct="0">
        <a:spcBef>
          <a:spcPts val="800"/>
        </a:spcBef>
        <a:spcAft>
          <a:spcPct val="0"/>
        </a:spcAft>
        <a:buFont typeface="Arial" pitchFamily="84" charset="0"/>
        <a:buChar char="•"/>
        <a:defRPr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3pPr>
      <a:lvl4pPr marL="833946" indent="-253994" algn="l" rtl="0" eaLnBrk="0" fontAlgn="base" hangingPunct="0">
        <a:spcBef>
          <a:spcPts val="800"/>
        </a:spcBef>
        <a:spcAft>
          <a:spcPct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4pPr>
      <a:lvl5pPr marL="1430831" indent="-2370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5pPr>
      <a:lvl6pPr marL="2027716" indent="-249760" algn="l" defTabSz="1219170" rtl="0" eaLnBrk="1" latinLnBrk="0" hangingPunct="1">
        <a:spcBef>
          <a:spcPct val="20000"/>
        </a:spcBef>
        <a:buFontTx/>
        <a:buNone/>
        <a:defRPr sz="18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eventbrite.com/d/dc--washington/events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f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32ED-5BD1-40A6-AFAF-C0252F55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75" y="240897"/>
            <a:ext cx="9899904" cy="2078038"/>
          </a:xfrm>
        </p:spPr>
        <p:txBody>
          <a:bodyPr>
            <a:normAutofit fontScale="90000"/>
          </a:bodyPr>
          <a:lstStyle/>
          <a:p>
            <a:r>
              <a:rPr lang="en-GB" sz="3100" dirty="0"/>
              <a:t>A Rapid Diagnostic Test for Measles – Can it Transform surveillance?</a:t>
            </a:r>
            <a:br>
              <a:rPr lang="en-GB" sz="3100" dirty="0"/>
            </a:br>
            <a:r>
              <a:rPr lang="en-US" sz="3100" dirty="0">
                <a:solidFill>
                  <a:schemeClr val="tx1"/>
                </a:solidFill>
              </a:rPr>
              <a:t> Measles &amp; Rubella Initiative Partner Meeting, September </a:t>
            </a:r>
            <a:r>
              <a:rPr lang="en-US" sz="2800" dirty="0">
                <a:solidFill>
                  <a:schemeClr val="tx1"/>
                </a:solidFill>
              </a:rPr>
              <a:t>11,12 2019 </a:t>
            </a:r>
            <a:r>
              <a:rPr lang="en-US" sz="2800" dirty="0">
                <a:solidFill>
                  <a:schemeClr val="tx1"/>
                </a:solidFill>
                <a:hlinkClick r:id="rId2"/>
              </a:rPr>
              <a:t>Washington, DC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r>
              <a:rPr lang="en-GB" altLang="en-US" sz="2800" dirty="0">
                <a:solidFill>
                  <a:schemeClr val="tx1"/>
                </a:solidFill>
              </a:rPr>
              <a:t>Dr David </a:t>
            </a:r>
            <a:r>
              <a:rPr lang="en-GB" altLang="en-US" sz="2800" dirty="0" err="1">
                <a:solidFill>
                  <a:schemeClr val="tx1"/>
                </a:solidFill>
              </a:rPr>
              <a:t>Brown,</a:t>
            </a:r>
            <a:r>
              <a:rPr lang="en-GB" altLang="en-US" sz="2800" dirty="0">
                <a:solidFill>
                  <a:schemeClr val="tx1"/>
                </a:solidFill>
              </a:rPr>
              <a:t> Consultant WHO IVB.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459" name="Subtitle 2"/>
          <p:cNvSpPr>
            <a:spLocks noGrp="1"/>
          </p:cNvSpPr>
          <p:nvPr>
            <p:ph sz="half" idx="1"/>
          </p:nvPr>
        </p:nvSpPr>
        <p:spPr>
          <a:xfrm>
            <a:off x="2233613" y="2671764"/>
            <a:ext cx="3924300" cy="356393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altLang="en-US" dirty="0" err="1"/>
              <a:t>Laboratorios</a:t>
            </a:r>
            <a:r>
              <a:rPr lang="en-GB" altLang="en-US" dirty="0"/>
              <a:t> de Flaviviruses, + </a:t>
            </a:r>
            <a:r>
              <a:rPr lang="en-GB" altLang="en-US" dirty="0" err="1"/>
              <a:t>Respiratorios</a:t>
            </a:r>
            <a:r>
              <a:rPr lang="en-GB" altLang="en-US" dirty="0"/>
              <a:t> e </a:t>
            </a:r>
            <a:r>
              <a:rPr lang="en-GB" altLang="en-US" dirty="0" err="1"/>
              <a:t>Samparo</a:t>
            </a:r>
            <a:r>
              <a:rPr lang="en-GB" altLang="en-US" dirty="0"/>
              <a:t>,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FIOCRUZ, Rio de Janeiro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sz="half" idx="2"/>
          </p:nvPr>
        </p:nvSpPr>
        <p:spPr>
          <a:xfrm>
            <a:off x="6157913" y="2852739"/>
            <a:ext cx="3924300" cy="3563937"/>
          </a:xfrm>
        </p:spPr>
        <p:txBody>
          <a:bodyPr/>
          <a:lstStyle/>
          <a:p>
            <a:r>
              <a:rPr lang="en-GB" altLang="en-US" dirty="0"/>
              <a:t>Virus Reference Department, Public Health England</a:t>
            </a:r>
          </a:p>
        </p:txBody>
      </p:sp>
      <p:pic>
        <p:nvPicPr>
          <p:cNvPr id="19461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789364"/>
            <a:ext cx="37893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Image result for PHE, colind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521076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275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5825" y="231820"/>
            <a:ext cx="11077935" cy="112073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Monitoring Measles Genotype disappearance-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/>
              <a:t>Global genotype detection 2008-2019 (Aug)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96686" y="6480288"/>
            <a:ext cx="2743200" cy="365125"/>
          </a:xfrm>
        </p:spPr>
        <p:txBody>
          <a:bodyPr/>
          <a:lstStyle/>
          <a:p>
            <a:fld id="{A6FB44C5-C908-49E6-9C96-1D2CD65A0350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852578"/>
              </p:ext>
            </p:extLst>
          </p:nvPr>
        </p:nvGraphicFramePr>
        <p:xfrm>
          <a:off x="1239076" y="1466849"/>
          <a:ext cx="9227727" cy="4810125"/>
        </p:xfrm>
        <a:graphic>
          <a:graphicData uri="http://schemas.openxmlformats.org/drawingml/2006/table">
            <a:tbl>
              <a:tblPr firstRow="1"/>
              <a:tblGrid>
                <a:gridCol w="794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9825">
                  <a:extLst>
                    <a:ext uri="{9D8B030D-6E8A-4147-A177-3AD203B41FA5}">
                      <a16:colId xmlns:a16="http://schemas.microsoft.com/office/drawing/2014/main" val="2794256872"/>
                    </a:ext>
                  </a:extLst>
                </a:gridCol>
              </a:tblGrid>
              <a:tr h="464187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Genotype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2008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2009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2010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2011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2012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2013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2014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2015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2016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2017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2018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2019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1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B2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12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52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7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83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B3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17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94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387</a:t>
                      </a:r>
                    </a:p>
                    <a:p>
                      <a:pPr algn="ctr"/>
                      <a:r>
                        <a:rPr lang="en-GB" sz="1400" b="1" dirty="0"/>
                        <a:t>(2)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336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1082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596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1494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566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721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2673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2995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970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1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D4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425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338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666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2026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927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134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41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66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53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15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19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1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D5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114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18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83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D8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76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37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96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246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832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1700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1223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1301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1552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2552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3748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3628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83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D9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28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41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225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91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79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91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33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96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46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1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D11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0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83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G3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0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0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25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51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15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5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783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H1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157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144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158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29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66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181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4850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3167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2599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544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348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24</a:t>
                      </a:r>
                    </a:p>
                  </a:txBody>
                  <a:tcPr marL="44372" marR="44372" marT="22186" marB="22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511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4426" y="513017"/>
            <a:ext cx="10058400" cy="963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Measles Genotyping and Sequence Data,</a:t>
            </a:r>
            <a:r>
              <a:rPr lang="en-GB" altLang="en-US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Molecular epidemiology </a:t>
            </a:r>
            <a:endParaRPr lang="en-US" altLang="en-US" b="1" dirty="0">
              <a:solidFill>
                <a:srgbClr val="00AE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42306" y="1476629"/>
            <a:ext cx="8307387" cy="47259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Char char="•"/>
            </a:pPr>
            <a:endParaRPr lang="en-GB" altLang="en-US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altLang="en-US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Genotypes and Sequence Data Inform: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altLang="en-US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Sustained transmission( endemic transmission) 1 strain in circulation for &gt;1 year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altLang="en-US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In elimination phase- Distinct pattern of small outbreaks caused by different strains, linked to imported cases.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altLang="en-US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Limitations of Genotyping</a:t>
            </a:r>
          </a:p>
          <a:p>
            <a:pPr lvl="1">
              <a:buFontTx/>
              <a:buChar char="•"/>
            </a:pPr>
            <a:r>
              <a:rPr lang="en-GB" altLang="en-US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Tracking pathways becoming more difficult.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altLang="en-US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Little diversity in outbreak setting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altLang="en-US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Complex patterns of importation (multiple imports from one O/B)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altLang="en-US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Future-Extended and Whole Genome Sequencing- increases resolution. </a:t>
            </a: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31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31304" y="0"/>
            <a:ext cx="12032974" cy="219440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rapid tests  and alternative samples help overcome barriers to rapid comprehensive measles reporting?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41" y="3348468"/>
            <a:ext cx="5111759" cy="28018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1303" y="1707618"/>
            <a:ext cx="6004937" cy="4325950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WHO -Only 3% of cases are reported to program!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Oral fluid and Capillary blood samples  –easier to collect , less invasive , will increase compliance.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Timeliness of results. Surveillance is defined as information for action! Many programmes miss the 4 day reporting target for laboratory results. 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Shipping samples can be a challenge - geography, maintaining cold chain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76121" y="2194408"/>
            <a:ext cx="5232000" cy="383915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Significant delays in outbreak confirmation — delays initiating appropriate control measures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7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562" y="365125"/>
            <a:ext cx="8919387" cy="1612531"/>
          </a:xfrm>
        </p:spPr>
        <p:txBody>
          <a:bodyPr>
            <a:noAutofit/>
          </a:bodyPr>
          <a:lstStyle/>
          <a:p>
            <a:pPr algn="ctr"/>
            <a:r>
              <a:rPr lang="en-GB" sz="38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tools developed for B&amp;M Gates</a:t>
            </a:r>
            <a:br>
              <a:rPr lang="en-GB" sz="38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8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M/R IgM RDT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Oralight™ - new oral fluid collection device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Lateral Flow tests for use on serum, capillary blood and oral fluid.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23850" lvl="2" indent="-28575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Tetanus toxoid specific IgG antibody.</a:t>
            </a:r>
          </a:p>
          <a:p>
            <a:pPr marL="323850" lvl="2" indent="-28575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Measles specific IgG antibody.</a:t>
            </a:r>
          </a:p>
          <a:p>
            <a:pPr marL="323850" lvl="2" indent="-28575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Measles and Rubella specific IgM antibody.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ESEQuant lateral flow reader/ mobile phone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8747" y="1825625"/>
            <a:ext cx="2391426" cy="2387769"/>
          </a:xfrm>
          <a:prstGeom prst="rect">
            <a:avLst/>
          </a:prstGeom>
        </p:spPr>
      </p:pic>
      <p:pic>
        <p:nvPicPr>
          <p:cNvPr id="7" name="Content Placeholder 8" descr="Version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80173" y="3941979"/>
            <a:ext cx="2919159" cy="224236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467" y="497097"/>
            <a:ext cx="1557866" cy="337193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9635067" y="0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Oralight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OF collector</a:t>
            </a: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2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002" y="404664"/>
            <a:ext cx="8848672" cy="648072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Oral fluid samples for measles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004" y="1598308"/>
            <a:ext cx="8441600" cy="4064455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Advantage of oral fluid collection over serum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6475" lvl="3" indent="-28575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Less invasive and reduced stress for patient and parent </a:t>
            </a:r>
          </a:p>
          <a:p>
            <a:pPr marL="1006475" lvl="3" indent="-28575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Easy to collect. Mother may collect and self collection possible for older children, under supervision </a:t>
            </a:r>
          </a:p>
          <a:p>
            <a:pPr marL="1006475" lvl="3" indent="-28575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Similar patterns of antibody to serum (gingival fluid is a transudate)</a:t>
            </a:r>
          </a:p>
          <a:p>
            <a:pPr marL="1006475" lvl="3" indent="-28575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Lower antibody level requires optimized assay for accurate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565FA6D-D4C8-4C4C-AC4B-3269734D34D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2576524" y="6308792"/>
            <a:ext cx="7704137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b="1" dirty="0">
                <a:cs typeface="Arial" panose="020B0604020202020204" pitchFamily="34" charset="0"/>
              </a:rPr>
              <a:t>BMGF PHE RDT project final report: December 2018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0964487"/>
              </p:ext>
            </p:extLst>
          </p:nvPr>
        </p:nvGraphicFramePr>
        <p:xfrm>
          <a:off x="2124642" y="3630527"/>
          <a:ext cx="8029575" cy="249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IgG (mg/100ml)</a:t>
                      </a:r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IgM (mg/100ml)</a:t>
                      </a:r>
                    </a:p>
                  </a:txBody>
                  <a:tcPr marL="91444" marR="91444" marT="45698" marB="456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Serum</a:t>
                      </a:r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1250</a:t>
                      </a:r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80</a:t>
                      </a:r>
                    </a:p>
                  </a:txBody>
                  <a:tcPr marL="91444" marR="91444" marT="45698" marB="456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Whole Saliva</a:t>
                      </a:r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1.4</a:t>
                      </a:r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0.2</a:t>
                      </a:r>
                    </a:p>
                  </a:txBody>
                  <a:tcPr marL="91444" marR="91444" marT="45698" marB="456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Parotid Saliva</a:t>
                      </a:r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0.04</a:t>
                      </a:r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0.04</a:t>
                      </a:r>
                    </a:p>
                  </a:txBody>
                  <a:tcPr marL="91444" marR="91444" marT="45698" marB="456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Gingival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Crevicular</a:t>
                      </a:r>
                      <a:r>
                        <a:rPr lang="en-GB" sz="1800" baseline="0" dirty="0"/>
                        <a:t> Fluid</a:t>
                      </a:r>
                      <a:endParaRPr lang="en-GB" sz="1800" dirty="0"/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350</a:t>
                      </a:r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25</a:t>
                      </a:r>
                    </a:p>
                  </a:txBody>
                  <a:tcPr marL="91444" marR="91444" marT="45698" marB="456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>
                          <a:solidFill>
                            <a:srgbClr val="FF0000"/>
                          </a:solidFill>
                        </a:rPr>
                        <a:t>Serum:Gingival</a:t>
                      </a:r>
                      <a:r>
                        <a:rPr lang="en-GB" sz="1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800" baseline="0" dirty="0" err="1">
                          <a:solidFill>
                            <a:srgbClr val="FF0000"/>
                          </a:solidFill>
                        </a:rPr>
                        <a:t>Crevicular</a:t>
                      </a:r>
                      <a:r>
                        <a:rPr lang="en-GB" sz="1800" baseline="0" dirty="0">
                          <a:solidFill>
                            <a:srgbClr val="FF0000"/>
                          </a:solidFill>
                        </a:rPr>
                        <a:t> Fluid ratios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</a:rPr>
                        <a:t>3.6:1</a:t>
                      </a:r>
                    </a:p>
                  </a:txBody>
                  <a:tcPr marL="91444" marR="91444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</a:rPr>
                        <a:t>3.2:1</a:t>
                      </a:r>
                    </a:p>
                  </a:txBody>
                  <a:tcPr marL="91444" marR="91444" marT="45698" marB="456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An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57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524000" y="6324216"/>
            <a:ext cx="9144000" cy="54927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fld id="{E09412F9-D8B1-E647-BC4F-9001E280A354}" type="slidenum">
              <a:rPr lang="en-US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676463" y="261146"/>
            <a:ext cx="6796585" cy="7191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solidFill>
                  <a:srgbClr val="00AE9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Oral fluid collection: Oracol</a:t>
            </a:r>
          </a:p>
        </p:txBody>
      </p:sp>
      <p:pic>
        <p:nvPicPr>
          <p:cNvPr id="19460" name="Picture 5"/>
          <p:cNvPicPr preferRelativeResize="0">
            <a:picLocks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4" y="1446667"/>
            <a:ext cx="2727902" cy="2075631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6" descr="oracol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7277" r="3296" b="7277"/>
          <a:stretch>
            <a:fillRect/>
          </a:stretch>
        </p:blipFill>
        <p:spPr bwMode="auto">
          <a:xfrm>
            <a:off x="2732594" y="2741590"/>
            <a:ext cx="2824127" cy="119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2312161" y="1557342"/>
            <a:ext cx="421604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00"/>
              </a:spcBef>
              <a:buFont typeface="Arial" panose="020B0604020202020204" pitchFamily="34" charset="0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AutoNum type="arabicPeriod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Oracol™ device </a:t>
            </a:r>
            <a:r>
              <a:rPr lang="en-GB" altLang="en-US" dirty="0">
                <a:solidFill>
                  <a:schemeClr val="tx1"/>
                </a:solidFill>
                <a:cs typeface="Arial" panose="020B0604020202020204" pitchFamily="34" charset="0"/>
              </a:rPr>
              <a:t>(Malvern Medical Developments)  successfully used since 1994 in UK(&gt;200,000 cases investigated)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3032" y="4522717"/>
            <a:ext cx="589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Limitation: Requirement for sending to laboratory for extraction and testing </a:t>
            </a:r>
          </a:p>
        </p:txBody>
      </p:sp>
      <p:sp>
        <p:nvSpPr>
          <p:cNvPr id="2" name="Oval 1"/>
          <p:cNvSpPr/>
          <p:nvPr/>
        </p:nvSpPr>
        <p:spPr>
          <a:xfrm>
            <a:off x="1903705" y="4399596"/>
            <a:ext cx="6735058" cy="1008241"/>
          </a:xfrm>
          <a:prstGeom prst="ellipse">
            <a:avLst/>
          </a:prstGeom>
          <a:noFill/>
          <a:ln w="28575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441" y="676191"/>
            <a:ext cx="2223118" cy="4811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1193" y="54732"/>
            <a:ext cx="50231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Oralight</a:t>
            </a:r>
            <a:r>
              <a:rPr lang="en-GB" sz="32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Packaged for use</a:t>
            </a:r>
          </a:p>
          <a:p>
            <a:endParaRPr lang="en-GB" sz="1400" dirty="0">
              <a:solidFill>
                <a:srgbClr val="00AE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744" y="574403"/>
            <a:ext cx="2216317" cy="502170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715717" y="5309779"/>
            <a:ext cx="7345083" cy="1324821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Oralight Oral Fluid collector provided sterilized with instructions for use</a:t>
            </a:r>
            <a:r>
              <a:rPr lang="en-US" sz="800" dirty="0">
                <a:solidFill>
                  <a:prstClr val="white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696" y="260648"/>
            <a:ext cx="8301824" cy="118800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Extracting oral fluid from the Oralight™</a:t>
            </a:r>
          </a:p>
        </p:txBody>
      </p:sp>
      <p:pic>
        <p:nvPicPr>
          <p:cNvPr id="7" name="Picture 3" descr="L:\HPA swab\PROJ-DEV\BC\T1\T1 photos\IMG_16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3" t="13080" r="35711" b="15080"/>
          <a:stretch/>
        </p:blipFill>
        <p:spPr bwMode="auto">
          <a:xfrm>
            <a:off x="216851" y="1654681"/>
            <a:ext cx="2247976" cy="36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0370" y="1123586"/>
            <a:ext cx="195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Device</a:t>
            </a:r>
          </a:p>
        </p:txBody>
      </p:sp>
      <p:pic>
        <p:nvPicPr>
          <p:cNvPr id="11" name="Picture 4" descr="L:\HPA swab\PROJ-DEV\BC\T1\T1 photos\IMG_16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-122" b="1391"/>
          <a:stretch/>
        </p:blipFill>
        <p:spPr bwMode="auto">
          <a:xfrm>
            <a:off x="3298866" y="3075271"/>
            <a:ext cx="3410098" cy="28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L:\HPA swab\PROJ-DEV\BC\T1\T1 photos\IMG_16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34879" r="36511" b="6873"/>
          <a:stretch/>
        </p:blipFill>
        <p:spPr bwMode="auto">
          <a:xfrm>
            <a:off x="5882576" y="1222959"/>
            <a:ext cx="2440572" cy="268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6992" y="1680455"/>
            <a:ext cx="2611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Add extraction buffer (1ml). Push down swab and tighten screw cap to squeeze OF into tube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21274" y="1340818"/>
            <a:ext cx="2040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Flip open primary lid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498" y="3290560"/>
            <a:ext cx="2747246" cy="274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924367" y="1910288"/>
            <a:ext cx="1816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4. Invert and dispense OF into test device or for storage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7433" y="4893849"/>
            <a:ext cx="49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9477" y="5518265"/>
            <a:ext cx="49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4898" y="3538253"/>
            <a:ext cx="49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65498" y="6488668"/>
            <a:ext cx="49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F672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solidFill>
                <a:srgbClr val="F672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7324" y="6330020"/>
            <a:ext cx="2743200" cy="365125"/>
          </a:xfrm>
        </p:spPr>
        <p:txBody>
          <a:bodyPr/>
          <a:lstStyle/>
          <a:p>
            <a:fld id="{07000D00-2878-44AD-9C94-850FFD9ABEC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An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2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6" y="273693"/>
            <a:ext cx="10735293" cy="961732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Oralight</a:t>
            </a:r>
            <a:r>
              <a:rPr lang="en-US" sz="2800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Usability and Safety Study: Entebbe, Uganda. OF collected using both devices from 154 children 6-59 months.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3725" y="1421176"/>
            <a:ext cx="8388413" cy="459376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Usability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01650" lvl="2" indent="-285750">
              <a:buFont typeface="Arial"/>
              <a:buChar char="•"/>
            </a:pP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Comparable performance –sample volume, IgG level.</a:t>
            </a:r>
          </a:p>
          <a:p>
            <a:pPr marL="501650" lvl="2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problem in using either Oralight or Oracol devices but some preference for Oracol due to need to hold cap of Oralight</a:t>
            </a:r>
          </a:p>
          <a:p>
            <a:pPr marL="501650" lvl="2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Oralight initially felt drier in the mouth than Oracol  </a:t>
            </a:r>
          </a:p>
          <a:p>
            <a:pPr marL="501650" lvl="2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Extracted Oralight fluid contained more particulate material than Lab processed Oracol sample</a:t>
            </a:r>
          </a:p>
          <a:p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01650" lvl="2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contamination in 4.5% of Oracol and 7% in Oralight</a:t>
            </a:r>
          </a:p>
          <a:p>
            <a:pPr marL="501650" lvl="2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 factors: Status of teeth/oral hygiene, over vigorous rubbing of gums with devices </a:t>
            </a:r>
          </a:p>
          <a:p>
            <a:pPr marL="501650" lvl="2" indent="-285750">
              <a:buFont typeface="Arial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 evidence of discomfort or bleeding on review 5 mins and 30 mins after collections. </a:t>
            </a:r>
          </a:p>
          <a:p>
            <a:pPr marL="501650" lvl="2" indent="-285750"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Oracol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CE marked, used for &gt;20 years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6308775"/>
            <a:ext cx="9144000" cy="549275"/>
          </a:xfrm>
          <a:prstGeom prst="rect">
            <a:avLst/>
          </a:prstGeom>
        </p:spPr>
        <p:txBody>
          <a:bodyPr/>
          <a:lstStyle/>
          <a:p>
            <a:fld id="{1ADC69CA-4CC3-C94C-BADC-27CD6A833ABC}" type="slidenum">
              <a:rPr lang="en-US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G_2866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2138" y="4290105"/>
            <a:ext cx="2855219" cy="150816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implications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2925" y="130778"/>
            <a:ext cx="9857157" cy="1539453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defRPr/>
            </a:pPr>
            <a:r>
              <a:rPr lang="en-GB" sz="3200" kern="0" dirty="0">
                <a:solidFill>
                  <a:srgbClr val="00AE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point-of-care test (RDT) for measles diagnosis: detection of measles-specific IgM antibodies and viral nucleic acid </a:t>
            </a:r>
            <a:r>
              <a:rPr lang="en-GB" sz="3200" i="1" kern="0" dirty="0">
                <a:solidFill>
                  <a:srgbClr val="00AE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en-GB" sz="2400" i="1" kern="0" dirty="0">
                <a:solidFill>
                  <a:srgbClr val="00AE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Warrener et al: </a:t>
            </a:r>
            <a:r>
              <a:rPr lang="en-GB" sz="2400" i="1" dirty="0">
                <a:solidFill>
                  <a:srgbClr val="00AE9E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Bull World Health Organ 2011</a:t>
            </a:r>
            <a:endParaRPr lang="en-GB" sz="2400" i="1" kern="0" dirty="0">
              <a:solidFill>
                <a:srgbClr val="00AE9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4454276" y="2263461"/>
            <a:ext cx="570547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b="1" dirty="0">
                <a:ea typeface="ヒラギノ角ゴ Pro W3"/>
                <a:cs typeface="Arial" panose="020B0604020202020204" pitchFamily="34" charset="0"/>
              </a:rPr>
              <a:t>Main findings: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ea typeface="ヒラギノ角ゴ Pro W3"/>
                <a:cs typeface="Arial" panose="020B0604020202020204" pitchFamily="34" charset="0"/>
              </a:rPr>
              <a:t> With serum, RDT showed a sensitivity and specificity of 90.8% (69/76) and 93.6% (88/94), respectively.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dirty="0">
              <a:ea typeface="ヒラギノ角ゴ Pro W3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ea typeface="ヒラギノ角ゴ Pro W3"/>
                <a:cs typeface="Arial" panose="020B0604020202020204" pitchFamily="34" charset="0"/>
              </a:rPr>
              <a:t> With oral fluids, sensitivity and specificity were 90.0% (63/70) and 96.2% (200/208), respectively.</a:t>
            </a:r>
          </a:p>
          <a:p>
            <a:endParaRPr lang="en-GB" altLang="en-US" dirty="0">
              <a:ea typeface="ヒラギノ角ゴ Pro W3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ea typeface="ヒラギノ角ゴ Pro W3"/>
                <a:cs typeface="Arial" panose="020B0604020202020204" pitchFamily="34" charset="0"/>
              </a:rPr>
              <a:t> Both H and N genes were reliably detected in RDT</a:t>
            </a:r>
          </a:p>
          <a:p>
            <a:r>
              <a:rPr lang="en-GB" altLang="en-US" dirty="0">
                <a:ea typeface="ヒラギノ角ゴ Pro W3"/>
                <a:cs typeface="Arial" panose="020B0604020202020204" pitchFamily="34" charset="0"/>
              </a:rPr>
              <a:t>strips and the N genes could be sequenced for genotyping.</a:t>
            </a:r>
          </a:p>
          <a:p>
            <a:endParaRPr lang="en-GB" altLang="en-US" dirty="0">
              <a:ea typeface="ヒラギノ角ゴ Pro W3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ea typeface="ヒラギノ角ゴ Pro W3"/>
                <a:cs typeface="Arial" panose="020B0604020202020204" pitchFamily="34" charset="0"/>
              </a:rPr>
              <a:t> Measles virus genes could be recovered from RDT strips after storage for 5 weeks at 20–25 °C.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93" y="2931036"/>
            <a:ext cx="2340723" cy="314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1128693" y="1792802"/>
            <a:ext cx="3165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 dirty="0">
                <a:ea typeface="ヒラギノ角ゴ Pro W3"/>
                <a:cs typeface="Arial" panose="020B0604020202020204" pitchFamily="34" charset="0"/>
              </a:rPr>
              <a:t>Components of the point-of care test (RDT) and examples of signal intensities obtained</a:t>
            </a:r>
          </a:p>
          <a:p>
            <a:r>
              <a:rPr lang="en-GB" altLang="en-US" sz="1200" dirty="0">
                <a:ea typeface="ヒラギノ角ゴ Pro W3"/>
                <a:cs typeface="Arial" panose="020B0604020202020204" pitchFamily="34" charset="0"/>
              </a:rPr>
              <a:t>during RDT testing of sera from four patients and of the cut-off control serum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17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308725"/>
            <a:ext cx="12192000" cy="549275"/>
          </a:xfrm>
        </p:spPr>
        <p:txBody>
          <a:bodyPr/>
          <a:lstStyle/>
          <a:p>
            <a:pPr marL="709066"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3458" y="216779"/>
            <a:ext cx="7836073" cy="1320800"/>
          </a:xfrm>
        </p:spPr>
        <p:txBody>
          <a:bodyPr>
            <a:normAutofit/>
          </a:bodyPr>
          <a:lstStyle/>
          <a:p>
            <a:r>
              <a:rPr lang="en-GB" dirty="0">
                <a:cs typeface="Arial" panose="020B0604020202020204" pitchFamily="34" charset="0"/>
              </a:rPr>
              <a:t>AIMS</a:t>
            </a:r>
            <a:r>
              <a:rPr lang="en-GB" sz="3200" dirty="0">
                <a:solidFill>
                  <a:schemeClr val="accent5"/>
                </a:solidFill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5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4436" y="1170952"/>
            <a:ext cx="8227491" cy="4464991"/>
          </a:xfrm>
        </p:spPr>
        <p:txBody>
          <a:bodyPr>
            <a:noAutofit/>
          </a:bodyPr>
          <a:lstStyle/>
          <a:p>
            <a:pPr marL="698500" lvl="1" indent="-34290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cs typeface="Arial" panose="020B0604020202020204" pitchFamily="34" charset="0"/>
              </a:rPr>
              <a:t>Briefly describe key role of surveillance for measles programme,  how we do laboratory based surveillance and why we need new approaches.</a:t>
            </a:r>
          </a:p>
          <a:p>
            <a:pPr marL="698500" lvl="1" indent="-34290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cs typeface="Arial" panose="020B0604020202020204" pitchFamily="34" charset="0"/>
              </a:rPr>
              <a:t>Describe the development of new tools for measles diagnosis produced as part of a B&amp;M Gates Foundation funded project. </a:t>
            </a:r>
          </a:p>
          <a:p>
            <a:pPr marL="698500" lvl="1" indent="-34290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cs typeface="Arial" panose="020B0604020202020204" pitchFamily="34" charset="0"/>
              </a:rPr>
              <a:t>Review studies demonstrating RTD performance in Brazil and India and  discuss some the challenges of introducing a new diagnostic.</a:t>
            </a:r>
            <a:endParaRPr lang="en-GB" sz="2000" dirty="0">
              <a:ea typeface="ＭＳ Ｐゴシック" charset="-128"/>
              <a:cs typeface="Arial" panose="020B0604020202020204" pitchFamily="34" charset="0"/>
            </a:endParaRPr>
          </a:p>
          <a:p>
            <a:pPr marL="698500" lvl="1" indent="-34290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endParaRPr lang="en-GB" sz="2000" dirty="0">
              <a:ea typeface="ＭＳ Ｐゴシック" charset="-128"/>
              <a:cs typeface="Arial" panose="020B0604020202020204" pitchFamily="34" charset="0"/>
            </a:endParaRPr>
          </a:p>
          <a:p>
            <a:pPr marL="698500" lvl="1" indent="-34290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endParaRPr lang="en-GB" dirty="0">
              <a:ea typeface="ＭＳ Ｐゴシック" charset="-128"/>
              <a:cs typeface="Arial" panose="020B0604020202020204" pitchFamily="34" charset="0"/>
            </a:endParaRPr>
          </a:p>
          <a:p>
            <a:pPr marL="355600" lvl="1">
              <a:lnSpc>
                <a:spcPct val="150000"/>
              </a:lnSpc>
              <a:spcAft>
                <a:spcPts val="600"/>
              </a:spcAft>
              <a:defRPr/>
            </a:pPr>
            <a:endParaRPr lang="en-GB" dirty="0">
              <a:ea typeface="ＭＳ Ｐゴシック" charset="-128"/>
              <a:cs typeface="Arial" panose="020B0604020202020204" pitchFamily="34" charset="0"/>
            </a:endParaRPr>
          </a:p>
          <a:p>
            <a:pPr lvl="1">
              <a:defRPr/>
            </a:pPr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An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76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be 140"/>
          <p:cNvSpPr/>
          <p:nvPr/>
        </p:nvSpPr>
        <p:spPr>
          <a:xfrm>
            <a:off x="2592389" y="4232276"/>
            <a:ext cx="6840537" cy="231775"/>
          </a:xfrm>
          <a:prstGeom prst="cube">
            <a:avLst/>
          </a:prstGeom>
          <a:pattFill prst="zigZ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Data 2"/>
          <p:cNvSpPr/>
          <p:nvPr/>
        </p:nvSpPr>
        <p:spPr>
          <a:xfrm>
            <a:off x="3689351" y="4149726"/>
            <a:ext cx="5553075" cy="138113"/>
          </a:xfrm>
          <a:prstGeom prst="flowChartInputOutp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Cube 142"/>
          <p:cNvSpPr/>
          <p:nvPr/>
        </p:nvSpPr>
        <p:spPr>
          <a:xfrm>
            <a:off x="2589213" y="4022725"/>
            <a:ext cx="1219200" cy="273050"/>
          </a:xfrm>
          <a:prstGeom prst="cube">
            <a:avLst/>
          </a:prstGeom>
          <a:pattFill prst="dkDnDiag">
            <a:fgClr>
              <a:schemeClr val="bg2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389" name="Group 7"/>
          <p:cNvGrpSpPr>
            <a:grpSpLocks/>
          </p:cNvGrpSpPr>
          <p:nvPr/>
        </p:nvGrpSpPr>
        <p:grpSpPr bwMode="auto">
          <a:xfrm>
            <a:off x="3521076" y="4027488"/>
            <a:ext cx="1419225" cy="273050"/>
            <a:chOff x="1997853" y="4027162"/>
            <a:chExt cx="1418125" cy="272933"/>
          </a:xfrm>
        </p:grpSpPr>
        <p:grpSp>
          <p:nvGrpSpPr>
            <p:cNvPr id="16476" name="Group 4"/>
            <p:cNvGrpSpPr>
              <a:grpSpLocks/>
            </p:cNvGrpSpPr>
            <p:nvPr/>
          </p:nvGrpSpPr>
          <p:grpSpPr bwMode="auto">
            <a:xfrm>
              <a:off x="1997853" y="4027162"/>
              <a:ext cx="1418125" cy="272933"/>
              <a:chOff x="1997853" y="4027162"/>
              <a:chExt cx="1418125" cy="272933"/>
            </a:xfrm>
          </p:grpSpPr>
          <p:sp>
            <p:nvSpPr>
              <p:cNvPr id="144" name="Cube 143"/>
              <p:cNvSpPr/>
              <p:nvPr/>
            </p:nvSpPr>
            <p:spPr>
              <a:xfrm>
                <a:off x="2196137" y="4027162"/>
                <a:ext cx="1219841" cy="272933"/>
              </a:xfrm>
              <a:prstGeom prst="cub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>
                <a:off x="1997853" y="4106503"/>
                <a:ext cx="387050" cy="176136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7" name="Straight Connector 6"/>
            <p:cNvCxnSpPr>
              <a:stCxn id="4" idx="0"/>
            </p:cNvCxnSpPr>
            <p:nvPr/>
          </p:nvCxnSpPr>
          <p:spPr>
            <a:xfrm flipH="1">
              <a:off x="1997853" y="4106503"/>
              <a:ext cx="193525" cy="17613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4001292" y="2714964"/>
            <a:ext cx="1436459" cy="72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597" tIns="36799" rIns="73597" bIns="36799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defRPr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labelled  measles 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antigen</a:t>
            </a: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5807968" y="2746547"/>
            <a:ext cx="1346450" cy="72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597" tIns="36799" rIns="73597" bIns="36799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defRPr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line 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anti-human </a:t>
            </a:r>
            <a:r>
              <a:rPr lang="en-GB" alt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IgM</a:t>
            </a: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7604805" y="2723567"/>
            <a:ext cx="2682310" cy="50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597" tIns="36799" rIns="73597" bIns="36799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defRPr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line: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Antibody: anti- microbial antigen</a:t>
            </a:r>
          </a:p>
        </p:txBody>
      </p:sp>
      <p:sp>
        <p:nvSpPr>
          <p:cNvPr id="16393" name="Text Box 17"/>
          <p:cNvSpPr txBox="1">
            <a:spLocks noChangeArrowheads="1"/>
          </p:cNvSpPr>
          <p:nvPr/>
        </p:nvSpPr>
        <p:spPr bwMode="auto">
          <a:xfrm>
            <a:off x="2014879" y="4718050"/>
            <a:ext cx="1839800" cy="2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597" tIns="36799" rIns="73597" bIns="36799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defRPr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separation pad</a:t>
            </a:r>
          </a:p>
        </p:txBody>
      </p:sp>
      <p:sp>
        <p:nvSpPr>
          <p:cNvPr id="16394" name="Text Box 17"/>
          <p:cNvSpPr txBox="1">
            <a:spLocks noChangeArrowheads="1"/>
          </p:cNvSpPr>
          <p:nvPr/>
        </p:nvSpPr>
        <p:spPr bwMode="auto">
          <a:xfrm>
            <a:off x="3099051" y="5148281"/>
            <a:ext cx="1948804" cy="2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597" tIns="36799" rIns="73597" bIns="36799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defRPr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Conjugate release pad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832681" y="4661218"/>
            <a:ext cx="1224247" cy="50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597" tIns="36799" rIns="73597" bIns="36799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defRPr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Nitrocellulose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16396" name="Text Box 10"/>
          <p:cNvSpPr txBox="1">
            <a:spLocks noChangeArrowheads="1"/>
          </p:cNvSpPr>
          <p:nvPr/>
        </p:nvSpPr>
        <p:spPr bwMode="auto">
          <a:xfrm>
            <a:off x="6408739" y="4651375"/>
            <a:ext cx="1742016" cy="2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597" tIns="36799" rIns="73597" bIns="36799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defRPr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backing card</a:t>
            </a:r>
          </a:p>
        </p:txBody>
      </p:sp>
      <p:sp>
        <p:nvSpPr>
          <p:cNvPr id="16397" name="Text Box 8"/>
          <p:cNvSpPr txBox="1">
            <a:spLocks noChangeArrowheads="1"/>
          </p:cNvSpPr>
          <p:nvPr/>
        </p:nvSpPr>
        <p:spPr bwMode="auto">
          <a:xfrm>
            <a:off x="8289926" y="4651375"/>
            <a:ext cx="2019336" cy="2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597" tIns="36799" rIns="73597" bIns="36799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defRPr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Cotton linter paper wick</a:t>
            </a:r>
          </a:p>
        </p:txBody>
      </p:sp>
      <p:grpSp>
        <p:nvGrpSpPr>
          <p:cNvPr id="16398" name="Group 80"/>
          <p:cNvGrpSpPr>
            <a:grpSpLocks/>
          </p:cNvGrpSpPr>
          <p:nvPr/>
        </p:nvGrpSpPr>
        <p:grpSpPr bwMode="auto">
          <a:xfrm>
            <a:off x="6513514" y="3836988"/>
            <a:ext cx="282575" cy="474662"/>
            <a:chOff x="2608" y="2614"/>
            <a:chExt cx="245" cy="317"/>
          </a:xfrm>
        </p:grpSpPr>
        <p:grpSp>
          <p:nvGrpSpPr>
            <p:cNvPr id="16464" name="Group 50"/>
            <p:cNvGrpSpPr>
              <a:grpSpLocks/>
            </p:cNvGrpSpPr>
            <p:nvPr/>
          </p:nvGrpSpPr>
          <p:grpSpPr bwMode="auto">
            <a:xfrm flipV="1">
              <a:off x="2699" y="2659"/>
              <a:ext cx="64" cy="227"/>
              <a:chOff x="2160" y="2064"/>
              <a:chExt cx="1677" cy="1728"/>
            </a:xfrm>
          </p:grpSpPr>
          <p:sp>
            <p:nvSpPr>
              <p:cNvPr id="16473" name="AutoShape 51"/>
              <p:cNvSpPr>
                <a:spLocks noChangeArrowheads="1"/>
              </p:cNvSpPr>
              <p:nvPr/>
            </p:nvSpPr>
            <p:spPr bwMode="auto">
              <a:xfrm rot="20544182" flipH="1">
                <a:off x="3072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74" name="AutoShape 52"/>
              <p:cNvSpPr>
                <a:spLocks noChangeArrowheads="1"/>
              </p:cNvSpPr>
              <p:nvPr/>
            </p:nvSpPr>
            <p:spPr bwMode="auto">
              <a:xfrm rot="1055818">
                <a:off x="2160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75" name="Rectangle 53"/>
              <p:cNvSpPr>
                <a:spLocks noChangeArrowheads="1"/>
              </p:cNvSpPr>
              <p:nvPr/>
            </p:nvSpPr>
            <p:spPr bwMode="auto">
              <a:xfrm>
                <a:off x="2736" y="2064"/>
                <a:ext cx="480" cy="12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65" name="Group 50"/>
            <p:cNvGrpSpPr>
              <a:grpSpLocks/>
            </p:cNvGrpSpPr>
            <p:nvPr/>
          </p:nvGrpSpPr>
          <p:grpSpPr bwMode="auto">
            <a:xfrm flipV="1">
              <a:off x="2789" y="2614"/>
              <a:ext cx="64" cy="227"/>
              <a:chOff x="2160" y="2064"/>
              <a:chExt cx="1677" cy="1728"/>
            </a:xfrm>
          </p:grpSpPr>
          <p:sp>
            <p:nvSpPr>
              <p:cNvPr id="16470" name="AutoShape 51"/>
              <p:cNvSpPr>
                <a:spLocks noChangeArrowheads="1"/>
              </p:cNvSpPr>
              <p:nvPr/>
            </p:nvSpPr>
            <p:spPr bwMode="auto">
              <a:xfrm rot="20544182" flipH="1">
                <a:off x="3072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71" name="AutoShape 52"/>
              <p:cNvSpPr>
                <a:spLocks noChangeArrowheads="1"/>
              </p:cNvSpPr>
              <p:nvPr/>
            </p:nvSpPr>
            <p:spPr bwMode="auto">
              <a:xfrm rot="1055818">
                <a:off x="2160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72" name="Rectangle 53"/>
              <p:cNvSpPr>
                <a:spLocks noChangeArrowheads="1"/>
              </p:cNvSpPr>
              <p:nvPr/>
            </p:nvSpPr>
            <p:spPr bwMode="auto">
              <a:xfrm>
                <a:off x="2736" y="2064"/>
                <a:ext cx="480" cy="12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66" name="Group 50"/>
            <p:cNvGrpSpPr>
              <a:grpSpLocks/>
            </p:cNvGrpSpPr>
            <p:nvPr/>
          </p:nvGrpSpPr>
          <p:grpSpPr bwMode="auto">
            <a:xfrm flipV="1">
              <a:off x="2608" y="2704"/>
              <a:ext cx="64" cy="227"/>
              <a:chOff x="2160" y="2064"/>
              <a:chExt cx="1677" cy="1728"/>
            </a:xfrm>
          </p:grpSpPr>
          <p:sp>
            <p:nvSpPr>
              <p:cNvPr id="16467" name="AutoShape 51"/>
              <p:cNvSpPr>
                <a:spLocks noChangeArrowheads="1"/>
              </p:cNvSpPr>
              <p:nvPr/>
            </p:nvSpPr>
            <p:spPr bwMode="auto">
              <a:xfrm rot="20544182" flipH="1">
                <a:off x="3072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68" name="AutoShape 52"/>
              <p:cNvSpPr>
                <a:spLocks noChangeArrowheads="1"/>
              </p:cNvSpPr>
              <p:nvPr/>
            </p:nvSpPr>
            <p:spPr bwMode="auto">
              <a:xfrm rot="1055818">
                <a:off x="2160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69" name="Rectangle 53"/>
              <p:cNvSpPr>
                <a:spLocks noChangeArrowheads="1"/>
              </p:cNvSpPr>
              <p:nvPr/>
            </p:nvSpPr>
            <p:spPr bwMode="auto">
              <a:xfrm>
                <a:off x="2736" y="2064"/>
                <a:ext cx="480" cy="12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399" name="Line 109"/>
          <p:cNvSpPr>
            <a:spLocks noChangeShapeType="1"/>
          </p:cNvSpPr>
          <p:nvPr/>
        </p:nvSpPr>
        <p:spPr bwMode="auto">
          <a:xfrm flipV="1">
            <a:off x="2870659" y="4182584"/>
            <a:ext cx="0" cy="57372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18" tIns="36809" rIns="73618" bIns="368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400" name="Line 113"/>
          <p:cNvSpPr>
            <a:spLocks noChangeShapeType="1"/>
          </p:cNvSpPr>
          <p:nvPr/>
        </p:nvSpPr>
        <p:spPr bwMode="auto">
          <a:xfrm>
            <a:off x="4486275" y="3286125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18" tIns="36809" rIns="73618" bIns="368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401" name="Line 115"/>
          <p:cNvSpPr>
            <a:spLocks noChangeShapeType="1"/>
          </p:cNvSpPr>
          <p:nvPr/>
        </p:nvSpPr>
        <p:spPr bwMode="auto">
          <a:xfrm>
            <a:off x="6565900" y="3497264"/>
            <a:ext cx="0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18" tIns="36809" rIns="73618" bIns="368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402" name="Line 116"/>
          <p:cNvSpPr>
            <a:spLocks noChangeShapeType="1"/>
          </p:cNvSpPr>
          <p:nvPr/>
        </p:nvSpPr>
        <p:spPr bwMode="auto">
          <a:xfrm rot="1596989">
            <a:off x="7572376" y="3360738"/>
            <a:ext cx="9525" cy="481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18" tIns="36809" rIns="73618" bIns="368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403" name="Line 117"/>
          <p:cNvSpPr>
            <a:spLocks noChangeShapeType="1"/>
          </p:cNvSpPr>
          <p:nvPr/>
        </p:nvSpPr>
        <p:spPr bwMode="auto">
          <a:xfrm flipV="1">
            <a:off x="6932613" y="4448176"/>
            <a:ext cx="0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18" tIns="36809" rIns="73618" bIns="368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404" name="Line 56"/>
          <p:cNvSpPr>
            <a:spLocks noChangeShapeType="1"/>
          </p:cNvSpPr>
          <p:nvPr/>
        </p:nvSpPr>
        <p:spPr bwMode="auto">
          <a:xfrm>
            <a:off x="4476751" y="2322513"/>
            <a:ext cx="3813175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18" tIns="36809" rIns="73618" bIns="368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405" name="Text Box 57"/>
          <p:cNvSpPr txBox="1">
            <a:spLocks noChangeArrowheads="1"/>
          </p:cNvSpPr>
          <p:nvPr/>
        </p:nvSpPr>
        <p:spPr bwMode="auto">
          <a:xfrm>
            <a:off x="5424488" y="1774825"/>
            <a:ext cx="2557945" cy="32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597" tIns="36799" rIns="73597" bIns="36799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defRPr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rgbClr val="980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of reagent flow</a:t>
            </a:r>
          </a:p>
        </p:txBody>
      </p:sp>
      <p:sp>
        <p:nvSpPr>
          <p:cNvPr id="33826" name="Text Box 55"/>
          <p:cNvSpPr txBox="1">
            <a:spLocks noChangeArrowheads="1"/>
          </p:cNvSpPr>
          <p:nvPr/>
        </p:nvSpPr>
        <p:spPr bwMode="auto">
          <a:xfrm>
            <a:off x="3521076" y="333376"/>
            <a:ext cx="6967538" cy="112075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597" tIns="36799" rIns="73597" bIns="367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 format lateral flow assay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gold-labelled antigen and anti-human </a:t>
            </a:r>
            <a:r>
              <a:rPr lang="en-GB" altLang="en-US" b="1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IgM</a:t>
            </a:r>
            <a:r>
              <a:rPr lang="en-GB" altLang="en-US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line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07" name="Text Box 5"/>
          <p:cNvSpPr txBox="1">
            <a:spLocks noChangeArrowheads="1"/>
          </p:cNvSpPr>
          <p:nvPr/>
        </p:nvSpPr>
        <p:spPr bwMode="auto">
          <a:xfrm>
            <a:off x="2495601" y="2070100"/>
            <a:ext cx="1196925" cy="50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597" tIns="36799" rIns="73597" bIns="36799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defRPr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sample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OF/ blood</a:t>
            </a:r>
          </a:p>
        </p:txBody>
      </p:sp>
      <p:sp>
        <p:nvSpPr>
          <p:cNvPr id="2" name="Cube 1"/>
          <p:cNvSpPr/>
          <p:nvPr/>
        </p:nvSpPr>
        <p:spPr>
          <a:xfrm>
            <a:off x="8213725" y="3997325"/>
            <a:ext cx="1219200" cy="306388"/>
          </a:xfrm>
          <a:prstGeom prst="cube">
            <a:avLst/>
          </a:prstGeom>
          <a:pattFill prst="dkDnDiag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09" name="Line 111"/>
          <p:cNvSpPr>
            <a:spLocks noChangeShapeType="1"/>
          </p:cNvSpPr>
          <p:nvPr/>
        </p:nvSpPr>
        <p:spPr bwMode="auto">
          <a:xfrm flipV="1">
            <a:off x="5468938" y="4175125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18" tIns="36809" rIns="73618" bIns="368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410" name="Line 118"/>
          <p:cNvSpPr>
            <a:spLocks noChangeShapeType="1"/>
          </p:cNvSpPr>
          <p:nvPr/>
        </p:nvSpPr>
        <p:spPr bwMode="auto">
          <a:xfrm flipV="1">
            <a:off x="8604250" y="4175126"/>
            <a:ext cx="0" cy="54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18" tIns="36809" rIns="73618" bIns="368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411" name="Line 110"/>
          <p:cNvSpPr>
            <a:spLocks noChangeShapeType="1"/>
          </p:cNvSpPr>
          <p:nvPr/>
        </p:nvSpPr>
        <p:spPr bwMode="auto">
          <a:xfrm flipV="1">
            <a:off x="3908425" y="4164012"/>
            <a:ext cx="0" cy="9842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18" tIns="36809" rIns="73618" bIns="368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16412" name="Group 230"/>
          <p:cNvGrpSpPr>
            <a:grpSpLocks/>
          </p:cNvGrpSpPr>
          <p:nvPr/>
        </p:nvGrpSpPr>
        <p:grpSpPr bwMode="auto">
          <a:xfrm>
            <a:off x="2927648" y="2564905"/>
            <a:ext cx="348804" cy="1455737"/>
            <a:chOff x="1293" y="1746"/>
            <a:chExt cx="177" cy="973"/>
          </a:xfrm>
          <a:solidFill>
            <a:schemeClr val="bg1"/>
          </a:solidFill>
        </p:grpSpPr>
        <p:grpSp>
          <p:nvGrpSpPr>
            <p:cNvPr id="16431" name="Group 159"/>
            <p:cNvGrpSpPr>
              <a:grpSpLocks/>
            </p:cNvGrpSpPr>
            <p:nvPr/>
          </p:nvGrpSpPr>
          <p:grpSpPr bwMode="auto">
            <a:xfrm>
              <a:off x="1293" y="2018"/>
              <a:ext cx="104" cy="186"/>
              <a:chOff x="2744" y="1639"/>
              <a:chExt cx="777" cy="1369"/>
            </a:xfrm>
            <a:grpFill/>
          </p:grpSpPr>
          <p:grpSp>
            <p:nvGrpSpPr>
              <p:cNvPr id="16457" name="Group 160"/>
              <p:cNvGrpSpPr>
                <a:grpSpLocks/>
              </p:cNvGrpSpPr>
              <p:nvPr/>
            </p:nvGrpSpPr>
            <p:grpSpPr bwMode="auto">
              <a:xfrm>
                <a:off x="2744" y="1639"/>
                <a:ext cx="777" cy="1369"/>
                <a:chOff x="2744" y="1639"/>
                <a:chExt cx="777" cy="1369"/>
              </a:xfrm>
              <a:grpFill/>
            </p:grpSpPr>
            <p:grpSp>
              <p:nvGrpSpPr>
                <p:cNvPr id="16459" name="Group 161"/>
                <p:cNvGrpSpPr>
                  <a:grpSpLocks/>
                </p:cNvGrpSpPr>
                <p:nvPr/>
              </p:nvGrpSpPr>
              <p:grpSpPr bwMode="auto">
                <a:xfrm>
                  <a:off x="2787" y="1639"/>
                  <a:ext cx="669" cy="598"/>
                  <a:chOff x="2787" y="1639"/>
                  <a:chExt cx="669" cy="598"/>
                </a:xfrm>
                <a:grpFill/>
              </p:grpSpPr>
              <p:sp>
                <p:nvSpPr>
                  <p:cNvPr id="16462" name="AutoShape 162"/>
                  <p:cNvSpPr>
                    <a:spLocks noChangeArrowheads="1"/>
                  </p:cNvSpPr>
                  <p:nvPr/>
                </p:nvSpPr>
                <p:spPr bwMode="auto">
                  <a:xfrm rot="464785">
                    <a:off x="2925" y="1661"/>
                    <a:ext cx="531" cy="576"/>
                  </a:xfrm>
                  <a:prstGeom prst="rtTriangle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ts val="1200"/>
                      </a:spcBef>
                      <a:buFont typeface="Arial" charset="0"/>
                      <a:defRPr>
                        <a:solidFill>
                          <a:schemeClr val="tx2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ts val="6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ts val="600"/>
                      </a:spcBef>
                      <a:buFont typeface="Arial" charset="0"/>
                      <a:buChar char="–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463" name="AutoShape 163"/>
                  <p:cNvSpPr>
                    <a:spLocks noChangeArrowheads="1"/>
                  </p:cNvSpPr>
                  <p:nvPr/>
                </p:nvSpPr>
                <p:spPr bwMode="auto">
                  <a:xfrm rot="21135215" flipH="1">
                    <a:off x="2787" y="1639"/>
                    <a:ext cx="214" cy="576"/>
                  </a:xfrm>
                  <a:prstGeom prst="rtTriangle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ts val="1200"/>
                      </a:spcBef>
                      <a:buFont typeface="Arial" charset="0"/>
                      <a:defRPr>
                        <a:solidFill>
                          <a:schemeClr val="tx2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ts val="6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ts val="600"/>
                      </a:spcBef>
                      <a:buFont typeface="Arial" charset="0"/>
                      <a:buChar char="–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460" name="Oval 164"/>
                <p:cNvSpPr>
                  <a:spLocks noChangeArrowheads="1"/>
                </p:cNvSpPr>
                <p:nvPr/>
              </p:nvSpPr>
              <p:spPr bwMode="auto">
                <a:xfrm>
                  <a:off x="2744" y="2024"/>
                  <a:ext cx="726" cy="984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61" name="AutoShape 165"/>
                <p:cNvSpPr>
                  <a:spLocks noChangeArrowheads="1"/>
                </p:cNvSpPr>
                <p:nvPr/>
              </p:nvSpPr>
              <p:spPr bwMode="auto">
                <a:xfrm rot="867429">
                  <a:off x="2882" y="1705"/>
                  <a:ext cx="639" cy="679"/>
                </a:xfrm>
                <a:prstGeom prst="rtTriangl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458" name="Rectangle 166"/>
              <p:cNvSpPr>
                <a:spLocks noChangeArrowheads="1"/>
              </p:cNvSpPr>
              <p:nvPr/>
            </p:nvSpPr>
            <p:spPr bwMode="auto">
              <a:xfrm rot="-1830147">
                <a:off x="3152" y="1979"/>
                <a:ext cx="136" cy="3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GB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32" name="Group 167"/>
            <p:cNvGrpSpPr>
              <a:grpSpLocks/>
            </p:cNvGrpSpPr>
            <p:nvPr/>
          </p:nvGrpSpPr>
          <p:grpSpPr bwMode="auto">
            <a:xfrm>
              <a:off x="1293" y="2291"/>
              <a:ext cx="104" cy="186"/>
              <a:chOff x="2744" y="1639"/>
              <a:chExt cx="777" cy="1369"/>
            </a:xfrm>
            <a:grpFill/>
          </p:grpSpPr>
          <p:grpSp>
            <p:nvGrpSpPr>
              <p:cNvPr id="16450" name="Group 168"/>
              <p:cNvGrpSpPr>
                <a:grpSpLocks/>
              </p:cNvGrpSpPr>
              <p:nvPr/>
            </p:nvGrpSpPr>
            <p:grpSpPr bwMode="auto">
              <a:xfrm>
                <a:off x="2744" y="1639"/>
                <a:ext cx="777" cy="1369"/>
                <a:chOff x="2744" y="1639"/>
                <a:chExt cx="777" cy="1369"/>
              </a:xfrm>
              <a:grpFill/>
            </p:grpSpPr>
            <p:grpSp>
              <p:nvGrpSpPr>
                <p:cNvPr id="16452" name="Group 169"/>
                <p:cNvGrpSpPr>
                  <a:grpSpLocks/>
                </p:cNvGrpSpPr>
                <p:nvPr/>
              </p:nvGrpSpPr>
              <p:grpSpPr bwMode="auto">
                <a:xfrm>
                  <a:off x="2787" y="1639"/>
                  <a:ext cx="669" cy="598"/>
                  <a:chOff x="2787" y="1639"/>
                  <a:chExt cx="669" cy="598"/>
                </a:xfrm>
                <a:grpFill/>
              </p:grpSpPr>
              <p:sp>
                <p:nvSpPr>
                  <p:cNvPr id="16455" name="AutoShape 170"/>
                  <p:cNvSpPr>
                    <a:spLocks noChangeArrowheads="1"/>
                  </p:cNvSpPr>
                  <p:nvPr/>
                </p:nvSpPr>
                <p:spPr bwMode="auto">
                  <a:xfrm rot="464785">
                    <a:off x="2925" y="1661"/>
                    <a:ext cx="531" cy="576"/>
                  </a:xfrm>
                  <a:prstGeom prst="rtTriangle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ts val="1200"/>
                      </a:spcBef>
                      <a:buFont typeface="Arial" charset="0"/>
                      <a:defRPr>
                        <a:solidFill>
                          <a:schemeClr val="tx2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ts val="6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ts val="600"/>
                      </a:spcBef>
                      <a:buFont typeface="Arial" charset="0"/>
                      <a:buChar char="–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456" name="AutoShape 171"/>
                  <p:cNvSpPr>
                    <a:spLocks noChangeArrowheads="1"/>
                  </p:cNvSpPr>
                  <p:nvPr/>
                </p:nvSpPr>
                <p:spPr bwMode="auto">
                  <a:xfrm rot="21135215" flipH="1">
                    <a:off x="2787" y="1639"/>
                    <a:ext cx="214" cy="576"/>
                  </a:xfrm>
                  <a:prstGeom prst="rtTriangle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ts val="1200"/>
                      </a:spcBef>
                      <a:buFont typeface="Arial" charset="0"/>
                      <a:defRPr>
                        <a:solidFill>
                          <a:schemeClr val="tx2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ts val="6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ts val="600"/>
                      </a:spcBef>
                      <a:buFont typeface="Arial" charset="0"/>
                      <a:buChar char="–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453" name="Oval 172"/>
                <p:cNvSpPr>
                  <a:spLocks noChangeArrowheads="1"/>
                </p:cNvSpPr>
                <p:nvPr/>
              </p:nvSpPr>
              <p:spPr bwMode="auto">
                <a:xfrm>
                  <a:off x="2744" y="2024"/>
                  <a:ext cx="726" cy="984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54" name="AutoShape 173"/>
                <p:cNvSpPr>
                  <a:spLocks noChangeArrowheads="1"/>
                </p:cNvSpPr>
                <p:nvPr/>
              </p:nvSpPr>
              <p:spPr bwMode="auto">
                <a:xfrm rot="867429">
                  <a:off x="2882" y="1705"/>
                  <a:ext cx="639" cy="679"/>
                </a:xfrm>
                <a:prstGeom prst="rtTriangl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451" name="Rectangle 174"/>
              <p:cNvSpPr>
                <a:spLocks noChangeArrowheads="1"/>
              </p:cNvSpPr>
              <p:nvPr/>
            </p:nvSpPr>
            <p:spPr bwMode="auto">
              <a:xfrm rot="-1830147">
                <a:off x="3152" y="1979"/>
                <a:ext cx="136" cy="3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GB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33" name="Group 184"/>
            <p:cNvGrpSpPr>
              <a:grpSpLocks/>
            </p:cNvGrpSpPr>
            <p:nvPr/>
          </p:nvGrpSpPr>
          <p:grpSpPr bwMode="auto">
            <a:xfrm>
              <a:off x="1293" y="1746"/>
              <a:ext cx="104" cy="186"/>
              <a:chOff x="2744" y="1639"/>
              <a:chExt cx="777" cy="1369"/>
            </a:xfrm>
            <a:grpFill/>
          </p:grpSpPr>
          <p:grpSp>
            <p:nvGrpSpPr>
              <p:cNvPr id="16443" name="Group 185"/>
              <p:cNvGrpSpPr>
                <a:grpSpLocks/>
              </p:cNvGrpSpPr>
              <p:nvPr/>
            </p:nvGrpSpPr>
            <p:grpSpPr bwMode="auto">
              <a:xfrm>
                <a:off x="2744" y="1639"/>
                <a:ext cx="777" cy="1369"/>
                <a:chOff x="2744" y="1639"/>
                <a:chExt cx="777" cy="1369"/>
              </a:xfrm>
              <a:grpFill/>
            </p:grpSpPr>
            <p:grpSp>
              <p:nvGrpSpPr>
                <p:cNvPr id="16445" name="Group 186"/>
                <p:cNvGrpSpPr>
                  <a:grpSpLocks/>
                </p:cNvGrpSpPr>
                <p:nvPr/>
              </p:nvGrpSpPr>
              <p:grpSpPr bwMode="auto">
                <a:xfrm>
                  <a:off x="2787" y="1639"/>
                  <a:ext cx="669" cy="598"/>
                  <a:chOff x="2787" y="1639"/>
                  <a:chExt cx="669" cy="598"/>
                </a:xfrm>
                <a:grpFill/>
              </p:grpSpPr>
              <p:sp>
                <p:nvSpPr>
                  <p:cNvPr id="16448" name="AutoShape 187"/>
                  <p:cNvSpPr>
                    <a:spLocks noChangeArrowheads="1"/>
                  </p:cNvSpPr>
                  <p:nvPr/>
                </p:nvSpPr>
                <p:spPr bwMode="auto">
                  <a:xfrm rot="464785">
                    <a:off x="2925" y="1661"/>
                    <a:ext cx="531" cy="576"/>
                  </a:xfrm>
                  <a:prstGeom prst="rtTriangle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ts val="1200"/>
                      </a:spcBef>
                      <a:buFont typeface="Arial" charset="0"/>
                      <a:defRPr>
                        <a:solidFill>
                          <a:schemeClr val="tx2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ts val="6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ts val="600"/>
                      </a:spcBef>
                      <a:buFont typeface="Arial" charset="0"/>
                      <a:buChar char="–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449" name="AutoShape 188"/>
                  <p:cNvSpPr>
                    <a:spLocks noChangeArrowheads="1"/>
                  </p:cNvSpPr>
                  <p:nvPr/>
                </p:nvSpPr>
                <p:spPr bwMode="auto">
                  <a:xfrm rot="21135215" flipH="1">
                    <a:off x="2787" y="1639"/>
                    <a:ext cx="214" cy="576"/>
                  </a:xfrm>
                  <a:prstGeom prst="rtTriangle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ts val="1200"/>
                      </a:spcBef>
                      <a:buFont typeface="Arial" charset="0"/>
                      <a:defRPr>
                        <a:solidFill>
                          <a:schemeClr val="tx2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ts val="6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ts val="600"/>
                      </a:spcBef>
                      <a:buFont typeface="Arial" charset="0"/>
                      <a:buChar char="–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446" name="Oval 189"/>
                <p:cNvSpPr>
                  <a:spLocks noChangeArrowheads="1"/>
                </p:cNvSpPr>
                <p:nvPr/>
              </p:nvSpPr>
              <p:spPr bwMode="auto">
                <a:xfrm>
                  <a:off x="2744" y="2024"/>
                  <a:ext cx="726" cy="984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47" name="AutoShape 190"/>
                <p:cNvSpPr>
                  <a:spLocks noChangeArrowheads="1"/>
                </p:cNvSpPr>
                <p:nvPr/>
              </p:nvSpPr>
              <p:spPr bwMode="auto">
                <a:xfrm rot="867429">
                  <a:off x="2882" y="1705"/>
                  <a:ext cx="639" cy="679"/>
                </a:xfrm>
                <a:prstGeom prst="rtTriangl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444" name="Rectangle 191"/>
              <p:cNvSpPr>
                <a:spLocks noChangeArrowheads="1"/>
              </p:cNvSpPr>
              <p:nvPr/>
            </p:nvSpPr>
            <p:spPr bwMode="auto">
              <a:xfrm rot="-1830147">
                <a:off x="3152" y="1979"/>
                <a:ext cx="136" cy="3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GB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34" name="Group 221"/>
            <p:cNvGrpSpPr>
              <a:grpSpLocks/>
            </p:cNvGrpSpPr>
            <p:nvPr/>
          </p:nvGrpSpPr>
          <p:grpSpPr bwMode="auto">
            <a:xfrm>
              <a:off x="1293" y="2563"/>
              <a:ext cx="177" cy="156"/>
              <a:chOff x="3476" y="2205"/>
              <a:chExt cx="1763" cy="1559"/>
            </a:xfrm>
            <a:grpFill/>
          </p:grpSpPr>
          <p:grpSp>
            <p:nvGrpSpPr>
              <p:cNvPr id="16435" name="Group 222"/>
              <p:cNvGrpSpPr>
                <a:grpSpLocks/>
              </p:cNvGrpSpPr>
              <p:nvPr/>
            </p:nvGrpSpPr>
            <p:grpSpPr bwMode="auto">
              <a:xfrm>
                <a:off x="3476" y="2247"/>
                <a:ext cx="1763" cy="1517"/>
                <a:chOff x="3476" y="2247"/>
                <a:chExt cx="1763" cy="1517"/>
              </a:xfrm>
              <a:grpFill/>
            </p:grpSpPr>
            <p:grpSp>
              <p:nvGrpSpPr>
                <p:cNvPr id="16437" name="Group 223"/>
                <p:cNvGrpSpPr>
                  <a:grpSpLocks/>
                </p:cNvGrpSpPr>
                <p:nvPr/>
              </p:nvGrpSpPr>
              <p:grpSpPr bwMode="auto">
                <a:xfrm>
                  <a:off x="3476" y="2247"/>
                  <a:ext cx="1763" cy="1517"/>
                  <a:chOff x="3476" y="2247"/>
                  <a:chExt cx="1763" cy="1517"/>
                </a:xfrm>
                <a:grpFill/>
              </p:grpSpPr>
              <p:sp>
                <p:nvSpPr>
                  <p:cNvPr id="16440" name="AutoShape 224"/>
                  <p:cNvSpPr>
                    <a:spLocks noChangeArrowheads="1"/>
                  </p:cNvSpPr>
                  <p:nvPr/>
                </p:nvSpPr>
                <p:spPr bwMode="auto">
                  <a:xfrm rot="21037692" flipH="1">
                    <a:off x="3476" y="2247"/>
                    <a:ext cx="590" cy="862"/>
                  </a:xfrm>
                  <a:prstGeom prst="rtTriangle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ts val="1200"/>
                      </a:spcBef>
                      <a:buFont typeface="Arial" charset="0"/>
                      <a:defRPr>
                        <a:solidFill>
                          <a:schemeClr val="tx2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ts val="6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ts val="600"/>
                      </a:spcBef>
                      <a:buFont typeface="Arial" charset="0"/>
                      <a:buChar char="–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441" name="AutoShape 225"/>
                  <p:cNvSpPr>
                    <a:spLocks noChangeArrowheads="1"/>
                  </p:cNvSpPr>
                  <p:nvPr/>
                </p:nvSpPr>
                <p:spPr bwMode="auto">
                  <a:xfrm rot="281154">
                    <a:off x="3969" y="2251"/>
                    <a:ext cx="1180" cy="733"/>
                  </a:xfrm>
                  <a:prstGeom prst="rtTriangle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ts val="1200"/>
                      </a:spcBef>
                      <a:buFont typeface="Arial" charset="0"/>
                      <a:defRPr>
                        <a:solidFill>
                          <a:schemeClr val="tx2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ts val="6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ts val="600"/>
                      </a:spcBef>
                      <a:buFont typeface="Arial" charset="0"/>
                      <a:buChar char="–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442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3515" y="2797"/>
                    <a:ext cx="1724" cy="967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ts val="1200"/>
                      </a:spcBef>
                      <a:buFont typeface="Arial" charset="0"/>
                      <a:defRPr>
                        <a:solidFill>
                          <a:schemeClr val="tx2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ts val="6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ts val="600"/>
                      </a:spcBef>
                      <a:buFont typeface="Arial" charset="0"/>
                      <a:buChar char="–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AutoNum type="arabicPeriod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438" name="Rectangle 227"/>
                <p:cNvSpPr>
                  <a:spLocks noChangeArrowheads="1"/>
                </p:cNvSpPr>
                <p:nvPr/>
              </p:nvSpPr>
              <p:spPr bwMode="auto">
                <a:xfrm rot="-3233100">
                  <a:off x="4112" y="2316"/>
                  <a:ext cx="576" cy="112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39" name="Rectangle 228"/>
                <p:cNvSpPr>
                  <a:spLocks noChangeArrowheads="1"/>
                </p:cNvSpPr>
                <p:nvPr/>
              </p:nvSpPr>
              <p:spPr bwMode="auto">
                <a:xfrm rot="-3894344">
                  <a:off x="3406" y="2665"/>
                  <a:ext cx="995" cy="35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436" name="AutoShape 229"/>
              <p:cNvSpPr>
                <a:spLocks noChangeArrowheads="1"/>
              </p:cNvSpPr>
              <p:nvPr/>
            </p:nvSpPr>
            <p:spPr bwMode="auto">
              <a:xfrm>
                <a:off x="3878" y="2205"/>
                <a:ext cx="227" cy="576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GB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Isosceles Triangle 10"/>
          <p:cNvSpPr/>
          <p:nvPr/>
        </p:nvSpPr>
        <p:spPr>
          <a:xfrm>
            <a:off x="3041651" y="2673351"/>
            <a:ext cx="74613" cy="1190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415" name="Group 11"/>
          <p:cNvGrpSpPr>
            <a:grpSpLocks/>
          </p:cNvGrpSpPr>
          <p:nvPr/>
        </p:nvGrpSpPr>
        <p:grpSpPr bwMode="auto">
          <a:xfrm>
            <a:off x="4248151" y="3584349"/>
            <a:ext cx="811213" cy="649287"/>
            <a:chOff x="2724908" y="3595104"/>
            <a:chExt cx="810170" cy="649165"/>
          </a:xfrm>
        </p:grpSpPr>
        <p:grpSp>
          <p:nvGrpSpPr>
            <p:cNvPr id="16417" name="Group 9"/>
            <p:cNvGrpSpPr>
              <a:grpSpLocks/>
            </p:cNvGrpSpPr>
            <p:nvPr/>
          </p:nvGrpSpPr>
          <p:grpSpPr bwMode="auto">
            <a:xfrm>
              <a:off x="3003247" y="3595104"/>
              <a:ext cx="229751" cy="344153"/>
              <a:chOff x="5619761" y="5727439"/>
              <a:chExt cx="229751" cy="344153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5620463" y="5938536"/>
                <a:ext cx="136349" cy="13332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28" name="AutoShape 80"/>
              <p:cNvSpPr>
                <a:spLocks noChangeArrowheads="1"/>
              </p:cNvSpPr>
              <p:nvPr/>
            </p:nvSpPr>
            <p:spPr bwMode="auto">
              <a:xfrm rot="1362896">
                <a:off x="5726928" y="5727439"/>
                <a:ext cx="122584" cy="262965"/>
              </a:xfrm>
              <a:prstGeom prst="diamond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18" name="Group 156"/>
            <p:cNvGrpSpPr>
              <a:grpSpLocks/>
            </p:cNvGrpSpPr>
            <p:nvPr/>
          </p:nvGrpSpPr>
          <p:grpSpPr bwMode="auto">
            <a:xfrm>
              <a:off x="3305327" y="3780651"/>
              <a:ext cx="229751" cy="344153"/>
              <a:chOff x="5619761" y="5727439"/>
              <a:chExt cx="229751" cy="344153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5619620" y="5938692"/>
                <a:ext cx="137935" cy="13332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26" name="AutoShape 80"/>
              <p:cNvSpPr>
                <a:spLocks noChangeArrowheads="1"/>
              </p:cNvSpPr>
              <p:nvPr/>
            </p:nvSpPr>
            <p:spPr bwMode="auto">
              <a:xfrm rot="1362896">
                <a:off x="5726928" y="5727439"/>
                <a:ext cx="122584" cy="262965"/>
              </a:xfrm>
              <a:prstGeom prst="diamond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19" name="Group 159"/>
            <p:cNvGrpSpPr>
              <a:grpSpLocks/>
            </p:cNvGrpSpPr>
            <p:nvPr/>
          </p:nvGrpSpPr>
          <p:grpSpPr bwMode="auto">
            <a:xfrm>
              <a:off x="2952750" y="3900116"/>
              <a:ext cx="229751" cy="344153"/>
              <a:chOff x="5619761" y="5727439"/>
              <a:chExt cx="229751" cy="344153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5620225" y="5938267"/>
                <a:ext cx="137935" cy="13332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24" name="AutoShape 80"/>
              <p:cNvSpPr>
                <a:spLocks noChangeArrowheads="1"/>
              </p:cNvSpPr>
              <p:nvPr/>
            </p:nvSpPr>
            <p:spPr bwMode="auto">
              <a:xfrm rot="1362896">
                <a:off x="5726928" y="5727439"/>
                <a:ext cx="122584" cy="262965"/>
              </a:xfrm>
              <a:prstGeom prst="diamond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20" name="Group 166"/>
            <p:cNvGrpSpPr>
              <a:grpSpLocks/>
            </p:cNvGrpSpPr>
            <p:nvPr/>
          </p:nvGrpSpPr>
          <p:grpSpPr bwMode="auto">
            <a:xfrm>
              <a:off x="2724908" y="3819563"/>
              <a:ext cx="229751" cy="344153"/>
              <a:chOff x="5619761" y="5727439"/>
              <a:chExt cx="229751" cy="344153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5619761" y="5937873"/>
                <a:ext cx="137935" cy="13332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22" name="AutoShape 80"/>
              <p:cNvSpPr>
                <a:spLocks noChangeArrowheads="1"/>
              </p:cNvSpPr>
              <p:nvPr/>
            </p:nvSpPr>
            <p:spPr bwMode="auto">
              <a:xfrm rot="1362896">
                <a:off x="5726928" y="5727439"/>
                <a:ext cx="122584" cy="262965"/>
              </a:xfrm>
              <a:prstGeom prst="diamond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0" name="Group 67"/>
          <p:cNvGrpSpPr>
            <a:grpSpLocks/>
          </p:cNvGrpSpPr>
          <p:nvPr/>
        </p:nvGrpSpPr>
        <p:grpSpPr bwMode="auto">
          <a:xfrm>
            <a:off x="7238789" y="3850592"/>
            <a:ext cx="378423" cy="453872"/>
            <a:chOff x="2608" y="2614"/>
            <a:chExt cx="245" cy="317"/>
          </a:xfrm>
          <a:solidFill>
            <a:srgbClr val="7030A0"/>
          </a:solidFill>
        </p:grpSpPr>
        <p:grpSp>
          <p:nvGrpSpPr>
            <p:cNvPr id="171" name="Group 50"/>
            <p:cNvGrpSpPr>
              <a:grpSpLocks/>
            </p:cNvGrpSpPr>
            <p:nvPr/>
          </p:nvGrpSpPr>
          <p:grpSpPr bwMode="auto">
            <a:xfrm flipV="1">
              <a:off x="2699" y="2659"/>
              <a:ext cx="64" cy="227"/>
              <a:chOff x="2160" y="2064"/>
              <a:chExt cx="1677" cy="1728"/>
            </a:xfrm>
            <a:grpFill/>
          </p:grpSpPr>
          <p:sp>
            <p:nvSpPr>
              <p:cNvPr id="180" name="AutoShape 51"/>
              <p:cNvSpPr>
                <a:spLocks noChangeArrowheads="1"/>
              </p:cNvSpPr>
              <p:nvPr/>
            </p:nvSpPr>
            <p:spPr bwMode="auto">
              <a:xfrm rot="20544182" flipH="1">
                <a:off x="3072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7030A0"/>
              </a:solidFill>
              <a:ln w="952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AutoShape 52"/>
              <p:cNvSpPr>
                <a:spLocks noChangeArrowheads="1"/>
              </p:cNvSpPr>
              <p:nvPr/>
            </p:nvSpPr>
            <p:spPr bwMode="auto">
              <a:xfrm rot="1055818">
                <a:off x="2160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7030A0"/>
              </a:solidFill>
              <a:ln w="952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Rectangle 53"/>
              <p:cNvSpPr>
                <a:spLocks noChangeArrowheads="1"/>
              </p:cNvSpPr>
              <p:nvPr/>
            </p:nvSpPr>
            <p:spPr bwMode="auto">
              <a:xfrm>
                <a:off x="2736" y="2064"/>
                <a:ext cx="480" cy="1296"/>
              </a:xfrm>
              <a:prstGeom prst="rect">
                <a:avLst/>
              </a:prstGeom>
              <a:solidFill>
                <a:srgbClr val="7030A0"/>
              </a:solidFill>
              <a:ln w="952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2" name="Group 50"/>
            <p:cNvGrpSpPr>
              <a:grpSpLocks/>
            </p:cNvGrpSpPr>
            <p:nvPr/>
          </p:nvGrpSpPr>
          <p:grpSpPr bwMode="auto">
            <a:xfrm flipV="1">
              <a:off x="2789" y="2614"/>
              <a:ext cx="64" cy="227"/>
              <a:chOff x="2160" y="2064"/>
              <a:chExt cx="1677" cy="1728"/>
            </a:xfrm>
            <a:grpFill/>
          </p:grpSpPr>
          <p:sp>
            <p:nvSpPr>
              <p:cNvPr id="177" name="AutoShape 51"/>
              <p:cNvSpPr>
                <a:spLocks noChangeArrowheads="1"/>
              </p:cNvSpPr>
              <p:nvPr/>
            </p:nvSpPr>
            <p:spPr bwMode="auto">
              <a:xfrm rot="20544182" flipH="1">
                <a:off x="3072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7030A0"/>
              </a:solidFill>
              <a:ln w="952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AutoShape 52"/>
              <p:cNvSpPr>
                <a:spLocks noChangeArrowheads="1"/>
              </p:cNvSpPr>
              <p:nvPr/>
            </p:nvSpPr>
            <p:spPr bwMode="auto">
              <a:xfrm rot="1055818">
                <a:off x="2160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7030A0"/>
              </a:solidFill>
              <a:ln w="952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Rectangle 53"/>
              <p:cNvSpPr>
                <a:spLocks noChangeArrowheads="1"/>
              </p:cNvSpPr>
              <p:nvPr/>
            </p:nvSpPr>
            <p:spPr bwMode="auto">
              <a:xfrm>
                <a:off x="2736" y="2064"/>
                <a:ext cx="480" cy="1296"/>
              </a:xfrm>
              <a:prstGeom prst="rect">
                <a:avLst/>
              </a:prstGeom>
              <a:solidFill>
                <a:srgbClr val="7030A0"/>
              </a:solidFill>
              <a:ln w="952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3" name="Group 50"/>
            <p:cNvGrpSpPr>
              <a:grpSpLocks/>
            </p:cNvGrpSpPr>
            <p:nvPr/>
          </p:nvGrpSpPr>
          <p:grpSpPr bwMode="auto">
            <a:xfrm flipV="1">
              <a:off x="2608" y="2704"/>
              <a:ext cx="64" cy="227"/>
              <a:chOff x="2160" y="2064"/>
              <a:chExt cx="1677" cy="1728"/>
            </a:xfrm>
            <a:grpFill/>
          </p:grpSpPr>
          <p:sp>
            <p:nvSpPr>
              <p:cNvPr id="174" name="AutoShape 51"/>
              <p:cNvSpPr>
                <a:spLocks noChangeArrowheads="1"/>
              </p:cNvSpPr>
              <p:nvPr/>
            </p:nvSpPr>
            <p:spPr bwMode="auto">
              <a:xfrm rot="20544182" flipH="1">
                <a:off x="3072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7030A0"/>
              </a:solidFill>
              <a:ln w="952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AutoShape 52"/>
              <p:cNvSpPr>
                <a:spLocks noChangeArrowheads="1"/>
              </p:cNvSpPr>
              <p:nvPr/>
            </p:nvSpPr>
            <p:spPr bwMode="auto">
              <a:xfrm rot="1055818">
                <a:off x="2160" y="3216"/>
                <a:ext cx="765" cy="576"/>
              </a:xfrm>
              <a:prstGeom prst="parallelogram">
                <a:avLst>
                  <a:gd name="adj" fmla="val 33203"/>
                </a:avLst>
              </a:prstGeom>
              <a:solidFill>
                <a:srgbClr val="7030A0"/>
              </a:solidFill>
              <a:ln w="952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Rectangle 53"/>
              <p:cNvSpPr>
                <a:spLocks noChangeArrowheads="1"/>
              </p:cNvSpPr>
              <p:nvPr/>
            </p:nvSpPr>
            <p:spPr bwMode="auto">
              <a:xfrm>
                <a:off x="2736" y="2064"/>
                <a:ext cx="480" cy="1296"/>
              </a:xfrm>
              <a:prstGeom prst="rect">
                <a:avLst/>
              </a:prstGeom>
              <a:solidFill>
                <a:srgbClr val="7030A0"/>
              </a:solidFill>
              <a:ln w="952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rot="10800000" wrap="none" lIns="91413" tIns="45707" rIns="91413" bIns="45707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2855640" y="3573016"/>
            <a:ext cx="644448" cy="397006"/>
            <a:chOff x="4644008" y="5505450"/>
            <a:chExt cx="644448" cy="397006"/>
          </a:xfrm>
        </p:grpSpPr>
        <p:grpSp>
          <p:nvGrpSpPr>
            <p:cNvPr id="159" name="Group 2154"/>
            <p:cNvGrpSpPr>
              <a:grpSpLocks/>
            </p:cNvGrpSpPr>
            <p:nvPr/>
          </p:nvGrpSpPr>
          <p:grpSpPr bwMode="auto">
            <a:xfrm>
              <a:off x="4859338" y="5505450"/>
              <a:ext cx="212400" cy="169200"/>
              <a:chOff x="2246" y="2422"/>
              <a:chExt cx="1031" cy="1022"/>
            </a:xfrm>
          </p:grpSpPr>
          <p:sp>
            <p:nvSpPr>
              <p:cNvPr id="160" name="Freeform 2155"/>
              <p:cNvSpPr>
                <a:spLocks/>
              </p:cNvSpPr>
              <p:nvPr/>
            </p:nvSpPr>
            <p:spPr bwMode="auto">
              <a:xfrm>
                <a:off x="2642" y="2422"/>
                <a:ext cx="105" cy="167"/>
              </a:xfrm>
              <a:custGeom>
                <a:avLst/>
                <a:gdLst>
                  <a:gd name="T0" fmla="*/ 146 w 210"/>
                  <a:gd name="T1" fmla="*/ 333 h 333"/>
                  <a:gd name="T2" fmla="*/ 210 w 210"/>
                  <a:gd name="T3" fmla="*/ 306 h 333"/>
                  <a:gd name="T4" fmla="*/ 68 w 210"/>
                  <a:gd name="T5" fmla="*/ 0 h 333"/>
                  <a:gd name="T6" fmla="*/ 0 w 210"/>
                  <a:gd name="T7" fmla="*/ 30 h 333"/>
                  <a:gd name="T8" fmla="*/ 146 w 210"/>
                  <a:gd name="T9" fmla="*/ 33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3">
                    <a:moveTo>
                      <a:pt x="146" y="333"/>
                    </a:moveTo>
                    <a:lnTo>
                      <a:pt x="210" y="306"/>
                    </a:lnTo>
                    <a:lnTo>
                      <a:pt x="68" y="0"/>
                    </a:lnTo>
                    <a:lnTo>
                      <a:pt x="0" y="30"/>
                    </a:lnTo>
                    <a:lnTo>
                      <a:pt x="146" y="33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2156"/>
              <p:cNvSpPr>
                <a:spLocks noChangeArrowheads="1"/>
              </p:cNvSpPr>
              <p:nvPr/>
            </p:nvSpPr>
            <p:spPr bwMode="auto">
              <a:xfrm>
                <a:off x="2716" y="2570"/>
                <a:ext cx="33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63" name="Rectangle 2157"/>
              <p:cNvSpPr>
                <a:spLocks noChangeArrowheads="1"/>
              </p:cNvSpPr>
              <p:nvPr/>
            </p:nvSpPr>
            <p:spPr bwMode="auto">
              <a:xfrm>
                <a:off x="2783" y="2570"/>
                <a:ext cx="34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2158"/>
              <p:cNvSpPr>
                <a:spLocks/>
              </p:cNvSpPr>
              <p:nvPr/>
            </p:nvSpPr>
            <p:spPr bwMode="auto">
              <a:xfrm>
                <a:off x="2779" y="2425"/>
                <a:ext cx="115" cy="163"/>
              </a:xfrm>
              <a:custGeom>
                <a:avLst/>
                <a:gdLst>
                  <a:gd name="T0" fmla="*/ 0 w 231"/>
                  <a:gd name="T1" fmla="*/ 292 h 327"/>
                  <a:gd name="T2" fmla="*/ 67 w 231"/>
                  <a:gd name="T3" fmla="*/ 327 h 327"/>
                  <a:gd name="T4" fmla="*/ 231 w 231"/>
                  <a:gd name="T5" fmla="*/ 30 h 327"/>
                  <a:gd name="T6" fmla="*/ 165 w 231"/>
                  <a:gd name="T7" fmla="*/ 0 h 327"/>
                  <a:gd name="T8" fmla="*/ 0 w 231"/>
                  <a:gd name="T9" fmla="*/ 292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327">
                    <a:moveTo>
                      <a:pt x="0" y="292"/>
                    </a:moveTo>
                    <a:lnTo>
                      <a:pt x="67" y="327"/>
                    </a:lnTo>
                    <a:lnTo>
                      <a:pt x="231" y="30"/>
                    </a:lnTo>
                    <a:lnTo>
                      <a:pt x="165" y="0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2159"/>
              <p:cNvSpPr>
                <a:spLocks/>
              </p:cNvSpPr>
              <p:nvPr/>
            </p:nvSpPr>
            <p:spPr bwMode="auto">
              <a:xfrm>
                <a:off x="2597" y="2451"/>
                <a:ext cx="106" cy="170"/>
              </a:xfrm>
              <a:custGeom>
                <a:avLst/>
                <a:gdLst>
                  <a:gd name="T0" fmla="*/ 142 w 213"/>
                  <a:gd name="T1" fmla="*/ 341 h 341"/>
                  <a:gd name="T2" fmla="*/ 213 w 213"/>
                  <a:gd name="T3" fmla="*/ 308 h 341"/>
                  <a:gd name="T4" fmla="*/ 67 w 213"/>
                  <a:gd name="T5" fmla="*/ 0 h 341"/>
                  <a:gd name="T6" fmla="*/ 0 w 213"/>
                  <a:gd name="T7" fmla="*/ 32 h 341"/>
                  <a:gd name="T8" fmla="*/ 142 w 213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341">
                    <a:moveTo>
                      <a:pt x="142" y="341"/>
                    </a:moveTo>
                    <a:lnTo>
                      <a:pt x="213" y="308"/>
                    </a:lnTo>
                    <a:lnTo>
                      <a:pt x="67" y="0"/>
                    </a:lnTo>
                    <a:lnTo>
                      <a:pt x="0" y="32"/>
                    </a:lnTo>
                    <a:lnTo>
                      <a:pt x="142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2160"/>
              <p:cNvSpPr>
                <a:spLocks/>
              </p:cNvSpPr>
              <p:nvPr/>
            </p:nvSpPr>
            <p:spPr bwMode="auto">
              <a:xfrm>
                <a:off x="2822" y="2451"/>
                <a:ext cx="116" cy="165"/>
              </a:xfrm>
              <a:custGeom>
                <a:avLst/>
                <a:gdLst>
                  <a:gd name="T0" fmla="*/ 0 w 232"/>
                  <a:gd name="T1" fmla="*/ 297 h 330"/>
                  <a:gd name="T2" fmla="*/ 68 w 232"/>
                  <a:gd name="T3" fmla="*/ 330 h 330"/>
                  <a:gd name="T4" fmla="*/ 232 w 232"/>
                  <a:gd name="T5" fmla="*/ 37 h 330"/>
                  <a:gd name="T6" fmla="*/ 168 w 232"/>
                  <a:gd name="T7" fmla="*/ 0 h 330"/>
                  <a:gd name="T8" fmla="*/ 0 w 232"/>
                  <a:gd name="T9" fmla="*/ 29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30">
                    <a:moveTo>
                      <a:pt x="0" y="297"/>
                    </a:moveTo>
                    <a:lnTo>
                      <a:pt x="68" y="330"/>
                    </a:lnTo>
                    <a:lnTo>
                      <a:pt x="232" y="37"/>
                    </a:lnTo>
                    <a:lnTo>
                      <a:pt x="168" y="0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69" name="Line 2161"/>
              <p:cNvSpPr>
                <a:spLocks noChangeShapeType="1"/>
              </p:cNvSpPr>
              <p:nvPr/>
            </p:nvSpPr>
            <p:spPr bwMode="auto">
              <a:xfrm>
                <a:off x="2685" y="2562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83" name="Line 2162"/>
              <p:cNvSpPr>
                <a:spLocks noChangeShapeType="1"/>
              </p:cNvSpPr>
              <p:nvPr/>
            </p:nvSpPr>
            <p:spPr bwMode="auto">
              <a:xfrm>
                <a:off x="2828" y="2556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84" name="Line 2163"/>
              <p:cNvSpPr>
                <a:spLocks noChangeShapeType="1"/>
              </p:cNvSpPr>
              <p:nvPr/>
            </p:nvSpPr>
            <p:spPr bwMode="auto">
              <a:xfrm>
                <a:off x="2747" y="2639"/>
                <a:ext cx="36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64"/>
              <p:cNvSpPr>
                <a:spLocks/>
              </p:cNvSpPr>
              <p:nvPr/>
            </p:nvSpPr>
            <p:spPr bwMode="auto">
              <a:xfrm>
                <a:off x="2394" y="2789"/>
                <a:ext cx="252" cy="202"/>
              </a:xfrm>
              <a:custGeom>
                <a:avLst/>
                <a:gdLst>
                  <a:gd name="T0" fmla="*/ 451 w 503"/>
                  <a:gd name="T1" fmla="*/ 406 h 406"/>
                  <a:gd name="T2" fmla="*/ 503 w 503"/>
                  <a:gd name="T3" fmla="*/ 337 h 406"/>
                  <a:gd name="T4" fmla="*/ 46 w 503"/>
                  <a:gd name="T5" fmla="*/ 0 h 406"/>
                  <a:gd name="T6" fmla="*/ 0 w 503"/>
                  <a:gd name="T7" fmla="*/ 69 h 406"/>
                  <a:gd name="T8" fmla="*/ 451 w 503"/>
                  <a:gd name="T9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3" h="406">
                    <a:moveTo>
                      <a:pt x="451" y="406"/>
                    </a:moveTo>
                    <a:lnTo>
                      <a:pt x="503" y="337"/>
                    </a:lnTo>
                    <a:lnTo>
                      <a:pt x="46" y="0"/>
                    </a:lnTo>
                    <a:lnTo>
                      <a:pt x="0" y="69"/>
                    </a:lnTo>
                    <a:lnTo>
                      <a:pt x="451" y="40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65"/>
              <p:cNvSpPr>
                <a:spLocks/>
              </p:cNvSpPr>
              <p:nvPr/>
            </p:nvSpPr>
            <p:spPr bwMode="auto">
              <a:xfrm>
                <a:off x="2434" y="2733"/>
                <a:ext cx="251" cy="202"/>
              </a:xfrm>
              <a:custGeom>
                <a:avLst/>
                <a:gdLst>
                  <a:gd name="T0" fmla="*/ 452 w 501"/>
                  <a:gd name="T1" fmla="*/ 404 h 404"/>
                  <a:gd name="T2" fmla="*/ 501 w 501"/>
                  <a:gd name="T3" fmla="*/ 337 h 404"/>
                  <a:gd name="T4" fmla="*/ 47 w 501"/>
                  <a:gd name="T5" fmla="*/ 0 h 404"/>
                  <a:gd name="T6" fmla="*/ 0 w 501"/>
                  <a:gd name="T7" fmla="*/ 70 h 404"/>
                  <a:gd name="T8" fmla="*/ 452 w 501"/>
                  <a:gd name="T9" fmla="*/ 404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" h="404">
                    <a:moveTo>
                      <a:pt x="452" y="404"/>
                    </a:moveTo>
                    <a:lnTo>
                      <a:pt x="501" y="337"/>
                    </a:lnTo>
                    <a:lnTo>
                      <a:pt x="47" y="0"/>
                    </a:lnTo>
                    <a:lnTo>
                      <a:pt x="0" y="70"/>
                    </a:lnTo>
                    <a:lnTo>
                      <a:pt x="452" y="40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66"/>
              <p:cNvSpPr>
                <a:spLocks/>
              </p:cNvSpPr>
              <p:nvPr/>
            </p:nvSpPr>
            <p:spPr bwMode="auto">
              <a:xfrm>
                <a:off x="2249" y="2768"/>
                <a:ext cx="173" cy="68"/>
              </a:xfrm>
              <a:custGeom>
                <a:avLst/>
                <a:gdLst>
                  <a:gd name="T0" fmla="*/ 329 w 346"/>
                  <a:gd name="T1" fmla="*/ 137 h 137"/>
                  <a:gd name="T2" fmla="*/ 346 w 346"/>
                  <a:gd name="T3" fmla="*/ 58 h 137"/>
                  <a:gd name="T4" fmla="*/ 17 w 346"/>
                  <a:gd name="T5" fmla="*/ 0 h 137"/>
                  <a:gd name="T6" fmla="*/ 0 w 346"/>
                  <a:gd name="T7" fmla="*/ 72 h 137"/>
                  <a:gd name="T8" fmla="*/ 329 w 346"/>
                  <a:gd name="T9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137">
                    <a:moveTo>
                      <a:pt x="329" y="137"/>
                    </a:moveTo>
                    <a:lnTo>
                      <a:pt x="346" y="58"/>
                    </a:lnTo>
                    <a:lnTo>
                      <a:pt x="17" y="0"/>
                    </a:lnTo>
                    <a:lnTo>
                      <a:pt x="0" y="72"/>
                    </a:lnTo>
                    <a:lnTo>
                      <a:pt x="329" y="13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167"/>
              <p:cNvSpPr>
                <a:spLocks/>
              </p:cNvSpPr>
              <p:nvPr/>
            </p:nvSpPr>
            <p:spPr bwMode="auto">
              <a:xfrm>
                <a:off x="2366" y="2601"/>
                <a:ext cx="104" cy="170"/>
              </a:xfrm>
              <a:custGeom>
                <a:avLst/>
                <a:gdLst>
                  <a:gd name="T0" fmla="*/ 140 w 208"/>
                  <a:gd name="T1" fmla="*/ 341 h 341"/>
                  <a:gd name="T2" fmla="*/ 208 w 208"/>
                  <a:gd name="T3" fmla="*/ 308 h 341"/>
                  <a:gd name="T4" fmla="*/ 69 w 208"/>
                  <a:gd name="T5" fmla="*/ 0 h 341"/>
                  <a:gd name="T6" fmla="*/ 0 w 208"/>
                  <a:gd name="T7" fmla="*/ 29 h 341"/>
                  <a:gd name="T8" fmla="*/ 140 w 208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341">
                    <a:moveTo>
                      <a:pt x="140" y="341"/>
                    </a:moveTo>
                    <a:lnTo>
                      <a:pt x="208" y="308"/>
                    </a:lnTo>
                    <a:lnTo>
                      <a:pt x="69" y="0"/>
                    </a:lnTo>
                    <a:lnTo>
                      <a:pt x="0" y="29"/>
                    </a:lnTo>
                    <a:lnTo>
                      <a:pt x="140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168"/>
              <p:cNvSpPr>
                <a:spLocks/>
              </p:cNvSpPr>
              <p:nvPr/>
            </p:nvSpPr>
            <p:spPr bwMode="auto">
              <a:xfrm>
                <a:off x="2246" y="2823"/>
                <a:ext cx="172" cy="69"/>
              </a:xfrm>
              <a:custGeom>
                <a:avLst/>
                <a:gdLst>
                  <a:gd name="T0" fmla="*/ 330 w 343"/>
                  <a:gd name="T1" fmla="*/ 138 h 138"/>
                  <a:gd name="T2" fmla="*/ 343 w 343"/>
                  <a:gd name="T3" fmla="*/ 60 h 138"/>
                  <a:gd name="T4" fmla="*/ 15 w 343"/>
                  <a:gd name="T5" fmla="*/ 0 h 138"/>
                  <a:gd name="T6" fmla="*/ 0 w 343"/>
                  <a:gd name="T7" fmla="*/ 73 h 138"/>
                  <a:gd name="T8" fmla="*/ 330 w 343"/>
                  <a:gd name="T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" h="138">
                    <a:moveTo>
                      <a:pt x="330" y="138"/>
                    </a:moveTo>
                    <a:lnTo>
                      <a:pt x="343" y="60"/>
                    </a:lnTo>
                    <a:lnTo>
                      <a:pt x="15" y="0"/>
                    </a:lnTo>
                    <a:lnTo>
                      <a:pt x="0" y="73"/>
                    </a:lnTo>
                    <a:lnTo>
                      <a:pt x="330" y="13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169"/>
              <p:cNvSpPr>
                <a:spLocks/>
              </p:cNvSpPr>
              <p:nvPr/>
            </p:nvSpPr>
            <p:spPr bwMode="auto">
              <a:xfrm>
                <a:off x="2416" y="2579"/>
                <a:ext cx="102" cy="171"/>
              </a:xfrm>
              <a:custGeom>
                <a:avLst/>
                <a:gdLst>
                  <a:gd name="T0" fmla="*/ 134 w 205"/>
                  <a:gd name="T1" fmla="*/ 342 h 342"/>
                  <a:gd name="T2" fmla="*/ 205 w 205"/>
                  <a:gd name="T3" fmla="*/ 311 h 342"/>
                  <a:gd name="T4" fmla="*/ 69 w 205"/>
                  <a:gd name="T5" fmla="*/ 0 h 342"/>
                  <a:gd name="T6" fmla="*/ 0 w 205"/>
                  <a:gd name="T7" fmla="*/ 32 h 342"/>
                  <a:gd name="T8" fmla="*/ 134 w 205"/>
                  <a:gd name="T9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342">
                    <a:moveTo>
                      <a:pt x="134" y="342"/>
                    </a:moveTo>
                    <a:lnTo>
                      <a:pt x="205" y="311"/>
                    </a:lnTo>
                    <a:lnTo>
                      <a:pt x="69" y="0"/>
                    </a:lnTo>
                    <a:lnTo>
                      <a:pt x="0" y="32"/>
                    </a:lnTo>
                    <a:lnTo>
                      <a:pt x="134" y="34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1" name="Line 2170"/>
              <p:cNvSpPr>
                <a:spLocks noChangeShapeType="1"/>
              </p:cNvSpPr>
              <p:nvPr/>
            </p:nvSpPr>
            <p:spPr bwMode="auto">
              <a:xfrm flipV="1">
                <a:off x="2373" y="2826"/>
                <a:ext cx="10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2" name="Line 2171"/>
              <p:cNvSpPr>
                <a:spLocks noChangeShapeType="1"/>
              </p:cNvSpPr>
              <p:nvPr/>
            </p:nvSpPr>
            <p:spPr bwMode="auto">
              <a:xfrm flipV="1">
                <a:off x="2456" y="2707"/>
                <a:ext cx="9" cy="12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3" name="Line 2172"/>
              <p:cNvSpPr>
                <a:spLocks noChangeShapeType="1"/>
              </p:cNvSpPr>
              <p:nvPr/>
            </p:nvSpPr>
            <p:spPr bwMode="auto">
              <a:xfrm flipV="1">
                <a:off x="2473" y="2808"/>
                <a:ext cx="19" cy="3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173"/>
              <p:cNvSpPr>
                <a:spLocks/>
              </p:cNvSpPr>
              <p:nvPr/>
            </p:nvSpPr>
            <p:spPr bwMode="auto">
              <a:xfrm>
                <a:off x="2840" y="2768"/>
                <a:ext cx="260" cy="185"/>
              </a:xfrm>
              <a:custGeom>
                <a:avLst/>
                <a:gdLst>
                  <a:gd name="T0" fmla="*/ 0 w 520"/>
                  <a:gd name="T1" fmla="*/ 299 h 370"/>
                  <a:gd name="T2" fmla="*/ 43 w 520"/>
                  <a:gd name="T3" fmla="*/ 370 h 370"/>
                  <a:gd name="T4" fmla="*/ 520 w 520"/>
                  <a:gd name="T5" fmla="*/ 71 h 370"/>
                  <a:gd name="T6" fmla="*/ 479 w 520"/>
                  <a:gd name="T7" fmla="*/ 0 h 370"/>
                  <a:gd name="T8" fmla="*/ 0 w 520"/>
                  <a:gd name="T9" fmla="*/ 299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370">
                    <a:moveTo>
                      <a:pt x="0" y="299"/>
                    </a:moveTo>
                    <a:lnTo>
                      <a:pt x="43" y="370"/>
                    </a:lnTo>
                    <a:lnTo>
                      <a:pt x="520" y="71"/>
                    </a:lnTo>
                    <a:lnTo>
                      <a:pt x="479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174"/>
              <p:cNvSpPr>
                <a:spLocks/>
              </p:cNvSpPr>
              <p:nvPr/>
            </p:nvSpPr>
            <p:spPr bwMode="auto">
              <a:xfrm>
                <a:off x="2875" y="2825"/>
                <a:ext cx="261" cy="186"/>
              </a:xfrm>
              <a:custGeom>
                <a:avLst/>
                <a:gdLst>
                  <a:gd name="T0" fmla="*/ 0 w 522"/>
                  <a:gd name="T1" fmla="*/ 301 h 372"/>
                  <a:gd name="T2" fmla="*/ 45 w 522"/>
                  <a:gd name="T3" fmla="*/ 372 h 372"/>
                  <a:gd name="T4" fmla="*/ 522 w 522"/>
                  <a:gd name="T5" fmla="*/ 69 h 372"/>
                  <a:gd name="T6" fmla="*/ 480 w 522"/>
                  <a:gd name="T7" fmla="*/ 0 h 372"/>
                  <a:gd name="T8" fmla="*/ 0 w 522"/>
                  <a:gd name="T9" fmla="*/ 301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2" h="372">
                    <a:moveTo>
                      <a:pt x="0" y="301"/>
                    </a:moveTo>
                    <a:lnTo>
                      <a:pt x="45" y="372"/>
                    </a:lnTo>
                    <a:lnTo>
                      <a:pt x="522" y="69"/>
                    </a:lnTo>
                    <a:lnTo>
                      <a:pt x="480" y="0"/>
                    </a:lnTo>
                    <a:lnTo>
                      <a:pt x="0" y="30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175"/>
              <p:cNvSpPr>
                <a:spLocks/>
              </p:cNvSpPr>
              <p:nvPr/>
            </p:nvSpPr>
            <p:spPr bwMode="auto">
              <a:xfrm>
                <a:off x="3059" y="2639"/>
                <a:ext cx="124" cy="164"/>
              </a:xfrm>
              <a:custGeom>
                <a:avLst/>
                <a:gdLst>
                  <a:gd name="T0" fmla="*/ 0 w 246"/>
                  <a:gd name="T1" fmla="*/ 286 h 328"/>
                  <a:gd name="T2" fmla="*/ 60 w 246"/>
                  <a:gd name="T3" fmla="*/ 328 h 328"/>
                  <a:gd name="T4" fmla="*/ 246 w 246"/>
                  <a:gd name="T5" fmla="*/ 40 h 328"/>
                  <a:gd name="T6" fmla="*/ 182 w 246"/>
                  <a:gd name="T7" fmla="*/ 0 h 328"/>
                  <a:gd name="T8" fmla="*/ 0 w 246"/>
                  <a:gd name="T9" fmla="*/ 286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328">
                    <a:moveTo>
                      <a:pt x="0" y="286"/>
                    </a:moveTo>
                    <a:lnTo>
                      <a:pt x="60" y="328"/>
                    </a:lnTo>
                    <a:lnTo>
                      <a:pt x="246" y="40"/>
                    </a:lnTo>
                    <a:lnTo>
                      <a:pt x="182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176"/>
              <p:cNvSpPr>
                <a:spLocks/>
              </p:cNvSpPr>
              <p:nvPr/>
            </p:nvSpPr>
            <p:spPr bwMode="auto">
              <a:xfrm>
                <a:off x="3110" y="2823"/>
                <a:ext cx="167" cy="40"/>
              </a:xfrm>
              <a:custGeom>
                <a:avLst/>
                <a:gdLst>
                  <a:gd name="T0" fmla="*/ 0 w 333"/>
                  <a:gd name="T1" fmla="*/ 8 h 79"/>
                  <a:gd name="T2" fmla="*/ 0 w 333"/>
                  <a:gd name="T3" fmla="*/ 79 h 79"/>
                  <a:gd name="T4" fmla="*/ 333 w 333"/>
                  <a:gd name="T5" fmla="*/ 73 h 79"/>
                  <a:gd name="T6" fmla="*/ 327 w 333"/>
                  <a:gd name="T7" fmla="*/ 0 h 79"/>
                  <a:gd name="T8" fmla="*/ 0 w 333"/>
                  <a:gd name="T9" fmla="*/ 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79">
                    <a:moveTo>
                      <a:pt x="0" y="8"/>
                    </a:moveTo>
                    <a:lnTo>
                      <a:pt x="0" y="79"/>
                    </a:lnTo>
                    <a:lnTo>
                      <a:pt x="333" y="73"/>
                    </a:lnTo>
                    <a:lnTo>
                      <a:pt x="32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77"/>
              <p:cNvSpPr>
                <a:spLocks/>
              </p:cNvSpPr>
              <p:nvPr/>
            </p:nvSpPr>
            <p:spPr bwMode="auto">
              <a:xfrm>
                <a:off x="3012" y="2615"/>
                <a:ext cx="120" cy="164"/>
              </a:xfrm>
              <a:custGeom>
                <a:avLst/>
                <a:gdLst>
                  <a:gd name="T0" fmla="*/ 0 w 242"/>
                  <a:gd name="T1" fmla="*/ 286 h 329"/>
                  <a:gd name="T2" fmla="*/ 62 w 242"/>
                  <a:gd name="T3" fmla="*/ 329 h 329"/>
                  <a:gd name="T4" fmla="*/ 242 w 242"/>
                  <a:gd name="T5" fmla="*/ 38 h 329"/>
                  <a:gd name="T6" fmla="*/ 178 w 242"/>
                  <a:gd name="T7" fmla="*/ 0 h 329"/>
                  <a:gd name="T8" fmla="*/ 0 w 242"/>
                  <a:gd name="T9" fmla="*/ 28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329">
                    <a:moveTo>
                      <a:pt x="0" y="286"/>
                    </a:moveTo>
                    <a:lnTo>
                      <a:pt x="62" y="329"/>
                    </a:lnTo>
                    <a:lnTo>
                      <a:pt x="242" y="38"/>
                    </a:lnTo>
                    <a:lnTo>
                      <a:pt x="178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178"/>
              <p:cNvSpPr>
                <a:spLocks/>
              </p:cNvSpPr>
              <p:nvPr/>
            </p:nvSpPr>
            <p:spPr bwMode="auto">
              <a:xfrm>
                <a:off x="3110" y="2874"/>
                <a:ext cx="167" cy="44"/>
              </a:xfrm>
              <a:custGeom>
                <a:avLst/>
                <a:gdLst>
                  <a:gd name="T0" fmla="*/ 0 w 333"/>
                  <a:gd name="T1" fmla="*/ 9 h 86"/>
                  <a:gd name="T2" fmla="*/ 1 w 333"/>
                  <a:gd name="T3" fmla="*/ 86 h 86"/>
                  <a:gd name="T4" fmla="*/ 333 w 333"/>
                  <a:gd name="T5" fmla="*/ 75 h 86"/>
                  <a:gd name="T6" fmla="*/ 327 w 333"/>
                  <a:gd name="T7" fmla="*/ 0 h 86"/>
                  <a:gd name="T8" fmla="*/ 0 w 333"/>
                  <a:gd name="T9" fmla="*/ 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86">
                    <a:moveTo>
                      <a:pt x="0" y="9"/>
                    </a:moveTo>
                    <a:lnTo>
                      <a:pt x="1" y="86"/>
                    </a:lnTo>
                    <a:lnTo>
                      <a:pt x="333" y="75"/>
                    </a:lnTo>
                    <a:lnTo>
                      <a:pt x="32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0" name="Line 2179"/>
              <p:cNvSpPr>
                <a:spLocks noChangeShapeType="1"/>
              </p:cNvSpPr>
              <p:nvPr/>
            </p:nvSpPr>
            <p:spPr bwMode="auto">
              <a:xfrm>
                <a:off x="3070" y="2741"/>
                <a:ext cx="9" cy="15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1" name="Line 2180"/>
              <p:cNvSpPr>
                <a:spLocks noChangeShapeType="1"/>
              </p:cNvSpPr>
              <p:nvPr/>
            </p:nvSpPr>
            <p:spPr bwMode="auto">
              <a:xfrm>
                <a:off x="3148" y="2863"/>
                <a:ext cx="11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2" name="Line 2181"/>
              <p:cNvSpPr>
                <a:spLocks noChangeShapeType="1"/>
              </p:cNvSpPr>
              <p:nvPr/>
            </p:nvSpPr>
            <p:spPr bwMode="auto">
              <a:xfrm>
                <a:off x="3039" y="2838"/>
                <a:ext cx="17" cy="27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182"/>
              <p:cNvSpPr>
                <a:spLocks/>
              </p:cNvSpPr>
              <p:nvPr/>
            </p:nvSpPr>
            <p:spPr bwMode="auto">
              <a:xfrm>
                <a:off x="2831" y="2989"/>
                <a:ext cx="192" cy="264"/>
              </a:xfrm>
              <a:custGeom>
                <a:avLst/>
                <a:gdLst>
                  <a:gd name="T0" fmla="*/ 70 w 385"/>
                  <a:gd name="T1" fmla="*/ 0 h 526"/>
                  <a:gd name="T2" fmla="*/ 0 w 385"/>
                  <a:gd name="T3" fmla="*/ 50 h 526"/>
                  <a:gd name="T4" fmla="*/ 317 w 385"/>
                  <a:gd name="T5" fmla="*/ 526 h 526"/>
                  <a:gd name="T6" fmla="*/ 385 w 385"/>
                  <a:gd name="T7" fmla="*/ 477 h 526"/>
                  <a:gd name="T8" fmla="*/ 70 w 385"/>
                  <a:gd name="T9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5" h="526">
                    <a:moveTo>
                      <a:pt x="70" y="0"/>
                    </a:moveTo>
                    <a:lnTo>
                      <a:pt x="0" y="50"/>
                    </a:lnTo>
                    <a:lnTo>
                      <a:pt x="317" y="526"/>
                    </a:lnTo>
                    <a:lnTo>
                      <a:pt x="385" y="477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183"/>
              <p:cNvSpPr>
                <a:spLocks/>
              </p:cNvSpPr>
              <p:nvPr/>
            </p:nvSpPr>
            <p:spPr bwMode="auto">
              <a:xfrm>
                <a:off x="2775" y="3028"/>
                <a:ext cx="192" cy="262"/>
              </a:xfrm>
              <a:custGeom>
                <a:avLst/>
                <a:gdLst>
                  <a:gd name="T0" fmla="*/ 69 w 383"/>
                  <a:gd name="T1" fmla="*/ 0 h 524"/>
                  <a:gd name="T2" fmla="*/ 0 w 383"/>
                  <a:gd name="T3" fmla="*/ 50 h 524"/>
                  <a:gd name="T4" fmla="*/ 315 w 383"/>
                  <a:gd name="T5" fmla="*/ 524 h 524"/>
                  <a:gd name="T6" fmla="*/ 383 w 383"/>
                  <a:gd name="T7" fmla="*/ 475 h 524"/>
                  <a:gd name="T8" fmla="*/ 69 w 383"/>
                  <a:gd name="T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3" h="524">
                    <a:moveTo>
                      <a:pt x="69" y="0"/>
                    </a:moveTo>
                    <a:lnTo>
                      <a:pt x="0" y="50"/>
                    </a:lnTo>
                    <a:lnTo>
                      <a:pt x="315" y="524"/>
                    </a:lnTo>
                    <a:lnTo>
                      <a:pt x="383" y="47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184"/>
              <p:cNvSpPr>
                <a:spLocks/>
              </p:cNvSpPr>
              <p:nvPr/>
            </p:nvSpPr>
            <p:spPr bwMode="auto">
              <a:xfrm>
                <a:off x="2990" y="3209"/>
                <a:ext cx="162" cy="119"/>
              </a:xfrm>
              <a:custGeom>
                <a:avLst/>
                <a:gdLst>
                  <a:gd name="T0" fmla="*/ 35 w 326"/>
                  <a:gd name="T1" fmla="*/ 0 h 237"/>
                  <a:gd name="T2" fmla="*/ 0 w 326"/>
                  <a:gd name="T3" fmla="*/ 64 h 237"/>
                  <a:gd name="T4" fmla="*/ 287 w 326"/>
                  <a:gd name="T5" fmla="*/ 237 h 237"/>
                  <a:gd name="T6" fmla="*/ 326 w 326"/>
                  <a:gd name="T7" fmla="*/ 171 h 237"/>
                  <a:gd name="T8" fmla="*/ 35 w 326"/>
                  <a:gd name="T9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237">
                    <a:moveTo>
                      <a:pt x="35" y="0"/>
                    </a:moveTo>
                    <a:lnTo>
                      <a:pt x="0" y="64"/>
                    </a:lnTo>
                    <a:lnTo>
                      <a:pt x="287" y="237"/>
                    </a:lnTo>
                    <a:lnTo>
                      <a:pt x="326" y="17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185"/>
              <p:cNvSpPr>
                <a:spLocks/>
              </p:cNvSpPr>
              <p:nvPr/>
            </p:nvSpPr>
            <p:spPr bwMode="auto">
              <a:xfrm>
                <a:off x="2928" y="3263"/>
                <a:ext cx="50" cy="172"/>
              </a:xfrm>
              <a:custGeom>
                <a:avLst/>
                <a:gdLst>
                  <a:gd name="T0" fmla="*/ 73 w 99"/>
                  <a:gd name="T1" fmla="*/ 0 h 345"/>
                  <a:gd name="T2" fmla="*/ 0 w 99"/>
                  <a:gd name="T3" fmla="*/ 4 h 345"/>
                  <a:gd name="T4" fmla="*/ 26 w 99"/>
                  <a:gd name="T5" fmla="*/ 345 h 345"/>
                  <a:gd name="T6" fmla="*/ 99 w 99"/>
                  <a:gd name="T7" fmla="*/ 340 h 345"/>
                  <a:gd name="T8" fmla="*/ 73 w 99"/>
                  <a:gd name="T9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345">
                    <a:moveTo>
                      <a:pt x="73" y="0"/>
                    </a:moveTo>
                    <a:lnTo>
                      <a:pt x="0" y="4"/>
                    </a:lnTo>
                    <a:lnTo>
                      <a:pt x="26" y="345"/>
                    </a:lnTo>
                    <a:lnTo>
                      <a:pt x="99" y="34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186"/>
              <p:cNvSpPr>
                <a:spLocks/>
              </p:cNvSpPr>
              <p:nvPr/>
            </p:nvSpPr>
            <p:spPr bwMode="auto">
              <a:xfrm>
                <a:off x="3012" y="3158"/>
                <a:ext cx="162" cy="118"/>
              </a:xfrm>
              <a:custGeom>
                <a:avLst/>
                <a:gdLst>
                  <a:gd name="T0" fmla="*/ 35 w 324"/>
                  <a:gd name="T1" fmla="*/ 0 h 236"/>
                  <a:gd name="T2" fmla="*/ 0 w 324"/>
                  <a:gd name="T3" fmla="*/ 67 h 236"/>
                  <a:gd name="T4" fmla="*/ 287 w 324"/>
                  <a:gd name="T5" fmla="*/ 236 h 236"/>
                  <a:gd name="T6" fmla="*/ 324 w 324"/>
                  <a:gd name="T7" fmla="*/ 170 h 236"/>
                  <a:gd name="T8" fmla="*/ 35 w 324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236">
                    <a:moveTo>
                      <a:pt x="35" y="0"/>
                    </a:moveTo>
                    <a:lnTo>
                      <a:pt x="0" y="67"/>
                    </a:lnTo>
                    <a:lnTo>
                      <a:pt x="287" y="236"/>
                    </a:lnTo>
                    <a:lnTo>
                      <a:pt x="324" y="17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187"/>
              <p:cNvSpPr>
                <a:spLocks/>
              </p:cNvSpPr>
              <p:nvPr/>
            </p:nvSpPr>
            <p:spPr bwMode="auto">
              <a:xfrm>
                <a:off x="2876" y="3264"/>
                <a:ext cx="50" cy="173"/>
              </a:xfrm>
              <a:custGeom>
                <a:avLst/>
                <a:gdLst>
                  <a:gd name="T0" fmla="*/ 75 w 100"/>
                  <a:gd name="T1" fmla="*/ 0 h 346"/>
                  <a:gd name="T2" fmla="*/ 0 w 100"/>
                  <a:gd name="T3" fmla="*/ 5 h 346"/>
                  <a:gd name="T4" fmla="*/ 26 w 100"/>
                  <a:gd name="T5" fmla="*/ 346 h 346"/>
                  <a:gd name="T6" fmla="*/ 100 w 100"/>
                  <a:gd name="T7" fmla="*/ 341 h 346"/>
                  <a:gd name="T8" fmla="*/ 75 w 100"/>
                  <a:gd name="T9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46">
                    <a:moveTo>
                      <a:pt x="75" y="0"/>
                    </a:moveTo>
                    <a:lnTo>
                      <a:pt x="0" y="5"/>
                    </a:lnTo>
                    <a:lnTo>
                      <a:pt x="26" y="346"/>
                    </a:lnTo>
                    <a:lnTo>
                      <a:pt x="100" y="3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9" name="Line 2188"/>
              <p:cNvSpPr>
                <a:spLocks noChangeShapeType="1"/>
              </p:cNvSpPr>
              <p:nvPr/>
            </p:nvSpPr>
            <p:spPr bwMode="auto">
              <a:xfrm flipH="1">
                <a:off x="3034" y="3218"/>
                <a:ext cx="14" cy="9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0" name="Line 2189"/>
              <p:cNvSpPr>
                <a:spLocks noChangeShapeType="1"/>
              </p:cNvSpPr>
              <p:nvPr/>
            </p:nvSpPr>
            <p:spPr bwMode="auto">
              <a:xfrm flipH="1">
                <a:off x="2917" y="3302"/>
                <a:ext cx="13" cy="1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1" name="Line 2190"/>
              <p:cNvSpPr>
                <a:spLocks noChangeShapeType="1"/>
              </p:cNvSpPr>
              <p:nvPr/>
            </p:nvSpPr>
            <p:spPr bwMode="auto">
              <a:xfrm flipH="1">
                <a:off x="2924" y="3188"/>
                <a:ext cx="28" cy="2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191"/>
              <p:cNvSpPr>
                <a:spLocks/>
              </p:cNvSpPr>
              <p:nvPr/>
            </p:nvSpPr>
            <p:spPr bwMode="auto">
              <a:xfrm>
                <a:off x="2518" y="3044"/>
                <a:ext cx="210" cy="249"/>
              </a:xfrm>
              <a:custGeom>
                <a:avLst/>
                <a:gdLst>
                  <a:gd name="T0" fmla="*/ 420 w 420"/>
                  <a:gd name="T1" fmla="*/ 54 h 500"/>
                  <a:gd name="T2" fmla="*/ 358 w 420"/>
                  <a:gd name="T3" fmla="*/ 0 h 500"/>
                  <a:gd name="T4" fmla="*/ 0 w 420"/>
                  <a:gd name="T5" fmla="*/ 443 h 500"/>
                  <a:gd name="T6" fmla="*/ 65 w 420"/>
                  <a:gd name="T7" fmla="*/ 500 h 500"/>
                  <a:gd name="T8" fmla="*/ 420 w 420"/>
                  <a:gd name="T9" fmla="*/ 54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0" h="500">
                    <a:moveTo>
                      <a:pt x="420" y="54"/>
                    </a:moveTo>
                    <a:lnTo>
                      <a:pt x="358" y="0"/>
                    </a:lnTo>
                    <a:lnTo>
                      <a:pt x="0" y="443"/>
                    </a:lnTo>
                    <a:lnTo>
                      <a:pt x="65" y="500"/>
                    </a:lnTo>
                    <a:lnTo>
                      <a:pt x="420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192"/>
              <p:cNvSpPr>
                <a:spLocks/>
              </p:cNvSpPr>
              <p:nvPr/>
            </p:nvSpPr>
            <p:spPr bwMode="auto">
              <a:xfrm>
                <a:off x="2465" y="3000"/>
                <a:ext cx="211" cy="250"/>
              </a:xfrm>
              <a:custGeom>
                <a:avLst/>
                <a:gdLst>
                  <a:gd name="T0" fmla="*/ 422 w 422"/>
                  <a:gd name="T1" fmla="*/ 54 h 498"/>
                  <a:gd name="T2" fmla="*/ 355 w 422"/>
                  <a:gd name="T3" fmla="*/ 0 h 498"/>
                  <a:gd name="T4" fmla="*/ 0 w 422"/>
                  <a:gd name="T5" fmla="*/ 443 h 498"/>
                  <a:gd name="T6" fmla="*/ 65 w 422"/>
                  <a:gd name="T7" fmla="*/ 498 h 498"/>
                  <a:gd name="T8" fmla="*/ 422 w 422"/>
                  <a:gd name="T9" fmla="*/ 54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2" h="498">
                    <a:moveTo>
                      <a:pt x="422" y="54"/>
                    </a:moveTo>
                    <a:lnTo>
                      <a:pt x="355" y="0"/>
                    </a:lnTo>
                    <a:lnTo>
                      <a:pt x="0" y="443"/>
                    </a:lnTo>
                    <a:lnTo>
                      <a:pt x="65" y="498"/>
                    </a:lnTo>
                    <a:lnTo>
                      <a:pt x="422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193"/>
              <p:cNvSpPr>
                <a:spLocks/>
              </p:cNvSpPr>
              <p:nvPr/>
            </p:nvSpPr>
            <p:spPr bwMode="auto">
              <a:xfrm>
                <a:off x="2487" y="3263"/>
                <a:ext cx="76" cy="174"/>
              </a:xfrm>
              <a:custGeom>
                <a:avLst/>
                <a:gdLst>
                  <a:gd name="T0" fmla="*/ 154 w 154"/>
                  <a:gd name="T1" fmla="*/ 16 h 349"/>
                  <a:gd name="T2" fmla="*/ 81 w 154"/>
                  <a:gd name="T3" fmla="*/ 0 h 349"/>
                  <a:gd name="T4" fmla="*/ 0 w 154"/>
                  <a:gd name="T5" fmla="*/ 332 h 349"/>
                  <a:gd name="T6" fmla="*/ 77 w 154"/>
                  <a:gd name="T7" fmla="*/ 349 h 349"/>
                  <a:gd name="T8" fmla="*/ 154 w 154"/>
                  <a:gd name="T9" fmla="*/ 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349">
                    <a:moveTo>
                      <a:pt x="154" y="16"/>
                    </a:moveTo>
                    <a:lnTo>
                      <a:pt x="81" y="0"/>
                    </a:lnTo>
                    <a:lnTo>
                      <a:pt x="0" y="332"/>
                    </a:lnTo>
                    <a:lnTo>
                      <a:pt x="77" y="349"/>
                    </a:lnTo>
                    <a:lnTo>
                      <a:pt x="154" y="1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194"/>
              <p:cNvSpPr>
                <a:spLocks/>
              </p:cNvSpPr>
              <p:nvPr/>
            </p:nvSpPr>
            <p:spPr bwMode="auto">
              <a:xfrm>
                <a:off x="2332" y="3211"/>
                <a:ext cx="169" cy="97"/>
              </a:xfrm>
              <a:custGeom>
                <a:avLst/>
                <a:gdLst>
                  <a:gd name="T0" fmla="*/ 340 w 340"/>
                  <a:gd name="T1" fmla="*/ 73 h 195"/>
                  <a:gd name="T2" fmla="*/ 310 w 340"/>
                  <a:gd name="T3" fmla="*/ 0 h 195"/>
                  <a:gd name="T4" fmla="*/ 0 w 340"/>
                  <a:gd name="T5" fmla="*/ 122 h 195"/>
                  <a:gd name="T6" fmla="*/ 26 w 340"/>
                  <a:gd name="T7" fmla="*/ 195 h 195"/>
                  <a:gd name="T8" fmla="*/ 340 w 340"/>
                  <a:gd name="T9" fmla="*/ 7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195">
                    <a:moveTo>
                      <a:pt x="340" y="73"/>
                    </a:moveTo>
                    <a:lnTo>
                      <a:pt x="310" y="0"/>
                    </a:lnTo>
                    <a:lnTo>
                      <a:pt x="0" y="122"/>
                    </a:lnTo>
                    <a:lnTo>
                      <a:pt x="26" y="195"/>
                    </a:lnTo>
                    <a:lnTo>
                      <a:pt x="340" y="7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195"/>
              <p:cNvSpPr>
                <a:spLocks/>
              </p:cNvSpPr>
              <p:nvPr/>
            </p:nvSpPr>
            <p:spPr bwMode="auto">
              <a:xfrm>
                <a:off x="2542" y="3270"/>
                <a:ext cx="76" cy="174"/>
              </a:xfrm>
              <a:custGeom>
                <a:avLst/>
                <a:gdLst>
                  <a:gd name="T0" fmla="*/ 151 w 151"/>
                  <a:gd name="T1" fmla="*/ 18 h 349"/>
                  <a:gd name="T2" fmla="*/ 79 w 151"/>
                  <a:gd name="T3" fmla="*/ 0 h 349"/>
                  <a:gd name="T4" fmla="*/ 0 w 151"/>
                  <a:gd name="T5" fmla="*/ 332 h 349"/>
                  <a:gd name="T6" fmla="*/ 74 w 151"/>
                  <a:gd name="T7" fmla="*/ 349 h 349"/>
                  <a:gd name="T8" fmla="*/ 151 w 151"/>
                  <a:gd name="T9" fmla="*/ 1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349">
                    <a:moveTo>
                      <a:pt x="151" y="18"/>
                    </a:moveTo>
                    <a:lnTo>
                      <a:pt x="79" y="0"/>
                    </a:lnTo>
                    <a:lnTo>
                      <a:pt x="0" y="332"/>
                    </a:lnTo>
                    <a:lnTo>
                      <a:pt x="74" y="349"/>
                    </a:lnTo>
                    <a:lnTo>
                      <a:pt x="151" y="1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196"/>
              <p:cNvSpPr>
                <a:spLocks/>
              </p:cNvSpPr>
              <p:nvPr/>
            </p:nvSpPr>
            <p:spPr bwMode="auto">
              <a:xfrm>
                <a:off x="2314" y="3161"/>
                <a:ext cx="169" cy="96"/>
              </a:xfrm>
              <a:custGeom>
                <a:avLst/>
                <a:gdLst>
                  <a:gd name="T0" fmla="*/ 336 w 336"/>
                  <a:gd name="T1" fmla="*/ 70 h 191"/>
                  <a:gd name="T2" fmla="*/ 311 w 336"/>
                  <a:gd name="T3" fmla="*/ 0 h 191"/>
                  <a:gd name="T4" fmla="*/ 0 w 336"/>
                  <a:gd name="T5" fmla="*/ 122 h 191"/>
                  <a:gd name="T6" fmla="*/ 24 w 336"/>
                  <a:gd name="T7" fmla="*/ 191 h 191"/>
                  <a:gd name="T8" fmla="*/ 336 w 336"/>
                  <a:gd name="T9" fmla="*/ 7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191">
                    <a:moveTo>
                      <a:pt x="336" y="70"/>
                    </a:moveTo>
                    <a:lnTo>
                      <a:pt x="311" y="0"/>
                    </a:lnTo>
                    <a:lnTo>
                      <a:pt x="0" y="122"/>
                    </a:lnTo>
                    <a:lnTo>
                      <a:pt x="24" y="191"/>
                    </a:lnTo>
                    <a:lnTo>
                      <a:pt x="336" y="7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8" name="Line 2197"/>
              <p:cNvSpPr>
                <a:spLocks noChangeShapeType="1"/>
              </p:cNvSpPr>
              <p:nvPr/>
            </p:nvSpPr>
            <p:spPr bwMode="auto">
              <a:xfrm flipH="1" flipV="1">
                <a:off x="2552" y="3302"/>
                <a:ext cx="14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9" name="Line 2198"/>
              <p:cNvSpPr>
                <a:spLocks noChangeShapeType="1"/>
              </p:cNvSpPr>
              <p:nvPr/>
            </p:nvSpPr>
            <p:spPr bwMode="auto">
              <a:xfrm flipH="1" flipV="1">
                <a:off x="2439" y="3213"/>
                <a:ext cx="13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0" name="Line 2199"/>
              <p:cNvSpPr>
                <a:spLocks noChangeShapeType="1"/>
              </p:cNvSpPr>
              <p:nvPr/>
            </p:nvSpPr>
            <p:spPr bwMode="auto">
              <a:xfrm flipH="1" flipV="1">
                <a:off x="2539" y="3190"/>
                <a:ext cx="27" cy="2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1" name="Group 2154"/>
            <p:cNvGrpSpPr>
              <a:grpSpLocks/>
            </p:cNvGrpSpPr>
            <p:nvPr/>
          </p:nvGrpSpPr>
          <p:grpSpPr bwMode="auto">
            <a:xfrm>
              <a:off x="4644008" y="5733256"/>
              <a:ext cx="282704" cy="169200"/>
              <a:chOff x="2246" y="2422"/>
              <a:chExt cx="1031" cy="1022"/>
            </a:xfrm>
          </p:grpSpPr>
          <p:sp>
            <p:nvSpPr>
              <p:cNvPr id="222" name="Freeform 2155"/>
              <p:cNvSpPr>
                <a:spLocks/>
              </p:cNvSpPr>
              <p:nvPr/>
            </p:nvSpPr>
            <p:spPr bwMode="auto">
              <a:xfrm>
                <a:off x="2642" y="2422"/>
                <a:ext cx="105" cy="167"/>
              </a:xfrm>
              <a:custGeom>
                <a:avLst/>
                <a:gdLst>
                  <a:gd name="T0" fmla="*/ 146 w 210"/>
                  <a:gd name="T1" fmla="*/ 333 h 333"/>
                  <a:gd name="T2" fmla="*/ 210 w 210"/>
                  <a:gd name="T3" fmla="*/ 306 h 333"/>
                  <a:gd name="T4" fmla="*/ 68 w 210"/>
                  <a:gd name="T5" fmla="*/ 0 h 333"/>
                  <a:gd name="T6" fmla="*/ 0 w 210"/>
                  <a:gd name="T7" fmla="*/ 30 h 333"/>
                  <a:gd name="T8" fmla="*/ 146 w 210"/>
                  <a:gd name="T9" fmla="*/ 33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3">
                    <a:moveTo>
                      <a:pt x="146" y="333"/>
                    </a:moveTo>
                    <a:lnTo>
                      <a:pt x="210" y="306"/>
                    </a:lnTo>
                    <a:lnTo>
                      <a:pt x="68" y="0"/>
                    </a:lnTo>
                    <a:lnTo>
                      <a:pt x="0" y="30"/>
                    </a:lnTo>
                    <a:lnTo>
                      <a:pt x="146" y="33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3" name="Rectangle 2156"/>
              <p:cNvSpPr>
                <a:spLocks noChangeArrowheads="1"/>
              </p:cNvSpPr>
              <p:nvPr/>
            </p:nvSpPr>
            <p:spPr bwMode="auto">
              <a:xfrm>
                <a:off x="2716" y="2570"/>
                <a:ext cx="33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2157"/>
              <p:cNvSpPr>
                <a:spLocks noChangeArrowheads="1"/>
              </p:cNvSpPr>
              <p:nvPr/>
            </p:nvSpPr>
            <p:spPr bwMode="auto">
              <a:xfrm>
                <a:off x="2783" y="2570"/>
                <a:ext cx="34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158"/>
              <p:cNvSpPr>
                <a:spLocks/>
              </p:cNvSpPr>
              <p:nvPr/>
            </p:nvSpPr>
            <p:spPr bwMode="auto">
              <a:xfrm>
                <a:off x="2779" y="2425"/>
                <a:ext cx="115" cy="163"/>
              </a:xfrm>
              <a:custGeom>
                <a:avLst/>
                <a:gdLst>
                  <a:gd name="T0" fmla="*/ 0 w 231"/>
                  <a:gd name="T1" fmla="*/ 292 h 327"/>
                  <a:gd name="T2" fmla="*/ 67 w 231"/>
                  <a:gd name="T3" fmla="*/ 327 h 327"/>
                  <a:gd name="T4" fmla="*/ 231 w 231"/>
                  <a:gd name="T5" fmla="*/ 30 h 327"/>
                  <a:gd name="T6" fmla="*/ 165 w 231"/>
                  <a:gd name="T7" fmla="*/ 0 h 327"/>
                  <a:gd name="T8" fmla="*/ 0 w 231"/>
                  <a:gd name="T9" fmla="*/ 292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327">
                    <a:moveTo>
                      <a:pt x="0" y="292"/>
                    </a:moveTo>
                    <a:lnTo>
                      <a:pt x="67" y="327"/>
                    </a:lnTo>
                    <a:lnTo>
                      <a:pt x="231" y="30"/>
                    </a:lnTo>
                    <a:lnTo>
                      <a:pt x="165" y="0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159"/>
              <p:cNvSpPr>
                <a:spLocks/>
              </p:cNvSpPr>
              <p:nvPr/>
            </p:nvSpPr>
            <p:spPr bwMode="auto">
              <a:xfrm>
                <a:off x="2597" y="2451"/>
                <a:ext cx="106" cy="170"/>
              </a:xfrm>
              <a:custGeom>
                <a:avLst/>
                <a:gdLst>
                  <a:gd name="T0" fmla="*/ 142 w 213"/>
                  <a:gd name="T1" fmla="*/ 341 h 341"/>
                  <a:gd name="T2" fmla="*/ 213 w 213"/>
                  <a:gd name="T3" fmla="*/ 308 h 341"/>
                  <a:gd name="T4" fmla="*/ 67 w 213"/>
                  <a:gd name="T5" fmla="*/ 0 h 341"/>
                  <a:gd name="T6" fmla="*/ 0 w 213"/>
                  <a:gd name="T7" fmla="*/ 32 h 341"/>
                  <a:gd name="T8" fmla="*/ 142 w 213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341">
                    <a:moveTo>
                      <a:pt x="142" y="341"/>
                    </a:moveTo>
                    <a:lnTo>
                      <a:pt x="213" y="308"/>
                    </a:lnTo>
                    <a:lnTo>
                      <a:pt x="67" y="0"/>
                    </a:lnTo>
                    <a:lnTo>
                      <a:pt x="0" y="32"/>
                    </a:lnTo>
                    <a:lnTo>
                      <a:pt x="142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160"/>
              <p:cNvSpPr>
                <a:spLocks/>
              </p:cNvSpPr>
              <p:nvPr/>
            </p:nvSpPr>
            <p:spPr bwMode="auto">
              <a:xfrm>
                <a:off x="2822" y="2451"/>
                <a:ext cx="116" cy="165"/>
              </a:xfrm>
              <a:custGeom>
                <a:avLst/>
                <a:gdLst>
                  <a:gd name="T0" fmla="*/ 0 w 232"/>
                  <a:gd name="T1" fmla="*/ 297 h 330"/>
                  <a:gd name="T2" fmla="*/ 68 w 232"/>
                  <a:gd name="T3" fmla="*/ 330 h 330"/>
                  <a:gd name="T4" fmla="*/ 232 w 232"/>
                  <a:gd name="T5" fmla="*/ 37 h 330"/>
                  <a:gd name="T6" fmla="*/ 168 w 232"/>
                  <a:gd name="T7" fmla="*/ 0 h 330"/>
                  <a:gd name="T8" fmla="*/ 0 w 232"/>
                  <a:gd name="T9" fmla="*/ 29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30">
                    <a:moveTo>
                      <a:pt x="0" y="297"/>
                    </a:moveTo>
                    <a:lnTo>
                      <a:pt x="68" y="330"/>
                    </a:lnTo>
                    <a:lnTo>
                      <a:pt x="232" y="37"/>
                    </a:lnTo>
                    <a:lnTo>
                      <a:pt x="168" y="0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8" name="Line 2161"/>
              <p:cNvSpPr>
                <a:spLocks noChangeShapeType="1"/>
              </p:cNvSpPr>
              <p:nvPr/>
            </p:nvSpPr>
            <p:spPr bwMode="auto">
              <a:xfrm>
                <a:off x="2685" y="2562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9" name="Line 2162"/>
              <p:cNvSpPr>
                <a:spLocks noChangeShapeType="1"/>
              </p:cNvSpPr>
              <p:nvPr/>
            </p:nvSpPr>
            <p:spPr bwMode="auto">
              <a:xfrm>
                <a:off x="2828" y="2556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30" name="Line 2163"/>
              <p:cNvSpPr>
                <a:spLocks noChangeShapeType="1"/>
              </p:cNvSpPr>
              <p:nvPr/>
            </p:nvSpPr>
            <p:spPr bwMode="auto">
              <a:xfrm>
                <a:off x="2747" y="2639"/>
                <a:ext cx="36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164"/>
              <p:cNvSpPr>
                <a:spLocks/>
              </p:cNvSpPr>
              <p:nvPr/>
            </p:nvSpPr>
            <p:spPr bwMode="auto">
              <a:xfrm>
                <a:off x="2394" y="2789"/>
                <a:ext cx="252" cy="202"/>
              </a:xfrm>
              <a:custGeom>
                <a:avLst/>
                <a:gdLst>
                  <a:gd name="T0" fmla="*/ 451 w 503"/>
                  <a:gd name="T1" fmla="*/ 406 h 406"/>
                  <a:gd name="T2" fmla="*/ 503 w 503"/>
                  <a:gd name="T3" fmla="*/ 337 h 406"/>
                  <a:gd name="T4" fmla="*/ 46 w 503"/>
                  <a:gd name="T5" fmla="*/ 0 h 406"/>
                  <a:gd name="T6" fmla="*/ 0 w 503"/>
                  <a:gd name="T7" fmla="*/ 69 h 406"/>
                  <a:gd name="T8" fmla="*/ 451 w 503"/>
                  <a:gd name="T9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3" h="406">
                    <a:moveTo>
                      <a:pt x="451" y="406"/>
                    </a:moveTo>
                    <a:lnTo>
                      <a:pt x="503" y="337"/>
                    </a:lnTo>
                    <a:lnTo>
                      <a:pt x="46" y="0"/>
                    </a:lnTo>
                    <a:lnTo>
                      <a:pt x="0" y="69"/>
                    </a:lnTo>
                    <a:lnTo>
                      <a:pt x="451" y="40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165"/>
              <p:cNvSpPr>
                <a:spLocks/>
              </p:cNvSpPr>
              <p:nvPr/>
            </p:nvSpPr>
            <p:spPr bwMode="auto">
              <a:xfrm>
                <a:off x="2434" y="2733"/>
                <a:ext cx="251" cy="202"/>
              </a:xfrm>
              <a:custGeom>
                <a:avLst/>
                <a:gdLst>
                  <a:gd name="T0" fmla="*/ 452 w 501"/>
                  <a:gd name="T1" fmla="*/ 404 h 404"/>
                  <a:gd name="T2" fmla="*/ 501 w 501"/>
                  <a:gd name="T3" fmla="*/ 337 h 404"/>
                  <a:gd name="T4" fmla="*/ 47 w 501"/>
                  <a:gd name="T5" fmla="*/ 0 h 404"/>
                  <a:gd name="T6" fmla="*/ 0 w 501"/>
                  <a:gd name="T7" fmla="*/ 70 h 404"/>
                  <a:gd name="T8" fmla="*/ 452 w 501"/>
                  <a:gd name="T9" fmla="*/ 404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" h="404">
                    <a:moveTo>
                      <a:pt x="452" y="404"/>
                    </a:moveTo>
                    <a:lnTo>
                      <a:pt x="501" y="337"/>
                    </a:lnTo>
                    <a:lnTo>
                      <a:pt x="47" y="0"/>
                    </a:lnTo>
                    <a:lnTo>
                      <a:pt x="0" y="70"/>
                    </a:lnTo>
                    <a:lnTo>
                      <a:pt x="452" y="40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166"/>
              <p:cNvSpPr>
                <a:spLocks/>
              </p:cNvSpPr>
              <p:nvPr/>
            </p:nvSpPr>
            <p:spPr bwMode="auto">
              <a:xfrm>
                <a:off x="2249" y="2768"/>
                <a:ext cx="173" cy="68"/>
              </a:xfrm>
              <a:custGeom>
                <a:avLst/>
                <a:gdLst>
                  <a:gd name="T0" fmla="*/ 329 w 346"/>
                  <a:gd name="T1" fmla="*/ 137 h 137"/>
                  <a:gd name="T2" fmla="*/ 346 w 346"/>
                  <a:gd name="T3" fmla="*/ 58 h 137"/>
                  <a:gd name="T4" fmla="*/ 17 w 346"/>
                  <a:gd name="T5" fmla="*/ 0 h 137"/>
                  <a:gd name="T6" fmla="*/ 0 w 346"/>
                  <a:gd name="T7" fmla="*/ 72 h 137"/>
                  <a:gd name="T8" fmla="*/ 329 w 346"/>
                  <a:gd name="T9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137">
                    <a:moveTo>
                      <a:pt x="329" y="137"/>
                    </a:moveTo>
                    <a:lnTo>
                      <a:pt x="346" y="58"/>
                    </a:lnTo>
                    <a:lnTo>
                      <a:pt x="17" y="0"/>
                    </a:lnTo>
                    <a:lnTo>
                      <a:pt x="0" y="72"/>
                    </a:lnTo>
                    <a:lnTo>
                      <a:pt x="329" y="13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167"/>
              <p:cNvSpPr>
                <a:spLocks/>
              </p:cNvSpPr>
              <p:nvPr/>
            </p:nvSpPr>
            <p:spPr bwMode="auto">
              <a:xfrm>
                <a:off x="2366" y="2601"/>
                <a:ext cx="104" cy="170"/>
              </a:xfrm>
              <a:custGeom>
                <a:avLst/>
                <a:gdLst>
                  <a:gd name="T0" fmla="*/ 140 w 208"/>
                  <a:gd name="T1" fmla="*/ 341 h 341"/>
                  <a:gd name="T2" fmla="*/ 208 w 208"/>
                  <a:gd name="T3" fmla="*/ 308 h 341"/>
                  <a:gd name="T4" fmla="*/ 69 w 208"/>
                  <a:gd name="T5" fmla="*/ 0 h 341"/>
                  <a:gd name="T6" fmla="*/ 0 w 208"/>
                  <a:gd name="T7" fmla="*/ 29 h 341"/>
                  <a:gd name="T8" fmla="*/ 140 w 208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341">
                    <a:moveTo>
                      <a:pt x="140" y="341"/>
                    </a:moveTo>
                    <a:lnTo>
                      <a:pt x="208" y="308"/>
                    </a:lnTo>
                    <a:lnTo>
                      <a:pt x="69" y="0"/>
                    </a:lnTo>
                    <a:lnTo>
                      <a:pt x="0" y="29"/>
                    </a:lnTo>
                    <a:lnTo>
                      <a:pt x="140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168"/>
              <p:cNvSpPr>
                <a:spLocks/>
              </p:cNvSpPr>
              <p:nvPr/>
            </p:nvSpPr>
            <p:spPr bwMode="auto">
              <a:xfrm>
                <a:off x="2246" y="2823"/>
                <a:ext cx="172" cy="69"/>
              </a:xfrm>
              <a:custGeom>
                <a:avLst/>
                <a:gdLst>
                  <a:gd name="T0" fmla="*/ 330 w 343"/>
                  <a:gd name="T1" fmla="*/ 138 h 138"/>
                  <a:gd name="T2" fmla="*/ 343 w 343"/>
                  <a:gd name="T3" fmla="*/ 60 h 138"/>
                  <a:gd name="T4" fmla="*/ 15 w 343"/>
                  <a:gd name="T5" fmla="*/ 0 h 138"/>
                  <a:gd name="T6" fmla="*/ 0 w 343"/>
                  <a:gd name="T7" fmla="*/ 73 h 138"/>
                  <a:gd name="T8" fmla="*/ 330 w 343"/>
                  <a:gd name="T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" h="138">
                    <a:moveTo>
                      <a:pt x="330" y="138"/>
                    </a:moveTo>
                    <a:lnTo>
                      <a:pt x="343" y="60"/>
                    </a:lnTo>
                    <a:lnTo>
                      <a:pt x="15" y="0"/>
                    </a:lnTo>
                    <a:lnTo>
                      <a:pt x="0" y="73"/>
                    </a:lnTo>
                    <a:lnTo>
                      <a:pt x="330" y="13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169"/>
              <p:cNvSpPr>
                <a:spLocks/>
              </p:cNvSpPr>
              <p:nvPr/>
            </p:nvSpPr>
            <p:spPr bwMode="auto">
              <a:xfrm>
                <a:off x="2416" y="2579"/>
                <a:ext cx="102" cy="171"/>
              </a:xfrm>
              <a:custGeom>
                <a:avLst/>
                <a:gdLst>
                  <a:gd name="T0" fmla="*/ 134 w 205"/>
                  <a:gd name="T1" fmla="*/ 342 h 342"/>
                  <a:gd name="T2" fmla="*/ 205 w 205"/>
                  <a:gd name="T3" fmla="*/ 311 h 342"/>
                  <a:gd name="T4" fmla="*/ 69 w 205"/>
                  <a:gd name="T5" fmla="*/ 0 h 342"/>
                  <a:gd name="T6" fmla="*/ 0 w 205"/>
                  <a:gd name="T7" fmla="*/ 32 h 342"/>
                  <a:gd name="T8" fmla="*/ 134 w 205"/>
                  <a:gd name="T9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342">
                    <a:moveTo>
                      <a:pt x="134" y="342"/>
                    </a:moveTo>
                    <a:lnTo>
                      <a:pt x="205" y="311"/>
                    </a:lnTo>
                    <a:lnTo>
                      <a:pt x="69" y="0"/>
                    </a:lnTo>
                    <a:lnTo>
                      <a:pt x="0" y="32"/>
                    </a:lnTo>
                    <a:lnTo>
                      <a:pt x="134" y="34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37" name="Line 2170"/>
              <p:cNvSpPr>
                <a:spLocks noChangeShapeType="1"/>
              </p:cNvSpPr>
              <p:nvPr/>
            </p:nvSpPr>
            <p:spPr bwMode="auto">
              <a:xfrm flipV="1">
                <a:off x="2373" y="2826"/>
                <a:ext cx="10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38" name="Line 2171"/>
              <p:cNvSpPr>
                <a:spLocks noChangeShapeType="1"/>
              </p:cNvSpPr>
              <p:nvPr/>
            </p:nvSpPr>
            <p:spPr bwMode="auto">
              <a:xfrm flipV="1">
                <a:off x="2456" y="2707"/>
                <a:ext cx="9" cy="12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39" name="Line 2172"/>
              <p:cNvSpPr>
                <a:spLocks noChangeShapeType="1"/>
              </p:cNvSpPr>
              <p:nvPr/>
            </p:nvSpPr>
            <p:spPr bwMode="auto">
              <a:xfrm flipV="1">
                <a:off x="2473" y="2808"/>
                <a:ext cx="19" cy="3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73"/>
              <p:cNvSpPr>
                <a:spLocks/>
              </p:cNvSpPr>
              <p:nvPr/>
            </p:nvSpPr>
            <p:spPr bwMode="auto">
              <a:xfrm>
                <a:off x="2840" y="2768"/>
                <a:ext cx="260" cy="185"/>
              </a:xfrm>
              <a:custGeom>
                <a:avLst/>
                <a:gdLst>
                  <a:gd name="T0" fmla="*/ 0 w 520"/>
                  <a:gd name="T1" fmla="*/ 299 h 370"/>
                  <a:gd name="T2" fmla="*/ 43 w 520"/>
                  <a:gd name="T3" fmla="*/ 370 h 370"/>
                  <a:gd name="T4" fmla="*/ 520 w 520"/>
                  <a:gd name="T5" fmla="*/ 71 h 370"/>
                  <a:gd name="T6" fmla="*/ 479 w 520"/>
                  <a:gd name="T7" fmla="*/ 0 h 370"/>
                  <a:gd name="T8" fmla="*/ 0 w 520"/>
                  <a:gd name="T9" fmla="*/ 299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370">
                    <a:moveTo>
                      <a:pt x="0" y="299"/>
                    </a:moveTo>
                    <a:lnTo>
                      <a:pt x="43" y="370"/>
                    </a:lnTo>
                    <a:lnTo>
                      <a:pt x="520" y="71"/>
                    </a:lnTo>
                    <a:lnTo>
                      <a:pt x="479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74"/>
              <p:cNvSpPr>
                <a:spLocks/>
              </p:cNvSpPr>
              <p:nvPr/>
            </p:nvSpPr>
            <p:spPr bwMode="auto">
              <a:xfrm>
                <a:off x="2875" y="2825"/>
                <a:ext cx="261" cy="186"/>
              </a:xfrm>
              <a:custGeom>
                <a:avLst/>
                <a:gdLst>
                  <a:gd name="T0" fmla="*/ 0 w 522"/>
                  <a:gd name="T1" fmla="*/ 301 h 372"/>
                  <a:gd name="T2" fmla="*/ 45 w 522"/>
                  <a:gd name="T3" fmla="*/ 372 h 372"/>
                  <a:gd name="T4" fmla="*/ 522 w 522"/>
                  <a:gd name="T5" fmla="*/ 69 h 372"/>
                  <a:gd name="T6" fmla="*/ 480 w 522"/>
                  <a:gd name="T7" fmla="*/ 0 h 372"/>
                  <a:gd name="T8" fmla="*/ 0 w 522"/>
                  <a:gd name="T9" fmla="*/ 301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2" h="372">
                    <a:moveTo>
                      <a:pt x="0" y="301"/>
                    </a:moveTo>
                    <a:lnTo>
                      <a:pt x="45" y="372"/>
                    </a:lnTo>
                    <a:lnTo>
                      <a:pt x="522" y="69"/>
                    </a:lnTo>
                    <a:lnTo>
                      <a:pt x="480" y="0"/>
                    </a:lnTo>
                    <a:lnTo>
                      <a:pt x="0" y="30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75"/>
              <p:cNvSpPr>
                <a:spLocks/>
              </p:cNvSpPr>
              <p:nvPr/>
            </p:nvSpPr>
            <p:spPr bwMode="auto">
              <a:xfrm>
                <a:off x="3059" y="2639"/>
                <a:ext cx="124" cy="164"/>
              </a:xfrm>
              <a:custGeom>
                <a:avLst/>
                <a:gdLst>
                  <a:gd name="T0" fmla="*/ 0 w 246"/>
                  <a:gd name="T1" fmla="*/ 286 h 328"/>
                  <a:gd name="T2" fmla="*/ 60 w 246"/>
                  <a:gd name="T3" fmla="*/ 328 h 328"/>
                  <a:gd name="T4" fmla="*/ 246 w 246"/>
                  <a:gd name="T5" fmla="*/ 40 h 328"/>
                  <a:gd name="T6" fmla="*/ 182 w 246"/>
                  <a:gd name="T7" fmla="*/ 0 h 328"/>
                  <a:gd name="T8" fmla="*/ 0 w 246"/>
                  <a:gd name="T9" fmla="*/ 286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328">
                    <a:moveTo>
                      <a:pt x="0" y="286"/>
                    </a:moveTo>
                    <a:lnTo>
                      <a:pt x="60" y="328"/>
                    </a:lnTo>
                    <a:lnTo>
                      <a:pt x="246" y="40"/>
                    </a:lnTo>
                    <a:lnTo>
                      <a:pt x="182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76"/>
              <p:cNvSpPr>
                <a:spLocks/>
              </p:cNvSpPr>
              <p:nvPr/>
            </p:nvSpPr>
            <p:spPr bwMode="auto">
              <a:xfrm>
                <a:off x="3110" y="2823"/>
                <a:ext cx="167" cy="40"/>
              </a:xfrm>
              <a:custGeom>
                <a:avLst/>
                <a:gdLst>
                  <a:gd name="T0" fmla="*/ 0 w 333"/>
                  <a:gd name="T1" fmla="*/ 8 h 79"/>
                  <a:gd name="T2" fmla="*/ 0 w 333"/>
                  <a:gd name="T3" fmla="*/ 79 h 79"/>
                  <a:gd name="T4" fmla="*/ 333 w 333"/>
                  <a:gd name="T5" fmla="*/ 73 h 79"/>
                  <a:gd name="T6" fmla="*/ 327 w 333"/>
                  <a:gd name="T7" fmla="*/ 0 h 79"/>
                  <a:gd name="T8" fmla="*/ 0 w 333"/>
                  <a:gd name="T9" fmla="*/ 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79">
                    <a:moveTo>
                      <a:pt x="0" y="8"/>
                    </a:moveTo>
                    <a:lnTo>
                      <a:pt x="0" y="79"/>
                    </a:lnTo>
                    <a:lnTo>
                      <a:pt x="333" y="73"/>
                    </a:lnTo>
                    <a:lnTo>
                      <a:pt x="32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77"/>
              <p:cNvSpPr>
                <a:spLocks/>
              </p:cNvSpPr>
              <p:nvPr/>
            </p:nvSpPr>
            <p:spPr bwMode="auto">
              <a:xfrm>
                <a:off x="3012" y="2615"/>
                <a:ext cx="120" cy="164"/>
              </a:xfrm>
              <a:custGeom>
                <a:avLst/>
                <a:gdLst>
                  <a:gd name="T0" fmla="*/ 0 w 242"/>
                  <a:gd name="T1" fmla="*/ 286 h 329"/>
                  <a:gd name="T2" fmla="*/ 62 w 242"/>
                  <a:gd name="T3" fmla="*/ 329 h 329"/>
                  <a:gd name="T4" fmla="*/ 242 w 242"/>
                  <a:gd name="T5" fmla="*/ 38 h 329"/>
                  <a:gd name="T6" fmla="*/ 178 w 242"/>
                  <a:gd name="T7" fmla="*/ 0 h 329"/>
                  <a:gd name="T8" fmla="*/ 0 w 242"/>
                  <a:gd name="T9" fmla="*/ 28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329">
                    <a:moveTo>
                      <a:pt x="0" y="286"/>
                    </a:moveTo>
                    <a:lnTo>
                      <a:pt x="62" y="329"/>
                    </a:lnTo>
                    <a:lnTo>
                      <a:pt x="242" y="38"/>
                    </a:lnTo>
                    <a:lnTo>
                      <a:pt x="178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8"/>
              <p:cNvSpPr>
                <a:spLocks/>
              </p:cNvSpPr>
              <p:nvPr/>
            </p:nvSpPr>
            <p:spPr bwMode="auto">
              <a:xfrm>
                <a:off x="3110" y="2874"/>
                <a:ext cx="167" cy="44"/>
              </a:xfrm>
              <a:custGeom>
                <a:avLst/>
                <a:gdLst>
                  <a:gd name="T0" fmla="*/ 0 w 333"/>
                  <a:gd name="T1" fmla="*/ 9 h 86"/>
                  <a:gd name="T2" fmla="*/ 1 w 333"/>
                  <a:gd name="T3" fmla="*/ 86 h 86"/>
                  <a:gd name="T4" fmla="*/ 333 w 333"/>
                  <a:gd name="T5" fmla="*/ 75 h 86"/>
                  <a:gd name="T6" fmla="*/ 327 w 333"/>
                  <a:gd name="T7" fmla="*/ 0 h 86"/>
                  <a:gd name="T8" fmla="*/ 0 w 333"/>
                  <a:gd name="T9" fmla="*/ 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86">
                    <a:moveTo>
                      <a:pt x="0" y="9"/>
                    </a:moveTo>
                    <a:lnTo>
                      <a:pt x="1" y="86"/>
                    </a:lnTo>
                    <a:lnTo>
                      <a:pt x="333" y="75"/>
                    </a:lnTo>
                    <a:lnTo>
                      <a:pt x="32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6" name="Line 2179"/>
              <p:cNvSpPr>
                <a:spLocks noChangeShapeType="1"/>
              </p:cNvSpPr>
              <p:nvPr/>
            </p:nvSpPr>
            <p:spPr bwMode="auto">
              <a:xfrm>
                <a:off x="3070" y="2741"/>
                <a:ext cx="9" cy="15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7" name="Line 2180"/>
              <p:cNvSpPr>
                <a:spLocks noChangeShapeType="1"/>
              </p:cNvSpPr>
              <p:nvPr/>
            </p:nvSpPr>
            <p:spPr bwMode="auto">
              <a:xfrm>
                <a:off x="3148" y="2863"/>
                <a:ext cx="11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8" name="Line 2181"/>
              <p:cNvSpPr>
                <a:spLocks noChangeShapeType="1"/>
              </p:cNvSpPr>
              <p:nvPr/>
            </p:nvSpPr>
            <p:spPr bwMode="auto">
              <a:xfrm>
                <a:off x="3039" y="2838"/>
                <a:ext cx="17" cy="27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182"/>
              <p:cNvSpPr>
                <a:spLocks/>
              </p:cNvSpPr>
              <p:nvPr/>
            </p:nvSpPr>
            <p:spPr bwMode="auto">
              <a:xfrm>
                <a:off x="2831" y="2989"/>
                <a:ext cx="192" cy="264"/>
              </a:xfrm>
              <a:custGeom>
                <a:avLst/>
                <a:gdLst>
                  <a:gd name="T0" fmla="*/ 70 w 385"/>
                  <a:gd name="T1" fmla="*/ 0 h 526"/>
                  <a:gd name="T2" fmla="*/ 0 w 385"/>
                  <a:gd name="T3" fmla="*/ 50 h 526"/>
                  <a:gd name="T4" fmla="*/ 317 w 385"/>
                  <a:gd name="T5" fmla="*/ 526 h 526"/>
                  <a:gd name="T6" fmla="*/ 385 w 385"/>
                  <a:gd name="T7" fmla="*/ 477 h 526"/>
                  <a:gd name="T8" fmla="*/ 70 w 385"/>
                  <a:gd name="T9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5" h="526">
                    <a:moveTo>
                      <a:pt x="70" y="0"/>
                    </a:moveTo>
                    <a:lnTo>
                      <a:pt x="0" y="50"/>
                    </a:lnTo>
                    <a:lnTo>
                      <a:pt x="317" y="526"/>
                    </a:lnTo>
                    <a:lnTo>
                      <a:pt x="385" y="477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183"/>
              <p:cNvSpPr>
                <a:spLocks/>
              </p:cNvSpPr>
              <p:nvPr/>
            </p:nvSpPr>
            <p:spPr bwMode="auto">
              <a:xfrm>
                <a:off x="2775" y="3028"/>
                <a:ext cx="192" cy="262"/>
              </a:xfrm>
              <a:custGeom>
                <a:avLst/>
                <a:gdLst>
                  <a:gd name="T0" fmla="*/ 69 w 383"/>
                  <a:gd name="T1" fmla="*/ 0 h 524"/>
                  <a:gd name="T2" fmla="*/ 0 w 383"/>
                  <a:gd name="T3" fmla="*/ 50 h 524"/>
                  <a:gd name="T4" fmla="*/ 315 w 383"/>
                  <a:gd name="T5" fmla="*/ 524 h 524"/>
                  <a:gd name="T6" fmla="*/ 383 w 383"/>
                  <a:gd name="T7" fmla="*/ 475 h 524"/>
                  <a:gd name="T8" fmla="*/ 69 w 383"/>
                  <a:gd name="T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3" h="524">
                    <a:moveTo>
                      <a:pt x="69" y="0"/>
                    </a:moveTo>
                    <a:lnTo>
                      <a:pt x="0" y="50"/>
                    </a:lnTo>
                    <a:lnTo>
                      <a:pt x="315" y="524"/>
                    </a:lnTo>
                    <a:lnTo>
                      <a:pt x="383" y="47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184"/>
              <p:cNvSpPr>
                <a:spLocks/>
              </p:cNvSpPr>
              <p:nvPr/>
            </p:nvSpPr>
            <p:spPr bwMode="auto">
              <a:xfrm>
                <a:off x="2990" y="3209"/>
                <a:ext cx="162" cy="119"/>
              </a:xfrm>
              <a:custGeom>
                <a:avLst/>
                <a:gdLst>
                  <a:gd name="T0" fmla="*/ 35 w 326"/>
                  <a:gd name="T1" fmla="*/ 0 h 237"/>
                  <a:gd name="T2" fmla="*/ 0 w 326"/>
                  <a:gd name="T3" fmla="*/ 64 h 237"/>
                  <a:gd name="T4" fmla="*/ 287 w 326"/>
                  <a:gd name="T5" fmla="*/ 237 h 237"/>
                  <a:gd name="T6" fmla="*/ 326 w 326"/>
                  <a:gd name="T7" fmla="*/ 171 h 237"/>
                  <a:gd name="T8" fmla="*/ 35 w 326"/>
                  <a:gd name="T9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237">
                    <a:moveTo>
                      <a:pt x="35" y="0"/>
                    </a:moveTo>
                    <a:lnTo>
                      <a:pt x="0" y="64"/>
                    </a:lnTo>
                    <a:lnTo>
                      <a:pt x="287" y="237"/>
                    </a:lnTo>
                    <a:lnTo>
                      <a:pt x="326" y="17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185"/>
              <p:cNvSpPr>
                <a:spLocks/>
              </p:cNvSpPr>
              <p:nvPr/>
            </p:nvSpPr>
            <p:spPr bwMode="auto">
              <a:xfrm>
                <a:off x="2928" y="3263"/>
                <a:ext cx="50" cy="172"/>
              </a:xfrm>
              <a:custGeom>
                <a:avLst/>
                <a:gdLst>
                  <a:gd name="T0" fmla="*/ 73 w 99"/>
                  <a:gd name="T1" fmla="*/ 0 h 345"/>
                  <a:gd name="T2" fmla="*/ 0 w 99"/>
                  <a:gd name="T3" fmla="*/ 4 h 345"/>
                  <a:gd name="T4" fmla="*/ 26 w 99"/>
                  <a:gd name="T5" fmla="*/ 345 h 345"/>
                  <a:gd name="T6" fmla="*/ 99 w 99"/>
                  <a:gd name="T7" fmla="*/ 340 h 345"/>
                  <a:gd name="T8" fmla="*/ 73 w 99"/>
                  <a:gd name="T9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345">
                    <a:moveTo>
                      <a:pt x="73" y="0"/>
                    </a:moveTo>
                    <a:lnTo>
                      <a:pt x="0" y="4"/>
                    </a:lnTo>
                    <a:lnTo>
                      <a:pt x="26" y="345"/>
                    </a:lnTo>
                    <a:lnTo>
                      <a:pt x="99" y="34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86"/>
              <p:cNvSpPr>
                <a:spLocks/>
              </p:cNvSpPr>
              <p:nvPr/>
            </p:nvSpPr>
            <p:spPr bwMode="auto">
              <a:xfrm>
                <a:off x="3012" y="3158"/>
                <a:ext cx="162" cy="118"/>
              </a:xfrm>
              <a:custGeom>
                <a:avLst/>
                <a:gdLst>
                  <a:gd name="T0" fmla="*/ 35 w 324"/>
                  <a:gd name="T1" fmla="*/ 0 h 236"/>
                  <a:gd name="T2" fmla="*/ 0 w 324"/>
                  <a:gd name="T3" fmla="*/ 67 h 236"/>
                  <a:gd name="T4" fmla="*/ 287 w 324"/>
                  <a:gd name="T5" fmla="*/ 236 h 236"/>
                  <a:gd name="T6" fmla="*/ 324 w 324"/>
                  <a:gd name="T7" fmla="*/ 170 h 236"/>
                  <a:gd name="T8" fmla="*/ 35 w 324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236">
                    <a:moveTo>
                      <a:pt x="35" y="0"/>
                    </a:moveTo>
                    <a:lnTo>
                      <a:pt x="0" y="67"/>
                    </a:lnTo>
                    <a:lnTo>
                      <a:pt x="287" y="236"/>
                    </a:lnTo>
                    <a:lnTo>
                      <a:pt x="324" y="17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187"/>
              <p:cNvSpPr>
                <a:spLocks/>
              </p:cNvSpPr>
              <p:nvPr/>
            </p:nvSpPr>
            <p:spPr bwMode="auto">
              <a:xfrm>
                <a:off x="2876" y="3264"/>
                <a:ext cx="50" cy="173"/>
              </a:xfrm>
              <a:custGeom>
                <a:avLst/>
                <a:gdLst>
                  <a:gd name="T0" fmla="*/ 75 w 100"/>
                  <a:gd name="T1" fmla="*/ 0 h 346"/>
                  <a:gd name="T2" fmla="*/ 0 w 100"/>
                  <a:gd name="T3" fmla="*/ 5 h 346"/>
                  <a:gd name="T4" fmla="*/ 26 w 100"/>
                  <a:gd name="T5" fmla="*/ 346 h 346"/>
                  <a:gd name="T6" fmla="*/ 100 w 100"/>
                  <a:gd name="T7" fmla="*/ 341 h 346"/>
                  <a:gd name="T8" fmla="*/ 75 w 100"/>
                  <a:gd name="T9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46">
                    <a:moveTo>
                      <a:pt x="75" y="0"/>
                    </a:moveTo>
                    <a:lnTo>
                      <a:pt x="0" y="5"/>
                    </a:lnTo>
                    <a:lnTo>
                      <a:pt x="26" y="346"/>
                    </a:lnTo>
                    <a:lnTo>
                      <a:pt x="100" y="3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5" name="Line 2188"/>
              <p:cNvSpPr>
                <a:spLocks noChangeShapeType="1"/>
              </p:cNvSpPr>
              <p:nvPr/>
            </p:nvSpPr>
            <p:spPr bwMode="auto">
              <a:xfrm flipH="1">
                <a:off x="3034" y="3218"/>
                <a:ext cx="14" cy="9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6" name="Line 2189"/>
              <p:cNvSpPr>
                <a:spLocks noChangeShapeType="1"/>
              </p:cNvSpPr>
              <p:nvPr/>
            </p:nvSpPr>
            <p:spPr bwMode="auto">
              <a:xfrm flipH="1">
                <a:off x="2917" y="3302"/>
                <a:ext cx="13" cy="1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7" name="Line 2190"/>
              <p:cNvSpPr>
                <a:spLocks noChangeShapeType="1"/>
              </p:cNvSpPr>
              <p:nvPr/>
            </p:nvSpPr>
            <p:spPr bwMode="auto">
              <a:xfrm flipH="1">
                <a:off x="2924" y="3188"/>
                <a:ext cx="28" cy="2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191"/>
              <p:cNvSpPr>
                <a:spLocks/>
              </p:cNvSpPr>
              <p:nvPr/>
            </p:nvSpPr>
            <p:spPr bwMode="auto">
              <a:xfrm>
                <a:off x="2518" y="3044"/>
                <a:ext cx="210" cy="249"/>
              </a:xfrm>
              <a:custGeom>
                <a:avLst/>
                <a:gdLst>
                  <a:gd name="T0" fmla="*/ 420 w 420"/>
                  <a:gd name="T1" fmla="*/ 54 h 500"/>
                  <a:gd name="T2" fmla="*/ 358 w 420"/>
                  <a:gd name="T3" fmla="*/ 0 h 500"/>
                  <a:gd name="T4" fmla="*/ 0 w 420"/>
                  <a:gd name="T5" fmla="*/ 443 h 500"/>
                  <a:gd name="T6" fmla="*/ 65 w 420"/>
                  <a:gd name="T7" fmla="*/ 500 h 500"/>
                  <a:gd name="T8" fmla="*/ 420 w 420"/>
                  <a:gd name="T9" fmla="*/ 54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0" h="500">
                    <a:moveTo>
                      <a:pt x="420" y="54"/>
                    </a:moveTo>
                    <a:lnTo>
                      <a:pt x="358" y="0"/>
                    </a:lnTo>
                    <a:lnTo>
                      <a:pt x="0" y="443"/>
                    </a:lnTo>
                    <a:lnTo>
                      <a:pt x="65" y="500"/>
                    </a:lnTo>
                    <a:lnTo>
                      <a:pt x="420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192"/>
              <p:cNvSpPr>
                <a:spLocks/>
              </p:cNvSpPr>
              <p:nvPr/>
            </p:nvSpPr>
            <p:spPr bwMode="auto">
              <a:xfrm>
                <a:off x="2465" y="3000"/>
                <a:ext cx="211" cy="250"/>
              </a:xfrm>
              <a:custGeom>
                <a:avLst/>
                <a:gdLst>
                  <a:gd name="T0" fmla="*/ 422 w 422"/>
                  <a:gd name="T1" fmla="*/ 54 h 498"/>
                  <a:gd name="T2" fmla="*/ 355 w 422"/>
                  <a:gd name="T3" fmla="*/ 0 h 498"/>
                  <a:gd name="T4" fmla="*/ 0 w 422"/>
                  <a:gd name="T5" fmla="*/ 443 h 498"/>
                  <a:gd name="T6" fmla="*/ 65 w 422"/>
                  <a:gd name="T7" fmla="*/ 498 h 498"/>
                  <a:gd name="T8" fmla="*/ 422 w 422"/>
                  <a:gd name="T9" fmla="*/ 54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2" h="498">
                    <a:moveTo>
                      <a:pt x="422" y="54"/>
                    </a:moveTo>
                    <a:lnTo>
                      <a:pt x="355" y="0"/>
                    </a:lnTo>
                    <a:lnTo>
                      <a:pt x="0" y="443"/>
                    </a:lnTo>
                    <a:lnTo>
                      <a:pt x="65" y="498"/>
                    </a:lnTo>
                    <a:lnTo>
                      <a:pt x="422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193"/>
              <p:cNvSpPr>
                <a:spLocks/>
              </p:cNvSpPr>
              <p:nvPr/>
            </p:nvSpPr>
            <p:spPr bwMode="auto">
              <a:xfrm>
                <a:off x="2487" y="3263"/>
                <a:ext cx="76" cy="174"/>
              </a:xfrm>
              <a:custGeom>
                <a:avLst/>
                <a:gdLst>
                  <a:gd name="T0" fmla="*/ 154 w 154"/>
                  <a:gd name="T1" fmla="*/ 16 h 349"/>
                  <a:gd name="T2" fmla="*/ 81 w 154"/>
                  <a:gd name="T3" fmla="*/ 0 h 349"/>
                  <a:gd name="T4" fmla="*/ 0 w 154"/>
                  <a:gd name="T5" fmla="*/ 332 h 349"/>
                  <a:gd name="T6" fmla="*/ 77 w 154"/>
                  <a:gd name="T7" fmla="*/ 349 h 349"/>
                  <a:gd name="T8" fmla="*/ 154 w 154"/>
                  <a:gd name="T9" fmla="*/ 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349">
                    <a:moveTo>
                      <a:pt x="154" y="16"/>
                    </a:moveTo>
                    <a:lnTo>
                      <a:pt x="81" y="0"/>
                    </a:lnTo>
                    <a:lnTo>
                      <a:pt x="0" y="332"/>
                    </a:lnTo>
                    <a:lnTo>
                      <a:pt x="77" y="349"/>
                    </a:lnTo>
                    <a:lnTo>
                      <a:pt x="154" y="1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194"/>
              <p:cNvSpPr>
                <a:spLocks/>
              </p:cNvSpPr>
              <p:nvPr/>
            </p:nvSpPr>
            <p:spPr bwMode="auto">
              <a:xfrm>
                <a:off x="2332" y="3211"/>
                <a:ext cx="169" cy="97"/>
              </a:xfrm>
              <a:custGeom>
                <a:avLst/>
                <a:gdLst>
                  <a:gd name="T0" fmla="*/ 340 w 340"/>
                  <a:gd name="T1" fmla="*/ 73 h 195"/>
                  <a:gd name="T2" fmla="*/ 310 w 340"/>
                  <a:gd name="T3" fmla="*/ 0 h 195"/>
                  <a:gd name="T4" fmla="*/ 0 w 340"/>
                  <a:gd name="T5" fmla="*/ 122 h 195"/>
                  <a:gd name="T6" fmla="*/ 26 w 340"/>
                  <a:gd name="T7" fmla="*/ 195 h 195"/>
                  <a:gd name="T8" fmla="*/ 340 w 340"/>
                  <a:gd name="T9" fmla="*/ 7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195">
                    <a:moveTo>
                      <a:pt x="340" y="73"/>
                    </a:moveTo>
                    <a:lnTo>
                      <a:pt x="310" y="0"/>
                    </a:lnTo>
                    <a:lnTo>
                      <a:pt x="0" y="122"/>
                    </a:lnTo>
                    <a:lnTo>
                      <a:pt x="26" y="195"/>
                    </a:lnTo>
                    <a:lnTo>
                      <a:pt x="340" y="7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195"/>
              <p:cNvSpPr>
                <a:spLocks/>
              </p:cNvSpPr>
              <p:nvPr/>
            </p:nvSpPr>
            <p:spPr bwMode="auto">
              <a:xfrm>
                <a:off x="2542" y="3270"/>
                <a:ext cx="76" cy="174"/>
              </a:xfrm>
              <a:custGeom>
                <a:avLst/>
                <a:gdLst>
                  <a:gd name="T0" fmla="*/ 151 w 151"/>
                  <a:gd name="T1" fmla="*/ 18 h 349"/>
                  <a:gd name="T2" fmla="*/ 79 w 151"/>
                  <a:gd name="T3" fmla="*/ 0 h 349"/>
                  <a:gd name="T4" fmla="*/ 0 w 151"/>
                  <a:gd name="T5" fmla="*/ 332 h 349"/>
                  <a:gd name="T6" fmla="*/ 74 w 151"/>
                  <a:gd name="T7" fmla="*/ 349 h 349"/>
                  <a:gd name="T8" fmla="*/ 151 w 151"/>
                  <a:gd name="T9" fmla="*/ 1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349">
                    <a:moveTo>
                      <a:pt x="151" y="18"/>
                    </a:moveTo>
                    <a:lnTo>
                      <a:pt x="79" y="0"/>
                    </a:lnTo>
                    <a:lnTo>
                      <a:pt x="0" y="332"/>
                    </a:lnTo>
                    <a:lnTo>
                      <a:pt x="74" y="349"/>
                    </a:lnTo>
                    <a:lnTo>
                      <a:pt x="151" y="1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196"/>
              <p:cNvSpPr>
                <a:spLocks/>
              </p:cNvSpPr>
              <p:nvPr/>
            </p:nvSpPr>
            <p:spPr bwMode="auto">
              <a:xfrm>
                <a:off x="2314" y="3161"/>
                <a:ext cx="169" cy="96"/>
              </a:xfrm>
              <a:custGeom>
                <a:avLst/>
                <a:gdLst>
                  <a:gd name="T0" fmla="*/ 336 w 336"/>
                  <a:gd name="T1" fmla="*/ 70 h 191"/>
                  <a:gd name="T2" fmla="*/ 311 w 336"/>
                  <a:gd name="T3" fmla="*/ 0 h 191"/>
                  <a:gd name="T4" fmla="*/ 0 w 336"/>
                  <a:gd name="T5" fmla="*/ 122 h 191"/>
                  <a:gd name="T6" fmla="*/ 24 w 336"/>
                  <a:gd name="T7" fmla="*/ 191 h 191"/>
                  <a:gd name="T8" fmla="*/ 336 w 336"/>
                  <a:gd name="T9" fmla="*/ 7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191">
                    <a:moveTo>
                      <a:pt x="336" y="70"/>
                    </a:moveTo>
                    <a:lnTo>
                      <a:pt x="311" y="0"/>
                    </a:lnTo>
                    <a:lnTo>
                      <a:pt x="0" y="122"/>
                    </a:lnTo>
                    <a:lnTo>
                      <a:pt x="24" y="191"/>
                    </a:lnTo>
                    <a:lnTo>
                      <a:pt x="336" y="7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64" name="Line 2197"/>
              <p:cNvSpPr>
                <a:spLocks noChangeShapeType="1"/>
              </p:cNvSpPr>
              <p:nvPr/>
            </p:nvSpPr>
            <p:spPr bwMode="auto">
              <a:xfrm flipH="1" flipV="1">
                <a:off x="2552" y="3302"/>
                <a:ext cx="14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65" name="Line 2198"/>
              <p:cNvSpPr>
                <a:spLocks noChangeShapeType="1"/>
              </p:cNvSpPr>
              <p:nvPr/>
            </p:nvSpPr>
            <p:spPr bwMode="auto">
              <a:xfrm flipH="1" flipV="1">
                <a:off x="2439" y="3213"/>
                <a:ext cx="13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66" name="Line 2199"/>
              <p:cNvSpPr>
                <a:spLocks noChangeShapeType="1"/>
              </p:cNvSpPr>
              <p:nvPr/>
            </p:nvSpPr>
            <p:spPr bwMode="auto">
              <a:xfrm flipH="1" flipV="1">
                <a:off x="2539" y="3190"/>
                <a:ext cx="27" cy="2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7" name="Group 2154"/>
            <p:cNvGrpSpPr>
              <a:grpSpLocks/>
            </p:cNvGrpSpPr>
            <p:nvPr/>
          </p:nvGrpSpPr>
          <p:grpSpPr bwMode="auto">
            <a:xfrm>
              <a:off x="5076056" y="5733256"/>
              <a:ext cx="212400" cy="169200"/>
              <a:chOff x="2246" y="2422"/>
              <a:chExt cx="1031" cy="1022"/>
            </a:xfrm>
          </p:grpSpPr>
          <p:sp>
            <p:nvSpPr>
              <p:cNvPr id="268" name="Freeform 2155"/>
              <p:cNvSpPr>
                <a:spLocks/>
              </p:cNvSpPr>
              <p:nvPr/>
            </p:nvSpPr>
            <p:spPr bwMode="auto">
              <a:xfrm>
                <a:off x="2642" y="2422"/>
                <a:ext cx="105" cy="167"/>
              </a:xfrm>
              <a:custGeom>
                <a:avLst/>
                <a:gdLst>
                  <a:gd name="T0" fmla="*/ 146 w 210"/>
                  <a:gd name="T1" fmla="*/ 333 h 333"/>
                  <a:gd name="T2" fmla="*/ 210 w 210"/>
                  <a:gd name="T3" fmla="*/ 306 h 333"/>
                  <a:gd name="T4" fmla="*/ 68 w 210"/>
                  <a:gd name="T5" fmla="*/ 0 h 333"/>
                  <a:gd name="T6" fmla="*/ 0 w 210"/>
                  <a:gd name="T7" fmla="*/ 30 h 333"/>
                  <a:gd name="T8" fmla="*/ 146 w 210"/>
                  <a:gd name="T9" fmla="*/ 33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3">
                    <a:moveTo>
                      <a:pt x="146" y="333"/>
                    </a:moveTo>
                    <a:lnTo>
                      <a:pt x="210" y="306"/>
                    </a:lnTo>
                    <a:lnTo>
                      <a:pt x="68" y="0"/>
                    </a:lnTo>
                    <a:lnTo>
                      <a:pt x="0" y="30"/>
                    </a:lnTo>
                    <a:lnTo>
                      <a:pt x="146" y="33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69" name="Rectangle 2156"/>
              <p:cNvSpPr>
                <a:spLocks noChangeArrowheads="1"/>
              </p:cNvSpPr>
              <p:nvPr/>
            </p:nvSpPr>
            <p:spPr bwMode="auto">
              <a:xfrm>
                <a:off x="2716" y="2570"/>
                <a:ext cx="33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70" name="Rectangle 2157"/>
              <p:cNvSpPr>
                <a:spLocks noChangeArrowheads="1"/>
              </p:cNvSpPr>
              <p:nvPr/>
            </p:nvSpPr>
            <p:spPr bwMode="auto">
              <a:xfrm>
                <a:off x="2783" y="2570"/>
                <a:ext cx="34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158"/>
              <p:cNvSpPr>
                <a:spLocks/>
              </p:cNvSpPr>
              <p:nvPr/>
            </p:nvSpPr>
            <p:spPr bwMode="auto">
              <a:xfrm>
                <a:off x="2779" y="2425"/>
                <a:ext cx="115" cy="163"/>
              </a:xfrm>
              <a:custGeom>
                <a:avLst/>
                <a:gdLst>
                  <a:gd name="T0" fmla="*/ 0 w 231"/>
                  <a:gd name="T1" fmla="*/ 292 h 327"/>
                  <a:gd name="T2" fmla="*/ 67 w 231"/>
                  <a:gd name="T3" fmla="*/ 327 h 327"/>
                  <a:gd name="T4" fmla="*/ 231 w 231"/>
                  <a:gd name="T5" fmla="*/ 30 h 327"/>
                  <a:gd name="T6" fmla="*/ 165 w 231"/>
                  <a:gd name="T7" fmla="*/ 0 h 327"/>
                  <a:gd name="T8" fmla="*/ 0 w 231"/>
                  <a:gd name="T9" fmla="*/ 292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327">
                    <a:moveTo>
                      <a:pt x="0" y="292"/>
                    </a:moveTo>
                    <a:lnTo>
                      <a:pt x="67" y="327"/>
                    </a:lnTo>
                    <a:lnTo>
                      <a:pt x="231" y="30"/>
                    </a:lnTo>
                    <a:lnTo>
                      <a:pt x="165" y="0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159"/>
              <p:cNvSpPr>
                <a:spLocks/>
              </p:cNvSpPr>
              <p:nvPr/>
            </p:nvSpPr>
            <p:spPr bwMode="auto">
              <a:xfrm>
                <a:off x="2597" y="2451"/>
                <a:ext cx="106" cy="170"/>
              </a:xfrm>
              <a:custGeom>
                <a:avLst/>
                <a:gdLst>
                  <a:gd name="T0" fmla="*/ 142 w 213"/>
                  <a:gd name="T1" fmla="*/ 341 h 341"/>
                  <a:gd name="T2" fmla="*/ 213 w 213"/>
                  <a:gd name="T3" fmla="*/ 308 h 341"/>
                  <a:gd name="T4" fmla="*/ 67 w 213"/>
                  <a:gd name="T5" fmla="*/ 0 h 341"/>
                  <a:gd name="T6" fmla="*/ 0 w 213"/>
                  <a:gd name="T7" fmla="*/ 32 h 341"/>
                  <a:gd name="T8" fmla="*/ 142 w 213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341">
                    <a:moveTo>
                      <a:pt x="142" y="341"/>
                    </a:moveTo>
                    <a:lnTo>
                      <a:pt x="213" y="308"/>
                    </a:lnTo>
                    <a:lnTo>
                      <a:pt x="67" y="0"/>
                    </a:lnTo>
                    <a:lnTo>
                      <a:pt x="0" y="32"/>
                    </a:lnTo>
                    <a:lnTo>
                      <a:pt x="142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160"/>
              <p:cNvSpPr>
                <a:spLocks/>
              </p:cNvSpPr>
              <p:nvPr/>
            </p:nvSpPr>
            <p:spPr bwMode="auto">
              <a:xfrm>
                <a:off x="2822" y="2451"/>
                <a:ext cx="116" cy="165"/>
              </a:xfrm>
              <a:custGeom>
                <a:avLst/>
                <a:gdLst>
                  <a:gd name="T0" fmla="*/ 0 w 232"/>
                  <a:gd name="T1" fmla="*/ 297 h 330"/>
                  <a:gd name="T2" fmla="*/ 68 w 232"/>
                  <a:gd name="T3" fmla="*/ 330 h 330"/>
                  <a:gd name="T4" fmla="*/ 232 w 232"/>
                  <a:gd name="T5" fmla="*/ 37 h 330"/>
                  <a:gd name="T6" fmla="*/ 168 w 232"/>
                  <a:gd name="T7" fmla="*/ 0 h 330"/>
                  <a:gd name="T8" fmla="*/ 0 w 232"/>
                  <a:gd name="T9" fmla="*/ 29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30">
                    <a:moveTo>
                      <a:pt x="0" y="297"/>
                    </a:moveTo>
                    <a:lnTo>
                      <a:pt x="68" y="330"/>
                    </a:lnTo>
                    <a:lnTo>
                      <a:pt x="232" y="37"/>
                    </a:lnTo>
                    <a:lnTo>
                      <a:pt x="168" y="0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74" name="Line 2161"/>
              <p:cNvSpPr>
                <a:spLocks noChangeShapeType="1"/>
              </p:cNvSpPr>
              <p:nvPr/>
            </p:nvSpPr>
            <p:spPr bwMode="auto">
              <a:xfrm>
                <a:off x="2685" y="2562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75" name="Line 2162"/>
              <p:cNvSpPr>
                <a:spLocks noChangeShapeType="1"/>
              </p:cNvSpPr>
              <p:nvPr/>
            </p:nvSpPr>
            <p:spPr bwMode="auto">
              <a:xfrm>
                <a:off x="2828" y="2556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76" name="Line 2163"/>
              <p:cNvSpPr>
                <a:spLocks noChangeShapeType="1"/>
              </p:cNvSpPr>
              <p:nvPr/>
            </p:nvSpPr>
            <p:spPr bwMode="auto">
              <a:xfrm>
                <a:off x="2747" y="2639"/>
                <a:ext cx="36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164"/>
              <p:cNvSpPr>
                <a:spLocks/>
              </p:cNvSpPr>
              <p:nvPr/>
            </p:nvSpPr>
            <p:spPr bwMode="auto">
              <a:xfrm>
                <a:off x="2394" y="2789"/>
                <a:ext cx="252" cy="202"/>
              </a:xfrm>
              <a:custGeom>
                <a:avLst/>
                <a:gdLst>
                  <a:gd name="T0" fmla="*/ 451 w 503"/>
                  <a:gd name="T1" fmla="*/ 406 h 406"/>
                  <a:gd name="T2" fmla="*/ 503 w 503"/>
                  <a:gd name="T3" fmla="*/ 337 h 406"/>
                  <a:gd name="T4" fmla="*/ 46 w 503"/>
                  <a:gd name="T5" fmla="*/ 0 h 406"/>
                  <a:gd name="T6" fmla="*/ 0 w 503"/>
                  <a:gd name="T7" fmla="*/ 69 h 406"/>
                  <a:gd name="T8" fmla="*/ 451 w 503"/>
                  <a:gd name="T9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3" h="406">
                    <a:moveTo>
                      <a:pt x="451" y="406"/>
                    </a:moveTo>
                    <a:lnTo>
                      <a:pt x="503" y="337"/>
                    </a:lnTo>
                    <a:lnTo>
                      <a:pt x="46" y="0"/>
                    </a:lnTo>
                    <a:lnTo>
                      <a:pt x="0" y="69"/>
                    </a:lnTo>
                    <a:lnTo>
                      <a:pt x="451" y="40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165"/>
              <p:cNvSpPr>
                <a:spLocks/>
              </p:cNvSpPr>
              <p:nvPr/>
            </p:nvSpPr>
            <p:spPr bwMode="auto">
              <a:xfrm>
                <a:off x="2434" y="2733"/>
                <a:ext cx="251" cy="202"/>
              </a:xfrm>
              <a:custGeom>
                <a:avLst/>
                <a:gdLst>
                  <a:gd name="T0" fmla="*/ 452 w 501"/>
                  <a:gd name="T1" fmla="*/ 404 h 404"/>
                  <a:gd name="T2" fmla="*/ 501 w 501"/>
                  <a:gd name="T3" fmla="*/ 337 h 404"/>
                  <a:gd name="T4" fmla="*/ 47 w 501"/>
                  <a:gd name="T5" fmla="*/ 0 h 404"/>
                  <a:gd name="T6" fmla="*/ 0 w 501"/>
                  <a:gd name="T7" fmla="*/ 70 h 404"/>
                  <a:gd name="T8" fmla="*/ 452 w 501"/>
                  <a:gd name="T9" fmla="*/ 404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" h="404">
                    <a:moveTo>
                      <a:pt x="452" y="404"/>
                    </a:moveTo>
                    <a:lnTo>
                      <a:pt x="501" y="337"/>
                    </a:lnTo>
                    <a:lnTo>
                      <a:pt x="47" y="0"/>
                    </a:lnTo>
                    <a:lnTo>
                      <a:pt x="0" y="70"/>
                    </a:lnTo>
                    <a:lnTo>
                      <a:pt x="452" y="40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166"/>
              <p:cNvSpPr>
                <a:spLocks/>
              </p:cNvSpPr>
              <p:nvPr/>
            </p:nvSpPr>
            <p:spPr bwMode="auto">
              <a:xfrm>
                <a:off x="2249" y="2768"/>
                <a:ext cx="173" cy="68"/>
              </a:xfrm>
              <a:custGeom>
                <a:avLst/>
                <a:gdLst>
                  <a:gd name="T0" fmla="*/ 329 w 346"/>
                  <a:gd name="T1" fmla="*/ 137 h 137"/>
                  <a:gd name="T2" fmla="*/ 346 w 346"/>
                  <a:gd name="T3" fmla="*/ 58 h 137"/>
                  <a:gd name="T4" fmla="*/ 17 w 346"/>
                  <a:gd name="T5" fmla="*/ 0 h 137"/>
                  <a:gd name="T6" fmla="*/ 0 w 346"/>
                  <a:gd name="T7" fmla="*/ 72 h 137"/>
                  <a:gd name="T8" fmla="*/ 329 w 346"/>
                  <a:gd name="T9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137">
                    <a:moveTo>
                      <a:pt x="329" y="137"/>
                    </a:moveTo>
                    <a:lnTo>
                      <a:pt x="346" y="58"/>
                    </a:lnTo>
                    <a:lnTo>
                      <a:pt x="17" y="0"/>
                    </a:lnTo>
                    <a:lnTo>
                      <a:pt x="0" y="72"/>
                    </a:lnTo>
                    <a:lnTo>
                      <a:pt x="329" y="13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167"/>
              <p:cNvSpPr>
                <a:spLocks/>
              </p:cNvSpPr>
              <p:nvPr/>
            </p:nvSpPr>
            <p:spPr bwMode="auto">
              <a:xfrm>
                <a:off x="2366" y="2601"/>
                <a:ext cx="104" cy="170"/>
              </a:xfrm>
              <a:custGeom>
                <a:avLst/>
                <a:gdLst>
                  <a:gd name="T0" fmla="*/ 140 w 208"/>
                  <a:gd name="T1" fmla="*/ 341 h 341"/>
                  <a:gd name="T2" fmla="*/ 208 w 208"/>
                  <a:gd name="T3" fmla="*/ 308 h 341"/>
                  <a:gd name="T4" fmla="*/ 69 w 208"/>
                  <a:gd name="T5" fmla="*/ 0 h 341"/>
                  <a:gd name="T6" fmla="*/ 0 w 208"/>
                  <a:gd name="T7" fmla="*/ 29 h 341"/>
                  <a:gd name="T8" fmla="*/ 140 w 208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341">
                    <a:moveTo>
                      <a:pt x="140" y="341"/>
                    </a:moveTo>
                    <a:lnTo>
                      <a:pt x="208" y="308"/>
                    </a:lnTo>
                    <a:lnTo>
                      <a:pt x="69" y="0"/>
                    </a:lnTo>
                    <a:lnTo>
                      <a:pt x="0" y="29"/>
                    </a:lnTo>
                    <a:lnTo>
                      <a:pt x="140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168"/>
              <p:cNvSpPr>
                <a:spLocks/>
              </p:cNvSpPr>
              <p:nvPr/>
            </p:nvSpPr>
            <p:spPr bwMode="auto">
              <a:xfrm>
                <a:off x="2246" y="2823"/>
                <a:ext cx="172" cy="69"/>
              </a:xfrm>
              <a:custGeom>
                <a:avLst/>
                <a:gdLst>
                  <a:gd name="T0" fmla="*/ 330 w 343"/>
                  <a:gd name="T1" fmla="*/ 138 h 138"/>
                  <a:gd name="T2" fmla="*/ 343 w 343"/>
                  <a:gd name="T3" fmla="*/ 60 h 138"/>
                  <a:gd name="T4" fmla="*/ 15 w 343"/>
                  <a:gd name="T5" fmla="*/ 0 h 138"/>
                  <a:gd name="T6" fmla="*/ 0 w 343"/>
                  <a:gd name="T7" fmla="*/ 73 h 138"/>
                  <a:gd name="T8" fmla="*/ 330 w 343"/>
                  <a:gd name="T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" h="138">
                    <a:moveTo>
                      <a:pt x="330" y="138"/>
                    </a:moveTo>
                    <a:lnTo>
                      <a:pt x="343" y="60"/>
                    </a:lnTo>
                    <a:lnTo>
                      <a:pt x="15" y="0"/>
                    </a:lnTo>
                    <a:lnTo>
                      <a:pt x="0" y="73"/>
                    </a:lnTo>
                    <a:lnTo>
                      <a:pt x="330" y="13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169"/>
              <p:cNvSpPr>
                <a:spLocks/>
              </p:cNvSpPr>
              <p:nvPr/>
            </p:nvSpPr>
            <p:spPr bwMode="auto">
              <a:xfrm>
                <a:off x="2416" y="2579"/>
                <a:ext cx="102" cy="171"/>
              </a:xfrm>
              <a:custGeom>
                <a:avLst/>
                <a:gdLst>
                  <a:gd name="T0" fmla="*/ 134 w 205"/>
                  <a:gd name="T1" fmla="*/ 342 h 342"/>
                  <a:gd name="T2" fmla="*/ 205 w 205"/>
                  <a:gd name="T3" fmla="*/ 311 h 342"/>
                  <a:gd name="T4" fmla="*/ 69 w 205"/>
                  <a:gd name="T5" fmla="*/ 0 h 342"/>
                  <a:gd name="T6" fmla="*/ 0 w 205"/>
                  <a:gd name="T7" fmla="*/ 32 h 342"/>
                  <a:gd name="T8" fmla="*/ 134 w 205"/>
                  <a:gd name="T9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342">
                    <a:moveTo>
                      <a:pt x="134" y="342"/>
                    </a:moveTo>
                    <a:lnTo>
                      <a:pt x="205" y="311"/>
                    </a:lnTo>
                    <a:lnTo>
                      <a:pt x="69" y="0"/>
                    </a:lnTo>
                    <a:lnTo>
                      <a:pt x="0" y="32"/>
                    </a:lnTo>
                    <a:lnTo>
                      <a:pt x="134" y="34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83" name="Line 2170"/>
              <p:cNvSpPr>
                <a:spLocks noChangeShapeType="1"/>
              </p:cNvSpPr>
              <p:nvPr/>
            </p:nvSpPr>
            <p:spPr bwMode="auto">
              <a:xfrm flipV="1">
                <a:off x="2373" y="2826"/>
                <a:ext cx="10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84" name="Line 2171"/>
              <p:cNvSpPr>
                <a:spLocks noChangeShapeType="1"/>
              </p:cNvSpPr>
              <p:nvPr/>
            </p:nvSpPr>
            <p:spPr bwMode="auto">
              <a:xfrm flipV="1">
                <a:off x="2456" y="2707"/>
                <a:ext cx="9" cy="12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85" name="Line 2172"/>
              <p:cNvSpPr>
                <a:spLocks noChangeShapeType="1"/>
              </p:cNvSpPr>
              <p:nvPr/>
            </p:nvSpPr>
            <p:spPr bwMode="auto">
              <a:xfrm flipV="1">
                <a:off x="2473" y="2808"/>
                <a:ext cx="19" cy="3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173"/>
              <p:cNvSpPr>
                <a:spLocks/>
              </p:cNvSpPr>
              <p:nvPr/>
            </p:nvSpPr>
            <p:spPr bwMode="auto">
              <a:xfrm>
                <a:off x="2840" y="2768"/>
                <a:ext cx="260" cy="185"/>
              </a:xfrm>
              <a:custGeom>
                <a:avLst/>
                <a:gdLst>
                  <a:gd name="T0" fmla="*/ 0 w 520"/>
                  <a:gd name="T1" fmla="*/ 299 h 370"/>
                  <a:gd name="T2" fmla="*/ 43 w 520"/>
                  <a:gd name="T3" fmla="*/ 370 h 370"/>
                  <a:gd name="T4" fmla="*/ 520 w 520"/>
                  <a:gd name="T5" fmla="*/ 71 h 370"/>
                  <a:gd name="T6" fmla="*/ 479 w 520"/>
                  <a:gd name="T7" fmla="*/ 0 h 370"/>
                  <a:gd name="T8" fmla="*/ 0 w 520"/>
                  <a:gd name="T9" fmla="*/ 299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370">
                    <a:moveTo>
                      <a:pt x="0" y="299"/>
                    </a:moveTo>
                    <a:lnTo>
                      <a:pt x="43" y="370"/>
                    </a:lnTo>
                    <a:lnTo>
                      <a:pt x="520" y="71"/>
                    </a:lnTo>
                    <a:lnTo>
                      <a:pt x="479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174"/>
              <p:cNvSpPr>
                <a:spLocks/>
              </p:cNvSpPr>
              <p:nvPr/>
            </p:nvSpPr>
            <p:spPr bwMode="auto">
              <a:xfrm>
                <a:off x="2875" y="2825"/>
                <a:ext cx="261" cy="186"/>
              </a:xfrm>
              <a:custGeom>
                <a:avLst/>
                <a:gdLst>
                  <a:gd name="T0" fmla="*/ 0 w 522"/>
                  <a:gd name="T1" fmla="*/ 301 h 372"/>
                  <a:gd name="T2" fmla="*/ 45 w 522"/>
                  <a:gd name="T3" fmla="*/ 372 h 372"/>
                  <a:gd name="T4" fmla="*/ 522 w 522"/>
                  <a:gd name="T5" fmla="*/ 69 h 372"/>
                  <a:gd name="T6" fmla="*/ 480 w 522"/>
                  <a:gd name="T7" fmla="*/ 0 h 372"/>
                  <a:gd name="T8" fmla="*/ 0 w 522"/>
                  <a:gd name="T9" fmla="*/ 301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2" h="372">
                    <a:moveTo>
                      <a:pt x="0" y="301"/>
                    </a:moveTo>
                    <a:lnTo>
                      <a:pt x="45" y="372"/>
                    </a:lnTo>
                    <a:lnTo>
                      <a:pt x="522" y="69"/>
                    </a:lnTo>
                    <a:lnTo>
                      <a:pt x="480" y="0"/>
                    </a:lnTo>
                    <a:lnTo>
                      <a:pt x="0" y="30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175"/>
              <p:cNvSpPr>
                <a:spLocks/>
              </p:cNvSpPr>
              <p:nvPr/>
            </p:nvSpPr>
            <p:spPr bwMode="auto">
              <a:xfrm>
                <a:off x="3059" y="2639"/>
                <a:ext cx="124" cy="164"/>
              </a:xfrm>
              <a:custGeom>
                <a:avLst/>
                <a:gdLst>
                  <a:gd name="T0" fmla="*/ 0 w 246"/>
                  <a:gd name="T1" fmla="*/ 286 h 328"/>
                  <a:gd name="T2" fmla="*/ 60 w 246"/>
                  <a:gd name="T3" fmla="*/ 328 h 328"/>
                  <a:gd name="T4" fmla="*/ 246 w 246"/>
                  <a:gd name="T5" fmla="*/ 40 h 328"/>
                  <a:gd name="T6" fmla="*/ 182 w 246"/>
                  <a:gd name="T7" fmla="*/ 0 h 328"/>
                  <a:gd name="T8" fmla="*/ 0 w 246"/>
                  <a:gd name="T9" fmla="*/ 286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328">
                    <a:moveTo>
                      <a:pt x="0" y="286"/>
                    </a:moveTo>
                    <a:lnTo>
                      <a:pt x="60" y="328"/>
                    </a:lnTo>
                    <a:lnTo>
                      <a:pt x="246" y="40"/>
                    </a:lnTo>
                    <a:lnTo>
                      <a:pt x="182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176"/>
              <p:cNvSpPr>
                <a:spLocks/>
              </p:cNvSpPr>
              <p:nvPr/>
            </p:nvSpPr>
            <p:spPr bwMode="auto">
              <a:xfrm>
                <a:off x="3110" y="2823"/>
                <a:ext cx="167" cy="40"/>
              </a:xfrm>
              <a:custGeom>
                <a:avLst/>
                <a:gdLst>
                  <a:gd name="T0" fmla="*/ 0 w 333"/>
                  <a:gd name="T1" fmla="*/ 8 h 79"/>
                  <a:gd name="T2" fmla="*/ 0 w 333"/>
                  <a:gd name="T3" fmla="*/ 79 h 79"/>
                  <a:gd name="T4" fmla="*/ 333 w 333"/>
                  <a:gd name="T5" fmla="*/ 73 h 79"/>
                  <a:gd name="T6" fmla="*/ 327 w 333"/>
                  <a:gd name="T7" fmla="*/ 0 h 79"/>
                  <a:gd name="T8" fmla="*/ 0 w 333"/>
                  <a:gd name="T9" fmla="*/ 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79">
                    <a:moveTo>
                      <a:pt x="0" y="8"/>
                    </a:moveTo>
                    <a:lnTo>
                      <a:pt x="0" y="79"/>
                    </a:lnTo>
                    <a:lnTo>
                      <a:pt x="333" y="73"/>
                    </a:lnTo>
                    <a:lnTo>
                      <a:pt x="32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177"/>
              <p:cNvSpPr>
                <a:spLocks/>
              </p:cNvSpPr>
              <p:nvPr/>
            </p:nvSpPr>
            <p:spPr bwMode="auto">
              <a:xfrm>
                <a:off x="3012" y="2615"/>
                <a:ext cx="120" cy="164"/>
              </a:xfrm>
              <a:custGeom>
                <a:avLst/>
                <a:gdLst>
                  <a:gd name="T0" fmla="*/ 0 w 242"/>
                  <a:gd name="T1" fmla="*/ 286 h 329"/>
                  <a:gd name="T2" fmla="*/ 62 w 242"/>
                  <a:gd name="T3" fmla="*/ 329 h 329"/>
                  <a:gd name="T4" fmla="*/ 242 w 242"/>
                  <a:gd name="T5" fmla="*/ 38 h 329"/>
                  <a:gd name="T6" fmla="*/ 178 w 242"/>
                  <a:gd name="T7" fmla="*/ 0 h 329"/>
                  <a:gd name="T8" fmla="*/ 0 w 242"/>
                  <a:gd name="T9" fmla="*/ 28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329">
                    <a:moveTo>
                      <a:pt x="0" y="286"/>
                    </a:moveTo>
                    <a:lnTo>
                      <a:pt x="62" y="329"/>
                    </a:lnTo>
                    <a:lnTo>
                      <a:pt x="242" y="38"/>
                    </a:lnTo>
                    <a:lnTo>
                      <a:pt x="178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178"/>
              <p:cNvSpPr>
                <a:spLocks/>
              </p:cNvSpPr>
              <p:nvPr/>
            </p:nvSpPr>
            <p:spPr bwMode="auto">
              <a:xfrm>
                <a:off x="3110" y="2874"/>
                <a:ext cx="167" cy="44"/>
              </a:xfrm>
              <a:custGeom>
                <a:avLst/>
                <a:gdLst>
                  <a:gd name="T0" fmla="*/ 0 w 333"/>
                  <a:gd name="T1" fmla="*/ 9 h 86"/>
                  <a:gd name="T2" fmla="*/ 1 w 333"/>
                  <a:gd name="T3" fmla="*/ 86 h 86"/>
                  <a:gd name="T4" fmla="*/ 333 w 333"/>
                  <a:gd name="T5" fmla="*/ 75 h 86"/>
                  <a:gd name="T6" fmla="*/ 327 w 333"/>
                  <a:gd name="T7" fmla="*/ 0 h 86"/>
                  <a:gd name="T8" fmla="*/ 0 w 333"/>
                  <a:gd name="T9" fmla="*/ 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86">
                    <a:moveTo>
                      <a:pt x="0" y="9"/>
                    </a:moveTo>
                    <a:lnTo>
                      <a:pt x="1" y="86"/>
                    </a:lnTo>
                    <a:lnTo>
                      <a:pt x="333" y="75"/>
                    </a:lnTo>
                    <a:lnTo>
                      <a:pt x="32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2" name="Line 2179"/>
              <p:cNvSpPr>
                <a:spLocks noChangeShapeType="1"/>
              </p:cNvSpPr>
              <p:nvPr/>
            </p:nvSpPr>
            <p:spPr bwMode="auto">
              <a:xfrm>
                <a:off x="3070" y="2741"/>
                <a:ext cx="9" cy="15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3" name="Line 2180"/>
              <p:cNvSpPr>
                <a:spLocks noChangeShapeType="1"/>
              </p:cNvSpPr>
              <p:nvPr/>
            </p:nvSpPr>
            <p:spPr bwMode="auto">
              <a:xfrm>
                <a:off x="3148" y="2863"/>
                <a:ext cx="11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4" name="Line 2181"/>
              <p:cNvSpPr>
                <a:spLocks noChangeShapeType="1"/>
              </p:cNvSpPr>
              <p:nvPr/>
            </p:nvSpPr>
            <p:spPr bwMode="auto">
              <a:xfrm>
                <a:off x="3039" y="2838"/>
                <a:ext cx="17" cy="27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182"/>
              <p:cNvSpPr>
                <a:spLocks/>
              </p:cNvSpPr>
              <p:nvPr/>
            </p:nvSpPr>
            <p:spPr bwMode="auto">
              <a:xfrm>
                <a:off x="2831" y="2989"/>
                <a:ext cx="192" cy="264"/>
              </a:xfrm>
              <a:custGeom>
                <a:avLst/>
                <a:gdLst>
                  <a:gd name="T0" fmla="*/ 70 w 385"/>
                  <a:gd name="T1" fmla="*/ 0 h 526"/>
                  <a:gd name="T2" fmla="*/ 0 w 385"/>
                  <a:gd name="T3" fmla="*/ 50 h 526"/>
                  <a:gd name="T4" fmla="*/ 317 w 385"/>
                  <a:gd name="T5" fmla="*/ 526 h 526"/>
                  <a:gd name="T6" fmla="*/ 385 w 385"/>
                  <a:gd name="T7" fmla="*/ 477 h 526"/>
                  <a:gd name="T8" fmla="*/ 70 w 385"/>
                  <a:gd name="T9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5" h="526">
                    <a:moveTo>
                      <a:pt x="70" y="0"/>
                    </a:moveTo>
                    <a:lnTo>
                      <a:pt x="0" y="50"/>
                    </a:lnTo>
                    <a:lnTo>
                      <a:pt x="317" y="526"/>
                    </a:lnTo>
                    <a:lnTo>
                      <a:pt x="385" y="477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183"/>
              <p:cNvSpPr>
                <a:spLocks/>
              </p:cNvSpPr>
              <p:nvPr/>
            </p:nvSpPr>
            <p:spPr bwMode="auto">
              <a:xfrm>
                <a:off x="2775" y="3028"/>
                <a:ext cx="192" cy="262"/>
              </a:xfrm>
              <a:custGeom>
                <a:avLst/>
                <a:gdLst>
                  <a:gd name="T0" fmla="*/ 69 w 383"/>
                  <a:gd name="T1" fmla="*/ 0 h 524"/>
                  <a:gd name="T2" fmla="*/ 0 w 383"/>
                  <a:gd name="T3" fmla="*/ 50 h 524"/>
                  <a:gd name="T4" fmla="*/ 315 w 383"/>
                  <a:gd name="T5" fmla="*/ 524 h 524"/>
                  <a:gd name="T6" fmla="*/ 383 w 383"/>
                  <a:gd name="T7" fmla="*/ 475 h 524"/>
                  <a:gd name="T8" fmla="*/ 69 w 383"/>
                  <a:gd name="T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3" h="524">
                    <a:moveTo>
                      <a:pt x="69" y="0"/>
                    </a:moveTo>
                    <a:lnTo>
                      <a:pt x="0" y="50"/>
                    </a:lnTo>
                    <a:lnTo>
                      <a:pt x="315" y="524"/>
                    </a:lnTo>
                    <a:lnTo>
                      <a:pt x="383" y="47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184"/>
              <p:cNvSpPr>
                <a:spLocks/>
              </p:cNvSpPr>
              <p:nvPr/>
            </p:nvSpPr>
            <p:spPr bwMode="auto">
              <a:xfrm>
                <a:off x="2990" y="3209"/>
                <a:ext cx="162" cy="119"/>
              </a:xfrm>
              <a:custGeom>
                <a:avLst/>
                <a:gdLst>
                  <a:gd name="T0" fmla="*/ 35 w 326"/>
                  <a:gd name="T1" fmla="*/ 0 h 237"/>
                  <a:gd name="T2" fmla="*/ 0 w 326"/>
                  <a:gd name="T3" fmla="*/ 64 h 237"/>
                  <a:gd name="T4" fmla="*/ 287 w 326"/>
                  <a:gd name="T5" fmla="*/ 237 h 237"/>
                  <a:gd name="T6" fmla="*/ 326 w 326"/>
                  <a:gd name="T7" fmla="*/ 171 h 237"/>
                  <a:gd name="T8" fmla="*/ 35 w 326"/>
                  <a:gd name="T9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237">
                    <a:moveTo>
                      <a:pt x="35" y="0"/>
                    </a:moveTo>
                    <a:lnTo>
                      <a:pt x="0" y="64"/>
                    </a:lnTo>
                    <a:lnTo>
                      <a:pt x="287" y="237"/>
                    </a:lnTo>
                    <a:lnTo>
                      <a:pt x="326" y="17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185"/>
              <p:cNvSpPr>
                <a:spLocks/>
              </p:cNvSpPr>
              <p:nvPr/>
            </p:nvSpPr>
            <p:spPr bwMode="auto">
              <a:xfrm>
                <a:off x="2928" y="3263"/>
                <a:ext cx="50" cy="172"/>
              </a:xfrm>
              <a:custGeom>
                <a:avLst/>
                <a:gdLst>
                  <a:gd name="T0" fmla="*/ 73 w 99"/>
                  <a:gd name="T1" fmla="*/ 0 h 345"/>
                  <a:gd name="T2" fmla="*/ 0 w 99"/>
                  <a:gd name="T3" fmla="*/ 4 h 345"/>
                  <a:gd name="T4" fmla="*/ 26 w 99"/>
                  <a:gd name="T5" fmla="*/ 345 h 345"/>
                  <a:gd name="T6" fmla="*/ 99 w 99"/>
                  <a:gd name="T7" fmla="*/ 340 h 345"/>
                  <a:gd name="T8" fmla="*/ 73 w 99"/>
                  <a:gd name="T9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345">
                    <a:moveTo>
                      <a:pt x="73" y="0"/>
                    </a:moveTo>
                    <a:lnTo>
                      <a:pt x="0" y="4"/>
                    </a:lnTo>
                    <a:lnTo>
                      <a:pt x="26" y="345"/>
                    </a:lnTo>
                    <a:lnTo>
                      <a:pt x="99" y="34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186"/>
              <p:cNvSpPr>
                <a:spLocks/>
              </p:cNvSpPr>
              <p:nvPr/>
            </p:nvSpPr>
            <p:spPr bwMode="auto">
              <a:xfrm>
                <a:off x="3012" y="3158"/>
                <a:ext cx="162" cy="118"/>
              </a:xfrm>
              <a:custGeom>
                <a:avLst/>
                <a:gdLst>
                  <a:gd name="T0" fmla="*/ 35 w 324"/>
                  <a:gd name="T1" fmla="*/ 0 h 236"/>
                  <a:gd name="T2" fmla="*/ 0 w 324"/>
                  <a:gd name="T3" fmla="*/ 67 h 236"/>
                  <a:gd name="T4" fmla="*/ 287 w 324"/>
                  <a:gd name="T5" fmla="*/ 236 h 236"/>
                  <a:gd name="T6" fmla="*/ 324 w 324"/>
                  <a:gd name="T7" fmla="*/ 170 h 236"/>
                  <a:gd name="T8" fmla="*/ 35 w 324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236">
                    <a:moveTo>
                      <a:pt x="35" y="0"/>
                    </a:moveTo>
                    <a:lnTo>
                      <a:pt x="0" y="67"/>
                    </a:lnTo>
                    <a:lnTo>
                      <a:pt x="287" y="236"/>
                    </a:lnTo>
                    <a:lnTo>
                      <a:pt x="324" y="17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187"/>
              <p:cNvSpPr>
                <a:spLocks/>
              </p:cNvSpPr>
              <p:nvPr/>
            </p:nvSpPr>
            <p:spPr bwMode="auto">
              <a:xfrm>
                <a:off x="2876" y="3264"/>
                <a:ext cx="50" cy="173"/>
              </a:xfrm>
              <a:custGeom>
                <a:avLst/>
                <a:gdLst>
                  <a:gd name="T0" fmla="*/ 75 w 100"/>
                  <a:gd name="T1" fmla="*/ 0 h 346"/>
                  <a:gd name="T2" fmla="*/ 0 w 100"/>
                  <a:gd name="T3" fmla="*/ 5 h 346"/>
                  <a:gd name="T4" fmla="*/ 26 w 100"/>
                  <a:gd name="T5" fmla="*/ 346 h 346"/>
                  <a:gd name="T6" fmla="*/ 100 w 100"/>
                  <a:gd name="T7" fmla="*/ 341 h 346"/>
                  <a:gd name="T8" fmla="*/ 75 w 100"/>
                  <a:gd name="T9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46">
                    <a:moveTo>
                      <a:pt x="75" y="0"/>
                    </a:moveTo>
                    <a:lnTo>
                      <a:pt x="0" y="5"/>
                    </a:lnTo>
                    <a:lnTo>
                      <a:pt x="26" y="346"/>
                    </a:lnTo>
                    <a:lnTo>
                      <a:pt x="100" y="3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01" name="Line 2188"/>
              <p:cNvSpPr>
                <a:spLocks noChangeShapeType="1"/>
              </p:cNvSpPr>
              <p:nvPr/>
            </p:nvSpPr>
            <p:spPr bwMode="auto">
              <a:xfrm flipH="1">
                <a:off x="3034" y="3218"/>
                <a:ext cx="14" cy="9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02" name="Line 2189"/>
              <p:cNvSpPr>
                <a:spLocks noChangeShapeType="1"/>
              </p:cNvSpPr>
              <p:nvPr/>
            </p:nvSpPr>
            <p:spPr bwMode="auto">
              <a:xfrm flipH="1">
                <a:off x="2917" y="3302"/>
                <a:ext cx="13" cy="1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03" name="Line 2190"/>
              <p:cNvSpPr>
                <a:spLocks noChangeShapeType="1"/>
              </p:cNvSpPr>
              <p:nvPr/>
            </p:nvSpPr>
            <p:spPr bwMode="auto">
              <a:xfrm flipH="1">
                <a:off x="2924" y="3188"/>
                <a:ext cx="28" cy="2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191"/>
              <p:cNvSpPr>
                <a:spLocks/>
              </p:cNvSpPr>
              <p:nvPr/>
            </p:nvSpPr>
            <p:spPr bwMode="auto">
              <a:xfrm>
                <a:off x="2518" y="3044"/>
                <a:ext cx="210" cy="249"/>
              </a:xfrm>
              <a:custGeom>
                <a:avLst/>
                <a:gdLst>
                  <a:gd name="T0" fmla="*/ 420 w 420"/>
                  <a:gd name="T1" fmla="*/ 54 h 500"/>
                  <a:gd name="T2" fmla="*/ 358 w 420"/>
                  <a:gd name="T3" fmla="*/ 0 h 500"/>
                  <a:gd name="T4" fmla="*/ 0 w 420"/>
                  <a:gd name="T5" fmla="*/ 443 h 500"/>
                  <a:gd name="T6" fmla="*/ 65 w 420"/>
                  <a:gd name="T7" fmla="*/ 500 h 500"/>
                  <a:gd name="T8" fmla="*/ 420 w 420"/>
                  <a:gd name="T9" fmla="*/ 54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0" h="500">
                    <a:moveTo>
                      <a:pt x="420" y="54"/>
                    </a:moveTo>
                    <a:lnTo>
                      <a:pt x="358" y="0"/>
                    </a:lnTo>
                    <a:lnTo>
                      <a:pt x="0" y="443"/>
                    </a:lnTo>
                    <a:lnTo>
                      <a:pt x="65" y="500"/>
                    </a:lnTo>
                    <a:lnTo>
                      <a:pt x="420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192"/>
              <p:cNvSpPr>
                <a:spLocks/>
              </p:cNvSpPr>
              <p:nvPr/>
            </p:nvSpPr>
            <p:spPr bwMode="auto">
              <a:xfrm>
                <a:off x="2465" y="3000"/>
                <a:ext cx="211" cy="250"/>
              </a:xfrm>
              <a:custGeom>
                <a:avLst/>
                <a:gdLst>
                  <a:gd name="T0" fmla="*/ 422 w 422"/>
                  <a:gd name="T1" fmla="*/ 54 h 498"/>
                  <a:gd name="T2" fmla="*/ 355 w 422"/>
                  <a:gd name="T3" fmla="*/ 0 h 498"/>
                  <a:gd name="T4" fmla="*/ 0 w 422"/>
                  <a:gd name="T5" fmla="*/ 443 h 498"/>
                  <a:gd name="T6" fmla="*/ 65 w 422"/>
                  <a:gd name="T7" fmla="*/ 498 h 498"/>
                  <a:gd name="T8" fmla="*/ 422 w 422"/>
                  <a:gd name="T9" fmla="*/ 54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2" h="498">
                    <a:moveTo>
                      <a:pt x="422" y="54"/>
                    </a:moveTo>
                    <a:lnTo>
                      <a:pt x="355" y="0"/>
                    </a:lnTo>
                    <a:lnTo>
                      <a:pt x="0" y="443"/>
                    </a:lnTo>
                    <a:lnTo>
                      <a:pt x="65" y="498"/>
                    </a:lnTo>
                    <a:lnTo>
                      <a:pt x="422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193"/>
              <p:cNvSpPr>
                <a:spLocks/>
              </p:cNvSpPr>
              <p:nvPr/>
            </p:nvSpPr>
            <p:spPr bwMode="auto">
              <a:xfrm>
                <a:off x="2487" y="3263"/>
                <a:ext cx="76" cy="174"/>
              </a:xfrm>
              <a:custGeom>
                <a:avLst/>
                <a:gdLst>
                  <a:gd name="T0" fmla="*/ 154 w 154"/>
                  <a:gd name="T1" fmla="*/ 16 h 349"/>
                  <a:gd name="T2" fmla="*/ 81 w 154"/>
                  <a:gd name="T3" fmla="*/ 0 h 349"/>
                  <a:gd name="T4" fmla="*/ 0 w 154"/>
                  <a:gd name="T5" fmla="*/ 332 h 349"/>
                  <a:gd name="T6" fmla="*/ 77 w 154"/>
                  <a:gd name="T7" fmla="*/ 349 h 349"/>
                  <a:gd name="T8" fmla="*/ 154 w 154"/>
                  <a:gd name="T9" fmla="*/ 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349">
                    <a:moveTo>
                      <a:pt x="154" y="16"/>
                    </a:moveTo>
                    <a:lnTo>
                      <a:pt x="81" y="0"/>
                    </a:lnTo>
                    <a:lnTo>
                      <a:pt x="0" y="332"/>
                    </a:lnTo>
                    <a:lnTo>
                      <a:pt x="77" y="349"/>
                    </a:lnTo>
                    <a:lnTo>
                      <a:pt x="154" y="1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194"/>
              <p:cNvSpPr>
                <a:spLocks/>
              </p:cNvSpPr>
              <p:nvPr/>
            </p:nvSpPr>
            <p:spPr bwMode="auto">
              <a:xfrm>
                <a:off x="2332" y="3211"/>
                <a:ext cx="169" cy="97"/>
              </a:xfrm>
              <a:custGeom>
                <a:avLst/>
                <a:gdLst>
                  <a:gd name="T0" fmla="*/ 340 w 340"/>
                  <a:gd name="T1" fmla="*/ 73 h 195"/>
                  <a:gd name="T2" fmla="*/ 310 w 340"/>
                  <a:gd name="T3" fmla="*/ 0 h 195"/>
                  <a:gd name="T4" fmla="*/ 0 w 340"/>
                  <a:gd name="T5" fmla="*/ 122 h 195"/>
                  <a:gd name="T6" fmla="*/ 26 w 340"/>
                  <a:gd name="T7" fmla="*/ 195 h 195"/>
                  <a:gd name="T8" fmla="*/ 340 w 340"/>
                  <a:gd name="T9" fmla="*/ 7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195">
                    <a:moveTo>
                      <a:pt x="340" y="73"/>
                    </a:moveTo>
                    <a:lnTo>
                      <a:pt x="310" y="0"/>
                    </a:lnTo>
                    <a:lnTo>
                      <a:pt x="0" y="122"/>
                    </a:lnTo>
                    <a:lnTo>
                      <a:pt x="26" y="195"/>
                    </a:lnTo>
                    <a:lnTo>
                      <a:pt x="340" y="7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195"/>
              <p:cNvSpPr>
                <a:spLocks/>
              </p:cNvSpPr>
              <p:nvPr/>
            </p:nvSpPr>
            <p:spPr bwMode="auto">
              <a:xfrm>
                <a:off x="2542" y="3270"/>
                <a:ext cx="76" cy="174"/>
              </a:xfrm>
              <a:custGeom>
                <a:avLst/>
                <a:gdLst>
                  <a:gd name="T0" fmla="*/ 151 w 151"/>
                  <a:gd name="T1" fmla="*/ 18 h 349"/>
                  <a:gd name="T2" fmla="*/ 79 w 151"/>
                  <a:gd name="T3" fmla="*/ 0 h 349"/>
                  <a:gd name="T4" fmla="*/ 0 w 151"/>
                  <a:gd name="T5" fmla="*/ 332 h 349"/>
                  <a:gd name="T6" fmla="*/ 74 w 151"/>
                  <a:gd name="T7" fmla="*/ 349 h 349"/>
                  <a:gd name="T8" fmla="*/ 151 w 151"/>
                  <a:gd name="T9" fmla="*/ 1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349">
                    <a:moveTo>
                      <a:pt x="151" y="18"/>
                    </a:moveTo>
                    <a:lnTo>
                      <a:pt x="79" y="0"/>
                    </a:lnTo>
                    <a:lnTo>
                      <a:pt x="0" y="332"/>
                    </a:lnTo>
                    <a:lnTo>
                      <a:pt x="74" y="349"/>
                    </a:lnTo>
                    <a:lnTo>
                      <a:pt x="151" y="1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196"/>
              <p:cNvSpPr>
                <a:spLocks/>
              </p:cNvSpPr>
              <p:nvPr/>
            </p:nvSpPr>
            <p:spPr bwMode="auto">
              <a:xfrm>
                <a:off x="2314" y="3161"/>
                <a:ext cx="169" cy="96"/>
              </a:xfrm>
              <a:custGeom>
                <a:avLst/>
                <a:gdLst>
                  <a:gd name="T0" fmla="*/ 336 w 336"/>
                  <a:gd name="T1" fmla="*/ 70 h 191"/>
                  <a:gd name="T2" fmla="*/ 311 w 336"/>
                  <a:gd name="T3" fmla="*/ 0 h 191"/>
                  <a:gd name="T4" fmla="*/ 0 w 336"/>
                  <a:gd name="T5" fmla="*/ 122 h 191"/>
                  <a:gd name="T6" fmla="*/ 24 w 336"/>
                  <a:gd name="T7" fmla="*/ 191 h 191"/>
                  <a:gd name="T8" fmla="*/ 336 w 336"/>
                  <a:gd name="T9" fmla="*/ 7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191">
                    <a:moveTo>
                      <a:pt x="336" y="70"/>
                    </a:moveTo>
                    <a:lnTo>
                      <a:pt x="311" y="0"/>
                    </a:lnTo>
                    <a:lnTo>
                      <a:pt x="0" y="122"/>
                    </a:lnTo>
                    <a:lnTo>
                      <a:pt x="24" y="191"/>
                    </a:lnTo>
                    <a:lnTo>
                      <a:pt x="336" y="7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10" name="Line 2197"/>
              <p:cNvSpPr>
                <a:spLocks noChangeShapeType="1"/>
              </p:cNvSpPr>
              <p:nvPr/>
            </p:nvSpPr>
            <p:spPr bwMode="auto">
              <a:xfrm flipH="1" flipV="1">
                <a:off x="2552" y="3302"/>
                <a:ext cx="14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11" name="Line 2198"/>
              <p:cNvSpPr>
                <a:spLocks noChangeShapeType="1"/>
              </p:cNvSpPr>
              <p:nvPr/>
            </p:nvSpPr>
            <p:spPr bwMode="auto">
              <a:xfrm flipH="1" flipV="1">
                <a:off x="2439" y="3213"/>
                <a:ext cx="13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12" name="Line 2199"/>
              <p:cNvSpPr>
                <a:spLocks noChangeShapeType="1"/>
              </p:cNvSpPr>
              <p:nvPr/>
            </p:nvSpPr>
            <p:spPr bwMode="auto">
              <a:xfrm flipH="1" flipV="1">
                <a:off x="2539" y="3190"/>
                <a:ext cx="27" cy="2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43" name="Group 542"/>
          <p:cNvGrpSpPr/>
          <p:nvPr/>
        </p:nvGrpSpPr>
        <p:grpSpPr>
          <a:xfrm>
            <a:off x="3647728" y="3573016"/>
            <a:ext cx="644448" cy="397006"/>
            <a:chOff x="4644008" y="5505450"/>
            <a:chExt cx="644448" cy="397006"/>
          </a:xfrm>
        </p:grpSpPr>
        <p:grpSp>
          <p:nvGrpSpPr>
            <p:cNvPr id="544" name="Group 2154"/>
            <p:cNvGrpSpPr>
              <a:grpSpLocks/>
            </p:cNvGrpSpPr>
            <p:nvPr/>
          </p:nvGrpSpPr>
          <p:grpSpPr bwMode="auto">
            <a:xfrm>
              <a:off x="4859338" y="5505450"/>
              <a:ext cx="212400" cy="169200"/>
              <a:chOff x="2246" y="2422"/>
              <a:chExt cx="1031" cy="1022"/>
            </a:xfrm>
          </p:grpSpPr>
          <p:sp>
            <p:nvSpPr>
              <p:cNvPr id="637" name="Freeform 2155"/>
              <p:cNvSpPr>
                <a:spLocks/>
              </p:cNvSpPr>
              <p:nvPr/>
            </p:nvSpPr>
            <p:spPr bwMode="auto">
              <a:xfrm>
                <a:off x="2642" y="2422"/>
                <a:ext cx="105" cy="167"/>
              </a:xfrm>
              <a:custGeom>
                <a:avLst/>
                <a:gdLst>
                  <a:gd name="T0" fmla="*/ 146 w 210"/>
                  <a:gd name="T1" fmla="*/ 333 h 333"/>
                  <a:gd name="T2" fmla="*/ 210 w 210"/>
                  <a:gd name="T3" fmla="*/ 306 h 333"/>
                  <a:gd name="T4" fmla="*/ 68 w 210"/>
                  <a:gd name="T5" fmla="*/ 0 h 333"/>
                  <a:gd name="T6" fmla="*/ 0 w 210"/>
                  <a:gd name="T7" fmla="*/ 30 h 333"/>
                  <a:gd name="T8" fmla="*/ 146 w 210"/>
                  <a:gd name="T9" fmla="*/ 33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3">
                    <a:moveTo>
                      <a:pt x="146" y="333"/>
                    </a:moveTo>
                    <a:lnTo>
                      <a:pt x="210" y="306"/>
                    </a:lnTo>
                    <a:lnTo>
                      <a:pt x="68" y="0"/>
                    </a:lnTo>
                    <a:lnTo>
                      <a:pt x="0" y="30"/>
                    </a:lnTo>
                    <a:lnTo>
                      <a:pt x="146" y="33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38" name="Rectangle 2156"/>
              <p:cNvSpPr>
                <a:spLocks noChangeArrowheads="1"/>
              </p:cNvSpPr>
              <p:nvPr/>
            </p:nvSpPr>
            <p:spPr bwMode="auto">
              <a:xfrm>
                <a:off x="2716" y="2570"/>
                <a:ext cx="33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39" name="Rectangle 2157"/>
              <p:cNvSpPr>
                <a:spLocks noChangeArrowheads="1"/>
              </p:cNvSpPr>
              <p:nvPr/>
            </p:nvSpPr>
            <p:spPr bwMode="auto">
              <a:xfrm>
                <a:off x="2783" y="2570"/>
                <a:ext cx="34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40" name="Freeform 2158"/>
              <p:cNvSpPr>
                <a:spLocks/>
              </p:cNvSpPr>
              <p:nvPr/>
            </p:nvSpPr>
            <p:spPr bwMode="auto">
              <a:xfrm>
                <a:off x="2779" y="2425"/>
                <a:ext cx="115" cy="163"/>
              </a:xfrm>
              <a:custGeom>
                <a:avLst/>
                <a:gdLst>
                  <a:gd name="T0" fmla="*/ 0 w 231"/>
                  <a:gd name="T1" fmla="*/ 292 h 327"/>
                  <a:gd name="T2" fmla="*/ 67 w 231"/>
                  <a:gd name="T3" fmla="*/ 327 h 327"/>
                  <a:gd name="T4" fmla="*/ 231 w 231"/>
                  <a:gd name="T5" fmla="*/ 30 h 327"/>
                  <a:gd name="T6" fmla="*/ 165 w 231"/>
                  <a:gd name="T7" fmla="*/ 0 h 327"/>
                  <a:gd name="T8" fmla="*/ 0 w 231"/>
                  <a:gd name="T9" fmla="*/ 292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327">
                    <a:moveTo>
                      <a:pt x="0" y="292"/>
                    </a:moveTo>
                    <a:lnTo>
                      <a:pt x="67" y="327"/>
                    </a:lnTo>
                    <a:lnTo>
                      <a:pt x="231" y="30"/>
                    </a:lnTo>
                    <a:lnTo>
                      <a:pt x="165" y="0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41" name="Freeform 2159"/>
              <p:cNvSpPr>
                <a:spLocks/>
              </p:cNvSpPr>
              <p:nvPr/>
            </p:nvSpPr>
            <p:spPr bwMode="auto">
              <a:xfrm>
                <a:off x="2597" y="2451"/>
                <a:ext cx="106" cy="170"/>
              </a:xfrm>
              <a:custGeom>
                <a:avLst/>
                <a:gdLst>
                  <a:gd name="T0" fmla="*/ 142 w 213"/>
                  <a:gd name="T1" fmla="*/ 341 h 341"/>
                  <a:gd name="T2" fmla="*/ 213 w 213"/>
                  <a:gd name="T3" fmla="*/ 308 h 341"/>
                  <a:gd name="T4" fmla="*/ 67 w 213"/>
                  <a:gd name="T5" fmla="*/ 0 h 341"/>
                  <a:gd name="T6" fmla="*/ 0 w 213"/>
                  <a:gd name="T7" fmla="*/ 32 h 341"/>
                  <a:gd name="T8" fmla="*/ 142 w 213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341">
                    <a:moveTo>
                      <a:pt x="142" y="341"/>
                    </a:moveTo>
                    <a:lnTo>
                      <a:pt x="213" y="308"/>
                    </a:lnTo>
                    <a:lnTo>
                      <a:pt x="67" y="0"/>
                    </a:lnTo>
                    <a:lnTo>
                      <a:pt x="0" y="32"/>
                    </a:lnTo>
                    <a:lnTo>
                      <a:pt x="142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42" name="Freeform 2160"/>
              <p:cNvSpPr>
                <a:spLocks/>
              </p:cNvSpPr>
              <p:nvPr/>
            </p:nvSpPr>
            <p:spPr bwMode="auto">
              <a:xfrm>
                <a:off x="2822" y="2451"/>
                <a:ext cx="116" cy="165"/>
              </a:xfrm>
              <a:custGeom>
                <a:avLst/>
                <a:gdLst>
                  <a:gd name="T0" fmla="*/ 0 w 232"/>
                  <a:gd name="T1" fmla="*/ 297 h 330"/>
                  <a:gd name="T2" fmla="*/ 68 w 232"/>
                  <a:gd name="T3" fmla="*/ 330 h 330"/>
                  <a:gd name="T4" fmla="*/ 232 w 232"/>
                  <a:gd name="T5" fmla="*/ 37 h 330"/>
                  <a:gd name="T6" fmla="*/ 168 w 232"/>
                  <a:gd name="T7" fmla="*/ 0 h 330"/>
                  <a:gd name="T8" fmla="*/ 0 w 232"/>
                  <a:gd name="T9" fmla="*/ 29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30">
                    <a:moveTo>
                      <a:pt x="0" y="297"/>
                    </a:moveTo>
                    <a:lnTo>
                      <a:pt x="68" y="330"/>
                    </a:lnTo>
                    <a:lnTo>
                      <a:pt x="232" y="37"/>
                    </a:lnTo>
                    <a:lnTo>
                      <a:pt x="168" y="0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43" name="Line 2161"/>
              <p:cNvSpPr>
                <a:spLocks noChangeShapeType="1"/>
              </p:cNvSpPr>
              <p:nvPr/>
            </p:nvSpPr>
            <p:spPr bwMode="auto">
              <a:xfrm>
                <a:off x="2685" y="2562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44" name="Line 2162"/>
              <p:cNvSpPr>
                <a:spLocks noChangeShapeType="1"/>
              </p:cNvSpPr>
              <p:nvPr/>
            </p:nvSpPr>
            <p:spPr bwMode="auto">
              <a:xfrm>
                <a:off x="2828" y="2556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45" name="Line 2163"/>
              <p:cNvSpPr>
                <a:spLocks noChangeShapeType="1"/>
              </p:cNvSpPr>
              <p:nvPr/>
            </p:nvSpPr>
            <p:spPr bwMode="auto">
              <a:xfrm>
                <a:off x="2747" y="2639"/>
                <a:ext cx="36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46" name="Freeform 2164"/>
              <p:cNvSpPr>
                <a:spLocks/>
              </p:cNvSpPr>
              <p:nvPr/>
            </p:nvSpPr>
            <p:spPr bwMode="auto">
              <a:xfrm>
                <a:off x="2394" y="2789"/>
                <a:ext cx="252" cy="202"/>
              </a:xfrm>
              <a:custGeom>
                <a:avLst/>
                <a:gdLst>
                  <a:gd name="T0" fmla="*/ 451 w 503"/>
                  <a:gd name="T1" fmla="*/ 406 h 406"/>
                  <a:gd name="T2" fmla="*/ 503 w 503"/>
                  <a:gd name="T3" fmla="*/ 337 h 406"/>
                  <a:gd name="T4" fmla="*/ 46 w 503"/>
                  <a:gd name="T5" fmla="*/ 0 h 406"/>
                  <a:gd name="T6" fmla="*/ 0 w 503"/>
                  <a:gd name="T7" fmla="*/ 69 h 406"/>
                  <a:gd name="T8" fmla="*/ 451 w 503"/>
                  <a:gd name="T9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3" h="406">
                    <a:moveTo>
                      <a:pt x="451" y="406"/>
                    </a:moveTo>
                    <a:lnTo>
                      <a:pt x="503" y="337"/>
                    </a:lnTo>
                    <a:lnTo>
                      <a:pt x="46" y="0"/>
                    </a:lnTo>
                    <a:lnTo>
                      <a:pt x="0" y="69"/>
                    </a:lnTo>
                    <a:lnTo>
                      <a:pt x="451" y="40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47" name="Freeform 2165"/>
              <p:cNvSpPr>
                <a:spLocks/>
              </p:cNvSpPr>
              <p:nvPr/>
            </p:nvSpPr>
            <p:spPr bwMode="auto">
              <a:xfrm>
                <a:off x="2434" y="2733"/>
                <a:ext cx="251" cy="202"/>
              </a:xfrm>
              <a:custGeom>
                <a:avLst/>
                <a:gdLst>
                  <a:gd name="T0" fmla="*/ 452 w 501"/>
                  <a:gd name="T1" fmla="*/ 404 h 404"/>
                  <a:gd name="T2" fmla="*/ 501 w 501"/>
                  <a:gd name="T3" fmla="*/ 337 h 404"/>
                  <a:gd name="T4" fmla="*/ 47 w 501"/>
                  <a:gd name="T5" fmla="*/ 0 h 404"/>
                  <a:gd name="T6" fmla="*/ 0 w 501"/>
                  <a:gd name="T7" fmla="*/ 70 h 404"/>
                  <a:gd name="T8" fmla="*/ 452 w 501"/>
                  <a:gd name="T9" fmla="*/ 404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" h="404">
                    <a:moveTo>
                      <a:pt x="452" y="404"/>
                    </a:moveTo>
                    <a:lnTo>
                      <a:pt x="501" y="337"/>
                    </a:lnTo>
                    <a:lnTo>
                      <a:pt x="47" y="0"/>
                    </a:lnTo>
                    <a:lnTo>
                      <a:pt x="0" y="70"/>
                    </a:lnTo>
                    <a:lnTo>
                      <a:pt x="452" y="40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48" name="Freeform 2166"/>
              <p:cNvSpPr>
                <a:spLocks/>
              </p:cNvSpPr>
              <p:nvPr/>
            </p:nvSpPr>
            <p:spPr bwMode="auto">
              <a:xfrm>
                <a:off x="2249" y="2768"/>
                <a:ext cx="173" cy="68"/>
              </a:xfrm>
              <a:custGeom>
                <a:avLst/>
                <a:gdLst>
                  <a:gd name="T0" fmla="*/ 329 w 346"/>
                  <a:gd name="T1" fmla="*/ 137 h 137"/>
                  <a:gd name="T2" fmla="*/ 346 w 346"/>
                  <a:gd name="T3" fmla="*/ 58 h 137"/>
                  <a:gd name="T4" fmla="*/ 17 w 346"/>
                  <a:gd name="T5" fmla="*/ 0 h 137"/>
                  <a:gd name="T6" fmla="*/ 0 w 346"/>
                  <a:gd name="T7" fmla="*/ 72 h 137"/>
                  <a:gd name="T8" fmla="*/ 329 w 346"/>
                  <a:gd name="T9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137">
                    <a:moveTo>
                      <a:pt x="329" y="137"/>
                    </a:moveTo>
                    <a:lnTo>
                      <a:pt x="346" y="58"/>
                    </a:lnTo>
                    <a:lnTo>
                      <a:pt x="17" y="0"/>
                    </a:lnTo>
                    <a:lnTo>
                      <a:pt x="0" y="72"/>
                    </a:lnTo>
                    <a:lnTo>
                      <a:pt x="329" y="13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49" name="Freeform 2167"/>
              <p:cNvSpPr>
                <a:spLocks/>
              </p:cNvSpPr>
              <p:nvPr/>
            </p:nvSpPr>
            <p:spPr bwMode="auto">
              <a:xfrm>
                <a:off x="2366" y="2601"/>
                <a:ext cx="104" cy="170"/>
              </a:xfrm>
              <a:custGeom>
                <a:avLst/>
                <a:gdLst>
                  <a:gd name="T0" fmla="*/ 140 w 208"/>
                  <a:gd name="T1" fmla="*/ 341 h 341"/>
                  <a:gd name="T2" fmla="*/ 208 w 208"/>
                  <a:gd name="T3" fmla="*/ 308 h 341"/>
                  <a:gd name="T4" fmla="*/ 69 w 208"/>
                  <a:gd name="T5" fmla="*/ 0 h 341"/>
                  <a:gd name="T6" fmla="*/ 0 w 208"/>
                  <a:gd name="T7" fmla="*/ 29 h 341"/>
                  <a:gd name="T8" fmla="*/ 140 w 208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341">
                    <a:moveTo>
                      <a:pt x="140" y="341"/>
                    </a:moveTo>
                    <a:lnTo>
                      <a:pt x="208" y="308"/>
                    </a:lnTo>
                    <a:lnTo>
                      <a:pt x="69" y="0"/>
                    </a:lnTo>
                    <a:lnTo>
                      <a:pt x="0" y="29"/>
                    </a:lnTo>
                    <a:lnTo>
                      <a:pt x="140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50" name="Freeform 2168"/>
              <p:cNvSpPr>
                <a:spLocks/>
              </p:cNvSpPr>
              <p:nvPr/>
            </p:nvSpPr>
            <p:spPr bwMode="auto">
              <a:xfrm>
                <a:off x="2246" y="2823"/>
                <a:ext cx="172" cy="69"/>
              </a:xfrm>
              <a:custGeom>
                <a:avLst/>
                <a:gdLst>
                  <a:gd name="T0" fmla="*/ 330 w 343"/>
                  <a:gd name="T1" fmla="*/ 138 h 138"/>
                  <a:gd name="T2" fmla="*/ 343 w 343"/>
                  <a:gd name="T3" fmla="*/ 60 h 138"/>
                  <a:gd name="T4" fmla="*/ 15 w 343"/>
                  <a:gd name="T5" fmla="*/ 0 h 138"/>
                  <a:gd name="T6" fmla="*/ 0 w 343"/>
                  <a:gd name="T7" fmla="*/ 73 h 138"/>
                  <a:gd name="T8" fmla="*/ 330 w 343"/>
                  <a:gd name="T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" h="138">
                    <a:moveTo>
                      <a:pt x="330" y="138"/>
                    </a:moveTo>
                    <a:lnTo>
                      <a:pt x="343" y="60"/>
                    </a:lnTo>
                    <a:lnTo>
                      <a:pt x="15" y="0"/>
                    </a:lnTo>
                    <a:lnTo>
                      <a:pt x="0" y="73"/>
                    </a:lnTo>
                    <a:lnTo>
                      <a:pt x="330" y="13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51" name="Freeform 2169"/>
              <p:cNvSpPr>
                <a:spLocks/>
              </p:cNvSpPr>
              <p:nvPr/>
            </p:nvSpPr>
            <p:spPr bwMode="auto">
              <a:xfrm>
                <a:off x="2416" y="2579"/>
                <a:ext cx="102" cy="171"/>
              </a:xfrm>
              <a:custGeom>
                <a:avLst/>
                <a:gdLst>
                  <a:gd name="T0" fmla="*/ 134 w 205"/>
                  <a:gd name="T1" fmla="*/ 342 h 342"/>
                  <a:gd name="T2" fmla="*/ 205 w 205"/>
                  <a:gd name="T3" fmla="*/ 311 h 342"/>
                  <a:gd name="T4" fmla="*/ 69 w 205"/>
                  <a:gd name="T5" fmla="*/ 0 h 342"/>
                  <a:gd name="T6" fmla="*/ 0 w 205"/>
                  <a:gd name="T7" fmla="*/ 32 h 342"/>
                  <a:gd name="T8" fmla="*/ 134 w 205"/>
                  <a:gd name="T9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342">
                    <a:moveTo>
                      <a:pt x="134" y="342"/>
                    </a:moveTo>
                    <a:lnTo>
                      <a:pt x="205" y="311"/>
                    </a:lnTo>
                    <a:lnTo>
                      <a:pt x="69" y="0"/>
                    </a:lnTo>
                    <a:lnTo>
                      <a:pt x="0" y="32"/>
                    </a:lnTo>
                    <a:lnTo>
                      <a:pt x="134" y="34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52" name="Line 2170"/>
              <p:cNvSpPr>
                <a:spLocks noChangeShapeType="1"/>
              </p:cNvSpPr>
              <p:nvPr/>
            </p:nvSpPr>
            <p:spPr bwMode="auto">
              <a:xfrm flipV="1">
                <a:off x="2373" y="2826"/>
                <a:ext cx="10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53" name="Line 2171"/>
              <p:cNvSpPr>
                <a:spLocks noChangeShapeType="1"/>
              </p:cNvSpPr>
              <p:nvPr/>
            </p:nvSpPr>
            <p:spPr bwMode="auto">
              <a:xfrm flipV="1">
                <a:off x="2456" y="2707"/>
                <a:ext cx="9" cy="12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54" name="Line 2172"/>
              <p:cNvSpPr>
                <a:spLocks noChangeShapeType="1"/>
              </p:cNvSpPr>
              <p:nvPr/>
            </p:nvSpPr>
            <p:spPr bwMode="auto">
              <a:xfrm flipV="1">
                <a:off x="2473" y="2808"/>
                <a:ext cx="19" cy="3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55" name="Freeform 2173"/>
              <p:cNvSpPr>
                <a:spLocks/>
              </p:cNvSpPr>
              <p:nvPr/>
            </p:nvSpPr>
            <p:spPr bwMode="auto">
              <a:xfrm>
                <a:off x="2840" y="2768"/>
                <a:ext cx="260" cy="185"/>
              </a:xfrm>
              <a:custGeom>
                <a:avLst/>
                <a:gdLst>
                  <a:gd name="T0" fmla="*/ 0 w 520"/>
                  <a:gd name="T1" fmla="*/ 299 h 370"/>
                  <a:gd name="T2" fmla="*/ 43 w 520"/>
                  <a:gd name="T3" fmla="*/ 370 h 370"/>
                  <a:gd name="T4" fmla="*/ 520 w 520"/>
                  <a:gd name="T5" fmla="*/ 71 h 370"/>
                  <a:gd name="T6" fmla="*/ 479 w 520"/>
                  <a:gd name="T7" fmla="*/ 0 h 370"/>
                  <a:gd name="T8" fmla="*/ 0 w 520"/>
                  <a:gd name="T9" fmla="*/ 299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370">
                    <a:moveTo>
                      <a:pt x="0" y="299"/>
                    </a:moveTo>
                    <a:lnTo>
                      <a:pt x="43" y="370"/>
                    </a:lnTo>
                    <a:lnTo>
                      <a:pt x="520" y="71"/>
                    </a:lnTo>
                    <a:lnTo>
                      <a:pt x="479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56" name="Freeform 2174"/>
              <p:cNvSpPr>
                <a:spLocks/>
              </p:cNvSpPr>
              <p:nvPr/>
            </p:nvSpPr>
            <p:spPr bwMode="auto">
              <a:xfrm>
                <a:off x="2875" y="2825"/>
                <a:ext cx="261" cy="186"/>
              </a:xfrm>
              <a:custGeom>
                <a:avLst/>
                <a:gdLst>
                  <a:gd name="T0" fmla="*/ 0 w 522"/>
                  <a:gd name="T1" fmla="*/ 301 h 372"/>
                  <a:gd name="T2" fmla="*/ 45 w 522"/>
                  <a:gd name="T3" fmla="*/ 372 h 372"/>
                  <a:gd name="T4" fmla="*/ 522 w 522"/>
                  <a:gd name="T5" fmla="*/ 69 h 372"/>
                  <a:gd name="T6" fmla="*/ 480 w 522"/>
                  <a:gd name="T7" fmla="*/ 0 h 372"/>
                  <a:gd name="T8" fmla="*/ 0 w 522"/>
                  <a:gd name="T9" fmla="*/ 301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2" h="372">
                    <a:moveTo>
                      <a:pt x="0" y="301"/>
                    </a:moveTo>
                    <a:lnTo>
                      <a:pt x="45" y="372"/>
                    </a:lnTo>
                    <a:lnTo>
                      <a:pt x="522" y="69"/>
                    </a:lnTo>
                    <a:lnTo>
                      <a:pt x="480" y="0"/>
                    </a:lnTo>
                    <a:lnTo>
                      <a:pt x="0" y="30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57" name="Freeform 2175"/>
              <p:cNvSpPr>
                <a:spLocks/>
              </p:cNvSpPr>
              <p:nvPr/>
            </p:nvSpPr>
            <p:spPr bwMode="auto">
              <a:xfrm>
                <a:off x="3059" y="2639"/>
                <a:ext cx="124" cy="164"/>
              </a:xfrm>
              <a:custGeom>
                <a:avLst/>
                <a:gdLst>
                  <a:gd name="T0" fmla="*/ 0 w 246"/>
                  <a:gd name="T1" fmla="*/ 286 h 328"/>
                  <a:gd name="T2" fmla="*/ 60 w 246"/>
                  <a:gd name="T3" fmla="*/ 328 h 328"/>
                  <a:gd name="T4" fmla="*/ 246 w 246"/>
                  <a:gd name="T5" fmla="*/ 40 h 328"/>
                  <a:gd name="T6" fmla="*/ 182 w 246"/>
                  <a:gd name="T7" fmla="*/ 0 h 328"/>
                  <a:gd name="T8" fmla="*/ 0 w 246"/>
                  <a:gd name="T9" fmla="*/ 286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328">
                    <a:moveTo>
                      <a:pt x="0" y="286"/>
                    </a:moveTo>
                    <a:lnTo>
                      <a:pt x="60" y="328"/>
                    </a:lnTo>
                    <a:lnTo>
                      <a:pt x="246" y="40"/>
                    </a:lnTo>
                    <a:lnTo>
                      <a:pt x="182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58" name="Freeform 2176"/>
              <p:cNvSpPr>
                <a:spLocks/>
              </p:cNvSpPr>
              <p:nvPr/>
            </p:nvSpPr>
            <p:spPr bwMode="auto">
              <a:xfrm>
                <a:off x="3110" y="2823"/>
                <a:ext cx="167" cy="40"/>
              </a:xfrm>
              <a:custGeom>
                <a:avLst/>
                <a:gdLst>
                  <a:gd name="T0" fmla="*/ 0 w 333"/>
                  <a:gd name="T1" fmla="*/ 8 h 79"/>
                  <a:gd name="T2" fmla="*/ 0 w 333"/>
                  <a:gd name="T3" fmla="*/ 79 h 79"/>
                  <a:gd name="T4" fmla="*/ 333 w 333"/>
                  <a:gd name="T5" fmla="*/ 73 h 79"/>
                  <a:gd name="T6" fmla="*/ 327 w 333"/>
                  <a:gd name="T7" fmla="*/ 0 h 79"/>
                  <a:gd name="T8" fmla="*/ 0 w 333"/>
                  <a:gd name="T9" fmla="*/ 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79">
                    <a:moveTo>
                      <a:pt x="0" y="8"/>
                    </a:moveTo>
                    <a:lnTo>
                      <a:pt x="0" y="79"/>
                    </a:lnTo>
                    <a:lnTo>
                      <a:pt x="333" y="73"/>
                    </a:lnTo>
                    <a:lnTo>
                      <a:pt x="32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59" name="Freeform 2177"/>
              <p:cNvSpPr>
                <a:spLocks/>
              </p:cNvSpPr>
              <p:nvPr/>
            </p:nvSpPr>
            <p:spPr bwMode="auto">
              <a:xfrm>
                <a:off x="3012" y="2615"/>
                <a:ext cx="120" cy="164"/>
              </a:xfrm>
              <a:custGeom>
                <a:avLst/>
                <a:gdLst>
                  <a:gd name="T0" fmla="*/ 0 w 242"/>
                  <a:gd name="T1" fmla="*/ 286 h 329"/>
                  <a:gd name="T2" fmla="*/ 62 w 242"/>
                  <a:gd name="T3" fmla="*/ 329 h 329"/>
                  <a:gd name="T4" fmla="*/ 242 w 242"/>
                  <a:gd name="T5" fmla="*/ 38 h 329"/>
                  <a:gd name="T6" fmla="*/ 178 w 242"/>
                  <a:gd name="T7" fmla="*/ 0 h 329"/>
                  <a:gd name="T8" fmla="*/ 0 w 242"/>
                  <a:gd name="T9" fmla="*/ 28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329">
                    <a:moveTo>
                      <a:pt x="0" y="286"/>
                    </a:moveTo>
                    <a:lnTo>
                      <a:pt x="62" y="329"/>
                    </a:lnTo>
                    <a:lnTo>
                      <a:pt x="242" y="38"/>
                    </a:lnTo>
                    <a:lnTo>
                      <a:pt x="178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60" name="Freeform 2178"/>
              <p:cNvSpPr>
                <a:spLocks/>
              </p:cNvSpPr>
              <p:nvPr/>
            </p:nvSpPr>
            <p:spPr bwMode="auto">
              <a:xfrm>
                <a:off x="3110" y="2874"/>
                <a:ext cx="167" cy="44"/>
              </a:xfrm>
              <a:custGeom>
                <a:avLst/>
                <a:gdLst>
                  <a:gd name="T0" fmla="*/ 0 w 333"/>
                  <a:gd name="T1" fmla="*/ 9 h 86"/>
                  <a:gd name="T2" fmla="*/ 1 w 333"/>
                  <a:gd name="T3" fmla="*/ 86 h 86"/>
                  <a:gd name="T4" fmla="*/ 333 w 333"/>
                  <a:gd name="T5" fmla="*/ 75 h 86"/>
                  <a:gd name="T6" fmla="*/ 327 w 333"/>
                  <a:gd name="T7" fmla="*/ 0 h 86"/>
                  <a:gd name="T8" fmla="*/ 0 w 333"/>
                  <a:gd name="T9" fmla="*/ 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86">
                    <a:moveTo>
                      <a:pt x="0" y="9"/>
                    </a:moveTo>
                    <a:lnTo>
                      <a:pt x="1" y="86"/>
                    </a:lnTo>
                    <a:lnTo>
                      <a:pt x="333" y="75"/>
                    </a:lnTo>
                    <a:lnTo>
                      <a:pt x="32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61" name="Line 2179"/>
              <p:cNvSpPr>
                <a:spLocks noChangeShapeType="1"/>
              </p:cNvSpPr>
              <p:nvPr/>
            </p:nvSpPr>
            <p:spPr bwMode="auto">
              <a:xfrm>
                <a:off x="3070" y="2741"/>
                <a:ext cx="9" cy="15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62" name="Line 2180"/>
              <p:cNvSpPr>
                <a:spLocks noChangeShapeType="1"/>
              </p:cNvSpPr>
              <p:nvPr/>
            </p:nvSpPr>
            <p:spPr bwMode="auto">
              <a:xfrm>
                <a:off x="3148" y="2863"/>
                <a:ext cx="11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63" name="Line 2181"/>
              <p:cNvSpPr>
                <a:spLocks noChangeShapeType="1"/>
              </p:cNvSpPr>
              <p:nvPr/>
            </p:nvSpPr>
            <p:spPr bwMode="auto">
              <a:xfrm>
                <a:off x="3039" y="2838"/>
                <a:ext cx="17" cy="27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64" name="Freeform 2182"/>
              <p:cNvSpPr>
                <a:spLocks/>
              </p:cNvSpPr>
              <p:nvPr/>
            </p:nvSpPr>
            <p:spPr bwMode="auto">
              <a:xfrm>
                <a:off x="2831" y="2989"/>
                <a:ext cx="192" cy="264"/>
              </a:xfrm>
              <a:custGeom>
                <a:avLst/>
                <a:gdLst>
                  <a:gd name="T0" fmla="*/ 70 w 385"/>
                  <a:gd name="T1" fmla="*/ 0 h 526"/>
                  <a:gd name="T2" fmla="*/ 0 w 385"/>
                  <a:gd name="T3" fmla="*/ 50 h 526"/>
                  <a:gd name="T4" fmla="*/ 317 w 385"/>
                  <a:gd name="T5" fmla="*/ 526 h 526"/>
                  <a:gd name="T6" fmla="*/ 385 w 385"/>
                  <a:gd name="T7" fmla="*/ 477 h 526"/>
                  <a:gd name="T8" fmla="*/ 70 w 385"/>
                  <a:gd name="T9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5" h="526">
                    <a:moveTo>
                      <a:pt x="70" y="0"/>
                    </a:moveTo>
                    <a:lnTo>
                      <a:pt x="0" y="50"/>
                    </a:lnTo>
                    <a:lnTo>
                      <a:pt x="317" y="526"/>
                    </a:lnTo>
                    <a:lnTo>
                      <a:pt x="385" y="477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65" name="Freeform 2183"/>
              <p:cNvSpPr>
                <a:spLocks/>
              </p:cNvSpPr>
              <p:nvPr/>
            </p:nvSpPr>
            <p:spPr bwMode="auto">
              <a:xfrm>
                <a:off x="2775" y="3028"/>
                <a:ext cx="192" cy="262"/>
              </a:xfrm>
              <a:custGeom>
                <a:avLst/>
                <a:gdLst>
                  <a:gd name="T0" fmla="*/ 69 w 383"/>
                  <a:gd name="T1" fmla="*/ 0 h 524"/>
                  <a:gd name="T2" fmla="*/ 0 w 383"/>
                  <a:gd name="T3" fmla="*/ 50 h 524"/>
                  <a:gd name="T4" fmla="*/ 315 w 383"/>
                  <a:gd name="T5" fmla="*/ 524 h 524"/>
                  <a:gd name="T6" fmla="*/ 383 w 383"/>
                  <a:gd name="T7" fmla="*/ 475 h 524"/>
                  <a:gd name="T8" fmla="*/ 69 w 383"/>
                  <a:gd name="T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3" h="524">
                    <a:moveTo>
                      <a:pt x="69" y="0"/>
                    </a:moveTo>
                    <a:lnTo>
                      <a:pt x="0" y="50"/>
                    </a:lnTo>
                    <a:lnTo>
                      <a:pt x="315" y="524"/>
                    </a:lnTo>
                    <a:lnTo>
                      <a:pt x="383" y="47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66" name="Freeform 2184"/>
              <p:cNvSpPr>
                <a:spLocks/>
              </p:cNvSpPr>
              <p:nvPr/>
            </p:nvSpPr>
            <p:spPr bwMode="auto">
              <a:xfrm>
                <a:off x="2990" y="3209"/>
                <a:ext cx="162" cy="119"/>
              </a:xfrm>
              <a:custGeom>
                <a:avLst/>
                <a:gdLst>
                  <a:gd name="T0" fmla="*/ 35 w 326"/>
                  <a:gd name="T1" fmla="*/ 0 h 237"/>
                  <a:gd name="T2" fmla="*/ 0 w 326"/>
                  <a:gd name="T3" fmla="*/ 64 h 237"/>
                  <a:gd name="T4" fmla="*/ 287 w 326"/>
                  <a:gd name="T5" fmla="*/ 237 h 237"/>
                  <a:gd name="T6" fmla="*/ 326 w 326"/>
                  <a:gd name="T7" fmla="*/ 171 h 237"/>
                  <a:gd name="T8" fmla="*/ 35 w 326"/>
                  <a:gd name="T9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237">
                    <a:moveTo>
                      <a:pt x="35" y="0"/>
                    </a:moveTo>
                    <a:lnTo>
                      <a:pt x="0" y="64"/>
                    </a:lnTo>
                    <a:lnTo>
                      <a:pt x="287" y="237"/>
                    </a:lnTo>
                    <a:lnTo>
                      <a:pt x="326" y="17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67" name="Freeform 2185"/>
              <p:cNvSpPr>
                <a:spLocks/>
              </p:cNvSpPr>
              <p:nvPr/>
            </p:nvSpPr>
            <p:spPr bwMode="auto">
              <a:xfrm>
                <a:off x="2928" y="3263"/>
                <a:ext cx="50" cy="172"/>
              </a:xfrm>
              <a:custGeom>
                <a:avLst/>
                <a:gdLst>
                  <a:gd name="T0" fmla="*/ 73 w 99"/>
                  <a:gd name="T1" fmla="*/ 0 h 345"/>
                  <a:gd name="T2" fmla="*/ 0 w 99"/>
                  <a:gd name="T3" fmla="*/ 4 h 345"/>
                  <a:gd name="T4" fmla="*/ 26 w 99"/>
                  <a:gd name="T5" fmla="*/ 345 h 345"/>
                  <a:gd name="T6" fmla="*/ 99 w 99"/>
                  <a:gd name="T7" fmla="*/ 340 h 345"/>
                  <a:gd name="T8" fmla="*/ 73 w 99"/>
                  <a:gd name="T9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345">
                    <a:moveTo>
                      <a:pt x="73" y="0"/>
                    </a:moveTo>
                    <a:lnTo>
                      <a:pt x="0" y="4"/>
                    </a:lnTo>
                    <a:lnTo>
                      <a:pt x="26" y="345"/>
                    </a:lnTo>
                    <a:lnTo>
                      <a:pt x="99" y="34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68" name="Freeform 2186"/>
              <p:cNvSpPr>
                <a:spLocks/>
              </p:cNvSpPr>
              <p:nvPr/>
            </p:nvSpPr>
            <p:spPr bwMode="auto">
              <a:xfrm>
                <a:off x="3012" y="3158"/>
                <a:ext cx="162" cy="118"/>
              </a:xfrm>
              <a:custGeom>
                <a:avLst/>
                <a:gdLst>
                  <a:gd name="T0" fmla="*/ 35 w 324"/>
                  <a:gd name="T1" fmla="*/ 0 h 236"/>
                  <a:gd name="T2" fmla="*/ 0 w 324"/>
                  <a:gd name="T3" fmla="*/ 67 h 236"/>
                  <a:gd name="T4" fmla="*/ 287 w 324"/>
                  <a:gd name="T5" fmla="*/ 236 h 236"/>
                  <a:gd name="T6" fmla="*/ 324 w 324"/>
                  <a:gd name="T7" fmla="*/ 170 h 236"/>
                  <a:gd name="T8" fmla="*/ 35 w 324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236">
                    <a:moveTo>
                      <a:pt x="35" y="0"/>
                    </a:moveTo>
                    <a:lnTo>
                      <a:pt x="0" y="67"/>
                    </a:lnTo>
                    <a:lnTo>
                      <a:pt x="287" y="236"/>
                    </a:lnTo>
                    <a:lnTo>
                      <a:pt x="324" y="17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69" name="Freeform 2187"/>
              <p:cNvSpPr>
                <a:spLocks/>
              </p:cNvSpPr>
              <p:nvPr/>
            </p:nvSpPr>
            <p:spPr bwMode="auto">
              <a:xfrm>
                <a:off x="2876" y="3264"/>
                <a:ext cx="50" cy="173"/>
              </a:xfrm>
              <a:custGeom>
                <a:avLst/>
                <a:gdLst>
                  <a:gd name="T0" fmla="*/ 75 w 100"/>
                  <a:gd name="T1" fmla="*/ 0 h 346"/>
                  <a:gd name="T2" fmla="*/ 0 w 100"/>
                  <a:gd name="T3" fmla="*/ 5 h 346"/>
                  <a:gd name="T4" fmla="*/ 26 w 100"/>
                  <a:gd name="T5" fmla="*/ 346 h 346"/>
                  <a:gd name="T6" fmla="*/ 100 w 100"/>
                  <a:gd name="T7" fmla="*/ 341 h 346"/>
                  <a:gd name="T8" fmla="*/ 75 w 100"/>
                  <a:gd name="T9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46">
                    <a:moveTo>
                      <a:pt x="75" y="0"/>
                    </a:moveTo>
                    <a:lnTo>
                      <a:pt x="0" y="5"/>
                    </a:lnTo>
                    <a:lnTo>
                      <a:pt x="26" y="346"/>
                    </a:lnTo>
                    <a:lnTo>
                      <a:pt x="100" y="3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70" name="Line 2188"/>
              <p:cNvSpPr>
                <a:spLocks noChangeShapeType="1"/>
              </p:cNvSpPr>
              <p:nvPr/>
            </p:nvSpPr>
            <p:spPr bwMode="auto">
              <a:xfrm flipH="1">
                <a:off x="3034" y="3218"/>
                <a:ext cx="14" cy="9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71" name="Line 2189"/>
              <p:cNvSpPr>
                <a:spLocks noChangeShapeType="1"/>
              </p:cNvSpPr>
              <p:nvPr/>
            </p:nvSpPr>
            <p:spPr bwMode="auto">
              <a:xfrm flipH="1">
                <a:off x="2917" y="3302"/>
                <a:ext cx="13" cy="1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72" name="Line 2190"/>
              <p:cNvSpPr>
                <a:spLocks noChangeShapeType="1"/>
              </p:cNvSpPr>
              <p:nvPr/>
            </p:nvSpPr>
            <p:spPr bwMode="auto">
              <a:xfrm flipH="1">
                <a:off x="2924" y="3188"/>
                <a:ext cx="28" cy="2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73" name="Freeform 2191"/>
              <p:cNvSpPr>
                <a:spLocks/>
              </p:cNvSpPr>
              <p:nvPr/>
            </p:nvSpPr>
            <p:spPr bwMode="auto">
              <a:xfrm>
                <a:off x="2518" y="3044"/>
                <a:ext cx="210" cy="249"/>
              </a:xfrm>
              <a:custGeom>
                <a:avLst/>
                <a:gdLst>
                  <a:gd name="T0" fmla="*/ 420 w 420"/>
                  <a:gd name="T1" fmla="*/ 54 h 500"/>
                  <a:gd name="T2" fmla="*/ 358 w 420"/>
                  <a:gd name="T3" fmla="*/ 0 h 500"/>
                  <a:gd name="T4" fmla="*/ 0 w 420"/>
                  <a:gd name="T5" fmla="*/ 443 h 500"/>
                  <a:gd name="T6" fmla="*/ 65 w 420"/>
                  <a:gd name="T7" fmla="*/ 500 h 500"/>
                  <a:gd name="T8" fmla="*/ 420 w 420"/>
                  <a:gd name="T9" fmla="*/ 54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0" h="500">
                    <a:moveTo>
                      <a:pt x="420" y="54"/>
                    </a:moveTo>
                    <a:lnTo>
                      <a:pt x="358" y="0"/>
                    </a:lnTo>
                    <a:lnTo>
                      <a:pt x="0" y="443"/>
                    </a:lnTo>
                    <a:lnTo>
                      <a:pt x="65" y="500"/>
                    </a:lnTo>
                    <a:lnTo>
                      <a:pt x="420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74" name="Freeform 2192"/>
              <p:cNvSpPr>
                <a:spLocks/>
              </p:cNvSpPr>
              <p:nvPr/>
            </p:nvSpPr>
            <p:spPr bwMode="auto">
              <a:xfrm>
                <a:off x="2465" y="3000"/>
                <a:ext cx="211" cy="250"/>
              </a:xfrm>
              <a:custGeom>
                <a:avLst/>
                <a:gdLst>
                  <a:gd name="T0" fmla="*/ 422 w 422"/>
                  <a:gd name="T1" fmla="*/ 54 h 498"/>
                  <a:gd name="T2" fmla="*/ 355 w 422"/>
                  <a:gd name="T3" fmla="*/ 0 h 498"/>
                  <a:gd name="T4" fmla="*/ 0 w 422"/>
                  <a:gd name="T5" fmla="*/ 443 h 498"/>
                  <a:gd name="T6" fmla="*/ 65 w 422"/>
                  <a:gd name="T7" fmla="*/ 498 h 498"/>
                  <a:gd name="T8" fmla="*/ 422 w 422"/>
                  <a:gd name="T9" fmla="*/ 54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2" h="498">
                    <a:moveTo>
                      <a:pt x="422" y="54"/>
                    </a:moveTo>
                    <a:lnTo>
                      <a:pt x="355" y="0"/>
                    </a:lnTo>
                    <a:lnTo>
                      <a:pt x="0" y="443"/>
                    </a:lnTo>
                    <a:lnTo>
                      <a:pt x="65" y="498"/>
                    </a:lnTo>
                    <a:lnTo>
                      <a:pt x="422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75" name="Freeform 2193"/>
              <p:cNvSpPr>
                <a:spLocks/>
              </p:cNvSpPr>
              <p:nvPr/>
            </p:nvSpPr>
            <p:spPr bwMode="auto">
              <a:xfrm>
                <a:off x="2487" y="3263"/>
                <a:ext cx="76" cy="174"/>
              </a:xfrm>
              <a:custGeom>
                <a:avLst/>
                <a:gdLst>
                  <a:gd name="T0" fmla="*/ 154 w 154"/>
                  <a:gd name="T1" fmla="*/ 16 h 349"/>
                  <a:gd name="T2" fmla="*/ 81 w 154"/>
                  <a:gd name="T3" fmla="*/ 0 h 349"/>
                  <a:gd name="T4" fmla="*/ 0 w 154"/>
                  <a:gd name="T5" fmla="*/ 332 h 349"/>
                  <a:gd name="T6" fmla="*/ 77 w 154"/>
                  <a:gd name="T7" fmla="*/ 349 h 349"/>
                  <a:gd name="T8" fmla="*/ 154 w 154"/>
                  <a:gd name="T9" fmla="*/ 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349">
                    <a:moveTo>
                      <a:pt x="154" y="16"/>
                    </a:moveTo>
                    <a:lnTo>
                      <a:pt x="81" y="0"/>
                    </a:lnTo>
                    <a:lnTo>
                      <a:pt x="0" y="332"/>
                    </a:lnTo>
                    <a:lnTo>
                      <a:pt x="77" y="349"/>
                    </a:lnTo>
                    <a:lnTo>
                      <a:pt x="154" y="1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76" name="Freeform 2194"/>
              <p:cNvSpPr>
                <a:spLocks/>
              </p:cNvSpPr>
              <p:nvPr/>
            </p:nvSpPr>
            <p:spPr bwMode="auto">
              <a:xfrm>
                <a:off x="2332" y="3211"/>
                <a:ext cx="169" cy="97"/>
              </a:xfrm>
              <a:custGeom>
                <a:avLst/>
                <a:gdLst>
                  <a:gd name="T0" fmla="*/ 340 w 340"/>
                  <a:gd name="T1" fmla="*/ 73 h 195"/>
                  <a:gd name="T2" fmla="*/ 310 w 340"/>
                  <a:gd name="T3" fmla="*/ 0 h 195"/>
                  <a:gd name="T4" fmla="*/ 0 w 340"/>
                  <a:gd name="T5" fmla="*/ 122 h 195"/>
                  <a:gd name="T6" fmla="*/ 26 w 340"/>
                  <a:gd name="T7" fmla="*/ 195 h 195"/>
                  <a:gd name="T8" fmla="*/ 340 w 340"/>
                  <a:gd name="T9" fmla="*/ 7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195">
                    <a:moveTo>
                      <a:pt x="340" y="73"/>
                    </a:moveTo>
                    <a:lnTo>
                      <a:pt x="310" y="0"/>
                    </a:lnTo>
                    <a:lnTo>
                      <a:pt x="0" y="122"/>
                    </a:lnTo>
                    <a:lnTo>
                      <a:pt x="26" y="195"/>
                    </a:lnTo>
                    <a:lnTo>
                      <a:pt x="340" y="7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77" name="Freeform 2195"/>
              <p:cNvSpPr>
                <a:spLocks/>
              </p:cNvSpPr>
              <p:nvPr/>
            </p:nvSpPr>
            <p:spPr bwMode="auto">
              <a:xfrm>
                <a:off x="2542" y="3270"/>
                <a:ext cx="76" cy="174"/>
              </a:xfrm>
              <a:custGeom>
                <a:avLst/>
                <a:gdLst>
                  <a:gd name="T0" fmla="*/ 151 w 151"/>
                  <a:gd name="T1" fmla="*/ 18 h 349"/>
                  <a:gd name="T2" fmla="*/ 79 w 151"/>
                  <a:gd name="T3" fmla="*/ 0 h 349"/>
                  <a:gd name="T4" fmla="*/ 0 w 151"/>
                  <a:gd name="T5" fmla="*/ 332 h 349"/>
                  <a:gd name="T6" fmla="*/ 74 w 151"/>
                  <a:gd name="T7" fmla="*/ 349 h 349"/>
                  <a:gd name="T8" fmla="*/ 151 w 151"/>
                  <a:gd name="T9" fmla="*/ 1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349">
                    <a:moveTo>
                      <a:pt x="151" y="18"/>
                    </a:moveTo>
                    <a:lnTo>
                      <a:pt x="79" y="0"/>
                    </a:lnTo>
                    <a:lnTo>
                      <a:pt x="0" y="332"/>
                    </a:lnTo>
                    <a:lnTo>
                      <a:pt x="74" y="349"/>
                    </a:lnTo>
                    <a:lnTo>
                      <a:pt x="151" y="1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78" name="Freeform 2196"/>
              <p:cNvSpPr>
                <a:spLocks/>
              </p:cNvSpPr>
              <p:nvPr/>
            </p:nvSpPr>
            <p:spPr bwMode="auto">
              <a:xfrm>
                <a:off x="2314" y="3161"/>
                <a:ext cx="169" cy="96"/>
              </a:xfrm>
              <a:custGeom>
                <a:avLst/>
                <a:gdLst>
                  <a:gd name="T0" fmla="*/ 336 w 336"/>
                  <a:gd name="T1" fmla="*/ 70 h 191"/>
                  <a:gd name="T2" fmla="*/ 311 w 336"/>
                  <a:gd name="T3" fmla="*/ 0 h 191"/>
                  <a:gd name="T4" fmla="*/ 0 w 336"/>
                  <a:gd name="T5" fmla="*/ 122 h 191"/>
                  <a:gd name="T6" fmla="*/ 24 w 336"/>
                  <a:gd name="T7" fmla="*/ 191 h 191"/>
                  <a:gd name="T8" fmla="*/ 336 w 336"/>
                  <a:gd name="T9" fmla="*/ 7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191">
                    <a:moveTo>
                      <a:pt x="336" y="70"/>
                    </a:moveTo>
                    <a:lnTo>
                      <a:pt x="311" y="0"/>
                    </a:lnTo>
                    <a:lnTo>
                      <a:pt x="0" y="122"/>
                    </a:lnTo>
                    <a:lnTo>
                      <a:pt x="24" y="191"/>
                    </a:lnTo>
                    <a:lnTo>
                      <a:pt x="336" y="7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79" name="Line 2197"/>
              <p:cNvSpPr>
                <a:spLocks noChangeShapeType="1"/>
              </p:cNvSpPr>
              <p:nvPr/>
            </p:nvSpPr>
            <p:spPr bwMode="auto">
              <a:xfrm flipH="1" flipV="1">
                <a:off x="2552" y="3302"/>
                <a:ext cx="14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80" name="Line 2198"/>
              <p:cNvSpPr>
                <a:spLocks noChangeShapeType="1"/>
              </p:cNvSpPr>
              <p:nvPr/>
            </p:nvSpPr>
            <p:spPr bwMode="auto">
              <a:xfrm flipH="1" flipV="1">
                <a:off x="2439" y="3213"/>
                <a:ext cx="13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81" name="Line 2199"/>
              <p:cNvSpPr>
                <a:spLocks noChangeShapeType="1"/>
              </p:cNvSpPr>
              <p:nvPr/>
            </p:nvSpPr>
            <p:spPr bwMode="auto">
              <a:xfrm flipH="1" flipV="1">
                <a:off x="2539" y="3190"/>
                <a:ext cx="27" cy="2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5" name="Group 2154"/>
            <p:cNvGrpSpPr>
              <a:grpSpLocks/>
            </p:cNvGrpSpPr>
            <p:nvPr/>
          </p:nvGrpSpPr>
          <p:grpSpPr bwMode="auto">
            <a:xfrm>
              <a:off x="4644008" y="5733256"/>
              <a:ext cx="282704" cy="169200"/>
              <a:chOff x="2246" y="2422"/>
              <a:chExt cx="1031" cy="1022"/>
            </a:xfrm>
          </p:grpSpPr>
          <p:sp>
            <p:nvSpPr>
              <p:cNvPr id="592" name="Freeform 2155"/>
              <p:cNvSpPr>
                <a:spLocks/>
              </p:cNvSpPr>
              <p:nvPr/>
            </p:nvSpPr>
            <p:spPr bwMode="auto">
              <a:xfrm>
                <a:off x="2642" y="2422"/>
                <a:ext cx="105" cy="167"/>
              </a:xfrm>
              <a:custGeom>
                <a:avLst/>
                <a:gdLst>
                  <a:gd name="T0" fmla="*/ 146 w 210"/>
                  <a:gd name="T1" fmla="*/ 333 h 333"/>
                  <a:gd name="T2" fmla="*/ 210 w 210"/>
                  <a:gd name="T3" fmla="*/ 306 h 333"/>
                  <a:gd name="T4" fmla="*/ 68 w 210"/>
                  <a:gd name="T5" fmla="*/ 0 h 333"/>
                  <a:gd name="T6" fmla="*/ 0 w 210"/>
                  <a:gd name="T7" fmla="*/ 30 h 333"/>
                  <a:gd name="T8" fmla="*/ 146 w 210"/>
                  <a:gd name="T9" fmla="*/ 33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3">
                    <a:moveTo>
                      <a:pt x="146" y="333"/>
                    </a:moveTo>
                    <a:lnTo>
                      <a:pt x="210" y="306"/>
                    </a:lnTo>
                    <a:lnTo>
                      <a:pt x="68" y="0"/>
                    </a:lnTo>
                    <a:lnTo>
                      <a:pt x="0" y="30"/>
                    </a:lnTo>
                    <a:lnTo>
                      <a:pt x="146" y="33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93" name="Rectangle 2156"/>
              <p:cNvSpPr>
                <a:spLocks noChangeArrowheads="1"/>
              </p:cNvSpPr>
              <p:nvPr/>
            </p:nvSpPr>
            <p:spPr bwMode="auto">
              <a:xfrm>
                <a:off x="2716" y="2570"/>
                <a:ext cx="33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94" name="Rectangle 2157"/>
              <p:cNvSpPr>
                <a:spLocks noChangeArrowheads="1"/>
              </p:cNvSpPr>
              <p:nvPr/>
            </p:nvSpPr>
            <p:spPr bwMode="auto">
              <a:xfrm>
                <a:off x="2783" y="2570"/>
                <a:ext cx="34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95" name="Freeform 2158"/>
              <p:cNvSpPr>
                <a:spLocks/>
              </p:cNvSpPr>
              <p:nvPr/>
            </p:nvSpPr>
            <p:spPr bwMode="auto">
              <a:xfrm>
                <a:off x="2779" y="2425"/>
                <a:ext cx="115" cy="163"/>
              </a:xfrm>
              <a:custGeom>
                <a:avLst/>
                <a:gdLst>
                  <a:gd name="T0" fmla="*/ 0 w 231"/>
                  <a:gd name="T1" fmla="*/ 292 h 327"/>
                  <a:gd name="T2" fmla="*/ 67 w 231"/>
                  <a:gd name="T3" fmla="*/ 327 h 327"/>
                  <a:gd name="T4" fmla="*/ 231 w 231"/>
                  <a:gd name="T5" fmla="*/ 30 h 327"/>
                  <a:gd name="T6" fmla="*/ 165 w 231"/>
                  <a:gd name="T7" fmla="*/ 0 h 327"/>
                  <a:gd name="T8" fmla="*/ 0 w 231"/>
                  <a:gd name="T9" fmla="*/ 292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327">
                    <a:moveTo>
                      <a:pt x="0" y="292"/>
                    </a:moveTo>
                    <a:lnTo>
                      <a:pt x="67" y="327"/>
                    </a:lnTo>
                    <a:lnTo>
                      <a:pt x="231" y="30"/>
                    </a:lnTo>
                    <a:lnTo>
                      <a:pt x="165" y="0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96" name="Freeform 2159"/>
              <p:cNvSpPr>
                <a:spLocks/>
              </p:cNvSpPr>
              <p:nvPr/>
            </p:nvSpPr>
            <p:spPr bwMode="auto">
              <a:xfrm>
                <a:off x="2597" y="2451"/>
                <a:ext cx="106" cy="170"/>
              </a:xfrm>
              <a:custGeom>
                <a:avLst/>
                <a:gdLst>
                  <a:gd name="T0" fmla="*/ 142 w 213"/>
                  <a:gd name="T1" fmla="*/ 341 h 341"/>
                  <a:gd name="T2" fmla="*/ 213 w 213"/>
                  <a:gd name="T3" fmla="*/ 308 h 341"/>
                  <a:gd name="T4" fmla="*/ 67 w 213"/>
                  <a:gd name="T5" fmla="*/ 0 h 341"/>
                  <a:gd name="T6" fmla="*/ 0 w 213"/>
                  <a:gd name="T7" fmla="*/ 32 h 341"/>
                  <a:gd name="T8" fmla="*/ 142 w 213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341">
                    <a:moveTo>
                      <a:pt x="142" y="341"/>
                    </a:moveTo>
                    <a:lnTo>
                      <a:pt x="213" y="308"/>
                    </a:lnTo>
                    <a:lnTo>
                      <a:pt x="67" y="0"/>
                    </a:lnTo>
                    <a:lnTo>
                      <a:pt x="0" y="32"/>
                    </a:lnTo>
                    <a:lnTo>
                      <a:pt x="142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97" name="Freeform 2160"/>
              <p:cNvSpPr>
                <a:spLocks/>
              </p:cNvSpPr>
              <p:nvPr/>
            </p:nvSpPr>
            <p:spPr bwMode="auto">
              <a:xfrm>
                <a:off x="2822" y="2451"/>
                <a:ext cx="116" cy="165"/>
              </a:xfrm>
              <a:custGeom>
                <a:avLst/>
                <a:gdLst>
                  <a:gd name="T0" fmla="*/ 0 w 232"/>
                  <a:gd name="T1" fmla="*/ 297 h 330"/>
                  <a:gd name="T2" fmla="*/ 68 w 232"/>
                  <a:gd name="T3" fmla="*/ 330 h 330"/>
                  <a:gd name="T4" fmla="*/ 232 w 232"/>
                  <a:gd name="T5" fmla="*/ 37 h 330"/>
                  <a:gd name="T6" fmla="*/ 168 w 232"/>
                  <a:gd name="T7" fmla="*/ 0 h 330"/>
                  <a:gd name="T8" fmla="*/ 0 w 232"/>
                  <a:gd name="T9" fmla="*/ 29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30">
                    <a:moveTo>
                      <a:pt x="0" y="297"/>
                    </a:moveTo>
                    <a:lnTo>
                      <a:pt x="68" y="330"/>
                    </a:lnTo>
                    <a:lnTo>
                      <a:pt x="232" y="37"/>
                    </a:lnTo>
                    <a:lnTo>
                      <a:pt x="168" y="0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98" name="Line 2161"/>
              <p:cNvSpPr>
                <a:spLocks noChangeShapeType="1"/>
              </p:cNvSpPr>
              <p:nvPr/>
            </p:nvSpPr>
            <p:spPr bwMode="auto">
              <a:xfrm>
                <a:off x="2685" y="2562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99" name="Line 2162"/>
              <p:cNvSpPr>
                <a:spLocks noChangeShapeType="1"/>
              </p:cNvSpPr>
              <p:nvPr/>
            </p:nvSpPr>
            <p:spPr bwMode="auto">
              <a:xfrm>
                <a:off x="2828" y="2556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00" name="Line 2163"/>
              <p:cNvSpPr>
                <a:spLocks noChangeShapeType="1"/>
              </p:cNvSpPr>
              <p:nvPr/>
            </p:nvSpPr>
            <p:spPr bwMode="auto">
              <a:xfrm>
                <a:off x="2747" y="2639"/>
                <a:ext cx="36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01" name="Freeform 2164"/>
              <p:cNvSpPr>
                <a:spLocks/>
              </p:cNvSpPr>
              <p:nvPr/>
            </p:nvSpPr>
            <p:spPr bwMode="auto">
              <a:xfrm>
                <a:off x="2394" y="2789"/>
                <a:ext cx="252" cy="202"/>
              </a:xfrm>
              <a:custGeom>
                <a:avLst/>
                <a:gdLst>
                  <a:gd name="T0" fmla="*/ 451 w 503"/>
                  <a:gd name="T1" fmla="*/ 406 h 406"/>
                  <a:gd name="T2" fmla="*/ 503 w 503"/>
                  <a:gd name="T3" fmla="*/ 337 h 406"/>
                  <a:gd name="T4" fmla="*/ 46 w 503"/>
                  <a:gd name="T5" fmla="*/ 0 h 406"/>
                  <a:gd name="T6" fmla="*/ 0 w 503"/>
                  <a:gd name="T7" fmla="*/ 69 h 406"/>
                  <a:gd name="T8" fmla="*/ 451 w 503"/>
                  <a:gd name="T9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3" h="406">
                    <a:moveTo>
                      <a:pt x="451" y="406"/>
                    </a:moveTo>
                    <a:lnTo>
                      <a:pt x="503" y="337"/>
                    </a:lnTo>
                    <a:lnTo>
                      <a:pt x="46" y="0"/>
                    </a:lnTo>
                    <a:lnTo>
                      <a:pt x="0" y="69"/>
                    </a:lnTo>
                    <a:lnTo>
                      <a:pt x="451" y="40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02" name="Freeform 2165"/>
              <p:cNvSpPr>
                <a:spLocks/>
              </p:cNvSpPr>
              <p:nvPr/>
            </p:nvSpPr>
            <p:spPr bwMode="auto">
              <a:xfrm>
                <a:off x="2434" y="2733"/>
                <a:ext cx="251" cy="202"/>
              </a:xfrm>
              <a:custGeom>
                <a:avLst/>
                <a:gdLst>
                  <a:gd name="T0" fmla="*/ 452 w 501"/>
                  <a:gd name="T1" fmla="*/ 404 h 404"/>
                  <a:gd name="T2" fmla="*/ 501 w 501"/>
                  <a:gd name="T3" fmla="*/ 337 h 404"/>
                  <a:gd name="T4" fmla="*/ 47 w 501"/>
                  <a:gd name="T5" fmla="*/ 0 h 404"/>
                  <a:gd name="T6" fmla="*/ 0 w 501"/>
                  <a:gd name="T7" fmla="*/ 70 h 404"/>
                  <a:gd name="T8" fmla="*/ 452 w 501"/>
                  <a:gd name="T9" fmla="*/ 404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" h="404">
                    <a:moveTo>
                      <a:pt x="452" y="404"/>
                    </a:moveTo>
                    <a:lnTo>
                      <a:pt x="501" y="337"/>
                    </a:lnTo>
                    <a:lnTo>
                      <a:pt x="47" y="0"/>
                    </a:lnTo>
                    <a:lnTo>
                      <a:pt x="0" y="70"/>
                    </a:lnTo>
                    <a:lnTo>
                      <a:pt x="452" y="40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03" name="Freeform 2166"/>
              <p:cNvSpPr>
                <a:spLocks/>
              </p:cNvSpPr>
              <p:nvPr/>
            </p:nvSpPr>
            <p:spPr bwMode="auto">
              <a:xfrm>
                <a:off x="2249" y="2768"/>
                <a:ext cx="173" cy="68"/>
              </a:xfrm>
              <a:custGeom>
                <a:avLst/>
                <a:gdLst>
                  <a:gd name="T0" fmla="*/ 329 w 346"/>
                  <a:gd name="T1" fmla="*/ 137 h 137"/>
                  <a:gd name="T2" fmla="*/ 346 w 346"/>
                  <a:gd name="T3" fmla="*/ 58 h 137"/>
                  <a:gd name="T4" fmla="*/ 17 w 346"/>
                  <a:gd name="T5" fmla="*/ 0 h 137"/>
                  <a:gd name="T6" fmla="*/ 0 w 346"/>
                  <a:gd name="T7" fmla="*/ 72 h 137"/>
                  <a:gd name="T8" fmla="*/ 329 w 346"/>
                  <a:gd name="T9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137">
                    <a:moveTo>
                      <a:pt x="329" y="137"/>
                    </a:moveTo>
                    <a:lnTo>
                      <a:pt x="346" y="58"/>
                    </a:lnTo>
                    <a:lnTo>
                      <a:pt x="17" y="0"/>
                    </a:lnTo>
                    <a:lnTo>
                      <a:pt x="0" y="72"/>
                    </a:lnTo>
                    <a:lnTo>
                      <a:pt x="329" y="13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04" name="Freeform 2167"/>
              <p:cNvSpPr>
                <a:spLocks/>
              </p:cNvSpPr>
              <p:nvPr/>
            </p:nvSpPr>
            <p:spPr bwMode="auto">
              <a:xfrm>
                <a:off x="2366" y="2601"/>
                <a:ext cx="104" cy="170"/>
              </a:xfrm>
              <a:custGeom>
                <a:avLst/>
                <a:gdLst>
                  <a:gd name="T0" fmla="*/ 140 w 208"/>
                  <a:gd name="T1" fmla="*/ 341 h 341"/>
                  <a:gd name="T2" fmla="*/ 208 w 208"/>
                  <a:gd name="T3" fmla="*/ 308 h 341"/>
                  <a:gd name="T4" fmla="*/ 69 w 208"/>
                  <a:gd name="T5" fmla="*/ 0 h 341"/>
                  <a:gd name="T6" fmla="*/ 0 w 208"/>
                  <a:gd name="T7" fmla="*/ 29 h 341"/>
                  <a:gd name="T8" fmla="*/ 140 w 208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341">
                    <a:moveTo>
                      <a:pt x="140" y="341"/>
                    </a:moveTo>
                    <a:lnTo>
                      <a:pt x="208" y="308"/>
                    </a:lnTo>
                    <a:lnTo>
                      <a:pt x="69" y="0"/>
                    </a:lnTo>
                    <a:lnTo>
                      <a:pt x="0" y="29"/>
                    </a:lnTo>
                    <a:lnTo>
                      <a:pt x="140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05" name="Freeform 2168"/>
              <p:cNvSpPr>
                <a:spLocks/>
              </p:cNvSpPr>
              <p:nvPr/>
            </p:nvSpPr>
            <p:spPr bwMode="auto">
              <a:xfrm>
                <a:off x="2246" y="2823"/>
                <a:ext cx="172" cy="69"/>
              </a:xfrm>
              <a:custGeom>
                <a:avLst/>
                <a:gdLst>
                  <a:gd name="T0" fmla="*/ 330 w 343"/>
                  <a:gd name="T1" fmla="*/ 138 h 138"/>
                  <a:gd name="T2" fmla="*/ 343 w 343"/>
                  <a:gd name="T3" fmla="*/ 60 h 138"/>
                  <a:gd name="T4" fmla="*/ 15 w 343"/>
                  <a:gd name="T5" fmla="*/ 0 h 138"/>
                  <a:gd name="T6" fmla="*/ 0 w 343"/>
                  <a:gd name="T7" fmla="*/ 73 h 138"/>
                  <a:gd name="T8" fmla="*/ 330 w 343"/>
                  <a:gd name="T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" h="138">
                    <a:moveTo>
                      <a:pt x="330" y="138"/>
                    </a:moveTo>
                    <a:lnTo>
                      <a:pt x="343" y="60"/>
                    </a:lnTo>
                    <a:lnTo>
                      <a:pt x="15" y="0"/>
                    </a:lnTo>
                    <a:lnTo>
                      <a:pt x="0" y="73"/>
                    </a:lnTo>
                    <a:lnTo>
                      <a:pt x="330" y="13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06" name="Freeform 2169"/>
              <p:cNvSpPr>
                <a:spLocks/>
              </p:cNvSpPr>
              <p:nvPr/>
            </p:nvSpPr>
            <p:spPr bwMode="auto">
              <a:xfrm>
                <a:off x="2416" y="2579"/>
                <a:ext cx="102" cy="171"/>
              </a:xfrm>
              <a:custGeom>
                <a:avLst/>
                <a:gdLst>
                  <a:gd name="T0" fmla="*/ 134 w 205"/>
                  <a:gd name="T1" fmla="*/ 342 h 342"/>
                  <a:gd name="T2" fmla="*/ 205 w 205"/>
                  <a:gd name="T3" fmla="*/ 311 h 342"/>
                  <a:gd name="T4" fmla="*/ 69 w 205"/>
                  <a:gd name="T5" fmla="*/ 0 h 342"/>
                  <a:gd name="T6" fmla="*/ 0 w 205"/>
                  <a:gd name="T7" fmla="*/ 32 h 342"/>
                  <a:gd name="T8" fmla="*/ 134 w 205"/>
                  <a:gd name="T9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342">
                    <a:moveTo>
                      <a:pt x="134" y="342"/>
                    </a:moveTo>
                    <a:lnTo>
                      <a:pt x="205" y="311"/>
                    </a:lnTo>
                    <a:lnTo>
                      <a:pt x="69" y="0"/>
                    </a:lnTo>
                    <a:lnTo>
                      <a:pt x="0" y="32"/>
                    </a:lnTo>
                    <a:lnTo>
                      <a:pt x="134" y="34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07" name="Line 2170"/>
              <p:cNvSpPr>
                <a:spLocks noChangeShapeType="1"/>
              </p:cNvSpPr>
              <p:nvPr/>
            </p:nvSpPr>
            <p:spPr bwMode="auto">
              <a:xfrm flipV="1">
                <a:off x="2373" y="2826"/>
                <a:ext cx="10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08" name="Line 2171"/>
              <p:cNvSpPr>
                <a:spLocks noChangeShapeType="1"/>
              </p:cNvSpPr>
              <p:nvPr/>
            </p:nvSpPr>
            <p:spPr bwMode="auto">
              <a:xfrm flipV="1">
                <a:off x="2456" y="2707"/>
                <a:ext cx="9" cy="12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09" name="Line 2172"/>
              <p:cNvSpPr>
                <a:spLocks noChangeShapeType="1"/>
              </p:cNvSpPr>
              <p:nvPr/>
            </p:nvSpPr>
            <p:spPr bwMode="auto">
              <a:xfrm flipV="1">
                <a:off x="2473" y="2808"/>
                <a:ext cx="19" cy="3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10" name="Freeform 2173"/>
              <p:cNvSpPr>
                <a:spLocks/>
              </p:cNvSpPr>
              <p:nvPr/>
            </p:nvSpPr>
            <p:spPr bwMode="auto">
              <a:xfrm>
                <a:off x="2840" y="2768"/>
                <a:ext cx="260" cy="185"/>
              </a:xfrm>
              <a:custGeom>
                <a:avLst/>
                <a:gdLst>
                  <a:gd name="T0" fmla="*/ 0 w 520"/>
                  <a:gd name="T1" fmla="*/ 299 h 370"/>
                  <a:gd name="T2" fmla="*/ 43 w 520"/>
                  <a:gd name="T3" fmla="*/ 370 h 370"/>
                  <a:gd name="T4" fmla="*/ 520 w 520"/>
                  <a:gd name="T5" fmla="*/ 71 h 370"/>
                  <a:gd name="T6" fmla="*/ 479 w 520"/>
                  <a:gd name="T7" fmla="*/ 0 h 370"/>
                  <a:gd name="T8" fmla="*/ 0 w 520"/>
                  <a:gd name="T9" fmla="*/ 299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370">
                    <a:moveTo>
                      <a:pt x="0" y="299"/>
                    </a:moveTo>
                    <a:lnTo>
                      <a:pt x="43" y="370"/>
                    </a:lnTo>
                    <a:lnTo>
                      <a:pt x="520" y="71"/>
                    </a:lnTo>
                    <a:lnTo>
                      <a:pt x="479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11" name="Freeform 2174"/>
              <p:cNvSpPr>
                <a:spLocks/>
              </p:cNvSpPr>
              <p:nvPr/>
            </p:nvSpPr>
            <p:spPr bwMode="auto">
              <a:xfrm>
                <a:off x="2875" y="2825"/>
                <a:ext cx="261" cy="186"/>
              </a:xfrm>
              <a:custGeom>
                <a:avLst/>
                <a:gdLst>
                  <a:gd name="T0" fmla="*/ 0 w 522"/>
                  <a:gd name="T1" fmla="*/ 301 h 372"/>
                  <a:gd name="T2" fmla="*/ 45 w 522"/>
                  <a:gd name="T3" fmla="*/ 372 h 372"/>
                  <a:gd name="T4" fmla="*/ 522 w 522"/>
                  <a:gd name="T5" fmla="*/ 69 h 372"/>
                  <a:gd name="T6" fmla="*/ 480 w 522"/>
                  <a:gd name="T7" fmla="*/ 0 h 372"/>
                  <a:gd name="T8" fmla="*/ 0 w 522"/>
                  <a:gd name="T9" fmla="*/ 301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2" h="372">
                    <a:moveTo>
                      <a:pt x="0" y="301"/>
                    </a:moveTo>
                    <a:lnTo>
                      <a:pt x="45" y="372"/>
                    </a:lnTo>
                    <a:lnTo>
                      <a:pt x="522" y="69"/>
                    </a:lnTo>
                    <a:lnTo>
                      <a:pt x="480" y="0"/>
                    </a:lnTo>
                    <a:lnTo>
                      <a:pt x="0" y="30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12" name="Freeform 2175"/>
              <p:cNvSpPr>
                <a:spLocks/>
              </p:cNvSpPr>
              <p:nvPr/>
            </p:nvSpPr>
            <p:spPr bwMode="auto">
              <a:xfrm>
                <a:off x="3059" y="2639"/>
                <a:ext cx="124" cy="164"/>
              </a:xfrm>
              <a:custGeom>
                <a:avLst/>
                <a:gdLst>
                  <a:gd name="T0" fmla="*/ 0 w 246"/>
                  <a:gd name="T1" fmla="*/ 286 h 328"/>
                  <a:gd name="T2" fmla="*/ 60 w 246"/>
                  <a:gd name="T3" fmla="*/ 328 h 328"/>
                  <a:gd name="T4" fmla="*/ 246 w 246"/>
                  <a:gd name="T5" fmla="*/ 40 h 328"/>
                  <a:gd name="T6" fmla="*/ 182 w 246"/>
                  <a:gd name="T7" fmla="*/ 0 h 328"/>
                  <a:gd name="T8" fmla="*/ 0 w 246"/>
                  <a:gd name="T9" fmla="*/ 286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328">
                    <a:moveTo>
                      <a:pt x="0" y="286"/>
                    </a:moveTo>
                    <a:lnTo>
                      <a:pt x="60" y="328"/>
                    </a:lnTo>
                    <a:lnTo>
                      <a:pt x="246" y="40"/>
                    </a:lnTo>
                    <a:lnTo>
                      <a:pt x="182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13" name="Freeform 2176"/>
              <p:cNvSpPr>
                <a:spLocks/>
              </p:cNvSpPr>
              <p:nvPr/>
            </p:nvSpPr>
            <p:spPr bwMode="auto">
              <a:xfrm>
                <a:off x="3110" y="2823"/>
                <a:ext cx="167" cy="40"/>
              </a:xfrm>
              <a:custGeom>
                <a:avLst/>
                <a:gdLst>
                  <a:gd name="T0" fmla="*/ 0 w 333"/>
                  <a:gd name="T1" fmla="*/ 8 h 79"/>
                  <a:gd name="T2" fmla="*/ 0 w 333"/>
                  <a:gd name="T3" fmla="*/ 79 h 79"/>
                  <a:gd name="T4" fmla="*/ 333 w 333"/>
                  <a:gd name="T5" fmla="*/ 73 h 79"/>
                  <a:gd name="T6" fmla="*/ 327 w 333"/>
                  <a:gd name="T7" fmla="*/ 0 h 79"/>
                  <a:gd name="T8" fmla="*/ 0 w 333"/>
                  <a:gd name="T9" fmla="*/ 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79">
                    <a:moveTo>
                      <a:pt x="0" y="8"/>
                    </a:moveTo>
                    <a:lnTo>
                      <a:pt x="0" y="79"/>
                    </a:lnTo>
                    <a:lnTo>
                      <a:pt x="333" y="73"/>
                    </a:lnTo>
                    <a:lnTo>
                      <a:pt x="32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14" name="Freeform 2177"/>
              <p:cNvSpPr>
                <a:spLocks/>
              </p:cNvSpPr>
              <p:nvPr/>
            </p:nvSpPr>
            <p:spPr bwMode="auto">
              <a:xfrm>
                <a:off x="3012" y="2615"/>
                <a:ext cx="120" cy="164"/>
              </a:xfrm>
              <a:custGeom>
                <a:avLst/>
                <a:gdLst>
                  <a:gd name="T0" fmla="*/ 0 w 242"/>
                  <a:gd name="T1" fmla="*/ 286 h 329"/>
                  <a:gd name="T2" fmla="*/ 62 w 242"/>
                  <a:gd name="T3" fmla="*/ 329 h 329"/>
                  <a:gd name="T4" fmla="*/ 242 w 242"/>
                  <a:gd name="T5" fmla="*/ 38 h 329"/>
                  <a:gd name="T6" fmla="*/ 178 w 242"/>
                  <a:gd name="T7" fmla="*/ 0 h 329"/>
                  <a:gd name="T8" fmla="*/ 0 w 242"/>
                  <a:gd name="T9" fmla="*/ 28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329">
                    <a:moveTo>
                      <a:pt x="0" y="286"/>
                    </a:moveTo>
                    <a:lnTo>
                      <a:pt x="62" y="329"/>
                    </a:lnTo>
                    <a:lnTo>
                      <a:pt x="242" y="38"/>
                    </a:lnTo>
                    <a:lnTo>
                      <a:pt x="178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15" name="Freeform 2178"/>
              <p:cNvSpPr>
                <a:spLocks/>
              </p:cNvSpPr>
              <p:nvPr/>
            </p:nvSpPr>
            <p:spPr bwMode="auto">
              <a:xfrm>
                <a:off x="3110" y="2874"/>
                <a:ext cx="167" cy="44"/>
              </a:xfrm>
              <a:custGeom>
                <a:avLst/>
                <a:gdLst>
                  <a:gd name="T0" fmla="*/ 0 w 333"/>
                  <a:gd name="T1" fmla="*/ 9 h 86"/>
                  <a:gd name="T2" fmla="*/ 1 w 333"/>
                  <a:gd name="T3" fmla="*/ 86 h 86"/>
                  <a:gd name="T4" fmla="*/ 333 w 333"/>
                  <a:gd name="T5" fmla="*/ 75 h 86"/>
                  <a:gd name="T6" fmla="*/ 327 w 333"/>
                  <a:gd name="T7" fmla="*/ 0 h 86"/>
                  <a:gd name="T8" fmla="*/ 0 w 333"/>
                  <a:gd name="T9" fmla="*/ 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86">
                    <a:moveTo>
                      <a:pt x="0" y="9"/>
                    </a:moveTo>
                    <a:lnTo>
                      <a:pt x="1" y="86"/>
                    </a:lnTo>
                    <a:lnTo>
                      <a:pt x="333" y="75"/>
                    </a:lnTo>
                    <a:lnTo>
                      <a:pt x="32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16" name="Line 2179"/>
              <p:cNvSpPr>
                <a:spLocks noChangeShapeType="1"/>
              </p:cNvSpPr>
              <p:nvPr/>
            </p:nvSpPr>
            <p:spPr bwMode="auto">
              <a:xfrm>
                <a:off x="3070" y="2741"/>
                <a:ext cx="9" cy="15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17" name="Line 2180"/>
              <p:cNvSpPr>
                <a:spLocks noChangeShapeType="1"/>
              </p:cNvSpPr>
              <p:nvPr/>
            </p:nvSpPr>
            <p:spPr bwMode="auto">
              <a:xfrm>
                <a:off x="3148" y="2863"/>
                <a:ext cx="11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18" name="Line 2181"/>
              <p:cNvSpPr>
                <a:spLocks noChangeShapeType="1"/>
              </p:cNvSpPr>
              <p:nvPr/>
            </p:nvSpPr>
            <p:spPr bwMode="auto">
              <a:xfrm>
                <a:off x="3039" y="2838"/>
                <a:ext cx="17" cy="27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19" name="Freeform 2182"/>
              <p:cNvSpPr>
                <a:spLocks/>
              </p:cNvSpPr>
              <p:nvPr/>
            </p:nvSpPr>
            <p:spPr bwMode="auto">
              <a:xfrm>
                <a:off x="2831" y="2989"/>
                <a:ext cx="192" cy="264"/>
              </a:xfrm>
              <a:custGeom>
                <a:avLst/>
                <a:gdLst>
                  <a:gd name="T0" fmla="*/ 70 w 385"/>
                  <a:gd name="T1" fmla="*/ 0 h 526"/>
                  <a:gd name="T2" fmla="*/ 0 w 385"/>
                  <a:gd name="T3" fmla="*/ 50 h 526"/>
                  <a:gd name="T4" fmla="*/ 317 w 385"/>
                  <a:gd name="T5" fmla="*/ 526 h 526"/>
                  <a:gd name="T6" fmla="*/ 385 w 385"/>
                  <a:gd name="T7" fmla="*/ 477 h 526"/>
                  <a:gd name="T8" fmla="*/ 70 w 385"/>
                  <a:gd name="T9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5" h="526">
                    <a:moveTo>
                      <a:pt x="70" y="0"/>
                    </a:moveTo>
                    <a:lnTo>
                      <a:pt x="0" y="50"/>
                    </a:lnTo>
                    <a:lnTo>
                      <a:pt x="317" y="526"/>
                    </a:lnTo>
                    <a:lnTo>
                      <a:pt x="385" y="477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20" name="Freeform 2183"/>
              <p:cNvSpPr>
                <a:spLocks/>
              </p:cNvSpPr>
              <p:nvPr/>
            </p:nvSpPr>
            <p:spPr bwMode="auto">
              <a:xfrm>
                <a:off x="2775" y="3028"/>
                <a:ext cx="192" cy="262"/>
              </a:xfrm>
              <a:custGeom>
                <a:avLst/>
                <a:gdLst>
                  <a:gd name="T0" fmla="*/ 69 w 383"/>
                  <a:gd name="T1" fmla="*/ 0 h 524"/>
                  <a:gd name="T2" fmla="*/ 0 w 383"/>
                  <a:gd name="T3" fmla="*/ 50 h 524"/>
                  <a:gd name="T4" fmla="*/ 315 w 383"/>
                  <a:gd name="T5" fmla="*/ 524 h 524"/>
                  <a:gd name="T6" fmla="*/ 383 w 383"/>
                  <a:gd name="T7" fmla="*/ 475 h 524"/>
                  <a:gd name="T8" fmla="*/ 69 w 383"/>
                  <a:gd name="T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3" h="524">
                    <a:moveTo>
                      <a:pt x="69" y="0"/>
                    </a:moveTo>
                    <a:lnTo>
                      <a:pt x="0" y="50"/>
                    </a:lnTo>
                    <a:lnTo>
                      <a:pt x="315" y="524"/>
                    </a:lnTo>
                    <a:lnTo>
                      <a:pt x="383" y="47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21" name="Freeform 2184"/>
              <p:cNvSpPr>
                <a:spLocks/>
              </p:cNvSpPr>
              <p:nvPr/>
            </p:nvSpPr>
            <p:spPr bwMode="auto">
              <a:xfrm>
                <a:off x="2990" y="3209"/>
                <a:ext cx="162" cy="119"/>
              </a:xfrm>
              <a:custGeom>
                <a:avLst/>
                <a:gdLst>
                  <a:gd name="T0" fmla="*/ 35 w 326"/>
                  <a:gd name="T1" fmla="*/ 0 h 237"/>
                  <a:gd name="T2" fmla="*/ 0 w 326"/>
                  <a:gd name="T3" fmla="*/ 64 h 237"/>
                  <a:gd name="T4" fmla="*/ 287 w 326"/>
                  <a:gd name="T5" fmla="*/ 237 h 237"/>
                  <a:gd name="T6" fmla="*/ 326 w 326"/>
                  <a:gd name="T7" fmla="*/ 171 h 237"/>
                  <a:gd name="T8" fmla="*/ 35 w 326"/>
                  <a:gd name="T9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237">
                    <a:moveTo>
                      <a:pt x="35" y="0"/>
                    </a:moveTo>
                    <a:lnTo>
                      <a:pt x="0" y="64"/>
                    </a:lnTo>
                    <a:lnTo>
                      <a:pt x="287" y="237"/>
                    </a:lnTo>
                    <a:lnTo>
                      <a:pt x="326" y="17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22" name="Freeform 2185"/>
              <p:cNvSpPr>
                <a:spLocks/>
              </p:cNvSpPr>
              <p:nvPr/>
            </p:nvSpPr>
            <p:spPr bwMode="auto">
              <a:xfrm>
                <a:off x="2928" y="3263"/>
                <a:ext cx="50" cy="172"/>
              </a:xfrm>
              <a:custGeom>
                <a:avLst/>
                <a:gdLst>
                  <a:gd name="T0" fmla="*/ 73 w 99"/>
                  <a:gd name="T1" fmla="*/ 0 h 345"/>
                  <a:gd name="T2" fmla="*/ 0 w 99"/>
                  <a:gd name="T3" fmla="*/ 4 h 345"/>
                  <a:gd name="T4" fmla="*/ 26 w 99"/>
                  <a:gd name="T5" fmla="*/ 345 h 345"/>
                  <a:gd name="T6" fmla="*/ 99 w 99"/>
                  <a:gd name="T7" fmla="*/ 340 h 345"/>
                  <a:gd name="T8" fmla="*/ 73 w 99"/>
                  <a:gd name="T9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345">
                    <a:moveTo>
                      <a:pt x="73" y="0"/>
                    </a:moveTo>
                    <a:lnTo>
                      <a:pt x="0" y="4"/>
                    </a:lnTo>
                    <a:lnTo>
                      <a:pt x="26" y="345"/>
                    </a:lnTo>
                    <a:lnTo>
                      <a:pt x="99" y="34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23" name="Freeform 2186"/>
              <p:cNvSpPr>
                <a:spLocks/>
              </p:cNvSpPr>
              <p:nvPr/>
            </p:nvSpPr>
            <p:spPr bwMode="auto">
              <a:xfrm>
                <a:off x="3012" y="3158"/>
                <a:ext cx="162" cy="118"/>
              </a:xfrm>
              <a:custGeom>
                <a:avLst/>
                <a:gdLst>
                  <a:gd name="T0" fmla="*/ 35 w 324"/>
                  <a:gd name="T1" fmla="*/ 0 h 236"/>
                  <a:gd name="T2" fmla="*/ 0 w 324"/>
                  <a:gd name="T3" fmla="*/ 67 h 236"/>
                  <a:gd name="T4" fmla="*/ 287 w 324"/>
                  <a:gd name="T5" fmla="*/ 236 h 236"/>
                  <a:gd name="T6" fmla="*/ 324 w 324"/>
                  <a:gd name="T7" fmla="*/ 170 h 236"/>
                  <a:gd name="T8" fmla="*/ 35 w 324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236">
                    <a:moveTo>
                      <a:pt x="35" y="0"/>
                    </a:moveTo>
                    <a:lnTo>
                      <a:pt x="0" y="67"/>
                    </a:lnTo>
                    <a:lnTo>
                      <a:pt x="287" y="236"/>
                    </a:lnTo>
                    <a:lnTo>
                      <a:pt x="324" y="17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24" name="Freeform 2187"/>
              <p:cNvSpPr>
                <a:spLocks/>
              </p:cNvSpPr>
              <p:nvPr/>
            </p:nvSpPr>
            <p:spPr bwMode="auto">
              <a:xfrm>
                <a:off x="2876" y="3264"/>
                <a:ext cx="50" cy="173"/>
              </a:xfrm>
              <a:custGeom>
                <a:avLst/>
                <a:gdLst>
                  <a:gd name="T0" fmla="*/ 75 w 100"/>
                  <a:gd name="T1" fmla="*/ 0 h 346"/>
                  <a:gd name="T2" fmla="*/ 0 w 100"/>
                  <a:gd name="T3" fmla="*/ 5 h 346"/>
                  <a:gd name="T4" fmla="*/ 26 w 100"/>
                  <a:gd name="T5" fmla="*/ 346 h 346"/>
                  <a:gd name="T6" fmla="*/ 100 w 100"/>
                  <a:gd name="T7" fmla="*/ 341 h 346"/>
                  <a:gd name="T8" fmla="*/ 75 w 100"/>
                  <a:gd name="T9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46">
                    <a:moveTo>
                      <a:pt x="75" y="0"/>
                    </a:moveTo>
                    <a:lnTo>
                      <a:pt x="0" y="5"/>
                    </a:lnTo>
                    <a:lnTo>
                      <a:pt x="26" y="346"/>
                    </a:lnTo>
                    <a:lnTo>
                      <a:pt x="100" y="3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25" name="Line 2188"/>
              <p:cNvSpPr>
                <a:spLocks noChangeShapeType="1"/>
              </p:cNvSpPr>
              <p:nvPr/>
            </p:nvSpPr>
            <p:spPr bwMode="auto">
              <a:xfrm flipH="1">
                <a:off x="3034" y="3218"/>
                <a:ext cx="14" cy="9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26" name="Line 2189"/>
              <p:cNvSpPr>
                <a:spLocks noChangeShapeType="1"/>
              </p:cNvSpPr>
              <p:nvPr/>
            </p:nvSpPr>
            <p:spPr bwMode="auto">
              <a:xfrm flipH="1">
                <a:off x="2917" y="3302"/>
                <a:ext cx="13" cy="1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27" name="Line 2190"/>
              <p:cNvSpPr>
                <a:spLocks noChangeShapeType="1"/>
              </p:cNvSpPr>
              <p:nvPr/>
            </p:nvSpPr>
            <p:spPr bwMode="auto">
              <a:xfrm flipH="1">
                <a:off x="2924" y="3188"/>
                <a:ext cx="28" cy="2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28" name="Freeform 2191"/>
              <p:cNvSpPr>
                <a:spLocks/>
              </p:cNvSpPr>
              <p:nvPr/>
            </p:nvSpPr>
            <p:spPr bwMode="auto">
              <a:xfrm>
                <a:off x="2518" y="3044"/>
                <a:ext cx="210" cy="249"/>
              </a:xfrm>
              <a:custGeom>
                <a:avLst/>
                <a:gdLst>
                  <a:gd name="T0" fmla="*/ 420 w 420"/>
                  <a:gd name="T1" fmla="*/ 54 h 500"/>
                  <a:gd name="T2" fmla="*/ 358 w 420"/>
                  <a:gd name="T3" fmla="*/ 0 h 500"/>
                  <a:gd name="T4" fmla="*/ 0 w 420"/>
                  <a:gd name="T5" fmla="*/ 443 h 500"/>
                  <a:gd name="T6" fmla="*/ 65 w 420"/>
                  <a:gd name="T7" fmla="*/ 500 h 500"/>
                  <a:gd name="T8" fmla="*/ 420 w 420"/>
                  <a:gd name="T9" fmla="*/ 54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0" h="500">
                    <a:moveTo>
                      <a:pt x="420" y="54"/>
                    </a:moveTo>
                    <a:lnTo>
                      <a:pt x="358" y="0"/>
                    </a:lnTo>
                    <a:lnTo>
                      <a:pt x="0" y="443"/>
                    </a:lnTo>
                    <a:lnTo>
                      <a:pt x="65" y="500"/>
                    </a:lnTo>
                    <a:lnTo>
                      <a:pt x="420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29" name="Freeform 2192"/>
              <p:cNvSpPr>
                <a:spLocks/>
              </p:cNvSpPr>
              <p:nvPr/>
            </p:nvSpPr>
            <p:spPr bwMode="auto">
              <a:xfrm>
                <a:off x="2465" y="3000"/>
                <a:ext cx="211" cy="250"/>
              </a:xfrm>
              <a:custGeom>
                <a:avLst/>
                <a:gdLst>
                  <a:gd name="T0" fmla="*/ 422 w 422"/>
                  <a:gd name="T1" fmla="*/ 54 h 498"/>
                  <a:gd name="T2" fmla="*/ 355 w 422"/>
                  <a:gd name="T3" fmla="*/ 0 h 498"/>
                  <a:gd name="T4" fmla="*/ 0 w 422"/>
                  <a:gd name="T5" fmla="*/ 443 h 498"/>
                  <a:gd name="T6" fmla="*/ 65 w 422"/>
                  <a:gd name="T7" fmla="*/ 498 h 498"/>
                  <a:gd name="T8" fmla="*/ 422 w 422"/>
                  <a:gd name="T9" fmla="*/ 54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2" h="498">
                    <a:moveTo>
                      <a:pt x="422" y="54"/>
                    </a:moveTo>
                    <a:lnTo>
                      <a:pt x="355" y="0"/>
                    </a:lnTo>
                    <a:lnTo>
                      <a:pt x="0" y="443"/>
                    </a:lnTo>
                    <a:lnTo>
                      <a:pt x="65" y="498"/>
                    </a:lnTo>
                    <a:lnTo>
                      <a:pt x="422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30" name="Freeform 2193"/>
              <p:cNvSpPr>
                <a:spLocks/>
              </p:cNvSpPr>
              <p:nvPr/>
            </p:nvSpPr>
            <p:spPr bwMode="auto">
              <a:xfrm>
                <a:off x="2487" y="3263"/>
                <a:ext cx="76" cy="174"/>
              </a:xfrm>
              <a:custGeom>
                <a:avLst/>
                <a:gdLst>
                  <a:gd name="T0" fmla="*/ 154 w 154"/>
                  <a:gd name="T1" fmla="*/ 16 h 349"/>
                  <a:gd name="T2" fmla="*/ 81 w 154"/>
                  <a:gd name="T3" fmla="*/ 0 h 349"/>
                  <a:gd name="T4" fmla="*/ 0 w 154"/>
                  <a:gd name="T5" fmla="*/ 332 h 349"/>
                  <a:gd name="T6" fmla="*/ 77 w 154"/>
                  <a:gd name="T7" fmla="*/ 349 h 349"/>
                  <a:gd name="T8" fmla="*/ 154 w 154"/>
                  <a:gd name="T9" fmla="*/ 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349">
                    <a:moveTo>
                      <a:pt x="154" y="16"/>
                    </a:moveTo>
                    <a:lnTo>
                      <a:pt x="81" y="0"/>
                    </a:lnTo>
                    <a:lnTo>
                      <a:pt x="0" y="332"/>
                    </a:lnTo>
                    <a:lnTo>
                      <a:pt x="77" y="349"/>
                    </a:lnTo>
                    <a:lnTo>
                      <a:pt x="154" y="1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31" name="Freeform 2194"/>
              <p:cNvSpPr>
                <a:spLocks/>
              </p:cNvSpPr>
              <p:nvPr/>
            </p:nvSpPr>
            <p:spPr bwMode="auto">
              <a:xfrm>
                <a:off x="2332" y="3211"/>
                <a:ext cx="169" cy="97"/>
              </a:xfrm>
              <a:custGeom>
                <a:avLst/>
                <a:gdLst>
                  <a:gd name="T0" fmla="*/ 340 w 340"/>
                  <a:gd name="T1" fmla="*/ 73 h 195"/>
                  <a:gd name="T2" fmla="*/ 310 w 340"/>
                  <a:gd name="T3" fmla="*/ 0 h 195"/>
                  <a:gd name="T4" fmla="*/ 0 w 340"/>
                  <a:gd name="T5" fmla="*/ 122 h 195"/>
                  <a:gd name="T6" fmla="*/ 26 w 340"/>
                  <a:gd name="T7" fmla="*/ 195 h 195"/>
                  <a:gd name="T8" fmla="*/ 340 w 340"/>
                  <a:gd name="T9" fmla="*/ 7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195">
                    <a:moveTo>
                      <a:pt x="340" y="73"/>
                    </a:moveTo>
                    <a:lnTo>
                      <a:pt x="310" y="0"/>
                    </a:lnTo>
                    <a:lnTo>
                      <a:pt x="0" y="122"/>
                    </a:lnTo>
                    <a:lnTo>
                      <a:pt x="26" y="195"/>
                    </a:lnTo>
                    <a:lnTo>
                      <a:pt x="340" y="7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32" name="Freeform 2195"/>
              <p:cNvSpPr>
                <a:spLocks/>
              </p:cNvSpPr>
              <p:nvPr/>
            </p:nvSpPr>
            <p:spPr bwMode="auto">
              <a:xfrm>
                <a:off x="2542" y="3270"/>
                <a:ext cx="76" cy="174"/>
              </a:xfrm>
              <a:custGeom>
                <a:avLst/>
                <a:gdLst>
                  <a:gd name="T0" fmla="*/ 151 w 151"/>
                  <a:gd name="T1" fmla="*/ 18 h 349"/>
                  <a:gd name="T2" fmla="*/ 79 w 151"/>
                  <a:gd name="T3" fmla="*/ 0 h 349"/>
                  <a:gd name="T4" fmla="*/ 0 w 151"/>
                  <a:gd name="T5" fmla="*/ 332 h 349"/>
                  <a:gd name="T6" fmla="*/ 74 w 151"/>
                  <a:gd name="T7" fmla="*/ 349 h 349"/>
                  <a:gd name="T8" fmla="*/ 151 w 151"/>
                  <a:gd name="T9" fmla="*/ 1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349">
                    <a:moveTo>
                      <a:pt x="151" y="18"/>
                    </a:moveTo>
                    <a:lnTo>
                      <a:pt x="79" y="0"/>
                    </a:lnTo>
                    <a:lnTo>
                      <a:pt x="0" y="332"/>
                    </a:lnTo>
                    <a:lnTo>
                      <a:pt x="74" y="349"/>
                    </a:lnTo>
                    <a:lnTo>
                      <a:pt x="151" y="1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33" name="Freeform 2196"/>
              <p:cNvSpPr>
                <a:spLocks/>
              </p:cNvSpPr>
              <p:nvPr/>
            </p:nvSpPr>
            <p:spPr bwMode="auto">
              <a:xfrm>
                <a:off x="2314" y="3161"/>
                <a:ext cx="169" cy="96"/>
              </a:xfrm>
              <a:custGeom>
                <a:avLst/>
                <a:gdLst>
                  <a:gd name="T0" fmla="*/ 336 w 336"/>
                  <a:gd name="T1" fmla="*/ 70 h 191"/>
                  <a:gd name="T2" fmla="*/ 311 w 336"/>
                  <a:gd name="T3" fmla="*/ 0 h 191"/>
                  <a:gd name="T4" fmla="*/ 0 w 336"/>
                  <a:gd name="T5" fmla="*/ 122 h 191"/>
                  <a:gd name="T6" fmla="*/ 24 w 336"/>
                  <a:gd name="T7" fmla="*/ 191 h 191"/>
                  <a:gd name="T8" fmla="*/ 336 w 336"/>
                  <a:gd name="T9" fmla="*/ 7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191">
                    <a:moveTo>
                      <a:pt x="336" y="70"/>
                    </a:moveTo>
                    <a:lnTo>
                      <a:pt x="311" y="0"/>
                    </a:lnTo>
                    <a:lnTo>
                      <a:pt x="0" y="122"/>
                    </a:lnTo>
                    <a:lnTo>
                      <a:pt x="24" y="191"/>
                    </a:lnTo>
                    <a:lnTo>
                      <a:pt x="336" y="7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34" name="Line 2197"/>
              <p:cNvSpPr>
                <a:spLocks noChangeShapeType="1"/>
              </p:cNvSpPr>
              <p:nvPr/>
            </p:nvSpPr>
            <p:spPr bwMode="auto">
              <a:xfrm flipH="1" flipV="1">
                <a:off x="2552" y="3302"/>
                <a:ext cx="14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35" name="Line 2198"/>
              <p:cNvSpPr>
                <a:spLocks noChangeShapeType="1"/>
              </p:cNvSpPr>
              <p:nvPr/>
            </p:nvSpPr>
            <p:spPr bwMode="auto">
              <a:xfrm flipH="1" flipV="1">
                <a:off x="2439" y="3213"/>
                <a:ext cx="13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36" name="Line 2199"/>
              <p:cNvSpPr>
                <a:spLocks noChangeShapeType="1"/>
              </p:cNvSpPr>
              <p:nvPr/>
            </p:nvSpPr>
            <p:spPr bwMode="auto">
              <a:xfrm flipH="1" flipV="1">
                <a:off x="2539" y="3190"/>
                <a:ext cx="27" cy="2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6" name="Group 2154"/>
            <p:cNvGrpSpPr>
              <a:grpSpLocks/>
            </p:cNvGrpSpPr>
            <p:nvPr/>
          </p:nvGrpSpPr>
          <p:grpSpPr bwMode="auto">
            <a:xfrm>
              <a:off x="5076056" y="5733256"/>
              <a:ext cx="212400" cy="169200"/>
              <a:chOff x="2246" y="2422"/>
              <a:chExt cx="1031" cy="1022"/>
            </a:xfrm>
          </p:grpSpPr>
          <p:sp>
            <p:nvSpPr>
              <p:cNvPr id="547" name="Freeform 2155"/>
              <p:cNvSpPr>
                <a:spLocks/>
              </p:cNvSpPr>
              <p:nvPr/>
            </p:nvSpPr>
            <p:spPr bwMode="auto">
              <a:xfrm>
                <a:off x="2642" y="2422"/>
                <a:ext cx="105" cy="167"/>
              </a:xfrm>
              <a:custGeom>
                <a:avLst/>
                <a:gdLst>
                  <a:gd name="T0" fmla="*/ 146 w 210"/>
                  <a:gd name="T1" fmla="*/ 333 h 333"/>
                  <a:gd name="T2" fmla="*/ 210 w 210"/>
                  <a:gd name="T3" fmla="*/ 306 h 333"/>
                  <a:gd name="T4" fmla="*/ 68 w 210"/>
                  <a:gd name="T5" fmla="*/ 0 h 333"/>
                  <a:gd name="T6" fmla="*/ 0 w 210"/>
                  <a:gd name="T7" fmla="*/ 30 h 333"/>
                  <a:gd name="T8" fmla="*/ 146 w 210"/>
                  <a:gd name="T9" fmla="*/ 33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3">
                    <a:moveTo>
                      <a:pt x="146" y="333"/>
                    </a:moveTo>
                    <a:lnTo>
                      <a:pt x="210" y="306"/>
                    </a:lnTo>
                    <a:lnTo>
                      <a:pt x="68" y="0"/>
                    </a:lnTo>
                    <a:lnTo>
                      <a:pt x="0" y="30"/>
                    </a:lnTo>
                    <a:lnTo>
                      <a:pt x="146" y="33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48" name="Rectangle 2156"/>
              <p:cNvSpPr>
                <a:spLocks noChangeArrowheads="1"/>
              </p:cNvSpPr>
              <p:nvPr/>
            </p:nvSpPr>
            <p:spPr bwMode="auto">
              <a:xfrm>
                <a:off x="2716" y="2570"/>
                <a:ext cx="33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49" name="Rectangle 2157"/>
              <p:cNvSpPr>
                <a:spLocks noChangeArrowheads="1"/>
              </p:cNvSpPr>
              <p:nvPr/>
            </p:nvSpPr>
            <p:spPr bwMode="auto">
              <a:xfrm>
                <a:off x="2783" y="2570"/>
                <a:ext cx="34" cy="280"/>
              </a:xfrm>
              <a:prstGeom prst="rect">
                <a:avLst/>
              </a:prstGeom>
              <a:solidFill>
                <a:srgbClr val="0073E6"/>
              </a:solidFill>
              <a:ln w="3175">
                <a:solidFill>
                  <a:srgbClr val="0075E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158"/>
              <p:cNvSpPr>
                <a:spLocks/>
              </p:cNvSpPr>
              <p:nvPr/>
            </p:nvSpPr>
            <p:spPr bwMode="auto">
              <a:xfrm>
                <a:off x="2779" y="2425"/>
                <a:ext cx="115" cy="163"/>
              </a:xfrm>
              <a:custGeom>
                <a:avLst/>
                <a:gdLst>
                  <a:gd name="T0" fmla="*/ 0 w 231"/>
                  <a:gd name="T1" fmla="*/ 292 h 327"/>
                  <a:gd name="T2" fmla="*/ 67 w 231"/>
                  <a:gd name="T3" fmla="*/ 327 h 327"/>
                  <a:gd name="T4" fmla="*/ 231 w 231"/>
                  <a:gd name="T5" fmla="*/ 30 h 327"/>
                  <a:gd name="T6" fmla="*/ 165 w 231"/>
                  <a:gd name="T7" fmla="*/ 0 h 327"/>
                  <a:gd name="T8" fmla="*/ 0 w 231"/>
                  <a:gd name="T9" fmla="*/ 292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327">
                    <a:moveTo>
                      <a:pt x="0" y="292"/>
                    </a:moveTo>
                    <a:lnTo>
                      <a:pt x="67" y="327"/>
                    </a:lnTo>
                    <a:lnTo>
                      <a:pt x="231" y="30"/>
                    </a:lnTo>
                    <a:lnTo>
                      <a:pt x="165" y="0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159"/>
              <p:cNvSpPr>
                <a:spLocks/>
              </p:cNvSpPr>
              <p:nvPr/>
            </p:nvSpPr>
            <p:spPr bwMode="auto">
              <a:xfrm>
                <a:off x="2597" y="2451"/>
                <a:ext cx="106" cy="170"/>
              </a:xfrm>
              <a:custGeom>
                <a:avLst/>
                <a:gdLst>
                  <a:gd name="T0" fmla="*/ 142 w 213"/>
                  <a:gd name="T1" fmla="*/ 341 h 341"/>
                  <a:gd name="T2" fmla="*/ 213 w 213"/>
                  <a:gd name="T3" fmla="*/ 308 h 341"/>
                  <a:gd name="T4" fmla="*/ 67 w 213"/>
                  <a:gd name="T5" fmla="*/ 0 h 341"/>
                  <a:gd name="T6" fmla="*/ 0 w 213"/>
                  <a:gd name="T7" fmla="*/ 32 h 341"/>
                  <a:gd name="T8" fmla="*/ 142 w 213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341">
                    <a:moveTo>
                      <a:pt x="142" y="341"/>
                    </a:moveTo>
                    <a:lnTo>
                      <a:pt x="213" y="308"/>
                    </a:lnTo>
                    <a:lnTo>
                      <a:pt x="67" y="0"/>
                    </a:lnTo>
                    <a:lnTo>
                      <a:pt x="0" y="32"/>
                    </a:lnTo>
                    <a:lnTo>
                      <a:pt x="142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160"/>
              <p:cNvSpPr>
                <a:spLocks/>
              </p:cNvSpPr>
              <p:nvPr/>
            </p:nvSpPr>
            <p:spPr bwMode="auto">
              <a:xfrm>
                <a:off x="2822" y="2451"/>
                <a:ext cx="116" cy="165"/>
              </a:xfrm>
              <a:custGeom>
                <a:avLst/>
                <a:gdLst>
                  <a:gd name="T0" fmla="*/ 0 w 232"/>
                  <a:gd name="T1" fmla="*/ 297 h 330"/>
                  <a:gd name="T2" fmla="*/ 68 w 232"/>
                  <a:gd name="T3" fmla="*/ 330 h 330"/>
                  <a:gd name="T4" fmla="*/ 232 w 232"/>
                  <a:gd name="T5" fmla="*/ 37 h 330"/>
                  <a:gd name="T6" fmla="*/ 168 w 232"/>
                  <a:gd name="T7" fmla="*/ 0 h 330"/>
                  <a:gd name="T8" fmla="*/ 0 w 232"/>
                  <a:gd name="T9" fmla="*/ 29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30">
                    <a:moveTo>
                      <a:pt x="0" y="297"/>
                    </a:moveTo>
                    <a:lnTo>
                      <a:pt x="68" y="330"/>
                    </a:lnTo>
                    <a:lnTo>
                      <a:pt x="232" y="37"/>
                    </a:lnTo>
                    <a:lnTo>
                      <a:pt x="168" y="0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53" name="Line 2161"/>
              <p:cNvSpPr>
                <a:spLocks noChangeShapeType="1"/>
              </p:cNvSpPr>
              <p:nvPr/>
            </p:nvSpPr>
            <p:spPr bwMode="auto">
              <a:xfrm>
                <a:off x="2685" y="2562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54" name="Line 2162"/>
              <p:cNvSpPr>
                <a:spLocks noChangeShapeType="1"/>
              </p:cNvSpPr>
              <p:nvPr/>
            </p:nvSpPr>
            <p:spPr bwMode="auto">
              <a:xfrm>
                <a:off x="2828" y="2556"/>
                <a:ext cx="19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55" name="Line 2163"/>
              <p:cNvSpPr>
                <a:spLocks noChangeShapeType="1"/>
              </p:cNvSpPr>
              <p:nvPr/>
            </p:nvSpPr>
            <p:spPr bwMode="auto">
              <a:xfrm>
                <a:off x="2747" y="2639"/>
                <a:ext cx="36" cy="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2164"/>
              <p:cNvSpPr>
                <a:spLocks/>
              </p:cNvSpPr>
              <p:nvPr/>
            </p:nvSpPr>
            <p:spPr bwMode="auto">
              <a:xfrm>
                <a:off x="2394" y="2789"/>
                <a:ext cx="252" cy="202"/>
              </a:xfrm>
              <a:custGeom>
                <a:avLst/>
                <a:gdLst>
                  <a:gd name="T0" fmla="*/ 451 w 503"/>
                  <a:gd name="T1" fmla="*/ 406 h 406"/>
                  <a:gd name="T2" fmla="*/ 503 w 503"/>
                  <a:gd name="T3" fmla="*/ 337 h 406"/>
                  <a:gd name="T4" fmla="*/ 46 w 503"/>
                  <a:gd name="T5" fmla="*/ 0 h 406"/>
                  <a:gd name="T6" fmla="*/ 0 w 503"/>
                  <a:gd name="T7" fmla="*/ 69 h 406"/>
                  <a:gd name="T8" fmla="*/ 451 w 503"/>
                  <a:gd name="T9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3" h="406">
                    <a:moveTo>
                      <a:pt x="451" y="406"/>
                    </a:moveTo>
                    <a:lnTo>
                      <a:pt x="503" y="337"/>
                    </a:lnTo>
                    <a:lnTo>
                      <a:pt x="46" y="0"/>
                    </a:lnTo>
                    <a:lnTo>
                      <a:pt x="0" y="69"/>
                    </a:lnTo>
                    <a:lnTo>
                      <a:pt x="451" y="40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2165"/>
              <p:cNvSpPr>
                <a:spLocks/>
              </p:cNvSpPr>
              <p:nvPr/>
            </p:nvSpPr>
            <p:spPr bwMode="auto">
              <a:xfrm>
                <a:off x="2434" y="2733"/>
                <a:ext cx="251" cy="202"/>
              </a:xfrm>
              <a:custGeom>
                <a:avLst/>
                <a:gdLst>
                  <a:gd name="T0" fmla="*/ 452 w 501"/>
                  <a:gd name="T1" fmla="*/ 404 h 404"/>
                  <a:gd name="T2" fmla="*/ 501 w 501"/>
                  <a:gd name="T3" fmla="*/ 337 h 404"/>
                  <a:gd name="T4" fmla="*/ 47 w 501"/>
                  <a:gd name="T5" fmla="*/ 0 h 404"/>
                  <a:gd name="T6" fmla="*/ 0 w 501"/>
                  <a:gd name="T7" fmla="*/ 70 h 404"/>
                  <a:gd name="T8" fmla="*/ 452 w 501"/>
                  <a:gd name="T9" fmla="*/ 404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" h="404">
                    <a:moveTo>
                      <a:pt x="452" y="404"/>
                    </a:moveTo>
                    <a:lnTo>
                      <a:pt x="501" y="337"/>
                    </a:lnTo>
                    <a:lnTo>
                      <a:pt x="47" y="0"/>
                    </a:lnTo>
                    <a:lnTo>
                      <a:pt x="0" y="70"/>
                    </a:lnTo>
                    <a:lnTo>
                      <a:pt x="452" y="40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58" name="Freeform 2166"/>
              <p:cNvSpPr>
                <a:spLocks/>
              </p:cNvSpPr>
              <p:nvPr/>
            </p:nvSpPr>
            <p:spPr bwMode="auto">
              <a:xfrm>
                <a:off x="2249" y="2768"/>
                <a:ext cx="173" cy="68"/>
              </a:xfrm>
              <a:custGeom>
                <a:avLst/>
                <a:gdLst>
                  <a:gd name="T0" fmla="*/ 329 w 346"/>
                  <a:gd name="T1" fmla="*/ 137 h 137"/>
                  <a:gd name="T2" fmla="*/ 346 w 346"/>
                  <a:gd name="T3" fmla="*/ 58 h 137"/>
                  <a:gd name="T4" fmla="*/ 17 w 346"/>
                  <a:gd name="T5" fmla="*/ 0 h 137"/>
                  <a:gd name="T6" fmla="*/ 0 w 346"/>
                  <a:gd name="T7" fmla="*/ 72 h 137"/>
                  <a:gd name="T8" fmla="*/ 329 w 346"/>
                  <a:gd name="T9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137">
                    <a:moveTo>
                      <a:pt x="329" y="137"/>
                    </a:moveTo>
                    <a:lnTo>
                      <a:pt x="346" y="58"/>
                    </a:lnTo>
                    <a:lnTo>
                      <a:pt x="17" y="0"/>
                    </a:lnTo>
                    <a:lnTo>
                      <a:pt x="0" y="72"/>
                    </a:lnTo>
                    <a:lnTo>
                      <a:pt x="329" y="137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2167"/>
              <p:cNvSpPr>
                <a:spLocks/>
              </p:cNvSpPr>
              <p:nvPr/>
            </p:nvSpPr>
            <p:spPr bwMode="auto">
              <a:xfrm>
                <a:off x="2366" y="2601"/>
                <a:ext cx="104" cy="170"/>
              </a:xfrm>
              <a:custGeom>
                <a:avLst/>
                <a:gdLst>
                  <a:gd name="T0" fmla="*/ 140 w 208"/>
                  <a:gd name="T1" fmla="*/ 341 h 341"/>
                  <a:gd name="T2" fmla="*/ 208 w 208"/>
                  <a:gd name="T3" fmla="*/ 308 h 341"/>
                  <a:gd name="T4" fmla="*/ 69 w 208"/>
                  <a:gd name="T5" fmla="*/ 0 h 341"/>
                  <a:gd name="T6" fmla="*/ 0 w 208"/>
                  <a:gd name="T7" fmla="*/ 29 h 341"/>
                  <a:gd name="T8" fmla="*/ 140 w 208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341">
                    <a:moveTo>
                      <a:pt x="140" y="341"/>
                    </a:moveTo>
                    <a:lnTo>
                      <a:pt x="208" y="308"/>
                    </a:lnTo>
                    <a:lnTo>
                      <a:pt x="69" y="0"/>
                    </a:lnTo>
                    <a:lnTo>
                      <a:pt x="0" y="29"/>
                    </a:lnTo>
                    <a:lnTo>
                      <a:pt x="140" y="34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2168"/>
              <p:cNvSpPr>
                <a:spLocks/>
              </p:cNvSpPr>
              <p:nvPr/>
            </p:nvSpPr>
            <p:spPr bwMode="auto">
              <a:xfrm>
                <a:off x="2246" y="2823"/>
                <a:ext cx="172" cy="69"/>
              </a:xfrm>
              <a:custGeom>
                <a:avLst/>
                <a:gdLst>
                  <a:gd name="T0" fmla="*/ 330 w 343"/>
                  <a:gd name="T1" fmla="*/ 138 h 138"/>
                  <a:gd name="T2" fmla="*/ 343 w 343"/>
                  <a:gd name="T3" fmla="*/ 60 h 138"/>
                  <a:gd name="T4" fmla="*/ 15 w 343"/>
                  <a:gd name="T5" fmla="*/ 0 h 138"/>
                  <a:gd name="T6" fmla="*/ 0 w 343"/>
                  <a:gd name="T7" fmla="*/ 73 h 138"/>
                  <a:gd name="T8" fmla="*/ 330 w 343"/>
                  <a:gd name="T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" h="138">
                    <a:moveTo>
                      <a:pt x="330" y="138"/>
                    </a:moveTo>
                    <a:lnTo>
                      <a:pt x="343" y="60"/>
                    </a:lnTo>
                    <a:lnTo>
                      <a:pt x="15" y="0"/>
                    </a:lnTo>
                    <a:lnTo>
                      <a:pt x="0" y="73"/>
                    </a:lnTo>
                    <a:lnTo>
                      <a:pt x="330" y="13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2169"/>
              <p:cNvSpPr>
                <a:spLocks/>
              </p:cNvSpPr>
              <p:nvPr/>
            </p:nvSpPr>
            <p:spPr bwMode="auto">
              <a:xfrm>
                <a:off x="2416" y="2579"/>
                <a:ext cx="102" cy="171"/>
              </a:xfrm>
              <a:custGeom>
                <a:avLst/>
                <a:gdLst>
                  <a:gd name="T0" fmla="*/ 134 w 205"/>
                  <a:gd name="T1" fmla="*/ 342 h 342"/>
                  <a:gd name="T2" fmla="*/ 205 w 205"/>
                  <a:gd name="T3" fmla="*/ 311 h 342"/>
                  <a:gd name="T4" fmla="*/ 69 w 205"/>
                  <a:gd name="T5" fmla="*/ 0 h 342"/>
                  <a:gd name="T6" fmla="*/ 0 w 205"/>
                  <a:gd name="T7" fmla="*/ 32 h 342"/>
                  <a:gd name="T8" fmla="*/ 134 w 205"/>
                  <a:gd name="T9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342">
                    <a:moveTo>
                      <a:pt x="134" y="342"/>
                    </a:moveTo>
                    <a:lnTo>
                      <a:pt x="205" y="311"/>
                    </a:lnTo>
                    <a:lnTo>
                      <a:pt x="69" y="0"/>
                    </a:lnTo>
                    <a:lnTo>
                      <a:pt x="0" y="32"/>
                    </a:lnTo>
                    <a:lnTo>
                      <a:pt x="134" y="342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62" name="Line 2170"/>
              <p:cNvSpPr>
                <a:spLocks noChangeShapeType="1"/>
              </p:cNvSpPr>
              <p:nvPr/>
            </p:nvSpPr>
            <p:spPr bwMode="auto">
              <a:xfrm flipV="1">
                <a:off x="2373" y="2826"/>
                <a:ext cx="10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63" name="Line 2171"/>
              <p:cNvSpPr>
                <a:spLocks noChangeShapeType="1"/>
              </p:cNvSpPr>
              <p:nvPr/>
            </p:nvSpPr>
            <p:spPr bwMode="auto">
              <a:xfrm flipV="1">
                <a:off x="2456" y="2707"/>
                <a:ext cx="9" cy="12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64" name="Line 2172"/>
              <p:cNvSpPr>
                <a:spLocks noChangeShapeType="1"/>
              </p:cNvSpPr>
              <p:nvPr/>
            </p:nvSpPr>
            <p:spPr bwMode="auto">
              <a:xfrm flipV="1">
                <a:off x="2473" y="2808"/>
                <a:ext cx="19" cy="3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2173"/>
              <p:cNvSpPr>
                <a:spLocks/>
              </p:cNvSpPr>
              <p:nvPr/>
            </p:nvSpPr>
            <p:spPr bwMode="auto">
              <a:xfrm>
                <a:off x="2840" y="2768"/>
                <a:ext cx="260" cy="185"/>
              </a:xfrm>
              <a:custGeom>
                <a:avLst/>
                <a:gdLst>
                  <a:gd name="T0" fmla="*/ 0 w 520"/>
                  <a:gd name="T1" fmla="*/ 299 h 370"/>
                  <a:gd name="T2" fmla="*/ 43 w 520"/>
                  <a:gd name="T3" fmla="*/ 370 h 370"/>
                  <a:gd name="T4" fmla="*/ 520 w 520"/>
                  <a:gd name="T5" fmla="*/ 71 h 370"/>
                  <a:gd name="T6" fmla="*/ 479 w 520"/>
                  <a:gd name="T7" fmla="*/ 0 h 370"/>
                  <a:gd name="T8" fmla="*/ 0 w 520"/>
                  <a:gd name="T9" fmla="*/ 299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370">
                    <a:moveTo>
                      <a:pt x="0" y="299"/>
                    </a:moveTo>
                    <a:lnTo>
                      <a:pt x="43" y="370"/>
                    </a:lnTo>
                    <a:lnTo>
                      <a:pt x="520" y="71"/>
                    </a:lnTo>
                    <a:lnTo>
                      <a:pt x="479" y="0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2174"/>
              <p:cNvSpPr>
                <a:spLocks/>
              </p:cNvSpPr>
              <p:nvPr/>
            </p:nvSpPr>
            <p:spPr bwMode="auto">
              <a:xfrm>
                <a:off x="2875" y="2825"/>
                <a:ext cx="261" cy="186"/>
              </a:xfrm>
              <a:custGeom>
                <a:avLst/>
                <a:gdLst>
                  <a:gd name="T0" fmla="*/ 0 w 522"/>
                  <a:gd name="T1" fmla="*/ 301 h 372"/>
                  <a:gd name="T2" fmla="*/ 45 w 522"/>
                  <a:gd name="T3" fmla="*/ 372 h 372"/>
                  <a:gd name="T4" fmla="*/ 522 w 522"/>
                  <a:gd name="T5" fmla="*/ 69 h 372"/>
                  <a:gd name="T6" fmla="*/ 480 w 522"/>
                  <a:gd name="T7" fmla="*/ 0 h 372"/>
                  <a:gd name="T8" fmla="*/ 0 w 522"/>
                  <a:gd name="T9" fmla="*/ 301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2" h="372">
                    <a:moveTo>
                      <a:pt x="0" y="301"/>
                    </a:moveTo>
                    <a:lnTo>
                      <a:pt x="45" y="372"/>
                    </a:lnTo>
                    <a:lnTo>
                      <a:pt x="522" y="69"/>
                    </a:lnTo>
                    <a:lnTo>
                      <a:pt x="480" y="0"/>
                    </a:lnTo>
                    <a:lnTo>
                      <a:pt x="0" y="301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2175"/>
              <p:cNvSpPr>
                <a:spLocks/>
              </p:cNvSpPr>
              <p:nvPr/>
            </p:nvSpPr>
            <p:spPr bwMode="auto">
              <a:xfrm>
                <a:off x="3059" y="2639"/>
                <a:ext cx="124" cy="164"/>
              </a:xfrm>
              <a:custGeom>
                <a:avLst/>
                <a:gdLst>
                  <a:gd name="T0" fmla="*/ 0 w 246"/>
                  <a:gd name="T1" fmla="*/ 286 h 328"/>
                  <a:gd name="T2" fmla="*/ 60 w 246"/>
                  <a:gd name="T3" fmla="*/ 328 h 328"/>
                  <a:gd name="T4" fmla="*/ 246 w 246"/>
                  <a:gd name="T5" fmla="*/ 40 h 328"/>
                  <a:gd name="T6" fmla="*/ 182 w 246"/>
                  <a:gd name="T7" fmla="*/ 0 h 328"/>
                  <a:gd name="T8" fmla="*/ 0 w 246"/>
                  <a:gd name="T9" fmla="*/ 286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328">
                    <a:moveTo>
                      <a:pt x="0" y="286"/>
                    </a:moveTo>
                    <a:lnTo>
                      <a:pt x="60" y="328"/>
                    </a:lnTo>
                    <a:lnTo>
                      <a:pt x="246" y="40"/>
                    </a:lnTo>
                    <a:lnTo>
                      <a:pt x="182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2176"/>
              <p:cNvSpPr>
                <a:spLocks/>
              </p:cNvSpPr>
              <p:nvPr/>
            </p:nvSpPr>
            <p:spPr bwMode="auto">
              <a:xfrm>
                <a:off x="3110" y="2823"/>
                <a:ext cx="167" cy="40"/>
              </a:xfrm>
              <a:custGeom>
                <a:avLst/>
                <a:gdLst>
                  <a:gd name="T0" fmla="*/ 0 w 333"/>
                  <a:gd name="T1" fmla="*/ 8 h 79"/>
                  <a:gd name="T2" fmla="*/ 0 w 333"/>
                  <a:gd name="T3" fmla="*/ 79 h 79"/>
                  <a:gd name="T4" fmla="*/ 333 w 333"/>
                  <a:gd name="T5" fmla="*/ 73 h 79"/>
                  <a:gd name="T6" fmla="*/ 327 w 333"/>
                  <a:gd name="T7" fmla="*/ 0 h 79"/>
                  <a:gd name="T8" fmla="*/ 0 w 333"/>
                  <a:gd name="T9" fmla="*/ 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79">
                    <a:moveTo>
                      <a:pt x="0" y="8"/>
                    </a:moveTo>
                    <a:lnTo>
                      <a:pt x="0" y="79"/>
                    </a:lnTo>
                    <a:lnTo>
                      <a:pt x="333" y="73"/>
                    </a:lnTo>
                    <a:lnTo>
                      <a:pt x="32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69" name="Freeform 2177"/>
              <p:cNvSpPr>
                <a:spLocks/>
              </p:cNvSpPr>
              <p:nvPr/>
            </p:nvSpPr>
            <p:spPr bwMode="auto">
              <a:xfrm>
                <a:off x="3012" y="2615"/>
                <a:ext cx="120" cy="164"/>
              </a:xfrm>
              <a:custGeom>
                <a:avLst/>
                <a:gdLst>
                  <a:gd name="T0" fmla="*/ 0 w 242"/>
                  <a:gd name="T1" fmla="*/ 286 h 329"/>
                  <a:gd name="T2" fmla="*/ 62 w 242"/>
                  <a:gd name="T3" fmla="*/ 329 h 329"/>
                  <a:gd name="T4" fmla="*/ 242 w 242"/>
                  <a:gd name="T5" fmla="*/ 38 h 329"/>
                  <a:gd name="T6" fmla="*/ 178 w 242"/>
                  <a:gd name="T7" fmla="*/ 0 h 329"/>
                  <a:gd name="T8" fmla="*/ 0 w 242"/>
                  <a:gd name="T9" fmla="*/ 28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329">
                    <a:moveTo>
                      <a:pt x="0" y="286"/>
                    </a:moveTo>
                    <a:lnTo>
                      <a:pt x="62" y="329"/>
                    </a:lnTo>
                    <a:lnTo>
                      <a:pt x="242" y="38"/>
                    </a:lnTo>
                    <a:lnTo>
                      <a:pt x="178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70" name="Freeform 2178"/>
              <p:cNvSpPr>
                <a:spLocks/>
              </p:cNvSpPr>
              <p:nvPr/>
            </p:nvSpPr>
            <p:spPr bwMode="auto">
              <a:xfrm>
                <a:off x="3110" y="2874"/>
                <a:ext cx="167" cy="44"/>
              </a:xfrm>
              <a:custGeom>
                <a:avLst/>
                <a:gdLst>
                  <a:gd name="T0" fmla="*/ 0 w 333"/>
                  <a:gd name="T1" fmla="*/ 9 h 86"/>
                  <a:gd name="T2" fmla="*/ 1 w 333"/>
                  <a:gd name="T3" fmla="*/ 86 h 86"/>
                  <a:gd name="T4" fmla="*/ 333 w 333"/>
                  <a:gd name="T5" fmla="*/ 75 h 86"/>
                  <a:gd name="T6" fmla="*/ 327 w 333"/>
                  <a:gd name="T7" fmla="*/ 0 h 86"/>
                  <a:gd name="T8" fmla="*/ 0 w 333"/>
                  <a:gd name="T9" fmla="*/ 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86">
                    <a:moveTo>
                      <a:pt x="0" y="9"/>
                    </a:moveTo>
                    <a:lnTo>
                      <a:pt x="1" y="86"/>
                    </a:lnTo>
                    <a:lnTo>
                      <a:pt x="333" y="75"/>
                    </a:lnTo>
                    <a:lnTo>
                      <a:pt x="32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71" name="Line 2179"/>
              <p:cNvSpPr>
                <a:spLocks noChangeShapeType="1"/>
              </p:cNvSpPr>
              <p:nvPr/>
            </p:nvSpPr>
            <p:spPr bwMode="auto">
              <a:xfrm>
                <a:off x="3070" y="2741"/>
                <a:ext cx="9" cy="15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72" name="Line 2180"/>
              <p:cNvSpPr>
                <a:spLocks noChangeShapeType="1"/>
              </p:cNvSpPr>
              <p:nvPr/>
            </p:nvSpPr>
            <p:spPr bwMode="auto">
              <a:xfrm>
                <a:off x="3148" y="2863"/>
                <a:ext cx="11" cy="16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73" name="Line 2181"/>
              <p:cNvSpPr>
                <a:spLocks noChangeShapeType="1"/>
              </p:cNvSpPr>
              <p:nvPr/>
            </p:nvSpPr>
            <p:spPr bwMode="auto">
              <a:xfrm>
                <a:off x="3039" y="2838"/>
                <a:ext cx="17" cy="27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74" name="Freeform 2182"/>
              <p:cNvSpPr>
                <a:spLocks/>
              </p:cNvSpPr>
              <p:nvPr/>
            </p:nvSpPr>
            <p:spPr bwMode="auto">
              <a:xfrm>
                <a:off x="2831" y="2989"/>
                <a:ext cx="192" cy="264"/>
              </a:xfrm>
              <a:custGeom>
                <a:avLst/>
                <a:gdLst>
                  <a:gd name="T0" fmla="*/ 70 w 385"/>
                  <a:gd name="T1" fmla="*/ 0 h 526"/>
                  <a:gd name="T2" fmla="*/ 0 w 385"/>
                  <a:gd name="T3" fmla="*/ 50 h 526"/>
                  <a:gd name="T4" fmla="*/ 317 w 385"/>
                  <a:gd name="T5" fmla="*/ 526 h 526"/>
                  <a:gd name="T6" fmla="*/ 385 w 385"/>
                  <a:gd name="T7" fmla="*/ 477 h 526"/>
                  <a:gd name="T8" fmla="*/ 70 w 385"/>
                  <a:gd name="T9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5" h="526">
                    <a:moveTo>
                      <a:pt x="70" y="0"/>
                    </a:moveTo>
                    <a:lnTo>
                      <a:pt x="0" y="50"/>
                    </a:lnTo>
                    <a:lnTo>
                      <a:pt x="317" y="526"/>
                    </a:lnTo>
                    <a:lnTo>
                      <a:pt x="385" y="477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75" name="Freeform 2183"/>
              <p:cNvSpPr>
                <a:spLocks/>
              </p:cNvSpPr>
              <p:nvPr/>
            </p:nvSpPr>
            <p:spPr bwMode="auto">
              <a:xfrm>
                <a:off x="2775" y="3028"/>
                <a:ext cx="192" cy="262"/>
              </a:xfrm>
              <a:custGeom>
                <a:avLst/>
                <a:gdLst>
                  <a:gd name="T0" fmla="*/ 69 w 383"/>
                  <a:gd name="T1" fmla="*/ 0 h 524"/>
                  <a:gd name="T2" fmla="*/ 0 w 383"/>
                  <a:gd name="T3" fmla="*/ 50 h 524"/>
                  <a:gd name="T4" fmla="*/ 315 w 383"/>
                  <a:gd name="T5" fmla="*/ 524 h 524"/>
                  <a:gd name="T6" fmla="*/ 383 w 383"/>
                  <a:gd name="T7" fmla="*/ 475 h 524"/>
                  <a:gd name="T8" fmla="*/ 69 w 383"/>
                  <a:gd name="T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3" h="524">
                    <a:moveTo>
                      <a:pt x="69" y="0"/>
                    </a:moveTo>
                    <a:lnTo>
                      <a:pt x="0" y="50"/>
                    </a:lnTo>
                    <a:lnTo>
                      <a:pt x="315" y="524"/>
                    </a:lnTo>
                    <a:lnTo>
                      <a:pt x="383" y="47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76" name="Freeform 2184"/>
              <p:cNvSpPr>
                <a:spLocks/>
              </p:cNvSpPr>
              <p:nvPr/>
            </p:nvSpPr>
            <p:spPr bwMode="auto">
              <a:xfrm>
                <a:off x="2990" y="3209"/>
                <a:ext cx="162" cy="119"/>
              </a:xfrm>
              <a:custGeom>
                <a:avLst/>
                <a:gdLst>
                  <a:gd name="T0" fmla="*/ 35 w 326"/>
                  <a:gd name="T1" fmla="*/ 0 h 237"/>
                  <a:gd name="T2" fmla="*/ 0 w 326"/>
                  <a:gd name="T3" fmla="*/ 64 h 237"/>
                  <a:gd name="T4" fmla="*/ 287 w 326"/>
                  <a:gd name="T5" fmla="*/ 237 h 237"/>
                  <a:gd name="T6" fmla="*/ 326 w 326"/>
                  <a:gd name="T7" fmla="*/ 171 h 237"/>
                  <a:gd name="T8" fmla="*/ 35 w 326"/>
                  <a:gd name="T9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237">
                    <a:moveTo>
                      <a:pt x="35" y="0"/>
                    </a:moveTo>
                    <a:lnTo>
                      <a:pt x="0" y="64"/>
                    </a:lnTo>
                    <a:lnTo>
                      <a:pt x="287" y="237"/>
                    </a:lnTo>
                    <a:lnTo>
                      <a:pt x="326" y="17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77" name="Freeform 2185"/>
              <p:cNvSpPr>
                <a:spLocks/>
              </p:cNvSpPr>
              <p:nvPr/>
            </p:nvSpPr>
            <p:spPr bwMode="auto">
              <a:xfrm>
                <a:off x="2928" y="3263"/>
                <a:ext cx="50" cy="172"/>
              </a:xfrm>
              <a:custGeom>
                <a:avLst/>
                <a:gdLst>
                  <a:gd name="T0" fmla="*/ 73 w 99"/>
                  <a:gd name="T1" fmla="*/ 0 h 345"/>
                  <a:gd name="T2" fmla="*/ 0 w 99"/>
                  <a:gd name="T3" fmla="*/ 4 h 345"/>
                  <a:gd name="T4" fmla="*/ 26 w 99"/>
                  <a:gd name="T5" fmla="*/ 345 h 345"/>
                  <a:gd name="T6" fmla="*/ 99 w 99"/>
                  <a:gd name="T7" fmla="*/ 340 h 345"/>
                  <a:gd name="T8" fmla="*/ 73 w 99"/>
                  <a:gd name="T9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345">
                    <a:moveTo>
                      <a:pt x="73" y="0"/>
                    </a:moveTo>
                    <a:lnTo>
                      <a:pt x="0" y="4"/>
                    </a:lnTo>
                    <a:lnTo>
                      <a:pt x="26" y="345"/>
                    </a:lnTo>
                    <a:lnTo>
                      <a:pt x="99" y="34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78" name="Freeform 2186"/>
              <p:cNvSpPr>
                <a:spLocks/>
              </p:cNvSpPr>
              <p:nvPr/>
            </p:nvSpPr>
            <p:spPr bwMode="auto">
              <a:xfrm>
                <a:off x="3012" y="3158"/>
                <a:ext cx="162" cy="118"/>
              </a:xfrm>
              <a:custGeom>
                <a:avLst/>
                <a:gdLst>
                  <a:gd name="T0" fmla="*/ 35 w 324"/>
                  <a:gd name="T1" fmla="*/ 0 h 236"/>
                  <a:gd name="T2" fmla="*/ 0 w 324"/>
                  <a:gd name="T3" fmla="*/ 67 h 236"/>
                  <a:gd name="T4" fmla="*/ 287 w 324"/>
                  <a:gd name="T5" fmla="*/ 236 h 236"/>
                  <a:gd name="T6" fmla="*/ 324 w 324"/>
                  <a:gd name="T7" fmla="*/ 170 h 236"/>
                  <a:gd name="T8" fmla="*/ 35 w 324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236">
                    <a:moveTo>
                      <a:pt x="35" y="0"/>
                    </a:moveTo>
                    <a:lnTo>
                      <a:pt x="0" y="67"/>
                    </a:lnTo>
                    <a:lnTo>
                      <a:pt x="287" y="236"/>
                    </a:lnTo>
                    <a:lnTo>
                      <a:pt x="324" y="17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79" name="Freeform 2187"/>
              <p:cNvSpPr>
                <a:spLocks/>
              </p:cNvSpPr>
              <p:nvPr/>
            </p:nvSpPr>
            <p:spPr bwMode="auto">
              <a:xfrm>
                <a:off x="2876" y="3264"/>
                <a:ext cx="50" cy="173"/>
              </a:xfrm>
              <a:custGeom>
                <a:avLst/>
                <a:gdLst>
                  <a:gd name="T0" fmla="*/ 75 w 100"/>
                  <a:gd name="T1" fmla="*/ 0 h 346"/>
                  <a:gd name="T2" fmla="*/ 0 w 100"/>
                  <a:gd name="T3" fmla="*/ 5 h 346"/>
                  <a:gd name="T4" fmla="*/ 26 w 100"/>
                  <a:gd name="T5" fmla="*/ 346 h 346"/>
                  <a:gd name="T6" fmla="*/ 100 w 100"/>
                  <a:gd name="T7" fmla="*/ 341 h 346"/>
                  <a:gd name="T8" fmla="*/ 75 w 100"/>
                  <a:gd name="T9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46">
                    <a:moveTo>
                      <a:pt x="75" y="0"/>
                    </a:moveTo>
                    <a:lnTo>
                      <a:pt x="0" y="5"/>
                    </a:lnTo>
                    <a:lnTo>
                      <a:pt x="26" y="346"/>
                    </a:lnTo>
                    <a:lnTo>
                      <a:pt x="100" y="3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80" name="Line 2188"/>
              <p:cNvSpPr>
                <a:spLocks noChangeShapeType="1"/>
              </p:cNvSpPr>
              <p:nvPr/>
            </p:nvSpPr>
            <p:spPr bwMode="auto">
              <a:xfrm flipH="1">
                <a:off x="3034" y="3218"/>
                <a:ext cx="14" cy="9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81" name="Line 2189"/>
              <p:cNvSpPr>
                <a:spLocks noChangeShapeType="1"/>
              </p:cNvSpPr>
              <p:nvPr/>
            </p:nvSpPr>
            <p:spPr bwMode="auto">
              <a:xfrm flipH="1">
                <a:off x="2917" y="3302"/>
                <a:ext cx="13" cy="10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82" name="Line 2190"/>
              <p:cNvSpPr>
                <a:spLocks noChangeShapeType="1"/>
              </p:cNvSpPr>
              <p:nvPr/>
            </p:nvSpPr>
            <p:spPr bwMode="auto">
              <a:xfrm flipH="1">
                <a:off x="2924" y="3188"/>
                <a:ext cx="28" cy="21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83" name="Freeform 2191"/>
              <p:cNvSpPr>
                <a:spLocks/>
              </p:cNvSpPr>
              <p:nvPr/>
            </p:nvSpPr>
            <p:spPr bwMode="auto">
              <a:xfrm>
                <a:off x="2518" y="3044"/>
                <a:ext cx="210" cy="249"/>
              </a:xfrm>
              <a:custGeom>
                <a:avLst/>
                <a:gdLst>
                  <a:gd name="T0" fmla="*/ 420 w 420"/>
                  <a:gd name="T1" fmla="*/ 54 h 500"/>
                  <a:gd name="T2" fmla="*/ 358 w 420"/>
                  <a:gd name="T3" fmla="*/ 0 h 500"/>
                  <a:gd name="T4" fmla="*/ 0 w 420"/>
                  <a:gd name="T5" fmla="*/ 443 h 500"/>
                  <a:gd name="T6" fmla="*/ 65 w 420"/>
                  <a:gd name="T7" fmla="*/ 500 h 500"/>
                  <a:gd name="T8" fmla="*/ 420 w 420"/>
                  <a:gd name="T9" fmla="*/ 54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0" h="500">
                    <a:moveTo>
                      <a:pt x="420" y="54"/>
                    </a:moveTo>
                    <a:lnTo>
                      <a:pt x="358" y="0"/>
                    </a:lnTo>
                    <a:lnTo>
                      <a:pt x="0" y="443"/>
                    </a:lnTo>
                    <a:lnTo>
                      <a:pt x="65" y="500"/>
                    </a:lnTo>
                    <a:lnTo>
                      <a:pt x="420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84" name="Freeform 2192"/>
              <p:cNvSpPr>
                <a:spLocks/>
              </p:cNvSpPr>
              <p:nvPr/>
            </p:nvSpPr>
            <p:spPr bwMode="auto">
              <a:xfrm>
                <a:off x="2465" y="3000"/>
                <a:ext cx="211" cy="250"/>
              </a:xfrm>
              <a:custGeom>
                <a:avLst/>
                <a:gdLst>
                  <a:gd name="T0" fmla="*/ 422 w 422"/>
                  <a:gd name="T1" fmla="*/ 54 h 498"/>
                  <a:gd name="T2" fmla="*/ 355 w 422"/>
                  <a:gd name="T3" fmla="*/ 0 h 498"/>
                  <a:gd name="T4" fmla="*/ 0 w 422"/>
                  <a:gd name="T5" fmla="*/ 443 h 498"/>
                  <a:gd name="T6" fmla="*/ 65 w 422"/>
                  <a:gd name="T7" fmla="*/ 498 h 498"/>
                  <a:gd name="T8" fmla="*/ 422 w 422"/>
                  <a:gd name="T9" fmla="*/ 54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2" h="498">
                    <a:moveTo>
                      <a:pt x="422" y="54"/>
                    </a:moveTo>
                    <a:lnTo>
                      <a:pt x="355" y="0"/>
                    </a:lnTo>
                    <a:lnTo>
                      <a:pt x="0" y="443"/>
                    </a:lnTo>
                    <a:lnTo>
                      <a:pt x="65" y="498"/>
                    </a:lnTo>
                    <a:lnTo>
                      <a:pt x="422" y="54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85" name="Freeform 2193"/>
              <p:cNvSpPr>
                <a:spLocks/>
              </p:cNvSpPr>
              <p:nvPr/>
            </p:nvSpPr>
            <p:spPr bwMode="auto">
              <a:xfrm>
                <a:off x="2487" y="3263"/>
                <a:ext cx="76" cy="174"/>
              </a:xfrm>
              <a:custGeom>
                <a:avLst/>
                <a:gdLst>
                  <a:gd name="T0" fmla="*/ 154 w 154"/>
                  <a:gd name="T1" fmla="*/ 16 h 349"/>
                  <a:gd name="T2" fmla="*/ 81 w 154"/>
                  <a:gd name="T3" fmla="*/ 0 h 349"/>
                  <a:gd name="T4" fmla="*/ 0 w 154"/>
                  <a:gd name="T5" fmla="*/ 332 h 349"/>
                  <a:gd name="T6" fmla="*/ 77 w 154"/>
                  <a:gd name="T7" fmla="*/ 349 h 349"/>
                  <a:gd name="T8" fmla="*/ 154 w 154"/>
                  <a:gd name="T9" fmla="*/ 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349">
                    <a:moveTo>
                      <a:pt x="154" y="16"/>
                    </a:moveTo>
                    <a:lnTo>
                      <a:pt x="81" y="0"/>
                    </a:lnTo>
                    <a:lnTo>
                      <a:pt x="0" y="332"/>
                    </a:lnTo>
                    <a:lnTo>
                      <a:pt x="77" y="349"/>
                    </a:lnTo>
                    <a:lnTo>
                      <a:pt x="154" y="16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86" name="Freeform 2194"/>
              <p:cNvSpPr>
                <a:spLocks/>
              </p:cNvSpPr>
              <p:nvPr/>
            </p:nvSpPr>
            <p:spPr bwMode="auto">
              <a:xfrm>
                <a:off x="2332" y="3211"/>
                <a:ext cx="169" cy="97"/>
              </a:xfrm>
              <a:custGeom>
                <a:avLst/>
                <a:gdLst>
                  <a:gd name="T0" fmla="*/ 340 w 340"/>
                  <a:gd name="T1" fmla="*/ 73 h 195"/>
                  <a:gd name="T2" fmla="*/ 310 w 340"/>
                  <a:gd name="T3" fmla="*/ 0 h 195"/>
                  <a:gd name="T4" fmla="*/ 0 w 340"/>
                  <a:gd name="T5" fmla="*/ 122 h 195"/>
                  <a:gd name="T6" fmla="*/ 26 w 340"/>
                  <a:gd name="T7" fmla="*/ 195 h 195"/>
                  <a:gd name="T8" fmla="*/ 340 w 340"/>
                  <a:gd name="T9" fmla="*/ 7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195">
                    <a:moveTo>
                      <a:pt x="340" y="73"/>
                    </a:moveTo>
                    <a:lnTo>
                      <a:pt x="310" y="0"/>
                    </a:lnTo>
                    <a:lnTo>
                      <a:pt x="0" y="122"/>
                    </a:lnTo>
                    <a:lnTo>
                      <a:pt x="26" y="195"/>
                    </a:lnTo>
                    <a:lnTo>
                      <a:pt x="340" y="73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87" name="Freeform 2195"/>
              <p:cNvSpPr>
                <a:spLocks/>
              </p:cNvSpPr>
              <p:nvPr/>
            </p:nvSpPr>
            <p:spPr bwMode="auto">
              <a:xfrm>
                <a:off x="2542" y="3270"/>
                <a:ext cx="76" cy="174"/>
              </a:xfrm>
              <a:custGeom>
                <a:avLst/>
                <a:gdLst>
                  <a:gd name="T0" fmla="*/ 151 w 151"/>
                  <a:gd name="T1" fmla="*/ 18 h 349"/>
                  <a:gd name="T2" fmla="*/ 79 w 151"/>
                  <a:gd name="T3" fmla="*/ 0 h 349"/>
                  <a:gd name="T4" fmla="*/ 0 w 151"/>
                  <a:gd name="T5" fmla="*/ 332 h 349"/>
                  <a:gd name="T6" fmla="*/ 74 w 151"/>
                  <a:gd name="T7" fmla="*/ 349 h 349"/>
                  <a:gd name="T8" fmla="*/ 151 w 151"/>
                  <a:gd name="T9" fmla="*/ 1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349">
                    <a:moveTo>
                      <a:pt x="151" y="18"/>
                    </a:moveTo>
                    <a:lnTo>
                      <a:pt x="79" y="0"/>
                    </a:lnTo>
                    <a:lnTo>
                      <a:pt x="0" y="332"/>
                    </a:lnTo>
                    <a:lnTo>
                      <a:pt x="74" y="349"/>
                    </a:lnTo>
                    <a:lnTo>
                      <a:pt x="151" y="18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88" name="Freeform 2196"/>
              <p:cNvSpPr>
                <a:spLocks/>
              </p:cNvSpPr>
              <p:nvPr/>
            </p:nvSpPr>
            <p:spPr bwMode="auto">
              <a:xfrm>
                <a:off x="2314" y="3161"/>
                <a:ext cx="169" cy="96"/>
              </a:xfrm>
              <a:custGeom>
                <a:avLst/>
                <a:gdLst>
                  <a:gd name="T0" fmla="*/ 336 w 336"/>
                  <a:gd name="T1" fmla="*/ 70 h 191"/>
                  <a:gd name="T2" fmla="*/ 311 w 336"/>
                  <a:gd name="T3" fmla="*/ 0 h 191"/>
                  <a:gd name="T4" fmla="*/ 0 w 336"/>
                  <a:gd name="T5" fmla="*/ 122 h 191"/>
                  <a:gd name="T6" fmla="*/ 24 w 336"/>
                  <a:gd name="T7" fmla="*/ 191 h 191"/>
                  <a:gd name="T8" fmla="*/ 336 w 336"/>
                  <a:gd name="T9" fmla="*/ 7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191">
                    <a:moveTo>
                      <a:pt x="336" y="70"/>
                    </a:moveTo>
                    <a:lnTo>
                      <a:pt x="311" y="0"/>
                    </a:lnTo>
                    <a:lnTo>
                      <a:pt x="0" y="122"/>
                    </a:lnTo>
                    <a:lnTo>
                      <a:pt x="24" y="191"/>
                    </a:lnTo>
                    <a:lnTo>
                      <a:pt x="336" y="70"/>
                    </a:lnTo>
                    <a:close/>
                  </a:path>
                </a:pathLst>
              </a:custGeom>
              <a:solidFill>
                <a:srgbClr val="0073E6"/>
              </a:solidFill>
              <a:ln w="3175" cmpd="sng">
                <a:solidFill>
                  <a:srgbClr val="0075E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89" name="Line 2197"/>
              <p:cNvSpPr>
                <a:spLocks noChangeShapeType="1"/>
              </p:cNvSpPr>
              <p:nvPr/>
            </p:nvSpPr>
            <p:spPr bwMode="auto">
              <a:xfrm flipH="1" flipV="1">
                <a:off x="2552" y="3302"/>
                <a:ext cx="14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90" name="Line 2198"/>
              <p:cNvSpPr>
                <a:spLocks noChangeShapeType="1"/>
              </p:cNvSpPr>
              <p:nvPr/>
            </p:nvSpPr>
            <p:spPr bwMode="auto">
              <a:xfrm flipH="1" flipV="1">
                <a:off x="2439" y="3213"/>
                <a:ext cx="13" cy="1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91" name="Line 2199"/>
              <p:cNvSpPr>
                <a:spLocks noChangeShapeType="1"/>
              </p:cNvSpPr>
              <p:nvPr/>
            </p:nvSpPr>
            <p:spPr bwMode="auto">
              <a:xfrm flipH="1" flipV="1">
                <a:off x="2539" y="3190"/>
                <a:ext cx="27" cy="23"/>
              </a:xfrm>
              <a:prstGeom prst="line">
                <a:avLst/>
              </a:prstGeom>
              <a:noFill/>
              <a:ln w="3175">
                <a:solidFill>
                  <a:srgbClr val="007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246473" y="3583793"/>
            <a:ext cx="811213" cy="649287"/>
            <a:chOff x="4120827" y="5299993"/>
            <a:chExt cx="811213" cy="649287"/>
          </a:xfrm>
        </p:grpSpPr>
        <p:grpSp>
          <p:nvGrpSpPr>
            <p:cNvPr id="685" name="Group 11"/>
            <p:cNvGrpSpPr>
              <a:grpSpLocks/>
            </p:cNvGrpSpPr>
            <p:nvPr/>
          </p:nvGrpSpPr>
          <p:grpSpPr bwMode="auto">
            <a:xfrm>
              <a:off x="4120827" y="5299993"/>
              <a:ext cx="811213" cy="649287"/>
              <a:chOff x="2724908" y="3595104"/>
              <a:chExt cx="810170" cy="649165"/>
            </a:xfrm>
          </p:grpSpPr>
          <p:grpSp>
            <p:nvGrpSpPr>
              <p:cNvPr id="686" name="Group 9"/>
              <p:cNvGrpSpPr>
                <a:grpSpLocks/>
              </p:cNvGrpSpPr>
              <p:nvPr/>
            </p:nvGrpSpPr>
            <p:grpSpPr bwMode="auto">
              <a:xfrm>
                <a:off x="3003247" y="3595104"/>
                <a:ext cx="229751" cy="344153"/>
                <a:chOff x="5619761" y="5727439"/>
                <a:chExt cx="229751" cy="344153"/>
              </a:xfrm>
            </p:grpSpPr>
            <p:sp>
              <p:nvSpPr>
                <p:cNvPr id="696" name="Oval 695"/>
                <p:cNvSpPr/>
                <p:nvPr/>
              </p:nvSpPr>
              <p:spPr>
                <a:xfrm>
                  <a:off x="5620463" y="5938536"/>
                  <a:ext cx="136349" cy="13332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7" name="AutoShape 80"/>
                <p:cNvSpPr>
                  <a:spLocks noChangeArrowheads="1"/>
                </p:cNvSpPr>
                <p:nvPr/>
              </p:nvSpPr>
              <p:spPr bwMode="auto">
                <a:xfrm rot="1362896">
                  <a:off x="5726928" y="5727439"/>
                  <a:ext cx="122584" cy="262965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13" tIns="45707" rIns="91413" bIns="45707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87" name="Group 156"/>
              <p:cNvGrpSpPr>
                <a:grpSpLocks/>
              </p:cNvGrpSpPr>
              <p:nvPr/>
            </p:nvGrpSpPr>
            <p:grpSpPr bwMode="auto">
              <a:xfrm>
                <a:off x="3305327" y="3780651"/>
                <a:ext cx="229751" cy="344153"/>
                <a:chOff x="5619761" y="5727439"/>
                <a:chExt cx="229751" cy="344153"/>
              </a:xfrm>
            </p:grpSpPr>
            <p:sp>
              <p:nvSpPr>
                <p:cNvPr id="694" name="Oval 693"/>
                <p:cNvSpPr/>
                <p:nvPr/>
              </p:nvSpPr>
              <p:spPr>
                <a:xfrm>
                  <a:off x="5619620" y="5938692"/>
                  <a:ext cx="137935" cy="13332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5" name="AutoShape 80"/>
                <p:cNvSpPr>
                  <a:spLocks noChangeArrowheads="1"/>
                </p:cNvSpPr>
                <p:nvPr/>
              </p:nvSpPr>
              <p:spPr bwMode="auto">
                <a:xfrm rot="1362896">
                  <a:off x="5726928" y="5727439"/>
                  <a:ext cx="122584" cy="262965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13" tIns="45707" rIns="91413" bIns="45707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88" name="Group 159"/>
              <p:cNvGrpSpPr>
                <a:grpSpLocks/>
              </p:cNvGrpSpPr>
              <p:nvPr/>
            </p:nvGrpSpPr>
            <p:grpSpPr bwMode="auto">
              <a:xfrm>
                <a:off x="2952750" y="3900116"/>
                <a:ext cx="229751" cy="344153"/>
                <a:chOff x="5619761" y="5727439"/>
                <a:chExt cx="229751" cy="344153"/>
              </a:xfrm>
            </p:grpSpPr>
            <p:sp>
              <p:nvSpPr>
                <p:cNvPr id="692" name="Oval 691"/>
                <p:cNvSpPr/>
                <p:nvPr/>
              </p:nvSpPr>
              <p:spPr>
                <a:xfrm>
                  <a:off x="5620225" y="5938267"/>
                  <a:ext cx="137935" cy="13332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3" name="AutoShape 80"/>
                <p:cNvSpPr>
                  <a:spLocks noChangeArrowheads="1"/>
                </p:cNvSpPr>
                <p:nvPr/>
              </p:nvSpPr>
              <p:spPr bwMode="auto">
                <a:xfrm rot="1362896">
                  <a:off x="5726928" y="5727439"/>
                  <a:ext cx="122584" cy="262965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13" tIns="45707" rIns="91413" bIns="45707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89" name="Group 166"/>
              <p:cNvGrpSpPr>
                <a:grpSpLocks/>
              </p:cNvGrpSpPr>
              <p:nvPr/>
            </p:nvGrpSpPr>
            <p:grpSpPr bwMode="auto">
              <a:xfrm>
                <a:off x="2724908" y="3819563"/>
                <a:ext cx="229751" cy="344153"/>
                <a:chOff x="5619761" y="5727439"/>
                <a:chExt cx="229751" cy="344153"/>
              </a:xfrm>
            </p:grpSpPr>
            <p:sp>
              <p:nvSpPr>
                <p:cNvPr id="690" name="Oval 689"/>
                <p:cNvSpPr/>
                <p:nvPr/>
              </p:nvSpPr>
              <p:spPr>
                <a:xfrm>
                  <a:off x="5619761" y="5937873"/>
                  <a:ext cx="137935" cy="13332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1" name="AutoShape 80"/>
                <p:cNvSpPr>
                  <a:spLocks noChangeArrowheads="1"/>
                </p:cNvSpPr>
                <p:nvPr/>
              </p:nvSpPr>
              <p:spPr bwMode="auto">
                <a:xfrm rot="1362896">
                  <a:off x="5726928" y="5727439"/>
                  <a:ext cx="122584" cy="262965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13" tIns="45707" rIns="91413" bIns="45707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98" name="Group 697"/>
            <p:cNvGrpSpPr/>
            <p:nvPr/>
          </p:nvGrpSpPr>
          <p:grpSpPr>
            <a:xfrm>
              <a:off x="4143576" y="5301208"/>
              <a:ext cx="644448" cy="397006"/>
              <a:chOff x="4644008" y="5505450"/>
              <a:chExt cx="644448" cy="397006"/>
            </a:xfrm>
          </p:grpSpPr>
          <p:grpSp>
            <p:nvGrpSpPr>
              <p:cNvPr id="699" name="Group 2154"/>
              <p:cNvGrpSpPr>
                <a:grpSpLocks/>
              </p:cNvGrpSpPr>
              <p:nvPr/>
            </p:nvGrpSpPr>
            <p:grpSpPr bwMode="auto">
              <a:xfrm>
                <a:off x="4859338" y="5505450"/>
                <a:ext cx="212400" cy="169200"/>
                <a:chOff x="2246" y="2422"/>
                <a:chExt cx="1031" cy="1022"/>
              </a:xfrm>
            </p:grpSpPr>
            <p:sp>
              <p:nvSpPr>
                <p:cNvPr id="792" name="Freeform 2155"/>
                <p:cNvSpPr>
                  <a:spLocks/>
                </p:cNvSpPr>
                <p:nvPr/>
              </p:nvSpPr>
              <p:spPr bwMode="auto">
                <a:xfrm>
                  <a:off x="2642" y="2422"/>
                  <a:ext cx="105" cy="167"/>
                </a:xfrm>
                <a:custGeom>
                  <a:avLst/>
                  <a:gdLst>
                    <a:gd name="T0" fmla="*/ 146 w 210"/>
                    <a:gd name="T1" fmla="*/ 333 h 333"/>
                    <a:gd name="T2" fmla="*/ 210 w 210"/>
                    <a:gd name="T3" fmla="*/ 306 h 333"/>
                    <a:gd name="T4" fmla="*/ 68 w 210"/>
                    <a:gd name="T5" fmla="*/ 0 h 333"/>
                    <a:gd name="T6" fmla="*/ 0 w 210"/>
                    <a:gd name="T7" fmla="*/ 30 h 333"/>
                    <a:gd name="T8" fmla="*/ 146 w 210"/>
                    <a:gd name="T9" fmla="*/ 333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333">
                      <a:moveTo>
                        <a:pt x="146" y="333"/>
                      </a:moveTo>
                      <a:lnTo>
                        <a:pt x="210" y="306"/>
                      </a:lnTo>
                      <a:lnTo>
                        <a:pt x="68" y="0"/>
                      </a:lnTo>
                      <a:lnTo>
                        <a:pt x="0" y="30"/>
                      </a:lnTo>
                      <a:lnTo>
                        <a:pt x="146" y="33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3" name="Rectangle 2156"/>
                <p:cNvSpPr>
                  <a:spLocks noChangeArrowheads="1"/>
                </p:cNvSpPr>
                <p:nvPr/>
              </p:nvSpPr>
              <p:spPr bwMode="auto">
                <a:xfrm>
                  <a:off x="2716" y="2570"/>
                  <a:ext cx="33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4" name="Rectangle 2157"/>
                <p:cNvSpPr>
                  <a:spLocks noChangeArrowheads="1"/>
                </p:cNvSpPr>
                <p:nvPr/>
              </p:nvSpPr>
              <p:spPr bwMode="auto">
                <a:xfrm>
                  <a:off x="2783" y="2570"/>
                  <a:ext cx="34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5" name="Freeform 2158"/>
                <p:cNvSpPr>
                  <a:spLocks/>
                </p:cNvSpPr>
                <p:nvPr/>
              </p:nvSpPr>
              <p:spPr bwMode="auto">
                <a:xfrm>
                  <a:off x="2779" y="2425"/>
                  <a:ext cx="115" cy="163"/>
                </a:xfrm>
                <a:custGeom>
                  <a:avLst/>
                  <a:gdLst>
                    <a:gd name="T0" fmla="*/ 0 w 231"/>
                    <a:gd name="T1" fmla="*/ 292 h 327"/>
                    <a:gd name="T2" fmla="*/ 67 w 231"/>
                    <a:gd name="T3" fmla="*/ 327 h 327"/>
                    <a:gd name="T4" fmla="*/ 231 w 231"/>
                    <a:gd name="T5" fmla="*/ 30 h 327"/>
                    <a:gd name="T6" fmla="*/ 165 w 231"/>
                    <a:gd name="T7" fmla="*/ 0 h 327"/>
                    <a:gd name="T8" fmla="*/ 0 w 231"/>
                    <a:gd name="T9" fmla="*/ 292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1" h="327">
                      <a:moveTo>
                        <a:pt x="0" y="292"/>
                      </a:moveTo>
                      <a:lnTo>
                        <a:pt x="67" y="327"/>
                      </a:lnTo>
                      <a:lnTo>
                        <a:pt x="231" y="30"/>
                      </a:lnTo>
                      <a:lnTo>
                        <a:pt x="165" y="0"/>
                      </a:lnTo>
                      <a:lnTo>
                        <a:pt x="0" y="29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6" name="Freeform 2159"/>
                <p:cNvSpPr>
                  <a:spLocks/>
                </p:cNvSpPr>
                <p:nvPr/>
              </p:nvSpPr>
              <p:spPr bwMode="auto">
                <a:xfrm>
                  <a:off x="2597" y="2451"/>
                  <a:ext cx="106" cy="170"/>
                </a:xfrm>
                <a:custGeom>
                  <a:avLst/>
                  <a:gdLst>
                    <a:gd name="T0" fmla="*/ 142 w 213"/>
                    <a:gd name="T1" fmla="*/ 341 h 341"/>
                    <a:gd name="T2" fmla="*/ 213 w 213"/>
                    <a:gd name="T3" fmla="*/ 308 h 341"/>
                    <a:gd name="T4" fmla="*/ 67 w 213"/>
                    <a:gd name="T5" fmla="*/ 0 h 341"/>
                    <a:gd name="T6" fmla="*/ 0 w 213"/>
                    <a:gd name="T7" fmla="*/ 32 h 341"/>
                    <a:gd name="T8" fmla="*/ 142 w 213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3" h="341">
                      <a:moveTo>
                        <a:pt x="142" y="341"/>
                      </a:moveTo>
                      <a:lnTo>
                        <a:pt x="213" y="308"/>
                      </a:lnTo>
                      <a:lnTo>
                        <a:pt x="67" y="0"/>
                      </a:lnTo>
                      <a:lnTo>
                        <a:pt x="0" y="32"/>
                      </a:lnTo>
                      <a:lnTo>
                        <a:pt x="142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7" name="Freeform 2160"/>
                <p:cNvSpPr>
                  <a:spLocks/>
                </p:cNvSpPr>
                <p:nvPr/>
              </p:nvSpPr>
              <p:spPr bwMode="auto">
                <a:xfrm>
                  <a:off x="2822" y="2451"/>
                  <a:ext cx="116" cy="165"/>
                </a:xfrm>
                <a:custGeom>
                  <a:avLst/>
                  <a:gdLst>
                    <a:gd name="T0" fmla="*/ 0 w 232"/>
                    <a:gd name="T1" fmla="*/ 297 h 330"/>
                    <a:gd name="T2" fmla="*/ 68 w 232"/>
                    <a:gd name="T3" fmla="*/ 330 h 330"/>
                    <a:gd name="T4" fmla="*/ 232 w 232"/>
                    <a:gd name="T5" fmla="*/ 37 h 330"/>
                    <a:gd name="T6" fmla="*/ 168 w 232"/>
                    <a:gd name="T7" fmla="*/ 0 h 330"/>
                    <a:gd name="T8" fmla="*/ 0 w 232"/>
                    <a:gd name="T9" fmla="*/ 297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330">
                      <a:moveTo>
                        <a:pt x="0" y="297"/>
                      </a:moveTo>
                      <a:lnTo>
                        <a:pt x="68" y="330"/>
                      </a:lnTo>
                      <a:lnTo>
                        <a:pt x="232" y="37"/>
                      </a:lnTo>
                      <a:lnTo>
                        <a:pt x="168" y="0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8" name="Line 2161"/>
                <p:cNvSpPr>
                  <a:spLocks noChangeShapeType="1"/>
                </p:cNvSpPr>
                <p:nvPr/>
              </p:nvSpPr>
              <p:spPr bwMode="auto">
                <a:xfrm>
                  <a:off x="2685" y="2562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9" name="Line 2162"/>
                <p:cNvSpPr>
                  <a:spLocks noChangeShapeType="1"/>
                </p:cNvSpPr>
                <p:nvPr/>
              </p:nvSpPr>
              <p:spPr bwMode="auto">
                <a:xfrm>
                  <a:off x="2828" y="2556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0" name="Line 2163"/>
                <p:cNvSpPr>
                  <a:spLocks noChangeShapeType="1"/>
                </p:cNvSpPr>
                <p:nvPr/>
              </p:nvSpPr>
              <p:spPr bwMode="auto">
                <a:xfrm>
                  <a:off x="2747" y="2639"/>
                  <a:ext cx="36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1" name="Freeform 2164"/>
                <p:cNvSpPr>
                  <a:spLocks/>
                </p:cNvSpPr>
                <p:nvPr/>
              </p:nvSpPr>
              <p:spPr bwMode="auto">
                <a:xfrm>
                  <a:off x="2394" y="2789"/>
                  <a:ext cx="252" cy="202"/>
                </a:xfrm>
                <a:custGeom>
                  <a:avLst/>
                  <a:gdLst>
                    <a:gd name="T0" fmla="*/ 451 w 503"/>
                    <a:gd name="T1" fmla="*/ 406 h 406"/>
                    <a:gd name="T2" fmla="*/ 503 w 503"/>
                    <a:gd name="T3" fmla="*/ 337 h 406"/>
                    <a:gd name="T4" fmla="*/ 46 w 503"/>
                    <a:gd name="T5" fmla="*/ 0 h 406"/>
                    <a:gd name="T6" fmla="*/ 0 w 503"/>
                    <a:gd name="T7" fmla="*/ 69 h 406"/>
                    <a:gd name="T8" fmla="*/ 451 w 503"/>
                    <a:gd name="T9" fmla="*/ 40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3" h="406">
                      <a:moveTo>
                        <a:pt x="451" y="406"/>
                      </a:moveTo>
                      <a:lnTo>
                        <a:pt x="503" y="337"/>
                      </a:lnTo>
                      <a:lnTo>
                        <a:pt x="46" y="0"/>
                      </a:lnTo>
                      <a:lnTo>
                        <a:pt x="0" y="69"/>
                      </a:lnTo>
                      <a:lnTo>
                        <a:pt x="451" y="40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2" name="Freeform 2165"/>
                <p:cNvSpPr>
                  <a:spLocks/>
                </p:cNvSpPr>
                <p:nvPr/>
              </p:nvSpPr>
              <p:spPr bwMode="auto">
                <a:xfrm>
                  <a:off x="2434" y="2733"/>
                  <a:ext cx="251" cy="202"/>
                </a:xfrm>
                <a:custGeom>
                  <a:avLst/>
                  <a:gdLst>
                    <a:gd name="T0" fmla="*/ 452 w 501"/>
                    <a:gd name="T1" fmla="*/ 404 h 404"/>
                    <a:gd name="T2" fmla="*/ 501 w 501"/>
                    <a:gd name="T3" fmla="*/ 337 h 404"/>
                    <a:gd name="T4" fmla="*/ 47 w 501"/>
                    <a:gd name="T5" fmla="*/ 0 h 404"/>
                    <a:gd name="T6" fmla="*/ 0 w 501"/>
                    <a:gd name="T7" fmla="*/ 70 h 404"/>
                    <a:gd name="T8" fmla="*/ 452 w 501"/>
                    <a:gd name="T9" fmla="*/ 404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1" h="404">
                      <a:moveTo>
                        <a:pt x="452" y="404"/>
                      </a:moveTo>
                      <a:lnTo>
                        <a:pt x="501" y="337"/>
                      </a:lnTo>
                      <a:lnTo>
                        <a:pt x="47" y="0"/>
                      </a:lnTo>
                      <a:lnTo>
                        <a:pt x="0" y="70"/>
                      </a:lnTo>
                      <a:lnTo>
                        <a:pt x="452" y="40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3" name="Freeform 2166"/>
                <p:cNvSpPr>
                  <a:spLocks/>
                </p:cNvSpPr>
                <p:nvPr/>
              </p:nvSpPr>
              <p:spPr bwMode="auto">
                <a:xfrm>
                  <a:off x="2249" y="2768"/>
                  <a:ext cx="173" cy="68"/>
                </a:xfrm>
                <a:custGeom>
                  <a:avLst/>
                  <a:gdLst>
                    <a:gd name="T0" fmla="*/ 329 w 346"/>
                    <a:gd name="T1" fmla="*/ 137 h 137"/>
                    <a:gd name="T2" fmla="*/ 346 w 346"/>
                    <a:gd name="T3" fmla="*/ 58 h 137"/>
                    <a:gd name="T4" fmla="*/ 17 w 346"/>
                    <a:gd name="T5" fmla="*/ 0 h 137"/>
                    <a:gd name="T6" fmla="*/ 0 w 346"/>
                    <a:gd name="T7" fmla="*/ 72 h 137"/>
                    <a:gd name="T8" fmla="*/ 329 w 346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6" h="137">
                      <a:moveTo>
                        <a:pt x="329" y="137"/>
                      </a:moveTo>
                      <a:lnTo>
                        <a:pt x="346" y="58"/>
                      </a:lnTo>
                      <a:lnTo>
                        <a:pt x="17" y="0"/>
                      </a:lnTo>
                      <a:lnTo>
                        <a:pt x="0" y="72"/>
                      </a:lnTo>
                      <a:lnTo>
                        <a:pt x="329" y="13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4" name="Freeform 2167"/>
                <p:cNvSpPr>
                  <a:spLocks/>
                </p:cNvSpPr>
                <p:nvPr/>
              </p:nvSpPr>
              <p:spPr bwMode="auto">
                <a:xfrm>
                  <a:off x="2366" y="2601"/>
                  <a:ext cx="104" cy="170"/>
                </a:xfrm>
                <a:custGeom>
                  <a:avLst/>
                  <a:gdLst>
                    <a:gd name="T0" fmla="*/ 140 w 208"/>
                    <a:gd name="T1" fmla="*/ 341 h 341"/>
                    <a:gd name="T2" fmla="*/ 208 w 208"/>
                    <a:gd name="T3" fmla="*/ 308 h 341"/>
                    <a:gd name="T4" fmla="*/ 69 w 208"/>
                    <a:gd name="T5" fmla="*/ 0 h 341"/>
                    <a:gd name="T6" fmla="*/ 0 w 208"/>
                    <a:gd name="T7" fmla="*/ 29 h 341"/>
                    <a:gd name="T8" fmla="*/ 140 w 208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" h="341">
                      <a:moveTo>
                        <a:pt x="140" y="341"/>
                      </a:moveTo>
                      <a:lnTo>
                        <a:pt x="208" y="308"/>
                      </a:lnTo>
                      <a:lnTo>
                        <a:pt x="69" y="0"/>
                      </a:lnTo>
                      <a:lnTo>
                        <a:pt x="0" y="29"/>
                      </a:lnTo>
                      <a:lnTo>
                        <a:pt x="140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5" name="Freeform 2168"/>
                <p:cNvSpPr>
                  <a:spLocks/>
                </p:cNvSpPr>
                <p:nvPr/>
              </p:nvSpPr>
              <p:spPr bwMode="auto">
                <a:xfrm>
                  <a:off x="2246" y="2823"/>
                  <a:ext cx="172" cy="69"/>
                </a:xfrm>
                <a:custGeom>
                  <a:avLst/>
                  <a:gdLst>
                    <a:gd name="T0" fmla="*/ 330 w 343"/>
                    <a:gd name="T1" fmla="*/ 138 h 138"/>
                    <a:gd name="T2" fmla="*/ 343 w 343"/>
                    <a:gd name="T3" fmla="*/ 60 h 138"/>
                    <a:gd name="T4" fmla="*/ 15 w 343"/>
                    <a:gd name="T5" fmla="*/ 0 h 138"/>
                    <a:gd name="T6" fmla="*/ 0 w 343"/>
                    <a:gd name="T7" fmla="*/ 73 h 138"/>
                    <a:gd name="T8" fmla="*/ 330 w 343"/>
                    <a:gd name="T9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138">
                      <a:moveTo>
                        <a:pt x="330" y="138"/>
                      </a:moveTo>
                      <a:lnTo>
                        <a:pt x="343" y="60"/>
                      </a:lnTo>
                      <a:lnTo>
                        <a:pt x="15" y="0"/>
                      </a:lnTo>
                      <a:lnTo>
                        <a:pt x="0" y="73"/>
                      </a:lnTo>
                      <a:lnTo>
                        <a:pt x="330" y="13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6" name="Freeform 2169"/>
                <p:cNvSpPr>
                  <a:spLocks/>
                </p:cNvSpPr>
                <p:nvPr/>
              </p:nvSpPr>
              <p:spPr bwMode="auto">
                <a:xfrm>
                  <a:off x="2416" y="2579"/>
                  <a:ext cx="102" cy="171"/>
                </a:xfrm>
                <a:custGeom>
                  <a:avLst/>
                  <a:gdLst>
                    <a:gd name="T0" fmla="*/ 134 w 205"/>
                    <a:gd name="T1" fmla="*/ 342 h 342"/>
                    <a:gd name="T2" fmla="*/ 205 w 205"/>
                    <a:gd name="T3" fmla="*/ 311 h 342"/>
                    <a:gd name="T4" fmla="*/ 69 w 205"/>
                    <a:gd name="T5" fmla="*/ 0 h 342"/>
                    <a:gd name="T6" fmla="*/ 0 w 205"/>
                    <a:gd name="T7" fmla="*/ 32 h 342"/>
                    <a:gd name="T8" fmla="*/ 134 w 205"/>
                    <a:gd name="T9" fmla="*/ 342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342">
                      <a:moveTo>
                        <a:pt x="134" y="342"/>
                      </a:moveTo>
                      <a:lnTo>
                        <a:pt x="205" y="311"/>
                      </a:lnTo>
                      <a:lnTo>
                        <a:pt x="69" y="0"/>
                      </a:lnTo>
                      <a:lnTo>
                        <a:pt x="0" y="32"/>
                      </a:lnTo>
                      <a:lnTo>
                        <a:pt x="134" y="34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7" name="Line 2170"/>
                <p:cNvSpPr>
                  <a:spLocks noChangeShapeType="1"/>
                </p:cNvSpPr>
                <p:nvPr/>
              </p:nvSpPr>
              <p:spPr bwMode="auto">
                <a:xfrm flipV="1">
                  <a:off x="2373" y="2826"/>
                  <a:ext cx="10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8" name="Line 2171"/>
                <p:cNvSpPr>
                  <a:spLocks noChangeShapeType="1"/>
                </p:cNvSpPr>
                <p:nvPr/>
              </p:nvSpPr>
              <p:spPr bwMode="auto">
                <a:xfrm flipV="1">
                  <a:off x="2456" y="2707"/>
                  <a:ext cx="9" cy="12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9" name="Line 2172"/>
                <p:cNvSpPr>
                  <a:spLocks noChangeShapeType="1"/>
                </p:cNvSpPr>
                <p:nvPr/>
              </p:nvSpPr>
              <p:spPr bwMode="auto">
                <a:xfrm flipV="1">
                  <a:off x="2473" y="2808"/>
                  <a:ext cx="19" cy="3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" name="Freeform 2173"/>
                <p:cNvSpPr>
                  <a:spLocks/>
                </p:cNvSpPr>
                <p:nvPr/>
              </p:nvSpPr>
              <p:spPr bwMode="auto">
                <a:xfrm>
                  <a:off x="2840" y="2768"/>
                  <a:ext cx="260" cy="185"/>
                </a:xfrm>
                <a:custGeom>
                  <a:avLst/>
                  <a:gdLst>
                    <a:gd name="T0" fmla="*/ 0 w 520"/>
                    <a:gd name="T1" fmla="*/ 299 h 370"/>
                    <a:gd name="T2" fmla="*/ 43 w 520"/>
                    <a:gd name="T3" fmla="*/ 370 h 370"/>
                    <a:gd name="T4" fmla="*/ 520 w 520"/>
                    <a:gd name="T5" fmla="*/ 71 h 370"/>
                    <a:gd name="T6" fmla="*/ 479 w 520"/>
                    <a:gd name="T7" fmla="*/ 0 h 370"/>
                    <a:gd name="T8" fmla="*/ 0 w 520"/>
                    <a:gd name="T9" fmla="*/ 299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0" h="370">
                      <a:moveTo>
                        <a:pt x="0" y="299"/>
                      </a:moveTo>
                      <a:lnTo>
                        <a:pt x="43" y="370"/>
                      </a:lnTo>
                      <a:lnTo>
                        <a:pt x="520" y="71"/>
                      </a:lnTo>
                      <a:lnTo>
                        <a:pt x="479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" name="Freeform 2174"/>
                <p:cNvSpPr>
                  <a:spLocks/>
                </p:cNvSpPr>
                <p:nvPr/>
              </p:nvSpPr>
              <p:spPr bwMode="auto">
                <a:xfrm>
                  <a:off x="2875" y="2825"/>
                  <a:ext cx="261" cy="186"/>
                </a:xfrm>
                <a:custGeom>
                  <a:avLst/>
                  <a:gdLst>
                    <a:gd name="T0" fmla="*/ 0 w 522"/>
                    <a:gd name="T1" fmla="*/ 301 h 372"/>
                    <a:gd name="T2" fmla="*/ 45 w 522"/>
                    <a:gd name="T3" fmla="*/ 372 h 372"/>
                    <a:gd name="T4" fmla="*/ 522 w 522"/>
                    <a:gd name="T5" fmla="*/ 69 h 372"/>
                    <a:gd name="T6" fmla="*/ 480 w 522"/>
                    <a:gd name="T7" fmla="*/ 0 h 372"/>
                    <a:gd name="T8" fmla="*/ 0 w 522"/>
                    <a:gd name="T9" fmla="*/ 301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2" h="372">
                      <a:moveTo>
                        <a:pt x="0" y="301"/>
                      </a:moveTo>
                      <a:lnTo>
                        <a:pt x="45" y="372"/>
                      </a:lnTo>
                      <a:lnTo>
                        <a:pt x="522" y="69"/>
                      </a:lnTo>
                      <a:lnTo>
                        <a:pt x="480" y="0"/>
                      </a:lnTo>
                      <a:lnTo>
                        <a:pt x="0" y="30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2" name="Freeform 2175"/>
                <p:cNvSpPr>
                  <a:spLocks/>
                </p:cNvSpPr>
                <p:nvPr/>
              </p:nvSpPr>
              <p:spPr bwMode="auto">
                <a:xfrm>
                  <a:off x="3059" y="2639"/>
                  <a:ext cx="124" cy="164"/>
                </a:xfrm>
                <a:custGeom>
                  <a:avLst/>
                  <a:gdLst>
                    <a:gd name="T0" fmla="*/ 0 w 246"/>
                    <a:gd name="T1" fmla="*/ 286 h 328"/>
                    <a:gd name="T2" fmla="*/ 60 w 246"/>
                    <a:gd name="T3" fmla="*/ 328 h 328"/>
                    <a:gd name="T4" fmla="*/ 246 w 246"/>
                    <a:gd name="T5" fmla="*/ 40 h 328"/>
                    <a:gd name="T6" fmla="*/ 182 w 246"/>
                    <a:gd name="T7" fmla="*/ 0 h 328"/>
                    <a:gd name="T8" fmla="*/ 0 w 246"/>
                    <a:gd name="T9" fmla="*/ 286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328">
                      <a:moveTo>
                        <a:pt x="0" y="286"/>
                      </a:moveTo>
                      <a:lnTo>
                        <a:pt x="60" y="328"/>
                      </a:lnTo>
                      <a:lnTo>
                        <a:pt x="246" y="40"/>
                      </a:lnTo>
                      <a:lnTo>
                        <a:pt x="182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3" name="Freeform 2176"/>
                <p:cNvSpPr>
                  <a:spLocks/>
                </p:cNvSpPr>
                <p:nvPr/>
              </p:nvSpPr>
              <p:spPr bwMode="auto">
                <a:xfrm>
                  <a:off x="3110" y="2823"/>
                  <a:ext cx="167" cy="40"/>
                </a:xfrm>
                <a:custGeom>
                  <a:avLst/>
                  <a:gdLst>
                    <a:gd name="T0" fmla="*/ 0 w 333"/>
                    <a:gd name="T1" fmla="*/ 8 h 79"/>
                    <a:gd name="T2" fmla="*/ 0 w 333"/>
                    <a:gd name="T3" fmla="*/ 79 h 79"/>
                    <a:gd name="T4" fmla="*/ 333 w 333"/>
                    <a:gd name="T5" fmla="*/ 73 h 79"/>
                    <a:gd name="T6" fmla="*/ 327 w 333"/>
                    <a:gd name="T7" fmla="*/ 0 h 79"/>
                    <a:gd name="T8" fmla="*/ 0 w 333"/>
                    <a:gd name="T9" fmla="*/ 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79">
                      <a:moveTo>
                        <a:pt x="0" y="8"/>
                      </a:moveTo>
                      <a:lnTo>
                        <a:pt x="0" y="79"/>
                      </a:lnTo>
                      <a:lnTo>
                        <a:pt x="333" y="73"/>
                      </a:lnTo>
                      <a:lnTo>
                        <a:pt x="32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4" name="Freeform 2177"/>
                <p:cNvSpPr>
                  <a:spLocks/>
                </p:cNvSpPr>
                <p:nvPr/>
              </p:nvSpPr>
              <p:spPr bwMode="auto">
                <a:xfrm>
                  <a:off x="3012" y="2615"/>
                  <a:ext cx="120" cy="164"/>
                </a:xfrm>
                <a:custGeom>
                  <a:avLst/>
                  <a:gdLst>
                    <a:gd name="T0" fmla="*/ 0 w 242"/>
                    <a:gd name="T1" fmla="*/ 286 h 329"/>
                    <a:gd name="T2" fmla="*/ 62 w 242"/>
                    <a:gd name="T3" fmla="*/ 329 h 329"/>
                    <a:gd name="T4" fmla="*/ 242 w 242"/>
                    <a:gd name="T5" fmla="*/ 38 h 329"/>
                    <a:gd name="T6" fmla="*/ 178 w 242"/>
                    <a:gd name="T7" fmla="*/ 0 h 329"/>
                    <a:gd name="T8" fmla="*/ 0 w 242"/>
                    <a:gd name="T9" fmla="*/ 28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329">
                      <a:moveTo>
                        <a:pt x="0" y="286"/>
                      </a:moveTo>
                      <a:lnTo>
                        <a:pt x="62" y="329"/>
                      </a:lnTo>
                      <a:lnTo>
                        <a:pt x="242" y="38"/>
                      </a:lnTo>
                      <a:lnTo>
                        <a:pt x="178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5" name="Freeform 2178"/>
                <p:cNvSpPr>
                  <a:spLocks/>
                </p:cNvSpPr>
                <p:nvPr/>
              </p:nvSpPr>
              <p:spPr bwMode="auto">
                <a:xfrm>
                  <a:off x="3110" y="2874"/>
                  <a:ext cx="167" cy="44"/>
                </a:xfrm>
                <a:custGeom>
                  <a:avLst/>
                  <a:gdLst>
                    <a:gd name="T0" fmla="*/ 0 w 333"/>
                    <a:gd name="T1" fmla="*/ 9 h 86"/>
                    <a:gd name="T2" fmla="*/ 1 w 333"/>
                    <a:gd name="T3" fmla="*/ 86 h 86"/>
                    <a:gd name="T4" fmla="*/ 333 w 333"/>
                    <a:gd name="T5" fmla="*/ 75 h 86"/>
                    <a:gd name="T6" fmla="*/ 327 w 333"/>
                    <a:gd name="T7" fmla="*/ 0 h 86"/>
                    <a:gd name="T8" fmla="*/ 0 w 333"/>
                    <a:gd name="T9" fmla="*/ 9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86">
                      <a:moveTo>
                        <a:pt x="0" y="9"/>
                      </a:moveTo>
                      <a:lnTo>
                        <a:pt x="1" y="86"/>
                      </a:lnTo>
                      <a:lnTo>
                        <a:pt x="333" y="75"/>
                      </a:lnTo>
                      <a:lnTo>
                        <a:pt x="32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6" name="Line 2179"/>
                <p:cNvSpPr>
                  <a:spLocks noChangeShapeType="1"/>
                </p:cNvSpPr>
                <p:nvPr/>
              </p:nvSpPr>
              <p:spPr bwMode="auto">
                <a:xfrm>
                  <a:off x="3070" y="2741"/>
                  <a:ext cx="9" cy="15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7" name="Line 2180"/>
                <p:cNvSpPr>
                  <a:spLocks noChangeShapeType="1"/>
                </p:cNvSpPr>
                <p:nvPr/>
              </p:nvSpPr>
              <p:spPr bwMode="auto">
                <a:xfrm>
                  <a:off x="3148" y="2863"/>
                  <a:ext cx="11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8" name="Line 2181"/>
                <p:cNvSpPr>
                  <a:spLocks noChangeShapeType="1"/>
                </p:cNvSpPr>
                <p:nvPr/>
              </p:nvSpPr>
              <p:spPr bwMode="auto">
                <a:xfrm>
                  <a:off x="3039" y="2838"/>
                  <a:ext cx="17" cy="27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9" name="Freeform 2182"/>
                <p:cNvSpPr>
                  <a:spLocks/>
                </p:cNvSpPr>
                <p:nvPr/>
              </p:nvSpPr>
              <p:spPr bwMode="auto">
                <a:xfrm>
                  <a:off x="2831" y="2989"/>
                  <a:ext cx="192" cy="264"/>
                </a:xfrm>
                <a:custGeom>
                  <a:avLst/>
                  <a:gdLst>
                    <a:gd name="T0" fmla="*/ 70 w 385"/>
                    <a:gd name="T1" fmla="*/ 0 h 526"/>
                    <a:gd name="T2" fmla="*/ 0 w 385"/>
                    <a:gd name="T3" fmla="*/ 50 h 526"/>
                    <a:gd name="T4" fmla="*/ 317 w 385"/>
                    <a:gd name="T5" fmla="*/ 526 h 526"/>
                    <a:gd name="T6" fmla="*/ 385 w 385"/>
                    <a:gd name="T7" fmla="*/ 477 h 526"/>
                    <a:gd name="T8" fmla="*/ 70 w 385"/>
                    <a:gd name="T9" fmla="*/ 0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5" h="526">
                      <a:moveTo>
                        <a:pt x="70" y="0"/>
                      </a:moveTo>
                      <a:lnTo>
                        <a:pt x="0" y="50"/>
                      </a:lnTo>
                      <a:lnTo>
                        <a:pt x="317" y="526"/>
                      </a:lnTo>
                      <a:lnTo>
                        <a:pt x="385" y="47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0" name="Freeform 2183"/>
                <p:cNvSpPr>
                  <a:spLocks/>
                </p:cNvSpPr>
                <p:nvPr/>
              </p:nvSpPr>
              <p:spPr bwMode="auto">
                <a:xfrm>
                  <a:off x="2775" y="3028"/>
                  <a:ext cx="192" cy="262"/>
                </a:xfrm>
                <a:custGeom>
                  <a:avLst/>
                  <a:gdLst>
                    <a:gd name="T0" fmla="*/ 69 w 383"/>
                    <a:gd name="T1" fmla="*/ 0 h 524"/>
                    <a:gd name="T2" fmla="*/ 0 w 383"/>
                    <a:gd name="T3" fmla="*/ 50 h 524"/>
                    <a:gd name="T4" fmla="*/ 315 w 383"/>
                    <a:gd name="T5" fmla="*/ 524 h 524"/>
                    <a:gd name="T6" fmla="*/ 383 w 383"/>
                    <a:gd name="T7" fmla="*/ 475 h 524"/>
                    <a:gd name="T8" fmla="*/ 69 w 383"/>
                    <a:gd name="T9" fmla="*/ 0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3" h="524">
                      <a:moveTo>
                        <a:pt x="69" y="0"/>
                      </a:moveTo>
                      <a:lnTo>
                        <a:pt x="0" y="50"/>
                      </a:lnTo>
                      <a:lnTo>
                        <a:pt x="315" y="524"/>
                      </a:lnTo>
                      <a:lnTo>
                        <a:pt x="383" y="475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1" name="Freeform 2184"/>
                <p:cNvSpPr>
                  <a:spLocks/>
                </p:cNvSpPr>
                <p:nvPr/>
              </p:nvSpPr>
              <p:spPr bwMode="auto">
                <a:xfrm>
                  <a:off x="2990" y="3209"/>
                  <a:ext cx="162" cy="119"/>
                </a:xfrm>
                <a:custGeom>
                  <a:avLst/>
                  <a:gdLst>
                    <a:gd name="T0" fmla="*/ 35 w 326"/>
                    <a:gd name="T1" fmla="*/ 0 h 237"/>
                    <a:gd name="T2" fmla="*/ 0 w 326"/>
                    <a:gd name="T3" fmla="*/ 64 h 237"/>
                    <a:gd name="T4" fmla="*/ 287 w 326"/>
                    <a:gd name="T5" fmla="*/ 237 h 237"/>
                    <a:gd name="T6" fmla="*/ 326 w 326"/>
                    <a:gd name="T7" fmla="*/ 171 h 237"/>
                    <a:gd name="T8" fmla="*/ 35 w 326"/>
                    <a:gd name="T9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6" h="237">
                      <a:moveTo>
                        <a:pt x="35" y="0"/>
                      </a:moveTo>
                      <a:lnTo>
                        <a:pt x="0" y="64"/>
                      </a:lnTo>
                      <a:lnTo>
                        <a:pt x="287" y="237"/>
                      </a:lnTo>
                      <a:lnTo>
                        <a:pt x="326" y="171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2" name="Freeform 2185"/>
                <p:cNvSpPr>
                  <a:spLocks/>
                </p:cNvSpPr>
                <p:nvPr/>
              </p:nvSpPr>
              <p:spPr bwMode="auto">
                <a:xfrm>
                  <a:off x="2928" y="3263"/>
                  <a:ext cx="50" cy="172"/>
                </a:xfrm>
                <a:custGeom>
                  <a:avLst/>
                  <a:gdLst>
                    <a:gd name="T0" fmla="*/ 73 w 99"/>
                    <a:gd name="T1" fmla="*/ 0 h 345"/>
                    <a:gd name="T2" fmla="*/ 0 w 99"/>
                    <a:gd name="T3" fmla="*/ 4 h 345"/>
                    <a:gd name="T4" fmla="*/ 26 w 99"/>
                    <a:gd name="T5" fmla="*/ 345 h 345"/>
                    <a:gd name="T6" fmla="*/ 99 w 99"/>
                    <a:gd name="T7" fmla="*/ 340 h 345"/>
                    <a:gd name="T8" fmla="*/ 73 w 99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345">
                      <a:moveTo>
                        <a:pt x="73" y="0"/>
                      </a:moveTo>
                      <a:lnTo>
                        <a:pt x="0" y="4"/>
                      </a:lnTo>
                      <a:lnTo>
                        <a:pt x="26" y="345"/>
                      </a:lnTo>
                      <a:lnTo>
                        <a:pt x="99" y="34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3" name="Freeform 2186"/>
                <p:cNvSpPr>
                  <a:spLocks/>
                </p:cNvSpPr>
                <p:nvPr/>
              </p:nvSpPr>
              <p:spPr bwMode="auto">
                <a:xfrm>
                  <a:off x="3012" y="3158"/>
                  <a:ext cx="162" cy="118"/>
                </a:xfrm>
                <a:custGeom>
                  <a:avLst/>
                  <a:gdLst>
                    <a:gd name="T0" fmla="*/ 35 w 324"/>
                    <a:gd name="T1" fmla="*/ 0 h 236"/>
                    <a:gd name="T2" fmla="*/ 0 w 324"/>
                    <a:gd name="T3" fmla="*/ 67 h 236"/>
                    <a:gd name="T4" fmla="*/ 287 w 324"/>
                    <a:gd name="T5" fmla="*/ 236 h 236"/>
                    <a:gd name="T6" fmla="*/ 324 w 324"/>
                    <a:gd name="T7" fmla="*/ 170 h 236"/>
                    <a:gd name="T8" fmla="*/ 35 w 324"/>
                    <a:gd name="T9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4" h="236">
                      <a:moveTo>
                        <a:pt x="35" y="0"/>
                      </a:moveTo>
                      <a:lnTo>
                        <a:pt x="0" y="67"/>
                      </a:lnTo>
                      <a:lnTo>
                        <a:pt x="287" y="236"/>
                      </a:lnTo>
                      <a:lnTo>
                        <a:pt x="324" y="17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4" name="Freeform 2187"/>
                <p:cNvSpPr>
                  <a:spLocks/>
                </p:cNvSpPr>
                <p:nvPr/>
              </p:nvSpPr>
              <p:spPr bwMode="auto">
                <a:xfrm>
                  <a:off x="2876" y="3264"/>
                  <a:ext cx="50" cy="173"/>
                </a:xfrm>
                <a:custGeom>
                  <a:avLst/>
                  <a:gdLst>
                    <a:gd name="T0" fmla="*/ 75 w 100"/>
                    <a:gd name="T1" fmla="*/ 0 h 346"/>
                    <a:gd name="T2" fmla="*/ 0 w 100"/>
                    <a:gd name="T3" fmla="*/ 5 h 346"/>
                    <a:gd name="T4" fmla="*/ 26 w 100"/>
                    <a:gd name="T5" fmla="*/ 346 h 346"/>
                    <a:gd name="T6" fmla="*/ 100 w 100"/>
                    <a:gd name="T7" fmla="*/ 341 h 346"/>
                    <a:gd name="T8" fmla="*/ 75 w 100"/>
                    <a:gd name="T9" fmla="*/ 0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46">
                      <a:moveTo>
                        <a:pt x="75" y="0"/>
                      </a:moveTo>
                      <a:lnTo>
                        <a:pt x="0" y="5"/>
                      </a:lnTo>
                      <a:lnTo>
                        <a:pt x="26" y="346"/>
                      </a:lnTo>
                      <a:lnTo>
                        <a:pt x="100" y="34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5" name="Line 2188"/>
                <p:cNvSpPr>
                  <a:spLocks noChangeShapeType="1"/>
                </p:cNvSpPr>
                <p:nvPr/>
              </p:nvSpPr>
              <p:spPr bwMode="auto">
                <a:xfrm flipH="1">
                  <a:off x="3034" y="3218"/>
                  <a:ext cx="14" cy="9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6" name="Line 2189"/>
                <p:cNvSpPr>
                  <a:spLocks noChangeShapeType="1"/>
                </p:cNvSpPr>
                <p:nvPr/>
              </p:nvSpPr>
              <p:spPr bwMode="auto">
                <a:xfrm flipH="1">
                  <a:off x="2917" y="3302"/>
                  <a:ext cx="13" cy="1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7" name="Line 2190"/>
                <p:cNvSpPr>
                  <a:spLocks noChangeShapeType="1"/>
                </p:cNvSpPr>
                <p:nvPr/>
              </p:nvSpPr>
              <p:spPr bwMode="auto">
                <a:xfrm flipH="1">
                  <a:off x="2924" y="3188"/>
                  <a:ext cx="28" cy="2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8" name="Freeform 2191"/>
                <p:cNvSpPr>
                  <a:spLocks/>
                </p:cNvSpPr>
                <p:nvPr/>
              </p:nvSpPr>
              <p:spPr bwMode="auto">
                <a:xfrm>
                  <a:off x="2518" y="3044"/>
                  <a:ext cx="210" cy="249"/>
                </a:xfrm>
                <a:custGeom>
                  <a:avLst/>
                  <a:gdLst>
                    <a:gd name="T0" fmla="*/ 420 w 420"/>
                    <a:gd name="T1" fmla="*/ 54 h 500"/>
                    <a:gd name="T2" fmla="*/ 358 w 420"/>
                    <a:gd name="T3" fmla="*/ 0 h 500"/>
                    <a:gd name="T4" fmla="*/ 0 w 420"/>
                    <a:gd name="T5" fmla="*/ 443 h 500"/>
                    <a:gd name="T6" fmla="*/ 65 w 420"/>
                    <a:gd name="T7" fmla="*/ 500 h 500"/>
                    <a:gd name="T8" fmla="*/ 420 w 420"/>
                    <a:gd name="T9" fmla="*/ 54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0" h="500">
                      <a:moveTo>
                        <a:pt x="420" y="54"/>
                      </a:moveTo>
                      <a:lnTo>
                        <a:pt x="358" y="0"/>
                      </a:lnTo>
                      <a:lnTo>
                        <a:pt x="0" y="443"/>
                      </a:lnTo>
                      <a:lnTo>
                        <a:pt x="65" y="500"/>
                      </a:lnTo>
                      <a:lnTo>
                        <a:pt x="420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9" name="Freeform 2192"/>
                <p:cNvSpPr>
                  <a:spLocks/>
                </p:cNvSpPr>
                <p:nvPr/>
              </p:nvSpPr>
              <p:spPr bwMode="auto">
                <a:xfrm>
                  <a:off x="2465" y="3000"/>
                  <a:ext cx="211" cy="250"/>
                </a:xfrm>
                <a:custGeom>
                  <a:avLst/>
                  <a:gdLst>
                    <a:gd name="T0" fmla="*/ 422 w 422"/>
                    <a:gd name="T1" fmla="*/ 54 h 498"/>
                    <a:gd name="T2" fmla="*/ 355 w 422"/>
                    <a:gd name="T3" fmla="*/ 0 h 498"/>
                    <a:gd name="T4" fmla="*/ 0 w 422"/>
                    <a:gd name="T5" fmla="*/ 443 h 498"/>
                    <a:gd name="T6" fmla="*/ 65 w 422"/>
                    <a:gd name="T7" fmla="*/ 498 h 498"/>
                    <a:gd name="T8" fmla="*/ 422 w 422"/>
                    <a:gd name="T9" fmla="*/ 54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2" h="498">
                      <a:moveTo>
                        <a:pt x="422" y="54"/>
                      </a:moveTo>
                      <a:lnTo>
                        <a:pt x="355" y="0"/>
                      </a:lnTo>
                      <a:lnTo>
                        <a:pt x="0" y="443"/>
                      </a:lnTo>
                      <a:lnTo>
                        <a:pt x="65" y="498"/>
                      </a:lnTo>
                      <a:lnTo>
                        <a:pt x="422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0" name="Freeform 2193"/>
                <p:cNvSpPr>
                  <a:spLocks/>
                </p:cNvSpPr>
                <p:nvPr/>
              </p:nvSpPr>
              <p:spPr bwMode="auto">
                <a:xfrm>
                  <a:off x="2487" y="3263"/>
                  <a:ext cx="76" cy="174"/>
                </a:xfrm>
                <a:custGeom>
                  <a:avLst/>
                  <a:gdLst>
                    <a:gd name="T0" fmla="*/ 154 w 154"/>
                    <a:gd name="T1" fmla="*/ 16 h 349"/>
                    <a:gd name="T2" fmla="*/ 81 w 154"/>
                    <a:gd name="T3" fmla="*/ 0 h 349"/>
                    <a:gd name="T4" fmla="*/ 0 w 154"/>
                    <a:gd name="T5" fmla="*/ 332 h 349"/>
                    <a:gd name="T6" fmla="*/ 77 w 154"/>
                    <a:gd name="T7" fmla="*/ 349 h 349"/>
                    <a:gd name="T8" fmla="*/ 154 w 154"/>
                    <a:gd name="T9" fmla="*/ 16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349">
                      <a:moveTo>
                        <a:pt x="154" y="16"/>
                      </a:moveTo>
                      <a:lnTo>
                        <a:pt x="81" y="0"/>
                      </a:lnTo>
                      <a:lnTo>
                        <a:pt x="0" y="332"/>
                      </a:lnTo>
                      <a:lnTo>
                        <a:pt x="77" y="349"/>
                      </a:lnTo>
                      <a:lnTo>
                        <a:pt x="154" y="1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1" name="Freeform 2194"/>
                <p:cNvSpPr>
                  <a:spLocks/>
                </p:cNvSpPr>
                <p:nvPr/>
              </p:nvSpPr>
              <p:spPr bwMode="auto">
                <a:xfrm>
                  <a:off x="2332" y="3211"/>
                  <a:ext cx="169" cy="97"/>
                </a:xfrm>
                <a:custGeom>
                  <a:avLst/>
                  <a:gdLst>
                    <a:gd name="T0" fmla="*/ 340 w 340"/>
                    <a:gd name="T1" fmla="*/ 73 h 195"/>
                    <a:gd name="T2" fmla="*/ 310 w 340"/>
                    <a:gd name="T3" fmla="*/ 0 h 195"/>
                    <a:gd name="T4" fmla="*/ 0 w 340"/>
                    <a:gd name="T5" fmla="*/ 122 h 195"/>
                    <a:gd name="T6" fmla="*/ 26 w 340"/>
                    <a:gd name="T7" fmla="*/ 195 h 195"/>
                    <a:gd name="T8" fmla="*/ 340 w 340"/>
                    <a:gd name="T9" fmla="*/ 7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" h="195">
                      <a:moveTo>
                        <a:pt x="340" y="73"/>
                      </a:moveTo>
                      <a:lnTo>
                        <a:pt x="310" y="0"/>
                      </a:lnTo>
                      <a:lnTo>
                        <a:pt x="0" y="122"/>
                      </a:lnTo>
                      <a:lnTo>
                        <a:pt x="26" y="195"/>
                      </a:lnTo>
                      <a:lnTo>
                        <a:pt x="340" y="7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2" name="Freeform 2195"/>
                <p:cNvSpPr>
                  <a:spLocks/>
                </p:cNvSpPr>
                <p:nvPr/>
              </p:nvSpPr>
              <p:spPr bwMode="auto">
                <a:xfrm>
                  <a:off x="2542" y="3270"/>
                  <a:ext cx="76" cy="174"/>
                </a:xfrm>
                <a:custGeom>
                  <a:avLst/>
                  <a:gdLst>
                    <a:gd name="T0" fmla="*/ 151 w 151"/>
                    <a:gd name="T1" fmla="*/ 18 h 349"/>
                    <a:gd name="T2" fmla="*/ 79 w 151"/>
                    <a:gd name="T3" fmla="*/ 0 h 349"/>
                    <a:gd name="T4" fmla="*/ 0 w 151"/>
                    <a:gd name="T5" fmla="*/ 332 h 349"/>
                    <a:gd name="T6" fmla="*/ 74 w 151"/>
                    <a:gd name="T7" fmla="*/ 349 h 349"/>
                    <a:gd name="T8" fmla="*/ 151 w 151"/>
                    <a:gd name="T9" fmla="*/ 18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" h="349">
                      <a:moveTo>
                        <a:pt x="151" y="18"/>
                      </a:moveTo>
                      <a:lnTo>
                        <a:pt x="79" y="0"/>
                      </a:lnTo>
                      <a:lnTo>
                        <a:pt x="0" y="332"/>
                      </a:lnTo>
                      <a:lnTo>
                        <a:pt x="74" y="349"/>
                      </a:lnTo>
                      <a:lnTo>
                        <a:pt x="151" y="1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3" name="Freeform 2196"/>
                <p:cNvSpPr>
                  <a:spLocks/>
                </p:cNvSpPr>
                <p:nvPr/>
              </p:nvSpPr>
              <p:spPr bwMode="auto">
                <a:xfrm>
                  <a:off x="2314" y="3161"/>
                  <a:ext cx="169" cy="96"/>
                </a:xfrm>
                <a:custGeom>
                  <a:avLst/>
                  <a:gdLst>
                    <a:gd name="T0" fmla="*/ 336 w 336"/>
                    <a:gd name="T1" fmla="*/ 70 h 191"/>
                    <a:gd name="T2" fmla="*/ 311 w 336"/>
                    <a:gd name="T3" fmla="*/ 0 h 191"/>
                    <a:gd name="T4" fmla="*/ 0 w 336"/>
                    <a:gd name="T5" fmla="*/ 122 h 191"/>
                    <a:gd name="T6" fmla="*/ 24 w 336"/>
                    <a:gd name="T7" fmla="*/ 191 h 191"/>
                    <a:gd name="T8" fmla="*/ 336 w 336"/>
                    <a:gd name="T9" fmla="*/ 70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6" h="191">
                      <a:moveTo>
                        <a:pt x="336" y="70"/>
                      </a:moveTo>
                      <a:lnTo>
                        <a:pt x="311" y="0"/>
                      </a:lnTo>
                      <a:lnTo>
                        <a:pt x="0" y="122"/>
                      </a:lnTo>
                      <a:lnTo>
                        <a:pt x="24" y="191"/>
                      </a:lnTo>
                      <a:lnTo>
                        <a:pt x="336" y="7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4" name="Line 2197"/>
                <p:cNvSpPr>
                  <a:spLocks noChangeShapeType="1"/>
                </p:cNvSpPr>
                <p:nvPr/>
              </p:nvSpPr>
              <p:spPr bwMode="auto">
                <a:xfrm flipH="1" flipV="1">
                  <a:off x="2552" y="3302"/>
                  <a:ext cx="14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5" name="Line 2198"/>
                <p:cNvSpPr>
                  <a:spLocks noChangeShapeType="1"/>
                </p:cNvSpPr>
                <p:nvPr/>
              </p:nvSpPr>
              <p:spPr bwMode="auto">
                <a:xfrm flipH="1" flipV="1">
                  <a:off x="2439" y="3213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6" name="Line 2199"/>
                <p:cNvSpPr>
                  <a:spLocks noChangeShapeType="1"/>
                </p:cNvSpPr>
                <p:nvPr/>
              </p:nvSpPr>
              <p:spPr bwMode="auto">
                <a:xfrm flipH="1" flipV="1">
                  <a:off x="2539" y="3190"/>
                  <a:ext cx="27" cy="2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00" name="Group 2154"/>
              <p:cNvGrpSpPr>
                <a:grpSpLocks/>
              </p:cNvGrpSpPr>
              <p:nvPr/>
            </p:nvGrpSpPr>
            <p:grpSpPr bwMode="auto">
              <a:xfrm>
                <a:off x="4644008" y="5733256"/>
                <a:ext cx="282704" cy="169200"/>
                <a:chOff x="2246" y="2422"/>
                <a:chExt cx="1031" cy="1022"/>
              </a:xfrm>
            </p:grpSpPr>
            <p:sp>
              <p:nvSpPr>
                <p:cNvPr id="747" name="Freeform 2155"/>
                <p:cNvSpPr>
                  <a:spLocks/>
                </p:cNvSpPr>
                <p:nvPr/>
              </p:nvSpPr>
              <p:spPr bwMode="auto">
                <a:xfrm>
                  <a:off x="2642" y="2422"/>
                  <a:ext cx="105" cy="167"/>
                </a:xfrm>
                <a:custGeom>
                  <a:avLst/>
                  <a:gdLst>
                    <a:gd name="T0" fmla="*/ 146 w 210"/>
                    <a:gd name="T1" fmla="*/ 333 h 333"/>
                    <a:gd name="T2" fmla="*/ 210 w 210"/>
                    <a:gd name="T3" fmla="*/ 306 h 333"/>
                    <a:gd name="T4" fmla="*/ 68 w 210"/>
                    <a:gd name="T5" fmla="*/ 0 h 333"/>
                    <a:gd name="T6" fmla="*/ 0 w 210"/>
                    <a:gd name="T7" fmla="*/ 30 h 333"/>
                    <a:gd name="T8" fmla="*/ 146 w 210"/>
                    <a:gd name="T9" fmla="*/ 333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333">
                      <a:moveTo>
                        <a:pt x="146" y="333"/>
                      </a:moveTo>
                      <a:lnTo>
                        <a:pt x="210" y="306"/>
                      </a:lnTo>
                      <a:lnTo>
                        <a:pt x="68" y="0"/>
                      </a:lnTo>
                      <a:lnTo>
                        <a:pt x="0" y="30"/>
                      </a:lnTo>
                      <a:lnTo>
                        <a:pt x="146" y="33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" name="Rectangle 2156"/>
                <p:cNvSpPr>
                  <a:spLocks noChangeArrowheads="1"/>
                </p:cNvSpPr>
                <p:nvPr/>
              </p:nvSpPr>
              <p:spPr bwMode="auto">
                <a:xfrm>
                  <a:off x="2716" y="2570"/>
                  <a:ext cx="33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9" name="Rectangle 2157"/>
                <p:cNvSpPr>
                  <a:spLocks noChangeArrowheads="1"/>
                </p:cNvSpPr>
                <p:nvPr/>
              </p:nvSpPr>
              <p:spPr bwMode="auto">
                <a:xfrm>
                  <a:off x="2783" y="2570"/>
                  <a:ext cx="34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0" name="Freeform 2158"/>
                <p:cNvSpPr>
                  <a:spLocks/>
                </p:cNvSpPr>
                <p:nvPr/>
              </p:nvSpPr>
              <p:spPr bwMode="auto">
                <a:xfrm>
                  <a:off x="2779" y="2425"/>
                  <a:ext cx="115" cy="163"/>
                </a:xfrm>
                <a:custGeom>
                  <a:avLst/>
                  <a:gdLst>
                    <a:gd name="T0" fmla="*/ 0 w 231"/>
                    <a:gd name="T1" fmla="*/ 292 h 327"/>
                    <a:gd name="T2" fmla="*/ 67 w 231"/>
                    <a:gd name="T3" fmla="*/ 327 h 327"/>
                    <a:gd name="T4" fmla="*/ 231 w 231"/>
                    <a:gd name="T5" fmla="*/ 30 h 327"/>
                    <a:gd name="T6" fmla="*/ 165 w 231"/>
                    <a:gd name="T7" fmla="*/ 0 h 327"/>
                    <a:gd name="T8" fmla="*/ 0 w 231"/>
                    <a:gd name="T9" fmla="*/ 292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1" h="327">
                      <a:moveTo>
                        <a:pt x="0" y="292"/>
                      </a:moveTo>
                      <a:lnTo>
                        <a:pt x="67" y="327"/>
                      </a:lnTo>
                      <a:lnTo>
                        <a:pt x="231" y="30"/>
                      </a:lnTo>
                      <a:lnTo>
                        <a:pt x="165" y="0"/>
                      </a:lnTo>
                      <a:lnTo>
                        <a:pt x="0" y="29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1" name="Freeform 2159"/>
                <p:cNvSpPr>
                  <a:spLocks/>
                </p:cNvSpPr>
                <p:nvPr/>
              </p:nvSpPr>
              <p:spPr bwMode="auto">
                <a:xfrm>
                  <a:off x="2597" y="2451"/>
                  <a:ext cx="106" cy="170"/>
                </a:xfrm>
                <a:custGeom>
                  <a:avLst/>
                  <a:gdLst>
                    <a:gd name="T0" fmla="*/ 142 w 213"/>
                    <a:gd name="T1" fmla="*/ 341 h 341"/>
                    <a:gd name="T2" fmla="*/ 213 w 213"/>
                    <a:gd name="T3" fmla="*/ 308 h 341"/>
                    <a:gd name="T4" fmla="*/ 67 w 213"/>
                    <a:gd name="T5" fmla="*/ 0 h 341"/>
                    <a:gd name="T6" fmla="*/ 0 w 213"/>
                    <a:gd name="T7" fmla="*/ 32 h 341"/>
                    <a:gd name="T8" fmla="*/ 142 w 213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3" h="341">
                      <a:moveTo>
                        <a:pt x="142" y="341"/>
                      </a:moveTo>
                      <a:lnTo>
                        <a:pt x="213" y="308"/>
                      </a:lnTo>
                      <a:lnTo>
                        <a:pt x="67" y="0"/>
                      </a:lnTo>
                      <a:lnTo>
                        <a:pt x="0" y="32"/>
                      </a:lnTo>
                      <a:lnTo>
                        <a:pt x="142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2" name="Freeform 2160"/>
                <p:cNvSpPr>
                  <a:spLocks/>
                </p:cNvSpPr>
                <p:nvPr/>
              </p:nvSpPr>
              <p:spPr bwMode="auto">
                <a:xfrm>
                  <a:off x="2822" y="2451"/>
                  <a:ext cx="116" cy="165"/>
                </a:xfrm>
                <a:custGeom>
                  <a:avLst/>
                  <a:gdLst>
                    <a:gd name="T0" fmla="*/ 0 w 232"/>
                    <a:gd name="T1" fmla="*/ 297 h 330"/>
                    <a:gd name="T2" fmla="*/ 68 w 232"/>
                    <a:gd name="T3" fmla="*/ 330 h 330"/>
                    <a:gd name="T4" fmla="*/ 232 w 232"/>
                    <a:gd name="T5" fmla="*/ 37 h 330"/>
                    <a:gd name="T6" fmla="*/ 168 w 232"/>
                    <a:gd name="T7" fmla="*/ 0 h 330"/>
                    <a:gd name="T8" fmla="*/ 0 w 232"/>
                    <a:gd name="T9" fmla="*/ 297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330">
                      <a:moveTo>
                        <a:pt x="0" y="297"/>
                      </a:moveTo>
                      <a:lnTo>
                        <a:pt x="68" y="330"/>
                      </a:lnTo>
                      <a:lnTo>
                        <a:pt x="232" y="37"/>
                      </a:lnTo>
                      <a:lnTo>
                        <a:pt x="168" y="0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3" name="Line 2161"/>
                <p:cNvSpPr>
                  <a:spLocks noChangeShapeType="1"/>
                </p:cNvSpPr>
                <p:nvPr/>
              </p:nvSpPr>
              <p:spPr bwMode="auto">
                <a:xfrm>
                  <a:off x="2685" y="2562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4" name="Line 2162"/>
                <p:cNvSpPr>
                  <a:spLocks noChangeShapeType="1"/>
                </p:cNvSpPr>
                <p:nvPr/>
              </p:nvSpPr>
              <p:spPr bwMode="auto">
                <a:xfrm>
                  <a:off x="2828" y="2556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5" name="Line 2163"/>
                <p:cNvSpPr>
                  <a:spLocks noChangeShapeType="1"/>
                </p:cNvSpPr>
                <p:nvPr/>
              </p:nvSpPr>
              <p:spPr bwMode="auto">
                <a:xfrm>
                  <a:off x="2747" y="2639"/>
                  <a:ext cx="36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6" name="Freeform 2164"/>
                <p:cNvSpPr>
                  <a:spLocks/>
                </p:cNvSpPr>
                <p:nvPr/>
              </p:nvSpPr>
              <p:spPr bwMode="auto">
                <a:xfrm>
                  <a:off x="2394" y="2789"/>
                  <a:ext cx="252" cy="202"/>
                </a:xfrm>
                <a:custGeom>
                  <a:avLst/>
                  <a:gdLst>
                    <a:gd name="T0" fmla="*/ 451 w 503"/>
                    <a:gd name="T1" fmla="*/ 406 h 406"/>
                    <a:gd name="T2" fmla="*/ 503 w 503"/>
                    <a:gd name="T3" fmla="*/ 337 h 406"/>
                    <a:gd name="T4" fmla="*/ 46 w 503"/>
                    <a:gd name="T5" fmla="*/ 0 h 406"/>
                    <a:gd name="T6" fmla="*/ 0 w 503"/>
                    <a:gd name="T7" fmla="*/ 69 h 406"/>
                    <a:gd name="T8" fmla="*/ 451 w 503"/>
                    <a:gd name="T9" fmla="*/ 40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3" h="406">
                      <a:moveTo>
                        <a:pt x="451" y="406"/>
                      </a:moveTo>
                      <a:lnTo>
                        <a:pt x="503" y="337"/>
                      </a:lnTo>
                      <a:lnTo>
                        <a:pt x="46" y="0"/>
                      </a:lnTo>
                      <a:lnTo>
                        <a:pt x="0" y="69"/>
                      </a:lnTo>
                      <a:lnTo>
                        <a:pt x="451" y="40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7" name="Freeform 2165"/>
                <p:cNvSpPr>
                  <a:spLocks/>
                </p:cNvSpPr>
                <p:nvPr/>
              </p:nvSpPr>
              <p:spPr bwMode="auto">
                <a:xfrm>
                  <a:off x="2434" y="2733"/>
                  <a:ext cx="251" cy="202"/>
                </a:xfrm>
                <a:custGeom>
                  <a:avLst/>
                  <a:gdLst>
                    <a:gd name="T0" fmla="*/ 452 w 501"/>
                    <a:gd name="T1" fmla="*/ 404 h 404"/>
                    <a:gd name="T2" fmla="*/ 501 w 501"/>
                    <a:gd name="T3" fmla="*/ 337 h 404"/>
                    <a:gd name="T4" fmla="*/ 47 w 501"/>
                    <a:gd name="T5" fmla="*/ 0 h 404"/>
                    <a:gd name="T6" fmla="*/ 0 w 501"/>
                    <a:gd name="T7" fmla="*/ 70 h 404"/>
                    <a:gd name="T8" fmla="*/ 452 w 501"/>
                    <a:gd name="T9" fmla="*/ 404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1" h="404">
                      <a:moveTo>
                        <a:pt x="452" y="404"/>
                      </a:moveTo>
                      <a:lnTo>
                        <a:pt x="501" y="337"/>
                      </a:lnTo>
                      <a:lnTo>
                        <a:pt x="47" y="0"/>
                      </a:lnTo>
                      <a:lnTo>
                        <a:pt x="0" y="70"/>
                      </a:lnTo>
                      <a:lnTo>
                        <a:pt x="452" y="40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8" name="Freeform 2166"/>
                <p:cNvSpPr>
                  <a:spLocks/>
                </p:cNvSpPr>
                <p:nvPr/>
              </p:nvSpPr>
              <p:spPr bwMode="auto">
                <a:xfrm>
                  <a:off x="2249" y="2768"/>
                  <a:ext cx="173" cy="68"/>
                </a:xfrm>
                <a:custGeom>
                  <a:avLst/>
                  <a:gdLst>
                    <a:gd name="T0" fmla="*/ 329 w 346"/>
                    <a:gd name="T1" fmla="*/ 137 h 137"/>
                    <a:gd name="T2" fmla="*/ 346 w 346"/>
                    <a:gd name="T3" fmla="*/ 58 h 137"/>
                    <a:gd name="T4" fmla="*/ 17 w 346"/>
                    <a:gd name="T5" fmla="*/ 0 h 137"/>
                    <a:gd name="T6" fmla="*/ 0 w 346"/>
                    <a:gd name="T7" fmla="*/ 72 h 137"/>
                    <a:gd name="T8" fmla="*/ 329 w 346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6" h="137">
                      <a:moveTo>
                        <a:pt x="329" y="137"/>
                      </a:moveTo>
                      <a:lnTo>
                        <a:pt x="346" y="58"/>
                      </a:lnTo>
                      <a:lnTo>
                        <a:pt x="17" y="0"/>
                      </a:lnTo>
                      <a:lnTo>
                        <a:pt x="0" y="72"/>
                      </a:lnTo>
                      <a:lnTo>
                        <a:pt x="329" y="13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9" name="Freeform 2167"/>
                <p:cNvSpPr>
                  <a:spLocks/>
                </p:cNvSpPr>
                <p:nvPr/>
              </p:nvSpPr>
              <p:spPr bwMode="auto">
                <a:xfrm>
                  <a:off x="2366" y="2601"/>
                  <a:ext cx="104" cy="170"/>
                </a:xfrm>
                <a:custGeom>
                  <a:avLst/>
                  <a:gdLst>
                    <a:gd name="T0" fmla="*/ 140 w 208"/>
                    <a:gd name="T1" fmla="*/ 341 h 341"/>
                    <a:gd name="T2" fmla="*/ 208 w 208"/>
                    <a:gd name="T3" fmla="*/ 308 h 341"/>
                    <a:gd name="T4" fmla="*/ 69 w 208"/>
                    <a:gd name="T5" fmla="*/ 0 h 341"/>
                    <a:gd name="T6" fmla="*/ 0 w 208"/>
                    <a:gd name="T7" fmla="*/ 29 h 341"/>
                    <a:gd name="T8" fmla="*/ 140 w 208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" h="341">
                      <a:moveTo>
                        <a:pt x="140" y="341"/>
                      </a:moveTo>
                      <a:lnTo>
                        <a:pt x="208" y="308"/>
                      </a:lnTo>
                      <a:lnTo>
                        <a:pt x="69" y="0"/>
                      </a:lnTo>
                      <a:lnTo>
                        <a:pt x="0" y="29"/>
                      </a:lnTo>
                      <a:lnTo>
                        <a:pt x="140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0" name="Freeform 2168"/>
                <p:cNvSpPr>
                  <a:spLocks/>
                </p:cNvSpPr>
                <p:nvPr/>
              </p:nvSpPr>
              <p:spPr bwMode="auto">
                <a:xfrm>
                  <a:off x="2246" y="2823"/>
                  <a:ext cx="172" cy="69"/>
                </a:xfrm>
                <a:custGeom>
                  <a:avLst/>
                  <a:gdLst>
                    <a:gd name="T0" fmla="*/ 330 w 343"/>
                    <a:gd name="T1" fmla="*/ 138 h 138"/>
                    <a:gd name="T2" fmla="*/ 343 w 343"/>
                    <a:gd name="T3" fmla="*/ 60 h 138"/>
                    <a:gd name="T4" fmla="*/ 15 w 343"/>
                    <a:gd name="T5" fmla="*/ 0 h 138"/>
                    <a:gd name="T6" fmla="*/ 0 w 343"/>
                    <a:gd name="T7" fmla="*/ 73 h 138"/>
                    <a:gd name="T8" fmla="*/ 330 w 343"/>
                    <a:gd name="T9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138">
                      <a:moveTo>
                        <a:pt x="330" y="138"/>
                      </a:moveTo>
                      <a:lnTo>
                        <a:pt x="343" y="60"/>
                      </a:lnTo>
                      <a:lnTo>
                        <a:pt x="15" y="0"/>
                      </a:lnTo>
                      <a:lnTo>
                        <a:pt x="0" y="73"/>
                      </a:lnTo>
                      <a:lnTo>
                        <a:pt x="330" y="13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1" name="Freeform 2169"/>
                <p:cNvSpPr>
                  <a:spLocks/>
                </p:cNvSpPr>
                <p:nvPr/>
              </p:nvSpPr>
              <p:spPr bwMode="auto">
                <a:xfrm>
                  <a:off x="2416" y="2579"/>
                  <a:ext cx="102" cy="171"/>
                </a:xfrm>
                <a:custGeom>
                  <a:avLst/>
                  <a:gdLst>
                    <a:gd name="T0" fmla="*/ 134 w 205"/>
                    <a:gd name="T1" fmla="*/ 342 h 342"/>
                    <a:gd name="T2" fmla="*/ 205 w 205"/>
                    <a:gd name="T3" fmla="*/ 311 h 342"/>
                    <a:gd name="T4" fmla="*/ 69 w 205"/>
                    <a:gd name="T5" fmla="*/ 0 h 342"/>
                    <a:gd name="T6" fmla="*/ 0 w 205"/>
                    <a:gd name="T7" fmla="*/ 32 h 342"/>
                    <a:gd name="T8" fmla="*/ 134 w 205"/>
                    <a:gd name="T9" fmla="*/ 342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342">
                      <a:moveTo>
                        <a:pt x="134" y="342"/>
                      </a:moveTo>
                      <a:lnTo>
                        <a:pt x="205" y="311"/>
                      </a:lnTo>
                      <a:lnTo>
                        <a:pt x="69" y="0"/>
                      </a:lnTo>
                      <a:lnTo>
                        <a:pt x="0" y="32"/>
                      </a:lnTo>
                      <a:lnTo>
                        <a:pt x="134" y="34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2" name="Line 2170"/>
                <p:cNvSpPr>
                  <a:spLocks noChangeShapeType="1"/>
                </p:cNvSpPr>
                <p:nvPr/>
              </p:nvSpPr>
              <p:spPr bwMode="auto">
                <a:xfrm flipV="1">
                  <a:off x="2373" y="2826"/>
                  <a:ext cx="10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3" name="Line 2171"/>
                <p:cNvSpPr>
                  <a:spLocks noChangeShapeType="1"/>
                </p:cNvSpPr>
                <p:nvPr/>
              </p:nvSpPr>
              <p:spPr bwMode="auto">
                <a:xfrm flipV="1">
                  <a:off x="2456" y="2707"/>
                  <a:ext cx="9" cy="12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4" name="Line 2172"/>
                <p:cNvSpPr>
                  <a:spLocks noChangeShapeType="1"/>
                </p:cNvSpPr>
                <p:nvPr/>
              </p:nvSpPr>
              <p:spPr bwMode="auto">
                <a:xfrm flipV="1">
                  <a:off x="2473" y="2808"/>
                  <a:ext cx="19" cy="3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5" name="Freeform 2173"/>
                <p:cNvSpPr>
                  <a:spLocks/>
                </p:cNvSpPr>
                <p:nvPr/>
              </p:nvSpPr>
              <p:spPr bwMode="auto">
                <a:xfrm>
                  <a:off x="2840" y="2768"/>
                  <a:ext cx="260" cy="185"/>
                </a:xfrm>
                <a:custGeom>
                  <a:avLst/>
                  <a:gdLst>
                    <a:gd name="T0" fmla="*/ 0 w 520"/>
                    <a:gd name="T1" fmla="*/ 299 h 370"/>
                    <a:gd name="T2" fmla="*/ 43 w 520"/>
                    <a:gd name="T3" fmla="*/ 370 h 370"/>
                    <a:gd name="T4" fmla="*/ 520 w 520"/>
                    <a:gd name="T5" fmla="*/ 71 h 370"/>
                    <a:gd name="T6" fmla="*/ 479 w 520"/>
                    <a:gd name="T7" fmla="*/ 0 h 370"/>
                    <a:gd name="T8" fmla="*/ 0 w 520"/>
                    <a:gd name="T9" fmla="*/ 299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0" h="370">
                      <a:moveTo>
                        <a:pt x="0" y="299"/>
                      </a:moveTo>
                      <a:lnTo>
                        <a:pt x="43" y="370"/>
                      </a:lnTo>
                      <a:lnTo>
                        <a:pt x="520" y="71"/>
                      </a:lnTo>
                      <a:lnTo>
                        <a:pt x="479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6" name="Freeform 2174"/>
                <p:cNvSpPr>
                  <a:spLocks/>
                </p:cNvSpPr>
                <p:nvPr/>
              </p:nvSpPr>
              <p:spPr bwMode="auto">
                <a:xfrm>
                  <a:off x="2875" y="2825"/>
                  <a:ext cx="261" cy="186"/>
                </a:xfrm>
                <a:custGeom>
                  <a:avLst/>
                  <a:gdLst>
                    <a:gd name="T0" fmla="*/ 0 w 522"/>
                    <a:gd name="T1" fmla="*/ 301 h 372"/>
                    <a:gd name="T2" fmla="*/ 45 w 522"/>
                    <a:gd name="T3" fmla="*/ 372 h 372"/>
                    <a:gd name="T4" fmla="*/ 522 w 522"/>
                    <a:gd name="T5" fmla="*/ 69 h 372"/>
                    <a:gd name="T6" fmla="*/ 480 w 522"/>
                    <a:gd name="T7" fmla="*/ 0 h 372"/>
                    <a:gd name="T8" fmla="*/ 0 w 522"/>
                    <a:gd name="T9" fmla="*/ 301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2" h="372">
                      <a:moveTo>
                        <a:pt x="0" y="301"/>
                      </a:moveTo>
                      <a:lnTo>
                        <a:pt x="45" y="372"/>
                      </a:lnTo>
                      <a:lnTo>
                        <a:pt x="522" y="69"/>
                      </a:lnTo>
                      <a:lnTo>
                        <a:pt x="480" y="0"/>
                      </a:lnTo>
                      <a:lnTo>
                        <a:pt x="0" y="30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7" name="Freeform 2175"/>
                <p:cNvSpPr>
                  <a:spLocks/>
                </p:cNvSpPr>
                <p:nvPr/>
              </p:nvSpPr>
              <p:spPr bwMode="auto">
                <a:xfrm>
                  <a:off x="3059" y="2639"/>
                  <a:ext cx="124" cy="164"/>
                </a:xfrm>
                <a:custGeom>
                  <a:avLst/>
                  <a:gdLst>
                    <a:gd name="T0" fmla="*/ 0 w 246"/>
                    <a:gd name="T1" fmla="*/ 286 h 328"/>
                    <a:gd name="T2" fmla="*/ 60 w 246"/>
                    <a:gd name="T3" fmla="*/ 328 h 328"/>
                    <a:gd name="T4" fmla="*/ 246 w 246"/>
                    <a:gd name="T5" fmla="*/ 40 h 328"/>
                    <a:gd name="T6" fmla="*/ 182 w 246"/>
                    <a:gd name="T7" fmla="*/ 0 h 328"/>
                    <a:gd name="T8" fmla="*/ 0 w 246"/>
                    <a:gd name="T9" fmla="*/ 286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328">
                      <a:moveTo>
                        <a:pt x="0" y="286"/>
                      </a:moveTo>
                      <a:lnTo>
                        <a:pt x="60" y="328"/>
                      </a:lnTo>
                      <a:lnTo>
                        <a:pt x="246" y="40"/>
                      </a:lnTo>
                      <a:lnTo>
                        <a:pt x="182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8" name="Freeform 2176"/>
                <p:cNvSpPr>
                  <a:spLocks/>
                </p:cNvSpPr>
                <p:nvPr/>
              </p:nvSpPr>
              <p:spPr bwMode="auto">
                <a:xfrm>
                  <a:off x="3110" y="2823"/>
                  <a:ext cx="167" cy="40"/>
                </a:xfrm>
                <a:custGeom>
                  <a:avLst/>
                  <a:gdLst>
                    <a:gd name="T0" fmla="*/ 0 w 333"/>
                    <a:gd name="T1" fmla="*/ 8 h 79"/>
                    <a:gd name="T2" fmla="*/ 0 w 333"/>
                    <a:gd name="T3" fmla="*/ 79 h 79"/>
                    <a:gd name="T4" fmla="*/ 333 w 333"/>
                    <a:gd name="T5" fmla="*/ 73 h 79"/>
                    <a:gd name="T6" fmla="*/ 327 w 333"/>
                    <a:gd name="T7" fmla="*/ 0 h 79"/>
                    <a:gd name="T8" fmla="*/ 0 w 333"/>
                    <a:gd name="T9" fmla="*/ 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79">
                      <a:moveTo>
                        <a:pt x="0" y="8"/>
                      </a:moveTo>
                      <a:lnTo>
                        <a:pt x="0" y="79"/>
                      </a:lnTo>
                      <a:lnTo>
                        <a:pt x="333" y="73"/>
                      </a:lnTo>
                      <a:lnTo>
                        <a:pt x="32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9" name="Freeform 2177"/>
                <p:cNvSpPr>
                  <a:spLocks/>
                </p:cNvSpPr>
                <p:nvPr/>
              </p:nvSpPr>
              <p:spPr bwMode="auto">
                <a:xfrm>
                  <a:off x="3012" y="2615"/>
                  <a:ext cx="120" cy="164"/>
                </a:xfrm>
                <a:custGeom>
                  <a:avLst/>
                  <a:gdLst>
                    <a:gd name="T0" fmla="*/ 0 w 242"/>
                    <a:gd name="T1" fmla="*/ 286 h 329"/>
                    <a:gd name="T2" fmla="*/ 62 w 242"/>
                    <a:gd name="T3" fmla="*/ 329 h 329"/>
                    <a:gd name="T4" fmla="*/ 242 w 242"/>
                    <a:gd name="T5" fmla="*/ 38 h 329"/>
                    <a:gd name="T6" fmla="*/ 178 w 242"/>
                    <a:gd name="T7" fmla="*/ 0 h 329"/>
                    <a:gd name="T8" fmla="*/ 0 w 242"/>
                    <a:gd name="T9" fmla="*/ 28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329">
                      <a:moveTo>
                        <a:pt x="0" y="286"/>
                      </a:moveTo>
                      <a:lnTo>
                        <a:pt x="62" y="329"/>
                      </a:lnTo>
                      <a:lnTo>
                        <a:pt x="242" y="38"/>
                      </a:lnTo>
                      <a:lnTo>
                        <a:pt x="178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0" name="Freeform 2178"/>
                <p:cNvSpPr>
                  <a:spLocks/>
                </p:cNvSpPr>
                <p:nvPr/>
              </p:nvSpPr>
              <p:spPr bwMode="auto">
                <a:xfrm>
                  <a:off x="3110" y="2874"/>
                  <a:ext cx="167" cy="44"/>
                </a:xfrm>
                <a:custGeom>
                  <a:avLst/>
                  <a:gdLst>
                    <a:gd name="T0" fmla="*/ 0 w 333"/>
                    <a:gd name="T1" fmla="*/ 9 h 86"/>
                    <a:gd name="T2" fmla="*/ 1 w 333"/>
                    <a:gd name="T3" fmla="*/ 86 h 86"/>
                    <a:gd name="T4" fmla="*/ 333 w 333"/>
                    <a:gd name="T5" fmla="*/ 75 h 86"/>
                    <a:gd name="T6" fmla="*/ 327 w 333"/>
                    <a:gd name="T7" fmla="*/ 0 h 86"/>
                    <a:gd name="T8" fmla="*/ 0 w 333"/>
                    <a:gd name="T9" fmla="*/ 9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86">
                      <a:moveTo>
                        <a:pt x="0" y="9"/>
                      </a:moveTo>
                      <a:lnTo>
                        <a:pt x="1" y="86"/>
                      </a:lnTo>
                      <a:lnTo>
                        <a:pt x="333" y="75"/>
                      </a:lnTo>
                      <a:lnTo>
                        <a:pt x="32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1" name="Line 2179"/>
                <p:cNvSpPr>
                  <a:spLocks noChangeShapeType="1"/>
                </p:cNvSpPr>
                <p:nvPr/>
              </p:nvSpPr>
              <p:spPr bwMode="auto">
                <a:xfrm>
                  <a:off x="3070" y="2741"/>
                  <a:ext cx="9" cy="15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2" name="Line 2180"/>
                <p:cNvSpPr>
                  <a:spLocks noChangeShapeType="1"/>
                </p:cNvSpPr>
                <p:nvPr/>
              </p:nvSpPr>
              <p:spPr bwMode="auto">
                <a:xfrm>
                  <a:off x="3148" y="2863"/>
                  <a:ext cx="11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3" name="Line 2181"/>
                <p:cNvSpPr>
                  <a:spLocks noChangeShapeType="1"/>
                </p:cNvSpPr>
                <p:nvPr/>
              </p:nvSpPr>
              <p:spPr bwMode="auto">
                <a:xfrm>
                  <a:off x="3039" y="2838"/>
                  <a:ext cx="17" cy="27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4" name="Freeform 2182"/>
                <p:cNvSpPr>
                  <a:spLocks/>
                </p:cNvSpPr>
                <p:nvPr/>
              </p:nvSpPr>
              <p:spPr bwMode="auto">
                <a:xfrm>
                  <a:off x="2831" y="2989"/>
                  <a:ext cx="192" cy="264"/>
                </a:xfrm>
                <a:custGeom>
                  <a:avLst/>
                  <a:gdLst>
                    <a:gd name="T0" fmla="*/ 70 w 385"/>
                    <a:gd name="T1" fmla="*/ 0 h 526"/>
                    <a:gd name="T2" fmla="*/ 0 w 385"/>
                    <a:gd name="T3" fmla="*/ 50 h 526"/>
                    <a:gd name="T4" fmla="*/ 317 w 385"/>
                    <a:gd name="T5" fmla="*/ 526 h 526"/>
                    <a:gd name="T6" fmla="*/ 385 w 385"/>
                    <a:gd name="T7" fmla="*/ 477 h 526"/>
                    <a:gd name="T8" fmla="*/ 70 w 385"/>
                    <a:gd name="T9" fmla="*/ 0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5" h="526">
                      <a:moveTo>
                        <a:pt x="70" y="0"/>
                      </a:moveTo>
                      <a:lnTo>
                        <a:pt x="0" y="50"/>
                      </a:lnTo>
                      <a:lnTo>
                        <a:pt x="317" y="526"/>
                      </a:lnTo>
                      <a:lnTo>
                        <a:pt x="385" y="47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5" name="Freeform 2183"/>
                <p:cNvSpPr>
                  <a:spLocks/>
                </p:cNvSpPr>
                <p:nvPr/>
              </p:nvSpPr>
              <p:spPr bwMode="auto">
                <a:xfrm>
                  <a:off x="2775" y="3028"/>
                  <a:ext cx="192" cy="262"/>
                </a:xfrm>
                <a:custGeom>
                  <a:avLst/>
                  <a:gdLst>
                    <a:gd name="T0" fmla="*/ 69 w 383"/>
                    <a:gd name="T1" fmla="*/ 0 h 524"/>
                    <a:gd name="T2" fmla="*/ 0 w 383"/>
                    <a:gd name="T3" fmla="*/ 50 h 524"/>
                    <a:gd name="T4" fmla="*/ 315 w 383"/>
                    <a:gd name="T5" fmla="*/ 524 h 524"/>
                    <a:gd name="T6" fmla="*/ 383 w 383"/>
                    <a:gd name="T7" fmla="*/ 475 h 524"/>
                    <a:gd name="T8" fmla="*/ 69 w 383"/>
                    <a:gd name="T9" fmla="*/ 0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3" h="524">
                      <a:moveTo>
                        <a:pt x="69" y="0"/>
                      </a:moveTo>
                      <a:lnTo>
                        <a:pt x="0" y="50"/>
                      </a:lnTo>
                      <a:lnTo>
                        <a:pt x="315" y="524"/>
                      </a:lnTo>
                      <a:lnTo>
                        <a:pt x="383" y="475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6" name="Freeform 2184"/>
                <p:cNvSpPr>
                  <a:spLocks/>
                </p:cNvSpPr>
                <p:nvPr/>
              </p:nvSpPr>
              <p:spPr bwMode="auto">
                <a:xfrm>
                  <a:off x="2990" y="3209"/>
                  <a:ext cx="162" cy="119"/>
                </a:xfrm>
                <a:custGeom>
                  <a:avLst/>
                  <a:gdLst>
                    <a:gd name="T0" fmla="*/ 35 w 326"/>
                    <a:gd name="T1" fmla="*/ 0 h 237"/>
                    <a:gd name="T2" fmla="*/ 0 w 326"/>
                    <a:gd name="T3" fmla="*/ 64 h 237"/>
                    <a:gd name="T4" fmla="*/ 287 w 326"/>
                    <a:gd name="T5" fmla="*/ 237 h 237"/>
                    <a:gd name="T6" fmla="*/ 326 w 326"/>
                    <a:gd name="T7" fmla="*/ 171 h 237"/>
                    <a:gd name="T8" fmla="*/ 35 w 326"/>
                    <a:gd name="T9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6" h="237">
                      <a:moveTo>
                        <a:pt x="35" y="0"/>
                      </a:moveTo>
                      <a:lnTo>
                        <a:pt x="0" y="64"/>
                      </a:lnTo>
                      <a:lnTo>
                        <a:pt x="287" y="237"/>
                      </a:lnTo>
                      <a:lnTo>
                        <a:pt x="326" y="171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7" name="Freeform 2185"/>
                <p:cNvSpPr>
                  <a:spLocks/>
                </p:cNvSpPr>
                <p:nvPr/>
              </p:nvSpPr>
              <p:spPr bwMode="auto">
                <a:xfrm>
                  <a:off x="2928" y="3263"/>
                  <a:ext cx="50" cy="172"/>
                </a:xfrm>
                <a:custGeom>
                  <a:avLst/>
                  <a:gdLst>
                    <a:gd name="T0" fmla="*/ 73 w 99"/>
                    <a:gd name="T1" fmla="*/ 0 h 345"/>
                    <a:gd name="T2" fmla="*/ 0 w 99"/>
                    <a:gd name="T3" fmla="*/ 4 h 345"/>
                    <a:gd name="T4" fmla="*/ 26 w 99"/>
                    <a:gd name="T5" fmla="*/ 345 h 345"/>
                    <a:gd name="T6" fmla="*/ 99 w 99"/>
                    <a:gd name="T7" fmla="*/ 340 h 345"/>
                    <a:gd name="T8" fmla="*/ 73 w 99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345">
                      <a:moveTo>
                        <a:pt x="73" y="0"/>
                      </a:moveTo>
                      <a:lnTo>
                        <a:pt x="0" y="4"/>
                      </a:lnTo>
                      <a:lnTo>
                        <a:pt x="26" y="345"/>
                      </a:lnTo>
                      <a:lnTo>
                        <a:pt x="99" y="34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8" name="Freeform 2186"/>
                <p:cNvSpPr>
                  <a:spLocks/>
                </p:cNvSpPr>
                <p:nvPr/>
              </p:nvSpPr>
              <p:spPr bwMode="auto">
                <a:xfrm>
                  <a:off x="3012" y="3158"/>
                  <a:ext cx="162" cy="118"/>
                </a:xfrm>
                <a:custGeom>
                  <a:avLst/>
                  <a:gdLst>
                    <a:gd name="T0" fmla="*/ 35 w 324"/>
                    <a:gd name="T1" fmla="*/ 0 h 236"/>
                    <a:gd name="T2" fmla="*/ 0 w 324"/>
                    <a:gd name="T3" fmla="*/ 67 h 236"/>
                    <a:gd name="T4" fmla="*/ 287 w 324"/>
                    <a:gd name="T5" fmla="*/ 236 h 236"/>
                    <a:gd name="T6" fmla="*/ 324 w 324"/>
                    <a:gd name="T7" fmla="*/ 170 h 236"/>
                    <a:gd name="T8" fmla="*/ 35 w 324"/>
                    <a:gd name="T9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4" h="236">
                      <a:moveTo>
                        <a:pt x="35" y="0"/>
                      </a:moveTo>
                      <a:lnTo>
                        <a:pt x="0" y="67"/>
                      </a:lnTo>
                      <a:lnTo>
                        <a:pt x="287" y="236"/>
                      </a:lnTo>
                      <a:lnTo>
                        <a:pt x="324" y="17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9" name="Freeform 2187"/>
                <p:cNvSpPr>
                  <a:spLocks/>
                </p:cNvSpPr>
                <p:nvPr/>
              </p:nvSpPr>
              <p:spPr bwMode="auto">
                <a:xfrm>
                  <a:off x="2876" y="3264"/>
                  <a:ext cx="50" cy="173"/>
                </a:xfrm>
                <a:custGeom>
                  <a:avLst/>
                  <a:gdLst>
                    <a:gd name="T0" fmla="*/ 75 w 100"/>
                    <a:gd name="T1" fmla="*/ 0 h 346"/>
                    <a:gd name="T2" fmla="*/ 0 w 100"/>
                    <a:gd name="T3" fmla="*/ 5 h 346"/>
                    <a:gd name="T4" fmla="*/ 26 w 100"/>
                    <a:gd name="T5" fmla="*/ 346 h 346"/>
                    <a:gd name="T6" fmla="*/ 100 w 100"/>
                    <a:gd name="T7" fmla="*/ 341 h 346"/>
                    <a:gd name="T8" fmla="*/ 75 w 100"/>
                    <a:gd name="T9" fmla="*/ 0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46">
                      <a:moveTo>
                        <a:pt x="75" y="0"/>
                      </a:moveTo>
                      <a:lnTo>
                        <a:pt x="0" y="5"/>
                      </a:lnTo>
                      <a:lnTo>
                        <a:pt x="26" y="346"/>
                      </a:lnTo>
                      <a:lnTo>
                        <a:pt x="100" y="34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0" name="Line 2188"/>
                <p:cNvSpPr>
                  <a:spLocks noChangeShapeType="1"/>
                </p:cNvSpPr>
                <p:nvPr/>
              </p:nvSpPr>
              <p:spPr bwMode="auto">
                <a:xfrm flipH="1">
                  <a:off x="3034" y="3218"/>
                  <a:ext cx="14" cy="9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1" name="Line 2189"/>
                <p:cNvSpPr>
                  <a:spLocks noChangeShapeType="1"/>
                </p:cNvSpPr>
                <p:nvPr/>
              </p:nvSpPr>
              <p:spPr bwMode="auto">
                <a:xfrm flipH="1">
                  <a:off x="2917" y="3302"/>
                  <a:ext cx="13" cy="1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2" name="Line 2190"/>
                <p:cNvSpPr>
                  <a:spLocks noChangeShapeType="1"/>
                </p:cNvSpPr>
                <p:nvPr/>
              </p:nvSpPr>
              <p:spPr bwMode="auto">
                <a:xfrm flipH="1">
                  <a:off x="2924" y="3188"/>
                  <a:ext cx="28" cy="2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3" name="Freeform 2191"/>
                <p:cNvSpPr>
                  <a:spLocks/>
                </p:cNvSpPr>
                <p:nvPr/>
              </p:nvSpPr>
              <p:spPr bwMode="auto">
                <a:xfrm>
                  <a:off x="2518" y="3044"/>
                  <a:ext cx="210" cy="249"/>
                </a:xfrm>
                <a:custGeom>
                  <a:avLst/>
                  <a:gdLst>
                    <a:gd name="T0" fmla="*/ 420 w 420"/>
                    <a:gd name="T1" fmla="*/ 54 h 500"/>
                    <a:gd name="T2" fmla="*/ 358 w 420"/>
                    <a:gd name="T3" fmla="*/ 0 h 500"/>
                    <a:gd name="T4" fmla="*/ 0 w 420"/>
                    <a:gd name="T5" fmla="*/ 443 h 500"/>
                    <a:gd name="T6" fmla="*/ 65 w 420"/>
                    <a:gd name="T7" fmla="*/ 500 h 500"/>
                    <a:gd name="T8" fmla="*/ 420 w 420"/>
                    <a:gd name="T9" fmla="*/ 54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0" h="500">
                      <a:moveTo>
                        <a:pt x="420" y="54"/>
                      </a:moveTo>
                      <a:lnTo>
                        <a:pt x="358" y="0"/>
                      </a:lnTo>
                      <a:lnTo>
                        <a:pt x="0" y="443"/>
                      </a:lnTo>
                      <a:lnTo>
                        <a:pt x="65" y="500"/>
                      </a:lnTo>
                      <a:lnTo>
                        <a:pt x="420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4" name="Freeform 2192"/>
                <p:cNvSpPr>
                  <a:spLocks/>
                </p:cNvSpPr>
                <p:nvPr/>
              </p:nvSpPr>
              <p:spPr bwMode="auto">
                <a:xfrm>
                  <a:off x="2465" y="3000"/>
                  <a:ext cx="211" cy="250"/>
                </a:xfrm>
                <a:custGeom>
                  <a:avLst/>
                  <a:gdLst>
                    <a:gd name="T0" fmla="*/ 422 w 422"/>
                    <a:gd name="T1" fmla="*/ 54 h 498"/>
                    <a:gd name="T2" fmla="*/ 355 w 422"/>
                    <a:gd name="T3" fmla="*/ 0 h 498"/>
                    <a:gd name="T4" fmla="*/ 0 w 422"/>
                    <a:gd name="T5" fmla="*/ 443 h 498"/>
                    <a:gd name="T6" fmla="*/ 65 w 422"/>
                    <a:gd name="T7" fmla="*/ 498 h 498"/>
                    <a:gd name="T8" fmla="*/ 422 w 422"/>
                    <a:gd name="T9" fmla="*/ 54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2" h="498">
                      <a:moveTo>
                        <a:pt x="422" y="54"/>
                      </a:moveTo>
                      <a:lnTo>
                        <a:pt x="355" y="0"/>
                      </a:lnTo>
                      <a:lnTo>
                        <a:pt x="0" y="443"/>
                      </a:lnTo>
                      <a:lnTo>
                        <a:pt x="65" y="498"/>
                      </a:lnTo>
                      <a:lnTo>
                        <a:pt x="422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5" name="Freeform 2193"/>
                <p:cNvSpPr>
                  <a:spLocks/>
                </p:cNvSpPr>
                <p:nvPr/>
              </p:nvSpPr>
              <p:spPr bwMode="auto">
                <a:xfrm>
                  <a:off x="2487" y="3263"/>
                  <a:ext cx="76" cy="174"/>
                </a:xfrm>
                <a:custGeom>
                  <a:avLst/>
                  <a:gdLst>
                    <a:gd name="T0" fmla="*/ 154 w 154"/>
                    <a:gd name="T1" fmla="*/ 16 h 349"/>
                    <a:gd name="T2" fmla="*/ 81 w 154"/>
                    <a:gd name="T3" fmla="*/ 0 h 349"/>
                    <a:gd name="T4" fmla="*/ 0 w 154"/>
                    <a:gd name="T5" fmla="*/ 332 h 349"/>
                    <a:gd name="T6" fmla="*/ 77 w 154"/>
                    <a:gd name="T7" fmla="*/ 349 h 349"/>
                    <a:gd name="T8" fmla="*/ 154 w 154"/>
                    <a:gd name="T9" fmla="*/ 16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349">
                      <a:moveTo>
                        <a:pt x="154" y="16"/>
                      </a:moveTo>
                      <a:lnTo>
                        <a:pt x="81" y="0"/>
                      </a:lnTo>
                      <a:lnTo>
                        <a:pt x="0" y="332"/>
                      </a:lnTo>
                      <a:lnTo>
                        <a:pt x="77" y="349"/>
                      </a:lnTo>
                      <a:lnTo>
                        <a:pt x="154" y="1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6" name="Freeform 2194"/>
                <p:cNvSpPr>
                  <a:spLocks/>
                </p:cNvSpPr>
                <p:nvPr/>
              </p:nvSpPr>
              <p:spPr bwMode="auto">
                <a:xfrm>
                  <a:off x="2332" y="3211"/>
                  <a:ext cx="169" cy="97"/>
                </a:xfrm>
                <a:custGeom>
                  <a:avLst/>
                  <a:gdLst>
                    <a:gd name="T0" fmla="*/ 340 w 340"/>
                    <a:gd name="T1" fmla="*/ 73 h 195"/>
                    <a:gd name="T2" fmla="*/ 310 w 340"/>
                    <a:gd name="T3" fmla="*/ 0 h 195"/>
                    <a:gd name="T4" fmla="*/ 0 w 340"/>
                    <a:gd name="T5" fmla="*/ 122 h 195"/>
                    <a:gd name="T6" fmla="*/ 26 w 340"/>
                    <a:gd name="T7" fmla="*/ 195 h 195"/>
                    <a:gd name="T8" fmla="*/ 340 w 340"/>
                    <a:gd name="T9" fmla="*/ 7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" h="195">
                      <a:moveTo>
                        <a:pt x="340" y="73"/>
                      </a:moveTo>
                      <a:lnTo>
                        <a:pt x="310" y="0"/>
                      </a:lnTo>
                      <a:lnTo>
                        <a:pt x="0" y="122"/>
                      </a:lnTo>
                      <a:lnTo>
                        <a:pt x="26" y="195"/>
                      </a:lnTo>
                      <a:lnTo>
                        <a:pt x="340" y="7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7" name="Freeform 2195"/>
                <p:cNvSpPr>
                  <a:spLocks/>
                </p:cNvSpPr>
                <p:nvPr/>
              </p:nvSpPr>
              <p:spPr bwMode="auto">
                <a:xfrm>
                  <a:off x="2542" y="3270"/>
                  <a:ext cx="76" cy="174"/>
                </a:xfrm>
                <a:custGeom>
                  <a:avLst/>
                  <a:gdLst>
                    <a:gd name="T0" fmla="*/ 151 w 151"/>
                    <a:gd name="T1" fmla="*/ 18 h 349"/>
                    <a:gd name="T2" fmla="*/ 79 w 151"/>
                    <a:gd name="T3" fmla="*/ 0 h 349"/>
                    <a:gd name="T4" fmla="*/ 0 w 151"/>
                    <a:gd name="T5" fmla="*/ 332 h 349"/>
                    <a:gd name="T6" fmla="*/ 74 w 151"/>
                    <a:gd name="T7" fmla="*/ 349 h 349"/>
                    <a:gd name="T8" fmla="*/ 151 w 151"/>
                    <a:gd name="T9" fmla="*/ 18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" h="349">
                      <a:moveTo>
                        <a:pt x="151" y="18"/>
                      </a:moveTo>
                      <a:lnTo>
                        <a:pt x="79" y="0"/>
                      </a:lnTo>
                      <a:lnTo>
                        <a:pt x="0" y="332"/>
                      </a:lnTo>
                      <a:lnTo>
                        <a:pt x="74" y="349"/>
                      </a:lnTo>
                      <a:lnTo>
                        <a:pt x="151" y="1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8" name="Freeform 2196"/>
                <p:cNvSpPr>
                  <a:spLocks/>
                </p:cNvSpPr>
                <p:nvPr/>
              </p:nvSpPr>
              <p:spPr bwMode="auto">
                <a:xfrm>
                  <a:off x="2314" y="3161"/>
                  <a:ext cx="169" cy="96"/>
                </a:xfrm>
                <a:custGeom>
                  <a:avLst/>
                  <a:gdLst>
                    <a:gd name="T0" fmla="*/ 336 w 336"/>
                    <a:gd name="T1" fmla="*/ 70 h 191"/>
                    <a:gd name="T2" fmla="*/ 311 w 336"/>
                    <a:gd name="T3" fmla="*/ 0 h 191"/>
                    <a:gd name="T4" fmla="*/ 0 w 336"/>
                    <a:gd name="T5" fmla="*/ 122 h 191"/>
                    <a:gd name="T6" fmla="*/ 24 w 336"/>
                    <a:gd name="T7" fmla="*/ 191 h 191"/>
                    <a:gd name="T8" fmla="*/ 336 w 336"/>
                    <a:gd name="T9" fmla="*/ 70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6" h="191">
                      <a:moveTo>
                        <a:pt x="336" y="70"/>
                      </a:moveTo>
                      <a:lnTo>
                        <a:pt x="311" y="0"/>
                      </a:lnTo>
                      <a:lnTo>
                        <a:pt x="0" y="122"/>
                      </a:lnTo>
                      <a:lnTo>
                        <a:pt x="24" y="191"/>
                      </a:lnTo>
                      <a:lnTo>
                        <a:pt x="336" y="7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9" name="Line 2197"/>
                <p:cNvSpPr>
                  <a:spLocks noChangeShapeType="1"/>
                </p:cNvSpPr>
                <p:nvPr/>
              </p:nvSpPr>
              <p:spPr bwMode="auto">
                <a:xfrm flipH="1" flipV="1">
                  <a:off x="2552" y="3302"/>
                  <a:ext cx="14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0" name="Line 2198"/>
                <p:cNvSpPr>
                  <a:spLocks noChangeShapeType="1"/>
                </p:cNvSpPr>
                <p:nvPr/>
              </p:nvSpPr>
              <p:spPr bwMode="auto">
                <a:xfrm flipH="1" flipV="1">
                  <a:off x="2439" y="3213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1" name="Line 2199"/>
                <p:cNvSpPr>
                  <a:spLocks noChangeShapeType="1"/>
                </p:cNvSpPr>
                <p:nvPr/>
              </p:nvSpPr>
              <p:spPr bwMode="auto">
                <a:xfrm flipH="1" flipV="1">
                  <a:off x="2539" y="3190"/>
                  <a:ext cx="27" cy="2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01" name="Group 2154"/>
              <p:cNvGrpSpPr>
                <a:grpSpLocks/>
              </p:cNvGrpSpPr>
              <p:nvPr/>
            </p:nvGrpSpPr>
            <p:grpSpPr bwMode="auto">
              <a:xfrm>
                <a:off x="5076056" y="5733256"/>
                <a:ext cx="212400" cy="169200"/>
                <a:chOff x="2246" y="2422"/>
                <a:chExt cx="1031" cy="1022"/>
              </a:xfrm>
            </p:grpSpPr>
            <p:sp>
              <p:nvSpPr>
                <p:cNvPr id="702" name="Freeform 2155"/>
                <p:cNvSpPr>
                  <a:spLocks/>
                </p:cNvSpPr>
                <p:nvPr/>
              </p:nvSpPr>
              <p:spPr bwMode="auto">
                <a:xfrm>
                  <a:off x="2642" y="2422"/>
                  <a:ext cx="105" cy="167"/>
                </a:xfrm>
                <a:custGeom>
                  <a:avLst/>
                  <a:gdLst>
                    <a:gd name="T0" fmla="*/ 146 w 210"/>
                    <a:gd name="T1" fmla="*/ 333 h 333"/>
                    <a:gd name="T2" fmla="*/ 210 w 210"/>
                    <a:gd name="T3" fmla="*/ 306 h 333"/>
                    <a:gd name="T4" fmla="*/ 68 w 210"/>
                    <a:gd name="T5" fmla="*/ 0 h 333"/>
                    <a:gd name="T6" fmla="*/ 0 w 210"/>
                    <a:gd name="T7" fmla="*/ 30 h 333"/>
                    <a:gd name="T8" fmla="*/ 146 w 210"/>
                    <a:gd name="T9" fmla="*/ 333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333">
                      <a:moveTo>
                        <a:pt x="146" y="333"/>
                      </a:moveTo>
                      <a:lnTo>
                        <a:pt x="210" y="306"/>
                      </a:lnTo>
                      <a:lnTo>
                        <a:pt x="68" y="0"/>
                      </a:lnTo>
                      <a:lnTo>
                        <a:pt x="0" y="30"/>
                      </a:lnTo>
                      <a:lnTo>
                        <a:pt x="146" y="33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3" name="Rectangle 2156"/>
                <p:cNvSpPr>
                  <a:spLocks noChangeArrowheads="1"/>
                </p:cNvSpPr>
                <p:nvPr/>
              </p:nvSpPr>
              <p:spPr bwMode="auto">
                <a:xfrm>
                  <a:off x="2716" y="2570"/>
                  <a:ext cx="33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4" name="Rectangle 2157"/>
                <p:cNvSpPr>
                  <a:spLocks noChangeArrowheads="1"/>
                </p:cNvSpPr>
                <p:nvPr/>
              </p:nvSpPr>
              <p:spPr bwMode="auto">
                <a:xfrm>
                  <a:off x="2783" y="2570"/>
                  <a:ext cx="34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5" name="Freeform 2158"/>
                <p:cNvSpPr>
                  <a:spLocks/>
                </p:cNvSpPr>
                <p:nvPr/>
              </p:nvSpPr>
              <p:spPr bwMode="auto">
                <a:xfrm>
                  <a:off x="2779" y="2425"/>
                  <a:ext cx="115" cy="163"/>
                </a:xfrm>
                <a:custGeom>
                  <a:avLst/>
                  <a:gdLst>
                    <a:gd name="T0" fmla="*/ 0 w 231"/>
                    <a:gd name="T1" fmla="*/ 292 h 327"/>
                    <a:gd name="T2" fmla="*/ 67 w 231"/>
                    <a:gd name="T3" fmla="*/ 327 h 327"/>
                    <a:gd name="T4" fmla="*/ 231 w 231"/>
                    <a:gd name="T5" fmla="*/ 30 h 327"/>
                    <a:gd name="T6" fmla="*/ 165 w 231"/>
                    <a:gd name="T7" fmla="*/ 0 h 327"/>
                    <a:gd name="T8" fmla="*/ 0 w 231"/>
                    <a:gd name="T9" fmla="*/ 292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1" h="327">
                      <a:moveTo>
                        <a:pt x="0" y="292"/>
                      </a:moveTo>
                      <a:lnTo>
                        <a:pt x="67" y="327"/>
                      </a:lnTo>
                      <a:lnTo>
                        <a:pt x="231" y="30"/>
                      </a:lnTo>
                      <a:lnTo>
                        <a:pt x="165" y="0"/>
                      </a:lnTo>
                      <a:lnTo>
                        <a:pt x="0" y="29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6" name="Freeform 2159"/>
                <p:cNvSpPr>
                  <a:spLocks/>
                </p:cNvSpPr>
                <p:nvPr/>
              </p:nvSpPr>
              <p:spPr bwMode="auto">
                <a:xfrm>
                  <a:off x="2597" y="2451"/>
                  <a:ext cx="106" cy="170"/>
                </a:xfrm>
                <a:custGeom>
                  <a:avLst/>
                  <a:gdLst>
                    <a:gd name="T0" fmla="*/ 142 w 213"/>
                    <a:gd name="T1" fmla="*/ 341 h 341"/>
                    <a:gd name="T2" fmla="*/ 213 w 213"/>
                    <a:gd name="T3" fmla="*/ 308 h 341"/>
                    <a:gd name="T4" fmla="*/ 67 w 213"/>
                    <a:gd name="T5" fmla="*/ 0 h 341"/>
                    <a:gd name="T6" fmla="*/ 0 w 213"/>
                    <a:gd name="T7" fmla="*/ 32 h 341"/>
                    <a:gd name="T8" fmla="*/ 142 w 213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3" h="341">
                      <a:moveTo>
                        <a:pt x="142" y="341"/>
                      </a:moveTo>
                      <a:lnTo>
                        <a:pt x="213" y="308"/>
                      </a:lnTo>
                      <a:lnTo>
                        <a:pt x="67" y="0"/>
                      </a:lnTo>
                      <a:lnTo>
                        <a:pt x="0" y="32"/>
                      </a:lnTo>
                      <a:lnTo>
                        <a:pt x="142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7" name="Freeform 2160"/>
                <p:cNvSpPr>
                  <a:spLocks/>
                </p:cNvSpPr>
                <p:nvPr/>
              </p:nvSpPr>
              <p:spPr bwMode="auto">
                <a:xfrm>
                  <a:off x="2822" y="2451"/>
                  <a:ext cx="116" cy="165"/>
                </a:xfrm>
                <a:custGeom>
                  <a:avLst/>
                  <a:gdLst>
                    <a:gd name="T0" fmla="*/ 0 w 232"/>
                    <a:gd name="T1" fmla="*/ 297 h 330"/>
                    <a:gd name="T2" fmla="*/ 68 w 232"/>
                    <a:gd name="T3" fmla="*/ 330 h 330"/>
                    <a:gd name="T4" fmla="*/ 232 w 232"/>
                    <a:gd name="T5" fmla="*/ 37 h 330"/>
                    <a:gd name="T6" fmla="*/ 168 w 232"/>
                    <a:gd name="T7" fmla="*/ 0 h 330"/>
                    <a:gd name="T8" fmla="*/ 0 w 232"/>
                    <a:gd name="T9" fmla="*/ 297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330">
                      <a:moveTo>
                        <a:pt x="0" y="297"/>
                      </a:moveTo>
                      <a:lnTo>
                        <a:pt x="68" y="330"/>
                      </a:lnTo>
                      <a:lnTo>
                        <a:pt x="232" y="37"/>
                      </a:lnTo>
                      <a:lnTo>
                        <a:pt x="168" y="0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8" name="Line 2161"/>
                <p:cNvSpPr>
                  <a:spLocks noChangeShapeType="1"/>
                </p:cNvSpPr>
                <p:nvPr/>
              </p:nvSpPr>
              <p:spPr bwMode="auto">
                <a:xfrm>
                  <a:off x="2685" y="2562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9" name="Line 2162"/>
                <p:cNvSpPr>
                  <a:spLocks noChangeShapeType="1"/>
                </p:cNvSpPr>
                <p:nvPr/>
              </p:nvSpPr>
              <p:spPr bwMode="auto">
                <a:xfrm>
                  <a:off x="2828" y="2556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0" name="Line 2163"/>
                <p:cNvSpPr>
                  <a:spLocks noChangeShapeType="1"/>
                </p:cNvSpPr>
                <p:nvPr/>
              </p:nvSpPr>
              <p:spPr bwMode="auto">
                <a:xfrm>
                  <a:off x="2747" y="2639"/>
                  <a:ext cx="36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1" name="Freeform 2164"/>
                <p:cNvSpPr>
                  <a:spLocks/>
                </p:cNvSpPr>
                <p:nvPr/>
              </p:nvSpPr>
              <p:spPr bwMode="auto">
                <a:xfrm>
                  <a:off x="2394" y="2789"/>
                  <a:ext cx="252" cy="202"/>
                </a:xfrm>
                <a:custGeom>
                  <a:avLst/>
                  <a:gdLst>
                    <a:gd name="T0" fmla="*/ 451 w 503"/>
                    <a:gd name="T1" fmla="*/ 406 h 406"/>
                    <a:gd name="T2" fmla="*/ 503 w 503"/>
                    <a:gd name="T3" fmla="*/ 337 h 406"/>
                    <a:gd name="T4" fmla="*/ 46 w 503"/>
                    <a:gd name="T5" fmla="*/ 0 h 406"/>
                    <a:gd name="T6" fmla="*/ 0 w 503"/>
                    <a:gd name="T7" fmla="*/ 69 h 406"/>
                    <a:gd name="T8" fmla="*/ 451 w 503"/>
                    <a:gd name="T9" fmla="*/ 40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3" h="406">
                      <a:moveTo>
                        <a:pt x="451" y="406"/>
                      </a:moveTo>
                      <a:lnTo>
                        <a:pt x="503" y="337"/>
                      </a:lnTo>
                      <a:lnTo>
                        <a:pt x="46" y="0"/>
                      </a:lnTo>
                      <a:lnTo>
                        <a:pt x="0" y="69"/>
                      </a:lnTo>
                      <a:lnTo>
                        <a:pt x="451" y="40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2" name="Freeform 2165"/>
                <p:cNvSpPr>
                  <a:spLocks/>
                </p:cNvSpPr>
                <p:nvPr/>
              </p:nvSpPr>
              <p:spPr bwMode="auto">
                <a:xfrm>
                  <a:off x="2434" y="2733"/>
                  <a:ext cx="251" cy="202"/>
                </a:xfrm>
                <a:custGeom>
                  <a:avLst/>
                  <a:gdLst>
                    <a:gd name="T0" fmla="*/ 452 w 501"/>
                    <a:gd name="T1" fmla="*/ 404 h 404"/>
                    <a:gd name="T2" fmla="*/ 501 w 501"/>
                    <a:gd name="T3" fmla="*/ 337 h 404"/>
                    <a:gd name="T4" fmla="*/ 47 w 501"/>
                    <a:gd name="T5" fmla="*/ 0 h 404"/>
                    <a:gd name="T6" fmla="*/ 0 w 501"/>
                    <a:gd name="T7" fmla="*/ 70 h 404"/>
                    <a:gd name="T8" fmla="*/ 452 w 501"/>
                    <a:gd name="T9" fmla="*/ 404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1" h="404">
                      <a:moveTo>
                        <a:pt x="452" y="404"/>
                      </a:moveTo>
                      <a:lnTo>
                        <a:pt x="501" y="337"/>
                      </a:lnTo>
                      <a:lnTo>
                        <a:pt x="47" y="0"/>
                      </a:lnTo>
                      <a:lnTo>
                        <a:pt x="0" y="70"/>
                      </a:lnTo>
                      <a:lnTo>
                        <a:pt x="452" y="40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3" name="Freeform 2166"/>
                <p:cNvSpPr>
                  <a:spLocks/>
                </p:cNvSpPr>
                <p:nvPr/>
              </p:nvSpPr>
              <p:spPr bwMode="auto">
                <a:xfrm>
                  <a:off x="2249" y="2768"/>
                  <a:ext cx="173" cy="68"/>
                </a:xfrm>
                <a:custGeom>
                  <a:avLst/>
                  <a:gdLst>
                    <a:gd name="T0" fmla="*/ 329 w 346"/>
                    <a:gd name="T1" fmla="*/ 137 h 137"/>
                    <a:gd name="T2" fmla="*/ 346 w 346"/>
                    <a:gd name="T3" fmla="*/ 58 h 137"/>
                    <a:gd name="T4" fmla="*/ 17 w 346"/>
                    <a:gd name="T5" fmla="*/ 0 h 137"/>
                    <a:gd name="T6" fmla="*/ 0 w 346"/>
                    <a:gd name="T7" fmla="*/ 72 h 137"/>
                    <a:gd name="T8" fmla="*/ 329 w 346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6" h="137">
                      <a:moveTo>
                        <a:pt x="329" y="137"/>
                      </a:moveTo>
                      <a:lnTo>
                        <a:pt x="346" y="58"/>
                      </a:lnTo>
                      <a:lnTo>
                        <a:pt x="17" y="0"/>
                      </a:lnTo>
                      <a:lnTo>
                        <a:pt x="0" y="72"/>
                      </a:lnTo>
                      <a:lnTo>
                        <a:pt x="329" y="13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4" name="Freeform 2167"/>
                <p:cNvSpPr>
                  <a:spLocks/>
                </p:cNvSpPr>
                <p:nvPr/>
              </p:nvSpPr>
              <p:spPr bwMode="auto">
                <a:xfrm>
                  <a:off x="2366" y="2601"/>
                  <a:ext cx="104" cy="170"/>
                </a:xfrm>
                <a:custGeom>
                  <a:avLst/>
                  <a:gdLst>
                    <a:gd name="T0" fmla="*/ 140 w 208"/>
                    <a:gd name="T1" fmla="*/ 341 h 341"/>
                    <a:gd name="T2" fmla="*/ 208 w 208"/>
                    <a:gd name="T3" fmla="*/ 308 h 341"/>
                    <a:gd name="T4" fmla="*/ 69 w 208"/>
                    <a:gd name="T5" fmla="*/ 0 h 341"/>
                    <a:gd name="T6" fmla="*/ 0 w 208"/>
                    <a:gd name="T7" fmla="*/ 29 h 341"/>
                    <a:gd name="T8" fmla="*/ 140 w 208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" h="341">
                      <a:moveTo>
                        <a:pt x="140" y="341"/>
                      </a:moveTo>
                      <a:lnTo>
                        <a:pt x="208" y="308"/>
                      </a:lnTo>
                      <a:lnTo>
                        <a:pt x="69" y="0"/>
                      </a:lnTo>
                      <a:lnTo>
                        <a:pt x="0" y="29"/>
                      </a:lnTo>
                      <a:lnTo>
                        <a:pt x="140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5" name="Freeform 2168"/>
                <p:cNvSpPr>
                  <a:spLocks/>
                </p:cNvSpPr>
                <p:nvPr/>
              </p:nvSpPr>
              <p:spPr bwMode="auto">
                <a:xfrm>
                  <a:off x="2246" y="2823"/>
                  <a:ext cx="172" cy="69"/>
                </a:xfrm>
                <a:custGeom>
                  <a:avLst/>
                  <a:gdLst>
                    <a:gd name="T0" fmla="*/ 330 w 343"/>
                    <a:gd name="T1" fmla="*/ 138 h 138"/>
                    <a:gd name="T2" fmla="*/ 343 w 343"/>
                    <a:gd name="T3" fmla="*/ 60 h 138"/>
                    <a:gd name="T4" fmla="*/ 15 w 343"/>
                    <a:gd name="T5" fmla="*/ 0 h 138"/>
                    <a:gd name="T6" fmla="*/ 0 w 343"/>
                    <a:gd name="T7" fmla="*/ 73 h 138"/>
                    <a:gd name="T8" fmla="*/ 330 w 343"/>
                    <a:gd name="T9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138">
                      <a:moveTo>
                        <a:pt x="330" y="138"/>
                      </a:moveTo>
                      <a:lnTo>
                        <a:pt x="343" y="60"/>
                      </a:lnTo>
                      <a:lnTo>
                        <a:pt x="15" y="0"/>
                      </a:lnTo>
                      <a:lnTo>
                        <a:pt x="0" y="73"/>
                      </a:lnTo>
                      <a:lnTo>
                        <a:pt x="330" y="13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6" name="Freeform 2169"/>
                <p:cNvSpPr>
                  <a:spLocks/>
                </p:cNvSpPr>
                <p:nvPr/>
              </p:nvSpPr>
              <p:spPr bwMode="auto">
                <a:xfrm>
                  <a:off x="2416" y="2579"/>
                  <a:ext cx="102" cy="171"/>
                </a:xfrm>
                <a:custGeom>
                  <a:avLst/>
                  <a:gdLst>
                    <a:gd name="T0" fmla="*/ 134 w 205"/>
                    <a:gd name="T1" fmla="*/ 342 h 342"/>
                    <a:gd name="T2" fmla="*/ 205 w 205"/>
                    <a:gd name="T3" fmla="*/ 311 h 342"/>
                    <a:gd name="T4" fmla="*/ 69 w 205"/>
                    <a:gd name="T5" fmla="*/ 0 h 342"/>
                    <a:gd name="T6" fmla="*/ 0 w 205"/>
                    <a:gd name="T7" fmla="*/ 32 h 342"/>
                    <a:gd name="T8" fmla="*/ 134 w 205"/>
                    <a:gd name="T9" fmla="*/ 342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342">
                      <a:moveTo>
                        <a:pt x="134" y="342"/>
                      </a:moveTo>
                      <a:lnTo>
                        <a:pt x="205" y="311"/>
                      </a:lnTo>
                      <a:lnTo>
                        <a:pt x="69" y="0"/>
                      </a:lnTo>
                      <a:lnTo>
                        <a:pt x="0" y="32"/>
                      </a:lnTo>
                      <a:lnTo>
                        <a:pt x="134" y="34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7" name="Line 2170"/>
                <p:cNvSpPr>
                  <a:spLocks noChangeShapeType="1"/>
                </p:cNvSpPr>
                <p:nvPr/>
              </p:nvSpPr>
              <p:spPr bwMode="auto">
                <a:xfrm flipV="1">
                  <a:off x="2373" y="2826"/>
                  <a:ext cx="10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8" name="Line 2171"/>
                <p:cNvSpPr>
                  <a:spLocks noChangeShapeType="1"/>
                </p:cNvSpPr>
                <p:nvPr/>
              </p:nvSpPr>
              <p:spPr bwMode="auto">
                <a:xfrm flipV="1">
                  <a:off x="2456" y="2707"/>
                  <a:ext cx="9" cy="12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9" name="Line 2172"/>
                <p:cNvSpPr>
                  <a:spLocks noChangeShapeType="1"/>
                </p:cNvSpPr>
                <p:nvPr/>
              </p:nvSpPr>
              <p:spPr bwMode="auto">
                <a:xfrm flipV="1">
                  <a:off x="2473" y="2808"/>
                  <a:ext cx="19" cy="3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0" name="Freeform 2173"/>
                <p:cNvSpPr>
                  <a:spLocks/>
                </p:cNvSpPr>
                <p:nvPr/>
              </p:nvSpPr>
              <p:spPr bwMode="auto">
                <a:xfrm>
                  <a:off x="2840" y="2768"/>
                  <a:ext cx="260" cy="185"/>
                </a:xfrm>
                <a:custGeom>
                  <a:avLst/>
                  <a:gdLst>
                    <a:gd name="T0" fmla="*/ 0 w 520"/>
                    <a:gd name="T1" fmla="*/ 299 h 370"/>
                    <a:gd name="T2" fmla="*/ 43 w 520"/>
                    <a:gd name="T3" fmla="*/ 370 h 370"/>
                    <a:gd name="T4" fmla="*/ 520 w 520"/>
                    <a:gd name="T5" fmla="*/ 71 h 370"/>
                    <a:gd name="T6" fmla="*/ 479 w 520"/>
                    <a:gd name="T7" fmla="*/ 0 h 370"/>
                    <a:gd name="T8" fmla="*/ 0 w 520"/>
                    <a:gd name="T9" fmla="*/ 299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0" h="370">
                      <a:moveTo>
                        <a:pt x="0" y="299"/>
                      </a:moveTo>
                      <a:lnTo>
                        <a:pt x="43" y="370"/>
                      </a:lnTo>
                      <a:lnTo>
                        <a:pt x="520" y="71"/>
                      </a:lnTo>
                      <a:lnTo>
                        <a:pt x="479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1" name="Freeform 2174"/>
                <p:cNvSpPr>
                  <a:spLocks/>
                </p:cNvSpPr>
                <p:nvPr/>
              </p:nvSpPr>
              <p:spPr bwMode="auto">
                <a:xfrm>
                  <a:off x="2875" y="2825"/>
                  <a:ext cx="261" cy="186"/>
                </a:xfrm>
                <a:custGeom>
                  <a:avLst/>
                  <a:gdLst>
                    <a:gd name="T0" fmla="*/ 0 w 522"/>
                    <a:gd name="T1" fmla="*/ 301 h 372"/>
                    <a:gd name="T2" fmla="*/ 45 w 522"/>
                    <a:gd name="T3" fmla="*/ 372 h 372"/>
                    <a:gd name="T4" fmla="*/ 522 w 522"/>
                    <a:gd name="T5" fmla="*/ 69 h 372"/>
                    <a:gd name="T6" fmla="*/ 480 w 522"/>
                    <a:gd name="T7" fmla="*/ 0 h 372"/>
                    <a:gd name="T8" fmla="*/ 0 w 522"/>
                    <a:gd name="T9" fmla="*/ 301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2" h="372">
                      <a:moveTo>
                        <a:pt x="0" y="301"/>
                      </a:moveTo>
                      <a:lnTo>
                        <a:pt x="45" y="372"/>
                      </a:lnTo>
                      <a:lnTo>
                        <a:pt x="522" y="69"/>
                      </a:lnTo>
                      <a:lnTo>
                        <a:pt x="480" y="0"/>
                      </a:lnTo>
                      <a:lnTo>
                        <a:pt x="0" y="30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2" name="Freeform 2175"/>
                <p:cNvSpPr>
                  <a:spLocks/>
                </p:cNvSpPr>
                <p:nvPr/>
              </p:nvSpPr>
              <p:spPr bwMode="auto">
                <a:xfrm>
                  <a:off x="3059" y="2639"/>
                  <a:ext cx="124" cy="164"/>
                </a:xfrm>
                <a:custGeom>
                  <a:avLst/>
                  <a:gdLst>
                    <a:gd name="T0" fmla="*/ 0 w 246"/>
                    <a:gd name="T1" fmla="*/ 286 h 328"/>
                    <a:gd name="T2" fmla="*/ 60 w 246"/>
                    <a:gd name="T3" fmla="*/ 328 h 328"/>
                    <a:gd name="T4" fmla="*/ 246 w 246"/>
                    <a:gd name="T5" fmla="*/ 40 h 328"/>
                    <a:gd name="T6" fmla="*/ 182 w 246"/>
                    <a:gd name="T7" fmla="*/ 0 h 328"/>
                    <a:gd name="T8" fmla="*/ 0 w 246"/>
                    <a:gd name="T9" fmla="*/ 286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328">
                      <a:moveTo>
                        <a:pt x="0" y="286"/>
                      </a:moveTo>
                      <a:lnTo>
                        <a:pt x="60" y="328"/>
                      </a:lnTo>
                      <a:lnTo>
                        <a:pt x="246" y="40"/>
                      </a:lnTo>
                      <a:lnTo>
                        <a:pt x="182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3" name="Freeform 2176"/>
                <p:cNvSpPr>
                  <a:spLocks/>
                </p:cNvSpPr>
                <p:nvPr/>
              </p:nvSpPr>
              <p:spPr bwMode="auto">
                <a:xfrm>
                  <a:off x="3110" y="2823"/>
                  <a:ext cx="167" cy="40"/>
                </a:xfrm>
                <a:custGeom>
                  <a:avLst/>
                  <a:gdLst>
                    <a:gd name="T0" fmla="*/ 0 w 333"/>
                    <a:gd name="T1" fmla="*/ 8 h 79"/>
                    <a:gd name="T2" fmla="*/ 0 w 333"/>
                    <a:gd name="T3" fmla="*/ 79 h 79"/>
                    <a:gd name="T4" fmla="*/ 333 w 333"/>
                    <a:gd name="T5" fmla="*/ 73 h 79"/>
                    <a:gd name="T6" fmla="*/ 327 w 333"/>
                    <a:gd name="T7" fmla="*/ 0 h 79"/>
                    <a:gd name="T8" fmla="*/ 0 w 333"/>
                    <a:gd name="T9" fmla="*/ 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79">
                      <a:moveTo>
                        <a:pt x="0" y="8"/>
                      </a:moveTo>
                      <a:lnTo>
                        <a:pt x="0" y="79"/>
                      </a:lnTo>
                      <a:lnTo>
                        <a:pt x="333" y="73"/>
                      </a:lnTo>
                      <a:lnTo>
                        <a:pt x="32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4" name="Freeform 2177"/>
                <p:cNvSpPr>
                  <a:spLocks/>
                </p:cNvSpPr>
                <p:nvPr/>
              </p:nvSpPr>
              <p:spPr bwMode="auto">
                <a:xfrm>
                  <a:off x="3012" y="2615"/>
                  <a:ext cx="120" cy="164"/>
                </a:xfrm>
                <a:custGeom>
                  <a:avLst/>
                  <a:gdLst>
                    <a:gd name="T0" fmla="*/ 0 w 242"/>
                    <a:gd name="T1" fmla="*/ 286 h 329"/>
                    <a:gd name="T2" fmla="*/ 62 w 242"/>
                    <a:gd name="T3" fmla="*/ 329 h 329"/>
                    <a:gd name="T4" fmla="*/ 242 w 242"/>
                    <a:gd name="T5" fmla="*/ 38 h 329"/>
                    <a:gd name="T6" fmla="*/ 178 w 242"/>
                    <a:gd name="T7" fmla="*/ 0 h 329"/>
                    <a:gd name="T8" fmla="*/ 0 w 242"/>
                    <a:gd name="T9" fmla="*/ 28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329">
                      <a:moveTo>
                        <a:pt x="0" y="286"/>
                      </a:moveTo>
                      <a:lnTo>
                        <a:pt x="62" y="329"/>
                      </a:lnTo>
                      <a:lnTo>
                        <a:pt x="242" y="38"/>
                      </a:lnTo>
                      <a:lnTo>
                        <a:pt x="178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5" name="Freeform 2178"/>
                <p:cNvSpPr>
                  <a:spLocks/>
                </p:cNvSpPr>
                <p:nvPr/>
              </p:nvSpPr>
              <p:spPr bwMode="auto">
                <a:xfrm>
                  <a:off x="3110" y="2874"/>
                  <a:ext cx="167" cy="44"/>
                </a:xfrm>
                <a:custGeom>
                  <a:avLst/>
                  <a:gdLst>
                    <a:gd name="T0" fmla="*/ 0 w 333"/>
                    <a:gd name="T1" fmla="*/ 9 h 86"/>
                    <a:gd name="T2" fmla="*/ 1 w 333"/>
                    <a:gd name="T3" fmla="*/ 86 h 86"/>
                    <a:gd name="T4" fmla="*/ 333 w 333"/>
                    <a:gd name="T5" fmla="*/ 75 h 86"/>
                    <a:gd name="T6" fmla="*/ 327 w 333"/>
                    <a:gd name="T7" fmla="*/ 0 h 86"/>
                    <a:gd name="T8" fmla="*/ 0 w 333"/>
                    <a:gd name="T9" fmla="*/ 9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86">
                      <a:moveTo>
                        <a:pt x="0" y="9"/>
                      </a:moveTo>
                      <a:lnTo>
                        <a:pt x="1" y="86"/>
                      </a:lnTo>
                      <a:lnTo>
                        <a:pt x="333" y="75"/>
                      </a:lnTo>
                      <a:lnTo>
                        <a:pt x="32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6" name="Line 2179"/>
                <p:cNvSpPr>
                  <a:spLocks noChangeShapeType="1"/>
                </p:cNvSpPr>
                <p:nvPr/>
              </p:nvSpPr>
              <p:spPr bwMode="auto">
                <a:xfrm>
                  <a:off x="3070" y="2741"/>
                  <a:ext cx="9" cy="15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7" name="Line 2180"/>
                <p:cNvSpPr>
                  <a:spLocks noChangeShapeType="1"/>
                </p:cNvSpPr>
                <p:nvPr/>
              </p:nvSpPr>
              <p:spPr bwMode="auto">
                <a:xfrm>
                  <a:off x="3148" y="2863"/>
                  <a:ext cx="11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8" name="Line 2181"/>
                <p:cNvSpPr>
                  <a:spLocks noChangeShapeType="1"/>
                </p:cNvSpPr>
                <p:nvPr/>
              </p:nvSpPr>
              <p:spPr bwMode="auto">
                <a:xfrm>
                  <a:off x="3039" y="2838"/>
                  <a:ext cx="17" cy="27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9" name="Freeform 2182"/>
                <p:cNvSpPr>
                  <a:spLocks/>
                </p:cNvSpPr>
                <p:nvPr/>
              </p:nvSpPr>
              <p:spPr bwMode="auto">
                <a:xfrm>
                  <a:off x="2831" y="2989"/>
                  <a:ext cx="192" cy="264"/>
                </a:xfrm>
                <a:custGeom>
                  <a:avLst/>
                  <a:gdLst>
                    <a:gd name="T0" fmla="*/ 70 w 385"/>
                    <a:gd name="T1" fmla="*/ 0 h 526"/>
                    <a:gd name="T2" fmla="*/ 0 w 385"/>
                    <a:gd name="T3" fmla="*/ 50 h 526"/>
                    <a:gd name="T4" fmla="*/ 317 w 385"/>
                    <a:gd name="T5" fmla="*/ 526 h 526"/>
                    <a:gd name="T6" fmla="*/ 385 w 385"/>
                    <a:gd name="T7" fmla="*/ 477 h 526"/>
                    <a:gd name="T8" fmla="*/ 70 w 385"/>
                    <a:gd name="T9" fmla="*/ 0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5" h="526">
                      <a:moveTo>
                        <a:pt x="70" y="0"/>
                      </a:moveTo>
                      <a:lnTo>
                        <a:pt x="0" y="50"/>
                      </a:lnTo>
                      <a:lnTo>
                        <a:pt x="317" y="526"/>
                      </a:lnTo>
                      <a:lnTo>
                        <a:pt x="385" y="47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0" name="Freeform 2183"/>
                <p:cNvSpPr>
                  <a:spLocks/>
                </p:cNvSpPr>
                <p:nvPr/>
              </p:nvSpPr>
              <p:spPr bwMode="auto">
                <a:xfrm>
                  <a:off x="2775" y="3028"/>
                  <a:ext cx="192" cy="262"/>
                </a:xfrm>
                <a:custGeom>
                  <a:avLst/>
                  <a:gdLst>
                    <a:gd name="T0" fmla="*/ 69 w 383"/>
                    <a:gd name="T1" fmla="*/ 0 h 524"/>
                    <a:gd name="T2" fmla="*/ 0 w 383"/>
                    <a:gd name="T3" fmla="*/ 50 h 524"/>
                    <a:gd name="T4" fmla="*/ 315 w 383"/>
                    <a:gd name="T5" fmla="*/ 524 h 524"/>
                    <a:gd name="T6" fmla="*/ 383 w 383"/>
                    <a:gd name="T7" fmla="*/ 475 h 524"/>
                    <a:gd name="T8" fmla="*/ 69 w 383"/>
                    <a:gd name="T9" fmla="*/ 0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3" h="524">
                      <a:moveTo>
                        <a:pt x="69" y="0"/>
                      </a:moveTo>
                      <a:lnTo>
                        <a:pt x="0" y="50"/>
                      </a:lnTo>
                      <a:lnTo>
                        <a:pt x="315" y="524"/>
                      </a:lnTo>
                      <a:lnTo>
                        <a:pt x="383" y="475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1" name="Freeform 2184"/>
                <p:cNvSpPr>
                  <a:spLocks/>
                </p:cNvSpPr>
                <p:nvPr/>
              </p:nvSpPr>
              <p:spPr bwMode="auto">
                <a:xfrm>
                  <a:off x="2990" y="3209"/>
                  <a:ext cx="162" cy="119"/>
                </a:xfrm>
                <a:custGeom>
                  <a:avLst/>
                  <a:gdLst>
                    <a:gd name="T0" fmla="*/ 35 w 326"/>
                    <a:gd name="T1" fmla="*/ 0 h 237"/>
                    <a:gd name="T2" fmla="*/ 0 w 326"/>
                    <a:gd name="T3" fmla="*/ 64 h 237"/>
                    <a:gd name="T4" fmla="*/ 287 w 326"/>
                    <a:gd name="T5" fmla="*/ 237 h 237"/>
                    <a:gd name="T6" fmla="*/ 326 w 326"/>
                    <a:gd name="T7" fmla="*/ 171 h 237"/>
                    <a:gd name="T8" fmla="*/ 35 w 326"/>
                    <a:gd name="T9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6" h="237">
                      <a:moveTo>
                        <a:pt x="35" y="0"/>
                      </a:moveTo>
                      <a:lnTo>
                        <a:pt x="0" y="64"/>
                      </a:lnTo>
                      <a:lnTo>
                        <a:pt x="287" y="237"/>
                      </a:lnTo>
                      <a:lnTo>
                        <a:pt x="326" y="171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2" name="Freeform 2185"/>
                <p:cNvSpPr>
                  <a:spLocks/>
                </p:cNvSpPr>
                <p:nvPr/>
              </p:nvSpPr>
              <p:spPr bwMode="auto">
                <a:xfrm>
                  <a:off x="2928" y="3263"/>
                  <a:ext cx="50" cy="172"/>
                </a:xfrm>
                <a:custGeom>
                  <a:avLst/>
                  <a:gdLst>
                    <a:gd name="T0" fmla="*/ 73 w 99"/>
                    <a:gd name="T1" fmla="*/ 0 h 345"/>
                    <a:gd name="T2" fmla="*/ 0 w 99"/>
                    <a:gd name="T3" fmla="*/ 4 h 345"/>
                    <a:gd name="T4" fmla="*/ 26 w 99"/>
                    <a:gd name="T5" fmla="*/ 345 h 345"/>
                    <a:gd name="T6" fmla="*/ 99 w 99"/>
                    <a:gd name="T7" fmla="*/ 340 h 345"/>
                    <a:gd name="T8" fmla="*/ 73 w 99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345">
                      <a:moveTo>
                        <a:pt x="73" y="0"/>
                      </a:moveTo>
                      <a:lnTo>
                        <a:pt x="0" y="4"/>
                      </a:lnTo>
                      <a:lnTo>
                        <a:pt x="26" y="345"/>
                      </a:lnTo>
                      <a:lnTo>
                        <a:pt x="99" y="34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3" name="Freeform 2186"/>
                <p:cNvSpPr>
                  <a:spLocks/>
                </p:cNvSpPr>
                <p:nvPr/>
              </p:nvSpPr>
              <p:spPr bwMode="auto">
                <a:xfrm>
                  <a:off x="3012" y="3158"/>
                  <a:ext cx="162" cy="118"/>
                </a:xfrm>
                <a:custGeom>
                  <a:avLst/>
                  <a:gdLst>
                    <a:gd name="T0" fmla="*/ 35 w 324"/>
                    <a:gd name="T1" fmla="*/ 0 h 236"/>
                    <a:gd name="T2" fmla="*/ 0 w 324"/>
                    <a:gd name="T3" fmla="*/ 67 h 236"/>
                    <a:gd name="T4" fmla="*/ 287 w 324"/>
                    <a:gd name="T5" fmla="*/ 236 h 236"/>
                    <a:gd name="T6" fmla="*/ 324 w 324"/>
                    <a:gd name="T7" fmla="*/ 170 h 236"/>
                    <a:gd name="T8" fmla="*/ 35 w 324"/>
                    <a:gd name="T9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4" h="236">
                      <a:moveTo>
                        <a:pt x="35" y="0"/>
                      </a:moveTo>
                      <a:lnTo>
                        <a:pt x="0" y="67"/>
                      </a:lnTo>
                      <a:lnTo>
                        <a:pt x="287" y="236"/>
                      </a:lnTo>
                      <a:lnTo>
                        <a:pt x="324" y="17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4" name="Freeform 2187"/>
                <p:cNvSpPr>
                  <a:spLocks/>
                </p:cNvSpPr>
                <p:nvPr/>
              </p:nvSpPr>
              <p:spPr bwMode="auto">
                <a:xfrm>
                  <a:off x="2876" y="3264"/>
                  <a:ext cx="50" cy="173"/>
                </a:xfrm>
                <a:custGeom>
                  <a:avLst/>
                  <a:gdLst>
                    <a:gd name="T0" fmla="*/ 75 w 100"/>
                    <a:gd name="T1" fmla="*/ 0 h 346"/>
                    <a:gd name="T2" fmla="*/ 0 w 100"/>
                    <a:gd name="T3" fmla="*/ 5 h 346"/>
                    <a:gd name="T4" fmla="*/ 26 w 100"/>
                    <a:gd name="T5" fmla="*/ 346 h 346"/>
                    <a:gd name="T6" fmla="*/ 100 w 100"/>
                    <a:gd name="T7" fmla="*/ 341 h 346"/>
                    <a:gd name="T8" fmla="*/ 75 w 100"/>
                    <a:gd name="T9" fmla="*/ 0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46">
                      <a:moveTo>
                        <a:pt x="75" y="0"/>
                      </a:moveTo>
                      <a:lnTo>
                        <a:pt x="0" y="5"/>
                      </a:lnTo>
                      <a:lnTo>
                        <a:pt x="26" y="346"/>
                      </a:lnTo>
                      <a:lnTo>
                        <a:pt x="100" y="34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5" name="Line 2188"/>
                <p:cNvSpPr>
                  <a:spLocks noChangeShapeType="1"/>
                </p:cNvSpPr>
                <p:nvPr/>
              </p:nvSpPr>
              <p:spPr bwMode="auto">
                <a:xfrm flipH="1">
                  <a:off x="3034" y="3218"/>
                  <a:ext cx="14" cy="9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6" name="Line 2189"/>
                <p:cNvSpPr>
                  <a:spLocks noChangeShapeType="1"/>
                </p:cNvSpPr>
                <p:nvPr/>
              </p:nvSpPr>
              <p:spPr bwMode="auto">
                <a:xfrm flipH="1">
                  <a:off x="2917" y="3302"/>
                  <a:ext cx="13" cy="1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7" name="Line 2190"/>
                <p:cNvSpPr>
                  <a:spLocks noChangeShapeType="1"/>
                </p:cNvSpPr>
                <p:nvPr/>
              </p:nvSpPr>
              <p:spPr bwMode="auto">
                <a:xfrm flipH="1">
                  <a:off x="2924" y="3188"/>
                  <a:ext cx="28" cy="2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8" name="Freeform 2191"/>
                <p:cNvSpPr>
                  <a:spLocks/>
                </p:cNvSpPr>
                <p:nvPr/>
              </p:nvSpPr>
              <p:spPr bwMode="auto">
                <a:xfrm>
                  <a:off x="2518" y="3044"/>
                  <a:ext cx="210" cy="249"/>
                </a:xfrm>
                <a:custGeom>
                  <a:avLst/>
                  <a:gdLst>
                    <a:gd name="T0" fmla="*/ 420 w 420"/>
                    <a:gd name="T1" fmla="*/ 54 h 500"/>
                    <a:gd name="T2" fmla="*/ 358 w 420"/>
                    <a:gd name="T3" fmla="*/ 0 h 500"/>
                    <a:gd name="T4" fmla="*/ 0 w 420"/>
                    <a:gd name="T5" fmla="*/ 443 h 500"/>
                    <a:gd name="T6" fmla="*/ 65 w 420"/>
                    <a:gd name="T7" fmla="*/ 500 h 500"/>
                    <a:gd name="T8" fmla="*/ 420 w 420"/>
                    <a:gd name="T9" fmla="*/ 54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0" h="500">
                      <a:moveTo>
                        <a:pt x="420" y="54"/>
                      </a:moveTo>
                      <a:lnTo>
                        <a:pt x="358" y="0"/>
                      </a:lnTo>
                      <a:lnTo>
                        <a:pt x="0" y="443"/>
                      </a:lnTo>
                      <a:lnTo>
                        <a:pt x="65" y="500"/>
                      </a:lnTo>
                      <a:lnTo>
                        <a:pt x="420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9" name="Freeform 2192"/>
                <p:cNvSpPr>
                  <a:spLocks/>
                </p:cNvSpPr>
                <p:nvPr/>
              </p:nvSpPr>
              <p:spPr bwMode="auto">
                <a:xfrm>
                  <a:off x="2465" y="3000"/>
                  <a:ext cx="211" cy="250"/>
                </a:xfrm>
                <a:custGeom>
                  <a:avLst/>
                  <a:gdLst>
                    <a:gd name="T0" fmla="*/ 422 w 422"/>
                    <a:gd name="T1" fmla="*/ 54 h 498"/>
                    <a:gd name="T2" fmla="*/ 355 w 422"/>
                    <a:gd name="T3" fmla="*/ 0 h 498"/>
                    <a:gd name="T4" fmla="*/ 0 w 422"/>
                    <a:gd name="T5" fmla="*/ 443 h 498"/>
                    <a:gd name="T6" fmla="*/ 65 w 422"/>
                    <a:gd name="T7" fmla="*/ 498 h 498"/>
                    <a:gd name="T8" fmla="*/ 422 w 422"/>
                    <a:gd name="T9" fmla="*/ 54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2" h="498">
                      <a:moveTo>
                        <a:pt x="422" y="54"/>
                      </a:moveTo>
                      <a:lnTo>
                        <a:pt x="355" y="0"/>
                      </a:lnTo>
                      <a:lnTo>
                        <a:pt x="0" y="443"/>
                      </a:lnTo>
                      <a:lnTo>
                        <a:pt x="65" y="498"/>
                      </a:lnTo>
                      <a:lnTo>
                        <a:pt x="422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0" name="Freeform 2193"/>
                <p:cNvSpPr>
                  <a:spLocks/>
                </p:cNvSpPr>
                <p:nvPr/>
              </p:nvSpPr>
              <p:spPr bwMode="auto">
                <a:xfrm>
                  <a:off x="2487" y="3263"/>
                  <a:ext cx="76" cy="174"/>
                </a:xfrm>
                <a:custGeom>
                  <a:avLst/>
                  <a:gdLst>
                    <a:gd name="T0" fmla="*/ 154 w 154"/>
                    <a:gd name="T1" fmla="*/ 16 h 349"/>
                    <a:gd name="T2" fmla="*/ 81 w 154"/>
                    <a:gd name="T3" fmla="*/ 0 h 349"/>
                    <a:gd name="T4" fmla="*/ 0 w 154"/>
                    <a:gd name="T5" fmla="*/ 332 h 349"/>
                    <a:gd name="T6" fmla="*/ 77 w 154"/>
                    <a:gd name="T7" fmla="*/ 349 h 349"/>
                    <a:gd name="T8" fmla="*/ 154 w 154"/>
                    <a:gd name="T9" fmla="*/ 16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349">
                      <a:moveTo>
                        <a:pt x="154" y="16"/>
                      </a:moveTo>
                      <a:lnTo>
                        <a:pt x="81" y="0"/>
                      </a:lnTo>
                      <a:lnTo>
                        <a:pt x="0" y="332"/>
                      </a:lnTo>
                      <a:lnTo>
                        <a:pt x="77" y="349"/>
                      </a:lnTo>
                      <a:lnTo>
                        <a:pt x="154" y="1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1" name="Freeform 2194"/>
                <p:cNvSpPr>
                  <a:spLocks/>
                </p:cNvSpPr>
                <p:nvPr/>
              </p:nvSpPr>
              <p:spPr bwMode="auto">
                <a:xfrm>
                  <a:off x="2332" y="3211"/>
                  <a:ext cx="169" cy="97"/>
                </a:xfrm>
                <a:custGeom>
                  <a:avLst/>
                  <a:gdLst>
                    <a:gd name="T0" fmla="*/ 340 w 340"/>
                    <a:gd name="T1" fmla="*/ 73 h 195"/>
                    <a:gd name="T2" fmla="*/ 310 w 340"/>
                    <a:gd name="T3" fmla="*/ 0 h 195"/>
                    <a:gd name="T4" fmla="*/ 0 w 340"/>
                    <a:gd name="T5" fmla="*/ 122 h 195"/>
                    <a:gd name="T6" fmla="*/ 26 w 340"/>
                    <a:gd name="T7" fmla="*/ 195 h 195"/>
                    <a:gd name="T8" fmla="*/ 340 w 340"/>
                    <a:gd name="T9" fmla="*/ 7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" h="195">
                      <a:moveTo>
                        <a:pt x="340" y="73"/>
                      </a:moveTo>
                      <a:lnTo>
                        <a:pt x="310" y="0"/>
                      </a:lnTo>
                      <a:lnTo>
                        <a:pt x="0" y="122"/>
                      </a:lnTo>
                      <a:lnTo>
                        <a:pt x="26" y="195"/>
                      </a:lnTo>
                      <a:lnTo>
                        <a:pt x="340" y="7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2" name="Freeform 2195"/>
                <p:cNvSpPr>
                  <a:spLocks/>
                </p:cNvSpPr>
                <p:nvPr/>
              </p:nvSpPr>
              <p:spPr bwMode="auto">
                <a:xfrm>
                  <a:off x="2542" y="3270"/>
                  <a:ext cx="76" cy="174"/>
                </a:xfrm>
                <a:custGeom>
                  <a:avLst/>
                  <a:gdLst>
                    <a:gd name="T0" fmla="*/ 151 w 151"/>
                    <a:gd name="T1" fmla="*/ 18 h 349"/>
                    <a:gd name="T2" fmla="*/ 79 w 151"/>
                    <a:gd name="T3" fmla="*/ 0 h 349"/>
                    <a:gd name="T4" fmla="*/ 0 w 151"/>
                    <a:gd name="T5" fmla="*/ 332 h 349"/>
                    <a:gd name="T6" fmla="*/ 74 w 151"/>
                    <a:gd name="T7" fmla="*/ 349 h 349"/>
                    <a:gd name="T8" fmla="*/ 151 w 151"/>
                    <a:gd name="T9" fmla="*/ 18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" h="349">
                      <a:moveTo>
                        <a:pt x="151" y="18"/>
                      </a:moveTo>
                      <a:lnTo>
                        <a:pt x="79" y="0"/>
                      </a:lnTo>
                      <a:lnTo>
                        <a:pt x="0" y="332"/>
                      </a:lnTo>
                      <a:lnTo>
                        <a:pt x="74" y="349"/>
                      </a:lnTo>
                      <a:lnTo>
                        <a:pt x="151" y="1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3" name="Freeform 2196"/>
                <p:cNvSpPr>
                  <a:spLocks/>
                </p:cNvSpPr>
                <p:nvPr/>
              </p:nvSpPr>
              <p:spPr bwMode="auto">
                <a:xfrm>
                  <a:off x="2314" y="3161"/>
                  <a:ext cx="169" cy="96"/>
                </a:xfrm>
                <a:custGeom>
                  <a:avLst/>
                  <a:gdLst>
                    <a:gd name="T0" fmla="*/ 336 w 336"/>
                    <a:gd name="T1" fmla="*/ 70 h 191"/>
                    <a:gd name="T2" fmla="*/ 311 w 336"/>
                    <a:gd name="T3" fmla="*/ 0 h 191"/>
                    <a:gd name="T4" fmla="*/ 0 w 336"/>
                    <a:gd name="T5" fmla="*/ 122 h 191"/>
                    <a:gd name="T6" fmla="*/ 24 w 336"/>
                    <a:gd name="T7" fmla="*/ 191 h 191"/>
                    <a:gd name="T8" fmla="*/ 336 w 336"/>
                    <a:gd name="T9" fmla="*/ 70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6" h="191">
                      <a:moveTo>
                        <a:pt x="336" y="70"/>
                      </a:moveTo>
                      <a:lnTo>
                        <a:pt x="311" y="0"/>
                      </a:lnTo>
                      <a:lnTo>
                        <a:pt x="0" y="122"/>
                      </a:lnTo>
                      <a:lnTo>
                        <a:pt x="24" y="191"/>
                      </a:lnTo>
                      <a:lnTo>
                        <a:pt x="336" y="7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4" name="Line 2197"/>
                <p:cNvSpPr>
                  <a:spLocks noChangeShapeType="1"/>
                </p:cNvSpPr>
                <p:nvPr/>
              </p:nvSpPr>
              <p:spPr bwMode="auto">
                <a:xfrm flipH="1" flipV="1">
                  <a:off x="2552" y="3302"/>
                  <a:ext cx="14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5" name="Line 2198"/>
                <p:cNvSpPr>
                  <a:spLocks noChangeShapeType="1"/>
                </p:cNvSpPr>
                <p:nvPr/>
              </p:nvSpPr>
              <p:spPr bwMode="auto">
                <a:xfrm flipH="1" flipV="1">
                  <a:off x="2439" y="3213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6" name="Line 2199"/>
                <p:cNvSpPr>
                  <a:spLocks noChangeShapeType="1"/>
                </p:cNvSpPr>
                <p:nvPr/>
              </p:nvSpPr>
              <p:spPr bwMode="auto">
                <a:xfrm flipH="1" flipV="1">
                  <a:off x="2539" y="3190"/>
                  <a:ext cx="27" cy="2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837" name="Group 836"/>
          <p:cNvGrpSpPr/>
          <p:nvPr/>
        </p:nvGrpSpPr>
        <p:grpSpPr>
          <a:xfrm>
            <a:off x="5428804" y="3530522"/>
            <a:ext cx="811213" cy="590261"/>
            <a:chOff x="4120827" y="5299993"/>
            <a:chExt cx="811213" cy="649287"/>
          </a:xfrm>
        </p:grpSpPr>
        <p:grpSp>
          <p:nvGrpSpPr>
            <p:cNvPr id="838" name="Group 11"/>
            <p:cNvGrpSpPr>
              <a:grpSpLocks/>
            </p:cNvGrpSpPr>
            <p:nvPr/>
          </p:nvGrpSpPr>
          <p:grpSpPr bwMode="auto">
            <a:xfrm>
              <a:off x="4120827" y="5299993"/>
              <a:ext cx="811213" cy="649287"/>
              <a:chOff x="2724908" y="3595104"/>
              <a:chExt cx="810170" cy="649165"/>
            </a:xfrm>
          </p:grpSpPr>
          <p:grpSp>
            <p:nvGrpSpPr>
              <p:cNvPr id="978" name="Group 9"/>
              <p:cNvGrpSpPr>
                <a:grpSpLocks/>
              </p:cNvGrpSpPr>
              <p:nvPr/>
            </p:nvGrpSpPr>
            <p:grpSpPr bwMode="auto">
              <a:xfrm>
                <a:off x="3003247" y="3595104"/>
                <a:ext cx="229751" cy="344153"/>
                <a:chOff x="5619761" y="5727439"/>
                <a:chExt cx="229751" cy="344153"/>
              </a:xfrm>
            </p:grpSpPr>
            <p:sp>
              <p:nvSpPr>
                <p:cNvPr id="988" name="Oval 987"/>
                <p:cNvSpPr/>
                <p:nvPr/>
              </p:nvSpPr>
              <p:spPr>
                <a:xfrm>
                  <a:off x="5620463" y="5938536"/>
                  <a:ext cx="136349" cy="13332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9" name="AutoShape 80"/>
                <p:cNvSpPr>
                  <a:spLocks noChangeArrowheads="1"/>
                </p:cNvSpPr>
                <p:nvPr/>
              </p:nvSpPr>
              <p:spPr bwMode="auto">
                <a:xfrm rot="1362896">
                  <a:off x="5726928" y="5727439"/>
                  <a:ext cx="122584" cy="262965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13" tIns="45707" rIns="91413" bIns="45707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9" name="Group 156"/>
              <p:cNvGrpSpPr>
                <a:grpSpLocks/>
              </p:cNvGrpSpPr>
              <p:nvPr/>
            </p:nvGrpSpPr>
            <p:grpSpPr bwMode="auto">
              <a:xfrm>
                <a:off x="3305327" y="3780651"/>
                <a:ext cx="229751" cy="344153"/>
                <a:chOff x="5619761" y="5727439"/>
                <a:chExt cx="229751" cy="344153"/>
              </a:xfrm>
            </p:grpSpPr>
            <p:sp>
              <p:nvSpPr>
                <p:cNvPr id="986" name="Oval 985"/>
                <p:cNvSpPr/>
                <p:nvPr/>
              </p:nvSpPr>
              <p:spPr>
                <a:xfrm>
                  <a:off x="5619620" y="5938692"/>
                  <a:ext cx="137935" cy="13332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7" name="AutoShape 80"/>
                <p:cNvSpPr>
                  <a:spLocks noChangeArrowheads="1"/>
                </p:cNvSpPr>
                <p:nvPr/>
              </p:nvSpPr>
              <p:spPr bwMode="auto">
                <a:xfrm rot="1362896">
                  <a:off x="5726928" y="5727439"/>
                  <a:ext cx="122584" cy="262965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13" tIns="45707" rIns="91413" bIns="45707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80" name="Group 159"/>
              <p:cNvGrpSpPr>
                <a:grpSpLocks/>
              </p:cNvGrpSpPr>
              <p:nvPr/>
            </p:nvGrpSpPr>
            <p:grpSpPr bwMode="auto">
              <a:xfrm>
                <a:off x="2952750" y="3900116"/>
                <a:ext cx="229751" cy="344153"/>
                <a:chOff x="5619761" y="5727439"/>
                <a:chExt cx="229751" cy="344153"/>
              </a:xfrm>
            </p:grpSpPr>
            <p:sp>
              <p:nvSpPr>
                <p:cNvPr id="984" name="Oval 983"/>
                <p:cNvSpPr/>
                <p:nvPr/>
              </p:nvSpPr>
              <p:spPr>
                <a:xfrm>
                  <a:off x="5620225" y="5938267"/>
                  <a:ext cx="137935" cy="13332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5" name="AutoShape 80"/>
                <p:cNvSpPr>
                  <a:spLocks noChangeArrowheads="1"/>
                </p:cNvSpPr>
                <p:nvPr/>
              </p:nvSpPr>
              <p:spPr bwMode="auto">
                <a:xfrm rot="1362896">
                  <a:off x="5726928" y="5727439"/>
                  <a:ext cx="122584" cy="262965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13" tIns="45707" rIns="91413" bIns="45707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81" name="Group 166"/>
              <p:cNvGrpSpPr>
                <a:grpSpLocks/>
              </p:cNvGrpSpPr>
              <p:nvPr/>
            </p:nvGrpSpPr>
            <p:grpSpPr bwMode="auto">
              <a:xfrm>
                <a:off x="2724908" y="3819563"/>
                <a:ext cx="229751" cy="344153"/>
                <a:chOff x="5619761" y="5727439"/>
                <a:chExt cx="229751" cy="344153"/>
              </a:xfrm>
            </p:grpSpPr>
            <p:sp>
              <p:nvSpPr>
                <p:cNvPr id="982" name="Oval 981"/>
                <p:cNvSpPr/>
                <p:nvPr/>
              </p:nvSpPr>
              <p:spPr>
                <a:xfrm>
                  <a:off x="5619761" y="5937873"/>
                  <a:ext cx="137935" cy="13332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3" name="AutoShape 80"/>
                <p:cNvSpPr>
                  <a:spLocks noChangeArrowheads="1"/>
                </p:cNvSpPr>
                <p:nvPr/>
              </p:nvSpPr>
              <p:spPr bwMode="auto">
                <a:xfrm rot="1362896">
                  <a:off x="5726928" y="5727439"/>
                  <a:ext cx="122584" cy="262965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13" tIns="45707" rIns="91413" bIns="45707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39" name="Group 838"/>
            <p:cNvGrpSpPr/>
            <p:nvPr/>
          </p:nvGrpSpPr>
          <p:grpSpPr>
            <a:xfrm>
              <a:off x="4143576" y="5301208"/>
              <a:ext cx="644448" cy="397006"/>
              <a:chOff x="4644008" y="5505450"/>
              <a:chExt cx="644448" cy="397006"/>
            </a:xfrm>
          </p:grpSpPr>
          <p:grpSp>
            <p:nvGrpSpPr>
              <p:cNvPr id="840" name="Group 2154"/>
              <p:cNvGrpSpPr>
                <a:grpSpLocks/>
              </p:cNvGrpSpPr>
              <p:nvPr/>
            </p:nvGrpSpPr>
            <p:grpSpPr bwMode="auto">
              <a:xfrm>
                <a:off x="4859338" y="5505450"/>
                <a:ext cx="212400" cy="169200"/>
                <a:chOff x="2246" y="2422"/>
                <a:chExt cx="1031" cy="1022"/>
              </a:xfrm>
            </p:grpSpPr>
            <p:sp>
              <p:nvSpPr>
                <p:cNvPr id="933" name="Freeform 2155"/>
                <p:cNvSpPr>
                  <a:spLocks/>
                </p:cNvSpPr>
                <p:nvPr/>
              </p:nvSpPr>
              <p:spPr bwMode="auto">
                <a:xfrm>
                  <a:off x="2642" y="2422"/>
                  <a:ext cx="105" cy="167"/>
                </a:xfrm>
                <a:custGeom>
                  <a:avLst/>
                  <a:gdLst>
                    <a:gd name="T0" fmla="*/ 146 w 210"/>
                    <a:gd name="T1" fmla="*/ 333 h 333"/>
                    <a:gd name="T2" fmla="*/ 210 w 210"/>
                    <a:gd name="T3" fmla="*/ 306 h 333"/>
                    <a:gd name="T4" fmla="*/ 68 w 210"/>
                    <a:gd name="T5" fmla="*/ 0 h 333"/>
                    <a:gd name="T6" fmla="*/ 0 w 210"/>
                    <a:gd name="T7" fmla="*/ 30 h 333"/>
                    <a:gd name="T8" fmla="*/ 146 w 210"/>
                    <a:gd name="T9" fmla="*/ 333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333">
                      <a:moveTo>
                        <a:pt x="146" y="333"/>
                      </a:moveTo>
                      <a:lnTo>
                        <a:pt x="210" y="306"/>
                      </a:lnTo>
                      <a:lnTo>
                        <a:pt x="68" y="0"/>
                      </a:lnTo>
                      <a:lnTo>
                        <a:pt x="0" y="30"/>
                      </a:lnTo>
                      <a:lnTo>
                        <a:pt x="146" y="33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4" name="Rectangle 2156"/>
                <p:cNvSpPr>
                  <a:spLocks noChangeArrowheads="1"/>
                </p:cNvSpPr>
                <p:nvPr/>
              </p:nvSpPr>
              <p:spPr bwMode="auto">
                <a:xfrm>
                  <a:off x="2716" y="2570"/>
                  <a:ext cx="33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Rectangle 2157"/>
                <p:cNvSpPr>
                  <a:spLocks noChangeArrowheads="1"/>
                </p:cNvSpPr>
                <p:nvPr/>
              </p:nvSpPr>
              <p:spPr bwMode="auto">
                <a:xfrm>
                  <a:off x="2783" y="2570"/>
                  <a:ext cx="34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Freeform 2158"/>
                <p:cNvSpPr>
                  <a:spLocks/>
                </p:cNvSpPr>
                <p:nvPr/>
              </p:nvSpPr>
              <p:spPr bwMode="auto">
                <a:xfrm>
                  <a:off x="2779" y="2425"/>
                  <a:ext cx="115" cy="163"/>
                </a:xfrm>
                <a:custGeom>
                  <a:avLst/>
                  <a:gdLst>
                    <a:gd name="T0" fmla="*/ 0 w 231"/>
                    <a:gd name="T1" fmla="*/ 292 h 327"/>
                    <a:gd name="T2" fmla="*/ 67 w 231"/>
                    <a:gd name="T3" fmla="*/ 327 h 327"/>
                    <a:gd name="T4" fmla="*/ 231 w 231"/>
                    <a:gd name="T5" fmla="*/ 30 h 327"/>
                    <a:gd name="T6" fmla="*/ 165 w 231"/>
                    <a:gd name="T7" fmla="*/ 0 h 327"/>
                    <a:gd name="T8" fmla="*/ 0 w 231"/>
                    <a:gd name="T9" fmla="*/ 292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1" h="327">
                      <a:moveTo>
                        <a:pt x="0" y="292"/>
                      </a:moveTo>
                      <a:lnTo>
                        <a:pt x="67" y="327"/>
                      </a:lnTo>
                      <a:lnTo>
                        <a:pt x="231" y="30"/>
                      </a:lnTo>
                      <a:lnTo>
                        <a:pt x="165" y="0"/>
                      </a:lnTo>
                      <a:lnTo>
                        <a:pt x="0" y="29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Freeform 2159"/>
                <p:cNvSpPr>
                  <a:spLocks/>
                </p:cNvSpPr>
                <p:nvPr/>
              </p:nvSpPr>
              <p:spPr bwMode="auto">
                <a:xfrm>
                  <a:off x="2597" y="2451"/>
                  <a:ext cx="106" cy="170"/>
                </a:xfrm>
                <a:custGeom>
                  <a:avLst/>
                  <a:gdLst>
                    <a:gd name="T0" fmla="*/ 142 w 213"/>
                    <a:gd name="T1" fmla="*/ 341 h 341"/>
                    <a:gd name="T2" fmla="*/ 213 w 213"/>
                    <a:gd name="T3" fmla="*/ 308 h 341"/>
                    <a:gd name="T4" fmla="*/ 67 w 213"/>
                    <a:gd name="T5" fmla="*/ 0 h 341"/>
                    <a:gd name="T6" fmla="*/ 0 w 213"/>
                    <a:gd name="T7" fmla="*/ 32 h 341"/>
                    <a:gd name="T8" fmla="*/ 142 w 213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3" h="341">
                      <a:moveTo>
                        <a:pt x="142" y="341"/>
                      </a:moveTo>
                      <a:lnTo>
                        <a:pt x="213" y="308"/>
                      </a:lnTo>
                      <a:lnTo>
                        <a:pt x="67" y="0"/>
                      </a:lnTo>
                      <a:lnTo>
                        <a:pt x="0" y="32"/>
                      </a:lnTo>
                      <a:lnTo>
                        <a:pt x="142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Freeform 2160"/>
                <p:cNvSpPr>
                  <a:spLocks/>
                </p:cNvSpPr>
                <p:nvPr/>
              </p:nvSpPr>
              <p:spPr bwMode="auto">
                <a:xfrm>
                  <a:off x="2822" y="2451"/>
                  <a:ext cx="116" cy="165"/>
                </a:xfrm>
                <a:custGeom>
                  <a:avLst/>
                  <a:gdLst>
                    <a:gd name="T0" fmla="*/ 0 w 232"/>
                    <a:gd name="T1" fmla="*/ 297 h 330"/>
                    <a:gd name="T2" fmla="*/ 68 w 232"/>
                    <a:gd name="T3" fmla="*/ 330 h 330"/>
                    <a:gd name="T4" fmla="*/ 232 w 232"/>
                    <a:gd name="T5" fmla="*/ 37 h 330"/>
                    <a:gd name="T6" fmla="*/ 168 w 232"/>
                    <a:gd name="T7" fmla="*/ 0 h 330"/>
                    <a:gd name="T8" fmla="*/ 0 w 232"/>
                    <a:gd name="T9" fmla="*/ 297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330">
                      <a:moveTo>
                        <a:pt x="0" y="297"/>
                      </a:moveTo>
                      <a:lnTo>
                        <a:pt x="68" y="330"/>
                      </a:lnTo>
                      <a:lnTo>
                        <a:pt x="232" y="37"/>
                      </a:lnTo>
                      <a:lnTo>
                        <a:pt x="168" y="0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Line 2161"/>
                <p:cNvSpPr>
                  <a:spLocks noChangeShapeType="1"/>
                </p:cNvSpPr>
                <p:nvPr/>
              </p:nvSpPr>
              <p:spPr bwMode="auto">
                <a:xfrm>
                  <a:off x="2685" y="2562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Line 2162"/>
                <p:cNvSpPr>
                  <a:spLocks noChangeShapeType="1"/>
                </p:cNvSpPr>
                <p:nvPr/>
              </p:nvSpPr>
              <p:spPr bwMode="auto">
                <a:xfrm>
                  <a:off x="2828" y="2556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Line 2163"/>
                <p:cNvSpPr>
                  <a:spLocks noChangeShapeType="1"/>
                </p:cNvSpPr>
                <p:nvPr/>
              </p:nvSpPr>
              <p:spPr bwMode="auto">
                <a:xfrm>
                  <a:off x="2747" y="2639"/>
                  <a:ext cx="36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" name="Freeform 2164"/>
                <p:cNvSpPr>
                  <a:spLocks/>
                </p:cNvSpPr>
                <p:nvPr/>
              </p:nvSpPr>
              <p:spPr bwMode="auto">
                <a:xfrm>
                  <a:off x="2394" y="2789"/>
                  <a:ext cx="252" cy="202"/>
                </a:xfrm>
                <a:custGeom>
                  <a:avLst/>
                  <a:gdLst>
                    <a:gd name="T0" fmla="*/ 451 w 503"/>
                    <a:gd name="T1" fmla="*/ 406 h 406"/>
                    <a:gd name="T2" fmla="*/ 503 w 503"/>
                    <a:gd name="T3" fmla="*/ 337 h 406"/>
                    <a:gd name="T4" fmla="*/ 46 w 503"/>
                    <a:gd name="T5" fmla="*/ 0 h 406"/>
                    <a:gd name="T6" fmla="*/ 0 w 503"/>
                    <a:gd name="T7" fmla="*/ 69 h 406"/>
                    <a:gd name="T8" fmla="*/ 451 w 503"/>
                    <a:gd name="T9" fmla="*/ 40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3" h="406">
                      <a:moveTo>
                        <a:pt x="451" y="406"/>
                      </a:moveTo>
                      <a:lnTo>
                        <a:pt x="503" y="337"/>
                      </a:lnTo>
                      <a:lnTo>
                        <a:pt x="46" y="0"/>
                      </a:lnTo>
                      <a:lnTo>
                        <a:pt x="0" y="69"/>
                      </a:lnTo>
                      <a:lnTo>
                        <a:pt x="451" y="40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3" name="Freeform 2165"/>
                <p:cNvSpPr>
                  <a:spLocks/>
                </p:cNvSpPr>
                <p:nvPr/>
              </p:nvSpPr>
              <p:spPr bwMode="auto">
                <a:xfrm>
                  <a:off x="2434" y="2733"/>
                  <a:ext cx="251" cy="202"/>
                </a:xfrm>
                <a:custGeom>
                  <a:avLst/>
                  <a:gdLst>
                    <a:gd name="T0" fmla="*/ 452 w 501"/>
                    <a:gd name="T1" fmla="*/ 404 h 404"/>
                    <a:gd name="T2" fmla="*/ 501 w 501"/>
                    <a:gd name="T3" fmla="*/ 337 h 404"/>
                    <a:gd name="T4" fmla="*/ 47 w 501"/>
                    <a:gd name="T5" fmla="*/ 0 h 404"/>
                    <a:gd name="T6" fmla="*/ 0 w 501"/>
                    <a:gd name="T7" fmla="*/ 70 h 404"/>
                    <a:gd name="T8" fmla="*/ 452 w 501"/>
                    <a:gd name="T9" fmla="*/ 404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1" h="404">
                      <a:moveTo>
                        <a:pt x="452" y="404"/>
                      </a:moveTo>
                      <a:lnTo>
                        <a:pt x="501" y="337"/>
                      </a:lnTo>
                      <a:lnTo>
                        <a:pt x="47" y="0"/>
                      </a:lnTo>
                      <a:lnTo>
                        <a:pt x="0" y="70"/>
                      </a:lnTo>
                      <a:lnTo>
                        <a:pt x="452" y="40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4" name="Freeform 2166"/>
                <p:cNvSpPr>
                  <a:spLocks/>
                </p:cNvSpPr>
                <p:nvPr/>
              </p:nvSpPr>
              <p:spPr bwMode="auto">
                <a:xfrm>
                  <a:off x="2249" y="2768"/>
                  <a:ext cx="173" cy="68"/>
                </a:xfrm>
                <a:custGeom>
                  <a:avLst/>
                  <a:gdLst>
                    <a:gd name="T0" fmla="*/ 329 w 346"/>
                    <a:gd name="T1" fmla="*/ 137 h 137"/>
                    <a:gd name="T2" fmla="*/ 346 w 346"/>
                    <a:gd name="T3" fmla="*/ 58 h 137"/>
                    <a:gd name="T4" fmla="*/ 17 w 346"/>
                    <a:gd name="T5" fmla="*/ 0 h 137"/>
                    <a:gd name="T6" fmla="*/ 0 w 346"/>
                    <a:gd name="T7" fmla="*/ 72 h 137"/>
                    <a:gd name="T8" fmla="*/ 329 w 346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6" h="137">
                      <a:moveTo>
                        <a:pt x="329" y="137"/>
                      </a:moveTo>
                      <a:lnTo>
                        <a:pt x="346" y="58"/>
                      </a:lnTo>
                      <a:lnTo>
                        <a:pt x="17" y="0"/>
                      </a:lnTo>
                      <a:lnTo>
                        <a:pt x="0" y="72"/>
                      </a:lnTo>
                      <a:lnTo>
                        <a:pt x="329" y="13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5" name="Freeform 2167"/>
                <p:cNvSpPr>
                  <a:spLocks/>
                </p:cNvSpPr>
                <p:nvPr/>
              </p:nvSpPr>
              <p:spPr bwMode="auto">
                <a:xfrm>
                  <a:off x="2366" y="2601"/>
                  <a:ext cx="104" cy="170"/>
                </a:xfrm>
                <a:custGeom>
                  <a:avLst/>
                  <a:gdLst>
                    <a:gd name="T0" fmla="*/ 140 w 208"/>
                    <a:gd name="T1" fmla="*/ 341 h 341"/>
                    <a:gd name="T2" fmla="*/ 208 w 208"/>
                    <a:gd name="T3" fmla="*/ 308 h 341"/>
                    <a:gd name="T4" fmla="*/ 69 w 208"/>
                    <a:gd name="T5" fmla="*/ 0 h 341"/>
                    <a:gd name="T6" fmla="*/ 0 w 208"/>
                    <a:gd name="T7" fmla="*/ 29 h 341"/>
                    <a:gd name="T8" fmla="*/ 140 w 208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" h="341">
                      <a:moveTo>
                        <a:pt x="140" y="341"/>
                      </a:moveTo>
                      <a:lnTo>
                        <a:pt x="208" y="308"/>
                      </a:lnTo>
                      <a:lnTo>
                        <a:pt x="69" y="0"/>
                      </a:lnTo>
                      <a:lnTo>
                        <a:pt x="0" y="29"/>
                      </a:lnTo>
                      <a:lnTo>
                        <a:pt x="140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6" name="Freeform 2168"/>
                <p:cNvSpPr>
                  <a:spLocks/>
                </p:cNvSpPr>
                <p:nvPr/>
              </p:nvSpPr>
              <p:spPr bwMode="auto">
                <a:xfrm>
                  <a:off x="2246" y="2823"/>
                  <a:ext cx="172" cy="69"/>
                </a:xfrm>
                <a:custGeom>
                  <a:avLst/>
                  <a:gdLst>
                    <a:gd name="T0" fmla="*/ 330 w 343"/>
                    <a:gd name="T1" fmla="*/ 138 h 138"/>
                    <a:gd name="T2" fmla="*/ 343 w 343"/>
                    <a:gd name="T3" fmla="*/ 60 h 138"/>
                    <a:gd name="T4" fmla="*/ 15 w 343"/>
                    <a:gd name="T5" fmla="*/ 0 h 138"/>
                    <a:gd name="T6" fmla="*/ 0 w 343"/>
                    <a:gd name="T7" fmla="*/ 73 h 138"/>
                    <a:gd name="T8" fmla="*/ 330 w 343"/>
                    <a:gd name="T9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138">
                      <a:moveTo>
                        <a:pt x="330" y="138"/>
                      </a:moveTo>
                      <a:lnTo>
                        <a:pt x="343" y="60"/>
                      </a:lnTo>
                      <a:lnTo>
                        <a:pt x="15" y="0"/>
                      </a:lnTo>
                      <a:lnTo>
                        <a:pt x="0" y="73"/>
                      </a:lnTo>
                      <a:lnTo>
                        <a:pt x="330" y="13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7" name="Freeform 2169"/>
                <p:cNvSpPr>
                  <a:spLocks/>
                </p:cNvSpPr>
                <p:nvPr/>
              </p:nvSpPr>
              <p:spPr bwMode="auto">
                <a:xfrm>
                  <a:off x="2416" y="2579"/>
                  <a:ext cx="102" cy="171"/>
                </a:xfrm>
                <a:custGeom>
                  <a:avLst/>
                  <a:gdLst>
                    <a:gd name="T0" fmla="*/ 134 w 205"/>
                    <a:gd name="T1" fmla="*/ 342 h 342"/>
                    <a:gd name="T2" fmla="*/ 205 w 205"/>
                    <a:gd name="T3" fmla="*/ 311 h 342"/>
                    <a:gd name="T4" fmla="*/ 69 w 205"/>
                    <a:gd name="T5" fmla="*/ 0 h 342"/>
                    <a:gd name="T6" fmla="*/ 0 w 205"/>
                    <a:gd name="T7" fmla="*/ 32 h 342"/>
                    <a:gd name="T8" fmla="*/ 134 w 205"/>
                    <a:gd name="T9" fmla="*/ 342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342">
                      <a:moveTo>
                        <a:pt x="134" y="342"/>
                      </a:moveTo>
                      <a:lnTo>
                        <a:pt x="205" y="311"/>
                      </a:lnTo>
                      <a:lnTo>
                        <a:pt x="69" y="0"/>
                      </a:lnTo>
                      <a:lnTo>
                        <a:pt x="0" y="32"/>
                      </a:lnTo>
                      <a:lnTo>
                        <a:pt x="134" y="34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8" name="Line 2170"/>
                <p:cNvSpPr>
                  <a:spLocks noChangeShapeType="1"/>
                </p:cNvSpPr>
                <p:nvPr/>
              </p:nvSpPr>
              <p:spPr bwMode="auto">
                <a:xfrm flipV="1">
                  <a:off x="2373" y="2826"/>
                  <a:ext cx="10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9" name="Line 2171"/>
                <p:cNvSpPr>
                  <a:spLocks noChangeShapeType="1"/>
                </p:cNvSpPr>
                <p:nvPr/>
              </p:nvSpPr>
              <p:spPr bwMode="auto">
                <a:xfrm flipV="1">
                  <a:off x="2456" y="2707"/>
                  <a:ext cx="9" cy="12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0" name="Line 2172"/>
                <p:cNvSpPr>
                  <a:spLocks noChangeShapeType="1"/>
                </p:cNvSpPr>
                <p:nvPr/>
              </p:nvSpPr>
              <p:spPr bwMode="auto">
                <a:xfrm flipV="1">
                  <a:off x="2473" y="2808"/>
                  <a:ext cx="19" cy="3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1" name="Freeform 2173"/>
                <p:cNvSpPr>
                  <a:spLocks/>
                </p:cNvSpPr>
                <p:nvPr/>
              </p:nvSpPr>
              <p:spPr bwMode="auto">
                <a:xfrm>
                  <a:off x="2840" y="2768"/>
                  <a:ext cx="260" cy="185"/>
                </a:xfrm>
                <a:custGeom>
                  <a:avLst/>
                  <a:gdLst>
                    <a:gd name="T0" fmla="*/ 0 w 520"/>
                    <a:gd name="T1" fmla="*/ 299 h 370"/>
                    <a:gd name="T2" fmla="*/ 43 w 520"/>
                    <a:gd name="T3" fmla="*/ 370 h 370"/>
                    <a:gd name="T4" fmla="*/ 520 w 520"/>
                    <a:gd name="T5" fmla="*/ 71 h 370"/>
                    <a:gd name="T6" fmla="*/ 479 w 520"/>
                    <a:gd name="T7" fmla="*/ 0 h 370"/>
                    <a:gd name="T8" fmla="*/ 0 w 520"/>
                    <a:gd name="T9" fmla="*/ 299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0" h="370">
                      <a:moveTo>
                        <a:pt x="0" y="299"/>
                      </a:moveTo>
                      <a:lnTo>
                        <a:pt x="43" y="370"/>
                      </a:lnTo>
                      <a:lnTo>
                        <a:pt x="520" y="71"/>
                      </a:lnTo>
                      <a:lnTo>
                        <a:pt x="479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2" name="Freeform 2174"/>
                <p:cNvSpPr>
                  <a:spLocks/>
                </p:cNvSpPr>
                <p:nvPr/>
              </p:nvSpPr>
              <p:spPr bwMode="auto">
                <a:xfrm>
                  <a:off x="2875" y="2825"/>
                  <a:ext cx="261" cy="186"/>
                </a:xfrm>
                <a:custGeom>
                  <a:avLst/>
                  <a:gdLst>
                    <a:gd name="T0" fmla="*/ 0 w 522"/>
                    <a:gd name="T1" fmla="*/ 301 h 372"/>
                    <a:gd name="T2" fmla="*/ 45 w 522"/>
                    <a:gd name="T3" fmla="*/ 372 h 372"/>
                    <a:gd name="T4" fmla="*/ 522 w 522"/>
                    <a:gd name="T5" fmla="*/ 69 h 372"/>
                    <a:gd name="T6" fmla="*/ 480 w 522"/>
                    <a:gd name="T7" fmla="*/ 0 h 372"/>
                    <a:gd name="T8" fmla="*/ 0 w 522"/>
                    <a:gd name="T9" fmla="*/ 301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2" h="372">
                      <a:moveTo>
                        <a:pt x="0" y="301"/>
                      </a:moveTo>
                      <a:lnTo>
                        <a:pt x="45" y="372"/>
                      </a:lnTo>
                      <a:lnTo>
                        <a:pt x="522" y="69"/>
                      </a:lnTo>
                      <a:lnTo>
                        <a:pt x="480" y="0"/>
                      </a:lnTo>
                      <a:lnTo>
                        <a:pt x="0" y="30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3" name="Freeform 2175"/>
                <p:cNvSpPr>
                  <a:spLocks/>
                </p:cNvSpPr>
                <p:nvPr/>
              </p:nvSpPr>
              <p:spPr bwMode="auto">
                <a:xfrm>
                  <a:off x="3059" y="2639"/>
                  <a:ext cx="124" cy="164"/>
                </a:xfrm>
                <a:custGeom>
                  <a:avLst/>
                  <a:gdLst>
                    <a:gd name="T0" fmla="*/ 0 w 246"/>
                    <a:gd name="T1" fmla="*/ 286 h 328"/>
                    <a:gd name="T2" fmla="*/ 60 w 246"/>
                    <a:gd name="T3" fmla="*/ 328 h 328"/>
                    <a:gd name="T4" fmla="*/ 246 w 246"/>
                    <a:gd name="T5" fmla="*/ 40 h 328"/>
                    <a:gd name="T6" fmla="*/ 182 w 246"/>
                    <a:gd name="T7" fmla="*/ 0 h 328"/>
                    <a:gd name="T8" fmla="*/ 0 w 246"/>
                    <a:gd name="T9" fmla="*/ 286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328">
                      <a:moveTo>
                        <a:pt x="0" y="286"/>
                      </a:moveTo>
                      <a:lnTo>
                        <a:pt x="60" y="328"/>
                      </a:lnTo>
                      <a:lnTo>
                        <a:pt x="246" y="40"/>
                      </a:lnTo>
                      <a:lnTo>
                        <a:pt x="182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4" name="Freeform 2176"/>
                <p:cNvSpPr>
                  <a:spLocks/>
                </p:cNvSpPr>
                <p:nvPr/>
              </p:nvSpPr>
              <p:spPr bwMode="auto">
                <a:xfrm>
                  <a:off x="3110" y="2823"/>
                  <a:ext cx="167" cy="40"/>
                </a:xfrm>
                <a:custGeom>
                  <a:avLst/>
                  <a:gdLst>
                    <a:gd name="T0" fmla="*/ 0 w 333"/>
                    <a:gd name="T1" fmla="*/ 8 h 79"/>
                    <a:gd name="T2" fmla="*/ 0 w 333"/>
                    <a:gd name="T3" fmla="*/ 79 h 79"/>
                    <a:gd name="T4" fmla="*/ 333 w 333"/>
                    <a:gd name="T5" fmla="*/ 73 h 79"/>
                    <a:gd name="T6" fmla="*/ 327 w 333"/>
                    <a:gd name="T7" fmla="*/ 0 h 79"/>
                    <a:gd name="T8" fmla="*/ 0 w 333"/>
                    <a:gd name="T9" fmla="*/ 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79">
                      <a:moveTo>
                        <a:pt x="0" y="8"/>
                      </a:moveTo>
                      <a:lnTo>
                        <a:pt x="0" y="79"/>
                      </a:lnTo>
                      <a:lnTo>
                        <a:pt x="333" y="73"/>
                      </a:lnTo>
                      <a:lnTo>
                        <a:pt x="32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5" name="Freeform 2177"/>
                <p:cNvSpPr>
                  <a:spLocks/>
                </p:cNvSpPr>
                <p:nvPr/>
              </p:nvSpPr>
              <p:spPr bwMode="auto">
                <a:xfrm>
                  <a:off x="3012" y="2615"/>
                  <a:ext cx="120" cy="164"/>
                </a:xfrm>
                <a:custGeom>
                  <a:avLst/>
                  <a:gdLst>
                    <a:gd name="T0" fmla="*/ 0 w 242"/>
                    <a:gd name="T1" fmla="*/ 286 h 329"/>
                    <a:gd name="T2" fmla="*/ 62 w 242"/>
                    <a:gd name="T3" fmla="*/ 329 h 329"/>
                    <a:gd name="T4" fmla="*/ 242 w 242"/>
                    <a:gd name="T5" fmla="*/ 38 h 329"/>
                    <a:gd name="T6" fmla="*/ 178 w 242"/>
                    <a:gd name="T7" fmla="*/ 0 h 329"/>
                    <a:gd name="T8" fmla="*/ 0 w 242"/>
                    <a:gd name="T9" fmla="*/ 28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329">
                      <a:moveTo>
                        <a:pt x="0" y="286"/>
                      </a:moveTo>
                      <a:lnTo>
                        <a:pt x="62" y="329"/>
                      </a:lnTo>
                      <a:lnTo>
                        <a:pt x="242" y="38"/>
                      </a:lnTo>
                      <a:lnTo>
                        <a:pt x="178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6" name="Freeform 2178"/>
                <p:cNvSpPr>
                  <a:spLocks/>
                </p:cNvSpPr>
                <p:nvPr/>
              </p:nvSpPr>
              <p:spPr bwMode="auto">
                <a:xfrm>
                  <a:off x="3110" y="2874"/>
                  <a:ext cx="167" cy="44"/>
                </a:xfrm>
                <a:custGeom>
                  <a:avLst/>
                  <a:gdLst>
                    <a:gd name="T0" fmla="*/ 0 w 333"/>
                    <a:gd name="T1" fmla="*/ 9 h 86"/>
                    <a:gd name="T2" fmla="*/ 1 w 333"/>
                    <a:gd name="T3" fmla="*/ 86 h 86"/>
                    <a:gd name="T4" fmla="*/ 333 w 333"/>
                    <a:gd name="T5" fmla="*/ 75 h 86"/>
                    <a:gd name="T6" fmla="*/ 327 w 333"/>
                    <a:gd name="T7" fmla="*/ 0 h 86"/>
                    <a:gd name="T8" fmla="*/ 0 w 333"/>
                    <a:gd name="T9" fmla="*/ 9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86">
                      <a:moveTo>
                        <a:pt x="0" y="9"/>
                      </a:moveTo>
                      <a:lnTo>
                        <a:pt x="1" y="86"/>
                      </a:lnTo>
                      <a:lnTo>
                        <a:pt x="333" y="75"/>
                      </a:lnTo>
                      <a:lnTo>
                        <a:pt x="32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7" name="Line 2179"/>
                <p:cNvSpPr>
                  <a:spLocks noChangeShapeType="1"/>
                </p:cNvSpPr>
                <p:nvPr/>
              </p:nvSpPr>
              <p:spPr bwMode="auto">
                <a:xfrm>
                  <a:off x="3070" y="2741"/>
                  <a:ext cx="9" cy="15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8" name="Line 2180"/>
                <p:cNvSpPr>
                  <a:spLocks noChangeShapeType="1"/>
                </p:cNvSpPr>
                <p:nvPr/>
              </p:nvSpPr>
              <p:spPr bwMode="auto">
                <a:xfrm>
                  <a:off x="3148" y="2863"/>
                  <a:ext cx="11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9" name="Line 2181"/>
                <p:cNvSpPr>
                  <a:spLocks noChangeShapeType="1"/>
                </p:cNvSpPr>
                <p:nvPr/>
              </p:nvSpPr>
              <p:spPr bwMode="auto">
                <a:xfrm>
                  <a:off x="3039" y="2838"/>
                  <a:ext cx="17" cy="27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0" name="Freeform 2182"/>
                <p:cNvSpPr>
                  <a:spLocks/>
                </p:cNvSpPr>
                <p:nvPr/>
              </p:nvSpPr>
              <p:spPr bwMode="auto">
                <a:xfrm>
                  <a:off x="2831" y="2989"/>
                  <a:ext cx="192" cy="264"/>
                </a:xfrm>
                <a:custGeom>
                  <a:avLst/>
                  <a:gdLst>
                    <a:gd name="T0" fmla="*/ 70 w 385"/>
                    <a:gd name="T1" fmla="*/ 0 h 526"/>
                    <a:gd name="T2" fmla="*/ 0 w 385"/>
                    <a:gd name="T3" fmla="*/ 50 h 526"/>
                    <a:gd name="T4" fmla="*/ 317 w 385"/>
                    <a:gd name="T5" fmla="*/ 526 h 526"/>
                    <a:gd name="T6" fmla="*/ 385 w 385"/>
                    <a:gd name="T7" fmla="*/ 477 h 526"/>
                    <a:gd name="T8" fmla="*/ 70 w 385"/>
                    <a:gd name="T9" fmla="*/ 0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5" h="526">
                      <a:moveTo>
                        <a:pt x="70" y="0"/>
                      </a:moveTo>
                      <a:lnTo>
                        <a:pt x="0" y="50"/>
                      </a:lnTo>
                      <a:lnTo>
                        <a:pt x="317" y="526"/>
                      </a:lnTo>
                      <a:lnTo>
                        <a:pt x="385" y="47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1" name="Freeform 2183"/>
                <p:cNvSpPr>
                  <a:spLocks/>
                </p:cNvSpPr>
                <p:nvPr/>
              </p:nvSpPr>
              <p:spPr bwMode="auto">
                <a:xfrm>
                  <a:off x="2775" y="3028"/>
                  <a:ext cx="192" cy="262"/>
                </a:xfrm>
                <a:custGeom>
                  <a:avLst/>
                  <a:gdLst>
                    <a:gd name="T0" fmla="*/ 69 w 383"/>
                    <a:gd name="T1" fmla="*/ 0 h 524"/>
                    <a:gd name="T2" fmla="*/ 0 w 383"/>
                    <a:gd name="T3" fmla="*/ 50 h 524"/>
                    <a:gd name="T4" fmla="*/ 315 w 383"/>
                    <a:gd name="T5" fmla="*/ 524 h 524"/>
                    <a:gd name="T6" fmla="*/ 383 w 383"/>
                    <a:gd name="T7" fmla="*/ 475 h 524"/>
                    <a:gd name="T8" fmla="*/ 69 w 383"/>
                    <a:gd name="T9" fmla="*/ 0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3" h="524">
                      <a:moveTo>
                        <a:pt x="69" y="0"/>
                      </a:moveTo>
                      <a:lnTo>
                        <a:pt x="0" y="50"/>
                      </a:lnTo>
                      <a:lnTo>
                        <a:pt x="315" y="524"/>
                      </a:lnTo>
                      <a:lnTo>
                        <a:pt x="383" y="475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2" name="Freeform 2184"/>
                <p:cNvSpPr>
                  <a:spLocks/>
                </p:cNvSpPr>
                <p:nvPr/>
              </p:nvSpPr>
              <p:spPr bwMode="auto">
                <a:xfrm>
                  <a:off x="2990" y="3209"/>
                  <a:ext cx="162" cy="119"/>
                </a:xfrm>
                <a:custGeom>
                  <a:avLst/>
                  <a:gdLst>
                    <a:gd name="T0" fmla="*/ 35 w 326"/>
                    <a:gd name="T1" fmla="*/ 0 h 237"/>
                    <a:gd name="T2" fmla="*/ 0 w 326"/>
                    <a:gd name="T3" fmla="*/ 64 h 237"/>
                    <a:gd name="T4" fmla="*/ 287 w 326"/>
                    <a:gd name="T5" fmla="*/ 237 h 237"/>
                    <a:gd name="T6" fmla="*/ 326 w 326"/>
                    <a:gd name="T7" fmla="*/ 171 h 237"/>
                    <a:gd name="T8" fmla="*/ 35 w 326"/>
                    <a:gd name="T9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6" h="237">
                      <a:moveTo>
                        <a:pt x="35" y="0"/>
                      </a:moveTo>
                      <a:lnTo>
                        <a:pt x="0" y="64"/>
                      </a:lnTo>
                      <a:lnTo>
                        <a:pt x="287" y="237"/>
                      </a:lnTo>
                      <a:lnTo>
                        <a:pt x="326" y="171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3" name="Freeform 2185"/>
                <p:cNvSpPr>
                  <a:spLocks/>
                </p:cNvSpPr>
                <p:nvPr/>
              </p:nvSpPr>
              <p:spPr bwMode="auto">
                <a:xfrm>
                  <a:off x="2928" y="3263"/>
                  <a:ext cx="50" cy="172"/>
                </a:xfrm>
                <a:custGeom>
                  <a:avLst/>
                  <a:gdLst>
                    <a:gd name="T0" fmla="*/ 73 w 99"/>
                    <a:gd name="T1" fmla="*/ 0 h 345"/>
                    <a:gd name="T2" fmla="*/ 0 w 99"/>
                    <a:gd name="T3" fmla="*/ 4 h 345"/>
                    <a:gd name="T4" fmla="*/ 26 w 99"/>
                    <a:gd name="T5" fmla="*/ 345 h 345"/>
                    <a:gd name="T6" fmla="*/ 99 w 99"/>
                    <a:gd name="T7" fmla="*/ 340 h 345"/>
                    <a:gd name="T8" fmla="*/ 73 w 99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345">
                      <a:moveTo>
                        <a:pt x="73" y="0"/>
                      </a:moveTo>
                      <a:lnTo>
                        <a:pt x="0" y="4"/>
                      </a:lnTo>
                      <a:lnTo>
                        <a:pt x="26" y="345"/>
                      </a:lnTo>
                      <a:lnTo>
                        <a:pt x="99" y="34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4" name="Freeform 2186"/>
                <p:cNvSpPr>
                  <a:spLocks/>
                </p:cNvSpPr>
                <p:nvPr/>
              </p:nvSpPr>
              <p:spPr bwMode="auto">
                <a:xfrm>
                  <a:off x="3012" y="3158"/>
                  <a:ext cx="162" cy="118"/>
                </a:xfrm>
                <a:custGeom>
                  <a:avLst/>
                  <a:gdLst>
                    <a:gd name="T0" fmla="*/ 35 w 324"/>
                    <a:gd name="T1" fmla="*/ 0 h 236"/>
                    <a:gd name="T2" fmla="*/ 0 w 324"/>
                    <a:gd name="T3" fmla="*/ 67 h 236"/>
                    <a:gd name="T4" fmla="*/ 287 w 324"/>
                    <a:gd name="T5" fmla="*/ 236 h 236"/>
                    <a:gd name="T6" fmla="*/ 324 w 324"/>
                    <a:gd name="T7" fmla="*/ 170 h 236"/>
                    <a:gd name="T8" fmla="*/ 35 w 324"/>
                    <a:gd name="T9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4" h="236">
                      <a:moveTo>
                        <a:pt x="35" y="0"/>
                      </a:moveTo>
                      <a:lnTo>
                        <a:pt x="0" y="67"/>
                      </a:lnTo>
                      <a:lnTo>
                        <a:pt x="287" y="236"/>
                      </a:lnTo>
                      <a:lnTo>
                        <a:pt x="324" y="17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5" name="Freeform 2187"/>
                <p:cNvSpPr>
                  <a:spLocks/>
                </p:cNvSpPr>
                <p:nvPr/>
              </p:nvSpPr>
              <p:spPr bwMode="auto">
                <a:xfrm>
                  <a:off x="2876" y="3264"/>
                  <a:ext cx="50" cy="173"/>
                </a:xfrm>
                <a:custGeom>
                  <a:avLst/>
                  <a:gdLst>
                    <a:gd name="T0" fmla="*/ 75 w 100"/>
                    <a:gd name="T1" fmla="*/ 0 h 346"/>
                    <a:gd name="T2" fmla="*/ 0 w 100"/>
                    <a:gd name="T3" fmla="*/ 5 h 346"/>
                    <a:gd name="T4" fmla="*/ 26 w 100"/>
                    <a:gd name="T5" fmla="*/ 346 h 346"/>
                    <a:gd name="T6" fmla="*/ 100 w 100"/>
                    <a:gd name="T7" fmla="*/ 341 h 346"/>
                    <a:gd name="T8" fmla="*/ 75 w 100"/>
                    <a:gd name="T9" fmla="*/ 0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46">
                      <a:moveTo>
                        <a:pt x="75" y="0"/>
                      </a:moveTo>
                      <a:lnTo>
                        <a:pt x="0" y="5"/>
                      </a:lnTo>
                      <a:lnTo>
                        <a:pt x="26" y="346"/>
                      </a:lnTo>
                      <a:lnTo>
                        <a:pt x="100" y="34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6" name="Line 2188"/>
                <p:cNvSpPr>
                  <a:spLocks noChangeShapeType="1"/>
                </p:cNvSpPr>
                <p:nvPr/>
              </p:nvSpPr>
              <p:spPr bwMode="auto">
                <a:xfrm flipH="1">
                  <a:off x="3034" y="3218"/>
                  <a:ext cx="14" cy="9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7" name="Line 2189"/>
                <p:cNvSpPr>
                  <a:spLocks noChangeShapeType="1"/>
                </p:cNvSpPr>
                <p:nvPr/>
              </p:nvSpPr>
              <p:spPr bwMode="auto">
                <a:xfrm flipH="1">
                  <a:off x="2917" y="3302"/>
                  <a:ext cx="13" cy="1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8" name="Line 2190"/>
                <p:cNvSpPr>
                  <a:spLocks noChangeShapeType="1"/>
                </p:cNvSpPr>
                <p:nvPr/>
              </p:nvSpPr>
              <p:spPr bwMode="auto">
                <a:xfrm flipH="1">
                  <a:off x="2924" y="3188"/>
                  <a:ext cx="28" cy="2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9" name="Freeform 2191"/>
                <p:cNvSpPr>
                  <a:spLocks/>
                </p:cNvSpPr>
                <p:nvPr/>
              </p:nvSpPr>
              <p:spPr bwMode="auto">
                <a:xfrm>
                  <a:off x="2518" y="3044"/>
                  <a:ext cx="210" cy="249"/>
                </a:xfrm>
                <a:custGeom>
                  <a:avLst/>
                  <a:gdLst>
                    <a:gd name="T0" fmla="*/ 420 w 420"/>
                    <a:gd name="T1" fmla="*/ 54 h 500"/>
                    <a:gd name="T2" fmla="*/ 358 w 420"/>
                    <a:gd name="T3" fmla="*/ 0 h 500"/>
                    <a:gd name="T4" fmla="*/ 0 w 420"/>
                    <a:gd name="T5" fmla="*/ 443 h 500"/>
                    <a:gd name="T6" fmla="*/ 65 w 420"/>
                    <a:gd name="T7" fmla="*/ 500 h 500"/>
                    <a:gd name="T8" fmla="*/ 420 w 420"/>
                    <a:gd name="T9" fmla="*/ 54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0" h="500">
                      <a:moveTo>
                        <a:pt x="420" y="54"/>
                      </a:moveTo>
                      <a:lnTo>
                        <a:pt x="358" y="0"/>
                      </a:lnTo>
                      <a:lnTo>
                        <a:pt x="0" y="443"/>
                      </a:lnTo>
                      <a:lnTo>
                        <a:pt x="65" y="500"/>
                      </a:lnTo>
                      <a:lnTo>
                        <a:pt x="420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0" name="Freeform 2192"/>
                <p:cNvSpPr>
                  <a:spLocks/>
                </p:cNvSpPr>
                <p:nvPr/>
              </p:nvSpPr>
              <p:spPr bwMode="auto">
                <a:xfrm>
                  <a:off x="2465" y="3000"/>
                  <a:ext cx="211" cy="250"/>
                </a:xfrm>
                <a:custGeom>
                  <a:avLst/>
                  <a:gdLst>
                    <a:gd name="T0" fmla="*/ 422 w 422"/>
                    <a:gd name="T1" fmla="*/ 54 h 498"/>
                    <a:gd name="T2" fmla="*/ 355 w 422"/>
                    <a:gd name="T3" fmla="*/ 0 h 498"/>
                    <a:gd name="T4" fmla="*/ 0 w 422"/>
                    <a:gd name="T5" fmla="*/ 443 h 498"/>
                    <a:gd name="T6" fmla="*/ 65 w 422"/>
                    <a:gd name="T7" fmla="*/ 498 h 498"/>
                    <a:gd name="T8" fmla="*/ 422 w 422"/>
                    <a:gd name="T9" fmla="*/ 54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2" h="498">
                      <a:moveTo>
                        <a:pt x="422" y="54"/>
                      </a:moveTo>
                      <a:lnTo>
                        <a:pt x="355" y="0"/>
                      </a:lnTo>
                      <a:lnTo>
                        <a:pt x="0" y="443"/>
                      </a:lnTo>
                      <a:lnTo>
                        <a:pt x="65" y="498"/>
                      </a:lnTo>
                      <a:lnTo>
                        <a:pt x="422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1" name="Freeform 2193"/>
                <p:cNvSpPr>
                  <a:spLocks/>
                </p:cNvSpPr>
                <p:nvPr/>
              </p:nvSpPr>
              <p:spPr bwMode="auto">
                <a:xfrm>
                  <a:off x="2487" y="3263"/>
                  <a:ext cx="76" cy="174"/>
                </a:xfrm>
                <a:custGeom>
                  <a:avLst/>
                  <a:gdLst>
                    <a:gd name="T0" fmla="*/ 154 w 154"/>
                    <a:gd name="T1" fmla="*/ 16 h 349"/>
                    <a:gd name="T2" fmla="*/ 81 w 154"/>
                    <a:gd name="T3" fmla="*/ 0 h 349"/>
                    <a:gd name="T4" fmla="*/ 0 w 154"/>
                    <a:gd name="T5" fmla="*/ 332 h 349"/>
                    <a:gd name="T6" fmla="*/ 77 w 154"/>
                    <a:gd name="T7" fmla="*/ 349 h 349"/>
                    <a:gd name="T8" fmla="*/ 154 w 154"/>
                    <a:gd name="T9" fmla="*/ 16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349">
                      <a:moveTo>
                        <a:pt x="154" y="16"/>
                      </a:moveTo>
                      <a:lnTo>
                        <a:pt x="81" y="0"/>
                      </a:lnTo>
                      <a:lnTo>
                        <a:pt x="0" y="332"/>
                      </a:lnTo>
                      <a:lnTo>
                        <a:pt x="77" y="349"/>
                      </a:lnTo>
                      <a:lnTo>
                        <a:pt x="154" y="1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2" name="Freeform 2194"/>
                <p:cNvSpPr>
                  <a:spLocks/>
                </p:cNvSpPr>
                <p:nvPr/>
              </p:nvSpPr>
              <p:spPr bwMode="auto">
                <a:xfrm>
                  <a:off x="2332" y="3211"/>
                  <a:ext cx="169" cy="97"/>
                </a:xfrm>
                <a:custGeom>
                  <a:avLst/>
                  <a:gdLst>
                    <a:gd name="T0" fmla="*/ 340 w 340"/>
                    <a:gd name="T1" fmla="*/ 73 h 195"/>
                    <a:gd name="T2" fmla="*/ 310 w 340"/>
                    <a:gd name="T3" fmla="*/ 0 h 195"/>
                    <a:gd name="T4" fmla="*/ 0 w 340"/>
                    <a:gd name="T5" fmla="*/ 122 h 195"/>
                    <a:gd name="T6" fmla="*/ 26 w 340"/>
                    <a:gd name="T7" fmla="*/ 195 h 195"/>
                    <a:gd name="T8" fmla="*/ 340 w 340"/>
                    <a:gd name="T9" fmla="*/ 7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" h="195">
                      <a:moveTo>
                        <a:pt x="340" y="73"/>
                      </a:moveTo>
                      <a:lnTo>
                        <a:pt x="310" y="0"/>
                      </a:lnTo>
                      <a:lnTo>
                        <a:pt x="0" y="122"/>
                      </a:lnTo>
                      <a:lnTo>
                        <a:pt x="26" y="195"/>
                      </a:lnTo>
                      <a:lnTo>
                        <a:pt x="340" y="7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3" name="Freeform 2195"/>
                <p:cNvSpPr>
                  <a:spLocks/>
                </p:cNvSpPr>
                <p:nvPr/>
              </p:nvSpPr>
              <p:spPr bwMode="auto">
                <a:xfrm>
                  <a:off x="2542" y="3270"/>
                  <a:ext cx="76" cy="174"/>
                </a:xfrm>
                <a:custGeom>
                  <a:avLst/>
                  <a:gdLst>
                    <a:gd name="T0" fmla="*/ 151 w 151"/>
                    <a:gd name="T1" fmla="*/ 18 h 349"/>
                    <a:gd name="T2" fmla="*/ 79 w 151"/>
                    <a:gd name="T3" fmla="*/ 0 h 349"/>
                    <a:gd name="T4" fmla="*/ 0 w 151"/>
                    <a:gd name="T5" fmla="*/ 332 h 349"/>
                    <a:gd name="T6" fmla="*/ 74 w 151"/>
                    <a:gd name="T7" fmla="*/ 349 h 349"/>
                    <a:gd name="T8" fmla="*/ 151 w 151"/>
                    <a:gd name="T9" fmla="*/ 18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" h="349">
                      <a:moveTo>
                        <a:pt x="151" y="18"/>
                      </a:moveTo>
                      <a:lnTo>
                        <a:pt x="79" y="0"/>
                      </a:lnTo>
                      <a:lnTo>
                        <a:pt x="0" y="332"/>
                      </a:lnTo>
                      <a:lnTo>
                        <a:pt x="74" y="349"/>
                      </a:lnTo>
                      <a:lnTo>
                        <a:pt x="151" y="1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4" name="Freeform 2196"/>
                <p:cNvSpPr>
                  <a:spLocks/>
                </p:cNvSpPr>
                <p:nvPr/>
              </p:nvSpPr>
              <p:spPr bwMode="auto">
                <a:xfrm>
                  <a:off x="2314" y="3161"/>
                  <a:ext cx="169" cy="96"/>
                </a:xfrm>
                <a:custGeom>
                  <a:avLst/>
                  <a:gdLst>
                    <a:gd name="T0" fmla="*/ 336 w 336"/>
                    <a:gd name="T1" fmla="*/ 70 h 191"/>
                    <a:gd name="T2" fmla="*/ 311 w 336"/>
                    <a:gd name="T3" fmla="*/ 0 h 191"/>
                    <a:gd name="T4" fmla="*/ 0 w 336"/>
                    <a:gd name="T5" fmla="*/ 122 h 191"/>
                    <a:gd name="T6" fmla="*/ 24 w 336"/>
                    <a:gd name="T7" fmla="*/ 191 h 191"/>
                    <a:gd name="T8" fmla="*/ 336 w 336"/>
                    <a:gd name="T9" fmla="*/ 70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6" h="191">
                      <a:moveTo>
                        <a:pt x="336" y="70"/>
                      </a:moveTo>
                      <a:lnTo>
                        <a:pt x="311" y="0"/>
                      </a:lnTo>
                      <a:lnTo>
                        <a:pt x="0" y="122"/>
                      </a:lnTo>
                      <a:lnTo>
                        <a:pt x="24" y="191"/>
                      </a:lnTo>
                      <a:lnTo>
                        <a:pt x="336" y="7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5" name="Line 2197"/>
                <p:cNvSpPr>
                  <a:spLocks noChangeShapeType="1"/>
                </p:cNvSpPr>
                <p:nvPr/>
              </p:nvSpPr>
              <p:spPr bwMode="auto">
                <a:xfrm flipH="1" flipV="1">
                  <a:off x="2552" y="3302"/>
                  <a:ext cx="14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6" name="Line 2198"/>
                <p:cNvSpPr>
                  <a:spLocks noChangeShapeType="1"/>
                </p:cNvSpPr>
                <p:nvPr/>
              </p:nvSpPr>
              <p:spPr bwMode="auto">
                <a:xfrm flipH="1" flipV="1">
                  <a:off x="2439" y="3213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7" name="Line 2199"/>
                <p:cNvSpPr>
                  <a:spLocks noChangeShapeType="1"/>
                </p:cNvSpPr>
                <p:nvPr/>
              </p:nvSpPr>
              <p:spPr bwMode="auto">
                <a:xfrm flipH="1" flipV="1">
                  <a:off x="2539" y="3190"/>
                  <a:ext cx="27" cy="2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41" name="Group 2154"/>
              <p:cNvGrpSpPr>
                <a:grpSpLocks/>
              </p:cNvGrpSpPr>
              <p:nvPr/>
            </p:nvGrpSpPr>
            <p:grpSpPr bwMode="auto">
              <a:xfrm>
                <a:off x="4644008" y="5733256"/>
                <a:ext cx="282704" cy="169200"/>
                <a:chOff x="2246" y="2422"/>
                <a:chExt cx="1031" cy="1022"/>
              </a:xfrm>
            </p:grpSpPr>
            <p:sp>
              <p:nvSpPr>
                <p:cNvPr id="888" name="Freeform 2155"/>
                <p:cNvSpPr>
                  <a:spLocks/>
                </p:cNvSpPr>
                <p:nvPr/>
              </p:nvSpPr>
              <p:spPr bwMode="auto">
                <a:xfrm>
                  <a:off x="2642" y="2422"/>
                  <a:ext cx="105" cy="167"/>
                </a:xfrm>
                <a:custGeom>
                  <a:avLst/>
                  <a:gdLst>
                    <a:gd name="T0" fmla="*/ 146 w 210"/>
                    <a:gd name="T1" fmla="*/ 333 h 333"/>
                    <a:gd name="T2" fmla="*/ 210 w 210"/>
                    <a:gd name="T3" fmla="*/ 306 h 333"/>
                    <a:gd name="T4" fmla="*/ 68 w 210"/>
                    <a:gd name="T5" fmla="*/ 0 h 333"/>
                    <a:gd name="T6" fmla="*/ 0 w 210"/>
                    <a:gd name="T7" fmla="*/ 30 h 333"/>
                    <a:gd name="T8" fmla="*/ 146 w 210"/>
                    <a:gd name="T9" fmla="*/ 333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333">
                      <a:moveTo>
                        <a:pt x="146" y="333"/>
                      </a:moveTo>
                      <a:lnTo>
                        <a:pt x="210" y="306"/>
                      </a:lnTo>
                      <a:lnTo>
                        <a:pt x="68" y="0"/>
                      </a:lnTo>
                      <a:lnTo>
                        <a:pt x="0" y="30"/>
                      </a:lnTo>
                      <a:lnTo>
                        <a:pt x="146" y="33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Rectangle 2156"/>
                <p:cNvSpPr>
                  <a:spLocks noChangeArrowheads="1"/>
                </p:cNvSpPr>
                <p:nvPr/>
              </p:nvSpPr>
              <p:spPr bwMode="auto">
                <a:xfrm>
                  <a:off x="2716" y="2570"/>
                  <a:ext cx="33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0" name="Rectangle 2157"/>
                <p:cNvSpPr>
                  <a:spLocks noChangeArrowheads="1"/>
                </p:cNvSpPr>
                <p:nvPr/>
              </p:nvSpPr>
              <p:spPr bwMode="auto">
                <a:xfrm>
                  <a:off x="2783" y="2570"/>
                  <a:ext cx="34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Freeform 2158"/>
                <p:cNvSpPr>
                  <a:spLocks/>
                </p:cNvSpPr>
                <p:nvPr/>
              </p:nvSpPr>
              <p:spPr bwMode="auto">
                <a:xfrm>
                  <a:off x="2779" y="2425"/>
                  <a:ext cx="115" cy="163"/>
                </a:xfrm>
                <a:custGeom>
                  <a:avLst/>
                  <a:gdLst>
                    <a:gd name="T0" fmla="*/ 0 w 231"/>
                    <a:gd name="T1" fmla="*/ 292 h 327"/>
                    <a:gd name="T2" fmla="*/ 67 w 231"/>
                    <a:gd name="T3" fmla="*/ 327 h 327"/>
                    <a:gd name="T4" fmla="*/ 231 w 231"/>
                    <a:gd name="T5" fmla="*/ 30 h 327"/>
                    <a:gd name="T6" fmla="*/ 165 w 231"/>
                    <a:gd name="T7" fmla="*/ 0 h 327"/>
                    <a:gd name="T8" fmla="*/ 0 w 231"/>
                    <a:gd name="T9" fmla="*/ 292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1" h="327">
                      <a:moveTo>
                        <a:pt x="0" y="292"/>
                      </a:moveTo>
                      <a:lnTo>
                        <a:pt x="67" y="327"/>
                      </a:lnTo>
                      <a:lnTo>
                        <a:pt x="231" y="30"/>
                      </a:lnTo>
                      <a:lnTo>
                        <a:pt x="165" y="0"/>
                      </a:lnTo>
                      <a:lnTo>
                        <a:pt x="0" y="29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2" name="Freeform 2159"/>
                <p:cNvSpPr>
                  <a:spLocks/>
                </p:cNvSpPr>
                <p:nvPr/>
              </p:nvSpPr>
              <p:spPr bwMode="auto">
                <a:xfrm>
                  <a:off x="2597" y="2451"/>
                  <a:ext cx="106" cy="170"/>
                </a:xfrm>
                <a:custGeom>
                  <a:avLst/>
                  <a:gdLst>
                    <a:gd name="T0" fmla="*/ 142 w 213"/>
                    <a:gd name="T1" fmla="*/ 341 h 341"/>
                    <a:gd name="T2" fmla="*/ 213 w 213"/>
                    <a:gd name="T3" fmla="*/ 308 h 341"/>
                    <a:gd name="T4" fmla="*/ 67 w 213"/>
                    <a:gd name="T5" fmla="*/ 0 h 341"/>
                    <a:gd name="T6" fmla="*/ 0 w 213"/>
                    <a:gd name="T7" fmla="*/ 32 h 341"/>
                    <a:gd name="T8" fmla="*/ 142 w 213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3" h="341">
                      <a:moveTo>
                        <a:pt x="142" y="341"/>
                      </a:moveTo>
                      <a:lnTo>
                        <a:pt x="213" y="308"/>
                      </a:lnTo>
                      <a:lnTo>
                        <a:pt x="67" y="0"/>
                      </a:lnTo>
                      <a:lnTo>
                        <a:pt x="0" y="32"/>
                      </a:lnTo>
                      <a:lnTo>
                        <a:pt x="142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3" name="Freeform 2160"/>
                <p:cNvSpPr>
                  <a:spLocks/>
                </p:cNvSpPr>
                <p:nvPr/>
              </p:nvSpPr>
              <p:spPr bwMode="auto">
                <a:xfrm>
                  <a:off x="2822" y="2451"/>
                  <a:ext cx="116" cy="165"/>
                </a:xfrm>
                <a:custGeom>
                  <a:avLst/>
                  <a:gdLst>
                    <a:gd name="T0" fmla="*/ 0 w 232"/>
                    <a:gd name="T1" fmla="*/ 297 h 330"/>
                    <a:gd name="T2" fmla="*/ 68 w 232"/>
                    <a:gd name="T3" fmla="*/ 330 h 330"/>
                    <a:gd name="T4" fmla="*/ 232 w 232"/>
                    <a:gd name="T5" fmla="*/ 37 h 330"/>
                    <a:gd name="T6" fmla="*/ 168 w 232"/>
                    <a:gd name="T7" fmla="*/ 0 h 330"/>
                    <a:gd name="T8" fmla="*/ 0 w 232"/>
                    <a:gd name="T9" fmla="*/ 297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330">
                      <a:moveTo>
                        <a:pt x="0" y="297"/>
                      </a:moveTo>
                      <a:lnTo>
                        <a:pt x="68" y="330"/>
                      </a:lnTo>
                      <a:lnTo>
                        <a:pt x="232" y="37"/>
                      </a:lnTo>
                      <a:lnTo>
                        <a:pt x="168" y="0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4" name="Line 2161"/>
                <p:cNvSpPr>
                  <a:spLocks noChangeShapeType="1"/>
                </p:cNvSpPr>
                <p:nvPr/>
              </p:nvSpPr>
              <p:spPr bwMode="auto">
                <a:xfrm>
                  <a:off x="2685" y="2562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5" name="Line 2162"/>
                <p:cNvSpPr>
                  <a:spLocks noChangeShapeType="1"/>
                </p:cNvSpPr>
                <p:nvPr/>
              </p:nvSpPr>
              <p:spPr bwMode="auto">
                <a:xfrm>
                  <a:off x="2828" y="2556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Line 2163"/>
                <p:cNvSpPr>
                  <a:spLocks noChangeShapeType="1"/>
                </p:cNvSpPr>
                <p:nvPr/>
              </p:nvSpPr>
              <p:spPr bwMode="auto">
                <a:xfrm>
                  <a:off x="2747" y="2639"/>
                  <a:ext cx="36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Freeform 2164"/>
                <p:cNvSpPr>
                  <a:spLocks/>
                </p:cNvSpPr>
                <p:nvPr/>
              </p:nvSpPr>
              <p:spPr bwMode="auto">
                <a:xfrm>
                  <a:off x="2394" y="2789"/>
                  <a:ext cx="252" cy="202"/>
                </a:xfrm>
                <a:custGeom>
                  <a:avLst/>
                  <a:gdLst>
                    <a:gd name="T0" fmla="*/ 451 w 503"/>
                    <a:gd name="T1" fmla="*/ 406 h 406"/>
                    <a:gd name="T2" fmla="*/ 503 w 503"/>
                    <a:gd name="T3" fmla="*/ 337 h 406"/>
                    <a:gd name="T4" fmla="*/ 46 w 503"/>
                    <a:gd name="T5" fmla="*/ 0 h 406"/>
                    <a:gd name="T6" fmla="*/ 0 w 503"/>
                    <a:gd name="T7" fmla="*/ 69 h 406"/>
                    <a:gd name="T8" fmla="*/ 451 w 503"/>
                    <a:gd name="T9" fmla="*/ 40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3" h="406">
                      <a:moveTo>
                        <a:pt x="451" y="406"/>
                      </a:moveTo>
                      <a:lnTo>
                        <a:pt x="503" y="337"/>
                      </a:lnTo>
                      <a:lnTo>
                        <a:pt x="46" y="0"/>
                      </a:lnTo>
                      <a:lnTo>
                        <a:pt x="0" y="69"/>
                      </a:lnTo>
                      <a:lnTo>
                        <a:pt x="451" y="40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Freeform 2165"/>
                <p:cNvSpPr>
                  <a:spLocks/>
                </p:cNvSpPr>
                <p:nvPr/>
              </p:nvSpPr>
              <p:spPr bwMode="auto">
                <a:xfrm>
                  <a:off x="2434" y="2733"/>
                  <a:ext cx="251" cy="202"/>
                </a:xfrm>
                <a:custGeom>
                  <a:avLst/>
                  <a:gdLst>
                    <a:gd name="T0" fmla="*/ 452 w 501"/>
                    <a:gd name="T1" fmla="*/ 404 h 404"/>
                    <a:gd name="T2" fmla="*/ 501 w 501"/>
                    <a:gd name="T3" fmla="*/ 337 h 404"/>
                    <a:gd name="T4" fmla="*/ 47 w 501"/>
                    <a:gd name="T5" fmla="*/ 0 h 404"/>
                    <a:gd name="T6" fmla="*/ 0 w 501"/>
                    <a:gd name="T7" fmla="*/ 70 h 404"/>
                    <a:gd name="T8" fmla="*/ 452 w 501"/>
                    <a:gd name="T9" fmla="*/ 404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1" h="404">
                      <a:moveTo>
                        <a:pt x="452" y="404"/>
                      </a:moveTo>
                      <a:lnTo>
                        <a:pt x="501" y="337"/>
                      </a:lnTo>
                      <a:lnTo>
                        <a:pt x="47" y="0"/>
                      </a:lnTo>
                      <a:lnTo>
                        <a:pt x="0" y="70"/>
                      </a:lnTo>
                      <a:lnTo>
                        <a:pt x="452" y="40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Freeform 2166"/>
                <p:cNvSpPr>
                  <a:spLocks/>
                </p:cNvSpPr>
                <p:nvPr/>
              </p:nvSpPr>
              <p:spPr bwMode="auto">
                <a:xfrm>
                  <a:off x="2249" y="2768"/>
                  <a:ext cx="173" cy="68"/>
                </a:xfrm>
                <a:custGeom>
                  <a:avLst/>
                  <a:gdLst>
                    <a:gd name="T0" fmla="*/ 329 w 346"/>
                    <a:gd name="T1" fmla="*/ 137 h 137"/>
                    <a:gd name="T2" fmla="*/ 346 w 346"/>
                    <a:gd name="T3" fmla="*/ 58 h 137"/>
                    <a:gd name="T4" fmla="*/ 17 w 346"/>
                    <a:gd name="T5" fmla="*/ 0 h 137"/>
                    <a:gd name="T6" fmla="*/ 0 w 346"/>
                    <a:gd name="T7" fmla="*/ 72 h 137"/>
                    <a:gd name="T8" fmla="*/ 329 w 346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6" h="137">
                      <a:moveTo>
                        <a:pt x="329" y="137"/>
                      </a:moveTo>
                      <a:lnTo>
                        <a:pt x="346" y="58"/>
                      </a:lnTo>
                      <a:lnTo>
                        <a:pt x="17" y="0"/>
                      </a:lnTo>
                      <a:lnTo>
                        <a:pt x="0" y="72"/>
                      </a:lnTo>
                      <a:lnTo>
                        <a:pt x="329" y="13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Freeform 2167"/>
                <p:cNvSpPr>
                  <a:spLocks/>
                </p:cNvSpPr>
                <p:nvPr/>
              </p:nvSpPr>
              <p:spPr bwMode="auto">
                <a:xfrm>
                  <a:off x="2366" y="2601"/>
                  <a:ext cx="104" cy="170"/>
                </a:xfrm>
                <a:custGeom>
                  <a:avLst/>
                  <a:gdLst>
                    <a:gd name="T0" fmla="*/ 140 w 208"/>
                    <a:gd name="T1" fmla="*/ 341 h 341"/>
                    <a:gd name="T2" fmla="*/ 208 w 208"/>
                    <a:gd name="T3" fmla="*/ 308 h 341"/>
                    <a:gd name="T4" fmla="*/ 69 w 208"/>
                    <a:gd name="T5" fmla="*/ 0 h 341"/>
                    <a:gd name="T6" fmla="*/ 0 w 208"/>
                    <a:gd name="T7" fmla="*/ 29 h 341"/>
                    <a:gd name="T8" fmla="*/ 140 w 208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" h="341">
                      <a:moveTo>
                        <a:pt x="140" y="341"/>
                      </a:moveTo>
                      <a:lnTo>
                        <a:pt x="208" y="308"/>
                      </a:lnTo>
                      <a:lnTo>
                        <a:pt x="69" y="0"/>
                      </a:lnTo>
                      <a:lnTo>
                        <a:pt x="0" y="29"/>
                      </a:lnTo>
                      <a:lnTo>
                        <a:pt x="140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Freeform 2168"/>
                <p:cNvSpPr>
                  <a:spLocks/>
                </p:cNvSpPr>
                <p:nvPr/>
              </p:nvSpPr>
              <p:spPr bwMode="auto">
                <a:xfrm>
                  <a:off x="2246" y="2823"/>
                  <a:ext cx="172" cy="69"/>
                </a:xfrm>
                <a:custGeom>
                  <a:avLst/>
                  <a:gdLst>
                    <a:gd name="T0" fmla="*/ 330 w 343"/>
                    <a:gd name="T1" fmla="*/ 138 h 138"/>
                    <a:gd name="T2" fmla="*/ 343 w 343"/>
                    <a:gd name="T3" fmla="*/ 60 h 138"/>
                    <a:gd name="T4" fmla="*/ 15 w 343"/>
                    <a:gd name="T5" fmla="*/ 0 h 138"/>
                    <a:gd name="T6" fmla="*/ 0 w 343"/>
                    <a:gd name="T7" fmla="*/ 73 h 138"/>
                    <a:gd name="T8" fmla="*/ 330 w 343"/>
                    <a:gd name="T9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138">
                      <a:moveTo>
                        <a:pt x="330" y="138"/>
                      </a:moveTo>
                      <a:lnTo>
                        <a:pt x="343" y="60"/>
                      </a:lnTo>
                      <a:lnTo>
                        <a:pt x="15" y="0"/>
                      </a:lnTo>
                      <a:lnTo>
                        <a:pt x="0" y="73"/>
                      </a:lnTo>
                      <a:lnTo>
                        <a:pt x="330" y="13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Freeform 2169"/>
                <p:cNvSpPr>
                  <a:spLocks/>
                </p:cNvSpPr>
                <p:nvPr/>
              </p:nvSpPr>
              <p:spPr bwMode="auto">
                <a:xfrm>
                  <a:off x="2416" y="2579"/>
                  <a:ext cx="102" cy="171"/>
                </a:xfrm>
                <a:custGeom>
                  <a:avLst/>
                  <a:gdLst>
                    <a:gd name="T0" fmla="*/ 134 w 205"/>
                    <a:gd name="T1" fmla="*/ 342 h 342"/>
                    <a:gd name="T2" fmla="*/ 205 w 205"/>
                    <a:gd name="T3" fmla="*/ 311 h 342"/>
                    <a:gd name="T4" fmla="*/ 69 w 205"/>
                    <a:gd name="T5" fmla="*/ 0 h 342"/>
                    <a:gd name="T6" fmla="*/ 0 w 205"/>
                    <a:gd name="T7" fmla="*/ 32 h 342"/>
                    <a:gd name="T8" fmla="*/ 134 w 205"/>
                    <a:gd name="T9" fmla="*/ 342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342">
                      <a:moveTo>
                        <a:pt x="134" y="342"/>
                      </a:moveTo>
                      <a:lnTo>
                        <a:pt x="205" y="311"/>
                      </a:lnTo>
                      <a:lnTo>
                        <a:pt x="69" y="0"/>
                      </a:lnTo>
                      <a:lnTo>
                        <a:pt x="0" y="32"/>
                      </a:lnTo>
                      <a:lnTo>
                        <a:pt x="134" y="34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Line 2170"/>
                <p:cNvSpPr>
                  <a:spLocks noChangeShapeType="1"/>
                </p:cNvSpPr>
                <p:nvPr/>
              </p:nvSpPr>
              <p:spPr bwMode="auto">
                <a:xfrm flipV="1">
                  <a:off x="2373" y="2826"/>
                  <a:ext cx="10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Line 2171"/>
                <p:cNvSpPr>
                  <a:spLocks noChangeShapeType="1"/>
                </p:cNvSpPr>
                <p:nvPr/>
              </p:nvSpPr>
              <p:spPr bwMode="auto">
                <a:xfrm flipV="1">
                  <a:off x="2456" y="2707"/>
                  <a:ext cx="9" cy="12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Line 2172"/>
                <p:cNvSpPr>
                  <a:spLocks noChangeShapeType="1"/>
                </p:cNvSpPr>
                <p:nvPr/>
              </p:nvSpPr>
              <p:spPr bwMode="auto">
                <a:xfrm flipV="1">
                  <a:off x="2473" y="2808"/>
                  <a:ext cx="19" cy="3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6" name="Freeform 2173"/>
                <p:cNvSpPr>
                  <a:spLocks/>
                </p:cNvSpPr>
                <p:nvPr/>
              </p:nvSpPr>
              <p:spPr bwMode="auto">
                <a:xfrm>
                  <a:off x="2840" y="2768"/>
                  <a:ext cx="260" cy="185"/>
                </a:xfrm>
                <a:custGeom>
                  <a:avLst/>
                  <a:gdLst>
                    <a:gd name="T0" fmla="*/ 0 w 520"/>
                    <a:gd name="T1" fmla="*/ 299 h 370"/>
                    <a:gd name="T2" fmla="*/ 43 w 520"/>
                    <a:gd name="T3" fmla="*/ 370 h 370"/>
                    <a:gd name="T4" fmla="*/ 520 w 520"/>
                    <a:gd name="T5" fmla="*/ 71 h 370"/>
                    <a:gd name="T6" fmla="*/ 479 w 520"/>
                    <a:gd name="T7" fmla="*/ 0 h 370"/>
                    <a:gd name="T8" fmla="*/ 0 w 520"/>
                    <a:gd name="T9" fmla="*/ 299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0" h="370">
                      <a:moveTo>
                        <a:pt x="0" y="299"/>
                      </a:moveTo>
                      <a:lnTo>
                        <a:pt x="43" y="370"/>
                      </a:lnTo>
                      <a:lnTo>
                        <a:pt x="520" y="71"/>
                      </a:lnTo>
                      <a:lnTo>
                        <a:pt x="479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7" name="Freeform 2174"/>
                <p:cNvSpPr>
                  <a:spLocks/>
                </p:cNvSpPr>
                <p:nvPr/>
              </p:nvSpPr>
              <p:spPr bwMode="auto">
                <a:xfrm>
                  <a:off x="2875" y="2825"/>
                  <a:ext cx="261" cy="186"/>
                </a:xfrm>
                <a:custGeom>
                  <a:avLst/>
                  <a:gdLst>
                    <a:gd name="T0" fmla="*/ 0 w 522"/>
                    <a:gd name="T1" fmla="*/ 301 h 372"/>
                    <a:gd name="T2" fmla="*/ 45 w 522"/>
                    <a:gd name="T3" fmla="*/ 372 h 372"/>
                    <a:gd name="T4" fmla="*/ 522 w 522"/>
                    <a:gd name="T5" fmla="*/ 69 h 372"/>
                    <a:gd name="T6" fmla="*/ 480 w 522"/>
                    <a:gd name="T7" fmla="*/ 0 h 372"/>
                    <a:gd name="T8" fmla="*/ 0 w 522"/>
                    <a:gd name="T9" fmla="*/ 301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2" h="372">
                      <a:moveTo>
                        <a:pt x="0" y="301"/>
                      </a:moveTo>
                      <a:lnTo>
                        <a:pt x="45" y="372"/>
                      </a:lnTo>
                      <a:lnTo>
                        <a:pt x="522" y="69"/>
                      </a:lnTo>
                      <a:lnTo>
                        <a:pt x="480" y="0"/>
                      </a:lnTo>
                      <a:lnTo>
                        <a:pt x="0" y="30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8" name="Freeform 2175"/>
                <p:cNvSpPr>
                  <a:spLocks/>
                </p:cNvSpPr>
                <p:nvPr/>
              </p:nvSpPr>
              <p:spPr bwMode="auto">
                <a:xfrm>
                  <a:off x="3059" y="2639"/>
                  <a:ext cx="124" cy="164"/>
                </a:xfrm>
                <a:custGeom>
                  <a:avLst/>
                  <a:gdLst>
                    <a:gd name="T0" fmla="*/ 0 w 246"/>
                    <a:gd name="T1" fmla="*/ 286 h 328"/>
                    <a:gd name="T2" fmla="*/ 60 w 246"/>
                    <a:gd name="T3" fmla="*/ 328 h 328"/>
                    <a:gd name="T4" fmla="*/ 246 w 246"/>
                    <a:gd name="T5" fmla="*/ 40 h 328"/>
                    <a:gd name="T6" fmla="*/ 182 w 246"/>
                    <a:gd name="T7" fmla="*/ 0 h 328"/>
                    <a:gd name="T8" fmla="*/ 0 w 246"/>
                    <a:gd name="T9" fmla="*/ 286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328">
                      <a:moveTo>
                        <a:pt x="0" y="286"/>
                      </a:moveTo>
                      <a:lnTo>
                        <a:pt x="60" y="328"/>
                      </a:lnTo>
                      <a:lnTo>
                        <a:pt x="246" y="40"/>
                      </a:lnTo>
                      <a:lnTo>
                        <a:pt x="182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9" name="Freeform 2176"/>
                <p:cNvSpPr>
                  <a:spLocks/>
                </p:cNvSpPr>
                <p:nvPr/>
              </p:nvSpPr>
              <p:spPr bwMode="auto">
                <a:xfrm>
                  <a:off x="3110" y="2823"/>
                  <a:ext cx="167" cy="40"/>
                </a:xfrm>
                <a:custGeom>
                  <a:avLst/>
                  <a:gdLst>
                    <a:gd name="T0" fmla="*/ 0 w 333"/>
                    <a:gd name="T1" fmla="*/ 8 h 79"/>
                    <a:gd name="T2" fmla="*/ 0 w 333"/>
                    <a:gd name="T3" fmla="*/ 79 h 79"/>
                    <a:gd name="T4" fmla="*/ 333 w 333"/>
                    <a:gd name="T5" fmla="*/ 73 h 79"/>
                    <a:gd name="T6" fmla="*/ 327 w 333"/>
                    <a:gd name="T7" fmla="*/ 0 h 79"/>
                    <a:gd name="T8" fmla="*/ 0 w 333"/>
                    <a:gd name="T9" fmla="*/ 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79">
                      <a:moveTo>
                        <a:pt x="0" y="8"/>
                      </a:moveTo>
                      <a:lnTo>
                        <a:pt x="0" y="79"/>
                      </a:lnTo>
                      <a:lnTo>
                        <a:pt x="333" y="73"/>
                      </a:lnTo>
                      <a:lnTo>
                        <a:pt x="32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0" name="Freeform 2177"/>
                <p:cNvSpPr>
                  <a:spLocks/>
                </p:cNvSpPr>
                <p:nvPr/>
              </p:nvSpPr>
              <p:spPr bwMode="auto">
                <a:xfrm>
                  <a:off x="3012" y="2615"/>
                  <a:ext cx="120" cy="164"/>
                </a:xfrm>
                <a:custGeom>
                  <a:avLst/>
                  <a:gdLst>
                    <a:gd name="T0" fmla="*/ 0 w 242"/>
                    <a:gd name="T1" fmla="*/ 286 h 329"/>
                    <a:gd name="T2" fmla="*/ 62 w 242"/>
                    <a:gd name="T3" fmla="*/ 329 h 329"/>
                    <a:gd name="T4" fmla="*/ 242 w 242"/>
                    <a:gd name="T5" fmla="*/ 38 h 329"/>
                    <a:gd name="T6" fmla="*/ 178 w 242"/>
                    <a:gd name="T7" fmla="*/ 0 h 329"/>
                    <a:gd name="T8" fmla="*/ 0 w 242"/>
                    <a:gd name="T9" fmla="*/ 28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329">
                      <a:moveTo>
                        <a:pt x="0" y="286"/>
                      </a:moveTo>
                      <a:lnTo>
                        <a:pt x="62" y="329"/>
                      </a:lnTo>
                      <a:lnTo>
                        <a:pt x="242" y="38"/>
                      </a:lnTo>
                      <a:lnTo>
                        <a:pt x="178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1" name="Freeform 2178"/>
                <p:cNvSpPr>
                  <a:spLocks/>
                </p:cNvSpPr>
                <p:nvPr/>
              </p:nvSpPr>
              <p:spPr bwMode="auto">
                <a:xfrm>
                  <a:off x="3110" y="2874"/>
                  <a:ext cx="167" cy="44"/>
                </a:xfrm>
                <a:custGeom>
                  <a:avLst/>
                  <a:gdLst>
                    <a:gd name="T0" fmla="*/ 0 w 333"/>
                    <a:gd name="T1" fmla="*/ 9 h 86"/>
                    <a:gd name="T2" fmla="*/ 1 w 333"/>
                    <a:gd name="T3" fmla="*/ 86 h 86"/>
                    <a:gd name="T4" fmla="*/ 333 w 333"/>
                    <a:gd name="T5" fmla="*/ 75 h 86"/>
                    <a:gd name="T6" fmla="*/ 327 w 333"/>
                    <a:gd name="T7" fmla="*/ 0 h 86"/>
                    <a:gd name="T8" fmla="*/ 0 w 333"/>
                    <a:gd name="T9" fmla="*/ 9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86">
                      <a:moveTo>
                        <a:pt x="0" y="9"/>
                      </a:moveTo>
                      <a:lnTo>
                        <a:pt x="1" y="86"/>
                      </a:lnTo>
                      <a:lnTo>
                        <a:pt x="333" y="75"/>
                      </a:lnTo>
                      <a:lnTo>
                        <a:pt x="32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2" name="Line 2179"/>
                <p:cNvSpPr>
                  <a:spLocks noChangeShapeType="1"/>
                </p:cNvSpPr>
                <p:nvPr/>
              </p:nvSpPr>
              <p:spPr bwMode="auto">
                <a:xfrm>
                  <a:off x="3070" y="2741"/>
                  <a:ext cx="9" cy="15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3" name="Line 2180"/>
                <p:cNvSpPr>
                  <a:spLocks noChangeShapeType="1"/>
                </p:cNvSpPr>
                <p:nvPr/>
              </p:nvSpPr>
              <p:spPr bwMode="auto">
                <a:xfrm>
                  <a:off x="3148" y="2863"/>
                  <a:ext cx="11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4" name="Line 2181"/>
                <p:cNvSpPr>
                  <a:spLocks noChangeShapeType="1"/>
                </p:cNvSpPr>
                <p:nvPr/>
              </p:nvSpPr>
              <p:spPr bwMode="auto">
                <a:xfrm>
                  <a:off x="3039" y="2838"/>
                  <a:ext cx="17" cy="27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5" name="Freeform 2182"/>
                <p:cNvSpPr>
                  <a:spLocks/>
                </p:cNvSpPr>
                <p:nvPr/>
              </p:nvSpPr>
              <p:spPr bwMode="auto">
                <a:xfrm>
                  <a:off x="2831" y="2989"/>
                  <a:ext cx="192" cy="264"/>
                </a:xfrm>
                <a:custGeom>
                  <a:avLst/>
                  <a:gdLst>
                    <a:gd name="T0" fmla="*/ 70 w 385"/>
                    <a:gd name="T1" fmla="*/ 0 h 526"/>
                    <a:gd name="T2" fmla="*/ 0 w 385"/>
                    <a:gd name="T3" fmla="*/ 50 h 526"/>
                    <a:gd name="T4" fmla="*/ 317 w 385"/>
                    <a:gd name="T5" fmla="*/ 526 h 526"/>
                    <a:gd name="T6" fmla="*/ 385 w 385"/>
                    <a:gd name="T7" fmla="*/ 477 h 526"/>
                    <a:gd name="T8" fmla="*/ 70 w 385"/>
                    <a:gd name="T9" fmla="*/ 0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5" h="526">
                      <a:moveTo>
                        <a:pt x="70" y="0"/>
                      </a:moveTo>
                      <a:lnTo>
                        <a:pt x="0" y="50"/>
                      </a:lnTo>
                      <a:lnTo>
                        <a:pt x="317" y="526"/>
                      </a:lnTo>
                      <a:lnTo>
                        <a:pt x="385" y="47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6" name="Freeform 2183"/>
                <p:cNvSpPr>
                  <a:spLocks/>
                </p:cNvSpPr>
                <p:nvPr/>
              </p:nvSpPr>
              <p:spPr bwMode="auto">
                <a:xfrm>
                  <a:off x="2775" y="3028"/>
                  <a:ext cx="192" cy="262"/>
                </a:xfrm>
                <a:custGeom>
                  <a:avLst/>
                  <a:gdLst>
                    <a:gd name="T0" fmla="*/ 69 w 383"/>
                    <a:gd name="T1" fmla="*/ 0 h 524"/>
                    <a:gd name="T2" fmla="*/ 0 w 383"/>
                    <a:gd name="T3" fmla="*/ 50 h 524"/>
                    <a:gd name="T4" fmla="*/ 315 w 383"/>
                    <a:gd name="T5" fmla="*/ 524 h 524"/>
                    <a:gd name="T6" fmla="*/ 383 w 383"/>
                    <a:gd name="T7" fmla="*/ 475 h 524"/>
                    <a:gd name="T8" fmla="*/ 69 w 383"/>
                    <a:gd name="T9" fmla="*/ 0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3" h="524">
                      <a:moveTo>
                        <a:pt x="69" y="0"/>
                      </a:moveTo>
                      <a:lnTo>
                        <a:pt x="0" y="50"/>
                      </a:lnTo>
                      <a:lnTo>
                        <a:pt x="315" y="524"/>
                      </a:lnTo>
                      <a:lnTo>
                        <a:pt x="383" y="475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7" name="Freeform 2184"/>
                <p:cNvSpPr>
                  <a:spLocks/>
                </p:cNvSpPr>
                <p:nvPr/>
              </p:nvSpPr>
              <p:spPr bwMode="auto">
                <a:xfrm>
                  <a:off x="2990" y="3209"/>
                  <a:ext cx="162" cy="119"/>
                </a:xfrm>
                <a:custGeom>
                  <a:avLst/>
                  <a:gdLst>
                    <a:gd name="T0" fmla="*/ 35 w 326"/>
                    <a:gd name="T1" fmla="*/ 0 h 237"/>
                    <a:gd name="T2" fmla="*/ 0 w 326"/>
                    <a:gd name="T3" fmla="*/ 64 h 237"/>
                    <a:gd name="T4" fmla="*/ 287 w 326"/>
                    <a:gd name="T5" fmla="*/ 237 h 237"/>
                    <a:gd name="T6" fmla="*/ 326 w 326"/>
                    <a:gd name="T7" fmla="*/ 171 h 237"/>
                    <a:gd name="T8" fmla="*/ 35 w 326"/>
                    <a:gd name="T9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6" h="237">
                      <a:moveTo>
                        <a:pt x="35" y="0"/>
                      </a:moveTo>
                      <a:lnTo>
                        <a:pt x="0" y="64"/>
                      </a:lnTo>
                      <a:lnTo>
                        <a:pt x="287" y="237"/>
                      </a:lnTo>
                      <a:lnTo>
                        <a:pt x="326" y="171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8" name="Freeform 2185"/>
                <p:cNvSpPr>
                  <a:spLocks/>
                </p:cNvSpPr>
                <p:nvPr/>
              </p:nvSpPr>
              <p:spPr bwMode="auto">
                <a:xfrm>
                  <a:off x="2928" y="3263"/>
                  <a:ext cx="50" cy="172"/>
                </a:xfrm>
                <a:custGeom>
                  <a:avLst/>
                  <a:gdLst>
                    <a:gd name="T0" fmla="*/ 73 w 99"/>
                    <a:gd name="T1" fmla="*/ 0 h 345"/>
                    <a:gd name="T2" fmla="*/ 0 w 99"/>
                    <a:gd name="T3" fmla="*/ 4 h 345"/>
                    <a:gd name="T4" fmla="*/ 26 w 99"/>
                    <a:gd name="T5" fmla="*/ 345 h 345"/>
                    <a:gd name="T6" fmla="*/ 99 w 99"/>
                    <a:gd name="T7" fmla="*/ 340 h 345"/>
                    <a:gd name="T8" fmla="*/ 73 w 99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345">
                      <a:moveTo>
                        <a:pt x="73" y="0"/>
                      </a:moveTo>
                      <a:lnTo>
                        <a:pt x="0" y="4"/>
                      </a:lnTo>
                      <a:lnTo>
                        <a:pt x="26" y="345"/>
                      </a:lnTo>
                      <a:lnTo>
                        <a:pt x="99" y="34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9" name="Freeform 2186"/>
                <p:cNvSpPr>
                  <a:spLocks/>
                </p:cNvSpPr>
                <p:nvPr/>
              </p:nvSpPr>
              <p:spPr bwMode="auto">
                <a:xfrm>
                  <a:off x="3012" y="3158"/>
                  <a:ext cx="162" cy="118"/>
                </a:xfrm>
                <a:custGeom>
                  <a:avLst/>
                  <a:gdLst>
                    <a:gd name="T0" fmla="*/ 35 w 324"/>
                    <a:gd name="T1" fmla="*/ 0 h 236"/>
                    <a:gd name="T2" fmla="*/ 0 w 324"/>
                    <a:gd name="T3" fmla="*/ 67 h 236"/>
                    <a:gd name="T4" fmla="*/ 287 w 324"/>
                    <a:gd name="T5" fmla="*/ 236 h 236"/>
                    <a:gd name="T6" fmla="*/ 324 w 324"/>
                    <a:gd name="T7" fmla="*/ 170 h 236"/>
                    <a:gd name="T8" fmla="*/ 35 w 324"/>
                    <a:gd name="T9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4" h="236">
                      <a:moveTo>
                        <a:pt x="35" y="0"/>
                      </a:moveTo>
                      <a:lnTo>
                        <a:pt x="0" y="67"/>
                      </a:lnTo>
                      <a:lnTo>
                        <a:pt x="287" y="236"/>
                      </a:lnTo>
                      <a:lnTo>
                        <a:pt x="324" y="17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0" name="Freeform 2187"/>
                <p:cNvSpPr>
                  <a:spLocks/>
                </p:cNvSpPr>
                <p:nvPr/>
              </p:nvSpPr>
              <p:spPr bwMode="auto">
                <a:xfrm>
                  <a:off x="2876" y="3264"/>
                  <a:ext cx="50" cy="173"/>
                </a:xfrm>
                <a:custGeom>
                  <a:avLst/>
                  <a:gdLst>
                    <a:gd name="T0" fmla="*/ 75 w 100"/>
                    <a:gd name="T1" fmla="*/ 0 h 346"/>
                    <a:gd name="T2" fmla="*/ 0 w 100"/>
                    <a:gd name="T3" fmla="*/ 5 h 346"/>
                    <a:gd name="T4" fmla="*/ 26 w 100"/>
                    <a:gd name="T5" fmla="*/ 346 h 346"/>
                    <a:gd name="T6" fmla="*/ 100 w 100"/>
                    <a:gd name="T7" fmla="*/ 341 h 346"/>
                    <a:gd name="T8" fmla="*/ 75 w 100"/>
                    <a:gd name="T9" fmla="*/ 0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46">
                      <a:moveTo>
                        <a:pt x="75" y="0"/>
                      </a:moveTo>
                      <a:lnTo>
                        <a:pt x="0" y="5"/>
                      </a:lnTo>
                      <a:lnTo>
                        <a:pt x="26" y="346"/>
                      </a:lnTo>
                      <a:lnTo>
                        <a:pt x="100" y="34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1" name="Line 2188"/>
                <p:cNvSpPr>
                  <a:spLocks noChangeShapeType="1"/>
                </p:cNvSpPr>
                <p:nvPr/>
              </p:nvSpPr>
              <p:spPr bwMode="auto">
                <a:xfrm flipH="1">
                  <a:off x="3034" y="3218"/>
                  <a:ext cx="14" cy="9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2" name="Line 2189"/>
                <p:cNvSpPr>
                  <a:spLocks noChangeShapeType="1"/>
                </p:cNvSpPr>
                <p:nvPr/>
              </p:nvSpPr>
              <p:spPr bwMode="auto">
                <a:xfrm flipH="1">
                  <a:off x="2917" y="3302"/>
                  <a:ext cx="13" cy="1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3" name="Line 2190"/>
                <p:cNvSpPr>
                  <a:spLocks noChangeShapeType="1"/>
                </p:cNvSpPr>
                <p:nvPr/>
              </p:nvSpPr>
              <p:spPr bwMode="auto">
                <a:xfrm flipH="1">
                  <a:off x="2924" y="3188"/>
                  <a:ext cx="28" cy="2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" name="Freeform 2191"/>
                <p:cNvSpPr>
                  <a:spLocks/>
                </p:cNvSpPr>
                <p:nvPr/>
              </p:nvSpPr>
              <p:spPr bwMode="auto">
                <a:xfrm>
                  <a:off x="2518" y="3044"/>
                  <a:ext cx="210" cy="249"/>
                </a:xfrm>
                <a:custGeom>
                  <a:avLst/>
                  <a:gdLst>
                    <a:gd name="T0" fmla="*/ 420 w 420"/>
                    <a:gd name="T1" fmla="*/ 54 h 500"/>
                    <a:gd name="T2" fmla="*/ 358 w 420"/>
                    <a:gd name="T3" fmla="*/ 0 h 500"/>
                    <a:gd name="T4" fmla="*/ 0 w 420"/>
                    <a:gd name="T5" fmla="*/ 443 h 500"/>
                    <a:gd name="T6" fmla="*/ 65 w 420"/>
                    <a:gd name="T7" fmla="*/ 500 h 500"/>
                    <a:gd name="T8" fmla="*/ 420 w 420"/>
                    <a:gd name="T9" fmla="*/ 54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0" h="500">
                      <a:moveTo>
                        <a:pt x="420" y="54"/>
                      </a:moveTo>
                      <a:lnTo>
                        <a:pt x="358" y="0"/>
                      </a:lnTo>
                      <a:lnTo>
                        <a:pt x="0" y="443"/>
                      </a:lnTo>
                      <a:lnTo>
                        <a:pt x="65" y="500"/>
                      </a:lnTo>
                      <a:lnTo>
                        <a:pt x="420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" name="Freeform 2192"/>
                <p:cNvSpPr>
                  <a:spLocks/>
                </p:cNvSpPr>
                <p:nvPr/>
              </p:nvSpPr>
              <p:spPr bwMode="auto">
                <a:xfrm>
                  <a:off x="2465" y="3000"/>
                  <a:ext cx="211" cy="250"/>
                </a:xfrm>
                <a:custGeom>
                  <a:avLst/>
                  <a:gdLst>
                    <a:gd name="T0" fmla="*/ 422 w 422"/>
                    <a:gd name="T1" fmla="*/ 54 h 498"/>
                    <a:gd name="T2" fmla="*/ 355 w 422"/>
                    <a:gd name="T3" fmla="*/ 0 h 498"/>
                    <a:gd name="T4" fmla="*/ 0 w 422"/>
                    <a:gd name="T5" fmla="*/ 443 h 498"/>
                    <a:gd name="T6" fmla="*/ 65 w 422"/>
                    <a:gd name="T7" fmla="*/ 498 h 498"/>
                    <a:gd name="T8" fmla="*/ 422 w 422"/>
                    <a:gd name="T9" fmla="*/ 54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2" h="498">
                      <a:moveTo>
                        <a:pt x="422" y="54"/>
                      </a:moveTo>
                      <a:lnTo>
                        <a:pt x="355" y="0"/>
                      </a:lnTo>
                      <a:lnTo>
                        <a:pt x="0" y="443"/>
                      </a:lnTo>
                      <a:lnTo>
                        <a:pt x="65" y="498"/>
                      </a:lnTo>
                      <a:lnTo>
                        <a:pt x="422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6" name="Freeform 2193"/>
                <p:cNvSpPr>
                  <a:spLocks/>
                </p:cNvSpPr>
                <p:nvPr/>
              </p:nvSpPr>
              <p:spPr bwMode="auto">
                <a:xfrm>
                  <a:off x="2487" y="3263"/>
                  <a:ext cx="76" cy="174"/>
                </a:xfrm>
                <a:custGeom>
                  <a:avLst/>
                  <a:gdLst>
                    <a:gd name="T0" fmla="*/ 154 w 154"/>
                    <a:gd name="T1" fmla="*/ 16 h 349"/>
                    <a:gd name="T2" fmla="*/ 81 w 154"/>
                    <a:gd name="T3" fmla="*/ 0 h 349"/>
                    <a:gd name="T4" fmla="*/ 0 w 154"/>
                    <a:gd name="T5" fmla="*/ 332 h 349"/>
                    <a:gd name="T6" fmla="*/ 77 w 154"/>
                    <a:gd name="T7" fmla="*/ 349 h 349"/>
                    <a:gd name="T8" fmla="*/ 154 w 154"/>
                    <a:gd name="T9" fmla="*/ 16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349">
                      <a:moveTo>
                        <a:pt x="154" y="16"/>
                      </a:moveTo>
                      <a:lnTo>
                        <a:pt x="81" y="0"/>
                      </a:lnTo>
                      <a:lnTo>
                        <a:pt x="0" y="332"/>
                      </a:lnTo>
                      <a:lnTo>
                        <a:pt x="77" y="349"/>
                      </a:lnTo>
                      <a:lnTo>
                        <a:pt x="154" y="1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7" name="Freeform 2194"/>
                <p:cNvSpPr>
                  <a:spLocks/>
                </p:cNvSpPr>
                <p:nvPr/>
              </p:nvSpPr>
              <p:spPr bwMode="auto">
                <a:xfrm>
                  <a:off x="2332" y="3211"/>
                  <a:ext cx="169" cy="97"/>
                </a:xfrm>
                <a:custGeom>
                  <a:avLst/>
                  <a:gdLst>
                    <a:gd name="T0" fmla="*/ 340 w 340"/>
                    <a:gd name="T1" fmla="*/ 73 h 195"/>
                    <a:gd name="T2" fmla="*/ 310 w 340"/>
                    <a:gd name="T3" fmla="*/ 0 h 195"/>
                    <a:gd name="T4" fmla="*/ 0 w 340"/>
                    <a:gd name="T5" fmla="*/ 122 h 195"/>
                    <a:gd name="T6" fmla="*/ 26 w 340"/>
                    <a:gd name="T7" fmla="*/ 195 h 195"/>
                    <a:gd name="T8" fmla="*/ 340 w 340"/>
                    <a:gd name="T9" fmla="*/ 7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" h="195">
                      <a:moveTo>
                        <a:pt x="340" y="73"/>
                      </a:moveTo>
                      <a:lnTo>
                        <a:pt x="310" y="0"/>
                      </a:lnTo>
                      <a:lnTo>
                        <a:pt x="0" y="122"/>
                      </a:lnTo>
                      <a:lnTo>
                        <a:pt x="26" y="195"/>
                      </a:lnTo>
                      <a:lnTo>
                        <a:pt x="340" y="7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8" name="Freeform 2195"/>
                <p:cNvSpPr>
                  <a:spLocks/>
                </p:cNvSpPr>
                <p:nvPr/>
              </p:nvSpPr>
              <p:spPr bwMode="auto">
                <a:xfrm>
                  <a:off x="2542" y="3270"/>
                  <a:ext cx="76" cy="174"/>
                </a:xfrm>
                <a:custGeom>
                  <a:avLst/>
                  <a:gdLst>
                    <a:gd name="T0" fmla="*/ 151 w 151"/>
                    <a:gd name="T1" fmla="*/ 18 h 349"/>
                    <a:gd name="T2" fmla="*/ 79 w 151"/>
                    <a:gd name="T3" fmla="*/ 0 h 349"/>
                    <a:gd name="T4" fmla="*/ 0 w 151"/>
                    <a:gd name="T5" fmla="*/ 332 h 349"/>
                    <a:gd name="T6" fmla="*/ 74 w 151"/>
                    <a:gd name="T7" fmla="*/ 349 h 349"/>
                    <a:gd name="T8" fmla="*/ 151 w 151"/>
                    <a:gd name="T9" fmla="*/ 18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" h="349">
                      <a:moveTo>
                        <a:pt x="151" y="18"/>
                      </a:moveTo>
                      <a:lnTo>
                        <a:pt x="79" y="0"/>
                      </a:lnTo>
                      <a:lnTo>
                        <a:pt x="0" y="332"/>
                      </a:lnTo>
                      <a:lnTo>
                        <a:pt x="74" y="349"/>
                      </a:lnTo>
                      <a:lnTo>
                        <a:pt x="151" y="1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Freeform 2196"/>
                <p:cNvSpPr>
                  <a:spLocks/>
                </p:cNvSpPr>
                <p:nvPr/>
              </p:nvSpPr>
              <p:spPr bwMode="auto">
                <a:xfrm>
                  <a:off x="2314" y="3161"/>
                  <a:ext cx="169" cy="96"/>
                </a:xfrm>
                <a:custGeom>
                  <a:avLst/>
                  <a:gdLst>
                    <a:gd name="T0" fmla="*/ 336 w 336"/>
                    <a:gd name="T1" fmla="*/ 70 h 191"/>
                    <a:gd name="T2" fmla="*/ 311 w 336"/>
                    <a:gd name="T3" fmla="*/ 0 h 191"/>
                    <a:gd name="T4" fmla="*/ 0 w 336"/>
                    <a:gd name="T5" fmla="*/ 122 h 191"/>
                    <a:gd name="T6" fmla="*/ 24 w 336"/>
                    <a:gd name="T7" fmla="*/ 191 h 191"/>
                    <a:gd name="T8" fmla="*/ 336 w 336"/>
                    <a:gd name="T9" fmla="*/ 70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6" h="191">
                      <a:moveTo>
                        <a:pt x="336" y="70"/>
                      </a:moveTo>
                      <a:lnTo>
                        <a:pt x="311" y="0"/>
                      </a:lnTo>
                      <a:lnTo>
                        <a:pt x="0" y="122"/>
                      </a:lnTo>
                      <a:lnTo>
                        <a:pt x="24" y="191"/>
                      </a:lnTo>
                      <a:lnTo>
                        <a:pt x="336" y="7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0" name="Line 2197"/>
                <p:cNvSpPr>
                  <a:spLocks noChangeShapeType="1"/>
                </p:cNvSpPr>
                <p:nvPr/>
              </p:nvSpPr>
              <p:spPr bwMode="auto">
                <a:xfrm flipH="1" flipV="1">
                  <a:off x="2552" y="3302"/>
                  <a:ext cx="14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Line 2198"/>
                <p:cNvSpPr>
                  <a:spLocks noChangeShapeType="1"/>
                </p:cNvSpPr>
                <p:nvPr/>
              </p:nvSpPr>
              <p:spPr bwMode="auto">
                <a:xfrm flipH="1" flipV="1">
                  <a:off x="2439" y="3213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2" name="Line 2199"/>
                <p:cNvSpPr>
                  <a:spLocks noChangeShapeType="1"/>
                </p:cNvSpPr>
                <p:nvPr/>
              </p:nvSpPr>
              <p:spPr bwMode="auto">
                <a:xfrm flipH="1" flipV="1">
                  <a:off x="2539" y="3190"/>
                  <a:ext cx="27" cy="2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42" name="Group 2154"/>
              <p:cNvGrpSpPr>
                <a:grpSpLocks/>
              </p:cNvGrpSpPr>
              <p:nvPr/>
            </p:nvGrpSpPr>
            <p:grpSpPr bwMode="auto">
              <a:xfrm>
                <a:off x="5076056" y="5733256"/>
                <a:ext cx="212400" cy="169200"/>
                <a:chOff x="2246" y="2422"/>
                <a:chExt cx="1031" cy="1022"/>
              </a:xfrm>
            </p:grpSpPr>
            <p:sp>
              <p:nvSpPr>
                <p:cNvPr id="843" name="Freeform 2155"/>
                <p:cNvSpPr>
                  <a:spLocks/>
                </p:cNvSpPr>
                <p:nvPr/>
              </p:nvSpPr>
              <p:spPr bwMode="auto">
                <a:xfrm>
                  <a:off x="2642" y="2422"/>
                  <a:ext cx="105" cy="167"/>
                </a:xfrm>
                <a:custGeom>
                  <a:avLst/>
                  <a:gdLst>
                    <a:gd name="T0" fmla="*/ 146 w 210"/>
                    <a:gd name="T1" fmla="*/ 333 h 333"/>
                    <a:gd name="T2" fmla="*/ 210 w 210"/>
                    <a:gd name="T3" fmla="*/ 306 h 333"/>
                    <a:gd name="T4" fmla="*/ 68 w 210"/>
                    <a:gd name="T5" fmla="*/ 0 h 333"/>
                    <a:gd name="T6" fmla="*/ 0 w 210"/>
                    <a:gd name="T7" fmla="*/ 30 h 333"/>
                    <a:gd name="T8" fmla="*/ 146 w 210"/>
                    <a:gd name="T9" fmla="*/ 333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333">
                      <a:moveTo>
                        <a:pt x="146" y="333"/>
                      </a:moveTo>
                      <a:lnTo>
                        <a:pt x="210" y="306"/>
                      </a:lnTo>
                      <a:lnTo>
                        <a:pt x="68" y="0"/>
                      </a:lnTo>
                      <a:lnTo>
                        <a:pt x="0" y="30"/>
                      </a:lnTo>
                      <a:lnTo>
                        <a:pt x="146" y="33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4" name="Rectangle 2156"/>
                <p:cNvSpPr>
                  <a:spLocks noChangeArrowheads="1"/>
                </p:cNvSpPr>
                <p:nvPr/>
              </p:nvSpPr>
              <p:spPr bwMode="auto">
                <a:xfrm>
                  <a:off x="2716" y="2570"/>
                  <a:ext cx="33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5" name="Rectangle 2157"/>
                <p:cNvSpPr>
                  <a:spLocks noChangeArrowheads="1"/>
                </p:cNvSpPr>
                <p:nvPr/>
              </p:nvSpPr>
              <p:spPr bwMode="auto">
                <a:xfrm>
                  <a:off x="2783" y="2570"/>
                  <a:ext cx="34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6" name="Freeform 2158"/>
                <p:cNvSpPr>
                  <a:spLocks/>
                </p:cNvSpPr>
                <p:nvPr/>
              </p:nvSpPr>
              <p:spPr bwMode="auto">
                <a:xfrm>
                  <a:off x="2779" y="2425"/>
                  <a:ext cx="115" cy="163"/>
                </a:xfrm>
                <a:custGeom>
                  <a:avLst/>
                  <a:gdLst>
                    <a:gd name="T0" fmla="*/ 0 w 231"/>
                    <a:gd name="T1" fmla="*/ 292 h 327"/>
                    <a:gd name="T2" fmla="*/ 67 w 231"/>
                    <a:gd name="T3" fmla="*/ 327 h 327"/>
                    <a:gd name="T4" fmla="*/ 231 w 231"/>
                    <a:gd name="T5" fmla="*/ 30 h 327"/>
                    <a:gd name="T6" fmla="*/ 165 w 231"/>
                    <a:gd name="T7" fmla="*/ 0 h 327"/>
                    <a:gd name="T8" fmla="*/ 0 w 231"/>
                    <a:gd name="T9" fmla="*/ 292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1" h="327">
                      <a:moveTo>
                        <a:pt x="0" y="292"/>
                      </a:moveTo>
                      <a:lnTo>
                        <a:pt x="67" y="327"/>
                      </a:lnTo>
                      <a:lnTo>
                        <a:pt x="231" y="30"/>
                      </a:lnTo>
                      <a:lnTo>
                        <a:pt x="165" y="0"/>
                      </a:lnTo>
                      <a:lnTo>
                        <a:pt x="0" y="29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7" name="Freeform 2159"/>
                <p:cNvSpPr>
                  <a:spLocks/>
                </p:cNvSpPr>
                <p:nvPr/>
              </p:nvSpPr>
              <p:spPr bwMode="auto">
                <a:xfrm>
                  <a:off x="2597" y="2451"/>
                  <a:ext cx="106" cy="170"/>
                </a:xfrm>
                <a:custGeom>
                  <a:avLst/>
                  <a:gdLst>
                    <a:gd name="T0" fmla="*/ 142 w 213"/>
                    <a:gd name="T1" fmla="*/ 341 h 341"/>
                    <a:gd name="T2" fmla="*/ 213 w 213"/>
                    <a:gd name="T3" fmla="*/ 308 h 341"/>
                    <a:gd name="T4" fmla="*/ 67 w 213"/>
                    <a:gd name="T5" fmla="*/ 0 h 341"/>
                    <a:gd name="T6" fmla="*/ 0 w 213"/>
                    <a:gd name="T7" fmla="*/ 32 h 341"/>
                    <a:gd name="T8" fmla="*/ 142 w 213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3" h="341">
                      <a:moveTo>
                        <a:pt x="142" y="341"/>
                      </a:moveTo>
                      <a:lnTo>
                        <a:pt x="213" y="308"/>
                      </a:lnTo>
                      <a:lnTo>
                        <a:pt x="67" y="0"/>
                      </a:lnTo>
                      <a:lnTo>
                        <a:pt x="0" y="32"/>
                      </a:lnTo>
                      <a:lnTo>
                        <a:pt x="142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8" name="Freeform 2160"/>
                <p:cNvSpPr>
                  <a:spLocks/>
                </p:cNvSpPr>
                <p:nvPr/>
              </p:nvSpPr>
              <p:spPr bwMode="auto">
                <a:xfrm>
                  <a:off x="2822" y="2451"/>
                  <a:ext cx="116" cy="165"/>
                </a:xfrm>
                <a:custGeom>
                  <a:avLst/>
                  <a:gdLst>
                    <a:gd name="T0" fmla="*/ 0 w 232"/>
                    <a:gd name="T1" fmla="*/ 297 h 330"/>
                    <a:gd name="T2" fmla="*/ 68 w 232"/>
                    <a:gd name="T3" fmla="*/ 330 h 330"/>
                    <a:gd name="T4" fmla="*/ 232 w 232"/>
                    <a:gd name="T5" fmla="*/ 37 h 330"/>
                    <a:gd name="T6" fmla="*/ 168 w 232"/>
                    <a:gd name="T7" fmla="*/ 0 h 330"/>
                    <a:gd name="T8" fmla="*/ 0 w 232"/>
                    <a:gd name="T9" fmla="*/ 297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330">
                      <a:moveTo>
                        <a:pt x="0" y="297"/>
                      </a:moveTo>
                      <a:lnTo>
                        <a:pt x="68" y="330"/>
                      </a:lnTo>
                      <a:lnTo>
                        <a:pt x="232" y="37"/>
                      </a:lnTo>
                      <a:lnTo>
                        <a:pt x="168" y="0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9" name="Line 2161"/>
                <p:cNvSpPr>
                  <a:spLocks noChangeShapeType="1"/>
                </p:cNvSpPr>
                <p:nvPr/>
              </p:nvSpPr>
              <p:spPr bwMode="auto">
                <a:xfrm>
                  <a:off x="2685" y="2562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0" name="Line 2162"/>
                <p:cNvSpPr>
                  <a:spLocks noChangeShapeType="1"/>
                </p:cNvSpPr>
                <p:nvPr/>
              </p:nvSpPr>
              <p:spPr bwMode="auto">
                <a:xfrm>
                  <a:off x="2828" y="2556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1" name="Line 2163"/>
                <p:cNvSpPr>
                  <a:spLocks noChangeShapeType="1"/>
                </p:cNvSpPr>
                <p:nvPr/>
              </p:nvSpPr>
              <p:spPr bwMode="auto">
                <a:xfrm>
                  <a:off x="2747" y="2639"/>
                  <a:ext cx="36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2" name="Freeform 2164"/>
                <p:cNvSpPr>
                  <a:spLocks/>
                </p:cNvSpPr>
                <p:nvPr/>
              </p:nvSpPr>
              <p:spPr bwMode="auto">
                <a:xfrm>
                  <a:off x="2394" y="2789"/>
                  <a:ext cx="252" cy="202"/>
                </a:xfrm>
                <a:custGeom>
                  <a:avLst/>
                  <a:gdLst>
                    <a:gd name="T0" fmla="*/ 451 w 503"/>
                    <a:gd name="T1" fmla="*/ 406 h 406"/>
                    <a:gd name="T2" fmla="*/ 503 w 503"/>
                    <a:gd name="T3" fmla="*/ 337 h 406"/>
                    <a:gd name="T4" fmla="*/ 46 w 503"/>
                    <a:gd name="T5" fmla="*/ 0 h 406"/>
                    <a:gd name="T6" fmla="*/ 0 w 503"/>
                    <a:gd name="T7" fmla="*/ 69 h 406"/>
                    <a:gd name="T8" fmla="*/ 451 w 503"/>
                    <a:gd name="T9" fmla="*/ 40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3" h="406">
                      <a:moveTo>
                        <a:pt x="451" y="406"/>
                      </a:moveTo>
                      <a:lnTo>
                        <a:pt x="503" y="337"/>
                      </a:lnTo>
                      <a:lnTo>
                        <a:pt x="46" y="0"/>
                      </a:lnTo>
                      <a:lnTo>
                        <a:pt x="0" y="69"/>
                      </a:lnTo>
                      <a:lnTo>
                        <a:pt x="451" y="40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3" name="Freeform 2165"/>
                <p:cNvSpPr>
                  <a:spLocks/>
                </p:cNvSpPr>
                <p:nvPr/>
              </p:nvSpPr>
              <p:spPr bwMode="auto">
                <a:xfrm>
                  <a:off x="2434" y="2733"/>
                  <a:ext cx="251" cy="202"/>
                </a:xfrm>
                <a:custGeom>
                  <a:avLst/>
                  <a:gdLst>
                    <a:gd name="T0" fmla="*/ 452 w 501"/>
                    <a:gd name="T1" fmla="*/ 404 h 404"/>
                    <a:gd name="T2" fmla="*/ 501 w 501"/>
                    <a:gd name="T3" fmla="*/ 337 h 404"/>
                    <a:gd name="T4" fmla="*/ 47 w 501"/>
                    <a:gd name="T5" fmla="*/ 0 h 404"/>
                    <a:gd name="T6" fmla="*/ 0 w 501"/>
                    <a:gd name="T7" fmla="*/ 70 h 404"/>
                    <a:gd name="T8" fmla="*/ 452 w 501"/>
                    <a:gd name="T9" fmla="*/ 404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1" h="404">
                      <a:moveTo>
                        <a:pt x="452" y="404"/>
                      </a:moveTo>
                      <a:lnTo>
                        <a:pt x="501" y="337"/>
                      </a:lnTo>
                      <a:lnTo>
                        <a:pt x="47" y="0"/>
                      </a:lnTo>
                      <a:lnTo>
                        <a:pt x="0" y="70"/>
                      </a:lnTo>
                      <a:lnTo>
                        <a:pt x="452" y="40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4" name="Freeform 2166"/>
                <p:cNvSpPr>
                  <a:spLocks/>
                </p:cNvSpPr>
                <p:nvPr/>
              </p:nvSpPr>
              <p:spPr bwMode="auto">
                <a:xfrm>
                  <a:off x="2249" y="2768"/>
                  <a:ext cx="173" cy="68"/>
                </a:xfrm>
                <a:custGeom>
                  <a:avLst/>
                  <a:gdLst>
                    <a:gd name="T0" fmla="*/ 329 w 346"/>
                    <a:gd name="T1" fmla="*/ 137 h 137"/>
                    <a:gd name="T2" fmla="*/ 346 w 346"/>
                    <a:gd name="T3" fmla="*/ 58 h 137"/>
                    <a:gd name="T4" fmla="*/ 17 w 346"/>
                    <a:gd name="T5" fmla="*/ 0 h 137"/>
                    <a:gd name="T6" fmla="*/ 0 w 346"/>
                    <a:gd name="T7" fmla="*/ 72 h 137"/>
                    <a:gd name="T8" fmla="*/ 329 w 346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6" h="137">
                      <a:moveTo>
                        <a:pt x="329" y="137"/>
                      </a:moveTo>
                      <a:lnTo>
                        <a:pt x="346" y="58"/>
                      </a:lnTo>
                      <a:lnTo>
                        <a:pt x="17" y="0"/>
                      </a:lnTo>
                      <a:lnTo>
                        <a:pt x="0" y="72"/>
                      </a:lnTo>
                      <a:lnTo>
                        <a:pt x="329" y="13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5" name="Freeform 2167"/>
                <p:cNvSpPr>
                  <a:spLocks/>
                </p:cNvSpPr>
                <p:nvPr/>
              </p:nvSpPr>
              <p:spPr bwMode="auto">
                <a:xfrm>
                  <a:off x="2366" y="2601"/>
                  <a:ext cx="104" cy="170"/>
                </a:xfrm>
                <a:custGeom>
                  <a:avLst/>
                  <a:gdLst>
                    <a:gd name="T0" fmla="*/ 140 w 208"/>
                    <a:gd name="T1" fmla="*/ 341 h 341"/>
                    <a:gd name="T2" fmla="*/ 208 w 208"/>
                    <a:gd name="T3" fmla="*/ 308 h 341"/>
                    <a:gd name="T4" fmla="*/ 69 w 208"/>
                    <a:gd name="T5" fmla="*/ 0 h 341"/>
                    <a:gd name="T6" fmla="*/ 0 w 208"/>
                    <a:gd name="T7" fmla="*/ 29 h 341"/>
                    <a:gd name="T8" fmla="*/ 140 w 208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" h="341">
                      <a:moveTo>
                        <a:pt x="140" y="341"/>
                      </a:moveTo>
                      <a:lnTo>
                        <a:pt x="208" y="308"/>
                      </a:lnTo>
                      <a:lnTo>
                        <a:pt x="69" y="0"/>
                      </a:lnTo>
                      <a:lnTo>
                        <a:pt x="0" y="29"/>
                      </a:lnTo>
                      <a:lnTo>
                        <a:pt x="140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6" name="Freeform 2168"/>
                <p:cNvSpPr>
                  <a:spLocks/>
                </p:cNvSpPr>
                <p:nvPr/>
              </p:nvSpPr>
              <p:spPr bwMode="auto">
                <a:xfrm>
                  <a:off x="2246" y="2823"/>
                  <a:ext cx="172" cy="69"/>
                </a:xfrm>
                <a:custGeom>
                  <a:avLst/>
                  <a:gdLst>
                    <a:gd name="T0" fmla="*/ 330 w 343"/>
                    <a:gd name="T1" fmla="*/ 138 h 138"/>
                    <a:gd name="T2" fmla="*/ 343 w 343"/>
                    <a:gd name="T3" fmla="*/ 60 h 138"/>
                    <a:gd name="T4" fmla="*/ 15 w 343"/>
                    <a:gd name="T5" fmla="*/ 0 h 138"/>
                    <a:gd name="T6" fmla="*/ 0 w 343"/>
                    <a:gd name="T7" fmla="*/ 73 h 138"/>
                    <a:gd name="T8" fmla="*/ 330 w 343"/>
                    <a:gd name="T9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138">
                      <a:moveTo>
                        <a:pt x="330" y="138"/>
                      </a:moveTo>
                      <a:lnTo>
                        <a:pt x="343" y="60"/>
                      </a:lnTo>
                      <a:lnTo>
                        <a:pt x="15" y="0"/>
                      </a:lnTo>
                      <a:lnTo>
                        <a:pt x="0" y="73"/>
                      </a:lnTo>
                      <a:lnTo>
                        <a:pt x="330" y="13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7" name="Freeform 2169"/>
                <p:cNvSpPr>
                  <a:spLocks/>
                </p:cNvSpPr>
                <p:nvPr/>
              </p:nvSpPr>
              <p:spPr bwMode="auto">
                <a:xfrm>
                  <a:off x="2416" y="2579"/>
                  <a:ext cx="102" cy="171"/>
                </a:xfrm>
                <a:custGeom>
                  <a:avLst/>
                  <a:gdLst>
                    <a:gd name="T0" fmla="*/ 134 w 205"/>
                    <a:gd name="T1" fmla="*/ 342 h 342"/>
                    <a:gd name="T2" fmla="*/ 205 w 205"/>
                    <a:gd name="T3" fmla="*/ 311 h 342"/>
                    <a:gd name="T4" fmla="*/ 69 w 205"/>
                    <a:gd name="T5" fmla="*/ 0 h 342"/>
                    <a:gd name="T6" fmla="*/ 0 w 205"/>
                    <a:gd name="T7" fmla="*/ 32 h 342"/>
                    <a:gd name="T8" fmla="*/ 134 w 205"/>
                    <a:gd name="T9" fmla="*/ 342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342">
                      <a:moveTo>
                        <a:pt x="134" y="342"/>
                      </a:moveTo>
                      <a:lnTo>
                        <a:pt x="205" y="311"/>
                      </a:lnTo>
                      <a:lnTo>
                        <a:pt x="69" y="0"/>
                      </a:lnTo>
                      <a:lnTo>
                        <a:pt x="0" y="32"/>
                      </a:lnTo>
                      <a:lnTo>
                        <a:pt x="134" y="34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8" name="Line 2170"/>
                <p:cNvSpPr>
                  <a:spLocks noChangeShapeType="1"/>
                </p:cNvSpPr>
                <p:nvPr/>
              </p:nvSpPr>
              <p:spPr bwMode="auto">
                <a:xfrm flipV="1">
                  <a:off x="2373" y="2826"/>
                  <a:ext cx="10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9" name="Line 2171"/>
                <p:cNvSpPr>
                  <a:spLocks noChangeShapeType="1"/>
                </p:cNvSpPr>
                <p:nvPr/>
              </p:nvSpPr>
              <p:spPr bwMode="auto">
                <a:xfrm flipV="1">
                  <a:off x="2456" y="2707"/>
                  <a:ext cx="9" cy="12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0" name="Line 2172"/>
                <p:cNvSpPr>
                  <a:spLocks noChangeShapeType="1"/>
                </p:cNvSpPr>
                <p:nvPr/>
              </p:nvSpPr>
              <p:spPr bwMode="auto">
                <a:xfrm flipV="1">
                  <a:off x="2473" y="2808"/>
                  <a:ext cx="19" cy="3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" name="Freeform 2173"/>
                <p:cNvSpPr>
                  <a:spLocks/>
                </p:cNvSpPr>
                <p:nvPr/>
              </p:nvSpPr>
              <p:spPr bwMode="auto">
                <a:xfrm>
                  <a:off x="2840" y="2768"/>
                  <a:ext cx="260" cy="185"/>
                </a:xfrm>
                <a:custGeom>
                  <a:avLst/>
                  <a:gdLst>
                    <a:gd name="T0" fmla="*/ 0 w 520"/>
                    <a:gd name="T1" fmla="*/ 299 h 370"/>
                    <a:gd name="T2" fmla="*/ 43 w 520"/>
                    <a:gd name="T3" fmla="*/ 370 h 370"/>
                    <a:gd name="T4" fmla="*/ 520 w 520"/>
                    <a:gd name="T5" fmla="*/ 71 h 370"/>
                    <a:gd name="T6" fmla="*/ 479 w 520"/>
                    <a:gd name="T7" fmla="*/ 0 h 370"/>
                    <a:gd name="T8" fmla="*/ 0 w 520"/>
                    <a:gd name="T9" fmla="*/ 299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0" h="370">
                      <a:moveTo>
                        <a:pt x="0" y="299"/>
                      </a:moveTo>
                      <a:lnTo>
                        <a:pt x="43" y="370"/>
                      </a:lnTo>
                      <a:lnTo>
                        <a:pt x="520" y="71"/>
                      </a:lnTo>
                      <a:lnTo>
                        <a:pt x="479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2" name="Freeform 2174"/>
                <p:cNvSpPr>
                  <a:spLocks/>
                </p:cNvSpPr>
                <p:nvPr/>
              </p:nvSpPr>
              <p:spPr bwMode="auto">
                <a:xfrm>
                  <a:off x="2875" y="2825"/>
                  <a:ext cx="261" cy="186"/>
                </a:xfrm>
                <a:custGeom>
                  <a:avLst/>
                  <a:gdLst>
                    <a:gd name="T0" fmla="*/ 0 w 522"/>
                    <a:gd name="T1" fmla="*/ 301 h 372"/>
                    <a:gd name="T2" fmla="*/ 45 w 522"/>
                    <a:gd name="T3" fmla="*/ 372 h 372"/>
                    <a:gd name="T4" fmla="*/ 522 w 522"/>
                    <a:gd name="T5" fmla="*/ 69 h 372"/>
                    <a:gd name="T6" fmla="*/ 480 w 522"/>
                    <a:gd name="T7" fmla="*/ 0 h 372"/>
                    <a:gd name="T8" fmla="*/ 0 w 522"/>
                    <a:gd name="T9" fmla="*/ 301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2" h="372">
                      <a:moveTo>
                        <a:pt x="0" y="301"/>
                      </a:moveTo>
                      <a:lnTo>
                        <a:pt x="45" y="372"/>
                      </a:lnTo>
                      <a:lnTo>
                        <a:pt x="522" y="69"/>
                      </a:lnTo>
                      <a:lnTo>
                        <a:pt x="480" y="0"/>
                      </a:lnTo>
                      <a:lnTo>
                        <a:pt x="0" y="30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3" name="Freeform 2175"/>
                <p:cNvSpPr>
                  <a:spLocks/>
                </p:cNvSpPr>
                <p:nvPr/>
              </p:nvSpPr>
              <p:spPr bwMode="auto">
                <a:xfrm>
                  <a:off x="3059" y="2639"/>
                  <a:ext cx="124" cy="164"/>
                </a:xfrm>
                <a:custGeom>
                  <a:avLst/>
                  <a:gdLst>
                    <a:gd name="T0" fmla="*/ 0 w 246"/>
                    <a:gd name="T1" fmla="*/ 286 h 328"/>
                    <a:gd name="T2" fmla="*/ 60 w 246"/>
                    <a:gd name="T3" fmla="*/ 328 h 328"/>
                    <a:gd name="T4" fmla="*/ 246 w 246"/>
                    <a:gd name="T5" fmla="*/ 40 h 328"/>
                    <a:gd name="T6" fmla="*/ 182 w 246"/>
                    <a:gd name="T7" fmla="*/ 0 h 328"/>
                    <a:gd name="T8" fmla="*/ 0 w 246"/>
                    <a:gd name="T9" fmla="*/ 286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328">
                      <a:moveTo>
                        <a:pt x="0" y="286"/>
                      </a:moveTo>
                      <a:lnTo>
                        <a:pt x="60" y="328"/>
                      </a:lnTo>
                      <a:lnTo>
                        <a:pt x="246" y="40"/>
                      </a:lnTo>
                      <a:lnTo>
                        <a:pt x="182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4" name="Freeform 2176"/>
                <p:cNvSpPr>
                  <a:spLocks/>
                </p:cNvSpPr>
                <p:nvPr/>
              </p:nvSpPr>
              <p:spPr bwMode="auto">
                <a:xfrm>
                  <a:off x="3110" y="2823"/>
                  <a:ext cx="167" cy="40"/>
                </a:xfrm>
                <a:custGeom>
                  <a:avLst/>
                  <a:gdLst>
                    <a:gd name="T0" fmla="*/ 0 w 333"/>
                    <a:gd name="T1" fmla="*/ 8 h 79"/>
                    <a:gd name="T2" fmla="*/ 0 w 333"/>
                    <a:gd name="T3" fmla="*/ 79 h 79"/>
                    <a:gd name="T4" fmla="*/ 333 w 333"/>
                    <a:gd name="T5" fmla="*/ 73 h 79"/>
                    <a:gd name="T6" fmla="*/ 327 w 333"/>
                    <a:gd name="T7" fmla="*/ 0 h 79"/>
                    <a:gd name="T8" fmla="*/ 0 w 333"/>
                    <a:gd name="T9" fmla="*/ 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79">
                      <a:moveTo>
                        <a:pt x="0" y="8"/>
                      </a:moveTo>
                      <a:lnTo>
                        <a:pt x="0" y="79"/>
                      </a:lnTo>
                      <a:lnTo>
                        <a:pt x="333" y="73"/>
                      </a:lnTo>
                      <a:lnTo>
                        <a:pt x="32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5" name="Freeform 2177"/>
                <p:cNvSpPr>
                  <a:spLocks/>
                </p:cNvSpPr>
                <p:nvPr/>
              </p:nvSpPr>
              <p:spPr bwMode="auto">
                <a:xfrm>
                  <a:off x="3012" y="2615"/>
                  <a:ext cx="120" cy="164"/>
                </a:xfrm>
                <a:custGeom>
                  <a:avLst/>
                  <a:gdLst>
                    <a:gd name="T0" fmla="*/ 0 w 242"/>
                    <a:gd name="T1" fmla="*/ 286 h 329"/>
                    <a:gd name="T2" fmla="*/ 62 w 242"/>
                    <a:gd name="T3" fmla="*/ 329 h 329"/>
                    <a:gd name="T4" fmla="*/ 242 w 242"/>
                    <a:gd name="T5" fmla="*/ 38 h 329"/>
                    <a:gd name="T6" fmla="*/ 178 w 242"/>
                    <a:gd name="T7" fmla="*/ 0 h 329"/>
                    <a:gd name="T8" fmla="*/ 0 w 242"/>
                    <a:gd name="T9" fmla="*/ 28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329">
                      <a:moveTo>
                        <a:pt x="0" y="286"/>
                      </a:moveTo>
                      <a:lnTo>
                        <a:pt x="62" y="329"/>
                      </a:lnTo>
                      <a:lnTo>
                        <a:pt x="242" y="38"/>
                      </a:lnTo>
                      <a:lnTo>
                        <a:pt x="178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6" name="Freeform 2178"/>
                <p:cNvSpPr>
                  <a:spLocks/>
                </p:cNvSpPr>
                <p:nvPr/>
              </p:nvSpPr>
              <p:spPr bwMode="auto">
                <a:xfrm>
                  <a:off x="3110" y="2874"/>
                  <a:ext cx="167" cy="44"/>
                </a:xfrm>
                <a:custGeom>
                  <a:avLst/>
                  <a:gdLst>
                    <a:gd name="T0" fmla="*/ 0 w 333"/>
                    <a:gd name="T1" fmla="*/ 9 h 86"/>
                    <a:gd name="T2" fmla="*/ 1 w 333"/>
                    <a:gd name="T3" fmla="*/ 86 h 86"/>
                    <a:gd name="T4" fmla="*/ 333 w 333"/>
                    <a:gd name="T5" fmla="*/ 75 h 86"/>
                    <a:gd name="T6" fmla="*/ 327 w 333"/>
                    <a:gd name="T7" fmla="*/ 0 h 86"/>
                    <a:gd name="T8" fmla="*/ 0 w 333"/>
                    <a:gd name="T9" fmla="*/ 9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86">
                      <a:moveTo>
                        <a:pt x="0" y="9"/>
                      </a:moveTo>
                      <a:lnTo>
                        <a:pt x="1" y="86"/>
                      </a:lnTo>
                      <a:lnTo>
                        <a:pt x="333" y="75"/>
                      </a:lnTo>
                      <a:lnTo>
                        <a:pt x="32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7" name="Line 2179"/>
                <p:cNvSpPr>
                  <a:spLocks noChangeShapeType="1"/>
                </p:cNvSpPr>
                <p:nvPr/>
              </p:nvSpPr>
              <p:spPr bwMode="auto">
                <a:xfrm>
                  <a:off x="3070" y="2741"/>
                  <a:ext cx="9" cy="15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8" name="Line 2180"/>
                <p:cNvSpPr>
                  <a:spLocks noChangeShapeType="1"/>
                </p:cNvSpPr>
                <p:nvPr/>
              </p:nvSpPr>
              <p:spPr bwMode="auto">
                <a:xfrm>
                  <a:off x="3148" y="2863"/>
                  <a:ext cx="11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9" name="Line 2181"/>
                <p:cNvSpPr>
                  <a:spLocks noChangeShapeType="1"/>
                </p:cNvSpPr>
                <p:nvPr/>
              </p:nvSpPr>
              <p:spPr bwMode="auto">
                <a:xfrm>
                  <a:off x="3039" y="2838"/>
                  <a:ext cx="17" cy="27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0" name="Freeform 2182"/>
                <p:cNvSpPr>
                  <a:spLocks/>
                </p:cNvSpPr>
                <p:nvPr/>
              </p:nvSpPr>
              <p:spPr bwMode="auto">
                <a:xfrm>
                  <a:off x="2831" y="2989"/>
                  <a:ext cx="192" cy="264"/>
                </a:xfrm>
                <a:custGeom>
                  <a:avLst/>
                  <a:gdLst>
                    <a:gd name="T0" fmla="*/ 70 w 385"/>
                    <a:gd name="T1" fmla="*/ 0 h 526"/>
                    <a:gd name="T2" fmla="*/ 0 w 385"/>
                    <a:gd name="T3" fmla="*/ 50 h 526"/>
                    <a:gd name="T4" fmla="*/ 317 w 385"/>
                    <a:gd name="T5" fmla="*/ 526 h 526"/>
                    <a:gd name="T6" fmla="*/ 385 w 385"/>
                    <a:gd name="T7" fmla="*/ 477 h 526"/>
                    <a:gd name="T8" fmla="*/ 70 w 385"/>
                    <a:gd name="T9" fmla="*/ 0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5" h="526">
                      <a:moveTo>
                        <a:pt x="70" y="0"/>
                      </a:moveTo>
                      <a:lnTo>
                        <a:pt x="0" y="50"/>
                      </a:lnTo>
                      <a:lnTo>
                        <a:pt x="317" y="526"/>
                      </a:lnTo>
                      <a:lnTo>
                        <a:pt x="385" y="47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1" name="Freeform 2183"/>
                <p:cNvSpPr>
                  <a:spLocks/>
                </p:cNvSpPr>
                <p:nvPr/>
              </p:nvSpPr>
              <p:spPr bwMode="auto">
                <a:xfrm>
                  <a:off x="2775" y="3028"/>
                  <a:ext cx="192" cy="262"/>
                </a:xfrm>
                <a:custGeom>
                  <a:avLst/>
                  <a:gdLst>
                    <a:gd name="T0" fmla="*/ 69 w 383"/>
                    <a:gd name="T1" fmla="*/ 0 h 524"/>
                    <a:gd name="T2" fmla="*/ 0 w 383"/>
                    <a:gd name="T3" fmla="*/ 50 h 524"/>
                    <a:gd name="T4" fmla="*/ 315 w 383"/>
                    <a:gd name="T5" fmla="*/ 524 h 524"/>
                    <a:gd name="T6" fmla="*/ 383 w 383"/>
                    <a:gd name="T7" fmla="*/ 475 h 524"/>
                    <a:gd name="T8" fmla="*/ 69 w 383"/>
                    <a:gd name="T9" fmla="*/ 0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3" h="524">
                      <a:moveTo>
                        <a:pt x="69" y="0"/>
                      </a:moveTo>
                      <a:lnTo>
                        <a:pt x="0" y="50"/>
                      </a:lnTo>
                      <a:lnTo>
                        <a:pt x="315" y="524"/>
                      </a:lnTo>
                      <a:lnTo>
                        <a:pt x="383" y="475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2" name="Freeform 2184"/>
                <p:cNvSpPr>
                  <a:spLocks/>
                </p:cNvSpPr>
                <p:nvPr/>
              </p:nvSpPr>
              <p:spPr bwMode="auto">
                <a:xfrm>
                  <a:off x="2990" y="3209"/>
                  <a:ext cx="162" cy="119"/>
                </a:xfrm>
                <a:custGeom>
                  <a:avLst/>
                  <a:gdLst>
                    <a:gd name="T0" fmla="*/ 35 w 326"/>
                    <a:gd name="T1" fmla="*/ 0 h 237"/>
                    <a:gd name="T2" fmla="*/ 0 w 326"/>
                    <a:gd name="T3" fmla="*/ 64 h 237"/>
                    <a:gd name="T4" fmla="*/ 287 w 326"/>
                    <a:gd name="T5" fmla="*/ 237 h 237"/>
                    <a:gd name="T6" fmla="*/ 326 w 326"/>
                    <a:gd name="T7" fmla="*/ 171 h 237"/>
                    <a:gd name="T8" fmla="*/ 35 w 326"/>
                    <a:gd name="T9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6" h="237">
                      <a:moveTo>
                        <a:pt x="35" y="0"/>
                      </a:moveTo>
                      <a:lnTo>
                        <a:pt x="0" y="64"/>
                      </a:lnTo>
                      <a:lnTo>
                        <a:pt x="287" y="237"/>
                      </a:lnTo>
                      <a:lnTo>
                        <a:pt x="326" y="171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3" name="Freeform 2185"/>
                <p:cNvSpPr>
                  <a:spLocks/>
                </p:cNvSpPr>
                <p:nvPr/>
              </p:nvSpPr>
              <p:spPr bwMode="auto">
                <a:xfrm>
                  <a:off x="2928" y="3263"/>
                  <a:ext cx="50" cy="172"/>
                </a:xfrm>
                <a:custGeom>
                  <a:avLst/>
                  <a:gdLst>
                    <a:gd name="T0" fmla="*/ 73 w 99"/>
                    <a:gd name="T1" fmla="*/ 0 h 345"/>
                    <a:gd name="T2" fmla="*/ 0 w 99"/>
                    <a:gd name="T3" fmla="*/ 4 h 345"/>
                    <a:gd name="T4" fmla="*/ 26 w 99"/>
                    <a:gd name="T5" fmla="*/ 345 h 345"/>
                    <a:gd name="T6" fmla="*/ 99 w 99"/>
                    <a:gd name="T7" fmla="*/ 340 h 345"/>
                    <a:gd name="T8" fmla="*/ 73 w 99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345">
                      <a:moveTo>
                        <a:pt x="73" y="0"/>
                      </a:moveTo>
                      <a:lnTo>
                        <a:pt x="0" y="4"/>
                      </a:lnTo>
                      <a:lnTo>
                        <a:pt x="26" y="345"/>
                      </a:lnTo>
                      <a:lnTo>
                        <a:pt x="99" y="34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4" name="Freeform 2186"/>
                <p:cNvSpPr>
                  <a:spLocks/>
                </p:cNvSpPr>
                <p:nvPr/>
              </p:nvSpPr>
              <p:spPr bwMode="auto">
                <a:xfrm>
                  <a:off x="3012" y="3158"/>
                  <a:ext cx="162" cy="118"/>
                </a:xfrm>
                <a:custGeom>
                  <a:avLst/>
                  <a:gdLst>
                    <a:gd name="T0" fmla="*/ 35 w 324"/>
                    <a:gd name="T1" fmla="*/ 0 h 236"/>
                    <a:gd name="T2" fmla="*/ 0 w 324"/>
                    <a:gd name="T3" fmla="*/ 67 h 236"/>
                    <a:gd name="T4" fmla="*/ 287 w 324"/>
                    <a:gd name="T5" fmla="*/ 236 h 236"/>
                    <a:gd name="T6" fmla="*/ 324 w 324"/>
                    <a:gd name="T7" fmla="*/ 170 h 236"/>
                    <a:gd name="T8" fmla="*/ 35 w 324"/>
                    <a:gd name="T9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4" h="236">
                      <a:moveTo>
                        <a:pt x="35" y="0"/>
                      </a:moveTo>
                      <a:lnTo>
                        <a:pt x="0" y="67"/>
                      </a:lnTo>
                      <a:lnTo>
                        <a:pt x="287" y="236"/>
                      </a:lnTo>
                      <a:lnTo>
                        <a:pt x="324" y="17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5" name="Freeform 2187"/>
                <p:cNvSpPr>
                  <a:spLocks/>
                </p:cNvSpPr>
                <p:nvPr/>
              </p:nvSpPr>
              <p:spPr bwMode="auto">
                <a:xfrm>
                  <a:off x="2876" y="3264"/>
                  <a:ext cx="50" cy="173"/>
                </a:xfrm>
                <a:custGeom>
                  <a:avLst/>
                  <a:gdLst>
                    <a:gd name="T0" fmla="*/ 75 w 100"/>
                    <a:gd name="T1" fmla="*/ 0 h 346"/>
                    <a:gd name="T2" fmla="*/ 0 w 100"/>
                    <a:gd name="T3" fmla="*/ 5 h 346"/>
                    <a:gd name="T4" fmla="*/ 26 w 100"/>
                    <a:gd name="T5" fmla="*/ 346 h 346"/>
                    <a:gd name="T6" fmla="*/ 100 w 100"/>
                    <a:gd name="T7" fmla="*/ 341 h 346"/>
                    <a:gd name="T8" fmla="*/ 75 w 100"/>
                    <a:gd name="T9" fmla="*/ 0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46">
                      <a:moveTo>
                        <a:pt x="75" y="0"/>
                      </a:moveTo>
                      <a:lnTo>
                        <a:pt x="0" y="5"/>
                      </a:lnTo>
                      <a:lnTo>
                        <a:pt x="26" y="346"/>
                      </a:lnTo>
                      <a:lnTo>
                        <a:pt x="100" y="34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Line 2188"/>
                <p:cNvSpPr>
                  <a:spLocks noChangeShapeType="1"/>
                </p:cNvSpPr>
                <p:nvPr/>
              </p:nvSpPr>
              <p:spPr bwMode="auto">
                <a:xfrm flipH="1">
                  <a:off x="3034" y="3218"/>
                  <a:ext cx="14" cy="9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Line 2189"/>
                <p:cNvSpPr>
                  <a:spLocks noChangeShapeType="1"/>
                </p:cNvSpPr>
                <p:nvPr/>
              </p:nvSpPr>
              <p:spPr bwMode="auto">
                <a:xfrm flipH="1">
                  <a:off x="2917" y="3302"/>
                  <a:ext cx="13" cy="1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Line 2190"/>
                <p:cNvSpPr>
                  <a:spLocks noChangeShapeType="1"/>
                </p:cNvSpPr>
                <p:nvPr/>
              </p:nvSpPr>
              <p:spPr bwMode="auto">
                <a:xfrm flipH="1">
                  <a:off x="2924" y="3188"/>
                  <a:ext cx="28" cy="2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9" name="Freeform 2191"/>
                <p:cNvSpPr>
                  <a:spLocks/>
                </p:cNvSpPr>
                <p:nvPr/>
              </p:nvSpPr>
              <p:spPr bwMode="auto">
                <a:xfrm>
                  <a:off x="2518" y="3044"/>
                  <a:ext cx="210" cy="249"/>
                </a:xfrm>
                <a:custGeom>
                  <a:avLst/>
                  <a:gdLst>
                    <a:gd name="T0" fmla="*/ 420 w 420"/>
                    <a:gd name="T1" fmla="*/ 54 h 500"/>
                    <a:gd name="T2" fmla="*/ 358 w 420"/>
                    <a:gd name="T3" fmla="*/ 0 h 500"/>
                    <a:gd name="T4" fmla="*/ 0 w 420"/>
                    <a:gd name="T5" fmla="*/ 443 h 500"/>
                    <a:gd name="T6" fmla="*/ 65 w 420"/>
                    <a:gd name="T7" fmla="*/ 500 h 500"/>
                    <a:gd name="T8" fmla="*/ 420 w 420"/>
                    <a:gd name="T9" fmla="*/ 54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0" h="500">
                      <a:moveTo>
                        <a:pt x="420" y="54"/>
                      </a:moveTo>
                      <a:lnTo>
                        <a:pt x="358" y="0"/>
                      </a:lnTo>
                      <a:lnTo>
                        <a:pt x="0" y="443"/>
                      </a:lnTo>
                      <a:lnTo>
                        <a:pt x="65" y="500"/>
                      </a:lnTo>
                      <a:lnTo>
                        <a:pt x="420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0" name="Freeform 2192"/>
                <p:cNvSpPr>
                  <a:spLocks/>
                </p:cNvSpPr>
                <p:nvPr/>
              </p:nvSpPr>
              <p:spPr bwMode="auto">
                <a:xfrm>
                  <a:off x="2465" y="3000"/>
                  <a:ext cx="211" cy="250"/>
                </a:xfrm>
                <a:custGeom>
                  <a:avLst/>
                  <a:gdLst>
                    <a:gd name="T0" fmla="*/ 422 w 422"/>
                    <a:gd name="T1" fmla="*/ 54 h 498"/>
                    <a:gd name="T2" fmla="*/ 355 w 422"/>
                    <a:gd name="T3" fmla="*/ 0 h 498"/>
                    <a:gd name="T4" fmla="*/ 0 w 422"/>
                    <a:gd name="T5" fmla="*/ 443 h 498"/>
                    <a:gd name="T6" fmla="*/ 65 w 422"/>
                    <a:gd name="T7" fmla="*/ 498 h 498"/>
                    <a:gd name="T8" fmla="*/ 422 w 422"/>
                    <a:gd name="T9" fmla="*/ 54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2" h="498">
                      <a:moveTo>
                        <a:pt x="422" y="54"/>
                      </a:moveTo>
                      <a:lnTo>
                        <a:pt x="355" y="0"/>
                      </a:lnTo>
                      <a:lnTo>
                        <a:pt x="0" y="443"/>
                      </a:lnTo>
                      <a:lnTo>
                        <a:pt x="65" y="498"/>
                      </a:lnTo>
                      <a:lnTo>
                        <a:pt x="422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Freeform 2193"/>
                <p:cNvSpPr>
                  <a:spLocks/>
                </p:cNvSpPr>
                <p:nvPr/>
              </p:nvSpPr>
              <p:spPr bwMode="auto">
                <a:xfrm>
                  <a:off x="2487" y="3263"/>
                  <a:ext cx="76" cy="174"/>
                </a:xfrm>
                <a:custGeom>
                  <a:avLst/>
                  <a:gdLst>
                    <a:gd name="T0" fmla="*/ 154 w 154"/>
                    <a:gd name="T1" fmla="*/ 16 h 349"/>
                    <a:gd name="T2" fmla="*/ 81 w 154"/>
                    <a:gd name="T3" fmla="*/ 0 h 349"/>
                    <a:gd name="T4" fmla="*/ 0 w 154"/>
                    <a:gd name="T5" fmla="*/ 332 h 349"/>
                    <a:gd name="T6" fmla="*/ 77 w 154"/>
                    <a:gd name="T7" fmla="*/ 349 h 349"/>
                    <a:gd name="T8" fmla="*/ 154 w 154"/>
                    <a:gd name="T9" fmla="*/ 16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349">
                      <a:moveTo>
                        <a:pt x="154" y="16"/>
                      </a:moveTo>
                      <a:lnTo>
                        <a:pt x="81" y="0"/>
                      </a:lnTo>
                      <a:lnTo>
                        <a:pt x="0" y="332"/>
                      </a:lnTo>
                      <a:lnTo>
                        <a:pt x="77" y="349"/>
                      </a:lnTo>
                      <a:lnTo>
                        <a:pt x="154" y="1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Freeform 2194"/>
                <p:cNvSpPr>
                  <a:spLocks/>
                </p:cNvSpPr>
                <p:nvPr/>
              </p:nvSpPr>
              <p:spPr bwMode="auto">
                <a:xfrm>
                  <a:off x="2332" y="3211"/>
                  <a:ext cx="169" cy="97"/>
                </a:xfrm>
                <a:custGeom>
                  <a:avLst/>
                  <a:gdLst>
                    <a:gd name="T0" fmla="*/ 340 w 340"/>
                    <a:gd name="T1" fmla="*/ 73 h 195"/>
                    <a:gd name="T2" fmla="*/ 310 w 340"/>
                    <a:gd name="T3" fmla="*/ 0 h 195"/>
                    <a:gd name="T4" fmla="*/ 0 w 340"/>
                    <a:gd name="T5" fmla="*/ 122 h 195"/>
                    <a:gd name="T6" fmla="*/ 26 w 340"/>
                    <a:gd name="T7" fmla="*/ 195 h 195"/>
                    <a:gd name="T8" fmla="*/ 340 w 340"/>
                    <a:gd name="T9" fmla="*/ 7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" h="195">
                      <a:moveTo>
                        <a:pt x="340" y="73"/>
                      </a:moveTo>
                      <a:lnTo>
                        <a:pt x="310" y="0"/>
                      </a:lnTo>
                      <a:lnTo>
                        <a:pt x="0" y="122"/>
                      </a:lnTo>
                      <a:lnTo>
                        <a:pt x="26" y="195"/>
                      </a:lnTo>
                      <a:lnTo>
                        <a:pt x="340" y="7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3" name="Freeform 2195"/>
                <p:cNvSpPr>
                  <a:spLocks/>
                </p:cNvSpPr>
                <p:nvPr/>
              </p:nvSpPr>
              <p:spPr bwMode="auto">
                <a:xfrm>
                  <a:off x="2542" y="3270"/>
                  <a:ext cx="76" cy="174"/>
                </a:xfrm>
                <a:custGeom>
                  <a:avLst/>
                  <a:gdLst>
                    <a:gd name="T0" fmla="*/ 151 w 151"/>
                    <a:gd name="T1" fmla="*/ 18 h 349"/>
                    <a:gd name="T2" fmla="*/ 79 w 151"/>
                    <a:gd name="T3" fmla="*/ 0 h 349"/>
                    <a:gd name="T4" fmla="*/ 0 w 151"/>
                    <a:gd name="T5" fmla="*/ 332 h 349"/>
                    <a:gd name="T6" fmla="*/ 74 w 151"/>
                    <a:gd name="T7" fmla="*/ 349 h 349"/>
                    <a:gd name="T8" fmla="*/ 151 w 151"/>
                    <a:gd name="T9" fmla="*/ 18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" h="349">
                      <a:moveTo>
                        <a:pt x="151" y="18"/>
                      </a:moveTo>
                      <a:lnTo>
                        <a:pt x="79" y="0"/>
                      </a:lnTo>
                      <a:lnTo>
                        <a:pt x="0" y="332"/>
                      </a:lnTo>
                      <a:lnTo>
                        <a:pt x="74" y="349"/>
                      </a:lnTo>
                      <a:lnTo>
                        <a:pt x="151" y="1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4" name="Freeform 2196"/>
                <p:cNvSpPr>
                  <a:spLocks/>
                </p:cNvSpPr>
                <p:nvPr/>
              </p:nvSpPr>
              <p:spPr bwMode="auto">
                <a:xfrm>
                  <a:off x="2314" y="3161"/>
                  <a:ext cx="169" cy="96"/>
                </a:xfrm>
                <a:custGeom>
                  <a:avLst/>
                  <a:gdLst>
                    <a:gd name="T0" fmla="*/ 336 w 336"/>
                    <a:gd name="T1" fmla="*/ 70 h 191"/>
                    <a:gd name="T2" fmla="*/ 311 w 336"/>
                    <a:gd name="T3" fmla="*/ 0 h 191"/>
                    <a:gd name="T4" fmla="*/ 0 w 336"/>
                    <a:gd name="T5" fmla="*/ 122 h 191"/>
                    <a:gd name="T6" fmla="*/ 24 w 336"/>
                    <a:gd name="T7" fmla="*/ 191 h 191"/>
                    <a:gd name="T8" fmla="*/ 336 w 336"/>
                    <a:gd name="T9" fmla="*/ 70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6" h="191">
                      <a:moveTo>
                        <a:pt x="336" y="70"/>
                      </a:moveTo>
                      <a:lnTo>
                        <a:pt x="311" y="0"/>
                      </a:lnTo>
                      <a:lnTo>
                        <a:pt x="0" y="122"/>
                      </a:lnTo>
                      <a:lnTo>
                        <a:pt x="24" y="191"/>
                      </a:lnTo>
                      <a:lnTo>
                        <a:pt x="336" y="7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Line 2197"/>
                <p:cNvSpPr>
                  <a:spLocks noChangeShapeType="1"/>
                </p:cNvSpPr>
                <p:nvPr/>
              </p:nvSpPr>
              <p:spPr bwMode="auto">
                <a:xfrm flipH="1" flipV="1">
                  <a:off x="2552" y="3302"/>
                  <a:ext cx="14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Line 2198"/>
                <p:cNvSpPr>
                  <a:spLocks noChangeShapeType="1"/>
                </p:cNvSpPr>
                <p:nvPr/>
              </p:nvSpPr>
              <p:spPr bwMode="auto">
                <a:xfrm flipH="1" flipV="1">
                  <a:off x="2439" y="3213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Line 2199"/>
                <p:cNvSpPr>
                  <a:spLocks noChangeShapeType="1"/>
                </p:cNvSpPr>
                <p:nvPr/>
              </p:nvSpPr>
              <p:spPr bwMode="auto">
                <a:xfrm flipH="1" flipV="1">
                  <a:off x="2539" y="3190"/>
                  <a:ext cx="27" cy="2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4" name="Group 13"/>
          <p:cNvGrpSpPr/>
          <p:nvPr/>
        </p:nvGrpSpPr>
        <p:grpSpPr>
          <a:xfrm>
            <a:off x="6456040" y="3284984"/>
            <a:ext cx="444624" cy="681640"/>
            <a:chOff x="4932040" y="3284984"/>
            <a:chExt cx="444624" cy="681640"/>
          </a:xfrm>
        </p:grpSpPr>
        <p:grpSp>
          <p:nvGrpSpPr>
            <p:cNvPr id="13" name="Group 12"/>
            <p:cNvGrpSpPr/>
            <p:nvPr/>
          </p:nvGrpSpPr>
          <p:grpSpPr>
            <a:xfrm>
              <a:off x="5148064" y="3284984"/>
              <a:ext cx="228600" cy="529240"/>
              <a:chOff x="5148064" y="5805264"/>
              <a:chExt cx="228600" cy="529240"/>
            </a:xfrm>
          </p:grpSpPr>
          <p:grpSp>
            <p:nvGrpSpPr>
              <p:cNvPr id="497" name="Group 2154"/>
              <p:cNvGrpSpPr>
                <a:grpSpLocks/>
              </p:cNvGrpSpPr>
              <p:nvPr/>
            </p:nvGrpSpPr>
            <p:grpSpPr bwMode="auto">
              <a:xfrm>
                <a:off x="5148064" y="6165304"/>
                <a:ext cx="212400" cy="169200"/>
                <a:chOff x="2246" y="2422"/>
                <a:chExt cx="1031" cy="1022"/>
              </a:xfrm>
            </p:grpSpPr>
            <p:sp>
              <p:nvSpPr>
                <p:cNvPr id="498" name="Freeform 2155"/>
                <p:cNvSpPr>
                  <a:spLocks/>
                </p:cNvSpPr>
                <p:nvPr/>
              </p:nvSpPr>
              <p:spPr bwMode="auto">
                <a:xfrm>
                  <a:off x="2642" y="2422"/>
                  <a:ext cx="105" cy="167"/>
                </a:xfrm>
                <a:custGeom>
                  <a:avLst/>
                  <a:gdLst>
                    <a:gd name="T0" fmla="*/ 146 w 210"/>
                    <a:gd name="T1" fmla="*/ 333 h 333"/>
                    <a:gd name="T2" fmla="*/ 210 w 210"/>
                    <a:gd name="T3" fmla="*/ 306 h 333"/>
                    <a:gd name="T4" fmla="*/ 68 w 210"/>
                    <a:gd name="T5" fmla="*/ 0 h 333"/>
                    <a:gd name="T6" fmla="*/ 0 w 210"/>
                    <a:gd name="T7" fmla="*/ 30 h 333"/>
                    <a:gd name="T8" fmla="*/ 146 w 210"/>
                    <a:gd name="T9" fmla="*/ 333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333">
                      <a:moveTo>
                        <a:pt x="146" y="333"/>
                      </a:moveTo>
                      <a:lnTo>
                        <a:pt x="210" y="306"/>
                      </a:lnTo>
                      <a:lnTo>
                        <a:pt x="68" y="0"/>
                      </a:lnTo>
                      <a:lnTo>
                        <a:pt x="0" y="30"/>
                      </a:lnTo>
                      <a:lnTo>
                        <a:pt x="146" y="33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9" name="Rectangle 2156"/>
                <p:cNvSpPr>
                  <a:spLocks noChangeArrowheads="1"/>
                </p:cNvSpPr>
                <p:nvPr/>
              </p:nvSpPr>
              <p:spPr bwMode="auto">
                <a:xfrm>
                  <a:off x="2716" y="2570"/>
                  <a:ext cx="33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0" name="Rectangle 2157"/>
                <p:cNvSpPr>
                  <a:spLocks noChangeArrowheads="1"/>
                </p:cNvSpPr>
                <p:nvPr/>
              </p:nvSpPr>
              <p:spPr bwMode="auto">
                <a:xfrm>
                  <a:off x="2783" y="2570"/>
                  <a:ext cx="34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1" name="Freeform 2158"/>
                <p:cNvSpPr>
                  <a:spLocks/>
                </p:cNvSpPr>
                <p:nvPr/>
              </p:nvSpPr>
              <p:spPr bwMode="auto">
                <a:xfrm>
                  <a:off x="2779" y="2425"/>
                  <a:ext cx="115" cy="163"/>
                </a:xfrm>
                <a:custGeom>
                  <a:avLst/>
                  <a:gdLst>
                    <a:gd name="T0" fmla="*/ 0 w 231"/>
                    <a:gd name="T1" fmla="*/ 292 h 327"/>
                    <a:gd name="T2" fmla="*/ 67 w 231"/>
                    <a:gd name="T3" fmla="*/ 327 h 327"/>
                    <a:gd name="T4" fmla="*/ 231 w 231"/>
                    <a:gd name="T5" fmla="*/ 30 h 327"/>
                    <a:gd name="T6" fmla="*/ 165 w 231"/>
                    <a:gd name="T7" fmla="*/ 0 h 327"/>
                    <a:gd name="T8" fmla="*/ 0 w 231"/>
                    <a:gd name="T9" fmla="*/ 292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1" h="327">
                      <a:moveTo>
                        <a:pt x="0" y="292"/>
                      </a:moveTo>
                      <a:lnTo>
                        <a:pt x="67" y="327"/>
                      </a:lnTo>
                      <a:lnTo>
                        <a:pt x="231" y="30"/>
                      </a:lnTo>
                      <a:lnTo>
                        <a:pt x="165" y="0"/>
                      </a:lnTo>
                      <a:lnTo>
                        <a:pt x="0" y="29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2" name="Freeform 2159"/>
                <p:cNvSpPr>
                  <a:spLocks/>
                </p:cNvSpPr>
                <p:nvPr/>
              </p:nvSpPr>
              <p:spPr bwMode="auto">
                <a:xfrm>
                  <a:off x="2597" y="2451"/>
                  <a:ext cx="106" cy="170"/>
                </a:xfrm>
                <a:custGeom>
                  <a:avLst/>
                  <a:gdLst>
                    <a:gd name="T0" fmla="*/ 142 w 213"/>
                    <a:gd name="T1" fmla="*/ 341 h 341"/>
                    <a:gd name="T2" fmla="*/ 213 w 213"/>
                    <a:gd name="T3" fmla="*/ 308 h 341"/>
                    <a:gd name="T4" fmla="*/ 67 w 213"/>
                    <a:gd name="T5" fmla="*/ 0 h 341"/>
                    <a:gd name="T6" fmla="*/ 0 w 213"/>
                    <a:gd name="T7" fmla="*/ 32 h 341"/>
                    <a:gd name="T8" fmla="*/ 142 w 213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3" h="341">
                      <a:moveTo>
                        <a:pt x="142" y="341"/>
                      </a:moveTo>
                      <a:lnTo>
                        <a:pt x="213" y="308"/>
                      </a:lnTo>
                      <a:lnTo>
                        <a:pt x="67" y="0"/>
                      </a:lnTo>
                      <a:lnTo>
                        <a:pt x="0" y="32"/>
                      </a:lnTo>
                      <a:lnTo>
                        <a:pt x="142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3" name="Freeform 2160"/>
                <p:cNvSpPr>
                  <a:spLocks/>
                </p:cNvSpPr>
                <p:nvPr/>
              </p:nvSpPr>
              <p:spPr bwMode="auto">
                <a:xfrm>
                  <a:off x="2822" y="2451"/>
                  <a:ext cx="116" cy="165"/>
                </a:xfrm>
                <a:custGeom>
                  <a:avLst/>
                  <a:gdLst>
                    <a:gd name="T0" fmla="*/ 0 w 232"/>
                    <a:gd name="T1" fmla="*/ 297 h 330"/>
                    <a:gd name="T2" fmla="*/ 68 w 232"/>
                    <a:gd name="T3" fmla="*/ 330 h 330"/>
                    <a:gd name="T4" fmla="*/ 232 w 232"/>
                    <a:gd name="T5" fmla="*/ 37 h 330"/>
                    <a:gd name="T6" fmla="*/ 168 w 232"/>
                    <a:gd name="T7" fmla="*/ 0 h 330"/>
                    <a:gd name="T8" fmla="*/ 0 w 232"/>
                    <a:gd name="T9" fmla="*/ 297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330">
                      <a:moveTo>
                        <a:pt x="0" y="297"/>
                      </a:moveTo>
                      <a:lnTo>
                        <a:pt x="68" y="330"/>
                      </a:lnTo>
                      <a:lnTo>
                        <a:pt x="232" y="37"/>
                      </a:lnTo>
                      <a:lnTo>
                        <a:pt x="168" y="0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4" name="Line 2161"/>
                <p:cNvSpPr>
                  <a:spLocks noChangeShapeType="1"/>
                </p:cNvSpPr>
                <p:nvPr/>
              </p:nvSpPr>
              <p:spPr bwMode="auto">
                <a:xfrm>
                  <a:off x="2685" y="2562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5" name="Line 2162"/>
                <p:cNvSpPr>
                  <a:spLocks noChangeShapeType="1"/>
                </p:cNvSpPr>
                <p:nvPr/>
              </p:nvSpPr>
              <p:spPr bwMode="auto">
                <a:xfrm>
                  <a:off x="2828" y="2556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6" name="Line 2163"/>
                <p:cNvSpPr>
                  <a:spLocks noChangeShapeType="1"/>
                </p:cNvSpPr>
                <p:nvPr/>
              </p:nvSpPr>
              <p:spPr bwMode="auto">
                <a:xfrm>
                  <a:off x="2747" y="2639"/>
                  <a:ext cx="36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7" name="Freeform 2164"/>
                <p:cNvSpPr>
                  <a:spLocks/>
                </p:cNvSpPr>
                <p:nvPr/>
              </p:nvSpPr>
              <p:spPr bwMode="auto">
                <a:xfrm>
                  <a:off x="2394" y="2789"/>
                  <a:ext cx="252" cy="202"/>
                </a:xfrm>
                <a:custGeom>
                  <a:avLst/>
                  <a:gdLst>
                    <a:gd name="T0" fmla="*/ 451 w 503"/>
                    <a:gd name="T1" fmla="*/ 406 h 406"/>
                    <a:gd name="T2" fmla="*/ 503 w 503"/>
                    <a:gd name="T3" fmla="*/ 337 h 406"/>
                    <a:gd name="T4" fmla="*/ 46 w 503"/>
                    <a:gd name="T5" fmla="*/ 0 h 406"/>
                    <a:gd name="T6" fmla="*/ 0 w 503"/>
                    <a:gd name="T7" fmla="*/ 69 h 406"/>
                    <a:gd name="T8" fmla="*/ 451 w 503"/>
                    <a:gd name="T9" fmla="*/ 40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3" h="406">
                      <a:moveTo>
                        <a:pt x="451" y="406"/>
                      </a:moveTo>
                      <a:lnTo>
                        <a:pt x="503" y="337"/>
                      </a:lnTo>
                      <a:lnTo>
                        <a:pt x="46" y="0"/>
                      </a:lnTo>
                      <a:lnTo>
                        <a:pt x="0" y="69"/>
                      </a:lnTo>
                      <a:lnTo>
                        <a:pt x="451" y="40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8" name="Freeform 2165"/>
                <p:cNvSpPr>
                  <a:spLocks/>
                </p:cNvSpPr>
                <p:nvPr/>
              </p:nvSpPr>
              <p:spPr bwMode="auto">
                <a:xfrm>
                  <a:off x="2434" y="2733"/>
                  <a:ext cx="251" cy="202"/>
                </a:xfrm>
                <a:custGeom>
                  <a:avLst/>
                  <a:gdLst>
                    <a:gd name="T0" fmla="*/ 452 w 501"/>
                    <a:gd name="T1" fmla="*/ 404 h 404"/>
                    <a:gd name="T2" fmla="*/ 501 w 501"/>
                    <a:gd name="T3" fmla="*/ 337 h 404"/>
                    <a:gd name="T4" fmla="*/ 47 w 501"/>
                    <a:gd name="T5" fmla="*/ 0 h 404"/>
                    <a:gd name="T6" fmla="*/ 0 w 501"/>
                    <a:gd name="T7" fmla="*/ 70 h 404"/>
                    <a:gd name="T8" fmla="*/ 452 w 501"/>
                    <a:gd name="T9" fmla="*/ 404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1" h="404">
                      <a:moveTo>
                        <a:pt x="452" y="404"/>
                      </a:moveTo>
                      <a:lnTo>
                        <a:pt x="501" y="337"/>
                      </a:lnTo>
                      <a:lnTo>
                        <a:pt x="47" y="0"/>
                      </a:lnTo>
                      <a:lnTo>
                        <a:pt x="0" y="70"/>
                      </a:lnTo>
                      <a:lnTo>
                        <a:pt x="452" y="40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9" name="Freeform 2166"/>
                <p:cNvSpPr>
                  <a:spLocks/>
                </p:cNvSpPr>
                <p:nvPr/>
              </p:nvSpPr>
              <p:spPr bwMode="auto">
                <a:xfrm>
                  <a:off x="2249" y="2768"/>
                  <a:ext cx="173" cy="68"/>
                </a:xfrm>
                <a:custGeom>
                  <a:avLst/>
                  <a:gdLst>
                    <a:gd name="T0" fmla="*/ 329 w 346"/>
                    <a:gd name="T1" fmla="*/ 137 h 137"/>
                    <a:gd name="T2" fmla="*/ 346 w 346"/>
                    <a:gd name="T3" fmla="*/ 58 h 137"/>
                    <a:gd name="T4" fmla="*/ 17 w 346"/>
                    <a:gd name="T5" fmla="*/ 0 h 137"/>
                    <a:gd name="T6" fmla="*/ 0 w 346"/>
                    <a:gd name="T7" fmla="*/ 72 h 137"/>
                    <a:gd name="T8" fmla="*/ 329 w 346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6" h="137">
                      <a:moveTo>
                        <a:pt x="329" y="137"/>
                      </a:moveTo>
                      <a:lnTo>
                        <a:pt x="346" y="58"/>
                      </a:lnTo>
                      <a:lnTo>
                        <a:pt x="17" y="0"/>
                      </a:lnTo>
                      <a:lnTo>
                        <a:pt x="0" y="72"/>
                      </a:lnTo>
                      <a:lnTo>
                        <a:pt x="329" y="13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0" name="Freeform 2167"/>
                <p:cNvSpPr>
                  <a:spLocks/>
                </p:cNvSpPr>
                <p:nvPr/>
              </p:nvSpPr>
              <p:spPr bwMode="auto">
                <a:xfrm>
                  <a:off x="2366" y="2601"/>
                  <a:ext cx="104" cy="170"/>
                </a:xfrm>
                <a:custGeom>
                  <a:avLst/>
                  <a:gdLst>
                    <a:gd name="T0" fmla="*/ 140 w 208"/>
                    <a:gd name="T1" fmla="*/ 341 h 341"/>
                    <a:gd name="T2" fmla="*/ 208 w 208"/>
                    <a:gd name="T3" fmla="*/ 308 h 341"/>
                    <a:gd name="T4" fmla="*/ 69 w 208"/>
                    <a:gd name="T5" fmla="*/ 0 h 341"/>
                    <a:gd name="T6" fmla="*/ 0 w 208"/>
                    <a:gd name="T7" fmla="*/ 29 h 341"/>
                    <a:gd name="T8" fmla="*/ 140 w 208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" h="341">
                      <a:moveTo>
                        <a:pt x="140" y="341"/>
                      </a:moveTo>
                      <a:lnTo>
                        <a:pt x="208" y="308"/>
                      </a:lnTo>
                      <a:lnTo>
                        <a:pt x="69" y="0"/>
                      </a:lnTo>
                      <a:lnTo>
                        <a:pt x="0" y="29"/>
                      </a:lnTo>
                      <a:lnTo>
                        <a:pt x="140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1" name="Freeform 2168"/>
                <p:cNvSpPr>
                  <a:spLocks/>
                </p:cNvSpPr>
                <p:nvPr/>
              </p:nvSpPr>
              <p:spPr bwMode="auto">
                <a:xfrm>
                  <a:off x="2246" y="2823"/>
                  <a:ext cx="172" cy="69"/>
                </a:xfrm>
                <a:custGeom>
                  <a:avLst/>
                  <a:gdLst>
                    <a:gd name="T0" fmla="*/ 330 w 343"/>
                    <a:gd name="T1" fmla="*/ 138 h 138"/>
                    <a:gd name="T2" fmla="*/ 343 w 343"/>
                    <a:gd name="T3" fmla="*/ 60 h 138"/>
                    <a:gd name="T4" fmla="*/ 15 w 343"/>
                    <a:gd name="T5" fmla="*/ 0 h 138"/>
                    <a:gd name="T6" fmla="*/ 0 w 343"/>
                    <a:gd name="T7" fmla="*/ 73 h 138"/>
                    <a:gd name="T8" fmla="*/ 330 w 343"/>
                    <a:gd name="T9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138">
                      <a:moveTo>
                        <a:pt x="330" y="138"/>
                      </a:moveTo>
                      <a:lnTo>
                        <a:pt x="343" y="60"/>
                      </a:lnTo>
                      <a:lnTo>
                        <a:pt x="15" y="0"/>
                      </a:lnTo>
                      <a:lnTo>
                        <a:pt x="0" y="73"/>
                      </a:lnTo>
                      <a:lnTo>
                        <a:pt x="330" y="13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2" name="Freeform 2169"/>
                <p:cNvSpPr>
                  <a:spLocks/>
                </p:cNvSpPr>
                <p:nvPr/>
              </p:nvSpPr>
              <p:spPr bwMode="auto">
                <a:xfrm>
                  <a:off x="2416" y="2579"/>
                  <a:ext cx="102" cy="171"/>
                </a:xfrm>
                <a:custGeom>
                  <a:avLst/>
                  <a:gdLst>
                    <a:gd name="T0" fmla="*/ 134 w 205"/>
                    <a:gd name="T1" fmla="*/ 342 h 342"/>
                    <a:gd name="T2" fmla="*/ 205 w 205"/>
                    <a:gd name="T3" fmla="*/ 311 h 342"/>
                    <a:gd name="T4" fmla="*/ 69 w 205"/>
                    <a:gd name="T5" fmla="*/ 0 h 342"/>
                    <a:gd name="T6" fmla="*/ 0 w 205"/>
                    <a:gd name="T7" fmla="*/ 32 h 342"/>
                    <a:gd name="T8" fmla="*/ 134 w 205"/>
                    <a:gd name="T9" fmla="*/ 342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342">
                      <a:moveTo>
                        <a:pt x="134" y="342"/>
                      </a:moveTo>
                      <a:lnTo>
                        <a:pt x="205" y="311"/>
                      </a:lnTo>
                      <a:lnTo>
                        <a:pt x="69" y="0"/>
                      </a:lnTo>
                      <a:lnTo>
                        <a:pt x="0" y="32"/>
                      </a:lnTo>
                      <a:lnTo>
                        <a:pt x="134" y="34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3" name="Line 2170"/>
                <p:cNvSpPr>
                  <a:spLocks noChangeShapeType="1"/>
                </p:cNvSpPr>
                <p:nvPr/>
              </p:nvSpPr>
              <p:spPr bwMode="auto">
                <a:xfrm flipV="1">
                  <a:off x="2373" y="2826"/>
                  <a:ext cx="10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" name="Line 2171"/>
                <p:cNvSpPr>
                  <a:spLocks noChangeShapeType="1"/>
                </p:cNvSpPr>
                <p:nvPr/>
              </p:nvSpPr>
              <p:spPr bwMode="auto">
                <a:xfrm flipV="1">
                  <a:off x="2456" y="2707"/>
                  <a:ext cx="9" cy="12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" name="Line 2172"/>
                <p:cNvSpPr>
                  <a:spLocks noChangeShapeType="1"/>
                </p:cNvSpPr>
                <p:nvPr/>
              </p:nvSpPr>
              <p:spPr bwMode="auto">
                <a:xfrm flipV="1">
                  <a:off x="2473" y="2808"/>
                  <a:ext cx="19" cy="3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6" name="Freeform 2173"/>
                <p:cNvSpPr>
                  <a:spLocks/>
                </p:cNvSpPr>
                <p:nvPr/>
              </p:nvSpPr>
              <p:spPr bwMode="auto">
                <a:xfrm>
                  <a:off x="2840" y="2768"/>
                  <a:ext cx="260" cy="185"/>
                </a:xfrm>
                <a:custGeom>
                  <a:avLst/>
                  <a:gdLst>
                    <a:gd name="T0" fmla="*/ 0 w 520"/>
                    <a:gd name="T1" fmla="*/ 299 h 370"/>
                    <a:gd name="T2" fmla="*/ 43 w 520"/>
                    <a:gd name="T3" fmla="*/ 370 h 370"/>
                    <a:gd name="T4" fmla="*/ 520 w 520"/>
                    <a:gd name="T5" fmla="*/ 71 h 370"/>
                    <a:gd name="T6" fmla="*/ 479 w 520"/>
                    <a:gd name="T7" fmla="*/ 0 h 370"/>
                    <a:gd name="T8" fmla="*/ 0 w 520"/>
                    <a:gd name="T9" fmla="*/ 299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0" h="370">
                      <a:moveTo>
                        <a:pt x="0" y="299"/>
                      </a:moveTo>
                      <a:lnTo>
                        <a:pt x="43" y="370"/>
                      </a:lnTo>
                      <a:lnTo>
                        <a:pt x="520" y="71"/>
                      </a:lnTo>
                      <a:lnTo>
                        <a:pt x="479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" name="Freeform 2174"/>
                <p:cNvSpPr>
                  <a:spLocks/>
                </p:cNvSpPr>
                <p:nvPr/>
              </p:nvSpPr>
              <p:spPr bwMode="auto">
                <a:xfrm>
                  <a:off x="2875" y="2825"/>
                  <a:ext cx="261" cy="186"/>
                </a:xfrm>
                <a:custGeom>
                  <a:avLst/>
                  <a:gdLst>
                    <a:gd name="T0" fmla="*/ 0 w 522"/>
                    <a:gd name="T1" fmla="*/ 301 h 372"/>
                    <a:gd name="T2" fmla="*/ 45 w 522"/>
                    <a:gd name="T3" fmla="*/ 372 h 372"/>
                    <a:gd name="T4" fmla="*/ 522 w 522"/>
                    <a:gd name="T5" fmla="*/ 69 h 372"/>
                    <a:gd name="T6" fmla="*/ 480 w 522"/>
                    <a:gd name="T7" fmla="*/ 0 h 372"/>
                    <a:gd name="T8" fmla="*/ 0 w 522"/>
                    <a:gd name="T9" fmla="*/ 301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2" h="372">
                      <a:moveTo>
                        <a:pt x="0" y="301"/>
                      </a:moveTo>
                      <a:lnTo>
                        <a:pt x="45" y="372"/>
                      </a:lnTo>
                      <a:lnTo>
                        <a:pt x="522" y="69"/>
                      </a:lnTo>
                      <a:lnTo>
                        <a:pt x="480" y="0"/>
                      </a:lnTo>
                      <a:lnTo>
                        <a:pt x="0" y="30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" name="Freeform 2175"/>
                <p:cNvSpPr>
                  <a:spLocks/>
                </p:cNvSpPr>
                <p:nvPr/>
              </p:nvSpPr>
              <p:spPr bwMode="auto">
                <a:xfrm>
                  <a:off x="3059" y="2639"/>
                  <a:ext cx="124" cy="164"/>
                </a:xfrm>
                <a:custGeom>
                  <a:avLst/>
                  <a:gdLst>
                    <a:gd name="T0" fmla="*/ 0 w 246"/>
                    <a:gd name="T1" fmla="*/ 286 h 328"/>
                    <a:gd name="T2" fmla="*/ 60 w 246"/>
                    <a:gd name="T3" fmla="*/ 328 h 328"/>
                    <a:gd name="T4" fmla="*/ 246 w 246"/>
                    <a:gd name="T5" fmla="*/ 40 h 328"/>
                    <a:gd name="T6" fmla="*/ 182 w 246"/>
                    <a:gd name="T7" fmla="*/ 0 h 328"/>
                    <a:gd name="T8" fmla="*/ 0 w 246"/>
                    <a:gd name="T9" fmla="*/ 286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328">
                      <a:moveTo>
                        <a:pt x="0" y="286"/>
                      </a:moveTo>
                      <a:lnTo>
                        <a:pt x="60" y="328"/>
                      </a:lnTo>
                      <a:lnTo>
                        <a:pt x="246" y="40"/>
                      </a:lnTo>
                      <a:lnTo>
                        <a:pt x="182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9" name="Freeform 2176"/>
                <p:cNvSpPr>
                  <a:spLocks/>
                </p:cNvSpPr>
                <p:nvPr/>
              </p:nvSpPr>
              <p:spPr bwMode="auto">
                <a:xfrm>
                  <a:off x="3110" y="2823"/>
                  <a:ext cx="167" cy="40"/>
                </a:xfrm>
                <a:custGeom>
                  <a:avLst/>
                  <a:gdLst>
                    <a:gd name="T0" fmla="*/ 0 w 333"/>
                    <a:gd name="T1" fmla="*/ 8 h 79"/>
                    <a:gd name="T2" fmla="*/ 0 w 333"/>
                    <a:gd name="T3" fmla="*/ 79 h 79"/>
                    <a:gd name="T4" fmla="*/ 333 w 333"/>
                    <a:gd name="T5" fmla="*/ 73 h 79"/>
                    <a:gd name="T6" fmla="*/ 327 w 333"/>
                    <a:gd name="T7" fmla="*/ 0 h 79"/>
                    <a:gd name="T8" fmla="*/ 0 w 333"/>
                    <a:gd name="T9" fmla="*/ 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79">
                      <a:moveTo>
                        <a:pt x="0" y="8"/>
                      </a:moveTo>
                      <a:lnTo>
                        <a:pt x="0" y="79"/>
                      </a:lnTo>
                      <a:lnTo>
                        <a:pt x="333" y="73"/>
                      </a:lnTo>
                      <a:lnTo>
                        <a:pt x="32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0" name="Freeform 2177"/>
                <p:cNvSpPr>
                  <a:spLocks/>
                </p:cNvSpPr>
                <p:nvPr/>
              </p:nvSpPr>
              <p:spPr bwMode="auto">
                <a:xfrm>
                  <a:off x="3012" y="2615"/>
                  <a:ext cx="120" cy="164"/>
                </a:xfrm>
                <a:custGeom>
                  <a:avLst/>
                  <a:gdLst>
                    <a:gd name="T0" fmla="*/ 0 w 242"/>
                    <a:gd name="T1" fmla="*/ 286 h 329"/>
                    <a:gd name="T2" fmla="*/ 62 w 242"/>
                    <a:gd name="T3" fmla="*/ 329 h 329"/>
                    <a:gd name="T4" fmla="*/ 242 w 242"/>
                    <a:gd name="T5" fmla="*/ 38 h 329"/>
                    <a:gd name="T6" fmla="*/ 178 w 242"/>
                    <a:gd name="T7" fmla="*/ 0 h 329"/>
                    <a:gd name="T8" fmla="*/ 0 w 242"/>
                    <a:gd name="T9" fmla="*/ 28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329">
                      <a:moveTo>
                        <a:pt x="0" y="286"/>
                      </a:moveTo>
                      <a:lnTo>
                        <a:pt x="62" y="329"/>
                      </a:lnTo>
                      <a:lnTo>
                        <a:pt x="242" y="38"/>
                      </a:lnTo>
                      <a:lnTo>
                        <a:pt x="178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1" name="Freeform 2178"/>
                <p:cNvSpPr>
                  <a:spLocks/>
                </p:cNvSpPr>
                <p:nvPr/>
              </p:nvSpPr>
              <p:spPr bwMode="auto">
                <a:xfrm>
                  <a:off x="3110" y="2874"/>
                  <a:ext cx="167" cy="44"/>
                </a:xfrm>
                <a:custGeom>
                  <a:avLst/>
                  <a:gdLst>
                    <a:gd name="T0" fmla="*/ 0 w 333"/>
                    <a:gd name="T1" fmla="*/ 9 h 86"/>
                    <a:gd name="T2" fmla="*/ 1 w 333"/>
                    <a:gd name="T3" fmla="*/ 86 h 86"/>
                    <a:gd name="T4" fmla="*/ 333 w 333"/>
                    <a:gd name="T5" fmla="*/ 75 h 86"/>
                    <a:gd name="T6" fmla="*/ 327 w 333"/>
                    <a:gd name="T7" fmla="*/ 0 h 86"/>
                    <a:gd name="T8" fmla="*/ 0 w 333"/>
                    <a:gd name="T9" fmla="*/ 9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86">
                      <a:moveTo>
                        <a:pt x="0" y="9"/>
                      </a:moveTo>
                      <a:lnTo>
                        <a:pt x="1" y="86"/>
                      </a:lnTo>
                      <a:lnTo>
                        <a:pt x="333" y="75"/>
                      </a:lnTo>
                      <a:lnTo>
                        <a:pt x="32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2" name="Line 2179"/>
                <p:cNvSpPr>
                  <a:spLocks noChangeShapeType="1"/>
                </p:cNvSpPr>
                <p:nvPr/>
              </p:nvSpPr>
              <p:spPr bwMode="auto">
                <a:xfrm>
                  <a:off x="3070" y="2741"/>
                  <a:ext cx="9" cy="15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3" name="Line 2180"/>
                <p:cNvSpPr>
                  <a:spLocks noChangeShapeType="1"/>
                </p:cNvSpPr>
                <p:nvPr/>
              </p:nvSpPr>
              <p:spPr bwMode="auto">
                <a:xfrm>
                  <a:off x="3148" y="2863"/>
                  <a:ext cx="11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4" name="Line 2181"/>
                <p:cNvSpPr>
                  <a:spLocks noChangeShapeType="1"/>
                </p:cNvSpPr>
                <p:nvPr/>
              </p:nvSpPr>
              <p:spPr bwMode="auto">
                <a:xfrm>
                  <a:off x="3039" y="2838"/>
                  <a:ext cx="17" cy="27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5" name="Freeform 2182"/>
                <p:cNvSpPr>
                  <a:spLocks/>
                </p:cNvSpPr>
                <p:nvPr/>
              </p:nvSpPr>
              <p:spPr bwMode="auto">
                <a:xfrm>
                  <a:off x="2831" y="2989"/>
                  <a:ext cx="192" cy="264"/>
                </a:xfrm>
                <a:custGeom>
                  <a:avLst/>
                  <a:gdLst>
                    <a:gd name="T0" fmla="*/ 70 w 385"/>
                    <a:gd name="T1" fmla="*/ 0 h 526"/>
                    <a:gd name="T2" fmla="*/ 0 w 385"/>
                    <a:gd name="T3" fmla="*/ 50 h 526"/>
                    <a:gd name="T4" fmla="*/ 317 w 385"/>
                    <a:gd name="T5" fmla="*/ 526 h 526"/>
                    <a:gd name="T6" fmla="*/ 385 w 385"/>
                    <a:gd name="T7" fmla="*/ 477 h 526"/>
                    <a:gd name="T8" fmla="*/ 70 w 385"/>
                    <a:gd name="T9" fmla="*/ 0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5" h="526">
                      <a:moveTo>
                        <a:pt x="70" y="0"/>
                      </a:moveTo>
                      <a:lnTo>
                        <a:pt x="0" y="50"/>
                      </a:lnTo>
                      <a:lnTo>
                        <a:pt x="317" y="526"/>
                      </a:lnTo>
                      <a:lnTo>
                        <a:pt x="385" y="47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6" name="Freeform 2183"/>
                <p:cNvSpPr>
                  <a:spLocks/>
                </p:cNvSpPr>
                <p:nvPr/>
              </p:nvSpPr>
              <p:spPr bwMode="auto">
                <a:xfrm>
                  <a:off x="2775" y="3028"/>
                  <a:ext cx="192" cy="262"/>
                </a:xfrm>
                <a:custGeom>
                  <a:avLst/>
                  <a:gdLst>
                    <a:gd name="T0" fmla="*/ 69 w 383"/>
                    <a:gd name="T1" fmla="*/ 0 h 524"/>
                    <a:gd name="T2" fmla="*/ 0 w 383"/>
                    <a:gd name="T3" fmla="*/ 50 h 524"/>
                    <a:gd name="T4" fmla="*/ 315 w 383"/>
                    <a:gd name="T5" fmla="*/ 524 h 524"/>
                    <a:gd name="T6" fmla="*/ 383 w 383"/>
                    <a:gd name="T7" fmla="*/ 475 h 524"/>
                    <a:gd name="T8" fmla="*/ 69 w 383"/>
                    <a:gd name="T9" fmla="*/ 0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3" h="524">
                      <a:moveTo>
                        <a:pt x="69" y="0"/>
                      </a:moveTo>
                      <a:lnTo>
                        <a:pt x="0" y="50"/>
                      </a:lnTo>
                      <a:lnTo>
                        <a:pt x="315" y="524"/>
                      </a:lnTo>
                      <a:lnTo>
                        <a:pt x="383" y="475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7" name="Freeform 2184"/>
                <p:cNvSpPr>
                  <a:spLocks/>
                </p:cNvSpPr>
                <p:nvPr/>
              </p:nvSpPr>
              <p:spPr bwMode="auto">
                <a:xfrm>
                  <a:off x="2990" y="3209"/>
                  <a:ext cx="162" cy="119"/>
                </a:xfrm>
                <a:custGeom>
                  <a:avLst/>
                  <a:gdLst>
                    <a:gd name="T0" fmla="*/ 35 w 326"/>
                    <a:gd name="T1" fmla="*/ 0 h 237"/>
                    <a:gd name="T2" fmla="*/ 0 w 326"/>
                    <a:gd name="T3" fmla="*/ 64 h 237"/>
                    <a:gd name="T4" fmla="*/ 287 w 326"/>
                    <a:gd name="T5" fmla="*/ 237 h 237"/>
                    <a:gd name="T6" fmla="*/ 326 w 326"/>
                    <a:gd name="T7" fmla="*/ 171 h 237"/>
                    <a:gd name="T8" fmla="*/ 35 w 326"/>
                    <a:gd name="T9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6" h="237">
                      <a:moveTo>
                        <a:pt x="35" y="0"/>
                      </a:moveTo>
                      <a:lnTo>
                        <a:pt x="0" y="64"/>
                      </a:lnTo>
                      <a:lnTo>
                        <a:pt x="287" y="237"/>
                      </a:lnTo>
                      <a:lnTo>
                        <a:pt x="326" y="171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8" name="Freeform 2185"/>
                <p:cNvSpPr>
                  <a:spLocks/>
                </p:cNvSpPr>
                <p:nvPr/>
              </p:nvSpPr>
              <p:spPr bwMode="auto">
                <a:xfrm>
                  <a:off x="2928" y="3263"/>
                  <a:ext cx="50" cy="172"/>
                </a:xfrm>
                <a:custGeom>
                  <a:avLst/>
                  <a:gdLst>
                    <a:gd name="T0" fmla="*/ 73 w 99"/>
                    <a:gd name="T1" fmla="*/ 0 h 345"/>
                    <a:gd name="T2" fmla="*/ 0 w 99"/>
                    <a:gd name="T3" fmla="*/ 4 h 345"/>
                    <a:gd name="T4" fmla="*/ 26 w 99"/>
                    <a:gd name="T5" fmla="*/ 345 h 345"/>
                    <a:gd name="T6" fmla="*/ 99 w 99"/>
                    <a:gd name="T7" fmla="*/ 340 h 345"/>
                    <a:gd name="T8" fmla="*/ 73 w 99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345">
                      <a:moveTo>
                        <a:pt x="73" y="0"/>
                      </a:moveTo>
                      <a:lnTo>
                        <a:pt x="0" y="4"/>
                      </a:lnTo>
                      <a:lnTo>
                        <a:pt x="26" y="345"/>
                      </a:lnTo>
                      <a:lnTo>
                        <a:pt x="99" y="34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9" name="Freeform 2186"/>
                <p:cNvSpPr>
                  <a:spLocks/>
                </p:cNvSpPr>
                <p:nvPr/>
              </p:nvSpPr>
              <p:spPr bwMode="auto">
                <a:xfrm>
                  <a:off x="3012" y="3158"/>
                  <a:ext cx="162" cy="118"/>
                </a:xfrm>
                <a:custGeom>
                  <a:avLst/>
                  <a:gdLst>
                    <a:gd name="T0" fmla="*/ 35 w 324"/>
                    <a:gd name="T1" fmla="*/ 0 h 236"/>
                    <a:gd name="T2" fmla="*/ 0 w 324"/>
                    <a:gd name="T3" fmla="*/ 67 h 236"/>
                    <a:gd name="T4" fmla="*/ 287 w 324"/>
                    <a:gd name="T5" fmla="*/ 236 h 236"/>
                    <a:gd name="T6" fmla="*/ 324 w 324"/>
                    <a:gd name="T7" fmla="*/ 170 h 236"/>
                    <a:gd name="T8" fmla="*/ 35 w 324"/>
                    <a:gd name="T9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4" h="236">
                      <a:moveTo>
                        <a:pt x="35" y="0"/>
                      </a:moveTo>
                      <a:lnTo>
                        <a:pt x="0" y="67"/>
                      </a:lnTo>
                      <a:lnTo>
                        <a:pt x="287" y="236"/>
                      </a:lnTo>
                      <a:lnTo>
                        <a:pt x="324" y="17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0" name="Freeform 2187"/>
                <p:cNvSpPr>
                  <a:spLocks/>
                </p:cNvSpPr>
                <p:nvPr/>
              </p:nvSpPr>
              <p:spPr bwMode="auto">
                <a:xfrm>
                  <a:off x="2876" y="3264"/>
                  <a:ext cx="50" cy="173"/>
                </a:xfrm>
                <a:custGeom>
                  <a:avLst/>
                  <a:gdLst>
                    <a:gd name="T0" fmla="*/ 75 w 100"/>
                    <a:gd name="T1" fmla="*/ 0 h 346"/>
                    <a:gd name="T2" fmla="*/ 0 w 100"/>
                    <a:gd name="T3" fmla="*/ 5 h 346"/>
                    <a:gd name="T4" fmla="*/ 26 w 100"/>
                    <a:gd name="T5" fmla="*/ 346 h 346"/>
                    <a:gd name="T6" fmla="*/ 100 w 100"/>
                    <a:gd name="T7" fmla="*/ 341 h 346"/>
                    <a:gd name="T8" fmla="*/ 75 w 100"/>
                    <a:gd name="T9" fmla="*/ 0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46">
                      <a:moveTo>
                        <a:pt x="75" y="0"/>
                      </a:moveTo>
                      <a:lnTo>
                        <a:pt x="0" y="5"/>
                      </a:lnTo>
                      <a:lnTo>
                        <a:pt x="26" y="346"/>
                      </a:lnTo>
                      <a:lnTo>
                        <a:pt x="100" y="34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1" name="Line 2188"/>
                <p:cNvSpPr>
                  <a:spLocks noChangeShapeType="1"/>
                </p:cNvSpPr>
                <p:nvPr/>
              </p:nvSpPr>
              <p:spPr bwMode="auto">
                <a:xfrm flipH="1">
                  <a:off x="3034" y="3218"/>
                  <a:ext cx="14" cy="9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2" name="Line 2189"/>
                <p:cNvSpPr>
                  <a:spLocks noChangeShapeType="1"/>
                </p:cNvSpPr>
                <p:nvPr/>
              </p:nvSpPr>
              <p:spPr bwMode="auto">
                <a:xfrm flipH="1">
                  <a:off x="2917" y="3302"/>
                  <a:ext cx="13" cy="1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3" name="Line 2190"/>
                <p:cNvSpPr>
                  <a:spLocks noChangeShapeType="1"/>
                </p:cNvSpPr>
                <p:nvPr/>
              </p:nvSpPr>
              <p:spPr bwMode="auto">
                <a:xfrm flipH="1">
                  <a:off x="2924" y="3188"/>
                  <a:ext cx="28" cy="2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4" name="Freeform 2191"/>
                <p:cNvSpPr>
                  <a:spLocks/>
                </p:cNvSpPr>
                <p:nvPr/>
              </p:nvSpPr>
              <p:spPr bwMode="auto">
                <a:xfrm>
                  <a:off x="2518" y="3044"/>
                  <a:ext cx="210" cy="249"/>
                </a:xfrm>
                <a:custGeom>
                  <a:avLst/>
                  <a:gdLst>
                    <a:gd name="T0" fmla="*/ 420 w 420"/>
                    <a:gd name="T1" fmla="*/ 54 h 500"/>
                    <a:gd name="T2" fmla="*/ 358 w 420"/>
                    <a:gd name="T3" fmla="*/ 0 h 500"/>
                    <a:gd name="T4" fmla="*/ 0 w 420"/>
                    <a:gd name="T5" fmla="*/ 443 h 500"/>
                    <a:gd name="T6" fmla="*/ 65 w 420"/>
                    <a:gd name="T7" fmla="*/ 500 h 500"/>
                    <a:gd name="T8" fmla="*/ 420 w 420"/>
                    <a:gd name="T9" fmla="*/ 54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0" h="500">
                      <a:moveTo>
                        <a:pt x="420" y="54"/>
                      </a:moveTo>
                      <a:lnTo>
                        <a:pt x="358" y="0"/>
                      </a:lnTo>
                      <a:lnTo>
                        <a:pt x="0" y="443"/>
                      </a:lnTo>
                      <a:lnTo>
                        <a:pt x="65" y="500"/>
                      </a:lnTo>
                      <a:lnTo>
                        <a:pt x="420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5" name="Freeform 2192"/>
                <p:cNvSpPr>
                  <a:spLocks/>
                </p:cNvSpPr>
                <p:nvPr/>
              </p:nvSpPr>
              <p:spPr bwMode="auto">
                <a:xfrm>
                  <a:off x="2465" y="3000"/>
                  <a:ext cx="211" cy="250"/>
                </a:xfrm>
                <a:custGeom>
                  <a:avLst/>
                  <a:gdLst>
                    <a:gd name="T0" fmla="*/ 422 w 422"/>
                    <a:gd name="T1" fmla="*/ 54 h 498"/>
                    <a:gd name="T2" fmla="*/ 355 w 422"/>
                    <a:gd name="T3" fmla="*/ 0 h 498"/>
                    <a:gd name="T4" fmla="*/ 0 w 422"/>
                    <a:gd name="T5" fmla="*/ 443 h 498"/>
                    <a:gd name="T6" fmla="*/ 65 w 422"/>
                    <a:gd name="T7" fmla="*/ 498 h 498"/>
                    <a:gd name="T8" fmla="*/ 422 w 422"/>
                    <a:gd name="T9" fmla="*/ 54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2" h="498">
                      <a:moveTo>
                        <a:pt x="422" y="54"/>
                      </a:moveTo>
                      <a:lnTo>
                        <a:pt x="355" y="0"/>
                      </a:lnTo>
                      <a:lnTo>
                        <a:pt x="0" y="443"/>
                      </a:lnTo>
                      <a:lnTo>
                        <a:pt x="65" y="498"/>
                      </a:lnTo>
                      <a:lnTo>
                        <a:pt x="422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6" name="Freeform 2193"/>
                <p:cNvSpPr>
                  <a:spLocks/>
                </p:cNvSpPr>
                <p:nvPr/>
              </p:nvSpPr>
              <p:spPr bwMode="auto">
                <a:xfrm>
                  <a:off x="2487" y="3263"/>
                  <a:ext cx="76" cy="174"/>
                </a:xfrm>
                <a:custGeom>
                  <a:avLst/>
                  <a:gdLst>
                    <a:gd name="T0" fmla="*/ 154 w 154"/>
                    <a:gd name="T1" fmla="*/ 16 h 349"/>
                    <a:gd name="T2" fmla="*/ 81 w 154"/>
                    <a:gd name="T3" fmla="*/ 0 h 349"/>
                    <a:gd name="T4" fmla="*/ 0 w 154"/>
                    <a:gd name="T5" fmla="*/ 332 h 349"/>
                    <a:gd name="T6" fmla="*/ 77 w 154"/>
                    <a:gd name="T7" fmla="*/ 349 h 349"/>
                    <a:gd name="T8" fmla="*/ 154 w 154"/>
                    <a:gd name="T9" fmla="*/ 16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349">
                      <a:moveTo>
                        <a:pt x="154" y="16"/>
                      </a:moveTo>
                      <a:lnTo>
                        <a:pt x="81" y="0"/>
                      </a:lnTo>
                      <a:lnTo>
                        <a:pt x="0" y="332"/>
                      </a:lnTo>
                      <a:lnTo>
                        <a:pt x="77" y="349"/>
                      </a:lnTo>
                      <a:lnTo>
                        <a:pt x="154" y="1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7" name="Freeform 2194"/>
                <p:cNvSpPr>
                  <a:spLocks/>
                </p:cNvSpPr>
                <p:nvPr/>
              </p:nvSpPr>
              <p:spPr bwMode="auto">
                <a:xfrm>
                  <a:off x="2332" y="3211"/>
                  <a:ext cx="169" cy="97"/>
                </a:xfrm>
                <a:custGeom>
                  <a:avLst/>
                  <a:gdLst>
                    <a:gd name="T0" fmla="*/ 340 w 340"/>
                    <a:gd name="T1" fmla="*/ 73 h 195"/>
                    <a:gd name="T2" fmla="*/ 310 w 340"/>
                    <a:gd name="T3" fmla="*/ 0 h 195"/>
                    <a:gd name="T4" fmla="*/ 0 w 340"/>
                    <a:gd name="T5" fmla="*/ 122 h 195"/>
                    <a:gd name="T6" fmla="*/ 26 w 340"/>
                    <a:gd name="T7" fmla="*/ 195 h 195"/>
                    <a:gd name="T8" fmla="*/ 340 w 340"/>
                    <a:gd name="T9" fmla="*/ 7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" h="195">
                      <a:moveTo>
                        <a:pt x="340" y="73"/>
                      </a:moveTo>
                      <a:lnTo>
                        <a:pt x="310" y="0"/>
                      </a:lnTo>
                      <a:lnTo>
                        <a:pt x="0" y="122"/>
                      </a:lnTo>
                      <a:lnTo>
                        <a:pt x="26" y="195"/>
                      </a:lnTo>
                      <a:lnTo>
                        <a:pt x="340" y="7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8" name="Freeform 2195"/>
                <p:cNvSpPr>
                  <a:spLocks/>
                </p:cNvSpPr>
                <p:nvPr/>
              </p:nvSpPr>
              <p:spPr bwMode="auto">
                <a:xfrm>
                  <a:off x="2542" y="3270"/>
                  <a:ext cx="76" cy="174"/>
                </a:xfrm>
                <a:custGeom>
                  <a:avLst/>
                  <a:gdLst>
                    <a:gd name="T0" fmla="*/ 151 w 151"/>
                    <a:gd name="T1" fmla="*/ 18 h 349"/>
                    <a:gd name="T2" fmla="*/ 79 w 151"/>
                    <a:gd name="T3" fmla="*/ 0 h 349"/>
                    <a:gd name="T4" fmla="*/ 0 w 151"/>
                    <a:gd name="T5" fmla="*/ 332 h 349"/>
                    <a:gd name="T6" fmla="*/ 74 w 151"/>
                    <a:gd name="T7" fmla="*/ 349 h 349"/>
                    <a:gd name="T8" fmla="*/ 151 w 151"/>
                    <a:gd name="T9" fmla="*/ 18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" h="349">
                      <a:moveTo>
                        <a:pt x="151" y="18"/>
                      </a:moveTo>
                      <a:lnTo>
                        <a:pt x="79" y="0"/>
                      </a:lnTo>
                      <a:lnTo>
                        <a:pt x="0" y="332"/>
                      </a:lnTo>
                      <a:lnTo>
                        <a:pt x="74" y="349"/>
                      </a:lnTo>
                      <a:lnTo>
                        <a:pt x="151" y="1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9" name="Freeform 2196"/>
                <p:cNvSpPr>
                  <a:spLocks/>
                </p:cNvSpPr>
                <p:nvPr/>
              </p:nvSpPr>
              <p:spPr bwMode="auto">
                <a:xfrm>
                  <a:off x="2314" y="3161"/>
                  <a:ext cx="169" cy="96"/>
                </a:xfrm>
                <a:custGeom>
                  <a:avLst/>
                  <a:gdLst>
                    <a:gd name="T0" fmla="*/ 336 w 336"/>
                    <a:gd name="T1" fmla="*/ 70 h 191"/>
                    <a:gd name="T2" fmla="*/ 311 w 336"/>
                    <a:gd name="T3" fmla="*/ 0 h 191"/>
                    <a:gd name="T4" fmla="*/ 0 w 336"/>
                    <a:gd name="T5" fmla="*/ 122 h 191"/>
                    <a:gd name="T6" fmla="*/ 24 w 336"/>
                    <a:gd name="T7" fmla="*/ 191 h 191"/>
                    <a:gd name="T8" fmla="*/ 336 w 336"/>
                    <a:gd name="T9" fmla="*/ 70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6" h="191">
                      <a:moveTo>
                        <a:pt x="336" y="70"/>
                      </a:moveTo>
                      <a:lnTo>
                        <a:pt x="311" y="0"/>
                      </a:lnTo>
                      <a:lnTo>
                        <a:pt x="0" y="122"/>
                      </a:lnTo>
                      <a:lnTo>
                        <a:pt x="24" y="191"/>
                      </a:lnTo>
                      <a:lnTo>
                        <a:pt x="336" y="7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0" name="Line 2197"/>
                <p:cNvSpPr>
                  <a:spLocks noChangeShapeType="1"/>
                </p:cNvSpPr>
                <p:nvPr/>
              </p:nvSpPr>
              <p:spPr bwMode="auto">
                <a:xfrm flipH="1" flipV="1">
                  <a:off x="2552" y="3302"/>
                  <a:ext cx="14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1" name="Line 2198"/>
                <p:cNvSpPr>
                  <a:spLocks noChangeShapeType="1"/>
                </p:cNvSpPr>
                <p:nvPr/>
              </p:nvSpPr>
              <p:spPr bwMode="auto">
                <a:xfrm flipH="1" flipV="1">
                  <a:off x="2439" y="3213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2" name="Line 2199"/>
                <p:cNvSpPr>
                  <a:spLocks noChangeShapeType="1"/>
                </p:cNvSpPr>
                <p:nvPr/>
              </p:nvSpPr>
              <p:spPr bwMode="auto">
                <a:xfrm flipH="1" flipV="1">
                  <a:off x="2539" y="3190"/>
                  <a:ext cx="27" cy="2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82" name="Group 162"/>
              <p:cNvGrpSpPr>
                <a:grpSpLocks/>
              </p:cNvGrpSpPr>
              <p:nvPr/>
            </p:nvGrpSpPr>
            <p:grpSpPr bwMode="auto">
              <a:xfrm>
                <a:off x="5148064" y="5805264"/>
                <a:ext cx="228600" cy="344488"/>
                <a:chOff x="5619761" y="5727439"/>
                <a:chExt cx="229751" cy="344153"/>
              </a:xfrm>
            </p:grpSpPr>
            <p:sp>
              <p:nvSpPr>
                <p:cNvPr id="683" name="Oval 682"/>
                <p:cNvSpPr/>
                <p:nvPr/>
              </p:nvSpPr>
              <p:spPr>
                <a:xfrm>
                  <a:off x="5619761" y="5938372"/>
                  <a:ext cx="137212" cy="1332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4" name="AutoShape 80"/>
                <p:cNvSpPr>
                  <a:spLocks noChangeArrowheads="1"/>
                </p:cNvSpPr>
                <p:nvPr/>
              </p:nvSpPr>
              <p:spPr bwMode="auto">
                <a:xfrm rot="1362896">
                  <a:off x="5726928" y="5727439"/>
                  <a:ext cx="122584" cy="262965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13" tIns="45707" rIns="91413" bIns="45707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990" name="Group 989"/>
            <p:cNvGrpSpPr/>
            <p:nvPr/>
          </p:nvGrpSpPr>
          <p:grpSpPr>
            <a:xfrm>
              <a:off x="4932040" y="3437384"/>
              <a:ext cx="228600" cy="529240"/>
              <a:chOff x="5148064" y="5805264"/>
              <a:chExt cx="228600" cy="529240"/>
            </a:xfrm>
          </p:grpSpPr>
          <p:grpSp>
            <p:nvGrpSpPr>
              <p:cNvPr id="991" name="Group 2154"/>
              <p:cNvGrpSpPr>
                <a:grpSpLocks/>
              </p:cNvGrpSpPr>
              <p:nvPr/>
            </p:nvGrpSpPr>
            <p:grpSpPr bwMode="auto">
              <a:xfrm>
                <a:off x="5148064" y="6165304"/>
                <a:ext cx="212400" cy="169200"/>
                <a:chOff x="2246" y="2422"/>
                <a:chExt cx="1031" cy="1022"/>
              </a:xfrm>
            </p:grpSpPr>
            <p:sp>
              <p:nvSpPr>
                <p:cNvPr id="995" name="Freeform 2155"/>
                <p:cNvSpPr>
                  <a:spLocks/>
                </p:cNvSpPr>
                <p:nvPr/>
              </p:nvSpPr>
              <p:spPr bwMode="auto">
                <a:xfrm>
                  <a:off x="2642" y="2422"/>
                  <a:ext cx="105" cy="167"/>
                </a:xfrm>
                <a:custGeom>
                  <a:avLst/>
                  <a:gdLst>
                    <a:gd name="T0" fmla="*/ 146 w 210"/>
                    <a:gd name="T1" fmla="*/ 333 h 333"/>
                    <a:gd name="T2" fmla="*/ 210 w 210"/>
                    <a:gd name="T3" fmla="*/ 306 h 333"/>
                    <a:gd name="T4" fmla="*/ 68 w 210"/>
                    <a:gd name="T5" fmla="*/ 0 h 333"/>
                    <a:gd name="T6" fmla="*/ 0 w 210"/>
                    <a:gd name="T7" fmla="*/ 30 h 333"/>
                    <a:gd name="T8" fmla="*/ 146 w 210"/>
                    <a:gd name="T9" fmla="*/ 333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333">
                      <a:moveTo>
                        <a:pt x="146" y="333"/>
                      </a:moveTo>
                      <a:lnTo>
                        <a:pt x="210" y="306"/>
                      </a:lnTo>
                      <a:lnTo>
                        <a:pt x="68" y="0"/>
                      </a:lnTo>
                      <a:lnTo>
                        <a:pt x="0" y="30"/>
                      </a:lnTo>
                      <a:lnTo>
                        <a:pt x="146" y="33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6" name="Rectangle 2156"/>
                <p:cNvSpPr>
                  <a:spLocks noChangeArrowheads="1"/>
                </p:cNvSpPr>
                <p:nvPr/>
              </p:nvSpPr>
              <p:spPr bwMode="auto">
                <a:xfrm>
                  <a:off x="2716" y="2570"/>
                  <a:ext cx="33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7" name="Rectangle 2157"/>
                <p:cNvSpPr>
                  <a:spLocks noChangeArrowheads="1"/>
                </p:cNvSpPr>
                <p:nvPr/>
              </p:nvSpPr>
              <p:spPr bwMode="auto">
                <a:xfrm>
                  <a:off x="2783" y="2570"/>
                  <a:ext cx="34" cy="280"/>
                </a:xfrm>
                <a:prstGeom prst="rect">
                  <a:avLst/>
                </a:prstGeom>
                <a:solidFill>
                  <a:srgbClr val="0073E6"/>
                </a:solidFill>
                <a:ln w="3175">
                  <a:solidFill>
                    <a:srgbClr val="0075E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8" name="Freeform 2158"/>
                <p:cNvSpPr>
                  <a:spLocks/>
                </p:cNvSpPr>
                <p:nvPr/>
              </p:nvSpPr>
              <p:spPr bwMode="auto">
                <a:xfrm>
                  <a:off x="2779" y="2425"/>
                  <a:ext cx="115" cy="163"/>
                </a:xfrm>
                <a:custGeom>
                  <a:avLst/>
                  <a:gdLst>
                    <a:gd name="T0" fmla="*/ 0 w 231"/>
                    <a:gd name="T1" fmla="*/ 292 h 327"/>
                    <a:gd name="T2" fmla="*/ 67 w 231"/>
                    <a:gd name="T3" fmla="*/ 327 h 327"/>
                    <a:gd name="T4" fmla="*/ 231 w 231"/>
                    <a:gd name="T5" fmla="*/ 30 h 327"/>
                    <a:gd name="T6" fmla="*/ 165 w 231"/>
                    <a:gd name="T7" fmla="*/ 0 h 327"/>
                    <a:gd name="T8" fmla="*/ 0 w 231"/>
                    <a:gd name="T9" fmla="*/ 292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1" h="327">
                      <a:moveTo>
                        <a:pt x="0" y="292"/>
                      </a:moveTo>
                      <a:lnTo>
                        <a:pt x="67" y="327"/>
                      </a:lnTo>
                      <a:lnTo>
                        <a:pt x="231" y="30"/>
                      </a:lnTo>
                      <a:lnTo>
                        <a:pt x="165" y="0"/>
                      </a:lnTo>
                      <a:lnTo>
                        <a:pt x="0" y="29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9" name="Freeform 2159"/>
                <p:cNvSpPr>
                  <a:spLocks/>
                </p:cNvSpPr>
                <p:nvPr/>
              </p:nvSpPr>
              <p:spPr bwMode="auto">
                <a:xfrm>
                  <a:off x="2597" y="2451"/>
                  <a:ext cx="106" cy="170"/>
                </a:xfrm>
                <a:custGeom>
                  <a:avLst/>
                  <a:gdLst>
                    <a:gd name="T0" fmla="*/ 142 w 213"/>
                    <a:gd name="T1" fmla="*/ 341 h 341"/>
                    <a:gd name="T2" fmla="*/ 213 w 213"/>
                    <a:gd name="T3" fmla="*/ 308 h 341"/>
                    <a:gd name="T4" fmla="*/ 67 w 213"/>
                    <a:gd name="T5" fmla="*/ 0 h 341"/>
                    <a:gd name="T6" fmla="*/ 0 w 213"/>
                    <a:gd name="T7" fmla="*/ 32 h 341"/>
                    <a:gd name="T8" fmla="*/ 142 w 213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3" h="341">
                      <a:moveTo>
                        <a:pt x="142" y="341"/>
                      </a:moveTo>
                      <a:lnTo>
                        <a:pt x="213" y="308"/>
                      </a:lnTo>
                      <a:lnTo>
                        <a:pt x="67" y="0"/>
                      </a:lnTo>
                      <a:lnTo>
                        <a:pt x="0" y="32"/>
                      </a:lnTo>
                      <a:lnTo>
                        <a:pt x="142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0" name="Freeform 2160"/>
                <p:cNvSpPr>
                  <a:spLocks/>
                </p:cNvSpPr>
                <p:nvPr/>
              </p:nvSpPr>
              <p:spPr bwMode="auto">
                <a:xfrm>
                  <a:off x="2822" y="2451"/>
                  <a:ext cx="116" cy="165"/>
                </a:xfrm>
                <a:custGeom>
                  <a:avLst/>
                  <a:gdLst>
                    <a:gd name="T0" fmla="*/ 0 w 232"/>
                    <a:gd name="T1" fmla="*/ 297 h 330"/>
                    <a:gd name="T2" fmla="*/ 68 w 232"/>
                    <a:gd name="T3" fmla="*/ 330 h 330"/>
                    <a:gd name="T4" fmla="*/ 232 w 232"/>
                    <a:gd name="T5" fmla="*/ 37 h 330"/>
                    <a:gd name="T6" fmla="*/ 168 w 232"/>
                    <a:gd name="T7" fmla="*/ 0 h 330"/>
                    <a:gd name="T8" fmla="*/ 0 w 232"/>
                    <a:gd name="T9" fmla="*/ 297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330">
                      <a:moveTo>
                        <a:pt x="0" y="297"/>
                      </a:moveTo>
                      <a:lnTo>
                        <a:pt x="68" y="330"/>
                      </a:lnTo>
                      <a:lnTo>
                        <a:pt x="232" y="37"/>
                      </a:lnTo>
                      <a:lnTo>
                        <a:pt x="168" y="0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1" name="Line 2161"/>
                <p:cNvSpPr>
                  <a:spLocks noChangeShapeType="1"/>
                </p:cNvSpPr>
                <p:nvPr/>
              </p:nvSpPr>
              <p:spPr bwMode="auto">
                <a:xfrm>
                  <a:off x="2685" y="2562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2" name="Line 2162"/>
                <p:cNvSpPr>
                  <a:spLocks noChangeShapeType="1"/>
                </p:cNvSpPr>
                <p:nvPr/>
              </p:nvSpPr>
              <p:spPr bwMode="auto">
                <a:xfrm>
                  <a:off x="2828" y="2556"/>
                  <a:ext cx="19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3" name="Line 2163"/>
                <p:cNvSpPr>
                  <a:spLocks noChangeShapeType="1"/>
                </p:cNvSpPr>
                <p:nvPr/>
              </p:nvSpPr>
              <p:spPr bwMode="auto">
                <a:xfrm>
                  <a:off x="2747" y="2639"/>
                  <a:ext cx="36" cy="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4" name="Freeform 2164"/>
                <p:cNvSpPr>
                  <a:spLocks/>
                </p:cNvSpPr>
                <p:nvPr/>
              </p:nvSpPr>
              <p:spPr bwMode="auto">
                <a:xfrm>
                  <a:off x="2394" y="2789"/>
                  <a:ext cx="252" cy="202"/>
                </a:xfrm>
                <a:custGeom>
                  <a:avLst/>
                  <a:gdLst>
                    <a:gd name="T0" fmla="*/ 451 w 503"/>
                    <a:gd name="T1" fmla="*/ 406 h 406"/>
                    <a:gd name="T2" fmla="*/ 503 w 503"/>
                    <a:gd name="T3" fmla="*/ 337 h 406"/>
                    <a:gd name="T4" fmla="*/ 46 w 503"/>
                    <a:gd name="T5" fmla="*/ 0 h 406"/>
                    <a:gd name="T6" fmla="*/ 0 w 503"/>
                    <a:gd name="T7" fmla="*/ 69 h 406"/>
                    <a:gd name="T8" fmla="*/ 451 w 503"/>
                    <a:gd name="T9" fmla="*/ 40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3" h="406">
                      <a:moveTo>
                        <a:pt x="451" y="406"/>
                      </a:moveTo>
                      <a:lnTo>
                        <a:pt x="503" y="337"/>
                      </a:lnTo>
                      <a:lnTo>
                        <a:pt x="46" y="0"/>
                      </a:lnTo>
                      <a:lnTo>
                        <a:pt x="0" y="69"/>
                      </a:lnTo>
                      <a:lnTo>
                        <a:pt x="451" y="40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5" name="Freeform 2165"/>
                <p:cNvSpPr>
                  <a:spLocks/>
                </p:cNvSpPr>
                <p:nvPr/>
              </p:nvSpPr>
              <p:spPr bwMode="auto">
                <a:xfrm>
                  <a:off x="2434" y="2733"/>
                  <a:ext cx="251" cy="202"/>
                </a:xfrm>
                <a:custGeom>
                  <a:avLst/>
                  <a:gdLst>
                    <a:gd name="T0" fmla="*/ 452 w 501"/>
                    <a:gd name="T1" fmla="*/ 404 h 404"/>
                    <a:gd name="T2" fmla="*/ 501 w 501"/>
                    <a:gd name="T3" fmla="*/ 337 h 404"/>
                    <a:gd name="T4" fmla="*/ 47 w 501"/>
                    <a:gd name="T5" fmla="*/ 0 h 404"/>
                    <a:gd name="T6" fmla="*/ 0 w 501"/>
                    <a:gd name="T7" fmla="*/ 70 h 404"/>
                    <a:gd name="T8" fmla="*/ 452 w 501"/>
                    <a:gd name="T9" fmla="*/ 404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1" h="404">
                      <a:moveTo>
                        <a:pt x="452" y="404"/>
                      </a:moveTo>
                      <a:lnTo>
                        <a:pt x="501" y="337"/>
                      </a:lnTo>
                      <a:lnTo>
                        <a:pt x="47" y="0"/>
                      </a:lnTo>
                      <a:lnTo>
                        <a:pt x="0" y="70"/>
                      </a:lnTo>
                      <a:lnTo>
                        <a:pt x="452" y="40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6" name="Freeform 2166"/>
                <p:cNvSpPr>
                  <a:spLocks/>
                </p:cNvSpPr>
                <p:nvPr/>
              </p:nvSpPr>
              <p:spPr bwMode="auto">
                <a:xfrm>
                  <a:off x="2249" y="2768"/>
                  <a:ext cx="173" cy="68"/>
                </a:xfrm>
                <a:custGeom>
                  <a:avLst/>
                  <a:gdLst>
                    <a:gd name="T0" fmla="*/ 329 w 346"/>
                    <a:gd name="T1" fmla="*/ 137 h 137"/>
                    <a:gd name="T2" fmla="*/ 346 w 346"/>
                    <a:gd name="T3" fmla="*/ 58 h 137"/>
                    <a:gd name="T4" fmla="*/ 17 w 346"/>
                    <a:gd name="T5" fmla="*/ 0 h 137"/>
                    <a:gd name="T6" fmla="*/ 0 w 346"/>
                    <a:gd name="T7" fmla="*/ 72 h 137"/>
                    <a:gd name="T8" fmla="*/ 329 w 346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6" h="137">
                      <a:moveTo>
                        <a:pt x="329" y="137"/>
                      </a:moveTo>
                      <a:lnTo>
                        <a:pt x="346" y="58"/>
                      </a:lnTo>
                      <a:lnTo>
                        <a:pt x="17" y="0"/>
                      </a:lnTo>
                      <a:lnTo>
                        <a:pt x="0" y="72"/>
                      </a:lnTo>
                      <a:lnTo>
                        <a:pt x="329" y="137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7" name="Freeform 2167"/>
                <p:cNvSpPr>
                  <a:spLocks/>
                </p:cNvSpPr>
                <p:nvPr/>
              </p:nvSpPr>
              <p:spPr bwMode="auto">
                <a:xfrm>
                  <a:off x="2366" y="2601"/>
                  <a:ext cx="104" cy="170"/>
                </a:xfrm>
                <a:custGeom>
                  <a:avLst/>
                  <a:gdLst>
                    <a:gd name="T0" fmla="*/ 140 w 208"/>
                    <a:gd name="T1" fmla="*/ 341 h 341"/>
                    <a:gd name="T2" fmla="*/ 208 w 208"/>
                    <a:gd name="T3" fmla="*/ 308 h 341"/>
                    <a:gd name="T4" fmla="*/ 69 w 208"/>
                    <a:gd name="T5" fmla="*/ 0 h 341"/>
                    <a:gd name="T6" fmla="*/ 0 w 208"/>
                    <a:gd name="T7" fmla="*/ 29 h 341"/>
                    <a:gd name="T8" fmla="*/ 140 w 208"/>
                    <a:gd name="T9" fmla="*/ 341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" h="341">
                      <a:moveTo>
                        <a:pt x="140" y="341"/>
                      </a:moveTo>
                      <a:lnTo>
                        <a:pt x="208" y="308"/>
                      </a:lnTo>
                      <a:lnTo>
                        <a:pt x="69" y="0"/>
                      </a:lnTo>
                      <a:lnTo>
                        <a:pt x="0" y="29"/>
                      </a:lnTo>
                      <a:lnTo>
                        <a:pt x="140" y="34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8" name="Freeform 2168"/>
                <p:cNvSpPr>
                  <a:spLocks/>
                </p:cNvSpPr>
                <p:nvPr/>
              </p:nvSpPr>
              <p:spPr bwMode="auto">
                <a:xfrm>
                  <a:off x="2246" y="2823"/>
                  <a:ext cx="172" cy="69"/>
                </a:xfrm>
                <a:custGeom>
                  <a:avLst/>
                  <a:gdLst>
                    <a:gd name="T0" fmla="*/ 330 w 343"/>
                    <a:gd name="T1" fmla="*/ 138 h 138"/>
                    <a:gd name="T2" fmla="*/ 343 w 343"/>
                    <a:gd name="T3" fmla="*/ 60 h 138"/>
                    <a:gd name="T4" fmla="*/ 15 w 343"/>
                    <a:gd name="T5" fmla="*/ 0 h 138"/>
                    <a:gd name="T6" fmla="*/ 0 w 343"/>
                    <a:gd name="T7" fmla="*/ 73 h 138"/>
                    <a:gd name="T8" fmla="*/ 330 w 343"/>
                    <a:gd name="T9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138">
                      <a:moveTo>
                        <a:pt x="330" y="138"/>
                      </a:moveTo>
                      <a:lnTo>
                        <a:pt x="343" y="60"/>
                      </a:lnTo>
                      <a:lnTo>
                        <a:pt x="15" y="0"/>
                      </a:lnTo>
                      <a:lnTo>
                        <a:pt x="0" y="73"/>
                      </a:lnTo>
                      <a:lnTo>
                        <a:pt x="330" y="13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9" name="Freeform 2169"/>
                <p:cNvSpPr>
                  <a:spLocks/>
                </p:cNvSpPr>
                <p:nvPr/>
              </p:nvSpPr>
              <p:spPr bwMode="auto">
                <a:xfrm>
                  <a:off x="2416" y="2579"/>
                  <a:ext cx="102" cy="171"/>
                </a:xfrm>
                <a:custGeom>
                  <a:avLst/>
                  <a:gdLst>
                    <a:gd name="T0" fmla="*/ 134 w 205"/>
                    <a:gd name="T1" fmla="*/ 342 h 342"/>
                    <a:gd name="T2" fmla="*/ 205 w 205"/>
                    <a:gd name="T3" fmla="*/ 311 h 342"/>
                    <a:gd name="T4" fmla="*/ 69 w 205"/>
                    <a:gd name="T5" fmla="*/ 0 h 342"/>
                    <a:gd name="T6" fmla="*/ 0 w 205"/>
                    <a:gd name="T7" fmla="*/ 32 h 342"/>
                    <a:gd name="T8" fmla="*/ 134 w 205"/>
                    <a:gd name="T9" fmla="*/ 342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342">
                      <a:moveTo>
                        <a:pt x="134" y="342"/>
                      </a:moveTo>
                      <a:lnTo>
                        <a:pt x="205" y="311"/>
                      </a:lnTo>
                      <a:lnTo>
                        <a:pt x="69" y="0"/>
                      </a:lnTo>
                      <a:lnTo>
                        <a:pt x="0" y="32"/>
                      </a:lnTo>
                      <a:lnTo>
                        <a:pt x="134" y="342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0" name="Line 2170"/>
                <p:cNvSpPr>
                  <a:spLocks noChangeShapeType="1"/>
                </p:cNvSpPr>
                <p:nvPr/>
              </p:nvSpPr>
              <p:spPr bwMode="auto">
                <a:xfrm flipV="1">
                  <a:off x="2373" y="2826"/>
                  <a:ext cx="10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1" name="Line 2171"/>
                <p:cNvSpPr>
                  <a:spLocks noChangeShapeType="1"/>
                </p:cNvSpPr>
                <p:nvPr/>
              </p:nvSpPr>
              <p:spPr bwMode="auto">
                <a:xfrm flipV="1">
                  <a:off x="2456" y="2707"/>
                  <a:ext cx="9" cy="12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2" name="Line 2172"/>
                <p:cNvSpPr>
                  <a:spLocks noChangeShapeType="1"/>
                </p:cNvSpPr>
                <p:nvPr/>
              </p:nvSpPr>
              <p:spPr bwMode="auto">
                <a:xfrm flipV="1">
                  <a:off x="2473" y="2808"/>
                  <a:ext cx="19" cy="3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3" name="Freeform 2173"/>
                <p:cNvSpPr>
                  <a:spLocks/>
                </p:cNvSpPr>
                <p:nvPr/>
              </p:nvSpPr>
              <p:spPr bwMode="auto">
                <a:xfrm>
                  <a:off x="2840" y="2768"/>
                  <a:ext cx="260" cy="185"/>
                </a:xfrm>
                <a:custGeom>
                  <a:avLst/>
                  <a:gdLst>
                    <a:gd name="T0" fmla="*/ 0 w 520"/>
                    <a:gd name="T1" fmla="*/ 299 h 370"/>
                    <a:gd name="T2" fmla="*/ 43 w 520"/>
                    <a:gd name="T3" fmla="*/ 370 h 370"/>
                    <a:gd name="T4" fmla="*/ 520 w 520"/>
                    <a:gd name="T5" fmla="*/ 71 h 370"/>
                    <a:gd name="T6" fmla="*/ 479 w 520"/>
                    <a:gd name="T7" fmla="*/ 0 h 370"/>
                    <a:gd name="T8" fmla="*/ 0 w 520"/>
                    <a:gd name="T9" fmla="*/ 299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0" h="370">
                      <a:moveTo>
                        <a:pt x="0" y="299"/>
                      </a:moveTo>
                      <a:lnTo>
                        <a:pt x="43" y="370"/>
                      </a:lnTo>
                      <a:lnTo>
                        <a:pt x="520" y="71"/>
                      </a:lnTo>
                      <a:lnTo>
                        <a:pt x="479" y="0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4" name="Freeform 2174"/>
                <p:cNvSpPr>
                  <a:spLocks/>
                </p:cNvSpPr>
                <p:nvPr/>
              </p:nvSpPr>
              <p:spPr bwMode="auto">
                <a:xfrm>
                  <a:off x="2875" y="2825"/>
                  <a:ext cx="261" cy="186"/>
                </a:xfrm>
                <a:custGeom>
                  <a:avLst/>
                  <a:gdLst>
                    <a:gd name="T0" fmla="*/ 0 w 522"/>
                    <a:gd name="T1" fmla="*/ 301 h 372"/>
                    <a:gd name="T2" fmla="*/ 45 w 522"/>
                    <a:gd name="T3" fmla="*/ 372 h 372"/>
                    <a:gd name="T4" fmla="*/ 522 w 522"/>
                    <a:gd name="T5" fmla="*/ 69 h 372"/>
                    <a:gd name="T6" fmla="*/ 480 w 522"/>
                    <a:gd name="T7" fmla="*/ 0 h 372"/>
                    <a:gd name="T8" fmla="*/ 0 w 522"/>
                    <a:gd name="T9" fmla="*/ 301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2" h="372">
                      <a:moveTo>
                        <a:pt x="0" y="301"/>
                      </a:moveTo>
                      <a:lnTo>
                        <a:pt x="45" y="372"/>
                      </a:lnTo>
                      <a:lnTo>
                        <a:pt x="522" y="69"/>
                      </a:lnTo>
                      <a:lnTo>
                        <a:pt x="480" y="0"/>
                      </a:lnTo>
                      <a:lnTo>
                        <a:pt x="0" y="301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5" name="Freeform 2175"/>
                <p:cNvSpPr>
                  <a:spLocks/>
                </p:cNvSpPr>
                <p:nvPr/>
              </p:nvSpPr>
              <p:spPr bwMode="auto">
                <a:xfrm>
                  <a:off x="3059" y="2639"/>
                  <a:ext cx="124" cy="164"/>
                </a:xfrm>
                <a:custGeom>
                  <a:avLst/>
                  <a:gdLst>
                    <a:gd name="T0" fmla="*/ 0 w 246"/>
                    <a:gd name="T1" fmla="*/ 286 h 328"/>
                    <a:gd name="T2" fmla="*/ 60 w 246"/>
                    <a:gd name="T3" fmla="*/ 328 h 328"/>
                    <a:gd name="T4" fmla="*/ 246 w 246"/>
                    <a:gd name="T5" fmla="*/ 40 h 328"/>
                    <a:gd name="T6" fmla="*/ 182 w 246"/>
                    <a:gd name="T7" fmla="*/ 0 h 328"/>
                    <a:gd name="T8" fmla="*/ 0 w 246"/>
                    <a:gd name="T9" fmla="*/ 286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328">
                      <a:moveTo>
                        <a:pt x="0" y="286"/>
                      </a:moveTo>
                      <a:lnTo>
                        <a:pt x="60" y="328"/>
                      </a:lnTo>
                      <a:lnTo>
                        <a:pt x="246" y="40"/>
                      </a:lnTo>
                      <a:lnTo>
                        <a:pt x="182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6" name="Freeform 2176"/>
                <p:cNvSpPr>
                  <a:spLocks/>
                </p:cNvSpPr>
                <p:nvPr/>
              </p:nvSpPr>
              <p:spPr bwMode="auto">
                <a:xfrm>
                  <a:off x="3110" y="2823"/>
                  <a:ext cx="167" cy="40"/>
                </a:xfrm>
                <a:custGeom>
                  <a:avLst/>
                  <a:gdLst>
                    <a:gd name="T0" fmla="*/ 0 w 333"/>
                    <a:gd name="T1" fmla="*/ 8 h 79"/>
                    <a:gd name="T2" fmla="*/ 0 w 333"/>
                    <a:gd name="T3" fmla="*/ 79 h 79"/>
                    <a:gd name="T4" fmla="*/ 333 w 333"/>
                    <a:gd name="T5" fmla="*/ 73 h 79"/>
                    <a:gd name="T6" fmla="*/ 327 w 333"/>
                    <a:gd name="T7" fmla="*/ 0 h 79"/>
                    <a:gd name="T8" fmla="*/ 0 w 333"/>
                    <a:gd name="T9" fmla="*/ 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79">
                      <a:moveTo>
                        <a:pt x="0" y="8"/>
                      </a:moveTo>
                      <a:lnTo>
                        <a:pt x="0" y="79"/>
                      </a:lnTo>
                      <a:lnTo>
                        <a:pt x="333" y="73"/>
                      </a:lnTo>
                      <a:lnTo>
                        <a:pt x="32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7" name="Freeform 2177"/>
                <p:cNvSpPr>
                  <a:spLocks/>
                </p:cNvSpPr>
                <p:nvPr/>
              </p:nvSpPr>
              <p:spPr bwMode="auto">
                <a:xfrm>
                  <a:off x="3012" y="2615"/>
                  <a:ext cx="120" cy="164"/>
                </a:xfrm>
                <a:custGeom>
                  <a:avLst/>
                  <a:gdLst>
                    <a:gd name="T0" fmla="*/ 0 w 242"/>
                    <a:gd name="T1" fmla="*/ 286 h 329"/>
                    <a:gd name="T2" fmla="*/ 62 w 242"/>
                    <a:gd name="T3" fmla="*/ 329 h 329"/>
                    <a:gd name="T4" fmla="*/ 242 w 242"/>
                    <a:gd name="T5" fmla="*/ 38 h 329"/>
                    <a:gd name="T6" fmla="*/ 178 w 242"/>
                    <a:gd name="T7" fmla="*/ 0 h 329"/>
                    <a:gd name="T8" fmla="*/ 0 w 242"/>
                    <a:gd name="T9" fmla="*/ 28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329">
                      <a:moveTo>
                        <a:pt x="0" y="286"/>
                      </a:moveTo>
                      <a:lnTo>
                        <a:pt x="62" y="329"/>
                      </a:lnTo>
                      <a:lnTo>
                        <a:pt x="242" y="38"/>
                      </a:lnTo>
                      <a:lnTo>
                        <a:pt x="178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8" name="Freeform 2178"/>
                <p:cNvSpPr>
                  <a:spLocks/>
                </p:cNvSpPr>
                <p:nvPr/>
              </p:nvSpPr>
              <p:spPr bwMode="auto">
                <a:xfrm>
                  <a:off x="3110" y="2874"/>
                  <a:ext cx="167" cy="44"/>
                </a:xfrm>
                <a:custGeom>
                  <a:avLst/>
                  <a:gdLst>
                    <a:gd name="T0" fmla="*/ 0 w 333"/>
                    <a:gd name="T1" fmla="*/ 9 h 86"/>
                    <a:gd name="T2" fmla="*/ 1 w 333"/>
                    <a:gd name="T3" fmla="*/ 86 h 86"/>
                    <a:gd name="T4" fmla="*/ 333 w 333"/>
                    <a:gd name="T5" fmla="*/ 75 h 86"/>
                    <a:gd name="T6" fmla="*/ 327 w 333"/>
                    <a:gd name="T7" fmla="*/ 0 h 86"/>
                    <a:gd name="T8" fmla="*/ 0 w 333"/>
                    <a:gd name="T9" fmla="*/ 9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86">
                      <a:moveTo>
                        <a:pt x="0" y="9"/>
                      </a:moveTo>
                      <a:lnTo>
                        <a:pt x="1" y="86"/>
                      </a:lnTo>
                      <a:lnTo>
                        <a:pt x="333" y="75"/>
                      </a:lnTo>
                      <a:lnTo>
                        <a:pt x="32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9" name="Line 2179"/>
                <p:cNvSpPr>
                  <a:spLocks noChangeShapeType="1"/>
                </p:cNvSpPr>
                <p:nvPr/>
              </p:nvSpPr>
              <p:spPr bwMode="auto">
                <a:xfrm>
                  <a:off x="3070" y="2741"/>
                  <a:ext cx="9" cy="15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0" name="Line 2180"/>
                <p:cNvSpPr>
                  <a:spLocks noChangeShapeType="1"/>
                </p:cNvSpPr>
                <p:nvPr/>
              </p:nvSpPr>
              <p:spPr bwMode="auto">
                <a:xfrm>
                  <a:off x="3148" y="2863"/>
                  <a:ext cx="11" cy="16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1" name="Line 2181"/>
                <p:cNvSpPr>
                  <a:spLocks noChangeShapeType="1"/>
                </p:cNvSpPr>
                <p:nvPr/>
              </p:nvSpPr>
              <p:spPr bwMode="auto">
                <a:xfrm>
                  <a:off x="3039" y="2838"/>
                  <a:ext cx="17" cy="27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2" name="Freeform 2182"/>
                <p:cNvSpPr>
                  <a:spLocks/>
                </p:cNvSpPr>
                <p:nvPr/>
              </p:nvSpPr>
              <p:spPr bwMode="auto">
                <a:xfrm>
                  <a:off x="2831" y="2989"/>
                  <a:ext cx="192" cy="264"/>
                </a:xfrm>
                <a:custGeom>
                  <a:avLst/>
                  <a:gdLst>
                    <a:gd name="T0" fmla="*/ 70 w 385"/>
                    <a:gd name="T1" fmla="*/ 0 h 526"/>
                    <a:gd name="T2" fmla="*/ 0 w 385"/>
                    <a:gd name="T3" fmla="*/ 50 h 526"/>
                    <a:gd name="T4" fmla="*/ 317 w 385"/>
                    <a:gd name="T5" fmla="*/ 526 h 526"/>
                    <a:gd name="T6" fmla="*/ 385 w 385"/>
                    <a:gd name="T7" fmla="*/ 477 h 526"/>
                    <a:gd name="T8" fmla="*/ 70 w 385"/>
                    <a:gd name="T9" fmla="*/ 0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5" h="526">
                      <a:moveTo>
                        <a:pt x="70" y="0"/>
                      </a:moveTo>
                      <a:lnTo>
                        <a:pt x="0" y="50"/>
                      </a:lnTo>
                      <a:lnTo>
                        <a:pt x="317" y="526"/>
                      </a:lnTo>
                      <a:lnTo>
                        <a:pt x="385" y="47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3" name="Freeform 2183"/>
                <p:cNvSpPr>
                  <a:spLocks/>
                </p:cNvSpPr>
                <p:nvPr/>
              </p:nvSpPr>
              <p:spPr bwMode="auto">
                <a:xfrm>
                  <a:off x="2775" y="3028"/>
                  <a:ext cx="192" cy="262"/>
                </a:xfrm>
                <a:custGeom>
                  <a:avLst/>
                  <a:gdLst>
                    <a:gd name="T0" fmla="*/ 69 w 383"/>
                    <a:gd name="T1" fmla="*/ 0 h 524"/>
                    <a:gd name="T2" fmla="*/ 0 w 383"/>
                    <a:gd name="T3" fmla="*/ 50 h 524"/>
                    <a:gd name="T4" fmla="*/ 315 w 383"/>
                    <a:gd name="T5" fmla="*/ 524 h 524"/>
                    <a:gd name="T6" fmla="*/ 383 w 383"/>
                    <a:gd name="T7" fmla="*/ 475 h 524"/>
                    <a:gd name="T8" fmla="*/ 69 w 383"/>
                    <a:gd name="T9" fmla="*/ 0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3" h="524">
                      <a:moveTo>
                        <a:pt x="69" y="0"/>
                      </a:moveTo>
                      <a:lnTo>
                        <a:pt x="0" y="50"/>
                      </a:lnTo>
                      <a:lnTo>
                        <a:pt x="315" y="524"/>
                      </a:lnTo>
                      <a:lnTo>
                        <a:pt x="383" y="475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4" name="Freeform 2184"/>
                <p:cNvSpPr>
                  <a:spLocks/>
                </p:cNvSpPr>
                <p:nvPr/>
              </p:nvSpPr>
              <p:spPr bwMode="auto">
                <a:xfrm>
                  <a:off x="2990" y="3209"/>
                  <a:ext cx="162" cy="119"/>
                </a:xfrm>
                <a:custGeom>
                  <a:avLst/>
                  <a:gdLst>
                    <a:gd name="T0" fmla="*/ 35 w 326"/>
                    <a:gd name="T1" fmla="*/ 0 h 237"/>
                    <a:gd name="T2" fmla="*/ 0 w 326"/>
                    <a:gd name="T3" fmla="*/ 64 h 237"/>
                    <a:gd name="T4" fmla="*/ 287 w 326"/>
                    <a:gd name="T5" fmla="*/ 237 h 237"/>
                    <a:gd name="T6" fmla="*/ 326 w 326"/>
                    <a:gd name="T7" fmla="*/ 171 h 237"/>
                    <a:gd name="T8" fmla="*/ 35 w 326"/>
                    <a:gd name="T9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6" h="237">
                      <a:moveTo>
                        <a:pt x="35" y="0"/>
                      </a:moveTo>
                      <a:lnTo>
                        <a:pt x="0" y="64"/>
                      </a:lnTo>
                      <a:lnTo>
                        <a:pt x="287" y="237"/>
                      </a:lnTo>
                      <a:lnTo>
                        <a:pt x="326" y="171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5" name="Freeform 2185"/>
                <p:cNvSpPr>
                  <a:spLocks/>
                </p:cNvSpPr>
                <p:nvPr/>
              </p:nvSpPr>
              <p:spPr bwMode="auto">
                <a:xfrm>
                  <a:off x="2928" y="3263"/>
                  <a:ext cx="50" cy="172"/>
                </a:xfrm>
                <a:custGeom>
                  <a:avLst/>
                  <a:gdLst>
                    <a:gd name="T0" fmla="*/ 73 w 99"/>
                    <a:gd name="T1" fmla="*/ 0 h 345"/>
                    <a:gd name="T2" fmla="*/ 0 w 99"/>
                    <a:gd name="T3" fmla="*/ 4 h 345"/>
                    <a:gd name="T4" fmla="*/ 26 w 99"/>
                    <a:gd name="T5" fmla="*/ 345 h 345"/>
                    <a:gd name="T6" fmla="*/ 99 w 99"/>
                    <a:gd name="T7" fmla="*/ 340 h 345"/>
                    <a:gd name="T8" fmla="*/ 73 w 99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345">
                      <a:moveTo>
                        <a:pt x="73" y="0"/>
                      </a:moveTo>
                      <a:lnTo>
                        <a:pt x="0" y="4"/>
                      </a:lnTo>
                      <a:lnTo>
                        <a:pt x="26" y="345"/>
                      </a:lnTo>
                      <a:lnTo>
                        <a:pt x="99" y="34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6" name="Freeform 2186"/>
                <p:cNvSpPr>
                  <a:spLocks/>
                </p:cNvSpPr>
                <p:nvPr/>
              </p:nvSpPr>
              <p:spPr bwMode="auto">
                <a:xfrm>
                  <a:off x="3012" y="3158"/>
                  <a:ext cx="162" cy="118"/>
                </a:xfrm>
                <a:custGeom>
                  <a:avLst/>
                  <a:gdLst>
                    <a:gd name="T0" fmla="*/ 35 w 324"/>
                    <a:gd name="T1" fmla="*/ 0 h 236"/>
                    <a:gd name="T2" fmla="*/ 0 w 324"/>
                    <a:gd name="T3" fmla="*/ 67 h 236"/>
                    <a:gd name="T4" fmla="*/ 287 w 324"/>
                    <a:gd name="T5" fmla="*/ 236 h 236"/>
                    <a:gd name="T6" fmla="*/ 324 w 324"/>
                    <a:gd name="T7" fmla="*/ 170 h 236"/>
                    <a:gd name="T8" fmla="*/ 35 w 324"/>
                    <a:gd name="T9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4" h="236">
                      <a:moveTo>
                        <a:pt x="35" y="0"/>
                      </a:moveTo>
                      <a:lnTo>
                        <a:pt x="0" y="67"/>
                      </a:lnTo>
                      <a:lnTo>
                        <a:pt x="287" y="236"/>
                      </a:lnTo>
                      <a:lnTo>
                        <a:pt x="324" y="17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7" name="Freeform 2187"/>
                <p:cNvSpPr>
                  <a:spLocks/>
                </p:cNvSpPr>
                <p:nvPr/>
              </p:nvSpPr>
              <p:spPr bwMode="auto">
                <a:xfrm>
                  <a:off x="2876" y="3264"/>
                  <a:ext cx="50" cy="173"/>
                </a:xfrm>
                <a:custGeom>
                  <a:avLst/>
                  <a:gdLst>
                    <a:gd name="T0" fmla="*/ 75 w 100"/>
                    <a:gd name="T1" fmla="*/ 0 h 346"/>
                    <a:gd name="T2" fmla="*/ 0 w 100"/>
                    <a:gd name="T3" fmla="*/ 5 h 346"/>
                    <a:gd name="T4" fmla="*/ 26 w 100"/>
                    <a:gd name="T5" fmla="*/ 346 h 346"/>
                    <a:gd name="T6" fmla="*/ 100 w 100"/>
                    <a:gd name="T7" fmla="*/ 341 h 346"/>
                    <a:gd name="T8" fmla="*/ 75 w 100"/>
                    <a:gd name="T9" fmla="*/ 0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46">
                      <a:moveTo>
                        <a:pt x="75" y="0"/>
                      </a:moveTo>
                      <a:lnTo>
                        <a:pt x="0" y="5"/>
                      </a:lnTo>
                      <a:lnTo>
                        <a:pt x="26" y="346"/>
                      </a:lnTo>
                      <a:lnTo>
                        <a:pt x="100" y="34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8" name="Line 2188"/>
                <p:cNvSpPr>
                  <a:spLocks noChangeShapeType="1"/>
                </p:cNvSpPr>
                <p:nvPr/>
              </p:nvSpPr>
              <p:spPr bwMode="auto">
                <a:xfrm flipH="1">
                  <a:off x="3034" y="3218"/>
                  <a:ext cx="14" cy="9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9" name="Line 2189"/>
                <p:cNvSpPr>
                  <a:spLocks noChangeShapeType="1"/>
                </p:cNvSpPr>
                <p:nvPr/>
              </p:nvSpPr>
              <p:spPr bwMode="auto">
                <a:xfrm flipH="1">
                  <a:off x="2917" y="3302"/>
                  <a:ext cx="13" cy="10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0" name="Line 2190"/>
                <p:cNvSpPr>
                  <a:spLocks noChangeShapeType="1"/>
                </p:cNvSpPr>
                <p:nvPr/>
              </p:nvSpPr>
              <p:spPr bwMode="auto">
                <a:xfrm flipH="1">
                  <a:off x="2924" y="3188"/>
                  <a:ext cx="28" cy="21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1" name="Freeform 2191"/>
                <p:cNvSpPr>
                  <a:spLocks/>
                </p:cNvSpPr>
                <p:nvPr/>
              </p:nvSpPr>
              <p:spPr bwMode="auto">
                <a:xfrm>
                  <a:off x="2518" y="3044"/>
                  <a:ext cx="210" cy="249"/>
                </a:xfrm>
                <a:custGeom>
                  <a:avLst/>
                  <a:gdLst>
                    <a:gd name="T0" fmla="*/ 420 w 420"/>
                    <a:gd name="T1" fmla="*/ 54 h 500"/>
                    <a:gd name="T2" fmla="*/ 358 w 420"/>
                    <a:gd name="T3" fmla="*/ 0 h 500"/>
                    <a:gd name="T4" fmla="*/ 0 w 420"/>
                    <a:gd name="T5" fmla="*/ 443 h 500"/>
                    <a:gd name="T6" fmla="*/ 65 w 420"/>
                    <a:gd name="T7" fmla="*/ 500 h 500"/>
                    <a:gd name="T8" fmla="*/ 420 w 420"/>
                    <a:gd name="T9" fmla="*/ 54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0" h="500">
                      <a:moveTo>
                        <a:pt x="420" y="54"/>
                      </a:moveTo>
                      <a:lnTo>
                        <a:pt x="358" y="0"/>
                      </a:lnTo>
                      <a:lnTo>
                        <a:pt x="0" y="443"/>
                      </a:lnTo>
                      <a:lnTo>
                        <a:pt x="65" y="500"/>
                      </a:lnTo>
                      <a:lnTo>
                        <a:pt x="420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2" name="Freeform 2192"/>
                <p:cNvSpPr>
                  <a:spLocks/>
                </p:cNvSpPr>
                <p:nvPr/>
              </p:nvSpPr>
              <p:spPr bwMode="auto">
                <a:xfrm>
                  <a:off x="2465" y="3000"/>
                  <a:ext cx="211" cy="250"/>
                </a:xfrm>
                <a:custGeom>
                  <a:avLst/>
                  <a:gdLst>
                    <a:gd name="T0" fmla="*/ 422 w 422"/>
                    <a:gd name="T1" fmla="*/ 54 h 498"/>
                    <a:gd name="T2" fmla="*/ 355 w 422"/>
                    <a:gd name="T3" fmla="*/ 0 h 498"/>
                    <a:gd name="T4" fmla="*/ 0 w 422"/>
                    <a:gd name="T5" fmla="*/ 443 h 498"/>
                    <a:gd name="T6" fmla="*/ 65 w 422"/>
                    <a:gd name="T7" fmla="*/ 498 h 498"/>
                    <a:gd name="T8" fmla="*/ 422 w 422"/>
                    <a:gd name="T9" fmla="*/ 54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2" h="498">
                      <a:moveTo>
                        <a:pt x="422" y="54"/>
                      </a:moveTo>
                      <a:lnTo>
                        <a:pt x="355" y="0"/>
                      </a:lnTo>
                      <a:lnTo>
                        <a:pt x="0" y="443"/>
                      </a:lnTo>
                      <a:lnTo>
                        <a:pt x="65" y="498"/>
                      </a:lnTo>
                      <a:lnTo>
                        <a:pt x="422" y="54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3" name="Freeform 2193"/>
                <p:cNvSpPr>
                  <a:spLocks/>
                </p:cNvSpPr>
                <p:nvPr/>
              </p:nvSpPr>
              <p:spPr bwMode="auto">
                <a:xfrm>
                  <a:off x="2487" y="3263"/>
                  <a:ext cx="76" cy="174"/>
                </a:xfrm>
                <a:custGeom>
                  <a:avLst/>
                  <a:gdLst>
                    <a:gd name="T0" fmla="*/ 154 w 154"/>
                    <a:gd name="T1" fmla="*/ 16 h 349"/>
                    <a:gd name="T2" fmla="*/ 81 w 154"/>
                    <a:gd name="T3" fmla="*/ 0 h 349"/>
                    <a:gd name="T4" fmla="*/ 0 w 154"/>
                    <a:gd name="T5" fmla="*/ 332 h 349"/>
                    <a:gd name="T6" fmla="*/ 77 w 154"/>
                    <a:gd name="T7" fmla="*/ 349 h 349"/>
                    <a:gd name="T8" fmla="*/ 154 w 154"/>
                    <a:gd name="T9" fmla="*/ 16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349">
                      <a:moveTo>
                        <a:pt x="154" y="16"/>
                      </a:moveTo>
                      <a:lnTo>
                        <a:pt x="81" y="0"/>
                      </a:lnTo>
                      <a:lnTo>
                        <a:pt x="0" y="332"/>
                      </a:lnTo>
                      <a:lnTo>
                        <a:pt x="77" y="349"/>
                      </a:lnTo>
                      <a:lnTo>
                        <a:pt x="154" y="16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4" name="Freeform 2194"/>
                <p:cNvSpPr>
                  <a:spLocks/>
                </p:cNvSpPr>
                <p:nvPr/>
              </p:nvSpPr>
              <p:spPr bwMode="auto">
                <a:xfrm>
                  <a:off x="2332" y="3211"/>
                  <a:ext cx="169" cy="97"/>
                </a:xfrm>
                <a:custGeom>
                  <a:avLst/>
                  <a:gdLst>
                    <a:gd name="T0" fmla="*/ 340 w 340"/>
                    <a:gd name="T1" fmla="*/ 73 h 195"/>
                    <a:gd name="T2" fmla="*/ 310 w 340"/>
                    <a:gd name="T3" fmla="*/ 0 h 195"/>
                    <a:gd name="T4" fmla="*/ 0 w 340"/>
                    <a:gd name="T5" fmla="*/ 122 h 195"/>
                    <a:gd name="T6" fmla="*/ 26 w 340"/>
                    <a:gd name="T7" fmla="*/ 195 h 195"/>
                    <a:gd name="T8" fmla="*/ 340 w 340"/>
                    <a:gd name="T9" fmla="*/ 7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" h="195">
                      <a:moveTo>
                        <a:pt x="340" y="73"/>
                      </a:moveTo>
                      <a:lnTo>
                        <a:pt x="310" y="0"/>
                      </a:lnTo>
                      <a:lnTo>
                        <a:pt x="0" y="122"/>
                      </a:lnTo>
                      <a:lnTo>
                        <a:pt x="26" y="195"/>
                      </a:lnTo>
                      <a:lnTo>
                        <a:pt x="340" y="73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5" name="Freeform 2195"/>
                <p:cNvSpPr>
                  <a:spLocks/>
                </p:cNvSpPr>
                <p:nvPr/>
              </p:nvSpPr>
              <p:spPr bwMode="auto">
                <a:xfrm>
                  <a:off x="2542" y="3270"/>
                  <a:ext cx="76" cy="174"/>
                </a:xfrm>
                <a:custGeom>
                  <a:avLst/>
                  <a:gdLst>
                    <a:gd name="T0" fmla="*/ 151 w 151"/>
                    <a:gd name="T1" fmla="*/ 18 h 349"/>
                    <a:gd name="T2" fmla="*/ 79 w 151"/>
                    <a:gd name="T3" fmla="*/ 0 h 349"/>
                    <a:gd name="T4" fmla="*/ 0 w 151"/>
                    <a:gd name="T5" fmla="*/ 332 h 349"/>
                    <a:gd name="T6" fmla="*/ 74 w 151"/>
                    <a:gd name="T7" fmla="*/ 349 h 349"/>
                    <a:gd name="T8" fmla="*/ 151 w 151"/>
                    <a:gd name="T9" fmla="*/ 18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" h="349">
                      <a:moveTo>
                        <a:pt x="151" y="18"/>
                      </a:moveTo>
                      <a:lnTo>
                        <a:pt x="79" y="0"/>
                      </a:lnTo>
                      <a:lnTo>
                        <a:pt x="0" y="332"/>
                      </a:lnTo>
                      <a:lnTo>
                        <a:pt x="74" y="349"/>
                      </a:lnTo>
                      <a:lnTo>
                        <a:pt x="151" y="18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6" name="Freeform 2196"/>
                <p:cNvSpPr>
                  <a:spLocks/>
                </p:cNvSpPr>
                <p:nvPr/>
              </p:nvSpPr>
              <p:spPr bwMode="auto">
                <a:xfrm>
                  <a:off x="2314" y="3161"/>
                  <a:ext cx="169" cy="96"/>
                </a:xfrm>
                <a:custGeom>
                  <a:avLst/>
                  <a:gdLst>
                    <a:gd name="T0" fmla="*/ 336 w 336"/>
                    <a:gd name="T1" fmla="*/ 70 h 191"/>
                    <a:gd name="T2" fmla="*/ 311 w 336"/>
                    <a:gd name="T3" fmla="*/ 0 h 191"/>
                    <a:gd name="T4" fmla="*/ 0 w 336"/>
                    <a:gd name="T5" fmla="*/ 122 h 191"/>
                    <a:gd name="T6" fmla="*/ 24 w 336"/>
                    <a:gd name="T7" fmla="*/ 191 h 191"/>
                    <a:gd name="T8" fmla="*/ 336 w 336"/>
                    <a:gd name="T9" fmla="*/ 70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6" h="191">
                      <a:moveTo>
                        <a:pt x="336" y="70"/>
                      </a:moveTo>
                      <a:lnTo>
                        <a:pt x="311" y="0"/>
                      </a:lnTo>
                      <a:lnTo>
                        <a:pt x="0" y="122"/>
                      </a:lnTo>
                      <a:lnTo>
                        <a:pt x="24" y="191"/>
                      </a:lnTo>
                      <a:lnTo>
                        <a:pt x="336" y="70"/>
                      </a:lnTo>
                      <a:close/>
                    </a:path>
                  </a:pathLst>
                </a:custGeom>
                <a:solidFill>
                  <a:srgbClr val="0073E6"/>
                </a:solidFill>
                <a:ln w="3175" cmpd="sng">
                  <a:solidFill>
                    <a:srgbClr val="0075EA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7" name="Line 2197"/>
                <p:cNvSpPr>
                  <a:spLocks noChangeShapeType="1"/>
                </p:cNvSpPr>
                <p:nvPr/>
              </p:nvSpPr>
              <p:spPr bwMode="auto">
                <a:xfrm flipH="1" flipV="1">
                  <a:off x="2552" y="3302"/>
                  <a:ext cx="14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8" name="Line 2198"/>
                <p:cNvSpPr>
                  <a:spLocks noChangeShapeType="1"/>
                </p:cNvSpPr>
                <p:nvPr/>
              </p:nvSpPr>
              <p:spPr bwMode="auto">
                <a:xfrm flipH="1" flipV="1">
                  <a:off x="2439" y="3213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9" name="Line 2199"/>
                <p:cNvSpPr>
                  <a:spLocks noChangeShapeType="1"/>
                </p:cNvSpPr>
                <p:nvPr/>
              </p:nvSpPr>
              <p:spPr bwMode="auto">
                <a:xfrm flipH="1" flipV="1">
                  <a:off x="2539" y="3190"/>
                  <a:ext cx="27" cy="23"/>
                </a:xfrm>
                <a:prstGeom prst="line">
                  <a:avLst/>
                </a:prstGeom>
                <a:noFill/>
                <a:ln w="3175">
                  <a:solidFill>
                    <a:srgbClr val="0075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92" name="Group 162"/>
              <p:cNvGrpSpPr>
                <a:grpSpLocks/>
              </p:cNvGrpSpPr>
              <p:nvPr/>
            </p:nvGrpSpPr>
            <p:grpSpPr bwMode="auto">
              <a:xfrm>
                <a:off x="5148064" y="5805264"/>
                <a:ext cx="228600" cy="344488"/>
                <a:chOff x="5619761" y="5727439"/>
                <a:chExt cx="229751" cy="344153"/>
              </a:xfrm>
            </p:grpSpPr>
            <p:sp>
              <p:nvSpPr>
                <p:cNvPr id="993" name="Oval 992"/>
                <p:cNvSpPr/>
                <p:nvPr/>
              </p:nvSpPr>
              <p:spPr>
                <a:xfrm>
                  <a:off x="5619761" y="5938372"/>
                  <a:ext cx="137212" cy="1332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4" name="AutoShape 80"/>
                <p:cNvSpPr>
                  <a:spLocks noChangeArrowheads="1"/>
                </p:cNvSpPr>
                <p:nvPr/>
              </p:nvSpPr>
              <p:spPr bwMode="auto">
                <a:xfrm rot="1362896">
                  <a:off x="5726928" y="5727439"/>
                  <a:ext cx="122584" cy="262965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1413" tIns="45707" rIns="91413" bIns="45707" anchor="ctr"/>
                <a:lstStyle>
                  <a:lvl1pPr eaLnBrk="0" hangingPunct="0">
                    <a:spcBef>
                      <a:spcPts val="1200"/>
                    </a:spcBef>
                    <a:buFont typeface="Arial" charset="0"/>
                    <a:defRPr>
                      <a:solidFill>
                        <a:schemeClr val="tx2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AutoNum type="arabicPeriod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7176120" y="3573016"/>
            <a:ext cx="588640" cy="432048"/>
            <a:chOff x="5652120" y="3573016"/>
            <a:chExt cx="588640" cy="432048"/>
          </a:xfrm>
        </p:grpSpPr>
        <p:grpSp>
          <p:nvGrpSpPr>
            <p:cNvPr id="1093" name="Group 162"/>
            <p:cNvGrpSpPr>
              <a:grpSpLocks/>
            </p:cNvGrpSpPr>
            <p:nvPr/>
          </p:nvGrpSpPr>
          <p:grpSpPr bwMode="auto">
            <a:xfrm>
              <a:off x="6012160" y="3573016"/>
              <a:ext cx="228600" cy="344488"/>
              <a:chOff x="5619761" y="5727439"/>
              <a:chExt cx="229751" cy="344153"/>
            </a:xfrm>
          </p:grpSpPr>
          <p:sp>
            <p:nvSpPr>
              <p:cNvPr id="1094" name="Oval 1093"/>
              <p:cNvSpPr/>
              <p:nvPr/>
            </p:nvSpPr>
            <p:spPr>
              <a:xfrm>
                <a:off x="5619761" y="5938372"/>
                <a:ext cx="137212" cy="1332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5" name="AutoShape 80"/>
              <p:cNvSpPr>
                <a:spLocks noChangeArrowheads="1"/>
              </p:cNvSpPr>
              <p:nvPr/>
            </p:nvSpPr>
            <p:spPr bwMode="auto">
              <a:xfrm rot="1362896">
                <a:off x="5726928" y="5727439"/>
                <a:ext cx="122584" cy="262965"/>
              </a:xfrm>
              <a:prstGeom prst="diamond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41" name="Group 162"/>
            <p:cNvGrpSpPr>
              <a:grpSpLocks/>
            </p:cNvGrpSpPr>
            <p:nvPr/>
          </p:nvGrpSpPr>
          <p:grpSpPr bwMode="auto">
            <a:xfrm>
              <a:off x="5818816" y="3626556"/>
              <a:ext cx="228600" cy="344488"/>
              <a:chOff x="5619761" y="5727439"/>
              <a:chExt cx="229751" cy="344153"/>
            </a:xfrm>
          </p:grpSpPr>
          <p:sp>
            <p:nvSpPr>
              <p:cNvPr id="1142" name="Oval 1141"/>
              <p:cNvSpPr/>
              <p:nvPr/>
            </p:nvSpPr>
            <p:spPr>
              <a:xfrm>
                <a:off x="5619761" y="5938372"/>
                <a:ext cx="137212" cy="1332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3" name="AutoShape 80"/>
              <p:cNvSpPr>
                <a:spLocks noChangeArrowheads="1"/>
              </p:cNvSpPr>
              <p:nvPr/>
            </p:nvSpPr>
            <p:spPr bwMode="auto">
              <a:xfrm rot="1362896">
                <a:off x="5726928" y="5727439"/>
                <a:ext cx="122584" cy="262965"/>
              </a:xfrm>
              <a:prstGeom prst="diamond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44" name="Group 162"/>
            <p:cNvGrpSpPr>
              <a:grpSpLocks/>
            </p:cNvGrpSpPr>
            <p:nvPr/>
          </p:nvGrpSpPr>
          <p:grpSpPr bwMode="auto">
            <a:xfrm>
              <a:off x="5652120" y="3660576"/>
              <a:ext cx="228600" cy="344488"/>
              <a:chOff x="5619761" y="5727439"/>
              <a:chExt cx="229751" cy="344153"/>
            </a:xfrm>
          </p:grpSpPr>
          <p:sp>
            <p:nvSpPr>
              <p:cNvPr id="1145" name="Oval 1144"/>
              <p:cNvSpPr/>
              <p:nvPr/>
            </p:nvSpPr>
            <p:spPr>
              <a:xfrm>
                <a:off x="5619761" y="5938372"/>
                <a:ext cx="137212" cy="1332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6" name="AutoShape 80"/>
              <p:cNvSpPr>
                <a:spLocks noChangeArrowheads="1"/>
              </p:cNvSpPr>
              <p:nvPr/>
            </p:nvSpPr>
            <p:spPr bwMode="auto">
              <a:xfrm rot="1362896">
                <a:off x="5726928" y="5727439"/>
                <a:ext cx="122584" cy="262965"/>
              </a:xfrm>
              <a:prstGeom prst="diamond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13" tIns="45707" rIns="91413" bIns="45707" anchor="ctr"/>
              <a:lstStyle>
                <a:lvl1pPr eaLnBrk="0" hangingPunct="0">
                  <a:spcBef>
                    <a:spcPts val="1200"/>
                  </a:spcBef>
                  <a:buFont typeface="Arial" charset="0"/>
                  <a:defRPr>
                    <a:solidFill>
                      <a:schemeClr val="tx2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AutoNum type="arabicPeriod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5914" y="4155192"/>
            <a:ext cx="1301371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6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 IgM RDT evaluation in Rio:</a:t>
            </a:r>
            <a:br>
              <a:rPr lang="en-GB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RDT vs Lab EIA</a:t>
            </a:r>
            <a:endParaRPr lang="en-US" dirty="0">
              <a:solidFill>
                <a:srgbClr val="00AE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125 sera from Brazilian surveillance system, Positive  and negative for measles IgM, 28 dengue IgM positives.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Used WHO 4 point Visual scoring scale : ≥2 being interpreted as positive for measles IgM in 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RDT,Control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line consensus visual scoring ≥2 being considered as valid.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Concordance: 96.0% (120/125)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Sensitivity:  96.1% (74/77)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Specificity: 100% (46/46)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Good correlation (97%, Kappa 0.95) with the ESEQuant suggest the measles RDTs are usable without the reader if necessary.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83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2648" y="267286"/>
            <a:ext cx="10817352" cy="2107960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RDT in the Field- study designs used, based on results of Brazilian study.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37322" y="2518116"/>
            <a:ext cx="5685182" cy="3571788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reading: independently by two trained staff at 20 minutes. Record result.</a:t>
            </a: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Invalid tests and tests giving discordant results repeated.</a:t>
            </a: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Record result using a mobile phone camera. Image can be sent to National laboratory for review if doubts/ disagreement  about result.</a:t>
            </a: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Scan used devices with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ESEQuant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receipt of RDT at reference laboratory.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BAADB3B0-2D09-4AA3-A340-09780B82849B}" type="slidenum">
              <a:rPr lang="en-US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22</a:t>
            </a:fld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29175" y="740674"/>
            <a:ext cx="1660133" cy="5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45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NPSP, Uttar Pradesh, India</a:t>
            </a:r>
            <a:r>
              <a:rPr lang="en-GB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2017-2018:</a:t>
            </a:r>
            <a:r>
              <a:rPr lang="en-GB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 IgM RDT evaluation.</a:t>
            </a:r>
            <a:endParaRPr lang="en-GB" dirty="0">
              <a:solidFill>
                <a:srgbClr val="00AE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1"/>
          </p:nvPr>
        </p:nvSpPr>
        <p:spPr>
          <a:xfrm>
            <a:off x="112542" y="1825625"/>
            <a:ext cx="5907258" cy="4351338"/>
          </a:xfrm>
        </p:spPr>
        <p:txBody>
          <a:bodyPr>
            <a:normAutofit fontScale="85000" lnSpcReduction="10000"/>
          </a:bodyPr>
          <a:lstStyle/>
          <a:p>
            <a:pPr lvl="3">
              <a:buFont typeface="Arial"/>
              <a:buChar char="•"/>
            </a:pP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RDT device under field conditions for measles diagnosis and genotype determination.</a:t>
            </a:r>
          </a:p>
          <a:p>
            <a:pPr lvl="3">
              <a:buFont typeface="Arial"/>
              <a:buChar char="•"/>
            </a:pP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 and ICMR approval</a:t>
            </a:r>
          </a:p>
          <a:p>
            <a:pPr lvl="3">
              <a:buFont typeface="Arial"/>
              <a:buChar char="•"/>
            </a:pP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day training for 15 district surveillance team.</a:t>
            </a:r>
          </a:p>
          <a:p>
            <a:pPr lvl="3">
              <a:buFont typeface="Arial"/>
              <a:buChar char="•"/>
            </a:pP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collections by surveillance team</a:t>
            </a:r>
          </a:p>
          <a:p>
            <a:pPr lvl="3">
              <a:buFont typeface="Arial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757 subjects recruited using normal surveillance criteria-with suspected measles cases having rash onset previous 4-28 days.</a:t>
            </a:r>
          </a:p>
          <a:p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subjects from each of at least 75 outbreaks. OF, capillary blood and venous blood samples collected from all cases.</a:t>
            </a:r>
          </a:p>
          <a:p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Usability and feasibility data collected.</a:t>
            </a:r>
          </a:p>
          <a:p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study in Uganda -380 cases recruited 2018.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524000" y="6308775"/>
            <a:ext cx="91440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23</a:t>
            </a:fld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18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335" y="5292718"/>
            <a:ext cx="8121546" cy="576064"/>
          </a:xfrm>
        </p:spPr>
        <p:txBody>
          <a:bodyPr>
            <a:no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Equivocal results excluded from these calculations.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PCR result led to the re-classification of 26 Siemens EIA equivocal or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cases as true positives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5159" y="4337786"/>
            <a:ext cx="1942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– 96%</a:t>
            </a:r>
          </a:p>
          <a:p>
            <a:endParaRPr lang="en-US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Specificity – 96%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8001" y="1844824"/>
            <a:ext cx="300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True positives Vs CBRDT: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8243" y="1847157"/>
            <a:ext cx="300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True Positives Vs OFRDT: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73285" y="4369388"/>
            <a:ext cx="1942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– 87%</a:t>
            </a:r>
          </a:p>
          <a:p>
            <a:endParaRPr lang="en-US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Specificity – 95%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0" y="14480"/>
            <a:ext cx="9144000" cy="706090"/>
          </a:xfrm>
          <a:prstGeom prst="rect">
            <a:avLst/>
          </a:prstGeom>
          <a:solidFill>
            <a:srgbClr val="9A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True Positives Vs RDT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845787"/>
              </p:ext>
            </p:extLst>
          </p:nvPr>
        </p:nvGraphicFramePr>
        <p:xfrm>
          <a:off x="2069749" y="2799382"/>
          <a:ext cx="2919756" cy="1384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6840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Pos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Equiv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Neg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True case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507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35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20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Undefined*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Negative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9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142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37745" y="2349772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CBRDT </a:t>
            </a:r>
            <a:r>
              <a:rPr lang="en-GB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331273" y="3463611"/>
            <a:ext cx="1109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cases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9505" y="4215524"/>
            <a:ext cx="48282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9517" y="2349772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OFRDT </a:t>
            </a:r>
            <a:r>
              <a:rPr lang="en-GB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696928"/>
              </p:ext>
            </p:extLst>
          </p:nvPr>
        </p:nvGraphicFramePr>
        <p:xfrm>
          <a:off x="7164384" y="2807241"/>
          <a:ext cx="2919756" cy="1384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39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Pos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Equiv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Neg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True case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412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81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63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Undefined*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9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Negative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8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11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139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 rot="16200000">
            <a:off x="6401532" y="3463611"/>
            <a:ext cx="1109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cases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84136" y="4215524"/>
            <a:ext cx="48282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6" y="883561"/>
            <a:ext cx="9091887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positive cases were then defined as:</a:t>
            </a:r>
          </a:p>
          <a:p>
            <a:pPr lvl="1" algn="ctr"/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results in Siemens IgM EIA assay, or, N gene positivity in Oral Fluid sample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523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090" y="286086"/>
            <a:ext cx="8369311" cy="64807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 H gene PCR positive RDT vs Measles IgM positive RDT: N=197, UP, India</a:t>
            </a:r>
            <a:endParaRPr lang="en-US" sz="2800" dirty="0">
              <a:solidFill>
                <a:srgbClr val="00AE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0040748"/>
              </p:ext>
            </p:extLst>
          </p:nvPr>
        </p:nvGraphicFramePr>
        <p:xfrm>
          <a:off x="2176090" y="1473916"/>
          <a:ext cx="8369327" cy="4594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61588" y="6000998"/>
            <a:ext cx="24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Data from NPSP, India, 2017</a:t>
            </a: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1524000" y="6308726"/>
            <a:ext cx="9144000" cy="54927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66B491-AD20-4226-A3B1-85CFE4D1BBED}" type="slidenum">
              <a:rPr lang="en-GB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GB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24117" y="6308775"/>
            <a:ext cx="8064375" cy="549275"/>
          </a:xfrm>
        </p:spPr>
        <p:txBody>
          <a:bodyPr/>
          <a:lstStyle/>
          <a:p>
            <a:pPr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94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8" t="4330" r="19791" b="34055"/>
          <a:stretch>
            <a:fillRect/>
          </a:stretch>
        </p:blipFill>
        <p:spPr>
          <a:xfrm>
            <a:off x="2174333" y="1301996"/>
            <a:ext cx="4589092" cy="3650645"/>
          </a:xfrm>
          <a:ln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602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1" r="5083" b="5208"/>
          <a:stretch>
            <a:fillRect/>
          </a:stretch>
        </p:blipFill>
        <p:spPr bwMode="auto">
          <a:xfrm>
            <a:off x="7283708" y="1301996"/>
            <a:ext cx="2392881" cy="37495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263769"/>
            <a:ext cx="9144000" cy="731158"/>
          </a:xfrm>
          <a:prstGeom prst="rect">
            <a:avLst/>
          </a:prstGeom>
          <a:solidFill>
            <a:srgbClr val="9A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84406" tIns="42203" rIns="84406" bIns="42203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3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Performing the measles IgM RDT in the field </a:t>
            </a:r>
            <a:r>
              <a:rPr lang="en-US" sz="4431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</a:t>
            </a:r>
            <a:r>
              <a:rPr lang="en-US" sz="443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3611" y="5473454"/>
            <a:ext cx="127310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2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1723" y="5473454"/>
            <a:ext cx="1138130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2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  sample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0804" y="5089915"/>
            <a:ext cx="4310795" cy="1115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2" dirty="0">
                <a:latin typeface="Arial" panose="020B0604020202020204" pitchFamily="34" charset="0"/>
                <a:cs typeface="Arial" panose="020B0604020202020204" pitchFamily="34" charset="0"/>
              </a:rPr>
              <a:t>RDT Test lines scored as:</a:t>
            </a:r>
          </a:p>
          <a:p>
            <a:r>
              <a:rPr lang="en-GB" sz="1662" dirty="0">
                <a:latin typeface="Arial" panose="020B0604020202020204" pitchFamily="34" charset="0"/>
                <a:cs typeface="Arial" panose="020B0604020202020204" pitchFamily="34" charset="0"/>
              </a:rPr>
              <a:t>Negative = 0</a:t>
            </a:r>
          </a:p>
          <a:p>
            <a:r>
              <a:rPr lang="en-GB" sz="1662" dirty="0">
                <a:latin typeface="Arial" panose="020B0604020202020204" pitchFamily="34" charset="0"/>
                <a:cs typeface="Arial" panose="020B0604020202020204" pitchFamily="34" charset="0"/>
              </a:rPr>
              <a:t>Equivocal =1</a:t>
            </a:r>
          </a:p>
          <a:p>
            <a:r>
              <a:rPr lang="en-GB" sz="1662" dirty="0">
                <a:latin typeface="Arial" panose="020B0604020202020204" pitchFamily="34" charset="0"/>
                <a:cs typeface="Arial" panose="020B0604020202020204" pitchFamily="34" charset="0"/>
              </a:rPr>
              <a:t>Positive = 2+ weak, 3+ moderate, 4+ strong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 RDT for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; implications for global surveillance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43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904" y="1459865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Measles IgM RDT using serum and CAP has similar performance to Siemens EIA / serum for case confirmation. Using OF samples it is 10% less sensitive.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PCR on used RDT is positive in &gt;90% of used IgM positive OF/RDT and 50% CAP/RDTs in early samples . Introduction would enhance the sampling frame for Molecular epidemiology studies 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RDTs for Malaria, HIV widely used in clinics. In our studies both approaches were successfully introduced following short training and were preferred by surveillance staff and parents to blood collection.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successful introduction of the technologies developed in this project has the potential to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transform measles surveillance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A point of care test for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real time case confirmation 20 Mins!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using Measles IgM, which can be used to trigger early public health response 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2633868" y="6316594"/>
            <a:ext cx="4944227" cy="330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5868" y="6316594"/>
            <a:ext cx="3296151" cy="330467"/>
          </a:xfrm>
        </p:spPr>
        <p:txBody>
          <a:bodyPr/>
          <a:lstStyle/>
          <a:p>
            <a:fld id="{07000D00-2878-44AD-9C94-850FFD9ABEC0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47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68" y="204793"/>
            <a:ext cx="11638736" cy="123747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Pilot studies now established to address feasibility of introducing RDT use into MR surveillance program, 2019.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332820"/>
              </p:ext>
            </p:extLst>
          </p:nvPr>
        </p:nvGraphicFramePr>
        <p:xfrm>
          <a:off x="1030123" y="2001698"/>
          <a:ext cx="10260728" cy="4001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888">
                  <a:extLst>
                    <a:ext uri="{9D8B030D-6E8A-4147-A177-3AD203B41FA5}">
                      <a16:colId xmlns:a16="http://schemas.microsoft.com/office/drawing/2014/main" val="4202667898"/>
                    </a:ext>
                  </a:extLst>
                </a:gridCol>
                <a:gridCol w="4483720">
                  <a:extLst>
                    <a:ext uri="{9D8B030D-6E8A-4147-A177-3AD203B41FA5}">
                      <a16:colId xmlns:a16="http://schemas.microsoft.com/office/drawing/2014/main" val="3328360501"/>
                    </a:ext>
                  </a:extLst>
                </a:gridCol>
                <a:gridCol w="3940120">
                  <a:extLst>
                    <a:ext uri="{9D8B030D-6E8A-4147-A177-3AD203B41FA5}">
                      <a16:colId xmlns:a16="http://schemas.microsoft.com/office/drawing/2014/main" val="2085198344"/>
                    </a:ext>
                  </a:extLst>
                </a:gridCol>
              </a:tblGrid>
              <a:tr h="49027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Notes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3340231"/>
                  </a:ext>
                </a:extLst>
              </a:tr>
              <a:tr h="522270">
                <a:tc>
                  <a:txBody>
                    <a:bodyPr/>
                    <a:lstStyle/>
                    <a:p>
                      <a:r>
                        <a:rPr lang="en-US" sz="1400" dirty="0"/>
                        <a:t>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</a:t>
                      </a:r>
                      <a:r>
                        <a:rPr lang="en-US" sz="1400" baseline="0" dirty="0"/>
                        <a:t> process (</a:t>
                      </a:r>
                      <a:r>
                        <a:rPr lang="en-US" sz="1400" dirty="0"/>
                        <a:t>pre-RDT</a:t>
                      </a:r>
                      <a:r>
                        <a:rPr lang="en-US" sz="1400" baseline="0" dirty="0"/>
                        <a:t> period-300+ cases recruited). Use of RDT underway following training in August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n=450,</a:t>
                      </a:r>
                      <a:r>
                        <a:rPr lang="en-US" sz="1400" baseline="0" dirty="0"/>
                        <a:t> i</a:t>
                      </a:r>
                      <a:r>
                        <a:rPr lang="en-US" sz="1400" dirty="0"/>
                        <a:t>ncludes</a:t>
                      </a:r>
                      <a:r>
                        <a:rPr lang="en-US" sz="1400" baseline="0" dirty="0"/>
                        <a:t> impact on reporting times and PH response.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88221943"/>
                  </a:ext>
                </a:extLst>
              </a:tr>
              <a:tr h="747248">
                <a:tc>
                  <a:txBody>
                    <a:bodyPr/>
                    <a:lstStyle/>
                    <a:p>
                      <a:r>
                        <a:rPr lang="en-US" sz="1400" dirty="0"/>
                        <a:t>Uganda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Study underway following training in July, RDT testing established in level 3,4 clinics in 6 districts in Uganda.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n=200, Clinic based CB includes</a:t>
                      </a:r>
                      <a:r>
                        <a:rPr lang="en-US" sz="1400" baseline="0" dirty="0"/>
                        <a:t> impact study, </a:t>
                      </a:r>
                      <a:r>
                        <a:rPr lang="en-US" sz="1400" dirty="0"/>
                        <a:t> economic</a:t>
                      </a:r>
                      <a:r>
                        <a:rPr lang="en-US" sz="1400" baseline="0" dirty="0"/>
                        <a:t> evaluation, internet based reporting. Control phase setting.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6055654"/>
                  </a:ext>
                </a:extLst>
              </a:tr>
              <a:tr h="747248">
                <a:tc>
                  <a:txBody>
                    <a:bodyPr/>
                    <a:lstStyle/>
                    <a:p>
                      <a:r>
                        <a:rPr lang="en-US" sz="1400" dirty="0"/>
                        <a:t>Brazil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Planned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Improved flexibility for Lab-based</a:t>
                      </a:r>
                      <a:r>
                        <a:rPr lang="en-US" sz="1400" baseline="0" dirty="0"/>
                        <a:t> (in state labs), testing serum from surveillance cases. O/B investigations following reintroduction of measles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93706548"/>
                  </a:ext>
                </a:extLst>
              </a:tr>
              <a:tr h="747248">
                <a:tc>
                  <a:txBody>
                    <a:bodyPr/>
                    <a:lstStyle/>
                    <a:p>
                      <a:r>
                        <a:rPr lang="en-US" sz="1400" dirty="0"/>
                        <a:t>Cameroon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Training complete- April 2019.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Lab-based</a:t>
                      </a:r>
                      <a:r>
                        <a:rPr lang="en-US" sz="1400" baseline="0" dirty="0"/>
                        <a:t>, testing serum from surveillance; some feasibility assessment. Control phase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33536004"/>
                  </a:ext>
                </a:extLst>
              </a:tr>
              <a:tr h="747248">
                <a:tc>
                  <a:txBody>
                    <a:bodyPr/>
                    <a:lstStyle/>
                    <a:p>
                      <a:r>
                        <a:rPr lang="en-US" sz="1400" dirty="0"/>
                        <a:t>Ghana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Training may 29,30, 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Lab-based</a:t>
                      </a:r>
                      <a:r>
                        <a:rPr lang="en-US" sz="1400" baseline="0" dirty="0"/>
                        <a:t>, testing serum from surveillance; some feasibility. Control phase.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3751605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33868" y="6316594"/>
            <a:ext cx="4944227" cy="33046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RDT for measles; implications for global surveillance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5868" y="6316594"/>
            <a:ext cx="3296151" cy="330467"/>
          </a:xfrm>
        </p:spPr>
        <p:txBody>
          <a:bodyPr/>
          <a:lstStyle/>
          <a:p>
            <a:fld id="{07000D00-2878-44AD-9C94-850FFD9ABEC0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25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2D76-0B81-48C5-ADB2-E8E22AD3A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 and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803AC-44CA-4DAC-A2F1-3BB7CD0A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NOT yet available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Project to Commercialise and gain regulatory approval is under review.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Project also aims to produce a Rubella IgM RDT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Device received with enthusiasm at all study sites. Only risk identified so far– will introduction reduce case reporting to national surveillance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should the RDT be used in Measles surveillance ?(WHO WG)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-Replace Lab tests at national laboratory?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-Move testing to the clinic?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-Endemic measles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tranamission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and/or Elimination phase?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BB65C3-8C12-4D64-8116-381652D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 RDT for measles; implications for global surveillance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70508-148B-46B0-9987-59EA4C9E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FF4652-827D-4753-ABCD-F168ADECA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Surveillance of Measles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59DFE-956B-4791-B3F3-1ECBDD801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Progress in measles control 2000-2017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6B8C29-C315-4A2A-88DD-A62634E9A2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Measles vaccination is one of the most cost effective PH interventions. 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Great progress-95%</a:t>
            </a:r>
            <a:r>
              <a:rPr lang="en-US" altLang="en-US" b="1" dirty="0">
                <a:solidFill>
                  <a:prstClr val="black"/>
                </a:solidFill>
              </a:rPr>
              <a:t> </a:t>
            </a:r>
            <a:r>
              <a:rPr lang="en-US" altLang="en-US" dirty="0"/>
              <a:t>Reduction in Measles Deaths 2000-17.</a:t>
            </a:r>
          </a:p>
          <a:p>
            <a:r>
              <a:rPr lang="en-US" dirty="0"/>
              <a:t>But much still to do-Estimates indicate still &gt;100,000 Deaths due to measles annually.</a:t>
            </a:r>
          </a:p>
          <a:p>
            <a:r>
              <a:rPr lang="en-GB" dirty="0"/>
              <a:t>Measles Elimination achieved in 84 (43%)of countries.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CB276D-4C64-4A79-B8BA-03F6D8B58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Surveillance is Key to measure the impact of guide direction of the vaccination </a:t>
            </a:r>
            <a:r>
              <a:rPr lang="en-US" dirty="0" err="1"/>
              <a:t>programme</a:t>
            </a:r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575E63-3558-4872-8FC3-0050DFD13C8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 measure Population vaccine </a:t>
            </a:r>
            <a:r>
              <a:rPr lang="en-US" b="1" dirty="0"/>
              <a:t>Coverage.</a:t>
            </a:r>
          </a:p>
          <a:p>
            <a:r>
              <a:rPr lang="en-US" dirty="0"/>
              <a:t>Incidence of Measles cases </a:t>
            </a:r>
          </a:p>
        </p:txBody>
      </p:sp>
    </p:spTree>
    <p:extLst>
      <p:ext uri="{BB962C8B-B14F-4D97-AF65-F5344CB8AC3E}">
        <p14:creationId xmlns:p14="http://schemas.microsoft.com/office/powerpoint/2010/main" val="1194672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 txBox="1">
            <a:spLocks/>
          </p:cNvSpPr>
          <p:nvPr/>
        </p:nvSpPr>
        <p:spPr>
          <a:xfrm>
            <a:off x="0" y="6477802"/>
            <a:ext cx="12192000" cy="380198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19694" y="76547"/>
            <a:ext cx="6022975" cy="12906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Acknowledgements: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IMG_183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r="2135"/>
          <a:stretch>
            <a:fillRect/>
          </a:stretch>
        </p:blipFill>
        <p:spPr>
          <a:xfrm>
            <a:off x="1524001" y="3884438"/>
            <a:ext cx="3934047" cy="2870791"/>
          </a:xfrm>
        </p:spPr>
      </p:pic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7618944" y="721866"/>
            <a:ext cx="2977118" cy="264750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GB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B&amp;M </a:t>
            </a:r>
            <a:r>
              <a:rPr lang="en-GB" sz="1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Gates Foundation </a:t>
            </a:r>
            <a:endParaRPr lang="en-GB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Brown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Dhan Samuel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Lenesha Warrener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Featherstone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Childs –Maddison designs,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CARCLO –swab manufacture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Keith Perry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Brown</a:t>
            </a:r>
          </a:p>
          <a:p>
            <a:pPr>
              <a:lnSpc>
                <a:spcPct val="90000"/>
              </a:lnSpc>
            </a:pPr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4294967295"/>
          </p:nvPr>
        </p:nvSpPr>
        <p:spPr>
          <a:xfrm>
            <a:off x="6117605" y="3884437"/>
            <a:ext cx="1787207" cy="26733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</a:t>
            </a:r>
            <a:r>
              <a:rPr lang="en-GB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 Studies</a:t>
            </a:r>
            <a:r>
              <a:rPr lang="en-GB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en-GB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Uganda</a:t>
            </a:r>
          </a:p>
          <a:p>
            <a:pPr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Josephine Bwogi, </a:t>
            </a:r>
          </a:p>
          <a:p>
            <a:pPr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Anatoli Kamali</a:t>
            </a:r>
          </a:p>
          <a:p>
            <a:pPr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Theopista Kabaliisa </a:t>
            </a:r>
          </a:p>
          <a:p>
            <a:pPr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Henry Bukenya</a:t>
            </a:r>
          </a:p>
          <a:p>
            <a:pPr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Eliku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</a:p>
          <a:p>
            <a:pPr>
              <a:defRPr/>
            </a:pP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Marilda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Siqueira</a:t>
            </a:r>
            <a:r>
              <a:rPr lang="en-N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1" t="31309" r="3266" b="-31340"/>
          <a:stretch/>
        </p:blipFill>
        <p:spPr bwMode="auto">
          <a:xfrm>
            <a:off x="1676574" y="676812"/>
            <a:ext cx="3265200" cy="43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8574622" y="4097574"/>
            <a:ext cx="178720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itchFamily="84" charset="0"/>
              <a:defRPr kern="1200" baseline="0">
                <a:solidFill>
                  <a:srgbClr val="00AE9E"/>
                </a:solidFill>
                <a:latin typeface="Arial" pitchFamily="34" charset="0"/>
                <a:ea typeface="ヒラギノ角ゴ Pro W3" pitchFamily="84" charset="-128"/>
                <a:cs typeface="ヒラギノ角ゴ Pro W3" pitchFamily="84" charset="-128"/>
              </a:defRPr>
            </a:lvl1pPr>
            <a:lvl2pPr marL="354013" indent="-176213" algn="l" rtl="0" eaLnBrk="0" fontAlgn="base" hangingPunct="0">
              <a:spcBef>
                <a:spcPts val="600"/>
              </a:spcBef>
              <a:spcAft>
                <a:spcPct val="0"/>
              </a:spcAft>
              <a:defRPr kern="1200" baseline="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2pPr>
            <a:lvl3pPr marL="215900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8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3pPr>
            <a:lvl4pPr marL="625475" indent="-1905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4pPr>
            <a:lvl5pPr marL="10731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5pPr>
            <a:lvl6pPr marL="1520825" indent="-187325" algn="l" defTabSz="914400" rtl="0" eaLnBrk="1" latinLnBrk="0" hangingPunct="1">
              <a:spcBef>
                <a:spcPct val="200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defRPr/>
            </a:pPr>
            <a:r>
              <a:rPr lang="en-GB" sz="1300" b="1" dirty="0">
                <a:solidFill>
                  <a:srgbClr val="000000"/>
                </a:solidFill>
                <a:cs typeface="Arial" panose="020B0604020202020204" pitchFamily="34" charset="0"/>
              </a:rPr>
              <a:t>India</a:t>
            </a:r>
          </a:p>
          <a:p>
            <a:pPr marL="0" indent="0">
              <a:defRPr/>
            </a:pPr>
            <a:r>
              <a:rPr lang="en-GB" sz="1400" dirty="0">
                <a:solidFill>
                  <a:srgbClr val="000000"/>
                </a:solidFill>
                <a:cs typeface="Arial" panose="020B0604020202020204" pitchFamily="34" charset="0"/>
              </a:rPr>
              <a:t>Lucky </a:t>
            </a:r>
            <a:r>
              <a:rPr lang="en-GB" sz="1400" dirty="0" err="1">
                <a:solidFill>
                  <a:srgbClr val="000000"/>
                </a:solidFill>
                <a:cs typeface="Arial" panose="020B0604020202020204" pitchFamily="34" charset="0"/>
              </a:rPr>
              <a:t>Sangal</a:t>
            </a:r>
            <a:endParaRPr lang="en-GB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Sunil </a:t>
            </a:r>
            <a:r>
              <a:rPr 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Bahl</a:t>
            </a:r>
            <a:endParaRPr 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defRPr/>
            </a:pPr>
            <a:r>
              <a:rPr 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Ashutosh</a:t>
            </a:r>
            <a:endParaRPr 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Abhishek</a:t>
            </a:r>
          </a:p>
          <a:p>
            <a:pPr marL="0" indent="0"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Ashok</a:t>
            </a:r>
          </a:p>
          <a:p>
            <a:pPr marL="0" indent="0"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Diamond</a:t>
            </a:r>
          </a:p>
          <a:p>
            <a:pPr marL="0" indent="0">
              <a:defRPr/>
            </a:pPr>
            <a:r>
              <a:rPr lang="en-GB" sz="1400" dirty="0">
                <a:cs typeface="Arial" panose="020B0604020202020204" pitchFamily="34" charset="0"/>
              </a:rPr>
              <a:t> </a:t>
            </a:r>
          </a:p>
          <a:p>
            <a:pPr marL="0" indent="0">
              <a:defRPr/>
            </a:pPr>
            <a:endParaRPr lang="en-GB" altLang="en-US" dirty="0"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en-GB" altLang="en-US" dirty="0">
              <a:ea typeface="+mn-ea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en-GB" altLang="en-US" dirty="0">
              <a:ea typeface="+mn-ea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en-GB" altLang="en-US" dirty="0"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IMG_03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4" t="21" r="-41684" b="21"/>
          <a:stretch/>
        </p:blipFill>
        <p:spPr>
          <a:xfrm>
            <a:off x="5167118" y="601147"/>
            <a:ext cx="4175551" cy="298307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38900" y="648533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78036" y="6500411"/>
            <a:ext cx="2743200" cy="365125"/>
          </a:xfrm>
        </p:spPr>
        <p:txBody>
          <a:bodyPr/>
          <a:lstStyle/>
          <a:p>
            <a:fld id="{07000D00-2878-44AD-9C94-850FFD9ABEC0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5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5283201" y="685800"/>
            <a:ext cx="3488267" cy="787400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8466668" y="4521200"/>
            <a:ext cx="3488267" cy="787400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1049868" y="5435600"/>
            <a:ext cx="5418667" cy="787400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993" name="Oval 9"/>
          <p:cNvSpPr>
            <a:spLocks noChangeArrowheads="1"/>
          </p:cNvSpPr>
          <p:nvPr/>
        </p:nvSpPr>
        <p:spPr bwMode="auto">
          <a:xfrm>
            <a:off x="8839200" y="1524000"/>
            <a:ext cx="3352800" cy="787400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3048002" y="2438402"/>
            <a:ext cx="6616700" cy="14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accent1"/>
                </a:solidFill>
                <a:cs typeface="Arial" panose="020B0604020202020204" pitchFamily="34" charset="0"/>
              </a:rPr>
              <a:t>Measles case definition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accent1"/>
                </a:solidFill>
                <a:cs typeface="Arial" panose="020B0604020202020204" pitchFamily="34" charset="0"/>
              </a:rPr>
              <a:t>‘Case with fever of 38C, maculopapular </a:t>
            </a:r>
            <a:r>
              <a:rPr lang="en-US" altLang="en-US" sz="2000" dirty="0" err="1">
                <a:solidFill>
                  <a:schemeClr val="accent1"/>
                </a:solidFill>
                <a:cs typeface="Arial" panose="020B0604020202020204" pitchFamily="34" charset="0"/>
              </a:rPr>
              <a:t>rash,either</a:t>
            </a:r>
            <a:r>
              <a:rPr lang="en-US" altLang="en-US" sz="2000" dirty="0">
                <a:solidFill>
                  <a:schemeClr val="accent1"/>
                </a:solidFill>
                <a:cs typeface="Arial" panose="020B0604020202020204" pitchFamily="34" charset="0"/>
              </a:rPr>
              <a:t> cough, </a:t>
            </a:r>
            <a:r>
              <a:rPr lang="en-US" altLang="en-US" sz="2000" dirty="0" err="1">
                <a:solidFill>
                  <a:schemeClr val="accent1"/>
                </a:solidFill>
                <a:cs typeface="Arial" panose="020B0604020202020204" pitchFamily="34" charset="0"/>
              </a:rPr>
              <a:t>coryza</a:t>
            </a:r>
            <a:r>
              <a:rPr lang="en-US" altLang="en-US" sz="2000" dirty="0">
                <a:solidFill>
                  <a:schemeClr val="accent1"/>
                </a:solidFill>
                <a:cs typeface="Arial" panose="020B0604020202020204" pitchFamily="34" charset="0"/>
              </a:rPr>
              <a:t> or conjunctivitis, or any case which a physician thinks is measles’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8521702" y="4648200"/>
            <a:ext cx="36703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Echoviruses</a:t>
            </a:r>
          </a:p>
        </p:txBody>
      </p:sp>
      <p:sp>
        <p:nvSpPr>
          <p:cNvPr id="41996" name="Oval 12"/>
          <p:cNvSpPr>
            <a:spLocks noChangeArrowheads="1"/>
          </p:cNvSpPr>
          <p:nvPr/>
        </p:nvSpPr>
        <p:spPr bwMode="auto">
          <a:xfrm>
            <a:off x="406401" y="990600"/>
            <a:ext cx="3793067" cy="787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609602" y="1143000"/>
            <a:ext cx="335703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Measles</a:t>
            </a:r>
            <a:r>
              <a:rPr lang="en-US" altLang="en-US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1519767" y="5557841"/>
            <a:ext cx="4787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Parvovirus</a:t>
            </a:r>
            <a:r>
              <a:rPr lang="en-US" altLang="en-US" dirty="0">
                <a:solidFill>
                  <a:schemeClr val="accent1"/>
                </a:solidFill>
                <a:cs typeface="Arial" panose="020B0604020202020204" pitchFamily="34" charset="0"/>
              </a:rPr>
              <a:t> B19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9245600" y="1600200"/>
            <a:ext cx="26416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Dengue</a:t>
            </a:r>
          </a:p>
        </p:txBody>
      </p:sp>
      <p:sp>
        <p:nvSpPr>
          <p:cNvPr id="42000" name="Oval 16"/>
          <p:cNvSpPr>
            <a:spLocks noChangeArrowheads="1"/>
          </p:cNvSpPr>
          <p:nvPr/>
        </p:nvSpPr>
        <p:spPr bwMode="auto">
          <a:xfrm>
            <a:off x="237068" y="4445000"/>
            <a:ext cx="3488267" cy="787400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503769" y="4567239"/>
            <a:ext cx="2950633" cy="93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HHV</a:t>
            </a:r>
            <a:r>
              <a:rPr lang="en-US" altLang="en-US" dirty="0">
                <a:solidFill>
                  <a:schemeClr val="accent1"/>
                </a:solidFill>
                <a:cs typeface="Arial" panose="020B0604020202020204" pitchFamily="34" charset="0"/>
              </a:rPr>
              <a:t>-6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5892802" y="838200"/>
            <a:ext cx="2247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Rubella</a:t>
            </a:r>
            <a:endParaRPr lang="en-US" altLang="en-US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2003" name="Oval 19"/>
          <p:cNvSpPr>
            <a:spLocks noChangeArrowheads="1"/>
          </p:cNvSpPr>
          <p:nvPr/>
        </p:nvSpPr>
        <p:spPr bwMode="auto">
          <a:xfrm>
            <a:off x="6942668" y="5435600"/>
            <a:ext cx="3488267" cy="787400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7613651" y="5634041"/>
            <a:ext cx="2247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Others</a:t>
            </a:r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>
            <a:off x="5689600" y="1335088"/>
            <a:ext cx="0" cy="6842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 flipH="1">
            <a:off x="4624917" y="4306888"/>
            <a:ext cx="607483" cy="9128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07" name="Line 23"/>
          <p:cNvSpPr>
            <a:spLocks noChangeShapeType="1"/>
          </p:cNvSpPr>
          <p:nvPr/>
        </p:nvSpPr>
        <p:spPr bwMode="auto">
          <a:xfrm>
            <a:off x="7469717" y="4306888"/>
            <a:ext cx="201083" cy="10652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>
            <a:off x="2743202" y="1752603"/>
            <a:ext cx="810684" cy="5826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09" name="Line 25"/>
          <p:cNvSpPr>
            <a:spLocks noChangeShapeType="1"/>
          </p:cNvSpPr>
          <p:nvPr/>
        </p:nvSpPr>
        <p:spPr bwMode="auto">
          <a:xfrm>
            <a:off x="10464801" y="4038600"/>
            <a:ext cx="628651" cy="452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 flipH="1">
            <a:off x="1219202" y="3886200"/>
            <a:ext cx="683684" cy="5476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11" name="AutoShape 27"/>
          <p:cNvSpPr>
            <a:spLocks noChangeArrowheads="1"/>
          </p:cNvSpPr>
          <p:nvPr/>
        </p:nvSpPr>
        <p:spPr bwMode="auto">
          <a:xfrm rot="493496">
            <a:off x="1320802" y="1581150"/>
            <a:ext cx="10494433" cy="3276600"/>
          </a:xfrm>
          <a:prstGeom prst="irregularSeal2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200"/>
              </a:spcBef>
              <a:buFont typeface="Arial" pitchFamily="34" charset="0"/>
              <a:defRPr>
                <a:solidFill>
                  <a:srgbClr val="00AE9E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ts val="600"/>
              </a:spcBef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4400" y="9549"/>
            <a:ext cx="7988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 case definition is non-specific:</a:t>
            </a:r>
          </a:p>
        </p:txBody>
      </p:sp>
    </p:spTree>
    <p:extLst>
      <p:ext uri="{BB962C8B-B14F-4D97-AF65-F5344CB8AC3E}">
        <p14:creationId xmlns:p14="http://schemas.microsoft.com/office/powerpoint/2010/main" val="181185008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1535" y="431832"/>
            <a:ext cx="9733362" cy="554038"/>
          </a:xfrm>
        </p:spPr>
        <p:txBody>
          <a:bodyPr lIns="91440" tIns="45720" rIns="91440" bIns="45720">
            <a:normAutofit fontScale="90000"/>
          </a:bodyPr>
          <a:lstStyle/>
          <a:p>
            <a:pPr>
              <a:defRPr/>
            </a:pPr>
            <a:r>
              <a:rPr lang="en-GB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diagnosis of measles is needed for  surveillance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2744" y="5331892"/>
            <a:ext cx="10668994" cy="106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 fontScale="70000" lnSpcReduction="20000"/>
          </a:bodyPr>
          <a:lstStyle/>
          <a:p>
            <a:pPr marL="0" indent="0"/>
            <a:r>
              <a:rPr lang="en-GB" altLang="en-US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en-GB" altLang="en-US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Diagnosis- serology </a:t>
            </a:r>
            <a:r>
              <a:rPr lang="en-GB" altLang="en-US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– IgM detection-Serum/EIA or Oral Fluid </a:t>
            </a:r>
          </a:p>
          <a:p>
            <a:pPr marL="0" indent="0"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Molecular epidemiology: RT-PCR: (early samples) – Oral fluid, T/S, urine, lymphocytes </a:t>
            </a:r>
          </a:p>
          <a:p>
            <a:pPr marL="0" indent="0"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Virus isolation – need Vero-SLAM cells for wild strains</a:t>
            </a:r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912286" y="1125541"/>
            <a:ext cx="9791700" cy="4175125"/>
            <a:chOff x="431" y="991"/>
            <a:chExt cx="4448" cy="2919"/>
          </a:xfrm>
        </p:grpSpPr>
        <p:grpSp>
          <p:nvGrpSpPr>
            <p:cNvPr id="48133" name="Group 5"/>
            <p:cNvGrpSpPr>
              <a:grpSpLocks/>
            </p:cNvGrpSpPr>
            <p:nvPr/>
          </p:nvGrpSpPr>
          <p:grpSpPr bwMode="auto">
            <a:xfrm>
              <a:off x="431" y="1234"/>
              <a:ext cx="4448" cy="2676"/>
              <a:chOff x="431" y="1234"/>
              <a:chExt cx="4448" cy="2676"/>
            </a:xfrm>
          </p:grpSpPr>
          <p:grpSp>
            <p:nvGrpSpPr>
              <p:cNvPr id="48139" name="Group 6"/>
              <p:cNvGrpSpPr>
                <a:grpSpLocks/>
              </p:cNvGrpSpPr>
              <p:nvPr/>
            </p:nvGrpSpPr>
            <p:grpSpPr bwMode="auto">
              <a:xfrm>
                <a:off x="431" y="1234"/>
                <a:ext cx="4448" cy="2676"/>
                <a:chOff x="431" y="1253"/>
                <a:chExt cx="4448" cy="2676"/>
              </a:xfrm>
            </p:grpSpPr>
            <p:grpSp>
              <p:nvGrpSpPr>
                <p:cNvPr id="48151" name="Group 7"/>
                <p:cNvGrpSpPr>
                  <a:grpSpLocks/>
                </p:cNvGrpSpPr>
                <p:nvPr/>
              </p:nvGrpSpPr>
              <p:grpSpPr bwMode="auto">
                <a:xfrm>
                  <a:off x="431" y="3619"/>
                  <a:ext cx="1788" cy="310"/>
                  <a:chOff x="2265" y="14179"/>
                  <a:chExt cx="2956" cy="619"/>
                </a:xfrm>
              </p:grpSpPr>
              <p:sp>
                <p:nvSpPr>
                  <p:cNvPr id="48192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53" y="14179"/>
                    <a:ext cx="7" cy="21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193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43" y="14179"/>
                    <a:ext cx="7" cy="21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194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65" y="14483"/>
                    <a:ext cx="908" cy="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spcBef>
                        <a:spcPts val="1200"/>
                      </a:spcBef>
                      <a:buFont typeface="Arial" pitchFamily="34" charset="0"/>
                      <a:defRPr>
                        <a:solidFill>
                          <a:srgbClr val="00AE9E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1pPr>
                    <a:lvl2pPr marL="742950" indent="-28575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2pPr>
                    <a:lvl3pPr marL="11430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3pPr>
                    <a:lvl4pPr marL="16002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000" i="1">
                        <a:solidFill>
                          <a:srgbClr val="000000"/>
                        </a:solidFill>
                        <a:ea typeface="MS Mincho" pitchFamily="49" charset="-128"/>
                        <a:cs typeface="Arial" panose="020B0604020202020204" pitchFamily="34" charset="0"/>
                      </a:rPr>
                      <a:t>Infection</a:t>
                    </a:r>
                    <a:endParaRPr lang="en-GB" altLang="en-US" sz="2000">
                      <a:solidFill>
                        <a:schemeClr val="tx1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195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73" y="14483"/>
                    <a:ext cx="1148" cy="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spcBef>
                        <a:spcPts val="1200"/>
                      </a:spcBef>
                      <a:buFont typeface="Arial" pitchFamily="34" charset="0"/>
                      <a:defRPr>
                        <a:solidFill>
                          <a:srgbClr val="00AE9E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1pPr>
                    <a:lvl2pPr marL="742950" indent="-28575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2pPr>
                    <a:lvl3pPr marL="11430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3pPr>
                    <a:lvl4pPr marL="16002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000" i="1">
                        <a:solidFill>
                          <a:srgbClr val="000000"/>
                        </a:solidFill>
                        <a:ea typeface="MS Mincho" pitchFamily="49" charset="-128"/>
                        <a:cs typeface="Arial" panose="020B0604020202020204" pitchFamily="34" charset="0"/>
                      </a:rPr>
                      <a:t>Rash onset</a:t>
                    </a:r>
                    <a:endParaRPr lang="en-GB" altLang="en-US" sz="2000">
                      <a:solidFill>
                        <a:schemeClr val="tx1"/>
                      </a:solidFill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52" name="Group 12"/>
                <p:cNvGrpSpPr>
                  <a:grpSpLocks/>
                </p:cNvGrpSpPr>
                <p:nvPr/>
              </p:nvGrpSpPr>
              <p:grpSpPr bwMode="auto">
                <a:xfrm>
                  <a:off x="431" y="1571"/>
                  <a:ext cx="4448" cy="2170"/>
                  <a:chOff x="431" y="1571"/>
                  <a:chExt cx="4448" cy="2170"/>
                </a:xfrm>
              </p:grpSpPr>
              <p:grpSp>
                <p:nvGrpSpPr>
                  <p:cNvPr id="48160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652" y="1571"/>
                    <a:ext cx="4140" cy="1922"/>
                    <a:chOff x="2625" y="10054"/>
                    <a:chExt cx="6846" cy="3829"/>
                  </a:xfrm>
                </p:grpSpPr>
                <p:grpSp>
                  <p:nvGrpSpPr>
                    <p:cNvPr id="48172" name="Group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7" y="10054"/>
                      <a:ext cx="6784" cy="3829"/>
                      <a:chOff x="2687" y="10054"/>
                      <a:chExt cx="6784" cy="3829"/>
                    </a:xfrm>
                  </p:grpSpPr>
                  <p:sp>
                    <p:nvSpPr>
                      <p:cNvPr id="48183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87" y="13744"/>
                        <a:ext cx="678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GB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184" name="Line 1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751" y="10054"/>
                        <a:ext cx="0" cy="382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GB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185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697" y="13745"/>
                        <a:ext cx="0" cy="13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GB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186" name="Line 1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649" y="13745"/>
                        <a:ext cx="0" cy="13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GB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187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602" y="13745"/>
                        <a:ext cx="0" cy="13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GB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188" name="Line 2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6562" y="13745"/>
                        <a:ext cx="0" cy="13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GB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18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515" y="13745"/>
                        <a:ext cx="0" cy="13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GB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190" name="Line 2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459" y="13745"/>
                        <a:ext cx="0" cy="13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GB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191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9442" y="13745"/>
                        <a:ext cx="0" cy="13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GB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48173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25" y="13387"/>
                      <a:ext cx="135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74" name="Line 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25" y="13024"/>
                      <a:ext cx="135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75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25" y="12661"/>
                      <a:ext cx="135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76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25" y="12299"/>
                      <a:ext cx="135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77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25" y="11936"/>
                      <a:ext cx="135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78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25" y="11573"/>
                      <a:ext cx="135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79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25" y="11211"/>
                      <a:ext cx="135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80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25" y="10848"/>
                      <a:ext cx="135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81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25" y="10485"/>
                      <a:ext cx="135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82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25" y="10123"/>
                      <a:ext cx="135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48161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598" y="3505"/>
                    <a:ext cx="4281" cy="144"/>
                    <a:chOff x="2535" y="13908"/>
                    <a:chExt cx="7080" cy="285"/>
                  </a:xfrm>
                </p:grpSpPr>
                <p:sp>
                  <p:nvSpPr>
                    <p:cNvPr id="48164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535" y="13908"/>
                      <a:ext cx="405" cy="2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>
                      <a:lvl1pPr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rgbClr val="00AE9E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000" i="1">
                          <a:solidFill>
                            <a:srgbClr val="000000"/>
                          </a:solidFill>
                          <a:ea typeface="MS Mincho" pitchFamily="49" charset="-128"/>
                          <a:cs typeface="Arial" panose="020B0604020202020204" pitchFamily="34" charset="0"/>
                        </a:rPr>
                        <a:t>-14</a:t>
                      </a:r>
                      <a:endParaRPr lang="en-GB" altLang="en-US" sz="200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65" name="Text Box 3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88" y="13908"/>
                      <a:ext cx="405" cy="2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>
                      <a:lvl1pPr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rgbClr val="00AE9E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000" i="1">
                          <a:solidFill>
                            <a:srgbClr val="000000"/>
                          </a:solidFill>
                          <a:ea typeface="MS Mincho" pitchFamily="49" charset="-128"/>
                          <a:cs typeface="Arial" panose="020B0604020202020204" pitchFamily="34" charset="0"/>
                        </a:rPr>
                        <a:t>-7</a:t>
                      </a:r>
                      <a:endParaRPr lang="en-GB" altLang="en-US" sz="200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66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42" y="13908"/>
                      <a:ext cx="405" cy="2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>
                      <a:lvl1pPr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rgbClr val="00AE9E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000" i="1">
                          <a:solidFill>
                            <a:srgbClr val="000000"/>
                          </a:solidFill>
                          <a:ea typeface="MS Mincho" pitchFamily="49" charset="-128"/>
                          <a:cs typeface="Arial" panose="020B0604020202020204" pitchFamily="34" charset="0"/>
                        </a:rPr>
                        <a:t>0</a:t>
                      </a:r>
                      <a:endParaRPr lang="en-GB" altLang="en-US" sz="200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67" name="Text Box 3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5" y="13908"/>
                      <a:ext cx="405" cy="2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>
                      <a:lvl1pPr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rgbClr val="00AE9E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000" i="1">
                          <a:solidFill>
                            <a:srgbClr val="000000"/>
                          </a:solidFill>
                          <a:ea typeface="MS Mincho" pitchFamily="49" charset="-128"/>
                          <a:cs typeface="Arial" panose="020B0604020202020204" pitchFamily="34" charset="0"/>
                        </a:rPr>
                        <a:t>7</a:t>
                      </a:r>
                      <a:endParaRPr lang="en-GB" altLang="en-US" sz="200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68" name="Text 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49" y="13908"/>
                      <a:ext cx="405" cy="2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>
                      <a:lvl1pPr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rgbClr val="00AE9E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000" i="1">
                          <a:solidFill>
                            <a:srgbClr val="000000"/>
                          </a:solidFill>
                          <a:ea typeface="MS Mincho" pitchFamily="49" charset="-128"/>
                          <a:cs typeface="Arial" panose="020B0604020202020204" pitchFamily="34" charset="0"/>
                        </a:rPr>
                        <a:t>14</a:t>
                      </a:r>
                      <a:endParaRPr lang="en-GB" altLang="en-US" sz="200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69" name="Text Box 4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02" y="13908"/>
                      <a:ext cx="405" cy="2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>
                      <a:lvl1pPr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rgbClr val="00AE9E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000" i="1">
                          <a:solidFill>
                            <a:srgbClr val="000000"/>
                          </a:solidFill>
                          <a:ea typeface="MS Mincho" pitchFamily="49" charset="-128"/>
                          <a:cs typeface="Arial" panose="020B0604020202020204" pitchFamily="34" charset="0"/>
                        </a:rPr>
                        <a:t>21</a:t>
                      </a:r>
                      <a:endParaRPr lang="en-GB" altLang="en-US" sz="200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70" name="Text Box 4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256" y="13908"/>
                      <a:ext cx="405" cy="2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>
                      <a:lvl1pPr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rgbClr val="00AE9E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000" i="1">
                          <a:solidFill>
                            <a:srgbClr val="000000"/>
                          </a:solidFill>
                          <a:ea typeface="MS Mincho" pitchFamily="49" charset="-128"/>
                          <a:cs typeface="Arial" panose="020B0604020202020204" pitchFamily="34" charset="0"/>
                        </a:rPr>
                        <a:t>28</a:t>
                      </a:r>
                      <a:endParaRPr lang="en-GB" altLang="en-US" sz="200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71" name="Text Box 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10" y="13908"/>
                      <a:ext cx="405" cy="2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>
                      <a:lvl1pPr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rgbClr val="00AE9E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Font typeface="Arial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  <a:defRPr sz="15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000" i="1">
                          <a:solidFill>
                            <a:srgbClr val="000000"/>
                          </a:solidFill>
                          <a:ea typeface="MS Mincho" pitchFamily="49" charset="-128"/>
                          <a:cs typeface="Arial" panose="020B0604020202020204" pitchFamily="34" charset="0"/>
                        </a:rPr>
                        <a:t>3</a:t>
                      </a:r>
                      <a:endParaRPr lang="en-GB" altLang="en-US" sz="200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8162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9" y="3617"/>
                    <a:ext cx="1251" cy="1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spcBef>
                        <a:spcPts val="1200"/>
                      </a:spcBef>
                      <a:buFont typeface="Arial" pitchFamily="34" charset="0"/>
                      <a:defRPr>
                        <a:solidFill>
                          <a:srgbClr val="00AE9E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1pPr>
                    <a:lvl2pPr marL="742950" indent="-28575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2pPr>
                    <a:lvl3pPr marL="11430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3pPr>
                    <a:lvl4pPr marL="16002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000" i="1">
                        <a:solidFill>
                          <a:srgbClr val="000000"/>
                        </a:solidFill>
                        <a:ea typeface="MS Mincho" pitchFamily="49" charset="-128"/>
                        <a:cs typeface="Arial" panose="020B0604020202020204" pitchFamily="34" charset="0"/>
                      </a:rPr>
                      <a:t>Days after onset of rash </a:t>
                    </a:r>
                    <a:endParaRPr lang="en-GB" altLang="en-US" sz="2000">
                      <a:solidFill>
                        <a:schemeClr val="tx1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163" name="Text Box 44"/>
                  <p:cNvSpPr txBox="1">
                    <a:spLocks noChangeArrowheads="1"/>
                  </p:cNvSpPr>
                  <p:nvPr/>
                </p:nvSpPr>
                <p:spPr bwMode="auto">
                  <a:xfrm rot="10800000">
                    <a:off x="431" y="2069"/>
                    <a:ext cx="182" cy="8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lIns="0" tIns="0" rIns="0" bIns="0"/>
                  <a:lstStyle>
                    <a:lvl1pPr>
                      <a:spcBef>
                        <a:spcPts val="1200"/>
                      </a:spcBef>
                      <a:buFont typeface="Arial" pitchFamily="34" charset="0"/>
                      <a:defRPr>
                        <a:solidFill>
                          <a:srgbClr val="00AE9E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1pPr>
                    <a:lvl2pPr marL="742950" indent="-28575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2pPr>
                    <a:lvl3pPr marL="11430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3pPr>
                    <a:lvl4pPr marL="16002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000" i="1">
                        <a:solidFill>
                          <a:srgbClr val="000000"/>
                        </a:solidFill>
                        <a:ea typeface="MS Mincho" pitchFamily="49" charset="-128"/>
                        <a:cs typeface="Arial" panose="020B0604020202020204" pitchFamily="34" charset="0"/>
                      </a:rPr>
                      <a:t>Relative levels</a:t>
                    </a:r>
                    <a:endParaRPr lang="en-GB" altLang="en-US" sz="2000">
                      <a:solidFill>
                        <a:schemeClr val="tx1"/>
                      </a:solidFill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8153" name="Rectangle 45"/>
                <p:cNvSpPr>
                  <a:spLocks noChangeArrowheads="1"/>
                </p:cNvSpPr>
                <p:nvPr/>
              </p:nvSpPr>
              <p:spPr bwMode="auto">
                <a:xfrm>
                  <a:off x="1869" y="1580"/>
                  <a:ext cx="581" cy="1815"/>
                </a:xfrm>
                <a:prstGeom prst="rect">
                  <a:avLst/>
                </a:prstGeom>
                <a:solidFill>
                  <a:srgbClr val="FF0000">
                    <a:alpha val="50195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1200"/>
                    </a:spcBef>
                    <a:buFont typeface="Arial" pitchFamily="34" charset="0"/>
                    <a:defRPr>
                      <a:solidFill>
                        <a:srgbClr val="00AE9E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742950" indent="-28575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1143000" indent="-228600">
                    <a:spcBef>
                      <a:spcPts val="600"/>
                    </a:spcBef>
                    <a:buFont typeface="Arial" pitchFamily="34" charset="0"/>
                    <a:buChar char="•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600200" indent="-228600">
                    <a:spcBef>
                      <a:spcPts val="600"/>
                    </a:spcBef>
                    <a:buFont typeface="Arial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5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916" y="1631"/>
                  <a:ext cx="481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ts val="1200"/>
                    </a:spcBef>
                    <a:buFont typeface="Arial" pitchFamily="34" charset="0"/>
                    <a:defRPr>
                      <a:solidFill>
                        <a:srgbClr val="00AE9E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742950" indent="-28575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1143000" indent="-228600">
                    <a:spcBef>
                      <a:spcPts val="600"/>
                    </a:spcBef>
                    <a:buFont typeface="Arial" pitchFamily="34" charset="0"/>
                    <a:buChar char="•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600200" indent="-228600">
                    <a:spcBef>
                      <a:spcPts val="600"/>
                    </a:spcBef>
                    <a:buFont typeface="Arial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i="1">
                      <a:solidFill>
                        <a:srgbClr val="000000"/>
                      </a:solidFill>
                      <a:ea typeface="MS Mincho" pitchFamily="49" charset="-128"/>
                      <a:cs typeface="Arial" panose="020B0604020202020204" pitchFamily="34" charset="0"/>
                    </a:rPr>
                    <a:t>Rash</a:t>
                  </a:r>
                  <a:endParaRPr lang="en-GB" altLang="en-US" sz="20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8155" name="Group 47"/>
                <p:cNvGrpSpPr>
                  <a:grpSpLocks/>
                </p:cNvGrpSpPr>
                <p:nvPr/>
              </p:nvGrpSpPr>
              <p:grpSpPr bwMode="auto">
                <a:xfrm>
                  <a:off x="1311" y="1253"/>
                  <a:ext cx="2605" cy="269"/>
                  <a:chOff x="1311" y="1253"/>
                  <a:chExt cx="2605" cy="269"/>
                </a:xfrm>
              </p:grpSpPr>
              <p:sp>
                <p:nvSpPr>
                  <p:cNvPr id="48156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311" y="1409"/>
                    <a:ext cx="721" cy="113"/>
                  </a:xfrm>
                  <a:prstGeom prst="rect">
                    <a:avLst/>
                  </a:prstGeom>
                  <a:solidFill>
                    <a:srgbClr val="969696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ts val="1200"/>
                      </a:spcBef>
                      <a:buFont typeface="Arial" pitchFamily="34" charset="0"/>
                      <a:defRPr>
                        <a:solidFill>
                          <a:srgbClr val="00AE9E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1pPr>
                    <a:lvl2pPr marL="742950" indent="-28575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2pPr>
                    <a:lvl3pPr marL="11430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3pPr>
                    <a:lvl4pPr marL="16002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157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1556" y="1253"/>
                    <a:ext cx="557" cy="113"/>
                  </a:xfrm>
                  <a:prstGeom prst="rect">
                    <a:avLst/>
                  </a:prstGeom>
                  <a:solidFill>
                    <a:srgbClr val="969696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ts val="1200"/>
                      </a:spcBef>
                      <a:buFont typeface="Arial" pitchFamily="34" charset="0"/>
                      <a:defRPr>
                        <a:solidFill>
                          <a:srgbClr val="00AE9E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1pPr>
                    <a:lvl2pPr marL="742950" indent="-28575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2pPr>
                    <a:lvl3pPr marL="11430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3pPr>
                    <a:lvl4pPr marL="16002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158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38" y="1255"/>
                    <a:ext cx="1578" cy="1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spcBef>
                        <a:spcPts val="1200"/>
                      </a:spcBef>
                      <a:buFont typeface="Arial" pitchFamily="34" charset="0"/>
                      <a:defRPr>
                        <a:solidFill>
                          <a:srgbClr val="00AE9E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1pPr>
                    <a:lvl2pPr marL="742950" indent="-28575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2pPr>
                    <a:lvl3pPr marL="11430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3pPr>
                    <a:lvl4pPr marL="16002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800" i="1">
                        <a:solidFill>
                          <a:srgbClr val="000000"/>
                        </a:solidFill>
                        <a:ea typeface="MS Mincho" pitchFamily="49" charset="-128"/>
                        <a:cs typeface="Arial" panose="020B0604020202020204" pitchFamily="34" charset="0"/>
                      </a:rPr>
                      <a:t>Virus detectable in nasopharynx</a:t>
                    </a:r>
                    <a:endParaRPr lang="en-GB" altLang="en-US" sz="2000">
                      <a:solidFill>
                        <a:schemeClr val="tx1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159" name="Text 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5" y="1411"/>
                    <a:ext cx="1338" cy="1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spcBef>
                        <a:spcPts val="1200"/>
                      </a:spcBef>
                      <a:buFont typeface="Arial" pitchFamily="34" charset="0"/>
                      <a:defRPr>
                        <a:solidFill>
                          <a:srgbClr val="00AE9E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1pPr>
                    <a:lvl2pPr marL="742950" indent="-285750">
                      <a:spcBef>
                        <a:spcPts val="600"/>
                      </a:spcBef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2pPr>
                    <a:lvl3pPr marL="11430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3pPr>
                    <a:lvl4pPr marL="1600200" indent="-228600">
                      <a:spcBef>
                        <a:spcPts val="600"/>
                      </a:spcBef>
                      <a:buFont typeface="Arial" pitchFamily="34" charset="0"/>
                      <a:buChar char="•"/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 sz="15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/>
                        <a:cs typeface="ヒラギノ角ゴ Pro W3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800" i="1">
                        <a:solidFill>
                          <a:srgbClr val="000000"/>
                        </a:solidFill>
                        <a:ea typeface="MS Mincho" pitchFamily="49" charset="-128"/>
                        <a:cs typeface="Arial" panose="020B0604020202020204" pitchFamily="34" charset="0"/>
                      </a:rPr>
                      <a:t>Virus detectable in blood</a:t>
                    </a:r>
                    <a:endParaRPr lang="en-GB" altLang="en-US" sz="2000">
                      <a:solidFill>
                        <a:schemeClr val="tx1"/>
                      </a:solidFill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48140" name="Group 52"/>
              <p:cNvGrpSpPr>
                <a:grpSpLocks/>
              </p:cNvGrpSpPr>
              <p:nvPr/>
            </p:nvGrpSpPr>
            <p:grpSpPr bwMode="auto">
              <a:xfrm>
                <a:off x="1133" y="1764"/>
                <a:ext cx="3670" cy="1642"/>
                <a:chOff x="3351" y="10484"/>
                <a:chExt cx="6069" cy="3271"/>
              </a:xfrm>
            </p:grpSpPr>
            <p:sp>
              <p:nvSpPr>
                <p:cNvPr id="48141" name="Freeform 53"/>
                <p:cNvSpPr>
                  <a:spLocks/>
                </p:cNvSpPr>
                <p:nvPr/>
              </p:nvSpPr>
              <p:spPr bwMode="auto">
                <a:xfrm>
                  <a:off x="3863" y="11789"/>
                  <a:ext cx="5550" cy="1966"/>
                </a:xfrm>
                <a:custGeom>
                  <a:avLst/>
                  <a:gdLst>
                    <a:gd name="T0" fmla="*/ 0 w 5550"/>
                    <a:gd name="T1" fmla="*/ 1966 h 1966"/>
                    <a:gd name="T2" fmla="*/ 525 w 5550"/>
                    <a:gd name="T3" fmla="*/ 309 h 1966"/>
                    <a:gd name="T4" fmla="*/ 2137 w 5550"/>
                    <a:gd name="T5" fmla="*/ 114 h 1966"/>
                    <a:gd name="T6" fmla="*/ 5550 w 5550"/>
                    <a:gd name="T7" fmla="*/ 556 h 19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50"/>
                    <a:gd name="T13" fmla="*/ 0 h 1966"/>
                    <a:gd name="T14" fmla="*/ 5550 w 5550"/>
                    <a:gd name="T15" fmla="*/ 1966 h 19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50" h="1966">
                      <a:moveTo>
                        <a:pt x="0" y="1966"/>
                      </a:moveTo>
                      <a:cubicBezTo>
                        <a:pt x="87" y="1690"/>
                        <a:pt x="169" y="618"/>
                        <a:pt x="525" y="309"/>
                      </a:cubicBezTo>
                      <a:cubicBezTo>
                        <a:pt x="881" y="0"/>
                        <a:pt x="1300" y="73"/>
                        <a:pt x="2137" y="114"/>
                      </a:cubicBezTo>
                      <a:cubicBezTo>
                        <a:pt x="2974" y="155"/>
                        <a:pt x="4839" y="464"/>
                        <a:pt x="5550" y="556"/>
                      </a:cubicBezTo>
                    </a:path>
                  </a:pathLst>
                </a:custGeom>
                <a:noFill/>
                <a:ln w="15875">
                  <a:solidFill>
                    <a:srgbClr val="0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42" name="Freeform 54"/>
                <p:cNvSpPr>
                  <a:spLocks/>
                </p:cNvSpPr>
                <p:nvPr/>
              </p:nvSpPr>
              <p:spPr bwMode="auto">
                <a:xfrm>
                  <a:off x="4643" y="10484"/>
                  <a:ext cx="1695" cy="3264"/>
                </a:xfrm>
                <a:custGeom>
                  <a:avLst/>
                  <a:gdLst>
                    <a:gd name="T0" fmla="*/ 0 w 1695"/>
                    <a:gd name="T1" fmla="*/ 3249 h 3264"/>
                    <a:gd name="T2" fmla="*/ 225 w 1695"/>
                    <a:gd name="T3" fmla="*/ 481 h 3264"/>
                    <a:gd name="T4" fmla="*/ 772 w 1695"/>
                    <a:gd name="T5" fmla="*/ 376 h 3264"/>
                    <a:gd name="T6" fmla="*/ 1350 w 1695"/>
                    <a:gd name="T7" fmla="*/ 2739 h 3264"/>
                    <a:gd name="T8" fmla="*/ 1695 w 1695"/>
                    <a:gd name="T9" fmla="*/ 3264 h 32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95"/>
                    <a:gd name="T16" fmla="*/ 0 h 3264"/>
                    <a:gd name="T17" fmla="*/ 1695 w 1695"/>
                    <a:gd name="T18" fmla="*/ 3264 h 32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95" h="3264">
                      <a:moveTo>
                        <a:pt x="0" y="3249"/>
                      </a:moveTo>
                      <a:cubicBezTo>
                        <a:pt x="37" y="2788"/>
                        <a:pt x="96" y="960"/>
                        <a:pt x="225" y="481"/>
                      </a:cubicBezTo>
                      <a:cubicBezTo>
                        <a:pt x="354" y="2"/>
                        <a:pt x="585" y="0"/>
                        <a:pt x="772" y="376"/>
                      </a:cubicBezTo>
                      <a:cubicBezTo>
                        <a:pt x="959" y="752"/>
                        <a:pt x="1196" y="2258"/>
                        <a:pt x="1350" y="2739"/>
                      </a:cubicBezTo>
                      <a:cubicBezTo>
                        <a:pt x="1504" y="3220"/>
                        <a:pt x="1623" y="3155"/>
                        <a:pt x="1695" y="3264"/>
                      </a:cubicBezTo>
                    </a:path>
                  </a:pathLst>
                </a:custGeom>
                <a:noFill/>
                <a:ln w="15875">
                  <a:solidFill>
                    <a:srgbClr val="0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43" name="Freeform 55"/>
                <p:cNvSpPr>
                  <a:spLocks/>
                </p:cNvSpPr>
                <p:nvPr/>
              </p:nvSpPr>
              <p:spPr bwMode="auto">
                <a:xfrm>
                  <a:off x="4628" y="12867"/>
                  <a:ext cx="4770" cy="866"/>
                </a:xfrm>
                <a:custGeom>
                  <a:avLst/>
                  <a:gdLst>
                    <a:gd name="T0" fmla="*/ 0 w 4770"/>
                    <a:gd name="T1" fmla="*/ 866 h 866"/>
                    <a:gd name="T2" fmla="*/ 487 w 4770"/>
                    <a:gd name="T3" fmla="*/ 116 h 866"/>
                    <a:gd name="T4" fmla="*/ 1920 w 4770"/>
                    <a:gd name="T5" fmla="*/ 168 h 866"/>
                    <a:gd name="T6" fmla="*/ 4770 w 4770"/>
                    <a:gd name="T7" fmla="*/ 828 h 8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770"/>
                    <a:gd name="T13" fmla="*/ 0 h 866"/>
                    <a:gd name="T14" fmla="*/ 4770 w 4770"/>
                    <a:gd name="T15" fmla="*/ 866 h 8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770" h="866">
                      <a:moveTo>
                        <a:pt x="0" y="866"/>
                      </a:moveTo>
                      <a:cubicBezTo>
                        <a:pt x="81" y="741"/>
                        <a:pt x="167" y="232"/>
                        <a:pt x="487" y="116"/>
                      </a:cubicBezTo>
                      <a:cubicBezTo>
                        <a:pt x="807" y="0"/>
                        <a:pt x="1206" y="49"/>
                        <a:pt x="1920" y="168"/>
                      </a:cubicBezTo>
                      <a:cubicBezTo>
                        <a:pt x="2634" y="287"/>
                        <a:pt x="4176" y="691"/>
                        <a:pt x="4770" y="828"/>
                      </a:cubicBezTo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44" name="Freeform 56"/>
                <p:cNvSpPr>
                  <a:spLocks/>
                </p:cNvSpPr>
                <p:nvPr/>
              </p:nvSpPr>
              <p:spPr bwMode="auto">
                <a:xfrm>
                  <a:off x="4628" y="10714"/>
                  <a:ext cx="4792" cy="3011"/>
                </a:xfrm>
                <a:custGeom>
                  <a:avLst/>
                  <a:gdLst>
                    <a:gd name="T0" fmla="*/ 0 w 4792"/>
                    <a:gd name="T1" fmla="*/ 3011 h 3011"/>
                    <a:gd name="T2" fmla="*/ 2205 w 4792"/>
                    <a:gd name="T3" fmla="*/ 416 h 3011"/>
                    <a:gd name="T4" fmla="*/ 4792 w 4792"/>
                    <a:gd name="T5" fmla="*/ 514 h 3011"/>
                    <a:gd name="T6" fmla="*/ 0 60000 65536"/>
                    <a:gd name="T7" fmla="*/ 0 60000 65536"/>
                    <a:gd name="T8" fmla="*/ 0 60000 65536"/>
                    <a:gd name="T9" fmla="*/ 0 w 4792"/>
                    <a:gd name="T10" fmla="*/ 0 h 3011"/>
                    <a:gd name="T11" fmla="*/ 4792 w 4792"/>
                    <a:gd name="T12" fmla="*/ 3011 h 3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92" h="3011">
                      <a:moveTo>
                        <a:pt x="0" y="3011"/>
                      </a:moveTo>
                      <a:cubicBezTo>
                        <a:pt x="367" y="2579"/>
                        <a:pt x="1406" y="832"/>
                        <a:pt x="2205" y="416"/>
                      </a:cubicBezTo>
                      <a:cubicBezTo>
                        <a:pt x="3004" y="0"/>
                        <a:pt x="4253" y="494"/>
                        <a:pt x="4792" y="514"/>
                      </a:cubicBezTo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45" name="Freeform 57"/>
                <p:cNvSpPr>
                  <a:spLocks/>
                </p:cNvSpPr>
                <p:nvPr/>
              </p:nvSpPr>
              <p:spPr bwMode="auto">
                <a:xfrm>
                  <a:off x="3870" y="13471"/>
                  <a:ext cx="4898" cy="270"/>
                </a:xfrm>
                <a:custGeom>
                  <a:avLst/>
                  <a:gdLst>
                    <a:gd name="T0" fmla="*/ 0 w 4898"/>
                    <a:gd name="T1" fmla="*/ 270 h 270"/>
                    <a:gd name="T2" fmla="*/ 4898 w 4898"/>
                    <a:gd name="T3" fmla="*/ 262 h 270"/>
                    <a:gd name="T4" fmla="*/ 3878 w 4898"/>
                    <a:gd name="T5" fmla="*/ 127 h 270"/>
                    <a:gd name="T6" fmla="*/ 2790 w 4898"/>
                    <a:gd name="T7" fmla="*/ 30 h 270"/>
                    <a:gd name="T8" fmla="*/ 1755 w 4898"/>
                    <a:gd name="T9" fmla="*/ 0 h 270"/>
                    <a:gd name="T10" fmla="*/ 458 w 4898"/>
                    <a:gd name="T11" fmla="*/ 0 h 270"/>
                    <a:gd name="T12" fmla="*/ 173 w 4898"/>
                    <a:gd name="T13" fmla="*/ 22 h 270"/>
                    <a:gd name="T14" fmla="*/ 75 w 4898"/>
                    <a:gd name="T15" fmla="*/ 97 h 270"/>
                    <a:gd name="T16" fmla="*/ 0 w 4898"/>
                    <a:gd name="T17" fmla="*/ 270 h 27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898"/>
                    <a:gd name="T28" fmla="*/ 0 h 270"/>
                    <a:gd name="T29" fmla="*/ 4898 w 4898"/>
                    <a:gd name="T30" fmla="*/ 270 h 27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898" h="270">
                      <a:moveTo>
                        <a:pt x="0" y="270"/>
                      </a:moveTo>
                      <a:lnTo>
                        <a:pt x="4898" y="262"/>
                      </a:lnTo>
                      <a:lnTo>
                        <a:pt x="3878" y="127"/>
                      </a:lnTo>
                      <a:lnTo>
                        <a:pt x="2790" y="30"/>
                      </a:lnTo>
                      <a:lnTo>
                        <a:pt x="1755" y="0"/>
                      </a:lnTo>
                      <a:lnTo>
                        <a:pt x="458" y="0"/>
                      </a:lnTo>
                      <a:lnTo>
                        <a:pt x="173" y="22"/>
                      </a:lnTo>
                      <a:lnTo>
                        <a:pt x="75" y="97"/>
                      </a:lnTo>
                      <a:lnTo>
                        <a:pt x="0" y="270"/>
                      </a:lnTo>
                      <a:close/>
                    </a:path>
                  </a:pathLst>
                </a:custGeom>
                <a:solidFill>
                  <a:srgbClr val="80008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46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791" y="13501"/>
                  <a:ext cx="1867" cy="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ts val="1200"/>
                    </a:spcBef>
                    <a:buFont typeface="Arial" pitchFamily="34" charset="0"/>
                    <a:defRPr>
                      <a:solidFill>
                        <a:srgbClr val="00AE9E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742950" indent="-28575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1143000" indent="-228600">
                    <a:spcBef>
                      <a:spcPts val="600"/>
                    </a:spcBef>
                    <a:buFont typeface="Arial" pitchFamily="34" charset="0"/>
                    <a:buChar char="•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600200" indent="-228600">
                    <a:spcBef>
                      <a:spcPts val="600"/>
                    </a:spcBef>
                    <a:buFont typeface="Arial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000">
                      <a:solidFill>
                        <a:srgbClr val="000000"/>
                      </a:solidFill>
                      <a:ea typeface="MS Mincho" pitchFamily="49" charset="-128"/>
                      <a:cs typeface="Arial" panose="020B0604020202020204" pitchFamily="34" charset="0"/>
                    </a:rPr>
                    <a:t>Immune</a:t>
                  </a:r>
                  <a:r>
                    <a:rPr lang="en-US" altLang="en-US" sz="800">
                      <a:solidFill>
                        <a:srgbClr val="000000"/>
                      </a:solidFill>
                      <a:ea typeface="MS Mincho" pitchFamily="49" charset="-128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1000">
                      <a:solidFill>
                        <a:srgbClr val="000000"/>
                      </a:solidFill>
                      <a:ea typeface="MS Mincho" pitchFamily="49" charset="-128"/>
                      <a:cs typeface="Arial" panose="020B0604020202020204" pitchFamily="34" charset="0"/>
                    </a:rPr>
                    <a:t>suppression</a:t>
                  </a:r>
                  <a:endParaRPr lang="en-GB" altLang="en-US" sz="20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47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3351" y="12687"/>
                  <a:ext cx="623" cy="4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ts val="1200"/>
                    </a:spcBef>
                    <a:buFont typeface="Arial" pitchFamily="34" charset="0"/>
                    <a:defRPr>
                      <a:solidFill>
                        <a:srgbClr val="00AE9E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742950" indent="-28575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1143000" indent="-228600">
                    <a:spcBef>
                      <a:spcPts val="600"/>
                    </a:spcBef>
                    <a:buFont typeface="Arial" pitchFamily="34" charset="0"/>
                    <a:buChar char="•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600200" indent="-228600">
                    <a:spcBef>
                      <a:spcPts val="600"/>
                    </a:spcBef>
                    <a:buFont typeface="Arial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i="1">
                      <a:solidFill>
                        <a:srgbClr val="008000"/>
                      </a:solidFill>
                      <a:ea typeface="MS Mincho" pitchFamily="49" charset="-128"/>
                      <a:cs typeface="Arial" panose="020B0604020202020204" pitchFamily="34" charset="0"/>
                    </a:rPr>
                    <a:t>CD4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i="1">
                      <a:solidFill>
                        <a:srgbClr val="008000"/>
                      </a:solidFill>
                      <a:ea typeface="MS Mincho" pitchFamily="49" charset="-128"/>
                      <a:cs typeface="Arial" panose="020B0604020202020204" pitchFamily="34" charset="0"/>
                    </a:rPr>
                    <a:t>T cels</a:t>
                  </a:r>
                  <a:endParaRPr lang="en-GB" altLang="en-US" sz="20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48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4048" y="10932"/>
                  <a:ext cx="623" cy="4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ts val="1200"/>
                    </a:spcBef>
                    <a:buFont typeface="Arial" pitchFamily="34" charset="0"/>
                    <a:defRPr>
                      <a:solidFill>
                        <a:srgbClr val="00AE9E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742950" indent="-28575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1143000" indent="-228600">
                    <a:spcBef>
                      <a:spcPts val="600"/>
                    </a:spcBef>
                    <a:buFont typeface="Arial" pitchFamily="34" charset="0"/>
                    <a:buChar char="•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600200" indent="-228600">
                    <a:spcBef>
                      <a:spcPts val="600"/>
                    </a:spcBef>
                    <a:buFont typeface="Arial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i="1">
                      <a:solidFill>
                        <a:srgbClr val="008000"/>
                      </a:solidFill>
                      <a:ea typeface="MS Mincho" pitchFamily="49" charset="-128"/>
                      <a:cs typeface="Arial" panose="020B0604020202020204" pitchFamily="34" charset="0"/>
                    </a:rPr>
                    <a:t>CD8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i="1">
                      <a:solidFill>
                        <a:srgbClr val="008000"/>
                      </a:solidFill>
                      <a:ea typeface="MS Mincho" pitchFamily="49" charset="-128"/>
                      <a:cs typeface="Arial" panose="020B0604020202020204" pitchFamily="34" charset="0"/>
                    </a:rPr>
                    <a:t>T cells</a:t>
                  </a:r>
                  <a:endParaRPr lang="en-GB" altLang="en-US" sz="20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49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6140" y="12725"/>
                  <a:ext cx="473" cy="2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ts val="1200"/>
                    </a:spcBef>
                    <a:buFont typeface="Arial" pitchFamily="34" charset="0"/>
                    <a:defRPr>
                      <a:solidFill>
                        <a:srgbClr val="00AE9E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742950" indent="-28575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1143000" indent="-228600">
                    <a:spcBef>
                      <a:spcPts val="600"/>
                    </a:spcBef>
                    <a:buFont typeface="Arial" pitchFamily="34" charset="0"/>
                    <a:buChar char="•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600200" indent="-228600">
                    <a:spcBef>
                      <a:spcPts val="600"/>
                    </a:spcBef>
                    <a:buFont typeface="Arial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i="1">
                      <a:solidFill>
                        <a:srgbClr val="0000FF"/>
                      </a:solidFill>
                      <a:ea typeface="MS Mincho" pitchFamily="49" charset="-128"/>
                      <a:cs typeface="Arial" panose="020B0604020202020204" pitchFamily="34" charset="0"/>
                    </a:rPr>
                    <a:t>IgM</a:t>
                  </a:r>
                  <a:endParaRPr lang="en-GB" altLang="en-US" sz="20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50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6928" y="11128"/>
                  <a:ext cx="473" cy="2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ts val="1200"/>
                    </a:spcBef>
                    <a:buFont typeface="Arial" pitchFamily="34" charset="0"/>
                    <a:defRPr>
                      <a:solidFill>
                        <a:srgbClr val="00AE9E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742950" indent="-285750">
                    <a:spcBef>
                      <a:spcPts val="600"/>
                    </a:spcBef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1143000" indent="-228600">
                    <a:spcBef>
                      <a:spcPts val="600"/>
                    </a:spcBef>
                    <a:buFont typeface="Arial" pitchFamily="34" charset="0"/>
                    <a:buChar char="•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600200" indent="-228600">
                    <a:spcBef>
                      <a:spcPts val="600"/>
                    </a:spcBef>
                    <a:buFont typeface="Arial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i="1">
                      <a:solidFill>
                        <a:srgbClr val="0000FF"/>
                      </a:solidFill>
                      <a:ea typeface="MS Mincho" pitchFamily="49" charset="-128"/>
                      <a:cs typeface="Arial" panose="020B0604020202020204" pitchFamily="34" charset="0"/>
                    </a:rPr>
                    <a:t>IgG</a:t>
                  </a:r>
                  <a:endParaRPr lang="en-GB" altLang="en-US" sz="20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8134" name="Group 63"/>
            <p:cNvGrpSpPr>
              <a:grpSpLocks/>
            </p:cNvGrpSpPr>
            <p:nvPr/>
          </p:nvGrpSpPr>
          <p:grpSpPr bwMode="auto">
            <a:xfrm>
              <a:off x="1565" y="991"/>
              <a:ext cx="2394" cy="254"/>
              <a:chOff x="1565" y="991"/>
              <a:chExt cx="2394" cy="254"/>
            </a:xfrm>
          </p:grpSpPr>
          <p:sp>
            <p:nvSpPr>
              <p:cNvPr id="48135" name="Rectangle 64"/>
              <p:cNvSpPr>
                <a:spLocks noChangeArrowheads="1"/>
              </p:cNvSpPr>
              <p:nvPr/>
            </p:nvSpPr>
            <p:spPr bwMode="auto">
              <a:xfrm>
                <a:off x="1565" y="1071"/>
                <a:ext cx="1542" cy="118"/>
              </a:xfrm>
              <a:prstGeom prst="rect">
                <a:avLst/>
              </a:prstGeom>
              <a:solidFill>
                <a:srgbClr val="969696">
                  <a:alpha val="50195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1200"/>
                  </a:spcBef>
                  <a:buFont typeface="Arial" pitchFamily="34" charset="0"/>
                  <a:defRPr>
                    <a:solidFill>
                      <a:srgbClr val="00AE9E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spcBef>
                    <a:spcPts val="6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spcBef>
                    <a:spcPts val="6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36" name="Rectangle 65"/>
              <p:cNvSpPr>
                <a:spLocks noChangeArrowheads="1"/>
              </p:cNvSpPr>
              <p:nvPr/>
            </p:nvSpPr>
            <p:spPr bwMode="auto">
              <a:xfrm>
                <a:off x="3125" y="1094"/>
                <a:ext cx="834" cy="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1200"/>
                  </a:spcBef>
                  <a:buFont typeface="Arial" pitchFamily="34" charset="0"/>
                  <a:defRPr>
                    <a:solidFill>
                      <a:srgbClr val="00AE9E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spcBef>
                    <a:spcPts val="6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spcBef>
                    <a:spcPts val="6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i="1">
                    <a:solidFill>
                      <a:srgbClr val="000000"/>
                    </a:solidFill>
                    <a:cs typeface="Arial" panose="020B0604020202020204" pitchFamily="34" charset="0"/>
                  </a:rPr>
                  <a:t>Virus detectable by PCR in oral fluid</a:t>
                </a:r>
                <a:endParaRPr lang="en-GB" altLang="en-US" sz="800" i="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37" name="Line 66"/>
              <p:cNvSpPr>
                <a:spLocks noChangeShapeType="1"/>
              </p:cNvSpPr>
              <p:nvPr/>
            </p:nvSpPr>
            <p:spPr bwMode="auto">
              <a:xfrm flipH="1" flipV="1">
                <a:off x="2336" y="1071"/>
                <a:ext cx="771" cy="1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138" name="Rectangle 67"/>
              <p:cNvSpPr>
                <a:spLocks noChangeArrowheads="1"/>
              </p:cNvSpPr>
              <p:nvPr/>
            </p:nvSpPr>
            <p:spPr bwMode="auto">
              <a:xfrm rot="501976">
                <a:off x="2336" y="991"/>
                <a:ext cx="816" cy="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ts val="1200"/>
                  </a:spcBef>
                  <a:buFont typeface="Arial" pitchFamily="34" charset="0"/>
                  <a:defRPr>
                    <a:solidFill>
                      <a:srgbClr val="00AE9E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spcBef>
                    <a:spcPts val="600"/>
                  </a:spcBef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spcBef>
                    <a:spcPts val="6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spcBef>
                    <a:spcPts val="6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5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0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1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96DA6D0-0616-4FAA-AF3A-B8AC2E50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Laboratory diagnostic testing for measles 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52B062-DB0A-4260-9312-85D0153DD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 RDT for measles; implications for global surveillance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97D9B2-6EBF-4092-AE5C-1D982804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3283412-B94E-4103-95A5-1E3A849124FE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86211227"/>
              </p:ext>
            </p:extLst>
          </p:nvPr>
        </p:nvGraphicFramePr>
        <p:xfrm>
          <a:off x="1352550" y="2405063"/>
          <a:ext cx="1885950" cy="217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Content Placeholder 9" descr="A person standing in a room&#10;&#10;Description generated with high confidence">
            <a:extLst>
              <a:ext uri="{FF2B5EF4-FFF2-40B4-BE49-F238E27FC236}">
                <a16:creationId xmlns:a16="http://schemas.microsoft.com/office/drawing/2014/main" id="{9541A56D-4C4F-4992-8522-6FE4D97F074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2512" y="240506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AC5C70F-0DE3-4DF6-9BAF-C8374303A446}"/>
              </a:ext>
            </a:extLst>
          </p:cNvPr>
          <p:cNvSpPr/>
          <p:nvPr/>
        </p:nvSpPr>
        <p:spPr>
          <a:xfrm>
            <a:off x="5362575" y="32099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1FC1A9-1806-41F0-A7BB-21C5AB42413E}"/>
              </a:ext>
            </a:extLst>
          </p:cNvPr>
          <p:cNvSpPr/>
          <p:nvPr/>
        </p:nvSpPr>
        <p:spPr>
          <a:xfrm>
            <a:off x="8672512" y="1952625"/>
            <a:ext cx="2619375" cy="452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National  Measles laboratory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1DC34A-C871-4B2A-8B8C-B29231122A23}"/>
              </a:ext>
            </a:extLst>
          </p:cNvPr>
          <p:cNvSpPr/>
          <p:nvPr/>
        </p:nvSpPr>
        <p:spPr>
          <a:xfrm>
            <a:off x="1352550" y="1952625"/>
            <a:ext cx="1885950" cy="452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blood sample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896701-6F06-401B-A800-FFE0D51EA8DD}"/>
              </a:ext>
            </a:extLst>
          </p:cNvPr>
          <p:cNvSpPr/>
          <p:nvPr/>
        </p:nvSpPr>
        <p:spPr>
          <a:xfrm>
            <a:off x="4638675" y="3797300"/>
            <a:ext cx="3057525" cy="48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Transport serum to Laboratory</a:t>
            </a:r>
          </a:p>
          <a:p>
            <a:pPr algn="ctr"/>
            <a:r>
              <a:rPr lang="en-US" dirty="0"/>
              <a:t>1-?days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9FE20C-FEA4-4996-8058-C287CE73C645}"/>
              </a:ext>
            </a:extLst>
          </p:cNvPr>
          <p:cNvSpPr/>
          <p:nvPr/>
        </p:nvSpPr>
        <p:spPr>
          <a:xfrm>
            <a:off x="8672512" y="4148138"/>
            <a:ext cx="2619375" cy="48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Testing Target &lt; 4days 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4FD4BD7-EDE5-449C-8C42-1FEA74978829}"/>
              </a:ext>
            </a:extLst>
          </p:cNvPr>
          <p:cNvSpPr/>
          <p:nvPr/>
        </p:nvSpPr>
        <p:spPr>
          <a:xfrm>
            <a:off x="9912096" y="4731576"/>
            <a:ext cx="484632" cy="596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580CC3-8693-48EC-90F6-920BF902CC5D}"/>
              </a:ext>
            </a:extLst>
          </p:cNvPr>
          <p:cNvSpPr/>
          <p:nvPr/>
        </p:nvSpPr>
        <p:spPr>
          <a:xfrm>
            <a:off x="8802624" y="5596128"/>
            <a:ext cx="2489263" cy="779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Public health response</a:t>
            </a:r>
          </a:p>
        </p:txBody>
      </p:sp>
    </p:spTree>
    <p:extLst>
      <p:ext uri="{BB962C8B-B14F-4D97-AF65-F5344CB8AC3E}">
        <p14:creationId xmlns:p14="http://schemas.microsoft.com/office/powerpoint/2010/main" val="3669673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C0FBFF-F744-47F1-9DCB-3665C0FBA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measles strains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1163FB-70D8-47E5-89C1-BEDBE178C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269" y="1382899"/>
            <a:ext cx="10704000" cy="4739679"/>
          </a:xfrm>
        </p:spPr>
        <p:txBody>
          <a:bodyPr/>
          <a:lstStyle/>
          <a:p>
            <a:r>
              <a:rPr lang="en-GB" b="1" dirty="0"/>
              <a:t>The Measles Virus is serologically monotypic.( vaccine effective for over 50 years) </a:t>
            </a:r>
          </a:p>
          <a:p>
            <a:r>
              <a:rPr lang="en-US" dirty="0">
                <a:solidFill>
                  <a:srgbClr val="00AE9E"/>
                </a:solidFill>
                <a:cs typeface="Arial" panose="020B0604020202020204" pitchFamily="34" charset="0"/>
              </a:rPr>
              <a:t>Can detect differences in the genetic code of strains. (sequencing)</a:t>
            </a:r>
          </a:p>
          <a:p>
            <a:endParaRPr lang="en-US" dirty="0">
              <a:solidFill>
                <a:srgbClr val="00AE9E"/>
              </a:solidFill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AE9E"/>
                </a:solidFill>
                <a:cs typeface="Arial" panose="020B0604020202020204" pitchFamily="34" charset="0"/>
              </a:rPr>
              <a:t>To use in surveillance Measles community agreed  a Common language to describe these differences to enable us to track transmission pathways.</a:t>
            </a:r>
          </a:p>
          <a:p>
            <a:endParaRPr lang="en-GB" dirty="0">
              <a:solidFill>
                <a:srgbClr val="00AE9E"/>
              </a:solidFill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AE9E"/>
                </a:solidFill>
                <a:cs typeface="Arial" panose="020B0604020202020204" pitchFamily="34" charset="0"/>
              </a:rPr>
              <a:t>Genotypes are based on a standard window of 450bps, which varies by 12% between strains. In all 24 Genotypes have been described and accepted. </a:t>
            </a:r>
          </a:p>
          <a:p>
            <a:br>
              <a:rPr lang="en-GB" dirty="0">
                <a:solidFill>
                  <a:srgbClr val="00AE9E"/>
                </a:solidFill>
                <a:cs typeface="Arial" panose="020B0604020202020204" pitchFamily="34" charset="0"/>
              </a:rPr>
            </a:b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FD2A0-1331-4D07-9E30-4804DC6418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00D00-2878-44AD-9C94-850FFD9ABEC0}" type="slidenum">
              <a:rPr lang="en-US" smtClean="0"/>
              <a:t>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F678AA-A0EB-464E-A85F-06111FAC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 RDT for measles; implications for global surveillance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1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10" y="195062"/>
            <a:ext cx="11484873" cy="12320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LU" sz="24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 Virus Genotypes: Compare </a:t>
            </a:r>
            <a:r>
              <a:rPr lang="fr-LU" sz="2400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  <a:r>
              <a:rPr lang="fr-LU" sz="24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LU" sz="2400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lang="fr-LU" sz="24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‘</a:t>
            </a:r>
            <a:r>
              <a:rPr lang="fr-LU" sz="2400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phylogenetic</a:t>
            </a:r>
            <a:r>
              <a:rPr lang="fr-LU" sz="24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2400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LU" sz="24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fr-LU" sz="2400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showing</a:t>
            </a:r>
            <a:r>
              <a:rPr lang="fr-LU" sz="24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2400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fr-LU" sz="24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2400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LU" sz="24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2400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strains</a:t>
            </a:r>
            <a:r>
              <a:rPr lang="fr-LU" sz="24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LU" sz="2400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Analogous</a:t>
            </a:r>
            <a:r>
              <a:rPr lang="fr-LU" sz="24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 </a:t>
            </a:r>
            <a:r>
              <a:rPr lang="fr-LU" sz="2400" b="1" dirty="0">
                <a:cs typeface="Arial" panose="020B0604020202020204" pitchFamily="34" charset="0"/>
              </a:rPr>
              <a:t>Family</a:t>
            </a:r>
            <a:r>
              <a:rPr lang="fr-LU" sz="2400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sz="2400" b="1" dirty="0" err="1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LU" sz="2400" b="1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400" b="1" dirty="0">
              <a:solidFill>
                <a:srgbClr val="00AE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0" y="2398626"/>
            <a:ext cx="10110790" cy="3754525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Genotyping:</a:t>
            </a:r>
          </a:p>
          <a:p>
            <a:pPr eaLnBrk="1" hangingPunct="1">
              <a:defRPr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Sequence 450bp of N gene</a:t>
            </a:r>
          </a:p>
          <a:p>
            <a:pPr eaLnBrk="1" hangingPunct="1"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12% variation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GB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clades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– H</a:t>
            </a:r>
          </a:p>
          <a:p>
            <a:pPr eaLnBrk="1" hangingPunct="1"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GB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genotypes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A, B1-B3, C1-C2,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D1-D11, E, F, G1-G3, H1-H2</a:t>
            </a:r>
          </a:p>
        </p:txBody>
      </p:sp>
      <p:grpSp>
        <p:nvGrpSpPr>
          <p:cNvPr id="80900" name="Group 4"/>
          <p:cNvGrpSpPr>
            <a:grpSpLocks/>
          </p:cNvGrpSpPr>
          <p:nvPr/>
        </p:nvGrpSpPr>
        <p:grpSpPr bwMode="auto">
          <a:xfrm>
            <a:off x="5764214" y="1508125"/>
            <a:ext cx="4651375" cy="4718036"/>
            <a:chOff x="2407" y="384"/>
            <a:chExt cx="3375" cy="3568"/>
          </a:xfrm>
        </p:grpSpPr>
        <p:sp>
          <p:nvSpPr>
            <p:cNvPr id="80903" name="Freeform 5"/>
            <p:cNvSpPr>
              <a:spLocks/>
            </p:cNvSpPr>
            <p:nvPr/>
          </p:nvSpPr>
          <p:spPr bwMode="auto">
            <a:xfrm>
              <a:off x="3107" y="436"/>
              <a:ext cx="759" cy="62"/>
            </a:xfrm>
            <a:custGeom>
              <a:avLst/>
              <a:gdLst>
                <a:gd name="T0" fmla="*/ 0 w 759"/>
                <a:gd name="T1" fmla="*/ 62 h 62"/>
                <a:gd name="T2" fmla="*/ 0 w 759"/>
                <a:gd name="T3" fmla="*/ 0 h 62"/>
                <a:gd name="T4" fmla="*/ 759 w 759"/>
                <a:gd name="T5" fmla="*/ 0 h 62"/>
                <a:gd name="T6" fmla="*/ 0 60000 65536"/>
                <a:gd name="T7" fmla="*/ 0 60000 65536"/>
                <a:gd name="T8" fmla="*/ 0 60000 65536"/>
                <a:gd name="T9" fmla="*/ 0 w 759"/>
                <a:gd name="T10" fmla="*/ 0 h 62"/>
                <a:gd name="T11" fmla="*/ 759 w 759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9" h="62">
                  <a:moveTo>
                    <a:pt x="0" y="62"/>
                  </a:moveTo>
                  <a:lnTo>
                    <a:pt x="0" y="0"/>
                  </a:lnTo>
                  <a:lnTo>
                    <a:pt x="759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04" name="Freeform 6"/>
            <p:cNvSpPr>
              <a:spLocks/>
            </p:cNvSpPr>
            <p:nvPr/>
          </p:nvSpPr>
          <p:spPr bwMode="auto">
            <a:xfrm>
              <a:off x="3094" y="517"/>
              <a:ext cx="781" cy="56"/>
            </a:xfrm>
            <a:custGeom>
              <a:avLst/>
              <a:gdLst>
                <a:gd name="T0" fmla="*/ 0 w 781"/>
                <a:gd name="T1" fmla="*/ 0 h 56"/>
                <a:gd name="T2" fmla="*/ 0 w 781"/>
                <a:gd name="T3" fmla="*/ 56 h 56"/>
                <a:gd name="T4" fmla="*/ 781 w 781"/>
                <a:gd name="T5" fmla="*/ 56 h 56"/>
                <a:gd name="T6" fmla="*/ 0 60000 65536"/>
                <a:gd name="T7" fmla="*/ 0 60000 65536"/>
                <a:gd name="T8" fmla="*/ 0 60000 65536"/>
                <a:gd name="T9" fmla="*/ 0 w 781"/>
                <a:gd name="T10" fmla="*/ 0 h 56"/>
                <a:gd name="T11" fmla="*/ 781 w 781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1" h="56">
                  <a:moveTo>
                    <a:pt x="0" y="0"/>
                  </a:moveTo>
                  <a:lnTo>
                    <a:pt x="0" y="56"/>
                  </a:lnTo>
                  <a:lnTo>
                    <a:pt x="781" y="56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05" name="Freeform 7"/>
            <p:cNvSpPr>
              <a:spLocks/>
            </p:cNvSpPr>
            <p:nvPr/>
          </p:nvSpPr>
          <p:spPr bwMode="auto">
            <a:xfrm>
              <a:off x="3045" y="511"/>
              <a:ext cx="49" cy="124"/>
            </a:xfrm>
            <a:custGeom>
              <a:avLst/>
              <a:gdLst>
                <a:gd name="T0" fmla="*/ 0 w 49"/>
                <a:gd name="T1" fmla="*/ 124 h 124"/>
                <a:gd name="T2" fmla="*/ 0 w 49"/>
                <a:gd name="T3" fmla="*/ 0 h 124"/>
                <a:gd name="T4" fmla="*/ 49 w 49"/>
                <a:gd name="T5" fmla="*/ 0 h 124"/>
                <a:gd name="T6" fmla="*/ 0 60000 65536"/>
                <a:gd name="T7" fmla="*/ 0 60000 65536"/>
                <a:gd name="T8" fmla="*/ 0 60000 65536"/>
                <a:gd name="T9" fmla="*/ 0 w 49"/>
                <a:gd name="T10" fmla="*/ 0 h 124"/>
                <a:gd name="T11" fmla="*/ 49 w 49"/>
                <a:gd name="T12" fmla="*/ 124 h 1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" h="124">
                  <a:moveTo>
                    <a:pt x="0" y="124"/>
                  </a:moveTo>
                  <a:lnTo>
                    <a:pt x="0" y="0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06" name="Freeform 8"/>
            <p:cNvSpPr>
              <a:spLocks/>
            </p:cNvSpPr>
            <p:nvPr/>
          </p:nvSpPr>
          <p:spPr bwMode="auto">
            <a:xfrm>
              <a:off x="3122" y="697"/>
              <a:ext cx="407" cy="62"/>
            </a:xfrm>
            <a:custGeom>
              <a:avLst/>
              <a:gdLst>
                <a:gd name="T0" fmla="*/ 0 w 407"/>
                <a:gd name="T1" fmla="*/ 62 h 62"/>
                <a:gd name="T2" fmla="*/ 0 w 407"/>
                <a:gd name="T3" fmla="*/ 0 h 62"/>
                <a:gd name="T4" fmla="*/ 407 w 407"/>
                <a:gd name="T5" fmla="*/ 0 h 62"/>
                <a:gd name="T6" fmla="*/ 0 60000 65536"/>
                <a:gd name="T7" fmla="*/ 0 60000 65536"/>
                <a:gd name="T8" fmla="*/ 0 60000 65536"/>
                <a:gd name="T9" fmla="*/ 0 w 407"/>
                <a:gd name="T10" fmla="*/ 0 h 62"/>
                <a:gd name="T11" fmla="*/ 407 w 407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7" h="62">
                  <a:moveTo>
                    <a:pt x="0" y="62"/>
                  </a:moveTo>
                  <a:lnTo>
                    <a:pt x="0" y="0"/>
                  </a:lnTo>
                  <a:lnTo>
                    <a:pt x="407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07" name="Freeform 9"/>
            <p:cNvSpPr>
              <a:spLocks/>
            </p:cNvSpPr>
            <p:nvPr/>
          </p:nvSpPr>
          <p:spPr bwMode="auto">
            <a:xfrm>
              <a:off x="3122" y="764"/>
              <a:ext cx="181" cy="57"/>
            </a:xfrm>
            <a:custGeom>
              <a:avLst/>
              <a:gdLst>
                <a:gd name="T0" fmla="*/ 0 w 181"/>
                <a:gd name="T1" fmla="*/ 0 h 57"/>
                <a:gd name="T2" fmla="*/ 0 w 181"/>
                <a:gd name="T3" fmla="*/ 57 h 57"/>
                <a:gd name="T4" fmla="*/ 181 w 181"/>
                <a:gd name="T5" fmla="*/ 57 h 57"/>
                <a:gd name="T6" fmla="*/ 0 60000 65536"/>
                <a:gd name="T7" fmla="*/ 0 60000 65536"/>
                <a:gd name="T8" fmla="*/ 0 60000 65536"/>
                <a:gd name="T9" fmla="*/ 0 w 181"/>
                <a:gd name="T10" fmla="*/ 0 h 57"/>
                <a:gd name="T11" fmla="*/ 181 w 181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1" h="57">
                  <a:moveTo>
                    <a:pt x="0" y="0"/>
                  </a:moveTo>
                  <a:lnTo>
                    <a:pt x="0" y="57"/>
                  </a:lnTo>
                  <a:lnTo>
                    <a:pt x="181" y="57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08" name="Freeform 10"/>
            <p:cNvSpPr>
              <a:spLocks/>
            </p:cNvSpPr>
            <p:nvPr/>
          </p:nvSpPr>
          <p:spPr bwMode="auto">
            <a:xfrm>
              <a:off x="3045" y="640"/>
              <a:ext cx="77" cy="119"/>
            </a:xfrm>
            <a:custGeom>
              <a:avLst/>
              <a:gdLst>
                <a:gd name="T0" fmla="*/ 0 w 77"/>
                <a:gd name="T1" fmla="*/ 0 h 119"/>
                <a:gd name="T2" fmla="*/ 0 w 77"/>
                <a:gd name="T3" fmla="*/ 119 h 119"/>
                <a:gd name="T4" fmla="*/ 77 w 77"/>
                <a:gd name="T5" fmla="*/ 119 h 119"/>
                <a:gd name="T6" fmla="*/ 0 60000 65536"/>
                <a:gd name="T7" fmla="*/ 0 60000 65536"/>
                <a:gd name="T8" fmla="*/ 0 60000 65536"/>
                <a:gd name="T9" fmla="*/ 0 w 77"/>
                <a:gd name="T10" fmla="*/ 0 h 119"/>
                <a:gd name="T11" fmla="*/ 77 w 77"/>
                <a:gd name="T12" fmla="*/ 119 h 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" h="119">
                  <a:moveTo>
                    <a:pt x="0" y="0"/>
                  </a:moveTo>
                  <a:lnTo>
                    <a:pt x="0" y="119"/>
                  </a:lnTo>
                  <a:lnTo>
                    <a:pt x="77" y="119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09" name="Freeform 11"/>
            <p:cNvSpPr>
              <a:spLocks/>
            </p:cNvSpPr>
            <p:nvPr/>
          </p:nvSpPr>
          <p:spPr bwMode="auto">
            <a:xfrm>
              <a:off x="3023" y="635"/>
              <a:ext cx="22" cy="155"/>
            </a:xfrm>
            <a:custGeom>
              <a:avLst/>
              <a:gdLst>
                <a:gd name="T0" fmla="*/ 0 w 22"/>
                <a:gd name="T1" fmla="*/ 155 h 155"/>
                <a:gd name="T2" fmla="*/ 0 w 22"/>
                <a:gd name="T3" fmla="*/ 0 h 155"/>
                <a:gd name="T4" fmla="*/ 22 w 22"/>
                <a:gd name="T5" fmla="*/ 0 h 155"/>
                <a:gd name="T6" fmla="*/ 0 60000 65536"/>
                <a:gd name="T7" fmla="*/ 0 60000 65536"/>
                <a:gd name="T8" fmla="*/ 0 60000 65536"/>
                <a:gd name="T9" fmla="*/ 0 w 22"/>
                <a:gd name="T10" fmla="*/ 0 h 155"/>
                <a:gd name="T11" fmla="*/ 22 w 22"/>
                <a:gd name="T12" fmla="*/ 155 h 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55">
                  <a:moveTo>
                    <a:pt x="0" y="155"/>
                  </a:moveTo>
                  <a:lnTo>
                    <a:pt x="0" y="0"/>
                  </a:lnTo>
                  <a:lnTo>
                    <a:pt x="22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10" name="Freeform 12"/>
            <p:cNvSpPr>
              <a:spLocks/>
            </p:cNvSpPr>
            <p:nvPr/>
          </p:nvSpPr>
          <p:spPr bwMode="auto">
            <a:xfrm>
              <a:off x="3023" y="795"/>
              <a:ext cx="676" cy="150"/>
            </a:xfrm>
            <a:custGeom>
              <a:avLst/>
              <a:gdLst>
                <a:gd name="T0" fmla="*/ 0 w 676"/>
                <a:gd name="T1" fmla="*/ 0 h 150"/>
                <a:gd name="T2" fmla="*/ 0 w 676"/>
                <a:gd name="T3" fmla="*/ 150 h 150"/>
                <a:gd name="T4" fmla="*/ 676 w 676"/>
                <a:gd name="T5" fmla="*/ 150 h 150"/>
                <a:gd name="T6" fmla="*/ 0 60000 65536"/>
                <a:gd name="T7" fmla="*/ 0 60000 65536"/>
                <a:gd name="T8" fmla="*/ 0 60000 65536"/>
                <a:gd name="T9" fmla="*/ 0 w 676"/>
                <a:gd name="T10" fmla="*/ 0 h 150"/>
                <a:gd name="T11" fmla="*/ 676 w 676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6" h="150">
                  <a:moveTo>
                    <a:pt x="0" y="0"/>
                  </a:moveTo>
                  <a:lnTo>
                    <a:pt x="0" y="150"/>
                  </a:lnTo>
                  <a:lnTo>
                    <a:pt x="676" y="15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11" name="Freeform 13"/>
            <p:cNvSpPr>
              <a:spLocks/>
            </p:cNvSpPr>
            <p:nvPr/>
          </p:nvSpPr>
          <p:spPr bwMode="auto">
            <a:xfrm>
              <a:off x="2984" y="790"/>
              <a:ext cx="39" cy="186"/>
            </a:xfrm>
            <a:custGeom>
              <a:avLst/>
              <a:gdLst>
                <a:gd name="T0" fmla="*/ 0 w 39"/>
                <a:gd name="T1" fmla="*/ 186 h 186"/>
                <a:gd name="T2" fmla="*/ 0 w 39"/>
                <a:gd name="T3" fmla="*/ 0 h 186"/>
                <a:gd name="T4" fmla="*/ 39 w 39"/>
                <a:gd name="T5" fmla="*/ 0 h 186"/>
                <a:gd name="T6" fmla="*/ 0 60000 65536"/>
                <a:gd name="T7" fmla="*/ 0 60000 65536"/>
                <a:gd name="T8" fmla="*/ 0 60000 65536"/>
                <a:gd name="T9" fmla="*/ 0 w 39"/>
                <a:gd name="T10" fmla="*/ 0 h 186"/>
                <a:gd name="T11" fmla="*/ 39 w 39"/>
                <a:gd name="T12" fmla="*/ 186 h 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186">
                  <a:moveTo>
                    <a:pt x="0" y="186"/>
                  </a:moveTo>
                  <a:lnTo>
                    <a:pt x="0" y="0"/>
                  </a:lnTo>
                  <a:lnTo>
                    <a:pt x="39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12" name="Freeform 14"/>
            <p:cNvSpPr>
              <a:spLocks/>
            </p:cNvSpPr>
            <p:nvPr/>
          </p:nvSpPr>
          <p:spPr bwMode="auto">
            <a:xfrm>
              <a:off x="3089" y="1068"/>
              <a:ext cx="731" cy="93"/>
            </a:xfrm>
            <a:custGeom>
              <a:avLst/>
              <a:gdLst>
                <a:gd name="T0" fmla="*/ 0 w 731"/>
                <a:gd name="T1" fmla="*/ 93 h 93"/>
                <a:gd name="T2" fmla="*/ 0 w 731"/>
                <a:gd name="T3" fmla="*/ 0 h 93"/>
                <a:gd name="T4" fmla="*/ 731 w 731"/>
                <a:gd name="T5" fmla="*/ 0 h 93"/>
                <a:gd name="T6" fmla="*/ 0 60000 65536"/>
                <a:gd name="T7" fmla="*/ 0 60000 65536"/>
                <a:gd name="T8" fmla="*/ 0 60000 65536"/>
                <a:gd name="T9" fmla="*/ 0 w 731"/>
                <a:gd name="T10" fmla="*/ 0 h 93"/>
                <a:gd name="T11" fmla="*/ 731 w 731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1" h="93">
                  <a:moveTo>
                    <a:pt x="0" y="93"/>
                  </a:moveTo>
                  <a:lnTo>
                    <a:pt x="0" y="0"/>
                  </a:lnTo>
                  <a:lnTo>
                    <a:pt x="731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13" name="Freeform 15"/>
            <p:cNvSpPr>
              <a:spLocks/>
            </p:cNvSpPr>
            <p:nvPr/>
          </p:nvSpPr>
          <p:spPr bwMode="auto">
            <a:xfrm>
              <a:off x="3397" y="1192"/>
              <a:ext cx="1210" cy="62"/>
            </a:xfrm>
            <a:custGeom>
              <a:avLst/>
              <a:gdLst>
                <a:gd name="T0" fmla="*/ 0 w 1210"/>
                <a:gd name="T1" fmla="*/ 62 h 62"/>
                <a:gd name="T2" fmla="*/ 0 w 1210"/>
                <a:gd name="T3" fmla="*/ 0 h 62"/>
                <a:gd name="T4" fmla="*/ 1210 w 1210"/>
                <a:gd name="T5" fmla="*/ 0 h 62"/>
                <a:gd name="T6" fmla="*/ 0 60000 65536"/>
                <a:gd name="T7" fmla="*/ 0 60000 65536"/>
                <a:gd name="T8" fmla="*/ 0 60000 65536"/>
                <a:gd name="T9" fmla="*/ 0 w 1210"/>
                <a:gd name="T10" fmla="*/ 0 h 62"/>
                <a:gd name="T11" fmla="*/ 1210 w 1210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0" h="62">
                  <a:moveTo>
                    <a:pt x="0" y="62"/>
                  </a:moveTo>
                  <a:lnTo>
                    <a:pt x="0" y="0"/>
                  </a:lnTo>
                  <a:lnTo>
                    <a:pt x="1210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14" name="Freeform 16"/>
            <p:cNvSpPr>
              <a:spLocks/>
            </p:cNvSpPr>
            <p:nvPr/>
          </p:nvSpPr>
          <p:spPr bwMode="auto">
            <a:xfrm>
              <a:off x="3397" y="1259"/>
              <a:ext cx="341" cy="57"/>
            </a:xfrm>
            <a:custGeom>
              <a:avLst/>
              <a:gdLst>
                <a:gd name="T0" fmla="*/ 0 w 341"/>
                <a:gd name="T1" fmla="*/ 0 h 57"/>
                <a:gd name="T2" fmla="*/ 0 w 341"/>
                <a:gd name="T3" fmla="*/ 57 h 57"/>
                <a:gd name="T4" fmla="*/ 341 w 341"/>
                <a:gd name="T5" fmla="*/ 57 h 57"/>
                <a:gd name="T6" fmla="*/ 0 60000 65536"/>
                <a:gd name="T7" fmla="*/ 0 60000 65536"/>
                <a:gd name="T8" fmla="*/ 0 60000 65536"/>
                <a:gd name="T9" fmla="*/ 0 w 341"/>
                <a:gd name="T10" fmla="*/ 0 h 57"/>
                <a:gd name="T11" fmla="*/ 341 w 341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57">
                  <a:moveTo>
                    <a:pt x="0" y="0"/>
                  </a:moveTo>
                  <a:lnTo>
                    <a:pt x="0" y="57"/>
                  </a:lnTo>
                  <a:lnTo>
                    <a:pt x="341" y="57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15" name="Freeform 17"/>
            <p:cNvSpPr>
              <a:spLocks/>
            </p:cNvSpPr>
            <p:nvPr/>
          </p:nvSpPr>
          <p:spPr bwMode="auto">
            <a:xfrm>
              <a:off x="3089" y="1166"/>
              <a:ext cx="308" cy="88"/>
            </a:xfrm>
            <a:custGeom>
              <a:avLst/>
              <a:gdLst>
                <a:gd name="T0" fmla="*/ 0 w 308"/>
                <a:gd name="T1" fmla="*/ 0 h 88"/>
                <a:gd name="T2" fmla="*/ 0 w 308"/>
                <a:gd name="T3" fmla="*/ 88 h 88"/>
                <a:gd name="T4" fmla="*/ 308 w 308"/>
                <a:gd name="T5" fmla="*/ 88 h 88"/>
                <a:gd name="T6" fmla="*/ 0 60000 65536"/>
                <a:gd name="T7" fmla="*/ 0 60000 65536"/>
                <a:gd name="T8" fmla="*/ 0 60000 65536"/>
                <a:gd name="T9" fmla="*/ 0 w 308"/>
                <a:gd name="T10" fmla="*/ 0 h 88"/>
                <a:gd name="T11" fmla="*/ 308 w 308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8" h="88">
                  <a:moveTo>
                    <a:pt x="0" y="0"/>
                  </a:moveTo>
                  <a:lnTo>
                    <a:pt x="0" y="88"/>
                  </a:lnTo>
                  <a:lnTo>
                    <a:pt x="308" y="88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16" name="Freeform 18"/>
            <p:cNvSpPr>
              <a:spLocks/>
            </p:cNvSpPr>
            <p:nvPr/>
          </p:nvSpPr>
          <p:spPr bwMode="auto">
            <a:xfrm>
              <a:off x="2984" y="981"/>
              <a:ext cx="105" cy="180"/>
            </a:xfrm>
            <a:custGeom>
              <a:avLst/>
              <a:gdLst>
                <a:gd name="T0" fmla="*/ 0 w 105"/>
                <a:gd name="T1" fmla="*/ 0 h 180"/>
                <a:gd name="T2" fmla="*/ 0 w 105"/>
                <a:gd name="T3" fmla="*/ 180 h 180"/>
                <a:gd name="T4" fmla="*/ 105 w 105"/>
                <a:gd name="T5" fmla="*/ 180 h 180"/>
                <a:gd name="T6" fmla="*/ 0 60000 65536"/>
                <a:gd name="T7" fmla="*/ 0 60000 65536"/>
                <a:gd name="T8" fmla="*/ 0 60000 65536"/>
                <a:gd name="T9" fmla="*/ 0 w 105"/>
                <a:gd name="T10" fmla="*/ 0 h 180"/>
                <a:gd name="T11" fmla="*/ 105 w 105"/>
                <a:gd name="T12" fmla="*/ 180 h 1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" h="180">
                  <a:moveTo>
                    <a:pt x="0" y="0"/>
                  </a:moveTo>
                  <a:lnTo>
                    <a:pt x="0" y="180"/>
                  </a:lnTo>
                  <a:lnTo>
                    <a:pt x="105" y="18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17" name="Freeform 19"/>
            <p:cNvSpPr>
              <a:spLocks/>
            </p:cNvSpPr>
            <p:nvPr/>
          </p:nvSpPr>
          <p:spPr bwMode="auto">
            <a:xfrm>
              <a:off x="2715" y="976"/>
              <a:ext cx="269" cy="263"/>
            </a:xfrm>
            <a:custGeom>
              <a:avLst/>
              <a:gdLst>
                <a:gd name="T0" fmla="*/ 0 w 269"/>
                <a:gd name="T1" fmla="*/ 263 h 263"/>
                <a:gd name="T2" fmla="*/ 0 w 269"/>
                <a:gd name="T3" fmla="*/ 0 h 263"/>
                <a:gd name="T4" fmla="*/ 269 w 269"/>
                <a:gd name="T5" fmla="*/ 0 h 263"/>
                <a:gd name="T6" fmla="*/ 0 60000 65536"/>
                <a:gd name="T7" fmla="*/ 0 60000 65536"/>
                <a:gd name="T8" fmla="*/ 0 60000 65536"/>
                <a:gd name="T9" fmla="*/ 0 w 269"/>
                <a:gd name="T10" fmla="*/ 0 h 263"/>
                <a:gd name="T11" fmla="*/ 269 w 269"/>
                <a:gd name="T12" fmla="*/ 263 h 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9" h="263">
                  <a:moveTo>
                    <a:pt x="0" y="263"/>
                  </a:moveTo>
                  <a:lnTo>
                    <a:pt x="0" y="0"/>
                  </a:lnTo>
                  <a:lnTo>
                    <a:pt x="269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18" name="Freeform 20"/>
            <p:cNvSpPr>
              <a:spLocks/>
            </p:cNvSpPr>
            <p:nvPr/>
          </p:nvSpPr>
          <p:spPr bwMode="auto">
            <a:xfrm>
              <a:off x="2803" y="1440"/>
              <a:ext cx="610" cy="62"/>
            </a:xfrm>
            <a:custGeom>
              <a:avLst/>
              <a:gdLst>
                <a:gd name="T0" fmla="*/ 0 w 610"/>
                <a:gd name="T1" fmla="*/ 62 h 62"/>
                <a:gd name="T2" fmla="*/ 0 w 610"/>
                <a:gd name="T3" fmla="*/ 0 h 62"/>
                <a:gd name="T4" fmla="*/ 610 w 610"/>
                <a:gd name="T5" fmla="*/ 0 h 62"/>
                <a:gd name="T6" fmla="*/ 0 60000 65536"/>
                <a:gd name="T7" fmla="*/ 0 60000 65536"/>
                <a:gd name="T8" fmla="*/ 0 60000 65536"/>
                <a:gd name="T9" fmla="*/ 0 w 610"/>
                <a:gd name="T10" fmla="*/ 0 h 62"/>
                <a:gd name="T11" fmla="*/ 610 w 610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0" h="62">
                  <a:moveTo>
                    <a:pt x="0" y="62"/>
                  </a:moveTo>
                  <a:lnTo>
                    <a:pt x="0" y="0"/>
                  </a:lnTo>
                  <a:lnTo>
                    <a:pt x="610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19" name="Freeform 21"/>
            <p:cNvSpPr>
              <a:spLocks/>
            </p:cNvSpPr>
            <p:nvPr/>
          </p:nvSpPr>
          <p:spPr bwMode="auto">
            <a:xfrm>
              <a:off x="2803" y="1507"/>
              <a:ext cx="1105" cy="57"/>
            </a:xfrm>
            <a:custGeom>
              <a:avLst/>
              <a:gdLst>
                <a:gd name="T0" fmla="*/ 0 w 1105"/>
                <a:gd name="T1" fmla="*/ 0 h 57"/>
                <a:gd name="T2" fmla="*/ 0 w 1105"/>
                <a:gd name="T3" fmla="*/ 57 h 57"/>
                <a:gd name="T4" fmla="*/ 1105 w 1105"/>
                <a:gd name="T5" fmla="*/ 57 h 57"/>
                <a:gd name="T6" fmla="*/ 0 60000 65536"/>
                <a:gd name="T7" fmla="*/ 0 60000 65536"/>
                <a:gd name="T8" fmla="*/ 0 60000 65536"/>
                <a:gd name="T9" fmla="*/ 0 w 1105"/>
                <a:gd name="T10" fmla="*/ 0 h 57"/>
                <a:gd name="T11" fmla="*/ 1105 w 1105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5" h="57">
                  <a:moveTo>
                    <a:pt x="0" y="0"/>
                  </a:moveTo>
                  <a:lnTo>
                    <a:pt x="0" y="57"/>
                  </a:lnTo>
                  <a:lnTo>
                    <a:pt x="1105" y="57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20" name="Freeform 22"/>
            <p:cNvSpPr>
              <a:spLocks/>
            </p:cNvSpPr>
            <p:nvPr/>
          </p:nvSpPr>
          <p:spPr bwMode="auto">
            <a:xfrm>
              <a:off x="2715" y="1244"/>
              <a:ext cx="88" cy="258"/>
            </a:xfrm>
            <a:custGeom>
              <a:avLst/>
              <a:gdLst>
                <a:gd name="T0" fmla="*/ 0 w 88"/>
                <a:gd name="T1" fmla="*/ 0 h 258"/>
                <a:gd name="T2" fmla="*/ 0 w 88"/>
                <a:gd name="T3" fmla="*/ 258 h 258"/>
                <a:gd name="T4" fmla="*/ 88 w 88"/>
                <a:gd name="T5" fmla="*/ 258 h 258"/>
                <a:gd name="T6" fmla="*/ 0 60000 65536"/>
                <a:gd name="T7" fmla="*/ 0 60000 65536"/>
                <a:gd name="T8" fmla="*/ 0 60000 65536"/>
                <a:gd name="T9" fmla="*/ 0 w 88"/>
                <a:gd name="T10" fmla="*/ 0 h 258"/>
                <a:gd name="T11" fmla="*/ 88 w 88"/>
                <a:gd name="T12" fmla="*/ 258 h 2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" h="258">
                  <a:moveTo>
                    <a:pt x="0" y="0"/>
                  </a:moveTo>
                  <a:lnTo>
                    <a:pt x="0" y="258"/>
                  </a:lnTo>
                  <a:lnTo>
                    <a:pt x="88" y="258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21" name="Freeform 23"/>
            <p:cNvSpPr>
              <a:spLocks/>
            </p:cNvSpPr>
            <p:nvPr/>
          </p:nvSpPr>
          <p:spPr bwMode="auto">
            <a:xfrm>
              <a:off x="2687" y="1239"/>
              <a:ext cx="28" cy="252"/>
            </a:xfrm>
            <a:custGeom>
              <a:avLst/>
              <a:gdLst>
                <a:gd name="T0" fmla="*/ 0 w 28"/>
                <a:gd name="T1" fmla="*/ 252 h 252"/>
                <a:gd name="T2" fmla="*/ 0 w 28"/>
                <a:gd name="T3" fmla="*/ 0 h 252"/>
                <a:gd name="T4" fmla="*/ 28 w 28"/>
                <a:gd name="T5" fmla="*/ 0 h 252"/>
                <a:gd name="T6" fmla="*/ 0 60000 65536"/>
                <a:gd name="T7" fmla="*/ 0 60000 65536"/>
                <a:gd name="T8" fmla="*/ 0 60000 65536"/>
                <a:gd name="T9" fmla="*/ 0 w 28"/>
                <a:gd name="T10" fmla="*/ 0 h 252"/>
                <a:gd name="T11" fmla="*/ 28 w 28"/>
                <a:gd name="T12" fmla="*/ 252 h 2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252">
                  <a:moveTo>
                    <a:pt x="0" y="252"/>
                  </a:move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22" name="Freeform 24"/>
            <p:cNvSpPr>
              <a:spLocks/>
            </p:cNvSpPr>
            <p:nvPr/>
          </p:nvSpPr>
          <p:spPr bwMode="auto">
            <a:xfrm>
              <a:off x="2814" y="1687"/>
              <a:ext cx="269" cy="62"/>
            </a:xfrm>
            <a:custGeom>
              <a:avLst/>
              <a:gdLst>
                <a:gd name="T0" fmla="*/ 0 w 269"/>
                <a:gd name="T1" fmla="*/ 62 h 62"/>
                <a:gd name="T2" fmla="*/ 0 w 269"/>
                <a:gd name="T3" fmla="*/ 0 h 62"/>
                <a:gd name="T4" fmla="*/ 269 w 269"/>
                <a:gd name="T5" fmla="*/ 0 h 62"/>
                <a:gd name="T6" fmla="*/ 0 60000 65536"/>
                <a:gd name="T7" fmla="*/ 0 60000 65536"/>
                <a:gd name="T8" fmla="*/ 0 60000 65536"/>
                <a:gd name="T9" fmla="*/ 0 w 269"/>
                <a:gd name="T10" fmla="*/ 0 h 62"/>
                <a:gd name="T11" fmla="*/ 269 w 269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9" h="62">
                  <a:moveTo>
                    <a:pt x="0" y="62"/>
                  </a:moveTo>
                  <a:lnTo>
                    <a:pt x="0" y="0"/>
                  </a:lnTo>
                  <a:lnTo>
                    <a:pt x="269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23" name="Freeform 25"/>
            <p:cNvSpPr>
              <a:spLocks/>
            </p:cNvSpPr>
            <p:nvPr/>
          </p:nvSpPr>
          <p:spPr bwMode="auto">
            <a:xfrm>
              <a:off x="2814" y="1754"/>
              <a:ext cx="913" cy="57"/>
            </a:xfrm>
            <a:custGeom>
              <a:avLst/>
              <a:gdLst>
                <a:gd name="T0" fmla="*/ 0 w 913"/>
                <a:gd name="T1" fmla="*/ 0 h 57"/>
                <a:gd name="T2" fmla="*/ 0 w 913"/>
                <a:gd name="T3" fmla="*/ 57 h 57"/>
                <a:gd name="T4" fmla="*/ 913 w 913"/>
                <a:gd name="T5" fmla="*/ 57 h 57"/>
                <a:gd name="T6" fmla="*/ 0 60000 65536"/>
                <a:gd name="T7" fmla="*/ 0 60000 65536"/>
                <a:gd name="T8" fmla="*/ 0 60000 65536"/>
                <a:gd name="T9" fmla="*/ 0 w 913"/>
                <a:gd name="T10" fmla="*/ 0 h 57"/>
                <a:gd name="T11" fmla="*/ 913 w 913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3" h="57">
                  <a:moveTo>
                    <a:pt x="0" y="0"/>
                  </a:moveTo>
                  <a:lnTo>
                    <a:pt x="0" y="57"/>
                  </a:lnTo>
                  <a:lnTo>
                    <a:pt x="913" y="57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24" name="Freeform 26"/>
            <p:cNvSpPr>
              <a:spLocks/>
            </p:cNvSpPr>
            <p:nvPr/>
          </p:nvSpPr>
          <p:spPr bwMode="auto">
            <a:xfrm>
              <a:off x="2687" y="1496"/>
              <a:ext cx="127" cy="253"/>
            </a:xfrm>
            <a:custGeom>
              <a:avLst/>
              <a:gdLst>
                <a:gd name="T0" fmla="*/ 0 w 127"/>
                <a:gd name="T1" fmla="*/ 0 h 253"/>
                <a:gd name="T2" fmla="*/ 0 w 127"/>
                <a:gd name="T3" fmla="*/ 253 h 253"/>
                <a:gd name="T4" fmla="*/ 127 w 127"/>
                <a:gd name="T5" fmla="*/ 253 h 253"/>
                <a:gd name="T6" fmla="*/ 0 60000 65536"/>
                <a:gd name="T7" fmla="*/ 0 60000 65536"/>
                <a:gd name="T8" fmla="*/ 0 60000 65536"/>
                <a:gd name="T9" fmla="*/ 0 w 127"/>
                <a:gd name="T10" fmla="*/ 0 h 253"/>
                <a:gd name="T11" fmla="*/ 127 w 127"/>
                <a:gd name="T12" fmla="*/ 253 h 2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" h="253">
                  <a:moveTo>
                    <a:pt x="0" y="0"/>
                  </a:moveTo>
                  <a:lnTo>
                    <a:pt x="0" y="253"/>
                  </a:lnTo>
                  <a:lnTo>
                    <a:pt x="127" y="253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25" name="Freeform 27"/>
            <p:cNvSpPr>
              <a:spLocks/>
            </p:cNvSpPr>
            <p:nvPr/>
          </p:nvSpPr>
          <p:spPr bwMode="auto">
            <a:xfrm>
              <a:off x="2440" y="1496"/>
              <a:ext cx="247" cy="356"/>
            </a:xfrm>
            <a:custGeom>
              <a:avLst/>
              <a:gdLst>
                <a:gd name="T0" fmla="*/ 0 w 247"/>
                <a:gd name="T1" fmla="*/ 356 h 356"/>
                <a:gd name="T2" fmla="*/ 0 w 247"/>
                <a:gd name="T3" fmla="*/ 0 h 356"/>
                <a:gd name="T4" fmla="*/ 247 w 247"/>
                <a:gd name="T5" fmla="*/ 0 h 356"/>
                <a:gd name="T6" fmla="*/ 0 60000 65536"/>
                <a:gd name="T7" fmla="*/ 0 60000 65536"/>
                <a:gd name="T8" fmla="*/ 0 60000 65536"/>
                <a:gd name="T9" fmla="*/ 0 w 247"/>
                <a:gd name="T10" fmla="*/ 0 h 356"/>
                <a:gd name="T11" fmla="*/ 247 w 247"/>
                <a:gd name="T12" fmla="*/ 356 h 3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7" h="356">
                  <a:moveTo>
                    <a:pt x="0" y="356"/>
                  </a:moveTo>
                  <a:lnTo>
                    <a:pt x="0" y="0"/>
                  </a:lnTo>
                  <a:lnTo>
                    <a:pt x="247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26" name="Freeform 28"/>
            <p:cNvSpPr>
              <a:spLocks/>
            </p:cNvSpPr>
            <p:nvPr/>
          </p:nvSpPr>
          <p:spPr bwMode="auto">
            <a:xfrm>
              <a:off x="2616" y="1935"/>
              <a:ext cx="995" cy="278"/>
            </a:xfrm>
            <a:custGeom>
              <a:avLst/>
              <a:gdLst>
                <a:gd name="T0" fmla="*/ 0 w 995"/>
                <a:gd name="T1" fmla="*/ 278 h 278"/>
                <a:gd name="T2" fmla="*/ 0 w 995"/>
                <a:gd name="T3" fmla="*/ 0 h 278"/>
                <a:gd name="T4" fmla="*/ 995 w 995"/>
                <a:gd name="T5" fmla="*/ 0 h 278"/>
                <a:gd name="T6" fmla="*/ 0 60000 65536"/>
                <a:gd name="T7" fmla="*/ 0 60000 65536"/>
                <a:gd name="T8" fmla="*/ 0 60000 65536"/>
                <a:gd name="T9" fmla="*/ 0 w 995"/>
                <a:gd name="T10" fmla="*/ 0 h 278"/>
                <a:gd name="T11" fmla="*/ 995 w 995"/>
                <a:gd name="T12" fmla="*/ 278 h 2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5" h="278">
                  <a:moveTo>
                    <a:pt x="0" y="278"/>
                  </a:moveTo>
                  <a:lnTo>
                    <a:pt x="0" y="0"/>
                  </a:lnTo>
                  <a:lnTo>
                    <a:pt x="995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27" name="Freeform 29"/>
            <p:cNvSpPr>
              <a:spLocks/>
            </p:cNvSpPr>
            <p:nvPr/>
          </p:nvSpPr>
          <p:spPr bwMode="auto">
            <a:xfrm>
              <a:off x="3930" y="2059"/>
              <a:ext cx="583" cy="62"/>
            </a:xfrm>
            <a:custGeom>
              <a:avLst/>
              <a:gdLst>
                <a:gd name="T0" fmla="*/ 0 w 583"/>
                <a:gd name="T1" fmla="*/ 62 h 62"/>
                <a:gd name="T2" fmla="*/ 0 w 583"/>
                <a:gd name="T3" fmla="*/ 0 h 62"/>
                <a:gd name="T4" fmla="*/ 583 w 583"/>
                <a:gd name="T5" fmla="*/ 0 h 62"/>
                <a:gd name="T6" fmla="*/ 0 60000 65536"/>
                <a:gd name="T7" fmla="*/ 0 60000 65536"/>
                <a:gd name="T8" fmla="*/ 0 60000 65536"/>
                <a:gd name="T9" fmla="*/ 0 w 583"/>
                <a:gd name="T10" fmla="*/ 0 h 62"/>
                <a:gd name="T11" fmla="*/ 583 w 583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3" h="62">
                  <a:moveTo>
                    <a:pt x="0" y="62"/>
                  </a:moveTo>
                  <a:lnTo>
                    <a:pt x="0" y="0"/>
                  </a:lnTo>
                  <a:lnTo>
                    <a:pt x="583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28" name="Freeform 30"/>
            <p:cNvSpPr>
              <a:spLocks/>
            </p:cNvSpPr>
            <p:nvPr/>
          </p:nvSpPr>
          <p:spPr bwMode="auto">
            <a:xfrm>
              <a:off x="3930" y="2126"/>
              <a:ext cx="176" cy="56"/>
            </a:xfrm>
            <a:custGeom>
              <a:avLst/>
              <a:gdLst>
                <a:gd name="T0" fmla="*/ 0 w 176"/>
                <a:gd name="T1" fmla="*/ 0 h 56"/>
                <a:gd name="T2" fmla="*/ 0 w 176"/>
                <a:gd name="T3" fmla="*/ 56 h 56"/>
                <a:gd name="T4" fmla="*/ 176 w 176"/>
                <a:gd name="T5" fmla="*/ 56 h 56"/>
                <a:gd name="T6" fmla="*/ 0 60000 65536"/>
                <a:gd name="T7" fmla="*/ 0 60000 65536"/>
                <a:gd name="T8" fmla="*/ 0 60000 65536"/>
                <a:gd name="T9" fmla="*/ 0 w 176"/>
                <a:gd name="T10" fmla="*/ 0 h 56"/>
                <a:gd name="T11" fmla="*/ 176 w 176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" h="56">
                  <a:moveTo>
                    <a:pt x="0" y="0"/>
                  </a:moveTo>
                  <a:lnTo>
                    <a:pt x="0" y="56"/>
                  </a:lnTo>
                  <a:lnTo>
                    <a:pt x="176" y="56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29" name="Freeform 31"/>
            <p:cNvSpPr>
              <a:spLocks/>
            </p:cNvSpPr>
            <p:nvPr/>
          </p:nvSpPr>
          <p:spPr bwMode="auto">
            <a:xfrm>
              <a:off x="2924" y="2121"/>
              <a:ext cx="1006" cy="92"/>
            </a:xfrm>
            <a:custGeom>
              <a:avLst/>
              <a:gdLst>
                <a:gd name="T0" fmla="*/ 0 w 1006"/>
                <a:gd name="T1" fmla="*/ 92 h 92"/>
                <a:gd name="T2" fmla="*/ 0 w 1006"/>
                <a:gd name="T3" fmla="*/ 0 h 92"/>
                <a:gd name="T4" fmla="*/ 1006 w 1006"/>
                <a:gd name="T5" fmla="*/ 0 h 92"/>
                <a:gd name="T6" fmla="*/ 0 60000 65536"/>
                <a:gd name="T7" fmla="*/ 0 60000 65536"/>
                <a:gd name="T8" fmla="*/ 0 60000 65536"/>
                <a:gd name="T9" fmla="*/ 0 w 1006"/>
                <a:gd name="T10" fmla="*/ 0 h 92"/>
                <a:gd name="T11" fmla="*/ 1006 w 1006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6" h="92">
                  <a:moveTo>
                    <a:pt x="0" y="92"/>
                  </a:moveTo>
                  <a:lnTo>
                    <a:pt x="0" y="0"/>
                  </a:lnTo>
                  <a:lnTo>
                    <a:pt x="1006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30" name="Freeform 32"/>
            <p:cNvSpPr>
              <a:spLocks/>
            </p:cNvSpPr>
            <p:nvPr/>
          </p:nvSpPr>
          <p:spPr bwMode="auto">
            <a:xfrm>
              <a:off x="2924" y="2219"/>
              <a:ext cx="374" cy="87"/>
            </a:xfrm>
            <a:custGeom>
              <a:avLst/>
              <a:gdLst>
                <a:gd name="T0" fmla="*/ 0 w 374"/>
                <a:gd name="T1" fmla="*/ 0 h 87"/>
                <a:gd name="T2" fmla="*/ 0 w 374"/>
                <a:gd name="T3" fmla="*/ 87 h 87"/>
                <a:gd name="T4" fmla="*/ 374 w 374"/>
                <a:gd name="T5" fmla="*/ 87 h 87"/>
                <a:gd name="T6" fmla="*/ 0 60000 65536"/>
                <a:gd name="T7" fmla="*/ 0 60000 65536"/>
                <a:gd name="T8" fmla="*/ 0 60000 65536"/>
                <a:gd name="T9" fmla="*/ 0 w 374"/>
                <a:gd name="T10" fmla="*/ 0 h 87"/>
                <a:gd name="T11" fmla="*/ 374 w 374"/>
                <a:gd name="T12" fmla="*/ 87 h 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87">
                  <a:moveTo>
                    <a:pt x="0" y="0"/>
                  </a:moveTo>
                  <a:lnTo>
                    <a:pt x="0" y="87"/>
                  </a:lnTo>
                  <a:lnTo>
                    <a:pt x="374" y="87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31" name="Freeform 33"/>
            <p:cNvSpPr>
              <a:spLocks/>
            </p:cNvSpPr>
            <p:nvPr/>
          </p:nvSpPr>
          <p:spPr bwMode="auto">
            <a:xfrm>
              <a:off x="2720" y="2213"/>
              <a:ext cx="204" cy="109"/>
            </a:xfrm>
            <a:custGeom>
              <a:avLst/>
              <a:gdLst>
                <a:gd name="T0" fmla="*/ 0 w 204"/>
                <a:gd name="T1" fmla="*/ 109 h 109"/>
                <a:gd name="T2" fmla="*/ 0 w 204"/>
                <a:gd name="T3" fmla="*/ 0 h 109"/>
                <a:gd name="T4" fmla="*/ 204 w 204"/>
                <a:gd name="T5" fmla="*/ 0 h 109"/>
                <a:gd name="T6" fmla="*/ 0 60000 65536"/>
                <a:gd name="T7" fmla="*/ 0 60000 65536"/>
                <a:gd name="T8" fmla="*/ 0 60000 65536"/>
                <a:gd name="T9" fmla="*/ 0 w 204"/>
                <a:gd name="T10" fmla="*/ 0 h 109"/>
                <a:gd name="T11" fmla="*/ 204 w 204"/>
                <a:gd name="T12" fmla="*/ 109 h 10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" h="109">
                  <a:moveTo>
                    <a:pt x="0" y="109"/>
                  </a:moveTo>
                  <a:lnTo>
                    <a:pt x="0" y="0"/>
                  </a:lnTo>
                  <a:lnTo>
                    <a:pt x="204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32" name="Freeform 34"/>
            <p:cNvSpPr>
              <a:spLocks/>
            </p:cNvSpPr>
            <p:nvPr/>
          </p:nvSpPr>
          <p:spPr bwMode="auto">
            <a:xfrm>
              <a:off x="2720" y="2327"/>
              <a:ext cx="759" cy="103"/>
            </a:xfrm>
            <a:custGeom>
              <a:avLst/>
              <a:gdLst>
                <a:gd name="T0" fmla="*/ 0 w 759"/>
                <a:gd name="T1" fmla="*/ 0 h 103"/>
                <a:gd name="T2" fmla="*/ 0 w 759"/>
                <a:gd name="T3" fmla="*/ 103 h 103"/>
                <a:gd name="T4" fmla="*/ 759 w 759"/>
                <a:gd name="T5" fmla="*/ 103 h 103"/>
                <a:gd name="T6" fmla="*/ 0 60000 65536"/>
                <a:gd name="T7" fmla="*/ 0 60000 65536"/>
                <a:gd name="T8" fmla="*/ 0 60000 65536"/>
                <a:gd name="T9" fmla="*/ 0 w 759"/>
                <a:gd name="T10" fmla="*/ 0 h 103"/>
                <a:gd name="T11" fmla="*/ 759 w 759"/>
                <a:gd name="T12" fmla="*/ 103 h 1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9" h="103">
                  <a:moveTo>
                    <a:pt x="0" y="0"/>
                  </a:moveTo>
                  <a:lnTo>
                    <a:pt x="0" y="103"/>
                  </a:lnTo>
                  <a:lnTo>
                    <a:pt x="759" y="103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33" name="Freeform 35"/>
            <p:cNvSpPr>
              <a:spLocks/>
            </p:cNvSpPr>
            <p:nvPr/>
          </p:nvSpPr>
          <p:spPr bwMode="auto">
            <a:xfrm>
              <a:off x="2632" y="2322"/>
              <a:ext cx="88" cy="175"/>
            </a:xfrm>
            <a:custGeom>
              <a:avLst/>
              <a:gdLst>
                <a:gd name="T0" fmla="*/ 0 w 88"/>
                <a:gd name="T1" fmla="*/ 175 h 175"/>
                <a:gd name="T2" fmla="*/ 0 w 88"/>
                <a:gd name="T3" fmla="*/ 0 h 175"/>
                <a:gd name="T4" fmla="*/ 88 w 88"/>
                <a:gd name="T5" fmla="*/ 0 h 175"/>
                <a:gd name="T6" fmla="*/ 0 60000 65536"/>
                <a:gd name="T7" fmla="*/ 0 60000 65536"/>
                <a:gd name="T8" fmla="*/ 0 60000 65536"/>
                <a:gd name="T9" fmla="*/ 0 w 88"/>
                <a:gd name="T10" fmla="*/ 0 h 175"/>
                <a:gd name="T11" fmla="*/ 88 w 88"/>
                <a:gd name="T12" fmla="*/ 175 h 1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" h="175">
                  <a:moveTo>
                    <a:pt x="0" y="175"/>
                  </a:moveTo>
                  <a:lnTo>
                    <a:pt x="0" y="0"/>
                  </a:lnTo>
                  <a:lnTo>
                    <a:pt x="88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34" name="Freeform 36"/>
            <p:cNvSpPr>
              <a:spLocks/>
            </p:cNvSpPr>
            <p:nvPr/>
          </p:nvSpPr>
          <p:spPr bwMode="auto">
            <a:xfrm>
              <a:off x="2720" y="2554"/>
              <a:ext cx="314" cy="113"/>
            </a:xfrm>
            <a:custGeom>
              <a:avLst/>
              <a:gdLst>
                <a:gd name="T0" fmla="*/ 0 w 314"/>
                <a:gd name="T1" fmla="*/ 113 h 113"/>
                <a:gd name="T2" fmla="*/ 0 w 314"/>
                <a:gd name="T3" fmla="*/ 0 h 113"/>
                <a:gd name="T4" fmla="*/ 314 w 314"/>
                <a:gd name="T5" fmla="*/ 0 h 113"/>
                <a:gd name="T6" fmla="*/ 0 60000 65536"/>
                <a:gd name="T7" fmla="*/ 0 60000 65536"/>
                <a:gd name="T8" fmla="*/ 0 60000 65536"/>
                <a:gd name="T9" fmla="*/ 0 w 314"/>
                <a:gd name="T10" fmla="*/ 0 h 113"/>
                <a:gd name="T11" fmla="*/ 314 w 314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4" h="113">
                  <a:moveTo>
                    <a:pt x="0" y="113"/>
                  </a:moveTo>
                  <a:lnTo>
                    <a:pt x="0" y="0"/>
                  </a:lnTo>
                  <a:lnTo>
                    <a:pt x="314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35" name="Freeform 37"/>
            <p:cNvSpPr>
              <a:spLocks/>
            </p:cNvSpPr>
            <p:nvPr/>
          </p:nvSpPr>
          <p:spPr bwMode="auto">
            <a:xfrm>
              <a:off x="2935" y="2678"/>
              <a:ext cx="874" cy="108"/>
            </a:xfrm>
            <a:custGeom>
              <a:avLst/>
              <a:gdLst>
                <a:gd name="T0" fmla="*/ 0 w 874"/>
                <a:gd name="T1" fmla="*/ 108 h 108"/>
                <a:gd name="T2" fmla="*/ 0 w 874"/>
                <a:gd name="T3" fmla="*/ 0 h 108"/>
                <a:gd name="T4" fmla="*/ 874 w 874"/>
                <a:gd name="T5" fmla="*/ 0 h 108"/>
                <a:gd name="T6" fmla="*/ 0 60000 65536"/>
                <a:gd name="T7" fmla="*/ 0 60000 65536"/>
                <a:gd name="T8" fmla="*/ 0 60000 65536"/>
                <a:gd name="T9" fmla="*/ 0 w 874"/>
                <a:gd name="T10" fmla="*/ 0 h 108"/>
                <a:gd name="T11" fmla="*/ 874 w 874"/>
                <a:gd name="T12" fmla="*/ 108 h 1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4" h="108">
                  <a:moveTo>
                    <a:pt x="0" y="108"/>
                  </a:moveTo>
                  <a:lnTo>
                    <a:pt x="0" y="0"/>
                  </a:lnTo>
                  <a:lnTo>
                    <a:pt x="874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36" name="Freeform 38"/>
            <p:cNvSpPr>
              <a:spLocks/>
            </p:cNvSpPr>
            <p:nvPr/>
          </p:nvSpPr>
          <p:spPr bwMode="auto">
            <a:xfrm>
              <a:off x="3276" y="2801"/>
              <a:ext cx="462" cy="93"/>
            </a:xfrm>
            <a:custGeom>
              <a:avLst/>
              <a:gdLst>
                <a:gd name="T0" fmla="*/ 0 w 462"/>
                <a:gd name="T1" fmla="*/ 93 h 93"/>
                <a:gd name="T2" fmla="*/ 0 w 462"/>
                <a:gd name="T3" fmla="*/ 0 h 93"/>
                <a:gd name="T4" fmla="*/ 462 w 462"/>
                <a:gd name="T5" fmla="*/ 0 h 93"/>
                <a:gd name="T6" fmla="*/ 0 60000 65536"/>
                <a:gd name="T7" fmla="*/ 0 60000 65536"/>
                <a:gd name="T8" fmla="*/ 0 60000 65536"/>
                <a:gd name="T9" fmla="*/ 0 w 462"/>
                <a:gd name="T10" fmla="*/ 0 h 93"/>
                <a:gd name="T11" fmla="*/ 462 w 462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2" h="93">
                  <a:moveTo>
                    <a:pt x="0" y="93"/>
                  </a:moveTo>
                  <a:lnTo>
                    <a:pt x="0" y="0"/>
                  </a:lnTo>
                  <a:lnTo>
                    <a:pt x="462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37" name="Freeform 39"/>
            <p:cNvSpPr>
              <a:spLocks/>
            </p:cNvSpPr>
            <p:nvPr/>
          </p:nvSpPr>
          <p:spPr bwMode="auto">
            <a:xfrm>
              <a:off x="3408" y="2925"/>
              <a:ext cx="264" cy="62"/>
            </a:xfrm>
            <a:custGeom>
              <a:avLst/>
              <a:gdLst>
                <a:gd name="T0" fmla="*/ 0 w 264"/>
                <a:gd name="T1" fmla="*/ 62 h 62"/>
                <a:gd name="T2" fmla="*/ 0 w 264"/>
                <a:gd name="T3" fmla="*/ 0 h 62"/>
                <a:gd name="T4" fmla="*/ 264 w 264"/>
                <a:gd name="T5" fmla="*/ 0 h 62"/>
                <a:gd name="T6" fmla="*/ 0 60000 65536"/>
                <a:gd name="T7" fmla="*/ 0 60000 65536"/>
                <a:gd name="T8" fmla="*/ 0 60000 65536"/>
                <a:gd name="T9" fmla="*/ 0 w 264"/>
                <a:gd name="T10" fmla="*/ 0 h 62"/>
                <a:gd name="T11" fmla="*/ 264 w 26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62">
                  <a:moveTo>
                    <a:pt x="0" y="62"/>
                  </a:moveTo>
                  <a:lnTo>
                    <a:pt x="0" y="0"/>
                  </a:lnTo>
                  <a:lnTo>
                    <a:pt x="264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38" name="Freeform 40"/>
            <p:cNvSpPr>
              <a:spLocks/>
            </p:cNvSpPr>
            <p:nvPr/>
          </p:nvSpPr>
          <p:spPr bwMode="auto">
            <a:xfrm>
              <a:off x="3408" y="2992"/>
              <a:ext cx="500" cy="57"/>
            </a:xfrm>
            <a:custGeom>
              <a:avLst/>
              <a:gdLst>
                <a:gd name="T0" fmla="*/ 0 w 500"/>
                <a:gd name="T1" fmla="*/ 0 h 57"/>
                <a:gd name="T2" fmla="*/ 0 w 500"/>
                <a:gd name="T3" fmla="*/ 57 h 57"/>
                <a:gd name="T4" fmla="*/ 500 w 500"/>
                <a:gd name="T5" fmla="*/ 57 h 57"/>
                <a:gd name="T6" fmla="*/ 0 60000 65536"/>
                <a:gd name="T7" fmla="*/ 0 60000 65536"/>
                <a:gd name="T8" fmla="*/ 0 60000 65536"/>
                <a:gd name="T9" fmla="*/ 0 w 500"/>
                <a:gd name="T10" fmla="*/ 0 h 57"/>
                <a:gd name="T11" fmla="*/ 500 w 500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0" h="57">
                  <a:moveTo>
                    <a:pt x="0" y="0"/>
                  </a:moveTo>
                  <a:lnTo>
                    <a:pt x="0" y="57"/>
                  </a:lnTo>
                  <a:lnTo>
                    <a:pt x="500" y="57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39" name="Freeform 41"/>
            <p:cNvSpPr>
              <a:spLocks/>
            </p:cNvSpPr>
            <p:nvPr/>
          </p:nvSpPr>
          <p:spPr bwMode="auto">
            <a:xfrm>
              <a:off x="3276" y="2899"/>
              <a:ext cx="132" cy="88"/>
            </a:xfrm>
            <a:custGeom>
              <a:avLst/>
              <a:gdLst>
                <a:gd name="T0" fmla="*/ 0 w 132"/>
                <a:gd name="T1" fmla="*/ 0 h 88"/>
                <a:gd name="T2" fmla="*/ 0 w 132"/>
                <a:gd name="T3" fmla="*/ 88 h 88"/>
                <a:gd name="T4" fmla="*/ 132 w 132"/>
                <a:gd name="T5" fmla="*/ 88 h 88"/>
                <a:gd name="T6" fmla="*/ 0 60000 65536"/>
                <a:gd name="T7" fmla="*/ 0 60000 65536"/>
                <a:gd name="T8" fmla="*/ 0 60000 65536"/>
                <a:gd name="T9" fmla="*/ 0 w 132"/>
                <a:gd name="T10" fmla="*/ 0 h 88"/>
                <a:gd name="T11" fmla="*/ 132 w 132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88">
                  <a:moveTo>
                    <a:pt x="0" y="0"/>
                  </a:moveTo>
                  <a:lnTo>
                    <a:pt x="0" y="88"/>
                  </a:lnTo>
                  <a:lnTo>
                    <a:pt x="132" y="88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40" name="Freeform 42"/>
            <p:cNvSpPr>
              <a:spLocks/>
            </p:cNvSpPr>
            <p:nvPr/>
          </p:nvSpPr>
          <p:spPr bwMode="auto">
            <a:xfrm>
              <a:off x="2935" y="2791"/>
              <a:ext cx="341" cy="103"/>
            </a:xfrm>
            <a:custGeom>
              <a:avLst/>
              <a:gdLst>
                <a:gd name="T0" fmla="*/ 0 w 341"/>
                <a:gd name="T1" fmla="*/ 0 h 103"/>
                <a:gd name="T2" fmla="*/ 0 w 341"/>
                <a:gd name="T3" fmla="*/ 103 h 103"/>
                <a:gd name="T4" fmla="*/ 341 w 341"/>
                <a:gd name="T5" fmla="*/ 103 h 103"/>
                <a:gd name="T6" fmla="*/ 0 60000 65536"/>
                <a:gd name="T7" fmla="*/ 0 60000 65536"/>
                <a:gd name="T8" fmla="*/ 0 60000 65536"/>
                <a:gd name="T9" fmla="*/ 0 w 341"/>
                <a:gd name="T10" fmla="*/ 0 h 103"/>
                <a:gd name="T11" fmla="*/ 341 w 341"/>
                <a:gd name="T12" fmla="*/ 103 h 1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03">
                  <a:moveTo>
                    <a:pt x="0" y="0"/>
                  </a:moveTo>
                  <a:lnTo>
                    <a:pt x="0" y="103"/>
                  </a:lnTo>
                  <a:lnTo>
                    <a:pt x="341" y="103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41" name="Freeform 43"/>
            <p:cNvSpPr>
              <a:spLocks/>
            </p:cNvSpPr>
            <p:nvPr/>
          </p:nvSpPr>
          <p:spPr bwMode="auto">
            <a:xfrm>
              <a:off x="2720" y="2672"/>
              <a:ext cx="215" cy="114"/>
            </a:xfrm>
            <a:custGeom>
              <a:avLst/>
              <a:gdLst>
                <a:gd name="T0" fmla="*/ 0 w 215"/>
                <a:gd name="T1" fmla="*/ 0 h 114"/>
                <a:gd name="T2" fmla="*/ 0 w 215"/>
                <a:gd name="T3" fmla="*/ 114 h 114"/>
                <a:gd name="T4" fmla="*/ 215 w 215"/>
                <a:gd name="T5" fmla="*/ 114 h 114"/>
                <a:gd name="T6" fmla="*/ 0 60000 65536"/>
                <a:gd name="T7" fmla="*/ 0 60000 65536"/>
                <a:gd name="T8" fmla="*/ 0 60000 65536"/>
                <a:gd name="T9" fmla="*/ 0 w 215"/>
                <a:gd name="T10" fmla="*/ 0 h 114"/>
                <a:gd name="T11" fmla="*/ 215 w 215"/>
                <a:gd name="T12" fmla="*/ 114 h 1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" h="114">
                  <a:moveTo>
                    <a:pt x="0" y="0"/>
                  </a:moveTo>
                  <a:lnTo>
                    <a:pt x="0" y="114"/>
                  </a:lnTo>
                  <a:lnTo>
                    <a:pt x="215" y="114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42" name="Freeform 44"/>
            <p:cNvSpPr>
              <a:spLocks/>
            </p:cNvSpPr>
            <p:nvPr/>
          </p:nvSpPr>
          <p:spPr bwMode="auto">
            <a:xfrm>
              <a:off x="2632" y="2502"/>
              <a:ext cx="88" cy="170"/>
            </a:xfrm>
            <a:custGeom>
              <a:avLst/>
              <a:gdLst>
                <a:gd name="T0" fmla="*/ 0 w 88"/>
                <a:gd name="T1" fmla="*/ 0 h 170"/>
                <a:gd name="T2" fmla="*/ 0 w 88"/>
                <a:gd name="T3" fmla="*/ 170 h 170"/>
                <a:gd name="T4" fmla="*/ 88 w 88"/>
                <a:gd name="T5" fmla="*/ 170 h 170"/>
                <a:gd name="T6" fmla="*/ 0 60000 65536"/>
                <a:gd name="T7" fmla="*/ 0 60000 65536"/>
                <a:gd name="T8" fmla="*/ 0 60000 65536"/>
                <a:gd name="T9" fmla="*/ 0 w 88"/>
                <a:gd name="T10" fmla="*/ 0 h 170"/>
                <a:gd name="T11" fmla="*/ 88 w 88"/>
                <a:gd name="T12" fmla="*/ 170 h 1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" h="170">
                  <a:moveTo>
                    <a:pt x="0" y="0"/>
                  </a:moveTo>
                  <a:lnTo>
                    <a:pt x="0" y="170"/>
                  </a:lnTo>
                  <a:lnTo>
                    <a:pt x="88" y="17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43" name="Freeform 45"/>
            <p:cNvSpPr>
              <a:spLocks/>
            </p:cNvSpPr>
            <p:nvPr/>
          </p:nvSpPr>
          <p:spPr bwMode="auto">
            <a:xfrm>
              <a:off x="2616" y="2219"/>
              <a:ext cx="16" cy="278"/>
            </a:xfrm>
            <a:custGeom>
              <a:avLst/>
              <a:gdLst>
                <a:gd name="T0" fmla="*/ 0 w 16"/>
                <a:gd name="T1" fmla="*/ 0 h 278"/>
                <a:gd name="T2" fmla="*/ 0 w 16"/>
                <a:gd name="T3" fmla="*/ 278 h 278"/>
                <a:gd name="T4" fmla="*/ 16 w 16"/>
                <a:gd name="T5" fmla="*/ 278 h 278"/>
                <a:gd name="T6" fmla="*/ 0 60000 65536"/>
                <a:gd name="T7" fmla="*/ 0 60000 65536"/>
                <a:gd name="T8" fmla="*/ 0 60000 65536"/>
                <a:gd name="T9" fmla="*/ 0 w 16"/>
                <a:gd name="T10" fmla="*/ 0 h 278"/>
                <a:gd name="T11" fmla="*/ 16 w 16"/>
                <a:gd name="T12" fmla="*/ 278 h 2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278">
                  <a:moveTo>
                    <a:pt x="0" y="0"/>
                  </a:moveTo>
                  <a:lnTo>
                    <a:pt x="0" y="278"/>
                  </a:lnTo>
                  <a:lnTo>
                    <a:pt x="16" y="278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44" name="Freeform 46"/>
            <p:cNvSpPr>
              <a:spLocks/>
            </p:cNvSpPr>
            <p:nvPr/>
          </p:nvSpPr>
          <p:spPr bwMode="auto">
            <a:xfrm>
              <a:off x="2440" y="1858"/>
              <a:ext cx="176" cy="361"/>
            </a:xfrm>
            <a:custGeom>
              <a:avLst/>
              <a:gdLst>
                <a:gd name="T0" fmla="*/ 0 w 176"/>
                <a:gd name="T1" fmla="*/ 0 h 361"/>
                <a:gd name="T2" fmla="*/ 0 w 176"/>
                <a:gd name="T3" fmla="*/ 361 h 361"/>
                <a:gd name="T4" fmla="*/ 176 w 176"/>
                <a:gd name="T5" fmla="*/ 361 h 361"/>
                <a:gd name="T6" fmla="*/ 0 60000 65536"/>
                <a:gd name="T7" fmla="*/ 0 60000 65536"/>
                <a:gd name="T8" fmla="*/ 0 60000 65536"/>
                <a:gd name="T9" fmla="*/ 0 w 176"/>
                <a:gd name="T10" fmla="*/ 0 h 361"/>
                <a:gd name="T11" fmla="*/ 176 w 176"/>
                <a:gd name="T12" fmla="*/ 361 h 3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" h="361">
                  <a:moveTo>
                    <a:pt x="0" y="0"/>
                  </a:moveTo>
                  <a:lnTo>
                    <a:pt x="0" y="361"/>
                  </a:lnTo>
                  <a:lnTo>
                    <a:pt x="176" y="361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45" name="Freeform 47"/>
            <p:cNvSpPr>
              <a:spLocks/>
            </p:cNvSpPr>
            <p:nvPr/>
          </p:nvSpPr>
          <p:spPr bwMode="auto">
            <a:xfrm>
              <a:off x="2407" y="1858"/>
              <a:ext cx="33" cy="753"/>
            </a:xfrm>
            <a:custGeom>
              <a:avLst/>
              <a:gdLst>
                <a:gd name="T0" fmla="*/ 0 w 33"/>
                <a:gd name="T1" fmla="*/ 753 h 753"/>
                <a:gd name="T2" fmla="*/ 0 w 33"/>
                <a:gd name="T3" fmla="*/ 0 h 753"/>
                <a:gd name="T4" fmla="*/ 33 w 33"/>
                <a:gd name="T5" fmla="*/ 0 h 753"/>
                <a:gd name="T6" fmla="*/ 0 60000 65536"/>
                <a:gd name="T7" fmla="*/ 0 60000 65536"/>
                <a:gd name="T8" fmla="*/ 0 60000 65536"/>
                <a:gd name="T9" fmla="*/ 0 w 33"/>
                <a:gd name="T10" fmla="*/ 0 h 753"/>
                <a:gd name="T11" fmla="*/ 33 w 33"/>
                <a:gd name="T12" fmla="*/ 753 h 7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753">
                  <a:moveTo>
                    <a:pt x="0" y="753"/>
                  </a:moveTo>
                  <a:lnTo>
                    <a:pt x="0" y="0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46" name="Freeform 48"/>
            <p:cNvSpPr>
              <a:spLocks/>
            </p:cNvSpPr>
            <p:nvPr/>
          </p:nvSpPr>
          <p:spPr bwMode="auto">
            <a:xfrm>
              <a:off x="3320" y="3173"/>
              <a:ext cx="885" cy="62"/>
            </a:xfrm>
            <a:custGeom>
              <a:avLst/>
              <a:gdLst>
                <a:gd name="T0" fmla="*/ 0 w 885"/>
                <a:gd name="T1" fmla="*/ 62 h 62"/>
                <a:gd name="T2" fmla="*/ 0 w 885"/>
                <a:gd name="T3" fmla="*/ 0 h 62"/>
                <a:gd name="T4" fmla="*/ 885 w 885"/>
                <a:gd name="T5" fmla="*/ 0 h 62"/>
                <a:gd name="T6" fmla="*/ 0 60000 65536"/>
                <a:gd name="T7" fmla="*/ 0 60000 65536"/>
                <a:gd name="T8" fmla="*/ 0 60000 65536"/>
                <a:gd name="T9" fmla="*/ 0 w 885"/>
                <a:gd name="T10" fmla="*/ 0 h 62"/>
                <a:gd name="T11" fmla="*/ 885 w 885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5" h="62">
                  <a:moveTo>
                    <a:pt x="0" y="62"/>
                  </a:moveTo>
                  <a:lnTo>
                    <a:pt x="0" y="0"/>
                  </a:lnTo>
                  <a:lnTo>
                    <a:pt x="885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47" name="Freeform 49"/>
            <p:cNvSpPr>
              <a:spLocks/>
            </p:cNvSpPr>
            <p:nvPr/>
          </p:nvSpPr>
          <p:spPr bwMode="auto">
            <a:xfrm>
              <a:off x="3320" y="3240"/>
              <a:ext cx="1287" cy="57"/>
            </a:xfrm>
            <a:custGeom>
              <a:avLst/>
              <a:gdLst>
                <a:gd name="T0" fmla="*/ 0 w 1287"/>
                <a:gd name="T1" fmla="*/ 0 h 57"/>
                <a:gd name="T2" fmla="*/ 0 w 1287"/>
                <a:gd name="T3" fmla="*/ 57 h 57"/>
                <a:gd name="T4" fmla="*/ 1287 w 1287"/>
                <a:gd name="T5" fmla="*/ 57 h 57"/>
                <a:gd name="T6" fmla="*/ 0 60000 65536"/>
                <a:gd name="T7" fmla="*/ 0 60000 65536"/>
                <a:gd name="T8" fmla="*/ 0 60000 65536"/>
                <a:gd name="T9" fmla="*/ 0 w 1287"/>
                <a:gd name="T10" fmla="*/ 0 h 57"/>
                <a:gd name="T11" fmla="*/ 1287 w 1287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7" h="57">
                  <a:moveTo>
                    <a:pt x="0" y="0"/>
                  </a:moveTo>
                  <a:lnTo>
                    <a:pt x="0" y="57"/>
                  </a:lnTo>
                  <a:lnTo>
                    <a:pt x="1287" y="57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48" name="Freeform 50"/>
            <p:cNvSpPr>
              <a:spLocks/>
            </p:cNvSpPr>
            <p:nvPr/>
          </p:nvSpPr>
          <p:spPr bwMode="auto">
            <a:xfrm>
              <a:off x="2753" y="3235"/>
              <a:ext cx="567" cy="139"/>
            </a:xfrm>
            <a:custGeom>
              <a:avLst/>
              <a:gdLst>
                <a:gd name="T0" fmla="*/ 0 w 567"/>
                <a:gd name="T1" fmla="*/ 139 h 139"/>
                <a:gd name="T2" fmla="*/ 0 w 567"/>
                <a:gd name="T3" fmla="*/ 0 h 139"/>
                <a:gd name="T4" fmla="*/ 567 w 567"/>
                <a:gd name="T5" fmla="*/ 0 h 139"/>
                <a:gd name="T6" fmla="*/ 0 60000 65536"/>
                <a:gd name="T7" fmla="*/ 0 60000 65536"/>
                <a:gd name="T8" fmla="*/ 0 60000 65536"/>
                <a:gd name="T9" fmla="*/ 0 w 567"/>
                <a:gd name="T10" fmla="*/ 0 h 139"/>
                <a:gd name="T11" fmla="*/ 567 w 567"/>
                <a:gd name="T12" fmla="*/ 139 h 1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7" h="139">
                  <a:moveTo>
                    <a:pt x="0" y="139"/>
                  </a:moveTo>
                  <a:lnTo>
                    <a:pt x="0" y="0"/>
                  </a:lnTo>
                  <a:lnTo>
                    <a:pt x="567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49" name="Freeform 51"/>
            <p:cNvSpPr>
              <a:spLocks/>
            </p:cNvSpPr>
            <p:nvPr/>
          </p:nvSpPr>
          <p:spPr bwMode="auto">
            <a:xfrm>
              <a:off x="2929" y="3420"/>
              <a:ext cx="1106" cy="93"/>
            </a:xfrm>
            <a:custGeom>
              <a:avLst/>
              <a:gdLst>
                <a:gd name="T0" fmla="*/ 0 w 1106"/>
                <a:gd name="T1" fmla="*/ 93 h 93"/>
                <a:gd name="T2" fmla="*/ 0 w 1106"/>
                <a:gd name="T3" fmla="*/ 0 h 93"/>
                <a:gd name="T4" fmla="*/ 1106 w 1106"/>
                <a:gd name="T5" fmla="*/ 0 h 93"/>
                <a:gd name="T6" fmla="*/ 0 60000 65536"/>
                <a:gd name="T7" fmla="*/ 0 60000 65536"/>
                <a:gd name="T8" fmla="*/ 0 60000 65536"/>
                <a:gd name="T9" fmla="*/ 0 w 1106"/>
                <a:gd name="T10" fmla="*/ 0 h 93"/>
                <a:gd name="T11" fmla="*/ 1106 w 1106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6" h="93">
                  <a:moveTo>
                    <a:pt x="0" y="93"/>
                  </a:moveTo>
                  <a:lnTo>
                    <a:pt x="0" y="0"/>
                  </a:lnTo>
                  <a:lnTo>
                    <a:pt x="1106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50" name="Freeform 52"/>
            <p:cNvSpPr>
              <a:spLocks/>
            </p:cNvSpPr>
            <p:nvPr/>
          </p:nvSpPr>
          <p:spPr bwMode="auto">
            <a:xfrm>
              <a:off x="3320" y="3544"/>
              <a:ext cx="720" cy="62"/>
            </a:xfrm>
            <a:custGeom>
              <a:avLst/>
              <a:gdLst>
                <a:gd name="T0" fmla="*/ 0 w 720"/>
                <a:gd name="T1" fmla="*/ 62 h 62"/>
                <a:gd name="T2" fmla="*/ 0 w 720"/>
                <a:gd name="T3" fmla="*/ 0 h 62"/>
                <a:gd name="T4" fmla="*/ 720 w 720"/>
                <a:gd name="T5" fmla="*/ 0 h 62"/>
                <a:gd name="T6" fmla="*/ 0 60000 65536"/>
                <a:gd name="T7" fmla="*/ 0 60000 65536"/>
                <a:gd name="T8" fmla="*/ 0 60000 65536"/>
                <a:gd name="T9" fmla="*/ 0 w 720"/>
                <a:gd name="T10" fmla="*/ 0 h 62"/>
                <a:gd name="T11" fmla="*/ 720 w 720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62">
                  <a:moveTo>
                    <a:pt x="0" y="62"/>
                  </a:moveTo>
                  <a:lnTo>
                    <a:pt x="0" y="0"/>
                  </a:lnTo>
                  <a:lnTo>
                    <a:pt x="720" y="0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0951" name="Group 53"/>
            <p:cNvGrpSpPr>
              <a:grpSpLocks/>
            </p:cNvGrpSpPr>
            <p:nvPr/>
          </p:nvGrpSpPr>
          <p:grpSpPr bwMode="auto">
            <a:xfrm>
              <a:off x="3061" y="384"/>
              <a:ext cx="2721" cy="3385"/>
              <a:chOff x="3039" y="384"/>
              <a:chExt cx="2721" cy="3385"/>
            </a:xfrm>
          </p:grpSpPr>
          <p:sp>
            <p:nvSpPr>
              <p:cNvPr id="80960" name="Rectangle 54"/>
              <p:cNvSpPr>
                <a:spLocks noChangeArrowheads="1"/>
              </p:cNvSpPr>
              <p:nvPr/>
            </p:nvSpPr>
            <p:spPr bwMode="auto">
              <a:xfrm>
                <a:off x="3859" y="384"/>
                <a:ext cx="109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Montreal.CAN/89 D4</a:t>
                </a:r>
              </a:p>
            </p:txBody>
          </p:sp>
          <p:sp>
            <p:nvSpPr>
              <p:cNvPr id="80961" name="Rectangle 55"/>
              <p:cNvSpPr>
                <a:spLocks noChangeArrowheads="1"/>
              </p:cNvSpPr>
              <p:nvPr/>
            </p:nvSpPr>
            <p:spPr bwMode="auto">
              <a:xfrm>
                <a:off x="3881" y="509"/>
                <a:ext cx="118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 dirty="0">
                    <a:cs typeface="Arial" panose="020B0604020202020204" pitchFamily="34" charset="0"/>
                  </a:rPr>
                  <a:t> </a:t>
                </a:r>
                <a:r>
                  <a:rPr lang="en-GB" altLang="en-US" sz="1200" b="1" dirty="0" err="1">
                    <a:cs typeface="Arial" panose="020B0604020202020204" pitchFamily="34" charset="0"/>
                  </a:rPr>
                  <a:t>Victoria.AUS</a:t>
                </a:r>
                <a:r>
                  <a:rPr lang="en-GB" altLang="en-US" sz="1200" b="1" dirty="0">
                    <a:cs typeface="Arial" panose="020B0604020202020204" pitchFamily="34" charset="0"/>
                  </a:rPr>
                  <a:t>/12.99 D9</a:t>
                </a:r>
              </a:p>
            </p:txBody>
          </p:sp>
          <p:sp>
            <p:nvSpPr>
              <p:cNvPr id="80962" name="Rectangle 56"/>
              <p:cNvSpPr>
                <a:spLocks noChangeArrowheads="1"/>
              </p:cNvSpPr>
              <p:nvPr/>
            </p:nvSpPr>
            <p:spPr bwMode="auto">
              <a:xfrm>
                <a:off x="3529" y="624"/>
                <a:ext cx="91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Palau.BLA/93 D5</a:t>
                </a:r>
              </a:p>
            </p:txBody>
          </p:sp>
          <p:sp>
            <p:nvSpPr>
              <p:cNvPr id="80963" name="Rectangle 57"/>
              <p:cNvSpPr>
                <a:spLocks noChangeArrowheads="1"/>
              </p:cNvSpPr>
              <p:nvPr/>
            </p:nvSpPr>
            <p:spPr bwMode="auto">
              <a:xfrm>
                <a:off x="3309" y="749"/>
                <a:ext cx="118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Bangkok.THA/93/1 D5</a:t>
                </a:r>
              </a:p>
            </p:txBody>
          </p:sp>
          <p:sp>
            <p:nvSpPr>
              <p:cNvPr id="80964" name="Rectangle 58"/>
              <p:cNvSpPr>
                <a:spLocks noChangeArrowheads="1"/>
              </p:cNvSpPr>
              <p:nvPr/>
            </p:nvSpPr>
            <p:spPr bwMode="auto">
              <a:xfrm>
                <a:off x="3705" y="864"/>
                <a:ext cx="1075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 dirty="0">
                    <a:cs typeface="Arial" panose="020B0604020202020204" pitchFamily="34" charset="0"/>
                  </a:rPr>
                  <a:t> </a:t>
                </a:r>
                <a:r>
                  <a:rPr lang="en-GB" altLang="en-US" sz="1200" b="1" dirty="0" err="1">
                    <a:cs typeface="Arial" panose="020B0604020202020204" pitchFamily="34" charset="0"/>
                  </a:rPr>
                  <a:t>Illinois.USA</a:t>
                </a:r>
                <a:r>
                  <a:rPr lang="en-GB" altLang="en-US" sz="1200" b="1" dirty="0">
                    <a:cs typeface="Arial" panose="020B0604020202020204" pitchFamily="34" charset="0"/>
                  </a:rPr>
                  <a:t>/89/1 D3</a:t>
                </a:r>
              </a:p>
            </p:txBody>
          </p:sp>
          <p:sp>
            <p:nvSpPr>
              <p:cNvPr id="80965" name="Rectangle 59"/>
              <p:cNvSpPr>
                <a:spLocks noChangeArrowheads="1"/>
              </p:cNvSpPr>
              <p:nvPr/>
            </p:nvSpPr>
            <p:spPr bwMode="auto">
              <a:xfrm>
                <a:off x="3820" y="1008"/>
                <a:ext cx="1399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Manchester.UNK/30/94 D8</a:t>
                </a:r>
              </a:p>
            </p:txBody>
          </p:sp>
          <p:sp>
            <p:nvSpPr>
              <p:cNvPr id="80966" name="Rectangle 60"/>
              <p:cNvSpPr>
                <a:spLocks noChangeArrowheads="1"/>
              </p:cNvSpPr>
              <p:nvPr/>
            </p:nvSpPr>
            <p:spPr bwMode="auto">
              <a:xfrm>
                <a:off x="4612" y="1104"/>
                <a:ext cx="114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 dirty="0">
                    <a:cs typeface="Arial" panose="020B0604020202020204" pitchFamily="34" charset="0"/>
                  </a:rPr>
                  <a:t> </a:t>
                </a:r>
                <a:r>
                  <a:rPr lang="en-GB" altLang="en-US" sz="1200" b="1" dirty="0" err="1">
                    <a:cs typeface="Arial" panose="020B0604020202020204" pitchFamily="34" charset="0"/>
                  </a:rPr>
                  <a:t>Illinois.USA</a:t>
                </a:r>
                <a:r>
                  <a:rPr lang="en-GB" altLang="en-US" sz="1200" b="1" dirty="0">
                    <a:cs typeface="Arial" panose="020B0604020202020204" pitchFamily="34" charset="0"/>
                  </a:rPr>
                  <a:t>/50.99 D7</a:t>
                </a:r>
              </a:p>
            </p:txBody>
          </p:sp>
          <p:sp>
            <p:nvSpPr>
              <p:cNvPr id="80967" name="Rectangle 61"/>
              <p:cNvSpPr>
                <a:spLocks noChangeArrowheads="1"/>
              </p:cNvSpPr>
              <p:nvPr/>
            </p:nvSpPr>
            <p:spPr bwMode="auto">
              <a:xfrm>
                <a:off x="3738" y="1248"/>
                <a:ext cx="118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Victoria.AUS/16.85 D7</a:t>
                </a:r>
              </a:p>
            </p:txBody>
          </p:sp>
          <p:sp>
            <p:nvSpPr>
              <p:cNvPr id="80968" name="Rectangle 62"/>
              <p:cNvSpPr>
                <a:spLocks noChangeArrowheads="1"/>
              </p:cNvSpPr>
              <p:nvPr/>
            </p:nvSpPr>
            <p:spPr bwMode="auto">
              <a:xfrm>
                <a:off x="3419" y="1394"/>
                <a:ext cx="985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i="1" dirty="0">
                    <a:cs typeface="Arial" panose="020B0604020202020204" pitchFamily="34" charset="0"/>
                  </a:rPr>
                  <a:t> </a:t>
                </a:r>
                <a:r>
                  <a:rPr lang="en-GB" altLang="en-US" sz="1200" b="1" dirty="0" err="1">
                    <a:cs typeface="Arial" panose="020B0604020202020204" pitchFamily="34" charset="0"/>
                  </a:rPr>
                  <a:t>Bristol.UNK</a:t>
                </a:r>
                <a:r>
                  <a:rPr lang="en-GB" altLang="en-US" sz="1200" b="1" dirty="0">
                    <a:cs typeface="Arial" panose="020B0604020202020204" pitchFamily="34" charset="0"/>
                  </a:rPr>
                  <a:t>/74 D1</a:t>
                </a:r>
              </a:p>
            </p:txBody>
          </p:sp>
          <p:sp>
            <p:nvSpPr>
              <p:cNvPr id="80969" name="Rectangle 63"/>
              <p:cNvSpPr>
                <a:spLocks noChangeArrowheads="1"/>
              </p:cNvSpPr>
              <p:nvPr/>
            </p:nvSpPr>
            <p:spPr bwMode="auto">
              <a:xfrm>
                <a:off x="3908" y="1517"/>
                <a:ext cx="1291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NewJersey.USA/94/1 D6</a:t>
                </a:r>
              </a:p>
            </p:txBody>
          </p:sp>
          <p:sp>
            <p:nvSpPr>
              <p:cNvPr id="80970" name="Rectangle 64"/>
              <p:cNvSpPr>
                <a:spLocks noChangeArrowheads="1"/>
              </p:cNvSpPr>
              <p:nvPr/>
            </p:nvSpPr>
            <p:spPr bwMode="auto">
              <a:xfrm>
                <a:off x="3089" y="1613"/>
                <a:ext cx="1496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Johannesburg.SOA/88/1 D2</a:t>
                </a:r>
              </a:p>
            </p:txBody>
          </p:sp>
          <p:sp>
            <p:nvSpPr>
              <p:cNvPr id="80971" name="Rectangle 65"/>
              <p:cNvSpPr>
                <a:spLocks noChangeArrowheads="1"/>
              </p:cNvSpPr>
              <p:nvPr/>
            </p:nvSpPr>
            <p:spPr bwMode="auto">
              <a:xfrm>
                <a:off x="3732" y="1728"/>
                <a:ext cx="1376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MVi/Mpigi.UGA/18.00 D10</a:t>
                </a:r>
              </a:p>
            </p:txBody>
          </p:sp>
          <p:sp>
            <p:nvSpPr>
              <p:cNvPr id="80972" name="Rectangle 66"/>
              <p:cNvSpPr>
                <a:spLocks noChangeArrowheads="1"/>
              </p:cNvSpPr>
              <p:nvPr/>
            </p:nvSpPr>
            <p:spPr bwMode="auto">
              <a:xfrm>
                <a:off x="3617" y="1872"/>
                <a:ext cx="1165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i="1">
                    <a:cs typeface="Arial" panose="020B0604020202020204" pitchFamily="34" charset="0"/>
                  </a:rPr>
                  <a:t> </a:t>
                </a:r>
                <a:r>
                  <a:rPr lang="en-GB" altLang="en-US" sz="1200" b="1">
                    <a:cs typeface="Arial" panose="020B0604020202020204" pitchFamily="34" charset="0"/>
                  </a:rPr>
                  <a:t>MVs/Madrid.SPA/94 F</a:t>
                </a:r>
              </a:p>
            </p:txBody>
          </p:sp>
          <p:sp>
            <p:nvSpPr>
              <p:cNvPr id="80973" name="Rectangle 67"/>
              <p:cNvSpPr>
                <a:spLocks noChangeArrowheads="1"/>
              </p:cNvSpPr>
              <p:nvPr/>
            </p:nvSpPr>
            <p:spPr bwMode="auto">
              <a:xfrm>
                <a:off x="4519" y="1968"/>
                <a:ext cx="110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Erlangen.DEU/90 C2</a:t>
                </a:r>
              </a:p>
            </p:txBody>
          </p:sp>
          <p:sp>
            <p:nvSpPr>
              <p:cNvPr id="80974" name="Rectangle 68"/>
              <p:cNvSpPr>
                <a:spLocks noChangeArrowheads="1"/>
              </p:cNvSpPr>
              <p:nvPr/>
            </p:nvSpPr>
            <p:spPr bwMode="auto">
              <a:xfrm>
                <a:off x="4112" y="2137"/>
                <a:ext cx="1115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Maryland.USA/77 C2</a:t>
                </a:r>
              </a:p>
            </p:txBody>
          </p:sp>
          <p:sp>
            <p:nvSpPr>
              <p:cNvPr id="80975" name="Rectangle 69"/>
              <p:cNvSpPr>
                <a:spLocks noChangeArrowheads="1"/>
              </p:cNvSpPr>
              <p:nvPr/>
            </p:nvSpPr>
            <p:spPr bwMode="auto">
              <a:xfrm>
                <a:off x="3298" y="2237"/>
                <a:ext cx="1040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Tokyo.JPN/84/K C1</a:t>
                </a:r>
              </a:p>
            </p:txBody>
          </p:sp>
          <p:sp>
            <p:nvSpPr>
              <p:cNvPr id="80976" name="Rectangle 70"/>
              <p:cNvSpPr>
                <a:spLocks noChangeArrowheads="1"/>
              </p:cNvSpPr>
              <p:nvPr/>
            </p:nvSpPr>
            <p:spPr bwMode="auto">
              <a:xfrm>
                <a:off x="3479" y="2352"/>
                <a:ext cx="1149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i="1">
                    <a:cs typeface="Arial" panose="020B0604020202020204" pitchFamily="34" charset="0"/>
                  </a:rPr>
                  <a:t> </a:t>
                </a:r>
                <a:r>
                  <a:rPr lang="en-GB" altLang="en-US" sz="1200" b="1">
                    <a:cs typeface="Arial" panose="020B0604020202020204" pitchFamily="34" charset="0"/>
                  </a:rPr>
                  <a:t>Goettingen.DEU/71 E</a:t>
                </a:r>
              </a:p>
            </p:txBody>
          </p:sp>
          <p:sp>
            <p:nvSpPr>
              <p:cNvPr id="80977" name="Rectangle 71"/>
              <p:cNvSpPr>
                <a:spLocks noChangeArrowheads="1"/>
              </p:cNvSpPr>
              <p:nvPr/>
            </p:nvSpPr>
            <p:spPr bwMode="auto">
              <a:xfrm>
                <a:off x="3039" y="2496"/>
                <a:ext cx="133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</a:t>
                </a:r>
                <a:r>
                  <a:rPr lang="en-GB" altLang="en-US" sz="1200" b="1">
                    <a:solidFill>
                      <a:schemeClr val="bg2"/>
                    </a:solidFill>
                    <a:cs typeface="Arial" panose="020B0604020202020204" pitchFamily="34" charset="0"/>
                  </a:rPr>
                  <a:t>Edmonston-wt.USA/54 A</a:t>
                </a:r>
              </a:p>
            </p:txBody>
          </p:sp>
          <p:sp>
            <p:nvSpPr>
              <p:cNvPr id="80978" name="Rectangle 72"/>
              <p:cNvSpPr>
                <a:spLocks noChangeArrowheads="1"/>
              </p:cNvSpPr>
              <p:nvPr/>
            </p:nvSpPr>
            <p:spPr bwMode="auto">
              <a:xfrm>
                <a:off x="3809" y="2592"/>
                <a:ext cx="1129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Libreville.GAB/84 B2</a:t>
                </a:r>
              </a:p>
            </p:txBody>
          </p:sp>
          <p:sp>
            <p:nvSpPr>
              <p:cNvPr id="80979" name="Rectangle 73"/>
              <p:cNvSpPr>
                <a:spLocks noChangeArrowheads="1"/>
              </p:cNvSpPr>
              <p:nvPr/>
            </p:nvSpPr>
            <p:spPr bwMode="auto">
              <a:xfrm>
                <a:off x="3738" y="2736"/>
                <a:ext cx="124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i="1">
                    <a:cs typeface="Arial" panose="020B0604020202020204" pitchFamily="34" charset="0"/>
                  </a:rPr>
                  <a:t> </a:t>
                </a:r>
                <a:r>
                  <a:rPr lang="en-GB" altLang="en-US" sz="1200" b="1">
                    <a:cs typeface="Arial" panose="020B0604020202020204" pitchFamily="34" charset="0"/>
                  </a:rPr>
                  <a:t>Yaounde.CAE/12.83 B1</a:t>
                </a:r>
              </a:p>
            </p:txBody>
          </p:sp>
          <p:sp>
            <p:nvSpPr>
              <p:cNvPr id="80980" name="Rectangle 74"/>
              <p:cNvSpPr>
                <a:spLocks noChangeArrowheads="1"/>
              </p:cNvSpPr>
              <p:nvPr/>
            </p:nvSpPr>
            <p:spPr bwMode="auto">
              <a:xfrm>
                <a:off x="3672" y="2861"/>
                <a:ext cx="118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NewYork.USA/94 B3.2</a:t>
                </a:r>
              </a:p>
            </p:txBody>
          </p:sp>
          <p:sp>
            <p:nvSpPr>
              <p:cNvPr id="80981" name="Rectangle 75"/>
              <p:cNvSpPr>
                <a:spLocks noChangeArrowheads="1"/>
              </p:cNvSpPr>
              <p:nvPr/>
            </p:nvSpPr>
            <p:spPr bwMode="auto">
              <a:xfrm>
                <a:off x="3908" y="2976"/>
                <a:ext cx="1111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Ibadan.Nie/97/1 B3.1</a:t>
                </a:r>
              </a:p>
            </p:txBody>
          </p:sp>
          <p:sp>
            <p:nvSpPr>
              <p:cNvPr id="80982" name="Rectangle 76"/>
              <p:cNvSpPr>
                <a:spLocks noChangeArrowheads="1"/>
              </p:cNvSpPr>
              <p:nvPr/>
            </p:nvSpPr>
            <p:spPr bwMode="auto">
              <a:xfrm>
                <a:off x="4211" y="3101"/>
                <a:ext cx="1072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Hunan.CHN/93/7 H1</a:t>
                </a:r>
              </a:p>
            </p:txBody>
          </p:sp>
          <p:sp>
            <p:nvSpPr>
              <p:cNvPr id="80983" name="Rectangle 77"/>
              <p:cNvSpPr>
                <a:spLocks noChangeArrowheads="1"/>
              </p:cNvSpPr>
              <p:nvPr/>
            </p:nvSpPr>
            <p:spPr bwMode="auto">
              <a:xfrm>
                <a:off x="4612" y="3216"/>
                <a:ext cx="109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Beijing.CHN/94/1 H2</a:t>
                </a:r>
              </a:p>
            </p:txBody>
          </p:sp>
          <p:sp>
            <p:nvSpPr>
              <p:cNvPr id="80984" name="Rectangle 78"/>
              <p:cNvSpPr>
                <a:spLocks noChangeArrowheads="1"/>
              </p:cNvSpPr>
              <p:nvPr/>
            </p:nvSpPr>
            <p:spPr bwMode="auto">
              <a:xfrm>
                <a:off x="4035" y="3360"/>
                <a:ext cx="1026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i="1">
                    <a:cs typeface="Arial" panose="020B0604020202020204" pitchFamily="34" charset="0"/>
                  </a:rPr>
                  <a:t> </a:t>
                </a:r>
                <a:r>
                  <a:rPr lang="en-GB" altLang="en-US" sz="1200" b="1">
                    <a:cs typeface="Arial" panose="020B0604020202020204" pitchFamily="34" charset="0"/>
                  </a:rPr>
                  <a:t>Berkely.USA/83 G1</a:t>
                </a:r>
              </a:p>
            </p:txBody>
          </p:sp>
          <p:sp>
            <p:nvSpPr>
              <p:cNvPr id="80985" name="Rectangle 79"/>
              <p:cNvSpPr>
                <a:spLocks noChangeArrowheads="1"/>
              </p:cNvSpPr>
              <p:nvPr/>
            </p:nvSpPr>
            <p:spPr bwMode="auto">
              <a:xfrm>
                <a:off x="4046" y="3485"/>
                <a:ext cx="1383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Amsterdam.NET/49.97 G2</a:t>
                </a:r>
              </a:p>
            </p:txBody>
          </p:sp>
          <p:sp>
            <p:nvSpPr>
              <p:cNvPr id="80986" name="Rectangle 80"/>
              <p:cNvSpPr>
                <a:spLocks noChangeArrowheads="1"/>
              </p:cNvSpPr>
              <p:nvPr/>
            </p:nvSpPr>
            <p:spPr bwMode="auto">
              <a:xfrm>
                <a:off x="3787" y="3629"/>
                <a:ext cx="109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r>
                  <a:rPr lang="en-GB" altLang="en-US" sz="1200" b="1">
                    <a:cs typeface="Arial" panose="020B0604020202020204" pitchFamily="34" charset="0"/>
                  </a:rPr>
                  <a:t> Gresik.INO/18.02 G3</a:t>
                </a:r>
              </a:p>
            </p:txBody>
          </p:sp>
        </p:grpSp>
        <p:sp>
          <p:nvSpPr>
            <p:cNvPr id="80952" name="Freeform 81"/>
            <p:cNvSpPr>
              <a:spLocks/>
            </p:cNvSpPr>
            <p:nvPr/>
          </p:nvSpPr>
          <p:spPr bwMode="auto">
            <a:xfrm>
              <a:off x="3320" y="3611"/>
              <a:ext cx="462" cy="57"/>
            </a:xfrm>
            <a:custGeom>
              <a:avLst/>
              <a:gdLst>
                <a:gd name="T0" fmla="*/ 0 w 462"/>
                <a:gd name="T1" fmla="*/ 0 h 57"/>
                <a:gd name="T2" fmla="*/ 0 w 462"/>
                <a:gd name="T3" fmla="*/ 57 h 57"/>
                <a:gd name="T4" fmla="*/ 462 w 462"/>
                <a:gd name="T5" fmla="*/ 57 h 57"/>
                <a:gd name="T6" fmla="*/ 0 60000 65536"/>
                <a:gd name="T7" fmla="*/ 0 60000 65536"/>
                <a:gd name="T8" fmla="*/ 0 60000 65536"/>
                <a:gd name="T9" fmla="*/ 0 w 462"/>
                <a:gd name="T10" fmla="*/ 0 h 57"/>
                <a:gd name="T11" fmla="*/ 462 w 462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2" h="57">
                  <a:moveTo>
                    <a:pt x="0" y="0"/>
                  </a:moveTo>
                  <a:lnTo>
                    <a:pt x="0" y="57"/>
                  </a:lnTo>
                  <a:lnTo>
                    <a:pt x="462" y="57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53" name="Freeform 82"/>
            <p:cNvSpPr>
              <a:spLocks/>
            </p:cNvSpPr>
            <p:nvPr/>
          </p:nvSpPr>
          <p:spPr bwMode="auto">
            <a:xfrm>
              <a:off x="2929" y="3518"/>
              <a:ext cx="391" cy="88"/>
            </a:xfrm>
            <a:custGeom>
              <a:avLst/>
              <a:gdLst>
                <a:gd name="T0" fmla="*/ 0 w 391"/>
                <a:gd name="T1" fmla="*/ 0 h 88"/>
                <a:gd name="T2" fmla="*/ 0 w 391"/>
                <a:gd name="T3" fmla="*/ 88 h 88"/>
                <a:gd name="T4" fmla="*/ 391 w 391"/>
                <a:gd name="T5" fmla="*/ 88 h 88"/>
                <a:gd name="T6" fmla="*/ 0 60000 65536"/>
                <a:gd name="T7" fmla="*/ 0 60000 65536"/>
                <a:gd name="T8" fmla="*/ 0 60000 65536"/>
                <a:gd name="T9" fmla="*/ 0 w 391"/>
                <a:gd name="T10" fmla="*/ 0 h 88"/>
                <a:gd name="T11" fmla="*/ 391 w 391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1" h="88">
                  <a:moveTo>
                    <a:pt x="0" y="0"/>
                  </a:moveTo>
                  <a:lnTo>
                    <a:pt x="0" y="88"/>
                  </a:lnTo>
                  <a:lnTo>
                    <a:pt x="391" y="88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54" name="Freeform 83"/>
            <p:cNvSpPr>
              <a:spLocks/>
            </p:cNvSpPr>
            <p:nvPr/>
          </p:nvSpPr>
          <p:spPr bwMode="auto">
            <a:xfrm>
              <a:off x="2753" y="3379"/>
              <a:ext cx="176" cy="134"/>
            </a:xfrm>
            <a:custGeom>
              <a:avLst/>
              <a:gdLst>
                <a:gd name="T0" fmla="*/ 0 w 176"/>
                <a:gd name="T1" fmla="*/ 0 h 134"/>
                <a:gd name="T2" fmla="*/ 0 w 176"/>
                <a:gd name="T3" fmla="*/ 134 h 134"/>
                <a:gd name="T4" fmla="*/ 176 w 176"/>
                <a:gd name="T5" fmla="*/ 134 h 134"/>
                <a:gd name="T6" fmla="*/ 0 60000 65536"/>
                <a:gd name="T7" fmla="*/ 0 60000 65536"/>
                <a:gd name="T8" fmla="*/ 0 60000 65536"/>
                <a:gd name="T9" fmla="*/ 0 w 176"/>
                <a:gd name="T10" fmla="*/ 0 h 134"/>
                <a:gd name="T11" fmla="*/ 176 w 176"/>
                <a:gd name="T12" fmla="*/ 134 h 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" h="134">
                  <a:moveTo>
                    <a:pt x="0" y="0"/>
                  </a:moveTo>
                  <a:lnTo>
                    <a:pt x="0" y="134"/>
                  </a:lnTo>
                  <a:lnTo>
                    <a:pt x="176" y="134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55" name="Freeform 84"/>
            <p:cNvSpPr>
              <a:spLocks/>
            </p:cNvSpPr>
            <p:nvPr/>
          </p:nvSpPr>
          <p:spPr bwMode="auto">
            <a:xfrm>
              <a:off x="2407" y="2616"/>
              <a:ext cx="346" cy="758"/>
            </a:xfrm>
            <a:custGeom>
              <a:avLst/>
              <a:gdLst>
                <a:gd name="T0" fmla="*/ 0 w 346"/>
                <a:gd name="T1" fmla="*/ 0 h 758"/>
                <a:gd name="T2" fmla="*/ 0 w 346"/>
                <a:gd name="T3" fmla="*/ 758 h 758"/>
                <a:gd name="T4" fmla="*/ 346 w 346"/>
                <a:gd name="T5" fmla="*/ 758 h 758"/>
                <a:gd name="T6" fmla="*/ 0 60000 65536"/>
                <a:gd name="T7" fmla="*/ 0 60000 65536"/>
                <a:gd name="T8" fmla="*/ 0 60000 65536"/>
                <a:gd name="T9" fmla="*/ 0 w 346"/>
                <a:gd name="T10" fmla="*/ 0 h 758"/>
                <a:gd name="T11" fmla="*/ 346 w 346"/>
                <a:gd name="T12" fmla="*/ 758 h 7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6" h="758">
                  <a:moveTo>
                    <a:pt x="0" y="0"/>
                  </a:moveTo>
                  <a:lnTo>
                    <a:pt x="0" y="758"/>
                  </a:lnTo>
                  <a:lnTo>
                    <a:pt x="346" y="758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56" name="Line 85"/>
            <p:cNvSpPr>
              <a:spLocks noChangeShapeType="1"/>
            </p:cNvSpPr>
            <p:nvPr/>
          </p:nvSpPr>
          <p:spPr bwMode="auto">
            <a:xfrm>
              <a:off x="2682" y="3792"/>
              <a:ext cx="374" cy="1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57" name="Line 86"/>
            <p:cNvSpPr>
              <a:spLocks noChangeShapeType="1"/>
            </p:cNvSpPr>
            <p:nvPr/>
          </p:nvSpPr>
          <p:spPr bwMode="auto">
            <a:xfrm>
              <a:off x="2682" y="3771"/>
              <a:ext cx="1" cy="41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58" name="Line 87"/>
            <p:cNvSpPr>
              <a:spLocks noChangeShapeType="1"/>
            </p:cNvSpPr>
            <p:nvPr/>
          </p:nvSpPr>
          <p:spPr bwMode="auto">
            <a:xfrm>
              <a:off x="3056" y="3771"/>
              <a:ext cx="1" cy="41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59" name="Rectangle 88"/>
            <p:cNvSpPr>
              <a:spLocks noChangeArrowheads="1"/>
            </p:cNvSpPr>
            <p:nvPr/>
          </p:nvSpPr>
          <p:spPr bwMode="auto">
            <a:xfrm>
              <a:off x="2803" y="3812"/>
              <a:ext cx="248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GB" altLang="en-US" sz="1200" b="1">
                  <a:cs typeface="Arial" panose="020B0604020202020204" pitchFamily="34" charset="0"/>
                </a:rPr>
                <a:t>0.01 </a:t>
              </a:r>
            </a:p>
          </p:txBody>
        </p:sp>
      </p:grpSp>
      <p:sp>
        <p:nvSpPr>
          <p:cNvPr id="9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08725"/>
            <a:ext cx="12192000" cy="549275"/>
          </a:xfrm>
        </p:spPr>
        <p:txBody>
          <a:bodyPr/>
          <a:lstStyle/>
          <a:p>
            <a:fld id="{07000D00-2878-44AD-9C94-850FFD9ABEC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Slide Number Placeholder 2"/>
          <p:cNvSpPr txBox="1">
            <a:spLocks/>
          </p:cNvSpPr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Footer Placeholder 1"/>
          <p:cNvSpPr txBox="1">
            <a:spLocks/>
          </p:cNvSpPr>
          <p:nvPr/>
        </p:nvSpPr>
        <p:spPr>
          <a:xfrm>
            <a:off x="1200153" y="6308725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774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0B90DC85-4C6A-45EE-AFF0-FCD61E3A02C6}"/>
              </a:ext>
            </a:extLst>
          </p:cNvPr>
          <p:cNvSpPr txBox="1">
            <a:spLocks/>
          </p:cNvSpPr>
          <p:nvPr/>
        </p:nvSpPr>
        <p:spPr>
          <a:xfrm>
            <a:off x="804673" y="61624"/>
            <a:ext cx="87965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A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measles genotypes from January 2018 to December 2018 inclusive (12 month period)</a:t>
            </a:r>
          </a:p>
        </p:txBody>
      </p:sp>
      <p:pic>
        <p:nvPicPr>
          <p:cNvPr id="9" name="Imagem 8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885FFDEF-C269-4C24-9B20-57411B9DA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5" t="85927" r="30546"/>
          <a:stretch/>
        </p:blipFill>
        <p:spPr>
          <a:xfrm>
            <a:off x="1113631" y="5002081"/>
            <a:ext cx="4863099" cy="900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F85F0AF-DFE4-4528-8971-45BED30B203E}"/>
              </a:ext>
            </a:extLst>
          </p:cNvPr>
          <p:cNvSpPr/>
          <p:nvPr/>
        </p:nvSpPr>
        <p:spPr>
          <a:xfrm>
            <a:off x="4937760" y="4718305"/>
            <a:ext cx="2682240" cy="530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7427BAA-FB3A-492A-AD21-844296356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7286" y="5226137"/>
            <a:ext cx="77671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http://www.who-measles.org/Public/Data_Mnt/who_map.php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source: </a:t>
            </a:r>
            <a:r>
              <a:rPr lang="en-US" altLang="pt-BR" sz="1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MeaNS</a:t>
            </a:r>
            <a:r>
              <a:rPr lang="en-US" altLang="pt-BR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database for genotypes, IVB database for incidence</a:t>
            </a:r>
            <a:endParaRPr lang="pt-BR" alt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83" y="1282769"/>
            <a:ext cx="8015312" cy="3384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D00-2878-44AD-9C94-850FFD9ABEC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0" y="6356350"/>
            <a:ext cx="12192000" cy="549275"/>
          </a:xfrm>
          <a:prstGeom prst="rect">
            <a:avLst/>
          </a:prstGeom>
          <a:solidFill>
            <a:srgbClr val="98002E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0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2565FA6D-D4C8-4C4C-AC4B-3269734D34D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70906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1"/>
          <p:cNvSpPr txBox="1">
            <a:spLocks/>
          </p:cNvSpPr>
          <p:nvPr/>
        </p:nvSpPr>
        <p:spPr>
          <a:xfrm>
            <a:off x="1137884" y="6356350"/>
            <a:ext cx="10752500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230712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  <a:cs typeface="Arial" panose="020B0604020202020204" pitchFamily="34" charset="0"/>
              </a:rPr>
              <a:t>A RDT for measles; implication for global surveillance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86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ublic Health England">
      <a:dk1>
        <a:sysClr val="windowText" lastClr="000000"/>
      </a:dk1>
      <a:lt1>
        <a:sysClr val="window" lastClr="FFFFFF"/>
      </a:lt1>
      <a:dk2>
        <a:srgbClr val="009966"/>
      </a:dk2>
      <a:lt2>
        <a:srgbClr val="98002E"/>
      </a:lt2>
      <a:accent1>
        <a:srgbClr val="11175E"/>
      </a:accent1>
      <a:accent2>
        <a:srgbClr val="D8B5A3"/>
      </a:accent2>
      <a:accent3>
        <a:srgbClr val="F9A25E"/>
      </a:accent3>
      <a:accent4>
        <a:srgbClr val="EEB111"/>
      </a:accent4>
      <a:accent5>
        <a:srgbClr val="00B274"/>
      </a:accent5>
      <a:accent6>
        <a:srgbClr val="A7A9AC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ublic Health England">
    <a:dk1>
      <a:sysClr val="windowText" lastClr="000000"/>
    </a:dk1>
    <a:lt1>
      <a:sysClr val="window" lastClr="FFFFFF"/>
    </a:lt1>
    <a:dk2>
      <a:srgbClr val="009966"/>
    </a:dk2>
    <a:lt2>
      <a:srgbClr val="98002E"/>
    </a:lt2>
    <a:accent1>
      <a:srgbClr val="11175E"/>
    </a:accent1>
    <a:accent2>
      <a:srgbClr val="D8B5A3"/>
    </a:accent2>
    <a:accent3>
      <a:srgbClr val="F9A25E"/>
    </a:accent3>
    <a:accent4>
      <a:srgbClr val="EEB111"/>
    </a:accent4>
    <a:accent5>
      <a:srgbClr val="00B274"/>
    </a:accent5>
    <a:accent6>
      <a:srgbClr val="A7A9AC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3140</Words>
  <Application>Microsoft Office PowerPoint</Application>
  <PresentationFormat>Widescreen</PresentationFormat>
  <Paragraphs>571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MS Mincho</vt:lpstr>
      <vt:lpstr>ＭＳ Ｐゴシック</vt:lpstr>
      <vt:lpstr>Arial</vt:lpstr>
      <vt:lpstr>Calibri</vt:lpstr>
      <vt:lpstr>Calibri Light</vt:lpstr>
      <vt:lpstr>Times New Roman</vt:lpstr>
      <vt:lpstr>ヒラギノ角ゴ Pro W3</vt:lpstr>
      <vt:lpstr>Office Theme</vt:lpstr>
      <vt:lpstr>1_Office Theme</vt:lpstr>
      <vt:lpstr>A Rapid Diagnostic Test for Measles – Can it Transform surveillance?  Measles &amp; Rubella Initiative Partner Meeting, September 11,12 2019 Washington, DC.Dr David Brown, Consultant WHO IVB.</vt:lpstr>
      <vt:lpstr>AIMS:</vt:lpstr>
      <vt:lpstr>Surveillance of Measles </vt:lpstr>
      <vt:lpstr>PowerPoint Presentation</vt:lpstr>
      <vt:lpstr>Laboratory diagnosis of measles is needed for  surveillance</vt:lpstr>
      <vt:lpstr>Current Laboratory diagnostic testing for measles .</vt:lpstr>
      <vt:lpstr>Tracking measles strains</vt:lpstr>
      <vt:lpstr>Measles Virus Genotypes: Compare sequences to create a ‘phylogenetic tree’ showing relationships between strains. Analogous to a Family tree.</vt:lpstr>
      <vt:lpstr>PowerPoint Presentation</vt:lpstr>
      <vt:lpstr>Monitoring Measles Genotype disappearance- Global genotype detection 2008-2019 (Aug)</vt:lpstr>
      <vt:lpstr>Use of Measles Genotyping and Sequence Data, Molecular epidemiology </vt:lpstr>
      <vt:lpstr> Can rapid tests  and alternative samples help overcome barriers to rapid comprehensive measles reporting?  </vt:lpstr>
      <vt:lpstr>New tools developed for B&amp;M Gates  M/R IgM RDT project</vt:lpstr>
      <vt:lpstr>Using Oral fluid samples for measles diagnosis</vt:lpstr>
      <vt:lpstr>Oral fluid collection: Oracol</vt:lpstr>
      <vt:lpstr>PowerPoint Presentation</vt:lpstr>
      <vt:lpstr>Extracting oral fluid from the Oralight™</vt:lpstr>
      <vt:lpstr>Oralight: Usability and Safety Study: Entebbe, Uganda. OF collected using both devices from 154 children 6-59 months.</vt:lpstr>
      <vt:lpstr>PowerPoint Presentation</vt:lpstr>
      <vt:lpstr>PowerPoint Presentation</vt:lpstr>
      <vt:lpstr>Measles IgM RDT evaluation in Rio: Results: RDT vs Lab EIA</vt:lpstr>
      <vt:lpstr>Reading RDT in the Field- study designs used, based on results of Brazilian study.</vt:lpstr>
      <vt:lpstr>NPSP, Uttar Pradesh, India 2017-2018:  Measles IgM RDT evaluation.</vt:lpstr>
      <vt:lpstr>PowerPoint Presentation</vt:lpstr>
      <vt:lpstr>Measles H gene PCR positive RDT vs Measles IgM positive RDT: N=197, UP, India</vt:lpstr>
      <vt:lpstr>PowerPoint Presentation</vt:lpstr>
      <vt:lpstr>Conclusions:</vt:lpstr>
      <vt:lpstr>FOUR Pilot studies now established to address feasibility of introducing RDT use into MR surveillance program, 2019.</vt:lpstr>
      <vt:lpstr>Future plans and issues </vt:lpstr>
      <vt:lpstr>Acknowledgements: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BROWN, David William Graham</dc:creator>
  <cp:lastModifiedBy>BROWN, David William Graham</cp:lastModifiedBy>
  <cp:revision>102</cp:revision>
  <cp:lastPrinted>2019-05-21T06:40:27Z</cp:lastPrinted>
  <dcterms:created xsi:type="dcterms:W3CDTF">2019-05-02T11:36:36Z</dcterms:created>
  <dcterms:modified xsi:type="dcterms:W3CDTF">2019-09-10T11:31:24Z</dcterms:modified>
</cp:coreProperties>
</file>