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85" r:id="rId2"/>
    <p:sldMasterId id="2147483698" r:id="rId3"/>
    <p:sldMasterId id="2147483710" r:id="rId4"/>
    <p:sldMasterId id="2147483723" r:id="rId5"/>
    <p:sldMasterId id="2147483736" r:id="rId6"/>
  </p:sldMasterIdLst>
  <p:notesMasterIdLst>
    <p:notesMasterId r:id="rId23"/>
  </p:notesMasterIdLst>
  <p:sldIdLst>
    <p:sldId id="256" r:id="rId7"/>
    <p:sldId id="285" r:id="rId8"/>
    <p:sldId id="368" r:id="rId9"/>
    <p:sldId id="369" r:id="rId10"/>
    <p:sldId id="370" r:id="rId11"/>
    <p:sldId id="371" r:id="rId12"/>
    <p:sldId id="372" r:id="rId13"/>
    <p:sldId id="373" r:id="rId14"/>
    <p:sldId id="365" r:id="rId15"/>
    <p:sldId id="366" r:id="rId16"/>
    <p:sldId id="367" r:id="rId17"/>
    <p:sldId id="326" r:id="rId18"/>
    <p:sldId id="267" r:id="rId19"/>
    <p:sldId id="353" r:id="rId20"/>
    <p:sldId id="283" r:id="rId21"/>
    <p:sldId id="360" r:id="rId22"/>
  </p:sldIdLst>
  <p:sldSz cx="9144000" cy="6858000" type="screen4x3"/>
  <p:notesSz cx="6858000" cy="9144000"/>
  <p:defaultTextStyle>
    <a:defPPr>
      <a:defRPr lang="en-GB"/>
    </a:defPPr>
    <a:lvl1pPr algn="r" rtl="1" fontAlgn="base">
      <a:spcBef>
        <a:spcPct val="0"/>
      </a:spcBef>
      <a:spcAft>
        <a:spcPct val="0"/>
      </a:spcAft>
      <a:defRPr sz="3900" b="1" kern="1200">
        <a:solidFill>
          <a:srgbClr val="000066"/>
        </a:solidFill>
        <a:latin typeface="Arial" charset="0"/>
        <a:ea typeface="+mn-ea"/>
        <a:cs typeface="Arial" charset="0"/>
      </a:defRPr>
    </a:lvl1pPr>
    <a:lvl2pPr marL="457200" algn="r" rtl="1" fontAlgn="base">
      <a:spcBef>
        <a:spcPct val="0"/>
      </a:spcBef>
      <a:spcAft>
        <a:spcPct val="0"/>
      </a:spcAft>
      <a:defRPr sz="3900" b="1" kern="1200">
        <a:solidFill>
          <a:srgbClr val="000066"/>
        </a:solidFill>
        <a:latin typeface="Arial" charset="0"/>
        <a:ea typeface="+mn-ea"/>
        <a:cs typeface="Arial" charset="0"/>
      </a:defRPr>
    </a:lvl2pPr>
    <a:lvl3pPr marL="914400" algn="r" rtl="1" fontAlgn="base">
      <a:spcBef>
        <a:spcPct val="0"/>
      </a:spcBef>
      <a:spcAft>
        <a:spcPct val="0"/>
      </a:spcAft>
      <a:defRPr sz="3900" b="1" kern="1200">
        <a:solidFill>
          <a:srgbClr val="000066"/>
        </a:solidFill>
        <a:latin typeface="Arial" charset="0"/>
        <a:ea typeface="+mn-ea"/>
        <a:cs typeface="Arial" charset="0"/>
      </a:defRPr>
    </a:lvl3pPr>
    <a:lvl4pPr marL="1371600" algn="r" rtl="1" fontAlgn="base">
      <a:spcBef>
        <a:spcPct val="0"/>
      </a:spcBef>
      <a:spcAft>
        <a:spcPct val="0"/>
      </a:spcAft>
      <a:defRPr sz="3900" b="1" kern="1200">
        <a:solidFill>
          <a:srgbClr val="000066"/>
        </a:solidFill>
        <a:latin typeface="Arial" charset="0"/>
        <a:ea typeface="+mn-ea"/>
        <a:cs typeface="Arial" charset="0"/>
      </a:defRPr>
    </a:lvl4pPr>
    <a:lvl5pPr marL="1828800" algn="r" rtl="1" fontAlgn="base">
      <a:spcBef>
        <a:spcPct val="0"/>
      </a:spcBef>
      <a:spcAft>
        <a:spcPct val="0"/>
      </a:spcAft>
      <a:defRPr sz="3900" b="1" kern="1200">
        <a:solidFill>
          <a:srgbClr val="000066"/>
        </a:solidFill>
        <a:latin typeface="Arial" charset="0"/>
        <a:ea typeface="+mn-ea"/>
        <a:cs typeface="Arial" charset="0"/>
      </a:defRPr>
    </a:lvl5pPr>
    <a:lvl6pPr marL="2286000" algn="l" defTabSz="914400" rtl="0" eaLnBrk="1" latinLnBrk="0" hangingPunct="1">
      <a:defRPr sz="3900" b="1" kern="1200">
        <a:solidFill>
          <a:srgbClr val="000066"/>
        </a:solidFill>
        <a:latin typeface="Arial" charset="0"/>
        <a:ea typeface="+mn-ea"/>
        <a:cs typeface="Arial" charset="0"/>
      </a:defRPr>
    </a:lvl6pPr>
    <a:lvl7pPr marL="2743200" algn="l" defTabSz="914400" rtl="0" eaLnBrk="1" latinLnBrk="0" hangingPunct="1">
      <a:defRPr sz="3900" b="1" kern="1200">
        <a:solidFill>
          <a:srgbClr val="000066"/>
        </a:solidFill>
        <a:latin typeface="Arial" charset="0"/>
        <a:ea typeface="+mn-ea"/>
        <a:cs typeface="Arial" charset="0"/>
      </a:defRPr>
    </a:lvl7pPr>
    <a:lvl8pPr marL="3200400" algn="l" defTabSz="914400" rtl="0" eaLnBrk="1" latinLnBrk="0" hangingPunct="1">
      <a:defRPr sz="3900" b="1" kern="1200">
        <a:solidFill>
          <a:srgbClr val="000066"/>
        </a:solidFill>
        <a:latin typeface="Arial" charset="0"/>
        <a:ea typeface="+mn-ea"/>
        <a:cs typeface="Arial" charset="0"/>
      </a:defRPr>
    </a:lvl8pPr>
    <a:lvl9pPr marL="3657600" algn="l" defTabSz="914400" rtl="0" eaLnBrk="1" latinLnBrk="0" hangingPunct="1">
      <a:defRPr sz="3900" b="1" kern="1200">
        <a:solidFill>
          <a:srgbClr val="000066"/>
        </a:solidFill>
        <a:latin typeface="Arial" charset="0"/>
        <a:ea typeface="+mn-ea"/>
        <a:cs typeface="Arial" charset="0"/>
      </a:defRPr>
    </a:lvl9pPr>
  </p:defaultTextStyle>
  <p:extLst>
    <p:ext uri="{521415D9-36F7-43E2-AB2F-B90AF26B5E84}">
      <p14:sectionLst xmlns:p14="http://schemas.microsoft.com/office/powerpoint/2010/main">
        <p14:section name="Default Section" id="{51471858-26E2-402F-81D4-63D339F57D9C}">
          <p14:sldIdLst>
            <p14:sldId id="256"/>
            <p14:sldId id="285"/>
          </p14:sldIdLst>
        </p14:section>
        <p14:section name="Problem statement" id="{C02E9CF2-8C81-4CDC-9574-E3654946C584}">
          <p14:sldIdLst>
            <p14:sldId id="368"/>
            <p14:sldId id="369"/>
            <p14:sldId id="370"/>
            <p14:sldId id="371"/>
            <p14:sldId id="372"/>
            <p14:sldId id="373"/>
          </p14:sldIdLst>
        </p14:section>
        <p14:section name="Benefits of 2YL" id="{41845348-F3F3-4C14-BE2E-EE5F12D1369A}">
          <p14:sldIdLst>
            <p14:sldId id="365"/>
            <p14:sldId id="366"/>
            <p14:sldId id="367"/>
          </p14:sldIdLst>
        </p14:section>
        <p14:section name="2YL project" id="{96682AF5-8436-457E-BC8A-F914A05DACC5}">
          <p14:sldIdLst>
            <p14:sldId id="326"/>
            <p14:sldId id="267"/>
            <p14:sldId id="353"/>
            <p14:sldId id="283"/>
            <p14:sldId id="3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FCC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a:defRPr sz="1200" b="0">
                <a:solidFill>
                  <a:schemeClr val="tx1"/>
                </a:solidFill>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0">
              <a:defRPr sz="1200" b="0">
                <a:solidFill>
                  <a:schemeClr val="tx1"/>
                </a:solidFill>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a:defRPr sz="1200" b="0">
                <a:solidFill>
                  <a:schemeClr val="tx1"/>
                </a:solidFill>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0">
              <a:defRPr sz="1200" b="0">
                <a:solidFill>
                  <a:schemeClr val="tx1"/>
                </a:solidFill>
              </a:defRPr>
            </a:lvl1pPr>
          </a:lstStyle>
          <a:p>
            <a:fld id="{4994951C-2BB7-4812-B9DD-B8EA80894CF7}" type="slidenum">
              <a:rPr lang="en-US"/>
              <a:pPr/>
              <a:t>‹#›</a:t>
            </a:fld>
            <a:endParaRPr lang="en-US"/>
          </a:p>
        </p:txBody>
      </p:sp>
    </p:spTree>
    <p:extLst>
      <p:ext uri="{BB962C8B-B14F-4D97-AF65-F5344CB8AC3E}">
        <p14:creationId xmlns:p14="http://schemas.microsoft.com/office/powerpoint/2010/main" val="1022792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World Health Organization</a:t>
            </a:r>
          </a:p>
        </p:txBody>
      </p:sp>
      <p:sp>
        <p:nvSpPr>
          <p:cNvPr id="5" name="Rectangle 3"/>
          <p:cNvSpPr>
            <a:spLocks noGrp="1" noChangeArrowheads="1"/>
          </p:cNvSpPr>
          <p:nvPr>
            <p:ph type="dt" idx="1"/>
          </p:nvPr>
        </p:nvSpPr>
        <p:spPr>
          <a:ln/>
        </p:spPr>
        <p:txBody>
          <a:bodyPr/>
          <a:lstStyle/>
          <a:p>
            <a:fld id="{460BB781-96F1-4AFB-B42E-6FFA811473FD}" type="datetime3">
              <a:rPr lang="en-GB" altLang="en-US"/>
              <a:pPr/>
              <a:t>21 June, 2016</a:t>
            </a:fld>
            <a:endParaRPr lang="en-GB" altLang="en-US"/>
          </a:p>
        </p:txBody>
      </p:sp>
      <p:sp>
        <p:nvSpPr>
          <p:cNvPr id="7" name="Rectangle 7"/>
          <p:cNvSpPr>
            <a:spLocks noGrp="1" noChangeArrowheads="1"/>
          </p:cNvSpPr>
          <p:nvPr>
            <p:ph type="sldNum" sz="quarter" idx="5"/>
          </p:nvPr>
        </p:nvSpPr>
        <p:spPr>
          <a:ln/>
        </p:spPr>
        <p:txBody>
          <a:bodyPr/>
          <a:lstStyle/>
          <a:p>
            <a:fld id="{A5EAD625-3643-4C97-AF56-543885CB12F9}" type="slidenum">
              <a:rPr lang="en-GB" altLang="en-US"/>
              <a:pPr/>
              <a:t>4</a:t>
            </a:fld>
            <a:endParaRPr lang="en-GB" altLang="en-US"/>
          </a:p>
        </p:txBody>
      </p:sp>
      <p:sp>
        <p:nvSpPr>
          <p:cNvPr id="245762" name="Rectangle 2"/>
          <p:cNvSpPr>
            <a:spLocks noGrp="1" noRot="1" noChangeAspect="1" noChangeArrowheads="1" noTextEdit="1"/>
          </p:cNvSpPr>
          <p:nvPr>
            <p:ph type="sldImg"/>
          </p:nvPr>
        </p:nvSpPr>
        <p:spPr>
          <a:xfrm>
            <a:off x="1143000" y="685800"/>
            <a:ext cx="4572000" cy="3429000"/>
          </a:xfrm>
          <a:ln/>
        </p:spPr>
      </p:sp>
      <p:sp>
        <p:nvSpPr>
          <p:cNvPr id="245763" name="Rectangle 3"/>
          <p:cNvSpPr>
            <a:spLocks noGrp="1" noChangeArrowheads="1"/>
          </p:cNvSpPr>
          <p:nvPr>
            <p:ph type="body" idx="1"/>
          </p:nvPr>
        </p:nvSpPr>
        <p:spPr>
          <a:ln/>
        </p:spPr>
        <p:txBody>
          <a:bodyPr lIns="0" tIns="0" rIns="0" bIns="0"/>
          <a:lstStyle/>
          <a:p>
            <a:pPr algn="l" rtl="0"/>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GB" dirty="0"/>
          </a:p>
        </p:txBody>
      </p:sp>
      <p:sp>
        <p:nvSpPr>
          <p:cNvPr id="4" name="Slide Number Placeholder 3"/>
          <p:cNvSpPr>
            <a:spLocks noGrp="1"/>
          </p:cNvSpPr>
          <p:nvPr>
            <p:ph type="sldNum" sz="quarter" idx="10"/>
          </p:nvPr>
        </p:nvSpPr>
        <p:spPr/>
        <p:txBody>
          <a:bodyPr/>
          <a:lstStyle/>
          <a:p>
            <a:fld id="{4994951C-2BB7-4812-B9DD-B8EA80894CF7}" type="slidenum">
              <a:rPr lang="en-US" smtClean="0"/>
              <a:pPr/>
              <a:t>14</a:t>
            </a:fld>
            <a:endParaRPr lang="en-US"/>
          </a:p>
        </p:txBody>
      </p:sp>
    </p:spTree>
    <p:extLst>
      <p:ext uri="{BB962C8B-B14F-4D97-AF65-F5344CB8AC3E}">
        <p14:creationId xmlns:p14="http://schemas.microsoft.com/office/powerpoint/2010/main" val="20832070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E7FB8"/>
        </a:solidFill>
        <a:effectLst/>
      </p:bgPr>
    </p:bg>
    <p:spTree>
      <p:nvGrpSpPr>
        <p:cNvPr id="1" name=""/>
        <p:cNvGrpSpPr/>
        <p:nvPr/>
      </p:nvGrpSpPr>
      <p:grpSpPr>
        <a:xfrm>
          <a:off x="0" y="0"/>
          <a:ext cx="0" cy="0"/>
          <a:chOff x="0" y="0"/>
          <a:chExt cx="0" cy="0"/>
        </a:xfrm>
      </p:grpSpPr>
      <p:pic>
        <p:nvPicPr>
          <p:cNvPr id="4" name="Picture 2" descr="WHO-EN-white-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5513" y="476250"/>
            <a:ext cx="2216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899592" y="2060848"/>
            <a:ext cx="7272808" cy="908050"/>
          </a:xfrm>
        </p:spPr>
        <p:txBody>
          <a:bodyPr/>
          <a:lstStyle>
            <a:lvl1pPr>
              <a:defRPr b="0">
                <a:solidFill>
                  <a:schemeClr val="bg1"/>
                </a:solidFill>
              </a:defRPr>
            </a:lvl1pPr>
          </a:lstStyle>
          <a:p>
            <a:r>
              <a:rPr lang="en-US" smtClean="0"/>
              <a:t>Click to edit Master title style</a:t>
            </a:r>
            <a:endParaRPr lang="en-GB" dirty="0"/>
          </a:p>
        </p:txBody>
      </p:sp>
      <p:sp>
        <p:nvSpPr>
          <p:cNvPr id="8" name="Text Placeholder 7"/>
          <p:cNvSpPr>
            <a:spLocks noGrp="1"/>
          </p:cNvSpPr>
          <p:nvPr>
            <p:ph type="body" sz="quarter" idx="10"/>
          </p:nvPr>
        </p:nvSpPr>
        <p:spPr>
          <a:xfrm>
            <a:off x="1333871" y="4221088"/>
            <a:ext cx="6480720" cy="914400"/>
          </a:xfrm>
        </p:spPr>
        <p:txBody>
          <a:bodyPr/>
          <a:lstStyle>
            <a:lvl1pPr algn="ctr">
              <a:defRPr sz="2400">
                <a:solidFill>
                  <a:schemeClr val="bg1"/>
                </a:solidFill>
              </a:defRPr>
            </a:lvl1pPr>
            <a:lvl5pPr marL="1843088" indent="0">
              <a:buNone/>
              <a:defRPr/>
            </a:lvl5pPr>
          </a:lstStyle>
          <a:p>
            <a:pPr lvl="0"/>
            <a:r>
              <a:rPr lang="en-US" smtClean="0"/>
              <a:t>Click to edit Master text styles</a:t>
            </a:r>
          </a:p>
        </p:txBody>
      </p:sp>
    </p:spTree>
    <p:extLst>
      <p:ext uri="{BB962C8B-B14F-4D97-AF65-F5344CB8AC3E}">
        <p14:creationId xmlns:p14="http://schemas.microsoft.com/office/powerpoint/2010/main" val="232065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271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191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Narkisim" panose="020E0502050101010101" pitchFamily="34" charset="-79"/>
                <a:cs typeface="Narkisim" panose="020E0502050101010101" pitchFamily="34" charset="-79"/>
              </a:defRPr>
            </a:lvl1pPr>
            <a:lvl2pPr>
              <a:lnSpc>
                <a:spcPct val="90000"/>
              </a:lnSpc>
              <a:defRPr>
                <a:latin typeface="Narkisim" panose="020E0502050101010101" pitchFamily="34" charset="-79"/>
                <a:cs typeface="Narkisim" panose="020E0502050101010101" pitchFamily="34" charset="-79"/>
              </a:defRPr>
            </a:lvl2pPr>
            <a:lvl3pPr>
              <a:lnSpc>
                <a:spcPct val="90000"/>
              </a:lnSpc>
              <a:defRPr>
                <a:latin typeface="Narkisim" panose="020E0502050101010101" pitchFamily="34" charset="-79"/>
                <a:cs typeface="Narkisim" panose="020E0502050101010101" pitchFamily="34" charset="-79"/>
              </a:defRPr>
            </a:lvl3pPr>
            <a:lvl4pPr>
              <a:lnSpc>
                <a:spcPct val="90000"/>
              </a:lnSpc>
              <a:defRPr>
                <a:latin typeface="Narkisim" panose="020E0502050101010101" pitchFamily="34" charset="-79"/>
                <a:cs typeface="Narkisim" panose="020E0502050101010101" pitchFamily="34" charset="-79"/>
              </a:defRPr>
            </a:lvl4pPr>
            <a:lvl5pPr>
              <a:lnSpc>
                <a:spcPct val="90000"/>
              </a:lnSpc>
              <a:defRPr>
                <a:latin typeface="Narkisim" panose="020E0502050101010101" pitchFamily="34" charset="-79"/>
                <a:cs typeface="Narkisim" panose="020E0502050101010101" pitchFamily="34"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87084961"/>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45" indent="0" algn="ctr">
              <a:buNone/>
              <a:defRPr>
                <a:solidFill>
                  <a:schemeClr val="tx1">
                    <a:tint val="75000"/>
                  </a:schemeClr>
                </a:solidFill>
              </a:defRPr>
            </a:lvl2pPr>
            <a:lvl3pPr marL="914290" indent="0" algn="ctr">
              <a:buNone/>
              <a:defRPr>
                <a:solidFill>
                  <a:schemeClr val="tx1">
                    <a:tint val="75000"/>
                  </a:schemeClr>
                </a:solidFill>
              </a:defRPr>
            </a:lvl3pPr>
            <a:lvl4pPr marL="1371435" indent="0" algn="ctr">
              <a:buNone/>
              <a:defRPr>
                <a:solidFill>
                  <a:schemeClr val="tx1">
                    <a:tint val="75000"/>
                  </a:schemeClr>
                </a:solidFill>
              </a:defRPr>
            </a:lvl4pPr>
            <a:lvl5pPr marL="1828581" indent="0" algn="ctr">
              <a:buNone/>
              <a:defRPr>
                <a:solidFill>
                  <a:schemeClr val="tx1">
                    <a:tint val="75000"/>
                  </a:schemeClr>
                </a:solidFill>
              </a:defRPr>
            </a:lvl5pPr>
            <a:lvl6pPr marL="2285726" indent="0" algn="ctr">
              <a:buNone/>
              <a:defRPr>
                <a:solidFill>
                  <a:schemeClr val="tx1">
                    <a:tint val="75000"/>
                  </a:schemeClr>
                </a:solidFill>
              </a:defRPr>
            </a:lvl6pPr>
            <a:lvl7pPr marL="2742871" indent="0" algn="ctr">
              <a:buNone/>
              <a:defRPr>
                <a:solidFill>
                  <a:schemeClr val="tx1">
                    <a:tint val="75000"/>
                  </a:schemeClr>
                </a:solidFill>
              </a:defRPr>
            </a:lvl7pPr>
            <a:lvl8pPr marL="3200016" indent="0" algn="ctr">
              <a:buNone/>
              <a:defRPr>
                <a:solidFill>
                  <a:schemeClr val="tx1">
                    <a:tint val="75000"/>
                  </a:schemeClr>
                </a:solidFill>
              </a:defRPr>
            </a:lvl8pPr>
            <a:lvl9pPr marL="3657161"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781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13074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5"/>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8"/>
            <a:ext cx="7772400" cy="1500187"/>
          </a:xfrm>
        </p:spPr>
        <p:txBody>
          <a:bodyPr anchor="b"/>
          <a:lstStyle>
            <a:lvl1pPr marL="0" indent="0">
              <a:buNone/>
              <a:defRPr sz="2000">
                <a:solidFill>
                  <a:schemeClr val="tx1">
                    <a:tint val="75000"/>
                  </a:schemeClr>
                </a:solidFill>
              </a:defRPr>
            </a:lvl1pPr>
            <a:lvl2pPr marL="457145" indent="0">
              <a:buNone/>
              <a:defRPr sz="1800">
                <a:solidFill>
                  <a:schemeClr val="tx1">
                    <a:tint val="75000"/>
                  </a:schemeClr>
                </a:solidFill>
              </a:defRPr>
            </a:lvl2pPr>
            <a:lvl3pPr marL="914290" indent="0">
              <a:buNone/>
              <a:defRPr sz="1600">
                <a:solidFill>
                  <a:schemeClr val="tx1">
                    <a:tint val="75000"/>
                  </a:schemeClr>
                </a:solidFill>
              </a:defRPr>
            </a:lvl3pPr>
            <a:lvl4pPr marL="1371435" indent="0">
              <a:buNone/>
              <a:defRPr sz="1400">
                <a:solidFill>
                  <a:schemeClr val="tx1">
                    <a:tint val="75000"/>
                  </a:schemeClr>
                </a:solidFill>
              </a:defRPr>
            </a:lvl4pPr>
            <a:lvl5pPr marL="1828581" indent="0">
              <a:buNone/>
              <a:defRPr sz="1400">
                <a:solidFill>
                  <a:schemeClr val="tx1">
                    <a:tint val="75000"/>
                  </a:schemeClr>
                </a:solidFill>
              </a:defRPr>
            </a:lvl5pPr>
            <a:lvl6pPr marL="2285726" indent="0">
              <a:buNone/>
              <a:defRPr sz="1400">
                <a:solidFill>
                  <a:schemeClr val="tx1">
                    <a:tint val="75000"/>
                  </a:schemeClr>
                </a:solidFill>
              </a:defRPr>
            </a:lvl6pPr>
            <a:lvl7pPr marL="2742871" indent="0">
              <a:buNone/>
              <a:defRPr sz="1400">
                <a:solidFill>
                  <a:schemeClr val="tx1">
                    <a:tint val="75000"/>
                  </a:schemeClr>
                </a:solidFill>
              </a:defRPr>
            </a:lvl7pPr>
            <a:lvl8pPr marL="3200016" indent="0">
              <a:buNone/>
              <a:defRPr sz="1400">
                <a:solidFill>
                  <a:schemeClr val="tx1">
                    <a:tint val="75000"/>
                  </a:schemeClr>
                </a:solidFill>
              </a:defRPr>
            </a:lvl8pPr>
            <a:lvl9pPr marL="3657161"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16929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649716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45" indent="0">
              <a:buNone/>
              <a:defRPr sz="2000" b="1"/>
            </a:lvl2pPr>
            <a:lvl3pPr marL="914290" indent="0">
              <a:buNone/>
              <a:defRPr sz="1800" b="1"/>
            </a:lvl3pPr>
            <a:lvl4pPr marL="1371435" indent="0">
              <a:buNone/>
              <a:defRPr sz="1600" b="1"/>
            </a:lvl4pPr>
            <a:lvl5pPr marL="1828581" indent="0">
              <a:buNone/>
              <a:defRPr sz="1600" b="1"/>
            </a:lvl5pPr>
            <a:lvl6pPr marL="2285726" indent="0">
              <a:buNone/>
              <a:defRPr sz="1600" b="1"/>
            </a:lvl6pPr>
            <a:lvl7pPr marL="2742871" indent="0">
              <a:buNone/>
              <a:defRPr sz="1600" b="1"/>
            </a:lvl7pPr>
            <a:lvl8pPr marL="3200016" indent="0">
              <a:buNone/>
              <a:defRPr sz="1600" b="1"/>
            </a:lvl8pPr>
            <a:lvl9pPr marL="365716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145" indent="0">
              <a:buNone/>
              <a:defRPr sz="2000" b="1"/>
            </a:lvl2pPr>
            <a:lvl3pPr marL="914290" indent="0">
              <a:buNone/>
              <a:defRPr sz="1800" b="1"/>
            </a:lvl3pPr>
            <a:lvl4pPr marL="1371435" indent="0">
              <a:buNone/>
              <a:defRPr sz="1600" b="1"/>
            </a:lvl4pPr>
            <a:lvl5pPr marL="1828581" indent="0">
              <a:buNone/>
              <a:defRPr sz="1600" b="1"/>
            </a:lvl5pPr>
            <a:lvl6pPr marL="2285726" indent="0">
              <a:buNone/>
              <a:defRPr sz="1600" b="1"/>
            </a:lvl6pPr>
            <a:lvl7pPr marL="2742871" indent="0">
              <a:buNone/>
              <a:defRPr sz="1600" b="1"/>
            </a:lvl7pPr>
            <a:lvl8pPr marL="3200016" indent="0">
              <a:buNone/>
              <a:defRPr sz="1600" b="1"/>
            </a:lvl8pPr>
            <a:lvl9pPr marL="365716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417507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791670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6511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19553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145" indent="0">
              <a:buNone/>
              <a:defRPr sz="1200"/>
            </a:lvl2pPr>
            <a:lvl3pPr marL="914290" indent="0">
              <a:buNone/>
              <a:defRPr sz="1000"/>
            </a:lvl3pPr>
            <a:lvl4pPr marL="1371435" indent="0">
              <a:buNone/>
              <a:defRPr sz="900"/>
            </a:lvl4pPr>
            <a:lvl5pPr marL="1828581" indent="0">
              <a:buNone/>
              <a:defRPr sz="900"/>
            </a:lvl5pPr>
            <a:lvl6pPr marL="2285726" indent="0">
              <a:buNone/>
              <a:defRPr sz="900"/>
            </a:lvl6pPr>
            <a:lvl7pPr marL="2742871" indent="0">
              <a:buNone/>
              <a:defRPr sz="900"/>
            </a:lvl7pPr>
            <a:lvl8pPr marL="3200016" indent="0">
              <a:buNone/>
              <a:defRPr sz="900"/>
            </a:lvl8pPr>
            <a:lvl9pPr marL="365716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179505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45" indent="0">
              <a:buNone/>
              <a:defRPr sz="2800"/>
            </a:lvl2pPr>
            <a:lvl3pPr marL="914290" indent="0">
              <a:buNone/>
              <a:defRPr sz="2400"/>
            </a:lvl3pPr>
            <a:lvl4pPr marL="1371435" indent="0">
              <a:buNone/>
              <a:defRPr sz="2000"/>
            </a:lvl4pPr>
            <a:lvl5pPr marL="1828581" indent="0">
              <a:buNone/>
              <a:defRPr sz="2000"/>
            </a:lvl5pPr>
            <a:lvl6pPr marL="2285726" indent="0">
              <a:buNone/>
              <a:defRPr sz="2000"/>
            </a:lvl6pPr>
            <a:lvl7pPr marL="2742871" indent="0">
              <a:buNone/>
              <a:defRPr sz="2000"/>
            </a:lvl7pPr>
            <a:lvl8pPr marL="3200016" indent="0">
              <a:buNone/>
              <a:defRPr sz="2000"/>
            </a:lvl8pPr>
            <a:lvl9pPr marL="3657161"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45" indent="0">
              <a:buNone/>
              <a:defRPr sz="1200"/>
            </a:lvl2pPr>
            <a:lvl3pPr marL="914290" indent="0">
              <a:buNone/>
              <a:defRPr sz="1000"/>
            </a:lvl3pPr>
            <a:lvl4pPr marL="1371435" indent="0">
              <a:buNone/>
              <a:defRPr sz="900"/>
            </a:lvl4pPr>
            <a:lvl5pPr marL="1828581" indent="0">
              <a:buNone/>
              <a:defRPr sz="900"/>
            </a:lvl5pPr>
            <a:lvl6pPr marL="2285726" indent="0">
              <a:buNone/>
              <a:defRPr sz="900"/>
            </a:lvl6pPr>
            <a:lvl7pPr marL="2742871" indent="0">
              <a:buNone/>
              <a:defRPr sz="900"/>
            </a:lvl7pPr>
            <a:lvl8pPr marL="3200016" indent="0">
              <a:buNone/>
              <a:defRPr sz="900"/>
            </a:lvl8pPr>
            <a:lvl9pPr marL="365716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929430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52671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3"/>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77D6AF-12D3-4BAF-85FB-F35F45724EDD}" type="datetimeFigureOut">
              <a:rPr lang="en-GB" smtClean="0">
                <a:solidFill>
                  <a:prstClr val="black">
                    <a:tint val="75000"/>
                  </a:prstClr>
                </a:solidFill>
              </a:rPr>
              <a:pPr/>
              <a:t>21/06/2016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C08AB34-F0DA-48E7-BB25-28CBF9CFCD8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683089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E7FB8"/>
        </a:solidFill>
        <a:effectLst/>
      </p:bgPr>
    </p:bg>
    <p:spTree>
      <p:nvGrpSpPr>
        <p:cNvPr id="1" name=""/>
        <p:cNvGrpSpPr/>
        <p:nvPr/>
      </p:nvGrpSpPr>
      <p:grpSpPr>
        <a:xfrm>
          <a:off x="0" y="0"/>
          <a:ext cx="0" cy="0"/>
          <a:chOff x="0" y="0"/>
          <a:chExt cx="0" cy="0"/>
        </a:xfrm>
      </p:grpSpPr>
      <p:pic>
        <p:nvPicPr>
          <p:cNvPr id="4" name="Picture 2" descr="WHO-EN-white-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5515" y="476254"/>
            <a:ext cx="2216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899592" y="2060848"/>
            <a:ext cx="7272808" cy="908050"/>
          </a:xfrm>
        </p:spPr>
        <p:txBody>
          <a:bodyPr/>
          <a:lstStyle>
            <a:lvl1pPr>
              <a:defRPr b="0">
                <a:solidFill>
                  <a:schemeClr val="bg1"/>
                </a:solidFill>
                <a:effectLst>
                  <a:outerShdw blurRad="38100" dist="38100" dir="2700000" algn="tl">
                    <a:srgbClr val="000000">
                      <a:alpha val="43137"/>
                    </a:srgbClr>
                  </a:outerShdw>
                </a:effectLst>
              </a:defRPr>
            </a:lvl1pPr>
          </a:lstStyle>
          <a:p>
            <a:r>
              <a:rPr lang="en-US" smtClean="0"/>
              <a:t>Click to edit Master title style</a:t>
            </a:r>
            <a:endParaRPr lang="en-GB" dirty="0"/>
          </a:p>
        </p:txBody>
      </p:sp>
      <p:sp>
        <p:nvSpPr>
          <p:cNvPr id="8" name="Text Placeholder 7"/>
          <p:cNvSpPr>
            <a:spLocks noGrp="1"/>
          </p:cNvSpPr>
          <p:nvPr>
            <p:ph type="body" sz="quarter" idx="10"/>
          </p:nvPr>
        </p:nvSpPr>
        <p:spPr>
          <a:xfrm>
            <a:off x="1333871" y="4221088"/>
            <a:ext cx="6480720" cy="914400"/>
          </a:xfrm>
        </p:spPr>
        <p:txBody>
          <a:bodyPr/>
          <a:lstStyle>
            <a:lvl1pPr algn="ctr">
              <a:defRPr sz="2400">
                <a:solidFill>
                  <a:schemeClr val="bg1"/>
                </a:solidFill>
              </a:defRPr>
            </a:lvl1pPr>
            <a:lvl5pPr marL="1843088" indent="0">
              <a:buNone/>
              <a:defRPr/>
            </a:lvl5pPr>
          </a:lstStyle>
          <a:p>
            <a:pPr lvl="0"/>
            <a:r>
              <a:rPr lang="en-US" smtClean="0"/>
              <a:t>Click to edit Master text styles</a:t>
            </a:r>
          </a:p>
        </p:txBody>
      </p:sp>
    </p:spTree>
    <p:extLst>
      <p:ext uri="{BB962C8B-B14F-4D97-AF65-F5344CB8AC3E}">
        <p14:creationId xmlns:p14="http://schemas.microsoft.com/office/powerpoint/2010/main" val="418585159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7500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5966728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509443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78667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7510185"/>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027708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127981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621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356489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209208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14180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4"/>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4"/>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42389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E7FB8"/>
        </a:solidFill>
        <a:effectLst/>
      </p:bgPr>
    </p:bg>
    <p:spTree>
      <p:nvGrpSpPr>
        <p:cNvPr id="1" name=""/>
        <p:cNvGrpSpPr/>
        <p:nvPr/>
      </p:nvGrpSpPr>
      <p:grpSpPr>
        <a:xfrm>
          <a:off x="0" y="0"/>
          <a:ext cx="0" cy="0"/>
          <a:chOff x="0" y="0"/>
          <a:chExt cx="0" cy="0"/>
        </a:xfrm>
      </p:grpSpPr>
      <p:pic>
        <p:nvPicPr>
          <p:cNvPr id="4" name="Picture 2" descr="WHO-EN-white-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5513" y="476250"/>
            <a:ext cx="2216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899592" y="2060848"/>
            <a:ext cx="7272808" cy="908050"/>
          </a:xfrm>
        </p:spPr>
        <p:txBody>
          <a:bodyPr/>
          <a:lstStyle>
            <a:lvl1pPr>
              <a:defRPr b="0">
                <a:solidFill>
                  <a:schemeClr val="bg1"/>
                </a:solidFill>
              </a:defRPr>
            </a:lvl1pPr>
          </a:lstStyle>
          <a:p>
            <a:r>
              <a:rPr lang="en-US" smtClean="0"/>
              <a:t>Click to edit Master title style</a:t>
            </a:r>
            <a:endParaRPr lang="en-GB" dirty="0"/>
          </a:p>
        </p:txBody>
      </p:sp>
      <p:sp>
        <p:nvSpPr>
          <p:cNvPr id="8" name="Text Placeholder 7"/>
          <p:cNvSpPr>
            <a:spLocks noGrp="1"/>
          </p:cNvSpPr>
          <p:nvPr>
            <p:ph type="body" sz="quarter" idx="10"/>
          </p:nvPr>
        </p:nvSpPr>
        <p:spPr>
          <a:xfrm>
            <a:off x="1333871" y="4221088"/>
            <a:ext cx="6480720" cy="914400"/>
          </a:xfrm>
        </p:spPr>
        <p:txBody>
          <a:bodyPr/>
          <a:lstStyle>
            <a:lvl1pPr algn="ctr">
              <a:defRPr sz="2400">
                <a:solidFill>
                  <a:schemeClr val="bg1"/>
                </a:solidFill>
              </a:defRPr>
            </a:lvl1pPr>
            <a:lvl5pPr marL="1843088" indent="0">
              <a:buNone/>
              <a:defRPr/>
            </a:lvl5pPr>
          </a:lstStyle>
          <a:p>
            <a:pPr lvl="0"/>
            <a:r>
              <a:rPr lang="en-US" smtClean="0"/>
              <a:t>Click to edit Master text styles</a:t>
            </a:r>
          </a:p>
        </p:txBody>
      </p:sp>
    </p:spTree>
    <p:extLst>
      <p:ext uri="{BB962C8B-B14F-4D97-AF65-F5344CB8AC3E}">
        <p14:creationId xmlns:p14="http://schemas.microsoft.com/office/powerpoint/2010/main" val="10970170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2274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63034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71434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154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29059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276806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0076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94266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0317200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049321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905894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Narkisim" panose="020E0502050101010101" pitchFamily="34" charset="-79"/>
                <a:cs typeface="Narkisim" panose="020E0502050101010101" pitchFamily="34" charset="-79"/>
              </a:defRPr>
            </a:lvl1pPr>
            <a:lvl2pPr>
              <a:lnSpc>
                <a:spcPct val="90000"/>
              </a:lnSpc>
              <a:defRPr>
                <a:latin typeface="Narkisim" panose="020E0502050101010101" pitchFamily="34" charset="-79"/>
                <a:cs typeface="Narkisim" panose="020E0502050101010101" pitchFamily="34" charset="-79"/>
              </a:defRPr>
            </a:lvl2pPr>
            <a:lvl3pPr>
              <a:lnSpc>
                <a:spcPct val="90000"/>
              </a:lnSpc>
              <a:defRPr>
                <a:latin typeface="Narkisim" panose="020E0502050101010101" pitchFamily="34" charset="-79"/>
                <a:cs typeface="Narkisim" panose="020E0502050101010101" pitchFamily="34" charset="-79"/>
              </a:defRPr>
            </a:lvl3pPr>
            <a:lvl4pPr>
              <a:lnSpc>
                <a:spcPct val="90000"/>
              </a:lnSpc>
              <a:defRPr>
                <a:latin typeface="Narkisim" panose="020E0502050101010101" pitchFamily="34" charset="-79"/>
                <a:cs typeface="Narkisim" panose="020E0502050101010101" pitchFamily="34" charset="-79"/>
              </a:defRPr>
            </a:lvl4pPr>
            <a:lvl5pPr>
              <a:lnSpc>
                <a:spcPct val="90000"/>
              </a:lnSpc>
              <a:defRPr>
                <a:latin typeface="Narkisim" panose="020E0502050101010101" pitchFamily="34" charset="-79"/>
                <a:cs typeface="Narkisim" panose="020E0502050101010101" pitchFamily="34"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267658153"/>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E7FB8"/>
        </a:solidFill>
        <a:effectLst/>
      </p:bgPr>
    </p:bg>
    <p:spTree>
      <p:nvGrpSpPr>
        <p:cNvPr id="1" name=""/>
        <p:cNvGrpSpPr/>
        <p:nvPr/>
      </p:nvGrpSpPr>
      <p:grpSpPr>
        <a:xfrm>
          <a:off x="0" y="0"/>
          <a:ext cx="0" cy="0"/>
          <a:chOff x="0" y="0"/>
          <a:chExt cx="0" cy="0"/>
        </a:xfrm>
      </p:grpSpPr>
      <p:pic>
        <p:nvPicPr>
          <p:cNvPr id="4" name="Picture 2" descr="WHO-EN-white-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5513" y="476250"/>
            <a:ext cx="2216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899592" y="2060848"/>
            <a:ext cx="7272808" cy="908050"/>
          </a:xfrm>
        </p:spPr>
        <p:txBody>
          <a:bodyPr/>
          <a:lstStyle>
            <a:lvl1pPr>
              <a:defRPr b="0">
                <a:solidFill>
                  <a:schemeClr val="bg1"/>
                </a:solidFill>
              </a:defRPr>
            </a:lvl1pPr>
          </a:lstStyle>
          <a:p>
            <a:r>
              <a:rPr lang="en-US" smtClean="0"/>
              <a:t>Click to edit Master title style</a:t>
            </a:r>
            <a:endParaRPr lang="en-GB" dirty="0"/>
          </a:p>
        </p:txBody>
      </p:sp>
      <p:sp>
        <p:nvSpPr>
          <p:cNvPr id="8" name="Text Placeholder 7"/>
          <p:cNvSpPr>
            <a:spLocks noGrp="1"/>
          </p:cNvSpPr>
          <p:nvPr>
            <p:ph type="body" sz="quarter" idx="10"/>
          </p:nvPr>
        </p:nvSpPr>
        <p:spPr>
          <a:xfrm>
            <a:off x="1333871" y="4221088"/>
            <a:ext cx="6480720" cy="914400"/>
          </a:xfrm>
        </p:spPr>
        <p:txBody>
          <a:bodyPr/>
          <a:lstStyle>
            <a:lvl1pPr algn="ctr">
              <a:defRPr sz="2400">
                <a:solidFill>
                  <a:schemeClr val="bg1"/>
                </a:solidFill>
              </a:defRPr>
            </a:lvl1pPr>
            <a:lvl5pPr marL="1843088" indent="0">
              <a:buNone/>
              <a:defRPr/>
            </a:lvl5pPr>
          </a:lstStyle>
          <a:p>
            <a:pPr lvl="0"/>
            <a:r>
              <a:rPr lang="en-US" smtClean="0"/>
              <a:t>Click to edit Master text styles</a:t>
            </a:r>
          </a:p>
        </p:txBody>
      </p:sp>
    </p:spTree>
    <p:extLst>
      <p:ext uri="{BB962C8B-B14F-4D97-AF65-F5344CB8AC3E}">
        <p14:creationId xmlns:p14="http://schemas.microsoft.com/office/powerpoint/2010/main" val="386900975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70185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895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3580178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52857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67026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9361649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91989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94033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716228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932224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117310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Narkisim" panose="020E0502050101010101" pitchFamily="34" charset="-79"/>
                <a:cs typeface="Narkisim" panose="020E0502050101010101" pitchFamily="34" charset="-79"/>
              </a:defRPr>
            </a:lvl1pPr>
            <a:lvl2pPr>
              <a:lnSpc>
                <a:spcPct val="90000"/>
              </a:lnSpc>
              <a:defRPr>
                <a:latin typeface="Narkisim" panose="020E0502050101010101" pitchFamily="34" charset="-79"/>
                <a:cs typeface="Narkisim" panose="020E0502050101010101" pitchFamily="34" charset="-79"/>
              </a:defRPr>
            </a:lvl2pPr>
            <a:lvl3pPr>
              <a:lnSpc>
                <a:spcPct val="90000"/>
              </a:lnSpc>
              <a:defRPr>
                <a:latin typeface="Narkisim" panose="020E0502050101010101" pitchFamily="34" charset="-79"/>
                <a:cs typeface="Narkisim" panose="020E0502050101010101" pitchFamily="34" charset="-79"/>
              </a:defRPr>
            </a:lvl3pPr>
            <a:lvl4pPr>
              <a:lnSpc>
                <a:spcPct val="90000"/>
              </a:lnSpc>
              <a:defRPr>
                <a:latin typeface="Narkisim" panose="020E0502050101010101" pitchFamily="34" charset="-79"/>
                <a:cs typeface="Narkisim" panose="020E0502050101010101" pitchFamily="34" charset="-79"/>
              </a:defRPr>
            </a:lvl4pPr>
            <a:lvl5pPr>
              <a:lnSpc>
                <a:spcPct val="90000"/>
              </a:lnSpc>
              <a:defRPr>
                <a:latin typeface="Narkisim" panose="020E0502050101010101" pitchFamily="34" charset="-79"/>
                <a:cs typeface="Narkisim" panose="020E0502050101010101" pitchFamily="34"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219180954"/>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E7FB8"/>
        </a:solidFill>
        <a:effectLst/>
      </p:bgPr>
    </p:bg>
    <p:spTree>
      <p:nvGrpSpPr>
        <p:cNvPr id="1" name=""/>
        <p:cNvGrpSpPr/>
        <p:nvPr/>
      </p:nvGrpSpPr>
      <p:grpSpPr>
        <a:xfrm>
          <a:off x="0" y="0"/>
          <a:ext cx="0" cy="0"/>
          <a:chOff x="0" y="0"/>
          <a:chExt cx="0" cy="0"/>
        </a:xfrm>
      </p:grpSpPr>
      <p:pic>
        <p:nvPicPr>
          <p:cNvPr id="4" name="Picture 2" descr="WHO-EN-white-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5513" y="476250"/>
            <a:ext cx="2216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899592" y="2060848"/>
            <a:ext cx="7272808" cy="908050"/>
          </a:xfrm>
        </p:spPr>
        <p:txBody>
          <a:bodyPr/>
          <a:lstStyle>
            <a:lvl1pPr>
              <a:defRPr b="0">
                <a:solidFill>
                  <a:schemeClr val="bg1"/>
                </a:solidFill>
              </a:defRPr>
            </a:lvl1pPr>
          </a:lstStyle>
          <a:p>
            <a:r>
              <a:rPr lang="en-US" smtClean="0"/>
              <a:t>Click to edit Master title style</a:t>
            </a:r>
            <a:endParaRPr lang="en-GB" dirty="0"/>
          </a:p>
        </p:txBody>
      </p:sp>
      <p:sp>
        <p:nvSpPr>
          <p:cNvPr id="8" name="Text Placeholder 7"/>
          <p:cNvSpPr>
            <a:spLocks noGrp="1"/>
          </p:cNvSpPr>
          <p:nvPr>
            <p:ph type="body" sz="quarter" idx="10"/>
          </p:nvPr>
        </p:nvSpPr>
        <p:spPr>
          <a:xfrm>
            <a:off x="1333871" y="4221088"/>
            <a:ext cx="6480720" cy="914400"/>
          </a:xfrm>
        </p:spPr>
        <p:txBody>
          <a:bodyPr/>
          <a:lstStyle>
            <a:lvl1pPr algn="ctr">
              <a:defRPr sz="2400">
                <a:solidFill>
                  <a:schemeClr val="bg1"/>
                </a:solidFill>
              </a:defRPr>
            </a:lvl1pPr>
            <a:lvl5pPr marL="1843088" indent="0">
              <a:buNone/>
              <a:defRPr/>
            </a:lvl5pPr>
          </a:lstStyle>
          <a:p>
            <a:pPr lvl="0"/>
            <a:r>
              <a:rPr lang="en-US" smtClean="0"/>
              <a:t>Click to edit Master text styles</a:t>
            </a:r>
          </a:p>
        </p:txBody>
      </p:sp>
    </p:spTree>
    <p:extLst>
      <p:ext uri="{BB962C8B-B14F-4D97-AF65-F5344CB8AC3E}">
        <p14:creationId xmlns:p14="http://schemas.microsoft.com/office/powerpoint/2010/main" val="1628082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8084615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236307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8269551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84460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10271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914649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033537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195615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00119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694485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584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594162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Narkisim" panose="020E0502050101010101" pitchFamily="34" charset="-79"/>
                <a:cs typeface="Narkisim" panose="020E0502050101010101" pitchFamily="34" charset="-79"/>
              </a:defRPr>
            </a:lvl1pPr>
            <a:lvl2pPr>
              <a:lnSpc>
                <a:spcPct val="90000"/>
              </a:lnSpc>
              <a:defRPr>
                <a:latin typeface="Narkisim" panose="020E0502050101010101" pitchFamily="34" charset="-79"/>
                <a:cs typeface="Narkisim" panose="020E0502050101010101" pitchFamily="34" charset="-79"/>
              </a:defRPr>
            </a:lvl2pPr>
            <a:lvl3pPr>
              <a:lnSpc>
                <a:spcPct val="90000"/>
              </a:lnSpc>
              <a:defRPr>
                <a:latin typeface="Narkisim" panose="020E0502050101010101" pitchFamily="34" charset="-79"/>
                <a:cs typeface="Narkisim" panose="020E0502050101010101" pitchFamily="34" charset="-79"/>
              </a:defRPr>
            </a:lvl3pPr>
            <a:lvl4pPr>
              <a:lnSpc>
                <a:spcPct val="90000"/>
              </a:lnSpc>
              <a:defRPr>
                <a:latin typeface="Narkisim" panose="020E0502050101010101" pitchFamily="34" charset="-79"/>
                <a:cs typeface="Narkisim" panose="020E0502050101010101" pitchFamily="34" charset="-79"/>
              </a:defRPr>
            </a:lvl4pPr>
            <a:lvl5pPr>
              <a:lnSpc>
                <a:spcPct val="90000"/>
              </a:lnSpc>
              <a:defRPr>
                <a:latin typeface="Narkisim" panose="020E0502050101010101" pitchFamily="34" charset="-79"/>
                <a:cs typeface="Narkisim" panose="020E0502050101010101" pitchFamily="34"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1925176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8515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907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wmf"/><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1.wm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image" Target="../media/image1.wmf"/></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theme" Target="../theme/theme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080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23850" y="1125538"/>
            <a:ext cx="8569325" cy="4967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28" name="Line 4"/>
          <p:cNvSpPr>
            <a:spLocks noChangeShapeType="1"/>
          </p:cNvSpPr>
          <p:nvPr/>
        </p:nvSpPr>
        <p:spPr bwMode="auto">
          <a:xfrm>
            <a:off x="0" y="981075"/>
            <a:ext cx="9144000" cy="0"/>
          </a:xfrm>
          <a:prstGeom prst="line">
            <a:avLst/>
          </a:prstGeom>
          <a:noFill/>
          <a:ln w="38100">
            <a:solidFill>
              <a:srgbClr val="1E7FB8"/>
            </a:solidFill>
            <a:round/>
            <a:headEnd/>
            <a:tailEnd/>
          </a:ln>
          <a:effectLst>
            <a:outerShdw dist="28398" dir="1593903" algn="ctr" rotWithShape="0">
              <a:schemeClr val="bg2"/>
            </a:outerShdw>
          </a:effectLst>
          <a:extLst>
            <a:ext uri="{909E8E84-426E-40DD-AFC4-6F175D3DCCD1}">
              <a14:hiddenFill xmlns:a14="http://schemas.microsoft.com/office/drawing/2010/main">
                <a:noFill/>
              </a14:hiddenFill>
            </a:ext>
          </a:extLst>
        </p:spPr>
        <p:txBody>
          <a:bodyPr/>
          <a:lstStyle/>
          <a:p>
            <a:endParaRPr lang="en-GB"/>
          </a:p>
        </p:txBody>
      </p:sp>
      <p:sp>
        <p:nvSpPr>
          <p:cNvPr id="1029" name="Rectangle 5"/>
          <p:cNvSpPr>
            <a:spLocks noChangeArrowheads="1"/>
          </p:cNvSpPr>
          <p:nvPr/>
        </p:nvSpPr>
        <p:spPr bwMode="auto">
          <a:xfrm>
            <a:off x="1588" y="6177359"/>
            <a:ext cx="9144000" cy="7080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ChangeArrowheads="1"/>
          </p:cNvSpPr>
          <p:nvPr/>
        </p:nvSpPr>
        <p:spPr bwMode="auto">
          <a:xfrm>
            <a:off x="295275" y="6381750"/>
            <a:ext cx="593248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rtl="0"/>
            <a:r>
              <a:rPr lang="en-GB" sz="1200" dirty="0" smtClean="0">
                <a:solidFill>
                  <a:srgbClr val="96CCEE"/>
                </a:solidFill>
                <a:latin typeface="Arial Narrow" pitchFamily="34" charset="0"/>
              </a:rPr>
              <a:t>Establishing a Second-Year-Of-Life</a:t>
            </a:r>
            <a:r>
              <a:rPr lang="en-GB" sz="1200" baseline="0" dirty="0" smtClean="0">
                <a:solidFill>
                  <a:srgbClr val="96CCEE"/>
                </a:solidFill>
                <a:latin typeface="Arial Narrow" pitchFamily="34" charset="0"/>
              </a:rPr>
              <a:t> (2YL) healthy child visit</a:t>
            </a:r>
            <a:r>
              <a:rPr lang="en-GB" sz="1200" dirty="0" smtClean="0">
                <a:solidFill>
                  <a:srgbClr val="72BBE8"/>
                </a:solidFill>
                <a:latin typeface="Arial Narrow" pitchFamily="34" charset="0"/>
              </a:rPr>
              <a:t> </a:t>
            </a:r>
            <a:r>
              <a:rPr lang="en-GB" sz="1200" dirty="0" smtClean="0">
                <a:solidFill>
                  <a:schemeClr val="bg1"/>
                </a:solidFill>
                <a:latin typeface="Arial Narrow" pitchFamily="34" charset="0"/>
              </a:rPr>
              <a:t> </a:t>
            </a:r>
            <a:r>
              <a:rPr lang="en-GB" sz="1800" baseline="12000" dirty="0">
                <a:solidFill>
                  <a:schemeClr val="bg1"/>
                </a:solidFill>
                <a:latin typeface="Arial Narrow" pitchFamily="34" charset="0"/>
              </a:rPr>
              <a:t>|</a:t>
            </a:r>
            <a:r>
              <a:rPr lang="en-GB" sz="1200" dirty="0">
                <a:solidFill>
                  <a:srgbClr val="96CCEE"/>
                </a:solidFill>
                <a:latin typeface="Arial Narrow" pitchFamily="34" charset="0"/>
              </a:rPr>
              <a:t>  </a:t>
            </a:r>
            <a:r>
              <a:rPr lang="en-GB" sz="1200" b="0" dirty="0" smtClean="0">
                <a:solidFill>
                  <a:srgbClr val="96CCEE"/>
                </a:solidFill>
                <a:latin typeface="Arial Narrow" pitchFamily="34" charset="0"/>
              </a:rPr>
              <a:t>MRI Meeting, June 2016</a:t>
            </a:r>
            <a:endParaRPr lang="en-GB" sz="1200" b="0" dirty="0">
              <a:solidFill>
                <a:srgbClr val="96CCEE"/>
              </a:solidFill>
              <a:latin typeface="Arial Narrow" pitchFamily="34" charset="0"/>
            </a:endParaRPr>
          </a:p>
        </p:txBody>
      </p:sp>
      <p:sp>
        <p:nvSpPr>
          <p:cNvPr id="1031" name="Rectangle 7"/>
          <p:cNvSpPr>
            <a:spLocks noChangeArrowheads="1"/>
          </p:cNvSpPr>
          <p:nvPr/>
        </p:nvSpPr>
        <p:spPr bwMode="auto">
          <a:xfrm>
            <a:off x="6804942" y="6597352"/>
            <a:ext cx="287338"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rtl="0"/>
            <a:fld id="{2B5C76CB-FEC4-48A1-B00A-197FADFA2C35}" type="slidenum">
              <a:rPr lang="ar-SA" sz="1200">
                <a:solidFill>
                  <a:srgbClr val="72BBE8"/>
                </a:solidFill>
                <a:latin typeface="Arial Narrow" pitchFamily="34" charset="0"/>
              </a:rPr>
              <a:pPr rtl="0"/>
              <a:t>‹#›</a:t>
            </a:fld>
            <a:r>
              <a:rPr lang="en-GB" sz="1500" dirty="0">
                <a:solidFill>
                  <a:srgbClr val="72BBE8"/>
                </a:solidFill>
                <a:latin typeface="Arial Narrow" pitchFamily="34" charset="0"/>
              </a:rPr>
              <a:t>  </a:t>
            </a:r>
            <a:endParaRPr lang="en-GB" sz="2100" baseline="14000" dirty="0">
              <a:solidFill>
                <a:schemeClr val="bg1"/>
              </a:solidFill>
              <a:latin typeface="Arial Narrow" pitchFamily="34" charset="0"/>
            </a:endParaRPr>
          </a:p>
        </p:txBody>
      </p:sp>
      <p:pic>
        <p:nvPicPr>
          <p:cNvPr id="1032" name="Picture 8" descr="WHO-EN-white-H"/>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64388" y="6237312"/>
            <a:ext cx="18716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7" r:id="rId12"/>
  </p:sldLayoutIdLst>
  <p:txStyles>
    <p:titleStyle>
      <a:lvl1pPr algn="ctr" rtl="0" eaLnBrk="1" fontAlgn="base" hangingPunct="1">
        <a:spcBef>
          <a:spcPct val="0"/>
        </a:spcBef>
        <a:spcAft>
          <a:spcPct val="0"/>
        </a:spcAft>
        <a:defRPr sz="3500" b="1">
          <a:solidFill>
            <a:srgbClr val="000066"/>
          </a:solidFill>
          <a:latin typeface="Calibri" pitchFamily="34" charset="0"/>
          <a:ea typeface="+mj-ea"/>
          <a:cs typeface="Calibri" pitchFamily="34" charset="0"/>
        </a:defRPr>
      </a:lvl1pPr>
      <a:lvl2pPr algn="ctr" rtl="0" eaLnBrk="1" fontAlgn="base" hangingPunct="1">
        <a:spcBef>
          <a:spcPct val="0"/>
        </a:spcBef>
        <a:spcAft>
          <a:spcPct val="0"/>
        </a:spcAft>
        <a:defRPr sz="3500" b="1">
          <a:solidFill>
            <a:srgbClr val="000066"/>
          </a:solidFill>
          <a:latin typeface="Calibri" pitchFamily="34" charset="0"/>
          <a:cs typeface="Calibri" pitchFamily="34" charset="0"/>
        </a:defRPr>
      </a:lvl2pPr>
      <a:lvl3pPr algn="ctr" rtl="0" eaLnBrk="1" fontAlgn="base" hangingPunct="1">
        <a:spcBef>
          <a:spcPct val="0"/>
        </a:spcBef>
        <a:spcAft>
          <a:spcPct val="0"/>
        </a:spcAft>
        <a:defRPr sz="3500" b="1">
          <a:solidFill>
            <a:srgbClr val="000066"/>
          </a:solidFill>
          <a:latin typeface="Calibri" pitchFamily="34" charset="0"/>
          <a:cs typeface="Calibri" pitchFamily="34" charset="0"/>
        </a:defRPr>
      </a:lvl3pPr>
      <a:lvl4pPr algn="ctr" rtl="0" eaLnBrk="1" fontAlgn="base" hangingPunct="1">
        <a:spcBef>
          <a:spcPct val="0"/>
        </a:spcBef>
        <a:spcAft>
          <a:spcPct val="0"/>
        </a:spcAft>
        <a:defRPr sz="3500" b="1">
          <a:solidFill>
            <a:srgbClr val="000066"/>
          </a:solidFill>
          <a:latin typeface="Calibri" pitchFamily="34" charset="0"/>
          <a:cs typeface="Calibri" pitchFamily="34" charset="0"/>
        </a:defRPr>
      </a:lvl4pPr>
      <a:lvl5pPr algn="ctr" rtl="0" eaLnBrk="1" fontAlgn="base" hangingPunct="1">
        <a:spcBef>
          <a:spcPct val="0"/>
        </a:spcBef>
        <a:spcAft>
          <a:spcPct val="0"/>
        </a:spcAft>
        <a:defRPr sz="3500" b="1">
          <a:solidFill>
            <a:srgbClr val="000066"/>
          </a:solidFill>
          <a:latin typeface="Calibri" pitchFamily="34" charset="0"/>
          <a:cs typeface="Calibri" pitchFamily="34"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p:titleStyle>
    <p:body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29" tIns="45715" rIns="91429" bIns="45715"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5"/>
            <a:ext cx="8229600" cy="4525963"/>
          </a:xfrm>
          <a:prstGeom prst="rect">
            <a:avLst/>
          </a:prstGeom>
        </p:spPr>
        <p:txBody>
          <a:bodyPr vert="horz" lIns="91429" tIns="45715" rIns="91429" bIns="457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5"/>
            <a:ext cx="2133600" cy="365125"/>
          </a:xfrm>
          <a:prstGeom prst="rect">
            <a:avLst/>
          </a:prstGeom>
        </p:spPr>
        <p:txBody>
          <a:bodyPr vert="horz" lIns="91429" tIns="45715" rIns="91429" bIns="45715" rtlCol="0" anchor="ctr"/>
          <a:lstStyle>
            <a:lvl1pPr algn="l">
              <a:defRPr sz="1200">
                <a:solidFill>
                  <a:schemeClr val="tx1">
                    <a:tint val="75000"/>
                  </a:schemeClr>
                </a:solidFill>
              </a:defRPr>
            </a:lvl1pPr>
          </a:lstStyle>
          <a:p>
            <a:pPr defTabSz="914290" rtl="0" fontAlgn="auto">
              <a:spcBef>
                <a:spcPts val="0"/>
              </a:spcBef>
              <a:spcAft>
                <a:spcPts val="0"/>
              </a:spcAft>
            </a:pPr>
            <a:fld id="{B277D6AF-12D3-4BAF-85FB-F35F45724EDD}" type="datetimeFigureOut">
              <a:rPr lang="en-GB" b="0" smtClean="0">
                <a:solidFill>
                  <a:prstClr val="black">
                    <a:tint val="75000"/>
                  </a:prstClr>
                </a:solidFill>
                <a:latin typeface="Calibri"/>
              </a:rPr>
              <a:pPr defTabSz="914290" rtl="0" fontAlgn="auto">
                <a:spcBef>
                  <a:spcPts val="0"/>
                </a:spcBef>
                <a:spcAft>
                  <a:spcPts val="0"/>
                </a:spcAft>
              </a:pPr>
              <a:t>21/06/2016</a:t>
            </a:fld>
            <a:endParaRPr lang="en-GB" b="0">
              <a:solidFill>
                <a:prstClr val="black">
                  <a:tint val="75000"/>
                </a:prstClr>
              </a:solidFill>
              <a:latin typeface="Calibri"/>
            </a:endParaRPr>
          </a:p>
        </p:txBody>
      </p:sp>
      <p:sp>
        <p:nvSpPr>
          <p:cNvPr id="5" name="Footer Placeholder 4"/>
          <p:cNvSpPr>
            <a:spLocks noGrp="1"/>
          </p:cNvSpPr>
          <p:nvPr>
            <p:ph type="ftr" sz="quarter" idx="3"/>
          </p:nvPr>
        </p:nvSpPr>
        <p:spPr>
          <a:xfrm>
            <a:off x="3124200" y="6356355"/>
            <a:ext cx="2895600" cy="365125"/>
          </a:xfrm>
          <a:prstGeom prst="rect">
            <a:avLst/>
          </a:prstGeom>
        </p:spPr>
        <p:txBody>
          <a:bodyPr vert="horz" lIns="91429" tIns="45715" rIns="91429" bIns="45715" rtlCol="0" anchor="ctr"/>
          <a:lstStyle>
            <a:lvl1pPr algn="ctr">
              <a:defRPr sz="1200">
                <a:solidFill>
                  <a:schemeClr val="tx1">
                    <a:tint val="75000"/>
                  </a:schemeClr>
                </a:solidFill>
              </a:defRPr>
            </a:lvl1pPr>
          </a:lstStyle>
          <a:p>
            <a:pPr defTabSz="914290" rtl="0" fontAlgn="auto">
              <a:spcBef>
                <a:spcPts val="0"/>
              </a:spcBef>
              <a:spcAft>
                <a:spcPts val="0"/>
              </a:spcAft>
            </a:pPr>
            <a:endParaRPr lang="en-GB" b="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5"/>
            <a:ext cx="2133600" cy="365125"/>
          </a:xfrm>
          <a:prstGeom prst="rect">
            <a:avLst/>
          </a:prstGeom>
        </p:spPr>
        <p:txBody>
          <a:bodyPr vert="horz" lIns="91429" tIns="45715" rIns="91429" bIns="45715" rtlCol="0" anchor="ctr"/>
          <a:lstStyle>
            <a:lvl1pPr algn="r">
              <a:defRPr sz="1200">
                <a:solidFill>
                  <a:schemeClr val="tx1">
                    <a:tint val="75000"/>
                  </a:schemeClr>
                </a:solidFill>
              </a:defRPr>
            </a:lvl1pPr>
          </a:lstStyle>
          <a:p>
            <a:pPr defTabSz="914290" rtl="0" fontAlgn="auto">
              <a:spcBef>
                <a:spcPts val="0"/>
              </a:spcBef>
              <a:spcAft>
                <a:spcPts val="0"/>
              </a:spcAft>
            </a:pPr>
            <a:fld id="{7C08AB34-F0DA-48E7-BB25-28CBF9CFCD8A}" type="slidenum">
              <a:rPr lang="en-GB" b="0" smtClean="0">
                <a:solidFill>
                  <a:prstClr val="black">
                    <a:tint val="75000"/>
                  </a:prstClr>
                </a:solidFill>
                <a:latin typeface="Calibri"/>
              </a:rPr>
              <a:pPr defTabSz="914290" rtl="0" fontAlgn="auto">
                <a:spcBef>
                  <a:spcPts val="0"/>
                </a:spcBef>
                <a:spcAft>
                  <a:spcPts val="0"/>
                </a:spcAft>
              </a:pPr>
              <a:t>‹#›</a:t>
            </a:fld>
            <a:endParaRPr lang="en-GB" b="0">
              <a:solidFill>
                <a:prstClr val="black">
                  <a:tint val="75000"/>
                </a:prstClr>
              </a:solidFill>
              <a:latin typeface="Calibri"/>
            </a:endParaRPr>
          </a:p>
        </p:txBody>
      </p:sp>
    </p:spTree>
    <p:extLst>
      <p:ext uri="{BB962C8B-B14F-4D97-AF65-F5344CB8AC3E}">
        <p14:creationId xmlns:p14="http://schemas.microsoft.com/office/powerpoint/2010/main" val="310601718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290" rtl="0" eaLnBrk="1" latinLnBrk="0" hangingPunct="1">
        <a:spcBef>
          <a:spcPct val="0"/>
        </a:spcBef>
        <a:buNone/>
        <a:defRPr sz="4400" kern="1200">
          <a:solidFill>
            <a:schemeClr val="tx1"/>
          </a:solidFill>
          <a:latin typeface="+mj-lt"/>
          <a:ea typeface="+mj-ea"/>
          <a:cs typeface="+mj-cs"/>
        </a:defRPr>
      </a:lvl1pPr>
    </p:titleStyle>
    <p:bodyStyle>
      <a:lvl1pPr marL="342859" indent="-342859" algn="l" defTabSz="91429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61" indent="-285716" algn="l" defTabSz="91429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63" indent="-228573" algn="l" defTabSz="91429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08"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153"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298"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43"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89"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34"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080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23852" y="1125538"/>
            <a:ext cx="8569325" cy="4967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28" name="Line 4"/>
          <p:cNvSpPr>
            <a:spLocks noChangeShapeType="1"/>
          </p:cNvSpPr>
          <p:nvPr/>
        </p:nvSpPr>
        <p:spPr bwMode="auto">
          <a:xfrm>
            <a:off x="0" y="981075"/>
            <a:ext cx="9144000" cy="0"/>
          </a:xfrm>
          <a:prstGeom prst="line">
            <a:avLst/>
          </a:prstGeom>
          <a:noFill/>
          <a:ln w="38100">
            <a:solidFill>
              <a:srgbClr val="1E7FB8"/>
            </a:solidFill>
            <a:round/>
            <a:headEnd/>
            <a:tailEnd/>
          </a:ln>
          <a:effectLst>
            <a:outerShdw dist="28398" dir="1593903" algn="ctr" rotWithShape="0">
              <a:schemeClr val="bg2"/>
            </a:outerShdw>
          </a:effectLst>
          <a:extLst>
            <a:ext uri="{909E8E84-426E-40DD-AFC4-6F175D3DCCD1}">
              <a14:hiddenFill xmlns:a14="http://schemas.microsoft.com/office/drawing/2010/main">
                <a:noFill/>
              </a14:hiddenFill>
            </a:ext>
          </a:extLst>
        </p:spPr>
        <p:txBody>
          <a:bodyPr/>
          <a:lstStyle/>
          <a:p>
            <a:endParaRPr lang="en-GB"/>
          </a:p>
        </p:txBody>
      </p:sp>
      <p:sp>
        <p:nvSpPr>
          <p:cNvPr id="1029" name="Rectangle 5"/>
          <p:cNvSpPr>
            <a:spLocks noChangeArrowheads="1"/>
          </p:cNvSpPr>
          <p:nvPr/>
        </p:nvSpPr>
        <p:spPr bwMode="auto">
          <a:xfrm>
            <a:off x="1588" y="6177363"/>
            <a:ext cx="9144000" cy="7080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ChangeArrowheads="1"/>
          </p:cNvSpPr>
          <p:nvPr/>
        </p:nvSpPr>
        <p:spPr bwMode="auto">
          <a:xfrm>
            <a:off x="295275" y="6381750"/>
            <a:ext cx="593248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rtl="0"/>
            <a:r>
              <a:rPr lang="en-GB" sz="1200" dirty="0" smtClean="0">
                <a:solidFill>
                  <a:srgbClr val="96CCEE"/>
                </a:solidFill>
                <a:latin typeface="Arial Narrow" pitchFamily="34" charset="0"/>
              </a:rPr>
              <a:t>IPAC </a:t>
            </a:r>
            <a:r>
              <a:rPr lang="en-GB" sz="1200" dirty="0" smtClean="0">
                <a:solidFill>
                  <a:prstClr val="white"/>
                </a:solidFill>
                <a:latin typeface="Arial Narrow" pitchFamily="34" charset="0"/>
              </a:rPr>
              <a:t> </a:t>
            </a:r>
            <a:r>
              <a:rPr lang="en-GB" sz="1800" baseline="12000" dirty="0" smtClean="0">
                <a:solidFill>
                  <a:prstClr val="white"/>
                </a:solidFill>
                <a:latin typeface="Arial Narrow" pitchFamily="34" charset="0"/>
              </a:rPr>
              <a:t>| 14 October 2015</a:t>
            </a:r>
            <a:endParaRPr lang="en-GB" sz="1200" dirty="0">
              <a:solidFill>
                <a:srgbClr val="96CCEE"/>
              </a:solidFill>
              <a:latin typeface="Arial Narrow" pitchFamily="34" charset="0"/>
            </a:endParaRPr>
          </a:p>
        </p:txBody>
      </p:sp>
      <p:sp>
        <p:nvSpPr>
          <p:cNvPr id="1031" name="Rectangle 7"/>
          <p:cNvSpPr>
            <a:spLocks noChangeArrowheads="1"/>
          </p:cNvSpPr>
          <p:nvPr/>
        </p:nvSpPr>
        <p:spPr bwMode="auto">
          <a:xfrm>
            <a:off x="6804942" y="6597356"/>
            <a:ext cx="287338"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rtl="0"/>
            <a:fld id="{2B5C76CB-FEC4-48A1-B00A-197FADFA2C35}" type="slidenum">
              <a:rPr lang="ar-SA" sz="1200">
                <a:solidFill>
                  <a:srgbClr val="72BBE8"/>
                </a:solidFill>
                <a:latin typeface="Arial Narrow" pitchFamily="34" charset="0"/>
              </a:rPr>
              <a:pPr rtl="0"/>
              <a:t>‹#›</a:t>
            </a:fld>
            <a:r>
              <a:rPr lang="en-GB" sz="1500" dirty="0">
                <a:solidFill>
                  <a:srgbClr val="72BBE8"/>
                </a:solidFill>
                <a:latin typeface="Arial Narrow" pitchFamily="34" charset="0"/>
              </a:rPr>
              <a:t>  </a:t>
            </a:r>
            <a:endParaRPr lang="en-GB" sz="2100" baseline="14000" dirty="0">
              <a:solidFill>
                <a:prstClr val="white"/>
              </a:solidFill>
              <a:latin typeface="Arial Narrow" pitchFamily="34" charset="0"/>
            </a:endParaRPr>
          </a:p>
        </p:txBody>
      </p:sp>
      <p:pic>
        <p:nvPicPr>
          <p:cNvPr id="1032" name="Picture 8" descr="WHO-EN-white-H"/>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164388" y="6237316"/>
            <a:ext cx="18716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51758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rtl="0" eaLnBrk="1" fontAlgn="base" hangingPunct="1">
        <a:spcBef>
          <a:spcPct val="0"/>
        </a:spcBef>
        <a:spcAft>
          <a:spcPct val="0"/>
        </a:spcAft>
        <a:defRPr sz="3500" b="1">
          <a:solidFill>
            <a:srgbClr val="000066"/>
          </a:solidFill>
          <a:latin typeface="Calibri" pitchFamily="34" charset="0"/>
          <a:ea typeface="+mj-ea"/>
          <a:cs typeface="Calibri" pitchFamily="34" charset="0"/>
        </a:defRPr>
      </a:lvl1pPr>
      <a:lvl2pPr algn="ctr" rtl="0" eaLnBrk="1" fontAlgn="base" hangingPunct="1">
        <a:spcBef>
          <a:spcPct val="0"/>
        </a:spcBef>
        <a:spcAft>
          <a:spcPct val="0"/>
        </a:spcAft>
        <a:defRPr sz="3500" b="1">
          <a:solidFill>
            <a:srgbClr val="000066"/>
          </a:solidFill>
          <a:latin typeface="Calibri" pitchFamily="34" charset="0"/>
          <a:cs typeface="Calibri" pitchFamily="34" charset="0"/>
        </a:defRPr>
      </a:lvl2pPr>
      <a:lvl3pPr algn="ctr" rtl="0" eaLnBrk="1" fontAlgn="base" hangingPunct="1">
        <a:spcBef>
          <a:spcPct val="0"/>
        </a:spcBef>
        <a:spcAft>
          <a:spcPct val="0"/>
        </a:spcAft>
        <a:defRPr sz="3500" b="1">
          <a:solidFill>
            <a:srgbClr val="000066"/>
          </a:solidFill>
          <a:latin typeface="Calibri" pitchFamily="34" charset="0"/>
          <a:cs typeface="Calibri" pitchFamily="34" charset="0"/>
        </a:defRPr>
      </a:lvl3pPr>
      <a:lvl4pPr algn="ctr" rtl="0" eaLnBrk="1" fontAlgn="base" hangingPunct="1">
        <a:spcBef>
          <a:spcPct val="0"/>
        </a:spcBef>
        <a:spcAft>
          <a:spcPct val="0"/>
        </a:spcAft>
        <a:defRPr sz="3500" b="1">
          <a:solidFill>
            <a:srgbClr val="000066"/>
          </a:solidFill>
          <a:latin typeface="Calibri" pitchFamily="34" charset="0"/>
          <a:cs typeface="Calibri" pitchFamily="34" charset="0"/>
        </a:defRPr>
      </a:lvl4pPr>
      <a:lvl5pPr algn="ctr" rtl="0" eaLnBrk="1" fontAlgn="base" hangingPunct="1">
        <a:spcBef>
          <a:spcPct val="0"/>
        </a:spcBef>
        <a:spcAft>
          <a:spcPct val="0"/>
        </a:spcAft>
        <a:defRPr sz="3500" b="1">
          <a:solidFill>
            <a:srgbClr val="000066"/>
          </a:solidFill>
          <a:latin typeface="Calibri" pitchFamily="34" charset="0"/>
          <a:cs typeface="Calibri" pitchFamily="34"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p:titleStyle>
    <p:bodyStyle>
      <a:lvl1pPr marL="342900" indent="-342900" algn="l" rtl="0" eaLnBrk="1" fontAlgn="base" hangingPunct="1">
        <a:spcBef>
          <a:spcPts val="0"/>
        </a:spcBef>
        <a:spcAft>
          <a:spcPct val="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ct val="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ct val="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ct val="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080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23850" y="1125538"/>
            <a:ext cx="8569325" cy="4967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28" name="Line 4"/>
          <p:cNvSpPr>
            <a:spLocks noChangeShapeType="1"/>
          </p:cNvSpPr>
          <p:nvPr/>
        </p:nvSpPr>
        <p:spPr bwMode="auto">
          <a:xfrm>
            <a:off x="0" y="981075"/>
            <a:ext cx="9144000" cy="0"/>
          </a:xfrm>
          <a:prstGeom prst="line">
            <a:avLst/>
          </a:prstGeom>
          <a:noFill/>
          <a:ln w="38100">
            <a:solidFill>
              <a:srgbClr val="1E7FB8"/>
            </a:solidFill>
            <a:round/>
            <a:headEnd/>
            <a:tailEnd/>
          </a:ln>
          <a:effectLst>
            <a:outerShdw dist="28398" dir="1593903" algn="ctr" rotWithShape="0">
              <a:schemeClr val="bg2"/>
            </a:outerShdw>
          </a:effectLst>
          <a:extLst>
            <a:ext uri="{909E8E84-426E-40DD-AFC4-6F175D3DCCD1}">
              <a14:hiddenFill xmlns:a14="http://schemas.microsoft.com/office/drawing/2010/main">
                <a:noFill/>
              </a14:hiddenFill>
            </a:ext>
          </a:extLst>
        </p:spPr>
        <p:txBody>
          <a:bodyPr/>
          <a:lstStyle/>
          <a:p>
            <a:endParaRPr lang="en-GB"/>
          </a:p>
        </p:txBody>
      </p:sp>
      <p:sp>
        <p:nvSpPr>
          <p:cNvPr id="1029" name="Rectangle 5"/>
          <p:cNvSpPr>
            <a:spLocks noChangeArrowheads="1"/>
          </p:cNvSpPr>
          <p:nvPr/>
        </p:nvSpPr>
        <p:spPr bwMode="auto">
          <a:xfrm>
            <a:off x="1588" y="6177359"/>
            <a:ext cx="9144000" cy="7080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ChangeArrowheads="1"/>
          </p:cNvSpPr>
          <p:nvPr/>
        </p:nvSpPr>
        <p:spPr bwMode="auto">
          <a:xfrm>
            <a:off x="295275" y="6381750"/>
            <a:ext cx="593248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rtl="0"/>
            <a:r>
              <a:rPr lang="en-GB" sz="1200">
                <a:solidFill>
                  <a:srgbClr val="96CCEE"/>
                </a:solidFill>
                <a:latin typeface="Arial Narrow" pitchFamily="34" charset="0"/>
              </a:rPr>
              <a:t>Title</a:t>
            </a:r>
            <a:r>
              <a:rPr lang="en-GB" sz="1200">
                <a:solidFill>
                  <a:srgbClr val="72BBE8"/>
                </a:solidFill>
                <a:latin typeface="Arial Narrow" pitchFamily="34" charset="0"/>
              </a:rPr>
              <a:t> </a:t>
            </a:r>
            <a:r>
              <a:rPr lang="en-GB" sz="1200">
                <a:solidFill>
                  <a:srgbClr val="FFFFFF"/>
                </a:solidFill>
                <a:latin typeface="Arial Narrow" pitchFamily="34" charset="0"/>
              </a:rPr>
              <a:t> </a:t>
            </a:r>
            <a:r>
              <a:rPr lang="en-GB" sz="1800" baseline="12000">
                <a:solidFill>
                  <a:srgbClr val="FFFFFF"/>
                </a:solidFill>
                <a:latin typeface="Arial Narrow" pitchFamily="34" charset="0"/>
              </a:rPr>
              <a:t>|</a:t>
            </a:r>
            <a:r>
              <a:rPr lang="en-GB" sz="1200">
                <a:solidFill>
                  <a:srgbClr val="96CCEE"/>
                </a:solidFill>
                <a:latin typeface="Arial Narrow" pitchFamily="34" charset="0"/>
              </a:rPr>
              <a:t>  </a:t>
            </a:r>
            <a:r>
              <a:rPr lang="en-GB" sz="1200" b="0">
                <a:solidFill>
                  <a:srgbClr val="96CCEE"/>
                </a:solidFill>
                <a:latin typeface="Arial Narrow" pitchFamily="34" charset="0"/>
              </a:rPr>
              <a:t>Date</a:t>
            </a:r>
            <a:endParaRPr lang="en-GB" sz="1200">
              <a:solidFill>
                <a:srgbClr val="96CCEE"/>
              </a:solidFill>
              <a:latin typeface="Arial Narrow" pitchFamily="34" charset="0"/>
            </a:endParaRPr>
          </a:p>
        </p:txBody>
      </p:sp>
      <p:sp>
        <p:nvSpPr>
          <p:cNvPr id="1031" name="Rectangle 7"/>
          <p:cNvSpPr>
            <a:spLocks noChangeArrowheads="1"/>
          </p:cNvSpPr>
          <p:nvPr/>
        </p:nvSpPr>
        <p:spPr bwMode="auto">
          <a:xfrm>
            <a:off x="6804942" y="6597352"/>
            <a:ext cx="287338"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rtl="0"/>
            <a:fld id="{2B5C76CB-FEC4-48A1-B00A-197FADFA2C35}" type="slidenum">
              <a:rPr lang="ar-SA" sz="1200">
                <a:solidFill>
                  <a:srgbClr val="72BBE8"/>
                </a:solidFill>
                <a:latin typeface="Arial Narrow" pitchFamily="34" charset="0"/>
              </a:rPr>
              <a:pPr rtl="0"/>
              <a:t>‹#›</a:t>
            </a:fld>
            <a:r>
              <a:rPr lang="en-GB" sz="1500" dirty="0">
                <a:solidFill>
                  <a:srgbClr val="72BBE8"/>
                </a:solidFill>
                <a:latin typeface="Arial Narrow" pitchFamily="34" charset="0"/>
              </a:rPr>
              <a:t>  </a:t>
            </a:r>
            <a:endParaRPr lang="en-GB" sz="2100" baseline="14000" dirty="0">
              <a:solidFill>
                <a:srgbClr val="FFFFFF"/>
              </a:solidFill>
              <a:latin typeface="Arial Narrow" pitchFamily="34" charset="0"/>
            </a:endParaRPr>
          </a:p>
        </p:txBody>
      </p:sp>
      <p:pic>
        <p:nvPicPr>
          <p:cNvPr id="1032" name="Picture 8" descr="WHO-EN-white-H"/>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64388" y="6237312"/>
            <a:ext cx="18716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550318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xStyles>
    <p:titleStyle>
      <a:lvl1pPr algn="ctr" rtl="0" eaLnBrk="1" fontAlgn="base" hangingPunct="1">
        <a:spcBef>
          <a:spcPct val="0"/>
        </a:spcBef>
        <a:spcAft>
          <a:spcPct val="0"/>
        </a:spcAft>
        <a:defRPr sz="3500" b="1">
          <a:solidFill>
            <a:srgbClr val="000066"/>
          </a:solidFill>
          <a:latin typeface="Calibri" pitchFamily="34" charset="0"/>
          <a:ea typeface="+mj-ea"/>
          <a:cs typeface="Calibri" pitchFamily="34" charset="0"/>
        </a:defRPr>
      </a:lvl1pPr>
      <a:lvl2pPr algn="ctr" rtl="0" eaLnBrk="1" fontAlgn="base" hangingPunct="1">
        <a:spcBef>
          <a:spcPct val="0"/>
        </a:spcBef>
        <a:spcAft>
          <a:spcPct val="0"/>
        </a:spcAft>
        <a:defRPr sz="3500" b="1">
          <a:solidFill>
            <a:srgbClr val="000066"/>
          </a:solidFill>
          <a:latin typeface="Calibri" pitchFamily="34" charset="0"/>
          <a:cs typeface="Calibri" pitchFamily="34" charset="0"/>
        </a:defRPr>
      </a:lvl2pPr>
      <a:lvl3pPr algn="ctr" rtl="0" eaLnBrk="1" fontAlgn="base" hangingPunct="1">
        <a:spcBef>
          <a:spcPct val="0"/>
        </a:spcBef>
        <a:spcAft>
          <a:spcPct val="0"/>
        </a:spcAft>
        <a:defRPr sz="3500" b="1">
          <a:solidFill>
            <a:srgbClr val="000066"/>
          </a:solidFill>
          <a:latin typeface="Calibri" pitchFamily="34" charset="0"/>
          <a:cs typeface="Calibri" pitchFamily="34" charset="0"/>
        </a:defRPr>
      </a:lvl3pPr>
      <a:lvl4pPr algn="ctr" rtl="0" eaLnBrk="1" fontAlgn="base" hangingPunct="1">
        <a:spcBef>
          <a:spcPct val="0"/>
        </a:spcBef>
        <a:spcAft>
          <a:spcPct val="0"/>
        </a:spcAft>
        <a:defRPr sz="3500" b="1">
          <a:solidFill>
            <a:srgbClr val="000066"/>
          </a:solidFill>
          <a:latin typeface="Calibri" pitchFamily="34" charset="0"/>
          <a:cs typeface="Calibri" pitchFamily="34" charset="0"/>
        </a:defRPr>
      </a:lvl4pPr>
      <a:lvl5pPr algn="ctr" rtl="0" eaLnBrk="1" fontAlgn="base" hangingPunct="1">
        <a:spcBef>
          <a:spcPct val="0"/>
        </a:spcBef>
        <a:spcAft>
          <a:spcPct val="0"/>
        </a:spcAft>
        <a:defRPr sz="3500" b="1">
          <a:solidFill>
            <a:srgbClr val="000066"/>
          </a:solidFill>
          <a:latin typeface="Calibri" pitchFamily="34" charset="0"/>
          <a:cs typeface="Calibri" pitchFamily="34"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p:titleStyle>
    <p:body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080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23850" y="1125538"/>
            <a:ext cx="8569325" cy="4967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28" name="Line 4"/>
          <p:cNvSpPr>
            <a:spLocks noChangeShapeType="1"/>
          </p:cNvSpPr>
          <p:nvPr/>
        </p:nvSpPr>
        <p:spPr bwMode="auto">
          <a:xfrm>
            <a:off x="0" y="981075"/>
            <a:ext cx="9144000" cy="0"/>
          </a:xfrm>
          <a:prstGeom prst="line">
            <a:avLst/>
          </a:prstGeom>
          <a:noFill/>
          <a:ln w="38100">
            <a:solidFill>
              <a:srgbClr val="1E7FB8"/>
            </a:solidFill>
            <a:round/>
            <a:headEnd/>
            <a:tailEnd/>
          </a:ln>
          <a:effectLst>
            <a:outerShdw dist="28398" dir="1593903" algn="ctr" rotWithShape="0">
              <a:schemeClr val="bg2"/>
            </a:outerShdw>
          </a:effectLst>
          <a:extLst>
            <a:ext uri="{909E8E84-426E-40DD-AFC4-6F175D3DCCD1}">
              <a14:hiddenFill xmlns:a14="http://schemas.microsoft.com/office/drawing/2010/main">
                <a:noFill/>
              </a14:hiddenFill>
            </a:ext>
          </a:extLst>
        </p:spPr>
        <p:txBody>
          <a:bodyPr/>
          <a:lstStyle/>
          <a:p>
            <a:endParaRPr lang="en-GB"/>
          </a:p>
        </p:txBody>
      </p:sp>
      <p:sp>
        <p:nvSpPr>
          <p:cNvPr id="1029" name="Rectangle 5"/>
          <p:cNvSpPr>
            <a:spLocks noChangeArrowheads="1"/>
          </p:cNvSpPr>
          <p:nvPr/>
        </p:nvSpPr>
        <p:spPr bwMode="auto">
          <a:xfrm>
            <a:off x="1588" y="6177359"/>
            <a:ext cx="9144000" cy="7080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ChangeArrowheads="1"/>
          </p:cNvSpPr>
          <p:nvPr/>
        </p:nvSpPr>
        <p:spPr bwMode="auto">
          <a:xfrm>
            <a:off x="295275" y="6381750"/>
            <a:ext cx="593248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rtl="0"/>
            <a:r>
              <a:rPr lang="en-GB" sz="1200">
                <a:solidFill>
                  <a:srgbClr val="96CCEE"/>
                </a:solidFill>
                <a:latin typeface="Arial Narrow" pitchFamily="34" charset="0"/>
              </a:rPr>
              <a:t>Title</a:t>
            </a:r>
            <a:r>
              <a:rPr lang="en-GB" sz="1200">
                <a:solidFill>
                  <a:srgbClr val="72BBE8"/>
                </a:solidFill>
                <a:latin typeface="Arial Narrow" pitchFamily="34" charset="0"/>
              </a:rPr>
              <a:t> </a:t>
            </a:r>
            <a:r>
              <a:rPr lang="en-GB" sz="1200">
                <a:solidFill>
                  <a:srgbClr val="FFFFFF"/>
                </a:solidFill>
                <a:latin typeface="Arial Narrow" pitchFamily="34" charset="0"/>
              </a:rPr>
              <a:t> </a:t>
            </a:r>
            <a:r>
              <a:rPr lang="en-GB" sz="1800" baseline="12000">
                <a:solidFill>
                  <a:srgbClr val="FFFFFF"/>
                </a:solidFill>
                <a:latin typeface="Arial Narrow" pitchFamily="34" charset="0"/>
              </a:rPr>
              <a:t>|</a:t>
            </a:r>
            <a:r>
              <a:rPr lang="en-GB" sz="1200">
                <a:solidFill>
                  <a:srgbClr val="96CCEE"/>
                </a:solidFill>
                <a:latin typeface="Arial Narrow" pitchFamily="34" charset="0"/>
              </a:rPr>
              <a:t>  </a:t>
            </a:r>
            <a:r>
              <a:rPr lang="en-GB" sz="1200" b="0">
                <a:solidFill>
                  <a:srgbClr val="96CCEE"/>
                </a:solidFill>
                <a:latin typeface="Arial Narrow" pitchFamily="34" charset="0"/>
              </a:rPr>
              <a:t>Date</a:t>
            </a:r>
            <a:endParaRPr lang="en-GB" sz="1200">
              <a:solidFill>
                <a:srgbClr val="96CCEE"/>
              </a:solidFill>
              <a:latin typeface="Arial Narrow" pitchFamily="34" charset="0"/>
            </a:endParaRPr>
          </a:p>
        </p:txBody>
      </p:sp>
      <p:sp>
        <p:nvSpPr>
          <p:cNvPr id="1031" name="Rectangle 7"/>
          <p:cNvSpPr>
            <a:spLocks noChangeArrowheads="1"/>
          </p:cNvSpPr>
          <p:nvPr/>
        </p:nvSpPr>
        <p:spPr bwMode="auto">
          <a:xfrm>
            <a:off x="6804942" y="6597352"/>
            <a:ext cx="287338"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rtl="0"/>
            <a:fld id="{2B5C76CB-FEC4-48A1-B00A-197FADFA2C35}" type="slidenum">
              <a:rPr lang="ar-SA" sz="1200">
                <a:solidFill>
                  <a:srgbClr val="72BBE8"/>
                </a:solidFill>
                <a:latin typeface="Arial Narrow" pitchFamily="34" charset="0"/>
              </a:rPr>
              <a:pPr rtl="0"/>
              <a:t>‹#›</a:t>
            </a:fld>
            <a:r>
              <a:rPr lang="en-GB" sz="1500" dirty="0">
                <a:solidFill>
                  <a:srgbClr val="72BBE8"/>
                </a:solidFill>
                <a:latin typeface="Arial Narrow" pitchFamily="34" charset="0"/>
              </a:rPr>
              <a:t>  </a:t>
            </a:r>
            <a:endParaRPr lang="en-GB" sz="2100" baseline="14000" dirty="0">
              <a:solidFill>
                <a:srgbClr val="FFFFFF"/>
              </a:solidFill>
              <a:latin typeface="Arial Narrow" pitchFamily="34" charset="0"/>
            </a:endParaRPr>
          </a:p>
        </p:txBody>
      </p:sp>
      <p:pic>
        <p:nvPicPr>
          <p:cNvPr id="1032" name="Picture 8" descr="WHO-EN-white-H"/>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64388" y="6237312"/>
            <a:ext cx="18716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0640098"/>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Lst>
  <p:txStyles>
    <p:titleStyle>
      <a:lvl1pPr algn="ctr" rtl="0" eaLnBrk="1" fontAlgn="base" hangingPunct="1">
        <a:spcBef>
          <a:spcPct val="0"/>
        </a:spcBef>
        <a:spcAft>
          <a:spcPct val="0"/>
        </a:spcAft>
        <a:defRPr sz="3500" b="1">
          <a:solidFill>
            <a:srgbClr val="000066"/>
          </a:solidFill>
          <a:latin typeface="Calibri" pitchFamily="34" charset="0"/>
          <a:ea typeface="+mj-ea"/>
          <a:cs typeface="Calibri" pitchFamily="34" charset="0"/>
        </a:defRPr>
      </a:lvl1pPr>
      <a:lvl2pPr algn="ctr" rtl="0" eaLnBrk="1" fontAlgn="base" hangingPunct="1">
        <a:spcBef>
          <a:spcPct val="0"/>
        </a:spcBef>
        <a:spcAft>
          <a:spcPct val="0"/>
        </a:spcAft>
        <a:defRPr sz="3500" b="1">
          <a:solidFill>
            <a:srgbClr val="000066"/>
          </a:solidFill>
          <a:latin typeface="Calibri" pitchFamily="34" charset="0"/>
          <a:cs typeface="Calibri" pitchFamily="34" charset="0"/>
        </a:defRPr>
      </a:lvl2pPr>
      <a:lvl3pPr algn="ctr" rtl="0" eaLnBrk="1" fontAlgn="base" hangingPunct="1">
        <a:spcBef>
          <a:spcPct val="0"/>
        </a:spcBef>
        <a:spcAft>
          <a:spcPct val="0"/>
        </a:spcAft>
        <a:defRPr sz="3500" b="1">
          <a:solidFill>
            <a:srgbClr val="000066"/>
          </a:solidFill>
          <a:latin typeface="Calibri" pitchFamily="34" charset="0"/>
          <a:cs typeface="Calibri" pitchFamily="34" charset="0"/>
        </a:defRPr>
      </a:lvl3pPr>
      <a:lvl4pPr algn="ctr" rtl="0" eaLnBrk="1" fontAlgn="base" hangingPunct="1">
        <a:spcBef>
          <a:spcPct val="0"/>
        </a:spcBef>
        <a:spcAft>
          <a:spcPct val="0"/>
        </a:spcAft>
        <a:defRPr sz="3500" b="1">
          <a:solidFill>
            <a:srgbClr val="000066"/>
          </a:solidFill>
          <a:latin typeface="Calibri" pitchFamily="34" charset="0"/>
          <a:cs typeface="Calibri" pitchFamily="34" charset="0"/>
        </a:defRPr>
      </a:lvl4pPr>
      <a:lvl5pPr algn="ctr" rtl="0" eaLnBrk="1" fontAlgn="base" hangingPunct="1">
        <a:spcBef>
          <a:spcPct val="0"/>
        </a:spcBef>
        <a:spcAft>
          <a:spcPct val="0"/>
        </a:spcAft>
        <a:defRPr sz="3500" b="1">
          <a:solidFill>
            <a:srgbClr val="000066"/>
          </a:solidFill>
          <a:latin typeface="Calibri" pitchFamily="34" charset="0"/>
          <a:cs typeface="Calibri" pitchFamily="34"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p:titleStyle>
    <p:body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080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23850" y="1125538"/>
            <a:ext cx="8569325" cy="4967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28" name="Line 4"/>
          <p:cNvSpPr>
            <a:spLocks noChangeShapeType="1"/>
          </p:cNvSpPr>
          <p:nvPr/>
        </p:nvSpPr>
        <p:spPr bwMode="auto">
          <a:xfrm>
            <a:off x="0" y="981075"/>
            <a:ext cx="9144000" cy="0"/>
          </a:xfrm>
          <a:prstGeom prst="line">
            <a:avLst/>
          </a:prstGeom>
          <a:noFill/>
          <a:ln w="38100">
            <a:solidFill>
              <a:srgbClr val="1E7FB8"/>
            </a:solidFill>
            <a:round/>
            <a:headEnd/>
            <a:tailEnd/>
          </a:ln>
          <a:effectLst>
            <a:outerShdw dist="28398" dir="1593903" algn="ctr" rotWithShape="0">
              <a:schemeClr val="bg2"/>
            </a:outerShdw>
          </a:effectLst>
          <a:extLst>
            <a:ext uri="{909E8E84-426E-40DD-AFC4-6F175D3DCCD1}">
              <a14:hiddenFill xmlns:a14="http://schemas.microsoft.com/office/drawing/2010/main">
                <a:noFill/>
              </a14:hiddenFill>
            </a:ext>
          </a:extLst>
        </p:spPr>
        <p:txBody>
          <a:bodyPr/>
          <a:lstStyle/>
          <a:p>
            <a:endParaRPr lang="en-GB"/>
          </a:p>
        </p:txBody>
      </p:sp>
      <p:sp>
        <p:nvSpPr>
          <p:cNvPr id="1029" name="Rectangle 5"/>
          <p:cNvSpPr>
            <a:spLocks noChangeArrowheads="1"/>
          </p:cNvSpPr>
          <p:nvPr/>
        </p:nvSpPr>
        <p:spPr bwMode="auto">
          <a:xfrm>
            <a:off x="1588" y="6177359"/>
            <a:ext cx="9144000" cy="7080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ChangeArrowheads="1"/>
          </p:cNvSpPr>
          <p:nvPr/>
        </p:nvSpPr>
        <p:spPr bwMode="auto">
          <a:xfrm>
            <a:off x="295275" y="6381750"/>
            <a:ext cx="593248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rtl="0"/>
            <a:r>
              <a:rPr lang="en-GB" sz="1200">
                <a:solidFill>
                  <a:srgbClr val="96CCEE"/>
                </a:solidFill>
                <a:latin typeface="Arial Narrow" pitchFamily="34" charset="0"/>
              </a:rPr>
              <a:t>Title</a:t>
            </a:r>
            <a:r>
              <a:rPr lang="en-GB" sz="1200">
                <a:solidFill>
                  <a:srgbClr val="72BBE8"/>
                </a:solidFill>
                <a:latin typeface="Arial Narrow" pitchFamily="34" charset="0"/>
              </a:rPr>
              <a:t> </a:t>
            </a:r>
            <a:r>
              <a:rPr lang="en-GB" sz="1200">
                <a:solidFill>
                  <a:srgbClr val="FFFFFF"/>
                </a:solidFill>
                <a:latin typeface="Arial Narrow" pitchFamily="34" charset="0"/>
              </a:rPr>
              <a:t> </a:t>
            </a:r>
            <a:r>
              <a:rPr lang="en-GB" sz="1800" baseline="12000">
                <a:solidFill>
                  <a:srgbClr val="FFFFFF"/>
                </a:solidFill>
                <a:latin typeface="Arial Narrow" pitchFamily="34" charset="0"/>
              </a:rPr>
              <a:t>|</a:t>
            </a:r>
            <a:r>
              <a:rPr lang="en-GB" sz="1200">
                <a:solidFill>
                  <a:srgbClr val="96CCEE"/>
                </a:solidFill>
                <a:latin typeface="Arial Narrow" pitchFamily="34" charset="0"/>
              </a:rPr>
              <a:t>  </a:t>
            </a:r>
            <a:r>
              <a:rPr lang="en-GB" sz="1200" b="0">
                <a:solidFill>
                  <a:srgbClr val="96CCEE"/>
                </a:solidFill>
                <a:latin typeface="Arial Narrow" pitchFamily="34" charset="0"/>
              </a:rPr>
              <a:t>Date</a:t>
            </a:r>
            <a:endParaRPr lang="en-GB" sz="1200">
              <a:solidFill>
                <a:srgbClr val="96CCEE"/>
              </a:solidFill>
              <a:latin typeface="Arial Narrow" pitchFamily="34" charset="0"/>
            </a:endParaRPr>
          </a:p>
        </p:txBody>
      </p:sp>
      <p:sp>
        <p:nvSpPr>
          <p:cNvPr id="1031" name="Rectangle 7"/>
          <p:cNvSpPr>
            <a:spLocks noChangeArrowheads="1"/>
          </p:cNvSpPr>
          <p:nvPr/>
        </p:nvSpPr>
        <p:spPr bwMode="auto">
          <a:xfrm>
            <a:off x="6804942" y="6597352"/>
            <a:ext cx="287338"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rtl="0"/>
            <a:fld id="{2B5C76CB-FEC4-48A1-B00A-197FADFA2C35}" type="slidenum">
              <a:rPr lang="ar-SA" sz="1200">
                <a:solidFill>
                  <a:srgbClr val="72BBE8"/>
                </a:solidFill>
                <a:latin typeface="Arial Narrow" pitchFamily="34" charset="0"/>
              </a:rPr>
              <a:pPr rtl="0"/>
              <a:t>‹#›</a:t>
            </a:fld>
            <a:r>
              <a:rPr lang="en-GB" sz="1500" dirty="0">
                <a:solidFill>
                  <a:srgbClr val="72BBE8"/>
                </a:solidFill>
                <a:latin typeface="Arial Narrow" pitchFamily="34" charset="0"/>
              </a:rPr>
              <a:t>  </a:t>
            </a:r>
            <a:endParaRPr lang="en-GB" sz="2100" baseline="14000" dirty="0">
              <a:solidFill>
                <a:srgbClr val="FFFFFF"/>
              </a:solidFill>
              <a:latin typeface="Arial Narrow" pitchFamily="34" charset="0"/>
            </a:endParaRPr>
          </a:p>
        </p:txBody>
      </p:sp>
      <p:pic>
        <p:nvPicPr>
          <p:cNvPr id="1032" name="Picture 8" descr="WHO-EN-white-H"/>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64388" y="6237312"/>
            <a:ext cx="18716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0227041"/>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txStyles>
    <p:titleStyle>
      <a:lvl1pPr algn="ctr" rtl="0" eaLnBrk="1" fontAlgn="base" hangingPunct="1">
        <a:spcBef>
          <a:spcPct val="0"/>
        </a:spcBef>
        <a:spcAft>
          <a:spcPct val="0"/>
        </a:spcAft>
        <a:defRPr sz="3500" b="1">
          <a:solidFill>
            <a:srgbClr val="000066"/>
          </a:solidFill>
          <a:latin typeface="Calibri" pitchFamily="34" charset="0"/>
          <a:ea typeface="+mj-ea"/>
          <a:cs typeface="Calibri" pitchFamily="34" charset="0"/>
        </a:defRPr>
      </a:lvl1pPr>
      <a:lvl2pPr algn="ctr" rtl="0" eaLnBrk="1" fontAlgn="base" hangingPunct="1">
        <a:spcBef>
          <a:spcPct val="0"/>
        </a:spcBef>
        <a:spcAft>
          <a:spcPct val="0"/>
        </a:spcAft>
        <a:defRPr sz="3500" b="1">
          <a:solidFill>
            <a:srgbClr val="000066"/>
          </a:solidFill>
          <a:latin typeface="Calibri" pitchFamily="34" charset="0"/>
          <a:cs typeface="Calibri" pitchFamily="34" charset="0"/>
        </a:defRPr>
      </a:lvl2pPr>
      <a:lvl3pPr algn="ctr" rtl="0" eaLnBrk="1" fontAlgn="base" hangingPunct="1">
        <a:spcBef>
          <a:spcPct val="0"/>
        </a:spcBef>
        <a:spcAft>
          <a:spcPct val="0"/>
        </a:spcAft>
        <a:defRPr sz="3500" b="1">
          <a:solidFill>
            <a:srgbClr val="000066"/>
          </a:solidFill>
          <a:latin typeface="Calibri" pitchFamily="34" charset="0"/>
          <a:cs typeface="Calibri" pitchFamily="34" charset="0"/>
        </a:defRPr>
      </a:lvl3pPr>
      <a:lvl4pPr algn="ctr" rtl="0" eaLnBrk="1" fontAlgn="base" hangingPunct="1">
        <a:spcBef>
          <a:spcPct val="0"/>
        </a:spcBef>
        <a:spcAft>
          <a:spcPct val="0"/>
        </a:spcAft>
        <a:defRPr sz="3500" b="1">
          <a:solidFill>
            <a:srgbClr val="000066"/>
          </a:solidFill>
          <a:latin typeface="Calibri" pitchFamily="34" charset="0"/>
          <a:cs typeface="Calibri" pitchFamily="34" charset="0"/>
        </a:defRPr>
      </a:lvl4pPr>
      <a:lvl5pPr algn="ctr" rtl="0" eaLnBrk="1" fontAlgn="base" hangingPunct="1">
        <a:spcBef>
          <a:spcPct val="0"/>
        </a:spcBef>
        <a:spcAft>
          <a:spcPct val="0"/>
        </a:spcAft>
        <a:defRPr sz="3500" b="1">
          <a:solidFill>
            <a:srgbClr val="000066"/>
          </a:solidFill>
          <a:latin typeface="Calibri" pitchFamily="34" charset="0"/>
          <a:cs typeface="Calibri" pitchFamily="34"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p:titleStyle>
    <p:body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9.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a:t>
            </a:r>
            <a:br>
              <a:rPr lang="en-US" dirty="0" smtClean="0"/>
            </a:br>
            <a:r>
              <a:rPr lang="en-US" dirty="0" smtClean="0"/>
              <a:t>Second-Year-of-Life </a:t>
            </a:r>
            <a:r>
              <a:rPr lang="en-US" dirty="0"/>
              <a:t>(2YL) healthy </a:t>
            </a:r>
            <a:r>
              <a:rPr lang="en-US" dirty="0" smtClean="0"/>
              <a:t>child visit work</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Dr Rudi Eggers, WHO HQ</a:t>
            </a:r>
          </a:p>
          <a:p>
            <a:pPr marL="0" indent="0">
              <a:buNone/>
            </a:pPr>
            <a:r>
              <a:rPr lang="en-GB" dirty="0" smtClean="0"/>
              <a:t>Presentation to the </a:t>
            </a:r>
          </a:p>
          <a:p>
            <a:pPr marL="0" indent="0">
              <a:buNone/>
            </a:pPr>
            <a:r>
              <a:rPr lang="en-GB" dirty="0" smtClean="0"/>
              <a:t>Measles Rubella Management Meeting</a:t>
            </a:r>
          </a:p>
          <a:p>
            <a:pPr marL="0" indent="0">
              <a:buNone/>
            </a:pPr>
            <a:r>
              <a:rPr lang="en-GB" dirty="0" smtClean="0"/>
              <a:t>21 – 23 June 2016</a:t>
            </a:r>
            <a:endParaRPr lang="en-GB" dirty="0"/>
          </a:p>
        </p:txBody>
      </p:sp>
    </p:spTree>
    <p:custDataLst>
      <p:tags r:id="rId1"/>
    </p:custDataLst>
    <p:extLst>
      <p:ext uri="{BB962C8B-B14F-4D97-AF65-F5344CB8AC3E}">
        <p14:creationId xmlns:p14="http://schemas.microsoft.com/office/powerpoint/2010/main" val="2879371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a:t>Benefits to establishing a strong 2YL platform</a:t>
            </a:r>
            <a:br>
              <a:rPr lang="en-US" sz="2800" dirty="0"/>
            </a:br>
            <a:r>
              <a:rPr lang="en-US" sz="3200" dirty="0" smtClean="0"/>
              <a:t>2) To catch up missed doses</a:t>
            </a:r>
            <a:endParaRPr lang="en-GB" sz="3200" dirty="0"/>
          </a:p>
        </p:txBody>
      </p:sp>
      <p:sp>
        <p:nvSpPr>
          <p:cNvPr id="3" name="Content Placeholder 2"/>
          <p:cNvSpPr>
            <a:spLocks noGrp="1"/>
          </p:cNvSpPr>
          <p:nvPr>
            <p:ph idx="1"/>
          </p:nvPr>
        </p:nvSpPr>
        <p:spPr/>
        <p:txBody>
          <a:bodyPr/>
          <a:lstStyle/>
          <a:p>
            <a:pPr lvl="0">
              <a:spcAft>
                <a:spcPts val="1200"/>
              </a:spcAft>
            </a:pPr>
            <a:r>
              <a:rPr lang="en-US" dirty="0"/>
              <a:t>Achieve higher coverage of vaccines offered in the first year of life through </a:t>
            </a:r>
            <a:r>
              <a:rPr lang="en-US" b="1" dirty="0">
                <a:solidFill>
                  <a:srgbClr val="C00000"/>
                </a:solidFill>
              </a:rPr>
              <a:t>catch-up</a:t>
            </a:r>
            <a:r>
              <a:rPr lang="en-US" dirty="0"/>
              <a:t> vaccination.  </a:t>
            </a:r>
            <a:endParaRPr lang="en-US" dirty="0" smtClean="0"/>
          </a:p>
          <a:p>
            <a:pPr lvl="0">
              <a:spcAft>
                <a:spcPts val="1200"/>
              </a:spcAft>
            </a:pPr>
            <a:r>
              <a:rPr lang="en-US" dirty="0" smtClean="0"/>
              <a:t>An </a:t>
            </a:r>
            <a:r>
              <a:rPr lang="en-US" dirty="0"/>
              <a:t>important </a:t>
            </a:r>
            <a:r>
              <a:rPr lang="en-US" b="1" dirty="0">
                <a:solidFill>
                  <a:srgbClr val="C00000"/>
                </a:solidFill>
              </a:rPr>
              <a:t>opportunity</a:t>
            </a:r>
            <a:r>
              <a:rPr lang="en-US" dirty="0"/>
              <a:t> to provide missed vaccines to children and to improve overall coverage.  </a:t>
            </a:r>
            <a:endParaRPr lang="en-US" dirty="0" smtClean="0"/>
          </a:p>
          <a:p>
            <a:pPr lvl="0">
              <a:spcAft>
                <a:spcPts val="1200"/>
              </a:spcAft>
            </a:pPr>
            <a:r>
              <a:rPr lang="en-US" dirty="0" smtClean="0"/>
              <a:t>By </a:t>
            </a:r>
            <a:r>
              <a:rPr lang="en-US" dirty="0"/>
              <a:t>expanding vaccination services to the 2nd year of life, a child will no longer be </a:t>
            </a:r>
            <a:r>
              <a:rPr lang="en-US" b="1" dirty="0">
                <a:solidFill>
                  <a:srgbClr val="C00000"/>
                </a:solidFill>
              </a:rPr>
              <a:t>limited to a 3-month window </a:t>
            </a:r>
            <a:r>
              <a:rPr lang="en-US" dirty="0"/>
              <a:t>for receipt of MCV1; this change will positively impact the achievement of the measles elimination goals. Other missed doses in infancy should also be given at this time.</a:t>
            </a:r>
            <a:endParaRPr lang="en-GB" dirty="0"/>
          </a:p>
          <a:p>
            <a:endParaRPr lang="en-GB" dirty="0"/>
          </a:p>
        </p:txBody>
      </p:sp>
    </p:spTree>
    <p:custDataLst>
      <p:tags r:id="rId1"/>
    </p:custDataLst>
    <p:extLst>
      <p:ext uri="{BB962C8B-B14F-4D97-AF65-F5344CB8AC3E}">
        <p14:creationId xmlns:p14="http://schemas.microsoft.com/office/powerpoint/2010/main" val="439132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a:t>Benefits to establishing a strong 2YL platform</a:t>
            </a:r>
            <a:br>
              <a:rPr lang="en-US" sz="2800" dirty="0"/>
            </a:br>
            <a:r>
              <a:rPr lang="en-US" sz="3200" dirty="0" smtClean="0"/>
              <a:t>3) </a:t>
            </a:r>
            <a:r>
              <a:rPr lang="en-US" sz="3200" dirty="0"/>
              <a:t>To </a:t>
            </a:r>
            <a:r>
              <a:rPr lang="en-US" sz="3200" dirty="0" smtClean="0"/>
              <a:t>provide integrated child health interventions</a:t>
            </a:r>
            <a:endParaRPr lang="en-GB" sz="3200" dirty="0"/>
          </a:p>
        </p:txBody>
      </p:sp>
      <p:sp>
        <p:nvSpPr>
          <p:cNvPr id="3" name="Content Placeholder 2"/>
          <p:cNvSpPr>
            <a:spLocks noGrp="1"/>
          </p:cNvSpPr>
          <p:nvPr>
            <p:ph idx="1"/>
          </p:nvPr>
        </p:nvSpPr>
        <p:spPr/>
        <p:txBody>
          <a:bodyPr/>
          <a:lstStyle/>
          <a:p>
            <a:pPr lvl="0">
              <a:spcBef>
                <a:spcPts val="1200"/>
              </a:spcBef>
              <a:spcAft>
                <a:spcPts val="1200"/>
              </a:spcAft>
            </a:pPr>
            <a:r>
              <a:rPr lang="en-US" dirty="0" smtClean="0"/>
              <a:t>“</a:t>
            </a:r>
            <a:r>
              <a:rPr lang="en-US" b="1" dirty="0" smtClean="0">
                <a:solidFill>
                  <a:srgbClr val="C00000"/>
                </a:solidFill>
              </a:rPr>
              <a:t>Healthy child visit</a:t>
            </a:r>
            <a:r>
              <a:rPr lang="en-US" dirty="0" smtClean="0"/>
              <a:t>”</a:t>
            </a:r>
          </a:p>
          <a:p>
            <a:pPr lvl="0">
              <a:spcBef>
                <a:spcPts val="1200"/>
              </a:spcBef>
              <a:spcAft>
                <a:spcPts val="1200"/>
              </a:spcAft>
            </a:pPr>
            <a:r>
              <a:rPr lang="en-US" dirty="0" smtClean="0"/>
              <a:t>Create </a:t>
            </a:r>
            <a:r>
              <a:rPr lang="en-US" dirty="0"/>
              <a:t>opportunities to </a:t>
            </a:r>
            <a:r>
              <a:rPr lang="en-US" b="1" dirty="0">
                <a:solidFill>
                  <a:srgbClr val="C00000"/>
                </a:solidFill>
              </a:rPr>
              <a:t>integrate</a:t>
            </a:r>
            <a:r>
              <a:rPr lang="en-US" dirty="0"/>
              <a:t> with other health interventions.  </a:t>
            </a:r>
            <a:endParaRPr lang="en-US" dirty="0" smtClean="0"/>
          </a:p>
          <a:p>
            <a:pPr lvl="0">
              <a:spcBef>
                <a:spcPts val="1200"/>
              </a:spcBef>
              <a:spcAft>
                <a:spcPts val="1200"/>
              </a:spcAft>
            </a:pPr>
            <a:r>
              <a:rPr lang="en-US" dirty="0" smtClean="0"/>
              <a:t>Immunization </a:t>
            </a:r>
            <a:r>
              <a:rPr lang="en-US" dirty="0"/>
              <a:t>systems are increasingly integrated with other health interventions with the intent of maximizing public health impact with limited resources.  </a:t>
            </a:r>
            <a:endParaRPr lang="en-US" dirty="0" smtClean="0"/>
          </a:p>
          <a:p>
            <a:pPr lvl="0">
              <a:spcBef>
                <a:spcPts val="1200"/>
              </a:spcBef>
              <a:spcAft>
                <a:spcPts val="1200"/>
              </a:spcAft>
            </a:pPr>
            <a:r>
              <a:rPr lang="en-US" dirty="0" smtClean="0"/>
              <a:t>2</a:t>
            </a:r>
            <a:r>
              <a:rPr lang="en-US" baseline="30000" dirty="0" smtClean="0"/>
              <a:t>nd</a:t>
            </a:r>
            <a:r>
              <a:rPr lang="en-US" dirty="0" smtClean="0"/>
              <a:t> </a:t>
            </a:r>
            <a:r>
              <a:rPr lang="en-US" dirty="0"/>
              <a:t>year of life </a:t>
            </a:r>
            <a:r>
              <a:rPr lang="en-US" dirty="0" smtClean="0"/>
              <a:t>platform is </a:t>
            </a:r>
            <a:r>
              <a:rPr lang="en-US" dirty="0"/>
              <a:t>an opportunity to further integrate immunizations with other health interventions such as </a:t>
            </a:r>
            <a:r>
              <a:rPr lang="en-US" b="1" dirty="0">
                <a:solidFill>
                  <a:srgbClr val="C00000"/>
                </a:solidFill>
              </a:rPr>
              <a:t>Vitamin A supplementation, nutrition, growth monitoring, and deworming</a:t>
            </a:r>
            <a:r>
              <a:rPr lang="en-US" dirty="0"/>
              <a:t>.</a:t>
            </a:r>
            <a:endParaRPr lang="en-GB" dirty="0"/>
          </a:p>
          <a:p>
            <a:pPr>
              <a:spcBef>
                <a:spcPts val="1200"/>
              </a:spcBef>
            </a:pPr>
            <a:endParaRPr lang="en-GB" dirty="0"/>
          </a:p>
        </p:txBody>
      </p:sp>
    </p:spTree>
    <p:custDataLst>
      <p:tags r:id="rId1"/>
    </p:custDataLst>
    <p:extLst>
      <p:ext uri="{BB962C8B-B14F-4D97-AF65-F5344CB8AC3E}">
        <p14:creationId xmlns:p14="http://schemas.microsoft.com/office/powerpoint/2010/main" val="249316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p:nvPr/>
        </p:nvCxnSpPr>
        <p:spPr>
          <a:xfrm>
            <a:off x="5806423" y="137206"/>
            <a:ext cx="51434" cy="672079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771800" y="137206"/>
            <a:ext cx="51434" cy="672079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94013" y="44624"/>
            <a:ext cx="1348038" cy="342935"/>
          </a:xfrm>
          <a:prstGeom prst="rect">
            <a:avLst/>
          </a:prstGeom>
          <a:noFill/>
        </p:spPr>
        <p:txBody>
          <a:bodyPr wrap="none" lIns="65298" tIns="32649" rIns="65298" bIns="32649" rtlCol="0">
            <a:spAutoFit/>
          </a:bodyPr>
          <a:lstStyle/>
          <a:p>
            <a:pPr algn="l" defTabSz="914180" rtl="0" fontAlgn="auto">
              <a:spcBef>
                <a:spcPts val="0"/>
              </a:spcBef>
              <a:spcAft>
                <a:spcPts val="0"/>
              </a:spcAft>
            </a:pPr>
            <a:r>
              <a:rPr lang="en-US" sz="1800" b="0" dirty="0">
                <a:solidFill>
                  <a:prstClr val="black"/>
                </a:solidFill>
                <a:latin typeface="Calibri"/>
              </a:rPr>
              <a:t>2015 - Year 1</a:t>
            </a:r>
            <a:endParaRPr lang="en-GB" sz="1800" b="0" dirty="0">
              <a:solidFill>
                <a:prstClr val="black"/>
              </a:solidFill>
              <a:latin typeface="Calibri"/>
            </a:endParaRPr>
          </a:p>
        </p:txBody>
      </p:sp>
      <p:sp>
        <p:nvSpPr>
          <p:cNvPr id="8" name="TextBox 7"/>
          <p:cNvSpPr txBox="1"/>
          <p:nvPr/>
        </p:nvSpPr>
        <p:spPr>
          <a:xfrm>
            <a:off x="3924338" y="43860"/>
            <a:ext cx="1348038" cy="342935"/>
          </a:xfrm>
          <a:prstGeom prst="rect">
            <a:avLst/>
          </a:prstGeom>
          <a:noFill/>
        </p:spPr>
        <p:txBody>
          <a:bodyPr wrap="none" lIns="65298" tIns="32649" rIns="65298" bIns="32649" rtlCol="0">
            <a:spAutoFit/>
          </a:bodyPr>
          <a:lstStyle/>
          <a:p>
            <a:pPr algn="l" defTabSz="914180" rtl="0" fontAlgn="auto">
              <a:spcBef>
                <a:spcPts val="0"/>
              </a:spcBef>
              <a:spcAft>
                <a:spcPts val="0"/>
              </a:spcAft>
            </a:pPr>
            <a:r>
              <a:rPr lang="en-US" sz="1800" b="0" dirty="0">
                <a:solidFill>
                  <a:prstClr val="black"/>
                </a:solidFill>
                <a:latin typeface="Calibri"/>
              </a:rPr>
              <a:t>2016 - Year 2</a:t>
            </a:r>
          </a:p>
        </p:txBody>
      </p:sp>
      <p:sp>
        <p:nvSpPr>
          <p:cNvPr id="9" name="TextBox 8"/>
          <p:cNvSpPr txBox="1"/>
          <p:nvPr/>
        </p:nvSpPr>
        <p:spPr>
          <a:xfrm>
            <a:off x="7114691" y="43859"/>
            <a:ext cx="1348038" cy="342935"/>
          </a:xfrm>
          <a:prstGeom prst="rect">
            <a:avLst/>
          </a:prstGeom>
          <a:noFill/>
        </p:spPr>
        <p:txBody>
          <a:bodyPr wrap="none" lIns="65298" tIns="32649" rIns="65298" bIns="32649" rtlCol="0">
            <a:spAutoFit/>
          </a:bodyPr>
          <a:lstStyle/>
          <a:p>
            <a:pPr algn="l" defTabSz="914180" rtl="0" fontAlgn="auto">
              <a:spcBef>
                <a:spcPts val="0"/>
              </a:spcBef>
              <a:spcAft>
                <a:spcPts val="0"/>
              </a:spcAft>
            </a:pPr>
            <a:r>
              <a:rPr lang="en-US" sz="1800" b="0" dirty="0">
                <a:solidFill>
                  <a:prstClr val="black"/>
                </a:solidFill>
                <a:latin typeface="Calibri"/>
              </a:rPr>
              <a:t>2017 - Year 3</a:t>
            </a:r>
          </a:p>
        </p:txBody>
      </p:sp>
      <p:sp>
        <p:nvSpPr>
          <p:cNvPr id="10" name="Rectangle 9"/>
          <p:cNvSpPr/>
          <p:nvPr/>
        </p:nvSpPr>
        <p:spPr>
          <a:xfrm>
            <a:off x="1691681" y="2181797"/>
            <a:ext cx="3168351" cy="707143"/>
          </a:xfrm>
          <a:prstGeom prst="rect">
            <a:avLst/>
          </a:prstGeom>
          <a:gradFill>
            <a:gsLst>
              <a:gs pos="15000">
                <a:srgbClr val="003300"/>
              </a:gs>
              <a:gs pos="85000">
                <a:srgbClr val="33CC33"/>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ctr" defTabSz="914180" rtl="0" fontAlgn="auto">
              <a:spcBef>
                <a:spcPts val="0"/>
              </a:spcBef>
              <a:spcAft>
                <a:spcPts val="0"/>
              </a:spcAft>
            </a:pPr>
            <a:r>
              <a:rPr lang="en-US" sz="1800" b="0" dirty="0" smtClean="0">
                <a:solidFill>
                  <a:prstClr val="white"/>
                </a:solidFill>
              </a:rPr>
              <a:t>Demo country: Senegal</a:t>
            </a:r>
            <a:endParaRPr lang="en-US" sz="1800" b="0" dirty="0">
              <a:solidFill>
                <a:prstClr val="white"/>
              </a:solidFill>
            </a:endParaRPr>
          </a:p>
        </p:txBody>
      </p:sp>
      <p:sp>
        <p:nvSpPr>
          <p:cNvPr id="11" name="Rectangle 10"/>
          <p:cNvSpPr/>
          <p:nvPr/>
        </p:nvSpPr>
        <p:spPr>
          <a:xfrm>
            <a:off x="251524" y="1114457"/>
            <a:ext cx="3646688" cy="707143"/>
          </a:xfrm>
          <a:prstGeom prst="rect">
            <a:avLst/>
          </a:prstGeom>
          <a:gradFill flip="none" rotWithShape="1">
            <a:gsLst>
              <a:gs pos="15000">
                <a:srgbClr val="000000"/>
              </a:gs>
              <a:gs pos="85000">
                <a:schemeClr val="tx2">
                  <a:lumMod val="40000"/>
                  <a:lumOff val="60000"/>
                </a:schemeClr>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ctr" defTabSz="914180" rtl="0" fontAlgn="auto">
              <a:spcBef>
                <a:spcPts val="0"/>
              </a:spcBef>
              <a:spcAft>
                <a:spcPts val="0"/>
              </a:spcAft>
            </a:pPr>
            <a:r>
              <a:rPr lang="en-US" sz="1800" b="0" dirty="0" smtClean="0">
                <a:solidFill>
                  <a:prstClr val="white"/>
                </a:solidFill>
              </a:rPr>
              <a:t>Demo country: Zambia</a:t>
            </a:r>
            <a:endParaRPr lang="en-US" sz="1800" b="0" dirty="0">
              <a:solidFill>
                <a:prstClr val="white"/>
              </a:solidFill>
            </a:endParaRPr>
          </a:p>
        </p:txBody>
      </p:sp>
      <p:sp>
        <p:nvSpPr>
          <p:cNvPr id="12" name="Rectangle 11"/>
          <p:cNvSpPr/>
          <p:nvPr/>
        </p:nvSpPr>
        <p:spPr>
          <a:xfrm>
            <a:off x="2977539" y="3645024"/>
            <a:ext cx="3086057" cy="18618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marL="204058" indent="-204058" algn="l" defTabSz="914180" rtl="0" fontAlgn="auto">
              <a:spcBef>
                <a:spcPts val="0"/>
              </a:spcBef>
              <a:spcAft>
                <a:spcPts val="0"/>
              </a:spcAft>
              <a:buFont typeface="Arial" panose="020B0604020202020204" pitchFamily="34" charset="0"/>
              <a:buChar char="•"/>
            </a:pPr>
            <a:r>
              <a:rPr lang="en-US" sz="1800" b="0" dirty="0" smtClean="0">
                <a:solidFill>
                  <a:prstClr val="white"/>
                </a:solidFill>
              </a:rPr>
              <a:t>Generic </a:t>
            </a:r>
            <a:r>
              <a:rPr lang="en-US" sz="1800" b="0" dirty="0">
                <a:solidFill>
                  <a:prstClr val="white"/>
                </a:solidFill>
              </a:rPr>
              <a:t>guidance to countries wishing to introduce a 2YL visit</a:t>
            </a:r>
          </a:p>
          <a:p>
            <a:pPr marL="204058" indent="-204058" algn="l" defTabSz="914180" rtl="0" fontAlgn="auto">
              <a:spcBef>
                <a:spcPts val="0"/>
              </a:spcBef>
              <a:spcAft>
                <a:spcPts val="0"/>
              </a:spcAft>
              <a:buFont typeface="Arial" panose="020B0604020202020204" pitchFamily="34" charset="0"/>
              <a:buChar char="•"/>
            </a:pPr>
            <a:r>
              <a:rPr lang="en-US" sz="1800" b="0" dirty="0">
                <a:solidFill>
                  <a:prstClr val="white"/>
                </a:solidFill>
              </a:rPr>
              <a:t>Training material</a:t>
            </a:r>
          </a:p>
          <a:p>
            <a:pPr marL="204058" indent="-204058" algn="l" defTabSz="914180" rtl="0" fontAlgn="auto">
              <a:spcBef>
                <a:spcPts val="0"/>
              </a:spcBef>
              <a:spcAft>
                <a:spcPts val="0"/>
              </a:spcAft>
              <a:buFont typeface="Arial" panose="020B0604020202020204" pitchFamily="34" charset="0"/>
              <a:buChar char="•"/>
            </a:pPr>
            <a:r>
              <a:rPr lang="en-US" sz="1800" b="0" dirty="0">
                <a:solidFill>
                  <a:prstClr val="white"/>
                </a:solidFill>
              </a:rPr>
              <a:t>Advocacy and communication material</a:t>
            </a:r>
            <a:endParaRPr lang="en-GB" sz="1800" b="0" dirty="0">
              <a:solidFill>
                <a:prstClr val="white"/>
              </a:solidFill>
            </a:endParaRPr>
          </a:p>
        </p:txBody>
      </p:sp>
      <p:sp>
        <p:nvSpPr>
          <p:cNvPr id="13" name="Rectangle 12"/>
          <p:cNvSpPr/>
          <p:nvPr/>
        </p:nvSpPr>
        <p:spPr>
          <a:xfrm>
            <a:off x="251522" y="3933056"/>
            <a:ext cx="2232246"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marL="285750" indent="-285750" algn="l" defTabSz="914180" rtl="0" fontAlgn="auto">
              <a:spcBef>
                <a:spcPts val="0"/>
              </a:spcBef>
              <a:spcAft>
                <a:spcPts val="0"/>
              </a:spcAft>
              <a:buFont typeface="Arial" panose="020B0604020202020204" pitchFamily="34" charset="0"/>
              <a:buChar char="•"/>
            </a:pPr>
            <a:r>
              <a:rPr lang="en-US" sz="1800" b="0" dirty="0">
                <a:solidFill>
                  <a:prstClr val="white"/>
                </a:solidFill>
              </a:rPr>
              <a:t>Global landscape </a:t>
            </a:r>
            <a:r>
              <a:rPr lang="en-US" sz="1800" b="0" dirty="0" smtClean="0">
                <a:solidFill>
                  <a:prstClr val="white"/>
                </a:solidFill>
              </a:rPr>
              <a:t>analysis</a:t>
            </a:r>
          </a:p>
          <a:p>
            <a:pPr marL="285750" indent="-285750" algn="l" defTabSz="914180" rtl="0" fontAlgn="auto">
              <a:spcBef>
                <a:spcPts val="0"/>
              </a:spcBef>
              <a:spcAft>
                <a:spcPts val="0"/>
              </a:spcAft>
              <a:buFont typeface="Arial" panose="020B0604020202020204" pitchFamily="34" charset="0"/>
              <a:buChar char="•"/>
            </a:pPr>
            <a:r>
              <a:rPr lang="en-US" sz="1800" b="0" dirty="0" smtClean="0">
                <a:solidFill>
                  <a:prstClr val="white"/>
                </a:solidFill>
              </a:rPr>
              <a:t>Lit. review</a:t>
            </a:r>
          </a:p>
          <a:p>
            <a:pPr marL="285750" indent="-285750" algn="l" defTabSz="914180" rtl="0" fontAlgn="auto">
              <a:spcBef>
                <a:spcPts val="0"/>
              </a:spcBef>
              <a:spcAft>
                <a:spcPts val="0"/>
              </a:spcAft>
              <a:buFont typeface="Arial" panose="020B0604020202020204" pitchFamily="34" charset="0"/>
              <a:buChar char="•"/>
            </a:pPr>
            <a:r>
              <a:rPr lang="en-US" sz="1800" b="0" dirty="0" smtClean="0">
                <a:solidFill>
                  <a:prstClr val="white"/>
                </a:solidFill>
              </a:rPr>
              <a:t>JRF data review</a:t>
            </a:r>
            <a:endParaRPr lang="en-GB" sz="1800" b="0" dirty="0">
              <a:solidFill>
                <a:prstClr val="white"/>
              </a:solidFill>
            </a:endParaRPr>
          </a:p>
        </p:txBody>
      </p:sp>
      <p:sp>
        <p:nvSpPr>
          <p:cNvPr id="16" name="Rectangle 15"/>
          <p:cNvSpPr/>
          <p:nvPr/>
        </p:nvSpPr>
        <p:spPr>
          <a:xfrm>
            <a:off x="251522" y="6155022"/>
            <a:ext cx="2880320" cy="25717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l" defTabSz="914180" rtl="0" fontAlgn="auto">
              <a:spcBef>
                <a:spcPts val="0"/>
              </a:spcBef>
              <a:spcAft>
                <a:spcPts val="0"/>
              </a:spcAft>
            </a:pPr>
            <a:r>
              <a:rPr lang="en-US" sz="1800" b="0" dirty="0">
                <a:solidFill>
                  <a:prstClr val="black"/>
                </a:solidFill>
              </a:rPr>
              <a:t>CDC 2YL assessment: </a:t>
            </a:r>
            <a:r>
              <a:rPr lang="en-US" sz="1800" b="0" dirty="0" smtClean="0">
                <a:solidFill>
                  <a:prstClr val="black"/>
                </a:solidFill>
              </a:rPr>
              <a:t>Ghana</a:t>
            </a:r>
            <a:endParaRPr lang="en-GB" sz="1800" b="0" dirty="0">
              <a:solidFill>
                <a:prstClr val="black"/>
              </a:solidFill>
            </a:endParaRPr>
          </a:p>
        </p:txBody>
      </p:sp>
      <p:sp>
        <p:nvSpPr>
          <p:cNvPr id="17" name="Rectangle 16"/>
          <p:cNvSpPr/>
          <p:nvPr/>
        </p:nvSpPr>
        <p:spPr>
          <a:xfrm>
            <a:off x="560126" y="6515062"/>
            <a:ext cx="2880320" cy="25717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l" defTabSz="914180" rtl="0" fontAlgn="auto">
              <a:spcBef>
                <a:spcPts val="0"/>
              </a:spcBef>
              <a:spcAft>
                <a:spcPts val="0"/>
              </a:spcAft>
            </a:pPr>
            <a:r>
              <a:rPr lang="en-US" sz="1800" b="0" dirty="0" smtClean="0">
                <a:solidFill>
                  <a:prstClr val="black"/>
                </a:solidFill>
              </a:rPr>
              <a:t>Other 2YL assessments</a:t>
            </a:r>
          </a:p>
        </p:txBody>
      </p:sp>
      <p:sp>
        <p:nvSpPr>
          <p:cNvPr id="18" name="Rectangle 17"/>
          <p:cNvSpPr/>
          <p:nvPr/>
        </p:nvSpPr>
        <p:spPr>
          <a:xfrm>
            <a:off x="251523" y="430464"/>
            <a:ext cx="8392961" cy="406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l" defTabSz="914180" rtl="0" fontAlgn="auto">
              <a:spcBef>
                <a:spcPts val="0"/>
              </a:spcBef>
              <a:spcAft>
                <a:spcPts val="0"/>
              </a:spcAft>
            </a:pPr>
            <a:r>
              <a:rPr lang="en-US" sz="1800" b="0" dirty="0" smtClean="0">
                <a:solidFill>
                  <a:prstClr val="white"/>
                </a:solidFill>
              </a:rPr>
              <a:t>2YL Working </a:t>
            </a:r>
            <a:r>
              <a:rPr lang="en-US" sz="1800" b="0" dirty="0">
                <a:solidFill>
                  <a:prstClr val="white"/>
                </a:solidFill>
              </a:rPr>
              <a:t>Group </a:t>
            </a:r>
            <a:r>
              <a:rPr lang="en-US" sz="1800" b="0" dirty="0" smtClean="0">
                <a:solidFill>
                  <a:prstClr val="white"/>
                </a:solidFill>
              </a:rPr>
              <a:t>(collaboration with Measles RI Subgroup)</a:t>
            </a:r>
            <a:endParaRPr lang="en-GB" sz="1800" b="0" dirty="0">
              <a:solidFill>
                <a:prstClr val="white"/>
              </a:solidFill>
            </a:endParaRPr>
          </a:p>
        </p:txBody>
      </p:sp>
      <p:grpSp>
        <p:nvGrpSpPr>
          <p:cNvPr id="2" name="Group 1"/>
          <p:cNvGrpSpPr/>
          <p:nvPr/>
        </p:nvGrpSpPr>
        <p:grpSpPr>
          <a:xfrm>
            <a:off x="2483768" y="1455564"/>
            <a:ext cx="3240360" cy="5188084"/>
            <a:chOff x="2483768" y="1455564"/>
            <a:chExt cx="3240360" cy="5188084"/>
          </a:xfrm>
        </p:grpSpPr>
        <p:cxnSp>
          <p:nvCxnSpPr>
            <p:cNvPr id="52" name="Straight Connector 51"/>
            <p:cNvCxnSpPr>
              <a:stCxn id="13" idx="3"/>
              <a:endCxn id="12" idx="1"/>
            </p:cNvCxnSpPr>
            <p:nvPr/>
          </p:nvCxnSpPr>
          <p:spPr>
            <a:xfrm>
              <a:off x="2483768" y="4545124"/>
              <a:ext cx="493771" cy="30841"/>
            </a:xfrm>
            <a:prstGeom prst="line">
              <a:avLst/>
            </a:prstGeom>
            <a:ln w="38100">
              <a:solidFill>
                <a:srgbClr val="660066"/>
              </a:solidFill>
              <a:tailEnd type="arrow"/>
            </a:ln>
          </p:spPr>
          <p:style>
            <a:lnRef idx="1">
              <a:schemeClr val="accent1"/>
            </a:lnRef>
            <a:fillRef idx="0">
              <a:schemeClr val="accent1"/>
            </a:fillRef>
            <a:effectRef idx="0">
              <a:schemeClr val="accent1"/>
            </a:effectRef>
            <a:fontRef idx="minor">
              <a:schemeClr val="tx1"/>
            </a:fontRef>
          </p:style>
        </p:cxnSp>
        <p:cxnSp>
          <p:nvCxnSpPr>
            <p:cNvPr id="59" name="Elbow Connector 58"/>
            <p:cNvCxnSpPr>
              <a:endCxn id="12" idx="0"/>
            </p:cNvCxnSpPr>
            <p:nvPr/>
          </p:nvCxnSpPr>
          <p:spPr>
            <a:xfrm rot="5400000">
              <a:off x="4023567" y="1965032"/>
              <a:ext cx="2176993" cy="1182990"/>
            </a:xfrm>
            <a:prstGeom prst="bentConnector3">
              <a:avLst>
                <a:gd name="adj1" fmla="val 76835"/>
              </a:avLst>
            </a:prstGeom>
            <a:ln w="38100">
              <a:solidFill>
                <a:srgbClr val="660066"/>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16" idx="3"/>
            </p:cNvCxnSpPr>
            <p:nvPr/>
          </p:nvCxnSpPr>
          <p:spPr>
            <a:xfrm flipV="1">
              <a:off x="3131842" y="5506905"/>
              <a:ext cx="792496" cy="776703"/>
            </a:xfrm>
            <a:prstGeom prst="line">
              <a:avLst/>
            </a:prstGeom>
            <a:ln w="38100">
              <a:solidFill>
                <a:srgbClr val="660066"/>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17" idx="3"/>
            </p:cNvCxnSpPr>
            <p:nvPr/>
          </p:nvCxnSpPr>
          <p:spPr>
            <a:xfrm flipV="1">
              <a:off x="3440446" y="5506905"/>
              <a:ext cx="915530" cy="1136743"/>
            </a:xfrm>
            <a:prstGeom prst="line">
              <a:avLst/>
            </a:prstGeom>
            <a:ln w="38100">
              <a:solidFill>
                <a:srgbClr val="660066"/>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11" idx="3"/>
            </p:cNvCxnSpPr>
            <p:nvPr/>
          </p:nvCxnSpPr>
          <p:spPr>
            <a:xfrm flipV="1">
              <a:off x="3898212" y="1455564"/>
              <a:ext cx="1805346" cy="12465"/>
            </a:xfrm>
            <a:prstGeom prst="line">
              <a:avLst/>
            </a:prstGeom>
            <a:ln w="38100">
              <a:solidFill>
                <a:srgbClr val="660066"/>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endCxn id="10" idx="3"/>
            </p:cNvCxnSpPr>
            <p:nvPr/>
          </p:nvCxnSpPr>
          <p:spPr>
            <a:xfrm flipH="1">
              <a:off x="4860032" y="2535368"/>
              <a:ext cx="864096" cy="1"/>
            </a:xfrm>
            <a:prstGeom prst="line">
              <a:avLst/>
            </a:prstGeom>
            <a:ln w="38100">
              <a:solidFill>
                <a:srgbClr val="660066"/>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6063596" y="1988840"/>
            <a:ext cx="2364864" cy="2587125"/>
            <a:chOff x="6063596" y="1988840"/>
            <a:chExt cx="2364864" cy="2587125"/>
          </a:xfrm>
        </p:grpSpPr>
        <p:sp>
          <p:nvSpPr>
            <p:cNvPr id="23" name="Rectangle 22"/>
            <p:cNvSpPr/>
            <p:nvPr/>
          </p:nvSpPr>
          <p:spPr>
            <a:xfrm>
              <a:off x="6372200" y="1988840"/>
              <a:ext cx="2056260" cy="1800200"/>
            </a:xfrm>
            <a:prstGeom prst="rect">
              <a:avLst/>
            </a:prstGeom>
            <a:solidFill>
              <a:srgbClr val="A50021"/>
            </a:soli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l" defTabSz="914180" rtl="0" fontAlgn="auto">
                <a:spcBef>
                  <a:spcPts val="0"/>
                </a:spcBef>
                <a:spcAft>
                  <a:spcPts val="0"/>
                </a:spcAft>
              </a:pPr>
              <a:r>
                <a:rPr lang="en-US" sz="1800" b="0" dirty="0">
                  <a:solidFill>
                    <a:prstClr val="white"/>
                  </a:solidFill>
                </a:rPr>
                <a:t>Implement generic guidance, training and advocacy material in </a:t>
              </a:r>
              <a:r>
                <a:rPr lang="en-US" sz="1800" b="0" dirty="0" smtClean="0">
                  <a:solidFill>
                    <a:prstClr val="white"/>
                  </a:solidFill>
                </a:rPr>
                <a:t>Implementation 4 countries</a:t>
              </a:r>
              <a:endParaRPr lang="en-GB" sz="1800" b="0" dirty="0">
                <a:solidFill>
                  <a:prstClr val="white"/>
                </a:solidFill>
              </a:endParaRPr>
            </a:p>
          </p:txBody>
        </p:sp>
        <p:cxnSp>
          <p:nvCxnSpPr>
            <p:cNvPr id="36" name="Elbow Connector 35"/>
            <p:cNvCxnSpPr>
              <a:stCxn id="12" idx="3"/>
              <a:endCxn id="23" idx="1"/>
            </p:cNvCxnSpPr>
            <p:nvPr/>
          </p:nvCxnSpPr>
          <p:spPr>
            <a:xfrm flipV="1">
              <a:off x="6063596" y="2888940"/>
              <a:ext cx="308604" cy="1687025"/>
            </a:xfrm>
            <a:prstGeom prst="bentConnector3">
              <a:avLst/>
            </a:prstGeom>
            <a:ln w="38100">
              <a:solidFill>
                <a:srgbClr val="660066"/>
              </a:solidFill>
              <a:tailEnd type="arrow"/>
            </a:ln>
          </p:spPr>
          <p:style>
            <a:lnRef idx="1">
              <a:schemeClr val="accent1"/>
            </a:lnRef>
            <a:fillRef idx="0">
              <a:schemeClr val="accent1"/>
            </a:fillRef>
            <a:effectRef idx="0">
              <a:schemeClr val="accent1"/>
            </a:effectRef>
            <a:fontRef idx="minor">
              <a:schemeClr val="tx1"/>
            </a:fontRef>
          </p:style>
        </p:cxnSp>
      </p:grpSp>
      <p:sp>
        <p:nvSpPr>
          <p:cNvPr id="35" name="Rectangle 34"/>
          <p:cNvSpPr/>
          <p:nvPr/>
        </p:nvSpPr>
        <p:spPr>
          <a:xfrm rot="16200000">
            <a:off x="6386208" y="3476714"/>
            <a:ext cx="4762814" cy="470349"/>
          </a:xfrm>
          <a:prstGeom prst="rect">
            <a:avLst/>
          </a:prstGeom>
          <a:solidFill>
            <a:srgbClr val="006600"/>
          </a:solidFill>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rtlCol="0" anchor="ctr"/>
          <a:lstStyle/>
          <a:p>
            <a:pPr algn="ctr" defTabSz="914180" rtl="0" fontAlgn="auto">
              <a:spcBef>
                <a:spcPts val="0"/>
              </a:spcBef>
              <a:spcAft>
                <a:spcPts val="0"/>
              </a:spcAft>
            </a:pPr>
            <a:r>
              <a:rPr lang="en-US" sz="1800" b="0" dirty="0" smtClean="0">
                <a:solidFill>
                  <a:prstClr val="white"/>
                </a:solidFill>
              </a:rPr>
              <a:t>Final guidance to countries</a:t>
            </a:r>
            <a:endParaRPr lang="en-GB" sz="1800" b="0" dirty="0">
              <a:solidFill>
                <a:prstClr val="white"/>
              </a:solidFill>
            </a:endParaRPr>
          </a:p>
        </p:txBody>
      </p:sp>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2200" y="6127442"/>
            <a:ext cx="1926825" cy="385365"/>
          </a:xfrm>
          <a:prstGeom prst="rect">
            <a:avLst/>
          </a:prstGeom>
        </p:spPr>
      </p:pic>
    </p:spTree>
    <p:custDataLst>
      <p:tags r:id="rId1"/>
    </p:custDataLst>
    <p:extLst>
      <p:ext uri="{BB962C8B-B14F-4D97-AF65-F5344CB8AC3E}">
        <p14:creationId xmlns:p14="http://schemas.microsoft.com/office/powerpoint/2010/main" val="2344861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0-#ppt_w/2"/>
                                          </p:val>
                                        </p:tav>
                                        <p:tav tm="100000">
                                          <p:val>
                                            <p:strVal val="#ppt_x"/>
                                          </p:val>
                                        </p:tav>
                                      </p:tavLst>
                                    </p:anim>
                                    <p:anim calcmode="lin" valueType="num">
                                      <p:cBhvr additive="base">
                                        <p:cTn id="1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 calcmode="lin" valueType="num">
                                      <p:cBhvr additive="base">
                                        <p:cTn id="30" dur="500" fill="hold"/>
                                        <p:tgtEl>
                                          <p:spTgt spid="16"/>
                                        </p:tgtEl>
                                        <p:attrNameLst>
                                          <p:attrName>ppt_x</p:attrName>
                                        </p:attrNameLst>
                                      </p:cBhvr>
                                      <p:tavLst>
                                        <p:tav tm="0">
                                          <p:val>
                                            <p:strVal val="0-#ppt_w/2"/>
                                          </p:val>
                                        </p:tav>
                                        <p:tav tm="100000">
                                          <p:val>
                                            <p:strVal val="#ppt_x"/>
                                          </p:val>
                                        </p:tav>
                                      </p:tavLst>
                                    </p:anim>
                                    <p:anim calcmode="lin" valueType="num">
                                      <p:cBhvr additive="base">
                                        <p:cTn id="31" dur="500" fill="hold"/>
                                        <p:tgtEl>
                                          <p:spTgt spid="16"/>
                                        </p:tgtEl>
                                        <p:attrNameLst>
                                          <p:attrName>ppt_y</p:attrName>
                                        </p:attrNameLst>
                                      </p:cBhvr>
                                      <p:tavLst>
                                        <p:tav tm="0">
                                          <p:val>
                                            <p:strVal val="#ppt_y"/>
                                          </p:val>
                                        </p:tav>
                                        <p:tav tm="100000">
                                          <p:val>
                                            <p:strVal val="#ppt_y"/>
                                          </p:val>
                                        </p:tav>
                                      </p:tavLst>
                                    </p:anim>
                                  </p:childTnLst>
                                </p:cTn>
                              </p:par>
                            </p:childTnLst>
                          </p:cTn>
                        </p:par>
                        <p:par>
                          <p:cTn id="32" fill="hold">
                            <p:stCondLst>
                              <p:cond delay="500"/>
                            </p:stCondLst>
                            <p:childTnLst>
                              <p:par>
                                <p:cTn id="33" presetID="2" presetClass="entr" presetSubtype="8" fill="hold" grpId="0" nodeType="afterEffect">
                                  <p:stCondLst>
                                    <p:cond delay="1000"/>
                                  </p:stCondLst>
                                  <p:childTnLst>
                                    <p:set>
                                      <p:cBhvr>
                                        <p:cTn id="34" dur="1" fill="hold">
                                          <p:stCondLst>
                                            <p:cond delay="0"/>
                                          </p:stCondLst>
                                        </p:cTn>
                                        <p:tgtEl>
                                          <p:spTgt spid="17"/>
                                        </p:tgtEl>
                                        <p:attrNameLst>
                                          <p:attrName>style.visibility</p:attrName>
                                        </p:attrNameLst>
                                      </p:cBhvr>
                                      <p:to>
                                        <p:strVal val="visible"/>
                                      </p:to>
                                    </p:set>
                                    <p:anim calcmode="lin" valueType="num">
                                      <p:cBhvr additive="base">
                                        <p:cTn id="35" dur="500" fill="hold"/>
                                        <p:tgtEl>
                                          <p:spTgt spid="17"/>
                                        </p:tgtEl>
                                        <p:attrNameLst>
                                          <p:attrName>ppt_x</p:attrName>
                                        </p:attrNameLst>
                                      </p:cBhvr>
                                      <p:tavLst>
                                        <p:tav tm="0">
                                          <p:val>
                                            <p:strVal val="0-#ppt_w/2"/>
                                          </p:val>
                                        </p:tav>
                                        <p:tav tm="100000">
                                          <p:val>
                                            <p:strVal val="#ppt_x"/>
                                          </p:val>
                                        </p:tav>
                                      </p:tavLst>
                                    </p:anim>
                                    <p:anim calcmode="lin" valueType="num">
                                      <p:cBhvr additive="base">
                                        <p:cTn id="36"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left)">
                                      <p:cBhvr>
                                        <p:cTn id="41" dur="500"/>
                                        <p:tgtEl>
                                          <p:spTgt spid="2"/>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wipe(left)">
                                      <p:cBhvr>
                                        <p:cTn id="46" dur="5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4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6" grpId="0" animBg="1"/>
      <p:bldP spid="17" grpId="0" animBg="1"/>
      <p:bldP spid="18" grpId="0" animBg="1"/>
      <p:bldP spid="3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Country pilots</a:t>
            </a:r>
            <a:endParaRPr lang="en-GB" dirty="0"/>
          </a:p>
        </p:txBody>
      </p:sp>
      <p:sp>
        <p:nvSpPr>
          <p:cNvPr id="3" name="Content Placeholder 2"/>
          <p:cNvSpPr>
            <a:spLocks noGrp="1"/>
          </p:cNvSpPr>
          <p:nvPr>
            <p:ph idx="1"/>
          </p:nvPr>
        </p:nvSpPr>
        <p:spPr/>
        <p:txBody>
          <a:bodyPr>
            <a:normAutofit lnSpcReduction="10000"/>
          </a:bodyPr>
          <a:lstStyle/>
          <a:p>
            <a:r>
              <a:rPr lang="en-US" dirty="0" smtClean="0"/>
              <a:t>Two countries selected that already have a 2YL visit </a:t>
            </a:r>
          </a:p>
          <a:p>
            <a:pPr lvl="1"/>
            <a:r>
              <a:rPr lang="en-US" dirty="0" smtClean="0"/>
              <a:t>Initially: one country with MSD, one country with non-MSD visit</a:t>
            </a:r>
          </a:p>
          <a:p>
            <a:pPr lvl="1"/>
            <a:r>
              <a:rPr lang="en-US" dirty="0" smtClean="0"/>
              <a:t>Zambia (assessment completed) and Senegal (assessment started)</a:t>
            </a:r>
          </a:p>
          <a:p>
            <a:r>
              <a:rPr lang="en-US" dirty="0" smtClean="0"/>
              <a:t>Review </a:t>
            </a:r>
            <a:r>
              <a:rPr lang="en-US" dirty="0"/>
              <a:t>experience and preparation of MSD introduction through country visit, desk review and stakeholder interviews of existing experiences in implementing 2YL</a:t>
            </a:r>
          </a:p>
          <a:p>
            <a:r>
              <a:rPr lang="en-US" dirty="0"/>
              <a:t>Assess impact of 2YL on MCV1 and other coverage and evaluate cost</a:t>
            </a:r>
          </a:p>
          <a:p>
            <a:r>
              <a:rPr lang="en-US" dirty="0"/>
              <a:t>Propose actions and guidance to this specific country to improve coverage in 2YL:</a:t>
            </a:r>
          </a:p>
          <a:p>
            <a:pPr lvl="1"/>
            <a:r>
              <a:rPr lang="en-US" dirty="0"/>
              <a:t>Advocacy and communication</a:t>
            </a:r>
          </a:p>
          <a:p>
            <a:pPr lvl="1"/>
            <a:r>
              <a:rPr lang="en-US" dirty="0"/>
              <a:t>Programme roll-out</a:t>
            </a:r>
          </a:p>
          <a:p>
            <a:pPr lvl="1"/>
            <a:r>
              <a:rPr lang="en-US" dirty="0"/>
              <a:t>Recording and reporting</a:t>
            </a:r>
          </a:p>
          <a:p>
            <a:endParaRPr lang="en-US" dirty="0" smtClean="0"/>
          </a:p>
          <a:p>
            <a:endParaRPr lang="en-US" dirty="0" smtClean="0"/>
          </a:p>
          <a:p>
            <a:endParaRPr lang="en-GB" dirty="0"/>
          </a:p>
        </p:txBody>
      </p:sp>
    </p:spTree>
    <p:custDataLst>
      <p:tags r:id="rId1"/>
    </p:custDataLst>
    <p:extLst>
      <p:ext uri="{BB962C8B-B14F-4D97-AF65-F5344CB8AC3E}">
        <p14:creationId xmlns:p14="http://schemas.microsoft.com/office/powerpoint/2010/main" val="39853446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Country pilots - Process</a:t>
            </a:r>
            <a:endParaRPr lang="en-GB" dirty="0"/>
          </a:p>
        </p:txBody>
      </p:sp>
      <p:sp>
        <p:nvSpPr>
          <p:cNvPr id="3" name="Content Placeholder 2"/>
          <p:cNvSpPr>
            <a:spLocks noGrp="1"/>
          </p:cNvSpPr>
          <p:nvPr>
            <p:ph idx="1"/>
          </p:nvPr>
        </p:nvSpPr>
        <p:spPr/>
        <p:txBody>
          <a:bodyPr>
            <a:normAutofit fontScale="92500"/>
          </a:bodyPr>
          <a:lstStyle/>
          <a:p>
            <a:pPr marL="457200" indent="-457200">
              <a:spcBef>
                <a:spcPts val="1200"/>
              </a:spcBef>
              <a:buClr>
                <a:schemeClr val="tx2">
                  <a:lumMod val="75000"/>
                </a:schemeClr>
              </a:buClr>
              <a:buSzPct val="100000"/>
              <a:buAutoNum type="arabicPeriod"/>
            </a:pPr>
            <a:r>
              <a:rPr lang="en-US" b="1" dirty="0" smtClean="0"/>
              <a:t>Review experience</a:t>
            </a:r>
            <a:r>
              <a:rPr lang="en-US" dirty="0" smtClean="0"/>
              <a:t>.  Retrospective review of preparation &amp; implementation of 2YL (MSD)  introduction -- country </a:t>
            </a:r>
            <a:r>
              <a:rPr lang="en-US" dirty="0"/>
              <a:t>visit, desk review and stakeholder </a:t>
            </a:r>
            <a:r>
              <a:rPr lang="en-US" dirty="0" smtClean="0"/>
              <a:t>interviews</a:t>
            </a:r>
          </a:p>
          <a:p>
            <a:pPr marL="457200" indent="-457200">
              <a:spcBef>
                <a:spcPts val="1200"/>
              </a:spcBef>
              <a:buClr>
                <a:schemeClr val="tx2">
                  <a:lumMod val="75000"/>
                </a:schemeClr>
              </a:buClr>
              <a:buSzPct val="100000"/>
              <a:buAutoNum type="arabicPeriod"/>
            </a:pPr>
            <a:r>
              <a:rPr lang="en-US" b="1" dirty="0" smtClean="0"/>
              <a:t>Explore</a:t>
            </a:r>
            <a:r>
              <a:rPr lang="en-US" dirty="0" smtClean="0"/>
              <a:t>.  Meetings and discussions on how to improve within the country context</a:t>
            </a:r>
          </a:p>
          <a:p>
            <a:pPr marL="457200" indent="-457200">
              <a:spcBef>
                <a:spcPts val="1200"/>
              </a:spcBef>
              <a:buClr>
                <a:schemeClr val="tx2">
                  <a:lumMod val="75000"/>
                </a:schemeClr>
              </a:buClr>
              <a:buSzPct val="100000"/>
              <a:buAutoNum type="arabicPeriod"/>
            </a:pPr>
            <a:r>
              <a:rPr lang="en-US" b="1" dirty="0" smtClean="0"/>
              <a:t>Plan</a:t>
            </a:r>
            <a:r>
              <a:rPr lang="en-US" dirty="0" smtClean="0"/>
              <a:t>.  Propose </a:t>
            </a:r>
            <a:r>
              <a:rPr lang="en-US" dirty="0"/>
              <a:t>actions </a:t>
            </a:r>
            <a:r>
              <a:rPr lang="en-US" dirty="0" smtClean="0"/>
              <a:t>&amp; guidance to </a:t>
            </a:r>
            <a:r>
              <a:rPr lang="en-US" dirty="0"/>
              <a:t>improve </a:t>
            </a:r>
            <a:r>
              <a:rPr lang="en-US" dirty="0" smtClean="0"/>
              <a:t>2YL platform:</a:t>
            </a:r>
          </a:p>
          <a:p>
            <a:pPr marL="860425" lvl="2" indent="-233363"/>
            <a:r>
              <a:rPr lang="en-US" dirty="0"/>
              <a:t>Strengthen policy, </a:t>
            </a:r>
            <a:r>
              <a:rPr lang="en-US" dirty="0" smtClean="0"/>
              <a:t>guidance (catch-up or  late vaccination)</a:t>
            </a:r>
            <a:endParaRPr lang="en-US" dirty="0"/>
          </a:p>
          <a:p>
            <a:pPr marL="860425" lvl="2" indent="-233363"/>
            <a:r>
              <a:rPr lang="en-US" dirty="0" err="1"/>
              <a:t>Programme</a:t>
            </a:r>
            <a:r>
              <a:rPr lang="en-US" dirty="0"/>
              <a:t> operations (integrating interventions, recording, reporting)</a:t>
            </a:r>
          </a:p>
          <a:p>
            <a:pPr marL="860425" lvl="2" indent="-233363"/>
            <a:r>
              <a:rPr lang="en-US" dirty="0"/>
              <a:t>Advocacy, communication, social </a:t>
            </a:r>
            <a:r>
              <a:rPr lang="en-US" dirty="0" smtClean="0"/>
              <a:t>mobilization (changing the mindset)</a:t>
            </a:r>
            <a:endParaRPr lang="en-US" dirty="0"/>
          </a:p>
          <a:p>
            <a:pPr marL="457200" indent="-457200">
              <a:spcBef>
                <a:spcPts val="1200"/>
              </a:spcBef>
              <a:buClr>
                <a:schemeClr val="tx2">
                  <a:lumMod val="75000"/>
                </a:schemeClr>
              </a:buClr>
              <a:buSzPct val="100000"/>
              <a:buAutoNum type="arabicPeriod"/>
            </a:pPr>
            <a:r>
              <a:rPr lang="en-US" b="1" dirty="0" smtClean="0"/>
              <a:t>Implement</a:t>
            </a:r>
            <a:r>
              <a:rPr lang="en-US" dirty="0" smtClean="0"/>
              <a:t>.  Implement plan including way to measure change</a:t>
            </a:r>
          </a:p>
          <a:p>
            <a:pPr marL="457200" indent="-457200">
              <a:spcBef>
                <a:spcPts val="1200"/>
              </a:spcBef>
              <a:buClr>
                <a:schemeClr val="tx2">
                  <a:lumMod val="75000"/>
                </a:schemeClr>
              </a:buClr>
              <a:buSzPct val="100000"/>
              <a:buAutoNum type="arabicPeriod"/>
            </a:pPr>
            <a:r>
              <a:rPr lang="en-US" b="1" dirty="0" smtClean="0"/>
              <a:t>Learn</a:t>
            </a:r>
            <a:r>
              <a:rPr lang="en-US" dirty="0" smtClean="0"/>
              <a:t>.  Compile lessons &amp; impact for input to guidance</a:t>
            </a:r>
          </a:p>
          <a:p>
            <a:pPr marL="457200" indent="-457200">
              <a:buAutoNum type="arabicPeriod" startAt="4"/>
            </a:pPr>
            <a:endParaRPr lang="en-US" dirty="0"/>
          </a:p>
          <a:p>
            <a:pPr marL="457200" indent="-457200">
              <a:buAutoNum type="arabicPeriod" startAt="4"/>
            </a:pPr>
            <a:endParaRPr lang="en-US" dirty="0" smtClean="0"/>
          </a:p>
          <a:p>
            <a:pPr marL="627062" lvl="2" indent="0">
              <a:buNone/>
            </a:pPr>
            <a:endParaRPr lang="en-US" dirty="0" smtClean="0"/>
          </a:p>
          <a:p>
            <a:endParaRPr lang="en-US" dirty="0" smtClean="0"/>
          </a:p>
          <a:p>
            <a:endParaRPr lang="en-GB" dirty="0"/>
          </a:p>
        </p:txBody>
      </p:sp>
    </p:spTree>
    <p:custDataLst>
      <p:tags r:id="rId1"/>
    </p:custDataLst>
    <p:extLst>
      <p:ext uri="{BB962C8B-B14F-4D97-AF65-F5344CB8AC3E}">
        <p14:creationId xmlns:p14="http://schemas.microsoft.com/office/powerpoint/2010/main" val="3172839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Guidelines on establishing an </a:t>
            </a:r>
            <a:br>
              <a:rPr lang="en-US" dirty="0" smtClean="0"/>
            </a:br>
            <a:r>
              <a:rPr lang="en-US" dirty="0" smtClean="0"/>
              <a:t>integrated 2YL healthy child visit</a:t>
            </a:r>
            <a:endParaRPr lang="en-GB" dirty="0"/>
          </a:p>
        </p:txBody>
      </p:sp>
      <p:sp>
        <p:nvSpPr>
          <p:cNvPr id="3" name="Content Placeholder 2"/>
          <p:cNvSpPr>
            <a:spLocks noGrp="1"/>
          </p:cNvSpPr>
          <p:nvPr>
            <p:ph idx="1"/>
          </p:nvPr>
        </p:nvSpPr>
        <p:spPr/>
        <p:txBody>
          <a:bodyPr>
            <a:normAutofit/>
          </a:bodyPr>
          <a:lstStyle/>
          <a:p>
            <a:pPr>
              <a:spcAft>
                <a:spcPts val="600"/>
              </a:spcAft>
            </a:pPr>
            <a:r>
              <a:rPr lang="en-US" dirty="0" smtClean="0"/>
              <a:t>Combined inputs from</a:t>
            </a:r>
          </a:p>
          <a:p>
            <a:pPr lvl="1">
              <a:spcAft>
                <a:spcPts val="600"/>
              </a:spcAft>
            </a:pPr>
            <a:r>
              <a:rPr lang="en-US" dirty="0" smtClean="0"/>
              <a:t>2 country pilots and adaptations</a:t>
            </a:r>
          </a:p>
          <a:p>
            <a:pPr lvl="1">
              <a:spcAft>
                <a:spcPts val="600"/>
              </a:spcAft>
            </a:pPr>
            <a:r>
              <a:rPr lang="en-US" dirty="0" smtClean="0"/>
              <a:t>Landscape analysis, incl. lit. review and JRF analysis</a:t>
            </a:r>
          </a:p>
          <a:p>
            <a:pPr lvl="1">
              <a:spcAft>
                <a:spcPts val="600"/>
              </a:spcAft>
            </a:pPr>
            <a:r>
              <a:rPr lang="en-US" dirty="0" smtClean="0"/>
              <a:t>CDC projects in 2 countries</a:t>
            </a:r>
          </a:p>
          <a:p>
            <a:pPr lvl="1">
              <a:spcAft>
                <a:spcPts val="600"/>
              </a:spcAft>
            </a:pPr>
            <a:r>
              <a:rPr lang="en-US" dirty="0" smtClean="0"/>
              <a:t>Other assessments</a:t>
            </a:r>
          </a:p>
          <a:p>
            <a:pPr>
              <a:spcAft>
                <a:spcPts val="600"/>
              </a:spcAft>
            </a:pPr>
            <a:r>
              <a:rPr lang="en-US" dirty="0" smtClean="0"/>
              <a:t>Target audience</a:t>
            </a:r>
          </a:p>
          <a:p>
            <a:pPr lvl="1">
              <a:spcAft>
                <a:spcPts val="600"/>
              </a:spcAft>
            </a:pPr>
            <a:r>
              <a:rPr lang="en-US" dirty="0" smtClean="0"/>
              <a:t>National programmes wishing to establish a 2YL visit (including but not limited to MSD)</a:t>
            </a:r>
          </a:p>
          <a:p>
            <a:pPr>
              <a:spcAft>
                <a:spcPts val="600"/>
              </a:spcAft>
            </a:pPr>
            <a:r>
              <a:rPr lang="en-US" dirty="0" smtClean="0"/>
              <a:t>Implementation</a:t>
            </a:r>
          </a:p>
          <a:p>
            <a:pPr lvl="1">
              <a:spcAft>
                <a:spcPts val="600"/>
              </a:spcAft>
            </a:pPr>
            <a:r>
              <a:rPr lang="en-US" dirty="0" smtClean="0"/>
              <a:t>Use the guidelines in 4 countries </a:t>
            </a:r>
          </a:p>
          <a:p>
            <a:pPr lvl="1">
              <a:spcAft>
                <a:spcPts val="600"/>
              </a:spcAft>
            </a:pPr>
            <a:r>
              <a:rPr lang="en-US" dirty="0" smtClean="0"/>
              <a:t>Revise and finalize document</a:t>
            </a:r>
            <a:endParaRPr lang="en-GB" dirty="0"/>
          </a:p>
        </p:txBody>
      </p:sp>
    </p:spTree>
    <p:custDataLst>
      <p:tags r:id="rId1"/>
    </p:custDataLst>
    <p:extLst>
      <p:ext uri="{BB962C8B-B14F-4D97-AF65-F5344CB8AC3E}">
        <p14:creationId xmlns:p14="http://schemas.microsoft.com/office/powerpoint/2010/main" val="3863185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Thank you</a:t>
            </a:r>
            <a:endParaRPr lang="en-GB" dirty="0"/>
          </a:p>
        </p:txBody>
      </p:sp>
      <p:sp>
        <p:nvSpPr>
          <p:cNvPr id="2" name="Text Placeholder 1"/>
          <p:cNvSpPr>
            <a:spLocks noGrp="1"/>
          </p:cNvSpPr>
          <p:nvPr>
            <p:ph type="body" sz="quarter" idx="10"/>
          </p:nvPr>
        </p:nvSpPr>
        <p:spPr/>
        <p:txBody>
          <a:bodyPr/>
          <a:lstStyle/>
          <a:p>
            <a:endParaRPr lang="en-GB"/>
          </a:p>
        </p:txBody>
      </p:sp>
    </p:spTree>
    <p:custDataLst>
      <p:tags r:id="rId1"/>
    </p:custDataLst>
    <p:extLst>
      <p:ext uri="{BB962C8B-B14F-4D97-AF65-F5344CB8AC3E}">
        <p14:creationId xmlns:p14="http://schemas.microsoft.com/office/powerpoint/2010/main" val="2432085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 of the presentation</a:t>
            </a:r>
            <a:endParaRPr lang="en-GB" dirty="0"/>
          </a:p>
        </p:txBody>
      </p:sp>
      <p:sp>
        <p:nvSpPr>
          <p:cNvPr id="3" name="Content Placeholder 2"/>
          <p:cNvSpPr>
            <a:spLocks noGrp="1"/>
          </p:cNvSpPr>
          <p:nvPr>
            <p:ph idx="1"/>
          </p:nvPr>
        </p:nvSpPr>
        <p:spPr>
          <a:xfrm>
            <a:off x="323850" y="1125538"/>
            <a:ext cx="8712646" cy="4967758"/>
          </a:xfrm>
        </p:spPr>
        <p:txBody>
          <a:bodyPr>
            <a:normAutofit/>
          </a:bodyPr>
          <a:lstStyle/>
          <a:p>
            <a:r>
              <a:rPr lang="en-GB" dirty="0" smtClean="0"/>
              <a:t>Problem statement</a:t>
            </a:r>
          </a:p>
          <a:p>
            <a:r>
              <a:rPr lang="en-GB" dirty="0" smtClean="0"/>
              <a:t>Benefits of a 2YL</a:t>
            </a:r>
          </a:p>
          <a:p>
            <a:pPr lvl="1"/>
            <a:r>
              <a:rPr lang="en-GB" dirty="0"/>
              <a:t>For additional scheduled </a:t>
            </a:r>
            <a:r>
              <a:rPr lang="en-GB" dirty="0" smtClean="0"/>
              <a:t>doses (boosters, 2</a:t>
            </a:r>
            <a:r>
              <a:rPr lang="en-GB" baseline="30000" dirty="0" smtClean="0"/>
              <a:t>nd</a:t>
            </a:r>
            <a:r>
              <a:rPr lang="en-GB" dirty="0" smtClean="0"/>
              <a:t> doses, primary doses)</a:t>
            </a:r>
          </a:p>
          <a:p>
            <a:pPr lvl="1"/>
            <a:r>
              <a:rPr lang="en-GB" dirty="0" smtClean="0"/>
              <a:t>To catch up missed doses</a:t>
            </a:r>
          </a:p>
          <a:p>
            <a:pPr lvl="1"/>
            <a:r>
              <a:rPr lang="en-US" dirty="0"/>
              <a:t>To provide integrated child health </a:t>
            </a:r>
            <a:r>
              <a:rPr lang="en-US" dirty="0" smtClean="0"/>
              <a:t>interventions</a:t>
            </a:r>
          </a:p>
          <a:p>
            <a:r>
              <a:rPr lang="en-US" dirty="0" smtClean="0"/>
              <a:t>2YL project</a:t>
            </a:r>
          </a:p>
          <a:p>
            <a:pPr lvl="1"/>
            <a:r>
              <a:rPr lang="en-US" dirty="0" smtClean="0"/>
              <a:t>Demonstration countries / other projects</a:t>
            </a:r>
          </a:p>
          <a:p>
            <a:pPr lvl="1"/>
            <a:r>
              <a:rPr lang="en-US" dirty="0" smtClean="0"/>
              <a:t>Literature review and landscape analysis</a:t>
            </a:r>
          </a:p>
          <a:p>
            <a:pPr lvl="1"/>
            <a:r>
              <a:rPr lang="en-US" dirty="0" smtClean="0"/>
              <a:t>Development of generic guidance &amp; implementation of guidance</a:t>
            </a:r>
          </a:p>
          <a:p>
            <a:pPr marL="523875" lvl="1" indent="0">
              <a:buNone/>
            </a:pPr>
            <a:endParaRPr lang="en-GB" dirty="0"/>
          </a:p>
        </p:txBody>
      </p:sp>
    </p:spTree>
    <p:extLst>
      <p:ext uri="{BB962C8B-B14F-4D97-AF65-F5344CB8AC3E}">
        <p14:creationId xmlns:p14="http://schemas.microsoft.com/office/powerpoint/2010/main" val="2498519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a:t>
            </a:r>
            <a:endParaRPr lang="en-GB" dirty="0"/>
          </a:p>
        </p:txBody>
      </p:sp>
      <p:sp>
        <p:nvSpPr>
          <p:cNvPr id="3" name="Content Placeholder 2"/>
          <p:cNvSpPr>
            <a:spLocks noGrp="1"/>
          </p:cNvSpPr>
          <p:nvPr>
            <p:ph idx="1"/>
          </p:nvPr>
        </p:nvSpPr>
        <p:spPr/>
        <p:txBody>
          <a:bodyPr/>
          <a:lstStyle/>
          <a:p>
            <a:r>
              <a:rPr lang="en-US" dirty="0" smtClean="0"/>
              <a:t>With launched of EPI 1974</a:t>
            </a:r>
          </a:p>
          <a:p>
            <a:pPr lvl="1"/>
            <a:r>
              <a:rPr lang="en-US" dirty="0" smtClean="0"/>
              <a:t>Target six </a:t>
            </a:r>
            <a:r>
              <a:rPr lang="en-US" dirty="0"/>
              <a:t>specific vaccine-preventable diseases:  diphtheria, pertussis, tetanus, measles, poliomyelitis, and </a:t>
            </a:r>
            <a:r>
              <a:rPr lang="en-US" dirty="0" smtClean="0"/>
              <a:t>tuberculosis, </a:t>
            </a:r>
            <a:r>
              <a:rPr lang="en-US" b="1" dirty="0" smtClean="0">
                <a:solidFill>
                  <a:srgbClr val="C00000"/>
                </a:solidFill>
              </a:rPr>
              <a:t>all in the </a:t>
            </a:r>
            <a:r>
              <a:rPr lang="en-US" b="1" dirty="0">
                <a:solidFill>
                  <a:srgbClr val="C00000"/>
                </a:solidFill>
              </a:rPr>
              <a:t>first year of </a:t>
            </a:r>
            <a:r>
              <a:rPr lang="en-US" b="1" dirty="0" smtClean="0">
                <a:solidFill>
                  <a:srgbClr val="C00000"/>
                </a:solidFill>
              </a:rPr>
              <a:t>life</a:t>
            </a:r>
          </a:p>
          <a:p>
            <a:r>
              <a:rPr lang="en-US" dirty="0" smtClean="0"/>
              <a:t>WHO </a:t>
            </a:r>
            <a:r>
              <a:rPr lang="en-US" dirty="0"/>
              <a:t>has substantially increased </a:t>
            </a:r>
            <a:r>
              <a:rPr lang="en-US" dirty="0" smtClean="0"/>
              <a:t>number </a:t>
            </a:r>
            <a:r>
              <a:rPr lang="en-US" dirty="0"/>
              <a:t>of recommended vaccines to be given by all immunization </a:t>
            </a:r>
            <a:r>
              <a:rPr lang="en-US" dirty="0" smtClean="0"/>
              <a:t>programs</a:t>
            </a:r>
          </a:p>
          <a:p>
            <a:pPr lvl="1"/>
            <a:r>
              <a:rPr lang="en-US" dirty="0" smtClean="0"/>
              <a:t>hepatitis </a:t>
            </a:r>
            <a:r>
              <a:rPr lang="en-US" dirty="0"/>
              <a:t>B, Haemophilus influenzae b, pneumococcal disease, rotavirus, </a:t>
            </a:r>
            <a:r>
              <a:rPr lang="en-US" dirty="0" smtClean="0"/>
              <a:t>rubella</a:t>
            </a:r>
          </a:p>
          <a:p>
            <a:pPr lvl="1"/>
            <a:r>
              <a:rPr lang="en-US" b="1" dirty="0" smtClean="0">
                <a:solidFill>
                  <a:srgbClr val="C00000"/>
                </a:solidFill>
              </a:rPr>
              <a:t>however</a:t>
            </a:r>
            <a:r>
              <a:rPr lang="en-US" b="1" dirty="0">
                <a:solidFill>
                  <a:srgbClr val="C00000"/>
                </a:solidFill>
              </a:rPr>
              <a:t>, many </a:t>
            </a:r>
            <a:r>
              <a:rPr lang="en-US" b="1" dirty="0" smtClean="0">
                <a:solidFill>
                  <a:srgbClr val="C00000"/>
                </a:solidFill>
              </a:rPr>
              <a:t>still perceive immunization </a:t>
            </a:r>
            <a:r>
              <a:rPr lang="en-US" b="1" dirty="0">
                <a:solidFill>
                  <a:srgbClr val="C00000"/>
                </a:solidFill>
              </a:rPr>
              <a:t>as a health intervention only for children &lt;1 year old and do not offer vaccinations to children over 1 year of age even if the child was never </a:t>
            </a:r>
            <a:r>
              <a:rPr lang="en-US" b="1" dirty="0" smtClean="0">
                <a:solidFill>
                  <a:srgbClr val="C00000"/>
                </a:solidFill>
              </a:rPr>
              <a:t>vaccinated</a:t>
            </a:r>
          </a:p>
          <a:p>
            <a:pPr lvl="1"/>
            <a:r>
              <a:rPr lang="en-US" dirty="0" smtClean="0"/>
              <a:t>Even </a:t>
            </a:r>
            <a:r>
              <a:rPr lang="en-US" dirty="0"/>
              <a:t>when policies are in place to allow vaccination of children over 1 year of age, this often does not translate to a change in practices. </a:t>
            </a:r>
            <a:endParaRPr lang="en-GB" dirty="0"/>
          </a:p>
        </p:txBody>
      </p:sp>
    </p:spTree>
    <p:custDataLst>
      <p:tags r:id="rId1"/>
    </p:custDataLst>
    <p:extLst>
      <p:ext uri="{BB962C8B-B14F-4D97-AF65-F5344CB8AC3E}">
        <p14:creationId xmlns:p14="http://schemas.microsoft.com/office/powerpoint/2010/main" val="2660256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altLang="en-US" dirty="0" smtClean="0"/>
              <a:t>2YL Scheduled doses: WHO Recommendations</a:t>
            </a:r>
            <a:endParaRPr lang="en-US" altLang="en-US" dirty="0"/>
          </a:p>
        </p:txBody>
      </p:sp>
      <p:sp>
        <p:nvSpPr>
          <p:cNvPr id="220163" name="Rectangle 3"/>
          <p:cNvSpPr>
            <a:spLocks noGrp="1" noChangeArrowheads="1"/>
          </p:cNvSpPr>
          <p:nvPr>
            <p:ph idx="1"/>
          </p:nvPr>
        </p:nvSpPr>
        <p:spPr/>
        <p:txBody>
          <a:bodyPr/>
          <a:lstStyle/>
          <a:p>
            <a:r>
              <a:rPr lang="en-US" altLang="en-US" sz="1800" dirty="0"/>
              <a:t>DTP: Booster dose recommended 1-6 years (DTP-containing vaccine 4 or DTPCV4). For Pertussis-containing booster, it is recommended preferably during the second year of life.</a:t>
            </a:r>
          </a:p>
          <a:p>
            <a:r>
              <a:rPr lang="en-US" altLang="en-US" sz="1800" dirty="0"/>
              <a:t>Measles-containing vaccine 2 (MCV2): to be given either through mass campaign or to be added into routine schedule when countries have &gt;80%</a:t>
            </a:r>
          </a:p>
          <a:p>
            <a:pPr lvl="1"/>
            <a:r>
              <a:rPr lang="en-US" altLang="en-US" sz="1800" dirty="0"/>
              <a:t>Where high-risk of measles mortality: recommended 15-18 </a:t>
            </a:r>
            <a:r>
              <a:rPr lang="en-US" altLang="en-US" sz="1800" dirty="0" smtClean="0"/>
              <a:t>months</a:t>
            </a:r>
          </a:p>
          <a:p>
            <a:r>
              <a:rPr lang="en-US" altLang="en-US" sz="1800" dirty="0" smtClean="0"/>
              <a:t>Men A routine dose: a </a:t>
            </a:r>
            <a:r>
              <a:rPr lang="en-US" altLang="en-US" sz="1800" dirty="0"/>
              <a:t>1-dose schedule</a:t>
            </a:r>
            <a:r>
              <a:rPr lang="en-US" altLang="en-US" sz="1800" dirty="0" smtClean="0"/>
              <a:t>, at 9–18 </a:t>
            </a:r>
            <a:r>
              <a:rPr lang="en-US" altLang="en-US" sz="1800" dirty="0"/>
              <a:t>months of age based on local programmatic </a:t>
            </a:r>
            <a:r>
              <a:rPr lang="en-US" altLang="en-US" sz="1800" dirty="0" smtClean="0"/>
              <a:t>and epidemiologic </a:t>
            </a:r>
            <a:r>
              <a:rPr lang="en-US" altLang="en-US" sz="1800" dirty="0"/>
              <a:t>considerations. </a:t>
            </a:r>
            <a:endParaRPr lang="en-US" altLang="en-US" sz="1800" dirty="0" smtClean="0"/>
          </a:p>
          <a:p>
            <a:r>
              <a:rPr lang="en-US" altLang="en-US" sz="1800" dirty="0" smtClean="0"/>
              <a:t>Pneumococcal </a:t>
            </a:r>
            <a:r>
              <a:rPr lang="en-US" altLang="en-US" sz="1800" dirty="0"/>
              <a:t>conjugate vaccine: </a:t>
            </a:r>
            <a:endParaRPr lang="en-US" altLang="en-US" sz="1800" dirty="0" smtClean="0"/>
          </a:p>
          <a:p>
            <a:pPr lvl="1"/>
            <a:r>
              <a:rPr lang="en-US" altLang="en-US" sz="1800" dirty="0" smtClean="0"/>
              <a:t>Different common schedules (3p+0</a:t>
            </a:r>
            <a:r>
              <a:rPr lang="en-US" altLang="en-US" sz="1800" dirty="0"/>
              <a:t>, 2p+1, or </a:t>
            </a:r>
            <a:r>
              <a:rPr lang="en-US" altLang="en-US" sz="1800" dirty="0" smtClean="0"/>
              <a:t>3p+1) </a:t>
            </a:r>
            <a:r>
              <a:rPr lang="en-US" altLang="en-US" sz="1800" dirty="0"/>
              <a:t>schedules. </a:t>
            </a:r>
            <a:endParaRPr lang="en-US" altLang="en-US" sz="1800" dirty="0" smtClean="0"/>
          </a:p>
          <a:p>
            <a:pPr lvl="1"/>
            <a:r>
              <a:rPr lang="en-US" altLang="en-US" sz="1800" dirty="0" smtClean="0"/>
              <a:t>Emerging evidence:  supports </a:t>
            </a:r>
            <a:r>
              <a:rPr lang="en-US" altLang="en-US" sz="1800" dirty="0"/>
              <a:t>the use of 2p+1 as </a:t>
            </a:r>
            <a:r>
              <a:rPr lang="en-US" altLang="en-US" sz="1800" dirty="0" smtClean="0"/>
              <a:t>alternative </a:t>
            </a:r>
            <a:r>
              <a:rPr lang="en-US" altLang="en-US" sz="1800" dirty="0"/>
              <a:t>schedule, </a:t>
            </a:r>
            <a:endParaRPr lang="en-US" altLang="en-US" sz="1800" dirty="0" smtClean="0"/>
          </a:p>
          <a:p>
            <a:pPr marL="523875" lvl="1" indent="0">
              <a:buNone/>
            </a:pPr>
            <a:r>
              <a:rPr lang="en-US" altLang="en-US" sz="1800" dirty="0"/>
              <a:t> </a:t>
            </a:r>
            <a:r>
              <a:rPr lang="en-US" altLang="en-US" sz="1800" dirty="0" smtClean="0"/>
              <a:t>      with </a:t>
            </a:r>
            <a:r>
              <a:rPr lang="en-US" altLang="en-US" sz="1800" dirty="0"/>
              <a:t>the third dose (the +1 dose) given between 9 and 15 months. </a:t>
            </a:r>
          </a:p>
          <a:p>
            <a:pPr lvl="1"/>
            <a:endParaRPr lang="en-US" altLang="en-US" sz="2800" dirty="0"/>
          </a:p>
          <a:p>
            <a:pPr lvl="1"/>
            <a:endParaRPr lang="en-US" altLang="en-US" dirty="0" smtClean="0"/>
          </a:p>
          <a:p>
            <a:pPr lvl="1"/>
            <a:endParaRPr lang="en-US" altLang="en-US" dirty="0" smtClean="0"/>
          </a:p>
          <a:p>
            <a:pPr lvl="1"/>
            <a:endParaRPr lang="en-US" altLang="en-US" dirty="0"/>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8261" t="11528" r="58540" b="13441"/>
          <a:stretch/>
        </p:blipFill>
        <p:spPr bwMode="auto">
          <a:xfrm>
            <a:off x="3995936" y="5085184"/>
            <a:ext cx="2764819" cy="20711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637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Country schedules</a:t>
            </a:r>
            <a:endParaRPr lang="en-GB"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6119" t="20565" r="5603" b="26633"/>
          <a:stretch/>
        </p:blipFill>
        <p:spPr bwMode="auto">
          <a:xfrm>
            <a:off x="-77573" y="1270498"/>
            <a:ext cx="4495993" cy="2015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aSource"/>
          <p:cNvSpPr txBox="1"/>
          <p:nvPr/>
        </p:nvSpPr>
        <p:spPr>
          <a:xfrm>
            <a:off x="29415" y="5972266"/>
            <a:ext cx="6859413" cy="204041"/>
          </a:xfrm>
          <a:prstGeom prst="rect">
            <a:avLst/>
          </a:prstGeom>
          <a:noFill/>
        </p:spPr>
        <p:txBody>
          <a:bodyPr vert="horz" wrap="square" lIns="80147" tIns="40074" rIns="80147" bIns="40074" rtlCol="0">
            <a:spAutoFit/>
          </a:bodyPr>
          <a:lstStyle/>
          <a:p>
            <a:pPr algn="l"/>
            <a:r>
              <a:rPr lang="en-US" sz="800" dirty="0">
                <a:latin typeface="Arial"/>
              </a:rPr>
              <a:t>D</a:t>
            </a:r>
            <a:r>
              <a:rPr lang="en-US" sz="800" dirty="0" smtClean="0">
                <a:latin typeface="Arial"/>
              </a:rPr>
              <a:t>ata </a:t>
            </a:r>
            <a:r>
              <a:rPr lang="en-US" sz="800" dirty="0">
                <a:latin typeface="Arial"/>
              </a:rPr>
              <a:t>source: WHO/IVB Database, as of 13 January </a:t>
            </a:r>
            <a:r>
              <a:rPr lang="en-US" sz="800" dirty="0" smtClean="0">
                <a:latin typeface="Arial"/>
              </a:rPr>
              <a:t>2016, Map </a:t>
            </a:r>
            <a:r>
              <a:rPr lang="en-US" sz="800" dirty="0">
                <a:latin typeface="Arial"/>
              </a:rPr>
              <a:t>production Immunization Vaccines and Biologicals (IVB</a:t>
            </a:r>
            <a:r>
              <a:rPr lang="en-US" sz="800" dirty="0" smtClean="0">
                <a:latin typeface="Arial"/>
              </a:rPr>
              <a:t>), WHO</a:t>
            </a:r>
            <a:endParaRPr lang="en-GB" sz="800" dirty="0">
              <a:latin typeface="Arial"/>
            </a:endParaRPr>
          </a:p>
        </p:txBody>
      </p:sp>
      <p:sp>
        <p:nvSpPr>
          <p:cNvPr id="5" name="Disclaimer"/>
          <p:cNvSpPr txBox="1"/>
          <p:nvPr/>
        </p:nvSpPr>
        <p:spPr>
          <a:xfrm>
            <a:off x="6535208" y="5649871"/>
            <a:ext cx="2606366" cy="542596"/>
          </a:xfrm>
          <a:prstGeom prst="rect">
            <a:avLst/>
          </a:prstGeom>
          <a:noFill/>
        </p:spPr>
        <p:txBody>
          <a:bodyPr vert="horz" lIns="80147" tIns="40074" rIns="80147" bIns="40074" rtlCol="0">
            <a:spAutoFit/>
          </a:bodyPr>
          <a:lstStyle/>
          <a:p>
            <a:pPr algn="l"/>
            <a:r>
              <a:rPr lang="en-US" sz="500" dirty="0">
                <a:latin typeface="Times New Roman"/>
              </a:rPr>
              <a:t>The boundaries and names shown and the designations used on this map 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©WHO 2016. All rights reserved.</a:t>
            </a:r>
            <a:endParaRPr lang="en-GB" sz="500" dirty="0">
              <a:latin typeface="Times New Roman"/>
            </a:endParaRPr>
          </a:p>
        </p:txBody>
      </p:sp>
      <p:grpSp>
        <p:nvGrpSpPr>
          <p:cNvPr id="14" name="Group 13"/>
          <p:cNvGrpSpPr/>
          <p:nvPr/>
        </p:nvGrpSpPr>
        <p:grpSpPr>
          <a:xfrm>
            <a:off x="247769" y="3165932"/>
            <a:ext cx="3096344" cy="458013"/>
            <a:chOff x="395536" y="3140967"/>
            <a:chExt cx="3096344" cy="458013"/>
          </a:xfrm>
        </p:grpSpPr>
        <p:sp>
          <p:nvSpPr>
            <p:cNvPr id="6" name="rect_legend"/>
            <p:cNvSpPr/>
            <p:nvPr/>
          </p:nvSpPr>
          <p:spPr>
            <a:xfrm>
              <a:off x="395536" y="3140967"/>
              <a:ext cx="3096344" cy="429098"/>
            </a:xfrm>
            <a:prstGeom prst="rect">
              <a:avLst/>
            </a:prstGeom>
            <a:noFill/>
            <a:ln w="6350" cap="flat" cmpd="sng" algn="ctr">
              <a:solidFill>
                <a:srgbClr val="000000"/>
              </a:solidFill>
              <a:prstDash val="solid"/>
            </a:ln>
            <a:effectLst/>
            <a:extLst>
              <a:ext uri="{909E8E84-426E-40DD-AFC4-6F175D3DCCD1}">
                <a14:hiddenFill xmlns:a14="http://schemas.microsoft.com/office/drawing/2010/main">
                  <a:solidFill>
                    <a:srgbClr val="0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7" name="rect_green"/>
            <p:cNvSpPr/>
            <p:nvPr/>
          </p:nvSpPr>
          <p:spPr>
            <a:xfrm>
              <a:off x="480380" y="3178896"/>
              <a:ext cx="116661" cy="71885"/>
            </a:xfrm>
            <a:prstGeom prst="rect">
              <a:avLst/>
            </a:prstGeom>
            <a:solidFill>
              <a:srgbClr val="38A8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8" name="text_green"/>
            <p:cNvSpPr txBox="1"/>
            <p:nvPr/>
          </p:nvSpPr>
          <p:spPr>
            <a:xfrm>
              <a:off x="639463" y="3170400"/>
              <a:ext cx="2672597" cy="204041"/>
            </a:xfrm>
            <a:prstGeom prst="rect">
              <a:avLst/>
            </a:prstGeom>
            <a:noFill/>
          </p:spPr>
          <p:txBody>
            <a:bodyPr vert="horz" wrap="square" lIns="80147" tIns="40074" rIns="80147" bIns="40074" rtlCol="0">
              <a:spAutoFit/>
            </a:bodyPr>
            <a:lstStyle/>
            <a:p>
              <a:pPr algn="l"/>
              <a:r>
                <a:rPr lang="en-GB" sz="800" dirty="0">
                  <a:latin typeface="Arial"/>
                </a:rPr>
                <a:t>Recommended in 2014</a:t>
              </a:r>
              <a:r>
                <a:rPr lang="en-GB" sz="800" i="1" dirty="0">
                  <a:latin typeface="Arial"/>
                </a:rPr>
                <a:t> (154 countries or 79%)</a:t>
              </a:r>
            </a:p>
          </p:txBody>
        </p:sp>
        <p:sp>
          <p:nvSpPr>
            <p:cNvPr id="9" name="rect_grey"/>
            <p:cNvSpPr/>
            <p:nvPr/>
          </p:nvSpPr>
          <p:spPr>
            <a:xfrm>
              <a:off x="480380" y="3312523"/>
              <a:ext cx="116661" cy="71885"/>
            </a:xfrm>
            <a:prstGeom prst="rect">
              <a:avLst/>
            </a:prstGeom>
            <a:solidFill>
              <a:srgbClr val="E1E1E1"/>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10" name="text_grey"/>
            <p:cNvSpPr txBox="1"/>
            <p:nvPr/>
          </p:nvSpPr>
          <p:spPr>
            <a:xfrm>
              <a:off x="639463" y="3292918"/>
              <a:ext cx="2852417" cy="204041"/>
            </a:xfrm>
            <a:prstGeom prst="rect">
              <a:avLst/>
            </a:prstGeom>
            <a:noFill/>
          </p:spPr>
          <p:txBody>
            <a:bodyPr vert="horz" wrap="square" lIns="80147" tIns="40074" rIns="80147" bIns="40074" rtlCol="0">
              <a:spAutoFit/>
            </a:bodyPr>
            <a:lstStyle/>
            <a:p>
              <a:pPr algn="l"/>
              <a:r>
                <a:rPr lang="en-US" sz="800" dirty="0">
                  <a:latin typeface="Arial"/>
                </a:rPr>
                <a:t>Not Available, Not Recommended </a:t>
              </a:r>
              <a:r>
                <a:rPr lang="en-US" sz="800" i="1" dirty="0">
                  <a:latin typeface="Arial"/>
                </a:rPr>
                <a:t>(40 countries or 21%)</a:t>
              </a:r>
              <a:endParaRPr lang="en-GB" sz="800" dirty="0">
                <a:latin typeface="Arial"/>
              </a:endParaRPr>
            </a:p>
          </p:txBody>
        </p:sp>
        <p:sp>
          <p:nvSpPr>
            <p:cNvPr id="11" name="rect_na"/>
            <p:cNvSpPr/>
            <p:nvPr/>
          </p:nvSpPr>
          <p:spPr>
            <a:xfrm>
              <a:off x="480380" y="3443222"/>
              <a:ext cx="116661" cy="71885"/>
            </a:xfrm>
            <a:prstGeom prst="rect">
              <a:avLst/>
            </a:prstGeom>
            <a:solidFill>
              <a:srgbClr val="B2B2B2"/>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12" name="legend_na"/>
            <p:cNvSpPr txBox="1"/>
            <p:nvPr/>
          </p:nvSpPr>
          <p:spPr>
            <a:xfrm>
              <a:off x="639463" y="3394939"/>
              <a:ext cx="2852417" cy="204041"/>
            </a:xfrm>
            <a:prstGeom prst="rect">
              <a:avLst/>
            </a:prstGeom>
            <a:noFill/>
          </p:spPr>
          <p:txBody>
            <a:bodyPr vert="horz" wrap="square" lIns="80147" tIns="40074" rIns="80147" bIns="40074" rtlCol="0">
              <a:spAutoFit/>
            </a:bodyPr>
            <a:lstStyle/>
            <a:p>
              <a:pPr algn="l"/>
              <a:r>
                <a:rPr lang="en-GB" sz="800" i="1" dirty="0">
                  <a:latin typeface="Arial"/>
                </a:rPr>
                <a:t>Not applicable</a:t>
              </a:r>
            </a:p>
          </p:txBody>
        </p:sp>
      </p:grpSp>
      <p:sp>
        <p:nvSpPr>
          <p:cNvPr id="13" name="TextBox 12"/>
          <p:cNvSpPr txBox="1"/>
          <p:nvPr/>
        </p:nvSpPr>
        <p:spPr>
          <a:xfrm>
            <a:off x="118694" y="996697"/>
            <a:ext cx="3459601" cy="400110"/>
          </a:xfrm>
          <a:prstGeom prst="rect">
            <a:avLst/>
          </a:prstGeom>
          <a:noFill/>
        </p:spPr>
        <p:txBody>
          <a:bodyPr wrap="none" rtlCol="0">
            <a:spAutoFit/>
          </a:bodyPr>
          <a:lstStyle/>
          <a:p>
            <a:r>
              <a:rPr lang="en-GB" sz="2000" dirty="0" smtClean="0"/>
              <a:t>Countries with MCV2, 2014</a:t>
            </a:r>
            <a:endParaRPr lang="en-GB" sz="2000" dirty="0"/>
          </a:p>
        </p:txBody>
      </p:sp>
      <p:grpSp>
        <p:nvGrpSpPr>
          <p:cNvPr id="15" name="Group 14"/>
          <p:cNvGrpSpPr/>
          <p:nvPr/>
        </p:nvGrpSpPr>
        <p:grpSpPr>
          <a:xfrm>
            <a:off x="4426822" y="980728"/>
            <a:ext cx="4714752" cy="2978312"/>
            <a:chOff x="4426822" y="980728"/>
            <a:chExt cx="4714752" cy="2978312"/>
          </a:xfrm>
        </p:grpSpPr>
        <p:sp>
          <p:nvSpPr>
            <p:cNvPr id="17" name="TextBox 16"/>
            <p:cNvSpPr txBox="1"/>
            <p:nvPr/>
          </p:nvSpPr>
          <p:spPr>
            <a:xfrm>
              <a:off x="4426822" y="980728"/>
              <a:ext cx="4714752" cy="400110"/>
            </a:xfrm>
            <a:prstGeom prst="rect">
              <a:avLst/>
            </a:prstGeom>
            <a:noFill/>
          </p:spPr>
          <p:txBody>
            <a:bodyPr wrap="none" rtlCol="0">
              <a:spAutoFit/>
            </a:bodyPr>
            <a:lstStyle/>
            <a:p>
              <a:r>
                <a:rPr lang="en-GB" sz="2000" dirty="0" smtClean="0"/>
                <a:t>Countries with MCV2 and DTP4, 2014</a:t>
              </a:r>
              <a:endParaRPr lang="en-GB" sz="2000" dirty="0"/>
            </a:p>
          </p:txBody>
        </p:sp>
        <p:grpSp>
          <p:nvGrpSpPr>
            <p:cNvPr id="3" name="Group 2"/>
            <p:cNvGrpSpPr/>
            <p:nvPr/>
          </p:nvGrpSpPr>
          <p:grpSpPr>
            <a:xfrm>
              <a:off x="4499061" y="1270152"/>
              <a:ext cx="4495391" cy="2688888"/>
              <a:chOff x="4499061" y="1270152"/>
              <a:chExt cx="4495391" cy="2688888"/>
            </a:xfrm>
          </p:grpSpPr>
          <p:pic>
            <p:nvPicPr>
              <p:cNvPr id="1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6132" t="20567" r="5597" b="26617"/>
              <a:stretch/>
            </p:blipFill>
            <p:spPr bwMode="auto">
              <a:xfrm>
                <a:off x="4499061" y="1270152"/>
                <a:ext cx="4495391" cy="2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 name="Group 17"/>
              <p:cNvGrpSpPr/>
              <p:nvPr/>
            </p:nvGrpSpPr>
            <p:grpSpPr>
              <a:xfrm>
                <a:off x="5685872" y="3166517"/>
                <a:ext cx="3308579" cy="792523"/>
                <a:chOff x="3192825" y="4914357"/>
                <a:chExt cx="3170593" cy="1061758"/>
              </a:xfrm>
            </p:grpSpPr>
            <p:sp>
              <p:nvSpPr>
                <p:cNvPr id="19" name="rect_legend"/>
                <p:cNvSpPr/>
                <p:nvPr/>
              </p:nvSpPr>
              <p:spPr>
                <a:xfrm>
                  <a:off x="3192825" y="4914357"/>
                  <a:ext cx="3170593" cy="1061758"/>
                </a:xfrm>
                <a:prstGeom prst="rect">
                  <a:avLst/>
                </a:prstGeom>
                <a:noFill/>
                <a:ln w="6350" cap="flat" cmpd="sng" algn="ctr">
                  <a:solidFill>
                    <a:srgbClr val="000000"/>
                  </a:solidFill>
                  <a:prstDash val="solid"/>
                </a:ln>
                <a:effectLst/>
                <a:extLst>
                  <a:ext uri="{909E8E84-426E-40DD-AFC4-6F175D3DCCD1}">
                    <a14:hiddenFill xmlns:a14="http://schemas.microsoft.com/office/drawing/2010/main">
                      <a:solidFill>
                        <a:srgbClr val="0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0" name="rect_green"/>
                <p:cNvSpPr/>
                <p:nvPr/>
              </p:nvSpPr>
              <p:spPr>
                <a:xfrm>
                  <a:off x="3279705" y="4958716"/>
                  <a:ext cx="119458" cy="126707"/>
                </a:xfrm>
                <a:prstGeom prst="rect">
                  <a:avLst/>
                </a:prstGeom>
                <a:solidFill>
                  <a:srgbClr val="38A8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1" name="text_green"/>
                <p:cNvSpPr txBox="1"/>
                <p:nvPr/>
              </p:nvSpPr>
              <p:spPr>
                <a:xfrm>
                  <a:off x="3442602" y="4943741"/>
                  <a:ext cx="2736684" cy="209363"/>
                </a:xfrm>
                <a:prstGeom prst="rect">
                  <a:avLst/>
                </a:prstGeom>
                <a:noFill/>
              </p:spPr>
              <p:txBody>
                <a:bodyPr vert="horz" wrap="square" lIns="80147" tIns="40074" rIns="80147" bIns="40074" rtlCol="0">
                  <a:spAutoFit/>
                </a:bodyPr>
                <a:lstStyle/>
                <a:p>
                  <a:pPr algn="l"/>
                  <a:r>
                    <a:rPr lang="en-GB" sz="800" dirty="0">
                      <a:latin typeface="Arial"/>
                    </a:rPr>
                    <a:t>Both recommended in 2014</a:t>
                  </a:r>
                  <a:r>
                    <a:rPr lang="en-GB" sz="800" i="1" dirty="0">
                      <a:latin typeface="Arial"/>
                    </a:rPr>
                    <a:t> (128 countries or 66%)</a:t>
                  </a:r>
                </a:p>
              </p:txBody>
            </p:sp>
            <p:sp>
              <p:nvSpPr>
                <p:cNvPr id="22" name="rect_grey"/>
                <p:cNvSpPr/>
                <p:nvPr/>
              </p:nvSpPr>
              <p:spPr>
                <a:xfrm>
                  <a:off x="3279705" y="5580173"/>
                  <a:ext cx="119458" cy="126707"/>
                </a:xfrm>
                <a:prstGeom prst="rect">
                  <a:avLst/>
                </a:prstGeom>
                <a:solidFill>
                  <a:srgbClr val="E1E1E1"/>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3" name="text_grey"/>
                <p:cNvSpPr txBox="1"/>
                <p:nvPr/>
              </p:nvSpPr>
              <p:spPr>
                <a:xfrm>
                  <a:off x="3442602" y="5564850"/>
                  <a:ext cx="2920816" cy="209363"/>
                </a:xfrm>
                <a:prstGeom prst="rect">
                  <a:avLst/>
                </a:prstGeom>
                <a:noFill/>
              </p:spPr>
              <p:txBody>
                <a:bodyPr vert="horz" wrap="square" lIns="80147" tIns="40074" rIns="80147" bIns="40074" rtlCol="0">
                  <a:spAutoFit/>
                </a:bodyPr>
                <a:lstStyle/>
                <a:p>
                  <a:pPr algn="l"/>
                  <a:r>
                    <a:rPr lang="en-US" sz="800" dirty="0">
                      <a:latin typeface="Arial"/>
                    </a:rPr>
                    <a:t>Not Available, None recommended </a:t>
                  </a:r>
                  <a:r>
                    <a:rPr lang="en-US" sz="800" i="1" dirty="0">
                      <a:latin typeface="Arial"/>
                    </a:rPr>
                    <a:t>(31 countries or 16%)</a:t>
                  </a:r>
                  <a:endParaRPr lang="en-GB" sz="800" dirty="0">
                    <a:latin typeface="Arial"/>
                  </a:endParaRPr>
                </a:p>
              </p:txBody>
            </p:sp>
            <p:sp>
              <p:nvSpPr>
                <p:cNvPr id="24" name="rect_na"/>
                <p:cNvSpPr/>
                <p:nvPr/>
              </p:nvSpPr>
              <p:spPr>
                <a:xfrm>
                  <a:off x="3279705" y="5785879"/>
                  <a:ext cx="119458" cy="126707"/>
                </a:xfrm>
                <a:prstGeom prst="rect">
                  <a:avLst/>
                </a:prstGeom>
                <a:solidFill>
                  <a:srgbClr val="B2B2B2"/>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5" name="legend_na"/>
                <p:cNvSpPr txBox="1"/>
                <p:nvPr/>
              </p:nvSpPr>
              <p:spPr>
                <a:xfrm>
                  <a:off x="3442602" y="5760646"/>
                  <a:ext cx="2736684" cy="209363"/>
                </a:xfrm>
                <a:prstGeom prst="rect">
                  <a:avLst/>
                </a:prstGeom>
                <a:noFill/>
              </p:spPr>
              <p:txBody>
                <a:bodyPr vert="horz" lIns="80147" tIns="40074" rIns="80147" bIns="40074" rtlCol="0">
                  <a:spAutoFit/>
                </a:bodyPr>
                <a:lstStyle/>
                <a:p>
                  <a:pPr algn="l"/>
                  <a:r>
                    <a:rPr lang="en-GB" sz="800" i="1" dirty="0">
                      <a:latin typeface="Arial"/>
                    </a:rPr>
                    <a:t>Not applicable</a:t>
                  </a:r>
                </a:p>
              </p:txBody>
            </p:sp>
            <p:sp>
              <p:nvSpPr>
                <p:cNvPr id="26" name="rect_grey"/>
                <p:cNvSpPr/>
                <p:nvPr/>
              </p:nvSpPr>
              <p:spPr>
                <a:xfrm>
                  <a:off x="3279705" y="5165186"/>
                  <a:ext cx="119458" cy="126707"/>
                </a:xfrm>
                <a:prstGeom prst="rect">
                  <a:avLst/>
                </a:prstGeom>
                <a:solidFill>
                  <a:srgbClr val="E698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7" name="text_grey"/>
                <p:cNvSpPr txBox="1"/>
                <p:nvPr/>
              </p:nvSpPr>
              <p:spPr>
                <a:xfrm>
                  <a:off x="3442602" y="5130629"/>
                  <a:ext cx="2920816" cy="209363"/>
                </a:xfrm>
                <a:prstGeom prst="rect">
                  <a:avLst/>
                </a:prstGeom>
                <a:noFill/>
              </p:spPr>
              <p:txBody>
                <a:bodyPr vert="horz" wrap="square" lIns="80147" tIns="40074" rIns="80147" bIns="40074" rtlCol="0">
                  <a:spAutoFit/>
                </a:bodyPr>
                <a:lstStyle/>
                <a:p>
                  <a:pPr algn="l"/>
                  <a:r>
                    <a:rPr lang="en-US" sz="800" dirty="0">
                      <a:latin typeface="Arial"/>
                    </a:rPr>
                    <a:t>DTP4 not recommended </a:t>
                  </a:r>
                  <a:r>
                    <a:rPr lang="en-US" sz="800" i="1" dirty="0">
                      <a:latin typeface="Arial"/>
                    </a:rPr>
                    <a:t>(26 countries or 13%)</a:t>
                  </a:r>
                  <a:endParaRPr lang="en-GB" sz="800" dirty="0">
                    <a:latin typeface="Arial"/>
                  </a:endParaRPr>
                </a:p>
              </p:txBody>
            </p:sp>
            <p:sp>
              <p:nvSpPr>
                <p:cNvPr id="28" name="rect_grey"/>
                <p:cNvSpPr/>
                <p:nvPr/>
              </p:nvSpPr>
              <p:spPr>
                <a:xfrm>
                  <a:off x="3279705" y="5374468"/>
                  <a:ext cx="119458" cy="126707"/>
                </a:xfrm>
                <a:prstGeom prst="rect">
                  <a:avLst/>
                </a:prstGeom>
                <a:solidFill>
                  <a:srgbClr val="005CE6"/>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29" name="text_grey"/>
                <p:cNvSpPr txBox="1"/>
                <p:nvPr/>
              </p:nvSpPr>
              <p:spPr>
                <a:xfrm>
                  <a:off x="3442602" y="5354267"/>
                  <a:ext cx="2920816" cy="209363"/>
                </a:xfrm>
                <a:prstGeom prst="rect">
                  <a:avLst/>
                </a:prstGeom>
                <a:noFill/>
              </p:spPr>
              <p:txBody>
                <a:bodyPr vert="horz" wrap="square" lIns="80147" tIns="40074" rIns="80147" bIns="40074" rtlCol="0">
                  <a:spAutoFit/>
                </a:bodyPr>
                <a:lstStyle/>
                <a:p>
                  <a:pPr algn="l"/>
                  <a:r>
                    <a:rPr lang="en-US" sz="800" dirty="0">
                      <a:latin typeface="Arial"/>
                    </a:rPr>
                    <a:t>MCV2 not recommended </a:t>
                  </a:r>
                  <a:r>
                    <a:rPr lang="en-US" sz="800" i="1" dirty="0">
                      <a:latin typeface="Arial"/>
                    </a:rPr>
                    <a:t>(9 countries or 5%)</a:t>
                  </a:r>
                  <a:endParaRPr lang="en-GB" sz="800" dirty="0">
                    <a:latin typeface="Arial"/>
                  </a:endParaRPr>
                </a:p>
              </p:txBody>
            </p:sp>
          </p:grpSp>
        </p:grpSp>
      </p:grpSp>
      <p:grpSp>
        <p:nvGrpSpPr>
          <p:cNvPr id="40" name="Group 39"/>
          <p:cNvGrpSpPr/>
          <p:nvPr/>
        </p:nvGrpSpPr>
        <p:grpSpPr>
          <a:xfrm>
            <a:off x="-32876" y="3710787"/>
            <a:ext cx="9124895" cy="2382509"/>
            <a:chOff x="-32876" y="3710787"/>
            <a:chExt cx="9124895" cy="2382509"/>
          </a:xfrm>
        </p:grpSpPr>
        <p:pic>
          <p:nvPicPr>
            <p:cNvPr id="3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6132" t="20567" r="5597" b="26617"/>
            <a:stretch/>
          </p:blipFill>
          <p:spPr bwMode="auto">
            <a:xfrm>
              <a:off x="843522" y="3710787"/>
              <a:ext cx="5312654" cy="2382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1" name="Group 30"/>
            <p:cNvGrpSpPr/>
            <p:nvPr/>
          </p:nvGrpSpPr>
          <p:grpSpPr>
            <a:xfrm>
              <a:off x="5921427" y="4595107"/>
              <a:ext cx="3170592" cy="756346"/>
              <a:chOff x="3093004" y="5156557"/>
              <a:chExt cx="3170592" cy="756346"/>
            </a:xfrm>
          </p:grpSpPr>
          <p:sp>
            <p:nvSpPr>
              <p:cNvPr id="32" name="rect_legend"/>
              <p:cNvSpPr/>
              <p:nvPr/>
            </p:nvSpPr>
            <p:spPr>
              <a:xfrm>
                <a:off x="3093004" y="5156557"/>
                <a:ext cx="3170592" cy="756346"/>
              </a:xfrm>
              <a:prstGeom prst="rect">
                <a:avLst/>
              </a:prstGeom>
              <a:noFill/>
              <a:ln w="6350" cap="flat" cmpd="sng" algn="ctr">
                <a:solidFill>
                  <a:srgbClr val="000000"/>
                </a:solidFill>
                <a:prstDash val="solid"/>
              </a:ln>
              <a:effectLst/>
              <a:extLst>
                <a:ext uri="{909E8E84-426E-40DD-AFC4-6F175D3DCCD1}">
                  <a14:hiddenFill xmlns:a14="http://schemas.microsoft.com/office/drawing/2010/main">
                    <a:solidFill>
                      <a:srgbClr val="0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33" name="rect_green"/>
              <p:cNvSpPr/>
              <p:nvPr/>
            </p:nvSpPr>
            <p:spPr>
              <a:xfrm>
                <a:off x="3179883" y="5223412"/>
                <a:ext cx="119458" cy="126707"/>
              </a:xfrm>
              <a:prstGeom prst="rect">
                <a:avLst/>
              </a:prstGeom>
              <a:solidFill>
                <a:srgbClr val="38A8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34" name="text_green"/>
              <p:cNvSpPr txBox="1"/>
              <p:nvPr/>
            </p:nvSpPr>
            <p:spPr>
              <a:xfrm>
                <a:off x="3342780" y="5208437"/>
                <a:ext cx="2736684" cy="209363"/>
              </a:xfrm>
              <a:prstGeom prst="rect">
                <a:avLst/>
              </a:prstGeom>
              <a:noFill/>
            </p:spPr>
            <p:txBody>
              <a:bodyPr vert="horz" wrap="square" lIns="80147" tIns="40074" rIns="80147" bIns="40074" rtlCol="0">
                <a:spAutoFit/>
              </a:bodyPr>
              <a:lstStyle/>
              <a:p>
                <a:pPr algn="l"/>
                <a:r>
                  <a:rPr lang="en-GB" sz="800" dirty="0">
                    <a:latin typeface="Arial"/>
                  </a:rPr>
                  <a:t>Recommended in 2014</a:t>
                </a:r>
                <a:r>
                  <a:rPr lang="en-GB" sz="800" i="1" dirty="0">
                    <a:latin typeface="Arial"/>
                  </a:rPr>
                  <a:t> (19 countries or 10%)</a:t>
                </a:r>
              </a:p>
            </p:txBody>
          </p:sp>
          <p:sp>
            <p:nvSpPr>
              <p:cNvPr id="35" name="rect_grey"/>
              <p:cNvSpPr/>
              <p:nvPr/>
            </p:nvSpPr>
            <p:spPr>
              <a:xfrm>
                <a:off x="3179883" y="5458948"/>
                <a:ext cx="119458" cy="126707"/>
              </a:xfrm>
              <a:prstGeom prst="rect">
                <a:avLst/>
              </a:prstGeom>
              <a:solidFill>
                <a:srgbClr val="E1E1E1"/>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36" name="text_grey"/>
              <p:cNvSpPr txBox="1"/>
              <p:nvPr/>
            </p:nvSpPr>
            <p:spPr>
              <a:xfrm>
                <a:off x="3342780" y="5424392"/>
                <a:ext cx="2920816" cy="209363"/>
              </a:xfrm>
              <a:prstGeom prst="rect">
                <a:avLst/>
              </a:prstGeom>
              <a:noFill/>
            </p:spPr>
            <p:txBody>
              <a:bodyPr vert="horz" wrap="square" lIns="80147" tIns="40074" rIns="80147" bIns="40074" rtlCol="0">
                <a:spAutoFit/>
              </a:bodyPr>
              <a:lstStyle/>
              <a:p>
                <a:pPr algn="l"/>
                <a:r>
                  <a:rPr lang="en-US" sz="800" dirty="0">
                    <a:latin typeface="Arial"/>
                  </a:rPr>
                  <a:t>Not Available, Not recommended </a:t>
                </a:r>
                <a:r>
                  <a:rPr lang="en-US" sz="800" i="1" dirty="0">
                    <a:latin typeface="Arial"/>
                  </a:rPr>
                  <a:t>(175 countries or 90%)</a:t>
                </a:r>
                <a:endParaRPr lang="en-GB" sz="800" dirty="0">
                  <a:latin typeface="Arial"/>
                </a:endParaRPr>
              </a:p>
            </p:txBody>
          </p:sp>
          <p:sp>
            <p:nvSpPr>
              <p:cNvPr id="37" name="rect_na"/>
              <p:cNvSpPr/>
              <p:nvPr/>
            </p:nvSpPr>
            <p:spPr>
              <a:xfrm>
                <a:off x="3179883" y="5689324"/>
                <a:ext cx="119458" cy="126707"/>
              </a:xfrm>
              <a:prstGeom prst="rect">
                <a:avLst/>
              </a:prstGeom>
              <a:solidFill>
                <a:srgbClr val="B2B2B2"/>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algn="ctr"/>
                <a:endParaRPr lang="en-GB"/>
              </a:p>
            </p:txBody>
          </p:sp>
          <p:sp>
            <p:nvSpPr>
              <p:cNvPr id="38" name="legend_na"/>
              <p:cNvSpPr txBox="1"/>
              <p:nvPr/>
            </p:nvSpPr>
            <p:spPr>
              <a:xfrm>
                <a:off x="3342780" y="5654768"/>
                <a:ext cx="2736684" cy="209363"/>
              </a:xfrm>
              <a:prstGeom prst="rect">
                <a:avLst/>
              </a:prstGeom>
              <a:noFill/>
            </p:spPr>
            <p:txBody>
              <a:bodyPr vert="horz" lIns="80147" tIns="40074" rIns="80147" bIns="40074" rtlCol="0">
                <a:spAutoFit/>
              </a:bodyPr>
              <a:lstStyle/>
              <a:p>
                <a:pPr algn="l"/>
                <a:r>
                  <a:rPr lang="en-GB" sz="800" i="1">
                    <a:latin typeface="Arial"/>
                  </a:rPr>
                  <a:t>Not applicable</a:t>
                </a:r>
              </a:p>
            </p:txBody>
          </p:sp>
        </p:grpSp>
        <p:sp>
          <p:nvSpPr>
            <p:cNvPr id="39" name="TextBox 38"/>
            <p:cNvSpPr txBox="1"/>
            <p:nvPr/>
          </p:nvSpPr>
          <p:spPr>
            <a:xfrm>
              <a:off x="-32876" y="4812844"/>
              <a:ext cx="2113078" cy="1077218"/>
            </a:xfrm>
            <a:prstGeom prst="rect">
              <a:avLst/>
            </a:prstGeom>
            <a:noFill/>
          </p:spPr>
          <p:txBody>
            <a:bodyPr wrap="none" rtlCol="0">
              <a:spAutoFit/>
            </a:bodyPr>
            <a:lstStyle/>
            <a:p>
              <a:pPr algn="l"/>
              <a:r>
                <a:rPr lang="en-GB" sz="1600" dirty="0" smtClean="0"/>
                <a:t>Countries with both</a:t>
              </a:r>
            </a:p>
            <a:p>
              <a:pPr algn="l"/>
              <a:r>
                <a:rPr lang="en-GB" sz="1600" dirty="0" smtClean="0"/>
                <a:t> MCV2 and DTP4</a:t>
              </a:r>
            </a:p>
            <a:p>
              <a:pPr algn="l"/>
              <a:r>
                <a:rPr lang="en-GB" sz="1600" dirty="0" smtClean="0"/>
                <a:t> at the same time</a:t>
              </a:r>
            </a:p>
            <a:p>
              <a:pPr algn="l"/>
              <a:r>
                <a:rPr lang="en-GB" sz="1600" dirty="0" smtClean="0"/>
                <a:t> in 2YL, 2014</a:t>
              </a:r>
              <a:endParaRPr lang="en-GB" sz="1600" dirty="0"/>
            </a:p>
          </p:txBody>
        </p:sp>
      </p:grpSp>
    </p:spTree>
    <p:extLst>
      <p:ext uri="{BB962C8B-B14F-4D97-AF65-F5344CB8AC3E}">
        <p14:creationId xmlns:p14="http://schemas.microsoft.com/office/powerpoint/2010/main" val="42898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Rwanda: Difficulties with measles second dose</a:t>
            </a:r>
            <a:endParaRPr lang="en-GB" dirty="0"/>
          </a:p>
        </p:txBody>
      </p:sp>
      <p:pic>
        <p:nvPicPr>
          <p:cNvPr id="2253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5051" y="1124744"/>
            <a:ext cx="877389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ular Callout 2"/>
          <p:cNvSpPr/>
          <p:nvPr/>
        </p:nvSpPr>
        <p:spPr>
          <a:xfrm>
            <a:off x="1315024" y="3717032"/>
            <a:ext cx="1661723" cy="1080120"/>
          </a:xfrm>
          <a:prstGeom prst="wedgeRoundRectCallout">
            <a:avLst>
              <a:gd name="adj1" fmla="val 189167"/>
              <a:gd name="adj2" fmla="val -177573"/>
              <a:gd name="adj3" fmla="val 1666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fontAlgn="auto">
              <a:spcBef>
                <a:spcPts val="0"/>
              </a:spcBef>
              <a:spcAft>
                <a:spcPts val="0"/>
              </a:spcAft>
            </a:pPr>
            <a:r>
              <a:rPr lang="en-US" sz="1800" b="0" dirty="0" smtClean="0">
                <a:solidFill>
                  <a:prstClr val="white"/>
                </a:solidFill>
              </a:rPr>
              <a:t>Easy change from measles to MR at 9 months</a:t>
            </a:r>
            <a:endParaRPr lang="en-GB" sz="1800" b="0" dirty="0">
              <a:solidFill>
                <a:prstClr val="white"/>
              </a:solidFill>
            </a:endParaRPr>
          </a:p>
        </p:txBody>
      </p:sp>
      <p:sp>
        <p:nvSpPr>
          <p:cNvPr id="6" name="Rounded Rectangular Callout 5"/>
          <p:cNvSpPr/>
          <p:nvPr/>
        </p:nvSpPr>
        <p:spPr>
          <a:xfrm>
            <a:off x="5436096" y="3609020"/>
            <a:ext cx="1661723" cy="1080120"/>
          </a:xfrm>
          <a:prstGeom prst="wedgeRoundRectCallout">
            <a:avLst>
              <a:gd name="adj1" fmla="val 97497"/>
              <a:gd name="adj2" fmla="val -86598"/>
              <a:gd name="adj3" fmla="val 16667"/>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fontAlgn="auto">
              <a:spcBef>
                <a:spcPts val="0"/>
              </a:spcBef>
              <a:spcAft>
                <a:spcPts val="0"/>
              </a:spcAft>
            </a:pPr>
            <a:r>
              <a:rPr lang="en-US" sz="1800" b="0" dirty="0" smtClean="0">
                <a:solidFill>
                  <a:prstClr val="white"/>
                </a:solidFill>
              </a:rPr>
              <a:t>Slow uptake of measles at 15 months</a:t>
            </a:r>
            <a:endParaRPr lang="en-GB" sz="1800" b="0" dirty="0">
              <a:solidFill>
                <a:prstClr val="white"/>
              </a:solidFill>
            </a:endParaRPr>
          </a:p>
        </p:txBody>
      </p:sp>
    </p:spTree>
    <p:custDataLst>
      <p:tags r:id="rId1"/>
    </p:custDataLst>
    <p:extLst>
      <p:ext uri="{BB962C8B-B14F-4D97-AF65-F5344CB8AC3E}">
        <p14:creationId xmlns:p14="http://schemas.microsoft.com/office/powerpoint/2010/main" val="122624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Lessons learned from recent MSD introductions </a:t>
            </a:r>
            <a:br>
              <a:rPr lang="en-US" sz="2800" dirty="0" smtClean="0"/>
            </a:br>
            <a:r>
              <a:rPr lang="en-US" sz="1800" dirty="0" smtClean="0"/>
              <a:t>PIEs conducted in Tanzania, Zambia, Ghana, Cambodia, India, Burundi, Senegal, Eritrea</a:t>
            </a:r>
            <a:endParaRPr lang="en-US" sz="2800" dirty="0"/>
          </a:p>
        </p:txBody>
      </p:sp>
      <p:sp>
        <p:nvSpPr>
          <p:cNvPr id="3" name="Text Placeholder 2"/>
          <p:cNvSpPr>
            <a:spLocks noGrp="1"/>
          </p:cNvSpPr>
          <p:nvPr>
            <p:ph idx="1"/>
          </p:nvPr>
        </p:nvSpPr>
        <p:spPr>
          <a:xfrm>
            <a:off x="179513" y="1091374"/>
            <a:ext cx="2736304" cy="4967758"/>
          </a:xfrm>
          <a:solidFill>
            <a:schemeClr val="accent2"/>
          </a:solidFill>
        </p:spPr>
        <p:txBody>
          <a:bodyPr/>
          <a:lstStyle/>
          <a:p>
            <a:pPr marL="0" indent="0">
              <a:spcAft>
                <a:spcPts val="0"/>
              </a:spcAft>
              <a:buNone/>
            </a:pPr>
            <a:r>
              <a:rPr lang="en-US" sz="1600" u="sng" dirty="0" smtClean="0"/>
              <a:t>Planning, training and demand creation</a:t>
            </a:r>
          </a:p>
          <a:p>
            <a:pPr marL="180000" indent="-180000">
              <a:spcAft>
                <a:spcPts val="0"/>
              </a:spcAft>
            </a:pPr>
            <a:r>
              <a:rPr lang="en-US" sz="1600" dirty="0" smtClean="0"/>
              <a:t>Planning </a:t>
            </a:r>
            <a:r>
              <a:rPr lang="en-US" sz="1600" dirty="0" smtClean="0">
                <a:solidFill>
                  <a:srgbClr val="C00000"/>
                </a:solidFill>
              </a:rPr>
              <a:t>not started early </a:t>
            </a:r>
            <a:r>
              <a:rPr lang="en-US" sz="1600" dirty="0" smtClean="0"/>
              <a:t>enough</a:t>
            </a:r>
          </a:p>
          <a:p>
            <a:pPr marL="180000" indent="-180000">
              <a:spcAft>
                <a:spcPts val="0"/>
              </a:spcAft>
            </a:pPr>
            <a:r>
              <a:rPr lang="en-US" sz="1600" dirty="0" smtClean="0"/>
              <a:t>Health staff </a:t>
            </a:r>
            <a:r>
              <a:rPr lang="en-US" sz="1600" dirty="0" smtClean="0">
                <a:solidFill>
                  <a:srgbClr val="C00000"/>
                </a:solidFill>
              </a:rPr>
              <a:t>training</a:t>
            </a:r>
          </a:p>
          <a:p>
            <a:pPr marL="360000" lvl="2" indent="-180000">
              <a:spcAft>
                <a:spcPts val="0"/>
              </a:spcAft>
            </a:pPr>
            <a:r>
              <a:rPr lang="en-US" sz="1600" dirty="0" smtClean="0"/>
              <a:t>Not conducted adequately or universally (“measles is an old vaccine”)</a:t>
            </a:r>
          </a:p>
          <a:p>
            <a:pPr marL="360000" lvl="2" indent="-180000">
              <a:spcAft>
                <a:spcPts val="0"/>
              </a:spcAft>
            </a:pPr>
            <a:r>
              <a:rPr lang="en-US" sz="1600" dirty="0" smtClean="0"/>
              <a:t>Health workers not aware of MDVP, criteria for MSD, target population</a:t>
            </a:r>
          </a:p>
          <a:p>
            <a:pPr marL="360000" lvl="2" indent="-180000">
              <a:spcAft>
                <a:spcPts val="0"/>
              </a:spcAft>
            </a:pPr>
            <a:r>
              <a:rPr lang="en-US" sz="1600" dirty="0" smtClean="0"/>
              <a:t>Written guidelines not available</a:t>
            </a:r>
          </a:p>
          <a:p>
            <a:pPr marL="180000" indent="-180000">
              <a:spcAft>
                <a:spcPts val="0"/>
              </a:spcAft>
            </a:pPr>
            <a:r>
              <a:rPr lang="en-US" sz="1600" dirty="0" smtClean="0">
                <a:solidFill>
                  <a:srgbClr val="C00000"/>
                </a:solidFill>
              </a:rPr>
              <a:t>Demand creation </a:t>
            </a:r>
            <a:r>
              <a:rPr lang="en-US" sz="1600" dirty="0" smtClean="0"/>
              <a:t>among caregivers</a:t>
            </a:r>
          </a:p>
          <a:p>
            <a:pPr marL="360000" lvl="2" indent="-180000">
              <a:spcAft>
                <a:spcPts val="0"/>
              </a:spcAft>
            </a:pPr>
            <a:r>
              <a:rPr lang="en-US" sz="1600" dirty="0" smtClean="0"/>
              <a:t>Need to improve communication with caregivers about need for 18 month visit</a:t>
            </a:r>
          </a:p>
        </p:txBody>
      </p:sp>
      <p:sp>
        <p:nvSpPr>
          <p:cNvPr id="4" name="Text Placeholder 2"/>
          <p:cNvSpPr txBox="1">
            <a:spLocks/>
          </p:cNvSpPr>
          <p:nvPr/>
        </p:nvSpPr>
        <p:spPr bwMode="auto">
          <a:xfrm>
            <a:off x="3059832" y="1090800"/>
            <a:ext cx="2952328" cy="4967758"/>
          </a:xfrm>
          <a:prstGeom prst="rect">
            <a:avLst/>
          </a:prstGeom>
          <a:solidFill>
            <a:schemeClr val="accent1"/>
          </a:solidFill>
          <a:ln>
            <a:noFill/>
          </a:ln>
          <a:effectLst/>
          <a:extLst/>
        </p:spPr>
        <p:txBody>
          <a:bodyPr vert="horz" wrap="square" lIns="0" tIns="0" rIns="0" bIns="0" numCol="1" anchor="t" anchorCtr="0" compatLnSpc="1">
            <a:prstTxWarp prst="textNoShape">
              <a:avLst/>
            </a:prstTxWarp>
          </a:bodyPr>
          <a:lst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a:lstStyle>
          <a:p>
            <a:pPr marL="0" indent="0">
              <a:buNone/>
            </a:pPr>
            <a:r>
              <a:rPr lang="en-US" sz="1600" b="0" u="sng" kern="0" dirty="0" smtClean="0"/>
              <a:t>Implementation and integration</a:t>
            </a:r>
          </a:p>
          <a:p>
            <a:pPr marL="180000" indent="-180000"/>
            <a:r>
              <a:rPr lang="en-US" sz="1600" b="0" kern="0" dirty="0" smtClean="0"/>
              <a:t>Need </a:t>
            </a:r>
            <a:r>
              <a:rPr lang="en-US" sz="1600" b="0" kern="0" dirty="0" smtClean="0">
                <a:solidFill>
                  <a:srgbClr val="C00000"/>
                </a:solidFill>
              </a:rPr>
              <a:t>active defaulter tracing</a:t>
            </a:r>
            <a:r>
              <a:rPr lang="en-US" sz="1600" b="0" kern="0" dirty="0" smtClean="0"/>
              <a:t>  for MCV1-MCV2 drop-outs</a:t>
            </a:r>
          </a:p>
          <a:p>
            <a:pPr marL="180000" indent="-180000"/>
            <a:r>
              <a:rPr lang="en-US" sz="1600" b="0" kern="0" dirty="0" smtClean="0"/>
              <a:t>Need </a:t>
            </a:r>
            <a:r>
              <a:rPr lang="en-US" sz="1600" b="0" kern="0" dirty="0" smtClean="0">
                <a:solidFill>
                  <a:srgbClr val="C00000"/>
                </a:solidFill>
              </a:rPr>
              <a:t>proactive screening </a:t>
            </a:r>
            <a:r>
              <a:rPr lang="en-US" sz="1600" b="0" kern="0" dirty="0" smtClean="0"/>
              <a:t>for eligible children at HF &amp;  strategies to reach kids &gt; 9 </a:t>
            </a:r>
            <a:r>
              <a:rPr lang="en-US" sz="1600" b="0" kern="0" dirty="0" err="1" smtClean="0"/>
              <a:t>mth</a:t>
            </a:r>
            <a:r>
              <a:rPr lang="en-US" sz="1600" b="0" kern="0" dirty="0" smtClean="0"/>
              <a:t> </a:t>
            </a:r>
          </a:p>
          <a:p>
            <a:pPr marL="180000" indent="-180000"/>
            <a:r>
              <a:rPr lang="en-US" sz="1600" b="0" kern="0" dirty="0" smtClean="0"/>
              <a:t>Need to use of microplanning to focus </a:t>
            </a:r>
            <a:r>
              <a:rPr lang="en-US" sz="1600" b="0" kern="0" dirty="0" smtClean="0">
                <a:solidFill>
                  <a:srgbClr val="C00000"/>
                </a:solidFill>
              </a:rPr>
              <a:t>on hard-to-reach </a:t>
            </a:r>
            <a:r>
              <a:rPr lang="en-US" sz="1600" b="0" kern="0" dirty="0" smtClean="0"/>
              <a:t>children</a:t>
            </a:r>
          </a:p>
          <a:p>
            <a:pPr marL="180000" indent="-180000"/>
            <a:r>
              <a:rPr lang="en-US" sz="1600" b="0" kern="0" dirty="0" smtClean="0"/>
              <a:t>Opportunities to use MSD as </a:t>
            </a:r>
            <a:r>
              <a:rPr lang="en-US" sz="1600" b="0" kern="0" dirty="0" smtClean="0">
                <a:solidFill>
                  <a:srgbClr val="C00000"/>
                </a:solidFill>
              </a:rPr>
              <a:t>platform</a:t>
            </a:r>
            <a:r>
              <a:rPr lang="en-US" sz="1600" b="0" kern="0" dirty="0" smtClean="0"/>
              <a:t> to enhance community demand for vaccinations &amp; health services beyond 12 months (2YL platform)</a:t>
            </a:r>
          </a:p>
          <a:p>
            <a:pPr marL="180000" indent="-180000"/>
            <a:r>
              <a:rPr lang="en-US" sz="1600" b="0" kern="0" dirty="0" smtClean="0">
                <a:solidFill>
                  <a:srgbClr val="C00000"/>
                </a:solidFill>
              </a:rPr>
              <a:t>Infrequent vaccination sessions </a:t>
            </a:r>
            <a:r>
              <a:rPr lang="en-US" sz="1600" b="0" kern="0" dirty="0" smtClean="0"/>
              <a:t>(concern about wastage)</a:t>
            </a:r>
          </a:p>
          <a:p>
            <a:pPr marL="180000" indent="-180000"/>
            <a:r>
              <a:rPr lang="en-US" sz="1600" b="0" kern="0" dirty="0" smtClean="0"/>
              <a:t>Importance of opening vial for a </a:t>
            </a:r>
            <a:r>
              <a:rPr lang="en-US" sz="1600" b="0" kern="0" dirty="0" smtClean="0">
                <a:solidFill>
                  <a:srgbClr val="C00000"/>
                </a:solidFill>
              </a:rPr>
              <a:t>single child </a:t>
            </a:r>
            <a:r>
              <a:rPr lang="en-US" sz="1600" b="0" kern="0" dirty="0" smtClean="0"/>
              <a:t>needs to be emphasized</a:t>
            </a:r>
          </a:p>
          <a:p>
            <a:endParaRPr lang="en-US" sz="1600" b="0" kern="0" dirty="0"/>
          </a:p>
        </p:txBody>
      </p:sp>
      <p:sp>
        <p:nvSpPr>
          <p:cNvPr id="5" name="Text Placeholder 2"/>
          <p:cNvSpPr txBox="1">
            <a:spLocks/>
          </p:cNvSpPr>
          <p:nvPr/>
        </p:nvSpPr>
        <p:spPr bwMode="auto">
          <a:xfrm>
            <a:off x="6156176" y="1090800"/>
            <a:ext cx="2951684" cy="4967758"/>
          </a:xfrm>
          <a:prstGeom prst="rect">
            <a:avLst/>
          </a:prstGeom>
          <a:solidFill>
            <a:schemeClr val="accent5"/>
          </a:solidFill>
          <a:ln>
            <a:noFill/>
          </a:ln>
          <a:effectLst/>
          <a:extLst/>
        </p:spPr>
        <p:txBody>
          <a:bodyPr vert="horz" wrap="square" lIns="0" tIns="0" rIns="0" bIns="0" numCol="1" anchor="t" anchorCtr="0" compatLnSpc="1">
            <a:prstTxWarp prst="textNoShape">
              <a:avLst/>
            </a:prstTxWarp>
            <a:noAutofit/>
          </a:bodyPr>
          <a:lstStyle>
            <a:lvl1pPr marL="342900" indent="-342900" algn="l" rtl="0" eaLnBrk="1" fontAlgn="base" hangingPunct="1">
              <a:spcBef>
                <a:spcPts val="0"/>
              </a:spcBef>
              <a:spcAft>
                <a:spcPts val="600"/>
              </a:spcAft>
              <a:buClr>
                <a:srgbClr val="1E7FB8"/>
              </a:buClr>
              <a:buFont typeface="Wingdings" pitchFamily="2" charset="2"/>
              <a:buChar char="l"/>
              <a:defRPr sz="2500">
                <a:solidFill>
                  <a:srgbClr val="000066"/>
                </a:solidFill>
                <a:latin typeface="Calibri" pitchFamily="34" charset="0"/>
                <a:ea typeface="+mn-ea"/>
                <a:cs typeface="Calibri" pitchFamily="34" charset="0"/>
              </a:defRPr>
            </a:lvl1pPr>
            <a:lvl2pPr marL="804863" indent="-280988" algn="l" rtl="0" eaLnBrk="1" fontAlgn="base" hangingPunct="1">
              <a:spcBef>
                <a:spcPts val="0"/>
              </a:spcBef>
              <a:spcAft>
                <a:spcPts val="600"/>
              </a:spcAft>
              <a:buClr>
                <a:srgbClr val="1E7FB8"/>
              </a:buClr>
              <a:buFont typeface="Arial" charset="0"/>
              <a:buChar char="–"/>
              <a:defRPr sz="2100">
                <a:solidFill>
                  <a:srgbClr val="000066"/>
                </a:solidFill>
                <a:latin typeface="Calibri" pitchFamily="34" charset="0"/>
                <a:cs typeface="Calibri" pitchFamily="34" charset="0"/>
              </a:defRPr>
            </a:lvl2pPr>
            <a:lvl3pPr marL="1255713" indent="-269875"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3pPr>
            <a:lvl4pPr marL="1663700" indent="-227013" algn="l" rtl="0" eaLnBrk="1" fontAlgn="base" hangingPunct="1">
              <a:spcBef>
                <a:spcPts val="0"/>
              </a:spcBef>
              <a:spcAft>
                <a:spcPts val="600"/>
              </a:spcAft>
              <a:buClr>
                <a:srgbClr val="1E7FB8"/>
              </a:buClr>
              <a:buChar char="–"/>
              <a:defRPr sz="2100">
                <a:solidFill>
                  <a:srgbClr val="000066"/>
                </a:solidFill>
                <a:latin typeface="Calibri" pitchFamily="34" charset="0"/>
                <a:cs typeface="Calibri" pitchFamily="34" charset="0"/>
              </a:defRPr>
            </a:lvl4pPr>
            <a:lvl5pPr marL="1989138" indent="-146050" algn="r" rtl="1" eaLnBrk="1" fontAlgn="base" hangingPunct="1">
              <a:spcBef>
                <a:spcPct val="20000"/>
              </a:spcBef>
              <a:spcAft>
                <a:spcPct val="0"/>
              </a:spcAft>
              <a:buChar char="»"/>
              <a:defRPr sz="2000">
                <a:solidFill>
                  <a:srgbClr val="000066"/>
                </a:solidFill>
                <a:latin typeface="+mn-lt"/>
                <a:cs typeface="+mn-cs"/>
              </a:defRPr>
            </a:lvl5pPr>
            <a:lvl6pPr marL="2446338" indent="-146050" algn="r" rtl="1" eaLnBrk="1" fontAlgn="base" hangingPunct="1">
              <a:spcBef>
                <a:spcPct val="20000"/>
              </a:spcBef>
              <a:spcAft>
                <a:spcPct val="0"/>
              </a:spcAft>
              <a:buChar char="»"/>
              <a:defRPr sz="2000">
                <a:solidFill>
                  <a:srgbClr val="000066"/>
                </a:solidFill>
                <a:latin typeface="+mn-lt"/>
                <a:cs typeface="+mn-cs"/>
              </a:defRPr>
            </a:lvl6pPr>
            <a:lvl7pPr marL="2903538" indent="-146050" algn="r" rtl="1" eaLnBrk="1" fontAlgn="base" hangingPunct="1">
              <a:spcBef>
                <a:spcPct val="20000"/>
              </a:spcBef>
              <a:spcAft>
                <a:spcPct val="0"/>
              </a:spcAft>
              <a:buChar char="»"/>
              <a:defRPr sz="2000">
                <a:solidFill>
                  <a:srgbClr val="000066"/>
                </a:solidFill>
                <a:latin typeface="+mn-lt"/>
                <a:cs typeface="+mn-cs"/>
              </a:defRPr>
            </a:lvl7pPr>
            <a:lvl8pPr marL="3360738" indent="-146050" algn="r" rtl="1" eaLnBrk="1" fontAlgn="base" hangingPunct="1">
              <a:spcBef>
                <a:spcPct val="20000"/>
              </a:spcBef>
              <a:spcAft>
                <a:spcPct val="0"/>
              </a:spcAft>
              <a:buChar char="»"/>
              <a:defRPr sz="2000">
                <a:solidFill>
                  <a:srgbClr val="000066"/>
                </a:solidFill>
                <a:latin typeface="+mn-lt"/>
                <a:cs typeface="+mn-cs"/>
              </a:defRPr>
            </a:lvl8pPr>
            <a:lvl9pPr marL="3817938" indent="-146050" algn="r" rtl="1" eaLnBrk="1" fontAlgn="base" hangingPunct="1">
              <a:spcBef>
                <a:spcPct val="20000"/>
              </a:spcBef>
              <a:spcAft>
                <a:spcPct val="0"/>
              </a:spcAft>
              <a:buChar char="»"/>
              <a:defRPr sz="2000">
                <a:solidFill>
                  <a:srgbClr val="000066"/>
                </a:solidFill>
                <a:latin typeface="+mn-lt"/>
                <a:cs typeface="+mn-cs"/>
              </a:defRPr>
            </a:lvl9pPr>
          </a:lstStyle>
          <a:p>
            <a:pPr marL="0" indent="0">
              <a:buNone/>
            </a:pPr>
            <a:r>
              <a:rPr lang="en-US" sz="1600" b="0" u="sng" kern="0" dirty="0" smtClean="0"/>
              <a:t>Data and recording</a:t>
            </a:r>
          </a:p>
          <a:p>
            <a:pPr marL="180000" indent="-180000"/>
            <a:r>
              <a:rPr lang="en-US" sz="1600" b="0" kern="0" dirty="0" smtClean="0"/>
              <a:t>Need reliable target populations </a:t>
            </a:r>
          </a:p>
          <a:p>
            <a:pPr marL="180000" indent="-180000"/>
            <a:r>
              <a:rPr lang="en-US" sz="1600" b="0" kern="0" dirty="0" smtClean="0">
                <a:solidFill>
                  <a:srgbClr val="C00000"/>
                </a:solidFill>
              </a:rPr>
              <a:t>Parallel systems </a:t>
            </a:r>
            <a:r>
              <a:rPr lang="en-US" sz="1600" b="0" kern="0" dirty="0" smtClean="0"/>
              <a:t>of </a:t>
            </a:r>
            <a:r>
              <a:rPr lang="en-US" sz="1600" b="0" kern="0" dirty="0" err="1" smtClean="0"/>
              <a:t>imm</a:t>
            </a:r>
            <a:r>
              <a:rPr lang="en-US" sz="1600" b="0" kern="0" dirty="0" smtClean="0"/>
              <a:t>. coverage reporting (HMIS and DVDMT)</a:t>
            </a:r>
          </a:p>
          <a:p>
            <a:pPr marL="180000" indent="-180000"/>
            <a:r>
              <a:rPr lang="en-US" sz="1600" b="0" kern="0" dirty="0" smtClean="0"/>
              <a:t>Need to update </a:t>
            </a:r>
            <a:r>
              <a:rPr lang="en-GB" sz="1600" b="0" kern="0" dirty="0" smtClean="0">
                <a:solidFill>
                  <a:srgbClr val="C00000"/>
                </a:solidFill>
              </a:rPr>
              <a:t>recording tools </a:t>
            </a:r>
            <a:r>
              <a:rPr lang="en-GB" sz="1600" b="0" kern="0" dirty="0" smtClean="0"/>
              <a:t>(e.g., </a:t>
            </a:r>
            <a:r>
              <a:rPr lang="en-GB" sz="1600" b="0" kern="0" dirty="0" err="1" smtClean="0"/>
              <a:t>vacc</a:t>
            </a:r>
            <a:r>
              <a:rPr lang="en-GB" sz="1600" b="0" kern="0" dirty="0" smtClean="0"/>
              <a:t>. register, tally sheet, and monthly reporting form and </a:t>
            </a:r>
            <a:r>
              <a:rPr lang="en-GB" sz="1600" b="0" kern="0" dirty="0" err="1" smtClean="0"/>
              <a:t>vacc</a:t>
            </a:r>
            <a:r>
              <a:rPr lang="en-GB" sz="1600" b="0" kern="0" dirty="0" smtClean="0"/>
              <a:t>. cards)</a:t>
            </a:r>
            <a:endParaRPr lang="en-US" sz="1600" b="0" kern="0" dirty="0" smtClean="0"/>
          </a:p>
          <a:p>
            <a:pPr marL="180000" indent="-180000"/>
            <a:r>
              <a:rPr lang="en-US" sz="1600" b="0" kern="0" dirty="0" smtClean="0"/>
              <a:t>Inadequate training on use,</a:t>
            </a:r>
          </a:p>
          <a:p>
            <a:pPr marL="360000" lvl="2" indent="-180000"/>
            <a:r>
              <a:rPr lang="en-US" sz="1600" b="0" kern="0" dirty="0" smtClean="0"/>
              <a:t>Confusion about how to record </a:t>
            </a:r>
            <a:r>
              <a:rPr lang="en-US" sz="1600" b="0" kern="0" dirty="0" smtClean="0">
                <a:solidFill>
                  <a:srgbClr val="C00000"/>
                </a:solidFill>
              </a:rPr>
              <a:t>first dose of MCV </a:t>
            </a:r>
            <a:r>
              <a:rPr lang="en-US" sz="1600" b="0" kern="0" dirty="0" smtClean="0"/>
              <a:t>if administered </a:t>
            </a:r>
            <a:r>
              <a:rPr lang="en-US" sz="1600" b="0" kern="0" dirty="0" smtClean="0">
                <a:solidFill>
                  <a:srgbClr val="C00000"/>
                </a:solidFill>
              </a:rPr>
              <a:t>&gt;12 months</a:t>
            </a:r>
          </a:p>
          <a:p>
            <a:pPr marL="360000" lvl="2" indent="-180000"/>
            <a:r>
              <a:rPr lang="en-US" sz="1600" b="0" kern="0" dirty="0" smtClean="0">
                <a:solidFill>
                  <a:srgbClr val="C00000"/>
                </a:solidFill>
              </a:rPr>
              <a:t>MCV1-MCV2 dropout </a:t>
            </a:r>
            <a:r>
              <a:rPr lang="en-US" sz="1600" b="0" kern="0" dirty="0" smtClean="0"/>
              <a:t>not reported or monitored</a:t>
            </a:r>
          </a:p>
          <a:p>
            <a:pPr marL="180000" indent="-180000"/>
            <a:r>
              <a:rPr lang="en-US" sz="1600" b="0" kern="0" dirty="0" smtClean="0"/>
              <a:t>No systematic monitoring and evaluation or use of data for action</a:t>
            </a:r>
          </a:p>
        </p:txBody>
      </p:sp>
    </p:spTree>
    <p:extLst>
      <p:ext uri="{BB962C8B-B14F-4D97-AF65-F5344CB8AC3E}">
        <p14:creationId xmlns:p14="http://schemas.microsoft.com/office/powerpoint/2010/main" val="1848726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Defining a package of interventions</a:t>
            </a:r>
            <a:endParaRPr lang="en-GB" dirty="0"/>
          </a:p>
        </p:txBody>
      </p:sp>
      <p:sp>
        <p:nvSpPr>
          <p:cNvPr id="3" name="Content Placeholder 2"/>
          <p:cNvSpPr>
            <a:spLocks noGrp="1"/>
          </p:cNvSpPr>
          <p:nvPr>
            <p:ph idx="1"/>
          </p:nvPr>
        </p:nvSpPr>
        <p:spPr/>
        <p:txBody>
          <a:bodyPr/>
          <a:lstStyle/>
          <a:p>
            <a:r>
              <a:rPr lang="en-US" dirty="0" smtClean="0"/>
              <a:t>For </a:t>
            </a:r>
            <a:r>
              <a:rPr lang="en-US" dirty="0"/>
              <a:t>all children: </a:t>
            </a:r>
          </a:p>
          <a:p>
            <a:pPr lvl="1"/>
            <a:r>
              <a:rPr lang="en-US" dirty="0" smtClean="0"/>
              <a:t>Measles </a:t>
            </a:r>
            <a:r>
              <a:rPr lang="en-US" dirty="0"/>
              <a:t>second dose</a:t>
            </a:r>
          </a:p>
          <a:p>
            <a:pPr lvl="1"/>
            <a:r>
              <a:rPr lang="en-US" dirty="0" smtClean="0"/>
              <a:t>Catch-up </a:t>
            </a:r>
            <a:r>
              <a:rPr lang="en-US" dirty="0"/>
              <a:t>on other vaccinations (except BCG) that the child may have missed in the first year of life</a:t>
            </a:r>
          </a:p>
          <a:p>
            <a:pPr lvl="1"/>
            <a:r>
              <a:rPr lang="en-US" dirty="0" smtClean="0"/>
              <a:t>Growth </a:t>
            </a:r>
            <a:r>
              <a:rPr lang="en-US" dirty="0"/>
              <a:t>monitoring and promotion (GMP)</a:t>
            </a:r>
          </a:p>
          <a:p>
            <a:pPr lvl="1"/>
            <a:r>
              <a:rPr lang="en-US" dirty="0" smtClean="0"/>
              <a:t>Vitamin </a:t>
            </a:r>
            <a:r>
              <a:rPr lang="en-US" dirty="0"/>
              <a:t>A</a:t>
            </a:r>
          </a:p>
          <a:p>
            <a:pPr lvl="1"/>
            <a:r>
              <a:rPr lang="en-US" dirty="0" smtClean="0"/>
              <a:t>Deworming </a:t>
            </a:r>
            <a:r>
              <a:rPr lang="en-US" dirty="0"/>
              <a:t>(</a:t>
            </a:r>
            <a:r>
              <a:rPr lang="en-US" dirty="0" err="1"/>
              <a:t>Mebendazole</a:t>
            </a:r>
            <a:r>
              <a:rPr lang="en-US" dirty="0"/>
              <a:t>)</a:t>
            </a:r>
          </a:p>
          <a:p>
            <a:endParaRPr lang="en-US" dirty="0"/>
          </a:p>
          <a:p>
            <a:r>
              <a:rPr lang="en-US" dirty="0"/>
              <a:t>For children as indicated: </a:t>
            </a:r>
          </a:p>
          <a:p>
            <a:pPr lvl="1"/>
            <a:r>
              <a:rPr lang="en-US" dirty="0" smtClean="0"/>
              <a:t>Follow </a:t>
            </a:r>
            <a:r>
              <a:rPr lang="en-US" dirty="0"/>
              <a:t>up/referral on early infant diagnosis (EID) for HIV/AIDS</a:t>
            </a:r>
          </a:p>
          <a:p>
            <a:pPr lvl="1"/>
            <a:r>
              <a:rPr lang="en-US" dirty="0" smtClean="0"/>
              <a:t>Referral </a:t>
            </a:r>
            <a:r>
              <a:rPr lang="en-US" dirty="0"/>
              <a:t>for IMCI or </a:t>
            </a:r>
            <a:r>
              <a:rPr lang="en-US" dirty="0" err="1"/>
              <a:t>iCCM</a:t>
            </a:r>
            <a:r>
              <a:rPr lang="en-US" dirty="0"/>
              <a:t> for children with fever or other illness </a:t>
            </a:r>
          </a:p>
          <a:p>
            <a:endParaRPr lang="en-GB" dirty="0"/>
          </a:p>
        </p:txBody>
      </p:sp>
    </p:spTree>
    <p:extLst>
      <p:ext uri="{BB962C8B-B14F-4D97-AF65-F5344CB8AC3E}">
        <p14:creationId xmlns:p14="http://schemas.microsoft.com/office/powerpoint/2010/main" val="439317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a:t>B</a:t>
            </a:r>
            <a:r>
              <a:rPr lang="en-US" sz="2800" dirty="0" smtClean="0"/>
              <a:t>enefits </a:t>
            </a:r>
            <a:r>
              <a:rPr lang="en-US" sz="2800" dirty="0"/>
              <a:t>to establishing a strong </a:t>
            </a:r>
            <a:r>
              <a:rPr lang="en-US" sz="2800" dirty="0" smtClean="0"/>
              <a:t>2YL platform</a:t>
            </a:r>
            <a:br>
              <a:rPr lang="en-US" sz="2800" dirty="0" smtClean="0"/>
            </a:br>
            <a:r>
              <a:rPr lang="en-US" sz="3200" dirty="0" smtClean="0"/>
              <a:t>1) For additional scheduled doses</a:t>
            </a:r>
            <a:endParaRPr lang="en-GB" sz="3200" dirty="0"/>
          </a:p>
        </p:txBody>
      </p:sp>
      <p:sp>
        <p:nvSpPr>
          <p:cNvPr id="3" name="Content Placeholder 2"/>
          <p:cNvSpPr>
            <a:spLocks noGrp="1"/>
          </p:cNvSpPr>
          <p:nvPr>
            <p:ph idx="1"/>
          </p:nvPr>
        </p:nvSpPr>
        <p:spPr/>
        <p:txBody>
          <a:bodyPr>
            <a:normAutofit lnSpcReduction="10000"/>
          </a:bodyPr>
          <a:lstStyle/>
          <a:p>
            <a:pPr lvl="0"/>
            <a:r>
              <a:rPr lang="en-US" b="1" dirty="0" smtClean="0">
                <a:solidFill>
                  <a:srgbClr val="C00000"/>
                </a:solidFill>
              </a:rPr>
              <a:t>Booster </a:t>
            </a:r>
            <a:r>
              <a:rPr lang="en-US" b="1" dirty="0">
                <a:solidFill>
                  <a:srgbClr val="C00000"/>
                </a:solidFill>
              </a:rPr>
              <a:t>doses </a:t>
            </a:r>
            <a:r>
              <a:rPr lang="en-US" dirty="0"/>
              <a:t>of routine </a:t>
            </a:r>
            <a:r>
              <a:rPr lang="en-US" dirty="0" smtClean="0"/>
              <a:t>immunizations</a:t>
            </a:r>
          </a:p>
          <a:p>
            <a:pPr lvl="1"/>
            <a:r>
              <a:rPr lang="en-US" dirty="0" smtClean="0"/>
              <a:t>Eg. DTP4 </a:t>
            </a:r>
            <a:r>
              <a:rPr lang="en-US" dirty="0"/>
              <a:t>are increasingly recognized of public health </a:t>
            </a:r>
            <a:r>
              <a:rPr lang="en-US" dirty="0" smtClean="0"/>
              <a:t>importance</a:t>
            </a:r>
          </a:p>
          <a:p>
            <a:pPr lvl="0"/>
            <a:r>
              <a:rPr lang="en-US" b="1" dirty="0" smtClean="0">
                <a:solidFill>
                  <a:srgbClr val="C00000"/>
                </a:solidFill>
              </a:rPr>
              <a:t>Second dose</a:t>
            </a:r>
          </a:p>
          <a:p>
            <a:pPr lvl="1"/>
            <a:r>
              <a:rPr lang="en-US" dirty="0" smtClean="0"/>
              <a:t>A second Measles Containing Vaccine dose (MCV2</a:t>
            </a:r>
            <a:r>
              <a:rPr lang="en-US" dirty="0"/>
              <a:t>) is recommended in </a:t>
            </a:r>
            <a:r>
              <a:rPr lang="en-US" dirty="0" smtClean="0"/>
              <a:t>most </a:t>
            </a:r>
            <a:r>
              <a:rPr lang="en-US" dirty="0"/>
              <a:t>settings.  Although some countries offer MCV2 at school entry ages, most offer MCV2 during the second year of life. </a:t>
            </a:r>
            <a:endParaRPr lang="en-US" dirty="0" smtClean="0"/>
          </a:p>
          <a:p>
            <a:pPr lvl="0"/>
            <a:r>
              <a:rPr lang="en-US" b="1" dirty="0" smtClean="0">
                <a:solidFill>
                  <a:srgbClr val="C00000"/>
                </a:solidFill>
              </a:rPr>
              <a:t>Part of primary schedule</a:t>
            </a:r>
          </a:p>
          <a:p>
            <a:pPr lvl="1"/>
            <a:r>
              <a:rPr lang="en-US" dirty="0" smtClean="0"/>
              <a:t>For </a:t>
            </a:r>
            <a:r>
              <a:rPr lang="en-US" dirty="0"/>
              <a:t>some newer vaccines such as pneumococcus vaccine, one schedule option includes a routine dose in the second year of </a:t>
            </a:r>
            <a:r>
              <a:rPr lang="en-US" dirty="0" smtClean="0"/>
              <a:t>life</a:t>
            </a:r>
          </a:p>
          <a:p>
            <a:pPr lvl="1"/>
            <a:r>
              <a:rPr lang="en-US" dirty="0" smtClean="0"/>
              <a:t>Meningitis A routine dose may be given at 12 – 15 months </a:t>
            </a:r>
          </a:p>
          <a:p>
            <a:pPr lvl="0"/>
            <a:r>
              <a:rPr lang="en-US" b="1" dirty="0" smtClean="0">
                <a:solidFill>
                  <a:srgbClr val="C00000"/>
                </a:solidFill>
              </a:rPr>
              <a:t>Primary schedule</a:t>
            </a:r>
          </a:p>
          <a:p>
            <a:pPr lvl="1"/>
            <a:r>
              <a:rPr lang="en-US" dirty="0" smtClean="0"/>
              <a:t>Multiple </a:t>
            </a:r>
            <a:r>
              <a:rPr lang="en-US" dirty="0"/>
              <a:t>vaccines in development such as vaccines for malaria and dengue fever that will likely be recommended for children over 1 year of age.  </a:t>
            </a:r>
            <a:endParaRPr lang="en-US" dirty="0" smtClean="0"/>
          </a:p>
          <a:p>
            <a:pPr marL="0" indent="0">
              <a:buNone/>
            </a:pPr>
            <a:endParaRPr lang="en-GB" dirty="0"/>
          </a:p>
        </p:txBody>
      </p:sp>
    </p:spTree>
    <p:custDataLst>
      <p:tags r:id="rId1"/>
    </p:custDataLst>
    <p:extLst>
      <p:ext uri="{BB962C8B-B14F-4D97-AF65-F5344CB8AC3E}">
        <p14:creationId xmlns:p14="http://schemas.microsoft.com/office/powerpoint/2010/main" val="33460822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who7">
  <a:themeElements>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who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who7">
  <a:themeElements>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who7">
  <a:themeElements>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who7">
  <a:themeElements>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1042988"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who7</Template>
  <TotalTime>401</TotalTime>
  <Words>1504</Words>
  <Application>Microsoft Office PowerPoint</Application>
  <PresentationFormat>On-screen Show (4:3)</PresentationFormat>
  <Paragraphs>165</Paragraphs>
  <Slides>16</Slides>
  <Notes>2</Notes>
  <HiddenSlides>0</HiddenSlides>
  <MMClips>0</MMClips>
  <ScaleCrop>false</ScaleCrop>
  <HeadingPairs>
    <vt:vector size="4" baseType="variant">
      <vt:variant>
        <vt:lpstr>Theme</vt:lpstr>
      </vt:variant>
      <vt:variant>
        <vt:i4>6</vt:i4>
      </vt:variant>
      <vt:variant>
        <vt:lpstr>Slide Titles</vt:lpstr>
      </vt:variant>
      <vt:variant>
        <vt:i4>16</vt:i4>
      </vt:variant>
    </vt:vector>
  </HeadingPairs>
  <TitlesOfParts>
    <vt:vector size="22" baseType="lpstr">
      <vt:lpstr>who7</vt:lpstr>
      <vt:lpstr>3_Office Theme</vt:lpstr>
      <vt:lpstr>who6</vt:lpstr>
      <vt:lpstr>1_who7</vt:lpstr>
      <vt:lpstr>2_who7</vt:lpstr>
      <vt:lpstr>3_who7</vt:lpstr>
      <vt:lpstr>Overview of  Second-Year-of-Life (2YL) healthy child visit work</vt:lpstr>
      <vt:lpstr>Outline of the presentation</vt:lpstr>
      <vt:lpstr>Problem statement</vt:lpstr>
      <vt:lpstr>2YL Scheduled doses: WHO Recommendations</vt:lpstr>
      <vt:lpstr>Country schedules</vt:lpstr>
      <vt:lpstr>Rwanda: Difficulties with measles second dose</vt:lpstr>
      <vt:lpstr>Lessons learned from recent MSD introductions  PIEs conducted in Tanzania, Zambia, Ghana, Cambodia, India, Burundi, Senegal, Eritrea</vt:lpstr>
      <vt:lpstr>Defining a package of interventions</vt:lpstr>
      <vt:lpstr>Benefits to establishing a strong 2YL platform 1) For additional scheduled doses</vt:lpstr>
      <vt:lpstr>Benefits to establishing a strong 2YL platform 2) To catch up missed doses</vt:lpstr>
      <vt:lpstr>Benefits to establishing a strong 2YL platform 3) To provide integrated child health interventions</vt:lpstr>
      <vt:lpstr>PowerPoint Presentation</vt:lpstr>
      <vt:lpstr>WHO Country pilots</vt:lpstr>
      <vt:lpstr>WHO Country pilots - Process</vt:lpstr>
      <vt:lpstr>Guidelines on establishing an  integrated 2YL healthy child visit</vt:lpstr>
      <vt:lpstr>Thank you</vt:lpstr>
    </vt:vector>
  </TitlesOfParts>
  <Company>WHO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Activities towards developing guidance for a Second-Year-of-Life (2YL) healthy child visit</dc:title>
  <dc:creator>EGGERS, Rudolf</dc:creator>
  <cp:lastModifiedBy>EGGERS, Rudolf</cp:lastModifiedBy>
  <cp:revision>32</cp:revision>
  <dcterms:created xsi:type="dcterms:W3CDTF">2016-04-04T08:01:22Z</dcterms:created>
  <dcterms:modified xsi:type="dcterms:W3CDTF">2016-06-21T20:26:56Z</dcterms:modified>
</cp:coreProperties>
</file>