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4" r:id="rId2"/>
    <p:sldMasterId id="2147483718" r:id="rId3"/>
    <p:sldMasterId id="2147483716" r:id="rId4"/>
    <p:sldMasterId id="2147483722" r:id="rId5"/>
    <p:sldMasterId id="2147483726" r:id="rId6"/>
    <p:sldMasterId id="2147483710" r:id="rId7"/>
    <p:sldMasterId id="2147483770" r:id="rId8"/>
    <p:sldMasterId id="2147483792" r:id="rId9"/>
    <p:sldMasterId id="2147483869" r:id="rId10"/>
  </p:sldMasterIdLst>
  <p:notesMasterIdLst>
    <p:notesMasterId r:id="rId37"/>
  </p:notesMasterIdLst>
  <p:handoutMasterIdLst>
    <p:handoutMasterId r:id="rId38"/>
  </p:handoutMasterIdLst>
  <p:sldIdLst>
    <p:sldId id="256" r:id="rId11"/>
    <p:sldId id="257" r:id="rId12"/>
    <p:sldId id="2011251205" r:id="rId13"/>
    <p:sldId id="2011251206" r:id="rId14"/>
    <p:sldId id="2011251207" r:id="rId15"/>
    <p:sldId id="2011251208" r:id="rId16"/>
    <p:sldId id="2011251209" r:id="rId17"/>
    <p:sldId id="2011251210" r:id="rId18"/>
    <p:sldId id="2011251211" r:id="rId19"/>
    <p:sldId id="2011251212" r:id="rId20"/>
    <p:sldId id="2011251213" r:id="rId21"/>
    <p:sldId id="2011251214" r:id="rId22"/>
    <p:sldId id="2011251215" r:id="rId23"/>
    <p:sldId id="2011251216" r:id="rId24"/>
    <p:sldId id="2011251218" r:id="rId25"/>
    <p:sldId id="2011251217" r:id="rId26"/>
    <p:sldId id="329" r:id="rId27"/>
    <p:sldId id="2011251201" r:id="rId28"/>
    <p:sldId id="2011251202" r:id="rId29"/>
    <p:sldId id="2011251203" r:id="rId30"/>
    <p:sldId id="2011251221" r:id="rId31"/>
    <p:sldId id="2011251220" r:id="rId32"/>
    <p:sldId id="2011251222" r:id="rId33"/>
    <p:sldId id="2011251219" r:id="rId34"/>
    <p:sldId id="259" r:id="rId35"/>
    <p:sldId id="26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Ko" initials="MK" lastIdx="2" clrIdx="0">
    <p:extLst>
      <p:ext uri="{19B8F6BF-5375-455C-9EA6-DF929625EA0E}">
        <p15:presenceInfo xmlns:p15="http://schemas.microsoft.com/office/powerpoint/2012/main" userId="S::kom@mmglobalhealth.onmicrosoft.com::23b20d86-e47e-415f-9bd9-67289a2fbf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0A54C-1FB6-834D-B227-064B50C444C9}" v="111" dt="2019-09-10T21:25:2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970" autoAdjust="0"/>
  </p:normalViewPr>
  <p:slideViewPr>
    <p:cSldViewPr snapToGrid="0" snapToObjects="1">
      <p:cViewPr varScale="1">
        <p:scale>
          <a:sx n="68" d="100"/>
          <a:sy n="68" d="100"/>
        </p:scale>
        <p:origin x="13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7F14D-1277-674E-90B2-A84BD3EAC84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6B4C-CDDE-C243-AAF3-62F494B6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BC13-6A9D-4C57-8F25-DA82EC2A89EF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FD16-C73F-402D-ADEC-4C77224E2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M&amp;RI chapter meeting- provide an overview of project and feedback received; begin discussions on framework structure, vision and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288D-5682-D14A-8994-0B43A078C5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1FD16-C73F-402D-ADEC-4C77224E23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5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6896" y="2363082"/>
            <a:ext cx="7196104" cy="1332344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96895" y="3709538"/>
            <a:ext cx="5502771" cy="87657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7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39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14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0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1839" y="1636889"/>
            <a:ext cx="8224960" cy="438855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>
                <a:latin typeface="Arial"/>
              </a:defRPr>
            </a:lvl1pPr>
            <a:lvl2pPr marL="742950" indent="-285750">
              <a:buClr>
                <a:schemeClr val="bg2"/>
              </a:buClr>
              <a:buFont typeface="Arial"/>
              <a:buChar char="•"/>
              <a:defRPr sz="2200">
                <a:latin typeface="Arial"/>
              </a:defRPr>
            </a:lvl2pPr>
            <a:lvl3pPr marL="1143000" indent="-228600">
              <a:buClr>
                <a:schemeClr val="accent5"/>
              </a:buClr>
              <a:buFont typeface="Arial"/>
              <a:buChar char="•"/>
              <a:defRPr sz="2200">
                <a:latin typeface="Arial"/>
              </a:defRPr>
            </a:lvl3pPr>
            <a:lvl4pPr marL="1600200" indent="-228600">
              <a:buFont typeface="Arial"/>
              <a:buChar char="•"/>
              <a:defRPr sz="2200">
                <a:latin typeface="Arial"/>
              </a:defRPr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 sz="2200"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5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9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1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0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Two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9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0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96896" y="2363082"/>
            <a:ext cx="7196104" cy="1332344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96895" y="3709538"/>
            <a:ext cx="5502771" cy="87657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74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7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2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.1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5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8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17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75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59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22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52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79" y="1792112"/>
            <a:ext cx="8120099" cy="4162778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4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6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89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78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16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59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42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32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95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1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72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2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73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1839" y="1636889"/>
            <a:ext cx="8224960" cy="438855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>
                <a:latin typeface="Arial"/>
              </a:defRPr>
            </a:lvl1pPr>
            <a:lvl2pPr marL="742950" indent="-285750">
              <a:buClr>
                <a:schemeClr val="bg2"/>
              </a:buClr>
              <a:buFont typeface="Arial"/>
              <a:buChar char="•"/>
              <a:defRPr sz="2200">
                <a:latin typeface="Arial"/>
              </a:defRPr>
            </a:lvl2pPr>
            <a:lvl3pPr marL="1143000" indent="-228600">
              <a:buClr>
                <a:schemeClr val="accent5"/>
              </a:buClr>
              <a:buFont typeface="Arial"/>
              <a:buChar char="•"/>
              <a:defRPr sz="2200">
                <a:latin typeface="Arial"/>
              </a:defRPr>
            </a:lvl3pPr>
            <a:lvl4pPr marL="1600200" indent="-228600">
              <a:buFont typeface="Arial"/>
              <a:buChar char="•"/>
              <a:defRPr sz="2200">
                <a:latin typeface="Arial"/>
              </a:defRPr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 sz="2200"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82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81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66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09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79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8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7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11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76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.2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1839" y="1030112"/>
            <a:ext cx="8224960" cy="47977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/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36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05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4"/>
            <a:ext cx="9143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388726" y="485184"/>
            <a:ext cx="2379653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0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0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219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357161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60000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479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60000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60000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05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444237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24221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37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259351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2963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11/09/2019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60000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05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05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0956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100" b="1">
                <a:solidFill>
                  <a:schemeClr val="bg1"/>
                </a:solidFill>
                <a:latin typeface="+mj-lt"/>
              </a:defRPr>
            </a:lvl1pPr>
            <a:lvl2pPr marL="406004" indent="-205979">
              <a:tabLst>
                <a:tab pos="1210866" algn="l"/>
              </a:tabLst>
              <a:defRPr sz="2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303322" y="371958"/>
            <a:ext cx="14823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573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1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82074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589313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05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388726" y="485184"/>
            <a:ext cx="2379653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922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00752"/>
            <a:ext cx="8424001" cy="5136448"/>
          </a:xfrm>
        </p:spPr>
        <p:txBody>
          <a:bodyPr/>
          <a:lstStyle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84A94-C8AA-465A-B50A-EE0F4C5F43FD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118754"/>
            <a:ext cx="6120000" cy="46313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736268"/>
            <a:ext cx="9144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26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272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8200013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Post-2020 Main document for Ian_10Apr19_WIP.pptx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357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704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95400"/>
            <a:ext cx="8424001" cy="47418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11/09/2019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44743" y="6312168"/>
            <a:ext cx="7454277" cy="176613"/>
          </a:xfrm>
        </p:spPr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260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C31F-2F6F-4689-ADF4-25AD4614D44E}" type="datetimeFigureOut">
              <a:rPr lang="en-US"/>
              <a:pPr>
                <a:defRPr/>
              </a:pPr>
              <a:t>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EB76-1124-49E6-A761-E76CC6099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5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67824-299F-4735-B06A-49A1512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442" y="678799"/>
            <a:ext cx="5690990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0324EF-A599-41F5-AEE4-6183FDE88B76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" y="457199"/>
            <a:ext cx="308610" cy="822960"/>
          </a:xfrm>
          <a:custGeom>
            <a:avLst/>
            <a:gdLst>
              <a:gd name="connsiteX0" fmla="*/ 2663137 w 2663137"/>
              <a:gd name="connsiteY0" fmla="*/ 0 h 5326274"/>
              <a:gd name="connsiteX1" fmla="*/ 2663137 w 2663137"/>
              <a:gd name="connsiteY1" fmla="*/ 5326274 h 5326274"/>
              <a:gd name="connsiteX2" fmla="*/ 0 w 2663137"/>
              <a:gd name="connsiteY2" fmla="*/ 2663137 h 5326274"/>
              <a:gd name="connsiteX3" fmla="*/ 2663137 w 2663137"/>
              <a:gd name="connsiteY3" fmla="*/ 0 h 53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137" h="5326274">
                <a:moveTo>
                  <a:pt x="2663137" y="0"/>
                </a:moveTo>
                <a:lnTo>
                  <a:pt x="2663137" y="5326274"/>
                </a:lnTo>
                <a:cubicBezTo>
                  <a:pt x="1192327" y="5326274"/>
                  <a:pt x="0" y="4133947"/>
                  <a:pt x="0" y="2663137"/>
                </a:cubicBezTo>
                <a:cubicBezTo>
                  <a:pt x="0" y="1192327"/>
                  <a:pt x="1192327" y="0"/>
                  <a:pt x="266313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FB236D5-6254-8144-BE48-45C0C3BE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1100" y="6400800"/>
            <a:ext cx="342900" cy="4572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73575697-EF3C-4719-A17A-D4AFCA3FC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5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280"/>
          </a:xfrm>
          <a:prstGeom prst="rect">
            <a:avLst/>
          </a:prstGeom>
        </p:spPr>
      </p:pic>
      <p:pic>
        <p:nvPicPr>
          <p:cNvPr id="13" name="Image 1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188640" y="5213040"/>
            <a:ext cx="2562370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7" y="5265205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974400"/>
            <a:ext cx="4788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3585600"/>
            <a:ext cx="4788000" cy="14784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5899200"/>
            <a:ext cx="4413600" cy="3264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6283200"/>
            <a:ext cx="44136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504000" y="3391895"/>
            <a:ext cx="17532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1541129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188640" y="5213040"/>
            <a:ext cx="2562370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7" y="5265205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974400"/>
            <a:ext cx="4788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3585600"/>
            <a:ext cx="4788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5899200"/>
            <a:ext cx="44136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6283200"/>
            <a:ext cx="44136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4000" y="3391895"/>
            <a:ext cx="17532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5116435" y="0"/>
            <a:ext cx="4027567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816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900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754000" y="1037167"/>
            <a:ext cx="5526400" cy="1646864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54000" y="2902572"/>
            <a:ext cx="5526400" cy="2903445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1871408" cy="4990431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2754000" y="2777245"/>
            <a:ext cx="100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2455879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603200"/>
            <a:ext cx="8136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5792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68236" y="1607999"/>
            <a:ext cx="5220000" cy="41980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07856"/>
            <a:ext cx="3054308" cy="4098163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1196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607999"/>
            <a:ext cx="5004104" cy="41980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0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579542" y="5168"/>
            <a:ext cx="3564458" cy="5807451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580064" y="5445224"/>
            <a:ext cx="3563937" cy="367521"/>
          </a:xfrm>
          <a:solidFill>
            <a:schemeClr val="bg1">
              <a:alpha val="60000"/>
            </a:schemeClr>
          </a:solidFill>
        </p:spPr>
        <p:txBody>
          <a:bodyPr anchor="ctr" anchorCtr="0"/>
          <a:lstStyle>
            <a:lvl1pPr algn="ctr">
              <a:defRPr sz="1050" b="0" i="1"/>
            </a:lvl1pPr>
            <a:lvl2pPr algn="ctr">
              <a:defRPr sz="1000" b="0" i="1"/>
            </a:lvl2pPr>
            <a:lvl3pPr algn="ctr">
              <a:defRPr sz="900" b="0" i="1"/>
            </a:lvl3pPr>
            <a:lvl4pPr algn="ctr">
              <a:defRPr sz="900" b="0" i="1"/>
            </a:lvl4pPr>
            <a:lvl5pPr algn="ctr">
              <a:defRPr sz="800" b="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32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189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608000"/>
            <a:ext cx="7984236" cy="20430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0" name="Espace réservé pour une image  17"/>
          <p:cNvSpPr>
            <a:spLocks noGrp="1"/>
          </p:cNvSpPr>
          <p:nvPr>
            <p:ph type="pic" sz="quarter" idx="13"/>
          </p:nvPr>
        </p:nvSpPr>
        <p:spPr bwMode="gray">
          <a:xfrm>
            <a:off x="-1" y="3621021"/>
            <a:ext cx="9144001" cy="2189096"/>
          </a:xfrm>
          <a:custGeom>
            <a:avLst/>
            <a:gdLst>
              <a:gd name="connsiteX0" fmla="*/ 0 w 7344000"/>
              <a:gd name="connsiteY0" fmla="*/ 0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0 h 1728787"/>
              <a:gd name="connsiteX0" fmla="*/ 0 w 7344000"/>
              <a:gd name="connsiteY0" fmla="*/ 605117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605117 h 1728787"/>
              <a:gd name="connsiteX0" fmla="*/ 0 w 7344000"/>
              <a:gd name="connsiteY0" fmla="*/ 605117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605117 h 1728787"/>
              <a:gd name="connsiteX0" fmla="*/ 0 w 7344000"/>
              <a:gd name="connsiteY0" fmla="*/ 605117 h 1728787"/>
              <a:gd name="connsiteX1" fmla="*/ 7344000 w 7344000"/>
              <a:gd name="connsiteY1" fmla="*/ 0 h 1728787"/>
              <a:gd name="connsiteX2" fmla="*/ 7344000 w 7344000"/>
              <a:gd name="connsiteY2" fmla="*/ 1728787 h 1728787"/>
              <a:gd name="connsiteX3" fmla="*/ 0 w 7344000"/>
              <a:gd name="connsiteY3" fmla="*/ 1728787 h 1728787"/>
              <a:gd name="connsiteX4" fmla="*/ 0 w 7344000"/>
              <a:gd name="connsiteY4" fmla="*/ 60511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000" h="1728787">
                <a:moveTo>
                  <a:pt x="0" y="605117"/>
                </a:moveTo>
                <a:cubicBezTo>
                  <a:pt x="2817794" y="551329"/>
                  <a:pt x="3342865" y="73959"/>
                  <a:pt x="7344000" y="0"/>
                </a:cubicBezTo>
                <a:lnTo>
                  <a:pt x="7344000" y="1728787"/>
                </a:lnTo>
                <a:lnTo>
                  <a:pt x="0" y="1728787"/>
                </a:lnTo>
                <a:lnTo>
                  <a:pt x="0" y="60511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043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04000" y="217251"/>
            <a:ext cx="8136000" cy="1036637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603201"/>
            <a:ext cx="4068000" cy="4202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5063624" y="1603201"/>
            <a:ext cx="3576376" cy="4202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140666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3309347"/>
            <a:ext cx="8136000" cy="249667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603200"/>
            <a:ext cx="8136000" cy="1633779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0593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04000" y="217251"/>
            <a:ext cx="4788725" cy="1036637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3307201"/>
            <a:ext cx="4788725" cy="2498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603200"/>
            <a:ext cx="4788725" cy="126000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60132" y="753401"/>
            <a:ext cx="2879868" cy="5014516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27854370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3309347"/>
            <a:ext cx="4068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603200"/>
            <a:ext cx="8136000" cy="126000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5076000" y="3309347"/>
            <a:ext cx="3564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98212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3307200"/>
            <a:ext cx="2304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603200"/>
            <a:ext cx="8136000" cy="126000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125519" y="3307200"/>
            <a:ext cx="2304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5735100" y="3307200"/>
            <a:ext cx="2304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6341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04000" y="217251"/>
            <a:ext cx="8136000" cy="1036637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4000" y="1603200"/>
            <a:ext cx="4068000" cy="20352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603200"/>
            <a:ext cx="4068000" cy="20352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504000" y="3771388"/>
            <a:ext cx="4068000" cy="203462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572000" y="3771388"/>
            <a:ext cx="4068000" cy="203462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246020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04000" y="1603201"/>
            <a:ext cx="8136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2848486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1603200"/>
            <a:ext cx="8136000" cy="936627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4000" y="2638824"/>
            <a:ext cx="3672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4000" y="2962824"/>
            <a:ext cx="3672000" cy="235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38824"/>
            <a:ext cx="3672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62824"/>
            <a:ext cx="3672000" cy="235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040681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pic>
        <p:nvPicPr>
          <p:cNvPr id="10" name="tab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314" y="1653712"/>
            <a:ext cx="3348930" cy="1788160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0757" y="1653712"/>
            <a:ext cx="3348930" cy="1788160"/>
          </a:xfrm>
          <a:prstGeom prst="rect">
            <a:avLst/>
          </a:prstGeom>
        </p:spPr>
      </p:pic>
      <p:pic>
        <p:nvPicPr>
          <p:cNvPr id="13" name="tabl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314" y="3813043"/>
            <a:ext cx="3348930" cy="1788160"/>
          </a:xfrm>
          <a:prstGeom prst="rect">
            <a:avLst/>
          </a:prstGeom>
        </p:spPr>
      </p:pic>
      <p:pic>
        <p:nvPicPr>
          <p:cNvPr id="14" name="tabl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0757" y="3813043"/>
            <a:ext cx="334893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0860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4000" y="1651200"/>
            <a:ext cx="3672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4000" y="1985432"/>
            <a:ext cx="3672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596" y="1651200"/>
            <a:ext cx="3672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596" y="1985432"/>
            <a:ext cx="3672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1940567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age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4965053" y="-16850"/>
            <a:ext cx="4193384" cy="5712068"/>
          </a:xfrm>
          <a:prstGeom prst="rect">
            <a:avLst/>
          </a:prstGeom>
        </p:spPr>
      </p:pic>
      <p:sp>
        <p:nvSpPr>
          <p:cNvPr id="13" name="Forme libre 12"/>
          <p:cNvSpPr/>
          <p:nvPr userDrawn="1"/>
        </p:nvSpPr>
        <p:spPr>
          <a:xfrm>
            <a:off x="3" y="0"/>
            <a:ext cx="7046001" cy="5160000"/>
          </a:xfrm>
          <a:custGeom>
            <a:avLst/>
            <a:gdLst>
              <a:gd name="connsiteX0" fmla="*/ 0 w 7046001"/>
              <a:gd name="connsiteY0" fmla="*/ 0 h 3870000"/>
              <a:gd name="connsiteX1" fmla="*/ 7046001 w 7046001"/>
              <a:gd name="connsiteY1" fmla="*/ 0 h 3870000"/>
              <a:gd name="connsiteX2" fmla="*/ 5146256 w 7046001"/>
              <a:gd name="connsiteY2" fmla="*/ 3580448 h 3870000"/>
              <a:gd name="connsiteX3" fmla="*/ 5116340 w 7046001"/>
              <a:gd name="connsiteY3" fmla="*/ 3870000 h 3870000"/>
              <a:gd name="connsiteX4" fmla="*/ 0 w 7046001"/>
              <a:gd name="connsiteY4" fmla="*/ 3870000 h 38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001" h="3870000">
                <a:moveTo>
                  <a:pt x="0" y="0"/>
                </a:moveTo>
                <a:lnTo>
                  <a:pt x="7046001" y="0"/>
                </a:lnTo>
                <a:cubicBezTo>
                  <a:pt x="7040718" y="945283"/>
                  <a:pt x="5396983" y="2115735"/>
                  <a:pt x="5146256" y="3580448"/>
                </a:cubicBezTo>
                <a:lnTo>
                  <a:pt x="5116340" y="3870000"/>
                </a:lnTo>
                <a:lnTo>
                  <a:pt x="0" y="3870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7" y="5265205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974400"/>
            <a:ext cx="4788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THANK YOU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5899200"/>
            <a:ext cx="44136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6283200"/>
            <a:ext cx="44136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4000" y="3393600"/>
            <a:ext cx="17532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2290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280"/>
          </a:xfrm>
          <a:prstGeom prst="rect">
            <a:avLst/>
          </a:prstGeom>
        </p:spPr>
      </p:pic>
      <p:sp>
        <p:nvSpPr>
          <p:cNvPr id="20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5116435" y="0"/>
            <a:ext cx="4027567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your own photo</a:t>
            </a: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7" y="5265205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4000" y="974400"/>
            <a:ext cx="4788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THANK YOU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94000" y="5899200"/>
            <a:ext cx="44136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4194000" y="6283200"/>
            <a:ext cx="44136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noProof="0" dirty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4000" y="3391895"/>
            <a:ext cx="17532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804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BRAND COLOUR PALETTE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504000" y="1506440"/>
            <a:ext cx="3268918" cy="2992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b="0" noProof="0" dirty="0">
                <a:solidFill>
                  <a:schemeClr val="accent1"/>
                </a:solidFill>
              </a:rPr>
              <a:t>Primary</a:t>
            </a:r>
          </a:p>
          <a:p>
            <a:pPr marL="457200" lvl="1" indent="-93663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0" noProof="0" dirty="0"/>
              <a:t>Corporate colours</a:t>
            </a:r>
          </a:p>
          <a:p>
            <a:pPr marL="457200" lvl="1" indent="-93663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0" noProof="0" dirty="0"/>
              <a:t>Strategic Goal Colours</a:t>
            </a:r>
          </a:p>
          <a:p>
            <a:pPr>
              <a:lnSpc>
                <a:spcPct val="110000"/>
              </a:lnSpc>
            </a:pPr>
            <a:r>
              <a:rPr lang="en-GB" sz="1800" b="0" noProof="0" dirty="0">
                <a:solidFill>
                  <a:schemeClr val="accent1"/>
                </a:solidFill>
              </a:rPr>
              <a:t>Secondary</a:t>
            </a: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3759184" y="141657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29088" y="1413965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4679764" y="5185225"/>
            <a:ext cx="3168601" cy="63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900" b="1" noProof="0" dirty="0">
                <a:solidFill>
                  <a:schemeClr val="tx1"/>
                </a:solidFill>
              </a:rPr>
              <a:t>Please use the four </a:t>
            </a:r>
            <a:r>
              <a:rPr lang="en-GB" sz="900" b="1" noProof="0" dirty="0" err="1">
                <a:solidFill>
                  <a:schemeClr val="tx1"/>
                </a:solidFill>
              </a:rPr>
              <a:t>Gavi</a:t>
            </a:r>
            <a:r>
              <a:rPr lang="en-GB" sz="900" b="1" noProof="0" dirty="0">
                <a:solidFill>
                  <a:schemeClr val="tx1"/>
                </a:solidFill>
              </a:rPr>
              <a:t> corporate colours where possible.  Specific strategic goals </a:t>
            </a:r>
            <a:br>
              <a:rPr lang="en-GB" sz="900" b="1" noProof="0" dirty="0">
                <a:solidFill>
                  <a:schemeClr val="tx1"/>
                </a:solidFill>
              </a:rPr>
            </a:br>
            <a:r>
              <a:rPr lang="en-GB" sz="900" b="1" noProof="0" dirty="0">
                <a:solidFill>
                  <a:schemeClr val="tx1"/>
                </a:solidFill>
              </a:rPr>
              <a:t>or vaccines should be highlighted using the key above. </a:t>
            </a:r>
          </a:p>
        </p:txBody>
      </p:sp>
      <p:sp>
        <p:nvSpPr>
          <p:cNvPr id="65" name="Freeform 8"/>
          <p:cNvSpPr>
            <a:spLocks noChangeAspect="1"/>
          </p:cNvSpPr>
          <p:nvPr userDrawn="1"/>
        </p:nvSpPr>
        <p:spPr bwMode="auto">
          <a:xfrm>
            <a:off x="4843078" y="141657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5212982" y="1413965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68" name="Freeform 8"/>
          <p:cNvSpPr>
            <a:spLocks noChangeAspect="1"/>
          </p:cNvSpPr>
          <p:nvPr userDrawn="1"/>
        </p:nvSpPr>
        <p:spPr bwMode="auto">
          <a:xfrm>
            <a:off x="5902052" y="141657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6271956" y="1413965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71" name="Freeform 8"/>
          <p:cNvSpPr>
            <a:spLocks noChangeAspect="1"/>
          </p:cNvSpPr>
          <p:nvPr userDrawn="1"/>
        </p:nvSpPr>
        <p:spPr bwMode="auto">
          <a:xfrm>
            <a:off x="7119838" y="141657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7489742" y="1413965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135</a:t>
            </a:r>
          </a:p>
        </p:txBody>
      </p:sp>
      <p:sp>
        <p:nvSpPr>
          <p:cNvPr id="74" name="Freeform 8"/>
          <p:cNvSpPr>
            <a:spLocks noChangeAspect="1"/>
          </p:cNvSpPr>
          <p:nvPr userDrawn="1"/>
        </p:nvSpPr>
        <p:spPr bwMode="auto">
          <a:xfrm>
            <a:off x="3759184" y="2317997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4129088" y="2315392"/>
            <a:ext cx="71399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ACCELERATE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VACCINES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165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144</a:t>
            </a:r>
          </a:p>
        </p:txBody>
      </p:sp>
      <p:sp>
        <p:nvSpPr>
          <p:cNvPr id="77" name="Freeform 8"/>
          <p:cNvSpPr>
            <a:spLocks noChangeAspect="1"/>
          </p:cNvSpPr>
          <p:nvPr userDrawn="1"/>
        </p:nvSpPr>
        <p:spPr bwMode="auto">
          <a:xfrm>
            <a:off x="4843078" y="2317997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5212982" y="2315392"/>
            <a:ext cx="68907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STRENGTHEN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CAPACITY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105</a:t>
            </a:r>
          </a:p>
        </p:txBody>
      </p:sp>
      <p:sp>
        <p:nvSpPr>
          <p:cNvPr id="80" name="Freeform 8"/>
          <p:cNvSpPr>
            <a:spLocks noChangeAspect="1"/>
          </p:cNvSpPr>
          <p:nvPr userDrawn="1"/>
        </p:nvSpPr>
        <p:spPr bwMode="auto">
          <a:xfrm>
            <a:off x="5902052" y="2317997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6271956" y="2315392"/>
            <a:ext cx="74831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INCREASE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PREDICTABILITY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83" name="Freeform 8"/>
          <p:cNvSpPr>
            <a:spLocks noChangeAspect="1"/>
          </p:cNvSpPr>
          <p:nvPr userDrawn="1"/>
        </p:nvSpPr>
        <p:spPr bwMode="auto">
          <a:xfrm>
            <a:off x="7119838" y="2317997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84" name="Rectangle 83"/>
          <p:cNvSpPr/>
          <p:nvPr userDrawn="1"/>
        </p:nvSpPr>
        <p:spPr>
          <a:xfrm>
            <a:off x="7489742" y="2315392"/>
            <a:ext cx="790658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SHAPE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THE MARKET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97" name="Freeform 8"/>
          <p:cNvSpPr>
            <a:spLocks noChangeAspect="1"/>
          </p:cNvSpPr>
          <p:nvPr userDrawn="1"/>
        </p:nvSpPr>
        <p:spPr bwMode="auto">
          <a:xfrm>
            <a:off x="3759184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E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4129088" y="3236979"/>
            <a:ext cx="713990" cy="804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IPV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INJECTABLE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POLIO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220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95" name="Freeform 8"/>
          <p:cNvSpPr>
            <a:spLocks noChangeAspect="1"/>
          </p:cNvSpPr>
          <p:nvPr userDrawn="1"/>
        </p:nvSpPr>
        <p:spPr bwMode="auto">
          <a:xfrm>
            <a:off x="4843078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B28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5212982" y="3398520"/>
            <a:ext cx="68907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JAPANESE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ENCEPHALITIS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178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136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93" name="Freeform 8"/>
          <p:cNvSpPr>
            <a:spLocks noChangeAspect="1"/>
          </p:cNvSpPr>
          <p:nvPr userDrawn="1"/>
        </p:nvSpPr>
        <p:spPr bwMode="auto">
          <a:xfrm>
            <a:off x="5902052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41B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94" name="Rectangle 93"/>
          <p:cNvSpPr/>
          <p:nvPr userDrawn="1"/>
        </p:nvSpPr>
        <p:spPr>
          <a:xfrm>
            <a:off x="6271956" y="3398520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65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182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230</a:t>
            </a:r>
          </a:p>
        </p:txBody>
      </p:sp>
      <p:sp>
        <p:nvSpPr>
          <p:cNvPr id="91" name="Freeform 8"/>
          <p:cNvSpPr>
            <a:spLocks noChangeAspect="1"/>
          </p:cNvSpPr>
          <p:nvPr userDrawn="1"/>
        </p:nvSpPr>
        <p:spPr bwMode="auto">
          <a:xfrm>
            <a:off x="7119838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7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92" name="Rectangle 91"/>
          <p:cNvSpPr/>
          <p:nvPr userDrawn="1"/>
        </p:nvSpPr>
        <p:spPr>
          <a:xfrm>
            <a:off x="7489742" y="3398520"/>
            <a:ext cx="682658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2</a:t>
            </a:r>
            <a:r>
              <a:rPr lang="en-GB" sz="700" b="1" baseline="30000" noProof="0" dirty="0">
                <a:solidFill>
                  <a:schemeClr val="tx1"/>
                </a:solidFill>
              </a:rPr>
              <a:t>ND</a:t>
            </a:r>
            <a:r>
              <a:rPr lang="en-GB" sz="700" b="1" noProof="0" dirty="0">
                <a:solidFill>
                  <a:schemeClr val="tx1"/>
                </a:solidFill>
              </a:rPr>
              <a:t> DOSE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169</a:t>
            </a:r>
          </a:p>
        </p:txBody>
      </p:sp>
      <p:sp>
        <p:nvSpPr>
          <p:cNvPr id="110" name="Freeform 8"/>
          <p:cNvSpPr>
            <a:spLocks noChangeAspect="1"/>
          </p:cNvSpPr>
          <p:nvPr userDrawn="1"/>
        </p:nvSpPr>
        <p:spPr bwMode="auto">
          <a:xfrm>
            <a:off x="3759184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11" name="Rectangle 110"/>
          <p:cNvSpPr/>
          <p:nvPr userDrawn="1"/>
        </p:nvSpPr>
        <p:spPr>
          <a:xfrm>
            <a:off x="4129088" y="4242296"/>
            <a:ext cx="55067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PNEUMO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51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160</a:t>
            </a:r>
          </a:p>
        </p:txBody>
      </p:sp>
      <p:sp>
        <p:nvSpPr>
          <p:cNvPr id="108" name="Freeform 8"/>
          <p:cNvSpPr>
            <a:spLocks noChangeAspect="1"/>
          </p:cNvSpPr>
          <p:nvPr userDrawn="1"/>
        </p:nvSpPr>
        <p:spPr bwMode="auto">
          <a:xfrm>
            <a:off x="4843078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86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09" name="Rectangle 108"/>
          <p:cNvSpPr/>
          <p:nvPr userDrawn="1"/>
        </p:nvSpPr>
        <p:spPr>
          <a:xfrm>
            <a:off x="5212982" y="4242296"/>
            <a:ext cx="68907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ROTAVIRUS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216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96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24</a:t>
            </a:r>
          </a:p>
        </p:txBody>
      </p:sp>
      <p:sp>
        <p:nvSpPr>
          <p:cNvPr id="106" name="Freeform 8"/>
          <p:cNvSpPr>
            <a:spLocks noChangeAspect="1"/>
          </p:cNvSpPr>
          <p:nvPr userDrawn="1"/>
        </p:nvSpPr>
        <p:spPr bwMode="auto">
          <a:xfrm>
            <a:off x="5902052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EA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07" name="Rectangle 106"/>
          <p:cNvSpPr/>
          <p:nvPr userDrawn="1"/>
        </p:nvSpPr>
        <p:spPr>
          <a:xfrm>
            <a:off x="6271956" y="4242296"/>
            <a:ext cx="74831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YELLOW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234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170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104" name="Freeform 8"/>
          <p:cNvSpPr>
            <a:spLocks noChangeAspect="1"/>
          </p:cNvSpPr>
          <p:nvPr userDrawn="1"/>
        </p:nvSpPr>
        <p:spPr bwMode="auto">
          <a:xfrm>
            <a:off x="7119838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7D7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05" name="Rectangle 104"/>
          <p:cNvSpPr/>
          <p:nvPr userDrawn="1"/>
        </p:nvSpPr>
        <p:spPr>
          <a:xfrm>
            <a:off x="7489742" y="4242296"/>
            <a:ext cx="57464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TYPHOÏD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125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112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97</a:t>
            </a:r>
          </a:p>
        </p:txBody>
      </p:sp>
      <p:sp>
        <p:nvSpPr>
          <p:cNvPr id="123" name="Freeform 8"/>
          <p:cNvSpPr>
            <a:spLocks noChangeAspect="1"/>
          </p:cNvSpPr>
          <p:nvPr userDrawn="1"/>
        </p:nvSpPr>
        <p:spPr bwMode="auto">
          <a:xfrm>
            <a:off x="504000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F5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24" name="Rectangle 123"/>
          <p:cNvSpPr/>
          <p:nvPr userDrawn="1"/>
        </p:nvSpPr>
        <p:spPr>
          <a:xfrm>
            <a:off x="873904" y="3398520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CHOLERA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175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55</a:t>
            </a:r>
          </a:p>
        </p:txBody>
      </p:sp>
      <p:sp>
        <p:nvSpPr>
          <p:cNvPr id="121" name="Freeform 8"/>
          <p:cNvSpPr>
            <a:spLocks noChangeAspect="1"/>
          </p:cNvSpPr>
          <p:nvPr userDrawn="1"/>
        </p:nvSpPr>
        <p:spPr bwMode="auto">
          <a:xfrm>
            <a:off x="1587894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22" name="Rectangle 121"/>
          <p:cNvSpPr/>
          <p:nvPr userDrawn="1"/>
        </p:nvSpPr>
        <p:spPr>
          <a:xfrm>
            <a:off x="1957798" y="3398520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HEPB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213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50</a:t>
            </a:r>
          </a:p>
        </p:txBody>
      </p:sp>
      <p:sp>
        <p:nvSpPr>
          <p:cNvPr id="119" name="Freeform 8"/>
          <p:cNvSpPr>
            <a:spLocks noChangeAspect="1"/>
          </p:cNvSpPr>
          <p:nvPr userDrawn="1"/>
        </p:nvSpPr>
        <p:spPr bwMode="auto">
          <a:xfrm>
            <a:off x="2646868" y="3401125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F59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20" name="Rectangle 119"/>
          <p:cNvSpPr/>
          <p:nvPr userDrawn="1"/>
        </p:nvSpPr>
        <p:spPr>
          <a:xfrm>
            <a:off x="3016772" y="3398520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HPV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245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187</a:t>
            </a:r>
          </a:p>
        </p:txBody>
      </p:sp>
      <p:sp>
        <p:nvSpPr>
          <p:cNvPr id="126" name="Freeform 8"/>
          <p:cNvSpPr>
            <a:spLocks noChangeAspect="1"/>
          </p:cNvSpPr>
          <p:nvPr userDrawn="1"/>
        </p:nvSpPr>
        <p:spPr bwMode="auto">
          <a:xfrm>
            <a:off x="3759184" y="5110123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4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27" name="Rectangle 126"/>
          <p:cNvSpPr/>
          <p:nvPr userDrawn="1"/>
        </p:nvSpPr>
        <p:spPr>
          <a:xfrm>
            <a:off x="4129088" y="5107517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RABIES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100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99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99</a:t>
            </a:r>
          </a:p>
        </p:txBody>
      </p:sp>
      <p:sp>
        <p:nvSpPr>
          <p:cNvPr id="137" name="Freeform 8"/>
          <p:cNvSpPr>
            <a:spLocks noChangeAspect="1"/>
          </p:cNvSpPr>
          <p:nvPr userDrawn="1"/>
        </p:nvSpPr>
        <p:spPr bwMode="auto">
          <a:xfrm>
            <a:off x="504000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5A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38" name="Rectangle 137"/>
          <p:cNvSpPr/>
          <p:nvPr userDrawn="1"/>
        </p:nvSpPr>
        <p:spPr>
          <a:xfrm>
            <a:off x="873904" y="4242296"/>
            <a:ext cx="60175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RUBELLA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90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112</a:t>
            </a:r>
          </a:p>
        </p:txBody>
      </p:sp>
      <p:sp>
        <p:nvSpPr>
          <p:cNvPr id="135" name="Freeform 8"/>
          <p:cNvSpPr>
            <a:spLocks noChangeAspect="1"/>
          </p:cNvSpPr>
          <p:nvPr userDrawn="1"/>
        </p:nvSpPr>
        <p:spPr bwMode="auto">
          <a:xfrm>
            <a:off x="1587894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36" name="Rectangle 135"/>
          <p:cNvSpPr/>
          <p:nvPr userDrawn="1"/>
        </p:nvSpPr>
        <p:spPr>
          <a:xfrm>
            <a:off x="1957798" y="4242296"/>
            <a:ext cx="68907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MENINGITIS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150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57</a:t>
            </a:r>
          </a:p>
        </p:txBody>
      </p:sp>
      <p:sp>
        <p:nvSpPr>
          <p:cNvPr id="133" name="Freeform 8"/>
          <p:cNvSpPr>
            <a:spLocks noChangeAspect="1"/>
          </p:cNvSpPr>
          <p:nvPr userDrawn="1"/>
        </p:nvSpPr>
        <p:spPr bwMode="auto">
          <a:xfrm>
            <a:off x="2646868" y="4244901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34" name="Rectangle 133"/>
          <p:cNvSpPr/>
          <p:nvPr userDrawn="1"/>
        </p:nvSpPr>
        <p:spPr>
          <a:xfrm>
            <a:off x="3016772" y="4242296"/>
            <a:ext cx="7424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PENTA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DTP–HEP-HIB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101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50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121</a:t>
            </a:r>
          </a:p>
        </p:txBody>
      </p:sp>
      <p:sp>
        <p:nvSpPr>
          <p:cNvPr id="149" name="Freeform 8"/>
          <p:cNvSpPr>
            <a:spLocks noChangeAspect="1"/>
          </p:cNvSpPr>
          <p:nvPr userDrawn="1"/>
        </p:nvSpPr>
        <p:spPr bwMode="auto">
          <a:xfrm>
            <a:off x="504000" y="5110123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50" name="Rectangle 149"/>
          <p:cNvSpPr/>
          <p:nvPr userDrawn="1"/>
        </p:nvSpPr>
        <p:spPr>
          <a:xfrm>
            <a:off x="873904" y="5107517"/>
            <a:ext cx="60175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DENGUE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198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</a:t>
            </a:r>
            <a:r>
              <a:rPr lang="en-GB" sz="700" baseline="0" noProof="0" dirty="0">
                <a:solidFill>
                  <a:schemeClr val="tx1"/>
                </a:solidFill>
              </a:rPr>
              <a:t> </a:t>
            </a:r>
            <a:r>
              <a:rPr lang="en-GB" sz="700" noProof="0" dirty="0">
                <a:solidFill>
                  <a:schemeClr val="tx1"/>
                </a:solidFill>
              </a:rPr>
              <a:t>198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</a:t>
            </a:r>
            <a:r>
              <a:rPr lang="en-GB" sz="700" baseline="0" noProof="0" dirty="0">
                <a:solidFill>
                  <a:schemeClr val="tx1"/>
                </a:solidFill>
              </a:rPr>
              <a:t> </a:t>
            </a:r>
            <a:r>
              <a:rPr lang="en-GB" sz="700" noProof="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47" name="Freeform 8"/>
          <p:cNvSpPr>
            <a:spLocks noChangeAspect="1"/>
          </p:cNvSpPr>
          <p:nvPr userDrawn="1"/>
        </p:nvSpPr>
        <p:spPr bwMode="auto">
          <a:xfrm>
            <a:off x="1587894" y="5110123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8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48" name="Rectangle 147"/>
          <p:cNvSpPr/>
          <p:nvPr userDrawn="1"/>
        </p:nvSpPr>
        <p:spPr>
          <a:xfrm>
            <a:off x="1957798" y="5107517"/>
            <a:ext cx="4429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MALARIA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168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168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167</a:t>
            </a:r>
          </a:p>
        </p:txBody>
      </p:sp>
      <p:sp>
        <p:nvSpPr>
          <p:cNvPr id="145" name="Freeform 8"/>
          <p:cNvSpPr>
            <a:spLocks noChangeAspect="1"/>
          </p:cNvSpPr>
          <p:nvPr userDrawn="1"/>
        </p:nvSpPr>
        <p:spPr bwMode="auto">
          <a:xfrm>
            <a:off x="2646868" y="5110123"/>
            <a:ext cx="324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sp>
        <p:nvSpPr>
          <p:cNvPr id="146" name="Rectangle 145"/>
          <p:cNvSpPr/>
          <p:nvPr userDrawn="1"/>
        </p:nvSpPr>
        <p:spPr>
          <a:xfrm>
            <a:off x="3016772" y="5107517"/>
            <a:ext cx="742412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MATERNAL</a:t>
            </a:r>
          </a:p>
          <a:p>
            <a:pPr>
              <a:lnSpc>
                <a:spcPct val="90000"/>
              </a:lnSpc>
            </a:pPr>
            <a:r>
              <a:rPr lang="en-GB" sz="700" b="1" noProof="0" dirty="0">
                <a:solidFill>
                  <a:schemeClr val="tx1"/>
                </a:solidFill>
              </a:rPr>
              <a:t>FLU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700" noProof="0" dirty="0">
                <a:solidFill>
                  <a:schemeClr val="tx1"/>
                </a:solidFill>
              </a:rPr>
              <a:t>B: 135</a:t>
            </a:r>
          </a:p>
        </p:txBody>
      </p:sp>
    </p:spTree>
    <p:extLst>
      <p:ext uri="{BB962C8B-B14F-4D97-AF65-F5344CB8AC3E}">
        <p14:creationId xmlns:p14="http://schemas.microsoft.com/office/powerpoint/2010/main" val="1970456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 userDrawn="1"/>
        </p:nvGrpSpPr>
        <p:grpSpPr>
          <a:xfrm>
            <a:off x="0" y="0"/>
            <a:ext cx="2936975" cy="6858002"/>
            <a:chOff x="-2" y="-2"/>
            <a:chExt cx="4152360" cy="6858002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36" name="Freeform 35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ctrTitle"/>
          </p:nvPr>
        </p:nvSpPr>
        <p:spPr bwMode="ltGray">
          <a:xfrm>
            <a:off x="3080320" y="3689876"/>
            <a:ext cx="53144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33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685145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06515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080321" y="4390276"/>
            <a:ext cx="53144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68514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cxnSp>
        <p:nvCxnSpPr>
          <p:cNvPr id="45" name="Straight Connector 44"/>
          <p:cNvCxnSpPr>
            <a:cxnSpLocks/>
          </p:cNvCxnSpPr>
          <p:nvPr userDrawn="1"/>
        </p:nvCxnSpPr>
        <p:spPr>
          <a:xfrm flipH="1">
            <a:off x="3080321" y="4293990"/>
            <a:ext cx="531447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302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20190909_IA2030_M&amp;RI.pptx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59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8200013" cy="353174"/>
          </a:xfrm>
        </p:spPr>
        <p:txBody>
          <a:bodyPr/>
          <a:lstStyle>
            <a:lvl1pPr>
              <a:defRPr sz="255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050" y="2085629"/>
            <a:ext cx="820035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4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20190909_IA2030_M&amp;RI.pptx</a:t>
            </a:r>
            <a:endParaRPr lang="en-US" sz="525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7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20190909_IA2030_M&amp;RI.pptx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3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96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8.xml"/><Relationship Id="rId10" Type="http://schemas.openxmlformats.org/officeDocument/2006/relationships/image" Target="../media/image22.emf"/><Relationship Id="rId4" Type="http://schemas.openxmlformats.org/officeDocument/2006/relationships/slideLayout" Target="../slideLayouts/slideLayout97.xml"/><Relationship Id="rId9" Type="http://schemas.openxmlformats.org/officeDocument/2006/relationships/oleObject" Target="../embeddings/oleObject2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RI_Template_Cover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6228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825625"/>
            <a:ext cx="820001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58518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00244C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RI_Template_Cover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I_Template_PagePlain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36" r:id="rId3"/>
    <p:sldLayoutId id="2147483721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RI_Template_Sample3A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I_Template_PagePlain3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I_Template_PagePlain2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I_Template_Sample2A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8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60000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60000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7301701" y="2128187"/>
            <a:ext cx="1482300" cy="69480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301701" y="379578"/>
            <a:ext cx="1482300" cy="69480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</p:spTree>
    <p:extLst>
      <p:ext uri="{BB962C8B-B14F-4D97-AF65-F5344CB8AC3E}">
        <p14:creationId xmlns:p14="http://schemas.microsoft.com/office/powerpoint/2010/main" val="155859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868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spcAft>
          <a:spcPts val="450"/>
        </a:spcAft>
        <a:buClr>
          <a:schemeClr val="tx1"/>
        </a:buClr>
        <a:buSzPct val="80000"/>
        <a:buFontTx/>
        <a:buNone/>
        <a:defRPr sz="105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50044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2031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8463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806054" algn="l"/>
        </a:tabLst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212056" indent="-269081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546622" indent="-269081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504000" y="1424243"/>
            <a:ext cx="972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04000" y="217251"/>
            <a:ext cx="8136000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04000" y="1604675"/>
            <a:ext cx="8136000" cy="4192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04000" y="6327933"/>
            <a:ext cx="900112" cy="530067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7390800" y="5771955"/>
            <a:ext cx="17532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37234" y="5424167"/>
            <a:ext cx="1800000" cy="14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9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post-2020 MR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Measles &amp; Rubella Initiative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88279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18971-08F6-D941-B1D0-5454D80A5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"Immunization Agenda 2030" will include two components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358C2-2E4D-5F42-A370-FBA0331340F0}"/>
              </a:ext>
            </a:extLst>
          </p:cNvPr>
          <p:cNvSpPr/>
          <p:nvPr/>
        </p:nvSpPr>
        <p:spPr>
          <a:xfrm>
            <a:off x="4199882" y="2918270"/>
            <a:ext cx="4520156" cy="77198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buSzPct val="100000"/>
              <a:buFont typeface="Calibri" panose="020F0502020204030204" pitchFamily="34" charset="0"/>
              <a:buChar char="​"/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/>
              </a:rPr>
              <a:t>Strategic framework (</a:t>
            </a:r>
            <a:r>
              <a:rPr lang="en-US" sz="1050" b="1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10-15 page document, for immunization community &amp; wider stakeholders)</a:t>
            </a:r>
          </a:p>
          <a:p>
            <a:pPr marL="207765" lvl="1" indent="-138510" defTabSz="685800">
              <a:buClr>
                <a:srgbClr val="0373A5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Strategic priorities &amp; goals, core principles, ways and means to guide development of global, regional, national strategies and plans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4F1EB-ACF5-9C43-B0F2-BF40E69FEFA9}"/>
              </a:ext>
            </a:extLst>
          </p:cNvPr>
          <p:cNvSpPr/>
          <p:nvPr/>
        </p:nvSpPr>
        <p:spPr>
          <a:xfrm>
            <a:off x="4199882" y="2318527"/>
            <a:ext cx="4520156" cy="64022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buSzPct val="100000"/>
              <a:buFont typeface="Calibri" panose="020F0502020204030204" pitchFamily="34" charset="0"/>
              <a:buChar char="​"/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/>
              </a:rPr>
              <a:t>Vision (</a:t>
            </a:r>
            <a:r>
              <a:rPr lang="en-US" sz="1050" b="1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5-10 page document, for everybody)</a:t>
            </a:r>
            <a:endParaRPr lang="en-US" sz="1050" b="1" dirty="0">
              <a:solidFill>
                <a:srgbClr val="000000"/>
              </a:solidFill>
              <a:latin typeface="Calibri" panose="020F0502020204030204"/>
            </a:endParaRPr>
          </a:p>
          <a:p>
            <a:pPr marL="207765" lvl="1" indent="-138510" defTabSz="685800">
              <a:buClr>
                <a:srgbClr val="00244C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Vision 2030 and beyond – to inspire and rally</a:t>
            </a:r>
          </a:p>
          <a:p>
            <a:pPr marL="207765" lvl="1" indent="-138510" defTabSz="685800">
              <a:buClr>
                <a:srgbClr val="00244C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Values &amp; high-level strategic priorities</a:t>
            </a:r>
          </a:p>
          <a:p>
            <a:pPr marL="207765" lvl="1" indent="-138510" defTabSz="685800">
              <a:buClr>
                <a:srgbClr val="00244C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The case for immunization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13E84-C45A-C746-857F-C41383D8B0E6}"/>
              </a:ext>
            </a:extLst>
          </p:cNvPr>
          <p:cNvSpPr/>
          <p:nvPr/>
        </p:nvSpPr>
        <p:spPr>
          <a:xfrm>
            <a:off x="4162388" y="2034023"/>
            <a:ext cx="4596610" cy="1819520"/>
          </a:xfrm>
          <a:prstGeom prst="rect">
            <a:avLst/>
          </a:prstGeom>
          <a:noFill/>
          <a:ln w="27146" cap="rnd" cmpd="sng" algn="ctr">
            <a:solidFill>
              <a:srgbClr val="04A4EC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325755" lvl="1" algn="r" defTabSz="685800">
              <a:defRPr/>
            </a:pPr>
            <a:r>
              <a:rPr lang="en-US" sz="900" i="1" dirty="0">
                <a:solidFill>
                  <a:srgbClr val="04A4EC"/>
                </a:solidFill>
                <a:latin typeface="Calibri" panose="020F0502020204030204"/>
              </a:rPr>
              <a:t>Documents to be endorsed at WHA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75141-B3BD-3E48-AEDC-D1BADCF3E2B0}"/>
              </a:ext>
            </a:extLst>
          </p:cNvPr>
          <p:cNvSpPr/>
          <p:nvPr/>
        </p:nvSpPr>
        <p:spPr>
          <a:xfrm>
            <a:off x="4171951" y="4057650"/>
            <a:ext cx="4520156" cy="15149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buSzPct val="100000"/>
              <a:defRPr/>
            </a:pPr>
            <a:r>
              <a:rPr lang="en-US" sz="1200" b="1" dirty="0">
                <a:solidFill>
                  <a:srgbClr val="04A4EC"/>
                </a:solidFill>
                <a:latin typeface="Calibri" panose="020F0502020204030204"/>
              </a:rPr>
              <a:t> </a:t>
            </a:r>
          </a:p>
          <a:p>
            <a:pPr marL="184680" lvl="1" indent="-12312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Technical guidance documents "living" throughout 2021-30</a:t>
            </a:r>
          </a:p>
          <a:p>
            <a:pPr marL="207765" lvl="1" indent="-13851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Existing or new global, regional, country plans &amp; goals (e.g., regional strategies)</a:t>
            </a:r>
          </a:p>
          <a:p>
            <a:pPr marL="207765" lvl="1" indent="-13851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140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Existing or new disease- and topic-specific technical guidance and best-practice documents (e.g., Measles strategy)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19859-DEBE-0048-A75B-5736D6E581CF}"/>
              </a:ext>
            </a:extLst>
          </p:cNvPr>
          <p:cNvSpPr/>
          <p:nvPr/>
        </p:nvSpPr>
        <p:spPr>
          <a:xfrm>
            <a:off x="4199882" y="2041815"/>
            <a:ext cx="4520156" cy="26112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buSzPct val="100000"/>
              <a:buFont typeface="Calibri" panose="020F0502020204030204" pitchFamily="34" charset="0"/>
              <a:buChar char="​"/>
              <a:defRPr/>
            </a:pPr>
            <a:r>
              <a:rPr lang="en-US" sz="1200" b="1" dirty="0">
                <a:solidFill>
                  <a:schemeClr val="accent2"/>
                </a:solidFill>
                <a:latin typeface="Calibri" panose="020F0502020204030204"/>
              </a:rPr>
              <a:t>Immunization Agenda 2030 Vision &amp; Strategic framework </a:t>
            </a:r>
            <a:r>
              <a:rPr lang="en-US" sz="1200" b="1" dirty="0">
                <a:solidFill>
                  <a:srgbClr val="C00000"/>
                </a:solidFill>
                <a:latin typeface="Calibri" panose="020F0502020204030204"/>
              </a:rPr>
              <a:t>(draft 2)</a:t>
            </a:r>
            <a:endParaRPr lang="en-US" sz="114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25B9B-0383-CE44-B54B-8ECA420124A3}"/>
              </a:ext>
            </a:extLst>
          </p:cNvPr>
          <p:cNvSpPr/>
          <p:nvPr/>
        </p:nvSpPr>
        <p:spPr>
          <a:xfrm>
            <a:off x="4162388" y="3899930"/>
            <a:ext cx="4596610" cy="1894616"/>
          </a:xfrm>
          <a:prstGeom prst="rect">
            <a:avLst/>
          </a:prstGeom>
          <a:noFill/>
          <a:ln w="27146" cap="rnd" cmpd="sng" algn="ctr">
            <a:solidFill>
              <a:srgbClr val="8064A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325755" lvl="1" algn="r" defTabSz="685800">
              <a:defRPr/>
            </a:pPr>
            <a:r>
              <a:rPr lang="en-US" sz="900" i="1" dirty="0">
                <a:solidFill>
                  <a:srgbClr val="8064A2"/>
                </a:solidFill>
                <a:latin typeface="Calibri" panose="020F0502020204030204"/>
              </a:rPr>
              <a:t>"Living" throughout the decade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40423-0943-044E-AA8A-EEFD56538FF0}"/>
              </a:ext>
            </a:extLst>
          </p:cNvPr>
          <p:cNvSpPr/>
          <p:nvPr/>
        </p:nvSpPr>
        <p:spPr>
          <a:xfrm>
            <a:off x="4199881" y="3949528"/>
            <a:ext cx="4520156" cy="26112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151" tIns="32576" rIns="65151" bIns="32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buSzPct val="100000"/>
              <a:buFont typeface="Calibri" panose="020F0502020204030204" pitchFamily="34" charset="0"/>
              <a:buChar char="​"/>
              <a:defRPr/>
            </a:pPr>
            <a:r>
              <a:rPr lang="en-US" sz="1200" b="1" dirty="0">
                <a:solidFill>
                  <a:schemeClr val="accent2"/>
                </a:solidFill>
                <a:latin typeface="Calibri" panose="020F0502020204030204"/>
              </a:rPr>
              <a:t>IA2030 Online Resources</a:t>
            </a:r>
            <a:endParaRPr lang="en-US" sz="1140" dirty="0">
              <a:solidFill>
                <a:schemeClr val="accent2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7DBB63-789F-7C48-AF4B-E54913621885}"/>
              </a:ext>
            </a:extLst>
          </p:cNvPr>
          <p:cNvSpPr/>
          <p:nvPr/>
        </p:nvSpPr>
        <p:spPr>
          <a:xfrm>
            <a:off x="528675" y="3862401"/>
            <a:ext cx="3197316" cy="1932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30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1" tIns="24920" rIns="49841" bIns="24920" rtlCol="0" anchor="t"/>
          <a:lstStyle/>
          <a:p>
            <a:pPr algn="ctr" defTabSz="685800">
              <a:defRPr/>
            </a:pPr>
            <a:endParaRPr lang="en-GB" sz="969" dirty="0">
              <a:solidFill>
                <a:srgbClr val="04A4EC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GB" sz="969" dirty="0">
              <a:solidFill>
                <a:srgbClr val="04A4EC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US" sz="969" b="1" dirty="0">
              <a:solidFill>
                <a:srgbClr val="04A4EC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US" sz="1200" b="1" dirty="0">
              <a:solidFill>
                <a:srgbClr val="04A4EC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F7CBF-D783-C14C-8614-0580BBC0F831}"/>
              </a:ext>
            </a:extLst>
          </p:cNvPr>
          <p:cNvSpPr/>
          <p:nvPr/>
        </p:nvSpPr>
        <p:spPr>
          <a:xfrm>
            <a:off x="528675" y="2034023"/>
            <a:ext cx="3197316" cy="1819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84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1" tIns="24920" rIns="49841" bIns="24920" rtlCol="0" anchor="t"/>
          <a:lstStyle/>
          <a:p>
            <a:pPr algn="ctr" defTabSz="685800">
              <a:defRPr/>
            </a:pPr>
            <a:endParaRPr lang="en-GB" sz="969" dirty="0">
              <a:solidFill>
                <a:srgbClr val="04A4EC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GB" sz="969" dirty="0">
              <a:solidFill>
                <a:srgbClr val="04A4EC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US" sz="969" b="1" dirty="0">
              <a:solidFill>
                <a:srgbClr val="04A4EC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211" dirty="0">
                <a:solidFill>
                  <a:srgbClr val="04A4EC"/>
                </a:solidFill>
                <a:latin typeface="Calibri" panose="020F0502020204030204"/>
              </a:rPr>
              <a:t>Immunization Agenda 2030</a:t>
            </a:r>
          </a:p>
          <a:p>
            <a:pPr algn="ctr" defTabSz="685800">
              <a:defRPr/>
            </a:pPr>
            <a:endParaRPr lang="en-US" sz="1200" b="1" dirty="0">
              <a:solidFill>
                <a:srgbClr val="04A4EC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2D4C1-2FEC-7A40-A10A-29AA0D1F7BF6}"/>
              </a:ext>
            </a:extLst>
          </p:cNvPr>
          <p:cNvSpPr/>
          <p:nvPr/>
        </p:nvSpPr>
        <p:spPr>
          <a:xfrm>
            <a:off x="528675" y="4136063"/>
            <a:ext cx="3197316" cy="255801"/>
          </a:xfrm>
          <a:prstGeom prst="rect">
            <a:avLst/>
          </a:prstGeom>
          <a:noFill/>
          <a:ln w="971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GB" sz="1211" dirty="0">
                <a:solidFill>
                  <a:srgbClr val="04A4EC"/>
                </a:solidFill>
                <a:latin typeface="Calibri" panose="020F0502020204030204"/>
              </a:rPr>
              <a:t>IA2030 Online Resources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85047-07A2-0848-84BB-B69AF09C7389}"/>
              </a:ext>
            </a:extLst>
          </p:cNvPr>
          <p:cNvSpPr/>
          <p:nvPr/>
        </p:nvSpPr>
        <p:spPr>
          <a:xfrm>
            <a:off x="672049" y="4706779"/>
            <a:ext cx="798110" cy="967169"/>
          </a:xfrm>
          <a:prstGeom prst="rect">
            <a:avLst/>
          </a:prstGeom>
          <a:solidFill>
            <a:schemeClr val="tx2"/>
          </a:solidFill>
          <a:ln w="7691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379" tIns="27689" rIns="55379" bIns="27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1100" dirty="0">
                <a:solidFill>
                  <a:prstClr val="white"/>
                </a:solidFill>
                <a:latin typeface="Calibri" panose="020F0502020204030204"/>
              </a:rPr>
              <a:t>Technical guidance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3E18FD-36DE-D747-B573-E857F801D979}"/>
              </a:ext>
            </a:extLst>
          </p:cNvPr>
          <p:cNvSpPr/>
          <p:nvPr/>
        </p:nvSpPr>
        <p:spPr>
          <a:xfrm>
            <a:off x="1728278" y="4706779"/>
            <a:ext cx="798110" cy="967169"/>
          </a:xfrm>
          <a:prstGeom prst="rect">
            <a:avLst/>
          </a:prstGeom>
          <a:solidFill>
            <a:schemeClr val="tx2"/>
          </a:solidFill>
          <a:ln w="7691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379" tIns="27689" rIns="55379" bIns="27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1100" dirty="0">
                <a:solidFill>
                  <a:prstClr val="white"/>
                </a:solidFill>
                <a:latin typeface="Calibri" panose="020F0502020204030204"/>
              </a:rPr>
              <a:t>Operational </a:t>
            </a:r>
          </a:p>
          <a:p>
            <a:pPr algn="ctr" defTabSz="685800">
              <a:defRPr/>
            </a:pPr>
            <a:r>
              <a:rPr lang="en-US" sz="1100" dirty="0">
                <a:solidFill>
                  <a:prstClr val="white"/>
                </a:solidFill>
                <a:latin typeface="Calibri" panose="020F0502020204030204"/>
              </a:rPr>
              <a:t>plans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85AC2-F426-F44D-A9A0-FAF5C8AFE21B}"/>
              </a:ext>
            </a:extLst>
          </p:cNvPr>
          <p:cNvSpPr/>
          <p:nvPr/>
        </p:nvSpPr>
        <p:spPr>
          <a:xfrm>
            <a:off x="2784507" y="4706779"/>
            <a:ext cx="798110" cy="967169"/>
          </a:xfrm>
          <a:prstGeom prst="rect">
            <a:avLst/>
          </a:prstGeom>
          <a:solidFill>
            <a:schemeClr val="tx2"/>
          </a:solidFill>
          <a:ln w="7691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379" tIns="27689" rIns="55379" bIns="27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1100" dirty="0">
                <a:solidFill>
                  <a:prstClr val="white"/>
                </a:solidFill>
                <a:latin typeface="Calibri" panose="020F0502020204030204"/>
              </a:rPr>
              <a:t>Disease specific documents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7F7D45-1160-1D44-AEBD-71EA0D7CBDD2}"/>
              </a:ext>
            </a:extLst>
          </p:cNvPr>
          <p:cNvGrpSpPr>
            <a:grpSpLocks noChangeAspect="1"/>
          </p:cNvGrpSpPr>
          <p:nvPr/>
        </p:nvGrpSpPr>
        <p:grpSpPr>
          <a:xfrm>
            <a:off x="1891425" y="2125461"/>
            <a:ext cx="390156" cy="390156"/>
            <a:chOff x="5272088" y="2606675"/>
            <a:chExt cx="1646237" cy="1646238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7C67A6EA-C7C2-B94D-ABE5-E1540E4292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088" y="2606675"/>
              <a:ext cx="1646237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5379" tIns="27689" rIns="55379" bIns="27689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D24F5D-F91F-B240-87BE-DBFD440BD9D4}"/>
                </a:ext>
              </a:extLst>
            </p:cNvPr>
            <p:cNvGrpSpPr/>
            <p:nvPr/>
          </p:nvGrpSpPr>
          <p:grpSpPr>
            <a:xfrm>
              <a:off x="5441950" y="2778125"/>
              <a:ext cx="1308100" cy="1301751"/>
              <a:chOff x="5441950" y="2778125"/>
              <a:chExt cx="1308100" cy="1301751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6863F43B-F535-B44E-B016-88797D49B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8038" y="3362325"/>
                <a:ext cx="415925" cy="717551"/>
              </a:xfrm>
              <a:custGeom>
                <a:avLst/>
                <a:gdLst>
                  <a:gd name="connsiteX0" fmla="*/ 400969 w 415925"/>
                  <a:gd name="connsiteY0" fmla="*/ 557213 h 717551"/>
                  <a:gd name="connsiteX1" fmla="*/ 415925 w 415925"/>
                  <a:gd name="connsiteY1" fmla="*/ 706814 h 717551"/>
                  <a:gd name="connsiteX2" fmla="*/ 415925 w 415925"/>
                  <a:gd name="connsiteY2" fmla="*/ 708246 h 717551"/>
                  <a:gd name="connsiteX3" fmla="*/ 407379 w 415925"/>
                  <a:gd name="connsiteY3" fmla="*/ 717551 h 717551"/>
                  <a:gd name="connsiteX4" fmla="*/ 8547 w 415925"/>
                  <a:gd name="connsiteY4" fmla="*/ 717551 h 717551"/>
                  <a:gd name="connsiteX5" fmla="*/ 0 w 415925"/>
                  <a:gd name="connsiteY5" fmla="*/ 708246 h 717551"/>
                  <a:gd name="connsiteX6" fmla="*/ 0 w 415925"/>
                  <a:gd name="connsiteY6" fmla="*/ 706814 h 717551"/>
                  <a:gd name="connsiteX7" fmla="*/ 2137 w 415925"/>
                  <a:gd name="connsiteY7" fmla="*/ 691067 h 717551"/>
                  <a:gd name="connsiteX8" fmla="*/ 400969 w 415925"/>
                  <a:gd name="connsiteY8" fmla="*/ 557213 h 717551"/>
                  <a:gd name="connsiteX9" fmla="*/ 385762 w 415925"/>
                  <a:gd name="connsiteY9" fmla="*/ 401638 h 717551"/>
                  <a:gd name="connsiteX10" fmla="*/ 393699 w 415925"/>
                  <a:gd name="connsiteY10" fmla="*/ 492126 h 717551"/>
                  <a:gd name="connsiteX11" fmla="*/ 7937 w 415925"/>
                  <a:gd name="connsiteY11" fmla="*/ 622301 h 717551"/>
                  <a:gd name="connsiteX12" fmla="*/ 15875 w 415925"/>
                  <a:gd name="connsiteY12" fmla="*/ 525463 h 717551"/>
                  <a:gd name="connsiteX13" fmla="*/ 371475 w 415925"/>
                  <a:gd name="connsiteY13" fmla="*/ 246063 h 717551"/>
                  <a:gd name="connsiteX14" fmla="*/ 379412 w 415925"/>
                  <a:gd name="connsiteY14" fmla="*/ 338138 h 717551"/>
                  <a:gd name="connsiteX15" fmla="*/ 23812 w 415925"/>
                  <a:gd name="connsiteY15" fmla="*/ 457201 h 717551"/>
                  <a:gd name="connsiteX16" fmla="*/ 34925 w 415925"/>
                  <a:gd name="connsiteY16" fmla="*/ 360363 h 717551"/>
                  <a:gd name="connsiteX17" fmla="*/ 357187 w 415925"/>
                  <a:gd name="connsiteY17" fmla="*/ 92075 h 717551"/>
                  <a:gd name="connsiteX18" fmla="*/ 366712 w 415925"/>
                  <a:gd name="connsiteY18" fmla="*/ 182562 h 717551"/>
                  <a:gd name="connsiteX19" fmla="*/ 39687 w 415925"/>
                  <a:gd name="connsiteY19" fmla="*/ 292100 h 717551"/>
                  <a:gd name="connsiteX20" fmla="*/ 50800 w 415925"/>
                  <a:gd name="connsiteY20" fmla="*/ 195262 h 717551"/>
                  <a:gd name="connsiteX21" fmla="*/ 68262 w 415925"/>
                  <a:gd name="connsiteY21" fmla="*/ 0 h 717551"/>
                  <a:gd name="connsiteX22" fmla="*/ 346074 w 415925"/>
                  <a:gd name="connsiteY22" fmla="*/ 0 h 717551"/>
                  <a:gd name="connsiteX23" fmla="*/ 349249 w 415925"/>
                  <a:gd name="connsiteY23" fmla="*/ 28575 h 717551"/>
                  <a:gd name="connsiteX24" fmla="*/ 55562 w 415925"/>
                  <a:gd name="connsiteY24" fmla="*/ 127000 h 7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925" h="717551">
                    <a:moveTo>
                      <a:pt x="400969" y="557213"/>
                    </a:moveTo>
                    <a:cubicBezTo>
                      <a:pt x="400969" y="557213"/>
                      <a:pt x="400969" y="557213"/>
                      <a:pt x="415925" y="706814"/>
                    </a:cubicBezTo>
                    <a:cubicBezTo>
                      <a:pt x="415925" y="706814"/>
                      <a:pt x="415925" y="706814"/>
                      <a:pt x="415925" y="708246"/>
                    </a:cubicBezTo>
                    <a:cubicBezTo>
                      <a:pt x="415925" y="713256"/>
                      <a:pt x="412364" y="717551"/>
                      <a:pt x="407379" y="717551"/>
                    </a:cubicBezTo>
                    <a:cubicBezTo>
                      <a:pt x="407379" y="717551"/>
                      <a:pt x="407379" y="717551"/>
                      <a:pt x="8547" y="717551"/>
                    </a:cubicBezTo>
                    <a:cubicBezTo>
                      <a:pt x="3561" y="717551"/>
                      <a:pt x="0" y="713256"/>
                      <a:pt x="0" y="708246"/>
                    </a:cubicBezTo>
                    <a:cubicBezTo>
                      <a:pt x="0" y="708246"/>
                      <a:pt x="0" y="708246"/>
                      <a:pt x="0" y="706814"/>
                    </a:cubicBezTo>
                    <a:cubicBezTo>
                      <a:pt x="0" y="706814"/>
                      <a:pt x="0" y="706814"/>
                      <a:pt x="2137" y="691067"/>
                    </a:cubicBezTo>
                    <a:cubicBezTo>
                      <a:pt x="2137" y="691067"/>
                      <a:pt x="2137" y="691067"/>
                      <a:pt x="400969" y="557213"/>
                    </a:cubicBezTo>
                    <a:close/>
                    <a:moveTo>
                      <a:pt x="385762" y="401638"/>
                    </a:moveTo>
                    <a:lnTo>
                      <a:pt x="393699" y="492126"/>
                    </a:lnTo>
                    <a:lnTo>
                      <a:pt x="7937" y="622301"/>
                    </a:lnTo>
                    <a:lnTo>
                      <a:pt x="15875" y="525463"/>
                    </a:lnTo>
                    <a:close/>
                    <a:moveTo>
                      <a:pt x="371475" y="246063"/>
                    </a:moveTo>
                    <a:lnTo>
                      <a:pt x="379412" y="338138"/>
                    </a:lnTo>
                    <a:lnTo>
                      <a:pt x="23812" y="457201"/>
                    </a:lnTo>
                    <a:lnTo>
                      <a:pt x="34925" y="360363"/>
                    </a:lnTo>
                    <a:close/>
                    <a:moveTo>
                      <a:pt x="357187" y="92075"/>
                    </a:moveTo>
                    <a:lnTo>
                      <a:pt x="366712" y="182562"/>
                    </a:lnTo>
                    <a:lnTo>
                      <a:pt x="39687" y="292100"/>
                    </a:lnTo>
                    <a:lnTo>
                      <a:pt x="50800" y="195262"/>
                    </a:lnTo>
                    <a:close/>
                    <a:moveTo>
                      <a:pt x="68262" y="0"/>
                    </a:moveTo>
                    <a:lnTo>
                      <a:pt x="346074" y="0"/>
                    </a:lnTo>
                    <a:lnTo>
                      <a:pt x="349249" y="28575"/>
                    </a:lnTo>
                    <a:lnTo>
                      <a:pt x="55562" y="127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379" tIns="27689" rIns="55379" bIns="2768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608D6C84-0F21-ED46-A6F4-0213CACB0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0" y="2778125"/>
                <a:ext cx="1308100" cy="522288"/>
              </a:xfrm>
              <a:custGeom>
                <a:avLst/>
                <a:gdLst>
                  <a:gd name="connsiteX0" fmla="*/ 557213 w 1308100"/>
                  <a:gd name="connsiteY0" fmla="*/ 287338 h 522288"/>
                  <a:gd name="connsiteX1" fmla="*/ 557213 w 1308100"/>
                  <a:gd name="connsiteY1" fmla="*/ 377360 h 522288"/>
                  <a:gd name="connsiteX2" fmla="*/ 557213 w 1308100"/>
                  <a:gd name="connsiteY2" fmla="*/ 408549 h 522288"/>
                  <a:gd name="connsiteX3" fmla="*/ 557213 w 1308100"/>
                  <a:gd name="connsiteY3" fmla="*/ 439738 h 522288"/>
                  <a:gd name="connsiteX4" fmla="*/ 627705 w 1308100"/>
                  <a:gd name="connsiteY4" fmla="*/ 439738 h 522288"/>
                  <a:gd name="connsiteX5" fmla="*/ 627705 w 1308100"/>
                  <a:gd name="connsiteY5" fmla="*/ 408549 h 522288"/>
                  <a:gd name="connsiteX6" fmla="*/ 627705 w 1308100"/>
                  <a:gd name="connsiteY6" fmla="*/ 377360 h 522288"/>
                  <a:gd name="connsiteX7" fmla="*/ 627705 w 1308100"/>
                  <a:gd name="connsiteY7" fmla="*/ 355387 h 522288"/>
                  <a:gd name="connsiteX8" fmla="*/ 643370 w 1308100"/>
                  <a:gd name="connsiteY8" fmla="*/ 339792 h 522288"/>
                  <a:gd name="connsiteX9" fmla="*/ 666867 w 1308100"/>
                  <a:gd name="connsiteY9" fmla="*/ 339792 h 522288"/>
                  <a:gd name="connsiteX10" fmla="*/ 682532 w 1308100"/>
                  <a:gd name="connsiteY10" fmla="*/ 355387 h 522288"/>
                  <a:gd name="connsiteX11" fmla="*/ 682532 w 1308100"/>
                  <a:gd name="connsiteY11" fmla="*/ 377360 h 522288"/>
                  <a:gd name="connsiteX12" fmla="*/ 682532 w 1308100"/>
                  <a:gd name="connsiteY12" fmla="*/ 408549 h 522288"/>
                  <a:gd name="connsiteX13" fmla="*/ 682532 w 1308100"/>
                  <a:gd name="connsiteY13" fmla="*/ 439738 h 522288"/>
                  <a:gd name="connsiteX14" fmla="*/ 750888 w 1308100"/>
                  <a:gd name="connsiteY14" fmla="*/ 439738 h 522288"/>
                  <a:gd name="connsiteX15" fmla="*/ 750888 w 1308100"/>
                  <a:gd name="connsiteY15" fmla="*/ 408549 h 522288"/>
                  <a:gd name="connsiteX16" fmla="*/ 750888 w 1308100"/>
                  <a:gd name="connsiteY16" fmla="*/ 377360 h 522288"/>
                  <a:gd name="connsiteX17" fmla="*/ 750888 w 1308100"/>
                  <a:gd name="connsiteY17" fmla="*/ 287338 h 522288"/>
                  <a:gd name="connsiteX18" fmla="*/ 557213 w 1308100"/>
                  <a:gd name="connsiteY18" fmla="*/ 287338 h 522288"/>
                  <a:gd name="connsiteX19" fmla="*/ 10014 w 1308100"/>
                  <a:gd name="connsiteY19" fmla="*/ 244475 h 522288"/>
                  <a:gd name="connsiteX20" fmla="*/ 470684 w 1308100"/>
                  <a:gd name="connsiteY20" fmla="*/ 355880 h 522288"/>
                  <a:gd name="connsiteX21" fmla="*/ 470684 w 1308100"/>
                  <a:gd name="connsiteY21" fmla="*/ 368734 h 522288"/>
                  <a:gd name="connsiteX22" fmla="*/ 10014 w 1308100"/>
                  <a:gd name="connsiteY22" fmla="*/ 476569 h 522288"/>
                  <a:gd name="connsiteX23" fmla="*/ 0 w 1308100"/>
                  <a:gd name="connsiteY23" fmla="*/ 469427 h 522288"/>
                  <a:gd name="connsiteX24" fmla="*/ 0 w 1308100"/>
                  <a:gd name="connsiteY24" fmla="*/ 250902 h 522288"/>
                  <a:gd name="connsiteX25" fmla="*/ 10014 w 1308100"/>
                  <a:gd name="connsiteY25" fmla="*/ 244475 h 522288"/>
                  <a:gd name="connsiteX26" fmla="*/ 1298086 w 1308100"/>
                  <a:gd name="connsiteY26" fmla="*/ 242888 h 522288"/>
                  <a:gd name="connsiteX27" fmla="*/ 1308100 w 1308100"/>
                  <a:gd name="connsiteY27" fmla="*/ 250034 h 522288"/>
                  <a:gd name="connsiteX28" fmla="*/ 1308100 w 1308100"/>
                  <a:gd name="connsiteY28" fmla="*/ 469422 h 522288"/>
                  <a:gd name="connsiteX29" fmla="*/ 1298086 w 1308100"/>
                  <a:gd name="connsiteY29" fmla="*/ 479426 h 522288"/>
                  <a:gd name="connsiteX30" fmla="*/ 837416 w 1308100"/>
                  <a:gd name="connsiteY30" fmla="*/ 367946 h 522288"/>
                  <a:gd name="connsiteX31" fmla="*/ 837416 w 1308100"/>
                  <a:gd name="connsiteY31" fmla="*/ 354368 h 522288"/>
                  <a:gd name="connsiteX32" fmla="*/ 1298086 w 1308100"/>
                  <a:gd name="connsiteY32" fmla="*/ 242888 h 522288"/>
                  <a:gd name="connsiteX33" fmla="*/ 649685 w 1308100"/>
                  <a:gd name="connsiteY33" fmla="*/ 0 h 522288"/>
                  <a:gd name="connsiteX34" fmla="*/ 656829 w 1308100"/>
                  <a:gd name="connsiteY34" fmla="*/ 0 h 522288"/>
                  <a:gd name="connsiteX35" fmla="*/ 671116 w 1308100"/>
                  <a:gd name="connsiteY35" fmla="*/ 14984 h 522288"/>
                  <a:gd name="connsiteX36" fmla="*/ 671116 w 1308100"/>
                  <a:gd name="connsiteY36" fmla="*/ 75632 h 522288"/>
                  <a:gd name="connsiteX37" fmla="*/ 691119 w 1308100"/>
                  <a:gd name="connsiteY37" fmla="*/ 75632 h 522288"/>
                  <a:gd name="connsiteX38" fmla="*/ 696834 w 1308100"/>
                  <a:gd name="connsiteY38" fmla="*/ 77773 h 522288"/>
                  <a:gd name="connsiteX39" fmla="*/ 853996 w 1308100"/>
                  <a:gd name="connsiteY39" fmla="*/ 211912 h 522288"/>
                  <a:gd name="connsiteX40" fmla="*/ 848281 w 1308100"/>
                  <a:gd name="connsiteY40" fmla="*/ 227609 h 522288"/>
                  <a:gd name="connsiteX41" fmla="*/ 826850 w 1308100"/>
                  <a:gd name="connsiteY41" fmla="*/ 227609 h 522288"/>
                  <a:gd name="connsiteX42" fmla="*/ 826850 w 1308100"/>
                  <a:gd name="connsiteY42" fmla="*/ 279695 h 522288"/>
                  <a:gd name="connsiteX43" fmla="*/ 819706 w 1308100"/>
                  <a:gd name="connsiteY43" fmla="*/ 286830 h 522288"/>
                  <a:gd name="connsiteX44" fmla="*/ 786130 w 1308100"/>
                  <a:gd name="connsiteY44" fmla="*/ 286830 h 522288"/>
                  <a:gd name="connsiteX45" fmla="*/ 786130 w 1308100"/>
                  <a:gd name="connsiteY45" fmla="*/ 377446 h 522288"/>
                  <a:gd name="connsiteX46" fmla="*/ 786130 w 1308100"/>
                  <a:gd name="connsiteY46" fmla="*/ 408840 h 522288"/>
                  <a:gd name="connsiteX47" fmla="*/ 786130 w 1308100"/>
                  <a:gd name="connsiteY47" fmla="*/ 440235 h 522288"/>
                  <a:gd name="connsiteX48" fmla="*/ 819706 w 1308100"/>
                  <a:gd name="connsiteY48" fmla="*/ 440235 h 522288"/>
                  <a:gd name="connsiteX49" fmla="*/ 826850 w 1308100"/>
                  <a:gd name="connsiteY49" fmla="*/ 447370 h 522288"/>
                  <a:gd name="connsiteX50" fmla="*/ 826850 w 1308100"/>
                  <a:gd name="connsiteY50" fmla="*/ 515153 h 522288"/>
                  <a:gd name="connsiteX51" fmla="*/ 819706 w 1308100"/>
                  <a:gd name="connsiteY51" fmla="*/ 522288 h 522288"/>
                  <a:gd name="connsiteX52" fmla="*/ 779701 w 1308100"/>
                  <a:gd name="connsiteY52" fmla="*/ 522288 h 522288"/>
                  <a:gd name="connsiteX53" fmla="*/ 526813 w 1308100"/>
                  <a:gd name="connsiteY53" fmla="*/ 522288 h 522288"/>
                  <a:gd name="connsiteX54" fmla="*/ 486808 w 1308100"/>
                  <a:gd name="connsiteY54" fmla="*/ 522288 h 522288"/>
                  <a:gd name="connsiteX55" fmla="*/ 479664 w 1308100"/>
                  <a:gd name="connsiteY55" fmla="*/ 515153 h 522288"/>
                  <a:gd name="connsiteX56" fmla="*/ 479664 w 1308100"/>
                  <a:gd name="connsiteY56" fmla="*/ 447370 h 522288"/>
                  <a:gd name="connsiteX57" fmla="*/ 486808 w 1308100"/>
                  <a:gd name="connsiteY57" fmla="*/ 440235 h 522288"/>
                  <a:gd name="connsiteX58" fmla="*/ 520383 w 1308100"/>
                  <a:gd name="connsiteY58" fmla="*/ 440235 h 522288"/>
                  <a:gd name="connsiteX59" fmla="*/ 520383 w 1308100"/>
                  <a:gd name="connsiteY59" fmla="*/ 408840 h 522288"/>
                  <a:gd name="connsiteX60" fmla="*/ 520383 w 1308100"/>
                  <a:gd name="connsiteY60" fmla="*/ 377446 h 522288"/>
                  <a:gd name="connsiteX61" fmla="*/ 520383 w 1308100"/>
                  <a:gd name="connsiteY61" fmla="*/ 286830 h 522288"/>
                  <a:gd name="connsiteX62" fmla="*/ 486808 w 1308100"/>
                  <a:gd name="connsiteY62" fmla="*/ 286830 h 522288"/>
                  <a:gd name="connsiteX63" fmla="*/ 479664 w 1308100"/>
                  <a:gd name="connsiteY63" fmla="*/ 279695 h 522288"/>
                  <a:gd name="connsiteX64" fmla="*/ 479664 w 1308100"/>
                  <a:gd name="connsiteY64" fmla="*/ 227609 h 522288"/>
                  <a:gd name="connsiteX65" fmla="*/ 458233 w 1308100"/>
                  <a:gd name="connsiteY65" fmla="*/ 227609 h 522288"/>
                  <a:gd name="connsiteX66" fmla="*/ 452518 w 1308100"/>
                  <a:gd name="connsiteY66" fmla="*/ 211912 h 522288"/>
                  <a:gd name="connsiteX67" fmla="*/ 609680 w 1308100"/>
                  <a:gd name="connsiteY67" fmla="*/ 77773 h 522288"/>
                  <a:gd name="connsiteX68" fmla="*/ 615395 w 1308100"/>
                  <a:gd name="connsiteY68" fmla="*/ 75632 h 522288"/>
                  <a:gd name="connsiteX69" fmla="*/ 635397 w 1308100"/>
                  <a:gd name="connsiteY69" fmla="*/ 75632 h 522288"/>
                  <a:gd name="connsiteX70" fmla="*/ 635397 w 1308100"/>
                  <a:gd name="connsiteY70" fmla="*/ 14984 h 522288"/>
                  <a:gd name="connsiteX71" fmla="*/ 649685 w 1308100"/>
                  <a:gd name="connsiteY71" fmla="*/ 0 h 5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08100" h="522288">
                    <a:moveTo>
                      <a:pt x="557213" y="287338"/>
                    </a:moveTo>
                    <a:cubicBezTo>
                      <a:pt x="557213" y="287338"/>
                      <a:pt x="557213" y="287338"/>
                      <a:pt x="557213" y="377360"/>
                    </a:cubicBezTo>
                    <a:cubicBezTo>
                      <a:pt x="557213" y="377360"/>
                      <a:pt x="557213" y="377360"/>
                      <a:pt x="557213" y="408549"/>
                    </a:cubicBezTo>
                    <a:cubicBezTo>
                      <a:pt x="557213" y="408549"/>
                      <a:pt x="557213" y="408549"/>
                      <a:pt x="557213" y="439738"/>
                    </a:cubicBezTo>
                    <a:cubicBezTo>
                      <a:pt x="557213" y="439738"/>
                      <a:pt x="557213" y="439738"/>
                      <a:pt x="627705" y="439738"/>
                    </a:cubicBezTo>
                    <a:cubicBezTo>
                      <a:pt x="627705" y="439738"/>
                      <a:pt x="627705" y="439738"/>
                      <a:pt x="627705" y="408549"/>
                    </a:cubicBezTo>
                    <a:cubicBezTo>
                      <a:pt x="627705" y="408549"/>
                      <a:pt x="627705" y="408549"/>
                      <a:pt x="627705" y="377360"/>
                    </a:cubicBezTo>
                    <a:cubicBezTo>
                      <a:pt x="627705" y="377360"/>
                      <a:pt x="627705" y="377360"/>
                      <a:pt x="627705" y="355387"/>
                    </a:cubicBezTo>
                    <a:cubicBezTo>
                      <a:pt x="627705" y="346880"/>
                      <a:pt x="634826" y="339792"/>
                      <a:pt x="643370" y="339792"/>
                    </a:cubicBezTo>
                    <a:cubicBezTo>
                      <a:pt x="643370" y="339792"/>
                      <a:pt x="643370" y="339792"/>
                      <a:pt x="666867" y="339792"/>
                    </a:cubicBezTo>
                    <a:cubicBezTo>
                      <a:pt x="675412" y="339792"/>
                      <a:pt x="682532" y="346880"/>
                      <a:pt x="682532" y="355387"/>
                    </a:cubicBezTo>
                    <a:cubicBezTo>
                      <a:pt x="682532" y="355387"/>
                      <a:pt x="682532" y="355387"/>
                      <a:pt x="682532" y="377360"/>
                    </a:cubicBezTo>
                    <a:cubicBezTo>
                      <a:pt x="682532" y="377360"/>
                      <a:pt x="682532" y="377360"/>
                      <a:pt x="682532" y="408549"/>
                    </a:cubicBezTo>
                    <a:cubicBezTo>
                      <a:pt x="682532" y="408549"/>
                      <a:pt x="682532" y="408549"/>
                      <a:pt x="682532" y="439738"/>
                    </a:cubicBezTo>
                    <a:cubicBezTo>
                      <a:pt x="682532" y="439738"/>
                      <a:pt x="682532" y="439738"/>
                      <a:pt x="750888" y="439738"/>
                    </a:cubicBezTo>
                    <a:cubicBezTo>
                      <a:pt x="750888" y="439738"/>
                      <a:pt x="750888" y="439738"/>
                      <a:pt x="750888" y="408549"/>
                    </a:cubicBezTo>
                    <a:cubicBezTo>
                      <a:pt x="750888" y="408549"/>
                      <a:pt x="750888" y="408549"/>
                      <a:pt x="750888" y="377360"/>
                    </a:cubicBezTo>
                    <a:cubicBezTo>
                      <a:pt x="750888" y="377360"/>
                      <a:pt x="750888" y="377360"/>
                      <a:pt x="750888" y="287338"/>
                    </a:cubicBezTo>
                    <a:cubicBezTo>
                      <a:pt x="750888" y="287338"/>
                      <a:pt x="750888" y="287338"/>
                      <a:pt x="557213" y="287338"/>
                    </a:cubicBezTo>
                    <a:close/>
                    <a:moveTo>
                      <a:pt x="10014" y="244475"/>
                    </a:moveTo>
                    <a:cubicBezTo>
                      <a:pt x="65810" y="257330"/>
                      <a:pt x="381268" y="333028"/>
                      <a:pt x="470684" y="355880"/>
                    </a:cubicBezTo>
                    <a:cubicBezTo>
                      <a:pt x="477837" y="355880"/>
                      <a:pt x="477837" y="365878"/>
                      <a:pt x="470684" y="368734"/>
                    </a:cubicBezTo>
                    <a:cubicBezTo>
                      <a:pt x="381268" y="390873"/>
                      <a:pt x="65810" y="463000"/>
                      <a:pt x="10014" y="476569"/>
                    </a:cubicBezTo>
                    <a:cubicBezTo>
                      <a:pt x="3576" y="479425"/>
                      <a:pt x="0" y="476569"/>
                      <a:pt x="0" y="469427"/>
                    </a:cubicBezTo>
                    <a:cubicBezTo>
                      <a:pt x="0" y="469427"/>
                      <a:pt x="0" y="469427"/>
                      <a:pt x="0" y="250902"/>
                    </a:cubicBezTo>
                    <a:cubicBezTo>
                      <a:pt x="0" y="247332"/>
                      <a:pt x="3576" y="244475"/>
                      <a:pt x="10014" y="244475"/>
                    </a:cubicBezTo>
                    <a:close/>
                    <a:moveTo>
                      <a:pt x="1298086" y="242888"/>
                    </a:moveTo>
                    <a:cubicBezTo>
                      <a:pt x="1304524" y="242888"/>
                      <a:pt x="1308100" y="246461"/>
                      <a:pt x="1308100" y="250034"/>
                    </a:cubicBezTo>
                    <a:cubicBezTo>
                      <a:pt x="1308100" y="250034"/>
                      <a:pt x="1308100" y="250034"/>
                      <a:pt x="1308100" y="469422"/>
                    </a:cubicBezTo>
                    <a:cubicBezTo>
                      <a:pt x="1308100" y="475853"/>
                      <a:pt x="1304524" y="479426"/>
                      <a:pt x="1298086" y="479426"/>
                    </a:cubicBezTo>
                    <a:cubicBezTo>
                      <a:pt x="1242290" y="466563"/>
                      <a:pt x="926832" y="390814"/>
                      <a:pt x="837416" y="367946"/>
                    </a:cubicBezTo>
                    <a:cubicBezTo>
                      <a:pt x="830263" y="364373"/>
                      <a:pt x="830263" y="354368"/>
                      <a:pt x="837416" y="354368"/>
                    </a:cubicBezTo>
                    <a:cubicBezTo>
                      <a:pt x="926832" y="331501"/>
                      <a:pt x="1242290" y="256466"/>
                      <a:pt x="1298086" y="242888"/>
                    </a:cubicBezTo>
                    <a:close/>
                    <a:moveTo>
                      <a:pt x="649685" y="0"/>
                    </a:moveTo>
                    <a:cubicBezTo>
                      <a:pt x="649685" y="0"/>
                      <a:pt x="649685" y="0"/>
                      <a:pt x="656829" y="0"/>
                    </a:cubicBezTo>
                    <a:cubicBezTo>
                      <a:pt x="664687" y="0"/>
                      <a:pt x="671116" y="6422"/>
                      <a:pt x="671116" y="14984"/>
                    </a:cubicBezTo>
                    <a:cubicBezTo>
                      <a:pt x="671116" y="14984"/>
                      <a:pt x="671116" y="14984"/>
                      <a:pt x="671116" y="75632"/>
                    </a:cubicBezTo>
                    <a:cubicBezTo>
                      <a:pt x="671116" y="75632"/>
                      <a:pt x="671116" y="75632"/>
                      <a:pt x="691119" y="75632"/>
                    </a:cubicBezTo>
                    <a:cubicBezTo>
                      <a:pt x="693262" y="75632"/>
                      <a:pt x="694690" y="76346"/>
                      <a:pt x="696834" y="77773"/>
                    </a:cubicBezTo>
                    <a:cubicBezTo>
                      <a:pt x="696834" y="77773"/>
                      <a:pt x="696834" y="77773"/>
                      <a:pt x="853996" y="211912"/>
                    </a:cubicBezTo>
                    <a:cubicBezTo>
                      <a:pt x="860425" y="216907"/>
                      <a:pt x="856139" y="227609"/>
                      <a:pt x="848281" y="227609"/>
                    </a:cubicBezTo>
                    <a:cubicBezTo>
                      <a:pt x="848281" y="227609"/>
                      <a:pt x="848281" y="227609"/>
                      <a:pt x="826850" y="227609"/>
                    </a:cubicBezTo>
                    <a:cubicBezTo>
                      <a:pt x="826850" y="227609"/>
                      <a:pt x="826850" y="227609"/>
                      <a:pt x="826850" y="279695"/>
                    </a:cubicBezTo>
                    <a:cubicBezTo>
                      <a:pt x="826850" y="283976"/>
                      <a:pt x="823992" y="286830"/>
                      <a:pt x="819706" y="286830"/>
                    </a:cubicBezTo>
                    <a:cubicBezTo>
                      <a:pt x="819706" y="286830"/>
                      <a:pt x="819706" y="286830"/>
                      <a:pt x="786130" y="286830"/>
                    </a:cubicBezTo>
                    <a:cubicBezTo>
                      <a:pt x="786130" y="286830"/>
                      <a:pt x="786130" y="286830"/>
                      <a:pt x="786130" y="377446"/>
                    </a:cubicBezTo>
                    <a:cubicBezTo>
                      <a:pt x="786130" y="377446"/>
                      <a:pt x="786130" y="377446"/>
                      <a:pt x="786130" y="408840"/>
                    </a:cubicBezTo>
                    <a:cubicBezTo>
                      <a:pt x="786130" y="408840"/>
                      <a:pt x="786130" y="408840"/>
                      <a:pt x="786130" y="440235"/>
                    </a:cubicBezTo>
                    <a:cubicBezTo>
                      <a:pt x="786130" y="440235"/>
                      <a:pt x="786130" y="440235"/>
                      <a:pt x="819706" y="440235"/>
                    </a:cubicBezTo>
                    <a:cubicBezTo>
                      <a:pt x="823992" y="440235"/>
                      <a:pt x="826850" y="443089"/>
                      <a:pt x="826850" y="447370"/>
                    </a:cubicBezTo>
                    <a:cubicBezTo>
                      <a:pt x="826850" y="447370"/>
                      <a:pt x="826850" y="447370"/>
                      <a:pt x="826850" y="515153"/>
                    </a:cubicBezTo>
                    <a:cubicBezTo>
                      <a:pt x="826850" y="518721"/>
                      <a:pt x="823992" y="522288"/>
                      <a:pt x="819706" y="522288"/>
                    </a:cubicBezTo>
                    <a:cubicBezTo>
                      <a:pt x="819706" y="522288"/>
                      <a:pt x="819706" y="522288"/>
                      <a:pt x="779701" y="522288"/>
                    </a:cubicBezTo>
                    <a:cubicBezTo>
                      <a:pt x="779701" y="522288"/>
                      <a:pt x="779701" y="522288"/>
                      <a:pt x="526813" y="522288"/>
                    </a:cubicBezTo>
                    <a:cubicBezTo>
                      <a:pt x="526813" y="522288"/>
                      <a:pt x="526813" y="522288"/>
                      <a:pt x="486808" y="522288"/>
                    </a:cubicBezTo>
                    <a:cubicBezTo>
                      <a:pt x="482521" y="522288"/>
                      <a:pt x="479664" y="518721"/>
                      <a:pt x="479664" y="515153"/>
                    </a:cubicBezTo>
                    <a:cubicBezTo>
                      <a:pt x="479664" y="515153"/>
                      <a:pt x="479664" y="515153"/>
                      <a:pt x="479664" y="447370"/>
                    </a:cubicBezTo>
                    <a:cubicBezTo>
                      <a:pt x="479664" y="443089"/>
                      <a:pt x="482521" y="440235"/>
                      <a:pt x="486808" y="440235"/>
                    </a:cubicBezTo>
                    <a:cubicBezTo>
                      <a:pt x="486808" y="440235"/>
                      <a:pt x="486808" y="440235"/>
                      <a:pt x="520383" y="440235"/>
                    </a:cubicBezTo>
                    <a:cubicBezTo>
                      <a:pt x="520383" y="440235"/>
                      <a:pt x="520383" y="440235"/>
                      <a:pt x="520383" y="408840"/>
                    </a:cubicBezTo>
                    <a:cubicBezTo>
                      <a:pt x="520383" y="408840"/>
                      <a:pt x="520383" y="408840"/>
                      <a:pt x="520383" y="377446"/>
                    </a:cubicBezTo>
                    <a:cubicBezTo>
                      <a:pt x="520383" y="377446"/>
                      <a:pt x="520383" y="377446"/>
                      <a:pt x="520383" y="286830"/>
                    </a:cubicBezTo>
                    <a:cubicBezTo>
                      <a:pt x="520383" y="286830"/>
                      <a:pt x="520383" y="286830"/>
                      <a:pt x="486808" y="286830"/>
                    </a:cubicBezTo>
                    <a:cubicBezTo>
                      <a:pt x="482521" y="286830"/>
                      <a:pt x="479664" y="283976"/>
                      <a:pt x="479664" y="279695"/>
                    </a:cubicBezTo>
                    <a:cubicBezTo>
                      <a:pt x="479664" y="279695"/>
                      <a:pt x="479664" y="279695"/>
                      <a:pt x="479664" y="227609"/>
                    </a:cubicBezTo>
                    <a:cubicBezTo>
                      <a:pt x="479664" y="227609"/>
                      <a:pt x="479664" y="227609"/>
                      <a:pt x="458233" y="227609"/>
                    </a:cubicBezTo>
                    <a:cubicBezTo>
                      <a:pt x="450374" y="227609"/>
                      <a:pt x="446088" y="216907"/>
                      <a:pt x="452518" y="211912"/>
                    </a:cubicBezTo>
                    <a:cubicBezTo>
                      <a:pt x="452518" y="211912"/>
                      <a:pt x="452518" y="211912"/>
                      <a:pt x="609680" y="77773"/>
                    </a:cubicBezTo>
                    <a:cubicBezTo>
                      <a:pt x="611823" y="76346"/>
                      <a:pt x="613252" y="75632"/>
                      <a:pt x="615395" y="75632"/>
                    </a:cubicBezTo>
                    <a:cubicBezTo>
                      <a:pt x="615395" y="75632"/>
                      <a:pt x="615395" y="75632"/>
                      <a:pt x="635397" y="75632"/>
                    </a:cubicBezTo>
                    <a:cubicBezTo>
                      <a:pt x="635397" y="75632"/>
                      <a:pt x="635397" y="75632"/>
                      <a:pt x="635397" y="14984"/>
                    </a:cubicBezTo>
                    <a:cubicBezTo>
                      <a:pt x="635397" y="6422"/>
                      <a:pt x="641827" y="0"/>
                      <a:pt x="64968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379" tIns="27689" rIns="55379" bIns="2768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9" name="bcgIcons_BuildingBlocks">
            <a:extLst>
              <a:ext uri="{FF2B5EF4-FFF2-40B4-BE49-F238E27FC236}">
                <a16:creationId xmlns:a16="http://schemas.microsoft.com/office/drawing/2014/main" id="{01C5DA63-9C06-A140-A771-4C3AA85651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32435" y="3834022"/>
            <a:ext cx="389795" cy="390156"/>
            <a:chOff x="1682" y="0"/>
            <a:chExt cx="4316" cy="432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F3E46C4-6869-4846-89DB-FD38DBDBAB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5379" tIns="27689" rIns="55379" bIns="27689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F0C8064-539A-E043-8A96-30C470692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889"/>
              <a:ext cx="2526" cy="2529"/>
            </a:xfrm>
            <a:custGeom>
              <a:avLst/>
              <a:gdLst>
                <a:gd name="T0" fmla="*/ 0 w 2526"/>
                <a:gd name="T1" fmla="*/ 2529 h 2529"/>
                <a:gd name="T2" fmla="*/ 0 w 2526"/>
                <a:gd name="T3" fmla="*/ 1305 h 2529"/>
                <a:gd name="T4" fmla="*/ 1222 w 2526"/>
                <a:gd name="T5" fmla="*/ 1305 h 2529"/>
                <a:gd name="T6" fmla="*/ 1222 w 2526"/>
                <a:gd name="T7" fmla="*/ 2529 h 2529"/>
                <a:gd name="T8" fmla="*/ 0 w 2526"/>
                <a:gd name="T9" fmla="*/ 2529 h 2529"/>
                <a:gd name="T10" fmla="*/ 2526 w 2526"/>
                <a:gd name="T11" fmla="*/ 2529 h 2529"/>
                <a:gd name="T12" fmla="*/ 2526 w 2526"/>
                <a:gd name="T13" fmla="*/ 1305 h 2529"/>
                <a:gd name="T14" fmla="*/ 1304 w 2526"/>
                <a:gd name="T15" fmla="*/ 1305 h 2529"/>
                <a:gd name="T16" fmla="*/ 1304 w 2526"/>
                <a:gd name="T17" fmla="*/ 2529 h 2529"/>
                <a:gd name="T18" fmla="*/ 2526 w 2526"/>
                <a:gd name="T19" fmla="*/ 2529 h 2529"/>
                <a:gd name="T20" fmla="*/ 2526 w 2526"/>
                <a:gd name="T21" fmla="*/ 1222 h 2529"/>
                <a:gd name="T22" fmla="*/ 2526 w 2526"/>
                <a:gd name="T23" fmla="*/ 0 h 2529"/>
                <a:gd name="T24" fmla="*/ 1304 w 2526"/>
                <a:gd name="T25" fmla="*/ 0 h 2529"/>
                <a:gd name="T26" fmla="*/ 1304 w 2526"/>
                <a:gd name="T27" fmla="*/ 1222 h 2529"/>
                <a:gd name="T28" fmla="*/ 2526 w 2526"/>
                <a:gd name="T29" fmla="*/ 1222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6" h="2529">
                  <a:moveTo>
                    <a:pt x="0" y="2529"/>
                  </a:moveTo>
                  <a:lnTo>
                    <a:pt x="0" y="1305"/>
                  </a:lnTo>
                  <a:lnTo>
                    <a:pt x="1222" y="1305"/>
                  </a:lnTo>
                  <a:lnTo>
                    <a:pt x="1222" y="2529"/>
                  </a:lnTo>
                  <a:lnTo>
                    <a:pt x="0" y="2529"/>
                  </a:lnTo>
                  <a:close/>
                  <a:moveTo>
                    <a:pt x="2526" y="2529"/>
                  </a:moveTo>
                  <a:lnTo>
                    <a:pt x="2526" y="1305"/>
                  </a:lnTo>
                  <a:lnTo>
                    <a:pt x="1304" y="1305"/>
                  </a:lnTo>
                  <a:lnTo>
                    <a:pt x="1304" y="2529"/>
                  </a:lnTo>
                  <a:lnTo>
                    <a:pt x="2526" y="2529"/>
                  </a:lnTo>
                  <a:close/>
                  <a:moveTo>
                    <a:pt x="2526" y="1222"/>
                  </a:moveTo>
                  <a:lnTo>
                    <a:pt x="2526" y="0"/>
                  </a:lnTo>
                  <a:lnTo>
                    <a:pt x="1304" y="0"/>
                  </a:lnTo>
                  <a:lnTo>
                    <a:pt x="1304" y="1222"/>
                  </a:lnTo>
                  <a:lnTo>
                    <a:pt x="2526" y="1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379" tIns="27689" rIns="55379" bIns="27689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F0F0686-08CC-A649-9D09-38E2C873A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5" y="724"/>
              <a:ext cx="2854" cy="2859"/>
            </a:xfrm>
            <a:custGeom>
              <a:avLst/>
              <a:gdLst>
                <a:gd name="T0" fmla="*/ 1502 w 1524"/>
                <a:gd name="T1" fmla="*/ 1525 h 1525"/>
                <a:gd name="T2" fmla="*/ 22 w 1524"/>
                <a:gd name="T3" fmla="*/ 1525 h 1525"/>
                <a:gd name="T4" fmla="*/ 0 w 1524"/>
                <a:gd name="T5" fmla="*/ 1503 h 1525"/>
                <a:gd name="T6" fmla="*/ 0 w 1524"/>
                <a:gd name="T7" fmla="*/ 718 h 1525"/>
                <a:gd name="T8" fmla="*/ 22 w 1524"/>
                <a:gd name="T9" fmla="*/ 696 h 1525"/>
                <a:gd name="T10" fmla="*/ 696 w 1524"/>
                <a:gd name="T11" fmla="*/ 696 h 1525"/>
                <a:gd name="T12" fmla="*/ 696 w 1524"/>
                <a:gd name="T13" fmla="*/ 22 h 1525"/>
                <a:gd name="T14" fmla="*/ 718 w 1524"/>
                <a:gd name="T15" fmla="*/ 0 h 1525"/>
                <a:gd name="T16" fmla="*/ 1502 w 1524"/>
                <a:gd name="T17" fmla="*/ 0 h 1525"/>
                <a:gd name="T18" fmla="*/ 1524 w 1524"/>
                <a:gd name="T19" fmla="*/ 22 h 1525"/>
                <a:gd name="T20" fmla="*/ 1524 w 1524"/>
                <a:gd name="T21" fmla="*/ 1503 h 1525"/>
                <a:gd name="T22" fmla="*/ 1502 w 1524"/>
                <a:gd name="T23" fmla="*/ 1525 h 1525"/>
                <a:gd name="T24" fmla="*/ 44 w 1524"/>
                <a:gd name="T25" fmla="*/ 1481 h 1525"/>
                <a:gd name="T26" fmla="*/ 1480 w 1524"/>
                <a:gd name="T27" fmla="*/ 1481 h 1525"/>
                <a:gd name="T28" fmla="*/ 1480 w 1524"/>
                <a:gd name="T29" fmla="*/ 44 h 1525"/>
                <a:gd name="T30" fmla="*/ 740 w 1524"/>
                <a:gd name="T31" fmla="*/ 44 h 1525"/>
                <a:gd name="T32" fmla="*/ 740 w 1524"/>
                <a:gd name="T33" fmla="*/ 718 h 1525"/>
                <a:gd name="T34" fmla="*/ 718 w 1524"/>
                <a:gd name="T35" fmla="*/ 740 h 1525"/>
                <a:gd name="T36" fmla="*/ 44 w 1524"/>
                <a:gd name="T37" fmla="*/ 740 h 1525"/>
                <a:gd name="T38" fmla="*/ 44 w 1524"/>
                <a:gd name="T39" fmla="*/ 1481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4" h="1525">
                  <a:moveTo>
                    <a:pt x="1502" y="1525"/>
                  </a:moveTo>
                  <a:cubicBezTo>
                    <a:pt x="22" y="1525"/>
                    <a:pt x="22" y="1525"/>
                    <a:pt x="22" y="1525"/>
                  </a:cubicBezTo>
                  <a:cubicBezTo>
                    <a:pt x="10" y="1525"/>
                    <a:pt x="0" y="1515"/>
                    <a:pt x="0" y="1503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0" y="706"/>
                    <a:pt x="10" y="696"/>
                    <a:pt x="22" y="696"/>
                  </a:cubicBezTo>
                  <a:cubicBezTo>
                    <a:pt x="696" y="696"/>
                    <a:pt x="696" y="696"/>
                    <a:pt x="696" y="696"/>
                  </a:cubicBezTo>
                  <a:cubicBezTo>
                    <a:pt x="696" y="22"/>
                    <a:pt x="696" y="22"/>
                    <a:pt x="696" y="22"/>
                  </a:cubicBezTo>
                  <a:cubicBezTo>
                    <a:pt x="696" y="10"/>
                    <a:pt x="706" y="0"/>
                    <a:pt x="718" y="0"/>
                  </a:cubicBezTo>
                  <a:cubicBezTo>
                    <a:pt x="1502" y="0"/>
                    <a:pt x="1502" y="0"/>
                    <a:pt x="1502" y="0"/>
                  </a:cubicBezTo>
                  <a:cubicBezTo>
                    <a:pt x="1514" y="0"/>
                    <a:pt x="1524" y="10"/>
                    <a:pt x="1524" y="22"/>
                  </a:cubicBezTo>
                  <a:cubicBezTo>
                    <a:pt x="1524" y="1503"/>
                    <a:pt x="1524" y="1503"/>
                    <a:pt x="1524" y="1503"/>
                  </a:cubicBezTo>
                  <a:cubicBezTo>
                    <a:pt x="1524" y="1515"/>
                    <a:pt x="1514" y="1525"/>
                    <a:pt x="1502" y="1525"/>
                  </a:cubicBezTo>
                  <a:close/>
                  <a:moveTo>
                    <a:pt x="44" y="1481"/>
                  </a:moveTo>
                  <a:cubicBezTo>
                    <a:pt x="1480" y="1481"/>
                    <a:pt x="1480" y="1481"/>
                    <a:pt x="1480" y="1481"/>
                  </a:cubicBezTo>
                  <a:cubicBezTo>
                    <a:pt x="1480" y="44"/>
                    <a:pt x="1480" y="44"/>
                    <a:pt x="1480" y="44"/>
                  </a:cubicBezTo>
                  <a:cubicBezTo>
                    <a:pt x="740" y="44"/>
                    <a:pt x="740" y="44"/>
                    <a:pt x="740" y="44"/>
                  </a:cubicBezTo>
                  <a:cubicBezTo>
                    <a:pt x="740" y="718"/>
                    <a:pt x="740" y="718"/>
                    <a:pt x="740" y="718"/>
                  </a:cubicBezTo>
                  <a:cubicBezTo>
                    <a:pt x="740" y="730"/>
                    <a:pt x="730" y="740"/>
                    <a:pt x="718" y="740"/>
                  </a:cubicBezTo>
                  <a:cubicBezTo>
                    <a:pt x="44" y="740"/>
                    <a:pt x="44" y="740"/>
                    <a:pt x="44" y="740"/>
                  </a:cubicBezTo>
                  <a:lnTo>
                    <a:pt x="44" y="14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379" tIns="27689" rIns="55379" bIns="27689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A24CA9-0647-E544-8E6F-0594908EF0FE}"/>
              </a:ext>
            </a:extLst>
          </p:cNvPr>
          <p:cNvCxnSpPr/>
          <p:nvPr/>
        </p:nvCxnSpPr>
        <p:spPr>
          <a:xfrm flipH="1">
            <a:off x="672049" y="4478190"/>
            <a:ext cx="2950409" cy="0"/>
          </a:xfrm>
          <a:prstGeom prst="line">
            <a:avLst/>
          </a:prstGeom>
          <a:ln w="7691" cap="rnd" cmpd="sng" algn="ctr">
            <a:solidFill>
              <a:srgbClr val="8064A2"/>
            </a:solidFill>
            <a:prstDash val="solid"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0025502-590A-F040-9EED-095CB1892F98}"/>
              </a:ext>
            </a:extLst>
          </p:cNvPr>
          <p:cNvSpPr/>
          <p:nvPr/>
        </p:nvSpPr>
        <p:spPr>
          <a:xfrm>
            <a:off x="1071104" y="4386206"/>
            <a:ext cx="2239811" cy="1942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44718" tIns="22359" rIns="44718" bIns="22359">
            <a:spAutoFit/>
          </a:bodyPr>
          <a:lstStyle/>
          <a:p>
            <a:pPr algn="ctr" defTabSz="685800">
              <a:defRPr/>
            </a:pPr>
            <a:r>
              <a:rPr lang="fr-FR" sz="969" dirty="0">
                <a:solidFill>
                  <a:srgbClr val="8064A2"/>
                </a:solidFill>
                <a:latin typeface="Calibri" panose="020F0502020204030204"/>
              </a:rPr>
              <a:t>Living </a:t>
            </a:r>
            <a:r>
              <a:rPr lang="en-US" sz="969" dirty="0">
                <a:solidFill>
                  <a:srgbClr val="8064A2"/>
                </a:solidFill>
                <a:latin typeface="Calibri" panose="020F0502020204030204"/>
              </a:rPr>
              <a:t>throughout</a:t>
            </a:r>
            <a:r>
              <a:rPr lang="fr-FR" sz="969" dirty="0">
                <a:solidFill>
                  <a:srgbClr val="8064A2"/>
                </a:solidFill>
                <a:latin typeface="Calibri" panose="020F0502020204030204"/>
              </a:rPr>
              <a:t> 2021-2030</a:t>
            </a:r>
            <a:endParaRPr lang="en-US" sz="969" dirty="0">
              <a:solidFill>
                <a:srgbClr val="8064A2"/>
              </a:solidFill>
              <a:latin typeface="Calibri" panose="020F050202020403020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ED65807-3464-E446-BC9F-CF85133903A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871" t="5161" r="61210" b="16989"/>
          <a:stretch/>
        </p:blipFill>
        <p:spPr>
          <a:xfrm>
            <a:off x="1755792" y="2739483"/>
            <a:ext cx="743081" cy="104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F9B47CA-0277-1E44-8A00-E29878D8C0F9}"/>
              </a:ext>
            </a:extLst>
          </p:cNvPr>
          <p:cNvSpPr/>
          <p:nvPr/>
        </p:nvSpPr>
        <p:spPr>
          <a:xfrm>
            <a:off x="7743463" y="1675996"/>
            <a:ext cx="1400537" cy="217025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8116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6C30E8-7D74-D548-8A76-03CAF2B36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IA 2030 will emphasize measles key roles in immunization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F65F0-FF04-A140-ACF2-43EC55678149}"/>
              </a:ext>
            </a:extLst>
          </p:cNvPr>
          <p:cNvSpPr/>
          <p:nvPr/>
        </p:nvSpPr>
        <p:spPr>
          <a:xfrm>
            <a:off x="3670329" y="2408070"/>
            <a:ext cx="4941233" cy="834486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marL="194400" lvl="1" indent="-12960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</a:pPr>
            <a:r>
              <a:rPr lang="en-GB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Mentioning data point on 21 </a:t>
            </a:r>
            <a:r>
              <a:rPr lang="en-GB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</a:t>
            </a:r>
            <a:r>
              <a:rPr lang="en-GB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deaths averted from measles</a:t>
            </a:r>
            <a:r>
              <a:rPr lang="en-GB" b="1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 </a:t>
            </a:r>
            <a:r>
              <a:rPr lang="en-GB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over 2010-2017 in first sentence (for intro)</a:t>
            </a:r>
          </a:p>
          <a:p>
            <a:pPr marL="194400" lvl="1" indent="-12960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</a:pPr>
            <a:r>
              <a:rPr lang="en-GB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Positioning measles as indicator of robust immunization system and pathfinder for strengthening </a:t>
            </a:r>
            <a:r>
              <a:rPr lang="en-GB" dirty="0" err="1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PHC</a:t>
            </a:r>
            <a:endParaRPr lang="fr-FR" dirty="0">
              <a:solidFill>
                <a:srgbClr val="000000">
                  <a:lumMod val="10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1566C-08FC-2E46-A559-385BDF5E21F0}"/>
              </a:ext>
            </a:extLst>
          </p:cNvPr>
          <p:cNvSpPr/>
          <p:nvPr/>
        </p:nvSpPr>
        <p:spPr>
          <a:xfrm>
            <a:off x="3686951" y="3940314"/>
            <a:ext cx="4646818" cy="43858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marL="194400" lvl="1" indent="-12960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</a:pPr>
            <a:r>
              <a:rPr lang="en-GB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Beef up paragraph on measles and position it as </a:t>
            </a:r>
            <a:r>
              <a:rPr lang="en-GB" b="1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flagship for RI </a:t>
            </a:r>
            <a:r>
              <a:rPr lang="en-GB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and </a:t>
            </a:r>
            <a:r>
              <a:rPr lang="en-GB" b="1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promoter of equity</a:t>
            </a:r>
            <a:endParaRPr lang="fr-FR" b="1" dirty="0">
              <a:solidFill>
                <a:srgbClr val="000000">
                  <a:lumMod val="100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97104-2BA8-9540-AA18-0E0FD1BC40F7}"/>
              </a:ext>
            </a:extLst>
          </p:cNvPr>
          <p:cNvSpPr/>
          <p:nvPr/>
        </p:nvSpPr>
        <p:spPr>
          <a:xfrm>
            <a:off x="3670329" y="4753487"/>
            <a:ext cx="4646812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194400" lvl="1" indent="-129600" defTabSz="685800">
              <a:buClr>
                <a:srgbClr val="04A4EC">
                  <a:lumMod val="100000"/>
                </a:srgbClr>
              </a:buClr>
              <a:buSzPct val="1000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Adding focus area on </a:t>
            </a:r>
            <a:r>
              <a:rPr lang="en-US" b="1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measles as a pathfinder</a:t>
            </a:r>
            <a:r>
              <a:rPr lang="en-US" dirty="0">
                <a:solidFill>
                  <a:srgbClr val="000000">
                    <a:lumMod val="100000"/>
                  </a:srgbClr>
                </a:solidFill>
                <a:latin typeface="Calibri" panose="020F0502020204030204"/>
              </a:rPr>
              <a:t> for national immun. programs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532B98-40A5-7847-A78F-1271BE52767D}"/>
              </a:ext>
            </a:extLst>
          </p:cNvPr>
          <p:cNvCxnSpPr>
            <a:cxnSpLocks/>
          </p:cNvCxnSpPr>
          <p:nvPr/>
        </p:nvCxnSpPr>
        <p:spPr>
          <a:xfrm>
            <a:off x="3442171" y="2083199"/>
            <a:ext cx="0" cy="144707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939F36-6C93-294F-B08E-AE2D5D27B510}"/>
              </a:ext>
            </a:extLst>
          </p:cNvPr>
          <p:cNvCxnSpPr/>
          <p:nvPr/>
        </p:nvCxnSpPr>
        <p:spPr>
          <a:xfrm>
            <a:off x="3442171" y="3940314"/>
            <a:ext cx="0" cy="43858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598E1-D492-8D41-8708-DC9AF3C0DCE3}"/>
              </a:ext>
            </a:extLst>
          </p:cNvPr>
          <p:cNvCxnSpPr/>
          <p:nvPr/>
        </p:nvCxnSpPr>
        <p:spPr>
          <a:xfrm>
            <a:off x="3442171" y="4908182"/>
            <a:ext cx="0" cy="43858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A52CCE-A504-DE42-8020-F48E78F5459C}"/>
              </a:ext>
            </a:extLst>
          </p:cNvPr>
          <p:cNvSpPr txBox="1"/>
          <p:nvPr/>
        </p:nvSpPr>
        <p:spPr>
          <a:xfrm>
            <a:off x="2324583" y="2500442"/>
            <a:ext cx="1035158" cy="83448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100" i="1" dirty="0">
                <a:solidFill>
                  <a:srgbClr val="04A4EC"/>
                </a:solidFill>
                <a:latin typeface="Calibri" panose="020F0502020204030204"/>
              </a:rPr>
              <a:t>In 'Intro' and 'What's new in IA2030'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EF318-2569-AB44-B81C-FAF96EA3D1E6}"/>
              </a:ext>
            </a:extLst>
          </p:cNvPr>
          <p:cNvSpPr txBox="1"/>
          <p:nvPr/>
        </p:nvSpPr>
        <p:spPr>
          <a:xfrm>
            <a:off x="2324583" y="3933662"/>
            <a:ext cx="1035158" cy="4385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100" i="1" dirty="0">
                <a:solidFill>
                  <a:srgbClr val="04A4EC"/>
                </a:solidFill>
                <a:latin typeface="Calibri" panose="020F0502020204030204"/>
              </a:rPr>
              <a:t>In 'Lessons learned from disease-specific initiatives'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DFC59-2FB1-E84B-9908-10383DDEFBDD}"/>
              </a:ext>
            </a:extLst>
          </p:cNvPr>
          <p:cNvSpPr txBox="1"/>
          <p:nvPr/>
        </p:nvSpPr>
        <p:spPr>
          <a:xfrm>
            <a:off x="2414820" y="4908182"/>
            <a:ext cx="822691" cy="4385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100" i="1" dirty="0">
                <a:solidFill>
                  <a:srgbClr val="04A4EC"/>
                </a:solidFill>
                <a:latin typeface="Calibri" panose="020F0502020204030204"/>
              </a:rPr>
              <a:t>In SP#2 Coverage &amp; equity'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824125-090B-7B47-B369-193B0B7338BE}"/>
              </a:ext>
            </a:extLst>
          </p:cNvPr>
          <p:cNvSpPr/>
          <p:nvPr/>
        </p:nvSpPr>
        <p:spPr>
          <a:xfrm>
            <a:off x="445346" y="1770927"/>
            <a:ext cx="1879237" cy="416688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A3DD219-047A-0341-9FB5-B397B0A9A6C1}"/>
              </a:ext>
            </a:extLst>
          </p:cNvPr>
          <p:cNvSpPr txBox="1">
            <a:spLocks/>
          </p:cNvSpPr>
          <p:nvPr/>
        </p:nvSpPr>
        <p:spPr>
          <a:xfrm>
            <a:off x="513567" y="3786336"/>
            <a:ext cx="1742796" cy="11218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</a:rPr>
              <a:t>Measles </a:t>
            </a:r>
            <a:r>
              <a:rPr lang="fr-FR" sz="2400" dirty="0">
                <a:solidFill>
                  <a:srgbClr val="FFFF00"/>
                </a:solidFill>
              </a:rPr>
              <a:t>at the </a:t>
            </a:r>
            <a:r>
              <a:rPr lang="fr-FR" sz="2400" dirty="0" err="1">
                <a:solidFill>
                  <a:srgbClr val="FFFF00"/>
                </a:solidFill>
              </a:rPr>
              <a:t>heart</a:t>
            </a:r>
            <a:r>
              <a:rPr lang="fr-FR" sz="2400" dirty="0">
                <a:solidFill>
                  <a:srgbClr val="FFFF00"/>
                </a:solidFill>
              </a:rPr>
              <a:t> of IA2030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7" name="bcgBugs_PlantTree">
            <a:extLst>
              <a:ext uri="{FF2B5EF4-FFF2-40B4-BE49-F238E27FC236}">
                <a16:creationId xmlns:a16="http://schemas.microsoft.com/office/drawing/2014/main" id="{ABD3E569-F2EF-554F-8122-1E23B4455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837" y="2895071"/>
            <a:ext cx="877733" cy="725868"/>
            <a:chOff x="2818" y="1137"/>
            <a:chExt cx="2044" cy="2046"/>
          </a:xfrm>
        </p:grpSpPr>
        <p:sp>
          <p:nvSpPr>
            <p:cNvPr id="18" name="AutoShape 47">
              <a:extLst>
                <a:ext uri="{FF2B5EF4-FFF2-40B4-BE49-F238E27FC236}">
                  <a16:creationId xmlns:a16="http://schemas.microsoft.com/office/drawing/2014/main" id="{C6C425C5-D2B8-D142-AB83-7B1C8F06FB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id="{496A999C-4264-BB48-BE1D-ADFC2512B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" y="1307"/>
              <a:ext cx="1800" cy="1727"/>
            </a:xfrm>
            <a:custGeom>
              <a:avLst/>
              <a:gdLst>
                <a:gd name="T0" fmla="*/ 366 w 880"/>
                <a:gd name="T1" fmla="*/ 649 h 843"/>
                <a:gd name="T2" fmla="*/ 364 w 880"/>
                <a:gd name="T3" fmla="*/ 695 h 843"/>
                <a:gd name="T4" fmla="*/ 71 w 880"/>
                <a:gd name="T5" fmla="*/ 843 h 843"/>
                <a:gd name="T6" fmla="*/ 71 w 880"/>
                <a:gd name="T7" fmla="*/ 799 h 843"/>
                <a:gd name="T8" fmla="*/ 808 w 880"/>
                <a:gd name="T9" fmla="*/ 799 h 843"/>
                <a:gd name="T10" fmla="*/ 512 w 880"/>
                <a:gd name="T11" fmla="*/ 649 h 843"/>
                <a:gd name="T12" fmla="*/ 664 w 880"/>
                <a:gd name="T13" fmla="*/ 776 h 843"/>
                <a:gd name="T14" fmla="*/ 830 w 880"/>
                <a:gd name="T15" fmla="*/ 821 h 843"/>
                <a:gd name="T16" fmla="*/ 515 w 880"/>
                <a:gd name="T17" fmla="*/ 530 h 843"/>
                <a:gd name="T18" fmla="*/ 569 w 880"/>
                <a:gd name="T19" fmla="*/ 558 h 843"/>
                <a:gd name="T20" fmla="*/ 766 w 880"/>
                <a:gd name="T21" fmla="*/ 613 h 843"/>
                <a:gd name="T22" fmla="*/ 581 w 880"/>
                <a:gd name="T23" fmla="*/ 526 h 843"/>
                <a:gd name="T24" fmla="*/ 528 w 880"/>
                <a:gd name="T25" fmla="*/ 510 h 843"/>
                <a:gd name="T26" fmla="*/ 569 w 880"/>
                <a:gd name="T27" fmla="*/ 460 h 843"/>
                <a:gd name="T28" fmla="*/ 715 w 880"/>
                <a:gd name="T29" fmla="*/ 235 h 843"/>
                <a:gd name="T30" fmla="*/ 534 w 880"/>
                <a:gd name="T31" fmla="*/ 433 h 843"/>
                <a:gd name="T32" fmla="*/ 463 w 880"/>
                <a:gd name="T33" fmla="*/ 542 h 843"/>
                <a:gd name="T34" fmla="*/ 583 w 880"/>
                <a:gd name="T35" fmla="*/ 217 h 843"/>
                <a:gd name="T36" fmla="*/ 684 w 880"/>
                <a:gd name="T37" fmla="*/ 170 h 843"/>
                <a:gd name="T38" fmla="*/ 585 w 880"/>
                <a:gd name="T39" fmla="*/ 96 h 843"/>
                <a:gd name="T40" fmla="*/ 568 w 880"/>
                <a:gd name="T41" fmla="*/ 206 h 843"/>
                <a:gd name="T42" fmla="*/ 452 w 880"/>
                <a:gd name="T43" fmla="*/ 288 h 843"/>
                <a:gd name="T44" fmla="*/ 525 w 880"/>
                <a:gd name="T45" fmla="*/ 152 h 843"/>
                <a:gd name="T46" fmla="*/ 353 w 880"/>
                <a:gd name="T47" fmla="*/ 152 h 843"/>
                <a:gd name="T48" fmla="*/ 425 w 880"/>
                <a:gd name="T49" fmla="*/ 288 h 843"/>
                <a:gd name="T50" fmla="*/ 311 w 880"/>
                <a:gd name="T51" fmla="*/ 207 h 843"/>
                <a:gd name="T52" fmla="*/ 295 w 880"/>
                <a:gd name="T53" fmla="*/ 96 h 843"/>
                <a:gd name="T54" fmla="*/ 196 w 880"/>
                <a:gd name="T55" fmla="*/ 170 h 843"/>
                <a:gd name="T56" fmla="*/ 296 w 880"/>
                <a:gd name="T57" fmla="*/ 218 h 843"/>
                <a:gd name="T58" fmla="*/ 415 w 880"/>
                <a:gd name="T59" fmla="*/ 539 h 843"/>
                <a:gd name="T60" fmla="*/ 346 w 880"/>
                <a:gd name="T61" fmla="*/ 433 h 843"/>
                <a:gd name="T62" fmla="*/ 165 w 880"/>
                <a:gd name="T63" fmla="*/ 235 h 843"/>
                <a:gd name="T64" fmla="*/ 311 w 880"/>
                <a:gd name="T65" fmla="*/ 460 h 843"/>
                <a:gd name="T66" fmla="*/ 353 w 880"/>
                <a:gd name="T67" fmla="*/ 513 h 843"/>
                <a:gd name="T68" fmla="*/ 299 w 880"/>
                <a:gd name="T69" fmla="*/ 526 h 843"/>
                <a:gd name="T70" fmla="*/ 114 w 880"/>
                <a:gd name="T71" fmla="*/ 613 h 843"/>
                <a:gd name="T72" fmla="*/ 311 w 880"/>
                <a:gd name="T73" fmla="*/ 558 h 843"/>
                <a:gd name="T74" fmla="*/ 366 w 880"/>
                <a:gd name="T75" fmla="*/ 532 h 843"/>
                <a:gd name="T76" fmla="*/ 410 w 880"/>
                <a:gd name="T77" fmla="*/ 687 h 843"/>
                <a:gd name="T78" fmla="*/ 408 w 880"/>
                <a:gd name="T79" fmla="*/ 716 h 843"/>
                <a:gd name="T80" fmla="*/ 470 w 880"/>
                <a:gd name="T81" fmla="*/ 713 h 843"/>
                <a:gd name="T82" fmla="*/ 515 w 880"/>
                <a:gd name="T83" fmla="*/ 530 h 843"/>
                <a:gd name="T84" fmla="*/ 202 w 880"/>
                <a:gd name="T85" fmla="*/ 456 h 843"/>
                <a:gd name="T86" fmla="*/ 0 w 880"/>
                <a:gd name="T87" fmla="*/ 430 h 843"/>
                <a:gd name="T88" fmla="*/ 195 w 880"/>
                <a:gd name="T89" fmla="*/ 489 h 843"/>
                <a:gd name="T90" fmla="*/ 678 w 880"/>
                <a:gd name="T91" fmla="*/ 456 h 843"/>
                <a:gd name="T92" fmla="*/ 786 w 880"/>
                <a:gd name="T93" fmla="*/ 513 h 843"/>
                <a:gd name="T94" fmla="*/ 760 w 880"/>
                <a:gd name="T95" fmla="*/ 39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843">
                  <a:moveTo>
                    <a:pt x="189" y="741"/>
                  </a:moveTo>
                  <a:cubicBezTo>
                    <a:pt x="237" y="707"/>
                    <a:pt x="294" y="667"/>
                    <a:pt x="366" y="649"/>
                  </a:cubicBezTo>
                  <a:cubicBezTo>
                    <a:pt x="364" y="685"/>
                    <a:pt x="364" y="685"/>
                    <a:pt x="364" y="685"/>
                  </a:cubicBezTo>
                  <a:cubicBezTo>
                    <a:pt x="364" y="695"/>
                    <a:pt x="364" y="695"/>
                    <a:pt x="364" y="695"/>
                  </a:cubicBezTo>
                  <a:cubicBezTo>
                    <a:pt x="306" y="712"/>
                    <a:pt x="258" y="746"/>
                    <a:pt x="215" y="776"/>
                  </a:cubicBezTo>
                  <a:cubicBezTo>
                    <a:pt x="164" y="812"/>
                    <a:pt x="120" y="843"/>
                    <a:pt x="71" y="843"/>
                  </a:cubicBezTo>
                  <a:cubicBezTo>
                    <a:pt x="59" y="843"/>
                    <a:pt x="49" y="833"/>
                    <a:pt x="49" y="821"/>
                  </a:cubicBezTo>
                  <a:cubicBezTo>
                    <a:pt x="49" y="809"/>
                    <a:pt x="59" y="799"/>
                    <a:pt x="71" y="799"/>
                  </a:cubicBezTo>
                  <a:cubicBezTo>
                    <a:pt x="106" y="799"/>
                    <a:pt x="145" y="772"/>
                    <a:pt x="189" y="741"/>
                  </a:cubicBezTo>
                  <a:close/>
                  <a:moveTo>
                    <a:pt x="808" y="799"/>
                  </a:moveTo>
                  <a:cubicBezTo>
                    <a:pt x="772" y="799"/>
                    <a:pt x="734" y="772"/>
                    <a:pt x="689" y="741"/>
                  </a:cubicBezTo>
                  <a:cubicBezTo>
                    <a:pt x="641" y="707"/>
                    <a:pt x="584" y="666"/>
                    <a:pt x="512" y="649"/>
                  </a:cubicBezTo>
                  <a:cubicBezTo>
                    <a:pt x="514" y="695"/>
                    <a:pt x="514" y="695"/>
                    <a:pt x="514" y="695"/>
                  </a:cubicBezTo>
                  <a:cubicBezTo>
                    <a:pt x="572" y="712"/>
                    <a:pt x="620" y="746"/>
                    <a:pt x="664" y="776"/>
                  </a:cubicBezTo>
                  <a:cubicBezTo>
                    <a:pt x="715" y="812"/>
                    <a:pt x="758" y="843"/>
                    <a:pt x="808" y="843"/>
                  </a:cubicBezTo>
                  <a:cubicBezTo>
                    <a:pt x="820" y="843"/>
                    <a:pt x="830" y="833"/>
                    <a:pt x="830" y="821"/>
                  </a:cubicBezTo>
                  <a:cubicBezTo>
                    <a:pt x="830" y="809"/>
                    <a:pt x="820" y="799"/>
                    <a:pt x="808" y="799"/>
                  </a:cubicBezTo>
                  <a:close/>
                  <a:moveTo>
                    <a:pt x="515" y="530"/>
                  </a:moveTo>
                  <a:cubicBezTo>
                    <a:pt x="535" y="537"/>
                    <a:pt x="552" y="543"/>
                    <a:pt x="567" y="548"/>
                  </a:cubicBezTo>
                  <a:cubicBezTo>
                    <a:pt x="567" y="551"/>
                    <a:pt x="568" y="554"/>
                    <a:pt x="569" y="558"/>
                  </a:cubicBezTo>
                  <a:cubicBezTo>
                    <a:pt x="581" y="582"/>
                    <a:pt x="604" y="619"/>
                    <a:pt x="641" y="633"/>
                  </a:cubicBezTo>
                  <a:cubicBezTo>
                    <a:pt x="698" y="654"/>
                    <a:pt x="766" y="613"/>
                    <a:pt x="766" y="613"/>
                  </a:cubicBezTo>
                  <a:cubicBezTo>
                    <a:pt x="766" y="613"/>
                    <a:pt x="741" y="538"/>
                    <a:pt x="685" y="517"/>
                  </a:cubicBezTo>
                  <a:cubicBezTo>
                    <a:pt x="648" y="503"/>
                    <a:pt x="605" y="516"/>
                    <a:pt x="581" y="526"/>
                  </a:cubicBezTo>
                  <a:cubicBezTo>
                    <a:pt x="581" y="526"/>
                    <a:pt x="579" y="528"/>
                    <a:pt x="576" y="531"/>
                  </a:cubicBezTo>
                  <a:cubicBezTo>
                    <a:pt x="528" y="510"/>
                    <a:pt x="528" y="510"/>
                    <a:pt x="528" y="510"/>
                  </a:cubicBezTo>
                  <a:cubicBezTo>
                    <a:pt x="541" y="491"/>
                    <a:pt x="552" y="474"/>
                    <a:pt x="562" y="460"/>
                  </a:cubicBezTo>
                  <a:cubicBezTo>
                    <a:pt x="564" y="460"/>
                    <a:pt x="566" y="460"/>
                    <a:pt x="569" y="460"/>
                  </a:cubicBezTo>
                  <a:cubicBezTo>
                    <a:pt x="603" y="455"/>
                    <a:pt x="659" y="440"/>
                    <a:pt x="691" y="399"/>
                  </a:cubicBezTo>
                  <a:cubicBezTo>
                    <a:pt x="740" y="336"/>
                    <a:pt x="715" y="235"/>
                    <a:pt x="715" y="235"/>
                  </a:cubicBezTo>
                  <a:cubicBezTo>
                    <a:pt x="715" y="235"/>
                    <a:pt x="611" y="237"/>
                    <a:pt x="563" y="299"/>
                  </a:cubicBezTo>
                  <a:cubicBezTo>
                    <a:pt x="531" y="340"/>
                    <a:pt x="530" y="399"/>
                    <a:pt x="534" y="433"/>
                  </a:cubicBezTo>
                  <a:cubicBezTo>
                    <a:pt x="534" y="433"/>
                    <a:pt x="535" y="439"/>
                    <a:pt x="539" y="445"/>
                  </a:cubicBezTo>
                  <a:cubicBezTo>
                    <a:pt x="463" y="542"/>
                    <a:pt x="463" y="542"/>
                    <a:pt x="463" y="542"/>
                  </a:cubicBezTo>
                  <a:cubicBezTo>
                    <a:pt x="457" y="403"/>
                    <a:pt x="457" y="403"/>
                    <a:pt x="457" y="403"/>
                  </a:cubicBezTo>
                  <a:cubicBezTo>
                    <a:pt x="517" y="315"/>
                    <a:pt x="556" y="256"/>
                    <a:pt x="583" y="217"/>
                  </a:cubicBezTo>
                  <a:cubicBezTo>
                    <a:pt x="585" y="218"/>
                    <a:pt x="588" y="219"/>
                    <a:pt x="592" y="218"/>
                  </a:cubicBezTo>
                  <a:cubicBezTo>
                    <a:pt x="618" y="214"/>
                    <a:pt x="660" y="202"/>
                    <a:pt x="684" y="170"/>
                  </a:cubicBezTo>
                  <a:cubicBezTo>
                    <a:pt x="720" y="122"/>
                    <a:pt x="700" y="45"/>
                    <a:pt x="700" y="45"/>
                  </a:cubicBezTo>
                  <a:cubicBezTo>
                    <a:pt x="700" y="45"/>
                    <a:pt x="621" y="48"/>
                    <a:pt x="585" y="96"/>
                  </a:cubicBezTo>
                  <a:cubicBezTo>
                    <a:pt x="561" y="127"/>
                    <a:pt x="561" y="172"/>
                    <a:pt x="565" y="198"/>
                  </a:cubicBezTo>
                  <a:cubicBezTo>
                    <a:pt x="565" y="198"/>
                    <a:pt x="566" y="202"/>
                    <a:pt x="568" y="206"/>
                  </a:cubicBezTo>
                  <a:cubicBezTo>
                    <a:pt x="455" y="348"/>
                    <a:pt x="455" y="348"/>
                    <a:pt x="455" y="348"/>
                  </a:cubicBezTo>
                  <a:cubicBezTo>
                    <a:pt x="454" y="325"/>
                    <a:pt x="453" y="305"/>
                    <a:pt x="452" y="288"/>
                  </a:cubicBezTo>
                  <a:cubicBezTo>
                    <a:pt x="459" y="286"/>
                    <a:pt x="463" y="282"/>
                    <a:pt x="463" y="282"/>
                  </a:cubicBezTo>
                  <a:cubicBezTo>
                    <a:pt x="488" y="255"/>
                    <a:pt x="525" y="207"/>
                    <a:pt x="525" y="152"/>
                  </a:cubicBezTo>
                  <a:cubicBezTo>
                    <a:pt x="525" y="68"/>
                    <a:pt x="439" y="0"/>
                    <a:pt x="439" y="0"/>
                  </a:cubicBezTo>
                  <a:cubicBezTo>
                    <a:pt x="439" y="0"/>
                    <a:pt x="353" y="68"/>
                    <a:pt x="353" y="152"/>
                  </a:cubicBezTo>
                  <a:cubicBezTo>
                    <a:pt x="353" y="207"/>
                    <a:pt x="390" y="255"/>
                    <a:pt x="415" y="282"/>
                  </a:cubicBezTo>
                  <a:cubicBezTo>
                    <a:pt x="419" y="285"/>
                    <a:pt x="422" y="287"/>
                    <a:pt x="425" y="288"/>
                  </a:cubicBezTo>
                  <a:cubicBezTo>
                    <a:pt x="423" y="347"/>
                    <a:pt x="423" y="347"/>
                    <a:pt x="423" y="347"/>
                  </a:cubicBezTo>
                  <a:cubicBezTo>
                    <a:pt x="372" y="283"/>
                    <a:pt x="336" y="238"/>
                    <a:pt x="311" y="207"/>
                  </a:cubicBezTo>
                  <a:cubicBezTo>
                    <a:pt x="314" y="202"/>
                    <a:pt x="315" y="198"/>
                    <a:pt x="315" y="198"/>
                  </a:cubicBezTo>
                  <a:cubicBezTo>
                    <a:pt x="319" y="172"/>
                    <a:pt x="319" y="127"/>
                    <a:pt x="295" y="96"/>
                  </a:cubicBezTo>
                  <a:cubicBezTo>
                    <a:pt x="259" y="48"/>
                    <a:pt x="180" y="45"/>
                    <a:pt x="180" y="45"/>
                  </a:cubicBezTo>
                  <a:cubicBezTo>
                    <a:pt x="180" y="45"/>
                    <a:pt x="160" y="122"/>
                    <a:pt x="196" y="170"/>
                  </a:cubicBezTo>
                  <a:cubicBezTo>
                    <a:pt x="220" y="202"/>
                    <a:pt x="262" y="214"/>
                    <a:pt x="288" y="218"/>
                  </a:cubicBezTo>
                  <a:cubicBezTo>
                    <a:pt x="291" y="219"/>
                    <a:pt x="294" y="218"/>
                    <a:pt x="296" y="218"/>
                  </a:cubicBezTo>
                  <a:cubicBezTo>
                    <a:pt x="420" y="402"/>
                    <a:pt x="420" y="402"/>
                    <a:pt x="420" y="402"/>
                  </a:cubicBezTo>
                  <a:cubicBezTo>
                    <a:pt x="415" y="539"/>
                    <a:pt x="415" y="539"/>
                    <a:pt x="415" y="539"/>
                  </a:cubicBezTo>
                  <a:cubicBezTo>
                    <a:pt x="384" y="500"/>
                    <a:pt x="360" y="469"/>
                    <a:pt x="341" y="445"/>
                  </a:cubicBezTo>
                  <a:cubicBezTo>
                    <a:pt x="345" y="439"/>
                    <a:pt x="346" y="433"/>
                    <a:pt x="346" y="433"/>
                  </a:cubicBezTo>
                  <a:cubicBezTo>
                    <a:pt x="350" y="399"/>
                    <a:pt x="349" y="340"/>
                    <a:pt x="317" y="299"/>
                  </a:cubicBezTo>
                  <a:cubicBezTo>
                    <a:pt x="269" y="237"/>
                    <a:pt x="165" y="235"/>
                    <a:pt x="165" y="235"/>
                  </a:cubicBezTo>
                  <a:cubicBezTo>
                    <a:pt x="165" y="235"/>
                    <a:pt x="140" y="336"/>
                    <a:pt x="189" y="399"/>
                  </a:cubicBezTo>
                  <a:cubicBezTo>
                    <a:pt x="221" y="440"/>
                    <a:pt x="277" y="455"/>
                    <a:pt x="311" y="460"/>
                  </a:cubicBezTo>
                  <a:cubicBezTo>
                    <a:pt x="313" y="460"/>
                    <a:pt x="316" y="460"/>
                    <a:pt x="318" y="460"/>
                  </a:cubicBezTo>
                  <a:cubicBezTo>
                    <a:pt x="353" y="513"/>
                    <a:pt x="353" y="513"/>
                    <a:pt x="353" y="513"/>
                  </a:cubicBezTo>
                  <a:cubicBezTo>
                    <a:pt x="335" y="520"/>
                    <a:pt x="319" y="527"/>
                    <a:pt x="306" y="532"/>
                  </a:cubicBezTo>
                  <a:cubicBezTo>
                    <a:pt x="302" y="529"/>
                    <a:pt x="299" y="526"/>
                    <a:pt x="299" y="526"/>
                  </a:cubicBezTo>
                  <a:cubicBezTo>
                    <a:pt x="275" y="516"/>
                    <a:pt x="232" y="503"/>
                    <a:pt x="195" y="517"/>
                  </a:cubicBezTo>
                  <a:cubicBezTo>
                    <a:pt x="139" y="538"/>
                    <a:pt x="114" y="613"/>
                    <a:pt x="114" y="613"/>
                  </a:cubicBezTo>
                  <a:cubicBezTo>
                    <a:pt x="114" y="613"/>
                    <a:pt x="182" y="654"/>
                    <a:pt x="239" y="633"/>
                  </a:cubicBezTo>
                  <a:cubicBezTo>
                    <a:pt x="276" y="619"/>
                    <a:pt x="299" y="582"/>
                    <a:pt x="311" y="558"/>
                  </a:cubicBezTo>
                  <a:cubicBezTo>
                    <a:pt x="312" y="555"/>
                    <a:pt x="313" y="552"/>
                    <a:pt x="313" y="549"/>
                  </a:cubicBezTo>
                  <a:cubicBezTo>
                    <a:pt x="366" y="532"/>
                    <a:pt x="366" y="532"/>
                    <a:pt x="366" y="532"/>
                  </a:cubicBezTo>
                  <a:cubicBezTo>
                    <a:pt x="413" y="601"/>
                    <a:pt x="413" y="601"/>
                    <a:pt x="413" y="601"/>
                  </a:cubicBezTo>
                  <a:cubicBezTo>
                    <a:pt x="410" y="687"/>
                    <a:pt x="410" y="687"/>
                    <a:pt x="410" y="687"/>
                  </a:cubicBezTo>
                  <a:cubicBezTo>
                    <a:pt x="408" y="713"/>
                    <a:pt x="408" y="713"/>
                    <a:pt x="408" y="713"/>
                  </a:cubicBezTo>
                  <a:cubicBezTo>
                    <a:pt x="408" y="714"/>
                    <a:pt x="408" y="715"/>
                    <a:pt x="408" y="716"/>
                  </a:cubicBezTo>
                  <a:cubicBezTo>
                    <a:pt x="409" y="732"/>
                    <a:pt x="423" y="745"/>
                    <a:pt x="440" y="745"/>
                  </a:cubicBezTo>
                  <a:cubicBezTo>
                    <a:pt x="457" y="744"/>
                    <a:pt x="470" y="730"/>
                    <a:pt x="470" y="713"/>
                  </a:cubicBezTo>
                  <a:cubicBezTo>
                    <a:pt x="465" y="604"/>
                    <a:pt x="465" y="604"/>
                    <a:pt x="465" y="604"/>
                  </a:cubicBezTo>
                  <a:lnTo>
                    <a:pt x="515" y="530"/>
                  </a:lnTo>
                  <a:close/>
                  <a:moveTo>
                    <a:pt x="195" y="489"/>
                  </a:moveTo>
                  <a:cubicBezTo>
                    <a:pt x="212" y="477"/>
                    <a:pt x="202" y="456"/>
                    <a:pt x="202" y="456"/>
                  </a:cubicBezTo>
                  <a:cubicBezTo>
                    <a:pt x="188" y="434"/>
                    <a:pt x="159" y="401"/>
                    <a:pt x="120" y="392"/>
                  </a:cubicBezTo>
                  <a:cubicBezTo>
                    <a:pt x="61" y="380"/>
                    <a:pt x="0" y="430"/>
                    <a:pt x="0" y="430"/>
                  </a:cubicBezTo>
                  <a:cubicBezTo>
                    <a:pt x="0" y="430"/>
                    <a:pt x="35" y="501"/>
                    <a:pt x="94" y="513"/>
                  </a:cubicBezTo>
                  <a:cubicBezTo>
                    <a:pt x="133" y="522"/>
                    <a:pt x="173" y="503"/>
                    <a:pt x="195" y="489"/>
                  </a:cubicBezTo>
                  <a:close/>
                  <a:moveTo>
                    <a:pt x="760" y="392"/>
                  </a:moveTo>
                  <a:cubicBezTo>
                    <a:pt x="721" y="401"/>
                    <a:pt x="692" y="434"/>
                    <a:pt x="678" y="456"/>
                  </a:cubicBezTo>
                  <a:cubicBezTo>
                    <a:pt x="678" y="456"/>
                    <a:pt x="668" y="477"/>
                    <a:pt x="685" y="489"/>
                  </a:cubicBezTo>
                  <a:cubicBezTo>
                    <a:pt x="707" y="503"/>
                    <a:pt x="747" y="522"/>
                    <a:pt x="786" y="513"/>
                  </a:cubicBezTo>
                  <a:cubicBezTo>
                    <a:pt x="845" y="501"/>
                    <a:pt x="880" y="430"/>
                    <a:pt x="880" y="430"/>
                  </a:cubicBezTo>
                  <a:cubicBezTo>
                    <a:pt x="880" y="430"/>
                    <a:pt x="819" y="380"/>
                    <a:pt x="760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2CBC8A8-927D-3F42-A43E-3ED713CE3A47}"/>
              </a:ext>
            </a:extLst>
          </p:cNvPr>
          <p:cNvSpPr/>
          <p:nvPr/>
        </p:nvSpPr>
        <p:spPr>
          <a:xfrm>
            <a:off x="7743463" y="1675996"/>
            <a:ext cx="1400537" cy="217025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8102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0A39-2CF7-485C-B255-AC4443FF3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23312-D769-4771-97A7-014AD3707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The global immunization environment</a:t>
            </a:r>
          </a:p>
          <a:p>
            <a:pPr lvl="2"/>
            <a:r>
              <a:rPr lang="en-US" dirty="0"/>
              <a:t>Immunization Agenda 2030</a:t>
            </a:r>
          </a:p>
          <a:p>
            <a:pPr lvl="2"/>
            <a:r>
              <a:rPr lang="en-US" dirty="0"/>
              <a:t>Gavi 5.0</a:t>
            </a:r>
          </a:p>
          <a:p>
            <a:pPr lvl="1"/>
            <a:r>
              <a:rPr lang="en-US" dirty="0"/>
              <a:t>The MR post-2020 framework process</a:t>
            </a:r>
          </a:p>
          <a:p>
            <a:pPr lvl="1"/>
            <a:r>
              <a:rPr lang="en-US" dirty="0"/>
              <a:t>Findings</a:t>
            </a:r>
          </a:p>
          <a:p>
            <a:pPr lvl="1"/>
            <a:r>
              <a:rPr lang="en-US" dirty="0"/>
              <a:t>The draft framework  </a:t>
            </a:r>
          </a:p>
          <a:p>
            <a:pPr lvl="1"/>
            <a:r>
              <a:rPr lang="en-US" dirty="0"/>
              <a:t>Conclusions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436AC2-8CFC-E741-AC33-D9C8954DD88A}"/>
              </a:ext>
            </a:extLst>
          </p:cNvPr>
          <p:cNvSpPr/>
          <p:nvPr/>
        </p:nvSpPr>
        <p:spPr>
          <a:xfrm>
            <a:off x="1296365" y="2858955"/>
            <a:ext cx="4109012" cy="3935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003AFE7-2044-9E44-8322-C43E65B20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29660" r="20404" b="29793"/>
          <a:stretch/>
        </p:blipFill>
        <p:spPr bwMode="auto">
          <a:xfrm>
            <a:off x="7335065" y="680264"/>
            <a:ext cx="1444338" cy="7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945E0-5F13-C14F-A97D-CBFAE5266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The next strategic period will be critical for the Alliance’s new 2030 aspiration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2CC6F3-D3BA-A043-B741-950CF7D9FDDD}"/>
              </a:ext>
            </a:extLst>
          </p:cNvPr>
          <p:cNvSpPr/>
          <p:nvPr/>
        </p:nvSpPr>
        <p:spPr>
          <a:xfrm>
            <a:off x="7274604" y="5008282"/>
            <a:ext cx="1855045" cy="94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7B4C8-6364-DD4F-BE31-F603967DFA5C}"/>
              </a:ext>
            </a:extLst>
          </p:cNvPr>
          <p:cNvSpPr/>
          <p:nvPr/>
        </p:nvSpPr>
        <p:spPr>
          <a:xfrm rot="16200000">
            <a:off x="6792253" y="3603686"/>
            <a:ext cx="1713094" cy="2017926"/>
          </a:xfrm>
          <a:prstGeom prst="rect">
            <a:avLst/>
          </a:prstGeom>
          <a:gradFill flip="none" rotWithShape="1">
            <a:gsLst>
              <a:gs pos="990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FB47A-33FB-8246-A00B-CE797CE330B7}"/>
              </a:ext>
            </a:extLst>
          </p:cNvPr>
          <p:cNvSpPr/>
          <p:nvPr/>
        </p:nvSpPr>
        <p:spPr>
          <a:xfrm rot="16200000">
            <a:off x="4749198" y="3603686"/>
            <a:ext cx="1713096" cy="2017922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50000"/>
                </a:schemeClr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27A37-C562-1E47-891A-2BCF906D1D21}"/>
              </a:ext>
            </a:extLst>
          </p:cNvPr>
          <p:cNvSpPr/>
          <p:nvPr/>
        </p:nvSpPr>
        <p:spPr>
          <a:xfrm rot="16200000">
            <a:off x="2719341" y="3603691"/>
            <a:ext cx="1713098" cy="2017921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ED84A-0066-F242-94B8-6A1F2A4E076B}"/>
              </a:ext>
            </a:extLst>
          </p:cNvPr>
          <p:cNvSpPr/>
          <p:nvPr/>
        </p:nvSpPr>
        <p:spPr>
          <a:xfrm rot="16200000">
            <a:off x="656413" y="3603689"/>
            <a:ext cx="1713096" cy="2017924"/>
          </a:xfrm>
          <a:prstGeom prst="rect">
            <a:avLst/>
          </a:prstGeom>
          <a:gradFill flip="none" rotWithShape="1">
            <a:gsLst>
              <a:gs pos="100000">
                <a:srgbClr val="7030A0"/>
              </a:gs>
              <a:gs pos="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D81A7-8604-B840-BFA2-422974843020}"/>
              </a:ext>
            </a:extLst>
          </p:cNvPr>
          <p:cNvSpPr/>
          <p:nvPr/>
        </p:nvSpPr>
        <p:spPr>
          <a:xfrm>
            <a:off x="503999" y="2069592"/>
            <a:ext cx="8078788" cy="1283208"/>
          </a:xfrm>
          <a:prstGeom prst="rect">
            <a:avLst/>
          </a:prstGeom>
          <a:gradFill flip="none" rotWithShape="1">
            <a:gsLst>
              <a:gs pos="100000">
                <a:srgbClr val="0070C0"/>
              </a:gs>
              <a:gs pos="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08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625475" algn="ctr" defTabSz="914400"/>
            <a:endParaRPr lang="en-US" sz="2400" b="1">
              <a:solidFill>
                <a:srgbClr val="005CB9"/>
              </a:solidFill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7EA307-6171-0C4F-8D78-C07F3BBF1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" t="7784"/>
          <a:stretch/>
        </p:blipFill>
        <p:spPr>
          <a:xfrm>
            <a:off x="7335065" y="2059183"/>
            <a:ext cx="1262693" cy="708522"/>
          </a:xfrm>
          <a:prstGeom prst="rect">
            <a:avLst/>
          </a:prstGeom>
          <a:ln>
            <a:noFill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63CB783-FDA2-054D-A8C3-1795A7B9B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29660" r="20404" b="29793"/>
          <a:stretch/>
        </p:blipFill>
        <p:spPr bwMode="auto">
          <a:xfrm>
            <a:off x="768927" y="2059183"/>
            <a:ext cx="1444338" cy="7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A24070-2F1B-A442-827B-AA576F07CDAE}"/>
              </a:ext>
            </a:extLst>
          </p:cNvPr>
          <p:cNvSpPr/>
          <p:nvPr/>
        </p:nvSpPr>
        <p:spPr>
          <a:xfrm rot="16200000">
            <a:off x="-257888" y="2200926"/>
            <a:ext cx="1045468" cy="301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200" b="1">
                <a:solidFill>
                  <a:srgbClr val="343434"/>
                </a:solidFill>
                <a:latin typeface="Arial"/>
              </a:rPr>
              <a:t>Vision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4E4EB-9D1E-864B-A30D-C4C06597BA40}"/>
              </a:ext>
            </a:extLst>
          </p:cNvPr>
          <p:cNvSpPr/>
          <p:nvPr/>
        </p:nvSpPr>
        <p:spPr>
          <a:xfrm>
            <a:off x="520149" y="4828638"/>
            <a:ext cx="2051777" cy="657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400" b="1">
                <a:solidFill>
                  <a:srgbClr val="FFFFFF"/>
                </a:solidFill>
                <a:latin typeface="Arial"/>
              </a:rPr>
              <a:t>Introduce and </a:t>
            </a:r>
            <a:br>
              <a:rPr lang="en-GB" sz="1400" b="1">
                <a:solidFill>
                  <a:srgbClr val="FFFFFF"/>
                </a:solidFill>
                <a:latin typeface="Arial"/>
              </a:rPr>
            </a:br>
            <a:r>
              <a:rPr lang="en-GB" sz="1400" b="1">
                <a:solidFill>
                  <a:srgbClr val="FFFFFF"/>
                </a:solidFill>
                <a:latin typeface="Arial"/>
              </a:rPr>
              <a:t>scale up vaccines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6231A-6597-8541-8486-AF6CDBA68FF1}"/>
              </a:ext>
            </a:extLst>
          </p:cNvPr>
          <p:cNvSpPr/>
          <p:nvPr/>
        </p:nvSpPr>
        <p:spPr>
          <a:xfrm>
            <a:off x="2499522" y="4531114"/>
            <a:ext cx="2152736" cy="955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400" b="1">
                <a:solidFill>
                  <a:srgbClr val="FFFFFF"/>
                </a:solidFill>
                <a:latin typeface="Arial"/>
              </a:rPr>
              <a:t>Strengthen health systems to increase equity in immunisation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D349A6-B772-3144-9750-3AB956DAA1EB}"/>
              </a:ext>
            </a:extLst>
          </p:cNvPr>
          <p:cNvSpPr/>
          <p:nvPr/>
        </p:nvSpPr>
        <p:spPr>
          <a:xfrm>
            <a:off x="4436498" y="4693422"/>
            <a:ext cx="2338494" cy="79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400" b="1">
                <a:solidFill>
                  <a:srgbClr val="FFFFFF"/>
                </a:solidFill>
                <a:latin typeface="Arial"/>
              </a:rPr>
              <a:t>Improve sustainability </a:t>
            </a:r>
            <a:br>
              <a:rPr lang="en-GB" sz="1400" b="1">
                <a:solidFill>
                  <a:srgbClr val="FFFFFF"/>
                </a:solidFill>
                <a:latin typeface="Arial"/>
              </a:rPr>
            </a:br>
            <a:r>
              <a:rPr lang="en-GB" sz="1400" b="1">
                <a:solidFill>
                  <a:srgbClr val="FFFFFF"/>
                </a:solidFill>
                <a:latin typeface="Arial"/>
              </a:rPr>
              <a:t>of immunisation programs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814C4E-9D79-1648-87A2-E00C63621EFA}"/>
              </a:ext>
            </a:extLst>
          </p:cNvPr>
          <p:cNvSpPr/>
          <p:nvPr/>
        </p:nvSpPr>
        <p:spPr>
          <a:xfrm>
            <a:off x="6639835" y="4191001"/>
            <a:ext cx="2017928" cy="171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400" b="1">
                <a:solidFill>
                  <a:srgbClr val="FFFFFF"/>
                </a:solidFill>
                <a:latin typeface="Arial"/>
              </a:rPr>
              <a:t>Ensure healthy markets for vaccines and related products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9C58BC-68A5-6E4B-85D3-E5FC44E40C94}"/>
              </a:ext>
            </a:extLst>
          </p:cNvPr>
          <p:cNvSpPr/>
          <p:nvPr/>
        </p:nvSpPr>
        <p:spPr>
          <a:xfrm rot="16200000">
            <a:off x="-427208" y="4450279"/>
            <a:ext cx="1403696" cy="31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200" b="1">
                <a:solidFill>
                  <a:srgbClr val="343434"/>
                </a:solidFill>
                <a:latin typeface="Arial"/>
              </a:rPr>
              <a:t>Goals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AD4-7FD5-D24E-961F-BAAA8692D59B}"/>
              </a:ext>
            </a:extLst>
          </p:cNvPr>
          <p:cNvSpPr/>
          <p:nvPr/>
        </p:nvSpPr>
        <p:spPr>
          <a:xfrm>
            <a:off x="2210330" y="2244586"/>
            <a:ext cx="487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>
                <a:solidFill>
                  <a:srgbClr val="005CB9"/>
                </a:solidFill>
                <a:latin typeface="Arial"/>
              </a:rPr>
              <a:t>Leaving no-one behind with immunisation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21F722-FA5B-F14C-9E66-7099D74D7695}"/>
              </a:ext>
            </a:extLst>
          </p:cNvPr>
          <p:cNvSpPr/>
          <p:nvPr/>
        </p:nvSpPr>
        <p:spPr>
          <a:xfrm rot="16200000">
            <a:off x="-121387" y="2902096"/>
            <a:ext cx="771409" cy="301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200" b="1">
                <a:solidFill>
                  <a:srgbClr val="343434"/>
                </a:solidFill>
                <a:latin typeface="Arial"/>
              </a:rPr>
              <a:t>Mission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FAFFD8-0EBC-0845-A55D-335F51748E50}"/>
              </a:ext>
            </a:extLst>
          </p:cNvPr>
          <p:cNvSpPr/>
          <p:nvPr/>
        </p:nvSpPr>
        <p:spPr>
          <a:xfrm>
            <a:off x="512826" y="2753380"/>
            <a:ext cx="8021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algn="ctr" defTabSz="914400"/>
            <a:r>
              <a:rPr lang="en-US" sz="1400" i="1">
                <a:solidFill>
                  <a:srgbClr val="005CB9"/>
                </a:solidFill>
                <a:latin typeface="Arial"/>
              </a:rPr>
              <a:t>To save lives and protect people’s health by increasing coverage </a:t>
            </a:r>
            <a:br>
              <a:rPr lang="en-US" sz="1400" i="1">
                <a:solidFill>
                  <a:srgbClr val="005CB9"/>
                </a:solidFill>
                <a:latin typeface="Arial"/>
              </a:rPr>
            </a:br>
            <a:r>
              <a:rPr lang="en-US" sz="1400" i="1">
                <a:solidFill>
                  <a:srgbClr val="005CB9"/>
                </a:solidFill>
                <a:latin typeface="Arial"/>
              </a:rPr>
              <a:t>and equitable use of vaccines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B2F99-FFF1-2D4D-BB78-AB08BCD7A593}"/>
              </a:ext>
            </a:extLst>
          </p:cNvPr>
          <p:cNvSpPr/>
          <p:nvPr/>
        </p:nvSpPr>
        <p:spPr>
          <a:xfrm>
            <a:off x="503999" y="5489481"/>
            <a:ext cx="8153764" cy="36839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lin ang="108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11113" algn="ctr" defTabSz="914400"/>
            <a:r>
              <a:rPr lang="en-US" sz="1600" b="1" dirty="0">
                <a:solidFill>
                  <a:srgbClr val="005CB9"/>
                </a:solidFill>
                <a:latin typeface="Arial"/>
              </a:rPr>
              <a:t>Enablers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7FAB7F-E55D-B447-B316-0B40856A4886}"/>
              </a:ext>
            </a:extLst>
          </p:cNvPr>
          <p:cNvSpPr/>
          <p:nvPr/>
        </p:nvSpPr>
        <p:spPr>
          <a:xfrm>
            <a:off x="503999" y="3350938"/>
            <a:ext cx="8078788" cy="49937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08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625475" algn="ctr" defTabSz="914400"/>
            <a:r>
              <a:rPr lang="en-US" sz="1600" b="1">
                <a:solidFill>
                  <a:srgbClr val="00A1DF"/>
                </a:solidFill>
                <a:latin typeface="Arial"/>
              </a:rPr>
              <a:t>Set of principles</a:t>
            </a:r>
          </a:p>
        </p:txBody>
      </p:sp>
      <p:sp>
        <p:nvSpPr>
          <p:cNvPr id="23" name="Flowchart: Process 5">
            <a:extLst>
              <a:ext uri="{FF2B5EF4-FFF2-40B4-BE49-F238E27FC236}">
                <a16:creationId xmlns:a16="http://schemas.microsoft.com/office/drawing/2014/main" id="{81097942-93E2-264A-95BA-9E07F2FE0182}"/>
              </a:ext>
            </a:extLst>
          </p:cNvPr>
          <p:cNvSpPr/>
          <p:nvPr/>
        </p:nvSpPr>
        <p:spPr>
          <a:xfrm>
            <a:off x="503999" y="3350939"/>
            <a:ext cx="8153764" cy="470847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7706302A-EDCA-BD49-95C1-DB314B2D15C0}"/>
              </a:ext>
            </a:extLst>
          </p:cNvPr>
          <p:cNvSpPr>
            <a:spLocks noChangeAspect="1"/>
          </p:cNvSpPr>
          <p:nvPr/>
        </p:nvSpPr>
        <p:spPr bwMode="auto">
          <a:xfrm>
            <a:off x="1362299" y="403860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</a:pPr>
            <a:r>
              <a:rPr lang="fr-FR" sz="1350">
                <a:solidFill>
                  <a:srgbClr val="FFFFFF"/>
                </a:solidFill>
                <a:latin typeface="Arial"/>
              </a:rPr>
              <a:t>1</a:t>
            </a: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D3C940E9-07AA-6F44-B4C5-23245B725E1B}"/>
              </a:ext>
            </a:extLst>
          </p:cNvPr>
          <p:cNvSpPr>
            <a:spLocks noChangeAspect="1"/>
          </p:cNvSpPr>
          <p:nvPr/>
        </p:nvSpPr>
        <p:spPr bwMode="auto">
          <a:xfrm>
            <a:off x="3425228" y="403860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</a:pPr>
            <a:r>
              <a:rPr lang="fr-FR" sz="1350">
                <a:solidFill>
                  <a:srgbClr val="FFFFFF"/>
                </a:solidFill>
                <a:latin typeface="Arial"/>
              </a:rPr>
              <a:t>2</a:t>
            </a: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E6CB6E91-B135-FC41-B452-396BF4882A4A}"/>
              </a:ext>
            </a:extLst>
          </p:cNvPr>
          <p:cNvSpPr>
            <a:spLocks noChangeAspect="1"/>
          </p:cNvSpPr>
          <p:nvPr/>
        </p:nvSpPr>
        <p:spPr bwMode="auto">
          <a:xfrm>
            <a:off x="5455084" y="403860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</a:pPr>
            <a:r>
              <a:rPr lang="fr-FR" sz="1350">
                <a:solidFill>
                  <a:srgbClr val="FFFFFF"/>
                </a:solidFill>
                <a:latin typeface="Arial"/>
              </a:rPr>
              <a:t>3</a:t>
            </a: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742AAAD9-C22C-E74C-97BA-7336E2242AA7}"/>
              </a:ext>
            </a:extLst>
          </p:cNvPr>
          <p:cNvSpPr>
            <a:spLocks noChangeAspect="1"/>
          </p:cNvSpPr>
          <p:nvPr/>
        </p:nvSpPr>
        <p:spPr bwMode="auto">
          <a:xfrm>
            <a:off x="7498138" y="4038600"/>
            <a:ext cx="301327" cy="446824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</a:pPr>
            <a:r>
              <a:rPr lang="fr-FR" sz="1350">
                <a:solidFill>
                  <a:srgbClr val="FFFFFF"/>
                </a:solidFill>
                <a:latin typeface="Arial"/>
              </a:rPr>
              <a:t>4</a:t>
            </a: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6F5F0D7A-3B8A-5C4A-A14B-9F29A6B7A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29660" r="20404" b="29793"/>
          <a:stretch/>
        </p:blipFill>
        <p:spPr bwMode="auto">
          <a:xfrm>
            <a:off x="7335065" y="680264"/>
            <a:ext cx="1444338" cy="7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B33627-20C0-DC49-B1D5-A2EA05D66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Gavi, the Vaccine Alliance strategy - Measles relevant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A2E42-6FCC-9448-BE36-6B1D0B6EB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4824"/>
          <a:stretch/>
        </p:blipFill>
        <p:spPr>
          <a:xfrm>
            <a:off x="880961" y="1647844"/>
            <a:ext cx="7325489" cy="445640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5B52D9-B961-8F4D-9926-5FB39CFA4524}"/>
              </a:ext>
            </a:extLst>
          </p:cNvPr>
          <p:cNvSpPr/>
          <p:nvPr/>
        </p:nvSpPr>
        <p:spPr>
          <a:xfrm>
            <a:off x="2971800" y="1660544"/>
            <a:ext cx="3868838" cy="3706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14220D-C266-4845-9859-2F21A5ED12FA}"/>
              </a:ext>
            </a:extLst>
          </p:cNvPr>
          <p:cNvSpPr/>
          <p:nvPr/>
        </p:nvSpPr>
        <p:spPr>
          <a:xfrm>
            <a:off x="1574800" y="2522279"/>
            <a:ext cx="3054350" cy="251429"/>
          </a:xfrm>
          <a:prstGeom prst="roundRect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6ED76A-72B5-9641-81CA-A17D33D24592}"/>
              </a:ext>
            </a:extLst>
          </p:cNvPr>
          <p:cNvSpPr/>
          <p:nvPr/>
        </p:nvSpPr>
        <p:spPr>
          <a:xfrm>
            <a:off x="1574800" y="3390878"/>
            <a:ext cx="3054350" cy="251429"/>
          </a:xfrm>
          <a:prstGeom prst="roundRect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3301FA-39B4-254E-83BE-EFBEE03FB2AB}"/>
              </a:ext>
            </a:extLst>
          </p:cNvPr>
          <p:cNvSpPr/>
          <p:nvPr/>
        </p:nvSpPr>
        <p:spPr>
          <a:xfrm>
            <a:off x="3213100" y="4149407"/>
            <a:ext cx="1619250" cy="543243"/>
          </a:xfrm>
          <a:prstGeom prst="roundRect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E41180-3D9B-0340-A44A-92EAFDC463DD}"/>
              </a:ext>
            </a:extLst>
          </p:cNvPr>
          <p:cNvSpPr/>
          <p:nvPr/>
        </p:nvSpPr>
        <p:spPr>
          <a:xfrm>
            <a:off x="3213100" y="5184457"/>
            <a:ext cx="1619250" cy="473393"/>
          </a:xfrm>
          <a:prstGeom prst="roundRect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575A7E67-18E4-6C48-AF42-2925F98A1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29660" r="20404" b="29793"/>
          <a:stretch/>
        </p:blipFill>
        <p:spPr bwMode="auto">
          <a:xfrm>
            <a:off x="7335065" y="680264"/>
            <a:ext cx="1444338" cy="7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0A39-2CF7-485C-B255-AC4443FF3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23312-D769-4771-97A7-014AD3707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The global immunization environment</a:t>
            </a:r>
          </a:p>
          <a:p>
            <a:pPr lvl="2"/>
            <a:r>
              <a:rPr lang="en-US" dirty="0"/>
              <a:t>Immunization Agenda 2030</a:t>
            </a:r>
          </a:p>
          <a:p>
            <a:pPr lvl="2"/>
            <a:r>
              <a:rPr lang="en-US" dirty="0"/>
              <a:t>Gavi 5.0</a:t>
            </a:r>
          </a:p>
          <a:p>
            <a:pPr lvl="1"/>
            <a:r>
              <a:rPr lang="en-US" dirty="0"/>
              <a:t>The MR post-2020 framework process</a:t>
            </a:r>
          </a:p>
          <a:p>
            <a:pPr lvl="1"/>
            <a:r>
              <a:rPr lang="en-US" dirty="0"/>
              <a:t>Findings</a:t>
            </a:r>
          </a:p>
          <a:p>
            <a:pPr lvl="1"/>
            <a:r>
              <a:rPr lang="en-US" dirty="0"/>
              <a:t>The draft framework  </a:t>
            </a:r>
          </a:p>
          <a:p>
            <a:pPr lvl="1"/>
            <a:r>
              <a:rPr lang="en-US" dirty="0"/>
              <a:t>Conclusions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436AC2-8CFC-E741-AC33-D9C8954DD88A}"/>
              </a:ext>
            </a:extLst>
          </p:cNvPr>
          <p:cNvSpPr/>
          <p:nvPr/>
        </p:nvSpPr>
        <p:spPr>
          <a:xfrm>
            <a:off x="1253833" y="3253496"/>
            <a:ext cx="4902417" cy="3935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5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0EAA78-BB6E-9A4C-BD8E-9368E654C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MRSP2030 Strategic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968FF-BDE7-1E49-9520-005D5918C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679" y="1792112"/>
            <a:ext cx="4849865" cy="416277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Goal: development of a vision for measles and rubella strategic priorities in the context of the post immunisation agenda 2030 ensuring alignment among all M&amp;RI partner agencies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AB685-07F5-054B-869F-76A4E375A099}"/>
              </a:ext>
            </a:extLst>
          </p:cNvPr>
          <p:cNvSpPr/>
          <p:nvPr/>
        </p:nvSpPr>
        <p:spPr>
          <a:xfrm>
            <a:off x="5746545" y="1637414"/>
            <a:ext cx="2920409" cy="4433842"/>
          </a:xfrm>
          <a:prstGeom prst="rect">
            <a:avLst/>
          </a:prstGeom>
          <a:solidFill>
            <a:srgbClr val="4B8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19FAE-EB08-7140-9829-860C11CBD8B4}"/>
              </a:ext>
            </a:extLst>
          </p:cNvPr>
          <p:cNvGrpSpPr/>
          <p:nvPr/>
        </p:nvGrpSpPr>
        <p:grpSpPr>
          <a:xfrm>
            <a:off x="5921691" y="2981353"/>
            <a:ext cx="2187272" cy="1745963"/>
            <a:chOff x="1549399" y="10033000"/>
            <a:chExt cx="2304238" cy="1746749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A402FBEB-A6E2-8041-B735-37BAF1A62553}"/>
                </a:ext>
              </a:extLst>
            </p:cNvPr>
            <p:cNvSpPr/>
            <p:nvPr/>
          </p:nvSpPr>
          <p:spPr>
            <a:xfrm>
              <a:off x="2514600" y="10223499"/>
              <a:ext cx="1339037" cy="155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72" extrusionOk="0">
                  <a:moveTo>
                    <a:pt x="4195" y="20727"/>
                  </a:moveTo>
                  <a:cubicBezTo>
                    <a:pt x="4996" y="20825"/>
                    <a:pt x="5840" y="20841"/>
                    <a:pt x="6716" y="20767"/>
                  </a:cubicBezTo>
                  <a:cubicBezTo>
                    <a:pt x="10929" y="20413"/>
                    <a:pt x="14872" y="18067"/>
                    <a:pt x="17361" y="14812"/>
                  </a:cubicBezTo>
                  <a:cubicBezTo>
                    <a:pt x="18767" y="12974"/>
                    <a:pt x="19707" y="10848"/>
                    <a:pt x="19971" y="8628"/>
                  </a:cubicBezTo>
                  <a:cubicBezTo>
                    <a:pt x="20412" y="4901"/>
                    <a:pt x="18845" y="1769"/>
                    <a:pt x="16074" y="0"/>
                  </a:cubicBezTo>
                  <a:lnTo>
                    <a:pt x="17262" y="759"/>
                  </a:lnTo>
                  <a:cubicBezTo>
                    <a:pt x="20031" y="2528"/>
                    <a:pt x="21600" y="5661"/>
                    <a:pt x="21159" y="9386"/>
                  </a:cubicBezTo>
                  <a:cubicBezTo>
                    <a:pt x="20895" y="11606"/>
                    <a:pt x="19955" y="13733"/>
                    <a:pt x="18549" y="15571"/>
                  </a:cubicBezTo>
                  <a:cubicBezTo>
                    <a:pt x="16060" y="18824"/>
                    <a:pt x="12117" y="21172"/>
                    <a:pt x="7904" y="21526"/>
                  </a:cubicBezTo>
                  <a:cubicBezTo>
                    <a:pt x="7028" y="21600"/>
                    <a:pt x="6184" y="21582"/>
                    <a:pt x="5383" y="21486"/>
                  </a:cubicBezTo>
                  <a:cubicBezTo>
                    <a:pt x="3804" y="21292"/>
                    <a:pt x="2384" y="20783"/>
                    <a:pt x="1188" y="20019"/>
                  </a:cubicBezTo>
                  <a:lnTo>
                    <a:pt x="0" y="19260"/>
                  </a:lnTo>
                  <a:cubicBezTo>
                    <a:pt x="1196" y="20024"/>
                    <a:pt x="2616" y="20533"/>
                    <a:pt x="4195" y="20727"/>
                  </a:cubicBezTo>
                  <a:close/>
                </a:path>
              </a:pathLst>
            </a:custGeom>
            <a:solidFill>
              <a:srgbClr val="7A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4457CA8E-82CB-8F4D-BF81-FC619015A8DD}"/>
                </a:ext>
              </a:extLst>
            </p:cNvPr>
            <p:cNvSpPr/>
            <p:nvPr/>
          </p:nvSpPr>
          <p:spPr>
            <a:xfrm>
              <a:off x="2273299" y="10109199"/>
              <a:ext cx="1514449" cy="161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18919" extrusionOk="0">
                  <a:moveTo>
                    <a:pt x="2501" y="4645"/>
                  </a:moveTo>
                  <a:cubicBezTo>
                    <a:pt x="6093" y="149"/>
                    <a:pt x="12232" y="-1340"/>
                    <a:pt x="16213" y="1319"/>
                  </a:cubicBezTo>
                  <a:cubicBezTo>
                    <a:pt x="20194" y="3978"/>
                    <a:pt x="20509" y="9779"/>
                    <a:pt x="16917" y="14275"/>
                  </a:cubicBezTo>
                  <a:cubicBezTo>
                    <a:pt x="13325" y="18771"/>
                    <a:pt x="7186" y="20260"/>
                    <a:pt x="3205" y="17601"/>
                  </a:cubicBezTo>
                  <a:cubicBezTo>
                    <a:pt x="-776" y="14942"/>
                    <a:pt x="-1091" y="9141"/>
                    <a:pt x="2501" y="4645"/>
                  </a:cubicBezTo>
                  <a:close/>
                </a:path>
              </a:pathLst>
            </a:custGeom>
            <a:solidFill>
              <a:srgbClr val="FDFDF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CA6B3302-431B-3842-8BBE-AAB729F0495B}"/>
                </a:ext>
              </a:extLst>
            </p:cNvPr>
            <p:cNvSpPr/>
            <p:nvPr/>
          </p:nvSpPr>
          <p:spPr>
            <a:xfrm>
              <a:off x="2387599" y="10248900"/>
              <a:ext cx="1189870" cy="1288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0748" extrusionOk="0">
                  <a:moveTo>
                    <a:pt x="20434" y="9540"/>
                  </a:moveTo>
                  <a:cubicBezTo>
                    <a:pt x="19820" y="15252"/>
                    <a:pt x="14762" y="20253"/>
                    <a:pt x="9136" y="20714"/>
                  </a:cubicBezTo>
                  <a:cubicBezTo>
                    <a:pt x="3511" y="21174"/>
                    <a:pt x="-551" y="16919"/>
                    <a:pt x="62" y="11208"/>
                  </a:cubicBezTo>
                  <a:cubicBezTo>
                    <a:pt x="676" y="5498"/>
                    <a:pt x="5734" y="495"/>
                    <a:pt x="11358" y="34"/>
                  </a:cubicBezTo>
                  <a:cubicBezTo>
                    <a:pt x="16987" y="-426"/>
                    <a:pt x="21049" y="3831"/>
                    <a:pt x="20434" y="9540"/>
                  </a:cubicBezTo>
                  <a:close/>
                  <a:moveTo>
                    <a:pt x="9074" y="19124"/>
                  </a:moveTo>
                  <a:cubicBezTo>
                    <a:pt x="13823" y="18736"/>
                    <a:pt x="18096" y="14511"/>
                    <a:pt x="18614" y="9688"/>
                  </a:cubicBezTo>
                  <a:cubicBezTo>
                    <a:pt x="19133" y="4866"/>
                    <a:pt x="15703" y="1272"/>
                    <a:pt x="10951" y="1661"/>
                  </a:cubicBezTo>
                  <a:cubicBezTo>
                    <a:pt x="6200" y="2049"/>
                    <a:pt x="1930" y="6274"/>
                    <a:pt x="1411" y="11095"/>
                  </a:cubicBezTo>
                  <a:cubicBezTo>
                    <a:pt x="893" y="15921"/>
                    <a:pt x="4323" y="19513"/>
                    <a:pt x="9074" y="19124"/>
                  </a:cubicBezTo>
                </a:path>
              </a:pathLst>
            </a:custGeom>
            <a:solidFill>
              <a:srgbClr val="FDFDF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93B70912-1555-164B-B6A8-8CD8F868C2D7}"/>
                </a:ext>
              </a:extLst>
            </p:cNvPr>
            <p:cNvSpPr/>
            <p:nvPr/>
          </p:nvSpPr>
          <p:spPr>
            <a:xfrm>
              <a:off x="2641599" y="10566400"/>
              <a:ext cx="612508" cy="6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0746" extrusionOk="0">
                  <a:moveTo>
                    <a:pt x="20433" y="9539"/>
                  </a:moveTo>
                  <a:cubicBezTo>
                    <a:pt x="19821" y="15248"/>
                    <a:pt x="14760" y="20251"/>
                    <a:pt x="9138" y="20712"/>
                  </a:cubicBezTo>
                  <a:cubicBezTo>
                    <a:pt x="3511" y="21173"/>
                    <a:pt x="-551" y="16913"/>
                    <a:pt x="61" y="11203"/>
                  </a:cubicBezTo>
                  <a:cubicBezTo>
                    <a:pt x="673" y="5494"/>
                    <a:pt x="5730" y="495"/>
                    <a:pt x="11360" y="34"/>
                  </a:cubicBezTo>
                  <a:cubicBezTo>
                    <a:pt x="16987" y="-427"/>
                    <a:pt x="21049" y="3829"/>
                    <a:pt x="20433" y="9539"/>
                  </a:cubicBezTo>
                  <a:close/>
                  <a:moveTo>
                    <a:pt x="9571" y="16711"/>
                  </a:moveTo>
                  <a:cubicBezTo>
                    <a:pt x="13022" y="16429"/>
                    <a:pt x="16120" y="13365"/>
                    <a:pt x="16498" y="9856"/>
                  </a:cubicBezTo>
                  <a:cubicBezTo>
                    <a:pt x="16876" y="6356"/>
                    <a:pt x="14386" y="3745"/>
                    <a:pt x="10935" y="4027"/>
                  </a:cubicBezTo>
                  <a:cubicBezTo>
                    <a:pt x="7480" y="4309"/>
                    <a:pt x="4383" y="7377"/>
                    <a:pt x="4004" y="10882"/>
                  </a:cubicBezTo>
                  <a:cubicBezTo>
                    <a:pt x="3626" y="14386"/>
                    <a:pt x="6116" y="16993"/>
                    <a:pt x="9571" y="16711"/>
                  </a:cubicBezTo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6713AAE0-D73B-9048-AB81-744E987EFF6A}"/>
                </a:ext>
              </a:extLst>
            </p:cNvPr>
            <p:cNvSpPr/>
            <p:nvPr/>
          </p:nvSpPr>
          <p:spPr>
            <a:xfrm>
              <a:off x="2844800" y="10820399"/>
              <a:ext cx="160226" cy="17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0730" extrusionOk="0">
                  <a:moveTo>
                    <a:pt x="11349" y="36"/>
                  </a:moveTo>
                  <a:cubicBezTo>
                    <a:pt x="5730" y="491"/>
                    <a:pt x="679" y="5485"/>
                    <a:pt x="62" y="11192"/>
                  </a:cubicBezTo>
                  <a:cubicBezTo>
                    <a:pt x="-555" y="16900"/>
                    <a:pt x="3505" y="21165"/>
                    <a:pt x="9124" y="20694"/>
                  </a:cubicBezTo>
                  <a:cubicBezTo>
                    <a:pt x="14744" y="20239"/>
                    <a:pt x="19811" y="15230"/>
                    <a:pt x="20428" y="9523"/>
                  </a:cubicBezTo>
                  <a:cubicBezTo>
                    <a:pt x="21045" y="3815"/>
                    <a:pt x="16969" y="-435"/>
                    <a:pt x="11349" y="36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98C36E1E-5D3D-F742-967A-C733E83ECBDC}"/>
                </a:ext>
              </a:extLst>
            </p:cNvPr>
            <p:cNvSpPr/>
            <p:nvPr/>
          </p:nvSpPr>
          <p:spPr>
            <a:xfrm>
              <a:off x="2552700" y="10464799"/>
              <a:ext cx="798032" cy="86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0747" extrusionOk="0">
                  <a:moveTo>
                    <a:pt x="20432" y="9542"/>
                  </a:moveTo>
                  <a:cubicBezTo>
                    <a:pt x="19819" y="15253"/>
                    <a:pt x="14760" y="20253"/>
                    <a:pt x="9135" y="20714"/>
                  </a:cubicBezTo>
                  <a:cubicBezTo>
                    <a:pt x="3509" y="21174"/>
                    <a:pt x="-555" y="16917"/>
                    <a:pt x="61" y="11206"/>
                  </a:cubicBezTo>
                  <a:cubicBezTo>
                    <a:pt x="678" y="5495"/>
                    <a:pt x="5733" y="495"/>
                    <a:pt x="11359" y="34"/>
                  </a:cubicBezTo>
                  <a:cubicBezTo>
                    <a:pt x="16981" y="-426"/>
                    <a:pt x="21045" y="3831"/>
                    <a:pt x="20432" y="9542"/>
                  </a:cubicBezTo>
                  <a:close/>
                  <a:moveTo>
                    <a:pt x="9043" y="18338"/>
                  </a:moveTo>
                  <a:cubicBezTo>
                    <a:pt x="13358" y="17985"/>
                    <a:pt x="17242" y="14146"/>
                    <a:pt x="17712" y="9764"/>
                  </a:cubicBezTo>
                  <a:cubicBezTo>
                    <a:pt x="18182" y="5383"/>
                    <a:pt x="15067" y="2120"/>
                    <a:pt x="10749" y="2471"/>
                  </a:cubicBezTo>
                  <a:cubicBezTo>
                    <a:pt x="6431" y="2824"/>
                    <a:pt x="2550" y="6660"/>
                    <a:pt x="2077" y="11042"/>
                  </a:cubicBezTo>
                  <a:cubicBezTo>
                    <a:pt x="1604" y="15423"/>
                    <a:pt x="4722" y="18689"/>
                    <a:pt x="9043" y="18338"/>
                  </a:cubicBezTo>
                </a:path>
              </a:pathLst>
            </a:custGeom>
            <a:solidFill>
              <a:srgbClr val="FDFDF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DCE9E5E-7B66-8647-9A2E-9E51BF00F204}"/>
                </a:ext>
              </a:extLst>
            </p:cNvPr>
            <p:cNvSpPr/>
            <p:nvPr/>
          </p:nvSpPr>
          <p:spPr>
            <a:xfrm>
              <a:off x="2755899" y="10693400"/>
              <a:ext cx="375627" cy="40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0743" extrusionOk="0">
                  <a:moveTo>
                    <a:pt x="20435" y="9537"/>
                  </a:moveTo>
                  <a:cubicBezTo>
                    <a:pt x="19818" y="15249"/>
                    <a:pt x="14767" y="20249"/>
                    <a:pt x="9140" y="20709"/>
                  </a:cubicBezTo>
                  <a:cubicBezTo>
                    <a:pt x="3506" y="21169"/>
                    <a:pt x="-555" y="16920"/>
                    <a:pt x="62" y="11208"/>
                  </a:cubicBezTo>
                  <a:cubicBezTo>
                    <a:pt x="678" y="5502"/>
                    <a:pt x="5730" y="495"/>
                    <a:pt x="11364" y="35"/>
                  </a:cubicBezTo>
                  <a:cubicBezTo>
                    <a:pt x="16984" y="-431"/>
                    <a:pt x="21045" y="3831"/>
                    <a:pt x="20435" y="9537"/>
                  </a:cubicBezTo>
                  <a:close/>
                  <a:moveTo>
                    <a:pt x="9022" y="14841"/>
                  </a:moveTo>
                  <a:cubicBezTo>
                    <a:pt x="11420" y="14647"/>
                    <a:pt x="13582" y="12510"/>
                    <a:pt x="13845" y="10074"/>
                  </a:cubicBezTo>
                  <a:cubicBezTo>
                    <a:pt x="14108" y="7639"/>
                    <a:pt x="12369" y="5832"/>
                    <a:pt x="9971" y="6026"/>
                  </a:cubicBezTo>
                  <a:cubicBezTo>
                    <a:pt x="7574" y="6221"/>
                    <a:pt x="5418" y="8351"/>
                    <a:pt x="5155" y="10787"/>
                  </a:cubicBezTo>
                  <a:cubicBezTo>
                    <a:pt x="4899" y="13216"/>
                    <a:pt x="6624" y="15035"/>
                    <a:pt x="9022" y="14841"/>
                  </a:cubicBezTo>
                </a:path>
              </a:pathLst>
            </a:custGeom>
            <a:solidFill>
              <a:srgbClr val="FDFDF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1CC17305-F7F3-5F47-9FFB-8C53032426D5}"/>
                </a:ext>
              </a:extLst>
            </p:cNvPr>
            <p:cNvSpPr/>
            <p:nvPr/>
          </p:nvSpPr>
          <p:spPr>
            <a:xfrm>
              <a:off x="2463799" y="10350499"/>
              <a:ext cx="1004747" cy="108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0750" extrusionOk="0">
                  <a:moveTo>
                    <a:pt x="20433" y="9540"/>
                  </a:moveTo>
                  <a:cubicBezTo>
                    <a:pt x="19819" y="15253"/>
                    <a:pt x="14762" y="20255"/>
                    <a:pt x="9136" y="20716"/>
                  </a:cubicBezTo>
                  <a:cubicBezTo>
                    <a:pt x="3509" y="21176"/>
                    <a:pt x="-553" y="16919"/>
                    <a:pt x="61" y="11207"/>
                  </a:cubicBezTo>
                  <a:cubicBezTo>
                    <a:pt x="675" y="5497"/>
                    <a:pt x="5732" y="494"/>
                    <a:pt x="11358" y="34"/>
                  </a:cubicBezTo>
                  <a:cubicBezTo>
                    <a:pt x="16985" y="-424"/>
                    <a:pt x="21047" y="3830"/>
                    <a:pt x="20433" y="9540"/>
                  </a:cubicBezTo>
                  <a:close/>
                  <a:moveTo>
                    <a:pt x="9086" y="18613"/>
                  </a:moveTo>
                  <a:cubicBezTo>
                    <a:pt x="13555" y="18247"/>
                    <a:pt x="17573" y="14274"/>
                    <a:pt x="18060" y="9736"/>
                  </a:cubicBezTo>
                  <a:cubicBezTo>
                    <a:pt x="18547" y="5199"/>
                    <a:pt x="15322" y="1817"/>
                    <a:pt x="10853" y="2183"/>
                  </a:cubicBezTo>
                  <a:cubicBezTo>
                    <a:pt x="6384" y="2549"/>
                    <a:pt x="2367" y="6522"/>
                    <a:pt x="1880" y="11059"/>
                  </a:cubicBezTo>
                  <a:cubicBezTo>
                    <a:pt x="1393" y="15597"/>
                    <a:pt x="4618" y="18979"/>
                    <a:pt x="9086" y="18613"/>
                  </a:cubicBezTo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50BA3B6-2594-5F42-90E2-59C620A1BFDC}"/>
                </a:ext>
              </a:extLst>
            </p:cNvPr>
            <p:cNvSpPr/>
            <p:nvPr/>
          </p:nvSpPr>
          <p:spPr>
            <a:xfrm>
              <a:off x="2298700" y="10147299"/>
              <a:ext cx="1384710" cy="149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0749" extrusionOk="0">
                  <a:moveTo>
                    <a:pt x="20433" y="9540"/>
                  </a:moveTo>
                  <a:cubicBezTo>
                    <a:pt x="19819" y="15251"/>
                    <a:pt x="14760" y="20254"/>
                    <a:pt x="9136" y="20714"/>
                  </a:cubicBezTo>
                  <a:cubicBezTo>
                    <a:pt x="3510" y="21175"/>
                    <a:pt x="-552" y="16918"/>
                    <a:pt x="61" y="11206"/>
                  </a:cubicBezTo>
                  <a:cubicBezTo>
                    <a:pt x="675" y="5495"/>
                    <a:pt x="5732" y="494"/>
                    <a:pt x="11358" y="34"/>
                  </a:cubicBezTo>
                  <a:cubicBezTo>
                    <a:pt x="16982" y="-425"/>
                    <a:pt x="21048" y="3831"/>
                    <a:pt x="20433" y="9540"/>
                  </a:cubicBezTo>
                  <a:close/>
                  <a:moveTo>
                    <a:pt x="9089" y="19275"/>
                  </a:moveTo>
                  <a:cubicBezTo>
                    <a:pt x="13924" y="18879"/>
                    <a:pt x="18270" y="14581"/>
                    <a:pt x="18798" y="9674"/>
                  </a:cubicBezTo>
                  <a:cubicBezTo>
                    <a:pt x="19326" y="4768"/>
                    <a:pt x="15834" y="1110"/>
                    <a:pt x="10999" y="1505"/>
                  </a:cubicBezTo>
                  <a:cubicBezTo>
                    <a:pt x="6166" y="1901"/>
                    <a:pt x="1820" y="6200"/>
                    <a:pt x="1292" y="11106"/>
                  </a:cubicBezTo>
                  <a:cubicBezTo>
                    <a:pt x="764" y="16014"/>
                    <a:pt x="4256" y="19670"/>
                    <a:pt x="9089" y="19275"/>
                  </a:cubicBezTo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4E2FA80-DF87-8C45-A619-CB0E414F506B}"/>
                </a:ext>
              </a:extLst>
            </p:cNvPr>
            <p:cNvSpPr/>
            <p:nvPr/>
          </p:nvSpPr>
          <p:spPr>
            <a:xfrm>
              <a:off x="1549399" y="10198099"/>
              <a:ext cx="108588" cy="9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18053" extrusionOk="0">
                  <a:moveTo>
                    <a:pt x="6653" y="18053"/>
                  </a:moveTo>
                  <a:cubicBezTo>
                    <a:pt x="6653" y="18053"/>
                    <a:pt x="-3825" y="9221"/>
                    <a:pt x="1518" y="2837"/>
                  </a:cubicBezTo>
                  <a:cubicBezTo>
                    <a:pt x="6861" y="-3547"/>
                    <a:pt x="17775" y="2837"/>
                    <a:pt x="17775" y="2837"/>
                  </a:cubicBezTo>
                  <a:lnTo>
                    <a:pt x="6653" y="18053"/>
                  </a:lnTo>
                  <a:close/>
                </a:path>
              </a:pathLst>
            </a:custGeom>
            <a:solidFill>
              <a:srgbClr val="228A8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BE37D8F9-FADD-A24B-9CB7-E842CA41EB3E}"/>
                </a:ext>
              </a:extLst>
            </p:cNvPr>
            <p:cNvSpPr/>
            <p:nvPr/>
          </p:nvSpPr>
          <p:spPr>
            <a:xfrm>
              <a:off x="1638299" y="10033000"/>
              <a:ext cx="502569" cy="41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0679" extrusionOk="0">
                  <a:moveTo>
                    <a:pt x="21032" y="20679"/>
                  </a:moveTo>
                  <a:cubicBezTo>
                    <a:pt x="21032" y="20679"/>
                    <a:pt x="14160" y="9647"/>
                    <a:pt x="11316" y="5630"/>
                  </a:cubicBezTo>
                  <a:cubicBezTo>
                    <a:pt x="8473" y="1613"/>
                    <a:pt x="5842" y="-921"/>
                    <a:pt x="2738" y="314"/>
                  </a:cubicBezTo>
                  <a:cubicBezTo>
                    <a:pt x="-366" y="1549"/>
                    <a:pt x="-568" y="6502"/>
                    <a:pt x="825" y="8978"/>
                  </a:cubicBezTo>
                  <a:lnTo>
                    <a:pt x="21032" y="20679"/>
                  </a:lnTo>
                  <a:close/>
                </a:path>
              </a:pathLst>
            </a:custGeom>
            <a:solidFill>
              <a:srgbClr val="1C717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FCFA061-091C-7044-971D-49F180B0E3F0}"/>
                </a:ext>
              </a:extLst>
            </p:cNvPr>
            <p:cNvSpPr/>
            <p:nvPr/>
          </p:nvSpPr>
          <p:spPr>
            <a:xfrm>
              <a:off x="2781300" y="10820399"/>
              <a:ext cx="140252" cy="8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91" extrusionOk="0">
                  <a:moveTo>
                    <a:pt x="2752" y="495"/>
                  </a:moveTo>
                  <a:lnTo>
                    <a:pt x="21355" y="21191"/>
                  </a:lnTo>
                  <a:lnTo>
                    <a:pt x="1031" y="5661"/>
                  </a:lnTo>
                  <a:cubicBezTo>
                    <a:pt x="142" y="4983"/>
                    <a:pt x="-245" y="3207"/>
                    <a:pt x="161" y="1722"/>
                  </a:cubicBezTo>
                  <a:cubicBezTo>
                    <a:pt x="567" y="237"/>
                    <a:pt x="1631" y="-409"/>
                    <a:pt x="2520" y="269"/>
                  </a:cubicBezTo>
                  <a:cubicBezTo>
                    <a:pt x="2598" y="334"/>
                    <a:pt x="2675" y="431"/>
                    <a:pt x="2752" y="495"/>
                  </a:cubicBezTo>
                  <a:close/>
                </a:path>
              </a:pathLst>
            </a:custGeom>
            <a:solidFill>
              <a:srgbClr val="F7C0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2327971-6CAB-9C45-9CEE-F8D12BEC2497}"/>
                </a:ext>
              </a:extLst>
            </p:cNvPr>
            <p:cNvSpPr/>
            <p:nvPr/>
          </p:nvSpPr>
          <p:spPr>
            <a:xfrm>
              <a:off x="1663700" y="10210800"/>
              <a:ext cx="1154055" cy="64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0" extrusionOk="0">
                  <a:moveTo>
                    <a:pt x="21127" y="18758"/>
                  </a:moveTo>
                  <a:cubicBezTo>
                    <a:pt x="21027" y="18568"/>
                    <a:pt x="20909" y="18375"/>
                    <a:pt x="20774" y="18177"/>
                  </a:cubicBezTo>
                  <a:cubicBezTo>
                    <a:pt x="20665" y="18017"/>
                    <a:pt x="20542" y="17853"/>
                    <a:pt x="20410" y="17688"/>
                  </a:cubicBezTo>
                  <a:cubicBezTo>
                    <a:pt x="20296" y="17545"/>
                    <a:pt x="20173" y="17402"/>
                    <a:pt x="20040" y="17255"/>
                  </a:cubicBezTo>
                  <a:cubicBezTo>
                    <a:pt x="19924" y="17124"/>
                    <a:pt x="19801" y="16989"/>
                    <a:pt x="19674" y="16855"/>
                  </a:cubicBezTo>
                  <a:cubicBezTo>
                    <a:pt x="18987" y="16126"/>
                    <a:pt x="18116" y="15318"/>
                    <a:pt x="17077" y="14379"/>
                  </a:cubicBezTo>
                  <a:cubicBezTo>
                    <a:pt x="16964" y="14274"/>
                    <a:pt x="16848" y="14173"/>
                    <a:pt x="16730" y="14063"/>
                  </a:cubicBezTo>
                  <a:cubicBezTo>
                    <a:pt x="16616" y="13962"/>
                    <a:pt x="16500" y="13857"/>
                    <a:pt x="16382" y="13747"/>
                  </a:cubicBezTo>
                  <a:cubicBezTo>
                    <a:pt x="16268" y="13642"/>
                    <a:pt x="16150" y="13541"/>
                    <a:pt x="16031" y="13432"/>
                  </a:cubicBezTo>
                  <a:cubicBezTo>
                    <a:pt x="15915" y="13326"/>
                    <a:pt x="15799" y="13225"/>
                    <a:pt x="15681" y="13116"/>
                  </a:cubicBezTo>
                  <a:cubicBezTo>
                    <a:pt x="15541" y="12989"/>
                    <a:pt x="15399" y="12859"/>
                    <a:pt x="15253" y="12728"/>
                  </a:cubicBezTo>
                  <a:cubicBezTo>
                    <a:pt x="10813" y="8716"/>
                    <a:pt x="0" y="0"/>
                    <a:pt x="0" y="0"/>
                  </a:cubicBezTo>
                  <a:cubicBezTo>
                    <a:pt x="0" y="0"/>
                    <a:pt x="9362" y="10762"/>
                    <a:pt x="13435" y="15061"/>
                  </a:cubicBezTo>
                  <a:cubicBezTo>
                    <a:pt x="13890" y="15541"/>
                    <a:pt x="14332" y="16013"/>
                    <a:pt x="14765" y="16467"/>
                  </a:cubicBezTo>
                  <a:cubicBezTo>
                    <a:pt x="14879" y="16585"/>
                    <a:pt x="14990" y="16703"/>
                    <a:pt x="15101" y="16821"/>
                  </a:cubicBezTo>
                  <a:cubicBezTo>
                    <a:pt x="15215" y="16939"/>
                    <a:pt x="15326" y="17057"/>
                    <a:pt x="15435" y="17171"/>
                  </a:cubicBezTo>
                  <a:cubicBezTo>
                    <a:pt x="15549" y="17288"/>
                    <a:pt x="15660" y="17406"/>
                    <a:pt x="15771" y="17520"/>
                  </a:cubicBezTo>
                  <a:cubicBezTo>
                    <a:pt x="15885" y="17638"/>
                    <a:pt x="15996" y="17752"/>
                    <a:pt x="16107" y="17869"/>
                  </a:cubicBezTo>
                  <a:cubicBezTo>
                    <a:pt x="17061" y="18851"/>
                    <a:pt x="17932" y="19709"/>
                    <a:pt x="18684" y="20341"/>
                  </a:cubicBezTo>
                  <a:cubicBezTo>
                    <a:pt x="18817" y="20451"/>
                    <a:pt x="18945" y="20556"/>
                    <a:pt x="19070" y="20653"/>
                  </a:cubicBezTo>
                  <a:cubicBezTo>
                    <a:pt x="19210" y="20762"/>
                    <a:pt x="19342" y="20859"/>
                    <a:pt x="19470" y="20947"/>
                  </a:cubicBezTo>
                  <a:cubicBezTo>
                    <a:pt x="19617" y="21048"/>
                    <a:pt x="19759" y="21137"/>
                    <a:pt x="19891" y="21213"/>
                  </a:cubicBezTo>
                  <a:cubicBezTo>
                    <a:pt x="20052" y="21301"/>
                    <a:pt x="20204" y="21373"/>
                    <a:pt x="20343" y="21419"/>
                  </a:cubicBezTo>
                  <a:cubicBezTo>
                    <a:pt x="20885" y="21600"/>
                    <a:pt x="21259" y="21444"/>
                    <a:pt x="21418" y="20829"/>
                  </a:cubicBezTo>
                  <a:cubicBezTo>
                    <a:pt x="21600" y="20135"/>
                    <a:pt x="21496" y="19469"/>
                    <a:pt x="21127" y="18758"/>
                  </a:cubicBezTo>
                  <a:close/>
                </a:path>
              </a:pathLst>
            </a:custGeom>
            <a:solidFill>
              <a:srgbClr val="297F8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E754F3CA-52C5-CD43-8E4B-BAEED1D188DE}"/>
                </a:ext>
              </a:extLst>
            </p:cNvPr>
            <p:cNvSpPr/>
            <p:nvPr/>
          </p:nvSpPr>
          <p:spPr>
            <a:xfrm>
              <a:off x="1638300" y="10134600"/>
              <a:ext cx="510648" cy="32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0436" extrusionOk="0">
                  <a:moveTo>
                    <a:pt x="21173" y="20436"/>
                  </a:moveTo>
                  <a:cubicBezTo>
                    <a:pt x="21173" y="20436"/>
                    <a:pt x="11189" y="4630"/>
                    <a:pt x="7250" y="1733"/>
                  </a:cubicBezTo>
                  <a:cubicBezTo>
                    <a:pt x="3306" y="-1164"/>
                    <a:pt x="700" y="91"/>
                    <a:pt x="136" y="1733"/>
                  </a:cubicBezTo>
                  <a:cubicBezTo>
                    <a:pt x="-427" y="3375"/>
                    <a:pt x="884" y="4365"/>
                    <a:pt x="1785" y="4992"/>
                  </a:cubicBezTo>
                  <a:cubicBezTo>
                    <a:pt x="2680" y="5620"/>
                    <a:pt x="21173" y="20436"/>
                    <a:pt x="21173" y="20436"/>
                  </a:cubicBezTo>
                  <a:close/>
                </a:path>
              </a:pathLst>
            </a:custGeom>
            <a:solidFill>
              <a:srgbClr val="134D4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DC7ED70E-42A5-9E40-8376-4A1CCD188436}"/>
                </a:ext>
              </a:extLst>
            </p:cNvPr>
            <p:cNvSpPr/>
            <p:nvPr/>
          </p:nvSpPr>
          <p:spPr>
            <a:xfrm>
              <a:off x="1562100" y="10210800"/>
              <a:ext cx="567149" cy="28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extrusionOk="0">
                  <a:moveTo>
                    <a:pt x="21024" y="21600"/>
                  </a:moveTo>
                  <a:cubicBezTo>
                    <a:pt x="21024" y="21600"/>
                    <a:pt x="7569" y="21600"/>
                    <a:pt x="3680" y="19836"/>
                  </a:cubicBezTo>
                  <a:cubicBezTo>
                    <a:pt x="-209" y="18072"/>
                    <a:pt x="-576" y="8344"/>
                    <a:pt x="568" y="4358"/>
                  </a:cubicBezTo>
                  <a:cubicBezTo>
                    <a:pt x="1712" y="372"/>
                    <a:pt x="3680" y="0"/>
                    <a:pt x="3680" y="0"/>
                  </a:cubicBezTo>
                  <a:lnTo>
                    <a:pt x="21024" y="21600"/>
                  </a:lnTo>
                  <a:close/>
                </a:path>
              </a:pathLst>
            </a:custGeom>
            <a:solidFill>
              <a:srgbClr val="1C717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54C28F7-DB3A-D74D-8230-F62C6F04DB94}"/>
                </a:ext>
              </a:extLst>
            </p:cNvPr>
            <p:cNvSpPr/>
            <p:nvPr/>
          </p:nvSpPr>
          <p:spPr>
            <a:xfrm>
              <a:off x="2499533" y="10629357"/>
              <a:ext cx="71524" cy="11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extrusionOk="0">
                  <a:moveTo>
                    <a:pt x="16531" y="13509"/>
                  </a:moveTo>
                  <a:cubicBezTo>
                    <a:pt x="20351" y="8837"/>
                    <a:pt x="21600" y="4190"/>
                    <a:pt x="20020" y="1806"/>
                  </a:cubicBezTo>
                  <a:cubicBezTo>
                    <a:pt x="18257" y="1228"/>
                    <a:pt x="16457" y="626"/>
                    <a:pt x="14620" y="0"/>
                  </a:cubicBezTo>
                  <a:cubicBezTo>
                    <a:pt x="16053" y="2408"/>
                    <a:pt x="14767" y="6983"/>
                    <a:pt x="11057" y="11583"/>
                  </a:cubicBezTo>
                  <a:cubicBezTo>
                    <a:pt x="7824" y="15556"/>
                    <a:pt x="3600" y="18518"/>
                    <a:pt x="0" y="19601"/>
                  </a:cubicBezTo>
                  <a:cubicBezTo>
                    <a:pt x="1763" y="20276"/>
                    <a:pt x="3490" y="20950"/>
                    <a:pt x="5216" y="21600"/>
                  </a:cubicBezTo>
                  <a:cubicBezTo>
                    <a:pt x="8853" y="20589"/>
                    <a:pt x="13225" y="17579"/>
                    <a:pt x="16531" y="13509"/>
                  </a:cubicBezTo>
                  <a:close/>
                </a:path>
              </a:pathLst>
            </a:custGeom>
            <a:solidFill>
              <a:srgbClr val="B08A4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C6549C9C-25BE-BE44-849F-2640284CCBF2}"/>
                </a:ext>
              </a:extLst>
            </p:cNvPr>
            <p:cNvSpPr/>
            <p:nvPr/>
          </p:nvSpPr>
          <p:spPr>
            <a:xfrm>
              <a:off x="2484468" y="10621658"/>
              <a:ext cx="70632" cy="11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extrusionOk="0">
                  <a:moveTo>
                    <a:pt x="16498" y="13509"/>
                  </a:moveTo>
                  <a:cubicBezTo>
                    <a:pt x="20297" y="8868"/>
                    <a:pt x="21600" y="4252"/>
                    <a:pt x="20110" y="1822"/>
                  </a:cubicBezTo>
                  <a:cubicBezTo>
                    <a:pt x="18323" y="1215"/>
                    <a:pt x="16461" y="632"/>
                    <a:pt x="14599" y="0"/>
                  </a:cubicBezTo>
                  <a:cubicBezTo>
                    <a:pt x="15939" y="2478"/>
                    <a:pt x="14636" y="7022"/>
                    <a:pt x="10912" y="11565"/>
                  </a:cubicBezTo>
                  <a:cubicBezTo>
                    <a:pt x="7709" y="15453"/>
                    <a:pt x="3575" y="18393"/>
                    <a:pt x="0" y="19583"/>
                  </a:cubicBezTo>
                  <a:cubicBezTo>
                    <a:pt x="1788" y="20264"/>
                    <a:pt x="3538" y="20944"/>
                    <a:pt x="5251" y="21600"/>
                  </a:cubicBezTo>
                  <a:cubicBezTo>
                    <a:pt x="8901" y="20507"/>
                    <a:pt x="13221" y="17518"/>
                    <a:pt x="16498" y="13509"/>
                  </a:cubicBezTo>
                  <a:close/>
                </a:path>
              </a:pathLst>
            </a:custGeom>
            <a:solidFill>
              <a:srgbClr val="CDA55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F0D53E5-65E8-874E-A606-77E2D69F7B5F}"/>
                </a:ext>
              </a:extLst>
            </p:cNvPr>
            <p:cNvSpPr/>
            <p:nvPr/>
          </p:nvSpPr>
          <p:spPr>
            <a:xfrm>
              <a:off x="2516488" y="10638613"/>
              <a:ext cx="72526" cy="11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extrusionOk="0">
                  <a:moveTo>
                    <a:pt x="16571" y="13494"/>
                  </a:moveTo>
                  <a:cubicBezTo>
                    <a:pt x="20370" y="8797"/>
                    <a:pt x="21600" y="4101"/>
                    <a:pt x="19936" y="1788"/>
                  </a:cubicBezTo>
                  <a:cubicBezTo>
                    <a:pt x="18199" y="1192"/>
                    <a:pt x="16426" y="620"/>
                    <a:pt x="14617" y="0"/>
                  </a:cubicBezTo>
                  <a:cubicBezTo>
                    <a:pt x="16173" y="2360"/>
                    <a:pt x="14907" y="6962"/>
                    <a:pt x="11180" y="11587"/>
                  </a:cubicBezTo>
                  <a:cubicBezTo>
                    <a:pt x="7924" y="15616"/>
                    <a:pt x="3618" y="18596"/>
                    <a:pt x="0" y="19621"/>
                  </a:cubicBezTo>
                  <a:cubicBezTo>
                    <a:pt x="1737" y="20289"/>
                    <a:pt x="3437" y="20932"/>
                    <a:pt x="5138" y="21600"/>
                  </a:cubicBezTo>
                  <a:cubicBezTo>
                    <a:pt x="8792" y="20646"/>
                    <a:pt x="13242" y="17618"/>
                    <a:pt x="16571" y="13494"/>
                  </a:cubicBezTo>
                  <a:close/>
                </a:path>
              </a:pathLst>
            </a:custGeom>
            <a:solidFill>
              <a:srgbClr val="CDA55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FCC5BC0B-AE11-7240-8781-D28AE722BEB1}"/>
                </a:ext>
              </a:extLst>
            </p:cNvPr>
            <p:cNvSpPr/>
            <p:nvPr/>
          </p:nvSpPr>
          <p:spPr>
            <a:xfrm>
              <a:off x="2467918" y="10612808"/>
              <a:ext cx="69624" cy="11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extrusionOk="0">
                  <a:moveTo>
                    <a:pt x="16455" y="13524"/>
                  </a:moveTo>
                  <a:cubicBezTo>
                    <a:pt x="20238" y="8910"/>
                    <a:pt x="21600" y="4320"/>
                    <a:pt x="20200" y="1841"/>
                  </a:cubicBezTo>
                  <a:cubicBezTo>
                    <a:pt x="18347" y="1227"/>
                    <a:pt x="16493" y="638"/>
                    <a:pt x="14602" y="0"/>
                  </a:cubicBezTo>
                  <a:cubicBezTo>
                    <a:pt x="15888" y="2528"/>
                    <a:pt x="14526" y="7044"/>
                    <a:pt x="10781" y="11561"/>
                  </a:cubicBezTo>
                  <a:cubicBezTo>
                    <a:pt x="7641" y="15390"/>
                    <a:pt x="3556" y="18311"/>
                    <a:pt x="0" y="19538"/>
                  </a:cubicBezTo>
                  <a:cubicBezTo>
                    <a:pt x="1816" y="20225"/>
                    <a:pt x="3594" y="20913"/>
                    <a:pt x="5372" y="21600"/>
                  </a:cubicBezTo>
                  <a:cubicBezTo>
                    <a:pt x="9003" y="20422"/>
                    <a:pt x="13240" y="17452"/>
                    <a:pt x="16455" y="13524"/>
                  </a:cubicBezTo>
                  <a:close/>
                </a:path>
              </a:pathLst>
            </a:custGeom>
            <a:solidFill>
              <a:srgbClr val="B08A4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A04B4066-4E54-4F42-B82C-A6FB87F81F05}"/>
                </a:ext>
              </a:extLst>
            </p:cNvPr>
            <p:cNvSpPr/>
            <p:nvPr/>
          </p:nvSpPr>
          <p:spPr>
            <a:xfrm>
              <a:off x="2755899" y="10776692"/>
              <a:ext cx="62277" cy="8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4" h="20763" extrusionOk="0">
                  <a:moveTo>
                    <a:pt x="13449" y="0"/>
                  </a:moveTo>
                  <a:cubicBezTo>
                    <a:pt x="13164" y="3195"/>
                    <a:pt x="11615" y="7221"/>
                    <a:pt x="8885" y="11279"/>
                  </a:cubicBezTo>
                  <a:cubicBezTo>
                    <a:pt x="6276" y="15114"/>
                    <a:pt x="3057" y="18245"/>
                    <a:pt x="0" y="20226"/>
                  </a:cubicBezTo>
                  <a:cubicBezTo>
                    <a:pt x="9333" y="21600"/>
                    <a:pt x="15772" y="20418"/>
                    <a:pt x="18503" y="15753"/>
                  </a:cubicBezTo>
                  <a:cubicBezTo>
                    <a:pt x="21600" y="10449"/>
                    <a:pt x="19807" y="5400"/>
                    <a:pt x="13449" y="0"/>
                  </a:cubicBezTo>
                  <a:close/>
                </a:path>
              </a:pathLst>
            </a:custGeom>
            <a:solidFill>
              <a:srgbClr val="B08A4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DEE06D82-6F50-C24A-986C-4FDC4CB1D287}"/>
                </a:ext>
              </a:extLst>
            </p:cNvPr>
            <p:cNvSpPr/>
            <p:nvPr/>
          </p:nvSpPr>
          <p:spPr>
            <a:xfrm>
              <a:off x="2732121" y="10760141"/>
              <a:ext cx="66168" cy="9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57" y="13774"/>
                  </a:moveTo>
                  <a:cubicBezTo>
                    <a:pt x="19776" y="10211"/>
                    <a:pt x="21351" y="6676"/>
                    <a:pt x="21600" y="3871"/>
                  </a:cubicBezTo>
                  <a:cubicBezTo>
                    <a:pt x="19859" y="2609"/>
                    <a:pt x="17786" y="1319"/>
                    <a:pt x="15423" y="0"/>
                  </a:cubicBezTo>
                  <a:cubicBezTo>
                    <a:pt x="15754" y="2974"/>
                    <a:pt x="14137" y="7237"/>
                    <a:pt x="10779" y="11529"/>
                  </a:cubicBezTo>
                  <a:cubicBezTo>
                    <a:pt x="7628" y="15513"/>
                    <a:pt x="3648" y="18627"/>
                    <a:pt x="0" y="20225"/>
                  </a:cubicBezTo>
                  <a:cubicBezTo>
                    <a:pt x="2819" y="20815"/>
                    <a:pt x="5473" y="21291"/>
                    <a:pt x="7919" y="21600"/>
                  </a:cubicBezTo>
                  <a:cubicBezTo>
                    <a:pt x="11028" y="19889"/>
                    <a:pt x="14303" y="17140"/>
                    <a:pt x="16957" y="13774"/>
                  </a:cubicBezTo>
                  <a:close/>
                </a:path>
              </a:pathLst>
            </a:custGeom>
            <a:solidFill>
              <a:srgbClr val="CDA55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6708D91-0C23-6444-9F8F-6891B735A6F9}"/>
                </a:ext>
              </a:extLst>
            </p:cNvPr>
            <p:cNvSpPr/>
            <p:nvPr/>
          </p:nvSpPr>
          <p:spPr>
            <a:xfrm>
              <a:off x="2711584" y="10745820"/>
              <a:ext cx="69983" cy="10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extrusionOk="0">
                  <a:moveTo>
                    <a:pt x="16955" y="13584"/>
                  </a:moveTo>
                  <a:cubicBezTo>
                    <a:pt x="20129" y="9640"/>
                    <a:pt x="21600" y="5722"/>
                    <a:pt x="21290" y="2990"/>
                  </a:cubicBezTo>
                  <a:cubicBezTo>
                    <a:pt x="19510" y="2010"/>
                    <a:pt x="17497" y="1005"/>
                    <a:pt x="15329" y="0"/>
                  </a:cubicBezTo>
                  <a:cubicBezTo>
                    <a:pt x="16181" y="2732"/>
                    <a:pt x="14710" y="7114"/>
                    <a:pt x="11187" y="11547"/>
                  </a:cubicBezTo>
                  <a:cubicBezTo>
                    <a:pt x="7935" y="15620"/>
                    <a:pt x="3677" y="18713"/>
                    <a:pt x="0" y="19976"/>
                  </a:cubicBezTo>
                  <a:cubicBezTo>
                    <a:pt x="2400" y="20595"/>
                    <a:pt x="4723" y="21136"/>
                    <a:pt x="6890" y="21600"/>
                  </a:cubicBezTo>
                  <a:cubicBezTo>
                    <a:pt x="10297" y="20131"/>
                    <a:pt x="14013" y="17270"/>
                    <a:pt x="16955" y="13584"/>
                  </a:cubicBezTo>
                  <a:close/>
                </a:path>
              </a:pathLst>
            </a:custGeom>
            <a:solidFill>
              <a:srgbClr val="B08A4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04BE9451-691C-1E40-BAE3-D6D3E19CB3C9}"/>
                </a:ext>
              </a:extLst>
            </p:cNvPr>
            <p:cNvSpPr/>
            <p:nvPr/>
          </p:nvSpPr>
          <p:spPr>
            <a:xfrm>
              <a:off x="2672470" y="10722042"/>
              <a:ext cx="74232" cy="1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extrusionOk="0">
                  <a:moveTo>
                    <a:pt x="16788" y="13563"/>
                  </a:moveTo>
                  <a:cubicBezTo>
                    <a:pt x="20317" y="9138"/>
                    <a:pt x="21600" y="4736"/>
                    <a:pt x="20388" y="2272"/>
                  </a:cubicBezTo>
                  <a:cubicBezTo>
                    <a:pt x="18642" y="1531"/>
                    <a:pt x="16788" y="765"/>
                    <a:pt x="14863" y="0"/>
                  </a:cubicBezTo>
                  <a:cubicBezTo>
                    <a:pt x="16396" y="2368"/>
                    <a:pt x="15184" y="7009"/>
                    <a:pt x="11477" y="11649"/>
                  </a:cubicBezTo>
                  <a:cubicBezTo>
                    <a:pt x="8127" y="15883"/>
                    <a:pt x="3636" y="18969"/>
                    <a:pt x="0" y="19830"/>
                  </a:cubicBezTo>
                  <a:cubicBezTo>
                    <a:pt x="1996" y="20452"/>
                    <a:pt x="3921" y="21050"/>
                    <a:pt x="5810" y="21600"/>
                  </a:cubicBezTo>
                  <a:cubicBezTo>
                    <a:pt x="9303" y="20595"/>
                    <a:pt x="13545" y="17605"/>
                    <a:pt x="16788" y="13563"/>
                  </a:cubicBezTo>
                  <a:close/>
                </a:path>
              </a:pathLst>
            </a:custGeom>
            <a:solidFill>
              <a:srgbClr val="B08A4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6716916B-EAFF-0346-847B-D73CC54971B5}"/>
                </a:ext>
              </a:extLst>
            </p:cNvPr>
            <p:cNvSpPr/>
            <p:nvPr/>
          </p:nvSpPr>
          <p:spPr>
            <a:xfrm>
              <a:off x="2534392" y="10648071"/>
              <a:ext cx="193570" cy="18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extrusionOk="0">
                  <a:moveTo>
                    <a:pt x="19676" y="16375"/>
                  </a:moveTo>
                  <a:cubicBezTo>
                    <a:pt x="21126" y="13405"/>
                    <a:pt x="21600" y="10450"/>
                    <a:pt x="21000" y="8957"/>
                  </a:cubicBezTo>
                  <a:cubicBezTo>
                    <a:pt x="16956" y="6322"/>
                    <a:pt x="11825" y="3397"/>
                    <a:pt x="5703" y="0"/>
                  </a:cubicBezTo>
                  <a:cubicBezTo>
                    <a:pt x="6345" y="1478"/>
                    <a:pt x="5871" y="4478"/>
                    <a:pt x="4406" y="7479"/>
                  </a:cubicBezTo>
                  <a:cubicBezTo>
                    <a:pt x="3124" y="10114"/>
                    <a:pt x="1408" y="12049"/>
                    <a:pt x="0" y="12658"/>
                  </a:cubicBezTo>
                  <a:cubicBezTo>
                    <a:pt x="5620" y="16208"/>
                    <a:pt x="10751" y="19315"/>
                    <a:pt x="15186" y="21600"/>
                  </a:cubicBezTo>
                  <a:cubicBezTo>
                    <a:pt x="16608" y="21036"/>
                    <a:pt x="18365" y="19071"/>
                    <a:pt x="19676" y="16375"/>
                  </a:cubicBezTo>
                  <a:close/>
                </a:path>
              </a:pathLst>
            </a:custGeom>
            <a:solidFill>
              <a:srgbClr val="F7C0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FFD37F19-848A-1444-A7D7-ED4BBB21BC3B}"/>
                </a:ext>
              </a:extLst>
            </p:cNvPr>
            <p:cNvSpPr/>
            <p:nvPr/>
          </p:nvSpPr>
          <p:spPr>
            <a:xfrm>
              <a:off x="2692667" y="10733729"/>
              <a:ext cx="72657" cy="11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6861" y="13540"/>
                  </a:moveTo>
                  <a:cubicBezTo>
                    <a:pt x="20204" y="9338"/>
                    <a:pt x="21600" y="5136"/>
                    <a:pt x="20792" y="2531"/>
                  </a:cubicBezTo>
                  <a:cubicBezTo>
                    <a:pt x="19029" y="1696"/>
                    <a:pt x="17118" y="860"/>
                    <a:pt x="15061" y="0"/>
                  </a:cubicBezTo>
                  <a:cubicBezTo>
                    <a:pt x="16310" y="2531"/>
                    <a:pt x="14988" y="7053"/>
                    <a:pt x="11351" y="11599"/>
                  </a:cubicBezTo>
                  <a:cubicBezTo>
                    <a:pt x="8045" y="15752"/>
                    <a:pt x="3673" y="18823"/>
                    <a:pt x="0" y="19880"/>
                  </a:cubicBezTo>
                  <a:cubicBezTo>
                    <a:pt x="2167" y="20519"/>
                    <a:pt x="4224" y="21084"/>
                    <a:pt x="6208" y="21600"/>
                  </a:cubicBezTo>
                  <a:cubicBezTo>
                    <a:pt x="9735" y="20347"/>
                    <a:pt x="13775" y="17423"/>
                    <a:pt x="16861" y="13540"/>
                  </a:cubicBezTo>
                  <a:close/>
                </a:path>
              </a:pathLst>
            </a:custGeom>
            <a:solidFill>
              <a:srgbClr val="CDA55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421E6354-EBA0-B841-A110-7AE58AF35814}"/>
                </a:ext>
              </a:extLst>
            </p:cNvPr>
            <p:cNvSpPr/>
            <p:nvPr/>
          </p:nvSpPr>
          <p:spPr>
            <a:xfrm>
              <a:off x="2273299" y="10896599"/>
              <a:ext cx="651131" cy="40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86" y="18716"/>
                  </a:moveTo>
                  <a:cubicBezTo>
                    <a:pt x="4630" y="18515"/>
                    <a:pt x="4874" y="18308"/>
                    <a:pt x="5119" y="18107"/>
                  </a:cubicBezTo>
                  <a:cubicBezTo>
                    <a:pt x="5363" y="17906"/>
                    <a:pt x="5607" y="17699"/>
                    <a:pt x="5848" y="17498"/>
                  </a:cubicBezTo>
                  <a:cubicBezTo>
                    <a:pt x="6092" y="17291"/>
                    <a:pt x="6336" y="17090"/>
                    <a:pt x="6576" y="16889"/>
                  </a:cubicBezTo>
                  <a:cubicBezTo>
                    <a:pt x="6821" y="16682"/>
                    <a:pt x="7065" y="16481"/>
                    <a:pt x="7305" y="16274"/>
                  </a:cubicBezTo>
                  <a:cubicBezTo>
                    <a:pt x="8856" y="14962"/>
                    <a:pt x="10284" y="13717"/>
                    <a:pt x="11544" y="12540"/>
                  </a:cubicBezTo>
                  <a:cubicBezTo>
                    <a:pt x="11965" y="12145"/>
                    <a:pt x="12365" y="11764"/>
                    <a:pt x="12740" y="11382"/>
                  </a:cubicBezTo>
                  <a:cubicBezTo>
                    <a:pt x="13005" y="11114"/>
                    <a:pt x="13262" y="10854"/>
                    <a:pt x="13507" y="10593"/>
                  </a:cubicBezTo>
                  <a:cubicBezTo>
                    <a:pt x="13781" y="10305"/>
                    <a:pt x="14038" y="10024"/>
                    <a:pt x="14282" y="9743"/>
                  </a:cubicBezTo>
                  <a:cubicBezTo>
                    <a:pt x="14560" y="9428"/>
                    <a:pt x="14821" y="9114"/>
                    <a:pt x="15057" y="8813"/>
                  </a:cubicBezTo>
                  <a:cubicBezTo>
                    <a:pt x="15348" y="8445"/>
                    <a:pt x="15605" y="8083"/>
                    <a:pt x="15828" y="7735"/>
                  </a:cubicBezTo>
                  <a:cubicBezTo>
                    <a:pt x="16047" y="7394"/>
                    <a:pt x="16233" y="7066"/>
                    <a:pt x="16389" y="6745"/>
                  </a:cubicBezTo>
                  <a:cubicBezTo>
                    <a:pt x="16544" y="6424"/>
                    <a:pt x="16662" y="6116"/>
                    <a:pt x="16747" y="5815"/>
                  </a:cubicBezTo>
                  <a:cubicBezTo>
                    <a:pt x="16844" y="5467"/>
                    <a:pt x="16886" y="5139"/>
                    <a:pt x="16886" y="4818"/>
                  </a:cubicBezTo>
                  <a:lnTo>
                    <a:pt x="21600" y="0"/>
                  </a:lnTo>
                  <a:lnTo>
                    <a:pt x="16629" y="3647"/>
                  </a:lnTo>
                  <a:cubicBezTo>
                    <a:pt x="16536" y="3446"/>
                    <a:pt x="16426" y="3272"/>
                    <a:pt x="16300" y="3145"/>
                  </a:cubicBezTo>
                  <a:cubicBezTo>
                    <a:pt x="15934" y="2790"/>
                    <a:pt x="15420" y="2737"/>
                    <a:pt x="14758" y="2964"/>
                  </a:cubicBezTo>
                  <a:cubicBezTo>
                    <a:pt x="14615" y="3011"/>
                    <a:pt x="14467" y="3071"/>
                    <a:pt x="14312" y="3145"/>
                  </a:cubicBezTo>
                  <a:cubicBezTo>
                    <a:pt x="14156" y="3219"/>
                    <a:pt x="13991" y="3306"/>
                    <a:pt x="13819" y="3399"/>
                  </a:cubicBezTo>
                  <a:cubicBezTo>
                    <a:pt x="13545" y="3553"/>
                    <a:pt x="13250" y="3741"/>
                    <a:pt x="12938" y="3961"/>
                  </a:cubicBezTo>
                  <a:cubicBezTo>
                    <a:pt x="12673" y="4149"/>
                    <a:pt x="12390" y="4356"/>
                    <a:pt x="12095" y="4584"/>
                  </a:cubicBezTo>
                  <a:cubicBezTo>
                    <a:pt x="11834" y="4784"/>
                    <a:pt x="11565" y="4999"/>
                    <a:pt x="11282" y="5233"/>
                  </a:cubicBezTo>
                  <a:cubicBezTo>
                    <a:pt x="10532" y="5855"/>
                    <a:pt x="9703" y="6584"/>
                    <a:pt x="8793" y="7407"/>
                  </a:cubicBezTo>
                  <a:cubicBezTo>
                    <a:pt x="7883" y="8230"/>
                    <a:pt x="6892" y="9161"/>
                    <a:pt x="5818" y="10178"/>
                  </a:cubicBezTo>
                  <a:cubicBezTo>
                    <a:pt x="5582" y="10399"/>
                    <a:pt x="5342" y="10626"/>
                    <a:pt x="5098" y="10860"/>
                  </a:cubicBezTo>
                  <a:cubicBezTo>
                    <a:pt x="4862" y="11081"/>
                    <a:pt x="4622" y="11309"/>
                    <a:pt x="4382" y="11543"/>
                  </a:cubicBezTo>
                  <a:cubicBezTo>
                    <a:pt x="4146" y="11764"/>
                    <a:pt x="3905" y="11991"/>
                    <a:pt x="3661" y="12225"/>
                  </a:cubicBezTo>
                  <a:cubicBezTo>
                    <a:pt x="3425" y="12453"/>
                    <a:pt x="3185" y="12680"/>
                    <a:pt x="2941" y="12908"/>
                  </a:cubicBezTo>
                  <a:cubicBezTo>
                    <a:pt x="2650" y="13182"/>
                    <a:pt x="2359" y="13463"/>
                    <a:pt x="2056" y="13744"/>
                  </a:cubicBezTo>
                  <a:cubicBezTo>
                    <a:pt x="1424" y="14340"/>
                    <a:pt x="733" y="15002"/>
                    <a:pt x="0" y="15718"/>
                  </a:cubicBezTo>
                  <a:cubicBezTo>
                    <a:pt x="198" y="17766"/>
                    <a:pt x="493" y="19726"/>
                    <a:pt x="876" y="21600"/>
                  </a:cubicBezTo>
                  <a:cubicBezTo>
                    <a:pt x="1083" y="21433"/>
                    <a:pt x="1281" y="21265"/>
                    <a:pt x="1475" y="21105"/>
                  </a:cubicBezTo>
                  <a:cubicBezTo>
                    <a:pt x="2469" y="20302"/>
                    <a:pt x="3442" y="19499"/>
                    <a:pt x="4386" y="18716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604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9143044-4979-4A02-A3E8-67449596BB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8379" y="2694546"/>
            <a:ext cx="752645" cy="4117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9695951-1821-4AC8-BA48-6E09E91DC585}"/>
              </a:ext>
            </a:extLst>
          </p:cNvPr>
          <p:cNvCxnSpPr>
            <a:cxnSpLocks/>
            <a:stCxn id="32" idx="4"/>
            <a:endCxn id="14" idx="0"/>
          </p:cNvCxnSpPr>
          <p:nvPr/>
        </p:nvCxnSpPr>
        <p:spPr>
          <a:xfrm rot="16200000" flipH="1">
            <a:off x="3232223" y="3582925"/>
            <a:ext cx="590279" cy="26606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99B51-BF76-0445-83EF-E6E3B3310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A73E0C-AD44-4B8B-A09E-2FF60C16E2A9}"/>
              </a:ext>
            </a:extLst>
          </p:cNvPr>
          <p:cNvCxnSpPr/>
          <p:nvPr/>
        </p:nvCxnSpPr>
        <p:spPr>
          <a:xfrm>
            <a:off x="0" y="3348026"/>
            <a:ext cx="9177867" cy="0"/>
          </a:xfrm>
          <a:prstGeom prst="straightConnector1">
            <a:avLst/>
          </a:prstGeom>
          <a:ln w="635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6B2D39F-7902-42BB-8049-0BC090CBA148}"/>
              </a:ext>
            </a:extLst>
          </p:cNvPr>
          <p:cNvSpPr>
            <a:spLocks noChangeAspect="1"/>
          </p:cNvSpPr>
          <p:nvPr/>
        </p:nvSpPr>
        <p:spPr>
          <a:xfrm>
            <a:off x="828008" y="3270731"/>
            <a:ext cx="137160" cy="137160"/>
          </a:xfrm>
          <a:prstGeom prst="ellipse">
            <a:avLst/>
          </a:prstGeom>
          <a:solidFill>
            <a:schemeClr val="tx2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12CF7B-223A-4190-9024-1A2FE8546EBD}"/>
              </a:ext>
            </a:extLst>
          </p:cNvPr>
          <p:cNvSpPr/>
          <p:nvPr/>
        </p:nvSpPr>
        <p:spPr>
          <a:xfrm>
            <a:off x="2227598" y="3270731"/>
            <a:ext cx="137160" cy="137160"/>
          </a:xfrm>
          <a:prstGeom prst="ellipse">
            <a:avLst/>
          </a:prstGeom>
          <a:solidFill>
            <a:schemeClr val="tx2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76C471-EC68-42E1-BEF5-8DF8A195812A}"/>
              </a:ext>
            </a:extLst>
          </p:cNvPr>
          <p:cNvSpPr/>
          <p:nvPr/>
        </p:nvSpPr>
        <p:spPr>
          <a:xfrm>
            <a:off x="3627188" y="3270731"/>
            <a:ext cx="137160" cy="137160"/>
          </a:xfrm>
          <a:prstGeom prst="ellipse">
            <a:avLst/>
          </a:prstGeom>
          <a:solidFill>
            <a:schemeClr val="tx2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393C58-A768-4F65-8CE3-2C8ED9F934DC}"/>
              </a:ext>
            </a:extLst>
          </p:cNvPr>
          <p:cNvSpPr/>
          <p:nvPr/>
        </p:nvSpPr>
        <p:spPr>
          <a:xfrm>
            <a:off x="5026778" y="3270731"/>
            <a:ext cx="137160" cy="137160"/>
          </a:xfrm>
          <a:prstGeom prst="ellipse">
            <a:avLst/>
          </a:prstGeom>
          <a:solidFill>
            <a:schemeClr val="tx2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8675AD-1907-4BCE-AA04-7918A005AE3E}"/>
              </a:ext>
            </a:extLst>
          </p:cNvPr>
          <p:cNvSpPr/>
          <p:nvPr/>
        </p:nvSpPr>
        <p:spPr>
          <a:xfrm>
            <a:off x="6426368" y="3270731"/>
            <a:ext cx="137160" cy="137160"/>
          </a:xfrm>
          <a:prstGeom prst="ellipse">
            <a:avLst/>
          </a:prstGeom>
          <a:solidFill>
            <a:schemeClr val="tx2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BFC4D-7B8C-40B1-866E-E4A5D3BB0030}"/>
              </a:ext>
            </a:extLst>
          </p:cNvPr>
          <p:cNvSpPr txBox="1"/>
          <p:nvPr/>
        </p:nvSpPr>
        <p:spPr>
          <a:xfrm>
            <a:off x="369394" y="4006307"/>
            <a:ext cx="1152144" cy="10272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dirty="0">
                <a:solidFill>
                  <a:schemeClr val="accent2"/>
                </a:solidFill>
              </a:rPr>
              <a:t>Provided initial observations on linkages of IA2030 to MRI LT / MT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7BF0A-08AE-40C7-9C30-202839B3059C}"/>
              </a:ext>
            </a:extLst>
          </p:cNvPr>
          <p:cNvSpPr txBox="1"/>
          <p:nvPr/>
        </p:nvSpPr>
        <p:spPr>
          <a:xfrm>
            <a:off x="1225345" y="1898159"/>
            <a:ext cx="1336949" cy="8402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dirty="0">
                <a:solidFill>
                  <a:schemeClr val="accent2"/>
                </a:solidFill>
              </a:rPr>
              <a:t>Conducted desk reviews, interviews and launched survey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EFEFB5-D2EC-4446-9A7A-234F6BB033BC}"/>
              </a:ext>
            </a:extLst>
          </p:cNvPr>
          <p:cNvSpPr txBox="1"/>
          <p:nvPr/>
        </p:nvSpPr>
        <p:spPr>
          <a:xfrm>
            <a:off x="2715777" y="4011099"/>
            <a:ext cx="1889237" cy="6532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dirty="0">
                <a:solidFill>
                  <a:schemeClr val="accent2"/>
                </a:solidFill>
              </a:rPr>
              <a:t>Opened virtual group brainstorm – transparent sharing of ideas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D3AB2-AD5E-4196-A884-0849FB1D3E21}"/>
              </a:ext>
            </a:extLst>
          </p:cNvPr>
          <p:cNvSpPr txBox="1"/>
          <p:nvPr/>
        </p:nvSpPr>
        <p:spPr>
          <a:xfrm>
            <a:off x="3640005" y="1883616"/>
            <a:ext cx="2016341" cy="6532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dirty="0">
                <a:solidFill>
                  <a:schemeClr val="accent2"/>
                </a:solidFill>
              </a:rPr>
              <a:t>M&amp;RI Chapter meeting and M&amp;RI broader stakeholder consultation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1B91E-5C98-4171-9404-5C8846953DD1}"/>
              </a:ext>
            </a:extLst>
          </p:cNvPr>
          <p:cNvSpPr txBox="1"/>
          <p:nvPr/>
        </p:nvSpPr>
        <p:spPr>
          <a:xfrm>
            <a:off x="5063256" y="3859962"/>
            <a:ext cx="2391442" cy="8402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dirty="0">
                <a:solidFill>
                  <a:schemeClr val="accent2"/>
                </a:solidFill>
              </a:rPr>
              <a:t>SAGE; F2F meeting to further flush out v0 of Framework, and mission briefing / donor outreach -</a:t>
            </a:r>
            <a:r>
              <a:rPr lang="en-US" sz="1350" b="1" dirty="0">
                <a:solidFill>
                  <a:schemeClr val="accent2"/>
                </a:solidFill>
              </a:rPr>
              <a:t> TBC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5AB73-DA3F-4365-8584-BFB098667D9F}"/>
              </a:ext>
            </a:extLst>
          </p:cNvPr>
          <p:cNvSpPr txBox="1"/>
          <p:nvPr/>
        </p:nvSpPr>
        <p:spPr>
          <a:xfrm>
            <a:off x="7990484" y="3897181"/>
            <a:ext cx="1026099" cy="8402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>
                <a:solidFill>
                  <a:schemeClr val="accent2"/>
                </a:solidFill>
              </a:rPr>
              <a:t>Finalization of post-2020 MR Framework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559F80-EF9E-432D-B50F-F5785EC6B911}"/>
              </a:ext>
            </a:extLst>
          </p:cNvPr>
          <p:cNvSpPr txBox="1"/>
          <p:nvPr/>
        </p:nvSpPr>
        <p:spPr>
          <a:xfrm>
            <a:off x="623872" y="3008514"/>
            <a:ext cx="5418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>
                <a:solidFill>
                  <a:schemeClr val="tx2"/>
                </a:solidFill>
              </a:rPr>
              <a:t>JUL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B18A3-C0B5-4A51-8429-F397B0C93577}"/>
              </a:ext>
            </a:extLst>
          </p:cNvPr>
          <p:cNvSpPr txBox="1"/>
          <p:nvPr/>
        </p:nvSpPr>
        <p:spPr>
          <a:xfrm>
            <a:off x="2094750" y="3008514"/>
            <a:ext cx="5418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>
                <a:solidFill>
                  <a:schemeClr val="tx2"/>
                </a:solidFill>
              </a:rPr>
              <a:t>AUG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6ECA6-24D5-46B9-BE07-7E5CBF939DFE}"/>
              </a:ext>
            </a:extLst>
          </p:cNvPr>
          <p:cNvSpPr txBox="1"/>
          <p:nvPr/>
        </p:nvSpPr>
        <p:spPr>
          <a:xfrm>
            <a:off x="3565627" y="3008514"/>
            <a:ext cx="5418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>
                <a:solidFill>
                  <a:schemeClr val="tx2"/>
                </a:solidFill>
              </a:rPr>
              <a:t>SEPT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0A95BE-81FD-4C68-AA64-11F6268FF2AB}"/>
              </a:ext>
            </a:extLst>
          </p:cNvPr>
          <p:cNvSpPr txBox="1"/>
          <p:nvPr/>
        </p:nvSpPr>
        <p:spPr>
          <a:xfrm>
            <a:off x="5029507" y="3008514"/>
            <a:ext cx="5418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>
                <a:solidFill>
                  <a:schemeClr val="tx2"/>
                </a:solidFill>
              </a:rPr>
              <a:t>OCT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42604-07E4-4928-89F5-AF6AAA2A9977}"/>
              </a:ext>
            </a:extLst>
          </p:cNvPr>
          <p:cNvSpPr txBox="1"/>
          <p:nvPr/>
        </p:nvSpPr>
        <p:spPr>
          <a:xfrm>
            <a:off x="6493387" y="3008514"/>
            <a:ext cx="5418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>
                <a:solidFill>
                  <a:schemeClr val="tx2"/>
                </a:solidFill>
              </a:rPr>
              <a:t>NOV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BD4853-F1EB-4E29-B272-0CBB2A5AFCD8}"/>
              </a:ext>
            </a:extLst>
          </p:cNvPr>
          <p:cNvSpPr/>
          <p:nvPr/>
        </p:nvSpPr>
        <p:spPr>
          <a:xfrm>
            <a:off x="1997358" y="3251852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D6245E2-67EA-4E21-B5FF-F02EA08E926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91055" y="2845350"/>
            <a:ext cx="557000" cy="245789"/>
          </a:xfrm>
          <a:prstGeom prst="bentConnector3">
            <a:avLst>
              <a:gd name="adj1" fmla="val 45963"/>
            </a:avLst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F61BFE7-4260-4596-8080-89224C472B7E}"/>
              </a:ext>
            </a:extLst>
          </p:cNvPr>
          <p:cNvSpPr/>
          <p:nvPr/>
        </p:nvSpPr>
        <p:spPr>
          <a:xfrm>
            <a:off x="1442258" y="3262300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07EE9B9-FCA8-4709-8540-521943DC8752}"/>
              </a:ext>
            </a:extLst>
          </p:cNvPr>
          <p:cNvSpPr/>
          <p:nvPr/>
        </p:nvSpPr>
        <p:spPr>
          <a:xfrm>
            <a:off x="3308603" y="3249370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05EFB5-1370-402D-B701-33210320981D}"/>
              </a:ext>
            </a:extLst>
          </p:cNvPr>
          <p:cNvSpPr/>
          <p:nvPr/>
        </p:nvSpPr>
        <p:spPr>
          <a:xfrm>
            <a:off x="4147939" y="3262300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D3FAA8-565B-49E7-89DB-7248BE939B46}"/>
              </a:ext>
            </a:extLst>
          </p:cNvPr>
          <p:cNvSpPr/>
          <p:nvPr/>
        </p:nvSpPr>
        <p:spPr>
          <a:xfrm>
            <a:off x="5728577" y="3262300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C89695-9782-4BF5-A43D-A0CAAEA8B9A6}"/>
              </a:ext>
            </a:extLst>
          </p:cNvPr>
          <p:cNvSpPr/>
          <p:nvPr/>
        </p:nvSpPr>
        <p:spPr>
          <a:xfrm>
            <a:off x="8363002" y="3262300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95CD2B2-0616-41E3-AB9A-9FA3FBB57B9F}"/>
              </a:ext>
            </a:extLst>
          </p:cNvPr>
          <p:cNvCxnSpPr>
            <a:cxnSpLocks/>
            <a:stCxn id="29" idx="4"/>
            <a:endCxn id="6" idx="0"/>
          </p:cNvCxnSpPr>
          <p:nvPr/>
        </p:nvCxnSpPr>
        <p:spPr>
          <a:xfrm rot="5400000">
            <a:off x="950447" y="3428770"/>
            <a:ext cx="572557" cy="58251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12D17475-9CD8-427F-9EA1-2268BA9C5723}"/>
              </a:ext>
            </a:extLst>
          </p:cNvPr>
          <p:cNvCxnSpPr>
            <a:cxnSpLocks/>
            <a:stCxn id="34" idx="4"/>
          </p:cNvCxnSpPr>
          <p:nvPr/>
        </p:nvCxnSpPr>
        <p:spPr>
          <a:xfrm rot="16200000" flipH="1">
            <a:off x="6030739" y="3217312"/>
            <a:ext cx="341933" cy="774808"/>
          </a:xfrm>
          <a:prstGeom prst="bentConnector2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25A3C73-6490-4899-BCE8-8B279EF553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81424" y="3508025"/>
            <a:ext cx="462435" cy="32782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1412BE1-FB75-634A-9E0B-0EB5BF683572}"/>
              </a:ext>
            </a:extLst>
          </p:cNvPr>
          <p:cNvSpPr/>
          <p:nvPr/>
        </p:nvSpPr>
        <p:spPr>
          <a:xfrm>
            <a:off x="7825957" y="3270731"/>
            <a:ext cx="137160" cy="137160"/>
          </a:xfrm>
          <a:prstGeom prst="ellipse">
            <a:avLst/>
          </a:prstGeom>
          <a:solidFill>
            <a:schemeClr val="tx2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BCD14E-5DB7-D449-BAF6-AD19DF8E7B54}"/>
              </a:ext>
            </a:extLst>
          </p:cNvPr>
          <p:cNvSpPr txBox="1"/>
          <p:nvPr/>
        </p:nvSpPr>
        <p:spPr>
          <a:xfrm>
            <a:off x="7837611" y="2997755"/>
            <a:ext cx="5418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>
                <a:solidFill>
                  <a:schemeClr val="tx2"/>
                </a:solidFill>
              </a:rPr>
              <a:t>DEC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5BB67A-1AA6-6D44-94BE-922C5EC6A989}"/>
              </a:ext>
            </a:extLst>
          </p:cNvPr>
          <p:cNvSpPr txBox="1"/>
          <p:nvPr/>
        </p:nvSpPr>
        <p:spPr>
          <a:xfrm>
            <a:off x="6972375" y="2014437"/>
            <a:ext cx="1531752" cy="9123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>
                <a:solidFill>
                  <a:schemeClr val="accent2"/>
                </a:solidFill>
              </a:rPr>
              <a:t>MT / LT discussion and approval of first draft of Framework</a:t>
            </a:r>
          </a:p>
          <a:p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ADDF339-DF96-2F44-9203-8BCF256C6172}"/>
              </a:ext>
            </a:extLst>
          </p:cNvPr>
          <p:cNvSpPr/>
          <p:nvPr/>
        </p:nvSpPr>
        <p:spPr>
          <a:xfrm>
            <a:off x="7289160" y="3258991"/>
            <a:ext cx="171450" cy="1714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4" name="Connector: Elbow 45">
            <a:extLst>
              <a:ext uri="{FF2B5EF4-FFF2-40B4-BE49-F238E27FC236}">
                <a16:creationId xmlns:a16="http://schemas.microsoft.com/office/drawing/2014/main" id="{C2BC6B5E-D90D-3048-8D1F-BC71C6182236}"/>
              </a:ext>
            </a:extLst>
          </p:cNvPr>
          <p:cNvCxnSpPr>
            <a:cxnSpLocks/>
            <a:endCxn id="53" idx="0"/>
          </p:cNvCxnSpPr>
          <p:nvPr/>
        </p:nvCxnSpPr>
        <p:spPr>
          <a:xfrm rot="5400000">
            <a:off x="7240945" y="2739051"/>
            <a:ext cx="653882" cy="38600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261B2D1B-423E-9A4D-AAD6-E587D9FBD334}"/>
              </a:ext>
            </a:extLst>
          </p:cNvPr>
          <p:cNvSpPr/>
          <p:nvPr/>
        </p:nvSpPr>
        <p:spPr>
          <a:xfrm rot="16200000">
            <a:off x="1292784" y="4149824"/>
            <a:ext cx="395219" cy="229245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A7892C-4F28-FF49-A665-9C64BA1294FC}"/>
              </a:ext>
            </a:extLst>
          </p:cNvPr>
          <p:cNvSpPr txBox="1"/>
          <p:nvPr/>
        </p:nvSpPr>
        <p:spPr>
          <a:xfrm>
            <a:off x="344167" y="5601542"/>
            <a:ext cx="2223107" cy="46628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b="1" dirty="0">
                <a:solidFill>
                  <a:srgbClr val="00B050"/>
                </a:solidFill>
              </a:rPr>
              <a:t>Phase 1: </a:t>
            </a:r>
            <a:r>
              <a:rPr lang="en-US" sz="1350" dirty="0">
                <a:solidFill>
                  <a:srgbClr val="00B050"/>
                </a:solidFill>
              </a:rPr>
              <a:t>Initial data collection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4BA489-46D4-8F4D-9B51-73C85696209F}"/>
              </a:ext>
            </a:extLst>
          </p:cNvPr>
          <p:cNvSpPr txBox="1"/>
          <p:nvPr/>
        </p:nvSpPr>
        <p:spPr>
          <a:xfrm>
            <a:off x="3076392" y="5601542"/>
            <a:ext cx="3057244" cy="27930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b="1" dirty="0">
                <a:solidFill>
                  <a:srgbClr val="00B050"/>
                </a:solidFill>
              </a:rPr>
              <a:t>Phase 2: </a:t>
            </a:r>
            <a:r>
              <a:rPr lang="en-US" sz="1350" dirty="0">
                <a:solidFill>
                  <a:srgbClr val="00B050"/>
                </a:solidFill>
              </a:rPr>
              <a:t>Stakeholder consultation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A11A6CA4-2646-D644-B997-72407308DA73}"/>
              </a:ext>
            </a:extLst>
          </p:cNvPr>
          <p:cNvSpPr/>
          <p:nvPr/>
        </p:nvSpPr>
        <p:spPr>
          <a:xfrm rot="16200000">
            <a:off x="4374705" y="3584523"/>
            <a:ext cx="395219" cy="344431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15CB088B-71AA-2148-A0C7-9D642B521B52}"/>
              </a:ext>
            </a:extLst>
          </p:cNvPr>
          <p:cNvSpPr/>
          <p:nvPr/>
        </p:nvSpPr>
        <p:spPr>
          <a:xfrm rot="16200000">
            <a:off x="7115701" y="4369124"/>
            <a:ext cx="395219" cy="185385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C7BE6B-EFA4-DC43-875E-349A34BBB44B}"/>
              </a:ext>
            </a:extLst>
          </p:cNvPr>
          <p:cNvSpPr txBox="1"/>
          <p:nvPr/>
        </p:nvSpPr>
        <p:spPr>
          <a:xfrm>
            <a:off x="5656346" y="5592637"/>
            <a:ext cx="3057244" cy="27930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75"/>
              </a:spcAft>
            </a:pPr>
            <a:r>
              <a:rPr lang="en-US" sz="1350" b="1" dirty="0">
                <a:solidFill>
                  <a:srgbClr val="00B050"/>
                </a:solidFill>
              </a:rPr>
              <a:t>Finalize framework</a:t>
            </a:r>
            <a:endParaRPr lang="en-US" sz="13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2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E0BC7-26D2-46EA-A303-37CE143F8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Emerging themes from desk reviews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938AA60-9E47-1C43-B137-A7FC0F7B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45" y="1793674"/>
            <a:ext cx="659133" cy="85309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6D17D9C-BFE7-6344-9E72-F43913E63B3A}"/>
              </a:ext>
            </a:extLst>
          </p:cNvPr>
          <p:cNvSpPr txBox="1">
            <a:spLocks/>
          </p:cNvSpPr>
          <p:nvPr/>
        </p:nvSpPr>
        <p:spPr>
          <a:xfrm>
            <a:off x="366097" y="2528647"/>
            <a:ext cx="3108960" cy="3732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Measles-Rubella related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6CF87A0-92AE-CC45-8C65-D6C5E71ABDBE}"/>
              </a:ext>
            </a:extLst>
          </p:cNvPr>
          <p:cNvSpPr txBox="1">
            <a:spLocks/>
          </p:cNvSpPr>
          <p:nvPr/>
        </p:nvSpPr>
        <p:spPr>
          <a:xfrm>
            <a:off x="3030270" y="2520564"/>
            <a:ext cx="3651534" cy="3894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Agency strategy documents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95297C2-FD82-BB48-82A6-3C978EE7232F}"/>
              </a:ext>
            </a:extLst>
          </p:cNvPr>
          <p:cNvSpPr txBox="1">
            <a:spLocks/>
          </p:cNvSpPr>
          <p:nvPr/>
        </p:nvSpPr>
        <p:spPr>
          <a:xfrm>
            <a:off x="6106944" y="2528647"/>
            <a:ext cx="3500508" cy="3414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Disease control strategies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C96B9A9-A3A0-CB41-A544-B6B4C01F82D8}"/>
              </a:ext>
            </a:extLst>
          </p:cNvPr>
          <p:cNvSpPr txBox="1">
            <a:spLocks/>
          </p:cNvSpPr>
          <p:nvPr/>
        </p:nvSpPr>
        <p:spPr>
          <a:xfrm>
            <a:off x="222859" y="2941264"/>
            <a:ext cx="2807411" cy="2116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Alignment  on principles and goals to IA2030 but strategic shifts will be required for MR components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More priority should be given to system strengthening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Increase the use of data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Ensure all recommendations from MTR and other evaluations are fully implemented and tracked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200" b="0" dirty="0"/>
              <a:t>Targets and timelines for elimination and control goals (at global and regional levels) need to be re-evaluated in line with ia2030’s M&amp;E framework</a:t>
            </a:r>
            <a:endParaRPr lang="en-US" sz="1200" b="0" dirty="0"/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Low appetite for vertical-life </a:t>
            </a:r>
            <a:r>
              <a:rPr lang="en-US" sz="1200" b="0" dirty="0" err="1"/>
              <a:t>programme</a:t>
            </a:r>
            <a:r>
              <a:rPr lang="en-US" sz="1200" b="0" dirty="0"/>
              <a:t> and MRI needs to evolve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 marL="355600" indent="-355600" algn="l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751915-1AFA-504E-B0C6-6AEC2FD99164}"/>
              </a:ext>
            </a:extLst>
          </p:cNvPr>
          <p:cNvSpPr txBox="1">
            <a:spLocks/>
          </p:cNvSpPr>
          <p:nvPr/>
        </p:nvSpPr>
        <p:spPr>
          <a:xfrm>
            <a:off x="3168294" y="2937286"/>
            <a:ext cx="2807412" cy="2116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Key principles were common across documents and relevant for MRSP2030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Equitable service delivery across life course to achieve UHC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Resilient, sustainable and integrated health systems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Innovation and market shaping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Working in partnerships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Outbreak preparedness and response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Differentiated approach to supporting countries in achieving their goals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Building leadership, management, and coordination capacity at national levels</a:t>
            </a:r>
          </a:p>
          <a:p>
            <a:pPr algn="r"/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3F0BF5D-12B2-6141-8757-30166833F8BF}"/>
              </a:ext>
            </a:extLst>
          </p:cNvPr>
          <p:cNvSpPr txBox="1">
            <a:spLocks/>
          </p:cNvSpPr>
          <p:nvPr/>
        </p:nvSpPr>
        <p:spPr>
          <a:xfrm>
            <a:off x="6251921" y="2937285"/>
            <a:ext cx="2807411" cy="2116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A number of other disease control initiatives exists, resulting in</a:t>
            </a:r>
            <a:r>
              <a:rPr lang="en-US" sz="1200" dirty="0">
                <a:sym typeface="Wingdings" pitchFamily="2" charset="2"/>
              </a:rPr>
              <a:t> more areas for collaboration and partnerships. Potential areas include:</a:t>
            </a:r>
            <a:endParaRPr lang="en-US" sz="1200" dirty="0"/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Integrated service delivery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Integrated surveillance and data sharing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Coordinated emergency response and preparedness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Coordinated community engagement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US" sz="1200" b="0" dirty="0"/>
              <a:t>Building national political will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3B6C4C8-00E0-E242-83C9-7FDA8C336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6" y="1871256"/>
            <a:ext cx="1385455" cy="588818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41F8007-8090-C746-9611-6C0F1A67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2" y="1799338"/>
            <a:ext cx="761425" cy="645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3FBCAD-4D1A-264C-A332-EB0E8195D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0" y="1879447"/>
            <a:ext cx="1174034" cy="4431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73015-7355-744C-9FDA-26DC14D4A9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31" t="945" r="24231" b="46459"/>
          <a:stretch/>
        </p:blipFill>
        <p:spPr>
          <a:xfrm>
            <a:off x="7503670" y="1879447"/>
            <a:ext cx="426788" cy="500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27040C-80C3-8749-9CD8-C6BC12A943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1384"/>
          <a:stretch/>
        </p:blipFill>
        <p:spPr>
          <a:xfrm>
            <a:off x="8060978" y="1899735"/>
            <a:ext cx="485419" cy="444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DE8A5D-C530-F546-89F6-88AF64936D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792" b="-10918"/>
          <a:stretch/>
        </p:blipFill>
        <p:spPr>
          <a:xfrm>
            <a:off x="6439516" y="1956727"/>
            <a:ext cx="998894" cy="3414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F0E86F-8EAE-3F4B-93E3-114A39DD729C}"/>
              </a:ext>
            </a:extLst>
          </p:cNvPr>
          <p:cNvCxnSpPr>
            <a:cxnSpLocks/>
          </p:cNvCxnSpPr>
          <p:nvPr/>
        </p:nvCxnSpPr>
        <p:spPr>
          <a:xfrm flipV="1">
            <a:off x="3030270" y="1965485"/>
            <a:ext cx="0" cy="3786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1D03E7-4CBC-C742-8623-233CFD9BC22A}"/>
              </a:ext>
            </a:extLst>
          </p:cNvPr>
          <p:cNvCxnSpPr>
            <a:cxnSpLocks/>
          </p:cNvCxnSpPr>
          <p:nvPr/>
        </p:nvCxnSpPr>
        <p:spPr>
          <a:xfrm flipV="1">
            <a:off x="6089214" y="1965485"/>
            <a:ext cx="0" cy="3786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2FACF-B434-DB4B-B528-EB7002121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2"/>
                </a:solidFill>
              </a:rPr>
              <a:t>KEY ACHIEVEMENTS</a:t>
            </a:r>
          </a:p>
          <a:p>
            <a:r>
              <a:rPr lang="en-GB" sz="1600" dirty="0"/>
              <a:t>Reduction in </a:t>
            </a:r>
            <a:r>
              <a:rPr lang="en-GB" sz="1600" dirty="0">
                <a:solidFill>
                  <a:schemeClr val="accent2"/>
                </a:solidFill>
              </a:rPr>
              <a:t>M&amp;R burden</a:t>
            </a:r>
            <a:r>
              <a:rPr lang="en-GB" sz="1600" dirty="0"/>
              <a:t>, particularly in U5</a:t>
            </a:r>
          </a:p>
          <a:p>
            <a:r>
              <a:rPr lang="en-GB" sz="1600" dirty="0"/>
              <a:t>Intro of </a:t>
            </a:r>
            <a:r>
              <a:rPr lang="en-GB" sz="1600" dirty="0">
                <a:solidFill>
                  <a:schemeClr val="accent2"/>
                </a:solidFill>
              </a:rPr>
              <a:t>2nd dose Measles </a:t>
            </a:r>
            <a:r>
              <a:rPr lang="en-GB" sz="1600" dirty="0"/>
              <a:t>and intro of </a:t>
            </a:r>
            <a:r>
              <a:rPr lang="en-GB" sz="1600" dirty="0">
                <a:solidFill>
                  <a:schemeClr val="accent2"/>
                </a:solidFill>
              </a:rPr>
              <a:t>Rubella</a:t>
            </a:r>
            <a:r>
              <a:rPr lang="en-GB" sz="1600" dirty="0"/>
              <a:t> </a:t>
            </a:r>
          </a:p>
          <a:p>
            <a:r>
              <a:rPr lang="en-GB" sz="1600" dirty="0"/>
              <a:t>Improvements in MR surveillance with more </a:t>
            </a:r>
            <a:r>
              <a:rPr lang="en-GB" sz="1600" dirty="0">
                <a:solidFill>
                  <a:schemeClr val="accent2"/>
                </a:solidFill>
              </a:rPr>
              <a:t>case-based surveillance</a:t>
            </a:r>
          </a:p>
          <a:p>
            <a:r>
              <a:rPr lang="en-GB" sz="1600" dirty="0"/>
              <a:t>Use of 2012-20 MRSP as </a:t>
            </a:r>
            <a:r>
              <a:rPr lang="en-GB" sz="1600" dirty="0">
                <a:solidFill>
                  <a:schemeClr val="accent2"/>
                </a:solidFill>
              </a:rPr>
              <a:t>advocacy</a:t>
            </a:r>
            <a:r>
              <a:rPr lang="en-GB" sz="1600" dirty="0"/>
              <a:t> platform, increasing attention to MR	</a:t>
            </a:r>
          </a:p>
          <a:p>
            <a:r>
              <a:rPr lang="en-GB" sz="1600" dirty="0"/>
              <a:t>Clear narrative highlighting measles control as a </a:t>
            </a:r>
            <a:r>
              <a:rPr lang="en-GB" sz="1600" dirty="0">
                <a:solidFill>
                  <a:schemeClr val="accent2"/>
                </a:solidFill>
              </a:rPr>
              <a:t>marker</a:t>
            </a:r>
            <a:r>
              <a:rPr lang="en-GB" sz="1600" dirty="0"/>
              <a:t> of the immunization program strength</a:t>
            </a:r>
          </a:p>
          <a:p>
            <a:r>
              <a:rPr lang="en-GB" sz="1600" dirty="0"/>
              <a:t>Increasing emphasis on </a:t>
            </a:r>
            <a:r>
              <a:rPr lang="en-GB" sz="1600" dirty="0">
                <a:solidFill>
                  <a:schemeClr val="accent2"/>
                </a:solidFill>
              </a:rPr>
              <a:t>routine</a:t>
            </a:r>
            <a:r>
              <a:rPr lang="en-GB" sz="1600" dirty="0"/>
              <a:t> vax</a:t>
            </a:r>
          </a:p>
          <a:p>
            <a:r>
              <a:rPr lang="en-GB" sz="1600" dirty="0"/>
              <a:t>More engagement from </a:t>
            </a:r>
            <a:r>
              <a:rPr lang="en-GB" sz="1600" dirty="0">
                <a:solidFill>
                  <a:schemeClr val="accent2"/>
                </a:solidFill>
              </a:rPr>
              <a:t>Gavi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6B51-EDC9-A34F-B2FA-36BB92FFDD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2"/>
                </a:solidFill>
              </a:rPr>
              <a:t>MAIN SHORTFALLS</a:t>
            </a:r>
          </a:p>
          <a:p>
            <a:r>
              <a:rPr lang="en-GB" sz="1600" dirty="0"/>
              <a:t>Stagnation of routine immunization </a:t>
            </a:r>
            <a:r>
              <a:rPr lang="en-GB" sz="1600" dirty="0">
                <a:solidFill>
                  <a:schemeClr val="accent2"/>
                </a:solidFill>
              </a:rPr>
              <a:t>coverage</a:t>
            </a:r>
            <a:r>
              <a:rPr lang="en-GB" sz="1600" dirty="0"/>
              <a:t> </a:t>
            </a:r>
          </a:p>
          <a:p>
            <a:r>
              <a:rPr lang="en-GB" sz="1600" dirty="0"/>
              <a:t>Sub-optimal </a:t>
            </a:r>
            <a:r>
              <a:rPr lang="en-GB" sz="1600" dirty="0">
                <a:solidFill>
                  <a:schemeClr val="accent2"/>
                </a:solidFill>
              </a:rPr>
              <a:t>quality of SIAs </a:t>
            </a:r>
            <a:r>
              <a:rPr lang="en-GB" sz="1600" dirty="0"/>
              <a:t>with failure to reach </a:t>
            </a:r>
            <a:r>
              <a:rPr lang="en-GB" sz="1600" dirty="0">
                <a:solidFill>
                  <a:schemeClr val="accent2"/>
                </a:solidFill>
              </a:rPr>
              <a:t>zero dose children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Surveillance of insufficient quality </a:t>
            </a:r>
            <a:r>
              <a:rPr lang="en-GB" sz="1600" dirty="0"/>
              <a:t>to achieve elimination standard and data was not used to fill immunity gaps and inform timely actions</a:t>
            </a:r>
          </a:p>
          <a:p>
            <a:r>
              <a:rPr lang="en-GB" sz="1600" dirty="0"/>
              <a:t>Insufficient </a:t>
            </a:r>
            <a:r>
              <a:rPr lang="en-GB" sz="1600" dirty="0">
                <a:solidFill>
                  <a:schemeClr val="accent2"/>
                </a:solidFill>
              </a:rPr>
              <a:t>community engagement </a:t>
            </a:r>
            <a:r>
              <a:rPr lang="en-GB" sz="1600" dirty="0"/>
              <a:t>to create demand and address vax hesitancy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E0BC7-26D2-46EA-A303-37CE143F8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Emerging themes from Interviews</a:t>
            </a:r>
          </a:p>
        </p:txBody>
      </p:sp>
    </p:spTree>
    <p:extLst>
      <p:ext uri="{BB962C8B-B14F-4D97-AF65-F5344CB8AC3E}">
        <p14:creationId xmlns:p14="http://schemas.microsoft.com/office/powerpoint/2010/main" val="20160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0A39-2CF7-485C-B255-AC4443FF3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23312-D769-4771-97A7-014AD3707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The global immunization environment</a:t>
            </a:r>
          </a:p>
          <a:p>
            <a:pPr lvl="2"/>
            <a:r>
              <a:rPr lang="en-US" dirty="0"/>
              <a:t>Immunization Agenda 2030</a:t>
            </a:r>
          </a:p>
          <a:p>
            <a:pPr lvl="2"/>
            <a:r>
              <a:rPr lang="en-US" dirty="0"/>
              <a:t>Gavi 5.0</a:t>
            </a:r>
          </a:p>
          <a:p>
            <a:pPr lvl="1"/>
            <a:r>
              <a:rPr lang="en-US" dirty="0"/>
              <a:t>The MR post-2020 framework process</a:t>
            </a:r>
          </a:p>
          <a:p>
            <a:pPr lvl="1"/>
            <a:r>
              <a:rPr lang="en-US" dirty="0"/>
              <a:t>Findings</a:t>
            </a:r>
          </a:p>
          <a:p>
            <a:pPr lvl="1"/>
            <a:r>
              <a:rPr lang="en-US" dirty="0"/>
              <a:t>The draft framework  </a:t>
            </a:r>
          </a:p>
          <a:p>
            <a:pPr lvl="1"/>
            <a:r>
              <a:rPr lang="en-US" dirty="0"/>
              <a:t>Conclusions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436AC2-8CFC-E741-AC33-D9C8954DD88A}"/>
              </a:ext>
            </a:extLst>
          </p:cNvPr>
          <p:cNvSpPr/>
          <p:nvPr/>
        </p:nvSpPr>
        <p:spPr>
          <a:xfrm>
            <a:off x="1296365" y="2465408"/>
            <a:ext cx="4109012" cy="3935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4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E0BC7-26D2-46EA-A303-37CE143F8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Emerging themes from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AC617-269F-EE4C-B5C3-FE27D4A6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8" y="2028472"/>
            <a:ext cx="4983118" cy="2367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0306-221C-4446-BAB6-A895E8D2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426" y="2028472"/>
            <a:ext cx="3966876" cy="28178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DC8E6B-FDFD-BC4E-8E58-A5D2A0E6F7A3}"/>
              </a:ext>
            </a:extLst>
          </p:cNvPr>
          <p:cNvCxnSpPr>
            <a:cxnSpLocks/>
          </p:cNvCxnSpPr>
          <p:nvPr/>
        </p:nvCxnSpPr>
        <p:spPr>
          <a:xfrm>
            <a:off x="5422602" y="3035295"/>
            <a:ext cx="3556637" cy="0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428CDB-92E7-F140-83D6-B492E4D4D67D}"/>
              </a:ext>
            </a:extLst>
          </p:cNvPr>
          <p:cNvSpPr txBox="1"/>
          <p:nvPr/>
        </p:nvSpPr>
        <p:spPr>
          <a:xfrm>
            <a:off x="445346" y="4846322"/>
            <a:ext cx="436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concurrence on the importance of the current strategic components for the post 2020 period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F216D-6A8E-AF49-8022-B6DC987E5EA8}"/>
              </a:ext>
            </a:extLst>
          </p:cNvPr>
          <p:cNvSpPr txBox="1"/>
          <p:nvPr/>
        </p:nvSpPr>
        <p:spPr>
          <a:xfrm>
            <a:off x="5097426" y="4846322"/>
            <a:ext cx="3690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 current components are relevant for post 2020, almost all require significant shifts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3F088-643D-F440-9B95-B29FFD0884F5}"/>
              </a:ext>
            </a:extLst>
          </p:cNvPr>
          <p:cNvSpPr txBox="1"/>
          <p:nvPr/>
        </p:nvSpPr>
        <p:spPr>
          <a:xfrm>
            <a:off x="5512603" y="1650300"/>
            <a:ext cx="327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Do the current components require a shift in strategic direction?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AB24CA-CF63-6841-BD7C-133047D3C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84" t="87816" r="23398"/>
          <a:stretch/>
        </p:blipFill>
        <p:spPr>
          <a:xfrm>
            <a:off x="1324640" y="4395841"/>
            <a:ext cx="2721935" cy="3824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F64E7D-EA72-A84C-8A45-EE9948D33B19}"/>
              </a:ext>
            </a:extLst>
          </p:cNvPr>
          <p:cNvSpPr txBox="1"/>
          <p:nvPr/>
        </p:nvSpPr>
        <p:spPr>
          <a:xfrm>
            <a:off x="1124901" y="1646066"/>
            <a:ext cx="327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Rate the importance of the current components of the strategy</a:t>
            </a:r>
          </a:p>
        </p:txBody>
      </p:sp>
    </p:spTree>
    <p:extLst>
      <p:ext uri="{BB962C8B-B14F-4D97-AF65-F5344CB8AC3E}">
        <p14:creationId xmlns:p14="http://schemas.microsoft.com/office/powerpoint/2010/main" val="374277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CD7E01-A879-0246-B960-80EAEE473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Emerging strategic priorities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7B40B7B-31C6-5D4B-9285-B7C90680FAFC}"/>
              </a:ext>
            </a:extLst>
          </p:cNvPr>
          <p:cNvSpPr txBox="1">
            <a:spLocks/>
          </p:cNvSpPr>
          <p:nvPr/>
        </p:nvSpPr>
        <p:spPr>
          <a:xfrm>
            <a:off x="74421" y="2055604"/>
            <a:ext cx="2202910" cy="44089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72000" rIns="36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Embed MR in all </a:t>
            </a:r>
            <a:r>
              <a:rPr lang="en-GB" sz="1400" b="1" dirty="0"/>
              <a:t>immunisation and health systems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Reduce reliance on nationwide SIAs and increase efforts to </a:t>
            </a:r>
            <a:r>
              <a:rPr lang="en-GB" sz="1400" b="1" dirty="0"/>
              <a:t>optimize coverage, actively targeting 0d children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Promote </a:t>
            </a:r>
            <a:r>
              <a:rPr lang="en-GB" sz="1400" b="1" dirty="0"/>
              <a:t>tailored</a:t>
            </a:r>
            <a:r>
              <a:rPr lang="en-GB" sz="1400" dirty="0"/>
              <a:t> </a:t>
            </a:r>
            <a:r>
              <a:rPr lang="en-GB" sz="1400" b="1" dirty="0"/>
              <a:t>approaches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Increase focus on </a:t>
            </a:r>
            <a:r>
              <a:rPr lang="en-GB" sz="1400" b="1" dirty="0"/>
              <a:t>fragile/insecure </a:t>
            </a:r>
            <a:r>
              <a:rPr lang="en-GB" sz="1400" dirty="0"/>
              <a:t>countries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Leverage </a:t>
            </a:r>
            <a:r>
              <a:rPr lang="en-GB" sz="1400" b="1" dirty="0"/>
              <a:t>life-course</a:t>
            </a:r>
            <a:r>
              <a:rPr lang="en-GB" sz="1400" dirty="0"/>
              <a:t> vaccination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Ensure robust regional, </a:t>
            </a:r>
            <a:r>
              <a:rPr lang="en-GB" sz="1400" b="1" dirty="0"/>
              <a:t>national/sub-national </a:t>
            </a:r>
            <a:r>
              <a:rPr lang="en-GB" sz="1400" dirty="0"/>
              <a:t>plans and monitoring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8B2A5B2-3340-5946-8B35-6633C19C59BF}"/>
              </a:ext>
            </a:extLst>
          </p:cNvPr>
          <p:cNvSpPr txBox="1">
            <a:spLocks/>
          </p:cNvSpPr>
          <p:nvPr/>
        </p:nvSpPr>
        <p:spPr>
          <a:xfrm>
            <a:off x="74432" y="1395299"/>
            <a:ext cx="2202973" cy="667367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rIns="7200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 dirty="0">
                <a:solidFill>
                  <a:schemeClr val="bg1"/>
                </a:solidFill>
              </a:rPr>
              <a:t>Vaccination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A828ABE-ACFC-B34A-BB96-5C51378B0E89}"/>
              </a:ext>
            </a:extLst>
          </p:cNvPr>
          <p:cNvSpPr txBox="1">
            <a:spLocks/>
          </p:cNvSpPr>
          <p:nvPr/>
        </p:nvSpPr>
        <p:spPr>
          <a:xfrm>
            <a:off x="2326639" y="2055604"/>
            <a:ext cx="2202910" cy="44089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72000" rIns="36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Promote sustainable and </a:t>
            </a:r>
            <a:r>
              <a:rPr lang="en-GB" sz="1400" b="1" dirty="0"/>
              <a:t>integrated</a:t>
            </a:r>
            <a:r>
              <a:rPr lang="en-GB" sz="1400" dirty="0"/>
              <a:t> </a:t>
            </a:r>
            <a:r>
              <a:rPr lang="en-GB" sz="1400" b="1" dirty="0"/>
              <a:t>surveillance</a:t>
            </a:r>
            <a:r>
              <a:rPr lang="en-GB" sz="1400" dirty="0"/>
              <a:t> systems in collaboration with other disease initiatives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/>
              <a:t>Improve </a:t>
            </a:r>
            <a:r>
              <a:rPr lang="en-US" sz="1400" b="1" dirty="0"/>
              <a:t>diagnostic</a:t>
            </a:r>
            <a:r>
              <a:rPr lang="en-US" sz="1400" dirty="0"/>
              <a:t> capabilities at national and sub-national levels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Develop more guidance on </a:t>
            </a:r>
            <a:r>
              <a:rPr lang="en-GB" sz="1400" b="1" dirty="0"/>
              <a:t>use of data</a:t>
            </a:r>
            <a:r>
              <a:rPr lang="en-GB" sz="1400" dirty="0"/>
              <a:t>: (</a:t>
            </a:r>
            <a:r>
              <a:rPr lang="en-GB" sz="1400" dirty="0" err="1"/>
              <a:t>i</a:t>
            </a:r>
            <a:r>
              <a:rPr lang="en-GB" sz="1400" dirty="0"/>
              <a:t>) risk mapping and (ii) classification of countries and areas for differentiated interventions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95A35C8-0910-AA41-8D91-53164437435A}"/>
              </a:ext>
            </a:extLst>
          </p:cNvPr>
          <p:cNvSpPr txBox="1">
            <a:spLocks/>
          </p:cNvSpPr>
          <p:nvPr/>
        </p:nvSpPr>
        <p:spPr>
          <a:xfrm>
            <a:off x="2326650" y="1395299"/>
            <a:ext cx="2202973" cy="667367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rIns="7200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 dirty="0">
                <a:solidFill>
                  <a:schemeClr val="bg1"/>
                </a:solidFill>
              </a:rPr>
              <a:t>Surveillance &amp; data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42F1FA4-39C3-8446-BAF0-9E0A43D89093}"/>
              </a:ext>
            </a:extLst>
          </p:cNvPr>
          <p:cNvSpPr txBox="1">
            <a:spLocks/>
          </p:cNvSpPr>
          <p:nvPr/>
        </p:nvSpPr>
        <p:spPr>
          <a:xfrm>
            <a:off x="6862984" y="2055604"/>
            <a:ext cx="2202910" cy="44089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72000" rIns="36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Better and tailored engagement in all relevant </a:t>
            </a:r>
            <a:r>
              <a:rPr lang="en-GB" sz="1400" b="1" dirty="0"/>
              <a:t>country-level stakeholders</a:t>
            </a:r>
            <a:r>
              <a:rPr lang="en-GB" sz="1400" dirty="0"/>
              <a:t>, particularly on vax hesitancy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Develop broader partnerships with greater engagement of </a:t>
            </a:r>
            <a:r>
              <a:rPr lang="en-GB" sz="1400" b="1" dirty="0"/>
              <a:t>global and local level CSO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0F037F-9C68-6749-90E4-F8DF94005977}"/>
              </a:ext>
            </a:extLst>
          </p:cNvPr>
          <p:cNvSpPr txBox="1">
            <a:spLocks/>
          </p:cNvSpPr>
          <p:nvPr/>
        </p:nvSpPr>
        <p:spPr>
          <a:xfrm>
            <a:off x="6862995" y="1395299"/>
            <a:ext cx="2202973" cy="667366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rIns="7200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>
                <a:solidFill>
                  <a:schemeClr val="bg1"/>
                </a:solidFill>
              </a:rPr>
              <a:t>Community engagement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EAA27D8-22B1-9D48-AD41-C9121A37E387}"/>
              </a:ext>
            </a:extLst>
          </p:cNvPr>
          <p:cNvSpPr txBox="1">
            <a:spLocks/>
          </p:cNvSpPr>
          <p:nvPr/>
        </p:nvSpPr>
        <p:spPr>
          <a:xfrm>
            <a:off x="4589492" y="2055604"/>
            <a:ext cx="2202910" cy="44089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72000" rIns="36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anose="020B0604020202020204" pitchFamily="34" charset="0"/>
              <a:buChar char="•"/>
            </a:pPr>
            <a:r>
              <a:rPr lang="en-GB" sz="1400" dirty="0"/>
              <a:t>Provide more clarity on the </a:t>
            </a:r>
            <a:r>
              <a:rPr lang="en-GB" sz="1400" b="1" dirty="0"/>
              <a:t>need, timing, and extent </a:t>
            </a:r>
            <a:r>
              <a:rPr lang="en-GB" sz="1400" dirty="0"/>
              <a:t>of outbreak response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/>
              <a:t>Develop more formal processes and structures to obtain outbreak response </a:t>
            </a:r>
            <a:r>
              <a:rPr lang="en-US" sz="1400" b="1" dirty="0"/>
              <a:t>funding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/>
              <a:t>Strengthen </a:t>
            </a:r>
            <a:r>
              <a:rPr lang="en-US" sz="1400" b="1" dirty="0"/>
              <a:t>country capacity</a:t>
            </a:r>
            <a:r>
              <a:rPr lang="en-US" sz="1400" dirty="0"/>
              <a:t> to conduct risk assessments and high-quality outbreak response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AC6E84-F6D5-AC40-B8A2-DF03F3A83653}"/>
              </a:ext>
            </a:extLst>
          </p:cNvPr>
          <p:cNvSpPr txBox="1">
            <a:spLocks/>
          </p:cNvSpPr>
          <p:nvPr/>
        </p:nvSpPr>
        <p:spPr>
          <a:xfrm>
            <a:off x="4589503" y="1395299"/>
            <a:ext cx="2202973" cy="667367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rIns="7200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>
                <a:solidFill>
                  <a:schemeClr val="bg1"/>
                </a:solidFill>
              </a:rPr>
              <a:t>Outbreak preparedness &amp; response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5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0A39-2CF7-485C-B255-AC4443FF3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23312-D769-4771-97A7-014AD3707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The global immunization environment</a:t>
            </a:r>
          </a:p>
          <a:p>
            <a:pPr lvl="2"/>
            <a:r>
              <a:rPr lang="en-US" dirty="0"/>
              <a:t>Immunization Agenda 2030</a:t>
            </a:r>
          </a:p>
          <a:p>
            <a:pPr lvl="2"/>
            <a:r>
              <a:rPr lang="en-US" dirty="0"/>
              <a:t>Gavi 5.0</a:t>
            </a:r>
          </a:p>
          <a:p>
            <a:pPr lvl="1"/>
            <a:r>
              <a:rPr lang="en-US" dirty="0"/>
              <a:t>The MR post-2020 framework process</a:t>
            </a:r>
          </a:p>
          <a:p>
            <a:pPr lvl="1"/>
            <a:r>
              <a:rPr lang="en-US" dirty="0"/>
              <a:t>Findings</a:t>
            </a:r>
          </a:p>
          <a:p>
            <a:pPr lvl="1"/>
            <a:r>
              <a:rPr lang="en-US" dirty="0"/>
              <a:t>The draft framework  </a:t>
            </a:r>
          </a:p>
          <a:p>
            <a:pPr lvl="1"/>
            <a:r>
              <a:rPr lang="en-US" dirty="0"/>
              <a:t>Conclusions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436AC2-8CFC-E741-AC33-D9C8954DD88A}"/>
              </a:ext>
            </a:extLst>
          </p:cNvPr>
          <p:cNvSpPr/>
          <p:nvPr/>
        </p:nvSpPr>
        <p:spPr>
          <a:xfrm>
            <a:off x="1253833" y="4082825"/>
            <a:ext cx="4902417" cy="3935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657A5-E64E-4B48-BD06-0A8819C57ECB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4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66784-5788-DC40-B49F-6CDF18297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/>
              <a:t>The emerging MRSP2030 framework aligns with ia2030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3B26596-BB96-5C4F-A3FA-7E61F431CE0A}"/>
              </a:ext>
            </a:extLst>
          </p:cNvPr>
          <p:cNvSpPr/>
          <p:nvPr/>
        </p:nvSpPr>
        <p:spPr>
          <a:xfrm>
            <a:off x="355736" y="2123673"/>
            <a:ext cx="8411639" cy="467213"/>
          </a:xfrm>
          <a:custGeom>
            <a:avLst/>
            <a:gdLst>
              <a:gd name="connsiteX0" fmla="*/ 0 w 10917571"/>
              <a:gd name="connsiteY0" fmla="*/ 0 h 2135546"/>
              <a:gd name="connsiteX1" fmla="*/ 10917571 w 10917571"/>
              <a:gd name="connsiteY1" fmla="*/ 0 h 2135546"/>
              <a:gd name="connsiteX2" fmla="*/ 10917571 w 10917571"/>
              <a:gd name="connsiteY2" fmla="*/ 2135546 h 2135546"/>
              <a:gd name="connsiteX3" fmla="*/ 0 w 10917571"/>
              <a:gd name="connsiteY3" fmla="*/ 2135546 h 2135546"/>
              <a:gd name="connsiteX4" fmla="*/ 0 w 10917571"/>
              <a:gd name="connsiteY4" fmla="*/ 0 h 21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7571" h="2135546">
                <a:moveTo>
                  <a:pt x="0" y="0"/>
                </a:moveTo>
                <a:lnTo>
                  <a:pt x="10917571" y="0"/>
                </a:lnTo>
                <a:lnTo>
                  <a:pt x="10917571" y="2135546"/>
                </a:lnTo>
                <a:lnTo>
                  <a:pt x="0" y="21355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">
            <a:schemeClr val="accent5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latin typeface="Calibri" panose="020F0502020204030204" pitchFamily="34" charset="0"/>
                <a:ea typeface="SimSun" panose="02010600030101010101" pitchFamily="2" charset="-122"/>
                <a:cs typeface="Vrinda" panose="020B0502040204020203" pitchFamily="34" charset="0"/>
              </a:rPr>
              <a:t>GOALS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D09010A-08BE-DE45-A6E1-D40CDD58E5FF}"/>
              </a:ext>
            </a:extLst>
          </p:cNvPr>
          <p:cNvSpPr/>
          <p:nvPr/>
        </p:nvSpPr>
        <p:spPr>
          <a:xfrm>
            <a:off x="364668" y="3477723"/>
            <a:ext cx="1439835" cy="243870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solidFill>
            <a:srgbClr val="6CAAC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 b="1"/>
          </a:p>
          <a:p>
            <a:pPr algn="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 b="1"/>
          </a:p>
          <a:p>
            <a:pPr algn="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 b="1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AA478B7-12F5-AD48-942F-4B9E87238AF4}"/>
              </a:ext>
            </a:extLst>
          </p:cNvPr>
          <p:cNvSpPr/>
          <p:nvPr/>
        </p:nvSpPr>
        <p:spPr>
          <a:xfrm>
            <a:off x="1816258" y="3473063"/>
            <a:ext cx="1538261" cy="243870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solidFill>
            <a:srgbClr val="6CAAC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171453" indent="-171453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401"/>
          </a:p>
          <a:p>
            <a:pPr algn="ct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F6A322A-2BA7-1B44-AA81-2516D1480A57}"/>
              </a:ext>
            </a:extLst>
          </p:cNvPr>
          <p:cNvSpPr/>
          <p:nvPr/>
        </p:nvSpPr>
        <p:spPr>
          <a:xfrm>
            <a:off x="3366596" y="3468238"/>
            <a:ext cx="1547966" cy="2438701"/>
          </a:xfrm>
          <a:custGeom>
            <a:avLst/>
            <a:gdLst>
              <a:gd name="connsiteX0" fmla="*/ 0 w 2376493"/>
              <a:gd name="connsiteY0" fmla="*/ 0 h 3025057"/>
              <a:gd name="connsiteX1" fmla="*/ 2376493 w 2376493"/>
              <a:gd name="connsiteY1" fmla="*/ 0 h 3025057"/>
              <a:gd name="connsiteX2" fmla="*/ 2376493 w 2376493"/>
              <a:gd name="connsiteY2" fmla="*/ 3025057 h 3025057"/>
              <a:gd name="connsiteX3" fmla="*/ 0 w 2376493"/>
              <a:gd name="connsiteY3" fmla="*/ 3025057 h 3025057"/>
              <a:gd name="connsiteX4" fmla="*/ 0 w 2376493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93" h="3025057">
                <a:moveTo>
                  <a:pt x="0" y="0"/>
                </a:moveTo>
                <a:lnTo>
                  <a:pt x="2376493" y="0"/>
                </a:lnTo>
                <a:lnTo>
                  <a:pt x="2376493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solidFill>
            <a:srgbClr val="6CAAC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171453" indent="-171453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401"/>
          </a:p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1"/>
          </a:p>
          <a:p>
            <a:pPr marL="171453" indent="-171453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40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0F6E2DB-CE2C-4446-9C33-C3EB877DC24F}"/>
              </a:ext>
            </a:extLst>
          </p:cNvPr>
          <p:cNvSpPr/>
          <p:nvPr/>
        </p:nvSpPr>
        <p:spPr>
          <a:xfrm>
            <a:off x="4931195" y="3468237"/>
            <a:ext cx="1570837" cy="243870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solidFill>
            <a:srgbClr val="6CAAC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5068907"/>
              <a:satOff val="-13064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/>
          </a:p>
          <a:p>
            <a:pPr algn="ct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/>
          </a:p>
          <a:p>
            <a:pPr algn="ct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A160A3-8C35-B541-BC29-48AE9FD35CCA}"/>
              </a:ext>
            </a:extLst>
          </p:cNvPr>
          <p:cNvGrpSpPr/>
          <p:nvPr/>
        </p:nvGrpSpPr>
        <p:grpSpPr>
          <a:xfrm>
            <a:off x="473858" y="3514036"/>
            <a:ext cx="689886" cy="549893"/>
            <a:chOff x="933811" y="2623239"/>
            <a:chExt cx="903299" cy="697121"/>
          </a:xfrm>
          <a:solidFill>
            <a:schemeClr val="bg1"/>
          </a:solidFill>
        </p:grpSpPr>
        <p:pic>
          <p:nvPicPr>
            <p:cNvPr id="13" name="Graphic 12" descr="Needle">
              <a:extLst>
                <a:ext uri="{FF2B5EF4-FFF2-40B4-BE49-F238E27FC236}">
                  <a16:creationId xmlns:a16="http://schemas.microsoft.com/office/drawing/2014/main" id="{FD89FE6C-40DA-B349-AF68-59E369035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33811" y="2623239"/>
              <a:ext cx="720000" cy="697121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5C184716-C75F-5343-9E2C-7FB63220C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027446">
              <a:off x="1405110" y="2762372"/>
              <a:ext cx="432000" cy="432000"/>
            </a:xfrm>
            <a:prstGeom prst="rect">
              <a:avLst/>
            </a:prstGeom>
          </p:spPr>
        </p:pic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00CF851D-B049-1E4F-9F62-003EE612BAFE}"/>
              </a:ext>
            </a:extLst>
          </p:cNvPr>
          <p:cNvSpPr/>
          <p:nvPr/>
        </p:nvSpPr>
        <p:spPr>
          <a:xfrm>
            <a:off x="419377" y="4210423"/>
            <a:ext cx="1343756" cy="56794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EQUITABLE POPULATION IMMUNITY ALONG THE LIFE COURSE</a:t>
            </a:r>
          </a:p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84F597B-2E8F-FD4D-8BBD-EEC341857766}"/>
              </a:ext>
            </a:extLst>
          </p:cNvPr>
          <p:cNvSpPr/>
          <p:nvPr/>
        </p:nvSpPr>
        <p:spPr>
          <a:xfrm>
            <a:off x="3229847" y="4928591"/>
            <a:ext cx="1445465" cy="451110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 b="1"/>
          </a:p>
        </p:txBody>
      </p:sp>
      <p:pic>
        <p:nvPicPr>
          <p:cNvPr id="17" name="Graphic 16" descr="Downward trend">
            <a:extLst>
              <a:ext uri="{FF2B5EF4-FFF2-40B4-BE49-F238E27FC236}">
                <a16:creationId xmlns:a16="http://schemas.microsoft.com/office/drawing/2014/main" id="{50225316-8D9A-B947-82F1-39F310D61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61379" y="3489679"/>
            <a:ext cx="616655" cy="576000"/>
          </a:xfrm>
          <a:prstGeom prst="rect">
            <a:avLst/>
          </a:prstGeom>
        </p:spPr>
      </p:pic>
      <p:pic>
        <p:nvPicPr>
          <p:cNvPr id="18" name="Graphic 17" descr="Ambulance">
            <a:extLst>
              <a:ext uri="{FF2B5EF4-FFF2-40B4-BE49-F238E27FC236}">
                <a16:creationId xmlns:a16="http://schemas.microsoft.com/office/drawing/2014/main" id="{D65F592E-5993-CA4D-B427-0C9B1D6D3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40740" y="3500983"/>
            <a:ext cx="636892" cy="576000"/>
          </a:xfrm>
          <a:prstGeom prst="rect">
            <a:avLst/>
          </a:prstGeom>
        </p:spPr>
      </p:pic>
      <p:pic>
        <p:nvPicPr>
          <p:cNvPr id="19" name="Graphic 18" descr="Customer review">
            <a:extLst>
              <a:ext uri="{FF2B5EF4-FFF2-40B4-BE49-F238E27FC236}">
                <a16:creationId xmlns:a16="http://schemas.microsoft.com/office/drawing/2014/main" id="{32CA5321-9C6E-F946-AFED-96A4DCC61B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3863" y="3500983"/>
            <a:ext cx="674496" cy="57600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C520DA08-F5CD-154C-9AE4-7BF05D095355}"/>
              </a:ext>
            </a:extLst>
          </p:cNvPr>
          <p:cNvSpPr/>
          <p:nvPr/>
        </p:nvSpPr>
        <p:spPr>
          <a:xfrm>
            <a:off x="10513397" y="3131778"/>
            <a:ext cx="1404556" cy="56794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 b="1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CB2EFD2-6C5C-1E41-A9A4-8D5A60BA5E62}"/>
              </a:ext>
            </a:extLst>
          </p:cNvPr>
          <p:cNvSpPr/>
          <p:nvPr/>
        </p:nvSpPr>
        <p:spPr>
          <a:xfrm>
            <a:off x="6153958" y="2905122"/>
            <a:ext cx="1445465" cy="56794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1" b="1"/>
              <a:t> 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50351F2-ED48-6745-8E91-FCBCE670EA38}"/>
              </a:ext>
            </a:extLst>
          </p:cNvPr>
          <p:cNvSpPr/>
          <p:nvPr/>
        </p:nvSpPr>
        <p:spPr>
          <a:xfrm>
            <a:off x="5408641" y="4509504"/>
            <a:ext cx="1445465" cy="567941"/>
          </a:xfrm>
          <a:custGeom>
            <a:avLst/>
            <a:gdLst>
              <a:gd name="connsiteX0" fmla="*/ 0 w 2166988"/>
              <a:gd name="connsiteY0" fmla="*/ 0 h 3025057"/>
              <a:gd name="connsiteX1" fmla="*/ 2166988 w 2166988"/>
              <a:gd name="connsiteY1" fmla="*/ 0 h 3025057"/>
              <a:gd name="connsiteX2" fmla="*/ 2166988 w 2166988"/>
              <a:gd name="connsiteY2" fmla="*/ 3025057 h 3025057"/>
              <a:gd name="connsiteX3" fmla="*/ 0 w 2166988"/>
              <a:gd name="connsiteY3" fmla="*/ 3025057 h 3025057"/>
              <a:gd name="connsiteX4" fmla="*/ 0 w 2166988"/>
              <a:gd name="connsiteY4" fmla="*/ 0 h 3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88" h="3025057">
                <a:moveTo>
                  <a:pt x="0" y="0"/>
                </a:moveTo>
                <a:lnTo>
                  <a:pt x="2166988" y="0"/>
                </a:lnTo>
                <a:lnTo>
                  <a:pt x="2166988" y="3025057"/>
                </a:lnTo>
                <a:lnTo>
                  <a:pt x="0" y="30250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1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8EC90-3D0A-2840-8AD9-55EE46D7E02C}"/>
              </a:ext>
            </a:extLst>
          </p:cNvPr>
          <p:cNvSpPr txBox="1"/>
          <p:nvPr/>
        </p:nvSpPr>
        <p:spPr>
          <a:xfrm>
            <a:off x="3376653" y="4231894"/>
            <a:ext cx="144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OUTBREAK PREPAREDNESS &amp; RESPONSE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C84D7-49CA-2447-92B9-5055615A171E}"/>
              </a:ext>
            </a:extLst>
          </p:cNvPr>
          <p:cNvSpPr txBox="1"/>
          <p:nvPr/>
        </p:nvSpPr>
        <p:spPr>
          <a:xfrm>
            <a:off x="4922684" y="4231894"/>
            <a:ext cx="156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PEOPLE CENTRED COMMUNICATION &amp; ENGAGEMENT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D6381A-4CC6-1345-B2EE-B9E2CF0BBBEC}"/>
              </a:ext>
            </a:extLst>
          </p:cNvPr>
          <p:cNvSpPr txBox="1"/>
          <p:nvPr/>
        </p:nvSpPr>
        <p:spPr>
          <a:xfrm>
            <a:off x="1855578" y="4210080"/>
            <a:ext cx="133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DATA DRIVEN APPROACHES TO MONITOR DISEASE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CE5438-B8C5-1B4D-9B60-0D0726D69FDB}"/>
              </a:ext>
            </a:extLst>
          </p:cNvPr>
          <p:cNvSpPr/>
          <p:nvPr/>
        </p:nvSpPr>
        <p:spPr>
          <a:xfrm>
            <a:off x="364668" y="2633822"/>
            <a:ext cx="8411638" cy="79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PHC / UHC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81244-F0D3-104F-A39B-82D0B6C0069D}"/>
              </a:ext>
            </a:extLst>
          </p:cNvPr>
          <p:cNvSpPr/>
          <p:nvPr/>
        </p:nvSpPr>
        <p:spPr>
          <a:xfrm>
            <a:off x="6541785" y="4455482"/>
            <a:ext cx="2239200" cy="467213"/>
          </a:xfrm>
          <a:prstGeom prst="rect">
            <a:avLst/>
          </a:prstGeom>
          <a:solidFill>
            <a:srgbClr val="D2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Ownership/ Accountability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5CA0C-6AA3-0246-90B5-DD8A56DAF954}"/>
              </a:ext>
            </a:extLst>
          </p:cNvPr>
          <p:cNvSpPr/>
          <p:nvPr/>
        </p:nvSpPr>
        <p:spPr>
          <a:xfrm>
            <a:off x="6528175" y="3958910"/>
            <a:ext cx="2239200" cy="467213"/>
          </a:xfrm>
          <a:prstGeom prst="rect">
            <a:avLst/>
          </a:prstGeom>
          <a:solidFill>
            <a:srgbClr val="D2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Partnerships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6ED8B-5425-014F-8E2F-2B7B45EE8DCA}"/>
              </a:ext>
            </a:extLst>
          </p:cNvPr>
          <p:cNvSpPr/>
          <p:nvPr/>
        </p:nvSpPr>
        <p:spPr>
          <a:xfrm>
            <a:off x="6541785" y="4948486"/>
            <a:ext cx="2239200" cy="467212"/>
          </a:xfrm>
          <a:prstGeom prst="rect">
            <a:avLst/>
          </a:prstGeom>
          <a:solidFill>
            <a:srgbClr val="D2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Sustainable Financing &amp; Supply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537E2F-5AB6-5046-9980-703039B0EB01}"/>
              </a:ext>
            </a:extLst>
          </p:cNvPr>
          <p:cNvSpPr/>
          <p:nvPr/>
        </p:nvSpPr>
        <p:spPr>
          <a:xfrm>
            <a:off x="6528175" y="3467670"/>
            <a:ext cx="2239200" cy="467213"/>
          </a:xfrm>
          <a:prstGeom prst="rect">
            <a:avLst/>
          </a:prstGeom>
          <a:solidFill>
            <a:srgbClr val="D2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Integration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B626C3-1ACE-B443-98ED-171EAE49DA33}"/>
              </a:ext>
            </a:extLst>
          </p:cNvPr>
          <p:cNvSpPr/>
          <p:nvPr/>
        </p:nvSpPr>
        <p:spPr>
          <a:xfrm>
            <a:off x="6541785" y="5429094"/>
            <a:ext cx="2239200" cy="467212"/>
          </a:xfrm>
          <a:prstGeom prst="rect">
            <a:avLst/>
          </a:prstGeom>
          <a:solidFill>
            <a:srgbClr val="D2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ysClr val="windowText" lastClr="000000"/>
                </a:solidFill>
              </a:rPr>
              <a:t>Research &amp; Innovation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22298E4-CC50-4C42-863D-7E7E881BC873}"/>
              </a:ext>
            </a:extLst>
          </p:cNvPr>
          <p:cNvSpPr/>
          <p:nvPr/>
        </p:nvSpPr>
        <p:spPr>
          <a:xfrm>
            <a:off x="364668" y="1632593"/>
            <a:ext cx="8411639" cy="458426"/>
          </a:xfrm>
          <a:custGeom>
            <a:avLst/>
            <a:gdLst>
              <a:gd name="connsiteX0" fmla="*/ 0 w 10917571"/>
              <a:gd name="connsiteY0" fmla="*/ 0 h 2135546"/>
              <a:gd name="connsiteX1" fmla="*/ 10917571 w 10917571"/>
              <a:gd name="connsiteY1" fmla="*/ 0 h 2135546"/>
              <a:gd name="connsiteX2" fmla="*/ 10917571 w 10917571"/>
              <a:gd name="connsiteY2" fmla="*/ 2135546 h 2135546"/>
              <a:gd name="connsiteX3" fmla="*/ 0 w 10917571"/>
              <a:gd name="connsiteY3" fmla="*/ 2135546 h 2135546"/>
              <a:gd name="connsiteX4" fmla="*/ 0 w 10917571"/>
              <a:gd name="connsiteY4" fmla="*/ 0 h 21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7571" h="2135546">
                <a:moveTo>
                  <a:pt x="0" y="0"/>
                </a:moveTo>
                <a:lnTo>
                  <a:pt x="10917571" y="0"/>
                </a:lnTo>
                <a:lnTo>
                  <a:pt x="10917571" y="2135546"/>
                </a:lnTo>
                <a:lnTo>
                  <a:pt x="0" y="21355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">
            <a:schemeClr val="accent5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latin typeface="Calibri" panose="020F0502020204030204" pitchFamily="34" charset="0"/>
                <a:ea typeface="SimSun" panose="02010600030101010101" pitchFamily="2" charset="-122"/>
                <a:cs typeface="Vrinda" panose="020B0502040204020203" pitchFamily="34" charset="0"/>
              </a:rPr>
              <a:t>VISION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2748478-7791-5B4C-89D5-3DCA3CDD4534}"/>
              </a:ext>
            </a:extLst>
          </p:cNvPr>
          <p:cNvCxnSpPr/>
          <p:nvPr/>
        </p:nvCxnSpPr>
        <p:spPr>
          <a:xfrm>
            <a:off x="6541785" y="6026276"/>
            <a:ext cx="2234522" cy="0"/>
          </a:xfrm>
          <a:prstGeom prst="straightConnector1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2CB263C-8D4F-D244-B9EE-E76D8CF51F3D}"/>
              </a:ext>
            </a:extLst>
          </p:cNvPr>
          <p:cNvSpPr txBox="1"/>
          <p:nvPr/>
        </p:nvSpPr>
        <p:spPr>
          <a:xfrm>
            <a:off x="6902940" y="5898410"/>
            <a:ext cx="1438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Strategic Enablers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E010C3-4D89-6A42-91D2-3FEF21B18616}"/>
              </a:ext>
            </a:extLst>
          </p:cNvPr>
          <p:cNvCxnSpPr>
            <a:cxnSpLocks/>
          </p:cNvCxnSpPr>
          <p:nvPr/>
        </p:nvCxnSpPr>
        <p:spPr>
          <a:xfrm flipV="1">
            <a:off x="404651" y="6026276"/>
            <a:ext cx="6058458" cy="5274"/>
          </a:xfrm>
          <a:prstGeom prst="straightConnector1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8266037-D4F4-224D-BC30-8193C9322C3C}"/>
              </a:ext>
            </a:extLst>
          </p:cNvPr>
          <p:cNvSpPr txBox="1"/>
          <p:nvPr/>
        </p:nvSpPr>
        <p:spPr>
          <a:xfrm>
            <a:off x="2602216" y="5904830"/>
            <a:ext cx="1746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Objectives &amp; Activities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F1B9128-BB1A-1842-B245-22715CAC0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62318" y="2735662"/>
            <a:ext cx="849266" cy="6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8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0A39-2CF7-485C-B255-AC4443FF3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23312-D769-4771-97A7-014AD3707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The global immunization environment</a:t>
            </a:r>
          </a:p>
          <a:p>
            <a:pPr lvl="2"/>
            <a:r>
              <a:rPr lang="en-US" dirty="0"/>
              <a:t>Immunization Agenda 2030</a:t>
            </a:r>
          </a:p>
          <a:p>
            <a:pPr lvl="2"/>
            <a:r>
              <a:rPr lang="en-US" dirty="0"/>
              <a:t>Gavi 5.0</a:t>
            </a:r>
          </a:p>
          <a:p>
            <a:pPr lvl="1"/>
            <a:r>
              <a:rPr lang="en-US" dirty="0"/>
              <a:t>The MR post-2020 framework process</a:t>
            </a:r>
          </a:p>
          <a:p>
            <a:pPr lvl="1"/>
            <a:r>
              <a:rPr lang="en-US" dirty="0"/>
              <a:t>Findings</a:t>
            </a:r>
          </a:p>
          <a:p>
            <a:pPr lvl="1"/>
            <a:r>
              <a:rPr lang="en-US" dirty="0"/>
              <a:t>The draft framework  </a:t>
            </a:r>
          </a:p>
          <a:p>
            <a:pPr lvl="1"/>
            <a:r>
              <a:rPr lang="en-US" dirty="0"/>
              <a:t>Conclusions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436AC2-8CFC-E741-AC33-D9C8954DD88A}"/>
              </a:ext>
            </a:extLst>
          </p:cNvPr>
          <p:cNvSpPr/>
          <p:nvPr/>
        </p:nvSpPr>
        <p:spPr>
          <a:xfrm>
            <a:off x="1253833" y="4497498"/>
            <a:ext cx="4902417" cy="3935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4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B1833-8F12-4FA9-BFBC-5132E2279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B61EFB-0656-4F57-BA7C-EEBBA7512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MR post-2020 Framework remains a work in progress</a:t>
            </a:r>
          </a:p>
          <a:p>
            <a:r>
              <a:rPr lang="en-US" dirty="0"/>
              <a:t>Key principals in its development include:</a:t>
            </a:r>
          </a:p>
          <a:p>
            <a:pPr lvl="1"/>
            <a:r>
              <a:rPr lang="en-US" dirty="0"/>
              <a:t>Consideration of SAGE guidance</a:t>
            </a:r>
          </a:p>
          <a:p>
            <a:pPr lvl="1"/>
            <a:r>
              <a:rPr lang="en-US" dirty="0"/>
              <a:t>Alignment with SDG agenda, IA 2030 &amp; Gavi 5.0</a:t>
            </a:r>
          </a:p>
          <a:p>
            <a:r>
              <a:rPr lang="en-US" dirty="0"/>
              <a:t>Shift in the ‘how’ rather than the ‘what’</a:t>
            </a:r>
          </a:p>
          <a:p>
            <a:r>
              <a:rPr lang="en-US" dirty="0"/>
              <a:t>Areas for further discussion</a:t>
            </a:r>
          </a:p>
          <a:p>
            <a:pPr lvl="1"/>
            <a:r>
              <a:rPr lang="en-US" dirty="0"/>
              <a:t>Level of endorsement, e.g., ?WHA</a:t>
            </a:r>
          </a:p>
          <a:p>
            <a:pPr lvl="1"/>
            <a:r>
              <a:rPr lang="en-US" dirty="0"/>
              <a:t>Governance structure and link to IA 2030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9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592FFA-CDB2-48C1-ABCE-25855FDB4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Please direct comments to: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04D2C-CA08-41F3-BBA7-A7F68AAFF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Please join us </a:t>
            </a:r>
            <a:r>
              <a:rPr lang="en-US" b="1" dirty="0"/>
              <a:t>tomorrow</a:t>
            </a:r>
            <a:r>
              <a:rPr lang="en-US" dirty="0"/>
              <a:t> at </a:t>
            </a:r>
            <a:r>
              <a:rPr lang="en-US" b="1" dirty="0"/>
              <a:t>7:30 AM</a:t>
            </a:r>
            <a:r>
              <a:rPr lang="en-US" dirty="0"/>
              <a:t> in Hall of Service, ARC building 1730 E Street for small group discussions</a:t>
            </a:r>
          </a:p>
          <a:p>
            <a:r>
              <a:rPr lang="en-US" dirty="0"/>
              <a:t>Participate in the virtual bulletin board at this link: </a:t>
            </a:r>
            <a:r>
              <a:rPr lang="en-US" sz="2000" b="1" dirty="0"/>
              <a:t>https://</a:t>
            </a:r>
            <a:r>
              <a:rPr lang="en-US" sz="2000" b="1" dirty="0" err="1"/>
              <a:t>app.klaxoon.com</a:t>
            </a:r>
            <a:r>
              <a:rPr lang="en-US" sz="2000" b="1" dirty="0"/>
              <a:t>/join/QKQDAR</a:t>
            </a:r>
            <a:endParaRPr lang="en-US" dirty="0"/>
          </a:p>
          <a:p>
            <a:pPr lvl="1"/>
            <a:r>
              <a:rPr lang="en-US" dirty="0"/>
              <a:t>Please reach out to </a:t>
            </a:r>
            <a:r>
              <a:rPr lang="en-US" dirty="0" err="1"/>
              <a:t>kom@mmglobalhealth.org</a:t>
            </a:r>
            <a:r>
              <a:rPr lang="en-US" dirty="0"/>
              <a:t> to state your interest and separate sessions will be organized to provide an overview of the board plus ”</a:t>
            </a:r>
            <a:r>
              <a:rPr lang="en-US"/>
              <a:t>how to”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7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E7CF8-5599-104A-AC5E-0FC005B74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Immunisation Agenda 2030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17BBA-94AD-5946-B0D5-0DC88FFAA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3639" y="1850124"/>
            <a:ext cx="5225653" cy="40781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/>
              <a:t>With GVAP coming to an end in 2020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New vision and strategy </a:t>
            </a:r>
            <a:r>
              <a:rPr lang="en-GB" sz="2000" dirty="0"/>
              <a:t>for vaccines and immunization is needed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Set a new direction </a:t>
            </a:r>
            <a:r>
              <a:rPr lang="en-GB" sz="2000" dirty="0"/>
              <a:t>for the next decade that engages and aligns stakeholders – immunization and beyond – at all levels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Address emerging issues</a:t>
            </a:r>
            <a:r>
              <a:rPr lang="en-GB" sz="2000" dirty="0"/>
              <a:t>, and harness </a:t>
            </a:r>
            <a:r>
              <a:rPr lang="en-GB" sz="2000" b="1" dirty="0">
                <a:solidFill>
                  <a:schemeClr val="accent2"/>
                </a:solidFill>
              </a:rPr>
              <a:t>new solutions </a:t>
            </a:r>
            <a:r>
              <a:rPr lang="en-GB" sz="2000" dirty="0"/>
              <a:t>for impact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Re-iterate the importance of vaccinations </a:t>
            </a:r>
            <a:r>
              <a:rPr lang="en-GB" sz="2000" dirty="0"/>
              <a:t>in contributing to the broader health &amp; development agendas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9FADD8B-CFD3-B84B-A8C6-78A9FFB97A6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312" b="7312"/>
          <a:stretch>
            <a:fillRect/>
          </a:stretch>
        </p:blipFill>
        <p:spPr>
          <a:xfrm>
            <a:off x="268719" y="1726555"/>
            <a:ext cx="2935827" cy="3154252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E1A3E2-484A-D24E-8979-5512700E8840}"/>
              </a:ext>
            </a:extLst>
          </p:cNvPr>
          <p:cNvGrpSpPr>
            <a:grpSpLocks noChangeAspect="1"/>
          </p:cNvGrpSpPr>
          <p:nvPr/>
        </p:nvGrpSpPr>
        <p:grpSpPr>
          <a:xfrm>
            <a:off x="3109637" y="2427648"/>
            <a:ext cx="461786" cy="461786"/>
            <a:chOff x="5273675" y="2606675"/>
            <a:chExt cx="1644650" cy="1644650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120F81C6-209B-7F47-82CE-50E7BC0242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206D6C9-BD62-394E-B9AD-71D77C0F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5" y="2776538"/>
              <a:ext cx="1304925" cy="1304925"/>
            </a:xfrm>
            <a:custGeom>
              <a:avLst/>
              <a:gdLst>
                <a:gd name="connsiteX0" fmla="*/ 652463 w 1304925"/>
                <a:gd name="connsiteY0" fmla="*/ 1008062 h 1304925"/>
                <a:gd name="connsiteX1" fmla="*/ 668338 w 1304925"/>
                <a:gd name="connsiteY1" fmla="*/ 1023937 h 1304925"/>
                <a:gd name="connsiteX2" fmla="*/ 668338 w 1304925"/>
                <a:gd name="connsiteY2" fmla="*/ 1087437 h 1304925"/>
                <a:gd name="connsiteX3" fmla="*/ 652463 w 1304925"/>
                <a:gd name="connsiteY3" fmla="*/ 1103312 h 1304925"/>
                <a:gd name="connsiteX4" fmla="*/ 636588 w 1304925"/>
                <a:gd name="connsiteY4" fmla="*/ 1087437 h 1304925"/>
                <a:gd name="connsiteX5" fmla="*/ 636588 w 1304925"/>
                <a:gd name="connsiteY5" fmla="*/ 1023937 h 1304925"/>
                <a:gd name="connsiteX6" fmla="*/ 652463 w 1304925"/>
                <a:gd name="connsiteY6" fmla="*/ 1008062 h 1304925"/>
                <a:gd name="connsiteX7" fmla="*/ 915777 w 1304925"/>
                <a:gd name="connsiteY7" fmla="*/ 900113 h 1304925"/>
                <a:gd name="connsiteX8" fmla="*/ 927129 w 1304925"/>
                <a:gd name="connsiteY8" fmla="*/ 904875 h 1304925"/>
                <a:gd name="connsiteX9" fmla="*/ 971464 w 1304925"/>
                <a:gd name="connsiteY9" fmla="*/ 948620 h 1304925"/>
                <a:gd name="connsiteX10" fmla="*/ 971464 w 1304925"/>
                <a:gd name="connsiteY10" fmla="*/ 970492 h 1304925"/>
                <a:gd name="connsiteX11" fmla="*/ 960023 w 1304925"/>
                <a:gd name="connsiteY11" fmla="*/ 974725 h 1304925"/>
                <a:gd name="connsiteX12" fmla="*/ 949297 w 1304925"/>
                <a:gd name="connsiteY12" fmla="*/ 970492 h 1304925"/>
                <a:gd name="connsiteX13" fmla="*/ 904961 w 1304925"/>
                <a:gd name="connsiteY13" fmla="*/ 926747 h 1304925"/>
                <a:gd name="connsiteX14" fmla="*/ 904961 w 1304925"/>
                <a:gd name="connsiteY14" fmla="*/ 904875 h 1304925"/>
                <a:gd name="connsiteX15" fmla="*/ 915777 w 1304925"/>
                <a:gd name="connsiteY15" fmla="*/ 900113 h 1304925"/>
                <a:gd name="connsiteX16" fmla="*/ 389148 w 1304925"/>
                <a:gd name="connsiteY16" fmla="*/ 900113 h 1304925"/>
                <a:gd name="connsiteX17" fmla="*/ 399964 w 1304925"/>
                <a:gd name="connsiteY17" fmla="*/ 904875 h 1304925"/>
                <a:gd name="connsiteX18" fmla="*/ 399964 w 1304925"/>
                <a:gd name="connsiteY18" fmla="*/ 926747 h 1304925"/>
                <a:gd name="connsiteX19" fmla="*/ 355628 w 1304925"/>
                <a:gd name="connsiteY19" fmla="*/ 970492 h 1304925"/>
                <a:gd name="connsiteX20" fmla="*/ 344902 w 1304925"/>
                <a:gd name="connsiteY20" fmla="*/ 974725 h 1304925"/>
                <a:gd name="connsiteX21" fmla="*/ 333461 w 1304925"/>
                <a:gd name="connsiteY21" fmla="*/ 970492 h 1304925"/>
                <a:gd name="connsiteX22" fmla="*/ 333461 w 1304925"/>
                <a:gd name="connsiteY22" fmla="*/ 948620 h 1304925"/>
                <a:gd name="connsiteX23" fmla="*/ 377796 w 1304925"/>
                <a:gd name="connsiteY23" fmla="*/ 904875 h 1304925"/>
                <a:gd name="connsiteX24" fmla="*/ 389148 w 1304925"/>
                <a:gd name="connsiteY24" fmla="*/ 900113 h 1304925"/>
                <a:gd name="connsiteX25" fmla="*/ 1023938 w 1304925"/>
                <a:gd name="connsiteY25" fmla="*/ 636587 h 1304925"/>
                <a:gd name="connsiteX26" fmla="*/ 1087438 w 1304925"/>
                <a:gd name="connsiteY26" fmla="*/ 636587 h 1304925"/>
                <a:gd name="connsiteX27" fmla="*/ 1103313 w 1304925"/>
                <a:gd name="connsiteY27" fmla="*/ 652462 h 1304925"/>
                <a:gd name="connsiteX28" fmla="*/ 1087438 w 1304925"/>
                <a:gd name="connsiteY28" fmla="*/ 668337 h 1304925"/>
                <a:gd name="connsiteX29" fmla="*/ 1023938 w 1304925"/>
                <a:gd name="connsiteY29" fmla="*/ 668337 h 1304925"/>
                <a:gd name="connsiteX30" fmla="*/ 1008063 w 1304925"/>
                <a:gd name="connsiteY30" fmla="*/ 652462 h 1304925"/>
                <a:gd name="connsiteX31" fmla="*/ 1023938 w 1304925"/>
                <a:gd name="connsiteY31" fmla="*/ 636587 h 1304925"/>
                <a:gd name="connsiteX32" fmla="*/ 217223 w 1304925"/>
                <a:gd name="connsiteY32" fmla="*/ 636587 h 1304925"/>
                <a:gd name="connsiteX33" fmla="*/ 279665 w 1304925"/>
                <a:gd name="connsiteY33" fmla="*/ 636587 h 1304925"/>
                <a:gd name="connsiteX34" fmla="*/ 295276 w 1304925"/>
                <a:gd name="connsiteY34" fmla="*/ 652462 h 1304925"/>
                <a:gd name="connsiteX35" fmla="*/ 279665 w 1304925"/>
                <a:gd name="connsiteY35" fmla="*/ 668337 h 1304925"/>
                <a:gd name="connsiteX36" fmla="*/ 217223 w 1304925"/>
                <a:gd name="connsiteY36" fmla="*/ 668337 h 1304925"/>
                <a:gd name="connsiteX37" fmla="*/ 201613 w 1304925"/>
                <a:gd name="connsiteY37" fmla="*/ 652462 h 1304925"/>
                <a:gd name="connsiteX38" fmla="*/ 217223 w 1304925"/>
                <a:gd name="connsiteY38" fmla="*/ 636587 h 1304925"/>
                <a:gd name="connsiteX39" fmla="*/ 572999 w 1304925"/>
                <a:gd name="connsiteY39" fmla="*/ 635550 h 1304925"/>
                <a:gd name="connsiteX40" fmla="*/ 578730 w 1304925"/>
                <a:gd name="connsiteY40" fmla="*/ 637688 h 1304925"/>
                <a:gd name="connsiteX41" fmla="*/ 583028 w 1304925"/>
                <a:gd name="connsiteY41" fmla="*/ 644814 h 1304925"/>
                <a:gd name="connsiteX42" fmla="*/ 623861 w 1304925"/>
                <a:gd name="connsiteY42" fmla="*/ 712511 h 1304925"/>
                <a:gd name="connsiteX43" fmla="*/ 700512 w 1304925"/>
                <a:gd name="connsiteY43" fmla="*/ 694696 h 1304925"/>
                <a:gd name="connsiteX44" fmla="*/ 708392 w 1304925"/>
                <a:gd name="connsiteY44" fmla="*/ 692558 h 1304925"/>
                <a:gd name="connsiteX45" fmla="*/ 713407 w 1304925"/>
                <a:gd name="connsiteY45" fmla="*/ 694696 h 1304925"/>
                <a:gd name="connsiteX46" fmla="*/ 716989 w 1304925"/>
                <a:gd name="connsiteY46" fmla="*/ 704672 h 1304925"/>
                <a:gd name="connsiteX47" fmla="*/ 476290 w 1304925"/>
                <a:gd name="connsiteY47" fmla="*/ 1073087 h 1304925"/>
                <a:gd name="connsiteX48" fmla="*/ 464112 w 1304925"/>
                <a:gd name="connsiteY48" fmla="*/ 1068099 h 1304925"/>
                <a:gd name="connsiteX49" fmla="*/ 564403 w 1304925"/>
                <a:gd name="connsiteY49" fmla="*/ 639826 h 1304925"/>
                <a:gd name="connsiteX50" fmla="*/ 572999 w 1304925"/>
                <a:gd name="connsiteY50" fmla="*/ 635550 h 1304925"/>
                <a:gd name="connsiteX51" fmla="*/ 960112 w 1304925"/>
                <a:gd name="connsiteY51" fmla="*/ 328631 h 1304925"/>
                <a:gd name="connsiteX52" fmla="*/ 971464 w 1304925"/>
                <a:gd name="connsiteY52" fmla="*/ 333448 h 1304925"/>
                <a:gd name="connsiteX53" fmla="*/ 971464 w 1304925"/>
                <a:gd name="connsiteY53" fmla="*/ 355571 h 1304925"/>
                <a:gd name="connsiteX54" fmla="*/ 927129 w 1304925"/>
                <a:gd name="connsiteY54" fmla="*/ 399818 h 1304925"/>
                <a:gd name="connsiteX55" fmla="*/ 915687 w 1304925"/>
                <a:gd name="connsiteY55" fmla="*/ 404813 h 1304925"/>
                <a:gd name="connsiteX56" fmla="*/ 904961 w 1304925"/>
                <a:gd name="connsiteY56" fmla="*/ 399818 h 1304925"/>
                <a:gd name="connsiteX57" fmla="*/ 904961 w 1304925"/>
                <a:gd name="connsiteY57" fmla="*/ 377694 h 1304925"/>
                <a:gd name="connsiteX58" fmla="*/ 949297 w 1304925"/>
                <a:gd name="connsiteY58" fmla="*/ 333448 h 1304925"/>
                <a:gd name="connsiteX59" fmla="*/ 960112 w 1304925"/>
                <a:gd name="connsiteY59" fmla="*/ 328631 h 1304925"/>
                <a:gd name="connsiteX60" fmla="*/ 344813 w 1304925"/>
                <a:gd name="connsiteY60" fmla="*/ 328631 h 1304925"/>
                <a:gd name="connsiteX61" fmla="*/ 355628 w 1304925"/>
                <a:gd name="connsiteY61" fmla="*/ 333448 h 1304925"/>
                <a:gd name="connsiteX62" fmla="*/ 399964 w 1304925"/>
                <a:gd name="connsiteY62" fmla="*/ 377694 h 1304925"/>
                <a:gd name="connsiteX63" fmla="*/ 399964 w 1304925"/>
                <a:gd name="connsiteY63" fmla="*/ 399818 h 1304925"/>
                <a:gd name="connsiteX64" fmla="*/ 389238 w 1304925"/>
                <a:gd name="connsiteY64" fmla="*/ 404813 h 1304925"/>
                <a:gd name="connsiteX65" fmla="*/ 377796 w 1304925"/>
                <a:gd name="connsiteY65" fmla="*/ 399818 h 1304925"/>
                <a:gd name="connsiteX66" fmla="*/ 333461 w 1304925"/>
                <a:gd name="connsiteY66" fmla="*/ 355571 h 1304925"/>
                <a:gd name="connsiteX67" fmla="*/ 333461 w 1304925"/>
                <a:gd name="connsiteY67" fmla="*/ 333448 h 1304925"/>
                <a:gd name="connsiteX68" fmla="*/ 344813 w 1304925"/>
                <a:gd name="connsiteY68" fmla="*/ 328631 h 1304925"/>
                <a:gd name="connsiteX69" fmla="*/ 835680 w 1304925"/>
                <a:gd name="connsiteY69" fmla="*/ 228813 h 1304925"/>
                <a:gd name="connsiteX70" fmla="*/ 839240 w 1304925"/>
                <a:gd name="connsiteY70" fmla="*/ 236125 h 1304925"/>
                <a:gd name="connsiteX71" fmla="*/ 739568 w 1304925"/>
                <a:gd name="connsiteY71" fmla="*/ 656281 h 1304925"/>
                <a:gd name="connsiteX72" fmla="*/ 730312 w 1304925"/>
                <a:gd name="connsiteY72" fmla="*/ 661275 h 1304925"/>
                <a:gd name="connsiteX73" fmla="*/ 724617 w 1304925"/>
                <a:gd name="connsiteY73" fmla="*/ 658421 h 1304925"/>
                <a:gd name="connsiteX74" fmla="*/ 721057 w 1304925"/>
                <a:gd name="connsiteY74" fmla="*/ 652001 h 1304925"/>
                <a:gd name="connsiteX75" fmla="*/ 680476 w 1304925"/>
                <a:gd name="connsiteY75" fmla="*/ 585661 h 1304925"/>
                <a:gd name="connsiteX76" fmla="*/ 604298 w 1304925"/>
                <a:gd name="connsiteY76" fmla="*/ 602781 h 1304925"/>
                <a:gd name="connsiteX77" fmla="*/ 596467 w 1304925"/>
                <a:gd name="connsiteY77" fmla="*/ 604208 h 1304925"/>
                <a:gd name="connsiteX78" fmla="*/ 590771 w 1304925"/>
                <a:gd name="connsiteY78" fmla="*/ 602068 h 1304925"/>
                <a:gd name="connsiteX79" fmla="*/ 587212 w 1304925"/>
                <a:gd name="connsiteY79" fmla="*/ 592081 h 1304925"/>
                <a:gd name="connsiteX80" fmla="*/ 827849 w 1304925"/>
                <a:gd name="connsiteY80" fmla="*/ 231132 h 1304925"/>
                <a:gd name="connsiteX81" fmla="*/ 835680 w 1304925"/>
                <a:gd name="connsiteY81" fmla="*/ 228813 h 1304925"/>
                <a:gd name="connsiteX82" fmla="*/ 652463 w 1304925"/>
                <a:gd name="connsiteY82" fmla="*/ 201612 h 1304925"/>
                <a:gd name="connsiteX83" fmla="*/ 668338 w 1304925"/>
                <a:gd name="connsiteY83" fmla="*/ 217487 h 1304925"/>
                <a:gd name="connsiteX84" fmla="*/ 668338 w 1304925"/>
                <a:gd name="connsiteY84" fmla="*/ 280987 h 1304925"/>
                <a:gd name="connsiteX85" fmla="*/ 652463 w 1304925"/>
                <a:gd name="connsiteY85" fmla="*/ 296862 h 1304925"/>
                <a:gd name="connsiteX86" fmla="*/ 636588 w 1304925"/>
                <a:gd name="connsiteY86" fmla="*/ 280987 h 1304925"/>
                <a:gd name="connsiteX87" fmla="*/ 636588 w 1304925"/>
                <a:gd name="connsiteY87" fmla="*/ 217487 h 1304925"/>
                <a:gd name="connsiteX88" fmla="*/ 652463 w 1304925"/>
                <a:gd name="connsiteY88" fmla="*/ 201612 h 1304925"/>
                <a:gd name="connsiteX89" fmla="*/ 651669 w 1304925"/>
                <a:gd name="connsiteY89" fmla="*/ 157161 h 1304925"/>
                <a:gd name="connsiteX90" fmla="*/ 302227 w 1304925"/>
                <a:gd name="connsiteY90" fmla="*/ 302249 h 1304925"/>
                <a:gd name="connsiteX91" fmla="*/ 157162 w 1304925"/>
                <a:gd name="connsiteY91" fmla="*/ 652461 h 1304925"/>
                <a:gd name="connsiteX92" fmla="*/ 302227 w 1304925"/>
                <a:gd name="connsiteY92" fmla="*/ 1002673 h 1304925"/>
                <a:gd name="connsiteX93" fmla="*/ 651669 w 1304925"/>
                <a:gd name="connsiteY93" fmla="*/ 1147761 h 1304925"/>
                <a:gd name="connsiteX94" fmla="*/ 1001110 w 1304925"/>
                <a:gd name="connsiteY94" fmla="*/ 1002673 h 1304925"/>
                <a:gd name="connsiteX95" fmla="*/ 1146175 w 1304925"/>
                <a:gd name="connsiteY95" fmla="*/ 652461 h 1304925"/>
                <a:gd name="connsiteX96" fmla="*/ 1001110 w 1304925"/>
                <a:gd name="connsiteY96" fmla="*/ 302249 h 1304925"/>
                <a:gd name="connsiteX97" fmla="*/ 651669 w 1304925"/>
                <a:gd name="connsiteY97" fmla="*/ 157161 h 1304925"/>
                <a:gd name="connsiteX98" fmla="*/ 651669 w 1304925"/>
                <a:gd name="connsiteY98" fmla="*/ 126999 h 1304925"/>
                <a:gd name="connsiteX99" fmla="*/ 1177926 w 1304925"/>
                <a:gd name="connsiteY99" fmla="*/ 652462 h 1304925"/>
                <a:gd name="connsiteX100" fmla="*/ 651669 w 1304925"/>
                <a:gd name="connsiteY100" fmla="*/ 1177925 h 1304925"/>
                <a:gd name="connsiteX101" fmla="*/ 125412 w 1304925"/>
                <a:gd name="connsiteY101" fmla="*/ 652462 h 1304925"/>
                <a:gd name="connsiteX102" fmla="*/ 651669 w 1304925"/>
                <a:gd name="connsiteY102" fmla="*/ 126999 h 1304925"/>
                <a:gd name="connsiteX103" fmla="*/ 651670 w 1304925"/>
                <a:gd name="connsiteY103" fmla="*/ 31750 h 1304925"/>
                <a:gd name="connsiteX104" fmla="*/ 30163 w 1304925"/>
                <a:gd name="connsiteY104" fmla="*/ 652463 h 1304925"/>
                <a:gd name="connsiteX105" fmla="*/ 651670 w 1304925"/>
                <a:gd name="connsiteY105" fmla="*/ 1273176 h 1304925"/>
                <a:gd name="connsiteX106" fmla="*/ 1273177 w 1304925"/>
                <a:gd name="connsiteY106" fmla="*/ 652463 h 1304925"/>
                <a:gd name="connsiteX107" fmla="*/ 651670 w 1304925"/>
                <a:gd name="connsiteY107" fmla="*/ 31750 h 1304925"/>
                <a:gd name="connsiteX108" fmla="*/ 652463 w 1304925"/>
                <a:gd name="connsiteY108" fmla="*/ 0 h 1304925"/>
                <a:gd name="connsiteX109" fmla="*/ 1113403 w 1304925"/>
                <a:gd name="connsiteY109" fmla="*/ 191313 h 1304925"/>
                <a:gd name="connsiteX110" fmla="*/ 1304925 w 1304925"/>
                <a:gd name="connsiteY110" fmla="*/ 652463 h 1304925"/>
                <a:gd name="connsiteX111" fmla="*/ 1113403 w 1304925"/>
                <a:gd name="connsiteY111" fmla="*/ 1113612 h 1304925"/>
                <a:gd name="connsiteX112" fmla="*/ 652463 w 1304925"/>
                <a:gd name="connsiteY112" fmla="*/ 1304925 h 1304925"/>
                <a:gd name="connsiteX113" fmla="*/ 191523 w 1304925"/>
                <a:gd name="connsiteY113" fmla="*/ 1113612 h 1304925"/>
                <a:gd name="connsiteX114" fmla="*/ 0 w 1304925"/>
                <a:gd name="connsiteY114" fmla="*/ 652463 h 1304925"/>
                <a:gd name="connsiteX115" fmla="*/ 191523 w 1304925"/>
                <a:gd name="connsiteY115" fmla="*/ 191313 h 1304925"/>
                <a:gd name="connsiteX116" fmla="*/ 652463 w 1304925"/>
                <a:gd name="connsiteY116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304925" h="1304925">
                  <a:moveTo>
                    <a:pt x="652463" y="1008062"/>
                  </a:moveTo>
                  <a:cubicBezTo>
                    <a:pt x="661122" y="1008062"/>
                    <a:pt x="668338" y="1015278"/>
                    <a:pt x="668338" y="1023937"/>
                  </a:cubicBezTo>
                  <a:cubicBezTo>
                    <a:pt x="668338" y="1023937"/>
                    <a:pt x="668338" y="1023937"/>
                    <a:pt x="668338" y="1087437"/>
                  </a:cubicBezTo>
                  <a:cubicBezTo>
                    <a:pt x="668338" y="1096096"/>
                    <a:pt x="661122" y="1103312"/>
                    <a:pt x="652463" y="1103312"/>
                  </a:cubicBezTo>
                  <a:cubicBezTo>
                    <a:pt x="643804" y="1103312"/>
                    <a:pt x="636588" y="1096096"/>
                    <a:pt x="636588" y="1087437"/>
                  </a:cubicBezTo>
                  <a:cubicBezTo>
                    <a:pt x="636588" y="1087437"/>
                    <a:pt x="636588" y="1087437"/>
                    <a:pt x="636588" y="1023937"/>
                  </a:cubicBezTo>
                  <a:cubicBezTo>
                    <a:pt x="636588" y="1015278"/>
                    <a:pt x="643804" y="1008062"/>
                    <a:pt x="652463" y="1008062"/>
                  </a:cubicBezTo>
                  <a:close/>
                  <a:moveTo>
                    <a:pt x="915777" y="900113"/>
                  </a:moveTo>
                  <a:cubicBezTo>
                    <a:pt x="919799" y="900113"/>
                    <a:pt x="923911" y="901700"/>
                    <a:pt x="927129" y="904875"/>
                  </a:cubicBezTo>
                  <a:cubicBezTo>
                    <a:pt x="927129" y="904875"/>
                    <a:pt x="927129" y="904875"/>
                    <a:pt x="971464" y="948620"/>
                  </a:cubicBezTo>
                  <a:cubicBezTo>
                    <a:pt x="977900" y="954264"/>
                    <a:pt x="977900" y="964142"/>
                    <a:pt x="971464" y="970492"/>
                  </a:cubicBezTo>
                  <a:cubicBezTo>
                    <a:pt x="968604" y="973314"/>
                    <a:pt x="964314" y="974725"/>
                    <a:pt x="960023" y="974725"/>
                  </a:cubicBezTo>
                  <a:cubicBezTo>
                    <a:pt x="956448" y="974725"/>
                    <a:pt x="952157" y="973314"/>
                    <a:pt x="949297" y="970492"/>
                  </a:cubicBezTo>
                  <a:cubicBezTo>
                    <a:pt x="949297" y="970492"/>
                    <a:pt x="949297" y="970492"/>
                    <a:pt x="904961" y="926747"/>
                  </a:cubicBezTo>
                  <a:cubicBezTo>
                    <a:pt x="898525" y="920397"/>
                    <a:pt x="898525" y="910520"/>
                    <a:pt x="904961" y="904875"/>
                  </a:cubicBezTo>
                  <a:cubicBezTo>
                    <a:pt x="907822" y="901700"/>
                    <a:pt x="911754" y="900113"/>
                    <a:pt x="915777" y="900113"/>
                  </a:cubicBezTo>
                  <a:close/>
                  <a:moveTo>
                    <a:pt x="389148" y="900113"/>
                  </a:moveTo>
                  <a:cubicBezTo>
                    <a:pt x="393171" y="900113"/>
                    <a:pt x="397104" y="901700"/>
                    <a:pt x="399964" y="904875"/>
                  </a:cubicBezTo>
                  <a:cubicBezTo>
                    <a:pt x="406400" y="910520"/>
                    <a:pt x="406400" y="920397"/>
                    <a:pt x="399964" y="926747"/>
                  </a:cubicBezTo>
                  <a:cubicBezTo>
                    <a:pt x="399964" y="926747"/>
                    <a:pt x="399964" y="926747"/>
                    <a:pt x="355628" y="970492"/>
                  </a:cubicBezTo>
                  <a:cubicBezTo>
                    <a:pt x="352768" y="973314"/>
                    <a:pt x="348477" y="974725"/>
                    <a:pt x="344902" y="974725"/>
                  </a:cubicBezTo>
                  <a:cubicBezTo>
                    <a:pt x="340611" y="974725"/>
                    <a:pt x="336321" y="973314"/>
                    <a:pt x="333461" y="970492"/>
                  </a:cubicBezTo>
                  <a:cubicBezTo>
                    <a:pt x="327025" y="964142"/>
                    <a:pt x="327025" y="954264"/>
                    <a:pt x="333461" y="948620"/>
                  </a:cubicBezTo>
                  <a:cubicBezTo>
                    <a:pt x="333461" y="948620"/>
                    <a:pt x="333461" y="948620"/>
                    <a:pt x="377796" y="904875"/>
                  </a:cubicBezTo>
                  <a:cubicBezTo>
                    <a:pt x="381014" y="901700"/>
                    <a:pt x="385126" y="900113"/>
                    <a:pt x="389148" y="900113"/>
                  </a:cubicBezTo>
                  <a:close/>
                  <a:moveTo>
                    <a:pt x="1023938" y="636587"/>
                  </a:moveTo>
                  <a:cubicBezTo>
                    <a:pt x="1023938" y="636587"/>
                    <a:pt x="1023938" y="636587"/>
                    <a:pt x="1087438" y="636587"/>
                  </a:cubicBezTo>
                  <a:cubicBezTo>
                    <a:pt x="1096097" y="636587"/>
                    <a:pt x="1103313" y="643803"/>
                    <a:pt x="1103313" y="652462"/>
                  </a:cubicBezTo>
                  <a:cubicBezTo>
                    <a:pt x="1103313" y="661121"/>
                    <a:pt x="1096097" y="668337"/>
                    <a:pt x="1087438" y="668337"/>
                  </a:cubicBezTo>
                  <a:cubicBezTo>
                    <a:pt x="1087438" y="668337"/>
                    <a:pt x="1087438" y="668337"/>
                    <a:pt x="1023938" y="668337"/>
                  </a:cubicBezTo>
                  <a:cubicBezTo>
                    <a:pt x="1015279" y="668337"/>
                    <a:pt x="1008063" y="661121"/>
                    <a:pt x="1008063" y="652462"/>
                  </a:cubicBezTo>
                  <a:cubicBezTo>
                    <a:pt x="1008063" y="643803"/>
                    <a:pt x="1015279" y="636587"/>
                    <a:pt x="1023938" y="636587"/>
                  </a:cubicBezTo>
                  <a:close/>
                  <a:moveTo>
                    <a:pt x="217223" y="636587"/>
                  </a:moveTo>
                  <a:cubicBezTo>
                    <a:pt x="217223" y="636587"/>
                    <a:pt x="217223" y="636587"/>
                    <a:pt x="279665" y="636587"/>
                  </a:cubicBezTo>
                  <a:cubicBezTo>
                    <a:pt x="288180" y="636587"/>
                    <a:pt x="295276" y="643803"/>
                    <a:pt x="295276" y="652462"/>
                  </a:cubicBezTo>
                  <a:cubicBezTo>
                    <a:pt x="295276" y="661121"/>
                    <a:pt x="288180" y="668337"/>
                    <a:pt x="279665" y="668337"/>
                  </a:cubicBezTo>
                  <a:cubicBezTo>
                    <a:pt x="279665" y="668337"/>
                    <a:pt x="279665" y="668337"/>
                    <a:pt x="217223" y="668337"/>
                  </a:cubicBezTo>
                  <a:cubicBezTo>
                    <a:pt x="208708" y="668337"/>
                    <a:pt x="201613" y="661121"/>
                    <a:pt x="201613" y="652462"/>
                  </a:cubicBezTo>
                  <a:cubicBezTo>
                    <a:pt x="201613" y="643803"/>
                    <a:pt x="208708" y="636587"/>
                    <a:pt x="217223" y="636587"/>
                  </a:cubicBezTo>
                  <a:close/>
                  <a:moveTo>
                    <a:pt x="572999" y="635550"/>
                  </a:moveTo>
                  <a:cubicBezTo>
                    <a:pt x="572999" y="635550"/>
                    <a:pt x="572999" y="635550"/>
                    <a:pt x="578730" y="637688"/>
                  </a:cubicBezTo>
                  <a:cubicBezTo>
                    <a:pt x="581596" y="639113"/>
                    <a:pt x="583028" y="641963"/>
                    <a:pt x="583028" y="644814"/>
                  </a:cubicBezTo>
                  <a:cubicBezTo>
                    <a:pt x="580879" y="672605"/>
                    <a:pt x="595923" y="700397"/>
                    <a:pt x="623861" y="712511"/>
                  </a:cubicBezTo>
                  <a:cubicBezTo>
                    <a:pt x="651799" y="723912"/>
                    <a:pt x="682603" y="716074"/>
                    <a:pt x="700512" y="694696"/>
                  </a:cubicBezTo>
                  <a:cubicBezTo>
                    <a:pt x="702661" y="692558"/>
                    <a:pt x="705527" y="691845"/>
                    <a:pt x="708392" y="692558"/>
                  </a:cubicBezTo>
                  <a:cubicBezTo>
                    <a:pt x="708392" y="692558"/>
                    <a:pt x="708392" y="692558"/>
                    <a:pt x="713407" y="694696"/>
                  </a:cubicBezTo>
                  <a:cubicBezTo>
                    <a:pt x="717705" y="696834"/>
                    <a:pt x="719138" y="701822"/>
                    <a:pt x="716989" y="704672"/>
                  </a:cubicBezTo>
                  <a:cubicBezTo>
                    <a:pt x="716989" y="704672"/>
                    <a:pt x="716989" y="704672"/>
                    <a:pt x="476290" y="1073087"/>
                  </a:cubicBezTo>
                  <a:cubicBezTo>
                    <a:pt x="471992" y="1079500"/>
                    <a:pt x="461963" y="1075225"/>
                    <a:pt x="464112" y="1068099"/>
                  </a:cubicBezTo>
                  <a:cubicBezTo>
                    <a:pt x="464112" y="1068099"/>
                    <a:pt x="464112" y="1068099"/>
                    <a:pt x="564403" y="639826"/>
                  </a:cubicBezTo>
                  <a:cubicBezTo>
                    <a:pt x="565119" y="636263"/>
                    <a:pt x="569417" y="633412"/>
                    <a:pt x="572999" y="635550"/>
                  </a:cubicBezTo>
                  <a:close/>
                  <a:moveTo>
                    <a:pt x="960112" y="328631"/>
                  </a:moveTo>
                  <a:cubicBezTo>
                    <a:pt x="964135" y="328631"/>
                    <a:pt x="968247" y="330237"/>
                    <a:pt x="971464" y="333448"/>
                  </a:cubicBezTo>
                  <a:cubicBezTo>
                    <a:pt x="977900" y="339871"/>
                    <a:pt x="977900" y="349862"/>
                    <a:pt x="971464" y="355571"/>
                  </a:cubicBezTo>
                  <a:cubicBezTo>
                    <a:pt x="971464" y="355571"/>
                    <a:pt x="971464" y="355571"/>
                    <a:pt x="927129" y="399818"/>
                  </a:cubicBezTo>
                  <a:cubicBezTo>
                    <a:pt x="923553" y="403386"/>
                    <a:pt x="919978" y="404813"/>
                    <a:pt x="915687" y="404813"/>
                  </a:cubicBezTo>
                  <a:cubicBezTo>
                    <a:pt x="912112" y="404813"/>
                    <a:pt x="907821" y="403386"/>
                    <a:pt x="904961" y="399818"/>
                  </a:cubicBezTo>
                  <a:cubicBezTo>
                    <a:pt x="898525" y="394108"/>
                    <a:pt x="898525" y="384117"/>
                    <a:pt x="904961" y="377694"/>
                  </a:cubicBezTo>
                  <a:cubicBezTo>
                    <a:pt x="904961" y="377694"/>
                    <a:pt x="904961" y="377694"/>
                    <a:pt x="949297" y="333448"/>
                  </a:cubicBezTo>
                  <a:cubicBezTo>
                    <a:pt x="952157" y="330237"/>
                    <a:pt x="956090" y="328631"/>
                    <a:pt x="960112" y="328631"/>
                  </a:cubicBezTo>
                  <a:close/>
                  <a:moveTo>
                    <a:pt x="344813" y="328631"/>
                  </a:moveTo>
                  <a:cubicBezTo>
                    <a:pt x="348835" y="328631"/>
                    <a:pt x="352768" y="330237"/>
                    <a:pt x="355628" y="333448"/>
                  </a:cubicBezTo>
                  <a:cubicBezTo>
                    <a:pt x="355628" y="333448"/>
                    <a:pt x="355628" y="333448"/>
                    <a:pt x="399964" y="377694"/>
                  </a:cubicBezTo>
                  <a:cubicBezTo>
                    <a:pt x="406400" y="384117"/>
                    <a:pt x="406400" y="394108"/>
                    <a:pt x="399964" y="399818"/>
                  </a:cubicBezTo>
                  <a:cubicBezTo>
                    <a:pt x="397104" y="403386"/>
                    <a:pt x="392813" y="404813"/>
                    <a:pt x="389238" y="404813"/>
                  </a:cubicBezTo>
                  <a:cubicBezTo>
                    <a:pt x="384947" y="404813"/>
                    <a:pt x="381372" y="403386"/>
                    <a:pt x="377796" y="399818"/>
                  </a:cubicBezTo>
                  <a:cubicBezTo>
                    <a:pt x="377796" y="399818"/>
                    <a:pt x="377796" y="399818"/>
                    <a:pt x="333461" y="355571"/>
                  </a:cubicBezTo>
                  <a:cubicBezTo>
                    <a:pt x="327025" y="349862"/>
                    <a:pt x="327025" y="339871"/>
                    <a:pt x="333461" y="333448"/>
                  </a:cubicBezTo>
                  <a:cubicBezTo>
                    <a:pt x="336679" y="330237"/>
                    <a:pt x="340790" y="328631"/>
                    <a:pt x="344813" y="328631"/>
                  </a:cubicBezTo>
                  <a:close/>
                  <a:moveTo>
                    <a:pt x="835680" y="228813"/>
                  </a:moveTo>
                  <a:cubicBezTo>
                    <a:pt x="838350" y="229883"/>
                    <a:pt x="840308" y="232558"/>
                    <a:pt x="839240" y="236125"/>
                  </a:cubicBezTo>
                  <a:cubicBezTo>
                    <a:pt x="839240" y="236125"/>
                    <a:pt x="839240" y="236125"/>
                    <a:pt x="739568" y="656281"/>
                  </a:cubicBezTo>
                  <a:cubicBezTo>
                    <a:pt x="738144" y="660561"/>
                    <a:pt x="733872" y="661988"/>
                    <a:pt x="730312" y="661275"/>
                  </a:cubicBezTo>
                  <a:cubicBezTo>
                    <a:pt x="730312" y="661275"/>
                    <a:pt x="730312" y="661275"/>
                    <a:pt x="724617" y="658421"/>
                  </a:cubicBezTo>
                  <a:cubicBezTo>
                    <a:pt x="722481" y="657708"/>
                    <a:pt x="720345" y="654855"/>
                    <a:pt x="721057" y="652001"/>
                  </a:cubicBezTo>
                  <a:cubicBezTo>
                    <a:pt x="723905" y="624181"/>
                    <a:pt x="707530" y="597074"/>
                    <a:pt x="680476" y="585661"/>
                  </a:cubicBezTo>
                  <a:cubicBezTo>
                    <a:pt x="653422" y="574248"/>
                    <a:pt x="622809" y="582094"/>
                    <a:pt x="604298" y="602781"/>
                  </a:cubicBezTo>
                  <a:cubicBezTo>
                    <a:pt x="601451" y="604921"/>
                    <a:pt x="599315" y="605634"/>
                    <a:pt x="596467" y="604208"/>
                  </a:cubicBezTo>
                  <a:cubicBezTo>
                    <a:pt x="596467" y="604208"/>
                    <a:pt x="596467" y="604208"/>
                    <a:pt x="590771" y="602068"/>
                  </a:cubicBezTo>
                  <a:cubicBezTo>
                    <a:pt x="587212" y="600641"/>
                    <a:pt x="585788" y="596361"/>
                    <a:pt x="587212" y="592081"/>
                  </a:cubicBezTo>
                  <a:cubicBezTo>
                    <a:pt x="587212" y="592081"/>
                    <a:pt x="587212" y="592081"/>
                    <a:pt x="827849" y="231132"/>
                  </a:cubicBezTo>
                  <a:cubicBezTo>
                    <a:pt x="829629" y="228278"/>
                    <a:pt x="833010" y="227743"/>
                    <a:pt x="835680" y="228813"/>
                  </a:cubicBezTo>
                  <a:close/>
                  <a:moveTo>
                    <a:pt x="652463" y="201612"/>
                  </a:moveTo>
                  <a:cubicBezTo>
                    <a:pt x="661122" y="201612"/>
                    <a:pt x="668338" y="208828"/>
                    <a:pt x="668338" y="217487"/>
                  </a:cubicBezTo>
                  <a:cubicBezTo>
                    <a:pt x="668338" y="217487"/>
                    <a:pt x="668338" y="217487"/>
                    <a:pt x="668338" y="280987"/>
                  </a:cubicBezTo>
                  <a:cubicBezTo>
                    <a:pt x="668338" y="289646"/>
                    <a:pt x="661122" y="296862"/>
                    <a:pt x="652463" y="296862"/>
                  </a:cubicBezTo>
                  <a:cubicBezTo>
                    <a:pt x="643804" y="296862"/>
                    <a:pt x="636588" y="289646"/>
                    <a:pt x="636588" y="280987"/>
                  </a:cubicBezTo>
                  <a:cubicBezTo>
                    <a:pt x="636588" y="280987"/>
                    <a:pt x="636588" y="280987"/>
                    <a:pt x="636588" y="217487"/>
                  </a:cubicBezTo>
                  <a:cubicBezTo>
                    <a:pt x="636588" y="208828"/>
                    <a:pt x="643804" y="201612"/>
                    <a:pt x="652463" y="201612"/>
                  </a:cubicBezTo>
                  <a:close/>
                  <a:moveTo>
                    <a:pt x="651669" y="157161"/>
                  </a:moveTo>
                  <a:cubicBezTo>
                    <a:pt x="519467" y="157161"/>
                    <a:pt x="395126" y="208621"/>
                    <a:pt x="302227" y="302249"/>
                  </a:cubicBezTo>
                  <a:cubicBezTo>
                    <a:pt x="208614" y="395877"/>
                    <a:pt x="157162" y="520238"/>
                    <a:pt x="157162" y="652461"/>
                  </a:cubicBezTo>
                  <a:cubicBezTo>
                    <a:pt x="157162" y="784684"/>
                    <a:pt x="208614" y="909045"/>
                    <a:pt x="302227" y="1002673"/>
                  </a:cubicBezTo>
                  <a:cubicBezTo>
                    <a:pt x="395126" y="1096301"/>
                    <a:pt x="519467" y="1147761"/>
                    <a:pt x="651669" y="1147761"/>
                  </a:cubicBezTo>
                  <a:cubicBezTo>
                    <a:pt x="783871" y="1147761"/>
                    <a:pt x="908212" y="1096301"/>
                    <a:pt x="1001110" y="1002673"/>
                  </a:cubicBezTo>
                  <a:cubicBezTo>
                    <a:pt x="1094724" y="909045"/>
                    <a:pt x="1146175" y="784684"/>
                    <a:pt x="1146175" y="652461"/>
                  </a:cubicBezTo>
                  <a:cubicBezTo>
                    <a:pt x="1146175" y="520238"/>
                    <a:pt x="1094724" y="395877"/>
                    <a:pt x="1001110" y="302249"/>
                  </a:cubicBezTo>
                  <a:cubicBezTo>
                    <a:pt x="908212" y="208621"/>
                    <a:pt x="783871" y="157161"/>
                    <a:pt x="651669" y="157161"/>
                  </a:cubicBezTo>
                  <a:close/>
                  <a:moveTo>
                    <a:pt x="651669" y="126999"/>
                  </a:moveTo>
                  <a:cubicBezTo>
                    <a:pt x="942313" y="126999"/>
                    <a:pt x="1177926" y="362257"/>
                    <a:pt x="1177926" y="652462"/>
                  </a:cubicBezTo>
                  <a:cubicBezTo>
                    <a:pt x="1177926" y="942667"/>
                    <a:pt x="942313" y="1177925"/>
                    <a:pt x="651669" y="1177925"/>
                  </a:cubicBezTo>
                  <a:cubicBezTo>
                    <a:pt x="361025" y="1177925"/>
                    <a:pt x="125412" y="942667"/>
                    <a:pt x="125412" y="652462"/>
                  </a:cubicBezTo>
                  <a:cubicBezTo>
                    <a:pt x="125412" y="362257"/>
                    <a:pt x="361025" y="126999"/>
                    <a:pt x="651669" y="126999"/>
                  </a:cubicBezTo>
                  <a:close/>
                  <a:moveTo>
                    <a:pt x="651670" y="31750"/>
                  </a:moveTo>
                  <a:cubicBezTo>
                    <a:pt x="308421" y="31750"/>
                    <a:pt x="30163" y="309653"/>
                    <a:pt x="30163" y="652463"/>
                  </a:cubicBezTo>
                  <a:cubicBezTo>
                    <a:pt x="30163" y="995273"/>
                    <a:pt x="308421" y="1273176"/>
                    <a:pt x="651670" y="1273176"/>
                  </a:cubicBezTo>
                  <a:cubicBezTo>
                    <a:pt x="994919" y="1273176"/>
                    <a:pt x="1273177" y="995273"/>
                    <a:pt x="1273177" y="652463"/>
                  </a:cubicBezTo>
                  <a:cubicBezTo>
                    <a:pt x="1273177" y="309653"/>
                    <a:pt x="994919" y="31750"/>
                    <a:pt x="651670" y="31750"/>
                  </a:cubicBezTo>
                  <a:close/>
                  <a:moveTo>
                    <a:pt x="652463" y="0"/>
                  </a:moveTo>
                  <a:cubicBezTo>
                    <a:pt x="826834" y="0"/>
                    <a:pt x="991200" y="67816"/>
                    <a:pt x="1113403" y="191313"/>
                  </a:cubicBezTo>
                  <a:cubicBezTo>
                    <a:pt x="1237035" y="314096"/>
                    <a:pt x="1304925" y="478282"/>
                    <a:pt x="1304925" y="652463"/>
                  </a:cubicBezTo>
                  <a:cubicBezTo>
                    <a:pt x="1304925" y="826643"/>
                    <a:pt x="1237035" y="990829"/>
                    <a:pt x="1113403" y="1113612"/>
                  </a:cubicBezTo>
                  <a:cubicBezTo>
                    <a:pt x="991200" y="1237109"/>
                    <a:pt x="826834" y="1304925"/>
                    <a:pt x="652463" y="1304925"/>
                  </a:cubicBezTo>
                  <a:cubicBezTo>
                    <a:pt x="478092" y="1304925"/>
                    <a:pt x="314440" y="1237109"/>
                    <a:pt x="191523" y="1113612"/>
                  </a:cubicBezTo>
                  <a:cubicBezTo>
                    <a:pt x="67891" y="990829"/>
                    <a:pt x="0" y="826643"/>
                    <a:pt x="0" y="652463"/>
                  </a:cubicBezTo>
                  <a:cubicBezTo>
                    <a:pt x="0" y="478282"/>
                    <a:pt x="67891" y="314096"/>
                    <a:pt x="191523" y="191313"/>
                  </a:cubicBezTo>
                  <a:cubicBezTo>
                    <a:pt x="314440" y="67816"/>
                    <a:pt x="478092" y="0"/>
                    <a:pt x="65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F32C9-B2A2-AA4F-AEA9-C879E67375AB}"/>
              </a:ext>
            </a:extLst>
          </p:cNvPr>
          <p:cNvGrpSpPr>
            <a:grpSpLocks noChangeAspect="1"/>
          </p:cNvGrpSpPr>
          <p:nvPr/>
        </p:nvGrpSpPr>
        <p:grpSpPr>
          <a:xfrm>
            <a:off x="3078403" y="4269825"/>
            <a:ext cx="462232" cy="461786"/>
            <a:chOff x="5273675" y="2606675"/>
            <a:chExt cx="1646238" cy="164465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C1D52F2B-CFAF-0945-9AA7-934C211DF1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4D640FD-5682-5D44-8BD9-CA895A1DC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7" y="2797174"/>
              <a:ext cx="766764" cy="1254126"/>
            </a:xfrm>
            <a:custGeom>
              <a:avLst/>
              <a:gdLst>
                <a:gd name="connsiteX0" fmla="*/ 241300 w 766764"/>
                <a:gd name="connsiteY0" fmla="*/ 1184275 h 1254126"/>
                <a:gd name="connsiteX1" fmla="*/ 241300 w 766764"/>
                <a:gd name="connsiteY1" fmla="*/ 1201559 h 1254126"/>
                <a:gd name="connsiteX2" fmla="*/ 370485 w 766764"/>
                <a:gd name="connsiteY2" fmla="*/ 1221607 h 1254126"/>
                <a:gd name="connsiteX3" fmla="*/ 373340 w 766764"/>
                <a:gd name="connsiteY3" fmla="*/ 1221607 h 1254126"/>
                <a:gd name="connsiteX4" fmla="*/ 503238 w 766764"/>
                <a:gd name="connsiteY4" fmla="*/ 1201559 h 1254126"/>
                <a:gd name="connsiteX5" fmla="*/ 503238 w 766764"/>
                <a:gd name="connsiteY5" fmla="*/ 1184275 h 1254126"/>
                <a:gd name="connsiteX6" fmla="*/ 241300 w 766764"/>
                <a:gd name="connsiteY6" fmla="*/ 1184275 h 1254126"/>
                <a:gd name="connsiteX7" fmla="*/ 174625 w 766764"/>
                <a:gd name="connsiteY7" fmla="*/ 1103313 h 1254126"/>
                <a:gd name="connsiteX8" fmla="*/ 174625 w 766764"/>
                <a:gd name="connsiteY8" fmla="*/ 1152526 h 1254126"/>
                <a:gd name="connsiteX9" fmla="*/ 573088 w 766764"/>
                <a:gd name="connsiteY9" fmla="*/ 1152526 h 1254126"/>
                <a:gd name="connsiteX10" fmla="*/ 573088 w 766764"/>
                <a:gd name="connsiteY10" fmla="*/ 1103313 h 1254126"/>
                <a:gd name="connsiteX11" fmla="*/ 443838 w 766764"/>
                <a:gd name="connsiteY11" fmla="*/ 1103313 h 1254126"/>
                <a:gd name="connsiteX12" fmla="*/ 373857 w 766764"/>
                <a:gd name="connsiteY12" fmla="*/ 1135409 h 1254126"/>
                <a:gd name="connsiteX13" fmla="*/ 303162 w 766764"/>
                <a:gd name="connsiteY13" fmla="*/ 1103313 h 1254126"/>
                <a:gd name="connsiteX14" fmla="*/ 174625 w 766764"/>
                <a:gd name="connsiteY14" fmla="*/ 1103313 h 1254126"/>
                <a:gd name="connsiteX15" fmla="*/ 464812 w 766764"/>
                <a:gd name="connsiteY15" fmla="*/ 1023938 h 1254126"/>
                <a:gd name="connsiteX16" fmla="*/ 466236 w 766764"/>
                <a:gd name="connsiteY16" fmla="*/ 1041978 h 1254126"/>
                <a:gd name="connsiteX17" fmla="*/ 461962 w 766764"/>
                <a:gd name="connsiteY17" fmla="*/ 1071563 h 1254126"/>
                <a:gd name="connsiteX18" fmla="*/ 573087 w 766764"/>
                <a:gd name="connsiteY18" fmla="*/ 1071563 h 1254126"/>
                <a:gd name="connsiteX19" fmla="*/ 573087 w 766764"/>
                <a:gd name="connsiteY19" fmla="*/ 1023938 h 1254126"/>
                <a:gd name="connsiteX20" fmla="*/ 464812 w 766764"/>
                <a:gd name="connsiteY20" fmla="*/ 1023938 h 1254126"/>
                <a:gd name="connsiteX21" fmla="*/ 174625 w 766764"/>
                <a:gd name="connsiteY21" fmla="*/ 1023938 h 1254126"/>
                <a:gd name="connsiteX22" fmla="*/ 174625 w 766764"/>
                <a:gd name="connsiteY22" fmla="*/ 1071563 h 1254126"/>
                <a:gd name="connsiteX23" fmla="*/ 285750 w 766764"/>
                <a:gd name="connsiteY23" fmla="*/ 1071563 h 1254126"/>
                <a:gd name="connsiteX24" fmla="*/ 281449 w 766764"/>
                <a:gd name="connsiteY24" fmla="*/ 1041978 h 1254126"/>
                <a:gd name="connsiteX25" fmla="*/ 282883 w 766764"/>
                <a:gd name="connsiteY25" fmla="*/ 1023938 h 1254126"/>
                <a:gd name="connsiteX26" fmla="*/ 174625 w 766764"/>
                <a:gd name="connsiteY26" fmla="*/ 1023938 h 1254126"/>
                <a:gd name="connsiteX27" fmla="*/ 386292 w 766764"/>
                <a:gd name="connsiteY27" fmla="*/ 973138 h 1254126"/>
                <a:gd name="connsiteX28" fmla="*/ 383450 w 766764"/>
                <a:gd name="connsiteY28" fmla="*/ 974571 h 1254126"/>
                <a:gd name="connsiteX29" fmla="*/ 337261 w 766764"/>
                <a:gd name="connsiteY29" fmla="*/ 1061257 h 1254126"/>
                <a:gd name="connsiteX30" fmla="*/ 337261 w 766764"/>
                <a:gd name="connsiteY30" fmla="*/ 1064839 h 1254126"/>
                <a:gd name="connsiteX31" fmla="*/ 340103 w 766764"/>
                <a:gd name="connsiteY31" fmla="*/ 1065555 h 1254126"/>
                <a:gd name="connsiteX32" fmla="*/ 340814 w 766764"/>
                <a:gd name="connsiteY32" fmla="*/ 1065555 h 1254126"/>
                <a:gd name="connsiteX33" fmla="*/ 366395 w 766764"/>
                <a:gd name="connsiteY33" fmla="*/ 1059107 h 1254126"/>
                <a:gd name="connsiteX34" fmla="*/ 357868 w 766764"/>
                <a:gd name="connsiteY34" fmla="*/ 1108540 h 1254126"/>
                <a:gd name="connsiteX35" fmla="*/ 360000 w 766764"/>
                <a:gd name="connsiteY35" fmla="*/ 1112122 h 1254126"/>
                <a:gd name="connsiteX36" fmla="*/ 361421 w 766764"/>
                <a:gd name="connsiteY36" fmla="*/ 1112838 h 1254126"/>
                <a:gd name="connsiteX37" fmla="*/ 364264 w 766764"/>
                <a:gd name="connsiteY37" fmla="*/ 1110689 h 1254126"/>
                <a:gd name="connsiteX38" fmla="*/ 410453 w 766764"/>
                <a:gd name="connsiteY38" fmla="*/ 1024720 h 1254126"/>
                <a:gd name="connsiteX39" fmla="*/ 411163 w 766764"/>
                <a:gd name="connsiteY39" fmla="*/ 1022570 h 1254126"/>
                <a:gd name="connsiteX40" fmla="*/ 407610 w 766764"/>
                <a:gd name="connsiteY40" fmla="*/ 1019705 h 1254126"/>
                <a:gd name="connsiteX41" fmla="*/ 406900 w 766764"/>
                <a:gd name="connsiteY41" fmla="*/ 1019705 h 1254126"/>
                <a:gd name="connsiteX42" fmla="*/ 382029 w 766764"/>
                <a:gd name="connsiteY42" fmla="*/ 1026869 h 1254126"/>
                <a:gd name="connsiteX43" fmla="*/ 389845 w 766764"/>
                <a:gd name="connsiteY43" fmla="*/ 976720 h 1254126"/>
                <a:gd name="connsiteX44" fmla="*/ 387713 w 766764"/>
                <a:gd name="connsiteY44" fmla="*/ 973138 h 1254126"/>
                <a:gd name="connsiteX45" fmla="*/ 386292 w 766764"/>
                <a:gd name="connsiteY45" fmla="*/ 973138 h 1254126"/>
                <a:gd name="connsiteX46" fmla="*/ 174625 w 766764"/>
                <a:gd name="connsiteY46" fmla="*/ 931863 h 1254126"/>
                <a:gd name="connsiteX47" fmla="*/ 174625 w 766764"/>
                <a:gd name="connsiteY47" fmla="*/ 993776 h 1254126"/>
                <a:gd name="connsiteX48" fmla="*/ 295307 w 766764"/>
                <a:gd name="connsiteY48" fmla="*/ 993776 h 1254126"/>
                <a:gd name="connsiteX49" fmla="*/ 373857 w 766764"/>
                <a:gd name="connsiteY49" fmla="*/ 949861 h 1254126"/>
                <a:gd name="connsiteX50" fmla="*/ 451693 w 766764"/>
                <a:gd name="connsiteY50" fmla="*/ 993776 h 1254126"/>
                <a:gd name="connsiteX51" fmla="*/ 573088 w 766764"/>
                <a:gd name="connsiteY51" fmla="*/ 993776 h 1254126"/>
                <a:gd name="connsiteX52" fmla="*/ 573088 w 766764"/>
                <a:gd name="connsiteY52" fmla="*/ 931863 h 1254126"/>
                <a:gd name="connsiteX53" fmla="*/ 174625 w 766764"/>
                <a:gd name="connsiteY53" fmla="*/ 931863 h 1254126"/>
                <a:gd name="connsiteX54" fmla="*/ 173625 w 766764"/>
                <a:gd name="connsiteY54" fmla="*/ 900113 h 1254126"/>
                <a:gd name="connsiteX55" fmla="*/ 574088 w 766764"/>
                <a:gd name="connsiteY55" fmla="*/ 900113 h 1254126"/>
                <a:gd name="connsiteX56" fmla="*/ 604838 w 766764"/>
                <a:gd name="connsiteY56" fmla="*/ 930804 h 1254126"/>
                <a:gd name="connsiteX57" fmla="*/ 604838 w 766764"/>
                <a:gd name="connsiteY57" fmla="*/ 993613 h 1254126"/>
                <a:gd name="connsiteX58" fmla="*/ 601263 w 766764"/>
                <a:gd name="connsiteY58" fmla="*/ 1008601 h 1254126"/>
                <a:gd name="connsiteX59" fmla="*/ 604838 w 766764"/>
                <a:gd name="connsiteY59" fmla="*/ 1023589 h 1254126"/>
                <a:gd name="connsiteX60" fmla="*/ 604838 w 766764"/>
                <a:gd name="connsiteY60" fmla="*/ 1072123 h 1254126"/>
                <a:gd name="connsiteX61" fmla="*/ 601263 w 766764"/>
                <a:gd name="connsiteY61" fmla="*/ 1087112 h 1254126"/>
                <a:gd name="connsiteX62" fmla="*/ 604838 w 766764"/>
                <a:gd name="connsiteY62" fmla="*/ 1102100 h 1254126"/>
                <a:gd name="connsiteX63" fmla="*/ 604838 w 766764"/>
                <a:gd name="connsiteY63" fmla="*/ 1152776 h 1254126"/>
                <a:gd name="connsiteX64" fmla="*/ 574088 w 766764"/>
                <a:gd name="connsiteY64" fmla="*/ 1183466 h 1254126"/>
                <a:gd name="connsiteX65" fmla="*/ 535472 w 766764"/>
                <a:gd name="connsiteY65" fmla="*/ 1183466 h 1254126"/>
                <a:gd name="connsiteX66" fmla="*/ 535472 w 766764"/>
                <a:gd name="connsiteY66" fmla="*/ 1211302 h 1254126"/>
                <a:gd name="connsiteX67" fmla="*/ 526176 w 766764"/>
                <a:gd name="connsiteY67" fmla="*/ 1225577 h 1254126"/>
                <a:gd name="connsiteX68" fmla="*/ 390304 w 766764"/>
                <a:gd name="connsiteY68" fmla="*/ 1254126 h 1254126"/>
                <a:gd name="connsiteX69" fmla="*/ 372427 w 766764"/>
                <a:gd name="connsiteY69" fmla="*/ 1253412 h 1254126"/>
                <a:gd name="connsiteX70" fmla="*/ 354549 w 766764"/>
                <a:gd name="connsiteY70" fmla="*/ 1254126 h 1254126"/>
                <a:gd name="connsiteX71" fmla="*/ 219392 w 766764"/>
                <a:gd name="connsiteY71" fmla="*/ 1225577 h 1254126"/>
                <a:gd name="connsiteX72" fmla="*/ 210096 w 766764"/>
                <a:gd name="connsiteY72" fmla="*/ 1211302 h 1254126"/>
                <a:gd name="connsiteX73" fmla="*/ 210096 w 766764"/>
                <a:gd name="connsiteY73" fmla="*/ 1183466 h 1254126"/>
                <a:gd name="connsiteX74" fmla="*/ 173625 w 766764"/>
                <a:gd name="connsiteY74" fmla="*/ 1183466 h 1254126"/>
                <a:gd name="connsiteX75" fmla="*/ 142875 w 766764"/>
                <a:gd name="connsiteY75" fmla="*/ 1152776 h 1254126"/>
                <a:gd name="connsiteX76" fmla="*/ 142875 w 766764"/>
                <a:gd name="connsiteY76" fmla="*/ 1102100 h 1254126"/>
                <a:gd name="connsiteX77" fmla="*/ 147166 w 766764"/>
                <a:gd name="connsiteY77" fmla="*/ 1087112 h 1254126"/>
                <a:gd name="connsiteX78" fmla="*/ 142875 w 766764"/>
                <a:gd name="connsiteY78" fmla="*/ 1072123 h 1254126"/>
                <a:gd name="connsiteX79" fmla="*/ 142875 w 766764"/>
                <a:gd name="connsiteY79" fmla="*/ 1023589 h 1254126"/>
                <a:gd name="connsiteX80" fmla="*/ 147166 w 766764"/>
                <a:gd name="connsiteY80" fmla="*/ 1008601 h 1254126"/>
                <a:gd name="connsiteX81" fmla="*/ 142875 w 766764"/>
                <a:gd name="connsiteY81" fmla="*/ 993613 h 1254126"/>
                <a:gd name="connsiteX82" fmla="*/ 142875 w 766764"/>
                <a:gd name="connsiteY82" fmla="*/ 930804 h 1254126"/>
                <a:gd name="connsiteX83" fmla="*/ 173625 w 766764"/>
                <a:gd name="connsiteY83" fmla="*/ 900113 h 1254126"/>
                <a:gd name="connsiteX84" fmla="*/ 525462 w 766764"/>
                <a:gd name="connsiteY84" fmla="*/ 838200 h 1254126"/>
                <a:gd name="connsiteX85" fmla="*/ 549275 w 766764"/>
                <a:gd name="connsiteY85" fmla="*/ 842409 h 1254126"/>
                <a:gd name="connsiteX86" fmla="*/ 557212 w 766764"/>
                <a:gd name="connsiteY86" fmla="*/ 841707 h 1254126"/>
                <a:gd name="connsiteX87" fmla="*/ 557212 w 766764"/>
                <a:gd name="connsiteY87" fmla="*/ 868363 h 1254126"/>
                <a:gd name="connsiteX88" fmla="*/ 525462 w 766764"/>
                <a:gd name="connsiteY88" fmla="*/ 868363 h 1254126"/>
                <a:gd name="connsiteX89" fmla="*/ 525462 w 766764"/>
                <a:gd name="connsiteY89" fmla="*/ 838200 h 1254126"/>
                <a:gd name="connsiteX90" fmla="*/ 550069 w 766764"/>
                <a:gd name="connsiteY90" fmla="*/ 736600 h 1254126"/>
                <a:gd name="connsiteX91" fmla="*/ 587376 w 766764"/>
                <a:gd name="connsiteY91" fmla="*/ 773113 h 1254126"/>
                <a:gd name="connsiteX92" fmla="*/ 550069 w 766764"/>
                <a:gd name="connsiteY92" fmla="*/ 809626 h 1254126"/>
                <a:gd name="connsiteX93" fmla="*/ 512762 w 766764"/>
                <a:gd name="connsiteY93" fmla="*/ 773113 h 1254126"/>
                <a:gd name="connsiteX94" fmla="*/ 550069 w 766764"/>
                <a:gd name="connsiteY94" fmla="*/ 736600 h 1254126"/>
                <a:gd name="connsiteX95" fmla="*/ 376858 w 766764"/>
                <a:gd name="connsiteY95" fmla="*/ 650875 h 1254126"/>
                <a:gd name="connsiteX96" fmla="*/ 501650 w 766764"/>
                <a:gd name="connsiteY96" fmla="*/ 725286 h 1254126"/>
                <a:gd name="connsiteX97" fmla="*/ 485155 w 766764"/>
                <a:gd name="connsiteY97" fmla="*/ 752475 h 1254126"/>
                <a:gd name="connsiteX98" fmla="*/ 360362 w 766764"/>
                <a:gd name="connsiteY98" fmla="*/ 678064 h 1254126"/>
                <a:gd name="connsiteX99" fmla="*/ 376858 w 766764"/>
                <a:gd name="connsiteY99" fmla="*/ 650875 h 1254126"/>
                <a:gd name="connsiteX100" fmla="*/ 311150 w 766764"/>
                <a:gd name="connsiteY100" fmla="*/ 593725 h 1254126"/>
                <a:gd name="connsiteX101" fmla="*/ 347663 w 766764"/>
                <a:gd name="connsiteY101" fmla="*/ 631032 h 1254126"/>
                <a:gd name="connsiteX102" fmla="*/ 311150 w 766764"/>
                <a:gd name="connsiteY102" fmla="*/ 668339 h 1254126"/>
                <a:gd name="connsiteX103" fmla="*/ 274637 w 766764"/>
                <a:gd name="connsiteY103" fmla="*/ 631032 h 1254126"/>
                <a:gd name="connsiteX104" fmla="*/ 311150 w 766764"/>
                <a:gd name="connsiteY104" fmla="*/ 593725 h 1254126"/>
                <a:gd name="connsiteX105" fmla="*/ 102503 w 766764"/>
                <a:gd name="connsiteY105" fmla="*/ 579438 h 1254126"/>
                <a:gd name="connsiteX106" fmla="*/ 113946 w 766764"/>
                <a:gd name="connsiteY106" fmla="*/ 593706 h 1254126"/>
                <a:gd name="connsiteX107" fmla="*/ 219075 w 766764"/>
                <a:gd name="connsiteY107" fmla="*/ 806297 h 1254126"/>
                <a:gd name="connsiteX108" fmla="*/ 219075 w 766764"/>
                <a:gd name="connsiteY108" fmla="*/ 868363 h 1254126"/>
                <a:gd name="connsiteX109" fmla="*/ 187608 w 766764"/>
                <a:gd name="connsiteY109" fmla="*/ 868363 h 1254126"/>
                <a:gd name="connsiteX110" fmla="*/ 187608 w 766764"/>
                <a:gd name="connsiteY110" fmla="*/ 806297 h 1254126"/>
                <a:gd name="connsiteX111" fmla="*/ 91776 w 766764"/>
                <a:gd name="connsiteY111" fmla="*/ 615821 h 1254126"/>
                <a:gd name="connsiteX112" fmla="*/ 91061 w 766764"/>
                <a:gd name="connsiteY112" fmla="*/ 614394 h 1254126"/>
                <a:gd name="connsiteX113" fmla="*/ 74612 w 766764"/>
                <a:gd name="connsiteY113" fmla="*/ 594419 h 1254126"/>
                <a:gd name="connsiteX114" fmla="*/ 102503 w 766764"/>
                <a:gd name="connsiteY114" fmla="*/ 579438 h 1254126"/>
                <a:gd name="connsiteX115" fmla="*/ 56357 w 766764"/>
                <a:gd name="connsiteY115" fmla="*/ 492125 h 1254126"/>
                <a:gd name="connsiteX116" fmla="*/ 93664 w 766764"/>
                <a:gd name="connsiteY116" fmla="*/ 529432 h 1254126"/>
                <a:gd name="connsiteX117" fmla="*/ 56357 w 766764"/>
                <a:gd name="connsiteY117" fmla="*/ 566739 h 1254126"/>
                <a:gd name="connsiteX118" fmla="*/ 19050 w 766764"/>
                <a:gd name="connsiteY118" fmla="*/ 529432 h 1254126"/>
                <a:gd name="connsiteX119" fmla="*/ 56357 w 766764"/>
                <a:gd name="connsiteY119" fmla="*/ 492125 h 1254126"/>
                <a:gd name="connsiteX120" fmla="*/ 697958 w 766764"/>
                <a:gd name="connsiteY120" fmla="*/ 469900 h 1254126"/>
                <a:gd name="connsiteX121" fmla="*/ 728662 w 766764"/>
                <a:gd name="connsiteY121" fmla="*/ 477044 h 1254126"/>
                <a:gd name="connsiteX122" fmla="*/ 653686 w 766764"/>
                <a:gd name="connsiteY122" fmla="*/ 614918 h 1254126"/>
                <a:gd name="connsiteX123" fmla="*/ 652258 w 766764"/>
                <a:gd name="connsiteY123" fmla="*/ 616347 h 1254126"/>
                <a:gd name="connsiteX124" fmla="*/ 581567 w 766764"/>
                <a:gd name="connsiteY124" fmla="*/ 712788 h 1254126"/>
                <a:gd name="connsiteX125" fmla="*/ 550862 w 766764"/>
                <a:gd name="connsiteY125" fmla="*/ 704930 h 1254126"/>
                <a:gd name="connsiteX126" fmla="*/ 630122 w 766764"/>
                <a:gd name="connsiteY126" fmla="*/ 594201 h 1254126"/>
                <a:gd name="connsiteX127" fmla="*/ 697958 w 766764"/>
                <a:gd name="connsiteY127" fmla="*/ 469900 h 1254126"/>
                <a:gd name="connsiteX128" fmla="*/ 413326 w 766764"/>
                <a:gd name="connsiteY128" fmla="*/ 406400 h 1254126"/>
                <a:gd name="connsiteX129" fmla="*/ 441325 w 766764"/>
                <a:gd name="connsiteY129" fmla="*/ 421478 h 1254126"/>
                <a:gd name="connsiteX130" fmla="*/ 356611 w 766764"/>
                <a:gd name="connsiteY130" fmla="*/ 579438 h 1254126"/>
                <a:gd name="connsiteX131" fmla="*/ 328612 w 766764"/>
                <a:gd name="connsiteY131" fmla="*/ 564360 h 1254126"/>
                <a:gd name="connsiteX132" fmla="*/ 413326 w 766764"/>
                <a:gd name="connsiteY132" fmla="*/ 406400 h 1254126"/>
                <a:gd name="connsiteX133" fmla="*/ 729457 w 766764"/>
                <a:gd name="connsiteY133" fmla="*/ 371475 h 1254126"/>
                <a:gd name="connsiteX134" fmla="*/ 766764 w 766764"/>
                <a:gd name="connsiteY134" fmla="*/ 408782 h 1254126"/>
                <a:gd name="connsiteX135" fmla="*/ 729457 w 766764"/>
                <a:gd name="connsiteY135" fmla="*/ 446089 h 1254126"/>
                <a:gd name="connsiteX136" fmla="*/ 692150 w 766764"/>
                <a:gd name="connsiteY136" fmla="*/ 408782 h 1254126"/>
                <a:gd name="connsiteX137" fmla="*/ 729457 w 766764"/>
                <a:gd name="connsiteY137" fmla="*/ 371475 h 1254126"/>
                <a:gd name="connsiteX138" fmla="*/ 391084 w 766764"/>
                <a:gd name="connsiteY138" fmla="*/ 368300 h 1254126"/>
                <a:gd name="connsiteX139" fmla="*/ 403225 w 766764"/>
                <a:gd name="connsiteY139" fmla="*/ 396860 h 1254126"/>
                <a:gd name="connsiteX140" fmla="*/ 123266 w 766764"/>
                <a:gd name="connsiteY140" fmla="*/ 517525 h 1254126"/>
                <a:gd name="connsiteX141" fmla="*/ 111125 w 766764"/>
                <a:gd name="connsiteY141" fmla="*/ 488965 h 1254126"/>
                <a:gd name="connsiteX142" fmla="*/ 391084 w 766764"/>
                <a:gd name="connsiteY142" fmla="*/ 368300 h 1254126"/>
                <a:gd name="connsiteX143" fmla="*/ 526456 w 766764"/>
                <a:gd name="connsiteY143" fmla="*/ 352425 h 1254126"/>
                <a:gd name="connsiteX144" fmla="*/ 666750 w 766764"/>
                <a:gd name="connsiteY144" fmla="*/ 379981 h 1254126"/>
                <a:gd name="connsiteX145" fmla="*/ 660995 w 766764"/>
                <a:gd name="connsiteY145" fmla="*/ 408987 h 1254126"/>
                <a:gd name="connsiteX146" fmla="*/ 660995 w 766764"/>
                <a:gd name="connsiteY146" fmla="*/ 411163 h 1254126"/>
                <a:gd name="connsiteX147" fmla="*/ 520700 w 766764"/>
                <a:gd name="connsiteY147" fmla="*/ 383607 h 1254126"/>
                <a:gd name="connsiteX148" fmla="*/ 526456 w 766764"/>
                <a:gd name="connsiteY148" fmla="*/ 355326 h 1254126"/>
                <a:gd name="connsiteX149" fmla="*/ 526456 w 766764"/>
                <a:gd name="connsiteY149" fmla="*/ 352425 h 1254126"/>
                <a:gd name="connsiteX150" fmla="*/ 457994 w 766764"/>
                <a:gd name="connsiteY150" fmla="*/ 319088 h 1254126"/>
                <a:gd name="connsiteX151" fmla="*/ 495301 w 766764"/>
                <a:gd name="connsiteY151" fmla="*/ 355601 h 1254126"/>
                <a:gd name="connsiteX152" fmla="*/ 457994 w 766764"/>
                <a:gd name="connsiteY152" fmla="*/ 392114 h 1254126"/>
                <a:gd name="connsiteX153" fmla="*/ 420687 w 766764"/>
                <a:gd name="connsiteY153" fmla="*/ 355601 h 1254126"/>
                <a:gd name="connsiteX154" fmla="*/ 457994 w 766764"/>
                <a:gd name="connsiteY154" fmla="*/ 319088 h 1254126"/>
                <a:gd name="connsiteX155" fmla="*/ 147051 w 766764"/>
                <a:gd name="connsiteY155" fmla="*/ 268288 h 1254126"/>
                <a:gd name="connsiteX156" fmla="*/ 176213 w 766764"/>
                <a:gd name="connsiteY156" fmla="*/ 280376 h 1254126"/>
                <a:gd name="connsiteX157" fmla="*/ 95837 w 766764"/>
                <a:gd name="connsiteY157" fmla="*/ 473076 h 1254126"/>
                <a:gd name="connsiteX158" fmla="*/ 66675 w 766764"/>
                <a:gd name="connsiteY158" fmla="*/ 460988 h 1254126"/>
                <a:gd name="connsiteX159" fmla="*/ 147051 w 766764"/>
                <a:gd name="connsiteY159" fmla="*/ 268288 h 1254126"/>
                <a:gd name="connsiteX160" fmla="*/ 188913 w 766764"/>
                <a:gd name="connsiteY160" fmla="*/ 174625 h 1254126"/>
                <a:gd name="connsiteX161" fmla="*/ 225426 w 766764"/>
                <a:gd name="connsiteY161" fmla="*/ 211932 h 1254126"/>
                <a:gd name="connsiteX162" fmla="*/ 188913 w 766764"/>
                <a:gd name="connsiteY162" fmla="*/ 249239 h 1254126"/>
                <a:gd name="connsiteX163" fmla="*/ 152400 w 766764"/>
                <a:gd name="connsiteY163" fmla="*/ 211932 h 1254126"/>
                <a:gd name="connsiteX164" fmla="*/ 188913 w 766764"/>
                <a:gd name="connsiteY164" fmla="*/ 174625 h 1254126"/>
                <a:gd name="connsiteX165" fmla="*/ 491124 w 766764"/>
                <a:gd name="connsiteY165" fmla="*/ 111125 h 1254126"/>
                <a:gd name="connsiteX166" fmla="*/ 520113 w 766764"/>
                <a:gd name="connsiteY166" fmla="*/ 117512 h 1254126"/>
                <a:gd name="connsiteX167" fmla="*/ 522287 w 766764"/>
                <a:gd name="connsiteY167" fmla="*/ 117512 h 1254126"/>
                <a:gd name="connsiteX168" fmla="*/ 486776 w 766764"/>
                <a:gd name="connsiteY168" fmla="*/ 292100 h 1254126"/>
                <a:gd name="connsiteX169" fmla="*/ 457786 w 766764"/>
                <a:gd name="connsiteY169" fmla="*/ 286422 h 1254126"/>
                <a:gd name="connsiteX170" fmla="*/ 455612 w 766764"/>
                <a:gd name="connsiteY170" fmla="*/ 286422 h 1254126"/>
                <a:gd name="connsiteX171" fmla="*/ 491124 w 766764"/>
                <a:gd name="connsiteY171" fmla="*/ 111125 h 1254126"/>
                <a:gd name="connsiteX172" fmla="*/ 586440 w 766764"/>
                <a:gd name="connsiteY172" fmla="*/ 66675 h 1254126"/>
                <a:gd name="connsiteX173" fmla="*/ 742950 w 766764"/>
                <a:gd name="connsiteY173" fmla="*/ 340601 h 1254126"/>
                <a:gd name="connsiteX174" fmla="*/ 728722 w 766764"/>
                <a:gd name="connsiteY174" fmla="*/ 339178 h 1254126"/>
                <a:gd name="connsiteX175" fmla="*/ 711648 w 766764"/>
                <a:gd name="connsiteY175" fmla="*/ 341313 h 1254126"/>
                <a:gd name="connsiteX176" fmla="*/ 571500 w 766764"/>
                <a:gd name="connsiteY176" fmla="*/ 94423 h 1254126"/>
                <a:gd name="connsiteX177" fmla="*/ 586440 w 766764"/>
                <a:gd name="connsiteY177" fmla="*/ 66675 h 1254126"/>
                <a:gd name="connsiteX178" fmla="*/ 453171 w 766764"/>
                <a:gd name="connsiteY178" fmla="*/ 63500 h 1254126"/>
                <a:gd name="connsiteX179" fmla="*/ 466725 w 766764"/>
                <a:gd name="connsiteY179" fmla="*/ 92024 h 1254126"/>
                <a:gd name="connsiteX180" fmla="*/ 254854 w 766764"/>
                <a:gd name="connsiteY180" fmla="*/ 196850 h 1254126"/>
                <a:gd name="connsiteX181" fmla="*/ 241300 w 766764"/>
                <a:gd name="connsiteY181" fmla="*/ 168326 h 1254126"/>
                <a:gd name="connsiteX182" fmla="*/ 453171 w 766764"/>
                <a:gd name="connsiteY182" fmla="*/ 63500 h 1254126"/>
                <a:gd name="connsiteX183" fmla="*/ 519907 w 766764"/>
                <a:gd name="connsiteY183" fmla="*/ 11113 h 1254126"/>
                <a:gd name="connsiteX184" fmla="*/ 557214 w 766764"/>
                <a:gd name="connsiteY184" fmla="*/ 48420 h 1254126"/>
                <a:gd name="connsiteX185" fmla="*/ 519907 w 766764"/>
                <a:gd name="connsiteY185" fmla="*/ 85727 h 1254126"/>
                <a:gd name="connsiteX186" fmla="*/ 482600 w 766764"/>
                <a:gd name="connsiteY186" fmla="*/ 48420 h 1254126"/>
                <a:gd name="connsiteX187" fmla="*/ 519907 w 766764"/>
                <a:gd name="connsiteY187" fmla="*/ 11113 h 1254126"/>
                <a:gd name="connsiteX188" fmla="*/ 372840 w 766764"/>
                <a:gd name="connsiteY188" fmla="*/ 0 h 1254126"/>
                <a:gd name="connsiteX189" fmla="*/ 463550 w 766764"/>
                <a:gd name="connsiteY189" fmla="*/ 10707 h 1254126"/>
                <a:gd name="connsiteX190" fmla="*/ 452122 w 766764"/>
                <a:gd name="connsiteY190" fmla="*/ 40685 h 1254126"/>
                <a:gd name="connsiteX191" fmla="*/ 372840 w 766764"/>
                <a:gd name="connsiteY191" fmla="*/ 31406 h 1254126"/>
                <a:gd name="connsiteX192" fmla="*/ 31427 w 766764"/>
                <a:gd name="connsiteY192" fmla="*/ 371879 h 1254126"/>
                <a:gd name="connsiteX193" fmla="*/ 43569 w 766764"/>
                <a:gd name="connsiteY193" fmla="*/ 462529 h 1254126"/>
                <a:gd name="connsiteX194" fmla="*/ 14999 w 766764"/>
                <a:gd name="connsiteY194" fmla="*/ 474663 h 1254126"/>
                <a:gd name="connsiteX195" fmla="*/ 0 w 766764"/>
                <a:gd name="connsiteY195" fmla="*/ 371879 h 1254126"/>
                <a:gd name="connsiteX196" fmla="*/ 372840 w 766764"/>
                <a:gd name="connsiteY196" fmla="*/ 0 h 12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766764" h="1254126">
                  <a:moveTo>
                    <a:pt x="241300" y="1184275"/>
                  </a:moveTo>
                  <a:cubicBezTo>
                    <a:pt x="241300" y="1184275"/>
                    <a:pt x="241300" y="1184275"/>
                    <a:pt x="241300" y="1201559"/>
                  </a:cubicBezTo>
                  <a:cubicBezTo>
                    <a:pt x="308391" y="1227138"/>
                    <a:pt x="369771" y="1221607"/>
                    <a:pt x="370485" y="1221607"/>
                  </a:cubicBezTo>
                  <a:cubicBezTo>
                    <a:pt x="371199" y="1221607"/>
                    <a:pt x="372626" y="1221607"/>
                    <a:pt x="373340" y="1221607"/>
                  </a:cubicBezTo>
                  <a:cubicBezTo>
                    <a:pt x="374054" y="1221607"/>
                    <a:pt x="435434" y="1227138"/>
                    <a:pt x="503238" y="1201559"/>
                  </a:cubicBezTo>
                  <a:cubicBezTo>
                    <a:pt x="503238" y="1201559"/>
                    <a:pt x="503238" y="1201559"/>
                    <a:pt x="503238" y="1184275"/>
                  </a:cubicBezTo>
                  <a:cubicBezTo>
                    <a:pt x="503238" y="1184275"/>
                    <a:pt x="503238" y="1184275"/>
                    <a:pt x="241300" y="1184275"/>
                  </a:cubicBezTo>
                  <a:close/>
                  <a:moveTo>
                    <a:pt x="174625" y="1103313"/>
                  </a:moveTo>
                  <a:cubicBezTo>
                    <a:pt x="174625" y="1103313"/>
                    <a:pt x="174625" y="1103313"/>
                    <a:pt x="174625" y="1152526"/>
                  </a:cubicBezTo>
                  <a:cubicBezTo>
                    <a:pt x="174625" y="1152526"/>
                    <a:pt x="174625" y="1152526"/>
                    <a:pt x="573088" y="1152526"/>
                  </a:cubicBezTo>
                  <a:cubicBezTo>
                    <a:pt x="573088" y="1152526"/>
                    <a:pt x="573088" y="1152526"/>
                    <a:pt x="573088" y="1103313"/>
                  </a:cubicBezTo>
                  <a:cubicBezTo>
                    <a:pt x="573088" y="1103313"/>
                    <a:pt x="573088" y="1103313"/>
                    <a:pt x="443838" y="1103313"/>
                  </a:cubicBezTo>
                  <a:cubicBezTo>
                    <a:pt x="426700" y="1122570"/>
                    <a:pt x="401706" y="1135409"/>
                    <a:pt x="373857" y="1135409"/>
                  </a:cubicBezTo>
                  <a:cubicBezTo>
                    <a:pt x="345293" y="1135409"/>
                    <a:pt x="320300" y="1122570"/>
                    <a:pt x="303162" y="1103313"/>
                  </a:cubicBezTo>
                  <a:cubicBezTo>
                    <a:pt x="303162" y="1103313"/>
                    <a:pt x="303162" y="1103313"/>
                    <a:pt x="174625" y="1103313"/>
                  </a:cubicBezTo>
                  <a:close/>
                  <a:moveTo>
                    <a:pt x="464812" y="1023938"/>
                  </a:moveTo>
                  <a:cubicBezTo>
                    <a:pt x="465524" y="1029711"/>
                    <a:pt x="466236" y="1036205"/>
                    <a:pt x="466236" y="1041978"/>
                  </a:cubicBezTo>
                  <a:cubicBezTo>
                    <a:pt x="466236" y="1052080"/>
                    <a:pt x="464812" y="1062182"/>
                    <a:pt x="461962" y="1071563"/>
                  </a:cubicBezTo>
                  <a:cubicBezTo>
                    <a:pt x="461962" y="1071563"/>
                    <a:pt x="461962" y="1071563"/>
                    <a:pt x="573087" y="1071563"/>
                  </a:cubicBezTo>
                  <a:cubicBezTo>
                    <a:pt x="573087" y="1071563"/>
                    <a:pt x="573087" y="1071563"/>
                    <a:pt x="573087" y="1023938"/>
                  </a:cubicBezTo>
                  <a:cubicBezTo>
                    <a:pt x="573087" y="1023938"/>
                    <a:pt x="573087" y="1023938"/>
                    <a:pt x="464812" y="1023938"/>
                  </a:cubicBezTo>
                  <a:close/>
                  <a:moveTo>
                    <a:pt x="174625" y="1023938"/>
                  </a:moveTo>
                  <a:cubicBezTo>
                    <a:pt x="174625" y="1023938"/>
                    <a:pt x="174625" y="1023938"/>
                    <a:pt x="174625" y="1071563"/>
                  </a:cubicBezTo>
                  <a:cubicBezTo>
                    <a:pt x="174625" y="1071563"/>
                    <a:pt x="174625" y="1071563"/>
                    <a:pt x="285750" y="1071563"/>
                  </a:cubicBezTo>
                  <a:cubicBezTo>
                    <a:pt x="282883" y="1062182"/>
                    <a:pt x="281449" y="1052080"/>
                    <a:pt x="281449" y="1041978"/>
                  </a:cubicBezTo>
                  <a:cubicBezTo>
                    <a:pt x="281449" y="1036205"/>
                    <a:pt x="282166" y="1029711"/>
                    <a:pt x="282883" y="1023938"/>
                  </a:cubicBezTo>
                  <a:cubicBezTo>
                    <a:pt x="282883" y="1023938"/>
                    <a:pt x="282883" y="1023938"/>
                    <a:pt x="174625" y="1023938"/>
                  </a:cubicBezTo>
                  <a:close/>
                  <a:moveTo>
                    <a:pt x="386292" y="973138"/>
                  </a:moveTo>
                  <a:cubicBezTo>
                    <a:pt x="385582" y="973138"/>
                    <a:pt x="384160" y="973138"/>
                    <a:pt x="383450" y="974571"/>
                  </a:cubicBezTo>
                  <a:cubicBezTo>
                    <a:pt x="383450" y="974571"/>
                    <a:pt x="383450" y="974571"/>
                    <a:pt x="337261" y="1061257"/>
                  </a:cubicBezTo>
                  <a:cubicBezTo>
                    <a:pt x="336550" y="1061973"/>
                    <a:pt x="336550" y="1063406"/>
                    <a:pt x="337261" y="1064839"/>
                  </a:cubicBezTo>
                  <a:cubicBezTo>
                    <a:pt x="337971" y="1065555"/>
                    <a:pt x="339393" y="1065555"/>
                    <a:pt x="340103" y="1065555"/>
                  </a:cubicBezTo>
                  <a:cubicBezTo>
                    <a:pt x="340103" y="1065555"/>
                    <a:pt x="340103" y="1065555"/>
                    <a:pt x="340814" y="1065555"/>
                  </a:cubicBezTo>
                  <a:cubicBezTo>
                    <a:pt x="340814" y="1065555"/>
                    <a:pt x="340814" y="1065555"/>
                    <a:pt x="366395" y="1059107"/>
                  </a:cubicBezTo>
                  <a:cubicBezTo>
                    <a:pt x="366395" y="1059107"/>
                    <a:pt x="366395" y="1059107"/>
                    <a:pt x="357868" y="1108540"/>
                  </a:cubicBezTo>
                  <a:cubicBezTo>
                    <a:pt x="357868" y="1109972"/>
                    <a:pt x="358579" y="1112122"/>
                    <a:pt x="360000" y="1112122"/>
                  </a:cubicBezTo>
                  <a:cubicBezTo>
                    <a:pt x="360711" y="1112122"/>
                    <a:pt x="360711" y="1112838"/>
                    <a:pt x="361421" y="1112838"/>
                  </a:cubicBezTo>
                  <a:cubicBezTo>
                    <a:pt x="362132" y="1112838"/>
                    <a:pt x="363553" y="1112122"/>
                    <a:pt x="364264" y="1110689"/>
                  </a:cubicBezTo>
                  <a:cubicBezTo>
                    <a:pt x="364264" y="1110689"/>
                    <a:pt x="364264" y="1110689"/>
                    <a:pt x="410453" y="1024720"/>
                  </a:cubicBezTo>
                  <a:cubicBezTo>
                    <a:pt x="411163" y="1024003"/>
                    <a:pt x="411163" y="1023287"/>
                    <a:pt x="411163" y="1022570"/>
                  </a:cubicBezTo>
                  <a:cubicBezTo>
                    <a:pt x="411163" y="1021138"/>
                    <a:pt x="409742" y="1019705"/>
                    <a:pt x="407610" y="1019705"/>
                  </a:cubicBezTo>
                  <a:cubicBezTo>
                    <a:pt x="407610" y="1019705"/>
                    <a:pt x="407610" y="1019705"/>
                    <a:pt x="406900" y="1019705"/>
                  </a:cubicBezTo>
                  <a:cubicBezTo>
                    <a:pt x="406900" y="1019705"/>
                    <a:pt x="406900" y="1019705"/>
                    <a:pt x="382029" y="1026869"/>
                  </a:cubicBezTo>
                  <a:cubicBezTo>
                    <a:pt x="382029" y="1026869"/>
                    <a:pt x="382029" y="1026869"/>
                    <a:pt x="389845" y="976720"/>
                  </a:cubicBezTo>
                  <a:cubicBezTo>
                    <a:pt x="389845" y="975287"/>
                    <a:pt x="389135" y="973855"/>
                    <a:pt x="387713" y="973138"/>
                  </a:cubicBezTo>
                  <a:cubicBezTo>
                    <a:pt x="387003" y="973138"/>
                    <a:pt x="387003" y="973138"/>
                    <a:pt x="386292" y="973138"/>
                  </a:cubicBezTo>
                  <a:close/>
                  <a:moveTo>
                    <a:pt x="174625" y="931863"/>
                  </a:moveTo>
                  <a:cubicBezTo>
                    <a:pt x="174625" y="931863"/>
                    <a:pt x="174625" y="931863"/>
                    <a:pt x="174625" y="993776"/>
                  </a:cubicBezTo>
                  <a:cubicBezTo>
                    <a:pt x="174625" y="993776"/>
                    <a:pt x="174625" y="993776"/>
                    <a:pt x="295307" y="993776"/>
                  </a:cubicBezTo>
                  <a:cubicBezTo>
                    <a:pt x="311731" y="967859"/>
                    <a:pt x="340294" y="949861"/>
                    <a:pt x="373857" y="949861"/>
                  </a:cubicBezTo>
                  <a:cubicBezTo>
                    <a:pt x="406705" y="949861"/>
                    <a:pt x="435269" y="967859"/>
                    <a:pt x="451693" y="993776"/>
                  </a:cubicBezTo>
                  <a:cubicBezTo>
                    <a:pt x="451693" y="993776"/>
                    <a:pt x="451693" y="993776"/>
                    <a:pt x="573088" y="993776"/>
                  </a:cubicBezTo>
                  <a:cubicBezTo>
                    <a:pt x="573088" y="993776"/>
                    <a:pt x="573088" y="993776"/>
                    <a:pt x="573088" y="931863"/>
                  </a:cubicBezTo>
                  <a:cubicBezTo>
                    <a:pt x="573088" y="931863"/>
                    <a:pt x="573088" y="931863"/>
                    <a:pt x="174625" y="931863"/>
                  </a:cubicBezTo>
                  <a:close/>
                  <a:moveTo>
                    <a:pt x="173625" y="900113"/>
                  </a:moveTo>
                  <a:cubicBezTo>
                    <a:pt x="173625" y="900113"/>
                    <a:pt x="568367" y="900113"/>
                    <a:pt x="574088" y="900113"/>
                  </a:cubicBezTo>
                  <a:cubicBezTo>
                    <a:pt x="591251" y="900113"/>
                    <a:pt x="604838" y="913674"/>
                    <a:pt x="604838" y="930804"/>
                  </a:cubicBezTo>
                  <a:cubicBezTo>
                    <a:pt x="604838" y="930804"/>
                    <a:pt x="604838" y="930804"/>
                    <a:pt x="604838" y="993613"/>
                  </a:cubicBezTo>
                  <a:cubicBezTo>
                    <a:pt x="604838" y="999322"/>
                    <a:pt x="603408" y="1004319"/>
                    <a:pt x="601263" y="1008601"/>
                  </a:cubicBezTo>
                  <a:cubicBezTo>
                    <a:pt x="603408" y="1012883"/>
                    <a:pt x="604838" y="1017880"/>
                    <a:pt x="604838" y="1023589"/>
                  </a:cubicBezTo>
                  <a:cubicBezTo>
                    <a:pt x="604838" y="1023589"/>
                    <a:pt x="604838" y="1023589"/>
                    <a:pt x="604838" y="1072123"/>
                  </a:cubicBezTo>
                  <a:cubicBezTo>
                    <a:pt x="604838" y="1077120"/>
                    <a:pt x="603408" y="1082116"/>
                    <a:pt x="601263" y="1087112"/>
                  </a:cubicBezTo>
                  <a:cubicBezTo>
                    <a:pt x="603408" y="1091394"/>
                    <a:pt x="604838" y="1096391"/>
                    <a:pt x="604838" y="1102100"/>
                  </a:cubicBezTo>
                  <a:cubicBezTo>
                    <a:pt x="604838" y="1102100"/>
                    <a:pt x="604838" y="1102100"/>
                    <a:pt x="604838" y="1152776"/>
                  </a:cubicBezTo>
                  <a:cubicBezTo>
                    <a:pt x="604838" y="1169905"/>
                    <a:pt x="591251" y="1183466"/>
                    <a:pt x="574088" y="1183466"/>
                  </a:cubicBezTo>
                  <a:cubicBezTo>
                    <a:pt x="574088" y="1183466"/>
                    <a:pt x="574088" y="1183466"/>
                    <a:pt x="535472" y="1183466"/>
                  </a:cubicBezTo>
                  <a:cubicBezTo>
                    <a:pt x="535472" y="1183466"/>
                    <a:pt x="535472" y="1183466"/>
                    <a:pt x="535472" y="1211302"/>
                  </a:cubicBezTo>
                  <a:cubicBezTo>
                    <a:pt x="535472" y="1217726"/>
                    <a:pt x="531897" y="1223435"/>
                    <a:pt x="526176" y="1225577"/>
                  </a:cubicBezTo>
                  <a:cubicBezTo>
                    <a:pt x="470397" y="1250557"/>
                    <a:pt x="417479" y="1254126"/>
                    <a:pt x="390304" y="1254126"/>
                  </a:cubicBezTo>
                  <a:cubicBezTo>
                    <a:pt x="381723" y="1254126"/>
                    <a:pt x="375287" y="1254126"/>
                    <a:pt x="372427" y="1253412"/>
                  </a:cubicBezTo>
                  <a:cubicBezTo>
                    <a:pt x="369566" y="1253412"/>
                    <a:pt x="363130" y="1254126"/>
                    <a:pt x="354549" y="1254126"/>
                  </a:cubicBezTo>
                  <a:cubicBezTo>
                    <a:pt x="327374" y="1254126"/>
                    <a:pt x="274456" y="1250557"/>
                    <a:pt x="219392" y="1225577"/>
                  </a:cubicBezTo>
                  <a:cubicBezTo>
                    <a:pt x="213671" y="1223435"/>
                    <a:pt x="210096" y="1217726"/>
                    <a:pt x="210096" y="1211302"/>
                  </a:cubicBezTo>
                  <a:cubicBezTo>
                    <a:pt x="210096" y="1211302"/>
                    <a:pt x="210096" y="1211302"/>
                    <a:pt x="210096" y="1183466"/>
                  </a:cubicBezTo>
                  <a:cubicBezTo>
                    <a:pt x="210096" y="1183466"/>
                    <a:pt x="210096" y="1183466"/>
                    <a:pt x="173625" y="1183466"/>
                  </a:cubicBezTo>
                  <a:cubicBezTo>
                    <a:pt x="156462" y="1183466"/>
                    <a:pt x="142875" y="1169905"/>
                    <a:pt x="142875" y="1152776"/>
                  </a:cubicBezTo>
                  <a:cubicBezTo>
                    <a:pt x="142875" y="1152776"/>
                    <a:pt x="142875" y="1152776"/>
                    <a:pt x="142875" y="1102100"/>
                  </a:cubicBezTo>
                  <a:cubicBezTo>
                    <a:pt x="142875" y="1096391"/>
                    <a:pt x="144305" y="1091394"/>
                    <a:pt x="147166" y="1087112"/>
                  </a:cubicBezTo>
                  <a:cubicBezTo>
                    <a:pt x="144305" y="1082116"/>
                    <a:pt x="142875" y="1077120"/>
                    <a:pt x="142875" y="1072123"/>
                  </a:cubicBezTo>
                  <a:cubicBezTo>
                    <a:pt x="142875" y="1072123"/>
                    <a:pt x="142875" y="1072123"/>
                    <a:pt x="142875" y="1023589"/>
                  </a:cubicBezTo>
                  <a:cubicBezTo>
                    <a:pt x="142875" y="1017880"/>
                    <a:pt x="144305" y="1012883"/>
                    <a:pt x="147166" y="1008601"/>
                  </a:cubicBezTo>
                  <a:cubicBezTo>
                    <a:pt x="144305" y="1004319"/>
                    <a:pt x="142875" y="999322"/>
                    <a:pt x="142875" y="993613"/>
                  </a:cubicBezTo>
                  <a:cubicBezTo>
                    <a:pt x="142875" y="993613"/>
                    <a:pt x="142875" y="993613"/>
                    <a:pt x="142875" y="930804"/>
                  </a:cubicBezTo>
                  <a:cubicBezTo>
                    <a:pt x="142875" y="913674"/>
                    <a:pt x="156462" y="900113"/>
                    <a:pt x="173625" y="900113"/>
                  </a:cubicBezTo>
                  <a:close/>
                  <a:moveTo>
                    <a:pt x="525462" y="838200"/>
                  </a:moveTo>
                  <a:cubicBezTo>
                    <a:pt x="532678" y="841006"/>
                    <a:pt x="540616" y="842409"/>
                    <a:pt x="549275" y="842409"/>
                  </a:cubicBezTo>
                  <a:cubicBezTo>
                    <a:pt x="552161" y="842409"/>
                    <a:pt x="554326" y="842409"/>
                    <a:pt x="557212" y="841707"/>
                  </a:cubicBezTo>
                  <a:cubicBezTo>
                    <a:pt x="557212" y="841707"/>
                    <a:pt x="557212" y="841707"/>
                    <a:pt x="557212" y="868363"/>
                  </a:cubicBezTo>
                  <a:cubicBezTo>
                    <a:pt x="557212" y="868363"/>
                    <a:pt x="557212" y="868363"/>
                    <a:pt x="525462" y="868363"/>
                  </a:cubicBezTo>
                  <a:cubicBezTo>
                    <a:pt x="525462" y="860647"/>
                    <a:pt x="525462" y="850125"/>
                    <a:pt x="525462" y="838200"/>
                  </a:cubicBezTo>
                  <a:close/>
                  <a:moveTo>
                    <a:pt x="550069" y="736600"/>
                  </a:moveTo>
                  <a:cubicBezTo>
                    <a:pt x="570673" y="736600"/>
                    <a:pt x="587376" y="752947"/>
                    <a:pt x="587376" y="773113"/>
                  </a:cubicBezTo>
                  <a:cubicBezTo>
                    <a:pt x="587376" y="793279"/>
                    <a:pt x="570673" y="809626"/>
                    <a:pt x="550069" y="809626"/>
                  </a:cubicBezTo>
                  <a:cubicBezTo>
                    <a:pt x="529465" y="809626"/>
                    <a:pt x="512762" y="793279"/>
                    <a:pt x="512762" y="773113"/>
                  </a:cubicBezTo>
                  <a:cubicBezTo>
                    <a:pt x="512762" y="752947"/>
                    <a:pt x="529465" y="736600"/>
                    <a:pt x="550069" y="736600"/>
                  </a:cubicBezTo>
                  <a:close/>
                  <a:moveTo>
                    <a:pt x="376858" y="650875"/>
                  </a:moveTo>
                  <a:cubicBezTo>
                    <a:pt x="376858" y="650875"/>
                    <a:pt x="376858" y="650875"/>
                    <a:pt x="501650" y="725286"/>
                  </a:cubicBezTo>
                  <a:cubicBezTo>
                    <a:pt x="493761" y="733157"/>
                    <a:pt x="488023" y="741742"/>
                    <a:pt x="485155" y="752475"/>
                  </a:cubicBezTo>
                  <a:cubicBezTo>
                    <a:pt x="485155" y="752475"/>
                    <a:pt x="485155" y="752475"/>
                    <a:pt x="360362" y="678064"/>
                  </a:cubicBezTo>
                  <a:cubicBezTo>
                    <a:pt x="367534" y="670193"/>
                    <a:pt x="373272" y="660892"/>
                    <a:pt x="376858" y="650875"/>
                  </a:cubicBezTo>
                  <a:close/>
                  <a:moveTo>
                    <a:pt x="311150" y="593725"/>
                  </a:moveTo>
                  <a:cubicBezTo>
                    <a:pt x="331316" y="593725"/>
                    <a:pt x="347663" y="610428"/>
                    <a:pt x="347663" y="631032"/>
                  </a:cubicBezTo>
                  <a:cubicBezTo>
                    <a:pt x="347663" y="651636"/>
                    <a:pt x="331316" y="668339"/>
                    <a:pt x="311150" y="668339"/>
                  </a:cubicBezTo>
                  <a:cubicBezTo>
                    <a:pt x="290984" y="668339"/>
                    <a:pt x="274637" y="651636"/>
                    <a:pt x="274637" y="631032"/>
                  </a:cubicBezTo>
                  <a:cubicBezTo>
                    <a:pt x="274637" y="610428"/>
                    <a:pt x="290984" y="593725"/>
                    <a:pt x="311150" y="593725"/>
                  </a:cubicBezTo>
                  <a:close/>
                  <a:moveTo>
                    <a:pt x="102503" y="579438"/>
                  </a:moveTo>
                  <a:cubicBezTo>
                    <a:pt x="106079" y="583718"/>
                    <a:pt x="109655" y="588712"/>
                    <a:pt x="113946" y="593706"/>
                  </a:cubicBezTo>
                  <a:cubicBezTo>
                    <a:pt x="123958" y="602980"/>
                    <a:pt x="219075" y="695721"/>
                    <a:pt x="219075" y="806297"/>
                  </a:cubicBezTo>
                  <a:cubicBezTo>
                    <a:pt x="219075" y="806297"/>
                    <a:pt x="219075" y="806297"/>
                    <a:pt x="219075" y="868363"/>
                  </a:cubicBezTo>
                  <a:cubicBezTo>
                    <a:pt x="219075" y="868363"/>
                    <a:pt x="219075" y="868363"/>
                    <a:pt x="187608" y="868363"/>
                  </a:cubicBezTo>
                  <a:cubicBezTo>
                    <a:pt x="187608" y="868363"/>
                    <a:pt x="187608" y="868363"/>
                    <a:pt x="187608" y="806297"/>
                  </a:cubicBezTo>
                  <a:cubicBezTo>
                    <a:pt x="187608" y="706422"/>
                    <a:pt x="93206" y="616534"/>
                    <a:pt x="91776" y="615821"/>
                  </a:cubicBezTo>
                  <a:cubicBezTo>
                    <a:pt x="91776" y="615821"/>
                    <a:pt x="91776" y="615821"/>
                    <a:pt x="91061" y="614394"/>
                  </a:cubicBezTo>
                  <a:cubicBezTo>
                    <a:pt x="85339" y="607974"/>
                    <a:pt x="79618" y="601553"/>
                    <a:pt x="74612" y="594419"/>
                  </a:cubicBezTo>
                  <a:cubicBezTo>
                    <a:pt x="85339" y="591566"/>
                    <a:pt x="94636" y="586572"/>
                    <a:pt x="102503" y="579438"/>
                  </a:cubicBezTo>
                  <a:close/>
                  <a:moveTo>
                    <a:pt x="56357" y="492125"/>
                  </a:moveTo>
                  <a:cubicBezTo>
                    <a:pt x="76961" y="492125"/>
                    <a:pt x="93664" y="508828"/>
                    <a:pt x="93664" y="529432"/>
                  </a:cubicBezTo>
                  <a:cubicBezTo>
                    <a:pt x="93664" y="550036"/>
                    <a:pt x="76961" y="566739"/>
                    <a:pt x="56357" y="566739"/>
                  </a:cubicBezTo>
                  <a:cubicBezTo>
                    <a:pt x="35753" y="566739"/>
                    <a:pt x="19050" y="550036"/>
                    <a:pt x="19050" y="529432"/>
                  </a:cubicBezTo>
                  <a:cubicBezTo>
                    <a:pt x="19050" y="508828"/>
                    <a:pt x="35753" y="492125"/>
                    <a:pt x="56357" y="492125"/>
                  </a:cubicBezTo>
                  <a:close/>
                  <a:moveTo>
                    <a:pt x="697958" y="469900"/>
                  </a:moveTo>
                  <a:cubicBezTo>
                    <a:pt x="707241" y="474186"/>
                    <a:pt x="717237" y="477044"/>
                    <a:pt x="728662" y="477044"/>
                  </a:cubicBezTo>
                  <a:cubicBezTo>
                    <a:pt x="713667" y="527764"/>
                    <a:pt x="688675" y="574913"/>
                    <a:pt x="653686" y="614918"/>
                  </a:cubicBezTo>
                  <a:cubicBezTo>
                    <a:pt x="653686" y="614918"/>
                    <a:pt x="653686" y="614918"/>
                    <a:pt x="652258" y="616347"/>
                  </a:cubicBezTo>
                  <a:cubicBezTo>
                    <a:pt x="651544" y="617061"/>
                    <a:pt x="610129" y="657067"/>
                    <a:pt x="581567" y="712788"/>
                  </a:cubicBezTo>
                  <a:cubicBezTo>
                    <a:pt x="572284" y="707787"/>
                    <a:pt x="561573" y="704930"/>
                    <a:pt x="550862" y="704930"/>
                  </a:cubicBezTo>
                  <a:cubicBezTo>
                    <a:pt x="579424" y="644208"/>
                    <a:pt x="623696" y="599916"/>
                    <a:pt x="630122" y="594201"/>
                  </a:cubicBezTo>
                  <a:cubicBezTo>
                    <a:pt x="661541" y="557768"/>
                    <a:pt x="684391" y="514906"/>
                    <a:pt x="697958" y="469900"/>
                  </a:cubicBezTo>
                  <a:close/>
                  <a:moveTo>
                    <a:pt x="413326" y="406400"/>
                  </a:moveTo>
                  <a:cubicBezTo>
                    <a:pt x="421224" y="412862"/>
                    <a:pt x="430556" y="418606"/>
                    <a:pt x="441325" y="421478"/>
                  </a:cubicBezTo>
                  <a:cubicBezTo>
                    <a:pt x="441325" y="421478"/>
                    <a:pt x="441325" y="421478"/>
                    <a:pt x="356611" y="579438"/>
                  </a:cubicBezTo>
                  <a:cubicBezTo>
                    <a:pt x="348714" y="572258"/>
                    <a:pt x="339381" y="567232"/>
                    <a:pt x="328612" y="564360"/>
                  </a:cubicBezTo>
                  <a:cubicBezTo>
                    <a:pt x="328612" y="564360"/>
                    <a:pt x="328612" y="564360"/>
                    <a:pt x="413326" y="406400"/>
                  </a:cubicBezTo>
                  <a:close/>
                  <a:moveTo>
                    <a:pt x="729457" y="371475"/>
                  </a:moveTo>
                  <a:cubicBezTo>
                    <a:pt x="750061" y="371475"/>
                    <a:pt x="766764" y="388178"/>
                    <a:pt x="766764" y="408782"/>
                  </a:cubicBezTo>
                  <a:cubicBezTo>
                    <a:pt x="766764" y="429386"/>
                    <a:pt x="750061" y="446089"/>
                    <a:pt x="729457" y="446089"/>
                  </a:cubicBezTo>
                  <a:cubicBezTo>
                    <a:pt x="708853" y="446089"/>
                    <a:pt x="692150" y="429386"/>
                    <a:pt x="692150" y="408782"/>
                  </a:cubicBezTo>
                  <a:cubicBezTo>
                    <a:pt x="692150" y="388178"/>
                    <a:pt x="708853" y="371475"/>
                    <a:pt x="729457" y="371475"/>
                  </a:cubicBezTo>
                  <a:close/>
                  <a:moveTo>
                    <a:pt x="391084" y="368300"/>
                  </a:moveTo>
                  <a:cubicBezTo>
                    <a:pt x="393227" y="379010"/>
                    <a:pt x="397512" y="388292"/>
                    <a:pt x="403225" y="396860"/>
                  </a:cubicBezTo>
                  <a:cubicBezTo>
                    <a:pt x="403225" y="396860"/>
                    <a:pt x="403225" y="396860"/>
                    <a:pt x="123266" y="517525"/>
                  </a:cubicBezTo>
                  <a:cubicBezTo>
                    <a:pt x="121837" y="506815"/>
                    <a:pt x="116838" y="496819"/>
                    <a:pt x="111125" y="488965"/>
                  </a:cubicBezTo>
                  <a:cubicBezTo>
                    <a:pt x="111125" y="488965"/>
                    <a:pt x="111125" y="488965"/>
                    <a:pt x="391084" y="368300"/>
                  </a:cubicBezTo>
                  <a:close/>
                  <a:moveTo>
                    <a:pt x="526456" y="352425"/>
                  </a:moveTo>
                  <a:cubicBezTo>
                    <a:pt x="526456" y="352425"/>
                    <a:pt x="526456" y="352425"/>
                    <a:pt x="666750" y="379981"/>
                  </a:cubicBezTo>
                  <a:cubicBezTo>
                    <a:pt x="663153" y="388683"/>
                    <a:pt x="660995" y="398835"/>
                    <a:pt x="660995" y="408987"/>
                  </a:cubicBezTo>
                  <a:cubicBezTo>
                    <a:pt x="660995" y="409713"/>
                    <a:pt x="660995" y="410438"/>
                    <a:pt x="660995" y="411163"/>
                  </a:cubicBezTo>
                  <a:cubicBezTo>
                    <a:pt x="660995" y="411163"/>
                    <a:pt x="660995" y="411163"/>
                    <a:pt x="520700" y="383607"/>
                  </a:cubicBezTo>
                  <a:cubicBezTo>
                    <a:pt x="524298" y="374905"/>
                    <a:pt x="526456" y="365478"/>
                    <a:pt x="526456" y="355326"/>
                  </a:cubicBezTo>
                  <a:cubicBezTo>
                    <a:pt x="526456" y="354600"/>
                    <a:pt x="526456" y="353150"/>
                    <a:pt x="526456" y="352425"/>
                  </a:cubicBezTo>
                  <a:close/>
                  <a:moveTo>
                    <a:pt x="457994" y="319088"/>
                  </a:moveTo>
                  <a:cubicBezTo>
                    <a:pt x="478598" y="319088"/>
                    <a:pt x="495301" y="335435"/>
                    <a:pt x="495301" y="355601"/>
                  </a:cubicBezTo>
                  <a:cubicBezTo>
                    <a:pt x="495301" y="375767"/>
                    <a:pt x="478598" y="392114"/>
                    <a:pt x="457994" y="392114"/>
                  </a:cubicBezTo>
                  <a:cubicBezTo>
                    <a:pt x="437390" y="392114"/>
                    <a:pt x="420687" y="375767"/>
                    <a:pt x="420687" y="355601"/>
                  </a:cubicBezTo>
                  <a:cubicBezTo>
                    <a:pt x="420687" y="335435"/>
                    <a:pt x="437390" y="319088"/>
                    <a:pt x="457994" y="319088"/>
                  </a:cubicBezTo>
                  <a:close/>
                  <a:moveTo>
                    <a:pt x="147051" y="268288"/>
                  </a:moveTo>
                  <a:cubicBezTo>
                    <a:pt x="155586" y="274687"/>
                    <a:pt x="165544" y="278954"/>
                    <a:pt x="176213" y="280376"/>
                  </a:cubicBezTo>
                  <a:cubicBezTo>
                    <a:pt x="176213" y="280376"/>
                    <a:pt x="176213" y="280376"/>
                    <a:pt x="95837" y="473076"/>
                  </a:cubicBezTo>
                  <a:cubicBezTo>
                    <a:pt x="87302" y="467387"/>
                    <a:pt x="77344" y="463121"/>
                    <a:pt x="66675" y="460988"/>
                  </a:cubicBezTo>
                  <a:cubicBezTo>
                    <a:pt x="66675" y="460988"/>
                    <a:pt x="66675" y="460988"/>
                    <a:pt x="147051" y="268288"/>
                  </a:cubicBezTo>
                  <a:close/>
                  <a:moveTo>
                    <a:pt x="188913" y="174625"/>
                  </a:moveTo>
                  <a:cubicBezTo>
                    <a:pt x="209079" y="174625"/>
                    <a:pt x="225426" y="191328"/>
                    <a:pt x="225426" y="211932"/>
                  </a:cubicBezTo>
                  <a:cubicBezTo>
                    <a:pt x="225426" y="232536"/>
                    <a:pt x="209079" y="249239"/>
                    <a:pt x="188913" y="249239"/>
                  </a:cubicBezTo>
                  <a:cubicBezTo>
                    <a:pt x="168747" y="249239"/>
                    <a:pt x="152400" y="232536"/>
                    <a:pt x="152400" y="211932"/>
                  </a:cubicBezTo>
                  <a:cubicBezTo>
                    <a:pt x="152400" y="191328"/>
                    <a:pt x="168747" y="174625"/>
                    <a:pt x="188913" y="174625"/>
                  </a:cubicBezTo>
                  <a:close/>
                  <a:moveTo>
                    <a:pt x="491124" y="111125"/>
                  </a:moveTo>
                  <a:cubicBezTo>
                    <a:pt x="499821" y="115383"/>
                    <a:pt x="509967" y="117512"/>
                    <a:pt x="520113" y="117512"/>
                  </a:cubicBezTo>
                  <a:cubicBezTo>
                    <a:pt x="520838" y="117512"/>
                    <a:pt x="521563" y="117512"/>
                    <a:pt x="522287" y="117512"/>
                  </a:cubicBezTo>
                  <a:cubicBezTo>
                    <a:pt x="522287" y="117512"/>
                    <a:pt x="522287" y="117512"/>
                    <a:pt x="486776" y="292100"/>
                  </a:cubicBezTo>
                  <a:cubicBezTo>
                    <a:pt x="478079" y="288551"/>
                    <a:pt x="468657" y="286422"/>
                    <a:pt x="457786" y="286422"/>
                  </a:cubicBezTo>
                  <a:cubicBezTo>
                    <a:pt x="457062" y="286422"/>
                    <a:pt x="456337" y="286422"/>
                    <a:pt x="455612" y="286422"/>
                  </a:cubicBezTo>
                  <a:cubicBezTo>
                    <a:pt x="455612" y="286422"/>
                    <a:pt x="455612" y="286422"/>
                    <a:pt x="491124" y="111125"/>
                  </a:cubicBezTo>
                  <a:close/>
                  <a:moveTo>
                    <a:pt x="586440" y="66675"/>
                  </a:moveTo>
                  <a:cubicBezTo>
                    <a:pt x="673943" y="128575"/>
                    <a:pt x="733702" y="227473"/>
                    <a:pt x="742950" y="340601"/>
                  </a:cubicBezTo>
                  <a:cubicBezTo>
                    <a:pt x="737970" y="339890"/>
                    <a:pt x="733702" y="339178"/>
                    <a:pt x="728722" y="339178"/>
                  </a:cubicBezTo>
                  <a:cubicBezTo>
                    <a:pt x="722319" y="339178"/>
                    <a:pt x="716628" y="339890"/>
                    <a:pt x="711648" y="341313"/>
                  </a:cubicBezTo>
                  <a:cubicBezTo>
                    <a:pt x="703111" y="239569"/>
                    <a:pt x="649044" y="150632"/>
                    <a:pt x="571500" y="94423"/>
                  </a:cubicBezTo>
                  <a:cubicBezTo>
                    <a:pt x="577903" y="86597"/>
                    <a:pt x="583594" y="76636"/>
                    <a:pt x="586440" y="66675"/>
                  </a:cubicBezTo>
                  <a:close/>
                  <a:moveTo>
                    <a:pt x="453171" y="63500"/>
                  </a:moveTo>
                  <a:cubicBezTo>
                    <a:pt x="455311" y="74196"/>
                    <a:pt x="460305" y="84180"/>
                    <a:pt x="466725" y="92024"/>
                  </a:cubicBezTo>
                  <a:cubicBezTo>
                    <a:pt x="466725" y="92024"/>
                    <a:pt x="466725" y="92024"/>
                    <a:pt x="254854" y="196850"/>
                  </a:cubicBezTo>
                  <a:cubicBezTo>
                    <a:pt x="252714" y="186153"/>
                    <a:pt x="247721" y="176170"/>
                    <a:pt x="241300" y="168326"/>
                  </a:cubicBezTo>
                  <a:cubicBezTo>
                    <a:pt x="241300" y="168326"/>
                    <a:pt x="241300" y="168326"/>
                    <a:pt x="453171" y="63500"/>
                  </a:cubicBezTo>
                  <a:close/>
                  <a:moveTo>
                    <a:pt x="519907" y="11113"/>
                  </a:moveTo>
                  <a:cubicBezTo>
                    <a:pt x="540511" y="11113"/>
                    <a:pt x="557214" y="27816"/>
                    <a:pt x="557214" y="48420"/>
                  </a:cubicBezTo>
                  <a:cubicBezTo>
                    <a:pt x="557214" y="69024"/>
                    <a:pt x="540511" y="85727"/>
                    <a:pt x="519907" y="85727"/>
                  </a:cubicBezTo>
                  <a:cubicBezTo>
                    <a:pt x="499303" y="85727"/>
                    <a:pt x="482600" y="69024"/>
                    <a:pt x="482600" y="48420"/>
                  </a:cubicBezTo>
                  <a:cubicBezTo>
                    <a:pt x="482600" y="27816"/>
                    <a:pt x="499303" y="11113"/>
                    <a:pt x="519907" y="11113"/>
                  </a:cubicBezTo>
                  <a:close/>
                  <a:moveTo>
                    <a:pt x="372840" y="0"/>
                  </a:moveTo>
                  <a:cubicBezTo>
                    <a:pt x="404267" y="0"/>
                    <a:pt x="434266" y="3569"/>
                    <a:pt x="463550" y="10707"/>
                  </a:cubicBezTo>
                  <a:cubicBezTo>
                    <a:pt x="457122" y="19272"/>
                    <a:pt x="453551" y="29265"/>
                    <a:pt x="452122" y="40685"/>
                  </a:cubicBezTo>
                  <a:cubicBezTo>
                    <a:pt x="426409" y="34261"/>
                    <a:pt x="399982" y="31406"/>
                    <a:pt x="372840" y="31406"/>
                  </a:cubicBezTo>
                  <a:cubicBezTo>
                    <a:pt x="184992" y="31406"/>
                    <a:pt x="31427" y="184155"/>
                    <a:pt x="31427" y="371879"/>
                  </a:cubicBezTo>
                  <a:cubicBezTo>
                    <a:pt x="31427" y="402571"/>
                    <a:pt x="35712" y="433264"/>
                    <a:pt x="43569" y="462529"/>
                  </a:cubicBezTo>
                  <a:cubicBezTo>
                    <a:pt x="32855" y="463956"/>
                    <a:pt x="23570" y="468953"/>
                    <a:pt x="14999" y="474663"/>
                  </a:cubicBezTo>
                  <a:cubicBezTo>
                    <a:pt x="5000" y="441829"/>
                    <a:pt x="0" y="406854"/>
                    <a:pt x="0" y="371879"/>
                  </a:cubicBezTo>
                  <a:cubicBezTo>
                    <a:pt x="0" y="167024"/>
                    <a:pt x="167135" y="0"/>
                    <a:pt x="372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300E15-51AA-B24E-8258-C4A107C1C871}"/>
              </a:ext>
            </a:extLst>
          </p:cNvPr>
          <p:cNvGrpSpPr>
            <a:grpSpLocks noChangeAspect="1"/>
          </p:cNvGrpSpPr>
          <p:nvPr/>
        </p:nvGrpSpPr>
        <p:grpSpPr>
          <a:xfrm>
            <a:off x="3088870" y="3324521"/>
            <a:ext cx="461786" cy="461786"/>
            <a:chOff x="5273040" y="2606040"/>
            <a:chExt cx="1645920" cy="1645920"/>
          </a:xfrm>
        </p:grpSpPr>
        <p:sp>
          <p:nvSpPr>
            <p:cNvPr id="20" name="AutoShape 22">
              <a:extLst>
                <a:ext uri="{FF2B5EF4-FFF2-40B4-BE49-F238E27FC236}">
                  <a16:creationId xmlns:a16="http://schemas.microsoft.com/office/drawing/2014/main" id="{2C0657DA-C2F8-C444-A720-110AA6CAE2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040" y="2606040"/>
              <a:ext cx="1645920" cy="1645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DDED6F5-F1BD-734D-91E4-BC67111A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597" y="2880360"/>
              <a:ext cx="1098804" cy="1095756"/>
            </a:xfrm>
            <a:custGeom>
              <a:avLst/>
              <a:gdLst>
                <a:gd name="connsiteX0" fmla="*/ 996696 w 1098804"/>
                <a:gd name="connsiteY0" fmla="*/ 949452 h 1095756"/>
                <a:gd name="connsiteX1" fmla="*/ 1040892 w 1098804"/>
                <a:gd name="connsiteY1" fmla="*/ 994410 h 1095756"/>
                <a:gd name="connsiteX2" fmla="*/ 996696 w 1098804"/>
                <a:gd name="connsiteY2" fmla="*/ 1039368 h 1095756"/>
                <a:gd name="connsiteX3" fmla="*/ 952500 w 1098804"/>
                <a:gd name="connsiteY3" fmla="*/ 994410 h 1095756"/>
                <a:gd name="connsiteX4" fmla="*/ 996696 w 1098804"/>
                <a:gd name="connsiteY4" fmla="*/ 949452 h 1095756"/>
                <a:gd name="connsiteX5" fmla="*/ 99441 w 1098804"/>
                <a:gd name="connsiteY5" fmla="*/ 949452 h 1095756"/>
                <a:gd name="connsiteX6" fmla="*/ 145161 w 1098804"/>
                <a:gd name="connsiteY6" fmla="*/ 994410 h 1095756"/>
                <a:gd name="connsiteX7" fmla="*/ 99441 w 1098804"/>
                <a:gd name="connsiteY7" fmla="*/ 1039368 h 1095756"/>
                <a:gd name="connsiteX8" fmla="*/ 53721 w 1098804"/>
                <a:gd name="connsiteY8" fmla="*/ 994410 h 1095756"/>
                <a:gd name="connsiteX9" fmla="*/ 99441 w 1098804"/>
                <a:gd name="connsiteY9" fmla="*/ 949452 h 1095756"/>
                <a:gd name="connsiteX10" fmla="*/ 996696 w 1098804"/>
                <a:gd name="connsiteY10" fmla="*/ 923544 h 1095756"/>
                <a:gd name="connsiteX11" fmla="*/ 926592 w 1098804"/>
                <a:gd name="connsiteY11" fmla="*/ 994410 h 1095756"/>
                <a:gd name="connsiteX12" fmla="*/ 996696 w 1098804"/>
                <a:gd name="connsiteY12" fmla="*/ 1065276 h 1095756"/>
                <a:gd name="connsiteX13" fmla="*/ 1066800 w 1098804"/>
                <a:gd name="connsiteY13" fmla="*/ 994410 h 1095756"/>
                <a:gd name="connsiteX14" fmla="*/ 996696 w 1098804"/>
                <a:gd name="connsiteY14" fmla="*/ 923544 h 1095756"/>
                <a:gd name="connsiteX15" fmla="*/ 99251 w 1098804"/>
                <a:gd name="connsiteY15" fmla="*/ 923544 h 1095756"/>
                <a:gd name="connsiteX16" fmla="*/ 27813 w 1098804"/>
                <a:gd name="connsiteY16" fmla="*/ 994410 h 1095756"/>
                <a:gd name="connsiteX17" fmla="*/ 99251 w 1098804"/>
                <a:gd name="connsiteY17" fmla="*/ 1065276 h 1095756"/>
                <a:gd name="connsiteX18" fmla="*/ 170689 w 1098804"/>
                <a:gd name="connsiteY18" fmla="*/ 994410 h 1095756"/>
                <a:gd name="connsiteX19" fmla="*/ 99251 w 1098804"/>
                <a:gd name="connsiteY19" fmla="*/ 923544 h 1095756"/>
                <a:gd name="connsiteX20" fmla="*/ 777381 w 1098804"/>
                <a:gd name="connsiteY20" fmla="*/ 742188 h 1095756"/>
                <a:gd name="connsiteX21" fmla="*/ 780952 w 1098804"/>
                <a:gd name="connsiteY21" fmla="*/ 742188 h 1095756"/>
                <a:gd name="connsiteX22" fmla="*/ 783095 w 1098804"/>
                <a:gd name="connsiteY22" fmla="*/ 742188 h 1095756"/>
                <a:gd name="connsiteX23" fmla="*/ 875237 w 1098804"/>
                <a:gd name="connsiteY23" fmla="*/ 755759 h 1095756"/>
                <a:gd name="connsiteX24" fmla="*/ 888808 w 1098804"/>
                <a:gd name="connsiteY24" fmla="*/ 772902 h 1095756"/>
                <a:gd name="connsiteX25" fmla="*/ 870951 w 1098804"/>
                <a:gd name="connsiteY25" fmla="*/ 786473 h 1095756"/>
                <a:gd name="connsiteX26" fmla="*/ 818095 w 1098804"/>
                <a:gd name="connsiteY26" fmla="*/ 779331 h 1095756"/>
                <a:gd name="connsiteX27" fmla="*/ 938807 w 1098804"/>
                <a:gd name="connsiteY27" fmla="*/ 912901 h 1095756"/>
                <a:gd name="connsiteX28" fmla="*/ 998092 w 1098804"/>
                <a:gd name="connsiteY28" fmla="*/ 894330 h 1095756"/>
                <a:gd name="connsiteX29" fmla="*/ 1098804 w 1098804"/>
                <a:gd name="connsiteY29" fmla="*/ 995043 h 1095756"/>
                <a:gd name="connsiteX30" fmla="*/ 998092 w 1098804"/>
                <a:gd name="connsiteY30" fmla="*/ 1095756 h 1095756"/>
                <a:gd name="connsiteX31" fmla="*/ 897379 w 1098804"/>
                <a:gd name="connsiteY31" fmla="*/ 995043 h 1095756"/>
                <a:gd name="connsiteX32" fmla="*/ 916664 w 1098804"/>
                <a:gd name="connsiteY32" fmla="*/ 935758 h 1095756"/>
                <a:gd name="connsiteX33" fmla="*/ 795952 w 1098804"/>
                <a:gd name="connsiteY33" fmla="*/ 801473 h 1095756"/>
                <a:gd name="connsiteX34" fmla="*/ 798095 w 1098804"/>
                <a:gd name="connsiteY34" fmla="*/ 850759 h 1095756"/>
                <a:gd name="connsiteX35" fmla="*/ 783095 w 1098804"/>
                <a:gd name="connsiteY35" fmla="*/ 867187 h 1095756"/>
                <a:gd name="connsiteX36" fmla="*/ 766667 w 1098804"/>
                <a:gd name="connsiteY36" fmla="*/ 852187 h 1095756"/>
                <a:gd name="connsiteX37" fmla="*/ 762381 w 1098804"/>
                <a:gd name="connsiteY37" fmla="*/ 758617 h 1095756"/>
                <a:gd name="connsiteX38" fmla="*/ 762381 w 1098804"/>
                <a:gd name="connsiteY38" fmla="*/ 757902 h 1095756"/>
                <a:gd name="connsiteX39" fmla="*/ 762381 w 1098804"/>
                <a:gd name="connsiteY39" fmla="*/ 756474 h 1095756"/>
                <a:gd name="connsiteX40" fmla="*/ 762381 w 1098804"/>
                <a:gd name="connsiteY40" fmla="*/ 755759 h 1095756"/>
                <a:gd name="connsiteX41" fmla="*/ 763095 w 1098804"/>
                <a:gd name="connsiteY41" fmla="*/ 754331 h 1095756"/>
                <a:gd name="connsiteX42" fmla="*/ 763095 w 1098804"/>
                <a:gd name="connsiteY42" fmla="*/ 753617 h 1095756"/>
                <a:gd name="connsiteX43" fmla="*/ 763810 w 1098804"/>
                <a:gd name="connsiteY43" fmla="*/ 752188 h 1095756"/>
                <a:gd name="connsiteX44" fmla="*/ 764524 w 1098804"/>
                <a:gd name="connsiteY44" fmla="*/ 750760 h 1095756"/>
                <a:gd name="connsiteX45" fmla="*/ 765238 w 1098804"/>
                <a:gd name="connsiteY45" fmla="*/ 749331 h 1095756"/>
                <a:gd name="connsiteX46" fmla="*/ 765238 w 1098804"/>
                <a:gd name="connsiteY46" fmla="*/ 748617 h 1095756"/>
                <a:gd name="connsiteX47" fmla="*/ 765953 w 1098804"/>
                <a:gd name="connsiteY47" fmla="*/ 747903 h 1095756"/>
                <a:gd name="connsiteX48" fmla="*/ 768810 w 1098804"/>
                <a:gd name="connsiteY48" fmla="*/ 745760 h 1095756"/>
                <a:gd name="connsiteX49" fmla="*/ 769524 w 1098804"/>
                <a:gd name="connsiteY49" fmla="*/ 745045 h 1095756"/>
                <a:gd name="connsiteX50" fmla="*/ 770238 w 1098804"/>
                <a:gd name="connsiteY50" fmla="*/ 744331 h 1095756"/>
                <a:gd name="connsiteX51" fmla="*/ 773095 w 1098804"/>
                <a:gd name="connsiteY51" fmla="*/ 743617 h 1095756"/>
                <a:gd name="connsiteX52" fmla="*/ 774524 w 1098804"/>
                <a:gd name="connsiteY52" fmla="*/ 742902 h 1095756"/>
                <a:gd name="connsiteX53" fmla="*/ 775238 w 1098804"/>
                <a:gd name="connsiteY53" fmla="*/ 742902 h 1095756"/>
                <a:gd name="connsiteX54" fmla="*/ 775952 w 1098804"/>
                <a:gd name="connsiteY54" fmla="*/ 742902 h 1095756"/>
                <a:gd name="connsiteX55" fmla="*/ 777381 w 1098804"/>
                <a:gd name="connsiteY55" fmla="*/ 742188 h 1095756"/>
                <a:gd name="connsiteX56" fmla="*/ 315709 w 1098804"/>
                <a:gd name="connsiteY56" fmla="*/ 742188 h 1095756"/>
                <a:gd name="connsiteX57" fmla="*/ 317852 w 1098804"/>
                <a:gd name="connsiteY57" fmla="*/ 742188 h 1095756"/>
                <a:gd name="connsiteX58" fmla="*/ 321424 w 1098804"/>
                <a:gd name="connsiteY58" fmla="*/ 742188 h 1095756"/>
                <a:gd name="connsiteX59" fmla="*/ 322852 w 1098804"/>
                <a:gd name="connsiteY59" fmla="*/ 742902 h 1095756"/>
                <a:gd name="connsiteX60" fmla="*/ 323566 w 1098804"/>
                <a:gd name="connsiteY60" fmla="*/ 742902 h 1095756"/>
                <a:gd name="connsiteX61" fmla="*/ 324281 w 1098804"/>
                <a:gd name="connsiteY61" fmla="*/ 742902 h 1095756"/>
                <a:gd name="connsiteX62" fmla="*/ 325709 w 1098804"/>
                <a:gd name="connsiteY62" fmla="*/ 743617 h 1095756"/>
                <a:gd name="connsiteX63" fmla="*/ 328566 w 1098804"/>
                <a:gd name="connsiteY63" fmla="*/ 744331 h 1095756"/>
                <a:gd name="connsiteX64" fmla="*/ 329281 w 1098804"/>
                <a:gd name="connsiteY64" fmla="*/ 745045 h 1095756"/>
                <a:gd name="connsiteX65" fmla="*/ 329995 w 1098804"/>
                <a:gd name="connsiteY65" fmla="*/ 745760 h 1095756"/>
                <a:gd name="connsiteX66" fmla="*/ 332852 w 1098804"/>
                <a:gd name="connsiteY66" fmla="*/ 747903 h 1095756"/>
                <a:gd name="connsiteX67" fmla="*/ 333566 w 1098804"/>
                <a:gd name="connsiteY67" fmla="*/ 748617 h 1095756"/>
                <a:gd name="connsiteX68" fmla="*/ 333566 w 1098804"/>
                <a:gd name="connsiteY68" fmla="*/ 749331 h 1095756"/>
                <a:gd name="connsiteX69" fmla="*/ 334281 w 1098804"/>
                <a:gd name="connsiteY69" fmla="*/ 750760 h 1095756"/>
                <a:gd name="connsiteX70" fmla="*/ 334995 w 1098804"/>
                <a:gd name="connsiteY70" fmla="*/ 752188 h 1095756"/>
                <a:gd name="connsiteX71" fmla="*/ 335709 w 1098804"/>
                <a:gd name="connsiteY71" fmla="*/ 753617 h 1095756"/>
                <a:gd name="connsiteX72" fmla="*/ 335709 w 1098804"/>
                <a:gd name="connsiteY72" fmla="*/ 754331 h 1095756"/>
                <a:gd name="connsiteX73" fmla="*/ 336423 w 1098804"/>
                <a:gd name="connsiteY73" fmla="*/ 755759 h 1095756"/>
                <a:gd name="connsiteX74" fmla="*/ 336423 w 1098804"/>
                <a:gd name="connsiteY74" fmla="*/ 756474 h 1095756"/>
                <a:gd name="connsiteX75" fmla="*/ 336423 w 1098804"/>
                <a:gd name="connsiteY75" fmla="*/ 757902 h 1095756"/>
                <a:gd name="connsiteX76" fmla="*/ 336423 w 1098804"/>
                <a:gd name="connsiteY76" fmla="*/ 758617 h 1095756"/>
                <a:gd name="connsiteX77" fmla="*/ 332138 w 1098804"/>
                <a:gd name="connsiteY77" fmla="*/ 852187 h 1095756"/>
                <a:gd name="connsiteX78" fmla="*/ 315709 w 1098804"/>
                <a:gd name="connsiteY78" fmla="*/ 867187 h 1095756"/>
                <a:gd name="connsiteX79" fmla="*/ 300710 w 1098804"/>
                <a:gd name="connsiteY79" fmla="*/ 850759 h 1095756"/>
                <a:gd name="connsiteX80" fmla="*/ 302853 w 1098804"/>
                <a:gd name="connsiteY80" fmla="*/ 801473 h 1095756"/>
                <a:gd name="connsiteX81" fmla="*/ 182140 w 1098804"/>
                <a:gd name="connsiteY81" fmla="*/ 935758 h 1095756"/>
                <a:gd name="connsiteX82" fmla="*/ 201425 w 1098804"/>
                <a:gd name="connsiteY82" fmla="*/ 995043 h 1095756"/>
                <a:gd name="connsiteX83" fmla="*/ 100713 w 1098804"/>
                <a:gd name="connsiteY83" fmla="*/ 1095756 h 1095756"/>
                <a:gd name="connsiteX84" fmla="*/ 0 w 1098804"/>
                <a:gd name="connsiteY84" fmla="*/ 995043 h 1095756"/>
                <a:gd name="connsiteX85" fmla="*/ 100713 w 1098804"/>
                <a:gd name="connsiteY85" fmla="*/ 894330 h 1095756"/>
                <a:gd name="connsiteX86" fmla="*/ 159998 w 1098804"/>
                <a:gd name="connsiteY86" fmla="*/ 912901 h 1095756"/>
                <a:gd name="connsiteX87" fmla="*/ 280710 w 1098804"/>
                <a:gd name="connsiteY87" fmla="*/ 779331 h 1095756"/>
                <a:gd name="connsiteX88" fmla="*/ 227854 w 1098804"/>
                <a:gd name="connsiteY88" fmla="*/ 786473 h 1095756"/>
                <a:gd name="connsiteX89" fmla="*/ 209997 w 1098804"/>
                <a:gd name="connsiteY89" fmla="*/ 772902 h 1095756"/>
                <a:gd name="connsiteX90" fmla="*/ 223568 w 1098804"/>
                <a:gd name="connsiteY90" fmla="*/ 755759 h 1095756"/>
                <a:gd name="connsiteX91" fmla="*/ 315709 w 1098804"/>
                <a:gd name="connsiteY91" fmla="*/ 742188 h 1095756"/>
                <a:gd name="connsiteX92" fmla="*/ 553022 w 1098804"/>
                <a:gd name="connsiteY92" fmla="*/ 347091 h 1095756"/>
                <a:gd name="connsiteX93" fmla="*/ 757428 w 1098804"/>
                <a:gd name="connsiteY93" fmla="*/ 550736 h 1095756"/>
                <a:gd name="connsiteX94" fmla="*/ 553022 w 1098804"/>
                <a:gd name="connsiteY94" fmla="*/ 754380 h 1095756"/>
                <a:gd name="connsiteX95" fmla="*/ 348615 w 1098804"/>
                <a:gd name="connsiteY95" fmla="*/ 550736 h 1095756"/>
                <a:gd name="connsiteX96" fmla="*/ 553022 w 1098804"/>
                <a:gd name="connsiteY96" fmla="*/ 347091 h 1095756"/>
                <a:gd name="connsiteX97" fmla="*/ 553022 w 1098804"/>
                <a:gd name="connsiteY97" fmla="*/ 321564 h 1095756"/>
                <a:gd name="connsiteX98" fmla="*/ 323088 w 1098804"/>
                <a:gd name="connsiteY98" fmla="*/ 550736 h 1095756"/>
                <a:gd name="connsiteX99" fmla="*/ 553022 w 1098804"/>
                <a:gd name="connsiteY99" fmla="*/ 779907 h 1095756"/>
                <a:gd name="connsiteX100" fmla="*/ 782955 w 1098804"/>
                <a:gd name="connsiteY100" fmla="*/ 550736 h 1095756"/>
                <a:gd name="connsiteX101" fmla="*/ 553022 w 1098804"/>
                <a:gd name="connsiteY101" fmla="*/ 321564 h 1095756"/>
                <a:gd name="connsiteX102" fmla="*/ 553212 w 1098804"/>
                <a:gd name="connsiteY102" fmla="*/ 292989 h 1095756"/>
                <a:gd name="connsiteX103" fmla="*/ 810768 w 1098804"/>
                <a:gd name="connsiteY103" fmla="*/ 551117 h 1095756"/>
                <a:gd name="connsiteX104" fmla="*/ 553212 w 1098804"/>
                <a:gd name="connsiteY104" fmla="*/ 809244 h 1095756"/>
                <a:gd name="connsiteX105" fmla="*/ 295656 w 1098804"/>
                <a:gd name="connsiteY105" fmla="*/ 551117 h 1095756"/>
                <a:gd name="connsiteX106" fmla="*/ 553212 w 1098804"/>
                <a:gd name="connsiteY106" fmla="*/ 292989 h 1095756"/>
                <a:gd name="connsiteX107" fmla="*/ 996696 w 1098804"/>
                <a:gd name="connsiteY107" fmla="*/ 56388 h 1095756"/>
                <a:gd name="connsiteX108" fmla="*/ 1040892 w 1098804"/>
                <a:gd name="connsiteY108" fmla="*/ 100775 h 1095756"/>
                <a:gd name="connsiteX109" fmla="*/ 996696 w 1098804"/>
                <a:gd name="connsiteY109" fmla="*/ 145161 h 1095756"/>
                <a:gd name="connsiteX110" fmla="*/ 952500 w 1098804"/>
                <a:gd name="connsiteY110" fmla="*/ 100775 h 1095756"/>
                <a:gd name="connsiteX111" fmla="*/ 996696 w 1098804"/>
                <a:gd name="connsiteY111" fmla="*/ 56388 h 1095756"/>
                <a:gd name="connsiteX112" fmla="*/ 99441 w 1098804"/>
                <a:gd name="connsiteY112" fmla="*/ 56388 h 1095756"/>
                <a:gd name="connsiteX113" fmla="*/ 145161 w 1098804"/>
                <a:gd name="connsiteY113" fmla="*/ 100775 h 1095756"/>
                <a:gd name="connsiteX114" fmla="*/ 99441 w 1098804"/>
                <a:gd name="connsiteY114" fmla="*/ 145161 h 1095756"/>
                <a:gd name="connsiteX115" fmla="*/ 53721 w 1098804"/>
                <a:gd name="connsiteY115" fmla="*/ 100775 h 1095756"/>
                <a:gd name="connsiteX116" fmla="*/ 99441 w 1098804"/>
                <a:gd name="connsiteY116" fmla="*/ 56388 h 1095756"/>
                <a:gd name="connsiteX117" fmla="*/ 996696 w 1098804"/>
                <a:gd name="connsiteY117" fmla="*/ 30861 h 1095756"/>
                <a:gd name="connsiteX118" fmla="*/ 926592 w 1098804"/>
                <a:gd name="connsiteY118" fmla="*/ 100775 h 1095756"/>
                <a:gd name="connsiteX119" fmla="*/ 996696 w 1098804"/>
                <a:gd name="connsiteY119" fmla="*/ 170689 h 1095756"/>
                <a:gd name="connsiteX120" fmla="*/ 1066800 w 1098804"/>
                <a:gd name="connsiteY120" fmla="*/ 100775 h 1095756"/>
                <a:gd name="connsiteX121" fmla="*/ 996696 w 1098804"/>
                <a:gd name="connsiteY121" fmla="*/ 30861 h 1095756"/>
                <a:gd name="connsiteX122" fmla="*/ 99251 w 1098804"/>
                <a:gd name="connsiteY122" fmla="*/ 30861 h 1095756"/>
                <a:gd name="connsiteX123" fmla="*/ 27813 w 1098804"/>
                <a:gd name="connsiteY123" fmla="*/ 100775 h 1095756"/>
                <a:gd name="connsiteX124" fmla="*/ 99251 w 1098804"/>
                <a:gd name="connsiteY124" fmla="*/ 170689 h 1095756"/>
                <a:gd name="connsiteX125" fmla="*/ 170689 w 1098804"/>
                <a:gd name="connsiteY125" fmla="*/ 100775 h 1095756"/>
                <a:gd name="connsiteX126" fmla="*/ 99251 w 1098804"/>
                <a:gd name="connsiteY126" fmla="*/ 30861 h 1095756"/>
                <a:gd name="connsiteX127" fmla="*/ 998092 w 1098804"/>
                <a:gd name="connsiteY127" fmla="*/ 0 h 1095756"/>
                <a:gd name="connsiteX128" fmla="*/ 1098804 w 1098804"/>
                <a:gd name="connsiteY128" fmla="*/ 100713 h 1095756"/>
                <a:gd name="connsiteX129" fmla="*/ 998092 w 1098804"/>
                <a:gd name="connsiteY129" fmla="*/ 201427 h 1095756"/>
                <a:gd name="connsiteX130" fmla="*/ 938807 w 1098804"/>
                <a:gd name="connsiteY130" fmla="*/ 182141 h 1095756"/>
                <a:gd name="connsiteX131" fmla="*/ 818095 w 1098804"/>
                <a:gd name="connsiteY131" fmla="*/ 316426 h 1095756"/>
                <a:gd name="connsiteX132" fmla="*/ 870951 w 1098804"/>
                <a:gd name="connsiteY132" fmla="*/ 308569 h 1095756"/>
                <a:gd name="connsiteX133" fmla="*/ 888808 w 1098804"/>
                <a:gd name="connsiteY133" fmla="*/ 322140 h 1095756"/>
                <a:gd name="connsiteX134" fmla="*/ 875237 w 1098804"/>
                <a:gd name="connsiteY134" fmla="*/ 339997 h 1095756"/>
                <a:gd name="connsiteX135" fmla="*/ 783095 w 1098804"/>
                <a:gd name="connsiteY135" fmla="*/ 352854 h 1095756"/>
                <a:gd name="connsiteX136" fmla="*/ 780952 w 1098804"/>
                <a:gd name="connsiteY136" fmla="*/ 353568 h 1095756"/>
                <a:gd name="connsiteX137" fmla="*/ 777381 w 1098804"/>
                <a:gd name="connsiteY137" fmla="*/ 352854 h 1095756"/>
                <a:gd name="connsiteX138" fmla="*/ 775952 w 1098804"/>
                <a:gd name="connsiteY138" fmla="*/ 352854 h 1095756"/>
                <a:gd name="connsiteX139" fmla="*/ 775238 w 1098804"/>
                <a:gd name="connsiteY139" fmla="*/ 352854 h 1095756"/>
                <a:gd name="connsiteX140" fmla="*/ 774524 w 1098804"/>
                <a:gd name="connsiteY140" fmla="*/ 352140 h 1095756"/>
                <a:gd name="connsiteX141" fmla="*/ 773095 w 1098804"/>
                <a:gd name="connsiteY141" fmla="*/ 352140 h 1095756"/>
                <a:gd name="connsiteX142" fmla="*/ 772616 w 1098804"/>
                <a:gd name="connsiteY142" fmla="*/ 351900 h 1095756"/>
                <a:gd name="connsiteX143" fmla="*/ 770238 w 1098804"/>
                <a:gd name="connsiteY143" fmla="*/ 350711 h 1095756"/>
                <a:gd name="connsiteX144" fmla="*/ 769524 w 1098804"/>
                <a:gd name="connsiteY144" fmla="*/ 350711 h 1095756"/>
                <a:gd name="connsiteX145" fmla="*/ 768810 w 1098804"/>
                <a:gd name="connsiteY145" fmla="*/ 349997 h 1095756"/>
                <a:gd name="connsiteX146" fmla="*/ 765953 w 1098804"/>
                <a:gd name="connsiteY146" fmla="*/ 347140 h 1095756"/>
                <a:gd name="connsiteX147" fmla="*/ 765238 w 1098804"/>
                <a:gd name="connsiteY147" fmla="*/ 346426 h 1095756"/>
                <a:gd name="connsiteX148" fmla="*/ 764524 w 1098804"/>
                <a:gd name="connsiteY148" fmla="*/ 344997 h 1095756"/>
                <a:gd name="connsiteX149" fmla="*/ 763810 w 1098804"/>
                <a:gd name="connsiteY149" fmla="*/ 343568 h 1095756"/>
                <a:gd name="connsiteX150" fmla="*/ 763095 w 1098804"/>
                <a:gd name="connsiteY150" fmla="*/ 341425 h 1095756"/>
                <a:gd name="connsiteX151" fmla="*/ 762381 w 1098804"/>
                <a:gd name="connsiteY151" fmla="*/ 339283 h 1095756"/>
                <a:gd name="connsiteX152" fmla="*/ 762381 w 1098804"/>
                <a:gd name="connsiteY152" fmla="*/ 337140 h 1095756"/>
                <a:gd name="connsiteX153" fmla="*/ 762381 w 1098804"/>
                <a:gd name="connsiteY153" fmla="*/ 336425 h 1095756"/>
                <a:gd name="connsiteX154" fmla="*/ 766667 w 1098804"/>
                <a:gd name="connsiteY154" fmla="*/ 243569 h 1095756"/>
                <a:gd name="connsiteX155" fmla="*/ 783095 w 1098804"/>
                <a:gd name="connsiteY155" fmla="*/ 228569 h 1095756"/>
                <a:gd name="connsiteX156" fmla="*/ 798095 w 1098804"/>
                <a:gd name="connsiteY156" fmla="*/ 244998 h 1095756"/>
                <a:gd name="connsiteX157" fmla="*/ 795952 w 1098804"/>
                <a:gd name="connsiteY157" fmla="*/ 294283 h 1095756"/>
                <a:gd name="connsiteX158" fmla="*/ 916664 w 1098804"/>
                <a:gd name="connsiteY158" fmla="*/ 159999 h 1095756"/>
                <a:gd name="connsiteX159" fmla="*/ 897379 w 1098804"/>
                <a:gd name="connsiteY159" fmla="*/ 100713 h 1095756"/>
                <a:gd name="connsiteX160" fmla="*/ 998092 w 1098804"/>
                <a:gd name="connsiteY160" fmla="*/ 0 h 1095756"/>
                <a:gd name="connsiteX161" fmla="*/ 100713 w 1098804"/>
                <a:gd name="connsiteY161" fmla="*/ 0 h 1095756"/>
                <a:gd name="connsiteX162" fmla="*/ 201425 w 1098804"/>
                <a:gd name="connsiteY162" fmla="*/ 100713 h 1095756"/>
                <a:gd name="connsiteX163" fmla="*/ 182140 w 1098804"/>
                <a:gd name="connsiteY163" fmla="*/ 159999 h 1095756"/>
                <a:gd name="connsiteX164" fmla="*/ 302853 w 1098804"/>
                <a:gd name="connsiteY164" fmla="*/ 294283 h 1095756"/>
                <a:gd name="connsiteX165" fmla="*/ 300710 w 1098804"/>
                <a:gd name="connsiteY165" fmla="*/ 244998 h 1095756"/>
                <a:gd name="connsiteX166" fmla="*/ 315709 w 1098804"/>
                <a:gd name="connsiteY166" fmla="*/ 228569 h 1095756"/>
                <a:gd name="connsiteX167" fmla="*/ 332138 w 1098804"/>
                <a:gd name="connsiteY167" fmla="*/ 243569 h 1095756"/>
                <a:gd name="connsiteX168" fmla="*/ 336423 w 1098804"/>
                <a:gd name="connsiteY168" fmla="*/ 336425 h 1095756"/>
                <a:gd name="connsiteX169" fmla="*/ 336423 w 1098804"/>
                <a:gd name="connsiteY169" fmla="*/ 337140 h 1095756"/>
                <a:gd name="connsiteX170" fmla="*/ 336423 w 1098804"/>
                <a:gd name="connsiteY170" fmla="*/ 339283 h 1095756"/>
                <a:gd name="connsiteX171" fmla="*/ 335709 w 1098804"/>
                <a:gd name="connsiteY171" fmla="*/ 341425 h 1095756"/>
                <a:gd name="connsiteX172" fmla="*/ 334995 w 1098804"/>
                <a:gd name="connsiteY172" fmla="*/ 343568 h 1095756"/>
                <a:gd name="connsiteX173" fmla="*/ 334281 w 1098804"/>
                <a:gd name="connsiteY173" fmla="*/ 344997 h 1095756"/>
                <a:gd name="connsiteX174" fmla="*/ 333566 w 1098804"/>
                <a:gd name="connsiteY174" fmla="*/ 346426 h 1095756"/>
                <a:gd name="connsiteX175" fmla="*/ 332852 w 1098804"/>
                <a:gd name="connsiteY175" fmla="*/ 347140 h 1095756"/>
                <a:gd name="connsiteX176" fmla="*/ 329995 w 1098804"/>
                <a:gd name="connsiteY176" fmla="*/ 349997 h 1095756"/>
                <a:gd name="connsiteX177" fmla="*/ 329281 w 1098804"/>
                <a:gd name="connsiteY177" fmla="*/ 350711 h 1095756"/>
                <a:gd name="connsiteX178" fmla="*/ 328566 w 1098804"/>
                <a:gd name="connsiteY178" fmla="*/ 350711 h 1095756"/>
                <a:gd name="connsiteX179" fmla="*/ 325709 w 1098804"/>
                <a:gd name="connsiteY179" fmla="*/ 352140 h 1095756"/>
                <a:gd name="connsiteX180" fmla="*/ 324281 w 1098804"/>
                <a:gd name="connsiteY180" fmla="*/ 352140 h 1095756"/>
                <a:gd name="connsiteX181" fmla="*/ 323566 w 1098804"/>
                <a:gd name="connsiteY181" fmla="*/ 352854 h 1095756"/>
                <a:gd name="connsiteX182" fmla="*/ 322852 w 1098804"/>
                <a:gd name="connsiteY182" fmla="*/ 352854 h 1095756"/>
                <a:gd name="connsiteX183" fmla="*/ 321424 w 1098804"/>
                <a:gd name="connsiteY183" fmla="*/ 352854 h 1095756"/>
                <a:gd name="connsiteX184" fmla="*/ 317852 w 1098804"/>
                <a:gd name="connsiteY184" fmla="*/ 353568 h 1095756"/>
                <a:gd name="connsiteX185" fmla="*/ 315709 w 1098804"/>
                <a:gd name="connsiteY185" fmla="*/ 352854 h 1095756"/>
                <a:gd name="connsiteX186" fmla="*/ 223568 w 1098804"/>
                <a:gd name="connsiteY186" fmla="*/ 339997 h 1095756"/>
                <a:gd name="connsiteX187" fmla="*/ 209997 w 1098804"/>
                <a:gd name="connsiteY187" fmla="*/ 322140 h 1095756"/>
                <a:gd name="connsiteX188" fmla="*/ 227854 w 1098804"/>
                <a:gd name="connsiteY188" fmla="*/ 308569 h 1095756"/>
                <a:gd name="connsiteX189" fmla="*/ 280710 w 1098804"/>
                <a:gd name="connsiteY189" fmla="*/ 316426 h 1095756"/>
                <a:gd name="connsiteX190" fmla="*/ 159998 w 1098804"/>
                <a:gd name="connsiteY190" fmla="*/ 182141 h 1095756"/>
                <a:gd name="connsiteX191" fmla="*/ 100713 w 1098804"/>
                <a:gd name="connsiteY191" fmla="*/ 201427 h 1095756"/>
                <a:gd name="connsiteX192" fmla="*/ 0 w 1098804"/>
                <a:gd name="connsiteY192" fmla="*/ 100713 h 1095756"/>
                <a:gd name="connsiteX193" fmla="*/ 100713 w 1098804"/>
                <a:gd name="connsiteY193" fmla="*/ 0 h 109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1098804" h="1095756">
                  <a:moveTo>
                    <a:pt x="996696" y="949452"/>
                  </a:moveTo>
                  <a:cubicBezTo>
                    <a:pt x="1021105" y="949452"/>
                    <a:pt x="1040892" y="969580"/>
                    <a:pt x="1040892" y="994410"/>
                  </a:cubicBezTo>
                  <a:cubicBezTo>
                    <a:pt x="1040892" y="1019240"/>
                    <a:pt x="1021105" y="1039368"/>
                    <a:pt x="996696" y="1039368"/>
                  </a:cubicBezTo>
                  <a:cubicBezTo>
                    <a:pt x="972287" y="1039368"/>
                    <a:pt x="952500" y="1019240"/>
                    <a:pt x="952500" y="994410"/>
                  </a:cubicBezTo>
                  <a:cubicBezTo>
                    <a:pt x="952500" y="969580"/>
                    <a:pt x="972287" y="949452"/>
                    <a:pt x="996696" y="949452"/>
                  </a:cubicBezTo>
                  <a:close/>
                  <a:moveTo>
                    <a:pt x="99441" y="949452"/>
                  </a:moveTo>
                  <a:cubicBezTo>
                    <a:pt x="124692" y="949452"/>
                    <a:pt x="145161" y="969580"/>
                    <a:pt x="145161" y="994410"/>
                  </a:cubicBezTo>
                  <a:cubicBezTo>
                    <a:pt x="145161" y="1019240"/>
                    <a:pt x="124692" y="1039368"/>
                    <a:pt x="99441" y="1039368"/>
                  </a:cubicBezTo>
                  <a:cubicBezTo>
                    <a:pt x="74191" y="1039368"/>
                    <a:pt x="53721" y="1019240"/>
                    <a:pt x="53721" y="994410"/>
                  </a:cubicBezTo>
                  <a:cubicBezTo>
                    <a:pt x="53721" y="969580"/>
                    <a:pt x="74191" y="949452"/>
                    <a:pt x="99441" y="949452"/>
                  </a:cubicBezTo>
                  <a:close/>
                  <a:moveTo>
                    <a:pt x="996696" y="923544"/>
                  </a:moveTo>
                  <a:cubicBezTo>
                    <a:pt x="957979" y="923544"/>
                    <a:pt x="926592" y="955272"/>
                    <a:pt x="926592" y="994410"/>
                  </a:cubicBezTo>
                  <a:cubicBezTo>
                    <a:pt x="926592" y="1033548"/>
                    <a:pt x="957979" y="1065276"/>
                    <a:pt x="996696" y="1065276"/>
                  </a:cubicBezTo>
                  <a:cubicBezTo>
                    <a:pt x="1035413" y="1065276"/>
                    <a:pt x="1066800" y="1033548"/>
                    <a:pt x="1066800" y="994410"/>
                  </a:cubicBezTo>
                  <a:cubicBezTo>
                    <a:pt x="1066800" y="955272"/>
                    <a:pt x="1035413" y="923544"/>
                    <a:pt x="996696" y="923544"/>
                  </a:cubicBezTo>
                  <a:close/>
                  <a:moveTo>
                    <a:pt x="99251" y="923544"/>
                  </a:moveTo>
                  <a:cubicBezTo>
                    <a:pt x="59797" y="923544"/>
                    <a:pt x="27813" y="955272"/>
                    <a:pt x="27813" y="994410"/>
                  </a:cubicBezTo>
                  <a:cubicBezTo>
                    <a:pt x="27813" y="1033548"/>
                    <a:pt x="59797" y="1065276"/>
                    <a:pt x="99251" y="1065276"/>
                  </a:cubicBezTo>
                  <a:cubicBezTo>
                    <a:pt x="138705" y="1065276"/>
                    <a:pt x="170689" y="1033548"/>
                    <a:pt x="170689" y="994410"/>
                  </a:cubicBezTo>
                  <a:cubicBezTo>
                    <a:pt x="170689" y="955272"/>
                    <a:pt x="138705" y="923544"/>
                    <a:pt x="99251" y="923544"/>
                  </a:cubicBezTo>
                  <a:close/>
                  <a:moveTo>
                    <a:pt x="777381" y="742188"/>
                  </a:moveTo>
                  <a:cubicBezTo>
                    <a:pt x="778095" y="742188"/>
                    <a:pt x="779524" y="742188"/>
                    <a:pt x="780952" y="742188"/>
                  </a:cubicBezTo>
                  <a:cubicBezTo>
                    <a:pt x="781667" y="742188"/>
                    <a:pt x="782381" y="742188"/>
                    <a:pt x="783095" y="742188"/>
                  </a:cubicBezTo>
                  <a:cubicBezTo>
                    <a:pt x="783095" y="742188"/>
                    <a:pt x="783095" y="742188"/>
                    <a:pt x="875237" y="755759"/>
                  </a:cubicBezTo>
                  <a:cubicBezTo>
                    <a:pt x="883808" y="756474"/>
                    <a:pt x="889522" y="764331"/>
                    <a:pt x="888808" y="772902"/>
                  </a:cubicBezTo>
                  <a:cubicBezTo>
                    <a:pt x="887379" y="781474"/>
                    <a:pt x="879522" y="787902"/>
                    <a:pt x="870951" y="786473"/>
                  </a:cubicBezTo>
                  <a:cubicBezTo>
                    <a:pt x="870951" y="786473"/>
                    <a:pt x="870951" y="786473"/>
                    <a:pt x="818095" y="779331"/>
                  </a:cubicBezTo>
                  <a:cubicBezTo>
                    <a:pt x="818095" y="779331"/>
                    <a:pt x="818095" y="779331"/>
                    <a:pt x="938807" y="912901"/>
                  </a:cubicBezTo>
                  <a:cubicBezTo>
                    <a:pt x="955235" y="901472"/>
                    <a:pt x="975949" y="894330"/>
                    <a:pt x="998092" y="894330"/>
                  </a:cubicBezTo>
                  <a:cubicBezTo>
                    <a:pt x="1053091" y="894330"/>
                    <a:pt x="1098804" y="939329"/>
                    <a:pt x="1098804" y="995043"/>
                  </a:cubicBezTo>
                  <a:cubicBezTo>
                    <a:pt x="1098804" y="1050042"/>
                    <a:pt x="1053091" y="1095756"/>
                    <a:pt x="998092" y="1095756"/>
                  </a:cubicBezTo>
                  <a:cubicBezTo>
                    <a:pt x="942378" y="1095756"/>
                    <a:pt x="897379" y="1050042"/>
                    <a:pt x="897379" y="995043"/>
                  </a:cubicBezTo>
                  <a:cubicBezTo>
                    <a:pt x="897379" y="972900"/>
                    <a:pt x="904522" y="952186"/>
                    <a:pt x="916664" y="935758"/>
                  </a:cubicBezTo>
                  <a:cubicBezTo>
                    <a:pt x="916664" y="935758"/>
                    <a:pt x="916664" y="935758"/>
                    <a:pt x="795952" y="801473"/>
                  </a:cubicBezTo>
                  <a:cubicBezTo>
                    <a:pt x="795952" y="801473"/>
                    <a:pt x="795952" y="801473"/>
                    <a:pt x="798095" y="850759"/>
                  </a:cubicBezTo>
                  <a:cubicBezTo>
                    <a:pt x="798809" y="859330"/>
                    <a:pt x="791666" y="866473"/>
                    <a:pt x="783095" y="867187"/>
                  </a:cubicBezTo>
                  <a:cubicBezTo>
                    <a:pt x="774524" y="867187"/>
                    <a:pt x="767381" y="860758"/>
                    <a:pt x="766667" y="852187"/>
                  </a:cubicBezTo>
                  <a:cubicBezTo>
                    <a:pt x="766667" y="852187"/>
                    <a:pt x="766667" y="852187"/>
                    <a:pt x="762381" y="758617"/>
                  </a:cubicBezTo>
                  <a:cubicBezTo>
                    <a:pt x="762381" y="758617"/>
                    <a:pt x="762381" y="758617"/>
                    <a:pt x="762381" y="757902"/>
                  </a:cubicBezTo>
                  <a:cubicBezTo>
                    <a:pt x="762381" y="757902"/>
                    <a:pt x="762381" y="757188"/>
                    <a:pt x="762381" y="756474"/>
                  </a:cubicBezTo>
                  <a:cubicBezTo>
                    <a:pt x="762381" y="756474"/>
                    <a:pt x="762381" y="756474"/>
                    <a:pt x="762381" y="755759"/>
                  </a:cubicBezTo>
                  <a:cubicBezTo>
                    <a:pt x="762381" y="755759"/>
                    <a:pt x="762381" y="755045"/>
                    <a:pt x="763095" y="754331"/>
                  </a:cubicBezTo>
                  <a:cubicBezTo>
                    <a:pt x="763095" y="754331"/>
                    <a:pt x="763095" y="754331"/>
                    <a:pt x="763095" y="753617"/>
                  </a:cubicBezTo>
                  <a:cubicBezTo>
                    <a:pt x="763095" y="752902"/>
                    <a:pt x="763095" y="752902"/>
                    <a:pt x="763810" y="752188"/>
                  </a:cubicBezTo>
                  <a:cubicBezTo>
                    <a:pt x="763810" y="751474"/>
                    <a:pt x="763810" y="750760"/>
                    <a:pt x="764524" y="750760"/>
                  </a:cubicBezTo>
                  <a:cubicBezTo>
                    <a:pt x="764524" y="750045"/>
                    <a:pt x="764524" y="750045"/>
                    <a:pt x="765238" y="749331"/>
                  </a:cubicBezTo>
                  <a:cubicBezTo>
                    <a:pt x="765238" y="749331"/>
                    <a:pt x="765238" y="749331"/>
                    <a:pt x="765238" y="748617"/>
                  </a:cubicBezTo>
                  <a:cubicBezTo>
                    <a:pt x="765953" y="748617"/>
                    <a:pt x="765953" y="748617"/>
                    <a:pt x="765953" y="747903"/>
                  </a:cubicBezTo>
                  <a:cubicBezTo>
                    <a:pt x="766667" y="747188"/>
                    <a:pt x="767381" y="746474"/>
                    <a:pt x="768810" y="745760"/>
                  </a:cubicBezTo>
                  <a:cubicBezTo>
                    <a:pt x="768810" y="745045"/>
                    <a:pt x="769524" y="745045"/>
                    <a:pt x="769524" y="745045"/>
                  </a:cubicBezTo>
                  <a:cubicBezTo>
                    <a:pt x="769524" y="745045"/>
                    <a:pt x="770238" y="745045"/>
                    <a:pt x="770238" y="744331"/>
                  </a:cubicBezTo>
                  <a:cubicBezTo>
                    <a:pt x="770953" y="744331"/>
                    <a:pt x="771667" y="743617"/>
                    <a:pt x="773095" y="743617"/>
                  </a:cubicBezTo>
                  <a:cubicBezTo>
                    <a:pt x="773095" y="742902"/>
                    <a:pt x="773810" y="742902"/>
                    <a:pt x="774524" y="742902"/>
                  </a:cubicBezTo>
                  <a:cubicBezTo>
                    <a:pt x="774524" y="742902"/>
                    <a:pt x="774524" y="742902"/>
                    <a:pt x="775238" y="742902"/>
                  </a:cubicBezTo>
                  <a:cubicBezTo>
                    <a:pt x="775952" y="742902"/>
                    <a:pt x="775952" y="742902"/>
                    <a:pt x="775952" y="742902"/>
                  </a:cubicBezTo>
                  <a:cubicBezTo>
                    <a:pt x="776667" y="742902"/>
                    <a:pt x="776667" y="742902"/>
                    <a:pt x="777381" y="742188"/>
                  </a:cubicBezTo>
                  <a:close/>
                  <a:moveTo>
                    <a:pt x="315709" y="742188"/>
                  </a:moveTo>
                  <a:cubicBezTo>
                    <a:pt x="316424" y="742188"/>
                    <a:pt x="317138" y="742188"/>
                    <a:pt x="317852" y="742188"/>
                  </a:cubicBezTo>
                  <a:cubicBezTo>
                    <a:pt x="319281" y="742188"/>
                    <a:pt x="320709" y="742188"/>
                    <a:pt x="321424" y="742188"/>
                  </a:cubicBezTo>
                  <a:cubicBezTo>
                    <a:pt x="322138" y="742902"/>
                    <a:pt x="322138" y="742902"/>
                    <a:pt x="322852" y="742902"/>
                  </a:cubicBezTo>
                  <a:cubicBezTo>
                    <a:pt x="322852" y="742902"/>
                    <a:pt x="322852" y="742902"/>
                    <a:pt x="323566" y="742902"/>
                  </a:cubicBezTo>
                  <a:cubicBezTo>
                    <a:pt x="323566" y="742902"/>
                    <a:pt x="323566" y="742902"/>
                    <a:pt x="324281" y="742902"/>
                  </a:cubicBezTo>
                  <a:cubicBezTo>
                    <a:pt x="324995" y="742902"/>
                    <a:pt x="325709" y="742902"/>
                    <a:pt x="325709" y="743617"/>
                  </a:cubicBezTo>
                  <a:cubicBezTo>
                    <a:pt x="327138" y="743617"/>
                    <a:pt x="327852" y="744331"/>
                    <a:pt x="328566" y="744331"/>
                  </a:cubicBezTo>
                  <a:cubicBezTo>
                    <a:pt x="329281" y="745045"/>
                    <a:pt x="329281" y="745045"/>
                    <a:pt x="329281" y="745045"/>
                  </a:cubicBezTo>
                  <a:cubicBezTo>
                    <a:pt x="329281" y="745045"/>
                    <a:pt x="329995" y="745045"/>
                    <a:pt x="329995" y="745760"/>
                  </a:cubicBezTo>
                  <a:cubicBezTo>
                    <a:pt x="331423" y="746474"/>
                    <a:pt x="332138" y="747188"/>
                    <a:pt x="332852" y="747903"/>
                  </a:cubicBezTo>
                  <a:cubicBezTo>
                    <a:pt x="332852" y="748617"/>
                    <a:pt x="333566" y="748617"/>
                    <a:pt x="333566" y="748617"/>
                  </a:cubicBezTo>
                  <a:cubicBezTo>
                    <a:pt x="333566" y="749331"/>
                    <a:pt x="333566" y="749331"/>
                    <a:pt x="333566" y="749331"/>
                  </a:cubicBezTo>
                  <a:cubicBezTo>
                    <a:pt x="334281" y="750045"/>
                    <a:pt x="334281" y="750045"/>
                    <a:pt x="334281" y="750760"/>
                  </a:cubicBezTo>
                  <a:cubicBezTo>
                    <a:pt x="334995" y="750760"/>
                    <a:pt x="334995" y="751474"/>
                    <a:pt x="334995" y="752188"/>
                  </a:cubicBezTo>
                  <a:cubicBezTo>
                    <a:pt x="335709" y="752902"/>
                    <a:pt x="335709" y="752902"/>
                    <a:pt x="335709" y="753617"/>
                  </a:cubicBezTo>
                  <a:cubicBezTo>
                    <a:pt x="335709" y="754331"/>
                    <a:pt x="335709" y="754331"/>
                    <a:pt x="335709" y="754331"/>
                  </a:cubicBezTo>
                  <a:cubicBezTo>
                    <a:pt x="336423" y="755045"/>
                    <a:pt x="336423" y="755759"/>
                    <a:pt x="336423" y="755759"/>
                  </a:cubicBezTo>
                  <a:cubicBezTo>
                    <a:pt x="336423" y="756474"/>
                    <a:pt x="336423" y="756474"/>
                    <a:pt x="336423" y="756474"/>
                  </a:cubicBezTo>
                  <a:cubicBezTo>
                    <a:pt x="336423" y="757188"/>
                    <a:pt x="336423" y="757902"/>
                    <a:pt x="336423" y="757902"/>
                  </a:cubicBezTo>
                  <a:cubicBezTo>
                    <a:pt x="336423" y="757902"/>
                    <a:pt x="336423" y="757902"/>
                    <a:pt x="336423" y="758617"/>
                  </a:cubicBezTo>
                  <a:cubicBezTo>
                    <a:pt x="336423" y="758617"/>
                    <a:pt x="336423" y="758617"/>
                    <a:pt x="332138" y="852187"/>
                  </a:cubicBezTo>
                  <a:cubicBezTo>
                    <a:pt x="331423" y="860758"/>
                    <a:pt x="324281" y="867187"/>
                    <a:pt x="315709" y="867187"/>
                  </a:cubicBezTo>
                  <a:cubicBezTo>
                    <a:pt x="307138" y="866473"/>
                    <a:pt x="299995" y="859330"/>
                    <a:pt x="300710" y="850759"/>
                  </a:cubicBezTo>
                  <a:cubicBezTo>
                    <a:pt x="300710" y="850759"/>
                    <a:pt x="300710" y="850759"/>
                    <a:pt x="302853" y="801473"/>
                  </a:cubicBezTo>
                  <a:cubicBezTo>
                    <a:pt x="302853" y="801473"/>
                    <a:pt x="302853" y="801473"/>
                    <a:pt x="182140" y="935758"/>
                  </a:cubicBezTo>
                  <a:cubicBezTo>
                    <a:pt x="194283" y="952186"/>
                    <a:pt x="201425" y="972900"/>
                    <a:pt x="201425" y="995043"/>
                  </a:cubicBezTo>
                  <a:cubicBezTo>
                    <a:pt x="201425" y="1050042"/>
                    <a:pt x="156426" y="1095756"/>
                    <a:pt x="100713" y="1095756"/>
                  </a:cubicBezTo>
                  <a:cubicBezTo>
                    <a:pt x="45713" y="1095756"/>
                    <a:pt x="0" y="1050042"/>
                    <a:pt x="0" y="995043"/>
                  </a:cubicBezTo>
                  <a:cubicBezTo>
                    <a:pt x="0" y="939329"/>
                    <a:pt x="45713" y="894330"/>
                    <a:pt x="100713" y="894330"/>
                  </a:cubicBezTo>
                  <a:cubicBezTo>
                    <a:pt x="122855" y="894330"/>
                    <a:pt x="143569" y="901472"/>
                    <a:pt x="159998" y="912901"/>
                  </a:cubicBezTo>
                  <a:cubicBezTo>
                    <a:pt x="159998" y="912901"/>
                    <a:pt x="159998" y="912901"/>
                    <a:pt x="280710" y="779331"/>
                  </a:cubicBezTo>
                  <a:cubicBezTo>
                    <a:pt x="280710" y="779331"/>
                    <a:pt x="280710" y="779331"/>
                    <a:pt x="227854" y="786473"/>
                  </a:cubicBezTo>
                  <a:cubicBezTo>
                    <a:pt x="219282" y="787902"/>
                    <a:pt x="211425" y="781474"/>
                    <a:pt x="209997" y="772902"/>
                  </a:cubicBezTo>
                  <a:cubicBezTo>
                    <a:pt x="209283" y="764331"/>
                    <a:pt x="214997" y="756474"/>
                    <a:pt x="223568" y="755759"/>
                  </a:cubicBezTo>
                  <a:cubicBezTo>
                    <a:pt x="223568" y="755759"/>
                    <a:pt x="223568" y="755759"/>
                    <a:pt x="315709" y="742188"/>
                  </a:cubicBezTo>
                  <a:close/>
                  <a:moveTo>
                    <a:pt x="553022" y="347091"/>
                  </a:moveTo>
                  <a:cubicBezTo>
                    <a:pt x="665913" y="347091"/>
                    <a:pt x="757428" y="438266"/>
                    <a:pt x="757428" y="550736"/>
                  </a:cubicBezTo>
                  <a:cubicBezTo>
                    <a:pt x="757428" y="663206"/>
                    <a:pt x="665913" y="754380"/>
                    <a:pt x="553022" y="754380"/>
                  </a:cubicBezTo>
                  <a:cubicBezTo>
                    <a:pt x="440131" y="754380"/>
                    <a:pt x="348615" y="663206"/>
                    <a:pt x="348615" y="550736"/>
                  </a:cubicBezTo>
                  <a:cubicBezTo>
                    <a:pt x="348615" y="438266"/>
                    <a:pt x="440131" y="347091"/>
                    <a:pt x="553022" y="347091"/>
                  </a:cubicBezTo>
                  <a:close/>
                  <a:moveTo>
                    <a:pt x="553022" y="321564"/>
                  </a:moveTo>
                  <a:cubicBezTo>
                    <a:pt x="426033" y="321564"/>
                    <a:pt x="323088" y="424168"/>
                    <a:pt x="323088" y="550736"/>
                  </a:cubicBezTo>
                  <a:cubicBezTo>
                    <a:pt x="323088" y="677304"/>
                    <a:pt x="426033" y="779907"/>
                    <a:pt x="553022" y="779907"/>
                  </a:cubicBezTo>
                  <a:cubicBezTo>
                    <a:pt x="680011" y="779907"/>
                    <a:pt x="782955" y="677304"/>
                    <a:pt x="782955" y="550736"/>
                  </a:cubicBezTo>
                  <a:cubicBezTo>
                    <a:pt x="782955" y="424168"/>
                    <a:pt x="680011" y="321564"/>
                    <a:pt x="553022" y="321564"/>
                  </a:cubicBezTo>
                  <a:close/>
                  <a:moveTo>
                    <a:pt x="553212" y="292989"/>
                  </a:moveTo>
                  <a:cubicBezTo>
                    <a:pt x="695456" y="292989"/>
                    <a:pt x="810768" y="408557"/>
                    <a:pt x="810768" y="551117"/>
                  </a:cubicBezTo>
                  <a:cubicBezTo>
                    <a:pt x="810768" y="693677"/>
                    <a:pt x="695456" y="809244"/>
                    <a:pt x="553212" y="809244"/>
                  </a:cubicBezTo>
                  <a:cubicBezTo>
                    <a:pt x="410968" y="809244"/>
                    <a:pt x="295656" y="693677"/>
                    <a:pt x="295656" y="551117"/>
                  </a:cubicBezTo>
                  <a:cubicBezTo>
                    <a:pt x="295656" y="408557"/>
                    <a:pt x="410968" y="292989"/>
                    <a:pt x="553212" y="292989"/>
                  </a:cubicBezTo>
                  <a:close/>
                  <a:moveTo>
                    <a:pt x="996696" y="56388"/>
                  </a:moveTo>
                  <a:cubicBezTo>
                    <a:pt x="1021105" y="56388"/>
                    <a:pt x="1040892" y="76261"/>
                    <a:pt x="1040892" y="100775"/>
                  </a:cubicBezTo>
                  <a:cubicBezTo>
                    <a:pt x="1040892" y="125289"/>
                    <a:pt x="1021105" y="145161"/>
                    <a:pt x="996696" y="145161"/>
                  </a:cubicBezTo>
                  <a:cubicBezTo>
                    <a:pt x="972287" y="145161"/>
                    <a:pt x="952500" y="125289"/>
                    <a:pt x="952500" y="100775"/>
                  </a:cubicBezTo>
                  <a:cubicBezTo>
                    <a:pt x="952500" y="76261"/>
                    <a:pt x="972287" y="56388"/>
                    <a:pt x="996696" y="56388"/>
                  </a:cubicBezTo>
                  <a:close/>
                  <a:moveTo>
                    <a:pt x="99441" y="56388"/>
                  </a:moveTo>
                  <a:cubicBezTo>
                    <a:pt x="124692" y="56388"/>
                    <a:pt x="145161" y="76261"/>
                    <a:pt x="145161" y="100775"/>
                  </a:cubicBezTo>
                  <a:cubicBezTo>
                    <a:pt x="145161" y="125289"/>
                    <a:pt x="124692" y="145161"/>
                    <a:pt x="99441" y="145161"/>
                  </a:cubicBezTo>
                  <a:cubicBezTo>
                    <a:pt x="74191" y="145161"/>
                    <a:pt x="53721" y="125289"/>
                    <a:pt x="53721" y="100775"/>
                  </a:cubicBezTo>
                  <a:cubicBezTo>
                    <a:pt x="53721" y="76261"/>
                    <a:pt x="74191" y="56388"/>
                    <a:pt x="99441" y="56388"/>
                  </a:cubicBezTo>
                  <a:close/>
                  <a:moveTo>
                    <a:pt x="996696" y="30861"/>
                  </a:moveTo>
                  <a:cubicBezTo>
                    <a:pt x="957979" y="30861"/>
                    <a:pt x="926592" y="62163"/>
                    <a:pt x="926592" y="100775"/>
                  </a:cubicBezTo>
                  <a:cubicBezTo>
                    <a:pt x="926592" y="139387"/>
                    <a:pt x="957979" y="170689"/>
                    <a:pt x="996696" y="170689"/>
                  </a:cubicBezTo>
                  <a:cubicBezTo>
                    <a:pt x="1035413" y="170689"/>
                    <a:pt x="1066800" y="139387"/>
                    <a:pt x="1066800" y="100775"/>
                  </a:cubicBezTo>
                  <a:cubicBezTo>
                    <a:pt x="1066800" y="62163"/>
                    <a:pt x="1035413" y="30861"/>
                    <a:pt x="996696" y="30861"/>
                  </a:cubicBezTo>
                  <a:close/>
                  <a:moveTo>
                    <a:pt x="99251" y="30861"/>
                  </a:moveTo>
                  <a:cubicBezTo>
                    <a:pt x="59797" y="30861"/>
                    <a:pt x="27813" y="62163"/>
                    <a:pt x="27813" y="100775"/>
                  </a:cubicBezTo>
                  <a:cubicBezTo>
                    <a:pt x="27813" y="139387"/>
                    <a:pt x="59797" y="170689"/>
                    <a:pt x="99251" y="170689"/>
                  </a:cubicBezTo>
                  <a:cubicBezTo>
                    <a:pt x="138705" y="170689"/>
                    <a:pt x="170689" y="139387"/>
                    <a:pt x="170689" y="100775"/>
                  </a:cubicBezTo>
                  <a:cubicBezTo>
                    <a:pt x="170689" y="62163"/>
                    <a:pt x="138705" y="30861"/>
                    <a:pt x="99251" y="30861"/>
                  </a:cubicBezTo>
                  <a:close/>
                  <a:moveTo>
                    <a:pt x="998092" y="0"/>
                  </a:moveTo>
                  <a:cubicBezTo>
                    <a:pt x="1053091" y="0"/>
                    <a:pt x="1098804" y="44999"/>
                    <a:pt x="1098804" y="100713"/>
                  </a:cubicBezTo>
                  <a:cubicBezTo>
                    <a:pt x="1098804" y="156427"/>
                    <a:pt x="1053091" y="201427"/>
                    <a:pt x="998092" y="201427"/>
                  </a:cubicBezTo>
                  <a:cubicBezTo>
                    <a:pt x="975949" y="201427"/>
                    <a:pt x="955235" y="194284"/>
                    <a:pt x="938807" y="182141"/>
                  </a:cubicBezTo>
                  <a:cubicBezTo>
                    <a:pt x="938807" y="182141"/>
                    <a:pt x="938807" y="182141"/>
                    <a:pt x="818095" y="316426"/>
                  </a:cubicBezTo>
                  <a:cubicBezTo>
                    <a:pt x="818095" y="316426"/>
                    <a:pt x="818095" y="316426"/>
                    <a:pt x="870951" y="308569"/>
                  </a:cubicBezTo>
                  <a:cubicBezTo>
                    <a:pt x="879522" y="307854"/>
                    <a:pt x="887379" y="313569"/>
                    <a:pt x="888808" y="322140"/>
                  </a:cubicBezTo>
                  <a:cubicBezTo>
                    <a:pt x="889522" y="330711"/>
                    <a:pt x="883808" y="338568"/>
                    <a:pt x="875237" y="339997"/>
                  </a:cubicBezTo>
                  <a:cubicBezTo>
                    <a:pt x="875237" y="339997"/>
                    <a:pt x="875237" y="339997"/>
                    <a:pt x="783095" y="352854"/>
                  </a:cubicBezTo>
                  <a:cubicBezTo>
                    <a:pt x="782381" y="353568"/>
                    <a:pt x="781667" y="353568"/>
                    <a:pt x="780952" y="353568"/>
                  </a:cubicBezTo>
                  <a:cubicBezTo>
                    <a:pt x="779524" y="353568"/>
                    <a:pt x="778095" y="352854"/>
                    <a:pt x="777381" y="352854"/>
                  </a:cubicBezTo>
                  <a:cubicBezTo>
                    <a:pt x="776667" y="352854"/>
                    <a:pt x="776667" y="352854"/>
                    <a:pt x="775952" y="352854"/>
                  </a:cubicBezTo>
                  <a:cubicBezTo>
                    <a:pt x="775952" y="352854"/>
                    <a:pt x="775952" y="352854"/>
                    <a:pt x="775238" y="352854"/>
                  </a:cubicBezTo>
                  <a:cubicBezTo>
                    <a:pt x="775238" y="352854"/>
                    <a:pt x="774524" y="352854"/>
                    <a:pt x="774524" y="352140"/>
                  </a:cubicBezTo>
                  <a:cubicBezTo>
                    <a:pt x="773810" y="352140"/>
                    <a:pt x="773095" y="352140"/>
                    <a:pt x="773095" y="352140"/>
                  </a:cubicBezTo>
                  <a:lnTo>
                    <a:pt x="772616" y="351900"/>
                  </a:lnTo>
                  <a:lnTo>
                    <a:pt x="770238" y="350711"/>
                  </a:lnTo>
                  <a:cubicBezTo>
                    <a:pt x="770238" y="350711"/>
                    <a:pt x="770238" y="350711"/>
                    <a:pt x="769524" y="350711"/>
                  </a:cubicBezTo>
                  <a:cubicBezTo>
                    <a:pt x="769524" y="349997"/>
                    <a:pt x="768810" y="349997"/>
                    <a:pt x="768810" y="349997"/>
                  </a:cubicBezTo>
                  <a:cubicBezTo>
                    <a:pt x="767381" y="349282"/>
                    <a:pt x="766667" y="348568"/>
                    <a:pt x="765953" y="347140"/>
                  </a:cubicBezTo>
                  <a:cubicBezTo>
                    <a:pt x="765953" y="347140"/>
                    <a:pt x="765953" y="347140"/>
                    <a:pt x="765238" y="346426"/>
                  </a:cubicBezTo>
                  <a:cubicBezTo>
                    <a:pt x="764524" y="345711"/>
                    <a:pt x="764524" y="345711"/>
                    <a:pt x="764524" y="344997"/>
                  </a:cubicBezTo>
                  <a:cubicBezTo>
                    <a:pt x="763810" y="344283"/>
                    <a:pt x="763810" y="344283"/>
                    <a:pt x="763810" y="343568"/>
                  </a:cubicBezTo>
                  <a:cubicBezTo>
                    <a:pt x="763095" y="342854"/>
                    <a:pt x="763095" y="342140"/>
                    <a:pt x="763095" y="341425"/>
                  </a:cubicBezTo>
                  <a:cubicBezTo>
                    <a:pt x="762381" y="340711"/>
                    <a:pt x="762381" y="339997"/>
                    <a:pt x="762381" y="339283"/>
                  </a:cubicBezTo>
                  <a:cubicBezTo>
                    <a:pt x="762381" y="338568"/>
                    <a:pt x="762381" y="337854"/>
                    <a:pt x="762381" y="337140"/>
                  </a:cubicBezTo>
                  <a:cubicBezTo>
                    <a:pt x="762381" y="337140"/>
                    <a:pt x="762381" y="337140"/>
                    <a:pt x="762381" y="336425"/>
                  </a:cubicBezTo>
                  <a:cubicBezTo>
                    <a:pt x="762381" y="336425"/>
                    <a:pt x="762381" y="336425"/>
                    <a:pt x="766667" y="243569"/>
                  </a:cubicBezTo>
                  <a:cubicBezTo>
                    <a:pt x="767381" y="234998"/>
                    <a:pt x="774524" y="227855"/>
                    <a:pt x="783095" y="228569"/>
                  </a:cubicBezTo>
                  <a:cubicBezTo>
                    <a:pt x="791666" y="229284"/>
                    <a:pt x="798809" y="236427"/>
                    <a:pt x="798095" y="244998"/>
                  </a:cubicBezTo>
                  <a:cubicBezTo>
                    <a:pt x="798095" y="244998"/>
                    <a:pt x="798095" y="244998"/>
                    <a:pt x="795952" y="294283"/>
                  </a:cubicBezTo>
                  <a:cubicBezTo>
                    <a:pt x="795952" y="294283"/>
                    <a:pt x="795952" y="294283"/>
                    <a:pt x="916664" y="159999"/>
                  </a:cubicBezTo>
                  <a:cubicBezTo>
                    <a:pt x="904522" y="143570"/>
                    <a:pt x="897379" y="122856"/>
                    <a:pt x="897379" y="100713"/>
                  </a:cubicBezTo>
                  <a:cubicBezTo>
                    <a:pt x="897379" y="44999"/>
                    <a:pt x="942378" y="0"/>
                    <a:pt x="998092" y="0"/>
                  </a:cubicBezTo>
                  <a:close/>
                  <a:moveTo>
                    <a:pt x="100713" y="0"/>
                  </a:moveTo>
                  <a:cubicBezTo>
                    <a:pt x="156426" y="0"/>
                    <a:pt x="201425" y="44999"/>
                    <a:pt x="201425" y="100713"/>
                  </a:cubicBezTo>
                  <a:cubicBezTo>
                    <a:pt x="201425" y="122856"/>
                    <a:pt x="194283" y="143570"/>
                    <a:pt x="182140" y="159999"/>
                  </a:cubicBezTo>
                  <a:cubicBezTo>
                    <a:pt x="182140" y="159999"/>
                    <a:pt x="182140" y="159999"/>
                    <a:pt x="302853" y="294283"/>
                  </a:cubicBezTo>
                  <a:cubicBezTo>
                    <a:pt x="302853" y="294283"/>
                    <a:pt x="302853" y="294283"/>
                    <a:pt x="300710" y="244998"/>
                  </a:cubicBezTo>
                  <a:cubicBezTo>
                    <a:pt x="299995" y="236427"/>
                    <a:pt x="307138" y="229284"/>
                    <a:pt x="315709" y="228569"/>
                  </a:cubicBezTo>
                  <a:cubicBezTo>
                    <a:pt x="324281" y="227855"/>
                    <a:pt x="331423" y="234998"/>
                    <a:pt x="332138" y="243569"/>
                  </a:cubicBezTo>
                  <a:cubicBezTo>
                    <a:pt x="332138" y="243569"/>
                    <a:pt x="332138" y="243569"/>
                    <a:pt x="336423" y="336425"/>
                  </a:cubicBezTo>
                  <a:cubicBezTo>
                    <a:pt x="336423" y="336425"/>
                    <a:pt x="336423" y="336425"/>
                    <a:pt x="336423" y="337140"/>
                  </a:cubicBezTo>
                  <a:cubicBezTo>
                    <a:pt x="336423" y="337854"/>
                    <a:pt x="336423" y="338568"/>
                    <a:pt x="336423" y="339283"/>
                  </a:cubicBezTo>
                  <a:cubicBezTo>
                    <a:pt x="336423" y="339997"/>
                    <a:pt x="336423" y="340711"/>
                    <a:pt x="335709" y="341425"/>
                  </a:cubicBezTo>
                  <a:cubicBezTo>
                    <a:pt x="335709" y="342140"/>
                    <a:pt x="335709" y="342854"/>
                    <a:pt x="334995" y="343568"/>
                  </a:cubicBezTo>
                  <a:cubicBezTo>
                    <a:pt x="334995" y="344283"/>
                    <a:pt x="334995" y="344283"/>
                    <a:pt x="334281" y="344997"/>
                  </a:cubicBezTo>
                  <a:cubicBezTo>
                    <a:pt x="334281" y="345711"/>
                    <a:pt x="334281" y="345711"/>
                    <a:pt x="333566" y="346426"/>
                  </a:cubicBezTo>
                  <a:cubicBezTo>
                    <a:pt x="333566" y="347140"/>
                    <a:pt x="332852" y="347140"/>
                    <a:pt x="332852" y="347140"/>
                  </a:cubicBezTo>
                  <a:cubicBezTo>
                    <a:pt x="332138" y="348568"/>
                    <a:pt x="331423" y="349282"/>
                    <a:pt x="329995" y="349997"/>
                  </a:cubicBezTo>
                  <a:cubicBezTo>
                    <a:pt x="329995" y="349997"/>
                    <a:pt x="329281" y="349997"/>
                    <a:pt x="329281" y="350711"/>
                  </a:cubicBezTo>
                  <a:cubicBezTo>
                    <a:pt x="329281" y="350711"/>
                    <a:pt x="329281" y="350711"/>
                    <a:pt x="328566" y="350711"/>
                  </a:cubicBezTo>
                  <a:cubicBezTo>
                    <a:pt x="327852" y="351425"/>
                    <a:pt x="327138" y="351425"/>
                    <a:pt x="325709" y="352140"/>
                  </a:cubicBezTo>
                  <a:cubicBezTo>
                    <a:pt x="325709" y="352140"/>
                    <a:pt x="324995" y="352140"/>
                    <a:pt x="324281" y="352140"/>
                  </a:cubicBezTo>
                  <a:cubicBezTo>
                    <a:pt x="324281" y="352854"/>
                    <a:pt x="323566" y="352854"/>
                    <a:pt x="323566" y="352854"/>
                  </a:cubicBezTo>
                  <a:cubicBezTo>
                    <a:pt x="322852" y="352854"/>
                    <a:pt x="322852" y="352854"/>
                    <a:pt x="322852" y="352854"/>
                  </a:cubicBezTo>
                  <a:cubicBezTo>
                    <a:pt x="322138" y="352854"/>
                    <a:pt x="322138" y="352854"/>
                    <a:pt x="321424" y="352854"/>
                  </a:cubicBezTo>
                  <a:cubicBezTo>
                    <a:pt x="320709" y="352854"/>
                    <a:pt x="319281" y="353568"/>
                    <a:pt x="317852" y="353568"/>
                  </a:cubicBezTo>
                  <a:cubicBezTo>
                    <a:pt x="317138" y="353568"/>
                    <a:pt x="316424" y="353568"/>
                    <a:pt x="315709" y="352854"/>
                  </a:cubicBezTo>
                  <a:cubicBezTo>
                    <a:pt x="315709" y="352854"/>
                    <a:pt x="315709" y="352854"/>
                    <a:pt x="223568" y="339997"/>
                  </a:cubicBezTo>
                  <a:cubicBezTo>
                    <a:pt x="214997" y="338568"/>
                    <a:pt x="209283" y="330711"/>
                    <a:pt x="209997" y="322140"/>
                  </a:cubicBezTo>
                  <a:cubicBezTo>
                    <a:pt x="211425" y="313569"/>
                    <a:pt x="219282" y="307854"/>
                    <a:pt x="227854" y="308569"/>
                  </a:cubicBezTo>
                  <a:cubicBezTo>
                    <a:pt x="227854" y="308569"/>
                    <a:pt x="227854" y="308569"/>
                    <a:pt x="280710" y="316426"/>
                  </a:cubicBezTo>
                  <a:cubicBezTo>
                    <a:pt x="280710" y="316426"/>
                    <a:pt x="280710" y="316426"/>
                    <a:pt x="159998" y="182141"/>
                  </a:cubicBezTo>
                  <a:cubicBezTo>
                    <a:pt x="143569" y="194284"/>
                    <a:pt x="122855" y="201427"/>
                    <a:pt x="100713" y="201427"/>
                  </a:cubicBezTo>
                  <a:cubicBezTo>
                    <a:pt x="45713" y="201427"/>
                    <a:pt x="0" y="156427"/>
                    <a:pt x="0" y="100713"/>
                  </a:cubicBezTo>
                  <a:cubicBezTo>
                    <a:pt x="0" y="44999"/>
                    <a:pt x="45713" y="0"/>
                    <a:pt x="100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E23C3-2B24-ED4B-8C51-277CCDC33F00}"/>
              </a:ext>
            </a:extLst>
          </p:cNvPr>
          <p:cNvGrpSpPr>
            <a:grpSpLocks noChangeAspect="1"/>
          </p:cNvGrpSpPr>
          <p:nvPr/>
        </p:nvGrpSpPr>
        <p:grpSpPr>
          <a:xfrm>
            <a:off x="3078403" y="5177070"/>
            <a:ext cx="462232" cy="461786"/>
            <a:chOff x="5273675" y="2606675"/>
            <a:chExt cx="1646238" cy="1644650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9EFAB17-BE76-2C4F-9897-CD9A18054C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20430CE-F79E-BD4D-A73D-23293DAB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999" y="2793999"/>
              <a:ext cx="1263650" cy="1271588"/>
            </a:xfrm>
            <a:custGeom>
              <a:avLst/>
              <a:gdLst>
                <a:gd name="connsiteX0" fmla="*/ 69057 w 1263650"/>
                <a:gd name="connsiteY0" fmla="*/ 836613 h 1271588"/>
                <a:gd name="connsiteX1" fmla="*/ 426244 w 1263650"/>
                <a:gd name="connsiteY1" fmla="*/ 836613 h 1271588"/>
                <a:gd name="connsiteX2" fmla="*/ 433388 w 1263650"/>
                <a:gd name="connsiteY2" fmla="*/ 843774 h 1271588"/>
                <a:gd name="connsiteX3" fmla="*/ 433388 w 1263650"/>
                <a:gd name="connsiteY3" fmla="*/ 1202516 h 1271588"/>
                <a:gd name="connsiteX4" fmla="*/ 426244 w 1263650"/>
                <a:gd name="connsiteY4" fmla="*/ 1209676 h 1271588"/>
                <a:gd name="connsiteX5" fmla="*/ 69057 w 1263650"/>
                <a:gd name="connsiteY5" fmla="*/ 1209676 h 1271588"/>
                <a:gd name="connsiteX6" fmla="*/ 61913 w 1263650"/>
                <a:gd name="connsiteY6" fmla="*/ 1202516 h 1271588"/>
                <a:gd name="connsiteX7" fmla="*/ 61913 w 1263650"/>
                <a:gd name="connsiteY7" fmla="*/ 843774 h 1271588"/>
                <a:gd name="connsiteX8" fmla="*/ 69057 w 1263650"/>
                <a:gd name="connsiteY8" fmla="*/ 836613 h 1271588"/>
                <a:gd name="connsiteX9" fmla="*/ 30163 w 1263650"/>
                <a:gd name="connsiteY9" fmla="*/ 804863 h 1271588"/>
                <a:gd name="connsiteX10" fmla="*/ 30163 w 1263650"/>
                <a:gd name="connsiteY10" fmla="*/ 1239838 h 1271588"/>
                <a:gd name="connsiteX11" fmla="*/ 465138 w 1263650"/>
                <a:gd name="connsiteY11" fmla="*/ 1239838 h 1271588"/>
                <a:gd name="connsiteX12" fmla="*/ 465138 w 1263650"/>
                <a:gd name="connsiteY12" fmla="*/ 804863 h 1271588"/>
                <a:gd name="connsiteX13" fmla="*/ 30163 w 1263650"/>
                <a:gd name="connsiteY13" fmla="*/ 804863 h 1271588"/>
                <a:gd name="connsiteX14" fmla="*/ 682507 w 1263650"/>
                <a:gd name="connsiteY14" fmla="*/ 276225 h 1271588"/>
                <a:gd name="connsiteX15" fmla="*/ 978069 w 1263650"/>
                <a:gd name="connsiteY15" fmla="*/ 276225 h 1271588"/>
                <a:gd name="connsiteX16" fmla="*/ 980925 w 1263650"/>
                <a:gd name="connsiteY16" fmla="*/ 276225 h 1271588"/>
                <a:gd name="connsiteX17" fmla="*/ 983780 w 1263650"/>
                <a:gd name="connsiteY17" fmla="*/ 276939 h 1271588"/>
                <a:gd name="connsiteX18" fmla="*/ 986636 w 1263650"/>
                <a:gd name="connsiteY18" fmla="*/ 278367 h 1271588"/>
                <a:gd name="connsiteX19" fmla="*/ 990920 w 1263650"/>
                <a:gd name="connsiteY19" fmla="*/ 282651 h 1271588"/>
                <a:gd name="connsiteX20" fmla="*/ 990920 w 1263650"/>
                <a:gd name="connsiteY20" fmla="*/ 283365 h 1271588"/>
                <a:gd name="connsiteX21" fmla="*/ 992347 w 1263650"/>
                <a:gd name="connsiteY21" fmla="*/ 285508 h 1271588"/>
                <a:gd name="connsiteX22" fmla="*/ 992347 w 1263650"/>
                <a:gd name="connsiteY22" fmla="*/ 286222 h 1271588"/>
                <a:gd name="connsiteX23" fmla="*/ 993061 w 1263650"/>
                <a:gd name="connsiteY23" fmla="*/ 288364 h 1271588"/>
                <a:gd name="connsiteX24" fmla="*/ 993061 w 1263650"/>
                <a:gd name="connsiteY24" fmla="*/ 289078 h 1271588"/>
                <a:gd name="connsiteX25" fmla="*/ 993775 w 1263650"/>
                <a:gd name="connsiteY25" fmla="*/ 291934 h 1271588"/>
                <a:gd name="connsiteX26" fmla="*/ 993775 w 1263650"/>
                <a:gd name="connsiteY26" fmla="*/ 587544 h 1271588"/>
                <a:gd name="connsiteX27" fmla="*/ 978069 w 1263650"/>
                <a:gd name="connsiteY27" fmla="*/ 603253 h 1271588"/>
                <a:gd name="connsiteX28" fmla="*/ 962363 w 1263650"/>
                <a:gd name="connsiteY28" fmla="*/ 587544 h 1271588"/>
                <a:gd name="connsiteX29" fmla="*/ 962363 w 1263650"/>
                <a:gd name="connsiteY29" fmla="*/ 329778 h 1271588"/>
                <a:gd name="connsiteX30" fmla="*/ 496888 w 1263650"/>
                <a:gd name="connsiteY30" fmla="*/ 795328 h 1271588"/>
                <a:gd name="connsiteX31" fmla="*/ 496888 w 1263650"/>
                <a:gd name="connsiteY31" fmla="*/ 1255879 h 1271588"/>
                <a:gd name="connsiteX32" fmla="*/ 481182 w 1263650"/>
                <a:gd name="connsiteY32" fmla="*/ 1271588 h 1271588"/>
                <a:gd name="connsiteX33" fmla="*/ 15706 w 1263650"/>
                <a:gd name="connsiteY33" fmla="*/ 1271588 h 1271588"/>
                <a:gd name="connsiteX34" fmla="*/ 0 w 1263650"/>
                <a:gd name="connsiteY34" fmla="*/ 1255879 h 1271588"/>
                <a:gd name="connsiteX35" fmla="*/ 0 w 1263650"/>
                <a:gd name="connsiteY35" fmla="*/ 788901 h 1271588"/>
                <a:gd name="connsiteX36" fmla="*/ 15706 w 1263650"/>
                <a:gd name="connsiteY36" fmla="*/ 773193 h 1271588"/>
                <a:gd name="connsiteX37" fmla="*/ 474756 w 1263650"/>
                <a:gd name="connsiteY37" fmla="*/ 773193 h 1271588"/>
                <a:gd name="connsiteX38" fmla="*/ 939517 w 1263650"/>
                <a:gd name="connsiteY38" fmla="*/ 307643 h 1271588"/>
                <a:gd name="connsiteX39" fmla="*/ 682507 w 1263650"/>
                <a:gd name="connsiteY39" fmla="*/ 307643 h 1271588"/>
                <a:gd name="connsiteX40" fmla="*/ 666800 w 1263650"/>
                <a:gd name="connsiteY40" fmla="*/ 291934 h 1271588"/>
                <a:gd name="connsiteX41" fmla="*/ 682507 w 1263650"/>
                <a:gd name="connsiteY41" fmla="*/ 276225 h 1271588"/>
                <a:gd name="connsiteX42" fmla="*/ 264324 w 1263650"/>
                <a:gd name="connsiteY42" fmla="*/ 61913 h 1271588"/>
                <a:gd name="connsiteX43" fmla="*/ 1193001 w 1263650"/>
                <a:gd name="connsiteY43" fmla="*/ 61913 h 1271588"/>
                <a:gd name="connsiteX44" fmla="*/ 1200150 w 1263650"/>
                <a:gd name="connsiteY44" fmla="*/ 69052 h 1271588"/>
                <a:gd name="connsiteX45" fmla="*/ 1200150 w 1263650"/>
                <a:gd name="connsiteY45" fmla="*/ 999337 h 1271588"/>
                <a:gd name="connsiteX46" fmla="*/ 1193001 w 1263650"/>
                <a:gd name="connsiteY46" fmla="*/ 1006476 h 1271588"/>
                <a:gd name="connsiteX47" fmla="*/ 527414 w 1263650"/>
                <a:gd name="connsiteY47" fmla="*/ 1006476 h 1271588"/>
                <a:gd name="connsiteX48" fmla="*/ 527414 w 1263650"/>
                <a:gd name="connsiteY48" fmla="*/ 809424 h 1271588"/>
                <a:gd name="connsiteX49" fmla="*/ 930627 w 1263650"/>
                <a:gd name="connsiteY49" fmla="*/ 405325 h 1271588"/>
                <a:gd name="connsiteX50" fmla="*/ 930627 w 1263650"/>
                <a:gd name="connsiteY50" fmla="*/ 588098 h 1271588"/>
                <a:gd name="connsiteX51" fmla="*/ 976381 w 1263650"/>
                <a:gd name="connsiteY51" fmla="*/ 635219 h 1271588"/>
                <a:gd name="connsiteX52" fmla="*/ 1024996 w 1263650"/>
                <a:gd name="connsiteY52" fmla="*/ 586670 h 1271588"/>
                <a:gd name="connsiteX53" fmla="*/ 1024996 w 1263650"/>
                <a:gd name="connsiteY53" fmla="*/ 273244 h 1271588"/>
                <a:gd name="connsiteX54" fmla="*/ 996399 w 1263650"/>
                <a:gd name="connsiteY54" fmla="*/ 244685 h 1271588"/>
                <a:gd name="connsiteX55" fmla="*/ 681836 w 1263650"/>
                <a:gd name="connsiteY55" fmla="*/ 244685 h 1271588"/>
                <a:gd name="connsiteX56" fmla="*/ 634651 w 1263650"/>
                <a:gd name="connsiteY56" fmla="*/ 291807 h 1271588"/>
                <a:gd name="connsiteX57" fmla="*/ 681836 w 1263650"/>
                <a:gd name="connsiteY57" fmla="*/ 338928 h 1271588"/>
                <a:gd name="connsiteX58" fmla="*/ 864139 w 1263650"/>
                <a:gd name="connsiteY58" fmla="*/ 338928 h 1271588"/>
                <a:gd name="connsiteX59" fmla="*/ 460926 w 1263650"/>
                <a:gd name="connsiteY59" fmla="*/ 742312 h 1271588"/>
                <a:gd name="connsiteX60" fmla="*/ 257175 w 1263650"/>
                <a:gd name="connsiteY60" fmla="*/ 742312 h 1271588"/>
                <a:gd name="connsiteX61" fmla="*/ 257175 w 1263650"/>
                <a:gd name="connsiteY61" fmla="*/ 69052 h 1271588"/>
                <a:gd name="connsiteX62" fmla="*/ 264324 w 1263650"/>
                <a:gd name="connsiteY62" fmla="*/ 61913 h 1271588"/>
                <a:gd name="connsiteX63" fmla="*/ 209410 w 1263650"/>
                <a:gd name="connsiteY63" fmla="*/ 0 h 1271588"/>
                <a:gd name="connsiteX64" fmla="*/ 1247915 w 1263650"/>
                <a:gd name="connsiteY64" fmla="*/ 0 h 1271588"/>
                <a:gd name="connsiteX65" fmla="*/ 1263650 w 1263650"/>
                <a:gd name="connsiteY65" fmla="*/ 15690 h 1271588"/>
                <a:gd name="connsiteX66" fmla="*/ 1263650 w 1263650"/>
                <a:gd name="connsiteY66" fmla="*/ 1052698 h 1271588"/>
                <a:gd name="connsiteX67" fmla="*/ 1247915 w 1263650"/>
                <a:gd name="connsiteY67" fmla="*/ 1068388 h 1271588"/>
                <a:gd name="connsiteX68" fmla="*/ 527685 w 1263650"/>
                <a:gd name="connsiteY68" fmla="*/ 1068388 h 1271588"/>
                <a:gd name="connsiteX69" fmla="*/ 527685 w 1263650"/>
                <a:gd name="connsiteY69" fmla="*/ 1036294 h 1271588"/>
                <a:gd name="connsiteX70" fmla="*/ 1232180 w 1263650"/>
                <a:gd name="connsiteY70" fmla="*/ 1036294 h 1271588"/>
                <a:gd name="connsiteX71" fmla="*/ 1232180 w 1263650"/>
                <a:gd name="connsiteY71" fmla="*/ 31381 h 1271588"/>
                <a:gd name="connsiteX72" fmla="*/ 225145 w 1263650"/>
                <a:gd name="connsiteY72" fmla="*/ 31381 h 1271588"/>
                <a:gd name="connsiteX73" fmla="*/ 225145 w 1263650"/>
                <a:gd name="connsiteY73" fmla="*/ 741738 h 1271588"/>
                <a:gd name="connsiteX74" fmla="*/ 193675 w 1263650"/>
                <a:gd name="connsiteY74" fmla="*/ 741738 h 1271588"/>
                <a:gd name="connsiteX75" fmla="*/ 193675 w 1263650"/>
                <a:gd name="connsiteY75" fmla="*/ 15690 h 1271588"/>
                <a:gd name="connsiteX76" fmla="*/ 209410 w 1263650"/>
                <a:gd name="connsiteY76" fmla="*/ 0 h 12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263650" h="1271588">
                  <a:moveTo>
                    <a:pt x="69057" y="836613"/>
                  </a:moveTo>
                  <a:cubicBezTo>
                    <a:pt x="69057" y="836613"/>
                    <a:pt x="69057" y="836613"/>
                    <a:pt x="426244" y="836613"/>
                  </a:cubicBezTo>
                  <a:cubicBezTo>
                    <a:pt x="429816" y="836613"/>
                    <a:pt x="433388" y="840193"/>
                    <a:pt x="433388" y="843774"/>
                  </a:cubicBezTo>
                  <a:cubicBezTo>
                    <a:pt x="433388" y="843774"/>
                    <a:pt x="433388" y="843774"/>
                    <a:pt x="433388" y="1202516"/>
                  </a:cubicBezTo>
                  <a:cubicBezTo>
                    <a:pt x="433388" y="1206096"/>
                    <a:pt x="429816" y="1209676"/>
                    <a:pt x="426244" y="1209676"/>
                  </a:cubicBezTo>
                  <a:cubicBezTo>
                    <a:pt x="426244" y="1209676"/>
                    <a:pt x="426244" y="1209676"/>
                    <a:pt x="69057" y="1209676"/>
                  </a:cubicBezTo>
                  <a:cubicBezTo>
                    <a:pt x="64771" y="1209676"/>
                    <a:pt x="61913" y="1206096"/>
                    <a:pt x="61913" y="1202516"/>
                  </a:cubicBezTo>
                  <a:cubicBezTo>
                    <a:pt x="61913" y="1202516"/>
                    <a:pt x="61913" y="1202516"/>
                    <a:pt x="61913" y="843774"/>
                  </a:cubicBezTo>
                  <a:cubicBezTo>
                    <a:pt x="61913" y="840193"/>
                    <a:pt x="64771" y="836613"/>
                    <a:pt x="69057" y="836613"/>
                  </a:cubicBezTo>
                  <a:close/>
                  <a:moveTo>
                    <a:pt x="30163" y="804863"/>
                  </a:moveTo>
                  <a:cubicBezTo>
                    <a:pt x="30163" y="1239838"/>
                    <a:pt x="30163" y="1239838"/>
                    <a:pt x="30163" y="1239838"/>
                  </a:cubicBezTo>
                  <a:cubicBezTo>
                    <a:pt x="465138" y="1239838"/>
                    <a:pt x="465138" y="1239838"/>
                    <a:pt x="465138" y="1239838"/>
                  </a:cubicBezTo>
                  <a:cubicBezTo>
                    <a:pt x="465138" y="804863"/>
                    <a:pt x="465138" y="804863"/>
                    <a:pt x="465138" y="804863"/>
                  </a:cubicBezTo>
                  <a:cubicBezTo>
                    <a:pt x="30163" y="804863"/>
                    <a:pt x="30163" y="804863"/>
                    <a:pt x="30163" y="804863"/>
                  </a:cubicBezTo>
                  <a:close/>
                  <a:moveTo>
                    <a:pt x="682507" y="276225"/>
                  </a:moveTo>
                  <a:cubicBezTo>
                    <a:pt x="978069" y="276225"/>
                    <a:pt x="978069" y="276225"/>
                    <a:pt x="978069" y="276225"/>
                  </a:cubicBezTo>
                  <a:cubicBezTo>
                    <a:pt x="978783" y="276225"/>
                    <a:pt x="979497" y="276225"/>
                    <a:pt x="980925" y="276225"/>
                  </a:cubicBezTo>
                  <a:cubicBezTo>
                    <a:pt x="981639" y="276225"/>
                    <a:pt x="982353" y="276939"/>
                    <a:pt x="983780" y="276939"/>
                  </a:cubicBezTo>
                  <a:cubicBezTo>
                    <a:pt x="984494" y="277653"/>
                    <a:pt x="985208" y="277653"/>
                    <a:pt x="986636" y="278367"/>
                  </a:cubicBezTo>
                  <a:cubicBezTo>
                    <a:pt x="988064" y="279795"/>
                    <a:pt x="989492" y="281223"/>
                    <a:pt x="990920" y="282651"/>
                  </a:cubicBezTo>
                  <a:cubicBezTo>
                    <a:pt x="990920" y="283365"/>
                    <a:pt x="990920" y="283365"/>
                    <a:pt x="990920" y="283365"/>
                  </a:cubicBezTo>
                  <a:cubicBezTo>
                    <a:pt x="991633" y="284079"/>
                    <a:pt x="991633" y="284794"/>
                    <a:pt x="992347" y="285508"/>
                  </a:cubicBezTo>
                  <a:cubicBezTo>
                    <a:pt x="992347" y="285508"/>
                    <a:pt x="992347" y="285508"/>
                    <a:pt x="992347" y="286222"/>
                  </a:cubicBezTo>
                  <a:cubicBezTo>
                    <a:pt x="993061" y="286936"/>
                    <a:pt x="993061" y="287650"/>
                    <a:pt x="993061" y="288364"/>
                  </a:cubicBezTo>
                  <a:cubicBezTo>
                    <a:pt x="993061" y="288364"/>
                    <a:pt x="993061" y="288364"/>
                    <a:pt x="993061" y="289078"/>
                  </a:cubicBezTo>
                  <a:cubicBezTo>
                    <a:pt x="993061" y="289792"/>
                    <a:pt x="993775" y="290506"/>
                    <a:pt x="993775" y="291934"/>
                  </a:cubicBezTo>
                  <a:cubicBezTo>
                    <a:pt x="993775" y="587544"/>
                    <a:pt x="993775" y="587544"/>
                    <a:pt x="993775" y="587544"/>
                  </a:cubicBezTo>
                  <a:cubicBezTo>
                    <a:pt x="993775" y="596112"/>
                    <a:pt x="986636" y="603253"/>
                    <a:pt x="978069" y="603253"/>
                  </a:cubicBezTo>
                  <a:cubicBezTo>
                    <a:pt x="968788" y="603253"/>
                    <a:pt x="962363" y="596112"/>
                    <a:pt x="962363" y="587544"/>
                  </a:cubicBezTo>
                  <a:cubicBezTo>
                    <a:pt x="962363" y="329778"/>
                    <a:pt x="962363" y="329778"/>
                    <a:pt x="962363" y="329778"/>
                  </a:cubicBezTo>
                  <a:cubicBezTo>
                    <a:pt x="496888" y="795328"/>
                    <a:pt x="496888" y="795328"/>
                    <a:pt x="496888" y="795328"/>
                  </a:cubicBezTo>
                  <a:cubicBezTo>
                    <a:pt x="496888" y="1255879"/>
                    <a:pt x="496888" y="1255879"/>
                    <a:pt x="496888" y="1255879"/>
                  </a:cubicBezTo>
                  <a:cubicBezTo>
                    <a:pt x="496888" y="1264448"/>
                    <a:pt x="489749" y="1271588"/>
                    <a:pt x="481182" y="1271588"/>
                  </a:cubicBezTo>
                  <a:cubicBezTo>
                    <a:pt x="15706" y="1271588"/>
                    <a:pt x="15706" y="1271588"/>
                    <a:pt x="15706" y="1271588"/>
                  </a:cubicBezTo>
                  <a:cubicBezTo>
                    <a:pt x="6426" y="1271588"/>
                    <a:pt x="0" y="1264448"/>
                    <a:pt x="0" y="1255879"/>
                  </a:cubicBezTo>
                  <a:cubicBezTo>
                    <a:pt x="0" y="788901"/>
                    <a:pt x="0" y="788901"/>
                    <a:pt x="0" y="788901"/>
                  </a:cubicBezTo>
                  <a:cubicBezTo>
                    <a:pt x="0" y="780333"/>
                    <a:pt x="6426" y="773193"/>
                    <a:pt x="15706" y="773193"/>
                  </a:cubicBezTo>
                  <a:cubicBezTo>
                    <a:pt x="474756" y="773193"/>
                    <a:pt x="474756" y="773193"/>
                    <a:pt x="474756" y="773193"/>
                  </a:cubicBezTo>
                  <a:cubicBezTo>
                    <a:pt x="939517" y="307643"/>
                    <a:pt x="939517" y="307643"/>
                    <a:pt x="939517" y="307643"/>
                  </a:cubicBezTo>
                  <a:cubicBezTo>
                    <a:pt x="682507" y="307643"/>
                    <a:pt x="682507" y="307643"/>
                    <a:pt x="682507" y="307643"/>
                  </a:cubicBezTo>
                  <a:cubicBezTo>
                    <a:pt x="673940" y="307643"/>
                    <a:pt x="666800" y="300502"/>
                    <a:pt x="666800" y="291934"/>
                  </a:cubicBezTo>
                  <a:cubicBezTo>
                    <a:pt x="666800" y="282651"/>
                    <a:pt x="673940" y="276225"/>
                    <a:pt x="682507" y="276225"/>
                  </a:cubicBezTo>
                  <a:close/>
                  <a:moveTo>
                    <a:pt x="264324" y="61913"/>
                  </a:moveTo>
                  <a:cubicBezTo>
                    <a:pt x="1193001" y="61913"/>
                    <a:pt x="1193001" y="61913"/>
                    <a:pt x="1193001" y="61913"/>
                  </a:cubicBezTo>
                  <a:cubicBezTo>
                    <a:pt x="1196576" y="61913"/>
                    <a:pt x="1200150" y="65483"/>
                    <a:pt x="1200150" y="69052"/>
                  </a:cubicBezTo>
                  <a:cubicBezTo>
                    <a:pt x="1200150" y="999337"/>
                    <a:pt x="1200150" y="999337"/>
                    <a:pt x="1200150" y="999337"/>
                  </a:cubicBezTo>
                  <a:cubicBezTo>
                    <a:pt x="1200150" y="1002906"/>
                    <a:pt x="1196576" y="1006476"/>
                    <a:pt x="1193001" y="1006476"/>
                  </a:cubicBezTo>
                  <a:cubicBezTo>
                    <a:pt x="527414" y="1006476"/>
                    <a:pt x="527414" y="1006476"/>
                    <a:pt x="527414" y="1006476"/>
                  </a:cubicBezTo>
                  <a:cubicBezTo>
                    <a:pt x="527414" y="809424"/>
                    <a:pt x="527414" y="809424"/>
                    <a:pt x="527414" y="809424"/>
                  </a:cubicBezTo>
                  <a:cubicBezTo>
                    <a:pt x="930627" y="405325"/>
                    <a:pt x="930627" y="405325"/>
                    <a:pt x="930627" y="405325"/>
                  </a:cubicBezTo>
                  <a:cubicBezTo>
                    <a:pt x="930627" y="588098"/>
                    <a:pt x="930627" y="588098"/>
                    <a:pt x="930627" y="588098"/>
                  </a:cubicBezTo>
                  <a:cubicBezTo>
                    <a:pt x="930627" y="613800"/>
                    <a:pt x="950644" y="634505"/>
                    <a:pt x="976381" y="635219"/>
                  </a:cubicBezTo>
                  <a:cubicBezTo>
                    <a:pt x="1002833" y="635219"/>
                    <a:pt x="1024996" y="613086"/>
                    <a:pt x="1024996" y="586670"/>
                  </a:cubicBezTo>
                  <a:cubicBezTo>
                    <a:pt x="1024996" y="273244"/>
                    <a:pt x="1024996" y="273244"/>
                    <a:pt x="1024996" y="273244"/>
                  </a:cubicBezTo>
                  <a:cubicBezTo>
                    <a:pt x="1024996" y="256823"/>
                    <a:pt x="1012127" y="244685"/>
                    <a:pt x="996399" y="244685"/>
                  </a:cubicBezTo>
                  <a:cubicBezTo>
                    <a:pt x="681836" y="244685"/>
                    <a:pt x="681836" y="244685"/>
                    <a:pt x="681836" y="244685"/>
                  </a:cubicBezTo>
                  <a:cubicBezTo>
                    <a:pt x="656099" y="244685"/>
                    <a:pt x="634651" y="265390"/>
                    <a:pt x="634651" y="291807"/>
                  </a:cubicBezTo>
                  <a:cubicBezTo>
                    <a:pt x="634651" y="317509"/>
                    <a:pt x="656099" y="338928"/>
                    <a:pt x="681836" y="338928"/>
                  </a:cubicBezTo>
                  <a:cubicBezTo>
                    <a:pt x="864139" y="338928"/>
                    <a:pt x="864139" y="338928"/>
                    <a:pt x="864139" y="338928"/>
                  </a:cubicBezTo>
                  <a:cubicBezTo>
                    <a:pt x="460926" y="742312"/>
                    <a:pt x="460926" y="742312"/>
                    <a:pt x="460926" y="742312"/>
                  </a:cubicBezTo>
                  <a:cubicBezTo>
                    <a:pt x="257175" y="742312"/>
                    <a:pt x="257175" y="742312"/>
                    <a:pt x="257175" y="742312"/>
                  </a:cubicBezTo>
                  <a:cubicBezTo>
                    <a:pt x="257175" y="69052"/>
                    <a:pt x="257175" y="69052"/>
                    <a:pt x="257175" y="69052"/>
                  </a:cubicBezTo>
                  <a:cubicBezTo>
                    <a:pt x="257175" y="65483"/>
                    <a:pt x="260035" y="61913"/>
                    <a:pt x="264324" y="61913"/>
                  </a:cubicBezTo>
                  <a:close/>
                  <a:moveTo>
                    <a:pt x="209410" y="0"/>
                  </a:moveTo>
                  <a:cubicBezTo>
                    <a:pt x="1247915" y="0"/>
                    <a:pt x="1247915" y="0"/>
                    <a:pt x="1247915" y="0"/>
                  </a:cubicBezTo>
                  <a:cubicBezTo>
                    <a:pt x="1256498" y="0"/>
                    <a:pt x="1263650" y="6419"/>
                    <a:pt x="1263650" y="15690"/>
                  </a:cubicBezTo>
                  <a:cubicBezTo>
                    <a:pt x="1263650" y="1052698"/>
                    <a:pt x="1263650" y="1052698"/>
                    <a:pt x="1263650" y="1052698"/>
                  </a:cubicBezTo>
                  <a:cubicBezTo>
                    <a:pt x="1263650" y="1061256"/>
                    <a:pt x="1256498" y="1068388"/>
                    <a:pt x="1247915" y="1068388"/>
                  </a:cubicBezTo>
                  <a:cubicBezTo>
                    <a:pt x="527685" y="1068388"/>
                    <a:pt x="527685" y="1068388"/>
                    <a:pt x="527685" y="1068388"/>
                  </a:cubicBezTo>
                  <a:cubicBezTo>
                    <a:pt x="527685" y="1036294"/>
                    <a:pt x="527685" y="1036294"/>
                    <a:pt x="527685" y="1036294"/>
                  </a:cubicBezTo>
                  <a:cubicBezTo>
                    <a:pt x="1232180" y="1036294"/>
                    <a:pt x="1232180" y="1036294"/>
                    <a:pt x="1232180" y="1036294"/>
                  </a:cubicBezTo>
                  <a:cubicBezTo>
                    <a:pt x="1232180" y="31381"/>
                    <a:pt x="1232180" y="31381"/>
                    <a:pt x="1232180" y="31381"/>
                  </a:cubicBezTo>
                  <a:cubicBezTo>
                    <a:pt x="225145" y="31381"/>
                    <a:pt x="225145" y="31381"/>
                    <a:pt x="225145" y="31381"/>
                  </a:cubicBezTo>
                  <a:cubicBezTo>
                    <a:pt x="225145" y="741738"/>
                    <a:pt x="225145" y="741738"/>
                    <a:pt x="225145" y="741738"/>
                  </a:cubicBezTo>
                  <a:cubicBezTo>
                    <a:pt x="193675" y="741738"/>
                    <a:pt x="193675" y="741738"/>
                    <a:pt x="193675" y="741738"/>
                  </a:cubicBezTo>
                  <a:cubicBezTo>
                    <a:pt x="193675" y="15690"/>
                    <a:pt x="193675" y="15690"/>
                    <a:pt x="193675" y="15690"/>
                  </a:cubicBezTo>
                  <a:cubicBezTo>
                    <a:pt x="193675" y="6419"/>
                    <a:pt x="200827" y="0"/>
                    <a:pt x="209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0BD51E4-B3D7-C743-B969-6947F8F60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26"/>
          <a:stretch/>
        </p:blipFill>
        <p:spPr>
          <a:xfrm>
            <a:off x="3131323" y="1677210"/>
            <a:ext cx="461786" cy="659434"/>
          </a:xfrm>
          <a:prstGeom prst="rect">
            <a:avLst/>
          </a:prstGeom>
          <a:ln w="6858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25A93D-FAC0-6E42-ACEB-35FFFF2FA4B1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1632136" y="5540241"/>
            <a:ext cx="5872" cy="241642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6064024-92BD-5143-B9F4-0073FAACFC46}"/>
              </a:ext>
            </a:extLst>
          </p:cNvPr>
          <p:cNvSpPr/>
          <p:nvPr/>
        </p:nvSpPr>
        <p:spPr>
          <a:xfrm>
            <a:off x="470600" y="4880807"/>
            <a:ext cx="2323071" cy="659434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/>
                <a:sym typeface="+mn-lt"/>
              </a:rPr>
              <a:t>Based on &gt;2000 comments received on Draft 0 and ~2000 on Draft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4AAB5-F2EA-064B-90C1-6B76199BF526}"/>
              </a:ext>
            </a:extLst>
          </p:cNvPr>
          <p:cNvSpPr txBox="1"/>
          <p:nvPr/>
        </p:nvSpPr>
        <p:spPr>
          <a:xfrm>
            <a:off x="470600" y="5508126"/>
            <a:ext cx="2423542" cy="5490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8580" rIns="68580" bIns="68580" rtlCol="0" anchor="ctr"/>
          <a:lstStyle>
            <a:defPPr>
              <a:defRPr lang="en-US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defTabSz="685800"/>
            <a:r>
              <a:rPr lang="en-US" sz="1200" i="1" dirty="0">
                <a:solidFill>
                  <a:schemeClr val="accent2"/>
                </a:solidFill>
                <a:latin typeface="Calibri" panose="020F0502020204030204"/>
              </a:rPr>
              <a:t>Comments from stakeholders were included in Draft Two, circulated back on August 20</a:t>
            </a:r>
            <a:r>
              <a:rPr lang="en-US" sz="1200" i="1" baseline="30000" dirty="0">
                <a:solidFill>
                  <a:schemeClr val="accent2"/>
                </a:solidFill>
                <a:latin typeface="Calibri" panose="020F0502020204030204"/>
              </a:rPr>
              <a:t>th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7349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9FF6A-2DEC-3B4B-87AE-6D20C80BB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New vision &amp; strategy will build on/live within ecosystem of recent strategies, responding to changing context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F645B-1F18-B244-AF8B-A3DAF7E64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5345" y="1853513"/>
            <a:ext cx="8315595" cy="42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04F5F-9F8A-A245-9BB9-919DC400B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value of immunisation in the next decade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147CD-D3B1-0645-B6D2-9A16B4565C57}"/>
              </a:ext>
            </a:extLst>
          </p:cNvPr>
          <p:cNvSpPr/>
          <p:nvPr/>
        </p:nvSpPr>
        <p:spPr>
          <a:xfrm>
            <a:off x="445346" y="1716497"/>
            <a:ext cx="3212254" cy="4221908"/>
          </a:xfrm>
          <a:prstGeom prst="rect">
            <a:avLst/>
          </a:prstGeom>
          <a:solidFill>
            <a:srgbClr val="0070C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srgbClr val="FFFFFF"/>
                </a:solidFill>
                <a:latin typeface="Calibri" panose="020F0502020204030204"/>
              </a:rPr>
              <a:t>Immunization linked to …</a:t>
            </a:r>
          </a:p>
          <a:p>
            <a:pPr algn="ctr" defTabSz="685800">
              <a:defRPr/>
            </a:pPr>
            <a:endParaRPr lang="en-US" sz="210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3000" b="1" dirty="0">
                <a:solidFill>
                  <a:srgbClr val="FFE837"/>
                </a:solidFill>
                <a:latin typeface="Calibri" panose="020F0502020204030204"/>
              </a:rPr>
              <a:t>14 of 17 SDGs</a:t>
            </a:r>
          </a:p>
          <a:p>
            <a:pPr algn="ctr" defTabSz="685800">
              <a:defRPr/>
            </a:pPr>
            <a:endParaRPr lang="en-US" sz="210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US" sz="210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US" sz="210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100" dirty="0">
                <a:solidFill>
                  <a:srgbClr val="FFFFFF"/>
                </a:solidFill>
                <a:latin typeface="Calibri" panose="020F0502020204030204"/>
              </a:rPr>
              <a:t>… broad set of compelling arguments for value of vaccines</a:t>
            </a:r>
          </a:p>
          <a:p>
            <a:pPr algn="ctr" defTabSz="685800">
              <a:defRPr/>
            </a:pPr>
            <a:endParaRPr lang="en-US" sz="210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700" dirty="0">
                <a:solidFill>
                  <a:srgbClr val="FFE837"/>
                </a:solidFill>
                <a:latin typeface="Calibri" panose="020F0502020204030204"/>
              </a:rPr>
              <a:t>2021-2030</a:t>
            </a:r>
          </a:p>
          <a:p>
            <a:pPr algn="ctr" defTabSz="685800">
              <a:defRPr/>
            </a:pPr>
            <a:r>
              <a:rPr lang="en-US" sz="2700" dirty="0">
                <a:solidFill>
                  <a:srgbClr val="FFE837"/>
                </a:solidFill>
                <a:latin typeface="Calibri" panose="020F0502020204030204"/>
              </a:rPr>
              <a:t>Innovation</a:t>
            </a:r>
          </a:p>
        </p:txBody>
      </p:sp>
      <p:sp>
        <p:nvSpPr>
          <p:cNvPr id="5" name="ee4pFootnotes">
            <a:extLst>
              <a:ext uri="{FF2B5EF4-FFF2-40B4-BE49-F238E27FC236}">
                <a16:creationId xmlns:a16="http://schemas.microsoft.com/office/drawing/2014/main" id="{088FB83A-6517-C340-8B76-94D25F03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013" y="6243713"/>
            <a:ext cx="5555783" cy="1038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en-US" sz="75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sym typeface="+mn-lt"/>
              </a:rPr>
              <a:t>Source: UN; </a:t>
            </a:r>
            <a:r>
              <a:rPr lang="en-US" sz="75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sym typeface="+mn-lt"/>
              </a:rPr>
              <a:t>Gavi</a:t>
            </a:r>
            <a:r>
              <a:rPr lang="en-US" sz="75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sym typeface="+mn-lt"/>
              </a:rPr>
              <a:t> analysis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014805-EB77-D24B-BDE4-8DFD14E99F2F}"/>
              </a:ext>
            </a:extLst>
          </p:cNvPr>
          <p:cNvGrpSpPr>
            <a:grpSpLocks/>
          </p:cNvGrpSpPr>
          <p:nvPr/>
        </p:nvGrpSpPr>
        <p:grpSpPr>
          <a:xfrm>
            <a:off x="4089558" y="1648101"/>
            <a:ext cx="4863788" cy="4129104"/>
            <a:chOff x="4754964" y="662634"/>
            <a:chExt cx="6727928" cy="57116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58336C-3994-DF4C-A2F9-4C4128E9E1A1}"/>
                </a:ext>
              </a:extLst>
            </p:cNvPr>
            <p:cNvGrpSpPr/>
            <p:nvPr/>
          </p:nvGrpSpPr>
          <p:grpSpPr>
            <a:xfrm>
              <a:off x="4754964" y="3877203"/>
              <a:ext cx="6727928" cy="2497094"/>
              <a:chOff x="4835274" y="3877203"/>
              <a:chExt cx="6727928" cy="249709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0B7D5CD-F115-314A-AE01-E98FA7A4E129}"/>
                  </a:ext>
                </a:extLst>
              </p:cNvPr>
              <p:cNvGrpSpPr/>
              <p:nvPr/>
            </p:nvGrpSpPr>
            <p:grpSpPr>
              <a:xfrm>
                <a:off x="4835274" y="6066520"/>
                <a:ext cx="4472391" cy="307777"/>
                <a:chOff x="4835274" y="6066520"/>
                <a:chExt cx="4472391" cy="307777"/>
              </a:xfrm>
            </p:grpSpPr>
            <p:sp>
              <p:nvSpPr>
                <p:cNvPr id="38" name="Oval 20">
                  <a:extLst>
                    <a:ext uri="{FF2B5EF4-FFF2-40B4-BE49-F238E27FC236}">
                      <a16:creationId xmlns:a16="http://schemas.microsoft.com/office/drawing/2014/main" id="{64AA4F98-366D-9545-85DA-9CED8DC107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5274" y="6068931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F0503A"/>
                      </a:solidFill>
                      <a:latin typeface="Calibri" panose="020F0502020204030204"/>
                      <a:sym typeface="+mn-lt"/>
                    </a:rPr>
                    <a:t>5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A9F0F2B-F0FB-0C49-BBE3-561033BEB135}"/>
                    </a:ext>
                  </a:extLst>
                </p:cNvPr>
                <p:cNvSpPr/>
                <p:nvPr/>
              </p:nvSpPr>
              <p:spPr>
                <a:xfrm>
                  <a:off x="5175704" y="6066520"/>
                  <a:ext cx="1876427" cy="307777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F0503A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Immunization = EMPOWERED WOMEN &amp; GIRLS</a:t>
                  </a:r>
                </a:p>
              </p:txBody>
            </p:sp>
            <p:sp>
              <p:nvSpPr>
                <p:cNvPr id="40" name="Oval 20">
                  <a:extLst>
                    <a:ext uri="{FF2B5EF4-FFF2-40B4-BE49-F238E27FC236}">
                      <a16:creationId xmlns:a16="http://schemas.microsoft.com/office/drawing/2014/main" id="{9FA46F52-4A87-8F44-A90F-36FD2663E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0808" y="6068931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E41D70"/>
                      </a:solidFill>
                      <a:latin typeface="Calibri" panose="020F0502020204030204"/>
                      <a:sym typeface="+mn-lt"/>
                    </a:rPr>
                    <a:t>10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E9E33AE-B12D-6B42-AE93-C417168C5C88}"/>
                    </a:ext>
                  </a:extLst>
                </p:cNvPr>
                <p:cNvSpPr/>
                <p:nvPr/>
              </p:nvSpPr>
              <p:spPr>
                <a:xfrm>
                  <a:off x="7431238" y="6143465"/>
                  <a:ext cx="1876427" cy="153888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E41D70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Better health = INCREASED EQUALITY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45605EC-8C30-F843-AC4B-03006EB6B164}"/>
                  </a:ext>
                </a:extLst>
              </p:cNvPr>
              <p:cNvGrpSpPr/>
              <p:nvPr/>
            </p:nvGrpSpPr>
            <p:grpSpPr>
              <a:xfrm>
                <a:off x="4835274" y="3877203"/>
                <a:ext cx="6484104" cy="461665"/>
                <a:chOff x="4835274" y="3980387"/>
                <a:chExt cx="6484104" cy="461665"/>
              </a:xfrm>
            </p:grpSpPr>
            <p:sp>
              <p:nvSpPr>
                <p:cNvPr id="32" name="Oval 20">
                  <a:extLst>
                    <a:ext uri="{FF2B5EF4-FFF2-40B4-BE49-F238E27FC236}">
                      <a16:creationId xmlns:a16="http://schemas.microsoft.com/office/drawing/2014/main" id="{47680214-A63B-3A45-A5AD-A98AF5C7A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5274" y="4059742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ED3048"/>
                      </a:solidFill>
                      <a:latin typeface="Calibri" panose="020F0502020204030204"/>
                      <a:sym typeface="+mn-lt"/>
                    </a:rPr>
                    <a:t>1</a:t>
                  </a:r>
                </a:p>
              </p:txBody>
            </p:sp>
            <p:sp>
              <p:nvSpPr>
                <p:cNvPr id="33" name="Oval 20">
                  <a:extLst>
                    <a:ext uri="{FF2B5EF4-FFF2-40B4-BE49-F238E27FC236}">
                      <a16:creationId xmlns:a16="http://schemas.microsoft.com/office/drawing/2014/main" id="{B589534B-258E-AC43-BB1E-2A6031AA2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0809" y="4059742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20C0E3"/>
                      </a:solidFill>
                      <a:latin typeface="Calibri" panose="020F0502020204030204"/>
                      <a:sym typeface="+mn-lt"/>
                    </a:rPr>
                    <a:t>6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8B47BED-E0BF-B94E-B39C-06923A0FD74F}"/>
                    </a:ext>
                  </a:extLst>
                </p:cNvPr>
                <p:cNvSpPr/>
                <p:nvPr/>
              </p:nvSpPr>
              <p:spPr>
                <a:xfrm>
                  <a:off x="5175704" y="3980387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ED3048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Healthy children &amp; families = INCREASED PROSPERITY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8B79FB3-39DE-4341-BDAF-2E83719154F1}"/>
                    </a:ext>
                  </a:extLst>
                </p:cNvPr>
                <p:cNvSpPr/>
                <p:nvPr/>
              </p:nvSpPr>
              <p:spPr>
                <a:xfrm>
                  <a:off x="7431239" y="3980387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20C0E3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Clean water, sanitation &amp; hygiene (WASH) + vaccines = LESS DISEASE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BE4381C-53BB-154C-9AB5-B914FA0173EA}"/>
                    </a:ext>
                  </a:extLst>
                </p:cNvPr>
                <p:cNvSpPr/>
                <p:nvPr/>
              </p:nvSpPr>
              <p:spPr>
                <a:xfrm>
                  <a:off x="9686775" y="3980387"/>
                  <a:ext cx="1632603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F89C38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Protected urban public health = HEALTHIER CITIES</a:t>
                  </a:r>
                </a:p>
              </p:txBody>
            </p:sp>
            <p:sp>
              <p:nvSpPr>
                <p:cNvPr id="37" name="Oval 20">
                  <a:extLst>
                    <a:ext uri="{FF2B5EF4-FFF2-40B4-BE49-F238E27FC236}">
                      <a16:creationId xmlns:a16="http://schemas.microsoft.com/office/drawing/2014/main" id="{F0C833CA-9399-9649-986D-A791A4E39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6344" y="4059742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F89C38"/>
                      </a:solidFill>
                      <a:latin typeface="Calibri" panose="020F0502020204030204"/>
                      <a:sym typeface="+mn-lt"/>
                    </a:rPr>
                    <a:t>11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EE4D12D-AA9E-D549-ABAF-5577A5FAEA12}"/>
                  </a:ext>
                </a:extLst>
              </p:cNvPr>
              <p:cNvGrpSpPr/>
              <p:nvPr/>
            </p:nvGrpSpPr>
            <p:grpSpPr>
              <a:xfrm>
                <a:off x="4835274" y="4463004"/>
                <a:ext cx="6727928" cy="307777"/>
                <a:chOff x="4835274" y="4538584"/>
                <a:chExt cx="6727928" cy="307777"/>
              </a:xfrm>
            </p:grpSpPr>
            <p:sp>
              <p:nvSpPr>
                <p:cNvPr id="26" name="Oval 20">
                  <a:extLst>
                    <a:ext uri="{FF2B5EF4-FFF2-40B4-BE49-F238E27FC236}">
                      <a16:creationId xmlns:a16="http://schemas.microsoft.com/office/drawing/2014/main" id="{AA88D6B1-2A41-FD4F-B73F-702323BE7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5274" y="4540995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DAA347"/>
                      </a:solidFill>
                      <a:latin typeface="Calibri" panose="020F0502020204030204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27" name="Oval 20">
                  <a:extLst>
                    <a:ext uri="{FF2B5EF4-FFF2-40B4-BE49-F238E27FC236}">
                      <a16:creationId xmlns:a16="http://schemas.microsoft.com/office/drawing/2014/main" id="{F2FFF8D2-6049-864B-A765-9CAB0BD4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0808" y="4540995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FCC028"/>
                      </a:solidFill>
                      <a:latin typeface="Calibri" panose="020F0502020204030204"/>
                      <a:sym typeface="+mn-lt"/>
                    </a:rPr>
                    <a:t>7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2ABD409-4B3B-2F4D-9706-DB1A5A2415CA}"/>
                    </a:ext>
                  </a:extLst>
                </p:cNvPr>
                <p:cNvSpPr/>
                <p:nvPr/>
              </p:nvSpPr>
              <p:spPr>
                <a:xfrm>
                  <a:off x="5175704" y="4538584"/>
                  <a:ext cx="1876427" cy="307777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F0D4A9"/>
                      </a:solidFill>
                    </a14:hiddenLine>
                  </a:ext>
                </a:extLst>
              </p:spPr>
              <p:txBody>
                <a:bodyPr wrap="square" lIns="0" tIns="0" rIns="0" bIns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Immunization + nutrition </a:t>
                  </a:r>
                  <a:b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</a:br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= HEALTHIER FAMILIES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B779EC-9C58-5141-A2C7-A4644F7C8D6D}"/>
                    </a:ext>
                  </a:extLst>
                </p:cNvPr>
                <p:cNvSpPr/>
                <p:nvPr/>
              </p:nvSpPr>
              <p:spPr>
                <a:xfrm>
                  <a:off x="7431238" y="4538584"/>
                  <a:ext cx="1876427" cy="307777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FCC028"/>
                      </a:solidFill>
                    </a14:hiddenLine>
                  </a:ext>
                </a:extLst>
              </p:spPr>
              <p:txBody>
                <a:bodyPr wrap="square" lIns="0" tIns="0" rIns="0" bIns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Efficient supply chain equipment = CLEANER ENVIRONMENT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B5C191D-001B-594C-86AE-6BC6FF2465C3}"/>
                    </a:ext>
                  </a:extLst>
                </p:cNvPr>
                <p:cNvSpPr/>
                <p:nvPr/>
              </p:nvSpPr>
              <p:spPr>
                <a:xfrm>
                  <a:off x="9686775" y="4538584"/>
                  <a:ext cx="1876427" cy="307777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41804E"/>
                      </a:solidFill>
                    </a14:hiddenLine>
                  </a:ext>
                </a:extLst>
              </p:spPr>
              <p:txBody>
                <a:bodyPr wrap="square" lIns="0" tIns="0" rIns="0" bIns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Vaccines = MITIGATION OF CLIMATE CHANGE IMPACT</a:t>
                  </a:r>
                </a:p>
              </p:txBody>
            </p:sp>
            <p:sp>
              <p:nvSpPr>
                <p:cNvPr id="31" name="Oval 20">
                  <a:extLst>
                    <a:ext uri="{FF2B5EF4-FFF2-40B4-BE49-F238E27FC236}">
                      <a16:creationId xmlns:a16="http://schemas.microsoft.com/office/drawing/2014/main" id="{7C7D4E31-9C71-8B4F-9891-21DEE3300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6345" y="4540995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41804E"/>
                      </a:solidFill>
                      <a:latin typeface="Calibri" panose="020F0502020204030204"/>
                      <a:sym typeface="+mn-lt"/>
                    </a:rPr>
                    <a:t>13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627308F-2069-4E4B-891F-425E938A4180}"/>
                  </a:ext>
                </a:extLst>
              </p:cNvPr>
              <p:cNvGrpSpPr/>
              <p:nvPr/>
            </p:nvGrpSpPr>
            <p:grpSpPr>
              <a:xfrm>
                <a:off x="4835274" y="4894917"/>
                <a:ext cx="6484104" cy="461665"/>
                <a:chOff x="4835274" y="5050394"/>
                <a:chExt cx="6484104" cy="461665"/>
              </a:xfrm>
            </p:grpSpPr>
            <p:sp>
              <p:nvSpPr>
                <p:cNvPr id="20" name="Oval 20">
                  <a:extLst>
                    <a:ext uri="{FF2B5EF4-FFF2-40B4-BE49-F238E27FC236}">
                      <a16:creationId xmlns:a16="http://schemas.microsoft.com/office/drawing/2014/main" id="{3932D4BB-DE6E-954C-9AA1-585D97F18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5274" y="5129749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4FA54A"/>
                      </a:solidFill>
                      <a:latin typeface="Calibri" panose="020F0502020204030204"/>
                      <a:sym typeface="+mn-lt"/>
                    </a:rPr>
                    <a:t>3</a:t>
                  </a: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E7E26B2-07C5-A74E-8FF7-7E74B21AF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0808" y="5129749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9F1E4A"/>
                      </a:solidFill>
                      <a:latin typeface="Calibri" panose="020F0502020204030204"/>
                      <a:sym typeface="+mn-lt"/>
                    </a:rPr>
                    <a:t>8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EA55AB0-6C34-C54F-83BC-E9DA34AB7F66}"/>
                    </a:ext>
                  </a:extLst>
                </p:cNvPr>
                <p:cNvSpPr/>
                <p:nvPr/>
              </p:nvSpPr>
              <p:spPr>
                <a:xfrm>
                  <a:off x="5175704" y="5050394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4FA54A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Immunization = HEALTHY LIVES &amp; WELL-BEING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AD34961-862E-DF46-BE39-2112BEEB9A97}"/>
                    </a:ext>
                  </a:extLst>
                </p:cNvPr>
                <p:cNvSpPr/>
                <p:nvPr/>
              </p:nvSpPr>
              <p:spPr>
                <a:xfrm>
                  <a:off x="7431238" y="5050394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9F1E4A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Healthy population = MORE PRODUCTIVE WORKFORCE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8E65D1A-0216-3F40-99D0-D9A5C03AA012}"/>
                    </a:ext>
                  </a:extLst>
                </p:cNvPr>
                <p:cNvSpPr/>
                <p:nvPr/>
              </p:nvSpPr>
              <p:spPr>
                <a:xfrm>
                  <a:off x="9686775" y="5050394"/>
                  <a:ext cx="1632603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1370A2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Strong health systems = LONG-TERM STABILITY</a:t>
                  </a:r>
                </a:p>
              </p:txBody>
            </p:sp>
            <p:sp>
              <p:nvSpPr>
                <p:cNvPr id="25" name="Oval 20">
                  <a:extLst>
                    <a:ext uri="{FF2B5EF4-FFF2-40B4-BE49-F238E27FC236}">
                      <a16:creationId xmlns:a16="http://schemas.microsoft.com/office/drawing/2014/main" id="{82402D89-4FED-9341-8E22-26C871DF5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6344" y="5129749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1370A2"/>
                      </a:solidFill>
                      <a:latin typeface="Calibri" panose="020F0502020204030204"/>
                      <a:sym typeface="+mn-lt"/>
                    </a:rPr>
                    <a:t>16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ADF50D5-B8ED-254F-8AFF-E154F9C729E0}"/>
                  </a:ext>
                </a:extLst>
              </p:cNvPr>
              <p:cNvGrpSpPr/>
              <p:nvPr/>
            </p:nvGrpSpPr>
            <p:grpSpPr>
              <a:xfrm>
                <a:off x="4835274" y="5480718"/>
                <a:ext cx="6727928" cy="461665"/>
                <a:chOff x="4835274" y="5495666"/>
                <a:chExt cx="6727928" cy="461665"/>
              </a:xfrm>
            </p:grpSpPr>
            <p:sp>
              <p:nvSpPr>
                <p:cNvPr id="14" name="Oval 20">
                  <a:extLst>
                    <a:ext uri="{FF2B5EF4-FFF2-40B4-BE49-F238E27FC236}">
                      <a16:creationId xmlns:a16="http://schemas.microsoft.com/office/drawing/2014/main" id="{F9B31B1D-A3DC-304D-8249-001EEF785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5274" y="5575021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C7243B"/>
                      </a:solidFill>
                      <a:latin typeface="Calibri" panose="020F0502020204030204"/>
                      <a:sym typeface="+mn-lt"/>
                    </a:rPr>
                    <a:t>4</a:t>
                  </a:r>
                </a:p>
              </p:txBody>
            </p:sp>
            <p:sp>
              <p:nvSpPr>
                <p:cNvPr id="15" name="Oval 20">
                  <a:extLst>
                    <a:ext uri="{FF2B5EF4-FFF2-40B4-BE49-F238E27FC236}">
                      <a16:creationId xmlns:a16="http://schemas.microsoft.com/office/drawing/2014/main" id="{1EB901BB-1EC2-D243-9072-D51BDD532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0808" y="5575021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F3713A"/>
                      </a:solidFill>
                      <a:latin typeface="Calibri" panose="020F0502020204030204"/>
                      <a:sym typeface="+mn-lt"/>
                    </a:rPr>
                    <a:t>9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0CFEF3D-91C6-C448-BF4A-45AB4E927C14}"/>
                    </a:ext>
                  </a:extLst>
                </p:cNvPr>
                <p:cNvSpPr/>
                <p:nvPr/>
              </p:nvSpPr>
              <p:spPr>
                <a:xfrm>
                  <a:off x="5175704" y="5495666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C7243B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Vaccines support cognitive development through better health = IMPROVED LEARNING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AFC5A78-491E-DA48-96E4-259F83EA2FEA}"/>
                    </a:ext>
                  </a:extLst>
                </p:cNvPr>
                <p:cNvSpPr/>
                <p:nvPr/>
              </p:nvSpPr>
              <p:spPr>
                <a:xfrm>
                  <a:off x="7431239" y="5495666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F3713A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Healthy vaccine market = INNOVATION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6CB89D3-7B0A-0645-8ABA-640777F636BA}"/>
                    </a:ext>
                  </a:extLst>
                </p:cNvPr>
                <p:cNvSpPr/>
                <p:nvPr/>
              </p:nvSpPr>
              <p:spPr>
                <a:xfrm>
                  <a:off x="9686775" y="5495666"/>
                  <a:ext cx="1876427" cy="461665"/>
                </a:xfrm>
                <a:prstGeom prst="rect">
                  <a:avLst/>
                </a:prstGeom>
                <a:ln w="6667">
                  <a:noFill/>
                </a:ln>
                <a:extLst>
                  <a:ext uri="{91240B29-F687-4F45-9708-019B960494DF}">
                    <a14:hiddenLine xmlns:a14="http://schemas.microsoft.com/office/drawing/2010/main" w="6667">
                      <a:solidFill>
                        <a:srgbClr val="154C6E"/>
                      </a:solidFill>
                    </a14:hiddenLine>
                  </a:ext>
                </a:ex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defTabSz="685800"/>
                  <a:r>
                    <a:rPr lang="en-US" sz="723" dirty="0">
                      <a:solidFill>
                        <a:srgbClr val="000000"/>
                      </a:solidFill>
                      <a:latin typeface="Calibri" panose="020F0502020204030204"/>
                    </a:rPr>
                    <a:t>Innovative partnership = UNPRECEDENTED PROGRESS</a:t>
                  </a:r>
                </a:p>
              </p:txBody>
            </p:sp>
            <p:sp>
              <p:nvSpPr>
                <p:cNvPr id="19" name="Oval 20">
                  <a:extLst>
                    <a:ext uri="{FF2B5EF4-FFF2-40B4-BE49-F238E27FC236}">
                      <a16:creationId xmlns:a16="http://schemas.microsoft.com/office/drawing/2014/main" id="{7386C623-2291-4A40-9C68-1F7636167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6344" y="5575021"/>
                  <a:ext cx="301752" cy="302955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/>
                  <a:r>
                    <a:rPr lang="en-US" sz="1012" b="1" dirty="0">
                      <a:solidFill>
                        <a:srgbClr val="154C6E"/>
                      </a:solidFill>
                      <a:latin typeface="Calibri" panose="020F0502020204030204"/>
                      <a:sym typeface="+mn-lt"/>
                    </a:rPr>
                    <a:t>17</a:t>
                  </a:r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8ED2E0-7397-3841-8480-A40ADA7E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86" y="662634"/>
              <a:ext cx="6240282" cy="3176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33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A71D98-AC25-CC43-9968-B79810CBF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"IA 2030" will be responsive to changes in global context</a:t>
            </a:r>
          </a:p>
        </p:txBody>
      </p:sp>
      <p:sp>
        <p:nvSpPr>
          <p:cNvPr id="4" name="ee4pFootnotes">
            <a:extLst>
              <a:ext uri="{FF2B5EF4-FFF2-40B4-BE49-F238E27FC236}">
                <a16:creationId xmlns:a16="http://schemas.microsoft.com/office/drawing/2014/main" id="{581FBD5B-0AF9-AC43-81A0-7DCC952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00" y="5759055"/>
            <a:ext cx="6773186" cy="1038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sz="75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sym typeface="+mn-lt"/>
              </a:rPr>
              <a:t>Source: Gavi (health systems photo)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66CFAC-1FF6-F64E-A8B2-686844B94110}"/>
              </a:ext>
            </a:extLst>
          </p:cNvPr>
          <p:cNvGrpSpPr/>
          <p:nvPr/>
        </p:nvGrpSpPr>
        <p:grpSpPr>
          <a:xfrm>
            <a:off x="471826" y="2253294"/>
            <a:ext cx="8200349" cy="3304712"/>
            <a:chOff x="629401" y="1654560"/>
            <a:chExt cx="10933799" cy="44062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94771-3491-0D48-AB7C-FD92463F4917}"/>
                </a:ext>
              </a:extLst>
            </p:cNvPr>
            <p:cNvGrpSpPr/>
            <p:nvPr/>
          </p:nvGrpSpPr>
          <p:grpSpPr>
            <a:xfrm>
              <a:off x="916681" y="3836347"/>
              <a:ext cx="10359240" cy="1005840"/>
              <a:chOff x="916681" y="3829630"/>
              <a:chExt cx="10359240" cy="1005840"/>
            </a:xfrm>
          </p:grpSpPr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B0F3068A-C65B-B84C-B843-D6AEB7D7D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25" r="16725"/>
              <a:stretch/>
            </p:blipFill>
            <p:spPr bwMode="auto">
              <a:xfrm>
                <a:off x="916681" y="3829630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29" name="Picture 20">
                <a:extLst>
                  <a:ext uri="{FF2B5EF4-FFF2-40B4-BE49-F238E27FC236}">
                    <a16:creationId xmlns:a16="http://schemas.microsoft.com/office/drawing/2014/main" id="{DA4903EA-C946-1042-A656-5171DA8E5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r="12500"/>
              <a:stretch/>
            </p:blipFill>
            <p:spPr bwMode="auto">
              <a:xfrm>
                <a:off x="2787361" y="3829630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30" name="Picture 29" descr="A picture containing invertebrate, animal&#10;&#10;Description automatically generated">
                <a:extLst>
                  <a:ext uri="{FF2B5EF4-FFF2-40B4-BE49-F238E27FC236}">
                    <a16:creationId xmlns:a16="http://schemas.microsoft.com/office/drawing/2014/main" id="{A70B9548-555B-0440-85EB-3759BB7B8A5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/>
              <a:srcRect l="24513" r="24512"/>
              <a:stretch/>
            </p:blipFill>
            <p:spPr>
              <a:xfrm>
                <a:off x="4658041" y="3829630"/>
                <a:ext cx="1005840" cy="1005840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31" name="Picture 30" descr="A picture containing indoor&#10;&#10;Description automatically generated">
                <a:extLst>
                  <a:ext uri="{FF2B5EF4-FFF2-40B4-BE49-F238E27FC236}">
                    <a16:creationId xmlns:a16="http://schemas.microsoft.com/office/drawing/2014/main" id="{E360FC37-E68A-2C4D-A894-0A1F1CE67EF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/>
              <a:srcRect l="19965" r="19965"/>
              <a:stretch/>
            </p:blipFill>
            <p:spPr>
              <a:xfrm>
                <a:off x="6528721" y="3829630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5B78419-94B3-A94B-A2F7-0A4929FCB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67" r="12267"/>
              <a:stretch/>
            </p:blipFill>
            <p:spPr bwMode="auto">
              <a:xfrm>
                <a:off x="8399401" y="3829630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BDB48975-77FA-C549-8C2F-7EF3D8A7F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r="16667"/>
              <a:stretch/>
            </p:blipFill>
            <p:spPr bwMode="auto">
              <a:xfrm>
                <a:off x="10270081" y="3829630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ECA73E-EBCC-6346-95E1-D4AD2465A611}"/>
                </a:ext>
              </a:extLst>
            </p:cNvPr>
            <p:cNvGrpSpPr/>
            <p:nvPr/>
          </p:nvGrpSpPr>
          <p:grpSpPr>
            <a:xfrm>
              <a:off x="629401" y="2718998"/>
              <a:ext cx="10933798" cy="1058751"/>
              <a:chOff x="629401" y="2660400"/>
              <a:chExt cx="10933798" cy="1058751"/>
            </a:xfrm>
          </p:grpSpPr>
          <p:sp>
            <p:nvSpPr>
              <p:cNvPr id="22" name="ee4pContent1">
                <a:extLst>
                  <a:ext uri="{FF2B5EF4-FFF2-40B4-BE49-F238E27FC236}">
                    <a16:creationId xmlns:a16="http://schemas.microsoft.com/office/drawing/2014/main" id="{0F24C027-2B99-B649-851F-73D7DA3B1901}"/>
                  </a:ext>
                </a:extLst>
              </p:cNvPr>
              <p:cNvSpPr txBox="1"/>
              <p:nvPr/>
            </p:nvSpPr>
            <p:spPr>
              <a:xfrm>
                <a:off x="629401" y="2660400"/>
                <a:ext cx="1580400" cy="1058751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Delivering 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vaccines along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the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life-course </a:t>
                </a:r>
              </a:p>
            </p:txBody>
          </p:sp>
          <p:sp>
            <p:nvSpPr>
              <p:cNvPr id="23" name="ee4pContent2">
                <a:extLst>
                  <a:ext uri="{FF2B5EF4-FFF2-40B4-BE49-F238E27FC236}">
                    <a16:creationId xmlns:a16="http://schemas.microsoft.com/office/drawing/2014/main" id="{62D21CD0-EDD3-0846-9018-E4B2740588BE}"/>
                  </a:ext>
                </a:extLst>
              </p:cNvPr>
              <p:cNvSpPr txBox="1"/>
              <p:nvPr/>
            </p:nvSpPr>
            <p:spPr>
              <a:xfrm>
                <a:off x="2500081" y="2660400"/>
                <a:ext cx="1580400" cy="1058751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Including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gender-specific interventions</a:t>
                </a: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 to vaccination services</a:t>
                </a:r>
              </a:p>
            </p:txBody>
          </p:sp>
          <p:sp>
            <p:nvSpPr>
              <p:cNvPr id="24" name="ee4pContent3">
                <a:extLst>
                  <a:ext uri="{FF2B5EF4-FFF2-40B4-BE49-F238E27FC236}">
                    <a16:creationId xmlns:a16="http://schemas.microsoft.com/office/drawing/2014/main" id="{7CE618F7-F381-6C48-B23A-5455539F3604}"/>
                  </a:ext>
                </a:extLst>
              </p:cNvPr>
              <p:cNvSpPr txBox="1"/>
              <p:nvPr/>
            </p:nvSpPr>
            <p:spPr>
              <a:xfrm>
                <a:off x="4370762" y="2660400"/>
                <a:ext cx="1580400" cy="1058751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Addressing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wide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subnational variation </a:t>
                </a:r>
                <a:b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in coverage</a:t>
                </a:r>
              </a:p>
            </p:txBody>
          </p:sp>
          <p:sp>
            <p:nvSpPr>
              <p:cNvPr id="25" name="ee4pContent4">
                <a:extLst>
                  <a:ext uri="{FF2B5EF4-FFF2-40B4-BE49-F238E27FC236}">
                    <a16:creationId xmlns:a16="http://schemas.microsoft.com/office/drawing/2014/main" id="{1E0F121B-9C19-2A46-8109-F851CEB3D666}"/>
                  </a:ext>
                </a:extLst>
              </p:cNvPr>
              <p:cNvSpPr txBox="1"/>
              <p:nvPr/>
            </p:nvSpPr>
            <p:spPr>
              <a:xfrm>
                <a:off x="6241442" y="2660400"/>
                <a:ext cx="1580400" cy="1058751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Responding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to changing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demographics</a:t>
                </a:r>
              </a:p>
            </p:txBody>
          </p:sp>
          <p:sp>
            <p:nvSpPr>
              <p:cNvPr id="26" name="ee4pContent5">
                <a:extLst>
                  <a:ext uri="{FF2B5EF4-FFF2-40B4-BE49-F238E27FC236}">
                    <a16:creationId xmlns:a16="http://schemas.microsoft.com/office/drawing/2014/main" id="{F18624D6-D742-8B42-AEA2-21682873A290}"/>
                  </a:ext>
                </a:extLst>
              </p:cNvPr>
              <p:cNvSpPr txBox="1"/>
              <p:nvPr/>
            </p:nvSpPr>
            <p:spPr>
              <a:xfrm>
                <a:off x="8112122" y="2660400"/>
                <a:ext cx="1580400" cy="1058751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Implementing services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during </a:t>
                </a:r>
                <a:b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and following </a:t>
                </a: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fragility &amp; emergencies</a:t>
                </a:r>
              </a:p>
            </p:txBody>
          </p:sp>
          <p:sp>
            <p:nvSpPr>
              <p:cNvPr id="27" name="ee4pContent6">
                <a:extLst>
                  <a:ext uri="{FF2B5EF4-FFF2-40B4-BE49-F238E27FC236}">
                    <a16:creationId xmlns:a16="http://schemas.microsoft.com/office/drawing/2014/main" id="{4B475BE1-95F2-5E4B-8C0E-6B3FCEC59746}"/>
                  </a:ext>
                </a:extLst>
              </p:cNvPr>
              <p:cNvSpPr txBox="1"/>
              <p:nvPr/>
            </p:nvSpPr>
            <p:spPr>
              <a:xfrm>
                <a:off x="9982799" y="2660400"/>
                <a:ext cx="1580400" cy="1058751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Responding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to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outbreaks </a:t>
                </a:r>
                <a:b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and antimicrobial resistance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43DC49-B1A0-2B45-B7DF-9FCCFBCC70F1}"/>
                </a:ext>
              </a:extLst>
            </p:cNvPr>
            <p:cNvGrpSpPr/>
            <p:nvPr/>
          </p:nvGrpSpPr>
          <p:grpSpPr>
            <a:xfrm>
              <a:off x="629401" y="4900786"/>
              <a:ext cx="10933799" cy="1160057"/>
              <a:chOff x="629401" y="4900786"/>
              <a:chExt cx="10933799" cy="1160057"/>
            </a:xfrm>
          </p:grpSpPr>
          <p:sp>
            <p:nvSpPr>
              <p:cNvPr id="16" name="ee4pContent1">
                <a:extLst>
                  <a:ext uri="{FF2B5EF4-FFF2-40B4-BE49-F238E27FC236}">
                    <a16:creationId xmlns:a16="http://schemas.microsoft.com/office/drawing/2014/main" id="{094EE50E-DFEE-4E47-86EE-31C285F89703}"/>
                  </a:ext>
                </a:extLst>
              </p:cNvPr>
              <p:cNvSpPr txBox="1"/>
              <p:nvPr/>
            </p:nvSpPr>
            <p:spPr>
              <a:xfrm>
                <a:off x="629401" y="4900786"/>
                <a:ext cx="1580400" cy="1160057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Ensuring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access</a:t>
                </a: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to  vaccines,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and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optimal use</a:t>
                </a: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of vaccines</a:t>
                </a:r>
              </a:p>
            </p:txBody>
          </p:sp>
          <p:sp>
            <p:nvSpPr>
              <p:cNvPr id="17" name="ee4pContent2">
                <a:extLst>
                  <a:ext uri="{FF2B5EF4-FFF2-40B4-BE49-F238E27FC236}">
                    <a16:creationId xmlns:a16="http://schemas.microsoft.com/office/drawing/2014/main" id="{7DA5A4C8-6A9A-1044-8025-3B94B03B80EC}"/>
                  </a:ext>
                </a:extLst>
              </p:cNvPr>
              <p:cNvSpPr txBox="1"/>
              <p:nvPr/>
            </p:nvSpPr>
            <p:spPr>
              <a:xfrm>
                <a:off x="2500081" y="4900786"/>
                <a:ext cx="1580400" cy="1160057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Harnessing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innovations</a:t>
                </a: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to improve </a:t>
                </a:r>
                <a:r>
                  <a:rPr lang="en-US" sz="1050" dirty="0" err="1">
                    <a:solidFill>
                      <a:srgbClr val="000000"/>
                    </a:solidFill>
                    <a:latin typeface="Calibri" panose="020F0502020204030204"/>
                  </a:rPr>
                  <a:t>programme</a:t>
                </a: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 function and coverage</a:t>
                </a:r>
              </a:p>
            </p:txBody>
          </p:sp>
          <p:sp>
            <p:nvSpPr>
              <p:cNvPr id="18" name="ee4pContent3">
                <a:extLst>
                  <a:ext uri="{FF2B5EF4-FFF2-40B4-BE49-F238E27FC236}">
                    <a16:creationId xmlns:a16="http://schemas.microsoft.com/office/drawing/2014/main" id="{1323BA68-624E-9845-8071-C7FBC51FC2D0}"/>
                  </a:ext>
                </a:extLst>
              </p:cNvPr>
              <p:cNvSpPr txBox="1"/>
              <p:nvPr/>
            </p:nvSpPr>
            <p:spPr>
              <a:xfrm>
                <a:off x="4370761" y="4900786"/>
                <a:ext cx="1580400" cy="1160057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Responding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to the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decreasing awareness </a:t>
                </a:r>
                <a:b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of the value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of immunization</a:t>
                </a:r>
              </a:p>
            </p:txBody>
          </p:sp>
          <p:sp>
            <p:nvSpPr>
              <p:cNvPr id="19" name="ee4pContent4">
                <a:extLst>
                  <a:ext uri="{FF2B5EF4-FFF2-40B4-BE49-F238E27FC236}">
                    <a16:creationId xmlns:a16="http://schemas.microsoft.com/office/drawing/2014/main" id="{AEB86777-F44B-7D43-A349-6AA9E9B0D3AF}"/>
                  </a:ext>
                </a:extLst>
              </p:cNvPr>
              <p:cNvSpPr txBox="1"/>
              <p:nvPr/>
            </p:nvSpPr>
            <p:spPr>
              <a:xfrm>
                <a:off x="6241441" y="4900786"/>
                <a:ext cx="1580400" cy="1160057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Addressing 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vaccine hesitancy </a:t>
                </a:r>
                <a:b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and anti-vaccination </a:t>
                </a:r>
                <a:b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activism</a:t>
                </a:r>
              </a:p>
            </p:txBody>
          </p:sp>
          <p:sp>
            <p:nvSpPr>
              <p:cNvPr id="20" name="ee4pContent5">
                <a:extLst>
                  <a:ext uri="{FF2B5EF4-FFF2-40B4-BE49-F238E27FC236}">
                    <a16:creationId xmlns:a16="http://schemas.microsoft.com/office/drawing/2014/main" id="{4BD52FD1-E3BF-2142-B21A-ED2F920FAC39}"/>
                  </a:ext>
                </a:extLst>
              </p:cNvPr>
              <p:cNvSpPr txBox="1"/>
              <p:nvPr/>
            </p:nvSpPr>
            <p:spPr>
              <a:xfrm>
                <a:off x="8112121" y="4900786"/>
                <a:ext cx="1580400" cy="1160057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Ensuring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global vaccine supplies meet </a:t>
                </a: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national needs</a:t>
                </a:r>
              </a:p>
            </p:txBody>
          </p:sp>
          <p:sp>
            <p:nvSpPr>
              <p:cNvPr id="21" name="ee4pContent6">
                <a:extLst>
                  <a:ext uri="{FF2B5EF4-FFF2-40B4-BE49-F238E27FC236}">
                    <a16:creationId xmlns:a16="http://schemas.microsoft.com/office/drawing/2014/main" id="{53ECE4EB-F7EA-6D4C-8375-52D7F860648D}"/>
                  </a:ext>
                </a:extLst>
              </p:cNvPr>
              <p:cNvSpPr txBox="1"/>
              <p:nvPr/>
            </p:nvSpPr>
            <p:spPr>
              <a:xfrm>
                <a:off x="9982800" y="4900786"/>
                <a:ext cx="1580400" cy="1160057"/>
              </a:xfrm>
              <a:prstGeom prst="rect">
                <a:avLst/>
              </a:prstGeom>
              <a:ln cap="rnd">
                <a:noFill/>
              </a:ln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1pPr>
                <a:lvl2pPr marL="324000" lvl="1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2pPr>
                <a:lvl3pPr marL="648000" lvl="2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–"/>
                  <a:defRPr sz="20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3pPr>
                <a:lvl4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​"/>
                  <a:defRPr sz="2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4pPr>
                <a:lvl5pPr marL="0" lvl="4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Trebuchet MS" panose="020B0603020202020204" pitchFamily="34" charset="0"/>
                  <a:buChar char="​"/>
                  <a:defRPr sz="2400" b="1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5pPr>
                <a:lvl6pPr marL="324000" lvl="5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Font typeface="Trebuchet MS" panose="020B0603020202020204" pitchFamily="34" charset="0"/>
                  <a:buChar char="•"/>
                  <a:defRPr sz="240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6pPr>
                <a:lvl7pPr marL="0" lvl="6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5400" baseline="0"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7pPr>
                <a:lvl8pPr marL="0" lvl="7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66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8pPr>
                <a:lvl9pPr marL="0" lvl="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Trebuchet MS" panose="020B0603020202020204" pitchFamily="34" charset="0"/>
                  <a:buChar char="​"/>
                  <a:defRPr sz="4400">
                    <a:solidFill>
                      <a:schemeClr val="tx2"/>
                    </a:solidFill>
                    <a:latin typeface="Trebuchet MS" panose="020B0603020202020204" pitchFamily="34" charset="0"/>
                    <a:sym typeface="Trebuchet MS" panose="020B0603020202020204" pitchFamily="34" charset="0"/>
                  </a:defRPr>
                </a:lvl9pPr>
              </a:lstStyle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Uncertain programmatic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  <a:t>and financial </a:t>
                </a:r>
                <a:br>
                  <a:rPr lang="en-US" sz="1050" dirty="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050" dirty="0">
                    <a:solidFill>
                      <a:srgbClr val="04A4EC"/>
                    </a:solidFill>
                    <a:latin typeface="Calibri" panose="020F0502020204030204"/>
                  </a:rPr>
                  <a:t>self-sustainability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3514B1-ACA4-5444-969B-B5516796BE3B}"/>
                </a:ext>
              </a:extLst>
            </p:cNvPr>
            <p:cNvGrpSpPr/>
            <p:nvPr/>
          </p:nvGrpSpPr>
          <p:grpSpPr>
            <a:xfrm>
              <a:off x="916681" y="1654560"/>
              <a:ext cx="10359239" cy="1005840"/>
              <a:chOff x="916681" y="1524639"/>
              <a:chExt cx="10359239" cy="100584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8040C12-BBA5-4D42-A730-856D833016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6862" r="16862"/>
              <a:stretch/>
            </p:blipFill>
            <p:spPr>
              <a:xfrm>
                <a:off x="916681" y="1524639"/>
                <a:ext cx="1005840" cy="1005840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11" name="Picture 10" descr="A picture containing person, indoor, woman, clothing&#10;&#10;Description automatically generated">
                <a:extLst>
                  <a:ext uri="{FF2B5EF4-FFF2-40B4-BE49-F238E27FC236}">
                    <a16:creationId xmlns:a16="http://schemas.microsoft.com/office/drawing/2014/main" id="{FB716EAC-9C9D-494A-A702-0A8F1F8A94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6666" r="16666"/>
              <a:stretch/>
            </p:blipFill>
            <p:spPr>
              <a:xfrm>
                <a:off x="2787361" y="1524639"/>
                <a:ext cx="1005840" cy="1005840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12" name="Picture 11" descr="A picture containing indoor, girl, child&#10;&#10;Description automatically generated">
                <a:extLst>
                  <a:ext uri="{FF2B5EF4-FFF2-40B4-BE49-F238E27FC236}">
                    <a16:creationId xmlns:a16="http://schemas.microsoft.com/office/drawing/2014/main" id="{476D07F8-D6D1-6444-8807-92D3B7DE14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8290" t="4325" r="18290" b="7341"/>
              <a:stretch/>
            </p:blipFill>
            <p:spPr>
              <a:xfrm>
                <a:off x="4658041" y="1524639"/>
                <a:ext cx="1005840" cy="1005840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9FE0278-0E8B-514F-98D4-0D8015D743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r="12500"/>
              <a:stretch/>
            </p:blipFill>
            <p:spPr bwMode="auto">
              <a:xfrm>
                <a:off x="8399401" y="1524639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14" name="Picture 14">
                <a:extLst>
                  <a:ext uri="{FF2B5EF4-FFF2-40B4-BE49-F238E27FC236}">
                    <a16:creationId xmlns:a16="http://schemas.microsoft.com/office/drawing/2014/main" id="{1B3CF5B1-C0C4-3947-AC63-3DAE16656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r="16667"/>
              <a:stretch/>
            </p:blipFill>
            <p:spPr bwMode="auto">
              <a:xfrm>
                <a:off x="10270080" y="1524639"/>
                <a:ext cx="1005840" cy="1005840"/>
              </a:xfrm>
              <a:prstGeom prst="ellipse">
                <a:avLst/>
              </a:prstGeom>
              <a:grpFill/>
              <a:ln w="2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  <p:pic>
            <p:nvPicPr>
              <p:cNvPr id="15" name="Picture 14" descr="A picture containing handwear, sky, clothing, plant&#10;&#10;Description automatically generated">
                <a:extLst>
                  <a:ext uri="{FF2B5EF4-FFF2-40B4-BE49-F238E27FC236}">
                    <a16:creationId xmlns:a16="http://schemas.microsoft.com/office/drawing/2014/main" id="{8193FADC-7D17-F241-B4BC-4212D16E9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6601" r="16601"/>
              <a:stretch/>
            </p:blipFill>
            <p:spPr>
              <a:xfrm>
                <a:off x="6528721" y="1524639"/>
                <a:ext cx="1005840" cy="1005840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3155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BA5E14-ABB8-E54B-A35B-654A10287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Ultimate goal is for the new vision and strategy to be endorsed at the World Health Assembly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4678FB-7350-9045-BA26-47F022BE2491}"/>
              </a:ext>
            </a:extLst>
          </p:cNvPr>
          <p:cNvCxnSpPr>
            <a:cxnSpLocks/>
          </p:cNvCxnSpPr>
          <p:nvPr/>
        </p:nvCxnSpPr>
        <p:spPr>
          <a:xfrm flipH="1">
            <a:off x="5590764" y="1915871"/>
            <a:ext cx="0" cy="3834000"/>
          </a:xfrm>
          <a:prstGeom prst="straightConnector1">
            <a:avLst/>
          </a:prstGeom>
          <a:ln w="12700" cap="flat" cmpd="sng" algn="ctr">
            <a:solidFill>
              <a:srgbClr val="C00000"/>
            </a:solidFill>
            <a:prstDash val="dash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485DBD7-0A3C-E440-893B-9CEA03CE8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29214"/>
          <a:stretch/>
        </p:blipFill>
        <p:spPr>
          <a:xfrm>
            <a:off x="1874246" y="2270369"/>
            <a:ext cx="3926497" cy="1299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0620C-CD75-7D4E-83B4-8F0BA3A72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51"/>
          <a:stretch/>
        </p:blipFill>
        <p:spPr>
          <a:xfrm>
            <a:off x="1040139" y="2270369"/>
            <a:ext cx="823828" cy="1299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2C59C-456C-9248-81DE-0A1F3BD06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4" r="-1"/>
          <a:stretch/>
        </p:blipFill>
        <p:spPr>
          <a:xfrm>
            <a:off x="5800743" y="2270369"/>
            <a:ext cx="1975052" cy="12991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3F77C-307F-0C48-92DA-7954FB5ECB41}"/>
              </a:ext>
            </a:extLst>
          </p:cNvPr>
          <p:cNvCxnSpPr>
            <a:cxnSpLocks/>
          </p:cNvCxnSpPr>
          <p:nvPr/>
        </p:nvCxnSpPr>
        <p:spPr>
          <a:xfrm>
            <a:off x="948708" y="3945307"/>
            <a:ext cx="6827087" cy="4151"/>
          </a:xfrm>
          <a:prstGeom prst="line">
            <a:avLst/>
          </a:prstGeom>
          <a:ln w="12700" cap="rnd">
            <a:solidFill>
              <a:schemeClr val="accent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D656FE8-0A49-F049-A2DE-CEEB234F91AF}"/>
              </a:ext>
            </a:extLst>
          </p:cNvPr>
          <p:cNvSpPr/>
          <p:nvPr/>
        </p:nvSpPr>
        <p:spPr>
          <a:xfrm>
            <a:off x="1300431" y="5268750"/>
            <a:ext cx="922942" cy="2639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373A5"/>
                </a:solidFill>
                <a:latin typeface="Calibri" panose="020F0502020204030204"/>
              </a:rPr>
              <a:t>Co-Creation Forum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C79-ED87-EB4C-8906-41D487A7645C}"/>
              </a:ext>
            </a:extLst>
          </p:cNvPr>
          <p:cNvSpPr/>
          <p:nvPr/>
        </p:nvSpPr>
        <p:spPr>
          <a:xfrm>
            <a:off x="1040139" y="3658518"/>
            <a:ext cx="773078" cy="263949"/>
          </a:xfrm>
          <a:prstGeom prst="rect">
            <a:avLst/>
          </a:prstGeom>
          <a:solidFill>
            <a:srgbClr val="ECECE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500" b="1" dirty="0">
                <a:solidFill>
                  <a:srgbClr val="0373A5"/>
                </a:solidFill>
                <a:latin typeface="Calibri" panose="020F0502020204030204"/>
              </a:rPr>
              <a:t>Launch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569D5-1CC6-6A42-82B6-9971D1503658}"/>
              </a:ext>
            </a:extLst>
          </p:cNvPr>
          <p:cNvSpPr/>
          <p:nvPr/>
        </p:nvSpPr>
        <p:spPr>
          <a:xfrm>
            <a:off x="2387356" y="5268750"/>
            <a:ext cx="745040" cy="2639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200" dirty="0">
                <a:solidFill>
                  <a:srgbClr val="FFFF00">
                    <a:lumMod val="50000"/>
                  </a:srgbClr>
                </a:solidFill>
                <a:latin typeface="Calibri" panose="020F0502020204030204"/>
              </a:rPr>
              <a:t>Draft </a:t>
            </a:r>
          </a:p>
          <a:p>
            <a:pPr algn="ctr" defTabSz="685800"/>
            <a:r>
              <a:rPr lang="en-GB" sz="1200" dirty="0">
                <a:solidFill>
                  <a:srgbClr val="FFFF00">
                    <a:lumMod val="50000"/>
                  </a:srgbClr>
                </a:solidFill>
                <a:latin typeface="Calibri" panose="020F0502020204030204"/>
              </a:rPr>
              <a:t>Zero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C5C5D-A29D-0445-BE90-99B364E28156}"/>
              </a:ext>
            </a:extLst>
          </p:cNvPr>
          <p:cNvSpPr/>
          <p:nvPr/>
        </p:nvSpPr>
        <p:spPr>
          <a:xfrm>
            <a:off x="3591748" y="5268750"/>
            <a:ext cx="746976" cy="2639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200" dirty="0">
                <a:solidFill>
                  <a:srgbClr val="FFFF00">
                    <a:lumMod val="50000"/>
                  </a:srgbClr>
                </a:solidFill>
                <a:latin typeface="Calibri" panose="020F0502020204030204"/>
              </a:rPr>
              <a:t>Draft </a:t>
            </a:r>
          </a:p>
          <a:p>
            <a:pPr algn="ctr" defTabSz="685800"/>
            <a:r>
              <a:rPr lang="en-GB" sz="1200" dirty="0">
                <a:solidFill>
                  <a:srgbClr val="FFFF00">
                    <a:lumMod val="50000"/>
                  </a:srgbClr>
                </a:solidFill>
                <a:latin typeface="Calibri" panose="020F0502020204030204"/>
              </a:rPr>
              <a:t>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F4FC55-3BE9-5C4E-AC9E-5865C184D3C6}"/>
              </a:ext>
            </a:extLst>
          </p:cNvPr>
          <p:cNvSpPr/>
          <p:nvPr/>
        </p:nvSpPr>
        <p:spPr>
          <a:xfrm>
            <a:off x="4613850" y="5268750"/>
            <a:ext cx="725323" cy="2639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b="1" dirty="0">
                <a:solidFill>
                  <a:srgbClr val="E71C57"/>
                </a:solidFill>
                <a:latin typeface="Calibri" panose="020F0502020204030204"/>
              </a:rPr>
              <a:t>Draft </a:t>
            </a:r>
          </a:p>
          <a:p>
            <a:pPr algn="ctr" defTabSz="685800">
              <a:defRPr/>
            </a:pPr>
            <a:r>
              <a:rPr lang="en-GB" sz="1200" b="1" dirty="0">
                <a:solidFill>
                  <a:srgbClr val="E71C57"/>
                </a:solidFill>
                <a:latin typeface="Calibri" panose="020F0502020204030204"/>
              </a:rPr>
              <a:t>Two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CD0C2A-9108-C44C-96A2-0358B96E96D8}"/>
              </a:ext>
            </a:extLst>
          </p:cNvPr>
          <p:cNvSpPr/>
          <p:nvPr/>
        </p:nvSpPr>
        <p:spPr>
          <a:xfrm>
            <a:off x="5334490" y="5268750"/>
            <a:ext cx="922942" cy="2639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8064A2"/>
                </a:solidFill>
                <a:latin typeface="Calibri" panose="020F0502020204030204"/>
              </a:rPr>
              <a:t>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497E5-549D-F246-9F78-E855692E5A19}"/>
              </a:ext>
            </a:extLst>
          </p:cNvPr>
          <p:cNvSpPr/>
          <p:nvPr/>
        </p:nvSpPr>
        <p:spPr>
          <a:xfrm>
            <a:off x="6178505" y="5268750"/>
            <a:ext cx="1122343" cy="32422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8064A2"/>
                </a:solidFill>
                <a:latin typeface="Calibri" panose="020F0502020204030204"/>
              </a:rPr>
              <a:t>WHO 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rgbClr val="8064A2"/>
                </a:solidFill>
                <a:latin typeface="Calibri" panose="020F0502020204030204"/>
              </a:rPr>
              <a:t>Executive Board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12022-861C-AF4A-A37C-585518F438A3}"/>
              </a:ext>
            </a:extLst>
          </p:cNvPr>
          <p:cNvSpPr/>
          <p:nvPr/>
        </p:nvSpPr>
        <p:spPr>
          <a:xfrm>
            <a:off x="7244230" y="5268750"/>
            <a:ext cx="881849" cy="32422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8064A2"/>
                </a:solidFill>
                <a:latin typeface="Calibri" panose="020F0502020204030204"/>
              </a:rPr>
              <a:t>World 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rgbClr val="8064A2"/>
                </a:solidFill>
                <a:latin typeface="Calibri" panose="020F0502020204030204"/>
              </a:rPr>
              <a:t>Health 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rgbClr val="8064A2"/>
                </a:solidFill>
                <a:latin typeface="Calibri" panose="020F0502020204030204"/>
              </a:rPr>
              <a:t>Assembly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850241-FAEC-D74C-A528-A05CEC279182}"/>
              </a:ext>
            </a:extLst>
          </p:cNvPr>
          <p:cNvCxnSpPr>
            <a:cxnSpLocks/>
          </p:cNvCxnSpPr>
          <p:nvPr/>
        </p:nvCxnSpPr>
        <p:spPr>
          <a:xfrm flipH="1">
            <a:off x="1853527" y="3940543"/>
            <a:ext cx="2648" cy="1326210"/>
          </a:xfrm>
          <a:prstGeom prst="straightConnector1">
            <a:avLst/>
          </a:prstGeom>
          <a:ln w="3175">
            <a:solidFill>
              <a:schemeClr val="accent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36FD9D-47D7-0D45-8074-4FDF258B4F6A}"/>
              </a:ext>
            </a:extLst>
          </p:cNvPr>
          <p:cNvCxnSpPr>
            <a:cxnSpLocks/>
          </p:cNvCxnSpPr>
          <p:nvPr/>
        </p:nvCxnSpPr>
        <p:spPr>
          <a:xfrm flipH="1">
            <a:off x="2704326" y="3945957"/>
            <a:ext cx="2648" cy="1326210"/>
          </a:xfrm>
          <a:prstGeom prst="straightConnector1">
            <a:avLst/>
          </a:prstGeom>
          <a:ln w="3175">
            <a:solidFill>
              <a:schemeClr val="accent3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D683AF-9240-064A-B27E-FE86E7788778}"/>
              </a:ext>
            </a:extLst>
          </p:cNvPr>
          <p:cNvCxnSpPr>
            <a:cxnSpLocks/>
          </p:cNvCxnSpPr>
          <p:nvPr/>
        </p:nvCxnSpPr>
        <p:spPr>
          <a:xfrm flipH="1">
            <a:off x="5766741" y="3945267"/>
            <a:ext cx="2648" cy="1326210"/>
          </a:xfrm>
          <a:prstGeom prst="straightConnector1">
            <a:avLst/>
          </a:prstGeom>
          <a:ln w="3175">
            <a:solidFill>
              <a:schemeClr val="accent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837A05-B1E0-A046-9552-6E1E646CFB9F}"/>
              </a:ext>
            </a:extLst>
          </p:cNvPr>
          <p:cNvCxnSpPr>
            <a:cxnSpLocks/>
          </p:cNvCxnSpPr>
          <p:nvPr/>
        </p:nvCxnSpPr>
        <p:spPr>
          <a:xfrm flipH="1">
            <a:off x="7688950" y="3945957"/>
            <a:ext cx="2648" cy="1326210"/>
          </a:xfrm>
          <a:prstGeom prst="straightConnector1">
            <a:avLst/>
          </a:prstGeom>
          <a:ln w="3175">
            <a:solidFill>
              <a:schemeClr val="accent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5852F3-2D45-F340-86FF-11B9BCFE582A}"/>
              </a:ext>
            </a:extLst>
          </p:cNvPr>
          <p:cNvCxnSpPr>
            <a:cxnSpLocks/>
          </p:cNvCxnSpPr>
          <p:nvPr/>
        </p:nvCxnSpPr>
        <p:spPr>
          <a:xfrm flipH="1">
            <a:off x="3978362" y="3942755"/>
            <a:ext cx="2648" cy="1326210"/>
          </a:xfrm>
          <a:prstGeom prst="straightConnector1">
            <a:avLst/>
          </a:prstGeom>
          <a:ln w="3175">
            <a:solidFill>
              <a:schemeClr val="accent3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F4AD0B-CE09-7A4A-8F31-74E6EBB1E7F6}"/>
              </a:ext>
            </a:extLst>
          </p:cNvPr>
          <p:cNvCxnSpPr>
            <a:cxnSpLocks/>
          </p:cNvCxnSpPr>
          <p:nvPr/>
        </p:nvCxnSpPr>
        <p:spPr>
          <a:xfrm flipH="1">
            <a:off x="4980790" y="3966528"/>
            <a:ext cx="2648" cy="1326210"/>
          </a:xfrm>
          <a:prstGeom prst="straightConnector1">
            <a:avLst/>
          </a:prstGeom>
          <a:ln w="3175" cap="flat" cmpd="sng" algn="ctr">
            <a:solidFill>
              <a:srgbClr val="E71C57"/>
            </a:solidFill>
            <a:prstDash val="dash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BC8BA2-A6DE-B643-9102-4736DA9F48B3}"/>
              </a:ext>
            </a:extLst>
          </p:cNvPr>
          <p:cNvCxnSpPr>
            <a:cxnSpLocks/>
          </p:cNvCxnSpPr>
          <p:nvPr/>
        </p:nvCxnSpPr>
        <p:spPr>
          <a:xfrm flipH="1">
            <a:off x="6727845" y="3940543"/>
            <a:ext cx="2648" cy="1326210"/>
          </a:xfrm>
          <a:prstGeom prst="straightConnector1">
            <a:avLst/>
          </a:prstGeom>
          <a:ln w="3175">
            <a:solidFill>
              <a:schemeClr val="accent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B31D4F-A83A-DB46-98C0-1F9566C7AF22}"/>
              </a:ext>
            </a:extLst>
          </p:cNvPr>
          <p:cNvGrpSpPr/>
          <p:nvPr/>
        </p:nvGrpSpPr>
        <p:grpSpPr>
          <a:xfrm>
            <a:off x="6728783" y="2201908"/>
            <a:ext cx="962201" cy="2024405"/>
            <a:chOff x="8704294" y="718614"/>
            <a:chExt cx="1282935" cy="289285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4691AF-CC2E-024B-A05F-F1C2F0AA5F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4294" y="718614"/>
              <a:ext cx="15375" cy="2892857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6AF413-D8F4-3040-AF2B-D7F9C9485BC3}"/>
                </a:ext>
              </a:extLst>
            </p:cNvPr>
            <p:cNvCxnSpPr>
              <a:cxnSpLocks/>
            </p:cNvCxnSpPr>
            <p:nvPr/>
          </p:nvCxnSpPr>
          <p:spPr>
            <a:xfrm>
              <a:off x="9987229" y="718614"/>
              <a:ext cx="0" cy="2887315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EAB381-A421-FF40-B24C-9BE78ACB434C}"/>
              </a:ext>
            </a:extLst>
          </p:cNvPr>
          <p:cNvGrpSpPr/>
          <p:nvPr/>
        </p:nvGrpSpPr>
        <p:grpSpPr>
          <a:xfrm>
            <a:off x="1853528" y="2201907"/>
            <a:ext cx="1413163" cy="1741402"/>
            <a:chOff x="2203954" y="673224"/>
            <a:chExt cx="1884217" cy="292716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78CC79-4BAE-954C-8F30-8E5CB84A6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3954" y="688043"/>
              <a:ext cx="22054" cy="2877517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0DF3F4-40D6-7A40-8DF5-705FD6AA1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7979" y="673224"/>
              <a:ext cx="192" cy="2927164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FE945FD-1D44-574F-808A-AE720F4D3963}"/>
              </a:ext>
            </a:extLst>
          </p:cNvPr>
          <p:cNvSpPr/>
          <p:nvPr/>
        </p:nvSpPr>
        <p:spPr>
          <a:xfrm>
            <a:off x="1391361" y="1874832"/>
            <a:ext cx="935182" cy="3270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09CDE"/>
                </a:solidFill>
                <a:latin typeface="Calibri" panose="020F0502020204030204"/>
              </a:rPr>
              <a:t>March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8FA925-3551-DF46-9468-53B9D957245B}"/>
              </a:ext>
            </a:extLst>
          </p:cNvPr>
          <p:cNvSpPr/>
          <p:nvPr/>
        </p:nvSpPr>
        <p:spPr>
          <a:xfrm>
            <a:off x="2796213" y="1874832"/>
            <a:ext cx="935182" cy="3270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09CDE"/>
                </a:solidFill>
                <a:latin typeface="Calibri" panose="020F0502020204030204"/>
              </a:rPr>
              <a:t>June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BCC940-92F6-594C-AFDB-F8EDB5D2FF88}"/>
              </a:ext>
            </a:extLst>
          </p:cNvPr>
          <p:cNvSpPr/>
          <p:nvPr/>
        </p:nvSpPr>
        <p:spPr>
          <a:xfrm>
            <a:off x="5317046" y="1874832"/>
            <a:ext cx="935182" cy="3270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09CDE"/>
                </a:solidFill>
                <a:latin typeface="Calibri" panose="020F0502020204030204"/>
              </a:rPr>
              <a:t>October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EBEB8D-E812-EF46-B70E-F77ED292151F}"/>
              </a:ext>
            </a:extLst>
          </p:cNvPr>
          <p:cNvSpPr/>
          <p:nvPr/>
        </p:nvSpPr>
        <p:spPr>
          <a:xfrm>
            <a:off x="6279244" y="1874832"/>
            <a:ext cx="935182" cy="3270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09CDE"/>
                </a:solidFill>
                <a:latin typeface="Calibri" panose="020F0502020204030204"/>
              </a:rPr>
              <a:t>January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5F981D-7C28-884D-AA95-FA4633A529C3}"/>
              </a:ext>
            </a:extLst>
          </p:cNvPr>
          <p:cNvSpPr/>
          <p:nvPr/>
        </p:nvSpPr>
        <p:spPr>
          <a:xfrm>
            <a:off x="7210272" y="1874832"/>
            <a:ext cx="935182" cy="3270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09CDE"/>
                </a:solidFill>
                <a:latin typeface="Calibri" panose="020F0502020204030204"/>
              </a:rPr>
              <a:t>May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707344-413F-7842-B5A9-91112068EF3D}"/>
              </a:ext>
            </a:extLst>
          </p:cNvPr>
          <p:cNvGrpSpPr/>
          <p:nvPr/>
        </p:nvGrpSpPr>
        <p:grpSpPr>
          <a:xfrm>
            <a:off x="2719832" y="4029480"/>
            <a:ext cx="2243997" cy="986523"/>
            <a:chOff x="3466427" y="3581943"/>
            <a:chExt cx="3152011" cy="919307"/>
          </a:xfrm>
        </p:grpSpPr>
        <p:sp>
          <p:nvSpPr>
            <p:cNvPr id="37" name="Rectangle: Rounded Corners 74">
              <a:extLst>
                <a:ext uri="{FF2B5EF4-FFF2-40B4-BE49-F238E27FC236}">
                  <a16:creationId xmlns:a16="http://schemas.microsoft.com/office/drawing/2014/main" id="{5D48EA65-E2AC-4D42-B1B4-E26DFC0B787D}"/>
                </a:ext>
              </a:extLst>
            </p:cNvPr>
            <p:cNvSpPr/>
            <p:nvPr/>
          </p:nvSpPr>
          <p:spPr>
            <a:xfrm>
              <a:off x="3466427" y="3581943"/>
              <a:ext cx="3148482" cy="410429"/>
            </a:xfrm>
            <a:prstGeom prst="roundRect">
              <a:avLst/>
            </a:prstGeom>
            <a:solidFill>
              <a:schemeClr val="bg1"/>
            </a:solidFill>
            <a:ln w="9525" cap="rnd" cmpd="sng" algn="ctr">
              <a:solidFill>
                <a:schemeClr val="accent3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en-GB" sz="1000" b="1" dirty="0">
                  <a:solidFill>
                    <a:srgbClr val="FFFF00">
                      <a:lumMod val="75000"/>
                    </a:srgbClr>
                  </a:solidFill>
                  <a:latin typeface="Calibri" panose="020F0502020204030204"/>
                </a:rPr>
                <a:t>Review by anyone…anywhere…at any time using offline/online methods</a:t>
              </a:r>
            </a:p>
          </p:txBody>
        </p:sp>
        <p:sp>
          <p:nvSpPr>
            <p:cNvPr id="38" name="Rectangle: Rounded Corners 75">
              <a:extLst>
                <a:ext uri="{FF2B5EF4-FFF2-40B4-BE49-F238E27FC236}">
                  <a16:creationId xmlns:a16="http://schemas.microsoft.com/office/drawing/2014/main" id="{68B27CB3-BFFE-0F4D-B8CE-9CC8CD374911}"/>
                </a:ext>
              </a:extLst>
            </p:cNvPr>
            <p:cNvSpPr/>
            <p:nvPr/>
          </p:nvSpPr>
          <p:spPr>
            <a:xfrm>
              <a:off x="4394912" y="4071083"/>
              <a:ext cx="2223526" cy="430167"/>
            </a:xfrm>
            <a:prstGeom prst="roundRect">
              <a:avLst/>
            </a:prstGeom>
            <a:solidFill>
              <a:schemeClr val="bg1"/>
            </a:solidFill>
            <a:ln w="9525" cap="rnd" cmpd="sng" algn="ctr">
              <a:solidFill>
                <a:schemeClr val="accent3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en-GB" sz="1000" b="1" dirty="0">
                  <a:solidFill>
                    <a:srgbClr val="FFFF00">
                      <a:lumMod val="75000"/>
                    </a:srgbClr>
                  </a:solidFill>
                  <a:latin typeface="Calibri" panose="020F0502020204030204"/>
                </a:rPr>
                <a:t>Dedicated events with countries, regions, partners (</a:t>
              </a:r>
              <a:r>
                <a:rPr lang="en-GB" sz="1000" b="1" dirty="0" err="1">
                  <a:solidFill>
                    <a:srgbClr val="FFFF00">
                      <a:lumMod val="75000"/>
                    </a:srgbClr>
                  </a:solidFill>
                  <a:latin typeface="Calibri" panose="020F0502020204030204"/>
                </a:rPr>
                <a:t>CSOs</a:t>
              </a:r>
              <a:r>
                <a:rPr lang="en-GB" sz="1000" b="1" dirty="0">
                  <a:solidFill>
                    <a:srgbClr val="FFFF00">
                      <a:lumMod val="75000"/>
                    </a:srgbClr>
                  </a:solidFill>
                  <a:latin typeface="Calibri" panose="020F0502020204030204"/>
                </a:rPr>
                <a:t>, </a:t>
              </a:r>
              <a:r>
                <a:rPr lang="en-GB" sz="1000" b="1" dirty="0" err="1">
                  <a:solidFill>
                    <a:srgbClr val="FFFF00">
                      <a:lumMod val="75000"/>
                    </a:srgbClr>
                  </a:solidFill>
                  <a:latin typeface="Calibri" panose="020F0502020204030204"/>
                </a:rPr>
                <a:t>ROs</a:t>
              </a:r>
              <a:r>
                <a:rPr lang="en-GB" sz="1000" b="1" dirty="0">
                  <a:solidFill>
                    <a:srgbClr val="FFFF00">
                      <a:lumMod val="75000"/>
                    </a:srgbClr>
                  </a:solidFill>
                  <a:latin typeface="Calibri" panose="020F0502020204030204"/>
                </a:rPr>
                <a:t>, COs)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5A73DA-E406-E246-94E9-08F76AD2F5B9}"/>
              </a:ext>
            </a:extLst>
          </p:cNvPr>
          <p:cNvGrpSpPr/>
          <p:nvPr/>
        </p:nvGrpSpPr>
        <p:grpSpPr>
          <a:xfrm>
            <a:off x="4981052" y="2201907"/>
            <a:ext cx="805298" cy="2028562"/>
            <a:chOff x="6373987" y="681694"/>
            <a:chExt cx="1073730" cy="293531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DA8F0C-4606-4F42-BF25-E77A536AB5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1360" y="712090"/>
              <a:ext cx="26357" cy="2904923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FEB621-8CC4-8D4A-B31D-CA081B3578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987" y="681694"/>
              <a:ext cx="192" cy="2927164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667E721E-DE46-504A-B368-0AF69CFE2D2C}"/>
              </a:ext>
            </a:extLst>
          </p:cNvPr>
          <p:cNvSpPr/>
          <p:nvPr/>
        </p:nvSpPr>
        <p:spPr>
          <a:xfrm>
            <a:off x="4510719" y="1881185"/>
            <a:ext cx="935182" cy="3270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009CDE"/>
                </a:solidFill>
                <a:latin typeface="Calibri" panose="020F0502020204030204"/>
              </a:rPr>
              <a:t>August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1D2F7D-49AA-6141-AE70-DFA087D50BC5}"/>
              </a:ext>
            </a:extLst>
          </p:cNvPr>
          <p:cNvSpPr/>
          <p:nvPr/>
        </p:nvSpPr>
        <p:spPr>
          <a:xfrm>
            <a:off x="1910235" y="3658518"/>
            <a:ext cx="3821699" cy="263949"/>
          </a:xfrm>
          <a:prstGeom prst="rect">
            <a:avLst/>
          </a:prstGeom>
          <a:solidFill>
            <a:srgbClr val="ECECE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500" b="1" dirty="0">
                <a:solidFill>
                  <a:srgbClr val="FFFF00">
                    <a:lumMod val="75000"/>
                  </a:srgbClr>
                </a:solidFill>
                <a:latin typeface="Calibri" panose="020F0502020204030204"/>
              </a:rPr>
              <a:t>Co-creation &amp; co-development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71A848-3D5A-E24C-84EB-4B58D11A3777}"/>
              </a:ext>
            </a:extLst>
          </p:cNvPr>
          <p:cNvSpPr/>
          <p:nvPr/>
        </p:nvSpPr>
        <p:spPr>
          <a:xfrm>
            <a:off x="5801626" y="3658518"/>
            <a:ext cx="1899793" cy="263949"/>
          </a:xfrm>
          <a:prstGeom prst="rect">
            <a:avLst/>
          </a:prstGeom>
          <a:solidFill>
            <a:srgbClr val="ECECE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GB" sz="1500" b="1" dirty="0">
                <a:solidFill>
                  <a:srgbClr val="8064A2"/>
                </a:solidFill>
                <a:latin typeface="Calibri" panose="020F0502020204030204"/>
              </a:rPr>
              <a:t>Endorsement</a:t>
            </a:r>
          </a:p>
        </p:txBody>
      </p:sp>
    </p:spTree>
    <p:extLst>
      <p:ext uri="{BB962C8B-B14F-4D97-AF65-F5344CB8AC3E}">
        <p14:creationId xmlns:p14="http://schemas.microsoft.com/office/powerpoint/2010/main" val="226851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26ED55-FD61-5147-A569-B1DB4789E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IA2030 vision and impact goals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17249-27CF-5641-A448-0328D5309429}"/>
              </a:ext>
            </a:extLst>
          </p:cNvPr>
          <p:cNvSpPr/>
          <p:nvPr/>
        </p:nvSpPr>
        <p:spPr>
          <a:xfrm>
            <a:off x="656073" y="3083886"/>
            <a:ext cx="1944356" cy="4911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85800">
              <a:lnSpc>
                <a:spcPct val="90000"/>
              </a:lnSpc>
            </a:pPr>
            <a:r>
              <a:rPr lang="en-US" sz="1365" b="1" dirty="0">
                <a:solidFill>
                  <a:srgbClr val="025276"/>
                </a:solidFill>
                <a:latin typeface="Candara" panose="020E0502030303020204" pitchFamily="34" charset="0"/>
              </a:rPr>
              <a:t>A world where everyone, everywhere, at every age,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FEA19-029F-C04D-BD1B-5350B975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934" y="3147816"/>
            <a:ext cx="249494" cy="36328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C7B70E-214A-8940-94D4-1E81092B31C3}"/>
              </a:ext>
            </a:extLst>
          </p:cNvPr>
          <p:cNvSpPr/>
          <p:nvPr/>
        </p:nvSpPr>
        <p:spPr>
          <a:xfrm>
            <a:off x="656073" y="3734019"/>
            <a:ext cx="1944356" cy="4911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85800">
              <a:lnSpc>
                <a:spcPct val="90000"/>
              </a:lnSpc>
            </a:pPr>
            <a:r>
              <a:rPr lang="en-US" sz="1365" b="1" dirty="0">
                <a:solidFill>
                  <a:srgbClr val="025276"/>
                </a:solidFill>
                <a:latin typeface="Candara" panose="020E0502030303020204" pitchFamily="34" charset="0"/>
              </a:rPr>
              <a:t>…fully benefits</a:t>
            </a:r>
            <a:br>
              <a:rPr lang="en-US" sz="1365" b="1" dirty="0">
                <a:solidFill>
                  <a:srgbClr val="025276"/>
                </a:solidFill>
                <a:latin typeface="Candara" panose="020E0502030303020204" pitchFamily="34" charset="0"/>
              </a:rPr>
            </a:br>
            <a:r>
              <a:rPr lang="en-US" sz="1365" b="1" dirty="0">
                <a:solidFill>
                  <a:srgbClr val="025276"/>
                </a:solidFill>
                <a:latin typeface="Candara" panose="020E0502030303020204" pitchFamily="34" charset="0"/>
              </a:rPr>
              <a:t>from vaccines…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E0F57-EE13-EE4D-B2FF-2A45E2D44572}"/>
              </a:ext>
            </a:extLst>
          </p:cNvPr>
          <p:cNvSpPr/>
          <p:nvPr/>
        </p:nvSpPr>
        <p:spPr>
          <a:xfrm>
            <a:off x="3106933" y="3734019"/>
            <a:ext cx="5565467" cy="49114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defTabSz="685800" fontAlgn="ctr">
              <a:lnSpc>
                <a:spcPct val="95000"/>
              </a:lnSpc>
              <a:defRPr/>
            </a:pPr>
            <a:r>
              <a:rPr lang="en-US" sz="1268" dirty="0">
                <a:solidFill>
                  <a:srgbClr val="000000"/>
                </a:solidFill>
                <a:latin typeface="Candara" panose="020E0502030303020204" pitchFamily="34" charset="0"/>
              </a:rPr>
              <a:t>Leave no one behind by increasing equitable access and use of new and existing vaccines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76B46-EED4-1740-9F3F-8B341B1B78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934" y="3797949"/>
            <a:ext cx="249494" cy="36328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82B170-AECF-5942-BAB0-5B3179CD289E}"/>
              </a:ext>
            </a:extLst>
          </p:cNvPr>
          <p:cNvSpPr/>
          <p:nvPr/>
        </p:nvSpPr>
        <p:spPr>
          <a:xfrm>
            <a:off x="656073" y="4392832"/>
            <a:ext cx="1944356" cy="4911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85800">
              <a:lnSpc>
                <a:spcPct val="90000"/>
              </a:lnSpc>
            </a:pPr>
            <a:r>
              <a:rPr lang="en-US" sz="1365" b="1" dirty="0">
                <a:solidFill>
                  <a:srgbClr val="025276"/>
                </a:solidFill>
                <a:latin typeface="Candara" panose="020E0502030303020204" pitchFamily="34" charset="0"/>
              </a:rPr>
              <a:t>…for good health </a:t>
            </a:r>
          </a:p>
          <a:p>
            <a:pPr algn="r" defTabSz="685800">
              <a:lnSpc>
                <a:spcPct val="90000"/>
              </a:lnSpc>
            </a:pPr>
            <a:r>
              <a:rPr lang="en-US" sz="1365" b="1" dirty="0">
                <a:solidFill>
                  <a:srgbClr val="025276"/>
                </a:solidFill>
                <a:latin typeface="Candara" panose="020E0502030303020204" pitchFamily="34" charset="0"/>
              </a:rPr>
              <a:t>and well-being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30AF32-0508-8E46-A304-A8821E1FF1F7}"/>
              </a:ext>
            </a:extLst>
          </p:cNvPr>
          <p:cNvSpPr/>
          <p:nvPr/>
        </p:nvSpPr>
        <p:spPr>
          <a:xfrm>
            <a:off x="3106933" y="4392833"/>
            <a:ext cx="5565467" cy="8073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defTabSz="685800" fontAlgn="ctr">
              <a:lnSpc>
                <a:spcPct val="95000"/>
              </a:lnSpc>
              <a:defRPr/>
            </a:pPr>
            <a:r>
              <a:rPr lang="en-US" sz="1268" dirty="0">
                <a:solidFill>
                  <a:srgbClr val="000000"/>
                </a:solidFill>
                <a:latin typeface="Candara" panose="020E0502030303020204" pitchFamily="34" charset="0"/>
              </a:rPr>
              <a:t>Ensure good health and well-being for everyone by strengthening immunization within primary health care and contributing to universal health coverage and sustainable development</a:t>
            </a:r>
            <a:endParaRPr lang="en-US" sz="1268" dirty="0">
              <a:solidFill>
                <a:srgbClr val="00244C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391147-2B6F-A74F-B938-3CE88ECB50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934" y="4456764"/>
            <a:ext cx="249494" cy="36328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87CE20-31A1-434C-BB6E-1A38E5CD495A}"/>
              </a:ext>
            </a:extLst>
          </p:cNvPr>
          <p:cNvGrpSpPr>
            <a:grpSpLocks noChangeAspect="1"/>
          </p:cNvGrpSpPr>
          <p:nvPr/>
        </p:nvGrpSpPr>
        <p:grpSpPr>
          <a:xfrm>
            <a:off x="1341401" y="2148933"/>
            <a:ext cx="573700" cy="574253"/>
            <a:chOff x="7997825" y="3276600"/>
            <a:chExt cx="1644650" cy="1646238"/>
          </a:xfrm>
        </p:grpSpPr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719E724C-754B-BC40-8939-C9F55D9E51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97825" y="3276600"/>
              <a:ext cx="1644650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C18453-7410-1746-AD3F-451AD65979F6}"/>
                </a:ext>
              </a:extLst>
            </p:cNvPr>
            <p:cNvGrpSpPr/>
            <p:nvPr/>
          </p:nvGrpSpPr>
          <p:grpSpPr>
            <a:xfrm>
              <a:off x="8161336" y="3695700"/>
              <a:ext cx="1311276" cy="788987"/>
              <a:chOff x="8161336" y="3695700"/>
              <a:chExt cx="1311276" cy="788987"/>
            </a:xfrm>
          </p:grpSpPr>
          <p:sp>
            <p:nvSpPr>
              <p:cNvPr id="15" name="Freeform 43">
                <a:extLst>
                  <a:ext uri="{FF2B5EF4-FFF2-40B4-BE49-F238E27FC236}">
                    <a16:creationId xmlns:a16="http://schemas.microsoft.com/office/drawing/2014/main" id="{6C22F0E9-9282-1640-9741-FD0160EF1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6" y="3946523"/>
                <a:ext cx="1311276" cy="538164"/>
              </a:xfrm>
              <a:custGeom>
                <a:avLst/>
                <a:gdLst>
                  <a:gd name="connsiteX0" fmla="*/ 1042195 w 1311276"/>
                  <a:gd name="connsiteY0" fmla="*/ 31751 h 538164"/>
                  <a:gd name="connsiteX1" fmla="*/ 804863 w 1311276"/>
                  <a:gd name="connsiteY1" fmla="*/ 269083 h 538164"/>
                  <a:gd name="connsiteX2" fmla="*/ 1042195 w 1311276"/>
                  <a:gd name="connsiteY2" fmla="*/ 506415 h 538164"/>
                  <a:gd name="connsiteX3" fmla="*/ 1279527 w 1311276"/>
                  <a:gd name="connsiteY3" fmla="*/ 269083 h 538164"/>
                  <a:gd name="connsiteX4" fmla="*/ 1042195 w 1311276"/>
                  <a:gd name="connsiteY4" fmla="*/ 31751 h 538164"/>
                  <a:gd name="connsiteX5" fmla="*/ 267494 w 1311276"/>
                  <a:gd name="connsiteY5" fmla="*/ 31750 h 538164"/>
                  <a:gd name="connsiteX6" fmla="*/ 30162 w 1311276"/>
                  <a:gd name="connsiteY6" fmla="*/ 269082 h 538164"/>
                  <a:gd name="connsiteX7" fmla="*/ 267494 w 1311276"/>
                  <a:gd name="connsiteY7" fmla="*/ 506414 h 538164"/>
                  <a:gd name="connsiteX8" fmla="*/ 504826 w 1311276"/>
                  <a:gd name="connsiteY8" fmla="*/ 269082 h 538164"/>
                  <a:gd name="connsiteX9" fmla="*/ 267494 w 1311276"/>
                  <a:gd name="connsiteY9" fmla="*/ 31750 h 538164"/>
                  <a:gd name="connsiteX10" fmla="*/ 1042552 w 1311276"/>
                  <a:gd name="connsiteY10" fmla="*/ 1 h 538164"/>
                  <a:gd name="connsiteX11" fmla="*/ 1311276 w 1311276"/>
                  <a:gd name="connsiteY11" fmla="*/ 268725 h 538164"/>
                  <a:gd name="connsiteX12" fmla="*/ 1042552 w 1311276"/>
                  <a:gd name="connsiteY12" fmla="*/ 538164 h 538164"/>
                  <a:gd name="connsiteX13" fmla="*/ 773113 w 1311276"/>
                  <a:gd name="connsiteY13" fmla="*/ 268725 h 538164"/>
                  <a:gd name="connsiteX14" fmla="*/ 1042552 w 1311276"/>
                  <a:gd name="connsiteY14" fmla="*/ 1 h 538164"/>
                  <a:gd name="connsiteX15" fmla="*/ 268288 w 1311276"/>
                  <a:gd name="connsiteY15" fmla="*/ 0 h 538164"/>
                  <a:gd name="connsiteX16" fmla="*/ 536576 w 1311276"/>
                  <a:gd name="connsiteY16" fmla="*/ 269082 h 538164"/>
                  <a:gd name="connsiteX17" fmla="*/ 268288 w 1311276"/>
                  <a:gd name="connsiteY17" fmla="*/ 538164 h 538164"/>
                  <a:gd name="connsiteX18" fmla="*/ 0 w 1311276"/>
                  <a:gd name="connsiteY18" fmla="*/ 269082 h 538164"/>
                  <a:gd name="connsiteX19" fmla="*/ 268288 w 1311276"/>
                  <a:gd name="connsiteY19" fmla="*/ 0 h 538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11276" h="538164">
                    <a:moveTo>
                      <a:pt x="1042195" y="31751"/>
                    </a:moveTo>
                    <a:cubicBezTo>
                      <a:pt x="911120" y="31751"/>
                      <a:pt x="804863" y="138008"/>
                      <a:pt x="804863" y="269083"/>
                    </a:cubicBezTo>
                    <a:cubicBezTo>
                      <a:pt x="804863" y="400158"/>
                      <a:pt x="911120" y="506415"/>
                      <a:pt x="1042195" y="506415"/>
                    </a:cubicBezTo>
                    <a:cubicBezTo>
                      <a:pt x="1173270" y="506415"/>
                      <a:pt x="1279527" y="400158"/>
                      <a:pt x="1279527" y="269083"/>
                    </a:cubicBezTo>
                    <a:cubicBezTo>
                      <a:pt x="1279527" y="138008"/>
                      <a:pt x="1173270" y="31751"/>
                      <a:pt x="1042195" y="31751"/>
                    </a:cubicBezTo>
                    <a:close/>
                    <a:moveTo>
                      <a:pt x="267494" y="31750"/>
                    </a:moveTo>
                    <a:cubicBezTo>
                      <a:pt x="136419" y="31750"/>
                      <a:pt x="30162" y="138007"/>
                      <a:pt x="30162" y="269082"/>
                    </a:cubicBezTo>
                    <a:cubicBezTo>
                      <a:pt x="30162" y="400157"/>
                      <a:pt x="136419" y="506414"/>
                      <a:pt x="267494" y="506414"/>
                    </a:cubicBezTo>
                    <a:cubicBezTo>
                      <a:pt x="398569" y="506414"/>
                      <a:pt x="504826" y="400157"/>
                      <a:pt x="504826" y="269082"/>
                    </a:cubicBezTo>
                    <a:cubicBezTo>
                      <a:pt x="504826" y="138007"/>
                      <a:pt x="398569" y="31750"/>
                      <a:pt x="267494" y="31750"/>
                    </a:cubicBezTo>
                    <a:close/>
                    <a:moveTo>
                      <a:pt x="1042552" y="1"/>
                    </a:moveTo>
                    <a:cubicBezTo>
                      <a:pt x="1190493" y="1"/>
                      <a:pt x="1311276" y="120784"/>
                      <a:pt x="1311276" y="268725"/>
                    </a:cubicBezTo>
                    <a:cubicBezTo>
                      <a:pt x="1311276" y="417381"/>
                      <a:pt x="1190493" y="538164"/>
                      <a:pt x="1042552" y="538164"/>
                    </a:cubicBezTo>
                    <a:cubicBezTo>
                      <a:pt x="893181" y="538164"/>
                      <a:pt x="773113" y="417381"/>
                      <a:pt x="773113" y="268725"/>
                    </a:cubicBezTo>
                    <a:cubicBezTo>
                      <a:pt x="773113" y="120784"/>
                      <a:pt x="893181" y="1"/>
                      <a:pt x="1042552" y="1"/>
                    </a:cubicBezTo>
                    <a:close/>
                    <a:moveTo>
                      <a:pt x="268288" y="0"/>
                    </a:moveTo>
                    <a:cubicBezTo>
                      <a:pt x="416459" y="0"/>
                      <a:pt x="536576" y="120472"/>
                      <a:pt x="536576" y="269082"/>
                    </a:cubicBezTo>
                    <a:cubicBezTo>
                      <a:pt x="536576" y="417692"/>
                      <a:pt x="416459" y="538164"/>
                      <a:pt x="268288" y="538164"/>
                    </a:cubicBezTo>
                    <a:cubicBezTo>
                      <a:pt x="120117" y="538164"/>
                      <a:pt x="0" y="417692"/>
                      <a:pt x="0" y="269082"/>
                    </a:cubicBezTo>
                    <a:cubicBezTo>
                      <a:pt x="0" y="120472"/>
                      <a:pt x="120117" y="0"/>
                      <a:pt x="268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154" tIns="44577" rIns="89154" bIns="44577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/>
                <a:endParaRPr lang="en-US" sz="135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E4271350-00EE-104A-984F-7114F20EA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3250" y="3695700"/>
                <a:ext cx="1185863" cy="588963"/>
              </a:xfrm>
              <a:custGeom>
                <a:avLst/>
                <a:gdLst>
                  <a:gd name="connsiteX0" fmla="*/ 593726 w 1185863"/>
                  <a:gd name="connsiteY0" fmla="*/ 439738 h 588963"/>
                  <a:gd name="connsiteX1" fmla="*/ 534988 w 1185863"/>
                  <a:gd name="connsiteY1" fmla="*/ 498476 h 588963"/>
                  <a:gd name="connsiteX2" fmla="*/ 593726 w 1185863"/>
                  <a:gd name="connsiteY2" fmla="*/ 557214 h 588963"/>
                  <a:gd name="connsiteX3" fmla="*/ 652464 w 1185863"/>
                  <a:gd name="connsiteY3" fmla="*/ 498476 h 588963"/>
                  <a:gd name="connsiteX4" fmla="*/ 593726 w 1185863"/>
                  <a:gd name="connsiteY4" fmla="*/ 439738 h 588963"/>
                  <a:gd name="connsiteX5" fmla="*/ 979335 w 1185863"/>
                  <a:gd name="connsiteY5" fmla="*/ 314325 h 588963"/>
                  <a:gd name="connsiteX6" fmla="*/ 1185863 w 1185863"/>
                  <a:gd name="connsiteY6" fmla="*/ 520853 h 588963"/>
                  <a:gd name="connsiteX7" fmla="*/ 1170141 w 1185863"/>
                  <a:gd name="connsiteY7" fmla="*/ 536575 h 588963"/>
                  <a:gd name="connsiteX8" fmla="*/ 1154419 w 1185863"/>
                  <a:gd name="connsiteY8" fmla="*/ 520853 h 588963"/>
                  <a:gd name="connsiteX9" fmla="*/ 979335 w 1185863"/>
                  <a:gd name="connsiteY9" fmla="*/ 345054 h 588963"/>
                  <a:gd name="connsiteX10" fmla="*/ 963613 w 1185863"/>
                  <a:gd name="connsiteY10" fmla="*/ 330047 h 588963"/>
                  <a:gd name="connsiteX11" fmla="*/ 979335 w 1185863"/>
                  <a:gd name="connsiteY11" fmla="*/ 314325 h 588963"/>
                  <a:gd name="connsiteX12" fmla="*/ 206579 w 1185863"/>
                  <a:gd name="connsiteY12" fmla="*/ 314325 h 588963"/>
                  <a:gd name="connsiteX13" fmla="*/ 222250 w 1185863"/>
                  <a:gd name="connsiteY13" fmla="*/ 330047 h 588963"/>
                  <a:gd name="connsiteX14" fmla="*/ 206579 w 1185863"/>
                  <a:gd name="connsiteY14" fmla="*/ 345054 h 588963"/>
                  <a:gd name="connsiteX15" fmla="*/ 31343 w 1185863"/>
                  <a:gd name="connsiteY15" fmla="*/ 520853 h 588963"/>
                  <a:gd name="connsiteX16" fmla="*/ 15671 w 1185863"/>
                  <a:gd name="connsiteY16" fmla="*/ 536575 h 588963"/>
                  <a:gd name="connsiteX17" fmla="*/ 0 w 1185863"/>
                  <a:gd name="connsiteY17" fmla="*/ 520853 h 588963"/>
                  <a:gd name="connsiteX18" fmla="*/ 206579 w 1185863"/>
                  <a:gd name="connsiteY18" fmla="*/ 314325 h 588963"/>
                  <a:gd name="connsiteX19" fmla="*/ 399587 w 1185863"/>
                  <a:gd name="connsiteY19" fmla="*/ 0 h 588963"/>
                  <a:gd name="connsiteX20" fmla="*/ 514500 w 1185863"/>
                  <a:gd name="connsiteY20" fmla="*/ 114937 h 588963"/>
                  <a:gd name="connsiteX21" fmla="*/ 514500 w 1185863"/>
                  <a:gd name="connsiteY21" fmla="*/ 129929 h 588963"/>
                  <a:gd name="connsiteX22" fmla="*/ 507363 w 1185863"/>
                  <a:gd name="connsiteY22" fmla="*/ 203460 h 588963"/>
                  <a:gd name="connsiteX23" fmla="*/ 521637 w 1185863"/>
                  <a:gd name="connsiteY23" fmla="*/ 227732 h 588963"/>
                  <a:gd name="connsiteX24" fmla="*/ 593726 w 1185863"/>
                  <a:gd name="connsiteY24" fmla="*/ 190610 h 588963"/>
                  <a:gd name="connsiteX25" fmla="*/ 665814 w 1185863"/>
                  <a:gd name="connsiteY25" fmla="*/ 227019 h 588963"/>
                  <a:gd name="connsiteX26" fmla="*/ 680088 w 1185863"/>
                  <a:gd name="connsiteY26" fmla="*/ 203460 h 588963"/>
                  <a:gd name="connsiteX27" fmla="*/ 672951 w 1185863"/>
                  <a:gd name="connsiteY27" fmla="*/ 129929 h 588963"/>
                  <a:gd name="connsiteX28" fmla="*/ 672951 w 1185863"/>
                  <a:gd name="connsiteY28" fmla="*/ 114937 h 588963"/>
                  <a:gd name="connsiteX29" fmla="*/ 787864 w 1185863"/>
                  <a:gd name="connsiteY29" fmla="*/ 0 h 588963"/>
                  <a:gd name="connsiteX30" fmla="*/ 876368 w 1185863"/>
                  <a:gd name="connsiteY30" fmla="*/ 42120 h 588963"/>
                  <a:gd name="connsiteX31" fmla="*/ 925616 w 1185863"/>
                  <a:gd name="connsiteY31" fmla="*/ 98518 h 588963"/>
                  <a:gd name="connsiteX32" fmla="*/ 926330 w 1185863"/>
                  <a:gd name="connsiteY32" fmla="*/ 102801 h 588963"/>
                  <a:gd name="connsiteX33" fmla="*/ 1059800 w 1185863"/>
                  <a:gd name="connsiteY33" fmla="*/ 179188 h 588963"/>
                  <a:gd name="connsiteX34" fmla="*/ 1071934 w 1185863"/>
                  <a:gd name="connsiteY34" fmla="*/ 192038 h 588963"/>
                  <a:gd name="connsiteX35" fmla="*/ 1092632 w 1185863"/>
                  <a:gd name="connsiteY35" fmla="*/ 214168 h 588963"/>
                  <a:gd name="connsiteX36" fmla="*/ 1131888 w 1185863"/>
                  <a:gd name="connsiteY36" fmla="*/ 261286 h 588963"/>
                  <a:gd name="connsiteX37" fmla="*/ 979861 w 1185863"/>
                  <a:gd name="connsiteY37" fmla="*/ 220594 h 588963"/>
                  <a:gd name="connsiteX38" fmla="*/ 682943 w 1185863"/>
                  <a:gd name="connsiteY38" fmla="*/ 486162 h 588963"/>
                  <a:gd name="connsiteX39" fmla="*/ 683657 w 1185863"/>
                  <a:gd name="connsiteY39" fmla="*/ 499013 h 588963"/>
                  <a:gd name="connsiteX40" fmla="*/ 593726 w 1185863"/>
                  <a:gd name="connsiteY40" fmla="*/ 588963 h 588963"/>
                  <a:gd name="connsiteX41" fmla="*/ 504508 w 1185863"/>
                  <a:gd name="connsiteY41" fmla="*/ 499013 h 588963"/>
                  <a:gd name="connsiteX42" fmla="*/ 504508 w 1185863"/>
                  <a:gd name="connsiteY42" fmla="*/ 489018 h 588963"/>
                  <a:gd name="connsiteX43" fmla="*/ 206877 w 1185863"/>
                  <a:gd name="connsiteY43" fmla="*/ 220594 h 588963"/>
                  <a:gd name="connsiteX44" fmla="*/ 55563 w 1185863"/>
                  <a:gd name="connsiteY44" fmla="*/ 261286 h 588963"/>
                  <a:gd name="connsiteX45" fmla="*/ 94105 w 1185863"/>
                  <a:gd name="connsiteY45" fmla="*/ 214168 h 588963"/>
                  <a:gd name="connsiteX46" fmla="*/ 115518 w 1185863"/>
                  <a:gd name="connsiteY46" fmla="*/ 192038 h 588963"/>
                  <a:gd name="connsiteX47" fmla="*/ 127651 w 1185863"/>
                  <a:gd name="connsiteY47" fmla="*/ 179188 h 588963"/>
                  <a:gd name="connsiteX48" fmla="*/ 260407 w 1185863"/>
                  <a:gd name="connsiteY48" fmla="*/ 102801 h 588963"/>
                  <a:gd name="connsiteX49" fmla="*/ 261835 w 1185863"/>
                  <a:gd name="connsiteY49" fmla="*/ 98518 h 588963"/>
                  <a:gd name="connsiteX50" fmla="*/ 311083 w 1185863"/>
                  <a:gd name="connsiteY50" fmla="*/ 42120 h 588963"/>
                  <a:gd name="connsiteX51" fmla="*/ 399587 w 1185863"/>
                  <a:gd name="connsiteY51" fmla="*/ 0 h 58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85863" h="588963">
                    <a:moveTo>
                      <a:pt x="593726" y="439738"/>
                    </a:moveTo>
                    <a:cubicBezTo>
                      <a:pt x="561286" y="439738"/>
                      <a:pt x="534988" y="466036"/>
                      <a:pt x="534988" y="498476"/>
                    </a:cubicBezTo>
                    <a:cubicBezTo>
                      <a:pt x="534988" y="530916"/>
                      <a:pt x="561286" y="557214"/>
                      <a:pt x="593726" y="557214"/>
                    </a:cubicBezTo>
                    <a:cubicBezTo>
                      <a:pt x="626166" y="557214"/>
                      <a:pt x="652464" y="530916"/>
                      <a:pt x="652464" y="498476"/>
                    </a:cubicBezTo>
                    <a:cubicBezTo>
                      <a:pt x="652464" y="466036"/>
                      <a:pt x="626166" y="439738"/>
                      <a:pt x="593726" y="439738"/>
                    </a:cubicBezTo>
                    <a:close/>
                    <a:moveTo>
                      <a:pt x="979335" y="314325"/>
                    </a:moveTo>
                    <a:cubicBezTo>
                      <a:pt x="1092961" y="314325"/>
                      <a:pt x="1185863" y="407227"/>
                      <a:pt x="1185863" y="520853"/>
                    </a:cubicBezTo>
                    <a:cubicBezTo>
                      <a:pt x="1185863" y="529429"/>
                      <a:pt x="1178717" y="536575"/>
                      <a:pt x="1170141" y="536575"/>
                    </a:cubicBezTo>
                    <a:cubicBezTo>
                      <a:pt x="1161566" y="536575"/>
                      <a:pt x="1154419" y="529429"/>
                      <a:pt x="1154419" y="520853"/>
                    </a:cubicBezTo>
                    <a:cubicBezTo>
                      <a:pt x="1154419" y="424378"/>
                      <a:pt x="1075095" y="345054"/>
                      <a:pt x="979335" y="345054"/>
                    </a:cubicBezTo>
                    <a:cubicBezTo>
                      <a:pt x="970045" y="345054"/>
                      <a:pt x="963613" y="338623"/>
                      <a:pt x="963613" y="330047"/>
                    </a:cubicBezTo>
                    <a:cubicBezTo>
                      <a:pt x="963613" y="321471"/>
                      <a:pt x="970045" y="314325"/>
                      <a:pt x="979335" y="314325"/>
                    </a:cubicBezTo>
                    <a:close/>
                    <a:moveTo>
                      <a:pt x="206579" y="314325"/>
                    </a:moveTo>
                    <a:cubicBezTo>
                      <a:pt x="215839" y="314325"/>
                      <a:pt x="222250" y="321471"/>
                      <a:pt x="222250" y="330047"/>
                    </a:cubicBezTo>
                    <a:cubicBezTo>
                      <a:pt x="222250" y="338623"/>
                      <a:pt x="215839" y="345054"/>
                      <a:pt x="206579" y="345054"/>
                    </a:cubicBezTo>
                    <a:cubicBezTo>
                      <a:pt x="110413" y="345054"/>
                      <a:pt x="31343" y="424378"/>
                      <a:pt x="31343" y="520853"/>
                    </a:cubicBezTo>
                    <a:cubicBezTo>
                      <a:pt x="31343" y="529429"/>
                      <a:pt x="24219" y="536575"/>
                      <a:pt x="15671" y="536575"/>
                    </a:cubicBezTo>
                    <a:cubicBezTo>
                      <a:pt x="7123" y="536575"/>
                      <a:pt x="0" y="529429"/>
                      <a:pt x="0" y="520853"/>
                    </a:cubicBezTo>
                    <a:cubicBezTo>
                      <a:pt x="0" y="407227"/>
                      <a:pt x="92604" y="314325"/>
                      <a:pt x="206579" y="314325"/>
                    </a:cubicBezTo>
                    <a:close/>
                    <a:moveTo>
                      <a:pt x="399587" y="0"/>
                    </a:moveTo>
                    <a:cubicBezTo>
                      <a:pt x="462397" y="0"/>
                      <a:pt x="514500" y="51401"/>
                      <a:pt x="514500" y="114937"/>
                    </a:cubicBezTo>
                    <a:cubicBezTo>
                      <a:pt x="514500" y="119221"/>
                      <a:pt x="514500" y="124932"/>
                      <a:pt x="514500" y="129929"/>
                    </a:cubicBezTo>
                    <a:cubicBezTo>
                      <a:pt x="515214" y="154201"/>
                      <a:pt x="515927" y="183471"/>
                      <a:pt x="507363" y="203460"/>
                    </a:cubicBezTo>
                    <a:cubicBezTo>
                      <a:pt x="512359" y="211313"/>
                      <a:pt x="517355" y="219166"/>
                      <a:pt x="521637" y="227732"/>
                    </a:cubicBezTo>
                    <a:cubicBezTo>
                      <a:pt x="538054" y="205602"/>
                      <a:pt x="564462" y="190610"/>
                      <a:pt x="593726" y="190610"/>
                    </a:cubicBezTo>
                    <a:cubicBezTo>
                      <a:pt x="623703" y="190610"/>
                      <a:pt x="649398" y="204888"/>
                      <a:pt x="665814" y="227019"/>
                    </a:cubicBezTo>
                    <a:cubicBezTo>
                      <a:pt x="670096" y="219166"/>
                      <a:pt x="675092" y="210599"/>
                      <a:pt x="680088" y="203460"/>
                    </a:cubicBezTo>
                    <a:cubicBezTo>
                      <a:pt x="670810" y="183471"/>
                      <a:pt x="672237" y="154201"/>
                      <a:pt x="672951" y="129929"/>
                    </a:cubicBezTo>
                    <a:cubicBezTo>
                      <a:pt x="672951" y="124932"/>
                      <a:pt x="672951" y="119221"/>
                      <a:pt x="672951" y="114937"/>
                    </a:cubicBezTo>
                    <a:cubicBezTo>
                      <a:pt x="672951" y="51401"/>
                      <a:pt x="724341" y="0"/>
                      <a:pt x="787864" y="0"/>
                    </a:cubicBezTo>
                    <a:cubicBezTo>
                      <a:pt x="824978" y="0"/>
                      <a:pt x="852814" y="22131"/>
                      <a:pt x="876368" y="42120"/>
                    </a:cubicBezTo>
                    <a:cubicBezTo>
                      <a:pt x="877082" y="42834"/>
                      <a:pt x="919906" y="81384"/>
                      <a:pt x="925616" y="98518"/>
                    </a:cubicBezTo>
                    <a:cubicBezTo>
                      <a:pt x="926330" y="99945"/>
                      <a:pt x="926330" y="101373"/>
                      <a:pt x="926330" y="102801"/>
                    </a:cubicBezTo>
                    <a:cubicBezTo>
                      <a:pt x="979147" y="113509"/>
                      <a:pt x="1026254" y="139923"/>
                      <a:pt x="1059800" y="179188"/>
                    </a:cubicBezTo>
                    <a:cubicBezTo>
                      <a:pt x="1062655" y="182757"/>
                      <a:pt x="1066937" y="187041"/>
                      <a:pt x="1071934" y="192038"/>
                    </a:cubicBezTo>
                    <a:cubicBezTo>
                      <a:pt x="1078357" y="198463"/>
                      <a:pt x="1086208" y="206316"/>
                      <a:pt x="1092632" y="214168"/>
                    </a:cubicBezTo>
                    <a:cubicBezTo>
                      <a:pt x="1109048" y="233444"/>
                      <a:pt x="1121896" y="248435"/>
                      <a:pt x="1131888" y="261286"/>
                    </a:cubicBezTo>
                    <a:cubicBezTo>
                      <a:pt x="1086922" y="236299"/>
                      <a:pt x="1035533" y="220594"/>
                      <a:pt x="979861" y="220594"/>
                    </a:cubicBezTo>
                    <a:cubicBezTo>
                      <a:pt x="826406" y="220594"/>
                      <a:pt x="699360" y="336958"/>
                      <a:pt x="682943" y="486162"/>
                    </a:cubicBezTo>
                    <a:cubicBezTo>
                      <a:pt x="683657" y="490446"/>
                      <a:pt x="683657" y="494729"/>
                      <a:pt x="683657" y="499013"/>
                    </a:cubicBezTo>
                    <a:cubicBezTo>
                      <a:pt x="683657" y="548271"/>
                      <a:pt x="643688" y="588963"/>
                      <a:pt x="593726" y="588963"/>
                    </a:cubicBezTo>
                    <a:cubicBezTo>
                      <a:pt x="544477" y="588963"/>
                      <a:pt x="504508" y="548271"/>
                      <a:pt x="504508" y="499013"/>
                    </a:cubicBezTo>
                    <a:cubicBezTo>
                      <a:pt x="504508" y="495443"/>
                      <a:pt x="504508" y="491873"/>
                      <a:pt x="504508" y="489018"/>
                    </a:cubicBezTo>
                    <a:cubicBezTo>
                      <a:pt x="489519" y="338386"/>
                      <a:pt x="361759" y="220594"/>
                      <a:pt x="206877" y="220594"/>
                    </a:cubicBezTo>
                    <a:cubicBezTo>
                      <a:pt x="151919" y="220594"/>
                      <a:pt x="100529" y="236299"/>
                      <a:pt x="55563" y="261286"/>
                    </a:cubicBezTo>
                    <a:cubicBezTo>
                      <a:pt x="65556" y="248435"/>
                      <a:pt x="78403" y="233444"/>
                      <a:pt x="94105" y="214168"/>
                    </a:cubicBezTo>
                    <a:cubicBezTo>
                      <a:pt x="101243" y="206316"/>
                      <a:pt x="108380" y="198463"/>
                      <a:pt x="115518" y="192038"/>
                    </a:cubicBezTo>
                    <a:cubicBezTo>
                      <a:pt x="119800" y="187041"/>
                      <a:pt x="124796" y="182757"/>
                      <a:pt x="127651" y="179188"/>
                    </a:cubicBezTo>
                    <a:cubicBezTo>
                      <a:pt x="161197" y="139923"/>
                      <a:pt x="208304" y="113509"/>
                      <a:pt x="260407" y="102801"/>
                    </a:cubicBezTo>
                    <a:cubicBezTo>
                      <a:pt x="261121" y="101373"/>
                      <a:pt x="261121" y="99945"/>
                      <a:pt x="261835" y="98518"/>
                    </a:cubicBezTo>
                    <a:cubicBezTo>
                      <a:pt x="267545" y="81384"/>
                      <a:pt x="310369" y="42834"/>
                      <a:pt x="311083" y="42120"/>
                    </a:cubicBezTo>
                    <a:cubicBezTo>
                      <a:pt x="333923" y="22131"/>
                      <a:pt x="362473" y="0"/>
                      <a:pt x="39958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89154" tIns="44577" rIns="89154" bIns="44577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/>
                <a:endParaRPr lang="en-US" sz="135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7" name="bcgIcons_Target">
            <a:extLst>
              <a:ext uri="{FF2B5EF4-FFF2-40B4-BE49-F238E27FC236}">
                <a16:creationId xmlns:a16="http://schemas.microsoft.com/office/drawing/2014/main" id="{81C07CB8-AAAD-9D43-A244-4A3202E8C3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2805" y="2148933"/>
            <a:ext cx="573722" cy="574253"/>
            <a:chOff x="1682" y="0"/>
            <a:chExt cx="4316" cy="4320"/>
          </a:xfrm>
        </p:grpSpPr>
        <p:sp>
          <p:nvSpPr>
            <p:cNvPr id="18" name="AutoShape 23">
              <a:extLst>
                <a:ext uri="{FF2B5EF4-FFF2-40B4-BE49-F238E27FC236}">
                  <a16:creationId xmlns:a16="http://schemas.microsoft.com/office/drawing/2014/main" id="{EEF53529-8518-B146-8B33-FE631809A6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BB796CB4-2F6A-D04A-84D4-8C267EA0A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838"/>
              <a:ext cx="1832" cy="1367"/>
            </a:xfrm>
            <a:custGeom>
              <a:avLst/>
              <a:gdLst>
                <a:gd name="T0" fmla="*/ 25 w 978"/>
                <a:gd name="T1" fmla="*/ 729 h 729"/>
                <a:gd name="T2" fmla="*/ 7 w 978"/>
                <a:gd name="T3" fmla="*/ 719 h 729"/>
                <a:gd name="T4" fmla="*/ 13 w 978"/>
                <a:gd name="T5" fmla="*/ 689 h 729"/>
                <a:gd name="T6" fmla="*/ 888 w 978"/>
                <a:gd name="T7" fmla="*/ 86 h 729"/>
                <a:gd name="T8" fmla="*/ 919 w 978"/>
                <a:gd name="T9" fmla="*/ 91 h 729"/>
                <a:gd name="T10" fmla="*/ 913 w 978"/>
                <a:gd name="T11" fmla="*/ 122 h 729"/>
                <a:gd name="T12" fmla="*/ 38 w 978"/>
                <a:gd name="T13" fmla="*/ 725 h 729"/>
                <a:gd name="T14" fmla="*/ 25 w 978"/>
                <a:gd name="T15" fmla="*/ 729 h 729"/>
                <a:gd name="T16" fmla="*/ 578 w 978"/>
                <a:gd name="T17" fmla="*/ 254 h 729"/>
                <a:gd name="T18" fmla="*/ 586 w 978"/>
                <a:gd name="T19" fmla="*/ 258 h 729"/>
                <a:gd name="T20" fmla="*/ 825 w 978"/>
                <a:gd name="T21" fmla="*/ 93 h 729"/>
                <a:gd name="T22" fmla="*/ 826 w 978"/>
                <a:gd name="T23" fmla="*/ 91 h 729"/>
                <a:gd name="T24" fmla="*/ 849 w 978"/>
                <a:gd name="T25" fmla="*/ 8 h 729"/>
                <a:gd name="T26" fmla="*/ 841 w 978"/>
                <a:gd name="T27" fmla="*/ 3 h 729"/>
                <a:gd name="T28" fmla="*/ 602 w 978"/>
                <a:gd name="T29" fmla="*/ 166 h 729"/>
                <a:gd name="T30" fmla="*/ 599 w 978"/>
                <a:gd name="T31" fmla="*/ 171 h 729"/>
                <a:gd name="T32" fmla="*/ 578 w 978"/>
                <a:gd name="T33" fmla="*/ 254 h 729"/>
                <a:gd name="T34" fmla="*/ 646 w 978"/>
                <a:gd name="T35" fmla="*/ 352 h 729"/>
                <a:gd name="T36" fmla="*/ 730 w 978"/>
                <a:gd name="T37" fmla="*/ 362 h 729"/>
                <a:gd name="T38" fmla="*/ 736 w 978"/>
                <a:gd name="T39" fmla="*/ 361 h 729"/>
                <a:gd name="T40" fmla="*/ 974 w 978"/>
                <a:gd name="T41" fmla="*/ 196 h 729"/>
                <a:gd name="T42" fmla="*/ 972 w 978"/>
                <a:gd name="T43" fmla="*/ 187 h 729"/>
                <a:gd name="T44" fmla="*/ 886 w 978"/>
                <a:gd name="T45" fmla="*/ 179 h 729"/>
                <a:gd name="T46" fmla="*/ 884 w 978"/>
                <a:gd name="T47" fmla="*/ 179 h 729"/>
                <a:gd name="T48" fmla="*/ 644 w 978"/>
                <a:gd name="T49" fmla="*/ 343 h 729"/>
                <a:gd name="T50" fmla="*/ 646 w 978"/>
                <a:gd name="T51" fmla="*/ 35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8" h="729">
                  <a:moveTo>
                    <a:pt x="25" y="729"/>
                  </a:moveTo>
                  <a:cubicBezTo>
                    <a:pt x="18" y="729"/>
                    <a:pt x="11" y="726"/>
                    <a:pt x="7" y="719"/>
                  </a:cubicBezTo>
                  <a:cubicBezTo>
                    <a:pt x="0" y="709"/>
                    <a:pt x="3" y="696"/>
                    <a:pt x="13" y="689"/>
                  </a:cubicBezTo>
                  <a:cubicBezTo>
                    <a:pt x="888" y="86"/>
                    <a:pt x="888" y="86"/>
                    <a:pt x="888" y="86"/>
                  </a:cubicBezTo>
                  <a:cubicBezTo>
                    <a:pt x="898" y="79"/>
                    <a:pt x="912" y="81"/>
                    <a:pt x="919" y="91"/>
                  </a:cubicBezTo>
                  <a:cubicBezTo>
                    <a:pt x="926" y="101"/>
                    <a:pt x="923" y="115"/>
                    <a:pt x="913" y="122"/>
                  </a:cubicBezTo>
                  <a:cubicBezTo>
                    <a:pt x="38" y="725"/>
                    <a:pt x="38" y="725"/>
                    <a:pt x="38" y="725"/>
                  </a:cubicBezTo>
                  <a:cubicBezTo>
                    <a:pt x="34" y="728"/>
                    <a:pt x="30" y="729"/>
                    <a:pt x="25" y="729"/>
                  </a:cubicBezTo>
                  <a:close/>
                  <a:moveTo>
                    <a:pt x="578" y="254"/>
                  </a:moveTo>
                  <a:cubicBezTo>
                    <a:pt x="577" y="258"/>
                    <a:pt x="582" y="259"/>
                    <a:pt x="586" y="258"/>
                  </a:cubicBezTo>
                  <a:cubicBezTo>
                    <a:pt x="586" y="258"/>
                    <a:pt x="586" y="258"/>
                    <a:pt x="825" y="93"/>
                  </a:cubicBezTo>
                  <a:cubicBezTo>
                    <a:pt x="826" y="93"/>
                    <a:pt x="826" y="93"/>
                    <a:pt x="826" y="91"/>
                  </a:cubicBezTo>
                  <a:cubicBezTo>
                    <a:pt x="826" y="91"/>
                    <a:pt x="826" y="91"/>
                    <a:pt x="849" y="8"/>
                  </a:cubicBezTo>
                  <a:cubicBezTo>
                    <a:pt x="850" y="3"/>
                    <a:pt x="845" y="0"/>
                    <a:pt x="841" y="3"/>
                  </a:cubicBezTo>
                  <a:cubicBezTo>
                    <a:pt x="841" y="3"/>
                    <a:pt x="841" y="3"/>
                    <a:pt x="602" y="166"/>
                  </a:cubicBezTo>
                  <a:cubicBezTo>
                    <a:pt x="601" y="168"/>
                    <a:pt x="601" y="168"/>
                    <a:pt x="599" y="171"/>
                  </a:cubicBezTo>
                  <a:cubicBezTo>
                    <a:pt x="599" y="171"/>
                    <a:pt x="599" y="171"/>
                    <a:pt x="578" y="254"/>
                  </a:cubicBezTo>
                  <a:close/>
                  <a:moveTo>
                    <a:pt x="646" y="352"/>
                  </a:moveTo>
                  <a:cubicBezTo>
                    <a:pt x="730" y="362"/>
                    <a:pt x="730" y="362"/>
                    <a:pt x="730" y="362"/>
                  </a:cubicBezTo>
                  <a:cubicBezTo>
                    <a:pt x="734" y="361"/>
                    <a:pt x="734" y="361"/>
                    <a:pt x="736" y="361"/>
                  </a:cubicBezTo>
                  <a:cubicBezTo>
                    <a:pt x="974" y="196"/>
                    <a:pt x="974" y="196"/>
                    <a:pt x="974" y="196"/>
                  </a:cubicBezTo>
                  <a:cubicBezTo>
                    <a:pt x="978" y="194"/>
                    <a:pt x="978" y="187"/>
                    <a:pt x="972" y="187"/>
                  </a:cubicBezTo>
                  <a:cubicBezTo>
                    <a:pt x="886" y="179"/>
                    <a:pt x="886" y="179"/>
                    <a:pt x="886" y="179"/>
                  </a:cubicBezTo>
                  <a:cubicBezTo>
                    <a:pt x="884" y="177"/>
                    <a:pt x="884" y="177"/>
                    <a:pt x="884" y="179"/>
                  </a:cubicBezTo>
                  <a:cubicBezTo>
                    <a:pt x="644" y="343"/>
                    <a:pt x="644" y="343"/>
                    <a:pt x="644" y="343"/>
                  </a:cubicBezTo>
                  <a:cubicBezTo>
                    <a:pt x="642" y="347"/>
                    <a:pt x="642" y="351"/>
                    <a:pt x="646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38BD0463-5D57-BA48-9B3C-CB97780B1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2" y="756"/>
              <a:ext cx="2814" cy="2816"/>
            </a:xfrm>
            <a:custGeom>
              <a:avLst/>
              <a:gdLst>
                <a:gd name="T0" fmla="*/ 1016 w 1502"/>
                <a:gd name="T1" fmla="*/ 662 h 1502"/>
                <a:gd name="T2" fmla="*/ 1030 w 1502"/>
                <a:gd name="T3" fmla="*/ 751 h 1502"/>
                <a:gd name="T4" fmla="*/ 751 w 1502"/>
                <a:gd name="T5" fmla="*/ 1030 h 1502"/>
                <a:gd name="T6" fmla="*/ 472 w 1502"/>
                <a:gd name="T7" fmla="*/ 751 h 1502"/>
                <a:gd name="T8" fmla="*/ 751 w 1502"/>
                <a:gd name="T9" fmla="*/ 472 h 1502"/>
                <a:gd name="T10" fmla="*/ 929 w 1502"/>
                <a:gd name="T11" fmla="*/ 536 h 1502"/>
                <a:gd name="T12" fmla="*/ 819 w 1502"/>
                <a:gd name="T13" fmla="*/ 611 h 1502"/>
                <a:gd name="T14" fmla="*/ 751 w 1502"/>
                <a:gd name="T15" fmla="*/ 596 h 1502"/>
                <a:gd name="T16" fmla="*/ 596 w 1502"/>
                <a:gd name="T17" fmla="*/ 751 h 1502"/>
                <a:gd name="T18" fmla="*/ 751 w 1502"/>
                <a:gd name="T19" fmla="*/ 906 h 1502"/>
                <a:gd name="T20" fmla="*/ 906 w 1502"/>
                <a:gd name="T21" fmla="*/ 751 h 1502"/>
                <a:gd name="T22" fmla="*/ 906 w 1502"/>
                <a:gd name="T23" fmla="*/ 738 h 1502"/>
                <a:gd name="T24" fmla="*/ 1016 w 1502"/>
                <a:gd name="T25" fmla="*/ 662 h 1502"/>
                <a:gd name="T26" fmla="*/ 1107 w 1502"/>
                <a:gd name="T27" fmla="*/ 599 h 1502"/>
                <a:gd name="T28" fmla="*/ 1138 w 1502"/>
                <a:gd name="T29" fmla="*/ 751 h 1502"/>
                <a:gd name="T30" fmla="*/ 751 w 1502"/>
                <a:gd name="T31" fmla="*/ 1138 h 1502"/>
                <a:gd name="T32" fmla="*/ 364 w 1502"/>
                <a:gd name="T33" fmla="*/ 751 h 1502"/>
                <a:gd name="T34" fmla="*/ 751 w 1502"/>
                <a:gd name="T35" fmla="*/ 364 h 1502"/>
                <a:gd name="T36" fmla="*/ 1020 w 1502"/>
                <a:gd name="T37" fmla="*/ 473 h 1502"/>
                <a:gd name="T38" fmla="*/ 1124 w 1502"/>
                <a:gd name="T39" fmla="*/ 401 h 1502"/>
                <a:gd name="T40" fmla="*/ 751 w 1502"/>
                <a:gd name="T41" fmla="*/ 240 h 1502"/>
                <a:gd name="T42" fmla="*/ 240 w 1502"/>
                <a:gd name="T43" fmla="*/ 751 h 1502"/>
                <a:gd name="T44" fmla="*/ 751 w 1502"/>
                <a:gd name="T45" fmla="*/ 1262 h 1502"/>
                <a:gd name="T46" fmla="*/ 1262 w 1502"/>
                <a:gd name="T47" fmla="*/ 751 h 1502"/>
                <a:gd name="T48" fmla="*/ 1211 w 1502"/>
                <a:gd name="T49" fmla="*/ 528 h 1502"/>
                <a:gd name="T50" fmla="*/ 1107 w 1502"/>
                <a:gd name="T51" fmla="*/ 599 h 1502"/>
                <a:gd name="T52" fmla="*/ 1333 w 1502"/>
                <a:gd name="T53" fmla="*/ 443 h 1502"/>
                <a:gd name="T54" fmla="*/ 1307 w 1502"/>
                <a:gd name="T55" fmla="*/ 461 h 1502"/>
                <a:gd name="T56" fmla="*/ 1378 w 1502"/>
                <a:gd name="T57" fmla="*/ 751 h 1502"/>
                <a:gd name="T58" fmla="*/ 751 w 1502"/>
                <a:gd name="T59" fmla="*/ 1378 h 1502"/>
                <a:gd name="T60" fmla="*/ 124 w 1502"/>
                <a:gd name="T61" fmla="*/ 751 h 1502"/>
                <a:gd name="T62" fmla="*/ 751 w 1502"/>
                <a:gd name="T63" fmla="*/ 124 h 1502"/>
                <a:gd name="T64" fmla="*/ 1220 w 1502"/>
                <a:gd name="T65" fmla="*/ 335 h 1502"/>
                <a:gd name="T66" fmla="*/ 1246 w 1502"/>
                <a:gd name="T67" fmla="*/ 317 h 1502"/>
                <a:gd name="T68" fmla="*/ 1273 w 1502"/>
                <a:gd name="T69" fmla="*/ 211 h 1502"/>
                <a:gd name="T70" fmla="*/ 751 w 1502"/>
                <a:gd name="T71" fmla="*/ 0 h 1502"/>
                <a:gd name="T72" fmla="*/ 0 w 1502"/>
                <a:gd name="T73" fmla="*/ 751 h 1502"/>
                <a:gd name="T74" fmla="*/ 751 w 1502"/>
                <a:gd name="T75" fmla="*/ 1502 h 1502"/>
                <a:gd name="T76" fmla="*/ 1502 w 1502"/>
                <a:gd name="T77" fmla="*/ 751 h 1502"/>
                <a:gd name="T78" fmla="*/ 1442 w 1502"/>
                <a:gd name="T79" fmla="*/ 456 h 1502"/>
                <a:gd name="T80" fmla="*/ 1333 w 1502"/>
                <a:gd name="T81" fmla="*/ 443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2" h="1502">
                  <a:moveTo>
                    <a:pt x="1016" y="662"/>
                  </a:moveTo>
                  <a:cubicBezTo>
                    <a:pt x="1025" y="690"/>
                    <a:pt x="1030" y="720"/>
                    <a:pt x="1030" y="751"/>
                  </a:cubicBezTo>
                  <a:cubicBezTo>
                    <a:pt x="1030" y="905"/>
                    <a:pt x="905" y="1030"/>
                    <a:pt x="751" y="1030"/>
                  </a:cubicBezTo>
                  <a:cubicBezTo>
                    <a:pt x="597" y="1030"/>
                    <a:pt x="472" y="905"/>
                    <a:pt x="472" y="751"/>
                  </a:cubicBezTo>
                  <a:cubicBezTo>
                    <a:pt x="472" y="597"/>
                    <a:pt x="597" y="472"/>
                    <a:pt x="751" y="472"/>
                  </a:cubicBezTo>
                  <a:cubicBezTo>
                    <a:pt x="818" y="472"/>
                    <a:pt x="880" y="496"/>
                    <a:pt x="929" y="536"/>
                  </a:cubicBezTo>
                  <a:cubicBezTo>
                    <a:pt x="819" y="611"/>
                    <a:pt x="819" y="611"/>
                    <a:pt x="819" y="611"/>
                  </a:cubicBezTo>
                  <a:cubicBezTo>
                    <a:pt x="798" y="601"/>
                    <a:pt x="775" y="596"/>
                    <a:pt x="751" y="596"/>
                  </a:cubicBezTo>
                  <a:cubicBezTo>
                    <a:pt x="665" y="596"/>
                    <a:pt x="596" y="665"/>
                    <a:pt x="596" y="751"/>
                  </a:cubicBezTo>
                  <a:cubicBezTo>
                    <a:pt x="596" y="836"/>
                    <a:pt x="665" y="906"/>
                    <a:pt x="751" y="906"/>
                  </a:cubicBezTo>
                  <a:cubicBezTo>
                    <a:pt x="837" y="906"/>
                    <a:pt x="906" y="836"/>
                    <a:pt x="906" y="751"/>
                  </a:cubicBezTo>
                  <a:cubicBezTo>
                    <a:pt x="906" y="746"/>
                    <a:pt x="906" y="742"/>
                    <a:pt x="906" y="738"/>
                  </a:cubicBezTo>
                  <a:lnTo>
                    <a:pt x="1016" y="662"/>
                  </a:lnTo>
                  <a:close/>
                  <a:moveTo>
                    <a:pt x="1107" y="599"/>
                  </a:moveTo>
                  <a:cubicBezTo>
                    <a:pt x="1127" y="646"/>
                    <a:pt x="1138" y="697"/>
                    <a:pt x="1138" y="751"/>
                  </a:cubicBezTo>
                  <a:cubicBezTo>
                    <a:pt x="1138" y="964"/>
                    <a:pt x="964" y="1138"/>
                    <a:pt x="751" y="1138"/>
                  </a:cubicBezTo>
                  <a:cubicBezTo>
                    <a:pt x="537" y="1138"/>
                    <a:pt x="364" y="964"/>
                    <a:pt x="364" y="751"/>
                  </a:cubicBezTo>
                  <a:cubicBezTo>
                    <a:pt x="364" y="537"/>
                    <a:pt x="537" y="364"/>
                    <a:pt x="751" y="364"/>
                  </a:cubicBezTo>
                  <a:cubicBezTo>
                    <a:pt x="855" y="364"/>
                    <a:pt x="950" y="405"/>
                    <a:pt x="1020" y="473"/>
                  </a:cubicBezTo>
                  <a:cubicBezTo>
                    <a:pt x="1124" y="401"/>
                    <a:pt x="1124" y="401"/>
                    <a:pt x="1124" y="401"/>
                  </a:cubicBezTo>
                  <a:cubicBezTo>
                    <a:pt x="1030" y="302"/>
                    <a:pt x="898" y="240"/>
                    <a:pt x="751" y="240"/>
                  </a:cubicBezTo>
                  <a:cubicBezTo>
                    <a:pt x="469" y="240"/>
                    <a:pt x="240" y="469"/>
                    <a:pt x="240" y="751"/>
                  </a:cubicBezTo>
                  <a:cubicBezTo>
                    <a:pt x="240" y="1033"/>
                    <a:pt x="469" y="1262"/>
                    <a:pt x="751" y="1262"/>
                  </a:cubicBezTo>
                  <a:cubicBezTo>
                    <a:pt x="1033" y="1262"/>
                    <a:pt x="1262" y="1033"/>
                    <a:pt x="1262" y="751"/>
                  </a:cubicBezTo>
                  <a:cubicBezTo>
                    <a:pt x="1262" y="671"/>
                    <a:pt x="1244" y="595"/>
                    <a:pt x="1211" y="528"/>
                  </a:cubicBezTo>
                  <a:lnTo>
                    <a:pt x="1107" y="599"/>
                  </a:lnTo>
                  <a:close/>
                  <a:moveTo>
                    <a:pt x="1333" y="443"/>
                  </a:moveTo>
                  <a:cubicBezTo>
                    <a:pt x="1307" y="461"/>
                    <a:pt x="1307" y="461"/>
                    <a:pt x="1307" y="461"/>
                  </a:cubicBezTo>
                  <a:cubicBezTo>
                    <a:pt x="1352" y="548"/>
                    <a:pt x="1378" y="646"/>
                    <a:pt x="1378" y="751"/>
                  </a:cubicBezTo>
                  <a:cubicBezTo>
                    <a:pt x="1378" y="1097"/>
                    <a:pt x="1097" y="1378"/>
                    <a:pt x="751" y="1378"/>
                  </a:cubicBezTo>
                  <a:cubicBezTo>
                    <a:pt x="405" y="1378"/>
                    <a:pt x="124" y="1097"/>
                    <a:pt x="124" y="751"/>
                  </a:cubicBezTo>
                  <a:cubicBezTo>
                    <a:pt x="124" y="405"/>
                    <a:pt x="405" y="124"/>
                    <a:pt x="751" y="124"/>
                  </a:cubicBezTo>
                  <a:cubicBezTo>
                    <a:pt x="937" y="124"/>
                    <a:pt x="1105" y="205"/>
                    <a:pt x="1220" y="335"/>
                  </a:cubicBezTo>
                  <a:cubicBezTo>
                    <a:pt x="1246" y="317"/>
                    <a:pt x="1246" y="317"/>
                    <a:pt x="1246" y="317"/>
                  </a:cubicBezTo>
                  <a:cubicBezTo>
                    <a:pt x="1273" y="211"/>
                    <a:pt x="1273" y="211"/>
                    <a:pt x="1273" y="211"/>
                  </a:cubicBezTo>
                  <a:cubicBezTo>
                    <a:pt x="1138" y="80"/>
                    <a:pt x="954" y="0"/>
                    <a:pt x="751" y="0"/>
                  </a:cubicBezTo>
                  <a:cubicBezTo>
                    <a:pt x="337" y="0"/>
                    <a:pt x="0" y="337"/>
                    <a:pt x="0" y="751"/>
                  </a:cubicBezTo>
                  <a:cubicBezTo>
                    <a:pt x="0" y="1165"/>
                    <a:pt x="337" y="1502"/>
                    <a:pt x="751" y="1502"/>
                  </a:cubicBezTo>
                  <a:cubicBezTo>
                    <a:pt x="1165" y="1502"/>
                    <a:pt x="1502" y="1165"/>
                    <a:pt x="1502" y="751"/>
                  </a:cubicBezTo>
                  <a:cubicBezTo>
                    <a:pt x="1502" y="646"/>
                    <a:pt x="1480" y="547"/>
                    <a:pt x="1442" y="456"/>
                  </a:cubicBezTo>
                  <a:lnTo>
                    <a:pt x="1333" y="4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EFA90DE-5F02-D548-BF2F-09E25B9D2CAF}"/>
              </a:ext>
            </a:extLst>
          </p:cNvPr>
          <p:cNvSpPr/>
          <p:nvPr/>
        </p:nvSpPr>
        <p:spPr>
          <a:xfrm>
            <a:off x="3106933" y="3083886"/>
            <a:ext cx="5565467" cy="49114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defTabSz="685800" fontAlgn="ctr">
              <a:lnSpc>
                <a:spcPct val="95000"/>
              </a:lnSpc>
              <a:defRPr/>
            </a:pPr>
            <a:r>
              <a:rPr lang="en-US" sz="1268" dirty="0">
                <a:solidFill>
                  <a:srgbClr val="000000"/>
                </a:solidFill>
                <a:latin typeface="Candara" panose="020E0502030303020204" pitchFamily="34" charset="0"/>
              </a:rPr>
              <a:t>Reduce mortality and morbidity from vaccine preventable diseases for all across the life course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E2AE72-7BE2-9945-B7D5-213AF1E6B3CB}"/>
              </a:ext>
            </a:extLst>
          </p:cNvPr>
          <p:cNvCxnSpPr/>
          <p:nvPr/>
        </p:nvCxnSpPr>
        <p:spPr>
          <a:xfrm>
            <a:off x="3106933" y="2778798"/>
            <a:ext cx="2045633" cy="0"/>
          </a:xfrm>
          <a:prstGeom prst="line">
            <a:avLst/>
          </a:prstGeom>
          <a:ln w="12382" cap="rnd">
            <a:solidFill>
              <a:srgbClr val="025276"/>
            </a:solidFill>
            <a:prstDash val="solid"/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F70074D-3464-9C42-8FB8-4557D16D5790}"/>
              </a:ext>
            </a:extLst>
          </p:cNvPr>
          <p:cNvSpPr/>
          <p:nvPr/>
        </p:nvSpPr>
        <p:spPr>
          <a:xfrm>
            <a:off x="5152566" y="2649667"/>
            <a:ext cx="1474200" cy="2457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755" b="1" dirty="0">
                <a:solidFill>
                  <a:schemeClr val="accent2"/>
                </a:solidFill>
                <a:latin typeface="Calibri" panose="020F0502020204030204"/>
              </a:rPr>
              <a:t>Impact goals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9E9C85-0459-3848-B881-9F0E1FDC0B31}"/>
              </a:ext>
            </a:extLst>
          </p:cNvPr>
          <p:cNvCxnSpPr/>
          <p:nvPr/>
        </p:nvCxnSpPr>
        <p:spPr>
          <a:xfrm>
            <a:off x="6626767" y="2778798"/>
            <a:ext cx="2045633" cy="0"/>
          </a:xfrm>
          <a:prstGeom prst="line">
            <a:avLst/>
          </a:prstGeom>
          <a:ln w="12382" cap="rnd">
            <a:solidFill>
              <a:srgbClr val="025276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6ABBCF-7CE6-504A-A3BB-806CB4083D13}"/>
              </a:ext>
            </a:extLst>
          </p:cNvPr>
          <p:cNvCxnSpPr/>
          <p:nvPr/>
        </p:nvCxnSpPr>
        <p:spPr>
          <a:xfrm>
            <a:off x="656073" y="2778798"/>
            <a:ext cx="501049" cy="1"/>
          </a:xfrm>
          <a:prstGeom prst="line">
            <a:avLst/>
          </a:prstGeom>
          <a:ln w="12382" cap="rnd">
            <a:solidFill>
              <a:srgbClr val="025276"/>
            </a:solidFill>
            <a:prstDash val="solid"/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CA7CFDC-A127-704F-9852-5EEC47DB2B2A}"/>
              </a:ext>
            </a:extLst>
          </p:cNvPr>
          <p:cNvSpPr/>
          <p:nvPr/>
        </p:nvSpPr>
        <p:spPr>
          <a:xfrm>
            <a:off x="1189501" y="2649667"/>
            <a:ext cx="877500" cy="2457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755" b="1" dirty="0">
                <a:solidFill>
                  <a:schemeClr val="accent2"/>
                </a:solidFill>
                <a:latin typeface="Calibri" panose="020F0502020204030204"/>
              </a:rPr>
              <a:t>Vision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8850E4-BD68-8348-964D-2224698485B3}"/>
              </a:ext>
            </a:extLst>
          </p:cNvPr>
          <p:cNvCxnSpPr/>
          <p:nvPr/>
        </p:nvCxnSpPr>
        <p:spPr>
          <a:xfrm>
            <a:off x="2038829" y="2778798"/>
            <a:ext cx="526500" cy="0"/>
          </a:xfrm>
          <a:prstGeom prst="line">
            <a:avLst/>
          </a:prstGeom>
          <a:ln w="12382" cap="rnd">
            <a:solidFill>
              <a:srgbClr val="025276"/>
            </a:solidFill>
            <a:prstDash val="solid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BDDD17-3F10-2D43-B59E-EC2BA2F1A944}"/>
              </a:ext>
            </a:extLst>
          </p:cNvPr>
          <p:cNvSpPr/>
          <p:nvPr/>
        </p:nvSpPr>
        <p:spPr>
          <a:xfrm>
            <a:off x="7743463" y="1675996"/>
            <a:ext cx="1400537" cy="217025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9098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D0F033-591C-CA40-83D9-1104073D0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Seven strategic priorities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EB7CA-99CC-AA45-8F81-1DC3D06EB5D6}"/>
              </a:ext>
            </a:extLst>
          </p:cNvPr>
          <p:cNvGrpSpPr>
            <a:grpSpLocks/>
          </p:cNvGrpSpPr>
          <p:nvPr/>
        </p:nvGrpSpPr>
        <p:grpSpPr>
          <a:xfrm>
            <a:off x="1264420" y="2112798"/>
            <a:ext cx="6615160" cy="3887952"/>
            <a:chOff x="488929" y="4250122"/>
            <a:chExt cx="5880142" cy="3455957"/>
          </a:xfrm>
        </p:grpSpPr>
        <p:sp>
          <p:nvSpPr>
            <p:cNvPr id="5" name="Freeform: Shape 103">
              <a:extLst>
                <a:ext uri="{FF2B5EF4-FFF2-40B4-BE49-F238E27FC236}">
                  <a16:creationId xmlns:a16="http://schemas.microsoft.com/office/drawing/2014/main" id="{220B3039-C2B2-2E4C-9757-68BC21B6A0F1}"/>
                </a:ext>
              </a:extLst>
            </p:cNvPr>
            <p:cNvSpPr/>
            <p:nvPr/>
          </p:nvSpPr>
          <p:spPr>
            <a:xfrm>
              <a:off x="2029374" y="5795127"/>
              <a:ext cx="2729588" cy="1329713"/>
            </a:xfrm>
            <a:custGeom>
              <a:avLst/>
              <a:gdLst>
                <a:gd name="connsiteX0" fmla="*/ 2736850 w 5473700"/>
                <a:gd name="connsiteY0" fmla="*/ 0 h 2666501"/>
                <a:gd name="connsiteX1" fmla="*/ 5473700 w 5473700"/>
                <a:gd name="connsiteY1" fmla="*/ 2536667 h 2666501"/>
                <a:gd name="connsiteX2" fmla="*/ 5466627 w 5473700"/>
                <a:gd name="connsiteY2" fmla="*/ 2666501 h 2666501"/>
                <a:gd name="connsiteX3" fmla="*/ 7074 w 5473700"/>
                <a:gd name="connsiteY3" fmla="*/ 2666501 h 2666501"/>
                <a:gd name="connsiteX4" fmla="*/ 0 w 5473700"/>
                <a:gd name="connsiteY4" fmla="*/ 2536667 h 2666501"/>
                <a:gd name="connsiteX5" fmla="*/ 2736850 w 5473700"/>
                <a:gd name="connsiteY5" fmla="*/ 0 h 26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3700" h="2666501">
                  <a:moveTo>
                    <a:pt x="2736850" y="0"/>
                  </a:moveTo>
                  <a:cubicBezTo>
                    <a:pt x="4248371" y="0"/>
                    <a:pt x="5473700" y="1135705"/>
                    <a:pt x="5473700" y="2536667"/>
                  </a:cubicBezTo>
                  <a:lnTo>
                    <a:pt x="5466627" y="2666501"/>
                  </a:lnTo>
                  <a:lnTo>
                    <a:pt x="7074" y="2666501"/>
                  </a:lnTo>
                  <a:lnTo>
                    <a:pt x="0" y="2536667"/>
                  </a:lnTo>
                  <a:cubicBezTo>
                    <a:pt x="0" y="1135705"/>
                    <a:pt x="1225329" y="0"/>
                    <a:pt x="2736850" y="0"/>
                  </a:cubicBezTo>
                  <a:close/>
                </a:path>
              </a:pathLst>
            </a:custGeom>
            <a:solidFill>
              <a:srgbClr val="F3FB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886" tIns="65444" rIns="130886" bIns="654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45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B66A212-9427-0F46-9455-B6A3591F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24" y="5907374"/>
              <a:ext cx="1297518" cy="1215724"/>
            </a:xfrm>
            <a:custGeom>
              <a:avLst/>
              <a:gdLst>
                <a:gd name="T0" fmla="*/ 278 w 278"/>
                <a:gd name="T1" fmla="*/ 118 h 266"/>
                <a:gd name="T2" fmla="*/ 72 w 278"/>
                <a:gd name="T3" fmla="*/ 0 h 266"/>
                <a:gd name="T4" fmla="*/ 0 w 278"/>
                <a:gd name="T5" fmla="*/ 266 h 266"/>
                <a:gd name="T6" fmla="*/ 237 w 278"/>
                <a:gd name="T7" fmla="*/ 266 h 266"/>
                <a:gd name="T8" fmla="*/ 237 w 278"/>
                <a:gd name="T9" fmla="*/ 266 h 266"/>
                <a:gd name="T10" fmla="*/ 278 w 278"/>
                <a:gd name="T11" fmla="*/ 11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66">
                  <a:moveTo>
                    <a:pt x="278" y="118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26" y="78"/>
                    <a:pt x="0" y="169"/>
                    <a:pt x="0" y="266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237" y="212"/>
                    <a:pt x="252" y="162"/>
                    <a:pt x="278" y="118"/>
                  </a:cubicBezTo>
                  <a:close/>
                </a:path>
              </a:pathLst>
            </a:custGeom>
            <a:gradFill flip="none" rotWithShape="1">
              <a:gsLst>
                <a:gs pos="44000">
                  <a:schemeClr val="tx2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30886" tIns="65444" rIns="130886" bIns="65444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675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8666E7-809C-B54D-A8F7-2B904D434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117" y="5011118"/>
              <a:ext cx="1475214" cy="1435971"/>
            </a:xfrm>
            <a:custGeom>
              <a:avLst/>
              <a:gdLst>
                <a:gd name="T0" fmla="*/ 316 w 316"/>
                <a:gd name="T1" fmla="*/ 208 h 314"/>
                <a:gd name="T2" fmla="*/ 196 w 316"/>
                <a:gd name="T3" fmla="*/ 0 h 314"/>
                <a:gd name="T4" fmla="*/ 0 w 316"/>
                <a:gd name="T5" fmla="*/ 196 h 314"/>
                <a:gd name="T6" fmla="*/ 206 w 316"/>
                <a:gd name="T7" fmla="*/ 314 h 314"/>
                <a:gd name="T8" fmla="*/ 316 w 316"/>
                <a:gd name="T9" fmla="*/ 20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4">
                  <a:moveTo>
                    <a:pt x="316" y="208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15" y="47"/>
                    <a:pt x="47" y="115"/>
                    <a:pt x="0" y="196"/>
                  </a:cubicBezTo>
                  <a:cubicBezTo>
                    <a:pt x="206" y="314"/>
                    <a:pt x="206" y="314"/>
                    <a:pt x="206" y="314"/>
                  </a:cubicBezTo>
                  <a:cubicBezTo>
                    <a:pt x="233" y="270"/>
                    <a:pt x="271" y="233"/>
                    <a:pt x="316" y="208"/>
                  </a:cubicBezTo>
                  <a:close/>
                </a:path>
              </a:pathLst>
            </a:custGeom>
            <a:gradFill flip="none" rotWithShape="1">
              <a:gsLst>
                <a:gs pos="44000">
                  <a:schemeClr val="tx2"/>
                </a:gs>
                <a:gs pos="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30886" tIns="65444" rIns="130886" bIns="65444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675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77B81A1-C93E-B749-B90A-0DCFF3F3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420" y="4687289"/>
              <a:ext cx="1250580" cy="1274602"/>
            </a:xfrm>
            <a:custGeom>
              <a:avLst/>
              <a:gdLst>
                <a:gd name="T0" fmla="*/ 261 w 268"/>
                <a:gd name="T1" fmla="*/ 243 h 279"/>
                <a:gd name="T2" fmla="*/ 268 w 268"/>
                <a:gd name="T3" fmla="*/ 243 h 279"/>
                <a:gd name="T4" fmla="*/ 268 w 268"/>
                <a:gd name="T5" fmla="*/ 0 h 279"/>
                <a:gd name="T6" fmla="*/ 0 w 268"/>
                <a:gd name="T7" fmla="*/ 71 h 279"/>
                <a:gd name="T8" fmla="*/ 120 w 268"/>
                <a:gd name="T9" fmla="*/ 279 h 279"/>
                <a:gd name="T10" fmla="*/ 261 w 268"/>
                <a:gd name="T11" fmla="*/ 24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279">
                  <a:moveTo>
                    <a:pt x="261" y="243"/>
                  </a:moveTo>
                  <a:cubicBezTo>
                    <a:pt x="264" y="243"/>
                    <a:pt x="266" y="243"/>
                    <a:pt x="268" y="243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70" y="0"/>
                    <a:pt x="79" y="26"/>
                    <a:pt x="0" y="71"/>
                  </a:cubicBezTo>
                  <a:cubicBezTo>
                    <a:pt x="120" y="279"/>
                    <a:pt x="120" y="279"/>
                    <a:pt x="120" y="279"/>
                  </a:cubicBezTo>
                  <a:cubicBezTo>
                    <a:pt x="162" y="256"/>
                    <a:pt x="210" y="243"/>
                    <a:pt x="261" y="243"/>
                  </a:cubicBezTo>
                  <a:close/>
                </a:path>
              </a:pathLst>
            </a:custGeom>
            <a:gradFill flip="none" rotWithShape="1">
              <a:gsLst>
                <a:gs pos="44000">
                  <a:schemeClr val="accent2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30886" tIns="65444" rIns="130886" bIns="65444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675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D340DB9-A10B-3D40-BC5C-1B1083CF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819" y="5907374"/>
              <a:ext cx="1344457" cy="1215724"/>
            </a:xfrm>
            <a:custGeom>
              <a:avLst/>
              <a:gdLst>
                <a:gd name="T0" fmla="*/ 216 w 288"/>
                <a:gd name="T1" fmla="*/ 0 h 266"/>
                <a:gd name="T2" fmla="*/ 0 w 288"/>
                <a:gd name="T3" fmla="*/ 124 h 266"/>
                <a:gd name="T4" fmla="*/ 37 w 288"/>
                <a:gd name="T5" fmla="*/ 266 h 266"/>
                <a:gd name="T6" fmla="*/ 37 w 288"/>
                <a:gd name="T7" fmla="*/ 266 h 266"/>
                <a:gd name="T8" fmla="*/ 288 w 288"/>
                <a:gd name="T9" fmla="*/ 266 h 266"/>
                <a:gd name="T10" fmla="*/ 216 w 288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266">
                  <a:moveTo>
                    <a:pt x="216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24" y="166"/>
                    <a:pt x="37" y="215"/>
                    <a:pt x="37" y="266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288" y="266"/>
                    <a:pt x="288" y="266"/>
                    <a:pt x="288" y="266"/>
                  </a:cubicBezTo>
                  <a:cubicBezTo>
                    <a:pt x="288" y="169"/>
                    <a:pt x="262" y="78"/>
                    <a:pt x="216" y="0"/>
                  </a:cubicBezTo>
                  <a:close/>
                </a:path>
              </a:pathLst>
            </a:custGeom>
            <a:gradFill flip="none" rotWithShape="1">
              <a:gsLst>
                <a:gs pos="55000">
                  <a:schemeClr val="tx2">
                    <a:lumMod val="20000"/>
                    <a:lumOff val="80000"/>
                  </a:schemeClr>
                </a:gs>
                <a:gs pos="25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30886" tIns="65444" rIns="130886" bIns="65444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675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F996E2-BC29-8143-8B7A-5091386C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670" y="5011118"/>
              <a:ext cx="1494214" cy="1463229"/>
            </a:xfrm>
            <a:custGeom>
              <a:avLst/>
              <a:gdLst>
                <a:gd name="T0" fmla="*/ 104 w 320"/>
                <a:gd name="T1" fmla="*/ 320 h 320"/>
                <a:gd name="T2" fmla="*/ 320 w 320"/>
                <a:gd name="T3" fmla="*/ 196 h 320"/>
                <a:gd name="T4" fmla="*/ 124 w 320"/>
                <a:gd name="T5" fmla="*/ 0 h 320"/>
                <a:gd name="T6" fmla="*/ 0 w 320"/>
                <a:gd name="T7" fmla="*/ 214 h 320"/>
                <a:gd name="T8" fmla="*/ 104 w 320"/>
                <a:gd name="T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0">
                  <a:moveTo>
                    <a:pt x="104" y="320"/>
                  </a:moveTo>
                  <a:cubicBezTo>
                    <a:pt x="320" y="196"/>
                    <a:pt x="320" y="196"/>
                    <a:pt x="320" y="196"/>
                  </a:cubicBezTo>
                  <a:cubicBezTo>
                    <a:pt x="273" y="115"/>
                    <a:pt x="206" y="47"/>
                    <a:pt x="124" y="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44" y="240"/>
                    <a:pt x="79" y="276"/>
                    <a:pt x="104" y="320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chemeClr val="tx2">
                    <a:lumMod val="40000"/>
                    <a:lumOff val="60000"/>
                  </a:schemeClr>
                </a:gs>
                <a:gs pos="16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30886" tIns="65444" rIns="130886" bIns="65444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675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91214DE-53B9-BF42-87FB-2B58BB0C7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687289"/>
              <a:ext cx="1250580" cy="1301860"/>
            </a:xfrm>
            <a:custGeom>
              <a:avLst/>
              <a:gdLst>
                <a:gd name="T0" fmla="*/ 144 w 268"/>
                <a:gd name="T1" fmla="*/ 285 h 285"/>
                <a:gd name="T2" fmla="*/ 268 w 268"/>
                <a:gd name="T3" fmla="*/ 71 h 285"/>
                <a:gd name="T4" fmla="*/ 0 w 268"/>
                <a:gd name="T5" fmla="*/ 0 h 285"/>
                <a:gd name="T6" fmla="*/ 0 w 268"/>
                <a:gd name="T7" fmla="*/ 243 h 285"/>
                <a:gd name="T8" fmla="*/ 144 w 268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85">
                  <a:moveTo>
                    <a:pt x="144" y="285"/>
                  </a:moveTo>
                  <a:cubicBezTo>
                    <a:pt x="268" y="71"/>
                    <a:pt x="268" y="71"/>
                    <a:pt x="268" y="71"/>
                  </a:cubicBezTo>
                  <a:cubicBezTo>
                    <a:pt x="189" y="26"/>
                    <a:pt x="98" y="0"/>
                    <a:pt x="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3" y="244"/>
                    <a:pt x="102" y="259"/>
                    <a:pt x="144" y="285"/>
                  </a:cubicBezTo>
                  <a:close/>
                </a:path>
              </a:pathLst>
            </a:custGeom>
            <a:gradFill flip="none" rotWithShape="1">
              <a:gsLst>
                <a:gs pos="44000">
                  <a:schemeClr val="tx2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30886" tIns="65444" rIns="130886" bIns="65444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675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43A2D-2F98-9647-A972-28657A200773}"/>
                </a:ext>
              </a:extLst>
            </p:cNvPr>
            <p:cNvSpPr/>
            <p:nvPr/>
          </p:nvSpPr>
          <p:spPr>
            <a:xfrm>
              <a:off x="2444435" y="5341100"/>
              <a:ext cx="1008162" cy="31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3" algn="ctr" defTabSz="685800"/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Outbreaks </a:t>
              </a:r>
            </a:p>
            <a:p>
              <a:pPr marL="0" lvl="3" algn="ctr" defTabSz="685800"/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&amp; Emergencies</a:t>
              </a:r>
              <a:endParaRPr lang="en-US" sz="1145" b="1" dirty="0">
                <a:solidFill>
                  <a:srgbClr val="FFFFFF"/>
                </a:solidFill>
                <a:latin typeface="Candara" panose="020E0502030303020204" pitchFamily="34" charset="0"/>
                <a:cs typeface="MV Boli" panose="02000500030200090000" pitchFamily="2" charset="0"/>
                <a:sym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DE507D-432D-394D-A728-57D45AD6C79D}"/>
                </a:ext>
              </a:extLst>
            </p:cNvPr>
            <p:cNvSpPr/>
            <p:nvPr/>
          </p:nvSpPr>
          <p:spPr>
            <a:xfrm>
              <a:off x="4757275" y="6695625"/>
              <a:ext cx="1045430" cy="31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3" algn="ctr" defTabSz="685800"/>
              <a:r>
                <a:rPr lang="en-US" sz="1145" b="1" spc="-23" dirty="0">
                  <a:solidFill>
                    <a:srgbClr val="04A4EC">
                      <a:lumMod val="50000"/>
                    </a:srgbClr>
                  </a:solidFill>
                  <a:latin typeface="Candara" panose="020E0502030303020204" pitchFamily="34" charset="0"/>
                  <a:sym typeface="+mn-lt"/>
                </a:rPr>
                <a:t>Supply &amp;</a:t>
              </a:r>
            </a:p>
            <a:p>
              <a:pPr marL="0" lvl="3" algn="ctr" defTabSz="685800"/>
              <a:r>
                <a:rPr lang="en-US" sz="1145" b="1" spc="-23" dirty="0">
                  <a:solidFill>
                    <a:srgbClr val="04A4EC">
                      <a:lumMod val="50000"/>
                    </a:srgbClr>
                  </a:solidFill>
                  <a:latin typeface="Candara" panose="020E0502030303020204" pitchFamily="34" charset="0"/>
                  <a:sym typeface="+mn-lt"/>
                </a:rPr>
                <a:t>Financing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DA0B00-A819-CE46-9836-B8A86671AD78}"/>
                </a:ext>
              </a:extLst>
            </p:cNvPr>
            <p:cNvSpPr/>
            <p:nvPr/>
          </p:nvSpPr>
          <p:spPr>
            <a:xfrm>
              <a:off x="4282551" y="5848704"/>
              <a:ext cx="978531" cy="31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3" algn="ctr" defTabSz="685800"/>
              <a:r>
                <a:rPr lang="en-US" sz="1145" b="1" dirty="0">
                  <a:solidFill>
                    <a:srgbClr val="04A4EC">
                      <a:lumMod val="50000"/>
                    </a:srgbClr>
                  </a:solidFill>
                  <a:latin typeface="Candara" panose="020E0502030303020204" pitchFamily="34" charset="0"/>
                  <a:sym typeface="+mn-lt"/>
                </a:rPr>
                <a:t>Research </a:t>
              </a:r>
            </a:p>
            <a:p>
              <a:pPr marL="0" lvl="3" algn="ctr" defTabSz="685800"/>
              <a:r>
                <a:rPr lang="en-US" sz="1145" b="1" dirty="0">
                  <a:solidFill>
                    <a:srgbClr val="04A4EC">
                      <a:lumMod val="50000"/>
                    </a:srgbClr>
                  </a:solidFill>
                  <a:latin typeface="Candara" panose="020E0502030303020204" pitchFamily="34" charset="0"/>
                  <a:sym typeface="+mn-lt"/>
                </a:rPr>
                <a:t>&amp; Innovation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B6B769-94D5-4F4F-B63E-2117A97321C5}"/>
                </a:ext>
              </a:extLst>
            </p:cNvPr>
            <p:cNvSpPr/>
            <p:nvPr/>
          </p:nvSpPr>
          <p:spPr>
            <a:xfrm>
              <a:off x="3399137" y="5348829"/>
              <a:ext cx="984843" cy="31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3" algn="ctr" defTabSz="685800"/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Life course </a:t>
              </a:r>
              <a:b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</a:br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&amp; Integration</a:t>
              </a:r>
              <a:endParaRPr lang="en-US" sz="1145" b="1" dirty="0">
                <a:solidFill>
                  <a:srgbClr val="FFFFFF"/>
                </a:solidFill>
                <a:latin typeface="Candara" panose="020E0502030303020204" pitchFamily="34" charset="0"/>
                <a:cs typeface="MV Boli" panose="02000500030200090000" pitchFamily="2" charset="0"/>
                <a:sym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589936-2889-164B-AAEF-31635535BDC7}"/>
                </a:ext>
              </a:extLst>
            </p:cNvPr>
            <p:cNvSpPr/>
            <p:nvPr/>
          </p:nvSpPr>
          <p:spPr>
            <a:xfrm>
              <a:off x="1114247" y="6723095"/>
              <a:ext cx="727385" cy="31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3" algn="ctr" defTabSz="685800"/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Coverage &amp; Equity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C302A1-7C06-DD4F-9DBD-5E11C228F8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3500" y="6115573"/>
              <a:ext cx="608880" cy="608876"/>
              <a:chOff x="5273803" y="2606803"/>
              <a:chExt cx="1645920" cy="1645920"/>
            </a:xfrm>
          </p:grpSpPr>
          <p:sp>
            <p:nvSpPr>
              <p:cNvPr id="48" name="AutoShape 23">
                <a:extLst>
                  <a:ext uri="{FF2B5EF4-FFF2-40B4-BE49-F238E27FC236}">
                    <a16:creationId xmlns:a16="http://schemas.microsoft.com/office/drawing/2014/main" id="{55FC17D2-71F9-4A44-B24B-43E24C35D2A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9E229A8-7030-E741-928B-0F9B20F1543C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50" name="Freeform 25">
                  <a:extLst>
                    <a:ext uri="{FF2B5EF4-FFF2-40B4-BE49-F238E27FC236}">
                      <a16:creationId xmlns:a16="http://schemas.microsoft.com/office/drawing/2014/main" id="{E0D5C4C3-F4B4-B248-9820-D30C68A786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086" tIns="44539" rIns="89086" bIns="4453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 sz="450" dirty="0">
                    <a:solidFill>
                      <a:srgbClr val="000000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1" name="Freeform 26">
                  <a:extLst>
                    <a:ext uri="{FF2B5EF4-FFF2-40B4-BE49-F238E27FC236}">
                      <a16:creationId xmlns:a16="http://schemas.microsoft.com/office/drawing/2014/main" id="{2FC71146-A65A-7349-A96C-DE584C309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086" tIns="44539" rIns="89086" bIns="4453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 sz="450" dirty="0">
                    <a:solidFill>
                      <a:srgbClr val="000000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516255-9AA1-0C49-A208-3C29652BE10F}"/>
                </a:ext>
              </a:extLst>
            </p:cNvPr>
            <p:cNvGrpSpPr>
              <a:grpSpLocks/>
            </p:cNvGrpSpPr>
            <p:nvPr/>
          </p:nvGrpSpPr>
          <p:grpSpPr>
            <a:xfrm>
              <a:off x="3638788" y="4921645"/>
              <a:ext cx="476509" cy="388203"/>
              <a:chOff x="3217036" y="2132013"/>
              <a:chExt cx="4861752" cy="3960813"/>
            </a:xfrm>
          </p:grpSpPr>
          <p:sp>
            <p:nvSpPr>
              <p:cNvPr id="42" name="Freeform 103">
                <a:extLst>
                  <a:ext uri="{FF2B5EF4-FFF2-40B4-BE49-F238E27FC236}">
                    <a16:creationId xmlns:a16="http://schemas.microsoft.com/office/drawing/2014/main" id="{93A01754-2538-4745-A891-B16979871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2132013"/>
                <a:ext cx="1573213" cy="1479550"/>
              </a:xfrm>
              <a:custGeom>
                <a:avLst/>
                <a:gdLst>
                  <a:gd name="T0" fmla="*/ 991 w 991"/>
                  <a:gd name="T1" fmla="*/ 594 h 932"/>
                  <a:gd name="T2" fmla="*/ 944 w 991"/>
                  <a:gd name="T3" fmla="*/ 521 h 932"/>
                  <a:gd name="T4" fmla="*/ 893 w 991"/>
                  <a:gd name="T5" fmla="*/ 453 h 932"/>
                  <a:gd name="T6" fmla="*/ 837 w 991"/>
                  <a:gd name="T7" fmla="*/ 390 h 932"/>
                  <a:gd name="T8" fmla="*/ 777 w 991"/>
                  <a:gd name="T9" fmla="*/ 331 h 932"/>
                  <a:gd name="T10" fmla="*/ 714 w 991"/>
                  <a:gd name="T11" fmla="*/ 275 h 932"/>
                  <a:gd name="T12" fmla="*/ 645 w 991"/>
                  <a:gd name="T13" fmla="*/ 224 h 932"/>
                  <a:gd name="T14" fmla="*/ 573 w 991"/>
                  <a:gd name="T15" fmla="*/ 177 h 932"/>
                  <a:gd name="T16" fmla="*/ 499 w 991"/>
                  <a:gd name="T17" fmla="*/ 135 h 932"/>
                  <a:gd name="T18" fmla="*/ 422 w 991"/>
                  <a:gd name="T19" fmla="*/ 98 h 932"/>
                  <a:gd name="T20" fmla="*/ 344 w 991"/>
                  <a:gd name="T21" fmla="*/ 68 h 932"/>
                  <a:gd name="T22" fmla="*/ 263 w 991"/>
                  <a:gd name="T23" fmla="*/ 42 h 932"/>
                  <a:gd name="T24" fmla="*/ 182 w 991"/>
                  <a:gd name="T25" fmla="*/ 22 h 932"/>
                  <a:gd name="T26" fmla="*/ 98 w 991"/>
                  <a:gd name="T27" fmla="*/ 8 h 932"/>
                  <a:gd name="T28" fmla="*/ 12 w 991"/>
                  <a:gd name="T29" fmla="*/ 0 h 932"/>
                  <a:gd name="T30" fmla="*/ 161 w 991"/>
                  <a:gd name="T31" fmla="*/ 326 h 932"/>
                  <a:gd name="T32" fmla="*/ 0 w 991"/>
                  <a:gd name="T33" fmla="*/ 649 h 932"/>
                  <a:gd name="T34" fmla="*/ 54 w 991"/>
                  <a:gd name="T35" fmla="*/ 658 h 932"/>
                  <a:gd name="T36" fmla="*/ 106 w 991"/>
                  <a:gd name="T37" fmla="*/ 672 h 932"/>
                  <a:gd name="T38" fmla="*/ 156 w 991"/>
                  <a:gd name="T39" fmla="*/ 690 h 932"/>
                  <a:gd name="T40" fmla="*/ 205 w 991"/>
                  <a:gd name="T41" fmla="*/ 713 h 932"/>
                  <a:gd name="T42" fmla="*/ 252 w 991"/>
                  <a:gd name="T43" fmla="*/ 740 h 932"/>
                  <a:gd name="T44" fmla="*/ 297 w 991"/>
                  <a:gd name="T45" fmla="*/ 772 h 932"/>
                  <a:gd name="T46" fmla="*/ 338 w 991"/>
                  <a:gd name="T47" fmla="*/ 806 h 932"/>
                  <a:gd name="T48" fmla="*/ 374 w 991"/>
                  <a:gd name="T49" fmla="*/ 845 h 932"/>
                  <a:gd name="T50" fmla="*/ 409 w 991"/>
                  <a:gd name="T51" fmla="*/ 887 h 932"/>
                  <a:gd name="T52" fmla="*/ 439 w 991"/>
                  <a:gd name="T53" fmla="*/ 932 h 932"/>
                  <a:gd name="T54" fmla="*/ 439 w 991"/>
                  <a:gd name="T55" fmla="*/ 932 h 932"/>
                  <a:gd name="T56" fmla="*/ 795 w 991"/>
                  <a:gd name="T57" fmla="*/ 894 h 932"/>
                  <a:gd name="T58" fmla="*/ 991 w 991"/>
                  <a:gd name="T59" fmla="*/ 594 h 932"/>
                  <a:gd name="T60" fmla="*/ 991 w 991"/>
                  <a:gd name="T61" fmla="*/ 594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1" h="932">
                    <a:moveTo>
                      <a:pt x="991" y="594"/>
                    </a:moveTo>
                    <a:lnTo>
                      <a:pt x="944" y="521"/>
                    </a:lnTo>
                    <a:lnTo>
                      <a:pt x="893" y="453"/>
                    </a:lnTo>
                    <a:lnTo>
                      <a:pt x="837" y="390"/>
                    </a:lnTo>
                    <a:lnTo>
                      <a:pt x="777" y="331"/>
                    </a:lnTo>
                    <a:lnTo>
                      <a:pt x="714" y="275"/>
                    </a:lnTo>
                    <a:lnTo>
                      <a:pt x="645" y="224"/>
                    </a:lnTo>
                    <a:lnTo>
                      <a:pt x="573" y="177"/>
                    </a:lnTo>
                    <a:lnTo>
                      <a:pt x="499" y="135"/>
                    </a:lnTo>
                    <a:lnTo>
                      <a:pt x="422" y="98"/>
                    </a:lnTo>
                    <a:lnTo>
                      <a:pt x="344" y="68"/>
                    </a:lnTo>
                    <a:lnTo>
                      <a:pt x="263" y="42"/>
                    </a:lnTo>
                    <a:lnTo>
                      <a:pt x="182" y="22"/>
                    </a:lnTo>
                    <a:lnTo>
                      <a:pt x="98" y="8"/>
                    </a:lnTo>
                    <a:lnTo>
                      <a:pt x="12" y="0"/>
                    </a:lnTo>
                    <a:lnTo>
                      <a:pt x="161" y="326"/>
                    </a:lnTo>
                    <a:lnTo>
                      <a:pt x="0" y="649"/>
                    </a:lnTo>
                    <a:lnTo>
                      <a:pt x="54" y="658"/>
                    </a:lnTo>
                    <a:lnTo>
                      <a:pt x="106" y="672"/>
                    </a:lnTo>
                    <a:lnTo>
                      <a:pt x="156" y="690"/>
                    </a:lnTo>
                    <a:lnTo>
                      <a:pt x="205" y="713"/>
                    </a:lnTo>
                    <a:lnTo>
                      <a:pt x="252" y="740"/>
                    </a:lnTo>
                    <a:lnTo>
                      <a:pt x="297" y="772"/>
                    </a:lnTo>
                    <a:lnTo>
                      <a:pt x="338" y="806"/>
                    </a:lnTo>
                    <a:lnTo>
                      <a:pt x="374" y="845"/>
                    </a:lnTo>
                    <a:lnTo>
                      <a:pt x="409" y="887"/>
                    </a:lnTo>
                    <a:lnTo>
                      <a:pt x="439" y="932"/>
                    </a:lnTo>
                    <a:lnTo>
                      <a:pt x="439" y="932"/>
                    </a:lnTo>
                    <a:lnTo>
                      <a:pt x="795" y="894"/>
                    </a:lnTo>
                    <a:lnTo>
                      <a:pt x="991" y="594"/>
                    </a:lnTo>
                    <a:lnTo>
                      <a:pt x="991" y="59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3509" tIns="6756" rIns="13509" bIns="6756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3" name="Freeform 104">
                <a:extLst>
                  <a:ext uri="{FF2B5EF4-FFF2-40B4-BE49-F238E27FC236}">
                    <a16:creationId xmlns:a16="http://schemas.microsoft.com/office/drawing/2014/main" id="{8365F4C6-3292-3C46-8997-E3152945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250" y="3162301"/>
                <a:ext cx="1125538" cy="1817688"/>
              </a:xfrm>
              <a:custGeom>
                <a:avLst/>
                <a:gdLst>
                  <a:gd name="T0" fmla="*/ 584 w 709"/>
                  <a:gd name="T1" fmla="*/ 1145 h 1145"/>
                  <a:gd name="T2" fmla="*/ 618 w 709"/>
                  <a:gd name="T3" fmla="*/ 1066 h 1145"/>
                  <a:gd name="T4" fmla="*/ 648 w 709"/>
                  <a:gd name="T5" fmla="*/ 987 h 1145"/>
                  <a:gd name="T6" fmla="*/ 672 w 709"/>
                  <a:gd name="T7" fmla="*/ 906 h 1145"/>
                  <a:gd name="T8" fmla="*/ 689 w 709"/>
                  <a:gd name="T9" fmla="*/ 823 h 1145"/>
                  <a:gd name="T10" fmla="*/ 702 w 709"/>
                  <a:gd name="T11" fmla="*/ 739 h 1145"/>
                  <a:gd name="T12" fmla="*/ 708 w 709"/>
                  <a:gd name="T13" fmla="*/ 655 h 1145"/>
                  <a:gd name="T14" fmla="*/ 709 w 709"/>
                  <a:gd name="T15" fmla="*/ 569 h 1145"/>
                  <a:gd name="T16" fmla="*/ 704 w 709"/>
                  <a:gd name="T17" fmla="*/ 483 h 1145"/>
                  <a:gd name="T18" fmla="*/ 695 w 709"/>
                  <a:gd name="T19" fmla="*/ 399 h 1145"/>
                  <a:gd name="T20" fmla="*/ 678 w 709"/>
                  <a:gd name="T21" fmla="*/ 316 h 1145"/>
                  <a:gd name="T22" fmla="*/ 657 w 709"/>
                  <a:gd name="T23" fmla="*/ 235 h 1145"/>
                  <a:gd name="T24" fmla="*/ 629 w 709"/>
                  <a:gd name="T25" fmla="*/ 155 h 1145"/>
                  <a:gd name="T26" fmla="*/ 596 w 709"/>
                  <a:gd name="T27" fmla="*/ 77 h 1145"/>
                  <a:gd name="T28" fmla="*/ 558 w 709"/>
                  <a:gd name="T29" fmla="*/ 0 h 1145"/>
                  <a:gd name="T30" fmla="*/ 362 w 709"/>
                  <a:gd name="T31" fmla="*/ 301 h 1145"/>
                  <a:gd name="T32" fmla="*/ 4 w 709"/>
                  <a:gd name="T33" fmla="*/ 339 h 1145"/>
                  <a:gd name="T34" fmla="*/ 24 w 709"/>
                  <a:gd name="T35" fmla="*/ 390 h 1145"/>
                  <a:gd name="T36" fmla="*/ 41 w 709"/>
                  <a:gd name="T37" fmla="*/ 441 h 1145"/>
                  <a:gd name="T38" fmla="*/ 53 w 709"/>
                  <a:gd name="T39" fmla="*/ 492 h 1145"/>
                  <a:gd name="T40" fmla="*/ 60 w 709"/>
                  <a:gd name="T41" fmla="*/ 546 h 1145"/>
                  <a:gd name="T42" fmla="*/ 62 w 709"/>
                  <a:gd name="T43" fmla="*/ 600 h 1145"/>
                  <a:gd name="T44" fmla="*/ 59 w 709"/>
                  <a:gd name="T45" fmla="*/ 655 h 1145"/>
                  <a:gd name="T46" fmla="*/ 52 w 709"/>
                  <a:gd name="T47" fmla="*/ 708 h 1145"/>
                  <a:gd name="T48" fmla="*/ 39 w 709"/>
                  <a:gd name="T49" fmla="*/ 760 h 1145"/>
                  <a:gd name="T50" fmla="*/ 22 w 709"/>
                  <a:gd name="T51" fmla="*/ 811 h 1145"/>
                  <a:gd name="T52" fmla="*/ 0 w 709"/>
                  <a:gd name="T53" fmla="*/ 861 h 1145"/>
                  <a:gd name="T54" fmla="*/ 0 w 709"/>
                  <a:gd name="T55" fmla="*/ 861 h 1145"/>
                  <a:gd name="T56" fmla="*/ 225 w 709"/>
                  <a:gd name="T57" fmla="*/ 1142 h 1145"/>
                  <a:gd name="T58" fmla="*/ 584 w 709"/>
                  <a:gd name="T59" fmla="*/ 1145 h 1145"/>
                  <a:gd name="T60" fmla="*/ 584 w 709"/>
                  <a:gd name="T61" fmla="*/ 1145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9" h="1145">
                    <a:moveTo>
                      <a:pt x="584" y="1145"/>
                    </a:moveTo>
                    <a:lnTo>
                      <a:pt x="618" y="1066"/>
                    </a:lnTo>
                    <a:lnTo>
                      <a:pt x="648" y="987"/>
                    </a:lnTo>
                    <a:lnTo>
                      <a:pt x="672" y="906"/>
                    </a:lnTo>
                    <a:lnTo>
                      <a:pt x="689" y="823"/>
                    </a:lnTo>
                    <a:lnTo>
                      <a:pt x="702" y="739"/>
                    </a:lnTo>
                    <a:lnTo>
                      <a:pt x="708" y="655"/>
                    </a:lnTo>
                    <a:lnTo>
                      <a:pt x="709" y="569"/>
                    </a:lnTo>
                    <a:lnTo>
                      <a:pt x="704" y="483"/>
                    </a:lnTo>
                    <a:lnTo>
                      <a:pt x="695" y="399"/>
                    </a:lnTo>
                    <a:lnTo>
                      <a:pt x="678" y="316"/>
                    </a:lnTo>
                    <a:lnTo>
                      <a:pt x="657" y="235"/>
                    </a:lnTo>
                    <a:lnTo>
                      <a:pt x="629" y="155"/>
                    </a:lnTo>
                    <a:lnTo>
                      <a:pt x="596" y="77"/>
                    </a:lnTo>
                    <a:lnTo>
                      <a:pt x="558" y="0"/>
                    </a:lnTo>
                    <a:lnTo>
                      <a:pt x="362" y="301"/>
                    </a:lnTo>
                    <a:lnTo>
                      <a:pt x="4" y="339"/>
                    </a:lnTo>
                    <a:lnTo>
                      <a:pt x="24" y="390"/>
                    </a:lnTo>
                    <a:lnTo>
                      <a:pt x="41" y="441"/>
                    </a:lnTo>
                    <a:lnTo>
                      <a:pt x="53" y="492"/>
                    </a:lnTo>
                    <a:lnTo>
                      <a:pt x="60" y="546"/>
                    </a:lnTo>
                    <a:lnTo>
                      <a:pt x="62" y="600"/>
                    </a:lnTo>
                    <a:lnTo>
                      <a:pt x="59" y="655"/>
                    </a:lnTo>
                    <a:lnTo>
                      <a:pt x="52" y="708"/>
                    </a:lnTo>
                    <a:lnTo>
                      <a:pt x="39" y="760"/>
                    </a:lnTo>
                    <a:lnTo>
                      <a:pt x="22" y="811"/>
                    </a:lnTo>
                    <a:lnTo>
                      <a:pt x="0" y="861"/>
                    </a:lnTo>
                    <a:lnTo>
                      <a:pt x="0" y="861"/>
                    </a:lnTo>
                    <a:lnTo>
                      <a:pt x="225" y="1142"/>
                    </a:lnTo>
                    <a:lnTo>
                      <a:pt x="584" y="1145"/>
                    </a:lnTo>
                    <a:lnTo>
                      <a:pt x="584" y="114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3509" tIns="6756" rIns="13509" bIns="6756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4" name="Freeform 105">
                <a:extLst>
                  <a:ext uri="{FF2B5EF4-FFF2-40B4-BE49-F238E27FC236}">
                    <a16:creationId xmlns:a16="http://schemas.microsoft.com/office/drawing/2014/main" id="{CDB5B65E-7D0E-8B43-9ED3-D16A3FFF0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213" y="4616451"/>
                <a:ext cx="1812925" cy="1465263"/>
              </a:xfrm>
              <a:custGeom>
                <a:avLst/>
                <a:gdLst>
                  <a:gd name="T0" fmla="*/ 190 w 1142"/>
                  <a:gd name="T1" fmla="*/ 923 h 923"/>
                  <a:gd name="T2" fmla="*/ 275 w 1142"/>
                  <a:gd name="T3" fmla="*/ 910 h 923"/>
                  <a:gd name="T4" fmla="*/ 359 w 1142"/>
                  <a:gd name="T5" fmla="*/ 892 h 923"/>
                  <a:gd name="T6" fmla="*/ 440 w 1142"/>
                  <a:gd name="T7" fmla="*/ 869 h 923"/>
                  <a:gd name="T8" fmla="*/ 519 w 1142"/>
                  <a:gd name="T9" fmla="*/ 839 h 923"/>
                  <a:gd name="T10" fmla="*/ 596 w 1142"/>
                  <a:gd name="T11" fmla="*/ 805 h 923"/>
                  <a:gd name="T12" fmla="*/ 671 w 1142"/>
                  <a:gd name="T13" fmla="*/ 765 h 923"/>
                  <a:gd name="T14" fmla="*/ 744 w 1142"/>
                  <a:gd name="T15" fmla="*/ 720 h 923"/>
                  <a:gd name="T16" fmla="*/ 814 w 1142"/>
                  <a:gd name="T17" fmla="*/ 670 h 923"/>
                  <a:gd name="T18" fmla="*/ 879 w 1142"/>
                  <a:gd name="T19" fmla="*/ 615 h 923"/>
                  <a:gd name="T20" fmla="*/ 940 w 1142"/>
                  <a:gd name="T21" fmla="*/ 558 h 923"/>
                  <a:gd name="T22" fmla="*/ 998 w 1142"/>
                  <a:gd name="T23" fmla="*/ 496 h 923"/>
                  <a:gd name="T24" fmla="*/ 1050 w 1142"/>
                  <a:gd name="T25" fmla="*/ 430 h 923"/>
                  <a:gd name="T26" fmla="*/ 1098 w 1142"/>
                  <a:gd name="T27" fmla="*/ 360 h 923"/>
                  <a:gd name="T28" fmla="*/ 1142 w 1142"/>
                  <a:gd name="T29" fmla="*/ 285 h 923"/>
                  <a:gd name="T30" fmla="*/ 783 w 1142"/>
                  <a:gd name="T31" fmla="*/ 282 h 923"/>
                  <a:gd name="T32" fmla="*/ 559 w 1142"/>
                  <a:gd name="T33" fmla="*/ 0 h 923"/>
                  <a:gd name="T34" fmla="*/ 528 w 1142"/>
                  <a:gd name="T35" fmla="*/ 45 h 923"/>
                  <a:gd name="T36" fmla="*/ 493 w 1142"/>
                  <a:gd name="T37" fmla="*/ 87 h 923"/>
                  <a:gd name="T38" fmla="*/ 455 w 1142"/>
                  <a:gd name="T39" fmla="*/ 125 h 923"/>
                  <a:gd name="T40" fmla="*/ 414 w 1142"/>
                  <a:gd name="T41" fmla="*/ 160 h 923"/>
                  <a:gd name="T42" fmla="*/ 369 w 1142"/>
                  <a:gd name="T43" fmla="*/ 190 h 923"/>
                  <a:gd name="T44" fmla="*/ 322 w 1142"/>
                  <a:gd name="T45" fmla="*/ 217 h 923"/>
                  <a:gd name="T46" fmla="*/ 273 w 1142"/>
                  <a:gd name="T47" fmla="*/ 239 h 923"/>
                  <a:gd name="T48" fmla="*/ 223 w 1142"/>
                  <a:gd name="T49" fmla="*/ 257 h 923"/>
                  <a:gd name="T50" fmla="*/ 170 w 1142"/>
                  <a:gd name="T51" fmla="*/ 271 h 923"/>
                  <a:gd name="T52" fmla="*/ 117 w 1142"/>
                  <a:gd name="T53" fmla="*/ 279 h 923"/>
                  <a:gd name="T54" fmla="*/ 117 w 1142"/>
                  <a:gd name="T55" fmla="*/ 279 h 923"/>
                  <a:gd name="T56" fmla="*/ 0 w 1142"/>
                  <a:gd name="T57" fmla="*/ 618 h 923"/>
                  <a:gd name="T58" fmla="*/ 190 w 1142"/>
                  <a:gd name="T59" fmla="*/ 922 h 923"/>
                  <a:gd name="T60" fmla="*/ 190 w 1142"/>
                  <a:gd name="T61" fmla="*/ 92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42" h="923">
                    <a:moveTo>
                      <a:pt x="190" y="923"/>
                    </a:moveTo>
                    <a:lnTo>
                      <a:pt x="275" y="910"/>
                    </a:lnTo>
                    <a:lnTo>
                      <a:pt x="359" y="892"/>
                    </a:lnTo>
                    <a:lnTo>
                      <a:pt x="440" y="869"/>
                    </a:lnTo>
                    <a:lnTo>
                      <a:pt x="519" y="839"/>
                    </a:lnTo>
                    <a:lnTo>
                      <a:pt x="596" y="805"/>
                    </a:lnTo>
                    <a:lnTo>
                      <a:pt x="671" y="765"/>
                    </a:lnTo>
                    <a:lnTo>
                      <a:pt x="744" y="720"/>
                    </a:lnTo>
                    <a:lnTo>
                      <a:pt x="814" y="670"/>
                    </a:lnTo>
                    <a:lnTo>
                      <a:pt x="879" y="615"/>
                    </a:lnTo>
                    <a:lnTo>
                      <a:pt x="940" y="558"/>
                    </a:lnTo>
                    <a:lnTo>
                      <a:pt x="998" y="496"/>
                    </a:lnTo>
                    <a:lnTo>
                      <a:pt x="1050" y="430"/>
                    </a:lnTo>
                    <a:lnTo>
                      <a:pt x="1098" y="360"/>
                    </a:lnTo>
                    <a:lnTo>
                      <a:pt x="1142" y="285"/>
                    </a:lnTo>
                    <a:lnTo>
                      <a:pt x="783" y="282"/>
                    </a:lnTo>
                    <a:lnTo>
                      <a:pt x="559" y="0"/>
                    </a:lnTo>
                    <a:lnTo>
                      <a:pt x="528" y="45"/>
                    </a:lnTo>
                    <a:lnTo>
                      <a:pt x="493" y="87"/>
                    </a:lnTo>
                    <a:lnTo>
                      <a:pt x="455" y="125"/>
                    </a:lnTo>
                    <a:lnTo>
                      <a:pt x="414" y="160"/>
                    </a:lnTo>
                    <a:lnTo>
                      <a:pt x="369" y="190"/>
                    </a:lnTo>
                    <a:lnTo>
                      <a:pt x="322" y="217"/>
                    </a:lnTo>
                    <a:lnTo>
                      <a:pt x="273" y="239"/>
                    </a:lnTo>
                    <a:lnTo>
                      <a:pt x="223" y="257"/>
                    </a:lnTo>
                    <a:lnTo>
                      <a:pt x="170" y="271"/>
                    </a:lnTo>
                    <a:lnTo>
                      <a:pt x="117" y="279"/>
                    </a:lnTo>
                    <a:lnTo>
                      <a:pt x="117" y="279"/>
                    </a:lnTo>
                    <a:lnTo>
                      <a:pt x="0" y="618"/>
                    </a:lnTo>
                    <a:lnTo>
                      <a:pt x="190" y="922"/>
                    </a:lnTo>
                    <a:lnTo>
                      <a:pt x="190" y="92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3509" tIns="6756" rIns="13509" bIns="6756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5" name="Freeform 106">
                <a:extLst>
                  <a:ext uri="{FF2B5EF4-FFF2-40B4-BE49-F238E27FC236}">
                    <a16:creationId xmlns:a16="http://schemas.microsoft.com/office/drawing/2014/main" id="{07983B13-C2B0-E64A-B176-D39A60B60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710113"/>
                <a:ext cx="1663700" cy="1382713"/>
              </a:xfrm>
              <a:custGeom>
                <a:avLst/>
                <a:gdLst>
                  <a:gd name="T0" fmla="*/ 0 w 1048"/>
                  <a:gd name="T1" fmla="*/ 409 h 871"/>
                  <a:gd name="T2" fmla="*/ 56 w 1048"/>
                  <a:gd name="T3" fmla="*/ 473 h 871"/>
                  <a:gd name="T4" fmla="*/ 115 w 1048"/>
                  <a:gd name="T5" fmla="*/ 534 h 871"/>
                  <a:gd name="T6" fmla="*/ 179 w 1048"/>
                  <a:gd name="T7" fmla="*/ 590 h 871"/>
                  <a:gd name="T8" fmla="*/ 246 w 1048"/>
                  <a:gd name="T9" fmla="*/ 641 h 871"/>
                  <a:gd name="T10" fmla="*/ 316 w 1048"/>
                  <a:gd name="T11" fmla="*/ 687 h 871"/>
                  <a:gd name="T12" fmla="*/ 391 w 1048"/>
                  <a:gd name="T13" fmla="*/ 729 h 871"/>
                  <a:gd name="T14" fmla="*/ 468 w 1048"/>
                  <a:gd name="T15" fmla="*/ 766 h 871"/>
                  <a:gd name="T16" fmla="*/ 548 w 1048"/>
                  <a:gd name="T17" fmla="*/ 798 h 871"/>
                  <a:gd name="T18" fmla="*/ 629 w 1048"/>
                  <a:gd name="T19" fmla="*/ 824 h 871"/>
                  <a:gd name="T20" fmla="*/ 710 w 1048"/>
                  <a:gd name="T21" fmla="*/ 845 h 871"/>
                  <a:gd name="T22" fmla="*/ 794 w 1048"/>
                  <a:gd name="T23" fmla="*/ 860 h 871"/>
                  <a:gd name="T24" fmla="*/ 878 w 1048"/>
                  <a:gd name="T25" fmla="*/ 868 h 871"/>
                  <a:gd name="T26" fmla="*/ 963 w 1048"/>
                  <a:gd name="T27" fmla="*/ 871 h 871"/>
                  <a:gd name="T28" fmla="*/ 1048 w 1048"/>
                  <a:gd name="T29" fmla="*/ 869 h 871"/>
                  <a:gd name="T30" fmla="*/ 858 w 1048"/>
                  <a:gd name="T31" fmla="*/ 565 h 871"/>
                  <a:gd name="T32" fmla="*/ 975 w 1048"/>
                  <a:gd name="T33" fmla="*/ 224 h 871"/>
                  <a:gd name="T34" fmla="*/ 921 w 1048"/>
                  <a:gd name="T35" fmla="*/ 222 h 871"/>
                  <a:gd name="T36" fmla="*/ 867 w 1048"/>
                  <a:gd name="T37" fmla="*/ 215 h 871"/>
                  <a:gd name="T38" fmla="*/ 815 w 1048"/>
                  <a:gd name="T39" fmla="*/ 203 h 871"/>
                  <a:gd name="T40" fmla="*/ 764 w 1048"/>
                  <a:gd name="T41" fmla="*/ 186 h 871"/>
                  <a:gd name="T42" fmla="*/ 713 w 1048"/>
                  <a:gd name="T43" fmla="*/ 166 h 871"/>
                  <a:gd name="T44" fmla="*/ 665 w 1048"/>
                  <a:gd name="T45" fmla="*/ 140 h 871"/>
                  <a:gd name="T46" fmla="*/ 620 w 1048"/>
                  <a:gd name="T47" fmla="*/ 111 h 871"/>
                  <a:gd name="T48" fmla="*/ 578 w 1048"/>
                  <a:gd name="T49" fmla="*/ 79 h 871"/>
                  <a:gd name="T50" fmla="*/ 540 w 1048"/>
                  <a:gd name="T51" fmla="*/ 41 h 871"/>
                  <a:gd name="T52" fmla="*/ 503 w 1048"/>
                  <a:gd name="T53" fmla="*/ 1 h 871"/>
                  <a:gd name="T54" fmla="*/ 504 w 1048"/>
                  <a:gd name="T55" fmla="*/ 0 h 871"/>
                  <a:gd name="T56" fmla="*/ 154 w 1048"/>
                  <a:gd name="T57" fmla="*/ 84 h 871"/>
                  <a:gd name="T58" fmla="*/ 0 w 1048"/>
                  <a:gd name="T59" fmla="*/ 409 h 871"/>
                  <a:gd name="T60" fmla="*/ 0 w 1048"/>
                  <a:gd name="T61" fmla="*/ 409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8" h="871">
                    <a:moveTo>
                      <a:pt x="0" y="409"/>
                    </a:moveTo>
                    <a:lnTo>
                      <a:pt x="56" y="473"/>
                    </a:lnTo>
                    <a:lnTo>
                      <a:pt x="115" y="534"/>
                    </a:lnTo>
                    <a:lnTo>
                      <a:pt x="179" y="590"/>
                    </a:lnTo>
                    <a:lnTo>
                      <a:pt x="246" y="641"/>
                    </a:lnTo>
                    <a:lnTo>
                      <a:pt x="316" y="687"/>
                    </a:lnTo>
                    <a:lnTo>
                      <a:pt x="391" y="729"/>
                    </a:lnTo>
                    <a:lnTo>
                      <a:pt x="468" y="766"/>
                    </a:lnTo>
                    <a:lnTo>
                      <a:pt x="548" y="798"/>
                    </a:lnTo>
                    <a:lnTo>
                      <a:pt x="629" y="824"/>
                    </a:lnTo>
                    <a:lnTo>
                      <a:pt x="710" y="845"/>
                    </a:lnTo>
                    <a:lnTo>
                      <a:pt x="794" y="860"/>
                    </a:lnTo>
                    <a:lnTo>
                      <a:pt x="878" y="868"/>
                    </a:lnTo>
                    <a:lnTo>
                      <a:pt x="963" y="871"/>
                    </a:lnTo>
                    <a:lnTo>
                      <a:pt x="1048" y="869"/>
                    </a:lnTo>
                    <a:lnTo>
                      <a:pt x="858" y="565"/>
                    </a:lnTo>
                    <a:lnTo>
                      <a:pt x="975" y="224"/>
                    </a:lnTo>
                    <a:lnTo>
                      <a:pt x="921" y="222"/>
                    </a:lnTo>
                    <a:lnTo>
                      <a:pt x="867" y="215"/>
                    </a:lnTo>
                    <a:lnTo>
                      <a:pt x="815" y="203"/>
                    </a:lnTo>
                    <a:lnTo>
                      <a:pt x="764" y="186"/>
                    </a:lnTo>
                    <a:lnTo>
                      <a:pt x="713" y="166"/>
                    </a:lnTo>
                    <a:lnTo>
                      <a:pt x="665" y="140"/>
                    </a:lnTo>
                    <a:lnTo>
                      <a:pt x="620" y="111"/>
                    </a:lnTo>
                    <a:lnTo>
                      <a:pt x="578" y="79"/>
                    </a:lnTo>
                    <a:lnTo>
                      <a:pt x="540" y="41"/>
                    </a:lnTo>
                    <a:lnTo>
                      <a:pt x="503" y="1"/>
                    </a:lnTo>
                    <a:lnTo>
                      <a:pt x="504" y="0"/>
                    </a:lnTo>
                    <a:lnTo>
                      <a:pt x="154" y="84"/>
                    </a:lnTo>
                    <a:lnTo>
                      <a:pt x="0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3509" tIns="6756" rIns="13509" bIns="6756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6" name="Freeform 107">
                <a:extLst>
                  <a:ext uri="{FF2B5EF4-FFF2-40B4-BE49-F238E27FC236}">
                    <a16:creationId xmlns:a16="http://schemas.microsoft.com/office/drawing/2014/main" id="{04DF38F6-3405-3749-AABA-D15E9CCF7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213" y="3411538"/>
                <a:ext cx="1179513" cy="1865313"/>
              </a:xfrm>
              <a:custGeom>
                <a:avLst/>
                <a:gdLst>
                  <a:gd name="T0" fmla="*/ 63 w 743"/>
                  <a:gd name="T1" fmla="*/ 43 h 1175"/>
                  <a:gd name="T2" fmla="*/ 39 w 743"/>
                  <a:gd name="T3" fmla="*/ 126 h 1175"/>
                  <a:gd name="T4" fmla="*/ 21 w 743"/>
                  <a:gd name="T5" fmla="*/ 209 h 1175"/>
                  <a:gd name="T6" fmla="*/ 8 w 743"/>
                  <a:gd name="T7" fmla="*/ 292 h 1175"/>
                  <a:gd name="T8" fmla="*/ 1 w 743"/>
                  <a:gd name="T9" fmla="*/ 376 h 1175"/>
                  <a:gd name="T10" fmla="*/ 0 w 743"/>
                  <a:gd name="T11" fmla="*/ 461 h 1175"/>
                  <a:gd name="T12" fmla="*/ 4 w 743"/>
                  <a:gd name="T13" fmla="*/ 546 h 1175"/>
                  <a:gd name="T14" fmla="*/ 14 w 743"/>
                  <a:gd name="T15" fmla="*/ 631 h 1175"/>
                  <a:gd name="T16" fmla="*/ 30 w 743"/>
                  <a:gd name="T17" fmla="*/ 715 h 1175"/>
                  <a:gd name="T18" fmla="*/ 51 w 743"/>
                  <a:gd name="T19" fmla="*/ 797 h 1175"/>
                  <a:gd name="T20" fmla="*/ 78 w 743"/>
                  <a:gd name="T21" fmla="*/ 878 h 1175"/>
                  <a:gd name="T22" fmla="*/ 110 w 743"/>
                  <a:gd name="T23" fmla="*/ 955 h 1175"/>
                  <a:gd name="T24" fmla="*/ 147 w 743"/>
                  <a:gd name="T25" fmla="*/ 1031 h 1175"/>
                  <a:gd name="T26" fmla="*/ 190 w 743"/>
                  <a:gd name="T27" fmla="*/ 1104 h 1175"/>
                  <a:gd name="T28" fmla="*/ 238 w 743"/>
                  <a:gd name="T29" fmla="*/ 1175 h 1175"/>
                  <a:gd name="T30" fmla="*/ 393 w 743"/>
                  <a:gd name="T31" fmla="*/ 851 h 1175"/>
                  <a:gd name="T32" fmla="*/ 743 w 743"/>
                  <a:gd name="T33" fmla="*/ 767 h 1175"/>
                  <a:gd name="T34" fmla="*/ 716 w 743"/>
                  <a:gd name="T35" fmla="*/ 720 h 1175"/>
                  <a:gd name="T36" fmla="*/ 693 w 743"/>
                  <a:gd name="T37" fmla="*/ 671 h 1175"/>
                  <a:gd name="T38" fmla="*/ 675 w 743"/>
                  <a:gd name="T39" fmla="*/ 621 h 1175"/>
                  <a:gd name="T40" fmla="*/ 661 w 743"/>
                  <a:gd name="T41" fmla="*/ 569 h 1175"/>
                  <a:gd name="T42" fmla="*/ 652 w 743"/>
                  <a:gd name="T43" fmla="*/ 515 h 1175"/>
                  <a:gd name="T44" fmla="*/ 647 w 743"/>
                  <a:gd name="T45" fmla="*/ 447 h 1175"/>
                  <a:gd name="T46" fmla="*/ 650 w 743"/>
                  <a:gd name="T47" fmla="*/ 380 h 1175"/>
                  <a:gd name="T48" fmla="*/ 660 w 743"/>
                  <a:gd name="T49" fmla="*/ 314 h 1175"/>
                  <a:gd name="T50" fmla="*/ 678 w 743"/>
                  <a:gd name="T51" fmla="*/ 249 h 1175"/>
                  <a:gd name="T52" fmla="*/ 678 w 743"/>
                  <a:gd name="T53" fmla="*/ 249 h 1175"/>
                  <a:gd name="T54" fmla="*/ 421 w 743"/>
                  <a:gd name="T55" fmla="*/ 0 h 1175"/>
                  <a:gd name="T56" fmla="*/ 65 w 743"/>
                  <a:gd name="T57" fmla="*/ 44 h 1175"/>
                  <a:gd name="T58" fmla="*/ 63 w 743"/>
                  <a:gd name="T59" fmla="*/ 43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3" h="1175">
                    <a:moveTo>
                      <a:pt x="63" y="43"/>
                    </a:moveTo>
                    <a:lnTo>
                      <a:pt x="39" y="126"/>
                    </a:lnTo>
                    <a:lnTo>
                      <a:pt x="21" y="209"/>
                    </a:lnTo>
                    <a:lnTo>
                      <a:pt x="8" y="292"/>
                    </a:lnTo>
                    <a:lnTo>
                      <a:pt x="1" y="376"/>
                    </a:lnTo>
                    <a:lnTo>
                      <a:pt x="0" y="461"/>
                    </a:lnTo>
                    <a:lnTo>
                      <a:pt x="4" y="546"/>
                    </a:lnTo>
                    <a:lnTo>
                      <a:pt x="14" y="631"/>
                    </a:lnTo>
                    <a:lnTo>
                      <a:pt x="30" y="715"/>
                    </a:lnTo>
                    <a:lnTo>
                      <a:pt x="51" y="797"/>
                    </a:lnTo>
                    <a:lnTo>
                      <a:pt x="78" y="878"/>
                    </a:lnTo>
                    <a:lnTo>
                      <a:pt x="110" y="955"/>
                    </a:lnTo>
                    <a:lnTo>
                      <a:pt x="147" y="1031"/>
                    </a:lnTo>
                    <a:lnTo>
                      <a:pt x="190" y="1104"/>
                    </a:lnTo>
                    <a:lnTo>
                      <a:pt x="238" y="1175"/>
                    </a:lnTo>
                    <a:lnTo>
                      <a:pt x="393" y="851"/>
                    </a:lnTo>
                    <a:lnTo>
                      <a:pt x="743" y="767"/>
                    </a:lnTo>
                    <a:lnTo>
                      <a:pt x="716" y="720"/>
                    </a:lnTo>
                    <a:lnTo>
                      <a:pt x="693" y="671"/>
                    </a:lnTo>
                    <a:lnTo>
                      <a:pt x="675" y="621"/>
                    </a:lnTo>
                    <a:lnTo>
                      <a:pt x="661" y="569"/>
                    </a:lnTo>
                    <a:lnTo>
                      <a:pt x="652" y="515"/>
                    </a:lnTo>
                    <a:lnTo>
                      <a:pt x="647" y="447"/>
                    </a:lnTo>
                    <a:lnTo>
                      <a:pt x="650" y="380"/>
                    </a:lnTo>
                    <a:lnTo>
                      <a:pt x="660" y="314"/>
                    </a:lnTo>
                    <a:lnTo>
                      <a:pt x="678" y="249"/>
                    </a:lnTo>
                    <a:lnTo>
                      <a:pt x="678" y="249"/>
                    </a:lnTo>
                    <a:lnTo>
                      <a:pt x="421" y="0"/>
                    </a:lnTo>
                    <a:lnTo>
                      <a:pt x="65" y="44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3509" tIns="6756" rIns="13509" bIns="6756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7" name="Freeform 108">
                <a:extLst>
                  <a:ext uri="{FF2B5EF4-FFF2-40B4-BE49-F238E27FC236}">
                    <a16:creationId xmlns:a16="http://schemas.microsoft.com/office/drawing/2014/main" id="{5AA230BF-33C1-4D4A-BCD6-A7539575B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036" y="2132013"/>
                <a:ext cx="3150428" cy="1028700"/>
              </a:xfrm>
              <a:custGeom>
                <a:avLst/>
                <a:gdLst>
                  <a:gd name="T0" fmla="*/ 2490 w 2639"/>
                  <a:gd name="T1" fmla="*/ 0 h 648"/>
                  <a:gd name="T2" fmla="*/ 2468 w 2639"/>
                  <a:gd name="T3" fmla="*/ 0 h 648"/>
                  <a:gd name="T4" fmla="*/ 0 w 2639"/>
                  <a:gd name="T5" fmla="*/ 0 h 648"/>
                  <a:gd name="T6" fmla="*/ 0 w 2639"/>
                  <a:gd name="T7" fmla="*/ 647 h 648"/>
                  <a:gd name="T8" fmla="*/ 2468 w 2639"/>
                  <a:gd name="T9" fmla="*/ 647 h 648"/>
                  <a:gd name="T10" fmla="*/ 2478 w 2639"/>
                  <a:gd name="T11" fmla="*/ 648 h 648"/>
                  <a:gd name="T12" fmla="*/ 2478 w 2639"/>
                  <a:gd name="T13" fmla="*/ 648 h 648"/>
                  <a:gd name="T14" fmla="*/ 2639 w 2639"/>
                  <a:gd name="T15" fmla="*/ 326 h 648"/>
                  <a:gd name="T16" fmla="*/ 2490 w 2639"/>
                  <a:gd name="T17" fmla="*/ 0 h 648"/>
                  <a:gd name="T18" fmla="*/ 2490 w 2639"/>
                  <a:gd name="T19" fmla="*/ 0 h 648"/>
                  <a:gd name="connsiteX0" fmla="*/ 9435 w 10000"/>
                  <a:gd name="connsiteY0" fmla="*/ 0 h 10000"/>
                  <a:gd name="connsiteX1" fmla="*/ 9352 w 10000"/>
                  <a:gd name="connsiteY1" fmla="*/ 0 h 10000"/>
                  <a:gd name="connsiteX2" fmla="*/ 2440 w 10000"/>
                  <a:gd name="connsiteY2" fmla="*/ 15 h 10000"/>
                  <a:gd name="connsiteX3" fmla="*/ 0 w 10000"/>
                  <a:gd name="connsiteY3" fmla="*/ 0 h 10000"/>
                  <a:gd name="connsiteX4" fmla="*/ 0 w 10000"/>
                  <a:gd name="connsiteY4" fmla="*/ 9985 h 10000"/>
                  <a:gd name="connsiteX5" fmla="*/ 9352 w 10000"/>
                  <a:gd name="connsiteY5" fmla="*/ 9985 h 10000"/>
                  <a:gd name="connsiteX6" fmla="*/ 9390 w 10000"/>
                  <a:gd name="connsiteY6" fmla="*/ 10000 h 10000"/>
                  <a:gd name="connsiteX7" fmla="*/ 9390 w 10000"/>
                  <a:gd name="connsiteY7" fmla="*/ 10000 h 10000"/>
                  <a:gd name="connsiteX8" fmla="*/ 10000 w 10000"/>
                  <a:gd name="connsiteY8" fmla="*/ 5031 h 10000"/>
                  <a:gd name="connsiteX9" fmla="*/ 9435 w 10000"/>
                  <a:gd name="connsiteY9" fmla="*/ 0 h 10000"/>
                  <a:gd name="connsiteX10" fmla="*/ 9435 w 10000"/>
                  <a:gd name="connsiteY10" fmla="*/ 0 h 10000"/>
                  <a:gd name="connsiteX0" fmla="*/ 9435 w 10000"/>
                  <a:gd name="connsiteY0" fmla="*/ 0 h 10000"/>
                  <a:gd name="connsiteX1" fmla="*/ 9352 w 10000"/>
                  <a:gd name="connsiteY1" fmla="*/ 0 h 10000"/>
                  <a:gd name="connsiteX2" fmla="*/ 2440 w 10000"/>
                  <a:gd name="connsiteY2" fmla="*/ 15 h 10000"/>
                  <a:gd name="connsiteX3" fmla="*/ 0 w 10000"/>
                  <a:gd name="connsiteY3" fmla="*/ 0 h 10000"/>
                  <a:gd name="connsiteX4" fmla="*/ 0 w 10000"/>
                  <a:gd name="connsiteY4" fmla="*/ 9985 h 10000"/>
                  <a:gd name="connsiteX5" fmla="*/ 2492 w 10000"/>
                  <a:gd name="connsiteY5" fmla="*/ 9857 h 10000"/>
                  <a:gd name="connsiteX6" fmla="*/ 9352 w 10000"/>
                  <a:gd name="connsiteY6" fmla="*/ 9985 h 10000"/>
                  <a:gd name="connsiteX7" fmla="*/ 9390 w 10000"/>
                  <a:gd name="connsiteY7" fmla="*/ 10000 h 10000"/>
                  <a:gd name="connsiteX8" fmla="*/ 9390 w 10000"/>
                  <a:gd name="connsiteY8" fmla="*/ 10000 h 10000"/>
                  <a:gd name="connsiteX9" fmla="*/ 10000 w 10000"/>
                  <a:gd name="connsiteY9" fmla="*/ 5031 h 10000"/>
                  <a:gd name="connsiteX10" fmla="*/ 9435 w 10000"/>
                  <a:gd name="connsiteY10" fmla="*/ 0 h 10000"/>
                  <a:gd name="connsiteX11" fmla="*/ 9435 w 10000"/>
                  <a:gd name="connsiteY11" fmla="*/ 0 h 10000"/>
                  <a:gd name="connsiteX0" fmla="*/ 9435 w 10000"/>
                  <a:gd name="connsiteY0" fmla="*/ 0 h 10000"/>
                  <a:gd name="connsiteX1" fmla="*/ 9352 w 10000"/>
                  <a:gd name="connsiteY1" fmla="*/ 0 h 10000"/>
                  <a:gd name="connsiteX2" fmla="*/ 2440 w 10000"/>
                  <a:gd name="connsiteY2" fmla="*/ 15 h 10000"/>
                  <a:gd name="connsiteX3" fmla="*/ 0 w 10000"/>
                  <a:gd name="connsiteY3" fmla="*/ 9985 h 10000"/>
                  <a:gd name="connsiteX4" fmla="*/ 2492 w 10000"/>
                  <a:gd name="connsiteY4" fmla="*/ 9857 h 10000"/>
                  <a:gd name="connsiteX5" fmla="*/ 9352 w 10000"/>
                  <a:gd name="connsiteY5" fmla="*/ 9985 h 10000"/>
                  <a:gd name="connsiteX6" fmla="*/ 9390 w 10000"/>
                  <a:gd name="connsiteY6" fmla="*/ 10000 h 10000"/>
                  <a:gd name="connsiteX7" fmla="*/ 9390 w 10000"/>
                  <a:gd name="connsiteY7" fmla="*/ 10000 h 10000"/>
                  <a:gd name="connsiteX8" fmla="*/ 10000 w 10000"/>
                  <a:gd name="connsiteY8" fmla="*/ 5031 h 10000"/>
                  <a:gd name="connsiteX9" fmla="*/ 9435 w 10000"/>
                  <a:gd name="connsiteY9" fmla="*/ 0 h 10000"/>
                  <a:gd name="connsiteX10" fmla="*/ 9435 w 10000"/>
                  <a:gd name="connsiteY10" fmla="*/ 0 h 10000"/>
                  <a:gd name="connsiteX0" fmla="*/ 6995 w 7560"/>
                  <a:gd name="connsiteY0" fmla="*/ 0 h 10000"/>
                  <a:gd name="connsiteX1" fmla="*/ 6912 w 7560"/>
                  <a:gd name="connsiteY1" fmla="*/ 0 h 10000"/>
                  <a:gd name="connsiteX2" fmla="*/ 0 w 7560"/>
                  <a:gd name="connsiteY2" fmla="*/ 15 h 10000"/>
                  <a:gd name="connsiteX3" fmla="*/ 52 w 7560"/>
                  <a:gd name="connsiteY3" fmla="*/ 9857 h 10000"/>
                  <a:gd name="connsiteX4" fmla="*/ 6912 w 7560"/>
                  <a:gd name="connsiteY4" fmla="*/ 9985 h 10000"/>
                  <a:gd name="connsiteX5" fmla="*/ 6950 w 7560"/>
                  <a:gd name="connsiteY5" fmla="*/ 10000 h 10000"/>
                  <a:gd name="connsiteX6" fmla="*/ 6950 w 7560"/>
                  <a:gd name="connsiteY6" fmla="*/ 10000 h 10000"/>
                  <a:gd name="connsiteX7" fmla="*/ 7560 w 7560"/>
                  <a:gd name="connsiteY7" fmla="*/ 5031 h 10000"/>
                  <a:gd name="connsiteX8" fmla="*/ 6995 w 7560"/>
                  <a:gd name="connsiteY8" fmla="*/ 0 h 10000"/>
                  <a:gd name="connsiteX9" fmla="*/ 6995 w 7560"/>
                  <a:gd name="connsiteY9" fmla="*/ 0 h 10000"/>
                  <a:gd name="connsiteX0" fmla="*/ 9253 w 10000"/>
                  <a:gd name="connsiteY0" fmla="*/ 0 h 10000"/>
                  <a:gd name="connsiteX1" fmla="*/ 9143 w 10000"/>
                  <a:gd name="connsiteY1" fmla="*/ 0 h 10000"/>
                  <a:gd name="connsiteX2" fmla="*/ 0 w 10000"/>
                  <a:gd name="connsiteY2" fmla="*/ 15 h 10000"/>
                  <a:gd name="connsiteX3" fmla="*/ 69 w 10000"/>
                  <a:gd name="connsiteY3" fmla="*/ 9857 h 10000"/>
                  <a:gd name="connsiteX4" fmla="*/ 9143 w 10000"/>
                  <a:gd name="connsiteY4" fmla="*/ 9985 h 10000"/>
                  <a:gd name="connsiteX5" fmla="*/ 9193 w 10000"/>
                  <a:gd name="connsiteY5" fmla="*/ 10000 h 10000"/>
                  <a:gd name="connsiteX6" fmla="*/ 9193 w 10000"/>
                  <a:gd name="connsiteY6" fmla="*/ 10000 h 10000"/>
                  <a:gd name="connsiteX7" fmla="*/ 10000 w 10000"/>
                  <a:gd name="connsiteY7" fmla="*/ 5031 h 10000"/>
                  <a:gd name="connsiteX8" fmla="*/ 9253 w 10000"/>
                  <a:gd name="connsiteY8" fmla="*/ 0 h 10000"/>
                  <a:gd name="connsiteX9" fmla="*/ 9253 w 10000"/>
                  <a:gd name="connsiteY9" fmla="*/ 0 h 10000"/>
                  <a:gd name="connsiteX0" fmla="*/ 9219 w 9966"/>
                  <a:gd name="connsiteY0" fmla="*/ 0 h 10000"/>
                  <a:gd name="connsiteX1" fmla="*/ 9109 w 9966"/>
                  <a:gd name="connsiteY1" fmla="*/ 0 h 10000"/>
                  <a:gd name="connsiteX2" fmla="*/ 0 w 9966"/>
                  <a:gd name="connsiteY2" fmla="*/ 15 h 10000"/>
                  <a:gd name="connsiteX3" fmla="*/ 35 w 9966"/>
                  <a:gd name="connsiteY3" fmla="*/ 9857 h 10000"/>
                  <a:gd name="connsiteX4" fmla="*/ 9109 w 9966"/>
                  <a:gd name="connsiteY4" fmla="*/ 9985 h 10000"/>
                  <a:gd name="connsiteX5" fmla="*/ 9159 w 9966"/>
                  <a:gd name="connsiteY5" fmla="*/ 10000 h 10000"/>
                  <a:gd name="connsiteX6" fmla="*/ 9159 w 9966"/>
                  <a:gd name="connsiteY6" fmla="*/ 10000 h 10000"/>
                  <a:gd name="connsiteX7" fmla="*/ 9966 w 9966"/>
                  <a:gd name="connsiteY7" fmla="*/ 5031 h 10000"/>
                  <a:gd name="connsiteX8" fmla="*/ 9219 w 9966"/>
                  <a:gd name="connsiteY8" fmla="*/ 0 h 10000"/>
                  <a:gd name="connsiteX9" fmla="*/ 9219 w 9966"/>
                  <a:gd name="connsiteY9" fmla="*/ 0 h 10000"/>
                  <a:gd name="connsiteX0" fmla="*/ 9227 w 9977"/>
                  <a:gd name="connsiteY0" fmla="*/ 0 h 10000"/>
                  <a:gd name="connsiteX1" fmla="*/ 9117 w 9977"/>
                  <a:gd name="connsiteY1" fmla="*/ 0 h 10000"/>
                  <a:gd name="connsiteX2" fmla="*/ 0 w 9977"/>
                  <a:gd name="connsiteY2" fmla="*/ 15 h 10000"/>
                  <a:gd name="connsiteX3" fmla="*/ 12 w 9977"/>
                  <a:gd name="connsiteY3" fmla="*/ 9857 h 10000"/>
                  <a:gd name="connsiteX4" fmla="*/ 9117 w 9977"/>
                  <a:gd name="connsiteY4" fmla="*/ 9985 h 10000"/>
                  <a:gd name="connsiteX5" fmla="*/ 9167 w 9977"/>
                  <a:gd name="connsiteY5" fmla="*/ 10000 h 10000"/>
                  <a:gd name="connsiteX6" fmla="*/ 9167 w 9977"/>
                  <a:gd name="connsiteY6" fmla="*/ 10000 h 10000"/>
                  <a:gd name="connsiteX7" fmla="*/ 9977 w 9977"/>
                  <a:gd name="connsiteY7" fmla="*/ 5031 h 10000"/>
                  <a:gd name="connsiteX8" fmla="*/ 9227 w 9977"/>
                  <a:gd name="connsiteY8" fmla="*/ 0 h 10000"/>
                  <a:gd name="connsiteX9" fmla="*/ 9227 w 9977"/>
                  <a:gd name="connsiteY9" fmla="*/ 0 h 10000"/>
                  <a:gd name="connsiteX0" fmla="*/ 9259 w 10011"/>
                  <a:gd name="connsiteY0" fmla="*/ 0 h 10000"/>
                  <a:gd name="connsiteX1" fmla="*/ 9149 w 10011"/>
                  <a:gd name="connsiteY1" fmla="*/ 0 h 10000"/>
                  <a:gd name="connsiteX2" fmla="*/ 0 w 10011"/>
                  <a:gd name="connsiteY2" fmla="*/ 15 h 10000"/>
                  <a:gd name="connsiteX3" fmla="*/ 23 w 10011"/>
                  <a:gd name="connsiteY3" fmla="*/ 9857 h 10000"/>
                  <a:gd name="connsiteX4" fmla="*/ 9149 w 10011"/>
                  <a:gd name="connsiteY4" fmla="*/ 9985 h 10000"/>
                  <a:gd name="connsiteX5" fmla="*/ 9199 w 10011"/>
                  <a:gd name="connsiteY5" fmla="*/ 10000 h 10000"/>
                  <a:gd name="connsiteX6" fmla="*/ 9199 w 10011"/>
                  <a:gd name="connsiteY6" fmla="*/ 10000 h 10000"/>
                  <a:gd name="connsiteX7" fmla="*/ 10011 w 10011"/>
                  <a:gd name="connsiteY7" fmla="*/ 5031 h 10000"/>
                  <a:gd name="connsiteX8" fmla="*/ 9259 w 10011"/>
                  <a:gd name="connsiteY8" fmla="*/ 0 h 10000"/>
                  <a:gd name="connsiteX9" fmla="*/ 9259 w 10011"/>
                  <a:gd name="connsiteY9" fmla="*/ 0 h 10000"/>
                  <a:gd name="connsiteX0" fmla="*/ 9275 w 10027"/>
                  <a:gd name="connsiteY0" fmla="*/ 0 h 10000"/>
                  <a:gd name="connsiteX1" fmla="*/ 9165 w 10027"/>
                  <a:gd name="connsiteY1" fmla="*/ 0 h 10000"/>
                  <a:gd name="connsiteX2" fmla="*/ 16 w 10027"/>
                  <a:gd name="connsiteY2" fmla="*/ 15 h 10000"/>
                  <a:gd name="connsiteX3" fmla="*/ 5 w 10027"/>
                  <a:gd name="connsiteY3" fmla="*/ 9892 h 10000"/>
                  <a:gd name="connsiteX4" fmla="*/ 9165 w 10027"/>
                  <a:gd name="connsiteY4" fmla="*/ 9985 h 10000"/>
                  <a:gd name="connsiteX5" fmla="*/ 9215 w 10027"/>
                  <a:gd name="connsiteY5" fmla="*/ 10000 h 10000"/>
                  <a:gd name="connsiteX6" fmla="*/ 9215 w 10027"/>
                  <a:gd name="connsiteY6" fmla="*/ 10000 h 10000"/>
                  <a:gd name="connsiteX7" fmla="*/ 10027 w 10027"/>
                  <a:gd name="connsiteY7" fmla="*/ 5031 h 10000"/>
                  <a:gd name="connsiteX8" fmla="*/ 9275 w 10027"/>
                  <a:gd name="connsiteY8" fmla="*/ 0 h 10000"/>
                  <a:gd name="connsiteX9" fmla="*/ 9275 w 10027"/>
                  <a:gd name="connsiteY9" fmla="*/ 0 h 10000"/>
                  <a:gd name="connsiteX0" fmla="*/ 9275 w 10027"/>
                  <a:gd name="connsiteY0" fmla="*/ 0 h 10000"/>
                  <a:gd name="connsiteX1" fmla="*/ 9165 w 10027"/>
                  <a:gd name="connsiteY1" fmla="*/ 0 h 10000"/>
                  <a:gd name="connsiteX2" fmla="*/ 16 w 10027"/>
                  <a:gd name="connsiteY2" fmla="*/ 15 h 10000"/>
                  <a:gd name="connsiteX3" fmla="*/ 5 w 10027"/>
                  <a:gd name="connsiteY3" fmla="*/ 9961 h 10000"/>
                  <a:gd name="connsiteX4" fmla="*/ 9165 w 10027"/>
                  <a:gd name="connsiteY4" fmla="*/ 9985 h 10000"/>
                  <a:gd name="connsiteX5" fmla="*/ 9215 w 10027"/>
                  <a:gd name="connsiteY5" fmla="*/ 10000 h 10000"/>
                  <a:gd name="connsiteX6" fmla="*/ 9215 w 10027"/>
                  <a:gd name="connsiteY6" fmla="*/ 10000 h 10000"/>
                  <a:gd name="connsiteX7" fmla="*/ 10027 w 10027"/>
                  <a:gd name="connsiteY7" fmla="*/ 5031 h 10000"/>
                  <a:gd name="connsiteX8" fmla="*/ 9275 w 10027"/>
                  <a:gd name="connsiteY8" fmla="*/ 0 h 10000"/>
                  <a:gd name="connsiteX9" fmla="*/ 9275 w 10027"/>
                  <a:gd name="connsiteY9" fmla="*/ 0 h 10000"/>
                  <a:gd name="connsiteX0" fmla="*/ 9270 w 10022"/>
                  <a:gd name="connsiteY0" fmla="*/ 0 h 10000"/>
                  <a:gd name="connsiteX1" fmla="*/ 9160 w 10022"/>
                  <a:gd name="connsiteY1" fmla="*/ 0 h 10000"/>
                  <a:gd name="connsiteX2" fmla="*/ 11 w 10022"/>
                  <a:gd name="connsiteY2" fmla="*/ 15 h 10000"/>
                  <a:gd name="connsiteX3" fmla="*/ 0 w 10022"/>
                  <a:gd name="connsiteY3" fmla="*/ 9961 h 10000"/>
                  <a:gd name="connsiteX4" fmla="*/ 9160 w 10022"/>
                  <a:gd name="connsiteY4" fmla="*/ 9985 h 10000"/>
                  <a:gd name="connsiteX5" fmla="*/ 9210 w 10022"/>
                  <a:gd name="connsiteY5" fmla="*/ 10000 h 10000"/>
                  <a:gd name="connsiteX6" fmla="*/ 9210 w 10022"/>
                  <a:gd name="connsiteY6" fmla="*/ 10000 h 10000"/>
                  <a:gd name="connsiteX7" fmla="*/ 10022 w 10022"/>
                  <a:gd name="connsiteY7" fmla="*/ 5031 h 10000"/>
                  <a:gd name="connsiteX8" fmla="*/ 9270 w 10022"/>
                  <a:gd name="connsiteY8" fmla="*/ 0 h 10000"/>
                  <a:gd name="connsiteX9" fmla="*/ 9270 w 10022"/>
                  <a:gd name="connsiteY9" fmla="*/ 0 h 10000"/>
                  <a:gd name="connsiteX0" fmla="*/ 9259 w 10011"/>
                  <a:gd name="connsiteY0" fmla="*/ 0 h 10000"/>
                  <a:gd name="connsiteX1" fmla="*/ 9149 w 10011"/>
                  <a:gd name="connsiteY1" fmla="*/ 0 h 10000"/>
                  <a:gd name="connsiteX2" fmla="*/ 0 w 10011"/>
                  <a:gd name="connsiteY2" fmla="*/ 15 h 10000"/>
                  <a:gd name="connsiteX3" fmla="*/ 0 w 10011"/>
                  <a:gd name="connsiteY3" fmla="*/ 9996 h 10000"/>
                  <a:gd name="connsiteX4" fmla="*/ 9149 w 10011"/>
                  <a:gd name="connsiteY4" fmla="*/ 9985 h 10000"/>
                  <a:gd name="connsiteX5" fmla="*/ 9199 w 10011"/>
                  <a:gd name="connsiteY5" fmla="*/ 10000 h 10000"/>
                  <a:gd name="connsiteX6" fmla="*/ 9199 w 10011"/>
                  <a:gd name="connsiteY6" fmla="*/ 10000 h 10000"/>
                  <a:gd name="connsiteX7" fmla="*/ 10011 w 10011"/>
                  <a:gd name="connsiteY7" fmla="*/ 5031 h 10000"/>
                  <a:gd name="connsiteX8" fmla="*/ 9259 w 10011"/>
                  <a:gd name="connsiteY8" fmla="*/ 0 h 10000"/>
                  <a:gd name="connsiteX9" fmla="*/ 9259 w 10011"/>
                  <a:gd name="connsiteY9" fmla="*/ 0 h 10000"/>
                  <a:gd name="connsiteX0" fmla="*/ 9261 w 10013"/>
                  <a:gd name="connsiteY0" fmla="*/ 0 h 10000"/>
                  <a:gd name="connsiteX1" fmla="*/ 9151 w 10013"/>
                  <a:gd name="connsiteY1" fmla="*/ 0 h 10000"/>
                  <a:gd name="connsiteX2" fmla="*/ 2 w 10013"/>
                  <a:gd name="connsiteY2" fmla="*/ 15 h 10000"/>
                  <a:gd name="connsiteX3" fmla="*/ 2 w 10013"/>
                  <a:gd name="connsiteY3" fmla="*/ 9996 h 10000"/>
                  <a:gd name="connsiteX4" fmla="*/ 9151 w 10013"/>
                  <a:gd name="connsiteY4" fmla="*/ 9985 h 10000"/>
                  <a:gd name="connsiteX5" fmla="*/ 9201 w 10013"/>
                  <a:gd name="connsiteY5" fmla="*/ 10000 h 10000"/>
                  <a:gd name="connsiteX6" fmla="*/ 9201 w 10013"/>
                  <a:gd name="connsiteY6" fmla="*/ 10000 h 10000"/>
                  <a:gd name="connsiteX7" fmla="*/ 10013 w 10013"/>
                  <a:gd name="connsiteY7" fmla="*/ 5031 h 10000"/>
                  <a:gd name="connsiteX8" fmla="*/ 9261 w 10013"/>
                  <a:gd name="connsiteY8" fmla="*/ 0 h 10000"/>
                  <a:gd name="connsiteX9" fmla="*/ 9261 w 10013"/>
                  <a:gd name="connsiteY9" fmla="*/ 0 h 10000"/>
                  <a:gd name="connsiteX0" fmla="*/ 9261 w 10013"/>
                  <a:gd name="connsiteY0" fmla="*/ 0 h 10000"/>
                  <a:gd name="connsiteX1" fmla="*/ 9151 w 10013"/>
                  <a:gd name="connsiteY1" fmla="*/ 0 h 10000"/>
                  <a:gd name="connsiteX2" fmla="*/ 2 w 10013"/>
                  <a:gd name="connsiteY2" fmla="*/ 15 h 10000"/>
                  <a:gd name="connsiteX3" fmla="*/ 2 w 10013"/>
                  <a:gd name="connsiteY3" fmla="*/ 9996 h 10000"/>
                  <a:gd name="connsiteX4" fmla="*/ 9151 w 10013"/>
                  <a:gd name="connsiteY4" fmla="*/ 9985 h 10000"/>
                  <a:gd name="connsiteX5" fmla="*/ 9201 w 10013"/>
                  <a:gd name="connsiteY5" fmla="*/ 10000 h 10000"/>
                  <a:gd name="connsiteX6" fmla="*/ 9201 w 10013"/>
                  <a:gd name="connsiteY6" fmla="*/ 10000 h 10000"/>
                  <a:gd name="connsiteX7" fmla="*/ 10013 w 10013"/>
                  <a:gd name="connsiteY7" fmla="*/ 5031 h 10000"/>
                  <a:gd name="connsiteX8" fmla="*/ 9261 w 10013"/>
                  <a:gd name="connsiteY8" fmla="*/ 0 h 10000"/>
                  <a:gd name="connsiteX9" fmla="*/ 9261 w 10013"/>
                  <a:gd name="connsiteY9" fmla="*/ 0 h 10000"/>
                  <a:gd name="connsiteX0" fmla="*/ 9282 w 10034"/>
                  <a:gd name="connsiteY0" fmla="*/ 0 h 10000"/>
                  <a:gd name="connsiteX1" fmla="*/ 9172 w 10034"/>
                  <a:gd name="connsiteY1" fmla="*/ 0 h 10000"/>
                  <a:gd name="connsiteX2" fmla="*/ 0 w 10034"/>
                  <a:gd name="connsiteY2" fmla="*/ 15 h 10000"/>
                  <a:gd name="connsiteX3" fmla="*/ 23 w 10034"/>
                  <a:gd name="connsiteY3" fmla="*/ 9996 h 10000"/>
                  <a:gd name="connsiteX4" fmla="*/ 9172 w 10034"/>
                  <a:gd name="connsiteY4" fmla="*/ 9985 h 10000"/>
                  <a:gd name="connsiteX5" fmla="*/ 9222 w 10034"/>
                  <a:gd name="connsiteY5" fmla="*/ 10000 h 10000"/>
                  <a:gd name="connsiteX6" fmla="*/ 9222 w 10034"/>
                  <a:gd name="connsiteY6" fmla="*/ 10000 h 10000"/>
                  <a:gd name="connsiteX7" fmla="*/ 10034 w 10034"/>
                  <a:gd name="connsiteY7" fmla="*/ 5031 h 10000"/>
                  <a:gd name="connsiteX8" fmla="*/ 9282 w 10034"/>
                  <a:gd name="connsiteY8" fmla="*/ 0 h 10000"/>
                  <a:gd name="connsiteX9" fmla="*/ 9282 w 10034"/>
                  <a:gd name="connsiteY9" fmla="*/ 0 h 10000"/>
                  <a:gd name="connsiteX0" fmla="*/ 9262 w 10014"/>
                  <a:gd name="connsiteY0" fmla="*/ 0 h 10000"/>
                  <a:gd name="connsiteX1" fmla="*/ 9152 w 10014"/>
                  <a:gd name="connsiteY1" fmla="*/ 0 h 10000"/>
                  <a:gd name="connsiteX2" fmla="*/ 14 w 10014"/>
                  <a:gd name="connsiteY2" fmla="*/ 15 h 10000"/>
                  <a:gd name="connsiteX3" fmla="*/ 3 w 10014"/>
                  <a:gd name="connsiteY3" fmla="*/ 9996 h 10000"/>
                  <a:gd name="connsiteX4" fmla="*/ 9152 w 10014"/>
                  <a:gd name="connsiteY4" fmla="*/ 9985 h 10000"/>
                  <a:gd name="connsiteX5" fmla="*/ 9202 w 10014"/>
                  <a:gd name="connsiteY5" fmla="*/ 10000 h 10000"/>
                  <a:gd name="connsiteX6" fmla="*/ 9202 w 10014"/>
                  <a:gd name="connsiteY6" fmla="*/ 10000 h 10000"/>
                  <a:gd name="connsiteX7" fmla="*/ 10014 w 10014"/>
                  <a:gd name="connsiteY7" fmla="*/ 5031 h 10000"/>
                  <a:gd name="connsiteX8" fmla="*/ 9262 w 10014"/>
                  <a:gd name="connsiteY8" fmla="*/ 0 h 10000"/>
                  <a:gd name="connsiteX9" fmla="*/ 9262 w 10014"/>
                  <a:gd name="connsiteY9" fmla="*/ 0 h 10000"/>
                  <a:gd name="connsiteX0" fmla="*/ 9251 w 10003"/>
                  <a:gd name="connsiteY0" fmla="*/ 0 h 10000"/>
                  <a:gd name="connsiteX1" fmla="*/ 9141 w 10003"/>
                  <a:gd name="connsiteY1" fmla="*/ 0 h 10000"/>
                  <a:gd name="connsiteX2" fmla="*/ 3 w 10003"/>
                  <a:gd name="connsiteY2" fmla="*/ 15 h 10000"/>
                  <a:gd name="connsiteX3" fmla="*/ 3 w 10003"/>
                  <a:gd name="connsiteY3" fmla="*/ 9996 h 10000"/>
                  <a:gd name="connsiteX4" fmla="*/ 9141 w 10003"/>
                  <a:gd name="connsiteY4" fmla="*/ 9985 h 10000"/>
                  <a:gd name="connsiteX5" fmla="*/ 9191 w 10003"/>
                  <a:gd name="connsiteY5" fmla="*/ 10000 h 10000"/>
                  <a:gd name="connsiteX6" fmla="*/ 9191 w 10003"/>
                  <a:gd name="connsiteY6" fmla="*/ 10000 h 10000"/>
                  <a:gd name="connsiteX7" fmla="*/ 10003 w 10003"/>
                  <a:gd name="connsiteY7" fmla="*/ 5031 h 10000"/>
                  <a:gd name="connsiteX8" fmla="*/ 9251 w 10003"/>
                  <a:gd name="connsiteY8" fmla="*/ 0 h 10000"/>
                  <a:gd name="connsiteX9" fmla="*/ 9251 w 10003"/>
                  <a:gd name="connsiteY9" fmla="*/ 0 h 10000"/>
                  <a:gd name="connsiteX0" fmla="*/ 9257 w 10009"/>
                  <a:gd name="connsiteY0" fmla="*/ 0 h 10000"/>
                  <a:gd name="connsiteX1" fmla="*/ 9147 w 10009"/>
                  <a:gd name="connsiteY1" fmla="*/ 0 h 10000"/>
                  <a:gd name="connsiteX2" fmla="*/ 9 w 10009"/>
                  <a:gd name="connsiteY2" fmla="*/ 15 h 10000"/>
                  <a:gd name="connsiteX3" fmla="*/ 9 w 10009"/>
                  <a:gd name="connsiteY3" fmla="*/ 9996 h 10000"/>
                  <a:gd name="connsiteX4" fmla="*/ 9147 w 10009"/>
                  <a:gd name="connsiteY4" fmla="*/ 9985 h 10000"/>
                  <a:gd name="connsiteX5" fmla="*/ 9197 w 10009"/>
                  <a:gd name="connsiteY5" fmla="*/ 10000 h 10000"/>
                  <a:gd name="connsiteX6" fmla="*/ 9197 w 10009"/>
                  <a:gd name="connsiteY6" fmla="*/ 10000 h 10000"/>
                  <a:gd name="connsiteX7" fmla="*/ 10009 w 10009"/>
                  <a:gd name="connsiteY7" fmla="*/ 5031 h 10000"/>
                  <a:gd name="connsiteX8" fmla="*/ 9257 w 10009"/>
                  <a:gd name="connsiteY8" fmla="*/ 0 h 10000"/>
                  <a:gd name="connsiteX9" fmla="*/ 9257 w 10009"/>
                  <a:gd name="connsiteY9" fmla="*/ 0 h 10000"/>
                  <a:gd name="connsiteX0" fmla="*/ 9252 w 10004"/>
                  <a:gd name="connsiteY0" fmla="*/ 0 h 10000"/>
                  <a:gd name="connsiteX1" fmla="*/ 9142 w 10004"/>
                  <a:gd name="connsiteY1" fmla="*/ 0 h 10000"/>
                  <a:gd name="connsiteX2" fmla="*/ 4 w 10004"/>
                  <a:gd name="connsiteY2" fmla="*/ 15 h 10000"/>
                  <a:gd name="connsiteX3" fmla="*/ 4 w 10004"/>
                  <a:gd name="connsiteY3" fmla="*/ 9996 h 10000"/>
                  <a:gd name="connsiteX4" fmla="*/ 9142 w 10004"/>
                  <a:gd name="connsiteY4" fmla="*/ 9985 h 10000"/>
                  <a:gd name="connsiteX5" fmla="*/ 9192 w 10004"/>
                  <a:gd name="connsiteY5" fmla="*/ 10000 h 10000"/>
                  <a:gd name="connsiteX6" fmla="*/ 9192 w 10004"/>
                  <a:gd name="connsiteY6" fmla="*/ 10000 h 10000"/>
                  <a:gd name="connsiteX7" fmla="*/ 10004 w 10004"/>
                  <a:gd name="connsiteY7" fmla="*/ 5031 h 10000"/>
                  <a:gd name="connsiteX8" fmla="*/ 9252 w 10004"/>
                  <a:gd name="connsiteY8" fmla="*/ 0 h 10000"/>
                  <a:gd name="connsiteX9" fmla="*/ 9252 w 10004"/>
                  <a:gd name="connsiteY9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4" h="10000">
                    <a:moveTo>
                      <a:pt x="9252" y="0"/>
                    </a:moveTo>
                    <a:lnTo>
                      <a:pt x="9142" y="0"/>
                    </a:lnTo>
                    <a:lnTo>
                      <a:pt x="4" y="15"/>
                    </a:lnTo>
                    <a:cubicBezTo>
                      <a:pt x="-8" y="114"/>
                      <a:pt x="15" y="10139"/>
                      <a:pt x="4" y="9996"/>
                    </a:cubicBezTo>
                    <a:lnTo>
                      <a:pt x="9142" y="9985"/>
                    </a:lnTo>
                    <a:lnTo>
                      <a:pt x="9192" y="10000"/>
                    </a:lnTo>
                    <a:lnTo>
                      <a:pt x="9192" y="10000"/>
                    </a:lnTo>
                    <a:lnTo>
                      <a:pt x="10004" y="5031"/>
                    </a:lnTo>
                    <a:lnTo>
                      <a:pt x="9252" y="0"/>
                    </a:lnTo>
                    <a:lnTo>
                      <a:pt x="9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3509" tIns="6756" rIns="13509" bIns="6756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19" name="bcgIcons_Alert">
              <a:extLst>
                <a:ext uri="{FF2B5EF4-FFF2-40B4-BE49-F238E27FC236}">
                  <a16:creationId xmlns:a16="http://schemas.microsoft.com/office/drawing/2014/main" id="{79083A44-ABAD-AC4D-810F-B7E7B630C0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53539" y="4807606"/>
              <a:ext cx="578141" cy="578673"/>
              <a:chOff x="1682" y="0"/>
              <a:chExt cx="4316" cy="4320"/>
            </a:xfrm>
          </p:grpSpPr>
          <p:sp>
            <p:nvSpPr>
              <p:cNvPr id="39" name="AutoShape 3">
                <a:extLst>
                  <a:ext uri="{FF2B5EF4-FFF2-40B4-BE49-F238E27FC236}">
                    <a16:creationId xmlns:a16="http://schemas.microsoft.com/office/drawing/2014/main" id="{48698DBB-9311-0147-AA8C-F7FCE0AF4C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80CF5392-D14D-8D4E-A2EE-5FF0DD084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8" y="720"/>
                <a:ext cx="3300" cy="2876"/>
              </a:xfrm>
              <a:custGeom>
                <a:avLst/>
                <a:gdLst>
                  <a:gd name="T0" fmla="*/ 1716 w 1762"/>
                  <a:gd name="T1" fmla="*/ 1534 h 1534"/>
                  <a:gd name="T2" fmla="*/ 46 w 1762"/>
                  <a:gd name="T3" fmla="*/ 1534 h 1534"/>
                  <a:gd name="T4" fmla="*/ 8 w 1762"/>
                  <a:gd name="T5" fmla="*/ 1512 h 1534"/>
                  <a:gd name="T6" fmla="*/ 8 w 1762"/>
                  <a:gd name="T7" fmla="*/ 1468 h 1534"/>
                  <a:gd name="T8" fmla="*/ 843 w 1762"/>
                  <a:gd name="T9" fmla="*/ 22 h 1534"/>
                  <a:gd name="T10" fmla="*/ 881 w 1762"/>
                  <a:gd name="T11" fmla="*/ 0 h 1534"/>
                  <a:gd name="T12" fmla="*/ 919 w 1762"/>
                  <a:gd name="T13" fmla="*/ 22 h 1534"/>
                  <a:gd name="T14" fmla="*/ 919 w 1762"/>
                  <a:gd name="T15" fmla="*/ 22 h 1534"/>
                  <a:gd name="T16" fmla="*/ 1754 w 1762"/>
                  <a:gd name="T17" fmla="*/ 1468 h 1534"/>
                  <a:gd name="T18" fmla="*/ 1754 w 1762"/>
                  <a:gd name="T19" fmla="*/ 1512 h 1534"/>
                  <a:gd name="T20" fmla="*/ 1716 w 1762"/>
                  <a:gd name="T21" fmla="*/ 1534 h 1534"/>
                  <a:gd name="T22" fmla="*/ 881 w 1762"/>
                  <a:gd name="T23" fmla="*/ 44 h 1534"/>
                  <a:gd name="T24" fmla="*/ 46 w 1762"/>
                  <a:gd name="T25" fmla="*/ 1490 h 1534"/>
                  <a:gd name="T26" fmla="*/ 1716 w 1762"/>
                  <a:gd name="T27" fmla="*/ 1490 h 1534"/>
                  <a:gd name="T28" fmla="*/ 881 w 1762"/>
                  <a:gd name="T29" fmla="*/ 44 h 1534"/>
                  <a:gd name="T30" fmla="*/ 881 w 1762"/>
                  <a:gd name="T31" fmla="*/ 44 h 1534"/>
                  <a:gd name="T32" fmla="*/ 881 w 1762"/>
                  <a:gd name="T33" fmla="*/ 44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62" h="1534">
                    <a:moveTo>
                      <a:pt x="1716" y="1534"/>
                    </a:moveTo>
                    <a:cubicBezTo>
                      <a:pt x="46" y="1534"/>
                      <a:pt x="46" y="1534"/>
                      <a:pt x="46" y="1534"/>
                    </a:cubicBezTo>
                    <a:cubicBezTo>
                      <a:pt x="30" y="1534"/>
                      <a:pt x="16" y="1526"/>
                      <a:pt x="8" y="1512"/>
                    </a:cubicBezTo>
                    <a:cubicBezTo>
                      <a:pt x="0" y="1498"/>
                      <a:pt x="0" y="1482"/>
                      <a:pt x="8" y="1468"/>
                    </a:cubicBezTo>
                    <a:cubicBezTo>
                      <a:pt x="843" y="22"/>
                      <a:pt x="843" y="22"/>
                      <a:pt x="843" y="22"/>
                    </a:cubicBezTo>
                    <a:cubicBezTo>
                      <a:pt x="851" y="8"/>
                      <a:pt x="865" y="0"/>
                      <a:pt x="881" y="0"/>
                    </a:cubicBezTo>
                    <a:cubicBezTo>
                      <a:pt x="897" y="0"/>
                      <a:pt x="911" y="8"/>
                      <a:pt x="919" y="22"/>
                    </a:cubicBezTo>
                    <a:cubicBezTo>
                      <a:pt x="919" y="22"/>
                      <a:pt x="919" y="22"/>
                      <a:pt x="919" y="22"/>
                    </a:cubicBezTo>
                    <a:cubicBezTo>
                      <a:pt x="1754" y="1468"/>
                      <a:pt x="1754" y="1468"/>
                      <a:pt x="1754" y="1468"/>
                    </a:cubicBezTo>
                    <a:cubicBezTo>
                      <a:pt x="1762" y="1482"/>
                      <a:pt x="1762" y="1498"/>
                      <a:pt x="1754" y="1512"/>
                    </a:cubicBezTo>
                    <a:cubicBezTo>
                      <a:pt x="1746" y="1526"/>
                      <a:pt x="1732" y="1534"/>
                      <a:pt x="1716" y="1534"/>
                    </a:cubicBezTo>
                    <a:close/>
                    <a:moveTo>
                      <a:pt x="881" y="44"/>
                    </a:moveTo>
                    <a:cubicBezTo>
                      <a:pt x="46" y="1490"/>
                      <a:pt x="46" y="1490"/>
                      <a:pt x="46" y="1490"/>
                    </a:cubicBezTo>
                    <a:cubicBezTo>
                      <a:pt x="1716" y="1490"/>
                      <a:pt x="1716" y="1490"/>
                      <a:pt x="1716" y="1490"/>
                    </a:cubicBezTo>
                    <a:cubicBezTo>
                      <a:pt x="881" y="44"/>
                      <a:pt x="881" y="44"/>
                      <a:pt x="881" y="44"/>
                    </a:cubicBezTo>
                    <a:cubicBezTo>
                      <a:pt x="881" y="44"/>
                      <a:pt x="881" y="44"/>
                      <a:pt x="881" y="44"/>
                    </a:cubicBezTo>
                    <a:cubicBezTo>
                      <a:pt x="881" y="44"/>
                      <a:pt x="881" y="44"/>
                      <a:pt x="88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64EF658-C0C7-4141-90EE-69B9C0742F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6" y="982"/>
                <a:ext cx="2825" cy="2449"/>
              </a:xfrm>
              <a:custGeom>
                <a:avLst/>
                <a:gdLst>
                  <a:gd name="T0" fmla="*/ 1504 w 1508"/>
                  <a:gd name="T1" fmla="*/ 1291 h 1306"/>
                  <a:gd name="T2" fmla="*/ 763 w 1508"/>
                  <a:gd name="T3" fmla="*/ 7 h 1306"/>
                  <a:gd name="T4" fmla="*/ 745 w 1508"/>
                  <a:gd name="T5" fmla="*/ 7 h 1306"/>
                  <a:gd name="T6" fmla="*/ 4 w 1508"/>
                  <a:gd name="T7" fmla="*/ 1291 h 1306"/>
                  <a:gd name="T8" fmla="*/ 13 w 1508"/>
                  <a:gd name="T9" fmla="*/ 1306 h 1306"/>
                  <a:gd name="T10" fmla="*/ 1495 w 1508"/>
                  <a:gd name="T11" fmla="*/ 1306 h 1306"/>
                  <a:gd name="T12" fmla="*/ 1504 w 1508"/>
                  <a:gd name="T13" fmla="*/ 1291 h 1306"/>
                  <a:gd name="T14" fmla="*/ 694 w 1508"/>
                  <a:gd name="T15" fmla="*/ 419 h 1306"/>
                  <a:gd name="T16" fmla="*/ 814 w 1508"/>
                  <a:gd name="T17" fmla="*/ 419 h 1306"/>
                  <a:gd name="T18" fmla="*/ 814 w 1508"/>
                  <a:gd name="T19" fmla="*/ 608 h 1306"/>
                  <a:gd name="T20" fmla="*/ 778 w 1508"/>
                  <a:gd name="T21" fmla="*/ 932 h 1306"/>
                  <a:gd name="T22" fmla="*/ 730 w 1508"/>
                  <a:gd name="T23" fmla="*/ 932 h 1306"/>
                  <a:gd name="T24" fmla="*/ 694 w 1508"/>
                  <a:gd name="T25" fmla="*/ 608 h 1306"/>
                  <a:gd name="T26" fmla="*/ 694 w 1508"/>
                  <a:gd name="T27" fmla="*/ 419 h 1306"/>
                  <a:gd name="T28" fmla="*/ 808 w 1508"/>
                  <a:gd name="T29" fmla="*/ 1095 h 1306"/>
                  <a:gd name="T30" fmla="*/ 755 w 1508"/>
                  <a:gd name="T31" fmla="*/ 1117 h 1306"/>
                  <a:gd name="T32" fmla="*/ 701 w 1508"/>
                  <a:gd name="T33" fmla="*/ 1095 h 1306"/>
                  <a:gd name="T34" fmla="*/ 678 w 1508"/>
                  <a:gd name="T35" fmla="*/ 1041 h 1306"/>
                  <a:gd name="T36" fmla="*/ 701 w 1508"/>
                  <a:gd name="T37" fmla="*/ 988 h 1306"/>
                  <a:gd name="T38" fmla="*/ 755 w 1508"/>
                  <a:gd name="T39" fmla="*/ 965 h 1306"/>
                  <a:gd name="T40" fmla="*/ 808 w 1508"/>
                  <a:gd name="T41" fmla="*/ 988 h 1306"/>
                  <a:gd name="T42" fmla="*/ 830 w 1508"/>
                  <a:gd name="T43" fmla="*/ 1041 h 1306"/>
                  <a:gd name="T44" fmla="*/ 808 w 1508"/>
                  <a:gd name="T45" fmla="*/ 1095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08" h="1306">
                    <a:moveTo>
                      <a:pt x="1504" y="1291"/>
                    </a:moveTo>
                    <a:cubicBezTo>
                      <a:pt x="763" y="7"/>
                      <a:pt x="763" y="7"/>
                      <a:pt x="763" y="7"/>
                    </a:cubicBezTo>
                    <a:cubicBezTo>
                      <a:pt x="759" y="0"/>
                      <a:pt x="749" y="0"/>
                      <a:pt x="745" y="7"/>
                    </a:cubicBezTo>
                    <a:cubicBezTo>
                      <a:pt x="4" y="1291"/>
                      <a:pt x="4" y="1291"/>
                      <a:pt x="4" y="1291"/>
                    </a:cubicBezTo>
                    <a:cubicBezTo>
                      <a:pt x="0" y="1298"/>
                      <a:pt x="5" y="1306"/>
                      <a:pt x="13" y="1306"/>
                    </a:cubicBezTo>
                    <a:cubicBezTo>
                      <a:pt x="1495" y="1306"/>
                      <a:pt x="1495" y="1306"/>
                      <a:pt x="1495" y="1306"/>
                    </a:cubicBezTo>
                    <a:cubicBezTo>
                      <a:pt x="1503" y="1306"/>
                      <a:pt x="1508" y="1298"/>
                      <a:pt x="1504" y="1291"/>
                    </a:cubicBezTo>
                    <a:close/>
                    <a:moveTo>
                      <a:pt x="694" y="419"/>
                    </a:moveTo>
                    <a:cubicBezTo>
                      <a:pt x="814" y="419"/>
                      <a:pt x="814" y="419"/>
                      <a:pt x="814" y="419"/>
                    </a:cubicBezTo>
                    <a:cubicBezTo>
                      <a:pt x="814" y="608"/>
                      <a:pt x="814" y="608"/>
                      <a:pt x="814" y="608"/>
                    </a:cubicBezTo>
                    <a:cubicBezTo>
                      <a:pt x="814" y="669"/>
                      <a:pt x="803" y="778"/>
                      <a:pt x="778" y="932"/>
                    </a:cubicBezTo>
                    <a:cubicBezTo>
                      <a:pt x="730" y="932"/>
                      <a:pt x="730" y="932"/>
                      <a:pt x="730" y="932"/>
                    </a:cubicBezTo>
                    <a:cubicBezTo>
                      <a:pt x="706" y="778"/>
                      <a:pt x="694" y="669"/>
                      <a:pt x="694" y="608"/>
                    </a:cubicBezTo>
                    <a:lnTo>
                      <a:pt x="694" y="419"/>
                    </a:lnTo>
                    <a:close/>
                    <a:moveTo>
                      <a:pt x="808" y="1095"/>
                    </a:moveTo>
                    <a:cubicBezTo>
                      <a:pt x="794" y="1110"/>
                      <a:pt x="776" y="1117"/>
                      <a:pt x="755" y="1117"/>
                    </a:cubicBezTo>
                    <a:cubicBezTo>
                      <a:pt x="733" y="1117"/>
                      <a:pt x="715" y="1110"/>
                      <a:pt x="701" y="1095"/>
                    </a:cubicBezTo>
                    <a:cubicBezTo>
                      <a:pt x="686" y="1080"/>
                      <a:pt x="678" y="1063"/>
                      <a:pt x="678" y="1041"/>
                    </a:cubicBezTo>
                    <a:cubicBezTo>
                      <a:pt x="678" y="1020"/>
                      <a:pt x="686" y="1002"/>
                      <a:pt x="701" y="988"/>
                    </a:cubicBezTo>
                    <a:cubicBezTo>
                      <a:pt x="715" y="973"/>
                      <a:pt x="733" y="965"/>
                      <a:pt x="755" y="965"/>
                    </a:cubicBezTo>
                    <a:cubicBezTo>
                      <a:pt x="776" y="965"/>
                      <a:pt x="794" y="973"/>
                      <a:pt x="808" y="988"/>
                    </a:cubicBezTo>
                    <a:cubicBezTo>
                      <a:pt x="823" y="1002"/>
                      <a:pt x="830" y="1020"/>
                      <a:pt x="830" y="1041"/>
                    </a:cubicBezTo>
                    <a:cubicBezTo>
                      <a:pt x="830" y="1063"/>
                      <a:pt x="823" y="1080"/>
                      <a:pt x="808" y="10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456553-E2C9-5F44-9150-2BE8C4CB63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82747" y="5303381"/>
              <a:ext cx="578141" cy="578673"/>
              <a:chOff x="1682" y="0"/>
              <a:chExt cx="4316" cy="4320"/>
            </a:xfrm>
            <a:solidFill>
              <a:schemeClr val="tx2">
                <a:lumMod val="75000"/>
              </a:schemeClr>
            </a:solidFill>
          </p:grpSpPr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B34C67D0-6B35-F646-BA72-E918ABB4237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7" name="Freeform 115">
                <a:extLst>
                  <a:ext uri="{FF2B5EF4-FFF2-40B4-BE49-F238E27FC236}">
                    <a16:creationId xmlns:a16="http://schemas.microsoft.com/office/drawing/2014/main" id="{06D1ABF8-AA72-0B46-A3C8-864122836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" y="501"/>
                <a:ext cx="1952" cy="2366"/>
              </a:xfrm>
              <a:custGeom>
                <a:avLst/>
                <a:gdLst>
                  <a:gd name="T0" fmla="*/ 679 w 1042"/>
                  <a:gd name="T1" fmla="*/ 1055 h 1262"/>
                  <a:gd name="T2" fmla="*/ 528 w 1042"/>
                  <a:gd name="T3" fmla="*/ 913 h 1262"/>
                  <a:gd name="T4" fmla="*/ 579 w 1042"/>
                  <a:gd name="T5" fmla="*/ 571 h 1262"/>
                  <a:gd name="T6" fmla="*/ 500 w 1042"/>
                  <a:gd name="T7" fmla="*/ 812 h 1262"/>
                  <a:gd name="T8" fmla="*/ 579 w 1042"/>
                  <a:gd name="T9" fmla="*/ 571 h 1262"/>
                  <a:gd name="T10" fmla="*/ 738 w 1042"/>
                  <a:gd name="T11" fmla="*/ 499 h 1262"/>
                  <a:gd name="T12" fmla="*/ 926 w 1042"/>
                  <a:gd name="T13" fmla="*/ 576 h 1262"/>
                  <a:gd name="T14" fmla="*/ 934 w 1042"/>
                  <a:gd name="T15" fmla="*/ 533 h 1262"/>
                  <a:gd name="T16" fmla="*/ 800 w 1042"/>
                  <a:gd name="T17" fmla="*/ 133 h 1262"/>
                  <a:gd name="T18" fmla="*/ 1022 w 1042"/>
                  <a:gd name="T19" fmla="*/ 477 h 1262"/>
                  <a:gd name="T20" fmla="*/ 821 w 1042"/>
                  <a:gd name="T21" fmla="*/ 94 h 1262"/>
                  <a:gd name="T22" fmla="*/ 728 w 1042"/>
                  <a:gd name="T23" fmla="*/ 165 h 1262"/>
                  <a:gd name="T24" fmla="*/ 639 w 1042"/>
                  <a:gd name="T25" fmla="*/ 403 h 1262"/>
                  <a:gd name="T26" fmla="*/ 682 w 1042"/>
                  <a:gd name="T27" fmla="*/ 411 h 1262"/>
                  <a:gd name="T28" fmla="*/ 728 w 1042"/>
                  <a:gd name="T29" fmla="*/ 165 h 1262"/>
                  <a:gd name="T30" fmla="*/ 654 w 1042"/>
                  <a:gd name="T31" fmla="*/ 130 h 1262"/>
                  <a:gd name="T32" fmla="*/ 338 w 1042"/>
                  <a:gd name="T33" fmla="*/ 237 h 1262"/>
                  <a:gd name="T34" fmla="*/ 135 w 1042"/>
                  <a:gd name="T35" fmla="*/ 664 h 1262"/>
                  <a:gd name="T36" fmla="*/ 207 w 1042"/>
                  <a:gd name="T37" fmla="*/ 376 h 1262"/>
                  <a:gd name="T38" fmla="*/ 135 w 1042"/>
                  <a:gd name="T39" fmla="*/ 664 h 1262"/>
                  <a:gd name="T40" fmla="*/ 979 w 1042"/>
                  <a:gd name="T41" fmla="*/ 659 h 1262"/>
                  <a:gd name="T42" fmla="*/ 772 w 1042"/>
                  <a:gd name="T43" fmla="*/ 988 h 1262"/>
                  <a:gd name="T44" fmla="*/ 915 w 1042"/>
                  <a:gd name="T45" fmla="*/ 864 h 1262"/>
                  <a:gd name="T46" fmla="*/ 1022 w 1042"/>
                  <a:gd name="T47" fmla="*/ 669 h 1262"/>
                  <a:gd name="T48" fmla="*/ 548 w 1042"/>
                  <a:gd name="T49" fmla="*/ 516 h 1262"/>
                  <a:gd name="T50" fmla="*/ 173 w 1042"/>
                  <a:gd name="T51" fmla="*/ 725 h 1262"/>
                  <a:gd name="T52" fmla="*/ 548 w 1042"/>
                  <a:gd name="T53" fmla="*/ 516 h 1262"/>
                  <a:gd name="T54" fmla="*/ 44 w 1042"/>
                  <a:gd name="T55" fmla="*/ 521 h 1262"/>
                  <a:gd name="T56" fmla="*/ 633 w 1042"/>
                  <a:gd name="T57" fmla="*/ 57 h 1262"/>
                  <a:gd name="T58" fmla="*/ 522 w 1042"/>
                  <a:gd name="T59" fmla="*/ 0 h 1262"/>
                  <a:gd name="T60" fmla="*/ 21 w 1042"/>
                  <a:gd name="T61" fmla="*/ 665 h 1262"/>
                  <a:gd name="T62" fmla="*/ 781 w 1042"/>
                  <a:gd name="T63" fmla="*/ 1262 h 1262"/>
                  <a:gd name="T64" fmla="*/ 770 w 1042"/>
                  <a:gd name="T65" fmla="*/ 1180 h 1262"/>
                  <a:gd name="T66" fmla="*/ 737 w 1042"/>
                  <a:gd name="T67" fmla="*/ 1262 h 1262"/>
                  <a:gd name="T68" fmla="*/ 263 w 1042"/>
                  <a:gd name="T69" fmla="*/ 1262 h 1262"/>
                  <a:gd name="T70" fmla="*/ 307 w 1042"/>
                  <a:gd name="T71" fmla="*/ 1130 h 1262"/>
                  <a:gd name="T72" fmla="*/ 144 w 1042"/>
                  <a:gd name="T73" fmla="*/ 813 h 1262"/>
                  <a:gd name="T74" fmla="*/ 128 w 1042"/>
                  <a:gd name="T75" fmla="*/ 862 h 1262"/>
                  <a:gd name="T76" fmla="*/ 263 w 1042"/>
                  <a:gd name="T77" fmla="*/ 113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2" h="1262">
                    <a:moveTo>
                      <a:pt x="505" y="951"/>
                    </a:moveTo>
                    <a:cubicBezTo>
                      <a:pt x="679" y="1055"/>
                      <a:pt x="679" y="1055"/>
                      <a:pt x="679" y="1055"/>
                    </a:cubicBezTo>
                    <a:cubicBezTo>
                      <a:pt x="683" y="1040"/>
                      <a:pt x="691" y="1028"/>
                      <a:pt x="702" y="1017"/>
                    </a:cubicBezTo>
                    <a:cubicBezTo>
                      <a:pt x="528" y="913"/>
                      <a:pt x="528" y="913"/>
                      <a:pt x="528" y="913"/>
                    </a:cubicBezTo>
                    <a:cubicBezTo>
                      <a:pt x="523" y="927"/>
                      <a:pt x="515" y="940"/>
                      <a:pt x="505" y="951"/>
                    </a:cubicBezTo>
                    <a:close/>
                    <a:moveTo>
                      <a:pt x="579" y="571"/>
                    </a:moveTo>
                    <a:cubicBezTo>
                      <a:pt x="461" y="791"/>
                      <a:pt x="461" y="791"/>
                      <a:pt x="461" y="791"/>
                    </a:cubicBezTo>
                    <a:cubicBezTo>
                      <a:pt x="476" y="795"/>
                      <a:pt x="489" y="802"/>
                      <a:pt x="500" y="812"/>
                    </a:cubicBezTo>
                    <a:cubicBezTo>
                      <a:pt x="618" y="592"/>
                      <a:pt x="618" y="592"/>
                      <a:pt x="618" y="592"/>
                    </a:cubicBezTo>
                    <a:cubicBezTo>
                      <a:pt x="603" y="588"/>
                      <a:pt x="590" y="580"/>
                      <a:pt x="579" y="571"/>
                    </a:cubicBezTo>
                    <a:close/>
                    <a:moveTo>
                      <a:pt x="738" y="495"/>
                    </a:moveTo>
                    <a:cubicBezTo>
                      <a:pt x="738" y="496"/>
                      <a:pt x="738" y="498"/>
                      <a:pt x="738" y="499"/>
                    </a:cubicBezTo>
                    <a:cubicBezTo>
                      <a:pt x="738" y="513"/>
                      <a:pt x="735" y="526"/>
                      <a:pt x="730" y="538"/>
                    </a:cubicBezTo>
                    <a:cubicBezTo>
                      <a:pt x="926" y="576"/>
                      <a:pt x="926" y="576"/>
                      <a:pt x="926" y="576"/>
                    </a:cubicBezTo>
                    <a:cubicBezTo>
                      <a:pt x="926" y="575"/>
                      <a:pt x="926" y="574"/>
                      <a:pt x="926" y="573"/>
                    </a:cubicBezTo>
                    <a:cubicBezTo>
                      <a:pt x="926" y="559"/>
                      <a:pt x="929" y="545"/>
                      <a:pt x="934" y="533"/>
                    </a:cubicBezTo>
                    <a:lnTo>
                      <a:pt x="738" y="495"/>
                    </a:lnTo>
                    <a:close/>
                    <a:moveTo>
                      <a:pt x="800" y="133"/>
                    </a:moveTo>
                    <a:cubicBezTo>
                      <a:pt x="910" y="212"/>
                      <a:pt x="986" y="337"/>
                      <a:pt x="998" y="480"/>
                    </a:cubicBezTo>
                    <a:cubicBezTo>
                      <a:pt x="1005" y="478"/>
                      <a:pt x="1013" y="477"/>
                      <a:pt x="1022" y="477"/>
                    </a:cubicBezTo>
                    <a:cubicBezTo>
                      <a:pt x="1029" y="477"/>
                      <a:pt x="1035" y="478"/>
                      <a:pt x="1042" y="479"/>
                    </a:cubicBezTo>
                    <a:cubicBezTo>
                      <a:pt x="1029" y="320"/>
                      <a:pt x="945" y="181"/>
                      <a:pt x="821" y="94"/>
                    </a:cubicBezTo>
                    <a:cubicBezTo>
                      <a:pt x="817" y="108"/>
                      <a:pt x="809" y="122"/>
                      <a:pt x="800" y="133"/>
                    </a:cubicBezTo>
                    <a:close/>
                    <a:moveTo>
                      <a:pt x="728" y="165"/>
                    </a:moveTo>
                    <a:cubicBezTo>
                      <a:pt x="714" y="165"/>
                      <a:pt x="700" y="162"/>
                      <a:pt x="688" y="156"/>
                    </a:cubicBezTo>
                    <a:cubicBezTo>
                      <a:pt x="639" y="403"/>
                      <a:pt x="639" y="403"/>
                      <a:pt x="639" y="403"/>
                    </a:cubicBezTo>
                    <a:cubicBezTo>
                      <a:pt x="640" y="403"/>
                      <a:pt x="641" y="403"/>
                      <a:pt x="642" y="403"/>
                    </a:cubicBezTo>
                    <a:cubicBezTo>
                      <a:pt x="657" y="403"/>
                      <a:pt x="670" y="406"/>
                      <a:pt x="682" y="411"/>
                    </a:cubicBezTo>
                    <a:cubicBezTo>
                      <a:pt x="731" y="165"/>
                      <a:pt x="731" y="165"/>
                      <a:pt x="731" y="165"/>
                    </a:cubicBezTo>
                    <a:cubicBezTo>
                      <a:pt x="730" y="165"/>
                      <a:pt x="729" y="165"/>
                      <a:pt x="728" y="165"/>
                    </a:cubicBezTo>
                    <a:close/>
                    <a:moveTo>
                      <a:pt x="357" y="277"/>
                    </a:moveTo>
                    <a:cubicBezTo>
                      <a:pt x="654" y="130"/>
                      <a:pt x="654" y="130"/>
                      <a:pt x="654" y="130"/>
                    </a:cubicBezTo>
                    <a:cubicBezTo>
                      <a:pt x="645" y="119"/>
                      <a:pt x="638" y="105"/>
                      <a:pt x="635" y="90"/>
                    </a:cubicBezTo>
                    <a:cubicBezTo>
                      <a:pt x="338" y="237"/>
                      <a:pt x="338" y="237"/>
                      <a:pt x="338" y="237"/>
                    </a:cubicBezTo>
                    <a:cubicBezTo>
                      <a:pt x="347" y="248"/>
                      <a:pt x="354" y="262"/>
                      <a:pt x="357" y="277"/>
                    </a:cubicBezTo>
                    <a:close/>
                    <a:moveTo>
                      <a:pt x="135" y="664"/>
                    </a:moveTo>
                    <a:cubicBezTo>
                      <a:pt x="248" y="393"/>
                      <a:pt x="248" y="393"/>
                      <a:pt x="248" y="393"/>
                    </a:cubicBezTo>
                    <a:cubicBezTo>
                      <a:pt x="233" y="391"/>
                      <a:pt x="219" y="385"/>
                      <a:pt x="207" y="376"/>
                    </a:cubicBezTo>
                    <a:cubicBezTo>
                      <a:pt x="94" y="647"/>
                      <a:pt x="94" y="647"/>
                      <a:pt x="94" y="647"/>
                    </a:cubicBezTo>
                    <a:cubicBezTo>
                      <a:pt x="109" y="650"/>
                      <a:pt x="123" y="656"/>
                      <a:pt x="135" y="664"/>
                    </a:cubicBezTo>
                    <a:close/>
                    <a:moveTo>
                      <a:pt x="1022" y="669"/>
                    </a:moveTo>
                    <a:cubicBezTo>
                      <a:pt x="1006" y="669"/>
                      <a:pt x="992" y="665"/>
                      <a:pt x="979" y="659"/>
                    </a:cubicBezTo>
                    <a:cubicBezTo>
                      <a:pt x="960" y="722"/>
                      <a:pt x="928" y="782"/>
                      <a:pt x="884" y="833"/>
                    </a:cubicBezTo>
                    <a:cubicBezTo>
                      <a:pt x="875" y="841"/>
                      <a:pt x="812" y="903"/>
                      <a:pt x="772" y="988"/>
                    </a:cubicBezTo>
                    <a:cubicBezTo>
                      <a:pt x="787" y="988"/>
                      <a:pt x="802" y="992"/>
                      <a:pt x="815" y="999"/>
                    </a:cubicBezTo>
                    <a:cubicBezTo>
                      <a:pt x="855" y="921"/>
                      <a:pt x="914" y="865"/>
                      <a:pt x="915" y="864"/>
                    </a:cubicBezTo>
                    <a:cubicBezTo>
                      <a:pt x="917" y="862"/>
                      <a:pt x="917" y="862"/>
                      <a:pt x="917" y="862"/>
                    </a:cubicBezTo>
                    <a:cubicBezTo>
                      <a:pt x="966" y="806"/>
                      <a:pt x="1001" y="740"/>
                      <a:pt x="1022" y="669"/>
                    </a:cubicBezTo>
                    <a:cubicBezTo>
                      <a:pt x="1022" y="669"/>
                      <a:pt x="1022" y="669"/>
                      <a:pt x="1022" y="669"/>
                    </a:cubicBezTo>
                    <a:close/>
                    <a:moveTo>
                      <a:pt x="548" y="516"/>
                    </a:moveTo>
                    <a:cubicBezTo>
                      <a:pt x="156" y="685"/>
                      <a:pt x="156" y="685"/>
                      <a:pt x="156" y="685"/>
                    </a:cubicBezTo>
                    <a:cubicBezTo>
                      <a:pt x="164" y="696"/>
                      <a:pt x="171" y="710"/>
                      <a:pt x="173" y="725"/>
                    </a:cubicBezTo>
                    <a:cubicBezTo>
                      <a:pt x="565" y="556"/>
                      <a:pt x="565" y="556"/>
                      <a:pt x="565" y="556"/>
                    </a:cubicBezTo>
                    <a:cubicBezTo>
                      <a:pt x="557" y="544"/>
                      <a:pt x="551" y="531"/>
                      <a:pt x="548" y="516"/>
                    </a:cubicBezTo>
                    <a:close/>
                    <a:moveTo>
                      <a:pt x="61" y="648"/>
                    </a:moveTo>
                    <a:cubicBezTo>
                      <a:pt x="50" y="607"/>
                      <a:pt x="44" y="564"/>
                      <a:pt x="44" y="521"/>
                    </a:cubicBezTo>
                    <a:cubicBezTo>
                      <a:pt x="44" y="258"/>
                      <a:pt x="259" y="44"/>
                      <a:pt x="522" y="44"/>
                    </a:cubicBezTo>
                    <a:cubicBezTo>
                      <a:pt x="560" y="44"/>
                      <a:pt x="597" y="48"/>
                      <a:pt x="633" y="57"/>
                    </a:cubicBezTo>
                    <a:cubicBezTo>
                      <a:pt x="635" y="41"/>
                      <a:pt x="640" y="27"/>
                      <a:pt x="649" y="15"/>
                    </a:cubicBezTo>
                    <a:cubicBezTo>
                      <a:pt x="608" y="5"/>
                      <a:pt x="566" y="0"/>
                      <a:pt x="522" y="0"/>
                    </a:cubicBezTo>
                    <a:cubicBezTo>
                      <a:pt x="234" y="0"/>
                      <a:pt x="0" y="234"/>
                      <a:pt x="0" y="521"/>
                    </a:cubicBezTo>
                    <a:cubicBezTo>
                      <a:pt x="0" y="570"/>
                      <a:pt x="7" y="619"/>
                      <a:pt x="21" y="665"/>
                    </a:cubicBezTo>
                    <a:cubicBezTo>
                      <a:pt x="33" y="657"/>
                      <a:pt x="46" y="650"/>
                      <a:pt x="61" y="648"/>
                    </a:cubicBezTo>
                    <a:close/>
                    <a:moveTo>
                      <a:pt x="781" y="1262"/>
                    </a:moveTo>
                    <a:cubicBezTo>
                      <a:pt x="781" y="1179"/>
                      <a:pt x="781" y="1179"/>
                      <a:pt x="781" y="1179"/>
                    </a:cubicBezTo>
                    <a:cubicBezTo>
                      <a:pt x="777" y="1180"/>
                      <a:pt x="774" y="1180"/>
                      <a:pt x="770" y="1180"/>
                    </a:cubicBezTo>
                    <a:cubicBezTo>
                      <a:pt x="758" y="1180"/>
                      <a:pt x="747" y="1178"/>
                      <a:pt x="737" y="1174"/>
                    </a:cubicBezTo>
                    <a:cubicBezTo>
                      <a:pt x="737" y="1262"/>
                      <a:pt x="737" y="1262"/>
                      <a:pt x="737" y="1262"/>
                    </a:cubicBezTo>
                    <a:lnTo>
                      <a:pt x="781" y="1262"/>
                    </a:lnTo>
                    <a:close/>
                    <a:moveTo>
                      <a:pt x="263" y="1262"/>
                    </a:moveTo>
                    <a:cubicBezTo>
                      <a:pt x="307" y="1262"/>
                      <a:pt x="307" y="1262"/>
                      <a:pt x="307" y="1262"/>
                    </a:cubicBezTo>
                    <a:cubicBezTo>
                      <a:pt x="307" y="1130"/>
                      <a:pt x="307" y="1130"/>
                      <a:pt x="307" y="1130"/>
                    </a:cubicBezTo>
                    <a:cubicBezTo>
                      <a:pt x="307" y="976"/>
                      <a:pt x="174" y="846"/>
                      <a:pt x="160" y="833"/>
                    </a:cubicBezTo>
                    <a:cubicBezTo>
                      <a:pt x="154" y="826"/>
                      <a:pt x="149" y="819"/>
                      <a:pt x="144" y="813"/>
                    </a:cubicBezTo>
                    <a:cubicBezTo>
                      <a:pt x="133" y="823"/>
                      <a:pt x="120" y="830"/>
                      <a:pt x="105" y="834"/>
                    </a:cubicBezTo>
                    <a:cubicBezTo>
                      <a:pt x="112" y="844"/>
                      <a:pt x="120" y="853"/>
                      <a:pt x="128" y="862"/>
                    </a:cubicBezTo>
                    <a:cubicBezTo>
                      <a:pt x="129" y="864"/>
                      <a:pt x="129" y="864"/>
                      <a:pt x="129" y="864"/>
                    </a:cubicBezTo>
                    <a:cubicBezTo>
                      <a:pt x="131" y="865"/>
                      <a:pt x="263" y="991"/>
                      <a:pt x="263" y="1130"/>
                    </a:cubicBezTo>
                    <a:lnTo>
                      <a:pt x="263" y="1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8" name="Freeform 116">
                <a:extLst>
                  <a:ext uri="{FF2B5EF4-FFF2-40B4-BE49-F238E27FC236}">
                    <a16:creationId xmlns:a16="http://schemas.microsoft.com/office/drawing/2014/main" id="{E4FEBBDA-4983-C940-81FA-D6BE73BB1E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1" y="532"/>
                <a:ext cx="1961" cy="3276"/>
              </a:xfrm>
              <a:custGeom>
                <a:avLst/>
                <a:gdLst>
                  <a:gd name="T0" fmla="*/ 0 w 1047"/>
                  <a:gd name="T1" fmla="*/ 725 h 1747"/>
                  <a:gd name="T2" fmla="*/ 104 w 1047"/>
                  <a:gd name="T3" fmla="*/ 725 h 1747"/>
                  <a:gd name="T4" fmla="*/ 701 w 1047"/>
                  <a:gd name="T5" fmla="*/ 0 h 1747"/>
                  <a:gd name="T6" fmla="*/ 701 w 1047"/>
                  <a:gd name="T7" fmla="*/ 104 h 1747"/>
                  <a:gd name="T8" fmla="*/ 701 w 1047"/>
                  <a:gd name="T9" fmla="*/ 0 h 1747"/>
                  <a:gd name="T10" fmla="*/ 943 w 1047"/>
                  <a:gd name="T11" fmla="*/ 556 h 1747"/>
                  <a:gd name="T12" fmla="*/ 1047 w 1047"/>
                  <a:gd name="T13" fmla="*/ 556 h 1747"/>
                  <a:gd name="T14" fmla="*/ 237 w 1047"/>
                  <a:gd name="T15" fmla="*/ 229 h 1747"/>
                  <a:gd name="T16" fmla="*/ 237 w 1047"/>
                  <a:gd name="T17" fmla="*/ 333 h 1747"/>
                  <a:gd name="T18" fmla="*/ 237 w 1047"/>
                  <a:gd name="T19" fmla="*/ 229 h 1747"/>
                  <a:gd name="T20" fmla="*/ 357 w 1047"/>
                  <a:gd name="T21" fmla="*/ 867 h 1747"/>
                  <a:gd name="T22" fmla="*/ 461 w 1047"/>
                  <a:gd name="T23" fmla="*/ 867 h 1747"/>
                  <a:gd name="T24" fmla="*/ 743 w 1047"/>
                  <a:gd name="T25" fmla="*/ 1015 h 1747"/>
                  <a:gd name="T26" fmla="*/ 743 w 1047"/>
                  <a:gd name="T27" fmla="*/ 1119 h 1747"/>
                  <a:gd name="T28" fmla="*/ 743 w 1047"/>
                  <a:gd name="T29" fmla="*/ 1015 h 1747"/>
                  <a:gd name="T30" fmla="*/ 563 w 1047"/>
                  <a:gd name="T31" fmla="*/ 482 h 1747"/>
                  <a:gd name="T32" fmla="*/ 667 w 1047"/>
                  <a:gd name="T33" fmla="*/ 482 h 1747"/>
                  <a:gd name="T34" fmla="*/ 820 w 1047"/>
                  <a:gd name="T35" fmla="*/ 1288 h 1747"/>
                  <a:gd name="T36" fmla="*/ 216 w 1047"/>
                  <a:gd name="T37" fmla="*/ 1245 h 1747"/>
                  <a:gd name="T38" fmla="*/ 173 w 1047"/>
                  <a:gd name="T39" fmla="*/ 1376 h 1747"/>
                  <a:gd name="T40" fmla="*/ 173 w 1047"/>
                  <a:gd name="T41" fmla="*/ 1418 h 1747"/>
                  <a:gd name="T42" fmla="*/ 179 w 1047"/>
                  <a:gd name="T43" fmla="*/ 1507 h 1747"/>
                  <a:gd name="T44" fmla="*/ 173 w 1047"/>
                  <a:gd name="T45" fmla="*/ 1599 h 1747"/>
                  <a:gd name="T46" fmla="*/ 267 w 1047"/>
                  <a:gd name="T47" fmla="*/ 1642 h 1747"/>
                  <a:gd name="T48" fmla="*/ 280 w 1047"/>
                  <a:gd name="T49" fmla="*/ 1701 h 1747"/>
                  <a:gd name="T50" fmla="*/ 520 w 1047"/>
                  <a:gd name="T51" fmla="*/ 1741 h 1747"/>
                  <a:gd name="T52" fmla="*/ 723 w 1047"/>
                  <a:gd name="T53" fmla="*/ 1681 h 1747"/>
                  <a:gd name="T54" fmla="*/ 777 w 1047"/>
                  <a:gd name="T55" fmla="*/ 1642 h 1747"/>
                  <a:gd name="T56" fmla="*/ 820 w 1047"/>
                  <a:gd name="T57" fmla="*/ 1528 h 1747"/>
                  <a:gd name="T58" fmla="*/ 820 w 1047"/>
                  <a:gd name="T59" fmla="*/ 1486 h 1747"/>
                  <a:gd name="T60" fmla="*/ 815 w 1047"/>
                  <a:gd name="T61" fmla="*/ 1397 h 1747"/>
                  <a:gd name="T62" fmla="*/ 820 w 1047"/>
                  <a:gd name="T63" fmla="*/ 1288 h 1747"/>
                  <a:gd name="T64" fmla="*/ 369 w 1047"/>
                  <a:gd name="T65" fmla="*/ 1419 h 1747"/>
                  <a:gd name="T66" fmla="*/ 373 w 1047"/>
                  <a:gd name="T67" fmla="*/ 1485 h 1747"/>
                  <a:gd name="T68" fmla="*/ 217 w 1047"/>
                  <a:gd name="T69" fmla="*/ 1419 h 1747"/>
                  <a:gd name="T70" fmla="*/ 497 w 1047"/>
                  <a:gd name="T71" fmla="*/ 1696 h 1747"/>
                  <a:gd name="T72" fmla="*/ 311 w 1047"/>
                  <a:gd name="T73" fmla="*/ 1667 h 1747"/>
                  <a:gd name="T74" fmla="*/ 679 w 1047"/>
                  <a:gd name="T75" fmla="*/ 1642 h 1747"/>
                  <a:gd name="T76" fmla="*/ 776 w 1047"/>
                  <a:gd name="T77" fmla="*/ 1598 h 1747"/>
                  <a:gd name="T78" fmla="*/ 217 w 1047"/>
                  <a:gd name="T79" fmla="*/ 1529 h 1747"/>
                  <a:gd name="T80" fmla="*/ 497 w 1047"/>
                  <a:gd name="T81" fmla="*/ 1574 h 1747"/>
                  <a:gd name="T82" fmla="*/ 776 w 1047"/>
                  <a:gd name="T83" fmla="*/ 1529 h 1747"/>
                  <a:gd name="T84" fmla="*/ 543 w 1047"/>
                  <a:gd name="T85" fmla="*/ 1412 h 1747"/>
                  <a:gd name="T86" fmla="*/ 544 w 1047"/>
                  <a:gd name="T87" fmla="*/ 1412 h 1747"/>
                  <a:gd name="T88" fmla="*/ 549 w 1047"/>
                  <a:gd name="T89" fmla="*/ 1416 h 1747"/>
                  <a:gd name="T90" fmla="*/ 483 w 1047"/>
                  <a:gd name="T91" fmla="*/ 1539 h 1747"/>
                  <a:gd name="T92" fmla="*/ 477 w 1047"/>
                  <a:gd name="T93" fmla="*/ 1541 h 1747"/>
                  <a:gd name="T94" fmla="*/ 486 w 1047"/>
                  <a:gd name="T95" fmla="*/ 1467 h 1747"/>
                  <a:gd name="T96" fmla="*/ 449 w 1047"/>
                  <a:gd name="T97" fmla="*/ 1476 h 1747"/>
                  <a:gd name="T98" fmla="*/ 445 w 1047"/>
                  <a:gd name="T99" fmla="*/ 1470 h 1747"/>
                  <a:gd name="T100" fmla="*/ 514 w 1047"/>
                  <a:gd name="T101" fmla="*/ 1347 h 1747"/>
                  <a:gd name="T102" fmla="*/ 519 w 1047"/>
                  <a:gd name="T103" fmla="*/ 1352 h 1747"/>
                  <a:gd name="T104" fmla="*/ 543 w 1047"/>
                  <a:gd name="T105" fmla="*/ 1412 h 1747"/>
                  <a:gd name="T106" fmla="*/ 620 w 1047"/>
                  <a:gd name="T107" fmla="*/ 1485 h 1747"/>
                  <a:gd name="T108" fmla="*/ 624 w 1047"/>
                  <a:gd name="T109" fmla="*/ 1419 h 1747"/>
                  <a:gd name="T110" fmla="*/ 776 w 1047"/>
                  <a:gd name="T111" fmla="*/ 1485 h 1747"/>
                  <a:gd name="T112" fmla="*/ 606 w 1047"/>
                  <a:gd name="T113" fmla="*/ 1375 h 1747"/>
                  <a:gd name="T114" fmla="*/ 387 w 1047"/>
                  <a:gd name="T115" fmla="*/ 1375 h 1747"/>
                  <a:gd name="T116" fmla="*/ 217 w 1047"/>
                  <a:gd name="T117" fmla="*/ 1289 h 1747"/>
                  <a:gd name="T118" fmla="*/ 776 w 1047"/>
                  <a:gd name="T119" fmla="*/ 1375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7" h="1747">
                    <a:moveTo>
                      <a:pt x="52" y="673"/>
                    </a:moveTo>
                    <a:cubicBezTo>
                      <a:pt x="23" y="673"/>
                      <a:pt x="0" y="696"/>
                      <a:pt x="0" y="725"/>
                    </a:cubicBezTo>
                    <a:cubicBezTo>
                      <a:pt x="0" y="754"/>
                      <a:pt x="23" y="777"/>
                      <a:pt x="52" y="777"/>
                    </a:cubicBezTo>
                    <a:cubicBezTo>
                      <a:pt x="80" y="777"/>
                      <a:pt x="104" y="754"/>
                      <a:pt x="104" y="725"/>
                    </a:cubicBezTo>
                    <a:cubicBezTo>
                      <a:pt x="104" y="696"/>
                      <a:pt x="80" y="673"/>
                      <a:pt x="52" y="673"/>
                    </a:cubicBezTo>
                    <a:close/>
                    <a:moveTo>
                      <a:pt x="701" y="0"/>
                    </a:moveTo>
                    <a:cubicBezTo>
                      <a:pt x="673" y="0"/>
                      <a:pt x="649" y="23"/>
                      <a:pt x="649" y="52"/>
                    </a:cubicBezTo>
                    <a:cubicBezTo>
                      <a:pt x="649" y="80"/>
                      <a:pt x="673" y="104"/>
                      <a:pt x="701" y="104"/>
                    </a:cubicBezTo>
                    <a:cubicBezTo>
                      <a:pt x="730" y="104"/>
                      <a:pt x="753" y="80"/>
                      <a:pt x="753" y="52"/>
                    </a:cubicBezTo>
                    <a:cubicBezTo>
                      <a:pt x="753" y="23"/>
                      <a:pt x="730" y="0"/>
                      <a:pt x="701" y="0"/>
                    </a:cubicBezTo>
                    <a:close/>
                    <a:moveTo>
                      <a:pt x="995" y="504"/>
                    </a:moveTo>
                    <a:cubicBezTo>
                      <a:pt x="966" y="504"/>
                      <a:pt x="943" y="527"/>
                      <a:pt x="943" y="556"/>
                    </a:cubicBezTo>
                    <a:cubicBezTo>
                      <a:pt x="943" y="584"/>
                      <a:pt x="966" y="608"/>
                      <a:pt x="995" y="608"/>
                    </a:cubicBezTo>
                    <a:cubicBezTo>
                      <a:pt x="1023" y="608"/>
                      <a:pt x="1047" y="584"/>
                      <a:pt x="1047" y="556"/>
                    </a:cubicBezTo>
                    <a:cubicBezTo>
                      <a:pt x="1047" y="527"/>
                      <a:pt x="1023" y="504"/>
                      <a:pt x="995" y="504"/>
                    </a:cubicBezTo>
                    <a:close/>
                    <a:moveTo>
                      <a:pt x="237" y="229"/>
                    </a:moveTo>
                    <a:cubicBezTo>
                      <a:pt x="208" y="229"/>
                      <a:pt x="185" y="253"/>
                      <a:pt x="185" y="281"/>
                    </a:cubicBezTo>
                    <a:cubicBezTo>
                      <a:pt x="185" y="310"/>
                      <a:pt x="208" y="333"/>
                      <a:pt x="237" y="333"/>
                    </a:cubicBezTo>
                    <a:cubicBezTo>
                      <a:pt x="265" y="333"/>
                      <a:pt x="289" y="310"/>
                      <a:pt x="289" y="281"/>
                    </a:cubicBezTo>
                    <a:cubicBezTo>
                      <a:pt x="289" y="253"/>
                      <a:pt x="265" y="229"/>
                      <a:pt x="237" y="229"/>
                    </a:cubicBezTo>
                    <a:close/>
                    <a:moveTo>
                      <a:pt x="409" y="815"/>
                    </a:moveTo>
                    <a:cubicBezTo>
                      <a:pt x="381" y="815"/>
                      <a:pt x="357" y="838"/>
                      <a:pt x="357" y="867"/>
                    </a:cubicBezTo>
                    <a:cubicBezTo>
                      <a:pt x="357" y="896"/>
                      <a:pt x="381" y="919"/>
                      <a:pt x="409" y="919"/>
                    </a:cubicBezTo>
                    <a:cubicBezTo>
                      <a:pt x="438" y="919"/>
                      <a:pt x="461" y="896"/>
                      <a:pt x="461" y="867"/>
                    </a:cubicBezTo>
                    <a:cubicBezTo>
                      <a:pt x="461" y="838"/>
                      <a:pt x="438" y="815"/>
                      <a:pt x="409" y="815"/>
                    </a:cubicBezTo>
                    <a:close/>
                    <a:moveTo>
                      <a:pt x="743" y="1015"/>
                    </a:moveTo>
                    <a:cubicBezTo>
                      <a:pt x="715" y="1015"/>
                      <a:pt x="691" y="1038"/>
                      <a:pt x="691" y="1067"/>
                    </a:cubicBezTo>
                    <a:cubicBezTo>
                      <a:pt x="691" y="1096"/>
                      <a:pt x="715" y="1119"/>
                      <a:pt x="743" y="1119"/>
                    </a:cubicBezTo>
                    <a:cubicBezTo>
                      <a:pt x="772" y="1119"/>
                      <a:pt x="795" y="1096"/>
                      <a:pt x="795" y="1067"/>
                    </a:cubicBezTo>
                    <a:cubicBezTo>
                      <a:pt x="795" y="1038"/>
                      <a:pt x="772" y="1015"/>
                      <a:pt x="743" y="1015"/>
                    </a:cubicBezTo>
                    <a:close/>
                    <a:moveTo>
                      <a:pt x="615" y="430"/>
                    </a:moveTo>
                    <a:cubicBezTo>
                      <a:pt x="587" y="430"/>
                      <a:pt x="563" y="453"/>
                      <a:pt x="563" y="482"/>
                    </a:cubicBezTo>
                    <a:cubicBezTo>
                      <a:pt x="563" y="510"/>
                      <a:pt x="587" y="534"/>
                      <a:pt x="615" y="534"/>
                    </a:cubicBezTo>
                    <a:cubicBezTo>
                      <a:pt x="644" y="534"/>
                      <a:pt x="667" y="510"/>
                      <a:pt x="667" y="482"/>
                    </a:cubicBezTo>
                    <a:cubicBezTo>
                      <a:pt x="667" y="453"/>
                      <a:pt x="644" y="430"/>
                      <a:pt x="615" y="430"/>
                    </a:cubicBezTo>
                    <a:close/>
                    <a:moveTo>
                      <a:pt x="820" y="1288"/>
                    </a:moveTo>
                    <a:cubicBezTo>
                      <a:pt x="820" y="1264"/>
                      <a:pt x="801" y="1245"/>
                      <a:pt x="777" y="1245"/>
                    </a:cubicBezTo>
                    <a:cubicBezTo>
                      <a:pt x="216" y="1245"/>
                      <a:pt x="216" y="1245"/>
                      <a:pt x="216" y="1245"/>
                    </a:cubicBezTo>
                    <a:cubicBezTo>
                      <a:pt x="192" y="1245"/>
                      <a:pt x="173" y="1264"/>
                      <a:pt x="173" y="1288"/>
                    </a:cubicBezTo>
                    <a:cubicBezTo>
                      <a:pt x="173" y="1376"/>
                      <a:pt x="173" y="1376"/>
                      <a:pt x="173" y="1376"/>
                    </a:cubicBezTo>
                    <a:cubicBezTo>
                      <a:pt x="173" y="1384"/>
                      <a:pt x="175" y="1391"/>
                      <a:pt x="179" y="1397"/>
                    </a:cubicBezTo>
                    <a:cubicBezTo>
                      <a:pt x="175" y="1403"/>
                      <a:pt x="173" y="1410"/>
                      <a:pt x="173" y="1418"/>
                    </a:cubicBezTo>
                    <a:cubicBezTo>
                      <a:pt x="173" y="1486"/>
                      <a:pt x="173" y="1486"/>
                      <a:pt x="173" y="1486"/>
                    </a:cubicBezTo>
                    <a:cubicBezTo>
                      <a:pt x="173" y="1493"/>
                      <a:pt x="175" y="1500"/>
                      <a:pt x="179" y="1507"/>
                    </a:cubicBezTo>
                    <a:cubicBezTo>
                      <a:pt x="175" y="1513"/>
                      <a:pt x="173" y="1520"/>
                      <a:pt x="173" y="1528"/>
                    </a:cubicBezTo>
                    <a:cubicBezTo>
                      <a:pt x="173" y="1599"/>
                      <a:pt x="173" y="1599"/>
                      <a:pt x="173" y="1599"/>
                    </a:cubicBezTo>
                    <a:cubicBezTo>
                      <a:pt x="173" y="1623"/>
                      <a:pt x="192" y="1642"/>
                      <a:pt x="216" y="1642"/>
                    </a:cubicBezTo>
                    <a:cubicBezTo>
                      <a:pt x="267" y="1642"/>
                      <a:pt x="267" y="1642"/>
                      <a:pt x="267" y="1642"/>
                    </a:cubicBezTo>
                    <a:cubicBezTo>
                      <a:pt x="267" y="1681"/>
                      <a:pt x="267" y="1681"/>
                      <a:pt x="267" y="1681"/>
                    </a:cubicBezTo>
                    <a:cubicBezTo>
                      <a:pt x="267" y="1690"/>
                      <a:pt x="272" y="1698"/>
                      <a:pt x="280" y="1701"/>
                    </a:cubicBezTo>
                    <a:cubicBezTo>
                      <a:pt x="383" y="1747"/>
                      <a:pt x="479" y="1741"/>
                      <a:pt x="495" y="1740"/>
                    </a:cubicBezTo>
                    <a:cubicBezTo>
                      <a:pt x="499" y="1741"/>
                      <a:pt x="508" y="1741"/>
                      <a:pt x="520" y="1741"/>
                    </a:cubicBezTo>
                    <a:cubicBezTo>
                      <a:pt x="558" y="1741"/>
                      <a:pt x="632" y="1736"/>
                      <a:pt x="710" y="1701"/>
                    </a:cubicBezTo>
                    <a:cubicBezTo>
                      <a:pt x="718" y="1698"/>
                      <a:pt x="723" y="1690"/>
                      <a:pt x="723" y="1681"/>
                    </a:cubicBezTo>
                    <a:cubicBezTo>
                      <a:pt x="723" y="1642"/>
                      <a:pt x="723" y="1642"/>
                      <a:pt x="723" y="1642"/>
                    </a:cubicBezTo>
                    <a:cubicBezTo>
                      <a:pt x="777" y="1642"/>
                      <a:pt x="777" y="1642"/>
                      <a:pt x="777" y="1642"/>
                    </a:cubicBezTo>
                    <a:cubicBezTo>
                      <a:pt x="801" y="1642"/>
                      <a:pt x="820" y="1623"/>
                      <a:pt x="820" y="1599"/>
                    </a:cubicBezTo>
                    <a:cubicBezTo>
                      <a:pt x="820" y="1528"/>
                      <a:pt x="820" y="1528"/>
                      <a:pt x="820" y="1528"/>
                    </a:cubicBezTo>
                    <a:cubicBezTo>
                      <a:pt x="820" y="1520"/>
                      <a:pt x="818" y="1513"/>
                      <a:pt x="815" y="1507"/>
                    </a:cubicBezTo>
                    <a:cubicBezTo>
                      <a:pt x="818" y="1500"/>
                      <a:pt x="820" y="1493"/>
                      <a:pt x="820" y="1486"/>
                    </a:cubicBezTo>
                    <a:cubicBezTo>
                      <a:pt x="820" y="1418"/>
                      <a:pt x="820" y="1418"/>
                      <a:pt x="820" y="1418"/>
                    </a:cubicBezTo>
                    <a:cubicBezTo>
                      <a:pt x="820" y="1410"/>
                      <a:pt x="818" y="1403"/>
                      <a:pt x="815" y="1397"/>
                    </a:cubicBezTo>
                    <a:cubicBezTo>
                      <a:pt x="818" y="1391"/>
                      <a:pt x="820" y="1384"/>
                      <a:pt x="820" y="1376"/>
                    </a:cubicBezTo>
                    <a:lnTo>
                      <a:pt x="820" y="1288"/>
                    </a:lnTo>
                    <a:close/>
                    <a:moveTo>
                      <a:pt x="217" y="1419"/>
                    </a:moveTo>
                    <a:cubicBezTo>
                      <a:pt x="369" y="1419"/>
                      <a:pt x="369" y="1419"/>
                      <a:pt x="369" y="1419"/>
                    </a:cubicBezTo>
                    <a:cubicBezTo>
                      <a:pt x="368" y="1427"/>
                      <a:pt x="367" y="1436"/>
                      <a:pt x="367" y="1444"/>
                    </a:cubicBezTo>
                    <a:cubicBezTo>
                      <a:pt x="367" y="1458"/>
                      <a:pt x="369" y="1472"/>
                      <a:pt x="373" y="1485"/>
                    </a:cubicBezTo>
                    <a:cubicBezTo>
                      <a:pt x="217" y="1485"/>
                      <a:pt x="217" y="1485"/>
                      <a:pt x="217" y="1485"/>
                    </a:cubicBezTo>
                    <a:lnTo>
                      <a:pt x="217" y="1419"/>
                    </a:lnTo>
                    <a:close/>
                    <a:moveTo>
                      <a:pt x="679" y="1667"/>
                    </a:moveTo>
                    <a:cubicBezTo>
                      <a:pt x="584" y="1704"/>
                      <a:pt x="498" y="1696"/>
                      <a:pt x="497" y="1696"/>
                    </a:cubicBezTo>
                    <a:cubicBezTo>
                      <a:pt x="496" y="1696"/>
                      <a:pt x="494" y="1696"/>
                      <a:pt x="493" y="1696"/>
                    </a:cubicBezTo>
                    <a:cubicBezTo>
                      <a:pt x="492" y="1696"/>
                      <a:pt x="406" y="1704"/>
                      <a:pt x="311" y="1667"/>
                    </a:cubicBezTo>
                    <a:cubicBezTo>
                      <a:pt x="311" y="1642"/>
                      <a:pt x="311" y="1642"/>
                      <a:pt x="311" y="1642"/>
                    </a:cubicBezTo>
                    <a:cubicBezTo>
                      <a:pt x="679" y="1642"/>
                      <a:pt x="679" y="1642"/>
                      <a:pt x="679" y="1642"/>
                    </a:cubicBezTo>
                    <a:lnTo>
                      <a:pt x="679" y="1667"/>
                    </a:lnTo>
                    <a:close/>
                    <a:moveTo>
                      <a:pt x="776" y="1598"/>
                    </a:moveTo>
                    <a:cubicBezTo>
                      <a:pt x="217" y="1598"/>
                      <a:pt x="217" y="1598"/>
                      <a:pt x="217" y="1598"/>
                    </a:cubicBezTo>
                    <a:cubicBezTo>
                      <a:pt x="217" y="1529"/>
                      <a:pt x="217" y="1529"/>
                      <a:pt x="217" y="1529"/>
                    </a:cubicBezTo>
                    <a:cubicBezTo>
                      <a:pt x="398" y="1529"/>
                      <a:pt x="398" y="1529"/>
                      <a:pt x="398" y="1529"/>
                    </a:cubicBezTo>
                    <a:cubicBezTo>
                      <a:pt x="422" y="1556"/>
                      <a:pt x="457" y="1574"/>
                      <a:pt x="497" y="1574"/>
                    </a:cubicBezTo>
                    <a:cubicBezTo>
                      <a:pt x="536" y="1574"/>
                      <a:pt x="571" y="1556"/>
                      <a:pt x="595" y="1529"/>
                    </a:cubicBezTo>
                    <a:cubicBezTo>
                      <a:pt x="776" y="1529"/>
                      <a:pt x="776" y="1529"/>
                      <a:pt x="776" y="1529"/>
                    </a:cubicBezTo>
                    <a:lnTo>
                      <a:pt x="776" y="1598"/>
                    </a:lnTo>
                    <a:close/>
                    <a:moveTo>
                      <a:pt x="543" y="1412"/>
                    </a:moveTo>
                    <a:cubicBezTo>
                      <a:pt x="543" y="1412"/>
                      <a:pt x="544" y="1412"/>
                      <a:pt x="544" y="1412"/>
                    </a:cubicBezTo>
                    <a:cubicBezTo>
                      <a:pt x="544" y="1412"/>
                      <a:pt x="544" y="1412"/>
                      <a:pt x="544" y="1412"/>
                    </a:cubicBezTo>
                    <a:cubicBezTo>
                      <a:pt x="544" y="1412"/>
                      <a:pt x="544" y="1412"/>
                      <a:pt x="544" y="1412"/>
                    </a:cubicBezTo>
                    <a:cubicBezTo>
                      <a:pt x="547" y="1412"/>
                      <a:pt x="549" y="1414"/>
                      <a:pt x="549" y="1416"/>
                    </a:cubicBezTo>
                    <a:cubicBezTo>
                      <a:pt x="549" y="1417"/>
                      <a:pt x="549" y="1418"/>
                      <a:pt x="548" y="1419"/>
                    </a:cubicBezTo>
                    <a:cubicBezTo>
                      <a:pt x="483" y="1539"/>
                      <a:pt x="483" y="1539"/>
                      <a:pt x="483" y="1539"/>
                    </a:cubicBezTo>
                    <a:cubicBezTo>
                      <a:pt x="482" y="1541"/>
                      <a:pt x="480" y="1542"/>
                      <a:pt x="479" y="1542"/>
                    </a:cubicBezTo>
                    <a:cubicBezTo>
                      <a:pt x="478" y="1542"/>
                      <a:pt x="478" y="1541"/>
                      <a:pt x="477" y="1541"/>
                    </a:cubicBezTo>
                    <a:cubicBezTo>
                      <a:pt x="475" y="1541"/>
                      <a:pt x="474" y="1538"/>
                      <a:pt x="474" y="1536"/>
                    </a:cubicBezTo>
                    <a:cubicBezTo>
                      <a:pt x="486" y="1467"/>
                      <a:pt x="486" y="1467"/>
                      <a:pt x="486" y="1467"/>
                    </a:cubicBezTo>
                    <a:cubicBezTo>
                      <a:pt x="450" y="1476"/>
                      <a:pt x="450" y="1476"/>
                      <a:pt x="450" y="1476"/>
                    </a:cubicBezTo>
                    <a:cubicBezTo>
                      <a:pt x="450" y="1476"/>
                      <a:pt x="449" y="1476"/>
                      <a:pt x="449" y="1476"/>
                    </a:cubicBezTo>
                    <a:cubicBezTo>
                      <a:pt x="448" y="1476"/>
                      <a:pt x="446" y="1476"/>
                      <a:pt x="445" y="1475"/>
                    </a:cubicBezTo>
                    <a:cubicBezTo>
                      <a:pt x="444" y="1473"/>
                      <a:pt x="444" y="1471"/>
                      <a:pt x="445" y="1470"/>
                    </a:cubicBezTo>
                    <a:cubicBezTo>
                      <a:pt x="510" y="1349"/>
                      <a:pt x="510" y="1349"/>
                      <a:pt x="510" y="1349"/>
                    </a:cubicBezTo>
                    <a:cubicBezTo>
                      <a:pt x="511" y="1347"/>
                      <a:pt x="513" y="1347"/>
                      <a:pt x="514" y="1347"/>
                    </a:cubicBezTo>
                    <a:cubicBezTo>
                      <a:pt x="515" y="1347"/>
                      <a:pt x="515" y="1347"/>
                      <a:pt x="516" y="1347"/>
                    </a:cubicBezTo>
                    <a:cubicBezTo>
                      <a:pt x="518" y="1348"/>
                      <a:pt x="519" y="1350"/>
                      <a:pt x="519" y="1352"/>
                    </a:cubicBezTo>
                    <a:cubicBezTo>
                      <a:pt x="508" y="1422"/>
                      <a:pt x="508" y="1422"/>
                      <a:pt x="508" y="1422"/>
                    </a:cubicBezTo>
                    <a:lnTo>
                      <a:pt x="543" y="1412"/>
                    </a:lnTo>
                    <a:close/>
                    <a:moveTo>
                      <a:pt x="776" y="1485"/>
                    </a:moveTo>
                    <a:cubicBezTo>
                      <a:pt x="620" y="1485"/>
                      <a:pt x="620" y="1485"/>
                      <a:pt x="620" y="1485"/>
                    </a:cubicBezTo>
                    <a:cubicBezTo>
                      <a:pt x="624" y="1472"/>
                      <a:pt x="626" y="1458"/>
                      <a:pt x="626" y="1444"/>
                    </a:cubicBezTo>
                    <a:cubicBezTo>
                      <a:pt x="626" y="1436"/>
                      <a:pt x="625" y="1427"/>
                      <a:pt x="624" y="1419"/>
                    </a:cubicBezTo>
                    <a:cubicBezTo>
                      <a:pt x="776" y="1419"/>
                      <a:pt x="776" y="1419"/>
                      <a:pt x="776" y="1419"/>
                    </a:cubicBezTo>
                    <a:lnTo>
                      <a:pt x="776" y="1485"/>
                    </a:lnTo>
                    <a:close/>
                    <a:moveTo>
                      <a:pt x="776" y="1375"/>
                    </a:moveTo>
                    <a:cubicBezTo>
                      <a:pt x="606" y="1375"/>
                      <a:pt x="606" y="1375"/>
                      <a:pt x="606" y="1375"/>
                    </a:cubicBezTo>
                    <a:cubicBezTo>
                      <a:pt x="583" y="1339"/>
                      <a:pt x="543" y="1314"/>
                      <a:pt x="497" y="1314"/>
                    </a:cubicBezTo>
                    <a:cubicBezTo>
                      <a:pt x="450" y="1314"/>
                      <a:pt x="410" y="1339"/>
                      <a:pt x="387" y="1375"/>
                    </a:cubicBezTo>
                    <a:cubicBezTo>
                      <a:pt x="217" y="1375"/>
                      <a:pt x="217" y="1375"/>
                      <a:pt x="217" y="1375"/>
                    </a:cubicBezTo>
                    <a:cubicBezTo>
                      <a:pt x="217" y="1289"/>
                      <a:pt x="217" y="1289"/>
                      <a:pt x="217" y="1289"/>
                    </a:cubicBezTo>
                    <a:cubicBezTo>
                      <a:pt x="776" y="1289"/>
                      <a:pt x="776" y="1289"/>
                      <a:pt x="776" y="1289"/>
                    </a:cubicBezTo>
                    <a:lnTo>
                      <a:pt x="776" y="1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086" tIns="44539" rIns="89086" bIns="4453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en-US" sz="450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6C48BDF-5B76-EF4F-BE6E-DB2D0A46A5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90372" y="6172484"/>
              <a:ext cx="579233" cy="578674"/>
              <a:chOff x="6464300" y="2606675"/>
              <a:chExt cx="1646238" cy="1644650"/>
            </a:xfrm>
          </p:grpSpPr>
          <p:sp>
            <p:nvSpPr>
              <p:cNvPr id="32" name="AutoShape 3">
                <a:extLst>
                  <a:ext uri="{FF2B5EF4-FFF2-40B4-BE49-F238E27FC236}">
                    <a16:creationId xmlns:a16="http://schemas.microsoft.com/office/drawing/2014/main" id="{0C01A23C-F547-6943-9126-9F8BAB3BDBC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0886" tIns="65444" rIns="130886" bIns="65444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E69023C-742E-9242-82B6-433FC5AA857D}"/>
                  </a:ext>
                </a:extLst>
              </p:cNvPr>
              <p:cNvGrpSpPr/>
              <p:nvPr/>
            </p:nvGrpSpPr>
            <p:grpSpPr>
              <a:xfrm>
                <a:off x="6729413" y="2881313"/>
                <a:ext cx="1123838" cy="1125538"/>
                <a:chOff x="6729413" y="2881313"/>
                <a:chExt cx="1123838" cy="1125538"/>
              </a:xfrm>
            </p:grpSpPr>
            <p:sp>
              <p:nvSpPr>
                <p:cNvPr id="34" name="Freeform 60">
                  <a:extLst>
                    <a:ext uri="{FF2B5EF4-FFF2-40B4-BE49-F238E27FC236}">
                      <a16:creationId xmlns:a16="http://schemas.microsoft.com/office/drawing/2014/main" id="{8206185D-EE59-C549-9BA0-400ADD863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4700" y="2881313"/>
                  <a:ext cx="635000" cy="739775"/>
                </a:xfrm>
                <a:custGeom>
                  <a:avLst/>
                  <a:gdLst>
                    <a:gd name="T0" fmla="*/ 866 w 888"/>
                    <a:gd name="T1" fmla="*/ 0 h 1037"/>
                    <a:gd name="T2" fmla="*/ 22 w 888"/>
                    <a:gd name="T3" fmla="*/ 0 h 1037"/>
                    <a:gd name="T4" fmla="*/ 0 w 888"/>
                    <a:gd name="T5" fmla="*/ 22 h 1037"/>
                    <a:gd name="T6" fmla="*/ 0 w 888"/>
                    <a:gd name="T7" fmla="*/ 775 h 1037"/>
                    <a:gd name="T8" fmla="*/ 9 w 888"/>
                    <a:gd name="T9" fmla="*/ 775 h 1037"/>
                    <a:gd name="T10" fmla="*/ 25 w 888"/>
                    <a:gd name="T11" fmla="*/ 775 h 1037"/>
                    <a:gd name="T12" fmla="*/ 450 w 888"/>
                    <a:gd name="T13" fmla="*/ 797 h 1037"/>
                    <a:gd name="T14" fmla="*/ 597 w 888"/>
                    <a:gd name="T15" fmla="*/ 952 h 1037"/>
                    <a:gd name="T16" fmla="*/ 571 w 888"/>
                    <a:gd name="T17" fmla="*/ 1037 h 1037"/>
                    <a:gd name="T18" fmla="*/ 713 w 888"/>
                    <a:gd name="T19" fmla="*/ 942 h 1037"/>
                    <a:gd name="T20" fmla="*/ 779 w 888"/>
                    <a:gd name="T21" fmla="*/ 867 h 1037"/>
                    <a:gd name="T22" fmla="*/ 888 w 888"/>
                    <a:gd name="T23" fmla="*/ 813 h 1037"/>
                    <a:gd name="T24" fmla="*/ 888 w 888"/>
                    <a:gd name="T25" fmla="*/ 22 h 1037"/>
                    <a:gd name="T26" fmla="*/ 866 w 888"/>
                    <a:gd name="T27" fmla="*/ 0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88" h="1037">
                      <a:moveTo>
                        <a:pt x="86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775"/>
                        <a:pt x="0" y="775"/>
                        <a:pt x="0" y="775"/>
                      </a:cubicBezTo>
                      <a:cubicBezTo>
                        <a:pt x="3" y="775"/>
                        <a:pt x="6" y="775"/>
                        <a:pt x="9" y="775"/>
                      </a:cubicBezTo>
                      <a:cubicBezTo>
                        <a:pt x="14" y="775"/>
                        <a:pt x="20" y="775"/>
                        <a:pt x="25" y="775"/>
                      </a:cubicBezTo>
                      <a:cubicBezTo>
                        <a:pt x="450" y="797"/>
                        <a:pt x="450" y="797"/>
                        <a:pt x="450" y="797"/>
                      </a:cubicBezTo>
                      <a:cubicBezTo>
                        <a:pt x="532" y="802"/>
                        <a:pt x="597" y="869"/>
                        <a:pt x="597" y="952"/>
                      </a:cubicBezTo>
                      <a:cubicBezTo>
                        <a:pt x="597" y="983"/>
                        <a:pt x="587" y="1012"/>
                        <a:pt x="571" y="1037"/>
                      </a:cubicBezTo>
                      <a:cubicBezTo>
                        <a:pt x="626" y="1018"/>
                        <a:pt x="674" y="985"/>
                        <a:pt x="713" y="942"/>
                      </a:cubicBezTo>
                      <a:cubicBezTo>
                        <a:pt x="779" y="867"/>
                        <a:pt x="779" y="867"/>
                        <a:pt x="779" y="867"/>
                      </a:cubicBezTo>
                      <a:cubicBezTo>
                        <a:pt x="807" y="835"/>
                        <a:pt x="846" y="816"/>
                        <a:pt x="888" y="813"/>
                      </a:cubicBezTo>
                      <a:cubicBezTo>
                        <a:pt x="888" y="22"/>
                        <a:pt x="888" y="22"/>
                        <a:pt x="888" y="22"/>
                      </a:cubicBezTo>
                      <a:cubicBezTo>
                        <a:pt x="888" y="10"/>
                        <a:pt x="878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130886" tIns="65444" rIns="130886" bIns="6544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 sz="675" dirty="0">
                    <a:solidFill>
                      <a:srgbClr val="000000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5" name="Freeform 61">
                  <a:extLst>
                    <a:ext uri="{FF2B5EF4-FFF2-40B4-BE49-F238E27FC236}">
                      <a16:creationId xmlns:a16="http://schemas.microsoft.com/office/drawing/2014/main" id="{9441075A-1E76-724F-B5AA-E9502708F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413" y="3465513"/>
                  <a:ext cx="1123838" cy="541338"/>
                </a:xfrm>
                <a:custGeom>
                  <a:avLst/>
                  <a:gdLst>
                    <a:gd name="connsiteX0" fmla="*/ 409739 w 1123838"/>
                    <a:gd name="connsiteY0" fmla="*/ 31591 h 541338"/>
                    <a:gd name="connsiteX1" fmla="*/ 326138 w 1123838"/>
                    <a:gd name="connsiteY1" fmla="*/ 51601 h 541338"/>
                    <a:gd name="connsiteX2" fmla="*/ 31750 w 1123838"/>
                    <a:gd name="connsiteY2" fmla="*/ 218820 h 541338"/>
                    <a:gd name="connsiteX3" fmla="*/ 31750 w 1123838"/>
                    <a:gd name="connsiteY3" fmla="*/ 503237 h 541338"/>
                    <a:gd name="connsiteX4" fmla="*/ 368296 w 1123838"/>
                    <a:gd name="connsiteY4" fmla="*/ 373177 h 541338"/>
                    <a:gd name="connsiteX5" fmla="*/ 419028 w 1123838"/>
                    <a:gd name="connsiteY5" fmla="*/ 365316 h 541338"/>
                    <a:gd name="connsiteX6" fmla="*/ 568366 w 1123838"/>
                    <a:gd name="connsiteY6" fmla="*/ 376036 h 541338"/>
                    <a:gd name="connsiteX7" fmla="*/ 797017 w 1123838"/>
                    <a:gd name="connsiteY7" fmla="*/ 349595 h 541338"/>
                    <a:gd name="connsiteX8" fmla="*/ 1047818 w 1123838"/>
                    <a:gd name="connsiteY8" fmla="*/ 183090 h 541338"/>
                    <a:gd name="connsiteX9" fmla="*/ 1079972 w 1123838"/>
                    <a:gd name="connsiteY9" fmla="*/ 145930 h 541338"/>
                    <a:gd name="connsiteX10" fmla="*/ 1074971 w 1123838"/>
                    <a:gd name="connsiteY10" fmla="*/ 71610 h 541338"/>
                    <a:gd name="connsiteX11" fmla="*/ 1036386 w 1123838"/>
                    <a:gd name="connsiteY11" fmla="*/ 58032 h 541338"/>
                    <a:gd name="connsiteX12" fmla="*/ 999230 w 1123838"/>
                    <a:gd name="connsiteY12" fmla="*/ 75897 h 541338"/>
                    <a:gd name="connsiteX13" fmla="*/ 951356 w 1123838"/>
                    <a:gd name="connsiteY13" fmla="*/ 129494 h 541338"/>
                    <a:gd name="connsiteX14" fmla="*/ 805591 w 1123838"/>
                    <a:gd name="connsiteY14" fmla="*/ 220964 h 541338"/>
                    <a:gd name="connsiteX15" fmla="*/ 608380 w 1123838"/>
                    <a:gd name="connsiteY15" fmla="*/ 210245 h 541338"/>
                    <a:gd name="connsiteX16" fmla="*/ 553360 w 1123838"/>
                    <a:gd name="connsiteY16" fmla="*/ 188092 h 541338"/>
                    <a:gd name="connsiteX17" fmla="*/ 544071 w 1123838"/>
                    <a:gd name="connsiteY17" fmla="*/ 171656 h 541338"/>
                    <a:gd name="connsiteX18" fmla="*/ 557648 w 1123838"/>
                    <a:gd name="connsiteY18" fmla="*/ 158078 h 541338"/>
                    <a:gd name="connsiteX19" fmla="*/ 715560 w 1123838"/>
                    <a:gd name="connsiteY19" fmla="*/ 142357 h 541338"/>
                    <a:gd name="connsiteX20" fmla="*/ 759146 w 1123838"/>
                    <a:gd name="connsiteY20" fmla="*/ 95192 h 541338"/>
                    <a:gd name="connsiteX21" fmla="*/ 713416 w 1123838"/>
                    <a:gd name="connsiteY21" fmla="*/ 47313 h 541338"/>
                    <a:gd name="connsiteX22" fmla="*/ 409739 w 1123838"/>
                    <a:gd name="connsiteY22" fmla="*/ 31591 h 541338"/>
                    <a:gd name="connsiteX23" fmla="*/ 390213 w 1123838"/>
                    <a:gd name="connsiteY23" fmla="*/ 0 h 541338"/>
                    <a:gd name="connsiteX24" fmla="*/ 393786 w 1123838"/>
                    <a:gd name="connsiteY24" fmla="*/ 0 h 541338"/>
                    <a:gd name="connsiteX25" fmla="*/ 396645 w 1123838"/>
                    <a:gd name="connsiteY25" fmla="*/ 0 h 541338"/>
                    <a:gd name="connsiteX26" fmla="*/ 399504 w 1123838"/>
                    <a:gd name="connsiteY26" fmla="*/ 0 h 541338"/>
                    <a:gd name="connsiteX27" fmla="*/ 403077 w 1123838"/>
                    <a:gd name="connsiteY27" fmla="*/ 0 h 541338"/>
                    <a:gd name="connsiteX28" fmla="*/ 410939 w 1123838"/>
                    <a:gd name="connsiteY28" fmla="*/ 0 h 541338"/>
                    <a:gd name="connsiteX29" fmla="*/ 715390 w 1123838"/>
                    <a:gd name="connsiteY29" fmla="*/ 15712 h 541338"/>
                    <a:gd name="connsiteX30" fmla="*/ 780426 w 1123838"/>
                    <a:gd name="connsiteY30" fmla="*/ 56419 h 541338"/>
                    <a:gd name="connsiteX31" fmla="*/ 782570 w 1123838"/>
                    <a:gd name="connsiteY31" fmla="*/ 60704 h 541338"/>
                    <a:gd name="connsiteX32" fmla="*/ 789002 w 1123838"/>
                    <a:gd name="connsiteY32" fmla="*/ 79273 h 541338"/>
                    <a:gd name="connsiteX33" fmla="*/ 790431 w 1123838"/>
                    <a:gd name="connsiteY33" fmla="*/ 94984 h 541338"/>
                    <a:gd name="connsiteX34" fmla="*/ 789716 w 1123838"/>
                    <a:gd name="connsiteY34" fmla="*/ 100698 h 541338"/>
                    <a:gd name="connsiteX35" fmla="*/ 789716 w 1123838"/>
                    <a:gd name="connsiteY35" fmla="*/ 101412 h 541338"/>
                    <a:gd name="connsiteX36" fmla="*/ 789002 w 1123838"/>
                    <a:gd name="connsiteY36" fmla="*/ 107125 h 541338"/>
                    <a:gd name="connsiteX37" fmla="*/ 763988 w 1123838"/>
                    <a:gd name="connsiteY37" fmla="*/ 154260 h 541338"/>
                    <a:gd name="connsiteX38" fmla="*/ 763273 w 1123838"/>
                    <a:gd name="connsiteY38" fmla="*/ 154260 h 541338"/>
                    <a:gd name="connsiteX39" fmla="*/ 758985 w 1123838"/>
                    <a:gd name="connsiteY39" fmla="*/ 157831 h 541338"/>
                    <a:gd name="connsiteX40" fmla="*/ 754697 w 1123838"/>
                    <a:gd name="connsiteY40" fmla="*/ 160688 h 541338"/>
                    <a:gd name="connsiteX41" fmla="*/ 753983 w 1123838"/>
                    <a:gd name="connsiteY41" fmla="*/ 161402 h 541338"/>
                    <a:gd name="connsiteX42" fmla="*/ 749695 w 1123838"/>
                    <a:gd name="connsiteY42" fmla="*/ 164258 h 541338"/>
                    <a:gd name="connsiteX43" fmla="*/ 748265 w 1123838"/>
                    <a:gd name="connsiteY43" fmla="*/ 164973 h 541338"/>
                    <a:gd name="connsiteX44" fmla="*/ 743263 w 1123838"/>
                    <a:gd name="connsiteY44" fmla="*/ 167115 h 541338"/>
                    <a:gd name="connsiteX45" fmla="*/ 742548 w 1123838"/>
                    <a:gd name="connsiteY45" fmla="*/ 167829 h 541338"/>
                    <a:gd name="connsiteX46" fmla="*/ 738260 w 1123838"/>
                    <a:gd name="connsiteY46" fmla="*/ 169258 h 541338"/>
                    <a:gd name="connsiteX47" fmla="*/ 718964 w 1123838"/>
                    <a:gd name="connsiteY47" fmla="*/ 173543 h 541338"/>
                    <a:gd name="connsiteX48" fmla="*/ 624626 w 1123838"/>
                    <a:gd name="connsiteY48" fmla="*/ 182827 h 541338"/>
                    <a:gd name="connsiteX49" fmla="*/ 743263 w 1123838"/>
                    <a:gd name="connsiteY49" fmla="*/ 199967 h 541338"/>
                    <a:gd name="connsiteX50" fmla="*/ 775423 w 1123838"/>
                    <a:gd name="connsiteY50" fmla="*/ 195682 h 541338"/>
                    <a:gd name="connsiteX51" fmla="*/ 785428 w 1123838"/>
                    <a:gd name="connsiteY51" fmla="*/ 193539 h 541338"/>
                    <a:gd name="connsiteX52" fmla="*/ 786858 w 1123838"/>
                    <a:gd name="connsiteY52" fmla="*/ 192825 h 541338"/>
                    <a:gd name="connsiteX53" fmla="*/ 796863 w 1123838"/>
                    <a:gd name="connsiteY53" fmla="*/ 190683 h 541338"/>
                    <a:gd name="connsiteX54" fmla="*/ 826880 w 1123838"/>
                    <a:gd name="connsiteY54" fmla="*/ 179970 h 541338"/>
                    <a:gd name="connsiteX55" fmla="*/ 909782 w 1123838"/>
                    <a:gd name="connsiteY55" fmla="*/ 127122 h 541338"/>
                    <a:gd name="connsiteX56" fmla="*/ 928363 w 1123838"/>
                    <a:gd name="connsiteY56" fmla="*/ 108553 h 541338"/>
                    <a:gd name="connsiteX57" fmla="*/ 975532 w 1123838"/>
                    <a:gd name="connsiteY57" fmla="*/ 54991 h 541338"/>
                    <a:gd name="connsiteX58" fmla="*/ 978391 w 1123838"/>
                    <a:gd name="connsiteY58" fmla="*/ 51420 h 541338"/>
                    <a:gd name="connsiteX59" fmla="*/ 979105 w 1123838"/>
                    <a:gd name="connsiteY59" fmla="*/ 51420 h 541338"/>
                    <a:gd name="connsiteX60" fmla="*/ 1034135 w 1123838"/>
                    <a:gd name="connsiteY60" fmla="*/ 26424 h 541338"/>
                    <a:gd name="connsiteX61" fmla="*/ 1034850 w 1123838"/>
                    <a:gd name="connsiteY61" fmla="*/ 26424 h 541338"/>
                    <a:gd name="connsiteX62" fmla="*/ 1039138 w 1123838"/>
                    <a:gd name="connsiteY62" fmla="*/ 26424 h 541338"/>
                    <a:gd name="connsiteX63" fmla="*/ 1040567 w 1123838"/>
                    <a:gd name="connsiteY63" fmla="*/ 26424 h 541338"/>
                    <a:gd name="connsiteX64" fmla="*/ 1079875 w 1123838"/>
                    <a:gd name="connsiteY64" fmla="*/ 37137 h 541338"/>
                    <a:gd name="connsiteX65" fmla="*/ 1083448 w 1123838"/>
                    <a:gd name="connsiteY65" fmla="*/ 39279 h 541338"/>
                    <a:gd name="connsiteX66" fmla="*/ 1086307 w 1123838"/>
                    <a:gd name="connsiteY66" fmla="*/ 40708 h 541338"/>
                    <a:gd name="connsiteX67" fmla="*/ 1087021 w 1123838"/>
                    <a:gd name="connsiteY67" fmla="*/ 41422 h 541338"/>
                    <a:gd name="connsiteX68" fmla="*/ 1089880 w 1123838"/>
                    <a:gd name="connsiteY68" fmla="*/ 43564 h 541338"/>
                    <a:gd name="connsiteX69" fmla="*/ 1090595 w 1123838"/>
                    <a:gd name="connsiteY69" fmla="*/ 44278 h 541338"/>
                    <a:gd name="connsiteX70" fmla="*/ 1092739 w 1123838"/>
                    <a:gd name="connsiteY70" fmla="*/ 45707 h 541338"/>
                    <a:gd name="connsiteX71" fmla="*/ 1095597 w 1123838"/>
                    <a:gd name="connsiteY71" fmla="*/ 47849 h 541338"/>
                    <a:gd name="connsiteX72" fmla="*/ 1095597 w 1123838"/>
                    <a:gd name="connsiteY72" fmla="*/ 48563 h 541338"/>
                    <a:gd name="connsiteX73" fmla="*/ 1103459 w 1123838"/>
                    <a:gd name="connsiteY73" fmla="*/ 165687 h 541338"/>
                    <a:gd name="connsiteX74" fmla="*/ 1072013 w 1123838"/>
                    <a:gd name="connsiteY74" fmla="*/ 203538 h 541338"/>
                    <a:gd name="connsiteX75" fmla="*/ 966241 w 1123838"/>
                    <a:gd name="connsiteY75" fmla="*/ 299950 h 541338"/>
                    <a:gd name="connsiteX76" fmla="*/ 956950 w 1123838"/>
                    <a:gd name="connsiteY76" fmla="*/ 306377 h 541338"/>
                    <a:gd name="connsiteX77" fmla="*/ 948374 w 1123838"/>
                    <a:gd name="connsiteY77" fmla="*/ 312091 h 541338"/>
                    <a:gd name="connsiteX78" fmla="*/ 806154 w 1123838"/>
                    <a:gd name="connsiteY78" fmla="*/ 379222 h 541338"/>
                    <a:gd name="connsiteX79" fmla="*/ 792575 w 1123838"/>
                    <a:gd name="connsiteY79" fmla="*/ 383507 h 541338"/>
                    <a:gd name="connsiteX80" fmla="*/ 788287 w 1123838"/>
                    <a:gd name="connsiteY80" fmla="*/ 384222 h 541338"/>
                    <a:gd name="connsiteX81" fmla="*/ 779711 w 1123838"/>
                    <a:gd name="connsiteY81" fmla="*/ 387078 h 541338"/>
                    <a:gd name="connsiteX82" fmla="*/ 773994 w 1123838"/>
                    <a:gd name="connsiteY82" fmla="*/ 388507 h 541338"/>
                    <a:gd name="connsiteX83" fmla="*/ 766132 w 1123838"/>
                    <a:gd name="connsiteY83" fmla="*/ 389935 h 541338"/>
                    <a:gd name="connsiteX84" fmla="*/ 759700 w 1123838"/>
                    <a:gd name="connsiteY84" fmla="*/ 392077 h 541338"/>
                    <a:gd name="connsiteX85" fmla="*/ 753983 w 1123838"/>
                    <a:gd name="connsiteY85" fmla="*/ 392792 h 541338"/>
                    <a:gd name="connsiteX86" fmla="*/ 724681 w 1123838"/>
                    <a:gd name="connsiteY86" fmla="*/ 399219 h 541338"/>
                    <a:gd name="connsiteX87" fmla="*/ 721822 w 1123838"/>
                    <a:gd name="connsiteY87" fmla="*/ 399219 h 541338"/>
                    <a:gd name="connsiteX88" fmla="*/ 711102 w 1123838"/>
                    <a:gd name="connsiteY88" fmla="*/ 401362 h 541338"/>
                    <a:gd name="connsiteX89" fmla="*/ 709673 w 1123838"/>
                    <a:gd name="connsiteY89" fmla="*/ 401362 h 541338"/>
                    <a:gd name="connsiteX90" fmla="*/ 650355 w 1123838"/>
                    <a:gd name="connsiteY90" fmla="*/ 407789 h 541338"/>
                    <a:gd name="connsiteX91" fmla="*/ 648211 w 1123838"/>
                    <a:gd name="connsiteY91" fmla="*/ 407789 h 541338"/>
                    <a:gd name="connsiteX92" fmla="*/ 637491 w 1123838"/>
                    <a:gd name="connsiteY92" fmla="*/ 408503 h 541338"/>
                    <a:gd name="connsiteX93" fmla="*/ 635347 w 1123838"/>
                    <a:gd name="connsiteY93" fmla="*/ 408503 h 541338"/>
                    <a:gd name="connsiteX94" fmla="*/ 621053 w 1123838"/>
                    <a:gd name="connsiteY94" fmla="*/ 408503 h 541338"/>
                    <a:gd name="connsiteX95" fmla="*/ 620338 w 1123838"/>
                    <a:gd name="connsiteY95" fmla="*/ 408503 h 541338"/>
                    <a:gd name="connsiteX96" fmla="*/ 612477 w 1123838"/>
                    <a:gd name="connsiteY96" fmla="*/ 408503 h 541338"/>
                    <a:gd name="connsiteX97" fmla="*/ 606045 w 1123838"/>
                    <a:gd name="connsiteY97" fmla="*/ 408503 h 541338"/>
                    <a:gd name="connsiteX98" fmla="*/ 598898 w 1123838"/>
                    <a:gd name="connsiteY98" fmla="*/ 408503 h 541338"/>
                    <a:gd name="connsiteX99" fmla="*/ 592466 w 1123838"/>
                    <a:gd name="connsiteY99" fmla="*/ 408503 h 541338"/>
                    <a:gd name="connsiteX100" fmla="*/ 584605 w 1123838"/>
                    <a:gd name="connsiteY100" fmla="*/ 407789 h 541338"/>
                    <a:gd name="connsiteX101" fmla="*/ 578887 w 1123838"/>
                    <a:gd name="connsiteY101" fmla="*/ 407789 h 541338"/>
                    <a:gd name="connsiteX102" fmla="*/ 566738 w 1123838"/>
                    <a:gd name="connsiteY102" fmla="*/ 407075 h 541338"/>
                    <a:gd name="connsiteX103" fmla="*/ 566023 w 1123838"/>
                    <a:gd name="connsiteY103" fmla="*/ 407075 h 541338"/>
                    <a:gd name="connsiteX104" fmla="*/ 485265 w 1123838"/>
                    <a:gd name="connsiteY104" fmla="*/ 401362 h 541338"/>
                    <a:gd name="connsiteX105" fmla="*/ 416656 w 1123838"/>
                    <a:gd name="connsiteY105" fmla="*/ 396362 h 541338"/>
                    <a:gd name="connsiteX106" fmla="*/ 410939 w 1123838"/>
                    <a:gd name="connsiteY106" fmla="*/ 396362 h 541338"/>
                    <a:gd name="connsiteX107" fmla="*/ 407365 w 1123838"/>
                    <a:gd name="connsiteY107" fmla="*/ 396362 h 541338"/>
                    <a:gd name="connsiteX108" fmla="*/ 393072 w 1123838"/>
                    <a:gd name="connsiteY108" fmla="*/ 397791 h 541338"/>
                    <a:gd name="connsiteX109" fmla="*/ 388784 w 1123838"/>
                    <a:gd name="connsiteY109" fmla="*/ 398505 h 541338"/>
                    <a:gd name="connsiteX110" fmla="*/ 388784 w 1123838"/>
                    <a:gd name="connsiteY110" fmla="*/ 399219 h 541338"/>
                    <a:gd name="connsiteX111" fmla="*/ 384496 w 1123838"/>
                    <a:gd name="connsiteY111" fmla="*/ 399933 h 541338"/>
                    <a:gd name="connsiteX112" fmla="*/ 383781 w 1123838"/>
                    <a:gd name="connsiteY112" fmla="*/ 400647 h 541338"/>
                    <a:gd name="connsiteX113" fmla="*/ 379493 w 1123838"/>
                    <a:gd name="connsiteY113" fmla="*/ 402076 h 541338"/>
                    <a:gd name="connsiteX114" fmla="*/ 21441 w 1123838"/>
                    <a:gd name="connsiteY114" fmla="*/ 540624 h 541338"/>
                    <a:gd name="connsiteX115" fmla="*/ 15723 w 1123838"/>
                    <a:gd name="connsiteY115" fmla="*/ 541338 h 541338"/>
                    <a:gd name="connsiteX116" fmla="*/ 7147 w 1123838"/>
                    <a:gd name="connsiteY116" fmla="*/ 538481 h 541338"/>
                    <a:gd name="connsiteX117" fmla="*/ 0 w 1123838"/>
                    <a:gd name="connsiteY117" fmla="*/ 525626 h 541338"/>
                    <a:gd name="connsiteX118" fmla="*/ 0 w 1123838"/>
                    <a:gd name="connsiteY118" fmla="*/ 209251 h 541338"/>
                    <a:gd name="connsiteX119" fmla="*/ 7862 w 1123838"/>
                    <a:gd name="connsiteY119" fmla="*/ 195682 h 541338"/>
                    <a:gd name="connsiteX120" fmla="*/ 310169 w 1123838"/>
                    <a:gd name="connsiteY120" fmla="*/ 24282 h 541338"/>
                    <a:gd name="connsiteX121" fmla="*/ 315887 w 1123838"/>
                    <a:gd name="connsiteY121" fmla="*/ 21425 h 541338"/>
                    <a:gd name="connsiteX122" fmla="*/ 318031 w 1123838"/>
                    <a:gd name="connsiteY122" fmla="*/ 19997 h 541338"/>
                    <a:gd name="connsiteX123" fmla="*/ 320889 w 1123838"/>
                    <a:gd name="connsiteY123" fmla="*/ 18568 h 541338"/>
                    <a:gd name="connsiteX124" fmla="*/ 324463 w 1123838"/>
                    <a:gd name="connsiteY124" fmla="*/ 17140 h 541338"/>
                    <a:gd name="connsiteX125" fmla="*/ 326607 w 1123838"/>
                    <a:gd name="connsiteY125" fmla="*/ 15712 h 541338"/>
                    <a:gd name="connsiteX126" fmla="*/ 330180 w 1123838"/>
                    <a:gd name="connsiteY126" fmla="*/ 14283 h 541338"/>
                    <a:gd name="connsiteX127" fmla="*/ 332324 w 1123838"/>
                    <a:gd name="connsiteY127" fmla="*/ 13569 h 541338"/>
                    <a:gd name="connsiteX128" fmla="*/ 336612 w 1123838"/>
                    <a:gd name="connsiteY128" fmla="*/ 12141 h 541338"/>
                    <a:gd name="connsiteX129" fmla="*/ 338042 w 1123838"/>
                    <a:gd name="connsiteY129" fmla="*/ 11427 h 541338"/>
                    <a:gd name="connsiteX130" fmla="*/ 342330 w 1123838"/>
                    <a:gd name="connsiteY130" fmla="*/ 9998 h 541338"/>
                    <a:gd name="connsiteX131" fmla="*/ 343044 w 1123838"/>
                    <a:gd name="connsiteY131" fmla="*/ 9284 h 541338"/>
                    <a:gd name="connsiteX132" fmla="*/ 348047 w 1123838"/>
                    <a:gd name="connsiteY132" fmla="*/ 7856 h 541338"/>
                    <a:gd name="connsiteX133" fmla="*/ 348762 w 1123838"/>
                    <a:gd name="connsiteY133" fmla="*/ 7856 h 541338"/>
                    <a:gd name="connsiteX134" fmla="*/ 382352 w 1123838"/>
                    <a:gd name="connsiteY134" fmla="*/ 714 h 541338"/>
                    <a:gd name="connsiteX135" fmla="*/ 383781 w 1123838"/>
                    <a:gd name="connsiteY135" fmla="*/ 714 h 541338"/>
                    <a:gd name="connsiteX136" fmla="*/ 387354 w 1123838"/>
                    <a:gd name="connsiteY136" fmla="*/ 714 h 541338"/>
                    <a:gd name="connsiteX137" fmla="*/ 390213 w 1123838"/>
                    <a:gd name="connsiteY137" fmla="*/ 0 h 54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123838" h="541338">
                      <a:moveTo>
                        <a:pt x="409739" y="31591"/>
                      </a:moveTo>
                      <a:cubicBezTo>
                        <a:pt x="380443" y="30162"/>
                        <a:pt x="351147" y="37308"/>
                        <a:pt x="326138" y="51601"/>
                      </a:cubicBezTo>
                      <a:cubicBezTo>
                        <a:pt x="326138" y="51601"/>
                        <a:pt x="326138" y="51601"/>
                        <a:pt x="31750" y="218820"/>
                      </a:cubicBezTo>
                      <a:cubicBezTo>
                        <a:pt x="31750" y="218820"/>
                        <a:pt x="31750" y="218820"/>
                        <a:pt x="31750" y="503237"/>
                      </a:cubicBezTo>
                      <a:cubicBezTo>
                        <a:pt x="31750" y="503237"/>
                        <a:pt x="31750" y="503237"/>
                        <a:pt x="368296" y="373177"/>
                      </a:cubicBezTo>
                      <a:cubicBezTo>
                        <a:pt x="384730" y="366746"/>
                        <a:pt x="401879" y="363887"/>
                        <a:pt x="419028" y="365316"/>
                      </a:cubicBezTo>
                      <a:cubicBezTo>
                        <a:pt x="419028" y="365316"/>
                        <a:pt x="419028" y="365316"/>
                        <a:pt x="568366" y="376036"/>
                      </a:cubicBezTo>
                      <a:cubicBezTo>
                        <a:pt x="645535" y="381753"/>
                        <a:pt x="722705" y="372463"/>
                        <a:pt x="797017" y="349595"/>
                      </a:cubicBezTo>
                      <a:cubicBezTo>
                        <a:pt x="894908" y="318867"/>
                        <a:pt x="981367" y="261697"/>
                        <a:pt x="1047818" y="183090"/>
                      </a:cubicBezTo>
                      <a:cubicBezTo>
                        <a:pt x="1047818" y="183090"/>
                        <a:pt x="1047818" y="183090"/>
                        <a:pt x="1079972" y="145930"/>
                      </a:cubicBezTo>
                      <a:cubicBezTo>
                        <a:pt x="1098550" y="123777"/>
                        <a:pt x="1096407" y="90904"/>
                        <a:pt x="1074971" y="71610"/>
                      </a:cubicBezTo>
                      <a:cubicBezTo>
                        <a:pt x="1064253" y="62320"/>
                        <a:pt x="1050676" y="57317"/>
                        <a:pt x="1036386" y="58032"/>
                      </a:cubicBezTo>
                      <a:cubicBezTo>
                        <a:pt x="1022095" y="58747"/>
                        <a:pt x="1008519" y="65178"/>
                        <a:pt x="999230" y="75897"/>
                      </a:cubicBezTo>
                      <a:cubicBezTo>
                        <a:pt x="999230" y="75897"/>
                        <a:pt x="999230" y="75897"/>
                        <a:pt x="951356" y="129494"/>
                      </a:cubicBezTo>
                      <a:cubicBezTo>
                        <a:pt x="912771" y="173800"/>
                        <a:pt x="862039" y="205243"/>
                        <a:pt x="805591" y="220964"/>
                      </a:cubicBezTo>
                      <a:cubicBezTo>
                        <a:pt x="740568" y="239544"/>
                        <a:pt x="670544" y="235257"/>
                        <a:pt x="608380" y="210245"/>
                      </a:cubicBezTo>
                      <a:cubicBezTo>
                        <a:pt x="608380" y="210245"/>
                        <a:pt x="608380" y="210245"/>
                        <a:pt x="553360" y="188092"/>
                      </a:cubicBezTo>
                      <a:cubicBezTo>
                        <a:pt x="546930" y="185234"/>
                        <a:pt x="542642" y="178802"/>
                        <a:pt x="544071" y="171656"/>
                      </a:cubicBezTo>
                      <a:cubicBezTo>
                        <a:pt x="544786" y="164510"/>
                        <a:pt x="550502" y="158793"/>
                        <a:pt x="557648" y="158078"/>
                      </a:cubicBezTo>
                      <a:cubicBezTo>
                        <a:pt x="557648" y="158078"/>
                        <a:pt x="557648" y="158078"/>
                        <a:pt x="715560" y="142357"/>
                      </a:cubicBezTo>
                      <a:cubicBezTo>
                        <a:pt x="740568" y="140213"/>
                        <a:pt x="759146" y="119489"/>
                        <a:pt x="759146" y="95192"/>
                      </a:cubicBezTo>
                      <a:cubicBezTo>
                        <a:pt x="759146" y="69466"/>
                        <a:pt x="739139" y="48742"/>
                        <a:pt x="713416" y="47313"/>
                      </a:cubicBezTo>
                      <a:cubicBezTo>
                        <a:pt x="713416" y="47313"/>
                        <a:pt x="713416" y="47313"/>
                        <a:pt x="409739" y="31591"/>
                      </a:cubicBezTo>
                      <a:close/>
                      <a:moveTo>
                        <a:pt x="390213" y="0"/>
                      </a:moveTo>
                      <a:cubicBezTo>
                        <a:pt x="391642" y="0"/>
                        <a:pt x="392357" y="0"/>
                        <a:pt x="393786" y="0"/>
                      </a:cubicBezTo>
                      <a:cubicBezTo>
                        <a:pt x="394501" y="0"/>
                        <a:pt x="395930" y="0"/>
                        <a:pt x="396645" y="0"/>
                      </a:cubicBezTo>
                      <a:cubicBezTo>
                        <a:pt x="398074" y="0"/>
                        <a:pt x="398789" y="0"/>
                        <a:pt x="399504" y="0"/>
                      </a:cubicBezTo>
                      <a:cubicBezTo>
                        <a:pt x="400933" y="0"/>
                        <a:pt x="401648" y="0"/>
                        <a:pt x="403077" y="0"/>
                      </a:cubicBezTo>
                      <a:cubicBezTo>
                        <a:pt x="405221" y="0"/>
                        <a:pt x="408080" y="0"/>
                        <a:pt x="410939" y="0"/>
                      </a:cubicBezTo>
                      <a:cubicBezTo>
                        <a:pt x="410939" y="0"/>
                        <a:pt x="410939" y="0"/>
                        <a:pt x="715390" y="15712"/>
                      </a:cubicBezTo>
                      <a:cubicBezTo>
                        <a:pt x="743263" y="17140"/>
                        <a:pt x="766847" y="33566"/>
                        <a:pt x="780426" y="56419"/>
                      </a:cubicBezTo>
                      <a:cubicBezTo>
                        <a:pt x="781140" y="57848"/>
                        <a:pt x="781855" y="59276"/>
                        <a:pt x="782570" y="60704"/>
                      </a:cubicBezTo>
                      <a:cubicBezTo>
                        <a:pt x="785428" y="66418"/>
                        <a:pt x="787572" y="72845"/>
                        <a:pt x="789002" y="79273"/>
                      </a:cubicBezTo>
                      <a:cubicBezTo>
                        <a:pt x="789716" y="84272"/>
                        <a:pt x="790431" y="89271"/>
                        <a:pt x="790431" y="94984"/>
                      </a:cubicBezTo>
                      <a:cubicBezTo>
                        <a:pt x="790431" y="97127"/>
                        <a:pt x="790431" y="98555"/>
                        <a:pt x="789716" y="100698"/>
                      </a:cubicBezTo>
                      <a:cubicBezTo>
                        <a:pt x="789716" y="100698"/>
                        <a:pt x="789716" y="101412"/>
                        <a:pt x="789716" y="101412"/>
                      </a:cubicBezTo>
                      <a:cubicBezTo>
                        <a:pt x="789716" y="103554"/>
                        <a:pt x="789716" y="104983"/>
                        <a:pt x="789002" y="107125"/>
                      </a:cubicBezTo>
                      <a:cubicBezTo>
                        <a:pt x="786143" y="125693"/>
                        <a:pt x="776852" y="142119"/>
                        <a:pt x="763988" y="154260"/>
                      </a:cubicBezTo>
                      <a:cubicBezTo>
                        <a:pt x="763988" y="154260"/>
                        <a:pt x="763273" y="154260"/>
                        <a:pt x="763273" y="154260"/>
                      </a:cubicBezTo>
                      <a:cubicBezTo>
                        <a:pt x="761844" y="155688"/>
                        <a:pt x="760415" y="156403"/>
                        <a:pt x="758985" y="157831"/>
                      </a:cubicBezTo>
                      <a:cubicBezTo>
                        <a:pt x="757556" y="159259"/>
                        <a:pt x="756127" y="159973"/>
                        <a:pt x="754697" y="160688"/>
                      </a:cubicBezTo>
                      <a:cubicBezTo>
                        <a:pt x="753983" y="161402"/>
                        <a:pt x="753983" y="161402"/>
                        <a:pt x="753983" y="161402"/>
                      </a:cubicBezTo>
                      <a:cubicBezTo>
                        <a:pt x="752553" y="162116"/>
                        <a:pt x="751124" y="163544"/>
                        <a:pt x="749695" y="164258"/>
                      </a:cubicBezTo>
                      <a:cubicBezTo>
                        <a:pt x="748980" y="164258"/>
                        <a:pt x="748265" y="164258"/>
                        <a:pt x="748265" y="164973"/>
                      </a:cubicBezTo>
                      <a:cubicBezTo>
                        <a:pt x="746836" y="165687"/>
                        <a:pt x="745407" y="166401"/>
                        <a:pt x="743263" y="167115"/>
                      </a:cubicBezTo>
                      <a:cubicBezTo>
                        <a:pt x="743263" y="167115"/>
                        <a:pt x="742548" y="167115"/>
                        <a:pt x="742548" y="167829"/>
                      </a:cubicBezTo>
                      <a:cubicBezTo>
                        <a:pt x="741118" y="167829"/>
                        <a:pt x="739689" y="168543"/>
                        <a:pt x="738260" y="169258"/>
                      </a:cubicBezTo>
                      <a:cubicBezTo>
                        <a:pt x="731828" y="171400"/>
                        <a:pt x="725396" y="172828"/>
                        <a:pt x="718964" y="173543"/>
                      </a:cubicBezTo>
                      <a:cubicBezTo>
                        <a:pt x="718964" y="173543"/>
                        <a:pt x="718964" y="173543"/>
                        <a:pt x="624626" y="182827"/>
                      </a:cubicBezTo>
                      <a:cubicBezTo>
                        <a:pt x="662504" y="197110"/>
                        <a:pt x="703241" y="202823"/>
                        <a:pt x="743263" y="199967"/>
                      </a:cubicBezTo>
                      <a:cubicBezTo>
                        <a:pt x="753983" y="199253"/>
                        <a:pt x="764703" y="197824"/>
                        <a:pt x="775423" y="195682"/>
                      </a:cubicBezTo>
                      <a:cubicBezTo>
                        <a:pt x="778996" y="194968"/>
                        <a:pt x="781855" y="194253"/>
                        <a:pt x="785428" y="193539"/>
                      </a:cubicBezTo>
                      <a:cubicBezTo>
                        <a:pt x="786143" y="193539"/>
                        <a:pt x="786143" y="193539"/>
                        <a:pt x="786858" y="192825"/>
                      </a:cubicBezTo>
                      <a:cubicBezTo>
                        <a:pt x="790431" y="192111"/>
                        <a:pt x="793290" y="191397"/>
                        <a:pt x="796863" y="190683"/>
                      </a:cubicBezTo>
                      <a:cubicBezTo>
                        <a:pt x="806869" y="187826"/>
                        <a:pt x="816874" y="184255"/>
                        <a:pt x="826880" y="179970"/>
                      </a:cubicBezTo>
                      <a:cubicBezTo>
                        <a:pt x="857611" y="167829"/>
                        <a:pt x="885483" y="149975"/>
                        <a:pt x="909782" y="127122"/>
                      </a:cubicBezTo>
                      <a:cubicBezTo>
                        <a:pt x="916214" y="121408"/>
                        <a:pt x="921931" y="114981"/>
                        <a:pt x="928363" y="108553"/>
                      </a:cubicBezTo>
                      <a:cubicBezTo>
                        <a:pt x="928363" y="108553"/>
                        <a:pt x="928363" y="108553"/>
                        <a:pt x="975532" y="54991"/>
                      </a:cubicBezTo>
                      <a:cubicBezTo>
                        <a:pt x="976961" y="53563"/>
                        <a:pt x="977676" y="52848"/>
                        <a:pt x="978391" y="51420"/>
                      </a:cubicBezTo>
                      <a:cubicBezTo>
                        <a:pt x="979105" y="51420"/>
                        <a:pt x="979105" y="51420"/>
                        <a:pt x="979105" y="51420"/>
                      </a:cubicBezTo>
                      <a:cubicBezTo>
                        <a:pt x="994114" y="36423"/>
                        <a:pt x="1013410" y="27853"/>
                        <a:pt x="1034135" y="26424"/>
                      </a:cubicBezTo>
                      <a:cubicBezTo>
                        <a:pt x="1034850" y="26424"/>
                        <a:pt x="1034850" y="26424"/>
                        <a:pt x="1034850" y="26424"/>
                      </a:cubicBezTo>
                      <a:cubicBezTo>
                        <a:pt x="1036279" y="26424"/>
                        <a:pt x="1037709" y="26424"/>
                        <a:pt x="1039138" y="26424"/>
                      </a:cubicBezTo>
                      <a:cubicBezTo>
                        <a:pt x="1039138" y="26424"/>
                        <a:pt x="1039853" y="26424"/>
                        <a:pt x="1040567" y="26424"/>
                      </a:cubicBezTo>
                      <a:cubicBezTo>
                        <a:pt x="1054146" y="26424"/>
                        <a:pt x="1067725" y="30709"/>
                        <a:pt x="1079875" y="37137"/>
                      </a:cubicBezTo>
                      <a:cubicBezTo>
                        <a:pt x="1081304" y="37851"/>
                        <a:pt x="1082019" y="38565"/>
                        <a:pt x="1083448" y="39279"/>
                      </a:cubicBezTo>
                      <a:cubicBezTo>
                        <a:pt x="1084877" y="39993"/>
                        <a:pt x="1085592" y="40708"/>
                        <a:pt x="1086307" y="40708"/>
                      </a:cubicBezTo>
                      <a:cubicBezTo>
                        <a:pt x="1087021" y="41422"/>
                        <a:pt x="1087021" y="41422"/>
                        <a:pt x="1087021" y="41422"/>
                      </a:cubicBezTo>
                      <a:cubicBezTo>
                        <a:pt x="1087736" y="42136"/>
                        <a:pt x="1089165" y="42850"/>
                        <a:pt x="1089880" y="43564"/>
                      </a:cubicBezTo>
                      <a:cubicBezTo>
                        <a:pt x="1089880" y="43564"/>
                        <a:pt x="1090595" y="44278"/>
                        <a:pt x="1090595" y="44278"/>
                      </a:cubicBezTo>
                      <a:cubicBezTo>
                        <a:pt x="1091309" y="44993"/>
                        <a:pt x="1092024" y="44993"/>
                        <a:pt x="1092739" y="45707"/>
                      </a:cubicBezTo>
                      <a:cubicBezTo>
                        <a:pt x="1093453" y="46421"/>
                        <a:pt x="1094168" y="47135"/>
                        <a:pt x="1095597" y="47849"/>
                      </a:cubicBezTo>
                      <a:cubicBezTo>
                        <a:pt x="1095597" y="47849"/>
                        <a:pt x="1095597" y="48563"/>
                        <a:pt x="1095597" y="48563"/>
                      </a:cubicBezTo>
                      <a:cubicBezTo>
                        <a:pt x="1129902" y="79273"/>
                        <a:pt x="1133475" y="130693"/>
                        <a:pt x="1103459" y="165687"/>
                      </a:cubicBezTo>
                      <a:cubicBezTo>
                        <a:pt x="1103459" y="165687"/>
                        <a:pt x="1103459" y="165687"/>
                        <a:pt x="1072013" y="203538"/>
                      </a:cubicBezTo>
                      <a:cubicBezTo>
                        <a:pt x="1040567" y="239960"/>
                        <a:pt x="1004834" y="272812"/>
                        <a:pt x="966241" y="299950"/>
                      </a:cubicBezTo>
                      <a:cubicBezTo>
                        <a:pt x="963383" y="302092"/>
                        <a:pt x="959809" y="304235"/>
                        <a:pt x="956950" y="306377"/>
                      </a:cubicBezTo>
                      <a:cubicBezTo>
                        <a:pt x="954092" y="308520"/>
                        <a:pt x="951233" y="310662"/>
                        <a:pt x="948374" y="312091"/>
                      </a:cubicBezTo>
                      <a:cubicBezTo>
                        <a:pt x="904779" y="340657"/>
                        <a:pt x="856896" y="363511"/>
                        <a:pt x="806154" y="379222"/>
                      </a:cubicBezTo>
                      <a:cubicBezTo>
                        <a:pt x="801866" y="380651"/>
                        <a:pt x="797578" y="382079"/>
                        <a:pt x="792575" y="383507"/>
                      </a:cubicBezTo>
                      <a:cubicBezTo>
                        <a:pt x="791146" y="383507"/>
                        <a:pt x="789716" y="384222"/>
                        <a:pt x="788287" y="384222"/>
                      </a:cubicBezTo>
                      <a:cubicBezTo>
                        <a:pt x="785428" y="384936"/>
                        <a:pt x="782570" y="386364"/>
                        <a:pt x="779711" y="387078"/>
                      </a:cubicBezTo>
                      <a:cubicBezTo>
                        <a:pt x="777567" y="387078"/>
                        <a:pt x="775423" y="387792"/>
                        <a:pt x="773994" y="388507"/>
                      </a:cubicBezTo>
                      <a:cubicBezTo>
                        <a:pt x="771135" y="389221"/>
                        <a:pt x="768991" y="389221"/>
                        <a:pt x="766132" y="389935"/>
                      </a:cubicBezTo>
                      <a:cubicBezTo>
                        <a:pt x="763988" y="390649"/>
                        <a:pt x="761844" y="391363"/>
                        <a:pt x="759700" y="392077"/>
                      </a:cubicBezTo>
                      <a:cubicBezTo>
                        <a:pt x="757556" y="392077"/>
                        <a:pt x="756127" y="392792"/>
                        <a:pt x="753983" y="392792"/>
                      </a:cubicBezTo>
                      <a:cubicBezTo>
                        <a:pt x="743977" y="394934"/>
                        <a:pt x="733972" y="397077"/>
                        <a:pt x="724681" y="399219"/>
                      </a:cubicBezTo>
                      <a:cubicBezTo>
                        <a:pt x="723252" y="399219"/>
                        <a:pt x="722537" y="399219"/>
                        <a:pt x="721822" y="399219"/>
                      </a:cubicBezTo>
                      <a:cubicBezTo>
                        <a:pt x="718249" y="399933"/>
                        <a:pt x="714676" y="400647"/>
                        <a:pt x="711102" y="401362"/>
                      </a:cubicBezTo>
                      <a:cubicBezTo>
                        <a:pt x="710387" y="401362"/>
                        <a:pt x="710387" y="401362"/>
                        <a:pt x="709673" y="401362"/>
                      </a:cubicBezTo>
                      <a:cubicBezTo>
                        <a:pt x="689662" y="404218"/>
                        <a:pt x="670366" y="406361"/>
                        <a:pt x="650355" y="407789"/>
                      </a:cubicBezTo>
                      <a:cubicBezTo>
                        <a:pt x="649640" y="407789"/>
                        <a:pt x="648925" y="407789"/>
                        <a:pt x="648211" y="407789"/>
                      </a:cubicBezTo>
                      <a:cubicBezTo>
                        <a:pt x="644637" y="407789"/>
                        <a:pt x="641064" y="407789"/>
                        <a:pt x="637491" y="408503"/>
                      </a:cubicBezTo>
                      <a:cubicBezTo>
                        <a:pt x="636776" y="408503"/>
                        <a:pt x="636061" y="408503"/>
                        <a:pt x="635347" y="408503"/>
                      </a:cubicBezTo>
                      <a:cubicBezTo>
                        <a:pt x="630344" y="408503"/>
                        <a:pt x="626056" y="408503"/>
                        <a:pt x="621053" y="408503"/>
                      </a:cubicBezTo>
                      <a:cubicBezTo>
                        <a:pt x="621053" y="408503"/>
                        <a:pt x="620338" y="408503"/>
                        <a:pt x="620338" y="408503"/>
                      </a:cubicBezTo>
                      <a:cubicBezTo>
                        <a:pt x="617480" y="408503"/>
                        <a:pt x="614621" y="408503"/>
                        <a:pt x="612477" y="408503"/>
                      </a:cubicBezTo>
                      <a:cubicBezTo>
                        <a:pt x="610333" y="408503"/>
                        <a:pt x="608189" y="408503"/>
                        <a:pt x="606045" y="408503"/>
                      </a:cubicBezTo>
                      <a:cubicBezTo>
                        <a:pt x="603901" y="408503"/>
                        <a:pt x="601042" y="408503"/>
                        <a:pt x="598898" y="408503"/>
                      </a:cubicBezTo>
                      <a:cubicBezTo>
                        <a:pt x="596754" y="408503"/>
                        <a:pt x="594610" y="408503"/>
                        <a:pt x="592466" y="408503"/>
                      </a:cubicBezTo>
                      <a:cubicBezTo>
                        <a:pt x="589607" y="408503"/>
                        <a:pt x="587463" y="408503"/>
                        <a:pt x="584605" y="407789"/>
                      </a:cubicBezTo>
                      <a:cubicBezTo>
                        <a:pt x="582461" y="407789"/>
                        <a:pt x="581031" y="407789"/>
                        <a:pt x="578887" y="407789"/>
                      </a:cubicBezTo>
                      <a:cubicBezTo>
                        <a:pt x="575314" y="407789"/>
                        <a:pt x="571026" y="407075"/>
                        <a:pt x="566738" y="407075"/>
                      </a:cubicBezTo>
                      <a:cubicBezTo>
                        <a:pt x="566738" y="407075"/>
                        <a:pt x="566023" y="407075"/>
                        <a:pt x="566023" y="407075"/>
                      </a:cubicBezTo>
                      <a:cubicBezTo>
                        <a:pt x="566023" y="407075"/>
                        <a:pt x="566023" y="407075"/>
                        <a:pt x="485265" y="401362"/>
                      </a:cubicBezTo>
                      <a:cubicBezTo>
                        <a:pt x="485265" y="401362"/>
                        <a:pt x="485265" y="401362"/>
                        <a:pt x="416656" y="396362"/>
                      </a:cubicBezTo>
                      <a:cubicBezTo>
                        <a:pt x="415227" y="396362"/>
                        <a:pt x="413083" y="396362"/>
                        <a:pt x="410939" y="396362"/>
                      </a:cubicBezTo>
                      <a:cubicBezTo>
                        <a:pt x="410224" y="396362"/>
                        <a:pt x="408794" y="396362"/>
                        <a:pt x="407365" y="396362"/>
                      </a:cubicBezTo>
                      <a:cubicBezTo>
                        <a:pt x="402362" y="396362"/>
                        <a:pt x="398074" y="397077"/>
                        <a:pt x="393072" y="397791"/>
                      </a:cubicBezTo>
                      <a:cubicBezTo>
                        <a:pt x="391642" y="398505"/>
                        <a:pt x="390213" y="398505"/>
                        <a:pt x="388784" y="398505"/>
                      </a:cubicBezTo>
                      <a:cubicBezTo>
                        <a:pt x="388784" y="399219"/>
                        <a:pt x="388784" y="399219"/>
                        <a:pt x="388784" y="399219"/>
                      </a:cubicBezTo>
                      <a:cubicBezTo>
                        <a:pt x="387354" y="399219"/>
                        <a:pt x="385925" y="399933"/>
                        <a:pt x="384496" y="399933"/>
                      </a:cubicBezTo>
                      <a:cubicBezTo>
                        <a:pt x="384496" y="399933"/>
                        <a:pt x="384496" y="399933"/>
                        <a:pt x="383781" y="400647"/>
                      </a:cubicBezTo>
                      <a:cubicBezTo>
                        <a:pt x="382352" y="400647"/>
                        <a:pt x="380922" y="401362"/>
                        <a:pt x="379493" y="402076"/>
                      </a:cubicBezTo>
                      <a:cubicBezTo>
                        <a:pt x="379493" y="402076"/>
                        <a:pt x="379493" y="402076"/>
                        <a:pt x="21441" y="540624"/>
                      </a:cubicBezTo>
                      <a:cubicBezTo>
                        <a:pt x="20011" y="541338"/>
                        <a:pt x="17867" y="541338"/>
                        <a:pt x="15723" y="541338"/>
                      </a:cubicBezTo>
                      <a:cubicBezTo>
                        <a:pt x="12864" y="541338"/>
                        <a:pt x="10006" y="540624"/>
                        <a:pt x="7147" y="538481"/>
                      </a:cubicBezTo>
                      <a:cubicBezTo>
                        <a:pt x="2859" y="535625"/>
                        <a:pt x="0" y="530626"/>
                        <a:pt x="0" y="525626"/>
                      </a:cubicBezTo>
                      <a:cubicBezTo>
                        <a:pt x="0" y="525626"/>
                        <a:pt x="0" y="525626"/>
                        <a:pt x="0" y="209251"/>
                      </a:cubicBezTo>
                      <a:cubicBezTo>
                        <a:pt x="0" y="203538"/>
                        <a:pt x="3574" y="198538"/>
                        <a:pt x="7862" y="195682"/>
                      </a:cubicBezTo>
                      <a:cubicBezTo>
                        <a:pt x="7862" y="195682"/>
                        <a:pt x="7862" y="195682"/>
                        <a:pt x="310169" y="24282"/>
                      </a:cubicBezTo>
                      <a:cubicBezTo>
                        <a:pt x="311599" y="22853"/>
                        <a:pt x="313743" y="22139"/>
                        <a:pt x="315887" y="21425"/>
                      </a:cubicBezTo>
                      <a:cubicBezTo>
                        <a:pt x="316601" y="20711"/>
                        <a:pt x="317316" y="20711"/>
                        <a:pt x="318031" y="19997"/>
                      </a:cubicBezTo>
                      <a:cubicBezTo>
                        <a:pt x="318745" y="19283"/>
                        <a:pt x="320175" y="18568"/>
                        <a:pt x="320889" y="18568"/>
                      </a:cubicBezTo>
                      <a:cubicBezTo>
                        <a:pt x="322319" y="17854"/>
                        <a:pt x="323033" y="17140"/>
                        <a:pt x="324463" y="17140"/>
                      </a:cubicBezTo>
                      <a:cubicBezTo>
                        <a:pt x="325177" y="16426"/>
                        <a:pt x="325892" y="16426"/>
                        <a:pt x="326607" y="15712"/>
                      </a:cubicBezTo>
                      <a:cubicBezTo>
                        <a:pt x="328036" y="14998"/>
                        <a:pt x="329466" y="14998"/>
                        <a:pt x="330180" y="14283"/>
                      </a:cubicBezTo>
                      <a:cubicBezTo>
                        <a:pt x="330895" y="14283"/>
                        <a:pt x="331610" y="13569"/>
                        <a:pt x="332324" y="13569"/>
                      </a:cubicBezTo>
                      <a:cubicBezTo>
                        <a:pt x="333754" y="12855"/>
                        <a:pt x="335183" y="12141"/>
                        <a:pt x="336612" y="12141"/>
                      </a:cubicBezTo>
                      <a:cubicBezTo>
                        <a:pt x="336612" y="11427"/>
                        <a:pt x="337327" y="11427"/>
                        <a:pt x="338042" y="11427"/>
                      </a:cubicBezTo>
                      <a:cubicBezTo>
                        <a:pt x="339471" y="10713"/>
                        <a:pt x="340900" y="9998"/>
                        <a:pt x="342330" y="9998"/>
                      </a:cubicBezTo>
                      <a:cubicBezTo>
                        <a:pt x="343044" y="9284"/>
                        <a:pt x="343044" y="9284"/>
                        <a:pt x="343044" y="9284"/>
                      </a:cubicBezTo>
                      <a:cubicBezTo>
                        <a:pt x="345188" y="8570"/>
                        <a:pt x="346618" y="8570"/>
                        <a:pt x="348047" y="7856"/>
                      </a:cubicBezTo>
                      <a:cubicBezTo>
                        <a:pt x="348762" y="7856"/>
                        <a:pt x="348762" y="7856"/>
                        <a:pt x="348762" y="7856"/>
                      </a:cubicBezTo>
                      <a:cubicBezTo>
                        <a:pt x="360197" y="4285"/>
                        <a:pt x="370917" y="2143"/>
                        <a:pt x="382352" y="714"/>
                      </a:cubicBezTo>
                      <a:cubicBezTo>
                        <a:pt x="383066" y="714"/>
                        <a:pt x="383781" y="714"/>
                        <a:pt x="383781" y="714"/>
                      </a:cubicBezTo>
                      <a:cubicBezTo>
                        <a:pt x="385210" y="714"/>
                        <a:pt x="386640" y="714"/>
                        <a:pt x="387354" y="714"/>
                      </a:cubicBezTo>
                      <a:cubicBezTo>
                        <a:pt x="388784" y="714"/>
                        <a:pt x="389498" y="714"/>
                        <a:pt x="3902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30886" tIns="65444" rIns="130886" bIns="65444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/>
                  <a:endParaRPr lang="en-US" sz="675" dirty="0">
                    <a:solidFill>
                      <a:srgbClr val="000000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4F6762-F5DF-6B4B-BD70-44AEC3C0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747" y="6022938"/>
              <a:ext cx="1996506" cy="1096869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DC31362-56D6-4341-8A44-4F124BA17B64}"/>
                </a:ext>
              </a:extLst>
            </p:cNvPr>
            <p:cNvGrpSpPr/>
            <p:nvPr/>
          </p:nvGrpSpPr>
          <p:grpSpPr>
            <a:xfrm>
              <a:off x="488929" y="4250122"/>
              <a:ext cx="5880142" cy="3455957"/>
              <a:chOff x="200215" y="348343"/>
              <a:chExt cx="11791570" cy="6930304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6026BB5-70E4-F341-A84C-0E09FCA16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15" y="348343"/>
                <a:ext cx="11791570" cy="5756399"/>
              </a:xfrm>
              <a:custGeom>
                <a:avLst/>
                <a:gdLst>
                  <a:gd name="T0" fmla="*/ 1356 w 1357"/>
                  <a:gd name="T1" fmla="*/ 632 h 660"/>
                  <a:gd name="T2" fmla="*/ 678 w 1357"/>
                  <a:gd name="T3" fmla="*/ 0 h 660"/>
                  <a:gd name="T4" fmla="*/ 0 w 1357"/>
                  <a:gd name="T5" fmla="*/ 632 h 660"/>
                  <a:gd name="T6" fmla="*/ 0 w 1357"/>
                  <a:gd name="T7" fmla="*/ 660 h 660"/>
                  <a:gd name="T8" fmla="*/ 102 w 1357"/>
                  <a:gd name="T9" fmla="*/ 660 h 660"/>
                  <a:gd name="T10" fmla="*/ 102 w 1357"/>
                  <a:gd name="T11" fmla="*/ 638 h 660"/>
                  <a:gd name="T12" fmla="*/ 678 w 1357"/>
                  <a:gd name="T13" fmla="*/ 101 h 660"/>
                  <a:gd name="T14" fmla="*/ 1254 w 1357"/>
                  <a:gd name="T15" fmla="*/ 638 h 660"/>
                  <a:gd name="T16" fmla="*/ 1254 w 1357"/>
                  <a:gd name="T17" fmla="*/ 660 h 660"/>
                  <a:gd name="T18" fmla="*/ 1357 w 1357"/>
                  <a:gd name="T19" fmla="*/ 660 h 660"/>
                  <a:gd name="T20" fmla="*/ 1356 w 1357"/>
                  <a:gd name="T21" fmla="*/ 632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7" h="660">
                    <a:moveTo>
                      <a:pt x="1356" y="632"/>
                    </a:moveTo>
                    <a:cubicBezTo>
                      <a:pt x="1338" y="280"/>
                      <a:pt x="1041" y="0"/>
                      <a:pt x="678" y="0"/>
                    </a:cubicBezTo>
                    <a:cubicBezTo>
                      <a:pt x="315" y="0"/>
                      <a:pt x="19" y="280"/>
                      <a:pt x="0" y="632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102" y="660"/>
                      <a:pt x="102" y="660"/>
                      <a:pt x="102" y="660"/>
                    </a:cubicBezTo>
                    <a:cubicBezTo>
                      <a:pt x="102" y="638"/>
                      <a:pt x="102" y="638"/>
                      <a:pt x="102" y="638"/>
                    </a:cubicBezTo>
                    <a:cubicBezTo>
                      <a:pt x="118" y="338"/>
                      <a:pt x="370" y="101"/>
                      <a:pt x="678" y="101"/>
                    </a:cubicBezTo>
                    <a:cubicBezTo>
                      <a:pt x="987" y="101"/>
                      <a:pt x="1238" y="338"/>
                      <a:pt x="1254" y="638"/>
                    </a:cubicBezTo>
                    <a:cubicBezTo>
                      <a:pt x="1254" y="660"/>
                      <a:pt x="1254" y="660"/>
                      <a:pt x="1254" y="660"/>
                    </a:cubicBezTo>
                    <a:cubicBezTo>
                      <a:pt x="1357" y="660"/>
                      <a:pt x="1357" y="660"/>
                      <a:pt x="1357" y="660"/>
                    </a:cubicBezTo>
                    <a:lnTo>
                      <a:pt x="1356" y="63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886" tIns="65444" rIns="130886" bIns="654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endParaRPr lang="en-US" sz="450">
                  <a:solidFill>
                    <a:srgbClr val="FFFFFF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53CB5A-4DE1-F74D-9C2F-9123E54B8203}"/>
                  </a:ext>
                </a:extLst>
              </p:cNvPr>
              <p:cNvSpPr/>
              <p:nvPr/>
            </p:nvSpPr>
            <p:spPr>
              <a:xfrm>
                <a:off x="1668665" y="1073716"/>
                <a:ext cx="8940588" cy="6204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spcFirstLastPara="1" lIns="0" tIns="0" rIns="0" bIns="0" numCol="1">
                <a:prstTxWarp prst="textArchUp">
                  <a:avLst/>
                </a:prstTxWarp>
                <a:noAutofit/>
              </a:bodyPr>
              <a:lstStyle/>
              <a:p>
                <a:pPr algn="ctr" defTabSz="685800"/>
                <a:r>
                  <a:rPr lang="en-US" sz="1503" dirty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Immunization Programs for primary health care / </a:t>
                </a:r>
              </a:p>
              <a:p>
                <a:pPr algn="ctr" defTabSz="685800"/>
                <a:r>
                  <a:rPr lang="en-US" sz="1503" dirty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universal health coverage </a:t>
                </a:r>
              </a:p>
            </p:txBody>
          </p:sp>
        </p:grp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C1DCBF56-D38D-504F-B656-4686AE556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2574" y="5006962"/>
              <a:ext cx="295275" cy="297646"/>
            </a:xfrm>
            <a:custGeom>
              <a:avLst/>
              <a:gdLst>
                <a:gd name="T0" fmla="*/ 284 w 1594"/>
                <a:gd name="T1" fmla="*/ 0 h 1605"/>
                <a:gd name="T2" fmla="*/ 1584 w 1594"/>
                <a:gd name="T3" fmla="*/ 0 h 1605"/>
                <a:gd name="T4" fmla="*/ 1594 w 1594"/>
                <a:gd name="T5" fmla="*/ 10 h 1605"/>
                <a:gd name="T6" fmla="*/ 1594 w 1594"/>
                <a:gd name="T7" fmla="*/ 1312 h 1605"/>
                <a:gd name="T8" fmla="*/ 1584 w 1594"/>
                <a:gd name="T9" fmla="*/ 1322 h 1605"/>
                <a:gd name="T10" fmla="*/ 652 w 1594"/>
                <a:gd name="T11" fmla="*/ 1322 h 1605"/>
                <a:gd name="T12" fmla="*/ 652 w 1594"/>
                <a:gd name="T13" fmla="*/ 1046 h 1605"/>
                <a:gd name="T14" fmla="*/ 1217 w 1594"/>
                <a:gd name="T15" fmla="*/ 481 h 1605"/>
                <a:gd name="T16" fmla="*/ 1217 w 1594"/>
                <a:gd name="T17" fmla="*/ 736 h 1605"/>
                <a:gd name="T18" fmla="*/ 1281 w 1594"/>
                <a:gd name="T19" fmla="*/ 802 h 1605"/>
                <a:gd name="T20" fmla="*/ 1349 w 1594"/>
                <a:gd name="T21" fmla="*/ 734 h 1605"/>
                <a:gd name="T22" fmla="*/ 1349 w 1594"/>
                <a:gd name="T23" fmla="*/ 296 h 1605"/>
                <a:gd name="T24" fmla="*/ 1309 w 1594"/>
                <a:gd name="T25" fmla="*/ 256 h 1605"/>
                <a:gd name="T26" fmla="*/ 868 w 1594"/>
                <a:gd name="T27" fmla="*/ 256 h 1605"/>
                <a:gd name="T28" fmla="*/ 802 w 1594"/>
                <a:gd name="T29" fmla="*/ 322 h 1605"/>
                <a:gd name="T30" fmla="*/ 802 w 1594"/>
                <a:gd name="T31" fmla="*/ 322 h 1605"/>
                <a:gd name="T32" fmla="*/ 868 w 1594"/>
                <a:gd name="T33" fmla="*/ 388 h 1605"/>
                <a:gd name="T34" fmla="*/ 1123 w 1594"/>
                <a:gd name="T35" fmla="*/ 388 h 1605"/>
                <a:gd name="T36" fmla="*/ 559 w 1594"/>
                <a:gd name="T37" fmla="*/ 952 h 1605"/>
                <a:gd name="T38" fmla="*/ 274 w 1594"/>
                <a:gd name="T39" fmla="*/ 952 h 1605"/>
                <a:gd name="T40" fmla="*/ 274 w 1594"/>
                <a:gd name="T41" fmla="*/ 10 h 1605"/>
                <a:gd name="T42" fmla="*/ 284 w 1594"/>
                <a:gd name="T43" fmla="*/ 0 h 1605"/>
                <a:gd name="T44" fmla="*/ 510 w 1594"/>
                <a:gd name="T45" fmla="*/ 1084 h 1605"/>
                <a:gd name="T46" fmla="*/ 10 w 1594"/>
                <a:gd name="T47" fmla="*/ 1084 h 1605"/>
                <a:gd name="T48" fmla="*/ 0 w 1594"/>
                <a:gd name="T49" fmla="*/ 1094 h 1605"/>
                <a:gd name="T50" fmla="*/ 0 w 1594"/>
                <a:gd name="T51" fmla="*/ 1595 h 1605"/>
                <a:gd name="T52" fmla="*/ 10 w 1594"/>
                <a:gd name="T53" fmla="*/ 1605 h 1605"/>
                <a:gd name="T54" fmla="*/ 510 w 1594"/>
                <a:gd name="T55" fmla="*/ 1605 h 1605"/>
                <a:gd name="T56" fmla="*/ 520 w 1594"/>
                <a:gd name="T57" fmla="*/ 1595 h 1605"/>
                <a:gd name="T58" fmla="*/ 520 w 1594"/>
                <a:gd name="T59" fmla="*/ 1094 h 1605"/>
                <a:gd name="T60" fmla="*/ 510 w 1594"/>
                <a:gd name="T61" fmla="*/ 1084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4" h="1605">
                  <a:moveTo>
                    <a:pt x="284" y="0"/>
                  </a:moveTo>
                  <a:cubicBezTo>
                    <a:pt x="1584" y="0"/>
                    <a:pt x="1584" y="0"/>
                    <a:pt x="1584" y="0"/>
                  </a:cubicBezTo>
                  <a:cubicBezTo>
                    <a:pt x="1589" y="0"/>
                    <a:pt x="1594" y="5"/>
                    <a:pt x="1594" y="10"/>
                  </a:cubicBezTo>
                  <a:cubicBezTo>
                    <a:pt x="1594" y="1312"/>
                    <a:pt x="1594" y="1312"/>
                    <a:pt x="1594" y="1312"/>
                  </a:cubicBezTo>
                  <a:cubicBezTo>
                    <a:pt x="1594" y="1317"/>
                    <a:pt x="1589" y="1322"/>
                    <a:pt x="1584" y="1322"/>
                  </a:cubicBezTo>
                  <a:cubicBezTo>
                    <a:pt x="652" y="1322"/>
                    <a:pt x="652" y="1322"/>
                    <a:pt x="652" y="1322"/>
                  </a:cubicBezTo>
                  <a:cubicBezTo>
                    <a:pt x="652" y="1046"/>
                    <a:pt x="652" y="1046"/>
                    <a:pt x="652" y="1046"/>
                  </a:cubicBezTo>
                  <a:cubicBezTo>
                    <a:pt x="1217" y="481"/>
                    <a:pt x="1217" y="481"/>
                    <a:pt x="1217" y="481"/>
                  </a:cubicBezTo>
                  <a:cubicBezTo>
                    <a:pt x="1217" y="736"/>
                    <a:pt x="1217" y="736"/>
                    <a:pt x="1217" y="736"/>
                  </a:cubicBezTo>
                  <a:cubicBezTo>
                    <a:pt x="1217" y="772"/>
                    <a:pt x="1245" y="801"/>
                    <a:pt x="1281" y="802"/>
                  </a:cubicBezTo>
                  <a:cubicBezTo>
                    <a:pt x="1318" y="802"/>
                    <a:pt x="1349" y="771"/>
                    <a:pt x="1349" y="734"/>
                  </a:cubicBezTo>
                  <a:cubicBezTo>
                    <a:pt x="1349" y="296"/>
                    <a:pt x="1349" y="296"/>
                    <a:pt x="1349" y="296"/>
                  </a:cubicBezTo>
                  <a:cubicBezTo>
                    <a:pt x="1349" y="273"/>
                    <a:pt x="1331" y="256"/>
                    <a:pt x="1309" y="256"/>
                  </a:cubicBezTo>
                  <a:cubicBezTo>
                    <a:pt x="868" y="256"/>
                    <a:pt x="868" y="256"/>
                    <a:pt x="868" y="256"/>
                  </a:cubicBezTo>
                  <a:cubicBezTo>
                    <a:pt x="832" y="256"/>
                    <a:pt x="802" y="285"/>
                    <a:pt x="802" y="322"/>
                  </a:cubicBezTo>
                  <a:cubicBezTo>
                    <a:pt x="802" y="322"/>
                    <a:pt x="802" y="322"/>
                    <a:pt x="802" y="322"/>
                  </a:cubicBezTo>
                  <a:cubicBezTo>
                    <a:pt x="802" y="358"/>
                    <a:pt x="832" y="388"/>
                    <a:pt x="868" y="388"/>
                  </a:cubicBezTo>
                  <a:cubicBezTo>
                    <a:pt x="1123" y="388"/>
                    <a:pt x="1123" y="388"/>
                    <a:pt x="1123" y="388"/>
                  </a:cubicBezTo>
                  <a:cubicBezTo>
                    <a:pt x="559" y="952"/>
                    <a:pt x="559" y="952"/>
                    <a:pt x="559" y="952"/>
                  </a:cubicBezTo>
                  <a:cubicBezTo>
                    <a:pt x="274" y="952"/>
                    <a:pt x="274" y="952"/>
                    <a:pt x="274" y="952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5"/>
                    <a:pt x="278" y="0"/>
                    <a:pt x="284" y="0"/>
                  </a:cubicBezTo>
                  <a:close/>
                  <a:moveTo>
                    <a:pt x="510" y="1084"/>
                  </a:moveTo>
                  <a:cubicBezTo>
                    <a:pt x="10" y="1084"/>
                    <a:pt x="10" y="1084"/>
                    <a:pt x="10" y="1084"/>
                  </a:cubicBezTo>
                  <a:cubicBezTo>
                    <a:pt x="4" y="1084"/>
                    <a:pt x="0" y="1089"/>
                    <a:pt x="0" y="1094"/>
                  </a:cubicBezTo>
                  <a:cubicBezTo>
                    <a:pt x="0" y="1595"/>
                    <a:pt x="0" y="1595"/>
                    <a:pt x="0" y="1595"/>
                  </a:cubicBezTo>
                  <a:cubicBezTo>
                    <a:pt x="0" y="1600"/>
                    <a:pt x="4" y="1605"/>
                    <a:pt x="10" y="1605"/>
                  </a:cubicBezTo>
                  <a:cubicBezTo>
                    <a:pt x="510" y="1605"/>
                    <a:pt x="510" y="1605"/>
                    <a:pt x="510" y="1605"/>
                  </a:cubicBezTo>
                  <a:cubicBezTo>
                    <a:pt x="515" y="1605"/>
                    <a:pt x="520" y="1600"/>
                    <a:pt x="520" y="1595"/>
                  </a:cubicBezTo>
                  <a:cubicBezTo>
                    <a:pt x="520" y="1094"/>
                    <a:pt x="520" y="1094"/>
                    <a:pt x="520" y="1094"/>
                  </a:cubicBezTo>
                  <a:cubicBezTo>
                    <a:pt x="520" y="1089"/>
                    <a:pt x="515" y="1084"/>
                    <a:pt x="510" y="1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086" tIns="44539" rIns="89086" bIns="44539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45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4AACD6-F939-7348-B210-4D2162144178}"/>
                </a:ext>
              </a:extLst>
            </p:cNvPr>
            <p:cNvSpPr/>
            <p:nvPr/>
          </p:nvSpPr>
          <p:spPr>
            <a:xfrm>
              <a:off x="1511797" y="5703764"/>
              <a:ext cx="1144143" cy="31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3" algn="ctr" defTabSz="685800"/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Commitment</a:t>
              </a:r>
            </a:p>
            <a:p>
              <a:pPr marL="0" lvl="3" algn="ctr" defTabSz="685800"/>
              <a:r>
                <a:rPr lang="en-US" sz="1145" b="1" dirty="0">
                  <a:solidFill>
                    <a:srgbClr val="FFFFFF"/>
                  </a:solidFill>
                  <a:latin typeface="Candara" panose="020E0502030303020204" pitchFamily="34" charset="0"/>
                  <a:sym typeface="+mn-lt"/>
                </a:rPr>
                <a:t>&amp; Demand</a:t>
              </a:r>
            </a:p>
          </p:txBody>
        </p:sp>
        <p:grpSp>
          <p:nvGrpSpPr>
            <p:cNvPr id="26" name="bcgIcons_Prioritization">
              <a:extLst>
                <a:ext uri="{FF2B5EF4-FFF2-40B4-BE49-F238E27FC236}">
                  <a16:creationId xmlns:a16="http://schemas.microsoft.com/office/drawing/2014/main" id="{819BBC9C-DFE7-3C43-B526-8B0E388FD1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75694" y="5299529"/>
              <a:ext cx="550048" cy="550557"/>
              <a:chOff x="1682" y="0"/>
              <a:chExt cx="4316" cy="4320"/>
            </a:xfrm>
          </p:grpSpPr>
          <p:sp>
            <p:nvSpPr>
              <p:cNvPr id="27" name="AutoShape 3">
                <a:extLst>
                  <a:ext uri="{FF2B5EF4-FFF2-40B4-BE49-F238E27FC236}">
                    <a16:creationId xmlns:a16="http://schemas.microsoft.com/office/drawing/2014/main" id="{3664D849-8214-C548-BD93-7FA2265A018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444" tIns="66221" rIns="132444" bIns="66221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DE73CCE7-7BDD-5F4A-9794-88E24786F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4" y="898"/>
                <a:ext cx="2587" cy="2400"/>
              </a:xfrm>
              <a:custGeom>
                <a:avLst/>
                <a:gdLst>
                  <a:gd name="T0" fmla="*/ 348 w 1381"/>
                  <a:gd name="T1" fmla="*/ 370 h 1280"/>
                  <a:gd name="T2" fmla="*/ 22 w 1381"/>
                  <a:gd name="T3" fmla="*/ 370 h 1280"/>
                  <a:gd name="T4" fmla="*/ 0 w 1381"/>
                  <a:gd name="T5" fmla="*/ 348 h 1280"/>
                  <a:gd name="T6" fmla="*/ 0 w 1381"/>
                  <a:gd name="T7" fmla="*/ 22 h 1280"/>
                  <a:gd name="T8" fmla="*/ 22 w 1381"/>
                  <a:gd name="T9" fmla="*/ 0 h 1280"/>
                  <a:gd name="T10" fmla="*/ 348 w 1381"/>
                  <a:gd name="T11" fmla="*/ 0 h 1280"/>
                  <a:gd name="T12" fmla="*/ 370 w 1381"/>
                  <a:gd name="T13" fmla="*/ 22 h 1280"/>
                  <a:gd name="T14" fmla="*/ 370 w 1381"/>
                  <a:gd name="T15" fmla="*/ 348 h 1280"/>
                  <a:gd name="T16" fmla="*/ 348 w 1381"/>
                  <a:gd name="T17" fmla="*/ 370 h 1280"/>
                  <a:gd name="T18" fmla="*/ 44 w 1381"/>
                  <a:gd name="T19" fmla="*/ 326 h 1280"/>
                  <a:gd name="T20" fmla="*/ 326 w 1381"/>
                  <a:gd name="T21" fmla="*/ 326 h 1280"/>
                  <a:gd name="T22" fmla="*/ 326 w 1381"/>
                  <a:gd name="T23" fmla="*/ 44 h 1280"/>
                  <a:gd name="T24" fmla="*/ 44 w 1381"/>
                  <a:gd name="T25" fmla="*/ 44 h 1280"/>
                  <a:gd name="T26" fmla="*/ 44 w 1381"/>
                  <a:gd name="T27" fmla="*/ 326 h 1280"/>
                  <a:gd name="T28" fmla="*/ 348 w 1381"/>
                  <a:gd name="T29" fmla="*/ 1280 h 1280"/>
                  <a:gd name="T30" fmla="*/ 22 w 1381"/>
                  <a:gd name="T31" fmla="*/ 1280 h 1280"/>
                  <a:gd name="T32" fmla="*/ 0 w 1381"/>
                  <a:gd name="T33" fmla="*/ 1258 h 1280"/>
                  <a:gd name="T34" fmla="*/ 0 w 1381"/>
                  <a:gd name="T35" fmla="*/ 932 h 1280"/>
                  <a:gd name="T36" fmla="*/ 22 w 1381"/>
                  <a:gd name="T37" fmla="*/ 910 h 1280"/>
                  <a:gd name="T38" fmla="*/ 348 w 1381"/>
                  <a:gd name="T39" fmla="*/ 910 h 1280"/>
                  <a:gd name="T40" fmla="*/ 370 w 1381"/>
                  <a:gd name="T41" fmla="*/ 932 h 1280"/>
                  <a:gd name="T42" fmla="*/ 370 w 1381"/>
                  <a:gd name="T43" fmla="*/ 1258 h 1280"/>
                  <a:gd name="T44" fmla="*/ 348 w 1381"/>
                  <a:gd name="T45" fmla="*/ 1280 h 1280"/>
                  <a:gd name="T46" fmla="*/ 44 w 1381"/>
                  <a:gd name="T47" fmla="*/ 1236 h 1280"/>
                  <a:gd name="T48" fmla="*/ 326 w 1381"/>
                  <a:gd name="T49" fmla="*/ 1236 h 1280"/>
                  <a:gd name="T50" fmla="*/ 326 w 1381"/>
                  <a:gd name="T51" fmla="*/ 954 h 1280"/>
                  <a:gd name="T52" fmla="*/ 44 w 1381"/>
                  <a:gd name="T53" fmla="*/ 954 h 1280"/>
                  <a:gd name="T54" fmla="*/ 44 w 1381"/>
                  <a:gd name="T55" fmla="*/ 1236 h 1280"/>
                  <a:gd name="T56" fmla="*/ 1381 w 1381"/>
                  <a:gd name="T57" fmla="*/ 185 h 1280"/>
                  <a:gd name="T58" fmla="*/ 1359 w 1381"/>
                  <a:gd name="T59" fmla="*/ 163 h 1280"/>
                  <a:gd name="T60" fmla="*/ 557 w 1381"/>
                  <a:gd name="T61" fmla="*/ 163 h 1280"/>
                  <a:gd name="T62" fmla="*/ 535 w 1381"/>
                  <a:gd name="T63" fmla="*/ 185 h 1280"/>
                  <a:gd name="T64" fmla="*/ 557 w 1381"/>
                  <a:gd name="T65" fmla="*/ 207 h 1280"/>
                  <a:gd name="T66" fmla="*/ 1359 w 1381"/>
                  <a:gd name="T67" fmla="*/ 207 h 1280"/>
                  <a:gd name="T68" fmla="*/ 1381 w 1381"/>
                  <a:gd name="T69" fmla="*/ 185 h 1280"/>
                  <a:gd name="T70" fmla="*/ 1381 w 1381"/>
                  <a:gd name="T71" fmla="*/ 1095 h 1280"/>
                  <a:gd name="T72" fmla="*/ 1359 w 1381"/>
                  <a:gd name="T73" fmla="*/ 1073 h 1280"/>
                  <a:gd name="T74" fmla="*/ 557 w 1381"/>
                  <a:gd name="T75" fmla="*/ 1073 h 1280"/>
                  <a:gd name="T76" fmla="*/ 535 w 1381"/>
                  <a:gd name="T77" fmla="*/ 1095 h 1280"/>
                  <a:gd name="T78" fmla="*/ 557 w 1381"/>
                  <a:gd name="T79" fmla="*/ 1117 h 1280"/>
                  <a:gd name="T80" fmla="*/ 1359 w 1381"/>
                  <a:gd name="T81" fmla="*/ 1117 h 1280"/>
                  <a:gd name="T82" fmla="*/ 1381 w 1381"/>
                  <a:gd name="T83" fmla="*/ 1095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81" h="1280">
                    <a:moveTo>
                      <a:pt x="348" y="370"/>
                    </a:moveTo>
                    <a:cubicBezTo>
                      <a:pt x="22" y="370"/>
                      <a:pt x="22" y="370"/>
                      <a:pt x="22" y="370"/>
                    </a:cubicBezTo>
                    <a:cubicBezTo>
                      <a:pt x="10" y="370"/>
                      <a:pt x="0" y="360"/>
                      <a:pt x="0" y="34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60" y="0"/>
                      <a:pt x="370" y="10"/>
                      <a:pt x="370" y="22"/>
                    </a:cubicBezTo>
                    <a:cubicBezTo>
                      <a:pt x="370" y="348"/>
                      <a:pt x="370" y="348"/>
                      <a:pt x="370" y="348"/>
                    </a:cubicBezTo>
                    <a:cubicBezTo>
                      <a:pt x="370" y="360"/>
                      <a:pt x="360" y="370"/>
                      <a:pt x="348" y="370"/>
                    </a:cubicBezTo>
                    <a:close/>
                    <a:moveTo>
                      <a:pt x="44" y="326"/>
                    </a:move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44" y="44"/>
                      <a:pt x="44" y="44"/>
                      <a:pt x="44" y="44"/>
                    </a:cubicBezTo>
                    <a:lnTo>
                      <a:pt x="44" y="326"/>
                    </a:lnTo>
                    <a:close/>
                    <a:moveTo>
                      <a:pt x="348" y="1280"/>
                    </a:moveTo>
                    <a:cubicBezTo>
                      <a:pt x="22" y="1280"/>
                      <a:pt x="22" y="1280"/>
                      <a:pt x="22" y="1280"/>
                    </a:cubicBezTo>
                    <a:cubicBezTo>
                      <a:pt x="10" y="1280"/>
                      <a:pt x="0" y="1270"/>
                      <a:pt x="0" y="1258"/>
                    </a:cubicBezTo>
                    <a:cubicBezTo>
                      <a:pt x="0" y="932"/>
                      <a:pt x="0" y="932"/>
                      <a:pt x="0" y="932"/>
                    </a:cubicBezTo>
                    <a:cubicBezTo>
                      <a:pt x="0" y="920"/>
                      <a:pt x="10" y="910"/>
                      <a:pt x="22" y="910"/>
                    </a:cubicBezTo>
                    <a:cubicBezTo>
                      <a:pt x="348" y="910"/>
                      <a:pt x="348" y="910"/>
                      <a:pt x="348" y="910"/>
                    </a:cubicBezTo>
                    <a:cubicBezTo>
                      <a:pt x="360" y="910"/>
                      <a:pt x="370" y="920"/>
                      <a:pt x="370" y="932"/>
                    </a:cubicBezTo>
                    <a:cubicBezTo>
                      <a:pt x="370" y="1258"/>
                      <a:pt x="370" y="1258"/>
                      <a:pt x="370" y="1258"/>
                    </a:cubicBezTo>
                    <a:cubicBezTo>
                      <a:pt x="370" y="1270"/>
                      <a:pt x="360" y="1280"/>
                      <a:pt x="348" y="1280"/>
                    </a:cubicBezTo>
                    <a:close/>
                    <a:moveTo>
                      <a:pt x="44" y="1236"/>
                    </a:moveTo>
                    <a:cubicBezTo>
                      <a:pt x="326" y="1236"/>
                      <a:pt x="326" y="1236"/>
                      <a:pt x="326" y="1236"/>
                    </a:cubicBezTo>
                    <a:cubicBezTo>
                      <a:pt x="326" y="954"/>
                      <a:pt x="326" y="954"/>
                      <a:pt x="326" y="954"/>
                    </a:cubicBezTo>
                    <a:cubicBezTo>
                      <a:pt x="44" y="954"/>
                      <a:pt x="44" y="954"/>
                      <a:pt x="44" y="954"/>
                    </a:cubicBezTo>
                    <a:lnTo>
                      <a:pt x="44" y="1236"/>
                    </a:lnTo>
                    <a:close/>
                    <a:moveTo>
                      <a:pt x="1381" y="185"/>
                    </a:moveTo>
                    <a:cubicBezTo>
                      <a:pt x="1381" y="172"/>
                      <a:pt x="1371" y="163"/>
                      <a:pt x="1359" y="163"/>
                    </a:cubicBezTo>
                    <a:cubicBezTo>
                      <a:pt x="557" y="163"/>
                      <a:pt x="557" y="163"/>
                      <a:pt x="557" y="163"/>
                    </a:cubicBezTo>
                    <a:cubicBezTo>
                      <a:pt x="545" y="163"/>
                      <a:pt x="535" y="172"/>
                      <a:pt x="535" y="185"/>
                    </a:cubicBezTo>
                    <a:cubicBezTo>
                      <a:pt x="535" y="197"/>
                      <a:pt x="545" y="207"/>
                      <a:pt x="557" y="207"/>
                    </a:cubicBezTo>
                    <a:cubicBezTo>
                      <a:pt x="1359" y="207"/>
                      <a:pt x="1359" y="207"/>
                      <a:pt x="1359" y="207"/>
                    </a:cubicBezTo>
                    <a:cubicBezTo>
                      <a:pt x="1371" y="207"/>
                      <a:pt x="1381" y="197"/>
                      <a:pt x="1381" y="185"/>
                    </a:cubicBezTo>
                    <a:close/>
                    <a:moveTo>
                      <a:pt x="1381" y="1095"/>
                    </a:moveTo>
                    <a:cubicBezTo>
                      <a:pt x="1381" y="1083"/>
                      <a:pt x="1371" y="1073"/>
                      <a:pt x="1359" y="1073"/>
                    </a:cubicBezTo>
                    <a:cubicBezTo>
                      <a:pt x="557" y="1073"/>
                      <a:pt x="557" y="1073"/>
                      <a:pt x="557" y="1073"/>
                    </a:cubicBezTo>
                    <a:cubicBezTo>
                      <a:pt x="545" y="1073"/>
                      <a:pt x="535" y="1083"/>
                      <a:pt x="535" y="1095"/>
                    </a:cubicBezTo>
                    <a:cubicBezTo>
                      <a:pt x="535" y="1107"/>
                      <a:pt x="545" y="1117"/>
                      <a:pt x="557" y="1117"/>
                    </a:cubicBezTo>
                    <a:cubicBezTo>
                      <a:pt x="1359" y="1117"/>
                      <a:pt x="1359" y="1117"/>
                      <a:pt x="1359" y="1117"/>
                    </a:cubicBezTo>
                    <a:cubicBezTo>
                      <a:pt x="1371" y="1117"/>
                      <a:pt x="1381" y="1107"/>
                      <a:pt x="1381" y="10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2444" tIns="66221" rIns="132444" bIns="66221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1C467713-C649-3343-A841-4B93255B4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4" y="452"/>
                <a:ext cx="3536" cy="1993"/>
              </a:xfrm>
              <a:custGeom>
                <a:avLst/>
                <a:gdLst>
                  <a:gd name="T0" fmla="*/ 370 w 1888"/>
                  <a:gd name="T1" fmla="*/ 715 h 1063"/>
                  <a:gd name="T2" fmla="*/ 370 w 1888"/>
                  <a:gd name="T3" fmla="*/ 1041 h 1063"/>
                  <a:gd name="T4" fmla="*/ 348 w 1888"/>
                  <a:gd name="T5" fmla="*/ 1063 h 1063"/>
                  <a:gd name="T6" fmla="*/ 22 w 1888"/>
                  <a:gd name="T7" fmla="*/ 1063 h 1063"/>
                  <a:gd name="T8" fmla="*/ 0 w 1888"/>
                  <a:gd name="T9" fmla="*/ 1041 h 1063"/>
                  <a:gd name="T10" fmla="*/ 0 w 1888"/>
                  <a:gd name="T11" fmla="*/ 715 h 1063"/>
                  <a:gd name="T12" fmla="*/ 22 w 1888"/>
                  <a:gd name="T13" fmla="*/ 693 h 1063"/>
                  <a:gd name="T14" fmla="*/ 348 w 1888"/>
                  <a:gd name="T15" fmla="*/ 693 h 1063"/>
                  <a:gd name="T16" fmla="*/ 370 w 1888"/>
                  <a:gd name="T17" fmla="*/ 715 h 1063"/>
                  <a:gd name="T18" fmla="*/ 1496 w 1888"/>
                  <a:gd name="T19" fmla="*/ 116 h 1063"/>
                  <a:gd name="T20" fmla="*/ 1202 w 1888"/>
                  <a:gd name="T21" fmla="*/ 116 h 1063"/>
                  <a:gd name="T22" fmla="*/ 1279 w 1888"/>
                  <a:gd name="T23" fmla="*/ 40 h 1063"/>
                  <a:gd name="T24" fmla="*/ 1279 w 1888"/>
                  <a:gd name="T25" fmla="*/ 8 h 1063"/>
                  <a:gd name="T26" fmla="*/ 1248 w 1888"/>
                  <a:gd name="T27" fmla="*/ 8 h 1063"/>
                  <a:gd name="T28" fmla="*/ 1134 w 1888"/>
                  <a:gd name="T29" fmla="*/ 123 h 1063"/>
                  <a:gd name="T30" fmla="*/ 1127 w 1888"/>
                  <a:gd name="T31" fmla="*/ 138 h 1063"/>
                  <a:gd name="T32" fmla="*/ 1134 w 1888"/>
                  <a:gd name="T33" fmla="*/ 154 h 1063"/>
                  <a:gd name="T34" fmla="*/ 1248 w 1888"/>
                  <a:gd name="T35" fmla="*/ 268 h 1063"/>
                  <a:gd name="T36" fmla="*/ 1263 w 1888"/>
                  <a:gd name="T37" fmla="*/ 274 h 1063"/>
                  <a:gd name="T38" fmla="*/ 1279 w 1888"/>
                  <a:gd name="T39" fmla="*/ 268 h 1063"/>
                  <a:gd name="T40" fmla="*/ 1279 w 1888"/>
                  <a:gd name="T41" fmla="*/ 237 h 1063"/>
                  <a:gd name="T42" fmla="*/ 1202 w 1888"/>
                  <a:gd name="T43" fmla="*/ 160 h 1063"/>
                  <a:gd name="T44" fmla="*/ 1496 w 1888"/>
                  <a:gd name="T45" fmla="*/ 160 h 1063"/>
                  <a:gd name="T46" fmla="*/ 1844 w 1888"/>
                  <a:gd name="T47" fmla="*/ 508 h 1063"/>
                  <a:gd name="T48" fmla="*/ 1496 w 1888"/>
                  <a:gd name="T49" fmla="*/ 856 h 1063"/>
                  <a:gd name="T50" fmla="*/ 557 w 1888"/>
                  <a:gd name="T51" fmla="*/ 856 h 1063"/>
                  <a:gd name="T52" fmla="*/ 535 w 1888"/>
                  <a:gd name="T53" fmla="*/ 878 h 1063"/>
                  <a:gd name="T54" fmla="*/ 557 w 1888"/>
                  <a:gd name="T55" fmla="*/ 900 h 1063"/>
                  <a:gd name="T56" fmla="*/ 1496 w 1888"/>
                  <a:gd name="T57" fmla="*/ 900 h 1063"/>
                  <a:gd name="T58" fmla="*/ 1888 w 1888"/>
                  <a:gd name="T59" fmla="*/ 508 h 1063"/>
                  <a:gd name="T60" fmla="*/ 1496 w 1888"/>
                  <a:gd name="T61" fmla="*/ 116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8" h="1063">
                    <a:moveTo>
                      <a:pt x="370" y="715"/>
                    </a:moveTo>
                    <a:cubicBezTo>
                      <a:pt x="370" y="1041"/>
                      <a:pt x="370" y="1041"/>
                      <a:pt x="370" y="1041"/>
                    </a:cubicBezTo>
                    <a:cubicBezTo>
                      <a:pt x="370" y="1053"/>
                      <a:pt x="360" y="1063"/>
                      <a:pt x="348" y="1063"/>
                    </a:cubicBezTo>
                    <a:cubicBezTo>
                      <a:pt x="22" y="1063"/>
                      <a:pt x="22" y="1063"/>
                      <a:pt x="22" y="1063"/>
                    </a:cubicBezTo>
                    <a:cubicBezTo>
                      <a:pt x="10" y="1063"/>
                      <a:pt x="0" y="1053"/>
                      <a:pt x="0" y="1041"/>
                    </a:cubicBezTo>
                    <a:cubicBezTo>
                      <a:pt x="0" y="715"/>
                      <a:pt x="0" y="715"/>
                      <a:pt x="0" y="715"/>
                    </a:cubicBezTo>
                    <a:cubicBezTo>
                      <a:pt x="0" y="703"/>
                      <a:pt x="10" y="693"/>
                      <a:pt x="22" y="693"/>
                    </a:cubicBezTo>
                    <a:cubicBezTo>
                      <a:pt x="348" y="693"/>
                      <a:pt x="348" y="693"/>
                      <a:pt x="348" y="693"/>
                    </a:cubicBezTo>
                    <a:cubicBezTo>
                      <a:pt x="360" y="693"/>
                      <a:pt x="370" y="703"/>
                      <a:pt x="370" y="715"/>
                    </a:cubicBezTo>
                    <a:close/>
                    <a:moveTo>
                      <a:pt x="1496" y="116"/>
                    </a:moveTo>
                    <a:cubicBezTo>
                      <a:pt x="1202" y="116"/>
                      <a:pt x="1202" y="116"/>
                      <a:pt x="1202" y="116"/>
                    </a:cubicBezTo>
                    <a:cubicBezTo>
                      <a:pt x="1279" y="40"/>
                      <a:pt x="1279" y="40"/>
                      <a:pt x="1279" y="40"/>
                    </a:cubicBezTo>
                    <a:cubicBezTo>
                      <a:pt x="1287" y="31"/>
                      <a:pt x="1287" y="17"/>
                      <a:pt x="1279" y="8"/>
                    </a:cubicBezTo>
                    <a:cubicBezTo>
                      <a:pt x="1270" y="0"/>
                      <a:pt x="1256" y="0"/>
                      <a:pt x="1248" y="8"/>
                    </a:cubicBezTo>
                    <a:cubicBezTo>
                      <a:pt x="1134" y="123"/>
                      <a:pt x="1134" y="123"/>
                      <a:pt x="1134" y="123"/>
                    </a:cubicBezTo>
                    <a:cubicBezTo>
                      <a:pt x="1129" y="127"/>
                      <a:pt x="1127" y="132"/>
                      <a:pt x="1127" y="138"/>
                    </a:cubicBezTo>
                    <a:cubicBezTo>
                      <a:pt x="1127" y="144"/>
                      <a:pt x="1129" y="150"/>
                      <a:pt x="1134" y="154"/>
                    </a:cubicBezTo>
                    <a:cubicBezTo>
                      <a:pt x="1248" y="268"/>
                      <a:pt x="1248" y="268"/>
                      <a:pt x="1248" y="268"/>
                    </a:cubicBezTo>
                    <a:cubicBezTo>
                      <a:pt x="1252" y="272"/>
                      <a:pt x="1258" y="274"/>
                      <a:pt x="1263" y="274"/>
                    </a:cubicBezTo>
                    <a:cubicBezTo>
                      <a:pt x="1269" y="274"/>
                      <a:pt x="1275" y="272"/>
                      <a:pt x="1279" y="268"/>
                    </a:cubicBezTo>
                    <a:cubicBezTo>
                      <a:pt x="1287" y="259"/>
                      <a:pt x="1287" y="245"/>
                      <a:pt x="1279" y="237"/>
                    </a:cubicBezTo>
                    <a:cubicBezTo>
                      <a:pt x="1202" y="160"/>
                      <a:pt x="1202" y="160"/>
                      <a:pt x="1202" y="160"/>
                    </a:cubicBezTo>
                    <a:cubicBezTo>
                      <a:pt x="1496" y="160"/>
                      <a:pt x="1496" y="160"/>
                      <a:pt x="1496" y="160"/>
                    </a:cubicBezTo>
                    <a:cubicBezTo>
                      <a:pt x="1688" y="160"/>
                      <a:pt x="1844" y="316"/>
                      <a:pt x="1844" y="508"/>
                    </a:cubicBezTo>
                    <a:cubicBezTo>
                      <a:pt x="1844" y="700"/>
                      <a:pt x="1688" y="856"/>
                      <a:pt x="1496" y="856"/>
                    </a:cubicBezTo>
                    <a:cubicBezTo>
                      <a:pt x="557" y="856"/>
                      <a:pt x="557" y="856"/>
                      <a:pt x="557" y="856"/>
                    </a:cubicBezTo>
                    <a:cubicBezTo>
                      <a:pt x="545" y="856"/>
                      <a:pt x="535" y="866"/>
                      <a:pt x="535" y="878"/>
                    </a:cubicBezTo>
                    <a:cubicBezTo>
                      <a:pt x="535" y="890"/>
                      <a:pt x="545" y="900"/>
                      <a:pt x="557" y="900"/>
                    </a:cubicBezTo>
                    <a:cubicBezTo>
                      <a:pt x="1496" y="900"/>
                      <a:pt x="1496" y="900"/>
                      <a:pt x="1496" y="900"/>
                    </a:cubicBezTo>
                    <a:cubicBezTo>
                      <a:pt x="1712" y="900"/>
                      <a:pt x="1888" y="724"/>
                      <a:pt x="1888" y="508"/>
                    </a:cubicBezTo>
                    <a:cubicBezTo>
                      <a:pt x="1888" y="292"/>
                      <a:pt x="1712" y="116"/>
                      <a:pt x="1496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2444" tIns="66221" rIns="132444" bIns="66221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675" dirty="0">
                  <a:solidFill>
                    <a:srgbClr val="000000"/>
                  </a:solidFill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11C2793-24F4-E740-9250-264485CC6031}"/>
              </a:ext>
            </a:extLst>
          </p:cNvPr>
          <p:cNvSpPr/>
          <p:nvPr/>
        </p:nvSpPr>
        <p:spPr>
          <a:xfrm>
            <a:off x="7743463" y="1687571"/>
            <a:ext cx="1400537" cy="217025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3078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Title 2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BCG Grid 16:9">
  <a:themeElements>
    <a:clrScheme name="WHO Grid">
      <a:dk1>
        <a:srgbClr val="000000"/>
      </a:dk1>
      <a:lt1>
        <a:sysClr val="window" lastClr="FFFFFF"/>
      </a:lt1>
      <a:dk2>
        <a:srgbClr val="04A4EC"/>
      </a:dk2>
      <a:lt2>
        <a:srgbClr val="F2F2F2"/>
      </a:lt2>
      <a:accent1>
        <a:srgbClr val="00244C"/>
      </a:accent1>
      <a:accent2>
        <a:srgbClr val="0373A5"/>
      </a:accent2>
      <a:accent3>
        <a:srgbClr val="FFFF00"/>
      </a:accent3>
      <a:accent4>
        <a:srgbClr val="60CCFC"/>
      </a:accent4>
      <a:accent5>
        <a:srgbClr val="6E6F73"/>
      </a:accent5>
      <a:accent6>
        <a:srgbClr val="8064A2"/>
      </a:accent6>
      <a:hlink>
        <a:srgbClr val="C0504D"/>
      </a:hlink>
      <a:folHlink>
        <a:srgbClr val="C967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3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lide 1.1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lide 2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lide 3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lide 3.2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Gavi ppt template_blank 16-9">
  <a:themeElements>
    <a:clrScheme name="GAVI PRIMARY COLOURS">
      <a:dk1>
        <a:srgbClr val="343434"/>
      </a:dk1>
      <a:lt1>
        <a:srgbClr val="FFFFFF"/>
      </a:lt1>
      <a:dk2>
        <a:srgbClr val="81B900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D50032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HOLERA">
      <a:srgbClr val="AF5C37"/>
    </a:custClr>
    <a:custClr name="HEPB">
      <a:srgbClr val="D50032"/>
    </a:custClr>
    <a:custClr name="HPV">
      <a:srgbClr val="F59BBB"/>
    </a:custClr>
    <a:custClr name="IPV INJECTABLE POLIO">
      <a:srgbClr val="CEDC00"/>
    </a:custClr>
    <a:custClr name="JAPANESE ENCEPHALITIS">
      <a:srgbClr val="B288B9"/>
    </a:custClr>
    <a:custClr name="MEASLES">
      <a:srgbClr val="41B6E6"/>
    </a:custClr>
    <a:custClr name="MEASLES 2 DOSE">
      <a:srgbClr val="0097A9"/>
    </a:custClr>
    <a:custClr name="MEASLES RUBELLA">
      <a:srgbClr val="005A70"/>
    </a:custClr>
    <a:custClr name="MENINGITIS A">
      <a:srgbClr val="009639"/>
    </a:custClr>
    <a:custClr name="PENTA">
      <a:srgbClr val="653279"/>
    </a:custClr>
    <a:custClr name="PNEUMO">
      <a:srgbClr val="0033A0"/>
    </a:custClr>
    <a:custClr name="ROTAVIRUS">
      <a:srgbClr val="D86018"/>
    </a:custClr>
    <a:custClr name="YELLOW FEVER">
      <a:srgbClr val="EAAA00"/>
    </a:custClr>
    <a:custClr name="DENGUE">
      <a:srgbClr val="C6C6C5"/>
    </a:custClr>
    <a:custClr name="MALARIA">
      <a:srgbClr val="A7A7A7"/>
    </a:custClr>
    <a:custClr name="MATERNAL FLU">
      <a:srgbClr val="878786"/>
    </a:custClr>
    <a:custClr name="RABIES">
      <a:srgbClr val="636362"/>
    </a:custClr>
  </a:custClrLst>
  <a:extLst>
    <a:ext uri="{05A4C25C-085E-4340-85A3-A5531E510DB2}">
      <thm15:themeFamily xmlns:thm15="http://schemas.microsoft.com/office/thememl/2012/main" name="Gavi ppt template_blank_16-9" id="{DEBBE98C-C3E5-984B-BC10-1E92A94DEDF8}" vid="{2886559F-29FB-714C-86BD-EB166E1AA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</TotalTime>
  <Words>1786</Words>
  <Application>Microsoft Office PowerPoint</Application>
  <PresentationFormat>On-screen Show (4:3)</PresentationFormat>
  <Paragraphs>328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SimSun</vt:lpstr>
      <vt:lpstr>Arial</vt:lpstr>
      <vt:lpstr>Arial Unicode MS</vt:lpstr>
      <vt:lpstr>Calibri</vt:lpstr>
      <vt:lpstr>Candara</vt:lpstr>
      <vt:lpstr>Ebrima</vt:lpstr>
      <vt:lpstr>MV Boli</vt:lpstr>
      <vt:lpstr>Times New Roman</vt:lpstr>
      <vt:lpstr>Trebuchet MS</vt:lpstr>
      <vt:lpstr>Vrinda</vt:lpstr>
      <vt:lpstr>-webkit-standard</vt:lpstr>
      <vt:lpstr>Wingdings</vt:lpstr>
      <vt:lpstr>Title 2</vt:lpstr>
      <vt:lpstr>Title 3</vt:lpstr>
      <vt:lpstr>Slide 1 Plain</vt:lpstr>
      <vt:lpstr>Slide 1.1</vt:lpstr>
      <vt:lpstr>Slide 2 Plain</vt:lpstr>
      <vt:lpstr>Slide 3 Plain</vt:lpstr>
      <vt:lpstr>Slide 3.2</vt:lpstr>
      <vt:lpstr>2_Office Theme</vt:lpstr>
      <vt:lpstr>Gavi ppt template_blank 16-9</vt:lpstr>
      <vt:lpstr>BCG Grid 16:9</vt:lpstr>
      <vt:lpstr>think-cell Slide</vt:lpstr>
      <vt:lpstr>Creating the post-2020 MR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Cabin + Cub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Valerie Thai</dc:creator>
  <cp:lastModifiedBy>Robin Nandy</cp:lastModifiedBy>
  <cp:revision>215</cp:revision>
  <dcterms:created xsi:type="dcterms:W3CDTF">2013-04-22T22:11:39Z</dcterms:created>
  <dcterms:modified xsi:type="dcterms:W3CDTF">2019-09-11T11:20:39Z</dcterms:modified>
</cp:coreProperties>
</file>