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7"/>
  </p:notesMasterIdLst>
  <p:sldIdLst>
    <p:sldId id="256" r:id="rId3"/>
    <p:sldId id="282" r:id="rId4"/>
    <p:sldId id="310" r:id="rId5"/>
    <p:sldId id="301" r:id="rId6"/>
    <p:sldId id="322" r:id="rId7"/>
    <p:sldId id="376" r:id="rId8"/>
    <p:sldId id="377" r:id="rId9"/>
    <p:sldId id="378" r:id="rId10"/>
    <p:sldId id="385" r:id="rId11"/>
    <p:sldId id="387" r:id="rId12"/>
    <p:sldId id="381" r:id="rId13"/>
    <p:sldId id="386" r:id="rId14"/>
    <p:sldId id="383" r:id="rId15"/>
    <p:sldId id="391" r:id="rId16"/>
    <p:sldId id="379" r:id="rId17"/>
    <p:sldId id="392" r:id="rId18"/>
    <p:sldId id="332" r:id="rId19"/>
    <p:sldId id="326" r:id="rId20"/>
    <p:sldId id="327" r:id="rId21"/>
    <p:sldId id="323" r:id="rId22"/>
    <p:sldId id="311" r:id="rId23"/>
    <p:sldId id="335" r:id="rId24"/>
    <p:sldId id="393" r:id="rId25"/>
    <p:sldId id="32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3E8"/>
    <a:srgbClr val="8A0E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14" autoAdjust="0"/>
  </p:normalViewPr>
  <p:slideViewPr>
    <p:cSldViewPr>
      <p:cViewPr varScale="1">
        <p:scale>
          <a:sx n="93" d="100"/>
          <a:sy n="93" d="100"/>
        </p:scale>
        <p:origin x="42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1"/>
    <c:plotArea>
      <c:layout>
        <c:manualLayout>
          <c:layoutTarget val="inner"/>
          <c:xMode val="edge"/>
          <c:yMode val="edge"/>
          <c:x val="7.6601019460344311E-2"/>
          <c:y val="5.9952038369304558E-2"/>
          <c:w val="0.90911335405696403"/>
          <c:h val="0.78112604763258442"/>
        </c:manualLayout>
      </c:layout>
      <c:barChart>
        <c:barDir val="col"/>
        <c:grouping val="clustered"/>
        <c:varyColors val="0"/>
        <c:ser>
          <c:idx val="0"/>
          <c:order val="0"/>
          <c:tx>
            <c:strRef>
              <c:f>Sheet1!$B$1</c:f>
              <c:strCache>
                <c:ptCount val="1"/>
                <c:pt idx="0">
                  <c:v>dropout</c:v>
                </c:pt>
              </c:strCache>
            </c:strRef>
          </c:tx>
          <c:invertIfNegative val="0"/>
          <c:dPt>
            <c:idx val="0"/>
            <c:invertIfNegative val="0"/>
            <c:bubble3D val="0"/>
            <c:extLst>
              <c:ext xmlns:c16="http://schemas.microsoft.com/office/drawing/2014/chart" uri="{C3380CC4-5D6E-409C-BE32-E72D297353CC}">
                <c16:uniqueId val="{00000000-D76B-46CD-BA2A-3BA1C53C66CB}"/>
              </c:ext>
            </c:extLst>
          </c:dPt>
          <c:dPt>
            <c:idx val="1"/>
            <c:invertIfNegative val="0"/>
            <c:bubble3D val="0"/>
            <c:extLst>
              <c:ext xmlns:c16="http://schemas.microsoft.com/office/drawing/2014/chart" uri="{C3380CC4-5D6E-409C-BE32-E72D297353CC}">
                <c16:uniqueId val="{00000001-D76B-46CD-BA2A-3BA1C53C66CB}"/>
              </c:ext>
            </c:extLst>
          </c:dPt>
          <c:dPt>
            <c:idx val="2"/>
            <c:invertIfNegative val="0"/>
            <c:bubble3D val="0"/>
            <c:extLst>
              <c:ext xmlns:c16="http://schemas.microsoft.com/office/drawing/2014/chart" uri="{C3380CC4-5D6E-409C-BE32-E72D297353CC}">
                <c16:uniqueId val="{00000002-D76B-46CD-BA2A-3BA1C53C66CB}"/>
              </c:ext>
            </c:extLst>
          </c:dPt>
          <c:dPt>
            <c:idx val="3"/>
            <c:invertIfNegative val="0"/>
            <c:bubble3D val="0"/>
            <c:extLst>
              <c:ext xmlns:c16="http://schemas.microsoft.com/office/drawing/2014/chart" uri="{C3380CC4-5D6E-409C-BE32-E72D297353CC}">
                <c16:uniqueId val="{00000003-D76B-46CD-BA2A-3BA1C53C66CB}"/>
              </c:ext>
            </c:extLst>
          </c:dPt>
          <c:dPt>
            <c:idx val="4"/>
            <c:invertIfNegative val="0"/>
            <c:bubble3D val="0"/>
            <c:extLst>
              <c:ext xmlns:c16="http://schemas.microsoft.com/office/drawing/2014/chart" uri="{C3380CC4-5D6E-409C-BE32-E72D297353CC}">
                <c16:uniqueId val="{00000004-D76B-46CD-BA2A-3BA1C53C66CB}"/>
              </c:ext>
            </c:extLst>
          </c:dPt>
          <c:dPt>
            <c:idx val="5"/>
            <c:invertIfNegative val="0"/>
            <c:bubble3D val="0"/>
            <c:extLst>
              <c:ext xmlns:c16="http://schemas.microsoft.com/office/drawing/2014/chart" uri="{C3380CC4-5D6E-409C-BE32-E72D297353CC}">
                <c16:uniqueId val="{00000005-D76B-46CD-BA2A-3BA1C53C66CB}"/>
              </c:ext>
            </c:extLst>
          </c:dPt>
          <c:dPt>
            <c:idx val="6"/>
            <c:invertIfNegative val="0"/>
            <c:bubble3D val="0"/>
            <c:extLst>
              <c:ext xmlns:c16="http://schemas.microsoft.com/office/drawing/2014/chart" uri="{C3380CC4-5D6E-409C-BE32-E72D297353CC}">
                <c16:uniqueId val="{00000006-D76B-46CD-BA2A-3BA1C53C66CB}"/>
              </c:ext>
            </c:extLst>
          </c:dPt>
          <c:dPt>
            <c:idx val="8"/>
            <c:invertIfNegative val="0"/>
            <c:bubble3D val="0"/>
            <c:extLst>
              <c:ext xmlns:c16="http://schemas.microsoft.com/office/drawing/2014/chart" uri="{C3380CC4-5D6E-409C-BE32-E72D297353CC}">
                <c16:uniqueId val="{00000007-D76B-46CD-BA2A-3BA1C53C66CB}"/>
              </c:ext>
            </c:extLst>
          </c:dPt>
          <c:dLbls>
            <c:dLbl>
              <c:idx val="3"/>
              <c:tx>
                <c:rich>
                  <a:bodyPr/>
                  <a:lstStyle/>
                  <a:p>
                    <a:r>
                      <a:rPr lang="en-US" sz="1400" baseline="0"/>
                      <a:t>12</a:t>
                    </a:r>
                    <a:endParaRPr lang="en-US"/>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6B-46CD-BA2A-3BA1C53C66CB}"/>
                </c:ext>
              </c:extLst>
            </c:dLbl>
            <c:dLbl>
              <c:idx val="4"/>
              <c:tx>
                <c:rich>
                  <a:bodyPr/>
                  <a:lstStyle/>
                  <a:p>
                    <a:r>
                      <a:rPr lang="en-US" sz="1400" baseline="0"/>
                      <a:t>7</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76B-46CD-BA2A-3BA1C53C66CB}"/>
                </c:ext>
              </c:extLst>
            </c:dLbl>
            <c:dLbl>
              <c:idx val="5"/>
              <c:tx>
                <c:rich>
                  <a:bodyPr/>
                  <a:lstStyle/>
                  <a:p>
                    <a:r>
                      <a:rPr lang="en-US" sz="1400" baseline="0"/>
                      <a:t>6</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76B-46CD-BA2A-3BA1C53C66CB}"/>
                </c:ext>
              </c:extLst>
            </c:dLbl>
            <c:spPr>
              <a:noFill/>
              <a:ln>
                <a:noFill/>
              </a:ln>
              <a:effectLst/>
            </c:spPr>
            <c:txPr>
              <a:bodyPr/>
              <a:lstStyle/>
              <a:p>
                <a:pPr>
                  <a:defRPr sz="1400" b="1" baseline="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2011</c:v>
                </c:pt>
                <c:pt idx="1">
                  <c:v>2012</c:v>
                </c:pt>
                <c:pt idx="2">
                  <c:v>2013</c:v>
                </c:pt>
                <c:pt idx="3">
                  <c:v>2014</c:v>
                </c:pt>
                <c:pt idx="4">
                  <c:v>2015</c:v>
                </c:pt>
                <c:pt idx="5">
                  <c:v>2016</c:v>
                </c:pt>
              </c:strCache>
            </c:strRef>
          </c:cat>
          <c:val>
            <c:numRef>
              <c:f>Sheet1!$B$2:$B$7</c:f>
              <c:numCache>
                <c:formatCode>#,##0</c:formatCode>
                <c:ptCount val="6"/>
                <c:pt idx="0">
                  <c:v>68.436296438743796</c:v>
                </c:pt>
                <c:pt idx="1">
                  <c:v>50.927678596540375</c:v>
                </c:pt>
                <c:pt idx="2">
                  <c:v>35.818788899150121</c:v>
                </c:pt>
                <c:pt idx="3">
                  <c:v>15.627752316257379</c:v>
                </c:pt>
                <c:pt idx="4">
                  <c:v>9.2959313628459235</c:v>
                </c:pt>
                <c:pt idx="5">
                  <c:v>6.7787650452644597</c:v>
                </c:pt>
              </c:numCache>
            </c:numRef>
          </c:val>
          <c:extLst>
            <c:ext xmlns:c16="http://schemas.microsoft.com/office/drawing/2014/chart" uri="{C3380CC4-5D6E-409C-BE32-E72D297353CC}">
              <c16:uniqueId val="{00000008-D76B-46CD-BA2A-3BA1C53C66CB}"/>
            </c:ext>
          </c:extLst>
        </c:ser>
        <c:dLbls>
          <c:showLegendKey val="0"/>
          <c:showVal val="0"/>
          <c:showCatName val="0"/>
          <c:showSerName val="0"/>
          <c:showPercent val="0"/>
          <c:showBubbleSize val="0"/>
        </c:dLbls>
        <c:gapWidth val="95"/>
        <c:overlap val="-100"/>
        <c:axId val="24900736"/>
        <c:axId val="24902272"/>
      </c:barChart>
      <c:catAx>
        <c:axId val="24900736"/>
        <c:scaling>
          <c:orientation val="minMax"/>
        </c:scaling>
        <c:delete val="0"/>
        <c:axPos val="b"/>
        <c:numFmt formatCode="General" sourceLinked="1"/>
        <c:majorTickMark val="out"/>
        <c:minorTickMark val="none"/>
        <c:tickLblPos val="nextTo"/>
        <c:txPr>
          <a:bodyPr rot="0" vert="horz"/>
          <a:lstStyle/>
          <a:p>
            <a:pPr>
              <a:defRPr sz="2000" b="1" i="0" baseline="0">
                <a:solidFill>
                  <a:srgbClr val="002060"/>
                </a:solidFill>
              </a:defRPr>
            </a:pPr>
            <a:endParaRPr lang="en-US"/>
          </a:p>
        </c:txPr>
        <c:crossAx val="24902272"/>
        <c:crosses val="autoZero"/>
        <c:auto val="1"/>
        <c:lblAlgn val="ctr"/>
        <c:lblOffset val="100"/>
        <c:tickLblSkip val="1"/>
        <c:tickMarkSkip val="1"/>
        <c:noMultiLvlLbl val="0"/>
      </c:catAx>
      <c:valAx>
        <c:axId val="24902272"/>
        <c:scaling>
          <c:orientation val="minMax"/>
          <c:max val="100"/>
          <c:min val="0"/>
        </c:scaling>
        <c:delete val="0"/>
        <c:axPos val="l"/>
        <c:numFmt formatCode="#,##0" sourceLinked="0"/>
        <c:majorTickMark val="out"/>
        <c:minorTickMark val="none"/>
        <c:tickLblPos val="nextTo"/>
        <c:txPr>
          <a:bodyPr rot="0" vert="horz"/>
          <a:lstStyle/>
          <a:p>
            <a:pPr>
              <a:defRPr sz="2000" b="1" i="0" baseline="0">
                <a:solidFill>
                  <a:srgbClr val="002060"/>
                </a:solidFill>
              </a:defRPr>
            </a:pPr>
            <a:endParaRPr lang="en-US"/>
          </a:p>
        </c:txPr>
        <c:crossAx val="24900736"/>
        <c:crosses val="autoZero"/>
        <c:crossBetween val="between"/>
        <c:majorUnit val="20"/>
        <c:minorUnit val="14"/>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37D298-AB01-4E38-A3ED-454628E196F6}"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n-US"/>
        </a:p>
      </dgm:t>
    </dgm:pt>
    <dgm:pt modelId="{331685D8-22F1-425F-9931-5D658AA62648}">
      <dgm:prSet phldrT="[Text]" custT="1"/>
      <dgm:spPr/>
      <dgm:t>
        <a:bodyPr lIns="0" tIns="0" rIns="0" bIns="0"/>
        <a:lstStyle/>
        <a:p>
          <a:r>
            <a:rPr lang="en-US" sz="1300" b="1" spc="-20" baseline="0" dirty="0">
              <a:latin typeface="Century Gothic" panose="020B0502020202020204" pitchFamily="34" charset="0"/>
            </a:rPr>
            <a:t>Measles 2</a:t>
          </a:r>
          <a:r>
            <a:rPr lang="en-US" sz="1300" b="1" spc="-20" baseline="30000" dirty="0">
              <a:latin typeface="Century Gothic" panose="020B0502020202020204" pitchFamily="34" charset="0"/>
            </a:rPr>
            <a:t>nd</a:t>
          </a:r>
          <a:r>
            <a:rPr lang="en-US" sz="1300" b="1" spc="-20" baseline="0" dirty="0">
              <a:latin typeface="Century Gothic" panose="020B0502020202020204" pitchFamily="34" charset="0"/>
            </a:rPr>
            <a:t> dose intro</a:t>
          </a:r>
        </a:p>
        <a:p>
          <a:r>
            <a:rPr lang="en-US" sz="1300" b="1" spc="-20" baseline="0" dirty="0">
              <a:latin typeface="Century Gothic" panose="020B0502020202020204" pitchFamily="34" charset="0"/>
            </a:rPr>
            <a:t>Hepatitis B vaccine scale up</a:t>
          </a:r>
        </a:p>
      </dgm:t>
    </dgm:pt>
    <dgm:pt modelId="{C48C7781-5392-40D9-A431-3824152A5E16}" type="parTrans" cxnId="{A1276F3E-C561-4364-8F27-0A6D6737B060}">
      <dgm:prSet/>
      <dgm:spPr/>
      <dgm:t>
        <a:bodyPr/>
        <a:lstStyle/>
        <a:p>
          <a:endParaRPr lang="en-US" sz="1300" spc="-20" baseline="0">
            <a:latin typeface="Century Gothic" panose="020B0502020202020204" pitchFamily="34" charset="0"/>
          </a:endParaRPr>
        </a:p>
      </dgm:t>
    </dgm:pt>
    <dgm:pt modelId="{5BC20F0C-0CDC-4D0C-A1FF-F85D402D94EF}" type="sibTrans" cxnId="{A1276F3E-C561-4364-8F27-0A6D6737B060}">
      <dgm:prSet/>
      <dgm:spPr/>
      <dgm:t>
        <a:bodyPr/>
        <a:lstStyle/>
        <a:p>
          <a:endParaRPr lang="en-US" sz="1300" spc="-20" baseline="0">
            <a:latin typeface="Century Gothic" panose="020B0502020202020204" pitchFamily="34" charset="0"/>
          </a:endParaRPr>
        </a:p>
      </dgm:t>
    </dgm:pt>
    <dgm:pt modelId="{47F14AA7-38E3-4AF2-8C40-0325F619B12D}">
      <dgm:prSet phldrT="[Text]" custT="1"/>
      <dgm:spPr/>
      <dgm:t>
        <a:bodyPr lIns="0" tIns="0" rIns="0" bIns="0"/>
        <a:lstStyle/>
        <a:p>
          <a:r>
            <a:rPr lang="en-US" sz="1300" b="1" spc="-20" baseline="0" dirty="0">
              <a:latin typeface="Century Gothic" panose="020B0502020202020204" pitchFamily="34" charset="0"/>
            </a:rPr>
            <a:t>Penta intro</a:t>
          </a:r>
        </a:p>
      </dgm:t>
    </dgm:pt>
    <dgm:pt modelId="{0255BC08-7B74-45DC-900B-EAC6DB7E96F8}" type="parTrans" cxnId="{37DF1BED-B5ED-48E8-9F39-4933E2C6AEC8}">
      <dgm:prSet/>
      <dgm:spPr/>
      <dgm:t>
        <a:bodyPr/>
        <a:lstStyle/>
        <a:p>
          <a:endParaRPr lang="en-GB" sz="1300"/>
        </a:p>
      </dgm:t>
    </dgm:pt>
    <dgm:pt modelId="{837E81B9-11FE-409A-9E7C-05813900B7AE}" type="sibTrans" cxnId="{37DF1BED-B5ED-48E8-9F39-4933E2C6AEC8}">
      <dgm:prSet/>
      <dgm:spPr/>
      <dgm:t>
        <a:bodyPr/>
        <a:lstStyle/>
        <a:p>
          <a:endParaRPr lang="en-GB" sz="1300"/>
        </a:p>
      </dgm:t>
    </dgm:pt>
    <dgm:pt modelId="{F0256050-F65C-4C6D-B09A-813564466833}">
      <dgm:prSet phldrT="[Text]" custT="1"/>
      <dgm:spPr/>
      <dgm:t>
        <a:bodyPr lIns="0" tIns="0" rIns="0" bIns="0"/>
        <a:lstStyle/>
        <a:p>
          <a:r>
            <a:rPr lang="en-IN" sz="1300" b="1" dirty="0">
              <a:latin typeface="Century Gothic" panose="020B0502020202020204" pitchFamily="34" charset="0"/>
            </a:rPr>
            <a:t>Open vial policy; JE 2</a:t>
          </a:r>
          <a:r>
            <a:rPr lang="en-IN" sz="1300" b="1" baseline="30000" dirty="0">
              <a:latin typeface="Century Gothic" panose="020B0502020202020204" pitchFamily="34" charset="0"/>
            </a:rPr>
            <a:t>nd</a:t>
          </a:r>
          <a:r>
            <a:rPr lang="en-IN" sz="1300" b="1" dirty="0">
              <a:latin typeface="Century Gothic" panose="020B0502020202020204" pitchFamily="34" charset="0"/>
            </a:rPr>
            <a:t> dose intro</a:t>
          </a:r>
          <a:endParaRPr lang="en-US" sz="1300" b="1" spc="-20" baseline="0" dirty="0">
            <a:latin typeface="Century Gothic" panose="020B0502020202020204" pitchFamily="34" charset="0"/>
          </a:endParaRPr>
        </a:p>
      </dgm:t>
    </dgm:pt>
    <dgm:pt modelId="{AF204B90-29B7-4B29-9F3F-C7C9CB2027FC}" type="parTrans" cxnId="{FB1CEF13-B431-4053-AFB5-93A5C40F5ACC}">
      <dgm:prSet/>
      <dgm:spPr/>
      <dgm:t>
        <a:bodyPr/>
        <a:lstStyle/>
        <a:p>
          <a:endParaRPr lang="en-IN"/>
        </a:p>
      </dgm:t>
    </dgm:pt>
    <dgm:pt modelId="{13159633-25A3-4958-9C1A-49040B2B3C7B}" type="sibTrans" cxnId="{FB1CEF13-B431-4053-AFB5-93A5C40F5ACC}">
      <dgm:prSet/>
      <dgm:spPr/>
      <dgm:t>
        <a:bodyPr/>
        <a:lstStyle/>
        <a:p>
          <a:endParaRPr lang="en-IN"/>
        </a:p>
      </dgm:t>
    </dgm:pt>
    <dgm:pt modelId="{A3F8779B-4D5D-46C2-9400-E4786591604A}">
      <dgm:prSet phldrT="[Text]" custT="1"/>
      <dgm:spPr/>
      <dgm:t>
        <a:bodyPr lIns="0" tIns="0" rIns="0" bIns="0"/>
        <a:lstStyle/>
        <a:p>
          <a:r>
            <a:rPr lang="en-US" sz="1300" b="1" spc="-20" baseline="0" dirty="0">
              <a:latin typeface="Century Gothic" panose="020B0502020202020204" pitchFamily="34" charset="0"/>
            </a:rPr>
            <a:t>India certified polio-free</a:t>
          </a:r>
        </a:p>
      </dgm:t>
    </dgm:pt>
    <dgm:pt modelId="{45480927-936D-44E4-BEA6-260F0BDD06B5}" type="sibTrans" cxnId="{C65C46A3-9CF4-441B-B335-7C7974D59222}">
      <dgm:prSet/>
      <dgm:spPr/>
      <dgm:t>
        <a:bodyPr/>
        <a:lstStyle/>
        <a:p>
          <a:endParaRPr lang="en-US" sz="1300" spc="-20" baseline="0">
            <a:latin typeface="Century Gothic" panose="020B0502020202020204" pitchFamily="34" charset="0"/>
          </a:endParaRPr>
        </a:p>
      </dgm:t>
    </dgm:pt>
    <dgm:pt modelId="{581E6F02-CA60-457E-845D-84621D474960}" type="parTrans" cxnId="{C65C46A3-9CF4-441B-B335-7C7974D59222}">
      <dgm:prSet/>
      <dgm:spPr/>
      <dgm:t>
        <a:bodyPr/>
        <a:lstStyle/>
        <a:p>
          <a:endParaRPr lang="en-US" sz="1300" spc="-20" baseline="0">
            <a:latin typeface="Century Gothic" panose="020B0502020202020204" pitchFamily="34" charset="0"/>
          </a:endParaRPr>
        </a:p>
      </dgm:t>
    </dgm:pt>
    <dgm:pt modelId="{B5923FF3-CA05-4F73-988A-F7B7770AFC0E}">
      <dgm:prSet phldrT="[Text]" custT="1"/>
      <dgm:spPr/>
      <dgm:t>
        <a:bodyPr lIns="0" tIns="0" rIns="0" bIns="0"/>
        <a:lstStyle/>
        <a:p>
          <a:r>
            <a:rPr lang="en-US" sz="1300" b="1" spc="-20" baseline="0" dirty="0">
              <a:latin typeface="Century Gothic" panose="020B0502020202020204" pitchFamily="34" charset="0"/>
            </a:rPr>
            <a:t>-IPV intro</a:t>
          </a:r>
        </a:p>
        <a:p>
          <a:r>
            <a:rPr lang="en-US" sz="1300" b="1" spc="-20" baseline="0" dirty="0">
              <a:latin typeface="Century Gothic" panose="020B0502020202020204" pitchFamily="34" charset="0"/>
            </a:rPr>
            <a:t>- Mission </a:t>
          </a:r>
          <a:r>
            <a:rPr lang="en-US" sz="1100" b="1" spc="-20" baseline="0" dirty="0">
              <a:latin typeface="Century Gothic" panose="020B0502020202020204" pitchFamily="34" charset="0"/>
            </a:rPr>
            <a:t>Indradhanush</a:t>
          </a:r>
        </a:p>
      </dgm:t>
    </dgm:pt>
    <dgm:pt modelId="{DB7AFB5B-16D8-4499-9639-6791A86DADDA}" type="sibTrans" cxnId="{75184225-3CE6-4F1C-8327-885D2B3780F9}">
      <dgm:prSet/>
      <dgm:spPr/>
      <dgm:t>
        <a:bodyPr/>
        <a:lstStyle/>
        <a:p>
          <a:endParaRPr lang="en-US" sz="1300" spc="-20" baseline="0">
            <a:latin typeface="Century Gothic" panose="020B0502020202020204" pitchFamily="34" charset="0"/>
          </a:endParaRPr>
        </a:p>
      </dgm:t>
    </dgm:pt>
    <dgm:pt modelId="{64C1F0BA-8280-4A20-8A03-A00AF9168D8C}" type="parTrans" cxnId="{75184225-3CE6-4F1C-8327-885D2B3780F9}">
      <dgm:prSet/>
      <dgm:spPr/>
      <dgm:t>
        <a:bodyPr/>
        <a:lstStyle/>
        <a:p>
          <a:endParaRPr lang="en-US" sz="1300" spc="-20" baseline="0">
            <a:latin typeface="Century Gothic" panose="020B0502020202020204" pitchFamily="34" charset="0"/>
          </a:endParaRPr>
        </a:p>
      </dgm:t>
    </dgm:pt>
    <dgm:pt modelId="{9DA9B24C-34F1-4688-B583-141C9DCF0FA4}">
      <dgm:prSet phldrT="[Text]" custT="1"/>
      <dgm:spPr/>
      <dgm:t>
        <a:bodyPr lIns="0" tIns="0" rIns="0" bIns="0"/>
        <a:lstStyle/>
        <a:p>
          <a:pPr>
            <a:spcAft>
              <a:spcPts val="0"/>
            </a:spcAft>
          </a:pPr>
          <a:r>
            <a:rPr lang="en-US" sz="1300" b="1" spc="-20" baseline="0" dirty="0">
              <a:latin typeface="Century Gothic" panose="020B0502020202020204" pitchFamily="34" charset="0"/>
            </a:rPr>
            <a:t>JE vaccine intro</a:t>
          </a:r>
        </a:p>
      </dgm:t>
    </dgm:pt>
    <dgm:pt modelId="{02BEC25C-943D-494F-8FEF-5FA0B8741E8D}" type="parTrans" cxnId="{CB51BE99-3315-4FB3-9458-24FDD5091655}">
      <dgm:prSet/>
      <dgm:spPr/>
      <dgm:t>
        <a:bodyPr/>
        <a:lstStyle/>
        <a:p>
          <a:endParaRPr lang="en-IN"/>
        </a:p>
      </dgm:t>
    </dgm:pt>
    <dgm:pt modelId="{2F46D168-493A-484B-BFF7-1307EEDD1A88}" type="sibTrans" cxnId="{CB51BE99-3315-4FB3-9458-24FDD5091655}">
      <dgm:prSet/>
      <dgm:spPr/>
      <dgm:t>
        <a:bodyPr/>
        <a:lstStyle/>
        <a:p>
          <a:endParaRPr lang="en-IN"/>
        </a:p>
      </dgm:t>
    </dgm:pt>
    <dgm:pt modelId="{6E99C5B8-0CCA-46E4-B07D-40457B9B9BCC}">
      <dgm:prSet phldrT="[Text]" custT="1"/>
      <dgm:spPr/>
      <dgm:t>
        <a:bodyPr lIns="0" tIns="0" rIns="0" bIns="0"/>
        <a:lstStyle/>
        <a:p>
          <a:endParaRPr lang="en-US" sz="1300" b="0" spc="-20" baseline="0" dirty="0">
            <a:latin typeface="Century Gothic" panose="020B0502020202020204" pitchFamily="34" charset="0"/>
          </a:endParaRPr>
        </a:p>
      </dgm:t>
    </dgm:pt>
    <dgm:pt modelId="{1F7603DC-FF32-43BC-A712-4916C0EAE5B1}" type="sibTrans" cxnId="{6719B932-0FDB-4D24-AEFD-ED1A51F22130}">
      <dgm:prSet/>
      <dgm:spPr/>
      <dgm:t>
        <a:bodyPr/>
        <a:lstStyle/>
        <a:p>
          <a:endParaRPr lang="en-IN"/>
        </a:p>
      </dgm:t>
    </dgm:pt>
    <dgm:pt modelId="{E7DF4864-C2B2-4ACC-8B91-A5100C7C1605}" type="parTrans" cxnId="{6719B932-0FDB-4D24-AEFD-ED1A51F22130}">
      <dgm:prSet/>
      <dgm:spPr/>
      <dgm:t>
        <a:bodyPr/>
        <a:lstStyle/>
        <a:p>
          <a:endParaRPr lang="en-IN"/>
        </a:p>
      </dgm:t>
    </dgm:pt>
    <dgm:pt modelId="{99D984FD-1F63-4DFA-BF1F-F1AF0E6417F8}" type="pres">
      <dgm:prSet presAssocID="{7637D298-AB01-4E38-A3ED-454628E196F6}" presName="rootnode" presStyleCnt="0">
        <dgm:presLayoutVars>
          <dgm:chMax/>
          <dgm:chPref/>
          <dgm:dir/>
          <dgm:animLvl val="lvl"/>
        </dgm:presLayoutVars>
      </dgm:prSet>
      <dgm:spPr/>
    </dgm:pt>
    <dgm:pt modelId="{74BBC240-D18C-4EE2-BF91-2ACE78D7C4D8}" type="pres">
      <dgm:prSet presAssocID="{9DA9B24C-34F1-4688-B583-141C9DCF0FA4}" presName="composite" presStyleCnt="0"/>
      <dgm:spPr/>
    </dgm:pt>
    <dgm:pt modelId="{AB2B142C-BED9-4699-AA54-86DEC052F1CA}" type="pres">
      <dgm:prSet presAssocID="{9DA9B24C-34F1-4688-B583-141C9DCF0FA4}" presName="LShape" presStyleLbl="alignNode1" presStyleIdx="0" presStyleCnt="13"/>
      <dgm:spPr/>
    </dgm:pt>
    <dgm:pt modelId="{E571502D-4DD7-41B3-86E4-C830550FB95A}" type="pres">
      <dgm:prSet presAssocID="{9DA9B24C-34F1-4688-B583-141C9DCF0FA4}" presName="ParentText" presStyleLbl="revTx" presStyleIdx="0" presStyleCnt="7" custLinFactNeighborX="8583" custLinFactNeighborY="11174">
        <dgm:presLayoutVars>
          <dgm:chMax val="0"/>
          <dgm:chPref val="0"/>
          <dgm:bulletEnabled val="1"/>
        </dgm:presLayoutVars>
      </dgm:prSet>
      <dgm:spPr/>
    </dgm:pt>
    <dgm:pt modelId="{0276D155-6B4C-44E8-8827-9E83A058E891}" type="pres">
      <dgm:prSet presAssocID="{9DA9B24C-34F1-4688-B583-141C9DCF0FA4}" presName="Triangle" presStyleLbl="alignNode1" presStyleIdx="1" presStyleCnt="13"/>
      <dgm:spPr/>
    </dgm:pt>
    <dgm:pt modelId="{26074593-F4E6-45A7-BF6F-A59C31A0DB5B}" type="pres">
      <dgm:prSet presAssocID="{2F46D168-493A-484B-BFF7-1307EEDD1A88}" presName="sibTrans" presStyleCnt="0"/>
      <dgm:spPr/>
    </dgm:pt>
    <dgm:pt modelId="{CCDCA456-A46F-484A-A58B-3D1E8A344383}" type="pres">
      <dgm:prSet presAssocID="{2F46D168-493A-484B-BFF7-1307EEDD1A88}" presName="space" presStyleCnt="0"/>
      <dgm:spPr/>
    </dgm:pt>
    <dgm:pt modelId="{7D2F5AC5-E36A-4A4C-9BC7-E0D096FD6549}" type="pres">
      <dgm:prSet presAssocID="{331685D8-22F1-425F-9931-5D658AA62648}" presName="composite" presStyleCnt="0"/>
      <dgm:spPr/>
    </dgm:pt>
    <dgm:pt modelId="{C719EAD0-27F6-4FA0-B06D-F5477A6AD6D6}" type="pres">
      <dgm:prSet presAssocID="{331685D8-22F1-425F-9931-5D658AA62648}" presName="LShape" presStyleLbl="alignNode1" presStyleIdx="2" presStyleCnt="13" custLinFactNeighborX="503" custLinFactNeighborY="-3142"/>
      <dgm:spPr/>
    </dgm:pt>
    <dgm:pt modelId="{198CDBB6-18AC-46E7-862A-B88263A9D23B}" type="pres">
      <dgm:prSet presAssocID="{331685D8-22F1-425F-9931-5D658AA62648}" presName="ParentText" presStyleLbl="revTx" presStyleIdx="1" presStyleCnt="7" custScaleX="106130" custScaleY="167320" custLinFactNeighborX="11661" custLinFactNeighborY="39166">
        <dgm:presLayoutVars>
          <dgm:chMax val="0"/>
          <dgm:chPref val="0"/>
          <dgm:bulletEnabled val="1"/>
        </dgm:presLayoutVars>
      </dgm:prSet>
      <dgm:spPr/>
    </dgm:pt>
    <dgm:pt modelId="{E7843FC0-3991-4974-AA2F-8F1DA6DEC9CF}" type="pres">
      <dgm:prSet presAssocID="{331685D8-22F1-425F-9931-5D658AA62648}" presName="Triangle" presStyleLbl="alignNode1" presStyleIdx="3" presStyleCnt="13"/>
      <dgm:spPr/>
    </dgm:pt>
    <dgm:pt modelId="{A43B9FAB-641F-4FFF-89E2-7D044F4EE134}" type="pres">
      <dgm:prSet presAssocID="{5BC20F0C-0CDC-4D0C-A1FF-F85D402D94EF}" presName="sibTrans" presStyleCnt="0"/>
      <dgm:spPr/>
    </dgm:pt>
    <dgm:pt modelId="{A0CCA4DF-CE15-413A-AA29-A48148347465}" type="pres">
      <dgm:prSet presAssocID="{5BC20F0C-0CDC-4D0C-A1FF-F85D402D94EF}" presName="space" presStyleCnt="0"/>
      <dgm:spPr/>
    </dgm:pt>
    <dgm:pt modelId="{ACD2FA7A-F272-4484-9C7B-377ED05C782E}" type="pres">
      <dgm:prSet presAssocID="{47F14AA7-38E3-4AF2-8C40-0325F619B12D}" presName="composite" presStyleCnt="0"/>
      <dgm:spPr/>
    </dgm:pt>
    <dgm:pt modelId="{89572BBD-2DE2-48F0-AF62-688D058C2A43}" type="pres">
      <dgm:prSet presAssocID="{47F14AA7-38E3-4AF2-8C40-0325F619B12D}" presName="LShape" presStyleLbl="alignNode1" presStyleIdx="4" presStyleCnt="13"/>
      <dgm:spPr/>
    </dgm:pt>
    <dgm:pt modelId="{2BD99BAF-5691-42B6-AA79-B6EAFD612050}" type="pres">
      <dgm:prSet presAssocID="{47F14AA7-38E3-4AF2-8C40-0325F619B12D}" presName="ParentText" presStyleLbl="revTx" presStyleIdx="2" presStyleCnt="7" custScaleX="110720" custScaleY="147689" custLinFactNeighborX="6422" custLinFactNeighborY="24728">
        <dgm:presLayoutVars>
          <dgm:chMax val="0"/>
          <dgm:chPref val="0"/>
          <dgm:bulletEnabled val="1"/>
        </dgm:presLayoutVars>
      </dgm:prSet>
      <dgm:spPr/>
    </dgm:pt>
    <dgm:pt modelId="{C8A9676B-B56D-451F-BBF1-8778F1E2BD41}" type="pres">
      <dgm:prSet presAssocID="{47F14AA7-38E3-4AF2-8C40-0325F619B12D}" presName="Triangle" presStyleLbl="alignNode1" presStyleIdx="5" presStyleCnt="13"/>
      <dgm:spPr/>
    </dgm:pt>
    <dgm:pt modelId="{089D670A-5931-4F97-8BDD-B133206FF533}" type="pres">
      <dgm:prSet presAssocID="{837E81B9-11FE-409A-9E7C-05813900B7AE}" presName="sibTrans" presStyleCnt="0"/>
      <dgm:spPr/>
    </dgm:pt>
    <dgm:pt modelId="{AA1D6294-6C00-4E36-AA24-53AB10B7A05F}" type="pres">
      <dgm:prSet presAssocID="{837E81B9-11FE-409A-9E7C-05813900B7AE}" presName="space" presStyleCnt="0"/>
      <dgm:spPr/>
    </dgm:pt>
    <dgm:pt modelId="{EE46022E-DD48-4979-9FA5-820DD24426F8}" type="pres">
      <dgm:prSet presAssocID="{F0256050-F65C-4C6D-B09A-813564466833}" presName="composite" presStyleCnt="0"/>
      <dgm:spPr/>
    </dgm:pt>
    <dgm:pt modelId="{2A75ABB4-3AE7-4D09-A899-0F18410D6CB3}" type="pres">
      <dgm:prSet presAssocID="{F0256050-F65C-4C6D-B09A-813564466833}" presName="LShape" presStyleLbl="alignNode1" presStyleIdx="6" presStyleCnt="13"/>
      <dgm:spPr/>
    </dgm:pt>
    <dgm:pt modelId="{3323CB02-4A7D-4A9E-9A21-75FA984B1602}" type="pres">
      <dgm:prSet presAssocID="{F0256050-F65C-4C6D-B09A-813564466833}" presName="ParentText" presStyleLbl="revTx" presStyleIdx="3" presStyleCnt="7" custLinFactNeighborX="3223">
        <dgm:presLayoutVars>
          <dgm:chMax val="0"/>
          <dgm:chPref val="0"/>
          <dgm:bulletEnabled val="1"/>
        </dgm:presLayoutVars>
      </dgm:prSet>
      <dgm:spPr/>
    </dgm:pt>
    <dgm:pt modelId="{861EB5AC-370D-418A-B004-C5993F65D999}" type="pres">
      <dgm:prSet presAssocID="{F0256050-F65C-4C6D-B09A-813564466833}" presName="Triangle" presStyleLbl="alignNode1" presStyleIdx="7" presStyleCnt="13"/>
      <dgm:spPr/>
    </dgm:pt>
    <dgm:pt modelId="{ACA2BB54-1640-4DFE-A550-37B333EFC9E2}" type="pres">
      <dgm:prSet presAssocID="{13159633-25A3-4958-9C1A-49040B2B3C7B}" presName="sibTrans" presStyleCnt="0"/>
      <dgm:spPr/>
    </dgm:pt>
    <dgm:pt modelId="{233A3DC2-CF2F-4C92-97B8-BB1F47550027}" type="pres">
      <dgm:prSet presAssocID="{13159633-25A3-4958-9C1A-49040B2B3C7B}" presName="space" presStyleCnt="0"/>
      <dgm:spPr/>
    </dgm:pt>
    <dgm:pt modelId="{3C402F83-3552-445E-9F8F-DE514E212B14}" type="pres">
      <dgm:prSet presAssocID="{A3F8779B-4D5D-46C2-9400-E4786591604A}" presName="composite" presStyleCnt="0"/>
      <dgm:spPr/>
    </dgm:pt>
    <dgm:pt modelId="{9FC5F6FA-E971-47EC-BDF3-37A06E7C87FD}" type="pres">
      <dgm:prSet presAssocID="{A3F8779B-4D5D-46C2-9400-E4786591604A}" presName="LShape" presStyleLbl="alignNode1" presStyleIdx="8" presStyleCnt="13"/>
      <dgm:spPr/>
    </dgm:pt>
    <dgm:pt modelId="{8677E15A-8608-4012-AA0C-8AC03557BFFE}" type="pres">
      <dgm:prSet presAssocID="{A3F8779B-4D5D-46C2-9400-E4786591604A}" presName="ParentText" presStyleLbl="revTx" presStyleIdx="4" presStyleCnt="7" custScaleX="96404" custLinFactNeighborX="3181">
        <dgm:presLayoutVars>
          <dgm:chMax val="0"/>
          <dgm:chPref val="0"/>
          <dgm:bulletEnabled val="1"/>
        </dgm:presLayoutVars>
      </dgm:prSet>
      <dgm:spPr/>
    </dgm:pt>
    <dgm:pt modelId="{3E8CF2D4-066D-450C-9D8B-C538B441F39B}" type="pres">
      <dgm:prSet presAssocID="{A3F8779B-4D5D-46C2-9400-E4786591604A}" presName="Triangle" presStyleLbl="alignNode1" presStyleIdx="9" presStyleCnt="13"/>
      <dgm:spPr/>
    </dgm:pt>
    <dgm:pt modelId="{F1746F33-B703-4A77-9936-961D77CC7EC7}" type="pres">
      <dgm:prSet presAssocID="{45480927-936D-44E4-BEA6-260F0BDD06B5}" presName="sibTrans" presStyleCnt="0"/>
      <dgm:spPr/>
    </dgm:pt>
    <dgm:pt modelId="{DF594B37-B57A-4462-A130-934BC4A83DF2}" type="pres">
      <dgm:prSet presAssocID="{45480927-936D-44E4-BEA6-260F0BDD06B5}" presName="space" presStyleCnt="0"/>
      <dgm:spPr/>
    </dgm:pt>
    <dgm:pt modelId="{885CB5C6-0678-4CE5-AF92-2860B48529B4}" type="pres">
      <dgm:prSet presAssocID="{6E99C5B8-0CCA-46E4-B07D-40457B9B9BCC}" presName="composite" presStyleCnt="0"/>
      <dgm:spPr/>
    </dgm:pt>
    <dgm:pt modelId="{32CD6AC6-9BB6-422E-ADC2-7749C03D33FB}" type="pres">
      <dgm:prSet presAssocID="{6E99C5B8-0CCA-46E4-B07D-40457B9B9BCC}" presName="LShape" presStyleLbl="alignNode1" presStyleIdx="10" presStyleCnt="13"/>
      <dgm:spPr/>
    </dgm:pt>
    <dgm:pt modelId="{FA8E50FA-EAAE-4505-A9BF-20457C22B521}" type="pres">
      <dgm:prSet presAssocID="{6E99C5B8-0CCA-46E4-B07D-40457B9B9BCC}" presName="ParentText" presStyleLbl="revTx" presStyleIdx="5" presStyleCnt="7">
        <dgm:presLayoutVars>
          <dgm:chMax val="0"/>
          <dgm:chPref val="0"/>
          <dgm:bulletEnabled val="1"/>
        </dgm:presLayoutVars>
      </dgm:prSet>
      <dgm:spPr/>
    </dgm:pt>
    <dgm:pt modelId="{516601E3-1BCD-4B60-9F59-3C1E5C3900E4}" type="pres">
      <dgm:prSet presAssocID="{6E99C5B8-0CCA-46E4-B07D-40457B9B9BCC}" presName="Triangle" presStyleLbl="alignNode1" presStyleIdx="11" presStyleCnt="13"/>
      <dgm:spPr/>
    </dgm:pt>
    <dgm:pt modelId="{107348C1-45CA-40AF-95D0-BE78535ECBF0}" type="pres">
      <dgm:prSet presAssocID="{1F7603DC-FF32-43BC-A712-4916C0EAE5B1}" presName="sibTrans" presStyleCnt="0"/>
      <dgm:spPr/>
    </dgm:pt>
    <dgm:pt modelId="{2F8CB83D-D7F2-430B-9CF8-13AD4A4107A0}" type="pres">
      <dgm:prSet presAssocID="{1F7603DC-FF32-43BC-A712-4916C0EAE5B1}" presName="space" presStyleCnt="0"/>
      <dgm:spPr/>
    </dgm:pt>
    <dgm:pt modelId="{ED5B8D92-298B-4910-949B-0B3191F2BB0D}" type="pres">
      <dgm:prSet presAssocID="{B5923FF3-CA05-4F73-988A-F7B7770AFC0E}" presName="composite" presStyleCnt="0"/>
      <dgm:spPr/>
    </dgm:pt>
    <dgm:pt modelId="{C07A60A0-1CAC-4A53-89BB-CCFA6A7D0DFC}" type="pres">
      <dgm:prSet presAssocID="{B5923FF3-CA05-4F73-988A-F7B7770AFC0E}" presName="LShape" presStyleLbl="alignNode1" presStyleIdx="12" presStyleCnt="13" custScaleX="109819" custLinFactNeighborX="-9072"/>
      <dgm:spPr/>
    </dgm:pt>
    <dgm:pt modelId="{E2BCF547-1252-4859-9212-D7DED11AB2D3}" type="pres">
      <dgm:prSet presAssocID="{B5923FF3-CA05-4F73-988A-F7B7770AFC0E}" presName="ParentText" presStyleLbl="revTx" presStyleIdx="6" presStyleCnt="7" custScaleX="126964" custScaleY="211694" custLinFactX="-10638" custLinFactY="48712" custLinFactNeighborX="-100000" custLinFactNeighborY="100000">
        <dgm:presLayoutVars>
          <dgm:chMax val="0"/>
          <dgm:chPref val="0"/>
          <dgm:bulletEnabled val="1"/>
        </dgm:presLayoutVars>
      </dgm:prSet>
      <dgm:spPr/>
    </dgm:pt>
  </dgm:ptLst>
  <dgm:cxnLst>
    <dgm:cxn modelId="{C8A4A961-F2CA-4C6C-9498-BB4D778B6CF4}" type="presOf" srcId="{6E99C5B8-0CCA-46E4-B07D-40457B9B9BCC}" destId="{FA8E50FA-EAAE-4505-A9BF-20457C22B521}" srcOrd="0" destOrd="0" presId="urn:microsoft.com/office/officeart/2009/3/layout/StepUpProcess"/>
    <dgm:cxn modelId="{37DF1BED-B5ED-48E8-9F39-4933E2C6AEC8}" srcId="{7637D298-AB01-4E38-A3ED-454628E196F6}" destId="{47F14AA7-38E3-4AF2-8C40-0325F619B12D}" srcOrd="2" destOrd="0" parTransId="{0255BC08-7B74-45DC-900B-EAC6DB7E96F8}" sibTransId="{837E81B9-11FE-409A-9E7C-05813900B7AE}"/>
    <dgm:cxn modelId="{75184225-3CE6-4F1C-8327-885D2B3780F9}" srcId="{7637D298-AB01-4E38-A3ED-454628E196F6}" destId="{B5923FF3-CA05-4F73-988A-F7B7770AFC0E}" srcOrd="6" destOrd="0" parTransId="{64C1F0BA-8280-4A20-8A03-A00AF9168D8C}" sibTransId="{DB7AFB5B-16D8-4499-9639-6791A86DADDA}"/>
    <dgm:cxn modelId="{FB1CEF13-B431-4053-AFB5-93A5C40F5ACC}" srcId="{7637D298-AB01-4E38-A3ED-454628E196F6}" destId="{F0256050-F65C-4C6D-B09A-813564466833}" srcOrd="3" destOrd="0" parTransId="{AF204B90-29B7-4B29-9F3F-C7C9CB2027FC}" sibTransId="{13159633-25A3-4958-9C1A-49040B2B3C7B}"/>
    <dgm:cxn modelId="{A1276F3E-C561-4364-8F27-0A6D6737B060}" srcId="{7637D298-AB01-4E38-A3ED-454628E196F6}" destId="{331685D8-22F1-425F-9931-5D658AA62648}" srcOrd="1" destOrd="0" parTransId="{C48C7781-5392-40D9-A431-3824152A5E16}" sibTransId="{5BC20F0C-0CDC-4D0C-A1FF-F85D402D94EF}"/>
    <dgm:cxn modelId="{C65C46A3-9CF4-441B-B335-7C7974D59222}" srcId="{7637D298-AB01-4E38-A3ED-454628E196F6}" destId="{A3F8779B-4D5D-46C2-9400-E4786591604A}" srcOrd="4" destOrd="0" parTransId="{581E6F02-CA60-457E-845D-84621D474960}" sibTransId="{45480927-936D-44E4-BEA6-260F0BDD06B5}"/>
    <dgm:cxn modelId="{2606615F-9C4F-49CE-901C-ED23C3723EBB}" type="presOf" srcId="{B5923FF3-CA05-4F73-988A-F7B7770AFC0E}" destId="{E2BCF547-1252-4859-9212-D7DED11AB2D3}" srcOrd="0" destOrd="0" presId="urn:microsoft.com/office/officeart/2009/3/layout/StepUpProcess"/>
    <dgm:cxn modelId="{BBF946C6-D07D-48EF-A066-C9435A5E1387}" type="presOf" srcId="{7637D298-AB01-4E38-A3ED-454628E196F6}" destId="{99D984FD-1F63-4DFA-BF1F-F1AF0E6417F8}" srcOrd="0" destOrd="0" presId="urn:microsoft.com/office/officeart/2009/3/layout/StepUpProcess"/>
    <dgm:cxn modelId="{CB51BE99-3315-4FB3-9458-24FDD5091655}" srcId="{7637D298-AB01-4E38-A3ED-454628E196F6}" destId="{9DA9B24C-34F1-4688-B583-141C9DCF0FA4}" srcOrd="0" destOrd="0" parTransId="{02BEC25C-943D-494F-8FEF-5FA0B8741E8D}" sibTransId="{2F46D168-493A-484B-BFF7-1307EEDD1A88}"/>
    <dgm:cxn modelId="{28081852-CF5C-4015-ABBC-EDBC6FC6F1D9}" type="presOf" srcId="{331685D8-22F1-425F-9931-5D658AA62648}" destId="{198CDBB6-18AC-46E7-862A-B88263A9D23B}" srcOrd="0" destOrd="0" presId="urn:microsoft.com/office/officeart/2009/3/layout/StepUpProcess"/>
    <dgm:cxn modelId="{24D9A81D-127A-4963-93A4-645E1FC13F4C}" type="presOf" srcId="{A3F8779B-4D5D-46C2-9400-E4786591604A}" destId="{8677E15A-8608-4012-AA0C-8AC03557BFFE}" srcOrd="0" destOrd="0" presId="urn:microsoft.com/office/officeart/2009/3/layout/StepUpProcess"/>
    <dgm:cxn modelId="{DBD2FBD6-9EAE-4557-831A-03092586BB94}" type="presOf" srcId="{47F14AA7-38E3-4AF2-8C40-0325F619B12D}" destId="{2BD99BAF-5691-42B6-AA79-B6EAFD612050}" srcOrd="0" destOrd="0" presId="urn:microsoft.com/office/officeart/2009/3/layout/StepUpProcess"/>
    <dgm:cxn modelId="{4BD2D194-CDB9-4784-B318-861643CC65C4}" type="presOf" srcId="{F0256050-F65C-4C6D-B09A-813564466833}" destId="{3323CB02-4A7D-4A9E-9A21-75FA984B1602}" srcOrd="0" destOrd="0" presId="urn:microsoft.com/office/officeart/2009/3/layout/StepUpProcess"/>
    <dgm:cxn modelId="{BBC082E5-FCB4-47A4-810E-884E347C0988}" type="presOf" srcId="{9DA9B24C-34F1-4688-B583-141C9DCF0FA4}" destId="{E571502D-4DD7-41B3-86E4-C830550FB95A}" srcOrd="0" destOrd="0" presId="urn:microsoft.com/office/officeart/2009/3/layout/StepUpProcess"/>
    <dgm:cxn modelId="{6719B932-0FDB-4D24-AEFD-ED1A51F22130}" srcId="{7637D298-AB01-4E38-A3ED-454628E196F6}" destId="{6E99C5B8-0CCA-46E4-B07D-40457B9B9BCC}" srcOrd="5" destOrd="0" parTransId="{E7DF4864-C2B2-4ACC-8B91-A5100C7C1605}" sibTransId="{1F7603DC-FF32-43BC-A712-4916C0EAE5B1}"/>
    <dgm:cxn modelId="{8B3D15C8-BB9E-48F8-959F-508E40247262}" type="presParOf" srcId="{99D984FD-1F63-4DFA-BF1F-F1AF0E6417F8}" destId="{74BBC240-D18C-4EE2-BF91-2ACE78D7C4D8}" srcOrd="0" destOrd="0" presId="urn:microsoft.com/office/officeart/2009/3/layout/StepUpProcess"/>
    <dgm:cxn modelId="{6CCDDACA-9D60-40C4-AD7B-9870D810F82F}" type="presParOf" srcId="{74BBC240-D18C-4EE2-BF91-2ACE78D7C4D8}" destId="{AB2B142C-BED9-4699-AA54-86DEC052F1CA}" srcOrd="0" destOrd="0" presId="urn:microsoft.com/office/officeart/2009/3/layout/StepUpProcess"/>
    <dgm:cxn modelId="{76BCF77B-4D63-4ECB-843F-26BBB539AA57}" type="presParOf" srcId="{74BBC240-D18C-4EE2-BF91-2ACE78D7C4D8}" destId="{E571502D-4DD7-41B3-86E4-C830550FB95A}" srcOrd="1" destOrd="0" presId="urn:microsoft.com/office/officeart/2009/3/layout/StepUpProcess"/>
    <dgm:cxn modelId="{B584D93E-5E1C-4D8D-80B4-F98D3537D1AB}" type="presParOf" srcId="{74BBC240-D18C-4EE2-BF91-2ACE78D7C4D8}" destId="{0276D155-6B4C-44E8-8827-9E83A058E891}" srcOrd="2" destOrd="0" presId="urn:microsoft.com/office/officeart/2009/3/layout/StepUpProcess"/>
    <dgm:cxn modelId="{B608E9BF-6838-4F0D-A31C-91270E5A6F20}" type="presParOf" srcId="{99D984FD-1F63-4DFA-BF1F-F1AF0E6417F8}" destId="{26074593-F4E6-45A7-BF6F-A59C31A0DB5B}" srcOrd="1" destOrd="0" presId="urn:microsoft.com/office/officeart/2009/3/layout/StepUpProcess"/>
    <dgm:cxn modelId="{28497098-6974-4D41-B2C4-6309666858E3}" type="presParOf" srcId="{26074593-F4E6-45A7-BF6F-A59C31A0DB5B}" destId="{CCDCA456-A46F-484A-A58B-3D1E8A344383}" srcOrd="0" destOrd="0" presId="urn:microsoft.com/office/officeart/2009/3/layout/StepUpProcess"/>
    <dgm:cxn modelId="{826C5695-A799-4ED6-832E-4A8846CEA27E}" type="presParOf" srcId="{99D984FD-1F63-4DFA-BF1F-F1AF0E6417F8}" destId="{7D2F5AC5-E36A-4A4C-9BC7-E0D096FD6549}" srcOrd="2" destOrd="0" presId="urn:microsoft.com/office/officeart/2009/3/layout/StepUpProcess"/>
    <dgm:cxn modelId="{C9E24279-790F-45CA-847D-CE0A33911B03}" type="presParOf" srcId="{7D2F5AC5-E36A-4A4C-9BC7-E0D096FD6549}" destId="{C719EAD0-27F6-4FA0-B06D-F5477A6AD6D6}" srcOrd="0" destOrd="0" presId="urn:microsoft.com/office/officeart/2009/3/layout/StepUpProcess"/>
    <dgm:cxn modelId="{674E8403-72D8-4274-905F-2C8C7F75C96A}" type="presParOf" srcId="{7D2F5AC5-E36A-4A4C-9BC7-E0D096FD6549}" destId="{198CDBB6-18AC-46E7-862A-B88263A9D23B}" srcOrd="1" destOrd="0" presId="urn:microsoft.com/office/officeart/2009/3/layout/StepUpProcess"/>
    <dgm:cxn modelId="{6FC6E119-04DE-467F-8724-0D55B3B6C89F}" type="presParOf" srcId="{7D2F5AC5-E36A-4A4C-9BC7-E0D096FD6549}" destId="{E7843FC0-3991-4974-AA2F-8F1DA6DEC9CF}" srcOrd="2" destOrd="0" presId="urn:microsoft.com/office/officeart/2009/3/layout/StepUpProcess"/>
    <dgm:cxn modelId="{FB0CD339-A413-4AD2-A95C-C3371BDDBA8E}" type="presParOf" srcId="{99D984FD-1F63-4DFA-BF1F-F1AF0E6417F8}" destId="{A43B9FAB-641F-4FFF-89E2-7D044F4EE134}" srcOrd="3" destOrd="0" presId="urn:microsoft.com/office/officeart/2009/3/layout/StepUpProcess"/>
    <dgm:cxn modelId="{CFFA00FE-613B-4797-BDBB-F897401A7AF5}" type="presParOf" srcId="{A43B9FAB-641F-4FFF-89E2-7D044F4EE134}" destId="{A0CCA4DF-CE15-413A-AA29-A48148347465}" srcOrd="0" destOrd="0" presId="urn:microsoft.com/office/officeart/2009/3/layout/StepUpProcess"/>
    <dgm:cxn modelId="{0242B0D8-6DC7-468C-85F2-DB204956630C}" type="presParOf" srcId="{99D984FD-1F63-4DFA-BF1F-F1AF0E6417F8}" destId="{ACD2FA7A-F272-4484-9C7B-377ED05C782E}" srcOrd="4" destOrd="0" presId="urn:microsoft.com/office/officeart/2009/3/layout/StepUpProcess"/>
    <dgm:cxn modelId="{3E7504D1-89E7-4DB1-8159-BEA66F3B7B8A}" type="presParOf" srcId="{ACD2FA7A-F272-4484-9C7B-377ED05C782E}" destId="{89572BBD-2DE2-48F0-AF62-688D058C2A43}" srcOrd="0" destOrd="0" presId="urn:microsoft.com/office/officeart/2009/3/layout/StepUpProcess"/>
    <dgm:cxn modelId="{FC5B0C8C-2C4A-4781-95AB-BD4B3D81C95D}" type="presParOf" srcId="{ACD2FA7A-F272-4484-9C7B-377ED05C782E}" destId="{2BD99BAF-5691-42B6-AA79-B6EAFD612050}" srcOrd="1" destOrd="0" presId="urn:microsoft.com/office/officeart/2009/3/layout/StepUpProcess"/>
    <dgm:cxn modelId="{9A3396CB-A2E6-4C33-AF7E-B8746D504A84}" type="presParOf" srcId="{ACD2FA7A-F272-4484-9C7B-377ED05C782E}" destId="{C8A9676B-B56D-451F-BBF1-8778F1E2BD41}" srcOrd="2" destOrd="0" presId="urn:microsoft.com/office/officeart/2009/3/layout/StepUpProcess"/>
    <dgm:cxn modelId="{75975A3E-40AA-46F9-84D3-879926FA3CAD}" type="presParOf" srcId="{99D984FD-1F63-4DFA-BF1F-F1AF0E6417F8}" destId="{089D670A-5931-4F97-8BDD-B133206FF533}" srcOrd="5" destOrd="0" presId="urn:microsoft.com/office/officeart/2009/3/layout/StepUpProcess"/>
    <dgm:cxn modelId="{14939734-75FA-44CB-B2DD-662477D7FB5C}" type="presParOf" srcId="{089D670A-5931-4F97-8BDD-B133206FF533}" destId="{AA1D6294-6C00-4E36-AA24-53AB10B7A05F}" srcOrd="0" destOrd="0" presId="urn:microsoft.com/office/officeart/2009/3/layout/StepUpProcess"/>
    <dgm:cxn modelId="{6177FCDA-D68C-4439-8822-968E7E8AA46D}" type="presParOf" srcId="{99D984FD-1F63-4DFA-BF1F-F1AF0E6417F8}" destId="{EE46022E-DD48-4979-9FA5-820DD24426F8}" srcOrd="6" destOrd="0" presId="urn:microsoft.com/office/officeart/2009/3/layout/StepUpProcess"/>
    <dgm:cxn modelId="{89C48268-70D8-4F56-8645-B9DADEE4E428}" type="presParOf" srcId="{EE46022E-DD48-4979-9FA5-820DD24426F8}" destId="{2A75ABB4-3AE7-4D09-A899-0F18410D6CB3}" srcOrd="0" destOrd="0" presId="urn:microsoft.com/office/officeart/2009/3/layout/StepUpProcess"/>
    <dgm:cxn modelId="{467669D5-27E5-4FAB-9065-E7735B28AEC1}" type="presParOf" srcId="{EE46022E-DD48-4979-9FA5-820DD24426F8}" destId="{3323CB02-4A7D-4A9E-9A21-75FA984B1602}" srcOrd="1" destOrd="0" presId="urn:microsoft.com/office/officeart/2009/3/layout/StepUpProcess"/>
    <dgm:cxn modelId="{E4CEC25C-89BE-4468-A46E-A304BDDE1E92}" type="presParOf" srcId="{EE46022E-DD48-4979-9FA5-820DD24426F8}" destId="{861EB5AC-370D-418A-B004-C5993F65D999}" srcOrd="2" destOrd="0" presId="urn:microsoft.com/office/officeart/2009/3/layout/StepUpProcess"/>
    <dgm:cxn modelId="{BFC6DB05-6615-4EFC-B8DE-6000C3230911}" type="presParOf" srcId="{99D984FD-1F63-4DFA-BF1F-F1AF0E6417F8}" destId="{ACA2BB54-1640-4DFE-A550-37B333EFC9E2}" srcOrd="7" destOrd="0" presId="urn:microsoft.com/office/officeart/2009/3/layout/StepUpProcess"/>
    <dgm:cxn modelId="{2D3DF41E-E977-48BB-8B78-F73C4CAD4716}" type="presParOf" srcId="{ACA2BB54-1640-4DFE-A550-37B333EFC9E2}" destId="{233A3DC2-CF2F-4C92-97B8-BB1F47550027}" srcOrd="0" destOrd="0" presId="urn:microsoft.com/office/officeart/2009/3/layout/StepUpProcess"/>
    <dgm:cxn modelId="{8B89DABD-AF83-4EF4-A88D-BFA66D186CAE}" type="presParOf" srcId="{99D984FD-1F63-4DFA-BF1F-F1AF0E6417F8}" destId="{3C402F83-3552-445E-9F8F-DE514E212B14}" srcOrd="8" destOrd="0" presId="urn:microsoft.com/office/officeart/2009/3/layout/StepUpProcess"/>
    <dgm:cxn modelId="{BAB358B0-DD10-419B-8688-5A5732FB3616}" type="presParOf" srcId="{3C402F83-3552-445E-9F8F-DE514E212B14}" destId="{9FC5F6FA-E971-47EC-BDF3-37A06E7C87FD}" srcOrd="0" destOrd="0" presId="urn:microsoft.com/office/officeart/2009/3/layout/StepUpProcess"/>
    <dgm:cxn modelId="{4E877F66-62A0-49A2-93D1-16454015D58F}" type="presParOf" srcId="{3C402F83-3552-445E-9F8F-DE514E212B14}" destId="{8677E15A-8608-4012-AA0C-8AC03557BFFE}" srcOrd="1" destOrd="0" presId="urn:microsoft.com/office/officeart/2009/3/layout/StepUpProcess"/>
    <dgm:cxn modelId="{91912D72-8855-4EE4-ABF4-F735B7413AF1}" type="presParOf" srcId="{3C402F83-3552-445E-9F8F-DE514E212B14}" destId="{3E8CF2D4-066D-450C-9D8B-C538B441F39B}" srcOrd="2" destOrd="0" presId="urn:microsoft.com/office/officeart/2009/3/layout/StepUpProcess"/>
    <dgm:cxn modelId="{DF66C48F-F391-48B1-AC0A-06B51F2C8245}" type="presParOf" srcId="{99D984FD-1F63-4DFA-BF1F-F1AF0E6417F8}" destId="{F1746F33-B703-4A77-9936-961D77CC7EC7}" srcOrd="9" destOrd="0" presId="urn:microsoft.com/office/officeart/2009/3/layout/StepUpProcess"/>
    <dgm:cxn modelId="{B7526197-D352-4C29-AE5C-FB6C97738448}" type="presParOf" srcId="{F1746F33-B703-4A77-9936-961D77CC7EC7}" destId="{DF594B37-B57A-4462-A130-934BC4A83DF2}" srcOrd="0" destOrd="0" presId="urn:microsoft.com/office/officeart/2009/3/layout/StepUpProcess"/>
    <dgm:cxn modelId="{B27A08F3-997E-4C70-9B15-B8FF28C5F3DE}" type="presParOf" srcId="{99D984FD-1F63-4DFA-BF1F-F1AF0E6417F8}" destId="{885CB5C6-0678-4CE5-AF92-2860B48529B4}" srcOrd="10" destOrd="0" presId="urn:microsoft.com/office/officeart/2009/3/layout/StepUpProcess"/>
    <dgm:cxn modelId="{DCA7D945-E467-4185-AFFE-1D27DF88BF39}" type="presParOf" srcId="{885CB5C6-0678-4CE5-AF92-2860B48529B4}" destId="{32CD6AC6-9BB6-422E-ADC2-7749C03D33FB}" srcOrd="0" destOrd="0" presId="urn:microsoft.com/office/officeart/2009/3/layout/StepUpProcess"/>
    <dgm:cxn modelId="{CD3F22E3-78CC-40C7-873D-54CD6D6E53A6}" type="presParOf" srcId="{885CB5C6-0678-4CE5-AF92-2860B48529B4}" destId="{FA8E50FA-EAAE-4505-A9BF-20457C22B521}" srcOrd="1" destOrd="0" presId="urn:microsoft.com/office/officeart/2009/3/layout/StepUpProcess"/>
    <dgm:cxn modelId="{73CFBB89-AC91-45C9-BEC1-B5AF380EF527}" type="presParOf" srcId="{885CB5C6-0678-4CE5-AF92-2860B48529B4}" destId="{516601E3-1BCD-4B60-9F59-3C1E5C3900E4}" srcOrd="2" destOrd="0" presId="urn:microsoft.com/office/officeart/2009/3/layout/StepUpProcess"/>
    <dgm:cxn modelId="{810B6B3C-8D94-46BD-8880-C6CB9A9671C2}" type="presParOf" srcId="{99D984FD-1F63-4DFA-BF1F-F1AF0E6417F8}" destId="{107348C1-45CA-40AF-95D0-BE78535ECBF0}" srcOrd="11" destOrd="0" presId="urn:microsoft.com/office/officeart/2009/3/layout/StepUpProcess"/>
    <dgm:cxn modelId="{86C5619E-B316-4776-B26E-357E9E0398AE}" type="presParOf" srcId="{107348C1-45CA-40AF-95D0-BE78535ECBF0}" destId="{2F8CB83D-D7F2-430B-9CF8-13AD4A4107A0}" srcOrd="0" destOrd="0" presId="urn:microsoft.com/office/officeart/2009/3/layout/StepUpProcess"/>
    <dgm:cxn modelId="{BF135624-AD34-4EF9-927B-D954FFCC48CC}" type="presParOf" srcId="{99D984FD-1F63-4DFA-BF1F-F1AF0E6417F8}" destId="{ED5B8D92-298B-4910-949B-0B3191F2BB0D}" srcOrd="12" destOrd="0" presId="urn:microsoft.com/office/officeart/2009/3/layout/StepUpProcess"/>
    <dgm:cxn modelId="{C6242AD1-F7B7-4ECF-B8EC-A669642D5981}" type="presParOf" srcId="{ED5B8D92-298B-4910-949B-0B3191F2BB0D}" destId="{C07A60A0-1CAC-4A53-89BB-CCFA6A7D0DFC}" srcOrd="0" destOrd="0" presId="urn:microsoft.com/office/officeart/2009/3/layout/StepUpProcess"/>
    <dgm:cxn modelId="{D0DEFF20-E048-43DF-A60B-2150B5973F1C}" type="presParOf" srcId="{ED5B8D92-298B-4910-949B-0B3191F2BB0D}" destId="{E2BCF547-1252-4859-9212-D7DED11AB2D3}"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B142C-BED9-4699-AA54-86DEC052F1CA}">
      <dsp:nvSpPr>
        <dsp:cNvPr id="0" name=""/>
        <dsp:cNvSpPr/>
      </dsp:nvSpPr>
      <dsp:spPr>
        <a:xfrm rot="5400000">
          <a:off x="170448" y="3571133"/>
          <a:ext cx="510354" cy="849218"/>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71502D-4DD7-41B3-86E4-C830550FB95A}">
      <dsp:nvSpPr>
        <dsp:cNvPr id="0" name=""/>
        <dsp:cNvSpPr/>
      </dsp:nvSpPr>
      <dsp:spPr>
        <a:xfrm>
          <a:off x="151061" y="3899960"/>
          <a:ext cx="766679" cy="672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ts val="0"/>
            </a:spcAft>
            <a:buNone/>
          </a:pPr>
          <a:r>
            <a:rPr lang="en-US" sz="1300" b="1" kern="1200" spc="-20" baseline="0" dirty="0">
              <a:latin typeface="Century Gothic" panose="020B0502020202020204" pitchFamily="34" charset="0"/>
            </a:rPr>
            <a:t>JE vaccine intro</a:t>
          </a:r>
        </a:p>
      </dsp:txBody>
      <dsp:txXfrm>
        <a:off x="151061" y="3899960"/>
        <a:ext cx="766679" cy="672039"/>
      </dsp:txXfrm>
    </dsp:sp>
    <dsp:sp modelId="{0276D155-6B4C-44E8-8827-9E83A058E891}">
      <dsp:nvSpPr>
        <dsp:cNvPr id="0" name=""/>
        <dsp:cNvSpPr/>
      </dsp:nvSpPr>
      <dsp:spPr>
        <a:xfrm>
          <a:off x="707280" y="3508613"/>
          <a:ext cx="144656" cy="144656"/>
        </a:xfrm>
        <a:prstGeom prst="triangle">
          <a:avLst>
            <a:gd name="adj" fmla="val 100000"/>
          </a:avLst>
        </a:prstGeom>
        <a:solidFill>
          <a:schemeClr val="accent2">
            <a:hueOff val="390127"/>
            <a:satOff val="-487"/>
            <a:lumOff val="114"/>
            <a:alphaOff val="0"/>
          </a:schemeClr>
        </a:solidFill>
        <a:ln w="25400" cap="flat" cmpd="sng" algn="ctr">
          <a:solidFill>
            <a:schemeClr val="accent2">
              <a:hueOff val="390127"/>
              <a:satOff val="-487"/>
              <a:lumOff val="1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19EAD0-27F6-4FA0-B06D-F5477A6AD6D6}">
      <dsp:nvSpPr>
        <dsp:cNvPr id="0" name=""/>
        <dsp:cNvSpPr/>
      </dsp:nvSpPr>
      <dsp:spPr>
        <a:xfrm rot="5400000">
          <a:off x="1113284" y="3096641"/>
          <a:ext cx="510354" cy="849218"/>
        </a:xfrm>
        <a:prstGeom prst="corner">
          <a:avLst>
            <a:gd name="adj1" fmla="val 16120"/>
            <a:gd name="adj2" fmla="val 16110"/>
          </a:avLst>
        </a:prstGeom>
        <a:solidFill>
          <a:schemeClr val="accent2">
            <a:hueOff val="780253"/>
            <a:satOff val="-973"/>
            <a:lumOff val="229"/>
            <a:alphaOff val="0"/>
          </a:schemeClr>
        </a:solidFill>
        <a:ln w="25400" cap="flat" cmpd="sng" algn="ctr">
          <a:solidFill>
            <a:schemeClr val="accent2">
              <a:hueOff val="780253"/>
              <a:satOff val="-973"/>
              <a:lumOff val="2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8CDBB6-18AC-46E7-862A-B88263A9D23B}">
      <dsp:nvSpPr>
        <dsp:cNvPr id="0" name=""/>
        <dsp:cNvSpPr/>
      </dsp:nvSpPr>
      <dsp:spPr>
        <a:xfrm>
          <a:off x="1089726" y="3403412"/>
          <a:ext cx="813676" cy="112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b="1" kern="1200" spc="-20" baseline="0" dirty="0">
              <a:latin typeface="Century Gothic" panose="020B0502020202020204" pitchFamily="34" charset="0"/>
            </a:rPr>
            <a:t>Measles 2</a:t>
          </a:r>
          <a:r>
            <a:rPr lang="en-US" sz="1300" b="1" kern="1200" spc="-20" baseline="30000" dirty="0">
              <a:latin typeface="Century Gothic" panose="020B0502020202020204" pitchFamily="34" charset="0"/>
            </a:rPr>
            <a:t>nd</a:t>
          </a:r>
          <a:r>
            <a:rPr lang="en-US" sz="1300" b="1" kern="1200" spc="-20" baseline="0" dirty="0">
              <a:latin typeface="Century Gothic" panose="020B0502020202020204" pitchFamily="34" charset="0"/>
            </a:rPr>
            <a:t> dose intro</a:t>
          </a:r>
        </a:p>
        <a:p>
          <a:pPr marL="0" lvl="0" indent="0" algn="l" defTabSz="577850">
            <a:lnSpc>
              <a:spcPct val="90000"/>
            </a:lnSpc>
            <a:spcBef>
              <a:spcPct val="0"/>
            </a:spcBef>
            <a:spcAft>
              <a:spcPct val="35000"/>
            </a:spcAft>
            <a:buNone/>
          </a:pPr>
          <a:r>
            <a:rPr lang="en-US" sz="1300" b="1" kern="1200" spc="-20" baseline="0" dirty="0">
              <a:latin typeface="Century Gothic" panose="020B0502020202020204" pitchFamily="34" charset="0"/>
            </a:rPr>
            <a:t>Hepatitis B vaccine scale up</a:t>
          </a:r>
        </a:p>
      </dsp:txBody>
      <dsp:txXfrm>
        <a:off x="1089726" y="3403412"/>
        <a:ext cx="813676" cy="1124456"/>
      </dsp:txXfrm>
    </dsp:sp>
    <dsp:sp modelId="{E7843FC0-3991-4974-AA2F-8F1DA6DEC9CF}">
      <dsp:nvSpPr>
        <dsp:cNvPr id="0" name=""/>
        <dsp:cNvSpPr/>
      </dsp:nvSpPr>
      <dsp:spPr>
        <a:xfrm>
          <a:off x="1645845" y="3050156"/>
          <a:ext cx="144656" cy="144656"/>
        </a:xfrm>
        <a:prstGeom prst="triangle">
          <a:avLst>
            <a:gd name="adj" fmla="val 100000"/>
          </a:avLst>
        </a:prstGeom>
        <a:solidFill>
          <a:schemeClr val="accent2">
            <a:hueOff val="1170380"/>
            <a:satOff val="-1460"/>
            <a:lumOff val="343"/>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572BBD-2DE2-48F0-AF62-688D058C2A43}">
      <dsp:nvSpPr>
        <dsp:cNvPr id="0" name=""/>
        <dsp:cNvSpPr/>
      </dsp:nvSpPr>
      <dsp:spPr>
        <a:xfrm rot="5400000">
          <a:off x="2047578" y="2720183"/>
          <a:ext cx="510354" cy="849218"/>
        </a:xfrm>
        <a:prstGeom prst="corner">
          <a:avLst>
            <a:gd name="adj1" fmla="val 16120"/>
            <a:gd name="adj2" fmla="val 16110"/>
          </a:avLst>
        </a:prstGeom>
        <a:solidFill>
          <a:schemeClr val="accent2">
            <a:hueOff val="1560506"/>
            <a:satOff val="-1946"/>
            <a:lumOff val="458"/>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D99BAF-5691-42B6-AA79-B6EAFD612050}">
      <dsp:nvSpPr>
        <dsp:cNvPr id="0" name=""/>
        <dsp:cNvSpPr/>
      </dsp:nvSpPr>
      <dsp:spPr>
        <a:xfrm>
          <a:off x="1970529" y="2979854"/>
          <a:ext cx="848867" cy="992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b="1" kern="1200" spc="-20" baseline="0" dirty="0">
              <a:latin typeface="Century Gothic" panose="020B0502020202020204" pitchFamily="34" charset="0"/>
            </a:rPr>
            <a:t>Penta intro</a:t>
          </a:r>
        </a:p>
      </dsp:txBody>
      <dsp:txXfrm>
        <a:off x="1970529" y="2979854"/>
        <a:ext cx="848867" cy="992528"/>
      </dsp:txXfrm>
    </dsp:sp>
    <dsp:sp modelId="{C8A9676B-B56D-451F-BBF1-8778F1E2BD41}">
      <dsp:nvSpPr>
        <dsp:cNvPr id="0" name=""/>
        <dsp:cNvSpPr/>
      </dsp:nvSpPr>
      <dsp:spPr>
        <a:xfrm>
          <a:off x="2584410" y="2657662"/>
          <a:ext cx="144656" cy="144656"/>
        </a:xfrm>
        <a:prstGeom prst="triangle">
          <a:avLst>
            <a:gd name="adj" fmla="val 100000"/>
          </a:avLst>
        </a:prstGeom>
        <a:solidFill>
          <a:schemeClr val="accent2">
            <a:hueOff val="1950633"/>
            <a:satOff val="-2433"/>
            <a:lumOff val="572"/>
            <a:alphaOff val="0"/>
          </a:schemeClr>
        </a:solidFill>
        <a:ln w="25400" cap="flat" cmpd="sng" algn="ctr">
          <a:solidFill>
            <a:schemeClr val="accent2">
              <a:hueOff val="1950633"/>
              <a:satOff val="-2433"/>
              <a:lumOff val="5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75ABB4-3AE7-4D09-A899-0F18410D6CB3}">
      <dsp:nvSpPr>
        <dsp:cNvPr id="0" name=""/>
        <dsp:cNvSpPr/>
      </dsp:nvSpPr>
      <dsp:spPr>
        <a:xfrm rot="5400000">
          <a:off x="2986143" y="2487934"/>
          <a:ext cx="510354" cy="849218"/>
        </a:xfrm>
        <a:prstGeom prst="corner">
          <a:avLst>
            <a:gd name="adj1" fmla="val 16120"/>
            <a:gd name="adj2" fmla="val 16110"/>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23CB02-4A7D-4A9E-9A21-75FA984B1602}">
      <dsp:nvSpPr>
        <dsp:cNvPr id="0" name=""/>
        <dsp:cNvSpPr/>
      </dsp:nvSpPr>
      <dsp:spPr>
        <a:xfrm>
          <a:off x="2925662" y="2741667"/>
          <a:ext cx="766679" cy="672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IN" sz="1300" b="1" kern="1200" dirty="0">
              <a:latin typeface="Century Gothic" panose="020B0502020202020204" pitchFamily="34" charset="0"/>
            </a:rPr>
            <a:t>Open vial policy; JE 2</a:t>
          </a:r>
          <a:r>
            <a:rPr lang="en-IN" sz="1300" b="1" kern="1200" baseline="30000" dirty="0">
              <a:latin typeface="Century Gothic" panose="020B0502020202020204" pitchFamily="34" charset="0"/>
            </a:rPr>
            <a:t>nd</a:t>
          </a:r>
          <a:r>
            <a:rPr lang="en-IN" sz="1300" b="1" kern="1200" dirty="0">
              <a:latin typeface="Century Gothic" panose="020B0502020202020204" pitchFamily="34" charset="0"/>
            </a:rPr>
            <a:t> dose intro</a:t>
          </a:r>
          <a:endParaRPr lang="en-US" sz="1300" b="1" kern="1200" spc="-20" baseline="0" dirty="0">
            <a:latin typeface="Century Gothic" panose="020B0502020202020204" pitchFamily="34" charset="0"/>
          </a:endParaRPr>
        </a:p>
      </dsp:txBody>
      <dsp:txXfrm>
        <a:off x="2925662" y="2741667"/>
        <a:ext cx="766679" cy="672039"/>
      </dsp:txXfrm>
    </dsp:sp>
    <dsp:sp modelId="{861EB5AC-370D-418A-B004-C5993F65D999}">
      <dsp:nvSpPr>
        <dsp:cNvPr id="0" name=""/>
        <dsp:cNvSpPr/>
      </dsp:nvSpPr>
      <dsp:spPr>
        <a:xfrm>
          <a:off x="3522975" y="2425413"/>
          <a:ext cx="144656" cy="144656"/>
        </a:xfrm>
        <a:prstGeom prst="triangle">
          <a:avLst>
            <a:gd name="adj" fmla="val 100000"/>
          </a:avLst>
        </a:prstGeom>
        <a:solidFill>
          <a:schemeClr val="accent2">
            <a:hueOff val="2730886"/>
            <a:satOff val="-3406"/>
            <a:lumOff val="801"/>
            <a:alphaOff val="0"/>
          </a:schemeClr>
        </a:solidFill>
        <a:ln w="25400" cap="flat" cmpd="sng" algn="ctr">
          <a:solidFill>
            <a:schemeClr val="accent2">
              <a:hueOff val="2730886"/>
              <a:satOff val="-3406"/>
              <a:lumOff val="8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C5F6FA-E971-47EC-BDF3-37A06E7C87FD}">
      <dsp:nvSpPr>
        <dsp:cNvPr id="0" name=""/>
        <dsp:cNvSpPr/>
      </dsp:nvSpPr>
      <dsp:spPr>
        <a:xfrm rot="5400000">
          <a:off x="3924708" y="2255685"/>
          <a:ext cx="510354" cy="849218"/>
        </a:xfrm>
        <a:prstGeom prst="corner">
          <a:avLst>
            <a:gd name="adj1" fmla="val 16120"/>
            <a:gd name="adj2" fmla="val 16110"/>
          </a:avLst>
        </a:prstGeom>
        <a:solidFill>
          <a:schemeClr val="accent2">
            <a:hueOff val="3121013"/>
            <a:satOff val="-3893"/>
            <a:lumOff val="915"/>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77E15A-8608-4012-AA0C-8AC03557BFFE}">
      <dsp:nvSpPr>
        <dsp:cNvPr id="0" name=""/>
        <dsp:cNvSpPr/>
      </dsp:nvSpPr>
      <dsp:spPr>
        <a:xfrm>
          <a:off x="3877691" y="2509418"/>
          <a:ext cx="739109" cy="672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b="1" kern="1200" spc="-20" baseline="0" dirty="0">
              <a:latin typeface="Century Gothic" panose="020B0502020202020204" pitchFamily="34" charset="0"/>
            </a:rPr>
            <a:t>India certified polio-free</a:t>
          </a:r>
        </a:p>
      </dsp:txBody>
      <dsp:txXfrm>
        <a:off x="3877691" y="2509418"/>
        <a:ext cx="739109" cy="672039"/>
      </dsp:txXfrm>
    </dsp:sp>
    <dsp:sp modelId="{3E8CF2D4-066D-450C-9D8B-C538B441F39B}">
      <dsp:nvSpPr>
        <dsp:cNvPr id="0" name=""/>
        <dsp:cNvSpPr/>
      </dsp:nvSpPr>
      <dsp:spPr>
        <a:xfrm>
          <a:off x="4461540" y="2193165"/>
          <a:ext cx="144656" cy="144656"/>
        </a:xfrm>
        <a:prstGeom prst="triangle">
          <a:avLst>
            <a:gd name="adj" fmla="val 100000"/>
          </a:avLst>
        </a:prstGeom>
        <a:solidFill>
          <a:schemeClr val="accent2">
            <a:hueOff val="3511139"/>
            <a:satOff val="-4379"/>
            <a:lumOff val="1030"/>
            <a:alphaOff val="0"/>
          </a:schemeClr>
        </a:solidFill>
        <a:ln w="2540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CD6AC6-9BB6-422E-ADC2-7749C03D33FB}">
      <dsp:nvSpPr>
        <dsp:cNvPr id="0" name=""/>
        <dsp:cNvSpPr/>
      </dsp:nvSpPr>
      <dsp:spPr>
        <a:xfrm rot="5400000">
          <a:off x="4863274" y="2023436"/>
          <a:ext cx="510354" cy="849218"/>
        </a:xfrm>
        <a:prstGeom prst="corner">
          <a:avLst>
            <a:gd name="adj1" fmla="val 16120"/>
            <a:gd name="adj2" fmla="val 16110"/>
          </a:avLst>
        </a:prstGeom>
        <a:solidFill>
          <a:schemeClr val="accent2">
            <a:hueOff val="3901266"/>
            <a:satOff val="-4866"/>
            <a:lumOff val="1144"/>
            <a:alphaOff val="0"/>
          </a:schemeClr>
        </a:solidFill>
        <a:ln w="25400" cap="flat" cmpd="sng" algn="ctr">
          <a:solidFill>
            <a:schemeClr val="accent2">
              <a:hueOff val="3901266"/>
              <a:satOff val="-4866"/>
              <a:lumOff val="11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8E50FA-EAAE-4505-A9BF-20457C22B521}">
      <dsp:nvSpPr>
        <dsp:cNvPr id="0" name=""/>
        <dsp:cNvSpPr/>
      </dsp:nvSpPr>
      <dsp:spPr>
        <a:xfrm>
          <a:off x="4778083" y="2277169"/>
          <a:ext cx="766679" cy="672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endParaRPr lang="en-US" sz="1300" b="0" kern="1200" spc="-20" baseline="0" dirty="0">
            <a:latin typeface="Century Gothic" panose="020B0502020202020204" pitchFamily="34" charset="0"/>
          </a:endParaRPr>
        </a:p>
      </dsp:txBody>
      <dsp:txXfrm>
        <a:off x="4778083" y="2277169"/>
        <a:ext cx="766679" cy="672039"/>
      </dsp:txXfrm>
    </dsp:sp>
    <dsp:sp modelId="{516601E3-1BCD-4B60-9F59-3C1E5C3900E4}">
      <dsp:nvSpPr>
        <dsp:cNvPr id="0" name=""/>
        <dsp:cNvSpPr/>
      </dsp:nvSpPr>
      <dsp:spPr>
        <a:xfrm>
          <a:off x="5400106" y="1960916"/>
          <a:ext cx="144656" cy="144656"/>
        </a:xfrm>
        <a:prstGeom prst="triangle">
          <a:avLst>
            <a:gd name="adj" fmla="val 100000"/>
          </a:avLst>
        </a:prstGeom>
        <a:solidFill>
          <a:schemeClr val="accent2">
            <a:hueOff val="4291393"/>
            <a:satOff val="-5352"/>
            <a:lumOff val="1259"/>
            <a:alphaOff val="0"/>
          </a:schemeClr>
        </a:solidFill>
        <a:ln w="25400" cap="flat" cmpd="sng" algn="ctr">
          <a:solidFill>
            <a:schemeClr val="accent2">
              <a:hueOff val="4291393"/>
              <a:satOff val="-5352"/>
              <a:lumOff val="12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7A60A0-1CAC-4A53-89BB-CCFA6A7D0DFC}">
      <dsp:nvSpPr>
        <dsp:cNvPr id="0" name=""/>
        <dsp:cNvSpPr/>
      </dsp:nvSpPr>
      <dsp:spPr>
        <a:xfrm rot="5400000">
          <a:off x="5766490" y="1374181"/>
          <a:ext cx="510354" cy="932603"/>
        </a:xfrm>
        <a:prstGeom prst="corner">
          <a:avLst>
            <a:gd name="adj1" fmla="val 16120"/>
            <a:gd name="adj2" fmla="val 16110"/>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BCF547-1252-4859-9212-D7DED11AB2D3}">
      <dsp:nvSpPr>
        <dsp:cNvPr id="0" name=""/>
        <dsp:cNvSpPr/>
      </dsp:nvSpPr>
      <dsp:spPr>
        <a:xfrm>
          <a:off x="4806738" y="2293696"/>
          <a:ext cx="973406" cy="1422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b="1" kern="1200" spc="-20" baseline="0" dirty="0">
              <a:latin typeface="Century Gothic" panose="020B0502020202020204" pitchFamily="34" charset="0"/>
            </a:rPr>
            <a:t>-IPV intro</a:t>
          </a:r>
        </a:p>
        <a:p>
          <a:pPr marL="0" lvl="0" indent="0" algn="l" defTabSz="577850">
            <a:lnSpc>
              <a:spcPct val="90000"/>
            </a:lnSpc>
            <a:spcBef>
              <a:spcPct val="0"/>
            </a:spcBef>
            <a:spcAft>
              <a:spcPct val="35000"/>
            </a:spcAft>
            <a:buNone/>
          </a:pPr>
          <a:r>
            <a:rPr lang="en-US" sz="1300" b="1" kern="1200" spc="-20" baseline="0" dirty="0">
              <a:latin typeface="Century Gothic" panose="020B0502020202020204" pitchFamily="34" charset="0"/>
            </a:rPr>
            <a:t>- Mission </a:t>
          </a:r>
          <a:r>
            <a:rPr lang="en-US" sz="1100" b="1" kern="1200" spc="-20" baseline="0" dirty="0">
              <a:latin typeface="Century Gothic" panose="020B0502020202020204" pitchFamily="34" charset="0"/>
            </a:rPr>
            <a:t>Indradhanush</a:t>
          </a:r>
        </a:p>
      </dsp:txBody>
      <dsp:txXfrm>
        <a:off x="4806738" y="2293696"/>
        <a:ext cx="973406" cy="1422666"/>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BBF6B5-287B-406B-BB8A-6DED52E443F8}" type="datetimeFigureOut">
              <a:rPr lang="en-IN" smtClean="0"/>
              <a:t>18-06-2016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E81F66-673B-4EBE-B207-C860FC65A6BE}" type="slidenum">
              <a:rPr lang="en-IN" smtClean="0"/>
              <a:t>‹#›</a:t>
            </a:fld>
            <a:endParaRPr lang="en-IN"/>
          </a:p>
        </p:txBody>
      </p:sp>
    </p:spTree>
    <p:extLst>
      <p:ext uri="{BB962C8B-B14F-4D97-AF65-F5344CB8AC3E}">
        <p14:creationId xmlns:p14="http://schemas.microsoft.com/office/powerpoint/2010/main" val="1297955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Before</a:t>
            </a:r>
            <a:r>
              <a:rPr lang="en-IN" baseline="0" dirty="0"/>
              <a:t> I start, here are a few facts to put in context the sheer size and scale of India’s Universal Immunization Program (UIP). India not  only has the largest birth cohort of children for vaccination, it is also the largest developing country manufacturer of vaccines all over the world. In Dec 2012, the Assessment of India’s National Regulatory Authority was conducted and found functional by WHO and member countries.</a:t>
            </a:r>
            <a:endParaRPr lang="en-IN" dirty="0"/>
          </a:p>
        </p:txBody>
      </p:sp>
      <p:sp>
        <p:nvSpPr>
          <p:cNvPr id="4" name="Slide Number Placeholder 3"/>
          <p:cNvSpPr>
            <a:spLocks noGrp="1"/>
          </p:cNvSpPr>
          <p:nvPr>
            <p:ph type="sldNum" sz="quarter" idx="10"/>
          </p:nvPr>
        </p:nvSpPr>
        <p:spPr/>
        <p:txBody>
          <a:bodyPr/>
          <a:lstStyle/>
          <a:p>
            <a:fld id="{A74927D8-F026-4764-84A8-7B711F518AF7}" type="slidenum">
              <a:rPr lang="en-IN" smtClean="0">
                <a:solidFill>
                  <a:prstClr val="black"/>
                </a:solidFill>
              </a:rPr>
              <a:pPr/>
              <a:t>2</a:t>
            </a:fld>
            <a:endParaRPr lang="en-IN">
              <a:solidFill>
                <a:prstClr val="black"/>
              </a:solidFill>
            </a:endParaRPr>
          </a:p>
        </p:txBody>
      </p:sp>
    </p:spTree>
    <p:extLst>
      <p:ext uri="{BB962C8B-B14F-4D97-AF65-F5344CB8AC3E}">
        <p14:creationId xmlns:p14="http://schemas.microsoft.com/office/powerpoint/2010/main" val="718696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2027A-5F3E-46F8-A918-D3AFAE721157}" type="slidenum">
              <a:rPr lang="en-IN" smtClean="0">
                <a:solidFill>
                  <a:prstClr val="black"/>
                </a:solidFill>
              </a:rPr>
              <a:pPr/>
              <a:t>3</a:t>
            </a:fld>
            <a:endParaRPr lang="en-IN" dirty="0">
              <a:solidFill>
                <a:prstClr val="black"/>
              </a:solidFill>
            </a:endParaRPr>
          </a:p>
        </p:txBody>
      </p:sp>
    </p:spTree>
    <p:extLst>
      <p:ext uri="{BB962C8B-B14F-4D97-AF65-F5344CB8AC3E}">
        <p14:creationId xmlns:p14="http://schemas.microsoft.com/office/powerpoint/2010/main" val="566323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525" indent="-169525">
              <a:spcBef>
                <a:spcPct val="0"/>
              </a:spcBef>
              <a:buFontTx/>
              <a:buChar char="•"/>
            </a:pPr>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833" eaLnBrk="0" hangingPunct="0">
              <a:defRPr>
                <a:solidFill>
                  <a:schemeClr val="tx1"/>
                </a:solidFill>
                <a:latin typeface="Arial" charset="0"/>
                <a:cs typeface="Arial" charset="0"/>
              </a:defRPr>
            </a:lvl1pPr>
            <a:lvl2pPr marL="727868" indent="-279949" defTabSz="923833" eaLnBrk="0" hangingPunct="0">
              <a:defRPr>
                <a:solidFill>
                  <a:schemeClr val="tx1"/>
                </a:solidFill>
                <a:latin typeface="Arial" charset="0"/>
                <a:cs typeface="Arial" charset="0"/>
              </a:defRPr>
            </a:lvl2pPr>
            <a:lvl3pPr marL="1119797" indent="-223959" defTabSz="923833" eaLnBrk="0" hangingPunct="0">
              <a:defRPr>
                <a:solidFill>
                  <a:schemeClr val="tx1"/>
                </a:solidFill>
                <a:latin typeface="Arial" charset="0"/>
                <a:cs typeface="Arial" charset="0"/>
              </a:defRPr>
            </a:lvl3pPr>
            <a:lvl4pPr marL="1567716" indent="-223959" defTabSz="923833" eaLnBrk="0" hangingPunct="0">
              <a:defRPr>
                <a:solidFill>
                  <a:schemeClr val="tx1"/>
                </a:solidFill>
                <a:latin typeface="Arial" charset="0"/>
                <a:cs typeface="Arial" charset="0"/>
              </a:defRPr>
            </a:lvl4pPr>
            <a:lvl5pPr marL="2015635" indent="-223959" defTabSz="923833" eaLnBrk="0" hangingPunct="0">
              <a:defRPr>
                <a:solidFill>
                  <a:schemeClr val="tx1"/>
                </a:solidFill>
                <a:latin typeface="Arial" charset="0"/>
                <a:cs typeface="Arial" charset="0"/>
              </a:defRPr>
            </a:lvl5pPr>
            <a:lvl6pPr marL="2463554" indent="-223959" defTabSz="923833" eaLnBrk="0" fontAlgn="base" hangingPunct="0">
              <a:spcBef>
                <a:spcPct val="0"/>
              </a:spcBef>
              <a:spcAft>
                <a:spcPct val="0"/>
              </a:spcAft>
              <a:defRPr>
                <a:solidFill>
                  <a:schemeClr val="tx1"/>
                </a:solidFill>
                <a:latin typeface="Arial" charset="0"/>
                <a:cs typeface="Arial" charset="0"/>
              </a:defRPr>
            </a:lvl6pPr>
            <a:lvl7pPr marL="2911472" indent="-223959" defTabSz="923833" eaLnBrk="0" fontAlgn="base" hangingPunct="0">
              <a:spcBef>
                <a:spcPct val="0"/>
              </a:spcBef>
              <a:spcAft>
                <a:spcPct val="0"/>
              </a:spcAft>
              <a:defRPr>
                <a:solidFill>
                  <a:schemeClr val="tx1"/>
                </a:solidFill>
                <a:latin typeface="Arial" charset="0"/>
                <a:cs typeface="Arial" charset="0"/>
              </a:defRPr>
            </a:lvl7pPr>
            <a:lvl8pPr marL="3359391" indent="-223959" defTabSz="923833" eaLnBrk="0" fontAlgn="base" hangingPunct="0">
              <a:spcBef>
                <a:spcPct val="0"/>
              </a:spcBef>
              <a:spcAft>
                <a:spcPct val="0"/>
              </a:spcAft>
              <a:defRPr>
                <a:solidFill>
                  <a:schemeClr val="tx1"/>
                </a:solidFill>
                <a:latin typeface="Arial" charset="0"/>
                <a:cs typeface="Arial" charset="0"/>
              </a:defRPr>
            </a:lvl8pPr>
            <a:lvl9pPr marL="3807310" indent="-223959" defTabSz="923833" eaLnBrk="0" fontAlgn="base" hangingPunct="0">
              <a:spcBef>
                <a:spcPct val="0"/>
              </a:spcBef>
              <a:spcAft>
                <a:spcPct val="0"/>
              </a:spcAft>
              <a:defRPr>
                <a:solidFill>
                  <a:schemeClr val="tx1"/>
                </a:solidFill>
                <a:latin typeface="Arial" charset="0"/>
                <a:cs typeface="Arial" charset="0"/>
              </a:defRPr>
            </a:lvl9pPr>
          </a:lstStyle>
          <a:p>
            <a:pPr eaLnBrk="1" hangingPunct="1"/>
            <a:fld id="{E6B9D577-4F02-401A-85E6-00E1F00E67F2}" type="slidenum">
              <a:rPr lang="en-US" altLang="en-US">
                <a:solidFill>
                  <a:srgbClr val="000000"/>
                </a:solidFill>
              </a:rPr>
              <a:pPr eaLnBrk="1" hangingPunct="1"/>
              <a:t>13</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0E81F66-673B-4EBE-B207-C860FC65A6BE}" type="slidenum">
              <a:rPr lang="en-IN" smtClean="0"/>
              <a:t>17</a:t>
            </a:fld>
            <a:endParaRPr lang="en-IN"/>
          </a:p>
        </p:txBody>
      </p:sp>
    </p:spTree>
    <p:extLst>
      <p:ext uri="{BB962C8B-B14F-4D97-AF65-F5344CB8AC3E}">
        <p14:creationId xmlns:p14="http://schemas.microsoft.com/office/powerpoint/2010/main" val="1201613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467600" cy="1470025"/>
          </a:xfrm>
        </p:spPr>
        <p:txBody>
          <a:bodyPr/>
          <a:lstStyle/>
          <a:p>
            <a:r>
              <a:rPr lang="en-US" dirty="0"/>
              <a:t>Click to edit Master title style</a:t>
            </a:r>
            <a:endParaRPr lang="en-IN"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IN" dirty="0"/>
          </a:p>
        </p:txBody>
      </p:sp>
      <p:sp>
        <p:nvSpPr>
          <p:cNvPr id="4" name="Date Placeholder 3"/>
          <p:cNvSpPr>
            <a:spLocks noGrp="1"/>
          </p:cNvSpPr>
          <p:nvPr>
            <p:ph type="dt" sz="half" idx="10"/>
          </p:nvPr>
        </p:nvSpPr>
        <p:spPr/>
        <p:txBody>
          <a:bodyPr/>
          <a:lstStyle/>
          <a:p>
            <a:fld id="{25DF2EFB-2249-4D88-AFE1-229FCA47BF90}" type="datetimeFigureOut">
              <a:rPr lang="en-IN" smtClean="0"/>
              <a:t>18-06-2016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8339137" y="6276510"/>
            <a:ext cx="385763" cy="365125"/>
          </a:xfrm>
          <a:prstGeom prst="rect">
            <a:avLst/>
          </a:prstGeom>
        </p:spPr>
        <p:txBody>
          <a:bodyPr/>
          <a:lstStyle>
            <a:lvl1pPr>
              <a:defRPr sz="1400" b="1"/>
            </a:lvl1pPr>
          </a:lstStyle>
          <a:p>
            <a:fld id="{03D8845C-461F-440A-B6A8-77E8271838C4}" type="slidenum">
              <a:rPr lang="en-IN" smtClean="0"/>
              <a:pPr/>
              <a:t>‹#›</a:t>
            </a:fld>
            <a:endParaRPr lang="en-IN" dirty="0"/>
          </a:p>
        </p:txBody>
      </p:sp>
      <p:pic>
        <p:nvPicPr>
          <p:cNvPr id="8" name="Picture 7" descr="goi emblem copy"/>
          <p:cNvPicPr>
            <a:picLocks noChangeAspect="1" noChangeArrowheads="1"/>
          </p:cNvPicPr>
          <p:nvPr userDrawn="1"/>
        </p:nvPicPr>
        <p:blipFill>
          <a:blip r:embed="rId2" cstate="print">
            <a:clrChange>
              <a:clrFrom>
                <a:srgbClr val="FFFFFF"/>
              </a:clrFrom>
              <a:clrTo>
                <a:srgbClr val="FFFFFF">
                  <a:alpha val="0"/>
                </a:srgbClr>
              </a:clrTo>
            </a:clrChange>
          </a:blip>
          <a:srcRect r="6400" b="4445"/>
          <a:stretch>
            <a:fillRect/>
          </a:stretch>
        </p:blipFill>
        <p:spPr bwMode="auto">
          <a:xfrm>
            <a:off x="3733800" y="0"/>
            <a:ext cx="933602" cy="1148928"/>
          </a:xfrm>
          <a:prstGeom prst="rect">
            <a:avLst/>
          </a:prstGeom>
          <a:noFill/>
          <a:ln w="9525">
            <a:noFill/>
            <a:miter lim="800000"/>
            <a:headEnd/>
            <a:tailEnd/>
          </a:ln>
        </p:spPr>
      </p:pic>
      <p:pic>
        <p:nvPicPr>
          <p:cNvPr id="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83545"/>
            <a:ext cx="1183645" cy="838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59187" y="0"/>
            <a:ext cx="1971675" cy="1183005"/>
          </a:xfrm>
          <a:prstGeom prst="rect">
            <a:avLst/>
          </a:prstGeom>
        </p:spPr>
      </p:pic>
    </p:spTree>
    <p:extLst>
      <p:ext uri="{BB962C8B-B14F-4D97-AF65-F5344CB8AC3E}">
        <p14:creationId xmlns:p14="http://schemas.microsoft.com/office/powerpoint/2010/main" val="228211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A2DA06-5E9E-402C-AB60-4C64FAF57C17}" type="datetimeFigureOut">
              <a:rPr lang="en-IN" smtClean="0"/>
              <a:t>18-06-2016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lvl1pPr>
              <a:defRPr sz="1050"/>
            </a:lvl1pPr>
          </a:lstStyle>
          <a:p>
            <a:fld id="{EA0E937F-49EA-4AF9-A0C5-2AFFED5DFA3F}" type="slidenum">
              <a:rPr lang="en-IN" smtClean="0"/>
              <a:pPr/>
              <a:t>‹#›</a:t>
            </a:fld>
            <a:endParaRPr lang="en-IN"/>
          </a:p>
        </p:txBody>
      </p:sp>
    </p:spTree>
    <p:extLst>
      <p:ext uri="{BB962C8B-B14F-4D97-AF65-F5344CB8AC3E}">
        <p14:creationId xmlns:p14="http://schemas.microsoft.com/office/powerpoint/2010/main" val="2412894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A2DA06-5E9E-402C-AB60-4C64FAF57C17}" type="datetimeFigureOut">
              <a:rPr lang="en-IN" smtClean="0"/>
              <a:t>18-06-2016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A0E937F-49EA-4AF9-A0C5-2AFFED5DFA3F}" type="slidenum">
              <a:rPr lang="en-IN" smtClean="0"/>
              <a:t>‹#›</a:t>
            </a:fld>
            <a:endParaRPr lang="en-IN"/>
          </a:p>
        </p:txBody>
      </p:sp>
    </p:spTree>
    <p:extLst>
      <p:ext uri="{BB962C8B-B14F-4D97-AF65-F5344CB8AC3E}">
        <p14:creationId xmlns:p14="http://schemas.microsoft.com/office/powerpoint/2010/main" val="2959781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0A2DA06-5E9E-402C-AB60-4C64FAF57C17}" type="datetimeFigureOut">
              <a:rPr lang="en-IN" smtClean="0"/>
              <a:t>18-06-2016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A0E937F-49EA-4AF9-A0C5-2AFFED5DFA3F}" type="slidenum">
              <a:rPr lang="en-IN" smtClean="0"/>
              <a:t>‹#›</a:t>
            </a:fld>
            <a:endParaRPr lang="en-IN"/>
          </a:p>
        </p:txBody>
      </p:sp>
    </p:spTree>
    <p:extLst>
      <p:ext uri="{BB962C8B-B14F-4D97-AF65-F5344CB8AC3E}">
        <p14:creationId xmlns:p14="http://schemas.microsoft.com/office/powerpoint/2010/main" val="628909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0A2DA06-5E9E-402C-AB60-4C64FAF57C17}" type="datetimeFigureOut">
              <a:rPr lang="en-IN" smtClean="0"/>
              <a:t>18-06-2016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A0E937F-49EA-4AF9-A0C5-2AFFED5DFA3F}" type="slidenum">
              <a:rPr lang="en-IN" smtClean="0"/>
              <a:t>‹#›</a:t>
            </a:fld>
            <a:endParaRPr lang="en-IN"/>
          </a:p>
        </p:txBody>
      </p:sp>
    </p:spTree>
    <p:extLst>
      <p:ext uri="{BB962C8B-B14F-4D97-AF65-F5344CB8AC3E}">
        <p14:creationId xmlns:p14="http://schemas.microsoft.com/office/powerpoint/2010/main" val="3485403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5DF2EFB-2249-4D88-AFE1-229FCA47BF90}" type="datetimeFigureOut">
              <a:rPr lang="en-IN" smtClean="0"/>
              <a:t>18-06-2016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8339137" y="6276510"/>
            <a:ext cx="385763" cy="365125"/>
          </a:xfrm>
          <a:prstGeom prst="rect">
            <a:avLst/>
          </a:prstGeom>
        </p:spPr>
        <p:txBody>
          <a:bodyPr/>
          <a:lstStyle/>
          <a:p>
            <a:fld id="{03D8845C-461F-440A-B6A8-77E8271838C4}" type="slidenum">
              <a:rPr lang="en-IN" smtClean="0"/>
              <a:t>‹#›</a:t>
            </a:fld>
            <a:endParaRPr lang="en-IN"/>
          </a:p>
        </p:txBody>
      </p:sp>
    </p:spTree>
    <p:extLst>
      <p:ext uri="{BB962C8B-B14F-4D97-AF65-F5344CB8AC3E}">
        <p14:creationId xmlns:p14="http://schemas.microsoft.com/office/powerpoint/2010/main" val="2290465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60A2DA06-5E9E-402C-AB60-4C64FAF57C17}" type="datetimeFigureOut">
              <a:rPr lang="en-IN" smtClean="0"/>
              <a:t>18-06-2016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A0E937F-49EA-4AF9-A0C5-2AFFED5DFA3F}" type="slidenum">
              <a:rPr lang="en-IN" smtClean="0"/>
              <a:t>‹#›</a:t>
            </a:fld>
            <a:endParaRPr lang="en-IN"/>
          </a:p>
        </p:txBody>
      </p:sp>
    </p:spTree>
    <p:extLst>
      <p:ext uri="{BB962C8B-B14F-4D97-AF65-F5344CB8AC3E}">
        <p14:creationId xmlns:p14="http://schemas.microsoft.com/office/powerpoint/2010/main" val="2417111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0A2DA06-5E9E-402C-AB60-4C64FAF57C17}" type="datetimeFigureOut">
              <a:rPr lang="en-IN" smtClean="0"/>
              <a:t>18-06-2016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A0E937F-49EA-4AF9-A0C5-2AFFED5DFA3F}" type="slidenum">
              <a:rPr lang="en-IN" smtClean="0"/>
              <a:t>‹#›</a:t>
            </a:fld>
            <a:endParaRPr lang="en-IN"/>
          </a:p>
        </p:txBody>
      </p:sp>
    </p:spTree>
    <p:extLst>
      <p:ext uri="{BB962C8B-B14F-4D97-AF65-F5344CB8AC3E}">
        <p14:creationId xmlns:p14="http://schemas.microsoft.com/office/powerpoint/2010/main" val="140896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A2DA06-5E9E-402C-AB60-4C64FAF57C17}" type="datetimeFigureOut">
              <a:rPr lang="en-IN" smtClean="0"/>
              <a:t>18-06-2016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A0E937F-49EA-4AF9-A0C5-2AFFED5DFA3F}" type="slidenum">
              <a:rPr lang="en-IN" smtClean="0"/>
              <a:t>‹#›</a:t>
            </a:fld>
            <a:endParaRPr lang="en-IN"/>
          </a:p>
        </p:txBody>
      </p:sp>
    </p:spTree>
    <p:extLst>
      <p:ext uri="{BB962C8B-B14F-4D97-AF65-F5344CB8AC3E}">
        <p14:creationId xmlns:p14="http://schemas.microsoft.com/office/powerpoint/2010/main" val="3167542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60A2DA06-5E9E-402C-AB60-4C64FAF57C17}" type="datetimeFigureOut">
              <a:rPr lang="en-IN" smtClean="0"/>
              <a:t>18-06-2016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6400800" y="6324600"/>
            <a:ext cx="2133600" cy="365125"/>
          </a:xfrm>
        </p:spPr>
        <p:txBody>
          <a:bodyPr/>
          <a:lstStyle/>
          <a:p>
            <a:fld id="{EA0E937F-49EA-4AF9-A0C5-2AFFED5DFA3F}" type="slidenum">
              <a:rPr lang="en-IN" smtClean="0"/>
              <a:t>‹#›</a:t>
            </a:fld>
            <a:endParaRPr lang="en-IN"/>
          </a:p>
        </p:txBody>
      </p:sp>
    </p:spTree>
    <p:extLst>
      <p:ext uri="{BB962C8B-B14F-4D97-AF65-F5344CB8AC3E}">
        <p14:creationId xmlns:p14="http://schemas.microsoft.com/office/powerpoint/2010/main" val="2965148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60A2DA06-5E9E-402C-AB60-4C64FAF57C17}" type="datetimeFigureOut">
              <a:rPr lang="en-IN" smtClean="0"/>
              <a:t>18-06-2016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A0E937F-49EA-4AF9-A0C5-2AFFED5DFA3F}" type="slidenum">
              <a:rPr lang="en-IN" smtClean="0"/>
              <a:t>‹#›</a:t>
            </a:fld>
            <a:endParaRPr lang="en-IN"/>
          </a:p>
        </p:txBody>
      </p:sp>
    </p:spTree>
    <p:extLst>
      <p:ext uri="{BB962C8B-B14F-4D97-AF65-F5344CB8AC3E}">
        <p14:creationId xmlns:p14="http://schemas.microsoft.com/office/powerpoint/2010/main" val="36028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60A2DA06-5E9E-402C-AB60-4C64FAF57C17}" type="datetimeFigureOut">
              <a:rPr lang="en-IN" smtClean="0"/>
              <a:t>18-06-2016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a:xfrm>
            <a:off x="6172200" y="6324600"/>
            <a:ext cx="2133600" cy="365125"/>
          </a:xfrm>
        </p:spPr>
        <p:txBody>
          <a:bodyPr/>
          <a:lstStyle/>
          <a:p>
            <a:fld id="{EA0E937F-49EA-4AF9-A0C5-2AFFED5DFA3F}" type="slidenum">
              <a:rPr lang="en-IN" smtClean="0"/>
              <a:t>‹#›</a:t>
            </a:fld>
            <a:endParaRPr lang="en-IN"/>
          </a:p>
        </p:txBody>
      </p:sp>
    </p:spTree>
    <p:extLst>
      <p:ext uri="{BB962C8B-B14F-4D97-AF65-F5344CB8AC3E}">
        <p14:creationId xmlns:p14="http://schemas.microsoft.com/office/powerpoint/2010/main" val="1555343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2DA06-5E9E-402C-AB60-4C64FAF57C17}" type="datetimeFigureOut">
              <a:rPr lang="en-IN" smtClean="0"/>
              <a:t>18-06-2016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A0E937F-49EA-4AF9-A0C5-2AFFED5DFA3F}" type="slidenum">
              <a:rPr lang="en-IN" smtClean="0"/>
              <a:t>‹#›</a:t>
            </a:fld>
            <a:endParaRPr lang="en-IN"/>
          </a:p>
        </p:txBody>
      </p:sp>
    </p:spTree>
    <p:extLst>
      <p:ext uri="{BB962C8B-B14F-4D97-AF65-F5344CB8AC3E}">
        <p14:creationId xmlns:p14="http://schemas.microsoft.com/office/powerpoint/2010/main" val="35461168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4.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4531" y="304800"/>
            <a:ext cx="7564307" cy="1143000"/>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p:cNvSpPr>
            <a:spLocks noGrp="1"/>
          </p:cNvSpPr>
          <p:nvPr>
            <p:ph type="body" idx="1"/>
          </p:nvPr>
        </p:nvSpPr>
        <p:spPr>
          <a:xfrm>
            <a:off x="1219200" y="1600201"/>
            <a:ext cx="76962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DF2EFB-2249-4D88-AFE1-229FCA47BF90}" type="datetimeFigureOut">
              <a:rPr lang="en-IN" smtClean="0"/>
              <a:t>18-06-2016</a:t>
            </a:fld>
            <a:endParaRPr lang="en-IN"/>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9" name="Rectangle 8"/>
          <p:cNvSpPr/>
          <p:nvPr userDrawn="1"/>
        </p:nvSpPr>
        <p:spPr>
          <a:xfrm>
            <a:off x="0" y="6743700"/>
            <a:ext cx="9144000" cy="1143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cap="none" spc="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80873828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b="1" kern="1200">
          <a:solidFill>
            <a:schemeClr val="tx1"/>
          </a:solidFill>
          <a:latin typeface="Book Antiqua" panose="020406020503050303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2DA06-5E9E-402C-AB60-4C64FAF57C17}" type="datetimeFigureOut">
              <a:rPr lang="en-IN" smtClean="0"/>
              <a:t>18-06-2016</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0E937F-49EA-4AF9-A0C5-2AFFED5DFA3F}" type="slidenum">
              <a:rPr lang="en-IN" smtClean="0"/>
              <a:t>‹#›</a:t>
            </a:fld>
            <a:endParaRPr lang="en-IN"/>
          </a:p>
        </p:txBody>
      </p:sp>
      <p:pic>
        <p:nvPicPr>
          <p:cNvPr id="11" name="Picture 10" descr="C:\Users\Manoj Grover\AppData\Local\Microsoft\Windows\Temporary Internet Files\Content.Outlook\ML1GFN0N\RI English logo.jpg"/>
          <p:cNvPicPr/>
          <p:nvPr userDrawn="1"/>
        </p:nvPicPr>
        <p:blipFill rotWithShape="1">
          <a:blip r:embed="rId13" cstate="print">
            <a:extLst>
              <a:ext uri="{28A0092B-C50C-407E-A947-70E740481C1C}">
                <a14:useLocalDpi xmlns:a14="http://schemas.microsoft.com/office/drawing/2010/main" val="0"/>
              </a:ext>
            </a:extLst>
          </a:blip>
          <a:srcRect l="7089" t="16344" r="7711" b="9870"/>
          <a:stretch/>
        </p:blipFill>
        <p:spPr bwMode="auto">
          <a:xfrm>
            <a:off x="7772838" y="6083300"/>
            <a:ext cx="1384300" cy="660400"/>
          </a:xfrm>
          <a:prstGeom prst="rect">
            <a:avLst/>
          </a:prstGeom>
          <a:noFill/>
          <a:ln>
            <a:noFill/>
          </a:ln>
        </p:spPr>
      </p:pic>
      <p:sp>
        <p:nvSpPr>
          <p:cNvPr id="13" name="Rectangle 12"/>
          <p:cNvSpPr/>
          <p:nvPr userDrawn="1"/>
        </p:nvSpPr>
        <p:spPr>
          <a:xfrm>
            <a:off x="0" y="6743700"/>
            <a:ext cx="9144000" cy="114300"/>
          </a:xfrm>
          <a:prstGeom prst="rect">
            <a:avLst/>
          </a:prstGeom>
          <a:solidFill>
            <a:srgbClr val="8A0E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cap="none" spc="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6591756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b="1" kern="1200">
          <a:solidFill>
            <a:schemeClr val="tx1"/>
          </a:solidFill>
          <a:latin typeface="Book Antiqua" panose="020406020503050303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3.xml"/><Relationship Id="rId5" Type="http://schemas.openxmlformats.org/officeDocument/2006/relationships/image" Target="../media/image11.gif"/><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0"/>
            <a:ext cx="4267200" cy="3429000"/>
          </a:xfrm>
        </p:spPr>
        <p:txBody>
          <a:bodyPr>
            <a:noAutofit/>
          </a:bodyPr>
          <a:lstStyle/>
          <a:p>
            <a:r>
              <a:rPr lang="en-US" sz="3600" dirty="0"/>
              <a:t>India’s Experience with Measles 2</a:t>
            </a:r>
            <a:r>
              <a:rPr lang="en-US" sz="3600" baseline="30000" dirty="0"/>
              <a:t>nd</a:t>
            </a:r>
            <a:r>
              <a:rPr lang="en-US" sz="3600" dirty="0"/>
              <a:t> dose and DPT Booster in 2</a:t>
            </a:r>
            <a:r>
              <a:rPr lang="en-US" sz="3600" baseline="30000" dirty="0"/>
              <a:t>nd</a:t>
            </a:r>
            <a:r>
              <a:rPr lang="en-US" sz="3600" dirty="0"/>
              <a:t> Year of Life  </a:t>
            </a:r>
            <a:endParaRPr lang="en-IN" sz="3600" dirty="0"/>
          </a:p>
        </p:txBody>
      </p:sp>
      <p:sp>
        <p:nvSpPr>
          <p:cNvPr id="3" name="Subtitle 2"/>
          <p:cNvSpPr>
            <a:spLocks noGrp="1"/>
          </p:cNvSpPr>
          <p:nvPr>
            <p:ph type="subTitle" idx="1"/>
          </p:nvPr>
        </p:nvSpPr>
        <p:spPr>
          <a:xfrm>
            <a:off x="1295400" y="5181600"/>
            <a:ext cx="6400800" cy="1371600"/>
          </a:xfrm>
        </p:spPr>
        <p:txBody>
          <a:bodyPr>
            <a:normAutofit fontScale="77500" lnSpcReduction="20000"/>
          </a:bodyPr>
          <a:lstStyle/>
          <a:p>
            <a:r>
              <a:rPr lang="en-US" sz="2800" b="1" dirty="0">
                <a:solidFill>
                  <a:schemeClr val="tx1"/>
                </a:solidFill>
              </a:rPr>
              <a:t>Dr Pradeep Haldar</a:t>
            </a:r>
          </a:p>
          <a:p>
            <a:r>
              <a:rPr lang="en-IN" sz="2800" b="1" dirty="0">
                <a:solidFill>
                  <a:schemeClr val="tx1"/>
                </a:solidFill>
              </a:rPr>
              <a:t>Ministry of Health &amp; Family Welfare</a:t>
            </a:r>
          </a:p>
          <a:p>
            <a:r>
              <a:rPr lang="en-IN" sz="2800" b="1" dirty="0">
                <a:solidFill>
                  <a:schemeClr val="tx1"/>
                </a:solidFill>
              </a:rPr>
              <a:t>Government of India</a:t>
            </a:r>
            <a:endParaRPr lang="en-US" sz="2800" b="1" dirty="0">
              <a:solidFill>
                <a:schemeClr val="tx1"/>
              </a:solidFill>
            </a:endParaRPr>
          </a:p>
          <a:p>
            <a:r>
              <a:rPr lang="en-US" sz="2800" b="1" dirty="0">
                <a:solidFill>
                  <a:schemeClr val="tx1"/>
                </a:solidFill>
              </a:rPr>
              <a:t>June, 2016</a:t>
            </a:r>
            <a:endParaRPr lang="en-IN" sz="2800" b="1" dirty="0">
              <a:solidFill>
                <a:schemeClr val="tx1"/>
              </a:solidFill>
            </a:endParaRPr>
          </a:p>
        </p:txBody>
      </p:sp>
      <p:pic>
        <p:nvPicPr>
          <p:cNvPr id="6" name="Picture 2" descr="D:\D\Desktop\to be sent\JEFF\campaign vaccination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943100"/>
            <a:ext cx="451485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38769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ChangeArrowheads="1"/>
          </p:cNvSpPr>
          <p:nvPr/>
        </p:nvSpPr>
        <p:spPr bwMode="auto">
          <a:xfrm>
            <a:off x="5106988" y="4953000"/>
            <a:ext cx="360362" cy="215900"/>
          </a:xfrm>
          <a:prstGeom prst="rect">
            <a:avLst/>
          </a:prstGeom>
          <a:solidFill>
            <a:srgbClr val="FF9900"/>
          </a:solidFill>
          <a:ln w="12700">
            <a:solidFill>
              <a:schemeClr val="tx1"/>
            </a:solidFill>
            <a:miter lim="800000"/>
            <a:headEnd/>
            <a:tailEnd/>
          </a:ln>
        </p:spPr>
        <p:txBody>
          <a:bodyPr wrap="none" anchor="ctr"/>
          <a:lstStyle/>
          <a:p>
            <a:endParaRPr lang="en-IN"/>
          </a:p>
        </p:txBody>
      </p:sp>
      <p:sp>
        <p:nvSpPr>
          <p:cNvPr id="14" name="Rectangle 7"/>
          <p:cNvSpPr>
            <a:spLocks noChangeArrowheads="1"/>
          </p:cNvSpPr>
          <p:nvPr/>
        </p:nvSpPr>
        <p:spPr bwMode="auto">
          <a:xfrm>
            <a:off x="5435600" y="4943475"/>
            <a:ext cx="13684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100"/>
              <a:t>4 states/UT were providing MCV2 as MMR before 2010</a:t>
            </a:r>
          </a:p>
        </p:txBody>
      </p:sp>
      <p:sp>
        <p:nvSpPr>
          <p:cNvPr id="15" name="Rectangle 10"/>
          <p:cNvSpPr>
            <a:spLocks noChangeArrowheads="1"/>
          </p:cNvSpPr>
          <p:nvPr/>
        </p:nvSpPr>
        <p:spPr bwMode="auto">
          <a:xfrm>
            <a:off x="5106988" y="3771900"/>
            <a:ext cx="360362" cy="215900"/>
          </a:xfrm>
          <a:prstGeom prst="rect">
            <a:avLst/>
          </a:prstGeom>
          <a:solidFill>
            <a:srgbClr val="99FF99"/>
          </a:solidFill>
          <a:ln w="12700">
            <a:solidFill>
              <a:schemeClr val="tx1"/>
            </a:solidFill>
            <a:miter lim="800000"/>
            <a:headEnd/>
            <a:tailEnd/>
          </a:ln>
        </p:spPr>
        <p:txBody>
          <a:bodyPr wrap="none" anchor="ctr"/>
          <a:lstStyle/>
          <a:p>
            <a:endParaRPr lang="en-IN"/>
          </a:p>
        </p:txBody>
      </p:sp>
      <p:sp>
        <p:nvSpPr>
          <p:cNvPr id="16" name="Rectangle 11"/>
          <p:cNvSpPr>
            <a:spLocks noChangeArrowheads="1"/>
          </p:cNvSpPr>
          <p:nvPr/>
        </p:nvSpPr>
        <p:spPr bwMode="auto">
          <a:xfrm>
            <a:off x="5435600" y="3789363"/>
            <a:ext cx="13684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100" dirty="0"/>
              <a:t>18 non catch-up campaign states/UTs have incorporated</a:t>
            </a:r>
          </a:p>
          <a:p>
            <a:r>
              <a:rPr lang="en-US" sz="1100" dirty="0"/>
              <a:t> MCV2 in their RI schedule after 2010</a:t>
            </a:r>
          </a:p>
        </p:txBody>
      </p:sp>
      <p:sp>
        <p:nvSpPr>
          <p:cNvPr id="17" name="Rectangle 12"/>
          <p:cNvSpPr>
            <a:spLocks noChangeArrowheads="1"/>
          </p:cNvSpPr>
          <p:nvPr/>
        </p:nvSpPr>
        <p:spPr bwMode="auto">
          <a:xfrm>
            <a:off x="5106988" y="4348163"/>
            <a:ext cx="360362" cy="236537"/>
          </a:xfrm>
          <a:prstGeom prst="rect">
            <a:avLst/>
          </a:prstGeom>
          <a:solidFill>
            <a:srgbClr val="008000"/>
          </a:solidFill>
          <a:ln w="12700">
            <a:solidFill>
              <a:srgbClr val="969696"/>
            </a:solidFill>
            <a:miter lim="800000"/>
            <a:headEnd/>
            <a:tailEnd/>
          </a:ln>
        </p:spPr>
        <p:txBody>
          <a:bodyPr wrap="none" anchor="ctr"/>
          <a:lstStyle/>
          <a:p>
            <a:endParaRPr lang="en-IN"/>
          </a:p>
        </p:txBody>
      </p:sp>
      <p:sp>
        <p:nvSpPr>
          <p:cNvPr id="18" name="Rectangle 13"/>
          <p:cNvSpPr>
            <a:spLocks noChangeArrowheads="1"/>
          </p:cNvSpPr>
          <p:nvPr/>
        </p:nvSpPr>
        <p:spPr bwMode="auto">
          <a:xfrm>
            <a:off x="5435600" y="4376738"/>
            <a:ext cx="13684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100"/>
              <a:t>367 campaign districts covered in Phase 1, 2 &amp; 3</a:t>
            </a:r>
          </a:p>
          <a:p>
            <a:r>
              <a:rPr lang="en-US" sz="1100"/>
              <a:t> of 14 states have already incorporated MCV2 in their RI</a:t>
            </a:r>
          </a:p>
          <a:p>
            <a:r>
              <a:rPr lang="en-US" sz="1100"/>
              <a:t>schedule as of February 2014</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9597"/>
            <a:ext cx="9144000" cy="645880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597"/>
            <a:ext cx="9144000" cy="6458805"/>
          </a:xfrm>
          <a:prstGeom prst="rect">
            <a:avLst/>
          </a:prstGeom>
        </p:spPr>
      </p:pic>
      <p:sp>
        <p:nvSpPr>
          <p:cNvPr id="6" name="Oval 5"/>
          <p:cNvSpPr/>
          <p:nvPr/>
        </p:nvSpPr>
        <p:spPr>
          <a:xfrm>
            <a:off x="2318795" y="5515327"/>
            <a:ext cx="82953" cy="92170"/>
          </a:xfrm>
          <a:prstGeom prst="ellipse">
            <a:avLst/>
          </a:prstGeom>
          <a:solidFill>
            <a:srgbClr val="FF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0"/>
            <a:ext cx="9144000" cy="816698"/>
          </a:xfrm>
          <a:prstGeom prst="rect">
            <a:avLst/>
          </a:prstGeom>
          <a:solidFill>
            <a:schemeClr val="accent2">
              <a:lumMod val="40000"/>
              <a:lumOff val="60000"/>
            </a:schemeClr>
          </a:solidFill>
        </p:spPr>
        <p:txBody>
          <a:bodyPr wrap="square" rtlCol="0">
            <a:spAutoFit/>
          </a:bodyPr>
          <a:lstStyle/>
          <a:p>
            <a:pPr algn="ctr">
              <a:lnSpc>
                <a:spcPct val="80000"/>
              </a:lnSpc>
              <a:spcBef>
                <a:spcPct val="0"/>
              </a:spcBef>
            </a:pPr>
            <a:r>
              <a:rPr lang="en-US" sz="2900" b="1" dirty="0">
                <a:latin typeface="Book Antiqua" panose="02040602050305030304" pitchFamily="18" charset="0"/>
                <a:ea typeface="+mj-ea"/>
                <a:cs typeface="+mj-cs"/>
              </a:rPr>
              <a:t>Monitoring 2nd  dose measles introduction complete</a:t>
            </a:r>
          </a:p>
          <a:p>
            <a:pPr algn="ctr">
              <a:lnSpc>
                <a:spcPct val="80000"/>
              </a:lnSpc>
              <a:spcBef>
                <a:spcPct val="0"/>
              </a:spcBef>
            </a:pPr>
            <a:r>
              <a:rPr lang="en-US" sz="2900" b="1" dirty="0">
                <a:latin typeface="Book Antiqua" panose="02040602050305030304" pitchFamily="18" charset="0"/>
                <a:ea typeface="+mj-ea"/>
                <a:cs typeface="+mj-cs"/>
              </a:rPr>
              <a:t> in the routine EPI program based on RI monitoring</a:t>
            </a:r>
          </a:p>
        </p:txBody>
      </p:sp>
    </p:spTree>
    <p:extLst>
      <p:ext uri="{BB962C8B-B14F-4D97-AF65-F5344CB8AC3E}">
        <p14:creationId xmlns:p14="http://schemas.microsoft.com/office/powerpoint/2010/main" val="15138394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17" grpId="0" animBg="1"/>
      <p:bldP spid="18"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0"/>
            <a:ext cx="9108504" cy="620688"/>
          </a:xfrm>
          <a:solidFill>
            <a:schemeClr val="accent2">
              <a:lumMod val="40000"/>
              <a:lumOff val="60000"/>
            </a:schemeClr>
          </a:solidFill>
        </p:spPr>
        <p:txBody>
          <a:bodyPr>
            <a:normAutofit/>
          </a:bodyPr>
          <a:lstStyle/>
          <a:p>
            <a:r>
              <a:rPr lang="en-US" sz="2900" dirty="0"/>
              <a:t>National Government letters to states as feedback </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5617"/>
          <a:stretch/>
        </p:blipFill>
        <p:spPr bwMode="auto">
          <a:xfrm>
            <a:off x="515983" y="1295400"/>
            <a:ext cx="7946268" cy="1913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1406" b="9206"/>
          <a:stretch/>
        </p:blipFill>
        <p:spPr>
          <a:xfrm>
            <a:off x="1676400" y="685800"/>
            <a:ext cx="6019800" cy="5998029"/>
          </a:xfrm>
          <a:prstGeom prst="rect">
            <a:avLst/>
          </a:prstGeom>
        </p:spPr>
      </p:pic>
    </p:spTree>
    <p:extLst>
      <p:ext uri="{BB962C8B-B14F-4D97-AF65-F5344CB8AC3E}">
        <p14:creationId xmlns:p14="http://schemas.microsoft.com/office/powerpoint/2010/main" val="14607037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l="27347" t="3683" r="27195" b="3683"/>
          <a:stretch>
            <a:fillRect/>
          </a:stretch>
        </p:blipFill>
        <p:spPr>
          <a:xfrm>
            <a:off x="4896000" y="1260000"/>
            <a:ext cx="3821114" cy="399258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27347" t="3683" r="27195" b="3683"/>
          <a:stretch>
            <a:fillRect/>
          </a:stretch>
        </p:blipFill>
        <p:spPr>
          <a:xfrm>
            <a:off x="294244" y="1260000"/>
            <a:ext cx="3821114" cy="3992584"/>
          </a:xfrm>
          <a:prstGeom prst="rect">
            <a:avLst/>
          </a:prstGeom>
        </p:spPr>
      </p:pic>
      <p:sp>
        <p:nvSpPr>
          <p:cNvPr id="19" name="TextBox 18"/>
          <p:cNvSpPr txBox="1"/>
          <p:nvPr/>
        </p:nvSpPr>
        <p:spPr>
          <a:xfrm>
            <a:off x="2627784" y="1860799"/>
            <a:ext cx="646331" cy="369332"/>
          </a:xfrm>
          <a:prstGeom prst="rect">
            <a:avLst/>
          </a:prstGeom>
          <a:noFill/>
        </p:spPr>
        <p:txBody>
          <a:bodyPr wrap="none" rtlCol="0">
            <a:spAutoFit/>
          </a:bodyPr>
          <a:lstStyle/>
          <a:p>
            <a:pPr fontAlgn="base">
              <a:spcBef>
                <a:spcPct val="0"/>
              </a:spcBef>
              <a:spcAft>
                <a:spcPct val="0"/>
              </a:spcAft>
            </a:pPr>
            <a:r>
              <a:rPr lang="en-US" b="1" dirty="0">
                <a:solidFill>
                  <a:prstClr val="black"/>
                </a:solidFill>
                <a:latin typeface="Arial" panose="020B0604020202020204" pitchFamily="34" charset="0"/>
                <a:cs typeface="Arial" panose="020B0604020202020204" pitchFamily="34" charset="0"/>
              </a:rPr>
              <a:t>12%</a:t>
            </a:r>
          </a:p>
        </p:txBody>
      </p:sp>
      <p:sp>
        <p:nvSpPr>
          <p:cNvPr id="2" name="TextBox 1"/>
          <p:cNvSpPr txBox="1"/>
          <p:nvPr/>
        </p:nvSpPr>
        <p:spPr>
          <a:xfrm>
            <a:off x="1691680" y="940658"/>
            <a:ext cx="755335" cy="400110"/>
          </a:xfrm>
          <a:prstGeom prst="rect">
            <a:avLst/>
          </a:prstGeom>
          <a:noFill/>
        </p:spPr>
        <p:txBody>
          <a:bodyPr wrap="none" rtlCol="0">
            <a:spAutoFit/>
          </a:bodyPr>
          <a:lstStyle/>
          <a:p>
            <a:pPr fontAlgn="base">
              <a:spcBef>
                <a:spcPct val="0"/>
              </a:spcBef>
              <a:spcAft>
                <a:spcPct val="0"/>
              </a:spcAft>
            </a:pPr>
            <a:r>
              <a:rPr lang="en-US" sz="2000" b="1" dirty="0">
                <a:solidFill>
                  <a:prstClr val="black"/>
                </a:solidFill>
                <a:latin typeface="Arial" panose="020B0604020202020204" pitchFamily="34" charset="0"/>
                <a:cs typeface="Arial" panose="020B0604020202020204" pitchFamily="34" charset="0"/>
              </a:rPr>
              <a:t>2014</a:t>
            </a:r>
          </a:p>
        </p:txBody>
      </p:sp>
      <p:sp>
        <p:nvSpPr>
          <p:cNvPr id="26" name="TextBox 25"/>
          <p:cNvSpPr txBox="1"/>
          <p:nvPr/>
        </p:nvSpPr>
        <p:spPr>
          <a:xfrm>
            <a:off x="6300192" y="908720"/>
            <a:ext cx="854721" cy="400110"/>
          </a:xfrm>
          <a:prstGeom prst="rect">
            <a:avLst/>
          </a:prstGeom>
          <a:noFill/>
        </p:spPr>
        <p:txBody>
          <a:bodyPr wrap="none" rtlCol="0">
            <a:spAutoFit/>
          </a:bodyPr>
          <a:lstStyle/>
          <a:p>
            <a:pPr fontAlgn="base">
              <a:spcBef>
                <a:spcPct val="0"/>
              </a:spcBef>
              <a:spcAft>
                <a:spcPct val="0"/>
              </a:spcAft>
            </a:pPr>
            <a:r>
              <a:rPr lang="en-US" sz="2000" b="1" dirty="0">
                <a:solidFill>
                  <a:prstClr val="black"/>
                </a:solidFill>
                <a:latin typeface="Arial" panose="020B0604020202020204" pitchFamily="34" charset="0"/>
                <a:cs typeface="Arial" panose="020B0604020202020204" pitchFamily="34" charset="0"/>
              </a:rPr>
              <a:t>2015*</a:t>
            </a:r>
          </a:p>
        </p:txBody>
      </p:sp>
      <p:sp>
        <p:nvSpPr>
          <p:cNvPr id="27" name="TextBox 26"/>
          <p:cNvSpPr txBox="1"/>
          <p:nvPr/>
        </p:nvSpPr>
        <p:spPr>
          <a:xfrm>
            <a:off x="7308304" y="1866310"/>
            <a:ext cx="518091" cy="369332"/>
          </a:xfrm>
          <a:prstGeom prst="rect">
            <a:avLst/>
          </a:prstGeom>
          <a:noFill/>
        </p:spPr>
        <p:txBody>
          <a:bodyPr wrap="none" rtlCol="0">
            <a:spAutoFit/>
          </a:bodyPr>
          <a:lstStyle/>
          <a:p>
            <a:pPr fontAlgn="base">
              <a:spcBef>
                <a:spcPct val="0"/>
              </a:spcBef>
              <a:spcAft>
                <a:spcPct val="0"/>
              </a:spcAft>
            </a:pPr>
            <a:r>
              <a:rPr lang="en-US" b="1" dirty="0">
                <a:solidFill>
                  <a:prstClr val="black"/>
                </a:solidFill>
                <a:latin typeface="Arial" panose="020B0604020202020204" pitchFamily="34" charset="0"/>
                <a:cs typeface="Arial" panose="020B0604020202020204" pitchFamily="34" charset="0"/>
              </a:rPr>
              <a:t>7%</a:t>
            </a:r>
          </a:p>
        </p:txBody>
      </p:sp>
      <p:sp>
        <p:nvSpPr>
          <p:cNvPr id="40" name="Title 1"/>
          <p:cNvSpPr txBox="1">
            <a:spLocks/>
          </p:cNvSpPr>
          <p:nvPr/>
        </p:nvSpPr>
        <p:spPr>
          <a:xfrm>
            <a:off x="0" y="1"/>
            <a:ext cx="9144000" cy="836712"/>
          </a:xfrm>
          <a:prstGeom prst="rect">
            <a:avLst/>
          </a:prstGeom>
          <a:solidFill>
            <a:schemeClr val="accent2">
              <a:lumMod val="40000"/>
              <a:lumOff val="60000"/>
            </a:schemeClr>
          </a:solidFill>
        </p:spPr>
        <p:txBody>
          <a:bodyPr vert="horz" lIns="91440" tIns="45720" rIns="91440" bIns="45720" rtlCol="0" anchor="ctr">
            <a:noAutofit/>
          </a:bodyPr>
          <a:lstStyle>
            <a:defPPr>
              <a:defRPr lang="en-US"/>
            </a:defPPr>
            <a:lvl1pPr algn="ctr">
              <a:spcBef>
                <a:spcPct val="0"/>
              </a:spcBef>
              <a:buNone/>
              <a:defRPr sz="2800" b="1">
                <a:solidFill>
                  <a:srgbClr val="800000"/>
                </a:solidFill>
                <a:latin typeface="Arial" panose="020B0604020202020204" pitchFamily="34" charset="0"/>
                <a:ea typeface="+mj-ea"/>
                <a:cs typeface="Arial" panose="020B0604020202020204" pitchFamily="34" charset="0"/>
              </a:defRPr>
            </a:lvl1pPr>
          </a:lstStyle>
          <a:p>
            <a:r>
              <a:rPr lang="en-US" dirty="0">
                <a:solidFill>
                  <a:schemeClr val="tx1"/>
                </a:solidFill>
                <a:latin typeface="Book Antiqua" panose="02040602050305030304" pitchFamily="18" charset="0"/>
                <a:cs typeface="+mj-cs"/>
              </a:rPr>
              <a:t>Drop-out on reported coverage DPT4 Vs. MCV2</a:t>
            </a:r>
            <a:endParaRPr lang="en-US" sz="2400" dirty="0">
              <a:solidFill>
                <a:schemeClr val="tx1"/>
              </a:solidFill>
              <a:latin typeface="Book Antiqua" panose="02040602050305030304" pitchFamily="18" charset="0"/>
              <a:cs typeface="+mj-cs"/>
            </a:endParaRPr>
          </a:p>
        </p:txBody>
      </p:sp>
      <p:grpSp>
        <p:nvGrpSpPr>
          <p:cNvPr id="7" name="Group 6"/>
          <p:cNvGrpSpPr/>
          <p:nvPr/>
        </p:nvGrpSpPr>
        <p:grpSpPr>
          <a:xfrm>
            <a:off x="3400146" y="3657600"/>
            <a:ext cx="1629054" cy="1015860"/>
            <a:chOff x="3431578" y="3657600"/>
            <a:chExt cx="1629054" cy="1015860"/>
          </a:xfrm>
        </p:grpSpPr>
        <p:sp>
          <p:nvSpPr>
            <p:cNvPr id="44" name="Text Box 14"/>
            <p:cNvSpPr txBox="1">
              <a:spLocks noChangeArrowheads="1"/>
            </p:cNvSpPr>
            <p:nvPr/>
          </p:nvSpPr>
          <p:spPr bwMode="auto">
            <a:xfrm>
              <a:off x="3745848" y="3657600"/>
              <a:ext cx="715260" cy="2893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lnSpc>
                  <a:spcPct val="80000"/>
                </a:lnSpc>
                <a:spcBef>
                  <a:spcPct val="20000"/>
                </a:spcBef>
                <a:spcAft>
                  <a:spcPct val="0"/>
                </a:spcAft>
                <a:buClr>
                  <a:srgbClr val="C0504D"/>
                </a:buClr>
                <a:buSzPct val="55000"/>
              </a:pPr>
              <a:r>
                <a:rPr lang="en-US" sz="1600" b="1" dirty="0">
                  <a:solidFill>
                    <a:prstClr val="black"/>
                  </a:solidFill>
                  <a:latin typeface="Arial" panose="020B0604020202020204" pitchFamily="34" charset="0"/>
                  <a:cs typeface="Arial" panose="020B0604020202020204" pitchFamily="34" charset="0"/>
                </a:rPr>
                <a:t>&lt;10%</a:t>
              </a:r>
            </a:p>
          </p:txBody>
        </p:sp>
        <p:sp>
          <p:nvSpPr>
            <p:cNvPr id="45" name="Text Box 15"/>
            <p:cNvSpPr txBox="1">
              <a:spLocks noChangeArrowheads="1"/>
            </p:cNvSpPr>
            <p:nvPr/>
          </p:nvSpPr>
          <p:spPr bwMode="auto">
            <a:xfrm>
              <a:off x="3745848" y="3904357"/>
              <a:ext cx="1314784" cy="2893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lnSpc>
                  <a:spcPct val="80000"/>
                </a:lnSpc>
                <a:spcBef>
                  <a:spcPct val="20000"/>
                </a:spcBef>
                <a:spcAft>
                  <a:spcPct val="0"/>
                </a:spcAft>
                <a:buClr>
                  <a:srgbClr val="C0504D"/>
                </a:buClr>
                <a:buSzPct val="55000"/>
              </a:pPr>
              <a:r>
                <a:rPr lang="en-US" sz="1600" b="1" dirty="0">
                  <a:solidFill>
                    <a:prstClr val="black"/>
                  </a:solidFill>
                  <a:latin typeface="Arial" panose="020B0604020202020204" pitchFamily="34" charset="0"/>
                  <a:cs typeface="Arial" panose="020B0604020202020204" pitchFamily="34" charset="0"/>
                </a:rPr>
                <a:t>10% to 20%</a:t>
              </a:r>
            </a:p>
          </p:txBody>
        </p:sp>
        <p:sp>
          <p:nvSpPr>
            <p:cNvPr id="46" name="Text Box 16"/>
            <p:cNvSpPr txBox="1">
              <a:spLocks noChangeArrowheads="1"/>
            </p:cNvSpPr>
            <p:nvPr/>
          </p:nvSpPr>
          <p:spPr bwMode="auto">
            <a:xfrm>
              <a:off x="3745848" y="4144213"/>
              <a:ext cx="1314784" cy="2893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lnSpc>
                  <a:spcPct val="80000"/>
                </a:lnSpc>
                <a:spcBef>
                  <a:spcPct val="20000"/>
                </a:spcBef>
                <a:spcAft>
                  <a:spcPct val="0"/>
                </a:spcAft>
                <a:buClr>
                  <a:srgbClr val="C0504D"/>
                </a:buClr>
                <a:buSzPct val="55000"/>
              </a:pPr>
              <a:r>
                <a:rPr lang="en-US" sz="1600" b="1" dirty="0">
                  <a:solidFill>
                    <a:prstClr val="black"/>
                  </a:solidFill>
                  <a:latin typeface="Arial" panose="020B0604020202020204" pitchFamily="34" charset="0"/>
                  <a:cs typeface="Arial" panose="020B0604020202020204" pitchFamily="34" charset="0"/>
                </a:rPr>
                <a:t>20% to 30%</a:t>
              </a:r>
            </a:p>
          </p:txBody>
        </p:sp>
        <p:sp>
          <p:nvSpPr>
            <p:cNvPr id="47" name="Text Box 17"/>
            <p:cNvSpPr txBox="1">
              <a:spLocks noChangeArrowheads="1"/>
            </p:cNvSpPr>
            <p:nvPr/>
          </p:nvSpPr>
          <p:spPr bwMode="auto">
            <a:xfrm>
              <a:off x="3745848" y="4384150"/>
              <a:ext cx="835485" cy="2893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lnSpc>
                  <a:spcPct val="80000"/>
                </a:lnSpc>
                <a:spcBef>
                  <a:spcPct val="20000"/>
                </a:spcBef>
                <a:spcAft>
                  <a:spcPct val="0"/>
                </a:spcAft>
                <a:buClr>
                  <a:srgbClr val="C0504D"/>
                </a:buClr>
                <a:buSzPct val="55000"/>
              </a:pPr>
              <a:r>
                <a:rPr lang="en-US" sz="1600" b="1" dirty="0">
                  <a:solidFill>
                    <a:prstClr val="black"/>
                  </a:solidFill>
                  <a:latin typeface="Arial" panose="020B0604020202020204" pitchFamily="34" charset="0"/>
                  <a:cs typeface="Arial" panose="020B0604020202020204" pitchFamily="34" charset="0"/>
                </a:rPr>
                <a:t>&gt;=30%</a:t>
              </a:r>
            </a:p>
          </p:txBody>
        </p:sp>
        <p:sp>
          <p:nvSpPr>
            <p:cNvPr id="50" name="Rectangle 8"/>
            <p:cNvSpPr>
              <a:spLocks noChangeArrowheads="1"/>
            </p:cNvSpPr>
            <p:nvPr/>
          </p:nvSpPr>
          <p:spPr bwMode="auto">
            <a:xfrm>
              <a:off x="3431578" y="3664209"/>
              <a:ext cx="338943" cy="203013"/>
            </a:xfrm>
            <a:prstGeom prst="rect">
              <a:avLst/>
            </a:prstGeom>
            <a:solidFill>
              <a:srgbClr val="008000"/>
            </a:solidFill>
            <a:ln w="9525">
              <a:solidFill>
                <a:schemeClr val="tx1"/>
              </a:solidFill>
              <a:miter lim="800000"/>
              <a:headEnd/>
              <a:tailEnd/>
            </a:ln>
          </p:spPr>
          <p:txBody>
            <a:bodyPr wrap="none" anchor="ctr"/>
            <a:lstStyle/>
            <a:p>
              <a:pPr eaLnBrk="0" fontAlgn="base" hangingPunct="0">
                <a:lnSpc>
                  <a:spcPct val="80000"/>
                </a:lnSpc>
                <a:spcBef>
                  <a:spcPct val="20000"/>
                </a:spcBef>
                <a:spcAft>
                  <a:spcPct val="0"/>
                </a:spcAft>
                <a:buClr>
                  <a:srgbClr val="C0504D"/>
                </a:buClr>
                <a:buSzPct val="55000"/>
              </a:pPr>
              <a:endParaRPr lang="en-GB" sz="1200">
                <a:solidFill>
                  <a:prstClr val="black"/>
                </a:solidFill>
                <a:latin typeface="Arial" panose="020B0604020202020204" pitchFamily="34" charset="0"/>
                <a:cs typeface="Arial" panose="020B0604020202020204" pitchFamily="34" charset="0"/>
              </a:endParaRPr>
            </a:p>
          </p:txBody>
        </p:sp>
        <p:sp>
          <p:nvSpPr>
            <p:cNvPr id="51" name="Rectangle 9"/>
            <p:cNvSpPr>
              <a:spLocks noChangeArrowheads="1"/>
            </p:cNvSpPr>
            <p:nvPr/>
          </p:nvSpPr>
          <p:spPr bwMode="auto">
            <a:xfrm>
              <a:off x="3431578" y="3904541"/>
              <a:ext cx="338943" cy="203013"/>
            </a:xfrm>
            <a:prstGeom prst="rect">
              <a:avLst/>
            </a:prstGeom>
            <a:solidFill>
              <a:srgbClr val="FFFF00"/>
            </a:solidFill>
            <a:ln w="9525">
              <a:solidFill>
                <a:schemeClr val="tx1"/>
              </a:solidFill>
              <a:miter lim="800000"/>
              <a:headEnd/>
              <a:tailEnd/>
            </a:ln>
          </p:spPr>
          <p:txBody>
            <a:bodyPr wrap="none" anchor="ctr"/>
            <a:lstStyle/>
            <a:p>
              <a:pPr eaLnBrk="0" fontAlgn="base" hangingPunct="0">
                <a:lnSpc>
                  <a:spcPct val="80000"/>
                </a:lnSpc>
                <a:spcBef>
                  <a:spcPct val="20000"/>
                </a:spcBef>
                <a:spcAft>
                  <a:spcPct val="0"/>
                </a:spcAft>
                <a:buClr>
                  <a:srgbClr val="C0504D"/>
                </a:buClr>
                <a:buSzPct val="55000"/>
              </a:pPr>
              <a:endParaRPr lang="en-GB" sz="1200">
                <a:solidFill>
                  <a:prstClr val="black"/>
                </a:solidFill>
                <a:latin typeface="Arial" panose="020B0604020202020204" pitchFamily="34" charset="0"/>
                <a:cs typeface="Arial" panose="020B0604020202020204" pitchFamily="34" charset="0"/>
              </a:endParaRPr>
            </a:p>
          </p:txBody>
        </p:sp>
        <p:sp>
          <p:nvSpPr>
            <p:cNvPr id="52" name="Rectangle 10"/>
            <p:cNvSpPr>
              <a:spLocks noChangeArrowheads="1"/>
            </p:cNvSpPr>
            <p:nvPr/>
          </p:nvSpPr>
          <p:spPr bwMode="auto">
            <a:xfrm>
              <a:off x="3431578" y="4137408"/>
              <a:ext cx="338943" cy="203013"/>
            </a:xfrm>
            <a:prstGeom prst="rect">
              <a:avLst/>
            </a:prstGeom>
            <a:solidFill>
              <a:srgbClr val="FF9900"/>
            </a:solidFill>
            <a:ln w="9525">
              <a:solidFill>
                <a:schemeClr val="tx1"/>
              </a:solidFill>
              <a:miter lim="800000"/>
              <a:headEnd/>
              <a:tailEnd/>
            </a:ln>
          </p:spPr>
          <p:txBody>
            <a:bodyPr wrap="none" anchor="ctr"/>
            <a:lstStyle/>
            <a:p>
              <a:pPr eaLnBrk="0" fontAlgn="base" hangingPunct="0">
                <a:lnSpc>
                  <a:spcPct val="80000"/>
                </a:lnSpc>
                <a:spcBef>
                  <a:spcPct val="20000"/>
                </a:spcBef>
                <a:spcAft>
                  <a:spcPct val="0"/>
                </a:spcAft>
                <a:buClr>
                  <a:srgbClr val="C0504D"/>
                </a:buClr>
                <a:buSzPct val="55000"/>
              </a:pPr>
              <a:endParaRPr lang="en-GB" sz="1200">
                <a:solidFill>
                  <a:prstClr val="black"/>
                </a:solidFill>
                <a:latin typeface="Arial" panose="020B0604020202020204" pitchFamily="34" charset="0"/>
                <a:cs typeface="Arial" panose="020B0604020202020204" pitchFamily="34" charset="0"/>
              </a:endParaRPr>
            </a:p>
          </p:txBody>
        </p:sp>
        <p:sp>
          <p:nvSpPr>
            <p:cNvPr id="53" name="Rectangle 11"/>
            <p:cNvSpPr>
              <a:spLocks noChangeArrowheads="1"/>
            </p:cNvSpPr>
            <p:nvPr/>
          </p:nvSpPr>
          <p:spPr bwMode="auto">
            <a:xfrm>
              <a:off x="3431578" y="4376658"/>
              <a:ext cx="338943" cy="203013"/>
            </a:xfrm>
            <a:prstGeom prst="rect">
              <a:avLst/>
            </a:prstGeom>
            <a:solidFill>
              <a:srgbClr val="FF0000"/>
            </a:solidFill>
            <a:ln w="9525">
              <a:solidFill>
                <a:schemeClr val="tx1"/>
              </a:solidFill>
              <a:miter lim="800000"/>
              <a:headEnd/>
              <a:tailEnd/>
            </a:ln>
          </p:spPr>
          <p:txBody>
            <a:bodyPr wrap="none" anchor="ctr"/>
            <a:lstStyle/>
            <a:p>
              <a:pPr eaLnBrk="0" fontAlgn="base" hangingPunct="0">
                <a:lnSpc>
                  <a:spcPct val="80000"/>
                </a:lnSpc>
                <a:spcBef>
                  <a:spcPct val="20000"/>
                </a:spcBef>
                <a:spcAft>
                  <a:spcPct val="0"/>
                </a:spcAft>
                <a:buClr>
                  <a:srgbClr val="C0504D"/>
                </a:buClr>
                <a:buSzPct val="55000"/>
              </a:pPr>
              <a:endParaRPr lang="en-GB" sz="1200">
                <a:solidFill>
                  <a:prstClr val="black"/>
                </a:solidFill>
                <a:latin typeface="Arial" panose="020B0604020202020204" pitchFamily="34" charset="0"/>
                <a:cs typeface="Arial" panose="020B0604020202020204" pitchFamily="34" charset="0"/>
              </a:endParaRPr>
            </a:p>
          </p:txBody>
        </p:sp>
      </p:grpSp>
      <p:graphicFrame>
        <p:nvGraphicFramePr>
          <p:cNvPr id="5" name="Table 4"/>
          <p:cNvGraphicFramePr>
            <a:graphicFrameLocks noGrp="1"/>
          </p:cNvGraphicFramePr>
          <p:nvPr>
            <p:extLst>
              <p:ext uri="{D42A27DB-BD31-4B8C-83A1-F6EECF244321}">
                <p14:modId xmlns:p14="http://schemas.microsoft.com/office/powerpoint/2010/main" val="3566809386"/>
              </p:ext>
            </p:extLst>
          </p:nvPr>
        </p:nvGraphicFramePr>
        <p:xfrm>
          <a:off x="609600" y="5257800"/>
          <a:ext cx="1872208" cy="792480"/>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tblGrid>
              <a:tr h="306758">
                <a:tc>
                  <a:txBody>
                    <a:bodyPr/>
                    <a:lstStyle/>
                    <a:p>
                      <a:pPr algn="ctr"/>
                      <a:r>
                        <a:rPr lang="en-US" sz="2000" dirty="0"/>
                        <a:t>DPT4</a:t>
                      </a:r>
                    </a:p>
                  </a:txBody>
                  <a:tcPr/>
                </a:tc>
                <a:tc>
                  <a:txBody>
                    <a:bodyPr/>
                    <a:lstStyle/>
                    <a:p>
                      <a:pPr algn="ctr"/>
                      <a:r>
                        <a:rPr lang="en-US" sz="2000" dirty="0"/>
                        <a:t>MCV2</a:t>
                      </a:r>
                    </a:p>
                  </a:txBody>
                  <a:tcPr/>
                </a:tc>
                <a:extLst>
                  <a:ext uri="{0D108BD9-81ED-4DB2-BD59-A6C34878D82A}">
                    <a16:rowId xmlns:a16="http://schemas.microsoft.com/office/drawing/2014/main" val="10000"/>
                  </a:ext>
                </a:extLst>
              </a:tr>
              <a:tr h="306758">
                <a:tc>
                  <a:txBody>
                    <a:bodyPr/>
                    <a:lstStyle/>
                    <a:p>
                      <a:pPr algn="ctr"/>
                      <a:r>
                        <a:rPr lang="en-US" sz="2000" dirty="0"/>
                        <a:t>76%</a:t>
                      </a:r>
                    </a:p>
                  </a:txBody>
                  <a:tcPr/>
                </a:tc>
                <a:tc>
                  <a:txBody>
                    <a:bodyPr/>
                    <a:lstStyle/>
                    <a:p>
                      <a:pPr algn="ctr"/>
                      <a:r>
                        <a:rPr lang="en-US" sz="2000" dirty="0"/>
                        <a:t>64%</a:t>
                      </a:r>
                    </a:p>
                  </a:txBody>
                  <a:tcPr/>
                </a:tc>
                <a:extLst>
                  <a:ext uri="{0D108BD9-81ED-4DB2-BD59-A6C34878D82A}">
                    <a16:rowId xmlns:a16="http://schemas.microsoft.com/office/drawing/2014/main" val="10001"/>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3985515661"/>
              </p:ext>
            </p:extLst>
          </p:nvPr>
        </p:nvGraphicFramePr>
        <p:xfrm>
          <a:off x="5257800" y="5227320"/>
          <a:ext cx="1903872" cy="792480"/>
        </p:xfrm>
        <a:graphic>
          <a:graphicData uri="http://schemas.openxmlformats.org/drawingml/2006/table">
            <a:tbl>
              <a:tblPr firstRow="1" bandRow="1">
                <a:tableStyleId>{5C22544A-7EE6-4342-B048-85BDC9FD1C3A}</a:tableStyleId>
              </a:tblPr>
              <a:tblGrid>
                <a:gridCol w="951936">
                  <a:extLst>
                    <a:ext uri="{9D8B030D-6E8A-4147-A177-3AD203B41FA5}">
                      <a16:colId xmlns:a16="http://schemas.microsoft.com/office/drawing/2014/main" val="20000"/>
                    </a:ext>
                  </a:extLst>
                </a:gridCol>
                <a:gridCol w="951936">
                  <a:extLst>
                    <a:ext uri="{9D8B030D-6E8A-4147-A177-3AD203B41FA5}">
                      <a16:colId xmlns:a16="http://schemas.microsoft.com/office/drawing/2014/main" val="20001"/>
                    </a:ext>
                  </a:extLst>
                </a:gridCol>
              </a:tblGrid>
              <a:tr h="306758">
                <a:tc>
                  <a:txBody>
                    <a:bodyPr/>
                    <a:lstStyle/>
                    <a:p>
                      <a:pPr algn="ctr"/>
                      <a:r>
                        <a:rPr lang="en-US" sz="2000" dirty="0"/>
                        <a:t>DPT4</a:t>
                      </a:r>
                    </a:p>
                  </a:txBody>
                  <a:tcPr/>
                </a:tc>
                <a:tc>
                  <a:txBody>
                    <a:bodyPr/>
                    <a:lstStyle/>
                    <a:p>
                      <a:pPr algn="ctr"/>
                      <a:r>
                        <a:rPr lang="en-US" sz="2000" dirty="0"/>
                        <a:t>MCV2</a:t>
                      </a:r>
                    </a:p>
                  </a:txBody>
                  <a:tcPr/>
                </a:tc>
                <a:extLst>
                  <a:ext uri="{0D108BD9-81ED-4DB2-BD59-A6C34878D82A}">
                    <a16:rowId xmlns:a16="http://schemas.microsoft.com/office/drawing/2014/main" val="10000"/>
                  </a:ext>
                </a:extLst>
              </a:tr>
              <a:tr h="306758">
                <a:tc>
                  <a:txBody>
                    <a:bodyPr/>
                    <a:lstStyle/>
                    <a:p>
                      <a:pPr algn="ctr"/>
                      <a:r>
                        <a:rPr lang="en-US" sz="2000" dirty="0"/>
                        <a:t>79%</a:t>
                      </a:r>
                    </a:p>
                  </a:txBody>
                  <a:tcPr/>
                </a:tc>
                <a:tc>
                  <a:txBody>
                    <a:bodyPr/>
                    <a:lstStyle/>
                    <a:p>
                      <a:pPr algn="ctr"/>
                      <a:r>
                        <a:rPr lang="en-US" sz="2000" dirty="0"/>
                        <a:t>72%</a:t>
                      </a:r>
                    </a:p>
                  </a:txBody>
                  <a:tcPr/>
                </a:tc>
                <a:extLst>
                  <a:ext uri="{0D108BD9-81ED-4DB2-BD59-A6C34878D82A}">
                    <a16:rowId xmlns:a16="http://schemas.microsoft.com/office/drawing/2014/main" val="10001"/>
                  </a:ext>
                </a:extLst>
              </a:tr>
            </a:tbl>
          </a:graphicData>
        </a:graphic>
      </p:graphicFrame>
      <p:sp>
        <p:nvSpPr>
          <p:cNvPr id="22" name="TextBox 21"/>
          <p:cNvSpPr txBox="1"/>
          <p:nvPr/>
        </p:nvSpPr>
        <p:spPr>
          <a:xfrm>
            <a:off x="1676400" y="6324600"/>
            <a:ext cx="571842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i="1" dirty="0">
                <a:solidFill>
                  <a:prstClr val="black"/>
                </a:solidFill>
              </a:rPr>
              <a:t>*Source: HMIS data (Jan2015-Dec2015) </a:t>
            </a:r>
            <a:r>
              <a:rPr lang="en-US" i="1" dirty="0">
                <a:solidFill>
                  <a:prstClr val="black"/>
                </a:solidFill>
                <a:latin typeface="Calibri"/>
              </a:rPr>
              <a:t>as on  16 May 2016</a:t>
            </a:r>
          </a:p>
        </p:txBody>
      </p:sp>
      <p:pic>
        <p:nvPicPr>
          <p:cNvPr id="21" name="Picture 2" descr="C:\Users\routrays\Desktop\NHM Im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6298210"/>
            <a:ext cx="648072" cy="52579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Flag India animated gif 120x90"/>
          <p:cNvPicPr>
            <a:picLocks noChangeAspect="1" noChangeArrowheads="1" noCrop="1"/>
          </p:cNvPicPr>
          <p:nvPr/>
        </p:nvPicPr>
        <p:blipFill>
          <a:blip r:embed="rId5" cstate="print"/>
          <a:srcRect/>
          <a:stretch>
            <a:fillRect/>
          </a:stretch>
        </p:blipFill>
        <p:spPr bwMode="auto">
          <a:xfrm>
            <a:off x="8503920" y="6324600"/>
            <a:ext cx="640080" cy="533400"/>
          </a:xfrm>
          <a:prstGeom prst="rect">
            <a:avLst/>
          </a:prstGeom>
          <a:noFill/>
          <a:ln w="9525">
            <a:noFill/>
            <a:miter lim="800000"/>
            <a:headEnd/>
            <a:tailEnd/>
          </a:ln>
        </p:spPr>
      </p:pic>
    </p:spTree>
    <p:extLst>
      <p:ext uri="{BB962C8B-B14F-4D97-AF65-F5344CB8AC3E}">
        <p14:creationId xmlns:p14="http://schemas.microsoft.com/office/powerpoint/2010/main" val="338795379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868816024"/>
              </p:ext>
            </p:extLst>
          </p:nvPr>
        </p:nvGraphicFramePr>
        <p:xfrm>
          <a:off x="647700" y="1209504"/>
          <a:ext cx="7772400" cy="4451744"/>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a:spLocks noGrp="1"/>
          </p:cNvSpPr>
          <p:nvPr>
            <p:ph type="title"/>
          </p:nvPr>
        </p:nvSpPr>
        <p:spPr>
          <a:xfrm>
            <a:off x="5366" y="0"/>
            <a:ext cx="9138633" cy="908720"/>
          </a:xfrm>
          <a:solidFill>
            <a:schemeClr val="accent2">
              <a:lumMod val="40000"/>
              <a:lumOff val="60000"/>
            </a:schemeClr>
          </a:solidFill>
        </p:spPr>
        <p:txBody>
          <a:bodyPr>
            <a:noAutofit/>
          </a:bodyPr>
          <a:lstStyle/>
          <a:p>
            <a:r>
              <a:rPr lang="en-US" sz="3200" dirty="0"/>
              <a:t>Missed opportunity DPT-4 Vs. MCV-2 </a:t>
            </a:r>
            <a:br>
              <a:rPr lang="en-US" sz="2800" dirty="0"/>
            </a:br>
            <a:r>
              <a:rPr lang="en-US" sz="2000" dirty="0"/>
              <a:t>Based on HMIS data,2011-2016*</a:t>
            </a:r>
          </a:p>
        </p:txBody>
      </p:sp>
      <p:sp>
        <p:nvSpPr>
          <p:cNvPr id="3" name="Rectangle 2"/>
          <p:cNvSpPr/>
          <p:nvPr/>
        </p:nvSpPr>
        <p:spPr>
          <a:xfrm>
            <a:off x="107504" y="6022449"/>
            <a:ext cx="8610600" cy="338554"/>
          </a:xfrm>
          <a:prstGeom prst="rect">
            <a:avLst/>
          </a:prstGeom>
        </p:spPr>
        <p:txBody>
          <a:bodyPr wrap="square">
            <a:spAutoFit/>
          </a:bodyPr>
          <a:lstStyle/>
          <a:p>
            <a:r>
              <a:rPr lang="en-US" sz="1600" b="1" i="1" dirty="0">
                <a:solidFill>
                  <a:prstClr val="black"/>
                </a:solidFill>
              </a:rPr>
              <a:t>Source: HMIS data as on 6 May 2016</a:t>
            </a:r>
          </a:p>
        </p:txBody>
      </p:sp>
      <p:sp>
        <p:nvSpPr>
          <p:cNvPr id="4" name="TextBox 3"/>
          <p:cNvSpPr txBox="1"/>
          <p:nvPr/>
        </p:nvSpPr>
        <p:spPr>
          <a:xfrm>
            <a:off x="3409528" y="1065074"/>
            <a:ext cx="5658272" cy="1754326"/>
          </a:xfrm>
          <a:prstGeom prst="rect">
            <a:avLst/>
          </a:prstGeom>
          <a:solidFill>
            <a:srgbClr val="FFFF00"/>
          </a:solidFill>
          <a:ln>
            <a:solidFill>
              <a:srgbClr val="002060"/>
            </a:solidFill>
          </a:ln>
        </p:spPr>
        <p:txBody>
          <a:bodyPr wrap="square" rtlCol="0">
            <a:spAutoFit/>
          </a:bodyPr>
          <a:lstStyle/>
          <a:p>
            <a:r>
              <a:rPr lang="en-US" sz="3600" b="1" dirty="0">
                <a:solidFill>
                  <a:srgbClr val="3333FF"/>
                </a:solidFill>
              </a:rPr>
              <a:t>DPT4-MCV2 gap narrowed over the years because of close monitoring</a:t>
            </a:r>
          </a:p>
        </p:txBody>
      </p:sp>
      <p:cxnSp>
        <p:nvCxnSpPr>
          <p:cNvPr id="9" name="Straight Arrow Connector 8"/>
          <p:cNvCxnSpPr/>
          <p:nvPr/>
        </p:nvCxnSpPr>
        <p:spPr>
          <a:xfrm>
            <a:off x="2051720" y="2483768"/>
            <a:ext cx="5904656" cy="208823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206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chemeClr val="accent2">
              <a:lumMod val="40000"/>
              <a:lumOff val="60000"/>
            </a:schemeClr>
          </a:solidFill>
        </p:spPr>
        <p:txBody>
          <a:bodyPr>
            <a:normAutofit fontScale="90000"/>
          </a:bodyPr>
          <a:lstStyle/>
          <a:p>
            <a:r>
              <a:rPr lang="en-IN" dirty="0"/>
              <a:t>2</a:t>
            </a:r>
            <a:r>
              <a:rPr lang="en-IN" baseline="30000" dirty="0"/>
              <a:t>nd</a:t>
            </a:r>
            <a:r>
              <a:rPr lang="en-IN" dirty="0"/>
              <a:t> Year Vaccination</a:t>
            </a:r>
          </a:p>
        </p:txBody>
      </p:sp>
      <p:sp>
        <p:nvSpPr>
          <p:cNvPr id="3" name="Content Placeholder 2"/>
          <p:cNvSpPr>
            <a:spLocks noGrp="1"/>
          </p:cNvSpPr>
          <p:nvPr>
            <p:ph idx="1"/>
          </p:nvPr>
        </p:nvSpPr>
        <p:spPr>
          <a:xfrm>
            <a:off x="152400" y="1066800"/>
            <a:ext cx="8610600" cy="4906963"/>
          </a:xfrm>
        </p:spPr>
        <p:txBody>
          <a:bodyPr/>
          <a:lstStyle/>
          <a:p>
            <a:r>
              <a:rPr lang="en-IN" dirty="0">
                <a:latin typeface="Garamond" pitchFamily="18" charset="0"/>
              </a:rPr>
              <a:t>Utilization of opportunity increased</a:t>
            </a:r>
          </a:p>
          <a:p>
            <a:r>
              <a:rPr lang="en-IN" dirty="0">
                <a:latin typeface="Garamond" pitchFamily="18" charset="0"/>
              </a:rPr>
              <a:t>Gap between MCV2 and DPT 4 coverage narrowed</a:t>
            </a:r>
          </a:p>
          <a:p>
            <a:r>
              <a:rPr lang="en-IN" dirty="0">
                <a:latin typeface="Garamond" pitchFamily="18" charset="0"/>
              </a:rPr>
              <a:t>But coverage of DPT 2</a:t>
            </a:r>
            <a:r>
              <a:rPr lang="en-IN" baseline="30000" dirty="0">
                <a:latin typeface="Garamond" pitchFamily="18" charset="0"/>
              </a:rPr>
              <a:t>nd</a:t>
            </a:r>
            <a:r>
              <a:rPr lang="en-IN" dirty="0">
                <a:latin typeface="Garamond" pitchFamily="18" charset="0"/>
              </a:rPr>
              <a:t> year vaccines, still a challenge</a:t>
            </a:r>
          </a:p>
          <a:p>
            <a:r>
              <a:rPr lang="en-IN" sz="3600" b="1" dirty="0">
                <a:latin typeface="Garamond" pitchFamily="18" charset="0"/>
              </a:rPr>
              <a:t>Why, challenge????</a:t>
            </a:r>
          </a:p>
          <a:p>
            <a:endParaRPr lang="en-IN" dirty="0">
              <a:latin typeface="Garamond" pitchFamily="18" charset="0"/>
            </a:endParaRPr>
          </a:p>
        </p:txBody>
      </p:sp>
    </p:spTree>
    <p:extLst>
      <p:ext uri="{BB962C8B-B14F-4D97-AF65-F5344CB8AC3E}">
        <p14:creationId xmlns:p14="http://schemas.microsoft.com/office/powerpoint/2010/main" val="217723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0"/>
            <a:ext cx="9108504" cy="1143000"/>
          </a:xfrm>
          <a:solidFill>
            <a:schemeClr val="accent2">
              <a:lumMod val="40000"/>
              <a:lumOff val="60000"/>
            </a:schemeClr>
          </a:solidFill>
        </p:spPr>
        <p:txBody>
          <a:bodyPr>
            <a:noAutofit/>
          </a:bodyPr>
          <a:lstStyle/>
          <a:p>
            <a:r>
              <a:rPr lang="en-US" sz="3600" b="1" dirty="0"/>
              <a:t>The system is not used to prioritize immunization in the 2nd year of life </a:t>
            </a:r>
          </a:p>
        </p:txBody>
      </p:sp>
      <p:sp>
        <p:nvSpPr>
          <p:cNvPr id="3" name="Content Placeholder 2"/>
          <p:cNvSpPr>
            <a:spLocks noGrp="1"/>
          </p:cNvSpPr>
          <p:nvPr>
            <p:ph idx="1"/>
          </p:nvPr>
        </p:nvSpPr>
        <p:spPr>
          <a:xfrm>
            <a:off x="152400" y="1371600"/>
            <a:ext cx="8839200" cy="4754563"/>
          </a:xfrm>
        </p:spPr>
        <p:txBody>
          <a:bodyPr>
            <a:normAutofit lnSpcReduction="10000"/>
          </a:bodyPr>
          <a:lstStyle/>
          <a:p>
            <a:r>
              <a:rPr lang="en-US" dirty="0">
                <a:latin typeface="Garamond" pitchFamily="18" charset="0"/>
              </a:rPr>
              <a:t>All monitoring tools are for infant immunization</a:t>
            </a:r>
          </a:p>
          <a:p>
            <a:pPr lvl="1"/>
            <a:r>
              <a:rPr lang="en-US" dirty="0">
                <a:latin typeface="Garamond" pitchFamily="18" charset="0"/>
              </a:rPr>
              <a:t>Full immunization measured/reviewed are function of  vaccination of one year old children</a:t>
            </a:r>
          </a:p>
          <a:p>
            <a:pPr lvl="1"/>
            <a:r>
              <a:rPr lang="en-US" dirty="0">
                <a:latin typeface="Garamond" pitchFamily="18" charset="0"/>
              </a:rPr>
              <a:t>DPT-3 used as the core benchmark EPI indicator </a:t>
            </a:r>
          </a:p>
          <a:p>
            <a:pPr lvl="1"/>
            <a:r>
              <a:rPr lang="en-US" dirty="0">
                <a:latin typeface="Garamond" pitchFamily="18" charset="0"/>
              </a:rPr>
              <a:t> Standard dropout rate assessed (DPT-1 to DPT-3)</a:t>
            </a:r>
          </a:p>
          <a:p>
            <a:pPr lvl="1"/>
            <a:r>
              <a:rPr lang="en-US" dirty="0">
                <a:latin typeface="Garamond" pitchFamily="18" charset="0"/>
              </a:rPr>
              <a:t>Standard coverage monitoring chart is not customized for vaccination coverage beyond 1 year of age</a:t>
            </a:r>
          </a:p>
          <a:p>
            <a:pPr lvl="1"/>
            <a:r>
              <a:rPr lang="en-US" dirty="0">
                <a:latin typeface="Garamond" pitchFamily="18" charset="0"/>
              </a:rPr>
              <a:t>Tickler bag for tracking drop out are for 1</a:t>
            </a:r>
            <a:r>
              <a:rPr lang="en-US" baseline="30000" dirty="0">
                <a:latin typeface="Garamond" pitchFamily="18" charset="0"/>
              </a:rPr>
              <a:t>st</a:t>
            </a:r>
            <a:r>
              <a:rPr lang="en-US" dirty="0">
                <a:latin typeface="Garamond" pitchFamily="18" charset="0"/>
              </a:rPr>
              <a:t> year children</a:t>
            </a:r>
          </a:p>
          <a:p>
            <a:pPr lvl="1"/>
            <a:r>
              <a:rPr lang="en-US" dirty="0">
                <a:latin typeface="Garamond" pitchFamily="18" charset="0"/>
              </a:rPr>
              <a:t>Nationalized  coverage evaluation surveys does not gives estimates beyond 1 year of age </a:t>
            </a:r>
          </a:p>
        </p:txBody>
      </p:sp>
      <p:pic>
        <p:nvPicPr>
          <p:cNvPr id="4" name="Picture 7" descr="Flag India animated gif 120x90"/>
          <p:cNvPicPr>
            <a:picLocks noChangeAspect="1" noChangeArrowheads="1" noCrop="1"/>
          </p:cNvPicPr>
          <p:nvPr/>
        </p:nvPicPr>
        <p:blipFill>
          <a:blip r:embed="rId2" cstate="print"/>
          <a:srcRect/>
          <a:stretch>
            <a:fillRect/>
          </a:stretch>
        </p:blipFill>
        <p:spPr bwMode="auto">
          <a:xfrm>
            <a:off x="8503920" y="6324600"/>
            <a:ext cx="640080" cy="533400"/>
          </a:xfrm>
          <a:prstGeom prst="rect">
            <a:avLst/>
          </a:prstGeom>
          <a:noFill/>
          <a:ln w="9525">
            <a:noFill/>
            <a:miter lim="800000"/>
            <a:headEnd/>
            <a:tailEnd/>
          </a:ln>
        </p:spPr>
      </p:pic>
      <p:pic>
        <p:nvPicPr>
          <p:cNvPr id="5" name="Picture 2" descr="C:\Users\routrays\Desktop\NHM 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6298210"/>
            <a:ext cx="648072" cy="52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47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209800"/>
            <a:ext cx="8229600" cy="1143000"/>
          </a:xfrm>
        </p:spPr>
        <p:txBody>
          <a:bodyPr>
            <a:normAutofit fontScale="90000"/>
          </a:bodyPr>
          <a:lstStyle/>
          <a:p>
            <a:r>
              <a:rPr lang="en-IN" dirty="0"/>
              <a:t>To go beyond utilization of opportunity……</a:t>
            </a:r>
          </a:p>
        </p:txBody>
      </p:sp>
    </p:spTree>
    <p:extLst>
      <p:ext uri="{BB962C8B-B14F-4D97-AF65-F5344CB8AC3E}">
        <p14:creationId xmlns:p14="http://schemas.microsoft.com/office/powerpoint/2010/main" val="1909196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solidFill>
            <a:schemeClr val="accent2">
              <a:lumMod val="40000"/>
              <a:lumOff val="60000"/>
            </a:schemeClr>
          </a:solidFill>
        </p:spPr>
        <p:txBody>
          <a:bodyPr>
            <a:noAutofit/>
          </a:bodyPr>
          <a:lstStyle/>
          <a:p>
            <a:r>
              <a:rPr lang="en-IN" sz="2800" dirty="0"/>
              <a:t>Tangible Steps to increase coverage of 2Yr Vaccination</a:t>
            </a:r>
            <a:endParaRPr lang="en-US" sz="2800" dirty="0"/>
          </a:p>
        </p:txBody>
      </p:sp>
      <p:sp>
        <p:nvSpPr>
          <p:cNvPr id="3" name="Content Placeholder 2"/>
          <p:cNvSpPr>
            <a:spLocks noGrp="1"/>
          </p:cNvSpPr>
          <p:nvPr>
            <p:ph idx="1"/>
          </p:nvPr>
        </p:nvSpPr>
        <p:spPr>
          <a:xfrm>
            <a:off x="152400" y="914400"/>
            <a:ext cx="8839200" cy="5638799"/>
          </a:xfrm>
        </p:spPr>
        <p:txBody>
          <a:bodyPr>
            <a:normAutofit lnSpcReduction="10000"/>
          </a:bodyPr>
          <a:lstStyle/>
          <a:p>
            <a:r>
              <a:rPr lang="en-IN" sz="2600" dirty="0">
                <a:latin typeface="Garamond" pitchFamily="18" charset="0"/>
              </a:rPr>
              <a:t>During the past 8 years, Govt. of India has taken numerous steps to increase immunization coverage for both 1</a:t>
            </a:r>
            <a:r>
              <a:rPr lang="en-IN" sz="2600" baseline="30000" dirty="0">
                <a:latin typeface="Garamond" pitchFamily="18" charset="0"/>
              </a:rPr>
              <a:t>st</a:t>
            </a:r>
            <a:r>
              <a:rPr lang="en-IN" sz="2600" dirty="0">
                <a:latin typeface="Garamond" pitchFamily="18" charset="0"/>
              </a:rPr>
              <a:t> and 2</a:t>
            </a:r>
            <a:r>
              <a:rPr lang="en-IN" sz="2600" baseline="30000" dirty="0">
                <a:latin typeface="Garamond" pitchFamily="18" charset="0"/>
              </a:rPr>
              <a:t>nd</a:t>
            </a:r>
            <a:r>
              <a:rPr lang="en-IN" sz="2600" dirty="0">
                <a:latin typeface="Garamond" pitchFamily="18" charset="0"/>
              </a:rPr>
              <a:t> year of vaccination. This includes</a:t>
            </a:r>
          </a:p>
          <a:p>
            <a:pPr marL="914400" lvl="1" indent="-457200">
              <a:buFont typeface="+mj-lt"/>
              <a:buAutoNum type="arabicPeriod"/>
            </a:pPr>
            <a:r>
              <a:rPr lang="en-IN" sz="2200" dirty="0">
                <a:latin typeface="Garamond" pitchFamily="18" charset="0"/>
              </a:rPr>
              <a:t>Frequent and systematic capacity building of Health care workers</a:t>
            </a:r>
          </a:p>
          <a:p>
            <a:pPr marL="914400" lvl="1" indent="-457200">
              <a:buFont typeface="+mj-lt"/>
              <a:buAutoNum type="arabicPeriod"/>
            </a:pPr>
            <a:r>
              <a:rPr lang="en-IN" sz="2200" dirty="0">
                <a:latin typeface="Garamond" pitchFamily="18" charset="0"/>
              </a:rPr>
              <a:t>Monitoring full immunization coverage along with individual antigens thus ensuring vaccination for all doses</a:t>
            </a:r>
          </a:p>
          <a:p>
            <a:pPr marL="914400" lvl="1" indent="-457200">
              <a:buFont typeface="+mj-lt"/>
              <a:buAutoNum type="arabicPeriod"/>
            </a:pPr>
            <a:r>
              <a:rPr lang="en-IN" sz="2200" dirty="0">
                <a:latin typeface="Garamond" pitchFamily="18" charset="0"/>
              </a:rPr>
              <a:t>Incentivizing ASHA for following up every child to get all scheduled vaccine for 1</a:t>
            </a:r>
            <a:r>
              <a:rPr lang="en-IN" sz="2200" baseline="30000" dirty="0">
                <a:latin typeface="Garamond" pitchFamily="18" charset="0"/>
              </a:rPr>
              <a:t>st</a:t>
            </a:r>
            <a:r>
              <a:rPr lang="en-IN" sz="2200" dirty="0">
                <a:latin typeface="Garamond" pitchFamily="18" charset="0"/>
              </a:rPr>
              <a:t> and 2</a:t>
            </a:r>
            <a:r>
              <a:rPr lang="en-IN" sz="2200" baseline="30000" dirty="0">
                <a:latin typeface="Garamond" pitchFamily="18" charset="0"/>
              </a:rPr>
              <a:t>nd</a:t>
            </a:r>
            <a:r>
              <a:rPr lang="en-IN" sz="2200" dirty="0">
                <a:latin typeface="Garamond" pitchFamily="18" charset="0"/>
              </a:rPr>
              <a:t> year of life. </a:t>
            </a:r>
          </a:p>
          <a:p>
            <a:pPr marL="914400" lvl="1" indent="-457200">
              <a:buFont typeface="+mj-lt"/>
              <a:buAutoNum type="arabicPeriod"/>
            </a:pPr>
            <a:r>
              <a:rPr lang="en-IN" sz="2200" dirty="0">
                <a:latin typeface="Garamond" pitchFamily="18" charset="0"/>
              </a:rPr>
              <a:t>Developing a communication and demand generation strategy for all doses</a:t>
            </a:r>
          </a:p>
          <a:p>
            <a:pPr marL="914400" lvl="1" indent="-457200">
              <a:buFont typeface="+mj-lt"/>
              <a:buAutoNum type="arabicPeriod"/>
            </a:pPr>
            <a:r>
              <a:rPr lang="en-IN" sz="2200" dirty="0">
                <a:latin typeface="Garamond" pitchFamily="18" charset="0"/>
              </a:rPr>
              <a:t>Efficiently using new vaccine introduction opportunity to bridge knowledge and awareness gap</a:t>
            </a:r>
          </a:p>
          <a:p>
            <a:pPr marL="914400" lvl="1" indent="-457200">
              <a:buFont typeface="+mj-lt"/>
              <a:buAutoNum type="arabicPeriod"/>
            </a:pPr>
            <a:r>
              <a:rPr lang="en-IN" sz="2200" dirty="0">
                <a:latin typeface="Garamond" pitchFamily="18" charset="0"/>
              </a:rPr>
              <a:t>Immunization weeks and Mission </a:t>
            </a:r>
            <a:r>
              <a:rPr lang="en-IN" sz="2200" dirty="0" err="1">
                <a:latin typeface="Garamond" pitchFamily="18" charset="0"/>
              </a:rPr>
              <a:t>Indradhanush</a:t>
            </a:r>
            <a:endParaRPr lang="en-IN" sz="2200" dirty="0">
              <a:latin typeface="Garamond" pitchFamily="18" charset="0"/>
            </a:endParaRPr>
          </a:p>
          <a:p>
            <a:pPr marL="514350" indent="-457200"/>
            <a:r>
              <a:rPr lang="en-IN" sz="2600" dirty="0">
                <a:latin typeface="Garamond" pitchFamily="18" charset="0"/>
              </a:rPr>
              <a:t>The impact of these initiatives can been seen in the change in coverage during the past years.</a:t>
            </a:r>
            <a:endParaRPr lang="en-US" sz="2600" dirty="0">
              <a:latin typeface="Garamond" pitchFamily="18" charset="0"/>
            </a:endParaRPr>
          </a:p>
        </p:txBody>
      </p:sp>
    </p:spTree>
    <p:extLst>
      <p:ext uri="{BB962C8B-B14F-4D97-AF65-F5344CB8AC3E}">
        <p14:creationId xmlns:p14="http://schemas.microsoft.com/office/powerpoint/2010/main" val="405476442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chemeClr val="accent2">
              <a:lumMod val="40000"/>
              <a:lumOff val="60000"/>
            </a:schemeClr>
          </a:solidFill>
        </p:spPr>
        <p:txBody>
          <a:bodyPr>
            <a:normAutofit fontScale="90000"/>
          </a:bodyPr>
          <a:lstStyle/>
          <a:p>
            <a:r>
              <a:rPr lang="en-IN" dirty="0"/>
              <a:t>Challenges with 2Yr Vaccination</a:t>
            </a:r>
            <a:br>
              <a:rPr lang="en-IN" dirty="0"/>
            </a:br>
            <a:r>
              <a:rPr lang="en-IN" sz="3100" dirty="0">
                <a:solidFill>
                  <a:srgbClr val="C00000"/>
                </a:solidFill>
              </a:rPr>
              <a:t>Learning from </a:t>
            </a:r>
            <a:r>
              <a:rPr lang="en-IN" sz="2700" dirty="0">
                <a:solidFill>
                  <a:srgbClr val="C00000"/>
                </a:solidFill>
              </a:rPr>
              <a:t>Measles 2</a:t>
            </a:r>
            <a:r>
              <a:rPr lang="en-IN" sz="2700" baseline="30000" dirty="0">
                <a:solidFill>
                  <a:srgbClr val="C00000"/>
                </a:solidFill>
              </a:rPr>
              <a:t>nd</a:t>
            </a:r>
            <a:r>
              <a:rPr lang="en-IN" sz="2700" dirty="0">
                <a:solidFill>
                  <a:srgbClr val="C00000"/>
                </a:solidFill>
              </a:rPr>
              <a:t> Dose Introduction</a:t>
            </a:r>
            <a:endParaRPr lang="en-US" sz="4000" dirty="0">
              <a:solidFill>
                <a:srgbClr val="C00000"/>
              </a:solidFill>
            </a:endParaRPr>
          </a:p>
        </p:txBody>
      </p:sp>
      <p:sp>
        <p:nvSpPr>
          <p:cNvPr id="3" name="Content Placeholder 2"/>
          <p:cNvSpPr>
            <a:spLocks noGrp="1"/>
          </p:cNvSpPr>
          <p:nvPr>
            <p:ph idx="1"/>
          </p:nvPr>
        </p:nvSpPr>
        <p:spPr>
          <a:xfrm>
            <a:off x="152400" y="1295400"/>
            <a:ext cx="8763000" cy="5334000"/>
          </a:xfrm>
        </p:spPr>
        <p:txBody>
          <a:bodyPr>
            <a:noAutofit/>
          </a:bodyPr>
          <a:lstStyle/>
          <a:p>
            <a:r>
              <a:rPr lang="en-IN" sz="2400" dirty="0">
                <a:latin typeface="Garamond" pitchFamily="18" charset="0"/>
              </a:rPr>
              <a:t>Introduction of Measles 2nd dose had few critical challenges:</a:t>
            </a:r>
          </a:p>
          <a:p>
            <a:pPr lvl="1"/>
            <a:r>
              <a:rPr lang="en-IN" sz="2400" b="1" dirty="0">
                <a:latin typeface="Garamond" pitchFamily="18" charset="0"/>
              </a:rPr>
              <a:t>Recording and reporting: </a:t>
            </a:r>
            <a:r>
              <a:rPr lang="en-IN" sz="2400" dirty="0">
                <a:latin typeface="Garamond" pitchFamily="18" charset="0"/>
              </a:rPr>
              <a:t>in electronic data reporting system need to be revised</a:t>
            </a:r>
          </a:p>
          <a:p>
            <a:pPr lvl="1"/>
            <a:endParaRPr lang="en-IN" sz="2400" dirty="0">
              <a:latin typeface="Garamond" pitchFamily="18" charset="0"/>
            </a:endParaRPr>
          </a:p>
          <a:p>
            <a:pPr lvl="1"/>
            <a:r>
              <a:rPr lang="en-IN" sz="2400" b="1" dirty="0">
                <a:latin typeface="Garamond" pitchFamily="18" charset="0"/>
              </a:rPr>
              <a:t>Behaviour change: </a:t>
            </a:r>
            <a:r>
              <a:rPr lang="en-IN" sz="2400" dirty="0">
                <a:latin typeface="Garamond" pitchFamily="18" charset="0"/>
              </a:rPr>
              <a:t>Health care workers have been giving one dose of Measles vaccine for 25 years and that behaviour need to be changed</a:t>
            </a:r>
          </a:p>
          <a:p>
            <a:pPr lvl="1"/>
            <a:endParaRPr lang="en-IN" sz="2400" dirty="0">
              <a:latin typeface="Garamond" pitchFamily="18" charset="0"/>
            </a:endParaRPr>
          </a:p>
          <a:p>
            <a:pPr lvl="1"/>
            <a:r>
              <a:rPr lang="en-IN" sz="2400" b="1" dirty="0">
                <a:latin typeface="Garamond" pitchFamily="18" charset="0"/>
              </a:rPr>
              <a:t>Monitoring progress: </a:t>
            </a:r>
            <a:r>
              <a:rPr lang="en-IN" sz="2400" dirty="0">
                <a:latin typeface="Garamond" pitchFamily="18" charset="0"/>
              </a:rPr>
              <a:t>No survey captured 2nd Year vaccination status and it was challenging to monitor coverage</a:t>
            </a:r>
          </a:p>
        </p:txBody>
      </p:sp>
      <p:sp>
        <p:nvSpPr>
          <p:cNvPr id="4" name="Rectangle 3"/>
          <p:cNvSpPr/>
          <p:nvPr/>
        </p:nvSpPr>
        <p:spPr>
          <a:xfrm>
            <a:off x="1030514" y="5638800"/>
            <a:ext cx="6629400" cy="609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IN" sz="3200" b="1" dirty="0">
                <a:solidFill>
                  <a:schemeClr val="bg1"/>
                </a:solidFill>
                <a:latin typeface="Garamond" pitchFamily="18" charset="0"/>
              </a:rPr>
              <a:t>Opportunity for DPT-4 not utilized</a:t>
            </a:r>
            <a:endParaRPr lang="en-US" dirty="0">
              <a:solidFill>
                <a:schemeClr val="bg1"/>
              </a:solidFill>
            </a:endParaRPr>
          </a:p>
        </p:txBody>
      </p:sp>
    </p:spTree>
    <p:extLst>
      <p:ext uri="{BB962C8B-B14F-4D97-AF65-F5344CB8AC3E}">
        <p14:creationId xmlns:p14="http://schemas.microsoft.com/office/powerpoint/2010/main" val="16793312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49362"/>
          </a:xfrm>
          <a:solidFill>
            <a:schemeClr val="accent2">
              <a:lumMod val="40000"/>
              <a:lumOff val="60000"/>
            </a:schemeClr>
          </a:solidFill>
        </p:spPr>
        <p:txBody>
          <a:bodyPr>
            <a:noAutofit/>
          </a:bodyPr>
          <a:lstStyle/>
          <a:p>
            <a:pPr lvl="1" algn="ctr" rtl="0">
              <a:spcBef>
                <a:spcPct val="0"/>
              </a:spcBef>
            </a:pPr>
            <a:r>
              <a:rPr lang="en-IN" sz="2800" b="1" kern="1200" dirty="0">
                <a:solidFill>
                  <a:schemeClr val="tx1"/>
                </a:solidFill>
                <a:latin typeface="Book Antiqua" panose="02040602050305030304" pitchFamily="18" charset="0"/>
                <a:ea typeface="+mj-ea"/>
                <a:cs typeface="+mj-cs"/>
              </a:rPr>
              <a:t>Learning from Measles 2nd Dose Introduction</a:t>
            </a:r>
            <a:br>
              <a:rPr lang="en-IN" sz="2400" b="1" kern="1200" dirty="0">
                <a:solidFill>
                  <a:schemeClr val="tx1"/>
                </a:solidFill>
                <a:latin typeface="Book Antiqua" panose="02040602050305030304" pitchFamily="18" charset="0"/>
                <a:ea typeface="+mj-ea"/>
                <a:cs typeface="+mj-cs"/>
              </a:rPr>
            </a:br>
            <a:br>
              <a:rPr lang="en-IN" sz="2400" b="1" kern="1200" dirty="0">
                <a:solidFill>
                  <a:schemeClr val="tx1"/>
                </a:solidFill>
                <a:latin typeface="Book Antiqua" panose="02040602050305030304" pitchFamily="18" charset="0"/>
                <a:ea typeface="+mj-ea"/>
                <a:cs typeface="+mj-cs"/>
              </a:rPr>
            </a:br>
            <a:r>
              <a:rPr lang="en-IN" sz="2400" b="1" i="1" kern="1200" dirty="0">
                <a:solidFill>
                  <a:srgbClr val="C00000"/>
                </a:solidFill>
                <a:latin typeface="Book Antiqua" panose="02040602050305030304" pitchFamily="18" charset="0"/>
                <a:ea typeface="+mj-ea"/>
                <a:cs typeface="+mj-cs"/>
              </a:rPr>
              <a:t>Recording and reporting</a:t>
            </a:r>
            <a:endParaRPr lang="en-US" sz="2400" b="1" i="1" kern="1200" dirty="0">
              <a:solidFill>
                <a:srgbClr val="C00000"/>
              </a:solidFill>
              <a:latin typeface="Book Antiqua" panose="02040602050305030304" pitchFamily="18" charset="0"/>
              <a:ea typeface="+mj-ea"/>
              <a:cs typeface="+mj-cs"/>
            </a:endParaRPr>
          </a:p>
        </p:txBody>
      </p:sp>
      <p:sp>
        <p:nvSpPr>
          <p:cNvPr id="3" name="Content Placeholder 2"/>
          <p:cNvSpPr>
            <a:spLocks noGrp="1"/>
          </p:cNvSpPr>
          <p:nvPr>
            <p:ph idx="1"/>
          </p:nvPr>
        </p:nvSpPr>
        <p:spPr>
          <a:xfrm>
            <a:off x="76200" y="1447800"/>
            <a:ext cx="8839200" cy="4678363"/>
          </a:xfrm>
        </p:spPr>
        <p:txBody>
          <a:bodyPr>
            <a:normAutofit fontScale="92500"/>
          </a:bodyPr>
          <a:lstStyle/>
          <a:p>
            <a:pPr marL="400050"/>
            <a:r>
              <a:rPr lang="en-IN" sz="2800" b="1" dirty="0">
                <a:solidFill>
                  <a:srgbClr val="C00000"/>
                </a:solidFill>
                <a:latin typeface="Garamond" pitchFamily="18" charset="0"/>
              </a:rPr>
              <a:t>Challenges</a:t>
            </a:r>
          </a:p>
          <a:p>
            <a:pPr marL="971550" lvl="1" indent="-514350"/>
            <a:r>
              <a:rPr lang="en-IN" dirty="0">
                <a:latin typeface="Garamond" pitchFamily="18" charset="0"/>
              </a:rPr>
              <a:t>All  manual recording and reporting formats and tools need to be revised. This included immunization cards,  tally sheets, micro planning tools, monthly reporting format, electronic health management portal (HMIS) etc.</a:t>
            </a:r>
          </a:p>
          <a:p>
            <a:pPr marL="571500" indent="-514350"/>
            <a:r>
              <a:rPr lang="en-IN" sz="2800" b="1" dirty="0">
                <a:solidFill>
                  <a:srgbClr val="C00000"/>
                </a:solidFill>
                <a:latin typeface="Garamond" pitchFamily="18" charset="0"/>
              </a:rPr>
              <a:t>Measures</a:t>
            </a:r>
          </a:p>
          <a:p>
            <a:pPr marL="971550" lvl="1" indent="-514350"/>
            <a:r>
              <a:rPr lang="en-IN" dirty="0">
                <a:latin typeface="Garamond" pitchFamily="18" charset="0"/>
              </a:rPr>
              <a:t>Standardized Immunization card was developed and states were provided funds to print and distribute</a:t>
            </a:r>
          </a:p>
          <a:p>
            <a:pPr marL="971550" lvl="1" indent="-514350"/>
            <a:r>
              <a:rPr lang="en-IN" dirty="0">
                <a:latin typeface="Garamond" pitchFamily="18" charset="0"/>
              </a:rPr>
              <a:t>Use of updated tools was monitored through field visits</a:t>
            </a:r>
          </a:p>
          <a:p>
            <a:pPr marL="971550" lvl="1" indent="-514350"/>
            <a:r>
              <a:rPr lang="en-IN" dirty="0">
                <a:latin typeface="Garamond" pitchFamily="18" charset="0"/>
              </a:rPr>
              <a:t>HMIS was updated to include Measles 2nd dose</a:t>
            </a:r>
          </a:p>
          <a:p>
            <a:pPr marL="971550" lvl="1" indent="-514350"/>
            <a:endParaRPr lang="en-IN" dirty="0"/>
          </a:p>
          <a:p>
            <a:pPr marL="1371600" lvl="2" indent="-514350"/>
            <a:endParaRPr lang="en-IN" dirty="0"/>
          </a:p>
          <a:p>
            <a:pPr marL="1371600" lvl="2" indent="-514350"/>
            <a:endParaRPr lang="en-IN" dirty="0">
              <a:latin typeface="Garamond" pitchFamily="18" charset="0"/>
            </a:endParaRPr>
          </a:p>
        </p:txBody>
      </p:sp>
    </p:spTree>
    <p:extLst>
      <p:ext uri="{BB962C8B-B14F-4D97-AF65-F5344CB8AC3E}">
        <p14:creationId xmlns:p14="http://schemas.microsoft.com/office/powerpoint/2010/main" val="330763628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16" y="2064"/>
            <a:ext cx="9144000" cy="1097280"/>
          </a:xfrm>
          <a:prstGeom prst="rect">
            <a:avLst/>
          </a:prstGeom>
          <a:solidFill>
            <a:schemeClr val="accent2">
              <a:lumMod val="40000"/>
              <a:lumOff val="60000"/>
            </a:schemeClr>
          </a:solidFill>
          <a:ln>
            <a:noFill/>
          </a:ln>
          <a:extLst/>
        </p:spPr>
        <p:txBody>
          <a:bodyPr vert="horz" wrap="square" lIns="91440" tIns="45720" rIns="91440" bIns="45720" numCol="1" rtlCol="0" anchor="ctr" anchorCtr="0" compatLnSpc="1">
            <a:prstTxWarp prst="textNoShape">
              <a:avLst/>
            </a:prstTxWarp>
            <a:noAutofit/>
          </a:bodyPr>
          <a:lstStyle/>
          <a:p>
            <a:pPr algn="ctr" fontAlgn="base">
              <a:lnSpc>
                <a:spcPct val="120000"/>
              </a:lnSpc>
              <a:spcBef>
                <a:spcPct val="0"/>
              </a:spcBef>
              <a:spcAft>
                <a:spcPct val="0"/>
              </a:spcAft>
            </a:pPr>
            <a:r>
              <a:rPr lang="en-GB" sz="3600" b="1" dirty="0">
                <a:latin typeface="Book Antiqua" panose="02040602050305030304" pitchFamily="18" charset="0"/>
              </a:rPr>
              <a:t>Universal Immunization Programme </a:t>
            </a:r>
            <a:endParaRPr lang="en-GB" sz="3200" b="1" dirty="0">
              <a:latin typeface="Book Antiqua" panose="02040602050305030304" pitchFamily="18" charset="0"/>
            </a:endParaRPr>
          </a:p>
          <a:p>
            <a:pPr algn="ctr" fontAlgn="base">
              <a:lnSpc>
                <a:spcPct val="120000"/>
              </a:lnSpc>
              <a:spcBef>
                <a:spcPct val="0"/>
              </a:spcBef>
              <a:spcAft>
                <a:spcPct val="0"/>
              </a:spcAft>
            </a:pPr>
            <a:r>
              <a:rPr lang="en-GB" sz="2800" b="1" dirty="0">
                <a:latin typeface="Book Antiqua" panose="02040602050305030304" pitchFamily="18" charset="0"/>
              </a:rPr>
              <a:t>(Scope and scale)</a:t>
            </a:r>
          </a:p>
        </p:txBody>
      </p:sp>
      <p:sp>
        <p:nvSpPr>
          <p:cNvPr id="41" name="TextBox 40"/>
          <p:cNvSpPr txBox="1"/>
          <p:nvPr/>
        </p:nvSpPr>
        <p:spPr>
          <a:xfrm>
            <a:off x="1115616" y="5426583"/>
            <a:ext cx="7488833" cy="707886"/>
          </a:xfrm>
          <a:prstGeom prst="rect">
            <a:avLst/>
          </a:prstGeom>
          <a:noFill/>
        </p:spPr>
        <p:txBody>
          <a:bodyPr wrap="square" rtlCol="0">
            <a:spAutoFit/>
          </a:bodyPr>
          <a:lstStyle/>
          <a:p>
            <a:pPr>
              <a:buClr>
                <a:srgbClr val="ED5A05"/>
              </a:buClr>
            </a:pPr>
            <a:r>
              <a:rPr lang="en-US" sz="2000" b="1" dirty="0">
                <a:latin typeface="Garamond" panose="02020404030301010803" pitchFamily="18" charset="0"/>
              </a:rPr>
              <a:t>India is the largest manufacturer of vaccines with a functional National Regulatory Authority</a:t>
            </a:r>
          </a:p>
        </p:txBody>
      </p:sp>
      <p:sp>
        <p:nvSpPr>
          <p:cNvPr id="42" name="TextBox 41"/>
          <p:cNvSpPr txBox="1"/>
          <p:nvPr/>
        </p:nvSpPr>
        <p:spPr>
          <a:xfrm>
            <a:off x="971600" y="1423413"/>
            <a:ext cx="7403952" cy="400110"/>
          </a:xfrm>
          <a:prstGeom prst="rect">
            <a:avLst/>
          </a:prstGeom>
          <a:noFill/>
        </p:spPr>
        <p:txBody>
          <a:bodyPr wrap="square" rtlCol="0">
            <a:spAutoFit/>
          </a:bodyPr>
          <a:lstStyle/>
          <a:p>
            <a:pPr>
              <a:buClr>
                <a:srgbClr val="ED5A05"/>
              </a:buClr>
            </a:pPr>
            <a:r>
              <a:rPr lang="en-US" sz="2000" b="1" dirty="0">
                <a:latin typeface="Garamond" panose="02020404030301010803" pitchFamily="18" charset="0"/>
              </a:rPr>
              <a:t>One of the largest public health programs in India</a:t>
            </a:r>
          </a:p>
        </p:txBody>
      </p:sp>
      <p:sp>
        <p:nvSpPr>
          <p:cNvPr id="43" name="TextBox 42"/>
          <p:cNvSpPr txBox="1"/>
          <p:nvPr/>
        </p:nvSpPr>
        <p:spPr>
          <a:xfrm>
            <a:off x="1734886" y="3861048"/>
            <a:ext cx="7409114" cy="1015663"/>
          </a:xfrm>
          <a:prstGeom prst="rect">
            <a:avLst/>
          </a:prstGeom>
          <a:noFill/>
        </p:spPr>
        <p:txBody>
          <a:bodyPr wrap="square" rtlCol="0">
            <a:spAutoFit/>
          </a:bodyPr>
          <a:lstStyle/>
          <a:p>
            <a:pPr>
              <a:buClr>
                <a:srgbClr val="ED5A05"/>
              </a:buClr>
            </a:pPr>
            <a:r>
              <a:rPr lang="en-US" sz="2000" b="1" dirty="0">
                <a:latin typeface="Garamond" panose="02020404030301010803" pitchFamily="18" charset="0"/>
              </a:rPr>
              <a:t>BCG, DPT, OPV, Measles, Hepatitis B, Tetanus </a:t>
            </a:r>
            <a:r>
              <a:rPr lang="en-US" sz="2000" b="1" dirty="0" err="1">
                <a:latin typeface="Garamond" panose="02020404030301010803" pitchFamily="18" charset="0"/>
              </a:rPr>
              <a:t>Toxiod</a:t>
            </a:r>
            <a:r>
              <a:rPr lang="en-US" sz="2000" b="1" dirty="0">
                <a:latin typeface="Garamond" panose="02020404030301010803" pitchFamily="18" charset="0"/>
              </a:rPr>
              <a:t>, Hib containing Pentavalent vaccine (</a:t>
            </a:r>
            <a:r>
              <a:rPr lang="en-US" sz="2000" b="1" dirty="0" err="1">
                <a:latin typeface="Garamond" panose="02020404030301010803" pitchFamily="18" charset="0"/>
              </a:rPr>
              <a:t>DPT+HepB+Hib</a:t>
            </a:r>
            <a:r>
              <a:rPr lang="en-US" sz="2000" b="1" dirty="0">
                <a:latin typeface="Garamond" panose="02020404030301010803" pitchFamily="18" charset="0"/>
              </a:rPr>
              <a:t>) provided nationwide and Rota &amp; JE vaccine in select states/ districts</a:t>
            </a:r>
          </a:p>
        </p:txBody>
      </p:sp>
      <p:sp>
        <p:nvSpPr>
          <p:cNvPr id="44" name="TextBox 43"/>
          <p:cNvSpPr txBox="1"/>
          <p:nvPr/>
        </p:nvSpPr>
        <p:spPr>
          <a:xfrm>
            <a:off x="1676400" y="2348880"/>
            <a:ext cx="7200799" cy="1015663"/>
          </a:xfrm>
          <a:prstGeom prst="rect">
            <a:avLst/>
          </a:prstGeom>
          <a:noFill/>
        </p:spPr>
        <p:txBody>
          <a:bodyPr wrap="square" rtlCol="0">
            <a:spAutoFit/>
          </a:bodyPr>
          <a:lstStyle/>
          <a:p>
            <a:pPr algn="just">
              <a:buClr>
                <a:srgbClr val="ED5A05"/>
              </a:buClr>
            </a:pPr>
            <a:r>
              <a:rPr lang="en-US" sz="2000" b="1" i="1" dirty="0">
                <a:latin typeface="Garamond" panose="02020404030301010803" pitchFamily="18" charset="0"/>
              </a:rPr>
              <a:t>30 million pregnant women; 27 million newborns </a:t>
            </a:r>
            <a:r>
              <a:rPr lang="en-US" sz="2000" b="1" dirty="0">
                <a:latin typeface="Garamond" panose="02020404030301010803" pitchFamily="18" charset="0"/>
              </a:rPr>
              <a:t>targeted annually; &gt;9 million sessions planned per year; </a:t>
            </a:r>
          </a:p>
          <a:p>
            <a:pPr algn="just">
              <a:buClr>
                <a:srgbClr val="ED5A05"/>
              </a:buClr>
            </a:pPr>
            <a:r>
              <a:rPr lang="en-US" sz="2000" b="1" i="1" dirty="0">
                <a:latin typeface="Garamond" panose="02020404030301010803" pitchFamily="18" charset="0"/>
              </a:rPr>
              <a:t>&gt;27,000 cold chain points </a:t>
            </a:r>
            <a:r>
              <a:rPr lang="en-US" sz="2000" b="1" dirty="0">
                <a:latin typeface="Garamond" panose="02020404030301010803" pitchFamily="18" charset="0"/>
              </a:rPr>
              <a:t>for storing and distributing vaccines</a:t>
            </a:r>
          </a:p>
        </p:txBody>
      </p:sp>
      <p:grpSp>
        <p:nvGrpSpPr>
          <p:cNvPr id="2" name="Group 1"/>
          <p:cNvGrpSpPr/>
          <p:nvPr/>
        </p:nvGrpSpPr>
        <p:grpSpPr>
          <a:xfrm rot="19928705">
            <a:off x="-1398632" y="1553767"/>
            <a:ext cx="3315505" cy="4546779"/>
            <a:chOff x="-303857" y="2566811"/>
            <a:chExt cx="2264534" cy="3416062"/>
          </a:xfrm>
        </p:grpSpPr>
        <p:pic>
          <p:nvPicPr>
            <p:cNvPr id="53" name="Picture 52"/>
            <p:cNvPicPr>
              <a:picLocks noChangeAspect="1"/>
            </p:cNvPicPr>
            <p:nvPr/>
          </p:nvPicPr>
          <p:blipFill rotWithShape="1">
            <a:blip r:embed="rId3" cstate="print">
              <a:extLst>
                <a:ext uri="{28A0092B-C50C-407E-A947-70E740481C1C}">
                  <a14:useLocalDpi xmlns:a14="http://schemas.microsoft.com/office/drawing/2010/main" val="0"/>
                </a:ext>
              </a:extLst>
            </a:blip>
            <a:srcRect l="25157" t="-6601" r="9215" b="13391"/>
            <a:stretch/>
          </p:blipFill>
          <p:spPr>
            <a:xfrm rot="9126831">
              <a:off x="-303857" y="5678883"/>
              <a:ext cx="868125" cy="303990"/>
            </a:xfrm>
            <a:prstGeom prst="rect">
              <a:avLst/>
            </a:prstGeom>
          </p:spPr>
        </p:pic>
        <p:grpSp>
          <p:nvGrpSpPr>
            <p:cNvPr id="18" name="Group 17"/>
            <p:cNvGrpSpPr/>
            <p:nvPr/>
          </p:nvGrpSpPr>
          <p:grpSpPr>
            <a:xfrm>
              <a:off x="1243707" y="2566811"/>
              <a:ext cx="656434" cy="681529"/>
              <a:chOff x="1243707" y="2644334"/>
              <a:chExt cx="656434" cy="681529"/>
            </a:xfrm>
          </p:grpSpPr>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l="40597" t="8476" r="10415" b="4519"/>
              <a:stretch/>
            </p:blipFill>
            <p:spPr>
              <a:xfrm rot="2658168">
                <a:off x="1243707" y="2644334"/>
                <a:ext cx="648028" cy="283755"/>
              </a:xfrm>
              <a:prstGeom prst="rect">
                <a:avLst/>
              </a:prstGeom>
            </p:spPr>
          </p:pic>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7379" y="3070781"/>
                <a:ext cx="252762" cy="255082"/>
              </a:xfrm>
              <a:prstGeom prst="rect">
                <a:avLst/>
              </a:prstGeom>
            </p:spPr>
          </p:pic>
        </p:grpSp>
        <p:grpSp>
          <p:nvGrpSpPr>
            <p:cNvPr id="19" name="Group 18"/>
            <p:cNvGrpSpPr/>
            <p:nvPr/>
          </p:nvGrpSpPr>
          <p:grpSpPr>
            <a:xfrm>
              <a:off x="1664047" y="3268988"/>
              <a:ext cx="296630" cy="1039843"/>
              <a:chOff x="1664047" y="3346511"/>
              <a:chExt cx="296630" cy="1039843"/>
            </a:xfrm>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l="31628" t="4528" r="10415" b="4519"/>
              <a:stretch/>
            </p:blipFill>
            <p:spPr>
              <a:xfrm rot="4337785">
                <a:off x="1429022" y="3581536"/>
                <a:ext cx="766679" cy="296630"/>
              </a:xfrm>
              <a:prstGeom prst="rect">
                <a:avLst/>
              </a:prstGeom>
            </p:spPr>
          </p:pic>
          <p:pic>
            <p:nvPicPr>
              <p:cNvPr id="56" name="Picture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2056" y="4131272"/>
                <a:ext cx="252762" cy="255082"/>
              </a:xfrm>
              <a:prstGeom prst="rect">
                <a:avLst/>
              </a:prstGeom>
            </p:spPr>
          </p:pic>
        </p:grpSp>
        <p:grpSp>
          <p:nvGrpSpPr>
            <p:cNvPr id="22" name="Group 21"/>
            <p:cNvGrpSpPr/>
            <p:nvPr/>
          </p:nvGrpSpPr>
          <p:grpSpPr>
            <a:xfrm>
              <a:off x="1269906" y="4302785"/>
              <a:ext cx="477235" cy="892992"/>
              <a:chOff x="1269906" y="4380308"/>
              <a:chExt cx="477235" cy="892992"/>
            </a:xfrm>
          </p:grpSpPr>
          <p:pic>
            <p:nvPicPr>
              <p:cNvPr id="51" name="Picture 50"/>
              <p:cNvPicPr>
                <a:picLocks noChangeAspect="1"/>
              </p:cNvPicPr>
              <p:nvPr/>
            </p:nvPicPr>
            <p:blipFill rotWithShape="1">
              <a:blip r:embed="rId3" cstate="print">
                <a:extLst>
                  <a:ext uri="{28A0092B-C50C-407E-A947-70E740481C1C}">
                    <a14:useLocalDpi xmlns:a14="http://schemas.microsoft.com/office/drawing/2010/main" val="0"/>
                  </a:ext>
                </a:extLst>
              </a:blip>
              <a:srcRect l="30079" t="5544" r="17561" b="13391"/>
              <a:stretch/>
            </p:blipFill>
            <p:spPr>
              <a:xfrm rot="5889729">
                <a:off x="1268638" y="4594429"/>
                <a:ext cx="692623" cy="264382"/>
              </a:xfrm>
              <a:prstGeom prst="rect">
                <a:avLst/>
              </a:prstGeom>
            </p:spPr>
          </p:pic>
          <p:pic>
            <p:nvPicPr>
              <p:cNvPr id="57" name="Picture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9906" y="5018218"/>
                <a:ext cx="252762" cy="255082"/>
              </a:xfrm>
              <a:prstGeom prst="rect">
                <a:avLst/>
              </a:prstGeom>
            </p:spPr>
          </p:pic>
        </p:grpSp>
        <p:grpSp>
          <p:nvGrpSpPr>
            <p:cNvPr id="24" name="Group 23"/>
            <p:cNvGrpSpPr/>
            <p:nvPr/>
          </p:nvGrpSpPr>
          <p:grpSpPr>
            <a:xfrm>
              <a:off x="505219" y="5012531"/>
              <a:ext cx="676579" cy="791522"/>
              <a:chOff x="505219" y="5090054"/>
              <a:chExt cx="676579" cy="791522"/>
            </a:xfrm>
          </p:grpSpPr>
          <p:pic>
            <p:nvPicPr>
              <p:cNvPr id="52" name="Picture 51"/>
              <p:cNvPicPr>
                <a:picLocks noChangeAspect="1"/>
              </p:cNvPicPr>
              <p:nvPr/>
            </p:nvPicPr>
            <p:blipFill rotWithShape="1">
              <a:blip r:embed="rId3" cstate="print">
                <a:extLst>
                  <a:ext uri="{28A0092B-C50C-407E-A947-70E740481C1C}">
                    <a14:useLocalDpi xmlns:a14="http://schemas.microsoft.com/office/drawing/2010/main" val="0"/>
                  </a:ext>
                </a:extLst>
              </a:blip>
              <a:srcRect l="25157" t="-6601" r="17561" b="13391"/>
              <a:stretch/>
            </p:blipFill>
            <p:spPr>
              <a:xfrm rot="7613484">
                <a:off x="650938" y="5316924"/>
                <a:ext cx="757730" cy="303990"/>
              </a:xfrm>
              <a:prstGeom prst="rect">
                <a:avLst/>
              </a:prstGeom>
            </p:spPr>
          </p:pic>
          <p:pic>
            <p:nvPicPr>
              <p:cNvPr id="58" name="Pictur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219" y="5626494"/>
                <a:ext cx="252762" cy="255082"/>
              </a:xfrm>
              <a:prstGeom prst="rect">
                <a:avLst/>
              </a:prstGeom>
            </p:spPr>
          </p:pic>
        </p:grpSp>
      </p:grpSp>
    </p:spTree>
    <p:extLst>
      <p:ext uri="{BB962C8B-B14F-4D97-AF65-F5344CB8AC3E}">
        <p14:creationId xmlns:p14="http://schemas.microsoft.com/office/powerpoint/2010/main" val="89759638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accent2">
              <a:lumMod val="40000"/>
              <a:lumOff val="60000"/>
            </a:schemeClr>
          </a:solidFill>
        </p:spPr>
        <p:txBody>
          <a:bodyPr>
            <a:noAutofit/>
          </a:bodyPr>
          <a:lstStyle/>
          <a:p>
            <a:r>
              <a:rPr lang="en-IN" sz="2800" dirty="0"/>
              <a:t>Learning from Measles 2nd Dose Introduction</a:t>
            </a:r>
            <a:br>
              <a:rPr lang="en-IN" sz="2400" dirty="0"/>
            </a:br>
            <a:br>
              <a:rPr lang="en-IN" sz="2400" dirty="0"/>
            </a:br>
            <a:r>
              <a:rPr lang="en-IN" sz="2400" i="1" dirty="0">
                <a:solidFill>
                  <a:srgbClr val="C00000"/>
                </a:solidFill>
              </a:rPr>
              <a:t>Monitoring Progress</a:t>
            </a:r>
            <a:endParaRPr lang="en-US" sz="2800" i="1" dirty="0">
              <a:solidFill>
                <a:srgbClr val="C00000"/>
              </a:solidFill>
            </a:endParaRPr>
          </a:p>
        </p:txBody>
      </p:sp>
      <p:sp>
        <p:nvSpPr>
          <p:cNvPr id="3" name="Content Placeholder 2"/>
          <p:cNvSpPr>
            <a:spLocks noGrp="1"/>
          </p:cNvSpPr>
          <p:nvPr>
            <p:ph idx="1"/>
          </p:nvPr>
        </p:nvSpPr>
        <p:spPr>
          <a:xfrm>
            <a:off x="152400" y="1600200"/>
            <a:ext cx="8763000" cy="4876800"/>
          </a:xfrm>
        </p:spPr>
        <p:txBody>
          <a:bodyPr>
            <a:normAutofit lnSpcReduction="10000"/>
          </a:bodyPr>
          <a:lstStyle/>
          <a:p>
            <a:r>
              <a:rPr lang="en-IN" sz="2600" b="1" dirty="0">
                <a:solidFill>
                  <a:srgbClr val="C00000"/>
                </a:solidFill>
                <a:latin typeface="Garamond" pitchFamily="18" charset="0"/>
              </a:rPr>
              <a:t>Challenges</a:t>
            </a:r>
          </a:p>
          <a:p>
            <a:pPr lvl="1"/>
            <a:r>
              <a:rPr lang="en-IN" sz="2600" dirty="0">
                <a:latin typeface="Garamond" pitchFamily="18" charset="0"/>
              </a:rPr>
              <a:t>Almost all surveys cover children between 12-24 months age and therefore measure coverage of only first year vaccines</a:t>
            </a:r>
          </a:p>
          <a:p>
            <a:pPr lvl="1"/>
            <a:r>
              <a:rPr lang="en-IN" sz="2600" dirty="0">
                <a:latin typeface="Garamond" pitchFamily="18" charset="0"/>
              </a:rPr>
              <a:t>Non existent survey data for 2nd </a:t>
            </a:r>
            <a:r>
              <a:rPr lang="en-IN" sz="2600" dirty="0" err="1">
                <a:latin typeface="Garamond" pitchFamily="18" charset="0"/>
              </a:rPr>
              <a:t>Yr</a:t>
            </a:r>
            <a:r>
              <a:rPr lang="en-IN" sz="2600" dirty="0">
                <a:latin typeface="Garamond" pitchFamily="18" charset="0"/>
              </a:rPr>
              <a:t> vaccines</a:t>
            </a:r>
          </a:p>
          <a:p>
            <a:pPr lvl="1"/>
            <a:r>
              <a:rPr lang="en-IN" sz="2600" dirty="0">
                <a:latin typeface="Garamond" pitchFamily="18" charset="0"/>
              </a:rPr>
              <a:t>The only estimates available are though administrative coverage</a:t>
            </a:r>
          </a:p>
          <a:p>
            <a:r>
              <a:rPr lang="en-IN" sz="2600" b="1" dirty="0">
                <a:solidFill>
                  <a:srgbClr val="C00000"/>
                </a:solidFill>
                <a:latin typeface="Garamond" pitchFamily="18" charset="0"/>
              </a:rPr>
              <a:t>Measures</a:t>
            </a:r>
          </a:p>
          <a:p>
            <a:pPr lvl="1"/>
            <a:r>
              <a:rPr lang="en-IN" sz="2600" dirty="0">
                <a:latin typeface="Garamond" pitchFamily="18" charset="0"/>
              </a:rPr>
              <a:t>Improving the quality of administrative data through data review, validation and completing the feedback loop</a:t>
            </a:r>
          </a:p>
          <a:p>
            <a:pPr lvl="1"/>
            <a:r>
              <a:rPr lang="en-IN" sz="2600" dirty="0">
                <a:latin typeface="Garamond" pitchFamily="18" charset="0"/>
              </a:rPr>
              <a:t>Introducing the concept of Complete Immunization and incentivizing the ASHA (local mobilizer) to increase coverage for 1st and 2nd year vaccination</a:t>
            </a:r>
            <a:endParaRPr lang="en-US" sz="2600" dirty="0">
              <a:latin typeface="Garamond" pitchFamily="18" charset="0"/>
            </a:endParaRPr>
          </a:p>
        </p:txBody>
      </p:sp>
    </p:spTree>
    <p:extLst>
      <p:ext uri="{BB962C8B-B14F-4D97-AF65-F5344CB8AC3E}">
        <p14:creationId xmlns:p14="http://schemas.microsoft.com/office/powerpoint/2010/main" val="75194326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accent2">
              <a:lumMod val="40000"/>
              <a:lumOff val="60000"/>
            </a:schemeClr>
          </a:solidFill>
        </p:spPr>
        <p:txBody>
          <a:bodyPr>
            <a:normAutofit/>
          </a:bodyPr>
          <a:lstStyle/>
          <a:p>
            <a:r>
              <a:rPr lang="en-IN" sz="3200" dirty="0"/>
              <a:t>Full Immunization Coverage (FIC)</a:t>
            </a:r>
            <a:br>
              <a:rPr lang="en-IN" sz="3200" dirty="0"/>
            </a:br>
            <a:r>
              <a:rPr lang="en-IN" sz="2800" i="1" dirty="0">
                <a:solidFill>
                  <a:srgbClr val="C00000"/>
                </a:solidFill>
              </a:rPr>
              <a:t>Using a higher precision scale </a:t>
            </a:r>
            <a:endParaRPr lang="en-US" sz="3200" i="1" dirty="0">
              <a:solidFill>
                <a:srgbClr val="C00000"/>
              </a:solidFill>
            </a:endParaRPr>
          </a:p>
        </p:txBody>
      </p:sp>
      <p:sp>
        <p:nvSpPr>
          <p:cNvPr id="3" name="Content Placeholder 2"/>
          <p:cNvSpPr>
            <a:spLocks noGrp="1"/>
          </p:cNvSpPr>
          <p:nvPr>
            <p:ph idx="1"/>
          </p:nvPr>
        </p:nvSpPr>
        <p:spPr>
          <a:xfrm>
            <a:off x="229183" y="1356518"/>
            <a:ext cx="8358535" cy="4754563"/>
          </a:xfrm>
        </p:spPr>
        <p:txBody>
          <a:bodyPr>
            <a:normAutofit/>
          </a:bodyPr>
          <a:lstStyle/>
          <a:p>
            <a:pPr algn="just"/>
            <a:r>
              <a:rPr lang="en-IN" sz="2800" dirty="0">
                <a:latin typeface="Garamond" pitchFamily="18" charset="0"/>
              </a:rPr>
              <a:t>As against the global trend of using DTP3 as the benchmark of Immunization coverage, India extended the measure scale to FIC</a:t>
            </a:r>
          </a:p>
          <a:p>
            <a:pPr algn="just"/>
            <a:r>
              <a:rPr lang="en-IN" sz="2800" dirty="0">
                <a:latin typeface="Garamond" pitchFamily="18" charset="0"/>
              </a:rPr>
              <a:t>FIC is defined as a child receiving all vaccines scheduled within one year of life by the end of 1</a:t>
            </a:r>
            <a:r>
              <a:rPr lang="en-IN" sz="2800" baseline="30000" dirty="0">
                <a:latin typeface="Garamond" pitchFamily="18" charset="0"/>
              </a:rPr>
              <a:t>st</a:t>
            </a:r>
            <a:r>
              <a:rPr lang="en-IN" sz="2800" dirty="0">
                <a:latin typeface="Garamond" pitchFamily="18" charset="0"/>
              </a:rPr>
              <a:t> year</a:t>
            </a:r>
          </a:p>
          <a:p>
            <a:pPr marL="0" indent="0">
              <a:buNone/>
            </a:pPr>
            <a:endParaRPr lang="en-IN" sz="2800" dirty="0">
              <a:latin typeface="Garamond" pitchFamily="18" charset="0"/>
            </a:endParaRPr>
          </a:p>
          <a:p>
            <a:pPr algn="just"/>
            <a:r>
              <a:rPr lang="en-IN" sz="2800" dirty="0">
                <a:latin typeface="Garamond" pitchFamily="18" charset="0"/>
              </a:rPr>
              <a:t>India also introduced the concept of Complete Immunization (CI) i.e. all vaccines upto 2 year of age </a:t>
            </a:r>
          </a:p>
          <a:p>
            <a:endParaRPr lang="en-US" sz="2800" dirty="0">
              <a:latin typeface="Garamond" pitchFamily="18" charset="0"/>
            </a:endParaRPr>
          </a:p>
        </p:txBody>
      </p:sp>
      <p:sp>
        <p:nvSpPr>
          <p:cNvPr id="4" name="TextBox 3"/>
          <p:cNvSpPr txBox="1"/>
          <p:nvPr/>
        </p:nvSpPr>
        <p:spPr>
          <a:xfrm>
            <a:off x="730469" y="3733800"/>
            <a:ext cx="8149410" cy="400110"/>
          </a:xfrm>
          <a:prstGeom prst="rect">
            <a:avLst/>
          </a:prstGeom>
          <a:solidFill>
            <a:schemeClr val="accent1">
              <a:lumMod val="40000"/>
              <a:lumOff val="60000"/>
            </a:schemeClr>
          </a:solidFill>
          <a:ln>
            <a:solidFill>
              <a:schemeClr val="accent6"/>
            </a:solidFill>
          </a:ln>
        </p:spPr>
        <p:txBody>
          <a:bodyPr wrap="none" rtlCol="0">
            <a:spAutoFit/>
          </a:bodyPr>
          <a:lstStyle/>
          <a:p>
            <a:r>
              <a:rPr lang="en-IN" sz="2000" b="1" dirty="0">
                <a:solidFill>
                  <a:srgbClr val="002060"/>
                </a:solidFill>
                <a:latin typeface="Garamond" pitchFamily="18" charset="0"/>
              </a:rPr>
              <a:t>FIC= 1 dose of BCG+3 dose of Penta+3 dose of OPV+1 dose of Measles</a:t>
            </a:r>
            <a:endParaRPr lang="en-US" sz="2000" b="1" dirty="0">
              <a:solidFill>
                <a:srgbClr val="002060"/>
              </a:solidFill>
            </a:endParaRPr>
          </a:p>
        </p:txBody>
      </p:sp>
      <p:sp>
        <p:nvSpPr>
          <p:cNvPr id="5" name="TextBox 4"/>
          <p:cNvSpPr txBox="1"/>
          <p:nvPr/>
        </p:nvSpPr>
        <p:spPr>
          <a:xfrm>
            <a:off x="1255986" y="5329590"/>
            <a:ext cx="6304931" cy="369332"/>
          </a:xfrm>
          <a:prstGeom prst="rect">
            <a:avLst/>
          </a:prstGeom>
          <a:solidFill>
            <a:schemeClr val="accent1">
              <a:lumMod val="40000"/>
              <a:lumOff val="60000"/>
            </a:schemeClr>
          </a:solidFill>
          <a:ln>
            <a:solidFill>
              <a:schemeClr val="accent6"/>
            </a:solidFill>
          </a:ln>
        </p:spPr>
        <p:txBody>
          <a:bodyPr wrap="none" rtlCol="0">
            <a:spAutoFit/>
          </a:bodyPr>
          <a:lstStyle/>
          <a:p>
            <a:r>
              <a:rPr lang="en-IN" b="1" dirty="0">
                <a:solidFill>
                  <a:srgbClr val="002060"/>
                </a:solidFill>
                <a:latin typeface="Garamond" pitchFamily="18" charset="0"/>
              </a:rPr>
              <a:t>CI= FIC+ 2</a:t>
            </a:r>
            <a:r>
              <a:rPr lang="en-IN" b="1" baseline="30000" dirty="0">
                <a:solidFill>
                  <a:srgbClr val="002060"/>
                </a:solidFill>
                <a:latin typeface="Garamond" pitchFamily="18" charset="0"/>
              </a:rPr>
              <a:t>nd</a:t>
            </a:r>
            <a:r>
              <a:rPr lang="en-IN" b="1" dirty="0">
                <a:solidFill>
                  <a:srgbClr val="002060"/>
                </a:solidFill>
                <a:latin typeface="Garamond" pitchFamily="18" charset="0"/>
              </a:rPr>
              <a:t> dose Measles+1</a:t>
            </a:r>
            <a:r>
              <a:rPr lang="en-IN" b="1" baseline="30000" dirty="0">
                <a:solidFill>
                  <a:srgbClr val="002060"/>
                </a:solidFill>
                <a:latin typeface="Garamond" pitchFamily="18" charset="0"/>
              </a:rPr>
              <a:t>st</a:t>
            </a:r>
            <a:r>
              <a:rPr lang="en-IN" b="1" dirty="0">
                <a:solidFill>
                  <a:srgbClr val="002060"/>
                </a:solidFill>
                <a:latin typeface="Garamond" pitchFamily="18" charset="0"/>
              </a:rPr>
              <a:t> DPT booster+1</a:t>
            </a:r>
            <a:r>
              <a:rPr lang="en-IN" b="1" baseline="30000" dirty="0">
                <a:solidFill>
                  <a:srgbClr val="002060"/>
                </a:solidFill>
                <a:latin typeface="Garamond" pitchFamily="18" charset="0"/>
              </a:rPr>
              <a:t>st</a:t>
            </a:r>
            <a:r>
              <a:rPr lang="en-IN" b="1" dirty="0">
                <a:solidFill>
                  <a:srgbClr val="002060"/>
                </a:solidFill>
                <a:latin typeface="Garamond" pitchFamily="18" charset="0"/>
              </a:rPr>
              <a:t> OPV booster </a:t>
            </a:r>
          </a:p>
        </p:txBody>
      </p:sp>
    </p:spTree>
    <p:extLst>
      <p:ext uri="{BB962C8B-B14F-4D97-AF65-F5344CB8AC3E}">
        <p14:creationId xmlns:p14="http://schemas.microsoft.com/office/powerpoint/2010/main" val="1306783683"/>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762"/>
          </a:xfrm>
          <a:solidFill>
            <a:schemeClr val="accent2">
              <a:lumMod val="40000"/>
              <a:lumOff val="60000"/>
            </a:schemeClr>
          </a:solidFill>
        </p:spPr>
        <p:txBody>
          <a:bodyPr>
            <a:normAutofit fontScale="90000"/>
          </a:bodyPr>
          <a:lstStyle/>
          <a:p>
            <a:r>
              <a:rPr lang="en-IN" dirty="0"/>
              <a:t>Incentivizing FIC &amp; CI</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r>
              <a:rPr lang="en-IN" sz="2800" dirty="0">
                <a:latin typeface="Garamond" pitchFamily="18" charset="0"/>
              </a:rPr>
              <a:t>ASHA, a local village level mobilizer, is a key resource to mobilize children for immunization</a:t>
            </a:r>
          </a:p>
          <a:p>
            <a:r>
              <a:rPr lang="en-IN" sz="2800" dirty="0">
                <a:latin typeface="Garamond" pitchFamily="18" charset="0"/>
              </a:rPr>
              <a:t>She is a community based volunteer and is provided limited incentive for various activities</a:t>
            </a:r>
          </a:p>
          <a:p>
            <a:r>
              <a:rPr lang="en-IN" sz="2800" dirty="0">
                <a:latin typeface="Garamond" pitchFamily="18" charset="0"/>
              </a:rPr>
              <a:t>In 2012, a new incentive was introduced for ASHA to ensure that each child receives all due vaccines in 1st and 2nd Year of life i.e. to ensure FIC and CI</a:t>
            </a:r>
          </a:p>
          <a:p>
            <a:r>
              <a:rPr lang="en-IN" sz="2800" dirty="0">
                <a:latin typeface="Garamond" pitchFamily="18" charset="0"/>
              </a:rPr>
              <a:t>This also acted as an Inter-Personal Communication (IPC) tool to educate parents about various dose schedule and to mobilize them for getting all scheduled doses of 1</a:t>
            </a:r>
            <a:r>
              <a:rPr lang="en-IN" sz="2800" baseline="30000" dirty="0">
                <a:latin typeface="Garamond" pitchFamily="18" charset="0"/>
              </a:rPr>
              <a:t>st</a:t>
            </a:r>
            <a:r>
              <a:rPr lang="en-IN" sz="2800" dirty="0">
                <a:latin typeface="Garamond" pitchFamily="18" charset="0"/>
              </a:rPr>
              <a:t> and 2</a:t>
            </a:r>
            <a:r>
              <a:rPr lang="en-IN" sz="2800" baseline="30000" dirty="0">
                <a:latin typeface="Garamond" pitchFamily="18" charset="0"/>
              </a:rPr>
              <a:t>nd</a:t>
            </a:r>
            <a:r>
              <a:rPr lang="en-IN" sz="2800" dirty="0">
                <a:latin typeface="Garamond" pitchFamily="18" charset="0"/>
              </a:rPr>
              <a:t> Year</a:t>
            </a:r>
            <a:endParaRPr lang="en-US" sz="2800" dirty="0">
              <a:latin typeface="Garamond" pitchFamily="18" charset="0"/>
            </a:endParaRPr>
          </a:p>
        </p:txBody>
      </p:sp>
    </p:spTree>
    <p:extLst>
      <p:ext uri="{BB962C8B-B14F-4D97-AF65-F5344CB8AC3E}">
        <p14:creationId xmlns:p14="http://schemas.microsoft.com/office/powerpoint/2010/main" val="269594138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762"/>
          </a:xfrm>
          <a:solidFill>
            <a:schemeClr val="accent2">
              <a:lumMod val="40000"/>
              <a:lumOff val="60000"/>
            </a:schemeClr>
          </a:solidFill>
        </p:spPr>
        <p:txBody>
          <a:bodyPr>
            <a:normAutofit fontScale="90000"/>
          </a:bodyPr>
          <a:lstStyle/>
          <a:p>
            <a:r>
              <a:rPr lang="en-IN" dirty="0"/>
              <a:t>Summary</a:t>
            </a:r>
          </a:p>
        </p:txBody>
      </p:sp>
      <p:sp>
        <p:nvSpPr>
          <p:cNvPr id="3" name="Content Placeholder 2"/>
          <p:cNvSpPr>
            <a:spLocks noGrp="1"/>
          </p:cNvSpPr>
          <p:nvPr>
            <p:ph idx="1"/>
          </p:nvPr>
        </p:nvSpPr>
        <p:spPr>
          <a:xfrm>
            <a:off x="381000" y="990600"/>
            <a:ext cx="8458200" cy="4525963"/>
          </a:xfrm>
        </p:spPr>
        <p:txBody>
          <a:bodyPr>
            <a:normAutofit fontScale="85000" lnSpcReduction="20000"/>
          </a:bodyPr>
          <a:lstStyle/>
          <a:p>
            <a:r>
              <a:rPr lang="en-IN" dirty="0">
                <a:latin typeface="Garamond" pitchFamily="18" charset="0"/>
              </a:rPr>
              <a:t>2</a:t>
            </a:r>
            <a:r>
              <a:rPr lang="en-IN" baseline="30000" dirty="0">
                <a:latin typeface="Garamond" pitchFamily="18" charset="0"/>
              </a:rPr>
              <a:t>nd</a:t>
            </a:r>
            <a:r>
              <a:rPr lang="en-IN" dirty="0">
                <a:latin typeface="Garamond" pitchFamily="18" charset="0"/>
              </a:rPr>
              <a:t> dose introduction in schedule to be treated as new vaccine </a:t>
            </a:r>
          </a:p>
          <a:p>
            <a:r>
              <a:rPr lang="en-IN" dirty="0">
                <a:latin typeface="Garamond" pitchFamily="18" charset="0"/>
              </a:rPr>
              <a:t>Knowledge to be transformed into aptitude and practice as the same is underutilised vaccine</a:t>
            </a:r>
          </a:p>
          <a:p>
            <a:r>
              <a:rPr lang="en-IN" dirty="0">
                <a:latin typeface="Garamond" pitchFamily="18" charset="0"/>
              </a:rPr>
              <a:t>Close monitoring required of:-</a:t>
            </a:r>
          </a:p>
          <a:p>
            <a:pPr lvl="1"/>
            <a:r>
              <a:rPr lang="en-IN" dirty="0">
                <a:latin typeface="Garamond" pitchFamily="18" charset="0"/>
              </a:rPr>
              <a:t>2</a:t>
            </a:r>
            <a:r>
              <a:rPr lang="en-IN" baseline="30000" dirty="0">
                <a:latin typeface="Garamond" pitchFamily="18" charset="0"/>
              </a:rPr>
              <a:t>nd</a:t>
            </a:r>
            <a:r>
              <a:rPr lang="en-IN" dirty="0">
                <a:latin typeface="Garamond" pitchFamily="18" charset="0"/>
              </a:rPr>
              <a:t> dose introduction</a:t>
            </a:r>
          </a:p>
          <a:p>
            <a:pPr lvl="1"/>
            <a:r>
              <a:rPr lang="en-IN" dirty="0">
                <a:latin typeface="Garamond" pitchFamily="18" charset="0"/>
              </a:rPr>
              <a:t>Missed opportunity</a:t>
            </a:r>
          </a:p>
          <a:p>
            <a:pPr lvl="1"/>
            <a:r>
              <a:rPr lang="en-IN" dirty="0">
                <a:latin typeface="Garamond" pitchFamily="18" charset="0"/>
              </a:rPr>
              <a:t>Going beyond DPT -4 coverage</a:t>
            </a:r>
          </a:p>
          <a:p>
            <a:pPr lvl="1"/>
            <a:r>
              <a:rPr lang="en-IN" dirty="0">
                <a:latin typeface="Garamond" pitchFamily="18" charset="0"/>
              </a:rPr>
              <a:t>Tools to be developed for 2</a:t>
            </a:r>
            <a:r>
              <a:rPr lang="en-IN" baseline="30000" dirty="0">
                <a:latin typeface="Garamond" pitchFamily="18" charset="0"/>
              </a:rPr>
              <a:t>nd</a:t>
            </a:r>
            <a:r>
              <a:rPr lang="en-IN" dirty="0">
                <a:latin typeface="Garamond" pitchFamily="18" charset="0"/>
              </a:rPr>
              <a:t> year monitoring</a:t>
            </a:r>
          </a:p>
          <a:p>
            <a:pPr lvl="1"/>
            <a:r>
              <a:rPr lang="en-IN" dirty="0">
                <a:latin typeface="Garamond" pitchFamily="18" charset="0"/>
              </a:rPr>
              <a:t>Going beyond 1</a:t>
            </a:r>
            <a:r>
              <a:rPr lang="en-IN" baseline="30000" dirty="0">
                <a:latin typeface="Garamond" pitchFamily="18" charset="0"/>
              </a:rPr>
              <a:t>st</a:t>
            </a:r>
            <a:r>
              <a:rPr lang="en-IN" dirty="0">
                <a:latin typeface="Garamond" pitchFamily="18" charset="0"/>
              </a:rPr>
              <a:t> year of vaccination schedule</a:t>
            </a:r>
          </a:p>
          <a:p>
            <a:r>
              <a:rPr lang="en-US" dirty="0">
                <a:latin typeface="Garamond" pitchFamily="18" charset="0"/>
              </a:rPr>
              <a:t>Vaccine utilization improves with low wastage rates and cold chain requirement increases marginally.</a:t>
            </a:r>
            <a:endParaRPr lang="en-IN" dirty="0">
              <a:latin typeface="Garamond" pitchFamily="18" charset="0"/>
            </a:endParaRPr>
          </a:p>
          <a:p>
            <a:pPr lvl="1"/>
            <a:endParaRPr lang="en-IN" dirty="0"/>
          </a:p>
          <a:p>
            <a:endParaRPr lang="en-IN" dirty="0"/>
          </a:p>
          <a:p>
            <a:endParaRPr lang="en-IN" dirty="0"/>
          </a:p>
        </p:txBody>
      </p:sp>
    </p:spTree>
    <p:extLst>
      <p:ext uri="{BB962C8B-B14F-4D97-AF65-F5344CB8AC3E}">
        <p14:creationId xmlns:p14="http://schemas.microsoft.com/office/powerpoint/2010/main" val="2121970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ctrTitle"/>
          </p:nvPr>
        </p:nvSpPr>
        <p:spPr>
          <a:xfrm>
            <a:off x="202729" y="3140968"/>
            <a:ext cx="8941271" cy="1440160"/>
          </a:xfrm>
          <a:solidFill>
            <a:schemeClr val="bg1"/>
          </a:solidFill>
        </p:spPr>
        <p:txBody>
          <a:bodyPr/>
          <a:lstStyle/>
          <a:p>
            <a:pPr eaLnBrk="1" hangingPunct="1"/>
            <a:r>
              <a:rPr lang="en-US" altLang="en-US" sz="6000" b="1" dirty="0">
                <a:solidFill>
                  <a:srgbClr val="C00000"/>
                </a:solidFill>
                <a:ea typeface="MS PGothic"/>
              </a:rPr>
              <a:t>Thank You</a:t>
            </a:r>
            <a:endParaRPr lang="en-IN" altLang="en-US" sz="6000" b="1" dirty="0">
              <a:solidFill>
                <a:srgbClr val="C00000"/>
              </a:solidFill>
              <a:ea typeface="MS PGothic"/>
            </a:endParaRPr>
          </a:p>
        </p:txBody>
      </p:sp>
      <p:pic>
        <p:nvPicPr>
          <p:cNvPr id="76802" name="Picture 3" descr="Flag India animated gif 120x90"/>
          <p:cNvPicPr>
            <a:picLocks noChangeAspect="1" noChangeArrowheads="1" noCrop="1"/>
          </p:cNvPicPr>
          <p:nvPr/>
        </p:nvPicPr>
        <p:blipFill>
          <a:blip r:embed="rId2"/>
          <a:srcRect/>
          <a:stretch>
            <a:fillRect/>
          </a:stretch>
        </p:blipFill>
        <p:spPr bwMode="auto">
          <a:xfrm>
            <a:off x="3615295" y="836712"/>
            <a:ext cx="2116138" cy="2514600"/>
          </a:xfrm>
          <a:prstGeom prst="rect">
            <a:avLst/>
          </a:prstGeom>
          <a:noFill/>
          <a:ln w="9525">
            <a:noFill/>
            <a:miter lim="800000"/>
            <a:headEnd/>
            <a:tailEnd/>
          </a:ln>
        </p:spPr>
      </p:pic>
    </p:spTree>
    <p:extLst>
      <p:ext uri="{BB962C8B-B14F-4D97-AF65-F5344CB8AC3E}">
        <p14:creationId xmlns:p14="http://schemas.microsoft.com/office/powerpoint/2010/main" val="1039841409"/>
      </p:ext>
    </p:extLst>
  </p:cSld>
  <p:clrMapOvr>
    <a:masterClrMapping/>
  </p:clrMapOvr>
  <p:transition spd="slow" advClick="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505269407"/>
              </p:ext>
            </p:extLst>
          </p:nvPr>
        </p:nvGraphicFramePr>
        <p:xfrm>
          <a:off x="2514600" y="990600"/>
          <a:ext cx="66294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2"/>
          <p:cNvSpPr>
            <a:spLocks noGrp="1"/>
          </p:cNvSpPr>
          <p:nvPr>
            <p:ph type="title"/>
          </p:nvPr>
        </p:nvSpPr>
        <p:spPr>
          <a:xfrm>
            <a:off x="0" y="-3320"/>
            <a:ext cx="9144000" cy="765320"/>
          </a:xfrm>
          <a:solidFill>
            <a:schemeClr val="accent2">
              <a:lumMod val="40000"/>
              <a:lumOff val="60000"/>
            </a:schemeClr>
          </a:solidFill>
          <a:ln>
            <a:noFill/>
          </a:ln>
          <a:extLst/>
        </p:spPr>
        <p:txBody>
          <a:bodyPr vert="horz" wrap="square" lIns="91440" tIns="45720" rIns="91440" bIns="45720" numCol="1" rtlCol="0" anchor="ctr" anchorCtr="0" compatLnSpc="1">
            <a:prstTxWarp prst="textNoShape">
              <a:avLst/>
            </a:prstTxWarp>
            <a:noAutofit/>
          </a:bodyPr>
          <a:lstStyle/>
          <a:p>
            <a:pPr fontAlgn="base">
              <a:lnSpc>
                <a:spcPct val="90000"/>
              </a:lnSpc>
              <a:spcAft>
                <a:spcPct val="0"/>
              </a:spcAft>
            </a:pPr>
            <a:r>
              <a:rPr lang="en-IN" sz="3200" b="1" dirty="0"/>
              <a:t>Major Programme Milestones</a:t>
            </a:r>
          </a:p>
        </p:txBody>
      </p:sp>
      <p:sp>
        <p:nvSpPr>
          <p:cNvPr id="10" name="TextBox 9"/>
          <p:cNvSpPr txBox="1"/>
          <p:nvPr/>
        </p:nvSpPr>
        <p:spPr>
          <a:xfrm>
            <a:off x="2632567" y="4278477"/>
            <a:ext cx="838200" cy="369332"/>
          </a:xfrm>
          <a:prstGeom prst="rect">
            <a:avLst/>
          </a:prstGeom>
          <a:noFill/>
        </p:spPr>
        <p:txBody>
          <a:bodyPr wrap="square" rtlCol="0">
            <a:spAutoFit/>
          </a:bodyPr>
          <a:lstStyle/>
          <a:p>
            <a:pPr algn="ctr"/>
            <a:r>
              <a:rPr lang="en-US" b="1" dirty="0">
                <a:solidFill>
                  <a:prstClr val="black"/>
                </a:solidFill>
              </a:rPr>
              <a:t>2006</a:t>
            </a:r>
          </a:p>
        </p:txBody>
      </p:sp>
      <p:sp>
        <p:nvSpPr>
          <p:cNvPr id="11" name="TextBox 10"/>
          <p:cNvSpPr txBox="1"/>
          <p:nvPr/>
        </p:nvSpPr>
        <p:spPr>
          <a:xfrm>
            <a:off x="3470767" y="3854436"/>
            <a:ext cx="838200" cy="369332"/>
          </a:xfrm>
          <a:prstGeom prst="rect">
            <a:avLst/>
          </a:prstGeom>
          <a:noFill/>
        </p:spPr>
        <p:txBody>
          <a:bodyPr wrap="square" rtlCol="0">
            <a:spAutoFit/>
          </a:bodyPr>
          <a:lstStyle/>
          <a:p>
            <a:pPr algn="ctr"/>
            <a:r>
              <a:rPr lang="en-US" b="1" dirty="0">
                <a:solidFill>
                  <a:prstClr val="black"/>
                </a:solidFill>
              </a:rPr>
              <a:t>2010</a:t>
            </a:r>
          </a:p>
        </p:txBody>
      </p:sp>
      <p:sp>
        <p:nvSpPr>
          <p:cNvPr id="12" name="TextBox 11"/>
          <p:cNvSpPr txBox="1"/>
          <p:nvPr/>
        </p:nvSpPr>
        <p:spPr>
          <a:xfrm>
            <a:off x="6248400" y="2984783"/>
            <a:ext cx="838200" cy="369332"/>
          </a:xfrm>
          <a:prstGeom prst="rect">
            <a:avLst/>
          </a:prstGeom>
          <a:noFill/>
        </p:spPr>
        <p:txBody>
          <a:bodyPr wrap="square" rtlCol="0">
            <a:spAutoFit/>
          </a:bodyPr>
          <a:lstStyle/>
          <a:p>
            <a:pPr algn="ctr"/>
            <a:r>
              <a:rPr lang="en-US" b="1" dirty="0">
                <a:solidFill>
                  <a:prstClr val="black"/>
                </a:solidFill>
              </a:rPr>
              <a:t>2014</a:t>
            </a:r>
          </a:p>
        </p:txBody>
      </p:sp>
      <p:sp>
        <p:nvSpPr>
          <p:cNvPr id="14" name="TextBox 13"/>
          <p:cNvSpPr txBox="1"/>
          <p:nvPr/>
        </p:nvSpPr>
        <p:spPr>
          <a:xfrm>
            <a:off x="7272746" y="2758791"/>
            <a:ext cx="838200" cy="369332"/>
          </a:xfrm>
          <a:prstGeom prst="rect">
            <a:avLst/>
          </a:prstGeom>
          <a:noFill/>
        </p:spPr>
        <p:txBody>
          <a:bodyPr wrap="square" rtlCol="0">
            <a:spAutoFit/>
          </a:bodyPr>
          <a:lstStyle/>
          <a:p>
            <a:pPr algn="ctr"/>
            <a:r>
              <a:rPr lang="en-US" b="1" dirty="0">
                <a:solidFill>
                  <a:prstClr val="black"/>
                </a:solidFill>
              </a:rPr>
              <a:t>2015</a:t>
            </a:r>
          </a:p>
        </p:txBody>
      </p:sp>
      <p:sp>
        <p:nvSpPr>
          <p:cNvPr id="15" name="TextBox 14"/>
          <p:cNvSpPr txBox="1"/>
          <p:nvPr/>
        </p:nvSpPr>
        <p:spPr>
          <a:xfrm>
            <a:off x="4265825" y="3445469"/>
            <a:ext cx="838200" cy="369332"/>
          </a:xfrm>
          <a:prstGeom prst="rect">
            <a:avLst/>
          </a:prstGeom>
          <a:noFill/>
        </p:spPr>
        <p:txBody>
          <a:bodyPr wrap="square" rtlCol="0">
            <a:spAutoFit/>
          </a:bodyPr>
          <a:lstStyle/>
          <a:p>
            <a:pPr algn="ctr"/>
            <a:r>
              <a:rPr lang="en-US" b="1" dirty="0">
                <a:solidFill>
                  <a:prstClr val="black"/>
                </a:solidFill>
              </a:rPr>
              <a:t>2011</a:t>
            </a:r>
          </a:p>
        </p:txBody>
      </p:sp>
      <p:sp>
        <p:nvSpPr>
          <p:cNvPr id="2" name="TextBox 1"/>
          <p:cNvSpPr txBox="1"/>
          <p:nvPr/>
        </p:nvSpPr>
        <p:spPr>
          <a:xfrm>
            <a:off x="5334000" y="3204323"/>
            <a:ext cx="652743" cy="369332"/>
          </a:xfrm>
          <a:prstGeom prst="rect">
            <a:avLst/>
          </a:prstGeom>
          <a:noFill/>
        </p:spPr>
        <p:txBody>
          <a:bodyPr wrap="none" rtlCol="0">
            <a:spAutoFit/>
          </a:bodyPr>
          <a:lstStyle/>
          <a:p>
            <a:r>
              <a:rPr lang="en-IN" b="1" dirty="0">
                <a:solidFill>
                  <a:prstClr val="black"/>
                </a:solidFill>
              </a:rPr>
              <a:t>2013</a:t>
            </a:r>
          </a:p>
        </p:txBody>
      </p:sp>
      <p:sp>
        <p:nvSpPr>
          <p:cNvPr id="16" name="TextBox 15"/>
          <p:cNvSpPr txBox="1"/>
          <p:nvPr/>
        </p:nvSpPr>
        <p:spPr>
          <a:xfrm>
            <a:off x="8229600" y="2149859"/>
            <a:ext cx="838200" cy="369332"/>
          </a:xfrm>
          <a:prstGeom prst="rect">
            <a:avLst/>
          </a:prstGeom>
          <a:noFill/>
        </p:spPr>
        <p:txBody>
          <a:bodyPr wrap="square" rtlCol="0">
            <a:spAutoFit/>
          </a:bodyPr>
          <a:lstStyle/>
          <a:p>
            <a:pPr algn="ctr"/>
            <a:r>
              <a:rPr lang="en-US" b="1" dirty="0">
                <a:solidFill>
                  <a:prstClr val="black"/>
                </a:solidFill>
              </a:rPr>
              <a:t>2016</a:t>
            </a:r>
          </a:p>
        </p:txBody>
      </p:sp>
      <p:grpSp>
        <p:nvGrpSpPr>
          <p:cNvPr id="18" name="Group 17"/>
          <p:cNvGrpSpPr/>
          <p:nvPr/>
        </p:nvGrpSpPr>
        <p:grpSpPr>
          <a:xfrm>
            <a:off x="8348311" y="2655126"/>
            <a:ext cx="795689" cy="1315326"/>
            <a:chOff x="7772399" y="1351676"/>
            <a:chExt cx="795689" cy="1315326"/>
          </a:xfrm>
        </p:grpSpPr>
        <p:sp>
          <p:nvSpPr>
            <p:cNvPr id="19" name="Rectangle 18"/>
            <p:cNvSpPr/>
            <p:nvPr/>
          </p:nvSpPr>
          <p:spPr>
            <a:xfrm>
              <a:off x="7772399" y="1504076"/>
              <a:ext cx="795689" cy="116292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angle 19"/>
            <p:cNvSpPr/>
            <p:nvPr/>
          </p:nvSpPr>
          <p:spPr>
            <a:xfrm>
              <a:off x="7848599" y="1351676"/>
              <a:ext cx="643289" cy="116292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l" defTabSz="577850">
                <a:lnSpc>
                  <a:spcPct val="90000"/>
                </a:lnSpc>
                <a:spcBef>
                  <a:spcPct val="0"/>
                </a:spcBef>
                <a:spcAft>
                  <a:spcPct val="35000"/>
                </a:spcAft>
              </a:pPr>
              <a:r>
                <a:rPr lang="en-US" sz="1300" b="1" kern="1200" spc="-20" baseline="0" dirty="0">
                  <a:latin typeface="Century Gothic" panose="020B0502020202020204" pitchFamily="34" charset="0"/>
                </a:rPr>
                <a:t>-</a:t>
              </a:r>
              <a:r>
                <a:rPr lang="en-US" sz="1300" b="1" kern="1200" spc="-20" baseline="0" dirty="0">
                  <a:solidFill>
                    <a:schemeClr val="tx1"/>
                  </a:solidFill>
                  <a:latin typeface="Century Gothic" panose="020B0502020202020204" pitchFamily="34" charset="0"/>
                </a:rPr>
                <a:t>Rota Intro</a:t>
              </a:r>
              <a:endParaRPr lang="en-US" sz="1100" b="1" kern="1200" spc="-20" baseline="0" dirty="0">
                <a:solidFill>
                  <a:schemeClr val="tx1"/>
                </a:solidFill>
                <a:latin typeface="Century Gothic" panose="020B0502020202020204" pitchFamily="34" charset="0"/>
              </a:endParaRPr>
            </a:p>
          </p:txBody>
        </p:sp>
      </p:grpSp>
      <p:sp>
        <p:nvSpPr>
          <p:cNvPr id="13" name="TextBox 12"/>
          <p:cNvSpPr txBox="1"/>
          <p:nvPr/>
        </p:nvSpPr>
        <p:spPr>
          <a:xfrm>
            <a:off x="4157368" y="2438400"/>
            <a:ext cx="1176631" cy="1169551"/>
          </a:xfrm>
          <a:prstGeom prst="rect">
            <a:avLst/>
          </a:prstGeom>
          <a:noFill/>
        </p:spPr>
        <p:txBody>
          <a:bodyPr wrap="square" rtlCol="0">
            <a:spAutoFit/>
          </a:bodyPr>
          <a:lstStyle/>
          <a:p>
            <a:pPr lvl="0"/>
            <a:r>
              <a:rPr lang="en-US" sz="1400" b="1" spc="-20" dirty="0">
                <a:latin typeface="Century Gothic" panose="020B0502020202020204" pitchFamily="34" charset="0"/>
              </a:rPr>
              <a:t>Last wild polio virus reported from India</a:t>
            </a:r>
            <a:endParaRPr lang="en-US" sz="1400" b="1" dirty="0"/>
          </a:p>
          <a:p>
            <a:endParaRPr lang="en-IN" sz="1400" b="1" dirty="0"/>
          </a:p>
        </p:txBody>
      </p:sp>
      <p:sp>
        <p:nvSpPr>
          <p:cNvPr id="23" name="TextBox 22"/>
          <p:cNvSpPr txBox="1"/>
          <p:nvPr/>
        </p:nvSpPr>
        <p:spPr>
          <a:xfrm>
            <a:off x="7141716" y="2209800"/>
            <a:ext cx="1011684" cy="646331"/>
          </a:xfrm>
          <a:prstGeom prst="rect">
            <a:avLst/>
          </a:prstGeom>
          <a:noFill/>
        </p:spPr>
        <p:txBody>
          <a:bodyPr wrap="square" rtlCol="0">
            <a:spAutoFit/>
          </a:bodyPr>
          <a:lstStyle/>
          <a:p>
            <a:pPr lvl="0"/>
            <a:r>
              <a:rPr lang="en-US" sz="1200" b="1" spc="-20" dirty="0">
                <a:latin typeface="Century Gothic" panose="020B0502020202020204" pitchFamily="34" charset="0"/>
              </a:rPr>
              <a:t>MNTE validated</a:t>
            </a:r>
            <a:endParaRPr lang="en-US" sz="1200" b="1" dirty="0"/>
          </a:p>
          <a:p>
            <a:endParaRPr lang="en-IN" sz="1200" b="1" dirty="0"/>
          </a:p>
        </p:txBody>
      </p:sp>
      <p:sp>
        <p:nvSpPr>
          <p:cNvPr id="4" name="TextBox 3"/>
          <p:cNvSpPr txBox="1"/>
          <p:nvPr/>
        </p:nvSpPr>
        <p:spPr>
          <a:xfrm>
            <a:off x="228600" y="1183311"/>
            <a:ext cx="1911531" cy="4524315"/>
          </a:xfrm>
          <a:prstGeom prst="rect">
            <a:avLst/>
          </a:prstGeom>
          <a:noFill/>
        </p:spPr>
        <p:txBody>
          <a:bodyPr wrap="square" rtlCol="0">
            <a:spAutoFit/>
          </a:bodyPr>
          <a:lstStyle/>
          <a:p>
            <a:pPr algn="ctr"/>
            <a:r>
              <a:rPr lang="en-IN" b="1" dirty="0"/>
              <a:t>1978: Immunization Programme of India launched </a:t>
            </a:r>
          </a:p>
          <a:p>
            <a:pPr algn="ctr"/>
            <a:endParaRPr lang="en-IN" b="1" dirty="0"/>
          </a:p>
          <a:p>
            <a:pPr algn="ctr"/>
            <a:endParaRPr lang="en-IN" b="1" dirty="0"/>
          </a:p>
          <a:p>
            <a:pPr algn="ctr"/>
            <a:endParaRPr lang="en-IN" b="1" dirty="0"/>
          </a:p>
          <a:p>
            <a:pPr algn="ctr"/>
            <a:r>
              <a:rPr lang="en-IN" b="1" dirty="0"/>
              <a:t>1985: UIP launched</a:t>
            </a:r>
          </a:p>
          <a:p>
            <a:pPr algn="ctr"/>
            <a:endParaRPr lang="en-IN" b="1" dirty="0"/>
          </a:p>
          <a:p>
            <a:pPr algn="ctr"/>
            <a:endParaRPr lang="en-IN" b="1" dirty="0"/>
          </a:p>
          <a:p>
            <a:pPr algn="ctr"/>
            <a:endParaRPr lang="en-IN" b="1" dirty="0"/>
          </a:p>
          <a:p>
            <a:pPr algn="ctr"/>
            <a:r>
              <a:rPr lang="en-IN" b="1" dirty="0"/>
              <a:t>1995: Pulse Polio Programme launched</a:t>
            </a:r>
          </a:p>
          <a:p>
            <a:pPr algn="ctr"/>
            <a:endParaRPr lang="en-IN" b="1" dirty="0"/>
          </a:p>
        </p:txBody>
      </p:sp>
      <p:cxnSp>
        <p:nvCxnSpPr>
          <p:cNvPr id="17" name="Straight Arrow Connector 16"/>
          <p:cNvCxnSpPr/>
          <p:nvPr/>
        </p:nvCxnSpPr>
        <p:spPr>
          <a:xfrm>
            <a:off x="1219200" y="2464054"/>
            <a:ext cx="0" cy="65011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219200" y="3854436"/>
            <a:ext cx="0" cy="65011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17998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59050585"/>
              </p:ext>
            </p:extLst>
          </p:nvPr>
        </p:nvGraphicFramePr>
        <p:xfrm>
          <a:off x="152400" y="990599"/>
          <a:ext cx="8610600" cy="4724401"/>
        </p:xfrm>
        <a:graphic>
          <a:graphicData uri="http://schemas.openxmlformats.org/drawingml/2006/table">
            <a:tbl>
              <a:tblPr firstRow="1" firstCol="1" bandRow="1">
                <a:tableStyleId>{5C22544A-7EE6-4342-B048-85BDC9FD1C3A}</a:tableStyleId>
              </a:tblPr>
              <a:tblGrid>
                <a:gridCol w="2286000">
                  <a:extLst>
                    <a:ext uri="{9D8B030D-6E8A-4147-A177-3AD203B41FA5}">
                      <a16:colId xmlns:a16="http://schemas.microsoft.com/office/drawing/2014/main" val="20000"/>
                    </a:ext>
                  </a:extLst>
                </a:gridCol>
                <a:gridCol w="6324600">
                  <a:extLst>
                    <a:ext uri="{9D8B030D-6E8A-4147-A177-3AD203B41FA5}">
                      <a16:colId xmlns:a16="http://schemas.microsoft.com/office/drawing/2014/main" val="20001"/>
                    </a:ext>
                  </a:extLst>
                </a:gridCol>
              </a:tblGrid>
              <a:tr h="429491">
                <a:tc>
                  <a:txBody>
                    <a:bodyPr/>
                    <a:lstStyle/>
                    <a:p>
                      <a:pPr algn="just">
                        <a:lnSpc>
                          <a:spcPct val="107000"/>
                        </a:lnSpc>
                        <a:spcAft>
                          <a:spcPts val="0"/>
                        </a:spcAft>
                      </a:pPr>
                      <a:r>
                        <a:rPr lang="en-IN" sz="2000" dirty="0">
                          <a:effectLst/>
                        </a:rPr>
                        <a:t>Age</a:t>
                      </a:r>
                      <a:endParaRPr lang="en-IN" sz="2000" dirty="0">
                        <a:effectLst/>
                        <a:latin typeface="Calibri"/>
                        <a:ea typeface="Calibri"/>
                        <a:cs typeface="Times New Roman"/>
                      </a:endParaRPr>
                    </a:p>
                  </a:txBody>
                  <a:tcPr marL="68580" marR="68580" marT="0" marB="0">
                    <a:solidFill>
                      <a:srgbClr val="002060"/>
                    </a:solidFill>
                  </a:tcPr>
                </a:tc>
                <a:tc>
                  <a:txBody>
                    <a:bodyPr/>
                    <a:lstStyle/>
                    <a:p>
                      <a:pPr algn="just">
                        <a:lnSpc>
                          <a:spcPct val="107000"/>
                        </a:lnSpc>
                        <a:spcAft>
                          <a:spcPts val="0"/>
                        </a:spcAft>
                      </a:pPr>
                      <a:r>
                        <a:rPr lang="en-IN" sz="2000" dirty="0">
                          <a:effectLst/>
                        </a:rPr>
                        <a:t>Vaccines given </a:t>
                      </a:r>
                      <a:endParaRPr lang="en-IN" sz="2000" dirty="0">
                        <a:effectLst/>
                        <a:latin typeface="Calibri"/>
                        <a:ea typeface="Calibri"/>
                        <a:cs typeface="Times New Roman"/>
                      </a:endParaRPr>
                    </a:p>
                  </a:txBody>
                  <a:tcPr marL="68580" marR="68580" marT="0" marB="0">
                    <a:solidFill>
                      <a:srgbClr val="002060"/>
                    </a:solidFill>
                  </a:tcPr>
                </a:tc>
                <a:extLst>
                  <a:ext uri="{0D108BD9-81ED-4DB2-BD59-A6C34878D82A}">
                    <a16:rowId xmlns:a16="http://schemas.microsoft.com/office/drawing/2014/main" val="10000"/>
                  </a:ext>
                </a:extLst>
              </a:tr>
              <a:tr h="429491">
                <a:tc>
                  <a:txBody>
                    <a:bodyPr/>
                    <a:lstStyle/>
                    <a:p>
                      <a:pPr algn="just">
                        <a:lnSpc>
                          <a:spcPct val="107000"/>
                        </a:lnSpc>
                        <a:spcAft>
                          <a:spcPts val="0"/>
                        </a:spcAft>
                      </a:pPr>
                      <a:r>
                        <a:rPr lang="en-IN" sz="2000" dirty="0">
                          <a:effectLst/>
                        </a:rPr>
                        <a:t>Birth</a:t>
                      </a:r>
                      <a:endParaRPr lang="en-IN" sz="2000" dirty="0">
                        <a:effectLst/>
                        <a:latin typeface="Calibri"/>
                        <a:ea typeface="Calibri"/>
                        <a:cs typeface="Times New Roman"/>
                      </a:endParaRPr>
                    </a:p>
                  </a:txBody>
                  <a:tcPr marL="68580" marR="68580" marT="0" marB="0"/>
                </a:tc>
                <a:tc>
                  <a:txBody>
                    <a:bodyPr/>
                    <a:lstStyle/>
                    <a:p>
                      <a:pPr algn="just">
                        <a:lnSpc>
                          <a:spcPct val="107000"/>
                        </a:lnSpc>
                        <a:spcAft>
                          <a:spcPts val="0"/>
                        </a:spcAft>
                      </a:pPr>
                      <a:r>
                        <a:rPr lang="en-IN" sz="2000">
                          <a:effectLst/>
                        </a:rPr>
                        <a:t>BCG, OPV, Hepatitis B</a:t>
                      </a:r>
                      <a:endParaRPr lang="en-IN" sz="20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29491">
                <a:tc>
                  <a:txBody>
                    <a:bodyPr/>
                    <a:lstStyle/>
                    <a:p>
                      <a:pPr algn="just">
                        <a:lnSpc>
                          <a:spcPct val="107000"/>
                        </a:lnSpc>
                        <a:spcAft>
                          <a:spcPts val="0"/>
                        </a:spcAft>
                      </a:pPr>
                      <a:r>
                        <a:rPr lang="en-IN" sz="2000" dirty="0">
                          <a:effectLst/>
                        </a:rPr>
                        <a:t>6 Weeks</a:t>
                      </a:r>
                      <a:endParaRPr lang="en-IN" sz="2000" dirty="0">
                        <a:effectLst/>
                        <a:latin typeface="Calibri"/>
                        <a:ea typeface="Calibri"/>
                        <a:cs typeface="Times New Roman"/>
                      </a:endParaRPr>
                    </a:p>
                  </a:txBody>
                  <a:tcPr marL="68580" marR="68580" marT="0" marB="0"/>
                </a:tc>
                <a:tc>
                  <a:txBody>
                    <a:bodyPr/>
                    <a:lstStyle/>
                    <a:p>
                      <a:pPr algn="just">
                        <a:lnSpc>
                          <a:spcPct val="107000"/>
                        </a:lnSpc>
                        <a:spcAft>
                          <a:spcPts val="0"/>
                        </a:spcAft>
                      </a:pPr>
                      <a:r>
                        <a:rPr lang="en-IN" sz="2000" dirty="0">
                          <a:effectLst/>
                        </a:rPr>
                        <a:t>OPV, Pentavalent, </a:t>
                      </a:r>
                      <a:r>
                        <a:rPr lang="en-IN" sz="2000" b="1" kern="1200" dirty="0">
                          <a:solidFill>
                            <a:srgbClr val="00B0F0"/>
                          </a:solidFill>
                          <a:effectLst/>
                          <a:latin typeface="+mn-lt"/>
                          <a:ea typeface="+mn-ea"/>
                          <a:cs typeface="+mn-cs"/>
                        </a:rPr>
                        <a:t>Rota   </a:t>
                      </a:r>
                      <a:r>
                        <a:rPr lang="en-IN" sz="2000" dirty="0">
                          <a:solidFill>
                            <a:srgbClr val="FF0000"/>
                          </a:solidFill>
                          <a:effectLst/>
                        </a:rPr>
                        <a:t>, </a:t>
                      </a:r>
                      <a:r>
                        <a:rPr lang="en-IN" sz="2000" kern="1200" dirty="0">
                          <a:solidFill>
                            <a:srgbClr val="FF0000"/>
                          </a:solidFill>
                          <a:effectLst/>
                          <a:latin typeface="+mn-lt"/>
                          <a:ea typeface="+mn-ea"/>
                          <a:cs typeface="+mn-cs"/>
                        </a:rPr>
                        <a:t>PCV</a:t>
                      </a:r>
                    </a:p>
                  </a:txBody>
                  <a:tcPr marL="68580" marR="68580" marT="0" marB="0"/>
                </a:tc>
                <a:extLst>
                  <a:ext uri="{0D108BD9-81ED-4DB2-BD59-A6C34878D82A}">
                    <a16:rowId xmlns:a16="http://schemas.microsoft.com/office/drawing/2014/main" val="10002"/>
                  </a:ext>
                </a:extLst>
              </a:tr>
              <a:tr h="429491">
                <a:tc>
                  <a:txBody>
                    <a:bodyPr/>
                    <a:lstStyle/>
                    <a:p>
                      <a:pPr algn="just">
                        <a:lnSpc>
                          <a:spcPct val="107000"/>
                        </a:lnSpc>
                        <a:spcAft>
                          <a:spcPts val="0"/>
                        </a:spcAft>
                      </a:pPr>
                      <a:r>
                        <a:rPr lang="en-IN" sz="2000" dirty="0">
                          <a:effectLst/>
                        </a:rPr>
                        <a:t>10 weeks</a:t>
                      </a:r>
                      <a:endParaRPr lang="en-IN" sz="2000" dirty="0">
                        <a:effectLst/>
                        <a:latin typeface="Calibri"/>
                        <a:ea typeface="Calibri"/>
                        <a:cs typeface="Times New Roman"/>
                      </a:endParaRPr>
                    </a:p>
                  </a:txBody>
                  <a:tcPr marL="68580" marR="68580" marT="0" marB="0"/>
                </a:tc>
                <a:tc>
                  <a:txBody>
                    <a:bodyPr/>
                    <a:lstStyle/>
                    <a:p>
                      <a:pPr algn="just">
                        <a:lnSpc>
                          <a:spcPct val="107000"/>
                        </a:lnSpc>
                        <a:spcAft>
                          <a:spcPts val="0"/>
                        </a:spcAft>
                      </a:pPr>
                      <a:r>
                        <a:rPr lang="en-IN" sz="2000" dirty="0">
                          <a:effectLst/>
                        </a:rPr>
                        <a:t>OPV, Pentavalent, </a:t>
                      </a:r>
                      <a:r>
                        <a:rPr lang="en-IN" sz="2000" b="1" kern="1200" dirty="0">
                          <a:solidFill>
                            <a:srgbClr val="00B0F0"/>
                          </a:solidFill>
                          <a:effectLst/>
                          <a:latin typeface="+mn-lt"/>
                          <a:ea typeface="+mn-ea"/>
                          <a:cs typeface="+mn-cs"/>
                        </a:rPr>
                        <a:t>Rota</a:t>
                      </a:r>
                    </a:p>
                  </a:txBody>
                  <a:tcPr marL="68580" marR="68580" marT="0" marB="0"/>
                </a:tc>
                <a:extLst>
                  <a:ext uri="{0D108BD9-81ED-4DB2-BD59-A6C34878D82A}">
                    <a16:rowId xmlns:a16="http://schemas.microsoft.com/office/drawing/2014/main" val="10003"/>
                  </a:ext>
                </a:extLst>
              </a:tr>
              <a:tr h="429491">
                <a:tc>
                  <a:txBody>
                    <a:bodyPr/>
                    <a:lstStyle/>
                    <a:p>
                      <a:pPr algn="just">
                        <a:lnSpc>
                          <a:spcPct val="107000"/>
                        </a:lnSpc>
                        <a:spcAft>
                          <a:spcPts val="0"/>
                        </a:spcAft>
                      </a:pPr>
                      <a:r>
                        <a:rPr lang="en-IN" sz="2000" dirty="0">
                          <a:effectLst/>
                        </a:rPr>
                        <a:t>14 weeks</a:t>
                      </a:r>
                      <a:endParaRPr lang="en-IN" sz="2000" dirty="0">
                        <a:effectLst/>
                        <a:latin typeface="Calibri"/>
                        <a:ea typeface="Calibri"/>
                        <a:cs typeface="Times New Roman"/>
                      </a:endParaRPr>
                    </a:p>
                  </a:txBody>
                  <a:tcPr marL="68580" marR="68580" marT="0" marB="0"/>
                </a:tc>
                <a:tc>
                  <a:txBody>
                    <a:bodyPr/>
                    <a:lstStyle/>
                    <a:p>
                      <a:pPr algn="just">
                        <a:lnSpc>
                          <a:spcPct val="107000"/>
                        </a:lnSpc>
                        <a:spcAft>
                          <a:spcPts val="0"/>
                        </a:spcAft>
                      </a:pPr>
                      <a:r>
                        <a:rPr lang="en-IN" sz="2000" dirty="0">
                          <a:effectLst/>
                        </a:rPr>
                        <a:t>OPV, Pentavalent</a:t>
                      </a:r>
                      <a:r>
                        <a:rPr lang="en-IN" sz="2000" baseline="0" dirty="0">
                          <a:effectLst/>
                        </a:rPr>
                        <a:t> </a:t>
                      </a:r>
                      <a:r>
                        <a:rPr lang="en-IN" sz="2000" dirty="0">
                          <a:effectLst/>
                        </a:rPr>
                        <a:t>+</a:t>
                      </a:r>
                      <a:r>
                        <a:rPr lang="en-IN" sz="2000" dirty="0">
                          <a:solidFill>
                            <a:schemeClr val="tx1"/>
                          </a:solidFill>
                          <a:effectLst/>
                        </a:rPr>
                        <a:t>IPV</a:t>
                      </a:r>
                      <a:r>
                        <a:rPr lang="en-IN" sz="2000" dirty="0">
                          <a:solidFill>
                            <a:srgbClr val="FF0000"/>
                          </a:solidFill>
                          <a:effectLst/>
                        </a:rPr>
                        <a:t> </a:t>
                      </a:r>
                      <a:r>
                        <a:rPr lang="en-IN" sz="2000" b="1" kern="1200" dirty="0">
                          <a:solidFill>
                            <a:srgbClr val="00B0F0"/>
                          </a:solidFill>
                          <a:effectLst/>
                          <a:latin typeface="+mn-lt"/>
                          <a:ea typeface="+mn-ea"/>
                          <a:cs typeface="+mn-cs"/>
                        </a:rPr>
                        <a:t>Rota    </a:t>
                      </a:r>
                      <a:r>
                        <a:rPr lang="en-IN" sz="2000" dirty="0">
                          <a:solidFill>
                            <a:srgbClr val="FF0000"/>
                          </a:solidFill>
                          <a:effectLst/>
                        </a:rPr>
                        <a:t>, </a:t>
                      </a:r>
                      <a:r>
                        <a:rPr lang="en-IN" sz="2000" kern="1200" dirty="0">
                          <a:solidFill>
                            <a:srgbClr val="FF0000"/>
                          </a:solidFill>
                          <a:effectLst/>
                          <a:latin typeface="+mn-lt"/>
                          <a:ea typeface="+mn-ea"/>
                          <a:cs typeface="+mn-cs"/>
                        </a:rPr>
                        <a:t>PCV</a:t>
                      </a:r>
                    </a:p>
                  </a:txBody>
                  <a:tcPr marL="68580" marR="68580" marT="0" marB="0"/>
                </a:tc>
                <a:extLst>
                  <a:ext uri="{0D108BD9-81ED-4DB2-BD59-A6C34878D82A}">
                    <a16:rowId xmlns:a16="http://schemas.microsoft.com/office/drawing/2014/main" val="10004"/>
                  </a:ext>
                </a:extLst>
              </a:tr>
              <a:tr h="429491">
                <a:tc>
                  <a:txBody>
                    <a:bodyPr/>
                    <a:lstStyle/>
                    <a:p>
                      <a:pPr algn="just">
                        <a:lnSpc>
                          <a:spcPct val="107000"/>
                        </a:lnSpc>
                        <a:spcAft>
                          <a:spcPts val="0"/>
                        </a:spcAft>
                      </a:pPr>
                      <a:r>
                        <a:rPr lang="en-IN" sz="2000">
                          <a:effectLst/>
                        </a:rPr>
                        <a:t>9-12 months</a:t>
                      </a:r>
                      <a:endParaRPr lang="en-IN" sz="2000">
                        <a:effectLst/>
                        <a:latin typeface="Calibri"/>
                        <a:ea typeface="Calibri"/>
                        <a:cs typeface="Times New Roman"/>
                      </a:endParaRPr>
                    </a:p>
                  </a:txBody>
                  <a:tcPr marL="68580" marR="68580" marT="0" marB="0"/>
                </a:tc>
                <a:tc>
                  <a:txBody>
                    <a:bodyPr/>
                    <a:lstStyle/>
                    <a:p>
                      <a:pPr algn="just">
                        <a:lnSpc>
                          <a:spcPct val="107000"/>
                        </a:lnSpc>
                        <a:spcAft>
                          <a:spcPts val="0"/>
                        </a:spcAft>
                      </a:pPr>
                      <a:r>
                        <a:rPr lang="en-IN" sz="2000" dirty="0">
                          <a:effectLst/>
                        </a:rPr>
                        <a:t>Measles (MCV1), JE*,   </a:t>
                      </a:r>
                      <a:r>
                        <a:rPr lang="en-IN" sz="2000" kern="1200" dirty="0">
                          <a:solidFill>
                            <a:srgbClr val="FF0000"/>
                          </a:solidFill>
                          <a:effectLst/>
                          <a:latin typeface="+mn-lt"/>
                          <a:ea typeface="+mn-ea"/>
                          <a:cs typeface="+mn-cs"/>
                        </a:rPr>
                        <a:t>PCV</a:t>
                      </a:r>
                      <a:r>
                        <a:rPr lang="en-IN" sz="2000" b="1" dirty="0">
                          <a:solidFill>
                            <a:srgbClr val="FF0000"/>
                          </a:solidFill>
                          <a:effectLst/>
                        </a:rPr>
                        <a:t>,</a:t>
                      </a:r>
                      <a:r>
                        <a:rPr lang="en-IN" sz="2000" b="1" dirty="0">
                          <a:solidFill>
                            <a:srgbClr val="00B0F0"/>
                          </a:solidFill>
                          <a:effectLst/>
                        </a:rPr>
                        <a:t> </a:t>
                      </a:r>
                      <a:r>
                        <a:rPr lang="en-IN" sz="2000" kern="1200" dirty="0">
                          <a:solidFill>
                            <a:srgbClr val="FF0000"/>
                          </a:solidFill>
                          <a:effectLst/>
                          <a:latin typeface="+mn-lt"/>
                          <a:ea typeface="+mn-ea"/>
                          <a:cs typeface="+mn-cs"/>
                        </a:rPr>
                        <a:t>MR***</a:t>
                      </a:r>
                    </a:p>
                  </a:txBody>
                  <a:tcPr marL="68580" marR="68580" marT="0" marB="0"/>
                </a:tc>
                <a:extLst>
                  <a:ext uri="{0D108BD9-81ED-4DB2-BD59-A6C34878D82A}">
                    <a16:rowId xmlns:a16="http://schemas.microsoft.com/office/drawing/2014/main" val="10005"/>
                  </a:ext>
                </a:extLst>
              </a:tr>
              <a:tr h="429491">
                <a:tc>
                  <a:txBody>
                    <a:bodyPr/>
                    <a:lstStyle/>
                    <a:p>
                      <a:pPr algn="just">
                        <a:lnSpc>
                          <a:spcPct val="107000"/>
                        </a:lnSpc>
                        <a:spcAft>
                          <a:spcPts val="0"/>
                        </a:spcAft>
                      </a:pPr>
                      <a:r>
                        <a:rPr lang="en-IN" sz="2000">
                          <a:effectLst/>
                        </a:rPr>
                        <a:t>16-24 months</a:t>
                      </a:r>
                      <a:endParaRPr lang="en-IN" sz="2000">
                        <a:effectLst/>
                        <a:latin typeface="Calibri"/>
                        <a:ea typeface="Calibri"/>
                        <a:cs typeface="Times New Roman"/>
                      </a:endParaRPr>
                    </a:p>
                  </a:txBody>
                  <a:tcPr marL="68580" marR="68580" marT="0" marB="0"/>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IN" sz="2000" dirty="0">
                          <a:effectLst/>
                        </a:rPr>
                        <a:t>Measles (MCV2), JE*, DPT-B, OPV-B,    </a:t>
                      </a:r>
                      <a:r>
                        <a:rPr lang="en-IN" sz="2000" kern="1200" dirty="0">
                          <a:solidFill>
                            <a:srgbClr val="FF0000"/>
                          </a:solidFill>
                          <a:effectLst/>
                          <a:latin typeface="+mn-lt"/>
                          <a:ea typeface="+mn-ea"/>
                          <a:cs typeface="+mn-cs"/>
                        </a:rPr>
                        <a:t>MR***</a:t>
                      </a:r>
                    </a:p>
                  </a:txBody>
                  <a:tcPr marL="68580" marR="68580" marT="0" marB="0"/>
                </a:tc>
                <a:extLst>
                  <a:ext uri="{0D108BD9-81ED-4DB2-BD59-A6C34878D82A}">
                    <a16:rowId xmlns:a16="http://schemas.microsoft.com/office/drawing/2014/main" val="10006"/>
                  </a:ext>
                </a:extLst>
              </a:tr>
              <a:tr h="429491">
                <a:tc>
                  <a:txBody>
                    <a:bodyPr/>
                    <a:lstStyle/>
                    <a:p>
                      <a:pPr algn="just">
                        <a:lnSpc>
                          <a:spcPct val="107000"/>
                        </a:lnSpc>
                        <a:spcAft>
                          <a:spcPts val="0"/>
                        </a:spcAft>
                      </a:pPr>
                      <a:r>
                        <a:rPr lang="en-IN" sz="2000">
                          <a:effectLst/>
                        </a:rPr>
                        <a:t>5-6 years</a:t>
                      </a:r>
                      <a:endParaRPr lang="en-IN" sz="2000">
                        <a:effectLst/>
                        <a:latin typeface="Calibri"/>
                        <a:ea typeface="Calibri"/>
                        <a:cs typeface="Times New Roman"/>
                      </a:endParaRPr>
                    </a:p>
                  </a:txBody>
                  <a:tcPr marL="68580" marR="68580" marT="0" marB="0"/>
                </a:tc>
                <a:tc>
                  <a:txBody>
                    <a:bodyPr/>
                    <a:lstStyle/>
                    <a:p>
                      <a:pPr algn="just">
                        <a:lnSpc>
                          <a:spcPct val="107000"/>
                        </a:lnSpc>
                        <a:spcAft>
                          <a:spcPts val="0"/>
                        </a:spcAft>
                      </a:pPr>
                      <a:r>
                        <a:rPr lang="en-IN" sz="2000" dirty="0">
                          <a:effectLst/>
                        </a:rPr>
                        <a:t>DPT-B2</a:t>
                      </a:r>
                      <a:endParaRPr lang="en-IN"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429491">
                <a:tc>
                  <a:txBody>
                    <a:bodyPr/>
                    <a:lstStyle/>
                    <a:p>
                      <a:pPr algn="just">
                        <a:lnSpc>
                          <a:spcPct val="107000"/>
                        </a:lnSpc>
                        <a:spcAft>
                          <a:spcPts val="0"/>
                        </a:spcAft>
                      </a:pPr>
                      <a:r>
                        <a:rPr lang="en-IN" sz="2000">
                          <a:effectLst/>
                        </a:rPr>
                        <a:t>10 years</a:t>
                      </a:r>
                      <a:endParaRPr lang="en-IN" sz="2000">
                        <a:effectLst/>
                        <a:latin typeface="Calibri"/>
                        <a:ea typeface="Calibri"/>
                        <a:cs typeface="Times New Roman"/>
                      </a:endParaRPr>
                    </a:p>
                  </a:txBody>
                  <a:tcPr marL="68580" marR="68580" marT="0" marB="0"/>
                </a:tc>
                <a:tc>
                  <a:txBody>
                    <a:bodyPr/>
                    <a:lstStyle/>
                    <a:p>
                      <a:pPr algn="just">
                        <a:lnSpc>
                          <a:spcPct val="107000"/>
                        </a:lnSpc>
                        <a:spcAft>
                          <a:spcPts val="0"/>
                        </a:spcAft>
                      </a:pPr>
                      <a:r>
                        <a:rPr lang="en-IN" sz="2000" dirty="0">
                          <a:effectLst/>
                        </a:rPr>
                        <a:t>TT</a:t>
                      </a:r>
                      <a:endParaRPr lang="en-IN"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429491">
                <a:tc>
                  <a:txBody>
                    <a:bodyPr/>
                    <a:lstStyle/>
                    <a:p>
                      <a:pPr algn="just">
                        <a:lnSpc>
                          <a:spcPct val="107000"/>
                        </a:lnSpc>
                        <a:spcAft>
                          <a:spcPts val="0"/>
                        </a:spcAft>
                      </a:pPr>
                      <a:r>
                        <a:rPr lang="en-IN" sz="2000">
                          <a:effectLst/>
                        </a:rPr>
                        <a:t>16 years</a:t>
                      </a:r>
                      <a:endParaRPr lang="en-IN" sz="2000">
                        <a:effectLst/>
                        <a:latin typeface="Calibri"/>
                        <a:ea typeface="Calibri"/>
                        <a:cs typeface="Times New Roman"/>
                      </a:endParaRPr>
                    </a:p>
                  </a:txBody>
                  <a:tcPr marL="68580" marR="68580" marT="0" marB="0"/>
                </a:tc>
                <a:tc>
                  <a:txBody>
                    <a:bodyPr/>
                    <a:lstStyle/>
                    <a:p>
                      <a:pPr algn="just">
                        <a:lnSpc>
                          <a:spcPct val="107000"/>
                        </a:lnSpc>
                        <a:spcAft>
                          <a:spcPts val="0"/>
                        </a:spcAft>
                      </a:pPr>
                      <a:r>
                        <a:rPr lang="en-IN" sz="2000" dirty="0">
                          <a:effectLst/>
                        </a:rPr>
                        <a:t>TT</a:t>
                      </a:r>
                      <a:endParaRPr lang="en-IN"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429491">
                <a:tc>
                  <a:txBody>
                    <a:bodyPr/>
                    <a:lstStyle/>
                    <a:p>
                      <a:pPr algn="just">
                        <a:lnSpc>
                          <a:spcPct val="107000"/>
                        </a:lnSpc>
                        <a:spcAft>
                          <a:spcPts val="0"/>
                        </a:spcAft>
                      </a:pPr>
                      <a:r>
                        <a:rPr lang="en-IN" sz="2000" dirty="0">
                          <a:effectLst/>
                        </a:rPr>
                        <a:t>Pregnant Mother </a:t>
                      </a:r>
                      <a:endParaRPr lang="en-IN" sz="2000" dirty="0">
                        <a:effectLst/>
                        <a:latin typeface="Calibri"/>
                        <a:ea typeface="Calibri"/>
                        <a:cs typeface="Times New Roman"/>
                      </a:endParaRPr>
                    </a:p>
                  </a:txBody>
                  <a:tcPr marL="68580" marR="68580" marT="0" marB="0"/>
                </a:tc>
                <a:tc>
                  <a:txBody>
                    <a:bodyPr/>
                    <a:lstStyle/>
                    <a:p>
                      <a:pPr algn="just">
                        <a:lnSpc>
                          <a:spcPct val="107000"/>
                        </a:lnSpc>
                        <a:spcAft>
                          <a:spcPts val="0"/>
                        </a:spcAft>
                      </a:pPr>
                      <a:r>
                        <a:rPr lang="en-IN" sz="2000" dirty="0">
                          <a:effectLst/>
                        </a:rPr>
                        <a:t>TT1, 2 or TT Booster**</a:t>
                      </a:r>
                      <a:endParaRPr lang="en-IN" sz="2000" dirty="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bl>
          </a:graphicData>
        </a:graphic>
      </p:graphicFrame>
      <p:sp>
        <p:nvSpPr>
          <p:cNvPr id="8" name="TextBox 7"/>
          <p:cNvSpPr txBox="1"/>
          <p:nvPr/>
        </p:nvSpPr>
        <p:spPr>
          <a:xfrm>
            <a:off x="28903" y="5943600"/>
            <a:ext cx="9144000" cy="830997"/>
          </a:xfrm>
          <a:prstGeom prst="rect">
            <a:avLst/>
          </a:prstGeom>
          <a:noFill/>
        </p:spPr>
        <p:txBody>
          <a:bodyPr wrap="square" rtlCol="0">
            <a:spAutoFit/>
          </a:bodyPr>
          <a:lstStyle/>
          <a:p>
            <a:r>
              <a:rPr lang="en-IN" sz="1600" dirty="0">
                <a:solidFill>
                  <a:prstClr val="black"/>
                </a:solidFill>
              </a:rPr>
              <a:t>* E</a:t>
            </a:r>
            <a:r>
              <a:rPr lang="en-IN" sz="1600" i="1" dirty="0">
                <a:solidFill>
                  <a:prstClr val="black"/>
                </a:solidFill>
              </a:rPr>
              <a:t>ndemic districts 199 out of 674</a:t>
            </a:r>
            <a:r>
              <a:rPr lang="en-IN" sz="1600" dirty="0">
                <a:solidFill>
                  <a:prstClr val="black"/>
                </a:solidFill>
              </a:rPr>
              <a:t>   </a:t>
            </a:r>
          </a:p>
          <a:p>
            <a:r>
              <a:rPr lang="en-IN" sz="1600" dirty="0">
                <a:solidFill>
                  <a:prstClr val="black"/>
                </a:solidFill>
              </a:rPr>
              <a:t>** </a:t>
            </a:r>
            <a:r>
              <a:rPr lang="en-US" sz="1600" i="1" dirty="0">
                <a:solidFill>
                  <a:prstClr val="black"/>
                </a:solidFill>
              </a:rPr>
              <a:t>one dose if previously vaccinated within 3 years</a:t>
            </a:r>
          </a:p>
          <a:p>
            <a:r>
              <a:rPr lang="en-US" sz="1600" i="1" dirty="0">
                <a:solidFill>
                  <a:prstClr val="black"/>
                </a:solidFill>
              </a:rPr>
              <a:t>*** MR after introduction will replace Measles</a:t>
            </a:r>
            <a:endParaRPr lang="en-IN" sz="1600" dirty="0">
              <a:solidFill>
                <a:prstClr val="black"/>
              </a:solidFill>
            </a:endParaRPr>
          </a:p>
        </p:txBody>
      </p:sp>
      <p:sp>
        <p:nvSpPr>
          <p:cNvPr id="7" name="Title 1"/>
          <p:cNvSpPr txBox="1">
            <a:spLocks/>
          </p:cNvSpPr>
          <p:nvPr/>
        </p:nvSpPr>
        <p:spPr>
          <a:xfrm>
            <a:off x="0" y="0"/>
            <a:ext cx="9144000" cy="838200"/>
          </a:xfrm>
          <a:prstGeom prst="rect">
            <a:avLst/>
          </a:prstGeom>
          <a:solidFill>
            <a:schemeClr val="accent4">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bg1"/>
                </a:solidFill>
                <a:latin typeface="Book Antiqua" panose="02040602050305030304" pitchFamily="18" charset="0"/>
              </a:rPr>
              <a:t>Revised National Immunization Schedule</a:t>
            </a:r>
          </a:p>
        </p:txBody>
      </p:sp>
      <p:sp>
        <p:nvSpPr>
          <p:cNvPr id="4" name="Rectangle 3"/>
          <p:cNvSpPr/>
          <p:nvPr/>
        </p:nvSpPr>
        <p:spPr>
          <a:xfrm>
            <a:off x="4278341" y="5703332"/>
            <a:ext cx="3048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4583141" y="5943600"/>
            <a:ext cx="3417859" cy="461665"/>
          </a:xfrm>
          <a:prstGeom prst="rect">
            <a:avLst/>
          </a:prstGeom>
          <a:noFill/>
        </p:spPr>
        <p:txBody>
          <a:bodyPr wrap="none" rtlCol="0">
            <a:spAutoFit/>
          </a:bodyPr>
          <a:lstStyle/>
          <a:p>
            <a:r>
              <a:rPr lang="en-IN" sz="2400" b="1" dirty="0">
                <a:solidFill>
                  <a:srgbClr val="FF0000"/>
                </a:solidFill>
              </a:rPr>
              <a:t>Planned to be introduced</a:t>
            </a:r>
          </a:p>
        </p:txBody>
      </p:sp>
      <p:sp>
        <p:nvSpPr>
          <p:cNvPr id="10" name="Rectangle 9"/>
          <p:cNvSpPr/>
          <p:nvPr/>
        </p:nvSpPr>
        <p:spPr>
          <a:xfrm>
            <a:off x="4278341" y="6019800"/>
            <a:ext cx="304800" cy="16480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4583141" y="5562600"/>
            <a:ext cx="2165786" cy="461665"/>
          </a:xfrm>
          <a:prstGeom prst="rect">
            <a:avLst/>
          </a:prstGeom>
          <a:noFill/>
        </p:spPr>
        <p:txBody>
          <a:bodyPr wrap="none" rtlCol="0">
            <a:spAutoFit/>
          </a:bodyPr>
          <a:lstStyle/>
          <a:p>
            <a:r>
              <a:rPr lang="en-IN" sz="2400" b="1" dirty="0">
                <a:solidFill>
                  <a:srgbClr val="00B0F0"/>
                </a:solidFill>
              </a:rPr>
              <a:t>Being scaled up</a:t>
            </a:r>
          </a:p>
        </p:txBody>
      </p:sp>
      <p:sp>
        <p:nvSpPr>
          <p:cNvPr id="12" name="Rectangle 11"/>
          <p:cNvSpPr/>
          <p:nvPr/>
        </p:nvSpPr>
        <p:spPr>
          <a:xfrm>
            <a:off x="5029200" y="1892456"/>
            <a:ext cx="1676400" cy="381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550532" y="2737758"/>
            <a:ext cx="1676400" cy="381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843552" y="3172294"/>
            <a:ext cx="3918858" cy="381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86765" y="1894124"/>
            <a:ext cx="685800" cy="3793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386765" y="2296150"/>
            <a:ext cx="685800" cy="3793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800600" y="2744868"/>
            <a:ext cx="685800" cy="3793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396226" y="3588270"/>
            <a:ext cx="2214373" cy="381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39791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animBg="1"/>
      <p:bldP spid="11" grpId="0"/>
      <p:bldP spid="12" grpId="0" animBg="1"/>
      <p:bldP spid="14" grpId="0" animBg="1"/>
      <p:bldP spid="15" grpId="0" animBg="1"/>
      <p:bldP spid="16" grpId="0" animBg="1"/>
      <p:bldP spid="17" grpId="0" animBg="1"/>
      <p:bldP spid="18"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1" descr="3"/>
          <p:cNvPicPr>
            <a:picLocks noChangeAspect="1" noChangeArrowheads="1"/>
          </p:cNvPicPr>
          <p:nvPr/>
        </p:nvPicPr>
        <p:blipFill>
          <a:blip r:embed="rId2"/>
          <a:srcRect l="10660" t="19461" r="50710" b="33354"/>
          <a:stretch>
            <a:fillRect/>
          </a:stretch>
        </p:blipFill>
        <p:spPr bwMode="auto">
          <a:xfrm>
            <a:off x="-18270" y="1219200"/>
            <a:ext cx="4133070" cy="3900673"/>
          </a:xfrm>
          <a:prstGeom prst="rect">
            <a:avLst/>
          </a:prstGeom>
          <a:noFill/>
          <a:ln w="9525">
            <a:noFill/>
            <a:miter lim="800000"/>
            <a:headEnd/>
            <a:tailEnd/>
          </a:ln>
        </p:spPr>
      </p:pic>
      <p:sp>
        <p:nvSpPr>
          <p:cNvPr id="2" name="Title 1"/>
          <p:cNvSpPr>
            <a:spLocks noGrp="1"/>
          </p:cNvSpPr>
          <p:nvPr>
            <p:ph type="title"/>
          </p:nvPr>
        </p:nvSpPr>
        <p:spPr>
          <a:xfrm>
            <a:off x="11848" y="0"/>
            <a:ext cx="9132152" cy="945983"/>
          </a:xfrm>
          <a:solidFill>
            <a:schemeClr val="accent2">
              <a:lumMod val="40000"/>
              <a:lumOff val="60000"/>
            </a:schemeClr>
          </a:solidFill>
        </p:spPr>
        <p:txBody>
          <a:bodyPr>
            <a:noAutofit/>
          </a:bodyPr>
          <a:lstStyle/>
          <a:p>
            <a:r>
              <a:rPr lang="en-IN" sz="3600" dirty="0"/>
              <a:t>Introduction of Measles 2</a:t>
            </a:r>
            <a:r>
              <a:rPr lang="en-IN" sz="3600" baseline="30000" dirty="0"/>
              <a:t>nd</a:t>
            </a:r>
            <a:r>
              <a:rPr lang="en-IN" sz="3600" dirty="0"/>
              <a:t> dose</a:t>
            </a:r>
            <a:br>
              <a:rPr lang="en-IN" sz="3600" dirty="0"/>
            </a:br>
            <a:r>
              <a:rPr lang="en-IN" sz="3600" dirty="0"/>
              <a:t>2Yr Vaccination</a:t>
            </a:r>
            <a:endParaRPr lang="en-US" sz="3600" dirty="0"/>
          </a:p>
        </p:txBody>
      </p:sp>
      <p:sp>
        <p:nvSpPr>
          <p:cNvPr id="3" name="Content Placeholder 2"/>
          <p:cNvSpPr>
            <a:spLocks noGrp="1"/>
          </p:cNvSpPr>
          <p:nvPr>
            <p:ph idx="1"/>
          </p:nvPr>
        </p:nvSpPr>
        <p:spPr>
          <a:xfrm>
            <a:off x="3733800" y="1303283"/>
            <a:ext cx="5486400" cy="4792717"/>
          </a:xfrm>
        </p:spPr>
        <p:txBody>
          <a:bodyPr>
            <a:normAutofit/>
          </a:bodyPr>
          <a:lstStyle/>
          <a:p>
            <a:r>
              <a:rPr lang="en-IN" sz="2600" dirty="0">
                <a:latin typeface="Garamond" pitchFamily="18" charset="0"/>
              </a:rPr>
              <a:t>2nd Dose of Measles introduced starting from 2010 in a phase manner </a:t>
            </a:r>
          </a:p>
          <a:p>
            <a:pPr lvl="1"/>
            <a:r>
              <a:rPr lang="en-IN" sz="2600" dirty="0">
                <a:latin typeface="Garamond" pitchFamily="18" charset="0"/>
              </a:rPr>
              <a:t>21 better performing states directly introduced 2nd dose measles in RI</a:t>
            </a:r>
          </a:p>
          <a:p>
            <a:pPr lvl="1"/>
            <a:r>
              <a:rPr lang="en-IN" sz="2600" dirty="0">
                <a:latin typeface="Garamond" pitchFamily="18" charset="0"/>
              </a:rPr>
              <a:t>14 states conducted a measles catch-up campaign to cover all children between 9 months to &lt;10 years of age. </a:t>
            </a:r>
          </a:p>
          <a:p>
            <a:pPr lvl="1"/>
            <a:r>
              <a:rPr lang="en-IN" sz="2600" dirty="0">
                <a:latin typeface="Garamond" pitchFamily="18" charset="0"/>
              </a:rPr>
              <a:t>2</a:t>
            </a:r>
            <a:r>
              <a:rPr lang="en-IN" sz="2600" baseline="30000" dirty="0">
                <a:latin typeface="Garamond" pitchFamily="18" charset="0"/>
              </a:rPr>
              <a:t>nd</a:t>
            </a:r>
            <a:r>
              <a:rPr lang="en-IN" sz="2600" dirty="0">
                <a:latin typeface="Garamond" pitchFamily="18" charset="0"/>
              </a:rPr>
              <a:t> dose introduced in these 14 states under RI after 6 months of campaign completion </a:t>
            </a:r>
          </a:p>
        </p:txBody>
      </p:sp>
      <p:grpSp>
        <p:nvGrpSpPr>
          <p:cNvPr id="11" name="Group 32"/>
          <p:cNvGrpSpPr>
            <a:grpSpLocks/>
          </p:cNvGrpSpPr>
          <p:nvPr/>
        </p:nvGrpSpPr>
        <p:grpSpPr bwMode="auto">
          <a:xfrm>
            <a:off x="1903794" y="3504633"/>
            <a:ext cx="2287384" cy="1200149"/>
            <a:chOff x="1610" y="2173"/>
            <a:chExt cx="662" cy="756"/>
          </a:xfrm>
        </p:grpSpPr>
        <p:sp>
          <p:nvSpPr>
            <p:cNvPr id="12" name="Rectangle 29"/>
            <p:cNvSpPr>
              <a:spLocks noChangeArrowheads="1"/>
            </p:cNvSpPr>
            <p:nvPr/>
          </p:nvSpPr>
          <p:spPr bwMode="auto">
            <a:xfrm>
              <a:off x="1610" y="2432"/>
              <a:ext cx="111" cy="109"/>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defRPr/>
              </a:pPr>
              <a:endParaRPr lang="en-GB" altLang="en-US" sz="1800" dirty="0">
                <a:solidFill>
                  <a:prstClr val="black"/>
                </a:solidFill>
                <a:latin typeface="Calibri"/>
              </a:endParaRPr>
            </a:p>
          </p:txBody>
        </p:sp>
        <p:sp>
          <p:nvSpPr>
            <p:cNvPr id="13" name="Rectangle 30"/>
            <p:cNvSpPr>
              <a:spLocks noChangeArrowheads="1"/>
            </p:cNvSpPr>
            <p:nvPr/>
          </p:nvSpPr>
          <p:spPr bwMode="auto">
            <a:xfrm>
              <a:off x="1610" y="2749"/>
              <a:ext cx="111" cy="104"/>
            </a:xfrm>
            <a:prstGeom prst="rect">
              <a:avLst/>
            </a:prstGeom>
            <a:solidFill>
              <a:srgbClr val="008000"/>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defRPr/>
              </a:pPr>
              <a:endParaRPr lang="en-GB" altLang="en-US" sz="1800" dirty="0">
                <a:solidFill>
                  <a:prstClr val="black"/>
                </a:solidFill>
                <a:latin typeface="Calibri"/>
              </a:endParaRPr>
            </a:p>
          </p:txBody>
        </p:sp>
        <p:sp>
          <p:nvSpPr>
            <p:cNvPr id="14" name="Text Box 31"/>
            <p:cNvSpPr txBox="1">
              <a:spLocks noChangeArrowheads="1"/>
            </p:cNvSpPr>
            <p:nvPr/>
          </p:nvSpPr>
          <p:spPr bwMode="auto">
            <a:xfrm>
              <a:off x="1699" y="2173"/>
              <a:ext cx="573" cy="756"/>
            </a:xfrm>
            <a:prstGeom prst="rect">
              <a:avLst/>
            </a:prstGeom>
            <a:noFill/>
            <a:ln>
              <a:noFill/>
            </a:ln>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defRPr/>
              </a:pPr>
              <a:r>
                <a:rPr lang="en-US" altLang="en-US" sz="1800" u="sng" dirty="0">
                  <a:solidFill>
                    <a:prstClr val="black"/>
                  </a:solidFill>
                  <a:latin typeface="Calibri"/>
                </a:rPr>
                <a:t>Measles 2</a:t>
              </a:r>
              <a:r>
                <a:rPr lang="en-US" altLang="en-US" sz="1800" u="sng" baseline="30000" dirty="0">
                  <a:solidFill>
                    <a:prstClr val="black"/>
                  </a:solidFill>
                  <a:latin typeface="Calibri"/>
                </a:rPr>
                <a:t>nd</a:t>
              </a:r>
              <a:r>
                <a:rPr lang="en-US" altLang="en-US" sz="1800" u="sng" dirty="0">
                  <a:solidFill>
                    <a:prstClr val="black"/>
                  </a:solidFill>
                  <a:latin typeface="Calibri"/>
                </a:rPr>
                <a:t> Dose</a:t>
              </a:r>
            </a:p>
            <a:p>
              <a:pPr eaLnBrk="1" fontAlgn="base" hangingPunct="1">
                <a:spcBef>
                  <a:spcPct val="0"/>
                </a:spcBef>
                <a:spcAft>
                  <a:spcPct val="0"/>
                </a:spcAft>
                <a:buFontTx/>
                <a:buNone/>
                <a:defRPr/>
              </a:pPr>
              <a:r>
                <a:rPr lang="en-US" altLang="en-US" sz="1800" dirty="0">
                  <a:solidFill>
                    <a:prstClr val="black"/>
                  </a:solidFill>
                  <a:latin typeface="Calibri"/>
                </a:rPr>
                <a:t>Campaign followed by RI</a:t>
              </a:r>
            </a:p>
            <a:p>
              <a:pPr eaLnBrk="1" fontAlgn="base" hangingPunct="1">
                <a:spcBef>
                  <a:spcPct val="0"/>
                </a:spcBef>
                <a:spcAft>
                  <a:spcPct val="0"/>
                </a:spcAft>
                <a:buFontTx/>
                <a:buNone/>
                <a:defRPr/>
              </a:pPr>
              <a:r>
                <a:rPr lang="en-US" altLang="en-US" sz="1800" dirty="0">
                  <a:solidFill>
                    <a:prstClr val="black"/>
                  </a:solidFill>
                  <a:latin typeface="Calibri"/>
                </a:rPr>
                <a:t>Directly under RI</a:t>
              </a:r>
            </a:p>
          </p:txBody>
        </p:sp>
      </p:grpSp>
      <p:sp>
        <p:nvSpPr>
          <p:cNvPr id="16" name="Text Box 62"/>
          <p:cNvSpPr txBox="1">
            <a:spLocks noChangeArrowheads="1"/>
          </p:cNvSpPr>
          <p:nvPr/>
        </p:nvSpPr>
        <p:spPr bwMode="auto">
          <a:xfrm>
            <a:off x="11848" y="5132668"/>
            <a:ext cx="3540104" cy="537712"/>
          </a:xfrm>
          <a:prstGeom prst="rect">
            <a:avLst/>
          </a:prstGeom>
          <a:solidFill>
            <a:schemeClr val="accent6">
              <a:lumMod val="40000"/>
              <a:lumOff val="60000"/>
            </a:schemeClr>
          </a:solidFill>
          <a:ln w="9525">
            <a:noFill/>
            <a:miter lim="800000"/>
            <a:headEnd/>
            <a:tailEnd/>
          </a:ln>
        </p:spPr>
        <p:txBody>
          <a:bodyPr wrap="square" lIns="90000" tIns="46800" rIns="90000" bIns="46800">
            <a:spAutoFit/>
          </a:bodyPr>
          <a:lstStyle/>
          <a:p>
            <a:pPr marL="265113" indent="-265113" algn="just" fontAlgn="base">
              <a:lnSpc>
                <a:spcPct val="90000"/>
              </a:lnSpc>
              <a:spcBef>
                <a:spcPct val="30000"/>
              </a:spcBef>
              <a:spcAft>
                <a:spcPct val="0"/>
              </a:spcAft>
              <a:buClr>
                <a:srgbClr val="000099"/>
              </a:buClr>
              <a:buSzPct val="130000"/>
              <a:buFont typeface="Wingdings" pitchFamily="2" charset="2"/>
              <a:buNone/>
            </a:pPr>
            <a:r>
              <a:rPr lang="en-IN" altLang="en-US" sz="1600" b="1" dirty="0">
                <a:latin typeface="Arial" charset="0"/>
                <a:cs typeface="Arial" charset="0"/>
              </a:rPr>
              <a:t>~ 119 million children vaccinated through campaigns in 14 states </a:t>
            </a:r>
          </a:p>
        </p:txBody>
      </p:sp>
      <p:sp>
        <p:nvSpPr>
          <p:cNvPr id="5" name="Rectangle 4"/>
          <p:cNvSpPr/>
          <p:nvPr/>
        </p:nvSpPr>
        <p:spPr>
          <a:xfrm>
            <a:off x="4038600" y="1371600"/>
            <a:ext cx="5029200" cy="48768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IN" sz="4000" dirty="0"/>
              <a:t>All States/UTs introduced Measles 2nd dose under Routine Immunization by December 2013</a:t>
            </a:r>
          </a:p>
        </p:txBody>
      </p:sp>
    </p:spTree>
    <p:extLst>
      <p:ext uri="{BB962C8B-B14F-4D97-AF65-F5344CB8AC3E}">
        <p14:creationId xmlns:p14="http://schemas.microsoft.com/office/powerpoint/2010/main" val="17072988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2936"/>
            <a:ext cx="9144000" cy="1143000"/>
          </a:xfrm>
        </p:spPr>
        <p:txBody>
          <a:bodyPr>
            <a:normAutofit fontScale="90000"/>
          </a:bodyPr>
          <a:lstStyle/>
          <a:p>
            <a:r>
              <a:rPr lang="en-US" dirty="0"/>
              <a:t>Challenges for 2</a:t>
            </a:r>
            <a:r>
              <a:rPr lang="en-US" baseline="30000" dirty="0"/>
              <a:t>nd</a:t>
            </a:r>
            <a:r>
              <a:rPr lang="en-US" dirty="0"/>
              <a:t> dose introduction -India</a:t>
            </a:r>
          </a:p>
        </p:txBody>
      </p:sp>
    </p:spTree>
    <p:extLst>
      <p:ext uri="{BB962C8B-B14F-4D97-AF65-F5344CB8AC3E}">
        <p14:creationId xmlns:p14="http://schemas.microsoft.com/office/powerpoint/2010/main" val="1733880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chemeClr val="accent2">
              <a:lumMod val="40000"/>
              <a:lumOff val="60000"/>
            </a:schemeClr>
          </a:solidFill>
        </p:spPr>
        <p:txBody>
          <a:bodyPr>
            <a:normAutofit fontScale="90000"/>
          </a:bodyPr>
          <a:lstStyle/>
          <a:p>
            <a:r>
              <a:rPr lang="en-US" sz="4000" b="1" dirty="0">
                <a:solidFill>
                  <a:srgbClr val="002060"/>
                </a:solidFill>
              </a:rPr>
              <a:t>Already existing vaccine(MCV) in the system</a:t>
            </a:r>
          </a:p>
        </p:txBody>
      </p:sp>
      <p:sp>
        <p:nvSpPr>
          <p:cNvPr id="3" name="Content Placeholder 2"/>
          <p:cNvSpPr>
            <a:spLocks noGrp="1"/>
          </p:cNvSpPr>
          <p:nvPr>
            <p:ph idx="1"/>
          </p:nvPr>
        </p:nvSpPr>
        <p:spPr>
          <a:xfrm>
            <a:off x="228600" y="1371600"/>
            <a:ext cx="8763000" cy="4754563"/>
          </a:xfrm>
        </p:spPr>
        <p:txBody>
          <a:bodyPr>
            <a:normAutofit lnSpcReduction="10000"/>
          </a:bodyPr>
          <a:lstStyle/>
          <a:p>
            <a:r>
              <a:rPr lang="en-US" dirty="0">
                <a:latin typeface="Garamond" pitchFamily="18" charset="0"/>
              </a:rPr>
              <a:t>Not a new vaccine at all, it was there all along </a:t>
            </a:r>
          </a:p>
          <a:p>
            <a:r>
              <a:rPr lang="en-US" dirty="0">
                <a:latin typeface="Garamond" pitchFamily="18" charset="0"/>
              </a:rPr>
              <a:t>No new work/ additional activity/preparations</a:t>
            </a:r>
          </a:p>
          <a:p>
            <a:r>
              <a:rPr lang="en-US" dirty="0">
                <a:latin typeface="Garamond" pitchFamily="18" charset="0"/>
              </a:rPr>
              <a:t>No new skills required to administer MCV-2</a:t>
            </a:r>
          </a:p>
          <a:p>
            <a:r>
              <a:rPr lang="en-US" dirty="0">
                <a:latin typeface="Garamond" pitchFamily="18" charset="0"/>
              </a:rPr>
              <a:t>The vaccine availability was never an issue </a:t>
            </a:r>
          </a:p>
          <a:p>
            <a:r>
              <a:rPr lang="en-US" dirty="0">
                <a:latin typeface="Garamond" pitchFamily="18" charset="0"/>
              </a:rPr>
              <a:t>Introduction of 2</a:t>
            </a:r>
            <a:r>
              <a:rPr lang="en-US" baseline="30000" dirty="0">
                <a:latin typeface="Garamond" pitchFamily="18" charset="0"/>
              </a:rPr>
              <a:t>nd</a:t>
            </a:r>
            <a:r>
              <a:rPr lang="en-US" dirty="0">
                <a:latin typeface="Garamond" pitchFamily="18" charset="0"/>
              </a:rPr>
              <a:t> dose led to decrease in wastage of the vaccine</a:t>
            </a:r>
          </a:p>
          <a:p>
            <a:r>
              <a:rPr lang="en-US" dirty="0">
                <a:latin typeface="Garamond" pitchFamily="18" charset="0"/>
              </a:rPr>
              <a:t>No significant additional burden on cold chain space as 2</a:t>
            </a:r>
            <a:r>
              <a:rPr lang="en-US" baseline="30000" dirty="0">
                <a:latin typeface="Garamond" pitchFamily="18" charset="0"/>
              </a:rPr>
              <a:t>nd</a:t>
            </a:r>
            <a:r>
              <a:rPr lang="en-US" dirty="0">
                <a:latin typeface="Garamond" pitchFamily="18" charset="0"/>
              </a:rPr>
              <a:t> dose leads to better utilization of vaccine</a:t>
            </a:r>
          </a:p>
          <a:p>
            <a:endParaRPr lang="en-US" dirty="0">
              <a:latin typeface="Garamond" pitchFamily="18" charset="0"/>
            </a:endParaRPr>
          </a:p>
        </p:txBody>
      </p:sp>
      <p:pic>
        <p:nvPicPr>
          <p:cNvPr id="4" name="Picture 7" descr="Flag India animated gif 120x90"/>
          <p:cNvPicPr>
            <a:picLocks noChangeAspect="1" noChangeArrowheads="1" noCrop="1"/>
          </p:cNvPicPr>
          <p:nvPr/>
        </p:nvPicPr>
        <p:blipFill>
          <a:blip r:embed="rId2" cstate="print"/>
          <a:srcRect/>
          <a:stretch>
            <a:fillRect/>
          </a:stretch>
        </p:blipFill>
        <p:spPr bwMode="auto">
          <a:xfrm>
            <a:off x="8503920" y="6324600"/>
            <a:ext cx="640080" cy="533400"/>
          </a:xfrm>
          <a:prstGeom prst="rect">
            <a:avLst/>
          </a:prstGeom>
          <a:noFill/>
          <a:ln w="9525">
            <a:noFill/>
            <a:miter lim="800000"/>
            <a:headEnd/>
            <a:tailEnd/>
          </a:ln>
        </p:spPr>
      </p:pic>
      <p:pic>
        <p:nvPicPr>
          <p:cNvPr id="5" name="Picture 2" descr="C:\Users\routrays\Desktop\NHM 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6298210"/>
            <a:ext cx="648072" cy="52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854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4096"/>
          </a:xfrm>
          <a:solidFill>
            <a:schemeClr val="accent2">
              <a:lumMod val="40000"/>
              <a:lumOff val="60000"/>
            </a:schemeClr>
          </a:solidFill>
        </p:spPr>
        <p:txBody>
          <a:bodyPr>
            <a:normAutofit fontScale="90000"/>
          </a:bodyPr>
          <a:lstStyle/>
          <a:p>
            <a:r>
              <a:rPr lang="en-US" sz="3600" b="1" dirty="0">
                <a:solidFill>
                  <a:srgbClr val="002060"/>
                </a:solidFill>
              </a:rPr>
              <a:t>The crux of the challenge in 2</a:t>
            </a:r>
            <a:r>
              <a:rPr lang="en-US" sz="3600" b="1" baseline="30000" dirty="0">
                <a:solidFill>
                  <a:srgbClr val="002060"/>
                </a:solidFill>
              </a:rPr>
              <a:t>nd</a:t>
            </a:r>
            <a:r>
              <a:rPr lang="en-US" sz="3600" b="1" dirty="0">
                <a:solidFill>
                  <a:srgbClr val="002060"/>
                </a:solidFill>
              </a:rPr>
              <a:t> dose measles</a:t>
            </a:r>
          </a:p>
        </p:txBody>
      </p:sp>
      <p:sp>
        <p:nvSpPr>
          <p:cNvPr id="3" name="Content Placeholder 2"/>
          <p:cNvSpPr>
            <a:spLocks noGrp="1"/>
          </p:cNvSpPr>
          <p:nvPr>
            <p:ph idx="1"/>
          </p:nvPr>
        </p:nvSpPr>
        <p:spPr>
          <a:xfrm>
            <a:off x="323528" y="980728"/>
            <a:ext cx="8229600" cy="5256584"/>
          </a:xfrm>
        </p:spPr>
        <p:txBody>
          <a:bodyPr>
            <a:normAutofit/>
          </a:bodyPr>
          <a:lstStyle/>
          <a:p>
            <a:r>
              <a:rPr lang="en-US" dirty="0">
                <a:latin typeface="Garamond" pitchFamily="18" charset="0"/>
              </a:rPr>
              <a:t>Skill and capacity was there but utilization of opportunity to be made</a:t>
            </a:r>
          </a:p>
          <a:p>
            <a:r>
              <a:rPr lang="en-US" dirty="0">
                <a:latin typeface="Garamond" pitchFamily="18" charset="0"/>
              </a:rPr>
              <a:t>New schedule</a:t>
            </a:r>
          </a:p>
          <a:p>
            <a:r>
              <a:rPr lang="en-US" dirty="0">
                <a:latin typeface="Garamond" pitchFamily="18" charset="0"/>
              </a:rPr>
              <a:t>Record keeping (Registers and Home records), reporting formats all needs to update to capture the event. </a:t>
            </a:r>
          </a:p>
          <a:p>
            <a:r>
              <a:rPr lang="en-IN" dirty="0">
                <a:latin typeface="Garamond" pitchFamily="18" charset="0"/>
              </a:rPr>
              <a:t>Knowledge present but aptitude and practice skill to be build up</a:t>
            </a:r>
            <a:endParaRPr lang="en-US" dirty="0">
              <a:latin typeface="Garamond" pitchFamily="18" charset="0"/>
            </a:endParaRPr>
          </a:p>
          <a:p>
            <a:r>
              <a:rPr lang="en-US" dirty="0">
                <a:latin typeface="Garamond" pitchFamily="18" charset="0"/>
              </a:rPr>
              <a:t>Community awareness for 2</a:t>
            </a:r>
            <a:r>
              <a:rPr lang="en-US" baseline="30000" dirty="0">
                <a:latin typeface="Garamond" pitchFamily="18" charset="0"/>
              </a:rPr>
              <a:t>nd</a:t>
            </a:r>
            <a:r>
              <a:rPr lang="en-US" dirty="0">
                <a:latin typeface="Garamond" pitchFamily="18" charset="0"/>
              </a:rPr>
              <a:t> dose of measles</a:t>
            </a:r>
          </a:p>
          <a:p>
            <a:pPr marL="0" indent="0">
              <a:buNone/>
            </a:pPr>
            <a:endParaRPr lang="en-US" dirty="0">
              <a:latin typeface="Garamond" pitchFamily="18" charset="0"/>
            </a:endParaRPr>
          </a:p>
          <a:p>
            <a:endParaRPr lang="en-US" dirty="0">
              <a:latin typeface="Garamond" pitchFamily="18" charset="0"/>
            </a:endParaRPr>
          </a:p>
          <a:p>
            <a:endParaRPr lang="en-US" dirty="0">
              <a:latin typeface="Garamond" pitchFamily="18" charset="0"/>
            </a:endParaRPr>
          </a:p>
          <a:p>
            <a:endParaRPr lang="en-US" dirty="0">
              <a:latin typeface="Garamond" pitchFamily="18" charset="0"/>
            </a:endParaRPr>
          </a:p>
          <a:p>
            <a:pPr lvl="2"/>
            <a:endParaRPr lang="en-US" dirty="0">
              <a:latin typeface="Garamond" pitchFamily="18" charset="0"/>
            </a:endParaRPr>
          </a:p>
        </p:txBody>
      </p:sp>
      <p:pic>
        <p:nvPicPr>
          <p:cNvPr id="4" name="Picture 7" descr="Flag India animated gif 120x90"/>
          <p:cNvPicPr>
            <a:picLocks noChangeAspect="1" noChangeArrowheads="1" noCrop="1"/>
          </p:cNvPicPr>
          <p:nvPr/>
        </p:nvPicPr>
        <p:blipFill>
          <a:blip r:embed="rId2" cstate="print"/>
          <a:srcRect/>
          <a:stretch>
            <a:fillRect/>
          </a:stretch>
        </p:blipFill>
        <p:spPr bwMode="auto">
          <a:xfrm>
            <a:off x="8503920" y="6324600"/>
            <a:ext cx="640080" cy="533400"/>
          </a:xfrm>
          <a:prstGeom prst="rect">
            <a:avLst/>
          </a:prstGeom>
          <a:noFill/>
          <a:ln w="9525">
            <a:noFill/>
            <a:miter lim="800000"/>
            <a:headEnd/>
            <a:tailEnd/>
          </a:ln>
        </p:spPr>
      </p:pic>
      <p:pic>
        <p:nvPicPr>
          <p:cNvPr id="5" name="Picture 2" descr="C:\Users\routrays\Desktop\NHM 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6298210"/>
            <a:ext cx="648072" cy="5257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20444054">
            <a:off x="874010" y="2655640"/>
            <a:ext cx="6924778" cy="1754326"/>
          </a:xfrm>
          <a:prstGeom prst="rect">
            <a:avLst/>
          </a:prstGeom>
          <a:solidFill>
            <a:schemeClr val="tx1"/>
          </a:solidFill>
        </p:spPr>
        <p:txBody>
          <a:bodyPr wrap="square" rtlCol="0">
            <a:spAutoFit/>
          </a:bodyPr>
          <a:lstStyle/>
          <a:p>
            <a:r>
              <a:rPr lang="en-US" sz="3600" dirty="0">
                <a:solidFill>
                  <a:srgbClr val="FFFF00"/>
                </a:solidFill>
              </a:rPr>
              <a:t>Second dose introduction of measles under Routine to be treated as new vaccine introduction</a:t>
            </a:r>
            <a:endParaRPr lang="en-IN" sz="3600" dirty="0">
              <a:solidFill>
                <a:srgbClr val="FFFF00"/>
              </a:solidFill>
            </a:endParaRPr>
          </a:p>
        </p:txBody>
      </p:sp>
    </p:spTree>
    <p:extLst>
      <p:ext uri="{BB962C8B-B14F-4D97-AF65-F5344CB8AC3E}">
        <p14:creationId xmlns:p14="http://schemas.microsoft.com/office/powerpoint/2010/main" val="42367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0"/>
            <a:ext cx="9108504" cy="1143000"/>
          </a:xfrm>
          <a:solidFill>
            <a:schemeClr val="accent2">
              <a:lumMod val="40000"/>
              <a:lumOff val="60000"/>
            </a:schemeClr>
          </a:solidFill>
        </p:spPr>
        <p:txBody>
          <a:bodyPr>
            <a:normAutofit fontScale="90000"/>
          </a:bodyPr>
          <a:lstStyle/>
          <a:p>
            <a:r>
              <a:rPr lang="en-US" sz="4000" b="1" dirty="0">
                <a:solidFill>
                  <a:srgbClr val="002060"/>
                </a:solidFill>
              </a:rPr>
              <a:t>Challenges faced in 2</a:t>
            </a:r>
            <a:r>
              <a:rPr lang="en-US" sz="4000" b="1" baseline="30000" dirty="0">
                <a:solidFill>
                  <a:srgbClr val="002060"/>
                </a:solidFill>
              </a:rPr>
              <a:t>nd</a:t>
            </a:r>
            <a:r>
              <a:rPr lang="en-US" sz="4000" b="1" dirty="0">
                <a:solidFill>
                  <a:srgbClr val="002060"/>
                </a:solidFill>
              </a:rPr>
              <a:t> dose,  were addressed</a:t>
            </a:r>
          </a:p>
        </p:txBody>
      </p:sp>
      <p:sp>
        <p:nvSpPr>
          <p:cNvPr id="3" name="Content Placeholder 2"/>
          <p:cNvSpPr>
            <a:spLocks noGrp="1"/>
          </p:cNvSpPr>
          <p:nvPr>
            <p:ph idx="1"/>
          </p:nvPr>
        </p:nvSpPr>
        <p:spPr>
          <a:xfrm>
            <a:off x="107504" y="1600200"/>
            <a:ext cx="8948792" cy="4894455"/>
          </a:xfrm>
        </p:spPr>
        <p:txBody>
          <a:bodyPr>
            <a:normAutofit fontScale="92500" lnSpcReduction="10000"/>
          </a:bodyPr>
          <a:lstStyle/>
          <a:p>
            <a:r>
              <a:rPr lang="en-US" dirty="0">
                <a:latin typeface="Garamond" pitchFamily="18" charset="0"/>
              </a:rPr>
              <a:t>Low initial pick up following MCV-2 introduction in RI</a:t>
            </a:r>
          </a:p>
          <a:p>
            <a:r>
              <a:rPr lang="en-US" dirty="0">
                <a:latin typeface="Garamond" pitchFamily="18" charset="0"/>
              </a:rPr>
              <a:t>Utilization of opportunity (DPT 1</a:t>
            </a:r>
            <a:r>
              <a:rPr lang="en-US" baseline="30000" dirty="0">
                <a:latin typeface="Garamond" pitchFamily="18" charset="0"/>
              </a:rPr>
              <a:t>st</a:t>
            </a:r>
            <a:r>
              <a:rPr lang="en-US" dirty="0">
                <a:latin typeface="Garamond" pitchFamily="18" charset="0"/>
              </a:rPr>
              <a:t> booster or DPT-4)</a:t>
            </a:r>
          </a:p>
          <a:p>
            <a:r>
              <a:rPr lang="en-US" dirty="0">
                <a:latin typeface="Garamond" pitchFamily="18" charset="0"/>
              </a:rPr>
              <a:t>Gap between DPT-4 and MCV-2, coverage gradually needs to close </a:t>
            </a:r>
          </a:p>
          <a:p>
            <a:pPr marL="715963" lvl="2" indent="-350838"/>
            <a:r>
              <a:rPr lang="en-US" dirty="0">
                <a:latin typeface="Garamond" pitchFamily="18" charset="0"/>
              </a:rPr>
              <a:t>Regular reviews of States/UTs on administrative coverage (HMIS) and concurrent RI-monitoring in DTFIs/STFIs</a:t>
            </a:r>
          </a:p>
          <a:p>
            <a:pPr marL="715963" lvl="2" indent="-350838"/>
            <a:r>
              <a:rPr lang="en-US" dirty="0">
                <a:latin typeface="Garamond" pitchFamily="18" charset="0"/>
              </a:rPr>
              <a:t>GoI feedback regularly to states on missed opportunity on 2</a:t>
            </a:r>
            <a:r>
              <a:rPr lang="en-US" baseline="30000" dirty="0">
                <a:latin typeface="Garamond" pitchFamily="18" charset="0"/>
              </a:rPr>
              <a:t>nd </a:t>
            </a:r>
            <a:r>
              <a:rPr lang="en-US" dirty="0">
                <a:latin typeface="Garamond" pitchFamily="18" charset="0"/>
              </a:rPr>
              <a:t>dose of measles.</a:t>
            </a:r>
          </a:p>
          <a:p>
            <a:pPr marL="715963" lvl="2" indent="-350838"/>
            <a:r>
              <a:rPr lang="en-US" dirty="0">
                <a:latin typeface="Garamond" pitchFamily="18" charset="0"/>
              </a:rPr>
              <a:t>Low coverage of 2</a:t>
            </a:r>
            <a:r>
              <a:rPr lang="en-US" baseline="30000" dirty="0">
                <a:latin typeface="Garamond" pitchFamily="18" charset="0"/>
              </a:rPr>
              <a:t>nd</a:t>
            </a:r>
            <a:r>
              <a:rPr lang="en-US" dirty="0">
                <a:latin typeface="Garamond" pitchFamily="18" charset="0"/>
              </a:rPr>
              <a:t> dose MCV were taken up in UIP reviews at national level during EPI program managers meeting</a:t>
            </a:r>
          </a:p>
          <a:p>
            <a:pPr marL="715963" lvl="2" indent="-350838"/>
            <a:r>
              <a:rPr lang="en-IN" dirty="0">
                <a:latin typeface="Garamond" pitchFamily="18" charset="0"/>
              </a:rPr>
              <a:t>Aptitude/practice behaviour of front line workers targeted to increase MCV2 coverage</a:t>
            </a:r>
          </a:p>
          <a:p>
            <a:endParaRPr lang="en-US" dirty="0">
              <a:latin typeface="Garamond" pitchFamily="18" charset="0"/>
            </a:endParaRPr>
          </a:p>
        </p:txBody>
      </p:sp>
      <p:pic>
        <p:nvPicPr>
          <p:cNvPr id="5" name="Picture 7" descr="Flag India animated gif 120x90"/>
          <p:cNvPicPr>
            <a:picLocks noChangeAspect="1" noChangeArrowheads="1" noCrop="1"/>
          </p:cNvPicPr>
          <p:nvPr/>
        </p:nvPicPr>
        <p:blipFill>
          <a:blip r:embed="rId2" cstate="print"/>
          <a:srcRect/>
          <a:stretch>
            <a:fillRect/>
          </a:stretch>
        </p:blipFill>
        <p:spPr bwMode="auto">
          <a:xfrm>
            <a:off x="8503920" y="6324600"/>
            <a:ext cx="640080" cy="533400"/>
          </a:xfrm>
          <a:prstGeom prst="rect">
            <a:avLst/>
          </a:prstGeom>
          <a:noFill/>
          <a:ln w="9525">
            <a:noFill/>
            <a:miter lim="800000"/>
            <a:headEnd/>
            <a:tailEnd/>
          </a:ln>
        </p:spPr>
      </p:pic>
      <p:pic>
        <p:nvPicPr>
          <p:cNvPr id="6" name="Picture 2" descr="C:\Users\routrays\Desktop\NHM 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6298210"/>
            <a:ext cx="648072" cy="52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609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8206</TotalTime>
  <Words>1637</Words>
  <Application>Microsoft Office PowerPoint</Application>
  <PresentationFormat>On-screen Show (4:3)</PresentationFormat>
  <Paragraphs>213</Paragraphs>
  <Slides>24</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MS PGothic</vt:lpstr>
      <vt:lpstr>Arial</vt:lpstr>
      <vt:lpstr>Book Antiqua</vt:lpstr>
      <vt:lpstr>Calibri</vt:lpstr>
      <vt:lpstr>Century Gothic</vt:lpstr>
      <vt:lpstr>Garamond</vt:lpstr>
      <vt:lpstr>Times New Roman</vt:lpstr>
      <vt:lpstr>Wingdings</vt:lpstr>
      <vt:lpstr>Office Theme</vt:lpstr>
      <vt:lpstr>Custom Design</vt:lpstr>
      <vt:lpstr>India’s Experience with Measles 2nd dose and DPT Booster in 2nd Year of Life  </vt:lpstr>
      <vt:lpstr>PowerPoint Presentation</vt:lpstr>
      <vt:lpstr>Major Programme Milestones</vt:lpstr>
      <vt:lpstr>PowerPoint Presentation</vt:lpstr>
      <vt:lpstr>Introduction of Measles 2nd dose 2Yr Vaccination</vt:lpstr>
      <vt:lpstr>Challenges for 2nd dose introduction -India</vt:lpstr>
      <vt:lpstr>Already existing vaccine(MCV) in the system</vt:lpstr>
      <vt:lpstr>The crux of the challenge in 2nd dose measles</vt:lpstr>
      <vt:lpstr>Challenges faced in 2nd dose,  were addressed</vt:lpstr>
      <vt:lpstr>PowerPoint Presentation</vt:lpstr>
      <vt:lpstr>National Government letters to states as feedback </vt:lpstr>
      <vt:lpstr>PowerPoint Presentation</vt:lpstr>
      <vt:lpstr>Missed opportunity DPT-4 Vs. MCV-2  Based on HMIS data,2011-2016*</vt:lpstr>
      <vt:lpstr>2nd Year Vaccination</vt:lpstr>
      <vt:lpstr>The system is not used to prioritize immunization in the 2nd year of life </vt:lpstr>
      <vt:lpstr>To go beyond utilization of opportunity……</vt:lpstr>
      <vt:lpstr>Tangible Steps to increase coverage of 2Yr Vaccination</vt:lpstr>
      <vt:lpstr>Challenges with 2Yr Vaccination Learning from Measles 2nd Dose Introduction</vt:lpstr>
      <vt:lpstr>Learning from Measles 2nd Dose Introduction  Recording and reporting</vt:lpstr>
      <vt:lpstr>Learning from Measles 2nd Dose Introduction  Monitoring Progress</vt:lpstr>
      <vt:lpstr>Full Immunization Coverage (FIC) Using a higher precision scale </vt:lpstr>
      <vt:lpstr>Incentivizing FIC &amp; CI</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bhrigu_Kapuria@in.jsi.com</dc:creator>
  <cp:lastModifiedBy>Pradeep Haldar</cp:lastModifiedBy>
  <cp:revision>131</cp:revision>
  <dcterms:created xsi:type="dcterms:W3CDTF">2015-12-27T14:57:35Z</dcterms:created>
  <dcterms:modified xsi:type="dcterms:W3CDTF">2016-06-18T03:33:26Z</dcterms:modified>
</cp:coreProperties>
</file>