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844" r:id="rId4"/>
    <p:sldMasterId id="2147484366" r:id="rId5"/>
    <p:sldMasterId id="2147484388" r:id="rId6"/>
    <p:sldMasterId id="2147484414" r:id="rId7"/>
    <p:sldMasterId id="2147484448" r:id="rId8"/>
    <p:sldMasterId id="2147484470" r:id="rId9"/>
    <p:sldMasterId id="2147484481" r:id="rId10"/>
  </p:sldMasterIdLst>
  <p:notesMasterIdLst>
    <p:notesMasterId r:id="rId24"/>
  </p:notesMasterIdLst>
  <p:handoutMasterIdLst>
    <p:handoutMasterId r:id="rId25"/>
  </p:handoutMasterIdLst>
  <p:sldIdLst>
    <p:sldId id="912" r:id="rId11"/>
    <p:sldId id="659" r:id="rId12"/>
    <p:sldId id="1188" r:id="rId13"/>
    <p:sldId id="1189" r:id="rId14"/>
    <p:sldId id="1190" r:id="rId15"/>
    <p:sldId id="1193" r:id="rId16"/>
    <p:sldId id="1191" r:id="rId17"/>
    <p:sldId id="1194" r:id="rId18"/>
    <p:sldId id="1192" r:id="rId19"/>
    <p:sldId id="1195" r:id="rId20"/>
    <p:sldId id="1196" r:id="rId21"/>
    <p:sldId id="1197" r:id="rId22"/>
    <p:sldId id="515" r:id="rId23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orient="horz" pos="448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orient="horz" pos="308" userDrawn="1">
          <p15:clr>
            <a:srgbClr val="A4A3A4"/>
          </p15:clr>
        </p15:guide>
        <p15:guide id="5" orient="horz" pos="3178" userDrawn="1">
          <p15:clr>
            <a:srgbClr val="A4A3A4"/>
          </p15:clr>
        </p15:guide>
        <p15:guide id="6" orient="horz" pos="924" userDrawn="1">
          <p15:clr>
            <a:srgbClr val="A4A3A4"/>
          </p15:clr>
        </p15:guide>
        <p15:guide id="7" orient="horz" pos="1623" userDrawn="1">
          <p15:clr>
            <a:srgbClr val="A4A3A4"/>
          </p15:clr>
        </p15:guide>
        <p15:guide id="8" pos="3881" userDrawn="1">
          <p15:clr>
            <a:srgbClr val="A4A3A4"/>
          </p15:clr>
        </p15:guide>
        <p15:guide id="9" pos="2220" userDrawn="1">
          <p15:clr>
            <a:srgbClr val="A4A3A4"/>
          </p15:clr>
        </p15:guide>
        <p15:guide id="10" pos="230" userDrawn="1">
          <p15:clr>
            <a:srgbClr val="A4A3A4"/>
          </p15:clr>
        </p15:guide>
        <p15:guide id="11" pos="5488" userDrawn="1">
          <p15:clr>
            <a:srgbClr val="A4A3A4"/>
          </p15:clr>
        </p15:guide>
        <p15:guide id="12" pos="2309" userDrawn="1">
          <p15:clr>
            <a:srgbClr val="A4A3A4"/>
          </p15:clr>
        </p15:guide>
        <p15:guide id="13" orient="horz" pos="1962" userDrawn="1">
          <p15:clr>
            <a:srgbClr val="A4A3A4"/>
          </p15:clr>
        </p15:guide>
        <p15:guide id="14" orient="horz" pos="2436" userDrawn="1">
          <p15:clr>
            <a:srgbClr val="A4A3A4"/>
          </p15:clr>
        </p15:guide>
        <p15:guide id="15" orient="horz" pos="2547" userDrawn="1">
          <p15:clr>
            <a:srgbClr val="A4A3A4"/>
          </p15:clr>
        </p15:guide>
        <p15:guide id="16" orient="horz" pos="967" userDrawn="1">
          <p15:clr>
            <a:srgbClr val="A4A3A4"/>
          </p15:clr>
        </p15:guide>
        <p15:guide id="17" orient="horz" pos="2262" userDrawn="1">
          <p15:clr>
            <a:srgbClr val="A4A3A4"/>
          </p15:clr>
        </p15:guide>
        <p15:guide id="18" orient="horz" pos="6" userDrawn="1">
          <p15:clr>
            <a:srgbClr val="A4A3A4"/>
          </p15:clr>
        </p15:guide>
        <p15:guide id="19" orient="horz" pos="1532" userDrawn="1">
          <p15:clr>
            <a:srgbClr val="A4A3A4"/>
          </p15:clr>
        </p15:guide>
        <p15:guide id="20" orient="horz" pos="640" userDrawn="1">
          <p15:clr>
            <a:srgbClr val="A4A3A4"/>
          </p15:clr>
        </p15:guide>
        <p15:guide id="21" pos="3890" userDrawn="1">
          <p15:clr>
            <a:srgbClr val="A4A3A4"/>
          </p15:clr>
        </p15:guide>
        <p15:guide id="22" userDrawn="1">
          <p15:clr>
            <a:srgbClr val="A4A3A4"/>
          </p15:clr>
        </p15:guide>
        <p15:guide id="23" pos="228" userDrawn="1">
          <p15:clr>
            <a:srgbClr val="A4A3A4"/>
          </p15:clr>
        </p15:guide>
        <p15:guide id="24" pos="2213" userDrawn="1">
          <p15:clr>
            <a:srgbClr val="A4A3A4"/>
          </p15:clr>
        </p15:guide>
        <p15:guide id="25" pos="5607" userDrawn="1">
          <p15:clr>
            <a:srgbClr val="A4A3A4"/>
          </p15:clr>
        </p15:guide>
        <p15:guide id="26" pos="5489" userDrawn="1">
          <p15:clr>
            <a:srgbClr val="A4A3A4"/>
          </p15:clr>
        </p15:guide>
        <p15:guide id="27" orient="horz" pos="3050">
          <p15:clr>
            <a:srgbClr val="A4A3A4"/>
          </p15:clr>
        </p15:guide>
        <p15:guide id="28" orient="horz" pos="2681">
          <p15:clr>
            <a:srgbClr val="A4A3A4"/>
          </p15:clr>
        </p15:guide>
        <p15:guide id="29" orient="horz" pos="1017">
          <p15:clr>
            <a:srgbClr val="A4A3A4"/>
          </p15:clr>
        </p15:guide>
        <p15:guide id="30" orient="horz" pos="921">
          <p15:clr>
            <a:srgbClr val="A4A3A4"/>
          </p15:clr>
        </p15:guide>
        <p15:guide id="31" pos="3412">
          <p15:clr>
            <a:srgbClr val="A4A3A4"/>
          </p15:clr>
        </p15:guide>
        <p15:guide id="32" pos="5701">
          <p15:clr>
            <a:srgbClr val="A4A3A4"/>
          </p15:clr>
        </p15:guide>
        <p15:guide id="33" pos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8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3" clrIdx="0"/>
  <p:cmAuthor id="1" name="Sherwin Tolentino" initials="ST" lastIdx="2" clrIdx="1"/>
  <p:cmAuthor id="2" name="Kaleb Brownlow" initials="KB" lastIdx="3" clrIdx="2">
    <p:extLst/>
  </p:cmAuthor>
  <p:cmAuthor id="3" name="Janet Zhou" initials="JZ" lastIdx="11" clrIdx="3">
    <p:extLst>
      <p:ext uri="{19B8F6BF-5375-455C-9EA6-DF929625EA0E}">
        <p15:presenceInfo xmlns:p15="http://schemas.microsoft.com/office/powerpoint/2012/main" userId="S-1-5-21-1229272821-879983540-682003330-2760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42D"/>
    <a:srgbClr val="2C2315"/>
    <a:srgbClr val="827535"/>
    <a:srgbClr val="BAAA58"/>
    <a:srgbClr val="7A6A55"/>
    <a:srgbClr val="EAE2CD"/>
    <a:srgbClr val="F2EDDE"/>
    <a:srgbClr val="F7F5F4"/>
    <a:srgbClr val="F1EFE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145" autoAdjust="0"/>
  </p:normalViewPr>
  <p:slideViewPr>
    <p:cSldViewPr snapToGrid="0" showGuides="1">
      <p:cViewPr varScale="1">
        <p:scale>
          <a:sx n="84" d="100"/>
          <a:sy n="84" d="100"/>
        </p:scale>
        <p:origin x="954" y="84"/>
      </p:cViewPr>
      <p:guideLst>
        <p:guide orient="horz" pos="624"/>
        <p:guide orient="horz" pos="448"/>
        <p:guide orient="horz" pos="2957"/>
        <p:guide orient="horz" pos="308"/>
        <p:guide orient="horz" pos="3178"/>
        <p:guide orient="horz" pos="924"/>
        <p:guide orient="horz" pos="1623"/>
        <p:guide pos="3881"/>
        <p:guide pos="2220"/>
        <p:guide pos="230"/>
        <p:guide pos="5488"/>
        <p:guide pos="2309"/>
        <p:guide orient="horz" pos="1962"/>
        <p:guide orient="horz" pos="2436"/>
        <p:guide orient="horz" pos="2547"/>
        <p:guide orient="horz" pos="967"/>
        <p:guide orient="horz" pos="2262"/>
        <p:guide orient="horz" pos="6"/>
        <p:guide orient="horz" pos="1532"/>
        <p:guide orient="horz" pos="640"/>
        <p:guide pos="3890"/>
        <p:guide/>
        <p:guide pos="228"/>
        <p:guide pos="2213"/>
        <p:guide pos="5607"/>
        <p:guide pos="5489"/>
        <p:guide orient="horz" pos="3050"/>
        <p:guide orient="horz" pos="2681"/>
        <p:guide orient="horz" pos="1017"/>
        <p:guide orient="horz" pos="921"/>
        <p:guide pos="3412"/>
        <p:guide pos="5701"/>
        <p:guide pos="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120" d="100"/>
          <a:sy n="120" d="100"/>
        </p:scale>
        <p:origin x="1330" y="-941"/>
      </p:cViewPr>
      <p:guideLst>
        <p:guide orient="horz" pos="2938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65760" y="8641080"/>
            <a:ext cx="2570591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641080"/>
            <a:ext cx="2622218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6DA0AC-102B-4398-8E7E-B2C936C1DD76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ader Placeholder 16"/>
          <p:cNvSpPr>
            <a:spLocks noGrp="1"/>
          </p:cNvSpPr>
          <p:nvPr>
            <p:ph type="hdr" sz="quarter"/>
          </p:nvPr>
        </p:nvSpPr>
        <p:spPr>
          <a:xfrm>
            <a:off x="484632" y="182880"/>
            <a:ext cx="255860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7"/>
          <p:cNvSpPr>
            <a:spLocks noGrp="1"/>
          </p:cNvSpPr>
          <p:nvPr>
            <p:ph type="dt" sz="quarter" idx="1"/>
          </p:nvPr>
        </p:nvSpPr>
        <p:spPr>
          <a:xfrm>
            <a:off x="4005707" y="182880"/>
            <a:ext cx="255860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9/11/2019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9113" y="4421823"/>
            <a:ext cx="6245786" cy="418909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63656" y="8643187"/>
            <a:ext cx="2679687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© Bill &amp; Melinda Gates Foundation</a:t>
            </a:r>
          </a:p>
        </p:txBody>
      </p:sp>
      <p:sp>
        <p:nvSpPr>
          <p:cNvPr id="8" name="Header Placeholder 16"/>
          <p:cNvSpPr>
            <a:spLocks noGrp="1"/>
          </p:cNvSpPr>
          <p:nvPr>
            <p:ph type="hdr" sz="quarter"/>
          </p:nvPr>
        </p:nvSpPr>
        <p:spPr>
          <a:xfrm>
            <a:off x="429768" y="182880"/>
            <a:ext cx="261347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7"/>
          <p:cNvSpPr>
            <a:spLocks noGrp="1"/>
          </p:cNvSpPr>
          <p:nvPr>
            <p:ph type="dt" sz="quarter" idx="1"/>
          </p:nvPr>
        </p:nvSpPr>
        <p:spPr>
          <a:xfrm>
            <a:off x="4005707" y="182880"/>
            <a:ext cx="255860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9/11/2019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612515" y="8641207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A5C9E8-9674-4350-989A-CBF182CF3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26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Nevoline</a:t>
            </a:r>
            <a:r>
              <a:rPr lang="en-US" dirty="0"/>
              <a:t> - </a:t>
            </a:r>
            <a:r>
              <a:rPr lang="en-US" sz="900" dirty="0"/>
              <a:t>intensified &amp; automated viral production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 err="1">
                <a:solidFill>
                  <a:schemeClr val="accent6"/>
                </a:solidFill>
                <a:ea typeface="Arial Unicode MS"/>
                <a:cs typeface="Arial Unicode MS"/>
              </a:rPr>
              <a:t>VaxArray</a:t>
            </a:r>
            <a:r>
              <a:rPr lang="en-US" sz="900" b="1" i="0" dirty="0">
                <a:solidFill>
                  <a:schemeClr val="accent6"/>
                </a:solidFill>
                <a:ea typeface="Arial Unicode MS"/>
                <a:cs typeface="Arial Unicode MS"/>
              </a:rPr>
              <a:t> potency assay</a:t>
            </a:r>
            <a:r>
              <a:rPr lang="en-US" sz="900" i="0" dirty="0">
                <a:solidFill>
                  <a:schemeClr val="accent6"/>
                </a:solidFill>
                <a:ea typeface="Arial Unicode MS"/>
                <a:cs typeface="Arial Unicode MS"/>
              </a:rPr>
              <a:t>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- tracks M/R antigen concentration through production (potential to replace current, e.g. TCID50)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- </a:t>
            </a:r>
            <a:r>
              <a:rPr lang="en-US" sz="900" b="0" i="0" dirty="0">
                <a:solidFill>
                  <a:schemeClr val="accent6"/>
                </a:solidFill>
                <a:ea typeface="Arial Unicode MS"/>
                <a:cs typeface="Arial Unicode MS"/>
              </a:rPr>
              <a:t>Development of liquid MR vaccine,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using </a:t>
            </a:r>
            <a:r>
              <a:rPr lang="en-US" sz="900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silica-based formulation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6"/>
                </a:solidFill>
              </a:rPr>
              <a:t>Vaccination tracking </a:t>
            </a:r>
            <a:r>
              <a:rPr lang="en-US" sz="1200" dirty="0">
                <a:solidFill>
                  <a:schemeClr val="accent6"/>
                </a:solidFill>
              </a:rPr>
              <a:t>- MIT/Langer, </a:t>
            </a:r>
            <a:r>
              <a:rPr lang="en-US" sz="1200" b="0" i="0" dirty="0">
                <a:solidFill>
                  <a:schemeClr val="accent6"/>
                </a:solidFill>
              </a:rPr>
              <a:t>NIR dyes injected in the skin that record vaccination history, plus reader.  PFH to </a:t>
            </a:r>
            <a:r>
              <a:rPr lang="en-US" sz="1200" dirty="0">
                <a:solidFill>
                  <a:schemeClr val="accent6"/>
                </a:solidFill>
              </a:rPr>
              <a:t>conduct a field study to determine cultural acceptability in Africa and Asia, and a non-clinical toxicology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4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Nevoline</a:t>
            </a:r>
            <a:r>
              <a:rPr lang="en-US" dirty="0"/>
              <a:t> - </a:t>
            </a:r>
            <a:r>
              <a:rPr lang="en-US" sz="900" dirty="0"/>
              <a:t>intensified &amp; automated viral production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 err="1">
                <a:solidFill>
                  <a:schemeClr val="accent6"/>
                </a:solidFill>
                <a:ea typeface="Arial Unicode MS"/>
                <a:cs typeface="Arial Unicode MS"/>
              </a:rPr>
              <a:t>VaxArray</a:t>
            </a:r>
            <a:r>
              <a:rPr lang="en-US" sz="900" b="1" i="0" dirty="0">
                <a:solidFill>
                  <a:schemeClr val="accent6"/>
                </a:solidFill>
                <a:ea typeface="Arial Unicode MS"/>
                <a:cs typeface="Arial Unicode MS"/>
              </a:rPr>
              <a:t> potency assay</a:t>
            </a:r>
            <a:r>
              <a:rPr lang="en-US" sz="900" i="0" dirty="0">
                <a:solidFill>
                  <a:schemeClr val="accent6"/>
                </a:solidFill>
                <a:ea typeface="Arial Unicode MS"/>
                <a:cs typeface="Arial Unicode MS"/>
              </a:rPr>
              <a:t>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- tracks M/R antigen concentration through production (potential to replace current, e.g. TCID50)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- </a:t>
            </a:r>
            <a:r>
              <a:rPr lang="en-US" sz="900" b="0" i="0" dirty="0">
                <a:solidFill>
                  <a:schemeClr val="accent6"/>
                </a:solidFill>
                <a:ea typeface="Arial Unicode MS"/>
                <a:cs typeface="Arial Unicode MS"/>
              </a:rPr>
              <a:t>Development of liquid MR vaccine,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using </a:t>
            </a:r>
            <a:r>
              <a:rPr lang="en-US" sz="900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silica-based formulation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6"/>
                </a:solidFill>
              </a:rPr>
              <a:t>Vaccination tracking </a:t>
            </a:r>
            <a:r>
              <a:rPr lang="en-US" sz="1200" dirty="0">
                <a:solidFill>
                  <a:schemeClr val="accent6"/>
                </a:solidFill>
              </a:rPr>
              <a:t>- MIT/Langer, </a:t>
            </a:r>
            <a:r>
              <a:rPr lang="en-US" sz="1200" b="0" i="0" dirty="0">
                <a:solidFill>
                  <a:schemeClr val="accent6"/>
                </a:solidFill>
              </a:rPr>
              <a:t>NIR dyes injected in the skin that record vaccination history, plus reader.  PFH to </a:t>
            </a:r>
            <a:r>
              <a:rPr lang="en-US" sz="1200" dirty="0">
                <a:solidFill>
                  <a:schemeClr val="accent6"/>
                </a:solidFill>
              </a:rPr>
              <a:t>conduct a field study to determine cultural acceptability in Africa and Asia, and a non-clinical toxicology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Nevoline</a:t>
            </a:r>
            <a:r>
              <a:rPr lang="en-US" dirty="0"/>
              <a:t> - </a:t>
            </a:r>
            <a:r>
              <a:rPr lang="en-US" sz="900" dirty="0"/>
              <a:t>intensified &amp; automated viral production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 err="1">
                <a:solidFill>
                  <a:schemeClr val="accent6"/>
                </a:solidFill>
                <a:ea typeface="Arial Unicode MS"/>
                <a:cs typeface="Arial Unicode MS"/>
              </a:rPr>
              <a:t>VaxArray</a:t>
            </a:r>
            <a:r>
              <a:rPr lang="en-US" sz="900" b="1" i="0" dirty="0">
                <a:solidFill>
                  <a:schemeClr val="accent6"/>
                </a:solidFill>
                <a:ea typeface="Arial Unicode MS"/>
                <a:cs typeface="Arial Unicode MS"/>
              </a:rPr>
              <a:t> potency assay</a:t>
            </a:r>
            <a:r>
              <a:rPr lang="en-US" sz="900" i="0" dirty="0">
                <a:solidFill>
                  <a:schemeClr val="accent6"/>
                </a:solidFill>
                <a:ea typeface="Arial Unicode MS"/>
                <a:cs typeface="Arial Unicode MS"/>
              </a:rPr>
              <a:t>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- tracks M/R antigen concentration through production (potential to replace current, e.g. TCID50)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- </a:t>
            </a:r>
            <a:r>
              <a:rPr lang="en-US" sz="900" b="0" i="0" dirty="0">
                <a:solidFill>
                  <a:schemeClr val="accent6"/>
                </a:solidFill>
                <a:ea typeface="Arial Unicode MS"/>
                <a:cs typeface="Arial Unicode MS"/>
              </a:rPr>
              <a:t>Development of liquid MR vaccine,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using </a:t>
            </a:r>
            <a:r>
              <a:rPr lang="en-US" sz="900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silica-based formulation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6"/>
                </a:solidFill>
              </a:rPr>
              <a:t>Vaccination tracking </a:t>
            </a:r>
            <a:r>
              <a:rPr lang="en-US" sz="1200" dirty="0">
                <a:solidFill>
                  <a:schemeClr val="accent6"/>
                </a:solidFill>
              </a:rPr>
              <a:t>- MIT/Langer, </a:t>
            </a:r>
            <a:r>
              <a:rPr lang="en-US" sz="1200" b="0" i="0" dirty="0">
                <a:solidFill>
                  <a:schemeClr val="accent6"/>
                </a:solidFill>
              </a:rPr>
              <a:t>NIR dyes injected in the skin that record vaccination history, plus reader.  PFH to </a:t>
            </a:r>
            <a:r>
              <a:rPr lang="en-US" sz="1200" dirty="0">
                <a:solidFill>
                  <a:schemeClr val="accent6"/>
                </a:solidFill>
              </a:rPr>
              <a:t>conduct a field study to determine cultural acceptability in Africa and Asia, and a non-clinical toxicology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05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8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4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9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9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6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Nevoline</a:t>
            </a:r>
            <a:r>
              <a:rPr lang="en-US" dirty="0"/>
              <a:t> - </a:t>
            </a:r>
            <a:r>
              <a:rPr lang="en-US" sz="900" dirty="0"/>
              <a:t>intensified &amp; automated viral production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 err="1">
                <a:solidFill>
                  <a:schemeClr val="accent6"/>
                </a:solidFill>
                <a:ea typeface="Arial Unicode MS"/>
                <a:cs typeface="Arial Unicode MS"/>
              </a:rPr>
              <a:t>VaxArray</a:t>
            </a:r>
            <a:r>
              <a:rPr lang="en-US" sz="900" b="1" i="0" dirty="0">
                <a:solidFill>
                  <a:schemeClr val="accent6"/>
                </a:solidFill>
                <a:ea typeface="Arial Unicode MS"/>
                <a:cs typeface="Arial Unicode MS"/>
              </a:rPr>
              <a:t> potency assay</a:t>
            </a:r>
            <a:r>
              <a:rPr lang="en-US" sz="900" i="0" dirty="0">
                <a:solidFill>
                  <a:schemeClr val="accent6"/>
                </a:solidFill>
                <a:ea typeface="Arial Unicode MS"/>
                <a:cs typeface="Arial Unicode MS"/>
              </a:rPr>
              <a:t>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- tracks M/R antigen concentration through production (potential to replace current, e.g. TCID50)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- </a:t>
            </a:r>
            <a:r>
              <a:rPr lang="en-US" sz="900" b="0" i="0" dirty="0">
                <a:solidFill>
                  <a:schemeClr val="accent6"/>
                </a:solidFill>
                <a:ea typeface="Arial Unicode MS"/>
                <a:cs typeface="Arial Unicode MS"/>
              </a:rPr>
              <a:t>Development of liquid MR vaccine, 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using </a:t>
            </a:r>
            <a:r>
              <a:rPr lang="en-US" sz="900" dirty="0" err="1">
                <a:solidFill>
                  <a:schemeClr val="accent6"/>
                </a:solidFill>
                <a:ea typeface="Arial Unicode MS"/>
                <a:cs typeface="Arial Unicode MS"/>
              </a:rPr>
              <a:t>DelSiTech</a:t>
            </a:r>
            <a:r>
              <a:rPr lang="en-US" sz="900" dirty="0">
                <a:solidFill>
                  <a:schemeClr val="accent6"/>
                </a:solidFill>
                <a:ea typeface="Arial Unicode MS"/>
                <a:cs typeface="Arial Unicode MS"/>
              </a:rPr>
              <a:t> silica-based formulation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6"/>
                </a:solidFill>
              </a:rPr>
              <a:t>Vaccination tracking </a:t>
            </a:r>
            <a:r>
              <a:rPr lang="en-US" sz="1200" dirty="0">
                <a:solidFill>
                  <a:schemeClr val="accent6"/>
                </a:solidFill>
              </a:rPr>
              <a:t>- MIT/Langer, </a:t>
            </a:r>
            <a:r>
              <a:rPr lang="en-US" sz="1200" b="0" i="0" dirty="0">
                <a:solidFill>
                  <a:schemeClr val="accent6"/>
                </a:solidFill>
              </a:rPr>
              <a:t>NIR dyes injected in the skin that record vaccination history, plus reader.  PFH to </a:t>
            </a:r>
            <a:r>
              <a:rPr lang="en-US" sz="1200" dirty="0">
                <a:solidFill>
                  <a:schemeClr val="accent6"/>
                </a:solidFill>
              </a:rPr>
              <a:t>conduct a field study to determine cultural acceptability in Africa and Asia, and a non-clinical toxicology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9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7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1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5607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8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0089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8491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30826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4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0001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10901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935038" y="4873500"/>
            <a:ext cx="900112" cy="270000"/>
          </a:xfrm>
        </p:spPr>
        <p:txBody>
          <a:bodyPr/>
          <a:lstStyle/>
          <a:p>
            <a:fld id="{733122C9-A0B9-462F-8757-0847AD287B6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32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26536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6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7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15781E0D-913D-45AA-AB44-B6DC1A2CAD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2CB0-EE83-4A16-BDF7-9A9214A34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4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1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346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8" y="1844791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722337"/>
            <a:ext cx="4140200" cy="5225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48" b="0">
                <a:solidFill>
                  <a:schemeClr val="bg1"/>
                </a:solidFill>
              </a:defRPr>
            </a:lvl1pPr>
            <a:lvl2pPr marL="34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6071"/>
            <a:ext cx="4140200" cy="760868"/>
          </a:xfrm>
        </p:spPr>
        <p:txBody>
          <a:bodyPr/>
          <a:lstStyle>
            <a:lvl1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bg1"/>
                </a:solidFill>
              </a:defRPr>
            </a:lvl1pPr>
            <a:lvl2pPr marL="1188" indent="0">
              <a:lnSpc>
                <a:spcPts val="1272"/>
              </a:lnSpc>
              <a:spcBef>
                <a:spcPts val="0"/>
              </a:spcBef>
              <a:buFont typeface="Arial" panose="020B0604020202020204" pitchFamily="34" charset="0"/>
              <a:buNone/>
              <a:defRPr sz="898">
                <a:solidFill>
                  <a:schemeClr val="bg1"/>
                </a:solidFill>
              </a:defRPr>
            </a:lvl2pPr>
            <a:lvl3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bg1"/>
                </a:solidFill>
              </a:defRPr>
            </a:lvl3pPr>
            <a:lvl4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bg1"/>
                </a:solidFill>
              </a:defRPr>
            </a:lvl4pPr>
            <a:lvl5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0" y="3493011"/>
            <a:ext cx="4140201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2" y="4895960"/>
            <a:ext cx="2895600" cy="155598"/>
          </a:xfrm>
        </p:spPr>
        <p:txBody>
          <a:bodyPr/>
          <a:lstStyle>
            <a:lvl1pPr>
              <a:defRPr sz="374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© 2014 Bill &amp; Melinda Gates Foundation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9" y="1864721"/>
            <a:ext cx="8347075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720"/>
              </a:lnSpc>
              <a:defRPr sz="172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44" y="2626213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048" b="0">
                <a:solidFill>
                  <a:schemeClr val="accent4"/>
                </a:solidFill>
              </a:defRPr>
            </a:lvl1pPr>
            <a:lvl2pPr marL="34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4" y="4059947"/>
            <a:ext cx="8329613" cy="760868"/>
          </a:xfrm>
        </p:spPr>
        <p:txBody>
          <a:bodyPr/>
          <a:lstStyle>
            <a:lvl1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188" indent="0">
              <a:lnSpc>
                <a:spcPts val="1272"/>
              </a:lnSpc>
              <a:spcBef>
                <a:spcPts val="0"/>
              </a:spcBef>
              <a:buFont typeface="Arial" panose="020B0604020202020204" pitchFamily="34" charset="0"/>
              <a:buNone/>
              <a:defRPr sz="898">
                <a:solidFill>
                  <a:schemeClr val="bg1"/>
                </a:solidFill>
              </a:defRPr>
            </a:lvl2pPr>
            <a:lvl3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bg1"/>
                </a:solidFill>
              </a:defRPr>
            </a:lvl4pPr>
            <a:lvl5pPr marL="1188" indent="0">
              <a:lnSpc>
                <a:spcPts val="1272"/>
              </a:lnSpc>
              <a:spcBef>
                <a:spcPts val="0"/>
              </a:spcBef>
              <a:buNone/>
              <a:defRPr sz="898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11"/>
            <a:ext cx="8347075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98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44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5" y="1"/>
            <a:ext cx="164592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2" y="4895960"/>
            <a:ext cx="2895600" cy="155598"/>
          </a:xfrm>
        </p:spPr>
        <p:txBody>
          <a:bodyPr/>
          <a:lstStyle>
            <a:lvl1pPr>
              <a:defRPr sz="374"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2014 Bill &amp; Melinda Gates Foundation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2544"/>
              </a:lnSpc>
              <a:spcBef>
                <a:spcPts val="898"/>
              </a:spcBef>
              <a:buNone/>
              <a:defRPr lang="en-US" sz="2245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2693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2693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2693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2693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342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289051"/>
            <a:ext cx="8329613" cy="3389313"/>
          </a:xfrm>
        </p:spPr>
        <p:txBody>
          <a:bodyPr>
            <a:normAutofit/>
          </a:bodyPr>
          <a:lstStyle>
            <a:lvl1pPr>
              <a:spcBef>
                <a:spcPts val="449"/>
              </a:spcBef>
              <a:spcAft>
                <a:spcPts val="0"/>
              </a:spcAft>
              <a:defRPr sz="1048" b="0" baseline="0"/>
            </a:lvl1pPr>
            <a:lvl2pPr marL="128258" indent="-128258">
              <a:spcBef>
                <a:spcPts val="449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3"/>
            </a:lvl2pPr>
            <a:lvl3pPr marL="256517" indent="-128258"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5961" indent="-129446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4220" indent="-128258">
              <a:spcBef>
                <a:spcPts val="449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8464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4337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139727"/>
            <a:ext cx="8329613" cy="298660"/>
          </a:xfrm>
        </p:spPr>
        <p:txBody>
          <a:bodyPr/>
          <a:lstStyle>
            <a:lvl1pPr>
              <a:lnSpc>
                <a:spcPts val="1197"/>
              </a:lnSpc>
              <a:spcBef>
                <a:spcPts val="0"/>
              </a:spcBef>
              <a:defRPr sz="1048" b="1" baseline="0"/>
            </a:lvl1pPr>
            <a:lvl2pPr marL="128258" indent="-128258">
              <a:spcBef>
                <a:spcPts val="251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3"/>
            </a:lvl2pPr>
            <a:lvl3pPr marL="256517" indent="-128258">
              <a:spcBef>
                <a:spcPts val="251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5961" indent="-129446">
              <a:spcBef>
                <a:spcPts val="251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4220" indent="-128258">
              <a:spcBef>
                <a:spcPts val="251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44" y="1528728"/>
            <a:ext cx="8347075" cy="3166203"/>
          </a:xfrm>
        </p:spPr>
        <p:txBody>
          <a:bodyPr/>
          <a:lstStyle>
            <a:lvl1pPr>
              <a:spcBef>
                <a:spcPts val="449"/>
              </a:spcBef>
              <a:defRPr sz="973"/>
            </a:lvl1pPr>
            <a:lvl2pPr>
              <a:spcBef>
                <a:spcPts val="449"/>
              </a:spcBef>
              <a:defRPr sz="973"/>
            </a:lvl2pPr>
            <a:lvl3pPr>
              <a:spcBef>
                <a:spcPts val="449"/>
              </a:spcBef>
              <a:defRPr sz="898"/>
            </a:lvl3pPr>
            <a:lvl4pPr>
              <a:spcBef>
                <a:spcPts val="449"/>
              </a:spcBef>
              <a:defRPr sz="823"/>
            </a:lvl4pPr>
            <a:lvl5pPr>
              <a:spcBef>
                <a:spcPts val="449"/>
              </a:spcBef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8464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8883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40" y="534709"/>
            <a:ext cx="5046662" cy="4151592"/>
          </a:xfrm>
        </p:spPr>
        <p:txBody>
          <a:bodyPr/>
          <a:lstStyle>
            <a:lvl1pPr>
              <a:spcBef>
                <a:spcPts val="449"/>
              </a:spcBef>
              <a:defRPr/>
            </a:lvl1pPr>
            <a:lvl2pPr>
              <a:spcBef>
                <a:spcPts val="449"/>
              </a:spcBef>
              <a:defRPr/>
            </a:lvl2pPr>
            <a:lvl3pPr>
              <a:spcBef>
                <a:spcPts val="449"/>
              </a:spcBef>
              <a:defRPr/>
            </a:lvl3pPr>
            <a:lvl4pPr>
              <a:spcBef>
                <a:spcPts val="449"/>
              </a:spcBef>
              <a:defRPr/>
            </a:lvl4pPr>
            <a:lvl5pPr>
              <a:spcBef>
                <a:spcPts val="449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4" y="871716"/>
            <a:ext cx="8329613" cy="450099"/>
          </a:xfrm>
        </p:spPr>
        <p:txBody>
          <a:bodyPr/>
          <a:lstStyle>
            <a:lvl1pPr marL="0" indent="0">
              <a:buNone/>
              <a:defRPr sz="936" baseline="0"/>
            </a:lvl1pPr>
            <a:lvl2pPr marL="0" indent="0">
              <a:buFont typeface="Arial" panose="020B0604020202020204" pitchFamily="34" charset="0"/>
              <a:buNone/>
              <a:defRPr sz="936"/>
            </a:lvl2pPr>
            <a:lvl3pPr marL="0" indent="0">
              <a:buNone/>
              <a:defRPr sz="936"/>
            </a:lvl3pPr>
            <a:lvl4pPr marL="0" indent="0">
              <a:buNone/>
              <a:defRPr sz="936"/>
            </a:lvl4pPr>
            <a:lvl5pPr marL="0" indent="0">
              <a:buNone/>
              <a:defRPr sz="936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2" y="1462102"/>
            <a:ext cx="8329613" cy="3216275"/>
          </a:xfrm>
        </p:spPr>
        <p:txBody>
          <a:bodyPr tIns="1097280"/>
          <a:lstStyle>
            <a:lvl1pPr marL="0" indent="0" algn="ctr">
              <a:buNone/>
              <a:defRPr sz="898" baseline="0"/>
            </a:lvl1pPr>
            <a:lvl2pPr marL="0" indent="0">
              <a:buFont typeface="Arial" panose="020B0604020202020204" pitchFamily="34" charset="0"/>
              <a:buNone/>
              <a:defRPr sz="898"/>
            </a:lvl2pPr>
            <a:lvl3pPr marL="0" indent="0">
              <a:buNone/>
              <a:defRPr sz="898"/>
            </a:lvl3pPr>
            <a:lvl4pPr marL="0" indent="0">
              <a:buNone/>
              <a:defRPr sz="898"/>
            </a:lvl4pPr>
            <a:lvl5pPr marL="0" indent="0">
              <a:buNone/>
              <a:defRPr sz="898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2" y="484633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27725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1289051"/>
            <a:ext cx="5038726" cy="3389313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1"/>
            <a:ext cx="3170238" cy="3389313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defRPr sz="1048" b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sz="898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449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8464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9394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4"/>
            <a:ext cx="3170238" cy="3389314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buClr>
                <a:srgbClr val="2F85AA"/>
              </a:buClr>
              <a:defRPr sz="1048" b="0" baseline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3032" indent="-128258">
              <a:spcBef>
                <a:spcPts val="449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488956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38742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4"/>
            <a:ext cx="3170238" cy="3389314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buClr>
                <a:srgbClr val="2F85AA"/>
              </a:buClr>
              <a:defRPr sz="1048" b="0" baseline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3032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23" y="1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0190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42" y="2635257"/>
            <a:ext cx="182583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58832" y="2635257"/>
            <a:ext cx="358517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4"/>
            <a:ext cx="3170238" cy="3389314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buClr>
                <a:srgbClr val="2F85AA"/>
              </a:buClr>
              <a:defRPr sz="1048" b="0" baseline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3032" indent="-128258">
              <a:spcBef>
                <a:spcPts val="449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65539" y="0"/>
            <a:ext cx="547846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1951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4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325152" y="0"/>
            <a:ext cx="1818861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65554" y="0"/>
            <a:ext cx="3599964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42" y="2601468"/>
            <a:ext cx="182583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60960" y="2601468"/>
            <a:ext cx="3583057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4"/>
            <a:ext cx="3170238" cy="3389314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buClr>
                <a:srgbClr val="2F85AA"/>
              </a:buClr>
              <a:defRPr sz="1048" b="0" baseline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3032" indent="-128258">
              <a:spcBef>
                <a:spcPts val="449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2922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5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4"/>
            <a:ext cx="3170238" cy="3389314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buClr>
                <a:srgbClr val="2F85AA"/>
              </a:buClr>
              <a:defRPr sz="1048" b="0" baseline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3032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2" y="5"/>
            <a:ext cx="1783080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53" y="5"/>
            <a:ext cx="3629784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31" y="261144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40" y="261144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2" y="260925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</p:spTree>
    <p:extLst>
      <p:ext uri="{BB962C8B-B14F-4D97-AF65-F5344CB8AC3E}">
        <p14:creationId xmlns:p14="http://schemas.microsoft.com/office/powerpoint/2010/main" val="16934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2" y="1"/>
            <a:ext cx="1783080" cy="1704561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53" y="2"/>
            <a:ext cx="3629784" cy="3096039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360922" y="1764204"/>
            <a:ext cx="1783080" cy="133184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31" y="3155683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40" y="3155683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2" y="3153496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4"/>
            <a:ext cx="3170238" cy="3389314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buClr>
                <a:srgbClr val="2F85AA"/>
              </a:buClr>
              <a:defRPr sz="1048" b="0" baseline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3032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7810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4"/>
            <a:ext cx="3170238" cy="3389314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buClr>
                <a:srgbClr val="2F85AA"/>
              </a:buClr>
              <a:defRPr sz="1048" b="0" baseline="0"/>
            </a:lvl1pPr>
            <a:lvl2pPr>
              <a:spcBef>
                <a:spcPts val="449"/>
              </a:spcBef>
              <a:spcAft>
                <a:spcPts val="0"/>
              </a:spcAft>
              <a:defRPr sz="973" baseline="0"/>
            </a:lvl2pPr>
            <a:lvl3pPr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596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3032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84640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31" y="261144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40" y="261144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2" y="260925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13231" y="2190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665540" y="2190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60922" y="6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/>
              <a:t>Click </a:t>
            </a:r>
            <a:r>
              <a:rPr lang="en-US" dirty="0"/>
              <a:t>on the icon to insert a new photo</a:t>
            </a:r>
          </a:p>
        </p:txBody>
      </p:sp>
    </p:spTree>
    <p:extLst>
      <p:ext uri="{BB962C8B-B14F-4D97-AF65-F5344CB8AC3E}">
        <p14:creationId xmlns:p14="http://schemas.microsoft.com/office/powerpoint/2010/main" val="615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3687432"/>
            <a:ext cx="8329613" cy="1005233"/>
          </a:xfrm>
        </p:spPr>
        <p:txBody>
          <a:bodyPr/>
          <a:lstStyle>
            <a:lvl1pPr>
              <a:spcBef>
                <a:spcPts val="449"/>
              </a:spcBef>
              <a:spcAft>
                <a:spcPts val="0"/>
              </a:spcAft>
              <a:defRPr sz="1048" b="0" baseline="0"/>
            </a:lvl1pPr>
            <a:lvl2pPr marL="128258" indent="-128258">
              <a:spcBef>
                <a:spcPts val="449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3"/>
            </a:lvl2pPr>
            <a:lvl3pPr marL="256517" indent="-128258">
              <a:spcBef>
                <a:spcPts val="449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5961" indent="-129446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4220" indent="-128258">
              <a:spcBef>
                <a:spcPts val="449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8464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7190" y="1198566"/>
            <a:ext cx="8355012" cy="2369586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</p:spTree>
    <p:extLst>
      <p:ext uri="{BB962C8B-B14F-4D97-AF65-F5344CB8AC3E}">
        <p14:creationId xmlns:p14="http://schemas.microsoft.com/office/powerpoint/2010/main" val="31101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29751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390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2" y="1128091"/>
            <a:ext cx="8329613" cy="383742"/>
          </a:xfrm>
        </p:spPr>
        <p:txBody>
          <a:bodyPr/>
          <a:lstStyle>
            <a:lvl1pPr>
              <a:spcBef>
                <a:spcPts val="449"/>
              </a:spcBef>
              <a:defRPr sz="1048" b="0" baseline="0"/>
            </a:lvl1pPr>
            <a:lvl2pPr marL="128258" indent="-128258">
              <a:spcBef>
                <a:spcPts val="251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3"/>
            </a:lvl2pPr>
            <a:lvl3pPr marL="256517" indent="-128258">
              <a:spcBef>
                <a:spcPts val="251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5961" indent="-129446">
              <a:spcBef>
                <a:spcPts val="251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4220" indent="-128258">
              <a:spcBef>
                <a:spcPts val="251"/>
              </a:spcBef>
              <a:defRPr baseline="0"/>
            </a:lvl5pPr>
          </a:lstStyle>
          <a:p>
            <a:pPr lvl="0"/>
            <a:r>
              <a:rPr lang="en-US"/>
              <a:t>Explanatory text goes here, up to 2 lines. This slide accommodates 21 headshots.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203" y="1575144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55" y="1575144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503" y="1575144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40" y="1575144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3" y="48464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21)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79" y="1575144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29" y="1575144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74" y="1575144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203" y="2674752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55" y="2674752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503" y="2674752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40" y="2674752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79" y="2674752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29" y="2674752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74" y="2674752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203" y="3774363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55" y="3774363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503" y="3774363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40" y="3774363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79" y="3774363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29" y="3774363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74" y="3774363"/>
            <a:ext cx="908565" cy="908565"/>
          </a:xfrm>
          <a:noFill/>
        </p:spPr>
        <p:txBody>
          <a:bodyPr/>
          <a:lstStyle>
            <a:lvl1pPr algn="l">
              <a:defRPr sz="599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9" y="1214439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41" y="1945534"/>
            <a:ext cx="1305255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49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9" y="2782887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41" y="3513986"/>
            <a:ext cx="1305255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49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2" y="1214439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4" y="1945534"/>
            <a:ext cx="1305255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49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2" y="2782887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4" y="3513986"/>
            <a:ext cx="1305255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49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61" y="1214439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15" y="1945534"/>
            <a:ext cx="1305255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49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61" y="2782887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15" y="3513986"/>
            <a:ext cx="1305255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49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43" y="484640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5 – SPEAKER OR TEAM LAYOUT</a:t>
            </a:r>
          </a:p>
        </p:txBody>
      </p:sp>
    </p:spTree>
    <p:extLst>
      <p:ext uri="{BB962C8B-B14F-4D97-AF65-F5344CB8AC3E}">
        <p14:creationId xmlns:p14="http://schemas.microsoft.com/office/powerpoint/2010/main" val="7913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90" y="3299836"/>
            <a:ext cx="8355012" cy="1464260"/>
          </a:xfrm>
        </p:spPr>
        <p:txBody>
          <a:bodyPr anchor="t"/>
          <a:lstStyle>
            <a:lvl1pPr marL="0" indent="0">
              <a:spcBef>
                <a:spcPts val="449"/>
              </a:spcBef>
              <a:buNone/>
              <a:defRPr sz="1048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90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973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84" y="1287589"/>
            <a:ext cx="2742652" cy="1563564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6" y="1292814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20" y="1290443"/>
            <a:ext cx="2740476" cy="1560716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8464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427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9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95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258" indent="-128258">
              <a:spcBef>
                <a:spcPts val="449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749" baseline="0"/>
            </a:lvl2pPr>
            <a:lvl3pPr marL="255330" indent="-128258">
              <a:spcBef>
                <a:spcPts val="449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9269" algn="l"/>
              </a:tabLst>
              <a:defRPr sz="749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6" y="1142097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048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599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5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90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2" y="48464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4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3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95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258" indent="-128258">
              <a:spcBef>
                <a:spcPts val="449"/>
              </a:spcBef>
              <a:buFont typeface="Wingdings" panose="05000000000000000000" pitchFamily="2" charset="2"/>
              <a:buChar char="§"/>
              <a:defRPr sz="749" baseline="0"/>
            </a:lvl2pPr>
            <a:lvl3pPr marL="255330" indent="-128258">
              <a:spcBef>
                <a:spcPts val="449"/>
              </a:spcBef>
              <a:buFont typeface="Arial" panose="020B0604020202020204" pitchFamily="34" charset="0"/>
              <a:buChar char="•"/>
              <a:tabLst/>
              <a:defRPr sz="749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95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258" indent="-128258">
              <a:spcBef>
                <a:spcPts val="449"/>
              </a:spcBef>
              <a:buFont typeface="Wingdings" panose="05000000000000000000" pitchFamily="2" charset="2"/>
              <a:buChar char="§"/>
              <a:defRPr sz="749" baseline="0"/>
            </a:lvl2pPr>
            <a:lvl3pPr marL="255330" indent="-128258">
              <a:spcBef>
                <a:spcPts val="449"/>
              </a:spcBef>
              <a:buFont typeface="Arial" panose="020B0604020202020204" pitchFamily="34" charset="0"/>
              <a:buChar char="•"/>
              <a:tabLst/>
              <a:defRPr sz="749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2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95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258" indent="-128258">
              <a:spcBef>
                <a:spcPts val="449"/>
              </a:spcBef>
              <a:buFont typeface="Wingdings" panose="05000000000000000000" pitchFamily="2" charset="2"/>
              <a:buChar char="§"/>
              <a:defRPr sz="749" baseline="0"/>
            </a:lvl2pPr>
            <a:lvl3pPr marL="255330" indent="-128258">
              <a:spcBef>
                <a:spcPts val="449"/>
              </a:spcBef>
              <a:buFont typeface="Arial" panose="020B0604020202020204" pitchFamily="34" charset="0"/>
              <a:buChar char="•"/>
              <a:tabLst/>
              <a:defRPr sz="749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2400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1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91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722337"/>
            <a:ext cx="4140200" cy="5225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6070"/>
            <a:ext cx="4140200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0" y="3493011"/>
            <a:ext cx="4140201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2" y="4895960"/>
            <a:ext cx="2895600" cy="155598"/>
          </a:xfrm>
        </p:spPr>
        <p:txBody>
          <a:bodyPr/>
          <a:lstStyle>
            <a:lvl1pPr>
              <a:defRPr sz="375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9" y="1864721"/>
            <a:ext cx="8347075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725"/>
              </a:lnSpc>
              <a:defRPr sz="1725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44" y="2626213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accent4"/>
                </a:solidFill>
              </a:defRPr>
            </a:lvl1pPr>
            <a:lvl2pPr marL="3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44" y="4059946"/>
            <a:ext cx="8329613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44" y="3493011"/>
            <a:ext cx="8347075" cy="274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44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4" y="1"/>
            <a:ext cx="164592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2" y="4895960"/>
            <a:ext cx="2895600" cy="155598"/>
          </a:xfrm>
        </p:spPr>
        <p:txBody>
          <a:bodyPr/>
          <a:lstStyle>
            <a:lvl1pPr>
              <a:defRPr sz="375"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2550"/>
              </a:lnSpc>
              <a:spcBef>
                <a:spcPts val="900"/>
              </a:spcBef>
              <a:buNone/>
              <a:defRPr lang="en-US" sz="225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27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684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3" y="1289051"/>
            <a:ext cx="8329613" cy="3389313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76" indent="-128576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53" indent="-128576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900" baseline="0"/>
            </a:lvl3pPr>
            <a:lvl4pPr marL="386919" indent="-12976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495" indent="-128576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3" y="48470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6429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43" y="1139725"/>
            <a:ext cx="8329613" cy="29866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050" b="1" baseline="0"/>
            </a:lvl1pPr>
            <a:lvl2pPr marL="128576" indent="-128576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53" indent="-128576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19" indent="-129768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495" indent="-128576">
              <a:spcBef>
                <a:spcPts val="252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44" y="1528731"/>
            <a:ext cx="8347075" cy="3166203"/>
          </a:xfrm>
        </p:spPr>
        <p:txBody>
          <a:bodyPr/>
          <a:lstStyle>
            <a:lvl1pPr>
              <a:spcBef>
                <a:spcPts val="450"/>
              </a:spcBef>
              <a:defRPr sz="975"/>
            </a:lvl1pPr>
            <a:lvl2pPr>
              <a:spcBef>
                <a:spcPts val="450"/>
              </a:spcBef>
              <a:defRPr sz="975"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 sz="825"/>
            </a:lvl4pPr>
            <a:lvl5pPr>
              <a:spcBef>
                <a:spcPts val="450"/>
              </a:spcBef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3" y="48470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0446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40" y="539497"/>
            <a:ext cx="5046662" cy="4151592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8" y="484315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3768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44" y="871716"/>
            <a:ext cx="8329613" cy="450099"/>
          </a:xfrm>
        </p:spPr>
        <p:txBody>
          <a:bodyPr/>
          <a:lstStyle>
            <a:lvl1pPr marL="0" indent="0">
              <a:buNone/>
              <a:defRPr sz="938" baseline="0"/>
            </a:lvl1pPr>
            <a:lvl2pPr marL="0" indent="0">
              <a:buFont typeface="Arial" panose="020B0604020202020204" pitchFamily="34" charset="0"/>
              <a:buNone/>
              <a:defRPr sz="938"/>
            </a:lvl2pPr>
            <a:lvl3pPr marL="0" indent="0">
              <a:buNone/>
              <a:defRPr sz="938"/>
            </a:lvl3pPr>
            <a:lvl4pPr marL="0" indent="0">
              <a:buNone/>
              <a:defRPr sz="938"/>
            </a:lvl4pPr>
            <a:lvl5pPr marL="0" indent="0">
              <a:buNone/>
              <a:defRPr sz="938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43" y="1462100"/>
            <a:ext cx="8329613" cy="3216275"/>
          </a:xfrm>
        </p:spPr>
        <p:txBody>
          <a:bodyPr tIns="1097280"/>
          <a:lstStyle>
            <a:lvl1pPr marL="0" indent="0" algn="ctr">
              <a:buNone/>
              <a:defRPr sz="900" baseline="0"/>
            </a:lvl1pPr>
            <a:lvl2pPr marL="0" indent="0">
              <a:buFont typeface="Arial" panose="020B0604020202020204" pitchFamily="34" charset="0"/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43" y="484633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9386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289051"/>
            <a:ext cx="3170238" cy="3389313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sz="900"/>
            </a:lvl3pPr>
            <a:lvl4pPr marL="386919" indent="-1285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45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43" y="48470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2038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289054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sz="900" baseline="0"/>
            </a:lvl3pPr>
            <a:lvl4pPr marL="386919" indent="-1285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04" indent="-1285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5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8" y="484699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488956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0821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289054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19" indent="-1285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04" indent="-1285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23" y="1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01995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8" y="484699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0268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1247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" y="4963606"/>
            <a:ext cx="1219200" cy="16776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9452A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17A9-1053-4EE0-8A3E-150254159B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5" y="962024"/>
            <a:ext cx="8229601" cy="3710178"/>
          </a:xfrm>
          <a:prstGeom prst="rect">
            <a:avLst/>
          </a:prstGeom>
        </p:spPr>
        <p:txBody>
          <a:bodyPr/>
          <a:lstStyle>
            <a:lvl1pPr marL="102862" indent="-102862">
              <a:defRPr sz="1125"/>
            </a:lvl1pPr>
            <a:lvl2pPr marL="257153" indent="-102862">
              <a:defRPr sz="1013"/>
            </a:lvl2pPr>
            <a:lvl3pPr marL="462874" indent="-102862">
              <a:defRPr sz="900"/>
            </a:lvl3pPr>
            <a:lvl4pPr marL="565736" indent="-102862">
              <a:defRPr sz="788"/>
            </a:lvl4pPr>
            <a:lvl5pPr marL="668596" indent="-102862">
              <a:defRPr sz="675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57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8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7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3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6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0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8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639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5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3732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8931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8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643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7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8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8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90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9911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0793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10397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1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2107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4541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9"/>
            <a:ext cx="8229600" cy="58539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7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7" indent="0">
              <a:buNone/>
              <a:defRPr sz="1500" b="1"/>
            </a:lvl2pPr>
            <a:lvl3pPr marL="685055" indent="0">
              <a:buNone/>
              <a:defRPr sz="1300" b="1"/>
            </a:lvl3pPr>
            <a:lvl4pPr marL="1027583" indent="0">
              <a:buNone/>
              <a:defRPr sz="1200" b="1"/>
            </a:lvl4pPr>
            <a:lvl5pPr marL="1370110" indent="0">
              <a:buNone/>
              <a:defRPr sz="1200" b="1"/>
            </a:lvl5pPr>
            <a:lvl6pPr marL="1712636" indent="0">
              <a:buNone/>
              <a:defRPr sz="1200" b="1"/>
            </a:lvl6pPr>
            <a:lvl7pPr marL="2055164" indent="0">
              <a:buNone/>
              <a:defRPr sz="1200" b="1"/>
            </a:lvl7pPr>
            <a:lvl8pPr marL="2397691" indent="0">
              <a:buNone/>
              <a:defRPr sz="1200" b="1"/>
            </a:lvl8pPr>
            <a:lvl9pPr marL="274022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8" cy="296346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7" indent="0">
              <a:buNone/>
              <a:defRPr sz="1500" b="1"/>
            </a:lvl2pPr>
            <a:lvl3pPr marL="685055" indent="0">
              <a:buNone/>
              <a:defRPr sz="1300" b="1"/>
            </a:lvl3pPr>
            <a:lvl4pPr marL="1027583" indent="0">
              <a:buNone/>
              <a:defRPr sz="1200" b="1"/>
            </a:lvl4pPr>
            <a:lvl5pPr marL="1370110" indent="0">
              <a:buNone/>
              <a:defRPr sz="1200" b="1"/>
            </a:lvl5pPr>
            <a:lvl6pPr marL="1712636" indent="0">
              <a:buNone/>
              <a:defRPr sz="1200" b="1"/>
            </a:lvl6pPr>
            <a:lvl7pPr marL="2055164" indent="0">
              <a:buNone/>
              <a:defRPr sz="1200" b="1"/>
            </a:lvl7pPr>
            <a:lvl8pPr marL="2397691" indent="0">
              <a:buNone/>
              <a:defRPr sz="1200" b="1"/>
            </a:lvl8pPr>
            <a:lvl9pPr marL="274022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623564" y="4895959"/>
            <a:ext cx="2895600" cy="155598"/>
          </a:xfrm>
        </p:spPr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519729" y="4895518"/>
            <a:ext cx="190083" cy="155598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79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2" y="4767275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E3B48243-E58D-4CD5-8932-F3D1A9E40CC7}" type="datetimeFigureOut">
              <a:rPr lang="en-US">
                <a:solidFill>
                  <a:srgbClr val="59452A"/>
                </a:solidFill>
              </a:rPr>
              <a:pPr/>
              <a:t>9/11/2019</a:t>
            </a:fld>
            <a:endParaRPr lang="en-US">
              <a:solidFill>
                <a:srgbClr val="59452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801A-4276-4E4F-B841-B8437BDFB6D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91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569467D-1C60-4106-98C9-34708CBA4F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24D6-2060-4893-80BE-F4863B7F6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9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7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3" y="1369219"/>
            <a:ext cx="38862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369219"/>
            <a:ext cx="38862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15781E0D-913D-45AA-AB44-B6DC1A2CAD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2CB0-EE83-4A16-BDF7-9A9214A34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8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15781E0D-913D-45AA-AB44-B6DC1A2CAD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2CB0-EE83-4A16-BDF7-9A9214A34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97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4" y="472180"/>
            <a:ext cx="8329613" cy="52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144" y="1289051"/>
            <a:ext cx="8329613" cy="3389313"/>
          </a:xfrm>
          <a:prstGeom prst="rect">
            <a:avLst/>
          </a:prstGeom>
        </p:spPr>
        <p:txBody>
          <a:bodyPr/>
          <a:lstStyle>
            <a:lvl2pPr marL="344555" indent="-166913">
              <a:defRPr/>
            </a:lvl2pPr>
            <a:lvl3pPr marL="686728" indent="-165721">
              <a:defRPr/>
            </a:lvl3pPr>
            <a:lvl4pPr marL="1027706" indent="-163337"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◦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28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569467D-1C60-4106-98C9-34708CBA4F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24D6-2060-4893-80BE-F4863B7F6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36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39" indent="0" algn="ctr">
              <a:buNone/>
              <a:defRPr sz="1500"/>
            </a:lvl2pPr>
            <a:lvl3pPr marL="685079" indent="0" algn="ctr">
              <a:buNone/>
              <a:defRPr sz="1300"/>
            </a:lvl3pPr>
            <a:lvl4pPr marL="1027619" indent="0" algn="ctr">
              <a:buNone/>
              <a:defRPr sz="1200"/>
            </a:lvl4pPr>
            <a:lvl5pPr marL="1370157" indent="0" algn="ctr">
              <a:buNone/>
              <a:defRPr sz="1200"/>
            </a:lvl5pPr>
            <a:lvl6pPr marL="1712696" indent="0" algn="ctr">
              <a:buNone/>
              <a:defRPr sz="1200"/>
            </a:lvl6pPr>
            <a:lvl7pPr marL="2055236" indent="0" algn="ctr">
              <a:buNone/>
              <a:defRPr sz="1200"/>
            </a:lvl7pPr>
            <a:lvl8pPr marL="2397775" indent="0" algn="ctr">
              <a:buNone/>
              <a:defRPr sz="1200"/>
            </a:lvl8pPr>
            <a:lvl9pPr marL="27403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15781E0D-913D-45AA-AB44-B6DC1A2CAD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2CB0-EE83-4A16-BDF7-9A9214A34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19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42" y="2635257"/>
            <a:ext cx="1825832" cy="2508250"/>
          </a:xfrm>
        </p:spPr>
        <p:txBody>
          <a:bodyPr tIns="618125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58832" y="2635257"/>
            <a:ext cx="3585172" cy="2508250"/>
          </a:xfrm>
        </p:spPr>
        <p:txBody>
          <a:bodyPr tIns="618125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289055"/>
            <a:ext cx="3170238" cy="3389314"/>
          </a:xfrm>
        </p:spPr>
        <p:txBody>
          <a:bodyPr/>
          <a:lstStyle>
            <a:lvl1pPr>
              <a:spcBef>
                <a:spcPts val="451"/>
              </a:spcBef>
              <a:spcAft>
                <a:spcPts val="0"/>
              </a:spcAft>
              <a:buClr>
                <a:srgbClr val="2F85AA"/>
              </a:buClr>
              <a:defRPr sz="1100" b="0" baseline="0"/>
            </a:lvl1pPr>
            <a:lvl2pPr>
              <a:spcBef>
                <a:spcPts val="451"/>
              </a:spcBef>
              <a:spcAft>
                <a:spcPts val="0"/>
              </a:spcAft>
              <a:defRPr sz="1000" baseline="0"/>
            </a:lvl2pPr>
            <a:lvl3pPr>
              <a:spcBef>
                <a:spcPts val="451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7485" indent="-128766">
              <a:spcBef>
                <a:spcPts val="451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5059" indent="-128766">
              <a:spcBef>
                <a:spcPts val="451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65539" y="0"/>
            <a:ext cx="5478462" cy="2542032"/>
          </a:xfrm>
        </p:spPr>
        <p:txBody>
          <a:bodyPr tIns="618125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6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8" y="484639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5439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8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7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3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6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0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8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835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5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2738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7" y="871711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6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3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8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588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7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8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8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90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28955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7517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7205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1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8447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18454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9"/>
            <a:ext cx="8229600" cy="58539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7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7" indent="0">
              <a:buNone/>
              <a:defRPr sz="1500" b="1"/>
            </a:lvl2pPr>
            <a:lvl3pPr marL="685055" indent="0">
              <a:buNone/>
              <a:defRPr sz="1300" b="1"/>
            </a:lvl3pPr>
            <a:lvl4pPr marL="1027583" indent="0">
              <a:buNone/>
              <a:defRPr sz="1200" b="1"/>
            </a:lvl4pPr>
            <a:lvl5pPr marL="1370110" indent="0">
              <a:buNone/>
              <a:defRPr sz="1200" b="1"/>
            </a:lvl5pPr>
            <a:lvl6pPr marL="1712636" indent="0">
              <a:buNone/>
              <a:defRPr sz="1200" b="1"/>
            </a:lvl6pPr>
            <a:lvl7pPr marL="2055164" indent="0">
              <a:buNone/>
              <a:defRPr sz="1200" b="1"/>
            </a:lvl7pPr>
            <a:lvl8pPr marL="2397691" indent="0">
              <a:buNone/>
              <a:defRPr sz="1200" b="1"/>
            </a:lvl8pPr>
            <a:lvl9pPr marL="274022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8" cy="296346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7" indent="0">
              <a:buNone/>
              <a:defRPr sz="1500" b="1"/>
            </a:lvl2pPr>
            <a:lvl3pPr marL="685055" indent="0">
              <a:buNone/>
              <a:defRPr sz="1300" b="1"/>
            </a:lvl3pPr>
            <a:lvl4pPr marL="1027583" indent="0">
              <a:buNone/>
              <a:defRPr sz="1200" b="1"/>
            </a:lvl4pPr>
            <a:lvl5pPr marL="1370110" indent="0">
              <a:buNone/>
              <a:defRPr sz="1200" b="1"/>
            </a:lvl5pPr>
            <a:lvl6pPr marL="1712636" indent="0">
              <a:buNone/>
              <a:defRPr sz="1200" b="1"/>
            </a:lvl6pPr>
            <a:lvl7pPr marL="2055164" indent="0">
              <a:buNone/>
              <a:defRPr sz="1200" b="1"/>
            </a:lvl7pPr>
            <a:lvl8pPr marL="2397691" indent="0">
              <a:buNone/>
              <a:defRPr sz="1200" b="1"/>
            </a:lvl8pPr>
            <a:lvl9pPr marL="274022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623564" y="4895959"/>
            <a:ext cx="2895600" cy="155598"/>
          </a:xfrm>
        </p:spPr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519729" y="4895518"/>
            <a:ext cx="190083" cy="155598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826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2" y="4767275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E3B48243-E58D-4CD5-8932-F3D1A9E40CC7}" type="datetimeFigureOut">
              <a:rPr lang="en-US">
                <a:solidFill>
                  <a:srgbClr val="59452A"/>
                </a:solidFill>
              </a:rPr>
              <a:pPr/>
              <a:t>9/11/2019</a:t>
            </a:fld>
            <a:endParaRPr lang="en-US">
              <a:solidFill>
                <a:srgbClr val="59452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801A-4276-4E4F-B841-B8437BDFB6D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14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569467D-1C60-4106-98C9-34708CBA4F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24D6-2060-4893-80BE-F4863B7F6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5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9344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3" y="1369219"/>
            <a:ext cx="38862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369219"/>
            <a:ext cx="38862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15781E0D-913D-45AA-AB44-B6DC1A2CA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2CB0-EE83-4A16-BDF7-9A9214A34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3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15781E0D-913D-45AA-AB44-B6DC1A2CA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2CB0-EE83-4A16-BDF7-9A9214A34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02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44" y="472180"/>
            <a:ext cx="8329613" cy="52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144" y="1289051"/>
            <a:ext cx="8329613" cy="3389313"/>
          </a:xfrm>
          <a:prstGeom prst="rect">
            <a:avLst/>
          </a:prstGeom>
        </p:spPr>
        <p:txBody>
          <a:bodyPr/>
          <a:lstStyle>
            <a:lvl2pPr marL="344555" indent="-166913">
              <a:defRPr/>
            </a:lvl2pPr>
            <a:lvl3pPr marL="686728" indent="-165721">
              <a:defRPr/>
            </a:lvl3pPr>
            <a:lvl4pPr marL="1027706" indent="-163337"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◦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23564" y="4895959"/>
            <a:ext cx="2895600" cy="15559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9729" y="4895518"/>
            <a:ext cx="190083" cy="155598"/>
          </a:xfrm>
        </p:spPr>
        <p:txBody>
          <a:bodyPr/>
          <a:lstStyle/>
          <a:p>
            <a:fld id="{7B9624D6-2060-4893-80BE-F4863B7F6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69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2569467D-1C60-4106-98C9-34708CBA4F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24D6-2060-4893-80BE-F4863B7F6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677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39" indent="0" algn="ctr">
              <a:buNone/>
              <a:defRPr sz="1500"/>
            </a:lvl2pPr>
            <a:lvl3pPr marL="685079" indent="0" algn="ctr">
              <a:buNone/>
              <a:defRPr sz="1300"/>
            </a:lvl3pPr>
            <a:lvl4pPr marL="1027619" indent="0" algn="ctr">
              <a:buNone/>
              <a:defRPr sz="1200"/>
            </a:lvl4pPr>
            <a:lvl5pPr marL="1370157" indent="0" algn="ctr">
              <a:buNone/>
              <a:defRPr sz="1200"/>
            </a:lvl5pPr>
            <a:lvl6pPr marL="1712696" indent="0" algn="ctr">
              <a:buNone/>
              <a:defRPr sz="1200"/>
            </a:lvl6pPr>
            <a:lvl7pPr marL="2055236" indent="0" algn="ctr">
              <a:buNone/>
              <a:defRPr sz="1200"/>
            </a:lvl7pPr>
            <a:lvl8pPr marL="2397775" indent="0" algn="ctr">
              <a:buNone/>
              <a:defRPr sz="1200"/>
            </a:lvl8pPr>
            <a:lvl9pPr marL="274031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lIns="68681" tIns="34340" rIns="68681" bIns="34340"/>
          <a:lstStyle/>
          <a:p>
            <a:fld id="{15781E0D-913D-45AA-AB44-B6DC1A2CA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2CB0-EE83-4A16-BDF7-9A9214A34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65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42" y="2635257"/>
            <a:ext cx="1825832" cy="2508250"/>
          </a:xfrm>
        </p:spPr>
        <p:txBody>
          <a:bodyPr tIns="618125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58832" y="2635257"/>
            <a:ext cx="3585172" cy="2508250"/>
          </a:xfrm>
        </p:spPr>
        <p:txBody>
          <a:bodyPr tIns="618125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8" y="1289055"/>
            <a:ext cx="3170238" cy="3389314"/>
          </a:xfrm>
        </p:spPr>
        <p:txBody>
          <a:bodyPr/>
          <a:lstStyle>
            <a:lvl1pPr>
              <a:spcBef>
                <a:spcPts val="451"/>
              </a:spcBef>
              <a:spcAft>
                <a:spcPts val="0"/>
              </a:spcAft>
              <a:buClr>
                <a:srgbClr val="2F85AA"/>
              </a:buClr>
              <a:defRPr sz="1100" b="0" baseline="0"/>
            </a:lvl1pPr>
            <a:lvl2pPr>
              <a:spcBef>
                <a:spcPts val="451"/>
              </a:spcBef>
              <a:spcAft>
                <a:spcPts val="0"/>
              </a:spcAft>
              <a:defRPr sz="1000" baseline="0"/>
            </a:lvl2pPr>
            <a:lvl3pPr>
              <a:spcBef>
                <a:spcPts val="451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7485" indent="-128766">
              <a:spcBef>
                <a:spcPts val="451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5059" indent="-128766">
              <a:spcBef>
                <a:spcPts val="451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65539" y="0"/>
            <a:ext cx="5478462" cy="2542032"/>
          </a:xfrm>
        </p:spPr>
        <p:txBody>
          <a:bodyPr tIns="618125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96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8" y="484639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83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8" descr="FD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8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 bwMode="gray">
          <a:xfrm>
            <a:off x="3635376" y="3949303"/>
            <a:ext cx="5508625" cy="119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</a:endParaRPr>
          </a:p>
        </p:txBody>
      </p:sp>
      <p:pic>
        <p:nvPicPr>
          <p:cNvPr id="10" name="Image 19" descr="Bas_cou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" y="3879057"/>
            <a:ext cx="363537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gray">
          <a:xfrm>
            <a:off x="3635375" y="4766073"/>
            <a:ext cx="5113338" cy="21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0" dirty="0" err="1">
                <a:solidFill>
                  <a:srgbClr val="95D600"/>
                </a:solidFill>
              </a:rPr>
              <a:t>www.gavi.org</a:t>
            </a:r>
            <a:endParaRPr lang="en-US" sz="750" b="0" dirty="0">
              <a:solidFill>
                <a:srgbClr val="95D600"/>
              </a:solidFill>
            </a:endParaRPr>
          </a:p>
        </p:txBody>
      </p:sp>
      <p:cxnSp>
        <p:nvCxnSpPr>
          <p:cNvPr id="12" name="Connecteur droit 22"/>
          <p:cNvCxnSpPr/>
          <p:nvPr userDrawn="1"/>
        </p:nvCxnSpPr>
        <p:spPr bwMode="gray">
          <a:xfrm flipH="1">
            <a:off x="468314" y="2551510"/>
            <a:ext cx="24479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68314" y="777600"/>
            <a:ext cx="4824412" cy="1674000"/>
          </a:xfrm>
        </p:spPr>
        <p:txBody>
          <a:bodyPr anchor="b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468315" y="2689200"/>
            <a:ext cx="4824411" cy="11097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635376" y="4516041"/>
            <a:ext cx="5113338" cy="243000"/>
          </a:xfrm>
        </p:spPr>
        <p:txBody>
          <a:bodyPr anchor="b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 bwMode="gray">
          <a:xfrm>
            <a:off x="0" y="3868341"/>
            <a:ext cx="9144000" cy="215503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e la date 9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4" name="Espace réservé du numéro de diapositive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Page: </a:t>
            </a:r>
            <a:fld id="{541ADD26-9626-44B7-849C-716E619042DF}" type="slidenum">
              <a:rPr lang="en-US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6" name="Espace réservé du pied de page 11"/>
          <p:cNvSpPr>
            <a:spLocks noGrp="1"/>
          </p:cNvSpPr>
          <p:nvPr>
            <p:ph type="ftr" sz="quarter" idx="23"/>
          </p:nvPr>
        </p:nvSpPr>
        <p:spPr>
          <a:xfrm>
            <a:off x="468313" y="392907"/>
            <a:ext cx="4824412" cy="270272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#vaccelerate</a:t>
            </a:r>
          </a:p>
        </p:txBody>
      </p:sp>
    </p:spTree>
    <p:extLst>
      <p:ext uri="{BB962C8B-B14F-4D97-AF65-F5344CB8AC3E}">
        <p14:creationId xmlns:p14="http://schemas.microsoft.com/office/powerpoint/2010/main" val="1535749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0" descr="FD_1_L25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8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gray">
          <a:xfrm>
            <a:off x="3635376" y="3949303"/>
            <a:ext cx="5508625" cy="119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</a:endParaRPr>
          </a:p>
        </p:txBody>
      </p:sp>
      <p:pic>
        <p:nvPicPr>
          <p:cNvPr id="11" name="Image 19" descr="Bas_cou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" y="3879057"/>
            <a:ext cx="363537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gray">
          <a:xfrm>
            <a:off x="3635375" y="4766073"/>
            <a:ext cx="5113338" cy="21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0" dirty="0" err="1">
                <a:solidFill>
                  <a:srgbClr val="95D600"/>
                </a:solidFill>
              </a:rPr>
              <a:t>www.gavi.org</a:t>
            </a:r>
            <a:endParaRPr lang="en-US" sz="750" b="0" dirty="0">
              <a:solidFill>
                <a:srgbClr val="95D600"/>
              </a:solidFill>
            </a:endParaRPr>
          </a:p>
        </p:txBody>
      </p:sp>
      <p:cxnSp>
        <p:nvCxnSpPr>
          <p:cNvPr id="13" name="Connecteur droit 22"/>
          <p:cNvCxnSpPr/>
          <p:nvPr userDrawn="1"/>
        </p:nvCxnSpPr>
        <p:spPr bwMode="gray">
          <a:xfrm flipH="1">
            <a:off x="468314" y="2551510"/>
            <a:ext cx="24479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68314" y="777479"/>
            <a:ext cx="4824412" cy="1673544"/>
          </a:xfrm>
        </p:spPr>
        <p:txBody>
          <a:bodyPr anchor="b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468314" y="2688478"/>
            <a:ext cx="3592800" cy="110834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635376" y="4516041"/>
            <a:ext cx="5113338" cy="243000"/>
          </a:xfrm>
        </p:spPr>
        <p:txBody>
          <a:bodyPr anchor="b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 bwMode="gray">
          <a:xfrm>
            <a:off x="0" y="3868341"/>
            <a:ext cx="9144000" cy="215503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/>
          </p:nvPr>
        </p:nvSpPr>
        <p:spPr bwMode="gray">
          <a:xfrm>
            <a:off x="4192588" y="0"/>
            <a:ext cx="4951412" cy="38718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rtlCol="0" anchor="ctr">
            <a:noAutofit/>
          </a:bodyPr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6" name="Espace réservé du numéro de diapositive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Page: </a:t>
            </a:r>
            <a:fld id="{FBC781E1-DB0D-44EA-942B-52789A2EA6EC}" type="slidenum">
              <a:rPr lang="en-US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8" name="Espace réservé du pied de page 11"/>
          <p:cNvSpPr>
            <a:spLocks noGrp="1"/>
          </p:cNvSpPr>
          <p:nvPr>
            <p:ph type="ftr" sz="quarter" idx="23"/>
          </p:nvPr>
        </p:nvSpPr>
        <p:spPr>
          <a:xfrm>
            <a:off x="468313" y="392907"/>
            <a:ext cx="4824412" cy="270272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#</a:t>
            </a:r>
            <a:r>
              <a:rPr lang="en-US" err="1">
                <a:solidFill>
                  <a:prstClr val="white"/>
                </a:solidFill>
              </a:rPr>
              <a:t>vaccineswork</a:t>
            </a:r>
            <a:endParaRPr lang="en-US">
              <a:solidFill>
                <a:prstClr val="white"/>
              </a:solidFill>
            </a:endParaRPr>
          </a:p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47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0" descr="FD_1_L25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8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gray">
          <a:xfrm>
            <a:off x="3635376" y="3949303"/>
            <a:ext cx="5508625" cy="119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</a:endParaRPr>
          </a:p>
        </p:txBody>
      </p:sp>
      <p:pic>
        <p:nvPicPr>
          <p:cNvPr id="11" name="Image 19" descr="Bas_cou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" y="3879057"/>
            <a:ext cx="363537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gray">
          <a:xfrm>
            <a:off x="3635375" y="4766073"/>
            <a:ext cx="5113338" cy="21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0" dirty="0" err="1">
                <a:solidFill>
                  <a:srgbClr val="95D600"/>
                </a:solidFill>
              </a:rPr>
              <a:t>www.gavi.org</a:t>
            </a:r>
            <a:endParaRPr lang="en-US" sz="750" b="0" dirty="0">
              <a:solidFill>
                <a:srgbClr val="95D600"/>
              </a:solidFill>
            </a:endParaRPr>
          </a:p>
        </p:txBody>
      </p:sp>
      <p:cxnSp>
        <p:nvCxnSpPr>
          <p:cNvPr id="13" name="Connecteur droit 13"/>
          <p:cNvCxnSpPr/>
          <p:nvPr userDrawn="1"/>
        </p:nvCxnSpPr>
        <p:spPr bwMode="gray">
          <a:xfrm flipH="1">
            <a:off x="468314" y="2551510"/>
            <a:ext cx="24479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68000" y="777600"/>
            <a:ext cx="4824412" cy="1674000"/>
          </a:xfrm>
        </p:spPr>
        <p:txBody>
          <a:bodyPr anchor="b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468314" y="2689200"/>
            <a:ext cx="3592800" cy="11097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635376" y="4516041"/>
            <a:ext cx="5113338" cy="243000"/>
          </a:xfrm>
        </p:spPr>
        <p:txBody>
          <a:bodyPr anchor="b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 bwMode="gray">
          <a:xfrm>
            <a:off x="0" y="3868341"/>
            <a:ext cx="9144000" cy="215503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/>
          </p:nvPr>
        </p:nvSpPr>
        <p:spPr bwMode="gray">
          <a:xfrm>
            <a:off x="4192588" y="0"/>
            <a:ext cx="4951412" cy="38718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rtlCol="0" anchor="ctr">
            <a:noAutofit/>
          </a:bodyPr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6" name="Espace réservé du numéro de diapositive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Page: </a:t>
            </a:r>
            <a:fld id="{A170035D-6B8C-439A-85EA-19B5ADE5A975}" type="slidenum">
              <a:rPr lang="en-US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9" name="Espace réservé du pied de page 11"/>
          <p:cNvSpPr>
            <a:spLocks noGrp="1"/>
          </p:cNvSpPr>
          <p:nvPr>
            <p:ph type="ftr" sz="quarter" idx="23"/>
          </p:nvPr>
        </p:nvSpPr>
        <p:spPr>
          <a:xfrm>
            <a:off x="468313" y="392907"/>
            <a:ext cx="4824412" cy="270272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#</a:t>
            </a:r>
            <a:r>
              <a:rPr lang="en-US" err="1">
                <a:solidFill>
                  <a:prstClr val="white"/>
                </a:solidFill>
              </a:rPr>
              <a:t>vaccineswork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77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7" descr="FD_03_chap_110x190,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39592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14"/>
          <p:cNvCxnSpPr/>
          <p:nvPr userDrawn="1"/>
        </p:nvCxnSpPr>
        <p:spPr bwMode="gray">
          <a:xfrm flipH="1">
            <a:off x="3635376" y="1791891"/>
            <a:ext cx="15843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35375" y="777479"/>
            <a:ext cx="3263901" cy="95156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 bwMode="gray">
          <a:xfrm>
            <a:off x="3635376" y="1930500"/>
            <a:ext cx="3263900" cy="25855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0" y="104980"/>
            <a:ext cx="2628000" cy="3763361"/>
          </a:xfrm>
        </p:spPr>
        <p:txBody>
          <a:bodyPr/>
          <a:lstStyle>
            <a:lvl1pPr algn="r">
              <a:defRPr sz="124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pour une image  17"/>
          <p:cNvSpPr>
            <a:spLocks noGrp="1"/>
          </p:cNvSpPr>
          <p:nvPr>
            <p:ph type="pic" sz="quarter" idx="18"/>
          </p:nvPr>
        </p:nvSpPr>
        <p:spPr bwMode="gray">
          <a:xfrm>
            <a:off x="7254333" y="99062"/>
            <a:ext cx="1899827" cy="4359481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1668519 w 3913244"/>
              <a:gd name="connsiteY0" fmla="*/ 0 h 5183692"/>
              <a:gd name="connsiteX1" fmla="*/ 3913244 w 3913244"/>
              <a:gd name="connsiteY1" fmla="*/ 0 h 5183692"/>
              <a:gd name="connsiteX2" fmla="*/ 3913244 w 3913244"/>
              <a:gd name="connsiteY2" fmla="*/ 5157788 h 5183692"/>
              <a:gd name="connsiteX3" fmla="*/ 2456872 w 3913244"/>
              <a:gd name="connsiteY3" fmla="*/ 5183633 h 5183692"/>
              <a:gd name="connsiteX4" fmla="*/ 205340 w 3913244"/>
              <a:gd name="connsiteY4" fmla="*/ 2562613 h 5183692"/>
              <a:gd name="connsiteX5" fmla="*/ 1668519 w 3913244"/>
              <a:gd name="connsiteY5" fmla="*/ 0 h 5183692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68519 w 3923404"/>
              <a:gd name="connsiteY0" fmla="*/ 0 h 5939409"/>
              <a:gd name="connsiteX1" fmla="*/ 3913244 w 3923404"/>
              <a:gd name="connsiteY1" fmla="*/ 0 h 5939409"/>
              <a:gd name="connsiteX2" fmla="*/ 3923404 w 3923404"/>
              <a:gd name="connsiteY2" fmla="*/ 5939409 h 5939409"/>
              <a:gd name="connsiteX3" fmla="*/ 2456872 w 3923404"/>
              <a:gd name="connsiteY3" fmla="*/ 5183633 h 5939409"/>
              <a:gd name="connsiteX4" fmla="*/ 205340 w 3923404"/>
              <a:gd name="connsiteY4" fmla="*/ 2562613 h 5939409"/>
              <a:gd name="connsiteX5" fmla="*/ 1668519 w 3923404"/>
              <a:gd name="connsiteY5" fmla="*/ 0 h 5939409"/>
              <a:gd name="connsiteX0" fmla="*/ 1696047 w 3950932"/>
              <a:gd name="connsiteY0" fmla="*/ 0 h 5939409"/>
              <a:gd name="connsiteX1" fmla="*/ 3940772 w 3950932"/>
              <a:gd name="connsiteY1" fmla="*/ 0 h 5939409"/>
              <a:gd name="connsiteX2" fmla="*/ 3950932 w 3950932"/>
              <a:gd name="connsiteY2" fmla="*/ 5939409 h 5939409"/>
              <a:gd name="connsiteX3" fmla="*/ 2484400 w 3950932"/>
              <a:gd name="connsiteY3" fmla="*/ 5183633 h 5939409"/>
              <a:gd name="connsiteX4" fmla="*/ 232868 w 3950932"/>
              <a:gd name="connsiteY4" fmla="*/ 2562613 h 5939409"/>
              <a:gd name="connsiteX5" fmla="*/ 1696047 w 3950932"/>
              <a:gd name="connsiteY5" fmla="*/ 0 h 5939409"/>
              <a:gd name="connsiteX0" fmla="*/ 1463179 w 3718064"/>
              <a:gd name="connsiteY0" fmla="*/ 0 h 5983194"/>
              <a:gd name="connsiteX1" fmla="*/ 3707904 w 3718064"/>
              <a:gd name="connsiteY1" fmla="*/ 0 h 5983194"/>
              <a:gd name="connsiteX2" fmla="*/ 3718064 w 3718064"/>
              <a:gd name="connsiteY2" fmla="*/ 5939409 h 5983194"/>
              <a:gd name="connsiteX3" fmla="*/ 0 w 3718064"/>
              <a:gd name="connsiteY3" fmla="*/ 2562613 h 5983194"/>
              <a:gd name="connsiteX4" fmla="*/ 1463179 w 3718064"/>
              <a:gd name="connsiteY4" fmla="*/ 0 h 5983194"/>
              <a:gd name="connsiteX0" fmla="*/ 1464005 w 3718890"/>
              <a:gd name="connsiteY0" fmla="*/ 0 h 5987401"/>
              <a:gd name="connsiteX1" fmla="*/ 3708730 w 3718890"/>
              <a:gd name="connsiteY1" fmla="*/ 0 h 5987401"/>
              <a:gd name="connsiteX2" fmla="*/ 3718890 w 3718890"/>
              <a:gd name="connsiteY2" fmla="*/ 5939409 h 5987401"/>
              <a:gd name="connsiteX3" fmla="*/ 826 w 3718890"/>
              <a:gd name="connsiteY3" fmla="*/ 2562613 h 5987401"/>
              <a:gd name="connsiteX4" fmla="*/ 1464005 w 3718890"/>
              <a:gd name="connsiteY4" fmla="*/ 0 h 5987401"/>
              <a:gd name="connsiteX0" fmla="*/ 1267 w 2256152"/>
              <a:gd name="connsiteY0" fmla="*/ 0 h 6002954"/>
              <a:gd name="connsiteX1" fmla="*/ 2245992 w 2256152"/>
              <a:gd name="connsiteY1" fmla="*/ 0 h 6002954"/>
              <a:gd name="connsiteX2" fmla="*/ 2256152 w 2256152"/>
              <a:gd name="connsiteY2" fmla="*/ 5939409 h 6002954"/>
              <a:gd name="connsiteX3" fmla="*/ 956168 w 2256152"/>
              <a:gd name="connsiteY3" fmla="*/ 3273178 h 6002954"/>
              <a:gd name="connsiteX4" fmla="*/ 1267 w 2256152"/>
              <a:gd name="connsiteY4" fmla="*/ 0 h 6002954"/>
              <a:gd name="connsiteX0" fmla="*/ 2 w 1299986"/>
              <a:gd name="connsiteY0" fmla="*/ 3321709 h 6044422"/>
              <a:gd name="connsiteX1" fmla="*/ 1289826 w 1299986"/>
              <a:gd name="connsiteY1" fmla="*/ 48531 h 6044422"/>
              <a:gd name="connsiteX2" fmla="*/ 1299986 w 1299986"/>
              <a:gd name="connsiteY2" fmla="*/ 5987940 h 6044422"/>
              <a:gd name="connsiteX3" fmla="*/ 2 w 1299986"/>
              <a:gd name="connsiteY3" fmla="*/ 3321709 h 6044422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3273178 h 5995891"/>
              <a:gd name="connsiteX1" fmla="*/ 1289826 w 1299986"/>
              <a:gd name="connsiteY1" fmla="*/ 0 h 5995891"/>
              <a:gd name="connsiteX2" fmla="*/ 1299986 w 1299986"/>
              <a:gd name="connsiteY2" fmla="*/ 5939409 h 5995891"/>
              <a:gd name="connsiteX3" fmla="*/ 2 w 1299986"/>
              <a:gd name="connsiteY3" fmla="*/ 3273178 h 5995891"/>
              <a:gd name="connsiteX0" fmla="*/ 2 w 1299986"/>
              <a:gd name="connsiteY0" fmla="*/ 2725028 h 5445777"/>
              <a:gd name="connsiteX1" fmla="*/ 1289826 w 1299986"/>
              <a:gd name="connsiteY1" fmla="*/ 0 h 5445777"/>
              <a:gd name="connsiteX2" fmla="*/ 1299986 w 1299986"/>
              <a:gd name="connsiteY2" fmla="*/ 5391259 h 5445777"/>
              <a:gd name="connsiteX3" fmla="*/ 2 w 1299986"/>
              <a:gd name="connsiteY3" fmla="*/ 2725028 h 5445777"/>
              <a:gd name="connsiteX0" fmla="*/ 2 w 1299986"/>
              <a:gd name="connsiteY0" fmla="*/ 3141216 h 5863443"/>
              <a:gd name="connsiteX1" fmla="*/ 1289826 w 1299986"/>
              <a:gd name="connsiteY1" fmla="*/ 0 h 5863443"/>
              <a:gd name="connsiteX2" fmla="*/ 1299986 w 1299986"/>
              <a:gd name="connsiteY2" fmla="*/ 5807447 h 5863443"/>
              <a:gd name="connsiteX3" fmla="*/ 2 w 1299986"/>
              <a:gd name="connsiteY3" fmla="*/ 3141216 h 5863443"/>
              <a:gd name="connsiteX0" fmla="*/ 2 w 1299986"/>
              <a:gd name="connsiteY0" fmla="*/ 3141216 h 5863444"/>
              <a:gd name="connsiteX1" fmla="*/ 1289826 w 1299986"/>
              <a:gd name="connsiteY1" fmla="*/ 0 h 5863444"/>
              <a:gd name="connsiteX2" fmla="*/ 1299986 w 1299986"/>
              <a:gd name="connsiteY2" fmla="*/ 5807447 h 5863444"/>
              <a:gd name="connsiteX3" fmla="*/ 2 w 1299986"/>
              <a:gd name="connsiteY3" fmla="*/ 3141216 h 5863444"/>
              <a:gd name="connsiteX0" fmla="*/ 1 w 1889265"/>
              <a:gd name="connsiteY0" fmla="*/ 3851780 h 5885741"/>
              <a:gd name="connsiteX1" fmla="*/ 1879105 w 1889265"/>
              <a:gd name="connsiteY1" fmla="*/ 0 h 5885741"/>
              <a:gd name="connsiteX2" fmla="*/ 1889265 w 1889265"/>
              <a:gd name="connsiteY2" fmla="*/ 5807447 h 5885741"/>
              <a:gd name="connsiteX3" fmla="*/ 1 w 1889265"/>
              <a:gd name="connsiteY3" fmla="*/ 3851780 h 5885741"/>
              <a:gd name="connsiteX0" fmla="*/ 694 w 1889958"/>
              <a:gd name="connsiteY0" fmla="*/ 3851780 h 5898819"/>
              <a:gd name="connsiteX1" fmla="*/ 1879798 w 1889958"/>
              <a:gd name="connsiteY1" fmla="*/ 0 h 5898819"/>
              <a:gd name="connsiteX2" fmla="*/ 1889958 w 1889958"/>
              <a:gd name="connsiteY2" fmla="*/ 5807447 h 5898819"/>
              <a:gd name="connsiteX3" fmla="*/ 694 w 1889958"/>
              <a:gd name="connsiteY3" fmla="*/ 3851780 h 5898819"/>
              <a:gd name="connsiteX0" fmla="*/ 694 w 1889958"/>
              <a:gd name="connsiteY0" fmla="*/ 3740120 h 5892762"/>
              <a:gd name="connsiteX1" fmla="*/ 1879798 w 1889958"/>
              <a:gd name="connsiteY1" fmla="*/ 0 h 5892762"/>
              <a:gd name="connsiteX2" fmla="*/ 1889958 w 1889958"/>
              <a:gd name="connsiteY2" fmla="*/ 5807447 h 5892762"/>
              <a:gd name="connsiteX3" fmla="*/ 694 w 1889958"/>
              <a:gd name="connsiteY3" fmla="*/ 3740120 h 5892762"/>
              <a:gd name="connsiteX0" fmla="*/ 690 w 1900114"/>
              <a:gd name="connsiteY0" fmla="*/ 3811177 h 5896524"/>
              <a:gd name="connsiteX1" fmla="*/ 1889954 w 1900114"/>
              <a:gd name="connsiteY1" fmla="*/ 0 h 5896524"/>
              <a:gd name="connsiteX2" fmla="*/ 1900114 w 1900114"/>
              <a:gd name="connsiteY2" fmla="*/ 5807447 h 5896524"/>
              <a:gd name="connsiteX3" fmla="*/ 690 w 1900114"/>
              <a:gd name="connsiteY3" fmla="*/ 3811177 h 5896524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690 w 1900114"/>
              <a:gd name="connsiteY0" fmla="*/ 3811177 h 5807447"/>
              <a:gd name="connsiteX1" fmla="*/ 1889954 w 1900114"/>
              <a:gd name="connsiteY1" fmla="*/ 0 h 5807447"/>
              <a:gd name="connsiteX2" fmla="*/ 1900114 w 1900114"/>
              <a:gd name="connsiteY2" fmla="*/ 5807447 h 5807447"/>
              <a:gd name="connsiteX3" fmla="*/ 690 w 1900114"/>
              <a:gd name="connsiteY3" fmla="*/ 3811177 h 5807447"/>
              <a:gd name="connsiteX0" fmla="*/ 403 w 1899827"/>
              <a:gd name="connsiteY0" fmla="*/ 3811177 h 5807447"/>
              <a:gd name="connsiteX1" fmla="*/ 1889667 w 1899827"/>
              <a:gd name="connsiteY1" fmla="*/ 0 h 5807447"/>
              <a:gd name="connsiteX2" fmla="*/ 1899827 w 1899827"/>
              <a:gd name="connsiteY2" fmla="*/ 5807447 h 5807447"/>
              <a:gd name="connsiteX3" fmla="*/ 403 w 1899827"/>
              <a:gd name="connsiteY3" fmla="*/ 3811177 h 580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827" h="5807447">
                <a:moveTo>
                  <a:pt x="403" y="3811177"/>
                </a:moveTo>
                <a:cubicBezTo>
                  <a:pt x="-31770" y="2467685"/>
                  <a:pt x="1876203" y="854946"/>
                  <a:pt x="1889667" y="0"/>
                </a:cubicBezTo>
                <a:cubicBezTo>
                  <a:pt x="1893054" y="1979803"/>
                  <a:pt x="1896440" y="3827644"/>
                  <a:pt x="1899827" y="5807447"/>
                </a:cubicBezTo>
                <a:cubicBezTo>
                  <a:pt x="1007523" y="5706703"/>
                  <a:pt x="32576" y="5154669"/>
                  <a:pt x="403" y="3811177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rtlCol="0" anchor="ctr">
            <a:noAutofit/>
          </a:bodyPr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Espace réservé de la date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D8F2-86ED-43C7-A24E-82A206DEE6AE}" type="slidenum">
              <a:rPr lang="en-US">
                <a:solidFill>
                  <a:srgbClr val="34343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5CB9"/>
                </a:solidFill>
              </a:rPr>
              <a:t>#</a:t>
            </a:r>
            <a:r>
              <a:rPr lang="en-US" err="1">
                <a:solidFill>
                  <a:srgbClr val="005CB9"/>
                </a:solidFill>
              </a:rPr>
              <a:t>vaccineswork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8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7719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635896" y="978694"/>
            <a:ext cx="4644504" cy="353734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1006078"/>
            <a:ext cx="3419038" cy="3509963"/>
          </a:xfrm>
        </p:spPr>
        <p:txBody>
          <a:bodyPr tIns="1008000"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5CB9"/>
                </a:solidFill>
              </a:rPr>
              <a:t>#</a:t>
            </a:r>
            <a:r>
              <a:rPr lang="en-US" err="1">
                <a:solidFill>
                  <a:srgbClr val="005CB9"/>
                </a:solidFill>
              </a:rPr>
              <a:t>vaccineswork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6677-8A24-41A7-8E0F-301076E1EA36}" type="slidenum">
              <a:rPr lang="en-US">
                <a:solidFill>
                  <a:srgbClr val="34343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60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35038" y="2086041"/>
            <a:ext cx="7345362" cy="243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 bwMode="gray">
          <a:xfrm>
            <a:off x="935038" y="978693"/>
            <a:ext cx="7345362" cy="945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5CB9"/>
                </a:solidFill>
              </a:rPr>
              <a:t>#</a:t>
            </a:r>
            <a:r>
              <a:rPr lang="en-US" err="1">
                <a:solidFill>
                  <a:srgbClr val="005CB9"/>
                </a:solidFill>
              </a:rPr>
              <a:t>vaccineswork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425B-3CAA-48C9-9B95-57BAD5A3D82E}" type="slidenum">
              <a:rPr lang="en-US">
                <a:solidFill>
                  <a:srgbClr val="34343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85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8" descr="FD_1_L25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8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>
            <a:off x="3635376" y="3949303"/>
            <a:ext cx="5508625" cy="119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</a:endParaRPr>
          </a:p>
        </p:txBody>
      </p:sp>
      <p:pic>
        <p:nvPicPr>
          <p:cNvPr id="7" name="Image 19" descr="Bas_cou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" y="3879057"/>
            <a:ext cx="363537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gray">
          <a:xfrm>
            <a:off x="3635375" y="4766073"/>
            <a:ext cx="5113338" cy="21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0" dirty="0" err="1">
                <a:solidFill>
                  <a:srgbClr val="95D600"/>
                </a:solidFill>
              </a:rPr>
              <a:t>www.gavi.org</a:t>
            </a:r>
            <a:endParaRPr lang="en-US" sz="750" b="0" dirty="0">
              <a:solidFill>
                <a:srgbClr val="95D600"/>
              </a:solidFill>
            </a:endParaRPr>
          </a:p>
        </p:txBody>
      </p:sp>
      <p:cxnSp>
        <p:nvCxnSpPr>
          <p:cNvPr id="10" name="Connecteur droit 13"/>
          <p:cNvCxnSpPr/>
          <p:nvPr userDrawn="1"/>
        </p:nvCxnSpPr>
        <p:spPr bwMode="gray">
          <a:xfrm flipH="1">
            <a:off x="468314" y="2550319"/>
            <a:ext cx="24479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68314" y="777478"/>
            <a:ext cx="4824412" cy="1682225"/>
          </a:xfrm>
        </p:spPr>
        <p:txBody>
          <a:bodyPr anchor="b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635376" y="4516041"/>
            <a:ext cx="5113338" cy="243000"/>
          </a:xfrm>
        </p:spPr>
        <p:txBody>
          <a:bodyPr anchor="b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pour une image  17"/>
          <p:cNvSpPr>
            <a:spLocks noGrp="1"/>
          </p:cNvSpPr>
          <p:nvPr>
            <p:ph type="pic" sz="quarter" idx="18"/>
          </p:nvPr>
        </p:nvSpPr>
        <p:spPr bwMode="gray">
          <a:xfrm>
            <a:off x="4192588" y="0"/>
            <a:ext cx="4951412" cy="38718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rtlCol="0" anchor="ctr">
            <a:noAutofit/>
          </a:bodyPr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Espace réservé de la date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2" name="Espace réservé du numéro de diapositive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Page: </a:t>
            </a:r>
            <a:fld id="{4AF4F797-1FBC-44F9-B7CF-6A5F893B852E}" type="slidenum">
              <a:rPr lang="en-US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pied de page 11"/>
          <p:cNvSpPr>
            <a:spLocks noGrp="1"/>
          </p:cNvSpPr>
          <p:nvPr>
            <p:ph type="ftr" sz="quarter" idx="22"/>
          </p:nvPr>
        </p:nvSpPr>
        <p:spPr>
          <a:xfrm>
            <a:off x="468313" y="392907"/>
            <a:ext cx="4824412" cy="270272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#</a:t>
            </a:r>
            <a:r>
              <a:rPr lang="en-US" err="1">
                <a:solidFill>
                  <a:prstClr val="white"/>
                </a:solidFill>
              </a:rPr>
              <a:t>vaccineswork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351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3635376" y="3949303"/>
            <a:ext cx="5508625" cy="119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</a:endParaRPr>
          </a:p>
        </p:txBody>
      </p:sp>
      <p:pic>
        <p:nvPicPr>
          <p:cNvPr id="6" name="Image 20" descr="FD_1_L25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8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9" descr="Bas_cou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" y="3879057"/>
            <a:ext cx="363537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gray">
          <a:xfrm>
            <a:off x="3635375" y="4766073"/>
            <a:ext cx="5113338" cy="215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0" dirty="0" err="1">
                <a:solidFill>
                  <a:srgbClr val="95D600"/>
                </a:solidFill>
              </a:rPr>
              <a:t>www.gavi.org</a:t>
            </a:r>
            <a:endParaRPr lang="en-US" sz="750" b="0" dirty="0">
              <a:solidFill>
                <a:srgbClr val="95D600"/>
              </a:solidFill>
            </a:endParaRPr>
          </a:p>
        </p:txBody>
      </p:sp>
      <p:cxnSp>
        <p:nvCxnSpPr>
          <p:cNvPr id="10" name="Connecteur droit 13"/>
          <p:cNvCxnSpPr/>
          <p:nvPr userDrawn="1"/>
        </p:nvCxnSpPr>
        <p:spPr bwMode="gray">
          <a:xfrm flipH="1">
            <a:off x="468314" y="2551510"/>
            <a:ext cx="24479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68314" y="777600"/>
            <a:ext cx="4824000" cy="1682100"/>
          </a:xfrm>
        </p:spPr>
        <p:txBody>
          <a:bodyPr anchor="b"/>
          <a:lstStyle>
            <a:lvl1pPr marL="0" indent="0" algn="l">
              <a:lnSpc>
                <a:spcPct val="90000"/>
              </a:lnSpc>
              <a:buNone/>
              <a:defRPr sz="21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5175"/>
              </a:spcBef>
              <a:defRPr sz="15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635376" y="4516041"/>
            <a:ext cx="5113338" cy="243000"/>
          </a:xfrm>
        </p:spPr>
        <p:txBody>
          <a:bodyPr anchor="b"/>
          <a:lstStyle>
            <a:lvl1pPr algn="r">
              <a:lnSpc>
                <a:spcPct val="1000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pour une image  17"/>
          <p:cNvSpPr>
            <a:spLocks noGrp="1"/>
          </p:cNvSpPr>
          <p:nvPr>
            <p:ph type="pic" sz="quarter" idx="18"/>
          </p:nvPr>
        </p:nvSpPr>
        <p:spPr bwMode="gray">
          <a:xfrm>
            <a:off x="4192588" y="0"/>
            <a:ext cx="4951412" cy="38718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rtlCol="0" anchor="ctr">
            <a:noAutofit/>
          </a:bodyPr>
          <a:lstStyle>
            <a:lvl1pPr algn="ctr"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Espace réservé de la date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2" name="Espace réservé du numéro de diapositive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0"/>
                  </a:prstClr>
                </a:solidFill>
              </a:rPr>
              <a:t>Page: </a:t>
            </a:r>
            <a:fld id="{168EB3F5-198F-4211-80D0-E690EB6CEA77}" type="slidenum">
              <a:rPr lang="en-US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pied de page 11"/>
          <p:cNvSpPr>
            <a:spLocks noGrp="1"/>
          </p:cNvSpPr>
          <p:nvPr>
            <p:ph type="ftr" sz="quarter" idx="22"/>
          </p:nvPr>
        </p:nvSpPr>
        <p:spPr>
          <a:xfrm>
            <a:off x="468313" y="392907"/>
            <a:ext cx="4824412" cy="270272"/>
          </a:xfrm>
        </p:spPr>
        <p:txBody>
          <a:bodyPr/>
          <a:lstStyle>
            <a:lvl1pPr algn="l">
              <a:defRPr sz="13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#</a:t>
            </a:r>
            <a:r>
              <a:rPr lang="en-US" err="1">
                <a:solidFill>
                  <a:prstClr val="white"/>
                </a:solidFill>
              </a:rPr>
              <a:t>vaccineswork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4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39" y="168909"/>
            <a:ext cx="7207249" cy="5234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5825" y="1726620"/>
            <a:ext cx="4754564" cy="1906255"/>
          </a:xfrm>
        </p:spPr>
        <p:txBody>
          <a:bodyPr/>
          <a:lstStyle>
            <a:lvl1pPr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3139" y="935832"/>
            <a:ext cx="2300287" cy="2587788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3425825" y="931070"/>
            <a:ext cx="4754564" cy="659487"/>
          </a:xfrm>
        </p:spPr>
        <p:txBody>
          <a:bodyPr/>
          <a:lstStyle>
            <a:lvl1pPr marL="0" indent="0">
              <a:buNone/>
              <a:defRPr sz="1200">
                <a:solidFill>
                  <a:srgbClr val="005CB9"/>
                </a:solidFill>
              </a:defRPr>
            </a:lvl1pPr>
            <a:lvl2pPr marL="342900" indent="0">
              <a:buNone/>
              <a:defRPr sz="1050">
                <a:solidFill>
                  <a:srgbClr val="005CB9"/>
                </a:solidFill>
              </a:defRPr>
            </a:lvl2pPr>
            <a:lvl3pPr marL="685800" indent="0">
              <a:buNone/>
              <a:defRPr sz="1050">
                <a:solidFill>
                  <a:srgbClr val="005CB9"/>
                </a:solidFill>
              </a:defRPr>
            </a:lvl3pPr>
            <a:lvl4pPr marL="1028700" indent="0">
              <a:buNone/>
              <a:defRPr sz="1050">
                <a:solidFill>
                  <a:srgbClr val="005CB9"/>
                </a:solidFill>
              </a:defRPr>
            </a:lvl4pPr>
            <a:lvl5pPr marL="1371600" indent="0">
              <a:buNone/>
              <a:defRPr sz="1050">
                <a:solidFill>
                  <a:srgbClr val="005CB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5CB9"/>
                </a:solidFill>
              </a:rPr>
              <a:t>Basic facts about </a:t>
            </a:r>
            <a:r>
              <a:rPr lang="en-US" err="1">
                <a:solidFill>
                  <a:srgbClr val="005CB9"/>
                </a:solidFill>
              </a:rPr>
              <a:t>Gavi</a:t>
            </a:r>
            <a:r>
              <a:rPr lang="en-US">
                <a:solidFill>
                  <a:srgbClr val="005CB9"/>
                </a:solidFill>
              </a:rPr>
              <a:t> the Vaccine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E8DD00-E6C1-42A5-A44D-4115350A5429}" type="slidenum">
              <a:rPr lang="en-US">
                <a:solidFill>
                  <a:srgbClr val="34343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8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7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3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6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565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5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7439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6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9621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8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61" r:id="rId11"/>
    <p:sldLayoutId id="214748433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7" y="530459"/>
            <a:ext cx="5049836" cy="4155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501997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7" y="4895960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49" spc="15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41" y="4895519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449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42" y="4848933"/>
            <a:ext cx="8340726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9" y="48073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4041" rtl="0" eaLnBrk="1" latinLnBrk="0" hangingPunct="1">
        <a:lnSpc>
          <a:spcPts val="1720"/>
        </a:lnSpc>
        <a:spcBef>
          <a:spcPct val="0"/>
        </a:spcBef>
        <a:buNone/>
        <a:defRPr sz="172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4041" rtl="0" eaLnBrk="1" latinLnBrk="0" hangingPunct="1">
        <a:spcBef>
          <a:spcPts val="449"/>
        </a:spcBef>
        <a:buClr>
          <a:srgbClr val="2F85AA"/>
        </a:buClr>
        <a:buFont typeface="Wingdings" pitchFamily="2" charset="2"/>
        <a:buNone/>
        <a:defRPr sz="1048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36572" indent="-136572" algn="l" defTabSz="684041" rtl="0" eaLnBrk="1" latinLnBrk="0" hangingPunct="1">
        <a:spcBef>
          <a:spcPts val="449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97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257703" indent="-111633" algn="l" defTabSz="684041" rtl="0" eaLnBrk="1" latinLnBrk="0" hangingPunct="1">
        <a:spcBef>
          <a:spcPts val="449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299269" algn="l"/>
        </a:tabLst>
        <a:defRPr sz="898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384773" indent="-128258" algn="l" defTabSz="684041" rtl="0" eaLnBrk="1" latinLnBrk="0" hangingPunct="1">
        <a:spcBef>
          <a:spcPts val="449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82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513032" indent="-128258" algn="l" defTabSz="684041" rtl="0" eaLnBrk="1" latinLnBrk="0" hangingPunct="1">
        <a:spcBef>
          <a:spcPts val="449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82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1881113" indent="-171010" algn="l" defTabSz="684041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4" indent="-171010" algn="l" defTabSz="684041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5" indent="-171010" algn="l" defTabSz="684041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8pPr>
      <a:lvl9pPr marL="2907176" indent="-171010" algn="l" defTabSz="684041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1pPr>
      <a:lvl2pPr marL="342022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2pPr>
      <a:lvl3pPr marL="684041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3pPr>
      <a:lvl4pPr marL="1026062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4pPr>
      <a:lvl5pPr marL="1368083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5pPr>
      <a:lvl6pPr marL="1710104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052124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394144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736166" algn="l" defTabSz="684041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7" y="530462"/>
            <a:ext cx="5049836" cy="4155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501995"/>
            <a:ext cx="201168" cy="201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7" y="4895960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0" spc="15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41" y="4895519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45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42" y="4848933"/>
            <a:ext cx="8340726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8" y="478377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6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39" rtl="0" eaLnBrk="1" latinLnBrk="0" hangingPunct="1">
        <a:lnSpc>
          <a:spcPts val="1725"/>
        </a:lnSpc>
        <a:spcBef>
          <a:spcPct val="0"/>
        </a:spcBef>
        <a:buNone/>
        <a:defRPr sz="1725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739" rtl="0" eaLnBrk="1" latinLnBrk="0" hangingPunct="1">
        <a:spcBef>
          <a:spcPts val="450"/>
        </a:spcBef>
        <a:buClr>
          <a:srgbClr val="2F85AA"/>
        </a:buClr>
        <a:buFont typeface="Wingdings" pitchFamily="2" charset="2"/>
        <a:buNone/>
        <a:defRPr sz="105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36910" indent="-136910" algn="l" defTabSz="685739" rtl="0" eaLnBrk="1" latinLnBrk="0" hangingPunct="1">
        <a:spcBef>
          <a:spcPts val="45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97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258343" indent="-111910" algn="l" defTabSz="685739" rtl="0" eaLnBrk="1" latinLnBrk="0" hangingPunct="1">
        <a:spcBef>
          <a:spcPts val="45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00011" algn="l"/>
        </a:tabLst>
        <a:defRPr sz="9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385729" indent="-128576" algn="l" defTabSz="685739" rtl="0" eaLnBrk="1" latinLnBrk="0" hangingPunct="1">
        <a:spcBef>
          <a:spcPts val="45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514304" indent="-128576" algn="l" defTabSz="685739" rtl="0" eaLnBrk="1" latinLnBrk="0" hangingPunct="1">
        <a:spcBef>
          <a:spcPts val="45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1885780" indent="-171435" algn="l" defTabSz="68573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50" indent="-171435" algn="l" defTabSz="68573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19" indent="-171435" algn="l" defTabSz="68573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88" indent="-171435" algn="l" defTabSz="68573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0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9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8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7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46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16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84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54" algn="l" defTabSz="6857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8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1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  <p:sldLayoutId id="2147484433" r:id="rId19"/>
    <p:sldLayoutId id="214748443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8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1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 bwMode="gray">
          <a:xfrm flipH="1">
            <a:off x="935038" y="837010"/>
            <a:ext cx="15843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Image 12" descr="Logo_suite_50x3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43776" y="4335066"/>
            <a:ext cx="1800225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0"/>
            <a:ext cx="7345362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978694"/>
            <a:ext cx="7345362" cy="35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 level 1</a:t>
            </a:r>
          </a:p>
          <a:p>
            <a:pPr lvl="1"/>
            <a:r>
              <a:rPr lang="en-US" altLang="en-US"/>
              <a:t>Text level 2</a:t>
            </a:r>
          </a:p>
          <a:p>
            <a:pPr lvl="2"/>
            <a:r>
              <a:rPr lang="en-US" altLang="en-US"/>
              <a:t>Text level 3</a:t>
            </a:r>
          </a:p>
          <a:p>
            <a:pPr lvl="3"/>
            <a:r>
              <a:rPr lang="en-US" altLang="en-US"/>
              <a:t>Text level 4</a:t>
            </a:r>
          </a:p>
          <a:p>
            <a:pPr lvl="4"/>
            <a:r>
              <a:rPr lang="en-US" altLang="en-US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873228"/>
            <a:ext cx="935038" cy="270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">
                <a:solidFill>
                  <a:schemeClr val="bg1">
                    <a:alpha val="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r>
              <a:rPr lang="en-US" b="0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1414" y="4873228"/>
            <a:ext cx="4321175" cy="270272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accent4"/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r>
              <a:rPr lang="en-US">
                <a:solidFill>
                  <a:srgbClr val="005CB9"/>
                </a:solidFill>
              </a:rPr>
              <a:t>#</a:t>
            </a:r>
            <a:r>
              <a:rPr lang="en-US" err="1">
                <a:solidFill>
                  <a:srgbClr val="005CB9"/>
                </a:solidFill>
              </a:rPr>
              <a:t>vaccineswork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4873228"/>
            <a:ext cx="900112" cy="270272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554E5E40-990A-4474-BD97-03BADD847FA0}" type="slidenum">
              <a:rPr lang="en-US">
                <a:solidFill>
                  <a:srgbClr val="343434"/>
                </a:solidFill>
              </a:rPr>
              <a:pPr rtl="0">
                <a:defRPr/>
              </a:pPr>
              <a:t>‹#›</a:t>
            </a:fld>
            <a:endParaRPr lang="en-US">
              <a:solidFill>
                <a:srgbClr val="343434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gray">
          <a:xfrm flipH="1">
            <a:off x="7559676" y="4530329"/>
            <a:ext cx="1584325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6" r:id="rId5"/>
    <p:sldLayoutId id="2147484477" r:id="rId6"/>
    <p:sldLayoutId id="2147484478" r:id="rId7"/>
    <p:sldLayoutId id="2147484479" r:id="rId8"/>
    <p:sldLayoutId id="2147484480" r:id="rId9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rgbClr val="005CB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5CB9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defRPr sz="1500" b="1" kern="1200">
          <a:solidFill>
            <a:srgbClr val="005CB9"/>
          </a:solidFill>
          <a:latin typeface="+mn-lt"/>
          <a:ea typeface="+mn-ea"/>
          <a:cs typeface="+mn-cs"/>
        </a:defRPr>
      </a:lvl1pPr>
      <a:lvl2pPr marL="107156" algn="l" rtl="0" eaLnBrk="0" fontAlgn="base" hangingPunct="0">
        <a:spcBef>
          <a:spcPts val="225"/>
        </a:spcBef>
        <a:spcAft>
          <a:spcPct val="0"/>
        </a:spcAft>
        <a:buFont typeface="Arial" charset="0"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07156" indent="80963" algn="l" rtl="0" eaLnBrk="0" fontAlgn="base" hangingPunct="0">
        <a:spcBef>
          <a:spcPts val="225"/>
        </a:spcBef>
        <a:spcAft>
          <a:spcPct val="0"/>
        </a:spcAft>
        <a:buSzPct val="100000"/>
        <a:buFont typeface="Arial" charset="0"/>
        <a:buChar char="•"/>
        <a:defRPr sz="105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69081" algn="l" rtl="0" eaLnBrk="0" fontAlgn="base" hangingPunct="0">
        <a:spcBef>
          <a:spcPts val="225"/>
        </a:spcBef>
        <a:spcAft>
          <a:spcPct val="0"/>
        </a:spcAft>
        <a:buSzPct val="100000"/>
        <a:buFont typeface="Arial" charset="0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377429" indent="80963" algn="l" rtl="0" eaLnBrk="0" fontAlgn="base" hangingPunct="0">
        <a:spcBef>
          <a:spcPts val="225"/>
        </a:spcBef>
        <a:spcAft>
          <a:spcPct val="0"/>
        </a:spcAft>
        <a:buSzPct val="100000"/>
        <a:buFont typeface="Arial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6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1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8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LAYING THE FOUNDATION FOR A SUCCESSFUL FUTURE</a:t>
            </a:r>
            <a:endParaRPr lang="en-US" sz="2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MEASLES AND RUBELLA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September 11, 2019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2017 Bill &amp; Melinda Gates Foundation|</a:t>
            </a:r>
          </a:p>
        </p:txBody>
      </p:sp>
    </p:spTree>
    <p:extLst>
      <p:ext uri="{BB962C8B-B14F-4D97-AF65-F5344CB8AC3E}">
        <p14:creationId xmlns:p14="http://schemas.microsoft.com/office/powerpoint/2010/main" val="22263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Innovations in program tools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9063A86-83BB-41D6-B0F8-EA2A254FA0DF}"/>
              </a:ext>
            </a:extLst>
          </p:cNvPr>
          <p:cNvSpPr txBox="1">
            <a:spLocks/>
          </p:cNvSpPr>
          <p:nvPr/>
        </p:nvSpPr>
        <p:spPr>
          <a:xfrm>
            <a:off x="2703495" y="1017711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Diversify MR 10dv supply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6DA6BF3-57EA-4F50-90E1-3BA94387326E}"/>
              </a:ext>
            </a:extLst>
          </p:cNvPr>
          <p:cNvSpPr txBox="1">
            <a:spLocks/>
          </p:cNvSpPr>
          <p:nvPr/>
        </p:nvSpPr>
        <p:spPr>
          <a:xfrm>
            <a:off x="2726820" y="1648892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Increase MR 5dv supply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8328C-881C-4CA5-B698-03D15599D239}"/>
              </a:ext>
            </a:extLst>
          </p:cNvPr>
          <p:cNvSpPr txBox="1">
            <a:spLocks/>
          </p:cNvSpPr>
          <p:nvPr/>
        </p:nvSpPr>
        <p:spPr>
          <a:xfrm>
            <a:off x="2727703" y="2305379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 algn="ctr"/>
            <a:r>
              <a:rPr lang="en-US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Novel MR delivery device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8879-94D8-4CD6-9327-2C65102DB1D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565349" y="1233155"/>
            <a:ext cx="1138146" cy="211385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93A858-9D52-4573-A9A5-5B5B02FF13ED}"/>
              </a:ext>
            </a:extLst>
          </p:cNvPr>
          <p:cNvCxnSpPr>
            <a:cxnSpLocks/>
            <a:stCxn id="52" idx="3"/>
            <a:endCxn id="14" idx="1"/>
          </p:cNvCxnSpPr>
          <p:nvPr/>
        </p:nvCxnSpPr>
        <p:spPr>
          <a:xfrm flipV="1">
            <a:off x="1565349" y="2520823"/>
            <a:ext cx="1162354" cy="11339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BAF76D-D6E9-4539-B197-C9855585D2E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550529" y="1864336"/>
            <a:ext cx="1176291" cy="166097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devinm\Desktop\GT IND\IND\Images3\FFI and patch uncapped2.png">
            <a:extLst>
              <a:ext uri="{FF2B5EF4-FFF2-40B4-BE49-F238E27FC236}">
                <a16:creationId xmlns:a16="http://schemas.microsoft.com/office/drawing/2014/main" id="{999CDE03-36F6-46D2-8EB7-5F2B33B02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48652" r="27311" b="26025"/>
          <a:stretch/>
        </p:blipFill>
        <p:spPr bwMode="auto">
          <a:xfrm>
            <a:off x="5173987" y="2416923"/>
            <a:ext cx="1236751" cy="3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30">
            <a:extLst>
              <a:ext uri="{FF2B5EF4-FFF2-40B4-BE49-F238E27FC236}">
                <a16:creationId xmlns:a16="http://schemas.microsoft.com/office/drawing/2014/main" id="{9D21132B-51CB-42DD-9FC5-03E1C90B23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4" y="2402525"/>
            <a:ext cx="1343081" cy="558556"/>
          </a:xfrm>
          <a:prstGeom prst="rect">
            <a:avLst/>
          </a:prstGeom>
        </p:spPr>
      </p:pic>
      <p:pic>
        <p:nvPicPr>
          <p:cNvPr id="41" name="Picture Placeholder 1">
            <a:extLst>
              <a:ext uri="{FF2B5EF4-FFF2-40B4-BE49-F238E27FC236}">
                <a16:creationId xmlns:a16="http://schemas.microsoft.com/office/drawing/2014/main" id="{78847780-AB2D-4D6E-BE86-D3B79D7AB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>
            <a:fillRect/>
          </a:stretch>
        </p:blipFill>
        <p:spPr>
          <a:xfrm>
            <a:off x="6251537" y="1174844"/>
            <a:ext cx="1341934" cy="754838"/>
          </a:xfrm>
          <a:prstGeom prst="rect">
            <a:avLst/>
          </a:prstGeom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9CCB181F-7DDD-4D00-BCD7-6B35AFE268D1}"/>
              </a:ext>
            </a:extLst>
          </p:cNvPr>
          <p:cNvSpPr txBox="1">
            <a:spLocks/>
          </p:cNvSpPr>
          <p:nvPr/>
        </p:nvSpPr>
        <p:spPr>
          <a:xfrm>
            <a:off x="5202880" y="2159384"/>
            <a:ext cx="1048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MAPs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67806FD5-537F-4917-B5EE-5D655E6BB434}"/>
              </a:ext>
            </a:extLst>
          </p:cNvPr>
          <p:cNvSpPr txBox="1">
            <a:spLocks/>
          </p:cNvSpPr>
          <p:nvPr/>
        </p:nvSpPr>
        <p:spPr>
          <a:xfrm>
            <a:off x="6821218" y="2162389"/>
            <a:ext cx="1746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Dual chamber devices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0033FB54-7BD3-454B-8C29-67F0DA10A839}"/>
              </a:ext>
            </a:extLst>
          </p:cNvPr>
          <p:cNvSpPr txBox="1">
            <a:spLocks/>
          </p:cNvSpPr>
          <p:nvPr/>
        </p:nvSpPr>
        <p:spPr>
          <a:xfrm>
            <a:off x="6049457" y="923933"/>
            <a:ext cx="1746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  <a:ea typeface="Arial Unicode MS"/>
                <a:cs typeface="Arial Unicode MS"/>
              </a:rPr>
              <a:t>Additional suppliers</a:t>
            </a:r>
          </a:p>
        </p:txBody>
      </p:sp>
    </p:spTree>
    <p:extLst>
      <p:ext uri="{BB962C8B-B14F-4D97-AF65-F5344CB8AC3E}">
        <p14:creationId xmlns:p14="http://schemas.microsoft.com/office/powerpoint/2010/main" val="1137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Innovations in program tools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9063A86-83BB-41D6-B0F8-EA2A254FA0DF}"/>
              </a:ext>
            </a:extLst>
          </p:cNvPr>
          <p:cNvSpPr txBox="1">
            <a:spLocks/>
          </p:cNvSpPr>
          <p:nvPr/>
        </p:nvSpPr>
        <p:spPr>
          <a:xfrm>
            <a:off x="2703495" y="1017711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Diversify MR 10dv supply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6DA6BF3-57EA-4F50-90E1-3BA94387326E}"/>
              </a:ext>
            </a:extLst>
          </p:cNvPr>
          <p:cNvSpPr txBox="1">
            <a:spLocks/>
          </p:cNvSpPr>
          <p:nvPr/>
        </p:nvSpPr>
        <p:spPr>
          <a:xfrm>
            <a:off x="2726820" y="1648892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Increase MR 5dv supply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8328C-881C-4CA5-B698-03D15599D239}"/>
              </a:ext>
            </a:extLst>
          </p:cNvPr>
          <p:cNvSpPr txBox="1">
            <a:spLocks/>
          </p:cNvSpPr>
          <p:nvPr/>
        </p:nvSpPr>
        <p:spPr>
          <a:xfrm>
            <a:off x="2727703" y="2305379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 algn="ctr"/>
            <a:r>
              <a:rPr lang="en-US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Novel MR delivery device development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C6FAD2C-0ACE-4B73-8E3D-78F50C3EFF93}"/>
              </a:ext>
            </a:extLst>
          </p:cNvPr>
          <p:cNvSpPr txBox="1">
            <a:spLocks/>
          </p:cNvSpPr>
          <p:nvPr/>
        </p:nvSpPr>
        <p:spPr>
          <a:xfrm>
            <a:off x="2726820" y="3010280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 err="1">
                <a:solidFill>
                  <a:schemeClr val="accent6"/>
                </a:solidFill>
                <a:ea typeface="Arial Unicode MS"/>
                <a:cs typeface="Arial Unicode MS"/>
              </a:rPr>
              <a:t>PoC</a:t>
            </a: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 diagnostic test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8879-94D8-4CD6-9327-2C65102DB1D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565349" y="1233155"/>
            <a:ext cx="1138146" cy="211385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742168-A189-44C5-847A-39392DB352B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564908" y="3225724"/>
            <a:ext cx="1161912" cy="60623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93A858-9D52-4573-A9A5-5B5B02FF13ED}"/>
              </a:ext>
            </a:extLst>
          </p:cNvPr>
          <p:cNvCxnSpPr>
            <a:cxnSpLocks/>
            <a:stCxn id="52" idx="3"/>
            <a:endCxn id="14" idx="1"/>
          </p:cNvCxnSpPr>
          <p:nvPr/>
        </p:nvCxnSpPr>
        <p:spPr>
          <a:xfrm flipV="1">
            <a:off x="1565349" y="2520823"/>
            <a:ext cx="1162354" cy="11339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BAF76D-D6E9-4539-B197-C9855585D2E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550529" y="1864336"/>
            <a:ext cx="1176291" cy="166097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devinm\Desktop\GT IND\IND\Images3\FFI and patch uncapped2.png">
            <a:extLst>
              <a:ext uri="{FF2B5EF4-FFF2-40B4-BE49-F238E27FC236}">
                <a16:creationId xmlns:a16="http://schemas.microsoft.com/office/drawing/2014/main" id="{999CDE03-36F6-46D2-8EB7-5F2B33B02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48652" r="27311" b="26025"/>
          <a:stretch/>
        </p:blipFill>
        <p:spPr bwMode="auto">
          <a:xfrm>
            <a:off x="5173987" y="2416923"/>
            <a:ext cx="1236751" cy="3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30">
            <a:extLst>
              <a:ext uri="{FF2B5EF4-FFF2-40B4-BE49-F238E27FC236}">
                <a16:creationId xmlns:a16="http://schemas.microsoft.com/office/drawing/2014/main" id="{9D21132B-51CB-42DD-9FC5-03E1C90B23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4" y="2402525"/>
            <a:ext cx="1343081" cy="558556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88C01D6E-E936-40AA-A92E-2512134E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r="55880" b="1"/>
          <a:stretch/>
        </p:blipFill>
        <p:spPr bwMode="auto">
          <a:xfrm rot="5400000">
            <a:off x="7425648" y="2649380"/>
            <a:ext cx="286456" cy="109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572206-ACAF-4431-BA8C-CACE47584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550542" y="2569462"/>
            <a:ext cx="526127" cy="1272503"/>
          </a:xfrm>
          <a:prstGeom prst="rect">
            <a:avLst/>
          </a:prstGeom>
        </p:spPr>
      </p:pic>
      <p:pic>
        <p:nvPicPr>
          <p:cNvPr id="41" name="Picture Placeholder 1">
            <a:extLst>
              <a:ext uri="{FF2B5EF4-FFF2-40B4-BE49-F238E27FC236}">
                <a16:creationId xmlns:a16="http://schemas.microsoft.com/office/drawing/2014/main" id="{78847780-AB2D-4D6E-BE86-D3B79D7AB2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>
            <a:fillRect/>
          </a:stretch>
        </p:blipFill>
        <p:spPr>
          <a:xfrm>
            <a:off x="6251537" y="1174844"/>
            <a:ext cx="1341934" cy="754838"/>
          </a:xfrm>
          <a:prstGeom prst="rect">
            <a:avLst/>
          </a:prstGeom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9CCB181F-7DDD-4D00-BCD7-6B35AFE268D1}"/>
              </a:ext>
            </a:extLst>
          </p:cNvPr>
          <p:cNvSpPr txBox="1">
            <a:spLocks/>
          </p:cNvSpPr>
          <p:nvPr/>
        </p:nvSpPr>
        <p:spPr>
          <a:xfrm>
            <a:off x="5202880" y="2159384"/>
            <a:ext cx="1048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MAPs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67806FD5-537F-4917-B5EE-5D655E6BB434}"/>
              </a:ext>
            </a:extLst>
          </p:cNvPr>
          <p:cNvSpPr txBox="1">
            <a:spLocks/>
          </p:cNvSpPr>
          <p:nvPr/>
        </p:nvSpPr>
        <p:spPr>
          <a:xfrm>
            <a:off x="6821218" y="2162389"/>
            <a:ext cx="1746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Dual chamber devices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0033FB54-7BD3-454B-8C29-67F0DA10A839}"/>
              </a:ext>
            </a:extLst>
          </p:cNvPr>
          <p:cNvSpPr txBox="1">
            <a:spLocks/>
          </p:cNvSpPr>
          <p:nvPr/>
        </p:nvSpPr>
        <p:spPr>
          <a:xfrm>
            <a:off x="6049457" y="923933"/>
            <a:ext cx="1746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  <a:ea typeface="Arial Unicode MS"/>
                <a:cs typeface="Arial Unicode MS"/>
              </a:rPr>
              <a:t>Additional suppliers</a:t>
            </a:r>
          </a:p>
        </p:txBody>
      </p:sp>
    </p:spTree>
    <p:extLst>
      <p:ext uri="{BB962C8B-B14F-4D97-AF65-F5344CB8AC3E}">
        <p14:creationId xmlns:p14="http://schemas.microsoft.com/office/powerpoint/2010/main" val="17419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Innovations in program tools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9063A86-83BB-41D6-B0F8-EA2A254FA0DF}"/>
              </a:ext>
            </a:extLst>
          </p:cNvPr>
          <p:cNvSpPr txBox="1">
            <a:spLocks/>
          </p:cNvSpPr>
          <p:nvPr/>
        </p:nvSpPr>
        <p:spPr>
          <a:xfrm>
            <a:off x="2703495" y="1017711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Diversify MR 10dv supply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6DA6BF3-57EA-4F50-90E1-3BA94387326E}"/>
              </a:ext>
            </a:extLst>
          </p:cNvPr>
          <p:cNvSpPr txBox="1">
            <a:spLocks/>
          </p:cNvSpPr>
          <p:nvPr/>
        </p:nvSpPr>
        <p:spPr>
          <a:xfrm>
            <a:off x="2726820" y="1648892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Increase MR 5dv supply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8328C-881C-4CA5-B698-03D15599D239}"/>
              </a:ext>
            </a:extLst>
          </p:cNvPr>
          <p:cNvSpPr txBox="1">
            <a:spLocks/>
          </p:cNvSpPr>
          <p:nvPr/>
        </p:nvSpPr>
        <p:spPr>
          <a:xfrm>
            <a:off x="2727703" y="2305379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 algn="ctr"/>
            <a:r>
              <a:rPr lang="en-US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Novel MR delivery device development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C6FAD2C-0ACE-4B73-8E3D-78F50C3EFF93}"/>
              </a:ext>
            </a:extLst>
          </p:cNvPr>
          <p:cNvSpPr txBox="1">
            <a:spLocks/>
          </p:cNvSpPr>
          <p:nvPr/>
        </p:nvSpPr>
        <p:spPr>
          <a:xfrm>
            <a:off x="2726820" y="3010280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 err="1">
                <a:solidFill>
                  <a:schemeClr val="accent6"/>
                </a:solidFill>
                <a:ea typeface="Arial Unicode MS"/>
                <a:cs typeface="Arial Unicode MS"/>
              </a:rPr>
              <a:t>PoC</a:t>
            </a: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 diagnostic test development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3A0D907-071A-47D4-91C7-DB85068D7B9A}"/>
              </a:ext>
            </a:extLst>
          </p:cNvPr>
          <p:cNvSpPr txBox="1">
            <a:spLocks/>
          </p:cNvSpPr>
          <p:nvPr/>
        </p:nvSpPr>
        <p:spPr>
          <a:xfrm>
            <a:off x="2732710" y="4065834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Better tools learning agenda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8879-94D8-4CD6-9327-2C65102DB1D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565349" y="1233155"/>
            <a:ext cx="1138146" cy="211385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D086C3-BB79-41F8-8908-1FE721A11610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577011" y="3957898"/>
            <a:ext cx="1155699" cy="32338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742168-A189-44C5-847A-39392DB352B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564908" y="3225724"/>
            <a:ext cx="1161912" cy="60623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93A858-9D52-4573-A9A5-5B5B02FF13ED}"/>
              </a:ext>
            </a:extLst>
          </p:cNvPr>
          <p:cNvCxnSpPr>
            <a:cxnSpLocks/>
            <a:stCxn id="52" idx="3"/>
            <a:endCxn id="14" idx="1"/>
          </p:cNvCxnSpPr>
          <p:nvPr/>
        </p:nvCxnSpPr>
        <p:spPr>
          <a:xfrm flipV="1">
            <a:off x="1565349" y="2520823"/>
            <a:ext cx="1162354" cy="11339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BAF76D-D6E9-4539-B197-C9855585D2E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550529" y="1864336"/>
            <a:ext cx="1176291" cy="166097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devinm\Desktop\GT IND\IND\Images3\FFI and patch uncapped2.png">
            <a:extLst>
              <a:ext uri="{FF2B5EF4-FFF2-40B4-BE49-F238E27FC236}">
                <a16:creationId xmlns:a16="http://schemas.microsoft.com/office/drawing/2014/main" id="{999CDE03-36F6-46D2-8EB7-5F2B33B02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48652" r="27311" b="26025"/>
          <a:stretch/>
        </p:blipFill>
        <p:spPr bwMode="auto">
          <a:xfrm>
            <a:off x="5173987" y="2416923"/>
            <a:ext cx="1236751" cy="3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30">
            <a:extLst>
              <a:ext uri="{FF2B5EF4-FFF2-40B4-BE49-F238E27FC236}">
                <a16:creationId xmlns:a16="http://schemas.microsoft.com/office/drawing/2014/main" id="{9D21132B-51CB-42DD-9FC5-03E1C90B23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4" y="2402525"/>
            <a:ext cx="1343081" cy="558556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88C01D6E-E936-40AA-A92E-2512134E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r="55880" b="1"/>
          <a:stretch/>
        </p:blipFill>
        <p:spPr bwMode="auto">
          <a:xfrm rot="5400000">
            <a:off x="7425648" y="2649380"/>
            <a:ext cx="286456" cy="109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572206-ACAF-4431-BA8C-CACE47584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550542" y="2569462"/>
            <a:ext cx="526127" cy="1272503"/>
          </a:xfrm>
          <a:prstGeom prst="rect">
            <a:avLst/>
          </a:prstGeom>
        </p:spPr>
      </p:pic>
      <p:pic>
        <p:nvPicPr>
          <p:cNvPr id="41" name="Picture Placeholder 1">
            <a:extLst>
              <a:ext uri="{FF2B5EF4-FFF2-40B4-BE49-F238E27FC236}">
                <a16:creationId xmlns:a16="http://schemas.microsoft.com/office/drawing/2014/main" id="{78847780-AB2D-4D6E-BE86-D3B79D7AB2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>
            <a:fillRect/>
          </a:stretch>
        </p:blipFill>
        <p:spPr>
          <a:xfrm>
            <a:off x="6251537" y="1174844"/>
            <a:ext cx="1341934" cy="754838"/>
          </a:xfrm>
          <a:prstGeom prst="rect">
            <a:avLst/>
          </a:prstGeom>
        </p:spPr>
      </p:pic>
      <p:pic>
        <p:nvPicPr>
          <p:cNvPr id="43" name="Picture 2" descr="Image result for nevoline">
            <a:extLst>
              <a:ext uri="{FF2B5EF4-FFF2-40B4-BE49-F238E27FC236}">
                <a16:creationId xmlns:a16="http://schemas.microsoft.com/office/drawing/2014/main" id="{F7A3D336-FD53-476A-AC06-0A44F280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51" y="3957898"/>
            <a:ext cx="1061306" cy="5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3">
            <a:extLst>
              <a:ext uri="{FF2B5EF4-FFF2-40B4-BE49-F238E27FC236}">
                <a16:creationId xmlns:a16="http://schemas.microsoft.com/office/drawing/2014/main" id="{9CCB181F-7DDD-4D00-BCD7-6B35AFE268D1}"/>
              </a:ext>
            </a:extLst>
          </p:cNvPr>
          <p:cNvSpPr txBox="1">
            <a:spLocks/>
          </p:cNvSpPr>
          <p:nvPr/>
        </p:nvSpPr>
        <p:spPr>
          <a:xfrm>
            <a:off x="5202880" y="2159384"/>
            <a:ext cx="1048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MAPs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67806FD5-537F-4917-B5EE-5D655E6BB434}"/>
              </a:ext>
            </a:extLst>
          </p:cNvPr>
          <p:cNvSpPr txBox="1">
            <a:spLocks/>
          </p:cNvSpPr>
          <p:nvPr/>
        </p:nvSpPr>
        <p:spPr>
          <a:xfrm>
            <a:off x="6821218" y="2162389"/>
            <a:ext cx="1746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Dual chamber devices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pic>
        <p:nvPicPr>
          <p:cNvPr id="47" name="Picture 6" descr="https://indevr.com/sitev01/wp-content/uploads/2015/05/VaxArray-Imaging-System-with-Slides-thumbnail.png">
            <a:extLst>
              <a:ext uri="{FF2B5EF4-FFF2-40B4-BE49-F238E27FC236}">
                <a16:creationId xmlns:a16="http://schemas.microsoft.com/office/drawing/2014/main" id="{F298177C-964E-413A-838B-9219A9C0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50" y="3888603"/>
            <a:ext cx="820505" cy="5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delsitech">
            <a:extLst>
              <a:ext uri="{FF2B5EF4-FFF2-40B4-BE49-F238E27FC236}">
                <a16:creationId xmlns:a16="http://schemas.microsoft.com/office/drawing/2014/main" id="{3AA73D56-8E4F-442B-B273-33B4A0E6B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2509" r="23888" b="42508"/>
          <a:stretch/>
        </p:blipFill>
        <p:spPr bwMode="auto">
          <a:xfrm>
            <a:off x="7355595" y="4521498"/>
            <a:ext cx="1163569" cy="3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13">
            <a:extLst>
              <a:ext uri="{FF2B5EF4-FFF2-40B4-BE49-F238E27FC236}">
                <a16:creationId xmlns:a16="http://schemas.microsoft.com/office/drawing/2014/main" id="{0033FB54-7BD3-454B-8C29-67F0DA10A839}"/>
              </a:ext>
            </a:extLst>
          </p:cNvPr>
          <p:cNvSpPr txBox="1">
            <a:spLocks/>
          </p:cNvSpPr>
          <p:nvPr/>
        </p:nvSpPr>
        <p:spPr>
          <a:xfrm>
            <a:off x="6049457" y="923933"/>
            <a:ext cx="1746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  <a:ea typeface="Arial Unicode MS"/>
                <a:cs typeface="Arial Unicode MS"/>
              </a:rPr>
              <a:t>Additional suppliers</a:t>
            </a:r>
          </a:p>
        </p:txBody>
      </p:sp>
      <p:sp>
        <p:nvSpPr>
          <p:cNvPr id="55" name="Rectangle 13">
            <a:extLst>
              <a:ext uri="{FF2B5EF4-FFF2-40B4-BE49-F238E27FC236}">
                <a16:creationId xmlns:a16="http://schemas.microsoft.com/office/drawing/2014/main" id="{2B6383C5-DF52-441F-93E4-1C7D9F62833E}"/>
              </a:ext>
            </a:extLst>
          </p:cNvPr>
          <p:cNvSpPr txBox="1">
            <a:spLocks/>
          </p:cNvSpPr>
          <p:nvPr/>
        </p:nvSpPr>
        <p:spPr>
          <a:xfrm>
            <a:off x="4804531" y="3642388"/>
            <a:ext cx="37940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dirty="0">
                <a:solidFill>
                  <a:schemeClr val="accent6"/>
                </a:solidFill>
                <a:ea typeface="Arial Unicode MS"/>
                <a:cs typeface="Arial Unicode MS"/>
              </a:rPr>
              <a:t>Lower cost MR vaccine manufacturing</a:t>
            </a:r>
          </a:p>
        </p:txBody>
      </p:sp>
      <p:pic>
        <p:nvPicPr>
          <p:cNvPr id="56" name="Picture 4" descr="Image result for nevoline">
            <a:extLst>
              <a:ext uri="{FF2B5EF4-FFF2-40B4-BE49-F238E27FC236}">
                <a16:creationId xmlns:a16="http://schemas.microsoft.com/office/drawing/2014/main" id="{4182F9E9-7BD4-4F5A-A185-A8561135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48" y="4585472"/>
            <a:ext cx="1231798" cy="2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vaxarray indevr">
            <a:extLst>
              <a:ext uri="{FF2B5EF4-FFF2-40B4-BE49-F238E27FC236}">
                <a16:creationId xmlns:a16="http://schemas.microsoft.com/office/drawing/2014/main" id="{37F03CA2-69F7-4C71-A471-E7FA3BEF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39" y="4515915"/>
            <a:ext cx="759929" cy="2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delsitech">
            <a:extLst>
              <a:ext uri="{FF2B5EF4-FFF2-40B4-BE49-F238E27FC236}">
                <a16:creationId xmlns:a16="http://schemas.microsoft.com/office/drawing/2014/main" id="{8F936DCA-65BB-4573-9EA4-CBF15814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92" y="3957898"/>
            <a:ext cx="761813" cy="5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5" name="Picture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18814"/>
            <a:ext cx="3524250" cy="813816"/>
            <a:chOff x="342866" y="1656727"/>
            <a:chExt cx="3292475" cy="2608333"/>
          </a:xfrm>
        </p:grpSpPr>
        <p:sp>
          <p:nvSpPr>
            <p:cNvPr id="10" name="Rectangle 9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solidFill>
              <a:srgbClr val="3086A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solidFill>
              <a:schemeClr val="accent6">
                <a:lumMod val="75000"/>
                <a:lumOff val="2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5125" y="414877"/>
            <a:ext cx="3065138" cy="4149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100"/>
              </a:lnSpc>
            </a:pPr>
            <a:r>
              <a:rPr lang="en-US" sz="23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Our strategy is built on the “five betters”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1EB84B02-9DB4-47B2-B4D9-6D9DE4F3086C}"/>
              </a:ext>
            </a:extLst>
          </p:cNvPr>
          <p:cNvSpPr/>
          <p:nvPr/>
        </p:nvSpPr>
        <p:spPr>
          <a:xfrm>
            <a:off x="1629869" y="2398656"/>
            <a:ext cx="914400" cy="914400"/>
          </a:xfrm>
          <a:prstGeom prst="mathEqual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foundation forms">
            <a:extLst>
              <a:ext uri="{FF2B5EF4-FFF2-40B4-BE49-F238E27FC236}">
                <a16:creationId xmlns:a16="http://schemas.microsoft.com/office/drawing/2014/main" id="{6524914F-1E48-42A4-8DCC-0DF5FA6EA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24807"/>
          <a:stretch/>
        </p:blipFill>
        <p:spPr bwMode="auto">
          <a:xfrm>
            <a:off x="2608789" y="1461278"/>
            <a:ext cx="2301308" cy="27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Our strategy is built on the “five betters”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1EB84B02-9DB4-47B2-B4D9-6D9DE4F3086C}"/>
              </a:ext>
            </a:extLst>
          </p:cNvPr>
          <p:cNvSpPr/>
          <p:nvPr/>
        </p:nvSpPr>
        <p:spPr>
          <a:xfrm>
            <a:off x="1629869" y="2398656"/>
            <a:ext cx="914400" cy="914400"/>
          </a:xfrm>
          <a:prstGeom prst="mathEqual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foundation forms">
            <a:extLst>
              <a:ext uri="{FF2B5EF4-FFF2-40B4-BE49-F238E27FC236}">
                <a16:creationId xmlns:a16="http://schemas.microsoft.com/office/drawing/2014/main" id="{6524914F-1E48-42A4-8DCC-0DF5FA6EA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24807"/>
          <a:stretch/>
        </p:blipFill>
        <p:spPr bwMode="auto">
          <a:xfrm>
            <a:off x="2608789" y="1461278"/>
            <a:ext cx="2301308" cy="27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39F595E7-1EBA-4061-A1FB-7FEFEC51BC11}"/>
              </a:ext>
            </a:extLst>
          </p:cNvPr>
          <p:cNvSpPr/>
          <p:nvPr/>
        </p:nvSpPr>
        <p:spPr>
          <a:xfrm>
            <a:off x="2272582" y="661786"/>
            <a:ext cx="2973721" cy="4311531"/>
          </a:xfrm>
          <a:prstGeom prst="mathMultiply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Our strategy is built on the “five betters”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1EB84B02-9DB4-47B2-B4D9-6D9DE4F3086C}"/>
              </a:ext>
            </a:extLst>
          </p:cNvPr>
          <p:cNvSpPr/>
          <p:nvPr/>
        </p:nvSpPr>
        <p:spPr>
          <a:xfrm>
            <a:off x="1629869" y="2398656"/>
            <a:ext cx="914400" cy="914400"/>
          </a:xfrm>
          <a:prstGeom prst="mathEqual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foundation forms">
            <a:extLst>
              <a:ext uri="{FF2B5EF4-FFF2-40B4-BE49-F238E27FC236}">
                <a16:creationId xmlns:a16="http://schemas.microsoft.com/office/drawing/2014/main" id="{6524914F-1E48-42A4-8DCC-0DF5FA6EA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24807"/>
          <a:stretch/>
        </p:blipFill>
        <p:spPr bwMode="auto">
          <a:xfrm>
            <a:off x="2608789" y="1461278"/>
            <a:ext cx="2301308" cy="27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39F595E7-1EBA-4061-A1FB-7FEFEC51BC11}"/>
              </a:ext>
            </a:extLst>
          </p:cNvPr>
          <p:cNvSpPr/>
          <p:nvPr/>
        </p:nvSpPr>
        <p:spPr>
          <a:xfrm>
            <a:off x="2272582" y="661786"/>
            <a:ext cx="2973721" cy="4311531"/>
          </a:xfrm>
          <a:prstGeom prst="mathMultiply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4" descr="Image result for house falling off foundation">
            <a:extLst>
              <a:ext uri="{FF2B5EF4-FFF2-40B4-BE49-F238E27FC236}">
                <a16:creationId xmlns:a16="http://schemas.microsoft.com/office/drawing/2014/main" id="{6917C9A7-BF4E-4E77-B8DC-E2E5D074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41" y="1623320"/>
            <a:ext cx="2764970" cy="23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D4B7EE9-C1D4-4C41-BE5C-8C76D9EB4A44}"/>
              </a:ext>
            </a:extLst>
          </p:cNvPr>
          <p:cNvSpPr/>
          <p:nvPr/>
        </p:nvSpPr>
        <p:spPr>
          <a:xfrm>
            <a:off x="5117566" y="2618062"/>
            <a:ext cx="683879" cy="438528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The need for investment now in new approaches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2C44B633-CB06-467C-BE28-420E5E73EF92}"/>
              </a:ext>
            </a:extLst>
          </p:cNvPr>
          <p:cNvSpPr txBox="1">
            <a:spLocks/>
          </p:cNvSpPr>
          <p:nvPr/>
        </p:nvSpPr>
        <p:spPr>
          <a:xfrm>
            <a:off x="2108500" y="1682292"/>
            <a:ext cx="600584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buClrTx/>
              <a:buSzPct val="100000"/>
              <a:buNone/>
            </a:pPr>
            <a:endParaRPr lang="en-US" sz="18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1587" lvl="1" indent="0" algn="ctr">
              <a:buClrTx/>
              <a:buSzPct val="100000"/>
              <a:buNone/>
            </a:pPr>
            <a:r>
              <a:rPr lang="en-US" sz="1800" dirty="0">
                <a:solidFill>
                  <a:schemeClr val="accent6"/>
                </a:solidFill>
              </a:rPr>
              <a:t>If we have learned anything from polio eradication, it is that </a:t>
            </a:r>
            <a:r>
              <a:rPr lang="en-US" sz="1800" b="1" i="1" dirty="0">
                <a:solidFill>
                  <a:schemeClr val="accent6"/>
                </a:solidFill>
              </a:rPr>
              <a:t>we must invest in a diverse portfolio of tools early</a:t>
            </a:r>
            <a:endParaRPr lang="en-US" sz="18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1587" lvl="1" indent="0" algn="ctr">
              <a:buClrTx/>
              <a:buSzPct val="100000"/>
              <a:buNone/>
            </a:pPr>
            <a:endParaRPr lang="en-US" sz="1800" dirty="0">
              <a:solidFill>
                <a:schemeClr val="accent6"/>
              </a:solidFill>
              <a:ea typeface="Arial Unicode MS"/>
              <a:cs typeface="Arial Unicode MS"/>
            </a:endParaRPr>
          </a:p>
          <a:p>
            <a:pPr marL="1587" lvl="1" indent="0" algn="ctr">
              <a:buClrTx/>
              <a:buSzPct val="100000"/>
              <a:buNone/>
            </a:pPr>
            <a:r>
              <a:rPr lang="en-US" sz="1800" dirty="0">
                <a:solidFill>
                  <a:schemeClr val="accent6"/>
                </a:solidFill>
                <a:ea typeface="Arial Unicode MS"/>
                <a:cs typeface="Arial Unicode MS"/>
              </a:rPr>
              <a:t> Some might fail, some might succeed, and some might prove essential</a:t>
            </a:r>
          </a:p>
        </p:txBody>
      </p:sp>
    </p:spTree>
    <p:extLst>
      <p:ext uri="{BB962C8B-B14F-4D97-AF65-F5344CB8AC3E}">
        <p14:creationId xmlns:p14="http://schemas.microsoft.com/office/powerpoint/2010/main" val="18832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Innovations in data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C008E2F-7AF8-45AC-9628-AC035B5D89EF}"/>
              </a:ext>
            </a:extLst>
          </p:cNvPr>
          <p:cNvSpPr txBox="1">
            <a:spLocks/>
          </p:cNvSpPr>
          <p:nvPr/>
        </p:nvSpPr>
        <p:spPr>
          <a:xfrm>
            <a:off x="2633851" y="1263272"/>
            <a:ext cx="1938149" cy="430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dirty="0">
                <a:solidFill>
                  <a:schemeClr val="accent6"/>
                </a:solidFill>
                <a:ea typeface="Arial Unicode MS"/>
                <a:cs typeface="Arial Unicode MS"/>
              </a:rPr>
              <a:t>Improve data availability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9A9BD34-A278-448D-9CF3-BE0ABE5A716E}"/>
              </a:ext>
            </a:extLst>
          </p:cNvPr>
          <p:cNvSpPr txBox="1">
            <a:spLocks/>
          </p:cNvSpPr>
          <p:nvPr/>
        </p:nvSpPr>
        <p:spPr>
          <a:xfrm>
            <a:off x="5722636" y="859094"/>
            <a:ext cx="24645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New WHO data system (WIISE)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26D1D7-8EC8-47AB-8182-E3CCB89727C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565349" y="1478716"/>
            <a:ext cx="1068502" cy="10930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6C2E0FBC-4484-4080-A52C-73428506D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5959" r="2888" b="8316"/>
          <a:stretch/>
        </p:blipFill>
        <p:spPr bwMode="auto">
          <a:xfrm>
            <a:off x="6201610" y="1097035"/>
            <a:ext cx="1501974" cy="9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Innovations in data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C008E2F-7AF8-45AC-9628-AC035B5D89EF}"/>
              </a:ext>
            </a:extLst>
          </p:cNvPr>
          <p:cNvSpPr txBox="1">
            <a:spLocks/>
          </p:cNvSpPr>
          <p:nvPr/>
        </p:nvSpPr>
        <p:spPr>
          <a:xfrm>
            <a:off x="2633851" y="1263272"/>
            <a:ext cx="1938149" cy="430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dirty="0">
                <a:solidFill>
                  <a:schemeClr val="accent6"/>
                </a:solidFill>
                <a:ea typeface="Arial Unicode MS"/>
                <a:cs typeface="Arial Unicode MS"/>
              </a:rPr>
              <a:t>Improve data availability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9A9BD34-A278-448D-9CF3-BE0ABE5A716E}"/>
              </a:ext>
            </a:extLst>
          </p:cNvPr>
          <p:cNvSpPr txBox="1">
            <a:spLocks/>
          </p:cNvSpPr>
          <p:nvPr/>
        </p:nvSpPr>
        <p:spPr>
          <a:xfrm>
            <a:off x="5722636" y="859094"/>
            <a:ext cx="24645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New WHO data system (WIISE)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B2EB70-01E6-4F47-92A2-478FE0ADE815}"/>
              </a:ext>
            </a:extLst>
          </p:cNvPr>
          <p:cNvSpPr txBox="1">
            <a:spLocks/>
          </p:cNvSpPr>
          <p:nvPr/>
        </p:nvSpPr>
        <p:spPr>
          <a:xfrm>
            <a:off x="2633851" y="2657931"/>
            <a:ext cx="1938149" cy="430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dirty="0">
                <a:solidFill>
                  <a:schemeClr val="accent6"/>
                </a:solidFill>
                <a:ea typeface="Arial Unicode MS"/>
                <a:cs typeface="Arial Unicode MS"/>
              </a:rPr>
              <a:t>Better define measles risk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C8F1DFF-7BFA-4EFB-848B-25A7D1D752CD}"/>
              </a:ext>
            </a:extLst>
          </p:cNvPr>
          <p:cNvSpPr txBox="1">
            <a:spLocks/>
          </p:cNvSpPr>
          <p:nvPr/>
        </p:nvSpPr>
        <p:spPr>
          <a:xfrm>
            <a:off x="5422757" y="2270178"/>
            <a:ext cx="17353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Tx/>
              <a:buSzPct val="100000"/>
              <a:buNone/>
            </a:pPr>
            <a:r>
              <a:rPr lang="en-US" sz="1200" b="1" dirty="0">
                <a:solidFill>
                  <a:schemeClr val="accent6"/>
                </a:solidFill>
              </a:rPr>
              <a:t>Risk modeling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26D1D7-8EC8-47AB-8182-E3CCB89727C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565349" y="1478716"/>
            <a:ext cx="1068502" cy="10930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6C2E0FBC-4484-4080-A52C-73428506D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5959" r="2888" b="8316"/>
          <a:stretch/>
        </p:blipFill>
        <p:spPr bwMode="auto">
          <a:xfrm>
            <a:off x="6201610" y="1097035"/>
            <a:ext cx="1501974" cy="9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ADF54D-1CE2-4BD0-A414-200EB64E639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565349" y="2871243"/>
            <a:ext cx="1068502" cy="21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F0A2F3F-5311-41AF-9B71-41430714B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01" y="2622771"/>
            <a:ext cx="936068" cy="6248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758A5B-DAE0-4999-932E-0810C94DBB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40" y="2465468"/>
            <a:ext cx="1068502" cy="93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2E0F9A8-0B3D-4887-A859-658EB32417E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r="8807"/>
          <a:stretch/>
        </p:blipFill>
        <p:spPr bwMode="auto">
          <a:xfrm>
            <a:off x="5944442" y="2545397"/>
            <a:ext cx="1149413" cy="800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13">
            <a:extLst>
              <a:ext uri="{FF2B5EF4-FFF2-40B4-BE49-F238E27FC236}">
                <a16:creationId xmlns:a16="http://schemas.microsoft.com/office/drawing/2014/main" id="{ABA376D4-A6E4-47F8-AF34-697D5BE00D00}"/>
              </a:ext>
            </a:extLst>
          </p:cNvPr>
          <p:cNvSpPr txBox="1">
            <a:spLocks/>
          </p:cNvSpPr>
          <p:nvPr/>
        </p:nvSpPr>
        <p:spPr>
          <a:xfrm>
            <a:off x="7420973" y="2270178"/>
            <a:ext cx="15324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Tx/>
              <a:buSzPct val="100000"/>
              <a:buNone/>
            </a:pPr>
            <a:r>
              <a:rPr lang="en-US" sz="1200" b="1" dirty="0" err="1">
                <a:solidFill>
                  <a:schemeClr val="accent6"/>
                </a:solidFill>
              </a:rPr>
              <a:t>Sero</a:t>
            </a:r>
            <a:r>
              <a:rPr lang="en-US" sz="1200" b="1" dirty="0">
                <a:solidFill>
                  <a:schemeClr val="accent6"/>
                </a:solidFill>
              </a:rPr>
              <a:t>-epidemiology</a:t>
            </a:r>
          </a:p>
        </p:txBody>
      </p:sp>
    </p:spTree>
    <p:extLst>
      <p:ext uri="{BB962C8B-B14F-4D97-AF65-F5344CB8AC3E}">
        <p14:creationId xmlns:p14="http://schemas.microsoft.com/office/powerpoint/2010/main" val="22130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C0AC-E0FB-44F7-926A-93C973FF25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Innovations in data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C008E2F-7AF8-45AC-9628-AC035B5D89EF}"/>
              </a:ext>
            </a:extLst>
          </p:cNvPr>
          <p:cNvSpPr txBox="1">
            <a:spLocks/>
          </p:cNvSpPr>
          <p:nvPr/>
        </p:nvSpPr>
        <p:spPr>
          <a:xfrm>
            <a:off x="2633851" y="1263272"/>
            <a:ext cx="1938149" cy="430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dirty="0">
                <a:solidFill>
                  <a:schemeClr val="accent6"/>
                </a:solidFill>
                <a:ea typeface="Arial Unicode MS"/>
                <a:cs typeface="Arial Unicode MS"/>
              </a:rPr>
              <a:t>Improve data availability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9A9BD34-A278-448D-9CF3-BE0ABE5A716E}"/>
              </a:ext>
            </a:extLst>
          </p:cNvPr>
          <p:cNvSpPr txBox="1">
            <a:spLocks/>
          </p:cNvSpPr>
          <p:nvPr/>
        </p:nvSpPr>
        <p:spPr>
          <a:xfrm>
            <a:off x="5722636" y="859094"/>
            <a:ext cx="24645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</a:rPr>
              <a:t>New WHO data system (WIISE)</a:t>
            </a:r>
            <a:endParaRPr lang="en-US" sz="1200" b="1" i="1" dirty="0">
              <a:solidFill>
                <a:schemeClr val="accent6"/>
              </a:solidFill>
              <a:ea typeface="Arial Unicode MS"/>
              <a:cs typeface="Arial Unicode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B2EB70-01E6-4F47-92A2-478FE0ADE815}"/>
              </a:ext>
            </a:extLst>
          </p:cNvPr>
          <p:cNvSpPr txBox="1">
            <a:spLocks/>
          </p:cNvSpPr>
          <p:nvPr/>
        </p:nvSpPr>
        <p:spPr>
          <a:xfrm>
            <a:off x="2633851" y="2657931"/>
            <a:ext cx="1938149" cy="430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dirty="0">
                <a:solidFill>
                  <a:schemeClr val="accent6"/>
                </a:solidFill>
                <a:ea typeface="Arial Unicode MS"/>
                <a:cs typeface="Arial Unicode MS"/>
              </a:rPr>
              <a:t>Better define measles risk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B0BBE1A-3EEE-4036-8903-EED39DADEA65}"/>
              </a:ext>
            </a:extLst>
          </p:cNvPr>
          <p:cNvSpPr txBox="1">
            <a:spLocks/>
          </p:cNvSpPr>
          <p:nvPr/>
        </p:nvSpPr>
        <p:spPr>
          <a:xfrm>
            <a:off x="2633851" y="4004493"/>
            <a:ext cx="1938149" cy="430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dirty="0">
                <a:solidFill>
                  <a:schemeClr val="accent6"/>
                </a:solidFill>
                <a:ea typeface="Arial Unicode MS"/>
                <a:cs typeface="Arial Unicode MS"/>
              </a:rPr>
              <a:t>Sub-national MCV1/2 coverage estimation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BE3833-5E19-42C0-8DA8-87D6A5984E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03" y="3820034"/>
            <a:ext cx="2329587" cy="9287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6C8F1DFF-7BFA-4EFB-848B-25A7D1D752CD}"/>
              </a:ext>
            </a:extLst>
          </p:cNvPr>
          <p:cNvSpPr txBox="1">
            <a:spLocks/>
          </p:cNvSpPr>
          <p:nvPr/>
        </p:nvSpPr>
        <p:spPr>
          <a:xfrm>
            <a:off x="5422757" y="2270178"/>
            <a:ext cx="17353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Tx/>
              <a:buSzPct val="100000"/>
              <a:buNone/>
            </a:pPr>
            <a:r>
              <a:rPr lang="en-US" sz="1200" b="1" dirty="0">
                <a:solidFill>
                  <a:schemeClr val="accent6"/>
                </a:solidFill>
              </a:rPr>
              <a:t>Risk modeling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26D1D7-8EC8-47AB-8182-E3CCB89727C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565349" y="1478716"/>
            <a:ext cx="1068502" cy="10930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6FF6EB-ED00-4A4D-BCFD-E1542D21E4C6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565349" y="3180022"/>
            <a:ext cx="1068502" cy="10399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6C2E0FBC-4484-4080-A52C-73428506D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5959" r="2888" b="8316"/>
          <a:stretch/>
        </p:blipFill>
        <p:spPr bwMode="auto">
          <a:xfrm>
            <a:off x="6201610" y="1097035"/>
            <a:ext cx="1501974" cy="9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ADF54D-1CE2-4BD0-A414-200EB64E639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565349" y="2871243"/>
            <a:ext cx="1068502" cy="21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F0A2F3F-5311-41AF-9B71-41430714B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01" y="2622771"/>
            <a:ext cx="936068" cy="6248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758A5B-DAE0-4999-932E-0810C94DBBB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40" y="2465468"/>
            <a:ext cx="1068502" cy="93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2E0F9A8-0B3D-4887-A859-658EB32417E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r="8807"/>
          <a:stretch/>
        </p:blipFill>
        <p:spPr bwMode="auto">
          <a:xfrm>
            <a:off x="5944442" y="2545397"/>
            <a:ext cx="1149413" cy="800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13">
            <a:extLst>
              <a:ext uri="{FF2B5EF4-FFF2-40B4-BE49-F238E27FC236}">
                <a16:creationId xmlns:a16="http://schemas.microsoft.com/office/drawing/2014/main" id="{ABA376D4-A6E4-47F8-AF34-697D5BE00D00}"/>
              </a:ext>
            </a:extLst>
          </p:cNvPr>
          <p:cNvSpPr txBox="1">
            <a:spLocks/>
          </p:cNvSpPr>
          <p:nvPr/>
        </p:nvSpPr>
        <p:spPr>
          <a:xfrm>
            <a:off x="7420973" y="2270178"/>
            <a:ext cx="15324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Tx/>
              <a:buSzPct val="100000"/>
              <a:buNone/>
            </a:pPr>
            <a:r>
              <a:rPr lang="en-US" sz="1200" b="1" dirty="0" err="1">
                <a:solidFill>
                  <a:schemeClr val="accent6"/>
                </a:solidFill>
              </a:rPr>
              <a:t>Sero</a:t>
            </a:r>
            <a:r>
              <a:rPr lang="en-US" sz="1200" b="1" dirty="0">
                <a:solidFill>
                  <a:schemeClr val="accent6"/>
                </a:solidFill>
              </a:rPr>
              <a:t>-epidemiology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951C1926-2640-429A-8B35-85F55435F0C4}"/>
              </a:ext>
            </a:extLst>
          </p:cNvPr>
          <p:cNvSpPr txBox="1">
            <a:spLocks/>
          </p:cNvSpPr>
          <p:nvPr/>
        </p:nvSpPr>
        <p:spPr>
          <a:xfrm>
            <a:off x="6290452" y="3654111"/>
            <a:ext cx="17353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Tx/>
              <a:buSzPct val="100000"/>
              <a:buNone/>
            </a:pPr>
            <a:r>
              <a:rPr lang="en-US" sz="1200" b="1" dirty="0">
                <a:solidFill>
                  <a:schemeClr val="accent6"/>
                </a:solidFill>
              </a:rPr>
              <a:t>Coverage modeling</a:t>
            </a:r>
          </a:p>
        </p:txBody>
      </p:sp>
    </p:spTree>
    <p:extLst>
      <p:ext uri="{BB962C8B-B14F-4D97-AF65-F5344CB8AC3E}">
        <p14:creationId xmlns:p14="http://schemas.microsoft.com/office/powerpoint/2010/main" val="3121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0F15-63FB-473A-B943-3088DDFB11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05C58B-C0C7-4B07-AC74-7FCEA0FD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692"/>
            <a:ext cx="8643144" cy="523183"/>
          </a:xfrm>
        </p:spPr>
        <p:txBody>
          <a:bodyPr/>
          <a:lstStyle/>
          <a:p>
            <a:r>
              <a:rPr lang="en-US" dirty="0"/>
              <a:t>Innovations in program tools</a:t>
            </a:r>
          </a:p>
        </p:txBody>
      </p:sp>
      <p:sp>
        <p:nvSpPr>
          <p:cNvPr id="49" name="Col 1, sp 1">
            <a:extLst>
              <a:ext uri="{FF2B5EF4-FFF2-40B4-BE49-F238E27FC236}">
                <a16:creationId xmlns:a16="http://schemas.microsoft.com/office/drawing/2014/main" id="{2DB7706C-5B43-4B2B-B928-76ABB358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785363"/>
            <a:ext cx="1200227" cy="613293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campaigns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l 1, sp 1">
            <a:extLst>
              <a:ext uri="{FF2B5EF4-FFF2-40B4-BE49-F238E27FC236}">
                <a16:creationId xmlns:a16="http://schemas.microsoft.com/office/drawing/2014/main" id="{6D1C9965-AB0A-49B5-853F-B8601CCD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1007875"/>
            <a:ext cx="1200227" cy="609415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 1, sp 1">
            <a:extLst>
              <a:ext uri="{FF2B5EF4-FFF2-40B4-BE49-F238E27FC236}">
                <a16:creationId xmlns:a16="http://schemas.microsoft.com/office/drawing/2014/main" id="{7D60A30B-637E-444B-86D0-76B3FEB3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2566729"/>
            <a:ext cx="1200227" cy="613293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data &amp; surveillance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l 1, sp 1">
            <a:extLst>
              <a:ext uri="{FF2B5EF4-FFF2-40B4-BE49-F238E27FC236}">
                <a16:creationId xmlns:a16="http://schemas.microsoft.com/office/drawing/2014/main" id="{B9BB9E67-3045-4BE4-B870-DA19D33C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3348095"/>
            <a:ext cx="1200227" cy="6132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ol 1, sp 1">
            <a:extLst>
              <a:ext uri="{FF2B5EF4-FFF2-40B4-BE49-F238E27FC236}">
                <a16:creationId xmlns:a16="http://schemas.microsoft.com/office/drawing/2014/main" id="{FAE5726F-A169-4D71-B82D-9D1C105D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2" y="4129461"/>
            <a:ext cx="1200227" cy="613293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19050">
            <a:noFill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 partnerships &amp; policy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9063A86-83BB-41D6-B0F8-EA2A254FA0DF}"/>
              </a:ext>
            </a:extLst>
          </p:cNvPr>
          <p:cNvSpPr txBox="1">
            <a:spLocks/>
          </p:cNvSpPr>
          <p:nvPr/>
        </p:nvSpPr>
        <p:spPr>
          <a:xfrm>
            <a:off x="2703495" y="1017711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Diversify MR 10dv supply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6DA6BF3-57EA-4F50-90E1-3BA94387326E}"/>
              </a:ext>
            </a:extLst>
          </p:cNvPr>
          <p:cNvSpPr txBox="1">
            <a:spLocks/>
          </p:cNvSpPr>
          <p:nvPr/>
        </p:nvSpPr>
        <p:spPr>
          <a:xfrm>
            <a:off x="2726820" y="1648892"/>
            <a:ext cx="1877486" cy="43088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b="1" i="1" dirty="0">
                <a:solidFill>
                  <a:schemeClr val="accent6"/>
                </a:solidFill>
                <a:ea typeface="Arial Unicode MS"/>
                <a:cs typeface="Arial Unicode MS"/>
              </a:rPr>
              <a:t>Increase MR 5dv supply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8879-94D8-4CD6-9327-2C65102DB1D7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565349" y="1233155"/>
            <a:ext cx="1138146" cy="211385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BAF76D-D6E9-4539-B197-C9855585D2E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550529" y="1864336"/>
            <a:ext cx="1176291" cy="166097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Placeholder 1">
            <a:extLst>
              <a:ext uri="{FF2B5EF4-FFF2-40B4-BE49-F238E27FC236}">
                <a16:creationId xmlns:a16="http://schemas.microsoft.com/office/drawing/2014/main" id="{78847780-AB2D-4D6E-BE86-D3B79D7AB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>
            <a:fillRect/>
          </a:stretch>
        </p:blipFill>
        <p:spPr>
          <a:xfrm>
            <a:off x="6251537" y="1174844"/>
            <a:ext cx="1341934" cy="754838"/>
          </a:xfrm>
          <a:prstGeom prst="rect">
            <a:avLst/>
          </a:prstGeom>
        </p:spPr>
      </p:pic>
      <p:sp>
        <p:nvSpPr>
          <p:cNvPr id="54" name="Rectangle 13">
            <a:extLst>
              <a:ext uri="{FF2B5EF4-FFF2-40B4-BE49-F238E27FC236}">
                <a16:creationId xmlns:a16="http://schemas.microsoft.com/office/drawing/2014/main" id="{0033FB54-7BD3-454B-8C29-67F0DA10A839}"/>
              </a:ext>
            </a:extLst>
          </p:cNvPr>
          <p:cNvSpPr txBox="1">
            <a:spLocks/>
          </p:cNvSpPr>
          <p:nvPr/>
        </p:nvSpPr>
        <p:spPr>
          <a:xfrm>
            <a:off x="6049457" y="923933"/>
            <a:ext cx="1746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ctr">
              <a:spcBef>
                <a:spcPts val="600"/>
              </a:spcBef>
              <a:buClr>
                <a:srgbClr val="59452A"/>
              </a:buClr>
              <a:buNone/>
            </a:pPr>
            <a:r>
              <a:rPr lang="en-US" sz="1200" b="1" dirty="0">
                <a:solidFill>
                  <a:schemeClr val="accent6"/>
                </a:solidFill>
                <a:ea typeface="Arial Unicode MS"/>
                <a:cs typeface="Arial Unicode MS"/>
              </a:rPr>
              <a:t>Additional suppliers</a:t>
            </a:r>
          </a:p>
        </p:txBody>
      </p:sp>
    </p:spTree>
    <p:extLst>
      <p:ext uri="{BB962C8B-B14F-4D97-AF65-F5344CB8AC3E}">
        <p14:creationId xmlns:p14="http://schemas.microsoft.com/office/powerpoint/2010/main" val="15556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Express Template_Feb 14 2014.potx [Read-Only]" id="{A0752E5F-F446-4421-BB41-7FAF193AED19}" vid="{686CBEC8-1F86-492A-924E-1FCF266BEE51}"/>
    </a:ext>
  </a:extLst>
</a:theme>
</file>

<file path=ppt/theme/theme2.xml><?xml version="1.0" encoding="utf-8"?>
<a:theme xmlns:a="http://schemas.openxmlformats.org/drawingml/2006/main" name="14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Express Template_Feb 14 2014.potx [Read-Only]" id="{A0752E5F-F446-4421-BB41-7FAF193AED19}" vid="{686CBEC8-1F86-492A-924E-1FCF266BEE51}"/>
    </a:ext>
  </a:extLst>
</a:theme>
</file>

<file path=ppt/theme/theme4.xml><?xml version="1.0" encoding="utf-8"?>
<a:theme xmlns:a="http://schemas.openxmlformats.org/drawingml/2006/main" name="1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Express Template_Feb 14 2014.potx [Read-Only]" id="{A0752E5F-F446-4421-BB41-7FAF193AED19}" vid="{686CBEC8-1F86-492A-924E-1FCF266BEE51}"/>
    </a:ext>
  </a:extLst>
</a:theme>
</file>

<file path=ppt/theme/theme5.xml><?xml version="1.0" encoding="utf-8"?>
<a:theme xmlns:a="http://schemas.openxmlformats.org/drawingml/2006/main" name="2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Express Template_Feb 14 2014.potx [Read-Only]" id="{A0752E5F-F446-4421-BB41-7FAF193AED19}" vid="{686CBEC8-1F86-492A-924E-1FCF266BEE51}"/>
    </a:ext>
  </a:extLst>
</a:theme>
</file>

<file path=ppt/theme/theme6.xml><?xml version="1.0" encoding="utf-8"?>
<a:theme xmlns:a="http://schemas.openxmlformats.org/drawingml/2006/main" name="Gavi_v9">
  <a:themeElements>
    <a:clrScheme name="Custom 1">
      <a:dk1>
        <a:sysClr val="windowText" lastClr="000000"/>
      </a:dk1>
      <a:lt1>
        <a:sysClr val="window" lastClr="FFFFFF"/>
      </a:lt1>
      <a:dk2>
        <a:srgbClr val="343434"/>
      </a:dk2>
      <a:lt2>
        <a:srgbClr val="E6E6E6"/>
      </a:lt2>
      <a:accent1>
        <a:srgbClr val="95D600"/>
      </a:accent1>
      <a:accent2>
        <a:srgbClr val="00A03A"/>
      </a:accent2>
      <a:accent3>
        <a:srgbClr val="00A1DF"/>
      </a:accent3>
      <a:accent4>
        <a:srgbClr val="005CB9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714A99E-3FF7-49B9-86C8-46615FD23BF9}" vid="{96923156-93D4-447E-80F9-20DB2B9C962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Document_x0020_Type xmlns="5A2873BE-0083-442B-9A94-2AE838703D32">None</Document_x0020_Type>
    <Topics xmlns="5A2873BE-0083-442B-9A94-2AE838703D32"/>
    <Key xmlns="5A2873BE-0083-442B-9A94-2AE838703D32">true</Key>
    <Topic xmlns="5a2873be-0083-442b-9a94-2ae838703d32" xsi:nil="true"/>
    <Name1 xmlns="5A2873BE-0083-442B-9A94-2AE838703D32">
      <Url xsi:nil="true"/>
      <Description xsi:nil="true"/>
    </Name1>
    <Status xmlns="5A2873BE-0083-442B-9A94-2AE838703D32" xsi:nil="true"/>
    <Topic0 xmlns="5a2873be-0083-442b-9a94-2ae838703d32"/>
    <STSG xmlns="5a2873be-0083-442b-9a94-2ae838703d32" xsi:nil="true"/>
    <SourceLibrary xmlns="5a2873be-0083-442b-9a94-2ae838703d32" xsi:nil="true"/>
    <Year xmlns="5A2873BE-0083-442B-9A94-2AE838703D32" xsi:nil="true"/>
    <Sub_x002d_Area xmlns="5a2873be-0083-442b-9a94-2ae838703d32" xsi:nil="true"/>
    <Area xmlns="5a2873be-0083-442b-9a94-2ae838703d32" xsi:nil="true"/>
    <Comment xmlns="5a2873be-0083-442b-9a94-2ae838703d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1A2741E0E0840B5109F4B796DCEAC" ma:contentTypeVersion="64" ma:contentTypeDescription="Create a new document." ma:contentTypeScope="" ma:versionID="3166bb693af59e7834521e8ebbd95390">
  <xsd:schema xmlns:xsd="http://www.w3.org/2001/XMLSchema" xmlns:xs="http://www.w3.org/2001/XMLSchema" xmlns:p="http://schemas.microsoft.com/office/2006/metadata/properties" xmlns:ns2="5A2873BE-0083-442B-9A94-2AE838703D32" xmlns:ns3="27c8c4e3-946c-4d9b-8b93-defe610fc50e" xmlns:ns4="91b0dc75-b073-4288-821a-508f31222e8d" xmlns:ns5="5a2873be-0083-442b-9a94-2ae838703d32" targetNamespace="http://schemas.microsoft.com/office/2006/metadata/properties" ma:root="true" ma:fieldsID="ea77f66a1afcf0320cda7f6f13de4b0a" ns2:_="" ns3:_="" ns4:_="" ns5:_="">
    <xsd:import namespace="5A2873BE-0083-442B-9A94-2AE838703D32"/>
    <xsd:import namespace="27c8c4e3-946c-4d9b-8b93-defe610fc50e"/>
    <xsd:import namespace="91b0dc75-b073-4288-821a-508f31222e8d"/>
    <xsd:import namespace="5a2873be-0083-442b-9a94-2ae838703d32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Key" minOccurs="0"/>
                <xsd:element ref="ns2:Document_x0020_Type" minOccurs="0"/>
                <xsd:element ref="ns2:Year" minOccurs="0"/>
                <xsd:element ref="ns2:Topics" minOccurs="0"/>
                <xsd:element ref="ns2:Name1" minOccurs="0"/>
                <xsd:element ref="ns3:SharedWithUsers" minOccurs="0"/>
                <xsd:element ref="ns4:SharedWithDetails" minOccurs="0"/>
                <xsd:element ref="ns5:Topic0" minOccurs="0"/>
                <xsd:element ref="ns5:Topic" minOccurs="0"/>
                <xsd:element ref="ns5:STSG" minOccurs="0"/>
                <xsd:element ref="ns5:Comment" minOccurs="0"/>
                <xsd:element ref="ns5:SourceLibrary" minOccurs="0"/>
                <xsd:element ref="ns4:LastSharedByUser" minOccurs="0"/>
                <xsd:element ref="ns4:LastSharedByTime" minOccurs="0"/>
                <xsd:element ref="ns5:Area" minOccurs="0"/>
                <xsd:element ref="ns5:Sub_x002d_Area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73BE-0083-442B-9A94-2AE838703D32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format="Dropdown" ma:internalName="Status" ma:readOnly="false">
      <xsd:simpleType>
        <xsd:restriction base="dms:Choice">
          <xsd:enumeration value="Draft"/>
          <xsd:enumeration value="Final"/>
          <xsd:enumeration value="Archived"/>
        </xsd:restriction>
      </xsd:simpleType>
    </xsd:element>
    <xsd:element name="Key" ma:index="3" nillable="true" ma:displayName="Key" ma:default="FALSE" ma:description="Show in Key Documents view?" ma:internalName="Key" ma:readOnly="false">
      <xsd:simpleType>
        <xsd:restriction base="dms:Boolean"/>
      </xsd:simpleType>
    </xsd:element>
    <xsd:element name="Document_x0020_Type" ma:index="4" nillable="true" ma:displayName="Document Type" ma:format="Dropdown" ma:internalName="Document_x0020_Type" ma:readOnly="false">
      <xsd:simpleType>
        <xsd:restriction base="dms:Choice">
          <xsd:enumeration value="Agenda"/>
          <xsd:enumeration value="Background"/>
          <xsd:enumeration value="Brief"/>
          <xsd:enumeration value="Budget Request"/>
          <xsd:enumeration value="Contracts"/>
          <xsd:enumeration value="Data"/>
          <xsd:enumeration value="Deliverable"/>
          <xsd:enumeration value="Financial"/>
          <xsd:enumeration value="Form"/>
          <xsd:enumeration value="Historical"/>
          <xsd:enumeration value="Meeting Notes"/>
          <xsd:enumeration value="Memo"/>
          <xsd:enumeration value="Pipeline"/>
          <xsd:enumeration value="Planning"/>
          <xsd:enumeration value="Presentation"/>
          <xsd:enumeration value="Process"/>
          <xsd:enumeration value="Reference"/>
          <xsd:enumeration value="Report"/>
          <xsd:enumeration value="RFP"/>
          <xsd:enumeration value="Template"/>
          <xsd:enumeration value="None"/>
        </xsd:restriction>
      </xsd:simpleType>
    </xsd:element>
    <xsd:element name="Year" ma:index="5" nillable="true" ma:displayName="Year" ma:internalName="Year" ma:readOnly="false">
      <xsd:simpleType>
        <xsd:restriction base="dms:Text">
          <xsd:maxLength value="4"/>
        </xsd:restriction>
      </xsd:simpleType>
    </xsd:element>
    <xsd:element name="Topics" ma:index="6" nillable="true" ma:displayName="Biz Topic" ma:internalName="Topic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livery Strategy"/>
                    <xsd:enumeration value="Polio"/>
                    <xsd:enumeration value="India Team"/>
                    <xsd:enumeration value="Budget"/>
                    <xsd:enumeration value="Processes"/>
                    <xsd:enumeration value="Grants"/>
                    <xsd:enumeration value="Contracts"/>
                    <xsd:enumeration value="PA Resources"/>
                    <xsd:enumeration value="Business Team"/>
                    <xsd:enumeration value="NVI"/>
                    <xsd:enumeration value="IP"/>
                    <xsd:enumeration value="Convenings"/>
                    <xsd:enumeration value="Vaccine Delivery"/>
                    <xsd:enumeration value="Annual Planning"/>
                    <xsd:enumeration value="Vaccine Card Contest"/>
                    <xsd:enumeration value="Pipeline Planning"/>
                    <xsd:enumeration value="Strategy Review"/>
                  </xsd:restriction>
                </xsd:simpleType>
              </xsd:element>
            </xsd:sequence>
          </xsd:extension>
        </xsd:complexContent>
      </xsd:complexType>
    </xsd:element>
    <xsd:element name="Name1" ma:index="7" nillable="true" ma:displayName="Name1" ma:format="Hyperlink" ma:internalName="Name1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8c4e3-946c-4d9b-8b93-defe610fc5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0dc75-b073-4288-821a-508f31222e8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73be-0083-442b-9a94-2ae838703d32" elementFormDefault="qualified">
    <xsd:import namespace="http://schemas.microsoft.com/office/2006/documentManagement/types"/>
    <xsd:import namespace="http://schemas.microsoft.com/office/infopath/2007/PartnerControls"/>
    <xsd:element name="Topic0" ma:index="16" nillable="true" ma:displayName="Topic" ma:internalName="Topic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-Hoc Portfolio Analysis"/>
                    <xsd:enumeration value="Annual Plan"/>
                    <xsd:enumeration value="Co-Chair Updates"/>
                    <xsd:enumeration value="Financials and Investments"/>
                    <xsd:enumeration value="GD Reviews"/>
                    <xsd:enumeration value="Goals and Scorecard"/>
                    <xsd:enumeration value="Impact Modeling"/>
                    <xsd:enumeration value="Immunization Framework"/>
                    <xsd:enumeration value="No Fly Zone"/>
                    <xsd:enumeration value="Partners"/>
                    <xsd:enumeration value="People"/>
                    <xsd:enumeration value="Pipeline Planning"/>
                    <xsd:enumeration value="Processes &amp; Templates"/>
                    <xsd:enumeration value="SPM Team"/>
                    <xsd:enumeration value="Strategy Fast Forward"/>
                    <xsd:enumeration value="Strategy Planning"/>
                    <xsd:enumeration value="Strategy Review"/>
                  </xsd:restriction>
                </xsd:simpleType>
              </xsd:element>
            </xsd:sequence>
          </xsd:extension>
        </xsd:complexContent>
      </xsd:complexType>
    </xsd:element>
    <xsd:element name="Topic" ma:index="17" nillable="true" ma:displayName="Strat Topic" ma:internalName="Topic">
      <xsd:simpleType>
        <xsd:restriction base="dms:Text">
          <xsd:maxLength value="255"/>
        </xsd:restriction>
      </xsd:simpleType>
    </xsd:element>
    <xsd:element name="STSG" ma:index="18" nillable="true" ma:displayName="STSG" ma:format="Dropdown" ma:internalName="STSG">
      <xsd:simpleType>
        <xsd:restriction base="dms:Choice">
          <xsd:enumeration value="0. Cross-Cutting"/>
          <xsd:enumeration value="1. Accelerating Access to New Vaccines"/>
          <xsd:enumeration value="2. Supporting Polio Eradication"/>
          <xsd:enumeration value="3. Ensuring Financing for Immunization"/>
          <xsd:enumeration value="4. Improving Affordability and Supply"/>
          <xsd:enumeration value="5. Improving System Efficiency"/>
          <xsd:enumeration value="6. Increasing Coverage Equity"/>
          <xsd:enumeration value="7. Improving Coverage Beyond Infancy"/>
          <xsd:enumeration value="8. Global Policy &amp; Advocacy"/>
        </xsd:restriction>
      </xsd:simpleType>
    </xsd:element>
    <xsd:element name="Comment" ma:index="19" nillable="true" ma:displayName="Comment" ma:internalName="Comment">
      <xsd:simpleType>
        <xsd:restriction base="dms:Note">
          <xsd:maxLength value="255"/>
        </xsd:restriction>
      </xsd:simpleType>
    </xsd:element>
    <xsd:element name="SourceLibrary" ma:index="20" nillable="true" ma:displayName="SourceLibrary" ma:internalName="SourceLibrary">
      <xsd:simpleType>
        <xsd:restriction base="dms:Text">
          <xsd:maxLength value="255"/>
        </xsd:restriction>
      </xsd:simpleType>
    </xsd:element>
    <xsd:element name="Area" ma:index="23" nillable="true" ma:displayName="Area" ma:format="Dropdown" ma:internalName="Area">
      <xsd:simpleType>
        <xsd:restriction base="dms:Choice">
          <xsd:enumeration value="Portfolio"/>
          <xsd:enumeration value="Process"/>
          <xsd:enumeration value="Strategy"/>
          <xsd:enumeration value="Sub-team Specific"/>
        </xsd:restriction>
      </xsd:simpleType>
    </xsd:element>
    <xsd:element name="Sub_x002d_Area" ma:index="24" nillable="true" ma:displayName="Sub-Area" ma:format="Dropdown" ma:internalName="Sub_x002d_Area">
      <xsd:simpleType>
        <xsd:restriction base="dms:Choice">
          <xsd:enumeration value="Portfolio - Ad Hoc"/>
          <xsd:enumeration value="Portfolio - Pipeline"/>
          <xsd:enumeration value="Portfolio - Toolkit and Dashboard"/>
          <xsd:enumeration value="Portfolio - Other"/>
          <xsd:enumeration value="Process - Templates"/>
          <xsd:enumeration value="Process - Other"/>
          <xsd:enumeration value="Strategy - Annual Plan"/>
          <xsd:enumeration value="Strategy - Co-Chair"/>
          <xsd:enumeration value="Strategy - Review"/>
          <xsd:enumeration value="Strategy - Scorecard"/>
          <xsd:enumeration value="Sub-Team - CPP"/>
          <xsd:enumeration value="Sub-Team - IS"/>
          <xsd:enumeration value="Sub-Team - Polio"/>
        </xsd:restriction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5BDFA4-DC1B-4C3E-997A-2946B69FD99A}">
  <ds:schemaRefs>
    <ds:schemaRef ds:uri="http://purl.org/dc/elements/1.1/"/>
    <ds:schemaRef ds:uri="27c8c4e3-946c-4d9b-8b93-defe610fc50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a2873be-0083-442b-9a94-2ae838703d32"/>
    <ds:schemaRef ds:uri="http://schemas.microsoft.com/office/2006/documentManagement/types"/>
    <ds:schemaRef ds:uri="91b0dc75-b073-4288-821a-508f31222e8d"/>
    <ds:schemaRef ds:uri="5A2873BE-0083-442B-9A94-2AE838703D3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E925E3-28DA-457D-B61B-89BBC28DC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873BE-0083-442B-9A94-2AE838703D32"/>
    <ds:schemaRef ds:uri="27c8c4e3-946c-4d9b-8b93-defe610fc50e"/>
    <ds:schemaRef ds:uri="91b0dc75-b073-4288-821a-508f31222e8d"/>
    <ds:schemaRef ds:uri="5a2873be-0083-442b-9a94-2ae838703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B1532E-CDDC-45D3-A70B-258FEC95D4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Express Template_Feb 14 2014</Template>
  <TotalTime>68413</TotalTime>
  <Words>907</Words>
  <Application>Microsoft Office PowerPoint</Application>
  <PresentationFormat>On-screen Show (16:9)</PresentationFormat>
  <Paragraphs>207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Unicode MS</vt:lpstr>
      <vt:lpstr>Arial</vt:lpstr>
      <vt:lpstr>Wingdings</vt:lpstr>
      <vt:lpstr>Foundation Master Slides</vt:lpstr>
      <vt:lpstr>14_Foundation Master Slides</vt:lpstr>
      <vt:lpstr>3_Foundation Master Slides</vt:lpstr>
      <vt:lpstr>1_Foundation Master Slides</vt:lpstr>
      <vt:lpstr>2_Foundation Master Slides</vt:lpstr>
      <vt:lpstr>Gavi_v9</vt:lpstr>
      <vt:lpstr>4_Foundation Master Slides</vt:lpstr>
      <vt:lpstr>think-cell Slide</vt:lpstr>
      <vt:lpstr>LAYING THE FOUNDATION FOR A SUCCESSFUL FUTURE</vt:lpstr>
      <vt:lpstr>Our strategy is built on the “five betters”</vt:lpstr>
      <vt:lpstr>Our strategy is built on the “five betters”</vt:lpstr>
      <vt:lpstr>Our strategy is built on the “five betters”</vt:lpstr>
      <vt:lpstr>The need for investment now in new approaches</vt:lpstr>
      <vt:lpstr>Innovations in data</vt:lpstr>
      <vt:lpstr>Innovations in data</vt:lpstr>
      <vt:lpstr>Innovations in data</vt:lpstr>
      <vt:lpstr>Innovations in program tools</vt:lpstr>
      <vt:lpstr>Innovations in program tools</vt:lpstr>
      <vt:lpstr>Innovations in program tools</vt:lpstr>
      <vt:lpstr>Innovations in program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DELIVERY Leadership UPDATE</dc:title>
  <dc:creator>Kaleb Brownlow</dc:creator>
  <cp:keywords/>
  <cp:lastModifiedBy>Noe, James</cp:lastModifiedBy>
  <cp:revision>2306</cp:revision>
  <dcterms:created xsi:type="dcterms:W3CDTF">2016-04-29T15:04:50Z</dcterms:created>
  <dcterms:modified xsi:type="dcterms:W3CDTF">2019-09-11T12:55:42Z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0x0101002E71A2741E0E0840B5109F4B796DCEAC</vt:lpwstr>
  </property>
  <property fmtid="{D5CDD505-2E9C-101B-9397-08002B2CF9AE}" pid="3" name="TaxKeyword">
    <vt:lpwstr/>
  </property>
  <property fmtid="{D5CDD505-2E9C-101B-9397-08002B2CF9AE}" pid="4" name="TaxKeywordTaxHTField">
    <vt:lpwstr/>
  </property>
  <property fmtid="{D5CDD505-2E9C-101B-9397-08002B2CF9AE}" pid="5" name="TaxCatchAll">
    <vt:lpwstr/>
  </property>
</Properties>
</file>