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53" r:id="rId2"/>
    <p:sldId id="387" r:id="rId3"/>
    <p:sldId id="382" r:id="rId4"/>
    <p:sldId id="347" r:id="rId5"/>
    <p:sldId id="384" r:id="rId6"/>
    <p:sldId id="337" r:id="rId7"/>
    <p:sldId id="352" r:id="rId8"/>
    <p:sldId id="338" r:id="rId9"/>
    <p:sldId id="363" r:id="rId10"/>
    <p:sldId id="351" r:id="rId11"/>
    <p:sldId id="343" r:id="rId12"/>
    <p:sldId id="342" r:id="rId13"/>
    <p:sldId id="346" r:id="rId14"/>
    <p:sldId id="283" r:id="rId15"/>
    <p:sldId id="329" r:id="rId16"/>
    <p:sldId id="356" r:id="rId17"/>
    <p:sldId id="336" r:id="rId18"/>
    <p:sldId id="333" r:id="rId19"/>
    <p:sldId id="335" r:id="rId20"/>
    <p:sldId id="334" r:id="rId21"/>
    <p:sldId id="361" r:id="rId22"/>
    <p:sldId id="364" r:id="rId23"/>
    <p:sldId id="366" r:id="rId24"/>
    <p:sldId id="367" r:id="rId25"/>
    <p:sldId id="385" r:id="rId26"/>
    <p:sldId id="369" r:id="rId27"/>
    <p:sldId id="370" r:id="rId28"/>
    <p:sldId id="371" r:id="rId29"/>
    <p:sldId id="391" r:id="rId30"/>
    <p:sldId id="374" r:id="rId31"/>
    <p:sldId id="389" r:id="rId32"/>
    <p:sldId id="399" r:id="rId33"/>
    <p:sldId id="398" r:id="rId34"/>
    <p:sldId id="390" r:id="rId35"/>
    <p:sldId id="378" r:id="rId36"/>
    <p:sldId id="393" r:id="rId37"/>
    <p:sldId id="379" r:id="rId38"/>
    <p:sldId id="394" r:id="rId39"/>
    <p:sldId id="380" r:id="rId40"/>
    <p:sldId id="395" r:id="rId41"/>
    <p:sldId id="392" r:id="rId42"/>
    <p:sldId id="396" r:id="rId43"/>
    <p:sldId id="377" r:id="rId44"/>
    <p:sldId id="375" r:id="rId45"/>
    <p:sldId id="376" r:id="rId46"/>
    <p:sldId id="397" r:id="rId47"/>
    <p:sldId id="372" r:id="rId48"/>
    <p:sldId id="383" r:id="rId49"/>
    <p:sldId id="373" r:id="rId50"/>
    <p:sldId id="381" r:id="rId51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842" autoAdjust="0"/>
  </p:normalViewPr>
  <p:slideViewPr>
    <p:cSldViewPr>
      <p:cViewPr>
        <p:scale>
          <a:sx n="80" d="100"/>
          <a:sy n="80" d="100"/>
        </p:scale>
        <p:origin x="-2464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32"/>
    </p:cViewPr>
  </p:sorterViewPr>
  <p:notesViewPr>
    <p:cSldViewPr>
      <p:cViewPr varScale="1">
        <p:scale>
          <a:sx n="90" d="100"/>
          <a:sy n="90" d="100"/>
        </p:scale>
        <p:origin x="-1434" y="-102"/>
      </p:cViewPr>
      <p:guideLst>
        <p:guide orient="horz" pos="2208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13" y="6657975"/>
            <a:ext cx="40036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CB9D2F1-D7E9-42BF-A07F-B05C020F2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41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400" y="0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2962E-4A22-6A40-9383-B2762B7E36BB}" type="datetimeFigureOut">
              <a:rPr lang="en-US" smtClean="0"/>
              <a:t>19/09/12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925" y="3330575"/>
            <a:ext cx="73882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400" y="6657975"/>
            <a:ext cx="400208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29745-B392-904E-A0A3-E7567D3B7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8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0" y="2047875"/>
            <a:ext cx="9144000" cy="2008188"/>
          </a:xfrm>
          <a:prstGeom prst="rect">
            <a:avLst/>
          </a:prstGeom>
          <a:solidFill>
            <a:srgbClr val="969696">
              <a:alpha val="46001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Rectangle 7"/>
          <p:cNvSpPr>
            <a:spLocks noChangeArrowheads="1"/>
          </p:cNvSpPr>
          <p:nvPr userDrawn="1"/>
        </p:nvSpPr>
        <p:spPr bwMode="gray">
          <a:xfrm>
            <a:off x="0" y="1878013"/>
            <a:ext cx="9144000" cy="2008187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2056792"/>
            <a:ext cx="4191000" cy="1829408"/>
          </a:xfrm>
        </p:spPr>
        <p:txBody>
          <a:bodyPr/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0975" y="5638800"/>
            <a:ext cx="6400800" cy="533400"/>
          </a:xfrm>
        </p:spPr>
        <p:txBody>
          <a:bodyPr/>
          <a:lstStyle>
            <a:lvl1pPr marL="0" indent="0" algn="l">
              <a:buFontTx/>
              <a:buNone/>
              <a:defRPr sz="20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457200" y="63246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124200" y="63246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553200" y="63246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52483-DFDD-4F3B-B8B4-116600296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46BB-8BAD-482D-A3A0-04B865432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27038"/>
            <a:ext cx="20574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7038"/>
            <a:ext cx="60198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4A0DC-1C34-4B06-BFFC-F886BE7ED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724400"/>
          </a:xfrm>
        </p:spPr>
        <p:txBody>
          <a:bodyPr/>
          <a:lstStyle>
            <a:lvl1pPr marL="463550" indent="-463550">
              <a:buClr>
                <a:srgbClr val="00B0F0"/>
              </a:buClr>
              <a:buSzPct val="85000"/>
              <a:buFont typeface="Wingdings" pitchFamily="2" charset="2"/>
              <a:buChar char=""/>
              <a:defRPr/>
            </a:lvl1pPr>
            <a:lvl2pPr marL="914400" indent="-457200">
              <a:buClr>
                <a:srgbClr val="0070C0"/>
              </a:buClr>
              <a:buSzPct val="85000"/>
              <a:buFont typeface="Wingdings" pitchFamily="2" charset="2"/>
              <a:buChar char="Ø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E7C73-A5D5-4E3C-B0A5-204D1B3BF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E0B1-4FC7-4F5F-8887-4FF5C0319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E781-4AAC-4BD4-B25A-FC25D1151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25AF-5BD6-4E51-BB00-45F2D10FB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6180C-0233-412A-8719-ABC6D20B4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2064-9042-4ABB-9974-B04292C01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4F7B0-82CB-445B-9A80-E266A59A73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8B0DC-5C36-4AD4-86E1-0E191E8E4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815975"/>
            <a:ext cx="9144000" cy="4572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0" y="384175"/>
            <a:ext cx="9144000" cy="75088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427038"/>
            <a:ext cx="6858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89B84E90-E628-4F60-BFC4-1C5AEAE61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rgbClr val="0070C0"/>
        </a:buClr>
        <a:buSzPct val="12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Relationship Id="rId3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9.png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wmf"/><Relationship Id="rId3" Type="http://schemas.openxmlformats.org/officeDocument/2006/relationships/image" Target="../media/image2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76800" y="2209800"/>
            <a:ext cx="3962400" cy="13716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Myanmar March 2012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075" y="333375"/>
            <a:ext cx="8289925" cy="8096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Mass Measles </a:t>
            </a:r>
            <a:r>
              <a:rPr lang="en-US" sz="4000" b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Campaign (2012)</a:t>
            </a:r>
          </a:p>
        </p:txBody>
      </p:sp>
      <p:pic>
        <p:nvPicPr>
          <p:cNvPr id="14339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1143000"/>
            <a:ext cx="3695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36538" y="4860925"/>
            <a:ext cx="4168775" cy="877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20000"/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tabLst>
                <a:tab pos="463550" algn="l"/>
              </a:tabLst>
              <a:defRPr/>
            </a:pP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	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Immunize all children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j-ea"/>
                <a:cs typeface="+mj-cs"/>
              </a:rPr>
              <a:t>		Eliminate measles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6064250"/>
            <a:ext cx="68103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Content Placeholder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6638" y="6181725"/>
            <a:ext cx="15271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6763" y="6149975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382000" cy="639762"/>
          </a:xfrm>
        </p:spPr>
        <p:txBody>
          <a:bodyPr/>
          <a:lstStyle/>
          <a:p>
            <a:r>
              <a:rPr lang="en-US" smtClean="0"/>
              <a:t>Social Mobilization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01000" cy="44958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smtClean="0"/>
              <a:t>Organize social mobilization activities – to generate more visible sub-national commitment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smtClean="0"/>
              <a:t>Mobilize local authorities and related departments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smtClean="0"/>
              <a:t>Mobilize INGO, local NGO, FBO, CSO, CBO and VHW to have access to hard-to-reach areas/border areas and to coordinate outreach efforts 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 smtClean="0"/>
              <a:t>Mobilize faith leaders to discuss and agree on their role to address measles immunization in their respective communities</a:t>
            </a:r>
            <a:endParaRPr lang="en-US" sz="32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7315200" cy="639762"/>
          </a:xfrm>
        </p:spPr>
        <p:txBody>
          <a:bodyPr/>
          <a:lstStyle/>
          <a:p>
            <a:r>
              <a:rPr lang="en-US" smtClean="0"/>
              <a:t>Interpersonal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924800" cy="4724400"/>
          </a:xfrm>
        </p:spPr>
        <p:txBody>
          <a:bodyPr/>
          <a:lstStyle/>
          <a:p>
            <a:pPr marL="0" indent="0"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00B0F0"/>
                </a:solidFill>
              </a:rPr>
              <a:t>BHS and volunteers to take lead on:</a:t>
            </a:r>
            <a:endParaRPr lang="en-US" b="1" dirty="0">
              <a:solidFill>
                <a:srgbClr val="00B0F0"/>
              </a:solidFill>
            </a:endParaRPr>
          </a:p>
          <a:p>
            <a:pPr>
              <a:spcBef>
                <a:spcPts val="1200"/>
              </a:spcBef>
              <a:buSzPct val="100000"/>
              <a:defRPr/>
            </a:pPr>
            <a:r>
              <a:rPr lang="en-US" dirty="0" smtClean="0"/>
              <a:t>Informing families/caregivers </a:t>
            </a:r>
            <a:r>
              <a:rPr lang="en-US" dirty="0"/>
              <a:t>about the dates of the measles campaign</a:t>
            </a:r>
          </a:p>
          <a:p>
            <a:pPr>
              <a:spcBef>
                <a:spcPts val="1200"/>
              </a:spcBef>
              <a:buSzPct val="100000"/>
              <a:defRPr/>
            </a:pPr>
            <a:r>
              <a:rPr lang="en-US" dirty="0" smtClean="0"/>
              <a:t>Mobilization </a:t>
            </a:r>
            <a:r>
              <a:rPr lang="en-US" dirty="0"/>
              <a:t>activities in </a:t>
            </a:r>
            <a:r>
              <a:rPr lang="en-US" dirty="0" smtClean="0"/>
              <a:t>community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Grass Roots Level Movement  </a:t>
            </a:r>
            <a:endParaRPr lang="en-US" i="1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200" smtClean="0"/>
              <a:t>IPC training for BHS on communicating with families (combined with orientation for BHS)</a:t>
            </a:r>
          </a:p>
          <a:p>
            <a:pPr>
              <a:spcBef>
                <a:spcPts val="600"/>
              </a:spcBef>
            </a:pPr>
            <a:r>
              <a:rPr lang="en-US" sz="2400" smtClean="0"/>
              <a:t>TMOs and BHS to lead and NGOs/CBOs to support distribution of posters, banners and supervise IPC activities for raising awareness and demand creation </a:t>
            </a:r>
          </a:p>
          <a:p>
            <a:pPr>
              <a:spcBef>
                <a:spcPts val="600"/>
              </a:spcBef>
            </a:pPr>
            <a:r>
              <a:rPr lang="en-US" sz="2400" smtClean="0"/>
              <a:t>Announcement at schools – through school children to inform their families</a:t>
            </a:r>
          </a:p>
          <a:p>
            <a:pPr>
              <a:spcBef>
                <a:spcPts val="600"/>
              </a:spcBef>
            </a:pPr>
            <a:r>
              <a:rPr lang="en-US" sz="2400" smtClean="0"/>
              <a:t>Railway/bus station announcement </a:t>
            </a:r>
          </a:p>
          <a:p>
            <a:pPr>
              <a:spcBef>
                <a:spcPts val="600"/>
              </a:spcBef>
            </a:pPr>
            <a:r>
              <a:rPr lang="en-US" sz="2400" smtClean="0"/>
              <a:t>Send invitation cards to households with specific children’s names, date, time and vaccination place</a:t>
            </a:r>
          </a:p>
          <a:p>
            <a:pPr>
              <a:spcBef>
                <a:spcPts val="600"/>
              </a:spcBef>
            </a:pPr>
            <a:r>
              <a:rPr lang="en-US" sz="2400" smtClean="0"/>
              <a:t>Miking announcement one day before launch in wards and villages, churches, mosques and monasteries</a:t>
            </a:r>
          </a:p>
          <a:p>
            <a:pPr>
              <a:spcBef>
                <a:spcPts val="600"/>
              </a:spcBef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 Media Channels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7315200" cy="44958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3-minute TV spot on MMC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Celebrities endorsement with those who have 9 months to 5 years old children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TV discussions/interviews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mtClean="0"/>
              <a:t>Radio programmes and messages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package</a:t>
            </a:r>
            <a:endParaRPr lang="en-US" sz="1800" smtClean="0"/>
          </a:p>
        </p:txBody>
      </p:sp>
      <p:sp>
        <p:nvSpPr>
          <p:cNvPr id="68611" name="AutoShape 3"/>
          <p:cNvSpPr>
            <a:spLocks noChangeArrowheads="1"/>
          </p:cNvSpPr>
          <p:nvPr/>
        </p:nvSpPr>
        <p:spPr bwMode="gray">
          <a:xfrm>
            <a:off x="368300" y="1752600"/>
            <a:ext cx="5499100" cy="4495800"/>
          </a:xfrm>
          <a:prstGeom prst="rightArrow">
            <a:avLst>
              <a:gd name="adj1" fmla="val 79306"/>
              <a:gd name="adj2" fmla="val 30296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24001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579" name="AutoShape 4"/>
          <p:cNvSpPr>
            <a:spLocks noChangeArrowheads="1"/>
          </p:cNvSpPr>
          <p:nvPr/>
        </p:nvSpPr>
        <p:spPr bwMode="gray">
          <a:xfrm>
            <a:off x="152400" y="1676400"/>
            <a:ext cx="4038600" cy="420688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Logo</a:t>
            </a:r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gray">
          <a:xfrm>
            <a:off x="152400" y="2209800"/>
            <a:ext cx="4038600" cy="420688"/>
          </a:xfrm>
          <a:prstGeom prst="roundRect">
            <a:avLst>
              <a:gd name="adj" fmla="val 9106"/>
            </a:avLst>
          </a:prstGeom>
          <a:solidFill>
            <a:srgbClr val="FFFF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Poster</a:t>
            </a:r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gray">
          <a:xfrm>
            <a:off x="152400" y="2779713"/>
            <a:ext cx="4038600" cy="420687"/>
          </a:xfrm>
          <a:prstGeom prst="roundRect">
            <a:avLst>
              <a:gd name="adj" fmla="val 9106"/>
            </a:avLst>
          </a:prstGeom>
          <a:solidFill>
            <a:srgbClr val="92D05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Post banner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6096000" y="2764328"/>
            <a:ext cx="2590800" cy="2264872"/>
            <a:chOff x="528" y="1392"/>
            <a:chExt cx="1158" cy="208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grpSpPr>
        <p:sp>
          <p:nvSpPr>
            <p:cNvPr id="68616" name="AutoShape 8"/>
            <p:cNvSpPr>
              <a:spLocks noChangeArrowheads="1"/>
            </p:cNvSpPr>
            <p:nvPr/>
          </p:nvSpPr>
          <p:spPr bwMode="gray">
            <a:xfrm>
              <a:off x="528" y="1392"/>
              <a:ext cx="1158" cy="2085"/>
            </a:xfrm>
            <a:prstGeom prst="roundRect">
              <a:avLst>
                <a:gd name="adj" fmla="val 16667"/>
              </a:avLst>
            </a:prstGeom>
            <a:grpFill/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17" name="AutoShape 9"/>
            <p:cNvSpPr>
              <a:spLocks noChangeArrowheads="1"/>
            </p:cNvSpPr>
            <p:nvPr/>
          </p:nvSpPr>
          <p:spPr bwMode="gray">
            <a:xfrm>
              <a:off x="576" y="1416"/>
              <a:ext cx="1063" cy="288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4583" name="Text Box 10"/>
          <p:cNvSpPr txBox="1">
            <a:spLocks noChangeArrowheads="1"/>
          </p:cNvSpPr>
          <p:nvPr/>
        </p:nvSpPr>
        <p:spPr bwMode="black">
          <a:xfrm>
            <a:off x="6203950" y="3443288"/>
            <a:ext cx="2378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Development of a campaign brand with </a:t>
            </a:r>
            <a:r>
              <a:rPr lang="en-US" b="1"/>
              <a:t>exclusive theme and colour scheme</a:t>
            </a:r>
            <a:endParaRPr lang="en-US"/>
          </a:p>
        </p:txBody>
      </p:sp>
      <p:sp>
        <p:nvSpPr>
          <p:cNvPr id="24584" name="AutoShape 4"/>
          <p:cNvSpPr>
            <a:spLocks noChangeArrowheads="1"/>
          </p:cNvSpPr>
          <p:nvPr/>
        </p:nvSpPr>
        <p:spPr bwMode="gray">
          <a:xfrm>
            <a:off x="152400" y="3373438"/>
            <a:ext cx="4038600" cy="420687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Billboard</a:t>
            </a:r>
          </a:p>
        </p:txBody>
      </p:sp>
      <p:sp>
        <p:nvSpPr>
          <p:cNvPr id="24585" name="AutoShape 5"/>
          <p:cNvSpPr>
            <a:spLocks noChangeArrowheads="1"/>
          </p:cNvSpPr>
          <p:nvPr/>
        </p:nvSpPr>
        <p:spPr bwMode="gray">
          <a:xfrm>
            <a:off x="152400" y="3906838"/>
            <a:ext cx="4038600" cy="420687"/>
          </a:xfrm>
          <a:prstGeom prst="roundRect">
            <a:avLst>
              <a:gd name="adj" fmla="val 9106"/>
            </a:avLst>
          </a:prstGeom>
          <a:solidFill>
            <a:srgbClr val="FFFF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Advocacy kit</a:t>
            </a:r>
          </a:p>
        </p:txBody>
      </p:sp>
      <p:sp>
        <p:nvSpPr>
          <p:cNvPr id="24586" name="AutoShape 6"/>
          <p:cNvSpPr>
            <a:spLocks noChangeArrowheads="1"/>
          </p:cNvSpPr>
          <p:nvPr/>
        </p:nvSpPr>
        <p:spPr bwMode="gray">
          <a:xfrm>
            <a:off x="152400" y="4476750"/>
            <a:ext cx="4038600" cy="420688"/>
          </a:xfrm>
          <a:prstGeom prst="roundRect">
            <a:avLst>
              <a:gd name="adj" fmla="val 9106"/>
            </a:avLst>
          </a:prstGeom>
          <a:solidFill>
            <a:srgbClr val="92D05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Training manual</a:t>
            </a:r>
          </a:p>
        </p:txBody>
      </p:sp>
      <p:sp>
        <p:nvSpPr>
          <p:cNvPr id="24587" name="AutoShape 4"/>
          <p:cNvSpPr>
            <a:spLocks noChangeArrowheads="1"/>
          </p:cNvSpPr>
          <p:nvPr/>
        </p:nvSpPr>
        <p:spPr bwMode="gray">
          <a:xfrm>
            <a:off x="152400" y="5029200"/>
            <a:ext cx="4038600" cy="420688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Invitation card</a:t>
            </a:r>
          </a:p>
        </p:txBody>
      </p:sp>
      <p:sp>
        <p:nvSpPr>
          <p:cNvPr id="24588" name="AutoShape 5"/>
          <p:cNvSpPr>
            <a:spLocks noChangeArrowheads="1"/>
          </p:cNvSpPr>
          <p:nvPr/>
        </p:nvSpPr>
        <p:spPr bwMode="gray">
          <a:xfrm>
            <a:off x="152400" y="5562600"/>
            <a:ext cx="4038600" cy="420688"/>
          </a:xfrm>
          <a:prstGeom prst="roundRect">
            <a:avLst>
              <a:gd name="adj" fmla="val 9106"/>
            </a:avLst>
          </a:prstGeom>
          <a:solidFill>
            <a:srgbClr val="FFFF00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Caps for volunteers</a:t>
            </a:r>
          </a:p>
        </p:txBody>
      </p:sp>
      <p:sp>
        <p:nvSpPr>
          <p:cNvPr id="78" name="AutoShape 6"/>
          <p:cNvSpPr>
            <a:spLocks noChangeArrowheads="1"/>
          </p:cNvSpPr>
          <p:nvPr/>
        </p:nvSpPr>
        <p:spPr bwMode="gray">
          <a:xfrm>
            <a:off x="152400" y="6130925"/>
            <a:ext cx="4038600" cy="42227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dirty="0">
                <a:cs typeface="+mn-cs"/>
              </a:rPr>
              <a:t>TV/radio spots and PSAs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1524000"/>
            <a:ext cx="5715000" cy="4781550"/>
          </a:xfrm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smtClean="0"/>
              <a:t>Campaign logo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7162800" cy="639763"/>
          </a:xfrm>
        </p:spPr>
        <p:txBody>
          <a:bodyPr/>
          <a:lstStyle/>
          <a:p>
            <a:r>
              <a:rPr lang="en-US" sz="2800" smtClean="0"/>
              <a:t>Poster</a:t>
            </a:r>
            <a:endParaRPr lang="en-US" sz="1600" smtClean="0"/>
          </a:p>
        </p:txBody>
      </p:sp>
      <p:pic>
        <p:nvPicPr>
          <p:cNvPr id="26626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4200" y="152400"/>
            <a:ext cx="4368800" cy="6553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3848100" cy="4953000"/>
          </a:xfrm>
        </p:spPr>
        <p:txBody>
          <a:bodyPr/>
          <a:lstStyle/>
          <a:p>
            <a:pPr marL="1139825" indent="-1139825">
              <a:lnSpc>
                <a:spcPct val="90000"/>
              </a:lnSpc>
              <a:spcAft>
                <a:spcPct val="0"/>
              </a:spcAft>
              <a:buFontTx/>
              <a:buNone/>
              <a:tabLst>
                <a:tab pos="1139825" algn="l"/>
              </a:tabLst>
            </a:pPr>
            <a:r>
              <a:rPr lang="en-GB" sz="1800" b="1" smtClean="0">
                <a:solidFill>
                  <a:srgbClr val="00B0F0"/>
                </a:solidFill>
              </a:rPr>
              <a:t>Purpose: </a:t>
            </a:r>
          </a:p>
          <a:p>
            <a:pPr marL="1139825" indent="-1139825">
              <a:lnSpc>
                <a:spcPct val="90000"/>
              </a:lnSpc>
              <a:tabLst>
                <a:tab pos="1139825" algn="l"/>
              </a:tabLst>
            </a:pPr>
            <a:r>
              <a:rPr lang="en-US" sz="1800" smtClean="0"/>
              <a:t>Inform families about the campaign and the dates</a:t>
            </a:r>
          </a:p>
          <a:p>
            <a:pPr marL="1139825" indent="-1139825">
              <a:lnSpc>
                <a:spcPct val="90000"/>
              </a:lnSpc>
              <a:tabLst>
                <a:tab pos="1139825" algn="l"/>
              </a:tabLst>
            </a:pPr>
            <a:r>
              <a:rPr lang="en-US" sz="1800" smtClean="0"/>
              <a:t>Ask families to take all eligible children to the vaccination posts on campaign days</a:t>
            </a:r>
          </a:p>
          <a:p>
            <a:pPr marL="1139825" indent="-1139825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FontTx/>
              <a:buNone/>
              <a:tabLst>
                <a:tab pos="1139825" algn="l"/>
              </a:tabLst>
            </a:pPr>
            <a:r>
              <a:rPr lang="en-GB" sz="1800" b="1" smtClean="0">
                <a:solidFill>
                  <a:srgbClr val="00B0F0"/>
                </a:solidFill>
              </a:rPr>
              <a:t>Sites for posters should include: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Hospital/rural health centre/sub-centre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Markets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Tea shops /Cinema halls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Pharmacies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Bus/train stations/ ferry  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Transit points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GB" sz="1800" smtClean="0"/>
              <a:t>Construction sites</a:t>
            </a:r>
          </a:p>
          <a:p>
            <a:pPr marL="736600" lvl="1" indent="-285750">
              <a:lnSpc>
                <a:spcPct val="90000"/>
              </a:lnSpc>
              <a:buClr>
                <a:srgbClr val="00B0F0"/>
              </a:buClr>
              <a:buFont typeface="Wingdings" pitchFamily="2" charset="2"/>
              <a:buChar char=""/>
              <a:tabLst>
                <a:tab pos="1139825" algn="l"/>
              </a:tabLst>
            </a:pPr>
            <a:endParaRPr lang="en-GB" sz="1800" smtClean="0"/>
          </a:p>
          <a:p>
            <a:pPr marL="1139825" indent="-1139825">
              <a:tabLst>
                <a:tab pos="1139825" algn="l"/>
              </a:tabLst>
            </a:pPr>
            <a:endParaRPr lang="en-US" sz="18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smtClean="0"/>
              <a:t>Advocacy folder</a:t>
            </a:r>
            <a:endParaRPr lang="en-US" sz="2000" smtClean="0"/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8" y="1228725"/>
            <a:ext cx="54102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4175" y="1143000"/>
            <a:ext cx="2155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057650"/>
            <a:ext cx="1981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1828800"/>
            <a:ext cx="2308225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2288" y="2667000"/>
            <a:ext cx="2271712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Content Placeholder 1"/>
          <p:cNvSpPr txBox="1">
            <a:spLocks/>
          </p:cNvSpPr>
          <p:nvPr/>
        </p:nvSpPr>
        <p:spPr bwMode="auto">
          <a:xfrm>
            <a:off x="2286000" y="5353050"/>
            <a:ext cx="6858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tabLst>
                <a:tab pos="1139825" algn="l"/>
              </a:tabLst>
            </a:pPr>
            <a:r>
              <a:rPr lang="en-GB" b="1">
                <a:solidFill>
                  <a:srgbClr val="00B0F0"/>
                </a:solidFill>
              </a:rPr>
              <a:t>A full information kit including Fact Sheet and Q&amp;A.</a:t>
            </a:r>
          </a:p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tabLst>
                <a:tab pos="1139825" algn="l"/>
              </a:tabLst>
            </a:pPr>
            <a:r>
              <a:rPr lang="en-GB" b="1"/>
              <a:t>In English and Burmese language</a:t>
            </a:r>
          </a:p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tabLst>
                <a:tab pos="1139825" algn="l"/>
              </a:tabLst>
            </a:pPr>
            <a:r>
              <a:rPr lang="en-GB" b="1">
                <a:solidFill>
                  <a:srgbClr val="00B0F0"/>
                </a:solidFill>
              </a:rPr>
              <a:t>Purpose: 	</a:t>
            </a:r>
            <a:r>
              <a:rPr lang="en-US"/>
              <a:t>Advocacy tool to be distributed at launching ceremonies/ advocacy meetings / media workshop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Post banner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8185150" cy="3467100"/>
          </a:xfrm>
          <a:ln w="3175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457200" y="5105400"/>
            <a:ext cx="86868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377950" indent="-13779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85000"/>
            </a:pPr>
            <a:endParaRPr lang="en-GB" b="1"/>
          </a:p>
          <a:p>
            <a:pPr marL="1377950" indent="-13779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85000"/>
            </a:pPr>
            <a:r>
              <a:rPr lang="en-GB" b="1">
                <a:solidFill>
                  <a:srgbClr val="00B0F0"/>
                </a:solidFill>
              </a:rPr>
              <a:t>Purpose</a:t>
            </a:r>
            <a:r>
              <a:rPr lang="en-GB">
                <a:solidFill>
                  <a:srgbClr val="00B0F0"/>
                </a:solidFill>
              </a:rPr>
              <a:t>: </a:t>
            </a:r>
            <a:r>
              <a:rPr lang="en-GB"/>
              <a:t>	</a:t>
            </a:r>
            <a:r>
              <a:rPr lang="en-US"/>
              <a:t>Inform families where the vaccination post is</a:t>
            </a:r>
          </a:p>
          <a:p>
            <a:pPr marL="1377950" indent="-13779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85000"/>
              <a:buFont typeface="Wingdings" pitchFamily="2" charset="2"/>
              <a:buNone/>
            </a:pPr>
            <a:r>
              <a:rPr lang="en-US"/>
              <a:t>	Ask families to bring children from aged 9 months to 5 years to the vaccination post</a:t>
            </a:r>
          </a:p>
          <a:p>
            <a:pPr marL="1377950" indent="-13779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85000"/>
              <a:buFont typeface="Wingdings" pitchFamily="2" charset="2"/>
              <a:buChar char=""/>
            </a:pPr>
            <a:r>
              <a:rPr lang="en-GB" b="1">
                <a:solidFill>
                  <a:srgbClr val="00B0F0"/>
                </a:solidFill>
              </a:rPr>
              <a:t>Ensure all vaccination posts have posted “Post Banners”.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Billboard</a:t>
            </a:r>
            <a:endParaRPr lang="en-US" sz="2000" smtClean="0"/>
          </a:p>
        </p:txBody>
      </p:sp>
      <p:pic>
        <p:nvPicPr>
          <p:cNvPr id="2969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5943600" cy="39624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04800" y="5638800"/>
            <a:ext cx="8648700" cy="1219200"/>
          </a:xfrm>
        </p:spPr>
        <p:txBody>
          <a:bodyPr/>
          <a:lstStyle/>
          <a:p>
            <a:pPr marL="1139825" indent="-1139825"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1139825" algn="l"/>
              </a:tabLst>
              <a:defRPr/>
            </a:pPr>
            <a:r>
              <a:rPr lang="en-GB" sz="1800" b="1" dirty="0">
                <a:solidFill>
                  <a:srgbClr val="00B0F0"/>
                </a:solidFill>
              </a:rPr>
              <a:t>Quantity: </a:t>
            </a:r>
            <a:r>
              <a:rPr lang="en-GB" sz="1800" b="1" dirty="0" smtClean="0"/>
              <a:t>	20 </a:t>
            </a:r>
            <a:r>
              <a:rPr lang="en-GB" sz="1800" dirty="0" smtClean="0"/>
              <a:t>(NPT, State/Region major cities);  </a:t>
            </a:r>
            <a:r>
              <a:rPr lang="en-GB" sz="1800" b="1" dirty="0" smtClean="0">
                <a:solidFill>
                  <a:srgbClr val="00B0F0"/>
                </a:solidFill>
              </a:rPr>
              <a:t>Size: </a:t>
            </a:r>
            <a:r>
              <a:rPr lang="en-GB" sz="1800" dirty="0" smtClean="0"/>
              <a:t>12’ x 8’</a:t>
            </a:r>
            <a:endParaRPr lang="en-GB" sz="1800" dirty="0"/>
          </a:p>
          <a:p>
            <a:pPr marL="1200150" indent="-1200150"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1139825" algn="l"/>
              </a:tabLst>
              <a:defRPr/>
            </a:pPr>
            <a:r>
              <a:rPr lang="en-GB" sz="1800" b="1" dirty="0" smtClean="0">
                <a:solidFill>
                  <a:srgbClr val="00B0F0"/>
                </a:solidFill>
              </a:rPr>
              <a:t>Purpose</a:t>
            </a:r>
            <a:r>
              <a:rPr lang="en-GB" sz="1800" b="1" dirty="0">
                <a:solidFill>
                  <a:srgbClr val="00B0F0"/>
                </a:solidFill>
              </a:rPr>
              <a:t>: </a:t>
            </a:r>
            <a:r>
              <a:rPr lang="en-GB" sz="1800" b="1" dirty="0" smtClean="0">
                <a:solidFill>
                  <a:srgbClr val="00B0F0"/>
                </a:solidFill>
              </a:rPr>
              <a:t>	</a:t>
            </a:r>
            <a:r>
              <a:rPr lang="en-US" sz="1800" dirty="0" smtClean="0"/>
              <a:t>Mass awareness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about this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combination of slides</a:t>
            </a:r>
          </a:p>
          <a:p>
            <a:pPr lvl="1"/>
            <a:r>
              <a:rPr lang="en-US" dirty="0" smtClean="0"/>
              <a:t>Communications planning </a:t>
            </a:r>
          </a:p>
          <a:p>
            <a:pPr lvl="1"/>
            <a:r>
              <a:rPr lang="en-US" dirty="0" smtClean="0"/>
              <a:t>Monitoring results </a:t>
            </a:r>
          </a:p>
          <a:p>
            <a:pPr lvl="2"/>
            <a:r>
              <a:rPr lang="en-US" dirty="0" smtClean="0"/>
              <a:t>National </a:t>
            </a:r>
          </a:p>
          <a:p>
            <a:pPr lvl="1"/>
            <a:r>
              <a:rPr lang="en-US" dirty="0" smtClean="0"/>
              <a:t>Monitoring observations (in-process independent monitoring-C. McNab)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With thanks to Gov. of Myanmar, Dr. </a:t>
            </a:r>
            <a:r>
              <a:rPr lang="en-US" dirty="0" err="1" smtClean="0"/>
              <a:t>Vinod</a:t>
            </a:r>
            <a:r>
              <a:rPr lang="en-US" dirty="0" smtClean="0"/>
              <a:t> </a:t>
            </a:r>
            <a:r>
              <a:rPr lang="en-US" dirty="0" err="1" smtClean="0"/>
              <a:t>Bura</a:t>
            </a:r>
            <a:r>
              <a:rPr lang="en-US" dirty="0" smtClean="0"/>
              <a:t>, WHO Myanmar, and MMC partners. </a:t>
            </a:r>
          </a:p>
        </p:txBody>
      </p:sp>
    </p:spTree>
    <p:extLst>
      <p:ext uri="{BB962C8B-B14F-4D97-AF65-F5344CB8AC3E}">
        <p14:creationId xmlns:p14="http://schemas.microsoft.com/office/powerpoint/2010/main" val="2224152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Invitation card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60363" y="1295400"/>
            <a:ext cx="1295400" cy="3365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1600" b="1" i="1" smtClean="0">
                <a:solidFill>
                  <a:srgbClr val="00B0F0"/>
                </a:solidFill>
              </a:rPr>
              <a:t>Front</a:t>
            </a:r>
          </a:p>
        </p:txBody>
      </p:sp>
      <p:pic>
        <p:nvPicPr>
          <p:cNvPr id="30723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3989388" cy="2944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989388" cy="29448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5" name="Content Placeholder 2"/>
          <p:cNvSpPr txBox="1">
            <a:spLocks/>
          </p:cNvSpPr>
          <p:nvPr/>
        </p:nvSpPr>
        <p:spPr bwMode="auto">
          <a:xfrm>
            <a:off x="4559300" y="129540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B0F0"/>
              </a:buClr>
              <a:buSzPct val="85000"/>
              <a:buFont typeface="Wingdings" pitchFamily="2" charset="2"/>
              <a:buNone/>
            </a:pPr>
            <a:r>
              <a:rPr lang="en-US" sz="1600" b="1" i="1">
                <a:solidFill>
                  <a:srgbClr val="00B0F0"/>
                </a:solidFill>
              </a:rPr>
              <a:t>Back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0" y="4648200"/>
            <a:ext cx="9144000" cy="2057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tabLst>
                <a:tab pos="1139825" algn="l"/>
              </a:tabLst>
            </a:pPr>
            <a:r>
              <a:rPr lang="en-GB" b="1">
                <a:solidFill>
                  <a:srgbClr val="00B0F0"/>
                </a:solidFill>
              </a:rPr>
              <a:t>Quantity: </a:t>
            </a:r>
            <a:r>
              <a:rPr lang="en-GB" b="1"/>
              <a:t>	6.4 million</a:t>
            </a:r>
            <a:endParaRPr lang="en-GB"/>
          </a:p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tabLst>
                <a:tab pos="1139825" algn="l"/>
              </a:tabLst>
            </a:pPr>
            <a:r>
              <a:rPr lang="en-GB" b="1">
                <a:solidFill>
                  <a:srgbClr val="00B0F0"/>
                </a:solidFill>
              </a:rPr>
              <a:t>Purpose: 	</a:t>
            </a:r>
            <a:r>
              <a:rPr lang="en-US"/>
              <a:t>Invite families to bring their children (from 9 mths to 5 years) to a vaccination post (place) at ….. (time) and on ….. (date)</a:t>
            </a:r>
          </a:p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tabLst>
                <a:tab pos="1139825" algn="l"/>
              </a:tabLst>
            </a:pPr>
            <a:r>
              <a:rPr lang="en-US"/>
              <a:t>	Inform families about the measles, how to prevent and benefits of immunization</a:t>
            </a:r>
          </a:p>
          <a:p>
            <a:pPr marL="1139825" indent="-1139825">
              <a:spcBef>
                <a:spcPts val="600"/>
              </a:spcBef>
              <a:buClr>
                <a:srgbClr val="00B0F0"/>
              </a:buClr>
              <a:buSzPct val="85000"/>
              <a:buFont typeface="Wingdings" pitchFamily="2" charset="2"/>
              <a:buChar char=""/>
              <a:tabLst>
                <a:tab pos="1139825" algn="l"/>
              </a:tabLst>
            </a:pPr>
            <a:r>
              <a:rPr lang="en-US" sz="1600" b="1">
                <a:solidFill>
                  <a:srgbClr val="00B0F0"/>
                </a:solidFill>
              </a:rPr>
              <a:t>Ensure invitations are sent to every single household  in country by H-H- visits 3-4 days prior to vaccination day and mid wife, village head informs the family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Other materials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>
              <a:tabLst>
                <a:tab pos="4121150" algn="l"/>
                <a:tab pos="5949950" algn="r"/>
                <a:tab pos="6175375" algn="l"/>
              </a:tabLst>
            </a:pPr>
            <a:r>
              <a:rPr lang="en-US" smtClean="0"/>
              <a:t>TMO Guideline</a:t>
            </a:r>
          </a:p>
          <a:p>
            <a:pPr>
              <a:tabLst>
                <a:tab pos="4121150" algn="l"/>
                <a:tab pos="5949950" algn="r"/>
                <a:tab pos="6175375" algn="l"/>
              </a:tabLst>
            </a:pPr>
            <a:r>
              <a:rPr lang="en-US" smtClean="0"/>
              <a:t>Flip chart for training of Health staff and volunteers 		</a:t>
            </a:r>
          </a:p>
          <a:p>
            <a:pPr>
              <a:tabLst>
                <a:tab pos="4121150" algn="l"/>
                <a:tab pos="5949950" algn="r"/>
                <a:tab pos="6175375" algn="l"/>
              </a:tabLst>
            </a:pPr>
            <a:r>
              <a:rPr lang="en-US" smtClean="0"/>
              <a:t>Field Guide for BHS		</a:t>
            </a:r>
          </a:p>
          <a:p>
            <a:pPr>
              <a:tabLst>
                <a:tab pos="4121150" algn="l"/>
                <a:tab pos="5949950" algn="r"/>
                <a:tab pos="6175375" algn="l"/>
              </a:tabLst>
            </a:pPr>
            <a:r>
              <a:rPr lang="en-US" smtClean="0"/>
              <a:t>Stickers</a:t>
            </a:r>
          </a:p>
          <a:p>
            <a:pPr>
              <a:tabLst>
                <a:tab pos="4121150" algn="l"/>
                <a:tab pos="5949950" algn="r"/>
                <a:tab pos="6175375" algn="l"/>
              </a:tabLst>
            </a:pPr>
            <a:r>
              <a:rPr lang="en-US" smtClean="0"/>
              <a:t>Caps for all Health workers</a:t>
            </a:r>
          </a:p>
          <a:p>
            <a:pPr>
              <a:tabLst>
                <a:tab pos="4121150" algn="l"/>
                <a:tab pos="5949950" algn="r"/>
                <a:tab pos="6175375" algn="l"/>
              </a:tabLst>
            </a:pPr>
            <a:r>
              <a:rPr lang="en-US" smtClean="0"/>
              <a:t> and volunteers 		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76600"/>
            <a:ext cx="411480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Monitoring &amp; Review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Monitoring and review of </a:t>
            </a:r>
            <a:r>
              <a:rPr lang="en-US" b="1" smtClean="0"/>
              <a:t>impact of communication interventions </a:t>
            </a:r>
            <a:r>
              <a:rPr lang="en-US" smtClean="0"/>
              <a:t>will be part of overall monitoring process</a:t>
            </a:r>
          </a:p>
          <a:p>
            <a:r>
              <a:rPr lang="en-US" smtClean="0"/>
              <a:t>Joint communication and programme review recommended at township/state/regional and national levels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27038"/>
            <a:ext cx="7162800" cy="639762"/>
          </a:xfrm>
        </p:spPr>
        <p:txBody>
          <a:bodyPr/>
          <a:lstStyle/>
          <a:p>
            <a:pPr algn="ctr"/>
            <a:r>
              <a:rPr lang="en-US" smtClean="0"/>
              <a:t>INGO/ NGO meetings </a:t>
            </a:r>
          </a:p>
        </p:txBody>
      </p:sp>
      <p:pic>
        <p:nvPicPr>
          <p:cNvPr id="3584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1371600"/>
            <a:ext cx="3667125" cy="4724400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DSC_057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724400" cy="3136900"/>
          </a:xfrm>
          <a:prstGeom prst="rect">
            <a:avLst/>
          </a:prstGeom>
          <a:noFill/>
        </p:spPr>
      </p:pic>
      <p:sp>
        <p:nvSpPr>
          <p:cNvPr id="3687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noFill/>
          <a:ln/>
        </p:spPr>
        <p:txBody>
          <a:bodyPr/>
          <a:lstStyle/>
          <a:p>
            <a:pPr algn="ctr"/>
            <a:r>
              <a:rPr lang="en-US" sz="2800" smtClean="0"/>
              <a:t>Central Executive Committee Meeting for Inter Department coordination Chaired by Health Minister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5562600" y="1600200"/>
            <a:ext cx="3581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Health Minister Chaired  the inter departmental coordination meeting , inviting all State Chief ministers, all department heads from  all  ministries of government of Myanmar </a:t>
            </a:r>
          </a:p>
        </p:txBody>
      </p:sp>
      <p:pic>
        <p:nvPicPr>
          <p:cNvPr id="36873" name="Picture 9" descr="DSC_064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21113"/>
            <a:ext cx="4572000" cy="3036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did they do? 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9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3700">
                <a:effectLst/>
                <a:latin typeface="Lucida Sans Unicode" charset="0"/>
              </a:rPr>
              <a:t> Joint monitoring of MMC at a Glance </a:t>
            </a:r>
          </a:p>
        </p:txBody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r>
              <a:rPr lang="en-US" sz="3600" dirty="0" smtClean="0">
                <a:solidFill>
                  <a:srgbClr val="000099"/>
                </a:solidFill>
                <a:cs typeface="Times New Roman" charset="0"/>
              </a:rPr>
              <a:t>9 </a:t>
            </a:r>
            <a:r>
              <a:rPr lang="en-US" sz="3600" dirty="0">
                <a:solidFill>
                  <a:srgbClr val="000099"/>
                </a:solidFill>
                <a:cs typeface="Times New Roman" charset="0"/>
              </a:rPr>
              <a:t>international monitors from WHO SEARO/ India, Bangladesh, Nepal, GAVI, UN foundation &amp; Measles initiative visited Myanmar to monitor MMC 2012</a:t>
            </a:r>
          </a:p>
          <a:p>
            <a:r>
              <a:rPr lang="en-US" sz="3600" dirty="0">
                <a:solidFill>
                  <a:srgbClr val="000099"/>
                </a:solidFill>
                <a:cs typeface="Times New Roman" charset="0"/>
              </a:rPr>
              <a:t>51 National staff  from WHO/ UNICEF also  participated</a:t>
            </a:r>
          </a:p>
        </p:txBody>
      </p:sp>
      <p:pic>
        <p:nvPicPr>
          <p:cNvPr id="86020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70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r>
              <a:rPr lang="en-US" sz="3600" dirty="0">
                <a:cs typeface="Times New Roman" charset="0"/>
              </a:rPr>
              <a:t>All 17 states </a:t>
            </a:r>
            <a:r>
              <a:rPr lang="en-US" sz="3600" dirty="0" smtClean="0">
                <a:cs typeface="Times New Roman" charset="0"/>
              </a:rPr>
              <a:t>and regions </a:t>
            </a:r>
            <a:r>
              <a:rPr lang="en-US" sz="3600" dirty="0">
                <a:cs typeface="Times New Roman" charset="0"/>
              </a:rPr>
              <a:t>of  Myanmar monitored  </a:t>
            </a:r>
          </a:p>
          <a:p>
            <a:r>
              <a:rPr lang="en-US" sz="3600" dirty="0">
                <a:cs typeface="Times New Roman" charset="0"/>
              </a:rPr>
              <a:t>99 townships  monitored </a:t>
            </a:r>
          </a:p>
          <a:p>
            <a:r>
              <a:rPr lang="en-US" sz="3600" dirty="0">
                <a:cs typeface="Times New Roman" charset="0"/>
              </a:rPr>
              <a:t>554  posted observed</a:t>
            </a:r>
          </a:p>
          <a:p>
            <a:r>
              <a:rPr lang="en-US" sz="3600" dirty="0">
                <a:cs typeface="Times New Roman" charset="0"/>
              </a:rPr>
              <a:t>5432  house checked by monitors  </a:t>
            </a:r>
          </a:p>
          <a:p>
            <a:r>
              <a:rPr lang="en-US" sz="3600" dirty="0">
                <a:cs typeface="Times New Roman" charset="0"/>
              </a:rPr>
              <a:t>6002 children checked by monitors during H to H visits</a:t>
            </a:r>
            <a:r>
              <a:rPr lang="en-US" sz="3600" dirty="0"/>
              <a:t> </a:t>
            </a:r>
          </a:p>
        </p:txBody>
      </p:sp>
      <p:pic>
        <p:nvPicPr>
          <p:cNvPr id="94212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447800" y="304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Joint monitoring of MMC at a Glance</a:t>
            </a:r>
          </a:p>
        </p:txBody>
      </p:sp>
    </p:spTree>
    <p:extLst>
      <p:ext uri="{BB962C8B-B14F-4D97-AF65-F5344CB8AC3E}">
        <p14:creationId xmlns:p14="http://schemas.microsoft.com/office/powerpoint/2010/main" val="20415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ctrTitle"/>
          </p:nvPr>
        </p:nvSpPr>
        <p:spPr bwMode="auto">
          <a:xfrm>
            <a:off x="0" y="44450"/>
            <a:ext cx="9144000" cy="792163"/>
          </a:xfrm>
          <a:solidFill>
            <a:srgbClr val="3399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sz="2900" b="0">
                <a:solidFill>
                  <a:schemeClr val="bg1"/>
                </a:solidFill>
                <a:effectLst/>
                <a:latin typeface="Lucida Sans Unicode" charset="0"/>
              </a:rPr>
              <a:t>States, regions and townships </a:t>
            </a:r>
            <a:br>
              <a:rPr lang="en-US" sz="2900" b="0">
                <a:solidFill>
                  <a:schemeClr val="bg1"/>
                </a:solidFill>
                <a:effectLst/>
                <a:latin typeface="Lucida Sans Unicode" charset="0"/>
              </a:rPr>
            </a:br>
            <a:r>
              <a:rPr lang="en-US" sz="2900" b="0">
                <a:solidFill>
                  <a:schemeClr val="bg1"/>
                </a:solidFill>
                <a:effectLst/>
                <a:latin typeface="Lucida Sans Unicode" charset="0"/>
              </a:rPr>
              <a:t>Monitored  for MMC 2012</a:t>
            </a:r>
          </a:p>
        </p:txBody>
      </p:sp>
      <p:pic>
        <p:nvPicPr>
          <p:cNvPr id="95235" name="Picture 3" descr="unicef,wh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908050"/>
            <a:ext cx="2789237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236" name="Group 4"/>
          <p:cNvGrpSpPr>
            <a:grpSpLocks/>
          </p:cNvGrpSpPr>
          <p:nvPr/>
        </p:nvGrpSpPr>
        <p:grpSpPr bwMode="auto">
          <a:xfrm>
            <a:off x="1042988" y="5661025"/>
            <a:ext cx="1657350" cy="779463"/>
            <a:chOff x="657" y="3566"/>
            <a:chExt cx="1044" cy="491"/>
          </a:xfrm>
        </p:grpSpPr>
        <p:sp>
          <p:nvSpPr>
            <p:cNvPr id="95237" name="Text Box 5"/>
            <p:cNvSpPr txBox="1">
              <a:spLocks noChangeArrowheads="1"/>
            </p:cNvSpPr>
            <p:nvPr/>
          </p:nvSpPr>
          <p:spPr bwMode="auto">
            <a:xfrm>
              <a:off x="930" y="3566"/>
              <a:ext cx="771" cy="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UNICEF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WHO</a:t>
              </a:r>
            </a:p>
          </p:txBody>
        </p:sp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657" y="3612"/>
              <a:ext cx="182" cy="1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657" y="3884"/>
              <a:ext cx="182" cy="136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5240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64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8575" y="311150"/>
            <a:ext cx="7391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2"/>
                </a:solidFill>
                <a:ea typeface="+mj-ea"/>
                <a:cs typeface="+mj-cs"/>
              </a:rPr>
              <a:t>Trainings</a:t>
            </a: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304800" y="1219200"/>
            <a:ext cx="8458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/>
              <a:t>Around </a:t>
            </a:r>
            <a:r>
              <a:rPr lang="en-US" sz="3200" dirty="0" smtClean="0"/>
              <a:t>15,000 </a:t>
            </a:r>
            <a:r>
              <a:rPr lang="en-US" sz="3200" dirty="0"/>
              <a:t>health workers  and supervisors were  trained before campaign on key technical issues, planning, injection safety , AEFI, Cold chain, Social mobilization </a:t>
            </a:r>
          </a:p>
          <a:p>
            <a:pPr eaLnBrk="1" hangingPunct="1"/>
            <a:endParaRPr lang="en-US" sz="3200" dirty="0"/>
          </a:p>
          <a:p>
            <a:pPr eaLnBrk="1" hangingPunct="1"/>
            <a:r>
              <a:rPr lang="en-US" sz="3200" dirty="0"/>
              <a:t>400 Medical officers TMO / SUDC  / EPI managers from all provinces and townships  were given comprehensive trainings on campaign planning and management by specifically designed tools.</a:t>
            </a:r>
          </a:p>
          <a:p>
            <a:pPr eaLnBrk="1" hangingPunct="1"/>
            <a:endParaRPr lang="en-US" sz="2800" dirty="0"/>
          </a:p>
        </p:txBody>
      </p:sp>
      <p:pic>
        <p:nvPicPr>
          <p:cNvPr id="28675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93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Myanmar plan? </a:t>
            </a:r>
          </a:p>
          <a:p>
            <a:r>
              <a:rPr lang="en-US" dirty="0" smtClean="0"/>
              <a:t>What did Myanmar do?</a:t>
            </a:r>
          </a:p>
          <a:p>
            <a:pPr lvl="1"/>
            <a:r>
              <a:rPr lang="en-US" dirty="0" smtClean="0"/>
              <a:t>Observations from monitoring </a:t>
            </a:r>
          </a:p>
          <a:p>
            <a:r>
              <a:rPr lang="en-US" dirty="0" smtClean="0"/>
              <a:t>Results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7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67" y="1555667"/>
            <a:ext cx="5278858" cy="4525119"/>
          </a:xfrm>
        </p:spPr>
        <p:txBody>
          <a:bodyPr/>
          <a:lstStyle/>
          <a:p>
            <a:pPr marL="401822" indent="-40182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Good use of cascaded training from national to regional and township levels</a:t>
            </a:r>
          </a:p>
          <a:p>
            <a:pPr marL="401822" indent="-401822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Excellent two-sided flipchart used nationwide resulting in standardized training at all levels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Myanmar_March12  619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270" y="3985937"/>
            <a:ext cx="1980933" cy="2488086"/>
          </a:xfrm>
          <a:prstGeom prst="rect">
            <a:avLst/>
          </a:prstGeom>
        </p:spPr>
      </p:pic>
      <p:pic>
        <p:nvPicPr>
          <p:cNvPr id="5" name="Picture 4" descr="Myanmar_March12  62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2271" y="1201252"/>
            <a:ext cx="1993873" cy="2395034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 bwMode="auto">
          <a:xfrm>
            <a:off x="5635243" y="1859451"/>
            <a:ext cx="1316396" cy="1164504"/>
          </a:xfrm>
          <a:prstGeom prst="homePlate">
            <a:avLst/>
          </a:prstGeom>
          <a:solidFill>
            <a:srgbClr val="274B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410751" hangingPunct="0"/>
            <a:r>
              <a:rPr lang="en-US" sz="1700" dirty="0">
                <a:solidFill>
                  <a:schemeClr val="bg1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Side 1 clear info for trainees</a:t>
            </a:r>
          </a:p>
        </p:txBody>
      </p:sp>
      <p:sp>
        <p:nvSpPr>
          <p:cNvPr id="8" name="Pentagon 7"/>
          <p:cNvSpPr/>
          <p:nvPr/>
        </p:nvSpPr>
        <p:spPr bwMode="auto">
          <a:xfrm>
            <a:off x="5584612" y="4644135"/>
            <a:ext cx="1417658" cy="1367027"/>
          </a:xfrm>
          <a:prstGeom prst="homePlate">
            <a:avLst/>
          </a:prstGeom>
          <a:solidFill>
            <a:srgbClr val="274B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410751" hangingPunct="0"/>
            <a:r>
              <a:rPr lang="en-US" sz="1400" dirty="0">
                <a:solidFill>
                  <a:schemeClr val="bg1"/>
                </a:solidFill>
                <a:sym typeface="Helvetica Neue Light" charset="0"/>
              </a:rPr>
              <a:t>Flipside </a:t>
            </a:r>
            <a:r>
              <a:rPr lang="en-US" sz="14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  <a:sym typeface="Helvetica Neue Light" charset="0"/>
              </a:rPr>
              <a:t> </a:t>
            </a:r>
          </a:p>
          <a:p>
            <a:pPr algn="ctr" defTabSz="410751" hangingPunct="0"/>
            <a:r>
              <a:rPr lang="en-US" sz="1400" dirty="0">
                <a:solidFill>
                  <a:schemeClr val="bg1"/>
                </a:solidFill>
                <a:sym typeface="Helvetica Neue Light" charset="0"/>
              </a:rPr>
              <a:t>Clear instructions </a:t>
            </a:r>
            <a:r>
              <a:rPr lang="en-US" sz="1400" dirty="0">
                <a:solidFill>
                  <a:schemeClr val="bg1"/>
                </a:solidFill>
              </a:rPr>
              <a:t>/ </a:t>
            </a:r>
            <a:r>
              <a:rPr lang="en-US" sz="1400" dirty="0">
                <a:solidFill>
                  <a:schemeClr val="bg1"/>
                </a:solidFill>
                <a:sym typeface="Helvetica Neue Light" charset="0"/>
              </a:rPr>
              <a:t>info for trainers</a:t>
            </a:r>
          </a:p>
        </p:txBody>
      </p:sp>
    </p:spTree>
    <p:extLst>
      <p:ext uri="{BB962C8B-B14F-4D97-AF65-F5344CB8AC3E}">
        <p14:creationId xmlns:p14="http://schemas.microsoft.com/office/powerpoint/2010/main" val="5266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/>
                <a:latin typeface="Lucida Sans Unicode" charset="0"/>
                <a:cs typeface="+mj-cs"/>
              </a:rPr>
              <a:t>Micro-planning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ucida Sans Unicode" charset="0"/>
              </a:rPr>
              <a:t>All teams had master list at all post</a:t>
            </a:r>
          </a:p>
          <a:p>
            <a:r>
              <a:rPr lang="en-US">
                <a:latin typeface="Lucida Sans Unicode" charset="0"/>
              </a:rPr>
              <a:t>Most of master list was updated.</a:t>
            </a:r>
          </a:p>
          <a:p>
            <a:r>
              <a:rPr lang="en-US">
                <a:latin typeface="Lucida Sans Unicode" charset="0"/>
              </a:rPr>
              <a:t>In few places master list was missing visiting family children or HRA children</a:t>
            </a:r>
          </a:p>
          <a:p>
            <a:r>
              <a:rPr lang="en-US">
                <a:latin typeface="Lucida Sans Unicode" charset="0"/>
              </a:rPr>
              <a:t>All areas need to be mapped not only accessible areas. </a:t>
            </a:r>
          </a:p>
          <a:p>
            <a:r>
              <a:rPr lang="en-US">
                <a:latin typeface="Lucida Sans Unicode" charset="0"/>
              </a:rPr>
              <a:t>Construction areas, plantation areas, mining areas etc were not clearly identified, highlighted  in micro- plans  </a:t>
            </a:r>
          </a:p>
          <a:p>
            <a:endParaRPr lang="en-US">
              <a:latin typeface="Lucida Sans Unicode" charset="0"/>
            </a:endParaRPr>
          </a:p>
        </p:txBody>
      </p:sp>
      <p:pic>
        <p:nvPicPr>
          <p:cNvPr id="25603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Continued </a:t>
            </a:r>
            <a:endParaRPr lang="en-US" dirty="0"/>
          </a:p>
        </p:txBody>
      </p:sp>
      <p:pic>
        <p:nvPicPr>
          <p:cNvPr id="4" name="Picture 3" descr="Myanmar_March12  6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89" y="1730320"/>
            <a:ext cx="3999819" cy="26678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289" y="4492243"/>
            <a:ext cx="4050450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 err="1"/>
              <a:t>Taungoo</a:t>
            </a:r>
            <a:r>
              <a:rPr lang="en-US" sz="1700" dirty="0"/>
              <a:t> rural post lists daily personnel, TP, logistics</a:t>
            </a:r>
            <a:endParaRPr lang="en-US" sz="1700" dirty="0"/>
          </a:p>
        </p:txBody>
      </p:sp>
      <p:pic>
        <p:nvPicPr>
          <p:cNvPr id="6" name="Picture 5" descr="Myanmar_March12  6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153" y="1758189"/>
            <a:ext cx="3957961" cy="26399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5153" y="4542874"/>
            <a:ext cx="4050450" cy="84398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Daily master lists of families and children corresponding to invitations makes tracking, follow-up easy</a:t>
            </a:r>
            <a:endParaRPr lang="en-US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1787315" y="5454225"/>
            <a:ext cx="5721261" cy="11036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Challenges</a:t>
            </a:r>
            <a:r>
              <a:rPr lang="en-US" sz="2200" dirty="0"/>
              <a:t>:</a:t>
            </a:r>
          </a:p>
          <a:p>
            <a:pPr marL="401822" indent="-401822">
              <a:buFont typeface="Arial"/>
              <a:buChar char="•"/>
            </a:pPr>
            <a:r>
              <a:rPr lang="en-US" sz="2200" dirty="0"/>
              <a:t>Uneven use of these tools </a:t>
            </a:r>
          </a:p>
          <a:p>
            <a:pPr marL="401822" indent="-401822">
              <a:buFont typeface="Arial"/>
              <a:buChar char="•"/>
            </a:pPr>
            <a:r>
              <a:rPr lang="en-US" sz="2200" dirty="0" err="1"/>
              <a:t>Eg</a:t>
            </a:r>
            <a:r>
              <a:rPr lang="en-US" sz="2200" dirty="0"/>
              <a:t>. One post had 3-day master list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745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Microplanning</a:t>
            </a:r>
            <a:endParaRPr lang="en-US" dirty="0"/>
          </a:p>
        </p:txBody>
      </p:sp>
      <p:pic>
        <p:nvPicPr>
          <p:cNvPr id="4" name="Picture 3" descr="Myanmar_March12  60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82" y="2743200"/>
            <a:ext cx="3904553" cy="260430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7226" y="5403594"/>
            <a:ext cx="3341621" cy="41117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2200" dirty="0" err="1"/>
              <a:t>Microplan</a:t>
            </a:r>
            <a:r>
              <a:rPr lang="en-US" sz="2200" dirty="0"/>
              <a:t> for </a:t>
            </a:r>
            <a:r>
              <a:rPr lang="en-US" sz="2200" dirty="0" err="1"/>
              <a:t>Bago</a:t>
            </a:r>
            <a:endParaRPr lang="en-US" sz="2200" dirty="0"/>
          </a:p>
        </p:txBody>
      </p:sp>
      <p:pic>
        <p:nvPicPr>
          <p:cNvPr id="6" name="Picture 5" descr="Myanmar_March12  61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6414" y="3125217"/>
            <a:ext cx="2962700" cy="22494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3892" y="5352964"/>
            <a:ext cx="3898558" cy="98825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2000" dirty="0"/>
              <a:t>HWs mark map in health post with booths, dates and TPs for MMC </a:t>
            </a:r>
            <a:endParaRPr lang="en-US" sz="2000" dirty="0"/>
          </a:p>
        </p:txBody>
      </p:sp>
      <p:pic>
        <p:nvPicPr>
          <p:cNvPr id="8" name="Picture 7" descr="Myanmar_March12  61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671" y="2286001"/>
            <a:ext cx="3172437" cy="211599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672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/>
                <a:latin typeface="Lucida Sans Unicode" charset="0"/>
                <a:cs typeface="+mj-cs"/>
              </a:rPr>
              <a:t>Post organization 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1481138"/>
            <a:ext cx="8763000" cy="4691062"/>
          </a:xfrm>
        </p:spPr>
        <p:txBody>
          <a:bodyPr/>
          <a:lstStyle/>
          <a:p>
            <a:endParaRPr lang="en-US" sz="2500">
              <a:latin typeface="Lucida Sans Unicode" charset="0"/>
            </a:endParaRPr>
          </a:p>
          <a:p>
            <a:r>
              <a:rPr lang="en-US" sz="2500">
                <a:latin typeface="Lucida Sans Unicode" charset="0"/>
              </a:rPr>
              <a:t>High turn out of community for vaccination</a:t>
            </a:r>
          </a:p>
          <a:p>
            <a:r>
              <a:rPr lang="en-US" sz="2500">
                <a:latin typeface="Lucida Sans Unicode" charset="0"/>
              </a:rPr>
              <a:t>Well organized , orderly flow of children and caretakers </a:t>
            </a:r>
          </a:p>
          <a:p>
            <a:r>
              <a:rPr lang="en-US" sz="2500">
                <a:latin typeface="Lucida Sans Unicode" charset="0"/>
              </a:rPr>
              <a:t>In some places festive atmosphere observed </a:t>
            </a:r>
          </a:p>
          <a:p>
            <a:r>
              <a:rPr lang="en-US" sz="2500">
                <a:latin typeface="Lucida Sans Unicode" charset="0"/>
              </a:rPr>
              <a:t>Local authorities, volunteers role and participation  highly appreciated </a:t>
            </a:r>
          </a:p>
          <a:p>
            <a:r>
              <a:rPr lang="en-US" sz="2500">
                <a:latin typeface="Lucida Sans Unicode" charset="0"/>
              </a:rPr>
              <a:t>Transit post need to be increased and more proactive in future SIA</a:t>
            </a:r>
          </a:p>
        </p:txBody>
      </p:sp>
      <p:pic>
        <p:nvPicPr>
          <p:cNvPr id="26627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24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Booth Operations &amp; Injection Practices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27" y="1555667"/>
            <a:ext cx="2987207" cy="199244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58126" y="1555667"/>
            <a:ext cx="4658018" cy="84398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Good flow in every post observed from </a:t>
            </a:r>
          </a:p>
          <a:p>
            <a:pPr algn="l"/>
            <a:endParaRPr lang="en-US" sz="1700" dirty="0"/>
          </a:p>
          <a:p>
            <a:pPr algn="l"/>
            <a:r>
              <a:rPr lang="en-US" sz="1700" dirty="0"/>
              <a:t>1. screening/ registration…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1910" y="3378370"/>
            <a:ext cx="2835315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/>
              <a:t> 2. Injection… 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4217586" y="2467018"/>
            <a:ext cx="578644" cy="961982"/>
          </a:xfrm>
          <a:prstGeom prst="downArrow">
            <a:avLst/>
          </a:prstGeom>
          <a:solidFill>
            <a:srgbClr val="274B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Down Arrow 7"/>
          <p:cNvSpPr/>
          <p:nvPr/>
        </p:nvSpPr>
        <p:spPr bwMode="auto">
          <a:xfrm rot="16200000">
            <a:off x="3074908" y="2010579"/>
            <a:ext cx="433085" cy="434613"/>
          </a:xfrm>
          <a:prstGeom prst="downArrow">
            <a:avLst/>
          </a:prstGeom>
          <a:solidFill>
            <a:srgbClr val="274B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410751" hangingPunct="0"/>
            <a:r>
              <a:rPr lang="en-US" sz="2500" dirty="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352" y="2517649"/>
            <a:ext cx="3002450" cy="20026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192361" y="5403595"/>
            <a:ext cx="2379639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3. To resting for 30 minutes  </a:t>
            </a:r>
          </a:p>
        </p:txBody>
      </p:sp>
      <p:pic>
        <p:nvPicPr>
          <p:cNvPr id="12" name="Picture 11" descr="Myanmar_March12  40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153" y="4745396"/>
            <a:ext cx="2863724" cy="191008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yanmar_March12  53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659" y="3682153"/>
            <a:ext cx="2026214" cy="303783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Down Arrow 14"/>
          <p:cNvSpPr/>
          <p:nvPr/>
        </p:nvSpPr>
        <p:spPr bwMode="auto">
          <a:xfrm rot="5400000">
            <a:off x="3093269" y="4603947"/>
            <a:ext cx="506306" cy="890466"/>
          </a:xfrm>
          <a:prstGeom prst="downArrow">
            <a:avLst/>
          </a:prstGeom>
          <a:solidFill>
            <a:srgbClr val="274B5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4291" tIns="32146" rIns="64291" bIns="32146" numCol="1" rtlCol="0" anchor="t" anchorCtr="0" compatLnSpc="1">
            <a:prstTxWarp prst="textNoShape">
              <a:avLst/>
            </a:prstTxWarp>
          </a:bodyPr>
          <a:lstStyle/>
          <a:p>
            <a:pPr algn="ctr" defTabSz="410751" hangingPunct="0"/>
            <a:r>
              <a:rPr lang="en-US" sz="2500" dirty="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594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ffectLst/>
                <a:latin typeface="Lucida Sans Unicode" charset="0"/>
                <a:cs typeface="+mj-cs"/>
              </a:rPr>
              <a:t>Cold chain and Injection safety 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228600" y="1295400"/>
            <a:ext cx="8915400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Adequate no of logistics at all places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Well maintained cold chain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No pre filling of syringes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Vaccine administration in correct 0.5 ml at right site</a:t>
            </a:r>
          </a:p>
          <a:p>
            <a:pPr>
              <a:lnSpc>
                <a:spcPct val="90000"/>
              </a:lnSpc>
            </a:pPr>
            <a:r>
              <a:rPr lang="en-US" sz="2800" b="1" i="1">
                <a:solidFill>
                  <a:srgbClr val="FF6600"/>
                </a:solidFill>
                <a:latin typeface="Lucida Sans Unicode" charset="0"/>
              </a:rPr>
              <a:t>Some health workers were observed giving Intra muscular injection</a:t>
            </a:r>
            <a:r>
              <a:rPr lang="en-US" sz="2800">
                <a:latin typeface="Lucida Sans Unicode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No re- capping observed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Safely box available and correct used  universally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Lucida Sans Unicode" charset="0"/>
              </a:rPr>
              <a:t>HW had good knowledge of AEFI </a:t>
            </a:r>
          </a:p>
        </p:txBody>
      </p:sp>
      <p:pic>
        <p:nvPicPr>
          <p:cNvPr id="32771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53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Booth operations/ injection practices</a:t>
            </a:r>
            <a:endParaRPr lang="en-US" dirty="0"/>
          </a:p>
        </p:txBody>
      </p:sp>
      <p:pic>
        <p:nvPicPr>
          <p:cNvPr id="4" name="Picture 3" descr="Myanmar_March12  4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28" y="1606297"/>
            <a:ext cx="2895311" cy="193115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9028" y="3682153"/>
            <a:ext cx="3594774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Monitoring: midwives scored 100% on injection practices. </a:t>
            </a:r>
          </a:p>
        </p:txBody>
      </p:sp>
      <p:pic>
        <p:nvPicPr>
          <p:cNvPr id="6" name="Picture 5" descr="Myanmar_March12  404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280" y="1606298"/>
            <a:ext cx="2154374" cy="19745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60649" y="3783415"/>
            <a:ext cx="2278378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V. good vial </a:t>
            </a:r>
            <a:r>
              <a:rPr lang="en-US" sz="1700" dirty="0" err="1"/>
              <a:t>mngmt</a:t>
            </a:r>
            <a:endParaRPr lang="en-US" sz="1700" dirty="0"/>
          </a:p>
        </p:txBody>
      </p:sp>
      <p:pic>
        <p:nvPicPr>
          <p:cNvPr id="8" name="Picture 7" descr="Myanmar_March12  43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589" y="1606298"/>
            <a:ext cx="2645206" cy="197459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192180" y="3783415"/>
            <a:ext cx="2278378" cy="584295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Generally good 45° SC technique</a:t>
            </a:r>
          </a:p>
        </p:txBody>
      </p:sp>
      <p:pic>
        <p:nvPicPr>
          <p:cNvPr id="10" name="Picture 9" descr="Myanmar_March12  42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7" y="4340351"/>
            <a:ext cx="2971219" cy="19817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68397" y="6365577"/>
            <a:ext cx="2987207" cy="58814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Correct use of safety boxes </a:t>
            </a:r>
          </a:p>
        </p:txBody>
      </p:sp>
      <p:pic>
        <p:nvPicPr>
          <p:cNvPr id="12" name="Picture 11" descr="Myanmar_March12  436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1280" y="4289721"/>
            <a:ext cx="2378294" cy="21807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Myanmar_March12  420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2811" y="4441613"/>
            <a:ext cx="2743493" cy="182988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242811" y="6416207"/>
            <a:ext cx="2987207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Storage; filling 1 per time</a:t>
            </a:r>
          </a:p>
        </p:txBody>
      </p:sp>
    </p:spTree>
    <p:extLst>
      <p:ext uri="{BB962C8B-B14F-4D97-AF65-F5344CB8AC3E}">
        <p14:creationId xmlns:p14="http://schemas.microsoft.com/office/powerpoint/2010/main" val="505396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effectLst/>
                <a:latin typeface="Lucida Sans Unicode" charset="0"/>
                <a:cs typeface="+mj-cs"/>
              </a:rPr>
              <a:t>           Vaccine and logistics 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3200">
                <a:latin typeface="Lucida Sans Unicode" charset="0"/>
              </a:rPr>
              <a:t>No shortage of vaccines /logistics observed </a:t>
            </a:r>
          </a:p>
          <a:p>
            <a:r>
              <a:rPr lang="en-US" sz="3200">
                <a:latin typeface="Lucida Sans Unicode" charset="0"/>
              </a:rPr>
              <a:t>Wet ice  used at many locations</a:t>
            </a:r>
          </a:p>
          <a:p>
            <a:r>
              <a:rPr lang="en-US" sz="3200">
                <a:latin typeface="Lucida Sans Unicode" charset="0"/>
              </a:rPr>
              <a:t>AD syringes, mixing syringes Safety boxes and reporting formats in place</a:t>
            </a:r>
          </a:p>
          <a:p>
            <a:endParaRPr lang="en-US" sz="3200">
              <a:latin typeface="Lucida Sans Unicode" charset="0"/>
            </a:endParaRPr>
          </a:p>
          <a:p>
            <a:r>
              <a:rPr lang="en-US" sz="3200">
                <a:latin typeface="Lucida Sans Unicode" charset="0"/>
              </a:rPr>
              <a:t>Vaccine buffer stocks at Township or RHC was not adequate </a:t>
            </a:r>
          </a:p>
        </p:txBody>
      </p:sp>
      <p:pic>
        <p:nvPicPr>
          <p:cNvPr id="33795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1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Booth Operations/ Injection Practices</a:t>
            </a:r>
            <a:endParaRPr lang="en-US" dirty="0"/>
          </a:p>
        </p:txBody>
      </p:sp>
      <p:pic>
        <p:nvPicPr>
          <p:cNvPr id="4" name="Picture 3" descr="Myanmar_March12  43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66" y="1454405"/>
            <a:ext cx="2296375" cy="344288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97406" y="1555667"/>
            <a:ext cx="2734054" cy="136335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700" dirty="0"/>
              <a:t>Some </a:t>
            </a:r>
            <a:r>
              <a:rPr lang="en-US" sz="1700" dirty="0">
                <a:solidFill>
                  <a:srgbClr val="FF0000"/>
                </a:solidFill>
              </a:rPr>
              <a:t>challenges</a:t>
            </a:r>
            <a:r>
              <a:rPr lang="en-US" sz="1700" dirty="0"/>
              <a:t> with temperature despite good use of ice packs. VVMs showing no cold chain problems.  </a:t>
            </a:r>
          </a:p>
        </p:txBody>
      </p:sp>
      <p:pic>
        <p:nvPicPr>
          <p:cNvPr id="6" name="Picture 5" descr="Myanmar_March12  60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874" y="2011342"/>
            <a:ext cx="3123037" cy="208304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Myanmar_March12  6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090" y="4390982"/>
            <a:ext cx="3458126" cy="230654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698667" y="3631523"/>
            <a:ext cx="2734054" cy="162304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241093" indent="-241093">
              <a:buFont typeface="Wingdings" charset="2"/>
              <a:buChar char="ü"/>
            </a:pPr>
            <a:r>
              <a:rPr lang="en-US" sz="1700" dirty="0"/>
              <a:t>Impressive meticulous association of vaccine vial with child. </a:t>
            </a:r>
            <a:r>
              <a:rPr lang="en-US" sz="1700" dirty="0" err="1"/>
              <a:t>Bago</a:t>
            </a:r>
            <a:r>
              <a:rPr lang="en-US" sz="1700" dirty="0"/>
              <a:t> rolled invitations around vial. </a:t>
            </a:r>
            <a:r>
              <a:rPr lang="en-US" sz="1700" dirty="0" err="1"/>
              <a:t>Taungoo</a:t>
            </a:r>
            <a:r>
              <a:rPr lang="en-US" sz="1700" dirty="0"/>
              <a:t> kept records in a notebook. </a:t>
            </a:r>
          </a:p>
        </p:txBody>
      </p:sp>
    </p:spTree>
    <p:extLst>
      <p:ext uri="{BB962C8B-B14F-4D97-AF65-F5344CB8AC3E}">
        <p14:creationId xmlns:p14="http://schemas.microsoft.com/office/powerpoint/2010/main" val="3911091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Reach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162800" cy="39624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Wingdings" pitchFamily="2" charset="2"/>
              <a:buNone/>
            </a:pPr>
            <a:endParaRPr lang="en-US" sz="3200" b="1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Grass Roots Level Movement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to Reach Out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6.4 Million </a:t>
            </a:r>
            <a:r>
              <a:rPr lang="en-US" sz="3200" b="1" dirty="0" smtClean="0">
                <a:solidFill>
                  <a:srgbClr val="FF0000"/>
                </a:solidFill>
              </a:rPr>
              <a:t>Children 9 to 59 </a:t>
            </a:r>
            <a:r>
              <a:rPr lang="en-US" sz="3200" b="1" dirty="0" err="1" smtClean="0">
                <a:solidFill>
                  <a:srgbClr val="FF0000"/>
                </a:solidFill>
              </a:rPr>
              <a:t>mos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for Mass Measles Campaign  </a:t>
            </a:r>
          </a:p>
          <a:p>
            <a:pPr marL="0" indent="0" algn="ctr">
              <a:spcBef>
                <a:spcPct val="0"/>
              </a:spcBef>
              <a:buFont typeface="Wingdings" pitchFamily="2" charset="2"/>
              <a:buNone/>
            </a:pPr>
            <a:r>
              <a:rPr lang="en-US" sz="3200" b="1" dirty="0" smtClean="0">
                <a:solidFill>
                  <a:srgbClr val="00B0F0"/>
                </a:solidFill>
              </a:rPr>
              <a:t>22 -31 March 2012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84163"/>
            <a:ext cx="7696200" cy="868362"/>
          </a:xfrm>
        </p:spPr>
        <p:txBody>
          <a:bodyPr/>
          <a:lstStyle/>
          <a:p>
            <a:pPr algn="ctr">
              <a:defRPr/>
            </a:pPr>
            <a:r>
              <a:rPr lang="id-ID" dirty="0" smtClean="0">
                <a:solidFill>
                  <a:schemeClr val="accent2"/>
                </a:solidFill>
                <a:ea typeface="+mj-ea"/>
                <a:cs typeface="+mj-cs"/>
              </a:rPr>
              <a:t>AEFI Management</a:t>
            </a:r>
            <a:endParaRPr lang="en-US" dirty="0" smtClean="0">
              <a:solidFill>
                <a:schemeClr val="accent2"/>
              </a:solidFill>
              <a:ea typeface="+mj-ea"/>
              <a:cs typeface="+mj-cs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00100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/>
              <a:t>All health workers were trained on AEFI Management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Teams carried medication for anaphylaxis ( anti shock kits)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Health workers were seen asking parents to wait to 30 min  after vaccinating  to handle any AEFI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Close monitoring of AEFI cases and report</a:t>
            </a:r>
            <a:r>
              <a:rPr lang="id-ID" sz="2800"/>
              <a:t>ing.</a:t>
            </a:r>
            <a:r>
              <a:rPr lang="en-US" sz="2800"/>
              <a:t> No major AEFI reported during campaign</a:t>
            </a:r>
          </a:p>
          <a:p>
            <a:pPr eaLnBrk="1" hangingPunct="1"/>
            <a:endParaRPr lang="en-US" sz="2800"/>
          </a:p>
          <a:p>
            <a:pPr eaLnBrk="1" hangingPunct="1"/>
            <a:endParaRPr lang="en-US" sz="2800"/>
          </a:p>
        </p:txBody>
      </p:sp>
      <p:pic>
        <p:nvPicPr>
          <p:cNvPr id="34819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4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>
                <a:effectLst/>
                <a:latin typeface="Lucida Sans Unicode" charset="0"/>
                <a:cs typeface="+mj-cs"/>
              </a:rPr>
              <a:t>Supervision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Lucida Sans Unicode" charset="0"/>
              </a:rPr>
              <a:t>Pre campaign supervision needs to strengthened for corrective actions </a:t>
            </a:r>
          </a:p>
          <a:p>
            <a:r>
              <a:rPr lang="en-US">
                <a:latin typeface="Lucida Sans Unicode" charset="0"/>
              </a:rPr>
              <a:t>TMO should be encourage  to conduct RCA during and after activity </a:t>
            </a:r>
          </a:p>
          <a:p>
            <a:r>
              <a:rPr lang="en-US">
                <a:latin typeface="Lucida Sans Unicode" charset="0"/>
              </a:rPr>
              <a:t>Supervision for  migrant families, peri- urban settlements, and other high risk areas need improvement</a:t>
            </a:r>
          </a:p>
          <a:p>
            <a:endParaRPr lang="en-US">
              <a:latin typeface="Lucida Sans Unicode" charset="0"/>
            </a:endParaRPr>
          </a:p>
        </p:txBody>
      </p:sp>
      <p:pic>
        <p:nvPicPr>
          <p:cNvPr id="31747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026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chemeClr val="accent2"/>
                </a:solidFill>
                <a:ea typeface="+mj-ea"/>
                <a:cs typeface="+mj-cs"/>
              </a:rPr>
              <a:t>Social Mobilization</a:t>
            </a:r>
            <a:r>
              <a:rPr lang="en-US" sz="3600" dirty="0" smtClean="0">
                <a:ea typeface="+mj-ea"/>
                <a:cs typeface="+mj-cs"/>
              </a:rPr>
              <a:t> 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Use of invitation cards found to be very effective and well appreciated by families</a:t>
            </a:r>
          </a:p>
          <a:p>
            <a:pPr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Posters, Banner seen at most of place and effectively  used </a:t>
            </a:r>
          </a:p>
          <a:p>
            <a:pPr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Volunteers from  Red cross, MMCWA,  teachers, other department volunteers  were actively engaged at vaccination post</a:t>
            </a:r>
          </a:p>
          <a:p>
            <a:pPr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Nursing students participation is a positive step</a:t>
            </a:r>
          </a:p>
          <a:p>
            <a:pPr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Media played a very important role, </a:t>
            </a:r>
          </a:p>
          <a:p>
            <a:pPr lvl="1"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Media training was done well in advance ( print, electronic and Radio)</a:t>
            </a:r>
          </a:p>
          <a:p>
            <a:pPr lvl="1"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New on measles campaign two weeks before SIA , daily coverage of achievements, appeal for left out parents</a:t>
            </a:r>
          </a:p>
          <a:p>
            <a:pPr lvl="1">
              <a:lnSpc>
                <a:spcPct val="80000"/>
              </a:lnSpc>
              <a:tabLst>
                <a:tab pos="623888" algn="l"/>
              </a:tabLst>
            </a:pPr>
            <a:r>
              <a:rPr lang="en-US" sz="2400" dirty="0">
                <a:latin typeface="Lucida Sans Unicode" charset="0"/>
              </a:rPr>
              <a:t>Only positive new </a:t>
            </a:r>
          </a:p>
        </p:txBody>
      </p:sp>
      <p:pic>
        <p:nvPicPr>
          <p:cNvPr id="36867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7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Mobilization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72" y="6007300"/>
            <a:ext cx="3847928" cy="846838"/>
          </a:xfrm>
        </p:spPr>
        <p:txBody>
          <a:bodyPr anchor="t"/>
          <a:lstStyle/>
          <a:p>
            <a:pPr>
              <a:spcBef>
                <a:spcPts val="2109"/>
              </a:spcBef>
              <a:buFont typeface="Wingdings" charset="2"/>
              <a:buChar char="ü"/>
            </a:pPr>
            <a:r>
              <a:rPr lang="en-US" sz="1700" dirty="0"/>
              <a:t>V. Good IEC materials </a:t>
            </a:r>
            <a:br>
              <a:rPr lang="en-US" sz="1700" dirty="0"/>
            </a:br>
            <a:r>
              <a:rPr lang="en-US" sz="1700" dirty="0">
                <a:solidFill>
                  <a:srgbClr val="FF0000"/>
                </a:solidFill>
              </a:rPr>
              <a:t>Challenge</a:t>
            </a:r>
            <a:r>
              <a:rPr lang="en-US" sz="1700" dirty="0"/>
              <a:t>: Not available at all posts</a:t>
            </a:r>
          </a:p>
        </p:txBody>
      </p:sp>
      <p:pic>
        <p:nvPicPr>
          <p:cNvPr id="4" name="Picture 3" descr="Myanmar_March12  49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04" y="1505036"/>
            <a:ext cx="3047129" cy="203241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yanmar_March12  49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36504" y="3682154"/>
            <a:ext cx="2987207" cy="1992443"/>
          </a:xfrm>
          <a:prstGeom prst="rect">
            <a:avLst/>
          </a:prstGeom>
        </p:spPr>
      </p:pic>
      <p:pic>
        <p:nvPicPr>
          <p:cNvPr id="6" name="Picture 5" descr="Myanmar_March12  63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1100" y="1403775"/>
            <a:ext cx="2743493" cy="182988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78306" y="5758009"/>
            <a:ext cx="4217586" cy="843981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Launch event = national publicity. </a:t>
            </a:r>
          </a:p>
          <a:p>
            <a:pPr marL="321457" indent="-321457">
              <a:buFont typeface="Wingdings" charset="2"/>
              <a:buChar char="ü"/>
            </a:pPr>
            <a:r>
              <a:rPr lang="en-US" sz="1700" dirty="0"/>
              <a:t>TV and Radio also had impact (esp. TV in urban areas)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8487" y="3327739"/>
            <a:ext cx="4217586" cy="324608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V. good post visibility</a:t>
            </a:r>
          </a:p>
        </p:txBody>
      </p:sp>
      <p:pic>
        <p:nvPicPr>
          <p:cNvPr id="10" name="Picture 9" descr="Myanmar_March12  63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1" y="1403775"/>
            <a:ext cx="1215728" cy="182270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yanmar_March12  62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397" y="4036567"/>
            <a:ext cx="2555475" cy="170448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yanmar_March12  629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4883" y="3884676"/>
            <a:ext cx="2559695" cy="206274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0804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Advocacy, Partnership &amp; Social Mobilization</a:t>
            </a:r>
            <a:endParaRPr lang="en-US" dirty="0"/>
          </a:p>
        </p:txBody>
      </p:sp>
      <p:pic>
        <p:nvPicPr>
          <p:cNvPr id="4" name="Picture 3" descr="Myanmar_March12  63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9838" y="1555667"/>
            <a:ext cx="4782259" cy="318972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32901" y="4846657"/>
            <a:ext cx="5974414" cy="1363354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2200" dirty="0"/>
              <a:t>Excellent partnership between midwives, the “yellow” and “blue” NGOs, INGOS and Village Leaders </a:t>
            </a:r>
            <a:r>
              <a:rPr lang="en-US" sz="1700" dirty="0"/>
              <a:t>(in white in this photo) </a:t>
            </a:r>
          </a:p>
          <a:p>
            <a:pPr marL="321457" indent="-321457">
              <a:buFont typeface="Wingdings" charset="2"/>
              <a:buChar char="ü"/>
            </a:pPr>
            <a:r>
              <a:rPr lang="en-US" sz="1700" dirty="0"/>
              <a:t>Excellent collaboration with National Pediatric Association </a:t>
            </a:r>
          </a:p>
        </p:txBody>
      </p:sp>
    </p:spTree>
    <p:extLst>
      <p:ext uri="{BB962C8B-B14F-4D97-AF65-F5344CB8AC3E}">
        <p14:creationId xmlns:p14="http://schemas.microsoft.com/office/powerpoint/2010/main" val="24156846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in </a:t>
            </a:r>
            <a:r>
              <a:rPr lang="en-US" dirty="0" err="1" smtClean="0"/>
              <a:t>Taungoo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559754"/>
              </p:ext>
            </p:extLst>
          </p:nvPr>
        </p:nvGraphicFramePr>
        <p:xfrm>
          <a:off x="217766" y="1454406"/>
          <a:ext cx="4361109" cy="2999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Chart" r:id="rId3" imgW="0" imgH="0" progId="MSGraph.Chart.8">
                  <p:embed/>
                </p:oleObj>
              </mc:Choice>
              <mc:Fallback>
                <p:oleObj name="Chart" r:id="rId3" imgW="0" imgH="0" progId="MSGraph.Chart.8">
                  <p:embed/>
                  <p:pic>
                    <p:nvPicPr>
                      <p:cNvPr id="0" name="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66" y="1454406"/>
                        <a:ext cx="4361109" cy="29992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/>
          </p:cNvSpPr>
          <p:nvPr/>
        </p:nvSpPr>
        <p:spPr bwMode="auto">
          <a:xfrm>
            <a:off x="217766" y="4390982"/>
            <a:ext cx="4354234" cy="91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l">
              <a:lnSpc>
                <a:spcPct val="110000"/>
              </a:lnSpc>
            </a:pPr>
            <a:r>
              <a:rPr lang="en-US" sz="1700" dirty="0"/>
              <a:t>In both rural &amp; urban settings, RCA showed </a:t>
            </a:r>
            <a:r>
              <a:rPr lang="en-US" sz="1700" b="1" dirty="0"/>
              <a:t>IPC (Village Head and Health Workers) with invitation cards</a:t>
            </a:r>
            <a:r>
              <a:rPr lang="en-US" sz="1700" dirty="0"/>
              <a:t> most important social mob.  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648036" y="1707559"/>
            <a:ext cx="1822703" cy="50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pPr algn="l"/>
            <a:r>
              <a:rPr lang="en-US" sz="1100" b="1" dirty="0"/>
              <a:t>RCA: Source of Knowledge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568" y="1419647"/>
            <a:ext cx="3088467" cy="2059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6414" y="3479631"/>
            <a:ext cx="4217586" cy="84975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pPr marL="321457" indent="-321457">
              <a:buFont typeface="Wingdings" charset="2"/>
              <a:buChar char="ü"/>
            </a:pPr>
            <a:r>
              <a:rPr lang="en-US" sz="1700" dirty="0"/>
              <a:t>Widely observed: volunteer corresponds invitation card to master list </a:t>
            </a:r>
          </a:p>
        </p:txBody>
      </p:sp>
      <p:sp>
        <p:nvSpPr>
          <p:cNvPr id="9" name="Rectangle 3"/>
          <p:cNvSpPr>
            <a:spLocks/>
          </p:cNvSpPr>
          <p:nvPr/>
        </p:nvSpPr>
        <p:spPr bwMode="auto">
          <a:xfrm>
            <a:off x="2951820" y="2011342"/>
            <a:ext cx="1012613" cy="55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5717" tIns="35717" rIns="35717" bIns="35717" anchor="ctr"/>
          <a:lstStyle/>
          <a:p>
            <a:r>
              <a:rPr lang="en-US" sz="1100" dirty="0"/>
              <a:t>Blue = urban</a:t>
            </a:r>
          </a:p>
          <a:p>
            <a:r>
              <a:rPr lang="en-US" sz="1100" dirty="0"/>
              <a:t> Brown = rural </a:t>
            </a:r>
          </a:p>
        </p:txBody>
      </p:sp>
      <p:pic>
        <p:nvPicPr>
          <p:cNvPr id="10" name="Picture 9" descr="Myanmar_March12  63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0919" y="4137829"/>
            <a:ext cx="1670811" cy="250499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722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700">
                <a:effectLst/>
                <a:latin typeface="Lucida Sans Unicode" charset="0"/>
                <a:cs typeface="+mj-cs"/>
              </a:rPr>
              <a:t> Coverage among  monitored children 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76200" y="1447800"/>
            <a:ext cx="8839200" cy="4525963"/>
          </a:xfrm>
        </p:spPr>
        <p:txBody>
          <a:bodyPr/>
          <a:lstStyle/>
          <a:p>
            <a:endParaRPr lang="en-US">
              <a:latin typeface="Lucida Sans Unicode" charset="0"/>
            </a:endParaRPr>
          </a:p>
          <a:p>
            <a:r>
              <a:rPr lang="en-US">
                <a:latin typeface="Lucida Sans Unicode" charset="0"/>
              </a:rPr>
              <a:t>Around 5402 house visited</a:t>
            </a:r>
          </a:p>
          <a:p>
            <a:r>
              <a:rPr lang="en-US">
                <a:latin typeface="Lucida Sans Unicode" charset="0"/>
              </a:rPr>
              <a:t>Around 6000 children checked randomly </a:t>
            </a:r>
          </a:p>
          <a:p>
            <a:r>
              <a:rPr lang="en-US">
                <a:latin typeface="Lucida Sans Unicode" charset="0"/>
              </a:rPr>
              <a:t>97% of these children were found vaccinated during MMC </a:t>
            </a:r>
          </a:p>
          <a:p>
            <a:r>
              <a:rPr lang="en-US">
                <a:latin typeface="Lucida Sans Unicode" charset="0"/>
              </a:rPr>
              <a:t>Many children received measles vaccine first time.</a:t>
            </a:r>
          </a:p>
          <a:p>
            <a:r>
              <a:rPr lang="en-US">
                <a:latin typeface="Lucida Sans Unicode" charset="0"/>
              </a:rPr>
              <a:t>Miking , invitation card and Health worker were the main source of information </a:t>
            </a:r>
          </a:p>
          <a:p>
            <a:endParaRPr lang="en-US">
              <a:latin typeface="Lucida Sans Unicode" charset="0"/>
            </a:endParaRPr>
          </a:p>
        </p:txBody>
      </p:sp>
      <p:pic>
        <p:nvPicPr>
          <p:cNvPr id="38915" name="Content Placeholder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19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ffectLst/>
                <a:latin typeface="Lucida Sans Unicode" charset="0"/>
              </a:rPr>
              <a:t>National: Source </a:t>
            </a:r>
            <a:r>
              <a:rPr lang="en-US" dirty="0">
                <a:effectLst/>
                <a:latin typeface="Lucida Sans Unicode" charset="0"/>
              </a:rPr>
              <a:t>of information </a:t>
            </a:r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05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1927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29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</a:t>
            </a:r>
            <a:endParaRPr lang="en-US" dirty="0"/>
          </a:p>
        </p:txBody>
      </p:sp>
      <p:pic>
        <p:nvPicPr>
          <p:cNvPr id="5" name="Content Placeholder 4" descr="media_measles.pdf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20" b="82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041929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5438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id-ID" dirty="0" smtClean="0">
                <a:solidFill>
                  <a:schemeClr val="accent3"/>
                </a:solidFill>
                <a:ea typeface="+mj-ea"/>
              </a:rPr>
              <a:t>Conclusion </a:t>
            </a:r>
            <a:r>
              <a:rPr lang="id-ID" dirty="0" smtClean="0">
                <a:solidFill>
                  <a:schemeClr val="accent2"/>
                </a:solidFill>
                <a:ea typeface="+mj-ea"/>
              </a:rPr>
              <a:t> </a:t>
            </a:r>
            <a:endParaRPr lang="en-US" dirty="0" smtClean="0">
              <a:solidFill>
                <a:schemeClr val="accent2"/>
              </a:solidFill>
              <a:ea typeface="+mj-ea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29200"/>
          </a:xfrm>
        </p:spPr>
        <p:txBody>
          <a:bodyPr/>
          <a:lstStyle/>
          <a:p>
            <a:pPr eaLnBrk="1" hangingPunct="1"/>
            <a:r>
              <a:rPr lang="en-US" sz="2100">
                <a:latin typeface="Lucida Sans Unicode" charset="0"/>
              </a:rPr>
              <a:t>Government of Myanmar demonstrates very high   committed to the MDG4, GIVS and  Measles elimination </a:t>
            </a:r>
          </a:p>
          <a:p>
            <a:pPr eaLnBrk="1" hangingPunct="1"/>
            <a:r>
              <a:rPr lang="en-US" sz="2100">
                <a:latin typeface="Lucida Sans Unicode" charset="0"/>
              </a:rPr>
              <a:t>Myanmar health workers are highly committed and dedicated towards EPI program </a:t>
            </a:r>
          </a:p>
          <a:p>
            <a:pPr eaLnBrk="1" hangingPunct="1"/>
            <a:r>
              <a:rPr lang="en-US" sz="2100">
                <a:latin typeface="Lucida Sans Unicode" charset="0"/>
              </a:rPr>
              <a:t>Community trust in EPI program is very high </a:t>
            </a:r>
          </a:p>
          <a:p>
            <a:pPr eaLnBrk="1" hangingPunct="1"/>
            <a:r>
              <a:rPr lang="en-US" sz="2100">
                <a:latin typeface="Lucida Sans Unicode" charset="0"/>
              </a:rPr>
              <a:t>Myanmar  measles campaign in March 2012 has helped to reduce immunity gap among children under 5 and prevent measles related morbidity/ mortality </a:t>
            </a:r>
          </a:p>
          <a:p>
            <a:pPr eaLnBrk="1" hangingPunct="1"/>
            <a:r>
              <a:rPr lang="en-US" sz="2100">
                <a:latin typeface="Lucida Sans Unicode" charset="0"/>
              </a:rPr>
              <a:t>Immunity gaps still persist in high age group above 5  and some out break may continue in near future, MOH and partners should carefully review Measles program to plan additional interventions to close immunity  gap in high age groups</a:t>
            </a:r>
          </a:p>
          <a:p>
            <a:pPr eaLnBrk="1" hangingPunct="1"/>
            <a:endParaRPr lang="id-ID" sz="2100">
              <a:latin typeface="Lucida Sans Unicode" charset="0"/>
            </a:endParaRPr>
          </a:p>
        </p:txBody>
      </p:sp>
      <p:pic>
        <p:nvPicPr>
          <p:cNvPr id="37894" name="Content Placeholder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066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5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did they plan?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7341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InsertedImage-smal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570884" y="0"/>
            <a:ext cx="4572000" cy="6858000"/>
          </a:xfrm>
          <a:prstGeom prst="rect">
            <a:avLst/>
          </a:prstGeom>
          <a:noFill/>
          <a:ln>
            <a:noFill/>
          </a:ln>
          <a:effectLst>
            <a:outerShdw blurRad="127000" dist="152400" dir="5520007" algn="ctr"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you. </a:t>
            </a:r>
          </a:p>
        </p:txBody>
      </p:sp>
      <p:pic>
        <p:nvPicPr>
          <p:cNvPr id="2" name="Picture 1" descr="Myanmar_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981200"/>
            <a:ext cx="367741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577300"/>
      </p:ext>
    </p:extLst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Communication Objectives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7543800" cy="4495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mtClean="0"/>
              <a:t>Inform about the dates of Mass Measles Campaign 2012</a:t>
            </a:r>
          </a:p>
          <a:p>
            <a:pPr>
              <a:spcAft>
                <a:spcPts val="1800"/>
              </a:spcAft>
            </a:pPr>
            <a:r>
              <a:rPr lang="en-US" smtClean="0"/>
              <a:t>Apprise about where and how to avail immunization service </a:t>
            </a:r>
          </a:p>
          <a:p>
            <a:pPr>
              <a:spcAft>
                <a:spcPts val="1800"/>
              </a:spcAft>
            </a:pPr>
            <a:r>
              <a:rPr lang="en-US" smtClean="0"/>
              <a:t>Motivate parents and caregivers to get their children (9 months to 5 years old) immunized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Communication Strategies 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F6600"/>
                </a:solidFill>
              </a:rPr>
              <a:t>Advocacy with national/state/region decision/policy makers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F6600"/>
                </a:solidFill>
              </a:rPr>
              <a:t>Grass root movement – improved engagement of township leadership and village authorities  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FF6600"/>
                </a:solidFill>
              </a:rPr>
              <a:t>Focus on continuous and targeted interpersonal communication (IPC) for raising awareness and demand creation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Advocacy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001000" cy="4876800"/>
          </a:xfrm>
        </p:spPr>
        <p:txBody>
          <a:bodyPr/>
          <a:lstStyle/>
          <a:p>
            <a:r>
              <a:rPr lang="en-US" smtClean="0"/>
              <a:t>Advocacy for high level commitment</a:t>
            </a:r>
          </a:p>
          <a:p>
            <a:pPr marL="457200" lvl="1" indent="0">
              <a:buFont typeface="Wingdings" pitchFamily="2" charset="2"/>
              <a:buNone/>
            </a:pPr>
            <a:r>
              <a:rPr lang="en-US" sz="2000" smtClean="0"/>
              <a:t>During preparatory phase, high-level commitment obtained from Ministries, Central/State/Regional level authorities and other partner agencies to support MMC. </a:t>
            </a:r>
          </a:p>
          <a:p>
            <a:r>
              <a:rPr lang="en-GB" sz="2400" smtClean="0"/>
              <a:t>A day-long </a:t>
            </a:r>
            <a:r>
              <a:rPr lang="en-US" sz="2400" smtClean="0"/>
              <a:t>workshop on enhancing awareness on Mass Measles Campaign for State and private print and broadcast media</a:t>
            </a:r>
          </a:p>
          <a:p>
            <a:r>
              <a:rPr lang="en-US" sz="2400" smtClean="0"/>
              <a:t>Documentation of campaign achievements and activities</a:t>
            </a:r>
          </a:p>
          <a:p>
            <a:r>
              <a:rPr lang="en-US" sz="2400" smtClean="0"/>
              <a:t>Media Field Visit for first hand reporting</a:t>
            </a:r>
          </a:p>
          <a:p>
            <a:r>
              <a:rPr lang="en-US" sz="2400" smtClean="0"/>
              <a:t>Media Advisory and Press Release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smtClean="0"/>
              <a:t>The launching ceremonies</a:t>
            </a:r>
            <a:endParaRPr lang="en-US" smtClean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mtClean="0"/>
              <a:t>Launching ceremony at Nay Pyi Taw is planned for inauguration by Health Minster with the presence of international and national media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mtClean="0"/>
              <a:t>Launching ceremonies at the Central, State/Regional and Township levels with  Chief Ministers; and other high authorities, children, celebrities and media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smtClean="0"/>
              <a:t>A briefing kit will be used as an advocacy tool at the launches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42TGp_food_light">
  <a:themeElements>
    <a:clrScheme name="Default Design 3">
      <a:dk1>
        <a:srgbClr val="000000"/>
      </a:dk1>
      <a:lt1>
        <a:srgbClr val="FFFFFF"/>
      </a:lt1>
      <a:dk2>
        <a:srgbClr val="000066"/>
      </a:dk2>
      <a:lt2>
        <a:srgbClr val="808080"/>
      </a:lt2>
      <a:accent1>
        <a:srgbClr val="407790"/>
      </a:accent1>
      <a:accent2>
        <a:srgbClr val="CDC529"/>
      </a:accent2>
      <a:accent3>
        <a:srgbClr val="FFFFFF"/>
      </a:accent3>
      <a:accent4>
        <a:srgbClr val="000000"/>
      </a:accent4>
      <a:accent5>
        <a:srgbClr val="AFBDC6"/>
      </a:accent5>
      <a:accent6>
        <a:srgbClr val="BAB224"/>
      </a:accent6>
      <a:hlink>
        <a:srgbClr val="7FAF45"/>
      </a:hlink>
      <a:folHlink>
        <a:srgbClr val="F7863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9CCFF"/>
        </a:accent1>
        <a:accent2>
          <a:srgbClr val="98C13D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9AF36"/>
        </a:accent6>
        <a:hlink>
          <a:srgbClr val="3333CC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98C13D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CADDAF"/>
        </a:accent5>
        <a:accent6>
          <a:srgbClr val="835072"/>
        </a:accent6>
        <a:hlink>
          <a:srgbClr val="3780BD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407790"/>
        </a:accent1>
        <a:accent2>
          <a:srgbClr val="CDC529"/>
        </a:accent2>
        <a:accent3>
          <a:srgbClr val="FFFFFF"/>
        </a:accent3>
        <a:accent4>
          <a:srgbClr val="000000"/>
        </a:accent4>
        <a:accent5>
          <a:srgbClr val="AFBDC6"/>
        </a:accent5>
        <a:accent6>
          <a:srgbClr val="BAB224"/>
        </a:accent6>
        <a:hlink>
          <a:srgbClr val="7FAF45"/>
        </a:hlink>
        <a:folHlink>
          <a:srgbClr val="F7863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242TGp_food_light</Template>
  <TotalTime>1772</TotalTime>
  <Words>1771</Words>
  <Application>Microsoft Macintosh PowerPoint</Application>
  <PresentationFormat>On-screen Show (4:3)</PresentationFormat>
  <Paragraphs>250</Paragraphs>
  <Slides>50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242TGp_food_light</vt:lpstr>
      <vt:lpstr>Chart</vt:lpstr>
      <vt:lpstr>Myanmar March 2012</vt:lpstr>
      <vt:lpstr>Notes about this presentation </vt:lpstr>
      <vt:lpstr>Outline </vt:lpstr>
      <vt:lpstr>Overall Reach </vt:lpstr>
      <vt:lpstr>What did they plan? </vt:lpstr>
      <vt:lpstr>Key Communication Objectives</vt:lpstr>
      <vt:lpstr>Key Communication Strategies </vt:lpstr>
      <vt:lpstr>Advocacy</vt:lpstr>
      <vt:lpstr>The launching ceremonies</vt:lpstr>
      <vt:lpstr>Social Mobilization</vt:lpstr>
      <vt:lpstr>Interpersonal Communication</vt:lpstr>
      <vt:lpstr>Grass Roots Level Movement  </vt:lpstr>
      <vt:lpstr>Mass Media Channels</vt:lpstr>
      <vt:lpstr>Communication package</vt:lpstr>
      <vt:lpstr>Campaign logo</vt:lpstr>
      <vt:lpstr>Poster</vt:lpstr>
      <vt:lpstr>Advocacy folder</vt:lpstr>
      <vt:lpstr>Post banner</vt:lpstr>
      <vt:lpstr>Billboard</vt:lpstr>
      <vt:lpstr>Invitation card</vt:lpstr>
      <vt:lpstr>Other materials</vt:lpstr>
      <vt:lpstr>Monitoring &amp; Review</vt:lpstr>
      <vt:lpstr>INGO/ NGO meetings </vt:lpstr>
      <vt:lpstr>Central Executive Committee Meeting for Inter Department coordination Chaired by Health Minister</vt:lpstr>
      <vt:lpstr>What did they do? </vt:lpstr>
      <vt:lpstr> Joint monitoring of MMC at a Glance </vt:lpstr>
      <vt:lpstr>PowerPoint Presentation</vt:lpstr>
      <vt:lpstr>States, regions and townships  Monitored  for MMC 2012</vt:lpstr>
      <vt:lpstr>Trainings</vt:lpstr>
      <vt:lpstr>Training </vt:lpstr>
      <vt:lpstr>Micro-planning </vt:lpstr>
      <vt:lpstr>Planning Continued </vt:lpstr>
      <vt:lpstr>Microplanning</vt:lpstr>
      <vt:lpstr>Post organization </vt:lpstr>
      <vt:lpstr>Booth Operations &amp; Injection Practices</vt:lpstr>
      <vt:lpstr>Cold chain and Injection safety </vt:lpstr>
      <vt:lpstr>Booth operations/ injection practices</vt:lpstr>
      <vt:lpstr>           Vaccine and logistics </vt:lpstr>
      <vt:lpstr>Booth Operations/ Injection Practices</vt:lpstr>
      <vt:lpstr>AEFI Management</vt:lpstr>
      <vt:lpstr>Supervision </vt:lpstr>
      <vt:lpstr>Social Mobilization </vt:lpstr>
      <vt:lpstr>Social Mobilization  </vt:lpstr>
      <vt:lpstr>Advocacy, Partnership &amp; Social Mobilization</vt:lpstr>
      <vt:lpstr>Monitoring in Taungoo </vt:lpstr>
      <vt:lpstr> Coverage among  monitored children </vt:lpstr>
      <vt:lpstr>National: Source of information </vt:lpstr>
      <vt:lpstr>Media</vt:lpstr>
      <vt:lpstr>Conclusion  </vt:lpstr>
      <vt:lpstr>Thank you. </vt:lpstr>
    </vt:vector>
  </TitlesOfParts>
  <Company>UNICEF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UNICEF</dc:creator>
  <cp:lastModifiedBy>Christine  McNab</cp:lastModifiedBy>
  <cp:revision>117</cp:revision>
  <cp:lastPrinted>2011-12-28T14:24:30Z</cp:lastPrinted>
  <dcterms:created xsi:type="dcterms:W3CDTF">2011-12-28T11:46:01Z</dcterms:created>
  <dcterms:modified xsi:type="dcterms:W3CDTF">2012-09-19T17:49:59Z</dcterms:modified>
</cp:coreProperties>
</file>