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7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4"/>
  </p:sldMasterIdLst>
  <p:notesMasterIdLst>
    <p:notesMasterId r:id="rId20"/>
  </p:notesMasterIdLst>
  <p:handoutMasterIdLst>
    <p:handoutMasterId r:id="rId21"/>
  </p:handoutMasterIdLst>
  <p:sldIdLst>
    <p:sldId id="2992" r:id="rId5"/>
    <p:sldId id="289" r:id="rId6"/>
    <p:sldId id="2919" r:id="rId7"/>
    <p:sldId id="1192" r:id="rId8"/>
    <p:sldId id="2921" r:id="rId9"/>
    <p:sldId id="966" r:id="rId10"/>
    <p:sldId id="2937" r:id="rId11"/>
    <p:sldId id="2943" r:id="rId12"/>
    <p:sldId id="313" r:id="rId13"/>
    <p:sldId id="2928" r:id="rId14"/>
    <p:sldId id="2933" r:id="rId15"/>
    <p:sldId id="284" r:id="rId16"/>
    <p:sldId id="1001" r:id="rId17"/>
    <p:sldId id="260" r:id="rId18"/>
    <p:sldId id="4417" r:id="rId19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0" pos="2880">
          <p15:clr>
            <a:srgbClr val="A4A3A4"/>
          </p15:clr>
        </p15:guide>
        <p15:guide id="13" pos="5424" userDrawn="1">
          <p15:clr>
            <a:srgbClr val="A4A3A4"/>
          </p15:clr>
        </p15:guide>
        <p15:guide id="14" pos="336" userDrawn="1">
          <p15:clr>
            <a:srgbClr val="A4A3A4"/>
          </p15:clr>
        </p15:guide>
        <p15:guide id="15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90651C3A-4460-11DB-9652-00E08161163F}" styleName="GAVI black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0"/>
            </a:schemeClr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0651C3A-4460-11DB-9652-00E08161161F}" styleName="GAVI grey">
    <a:wholeTbl>
      <a:tcTxStyle>
        <a:fontRef idx="minor">
          <a:prstClr val="black"/>
        </a:fontRef>
        <a:schemeClr val="lt2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lt2">
              <a:tint val="0"/>
            </a:schemeClr>
          </a:solidFill>
        </a:fill>
      </a:tcStyle>
    </a:wholeTbl>
    <a:band1H>
      <a:tcStyle>
        <a:tcBdr/>
        <a:fill>
          <a:solidFill>
            <a:schemeClr val="l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l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l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l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lt2"/>
          </a:solidFill>
        </a:fill>
      </a:tcStyle>
    </a:firstRow>
  </a:tblStyle>
  <a:tblStyle styleId="{90651C3A-4460-11DB-9652-00E08161165F}" styleName="GAVI dark blue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0"/>
            </a:schemeClr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0651C3A-4460-11DB-9652-00E08161175F}" styleName="GAVI light blue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0"/>
            </a:schemeClr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0651C3A-4460-11DB-9652-00E08161185F}" styleName="GAVI Gree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2">
              <a:tint val="0"/>
            </a:schemeClr>
          </a:solidFill>
        </a:fill>
      </a:tcStyle>
    </a:wholeTbl>
    <a:band1H>
      <a:tcStyle>
        <a:tcBdr/>
        <a:fill>
          <a:solidFill>
            <a:schemeClr val="dk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2"/>
          </a:solidFill>
        </a:fill>
      </a:tcStyle>
    </a:firstRow>
  </a:tblStyle>
  <a:tblStyle styleId="{90651C3A-4460-11DB-9652-00E08161195F}" styleName="GAVI Purple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0"/>
            </a:schemeClr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0651C3A-4460-11DB-9652-00E08161205F}" styleName="GAVI Pink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0"/>
            </a:schemeClr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0651C3A-4460-11DB-9652-00E08161215F}" styleName="GAVI Red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0"/>
            </a:schemeClr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63572" autoAdjust="0"/>
  </p:normalViewPr>
  <p:slideViewPr>
    <p:cSldViewPr showGuides="1">
      <p:cViewPr varScale="1">
        <p:scale>
          <a:sx n="56" d="100"/>
          <a:sy n="56" d="100"/>
        </p:scale>
        <p:origin x="1722" y="42"/>
      </p:cViewPr>
      <p:guideLst>
        <p:guide pos="2880"/>
        <p:guide pos="5424"/>
        <p:guide pos="336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764705882352941E-2"/>
          <c:y val="3.6211699164345405E-2"/>
          <c:w val="0.9764705882352942"/>
          <c:h val="0.9275766016713091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DA51-C247-AFD3-B16B3956064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DA51-C247-AFD3-B16B3956064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DA51-C247-AFD3-B16B3956064C}"/>
              </c:ext>
            </c:extLst>
          </c:dPt>
          <c:val>
            <c:numRef>
              <c:f>Sheet1!$A$1:$D$1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6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A51-C247-AFD3-B16B395606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53372336"/>
        <c:axId val="423378032"/>
      </c:barChart>
      <c:catAx>
        <c:axId val="35337233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423378032"/>
        <c:crosses val="min"/>
        <c:auto val="0"/>
        <c:lblAlgn val="ctr"/>
        <c:lblOffset val="100"/>
        <c:noMultiLvlLbl val="0"/>
      </c:catAx>
      <c:valAx>
        <c:axId val="423378032"/>
        <c:scaling>
          <c:orientation val="minMax"/>
          <c:max val="1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5337233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1A3A70-FFB8-4C07-956A-2E27D62B839E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BE6AD873-191C-4A8C-9207-07BA3227AB4E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GB" sz="2400" dirty="0"/>
            <a:t>Policies</a:t>
          </a:r>
        </a:p>
      </dgm:t>
    </dgm:pt>
    <dgm:pt modelId="{76A6ACCD-1807-481E-984A-98770776C9C4}" type="parTrans" cxnId="{E117E1BF-2298-43B2-A000-D5725F63F32B}">
      <dgm:prSet/>
      <dgm:spPr/>
      <dgm:t>
        <a:bodyPr/>
        <a:lstStyle/>
        <a:p>
          <a:endParaRPr lang="en-GB" sz="1400"/>
        </a:p>
      </dgm:t>
    </dgm:pt>
    <dgm:pt modelId="{A4CA3396-2203-4DC9-83B0-6B09C5657C2C}" type="sibTrans" cxnId="{E117E1BF-2298-43B2-A000-D5725F63F32B}">
      <dgm:prSet/>
      <dgm:spPr/>
      <dgm:t>
        <a:bodyPr/>
        <a:lstStyle/>
        <a:p>
          <a:endParaRPr lang="en-GB" sz="1400"/>
        </a:p>
      </dgm:t>
    </dgm:pt>
    <dgm:pt modelId="{0384F27A-5839-4F78-A800-AA2D142F20C8}">
      <dgm:prSet phldrT="[Text]" custT="1"/>
      <dgm:spPr>
        <a:solidFill>
          <a:srgbClr val="CE0F69"/>
        </a:solidFill>
      </dgm:spPr>
      <dgm:t>
        <a:bodyPr/>
        <a:lstStyle/>
        <a:p>
          <a:r>
            <a:rPr lang="en-GB" sz="2400" dirty="0"/>
            <a:t>Portfolio Management Processes</a:t>
          </a:r>
        </a:p>
      </dgm:t>
    </dgm:pt>
    <dgm:pt modelId="{D87ED5CD-4567-4D42-8077-909C33B64AA4}" type="parTrans" cxnId="{1B7A64EF-9837-4AE9-AB7B-B9B4EFB13E1B}">
      <dgm:prSet/>
      <dgm:spPr/>
      <dgm:t>
        <a:bodyPr/>
        <a:lstStyle/>
        <a:p>
          <a:endParaRPr lang="en-GB" sz="1400"/>
        </a:p>
      </dgm:t>
    </dgm:pt>
    <dgm:pt modelId="{15C2AACD-7BE2-4B14-A371-FE7FB296B61D}" type="sibTrans" cxnId="{1B7A64EF-9837-4AE9-AB7B-B9B4EFB13E1B}">
      <dgm:prSet/>
      <dgm:spPr/>
      <dgm:t>
        <a:bodyPr/>
        <a:lstStyle/>
        <a:p>
          <a:endParaRPr lang="en-GB" sz="1400"/>
        </a:p>
      </dgm:t>
    </dgm:pt>
    <dgm:pt modelId="{A82CA2A1-E35A-4339-817C-0954517E118F}">
      <dgm:prSet phldrT="[Text]" custT="1"/>
      <dgm:spPr>
        <a:solidFill>
          <a:srgbClr val="7030A0"/>
        </a:solidFill>
      </dgm:spPr>
      <dgm:t>
        <a:bodyPr/>
        <a:lstStyle/>
        <a:p>
          <a:r>
            <a:rPr lang="en-GB" sz="2400" dirty="0"/>
            <a:t>Partnerships</a:t>
          </a:r>
        </a:p>
      </dgm:t>
    </dgm:pt>
    <dgm:pt modelId="{2C062C7C-596F-4AB6-82FB-6B48512D2B35}" type="parTrans" cxnId="{56D09168-568D-444B-87CC-73D7F9278535}">
      <dgm:prSet/>
      <dgm:spPr/>
      <dgm:t>
        <a:bodyPr/>
        <a:lstStyle/>
        <a:p>
          <a:endParaRPr lang="en-GB" sz="1400"/>
        </a:p>
      </dgm:t>
    </dgm:pt>
    <dgm:pt modelId="{18CF377E-3FD2-4923-8E7E-C675D1D4C3A2}" type="sibTrans" cxnId="{56D09168-568D-444B-87CC-73D7F9278535}">
      <dgm:prSet/>
      <dgm:spPr/>
      <dgm:t>
        <a:bodyPr/>
        <a:lstStyle/>
        <a:p>
          <a:endParaRPr lang="en-GB" sz="1400"/>
        </a:p>
      </dgm:t>
    </dgm:pt>
    <dgm:pt modelId="{B7880445-887F-4620-82F2-827F768B4426}">
      <dgm:prSet phldrT="[Text]" custT="1"/>
      <dgm:spPr>
        <a:solidFill>
          <a:srgbClr val="009193"/>
        </a:solidFill>
      </dgm:spPr>
      <dgm:t>
        <a:bodyPr/>
        <a:lstStyle/>
        <a:p>
          <a:r>
            <a:rPr lang="en-GB" sz="2400" dirty="0"/>
            <a:t>Programmatic Approaches</a:t>
          </a:r>
        </a:p>
      </dgm:t>
    </dgm:pt>
    <dgm:pt modelId="{ED6DCD39-81C9-47F2-92FA-73C23163661F}" type="parTrans" cxnId="{05B0B3B4-5F25-487E-B288-614A1023E651}">
      <dgm:prSet/>
      <dgm:spPr/>
      <dgm:t>
        <a:bodyPr/>
        <a:lstStyle/>
        <a:p>
          <a:endParaRPr lang="en-GB" sz="1400"/>
        </a:p>
      </dgm:t>
    </dgm:pt>
    <dgm:pt modelId="{814712FF-FE35-4CC9-A168-C70025781203}" type="sibTrans" cxnId="{05B0B3B4-5F25-487E-B288-614A1023E651}">
      <dgm:prSet/>
      <dgm:spPr/>
      <dgm:t>
        <a:bodyPr/>
        <a:lstStyle/>
        <a:p>
          <a:endParaRPr lang="en-GB" sz="1400"/>
        </a:p>
      </dgm:t>
    </dgm:pt>
    <dgm:pt modelId="{E3FBFED4-9A82-4946-B428-3E171319A080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GB" sz="2400" dirty="0"/>
            <a:t>Innovation</a:t>
          </a:r>
        </a:p>
      </dgm:t>
    </dgm:pt>
    <dgm:pt modelId="{487C6331-B70F-4F8B-AFBC-74B4FF3BF5FB}" type="parTrans" cxnId="{FB9B0D95-7054-4676-B9F7-6FEA36EB5EFF}">
      <dgm:prSet/>
      <dgm:spPr/>
      <dgm:t>
        <a:bodyPr/>
        <a:lstStyle/>
        <a:p>
          <a:endParaRPr lang="en-GB" sz="1400"/>
        </a:p>
      </dgm:t>
    </dgm:pt>
    <dgm:pt modelId="{0EFF2D7D-4B08-4B8A-85A6-247735BC8442}" type="sibTrans" cxnId="{FB9B0D95-7054-4676-B9F7-6FEA36EB5EFF}">
      <dgm:prSet/>
      <dgm:spPr/>
      <dgm:t>
        <a:bodyPr/>
        <a:lstStyle/>
        <a:p>
          <a:endParaRPr lang="en-GB" sz="1400"/>
        </a:p>
      </dgm:t>
    </dgm:pt>
    <dgm:pt modelId="{BBB71AB5-BA3A-4ED9-B2AD-6F06BEADF197}">
      <dgm:prSet phldrT="[Text]" custT="1"/>
      <dgm:spPr>
        <a:solidFill>
          <a:schemeClr val="tx2"/>
        </a:solidFill>
      </dgm:spPr>
      <dgm:t>
        <a:bodyPr/>
        <a:lstStyle/>
        <a:p>
          <a:r>
            <a:rPr lang="en-GB" sz="2400" dirty="0"/>
            <a:t>Measurement &amp; Accountability</a:t>
          </a:r>
        </a:p>
      </dgm:t>
    </dgm:pt>
    <dgm:pt modelId="{199024E9-89EE-4C88-A8A1-C8A9D9FABB10}" type="sibTrans" cxnId="{196EB3B8-1790-4889-82CD-5056EF1CFD14}">
      <dgm:prSet/>
      <dgm:spPr/>
      <dgm:t>
        <a:bodyPr/>
        <a:lstStyle/>
        <a:p>
          <a:endParaRPr lang="en-GB" sz="1400"/>
        </a:p>
      </dgm:t>
    </dgm:pt>
    <dgm:pt modelId="{06B7E157-CC1C-4BAC-9352-1260DD5E5559}" type="parTrans" cxnId="{196EB3B8-1790-4889-82CD-5056EF1CFD14}">
      <dgm:prSet/>
      <dgm:spPr/>
      <dgm:t>
        <a:bodyPr/>
        <a:lstStyle/>
        <a:p>
          <a:endParaRPr lang="en-GB" sz="1400"/>
        </a:p>
      </dgm:t>
    </dgm:pt>
    <dgm:pt modelId="{DFE918AE-F3CC-423F-891C-760E4DF63206}" type="pres">
      <dgm:prSet presAssocID="{311A3A70-FFB8-4C07-956A-2E27D62B839E}" presName="diagram" presStyleCnt="0">
        <dgm:presLayoutVars>
          <dgm:dir/>
          <dgm:resizeHandles val="exact"/>
        </dgm:presLayoutVars>
      </dgm:prSet>
      <dgm:spPr/>
    </dgm:pt>
    <dgm:pt modelId="{8F870F7A-98E3-40B5-B123-DFFF821294E3}" type="pres">
      <dgm:prSet presAssocID="{BBB71AB5-BA3A-4ED9-B2AD-6F06BEADF197}" presName="node" presStyleLbl="node1" presStyleIdx="0" presStyleCnt="6">
        <dgm:presLayoutVars>
          <dgm:bulletEnabled val="1"/>
        </dgm:presLayoutVars>
      </dgm:prSet>
      <dgm:spPr/>
    </dgm:pt>
    <dgm:pt modelId="{FCCBDE20-9940-4AA3-B115-F8FB67BA88B8}" type="pres">
      <dgm:prSet presAssocID="{199024E9-89EE-4C88-A8A1-C8A9D9FABB10}" presName="sibTrans" presStyleCnt="0"/>
      <dgm:spPr/>
    </dgm:pt>
    <dgm:pt modelId="{924E0B5F-B287-4C96-8000-68135BF6B642}" type="pres">
      <dgm:prSet presAssocID="{BE6AD873-191C-4A8C-9207-07BA3227AB4E}" presName="node" presStyleLbl="node1" presStyleIdx="1" presStyleCnt="6">
        <dgm:presLayoutVars>
          <dgm:bulletEnabled val="1"/>
        </dgm:presLayoutVars>
      </dgm:prSet>
      <dgm:spPr/>
    </dgm:pt>
    <dgm:pt modelId="{82AFDC3B-CB51-496F-AD50-78BF5DF6FD1D}" type="pres">
      <dgm:prSet presAssocID="{A4CA3396-2203-4DC9-83B0-6B09C5657C2C}" presName="sibTrans" presStyleCnt="0"/>
      <dgm:spPr/>
    </dgm:pt>
    <dgm:pt modelId="{099ECD09-5423-4D4D-878A-7438B43047D2}" type="pres">
      <dgm:prSet presAssocID="{0384F27A-5839-4F78-A800-AA2D142F20C8}" presName="node" presStyleLbl="node1" presStyleIdx="2" presStyleCnt="6">
        <dgm:presLayoutVars>
          <dgm:bulletEnabled val="1"/>
        </dgm:presLayoutVars>
      </dgm:prSet>
      <dgm:spPr/>
    </dgm:pt>
    <dgm:pt modelId="{8EEFCC61-D3ED-40BF-92C8-80766E3D1406}" type="pres">
      <dgm:prSet presAssocID="{15C2AACD-7BE2-4B14-A371-FE7FB296B61D}" presName="sibTrans" presStyleCnt="0"/>
      <dgm:spPr/>
    </dgm:pt>
    <dgm:pt modelId="{772E0ED2-B3AA-4E6D-9F23-E3A05EB7A2AF}" type="pres">
      <dgm:prSet presAssocID="{A82CA2A1-E35A-4339-817C-0954517E118F}" presName="node" presStyleLbl="node1" presStyleIdx="3" presStyleCnt="6">
        <dgm:presLayoutVars>
          <dgm:bulletEnabled val="1"/>
        </dgm:presLayoutVars>
      </dgm:prSet>
      <dgm:spPr/>
    </dgm:pt>
    <dgm:pt modelId="{C5FE0BF3-B211-4C9C-B451-DE19663C33CA}" type="pres">
      <dgm:prSet presAssocID="{18CF377E-3FD2-4923-8E7E-C675D1D4C3A2}" presName="sibTrans" presStyleCnt="0"/>
      <dgm:spPr/>
    </dgm:pt>
    <dgm:pt modelId="{35A822F4-6A17-4F5E-9A2D-DDA583DEFE55}" type="pres">
      <dgm:prSet presAssocID="{B7880445-887F-4620-82F2-827F768B4426}" presName="node" presStyleLbl="node1" presStyleIdx="4" presStyleCnt="6">
        <dgm:presLayoutVars>
          <dgm:bulletEnabled val="1"/>
        </dgm:presLayoutVars>
      </dgm:prSet>
      <dgm:spPr/>
    </dgm:pt>
    <dgm:pt modelId="{A77BD331-8E9C-4F67-B52B-A0F7D8CD5AEB}" type="pres">
      <dgm:prSet presAssocID="{814712FF-FE35-4CC9-A168-C70025781203}" presName="sibTrans" presStyleCnt="0"/>
      <dgm:spPr/>
    </dgm:pt>
    <dgm:pt modelId="{6515DE84-36D4-446F-9EEE-0584E3673749}" type="pres">
      <dgm:prSet presAssocID="{E3FBFED4-9A82-4946-B428-3E171319A080}" presName="node" presStyleLbl="node1" presStyleIdx="5" presStyleCnt="6">
        <dgm:presLayoutVars>
          <dgm:bulletEnabled val="1"/>
        </dgm:presLayoutVars>
      </dgm:prSet>
      <dgm:spPr/>
    </dgm:pt>
  </dgm:ptLst>
  <dgm:cxnLst>
    <dgm:cxn modelId="{7EBD7E0B-B841-4D22-9A08-E21C7217A4E5}" type="presOf" srcId="{BE6AD873-191C-4A8C-9207-07BA3227AB4E}" destId="{924E0B5F-B287-4C96-8000-68135BF6B642}" srcOrd="0" destOrd="0" presId="urn:microsoft.com/office/officeart/2005/8/layout/default"/>
    <dgm:cxn modelId="{D8B26D1B-AED0-4102-8D6F-D4AAA7BE3D4C}" type="presOf" srcId="{A82CA2A1-E35A-4339-817C-0954517E118F}" destId="{772E0ED2-B3AA-4E6D-9F23-E3A05EB7A2AF}" srcOrd="0" destOrd="0" presId="urn:microsoft.com/office/officeart/2005/8/layout/default"/>
    <dgm:cxn modelId="{723F153A-C333-456F-BCC5-55AB48B6F939}" type="presOf" srcId="{311A3A70-FFB8-4C07-956A-2E27D62B839E}" destId="{DFE918AE-F3CC-423F-891C-760E4DF63206}" srcOrd="0" destOrd="0" presId="urn:microsoft.com/office/officeart/2005/8/layout/default"/>
    <dgm:cxn modelId="{56D09168-568D-444B-87CC-73D7F9278535}" srcId="{311A3A70-FFB8-4C07-956A-2E27D62B839E}" destId="{A82CA2A1-E35A-4339-817C-0954517E118F}" srcOrd="3" destOrd="0" parTransId="{2C062C7C-596F-4AB6-82FB-6B48512D2B35}" sibTransId="{18CF377E-3FD2-4923-8E7E-C675D1D4C3A2}"/>
    <dgm:cxn modelId="{2C45BC51-8000-4E3E-B7DA-6132FF1A2C6D}" type="presOf" srcId="{E3FBFED4-9A82-4946-B428-3E171319A080}" destId="{6515DE84-36D4-446F-9EEE-0584E3673749}" srcOrd="0" destOrd="0" presId="urn:microsoft.com/office/officeart/2005/8/layout/default"/>
    <dgm:cxn modelId="{88BD6456-C3CC-4887-9421-4E8B655AE6CF}" type="presOf" srcId="{0384F27A-5839-4F78-A800-AA2D142F20C8}" destId="{099ECD09-5423-4D4D-878A-7438B43047D2}" srcOrd="0" destOrd="0" presId="urn:microsoft.com/office/officeart/2005/8/layout/default"/>
    <dgm:cxn modelId="{F3DBFC82-05B8-4462-A171-B1B27FB72780}" type="presOf" srcId="{BBB71AB5-BA3A-4ED9-B2AD-6F06BEADF197}" destId="{8F870F7A-98E3-40B5-B123-DFFF821294E3}" srcOrd="0" destOrd="0" presId="urn:microsoft.com/office/officeart/2005/8/layout/default"/>
    <dgm:cxn modelId="{FB9B0D95-7054-4676-B9F7-6FEA36EB5EFF}" srcId="{311A3A70-FFB8-4C07-956A-2E27D62B839E}" destId="{E3FBFED4-9A82-4946-B428-3E171319A080}" srcOrd="5" destOrd="0" parTransId="{487C6331-B70F-4F8B-AFBC-74B4FF3BF5FB}" sibTransId="{0EFF2D7D-4B08-4B8A-85A6-247735BC8442}"/>
    <dgm:cxn modelId="{05B0B3B4-5F25-487E-B288-614A1023E651}" srcId="{311A3A70-FFB8-4C07-956A-2E27D62B839E}" destId="{B7880445-887F-4620-82F2-827F768B4426}" srcOrd="4" destOrd="0" parTransId="{ED6DCD39-81C9-47F2-92FA-73C23163661F}" sibTransId="{814712FF-FE35-4CC9-A168-C70025781203}"/>
    <dgm:cxn modelId="{196EB3B8-1790-4889-82CD-5056EF1CFD14}" srcId="{311A3A70-FFB8-4C07-956A-2E27D62B839E}" destId="{BBB71AB5-BA3A-4ED9-B2AD-6F06BEADF197}" srcOrd="0" destOrd="0" parTransId="{06B7E157-CC1C-4BAC-9352-1260DD5E5559}" sibTransId="{199024E9-89EE-4C88-A8A1-C8A9D9FABB10}"/>
    <dgm:cxn modelId="{E117E1BF-2298-43B2-A000-D5725F63F32B}" srcId="{311A3A70-FFB8-4C07-956A-2E27D62B839E}" destId="{BE6AD873-191C-4A8C-9207-07BA3227AB4E}" srcOrd="1" destOrd="0" parTransId="{76A6ACCD-1807-481E-984A-98770776C9C4}" sibTransId="{A4CA3396-2203-4DC9-83B0-6B09C5657C2C}"/>
    <dgm:cxn modelId="{9B0E90D5-DAF9-4230-8C4C-48CAD8E12FDE}" type="presOf" srcId="{B7880445-887F-4620-82F2-827F768B4426}" destId="{35A822F4-6A17-4F5E-9A2D-DDA583DEFE55}" srcOrd="0" destOrd="0" presId="urn:microsoft.com/office/officeart/2005/8/layout/default"/>
    <dgm:cxn modelId="{1B7A64EF-9837-4AE9-AB7B-B9B4EFB13E1B}" srcId="{311A3A70-FFB8-4C07-956A-2E27D62B839E}" destId="{0384F27A-5839-4F78-A800-AA2D142F20C8}" srcOrd="2" destOrd="0" parTransId="{D87ED5CD-4567-4D42-8077-909C33B64AA4}" sibTransId="{15C2AACD-7BE2-4B14-A371-FE7FB296B61D}"/>
    <dgm:cxn modelId="{B9DACCF1-61AF-4EC8-8E3E-8BCDEC5293EC}" type="presParOf" srcId="{DFE918AE-F3CC-423F-891C-760E4DF63206}" destId="{8F870F7A-98E3-40B5-B123-DFFF821294E3}" srcOrd="0" destOrd="0" presId="urn:microsoft.com/office/officeart/2005/8/layout/default"/>
    <dgm:cxn modelId="{197AACBF-8B0F-479B-BC38-60457C714994}" type="presParOf" srcId="{DFE918AE-F3CC-423F-891C-760E4DF63206}" destId="{FCCBDE20-9940-4AA3-B115-F8FB67BA88B8}" srcOrd="1" destOrd="0" presId="urn:microsoft.com/office/officeart/2005/8/layout/default"/>
    <dgm:cxn modelId="{C5B9153A-D928-4EBB-B4C7-BC7BCDAA1998}" type="presParOf" srcId="{DFE918AE-F3CC-423F-891C-760E4DF63206}" destId="{924E0B5F-B287-4C96-8000-68135BF6B642}" srcOrd="2" destOrd="0" presId="urn:microsoft.com/office/officeart/2005/8/layout/default"/>
    <dgm:cxn modelId="{595179DE-6E36-43AA-AE3E-B912C916833F}" type="presParOf" srcId="{DFE918AE-F3CC-423F-891C-760E4DF63206}" destId="{82AFDC3B-CB51-496F-AD50-78BF5DF6FD1D}" srcOrd="3" destOrd="0" presId="urn:microsoft.com/office/officeart/2005/8/layout/default"/>
    <dgm:cxn modelId="{AB5C0F69-CCEC-417D-91C7-177D47AE8BF2}" type="presParOf" srcId="{DFE918AE-F3CC-423F-891C-760E4DF63206}" destId="{099ECD09-5423-4D4D-878A-7438B43047D2}" srcOrd="4" destOrd="0" presId="urn:microsoft.com/office/officeart/2005/8/layout/default"/>
    <dgm:cxn modelId="{70A59604-23CD-406A-8B91-78860871D8EA}" type="presParOf" srcId="{DFE918AE-F3CC-423F-891C-760E4DF63206}" destId="{8EEFCC61-D3ED-40BF-92C8-80766E3D1406}" srcOrd="5" destOrd="0" presId="urn:microsoft.com/office/officeart/2005/8/layout/default"/>
    <dgm:cxn modelId="{DA1EA2EB-6EF5-4CD2-81DB-DC20AB0E1BED}" type="presParOf" srcId="{DFE918AE-F3CC-423F-891C-760E4DF63206}" destId="{772E0ED2-B3AA-4E6D-9F23-E3A05EB7A2AF}" srcOrd="6" destOrd="0" presId="urn:microsoft.com/office/officeart/2005/8/layout/default"/>
    <dgm:cxn modelId="{B785CF78-D76A-4D3C-AB53-0601F3425E1A}" type="presParOf" srcId="{DFE918AE-F3CC-423F-891C-760E4DF63206}" destId="{C5FE0BF3-B211-4C9C-B451-DE19663C33CA}" srcOrd="7" destOrd="0" presId="urn:microsoft.com/office/officeart/2005/8/layout/default"/>
    <dgm:cxn modelId="{F087BEEE-B545-413B-8D6F-11FDE930AA43}" type="presParOf" srcId="{DFE918AE-F3CC-423F-891C-760E4DF63206}" destId="{35A822F4-6A17-4F5E-9A2D-DDA583DEFE55}" srcOrd="8" destOrd="0" presId="urn:microsoft.com/office/officeart/2005/8/layout/default"/>
    <dgm:cxn modelId="{F40B5F2A-3F25-47C3-A5E9-600CF7829283}" type="presParOf" srcId="{DFE918AE-F3CC-423F-891C-760E4DF63206}" destId="{A77BD331-8E9C-4F67-B52B-A0F7D8CD5AEB}" srcOrd="9" destOrd="0" presId="urn:microsoft.com/office/officeart/2005/8/layout/default"/>
    <dgm:cxn modelId="{F0806DC4-394D-4488-9FC9-C997C7F3F685}" type="presParOf" srcId="{DFE918AE-F3CC-423F-891C-760E4DF63206}" destId="{6515DE84-36D4-446F-9EEE-0584E367374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870F7A-98E3-40B5-B123-DFFF821294E3}">
      <dsp:nvSpPr>
        <dsp:cNvPr id="0" name=""/>
        <dsp:cNvSpPr/>
      </dsp:nvSpPr>
      <dsp:spPr>
        <a:xfrm>
          <a:off x="0" y="713390"/>
          <a:ext cx="2623185" cy="1573911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Measurement &amp; Accountability</a:t>
          </a:r>
        </a:p>
      </dsp:txBody>
      <dsp:txXfrm>
        <a:off x="0" y="713390"/>
        <a:ext cx="2623185" cy="1573911"/>
      </dsp:txXfrm>
    </dsp:sp>
    <dsp:sp modelId="{924E0B5F-B287-4C96-8000-68135BF6B642}">
      <dsp:nvSpPr>
        <dsp:cNvPr id="0" name=""/>
        <dsp:cNvSpPr/>
      </dsp:nvSpPr>
      <dsp:spPr>
        <a:xfrm>
          <a:off x="2885503" y="713390"/>
          <a:ext cx="2623185" cy="1573911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Policies</a:t>
          </a:r>
        </a:p>
      </dsp:txBody>
      <dsp:txXfrm>
        <a:off x="2885503" y="713390"/>
        <a:ext cx="2623185" cy="1573911"/>
      </dsp:txXfrm>
    </dsp:sp>
    <dsp:sp modelId="{099ECD09-5423-4D4D-878A-7438B43047D2}">
      <dsp:nvSpPr>
        <dsp:cNvPr id="0" name=""/>
        <dsp:cNvSpPr/>
      </dsp:nvSpPr>
      <dsp:spPr>
        <a:xfrm>
          <a:off x="5771006" y="713390"/>
          <a:ext cx="2623185" cy="1573911"/>
        </a:xfrm>
        <a:prstGeom prst="rect">
          <a:avLst/>
        </a:prstGeom>
        <a:solidFill>
          <a:srgbClr val="CE0F6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Portfolio Management Processes</a:t>
          </a:r>
        </a:p>
      </dsp:txBody>
      <dsp:txXfrm>
        <a:off x="5771006" y="713390"/>
        <a:ext cx="2623185" cy="1573911"/>
      </dsp:txXfrm>
    </dsp:sp>
    <dsp:sp modelId="{772E0ED2-B3AA-4E6D-9F23-E3A05EB7A2AF}">
      <dsp:nvSpPr>
        <dsp:cNvPr id="0" name=""/>
        <dsp:cNvSpPr/>
      </dsp:nvSpPr>
      <dsp:spPr>
        <a:xfrm>
          <a:off x="0" y="2549620"/>
          <a:ext cx="2623185" cy="1573911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Partnerships</a:t>
          </a:r>
        </a:p>
      </dsp:txBody>
      <dsp:txXfrm>
        <a:off x="0" y="2549620"/>
        <a:ext cx="2623185" cy="1573911"/>
      </dsp:txXfrm>
    </dsp:sp>
    <dsp:sp modelId="{35A822F4-6A17-4F5E-9A2D-DDA583DEFE55}">
      <dsp:nvSpPr>
        <dsp:cNvPr id="0" name=""/>
        <dsp:cNvSpPr/>
      </dsp:nvSpPr>
      <dsp:spPr>
        <a:xfrm>
          <a:off x="2885503" y="2549620"/>
          <a:ext cx="2623185" cy="1573911"/>
        </a:xfrm>
        <a:prstGeom prst="rect">
          <a:avLst/>
        </a:prstGeom>
        <a:solidFill>
          <a:srgbClr val="00919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Programmatic Approaches</a:t>
          </a:r>
        </a:p>
      </dsp:txBody>
      <dsp:txXfrm>
        <a:off x="2885503" y="2549620"/>
        <a:ext cx="2623185" cy="1573911"/>
      </dsp:txXfrm>
    </dsp:sp>
    <dsp:sp modelId="{6515DE84-36D4-446F-9EEE-0584E3673749}">
      <dsp:nvSpPr>
        <dsp:cNvPr id="0" name=""/>
        <dsp:cNvSpPr/>
      </dsp:nvSpPr>
      <dsp:spPr>
        <a:xfrm>
          <a:off x="5771006" y="2549620"/>
          <a:ext cx="2623185" cy="1573911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Innovation</a:t>
          </a:r>
        </a:p>
      </dsp:txBody>
      <dsp:txXfrm>
        <a:off x="5771006" y="2549620"/>
        <a:ext cx="2623185" cy="15739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55835-EF9E-5C42-970F-0500CD162F04}" type="datetimeFigureOut">
              <a:rPr lang="fr-FR" smtClean="0"/>
              <a:t>10/09/2019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63F9E1-53B0-984D-8497-AC6DA03747F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75493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10/09/2019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647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9E413-DF5A-4098-98D9-A7FB29797CF8}" type="slidenum">
              <a:rPr lang="en-US" altLang="fr-FR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164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6398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sz="1200" b="0" kern="1200" dirty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3763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/>
          </a:p>
          <a:p>
            <a:endParaRPr lang="en-GB" baseline="0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FF386-80BB-42AF-82C7-F8EF97655A8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981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27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6462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5301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62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3010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870960"/>
          </a:xfrm>
          <a:prstGeom prst="rect">
            <a:avLst/>
          </a:prstGeom>
        </p:spPr>
      </p:pic>
      <p:pic>
        <p:nvPicPr>
          <p:cNvPr id="13" name="Image 12" descr="Bas_couv.png"/>
          <p:cNvPicPr>
            <a:picLocks noChangeAspect="1"/>
          </p:cNvPicPr>
          <p:nvPr userDrawn="1"/>
        </p:nvPicPr>
        <p:blipFill>
          <a:blip r:embed="rId3" cstate="print"/>
          <a:srcRect r="60243" b="722"/>
          <a:stretch>
            <a:fillRect/>
          </a:stretch>
        </p:blipFill>
        <p:spPr bwMode="gray">
          <a:xfrm>
            <a:off x="188640" y="3909780"/>
            <a:ext cx="2562370" cy="1188000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 bwMode="gray">
          <a:xfrm>
            <a:off x="3635376" y="3948903"/>
            <a:ext cx="5508625" cy="1194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04000" y="730800"/>
            <a:ext cx="4788000" cy="167400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None/>
              <a:defRPr sz="28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GB" noProof="0" dirty="0"/>
              <a:t>TITLE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04000" y="2689200"/>
            <a:ext cx="4788000" cy="110880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algn="l"/>
            <a:r>
              <a:rPr lang="en-GB" noProof="0" dirty="0"/>
              <a:t>Page: </a:t>
            </a:r>
            <a:fld id="{733122C9-A0B9-462F-8757-0847AD287B63}" type="slidenum">
              <a:rPr lang="en-GB" noProof="0" smtClean="0"/>
              <a:pPr algn="l"/>
              <a:t>‹#›</a:t>
            </a:fld>
            <a:endParaRPr lang="en-GB" noProof="0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94000" y="4424400"/>
            <a:ext cx="4413600" cy="244800"/>
          </a:xfrm>
        </p:spPr>
        <p:txBody>
          <a:bodyPr anchor="b" anchorCtr="0"/>
          <a:lstStyle>
            <a:lvl1pPr algn="r">
              <a:lnSpc>
                <a:spcPct val="100000"/>
              </a:lnSpc>
              <a:defRPr sz="900" b="1">
                <a:solidFill>
                  <a:schemeClr val="accent2"/>
                </a:solidFill>
              </a:defRPr>
            </a:lvl1pPr>
          </a:lstStyle>
          <a:p>
            <a:r>
              <a:rPr lang="fr-FR" dirty="0" err="1"/>
              <a:t>Reach</a:t>
            </a:r>
            <a:r>
              <a:rPr lang="fr-FR" dirty="0"/>
              <a:t> </a:t>
            </a:r>
            <a:r>
              <a:rPr lang="fr-FR" dirty="0" err="1"/>
              <a:t>every</a:t>
            </a:r>
            <a:r>
              <a:rPr lang="fr-FR" dirty="0"/>
              <a:t> </a:t>
            </a:r>
            <a:r>
              <a:rPr lang="fr-FR" dirty="0" err="1"/>
              <a:t>child</a:t>
            </a:r>
            <a:endParaRPr lang="fr-FR" dirty="0"/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4194000" y="4712400"/>
            <a:ext cx="44136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GB" sz="900" noProof="0" dirty="0">
                <a:solidFill>
                  <a:schemeClr val="accent3"/>
                </a:solidFill>
              </a:rPr>
              <a:t>www.gavi.org</a:t>
            </a:r>
          </a:p>
        </p:txBody>
      </p:sp>
      <p:sp>
        <p:nvSpPr>
          <p:cNvPr id="18" name="Rectangle 17"/>
          <p:cNvSpPr/>
          <p:nvPr userDrawn="1"/>
        </p:nvSpPr>
        <p:spPr bwMode="gray">
          <a:xfrm>
            <a:off x="504000" y="2543921"/>
            <a:ext cx="1753200" cy="1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Content&amp;Pictur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504000" y="162938"/>
            <a:ext cx="4788725" cy="777478"/>
          </a:xfrm>
        </p:spPr>
        <p:txBody>
          <a:bodyPr/>
          <a:lstStyle/>
          <a:p>
            <a:r>
              <a:rPr lang="en-GB" noProof="0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03999" y="2480400"/>
            <a:ext cx="4788725" cy="1874113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  <a:p>
            <a:pPr lvl="2"/>
            <a:r>
              <a:rPr lang="en-GB" noProof="0" dirty="0"/>
              <a:t>Text level 3</a:t>
            </a:r>
          </a:p>
          <a:p>
            <a:pPr lvl="3"/>
            <a:r>
              <a:rPr lang="en-GB" noProof="0" dirty="0"/>
              <a:t>Text level 4</a:t>
            </a:r>
          </a:p>
          <a:p>
            <a:pPr lvl="4"/>
            <a:r>
              <a:rPr lang="en-GB" noProof="0" dirty="0"/>
              <a:t>Text level 5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04000" y="1202400"/>
            <a:ext cx="4788725" cy="945000"/>
          </a:xfrm>
        </p:spPr>
        <p:txBody>
          <a:bodyPr/>
          <a:lstStyle/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  <a:p>
            <a:pPr lvl="2"/>
            <a:r>
              <a:rPr lang="en-GB" noProof="0" dirty="0"/>
              <a:t>Text level 3</a:t>
            </a:r>
          </a:p>
          <a:p>
            <a:pPr lvl="3"/>
            <a:r>
              <a:rPr lang="en-GB" noProof="0" dirty="0"/>
              <a:t>Text level 4</a:t>
            </a:r>
          </a:p>
          <a:p>
            <a:pPr lvl="4"/>
            <a:r>
              <a:rPr lang="en-GB" noProof="0" dirty="0"/>
              <a:t>Text level 5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GB" noProof="0" smtClean="0"/>
              <a:pPr algn="l"/>
              <a:t>‹#›</a:t>
            </a:fld>
            <a:endParaRPr lang="en-GB" noProof="0" dirty="0"/>
          </a:p>
        </p:txBody>
      </p:sp>
      <p:sp>
        <p:nvSpPr>
          <p:cNvPr id="12" name="Espace réservé pour une image  8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5760132" y="565050"/>
            <a:ext cx="2879868" cy="3760887"/>
          </a:xfrm>
        </p:spPr>
        <p:txBody>
          <a:bodyPr tIns="1008000" anchor="ctr" anchorCtr="0"/>
          <a:lstStyle>
            <a:lvl1pPr algn="ctr">
              <a:defRPr/>
            </a:lvl1pPr>
          </a:lstStyle>
          <a:p>
            <a:r>
              <a:rPr lang="en-GB" noProof="0" dirty="0"/>
              <a:t>Select your own photo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2_Content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noProof="0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04000" y="2482010"/>
            <a:ext cx="4068000" cy="18756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  <a:p>
            <a:pPr lvl="2"/>
            <a:r>
              <a:rPr lang="en-GB" noProof="0" dirty="0"/>
              <a:t>Text level 3</a:t>
            </a:r>
          </a:p>
          <a:p>
            <a:pPr lvl="3"/>
            <a:r>
              <a:rPr lang="en-GB" noProof="0" dirty="0"/>
              <a:t>Text level 4</a:t>
            </a:r>
          </a:p>
          <a:p>
            <a:pPr lvl="4"/>
            <a:r>
              <a:rPr lang="en-GB" noProof="0" dirty="0"/>
              <a:t>Text level 5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04000" y="1202400"/>
            <a:ext cx="8136000" cy="945000"/>
          </a:xfrm>
        </p:spPr>
        <p:txBody>
          <a:bodyPr/>
          <a:lstStyle/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  <a:p>
            <a:pPr lvl="2"/>
            <a:r>
              <a:rPr lang="en-GB" noProof="0" dirty="0"/>
              <a:t>Text level 3</a:t>
            </a:r>
          </a:p>
          <a:p>
            <a:pPr lvl="3"/>
            <a:r>
              <a:rPr lang="en-GB" noProof="0" dirty="0"/>
              <a:t>Text level 4</a:t>
            </a:r>
          </a:p>
          <a:p>
            <a:pPr lvl="4"/>
            <a:r>
              <a:rPr lang="en-GB" noProof="0" dirty="0"/>
              <a:t>Text level 5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GB" noProof="0" smtClean="0"/>
              <a:pPr algn="l"/>
              <a:t>‹#›</a:t>
            </a:fld>
            <a:endParaRPr lang="en-GB" noProof="0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idx="17" hasCustomPrompt="1"/>
          </p:nvPr>
        </p:nvSpPr>
        <p:spPr bwMode="gray">
          <a:xfrm>
            <a:off x="5076000" y="2482010"/>
            <a:ext cx="3564000" cy="18756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  <a:p>
            <a:pPr lvl="2"/>
            <a:r>
              <a:rPr lang="en-GB" noProof="0" dirty="0"/>
              <a:t>Text level 3</a:t>
            </a:r>
          </a:p>
          <a:p>
            <a:pPr lvl="3"/>
            <a:r>
              <a:rPr lang="en-GB" noProof="0" dirty="0"/>
              <a:t>Text level 4</a:t>
            </a:r>
          </a:p>
          <a:p>
            <a:pPr lvl="4"/>
            <a:r>
              <a:rPr lang="en-GB" noProof="0" dirty="0"/>
              <a:t>Text level 5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3_Content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noProof="0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04000" y="2480400"/>
            <a:ext cx="2304000" cy="18756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  <a:p>
            <a:pPr lvl="2"/>
            <a:r>
              <a:rPr lang="en-GB" noProof="0" dirty="0"/>
              <a:t>Text level 3</a:t>
            </a:r>
          </a:p>
          <a:p>
            <a:pPr lvl="3"/>
            <a:r>
              <a:rPr lang="en-GB" noProof="0" dirty="0"/>
              <a:t>Text level 4</a:t>
            </a:r>
          </a:p>
          <a:p>
            <a:pPr lvl="4"/>
            <a:r>
              <a:rPr lang="en-GB" noProof="0" dirty="0"/>
              <a:t>Text level 5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04000" y="1202400"/>
            <a:ext cx="8136000" cy="945000"/>
          </a:xfrm>
        </p:spPr>
        <p:txBody>
          <a:bodyPr/>
          <a:lstStyle/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  <a:p>
            <a:pPr lvl="2"/>
            <a:r>
              <a:rPr lang="en-GB" noProof="0" dirty="0"/>
              <a:t>Text level 3</a:t>
            </a:r>
          </a:p>
          <a:p>
            <a:pPr lvl="3"/>
            <a:r>
              <a:rPr lang="en-GB" noProof="0" dirty="0"/>
              <a:t>Text level 4</a:t>
            </a:r>
          </a:p>
          <a:p>
            <a:pPr lvl="4"/>
            <a:r>
              <a:rPr lang="en-GB" noProof="0" dirty="0"/>
              <a:t>Text level 5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GB" noProof="0" smtClean="0"/>
              <a:pPr algn="l"/>
              <a:t>‹#›</a:t>
            </a:fld>
            <a:endParaRPr lang="en-GB" noProof="0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7" hasCustomPrompt="1"/>
          </p:nvPr>
        </p:nvSpPr>
        <p:spPr bwMode="gray">
          <a:xfrm>
            <a:off x="3125519" y="2480400"/>
            <a:ext cx="2304000" cy="18756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  <a:p>
            <a:pPr lvl="2"/>
            <a:r>
              <a:rPr lang="en-GB" noProof="0" dirty="0"/>
              <a:t>Text level 3</a:t>
            </a:r>
          </a:p>
          <a:p>
            <a:pPr lvl="3"/>
            <a:r>
              <a:rPr lang="en-GB" noProof="0" dirty="0"/>
              <a:t>Text level 4</a:t>
            </a:r>
          </a:p>
          <a:p>
            <a:pPr lvl="4"/>
            <a:r>
              <a:rPr lang="en-GB" noProof="0" dirty="0"/>
              <a:t>Text level 5</a:t>
            </a:r>
          </a:p>
        </p:txBody>
      </p:sp>
      <p:sp>
        <p:nvSpPr>
          <p:cNvPr id="14" name="Espace réservé du contenu 2"/>
          <p:cNvSpPr>
            <a:spLocks noGrp="1"/>
          </p:cNvSpPr>
          <p:nvPr>
            <p:ph idx="18" hasCustomPrompt="1"/>
          </p:nvPr>
        </p:nvSpPr>
        <p:spPr bwMode="gray">
          <a:xfrm>
            <a:off x="5735100" y="2480400"/>
            <a:ext cx="2304000" cy="18756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  <a:p>
            <a:pPr lvl="2"/>
            <a:r>
              <a:rPr lang="en-GB" noProof="0" dirty="0"/>
              <a:t>Text level 3</a:t>
            </a:r>
          </a:p>
          <a:p>
            <a:pPr lvl="3"/>
            <a:r>
              <a:rPr lang="en-GB" noProof="0" dirty="0"/>
              <a:t>Text level 4</a:t>
            </a:r>
          </a:p>
          <a:p>
            <a:pPr lvl="4"/>
            <a:r>
              <a:rPr lang="en-GB" noProof="0" dirty="0"/>
              <a:t>Text level 5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504000" y="162938"/>
            <a:ext cx="8136000" cy="777478"/>
          </a:xfrm>
        </p:spPr>
        <p:txBody>
          <a:bodyPr/>
          <a:lstStyle/>
          <a:p>
            <a:r>
              <a:rPr lang="en-GB" noProof="0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04000" y="1202400"/>
            <a:ext cx="4068000" cy="15264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  <a:p>
            <a:pPr lvl="2"/>
            <a:r>
              <a:rPr lang="en-GB" noProof="0" dirty="0"/>
              <a:t>Text level 3</a:t>
            </a:r>
          </a:p>
          <a:p>
            <a:pPr lvl="3"/>
            <a:r>
              <a:rPr lang="en-GB" noProof="0" dirty="0"/>
              <a:t>Text level 4</a:t>
            </a:r>
          </a:p>
          <a:p>
            <a:pPr lvl="4"/>
            <a:r>
              <a:rPr lang="en-GB" noProof="0" dirty="0"/>
              <a:t>Text level 5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GB" noProof="0" smtClean="0"/>
              <a:pPr algn="l"/>
              <a:t>‹#›</a:t>
            </a:fld>
            <a:endParaRPr lang="en-GB" noProof="0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3" hasCustomPrompt="1"/>
          </p:nvPr>
        </p:nvSpPr>
        <p:spPr bwMode="gray">
          <a:xfrm>
            <a:off x="4572000" y="1202400"/>
            <a:ext cx="4068000" cy="15264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  <a:p>
            <a:pPr lvl="2"/>
            <a:r>
              <a:rPr lang="en-GB" noProof="0" dirty="0"/>
              <a:t>Text level 3</a:t>
            </a:r>
          </a:p>
          <a:p>
            <a:pPr lvl="3"/>
            <a:r>
              <a:rPr lang="en-GB" noProof="0" dirty="0"/>
              <a:t>Text level 4</a:t>
            </a:r>
          </a:p>
          <a:p>
            <a:pPr lvl="4"/>
            <a:r>
              <a:rPr lang="en-GB" noProof="0" dirty="0"/>
              <a:t>Text level 5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idx="14" hasCustomPrompt="1"/>
          </p:nvPr>
        </p:nvSpPr>
        <p:spPr bwMode="gray">
          <a:xfrm>
            <a:off x="504000" y="2828541"/>
            <a:ext cx="4068000" cy="152597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  <a:p>
            <a:pPr lvl="2"/>
            <a:r>
              <a:rPr lang="en-GB" noProof="0" dirty="0"/>
              <a:t>Text level 3</a:t>
            </a:r>
          </a:p>
          <a:p>
            <a:pPr lvl="3"/>
            <a:r>
              <a:rPr lang="en-GB" noProof="0" dirty="0"/>
              <a:t>Text level 4</a:t>
            </a:r>
          </a:p>
          <a:p>
            <a:pPr lvl="4"/>
            <a:r>
              <a:rPr lang="en-GB" noProof="0" dirty="0"/>
              <a:t>Text level 5</a:t>
            </a:r>
          </a:p>
        </p:txBody>
      </p:sp>
      <p:sp>
        <p:nvSpPr>
          <p:cNvPr id="14" name="Espace réservé du contenu 2"/>
          <p:cNvSpPr>
            <a:spLocks noGrp="1"/>
          </p:cNvSpPr>
          <p:nvPr>
            <p:ph idx="15" hasCustomPrompt="1"/>
          </p:nvPr>
        </p:nvSpPr>
        <p:spPr bwMode="gray">
          <a:xfrm>
            <a:off x="4572000" y="2828541"/>
            <a:ext cx="4068000" cy="152597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  <a:p>
            <a:pPr lvl="2"/>
            <a:r>
              <a:rPr lang="en-GB" noProof="0" dirty="0"/>
              <a:t>Text level 3</a:t>
            </a:r>
          </a:p>
          <a:p>
            <a:pPr lvl="3"/>
            <a:r>
              <a:rPr lang="en-GB" noProof="0" dirty="0"/>
              <a:t>Text level 4</a:t>
            </a:r>
          </a:p>
          <a:p>
            <a:pPr lvl="4"/>
            <a:r>
              <a:rPr lang="en-GB" noProof="0" dirty="0"/>
              <a:t>Text level 5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noProof="0" dirty="0"/>
              <a:t>TITLE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GB" noProof="0" smtClean="0"/>
              <a:pPr algn="l"/>
              <a:t>‹#›</a:t>
            </a:fld>
            <a:endParaRPr lang="en-GB" noProof="0" dirty="0"/>
          </a:p>
        </p:txBody>
      </p:sp>
      <p:sp>
        <p:nvSpPr>
          <p:cNvPr id="12" name="Espace réservé pour une image  8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504000" y="1202401"/>
            <a:ext cx="8136000" cy="3117600"/>
          </a:xfrm>
        </p:spPr>
        <p:txBody>
          <a:bodyPr tIns="1008000" anchor="ctr" anchorCtr="0"/>
          <a:lstStyle>
            <a:lvl1pPr algn="ctr">
              <a:defRPr/>
            </a:lvl1pPr>
          </a:lstStyle>
          <a:p>
            <a:r>
              <a:rPr lang="en-GB" noProof="0" dirty="0"/>
              <a:t>Select your own photo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4_Block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noProof="0" dirty="0"/>
              <a:t>TITLE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04000" y="1202400"/>
            <a:ext cx="8136000" cy="702470"/>
          </a:xfrm>
        </p:spPr>
        <p:txBody>
          <a:bodyPr/>
          <a:lstStyle/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  <a:p>
            <a:pPr lvl="2"/>
            <a:r>
              <a:rPr lang="en-GB" noProof="0" dirty="0"/>
              <a:t>Text level 3</a:t>
            </a:r>
          </a:p>
          <a:p>
            <a:pPr lvl="3"/>
            <a:r>
              <a:rPr lang="en-GB" noProof="0" dirty="0"/>
              <a:t>Text level 4</a:t>
            </a:r>
          </a:p>
          <a:p>
            <a:pPr lvl="4"/>
            <a:r>
              <a:rPr lang="en-GB" noProof="0" dirty="0"/>
              <a:t>Text level 5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GB" noProof="0" smtClean="0"/>
              <a:pPr algn="l"/>
              <a:t>‹#›</a:t>
            </a:fld>
            <a:endParaRPr lang="en-GB" noProof="0" dirty="0"/>
          </a:p>
        </p:txBody>
      </p:sp>
      <p:sp>
        <p:nvSpPr>
          <p:cNvPr id="21" name="Espace réservé du texte 9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04000" y="1979118"/>
            <a:ext cx="3672000" cy="243000"/>
          </a:xfrm>
          <a:solidFill>
            <a:schemeClr val="accent1"/>
          </a:solidFill>
          <a:ln w="9525">
            <a:solidFill>
              <a:schemeClr val="accent1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Text level 1</a:t>
            </a:r>
          </a:p>
        </p:txBody>
      </p:sp>
      <p:sp>
        <p:nvSpPr>
          <p:cNvPr id="22" name="Espace réservé du texte 9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04000" y="2222118"/>
            <a:ext cx="3672000" cy="1764000"/>
          </a:xfrm>
          <a:ln w="9525">
            <a:solidFill>
              <a:schemeClr val="accent1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504000">
              <a:buClr>
                <a:schemeClr val="tx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lvl="0"/>
            <a:r>
              <a:rPr lang="en-GB" noProof="0" dirty="0"/>
              <a:t>Text level 2</a:t>
            </a:r>
          </a:p>
          <a:p>
            <a:pPr lvl="1"/>
            <a:r>
              <a:rPr lang="en-GB" noProof="0" dirty="0"/>
              <a:t>Text level 3</a:t>
            </a:r>
          </a:p>
          <a:p>
            <a:pPr lvl="2"/>
            <a:r>
              <a:rPr lang="en-GB" noProof="0" dirty="0"/>
              <a:t>Text level 4</a:t>
            </a:r>
          </a:p>
          <a:p>
            <a:pPr lvl="3"/>
            <a:r>
              <a:rPr lang="en-GB" noProof="0" dirty="0"/>
              <a:t>Text level 5</a:t>
            </a:r>
          </a:p>
        </p:txBody>
      </p:sp>
      <p:sp>
        <p:nvSpPr>
          <p:cNvPr id="23" name="Espace réservé du texte 9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572000" y="1979118"/>
            <a:ext cx="3672000" cy="243000"/>
          </a:xfrm>
          <a:solidFill>
            <a:schemeClr val="accent2"/>
          </a:solidFill>
          <a:ln w="9525">
            <a:solidFill>
              <a:schemeClr val="accent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Text level 1</a:t>
            </a:r>
          </a:p>
        </p:txBody>
      </p:sp>
      <p:sp>
        <p:nvSpPr>
          <p:cNvPr id="24" name="Espace réservé du texte 9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572000" y="2222118"/>
            <a:ext cx="3672000" cy="1764000"/>
          </a:xfrm>
          <a:ln w="9525">
            <a:solidFill>
              <a:schemeClr val="accent2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504000">
              <a:buClr>
                <a:schemeClr val="tx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lvl="0"/>
            <a:r>
              <a:rPr lang="en-GB" noProof="0" dirty="0"/>
              <a:t>Text level 2</a:t>
            </a:r>
          </a:p>
          <a:p>
            <a:pPr lvl="1"/>
            <a:r>
              <a:rPr lang="en-GB" noProof="0" dirty="0"/>
              <a:t>Text level 3</a:t>
            </a:r>
          </a:p>
          <a:p>
            <a:pPr lvl="2"/>
            <a:r>
              <a:rPr lang="en-GB" noProof="0" dirty="0"/>
              <a:t>Text level 4</a:t>
            </a:r>
          </a:p>
          <a:p>
            <a:pPr lvl="3"/>
            <a:r>
              <a:rPr lang="en-GB" noProof="0" dirty="0"/>
              <a:t>Text level 5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ock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noProof="0" dirty="0"/>
              <a:t>TITLE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GB" noProof="0" smtClean="0"/>
              <a:pPr algn="l"/>
              <a:t>‹#›</a:t>
            </a:fld>
            <a:endParaRPr lang="en-GB" noProof="0" dirty="0"/>
          </a:p>
        </p:txBody>
      </p:sp>
      <p:pic>
        <p:nvPicPr>
          <p:cNvPr id="10" name="tabl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314" y="1240284"/>
            <a:ext cx="3348930" cy="1341120"/>
          </a:xfrm>
          <a:prstGeom prst="rect">
            <a:avLst/>
          </a:prstGeom>
        </p:spPr>
      </p:pic>
      <p:pic>
        <p:nvPicPr>
          <p:cNvPr id="12" name="table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0757" y="1240284"/>
            <a:ext cx="3348930" cy="1341120"/>
          </a:xfrm>
          <a:prstGeom prst="rect">
            <a:avLst/>
          </a:prstGeom>
        </p:spPr>
      </p:pic>
      <p:pic>
        <p:nvPicPr>
          <p:cNvPr id="13" name="table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4314" y="2859782"/>
            <a:ext cx="3348930" cy="1341120"/>
          </a:xfrm>
          <a:prstGeom prst="rect">
            <a:avLst/>
          </a:prstGeom>
        </p:spPr>
      </p:pic>
      <p:pic>
        <p:nvPicPr>
          <p:cNvPr id="14" name="table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900757" y="2859782"/>
            <a:ext cx="3348930" cy="13411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ock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noProof="0" dirty="0"/>
              <a:t>TITLE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GB" noProof="0" smtClean="0"/>
              <a:pPr algn="l"/>
              <a:t>‹#›</a:t>
            </a:fld>
            <a:endParaRPr lang="en-GB" noProof="0" dirty="0"/>
          </a:p>
        </p:txBody>
      </p:sp>
      <p:sp>
        <p:nvSpPr>
          <p:cNvPr id="21" name="Espace réservé du texte 9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04000" y="1238400"/>
            <a:ext cx="3672000" cy="251786"/>
          </a:xfrm>
          <a:solidFill>
            <a:schemeClr val="accent2"/>
          </a:solidFill>
          <a:ln w="9525">
            <a:solidFill>
              <a:schemeClr val="bg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Text level 1</a:t>
            </a:r>
          </a:p>
        </p:txBody>
      </p:sp>
      <p:sp>
        <p:nvSpPr>
          <p:cNvPr id="22" name="Espace réservé du texte 9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04000" y="1489074"/>
            <a:ext cx="3672000" cy="2671200"/>
          </a:xfrm>
          <a:ln w="9525">
            <a:solidFill>
              <a:schemeClr val="bg2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504000">
              <a:buClr>
                <a:schemeClr val="tx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lvl="0"/>
            <a:r>
              <a:rPr lang="en-GB" noProof="0" dirty="0"/>
              <a:t>Text level 2</a:t>
            </a:r>
          </a:p>
          <a:p>
            <a:pPr lvl="1"/>
            <a:r>
              <a:rPr lang="en-GB" noProof="0" dirty="0"/>
              <a:t>Text level 3</a:t>
            </a:r>
          </a:p>
          <a:p>
            <a:pPr lvl="2"/>
            <a:r>
              <a:rPr lang="en-GB" noProof="0" dirty="0"/>
              <a:t>Text level 4</a:t>
            </a:r>
          </a:p>
          <a:p>
            <a:pPr lvl="3"/>
            <a:r>
              <a:rPr lang="en-GB" noProof="0" dirty="0"/>
              <a:t>Text level 5</a:t>
            </a:r>
          </a:p>
        </p:txBody>
      </p:sp>
      <p:sp>
        <p:nvSpPr>
          <p:cNvPr id="23" name="Espace réservé du texte 9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572596" y="1238400"/>
            <a:ext cx="3672000" cy="251786"/>
          </a:xfrm>
          <a:solidFill>
            <a:schemeClr val="accent2"/>
          </a:solidFill>
          <a:ln w="9525">
            <a:solidFill>
              <a:schemeClr val="bg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Text level 1</a:t>
            </a:r>
          </a:p>
        </p:txBody>
      </p:sp>
      <p:sp>
        <p:nvSpPr>
          <p:cNvPr id="24" name="Espace réservé du texte 9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572596" y="1489074"/>
            <a:ext cx="3672000" cy="2671200"/>
          </a:xfrm>
          <a:ln w="9525">
            <a:solidFill>
              <a:schemeClr val="bg2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504000">
              <a:buClr>
                <a:schemeClr val="tx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lvl="0"/>
            <a:r>
              <a:rPr lang="en-GB" noProof="0" dirty="0"/>
              <a:t>Text level 2</a:t>
            </a:r>
          </a:p>
          <a:p>
            <a:pPr lvl="1"/>
            <a:r>
              <a:rPr lang="en-GB" noProof="0" dirty="0"/>
              <a:t>Text level 3</a:t>
            </a:r>
          </a:p>
          <a:p>
            <a:pPr lvl="2"/>
            <a:r>
              <a:rPr lang="en-GB" noProof="0" dirty="0"/>
              <a:t>Text level 4</a:t>
            </a:r>
          </a:p>
          <a:p>
            <a:pPr lvl="3"/>
            <a:r>
              <a:rPr lang="en-GB" noProof="0" dirty="0"/>
              <a:t>Text level 5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Image_0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4965053" y="-12638"/>
            <a:ext cx="4193384" cy="4284051"/>
          </a:xfrm>
          <a:prstGeom prst="rect">
            <a:avLst/>
          </a:prstGeom>
        </p:spPr>
      </p:pic>
      <p:sp>
        <p:nvSpPr>
          <p:cNvPr id="13" name="Forme libre 12"/>
          <p:cNvSpPr/>
          <p:nvPr userDrawn="1"/>
        </p:nvSpPr>
        <p:spPr>
          <a:xfrm>
            <a:off x="2" y="0"/>
            <a:ext cx="7046001" cy="3870000"/>
          </a:xfrm>
          <a:custGeom>
            <a:avLst/>
            <a:gdLst>
              <a:gd name="connsiteX0" fmla="*/ 0 w 7046001"/>
              <a:gd name="connsiteY0" fmla="*/ 0 h 3870000"/>
              <a:gd name="connsiteX1" fmla="*/ 7046001 w 7046001"/>
              <a:gd name="connsiteY1" fmla="*/ 0 h 3870000"/>
              <a:gd name="connsiteX2" fmla="*/ 5146256 w 7046001"/>
              <a:gd name="connsiteY2" fmla="*/ 3580448 h 3870000"/>
              <a:gd name="connsiteX3" fmla="*/ 5116340 w 7046001"/>
              <a:gd name="connsiteY3" fmla="*/ 3870000 h 3870000"/>
              <a:gd name="connsiteX4" fmla="*/ 0 w 7046001"/>
              <a:gd name="connsiteY4" fmla="*/ 3870000 h 38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46001" h="3870000">
                <a:moveTo>
                  <a:pt x="0" y="0"/>
                </a:moveTo>
                <a:lnTo>
                  <a:pt x="7046001" y="0"/>
                </a:lnTo>
                <a:cubicBezTo>
                  <a:pt x="7040718" y="945283"/>
                  <a:pt x="5396983" y="2115735"/>
                  <a:pt x="5146256" y="3580448"/>
                </a:cubicBezTo>
                <a:lnTo>
                  <a:pt x="5116340" y="3870000"/>
                </a:lnTo>
                <a:lnTo>
                  <a:pt x="0" y="387000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 userDrawn="1"/>
        </p:nvSpPr>
        <p:spPr bwMode="gray">
          <a:xfrm>
            <a:off x="3635376" y="3948903"/>
            <a:ext cx="5508625" cy="1194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04000" y="730800"/>
            <a:ext cx="4788000" cy="167400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None/>
              <a:defRPr sz="28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GB" noProof="0" dirty="0"/>
              <a:t>THANK YOU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algn="l"/>
            <a:r>
              <a:rPr lang="en-GB" noProof="0" dirty="0"/>
              <a:t>Page: </a:t>
            </a:r>
            <a:fld id="{733122C9-A0B9-462F-8757-0847AD287B63}" type="slidenum">
              <a:rPr lang="en-GB" noProof="0" smtClean="0"/>
              <a:pPr algn="l"/>
              <a:t>‹#›</a:t>
            </a:fld>
            <a:endParaRPr lang="en-GB" noProof="0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94000" y="4424400"/>
            <a:ext cx="4413600" cy="243000"/>
          </a:xfrm>
        </p:spPr>
        <p:txBody>
          <a:bodyPr anchor="b" anchorCtr="0"/>
          <a:lstStyle>
            <a:lvl1pPr algn="r">
              <a:lnSpc>
                <a:spcPct val="100000"/>
              </a:lnSpc>
              <a:defRPr sz="900" b="1">
                <a:solidFill>
                  <a:schemeClr val="accent2"/>
                </a:solidFill>
              </a:defRPr>
            </a:lvl1pPr>
          </a:lstStyle>
          <a:p>
            <a:r>
              <a:rPr lang="fr-FR" dirty="0" err="1"/>
              <a:t>Reach</a:t>
            </a:r>
            <a:r>
              <a:rPr lang="fr-FR" dirty="0"/>
              <a:t> </a:t>
            </a:r>
            <a:r>
              <a:rPr lang="fr-FR" dirty="0" err="1"/>
              <a:t>every</a:t>
            </a:r>
            <a:r>
              <a:rPr lang="fr-FR" dirty="0"/>
              <a:t> </a:t>
            </a:r>
            <a:r>
              <a:rPr lang="fr-FR" dirty="0" err="1"/>
              <a:t>child</a:t>
            </a:r>
            <a:endParaRPr lang="fr-FR" dirty="0"/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4194000" y="4712400"/>
            <a:ext cx="4413600" cy="215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GB" sz="900" noProof="0" dirty="0">
                <a:solidFill>
                  <a:schemeClr val="accent3"/>
                </a:solidFill>
              </a:rPr>
              <a:t>www.gavi.org</a:t>
            </a:r>
          </a:p>
        </p:txBody>
      </p:sp>
      <p:sp>
        <p:nvSpPr>
          <p:cNvPr id="19" name="Rectangle 18"/>
          <p:cNvSpPr/>
          <p:nvPr userDrawn="1"/>
        </p:nvSpPr>
        <p:spPr bwMode="gray">
          <a:xfrm>
            <a:off x="504000" y="2545200"/>
            <a:ext cx="1753200" cy="1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0" y="3868341"/>
            <a:ext cx="9144000" cy="215503"/>
          </a:xfrm>
          <a:solidFill>
            <a:schemeClr val="bg1"/>
          </a:solidFill>
        </p:spPr>
        <p:txBody>
          <a:bodyPr/>
          <a:lstStyle>
            <a:lvl1pPr>
              <a:defRPr sz="100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_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870960"/>
          </a:xfrm>
          <a:prstGeom prst="rect">
            <a:avLst/>
          </a:prstGeom>
        </p:spPr>
      </p:pic>
      <p:sp>
        <p:nvSpPr>
          <p:cNvPr id="20" name="Espace réservé pour une image  25"/>
          <p:cNvSpPr>
            <a:spLocks noGrp="1"/>
          </p:cNvSpPr>
          <p:nvPr>
            <p:ph type="pic" sz="quarter" idx="10" hasCustomPrompt="1"/>
          </p:nvPr>
        </p:nvSpPr>
        <p:spPr>
          <a:xfrm>
            <a:off x="5116434" y="0"/>
            <a:ext cx="4027567" cy="3869100"/>
          </a:xfrm>
          <a:custGeom>
            <a:avLst/>
            <a:gdLst>
              <a:gd name="connsiteX0" fmla="*/ 1929568 w 4027567"/>
              <a:gd name="connsiteY0" fmla="*/ 0 h 3869100"/>
              <a:gd name="connsiteX1" fmla="*/ 4027567 w 4027567"/>
              <a:gd name="connsiteY1" fmla="*/ 0 h 3869100"/>
              <a:gd name="connsiteX2" fmla="*/ 4027567 w 4027567"/>
              <a:gd name="connsiteY2" fmla="*/ 3869100 h 3869100"/>
              <a:gd name="connsiteX3" fmla="*/ 0 w 4027567"/>
              <a:gd name="connsiteY3" fmla="*/ 3869100 h 3869100"/>
              <a:gd name="connsiteX4" fmla="*/ 29823 w 4027567"/>
              <a:gd name="connsiteY4" fmla="*/ 3580448 h 3869100"/>
              <a:gd name="connsiteX5" fmla="*/ 1929568 w 4027567"/>
              <a:gd name="connsiteY5" fmla="*/ 0 h 386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27567" h="3869100">
                <a:moveTo>
                  <a:pt x="1929568" y="0"/>
                </a:moveTo>
                <a:lnTo>
                  <a:pt x="4027567" y="0"/>
                </a:lnTo>
                <a:lnTo>
                  <a:pt x="4027567" y="3869100"/>
                </a:lnTo>
                <a:lnTo>
                  <a:pt x="0" y="3869100"/>
                </a:lnTo>
                <a:lnTo>
                  <a:pt x="29823" y="3580448"/>
                </a:lnTo>
                <a:cubicBezTo>
                  <a:pt x="280550" y="2115735"/>
                  <a:pt x="1924285" y="945283"/>
                  <a:pt x="1929568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tIns="720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Select your own photo</a:t>
            </a:r>
          </a:p>
        </p:txBody>
      </p:sp>
      <p:sp>
        <p:nvSpPr>
          <p:cNvPr id="22" name="Rectangle 21"/>
          <p:cNvSpPr/>
          <p:nvPr userDrawn="1"/>
        </p:nvSpPr>
        <p:spPr bwMode="gray">
          <a:xfrm>
            <a:off x="3635376" y="3948903"/>
            <a:ext cx="5508625" cy="1194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04000" y="730800"/>
            <a:ext cx="4788000" cy="167400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None/>
              <a:defRPr sz="28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GB" noProof="0" dirty="0"/>
              <a:t>THANK YOU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algn="l"/>
            <a:r>
              <a:rPr lang="en-GB" noProof="0" dirty="0"/>
              <a:t>Page: </a:t>
            </a:r>
            <a:fld id="{733122C9-A0B9-462F-8757-0847AD287B63}" type="slidenum">
              <a:rPr lang="en-GB" noProof="0" smtClean="0"/>
              <a:pPr algn="l"/>
              <a:t>‹#›</a:t>
            </a:fld>
            <a:endParaRPr lang="en-GB" noProof="0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94000" y="4424400"/>
            <a:ext cx="4413600" cy="243000"/>
          </a:xfrm>
        </p:spPr>
        <p:txBody>
          <a:bodyPr anchor="b" anchorCtr="0"/>
          <a:lstStyle>
            <a:lvl1pPr algn="r">
              <a:lnSpc>
                <a:spcPct val="100000"/>
              </a:lnSpc>
              <a:defRPr sz="900" b="1">
                <a:solidFill>
                  <a:schemeClr val="accent2"/>
                </a:solidFill>
              </a:defRPr>
            </a:lvl1pPr>
          </a:lstStyle>
          <a:p>
            <a:r>
              <a:rPr lang="fr-FR" dirty="0" err="1"/>
              <a:t>Reach</a:t>
            </a:r>
            <a:r>
              <a:rPr lang="fr-FR" dirty="0"/>
              <a:t> </a:t>
            </a:r>
            <a:r>
              <a:rPr lang="fr-FR" dirty="0" err="1"/>
              <a:t>every</a:t>
            </a:r>
            <a:r>
              <a:rPr lang="fr-FR" dirty="0"/>
              <a:t> </a:t>
            </a:r>
            <a:r>
              <a:rPr lang="fr-FR" dirty="0" err="1"/>
              <a:t>child</a:t>
            </a:r>
            <a:endParaRPr lang="fr-FR" dirty="0"/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4194000" y="4712400"/>
            <a:ext cx="4413600" cy="215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GB" sz="900" noProof="0" dirty="0">
                <a:solidFill>
                  <a:schemeClr val="accent3"/>
                </a:solidFill>
              </a:rPr>
              <a:t>www.gavi.org</a:t>
            </a:r>
          </a:p>
        </p:txBody>
      </p:sp>
      <p:sp>
        <p:nvSpPr>
          <p:cNvPr id="19" name="Rectangle 18"/>
          <p:cNvSpPr/>
          <p:nvPr userDrawn="1"/>
        </p:nvSpPr>
        <p:spPr bwMode="gray">
          <a:xfrm>
            <a:off x="504000" y="2543921"/>
            <a:ext cx="1753200" cy="1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0" y="3868341"/>
            <a:ext cx="9144000" cy="215503"/>
          </a:xfrm>
          <a:solidFill>
            <a:schemeClr val="bg1"/>
          </a:solidFill>
        </p:spPr>
        <p:txBody>
          <a:bodyPr/>
          <a:lstStyle>
            <a:lvl1pPr>
              <a:defRPr sz="100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870960"/>
          </a:xfrm>
          <a:prstGeom prst="rect">
            <a:avLst/>
          </a:prstGeom>
        </p:spPr>
      </p:pic>
      <p:pic>
        <p:nvPicPr>
          <p:cNvPr id="23" name="Image 22" descr="Bas_couv.png"/>
          <p:cNvPicPr>
            <a:picLocks noChangeAspect="1"/>
          </p:cNvPicPr>
          <p:nvPr userDrawn="1"/>
        </p:nvPicPr>
        <p:blipFill>
          <a:blip r:embed="rId3" cstate="print"/>
          <a:srcRect r="60243" b="722"/>
          <a:stretch>
            <a:fillRect/>
          </a:stretch>
        </p:blipFill>
        <p:spPr bwMode="gray">
          <a:xfrm>
            <a:off x="188640" y="3909780"/>
            <a:ext cx="2562370" cy="1188000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 bwMode="gray">
          <a:xfrm>
            <a:off x="3635376" y="3948903"/>
            <a:ext cx="5508625" cy="1194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04000" y="730800"/>
            <a:ext cx="4788000" cy="167400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None/>
              <a:defRPr sz="28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GB" noProof="0" dirty="0"/>
              <a:t>TITLE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04000" y="2689200"/>
            <a:ext cx="4788000" cy="110970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algn="l"/>
            <a:r>
              <a:rPr lang="en-GB" noProof="0" dirty="0"/>
              <a:t>Page: </a:t>
            </a:r>
            <a:fld id="{733122C9-A0B9-462F-8757-0847AD287B63}" type="slidenum">
              <a:rPr lang="en-GB" noProof="0" smtClean="0"/>
              <a:pPr algn="l"/>
              <a:t>‹#›</a:t>
            </a:fld>
            <a:endParaRPr lang="en-GB" noProof="0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94000" y="4424400"/>
            <a:ext cx="4413600" cy="243000"/>
          </a:xfrm>
        </p:spPr>
        <p:txBody>
          <a:bodyPr anchor="b" anchorCtr="0"/>
          <a:lstStyle>
            <a:lvl1pPr algn="r">
              <a:lnSpc>
                <a:spcPct val="100000"/>
              </a:lnSpc>
              <a:defRPr sz="900" b="1">
                <a:solidFill>
                  <a:schemeClr val="accent2"/>
                </a:solidFill>
              </a:defRPr>
            </a:lvl1pPr>
          </a:lstStyle>
          <a:p>
            <a:r>
              <a:rPr lang="fr-FR" dirty="0" err="1"/>
              <a:t>Reach</a:t>
            </a:r>
            <a:r>
              <a:rPr lang="fr-FR" dirty="0"/>
              <a:t> </a:t>
            </a:r>
            <a:r>
              <a:rPr lang="fr-FR" dirty="0" err="1"/>
              <a:t>every</a:t>
            </a:r>
            <a:r>
              <a:rPr lang="fr-FR" dirty="0"/>
              <a:t> </a:t>
            </a:r>
            <a:r>
              <a:rPr lang="fr-FR" dirty="0" err="1"/>
              <a:t>child</a:t>
            </a:r>
            <a:endParaRPr lang="fr-FR" dirty="0"/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4194000" y="4712400"/>
            <a:ext cx="4413600" cy="215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GB" sz="900" noProof="0" dirty="0">
                <a:solidFill>
                  <a:schemeClr val="accent3"/>
                </a:solidFill>
              </a:rPr>
              <a:t>www.gavi.org</a:t>
            </a:r>
          </a:p>
        </p:txBody>
      </p:sp>
      <p:sp>
        <p:nvSpPr>
          <p:cNvPr id="19" name="Rectangle 18"/>
          <p:cNvSpPr/>
          <p:nvPr userDrawn="1"/>
        </p:nvSpPr>
        <p:spPr bwMode="gray">
          <a:xfrm>
            <a:off x="504000" y="2543921"/>
            <a:ext cx="1753200" cy="1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8" name="Espace réservé pour une image  25"/>
          <p:cNvSpPr>
            <a:spLocks noGrp="1"/>
          </p:cNvSpPr>
          <p:nvPr>
            <p:ph type="pic" sz="quarter" idx="10" hasCustomPrompt="1"/>
          </p:nvPr>
        </p:nvSpPr>
        <p:spPr>
          <a:xfrm>
            <a:off x="5116434" y="0"/>
            <a:ext cx="4027567" cy="3869100"/>
          </a:xfrm>
          <a:custGeom>
            <a:avLst/>
            <a:gdLst>
              <a:gd name="connsiteX0" fmla="*/ 1929568 w 4027567"/>
              <a:gd name="connsiteY0" fmla="*/ 0 h 3869100"/>
              <a:gd name="connsiteX1" fmla="*/ 4027567 w 4027567"/>
              <a:gd name="connsiteY1" fmla="*/ 0 h 3869100"/>
              <a:gd name="connsiteX2" fmla="*/ 4027567 w 4027567"/>
              <a:gd name="connsiteY2" fmla="*/ 3869100 h 3869100"/>
              <a:gd name="connsiteX3" fmla="*/ 0 w 4027567"/>
              <a:gd name="connsiteY3" fmla="*/ 3869100 h 3869100"/>
              <a:gd name="connsiteX4" fmla="*/ 29823 w 4027567"/>
              <a:gd name="connsiteY4" fmla="*/ 3580448 h 3869100"/>
              <a:gd name="connsiteX5" fmla="*/ 1929568 w 4027567"/>
              <a:gd name="connsiteY5" fmla="*/ 0 h 386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27567" h="3869100">
                <a:moveTo>
                  <a:pt x="1929568" y="0"/>
                </a:moveTo>
                <a:lnTo>
                  <a:pt x="4027567" y="0"/>
                </a:lnTo>
                <a:lnTo>
                  <a:pt x="4027567" y="3869100"/>
                </a:lnTo>
                <a:lnTo>
                  <a:pt x="0" y="3869100"/>
                </a:lnTo>
                <a:lnTo>
                  <a:pt x="29823" y="3580448"/>
                </a:lnTo>
                <a:cubicBezTo>
                  <a:pt x="280550" y="2115735"/>
                  <a:pt x="1924285" y="945283"/>
                  <a:pt x="1929568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tIns="720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Select your own photo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0" y="3868341"/>
            <a:ext cx="9144000" cy="215503"/>
          </a:xfrm>
          <a:solidFill>
            <a:schemeClr val="bg1"/>
          </a:solidFill>
        </p:spPr>
        <p:txBody>
          <a:bodyPr/>
          <a:lstStyle>
            <a:lvl1pPr>
              <a:defRPr sz="100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BRAND COLOUR PALETTE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6" name="ZoneTexte 5"/>
          <p:cNvSpPr txBox="1"/>
          <p:nvPr userDrawn="1"/>
        </p:nvSpPr>
        <p:spPr>
          <a:xfrm>
            <a:off x="504000" y="1129830"/>
            <a:ext cx="3268918" cy="22443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GB" sz="1800" b="0" noProof="0" dirty="0">
                <a:solidFill>
                  <a:schemeClr val="accent1"/>
                </a:solidFill>
              </a:rPr>
              <a:t>Primary</a:t>
            </a:r>
          </a:p>
          <a:p>
            <a:pPr marL="457200" lvl="1" indent="-93663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b="0" noProof="0" dirty="0"/>
              <a:t>Corporate colours</a:t>
            </a:r>
          </a:p>
          <a:p>
            <a:pPr marL="457200" lvl="1" indent="-93663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b="0" noProof="0" dirty="0"/>
              <a:t>Strategic Goal Colours</a:t>
            </a:r>
          </a:p>
          <a:p>
            <a:pPr>
              <a:lnSpc>
                <a:spcPct val="110000"/>
              </a:lnSpc>
            </a:pPr>
            <a:r>
              <a:rPr lang="en-GB" sz="1800" b="0" noProof="0" dirty="0">
                <a:solidFill>
                  <a:schemeClr val="accent1"/>
                </a:solidFill>
              </a:rPr>
              <a:t>Secondary</a:t>
            </a:r>
          </a:p>
        </p:txBody>
      </p:sp>
      <p:sp>
        <p:nvSpPr>
          <p:cNvPr id="7" name="Freeform 8"/>
          <p:cNvSpPr>
            <a:spLocks noChangeAspect="1"/>
          </p:cNvSpPr>
          <p:nvPr userDrawn="1"/>
        </p:nvSpPr>
        <p:spPr bwMode="auto">
          <a:xfrm>
            <a:off x="3759184" y="1062428"/>
            <a:ext cx="324000" cy="480446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noProof="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129088" y="1060474"/>
            <a:ext cx="442912" cy="48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R: 0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G: 92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B: 185</a:t>
            </a:r>
          </a:p>
        </p:txBody>
      </p:sp>
      <p:sp>
        <p:nvSpPr>
          <p:cNvPr id="49" name="Rectangle 48"/>
          <p:cNvSpPr/>
          <p:nvPr userDrawn="1"/>
        </p:nvSpPr>
        <p:spPr>
          <a:xfrm>
            <a:off x="4679763" y="3888918"/>
            <a:ext cx="3168601" cy="4766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GB" sz="900" b="1" noProof="0" dirty="0">
                <a:solidFill>
                  <a:schemeClr val="tx1"/>
                </a:solidFill>
              </a:rPr>
              <a:t>Please use the four </a:t>
            </a:r>
            <a:r>
              <a:rPr lang="en-GB" sz="900" b="1" noProof="0" dirty="0" err="1">
                <a:solidFill>
                  <a:schemeClr val="tx1"/>
                </a:solidFill>
              </a:rPr>
              <a:t>Gavi</a:t>
            </a:r>
            <a:r>
              <a:rPr lang="en-GB" sz="900" b="1" noProof="0" dirty="0">
                <a:solidFill>
                  <a:schemeClr val="tx1"/>
                </a:solidFill>
              </a:rPr>
              <a:t> corporate colours where possible.  Specific strategic goals </a:t>
            </a:r>
            <a:br>
              <a:rPr lang="en-GB" sz="900" b="1" noProof="0" dirty="0">
                <a:solidFill>
                  <a:schemeClr val="tx1"/>
                </a:solidFill>
              </a:rPr>
            </a:br>
            <a:r>
              <a:rPr lang="en-GB" sz="900" b="1" noProof="0" dirty="0">
                <a:solidFill>
                  <a:schemeClr val="tx1"/>
                </a:solidFill>
              </a:rPr>
              <a:t>or vaccines should be highlighted using the key above. </a:t>
            </a:r>
          </a:p>
        </p:txBody>
      </p:sp>
      <p:sp>
        <p:nvSpPr>
          <p:cNvPr id="65" name="Freeform 8"/>
          <p:cNvSpPr>
            <a:spLocks noChangeAspect="1"/>
          </p:cNvSpPr>
          <p:nvPr userDrawn="1"/>
        </p:nvSpPr>
        <p:spPr bwMode="auto">
          <a:xfrm>
            <a:off x="4843078" y="1062428"/>
            <a:ext cx="324000" cy="480446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noProof="0" dirty="0"/>
          </a:p>
        </p:txBody>
      </p:sp>
      <p:sp>
        <p:nvSpPr>
          <p:cNvPr id="66" name="Rectangle 65"/>
          <p:cNvSpPr/>
          <p:nvPr userDrawn="1"/>
        </p:nvSpPr>
        <p:spPr>
          <a:xfrm>
            <a:off x="5212982" y="1060474"/>
            <a:ext cx="442912" cy="48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R: 0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G: 161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B: 223</a:t>
            </a:r>
          </a:p>
        </p:txBody>
      </p:sp>
      <p:sp>
        <p:nvSpPr>
          <p:cNvPr id="68" name="Freeform 8"/>
          <p:cNvSpPr>
            <a:spLocks noChangeAspect="1"/>
          </p:cNvSpPr>
          <p:nvPr userDrawn="1"/>
        </p:nvSpPr>
        <p:spPr bwMode="auto">
          <a:xfrm>
            <a:off x="5902052" y="1062428"/>
            <a:ext cx="324000" cy="480446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noProof="0" dirty="0"/>
          </a:p>
        </p:txBody>
      </p:sp>
      <p:sp>
        <p:nvSpPr>
          <p:cNvPr id="69" name="Rectangle 68"/>
          <p:cNvSpPr/>
          <p:nvPr userDrawn="1"/>
        </p:nvSpPr>
        <p:spPr>
          <a:xfrm>
            <a:off x="6271956" y="1060474"/>
            <a:ext cx="442912" cy="48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R: 149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G: 214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B: 0</a:t>
            </a:r>
          </a:p>
        </p:txBody>
      </p:sp>
      <p:sp>
        <p:nvSpPr>
          <p:cNvPr id="71" name="Freeform 8"/>
          <p:cNvSpPr>
            <a:spLocks noChangeAspect="1"/>
          </p:cNvSpPr>
          <p:nvPr userDrawn="1"/>
        </p:nvSpPr>
        <p:spPr bwMode="auto">
          <a:xfrm>
            <a:off x="7119838" y="1062428"/>
            <a:ext cx="324000" cy="480446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noProof="0" dirty="0"/>
          </a:p>
        </p:txBody>
      </p:sp>
      <p:sp>
        <p:nvSpPr>
          <p:cNvPr id="72" name="Rectangle 71"/>
          <p:cNvSpPr/>
          <p:nvPr userDrawn="1"/>
        </p:nvSpPr>
        <p:spPr>
          <a:xfrm>
            <a:off x="7489742" y="1060474"/>
            <a:ext cx="442912" cy="48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R: 135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G: 135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B: 135</a:t>
            </a:r>
          </a:p>
        </p:txBody>
      </p:sp>
      <p:sp>
        <p:nvSpPr>
          <p:cNvPr id="74" name="Freeform 8"/>
          <p:cNvSpPr>
            <a:spLocks noChangeAspect="1"/>
          </p:cNvSpPr>
          <p:nvPr userDrawn="1"/>
        </p:nvSpPr>
        <p:spPr bwMode="auto">
          <a:xfrm>
            <a:off x="3759184" y="1738498"/>
            <a:ext cx="324000" cy="480446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noProof="0" dirty="0"/>
          </a:p>
        </p:txBody>
      </p:sp>
      <p:sp>
        <p:nvSpPr>
          <p:cNvPr id="75" name="Rectangle 74"/>
          <p:cNvSpPr/>
          <p:nvPr userDrawn="1"/>
        </p:nvSpPr>
        <p:spPr>
          <a:xfrm>
            <a:off x="4129088" y="1736544"/>
            <a:ext cx="713990" cy="48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700" b="1" noProof="0" dirty="0">
                <a:solidFill>
                  <a:schemeClr val="tx1"/>
                </a:solidFill>
              </a:rPr>
              <a:t>ACCELERATE</a:t>
            </a:r>
          </a:p>
          <a:p>
            <a:pPr>
              <a:lnSpc>
                <a:spcPct val="90000"/>
              </a:lnSpc>
            </a:pPr>
            <a:r>
              <a:rPr lang="en-GB" sz="700" b="1" noProof="0" dirty="0">
                <a:solidFill>
                  <a:schemeClr val="tx1"/>
                </a:solidFill>
              </a:rPr>
              <a:t>VACCINES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R: 165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G: 24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B: 144</a:t>
            </a:r>
          </a:p>
        </p:txBody>
      </p:sp>
      <p:sp>
        <p:nvSpPr>
          <p:cNvPr id="77" name="Freeform 8"/>
          <p:cNvSpPr>
            <a:spLocks noChangeAspect="1"/>
          </p:cNvSpPr>
          <p:nvPr userDrawn="1"/>
        </p:nvSpPr>
        <p:spPr bwMode="auto">
          <a:xfrm>
            <a:off x="4843078" y="1738498"/>
            <a:ext cx="324000" cy="480446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noProof="0" dirty="0"/>
          </a:p>
        </p:txBody>
      </p:sp>
      <p:sp>
        <p:nvSpPr>
          <p:cNvPr id="78" name="Rectangle 77"/>
          <p:cNvSpPr/>
          <p:nvPr userDrawn="1"/>
        </p:nvSpPr>
        <p:spPr>
          <a:xfrm>
            <a:off x="5212982" y="1736544"/>
            <a:ext cx="689070" cy="48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700" b="1" noProof="0" dirty="0">
                <a:solidFill>
                  <a:schemeClr val="tx1"/>
                </a:solidFill>
              </a:rPr>
              <a:t>STRENGTHEN</a:t>
            </a:r>
          </a:p>
          <a:p>
            <a:pPr>
              <a:lnSpc>
                <a:spcPct val="90000"/>
              </a:lnSpc>
            </a:pPr>
            <a:r>
              <a:rPr lang="en-GB" sz="700" b="1" noProof="0" dirty="0">
                <a:solidFill>
                  <a:schemeClr val="tx1"/>
                </a:solidFill>
              </a:rPr>
              <a:t>CAPACITY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R: 206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G: 15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B: 105</a:t>
            </a:r>
          </a:p>
        </p:txBody>
      </p:sp>
      <p:sp>
        <p:nvSpPr>
          <p:cNvPr id="80" name="Freeform 8"/>
          <p:cNvSpPr>
            <a:spLocks noChangeAspect="1"/>
          </p:cNvSpPr>
          <p:nvPr userDrawn="1"/>
        </p:nvSpPr>
        <p:spPr bwMode="auto">
          <a:xfrm>
            <a:off x="5902052" y="1738498"/>
            <a:ext cx="324000" cy="480446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noProof="0" dirty="0"/>
          </a:p>
        </p:txBody>
      </p:sp>
      <p:sp>
        <p:nvSpPr>
          <p:cNvPr id="81" name="Rectangle 80"/>
          <p:cNvSpPr/>
          <p:nvPr userDrawn="1"/>
        </p:nvSpPr>
        <p:spPr>
          <a:xfrm>
            <a:off x="6271956" y="1736544"/>
            <a:ext cx="748316" cy="48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700" b="1" noProof="0" dirty="0">
                <a:solidFill>
                  <a:schemeClr val="tx1"/>
                </a:solidFill>
              </a:rPr>
              <a:t>INCREASE</a:t>
            </a:r>
          </a:p>
          <a:p>
            <a:pPr>
              <a:lnSpc>
                <a:spcPct val="90000"/>
              </a:lnSpc>
            </a:pPr>
            <a:r>
              <a:rPr lang="en-GB" sz="700" b="1" noProof="0" dirty="0">
                <a:solidFill>
                  <a:schemeClr val="tx1"/>
                </a:solidFill>
              </a:rPr>
              <a:t>PREDICTABILITY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R: 149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G: 214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B: 0</a:t>
            </a:r>
          </a:p>
        </p:txBody>
      </p:sp>
      <p:sp>
        <p:nvSpPr>
          <p:cNvPr id="83" name="Freeform 8"/>
          <p:cNvSpPr>
            <a:spLocks noChangeAspect="1"/>
          </p:cNvSpPr>
          <p:nvPr userDrawn="1"/>
        </p:nvSpPr>
        <p:spPr bwMode="auto">
          <a:xfrm>
            <a:off x="7119838" y="1738498"/>
            <a:ext cx="324000" cy="480446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noProof="0" dirty="0"/>
          </a:p>
        </p:txBody>
      </p:sp>
      <p:sp>
        <p:nvSpPr>
          <p:cNvPr id="84" name="Rectangle 83"/>
          <p:cNvSpPr/>
          <p:nvPr userDrawn="1"/>
        </p:nvSpPr>
        <p:spPr>
          <a:xfrm>
            <a:off x="7489742" y="1736544"/>
            <a:ext cx="790658" cy="48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700" b="1" noProof="0" dirty="0">
                <a:solidFill>
                  <a:schemeClr val="tx1"/>
                </a:solidFill>
              </a:rPr>
              <a:t>SHAPE</a:t>
            </a:r>
          </a:p>
          <a:p>
            <a:pPr>
              <a:lnSpc>
                <a:spcPct val="90000"/>
              </a:lnSpc>
            </a:pPr>
            <a:r>
              <a:rPr lang="en-GB" sz="700" b="1" noProof="0" dirty="0">
                <a:solidFill>
                  <a:schemeClr val="tx1"/>
                </a:solidFill>
              </a:rPr>
              <a:t>THE MARKET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R: 0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G: 161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B: 223</a:t>
            </a:r>
          </a:p>
        </p:txBody>
      </p:sp>
      <p:sp>
        <p:nvSpPr>
          <p:cNvPr id="97" name="Freeform 8"/>
          <p:cNvSpPr>
            <a:spLocks noChangeAspect="1"/>
          </p:cNvSpPr>
          <p:nvPr userDrawn="1"/>
        </p:nvSpPr>
        <p:spPr bwMode="auto">
          <a:xfrm>
            <a:off x="3759184" y="2550844"/>
            <a:ext cx="324000" cy="480446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CED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noProof="0" dirty="0"/>
          </a:p>
        </p:txBody>
      </p:sp>
      <p:sp>
        <p:nvSpPr>
          <p:cNvPr id="98" name="Rectangle 97"/>
          <p:cNvSpPr/>
          <p:nvPr userDrawn="1"/>
        </p:nvSpPr>
        <p:spPr>
          <a:xfrm>
            <a:off x="4129088" y="2427734"/>
            <a:ext cx="713990" cy="6035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700" b="1" noProof="0" dirty="0">
                <a:solidFill>
                  <a:schemeClr val="tx1"/>
                </a:solidFill>
              </a:rPr>
              <a:t>IPV</a:t>
            </a:r>
          </a:p>
          <a:p>
            <a:pPr>
              <a:lnSpc>
                <a:spcPct val="90000"/>
              </a:lnSpc>
            </a:pPr>
            <a:r>
              <a:rPr lang="en-GB" sz="700" b="1" noProof="0" dirty="0">
                <a:solidFill>
                  <a:schemeClr val="tx1"/>
                </a:solidFill>
              </a:rPr>
              <a:t>INJECTABLE</a:t>
            </a:r>
          </a:p>
          <a:p>
            <a:pPr>
              <a:lnSpc>
                <a:spcPct val="90000"/>
              </a:lnSpc>
            </a:pPr>
            <a:r>
              <a:rPr lang="en-GB" sz="700" b="1" noProof="0" dirty="0">
                <a:solidFill>
                  <a:schemeClr val="tx1"/>
                </a:solidFill>
              </a:rPr>
              <a:t>POLIO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R: 206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G: 220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B: 0</a:t>
            </a:r>
          </a:p>
        </p:txBody>
      </p:sp>
      <p:sp>
        <p:nvSpPr>
          <p:cNvPr id="95" name="Freeform 8"/>
          <p:cNvSpPr>
            <a:spLocks noChangeAspect="1"/>
          </p:cNvSpPr>
          <p:nvPr userDrawn="1"/>
        </p:nvSpPr>
        <p:spPr bwMode="auto">
          <a:xfrm>
            <a:off x="4843078" y="2550844"/>
            <a:ext cx="324000" cy="480446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B288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noProof="0" dirty="0"/>
          </a:p>
        </p:txBody>
      </p:sp>
      <p:sp>
        <p:nvSpPr>
          <p:cNvPr id="96" name="Rectangle 95"/>
          <p:cNvSpPr/>
          <p:nvPr userDrawn="1"/>
        </p:nvSpPr>
        <p:spPr>
          <a:xfrm>
            <a:off x="5212982" y="2548890"/>
            <a:ext cx="689070" cy="48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700" b="1" noProof="0" dirty="0">
                <a:solidFill>
                  <a:schemeClr val="tx1"/>
                </a:solidFill>
              </a:rPr>
              <a:t>JAPANESE</a:t>
            </a:r>
          </a:p>
          <a:p>
            <a:pPr>
              <a:lnSpc>
                <a:spcPct val="90000"/>
              </a:lnSpc>
            </a:pPr>
            <a:r>
              <a:rPr lang="en-GB" sz="700" b="1" noProof="0" dirty="0">
                <a:solidFill>
                  <a:schemeClr val="tx1"/>
                </a:solidFill>
              </a:rPr>
              <a:t>ENCEPHALITIS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R: 178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G: 136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B: 185</a:t>
            </a:r>
          </a:p>
        </p:txBody>
      </p:sp>
      <p:sp>
        <p:nvSpPr>
          <p:cNvPr id="93" name="Freeform 8"/>
          <p:cNvSpPr>
            <a:spLocks noChangeAspect="1"/>
          </p:cNvSpPr>
          <p:nvPr userDrawn="1"/>
        </p:nvSpPr>
        <p:spPr bwMode="auto">
          <a:xfrm>
            <a:off x="5902052" y="2550844"/>
            <a:ext cx="324000" cy="480446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41B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noProof="0" dirty="0"/>
          </a:p>
        </p:txBody>
      </p:sp>
      <p:sp>
        <p:nvSpPr>
          <p:cNvPr id="94" name="Rectangle 93"/>
          <p:cNvSpPr/>
          <p:nvPr userDrawn="1"/>
        </p:nvSpPr>
        <p:spPr>
          <a:xfrm>
            <a:off x="6271956" y="2548890"/>
            <a:ext cx="442912" cy="48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700" b="1" noProof="0" dirty="0">
                <a:solidFill>
                  <a:schemeClr val="tx1"/>
                </a:solidFill>
              </a:rPr>
              <a:t>MEASLES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R: 65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G: 182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B: 230</a:t>
            </a:r>
          </a:p>
        </p:txBody>
      </p:sp>
      <p:sp>
        <p:nvSpPr>
          <p:cNvPr id="91" name="Freeform 8"/>
          <p:cNvSpPr>
            <a:spLocks noChangeAspect="1"/>
          </p:cNvSpPr>
          <p:nvPr userDrawn="1"/>
        </p:nvSpPr>
        <p:spPr bwMode="auto">
          <a:xfrm>
            <a:off x="7119838" y="2550844"/>
            <a:ext cx="324000" cy="480446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0097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noProof="0" dirty="0"/>
          </a:p>
        </p:txBody>
      </p:sp>
      <p:sp>
        <p:nvSpPr>
          <p:cNvPr id="92" name="Rectangle 91"/>
          <p:cNvSpPr/>
          <p:nvPr userDrawn="1"/>
        </p:nvSpPr>
        <p:spPr>
          <a:xfrm>
            <a:off x="7489742" y="2548890"/>
            <a:ext cx="682658" cy="48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700" b="1" noProof="0" dirty="0">
                <a:solidFill>
                  <a:schemeClr val="tx1"/>
                </a:solidFill>
              </a:rPr>
              <a:t>MEASLES</a:t>
            </a:r>
          </a:p>
          <a:p>
            <a:pPr>
              <a:lnSpc>
                <a:spcPct val="90000"/>
              </a:lnSpc>
            </a:pPr>
            <a:r>
              <a:rPr lang="en-GB" sz="700" b="1" noProof="0" dirty="0">
                <a:solidFill>
                  <a:schemeClr val="tx1"/>
                </a:solidFill>
              </a:rPr>
              <a:t>2</a:t>
            </a:r>
            <a:r>
              <a:rPr lang="en-GB" sz="700" b="1" baseline="30000" noProof="0" dirty="0">
                <a:solidFill>
                  <a:schemeClr val="tx1"/>
                </a:solidFill>
              </a:rPr>
              <a:t>ND</a:t>
            </a:r>
            <a:r>
              <a:rPr lang="en-GB" sz="700" b="1" noProof="0" dirty="0">
                <a:solidFill>
                  <a:schemeClr val="tx1"/>
                </a:solidFill>
              </a:rPr>
              <a:t> DOSE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R: 0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G: 151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B: 169</a:t>
            </a:r>
          </a:p>
        </p:txBody>
      </p:sp>
      <p:sp>
        <p:nvSpPr>
          <p:cNvPr id="110" name="Freeform 8"/>
          <p:cNvSpPr>
            <a:spLocks noChangeAspect="1"/>
          </p:cNvSpPr>
          <p:nvPr userDrawn="1"/>
        </p:nvSpPr>
        <p:spPr bwMode="auto">
          <a:xfrm>
            <a:off x="3759184" y="3183676"/>
            <a:ext cx="324000" cy="480446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0033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noProof="0" dirty="0"/>
          </a:p>
        </p:txBody>
      </p:sp>
      <p:sp>
        <p:nvSpPr>
          <p:cNvPr id="111" name="Rectangle 110"/>
          <p:cNvSpPr/>
          <p:nvPr userDrawn="1"/>
        </p:nvSpPr>
        <p:spPr>
          <a:xfrm>
            <a:off x="4129087" y="3181722"/>
            <a:ext cx="550675" cy="48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700" b="1" noProof="0" dirty="0">
                <a:solidFill>
                  <a:schemeClr val="tx1"/>
                </a:solidFill>
              </a:rPr>
              <a:t>PNEUMO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R: 0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G: 51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B: 160</a:t>
            </a:r>
          </a:p>
        </p:txBody>
      </p:sp>
      <p:sp>
        <p:nvSpPr>
          <p:cNvPr id="108" name="Freeform 8"/>
          <p:cNvSpPr>
            <a:spLocks noChangeAspect="1"/>
          </p:cNvSpPr>
          <p:nvPr userDrawn="1"/>
        </p:nvSpPr>
        <p:spPr bwMode="auto">
          <a:xfrm>
            <a:off x="4843078" y="3183676"/>
            <a:ext cx="324000" cy="480446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D860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noProof="0" dirty="0"/>
          </a:p>
        </p:txBody>
      </p:sp>
      <p:sp>
        <p:nvSpPr>
          <p:cNvPr id="109" name="Rectangle 108"/>
          <p:cNvSpPr/>
          <p:nvPr userDrawn="1"/>
        </p:nvSpPr>
        <p:spPr>
          <a:xfrm>
            <a:off x="5212982" y="3181722"/>
            <a:ext cx="689070" cy="48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700" b="1" noProof="0" dirty="0">
                <a:solidFill>
                  <a:schemeClr val="tx1"/>
                </a:solidFill>
              </a:rPr>
              <a:t>ROTAVIRUS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R: 216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G: 96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B: 24</a:t>
            </a:r>
          </a:p>
        </p:txBody>
      </p:sp>
      <p:sp>
        <p:nvSpPr>
          <p:cNvPr id="106" name="Freeform 8"/>
          <p:cNvSpPr>
            <a:spLocks noChangeAspect="1"/>
          </p:cNvSpPr>
          <p:nvPr userDrawn="1"/>
        </p:nvSpPr>
        <p:spPr bwMode="auto">
          <a:xfrm>
            <a:off x="5902052" y="3183676"/>
            <a:ext cx="324000" cy="480446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EAA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noProof="0" dirty="0"/>
          </a:p>
        </p:txBody>
      </p:sp>
      <p:sp>
        <p:nvSpPr>
          <p:cNvPr id="107" name="Rectangle 106"/>
          <p:cNvSpPr/>
          <p:nvPr userDrawn="1"/>
        </p:nvSpPr>
        <p:spPr>
          <a:xfrm>
            <a:off x="6271956" y="3181722"/>
            <a:ext cx="748316" cy="48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700" b="1" noProof="0" dirty="0">
                <a:solidFill>
                  <a:schemeClr val="tx1"/>
                </a:solidFill>
              </a:rPr>
              <a:t>YELLOW</a:t>
            </a:r>
          </a:p>
          <a:p>
            <a:pPr>
              <a:lnSpc>
                <a:spcPct val="90000"/>
              </a:lnSpc>
            </a:pPr>
            <a:r>
              <a:rPr lang="en-GB" sz="700" b="1" noProof="0" dirty="0">
                <a:solidFill>
                  <a:schemeClr val="tx1"/>
                </a:solidFill>
              </a:rPr>
              <a:t>FEVER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R: 234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G: 170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B: 0</a:t>
            </a:r>
          </a:p>
        </p:txBody>
      </p:sp>
      <p:sp>
        <p:nvSpPr>
          <p:cNvPr id="104" name="Freeform 8"/>
          <p:cNvSpPr>
            <a:spLocks noChangeAspect="1"/>
          </p:cNvSpPr>
          <p:nvPr userDrawn="1"/>
        </p:nvSpPr>
        <p:spPr bwMode="auto">
          <a:xfrm>
            <a:off x="7119838" y="3183676"/>
            <a:ext cx="324000" cy="480446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7D70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noProof="0" dirty="0"/>
          </a:p>
        </p:txBody>
      </p:sp>
      <p:sp>
        <p:nvSpPr>
          <p:cNvPr id="105" name="Rectangle 104"/>
          <p:cNvSpPr/>
          <p:nvPr userDrawn="1"/>
        </p:nvSpPr>
        <p:spPr>
          <a:xfrm>
            <a:off x="7489742" y="3181722"/>
            <a:ext cx="574646" cy="48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700" b="1" noProof="0" dirty="0">
                <a:solidFill>
                  <a:schemeClr val="tx1"/>
                </a:solidFill>
              </a:rPr>
              <a:t>TYPHOÏD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R: 125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G: 112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B: 97</a:t>
            </a:r>
          </a:p>
        </p:txBody>
      </p:sp>
      <p:sp>
        <p:nvSpPr>
          <p:cNvPr id="123" name="Freeform 8"/>
          <p:cNvSpPr>
            <a:spLocks noChangeAspect="1"/>
          </p:cNvSpPr>
          <p:nvPr userDrawn="1"/>
        </p:nvSpPr>
        <p:spPr bwMode="auto">
          <a:xfrm>
            <a:off x="504000" y="2550844"/>
            <a:ext cx="324000" cy="480446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AF5C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noProof="0" dirty="0"/>
          </a:p>
        </p:txBody>
      </p:sp>
      <p:sp>
        <p:nvSpPr>
          <p:cNvPr id="124" name="Rectangle 123"/>
          <p:cNvSpPr/>
          <p:nvPr userDrawn="1"/>
        </p:nvSpPr>
        <p:spPr>
          <a:xfrm>
            <a:off x="873904" y="2548890"/>
            <a:ext cx="442912" cy="48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700" b="1" noProof="0" dirty="0">
                <a:solidFill>
                  <a:schemeClr val="tx1"/>
                </a:solidFill>
              </a:rPr>
              <a:t>CHOLERA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R: 175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G: 92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B: 55</a:t>
            </a:r>
          </a:p>
        </p:txBody>
      </p:sp>
      <p:sp>
        <p:nvSpPr>
          <p:cNvPr id="121" name="Freeform 8"/>
          <p:cNvSpPr>
            <a:spLocks noChangeAspect="1"/>
          </p:cNvSpPr>
          <p:nvPr userDrawn="1"/>
        </p:nvSpPr>
        <p:spPr bwMode="auto">
          <a:xfrm>
            <a:off x="1587894" y="2550844"/>
            <a:ext cx="324000" cy="480446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D500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noProof="0" dirty="0"/>
          </a:p>
        </p:txBody>
      </p:sp>
      <p:sp>
        <p:nvSpPr>
          <p:cNvPr id="122" name="Rectangle 121"/>
          <p:cNvSpPr/>
          <p:nvPr userDrawn="1"/>
        </p:nvSpPr>
        <p:spPr>
          <a:xfrm>
            <a:off x="1957798" y="2548890"/>
            <a:ext cx="442912" cy="48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700" b="1" noProof="0" dirty="0">
                <a:solidFill>
                  <a:schemeClr val="tx1"/>
                </a:solidFill>
              </a:rPr>
              <a:t>HEPB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R: 213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G: 0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B: 50</a:t>
            </a:r>
          </a:p>
        </p:txBody>
      </p:sp>
      <p:sp>
        <p:nvSpPr>
          <p:cNvPr id="119" name="Freeform 8"/>
          <p:cNvSpPr>
            <a:spLocks noChangeAspect="1"/>
          </p:cNvSpPr>
          <p:nvPr userDrawn="1"/>
        </p:nvSpPr>
        <p:spPr bwMode="auto">
          <a:xfrm>
            <a:off x="2646868" y="2550844"/>
            <a:ext cx="324000" cy="480446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F59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noProof="0" dirty="0"/>
          </a:p>
        </p:txBody>
      </p:sp>
      <p:sp>
        <p:nvSpPr>
          <p:cNvPr id="120" name="Rectangle 119"/>
          <p:cNvSpPr/>
          <p:nvPr userDrawn="1"/>
        </p:nvSpPr>
        <p:spPr>
          <a:xfrm>
            <a:off x="3016772" y="2548890"/>
            <a:ext cx="442912" cy="48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700" b="1" noProof="0" dirty="0">
                <a:solidFill>
                  <a:schemeClr val="tx1"/>
                </a:solidFill>
              </a:rPr>
              <a:t>HPV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R: 245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G: 155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B: 187</a:t>
            </a:r>
          </a:p>
        </p:txBody>
      </p:sp>
      <p:sp>
        <p:nvSpPr>
          <p:cNvPr id="126" name="Freeform 8"/>
          <p:cNvSpPr>
            <a:spLocks noChangeAspect="1"/>
          </p:cNvSpPr>
          <p:nvPr userDrawn="1"/>
        </p:nvSpPr>
        <p:spPr bwMode="auto">
          <a:xfrm>
            <a:off x="3759184" y="3832592"/>
            <a:ext cx="324000" cy="480446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6463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noProof="0" dirty="0"/>
          </a:p>
        </p:txBody>
      </p:sp>
      <p:sp>
        <p:nvSpPr>
          <p:cNvPr id="127" name="Rectangle 126"/>
          <p:cNvSpPr/>
          <p:nvPr userDrawn="1"/>
        </p:nvSpPr>
        <p:spPr>
          <a:xfrm>
            <a:off x="4129088" y="3830638"/>
            <a:ext cx="442912" cy="48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700" b="1" noProof="0" dirty="0">
                <a:solidFill>
                  <a:schemeClr val="tx1"/>
                </a:solidFill>
              </a:rPr>
              <a:t>RABIES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R: 100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G: 99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B: 99</a:t>
            </a:r>
          </a:p>
        </p:txBody>
      </p:sp>
      <p:sp>
        <p:nvSpPr>
          <p:cNvPr id="137" name="Freeform 8"/>
          <p:cNvSpPr>
            <a:spLocks noChangeAspect="1"/>
          </p:cNvSpPr>
          <p:nvPr userDrawn="1"/>
        </p:nvSpPr>
        <p:spPr bwMode="auto">
          <a:xfrm>
            <a:off x="504000" y="3183676"/>
            <a:ext cx="324000" cy="480446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005A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noProof="0" dirty="0"/>
          </a:p>
        </p:txBody>
      </p:sp>
      <p:sp>
        <p:nvSpPr>
          <p:cNvPr id="138" name="Rectangle 137"/>
          <p:cNvSpPr/>
          <p:nvPr userDrawn="1"/>
        </p:nvSpPr>
        <p:spPr>
          <a:xfrm>
            <a:off x="873904" y="3181722"/>
            <a:ext cx="601752" cy="48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700" b="1" noProof="0" dirty="0">
                <a:solidFill>
                  <a:schemeClr val="tx1"/>
                </a:solidFill>
              </a:rPr>
              <a:t>MEASLES</a:t>
            </a:r>
          </a:p>
          <a:p>
            <a:pPr>
              <a:lnSpc>
                <a:spcPct val="90000"/>
              </a:lnSpc>
            </a:pPr>
            <a:r>
              <a:rPr lang="en-GB" sz="700" b="1" noProof="0" dirty="0">
                <a:solidFill>
                  <a:schemeClr val="tx1"/>
                </a:solidFill>
              </a:rPr>
              <a:t>RUBELLA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R: 0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G: 90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B: 112</a:t>
            </a:r>
          </a:p>
        </p:txBody>
      </p:sp>
      <p:sp>
        <p:nvSpPr>
          <p:cNvPr id="135" name="Freeform 8"/>
          <p:cNvSpPr>
            <a:spLocks noChangeAspect="1"/>
          </p:cNvSpPr>
          <p:nvPr userDrawn="1"/>
        </p:nvSpPr>
        <p:spPr bwMode="auto">
          <a:xfrm>
            <a:off x="1587894" y="3183676"/>
            <a:ext cx="324000" cy="480446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0096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noProof="0" dirty="0"/>
          </a:p>
        </p:txBody>
      </p:sp>
      <p:sp>
        <p:nvSpPr>
          <p:cNvPr id="136" name="Rectangle 135"/>
          <p:cNvSpPr/>
          <p:nvPr userDrawn="1"/>
        </p:nvSpPr>
        <p:spPr>
          <a:xfrm>
            <a:off x="1957798" y="3181722"/>
            <a:ext cx="689070" cy="48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700" b="1" noProof="0" dirty="0">
                <a:solidFill>
                  <a:schemeClr val="tx1"/>
                </a:solidFill>
              </a:rPr>
              <a:t>MENINGITIS</a:t>
            </a:r>
          </a:p>
          <a:p>
            <a:pPr>
              <a:lnSpc>
                <a:spcPct val="90000"/>
              </a:lnSpc>
            </a:pPr>
            <a:r>
              <a:rPr lang="en-GB" sz="700" b="1" noProof="0" dirty="0">
                <a:solidFill>
                  <a:schemeClr val="tx1"/>
                </a:solidFill>
              </a:rPr>
              <a:t>A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R: 0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G: 150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B: 57</a:t>
            </a:r>
          </a:p>
        </p:txBody>
      </p:sp>
      <p:sp>
        <p:nvSpPr>
          <p:cNvPr id="133" name="Freeform 8"/>
          <p:cNvSpPr>
            <a:spLocks noChangeAspect="1"/>
          </p:cNvSpPr>
          <p:nvPr userDrawn="1"/>
        </p:nvSpPr>
        <p:spPr bwMode="auto">
          <a:xfrm>
            <a:off x="2646868" y="3183676"/>
            <a:ext cx="324000" cy="480446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6532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noProof="0" dirty="0"/>
          </a:p>
        </p:txBody>
      </p:sp>
      <p:sp>
        <p:nvSpPr>
          <p:cNvPr id="134" name="Rectangle 133"/>
          <p:cNvSpPr/>
          <p:nvPr userDrawn="1"/>
        </p:nvSpPr>
        <p:spPr>
          <a:xfrm>
            <a:off x="3016772" y="3181722"/>
            <a:ext cx="742412" cy="48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700" b="1" noProof="0" dirty="0">
                <a:solidFill>
                  <a:schemeClr val="tx1"/>
                </a:solidFill>
              </a:rPr>
              <a:t>PENTA</a:t>
            </a:r>
          </a:p>
          <a:p>
            <a:pPr>
              <a:lnSpc>
                <a:spcPct val="90000"/>
              </a:lnSpc>
            </a:pPr>
            <a:r>
              <a:rPr lang="en-GB" sz="700" b="1" noProof="0" dirty="0">
                <a:solidFill>
                  <a:schemeClr val="tx1"/>
                </a:solidFill>
              </a:rPr>
              <a:t>DTP–HEP-HIB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R: 101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G: 50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B: 121</a:t>
            </a:r>
          </a:p>
        </p:txBody>
      </p:sp>
      <p:sp>
        <p:nvSpPr>
          <p:cNvPr id="149" name="Freeform 8"/>
          <p:cNvSpPr>
            <a:spLocks noChangeAspect="1"/>
          </p:cNvSpPr>
          <p:nvPr userDrawn="1"/>
        </p:nvSpPr>
        <p:spPr bwMode="auto">
          <a:xfrm>
            <a:off x="504000" y="3832592"/>
            <a:ext cx="324000" cy="480446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C6C6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noProof="0" dirty="0"/>
          </a:p>
        </p:txBody>
      </p:sp>
      <p:sp>
        <p:nvSpPr>
          <p:cNvPr id="150" name="Rectangle 149"/>
          <p:cNvSpPr/>
          <p:nvPr userDrawn="1"/>
        </p:nvSpPr>
        <p:spPr>
          <a:xfrm>
            <a:off x="873904" y="3830638"/>
            <a:ext cx="601752" cy="48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700" b="1" noProof="0" dirty="0">
                <a:solidFill>
                  <a:schemeClr val="tx1"/>
                </a:solidFill>
              </a:rPr>
              <a:t>DENGUE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R: 198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G:</a:t>
            </a:r>
            <a:r>
              <a:rPr lang="en-GB" sz="700" baseline="0" noProof="0" dirty="0">
                <a:solidFill>
                  <a:schemeClr val="tx1"/>
                </a:solidFill>
              </a:rPr>
              <a:t> </a:t>
            </a:r>
            <a:r>
              <a:rPr lang="en-GB" sz="700" noProof="0" dirty="0">
                <a:solidFill>
                  <a:schemeClr val="tx1"/>
                </a:solidFill>
              </a:rPr>
              <a:t>198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B:</a:t>
            </a:r>
            <a:r>
              <a:rPr lang="en-GB" sz="700" baseline="0" noProof="0" dirty="0">
                <a:solidFill>
                  <a:schemeClr val="tx1"/>
                </a:solidFill>
              </a:rPr>
              <a:t> </a:t>
            </a:r>
            <a:r>
              <a:rPr lang="en-GB" sz="700" noProof="0" dirty="0">
                <a:solidFill>
                  <a:schemeClr val="tx1"/>
                </a:solidFill>
              </a:rPr>
              <a:t>198</a:t>
            </a:r>
          </a:p>
        </p:txBody>
      </p:sp>
      <p:sp>
        <p:nvSpPr>
          <p:cNvPr id="147" name="Freeform 8"/>
          <p:cNvSpPr>
            <a:spLocks noChangeAspect="1"/>
          </p:cNvSpPr>
          <p:nvPr userDrawn="1"/>
        </p:nvSpPr>
        <p:spPr bwMode="auto">
          <a:xfrm>
            <a:off x="1587894" y="3832592"/>
            <a:ext cx="324000" cy="480446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A8A8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noProof="0" dirty="0"/>
          </a:p>
        </p:txBody>
      </p:sp>
      <p:sp>
        <p:nvSpPr>
          <p:cNvPr id="148" name="Rectangle 147"/>
          <p:cNvSpPr/>
          <p:nvPr userDrawn="1"/>
        </p:nvSpPr>
        <p:spPr>
          <a:xfrm>
            <a:off x="1957798" y="3830638"/>
            <a:ext cx="442912" cy="48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700" b="1" noProof="0" dirty="0">
                <a:solidFill>
                  <a:schemeClr val="tx1"/>
                </a:solidFill>
              </a:rPr>
              <a:t>MALARIA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R: 168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G: 168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B: 167</a:t>
            </a:r>
          </a:p>
        </p:txBody>
      </p:sp>
      <p:sp>
        <p:nvSpPr>
          <p:cNvPr id="145" name="Freeform 8"/>
          <p:cNvSpPr>
            <a:spLocks noChangeAspect="1"/>
          </p:cNvSpPr>
          <p:nvPr userDrawn="1"/>
        </p:nvSpPr>
        <p:spPr bwMode="auto">
          <a:xfrm>
            <a:off x="2646868" y="3832592"/>
            <a:ext cx="324000" cy="480446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8787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noProof="0" dirty="0"/>
          </a:p>
        </p:txBody>
      </p:sp>
      <p:sp>
        <p:nvSpPr>
          <p:cNvPr id="146" name="Rectangle 145"/>
          <p:cNvSpPr/>
          <p:nvPr userDrawn="1"/>
        </p:nvSpPr>
        <p:spPr>
          <a:xfrm>
            <a:off x="3016772" y="3830638"/>
            <a:ext cx="742412" cy="48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700" b="1" noProof="0" dirty="0">
                <a:solidFill>
                  <a:schemeClr val="tx1"/>
                </a:solidFill>
              </a:rPr>
              <a:t>MATERNAL</a:t>
            </a:r>
          </a:p>
          <a:p>
            <a:pPr>
              <a:lnSpc>
                <a:spcPct val="90000"/>
              </a:lnSpc>
            </a:pPr>
            <a:r>
              <a:rPr lang="en-GB" sz="700" b="1" noProof="0" dirty="0">
                <a:solidFill>
                  <a:schemeClr val="tx1"/>
                </a:solidFill>
              </a:rPr>
              <a:t>FLU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R: 135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G: 135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B: 135</a:t>
            </a:r>
          </a:p>
        </p:txBody>
      </p:sp>
    </p:spTree>
    <p:extLst>
      <p:ext uri="{BB962C8B-B14F-4D97-AF65-F5344CB8AC3E}">
        <p14:creationId xmlns:p14="http://schemas.microsoft.com/office/powerpoint/2010/main" val="3391480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90033" cy="5143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2754000" y="777875"/>
            <a:ext cx="5526400" cy="1235148"/>
          </a:xfrm>
        </p:spPr>
        <p:txBody>
          <a:bodyPr/>
          <a:lstStyle/>
          <a:p>
            <a:r>
              <a:rPr lang="en-GB" noProof="0" dirty="0"/>
              <a:t>TITLE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754000" y="2176929"/>
            <a:ext cx="5526400" cy="2177584"/>
          </a:xfrm>
        </p:spPr>
        <p:txBody>
          <a:bodyPr/>
          <a:lstStyle/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  <a:p>
            <a:pPr lvl="2"/>
            <a:r>
              <a:rPr lang="en-GB" noProof="0" dirty="0"/>
              <a:t>Text level 3</a:t>
            </a:r>
          </a:p>
          <a:p>
            <a:pPr lvl="3"/>
            <a:r>
              <a:rPr lang="en-GB" noProof="0" dirty="0"/>
              <a:t>Text level 4</a:t>
            </a:r>
          </a:p>
          <a:p>
            <a:pPr lvl="4"/>
            <a:r>
              <a:rPr lang="en-GB" noProof="0" dirty="0"/>
              <a:t>Text level 5</a:t>
            </a:r>
          </a:p>
        </p:txBody>
      </p:sp>
      <p:sp>
        <p:nvSpPr>
          <p:cNvPr id="14" name="Espace réservé du texte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0" y="0"/>
            <a:ext cx="1871408" cy="3742823"/>
          </a:xfrm>
        </p:spPr>
        <p:txBody>
          <a:bodyPr/>
          <a:lstStyle>
            <a:lvl1pPr algn="r">
              <a:defRPr sz="16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0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GB" noProof="0" smtClean="0"/>
              <a:pPr algn="l"/>
              <a:t>‹#›</a:t>
            </a:fld>
            <a:endParaRPr lang="en-GB" noProof="0" dirty="0"/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2754000" y="2082934"/>
            <a:ext cx="1008000" cy="1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noProof="0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04000" y="1202400"/>
            <a:ext cx="8136000" cy="31428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  <a:p>
            <a:pPr lvl="2"/>
            <a:r>
              <a:rPr lang="en-GB" noProof="0" dirty="0"/>
              <a:t>Text level 3</a:t>
            </a:r>
          </a:p>
          <a:p>
            <a:pPr lvl="3"/>
            <a:r>
              <a:rPr lang="en-GB" noProof="0" dirty="0"/>
              <a:t>Text level 4</a:t>
            </a:r>
          </a:p>
          <a:p>
            <a:pPr lvl="4"/>
            <a:r>
              <a:rPr lang="en-GB" noProof="0" dirty="0"/>
              <a:t>Text level 5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8520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&amp;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noProof="0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268236" y="1205999"/>
            <a:ext cx="5220000" cy="3148513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  <a:p>
            <a:pPr lvl="2"/>
            <a:r>
              <a:rPr lang="en-GB" noProof="0" dirty="0"/>
              <a:t>Text level 3</a:t>
            </a:r>
          </a:p>
          <a:p>
            <a:pPr lvl="3"/>
            <a:r>
              <a:rPr lang="en-GB" noProof="0" dirty="0"/>
              <a:t>Text level 4</a:t>
            </a:r>
          </a:p>
          <a:p>
            <a:pPr lvl="4"/>
            <a:r>
              <a:rPr lang="en-GB" noProof="0" dirty="0"/>
              <a:t>Text level 5</a:t>
            </a:r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80892"/>
            <a:ext cx="3054308" cy="3073622"/>
          </a:xfrm>
        </p:spPr>
        <p:txBody>
          <a:bodyPr tIns="1008000" anchor="ctr" anchorCtr="0"/>
          <a:lstStyle>
            <a:lvl1pPr algn="ctr">
              <a:defRPr/>
            </a:lvl1pPr>
          </a:lstStyle>
          <a:p>
            <a:r>
              <a:rPr lang="en-GB" noProof="0" dirty="0"/>
              <a:t>Select your own photo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GB" noProof="0" smtClean="0"/>
              <a:pPr algn="l"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&amp;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noProof="0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04000" y="1205999"/>
            <a:ext cx="5004104" cy="3148513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  <a:p>
            <a:pPr lvl="2"/>
            <a:r>
              <a:rPr lang="en-GB" noProof="0" dirty="0"/>
              <a:t>Text level 3</a:t>
            </a:r>
          </a:p>
          <a:p>
            <a:pPr lvl="3"/>
            <a:r>
              <a:rPr lang="en-GB" noProof="0" dirty="0"/>
              <a:t>Text level 4</a:t>
            </a:r>
          </a:p>
          <a:p>
            <a:pPr lvl="4"/>
            <a:r>
              <a:rPr lang="en-GB" noProof="0" dirty="0"/>
              <a:t>Text level 5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GB" noProof="0" smtClean="0"/>
              <a:pPr algn="l"/>
              <a:t>‹#›</a:t>
            </a:fld>
            <a:endParaRPr lang="en-GB" noProof="0" dirty="0"/>
          </a:p>
        </p:txBody>
      </p:sp>
      <p:sp>
        <p:nvSpPr>
          <p:cNvPr id="10" name="Espace réservé pour une image  1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5579542" y="3876"/>
            <a:ext cx="3564458" cy="4355588"/>
          </a:xfrm>
          <a:custGeom>
            <a:avLst/>
            <a:gdLst>
              <a:gd name="connsiteX0" fmla="*/ 0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0 w 3851275"/>
              <a:gd name="connsiteY3" fmla="*/ 5157788 h 5157788"/>
              <a:gd name="connsiteX4" fmla="*/ 0 w 3851275"/>
              <a:gd name="connsiteY4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0 w 3851275"/>
              <a:gd name="connsiteY3" fmla="*/ 5157788 h 5157788"/>
              <a:gd name="connsiteX4" fmla="*/ 1692275 w 3851275"/>
              <a:gd name="connsiteY4" fmla="*/ 0 h 5157788"/>
              <a:gd name="connsiteX0" fmla="*/ 0 w 2159000"/>
              <a:gd name="connsiteY0" fmla="*/ 0 h 5157788"/>
              <a:gd name="connsiteX1" fmla="*/ 2159000 w 2159000"/>
              <a:gd name="connsiteY1" fmla="*/ 0 h 5157788"/>
              <a:gd name="connsiteX2" fmla="*/ 2159000 w 2159000"/>
              <a:gd name="connsiteY2" fmla="*/ 5157788 h 5157788"/>
              <a:gd name="connsiteX3" fmla="*/ 0 w 2159000"/>
              <a:gd name="connsiteY3" fmla="*/ 5157788 h 5157788"/>
              <a:gd name="connsiteX4" fmla="*/ 0 w 2159000"/>
              <a:gd name="connsiteY4" fmla="*/ 0 h 5157788"/>
              <a:gd name="connsiteX0" fmla="*/ 2625271 w 4784271"/>
              <a:gd name="connsiteY0" fmla="*/ 0 h 5157788"/>
              <a:gd name="connsiteX1" fmla="*/ 4784271 w 4784271"/>
              <a:gd name="connsiteY1" fmla="*/ 0 h 5157788"/>
              <a:gd name="connsiteX2" fmla="*/ 4784271 w 4784271"/>
              <a:gd name="connsiteY2" fmla="*/ 5157788 h 5157788"/>
              <a:gd name="connsiteX3" fmla="*/ 2625271 w 4784271"/>
              <a:gd name="connsiteY3" fmla="*/ 5157788 h 5157788"/>
              <a:gd name="connsiteX4" fmla="*/ 2625271 w 4784271"/>
              <a:gd name="connsiteY4" fmla="*/ 0 h 5157788"/>
              <a:gd name="connsiteX0" fmla="*/ 2625271 w 4784271"/>
              <a:gd name="connsiteY0" fmla="*/ 0 h 5157788"/>
              <a:gd name="connsiteX1" fmla="*/ 4784271 w 4784271"/>
              <a:gd name="connsiteY1" fmla="*/ 0 h 5157788"/>
              <a:gd name="connsiteX2" fmla="*/ 4784271 w 4784271"/>
              <a:gd name="connsiteY2" fmla="*/ 5157788 h 5157788"/>
              <a:gd name="connsiteX3" fmla="*/ 2625271 w 4784271"/>
              <a:gd name="connsiteY3" fmla="*/ 5157788 h 5157788"/>
              <a:gd name="connsiteX4" fmla="*/ 2625271 w 4784271"/>
              <a:gd name="connsiteY4" fmla="*/ 0 h 5157788"/>
              <a:gd name="connsiteX0" fmla="*/ 3568576 w 5727576"/>
              <a:gd name="connsiteY0" fmla="*/ 0 h 5157788"/>
              <a:gd name="connsiteX1" fmla="*/ 5727576 w 5727576"/>
              <a:gd name="connsiteY1" fmla="*/ 0 h 5157788"/>
              <a:gd name="connsiteX2" fmla="*/ 5727576 w 5727576"/>
              <a:gd name="connsiteY2" fmla="*/ 5157788 h 5157788"/>
              <a:gd name="connsiteX3" fmla="*/ 3568576 w 5727576"/>
              <a:gd name="connsiteY3" fmla="*/ 5157788 h 5157788"/>
              <a:gd name="connsiteX4" fmla="*/ 3568576 w 5727576"/>
              <a:gd name="connsiteY4" fmla="*/ 0 h 5157788"/>
              <a:gd name="connsiteX0" fmla="*/ 3306355 w 5465355"/>
              <a:gd name="connsiteY0" fmla="*/ 0 h 5157788"/>
              <a:gd name="connsiteX1" fmla="*/ 5465355 w 5465355"/>
              <a:gd name="connsiteY1" fmla="*/ 0 h 5157788"/>
              <a:gd name="connsiteX2" fmla="*/ 5465355 w 5465355"/>
              <a:gd name="connsiteY2" fmla="*/ 5157788 h 5157788"/>
              <a:gd name="connsiteX3" fmla="*/ 3306355 w 5465355"/>
              <a:gd name="connsiteY3" fmla="*/ 5157788 h 5157788"/>
              <a:gd name="connsiteX4" fmla="*/ 3306355 w 5465355"/>
              <a:gd name="connsiteY4" fmla="*/ 0 h 5157788"/>
              <a:gd name="connsiteX0" fmla="*/ 1416957 w 3575957"/>
              <a:gd name="connsiteY0" fmla="*/ 0 h 5157788"/>
              <a:gd name="connsiteX1" fmla="*/ 3575957 w 3575957"/>
              <a:gd name="connsiteY1" fmla="*/ 0 h 5157788"/>
              <a:gd name="connsiteX2" fmla="*/ 3575957 w 3575957"/>
              <a:gd name="connsiteY2" fmla="*/ 5157788 h 5157788"/>
              <a:gd name="connsiteX3" fmla="*/ 1416957 w 3575957"/>
              <a:gd name="connsiteY3" fmla="*/ 5157788 h 5157788"/>
              <a:gd name="connsiteX4" fmla="*/ 0 w 3575957"/>
              <a:gd name="connsiteY4" fmla="*/ 3339193 h 5157788"/>
              <a:gd name="connsiteX5" fmla="*/ 1416957 w 3575957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6017419"/>
              <a:gd name="connsiteX1" fmla="*/ 3851275 w 3851275"/>
              <a:gd name="connsiteY1" fmla="*/ 0 h 6017419"/>
              <a:gd name="connsiteX2" fmla="*/ 3851275 w 3851275"/>
              <a:gd name="connsiteY2" fmla="*/ 5157788 h 6017419"/>
              <a:gd name="connsiteX3" fmla="*/ 1692275 w 3851275"/>
              <a:gd name="connsiteY3" fmla="*/ 5157788 h 6017419"/>
              <a:gd name="connsiteX4" fmla="*/ 0 w 3851275"/>
              <a:gd name="connsiteY4" fmla="*/ 3284984 h 6017419"/>
              <a:gd name="connsiteX5" fmla="*/ 1692275 w 3851275"/>
              <a:gd name="connsiteY5" fmla="*/ 0 h 6017419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429000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429000 h 5157788"/>
              <a:gd name="connsiteX5" fmla="*/ 1710871 w 3869871"/>
              <a:gd name="connsiteY5" fmla="*/ 0 h 5157788"/>
              <a:gd name="connsiteX0" fmla="*/ 1704975 w 3863975"/>
              <a:gd name="connsiteY0" fmla="*/ 0 h 5157788"/>
              <a:gd name="connsiteX1" fmla="*/ 3863975 w 3863975"/>
              <a:gd name="connsiteY1" fmla="*/ 0 h 5157788"/>
              <a:gd name="connsiteX2" fmla="*/ 3863975 w 3863975"/>
              <a:gd name="connsiteY2" fmla="*/ 5157788 h 5157788"/>
              <a:gd name="connsiteX3" fmla="*/ 1704975 w 3863975"/>
              <a:gd name="connsiteY3" fmla="*/ 5157788 h 5157788"/>
              <a:gd name="connsiteX4" fmla="*/ 12700 w 3863975"/>
              <a:gd name="connsiteY4" fmla="*/ 3429000 h 5157788"/>
              <a:gd name="connsiteX5" fmla="*/ 1704975 w 3863975"/>
              <a:gd name="connsiteY5" fmla="*/ 0 h 5157788"/>
              <a:gd name="connsiteX0" fmla="*/ 1707243 w 3866243"/>
              <a:gd name="connsiteY0" fmla="*/ 0 h 5157788"/>
              <a:gd name="connsiteX1" fmla="*/ 3866243 w 3866243"/>
              <a:gd name="connsiteY1" fmla="*/ 0 h 5157788"/>
              <a:gd name="connsiteX2" fmla="*/ 3866243 w 3866243"/>
              <a:gd name="connsiteY2" fmla="*/ 5157788 h 5157788"/>
              <a:gd name="connsiteX3" fmla="*/ 1707243 w 3866243"/>
              <a:gd name="connsiteY3" fmla="*/ 5157788 h 5157788"/>
              <a:gd name="connsiteX4" fmla="*/ 14968 w 3866243"/>
              <a:gd name="connsiteY4" fmla="*/ 3429000 h 5157788"/>
              <a:gd name="connsiteX5" fmla="*/ 1707243 w 3866243"/>
              <a:gd name="connsiteY5" fmla="*/ 0 h 5157788"/>
              <a:gd name="connsiteX0" fmla="*/ 1130447 w 3866243"/>
              <a:gd name="connsiteY0" fmla="*/ 0 h 5157788"/>
              <a:gd name="connsiteX1" fmla="*/ 3866243 w 3866243"/>
              <a:gd name="connsiteY1" fmla="*/ 0 h 5157788"/>
              <a:gd name="connsiteX2" fmla="*/ 3866243 w 3866243"/>
              <a:gd name="connsiteY2" fmla="*/ 5157788 h 5157788"/>
              <a:gd name="connsiteX3" fmla="*/ 1707243 w 3866243"/>
              <a:gd name="connsiteY3" fmla="*/ 5157788 h 5157788"/>
              <a:gd name="connsiteX4" fmla="*/ 14968 w 3866243"/>
              <a:gd name="connsiteY4" fmla="*/ 3429000 h 5157788"/>
              <a:gd name="connsiteX5" fmla="*/ 1130447 w 3866243"/>
              <a:gd name="connsiteY5" fmla="*/ 0 h 5157788"/>
              <a:gd name="connsiteX0" fmla="*/ 2746143 w 5481939"/>
              <a:gd name="connsiteY0" fmla="*/ 0 h 5157788"/>
              <a:gd name="connsiteX1" fmla="*/ 5481939 w 5481939"/>
              <a:gd name="connsiteY1" fmla="*/ 0 h 5157788"/>
              <a:gd name="connsiteX2" fmla="*/ 5481939 w 5481939"/>
              <a:gd name="connsiteY2" fmla="*/ 5157788 h 5157788"/>
              <a:gd name="connsiteX3" fmla="*/ 585903 w 5481939"/>
              <a:gd name="connsiteY3" fmla="*/ 5153180 h 5157788"/>
              <a:gd name="connsiteX4" fmla="*/ 1630664 w 5481939"/>
              <a:gd name="connsiteY4" fmla="*/ 3429000 h 5157788"/>
              <a:gd name="connsiteX5" fmla="*/ 2746143 w 5481939"/>
              <a:gd name="connsiteY5" fmla="*/ 0 h 5157788"/>
              <a:gd name="connsiteX0" fmla="*/ 2746143 w 5481939"/>
              <a:gd name="connsiteY0" fmla="*/ 0 h 5157788"/>
              <a:gd name="connsiteX1" fmla="*/ 5481939 w 5481939"/>
              <a:gd name="connsiteY1" fmla="*/ 0 h 5157788"/>
              <a:gd name="connsiteX2" fmla="*/ 5481939 w 5481939"/>
              <a:gd name="connsiteY2" fmla="*/ 5157788 h 5157788"/>
              <a:gd name="connsiteX3" fmla="*/ 585903 w 5481939"/>
              <a:gd name="connsiteY3" fmla="*/ 5153180 h 5157788"/>
              <a:gd name="connsiteX4" fmla="*/ 1630664 w 5481939"/>
              <a:gd name="connsiteY4" fmla="*/ 3429000 h 5157788"/>
              <a:gd name="connsiteX5" fmla="*/ 2746143 w 548193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3574235 w 6310031"/>
              <a:gd name="connsiteY0" fmla="*/ 0 h 5157788"/>
              <a:gd name="connsiteX1" fmla="*/ 6310031 w 6310031"/>
              <a:gd name="connsiteY1" fmla="*/ 0 h 5157788"/>
              <a:gd name="connsiteX2" fmla="*/ 6310031 w 6310031"/>
              <a:gd name="connsiteY2" fmla="*/ 5157788 h 5157788"/>
              <a:gd name="connsiteX3" fmla="*/ 585903 w 6310031"/>
              <a:gd name="connsiteY3" fmla="*/ 5153180 h 5157788"/>
              <a:gd name="connsiteX4" fmla="*/ 1738031 w 6310031"/>
              <a:gd name="connsiteY4" fmla="*/ 3389965 h 5157788"/>
              <a:gd name="connsiteX5" fmla="*/ 3574235 w 6310031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296143 w 5724128"/>
              <a:gd name="connsiteY4" fmla="*/ 3461908 h 5157788"/>
              <a:gd name="connsiteX5" fmla="*/ 2988332 w 5724128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1188132 w 5760132"/>
              <a:gd name="connsiteY4" fmla="*/ 3425937 h 5157788"/>
              <a:gd name="connsiteX5" fmla="*/ 3024336 w 5760132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2736304 w 5760132"/>
              <a:gd name="connsiteY4" fmla="*/ 3461908 h 5157788"/>
              <a:gd name="connsiteX5" fmla="*/ 3024336 w 5760132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2736304 w 5760132"/>
              <a:gd name="connsiteY4" fmla="*/ 3461908 h 5157788"/>
              <a:gd name="connsiteX5" fmla="*/ 3024336 w 5760132"/>
              <a:gd name="connsiteY5" fmla="*/ 0 h 5157788"/>
              <a:gd name="connsiteX0" fmla="*/ 2160240 w 4896036"/>
              <a:gd name="connsiteY0" fmla="*/ 0 h 5157788"/>
              <a:gd name="connsiteX1" fmla="*/ 4896036 w 4896036"/>
              <a:gd name="connsiteY1" fmla="*/ 0 h 5157788"/>
              <a:gd name="connsiteX2" fmla="*/ 4896036 w 4896036"/>
              <a:gd name="connsiteY2" fmla="*/ 5157788 h 5157788"/>
              <a:gd name="connsiteX3" fmla="*/ 0 w 4896036"/>
              <a:gd name="connsiteY3" fmla="*/ 5153180 h 5157788"/>
              <a:gd name="connsiteX4" fmla="*/ 1872208 w 4896036"/>
              <a:gd name="connsiteY4" fmla="*/ 3461908 h 5157788"/>
              <a:gd name="connsiteX5" fmla="*/ 2160240 w 4896036"/>
              <a:gd name="connsiteY5" fmla="*/ 0 h 5157788"/>
              <a:gd name="connsiteX0" fmla="*/ 2232248 w 4968044"/>
              <a:gd name="connsiteY0" fmla="*/ 0 h 5157788"/>
              <a:gd name="connsiteX1" fmla="*/ 4968044 w 4968044"/>
              <a:gd name="connsiteY1" fmla="*/ 0 h 5157788"/>
              <a:gd name="connsiteX2" fmla="*/ 4968044 w 4968044"/>
              <a:gd name="connsiteY2" fmla="*/ 5157788 h 5157788"/>
              <a:gd name="connsiteX3" fmla="*/ 0 w 4968044"/>
              <a:gd name="connsiteY3" fmla="*/ 5153180 h 5157788"/>
              <a:gd name="connsiteX4" fmla="*/ 1944216 w 4968044"/>
              <a:gd name="connsiteY4" fmla="*/ 3461908 h 5157788"/>
              <a:gd name="connsiteX5" fmla="*/ 2232248 w 4968044"/>
              <a:gd name="connsiteY5" fmla="*/ 0 h 5157788"/>
              <a:gd name="connsiteX0" fmla="*/ 2207679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207679 w 4943475"/>
              <a:gd name="connsiteY5" fmla="*/ 0 h 5157788"/>
              <a:gd name="connsiteX0" fmla="*/ 2963763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963763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092200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71575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343583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675731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675731 w 4943475"/>
              <a:gd name="connsiteY5" fmla="*/ 0 h 5157788"/>
              <a:gd name="connsiteX0" fmla="*/ 2675731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675731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9672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19672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1412" h="5157788">
                <a:moveTo>
                  <a:pt x="2706687" y="0"/>
                </a:moveTo>
                <a:lnTo>
                  <a:pt x="4951412" y="0"/>
                </a:lnTo>
                <a:lnTo>
                  <a:pt x="4951412" y="5157788"/>
                </a:lnTo>
                <a:lnTo>
                  <a:pt x="0" y="5153180"/>
                </a:lnTo>
                <a:cubicBezTo>
                  <a:pt x="84411" y="4542509"/>
                  <a:pt x="183041" y="4024723"/>
                  <a:pt x="1243508" y="2562613"/>
                </a:cubicBezTo>
                <a:cubicBezTo>
                  <a:pt x="1867447" y="1704780"/>
                  <a:pt x="2665955" y="709265"/>
                  <a:pt x="2706687" y="0"/>
                </a:cubicBezTo>
                <a:close/>
              </a:path>
            </a:pathLst>
          </a:custGeom>
          <a:solidFill>
            <a:schemeClr val="bg2"/>
          </a:solidFill>
          <a:ln w="3175">
            <a:noFill/>
          </a:ln>
        </p:spPr>
        <p:txBody>
          <a:bodyPr tIns="720000" anchor="ctr" anchorCtr="0"/>
          <a:lstStyle>
            <a:lvl1pPr algn="ctr"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Select your own photo</a:t>
            </a:r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5580063" y="4083917"/>
            <a:ext cx="3563937" cy="275641"/>
          </a:xfrm>
          <a:solidFill>
            <a:schemeClr val="bg1">
              <a:alpha val="60000"/>
            </a:schemeClr>
          </a:solidFill>
        </p:spPr>
        <p:txBody>
          <a:bodyPr anchor="ctr" anchorCtr="0"/>
          <a:lstStyle>
            <a:lvl1pPr algn="ctr">
              <a:defRPr sz="1050" b="0" i="1"/>
            </a:lvl1pPr>
            <a:lvl2pPr algn="ctr">
              <a:defRPr sz="1000" b="0" i="1"/>
            </a:lvl2pPr>
            <a:lvl3pPr algn="ctr">
              <a:defRPr sz="900" b="0" i="1"/>
            </a:lvl3pPr>
            <a:lvl4pPr algn="ctr">
              <a:defRPr sz="900" b="0" i="1"/>
            </a:lvl4pPr>
            <a:lvl5pPr algn="ctr">
              <a:defRPr sz="800" b="0"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&amp;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noProof="0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04000" y="1206000"/>
            <a:ext cx="7984236" cy="153225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  <a:p>
            <a:pPr lvl="2"/>
            <a:r>
              <a:rPr lang="en-GB" noProof="0" dirty="0"/>
              <a:t>Text level 3</a:t>
            </a:r>
          </a:p>
          <a:p>
            <a:pPr lvl="3"/>
            <a:r>
              <a:rPr lang="en-GB" noProof="0" dirty="0"/>
              <a:t>Text level 4</a:t>
            </a:r>
          </a:p>
          <a:p>
            <a:pPr lvl="4"/>
            <a:r>
              <a:rPr lang="en-GB" noProof="0" dirty="0"/>
              <a:t>Text level 5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GB" noProof="0" smtClean="0"/>
              <a:pPr algn="l"/>
              <a:t>‹#›</a:t>
            </a:fld>
            <a:endParaRPr lang="en-GB" noProof="0" dirty="0"/>
          </a:p>
        </p:txBody>
      </p:sp>
      <p:sp>
        <p:nvSpPr>
          <p:cNvPr id="10" name="Espace réservé pour une image  17"/>
          <p:cNvSpPr>
            <a:spLocks noGrp="1"/>
          </p:cNvSpPr>
          <p:nvPr>
            <p:ph type="pic" sz="quarter" idx="13"/>
          </p:nvPr>
        </p:nvSpPr>
        <p:spPr bwMode="gray">
          <a:xfrm>
            <a:off x="-1" y="2715766"/>
            <a:ext cx="9144001" cy="1641822"/>
          </a:xfrm>
          <a:custGeom>
            <a:avLst/>
            <a:gdLst>
              <a:gd name="connsiteX0" fmla="*/ 0 w 7344000"/>
              <a:gd name="connsiteY0" fmla="*/ 0 h 1728787"/>
              <a:gd name="connsiteX1" fmla="*/ 7344000 w 7344000"/>
              <a:gd name="connsiteY1" fmla="*/ 0 h 1728787"/>
              <a:gd name="connsiteX2" fmla="*/ 7344000 w 7344000"/>
              <a:gd name="connsiteY2" fmla="*/ 1728787 h 1728787"/>
              <a:gd name="connsiteX3" fmla="*/ 0 w 7344000"/>
              <a:gd name="connsiteY3" fmla="*/ 1728787 h 1728787"/>
              <a:gd name="connsiteX4" fmla="*/ 0 w 7344000"/>
              <a:gd name="connsiteY4" fmla="*/ 0 h 1728787"/>
              <a:gd name="connsiteX0" fmla="*/ 0 w 7344000"/>
              <a:gd name="connsiteY0" fmla="*/ 605117 h 1728787"/>
              <a:gd name="connsiteX1" fmla="*/ 7344000 w 7344000"/>
              <a:gd name="connsiteY1" fmla="*/ 0 h 1728787"/>
              <a:gd name="connsiteX2" fmla="*/ 7344000 w 7344000"/>
              <a:gd name="connsiteY2" fmla="*/ 1728787 h 1728787"/>
              <a:gd name="connsiteX3" fmla="*/ 0 w 7344000"/>
              <a:gd name="connsiteY3" fmla="*/ 1728787 h 1728787"/>
              <a:gd name="connsiteX4" fmla="*/ 0 w 7344000"/>
              <a:gd name="connsiteY4" fmla="*/ 605117 h 1728787"/>
              <a:gd name="connsiteX0" fmla="*/ 0 w 7344000"/>
              <a:gd name="connsiteY0" fmla="*/ 605117 h 1728787"/>
              <a:gd name="connsiteX1" fmla="*/ 7344000 w 7344000"/>
              <a:gd name="connsiteY1" fmla="*/ 0 h 1728787"/>
              <a:gd name="connsiteX2" fmla="*/ 7344000 w 7344000"/>
              <a:gd name="connsiteY2" fmla="*/ 1728787 h 1728787"/>
              <a:gd name="connsiteX3" fmla="*/ 0 w 7344000"/>
              <a:gd name="connsiteY3" fmla="*/ 1728787 h 1728787"/>
              <a:gd name="connsiteX4" fmla="*/ 0 w 7344000"/>
              <a:gd name="connsiteY4" fmla="*/ 605117 h 1728787"/>
              <a:gd name="connsiteX0" fmla="*/ 0 w 7344000"/>
              <a:gd name="connsiteY0" fmla="*/ 605117 h 1728787"/>
              <a:gd name="connsiteX1" fmla="*/ 7344000 w 7344000"/>
              <a:gd name="connsiteY1" fmla="*/ 0 h 1728787"/>
              <a:gd name="connsiteX2" fmla="*/ 7344000 w 7344000"/>
              <a:gd name="connsiteY2" fmla="*/ 1728787 h 1728787"/>
              <a:gd name="connsiteX3" fmla="*/ 0 w 7344000"/>
              <a:gd name="connsiteY3" fmla="*/ 1728787 h 1728787"/>
              <a:gd name="connsiteX4" fmla="*/ 0 w 7344000"/>
              <a:gd name="connsiteY4" fmla="*/ 605117 h 172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44000" h="1728787">
                <a:moveTo>
                  <a:pt x="0" y="605117"/>
                </a:moveTo>
                <a:cubicBezTo>
                  <a:pt x="2817794" y="551329"/>
                  <a:pt x="3342865" y="73959"/>
                  <a:pt x="7344000" y="0"/>
                </a:cubicBezTo>
                <a:lnTo>
                  <a:pt x="7344000" y="1728787"/>
                </a:lnTo>
                <a:lnTo>
                  <a:pt x="0" y="1728787"/>
                </a:lnTo>
                <a:lnTo>
                  <a:pt x="0" y="605117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504000" y="162938"/>
            <a:ext cx="8136000" cy="777478"/>
          </a:xfrm>
        </p:spPr>
        <p:txBody>
          <a:bodyPr/>
          <a:lstStyle/>
          <a:p>
            <a:r>
              <a:rPr lang="en-GB" noProof="0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04000" y="1202400"/>
            <a:ext cx="4068000" cy="3152113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  <a:p>
            <a:pPr lvl="2"/>
            <a:r>
              <a:rPr lang="en-GB" noProof="0" dirty="0"/>
              <a:t>Text level 3</a:t>
            </a:r>
          </a:p>
          <a:p>
            <a:pPr lvl="3"/>
            <a:r>
              <a:rPr lang="en-GB" noProof="0" dirty="0"/>
              <a:t>Text level 4</a:t>
            </a:r>
          </a:p>
          <a:p>
            <a:pPr lvl="4"/>
            <a:r>
              <a:rPr lang="en-GB" noProof="0" dirty="0"/>
              <a:t>Text level 5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GB" noProof="0" smtClean="0"/>
              <a:pPr algn="l"/>
              <a:t>‹#›</a:t>
            </a:fld>
            <a:endParaRPr lang="en-GB" noProof="0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3" hasCustomPrompt="1"/>
          </p:nvPr>
        </p:nvSpPr>
        <p:spPr bwMode="gray">
          <a:xfrm>
            <a:off x="5063624" y="1202400"/>
            <a:ext cx="3576376" cy="3152113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  <a:p>
            <a:pPr lvl="2"/>
            <a:r>
              <a:rPr lang="en-GB" noProof="0" dirty="0"/>
              <a:t>Text level 3</a:t>
            </a:r>
          </a:p>
          <a:p>
            <a:pPr lvl="3"/>
            <a:r>
              <a:rPr lang="en-GB" noProof="0" dirty="0"/>
              <a:t>Text level 4</a:t>
            </a:r>
          </a:p>
          <a:p>
            <a:pPr lvl="4"/>
            <a:r>
              <a:rPr lang="en-GB" noProof="0" dirty="0"/>
              <a:t>Text level 5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04000" y="2482010"/>
            <a:ext cx="8136000" cy="1872503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  <a:p>
            <a:pPr lvl="2"/>
            <a:r>
              <a:rPr lang="en-GB" noProof="0" dirty="0"/>
              <a:t>Text level 3</a:t>
            </a:r>
          </a:p>
          <a:p>
            <a:pPr lvl="3"/>
            <a:r>
              <a:rPr lang="en-GB" noProof="0" dirty="0"/>
              <a:t>Text level 4</a:t>
            </a:r>
          </a:p>
          <a:p>
            <a:pPr lvl="4"/>
            <a:r>
              <a:rPr lang="en-GB" noProof="0" dirty="0"/>
              <a:t>Text level 5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04000" y="1202400"/>
            <a:ext cx="8136000" cy="1225334"/>
          </a:xfrm>
        </p:spPr>
        <p:txBody>
          <a:bodyPr/>
          <a:lstStyle/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  <a:p>
            <a:pPr lvl="2"/>
            <a:r>
              <a:rPr lang="en-GB" noProof="0" dirty="0"/>
              <a:t>Text level 3</a:t>
            </a:r>
          </a:p>
          <a:p>
            <a:pPr lvl="3"/>
            <a:r>
              <a:rPr lang="en-GB" noProof="0" dirty="0"/>
              <a:t>Text level 4</a:t>
            </a:r>
          </a:p>
          <a:p>
            <a:pPr lvl="4"/>
            <a:r>
              <a:rPr lang="en-GB" noProof="0" dirty="0"/>
              <a:t>Text level 5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GB" noProof="0" smtClean="0"/>
              <a:pPr algn="l"/>
              <a:t>‹#›</a:t>
            </a:fld>
            <a:endParaRPr lang="en-GB" noProof="0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gray">
          <a:xfrm>
            <a:off x="504000" y="1068182"/>
            <a:ext cx="972000" cy="1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504000" y="162938"/>
            <a:ext cx="8136000" cy="77747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 noProof="0" dirty="0"/>
              <a:t>TITLE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504000" y="1203506"/>
            <a:ext cx="8136000" cy="31443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  <a:p>
            <a:pPr lvl="2"/>
            <a:r>
              <a:rPr lang="en-GB" noProof="0" dirty="0"/>
              <a:t>Text level 3</a:t>
            </a:r>
          </a:p>
          <a:p>
            <a:pPr lvl="3"/>
            <a:r>
              <a:rPr lang="en-GB" noProof="0" dirty="0"/>
              <a:t>Text level 4</a:t>
            </a:r>
          </a:p>
          <a:p>
            <a:pPr lvl="4"/>
            <a:r>
              <a:rPr lang="en-GB" noProof="0" dirty="0"/>
              <a:t>Text level 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504000" y="4745950"/>
            <a:ext cx="900112" cy="397550"/>
          </a:xfrm>
          <a:prstGeom prst="rect">
            <a:avLst/>
          </a:prstGeom>
        </p:spPr>
        <p:txBody>
          <a:bodyPr vert="horz" lIns="0" tIns="21600" rIns="0" bIns="0" rtlCol="0" anchor="t" anchorCtr="0">
            <a:noAutofit/>
          </a:bodyPr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7390800" y="4328966"/>
            <a:ext cx="1753200" cy="1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337234" y="4068125"/>
            <a:ext cx="1800000" cy="10781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3" r:id="rId2"/>
    <p:sldLayoutId id="2147483812" r:id="rId3"/>
    <p:sldLayoutId id="2147483835" r:id="rId4"/>
    <p:sldLayoutId id="2147483809" r:id="rId5"/>
    <p:sldLayoutId id="2147483836" r:id="rId6"/>
    <p:sldLayoutId id="2147483837" r:id="rId7"/>
    <p:sldLayoutId id="2147483822" r:id="rId8"/>
    <p:sldLayoutId id="2147483810" r:id="rId9"/>
    <p:sldLayoutId id="2147483819" r:id="rId10"/>
    <p:sldLayoutId id="2147483820" r:id="rId11"/>
    <p:sldLayoutId id="2147483821" r:id="rId12"/>
    <p:sldLayoutId id="2147483823" r:id="rId13"/>
    <p:sldLayoutId id="2147483827" r:id="rId14"/>
    <p:sldLayoutId id="2147483824" r:id="rId15"/>
    <p:sldLayoutId id="2147483825" r:id="rId16"/>
    <p:sldLayoutId id="2147483826" r:id="rId17"/>
    <p:sldLayoutId id="2147483833" r:id="rId18"/>
    <p:sldLayoutId id="2147483828" r:id="rId19"/>
    <p:sldLayoutId id="2147483834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324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3"/>
        </a:buClr>
        <a:buFont typeface="Arial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504000" indent="-180000" algn="l" defTabSz="914400" rtl="0" eaLnBrk="1" latinLnBrk="0" hangingPunct="1">
        <a:lnSpc>
          <a:spcPct val="100000"/>
        </a:lnSpc>
        <a:spcBef>
          <a:spcPts val="300"/>
        </a:spcBef>
        <a:buSzPct val="100000"/>
        <a:buFont typeface="Arial" pitchFamily="34" charset="0"/>
        <a:buChar char="•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504000" indent="0" algn="l" defTabSz="914400" rtl="0" eaLnBrk="1" latinLnBrk="0" hangingPunct="1">
        <a:lnSpc>
          <a:spcPct val="100000"/>
        </a:lnSpc>
        <a:spcBef>
          <a:spcPts val="300"/>
        </a:spcBef>
        <a:buSzPct val="100000"/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684000" indent="-180000" algn="l" defTabSz="914400" rtl="0" eaLnBrk="1" latinLnBrk="0" hangingPunct="1">
        <a:lnSpc>
          <a:spcPct val="100000"/>
        </a:lnSpc>
        <a:spcBef>
          <a:spcPts val="300"/>
        </a:spcBef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chart" Target="../charts/chart1.xm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image" Target="../media/image14.emf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tags" Target="../tags/tag17.xml"/><Relationship Id="rId11" Type="http://schemas.openxmlformats.org/officeDocument/2006/relationships/oleObject" Target="../embeddings/oleObject7.bin"/><Relationship Id="rId5" Type="http://schemas.openxmlformats.org/officeDocument/2006/relationships/tags" Target="../tags/tag16.xml"/><Relationship Id="rId10" Type="http://schemas.openxmlformats.org/officeDocument/2006/relationships/notesSlide" Target="../notesSlides/notesSlide6.xml"/><Relationship Id="rId4" Type="http://schemas.openxmlformats.org/officeDocument/2006/relationships/tags" Target="../tags/tag15.xml"/><Relationship Id="rId9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14.emf"/><Relationship Id="rId2" Type="http://schemas.openxmlformats.org/officeDocument/2006/relationships/tags" Target="../tags/tag20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jpeg"/><Relationship Id="rId3" Type="http://schemas.openxmlformats.org/officeDocument/2006/relationships/tags" Target="../tags/tag23.xml"/><Relationship Id="rId7" Type="http://schemas.openxmlformats.org/officeDocument/2006/relationships/image" Target="../media/image38.png"/><Relationship Id="rId12" Type="http://schemas.openxmlformats.org/officeDocument/2006/relationships/image" Target="../media/image43.jpeg"/><Relationship Id="rId2" Type="http://schemas.openxmlformats.org/officeDocument/2006/relationships/tags" Target="../tags/tag2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7.emf"/><Relationship Id="rId11" Type="http://schemas.openxmlformats.org/officeDocument/2006/relationships/image" Target="../media/image42.jpeg"/><Relationship Id="rId5" Type="http://schemas.openxmlformats.org/officeDocument/2006/relationships/oleObject" Target="../embeddings/oleObject9.bin"/><Relationship Id="rId10" Type="http://schemas.openxmlformats.org/officeDocument/2006/relationships/image" Target="../media/image41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tags" Target="../tags/tag25.xml"/><Relationship Id="rId7" Type="http://schemas.openxmlformats.org/officeDocument/2006/relationships/image" Target="../media/image32.emf"/><Relationship Id="rId12" Type="http://schemas.microsoft.com/office/2007/relationships/diagramDrawing" Target="../diagrams/drawing1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11" Type="http://schemas.openxmlformats.org/officeDocument/2006/relationships/diagramColors" Target="../diagrams/colors1.xml"/><Relationship Id="rId5" Type="http://schemas.openxmlformats.org/officeDocument/2006/relationships/notesSlide" Target="../notesSlides/notesSlide8.xml"/><Relationship Id="rId10" Type="http://schemas.openxmlformats.org/officeDocument/2006/relationships/diagramQuickStyle" Target="../diagrams/quickStyle1.xml"/><Relationship Id="rId4" Type="http://schemas.openxmlformats.org/officeDocument/2006/relationships/slideLayout" Target="../slideLayouts/slideLayout4.xml"/><Relationship Id="rId9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2.xml"/><Relationship Id="rId7" Type="http://schemas.openxmlformats.org/officeDocument/2006/relationships/image" Target="../media/image14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tags" Target="../tags/tag4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emf"/><Relationship Id="rId11" Type="http://schemas.openxmlformats.org/officeDocument/2006/relationships/image" Target="../media/image23.png"/><Relationship Id="rId5" Type="http://schemas.openxmlformats.org/officeDocument/2006/relationships/oleObject" Target="../embeddings/oleObject2.bin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18.emf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tags" Target="../tags/tag8.xml"/><Relationship Id="rId7" Type="http://schemas.openxmlformats.org/officeDocument/2006/relationships/image" Target="../media/image28.jpeg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4.bin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31.jpeg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5.bin"/><Relationship Id="rId4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12.xml"/><Relationship Id="rId7" Type="http://schemas.openxmlformats.org/officeDocument/2006/relationships/image" Target="../media/image32.emf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36.jpe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3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04000" y="730800"/>
            <a:ext cx="6120686" cy="1674000"/>
          </a:xfrm>
        </p:spPr>
        <p:txBody>
          <a:bodyPr/>
          <a:lstStyle/>
          <a:p>
            <a:r>
              <a:rPr lang="en-US" dirty="0"/>
              <a:t>Looking ahead: Gavi 5.0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err="1"/>
              <a:t>Dr.</a:t>
            </a:r>
            <a:r>
              <a:rPr lang="en-GB" dirty="0"/>
              <a:t> Khin Devi Aung</a:t>
            </a:r>
          </a:p>
          <a:p>
            <a:r>
              <a:rPr lang="en-GB" dirty="0"/>
              <a:t>Senior Programme Manager, Gavi</a:t>
            </a:r>
          </a:p>
          <a:p>
            <a:r>
              <a:rPr lang="en-GB" dirty="0"/>
              <a:t>M&amp;RI Partners’ Meeting</a:t>
            </a:r>
          </a:p>
          <a:p>
            <a:r>
              <a:rPr lang="en-GB" dirty="0"/>
              <a:t>Washington DC, 10-11 Sep 2019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Page: </a:t>
            </a:r>
            <a:fld id="{733122C9-A0B9-462F-8757-0847AD287B63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/>
              <a:t>Reach every child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Placeholder 10">
            <a:extLst>
              <a:ext uri="{FF2B5EF4-FFF2-40B4-BE49-F238E27FC236}">
                <a16:creationId xmlns:a16="http://schemas.microsoft.com/office/drawing/2014/main" id="{59708D5D-CE2E-4DFA-8C9E-51B5B99331A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0" r="8390"/>
          <a:stretch>
            <a:fillRect/>
          </a:stretch>
        </p:blipFill>
        <p:spPr>
          <a:xfrm>
            <a:off x="5116514" y="0"/>
            <a:ext cx="4027487" cy="3868738"/>
          </a:xfrm>
          <a:custGeom>
            <a:avLst/>
            <a:gdLst>
              <a:gd name="connsiteX0" fmla="*/ 1929568 w 4027567"/>
              <a:gd name="connsiteY0" fmla="*/ 0 h 3869100"/>
              <a:gd name="connsiteX1" fmla="*/ 4027567 w 4027567"/>
              <a:gd name="connsiteY1" fmla="*/ 0 h 3869100"/>
              <a:gd name="connsiteX2" fmla="*/ 4027567 w 4027567"/>
              <a:gd name="connsiteY2" fmla="*/ 3869100 h 3869100"/>
              <a:gd name="connsiteX3" fmla="*/ 0 w 4027567"/>
              <a:gd name="connsiteY3" fmla="*/ 3869100 h 3869100"/>
              <a:gd name="connsiteX4" fmla="*/ 29823 w 4027567"/>
              <a:gd name="connsiteY4" fmla="*/ 3580448 h 3869100"/>
              <a:gd name="connsiteX5" fmla="*/ 1929568 w 4027567"/>
              <a:gd name="connsiteY5" fmla="*/ 0 h 386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27567" h="3869100">
                <a:moveTo>
                  <a:pt x="1929568" y="0"/>
                </a:moveTo>
                <a:lnTo>
                  <a:pt x="4027567" y="0"/>
                </a:lnTo>
                <a:lnTo>
                  <a:pt x="4027567" y="3869100"/>
                </a:lnTo>
                <a:lnTo>
                  <a:pt x="0" y="3869100"/>
                </a:lnTo>
                <a:lnTo>
                  <a:pt x="29823" y="3580448"/>
                </a:lnTo>
                <a:cubicBezTo>
                  <a:pt x="280550" y="2115735"/>
                  <a:pt x="1924285" y="945283"/>
                  <a:pt x="192956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34380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BF7ED20-7308-4AFF-9C9C-7DF6F64177E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think-cell Slide" r:id="rId11" imgW="324" imgH="324" progId="TCLayout.ActiveDocument.1">
                  <p:embed/>
                </p:oleObj>
              </mc:Choice>
              <mc:Fallback>
                <p:oleObj name="think-cell Slide" r:id="rId11" imgW="324" imgH="32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BF7ED20-7308-4AFF-9C9C-7DF6F64177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Rectangle 68" hidden="1">
            <a:extLst>
              <a:ext uri="{FF2B5EF4-FFF2-40B4-BE49-F238E27FC236}">
                <a16:creationId xmlns:a16="http://schemas.microsoft.com/office/drawing/2014/main" id="{912B093F-1283-429C-A3E2-4E2D0704976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GB" sz="1400" b="1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EC450A0-5B25-400A-A200-BE51C99A3505}"/>
              </a:ext>
            </a:extLst>
          </p:cNvPr>
          <p:cNvSpPr txBox="1">
            <a:spLocks/>
          </p:cNvSpPr>
          <p:nvPr/>
        </p:nvSpPr>
        <p:spPr bwMode="gray">
          <a:xfrm>
            <a:off x="503999" y="359826"/>
            <a:ext cx="8495221" cy="65776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CCDE155-104D-464A-B036-0EE63E7CD9B2}"/>
              </a:ext>
            </a:extLst>
          </p:cNvPr>
          <p:cNvSpPr/>
          <p:nvPr/>
        </p:nvSpPr>
        <p:spPr>
          <a:xfrm rot="16200000">
            <a:off x="-2308157" y="2398514"/>
            <a:ext cx="5143502" cy="346473"/>
          </a:xfrm>
          <a:prstGeom prst="rect">
            <a:avLst/>
          </a:prstGeom>
          <a:gradFill>
            <a:gsLst>
              <a:gs pos="6000">
                <a:schemeClr val="bg1"/>
              </a:gs>
              <a:gs pos="59000">
                <a:schemeClr val="accent3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10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E0A40533-3C52-1F48-A15A-6403A6A38224}"/>
              </a:ext>
            </a:extLst>
          </p:cNvPr>
          <p:cNvSpPr txBox="1">
            <a:spLocks/>
          </p:cNvSpPr>
          <p:nvPr/>
        </p:nvSpPr>
        <p:spPr>
          <a:xfrm rot="16200000">
            <a:off x="-1534274" y="2524982"/>
            <a:ext cx="3539070" cy="35177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24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100000"/>
              <a:buFont typeface="Arial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00000"/>
              </a:lnSpc>
            </a:pPr>
            <a:r>
              <a:rPr lang="en-GB" sz="1000" b="0">
                <a:solidFill>
                  <a:schemeClr val="bg1"/>
                </a:solidFill>
              </a:rPr>
              <a:t>IMPROVE SUSTAINABILITY OF </a:t>
            </a:r>
          </a:p>
          <a:p>
            <a:pPr algn="ctr" fontAlgn="base">
              <a:lnSpc>
                <a:spcPct val="100000"/>
              </a:lnSpc>
            </a:pPr>
            <a:r>
              <a:rPr lang="en-GB" sz="1000" b="0">
                <a:solidFill>
                  <a:schemeClr val="bg1"/>
                </a:solidFill>
              </a:rPr>
              <a:t>IMMUNISATION PROGRAMMES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7C7FB1-91A4-3249-A859-9BBA4B407AB5}"/>
              </a:ext>
            </a:extLst>
          </p:cNvPr>
          <p:cNvSpPr/>
          <p:nvPr/>
        </p:nvSpPr>
        <p:spPr>
          <a:xfrm>
            <a:off x="4652327" y="1855827"/>
            <a:ext cx="1085636" cy="1971010"/>
          </a:xfrm>
          <a:prstGeom prst="rect">
            <a:avLst/>
          </a:prstGeom>
          <a:gradFill flip="none" rotWithShape="1">
            <a:gsLst>
              <a:gs pos="70000">
                <a:schemeClr val="accent2"/>
              </a:gs>
              <a:gs pos="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20261074-8687-FA4D-9EBB-DEFA24BFF995}"/>
              </a:ext>
            </a:extLst>
          </p:cNvPr>
          <p:cNvGraphicFramePr/>
          <p:nvPr>
            <p:custDataLst>
              <p:tags r:id="rId4"/>
            </p:custDataLst>
          </p:nvPr>
        </p:nvGraphicFramePr>
        <p:xfrm>
          <a:off x="1062153" y="1579868"/>
          <a:ext cx="6645949" cy="2159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2113D509-C37B-2B4C-8458-75B51EC6E4B5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1435898" y="3714615"/>
            <a:ext cx="1088231" cy="15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24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100000"/>
              <a:buFont typeface="Arial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ct val="0"/>
              </a:spcBef>
              <a:spcAft>
                <a:spcPct val="0"/>
              </a:spcAft>
              <a:buNone/>
            </a:pPr>
            <a:fld id="{7C1FA61B-AEC0-4D8E-9E75-F4731AEE9F46}" type="datetime'''''Var''''''''i''a''''''ble ''''''''d''''u''''ra''ti''on'''">
              <a:rPr lang="en-GB" altLang="en-US" sz="1050"/>
              <a:pPr marL="0" lvl="1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Variable duration</a:t>
            </a:fld>
            <a:endParaRPr lang="en-GB" sz="1050">
              <a:sym typeface="+mn-lt"/>
            </a:endParaRP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FCF07D27-3F45-D94A-B11F-74BA3146B248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3036071" y="3209625"/>
            <a:ext cx="1088231" cy="65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24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100000"/>
              <a:buFont typeface="Arial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050"/>
              <a:t>Variable</a:t>
            </a:r>
          </a:p>
          <a:p>
            <a:pPr marL="0" lvl="1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050">
                <a:sym typeface="+mn-lt"/>
              </a:rPr>
              <a:t>duration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6AF44C2F-5084-5A43-AD66-BEF7428A99D6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4975160" y="3034089"/>
            <a:ext cx="467916" cy="15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24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100000"/>
              <a:buFont typeface="Arial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ct val="0"/>
              </a:spcBef>
              <a:spcAft>
                <a:spcPct val="0"/>
              </a:spcAft>
              <a:buNone/>
            </a:pPr>
            <a:fld id="{FE5814B3-C5E7-4AF4-B65B-91917A1F73D9}" type="datetime'''5'''''''''''''''''''''''' ''''''y''e''a''''''''''''''r''s'''">
              <a:rPr lang="en-GB" altLang="en-US" sz="1400">
                <a:solidFill>
                  <a:schemeClr val="bg1"/>
                </a:solidFill>
              </a:rPr>
              <a:pPr marL="0" lvl="1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 years</a:t>
            </a:fld>
            <a:endParaRPr lang="en-GB" sz="1400">
              <a:solidFill>
                <a:schemeClr val="bg1"/>
              </a:solidFill>
              <a:sym typeface="+mn-lt"/>
            </a:endParaRP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D35897B-B14D-9A42-80E6-2CC006F0ECC9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6430453" y="2966349"/>
            <a:ext cx="747713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24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100000"/>
              <a:buFont typeface="Arial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ct val="0"/>
              </a:spcBef>
              <a:spcAft>
                <a:spcPct val="0"/>
              </a:spcAft>
              <a:buNone/>
            </a:pPr>
            <a:fld id="{6A40F4A9-AA67-44CC-88CE-9B2C75F5366A}" type="datetime'End'' of G''''''av''''i'''' ''''''''financi''''''''''ng'">
              <a:rPr lang="en-GB" altLang="en-US" sz="1050">
                <a:solidFill>
                  <a:schemeClr val="bg1"/>
                </a:solidFill>
              </a:rPr>
              <a:pPr marL="0" lvl="1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End of Gavi financing</a:t>
            </a:fld>
            <a:endParaRPr lang="en-GB" sz="1050">
              <a:solidFill>
                <a:schemeClr val="bg1"/>
              </a:solidFill>
              <a:sym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084873-26EC-8D48-9EA7-DDA33256E06F}"/>
              </a:ext>
            </a:extLst>
          </p:cNvPr>
          <p:cNvSpPr txBox="1"/>
          <p:nvPr/>
        </p:nvSpPr>
        <p:spPr>
          <a:xfrm rot="16200000">
            <a:off x="228161" y="2494248"/>
            <a:ext cx="19810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/>
              <a:t>Country co-financing </a:t>
            </a:r>
            <a:r>
              <a:rPr lang="fr-FR" sz="1050" b="1" err="1"/>
              <a:t>level</a:t>
            </a:r>
            <a:endParaRPr lang="en-GB" sz="1050" b="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3087B9-BB2B-3D4B-8311-4CDDB579DBE6}"/>
              </a:ext>
            </a:extLst>
          </p:cNvPr>
          <p:cNvSpPr txBox="1"/>
          <p:nvPr/>
        </p:nvSpPr>
        <p:spPr>
          <a:xfrm>
            <a:off x="1537929" y="2912497"/>
            <a:ext cx="81224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>
                <a:solidFill>
                  <a:schemeClr val="accent3">
                    <a:lumMod val="75000"/>
                  </a:schemeClr>
                </a:solidFill>
              </a:rPr>
              <a:t>Initial self </a:t>
            </a:r>
            <a:r>
              <a:rPr lang="fr-FR" sz="1050" b="1" err="1">
                <a:solidFill>
                  <a:schemeClr val="accent3">
                    <a:lumMod val="75000"/>
                  </a:schemeClr>
                </a:solidFill>
              </a:rPr>
              <a:t>financing</a:t>
            </a:r>
            <a:endParaRPr lang="en-GB" sz="1050" b="1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7366B0-CFE2-1B4E-AD6B-05E510F2CAD8}"/>
              </a:ext>
            </a:extLst>
          </p:cNvPr>
          <p:cNvSpPr txBox="1"/>
          <p:nvPr/>
        </p:nvSpPr>
        <p:spPr>
          <a:xfrm>
            <a:off x="3065001" y="2591699"/>
            <a:ext cx="97975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50" b="1" err="1">
                <a:solidFill>
                  <a:schemeClr val="accent2"/>
                </a:solidFill>
              </a:rPr>
              <a:t>Preparatory</a:t>
            </a:r>
            <a:r>
              <a:rPr lang="fr-FR" sz="1050" b="1">
                <a:solidFill>
                  <a:schemeClr val="accent2"/>
                </a:solidFill>
              </a:rPr>
              <a:t> </a:t>
            </a:r>
            <a:br>
              <a:rPr lang="fr-FR" sz="1050" b="1">
                <a:solidFill>
                  <a:schemeClr val="accent2"/>
                </a:solidFill>
              </a:rPr>
            </a:br>
            <a:r>
              <a:rPr lang="fr-FR" sz="1050" b="1">
                <a:solidFill>
                  <a:schemeClr val="accent2"/>
                </a:solidFill>
              </a:rPr>
              <a:t>transition</a:t>
            </a:r>
            <a:endParaRPr lang="en-GB" sz="1050" b="1">
              <a:solidFill>
                <a:schemeClr val="accent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DF9186-0A3E-B940-B3C7-729511B745FF}"/>
              </a:ext>
            </a:extLst>
          </p:cNvPr>
          <p:cNvSpPr txBox="1"/>
          <p:nvPr/>
        </p:nvSpPr>
        <p:spPr>
          <a:xfrm>
            <a:off x="4652327" y="1989486"/>
            <a:ext cx="10856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err="1">
                <a:solidFill>
                  <a:schemeClr val="accent1"/>
                </a:solidFill>
              </a:rPr>
              <a:t>Accelerated</a:t>
            </a:r>
            <a:br>
              <a:rPr lang="fr-FR" sz="1050" b="1">
                <a:solidFill>
                  <a:schemeClr val="accent1"/>
                </a:solidFill>
              </a:rPr>
            </a:br>
            <a:r>
              <a:rPr lang="fr-FR" sz="1050" b="1">
                <a:solidFill>
                  <a:schemeClr val="accent1"/>
                </a:solidFill>
              </a:rPr>
              <a:t>transition</a:t>
            </a:r>
            <a:endParaRPr lang="en-GB" sz="1050" b="1">
              <a:solidFill>
                <a:schemeClr val="accent1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F1A27CC-EEB1-9C48-8EDF-171BA33CFC4C}"/>
              </a:ext>
            </a:extLst>
          </p:cNvPr>
          <p:cNvCxnSpPr>
            <a:cxnSpLocks/>
          </p:cNvCxnSpPr>
          <p:nvPr/>
        </p:nvCxnSpPr>
        <p:spPr>
          <a:xfrm>
            <a:off x="1493838" y="1630668"/>
            <a:ext cx="610212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E8D323F-A1CC-DC43-AEF7-F3B56CF118AB}"/>
              </a:ext>
            </a:extLst>
          </p:cNvPr>
          <p:cNvSpPr txBox="1"/>
          <p:nvPr/>
        </p:nvSpPr>
        <p:spPr>
          <a:xfrm>
            <a:off x="7554364" y="1309824"/>
            <a:ext cx="1085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/>
              <a:t>100% vaccine </a:t>
            </a:r>
            <a:r>
              <a:rPr lang="fr-FR" sz="1100" b="1" err="1"/>
              <a:t>cost</a:t>
            </a:r>
            <a:endParaRPr lang="en-GB" sz="1100" b="1"/>
          </a:p>
        </p:txBody>
      </p:sp>
      <p:sp>
        <p:nvSpPr>
          <p:cNvPr id="22" name="Trapezoid 21">
            <a:extLst>
              <a:ext uri="{FF2B5EF4-FFF2-40B4-BE49-F238E27FC236}">
                <a16:creationId xmlns:a16="http://schemas.microsoft.com/office/drawing/2014/main" id="{DA14E801-F527-DA4C-9518-C00B0E1A94DF}"/>
              </a:ext>
            </a:extLst>
          </p:cNvPr>
          <p:cNvSpPr/>
          <p:nvPr/>
        </p:nvSpPr>
        <p:spPr>
          <a:xfrm>
            <a:off x="4439920" y="3849723"/>
            <a:ext cx="1523068" cy="832086"/>
          </a:xfrm>
          <a:prstGeom prst="trapezoi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>
                <a:solidFill>
                  <a:schemeClr val="bg1"/>
                </a:solidFill>
              </a:rPr>
              <a:t>GNI criteria but </a:t>
            </a:r>
            <a:r>
              <a:rPr lang="fr-FR" sz="1200" b="1" err="1">
                <a:solidFill>
                  <a:schemeClr val="bg1"/>
                </a:solidFill>
              </a:rPr>
              <a:t>also</a:t>
            </a:r>
            <a:r>
              <a:rPr lang="fr-FR" sz="1200" b="1">
                <a:solidFill>
                  <a:schemeClr val="bg1"/>
                </a:solidFill>
              </a:rPr>
              <a:t> </a:t>
            </a:r>
            <a:r>
              <a:rPr lang="fr-FR" sz="1200" b="1" err="1">
                <a:solidFill>
                  <a:schemeClr val="bg1"/>
                </a:solidFill>
              </a:rPr>
              <a:t>programmatic</a:t>
            </a:r>
            <a:r>
              <a:rPr lang="fr-FR" sz="1200" b="1">
                <a:solidFill>
                  <a:schemeClr val="bg1"/>
                </a:solidFill>
              </a:rPr>
              <a:t> </a:t>
            </a:r>
            <a:r>
              <a:rPr lang="fr-FR" sz="1200" b="1" err="1">
                <a:solidFill>
                  <a:schemeClr val="bg1"/>
                </a:solidFill>
              </a:rPr>
              <a:t>readiness</a:t>
            </a:r>
            <a:endParaRPr lang="en-GB" sz="1200" b="1">
              <a:solidFill>
                <a:schemeClr val="bg1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E8845CE3-81B3-FC46-86C9-EDD862D87AA5}"/>
              </a:ext>
            </a:extLst>
          </p:cNvPr>
          <p:cNvSpPr txBox="1">
            <a:spLocks/>
          </p:cNvSpPr>
          <p:nvPr/>
        </p:nvSpPr>
        <p:spPr bwMode="gray">
          <a:xfrm>
            <a:off x="504000" y="162938"/>
            <a:ext cx="8136000" cy="77747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Goal 3: </a:t>
            </a:r>
            <a:r>
              <a:rPr lang="en-GB" b="1" dirty="0"/>
              <a:t>Sustainability</a:t>
            </a:r>
            <a:r>
              <a:rPr lang="en-GB" dirty="0"/>
              <a:t>- GNI &amp; programmatic readiness</a:t>
            </a:r>
            <a:r>
              <a:rPr lang="en-GB" b="1" dirty="0"/>
              <a:t> </a:t>
            </a:r>
            <a:r>
              <a:rPr lang="en-GB" dirty="0"/>
              <a:t>will drive transition out of Gavi support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2A9BD63-FB1D-7045-A3A0-44B2A5B9E61E}"/>
              </a:ext>
            </a:extLst>
          </p:cNvPr>
          <p:cNvSpPr/>
          <p:nvPr/>
        </p:nvSpPr>
        <p:spPr>
          <a:xfrm>
            <a:off x="7281216" y="4178761"/>
            <a:ext cx="1855045" cy="944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8">
            <a:extLst>
              <a:ext uri="{FF2B5EF4-FFF2-40B4-BE49-F238E27FC236}">
                <a16:creationId xmlns:a16="http://schemas.microsoft.com/office/drawing/2014/main" id="{2F37C894-10A7-48D1-A2DF-3A3515B1312A}"/>
              </a:ext>
            </a:extLst>
          </p:cNvPr>
          <p:cNvSpPr>
            <a:spLocks noChangeAspect="1"/>
          </p:cNvSpPr>
          <p:nvPr/>
        </p:nvSpPr>
        <p:spPr bwMode="auto">
          <a:xfrm>
            <a:off x="135578" y="199934"/>
            <a:ext cx="301327" cy="446824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182880" rIns="0" bIns="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fr-FR" sz="1350">
                <a:solidFill>
                  <a:schemeClr val="bg1"/>
                </a:solidFill>
              </a:rPr>
              <a:t>3</a:t>
            </a:r>
            <a:endParaRPr lang="en-GB" sz="135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99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BF7ED20-7308-4AFF-9C9C-7DF6F64177E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think-cell Slide" r:id="rId6" imgW="324" imgH="324" progId="TCLayout.ActiveDocument.1">
                  <p:embed/>
                </p:oleObj>
              </mc:Choice>
              <mc:Fallback>
                <p:oleObj name="think-cell Slide" r:id="rId6" imgW="324" imgH="32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BF7ED20-7308-4AFF-9C9C-7DF6F64177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Rectangle 68" hidden="1">
            <a:extLst>
              <a:ext uri="{FF2B5EF4-FFF2-40B4-BE49-F238E27FC236}">
                <a16:creationId xmlns:a16="http://schemas.microsoft.com/office/drawing/2014/main" id="{912B093F-1283-429C-A3E2-4E2D0704976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80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CCDE155-104D-464A-B036-0EE63E7CD9B2}"/>
              </a:ext>
            </a:extLst>
          </p:cNvPr>
          <p:cNvSpPr/>
          <p:nvPr/>
        </p:nvSpPr>
        <p:spPr>
          <a:xfrm rot="16200000">
            <a:off x="-2308157" y="2398514"/>
            <a:ext cx="5143502" cy="346473"/>
          </a:xfrm>
          <a:prstGeom prst="rect">
            <a:avLst/>
          </a:prstGeom>
          <a:gradFill>
            <a:gsLst>
              <a:gs pos="6000">
                <a:schemeClr val="bg1"/>
              </a:gs>
              <a:gs pos="59000">
                <a:schemeClr val="accent3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10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E0A40533-3C52-1F48-A15A-6403A6A38224}"/>
              </a:ext>
            </a:extLst>
          </p:cNvPr>
          <p:cNvSpPr txBox="1">
            <a:spLocks/>
          </p:cNvSpPr>
          <p:nvPr/>
        </p:nvSpPr>
        <p:spPr>
          <a:xfrm rot="16200000">
            <a:off x="-1534274" y="2524982"/>
            <a:ext cx="3539070" cy="35177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24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100000"/>
              <a:buFont typeface="Arial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00000"/>
              </a:lnSpc>
            </a:pPr>
            <a:r>
              <a:rPr lang="en-GB" sz="1000" b="0">
                <a:solidFill>
                  <a:schemeClr val="bg1"/>
                </a:solidFill>
              </a:rPr>
              <a:t>IMPROVE SUSTAINABILITY OF </a:t>
            </a:r>
          </a:p>
          <a:p>
            <a:pPr algn="ctr" fontAlgn="base">
              <a:lnSpc>
                <a:spcPct val="100000"/>
              </a:lnSpc>
            </a:pPr>
            <a:r>
              <a:rPr lang="en-GB" sz="1000" b="0">
                <a:solidFill>
                  <a:schemeClr val="bg1"/>
                </a:solidFill>
              </a:rPr>
              <a:t>IMMUNISATION PROGRAMMES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8D609E2-45C8-6D45-ADE2-5ECAC6B51F79}"/>
              </a:ext>
            </a:extLst>
          </p:cNvPr>
          <p:cNvSpPr/>
          <p:nvPr/>
        </p:nvSpPr>
        <p:spPr>
          <a:xfrm>
            <a:off x="7281216" y="4178761"/>
            <a:ext cx="1855045" cy="944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B2ED94EA-D47F-467A-8490-F80CD16E8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194" y="11111"/>
            <a:ext cx="8477228" cy="1036637"/>
          </a:xfrm>
        </p:spPr>
        <p:txBody>
          <a:bodyPr/>
          <a:lstStyle/>
          <a:p>
            <a:r>
              <a:rPr lang="en-GB"/>
              <a:t>More deliberate engagement in former Gavi eligible MICs could be extended to select never eligible MICs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898C0A8-890B-491C-9BAE-DA015DD20F7B}"/>
              </a:ext>
            </a:extLst>
          </p:cNvPr>
          <p:cNvSpPr txBox="1"/>
          <p:nvPr/>
        </p:nvSpPr>
        <p:spPr>
          <a:xfrm>
            <a:off x="965914" y="4298873"/>
            <a:ext cx="760778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Support to former and never Gavi eligible MICs to be </a:t>
            </a:r>
            <a:r>
              <a:rPr lang="en-US" b="1" u="sng"/>
              <a:t>catalytic only</a:t>
            </a:r>
            <a:r>
              <a:rPr lang="en-US" b="1"/>
              <a:t>, helping countries maximise the impact of domestic investments</a:t>
            </a:r>
          </a:p>
        </p:txBody>
      </p:sp>
      <p:sp>
        <p:nvSpPr>
          <p:cNvPr id="18" name="Freeform 8">
            <a:extLst>
              <a:ext uri="{FF2B5EF4-FFF2-40B4-BE49-F238E27FC236}">
                <a16:creationId xmlns:a16="http://schemas.microsoft.com/office/drawing/2014/main" id="{14BD0735-D763-4E56-B459-4D8674BB0113}"/>
              </a:ext>
            </a:extLst>
          </p:cNvPr>
          <p:cNvSpPr>
            <a:spLocks noChangeAspect="1"/>
          </p:cNvSpPr>
          <p:nvPr/>
        </p:nvSpPr>
        <p:spPr bwMode="auto">
          <a:xfrm>
            <a:off x="135578" y="199934"/>
            <a:ext cx="301327" cy="446824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182880" rIns="0" bIns="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fr-FR" sz="1350">
                <a:solidFill>
                  <a:schemeClr val="bg1"/>
                </a:solidFill>
              </a:rPr>
              <a:t>3</a:t>
            </a:r>
            <a:endParaRPr lang="en-GB" sz="1350">
              <a:solidFill>
                <a:schemeClr val="bg1"/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306EE678-B302-4CF2-8BA2-F8956EEAD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3276" y="3005143"/>
            <a:ext cx="2348645" cy="1127760"/>
          </a:xfrm>
        </p:spPr>
        <p:txBody>
          <a:bodyPr anchor="t"/>
          <a:lstStyle/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300" b="0"/>
              <a:t>Strengthen</a:t>
            </a:r>
            <a:r>
              <a:rPr lang="en-GB" sz="1300">
                <a:solidFill>
                  <a:schemeClr val="accent2"/>
                </a:solidFill>
              </a:rPr>
              <a:t> countries’ political commitment</a:t>
            </a:r>
            <a:r>
              <a:rPr lang="en-GB" sz="1300" b="0">
                <a:solidFill>
                  <a:srgbClr val="005CB9"/>
                </a:solidFill>
              </a:rPr>
              <a:t> to immunisation and new </a:t>
            </a:r>
            <a:r>
              <a:rPr lang="en-GB" sz="1300">
                <a:solidFill>
                  <a:schemeClr val="accent2"/>
                </a:solidFill>
              </a:rPr>
              <a:t>vaccine introductions</a:t>
            </a:r>
          </a:p>
        </p:txBody>
      </p:sp>
      <p:sp>
        <p:nvSpPr>
          <p:cNvPr id="22" name="Arrow: Pentagon 21">
            <a:extLst>
              <a:ext uri="{FF2B5EF4-FFF2-40B4-BE49-F238E27FC236}">
                <a16:creationId xmlns:a16="http://schemas.microsoft.com/office/drawing/2014/main" id="{45C78CB1-DDA2-4F9C-ABD5-957111DD7B91}"/>
              </a:ext>
            </a:extLst>
          </p:cNvPr>
          <p:cNvSpPr/>
          <p:nvPr/>
        </p:nvSpPr>
        <p:spPr>
          <a:xfrm rot="5400000">
            <a:off x="2004902" y="1366000"/>
            <a:ext cx="777240" cy="2348645"/>
          </a:xfrm>
          <a:prstGeom prst="homePlate">
            <a:avLst>
              <a:gd name="adj" fmla="val 2174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ct val="80000"/>
              </a:lnSpc>
            </a:pPr>
            <a:r>
              <a:rPr lang="en-GB" sz="1700" b="1">
                <a:solidFill>
                  <a:schemeClr val="bg1"/>
                </a:solidFill>
              </a:rPr>
              <a:t>Advocacy &amp; political will building</a:t>
            </a:r>
          </a:p>
        </p:txBody>
      </p:sp>
      <p:sp>
        <p:nvSpPr>
          <p:cNvPr id="23" name="Arrow: Pentagon 22">
            <a:extLst>
              <a:ext uri="{FF2B5EF4-FFF2-40B4-BE49-F238E27FC236}">
                <a16:creationId xmlns:a16="http://schemas.microsoft.com/office/drawing/2014/main" id="{734CD61C-24A2-46DF-8694-9718DBAE595D}"/>
              </a:ext>
            </a:extLst>
          </p:cNvPr>
          <p:cNvSpPr/>
          <p:nvPr/>
        </p:nvSpPr>
        <p:spPr>
          <a:xfrm rot="5400000">
            <a:off x="6998191" y="1365999"/>
            <a:ext cx="777240" cy="2348645"/>
          </a:xfrm>
          <a:prstGeom prst="homePlate">
            <a:avLst>
              <a:gd name="adj" fmla="val 2174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>
              <a:lnSpc>
                <a:spcPct val="85000"/>
              </a:lnSpc>
            </a:pPr>
            <a:r>
              <a:rPr lang="en-GB" sz="1700" b="1">
                <a:solidFill>
                  <a:schemeClr val="bg1"/>
                </a:solidFill>
              </a:rPr>
              <a:t>Technical</a:t>
            </a:r>
            <a:r>
              <a:rPr lang="en-GB" sz="1400" b="1">
                <a:solidFill>
                  <a:schemeClr val="bg1"/>
                </a:solidFill>
              </a:rPr>
              <a:t> </a:t>
            </a:r>
            <a:r>
              <a:rPr lang="en-GB" sz="1700" b="1">
                <a:solidFill>
                  <a:schemeClr val="bg1"/>
                </a:solidFill>
              </a:rPr>
              <a:t>assistance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FC35C64-393C-4403-B53F-E24A63A5C450}"/>
              </a:ext>
            </a:extLst>
          </p:cNvPr>
          <p:cNvSpPr txBox="1">
            <a:spLocks/>
          </p:cNvSpPr>
          <p:nvPr/>
        </p:nvSpPr>
        <p:spPr bwMode="gray">
          <a:xfrm>
            <a:off x="6212488" y="3005142"/>
            <a:ext cx="2348645" cy="11277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24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100000"/>
              <a:buFont typeface="Arial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100000"/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300" b="0"/>
              <a:t>Strengthen </a:t>
            </a:r>
            <a:r>
              <a:rPr lang="en-GB" sz="1300">
                <a:solidFill>
                  <a:schemeClr val="accent2"/>
                </a:solidFill>
              </a:rPr>
              <a:t>decision-making, regulatory processes</a:t>
            </a:r>
            <a:r>
              <a:rPr lang="en-GB" sz="1300" b="0">
                <a:solidFill>
                  <a:schemeClr val="accent2"/>
                </a:solidFill>
              </a:rPr>
              <a:t> </a:t>
            </a:r>
            <a:r>
              <a:rPr lang="en-US" sz="1300" b="0"/>
              <a:t>and </a:t>
            </a:r>
            <a:r>
              <a:rPr lang="en-US" sz="1300" kern="0">
                <a:solidFill>
                  <a:schemeClr val="accent2"/>
                </a:solidFill>
                <a:cs typeface="Arial" pitchFamily="34" charset="0"/>
              </a:rPr>
              <a:t>immunisation know-how</a:t>
            </a:r>
            <a:endParaRPr lang="en-GB" sz="1300" b="0"/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8A58C9C7-5B53-44CE-9F7A-ACEB435682EB}"/>
              </a:ext>
            </a:extLst>
          </p:cNvPr>
          <p:cNvSpPr/>
          <p:nvPr/>
        </p:nvSpPr>
        <p:spPr>
          <a:xfrm rot="5400000">
            <a:off x="4501546" y="1366000"/>
            <a:ext cx="777240" cy="2348645"/>
          </a:xfrm>
          <a:prstGeom prst="homePlate">
            <a:avLst>
              <a:gd name="adj" fmla="val 2174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ct val="85000"/>
              </a:lnSpc>
            </a:pPr>
            <a:r>
              <a:rPr lang="en-GB" sz="1700" b="1">
                <a:solidFill>
                  <a:schemeClr val="bg1"/>
                </a:solidFill>
              </a:rPr>
              <a:t>Market shaping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76CAD9C2-70D7-46A8-AAA8-9CDB834C7210}"/>
              </a:ext>
            </a:extLst>
          </p:cNvPr>
          <p:cNvSpPr txBox="1">
            <a:spLocks/>
          </p:cNvSpPr>
          <p:nvPr/>
        </p:nvSpPr>
        <p:spPr bwMode="gray">
          <a:xfrm>
            <a:off x="3712881" y="3005143"/>
            <a:ext cx="2348645" cy="11277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24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100000"/>
              <a:buFont typeface="Arial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100000"/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lvl="1" indent="-174625">
              <a:buClrTx/>
            </a:pPr>
            <a:r>
              <a:rPr lang="en-GB" sz="1300">
                <a:solidFill>
                  <a:schemeClr val="accent2"/>
                </a:solidFill>
              </a:rPr>
              <a:t>Pooled procurement - </a:t>
            </a:r>
            <a:r>
              <a:rPr lang="en-GB" sz="1300" b="0">
                <a:solidFill>
                  <a:schemeClr val="accent1"/>
                </a:solidFill>
              </a:rPr>
              <a:t>tender mechanism pooling countries’ demand</a:t>
            </a:r>
            <a:endParaRPr lang="en-GB" sz="1300">
              <a:solidFill>
                <a:schemeClr val="accent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59FF37-AF7E-4B91-858B-30E255E9DCDE}"/>
              </a:ext>
            </a:extLst>
          </p:cNvPr>
          <p:cNvSpPr/>
          <p:nvPr/>
        </p:nvSpPr>
        <p:spPr>
          <a:xfrm>
            <a:off x="2194819" y="1276350"/>
            <a:ext cx="5247612" cy="5645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accent1"/>
                </a:solidFill>
              </a:rPr>
              <a:t>Accelerate key missing </a:t>
            </a:r>
            <a:r>
              <a:rPr lang="en-GB" sz="1400" b="1">
                <a:solidFill>
                  <a:schemeClr val="accent1"/>
                </a:solidFill>
              </a:rPr>
              <a:t>vaccine introductions</a:t>
            </a:r>
          </a:p>
          <a:p>
            <a:pPr algn="ctr"/>
            <a:r>
              <a:rPr lang="en-GB" sz="1400">
                <a:solidFill>
                  <a:schemeClr val="accent1"/>
                </a:solidFill>
              </a:rPr>
              <a:t>Strengthen immunisation programme and </a:t>
            </a:r>
            <a:r>
              <a:rPr lang="en-GB" sz="1400" b="1">
                <a:solidFill>
                  <a:schemeClr val="accent1"/>
                </a:solidFill>
              </a:rPr>
              <a:t>prevent backsliding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12B1B677-E15B-48CB-AFDF-2E605334CD29}"/>
              </a:ext>
            </a:extLst>
          </p:cNvPr>
          <p:cNvSpPr/>
          <p:nvPr/>
        </p:nvSpPr>
        <p:spPr>
          <a:xfrm>
            <a:off x="2926687" y="1945441"/>
            <a:ext cx="3810000" cy="12121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895A43D-6F6D-464F-AE39-8497DFDC681B}"/>
              </a:ext>
            </a:extLst>
          </p:cNvPr>
          <p:cNvCxnSpPr>
            <a:cxnSpLocks/>
          </p:cNvCxnSpPr>
          <p:nvPr/>
        </p:nvCxnSpPr>
        <p:spPr>
          <a:xfrm flipV="1">
            <a:off x="1066800" y="2147886"/>
            <a:ext cx="0" cy="192166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576ED2F-BC4E-4489-9453-38A720B2326B}"/>
              </a:ext>
            </a:extLst>
          </p:cNvPr>
          <p:cNvCxnSpPr>
            <a:cxnSpLocks/>
          </p:cNvCxnSpPr>
          <p:nvPr/>
        </p:nvCxnSpPr>
        <p:spPr>
          <a:xfrm flipV="1">
            <a:off x="1066800" y="1247775"/>
            <a:ext cx="0" cy="6238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256334C-F842-4DA1-A37F-0DCD07B1345B}"/>
              </a:ext>
            </a:extLst>
          </p:cNvPr>
          <p:cNvSpPr txBox="1"/>
          <p:nvPr/>
        </p:nvSpPr>
        <p:spPr>
          <a:xfrm rot="16200000">
            <a:off x="538243" y="1448669"/>
            <a:ext cx="64519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/>
              <a:t>Goals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50DD101-C9B9-49CF-8F84-0D460640A271}"/>
              </a:ext>
            </a:extLst>
          </p:cNvPr>
          <p:cNvSpPr txBox="1"/>
          <p:nvPr/>
        </p:nvSpPr>
        <p:spPr>
          <a:xfrm rot="16200000">
            <a:off x="-105866" y="2901702"/>
            <a:ext cx="184080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/>
              <a:t>The Alliance’s three levers of support</a:t>
            </a:r>
          </a:p>
        </p:txBody>
      </p:sp>
    </p:spTree>
    <p:extLst>
      <p:ext uri="{BB962C8B-B14F-4D97-AF65-F5344CB8AC3E}">
        <p14:creationId xmlns:p14="http://schemas.microsoft.com/office/powerpoint/2010/main" val="84601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Object 3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4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9" name="Object 38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4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37" hidden="1"/>
          <p:cNvSpPr/>
          <p:nvPr>
            <p:custDataLst>
              <p:tags r:id="rId3"/>
            </p:custDataLst>
          </p:nvPr>
        </p:nvSpPr>
        <p:spPr>
          <a:xfrm>
            <a:off x="1143000" y="0"/>
            <a:ext cx="119063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fr-FR" sz="280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FDAC09-6322-4FCE-B4B1-542FD50DE73D}"/>
              </a:ext>
            </a:extLst>
          </p:cNvPr>
          <p:cNvSpPr/>
          <p:nvPr/>
        </p:nvSpPr>
        <p:spPr>
          <a:xfrm>
            <a:off x="7244620" y="4251186"/>
            <a:ext cx="1899379" cy="682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83" y="214177"/>
            <a:ext cx="8382000" cy="777478"/>
          </a:xfrm>
        </p:spPr>
        <p:txBody>
          <a:bodyPr/>
          <a:lstStyle/>
          <a:p>
            <a:r>
              <a:rPr lang="fr-FR" sz="2400" dirty="0"/>
              <a:t>Goal 4. </a:t>
            </a:r>
            <a:r>
              <a:rPr lang="fr-FR" sz="2400" b="1" dirty="0" err="1"/>
              <a:t>Healthy</a:t>
            </a:r>
            <a:r>
              <a:rPr lang="fr-FR" sz="2400" b="1" dirty="0"/>
              <a:t> </a:t>
            </a:r>
            <a:r>
              <a:rPr lang="fr-FR" sz="2400" b="1" dirty="0" err="1"/>
              <a:t>markets</a:t>
            </a:r>
            <a:r>
              <a:rPr lang="fr-FR" sz="2400" b="1" dirty="0"/>
              <a:t> </a:t>
            </a:r>
            <a:r>
              <a:rPr lang="fr-FR" sz="2400" dirty="0"/>
              <a:t>- continue to </a:t>
            </a:r>
            <a:r>
              <a:rPr lang="fr-FR" sz="2400" dirty="0" err="1"/>
              <a:t>invest</a:t>
            </a:r>
            <a:r>
              <a:rPr lang="fr-FR" sz="2400" dirty="0"/>
              <a:t> in innovation </a:t>
            </a:r>
            <a:r>
              <a:rPr lang="fr-FR" sz="2400" dirty="0" err="1"/>
              <a:t>across</a:t>
            </a:r>
            <a:r>
              <a:rPr lang="fr-FR" sz="2400" dirty="0"/>
              <a:t> practices, services and </a:t>
            </a:r>
            <a:r>
              <a:rPr lang="fr-FR" sz="2400" dirty="0" err="1"/>
              <a:t>products</a:t>
            </a:r>
            <a:endParaRPr lang="en-GB" sz="24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9310B53-0762-45F8-AC3F-8B3EDA63F3AB}"/>
              </a:ext>
            </a:extLst>
          </p:cNvPr>
          <p:cNvGrpSpPr/>
          <p:nvPr/>
        </p:nvGrpSpPr>
        <p:grpSpPr>
          <a:xfrm>
            <a:off x="747661" y="1196302"/>
            <a:ext cx="7829006" cy="2785374"/>
            <a:chOff x="1662304" y="1005576"/>
            <a:chExt cx="5909725" cy="3577009"/>
          </a:xfrm>
        </p:grpSpPr>
        <p:sp>
          <p:nvSpPr>
            <p:cNvPr id="58" name="Rectangle 57"/>
            <p:cNvSpPr/>
            <p:nvPr/>
          </p:nvSpPr>
          <p:spPr>
            <a:xfrm>
              <a:off x="1935066" y="1599643"/>
              <a:ext cx="3575879" cy="13616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lvl="0" algn="ctr"/>
              <a:endParaRPr lang="en-GB" sz="1050" i="1">
                <a:solidFill>
                  <a:srgbClr val="343434"/>
                </a:solidFill>
              </a:endParaRPr>
            </a:p>
            <a:p>
              <a:pPr lvl="0" algn="ctr"/>
              <a:endParaRPr lang="en-GB" sz="1050" i="1">
                <a:solidFill>
                  <a:srgbClr val="343434"/>
                </a:solidFill>
              </a:endParaRPr>
            </a:p>
            <a:p>
              <a:pPr lvl="0" algn="ctr"/>
              <a:endParaRPr lang="en-GB" sz="1050" i="1">
                <a:solidFill>
                  <a:srgbClr val="343434"/>
                </a:solidFill>
              </a:endParaRPr>
            </a:p>
            <a:p>
              <a:pPr lvl="0" algn="ctr"/>
              <a:endParaRPr lang="en-GB" sz="1050" i="1">
                <a:solidFill>
                  <a:srgbClr val="343434"/>
                </a:solidFill>
              </a:endParaRPr>
            </a:p>
            <a:p>
              <a:pPr lvl="0" algn="ctr"/>
              <a:endParaRPr lang="en-GB" sz="1050" i="1">
                <a:solidFill>
                  <a:srgbClr val="343434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735796" y="3064717"/>
              <a:ext cx="2775149" cy="151786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lvl="0" algn="ctr"/>
              <a:endParaRPr lang="en-GB" sz="1050" i="1">
                <a:solidFill>
                  <a:srgbClr val="343434"/>
                </a:solidFill>
              </a:endParaRPr>
            </a:p>
            <a:p>
              <a:pPr lvl="0" algn="ctr"/>
              <a:endParaRPr lang="en-GB" sz="1050" i="1">
                <a:solidFill>
                  <a:srgbClr val="343434"/>
                </a:solidFill>
              </a:endParaRPr>
            </a:p>
            <a:p>
              <a:pPr lvl="0" algn="ctr"/>
              <a:endParaRPr lang="en-GB" sz="1050" i="1">
                <a:solidFill>
                  <a:srgbClr val="343434"/>
                </a:solidFill>
              </a:endParaRPr>
            </a:p>
            <a:p>
              <a:pPr lvl="0" algn="ctr"/>
              <a:endParaRPr lang="en-GB" sz="1050" i="1">
                <a:solidFill>
                  <a:srgbClr val="343434"/>
                </a:solidFill>
              </a:endParaRPr>
            </a:p>
            <a:p>
              <a:pPr lvl="0" algn="ctr"/>
              <a:endParaRPr lang="en-GB" sz="1050" i="1">
                <a:solidFill>
                  <a:srgbClr val="343434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1709682" y="1365821"/>
              <a:ext cx="189021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5678704" y="1365821"/>
              <a:ext cx="1863626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3059832" y="1203803"/>
              <a:ext cx="297033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3842705" y="1005576"/>
              <a:ext cx="1512168" cy="1620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i="1">
                  <a:solidFill>
                    <a:schemeClr val="tx1"/>
                  </a:solidFill>
                </a:rPr>
                <a:t>Services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059861" y="1167594"/>
              <a:ext cx="1512168" cy="1620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i="1">
                  <a:solidFill>
                    <a:schemeClr val="tx1"/>
                  </a:solidFill>
                </a:rPr>
                <a:t>Products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662304" y="1149797"/>
              <a:ext cx="1512168" cy="1620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i="1">
                  <a:solidFill>
                    <a:schemeClr val="tx1"/>
                  </a:solidFill>
                </a:rPr>
                <a:t>Practices</a:t>
              </a:r>
            </a:p>
          </p:txBody>
        </p:sp>
        <p:pic>
          <p:nvPicPr>
            <p:cNvPr id="29" name="Picture 5" descr="http://www.flyzipline.com/uploads/logo-4c967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8432" y="1650190"/>
              <a:ext cx="865558" cy="477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8" descr="Image result for logistimo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6227" y="3440416"/>
              <a:ext cx="826577" cy="291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Rectangle 36"/>
            <p:cNvSpPr/>
            <p:nvPr/>
          </p:nvSpPr>
          <p:spPr>
            <a:xfrm>
              <a:off x="5688889" y="1599642"/>
              <a:ext cx="1843257" cy="2982943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>
              <a:solidFill>
                <a:schemeClr val="bg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lvl="0" algn="ctr"/>
              <a:endParaRPr lang="en-GB" sz="1050" i="1">
                <a:solidFill>
                  <a:srgbClr val="343434"/>
                </a:solidFill>
              </a:endParaRPr>
            </a:p>
            <a:p>
              <a:pPr lvl="0" algn="ctr"/>
              <a:endParaRPr lang="en-GB" sz="1050" i="1">
                <a:solidFill>
                  <a:srgbClr val="343434"/>
                </a:solidFill>
              </a:endParaRPr>
            </a:p>
            <a:p>
              <a:pPr lvl="0" algn="ctr"/>
              <a:endParaRPr lang="en-GB" sz="1050" i="1">
                <a:solidFill>
                  <a:srgbClr val="343434"/>
                </a:solidFill>
              </a:endParaRPr>
            </a:p>
            <a:p>
              <a:pPr lvl="0" algn="ctr"/>
              <a:endParaRPr lang="en-GB" sz="1050" i="1">
                <a:solidFill>
                  <a:srgbClr val="343434"/>
                </a:solidFill>
              </a:endParaRPr>
            </a:p>
            <a:p>
              <a:pPr lvl="0" algn="ctr"/>
              <a:endParaRPr lang="en-GB" sz="1050" i="1">
                <a:solidFill>
                  <a:srgbClr val="343434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737864" y="3670075"/>
              <a:ext cx="1745306" cy="4138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50" b="1">
                  <a:solidFill>
                    <a:schemeClr val="tx1"/>
                  </a:solidFill>
                </a:rPr>
                <a:t>Barcode labelling of vaccines</a:t>
              </a:r>
            </a:p>
          </p:txBody>
        </p: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088614" y="2033817"/>
              <a:ext cx="1106392" cy="568560"/>
            </a:xfrm>
            <a:prstGeom prst="rect">
              <a:avLst/>
            </a:prstGeom>
          </p:spPr>
        </p:pic>
        <p:pic>
          <p:nvPicPr>
            <p:cNvPr id="56" name="Picture 7" descr="RÃ©sultat de recherche d'images pour &quot;gavi infuse&quot;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77"/>
            <a:stretch/>
          </p:blipFill>
          <p:spPr bwMode="auto">
            <a:xfrm>
              <a:off x="3827864" y="3158362"/>
              <a:ext cx="743304" cy="26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TextBox 58"/>
            <p:cNvSpPr txBox="1"/>
            <p:nvPr/>
          </p:nvSpPr>
          <p:spPr>
            <a:xfrm>
              <a:off x="1923509" y="1628557"/>
              <a:ext cx="1012922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>
                  <a:solidFill>
                    <a:schemeClr val="accent1"/>
                  </a:solidFill>
                </a:rPr>
                <a:t>Private sector partnerships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84C0CA6-DB65-4346-BEC5-E42EDC7351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64" b="24255"/>
            <a:stretch/>
          </p:blipFill>
          <p:spPr>
            <a:xfrm>
              <a:off x="3842390" y="2113053"/>
              <a:ext cx="1549553" cy="76590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C2D09FD-84F3-4BFA-A078-BCB22E60B2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779"/>
            <a:stretch/>
          </p:blipFill>
          <p:spPr>
            <a:xfrm>
              <a:off x="3562328" y="3771924"/>
              <a:ext cx="1274376" cy="704466"/>
            </a:xfrm>
            <a:prstGeom prst="rect">
              <a:avLst/>
            </a:prstGeom>
          </p:spPr>
        </p:pic>
        <p:pic>
          <p:nvPicPr>
            <p:cNvPr id="50182" name="Picture 6" descr="Image result for barcode labelling vaccines">
              <a:extLst>
                <a:ext uri="{FF2B5EF4-FFF2-40B4-BE49-F238E27FC236}">
                  <a16:creationId xmlns:a16="http://schemas.microsoft.com/office/drawing/2014/main" id="{23702D42-579C-43FC-9C1F-92FE81B5C6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066" y="2782108"/>
              <a:ext cx="718943" cy="7097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BAE593CD-903B-4BB5-BFBA-9721101C8026}"/>
              </a:ext>
            </a:extLst>
          </p:cNvPr>
          <p:cNvSpPr/>
          <p:nvPr/>
        </p:nvSpPr>
        <p:spPr>
          <a:xfrm>
            <a:off x="609600" y="4324350"/>
            <a:ext cx="7927722" cy="4452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/>
              <a:t>The Alliance will develop a more purposeful approach to promote transformational innovations to help deliver on Gavi’s equity ambition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431AE94-4129-4AC5-8437-DF76649D34A6}"/>
              </a:ext>
            </a:extLst>
          </p:cNvPr>
          <p:cNvSpPr/>
          <p:nvPr/>
        </p:nvSpPr>
        <p:spPr>
          <a:xfrm rot="16200000">
            <a:off x="-2308157" y="2398514"/>
            <a:ext cx="5143502" cy="346473"/>
          </a:xfrm>
          <a:prstGeom prst="rect">
            <a:avLst/>
          </a:prstGeom>
          <a:gradFill>
            <a:gsLst>
              <a:gs pos="6000">
                <a:schemeClr val="bg1"/>
              </a:gs>
              <a:gs pos="81000">
                <a:srgbClr val="0070C0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100"/>
          </a:p>
        </p:txBody>
      </p:sp>
      <p:sp>
        <p:nvSpPr>
          <p:cNvPr id="30" name="Freeform 8">
            <a:extLst>
              <a:ext uri="{FF2B5EF4-FFF2-40B4-BE49-F238E27FC236}">
                <a16:creationId xmlns:a16="http://schemas.microsoft.com/office/drawing/2014/main" id="{E661F111-E503-430E-A757-780456A6870B}"/>
              </a:ext>
            </a:extLst>
          </p:cNvPr>
          <p:cNvSpPr>
            <a:spLocks noChangeAspect="1"/>
          </p:cNvSpPr>
          <p:nvPr/>
        </p:nvSpPr>
        <p:spPr bwMode="auto">
          <a:xfrm>
            <a:off x="135578" y="199934"/>
            <a:ext cx="301327" cy="446824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182880" rIns="0" bIns="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fr-FR" sz="1350">
                <a:solidFill>
                  <a:schemeClr val="bg1"/>
                </a:solidFill>
              </a:rPr>
              <a:t>4</a:t>
            </a:r>
            <a:endParaRPr lang="en-GB" sz="1350">
              <a:solidFill>
                <a:schemeClr val="bg1"/>
              </a:solidFill>
            </a:endParaRP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0E213A3F-944E-4325-86F6-E494A4E0CE78}"/>
              </a:ext>
            </a:extLst>
          </p:cNvPr>
          <p:cNvSpPr txBox="1">
            <a:spLocks/>
          </p:cNvSpPr>
          <p:nvPr/>
        </p:nvSpPr>
        <p:spPr>
          <a:xfrm rot="16200000">
            <a:off x="-1534274" y="2524982"/>
            <a:ext cx="3539070" cy="35177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24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100000"/>
              <a:buFont typeface="Arial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00000"/>
              </a:lnSpc>
            </a:pPr>
            <a:r>
              <a:rPr lang="en-GB" sz="1000" b="0">
                <a:solidFill>
                  <a:schemeClr val="bg1"/>
                </a:solidFill>
              </a:rPr>
              <a:t>ENSURE HEALTHY MARKETS FOR </a:t>
            </a:r>
            <a:br>
              <a:rPr lang="en-GB" sz="1000" b="0">
                <a:solidFill>
                  <a:schemeClr val="bg1"/>
                </a:solidFill>
              </a:rPr>
            </a:br>
            <a:r>
              <a:rPr lang="en-GB" sz="1000" b="0">
                <a:solidFill>
                  <a:schemeClr val="bg1"/>
                </a:solidFill>
              </a:rPr>
              <a:t>VACCINES AND RELATED PRODUCTS</a:t>
            </a:r>
          </a:p>
        </p:txBody>
      </p:sp>
    </p:spTree>
    <p:extLst>
      <p:ext uri="{BB962C8B-B14F-4D97-AF65-F5344CB8AC3E}">
        <p14:creationId xmlns:p14="http://schemas.microsoft.com/office/powerpoint/2010/main" val="3054613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4191" y="644129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44191" y="644129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>
          <a:xfrm>
            <a:off x="1143000" y="642937"/>
            <a:ext cx="119063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AD3E528-A148-457A-964F-98AE9248D371}"/>
              </a:ext>
            </a:extLst>
          </p:cNvPr>
          <p:cNvSpPr/>
          <p:nvPr/>
        </p:nvSpPr>
        <p:spPr>
          <a:xfrm>
            <a:off x="7202558" y="4157429"/>
            <a:ext cx="1941442" cy="9860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649" y="224361"/>
            <a:ext cx="8550150" cy="825776"/>
          </a:xfrm>
        </p:spPr>
        <p:txBody>
          <a:bodyPr/>
          <a:lstStyle/>
          <a:p>
            <a:r>
              <a:rPr lang="en-US" u="sng" dirty="0" err="1"/>
              <a:t>Operationalisation</a:t>
            </a:r>
            <a:r>
              <a:rPr lang="en-US" u="sng" dirty="0"/>
              <a:t> of Gavi 5.0</a:t>
            </a:r>
            <a:r>
              <a:rPr lang="en-US" dirty="0"/>
              <a:t>: key areas of work post Board approval of strategy one-pager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310896" y="664935"/>
          <a:ext cx="8394192" cy="4836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Oval 6"/>
          <p:cNvSpPr/>
          <p:nvPr/>
        </p:nvSpPr>
        <p:spPr>
          <a:xfrm>
            <a:off x="216000" y="1288800"/>
            <a:ext cx="496800" cy="4752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26" name="Oval 25"/>
          <p:cNvSpPr/>
          <p:nvPr/>
        </p:nvSpPr>
        <p:spPr>
          <a:xfrm>
            <a:off x="3146400" y="1288800"/>
            <a:ext cx="483600" cy="4752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6012000" y="1288800"/>
            <a:ext cx="504504" cy="4752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28" name="Oval 27"/>
          <p:cNvSpPr/>
          <p:nvPr/>
        </p:nvSpPr>
        <p:spPr>
          <a:xfrm>
            <a:off x="216000" y="3153600"/>
            <a:ext cx="502601" cy="464928"/>
          </a:xfrm>
          <a:prstGeom prst="ellipse">
            <a:avLst/>
          </a:prstGeom>
          <a:solidFill>
            <a:srgbClr val="521B9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29" name="Oval 28"/>
          <p:cNvSpPr/>
          <p:nvPr/>
        </p:nvSpPr>
        <p:spPr>
          <a:xfrm>
            <a:off x="3146400" y="3153600"/>
            <a:ext cx="474504" cy="466128"/>
          </a:xfrm>
          <a:prstGeom prst="ellipse">
            <a:avLst/>
          </a:prstGeom>
          <a:solidFill>
            <a:srgbClr val="00686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30" name="Oval 29"/>
          <p:cNvSpPr/>
          <p:nvPr/>
        </p:nvSpPr>
        <p:spPr>
          <a:xfrm>
            <a:off x="6012000" y="3153600"/>
            <a:ext cx="504504" cy="475200"/>
          </a:xfrm>
          <a:prstGeom prst="ellipse">
            <a:avLst/>
          </a:prstGeom>
          <a:solidFill>
            <a:srgbClr val="531D4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4301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85800"/>
            <a:fld id="{733122C9-A0B9-462F-8757-0847AD287B63}" type="slidenum">
              <a:rPr lang="en-GB">
                <a:solidFill>
                  <a:srgbClr val="343434"/>
                </a:solidFill>
                <a:latin typeface="Arial"/>
              </a:rPr>
              <a:pPr defTabSz="685800"/>
              <a:t>14</a:t>
            </a:fld>
            <a:endParaRPr lang="en-GB">
              <a:solidFill>
                <a:srgbClr val="343434"/>
              </a:solidFill>
              <a:latin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62" y="0"/>
            <a:ext cx="7382077" cy="51435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70A95FC-2A83-4435-B12F-37C730775E7C}"/>
              </a:ext>
            </a:extLst>
          </p:cNvPr>
          <p:cNvSpPr/>
          <p:nvPr/>
        </p:nvSpPr>
        <p:spPr>
          <a:xfrm>
            <a:off x="2971800" y="3897005"/>
            <a:ext cx="2133600" cy="66422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CC1A27E-EED4-422B-B92E-F89E47FC718A}"/>
              </a:ext>
            </a:extLst>
          </p:cNvPr>
          <p:cNvSpPr/>
          <p:nvPr/>
        </p:nvSpPr>
        <p:spPr>
          <a:xfrm>
            <a:off x="1404112" y="1246495"/>
            <a:ext cx="3335401" cy="39755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C1C05E2-10FA-43C2-BA31-853D6931DF98}"/>
              </a:ext>
            </a:extLst>
          </p:cNvPr>
          <p:cNvSpPr/>
          <p:nvPr/>
        </p:nvSpPr>
        <p:spPr>
          <a:xfrm>
            <a:off x="2819400" y="383500"/>
            <a:ext cx="4191000" cy="39755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FBED42-0AA3-4CB7-9E8E-A4B11E4B9CCC}"/>
              </a:ext>
            </a:extLst>
          </p:cNvPr>
          <p:cNvSpPr/>
          <p:nvPr/>
        </p:nvSpPr>
        <p:spPr>
          <a:xfrm>
            <a:off x="1364043" y="2087225"/>
            <a:ext cx="3512757" cy="39755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ADBB4D-7A28-4698-8F9A-DA324730DC46}"/>
              </a:ext>
            </a:extLst>
          </p:cNvPr>
          <p:cNvSpPr/>
          <p:nvPr/>
        </p:nvSpPr>
        <p:spPr>
          <a:xfrm>
            <a:off x="2971800" y="2821930"/>
            <a:ext cx="2133600" cy="66422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6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4EBA54-0A66-4838-8802-E44F54C624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 err="1"/>
              <a:t>Thank</a:t>
            </a:r>
            <a:r>
              <a:rPr lang="de-CH" dirty="0"/>
              <a:t> </a:t>
            </a:r>
            <a:r>
              <a:rPr lang="de-CH" dirty="0" err="1"/>
              <a:t>you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E52413-E287-403E-912D-FA3646A0ADC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en-GB" noProof="0" smtClean="0"/>
              <a:pPr/>
              <a:t>15</a:t>
            </a:fld>
            <a:endParaRPr lang="en-GB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B6F57FD-A623-4B3B-8CB9-906296E669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44F6560-5259-4B8C-A8F7-F54DBFBB4E3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12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2400" dirty="0"/>
              <a:t>Gavi’s </a:t>
            </a:r>
            <a:r>
              <a:rPr lang="fr-CH" sz="2400" dirty="0" err="1"/>
              <a:t>Measles</a:t>
            </a:r>
            <a:r>
              <a:rPr lang="fr-CH" sz="2400" dirty="0"/>
              <a:t> and Rubella </a:t>
            </a:r>
            <a:r>
              <a:rPr lang="fr-CH" sz="2400" dirty="0" err="1"/>
              <a:t>strategy</a:t>
            </a:r>
            <a:r>
              <a:rPr lang="fr-CH" sz="2400" dirty="0"/>
              <a:t> </a:t>
            </a:r>
            <a:r>
              <a:rPr lang="fr-CH" sz="2400" dirty="0" err="1"/>
              <a:t>approved</a:t>
            </a:r>
            <a:r>
              <a:rPr lang="fr-CH" sz="2400" dirty="0"/>
              <a:t> by the Gavi </a:t>
            </a:r>
            <a:r>
              <a:rPr lang="fr-CH" sz="2400" dirty="0" err="1"/>
              <a:t>Board</a:t>
            </a:r>
            <a:r>
              <a:rPr lang="fr-CH" sz="2400" dirty="0"/>
              <a:t> in 2015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2" b="12762"/>
          <a:stretch/>
        </p:blipFill>
        <p:spPr>
          <a:xfrm>
            <a:off x="762000" y="891178"/>
            <a:ext cx="7696200" cy="349211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357680" y="2560320"/>
            <a:ext cx="1062420" cy="167418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endParaRPr lang="en-GB" sz="2925" b="1">
              <a:solidFill>
                <a:prstClr val="white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 bwMode="gray">
          <a:xfrm>
            <a:off x="935038" y="6497638"/>
            <a:ext cx="900112" cy="36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1600" rIns="0" bIns="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9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fld id="{02A591CC-FF3A-423F-AEE4-347403BE7256}" type="slidenum">
              <a:rPr lang="en-US" smtClean="0">
                <a:solidFill>
                  <a:srgbClr val="343434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85D48E-467B-4055-991F-76FF586B9738}"/>
              </a:ext>
            </a:extLst>
          </p:cNvPr>
          <p:cNvSpPr txBox="1"/>
          <p:nvPr/>
        </p:nvSpPr>
        <p:spPr>
          <a:xfrm>
            <a:off x="504000" y="4383291"/>
            <a:ext cx="6904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To date, Gavi </a:t>
            </a:r>
            <a:r>
              <a:rPr lang="de-CH" dirty="0" err="1"/>
              <a:t>has</a:t>
            </a:r>
            <a:r>
              <a:rPr lang="de-CH" dirty="0"/>
              <a:t> </a:t>
            </a:r>
            <a:r>
              <a:rPr lang="de-CH" dirty="0" err="1"/>
              <a:t>disbursed</a:t>
            </a:r>
            <a:r>
              <a:rPr lang="de-CH" dirty="0"/>
              <a:t> $1.2 Billion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measles</a:t>
            </a:r>
            <a:r>
              <a:rPr lang="de-CH" dirty="0"/>
              <a:t> and rubella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135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45F3019F-8DE1-3E41-A868-A8F1059B7F60}"/>
              </a:ext>
            </a:extLst>
          </p:cNvPr>
          <p:cNvSpPr/>
          <p:nvPr/>
        </p:nvSpPr>
        <p:spPr>
          <a:xfrm>
            <a:off x="7274603" y="4151031"/>
            <a:ext cx="1855045" cy="944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D0CA899-A559-EF44-B940-816BE49FCA56}"/>
              </a:ext>
            </a:extLst>
          </p:cNvPr>
          <p:cNvSpPr/>
          <p:nvPr/>
        </p:nvSpPr>
        <p:spPr>
          <a:xfrm rot="16200000">
            <a:off x="6792253" y="2746436"/>
            <a:ext cx="1713094" cy="2017926"/>
          </a:xfrm>
          <a:prstGeom prst="rect">
            <a:avLst/>
          </a:prstGeom>
          <a:gradFill flip="none" rotWithShape="1">
            <a:gsLst>
              <a:gs pos="99000">
                <a:schemeClr val="accent1"/>
              </a:gs>
              <a:gs pos="0">
                <a:schemeClr val="bg1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F1598DB-32C7-B44E-BC67-FA2C3CADC55C}"/>
              </a:ext>
            </a:extLst>
          </p:cNvPr>
          <p:cNvSpPr/>
          <p:nvPr/>
        </p:nvSpPr>
        <p:spPr>
          <a:xfrm rot="16200000">
            <a:off x="4749198" y="2746436"/>
            <a:ext cx="1713096" cy="2017922"/>
          </a:xfrm>
          <a:prstGeom prst="rect">
            <a:avLst/>
          </a:prstGeom>
          <a:gradFill flip="none" rotWithShape="1">
            <a:gsLst>
              <a:gs pos="100000">
                <a:schemeClr val="accent3"/>
              </a:gs>
              <a:gs pos="0">
                <a:schemeClr val="bg1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BF8F2E6-D5B2-C54E-8F1B-BF798817C2A0}"/>
              </a:ext>
            </a:extLst>
          </p:cNvPr>
          <p:cNvSpPr/>
          <p:nvPr/>
        </p:nvSpPr>
        <p:spPr>
          <a:xfrm rot="16200000">
            <a:off x="2719341" y="2746440"/>
            <a:ext cx="1713098" cy="2017921"/>
          </a:xfrm>
          <a:prstGeom prst="rect">
            <a:avLst/>
          </a:prstGeom>
          <a:gradFill flip="none" rotWithShape="1">
            <a:gsLst>
              <a:gs pos="100000">
                <a:schemeClr val="accent5"/>
              </a:gs>
              <a:gs pos="0">
                <a:schemeClr val="bg1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BF7ED20-7308-4AFF-9C9C-7DF6F64177E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Slide" r:id="rId6" imgW="324" imgH="324" progId="TCLayout.ActiveDocument.1">
                  <p:embed/>
                </p:oleObj>
              </mc:Choice>
              <mc:Fallback>
                <p:oleObj name="think-cell Slide" r:id="rId6" imgW="324" imgH="32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BF7ED20-7308-4AFF-9C9C-7DF6F64177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Rectangle 68" hidden="1">
            <a:extLst>
              <a:ext uri="{FF2B5EF4-FFF2-40B4-BE49-F238E27FC236}">
                <a16:creationId xmlns:a16="http://schemas.microsoft.com/office/drawing/2014/main" id="{912B093F-1283-429C-A3E2-4E2D0704976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GB" sz="1400" b="1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EC450A0-5B25-400A-A200-BE51C99A3505}"/>
              </a:ext>
            </a:extLst>
          </p:cNvPr>
          <p:cNvSpPr txBox="1">
            <a:spLocks/>
          </p:cNvSpPr>
          <p:nvPr/>
        </p:nvSpPr>
        <p:spPr bwMode="gray">
          <a:xfrm>
            <a:off x="503999" y="303370"/>
            <a:ext cx="8495221" cy="65776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/>
              <a:t>Gavi 5.0 (2021-2025) will be critical for Alliance’s new 2030 aspiration</a:t>
            </a:r>
            <a:endParaRPr lang="en-GB" sz="24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B86B0E-1D81-1B4F-8174-844E029F23E7}"/>
              </a:ext>
            </a:extLst>
          </p:cNvPr>
          <p:cNvSpPr/>
          <p:nvPr/>
        </p:nvSpPr>
        <p:spPr>
          <a:xfrm rot="16200000">
            <a:off x="656413" y="2746439"/>
            <a:ext cx="1713096" cy="2017924"/>
          </a:xfrm>
          <a:prstGeom prst="rect">
            <a:avLst/>
          </a:prstGeom>
          <a:gradFill flip="none" rotWithShape="1">
            <a:gsLst>
              <a:gs pos="100000">
                <a:srgbClr val="7030A0"/>
              </a:gs>
              <a:gs pos="0">
                <a:schemeClr val="bg1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2868E6-7358-4447-A615-83B2980791BC}"/>
              </a:ext>
            </a:extLst>
          </p:cNvPr>
          <p:cNvSpPr/>
          <p:nvPr/>
        </p:nvSpPr>
        <p:spPr>
          <a:xfrm>
            <a:off x="503999" y="1212342"/>
            <a:ext cx="8078788" cy="1283208"/>
          </a:xfrm>
          <a:prstGeom prst="rect">
            <a:avLst/>
          </a:prstGeom>
          <a:gradFill flip="none" rotWithShape="1">
            <a:gsLst>
              <a:gs pos="100000">
                <a:srgbClr val="0070C0"/>
              </a:gs>
              <a:gs pos="0">
                <a:schemeClr val="accent2">
                  <a:lumMod val="60000"/>
                  <a:lumOff val="40000"/>
                  <a:tint val="23500"/>
                  <a:satMod val="160000"/>
                  <a:alpha val="0"/>
                </a:schemeClr>
              </a:gs>
            </a:gsLst>
            <a:lin ang="10800000" scaled="0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pPr marL="625475" algn="ctr"/>
            <a:endParaRPr lang="en-US" sz="2400" b="1">
              <a:solidFill>
                <a:schemeClr val="accent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FDAB33-3D0C-5844-945B-E2CD93E7511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469" t="7784"/>
          <a:stretch/>
        </p:blipFill>
        <p:spPr>
          <a:xfrm>
            <a:off x="7335064" y="1201933"/>
            <a:ext cx="1262693" cy="708522"/>
          </a:xfrm>
          <a:prstGeom prst="rect">
            <a:avLst/>
          </a:prstGeom>
          <a:ln>
            <a:noFill/>
          </a:ln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00BA42A1-C7DC-A64A-BAED-603B1EB38F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8" t="29660" r="20404" b="29793"/>
          <a:stretch/>
        </p:blipFill>
        <p:spPr bwMode="auto">
          <a:xfrm>
            <a:off x="768927" y="1201933"/>
            <a:ext cx="1444338" cy="70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5E0C93F-4B8B-6A46-8679-02174C050266}"/>
              </a:ext>
            </a:extLst>
          </p:cNvPr>
          <p:cNvSpPr/>
          <p:nvPr/>
        </p:nvSpPr>
        <p:spPr>
          <a:xfrm rot="16200000">
            <a:off x="-257888" y="1343675"/>
            <a:ext cx="1045468" cy="301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>
                <a:solidFill>
                  <a:schemeClr val="tx1"/>
                </a:solidFill>
              </a:rPr>
              <a:t>Vision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62C0B96-7C03-3249-831D-1EBAB52591B2}"/>
              </a:ext>
            </a:extLst>
          </p:cNvPr>
          <p:cNvSpPr/>
          <p:nvPr/>
        </p:nvSpPr>
        <p:spPr>
          <a:xfrm>
            <a:off x="520148" y="3971387"/>
            <a:ext cx="2051777" cy="657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chemeClr val="bg1"/>
                </a:solidFill>
              </a:rPr>
              <a:t>Introduce and </a:t>
            </a:r>
            <a:br>
              <a:rPr lang="en-GB" sz="1400" b="1">
                <a:solidFill>
                  <a:schemeClr val="bg1"/>
                </a:solidFill>
              </a:rPr>
            </a:br>
            <a:r>
              <a:rPr lang="en-GB" sz="1400" b="1">
                <a:solidFill>
                  <a:schemeClr val="bg1"/>
                </a:solidFill>
              </a:rPr>
              <a:t>scale up vaccines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27EFAD0-5AC8-954E-9E45-CC38D64C8689}"/>
              </a:ext>
            </a:extLst>
          </p:cNvPr>
          <p:cNvSpPr/>
          <p:nvPr/>
        </p:nvSpPr>
        <p:spPr>
          <a:xfrm>
            <a:off x="2499522" y="3673864"/>
            <a:ext cx="2152736" cy="955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chemeClr val="bg1"/>
                </a:solidFill>
              </a:rPr>
              <a:t>Strengthen health systems to increase equity in immunisation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B7DC003-2674-1F4F-A68A-FE30823B5BC8}"/>
              </a:ext>
            </a:extLst>
          </p:cNvPr>
          <p:cNvSpPr/>
          <p:nvPr/>
        </p:nvSpPr>
        <p:spPr>
          <a:xfrm>
            <a:off x="4436498" y="3836171"/>
            <a:ext cx="2338494" cy="792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chemeClr val="bg1"/>
                </a:solidFill>
              </a:rPr>
              <a:t>Improve sustainability </a:t>
            </a:r>
            <a:br>
              <a:rPr lang="en-GB" sz="1400" b="1">
                <a:solidFill>
                  <a:schemeClr val="bg1"/>
                </a:solidFill>
              </a:rPr>
            </a:br>
            <a:r>
              <a:rPr lang="en-GB" sz="1400" b="1">
                <a:solidFill>
                  <a:schemeClr val="bg1"/>
                </a:solidFill>
              </a:rPr>
              <a:t>of immunisation programs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C2C939D-A6DA-BE4A-8CFD-8F80AB63AA2E}"/>
              </a:ext>
            </a:extLst>
          </p:cNvPr>
          <p:cNvSpPr/>
          <p:nvPr/>
        </p:nvSpPr>
        <p:spPr>
          <a:xfrm>
            <a:off x="6639835" y="3333750"/>
            <a:ext cx="2017928" cy="1713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chemeClr val="bg1"/>
                </a:solidFill>
              </a:rPr>
              <a:t>Ensure healthy markets for vaccines and related products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398B4BB-1FC0-194A-AE43-12606787EF97}"/>
              </a:ext>
            </a:extLst>
          </p:cNvPr>
          <p:cNvSpPr/>
          <p:nvPr/>
        </p:nvSpPr>
        <p:spPr>
          <a:xfrm rot="16200000">
            <a:off x="-427208" y="3593029"/>
            <a:ext cx="1403696" cy="319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>
                <a:solidFill>
                  <a:schemeClr val="tx1"/>
                </a:solidFill>
              </a:rPr>
              <a:t>Goals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D98A84-FD46-804C-B164-80CF13806C47}"/>
              </a:ext>
            </a:extLst>
          </p:cNvPr>
          <p:cNvSpPr/>
          <p:nvPr/>
        </p:nvSpPr>
        <p:spPr>
          <a:xfrm>
            <a:off x="2210329" y="1387336"/>
            <a:ext cx="48762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chemeClr val="accent1"/>
                </a:solidFill>
              </a:rPr>
              <a:t>Leaving no-one behind with immunisation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6BD0FD6-A2E7-4562-AB89-8AB986740FA4}"/>
              </a:ext>
            </a:extLst>
          </p:cNvPr>
          <p:cNvSpPr/>
          <p:nvPr/>
        </p:nvSpPr>
        <p:spPr>
          <a:xfrm rot="16200000">
            <a:off x="-121387" y="2044845"/>
            <a:ext cx="771409" cy="301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>
                <a:solidFill>
                  <a:schemeClr val="tx1"/>
                </a:solidFill>
              </a:rPr>
              <a:t>Mission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7E53EA7-D16E-4B8C-B4BA-522B34428260}"/>
              </a:ext>
            </a:extLst>
          </p:cNvPr>
          <p:cNvSpPr/>
          <p:nvPr/>
        </p:nvSpPr>
        <p:spPr>
          <a:xfrm>
            <a:off x="512826" y="1896130"/>
            <a:ext cx="80215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5475" algn="ctr"/>
            <a:r>
              <a:rPr lang="en-US" sz="1400" i="1">
                <a:solidFill>
                  <a:schemeClr val="accent1"/>
                </a:solidFill>
              </a:rPr>
              <a:t>To save lives and protect people’s health by increasing coverage </a:t>
            </a:r>
            <a:br>
              <a:rPr lang="en-US" sz="1400" i="1">
                <a:solidFill>
                  <a:schemeClr val="accent1"/>
                </a:solidFill>
              </a:rPr>
            </a:br>
            <a:r>
              <a:rPr lang="en-US" sz="1400" i="1">
                <a:solidFill>
                  <a:schemeClr val="accent1"/>
                </a:solidFill>
              </a:rPr>
              <a:t>and equitable use of vaccines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FEFF2F8-F4FC-4A4B-989F-2BBC7B6C9B30}"/>
              </a:ext>
            </a:extLst>
          </p:cNvPr>
          <p:cNvSpPr/>
          <p:nvPr/>
        </p:nvSpPr>
        <p:spPr>
          <a:xfrm>
            <a:off x="503999" y="4632230"/>
            <a:ext cx="8153764" cy="368395"/>
          </a:xfrm>
          <a:prstGeom prst="rect">
            <a:avLst/>
          </a:prstGeom>
          <a:gradFill flip="none" rotWithShape="1">
            <a:gsLst>
              <a:gs pos="100000">
                <a:schemeClr val="bg2">
                  <a:lumMod val="60000"/>
                  <a:lumOff val="40000"/>
                </a:schemeClr>
              </a:gs>
              <a:gs pos="0">
                <a:schemeClr val="bg1">
                  <a:lumMod val="95000"/>
                </a:schemeClr>
              </a:gs>
            </a:gsLst>
            <a:lin ang="10800000" scaled="0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pPr marL="625475" algn="ctr"/>
            <a:r>
              <a:rPr lang="en-US" sz="1600" b="1">
                <a:solidFill>
                  <a:schemeClr val="accent1"/>
                </a:solidFill>
              </a:rPr>
              <a:t>Enablers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D4BF42B-8FEE-48D6-986B-F0172E00122C}"/>
              </a:ext>
            </a:extLst>
          </p:cNvPr>
          <p:cNvSpPr/>
          <p:nvPr/>
        </p:nvSpPr>
        <p:spPr>
          <a:xfrm>
            <a:off x="503999" y="2493688"/>
            <a:ext cx="8078788" cy="499370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2">
                  <a:lumMod val="60000"/>
                  <a:lumOff val="40000"/>
                  <a:tint val="23500"/>
                  <a:satMod val="160000"/>
                  <a:alpha val="0"/>
                </a:schemeClr>
              </a:gs>
            </a:gsLst>
            <a:lin ang="10800000" scaled="0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pPr marL="625475" algn="ctr"/>
            <a:r>
              <a:rPr lang="en-US" sz="1600" b="1">
                <a:solidFill>
                  <a:schemeClr val="accent2"/>
                </a:solidFill>
              </a:rPr>
              <a:t>Set of principles</a:t>
            </a: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CADFD755-77A6-4BF8-A2D4-F1A5F91E3EE3}"/>
              </a:ext>
            </a:extLst>
          </p:cNvPr>
          <p:cNvSpPr/>
          <p:nvPr/>
        </p:nvSpPr>
        <p:spPr>
          <a:xfrm>
            <a:off x="503999" y="2493688"/>
            <a:ext cx="8153764" cy="470847"/>
          </a:xfrm>
          <a:prstGeom prst="flowChartProcess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Freeform 8">
            <a:extLst>
              <a:ext uri="{FF2B5EF4-FFF2-40B4-BE49-F238E27FC236}">
                <a16:creationId xmlns:a16="http://schemas.microsoft.com/office/drawing/2014/main" id="{7CF9429A-1902-4AE5-91B5-034070B4E78D}"/>
              </a:ext>
            </a:extLst>
          </p:cNvPr>
          <p:cNvSpPr>
            <a:spLocks noChangeAspect="1"/>
          </p:cNvSpPr>
          <p:nvPr/>
        </p:nvSpPr>
        <p:spPr bwMode="auto">
          <a:xfrm>
            <a:off x="1362298" y="3181350"/>
            <a:ext cx="301327" cy="446824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65327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182880" rIns="0" bIns="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fr-FR" sz="1350">
                <a:solidFill>
                  <a:schemeClr val="bg1"/>
                </a:solidFill>
              </a:rPr>
              <a:t>1</a:t>
            </a:r>
            <a:endParaRPr lang="en-GB" sz="1350">
              <a:solidFill>
                <a:schemeClr val="bg1"/>
              </a:solidFill>
            </a:endParaRPr>
          </a:p>
        </p:txBody>
      </p:sp>
      <p:sp>
        <p:nvSpPr>
          <p:cNvPr id="31" name="Freeform 8">
            <a:extLst>
              <a:ext uri="{FF2B5EF4-FFF2-40B4-BE49-F238E27FC236}">
                <a16:creationId xmlns:a16="http://schemas.microsoft.com/office/drawing/2014/main" id="{442BD733-B79B-4CBC-8438-5035A9874BBE}"/>
              </a:ext>
            </a:extLst>
          </p:cNvPr>
          <p:cNvSpPr>
            <a:spLocks noChangeAspect="1"/>
          </p:cNvSpPr>
          <p:nvPr/>
        </p:nvSpPr>
        <p:spPr bwMode="auto">
          <a:xfrm>
            <a:off x="3425227" y="3181350"/>
            <a:ext cx="301327" cy="446824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182880" rIns="0" bIns="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fr-FR" sz="1350">
                <a:solidFill>
                  <a:schemeClr val="bg1"/>
                </a:solidFill>
              </a:rPr>
              <a:t>2</a:t>
            </a:r>
            <a:endParaRPr lang="en-GB" sz="1350">
              <a:solidFill>
                <a:schemeClr val="bg1"/>
              </a:solidFill>
            </a:endParaRPr>
          </a:p>
        </p:txBody>
      </p:sp>
      <p:sp>
        <p:nvSpPr>
          <p:cNvPr id="32" name="Freeform 8">
            <a:extLst>
              <a:ext uri="{FF2B5EF4-FFF2-40B4-BE49-F238E27FC236}">
                <a16:creationId xmlns:a16="http://schemas.microsoft.com/office/drawing/2014/main" id="{BF44560A-7CEF-44B8-A178-4F36158699F7}"/>
              </a:ext>
            </a:extLst>
          </p:cNvPr>
          <p:cNvSpPr>
            <a:spLocks noChangeAspect="1"/>
          </p:cNvSpPr>
          <p:nvPr/>
        </p:nvSpPr>
        <p:spPr bwMode="auto">
          <a:xfrm>
            <a:off x="5455083" y="3181350"/>
            <a:ext cx="301327" cy="446824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182880" rIns="0" bIns="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fr-FR" sz="1350">
                <a:solidFill>
                  <a:schemeClr val="bg1"/>
                </a:solidFill>
              </a:rPr>
              <a:t>3</a:t>
            </a:r>
            <a:endParaRPr lang="en-GB" sz="1350">
              <a:solidFill>
                <a:schemeClr val="bg1"/>
              </a:solidFill>
            </a:endParaRPr>
          </a:p>
        </p:txBody>
      </p:sp>
      <p:sp>
        <p:nvSpPr>
          <p:cNvPr id="38" name="Freeform 8">
            <a:extLst>
              <a:ext uri="{FF2B5EF4-FFF2-40B4-BE49-F238E27FC236}">
                <a16:creationId xmlns:a16="http://schemas.microsoft.com/office/drawing/2014/main" id="{6CBFEAED-FDFE-4DE0-BBE0-89739E7A4B19}"/>
              </a:ext>
            </a:extLst>
          </p:cNvPr>
          <p:cNvSpPr>
            <a:spLocks noChangeAspect="1"/>
          </p:cNvSpPr>
          <p:nvPr/>
        </p:nvSpPr>
        <p:spPr bwMode="auto">
          <a:xfrm>
            <a:off x="7498137" y="3181350"/>
            <a:ext cx="301327" cy="446824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182880" rIns="0" bIns="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fr-FR" sz="1350">
                <a:solidFill>
                  <a:schemeClr val="bg1"/>
                </a:solidFill>
              </a:rPr>
              <a:t>4</a:t>
            </a:r>
            <a:endParaRPr lang="en-GB" sz="135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10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7" grpId="0" animBg="1"/>
      <p:bldP spid="26" grpId="0" animBg="1"/>
      <p:bldP spid="7" grpId="0" animBg="1"/>
      <p:bldP spid="9" grpId="0" animBg="1"/>
      <p:bldP spid="12" grpId="0"/>
      <p:bldP spid="21" grpId="0"/>
      <p:bldP spid="22" grpId="0"/>
      <p:bldP spid="23" grpId="0"/>
      <p:bldP spid="25" grpId="0"/>
      <p:bldP spid="2" grpId="0"/>
      <p:bldP spid="33" grpId="0"/>
      <p:bldP spid="39" grpId="0"/>
      <p:bldP spid="40" grpId="0" animBg="1"/>
      <p:bldP spid="42" grpId="0" animBg="1"/>
      <p:bldP spid="6" grpId="0" animBg="1"/>
      <p:bldP spid="30" grpId="0" animBg="1"/>
      <p:bldP spid="31" grpId="0" animBg="1"/>
      <p:bldP spid="32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806" y="770200"/>
            <a:ext cx="6027420" cy="419963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en-GB" noProof="0" smtClean="0"/>
              <a:pPr/>
              <a:t>4</a:t>
            </a:fld>
            <a:endParaRPr lang="en-GB" noProof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3CB450D-7F5E-4C11-B68E-33E7152D0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45" y="412584"/>
            <a:ext cx="8136000" cy="777478"/>
          </a:xfrm>
        </p:spPr>
        <p:txBody>
          <a:bodyPr/>
          <a:lstStyle/>
          <a:p>
            <a:r>
              <a:rPr lang="en-US" sz="2400" dirty="0"/>
              <a:t>Gavi 5.0: focus on equity and reaching zero dose children, with differentiated, tailored and targeted approaches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8812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D3507E9-CE96-47AF-9BE1-F901BCAF6F1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Slide" r:id="rId5" imgW="415" imgH="416" progId="TCLayout.ActiveDocument.1">
                  <p:embed/>
                </p:oleObj>
              </mc:Choice>
              <mc:Fallback>
                <p:oleObj name="think-cell Slide" r:id="rId5" imgW="415" imgH="41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D3507E9-CE96-47AF-9BE1-F901BCAF6F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41A6C190-CC3D-47B1-A31C-13B4E817CCC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fr-FR" sz="280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7CDA4-3D1F-45C2-A44E-3E09F08FA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9 </a:t>
            </a:r>
            <a:r>
              <a:rPr lang="fr-FR" err="1"/>
              <a:t>guiding</a:t>
            </a:r>
            <a:r>
              <a:rPr lang="fr-FR"/>
              <a:t> </a:t>
            </a:r>
            <a:r>
              <a:rPr lang="fr-FR" err="1"/>
              <a:t>principles</a:t>
            </a:r>
            <a:r>
              <a:rPr lang="fr-FR"/>
              <a:t> for the new </a:t>
            </a:r>
            <a:r>
              <a:rPr lang="fr-FR" err="1"/>
              <a:t>strategy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425F2C-7D1B-489D-B651-4A036C67D8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en-GB" noProof="0" smtClean="0"/>
              <a:pPr/>
              <a:t>5</a:t>
            </a:fld>
            <a:endParaRPr lang="en-GB" noProof="0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AB2E61C2-6B6B-416A-93D3-321175DB5FD9}"/>
              </a:ext>
            </a:extLst>
          </p:cNvPr>
          <p:cNvSpPr/>
          <p:nvPr/>
        </p:nvSpPr>
        <p:spPr>
          <a:xfrm>
            <a:off x="504000" y="1581150"/>
            <a:ext cx="1295400" cy="1219200"/>
          </a:xfrm>
          <a:prstGeom prst="flowChartConnecto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74320" rIns="0" bIns="0" rtlCol="0" anchor="ctr"/>
          <a:lstStyle/>
          <a:p>
            <a:pPr algn="ctr"/>
            <a:r>
              <a:rPr lang="fr-FR" sz="1100" b="1" err="1">
                <a:solidFill>
                  <a:schemeClr val="accent1"/>
                </a:solidFill>
              </a:rPr>
              <a:t>Missed</a:t>
            </a:r>
            <a:r>
              <a:rPr lang="fr-FR" sz="1100" b="1">
                <a:solidFill>
                  <a:schemeClr val="accent1"/>
                </a:solidFill>
              </a:rPr>
              <a:t> </a:t>
            </a:r>
            <a:r>
              <a:rPr lang="fr-FR" sz="1100" b="1" err="1">
                <a:solidFill>
                  <a:schemeClr val="accent1"/>
                </a:solidFill>
              </a:rPr>
              <a:t>communities</a:t>
            </a:r>
            <a:r>
              <a:rPr lang="fr-FR" sz="1100" b="1">
                <a:solidFill>
                  <a:schemeClr val="accent1"/>
                </a:solidFill>
              </a:rPr>
              <a:t>, first </a:t>
            </a:r>
            <a:r>
              <a:rPr lang="fr-FR" sz="1100" b="1" err="1">
                <a:solidFill>
                  <a:schemeClr val="accent1"/>
                </a:solidFill>
              </a:rPr>
              <a:t>priority</a:t>
            </a:r>
            <a:endParaRPr lang="en-GB" sz="1100" b="1">
              <a:solidFill>
                <a:schemeClr val="accent1"/>
              </a:solidFill>
            </a:endParaRP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270D79FC-29EA-491D-8879-9F4C94624D1F}"/>
              </a:ext>
            </a:extLst>
          </p:cNvPr>
          <p:cNvSpPr/>
          <p:nvPr/>
        </p:nvSpPr>
        <p:spPr>
          <a:xfrm>
            <a:off x="1412550" y="3028950"/>
            <a:ext cx="1295400" cy="1219200"/>
          </a:xfrm>
          <a:prstGeom prst="flowChartConnecto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74320" rIns="0" bIns="0" rtlCol="0" anchor="ctr"/>
          <a:lstStyle/>
          <a:p>
            <a:pPr algn="ctr"/>
            <a:r>
              <a:rPr lang="fr-FR" sz="1100" b="1">
                <a:solidFill>
                  <a:schemeClr val="accent1"/>
                </a:solidFill>
              </a:rPr>
              <a:t>Integrated</a:t>
            </a:r>
            <a:endParaRPr lang="en-GB" sz="1100" b="1">
              <a:solidFill>
                <a:schemeClr val="accent1"/>
              </a:solidFill>
            </a:endParaRP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A04FC82F-7E23-48D5-BA5F-F0A29781F098}"/>
              </a:ext>
            </a:extLst>
          </p:cNvPr>
          <p:cNvSpPr/>
          <p:nvPr/>
        </p:nvSpPr>
        <p:spPr>
          <a:xfrm>
            <a:off x="2321100" y="1581150"/>
            <a:ext cx="1295400" cy="1219200"/>
          </a:xfrm>
          <a:prstGeom prst="flowChartConnecto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74320" rIns="0" bIns="0" rtlCol="0" anchor="ctr"/>
          <a:lstStyle/>
          <a:p>
            <a:pPr algn="ctr"/>
            <a:r>
              <a:rPr lang="fr-FR" sz="1100" b="1" err="1">
                <a:solidFill>
                  <a:schemeClr val="accent1"/>
                </a:solidFill>
              </a:rPr>
              <a:t>Gender</a:t>
            </a:r>
            <a:r>
              <a:rPr lang="fr-FR" sz="1100" b="1">
                <a:solidFill>
                  <a:schemeClr val="accent1"/>
                </a:solidFill>
              </a:rPr>
              <a:t> focused</a:t>
            </a:r>
            <a:endParaRPr lang="en-GB" sz="1100" b="1">
              <a:solidFill>
                <a:schemeClr val="accent1"/>
              </a:solidFill>
            </a:endParaRP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AB6E3160-FA8A-499A-832E-7029825FBB4A}"/>
              </a:ext>
            </a:extLst>
          </p:cNvPr>
          <p:cNvSpPr/>
          <p:nvPr/>
        </p:nvSpPr>
        <p:spPr>
          <a:xfrm>
            <a:off x="3229650" y="3028950"/>
            <a:ext cx="1295400" cy="1219200"/>
          </a:xfrm>
          <a:prstGeom prst="flowChartConnecto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74320" rIns="0" bIns="0" rtlCol="0" anchor="ctr"/>
          <a:lstStyle/>
          <a:p>
            <a:pPr algn="ctr"/>
            <a:r>
              <a:rPr lang="fr-FR" sz="1100" b="1">
                <a:solidFill>
                  <a:schemeClr val="accent1"/>
                </a:solidFill>
              </a:rPr>
              <a:t>Adaptive, </a:t>
            </a:r>
            <a:r>
              <a:rPr lang="fr-FR" sz="1100" b="1" err="1">
                <a:solidFill>
                  <a:schemeClr val="accent1"/>
                </a:solidFill>
              </a:rPr>
              <a:t>resilient</a:t>
            </a:r>
            <a:endParaRPr lang="en-GB" sz="1100" b="1">
              <a:solidFill>
                <a:schemeClr val="accent1"/>
              </a:solidFill>
            </a:endParaRP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42C56C4E-B85F-43F1-A68D-31BA0D4483EF}"/>
              </a:ext>
            </a:extLst>
          </p:cNvPr>
          <p:cNvSpPr/>
          <p:nvPr/>
        </p:nvSpPr>
        <p:spPr>
          <a:xfrm>
            <a:off x="4138200" y="1581150"/>
            <a:ext cx="1295400" cy="1219200"/>
          </a:xfrm>
          <a:prstGeom prst="flowChartConnecto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74320" rIns="0" bIns="0" rtlCol="0" anchor="ctr"/>
          <a:lstStyle/>
          <a:p>
            <a:pPr algn="ctr"/>
            <a:r>
              <a:rPr lang="fr-FR" sz="1100" b="1">
                <a:solidFill>
                  <a:schemeClr val="accent1"/>
                </a:solidFill>
              </a:rPr>
              <a:t>Country </a:t>
            </a:r>
            <a:r>
              <a:rPr lang="fr-FR" sz="1100" b="1" err="1">
                <a:solidFill>
                  <a:schemeClr val="accent1"/>
                </a:solidFill>
              </a:rPr>
              <a:t>led</a:t>
            </a:r>
            <a:r>
              <a:rPr lang="fr-FR" sz="1100" b="1">
                <a:solidFill>
                  <a:schemeClr val="accent1"/>
                </a:solidFill>
              </a:rPr>
              <a:t>, </a:t>
            </a:r>
            <a:r>
              <a:rPr lang="fr-FR" sz="1100" b="1" err="1">
                <a:solidFill>
                  <a:schemeClr val="accent1"/>
                </a:solidFill>
              </a:rPr>
              <a:t>sustainable</a:t>
            </a:r>
            <a:endParaRPr lang="en-GB" sz="1100" b="1">
              <a:solidFill>
                <a:schemeClr val="accent1"/>
              </a:solidFill>
            </a:endParaRP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05BF6277-C9B8-45F4-942A-90E3BA98D85F}"/>
              </a:ext>
            </a:extLst>
          </p:cNvPr>
          <p:cNvSpPr/>
          <p:nvPr/>
        </p:nvSpPr>
        <p:spPr>
          <a:xfrm>
            <a:off x="5046750" y="3028950"/>
            <a:ext cx="1295400" cy="1219200"/>
          </a:xfrm>
          <a:prstGeom prst="flowChartConnecto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74320" rIns="0" bIns="0" rtlCol="0" anchor="ctr"/>
          <a:lstStyle/>
          <a:p>
            <a:pPr algn="ctr"/>
            <a:r>
              <a:rPr lang="fr-FR" sz="1100" b="1">
                <a:solidFill>
                  <a:schemeClr val="accent1"/>
                </a:solidFill>
              </a:rPr>
              <a:t>Innovative</a:t>
            </a:r>
            <a:endParaRPr lang="en-GB" sz="1100" b="1">
              <a:solidFill>
                <a:schemeClr val="accent1"/>
              </a:solidFill>
            </a:endParaRP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7D102728-F18C-4366-AA09-097149DDF66A}"/>
              </a:ext>
            </a:extLst>
          </p:cNvPr>
          <p:cNvSpPr/>
          <p:nvPr/>
        </p:nvSpPr>
        <p:spPr>
          <a:xfrm>
            <a:off x="5955300" y="1581150"/>
            <a:ext cx="1295400" cy="1219200"/>
          </a:xfrm>
          <a:prstGeom prst="flowChartConnecto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74320" rIns="0" bIns="0" rtlCol="0" anchor="ctr"/>
          <a:lstStyle/>
          <a:p>
            <a:pPr algn="ctr"/>
            <a:r>
              <a:rPr lang="fr-FR" sz="1100" b="1">
                <a:solidFill>
                  <a:schemeClr val="accent1"/>
                </a:solidFill>
              </a:rPr>
              <a:t>Community </a:t>
            </a:r>
            <a:r>
              <a:rPr lang="fr-FR" sz="1100" b="1" err="1">
                <a:solidFill>
                  <a:schemeClr val="accent1"/>
                </a:solidFill>
              </a:rPr>
              <a:t>owned</a:t>
            </a:r>
            <a:endParaRPr lang="en-GB" sz="1100" b="1">
              <a:solidFill>
                <a:schemeClr val="accent1"/>
              </a:solidFill>
            </a:endParaRP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3EB773CE-01FF-4939-A1C0-78A8F39AF43C}"/>
              </a:ext>
            </a:extLst>
          </p:cNvPr>
          <p:cNvSpPr/>
          <p:nvPr/>
        </p:nvSpPr>
        <p:spPr>
          <a:xfrm>
            <a:off x="6863850" y="3028950"/>
            <a:ext cx="1295400" cy="1219200"/>
          </a:xfrm>
          <a:prstGeom prst="flowChartConnecto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74320" rIns="0" bIns="0" rtlCol="0" anchor="ctr"/>
          <a:lstStyle/>
          <a:p>
            <a:pPr algn="ctr"/>
            <a:r>
              <a:rPr lang="fr-FR" sz="1100" b="1" err="1">
                <a:solidFill>
                  <a:schemeClr val="accent1"/>
                </a:solidFill>
              </a:rPr>
              <a:t>Collaborativeaccountable</a:t>
            </a:r>
            <a:endParaRPr lang="en-GB" sz="1100" b="1">
              <a:solidFill>
                <a:schemeClr val="accent1"/>
              </a:solidFill>
            </a:endParaRP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2C02E16E-085B-4FBD-8E99-E28107841B20}"/>
              </a:ext>
            </a:extLst>
          </p:cNvPr>
          <p:cNvSpPr/>
          <p:nvPr/>
        </p:nvSpPr>
        <p:spPr>
          <a:xfrm>
            <a:off x="7772400" y="1581150"/>
            <a:ext cx="1295400" cy="1219200"/>
          </a:xfrm>
          <a:prstGeom prst="flowChartConnecto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74320" rIns="0" bIns="0" rtlCol="0" anchor="ctr"/>
          <a:lstStyle/>
          <a:p>
            <a:pPr algn="ctr"/>
            <a:r>
              <a:rPr lang="fr-FR" sz="1100" b="1" err="1">
                <a:solidFill>
                  <a:schemeClr val="accent1"/>
                </a:solidFill>
              </a:rPr>
              <a:t>Differentiated</a:t>
            </a:r>
            <a:endParaRPr lang="en-GB" sz="1100" b="1">
              <a:solidFill>
                <a:schemeClr val="accent1"/>
              </a:solidFill>
            </a:endParaRPr>
          </a:p>
        </p:txBody>
      </p:sp>
      <p:pic>
        <p:nvPicPr>
          <p:cNvPr id="3080" name="Picture 8" descr="https://static.thenounproject.com/png/2456669-200.png">
            <a:extLst>
              <a:ext uri="{FF2B5EF4-FFF2-40B4-BE49-F238E27FC236}">
                <a16:creationId xmlns:a16="http://schemas.microsoft.com/office/drawing/2014/main" id="{670E177E-08C5-45D0-BB10-B02E4CD4C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50" y="1630139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static.thenounproject.com/png/409502-200.png">
            <a:extLst>
              <a:ext uri="{FF2B5EF4-FFF2-40B4-BE49-F238E27FC236}">
                <a16:creationId xmlns:a16="http://schemas.microsoft.com/office/drawing/2014/main" id="{2A185A3A-E8BD-490A-9023-033276204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250" y="1630139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static.thenounproject.com/png/2595683-200.png">
            <a:extLst>
              <a:ext uri="{FF2B5EF4-FFF2-40B4-BE49-F238E27FC236}">
                <a16:creationId xmlns:a16="http://schemas.microsoft.com/office/drawing/2014/main" id="{9BE281A5-2557-43EE-AF0B-0740DC175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350" y="1630139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static.thenounproject.com/png/2272074-200.png">
            <a:extLst>
              <a:ext uri="{FF2B5EF4-FFF2-40B4-BE49-F238E27FC236}">
                <a16:creationId xmlns:a16="http://schemas.microsoft.com/office/drawing/2014/main" id="{1DC27DF8-0BFF-46C7-9AAE-5B73C5E1A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450" y="1630139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static.thenounproject.com/png/2228630-200.png">
            <a:extLst>
              <a:ext uri="{FF2B5EF4-FFF2-40B4-BE49-F238E27FC236}">
                <a16:creationId xmlns:a16="http://schemas.microsoft.com/office/drawing/2014/main" id="{2DAC67AC-B134-412B-893A-5AB713D32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50" y="1668239"/>
            <a:ext cx="3429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s://static.thenounproject.com/png/252449-200.png">
            <a:extLst>
              <a:ext uri="{FF2B5EF4-FFF2-40B4-BE49-F238E27FC236}">
                <a16:creationId xmlns:a16="http://schemas.microsoft.com/office/drawing/2014/main" id="{2A7FA921-7F4B-457A-AC0C-4B4DE8A56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850" y="3181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s://static.thenounproject.com/png/944823-200.png">
            <a:extLst>
              <a:ext uri="{FF2B5EF4-FFF2-40B4-BE49-F238E27FC236}">
                <a16:creationId xmlns:a16="http://schemas.microsoft.com/office/drawing/2014/main" id="{8B3408AC-A5F7-4687-974C-488A2A948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800" y="3124200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https://static.thenounproject.com/png/2340053-200.png">
            <a:extLst>
              <a:ext uri="{FF2B5EF4-FFF2-40B4-BE49-F238E27FC236}">
                <a16:creationId xmlns:a16="http://schemas.microsoft.com/office/drawing/2014/main" id="{0C32D389-1758-4FBB-AC83-D29866EE2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900" y="3124200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https://static.thenounproject.com/png/745988-200.png">
            <a:extLst>
              <a:ext uri="{FF2B5EF4-FFF2-40B4-BE49-F238E27FC236}">
                <a16:creationId xmlns:a16="http://schemas.microsoft.com/office/drawing/2014/main" id="{27EA7C81-61B1-4C99-BEC2-E327DFA8F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900" y="3086100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DED06A3-7C74-4826-BD55-9BBF8B6D44B7}"/>
              </a:ext>
            </a:extLst>
          </p:cNvPr>
          <p:cNvSpPr/>
          <p:nvPr/>
        </p:nvSpPr>
        <p:spPr>
          <a:xfrm rot="16200000">
            <a:off x="-2308157" y="2398514"/>
            <a:ext cx="5143502" cy="346473"/>
          </a:xfrm>
          <a:prstGeom prst="rect">
            <a:avLst/>
          </a:prstGeom>
          <a:gradFill>
            <a:gsLst>
              <a:gs pos="6000">
                <a:schemeClr val="bg1"/>
              </a:gs>
              <a:gs pos="81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10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8D64AB9D-4A94-4B14-ACF3-DDB156A9FAD0}"/>
              </a:ext>
            </a:extLst>
          </p:cNvPr>
          <p:cNvSpPr txBox="1">
            <a:spLocks/>
          </p:cNvSpPr>
          <p:nvPr/>
        </p:nvSpPr>
        <p:spPr>
          <a:xfrm rot="16200000">
            <a:off x="-1458071" y="2524982"/>
            <a:ext cx="3539070" cy="35177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24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100000"/>
              <a:buFont typeface="Arial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00000"/>
              </a:lnSpc>
            </a:pPr>
            <a:r>
              <a:rPr lang="en-GB" sz="1000" b="0"/>
              <a:t>SET OF PRINCIPLES</a:t>
            </a:r>
          </a:p>
        </p:txBody>
      </p:sp>
    </p:spTree>
    <p:extLst>
      <p:ext uri="{BB962C8B-B14F-4D97-AF65-F5344CB8AC3E}">
        <p14:creationId xmlns:p14="http://schemas.microsoft.com/office/powerpoint/2010/main" val="92548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7C6147E-1943-4D1E-AEC1-DE413799051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think-cell Slide" r:id="rId6" imgW="415" imgH="416" progId="TCLayout.ActiveDocument.1">
                  <p:embed/>
                </p:oleObj>
              </mc:Choice>
              <mc:Fallback>
                <p:oleObj name="think-cell Slide" r:id="rId6" imgW="415" imgH="41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7C6147E-1943-4D1E-AEC1-DE41379905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531C47B-53A9-4AA6-9BA8-DFB0EC9073B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80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B347B11-0D9D-AC4D-977C-E0D4DD2FF427}"/>
              </a:ext>
            </a:extLst>
          </p:cNvPr>
          <p:cNvSpPr/>
          <p:nvPr/>
        </p:nvSpPr>
        <p:spPr>
          <a:xfrm>
            <a:off x="5317828" y="2138616"/>
            <a:ext cx="2553353" cy="1697773"/>
          </a:xfrm>
          <a:prstGeom prst="rect">
            <a:avLst/>
          </a:prstGeom>
          <a:gradFill>
            <a:gsLst>
              <a:gs pos="100000">
                <a:schemeClr val="accent1">
                  <a:lumMod val="20000"/>
                  <a:lumOff val="80000"/>
                </a:schemeClr>
              </a:gs>
              <a:gs pos="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35C0D5-0921-B141-B503-A5985122D5A3}"/>
              </a:ext>
            </a:extLst>
          </p:cNvPr>
          <p:cNvSpPr/>
          <p:nvPr/>
        </p:nvSpPr>
        <p:spPr>
          <a:xfrm>
            <a:off x="1267036" y="2138616"/>
            <a:ext cx="3954524" cy="1697773"/>
          </a:xfrm>
          <a:prstGeom prst="rect">
            <a:avLst/>
          </a:prstGeom>
          <a:gradFill>
            <a:gsLst>
              <a:gs pos="100000">
                <a:schemeClr val="accent2">
                  <a:lumMod val="20000"/>
                  <a:lumOff val="80000"/>
                </a:schemeClr>
              </a:gs>
              <a:gs pos="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18" y="264933"/>
            <a:ext cx="8136000" cy="777478"/>
          </a:xfrm>
        </p:spPr>
        <p:txBody>
          <a:bodyPr/>
          <a:lstStyle/>
          <a:p>
            <a:r>
              <a:rPr lang="en-GB" sz="2400" dirty="0"/>
              <a:t>Goal 1: </a:t>
            </a:r>
            <a:r>
              <a:rPr lang="en-GB" sz="2400" b="1" dirty="0"/>
              <a:t>Introduce and scale up </a:t>
            </a:r>
            <a:r>
              <a:rPr lang="en-GB" sz="2400" dirty="0"/>
              <a:t>- support countries in prioritising the most appropriate vaccines </a:t>
            </a:r>
          </a:p>
        </p:txBody>
      </p:sp>
      <p:sp>
        <p:nvSpPr>
          <p:cNvPr id="9" name="Pentagon 8"/>
          <p:cNvSpPr/>
          <p:nvPr/>
        </p:nvSpPr>
        <p:spPr>
          <a:xfrm>
            <a:off x="1267036" y="2118118"/>
            <a:ext cx="6761224" cy="316575"/>
          </a:xfrm>
          <a:prstGeom prst="homePlate">
            <a:avLst/>
          </a:prstGeom>
          <a:gradFill>
            <a:gsLst>
              <a:gs pos="0">
                <a:schemeClr val="accent2"/>
              </a:gs>
              <a:gs pos="88000">
                <a:schemeClr val="accent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67037" y="2110129"/>
            <a:ext cx="395452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</a:rPr>
              <a:t>2018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05836" y="2110129"/>
            <a:ext cx="290342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</a:rPr>
              <a:t>2023</a:t>
            </a:r>
          </a:p>
        </p:txBody>
      </p:sp>
      <p:sp>
        <p:nvSpPr>
          <p:cNvPr id="15" name="Freeform 8"/>
          <p:cNvSpPr>
            <a:spLocks noChangeAspect="1"/>
          </p:cNvSpPr>
          <p:nvPr/>
        </p:nvSpPr>
        <p:spPr bwMode="auto">
          <a:xfrm>
            <a:off x="1482300" y="2564814"/>
            <a:ext cx="282248" cy="443533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EAA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solidFill>
                <a:srgbClr val="343434"/>
              </a:solidFill>
            </a:endParaRPr>
          </a:p>
        </p:txBody>
      </p:sp>
      <p:sp>
        <p:nvSpPr>
          <p:cNvPr id="16" name="Freeform 8"/>
          <p:cNvSpPr>
            <a:spLocks noChangeAspect="1"/>
          </p:cNvSpPr>
          <p:nvPr/>
        </p:nvSpPr>
        <p:spPr bwMode="auto">
          <a:xfrm>
            <a:off x="2771898" y="2564814"/>
            <a:ext cx="282248" cy="443533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AF5C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343434"/>
              </a:solidFill>
            </a:endParaRPr>
          </a:p>
        </p:txBody>
      </p:sp>
      <p:sp>
        <p:nvSpPr>
          <p:cNvPr id="18" name="Freeform 8"/>
          <p:cNvSpPr>
            <a:spLocks noChangeAspect="1"/>
          </p:cNvSpPr>
          <p:nvPr/>
        </p:nvSpPr>
        <p:spPr bwMode="auto">
          <a:xfrm>
            <a:off x="2127099" y="2564814"/>
            <a:ext cx="282248" cy="443533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0096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343434"/>
              </a:solidFill>
            </a:endParaRPr>
          </a:p>
        </p:txBody>
      </p:sp>
      <p:sp>
        <p:nvSpPr>
          <p:cNvPr id="19" name="Freeform 8"/>
          <p:cNvSpPr>
            <a:spLocks noChangeAspect="1"/>
          </p:cNvSpPr>
          <p:nvPr/>
        </p:nvSpPr>
        <p:spPr bwMode="auto">
          <a:xfrm>
            <a:off x="3416697" y="2564814"/>
            <a:ext cx="282248" cy="443533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B288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solidFill>
                <a:srgbClr val="343434"/>
              </a:solidFill>
            </a:endParaRPr>
          </a:p>
        </p:txBody>
      </p:sp>
      <p:sp>
        <p:nvSpPr>
          <p:cNvPr id="20" name="Freeform 8"/>
          <p:cNvSpPr>
            <a:spLocks noChangeAspect="1"/>
          </p:cNvSpPr>
          <p:nvPr/>
        </p:nvSpPr>
        <p:spPr bwMode="auto">
          <a:xfrm>
            <a:off x="4706294" y="2564814"/>
            <a:ext cx="282248" cy="443533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7D7061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solidFill>
                <a:srgbClr val="343434"/>
              </a:solidFill>
            </a:endParaRPr>
          </a:p>
        </p:txBody>
      </p:sp>
      <p:sp>
        <p:nvSpPr>
          <p:cNvPr id="21" name="Freeform 8"/>
          <p:cNvSpPr>
            <a:spLocks noChangeAspect="1"/>
          </p:cNvSpPr>
          <p:nvPr/>
        </p:nvSpPr>
        <p:spPr bwMode="auto">
          <a:xfrm>
            <a:off x="4061496" y="2564814"/>
            <a:ext cx="282248" cy="443533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41B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solidFill>
                <a:srgbClr val="343434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14339" y="3005482"/>
            <a:ext cx="872548" cy="369332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GB" sz="1200" i="1"/>
              <a:t>Hep B birth dose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07231" y="3005482"/>
            <a:ext cx="691644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GB" sz="1200" i="1"/>
              <a:t>RSV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24297" y="3005482"/>
            <a:ext cx="806005" cy="369332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GB" sz="1200" i="1"/>
              <a:t>DTP boosters</a:t>
            </a:r>
          </a:p>
        </p:txBody>
      </p:sp>
      <p:sp>
        <p:nvSpPr>
          <p:cNvPr id="25" name="Freeform 8"/>
          <p:cNvSpPr>
            <a:spLocks noChangeAspect="1"/>
          </p:cNvSpPr>
          <p:nvPr/>
        </p:nvSpPr>
        <p:spPr bwMode="auto">
          <a:xfrm>
            <a:off x="6488635" y="2552413"/>
            <a:ext cx="298031" cy="468334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000000"/>
            </a:solidFill>
            <a:prstDash val="sysDash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solidFill>
                <a:srgbClr val="343434"/>
              </a:solidFill>
            </a:endParaRPr>
          </a:p>
        </p:txBody>
      </p:sp>
      <p:sp>
        <p:nvSpPr>
          <p:cNvPr id="26" name="Freeform 8"/>
          <p:cNvSpPr>
            <a:spLocks noChangeAspect="1"/>
          </p:cNvSpPr>
          <p:nvPr/>
        </p:nvSpPr>
        <p:spPr bwMode="auto">
          <a:xfrm>
            <a:off x="7108841" y="2552413"/>
            <a:ext cx="298031" cy="468334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000000"/>
            </a:solidFill>
            <a:prstDash val="sysDash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solidFill>
                <a:srgbClr val="34343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44482" y="3020345"/>
            <a:ext cx="978285" cy="369332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GB" sz="1200" i="1"/>
              <a:t>e.g. </a:t>
            </a:r>
          </a:p>
          <a:p>
            <a:pPr algn="ctr"/>
            <a:r>
              <a:rPr lang="en-GB" sz="1200" i="1"/>
              <a:t>2</a:t>
            </a:r>
            <a:r>
              <a:rPr lang="en-GB" sz="1200" i="1" baseline="30000"/>
              <a:t>nd</a:t>
            </a:r>
            <a:r>
              <a:rPr lang="en-GB" sz="1200" i="1"/>
              <a:t> gen TB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10055" y="3020345"/>
            <a:ext cx="494018" cy="369332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GB" sz="1200" i="1"/>
              <a:t>e.g. HIV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67036" y="3537897"/>
            <a:ext cx="3966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/>
              <a:t>Vaccines conditionally approved in VIS 2018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181490" y="3537897"/>
            <a:ext cx="28260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i="1"/>
            </a:lvl1pPr>
          </a:lstStyle>
          <a:p>
            <a:pPr marL="0" lvl="1" algn="ctr"/>
            <a:r>
              <a:rPr lang="en-GB" sz="1200" b="1"/>
              <a:t>Important, new diseases in pipeline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528159" y="3005482"/>
            <a:ext cx="774132" cy="369332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GB" sz="1200" i="1"/>
              <a:t>Endemic</a:t>
            </a:r>
          </a:p>
          <a:p>
            <a:pPr algn="ctr"/>
            <a:r>
              <a:rPr lang="en-GB" sz="1200" i="1"/>
              <a:t>Cholera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267036" y="3005482"/>
            <a:ext cx="691644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GB" sz="1200" i="1"/>
              <a:t>Rabies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892460" y="3005482"/>
            <a:ext cx="745293" cy="55399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GB" sz="1200" i="1"/>
              <a:t>Multi-valent </a:t>
            </a:r>
            <a:r>
              <a:rPr lang="en-GB" sz="1200" i="1" err="1"/>
              <a:t>Mening</a:t>
            </a:r>
            <a:r>
              <a:rPr lang="en-GB" sz="1200" i="1"/>
              <a:t>.</a:t>
            </a:r>
          </a:p>
        </p:txBody>
      </p:sp>
      <p:sp>
        <p:nvSpPr>
          <p:cNvPr id="34" name="Freeform 8"/>
          <p:cNvSpPr>
            <a:spLocks noChangeAspect="1"/>
          </p:cNvSpPr>
          <p:nvPr/>
        </p:nvSpPr>
        <p:spPr bwMode="auto">
          <a:xfrm>
            <a:off x="5742138" y="2552413"/>
            <a:ext cx="298031" cy="468334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/>
            </a:solidFill>
            <a:prstDash val="sysDash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solidFill>
                <a:srgbClr val="343434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10200" y="3021858"/>
            <a:ext cx="978285" cy="369332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GB" sz="1200" i="1"/>
              <a:t>Malaria</a:t>
            </a:r>
          </a:p>
          <a:p>
            <a:pPr algn="ctr"/>
            <a:r>
              <a:rPr lang="en-GB" sz="1200" i="1"/>
              <a:t>(RTS,S)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946960" y="2110129"/>
            <a:ext cx="130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</a:rPr>
              <a:t>2021/22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A2CAD1A-8A3D-BE47-985E-0137FA6202DA}"/>
              </a:ext>
            </a:extLst>
          </p:cNvPr>
          <p:cNvSpPr/>
          <p:nvPr/>
        </p:nvSpPr>
        <p:spPr>
          <a:xfrm rot="16200000">
            <a:off x="-2308157" y="2398514"/>
            <a:ext cx="5143502" cy="346473"/>
          </a:xfrm>
          <a:prstGeom prst="rect">
            <a:avLst/>
          </a:prstGeom>
          <a:gradFill>
            <a:gsLst>
              <a:gs pos="6000">
                <a:schemeClr val="bg1"/>
              </a:gs>
              <a:gs pos="81000">
                <a:schemeClr val="accent4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100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357BC13D-4E57-E14E-950F-891807A044DC}"/>
              </a:ext>
            </a:extLst>
          </p:cNvPr>
          <p:cNvSpPr txBox="1">
            <a:spLocks/>
          </p:cNvSpPr>
          <p:nvPr/>
        </p:nvSpPr>
        <p:spPr>
          <a:xfrm rot="16200000">
            <a:off x="-1458071" y="2524982"/>
            <a:ext cx="3539070" cy="35177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24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100000"/>
              <a:buFont typeface="Arial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00000"/>
              </a:lnSpc>
            </a:pPr>
            <a:r>
              <a:rPr lang="en-GB" sz="1000" b="0">
                <a:solidFill>
                  <a:schemeClr val="bg1"/>
                </a:solidFill>
              </a:rPr>
              <a:t>INTRODUCE AND SCALE UP VACCINES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8B34AE8-2BBA-2C49-AB94-5A32BB693B21}"/>
              </a:ext>
            </a:extLst>
          </p:cNvPr>
          <p:cNvSpPr/>
          <p:nvPr/>
        </p:nvSpPr>
        <p:spPr>
          <a:xfrm>
            <a:off x="7274603" y="4151031"/>
            <a:ext cx="1855045" cy="944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02BBD7-3363-4659-8AE6-391E46A8DFA5}"/>
              </a:ext>
            </a:extLst>
          </p:cNvPr>
          <p:cNvSpPr/>
          <p:nvPr/>
        </p:nvSpPr>
        <p:spPr>
          <a:xfrm>
            <a:off x="605911" y="1205494"/>
            <a:ext cx="54136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/>
              <a:t>Beyond 2020: new vaccines on the horizon</a:t>
            </a:r>
            <a:endParaRPr lang="en-US" sz="2000" b="1"/>
          </a:p>
        </p:txBody>
      </p:sp>
      <p:sp>
        <p:nvSpPr>
          <p:cNvPr id="41" name="Freeform 8">
            <a:extLst>
              <a:ext uri="{FF2B5EF4-FFF2-40B4-BE49-F238E27FC236}">
                <a16:creationId xmlns:a16="http://schemas.microsoft.com/office/drawing/2014/main" id="{B96DDF64-9D86-42F2-8F94-A9FF402F6174}"/>
              </a:ext>
            </a:extLst>
          </p:cNvPr>
          <p:cNvSpPr>
            <a:spLocks noChangeAspect="1"/>
          </p:cNvSpPr>
          <p:nvPr/>
        </p:nvSpPr>
        <p:spPr bwMode="auto">
          <a:xfrm>
            <a:off x="135578" y="199934"/>
            <a:ext cx="301327" cy="446824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65327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182880" rIns="0" bIns="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fr-FR" sz="1350">
                <a:solidFill>
                  <a:schemeClr val="bg1"/>
                </a:solidFill>
              </a:rPr>
              <a:t>1</a:t>
            </a:r>
            <a:endParaRPr lang="en-GB" sz="135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51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>
            <a:extLst>
              <a:ext uri="{FF2B5EF4-FFF2-40B4-BE49-F238E27FC236}">
                <a16:creationId xmlns:a16="http://schemas.microsoft.com/office/drawing/2014/main" id="{AD8C27FB-A31F-4F67-8A7B-F449A4E82D5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think-cell Slide" r:id="rId5" imgW="415" imgH="416" progId="TCLayout.ActiveDocument.1">
                  <p:embed/>
                </p:oleObj>
              </mc:Choice>
              <mc:Fallback>
                <p:oleObj name="think-cell Slide" r:id="rId5" imgW="415" imgH="416" progId="TCLayout.ActiveDocument.1">
                  <p:embed/>
                  <p:pic>
                    <p:nvPicPr>
                      <p:cNvPr id="21" name="Object 20" hidden="1">
                        <a:extLst>
                          <a:ext uri="{FF2B5EF4-FFF2-40B4-BE49-F238E27FC236}">
                            <a16:creationId xmlns:a16="http://schemas.microsoft.com/office/drawing/2014/main" id="{AD8C27FB-A31F-4F67-8A7B-F449A4E82D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 hidden="1">
            <a:extLst>
              <a:ext uri="{FF2B5EF4-FFF2-40B4-BE49-F238E27FC236}">
                <a16:creationId xmlns:a16="http://schemas.microsoft.com/office/drawing/2014/main" id="{3FBAD785-2672-4850-AC7C-EB45E7F27B0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80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0A7577-DD69-42D8-8D73-E5A9FDB9E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748" y="279900"/>
            <a:ext cx="8320912" cy="777478"/>
          </a:xfrm>
        </p:spPr>
        <p:txBody>
          <a:bodyPr/>
          <a:lstStyle/>
          <a:p>
            <a:r>
              <a:rPr lang="en-GB" sz="2400" dirty="0"/>
              <a:t>Goal 2: </a:t>
            </a:r>
            <a:r>
              <a:rPr lang="en-GB" sz="2400" b="1" dirty="0"/>
              <a:t>S</a:t>
            </a:r>
            <a:r>
              <a:rPr lang="en-US" sz="2400" b="1" dirty="0" err="1"/>
              <a:t>trengthening</a:t>
            </a:r>
            <a:r>
              <a:rPr lang="en-US" sz="2400" b="1" dirty="0"/>
              <a:t> health systems- </a:t>
            </a:r>
            <a:r>
              <a:rPr lang="en-GB" sz="2400" dirty="0"/>
              <a:t>Increasing equity in immunisation delivery will be the priority with intensified focused on hard to reach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9C1E06-E889-434A-820D-821EC2D11B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en-GB" noProof="0" smtClean="0"/>
              <a:pPr/>
              <a:t>7</a:t>
            </a:fld>
            <a:endParaRPr lang="en-GB" noProof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4F307C6-6D29-465D-B9EC-4CB3319C9BA0}"/>
              </a:ext>
            </a:extLst>
          </p:cNvPr>
          <p:cNvSpPr/>
          <p:nvPr/>
        </p:nvSpPr>
        <p:spPr>
          <a:xfrm rot="16200000">
            <a:off x="-2308157" y="2398514"/>
            <a:ext cx="5143502" cy="346473"/>
          </a:xfrm>
          <a:prstGeom prst="rect">
            <a:avLst/>
          </a:prstGeom>
          <a:gradFill>
            <a:gsLst>
              <a:gs pos="6000">
                <a:schemeClr val="bg1"/>
              </a:gs>
              <a:gs pos="81000">
                <a:schemeClr val="accent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100"/>
          </a:p>
        </p:txBody>
      </p:sp>
      <p:sp>
        <p:nvSpPr>
          <p:cNvPr id="76" name="Text Placeholder 2">
            <a:extLst>
              <a:ext uri="{FF2B5EF4-FFF2-40B4-BE49-F238E27FC236}">
                <a16:creationId xmlns:a16="http://schemas.microsoft.com/office/drawing/2014/main" id="{D028D7B0-76C7-4590-8F99-C798E42EFDE3}"/>
              </a:ext>
            </a:extLst>
          </p:cNvPr>
          <p:cNvSpPr txBox="1">
            <a:spLocks/>
          </p:cNvSpPr>
          <p:nvPr/>
        </p:nvSpPr>
        <p:spPr>
          <a:xfrm rot="16200000">
            <a:off x="-1507271" y="2598005"/>
            <a:ext cx="3539070" cy="35177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24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100000"/>
              <a:buFont typeface="Arial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00000"/>
              </a:lnSpc>
            </a:pPr>
            <a:r>
              <a:rPr lang="en-GB" sz="1000" b="0">
                <a:solidFill>
                  <a:schemeClr val="bg1"/>
                </a:solidFill>
              </a:rPr>
              <a:t>STRENGTHEN HEALTH SYSTEMS TO INCREASE EQUITY IN IMMUNISATION</a:t>
            </a:r>
          </a:p>
        </p:txBody>
      </p:sp>
      <p:sp>
        <p:nvSpPr>
          <p:cNvPr id="117" name="Flowchart: Process 116">
            <a:extLst>
              <a:ext uri="{FF2B5EF4-FFF2-40B4-BE49-F238E27FC236}">
                <a16:creationId xmlns:a16="http://schemas.microsoft.com/office/drawing/2014/main" id="{3ABDB685-2088-4033-8823-47745F26E313}"/>
              </a:ext>
            </a:extLst>
          </p:cNvPr>
          <p:cNvSpPr/>
          <p:nvPr/>
        </p:nvSpPr>
        <p:spPr>
          <a:xfrm>
            <a:off x="6781800" y="4205288"/>
            <a:ext cx="2362200" cy="881059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A71BFA7D-F0F9-4B9E-98D0-4255D6C82D0F}"/>
              </a:ext>
            </a:extLst>
          </p:cNvPr>
          <p:cNvGrpSpPr/>
          <p:nvPr/>
        </p:nvGrpSpPr>
        <p:grpSpPr>
          <a:xfrm>
            <a:off x="760638" y="1191309"/>
            <a:ext cx="7921131" cy="3514041"/>
            <a:chOff x="760638" y="1165218"/>
            <a:chExt cx="7921131" cy="4592150"/>
          </a:xfrm>
        </p:grpSpPr>
        <p:sp>
          <p:nvSpPr>
            <p:cNvPr id="120" name="ColumnHeader">
              <a:extLst>
                <a:ext uri="{FF2B5EF4-FFF2-40B4-BE49-F238E27FC236}">
                  <a16:creationId xmlns:a16="http://schemas.microsoft.com/office/drawing/2014/main" id="{E25827B3-0D07-4C91-A151-48216D147EC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0640" y="1165218"/>
              <a:ext cx="7921129" cy="473361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 type="none" w="lg" len="lg"/>
              <a:tailEnd type="none" w="lg" len="lg"/>
            </a:ln>
            <a:effectLst>
              <a:outerShdw dist="25400" dir="5400000" sx="99000" sy="99000" algn="ctr" rotWithShape="0">
                <a:schemeClr val="accent1"/>
              </a:outerShdw>
            </a:effectLst>
          </p:spPr>
          <p:txBody>
            <a:bodyPr wrap="square" tIns="0" bIns="84406" anchor="b">
              <a:spAutoFit/>
            </a:bodyPr>
            <a:lstStyle/>
            <a:p>
              <a:pPr algn="ctr"/>
              <a:r>
                <a:rPr lang="en-GB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Hard to reach / zero-dose children are often in…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2F2C3DBD-8A52-4F61-A853-A344C4497F8A}"/>
                </a:ext>
              </a:extLst>
            </p:cNvPr>
            <p:cNvSpPr/>
            <p:nvPr/>
          </p:nvSpPr>
          <p:spPr>
            <a:xfrm>
              <a:off x="2493910" y="1854602"/>
              <a:ext cx="6187859" cy="11588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>
                  <a:solidFill>
                    <a:schemeClr val="accent1"/>
                  </a:solidFill>
                </a:rPr>
                <a:t>Urban slums</a:t>
              </a:r>
            </a:p>
            <a:p>
              <a:pPr algn="ctr"/>
              <a:r>
                <a:rPr lang="en-GB" sz="1600" i="1">
                  <a:solidFill>
                    <a:schemeClr val="accent1"/>
                  </a:solidFill>
                </a:rPr>
                <a:t>By 2050 an additional 1.25bn people in Asia </a:t>
              </a:r>
            </a:p>
            <a:p>
              <a:pPr algn="ctr"/>
              <a:r>
                <a:rPr lang="en-GB" sz="1600" i="1">
                  <a:solidFill>
                    <a:schemeClr val="accent1"/>
                  </a:solidFill>
                </a:rPr>
                <a:t>and an additional 0.8bn people in Africa will be in urban areas</a:t>
              </a: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8695A8E4-AE0E-4B7D-8534-3875B6883E84}"/>
                </a:ext>
              </a:extLst>
            </p:cNvPr>
            <p:cNvSpPr/>
            <p:nvPr/>
          </p:nvSpPr>
          <p:spPr>
            <a:xfrm>
              <a:off x="2493910" y="3222755"/>
              <a:ext cx="6187859" cy="11521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>
                  <a:solidFill>
                    <a:schemeClr val="accent1"/>
                  </a:solidFill>
                </a:rPr>
                <a:t>Remote communities and nomadic populations</a:t>
              </a: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43190FC7-3F04-4B5A-B4E8-2DBE500CE6C5}"/>
                </a:ext>
              </a:extLst>
            </p:cNvPr>
            <p:cNvSpPr/>
            <p:nvPr/>
          </p:nvSpPr>
          <p:spPr>
            <a:xfrm>
              <a:off x="2493910" y="4590907"/>
              <a:ext cx="6187859" cy="11521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>
                  <a:solidFill>
                    <a:schemeClr val="accent1"/>
                  </a:solidFill>
                </a:rPr>
                <a:t>Conflict settings</a:t>
              </a:r>
            </a:p>
            <a:p>
              <a:pPr algn="ctr"/>
              <a:r>
                <a:rPr lang="en-GB" sz="1600" i="1">
                  <a:solidFill>
                    <a:schemeClr val="accent1"/>
                  </a:solidFill>
                </a:rPr>
                <a:t>doubled number of conflicts since 2010 worldwide </a:t>
              </a:r>
              <a:br>
                <a:rPr lang="en-GB" sz="1600" i="1">
                  <a:solidFill>
                    <a:schemeClr val="accent1"/>
                  </a:solidFill>
                </a:rPr>
              </a:br>
              <a:r>
                <a:rPr lang="en-GB" sz="1600" i="1">
                  <a:solidFill>
                    <a:schemeClr val="accent1"/>
                  </a:solidFill>
                </a:rPr>
                <a:t>(from 60 in 2010 to &gt;100 in 2015)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37C98ADC-1568-42D4-A171-92A13821846F}"/>
                </a:ext>
              </a:extLst>
            </p:cNvPr>
            <p:cNvCxnSpPr/>
            <p:nvPr/>
          </p:nvCxnSpPr>
          <p:spPr>
            <a:xfrm>
              <a:off x="760640" y="3105784"/>
              <a:ext cx="7921129" cy="0"/>
            </a:xfrm>
            <a:prstGeom prst="line">
              <a:avLst/>
            </a:prstGeom>
            <a:ln>
              <a:solidFill>
                <a:schemeClr val="bg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88ADF318-D729-4628-807D-A639BB713191}"/>
                </a:ext>
              </a:extLst>
            </p:cNvPr>
            <p:cNvCxnSpPr/>
            <p:nvPr/>
          </p:nvCxnSpPr>
          <p:spPr>
            <a:xfrm>
              <a:off x="760640" y="4463472"/>
              <a:ext cx="7921129" cy="0"/>
            </a:xfrm>
            <a:prstGeom prst="line">
              <a:avLst/>
            </a:prstGeom>
            <a:ln>
              <a:solidFill>
                <a:schemeClr val="bg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89DAE4C5-384D-4900-8755-01ADA90F5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639" y="1854603"/>
              <a:ext cx="1733271" cy="1158853"/>
            </a:xfrm>
            <a:prstGeom prst="rect">
              <a:avLst/>
            </a:prstGeom>
          </p:spPr>
        </p:pic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36B16C2E-21D4-4A0E-B418-DF42C63A72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638" y="3222755"/>
              <a:ext cx="1733271" cy="1151662"/>
            </a:xfrm>
            <a:prstGeom prst="rect">
              <a:avLst/>
            </a:prstGeom>
          </p:spPr>
        </p:pic>
        <p:pic>
          <p:nvPicPr>
            <p:cNvPr id="128" name="Picture 127">
              <a:extLst>
                <a:ext uri="{FF2B5EF4-FFF2-40B4-BE49-F238E27FC236}">
                  <a16:creationId xmlns:a16="http://schemas.microsoft.com/office/drawing/2014/main" id="{E4853711-121C-41BE-93DD-C42A0932A4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9069"/>
            <a:stretch/>
          </p:blipFill>
          <p:spPr>
            <a:xfrm>
              <a:off x="760640" y="4597632"/>
              <a:ext cx="1755334" cy="1159736"/>
            </a:xfrm>
            <a:prstGeom prst="rect">
              <a:avLst/>
            </a:prstGeom>
          </p:spPr>
        </p:pic>
      </p:grpSp>
      <p:sp>
        <p:nvSpPr>
          <p:cNvPr id="20" name="Freeform 8">
            <a:extLst>
              <a:ext uri="{FF2B5EF4-FFF2-40B4-BE49-F238E27FC236}">
                <a16:creationId xmlns:a16="http://schemas.microsoft.com/office/drawing/2014/main" id="{8C4A9788-0802-48E1-A713-D5363C002013}"/>
              </a:ext>
            </a:extLst>
          </p:cNvPr>
          <p:cNvSpPr>
            <a:spLocks noChangeAspect="1"/>
          </p:cNvSpPr>
          <p:nvPr/>
        </p:nvSpPr>
        <p:spPr bwMode="auto">
          <a:xfrm>
            <a:off x="135578" y="199934"/>
            <a:ext cx="301327" cy="446824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182880" rIns="0" bIns="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fr-FR" sz="1350">
                <a:solidFill>
                  <a:schemeClr val="bg1"/>
                </a:solidFill>
              </a:rPr>
              <a:t>2</a:t>
            </a:r>
            <a:endParaRPr lang="en-GB" sz="135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1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C8095BDD-025D-4292-B1D6-AEE821256FF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think-cell Slide" r:id="rId5" imgW="415" imgH="416" progId="TCLayout.ActiveDocument.1">
                  <p:embed/>
                </p:oleObj>
              </mc:Choice>
              <mc:Fallback>
                <p:oleObj name="think-cell Slide" r:id="rId5" imgW="415" imgH="41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C8095BDD-025D-4292-B1D6-AEE821256F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872A098F-E385-4520-9D4B-C8BE654E9B7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fr-FR" sz="280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rapezoid 7">
            <a:extLst>
              <a:ext uri="{FF2B5EF4-FFF2-40B4-BE49-F238E27FC236}">
                <a16:creationId xmlns:a16="http://schemas.microsoft.com/office/drawing/2014/main" id="{F5AD3043-0DDE-4C61-8557-B214EBF7894E}"/>
              </a:ext>
            </a:extLst>
          </p:cNvPr>
          <p:cNvSpPr/>
          <p:nvPr/>
        </p:nvSpPr>
        <p:spPr>
          <a:xfrm rot="5400000">
            <a:off x="1908580" y="1997495"/>
            <a:ext cx="1897840" cy="1600200"/>
          </a:xfrm>
          <a:prstGeom prst="trapezoi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9A7EEC-FBD4-4ACB-B5E4-EC2182094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11" y="209440"/>
            <a:ext cx="8136000" cy="777478"/>
          </a:xfrm>
        </p:spPr>
        <p:txBody>
          <a:bodyPr/>
          <a:lstStyle/>
          <a:p>
            <a:r>
              <a:rPr lang="fr-FR" sz="2400" dirty="0" err="1"/>
              <a:t>Reaching</a:t>
            </a:r>
            <a:r>
              <a:rPr lang="fr-FR" sz="2400" dirty="0"/>
              <a:t> </a:t>
            </a:r>
            <a:r>
              <a:rPr lang="fr-FR" sz="2400" dirty="0" err="1"/>
              <a:t>marginalised</a:t>
            </a:r>
            <a:r>
              <a:rPr lang="fr-FR" sz="2400" dirty="0"/>
              <a:t> </a:t>
            </a:r>
            <a:r>
              <a:rPr lang="fr-FR" sz="2400" dirty="0" err="1"/>
              <a:t>propulations</a:t>
            </a:r>
            <a:r>
              <a:rPr lang="fr-FR" sz="2400" dirty="0"/>
              <a:t> </a:t>
            </a:r>
            <a:r>
              <a:rPr lang="fr-FR" sz="2400" dirty="0" err="1"/>
              <a:t>will</a:t>
            </a:r>
            <a:r>
              <a:rPr lang="fr-FR" sz="2400" dirty="0"/>
              <a:t> </a:t>
            </a:r>
            <a:r>
              <a:rPr lang="fr-FR" sz="2400" dirty="0" err="1"/>
              <a:t>require</a:t>
            </a:r>
            <a:r>
              <a:rPr lang="fr-FR" sz="2400" dirty="0"/>
              <a:t> </a:t>
            </a:r>
            <a:r>
              <a:rPr lang="fr-FR" sz="2400" dirty="0" err="1"/>
              <a:t>strengthened</a:t>
            </a:r>
            <a:r>
              <a:rPr lang="fr-FR" sz="2400" dirty="0"/>
              <a:t> </a:t>
            </a:r>
            <a:r>
              <a:rPr lang="fr-FR" sz="2400" dirty="0" err="1"/>
              <a:t>programmatic</a:t>
            </a:r>
            <a:r>
              <a:rPr lang="fr-FR" sz="2400" dirty="0"/>
              <a:t> </a:t>
            </a:r>
            <a:r>
              <a:rPr lang="fr-FR" sz="2400" dirty="0" err="1"/>
              <a:t>approaches</a:t>
            </a:r>
            <a:endParaRPr lang="en-GB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27BFB9-C7A3-434F-A18A-1D41FDEB6C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en-GB" noProof="0" smtClean="0"/>
              <a:pPr/>
              <a:t>8</a:t>
            </a:fld>
            <a:endParaRPr lang="en-GB" noProof="0"/>
          </a:p>
        </p:txBody>
      </p:sp>
      <p:sp>
        <p:nvSpPr>
          <p:cNvPr id="11" name="Trapezoid 10">
            <a:extLst>
              <a:ext uri="{FF2B5EF4-FFF2-40B4-BE49-F238E27FC236}">
                <a16:creationId xmlns:a16="http://schemas.microsoft.com/office/drawing/2014/main" id="{78DA188A-8D98-42CC-B8F8-500F5196902A}"/>
              </a:ext>
            </a:extLst>
          </p:cNvPr>
          <p:cNvSpPr/>
          <p:nvPr/>
        </p:nvSpPr>
        <p:spPr>
          <a:xfrm rot="10800000">
            <a:off x="3470680" y="1200150"/>
            <a:ext cx="1897840" cy="1600200"/>
          </a:xfrm>
          <a:prstGeom prst="trapezoi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rapezoid 11">
            <a:extLst>
              <a:ext uri="{FF2B5EF4-FFF2-40B4-BE49-F238E27FC236}">
                <a16:creationId xmlns:a16="http://schemas.microsoft.com/office/drawing/2014/main" id="{0C2C771E-FAC5-46C6-80BF-0B5CB63BEFEE}"/>
              </a:ext>
            </a:extLst>
          </p:cNvPr>
          <p:cNvSpPr/>
          <p:nvPr/>
        </p:nvSpPr>
        <p:spPr>
          <a:xfrm rot="16200000">
            <a:off x="5028717" y="2065877"/>
            <a:ext cx="1897840" cy="1600200"/>
          </a:xfrm>
          <a:prstGeom prst="trapezoi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C74EC3-629F-4575-8578-61905406DD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602" y="1894263"/>
            <a:ext cx="2709996" cy="180666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99742C5-65BD-4C14-98F6-4402B34166DE}"/>
              </a:ext>
            </a:extLst>
          </p:cNvPr>
          <p:cNvSpPr/>
          <p:nvPr/>
        </p:nvSpPr>
        <p:spPr>
          <a:xfrm>
            <a:off x="2034049" y="4146410"/>
            <a:ext cx="4720337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err="1">
                <a:solidFill>
                  <a:schemeClr val="accent1"/>
                </a:solidFill>
              </a:rPr>
              <a:t>Supply</a:t>
            </a:r>
            <a:r>
              <a:rPr lang="fr-FR" sz="1400" b="1">
                <a:solidFill>
                  <a:schemeClr val="accent1"/>
                </a:solidFill>
              </a:rPr>
              <a:t> </a:t>
            </a:r>
            <a:r>
              <a:rPr lang="fr-FR" sz="1400" b="1" err="1">
                <a:solidFill>
                  <a:schemeClr val="accent1"/>
                </a:solidFill>
              </a:rPr>
              <a:t>chain</a:t>
            </a:r>
            <a:r>
              <a:rPr lang="fr-FR" sz="1400" b="1">
                <a:solidFill>
                  <a:schemeClr val="accent1"/>
                </a:solidFill>
              </a:rPr>
              <a:t>, data, leadership and workforce, </a:t>
            </a:r>
            <a:r>
              <a:rPr lang="fr-FR" sz="1400" b="1" err="1">
                <a:solidFill>
                  <a:schemeClr val="accent1"/>
                </a:solidFill>
              </a:rPr>
              <a:t>political</a:t>
            </a:r>
            <a:r>
              <a:rPr lang="fr-FR" sz="1400" b="1">
                <a:solidFill>
                  <a:schemeClr val="accent1"/>
                </a:solidFill>
              </a:rPr>
              <a:t> </a:t>
            </a:r>
            <a:r>
              <a:rPr lang="fr-FR" sz="1400" b="1" err="1">
                <a:solidFill>
                  <a:schemeClr val="accent1"/>
                </a:solidFill>
              </a:rPr>
              <a:t>will</a:t>
            </a:r>
            <a:endParaRPr lang="en-GB" sz="1400" b="1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A37D1D-801E-4135-BFB5-8B3F232F0A30}"/>
              </a:ext>
            </a:extLst>
          </p:cNvPr>
          <p:cNvSpPr txBox="1"/>
          <p:nvPr/>
        </p:nvSpPr>
        <p:spPr>
          <a:xfrm>
            <a:off x="2013415" y="2576649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err="1">
                <a:solidFill>
                  <a:schemeClr val="bg1"/>
                </a:solidFill>
              </a:rPr>
              <a:t>Demand</a:t>
            </a:r>
            <a:endParaRPr lang="en-GB" sz="1600" b="1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D5B38A-4684-4271-BEA7-B141CE602D2D}"/>
              </a:ext>
            </a:extLst>
          </p:cNvPr>
          <p:cNvSpPr txBox="1"/>
          <p:nvPr/>
        </p:nvSpPr>
        <p:spPr>
          <a:xfrm>
            <a:off x="3872014" y="1364205"/>
            <a:ext cx="902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err="1">
                <a:solidFill>
                  <a:schemeClr val="bg1"/>
                </a:solidFill>
              </a:rPr>
              <a:t>Gender</a:t>
            </a:r>
            <a:endParaRPr lang="en-GB" sz="1600" b="1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0AC53A-1F17-4505-A405-5F9DC66933FE}"/>
              </a:ext>
            </a:extLst>
          </p:cNvPr>
          <p:cNvSpPr txBox="1"/>
          <p:nvPr/>
        </p:nvSpPr>
        <p:spPr>
          <a:xfrm>
            <a:off x="5785158" y="2428263"/>
            <a:ext cx="9605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>
                <a:solidFill>
                  <a:schemeClr val="bg1"/>
                </a:solidFill>
              </a:rPr>
              <a:t>Service</a:t>
            </a:r>
            <a:br>
              <a:rPr lang="fr-FR" sz="1600" b="1">
                <a:solidFill>
                  <a:schemeClr val="bg1"/>
                </a:solidFill>
              </a:rPr>
            </a:br>
            <a:r>
              <a:rPr lang="fr-FR" sz="1600" b="1" err="1">
                <a:solidFill>
                  <a:schemeClr val="bg1"/>
                </a:solidFill>
              </a:rPr>
              <a:t>delivery</a:t>
            </a:r>
            <a:endParaRPr lang="en-GB" sz="1600" b="1">
              <a:solidFill>
                <a:schemeClr val="bg1"/>
              </a:solidFill>
            </a:endParaRP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A1466953-C432-404F-9B7E-2C3A1A904968}"/>
              </a:ext>
            </a:extLst>
          </p:cNvPr>
          <p:cNvSpPr/>
          <p:nvPr/>
        </p:nvSpPr>
        <p:spPr>
          <a:xfrm rot="10800000">
            <a:off x="4266111" y="3720391"/>
            <a:ext cx="381000" cy="304800"/>
          </a:xfrm>
          <a:prstGeom prst="downArrow">
            <a:avLst/>
          </a:prstGeom>
          <a:solidFill>
            <a:schemeClr val="bg1"/>
          </a:solidFill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9872F5-00C3-4176-B797-00777A7F6D29}"/>
              </a:ext>
            </a:extLst>
          </p:cNvPr>
          <p:cNvSpPr/>
          <p:nvPr/>
        </p:nvSpPr>
        <p:spPr>
          <a:xfrm rot="16200000">
            <a:off x="-2308157" y="2398514"/>
            <a:ext cx="5143502" cy="346473"/>
          </a:xfrm>
          <a:prstGeom prst="rect">
            <a:avLst/>
          </a:prstGeom>
          <a:gradFill>
            <a:gsLst>
              <a:gs pos="6000">
                <a:schemeClr val="bg1"/>
              </a:gs>
              <a:gs pos="81000">
                <a:schemeClr val="accent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100"/>
          </a:p>
        </p:txBody>
      </p:sp>
      <p:sp>
        <p:nvSpPr>
          <p:cNvPr id="21" name="Freeform 8">
            <a:extLst>
              <a:ext uri="{FF2B5EF4-FFF2-40B4-BE49-F238E27FC236}">
                <a16:creationId xmlns:a16="http://schemas.microsoft.com/office/drawing/2014/main" id="{4432D7D3-250B-4057-832F-5CE881FE5F33}"/>
              </a:ext>
            </a:extLst>
          </p:cNvPr>
          <p:cNvSpPr>
            <a:spLocks noChangeAspect="1"/>
          </p:cNvSpPr>
          <p:nvPr/>
        </p:nvSpPr>
        <p:spPr bwMode="auto">
          <a:xfrm>
            <a:off x="135578" y="199934"/>
            <a:ext cx="301327" cy="446824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182880" rIns="0" bIns="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fr-FR" sz="1350">
                <a:solidFill>
                  <a:schemeClr val="bg1"/>
                </a:solidFill>
              </a:rPr>
              <a:t>2</a:t>
            </a:r>
            <a:endParaRPr lang="en-GB" sz="1350">
              <a:solidFill>
                <a:schemeClr val="bg1"/>
              </a:solidFill>
            </a:endParaRP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1C256BE-B6D8-43F3-82F3-8694BD6DD905}"/>
              </a:ext>
            </a:extLst>
          </p:cNvPr>
          <p:cNvSpPr txBox="1">
            <a:spLocks/>
          </p:cNvSpPr>
          <p:nvPr/>
        </p:nvSpPr>
        <p:spPr>
          <a:xfrm rot="16200000">
            <a:off x="-1507271" y="2598005"/>
            <a:ext cx="3539070" cy="35177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24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100000"/>
              <a:buFont typeface="Arial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00000"/>
              </a:lnSpc>
            </a:pPr>
            <a:r>
              <a:rPr lang="en-GB" sz="1000" b="0">
                <a:solidFill>
                  <a:schemeClr val="bg1"/>
                </a:solidFill>
              </a:rPr>
              <a:t>STRENGTHEN HEALTH SYSTEMS TO INCREASE EQUITY IN IMMUNISATION</a:t>
            </a:r>
          </a:p>
        </p:txBody>
      </p:sp>
    </p:spTree>
    <p:extLst>
      <p:ext uri="{BB962C8B-B14F-4D97-AF65-F5344CB8AC3E}">
        <p14:creationId xmlns:p14="http://schemas.microsoft.com/office/powerpoint/2010/main" val="708945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4192" y="644130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think-cell Slide" r:id="rId6" imgW="216" imgH="216" progId="TCLayout.ActiveDocument.1">
                  <p:embed/>
                </p:oleObj>
              </mc:Choice>
              <mc:Fallback>
                <p:oleObj name="think-cell Slide" r:id="rId6" imgW="216" imgH="216" progId="TCLayout.ActiveDocument.1">
                  <p:embed/>
                  <p:pic>
                    <p:nvPicPr>
                      <p:cNvPr id="11" name="Object 10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44192" y="644130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>
          <a:xfrm>
            <a:off x="1143000" y="642937"/>
            <a:ext cx="119063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0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5FE349E4-7C81-4F4C-B3D7-EE4FA77C29C6}"/>
              </a:ext>
            </a:extLst>
          </p:cNvPr>
          <p:cNvSpPr/>
          <p:nvPr/>
        </p:nvSpPr>
        <p:spPr>
          <a:xfrm>
            <a:off x="7254496" y="4205014"/>
            <a:ext cx="1880747" cy="837019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466" y="274696"/>
            <a:ext cx="8041636" cy="777478"/>
          </a:xfrm>
        </p:spPr>
        <p:txBody>
          <a:bodyPr/>
          <a:lstStyle/>
          <a:p>
            <a:r>
              <a:rPr lang="en-US"/>
              <a:t>Gavi 5.0 portfolio will become increasingly differentiated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1236CB-4B86-4145-BECF-EA9C2D8F76A0}"/>
              </a:ext>
            </a:extLst>
          </p:cNvPr>
          <p:cNvGrpSpPr/>
          <p:nvPr/>
        </p:nvGrpSpPr>
        <p:grpSpPr>
          <a:xfrm>
            <a:off x="762000" y="1221600"/>
            <a:ext cx="8001000" cy="3102750"/>
            <a:chOff x="1369395" y="1221600"/>
            <a:chExt cx="6550978" cy="2808312"/>
          </a:xfrm>
        </p:grpSpPr>
        <p:grpSp>
          <p:nvGrpSpPr>
            <p:cNvPr id="5" name="Group 4"/>
            <p:cNvGrpSpPr/>
            <p:nvPr/>
          </p:nvGrpSpPr>
          <p:grpSpPr>
            <a:xfrm>
              <a:off x="1369395" y="1221600"/>
              <a:ext cx="6550978" cy="2808312"/>
              <a:chOff x="467544" y="1544209"/>
              <a:chExt cx="9457355" cy="3744416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479269" y="3318937"/>
                <a:ext cx="2223084" cy="196968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106114" y="2309531"/>
                <a:ext cx="2223084" cy="921015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777579" y="2309531"/>
                <a:ext cx="2223084" cy="921015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79268" y="2309531"/>
                <a:ext cx="2223084" cy="921015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36456" y="2366834"/>
                <a:ext cx="1032917" cy="773691"/>
              </a:xfrm>
              <a:prstGeom prst="rect">
                <a:avLst/>
              </a:prstGeom>
            </p:spPr>
          </p:pic>
          <p:pic>
            <p:nvPicPr>
              <p:cNvPr id="22" name="Picture 14" descr="Image result for cambodia flag logo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8825" y="2314887"/>
                <a:ext cx="1059370" cy="9004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Rectangle 22"/>
              <p:cNvSpPr/>
              <p:nvPr/>
            </p:nvSpPr>
            <p:spPr>
              <a:xfrm>
                <a:off x="467544" y="1555846"/>
                <a:ext cx="2234808" cy="6652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050" b="1">
                    <a:solidFill>
                      <a:schemeClr val="bg1"/>
                    </a:solidFill>
                  </a:rPr>
                  <a:t>Cambodia: </a:t>
                </a:r>
                <a:br>
                  <a:rPr lang="en-US" sz="1050" b="1">
                    <a:solidFill>
                      <a:schemeClr val="bg1"/>
                    </a:solidFill>
                  </a:rPr>
                </a:br>
                <a:r>
                  <a:rPr lang="en-US" sz="1050" b="1" i="1">
                    <a:solidFill>
                      <a:schemeClr val="bg1"/>
                    </a:solidFill>
                  </a:rPr>
                  <a:t>“Strong performers”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765111" y="1555846"/>
                <a:ext cx="2234808" cy="6652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050" b="1">
                    <a:solidFill>
                      <a:schemeClr val="bg1"/>
                    </a:solidFill>
                  </a:rPr>
                  <a:t>Guinea: </a:t>
                </a:r>
              </a:p>
              <a:p>
                <a:pPr algn="ctr"/>
                <a:r>
                  <a:rPr lang="en-US" sz="1050" b="1" i="1">
                    <a:solidFill>
                      <a:schemeClr val="bg1"/>
                    </a:solidFill>
                  </a:rPr>
                  <a:t>“Weak systems”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083738" y="1544209"/>
                <a:ext cx="2245460" cy="6652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050" b="1">
                    <a:solidFill>
                      <a:schemeClr val="bg1"/>
                    </a:solidFill>
                  </a:rPr>
                  <a:t>Ethiopia: </a:t>
                </a:r>
                <a:br>
                  <a:rPr lang="en-US" sz="1050" b="1">
                    <a:solidFill>
                      <a:schemeClr val="bg1"/>
                    </a:solidFill>
                  </a:rPr>
                </a:br>
                <a:r>
                  <a:rPr lang="en-US" sz="1050" b="1" i="1">
                    <a:solidFill>
                      <a:schemeClr val="bg1"/>
                    </a:solidFill>
                  </a:rPr>
                  <a:t>“Large Countries”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45327" y="3411333"/>
                <a:ext cx="1606956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675" b="1">
                    <a:solidFill>
                      <a:schemeClr val="accent1"/>
                    </a:solidFill>
                    <a:cs typeface="Calibri Light" panose="020F0302020204030204" pitchFamily="34" charset="0"/>
                  </a:rPr>
                  <a:t>DTP3 COVERAGE</a:t>
                </a:r>
                <a:endParaRPr lang="en-US" sz="600" b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639535" y="3601365"/>
                <a:ext cx="1620000" cy="8100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627232" y="3549301"/>
                <a:ext cx="1545371" cy="173565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51435" tIns="25718" rIns="40500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r>
                  <a:rPr lang="en-US" sz="750" b="1" cap="all"/>
                  <a:t>93%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34501" y="3893109"/>
                <a:ext cx="1684015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675" b="1">
                    <a:solidFill>
                      <a:schemeClr val="accent1"/>
                    </a:solidFill>
                    <a:cs typeface="Calibri Light" panose="020F0302020204030204" pitchFamily="34" charset="0"/>
                  </a:rPr>
                  <a:t>GEOGRAPHIC EQUITY</a:t>
                </a:r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627231" y="4068207"/>
                <a:ext cx="1620000" cy="8100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627640" y="4027707"/>
                <a:ext cx="1328938" cy="162000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51435" tIns="25718" rIns="40500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r>
                  <a:rPr lang="en-US" sz="750" b="1" cap="all"/>
                  <a:t>78%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42104" y="4800544"/>
                <a:ext cx="2079239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675" b="1" cap="all">
                    <a:solidFill>
                      <a:schemeClr val="accent1"/>
                    </a:solidFill>
                    <a:cs typeface="Calibri Light" panose="020F0302020204030204" pitchFamily="34" charset="0"/>
                  </a:rPr>
                  <a:t>Effective Vaccine </a:t>
                </a:r>
                <a:r>
                  <a:rPr lang="en-US" sz="675" b="1" cap="all" err="1">
                    <a:solidFill>
                      <a:schemeClr val="accent1"/>
                    </a:solidFill>
                    <a:cs typeface="Calibri Light" panose="020F0302020204030204" pitchFamily="34" charset="0"/>
                  </a:rPr>
                  <a:t>Mgmt</a:t>
                </a:r>
                <a:endParaRPr lang="en-US" sz="675" b="1" cap="all">
                  <a:solidFill>
                    <a:schemeClr val="accent1"/>
                  </a:solidFill>
                  <a:cs typeface="Calibri Light" panose="020F0302020204030204" pitchFamily="34" charset="0"/>
                </a:endParaRPr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634500" y="4986904"/>
                <a:ext cx="1620000" cy="8100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622536" y="4939810"/>
                <a:ext cx="1046010" cy="156519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51435" tIns="25718" rIns="40500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r>
                  <a:rPr lang="en-US" sz="750" b="1" cap="all"/>
                  <a:t>68%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45327" y="4318430"/>
                <a:ext cx="1847496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675" b="1">
                    <a:solidFill>
                      <a:schemeClr val="accent1"/>
                    </a:solidFill>
                    <a:cs typeface="Calibri Light" panose="020F0302020204030204" pitchFamily="34" charset="0"/>
                  </a:rPr>
                  <a:t>BREADTH OF PROTECTION</a:t>
                </a:r>
                <a:endParaRPr lang="en-US" sz="600" b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>
                <a:off x="639535" y="4508462"/>
                <a:ext cx="1620000" cy="8100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>
                <a:off x="627232" y="4456398"/>
                <a:ext cx="1015649" cy="173565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51435" tIns="25718" rIns="40500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r>
                  <a:rPr lang="en-US" sz="750" b="1" cap="all"/>
                  <a:t>67%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776835" y="3318937"/>
                <a:ext cx="2223084" cy="196968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942893" y="3411333"/>
                <a:ext cx="1606956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675" b="1">
                    <a:solidFill>
                      <a:schemeClr val="accent1"/>
                    </a:solidFill>
                    <a:cs typeface="Calibri Light" panose="020F0302020204030204" pitchFamily="34" charset="0"/>
                  </a:rPr>
                  <a:t>DTP3 COVERAGE</a:t>
                </a:r>
                <a:endParaRPr lang="en-US" sz="600" b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2937101" y="3601365"/>
                <a:ext cx="1620000" cy="8100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2924798" y="3549301"/>
                <a:ext cx="831973" cy="173565"/>
              </a:xfrm>
              <a:prstGeom prst="roundRect">
                <a:avLst>
                  <a:gd name="adj" fmla="val 50000"/>
                </a:avLst>
              </a:prstGeom>
              <a:solidFill>
                <a:srgbClr val="C0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51435" tIns="25718" rIns="40500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r>
                  <a:rPr lang="en-US" sz="750" b="1" cap="all"/>
                  <a:t>45%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932067" y="3893109"/>
                <a:ext cx="1684015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675" b="1">
                    <a:solidFill>
                      <a:schemeClr val="accent1"/>
                    </a:solidFill>
                    <a:cs typeface="Calibri Light" panose="020F0302020204030204" pitchFamily="34" charset="0"/>
                  </a:rPr>
                  <a:t>GEOGRAPHIC EQUITY</a:t>
                </a:r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2924797" y="4068207"/>
                <a:ext cx="1620000" cy="8100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938518" y="4800544"/>
                <a:ext cx="2079239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675" b="1" cap="all">
                    <a:solidFill>
                      <a:schemeClr val="accent1"/>
                    </a:solidFill>
                    <a:cs typeface="Calibri Light" panose="020F0302020204030204" pitchFamily="34" charset="0"/>
                  </a:rPr>
                  <a:t>Effective Vaccine </a:t>
                </a:r>
                <a:r>
                  <a:rPr lang="en-US" sz="675" b="1" cap="all" err="1">
                    <a:solidFill>
                      <a:schemeClr val="accent1"/>
                    </a:solidFill>
                    <a:cs typeface="Calibri Light" panose="020F0302020204030204" pitchFamily="34" charset="0"/>
                  </a:rPr>
                  <a:t>Mgmt</a:t>
                </a:r>
                <a:endParaRPr lang="en-US" sz="675" b="1" cap="all">
                  <a:solidFill>
                    <a:schemeClr val="accent1"/>
                  </a:solidFill>
                  <a:cs typeface="Calibri Light" panose="020F0302020204030204" pitchFamily="34" charset="0"/>
                </a:endParaRPr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2932066" y="4986904"/>
                <a:ext cx="1620000" cy="8100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2942893" y="4318430"/>
                <a:ext cx="1821075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675" b="1">
                    <a:solidFill>
                      <a:schemeClr val="accent1"/>
                    </a:solidFill>
                    <a:cs typeface="Calibri Light" panose="020F0302020204030204" pitchFamily="34" charset="0"/>
                  </a:rPr>
                  <a:t>BREADTH OF PROTECTION</a:t>
                </a:r>
                <a:endParaRPr lang="en-US" sz="600" b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2937101" y="4508462"/>
                <a:ext cx="1620000" cy="8100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>
                <a:off x="2924798" y="4456398"/>
                <a:ext cx="393823" cy="173565"/>
              </a:xfrm>
              <a:prstGeom prst="roundRect">
                <a:avLst>
                  <a:gd name="adj" fmla="val 50000"/>
                </a:avLst>
              </a:prstGeom>
              <a:solidFill>
                <a:srgbClr val="C0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51435" tIns="25718" rIns="40500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r>
                  <a:rPr lang="en-US" sz="750" b="1" cap="all"/>
                  <a:t>17%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5106114" y="3318937"/>
                <a:ext cx="2223084" cy="196968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272174" y="3411333"/>
                <a:ext cx="1606956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675" b="1">
                    <a:solidFill>
                      <a:schemeClr val="accent1"/>
                    </a:solidFill>
                    <a:cs typeface="Calibri Light" panose="020F0302020204030204" pitchFamily="34" charset="0"/>
                  </a:rPr>
                  <a:t>DTP3 COVERAGE</a:t>
                </a:r>
                <a:endParaRPr lang="en-US" sz="600" b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5266380" y="3601365"/>
                <a:ext cx="1620000" cy="8100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5254077" y="3549301"/>
                <a:ext cx="1240315" cy="173565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51435" tIns="25718" rIns="40500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r>
                  <a:rPr lang="en-US" sz="750" b="1" cap="all"/>
                  <a:t>73%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261346" y="3893109"/>
                <a:ext cx="2175776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675" b="1">
                    <a:solidFill>
                      <a:schemeClr val="accent1"/>
                    </a:solidFill>
                    <a:cs typeface="Calibri Light" panose="020F0302020204030204" pitchFamily="34" charset="0"/>
                  </a:rPr>
                  <a:t>GEOGRAPHIC EQUITY</a:t>
                </a:r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5254076" y="4068207"/>
                <a:ext cx="1620000" cy="8100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5254487" y="4027707"/>
                <a:ext cx="1317872" cy="162000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51435" tIns="25718" rIns="40500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r>
                  <a:rPr lang="en-US" sz="750" b="1" cap="all"/>
                  <a:t>78%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268949" y="4800544"/>
                <a:ext cx="2079239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675" b="1" cap="all">
                    <a:solidFill>
                      <a:schemeClr val="accent1"/>
                    </a:solidFill>
                    <a:cs typeface="Calibri Light" panose="020F0302020204030204" pitchFamily="34" charset="0"/>
                  </a:rPr>
                  <a:t>Effective Vaccine </a:t>
                </a:r>
                <a:r>
                  <a:rPr lang="en-US" sz="675" b="1" cap="all" err="1">
                    <a:solidFill>
                      <a:schemeClr val="accent1"/>
                    </a:solidFill>
                    <a:cs typeface="Calibri Light" panose="020F0302020204030204" pitchFamily="34" charset="0"/>
                  </a:rPr>
                  <a:t>Mgmt</a:t>
                </a:r>
                <a:endParaRPr lang="en-US" sz="675" b="1" cap="all">
                  <a:solidFill>
                    <a:schemeClr val="accent1"/>
                  </a:solidFill>
                  <a:cs typeface="Calibri Light" panose="020F0302020204030204" pitchFamily="34" charset="0"/>
                </a:endParaRPr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5261345" y="4986904"/>
                <a:ext cx="1620000" cy="8100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272174" y="4318430"/>
                <a:ext cx="1904620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675" b="1">
                    <a:solidFill>
                      <a:schemeClr val="accent1"/>
                    </a:solidFill>
                    <a:cs typeface="Calibri Light" panose="020F0302020204030204" pitchFamily="34" charset="0"/>
                  </a:rPr>
                  <a:t>BREADTH OF PROTECTION</a:t>
                </a:r>
                <a:endParaRPr lang="en-US" sz="600" b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5266380" y="4508462"/>
                <a:ext cx="1620000" cy="8100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5254077" y="4456398"/>
                <a:ext cx="620722" cy="173565"/>
              </a:xfrm>
              <a:prstGeom prst="roundRect">
                <a:avLst>
                  <a:gd name="adj" fmla="val 50000"/>
                </a:avLst>
              </a:prstGeom>
              <a:solidFill>
                <a:srgbClr val="C0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25718" rIns="0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r>
                  <a:rPr lang="en-US" sz="750" b="1" cap="all"/>
                  <a:t>37%</a:t>
                </a:r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2920102" y="4027707"/>
                <a:ext cx="1302748" cy="162000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51435" tIns="25718" rIns="40500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r>
                  <a:rPr lang="en-US" sz="750" b="1" cap="all"/>
                  <a:t>76%</a:t>
                </a:r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2924798" y="4948718"/>
                <a:ext cx="711323" cy="173565"/>
              </a:xfrm>
              <a:prstGeom prst="roundRect">
                <a:avLst>
                  <a:gd name="adj" fmla="val 50000"/>
                </a:avLst>
              </a:prstGeom>
              <a:solidFill>
                <a:srgbClr val="C0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51435" tIns="25718" rIns="40500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r>
                  <a:rPr lang="en-US" sz="750" b="1" cap="all"/>
                  <a:t>40%</a:t>
                </a:r>
              </a:p>
            </p:txBody>
          </p:sp>
          <p:sp>
            <p:nvSpPr>
              <p:cNvPr id="67" name="Rounded Rectangle 66"/>
              <p:cNvSpPr/>
              <p:nvPr/>
            </p:nvSpPr>
            <p:spPr>
              <a:xfrm>
                <a:off x="5254487" y="4948718"/>
                <a:ext cx="1008340" cy="173565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51435" tIns="25718" rIns="40500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r>
                  <a:rPr lang="en-US" sz="750" b="1" cap="all"/>
                  <a:t>65%</a:t>
                </a:r>
              </a:p>
            </p:txBody>
          </p:sp>
          <p:cxnSp>
            <p:nvCxnSpPr>
              <p:cNvPr id="68" name="Straight Connector 67"/>
              <p:cNvCxnSpPr/>
              <p:nvPr/>
            </p:nvCxnSpPr>
            <p:spPr>
              <a:xfrm>
                <a:off x="516418" y="3415995"/>
                <a:ext cx="0" cy="1728615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2854698" y="3415995"/>
                <a:ext cx="0" cy="1728615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5214038" y="3415995"/>
                <a:ext cx="0" cy="1728615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Rectangle 70"/>
              <p:cNvSpPr/>
              <p:nvPr/>
            </p:nvSpPr>
            <p:spPr>
              <a:xfrm>
                <a:off x="7460803" y="2309531"/>
                <a:ext cx="2223084" cy="921015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17624" y="2386162"/>
                <a:ext cx="1036572" cy="773691"/>
              </a:xfrm>
              <a:prstGeom prst="rect">
                <a:avLst/>
              </a:prstGeom>
            </p:spPr>
          </p:pic>
          <p:sp>
            <p:nvSpPr>
              <p:cNvPr id="73" name="Rectangle 72"/>
              <p:cNvSpPr/>
              <p:nvPr/>
            </p:nvSpPr>
            <p:spPr>
              <a:xfrm>
                <a:off x="7438427" y="1544209"/>
                <a:ext cx="2245460" cy="6652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050" b="1">
                    <a:solidFill>
                      <a:schemeClr val="bg1"/>
                    </a:solidFill>
                  </a:rPr>
                  <a:t>South Sudan: “</a:t>
                </a:r>
                <a:r>
                  <a:rPr lang="en-US" sz="1050" b="1" i="1">
                    <a:solidFill>
                      <a:schemeClr val="bg1"/>
                    </a:solidFill>
                  </a:rPr>
                  <a:t>Conflicts </a:t>
                </a:r>
                <a:br>
                  <a:rPr lang="en-US" sz="1050" b="1" i="1">
                    <a:solidFill>
                      <a:schemeClr val="bg1"/>
                    </a:solidFill>
                  </a:rPr>
                </a:br>
                <a:r>
                  <a:rPr lang="en-US" sz="1050" b="1" i="1">
                    <a:solidFill>
                      <a:schemeClr val="bg1"/>
                    </a:solidFill>
                  </a:rPr>
                  <a:t>/ Highly challenging operating environment”</a:t>
                </a: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7460803" y="3318937"/>
                <a:ext cx="2223084" cy="196968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7626862" y="3411333"/>
                <a:ext cx="1606956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675" b="1">
                    <a:solidFill>
                      <a:schemeClr val="accent1"/>
                    </a:solidFill>
                    <a:cs typeface="Calibri Light" panose="020F0302020204030204" pitchFamily="34" charset="0"/>
                  </a:rPr>
                  <a:t>DTP3 COVERAGE</a:t>
                </a:r>
                <a:endParaRPr lang="en-US" sz="600" b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6" name="Rounded Rectangle 75"/>
              <p:cNvSpPr/>
              <p:nvPr/>
            </p:nvSpPr>
            <p:spPr>
              <a:xfrm>
                <a:off x="7621069" y="3601365"/>
                <a:ext cx="1620000" cy="8100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77" name="Rounded Rectangle 76"/>
              <p:cNvSpPr/>
              <p:nvPr/>
            </p:nvSpPr>
            <p:spPr>
              <a:xfrm>
                <a:off x="7608766" y="3549301"/>
                <a:ext cx="416318" cy="173565"/>
              </a:xfrm>
              <a:prstGeom prst="roundRect">
                <a:avLst>
                  <a:gd name="adj" fmla="val 50000"/>
                </a:avLst>
              </a:prstGeom>
              <a:solidFill>
                <a:srgbClr val="C0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51435" tIns="25718" rIns="40500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r>
                  <a:rPr lang="en-US" sz="750" b="1" cap="all"/>
                  <a:t>26%</a:t>
                </a: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7616035" y="3893109"/>
                <a:ext cx="2175776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675" b="1">
                    <a:solidFill>
                      <a:schemeClr val="accent1"/>
                    </a:solidFill>
                    <a:cs typeface="Calibri Light" panose="020F0302020204030204" pitchFamily="34" charset="0"/>
                  </a:rPr>
                  <a:t>GEOGRAPHIC EQUITY</a:t>
                </a:r>
              </a:p>
            </p:txBody>
          </p:sp>
          <p:sp>
            <p:nvSpPr>
              <p:cNvPr id="79" name="Rounded Rectangle 78"/>
              <p:cNvSpPr/>
              <p:nvPr/>
            </p:nvSpPr>
            <p:spPr>
              <a:xfrm>
                <a:off x="7608765" y="4068207"/>
                <a:ext cx="1620000" cy="8100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80" name="Rounded Rectangle 79"/>
              <p:cNvSpPr/>
              <p:nvPr/>
            </p:nvSpPr>
            <p:spPr>
              <a:xfrm>
                <a:off x="7609175" y="4027707"/>
                <a:ext cx="524197" cy="162000"/>
              </a:xfrm>
              <a:prstGeom prst="roundRect">
                <a:avLst>
                  <a:gd name="adj" fmla="val 50000"/>
                </a:avLst>
              </a:prstGeom>
              <a:solidFill>
                <a:srgbClr val="C0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51435" tIns="25718" rIns="40500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r>
                  <a:rPr lang="en-US" sz="750" b="1" cap="all"/>
                  <a:t>30%</a:t>
                </a: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7623639" y="4800544"/>
                <a:ext cx="2301260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675" b="1" cap="all">
                    <a:solidFill>
                      <a:schemeClr val="accent1"/>
                    </a:solidFill>
                    <a:cs typeface="Calibri Light" panose="020F0302020204030204" pitchFamily="34" charset="0"/>
                  </a:rPr>
                  <a:t>Effective Vaccine </a:t>
                </a:r>
                <a:r>
                  <a:rPr lang="en-US" sz="675" b="1" cap="all" err="1">
                    <a:solidFill>
                      <a:schemeClr val="accent1"/>
                    </a:solidFill>
                    <a:cs typeface="Calibri Light" panose="020F0302020204030204" pitchFamily="34" charset="0"/>
                  </a:rPr>
                  <a:t>Mgmt</a:t>
                </a:r>
                <a:endParaRPr lang="en-US" sz="675" b="1" cap="all">
                  <a:solidFill>
                    <a:schemeClr val="accent1"/>
                  </a:solidFill>
                  <a:cs typeface="Calibri Light" panose="020F0302020204030204" pitchFamily="34" charset="0"/>
                </a:endParaRPr>
              </a:p>
            </p:txBody>
          </p:sp>
          <p:sp>
            <p:nvSpPr>
              <p:cNvPr id="82" name="Rounded Rectangle 81"/>
              <p:cNvSpPr/>
              <p:nvPr/>
            </p:nvSpPr>
            <p:spPr>
              <a:xfrm>
                <a:off x="7616034" y="4986904"/>
                <a:ext cx="1620000" cy="8100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7626862" y="4318430"/>
                <a:ext cx="1986172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675" b="1">
                    <a:solidFill>
                      <a:schemeClr val="accent1"/>
                    </a:solidFill>
                    <a:cs typeface="Calibri Light" panose="020F0302020204030204" pitchFamily="34" charset="0"/>
                  </a:rPr>
                  <a:t>BREADTH OF PROTECTION</a:t>
                </a:r>
                <a:endParaRPr lang="en-US" sz="600" b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4" name="Rounded Rectangle 83"/>
              <p:cNvSpPr/>
              <p:nvPr/>
            </p:nvSpPr>
            <p:spPr>
              <a:xfrm>
                <a:off x="7621069" y="4508462"/>
                <a:ext cx="1620000" cy="8100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85" name="Rounded Rectangle 84"/>
              <p:cNvSpPr/>
              <p:nvPr/>
            </p:nvSpPr>
            <p:spPr>
              <a:xfrm>
                <a:off x="7608767" y="4456398"/>
                <a:ext cx="239833" cy="173565"/>
              </a:xfrm>
              <a:prstGeom prst="roundRect">
                <a:avLst>
                  <a:gd name="adj" fmla="val 50000"/>
                </a:avLst>
              </a:prstGeom>
              <a:solidFill>
                <a:srgbClr val="C0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25718" rIns="0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r>
                  <a:rPr lang="en-US" sz="750" b="1" cap="all"/>
                  <a:t>7%</a:t>
                </a:r>
              </a:p>
            </p:txBody>
          </p:sp>
          <p:sp>
            <p:nvSpPr>
              <p:cNvPr id="86" name="Rounded Rectangle 85"/>
              <p:cNvSpPr/>
              <p:nvPr/>
            </p:nvSpPr>
            <p:spPr>
              <a:xfrm>
                <a:off x="7619923" y="4948718"/>
                <a:ext cx="596877" cy="173565"/>
              </a:xfrm>
              <a:prstGeom prst="roundRect">
                <a:avLst>
                  <a:gd name="adj" fmla="val 50000"/>
                </a:avLst>
              </a:prstGeom>
              <a:solidFill>
                <a:srgbClr val="C0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51435" tIns="25718" rIns="40500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r>
                  <a:rPr lang="en-US" sz="750" b="1" cap="all"/>
                  <a:t>39%</a:t>
                </a:r>
              </a:p>
            </p:txBody>
          </p:sp>
          <p:cxnSp>
            <p:nvCxnSpPr>
              <p:cNvPr id="87" name="Straight Connector 86"/>
              <p:cNvCxnSpPr/>
              <p:nvPr/>
            </p:nvCxnSpPr>
            <p:spPr>
              <a:xfrm>
                <a:off x="7568727" y="3415995"/>
                <a:ext cx="0" cy="1728615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5006" y="1819237"/>
              <a:ext cx="812288" cy="631858"/>
            </a:xfrm>
            <a:prstGeom prst="rect">
              <a:avLst/>
            </a:prstGeom>
          </p:spPr>
        </p:pic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7DA50B34-227F-48E9-8514-CB515B46547C}"/>
              </a:ext>
            </a:extLst>
          </p:cNvPr>
          <p:cNvSpPr/>
          <p:nvPr/>
        </p:nvSpPr>
        <p:spPr>
          <a:xfrm rot="16200000">
            <a:off x="-2308157" y="2398514"/>
            <a:ext cx="5143502" cy="346473"/>
          </a:xfrm>
          <a:prstGeom prst="rect">
            <a:avLst/>
          </a:prstGeom>
          <a:gradFill>
            <a:gsLst>
              <a:gs pos="6000">
                <a:schemeClr val="bg1"/>
              </a:gs>
              <a:gs pos="81000">
                <a:schemeClr val="accent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100"/>
          </a:p>
        </p:txBody>
      </p:sp>
      <p:sp>
        <p:nvSpPr>
          <p:cNvPr id="91" name="Text Placeholder 2">
            <a:extLst>
              <a:ext uri="{FF2B5EF4-FFF2-40B4-BE49-F238E27FC236}">
                <a16:creationId xmlns:a16="http://schemas.microsoft.com/office/drawing/2014/main" id="{FEF072BB-696E-406A-8FE2-8893F6DA45AD}"/>
              </a:ext>
            </a:extLst>
          </p:cNvPr>
          <p:cNvSpPr txBox="1">
            <a:spLocks/>
          </p:cNvSpPr>
          <p:nvPr/>
        </p:nvSpPr>
        <p:spPr>
          <a:xfrm rot="16200000">
            <a:off x="-1507271" y="2598005"/>
            <a:ext cx="3539070" cy="35177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24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100000"/>
              <a:buFont typeface="Arial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00000"/>
              </a:lnSpc>
            </a:pPr>
            <a:r>
              <a:rPr lang="en-GB" sz="1000" b="0">
                <a:solidFill>
                  <a:schemeClr val="bg1"/>
                </a:solidFill>
              </a:rPr>
              <a:t>STRENGTHEN HEALTH SYSTEMS TO INCREASE EQUITY IN IMMUNISATION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40EC0605-B2A1-4FC5-9FE9-435B29892112}"/>
              </a:ext>
            </a:extLst>
          </p:cNvPr>
          <p:cNvSpPr/>
          <p:nvPr/>
        </p:nvSpPr>
        <p:spPr>
          <a:xfrm>
            <a:off x="771919" y="4470402"/>
            <a:ext cx="7787183" cy="535869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/>
              <a:t>In line with its high ambition of reducing the number of under-immunised children, the Alliance will differentiate its support model across varying country contexts </a:t>
            </a:r>
          </a:p>
        </p:txBody>
      </p:sp>
      <p:sp>
        <p:nvSpPr>
          <p:cNvPr id="89" name="Freeform 8">
            <a:extLst>
              <a:ext uri="{FF2B5EF4-FFF2-40B4-BE49-F238E27FC236}">
                <a16:creationId xmlns:a16="http://schemas.microsoft.com/office/drawing/2014/main" id="{248EEB78-FC89-4D60-9C29-F958BDFF9A11}"/>
              </a:ext>
            </a:extLst>
          </p:cNvPr>
          <p:cNvSpPr>
            <a:spLocks noChangeAspect="1"/>
          </p:cNvSpPr>
          <p:nvPr/>
        </p:nvSpPr>
        <p:spPr bwMode="auto">
          <a:xfrm>
            <a:off x="135578" y="199934"/>
            <a:ext cx="301327" cy="446824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182880" rIns="0" bIns="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fr-FR" sz="1350">
                <a:solidFill>
                  <a:schemeClr val="bg1"/>
                </a:solidFill>
              </a:rPr>
              <a:t>2</a:t>
            </a:r>
            <a:endParaRPr lang="en-GB" sz="135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39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fg3YjR3RzyoJ3QkLLahF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ecIxPIhRsSSMXgcdrbuX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3JgjcTtQJ.dAErDeL8oM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M_.O9bKSDOed2dGiEWfJ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o6LdJpuTyCeNwQ72qtei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mlRxxG7QHKtKWftKWs.s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mkMoM1NRoyxh8qlTDH0B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c3qeLYSo6LaCVARE__P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3JgjcTtQJ.dAErDeL8oM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3JgjcTtQJ.dAErDeL8oM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1BCAB2hQg6Cp1RiUlXOV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IbuVxmeTUu.yBQRAHcaq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sSRtCWITqqSIz4RtsJPI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h8rZwFUT86rqtn0Zf_p4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vyp_3LtRU6cv6GpR9.ER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Gavi ppt template_blank 16-9">
  <a:themeElements>
    <a:clrScheme name="GAVI PRIMARY COLOURS">
      <a:dk1>
        <a:srgbClr val="343434"/>
      </a:dk1>
      <a:lt1>
        <a:srgbClr val="FFFFFF"/>
      </a:lt1>
      <a:dk2>
        <a:srgbClr val="81B900"/>
      </a:dk2>
      <a:lt2>
        <a:srgbClr val="878787"/>
      </a:lt2>
      <a:accent1>
        <a:srgbClr val="005CB9"/>
      </a:accent1>
      <a:accent2>
        <a:srgbClr val="00A1DF"/>
      </a:accent2>
      <a:accent3>
        <a:srgbClr val="95D600"/>
      </a:accent3>
      <a:accent4>
        <a:srgbClr val="A51890"/>
      </a:accent4>
      <a:accent5>
        <a:srgbClr val="CE0F69"/>
      </a:accent5>
      <a:accent6>
        <a:srgbClr val="D50032"/>
      </a:accent6>
      <a:hlink>
        <a:srgbClr val="343434"/>
      </a:hlink>
      <a:folHlink>
        <a:srgbClr val="343434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CHOLERA">
      <a:srgbClr val="AF5C37"/>
    </a:custClr>
    <a:custClr name="HEPB">
      <a:srgbClr val="D50032"/>
    </a:custClr>
    <a:custClr name="HPV">
      <a:srgbClr val="F59BBB"/>
    </a:custClr>
    <a:custClr name="IPV INJECTABLE POLIO">
      <a:srgbClr val="CEDC00"/>
    </a:custClr>
    <a:custClr name="JAPANESE ENCEPHALITIS">
      <a:srgbClr val="B288B9"/>
    </a:custClr>
    <a:custClr name="MEASLES">
      <a:srgbClr val="41B6E6"/>
    </a:custClr>
    <a:custClr name="MEASLES 2 DOSE">
      <a:srgbClr val="0097A9"/>
    </a:custClr>
    <a:custClr name="MEASLES RUBELLA">
      <a:srgbClr val="005A70"/>
    </a:custClr>
    <a:custClr name="MENINGITIS A">
      <a:srgbClr val="009639"/>
    </a:custClr>
    <a:custClr name="PENTA">
      <a:srgbClr val="653279"/>
    </a:custClr>
    <a:custClr name="PNEUMO">
      <a:srgbClr val="0033A0"/>
    </a:custClr>
    <a:custClr name="ROTAVIRUS">
      <a:srgbClr val="D86018"/>
    </a:custClr>
    <a:custClr name="YELLOW FEVER">
      <a:srgbClr val="EAAA00"/>
    </a:custClr>
    <a:custClr name="DENGUE">
      <a:srgbClr val="C6C6C5"/>
    </a:custClr>
    <a:custClr name="MALARIA">
      <a:srgbClr val="A7A7A7"/>
    </a:custClr>
    <a:custClr name="MATERNAL FLU">
      <a:srgbClr val="878786"/>
    </a:custClr>
    <a:custClr name="RABIES">
      <a:srgbClr val="636362"/>
    </a:custClr>
  </a:custClrLst>
  <a:extLst>
    <a:ext uri="{05A4C25C-085E-4340-85A3-A5531E510DB2}">
      <thm15:themeFamily xmlns:thm15="http://schemas.microsoft.com/office/thememl/2012/main" name="Gavi ppt template_blank_16-9" id="{DEBBE98C-C3E5-984B-BC10-1E92A94DEDF8}" vid="{2886559F-29FB-714C-86BD-EB166E1AAC8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7EB163D6946B4986BADF49BA8D0E2C" ma:contentTypeVersion="13" ma:contentTypeDescription="Create a new document." ma:contentTypeScope="" ma:versionID="f60ff6781e65e7a237e2e6dbd421b5b9">
  <xsd:schema xmlns:xsd="http://www.w3.org/2001/XMLSchema" xmlns:xs="http://www.w3.org/2001/XMLSchema" xmlns:p="http://schemas.microsoft.com/office/2006/metadata/properties" xmlns:ns3="bb4ebb48-abd1-4d42-8069-5a165e7e622b" xmlns:ns4="d229797f-7d64-4a9f-9af5-5553a2525375" targetNamespace="http://schemas.microsoft.com/office/2006/metadata/properties" ma:root="true" ma:fieldsID="47ca9b72181887e9f8eb5a036eece5c7" ns3:_="" ns4:_="">
    <xsd:import namespace="bb4ebb48-abd1-4d42-8069-5a165e7e622b"/>
    <xsd:import namespace="d229797f-7d64-4a9f-9af5-5553a252537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EventHashCode" minOccurs="0"/>
                <xsd:element ref="ns4:MediaServiceGenerationTime" minOccurs="0"/>
                <xsd:element ref="ns4:MediaServiceLocation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ebb48-abd1-4d42-8069-5a165e7e622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29797f-7d64-4a9f-9af5-5553a25253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9BC6F00F-AD7A-4C07-BF3F-419A41A0E7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ebb48-abd1-4d42-8069-5a165e7e622b"/>
    <ds:schemaRef ds:uri="d229797f-7d64-4a9f-9af5-5553a25253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A3EEA69-BF3D-4D89-A10C-ED3B4D1B47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6BA873-1537-420D-B4E1-BC76293DD62F}">
  <ds:schemaRefs>
    <ds:schemaRef ds:uri="http://purl.org/dc/terms/"/>
    <ds:schemaRef ds:uri="bb4ebb48-abd1-4d42-8069-5a165e7e622b"/>
    <ds:schemaRef ds:uri="d229797f-7d64-4a9f-9af5-5553a2525375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Gavi ppt template_blank_16-9</Template>
  <TotalTime>4424</TotalTime>
  <Words>722</Words>
  <Application>Microsoft Office PowerPoint</Application>
  <PresentationFormat>On-screen Show (16:9)</PresentationFormat>
  <Paragraphs>195</Paragraphs>
  <Slides>15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Gavi ppt template_blank 16-9</vt:lpstr>
      <vt:lpstr>think-cell Slide</vt:lpstr>
      <vt:lpstr>PowerPoint Presentation</vt:lpstr>
      <vt:lpstr>Gavi’s Measles and Rubella strategy approved by the Gavi Board in 2015</vt:lpstr>
      <vt:lpstr>PowerPoint Presentation</vt:lpstr>
      <vt:lpstr>Gavi 5.0: focus on equity and reaching zero dose children, with differentiated, tailored and targeted approaches </vt:lpstr>
      <vt:lpstr>9 guiding principles for the new strategy</vt:lpstr>
      <vt:lpstr>Goal 1: Introduce and scale up - support countries in prioritising the most appropriate vaccines </vt:lpstr>
      <vt:lpstr>Goal 2: Strengthening health systems- Increasing equity in immunisation delivery will be the priority with intensified focused on hard to reach</vt:lpstr>
      <vt:lpstr>Reaching marginalised propulations will require strengthened programmatic approaches</vt:lpstr>
      <vt:lpstr>Gavi 5.0 portfolio will become increasingly differentiated</vt:lpstr>
      <vt:lpstr>PowerPoint Presentation</vt:lpstr>
      <vt:lpstr>More deliberate engagement in former Gavi eligible MICs could be extended to select never eligible MICs</vt:lpstr>
      <vt:lpstr>Goal 4. Healthy markets - continue to invest in innovation across practices, services and products</vt:lpstr>
      <vt:lpstr>Operationalisation of Gavi 5.0: key areas of work post Board approval of strategy one-pager</vt:lpstr>
      <vt:lpstr>PowerPoint Presentation</vt:lpstr>
      <vt:lpstr>PowerPoint Presentation</vt:lpstr>
    </vt:vector>
  </TitlesOfParts>
  <Manager>Gavi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Gavi</dc:subject>
  <dc:creator>Devi Aung</dc:creator>
  <cp:lastModifiedBy>Noe, James</cp:lastModifiedBy>
  <cp:revision>4</cp:revision>
  <dcterms:created xsi:type="dcterms:W3CDTF">2019-08-12T07:49:32Z</dcterms:created>
  <dcterms:modified xsi:type="dcterms:W3CDTF">2019-09-10T19:39:51Z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0x010100087EB163D6946B4986BADF49BA8D0E2C</vt:lpwstr>
  </property>
  <property fmtid="{D5CDD505-2E9C-101B-9397-08002B2CF9AE}" pid="3" name="Order">
    <vt:r8>3000</vt:r8>
  </property>
  <property fmtid="{D5CDD505-2E9C-101B-9397-08002B2CF9AE}" pid="4" name="_dlc_DocIdItemGuid">
    <vt:lpwstr>1b7436c6-9a4a-4355-bc0d-523725b35049</vt:lpwstr>
  </property>
</Properties>
</file>