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66" r:id="rId4"/>
    <p:sldId id="267" r:id="rId5"/>
    <p:sldId id="268" r:id="rId6"/>
    <p:sldId id="280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in Krudwig" initials="KK" lastIdx="7" clrIdx="0"/>
  <p:cmAuthor id="1" name="JSI" initials="J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FF"/>
    <a:srgbClr val="768692"/>
    <a:srgbClr val="3A75C4"/>
    <a:srgbClr val="00285F"/>
    <a:srgbClr val="E8112D"/>
    <a:srgbClr val="C5B9AC"/>
    <a:srgbClr val="FF8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4" autoAdjust="0"/>
    <p:restoredTop sz="94660"/>
  </p:normalViewPr>
  <p:slideViewPr>
    <p:cSldViewPr>
      <p:cViewPr>
        <p:scale>
          <a:sx n="100" d="100"/>
          <a:sy n="100" d="100"/>
        </p:scale>
        <p:origin x="-184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869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5B9A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8F1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99840"/>
        <c:axId val="71301376"/>
      </c:barChart>
      <c:catAx>
        <c:axId val="7129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71301376"/>
        <c:crosses val="autoZero"/>
        <c:auto val="1"/>
        <c:lblAlgn val="ctr"/>
        <c:lblOffset val="100"/>
        <c:noMultiLvlLbl val="0"/>
      </c:catAx>
      <c:valAx>
        <c:axId val="7130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299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112D"/>
              </a:solidFill>
            </c:spPr>
          </c:dPt>
          <c:dPt>
            <c:idx val="1"/>
            <c:bubble3D val="0"/>
            <c:spPr>
              <a:solidFill>
                <a:srgbClr val="00285F"/>
              </a:solidFill>
            </c:spPr>
          </c:dPt>
          <c:dPt>
            <c:idx val="2"/>
            <c:bubble3D val="0"/>
            <c:spPr>
              <a:solidFill>
                <a:srgbClr val="3A75C4"/>
              </a:solidFill>
            </c:spPr>
          </c:dPt>
          <c:dPt>
            <c:idx val="3"/>
            <c:bubble3D val="0"/>
            <c:spPr>
              <a:solidFill>
                <a:srgbClr val="768692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4E8F5-51A3-4C98-A7AC-CA2BFCDEFCB1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1B089-2B73-44CF-A4BD-03A6285AE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Funder, implementer,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B089-2B73-44CF-A4BD-03A6285AE7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3A75C4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8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4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1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C3D923-9DD2-47EF-93BF-7AA2873AA7A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72A743-7727-4FBA-9DB1-7B919BB1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78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90800"/>
            <a:ext cx="1295400" cy="132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3352800"/>
            <a:ext cx="1219200" cy="109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114868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748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70334882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574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C3D923-9DD2-47EF-93BF-7AA2873AA7A0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72A743-7727-4FBA-9DB1-7B919BB198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04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51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E8112D"/>
          </a:solidFill>
          <a:ln>
            <a:solidFill>
              <a:srgbClr val="E81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rcRect r="71596"/>
          <a:stretch>
            <a:fillRect/>
          </a:stretch>
        </p:blipFill>
        <p:spPr bwMode="auto">
          <a:xfrm>
            <a:off x="381000" y="5867400"/>
            <a:ext cx="748056" cy="55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6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A75C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85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686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686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7686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7686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_melendez@jsi.com" TargetMode="External"/><Relationship Id="rId2" Type="http://schemas.openxmlformats.org/officeDocument/2006/relationships/hyperlink" Target="http://www.technet-21.org/en/network/groups/item/196-do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craig_burgess@jsi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394"/>
          <a:stretch/>
        </p:blipFill>
        <p:spPr>
          <a:xfrm>
            <a:off x="2379663" y="1779587"/>
            <a:ext cx="4298950" cy="279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447800" y="4724400"/>
            <a:ext cx="6629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Measles Rubella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</a:rPr>
              <a:t>Meeting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22nd June, 2016</a:t>
            </a:r>
          </a:p>
          <a:p>
            <a:pPr algn="ctr" eaLnBrk="1" hangingPunct="1"/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Dr. Craig Burgess, JSI</a:t>
            </a:r>
          </a:p>
        </p:txBody>
      </p:sp>
      <p:pic>
        <p:nvPicPr>
          <p:cNvPr id="2050" name="Picture 2" descr="C:\Users\rburgess\Downloads\DPCI logo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94" y="304800"/>
            <a:ext cx="3904488" cy="1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2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Work Stream 2 </a:t>
            </a:r>
            <a:br>
              <a:rPr lang="en-US" altLang="en-US" sz="3600" dirty="0" smtClean="0"/>
            </a:br>
            <a:r>
              <a:rPr lang="en-US" alt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Prospective implementation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88424"/>
              </p:ext>
            </p:extLst>
          </p:nvPr>
        </p:nvGraphicFramePr>
        <p:xfrm>
          <a:off x="152400" y="1426270"/>
          <a:ext cx="8915400" cy="421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429000"/>
                <a:gridCol w="3276600"/>
              </a:tblGrid>
              <a:tr h="3970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SENEGAL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TANZANIA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3804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Antigen</a:t>
                      </a:r>
                      <a:endParaRPr lang="en-US" sz="18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Hep</a:t>
                      </a:r>
                      <a:r>
                        <a:rPr lang="en-US" sz="1800" dirty="0" smtClean="0"/>
                        <a:t> B @ birth (co-coverage BCG) </a:t>
                      </a:r>
                      <a:endParaRPr lang="en-US" sz="18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Measles-Rubella @ 9 &amp; 18 months</a:t>
                      </a:r>
                    </a:p>
                  </a:txBody>
                  <a:tcPr marT="45710" marB="45710" anchor="ctr"/>
                </a:tc>
              </a:tr>
              <a:tr h="66572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Vial</a:t>
                      </a:r>
                      <a:r>
                        <a:rPr lang="en-US" sz="1800" b="1" baseline="0" dirty="0" smtClean="0"/>
                        <a:t> dose change</a:t>
                      </a:r>
                      <a:endParaRPr lang="en-US" sz="18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 (liquid - </a:t>
                      </a:r>
                      <a:r>
                        <a:rPr lang="en-US" sz="1800" dirty="0" err="1" smtClean="0"/>
                        <a:t>Crucell</a:t>
                      </a:r>
                      <a:r>
                        <a:rPr lang="en-US" sz="1800" dirty="0" smtClean="0"/>
                        <a:t>) to 1 (liquid - LG Life Sciences)</a:t>
                      </a:r>
                      <a:endParaRPr lang="en-US" sz="18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 (lyophilized - SII) to 5 (lyophilized - SII)</a:t>
                      </a:r>
                      <a:endParaRPr lang="en-US" sz="1800" dirty="0"/>
                    </a:p>
                  </a:txBody>
                  <a:tcPr marT="45710" marB="45710" anchor="ctr"/>
                </a:tc>
              </a:tr>
              <a:tr h="12363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Districts / 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Sample Size</a:t>
                      </a:r>
                      <a:endParaRPr lang="en-US" sz="18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regions: 8 districts (4 control;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4 intervention)</a:t>
                      </a:r>
                    </a:p>
                    <a:p>
                      <a:r>
                        <a:rPr lang="en-US" sz="1800" dirty="0" smtClean="0"/>
                        <a:t>125 HFs (62 in control arm; 63 in intervention arm) </a:t>
                      </a:r>
                      <a:endParaRPr lang="en-US" sz="18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regions: 7 districts</a:t>
                      </a:r>
                    </a:p>
                    <a:p>
                      <a:r>
                        <a:rPr lang="en-US" sz="1800" dirty="0" smtClean="0"/>
                        <a:t>246 HFs (123</a:t>
                      </a:r>
                      <a:r>
                        <a:rPr lang="en-US" sz="1800" baseline="0" dirty="0" smtClean="0"/>
                        <a:t> in control &amp; 123 HFs in intervention arm)</a:t>
                      </a:r>
                      <a:endParaRPr lang="en-US" sz="1800" dirty="0"/>
                    </a:p>
                  </a:txBody>
                  <a:tcPr marT="45710" marB="45710" anchor="ctr"/>
                </a:tc>
              </a:tr>
              <a:tr h="6909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Vaccinated target population</a:t>
                      </a:r>
                      <a:endParaRPr lang="en-US" sz="18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40,627</a:t>
                      </a:r>
                      <a:endParaRPr lang="en-US" sz="1800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130,000</a:t>
                      </a:r>
                      <a:endParaRPr lang="en-US" sz="1800" dirty="0"/>
                    </a:p>
                  </a:txBody>
                  <a:tcPr marT="45710" marB="45710" anchor="ctr"/>
                </a:tc>
              </a:tr>
              <a:tr h="5823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Lead</a:t>
                      </a:r>
                      <a:endParaRPr lang="en-US" sz="1800" b="1" dirty="0"/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PATH and MOH</a:t>
                      </a: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JSI and MOH</a:t>
                      </a:r>
                      <a:endParaRPr lang="en-US" sz="1800" dirty="0"/>
                    </a:p>
                  </a:txBody>
                  <a:tcPr marT="45710" marB="4571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62616"/>
              </p:ext>
            </p:extLst>
          </p:nvPr>
        </p:nvGraphicFramePr>
        <p:xfrm>
          <a:off x="319852" y="1247274"/>
          <a:ext cx="8534400" cy="457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511"/>
                <a:gridCol w="6716889"/>
              </a:tblGrid>
              <a:tr h="20648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Systems aspects</a:t>
                      </a:r>
                    </a:p>
                    <a:p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Vaccine purchase costs, cost per dose and total systems costs, equitable &amp; timely coverage, open vial vaccine wastage, immunization session &amp; frequency, logistics storage &amp; distribution capacity &amp; costs, missed opportunities, drop out rate, safety &amp; HCW behavior.</a:t>
                      </a:r>
                    </a:p>
                    <a:p>
                      <a:endParaRPr lang="en-US" sz="20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000" b="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354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Methodology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&amp; tools</a:t>
                      </a:r>
                      <a:endPara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 month retrospective data collection. Field based implementation research with one intervention and one control arm. Pre- and post- cross sectional design to measure difference in qualitative and quantitative indicators between arms. Key informant interviews, observing HCW behavior, registers, data collection tools, cold chain assessment, registers &amp; quantitative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data collection tools.</a:t>
                      </a:r>
                      <a:r>
                        <a:rPr lang="en-US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" y="762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A75C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Work Stream 2 </a:t>
            </a:r>
            <a:br>
              <a:rPr lang="en-US" altLang="en-US" sz="3600" dirty="0" smtClean="0"/>
            </a:br>
            <a:r>
              <a:rPr lang="en-US" altLang="en-US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Prospective implementation research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3429000"/>
            <a:ext cx="6248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3382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b="1" dirty="0" smtClean="0"/>
              <a:t>August 2016: </a:t>
            </a:r>
            <a:r>
              <a:rPr lang="en-US" sz="2800" dirty="0" smtClean="0"/>
              <a:t>baseline data collection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/>
              <a:t>September 2016 – August 2017: </a:t>
            </a:r>
            <a:r>
              <a:rPr lang="en-US" sz="2800" dirty="0" smtClean="0"/>
              <a:t>implementation / introduction &amp; monitoring new presentation</a:t>
            </a:r>
          </a:p>
          <a:p>
            <a:pPr marL="0" indent="0">
              <a:buFont typeface="Arial" charset="0"/>
              <a:buNone/>
              <a:defRPr/>
            </a:pPr>
            <a:endParaRPr lang="en-US" sz="28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800" b="1" dirty="0" smtClean="0"/>
              <a:t>September 2017: </a:t>
            </a:r>
            <a:r>
              <a:rPr lang="en-US" sz="2800" dirty="0" smtClean="0"/>
              <a:t>end line </a:t>
            </a:r>
            <a:r>
              <a:rPr lang="en-US" sz="2800" dirty="0" smtClean="0"/>
              <a:t>data collection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A75C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/>
              <a:t>Work Stream 2 </a:t>
            </a:r>
            <a:endParaRPr lang="en-US" altLang="en-US" sz="2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Work Stream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0292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400" b="1" dirty="0" smtClean="0"/>
              <a:t>Coordination: </a:t>
            </a:r>
            <a:r>
              <a:rPr lang="en-US" sz="2400" dirty="0" smtClean="0"/>
              <a:t>partners, links to others (</a:t>
            </a:r>
            <a:r>
              <a:rPr lang="en-US" sz="2400" dirty="0" err="1" smtClean="0"/>
              <a:t>eg</a:t>
            </a:r>
            <a:r>
              <a:rPr lang="en-US" sz="2400" dirty="0" smtClean="0"/>
              <a:t>. CDC, industry) 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/>
              <a:t>Modeling: </a:t>
            </a:r>
            <a:r>
              <a:rPr lang="en-US" sz="2400" dirty="0" smtClean="0"/>
              <a:t>with </a:t>
            </a:r>
            <a:r>
              <a:rPr lang="en-US" sz="2400" dirty="0" smtClean="0"/>
              <a:t>HERMES &amp; others</a:t>
            </a:r>
            <a:endParaRPr lang="en-US" sz="2400" b="1" dirty="0" smtClean="0"/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/>
              <a:t>Communication: </a:t>
            </a:r>
            <a:r>
              <a:rPr lang="en-US" sz="2400" dirty="0" smtClean="0"/>
              <a:t>website, results, TechNet, GIN, via partners &amp; TAG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/>
              <a:t>Cost benefit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dirty="0" smtClean="0"/>
              <a:t>Technical Advisory Group (TAG): </a:t>
            </a:r>
            <a:r>
              <a:rPr lang="en-US" sz="2400" dirty="0" smtClean="0"/>
              <a:t>broad range of 8 individuals, objective strategic guidance (incl. WHO / UNICEF SD / GAVI / industry &amp; countries)</a:t>
            </a:r>
            <a:endParaRPr lang="en-US" sz="2400" dirty="0"/>
          </a:p>
        </p:txBody>
      </p:sp>
      <p:pic>
        <p:nvPicPr>
          <p:cNvPr id="24580" name="Picture 4" descr="C:\Users\rburgess\Desktop\mumbai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87915"/>
            <a:ext cx="3505200" cy="223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9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End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333999" cy="49831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n-US" sz="2600" b="1" dirty="0"/>
              <a:t>Global stakeholders: </a:t>
            </a:r>
            <a:r>
              <a:rPr lang="en-US" sz="2600" dirty="0" smtClean="0"/>
              <a:t>evidence filling </a:t>
            </a:r>
            <a:r>
              <a:rPr lang="en-US" sz="2600" dirty="0"/>
              <a:t>critical </a:t>
            </a:r>
            <a:r>
              <a:rPr lang="en-US" sz="2600" dirty="0" smtClean="0"/>
              <a:t>knowledge gaps in analysis </a:t>
            </a:r>
            <a:r>
              <a:rPr lang="en-US" sz="2600" dirty="0"/>
              <a:t>and </a:t>
            </a:r>
            <a:r>
              <a:rPr lang="en-US" sz="2600" dirty="0" smtClean="0"/>
              <a:t>policy </a:t>
            </a:r>
            <a:r>
              <a:rPr lang="en-US" sz="2600" dirty="0"/>
              <a:t>making </a:t>
            </a:r>
            <a:r>
              <a:rPr lang="en-US" sz="2600" dirty="0" smtClean="0"/>
              <a:t>processes, </a:t>
            </a:r>
            <a:r>
              <a:rPr lang="en-US" sz="2600" dirty="0"/>
              <a:t>guiding stakeholders to make informed, sustainable decisions on DPC when considering vaccine products and program </a:t>
            </a:r>
            <a:r>
              <a:rPr lang="en-US" sz="2600" dirty="0" smtClean="0"/>
              <a:t>designs</a:t>
            </a:r>
            <a:endParaRPr lang="en-US" sz="26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Font typeface="Arial" charset="0"/>
              <a:buNone/>
              <a:defRPr/>
            </a:pPr>
            <a:endParaRPr lang="en-US" sz="1050" b="1" dirty="0" smtClean="0"/>
          </a:p>
          <a:p>
            <a:pPr marL="0" indent="0">
              <a:lnSpc>
                <a:spcPct val="11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n-US" sz="2600" b="1" dirty="0" smtClean="0"/>
              <a:t>Country stakeholders: </a:t>
            </a:r>
            <a:r>
              <a:rPr lang="en-US" sz="2600" dirty="0" smtClean="0"/>
              <a:t>Produce </a:t>
            </a:r>
            <a:r>
              <a:rPr lang="en-US" sz="2600" dirty="0"/>
              <a:t>easy-to-use and </a:t>
            </a:r>
            <a:r>
              <a:rPr lang="en-US" sz="2600" dirty="0" smtClean="0"/>
              <a:t>-understand </a:t>
            </a:r>
            <a:r>
              <a:rPr lang="en-US" sz="2600" dirty="0"/>
              <a:t>guides &amp;</a:t>
            </a:r>
            <a:r>
              <a:rPr lang="en-US" sz="2600" dirty="0" smtClean="0"/>
              <a:t> </a:t>
            </a:r>
            <a:r>
              <a:rPr lang="en-US" sz="2600" dirty="0"/>
              <a:t>tools to assess DPC tradeoffs, including cost and systems impact to inform vaccine product selection.</a:t>
            </a:r>
            <a:endParaRPr lang="en-US" sz="26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5604" name="Picture 3" descr="C:\Users\rburgess\Desktop\kwqmsfpnxv7qzwmzcz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77075"/>
            <a:ext cx="3201987" cy="228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Broader context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38862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/>
              <a:t>Ethiopia </a:t>
            </a:r>
            <a:r>
              <a:rPr lang="en-US" altLang="en-US" sz="2800" b="1" dirty="0" smtClean="0"/>
              <a:t>study</a:t>
            </a:r>
          </a:p>
          <a:p>
            <a:r>
              <a:rPr lang="en-US" altLang="en-US" sz="2800" b="1" dirty="0" smtClean="0"/>
              <a:t>Wastage studies: </a:t>
            </a:r>
            <a:r>
              <a:rPr lang="en-US" altLang="en-US" sz="2800" dirty="0" smtClean="0"/>
              <a:t>Cambodia </a:t>
            </a:r>
            <a:r>
              <a:rPr lang="en-US" altLang="en-US" sz="2800" dirty="0" smtClean="0"/>
              <a:t>2013 &amp; Nigeria 2012 (issues </a:t>
            </a:r>
            <a:r>
              <a:rPr lang="en-US" altLang="en-US" sz="2800" dirty="0" smtClean="0"/>
              <a:t>on MCV </a:t>
            </a:r>
            <a:r>
              <a:rPr lang="en-US" altLang="en-US" sz="2800" dirty="0" smtClean="0"/>
              <a:t>MDVP), Ghana and possibly Fiji</a:t>
            </a:r>
          </a:p>
          <a:p>
            <a:r>
              <a:rPr lang="en-US" altLang="en-US" sz="2800" b="1" dirty="0" smtClean="0"/>
              <a:t>HERMES </a:t>
            </a:r>
            <a:r>
              <a:rPr lang="en-US" altLang="en-US" sz="2800" b="1" dirty="0" smtClean="0"/>
              <a:t>Benin / Mozambique</a:t>
            </a:r>
            <a:r>
              <a:rPr lang="en-US" altLang="en-US" sz="2800" dirty="0" smtClean="0"/>
              <a:t> MR / BCG / </a:t>
            </a:r>
            <a:r>
              <a:rPr lang="en-US" altLang="en-US" sz="2800" dirty="0" err="1" smtClean="0"/>
              <a:t>penta</a:t>
            </a:r>
            <a:r>
              <a:rPr lang="en-US" altLang="en-US" sz="2800" dirty="0" smtClean="0"/>
              <a:t> vial size: wastage &amp; supply chain</a:t>
            </a:r>
          </a:p>
          <a:p>
            <a:r>
              <a:rPr lang="en-US" altLang="en-US" sz="2800" b="1" dirty="0" smtClean="0"/>
              <a:t>Industry impact</a:t>
            </a:r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en-US" altLang="en-US" b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References / contacts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3352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TechNet Dose per Container Partnership Group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www.technet-21.org/en/network/groups/item/196-dose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en-US" sz="2800" dirty="0" smtClean="0"/>
              <a:t>Sarah Melendez (</a:t>
            </a:r>
            <a:r>
              <a:rPr lang="en-US" sz="2800" dirty="0" smtClean="0">
                <a:hlinkClick r:id="rId3"/>
              </a:rPr>
              <a:t>sarah_melendez@jsi.com</a:t>
            </a:r>
            <a:r>
              <a:rPr lang="en-US" sz="2800" dirty="0" smtClean="0"/>
              <a:t>) </a:t>
            </a:r>
          </a:p>
          <a:p>
            <a:pPr>
              <a:defRPr/>
            </a:pPr>
            <a:r>
              <a:rPr lang="en-US" sz="2800" dirty="0" smtClean="0"/>
              <a:t>Craig Burgess (</a:t>
            </a:r>
            <a:r>
              <a:rPr lang="en-US" sz="2800" dirty="0" smtClean="0">
                <a:hlinkClick r:id="rId4"/>
              </a:rPr>
              <a:t>craig_burgess@jsi.com</a:t>
            </a:r>
            <a:r>
              <a:rPr lang="en-US" sz="2800" dirty="0" smtClean="0"/>
              <a:t>) </a:t>
            </a:r>
          </a:p>
          <a:p>
            <a:pPr>
              <a:defRPr/>
            </a:pPr>
            <a:r>
              <a:rPr lang="en-US" sz="2800" dirty="0" smtClean="0"/>
              <a:t>JSI website </a:t>
            </a:r>
            <a:r>
              <a:rPr lang="en-US" sz="2800" u="sng" dirty="0" smtClean="0">
                <a:solidFill>
                  <a:srgbClr val="2B2BFF"/>
                </a:solidFill>
              </a:rPr>
              <a:t>www.jsi.com/immunization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9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038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n-US" sz="2800" b="1" dirty="0" smtClean="0"/>
              <a:t>Multi Dose Containers (MDCs): </a:t>
            </a:r>
            <a:r>
              <a:rPr lang="en-US" altLang="en-US" sz="2800" dirty="0" smtClean="0"/>
              <a:t>framing the issue &amp; trade offs considered </a:t>
            </a:r>
          </a:p>
          <a:p>
            <a:pPr>
              <a:spcBef>
                <a:spcPts val="1200"/>
              </a:spcBef>
            </a:pPr>
            <a:r>
              <a:rPr lang="en-US" altLang="en-US" sz="2800" b="1" dirty="0" smtClean="0"/>
              <a:t>Phase 1: </a:t>
            </a:r>
            <a:r>
              <a:rPr lang="en-US" altLang="en-US" sz="2800" dirty="0" smtClean="0"/>
              <a:t>April – Oct 2015 </a:t>
            </a:r>
          </a:p>
          <a:p>
            <a:pPr>
              <a:spcBef>
                <a:spcPts val="1200"/>
              </a:spcBef>
            </a:pPr>
            <a:r>
              <a:rPr lang="en-US" altLang="en-US" sz="2800" b="1" dirty="0" smtClean="0"/>
              <a:t>Phase 2: </a:t>
            </a:r>
            <a:r>
              <a:rPr lang="en-US" altLang="en-US" sz="2800" dirty="0" smtClean="0"/>
              <a:t>Dose Per Container Partnership (DPCP) </a:t>
            </a:r>
            <a:r>
              <a:rPr lang="en-US" altLang="en-US" sz="2800" dirty="0" smtClean="0"/>
              <a:t>Nov</a:t>
            </a:r>
            <a:r>
              <a:rPr lang="en-US" altLang="en-US" sz="2800" dirty="0" smtClean="0"/>
              <a:t> 2015 </a:t>
            </a:r>
            <a:r>
              <a:rPr lang="en-US" altLang="en-US" sz="2800" dirty="0" smtClean="0"/>
              <a:t>– December 2017</a:t>
            </a:r>
          </a:p>
          <a:p>
            <a:pPr>
              <a:spcBef>
                <a:spcPts val="1200"/>
              </a:spcBef>
            </a:pPr>
            <a:r>
              <a:rPr lang="en-US" altLang="en-US" sz="2800" b="1" dirty="0" smtClean="0"/>
              <a:t>Broader context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4485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A75C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Framing the issue</a:t>
            </a:r>
          </a:p>
        </p:txBody>
      </p:sp>
      <p:pic>
        <p:nvPicPr>
          <p:cNvPr id="14340" name="Picture 4" descr="C:\Users\rburgess\Desktop\Vaccine-Vials-by-Sanofi-Paste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9"/>
          <a:stretch/>
        </p:blipFill>
        <p:spPr bwMode="auto">
          <a:xfrm>
            <a:off x="5181600" y="1492334"/>
            <a:ext cx="377160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4226" y="1501859"/>
            <a:ext cx="8001000" cy="4602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8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76869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686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7686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7686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DPC changes impact system </a:t>
            </a:r>
            <a:br>
              <a:rPr lang="en-US" altLang="en-US" sz="2800" dirty="0" smtClean="0"/>
            </a:br>
            <a:r>
              <a:rPr lang="en-US" altLang="en-US" sz="2800" dirty="0" smtClean="0"/>
              <a:t>performance</a:t>
            </a:r>
          </a:p>
          <a:p>
            <a:r>
              <a:rPr lang="en-US" altLang="en-US" sz="2800" dirty="0" smtClean="0"/>
              <a:t>MDC can decrease price &amp; </a:t>
            </a:r>
            <a:br>
              <a:rPr lang="en-US" altLang="en-US" sz="2800" dirty="0" smtClean="0"/>
            </a:br>
            <a:r>
              <a:rPr lang="en-US" altLang="en-US" sz="2800" dirty="0" smtClean="0"/>
              <a:t>cold chain storage</a:t>
            </a:r>
          </a:p>
          <a:p>
            <a:r>
              <a:rPr lang="en-US" altLang="en-US" sz="2800" b="1" i="1" dirty="0" smtClean="0"/>
              <a:t>But</a:t>
            </a:r>
            <a:r>
              <a:rPr lang="en-US" altLang="en-US" sz="2800" dirty="0" smtClean="0"/>
              <a:t>: new vaccines &gt; expensive: </a:t>
            </a:r>
            <a:br>
              <a:rPr lang="en-US" altLang="en-US" sz="2800" dirty="0" smtClean="0"/>
            </a:br>
            <a:r>
              <a:rPr lang="en-US" altLang="en-US" sz="2800" dirty="0" smtClean="0"/>
              <a:t>may increase reluctance to open </a:t>
            </a:r>
            <a:br>
              <a:rPr lang="en-US" altLang="en-US" sz="2800" dirty="0" smtClean="0"/>
            </a:br>
            <a:r>
              <a:rPr lang="en-US" altLang="en-US" sz="2800" dirty="0" smtClean="0"/>
              <a:t>vial for every child</a:t>
            </a:r>
          </a:p>
          <a:p>
            <a:r>
              <a:rPr lang="en-US" altLang="en-US" sz="2800" dirty="0" smtClean="0"/>
              <a:t>More evidence needed </a:t>
            </a:r>
            <a:r>
              <a:rPr lang="en-US" altLang="en-US" sz="2800" dirty="0" smtClean="0"/>
              <a:t>for global &amp; country decisions on </a:t>
            </a:r>
            <a:r>
              <a:rPr lang="en-US" altLang="en-US" sz="2800" dirty="0" smtClean="0"/>
              <a:t>DPC trade-offs between costs &amp; system impacts (coverage</a:t>
            </a:r>
            <a:r>
              <a:rPr lang="en-US" altLang="en-US" sz="2800" dirty="0" smtClean="0"/>
              <a:t>)</a:t>
            </a:r>
            <a:endParaRPr lang="en-US" altLang="en-US" sz="28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2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Phase 1: April – Oct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600" b="1" dirty="0" smtClean="0"/>
              <a:t>Summarizing evidence gaps: </a:t>
            </a:r>
            <a:r>
              <a:rPr lang="en-US" sz="2600" dirty="0" smtClean="0"/>
              <a:t>Evaluation of existing data and highlighting gaps in data and processes for decision making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600" b="1" dirty="0"/>
              <a:t>M</a:t>
            </a:r>
            <a:r>
              <a:rPr lang="en-US" sz="2600" b="1" dirty="0" smtClean="0"/>
              <a:t>ethods: </a:t>
            </a:r>
            <a:r>
              <a:rPr lang="en-US" sz="2600" dirty="0" smtClean="0"/>
              <a:t>Literature review, informal surveys, key informant interviews, and stakeholder meeting</a:t>
            </a:r>
            <a:endParaRPr lang="en-US" sz="2600" b="1" dirty="0" smtClean="0"/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600" b="1" dirty="0" smtClean="0"/>
              <a:t>Partnership: </a:t>
            </a:r>
            <a:r>
              <a:rPr lang="en-US" sz="2600" dirty="0" smtClean="0"/>
              <a:t>Creation of informal network of interested partners</a:t>
            </a:r>
            <a:endParaRPr lang="en-US" sz="2600" dirty="0"/>
          </a:p>
        </p:txBody>
      </p:sp>
      <p:pic>
        <p:nvPicPr>
          <p:cNvPr id="15364" name="Picture 7" descr="C:\Users\rburgess\Desktop\CQs7jm0UcAAZC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249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MDC trade-offs considered for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n-US" sz="2800" b="1" dirty="0" smtClean="0"/>
              <a:t>Evidence to better understand &amp; inform decision making:</a:t>
            </a:r>
            <a:endParaRPr lang="en-US" sz="2400" b="1" dirty="0" smtClean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dirty="0" smtClean="0"/>
              <a:t>Price per dose purchased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dirty="0" smtClean="0"/>
              <a:t>Cost &amp; impact on health system (coverage)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dirty="0" smtClean="0"/>
              <a:t>Supply / cold chain / volume per dose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dirty="0" smtClean="0"/>
              <a:t>Decision on when to open / risk of contamination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dirty="0" smtClean="0"/>
              <a:t>Wastage rate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dirty="0" smtClean="0"/>
              <a:t>Shifting burden to HCW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800" dirty="0" smtClean="0"/>
              <a:t>Communication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6388" name="Picture 9" descr="C:\Users\rburgess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Illustrating trade offs</a:t>
            </a:r>
            <a:endParaRPr lang="en-US" sz="40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943600" cy="51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81000" y="838200"/>
            <a:ext cx="8839200" cy="584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1500" b="1" dirty="0" smtClean="0"/>
              <a:t>Total system effectiveness analysis provides a framework for evaluating trade-offs of a vaccine or intervention.</a:t>
            </a:r>
            <a:endParaRPr lang="en-US" sz="15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Phase 2: DPCP </a:t>
            </a:r>
            <a:r>
              <a:rPr lang="en-US" altLang="en-US" sz="4000" dirty="0" smtClean="0"/>
              <a:t>Nov 2015 </a:t>
            </a:r>
            <a:r>
              <a:rPr lang="en-US" altLang="en-US" sz="4000" dirty="0" smtClean="0"/>
              <a:t>– Dec 2017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1085850"/>
            <a:ext cx="3295650" cy="1352550"/>
          </a:xfrm>
          <a:prstGeom prst="roundRect">
            <a:avLst/>
          </a:prstGeom>
          <a:solidFill>
            <a:srgbClr val="002060"/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Gather data and document  current practices / policies  / systems for deciding  how many doses per container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1925" y="2914650"/>
            <a:ext cx="3190875" cy="15049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Changes in Doses per Container: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Tanzania &amp; Senegal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MR &amp; Birth dose </a:t>
            </a:r>
            <a:r>
              <a:rPr lang="en-US" dirty="0" err="1" smtClean="0"/>
              <a:t>HepB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# dose per vial</a:t>
            </a:r>
          </a:p>
        </p:txBody>
      </p:sp>
      <p:sp>
        <p:nvSpPr>
          <p:cNvPr id="6" name="Plus 5"/>
          <p:cNvSpPr/>
          <p:nvPr/>
        </p:nvSpPr>
        <p:spPr>
          <a:xfrm>
            <a:off x="1485900" y="2514600"/>
            <a:ext cx="419100" cy="3810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95950" y="1114426"/>
            <a:ext cx="3371850" cy="315277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Changes in system: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Coverage (equity, timeliness, session size)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Wastage rates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Cost  benefit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Cold Chain, Supply Chain and distribution capacity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Healthcare worker </a:t>
            </a:r>
            <a:r>
              <a:rPr lang="en-US" dirty="0" err="1"/>
              <a:t>behaviour</a:t>
            </a:r>
            <a:r>
              <a:rPr lang="en-US" dirty="0"/>
              <a:t> &amp; needs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3505200" y="1943100"/>
            <a:ext cx="2133600" cy="15621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Document effect of these </a:t>
            </a:r>
            <a:r>
              <a:rPr lang="en-US" sz="1600" dirty="0" smtClean="0"/>
              <a:t>changes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85725" y="4800600"/>
            <a:ext cx="8982075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Evidence used to</a:t>
            </a:r>
            <a:r>
              <a:rPr lang="en-US" sz="2000" dirty="0"/>
              <a:t>:</a:t>
            </a:r>
            <a:endParaRPr lang="en-US" sz="2000" b="1" dirty="0"/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Inform global processes &amp; supply for doses per container </a:t>
            </a:r>
            <a:r>
              <a:rPr lang="en-US" dirty="0"/>
              <a:t>(multiple antigens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Country level guidance &amp; tools: </a:t>
            </a:r>
            <a:r>
              <a:rPr lang="en-US" dirty="0"/>
              <a:t>produce a simple and easy to use  tool that outlines the tradeoffs that are considered when making product selection  </a:t>
            </a:r>
            <a:r>
              <a:rPr lang="en-US" dirty="0" smtClean="0"/>
              <a:t>decisions, </a:t>
            </a:r>
            <a:r>
              <a:rPr lang="en-US" dirty="0"/>
              <a:t>demonstrates best practices and guides decision makers </a:t>
            </a:r>
            <a:r>
              <a:rPr lang="en-US" dirty="0" smtClean="0"/>
              <a:t>for </a:t>
            </a:r>
            <a:r>
              <a:rPr lang="en-US" dirty="0"/>
              <a:t>product </a:t>
            </a:r>
            <a:r>
              <a:rPr lang="en-US" dirty="0" smtClean="0"/>
              <a:t>forecasting</a:t>
            </a:r>
            <a:r>
              <a:rPr lang="en-US" dirty="0"/>
              <a:t>, planning, selection and ordering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4324350" y="76200"/>
            <a:ext cx="476250" cy="8858250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Phase 2: DPCP Partnership</a:t>
            </a:r>
          </a:p>
        </p:txBody>
      </p:sp>
      <p:pic>
        <p:nvPicPr>
          <p:cNvPr id="19460" name="Picture 6" descr="C:\Users\rburgess\Desktop\AMP_logo_up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40100"/>
            <a:ext cx="16478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Users\rburgess\Desktop\HERMES_colo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2" y="4678362"/>
            <a:ext cx="1017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C:\Users\rburgess\Downloads\IVAC Logo (Full name) Sm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3215105"/>
            <a:ext cx="20923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C:\Users\rburgess\Desktop\CHAI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92662"/>
            <a:ext cx="20685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C:\Users\rburgess\Downloads\BMGF_Stacked_logo_red_300dp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828800"/>
            <a:ext cx="14335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8800"/>
            <a:ext cx="1286813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rburgess\Downloads\PATH_2C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7" y="3215105"/>
            <a:ext cx="2575565" cy="9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Work Stream 1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029200" cy="44196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en-US" b="1" dirty="0" smtClean="0"/>
          </a:p>
          <a:p>
            <a:pPr>
              <a:spcBef>
                <a:spcPts val="1200"/>
              </a:spcBef>
              <a:defRPr/>
            </a:pPr>
            <a:r>
              <a:rPr lang="en-US" sz="2400" dirty="0" smtClean="0"/>
              <a:t>2 country case studies to understand historical decisions 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/>
              <a:t>Key stakeholder interviews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/>
              <a:t>Looking at existing tools to inform decision making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/>
              <a:t>Documentation of when and how DPC is part of regular processes </a:t>
            </a:r>
          </a:p>
          <a:p>
            <a:pPr>
              <a:defRPr/>
            </a:pPr>
            <a:endParaRPr lang="en-US" b="1" dirty="0"/>
          </a:p>
        </p:txBody>
      </p:sp>
      <p:pic>
        <p:nvPicPr>
          <p:cNvPr id="20484" name="Picture 2" descr="C:\Users\rburgess\Desktop\_50098954_unit-meningitis-notes-vv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77" y="2438400"/>
            <a:ext cx="370651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066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Document &amp; assess national policies and processes for decision-making, including product selection, quantification, ordering, and financing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19800"/>
            <a:ext cx="11580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5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827</Words>
  <Application>Microsoft Office PowerPoint</Application>
  <PresentationFormat>On-screen Show (4:3)</PresentationFormat>
  <Paragraphs>109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Framing the issue</vt:lpstr>
      <vt:lpstr>Phase 1: April – Oct 2015</vt:lpstr>
      <vt:lpstr>MDC trade-offs considered for assessment</vt:lpstr>
      <vt:lpstr>Illustrating trade offs</vt:lpstr>
      <vt:lpstr>Phase 2: DPCP Nov 2015 – Dec 2017</vt:lpstr>
      <vt:lpstr>Phase 2: DPCP Partnership</vt:lpstr>
      <vt:lpstr>Work Stream 1</vt:lpstr>
      <vt:lpstr>Work Stream 2  Prospective implementation research</vt:lpstr>
      <vt:lpstr>PowerPoint Presentation</vt:lpstr>
      <vt:lpstr>PowerPoint Presentation</vt:lpstr>
      <vt:lpstr>Work Stream 3</vt:lpstr>
      <vt:lpstr>End Results </vt:lpstr>
      <vt:lpstr>Broader context</vt:lpstr>
      <vt:lpstr>References / contacts</vt:lpstr>
    </vt:vector>
  </TitlesOfParts>
  <Company>John Snow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JSI</dc:creator>
  <cp:lastModifiedBy>Craig Burgess</cp:lastModifiedBy>
  <cp:revision>27</cp:revision>
  <dcterms:created xsi:type="dcterms:W3CDTF">2015-11-19T19:13:42Z</dcterms:created>
  <dcterms:modified xsi:type="dcterms:W3CDTF">2016-06-17T18:46:25Z</dcterms:modified>
</cp:coreProperties>
</file>