
<file path=[Content_Types].xml><?xml version="1.0" encoding="utf-8"?>
<Types xmlns="http://schemas.openxmlformats.org/package/2006/content-types">
  <Default Extension="png" ContentType="image/png"/>
  <Default Extension="tmp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3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552" r:id="rId2"/>
    <p:sldId id="669" r:id="rId3"/>
    <p:sldId id="682" r:id="rId4"/>
    <p:sldId id="681" r:id="rId5"/>
    <p:sldId id="670" r:id="rId6"/>
    <p:sldId id="685" r:id="rId7"/>
    <p:sldId id="675" r:id="rId8"/>
    <p:sldId id="684" r:id="rId9"/>
    <p:sldId id="650" r:id="rId10"/>
    <p:sldId id="686" r:id="rId11"/>
    <p:sldId id="677" r:id="rId12"/>
    <p:sldId id="680" r:id="rId13"/>
    <p:sldId id="331" r:id="rId14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99FF99"/>
    <a:srgbClr val="DBDBDB"/>
    <a:srgbClr val="FFFFCC"/>
    <a:srgbClr val="FFFF00"/>
    <a:srgbClr val="FF0000"/>
    <a:srgbClr val="009900"/>
    <a:srgbClr val="FF33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9338" autoAdjust="0"/>
    <p:restoredTop sz="94660" autoAdjust="0"/>
  </p:normalViewPr>
  <p:slideViewPr>
    <p:cSldViewPr>
      <p:cViewPr>
        <p:scale>
          <a:sx n="50" d="100"/>
          <a:sy n="50" d="100"/>
        </p:scale>
        <p:origin x="-835" y="-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635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902"/>
    </p:cViewPr>
  </p:sorterViewPr>
  <p:notesViewPr>
    <p:cSldViewPr>
      <p:cViewPr varScale="1">
        <p:scale>
          <a:sx n="38" d="100"/>
          <a:sy n="38" d="100"/>
        </p:scale>
        <p:origin x="-2376" y="-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07F97A3-2C55-492F-83D8-8B2D714DD6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1302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6722165-2E79-4F79-ADE6-EE2F7D68E14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3890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E21B54-06C0-4626-95A4-21EC5DE7472B}" type="slidenum">
              <a:rPr lang="en-US"/>
              <a:pPr/>
              <a:t>1</a:t>
            </a:fld>
            <a:endParaRPr lang="en-US"/>
          </a:p>
        </p:txBody>
      </p:sp>
      <p:sp>
        <p:nvSpPr>
          <p:cNvPr id="630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0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1725" y="674688"/>
            <a:ext cx="4605338" cy="3452812"/>
          </a:xfrm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8656" y="4354286"/>
            <a:ext cx="5011615" cy="412735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fr-F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A4E079-6E09-4256-91BA-3AC516A21C6D}" type="slidenum">
              <a:rPr lang="en-US"/>
              <a:pPr/>
              <a:t>9</a:t>
            </a:fld>
            <a:endParaRPr lang="en-US"/>
          </a:p>
        </p:txBody>
      </p:sp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8025"/>
            <a:ext cx="4535488" cy="3402013"/>
          </a:xfrm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1388" y="4322763"/>
            <a:ext cx="5019675" cy="4110037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9D853C-8E5B-4AB3-9794-830DC5BE0EF4}" type="slidenum">
              <a:rPr lang="en-US"/>
              <a:pPr/>
              <a:t>13</a:t>
            </a:fld>
            <a:endParaRPr lang="en-US"/>
          </a:p>
        </p:txBody>
      </p:sp>
      <p:sp>
        <p:nvSpPr>
          <p:cNvPr id="141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8025"/>
            <a:ext cx="4538663" cy="3403600"/>
          </a:xfrm>
          <a:ln/>
        </p:spPr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1388" y="4322763"/>
            <a:ext cx="5019675" cy="4110037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01ED6B-98D2-4A8F-B558-F28CEA9895E7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7610822"/>
      </p:ext>
    </p:extLst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FD4D03-A5AB-4614-AEE4-1BD3DF326FDB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5653869"/>
      </p:ext>
    </p:extLst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5B2AAB-D661-4E2C-AFE6-F1667F685F62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4890888"/>
      </p:ext>
    </p:extLst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/>
          <p:cNvSpPr>
            <a:spLocks noGrp="1"/>
          </p:cNvSpPr>
          <p:nvPr>
            <p:ph type="title"/>
          </p:nvPr>
        </p:nvSpPr>
        <p:spPr>
          <a:xfrm>
            <a:off x="301870" y="520700"/>
            <a:ext cx="8540262" cy="6826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r>
              <a:rPr lang="de-DE" dirty="0" smtClean="0"/>
              <a:t>Titel</a:t>
            </a:r>
            <a:endParaRPr lang="en-US" dirty="0"/>
          </a:p>
        </p:txBody>
      </p:sp>
      <p:sp>
        <p:nvSpPr>
          <p:cNvPr id="4" name="Inhaltsplatzhalter 2"/>
          <p:cNvSpPr>
            <a:spLocks noGrp="1"/>
          </p:cNvSpPr>
          <p:nvPr>
            <p:ph idx="1"/>
          </p:nvPr>
        </p:nvSpPr>
        <p:spPr>
          <a:xfrm>
            <a:off x="301869" y="1504950"/>
            <a:ext cx="8540262" cy="4144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4E1FA4-5A37-40F9-AE9C-4BC743B9C7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186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C3619F-372D-49FF-A0A1-D6FF10E80424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4164135"/>
      </p:ext>
    </p:extLst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39DAEE-BAFC-43CB-BACA-9EF4EFCE9715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2015079"/>
      </p:ext>
    </p:extLst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117B60-24B4-4777-9367-528419AEE8E5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3353123"/>
      </p:ext>
    </p:extLst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8CF764-B6C6-48D5-8894-8574C2C47C03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5227948"/>
      </p:ext>
    </p:extLst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EF974D-D67D-4705-BA36-F055A503A03C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9789948"/>
      </p:ext>
    </p:extLst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8F8A28-2044-4ABE-A2E1-BF431090D3F6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8429788"/>
      </p:ext>
    </p:extLst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B95A6B-6241-4BA6-BA8D-BBE3B1CD24FF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3256235"/>
      </p:ext>
    </p:extLst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C28A7E-78CA-445E-8D5B-AA17217839A7}" type="slidenum">
              <a:rPr lang="fr-FR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987385"/>
      </p:ext>
    </p:extLst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63D5B27-6493-4FD6-8B34-5557F850606D}" type="slidenum">
              <a:rPr lang="fr-FR"/>
              <a:pPr/>
              <a:t>‹#›</a:t>
            </a:fld>
            <a:endParaRPr lang="fr-FR"/>
          </a:p>
        </p:txBody>
      </p:sp>
      <p:sp>
        <p:nvSpPr>
          <p:cNvPr id="360452" name="Line 4"/>
          <p:cNvSpPr>
            <a:spLocks noChangeShapeType="1"/>
          </p:cNvSpPr>
          <p:nvPr userDrawn="1"/>
        </p:nvSpPr>
        <p:spPr bwMode="auto">
          <a:xfrm>
            <a:off x="0" y="935038"/>
            <a:ext cx="9144000" cy="0"/>
          </a:xfrm>
          <a:prstGeom prst="line">
            <a:avLst/>
          </a:prstGeom>
          <a:noFill/>
          <a:ln w="38100">
            <a:solidFill>
              <a:srgbClr val="1E7FB8"/>
            </a:solidFill>
            <a:round/>
            <a:headEnd/>
            <a:tailEnd/>
          </a:ln>
          <a:effectLst>
            <a:outerShdw dist="28398" dir="1593903" algn="ctr" rotWithShape="0">
              <a:schemeClr val="bg2"/>
            </a:outerShdw>
          </a:effectLst>
        </p:spPr>
        <p:txBody>
          <a:bodyPr/>
          <a:lstStyle/>
          <a:p>
            <a:pPr rtl="1">
              <a:defRPr/>
            </a:pPr>
            <a:endParaRPr lang="fr-LU" sz="4400" b="1">
              <a:solidFill>
                <a:srgbClr val="000066"/>
              </a:solidFill>
              <a:latin typeface="Arial" charset="0"/>
              <a:cs typeface="Arial" charset="0"/>
            </a:endParaRPr>
          </a:p>
        </p:txBody>
      </p:sp>
      <p:sp>
        <p:nvSpPr>
          <p:cNvPr id="360453" name="Rectangle 5"/>
          <p:cNvSpPr>
            <a:spLocks noChangeArrowheads="1"/>
          </p:cNvSpPr>
          <p:nvPr userDrawn="1"/>
        </p:nvSpPr>
        <p:spPr bwMode="auto">
          <a:xfrm>
            <a:off x="1588" y="6092825"/>
            <a:ext cx="9144000" cy="765175"/>
          </a:xfrm>
          <a:prstGeom prst="rect">
            <a:avLst/>
          </a:prstGeom>
          <a:solidFill>
            <a:srgbClr val="1E7FB8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defTabSz="1042988" rtl="1">
              <a:defRPr/>
            </a:pPr>
            <a:endParaRPr lang="en-GB" sz="4400" b="1">
              <a:solidFill>
                <a:srgbClr val="000066"/>
              </a:solidFill>
              <a:latin typeface="Arial" charset="0"/>
              <a:cs typeface="Arial" charset="0"/>
            </a:endParaRPr>
          </a:p>
        </p:txBody>
      </p:sp>
      <p:sp>
        <p:nvSpPr>
          <p:cNvPr id="360455" name="Rectangle 7"/>
          <p:cNvSpPr>
            <a:spLocks noChangeArrowheads="1"/>
          </p:cNvSpPr>
          <p:nvPr userDrawn="1"/>
        </p:nvSpPr>
        <p:spPr bwMode="auto">
          <a:xfrm>
            <a:off x="360363" y="6399213"/>
            <a:ext cx="355600" cy="331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algn="r">
              <a:defRPr/>
            </a:pPr>
            <a:fld id="{D9FDE172-C9A9-4FE1-8C44-FD9D2FABE775}" type="slidenum">
              <a:rPr lang="ar-SA" sz="1500" b="1">
                <a:solidFill>
                  <a:srgbClr val="72BBE8"/>
                </a:solidFill>
                <a:latin typeface="Arial Narrow" pitchFamily="34" charset="0"/>
                <a:cs typeface="Arial" charset="0"/>
              </a:rPr>
              <a:pPr algn="r">
                <a:defRPr/>
              </a:pPr>
              <a:t>‹#›</a:t>
            </a:fld>
            <a:r>
              <a:rPr lang="en-US" sz="1500" b="1">
                <a:solidFill>
                  <a:srgbClr val="72BBE8"/>
                </a:solidFill>
                <a:latin typeface="Arial Narrow" pitchFamily="34" charset="0"/>
                <a:cs typeface="Arial" charset="0"/>
              </a:rPr>
              <a:t> </a:t>
            </a:r>
            <a:r>
              <a:rPr lang="en-US" sz="2100" b="1" baseline="1400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|</a:t>
            </a:r>
          </a:p>
        </p:txBody>
      </p:sp>
      <p:pic>
        <p:nvPicPr>
          <p:cNvPr id="1035" name="Picture 3" descr="WHO-EN-BW-H"/>
          <p:cNvPicPr>
            <a:picLocks noChangeAspect="1" noChangeArrowheads="1"/>
          </p:cNvPicPr>
          <p:nvPr userDrawn="1"/>
        </p:nvPicPr>
        <p:blipFill>
          <a:blip r:embed="rId14" cstate="print">
            <a:lum contrast="12000"/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3038" y="6115050"/>
            <a:ext cx="2225675" cy="696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9" name="Text Box 15"/>
          <p:cNvSpPr txBox="1">
            <a:spLocks noChangeArrowheads="1"/>
          </p:cNvSpPr>
          <p:nvPr userDrawn="1"/>
        </p:nvSpPr>
        <p:spPr bwMode="auto">
          <a:xfrm>
            <a:off x="684213" y="6348413"/>
            <a:ext cx="5543971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500" dirty="0" smtClean="0">
                <a:solidFill>
                  <a:schemeClr val="accent1"/>
                </a:solidFill>
              </a:rPr>
              <a:t>Measles &amp; Rubella control</a:t>
            </a:r>
            <a:r>
              <a:rPr lang="en-US" sz="1500" baseline="0" dirty="0" smtClean="0">
                <a:solidFill>
                  <a:schemeClr val="accent1"/>
                </a:solidFill>
              </a:rPr>
              <a:t> &amp; elimination </a:t>
            </a:r>
            <a:r>
              <a:rPr lang="en-US" sz="1500" dirty="0" smtClean="0">
                <a:solidFill>
                  <a:schemeClr val="accent1"/>
                </a:solidFill>
              </a:rPr>
              <a:t>workshop, June.</a:t>
            </a:r>
            <a:r>
              <a:rPr lang="en-US" sz="1500" baseline="0" dirty="0" smtClean="0">
                <a:solidFill>
                  <a:schemeClr val="accent1"/>
                </a:solidFill>
              </a:rPr>
              <a:t> 2016</a:t>
            </a:r>
            <a:endParaRPr lang="en-US" sz="1500" dirty="0">
              <a:solidFill>
                <a:schemeClr val="accent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10.xml"/><Relationship Id="rId6" Type="http://schemas.openxmlformats.org/officeDocument/2006/relationships/image" Target="../media/image9.tmp"/><Relationship Id="rId5" Type="http://schemas.openxmlformats.org/officeDocument/2006/relationships/image" Target="../media/image8.tmp"/><Relationship Id="rId4" Type="http://schemas.openxmlformats.org/officeDocument/2006/relationships/image" Target="../media/image7.tm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mp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11.xml"/><Relationship Id="rId6" Type="http://schemas.openxmlformats.org/officeDocument/2006/relationships/image" Target="../media/image13.tmp"/><Relationship Id="rId5" Type="http://schemas.openxmlformats.org/officeDocument/2006/relationships/image" Target="../media/image12.tmp"/><Relationship Id="rId4" Type="http://schemas.openxmlformats.org/officeDocument/2006/relationships/image" Target="../media/image11.tmp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Relationship Id="rId4" Type="http://schemas.openxmlformats.org/officeDocument/2006/relationships/hyperlink" Target="http://www.slickworks.io/demos/paul_coly/container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986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179512" y="2564904"/>
            <a:ext cx="8712968" cy="122413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Increasing awareness of MCV </a:t>
            </a:r>
            <a:r>
              <a:rPr lang="en-US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wastage</a:t>
            </a:r>
            <a: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an update on WHO vaccine wastage Model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53987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042988" y="4221163"/>
            <a:ext cx="6945312" cy="10795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Geneva, 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June 2016</a:t>
            </a:r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  <a:latin typeface="Monotype Corsiva" pitchFamily="66" charset="0"/>
            </a:endParaRPr>
          </a:p>
          <a:p>
            <a:pPr>
              <a:lnSpc>
                <a:spcPct val="90000"/>
              </a:lnSpc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S. Kone, 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WHO/IVB/EPI</a:t>
            </a:r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  <a:latin typeface="Monotype Corsiva" pitchFamily="66" charset="0"/>
            </a:endParaRPr>
          </a:p>
        </p:txBody>
      </p:sp>
    </p:spTree>
    <p:custDataLst>
      <p:tags r:id="rId1"/>
    </p:custData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Screen Clippin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44624"/>
            <a:ext cx="2880320" cy="5129595"/>
          </a:xfrm>
        </p:spPr>
      </p:pic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2011" y="365640"/>
            <a:ext cx="2901957" cy="5139272"/>
          </a:xfrm>
          <a:prstGeom prst="rect">
            <a:avLst/>
          </a:prstGeom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1936" y="692696"/>
            <a:ext cx="2856288" cy="5112568"/>
          </a:xfrm>
          <a:prstGeom prst="rect">
            <a:avLst/>
          </a:prstGeom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1210" y="980728"/>
            <a:ext cx="2865286" cy="511256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1704160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Screen Clippin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-27384"/>
            <a:ext cx="2736304" cy="4837079"/>
          </a:xfrm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548680"/>
            <a:ext cx="2736304" cy="4826168"/>
          </a:xfrm>
          <a:prstGeom prst="rect">
            <a:avLst/>
          </a:prstGeom>
        </p:spPr>
      </p:pic>
      <p:pic>
        <p:nvPicPr>
          <p:cNvPr id="10" name="Picture 9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8641" y="1052736"/>
            <a:ext cx="2771591" cy="4929280"/>
          </a:xfrm>
          <a:prstGeom prst="rect">
            <a:avLst/>
          </a:prstGeom>
        </p:spPr>
      </p:pic>
      <p:pic>
        <p:nvPicPr>
          <p:cNvPr id="11" name="Picture 10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9775" y="1147393"/>
            <a:ext cx="2748729" cy="494590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9004150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4624"/>
            <a:ext cx="9144000" cy="86409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Next </a:t>
            </a:r>
            <a:r>
              <a:rPr lang="en-US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Steps for Mobile Application</a:t>
            </a:r>
            <a:endParaRPr lang="en-US" sz="40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96752"/>
            <a:ext cx="8435280" cy="4785395"/>
          </a:xfrm>
        </p:spPr>
        <p:txBody>
          <a:bodyPr>
            <a:normAutofit fontScale="85000" lnSpcReduction="10000"/>
          </a:bodyPr>
          <a:lstStyle/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/>
              <a:t>Complete the design and programming of the Application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2400" dirty="0" smtClean="0"/>
              <a:t>Carefully pilot to ensure the application will promote national policies and support providing safety stock needed to implement policy. </a:t>
            </a:r>
            <a:endParaRPr lang="en-US" sz="2400" dirty="0"/>
          </a:p>
          <a:p>
            <a:pPr lvl="1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ea typeface="+mn-ea"/>
              </a:rPr>
              <a:t>Pilot country must have clear policies related to vaccine supply/safety stocks, wastage, vaccination policy (how many children present before opening a vial)</a:t>
            </a:r>
          </a:p>
          <a:p>
            <a:pPr lvl="1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ea typeface="+mn-ea"/>
              </a:rPr>
              <a:t>Clear guidance must be developed on how to use the Application, what additional information may be needed (</a:t>
            </a:r>
            <a:r>
              <a:rPr lang="en-US" sz="2400" dirty="0" err="1" smtClean="0">
                <a:ea typeface="+mn-ea"/>
              </a:rPr>
              <a:t>ie</a:t>
            </a:r>
            <a:r>
              <a:rPr lang="en-US" sz="2400" dirty="0" smtClean="0">
                <a:ea typeface="+mn-ea"/>
              </a:rPr>
              <a:t>, closed vial wastage?), what advice should be given under different scenarios</a:t>
            </a:r>
          </a:p>
          <a:p>
            <a:pPr lvl="1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ea typeface="+mn-ea"/>
              </a:rPr>
              <a:t>Determine if application adds-value in terms of increasing knowledge of supervisor and HCW, facilitating sufficient supply of safety stocks, promoting vaccination practices in-line with national policy. </a:t>
            </a:r>
            <a:endParaRPr 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6695995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ChangeArrowheads="1"/>
          </p:cNvSpPr>
          <p:nvPr/>
        </p:nvSpPr>
        <p:spPr bwMode="auto">
          <a:xfrm>
            <a:off x="650875" y="2780928"/>
            <a:ext cx="8024813" cy="136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144000" tIns="144000" rIns="144000" bIns="0" anchor="ctr"/>
          <a:lstStyle/>
          <a:p>
            <a:pPr algn="ctr">
              <a:lnSpc>
                <a:spcPct val="110000"/>
              </a:lnSpc>
            </a:pPr>
            <a:r>
              <a:rPr lang="en-GB" sz="66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Thank you!</a:t>
            </a:r>
            <a:endParaRPr lang="en-GB" sz="40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9144000" cy="83952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Purpose of this Presentation</a:t>
            </a:r>
            <a:endParaRPr lang="en-US" sz="40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755576" y="1340769"/>
            <a:ext cx="8064896" cy="3240359"/>
          </a:xfrm>
        </p:spPr>
        <p:txBody>
          <a:bodyPr>
            <a:noAutofit/>
          </a:bodyPr>
          <a:lstStyle/>
          <a:p>
            <a:pPr marL="731520" lvl="0" indent="-457200">
              <a:spcBef>
                <a:spcPts val="1800"/>
              </a:spcBef>
              <a:buFont typeface="+mj-lt"/>
              <a:buAutoNum type="arabicPeriod"/>
            </a:pPr>
            <a:r>
              <a:rPr lang="en-GB" sz="2400" dirty="0"/>
              <a:t>Review factors influencing vaccine wastage </a:t>
            </a:r>
          </a:p>
          <a:p>
            <a:pPr marL="731520" lvl="0" indent="-457200">
              <a:spcBef>
                <a:spcPts val="1800"/>
              </a:spcBef>
              <a:buFont typeface="+mj-lt"/>
              <a:buAutoNum type="arabicPeriod"/>
            </a:pPr>
            <a:r>
              <a:rPr lang="en-GB" sz="2400" dirty="0"/>
              <a:t>Highlight why this is relevant to measles elimination</a:t>
            </a:r>
          </a:p>
          <a:p>
            <a:pPr marL="731520" lvl="0" indent="-457200">
              <a:spcBef>
                <a:spcPts val="1800"/>
              </a:spcBef>
              <a:buFont typeface="+mj-lt"/>
              <a:buAutoNum type="arabicPeriod"/>
            </a:pPr>
            <a:r>
              <a:rPr lang="en-GB" sz="2400" dirty="0"/>
              <a:t>Tell you about  </a:t>
            </a:r>
            <a:r>
              <a:rPr lang="en-GB" sz="2400" dirty="0" smtClean="0"/>
              <a:t>two tools on estimating vaccine wastage (Model and Mobile Application)</a:t>
            </a:r>
            <a:endParaRPr lang="en-GB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09417131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130622"/>
            <a:ext cx="9144000" cy="83952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Why vaccine wastage matters?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79512" y="1052737"/>
            <a:ext cx="4176464" cy="32403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>
                <a:latin typeface="Calibri" panose="020F0502020204030204" pitchFamily="34" charset="0"/>
                <a:ea typeface="BatangChe" pitchFamily="49" charset="-127"/>
                <a:cs typeface="Calibri" panose="020F0502020204030204" pitchFamily="34" charset="0"/>
              </a:rPr>
              <a:t>Vaccine supply</a:t>
            </a:r>
          </a:p>
          <a:p>
            <a:pPr marL="361950" lvl="1" indent="-361950"/>
            <a:r>
              <a:rPr lang="en-US" sz="2200" dirty="0" smtClean="0">
                <a:latin typeface="Calibri" panose="020F0502020204030204" pitchFamily="34" charset="0"/>
                <a:ea typeface="BatangChe" pitchFamily="49" charset="-127"/>
                <a:cs typeface="Calibri" panose="020F0502020204030204" pitchFamily="34" charset="0"/>
              </a:rPr>
              <a:t>Impacts exponentially </a:t>
            </a:r>
            <a:r>
              <a:rPr lang="en-US" sz="2200" dirty="0">
                <a:latin typeface="Calibri" panose="020F0502020204030204" pitchFamily="34" charset="0"/>
                <a:ea typeface="BatangChe" pitchFamily="49" charset="-127"/>
                <a:cs typeface="Calibri" panose="020F0502020204030204" pitchFamily="34" charset="0"/>
              </a:rPr>
              <a:t>supply</a:t>
            </a:r>
            <a:endParaRPr lang="en-US" sz="2200" dirty="0" smtClean="0">
              <a:latin typeface="Calibri" panose="020F0502020204030204" pitchFamily="34" charset="0"/>
              <a:ea typeface="BatangChe" pitchFamily="49" charset="-127"/>
              <a:cs typeface="Calibri" panose="020F0502020204030204" pitchFamily="34" charset="0"/>
            </a:endParaRPr>
          </a:p>
          <a:p>
            <a:pPr marL="361950" lvl="1" indent="-361950"/>
            <a:r>
              <a:rPr lang="en-US" sz="2200" dirty="0" smtClean="0">
                <a:latin typeface="Calibri" panose="020F0502020204030204" pitchFamily="34" charset="0"/>
                <a:ea typeface="BatangChe" pitchFamily="49" charset="-127"/>
                <a:cs typeface="Calibri" panose="020F0502020204030204" pitchFamily="34" charset="0"/>
              </a:rPr>
              <a:t>Inflates capacity of infrastructures</a:t>
            </a:r>
          </a:p>
          <a:p>
            <a:pPr marL="361950" lvl="1" indent="-361950"/>
            <a:r>
              <a:rPr lang="en-US" sz="2200" dirty="0" smtClean="0">
                <a:latin typeface="Calibri" panose="020F0502020204030204" pitchFamily="34" charset="0"/>
                <a:ea typeface="BatangChe" pitchFamily="49" charset="-127"/>
                <a:cs typeface="Calibri" panose="020F0502020204030204" pitchFamily="34" charset="0"/>
              </a:rPr>
              <a:t>Challenges sustainability</a:t>
            </a:r>
          </a:p>
          <a:p>
            <a:pPr marL="361950" lvl="1" indent="-361950"/>
            <a:r>
              <a:rPr lang="en-US" sz="2200" dirty="0" smtClean="0">
                <a:latin typeface="Calibri" panose="020F0502020204030204" pitchFamily="34" charset="0"/>
                <a:ea typeface="BatangChe" pitchFamily="49" charset="-127"/>
                <a:cs typeface="Calibri" panose="020F0502020204030204" pitchFamily="34" charset="0"/>
              </a:rPr>
              <a:t>Loss of investment</a:t>
            </a:r>
          </a:p>
          <a:p>
            <a:pPr marL="361950" lvl="1" indent="-361950"/>
            <a:r>
              <a:rPr lang="en-US" sz="2200" dirty="0" smtClean="0">
                <a:latin typeface="Calibri" panose="020F0502020204030204" pitchFamily="34" charset="0"/>
                <a:ea typeface="BatangChe" pitchFamily="49" charset="-127"/>
                <a:cs typeface="Calibri" panose="020F0502020204030204" pitchFamily="34" charset="0"/>
              </a:rPr>
              <a:t>Alliterates donors trust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970148"/>
            <a:ext cx="4656708" cy="3588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107504" y="4437112"/>
            <a:ext cx="8905180" cy="16561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 smtClean="0">
                <a:latin typeface="Calibri" panose="020F0502020204030204" pitchFamily="34" charset="0"/>
                <a:ea typeface="BatangChe" pitchFamily="49" charset="-127"/>
                <a:cs typeface="Calibri" panose="020F0502020204030204" pitchFamily="34" charset="0"/>
              </a:rPr>
              <a:t>Coverage &amp; equity targets</a:t>
            </a:r>
          </a:p>
          <a:p>
            <a:pPr marL="381000" lvl="1" indent="-381000"/>
            <a:r>
              <a:rPr lang="en-US" sz="2200" dirty="0" smtClean="0">
                <a:latin typeface="Calibri" panose="020F0502020204030204" pitchFamily="34" charset="0"/>
                <a:ea typeface="BatangChe" pitchFamily="49" charset="-127"/>
                <a:cs typeface="Calibri" panose="020F0502020204030204" pitchFamily="34" charset="0"/>
              </a:rPr>
              <a:t>High potential impact on service delivery (stock-outs, miss-opportunities)</a:t>
            </a:r>
          </a:p>
          <a:p>
            <a:pPr marL="381000" lvl="1" indent="-381000"/>
            <a:r>
              <a:rPr lang="en-US" sz="2200" dirty="0" smtClean="0">
                <a:latin typeface="Calibri" panose="020F0502020204030204" pitchFamily="34" charset="0"/>
                <a:ea typeface="BatangChe" pitchFamily="49" charset="-127"/>
                <a:cs typeface="Calibri" panose="020F0502020204030204" pitchFamily="34" charset="0"/>
              </a:rPr>
              <a:t>Loss of public confidence in vaccines &amp; health services</a:t>
            </a:r>
          </a:p>
          <a:p>
            <a:pPr marL="381000" lvl="1" indent="-381000"/>
            <a:r>
              <a:rPr lang="en-US" sz="2200" dirty="0" smtClean="0">
                <a:latin typeface="Calibri" panose="020F0502020204030204" pitchFamily="34" charset="0"/>
                <a:ea typeface="BatangChe" pitchFamily="49" charset="-127"/>
                <a:cs typeface="Calibri" panose="020F0502020204030204" pitchFamily="34" charset="0"/>
              </a:rPr>
              <a:t>AEFI &amp; false sense of protection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51703031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Why vaccine wastage </a:t>
            </a:r>
            <a:r>
              <a:rPr lang="en-US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matters to </a:t>
            </a:r>
            <a:br>
              <a:rPr lang="en-US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Measles Elimination?</a:t>
            </a:r>
            <a:endParaRPr lang="en-US" sz="32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4525963"/>
          </a:xfrm>
        </p:spPr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Nearly all countries use 10dv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Can’t use MDVP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Only 1 or 2 dose schedule (means lower number of doses administered per session compared to many other vaccines)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Need very high coverage to eliminate measles; can’t afford stock-outs or missed </a:t>
            </a:r>
            <a:r>
              <a:rPr lang="en-GB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opportunities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Measles second dose assessments and outbreak investigation have revealed that HCW may be reluctant to open 10dv because of fear of running out of vaccine or fear of wastage.</a:t>
            </a:r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2377743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7920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How do we estimate vaccine wastage?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52736"/>
            <a:ext cx="4536504" cy="4929411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Supply chain structure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Number of levels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EVM limits</a:t>
            </a:r>
          </a:p>
          <a:p>
            <a:r>
              <a:rPr lang="en-US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Type of wastage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Unopened/closed vial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Opened (multi-dose) vial</a:t>
            </a:r>
          </a:p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Service delivery pattern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Session size (#doses administered)</a:t>
            </a:r>
          </a:p>
          <a:p>
            <a:pPr lvl="1"/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Frequency (how often)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788024" y="1124744"/>
            <a:ext cx="4248472" cy="4857403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WHO vaccine wastage Model (under IPAC)</a:t>
            </a:r>
          </a:p>
          <a:p>
            <a:r>
              <a:rPr lang="en-US" sz="2800" b="1" i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Closed vial</a:t>
            </a:r>
            <a:r>
              <a:rPr lang="en-US" sz="2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wastage, based on supply chain levels and </a:t>
            </a:r>
            <a:r>
              <a:rPr lang="en-US" sz="2800" b="1" i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EVM maxi limits</a:t>
            </a:r>
          </a:p>
          <a:p>
            <a:r>
              <a:rPr lang="en-US" sz="2800" b="1" i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Opened</a:t>
            </a:r>
            <a:r>
              <a:rPr lang="en-US" sz="2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(multi-dose) vial, based on vial </a:t>
            </a:r>
            <a:r>
              <a:rPr lang="en-US" sz="2800" b="1" i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presentation</a:t>
            </a:r>
            <a:r>
              <a:rPr lang="en-US" sz="2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status of </a:t>
            </a:r>
            <a:r>
              <a:rPr lang="en-US" sz="2800" b="1" i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MDVP</a:t>
            </a:r>
            <a:r>
              <a:rPr lang="en-US" sz="2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en-US" sz="2800" b="1" i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session size </a:t>
            </a:r>
            <a:r>
              <a:rPr lang="en-US" sz="2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en-US" sz="2800" b="1" i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frequency</a:t>
            </a:r>
          </a:p>
          <a:p>
            <a:r>
              <a:rPr lang="en-US" sz="2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Handling &amp; administration </a:t>
            </a:r>
            <a:r>
              <a:rPr lang="en-US" sz="2800" b="1" i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conditions of opened vial</a:t>
            </a:r>
            <a:r>
              <a:rPr lang="en-US" sz="28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during and after session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829760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8409" y="764704"/>
            <a:ext cx="4780096" cy="3262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WHO </a:t>
            </a:r>
            <a:r>
              <a:rPr lang="en-US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vaccine </a:t>
            </a: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wastage </a:t>
            </a:r>
            <a:r>
              <a:rPr lang="en-US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model</a:t>
            </a:r>
            <a:endParaRPr lang="en-US" sz="40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7504" y="764704"/>
            <a:ext cx="4220904" cy="237626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400" dirty="0" smtClean="0"/>
              <a:t>Binomial distribution of no. of doses administered per session based on:</a:t>
            </a:r>
          </a:p>
          <a:p>
            <a:pPr lvl="1"/>
            <a:r>
              <a:rPr lang="en-US" sz="2000" dirty="0" smtClean="0"/>
              <a:t>Size of target population </a:t>
            </a:r>
          </a:p>
          <a:p>
            <a:pPr lvl="1"/>
            <a:r>
              <a:rPr lang="en-US" sz="2000" dirty="0" smtClean="0"/>
              <a:t>Frequency of session</a:t>
            </a:r>
          </a:p>
          <a:p>
            <a:pPr lvl="1"/>
            <a:r>
              <a:rPr lang="en-US" sz="2000" dirty="0" smtClean="0"/>
              <a:t>No. of doses per target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07504" y="2375123"/>
            <a:ext cx="9001000" cy="3286125"/>
            <a:chOff x="107504" y="2375123"/>
            <a:chExt cx="9001000" cy="3286125"/>
          </a:xfrm>
        </p:grpSpPr>
        <p:sp>
          <p:nvSpPr>
            <p:cNvPr id="7" name="Content Placeholder 2"/>
            <p:cNvSpPr txBox="1">
              <a:spLocks/>
            </p:cNvSpPr>
            <p:nvPr/>
          </p:nvSpPr>
          <p:spPr>
            <a:xfrm>
              <a:off x="107504" y="2996952"/>
              <a:ext cx="4220904" cy="1944216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400" dirty="0" smtClean="0"/>
                <a:t>Doses of vials opened to be discarded at end of session depends on:</a:t>
              </a:r>
            </a:p>
            <a:p>
              <a:pPr lvl="1"/>
              <a:r>
                <a:rPr lang="en-US" sz="2000" dirty="0" smtClean="0"/>
                <a:t>Vial size</a:t>
              </a:r>
            </a:p>
            <a:p>
              <a:pPr lvl="1"/>
              <a:r>
                <a:rPr lang="en-US" sz="2000" dirty="0" smtClean="0"/>
                <a:t>Status of MDVP</a:t>
              </a:r>
            </a:p>
          </p:txBody>
        </p:sp>
        <p:pic>
          <p:nvPicPr>
            <p:cNvPr id="9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15841" y="2375123"/>
              <a:ext cx="4792663" cy="32861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11" name="Group 10"/>
          <p:cNvGrpSpPr/>
          <p:nvPr/>
        </p:nvGrpSpPr>
        <p:grpSpPr>
          <a:xfrm>
            <a:off x="107504" y="3645024"/>
            <a:ext cx="9001000" cy="3168352"/>
            <a:chOff x="107504" y="3645024"/>
            <a:chExt cx="9001000" cy="3168352"/>
          </a:xfrm>
        </p:grpSpPr>
        <p:sp>
          <p:nvSpPr>
            <p:cNvPr id="8" name="Content Placeholder 2"/>
            <p:cNvSpPr txBox="1">
              <a:spLocks/>
            </p:cNvSpPr>
            <p:nvPr/>
          </p:nvSpPr>
          <p:spPr>
            <a:xfrm>
              <a:off x="107504" y="4941168"/>
              <a:ext cx="4220904" cy="187220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vert="horz" lIns="91440" tIns="45720" rIns="91440" bIns="4572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400" dirty="0" smtClean="0"/>
                <a:t>WHO indicative wastage defined as:</a:t>
              </a:r>
            </a:p>
            <a:p>
              <a:pPr lvl="1"/>
              <a:r>
                <a:rPr lang="en-US" sz="2000" dirty="0" smtClean="0"/>
                <a:t>Product of binomial distribution by wastage</a:t>
              </a:r>
            </a:p>
            <a:p>
              <a:pPr lvl="1"/>
              <a:r>
                <a:rPr lang="en-US" sz="2000" dirty="0" smtClean="0"/>
                <a:t>Factor of no. levels in supply</a:t>
              </a:r>
              <a:endParaRPr lang="en-US" sz="2000" dirty="0"/>
            </a:p>
          </p:txBody>
        </p:sp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8408" y="3645024"/>
              <a:ext cx="4780096" cy="31683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368838174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-12030" y="116632"/>
            <a:ext cx="9144000" cy="79866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The use of the </a:t>
            </a:r>
            <a:r>
              <a:rPr lang="en-US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model </a:t>
            </a:r>
            <a:endParaRPr lang="en-US" altLang="fr-FR" sz="40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8916" name="Rectangle 3"/>
          <p:cNvSpPr>
            <a:spLocks noChangeArrowheads="1"/>
          </p:cNvSpPr>
          <p:nvPr/>
        </p:nvSpPr>
        <p:spPr bwMode="gray">
          <a:xfrm>
            <a:off x="273179" y="1052736"/>
            <a:ext cx="1872207" cy="1656184"/>
          </a:xfrm>
          <a:prstGeom prst="rect">
            <a:avLst/>
          </a:prstGeom>
          <a:solidFill>
            <a:srgbClr val="004990"/>
          </a:solidFill>
          <a:ln w="9525">
            <a:solidFill>
              <a:srgbClr val="2F4D8E"/>
            </a:solidFill>
            <a:miter lim="800000"/>
            <a:headEnd type="none" w="lg" len="lg"/>
            <a:tailEnd type="none" w="lg" len="lg"/>
          </a:ln>
        </p:spPr>
        <p:txBody>
          <a:bodyPr tIns="91440" bIns="91440" anchor="ctr"/>
          <a:lstStyle/>
          <a:p>
            <a:pPr algn="ctr">
              <a:buClrTx/>
              <a:buSzTx/>
              <a:buFontTx/>
              <a:buNone/>
            </a:pPr>
            <a:r>
              <a:rPr lang="en-US" altLang="fr-FR" sz="2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Policy setting</a:t>
            </a:r>
            <a:endParaRPr lang="en-US" altLang="fr-FR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8917" name="Rectangle 4"/>
          <p:cNvSpPr>
            <a:spLocks noChangeArrowheads="1"/>
          </p:cNvSpPr>
          <p:nvPr/>
        </p:nvSpPr>
        <p:spPr bwMode="gray">
          <a:xfrm>
            <a:off x="2145386" y="1052736"/>
            <a:ext cx="6819102" cy="1656184"/>
          </a:xfrm>
          <a:prstGeom prst="rect">
            <a:avLst/>
          </a:prstGeom>
          <a:noFill/>
          <a:ln w="9525">
            <a:solidFill>
              <a:srgbClr val="2F4D8E"/>
            </a:solidFill>
            <a:miter lim="800000"/>
            <a:headEnd type="none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tIns="91440" bIns="91440"/>
          <a:lstStyle/>
          <a:p>
            <a:pPr marL="365125" indent="-365125">
              <a:buFont typeface="Wingdings" panose="05000000000000000000" pitchFamily="2" charset="2"/>
              <a:buChar char="ü"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Assessing impacts of policy settings (selecting vaccines) and organizing services (frequency of sessions),</a:t>
            </a:r>
          </a:p>
          <a:p>
            <a:pPr marL="365125" indent="-365125">
              <a:buFont typeface="Wingdings" panose="05000000000000000000" pitchFamily="2" charset="2"/>
              <a:buChar char="ü"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Matching expectations with policies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8918" name="Rectangle 5"/>
          <p:cNvSpPr>
            <a:spLocks noChangeArrowheads="1"/>
          </p:cNvSpPr>
          <p:nvPr/>
        </p:nvSpPr>
        <p:spPr bwMode="gray">
          <a:xfrm>
            <a:off x="273179" y="2852936"/>
            <a:ext cx="1872207" cy="1296144"/>
          </a:xfrm>
          <a:prstGeom prst="rect">
            <a:avLst/>
          </a:prstGeom>
          <a:solidFill>
            <a:srgbClr val="004990"/>
          </a:solidFill>
          <a:ln w="9525">
            <a:solidFill>
              <a:srgbClr val="2F4D8E"/>
            </a:solidFill>
            <a:miter lim="800000"/>
            <a:headEnd type="none" w="lg" len="lg"/>
            <a:tailEnd type="none" w="lg" len="lg"/>
          </a:ln>
        </p:spPr>
        <p:txBody>
          <a:bodyPr tIns="91440" bIns="91440" anchor="ctr"/>
          <a:lstStyle/>
          <a:p>
            <a:pPr algn="ctr">
              <a:buClrTx/>
              <a:buSzTx/>
              <a:buFontTx/>
              <a:buNone/>
            </a:pPr>
            <a:r>
              <a:rPr lang="en-US" altLang="fr-FR" sz="2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Adequacy of supply</a:t>
            </a:r>
            <a:endParaRPr lang="en-US" altLang="fr-FR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8919" name="Rectangle 6"/>
          <p:cNvSpPr>
            <a:spLocks noChangeArrowheads="1"/>
          </p:cNvSpPr>
          <p:nvPr/>
        </p:nvSpPr>
        <p:spPr bwMode="gray">
          <a:xfrm>
            <a:off x="2145386" y="2852936"/>
            <a:ext cx="6819102" cy="1296144"/>
          </a:xfrm>
          <a:prstGeom prst="rect">
            <a:avLst/>
          </a:prstGeom>
          <a:noFill/>
          <a:ln w="9525">
            <a:solidFill>
              <a:srgbClr val="2F4D8E"/>
            </a:solidFill>
            <a:miter lim="800000"/>
            <a:headEnd type="none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tIns="91440" bIns="91440"/>
          <a:lstStyle/>
          <a:p>
            <a:pPr marL="441325" indent="-365125">
              <a:buFont typeface="Wingdings" panose="05000000000000000000" pitchFamily="2" charset="2"/>
              <a:buChar char="ü"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Accurately forecasting vaccine needs</a:t>
            </a:r>
          </a:p>
          <a:p>
            <a:pPr marL="441325" indent="-365125">
              <a:buFont typeface="Wingdings" panose="05000000000000000000" pitchFamily="2" charset="2"/>
              <a:buChar char="ü"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Defining safety stocks to avoid stock outs</a:t>
            </a:r>
          </a:p>
          <a:p>
            <a:pPr marL="441325" indent="-365125">
              <a:buFont typeface="Wingdings" panose="05000000000000000000" pitchFamily="2" charset="2"/>
              <a:buChar char="ü"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Supplying adequate quantities in supply chain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gray">
          <a:xfrm>
            <a:off x="251520" y="4293096"/>
            <a:ext cx="1893866" cy="1701351"/>
          </a:xfrm>
          <a:prstGeom prst="rect">
            <a:avLst/>
          </a:prstGeom>
          <a:solidFill>
            <a:srgbClr val="004990"/>
          </a:solidFill>
          <a:ln w="9525">
            <a:solidFill>
              <a:srgbClr val="2F4D8E"/>
            </a:solidFill>
            <a:miter lim="800000"/>
            <a:headEnd type="none" w="lg" len="lg"/>
            <a:tailEnd type="none" w="lg" len="lg"/>
          </a:ln>
        </p:spPr>
        <p:txBody>
          <a:bodyPr tIns="91440" bIns="91440" anchor="ctr"/>
          <a:lstStyle/>
          <a:p>
            <a:pPr algn="ctr">
              <a:buClrTx/>
              <a:buSzTx/>
              <a:buFontTx/>
              <a:buNone/>
            </a:pPr>
            <a:r>
              <a:rPr lang="en-US" altLang="fr-FR" sz="28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Service delivery</a:t>
            </a:r>
            <a:endParaRPr lang="en-US" altLang="fr-FR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gray">
          <a:xfrm>
            <a:off x="2174077" y="4293096"/>
            <a:ext cx="6790411" cy="1701351"/>
          </a:xfrm>
          <a:prstGeom prst="rect">
            <a:avLst/>
          </a:prstGeom>
          <a:noFill/>
          <a:ln w="9525">
            <a:solidFill>
              <a:srgbClr val="2F4D8E"/>
            </a:solidFill>
            <a:miter lim="800000"/>
            <a:headEnd type="none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tIns="91440" bIns="91440"/>
          <a:lstStyle/>
          <a:p>
            <a:pPr marL="365125" indent="-365125">
              <a:buFont typeface="Wingdings" panose="05000000000000000000" pitchFamily="2" charset="2"/>
              <a:buChar char="ü"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Assessing organization and implementation of services according to the policy</a:t>
            </a:r>
          </a:p>
          <a:p>
            <a:pPr marL="365125" indent="-365125">
              <a:buFont typeface="Wingdings" panose="05000000000000000000" pitchFamily="2" charset="2"/>
              <a:buChar char="ü"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Monitoring services and consistency of data</a:t>
            </a:r>
          </a:p>
          <a:p>
            <a:pPr marL="365125" indent="-365125">
              <a:buFont typeface="Wingdings" panose="05000000000000000000" pitchFamily="2" charset="2"/>
              <a:buChar char="ü"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Ensuring quality of data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3206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4624"/>
            <a:ext cx="9144000" cy="86409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Mobile Application background</a:t>
            </a:r>
            <a:endParaRPr lang="en-US" sz="40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96753"/>
            <a:ext cx="8435280" cy="3816424"/>
          </a:xfrm>
        </p:spPr>
        <p:txBody>
          <a:bodyPr>
            <a:noAutofit/>
          </a:bodyPr>
          <a:lstStyle/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1800" dirty="0" smtClean="0"/>
              <a:t>A Mobile Application is currently under development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1800" dirty="0" smtClean="0"/>
              <a:t>The Application is designed to be used by district managers to facilitate supportive supervision related to vaccine supply, wastage, and practices.  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US" sz="1800" dirty="0" smtClean="0"/>
              <a:t>HF-specific information is input and provides an estimate of expected wastage in that HF. This may help the supervisor and HCW understand – for example:</a:t>
            </a:r>
          </a:p>
          <a:p>
            <a:pPr lvl="1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800" dirty="0" smtClean="0">
                <a:ea typeface="+mn-ea"/>
              </a:rPr>
              <a:t>How much wastage is expected in given HF</a:t>
            </a:r>
          </a:p>
          <a:p>
            <a:pPr lvl="1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800" dirty="0" smtClean="0">
                <a:ea typeface="+mn-ea"/>
              </a:rPr>
              <a:t>If enough safety stock has been given to vaccinate according to policy</a:t>
            </a:r>
          </a:p>
          <a:p>
            <a:pPr lvl="1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800" dirty="0" smtClean="0">
                <a:ea typeface="+mn-ea"/>
              </a:rPr>
              <a:t>If wastage is lower than expected, the supervisor may inquire about vaccination practices and reassure HCW to vaccinate according to policy (or increase safety stock if needed).  </a:t>
            </a:r>
          </a:p>
          <a:p>
            <a:pPr lvl="1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800" dirty="0" smtClean="0">
                <a:ea typeface="+mn-ea"/>
              </a:rPr>
              <a:t>If wastage too high, investigate factors (volume is lower than expected), may need to adjust session frequency (according to national guidance).</a:t>
            </a:r>
            <a:endParaRPr lang="en-US" sz="1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0539843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457200" y="2348880"/>
            <a:ext cx="8002588" cy="208823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r>
              <a:rPr lang="en-US" sz="4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Demo wastage mobile </a:t>
            </a:r>
            <a:r>
              <a:rPr lang="en-US" sz="4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application</a:t>
            </a:r>
            <a:endParaRPr lang="en-US" sz="48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8984028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8766</TotalTime>
  <Words>660</Words>
  <Application>Microsoft Office PowerPoint</Application>
  <PresentationFormat>On-screen Show (4:3)</PresentationFormat>
  <Paragraphs>80</Paragraphs>
  <Slides>13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Default Design</vt:lpstr>
      <vt:lpstr>Increasing awareness of MCV wastage an update on WHO vaccine wastage Model</vt:lpstr>
      <vt:lpstr>Purpose of this Presentation</vt:lpstr>
      <vt:lpstr>Why vaccine wastage matters?</vt:lpstr>
      <vt:lpstr>Why vaccine wastage matters to  Measles Elimination?</vt:lpstr>
      <vt:lpstr>How do we estimate vaccine wastage?</vt:lpstr>
      <vt:lpstr>WHO vaccine wastage model</vt:lpstr>
      <vt:lpstr>The use of the model </vt:lpstr>
      <vt:lpstr>Mobile Application background</vt:lpstr>
      <vt:lpstr>PowerPoint Presentation</vt:lpstr>
      <vt:lpstr>PowerPoint Presentation</vt:lpstr>
      <vt:lpstr>PowerPoint Presentation</vt:lpstr>
      <vt:lpstr>Next Steps for Mobile Application</vt:lpstr>
      <vt:lpstr>PowerPoint Presentation</vt:lpstr>
    </vt:vector>
  </TitlesOfParts>
  <Company>World Health Organization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KONE Souleymane</dc:creator>
  <cp:lastModifiedBy>KONE, Souleymane</cp:lastModifiedBy>
  <cp:revision>933</cp:revision>
  <dcterms:created xsi:type="dcterms:W3CDTF">2010-09-02T04:07:45Z</dcterms:created>
  <dcterms:modified xsi:type="dcterms:W3CDTF">2016-06-21T11:07:22Z</dcterms:modified>
</cp:coreProperties>
</file>