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drawings/drawing1.xml" ContentType="application/vnd.openxmlformats-officedocument.drawingml.chartshapes+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2.xml" ContentType="application/vnd.openxmlformats-officedocument.drawingml.chart+xml"/>
  <Override PartName="/ppt/drawings/drawing2.xml" ContentType="application/vnd.openxmlformats-officedocument.drawingml.chartshapes+xml"/>
  <Override PartName="/ppt/charts/chart3.xml" ContentType="application/vnd.openxmlformats-officedocument.drawingml.chart+xml"/>
  <Override PartName="/ppt/charts/style1.xml" ContentType="application/vnd.ms-office.chartstyle+xml"/>
  <Override PartName="/ppt/charts/colors1.xml" ContentType="application/vnd.ms-office.chartcolorstyle+xml"/>
  <Override PartName="/ppt/charts/chart4.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3.xml" ContentType="application/vnd.openxmlformats-officedocument.drawingml.chartshapes+xml"/>
  <Override PartName="/ppt/charts/chart5.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4.xml" ContentType="application/vnd.openxmlformats-officedocument.drawingml.chartshapes+xml"/>
  <Override PartName="/ppt/charts/chart6.xml" ContentType="application/vnd.openxmlformats-officedocument.drawingml.chart+xml"/>
  <Override PartName="/ppt/charts/style4.xml" ContentType="application/vnd.ms-office.chartstyle+xml"/>
  <Override PartName="/ppt/charts/colors4.xml" ContentType="application/vnd.ms-office.chartcolorstyle+xml"/>
  <Override PartName="/ppt/comments/comment1.xml" ContentType="application/vnd.openxmlformats-officedocument.presentationml.comments+xml"/>
  <Override PartName="/ppt/charts/chart7.xml" ContentType="application/vnd.openxmlformats-officedocument.drawingml.chart+xml"/>
  <Override PartName="/ppt/charts/style5.xml" ContentType="application/vnd.ms-office.chartstyle+xml"/>
  <Override PartName="/ppt/charts/colors5.xml" ContentType="application/vnd.ms-office.chartcolorstyle+xml"/>
  <Override PartName="/ppt/drawings/drawing5.xml" ContentType="application/vnd.openxmlformats-officedocument.drawingml.chartshapes+xml"/>
  <Override PartName="/ppt/comments/comment2.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28"/>
  </p:notesMasterIdLst>
  <p:sldIdLst>
    <p:sldId id="256" r:id="rId2"/>
    <p:sldId id="289" r:id="rId3"/>
    <p:sldId id="312" r:id="rId4"/>
    <p:sldId id="322" r:id="rId5"/>
    <p:sldId id="291" r:id="rId6"/>
    <p:sldId id="321" r:id="rId7"/>
    <p:sldId id="320" r:id="rId8"/>
    <p:sldId id="326" r:id="rId9"/>
    <p:sldId id="330" r:id="rId10"/>
    <p:sldId id="329" r:id="rId11"/>
    <p:sldId id="287" r:id="rId12"/>
    <p:sldId id="298" r:id="rId13"/>
    <p:sldId id="315" r:id="rId14"/>
    <p:sldId id="301" r:id="rId15"/>
    <p:sldId id="304" r:id="rId16"/>
    <p:sldId id="306" r:id="rId17"/>
    <p:sldId id="311" r:id="rId18"/>
    <p:sldId id="318" r:id="rId19"/>
    <p:sldId id="324" r:id="rId20"/>
    <p:sldId id="309" r:id="rId21"/>
    <p:sldId id="314" r:id="rId22"/>
    <p:sldId id="327" r:id="rId23"/>
    <p:sldId id="323" r:id="rId24"/>
    <p:sldId id="319" r:id="rId25"/>
    <p:sldId id="316" r:id="rId26"/>
    <p:sldId id="317"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retsinger, Katrina (CDC/CGH/GID)" initials="KK(" lastIdx="8" clrIdx="0">
    <p:extLst>
      <p:ext uri="{19B8F6BF-5375-455C-9EA6-DF929625EA0E}">
        <p15:presenceInfo xmlns:p15="http://schemas.microsoft.com/office/powerpoint/2012/main" userId="S-1-5-21-1207783550-2075000910-922709458-17660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434" autoAdjust="0"/>
    <p:restoredTop sz="94660"/>
  </p:normalViewPr>
  <p:slideViewPr>
    <p:cSldViewPr snapToGrid="0">
      <p:cViewPr varScale="1">
        <p:scale>
          <a:sx n="85" d="100"/>
          <a:sy n="85" d="100"/>
        </p:scale>
        <p:origin x="72" y="149"/>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1.xml"/><Relationship Id="rId1" Type="http://schemas.microsoft.com/office/2011/relationships/chartStyle" Target="style1.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3.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4.xml"/></Relationships>
</file>

<file path=ppt/charts/_rels/chart6.xml.rels><?xml version="1.0" encoding="UTF-8" standalone="yes"?>
<Relationships xmlns="http://schemas.openxmlformats.org/package/2006/relationships"><Relationship Id="rId3" Type="http://schemas.openxmlformats.org/officeDocument/2006/relationships/oleObject" Target="../embeddings/oleObject1.bin"/><Relationship Id="rId2" Type="http://schemas.microsoft.com/office/2011/relationships/chartColorStyle" Target="colors4.xml"/><Relationship Id="rId1" Type="http://schemas.microsoft.com/office/2011/relationships/chartStyle" Target="style4.xml"/></Relationships>
</file>

<file path=ppt/charts/_rels/chart7.xml.rels><?xml version="1.0" encoding="UTF-8" standalone="yes"?>
<Relationships xmlns="http://schemas.openxmlformats.org/package/2006/relationships"><Relationship Id="rId3" Type="http://schemas.openxmlformats.org/officeDocument/2006/relationships/oleObject" Target="../embeddings/oleObject2.bin"/><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chartUserShapes" Target="../drawings/drawing5.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0777262084589621E-2"/>
          <c:y val="2.046688448177501E-2"/>
          <c:w val="0.87717121588089331"/>
          <c:h val="0.77251184834123221"/>
        </c:manualLayout>
      </c:layout>
      <c:areaChart>
        <c:grouping val="stacked"/>
        <c:varyColors val="0"/>
        <c:ser>
          <c:idx val="1"/>
          <c:order val="0"/>
          <c:tx>
            <c:strRef>
              <c:f>Sheet1!$A$2</c:f>
              <c:strCache>
                <c:ptCount val="1"/>
                <c:pt idx="0">
                  <c:v>1st routine dose</c:v>
                </c:pt>
              </c:strCache>
            </c:strRef>
          </c:tx>
          <c:spPr>
            <a:solidFill>
              <a:schemeClr val="accent2"/>
            </a:solidFill>
            <a:ln w="12311">
              <a:solidFill>
                <a:schemeClr val="tx1"/>
              </a:solidFill>
              <a:prstDash val="solid"/>
            </a:ln>
          </c:spPr>
          <c:cat>
            <c:numRef>
              <c:f>Sheet1!$B$1:$P$1</c:f>
              <c:numCache>
                <c:formatCode>General</c:formatCode>
                <c:ptCount val="15"/>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numCache>
            </c:numRef>
          </c:cat>
          <c:val>
            <c:numRef>
              <c:f>Sheet1!$B$2:$P$2</c:f>
              <c:numCache>
                <c:formatCode>General</c:formatCode>
                <c:ptCount val="15"/>
                <c:pt idx="0">
                  <c:v>89.815372999999994</c:v>
                </c:pt>
                <c:pt idx="1">
                  <c:v>90.464144000000005</c:v>
                </c:pt>
                <c:pt idx="2">
                  <c:v>90.376773999999997</c:v>
                </c:pt>
                <c:pt idx="3">
                  <c:v>92.480693000000002</c:v>
                </c:pt>
                <c:pt idx="4">
                  <c:v>95.326625000000007</c:v>
                </c:pt>
                <c:pt idx="5">
                  <c:v>97.848753000000002</c:v>
                </c:pt>
                <c:pt idx="6">
                  <c:v>102.185844</c:v>
                </c:pt>
                <c:pt idx="7">
                  <c:v>104.363086</c:v>
                </c:pt>
                <c:pt idx="8">
                  <c:v>106.32075</c:v>
                </c:pt>
                <c:pt idx="9">
                  <c:v>108.073121</c:v>
                </c:pt>
                <c:pt idx="10">
                  <c:v>109.62709599999999</c:v>
                </c:pt>
                <c:pt idx="11">
                  <c:v>112.759765</c:v>
                </c:pt>
                <c:pt idx="12">
                  <c:v>114.24283699999999</c:v>
                </c:pt>
                <c:pt idx="13">
                  <c:v>113.433576</c:v>
                </c:pt>
                <c:pt idx="14">
                  <c:v>113.273206</c:v>
                </c:pt>
              </c:numCache>
            </c:numRef>
          </c:val>
        </c:ser>
        <c:ser>
          <c:idx val="2"/>
          <c:order val="1"/>
          <c:tx>
            <c:strRef>
              <c:f>Sheet1!$A$3</c:f>
              <c:strCache>
                <c:ptCount val="1"/>
                <c:pt idx="0">
                  <c:v>2nd routine dose</c:v>
                </c:pt>
              </c:strCache>
            </c:strRef>
          </c:tx>
          <c:spPr>
            <a:solidFill>
              <a:srgbClr val="00FF00"/>
            </a:solidFill>
            <a:ln w="12311">
              <a:solidFill>
                <a:schemeClr val="tx1"/>
              </a:solidFill>
              <a:prstDash val="solid"/>
            </a:ln>
          </c:spPr>
          <c:cat>
            <c:numRef>
              <c:f>Sheet1!$B$1:$P$1</c:f>
              <c:numCache>
                <c:formatCode>General</c:formatCode>
                <c:ptCount val="15"/>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numCache>
            </c:numRef>
          </c:cat>
          <c:val>
            <c:numRef>
              <c:f>Sheet1!$B$3:$P$3</c:f>
              <c:numCache>
                <c:formatCode>General</c:formatCode>
                <c:ptCount val="15"/>
                <c:pt idx="0">
                  <c:v>11.630724000000001</c:v>
                </c:pt>
                <c:pt idx="1">
                  <c:v>27.888242000000002</c:v>
                </c:pt>
                <c:pt idx="2">
                  <c:v>25.037887000000001</c:v>
                </c:pt>
                <c:pt idx="3">
                  <c:v>28.581112000000001</c:v>
                </c:pt>
                <c:pt idx="4">
                  <c:v>27.662545999999999</c:v>
                </c:pt>
                <c:pt idx="5">
                  <c:v>30.983256999999998</c:v>
                </c:pt>
                <c:pt idx="6">
                  <c:v>32.714081999999998</c:v>
                </c:pt>
                <c:pt idx="7">
                  <c:v>43.566822000000002</c:v>
                </c:pt>
                <c:pt idx="8">
                  <c:v>46.022244999999998</c:v>
                </c:pt>
                <c:pt idx="9">
                  <c:v>47.300925999999997</c:v>
                </c:pt>
                <c:pt idx="10">
                  <c:v>54.325996750000002</c:v>
                </c:pt>
                <c:pt idx="11">
                  <c:v>60.129497000000001</c:v>
                </c:pt>
                <c:pt idx="12">
                  <c:v>64.662794000000005</c:v>
                </c:pt>
                <c:pt idx="13">
                  <c:v>71.912435000000002</c:v>
                </c:pt>
                <c:pt idx="14">
                  <c:v>74.280709999999999</c:v>
                </c:pt>
              </c:numCache>
            </c:numRef>
          </c:val>
        </c:ser>
        <c:ser>
          <c:idx val="3"/>
          <c:order val="2"/>
          <c:tx>
            <c:strRef>
              <c:f>Sheet1!$A$4</c:f>
              <c:strCache>
                <c:ptCount val="1"/>
                <c:pt idx="0">
                  <c:v>SIA</c:v>
                </c:pt>
              </c:strCache>
            </c:strRef>
          </c:tx>
          <c:spPr>
            <a:solidFill>
              <a:srgbClr val="FF0000"/>
            </a:solidFill>
            <a:ln w="12311">
              <a:solidFill>
                <a:schemeClr val="tx1"/>
              </a:solidFill>
              <a:prstDash val="solid"/>
            </a:ln>
          </c:spPr>
          <c:cat>
            <c:numRef>
              <c:f>Sheet1!$B$1:$P$1</c:f>
              <c:numCache>
                <c:formatCode>General</c:formatCode>
                <c:ptCount val="15"/>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numCache>
            </c:numRef>
          </c:cat>
          <c:val>
            <c:numRef>
              <c:f>Sheet1!$B$4:$P$4</c:f>
              <c:numCache>
                <c:formatCode>General</c:formatCode>
                <c:ptCount val="15"/>
                <c:pt idx="0">
                  <c:v>52.101964000000002</c:v>
                </c:pt>
                <c:pt idx="1">
                  <c:v>61.426945000000003</c:v>
                </c:pt>
                <c:pt idx="2">
                  <c:v>127.772397</c:v>
                </c:pt>
                <c:pt idx="3">
                  <c:v>133.74026000000001</c:v>
                </c:pt>
                <c:pt idx="4">
                  <c:v>135.28469699999999</c:v>
                </c:pt>
                <c:pt idx="5">
                  <c:v>158.64046300000001</c:v>
                </c:pt>
                <c:pt idx="6">
                  <c:v>217.69112200000001</c:v>
                </c:pt>
                <c:pt idx="7">
                  <c:v>197.43314100000001</c:v>
                </c:pt>
                <c:pt idx="8">
                  <c:v>296.55352299999998</c:v>
                </c:pt>
                <c:pt idx="9">
                  <c:v>187.65613400000001</c:v>
                </c:pt>
                <c:pt idx="10">
                  <c:v>237.038377</c:v>
                </c:pt>
                <c:pt idx="11" formatCode="0.0000">
                  <c:v>224.93878100000001</c:v>
                </c:pt>
                <c:pt idx="12" formatCode="#,##0">
                  <c:v>144.51611199999999</c:v>
                </c:pt>
                <c:pt idx="13" formatCode="#,##0">
                  <c:v>204.71802700000001</c:v>
                </c:pt>
                <c:pt idx="14" formatCode="0.0000">
                  <c:v>220.88980599999999</c:v>
                </c:pt>
              </c:numCache>
            </c:numRef>
          </c:val>
        </c:ser>
        <c:dLbls>
          <c:showLegendKey val="0"/>
          <c:showVal val="0"/>
          <c:showCatName val="0"/>
          <c:showSerName val="0"/>
          <c:showPercent val="0"/>
          <c:showBubbleSize val="0"/>
        </c:dLbls>
        <c:axId val="336022728"/>
        <c:axId val="336023120"/>
      </c:areaChart>
      <c:catAx>
        <c:axId val="336022728"/>
        <c:scaling>
          <c:orientation val="minMax"/>
        </c:scaling>
        <c:delete val="0"/>
        <c:axPos val="b"/>
        <c:numFmt formatCode="General" sourceLinked="1"/>
        <c:majorTickMark val="out"/>
        <c:minorTickMark val="none"/>
        <c:tickLblPos val="nextTo"/>
        <c:spPr>
          <a:ln w="3078">
            <a:solidFill>
              <a:schemeClr val="tx1"/>
            </a:solidFill>
            <a:prstDash val="solid"/>
          </a:ln>
        </c:spPr>
        <c:txPr>
          <a:bodyPr rot="0" vert="horz"/>
          <a:lstStyle/>
          <a:p>
            <a:pPr>
              <a:defRPr sz="969" b="0" i="0" u="none" strike="noStrike" baseline="0">
                <a:solidFill>
                  <a:schemeClr val="tx1"/>
                </a:solidFill>
                <a:latin typeface="Arial"/>
                <a:ea typeface="Arial"/>
                <a:cs typeface="Arial"/>
              </a:defRPr>
            </a:pPr>
            <a:endParaRPr lang="en-US"/>
          </a:p>
        </c:txPr>
        <c:crossAx val="336023120"/>
        <c:crosses val="autoZero"/>
        <c:auto val="1"/>
        <c:lblAlgn val="ctr"/>
        <c:lblOffset val="100"/>
        <c:tickLblSkip val="1"/>
        <c:tickMarkSkip val="1"/>
        <c:noMultiLvlLbl val="0"/>
      </c:catAx>
      <c:valAx>
        <c:axId val="336023120"/>
        <c:scaling>
          <c:orientation val="minMax"/>
        </c:scaling>
        <c:delete val="0"/>
        <c:axPos val="l"/>
        <c:title>
          <c:tx>
            <c:rich>
              <a:bodyPr/>
              <a:lstStyle/>
              <a:p>
                <a:pPr>
                  <a:defRPr sz="1163" b="1" i="0" u="none" strike="noStrike" baseline="0">
                    <a:solidFill>
                      <a:schemeClr val="tx1"/>
                    </a:solidFill>
                    <a:latin typeface="Arial"/>
                    <a:ea typeface="Arial"/>
                    <a:cs typeface="Arial"/>
                  </a:defRPr>
                </a:pPr>
                <a:r>
                  <a:rPr lang="fr-CH"/>
                  <a:t>Number of MCV doses (in millions)</a:t>
                </a:r>
              </a:p>
            </c:rich>
          </c:tx>
          <c:layout>
            <c:manualLayout>
              <c:xMode val="edge"/>
              <c:yMode val="edge"/>
              <c:x val="1.3647642679900745E-2"/>
              <c:y val="0.11848341232227488"/>
            </c:manualLayout>
          </c:layout>
          <c:overlay val="0"/>
          <c:spPr>
            <a:noFill/>
            <a:ln w="24622">
              <a:noFill/>
            </a:ln>
          </c:spPr>
        </c:title>
        <c:numFmt formatCode="#,##0" sourceLinked="0"/>
        <c:majorTickMark val="out"/>
        <c:minorTickMark val="none"/>
        <c:tickLblPos val="nextTo"/>
        <c:spPr>
          <a:ln w="3078">
            <a:solidFill>
              <a:schemeClr val="tx1"/>
            </a:solidFill>
            <a:prstDash val="solid"/>
          </a:ln>
        </c:spPr>
        <c:txPr>
          <a:bodyPr rot="0" vert="horz"/>
          <a:lstStyle/>
          <a:p>
            <a:pPr>
              <a:defRPr sz="969" b="0" i="0" u="none" strike="noStrike" baseline="0">
                <a:solidFill>
                  <a:schemeClr val="tx1"/>
                </a:solidFill>
                <a:latin typeface="Arial"/>
                <a:ea typeface="Arial"/>
                <a:cs typeface="Arial"/>
              </a:defRPr>
            </a:pPr>
            <a:endParaRPr lang="en-US"/>
          </a:p>
        </c:txPr>
        <c:crossAx val="336022728"/>
        <c:crosses val="autoZero"/>
        <c:crossBetween val="midCat"/>
      </c:valAx>
      <c:spPr>
        <a:noFill/>
        <a:ln w="12311">
          <a:solidFill>
            <a:schemeClr val="tx1"/>
          </a:solidFill>
          <a:prstDash val="solid"/>
        </a:ln>
      </c:spPr>
    </c:plotArea>
    <c:legend>
      <c:legendPos val="b"/>
      <c:layout>
        <c:manualLayout>
          <c:xMode val="edge"/>
          <c:yMode val="edge"/>
          <c:x val="0.28250803835416005"/>
          <c:y val="0.8494449285061535"/>
          <c:w val="0.48759305210918114"/>
          <c:h val="7.1090047393364927E-2"/>
        </c:manualLayout>
      </c:layout>
      <c:overlay val="0"/>
      <c:spPr>
        <a:noFill/>
        <a:ln w="3078">
          <a:solidFill>
            <a:schemeClr val="tx1"/>
          </a:solidFill>
          <a:prstDash val="solid"/>
        </a:ln>
      </c:spPr>
      <c:txPr>
        <a:bodyPr/>
        <a:lstStyle/>
        <a:p>
          <a:pPr>
            <a:defRPr sz="1246" b="0" i="0" u="none" strike="noStrike" baseline="0">
              <a:solidFill>
                <a:schemeClr val="tx1"/>
              </a:solidFill>
              <a:latin typeface="Arial"/>
              <a:ea typeface="Arial"/>
              <a:cs typeface="Arial"/>
            </a:defRPr>
          </a:pPr>
          <a:endParaRPr lang="en-US"/>
        </a:p>
      </c:txPr>
    </c:legend>
    <c:plotVisOnly val="1"/>
    <c:dispBlanksAs val="zero"/>
    <c:showDLblsOverMax val="0"/>
  </c:chart>
  <c:spPr>
    <a:noFill/>
    <a:ln>
      <a:noFill/>
    </a:ln>
  </c:spPr>
  <c:txPr>
    <a:bodyPr/>
    <a:lstStyle/>
    <a:p>
      <a:pPr>
        <a:defRPr sz="969" b="0" i="0" u="none" strike="noStrike" baseline="0">
          <a:solidFill>
            <a:schemeClr val="tx1"/>
          </a:solidFill>
          <a:latin typeface="Arial"/>
          <a:ea typeface="Arial"/>
          <a:cs typeface="Arial"/>
        </a:defRPr>
      </a:pPr>
      <a:endParaRPr lang="en-US"/>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4.2075880439621245E-2"/>
          <c:y val="2.6520830500252886E-2"/>
          <c:w val="0.9410858122787279"/>
          <c:h val="0.75648674325247223"/>
        </c:manualLayout>
      </c:layout>
      <c:barChart>
        <c:barDir val="col"/>
        <c:grouping val="clustered"/>
        <c:varyColors val="0"/>
        <c:ser>
          <c:idx val="0"/>
          <c:order val="0"/>
          <c:tx>
            <c:strRef>
              <c:f>Sheet1!$B$1</c:f>
              <c:strCache>
                <c:ptCount val="1"/>
                <c:pt idx="0">
                  <c:v>admin coverage</c:v>
                </c:pt>
              </c:strCache>
            </c:strRef>
          </c:tx>
          <c:invertIfNegative val="0"/>
          <c:cat>
            <c:strRef>
              <c:f>Sheet1!$A$2:$A$39</c:f>
              <c:strCache>
                <c:ptCount val="38"/>
                <c:pt idx="0">
                  <c:v>Benin</c:v>
                </c:pt>
                <c:pt idx="1">
                  <c:v>Côte d'Ivoire</c:v>
                </c:pt>
                <c:pt idx="2">
                  <c:v>Ethiopia</c:v>
                </c:pt>
                <c:pt idx="3">
                  <c:v>Gambia</c:v>
                </c:pt>
                <c:pt idx="4">
                  <c:v>Liberia</c:v>
                </c:pt>
                <c:pt idx="5">
                  <c:v>Mauritania</c:v>
                </c:pt>
                <c:pt idx="6">
                  <c:v>Mozambique</c:v>
                </c:pt>
                <c:pt idx="7">
                  <c:v>Nigeria</c:v>
                </c:pt>
                <c:pt idx="8">
                  <c:v>Tanzania</c:v>
                </c:pt>
                <c:pt idx="9">
                  <c:v>Cameroon</c:v>
                </c:pt>
                <c:pt idx="10">
                  <c:v>Eritrea</c:v>
                </c:pt>
                <c:pt idx="11">
                  <c:v>Guinea</c:v>
                </c:pt>
                <c:pt idx="12">
                  <c:v>Guinea-Bissau</c:v>
                </c:pt>
                <c:pt idx="13">
                  <c:v>Kenya</c:v>
                </c:pt>
                <c:pt idx="14">
                  <c:v>Namibia</c:v>
                </c:pt>
                <c:pt idx="15">
                  <c:v>Niger</c:v>
                </c:pt>
                <c:pt idx="16">
                  <c:v>Sierra Leone</c:v>
                </c:pt>
                <c:pt idx="17">
                  <c:v>Uganda</c:v>
                </c:pt>
                <c:pt idx="18">
                  <c:v>Zambia</c:v>
                </c:pt>
                <c:pt idx="19">
                  <c:v>Zimbabwe</c:v>
                </c:pt>
                <c:pt idx="20">
                  <c:v>Botswana</c:v>
                </c:pt>
                <c:pt idx="21">
                  <c:v>Cape Verde</c:v>
                </c:pt>
                <c:pt idx="22">
                  <c:v>Comoros</c:v>
                </c:pt>
                <c:pt idx="23">
                  <c:v>Congo Rep</c:v>
                </c:pt>
                <c:pt idx="24">
                  <c:v>Dem Rep Congo - Equateur</c:v>
                </c:pt>
                <c:pt idx="25">
                  <c:v>Dem Rep Congo - Pr Orientale</c:v>
                </c:pt>
                <c:pt idx="26">
                  <c:v>Dem Rep Congo - N Kivu</c:v>
                </c:pt>
                <c:pt idx="27">
                  <c:v>Dem Rep Congo - S Kivu</c:v>
                </c:pt>
                <c:pt idx="28">
                  <c:v>Ethiopia</c:v>
                </c:pt>
                <c:pt idx="29">
                  <c:v>Ghana</c:v>
                </c:pt>
                <c:pt idx="30">
                  <c:v>Lesotho</c:v>
                </c:pt>
                <c:pt idx="31">
                  <c:v>Madagascar</c:v>
                </c:pt>
                <c:pt idx="32">
                  <c:v>Malawi</c:v>
                </c:pt>
                <c:pt idx="33">
                  <c:v>Mozambique</c:v>
                </c:pt>
                <c:pt idx="34">
                  <c:v>Nigeria</c:v>
                </c:pt>
                <c:pt idx="35">
                  <c:v>Rwanda</c:v>
                </c:pt>
                <c:pt idx="36">
                  <c:v>Senegal</c:v>
                </c:pt>
                <c:pt idx="37">
                  <c:v>Swaziland</c:v>
                </c:pt>
              </c:strCache>
            </c:strRef>
          </c:cat>
          <c:val>
            <c:numRef>
              <c:f>Sheet1!$B$2:$B$39</c:f>
              <c:numCache>
                <c:formatCode>General</c:formatCode>
                <c:ptCount val="38"/>
                <c:pt idx="0">
                  <c:v>104</c:v>
                </c:pt>
                <c:pt idx="1">
                  <c:v>95</c:v>
                </c:pt>
                <c:pt idx="2">
                  <c:v>98</c:v>
                </c:pt>
                <c:pt idx="3">
                  <c:v>95</c:v>
                </c:pt>
                <c:pt idx="4">
                  <c:v>103</c:v>
                </c:pt>
                <c:pt idx="5">
                  <c:v>96</c:v>
                </c:pt>
                <c:pt idx="6">
                  <c:v>104</c:v>
                </c:pt>
                <c:pt idx="7">
                  <c:v>100</c:v>
                </c:pt>
                <c:pt idx="8">
                  <c:v>97</c:v>
                </c:pt>
                <c:pt idx="9">
                  <c:v>102</c:v>
                </c:pt>
                <c:pt idx="10">
                  <c:v>74</c:v>
                </c:pt>
                <c:pt idx="11">
                  <c:v>103</c:v>
                </c:pt>
                <c:pt idx="12">
                  <c:v>89</c:v>
                </c:pt>
                <c:pt idx="13">
                  <c:v>92</c:v>
                </c:pt>
                <c:pt idx="14">
                  <c:v>91</c:v>
                </c:pt>
                <c:pt idx="15">
                  <c:v>100</c:v>
                </c:pt>
                <c:pt idx="16">
                  <c:v>102</c:v>
                </c:pt>
                <c:pt idx="17">
                  <c:v>100</c:v>
                </c:pt>
                <c:pt idx="18">
                  <c:v>116</c:v>
                </c:pt>
                <c:pt idx="19">
                  <c:v>103</c:v>
                </c:pt>
                <c:pt idx="20">
                  <c:v>94</c:v>
                </c:pt>
                <c:pt idx="21">
                  <c:v>95</c:v>
                </c:pt>
                <c:pt idx="22">
                  <c:v>86</c:v>
                </c:pt>
                <c:pt idx="23">
                  <c:v>92</c:v>
                </c:pt>
                <c:pt idx="24">
                  <c:v>99.7</c:v>
                </c:pt>
                <c:pt idx="25">
                  <c:v>100.9</c:v>
                </c:pt>
                <c:pt idx="26">
                  <c:v>104.3</c:v>
                </c:pt>
                <c:pt idx="27">
                  <c:v>103.3</c:v>
                </c:pt>
                <c:pt idx="28">
                  <c:v>98</c:v>
                </c:pt>
                <c:pt idx="29">
                  <c:v>99</c:v>
                </c:pt>
                <c:pt idx="30">
                  <c:v>72</c:v>
                </c:pt>
                <c:pt idx="31">
                  <c:v>92</c:v>
                </c:pt>
                <c:pt idx="32">
                  <c:v>105</c:v>
                </c:pt>
                <c:pt idx="33">
                  <c:v>102</c:v>
                </c:pt>
                <c:pt idx="34">
                  <c:v>94</c:v>
                </c:pt>
                <c:pt idx="35">
                  <c:v>103</c:v>
                </c:pt>
                <c:pt idx="36">
                  <c:v>101</c:v>
                </c:pt>
                <c:pt idx="37">
                  <c:v>97</c:v>
                </c:pt>
              </c:numCache>
            </c:numRef>
          </c:val>
        </c:ser>
        <c:ser>
          <c:idx val="1"/>
          <c:order val="1"/>
          <c:tx>
            <c:strRef>
              <c:f>Sheet1!$C$1</c:f>
              <c:strCache>
                <c:ptCount val="1"/>
                <c:pt idx="0">
                  <c:v>survey coverage</c:v>
                </c:pt>
              </c:strCache>
            </c:strRef>
          </c:tx>
          <c:invertIfNegative val="0"/>
          <c:cat>
            <c:strRef>
              <c:f>Sheet1!$A$2:$A$39</c:f>
              <c:strCache>
                <c:ptCount val="38"/>
                <c:pt idx="0">
                  <c:v>Benin</c:v>
                </c:pt>
                <c:pt idx="1">
                  <c:v>Côte d'Ivoire</c:v>
                </c:pt>
                <c:pt idx="2">
                  <c:v>Ethiopia</c:v>
                </c:pt>
                <c:pt idx="3">
                  <c:v>Gambia</c:v>
                </c:pt>
                <c:pt idx="4">
                  <c:v>Liberia</c:v>
                </c:pt>
                <c:pt idx="5">
                  <c:v>Mauritania</c:v>
                </c:pt>
                <c:pt idx="6">
                  <c:v>Mozambique</c:v>
                </c:pt>
                <c:pt idx="7">
                  <c:v>Nigeria</c:v>
                </c:pt>
                <c:pt idx="8">
                  <c:v>Tanzania</c:v>
                </c:pt>
                <c:pt idx="9">
                  <c:v>Cameroon</c:v>
                </c:pt>
                <c:pt idx="10">
                  <c:v>Eritrea</c:v>
                </c:pt>
                <c:pt idx="11">
                  <c:v>Guinea</c:v>
                </c:pt>
                <c:pt idx="12">
                  <c:v>Guinea-Bissau</c:v>
                </c:pt>
                <c:pt idx="13">
                  <c:v>Kenya</c:v>
                </c:pt>
                <c:pt idx="14">
                  <c:v>Namibia</c:v>
                </c:pt>
                <c:pt idx="15">
                  <c:v>Niger</c:v>
                </c:pt>
                <c:pt idx="16">
                  <c:v>Sierra Leone</c:v>
                </c:pt>
                <c:pt idx="17">
                  <c:v>Uganda</c:v>
                </c:pt>
                <c:pt idx="18">
                  <c:v>Zambia</c:v>
                </c:pt>
                <c:pt idx="19">
                  <c:v>Zimbabwe</c:v>
                </c:pt>
                <c:pt idx="20">
                  <c:v>Botswana</c:v>
                </c:pt>
                <c:pt idx="21">
                  <c:v>Cape Verde</c:v>
                </c:pt>
                <c:pt idx="22">
                  <c:v>Comoros</c:v>
                </c:pt>
                <c:pt idx="23">
                  <c:v>Congo Rep</c:v>
                </c:pt>
                <c:pt idx="24">
                  <c:v>Dem Rep Congo - Equateur</c:v>
                </c:pt>
                <c:pt idx="25">
                  <c:v>Dem Rep Congo - Pr Orientale</c:v>
                </c:pt>
                <c:pt idx="26">
                  <c:v>Dem Rep Congo - N Kivu</c:v>
                </c:pt>
                <c:pt idx="27">
                  <c:v>Dem Rep Congo - S Kivu</c:v>
                </c:pt>
                <c:pt idx="28">
                  <c:v>Ethiopia</c:v>
                </c:pt>
                <c:pt idx="29">
                  <c:v>Ghana</c:v>
                </c:pt>
                <c:pt idx="30">
                  <c:v>Lesotho</c:v>
                </c:pt>
                <c:pt idx="31">
                  <c:v>Madagascar</c:v>
                </c:pt>
                <c:pt idx="32">
                  <c:v>Malawi</c:v>
                </c:pt>
                <c:pt idx="33">
                  <c:v>Mozambique</c:v>
                </c:pt>
                <c:pt idx="34">
                  <c:v>Nigeria</c:v>
                </c:pt>
                <c:pt idx="35">
                  <c:v>Rwanda</c:v>
                </c:pt>
                <c:pt idx="36">
                  <c:v>Senegal</c:v>
                </c:pt>
                <c:pt idx="37">
                  <c:v>Swaziland</c:v>
                </c:pt>
              </c:strCache>
            </c:strRef>
          </c:cat>
          <c:val>
            <c:numRef>
              <c:f>Sheet1!$C$2:$C$39</c:f>
              <c:numCache>
                <c:formatCode>General</c:formatCode>
                <c:ptCount val="38"/>
                <c:pt idx="0">
                  <c:v>83</c:v>
                </c:pt>
                <c:pt idx="1">
                  <c:v>91</c:v>
                </c:pt>
                <c:pt idx="2">
                  <c:v>88</c:v>
                </c:pt>
                <c:pt idx="3">
                  <c:v>93</c:v>
                </c:pt>
                <c:pt idx="4">
                  <c:v>99</c:v>
                </c:pt>
                <c:pt idx="5">
                  <c:v>90</c:v>
                </c:pt>
                <c:pt idx="6">
                  <c:v>81</c:v>
                </c:pt>
                <c:pt idx="7">
                  <c:v>94</c:v>
                </c:pt>
                <c:pt idx="8">
                  <c:v>92</c:v>
                </c:pt>
                <c:pt idx="9">
                  <c:v>78</c:v>
                </c:pt>
                <c:pt idx="10">
                  <c:v>96</c:v>
                </c:pt>
                <c:pt idx="11">
                  <c:v>91</c:v>
                </c:pt>
                <c:pt idx="12">
                  <c:v>68</c:v>
                </c:pt>
                <c:pt idx="13">
                  <c:v>88</c:v>
                </c:pt>
                <c:pt idx="14">
                  <c:v>89</c:v>
                </c:pt>
                <c:pt idx="15">
                  <c:v>97</c:v>
                </c:pt>
                <c:pt idx="16">
                  <c:v>96</c:v>
                </c:pt>
                <c:pt idx="17">
                  <c:v>95</c:v>
                </c:pt>
                <c:pt idx="18">
                  <c:v>96</c:v>
                </c:pt>
                <c:pt idx="19">
                  <c:v>95</c:v>
                </c:pt>
                <c:pt idx="20">
                  <c:v>95.7</c:v>
                </c:pt>
                <c:pt idx="21">
                  <c:v>98.5</c:v>
                </c:pt>
                <c:pt idx="22">
                  <c:v>92.8</c:v>
                </c:pt>
                <c:pt idx="23">
                  <c:v>86</c:v>
                </c:pt>
                <c:pt idx="24">
                  <c:v>95.9</c:v>
                </c:pt>
                <c:pt idx="25">
                  <c:v>95.7</c:v>
                </c:pt>
                <c:pt idx="26">
                  <c:v>93.6</c:v>
                </c:pt>
                <c:pt idx="27">
                  <c:v>94.5</c:v>
                </c:pt>
                <c:pt idx="28">
                  <c:v>90.7</c:v>
                </c:pt>
                <c:pt idx="29">
                  <c:v>95.7</c:v>
                </c:pt>
                <c:pt idx="30">
                  <c:v>85.2</c:v>
                </c:pt>
                <c:pt idx="31">
                  <c:v>84</c:v>
                </c:pt>
                <c:pt idx="32">
                  <c:v>96</c:v>
                </c:pt>
                <c:pt idx="33">
                  <c:v>81.400000000000006</c:v>
                </c:pt>
                <c:pt idx="34">
                  <c:v>75</c:v>
                </c:pt>
                <c:pt idx="35">
                  <c:v>97.5</c:v>
                </c:pt>
                <c:pt idx="36">
                  <c:v>97</c:v>
                </c:pt>
                <c:pt idx="37">
                  <c:v>90.5</c:v>
                </c:pt>
              </c:numCache>
            </c:numRef>
          </c:val>
        </c:ser>
        <c:dLbls>
          <c:showLegendKey val="0"/>
          <c:showVal val="0"/>
          <c:showCatName val="0"/>
          <c:showSerName val="0"/>
          <c:showPercent val="0"/>
          <c:showBubbleSize val="0"/>
        </c:dLbls>
        <c:gapWidth val="150"/>
        <c:axId val="350195872"/>
        <c:axId val="350197440"/>
      </c:barChart>
      <c:catAx>
        <c:axId val="350195872"/>
        <c:scaling>
          <c:orientation val="minMax"/>
        </c:scaling>
        <c:delete val="0"/>
        <c:axPos val="b"/>
        <c:numFmt formatCode="General" sourceLinked="1"/>
        <c:majorTickMark val="out"/>
        <c:minorTickMark val="none"/>
        <c:tickLblPos val="nextTo"/>
        <c:txPr>
          <a:bodyPr/>
          <a:lstStyle/>
          <a:p>
            <a:pPr>
              <a:defRPr sz="1200" b="1" i="0" baseline="0"/>
            </a:pPr>
            <a:endParaRPr lang="en-US"/>
          </a:p>
        </c:txPr>
        <c:crossAx val="350197440"/>
        <c:crosses val="autoZero"/>
        <c:auto val="1"/>
        <c:lblAlgn val="ctr"/>
        <c:lblOffset val="100"/>
        <c:noMultiLvlLbl val="0"/>
      </c:catAx>
      <c:valAx>
        <c:axId val="350197440"/>
        <c:scaling>
          <c:orientation val="minMax"/>
          <c:max val="120"/>
          <c:min val="60"/>
        </c:scaling>
        <c:delete val="0"/>
        <c:axPos val="l"/>
        <c:majorGridlines/>
        <c:numFmt formatCode="General" sourceLinked="1"/>
        <c:majorTickMark val="out"/>
        <c:minorTickMark val="none"/>
        <c:tickLblPos val="nextTo"/>
        <c:txPr>
          <a:bodyPr/>
          <a:lstStyle/>
          <a:p>
            <a:pPr>
              <a:defRPr sz="1590" b="1" i="0" baseline="0"/>
            </a:pPr>
            <a:endParaRPr lang="en-US"/>
          </a:p>
        </c:txPr>
        <c:crossAx val="350195872"/>
        <c:crosses val="autoZero"/>
        <c:crossBetween val="between"/>
        <c:minorUnit val="10"/>
      </c:valAx>
      <c:spPr>
        <a:noFill/>
        <a:ln w="25403">
          <a:noFill/>
        </a:ln>
      </c:spPr>
    </c:plotArea>
    <c:legend>
      <c:legendPos val="b"/>
      <c:layout>
        <c:manualLayout>
          <c:xMode val="edge"/>
          <c:yMode val="edge"/>
          <c:x val="0.67034247443207529"/>
          <c:y val="0.94236643138193155"/>
          <c:w val="0.3213840166530908"/>
          <c:h val="5.7633568618068488E-2"/>
        </c:manualLayout>
      </c:layout>
      <c:overlay val="0"/>
      <c:txPr>
        <a:bodyPr/>
        <a:lstStyle/>
        <a:p>
          <a:pPr>
            <a:defRPr sz="1500" b="1" i="0" baseline="0"/>
          </a:pPr>
          <a:endParaRPr lang="en-US"/>
        </a:p>
      </c:txPr>
    </c:legend>
    <c:plotVisOnly val="1"/>
    <c:dispBlanksAs val="gap"/>
    <c:showDLblsOverMax val="0"/>
  </c:chart>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Series 1</c:v>
                </c:pt>
              </c:strCache>
            </c:strRef>
          </c:tx>
          <c:spPr>
            <a:solidFill>
              <a:srgbClr val="C00000"/>
            </a:solidFill>
            <a:ln>
              <a:solidFill>
                <a:srgbClr val="FF0000"/>
              </a:solidFill>
            </a:ln>
            <a:effectLst>
              <a:outerShdw blurRad="50800" dist="38100" dir="2700000" algn="tl" rotWithShape="0">
                <a:prstClr val="black">
                  <a:alpha val="40000"/>
                </a:prstClr>
              </a:outerShdw>
            </a:effectLst>
          </c:spPr>
          <c:invertIfNegative val="0"/>
          <c:cat>
            <c:numRef>
              <c:f>Sheet1!$A$2:$A$16</c:f>
              <c:numCache>
                <c:formatCode>General</c:formatCode>
                <c:ptCount val="15"/>
                <c:pt idx="0">
                  <c:v>2001</c:v>
                </c:pt>
                <c:pt idx="1">
                  <c:v>2002</c:v>
                </c:pt>
                <c:pt idx="2">
                  <c:v>2003</c:v>
                </c:pt>
                <c:pt idx="3">
                  <c:v>2004</c:v>
                </c:pt>
                <c:pt idx="4">
                  <c:v>2005</c:v>
                </c:pt>
                <c:pt idx="5">
                  <c:v>2006</c:v>
                </c:pt>
                <c:pt idx="6">
                  <c:v>2007</c:v>
                </c:pt>
                <c:pt idx="7">
                  <c:v>2008</c:v>
                </c:pt>
                <c:pt idx="8">
                  <c:v>2009</c:v>
                </c:pt>
                <c:pt idx="9">
                  <c:v>2010</c:v>
                </c:pt>
                <c:pt idx="10">
                  <c:v>2011</c:v>
                </c:pt>
                <c:pt idx="11">
                  <c:v>2012</c:v>
                </c:pt>
                <c:pt idx="12">
                  <c:v>2013</c:v>
                </c:pt>
                <c:pt idx="13">
                  <c:v>2014</c:v>
                </c:pt>
                <c:pt idx="14">
                  <c:v>2015</c:v>
                </c:pt>
              </c:numCache>
            </c:numRef>
          </c:cat>
          <c:val>
            <c:numRef>
              <c:f>Sheet1!$B$2:$B$16</c:f>
              <c:numCache>
                <c:formatCode>General</c:formatCode>
                <c:ptCount val="15"/>
                <c:pt idx="0">
                  <c:v>4</c:v>
                </c:pt>
                <c:pt idx="1">
                  <c:v>17</c:v>
                </c:pt>
                <c:pt idx="2">
                  <c:v>12</c:v>
                </c:pt>
                <c:pt idx="3">
                  <c:v>5</c:v>
                </c:pt>
                <c:pt idx="4">
                  <c:v>15</c:v>
                </c:pt>
                <c:pt idx="5">
                  <c:v>14</c:v>
                </c:pt>
                <c:pt idx="6">
                  <c:v>19</c:v>
                </c:pt>
                <c:pt idx="7">
                  <c:v>19</c:v>
                </c:pt>
                <c:pt idx="8">
                  <c:v>56</c:v>
                </c:pt>
                <c:pt idx="9">
                  <c:v>36</c:v>
                </c:pt>
                <c:pt idx="10">
                  <c:v>61</c:v>
                </c:pt>
                <c:pt idx="11">
                  <c:v>46</c:v>
                </c:pt>
                <c:pt idx="12">
                  <c:v>46</c:v>
                </c:pt>
                <c:pt idx="13">
                  <c:v>59</c:v>
                </c:pt>
                <c:pt idx="14">
                  <c:v>61</c:v>
                </c:pt>
              </c:numCache>
            </c:numRef>
          </c:val>
        </c:ser>
        <c:ser>
          <c:idx val="1"/>
          <c:order val="1"/>
          <c:tx>
            <c:strRef>
              <c:f>Sheet1!$C$1</c:f>
              <c:strCache>
                <c:ptCount val="1"/>
                <c:pt idx="0">
                  <c:v>Column1</c:v>
                </c:pt>
              </c:strCache>
            </c:strRef>
          </c:tx>
          <c:spPr>
            <a:solidFill>
              <a:schemeClr val="accent2"/>
            </a:solidFill>
            <a:ln>
              <a:noFill/>
            </a:ln>
            <a:effectLst/>
          </c:spPr>
          <c:invertIfNegative val="0"/>
          <c:cat>
            <c:numRef>
              <c:f>Sheet1!$A$2:$A$16</c:f>
              <c:numCache>
                <c:formatCode>General</c:formatCode>
                <c:ptCount val="15"/>
                <c:pt idx="0">
                  <c:v>2001</c:v>
                </c:pt>
                <c:pt idx="1">
                  <c:v>2002</c:v>
                </c:pt>
                <c:pt idx="2">
                  <c:v>2003</c:v>
                </c:pt>
                <c:pt idx="3">
                  <c:v>2004</c:v>
                </c:pt>
                <c:pt idx="4">
                  <c:v>2005</c:v>
                </c:pt>
                <c:pt idx="5">
                  <c:v>2006</c:v>
                </c:pt>
                <c:pt idx="6">
                  <c:v>2007</c:v>
                </c:pt>
                <c:pt idx="7">
                  <c:v>2008</c:v>
                </c:pt>
                <c:pt idx="8">
                  <c:v>2009</c:v>
                </c:pt>
                <c:pt idx="9">
                  <c:v>2010</c:v>
                </c:pt>
                <c:pt idx="10">
                  <c:v>2011</c:v>
                </c:pt>
                <c:pt idx="11">
                  <c:v>2012</c:v>
                </c:pt>
                <c:pt idx="12">
                  <c:v>2013</c:v>
                </c:pt>
                <c:pt idx="13">
                  <c:v>2014</c:v>
                </c:pt>
                <c:pt idx="14">
                  <c:v>2015</c:v>
                </c:pt>
              </c:numCache>
            </c:numRef>
          </c:cat>
          <c:val>
            <c:numRef>
              <c:f>Sheet1!$C$2:$C$16</c:f>
              <c:numCache>
                <c:formatCode>General</c:formatCode>
                <c:ptCount val="15"/>
              </c:numCache>
            </c:numRef>
          </c:val>
        </c:ser>
        <c:ser>
          <c:idx val="2"/>
          <c:order val="2"/>
          <c:tx>
            <c:strRef>
              <c:f>Sheet1!$D$1</c:f>
              <c:strCache>
                <c:ptCount val="1"/>
                <c:pt idx="0">
                  <c:v>Column2</c:v>
                </c:pt>
              </c:strCache>
            </c:strRef>
          </c:tx>
          <c:spPr>
            <a:solidFill>
              <a:schemeClr val="accent3"/>
            </a:solidFill>
            <a:ln>
              <a:noFill/>
            </a:ln>
            <a:effectLst/>
          </c:spPr>
          <c:invertIfNegative val="0"/>
          <c:cat>
            <c:numRef>
              <c:f>Sheet1!$A$2:$A$16</c:f>
              <c:numCache>
                <c:formatCode>General</c:formatCode>
                <c:ptCount val="15"/>
                <c:pt idx="0">
                  <c:v>2001</c:v>
                </c:pt>
                <c:pt idx="1">
                  <c:v>2002</c:v>
                </c:pt>
                <c:pt idx="2">
                  <c:v>2003</c:v>
                </c:pt>
                <c:pt idx="3">
                  <c:v>2004</c:v>
                </c:pt>
                <c:pt idx="4">
                  <c:v>2005</c:v>
                </c:pt>
                <c:pt idx="5">
                  <c:v>2006</c:v>
                </c:pt>
                <c:pt idx="6">
                  <c:v>2007</c:v>
                </c:pt>
                <c:pt idx="7">
                  <c:v>2008</c:v>
                </c:pt>
                <c:pt idx="8">
                  <c:v>2009</c:v>
                </c:pt>
                <c:pt idx="9">
                  <c:v>2010</c:v>
                </c:pt>
                <c:pt idx="10">
                  <c:v>2011</c:v>
                </c:pt>
                <c:pt idx="11">
                  <c:v>2012</c:v>
                </c:pt>
                <c:pt idx="12">
                  <c:v>2013</c:v>
                </c:pt>
                <c:pt idx="13">
                  <c:v>2014</c:v>
                </c:pt>
                <c:pt idx="14">
                  <c:v>2015</c:v>
                </c:pt>
              </c:numCache>
            </c:numRef>
          </c:cat>
          <c:val>
            <c:numRef>
              <c:f>Sheet1!$D$2:$D$16</c:f>
              <c:numCache>
                <c:formatCode>General</c:formatCode>
                <c:ptCount val="15"/>
              </c:numCache>
            </c:numRef>
          </c:val>
        </c:ser>
        <c:dLbls>
          <c:showLegendKey val="0"/>
          <c:showVal val="0"/>
          <c:showCatName val="0"/>
          <c:showSerName val="0"/>
          <c:showPercent val="0"/>
          <c:showBubbleSize val="0"/>
        </c:dLbls>
        <c:gapWidth val="54"/>
        <c:overlap val="100"/>
        <c:axId val="350198224"/>
        <c:axId val="350198616"/>
      </c:barChart>
      <c:catAx>
        <c:axId val="3501982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50198616"/>
        <c:crosses val="autoZero"/>
        <c:auto val="1"/>
        <c:lblAlgn val="ctr"/>
        <c:lblOffset val="100"/>
        <c:noMultiLvlLbl val="0"/>
      </c:catAx>
      <c:valAx>
        <c:axId val="350198616"/>
        <c:scaling>
          <c:orientation val="minMax"/>
          <c:max val="100"/>
        </c:scaling>
        <c:delete val="0"/>
        <c:axPos val="l"/>
        <c:majorGridlines>
          <c:spPr>
            <a:ln w="9525" cap="flat" cmpd="sng" algn="ctr">
              <a:solidFill>
                <a:schemeClr val="bg2">
                  <a:alpha val="77000"/>
                </a:schemeClr>
              </a:solidFill>
              <a:round/>
            </a:ln>
            <a:effectLst/>
          </c:spPr>
        </c:majorGridlines>
        <c:numFmt formatCode="General" sourceLinked="1"/>
        <c:majorTickMark val="none"/>
        <c:minorTickMark val="none"/>
        <c:tickLblPos val="nextTo"/>
        <c:spPr>
          <a:noFill/>
          <a:ln>
            <a:solidFill>
              <a:schemeClr val="bg2"/>
            </a:solid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5019822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2027178667883906E-2"/>
          <c:y val="3.1007186693247906E-2"/>
          <c:w val="0.94348006770892767"/>
          <c:h val="0.8803011855204077"/>
        </c:manualLayout>
      </c:layout>
      <c:barChart>
        <c:barDir val="col"/>
        <c:grouping val="clustered"/>
        <c:varyColors val="0"/>
        <c:ser>
          <c:idx val="0"/>
          <c:order val="0"/>
          <c:tx>
            <c:strRef>
              <c:f>Sheet1!$B$1</c:f>
              <c:strCache>
                <c:ptCount val="1"/>
                <c:pt idx="0">
                  <c:v>Series 1</c:v>
                </c:pt>
              </c:strCache>
            </c:strRef>
          </c:tx>
          <c:spPr>
            <a:solidFill>
              <a:schemeClr val="accent1"/>
            </a:solidFill>
            <a:ln>
              <a:solidFill>
                <a:schemeClr val="tx1">
                  <a:alpha val="93000"/>
                </a:schemeClr>
              </a:solidFill>
            </a:ln>
            <a:effectLst/>
          </c:spPr>
          <c:invertIfNegative val="0"/>
          <c:cat>
            <c:strRef>
              <c:f>Sheet1!$A$2:$A$8</c:f>
              <c:strCache>
                <c:ptCount val="7"/>
                <c:pt idx="0">
                  <c:v>AFR</c:v>
                </c:pt>
                <c:pt idx="1">
                  <c:v>AMR</c:v>
                </c:pt>
                <c:pt idx="2">
                  <c:v>EMR</c:v>
                </c:pt>
                <c:pt idx="3">
                  <c:v>EUR</c:v>
                </c:pt>
                <c:pt idx="4">
                  <c:v>SEAR</c:v>
                </c:pt>
                <c:pt idx="5">
                  <c:v>WPR</c:v>
                </c:pt>
                <c:pt idx="6">
                  <c:v>Total</c:v>
                </c:pt>
              </c:strCache>
            </c:strRef>
          </c:cat>
          <c:val>
            <c:numRef>
              <c:f>Sheet1!$B$2:$B$8</c:f>
              <c:numCache>
                <c:formatCode>General</c:formatCode>
                <c:ptCount val="7"/>
                <c:pt idx="0">
                  <c:v>60</c:v>
                </c:pt>
                <c:pt idx="1">
                  <c:v>15</c:v>
                </c:pt>
                <c:pt idx="2">
                  <c:v>58</c:v>
                </c:pt>
                <c:pt idx="3">
                  <c:v>50</c:v>
                </c:pt>
                <c:pt idx="4">
                  <c:v>53</c:v>
                </c:pt>
                <c:pt idx="5">
                  <c:v>50</c:v>
                </c:pt>
                <c:pt idx="6">
                  <c:v>54</c:v>
                </c:pt>
              </c:numCache>
            </c:numRef>
          </c:val>
        </c:ser>
        <c:dLbls>
          <c:showLegendKey val="0"/>
          <c:showVal val="0"/>
          <c:showCatName val="0"/>
          <c:showSerName val="0"/>
          <c:showPercent val="0"/>
          <c:showBubbleSize val="0"/>
        </c:dLbls>
        <c:gapWidth val="41"/>
        <c:overlap val="-27"/>
        <c:axId val="350199400"/>
        <c:axId val="350199792"/>
      </c:barChart>
      <c:catAx>
        <c:axId val="3501994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50199792"/>
        <c:crosses val="autoZero"/>
        <c:auto val="1"/>
        <c:lblAlgn val="ctr"/>
        <c:lblOffset val="100"/>
        <c:noMultiLvlLbl val="0"/>
      </c:catAx>
      <c:valAx>
        <c:axId val="350199792"/>
        <c:scaling>
          <c:orientation val="minMax"/>
          <c:max val="1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5019940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dPt>
            <c:idx val="0"/>
            <c:bubble3D val="0"/>
            <c:spPr>
              <a:solidFill>
                <a:schemeClr val="accent1"/>
              </a:solidFill>
              <a:ln w="19050">
                <a:solidFill>
                  <a:schemeClr val="lt1"/>
                </a:solidFill>
              </a:ln>
              <a:effectLst/>
            </c:spPr>
          </c:dPt>
          <c:dPt>
            <c:idx val="1"/>
            <c:bubble3D val="0"/>
            <c:spPr>
              <a:solidFill>
                <a:schemeClr val="accent2"/>
              </a:solidFill>
              <a:ln w="19050">
                <a:solidFill>
                  <a:schemeClr val="lt1"/>
                </a:solidFill>
              </a:ln>
              <a:effectLst/>
            </c:spPr>
          </c:dPt>
          <c:dPt>
            <c:idx val="2"/>
            <c:bubble3D val="0"/>
            <c:spPr>
              <a:solidFill>
                <a:schemeClr val="accent3"/>
              </a:solidFill>
              <a:ln w="19050">
                <a:solidFill>
                  <a:schemeClr val="lt1"/>
                </a:solidFill>
              </a:ln>
              <a:effectLst/>
            </c:spPr>
          </c:dPt>
          <c:dPt>
            <c:idx val="3"/>
            <c:bubble3D val="0"/>
            <c:spPr>
              <a:solidFill>
                <a:schemeClr val="accent4"/>
              </a:solidFill>
              <a:ln w="19050">
                <a:solidFill>
                  <a:schemeClr val="lt1"/>
                </a:solidFill>
              </a:ln>
              <a:effectLst/>
            </c:spPr>
          </c:dPt>
          <c:cat>
            <c:strRef>
              <c:f>Sheet1!$A$2:$A$5</c:f>
              <c:strCache>
                <c:ptCount val="4"/>
                <c:pt idx="0">
                  <c:v>Planning</c:v>
                </c:pt>
                <c:pt idx="1">
                  <c:v>Communication</c:v>
                </c:pt>
                <c:pt idx="2">
                  <c:v>Implementation</c:v>
                </c:pt>
                <c:pt idx="3">
                  <c:v>Assessment</c:v>
                </c:pt>
              </c:strCache>
            </c:strRef>
          </c:cat>
          <c:val>
            <c:numRef>
              <c:f>Sheet1!$B$2:$B$5</c:f>
              <c:numCache>
                <c:formatCode>General</c:formatCode>
                <c:ptCount val="4"/>
                <c:pt idx="0">
                  <c:v>820</c:v>
                </c:pt>
                <c:pt idx="1">
                  <c:v>404</c:v>
                </c:pt>
                <c:pt idx="2">
                  <c:v>248</c:v>
                </c:pt>
                <c:pt idx="3">
                  <c:v>193</c:v>
                </c:pt>
              </c:numCache>
            </c:numRef>
          </c:val>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3600" b="1" dirty="0"/>
              <a:t>SIA</a:t>
            </a:r>
            <a:r>
              <a:rPr lang="en-US" sz="3600" b="1" baseline="0" dirty="0"/>
              <a:t> Administrative Coverage, 2014</a:t>
            </a:r>
            <a:endParaRPr lang="en-US" sz="3600" b="1" dirty="0"/>
          </a:p>
        </c:rich>
      </c:tx>
      <c:layout>
        <c:manualLayout>
          <c:xMode val="edge"/>
          <c:yMode val="edge"/>
          <c:x val="0.21656516169127449"/>
          <c:y val="1.8157893608087842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1"/>
            </a:solidFill>
            <a:ln>
              <a:noFill/>
            </a:ln>
            <a:effectLst/>
          </c:spPr>
          <c:invertIfNegative val="0"/>
          <c:cat>
            <c:strRef>
              <c:f>[Measles_SIA_Jan_2011_Dec_2015.xls]Sheet2!$B$2:$B$32</c:f>
              <c:strCache>
                <c:ptCount val="31"/>
                <c:pt idx="0">
                  <c:v>Angola</c:v>
                </c:pt>
                <c:pt idx="1">
                  <c:v>Burundi</c:v>
                </c:pt>
                <c:pt idx="2">
                  <c:v>Burundi</c:v>
                </c:pt>
                <c:pt idx="3">
                  <c:v>Benin</c:v>
                </c:pt>
                <c:pt idx="4">
                  <c:v>Côte d'Ivoire</c:v>
                </c:pt>
                <c:pt idx="5">
                  <c:v>DRC</c:v>
                </c:pt>
                <c:pt idx="6">
                  <c:v>DRC</c:v>
                </c:pt>
                <c:pt idx="7">
                  <c:v>DRC</c:v>
                </c:pt>
                <c:pt idx="8">
                  <c:v>DRC</c:v>
                </c:pt>
                <c:pt idx="9">
                  <c:v>DRC</c:v>
                </c:pt>
                <c:pt idx="10">
                  <c:v>Algeria</c:v>
                </c:pt>
                <c:pt idx="11">
                  <c:v>Guinea</c:v>
                </c:pt>
                <c:pt idx="12">
                  <c:v>Mauritania</c:v>
                </c:pt>
                <c:pt idx="13">
                  <c:v>Namibia</c:v>
                </c:pt>
                <c:pt idx="14">
                  <c:v>South Sudan</c:v>
                </c:pt>
                <c:pt idx="15">
                  <c:v>Chad</c:v>
                </c:pt>
                <c:pt idx="16">
                  <c:v>Chad</c:v>
                </c:pt>
                <c:pt idx="17">
                  <c:v>Brazil</c:v>
                </c:pt>
                <c:pt idx="18">
                  <c:v>Afghanistan</c:v>
                </c:pt>
                <c:pt idx="19">
                  <c:v>Afghanistan</c:v>
                </c:pt>
                <c:pt idx="20">
                  <c:v>Iraq</c:v>
                </c:pt>
                <c:pt idx="21">
                  <c:v>Pakistan</c:v>
                </c:pt>
                <c:pt idx="22">
                  <c:v>Pakistan</c:v>
                </c:pt>
                <c:pt idx="23">
                  <c:v>Pakistan</c:v>
                </c:pt>
                <c:pt idx="24">
                  <c:v>Somalia</c:v>
                </c:pt>
                <c:pt idx="25">
                  <c:v>Belarus</c:v>
                </c:pt>
                <c:pt idx="26">
                  <c:v>Russia</c:v>
                </c:pt>
                <c:pt idx="27">
                  <c:v>Russia</c:v>
                </c:pt>
                <c:pt idx="28">
                  <c:v>Malaysia</c:v>
                </c:pt>
                <c:pt idx="29">
                  <c:v>Philippines </c:v>
                </c:pt>
                <c:pt idx="30">
                  <c:v>Viet Nam</c:v>
                </c:pt>
              </c:strCache>
            </c:strRef>
          </c:cat>
          <c:val>
            <c:numRef>
              <c:f>[Measles_SIA_Jan_2011_Dec_2015.xls]Sheet2!$C$2:$C$32</c:f>
              <c:numCache>
                <c:formatCode>General</c:formatCode>
                <c:ptCount val="31"/>
                <c:pt idx="0">
                  <c:v>117</c:v>
                </c:pt>
                <c:pt idx="1">
                  <c:v>10</c:v>
                </c:pt>
                <c:pt idx="2">
                  <c:v>21</c:v>
                </c:pt>
                <c:pt idx="3">
                  <c:v>100</c:v>
                </c:pt>
                <c:pt idx="4">
                  <c:v>92</c:v>
                </c:pt>
                <c:pt idx="5">
                  <c:v>103</c:v>
                </c:pt>
                <c:pt idx="6">
                  <c:v>101</c:v>
                </c:pt>
                <c:pt idx="7">
                  <c:v>97</c:v>
                </c:pt>
                <c:pt idx="8">
                  <c:v>97</c:v>
                </c:pt>
                <c:pt idx="9">
                  <c:v>101</c:v>
                </c:pt>
                <c:pt idx="10">
                  <c:v>78</c:v>
                </c:pt>
                <c:pt idx="11">
                  <c:v>99</c:v>
                </c:pt>
                <c:pt idx="12">
                  <c:v>105</c:v>
                </c:pt>
                <c:pt idx="13">
                  <c:v>24</c:v>
                </c:pt>
                <c:pt idx="14">
                  <c:v>122</c:v>
                </c:pt>
                <c:pt idx="15">
                  <c:v>104</c:v>
                </c:pt>
                <c:pt idx="16">
                  <c:v>102</c:v>
                </c:pt>
                <c:pt idx="17">
                  <c:v>89</c:v>
                </c:pt>
                <c:pt idx="18">
                  <c:v>92</c:v>
                </c:pt>
                <c:pt idx="19">
                  <c:v>95</c:v>
                </c:pt>
                <c:pt idx="20">
                  <c:v>96</c:v>
                </c:pt>
                <c:pt idx="21">
                  <c:v>101</c:v>
                </c:pt>
                <c:pt idx="22">
                  <c:v>105</c:v>
                </c:pt>
                <c:pt idx="23">
                  <c:v>100</c:v>
                </c:pt>
                <c:pt idx="24">
                  <c:v>88</c:v>
                </c:pt>
                <c:pt idx="25">
                  <c:v>94</c:v>
                </c:pt>
                <c:pt idx="26">
                  <c:v>64</c:v>
                </c:pt>
                <c:pt idx="27">
                  <c:v>97</c:v>
                </c:pt>
                <c:pt idx="28">
                  <c:v>63</c:v>
                </c:pt>
                <c:pt idx="29">
                  <c:v>78</c:v>
                </c:pt>
                <c:pt idx="30">
                  <c:v>94</c:v>
                </c:pt>
              </c:numCache>
            </c:numRef>
          </c:val>
        </c:ser>
        <c:dLbls>
          <c:showLegendKey val="0"/>
          <c:showVal val="0"/>
          <c:showCatName val="0"/>
          <c:showSerName val="0"/>
          <c:showPercent val="0"/>
          <c:showBubbleSize val="0"/>
        </c:dLbls>
        <c:gapWidth val="57"/>
        <c:overlap val="-27"/>
        <c:axId val="350196656"/>
        <c:axId val="362175256"/>
      </c:barChart>
      <c:catAx>
        <c:axId val="350196656"/>
        <c:scaling>
          <c:orientation val="minMax"/>
        </c:scaling>
        <c:delete val="0"/>
        <c:axPos val="b"/>
        <c:minorGridlines>
          <c:spPr>
            <a:ln w="9525" cap="flat" cmpd="sng" algn="ctr">
              <a:solidFill>
                <a:schemeClr val="tx1">
                  <a:lumMod val="15000"/>
                  <a:lumOff val="85000"/>
                  <a:alpha val="0"/>
                </a:schemeClr>
              </a:solidFill>
              <a:round/>
            </a:ln>
            <a:effectLst/>
          </c:spPr>
        </c:min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62175256"/>
        <c:crosses val="autoZero"/>
        <c:auto val="1"/>
        <c:lblAlgn val="ctr"/>
        <c:lblOffset val="100"/>
        <c:noMultiLvlLbl val="0"/>
      </c:catAx>
      <c:valAx>
        <c:axId val="36217525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5019665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solidFill>
                <a:latin typeface="+mn-lt"/>
                <a:ea typeface="+mn-ea"/>
                <a:cs typeface="+mn-cs"/>
              </a:defRPr>
            </a:pPr>
            <a:r>
              <a:rPr lang="en-US" sz="3600" b="1" dirty="0"/>
              <a:t>SIA</a:t>
            </a:r>
            <a:r>
              <a:rPr lang="en-US" sz="3600" b="1" baseline="0" dirty="0"/>
              <a:t> Administrative Coverage, 2015</a:t>
            </a:r>
            <a:endParaRPr lang="en-US" sz="3600" b="1"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4.345100509069727E-2"/>
          <c:y val="9.5022798519732762E-2"/>
          <c:w val="0.94552401584428392"/>
          <c:h val="0.75425488787170814"/>
        </c:manualLayout>
      </c:layout>
      <c:barChart>
        <c:barDir val="col"/>
        <c:grouping val="clustered"/>
        <c:varyColors val="0"/>
        <c:ser>
          <c:idx val="0"/>
          <c:order val="0"/>
          <c:spPr>
            <a:solidFill>
              <a:schemeClr val="accent1"/>
            </a:solidFill>
            <a:ln>
              <a:noFill/>
            </a:ln>
            <a:effectLst/>
          </c:spPr>
          <c:invertIfNegative val="0"/>
          <c:cat>
            <c:strRef>
              <c:f>[Measles_SIA_Jan_2011_Dec_2015.xls]Sheet2!$B$33:$B$89</c:f>
              <c:strCache>
                <c:ptCount val="57"/>
                <c:pt idx="0">
                  <c:v>Burundi</c:v>
                </c:pt>
                <c:pt idx="1">
                  <c:v>Burundi</c:v>
                </c:pt>
                <c:pt idx="2">
                  <c:v>Benin</c:v>
                </c:pt>
                <c:pt idx="3">
                  <c:v>CAR</c:v>
                </c:pt>
                <c:pt idx="4">
                  <c:v>Cameroon</c:v>
                </c:pt>
                <c:pt idx="5">
                  <c:v>DRC</c:v>
                </c:pt>
                <c:pt idx="6">
                  <c:v>DRC</c:v>
                </c:pt>
                <c:pt idx="7">
                  <c:v>DRC</c:v>
                </c:pt>
                <c:pt idx="8">
                  <c:v>DRC</c:v>
                </c:pt>
                <c:pt idx="9">
                  <c:v>DRC</c:v>
                </c:pt>
                <c:pt idx="10">
                  <c:v>DRC</c:v>
                </c:pt>
                <c:pt idx="11">
                  <c:v>DRC</c:v>
                </c:pt>
                <c:pt idx="12">
                  <c:v>DRC</c:v>
                </c:pt>
                <c:pt idx="13">
                  <c:v>DRC</c:v>
                </c:pt>
                <c:pt idx="14">
                  <c:v>DRC</c:v>
                </c:pt>
                <c:pt idx="15">
                  <c:v>DRC</c:v>
                </c:pt>
                <c:pt idx="16">
                  <c:v>DRC</c:v>
                </c:pt>
                <c:pt idx="17">
                  <c:v>DRC</c:v>
                </c:pt>
                <c:pt idx="18">
                  <c:v>DRC</c:v>
                </c:pt>
                <c:pt idx="19">
                  <c:v>Eritrea</c:v>
                </c:pt>
                <c:pt idx="20">
                  <c:v>Ethiopia</c:v>
                </c:pt>
                <c:pt idx="21">
                  <c:v>Guinea</c:v>
                </c:pt>
                <c:pt idx="22">
                  <c:v>Guinea</c:v>
                </c:pt>
                <c:pt idx="23">
                  <c:v>Guinea-Bissau</c:v>
                </c:pt>
                <c:pt idx="24">
                  <c:v>Liberia</c:v>
                </c:pt>
                <c:pt idx="25">
                  <c:v>Mali</c:v>
                </c:pt>
                <c:pt idx="26">
                  <c:v>Malawi</c:v>
                </c:pt>
                <c:pt idx="27">
                  <c:v>Niger </c:v>
                </c:pt>
                <c:pt idx="28">
                  <c:v>Nigeria</c:v>
                </c:pt>
                <c:pt idx="29">
                  <c:v>Sierra Leone</c:v>
                </c:pt>
                <c:pt idx="30">
                  <c:v>Sierra Leone</c:v>
                </c:pt>
                <c:pt idx="31">
                  <c:v>South Sudan</c:v>
                </c:pt>
                <c:pt idx="32">
                  <c:v>South Sudan</c:v>
                </c:pt>
                <c:pt idx="33">
                  <c:v>South Sudan</c:v>
                </c:pt>
                <c:pt idx="34">
                  <c:v>South Sudan</c:v>
                </c:pt>
                <c:pt idx="35">
                  <c:v>Togo</c:v>
                </c:pt>
                <c:pt idx="36">
                  <c:v>Uganda</c:v>
                </c:pt>
                <c:pt idx="37">
                  <c:v>Afghanistan</c:v>
                </c:pt>
                <c:pt idx="38">
                  <c:v>Afghanistan</c:v>
                </c:pt>
                <c:pt idx="39">
                  <c:v>Djibouti</c:v>
                </c:pt>
                <c:pt idx="40">
                  <c:v>Djibouti</c:v>
                </c:pt>
                <c:pt idx="41">
                  <c:v>Pakistan</c:v>
                </c:pt>
                <c:pt idx="42">
                  <c:v>Pakistan</c:v>
                </c:pt>
                <c:pt idx="43">
                  <c:v>Pakistan</c:v>
                </c:pt>
                <c:pt idx="44">
                  <c:v>Pakistan</c:v>
                </c:pt>
                <c:pt idx="45">
                  <c:v>Pakistan</c:v>
                </c:pt>
                <c:pt idx="46">
                  <c:v>Pakistan</c:v>
                </c:pt>
                <c:pt idx="47">
                  <c:v>Sudan</c:v>
                </c:pt>
                <c:pt idx="48">
                  <c:v>Sudan</c:v>
                </c:pt>
                <c:pt idx="49">
                  <c:v>Sudan</c:v>
                </c:pt>
                <c:pt idx="50">
                  <c:v>Sudan</c:v>
                </c:pt>
                <c:pt idx="51">
                  <c:v>Sudan</c:v>
                </c:pt>
                <c:pt idx="52">
                  <c:v>Sudan</c:v>
                </c:pt>
                <c:pt idx="53">
                  <c:v>Somalia</c:v>
                </c:pt>
                <c:pt idx="54">
                  <c:v>Kazakhstan</c:v>
                </c:pt>
                <c:pt idx="55">
                  <c:v>Mongolia</c:v>
                </c:pt>
                <c:pt idx="56">
                  <c:v>Vanuatu</c:v>
                </c:pt>
              </c:strCache>
            </c:strRef>
          </c:cat>
          <c:val>
            <c:numRef>
              <c:f>[Measles_SIA_Jan_2011_Dec_2015.xls]Sheet2!$C$33:$C$89</c:f>
              <c:numCache>
                <c:formatCode>General</c:formatCode>
                <c:ptCount val="57"/>
                <c:pt idx="0">
                  <c:v>8</c:v>
                </c:pt>
                <c:pt idx="1">
                  <c:v>8</c:v>
                </c:pt>
                <c:pt idx="2">
                  <c:v>102</c:v>
                </c:pt>
                <c:pt idx="3">
                  <c:v>93</c:v>
                </c:pt>
                <c:pt idx="4">
                  <c:v>149</c:v>
                </c:pt>
                <c:pt idx="5">
                  <c:v>102</c:v>
                </c:pt>
                <c:pt idx="6">
                  <c:v>107</c:v>
                </c:pt>
                <c:pt idx="7">
                  <c:v>100</c:v>
                </c:pt>
                <c:pt idx="8">
                  <c:v>100</c:v>
                </c:pt>
                <c:pt idx="9">
                  <c:v>103</c:v>
                </c:pt>
                <c:pt idx="10">
                  <c:v>103</c:v>
                </c:pt>
                <c:pt idx="11">
                  <c:v>100</c:v>
                </c:pt>
                <c:pt idx="12">
                  <c:v>81</c:v>
                </c:pt>
                <c:pt idx="13">
                  <c:v>102</c:v>
                </c:pt>
                <c:pt idx="14">
                  <c:v>91</c:v>
                </c:pt>
                <c:pt idx="15">
                  <c:v>98</c:v>
                </c:pt>
                <c:pt idx="16">
                  <c:v>113</c:v>
                </c:pt>
                <c:pt idx="17">
                  <c:v>112</c:v>
                </c:pt>
                <c:pt idx="18">
                  <c:v>100</c:v>
                </c:pt>
                <c:pt idx="19">
                  <c:v>80</c:v>
                </c:pt>
                <c:pt idx="20">
                  <c:v>106</c:v>
                </c:pt>
                <c:pt idx="21">
                  <c:v>91</c:v>
                </c:pt>
                <c:pt idx="22">
                  <c:v>97</c:v>
                </c:pt>
                <c:pt idx="23">
                  <c:v>86</c:v>
                </c:pt>
                <c:pt idx="24">
                  <c:v>99</c:v>
                </c:pt>
                <c:pt idx="25">
                  <c:v>112</c:v>
                </c:pt>
                <c:pt idx="26">
                  <c:v>104</c:v>
                </c:pt>
                <c:pt idx="27">
                  <c:v>96</c:v>
                </c:pt>
                <c:pt idx="28">
                  <c:v>100</c:v>
                </c:pt>
                <c:pt idx="29">
                  <c:v>97</c:v>
                </c:pt>
                <c:pt idx="30">
                  <c:v>93</c:v>
                </c:pt>
                <c:pt idx="31">
                  <c:v>48</c:v>
                </c:pt>
                <c:pt idx="32">
                  <c:v>59</c:v>
                </c:pt>
                <c:pt idx="33">
                  <c:v>85</c:v>
                </c:pt>
                <c:pt idx="34">
                  <c:v>119</c:v>
                </c:pt>
                <c:pt idx="35">
                  <c:v>99</c:v>
                </c:pt>
                <c:pt idx="36">
                  <c:v>95</c:v>
                </c:pt>
                <c:pt idx="37">
                  <c:v>113</c:v>
                </c:pt>
                <c:pt idx="38">
                  <c:v>103</c:v>
                </c:pt>
                <c:pt idx="39">
                  <c:v>90.89</c:v>
                </c:pt>
                <c:pt idx="40">
                  <c:v>76</c:v>
                </c:pt>
                <c:pt idx="41">
                  <c:v>103</c:v>
                </c:pt>
                <c:pt idx="42">
                  <c:v>95</c:v>
                </c:pt>
                <c:pt idx="43">
                  <c:v>124</c:v>
                </c:pt>
                <c:pt idx="44">
                  <c:v>101</c:v>
                </c:pt>
                <c:pt idx="45">
                  <c:v>99.8</c:v>
                </c:pt>
                <c:pt idx="46">
                  <c:v>95</c:v>
                </c:pt>
                <c:pt idx="47">
                  <c:v>96</c:v>
                </c:pt>
                <c:pt idx="48">
                  <c:v>84</c:v>
                </c:pt>
                <c:pt idx="49">
                  <c:v>101</c:v>
                </c:pt>
                <c:pt idx="50">
                  <c:v>100</c:v>
                </c:pt>
                <c:pt idx="51">
                  <c:v>71</c:v>
                </c:pt>
                <c:pt idx="52">
                  <c:v>101</c:v>
                </c:pt>
                <c:pt idx="53">
                  <c:v>91</c:v>
                </c:pt>
                <c:pt idx="54">
                  <c:v>43</c:v>
                </c:pt>
                <c:pt idx="55">
                  <c:v>94</c:v>
                </c:pt>
                <c:pt idx="56">
                  <c:v>98</c:v>
                </c:pt>
              </c:numCache>
            </c:numRef>
          </c:val>
        </c:ser>
        <c:dLbls>
          <c:showLegendKey val="0"/>
          <c:showVal val="0"/>
          <c:showCatName val="0"/>
          <c:showSerName val="0"/>
          <c:showPercent val="0"/>
          <c:showBubbleSize val="0"/>
        </c:dLbls>
        <c:gapWidth val="28"/>
        <c:overlap val="-27"/>
        <c:axId val="362175648"/>
        <c:axId val="362176432"/>
      </c:barChart>
      <c:catAx>
        <c:axId val="3621756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4140000" spcFirstLastPara="1" vertOverflow="ellipsis" wrap="square" anchor="ctr" anchorCtr="1"/>
          <a:lstStyle/>
          <a:p>
            <a:pPr>
              <a:defRPr sz="900" b="0" i="0" u="none" strike="noStrike" kern="1200" baseline="0">
                <a:solidFill>
                  <a:schemeClr val="tx1"/>
                </a:solidFill>
                <a:latin typeface="+mn-lt"/>
                <a:ea typeface="+mn-ea"/>
                <a:cs typeface="+mn-cs"/>
              </a:defRPr>
            </a:pPr>
            <a:endParaRPr lang="en-US"/>
          </a:p>
        </c:txPr>
        <c:crossAx val="362176432"/>
        <c:crosses val="autoZero"/>
        <c:auto val="1"/>
        <c:lblAlgn val="ctr"/>
        <c:lblOffset val="100"/>
        <c:noMultiLvlLbl val="0"/>
      </c:catAx>
      <c:valAx>
        <c:axId val="362176432"/>
        <c:scaling>
          <c:orientation val="minMax"/>
        </c:scaling>
        <c:delete val="0"/>
        <c:axPos val="l"/>
        <c:majorGridlines>
          <c:spPr>
            <a:ln w="9525" cap="flat" cmpd="sng" algn="ctr">
              <a:solidFill>
                <a:schemeClr val="tx1">
                  <a:lumMod val="15000"/>
                  <a:lumOff val="85000"/>
                  <a:alpha val="74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362175648"/>
        <c:crosses val="autoZero"/>
        <c:crossBetween val="between"/>
      </c:valAx>
      <c:spPr>
        <a:noFill/>
        <a:ln>
          <a:noFill/>
        </a:ln>
        <a:effectLst/>
      </c:spPr>
    </c:plotArea>
    <c:plotVisOnly val="1"/>
    <c:dispBlanksAs val="gap"/>
    <c:showDLblsOverMax val="0"/>
  </c:chart>
  <c:spPr>
    <a:solidFill>
      <a:schemeClr val="bg1"/>
    </a:solidFill>
    <a:ln w="3175" cap="flat" cmpd="sng" algn="ctr">
      <a:noFill/>
      <a:round/>
    </a:ln>
    <a:effectLst/>
  </c:spPr>
  <c:txPr>
    <a:bodyPr/>
    <a:lstStyle/>
    <a:p>
      <a:pPr>
        <a:defRPr>
          <a:solidFill>
            <a:schemeClr val="tx1"/>
          </a:solidFill>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omments/comment1.xml><?xml version="1.0" encoding="utf-8"?>
<p:cmLst xmlns:a="http://schemas.openxmlformats.org/drawingml/2006/main" xmlns:r="http://schemas.openxmlformats.org/officeDocument/2006/relationships" xmlns:p="http://schemas.openxmlformats.org/presentationml/2006/main">
  <p:cm authorId="1" dt="2016-06-15T14:13:36.021" idx="4">
    <p:pos x="7284" y="225"/>
    <p:text>THis slide and the next come from Claudia's SIA database, which mostly includes administrative data fro 2014 and 2015. I don't knwo whetther it's worth showing, but I want soemthing more up to date than 2013, obviously</p:text>
    <p:extLst>
      <p:ext uri="{C676402C-5697-4E1C-873F-D02D1690AC5C}">
        <p15:threadingInfo xmlns:p15="http://schemas.microsoft.com/office/powerpoint/2012/main" timeZoneBias="24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16-06-15T14:14:52.706" idx="5">
    <p:pos x="10" y="10"/>
    <p:text>i'm working on gettgin together coverage survey reports but it's slow going - i think that I'lll be able to eventually, however.</p:text>
    <p:extLst>
      <p:ext uri="{C676402C-5697-4E1C-873F-D02D1690AC5C}">
        <p15:threadingInfo xmlns:p15="http://schemas.microsoft.com/office/powerpoint/2012/main" timeZoneBias="240"/>
      </p:ext>
    </p:extLst>
  </p:cm>
</p:cmLst>
</file>

<file path=ppt/drawings/drawing1.xml><?xml version="1.0" encoding="utf-8"?>
<c:userShapes xmlns:c="http://schemas.openxmlformats.org/drawingml/2006/chart">
  <cdr:relSizeAnchor xmlns:cdr="http://schemas.openxmlformats.org/drawingml/2006/chartDrawing">
    <cdr:from>
      <cdr:x>0.091</cdr:x>
      <cdr:y>0.23059</cdr:y>
    </cdr:from>
    <cdr:to>
      <cdr:x>0.23604</cdr:x>
      <cdr:y>0.27881</cdr:y>
    </cdr:to>
    <cdr:sp macro="" textlink="">
      <cdr:nvSpPr>
        <cdr:cNvPr id="2" name="TextBox 3"/>
        <cdr:cNvSpPr txBox="1">
          <a:spLocks xmlns:a="http://schemas.openxmlformats.org/drawingml/2006/main" noChangeArrowheads="1"/>
        </cdr:cNvSpPr>
      </cdr:nvSpPr>
      <cdr:spPr bwMode="auto">
        <a:xfrm xmlns:a="http://schemas.openxmlformats.org/drawingml/2006/main">
          <a:off x="810500" y="1214226"/>
          <a:ext cx="1291824" cy="253863"/>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cdr:spPr>
      <cdr:txBody>
        <a:bodyPr xmlns:a="http://schemas.openxmlformats.org/drawingml/2006/main" lIns="75385" tIns="37693" rIns="75385" bIns="37693">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eaLnBrk="1" fontAlgn="base" hangingPunct="1">
            <a:spcBef>
              <a:spcPct val="0"/>
            </a:spcBef>
            <a:spcAft>
              <a:spcPct val="0"/>
            </a:spcAft>
            <a:buFontTx/>
            <a:buNone/>
          </a:pPr>
          <a:r>
            <a:rPr lang="en-US" altLang="es-MX" sz="1155" b="1" dirty="0" smtClean="0">
              <a:solidFill>
                <a:srgbClr val="000000"/>
              </a:solidFill>
              <a:latin typeface="Arial" charset="0"/>
            </a:rPr>
            <a:t>MRI established</a:t>
          </a:r>
        </a:p>
      </cdr:txBody>
    </cdr:sp>
  </cdr:relSizeAnchor>
  <cdr:relSizeAnchor xmlns:cdr="http://schemas.openxmlformats.org/drawingml/2006/chartDrawing">
    <cdr:from>
      <cdr:x>0.15023</cdr:x>
      <cdr:y>0.28805</cdr:y>
    </cdr:from>
    <cdr:to>
      <cdr:x>0.15161</cdr:x>
      <cdr:y>0.41262</cdr:y>
    </cdr:to>
    <cdr:cxnSp macro="">
      <cdr:nvCxnSpPr>
        <cdr:cNvPr id="3" name="Straight Arrow Connector 2"/>
        <cdr:cNvCxnSpPr/>
      </cdr:nvCxnSpPr>
      <cdr:spPr>
        <a:xfrm xmlns:a="http://schemas.openxmlformats.org/drawingml/2006/main">
          <a:off x="1338040" y="1516749"/>
          <a:ext cx="12270" cy="655966"/>
        </a:xfrm>
        <a:prstGeom xmlns:a="http://schemas.openxmlformats.org/drawingml/2006/main" prst="straightConnector1">
          <a:avLst/>
        </a:prstGeom>
        <a:ln xmlns:a="http://schemas.openxmlformats.org/drawingml/2006/main" w="50800">
          <a:solidFill>
            <a:srgbClr val="B90760"/>
          </a:solidFill>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0.65711</cdr:x>
      <cdr:y>0.08932</cdr:y>
    </cdr:from>
    <cdr:to>
      <cdr:x>0.65849</cdr:x>
      <cdr:y>0.21389</cdr:y>
    </cdr:to>
    <cdr:cxnSp macro="">
      <cdr:nvCxnSpPr>
        <cdr:cNvPr id="4" name="Straight Arrow Connector 3"/>
        <cdr:cNvCxnSpPr/>
      </cdr:nvCxnSpPr>
      <cdr:spPr>
        <a:xfrm xmlns:a="http://schemas.openxmlformats.org/drawingml/2006/main">
          <a:off x="5852695" y="470335"/>
          <a:ext cx="12291" cy="655939"/>
        </a:xfrm>
        <a:prstGeom xmlns:a="http://schemas.openxmlformats.org/drawingml/2006/main" prst="straightConnector1">
          <a:avLst/>
        </a:prstGeom>
        <a:ln xmlns:a="http://schemas.openxmlformats.org/drawingml/2006/main" w="50800">
          <a:solidFill>
            <a:srgbClr val="B90760"/>
          </a:solidFill>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0.50678</cdr:x>
      <cdr:y>0.04277</cdr:y>
    </cdr:from>
    <cdr:to>
      <cdr:x>0.60945</cdr:x>
      <cdr:y>0.21643</cdr:y>
    </cdr:to>
    <cdr:sp macro="" textlink="">
      <cdr:nvSpPr>
        <cdr:cNvPr id="5" name="TextBox 4"/>
        <cdr:cNvSpPr txBox="1"/>
      </cdr:nvSpPr>
      <cdr:spPr>
        <a:xfrm xmlns:a="http://schemas.openxmlformats.org/drawingml/2006/main">
          <a:off x="4513767" y="225227"/>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100" b="1" dirty="0" smtClean="0"/>
            <a:t>WHO Global policy for routine two-doses of MCV</a:t>
          </a:r>
          <a:endParaRPr lang="en-US" sz="1100" b="1" dirty="0"/>
        </a:p>
      </cdr:txBody>
    </cdr:sp>
  </cdr:relSizeAnchor>
</c:userShapes>
</file>

<file path=ppt/drawings/drawing2.xml><?xml version="1.0" encoding="utf-8"?>
<c:userShapes xmlns:c="http://schemas.openxmlformats.org/drawingml/2006/chart">
  <cdr:relSizeAnchor xmlns:cdr="http://schemas.openxmlformats.org/drawingml/2006/chartDrawing">
    <cdr:from>
      <cdr:x>0.04894</cdr:x>
      <cdr:y>0.29727</cdr:y>
    </cdr:from>
    <cdr:to>
      <cdr:x>1</cdr:x>
      <cdr:y>0.30234</cdr:y>
    </cdr:to>
    <cdr:cxnSp macro="">
      <cdr:nvCxnSpPr>
        <cdr:cNvPr id="11" name="Straight Connector 10"/>
        <cdr:cNvCxnSpPr/>
      </cdr:nvCxnSpPr>
      <cdr:spPr>
        <a:xfrm xmlns:a="http://schemas.openxmlformats.org/drawingml/2006/main" flipV="1">
          <a:off x="540719" y="1659131"/>
          <a:ext cx="10508281" cy="28327"/>
        </a:xfrm>
        <a:prstGeom xmlns:a="http://schemas.openxmlformats.org/drawingml/2006/main" prst="line">
          <a:avLst/>
        </a:prstGeom>
        <a:ln xmlns:a="http://schemas.openxmlformats.org/drawingml/2006/main" w="22225">
          <a:solidFill>
            <a:srgbClr val="FF0000"/>
          </a:solidFill>
          <a:prstDash val="sysDot"/>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cdr:x>
      <cdr:y>0.86765</cdr:y>
    </cdr:from>
    <cdr:to>
      <cdr:x>0.41034</cdr:x>
      <cdr:y>1</cdr:y>
    </cdr:to>
    <cdr:sp macro="" textlink="">
      <cdr:nvSpPr>
        <cdr:cNvPr id="8" name="TextBox 4"/>
        <cdr:cNvSpPr txBox="1"/>
      </cdr:nvSpPr>
      <cdr:spPr>
        <a:xfrm xmlns:a="http://schemas.openxmlformats.org/drawingml/2006/main">
          <a:off x="0" y="4842628"/>
          <a:ext cx="4533847" cy="738664"/>
        </a:xfrm>
        <a:prstGeom xmlns:a="http://schemas.openxmlformats.org/drawingml/2006/main" prst="rect">
          <a:avLst/>
        </a:prstGeom>
        <a:solidFill xmlns:a="http://schemas.openxmlformats.org/drawingml/2006/main">
          <a:srgbClr val="FFC000"/>
        </a:solidFill>
        <a:ln xmlns:a="http://schemas.openxmlformats.org/drawingml/2006/main" w="28575">
          <a:solidFill>
            <a:srgbClr val="FFC000"/>
          </a:solidFill>
        </a:ln>
      </cdr:spPr>
      <cdr:txBody>
        <a:bodyPr xmlns:a="http://schemas.openxmlformats.org/drawingml/2006/main" wrap="square" rtlCol="0">
          <a:spAutoFit/>
        </a:bodyPr>
        <a:lstStyle xmlns:a="http://schemas.openxmlformats.org/drawingml/2006/main">
          <a:defPPr>
            <a:defRPr lang="en-US"/>
          </a:defPPr>
          <a:lvl1pPr marL="0" algn="l" defTabSz="456710" rtl="0" eaLnBrk="1" latinLnBrk="0" hangingPunct="1">
            <a:defRPr sz="1800" kern="1200">
              <a:solidFill>
                <a:schemeClr val="tx1"/>
              </a:solidFill>
              <a:latin typeface="+mn-lt"/>
              <a:ea typeface="+mn-ea"/>
              <a:cs typeface="+mn-cs"/>
            </a:defRPr>
          </a:lvl1pPr>
          <a:lvl2pPr marL="456710" algn="l" defTabSz="456710" rtl="0" eaLnBrk="1" latinLnBrk="0" hangingPunct="1">
            <a:defRPr sz="1800" kern="1200">
              <a:solidFill>
                <a:schemeClr val="tx1"/>
              </a:solidFill>
              <a:latin typeface="+mn-lt"/>
              <a:ea typeface="+mn-ea"/>
              <a:cs typeface="+mn-cs"/>
            </a:defRPr>
          </a:lvl2pPr>
          <a:lvl3pPr marL="913425" algn="l" defTabSz="456710" rtl="0" eaLnBrk="1" latinLnBrk="0" hangingPunct="1">
            <a:defRPr sz="1800" kern="1200">
              <a:solidFill>
                <a:schemeClr val="tx1"/>
              </a:solidFill>
              <a:latin typeface="+mn-lt"/>
              <a:ea typeface="+mn-ea"/>
              <a:cs typeface="+mn-cs"/>
            </a:defRPr>
          </a:lvl3pPr>
          <a:lvl4pPr marL="1370136" algn="l" defTabSz="456710" rtl="0" eaLnBrk="1" latinLnBrk="0" hangingPunct="1">
            <a:defRPr sz="1800" kern="1200">
              <a:solidFill>
                <a:schemeClr val="tx1"/>
              </a:solidFill>
              <a:latin typeface="+mn-lt"/>
              <a:ea typeface="+mn-ea"/>
              <a:cs typeface="+mn-cs"/>
            </a:defRPr>
          </a:lvl4pPr>
          <a:lvl5pPr marL="1826848" algn="l" defTabSz="456710" rtl="0" eaLnBrk="1" latinLnBrk="0" hangingPunct="1">
            <a:defRPr sz="1800" kern="1200">
              <a:solidFill>
                <a:schemeClr val="tx1"/>
              </a:solidFill>
              <a:latin typeface="+mn-lt"/>
              <a:ea typeface="+mn-ea"/>
              <a:cs typeface="+mn-cs"/>
            </a:defRPr>
          </a:lvl5pPr>
          <a:lvl6pPr marL="2283559" algn="l" defTabSz="456710" rtl="0" eaLnBrk="1" latinLnBrk="0" hangingPunct="1">
            <a:defRPr sz="1800" kern="1200">
              <a:solidFill>
                <a:schemeClr val="tx1"/>
              </a:solidFill>
              <a:latin typeface="+mn-lt"/>
              <a:ea typeface="+mn-ea"/>
              <a:cs typeface="+mn-cs"/>
            </a:defRPr>
          </a:lvl6pPr>
          <a:lvl7pPr marL="2740275" algn="l" defTabSz="456710" rtl="0" eaLnBrk="1" latinLnBrk="0" hangingPunct="1">
            <a:defRPr sz="1800" kern="1200">
              <a:solidFill>
                <a:schemeClr val="tx1"/>
              </a:solidFill>
              <a:latin typeface="+mn-lt"/>
              <a:ea typeface="+mn-ea"/>
              <a:cs typeface="+mn-cs"/>
            </a:defRPr>
          </a:lvl7pPr>
          <a:lvl8pPr marL="3196984" algn="l" defTabSz="456710" rtl="0" eaLnBrk="1" latinLnBrk="0" hangingPunct="1">
            <a:defRPr sz="1800" kern="1200">
              <a:solidFill>
                <a:schemeClr val="tx1"/>
              </a:solidFill>
              <a:latin typeface="+mn-lt"/>
              <a:ea typeface="+mn-ea"/>
              <a:cs typeface="+mn-cs"/>
            </a:defRPr>
          </a:lvl8pPr>
          <a:lvl9pPr marL="3653696" algn="l" defTabSz="456710" rtl="0" eaLnBrk="1" latinLnBrk="0" hangingPunct="1">
            <a:defRPr sz="1800" kern="1200">
              <a:solidFill>
                <a:schemeClr val="tx1"/>
              </a:solidFill>
              <a:latin typeface="+mn-lt"/>
              <a:ea typeface="+mn-ea"/>
              <a:cs typeface="+mn-cs"/>
            </a:defRPr>
          </a:lvl9pPr>
        </a:lstStyle>
        <a:p xmlns:a="http://schemas.openxmlformats.org/drawingml/2006/main">
          <a:r>
            <a:rPr lang="fr-CH" sz="1400" b="1" dirty="0" smtClean="0"/>
            <a:t>-- 28/38 (74%) SIAs </a:t>
          </a:r>
          <a:r>
            <a:rPr lang="fr-CH" sz="1400" b="1" u="sng" dirty="0" smtClean="0"/>
            <a:t>&gt;</a:t>
          </a:r>
          <a:r>
            <a:rPr lang="fr-CH" sz="1400" b="1" dirty="0" smtClean="0"/>
            <a:t>95% administrative </a:t>
          </a:r>
          <a:r>
            <a:rPr lang="fr-CH" sz="1400" b="1" dirty="0" err="1" smtClean="0"/>
            <a:t>coverage</a:t>
          </a:r>
          <a:endParaRPr lang="fr-CH" sz="1400" b="1" dirty="0" smtClean="0"/>
        </a:p>
        <a:p xmlns:a="http://schemas.openxmlformats.org/drawingml/2006/main">
          <a:r>
            <a:rPr lang="fr-CH" sz="1400" b="1" dirty="0" smtClean="0"/>
            <a:t>-- 15/38 (40%) </a:t>
          </a:r>
          <a:r>
            <a:rPr lang="fr-CH" sz="1400" b="1" dirty="0"/>
            <a:t>SIAs </a:t>
          </a:r>
          <a:r>
            <a:rPr lang="fr-CH" sz="1400" b="1" u="sng" dirty="0"/>
            <a:t>&gt;</a:t>
          </a:r>
          <a:r>
            <a:rPr lang="fr-CH" sz="1400" b="1" dirty="0"/>
            <a:t>95% </a:t>
          </a:r>
          <a:r>
            <a:rPr lang="fr-CH" sz="1400" b="1" dirty="0" smtClean="0"/>
            <a:t>by </a:t>
          </a:r>
          <a:r>
            <a:rPr lang="fr-CH" sz="1400" b="1" dirty="0" err="1" smtClean="0"/>
            <a:t>survey</a:t>
          </a:r>
          <a:endParaRPr lang="fr-CH" sz="1400" b="1" dirty="0" smtClean="0"/>
        </a:p>
        <a:p xmlns:a="http://schemas.openxmlformats.org/drawingml/2006/main">
          <a:r>
            <a:rPr lang="fr-CH" sz="1400" b="1" dirty="0" smtClean="0"/>
            <a:t>-- 8% of all SIAs &gt;95% in all districts </a:t>
          </a:r>
          <a:endParaRPr lang="en-GB" sz="1400" b="1" dirty="0"/>
        </a:p>
      </cdr:txBody>
    </cdr:sp>
  </cdr:relSizeAnchor>
  <cdr:relSizeAnchor xmlns:cdr="http://schemas.openxmlformats.org/drawingml/2006/chartDrawing">
    <cdr:from>
      <cdr:x>0.58099</cdr:x>
      <cdr:y>0</cdr:y>
    </cdr:from>
    <cdr:to>
      <cdr:x>0.97177</cdr:x>
      <cdr:y>0.1158</cdr:y>
    </cdr:to>
    <cdr:sp macro="" textlink="">
      <cdr:nvSpPr>
        <cdr:cNvPr id="5" name="TextBox 1"/>
        <cdr:cNvSpPr txBox="1"/>
      </cdr:nvSpPr>
      <cdr:spPr>
        <a:xfrm xmlns:a="http://schemas.openxmlformats.org/drawingml/2006/main">
          <a:off x="6419313" y="-999710"/>
          <a:ext cx="4317783" cy="646331"/>
        </a:xfrm>
        <a:prstGeom xmlns:a="http://schemas.openxmlformats.org/drawingml/2006/main" prst="rect">
          <a:avLst/>
        </a:prstGeom>
        <a:solidFill xmlns:a="http://schemas.openxmlformats.org/drawingml/2006/main">
          <a:schemeClr val="bg1"/>
        </a:solidFill>
        <a:ln xmlns:a="http://schemas.openxmlformats.org/drawingml/2006/main">
          <a:solidFill>
            <a:schemeClr val="tx1"/>
          </a:solidFill>
        </a:ln>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US" dirty="0" smtClean="0"/>
            <a:t>Median difference between administrative and coverage survey:  + 8 points</a:t>
          </a:r>
          <a:endParaRPr lang="en-US" dirty="0"/>
        </a:p>
      </cdr:txBody>
    </cdr:sp>
  </cdr:relSizeAnchor>
</c:userShapes>
</file>

<file path=ppt/drawings/drawing3.xml><?xml version="1.0" encoding="utf-8"?>
<c:userShapes xmlns:c="http://schemas.openxmlformats.org/drawingml/2006/chart">
  <cdr:relSizeAnchor xmlns:cdr="http://schemas.openxmlformats.org/drawingml/2006/chartDrawing">
    <cdr:from>
      <cdr:x>0.10017</cdr:x>
      <cdr:y>0.09138</cdr:y>
    </cdr:from>
    <cdr:to>
      <cdr:x>0.18713</cdr:x>
      <cdr:y>0.30152</cdr:y>
    </cdr:to>
    <cdr:sp macro="" textlink="">
      <cdr:nvSpPr>
        <cdr:cNvPr id="2" name="TextBox 1"/>
        <cdr:cNvSpPr txBox="1"/>
      </cdr:nvSpPr>
      <cdr:spPr>
        <a:xfrm xmlns:a="http://schemas.openxmlformats.org/drawingml/2006/main">
          <a:off x="1053353" y="397622"/>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0.08738</cdr:x>
      <cdr:y>0.24796</cdr:y>
    </cdr:from>
    <cdr:to>
      <cdr:x>0.2272</cdr:x>
      <cdr:y>0.36951</cdr:y>
    </cdr:to>
    <cdr:sp macro="" textlink="">
      <cdr:nvSpPr>
        <cdr:cNvPr id="3" name="TextBox 2"/>
        <cdr:cNvSpPr txBox="1"/>
      </cdr:nvSpPr>
      <cdr:spPr>
        <a:xfrm xmlns:a="http://schemas.openxmlformats.org/drawingml/2006/main">
          <a:off x="918882" y="1078940"/>
          <a:ext cx="1470212" cy="528917"/>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userShapes>
</file>

<file path=ppt/drawings/drawing4.xml><?xml version="1.0" encoding="utf-8"?>
<c:userShapes xmlns:c="http://schemas.openxmlformats.org/drawingml/2006/chart">
  <cdr:relSizeAnchor xmlns:cdr="http://schemas.openxmlformats.org/drawingml/2006/chartDrawing">
    <cdr:from>
      <cdr:x>0.2416</cdr:x>
      <cdr:y>0.05822</cdr:y>
    </cdr:from>
    <cdr:to>
      <cdr:x>0.39812</cdr:x>
      <cdr:y>0.06981</cdr:y>
    </cdr:to>
    <cdr:cxnSp macro="">
      <cdr:nvCxnSpPr>
        <cdr:cNvPr id="3" name="Straight Arrow Connector 2"/>
        <cdr:cNvCxnSpPr/>
      </cdr:nvCxnSpPr>
      <cdr:spPr>
        <a:xfrm xmlns:a="http://schemas.openxmlformats.org/drawingml/2006/main">
          <a:off x="2540577" y="306074"/>
          <a:ext cx="1645901" cy="60936"/>
        </a:xfrm>
        <a:prstGeom xmlns:a="http://schemas.openxmlformats.org/drawingml/2006/main" prst="straightConnector1">
          <a:avLst/>
        </a:prstGeom>
        <a:ln xmlns:a="http://schemas.openxmlformats.org/drawingml/2006/main" w="25400">
          <a:solidFill>
            <a:schemeClr val="accent4"/>
          </a:solidFill>
          <a:tailEnd type="triangle"/>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0.69978</cdr:x>
      <cdr:y>0.21145</cdr:y>
    </cdr:from>
    <cdr:to>
      <cdr:x>0.77778</cdr:x>
      <cdr:y>0.22578</cdr:y>
    </cdr:to>
    <cdr:cxnSp macro="">
      <cdr:nvCxnSpPr>
        <cdr:cNvPr id="8" name="Straight Arrow Connector 7"/>
        <cdr:cNvCxnSpPr/>
      </cdr:nvCxnSpPr>
      <cdr:spPr>
        <a:xfrm xmlns:a="http://schemas.openxmlformats.org/drawingml/2006/main" flipH="1">
          <a:off x="7358596" y="1111732"/>
          <a:ext cx="820175" cy="75345"/>
        </a:xfrm>
        <a:prstGeom xmlns:a="http://schemas.openxmlformats.org/drawingml/2006/main" prst="straightConnector1">
          <a:avLst/>
        </a:prstGeom>
        <a:ln xmlns:a="http://schemas.openxmlformats.org/drawingml/2006/main" w="28575">
          <a:tailEnd type="triangle"/>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5.xml><?xml version="1.0" encoding="utf-8"?>
<c:userShapes xmlns:c="http://schemas.openxmlformats.org/drawingml/2006/chart">
  <cdr:relSizeAnchor xmlns:cdr="http://schemas.openxmlformats.org/drawingml/2006/chartDrawing">
    <cdr:from>
      <cdr:x>0.03644</cdr:x>
      <cdr:y>0.39783</cdr:y>
    </cdr:from>
    <cdr:to>
      <cdr:x>1</cdr:x>
      <cdr:y>0.4025</cdr:y>
    </cdr:to>
    <cdr:cxnSp macro="">
      <cdr:nvCxnSpPr>
        <cdr:cNvPr id="2" name="Straight Connector 1"/>
        <cdr:cNvCxnSpPr/>
      </cdr:nvCxnSpPr>
      <cdr:spPr>
        <a:xfrm xmlns:a="http://schemas.openxmlformats.org/drawingml/2006/main" flipV="1">
          <a:off x="416688" y="2574081"/>
          <a:ext cx="11019100" cy="30223"/>
        </a:xfrm>
        <a:prstGeom xmlns:a="http://schemas.openxmlformats.org/drawingml/2006/main" prst="line">
          <a:avLst/>
        </a:prstGeom>
        <a:ln xmlns:a="http://schemas.openxmlformats.org/drawingml/2006/main" w="31750">
          <a:solidFill>
            <a:srgbClr val="FF0000"/>
          </a:solidFill>
          <a:prstDash val="dash"/>
        </a:ln>
      </cdr:spPr>
      <cdr:style>
        <a:lnRef xmlns:a="http://schemas.openxmlformats.org/drawingml/2006/main" idx="1">
          <a:schemeClr val="accent2"/>
        </a:lnRef>
        <a:fillRef xmlns:a="http://schemas.openxmlformats.org/drawingml/2006/main" idx="0">
          <a:schemeClr val="accent2"/>
        </a:fillRef>
        <a:effectRef xmlns:a="http://schemas.openxmlformats.org/drawingml/2006/main" idx="0">
          <a:schemeClr val="accent2"/>
        </a:effectRef>
        <a:fontRef xmlns:a="http://schemas.openxmlformats.org/drawingml/2006/main" idx="minor">
          <a:schemeClr val="tx1"/>
        </a:fontRef>
      </cdr:style>
    </cdr:cxn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E0074D1-4890-4FC7-A50F-E77A7CBB3E1E}" type="datetimeFigureOut">
              <a:rPr lang="en-US" smtClean="0"/>
              <a:t>6/22/2016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0609AC-A321-4550-A147-E494CDC4915E}" type="slidenum">
              <a:rPr lang="en-US" smtClean="0"/>
              <a:t>‹#›</a:t>
            </a:fld>
            <a:endParaRPr lang="en-US"/>
          </a:p>
        </p:txBody>
      </p:sp>
    </p:spTree>
    <p:extLst>
      <p:ext uri="{BB962C8B-B14F-4D97-AF65-F5344CB8AC3E}">
        <p14:creationId xmlns:p14="http://schemas.microsoft.com/office/powerpoint/2010/main" val="36374514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A2286F5-813B-4A26-9590-A2AE8058C681}" type="slidenum">
              <a:rPr lang="en-GB" smtClean="0"/>
              <a:t>4</a:t>
            </a:fld>
            <a:endParaRPr lang="en-GB"/>
          </a:p>
        </p:txBody>
      </p:sp>
    </p:spTree>
    <p:extLst>
      <p:ext uri="{BB962C8B-B14F-4D97-AF65-F5344CB8AC3E}">
        <p14:creationId xmlns:p14="http://schemas.microsoft.com/office/powerpoint/2010/main" val="37600695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lstStyle/>
          <a:p>
            <a:pPr>
              <a:defRPr/>
            </a:pPr>
            <a:r>
              <a:rPr lang="en-US" dirty="0" smtClean="0"/>
              <a:t>This figure shows a comparison</a:t>
            </a:r>
            <a:r>
              <a:rPr lang="en-US" baseline="0" dirty="0" smtClean="0"/>
              <a:t> of measles SIA administrative coverage vs. survey coverage for 20 countries in the African Region in 2011-</a:t>
            </a:r>
            <a:r>
              <a:rPr lang="en-US" dirty="0" smtClean="0"/>
              <a:t>2012. The dotted line shows the</a:t>
            </a:r>
            <a:r>
              <a:rPr lang="en-US" baseline="0" dirty="0" smtClean="0"/>
              <a:t> target of 95% coverage and you can see that whereas three quarters of the countries report achieving the target (blue bars), by survey only ONE quarter did (red bars). This has led to a false sense of security and unexpectedly large measles outbreaks following SIAs</a:t>
            </a:r>
            <a:endParaRPr lang="en-US" dirty="0" smtClean="0"/>
          </a:p>
          <a:p>
            <a:pPr>
              <a:defRPr/>
            </a:pPr>
            <a:endParaRPr lang="en-US" dirty="0" smtClean="0"/>
          </a:p>
          <a:p>
            <a:pPr>
              <a:defRPr/>
            </a:pPr>
            <a:endParaRPr lang="en-US" dirty="0" smtClean="0"/>
          </a:p>
          <a:p>
            <a:pPr>
              <a:defRPr/>
            </a:pPr>
            <a:endParaRPr lang="en-GB" dirty="0"/>
          </a:p>
        </p:txBody>
      </p:sp>
      <p:sp>
        <p:nvSpPr>
          <p:cNvPr id="1034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0750" eaLnBrk="0" hangingPunct="0">
              <a:defRPr sz="2400">
                <a:solidFill>
                  <a:schemeClr val="tx1"/>
                </a:solidFill>
                <a:latin typeface="Tahoma" pitchFamily="34" charset="0"/>
              </a:defRPr>
            </a:lvl1pPr>
            <a:lvl2pPr marL="742950" indent="-285750" defTabSz="920750" eaLnBrk="0" hangingPunct="0">
              <a:defRPr sz="2400">
                <a:solidFill>
                  <a:schemeClr val="tx1"/>
                </a:solidFill>
                <a:latin typeface="Tahoma" pitchFamily="34" charset="0"/>
              </a:defRPr>
            </a:lvl2pPr>
            <a:lvl3pPr marL="1143000" indent="-228600" defTabSz="920750" eaLnBrk="0" hangingPunct="0">
              <a:defRPr sz="2400">
                <a:solidFill>
                  <a:schemeClr val="tx1"/>
                </a:solidFill>
                <a:latin typeface="Tahoma" pitchFamily="34" charset="0"/>
              </a:defRPr>
            </a:lvl3pPr>
            <a:lvl4pPr marL="1600200" indent="-228600" defTabSz="920750" eaLnBrk="0" hangingPunct="0">
              <a:defRPr sz="2400">
                <a:solidFill>
                  <a:schemeClr val="tx1"/>
                </a:solidFill>
                <a:latin typeface="Tahoma" pitchFamily="34" charset="0"/>
              </a:defRPr>
            </a:lvl4pPr>
            <a:lvl5pPr marL="2057400" indent="-228600" defTabSz="920750" eaLnBrk="0" hangingPunct="0">
              <a:defRPr sz="2400">
                <a:solidFill>
                  <a:schemeClr val="tx1"/>
                </a:solidFill>
                <a:latin typeface="Tahoma" pitchFamily="34" charset="0"/>
              </a:defRPr>
            </a:lvl5pPr>
            <a:lvl6pPr marL="2514600" indent="-228600" defTabSz="920750" eaLnBrk="0" fontAlgn="base" hangingPunct="0">
              <a:spcBef>
                <a:spcPct val="0"/>
              </a:spcBef>
              <a:spcAft>
                <a:spcPct val="0"/>
              </a:spcAft>
              <a:defRPr sz="2400">
                <a:solidFill>
                  <a:schemeClr val="tx1"/>
                </a:solidFill>
                <a:latin typeface="Tahoma" pitchFamily="34" charset="0"/>
              </a:defRPr>
            </a:lvl6pPr>
            <a:lvl7pPr marL="2971800" indent="-228600" defTabSz="920750" eaLnBrk="0" fontAlgn="base" hangingPunct="0">
              <a:spcBef>
                <a:spcPct val="0"/>
              </a:spcBef>
              <a:spcAft>
                <a:spcPct val="0"/>
              </a:spcAft>
              <a:defRPr sz="2400">
                <a:solidFill>
                  <a:schemeClr val="tx1"/>
                </a:solidFill>
                <a:latin typeface="Tahoma" pitchFamily="34" charset="0"/>
              </a:defRPr>
            </a:lvl7pPr>
            <a:lvl8pPr marL="3429000" indent="-228600" defTabSz="920750" eaLnBrk="0" fontAlgn="base" hangingPunct="0">
              <a:spcBef>
                <a:spcPct val="0"/>
              </a:spcBef>
              <a:spcAft>
                <a:spcPct val="0"/>
              </a:spcAft>
              <a:defRPr sz="2400">
                <a:solidFill>
                  <a:schemeClr val="tx1"/>
                </a:solidFill>
                <a:latin typeface="Tahoma" pitchFamily="34" charset="0"/>
              </a:defRPr>
            </a:lvl8pPr>
            <a:lvl9pPr marL="3886200" indent="-228600" defTabSz="920750" eaLnBrk="0" fontAlgn="base" hangingPunct="0">
              <a:spcBef>
                <a:spcPct val="0"/>
              </a:spcBef>
              <a:spcAft>
                <a:spcPct val="0"/>
              </a:spcAft>
              <a:defRPr sz="2400">
                <a:solidFill>
                  <a:schemeClr val="tx1"/>
                </a:solidFill>
                <a:latin typeface="Tahoma" pitchFamily="34" charset="0"/>
              </a:defRPr>
            </a:lvl9pPr>
          </a:lstStyle>
          <a:p>
            <a:pPr eaLnBrk="1" hangingPunct="1"/>
            <a:fld id="{A650D654-7925-4B15-BB6D-F8A24386D587}" type="slidenum">
              <a:rPr lang="fr-CH" sz="1200">
                <a:solidFill>
                  <a:srgbClr val="000000"/>
                </a:solidFill>
                <a:latin typeface="Times New Roman" pitchFamily="18" charset="0"/>
              </a:rPr>
              <a:pPr eaLnBrk="1" hangingPunct="1"/>
              <a:t>5</a:t>
            </a:fld>
            <a:endParaRPr lang="fr-CH" sz="1200">
              <a:solidFill>
                <a:srgbClr val="000000"/>
              </a:solidFill>
              <a:latin typeface="Times New Roman" pitchFamily="18" charset="0"/>
            </a:endParaRPr>
          </a:p>
        </p:txBody>
      </p:sp>
    </p:spTree>
    <p:extLst>
      <p:ext uri="{BB962C8B-B14F-4D97-AF65-F5344CB8AC3E}">
        <p14:creationId xmlns:p14="http://schemas.microsoft.com/office/powerpoint/2010/main" val="31050188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5729C8C-9F27-4B62-B17A-E73B205C515A}" type="datetimeFigureOut">
              <a:rPr lang="en-US" smtClean="0"/>
              <a:t>6/22/2016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D051AB-B6B7-44CE-A399-764E86925FB3}" type="slidenum">
              <a:rPr lang="en-US" smtClean="0"/>
              <a:t>‹#›</a:t>
            </a:fld>
            <a:endParaRPr lang="en-US"/>
          </a:p>
        </p:txBody>
      </p:sp>
    </p:spTree>
    <p:extLst>
      <p:ext uri="{BB962C8B-B14F-4D97-AF65-F5344CB8AC3E}">
        <p14:creationId xmlns:p14="http://schemas.microsoft.com/office/powerpoint/2010/main" val="603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729C8C-9F27-4B62-B17A-E73B205C515A}" type="datetimeFigureOut">
              <a:rPr lang="en-US" smtClean="0"/>
              <a:t>6/22/2016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D051AB-B6B7-44CE-A399-764E86925FB3}" type="slidenum">
              <a:rPr lang="en-US" smtClean="0"/>
              <a:t>‹#›</a:t>
            </a:fld>
            <a:endParaRPr lang="en-US"/>
          </a:p>
        </p:txBody>
      </p:sp>
    </p:spTree>
    <p:extLst>
      <p:ext uri="{BB962C8B-B14F-4D97-AF65-F5344CB8AC3E}">
        <p14:creationId xmlns:p14="http://schemas.microsoft.com/office/powerpoint/2010/main" val="3911377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729C8C-9F27-4B62-B17A-E73B205C515A}" type="datetimeFigureOut">
              <a:rPr lang="en-US" smtClean="0"/>
              <a:t>6/22/2016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D051AB-B6B7-44CE-A399-764E86925FB3}" type="slidenum">
              <a:rPr lang="en-US" smtClean="0"/>
              <a:t>‹#›</a:t>
            </a:fld>
            <a:endParaRPr lang="en-US"/>
          </a:p>
        </p:txBody>
      </p:sp>
    </p:spTree>
    <p:extLst>
      <p:ext uri="{BB962C8B-B14F-4D97-AF65-F5344CB8AC3E}">
        <p14:creationId xmlns:p14="http://schemas.microsoft.com/office/powerpoint/2010/main" val="4112671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cSld name="1_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0" y="656571"/>
            <a:ext cx="12192000" cy="123827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590054" y="1974036"/>
            <a:ext cx="11055335" cy="4309467"/>
          </a:xfrm>
        </p:spPr>
        <p:txBody>
          <a:bodyPr/>
          <a:lstStyle/>
          <a:p>
            <a:pPr lvl="0"/>
            <a:endParaRPr lang="en-US" noProof="0"/>
          </a:p>
        </p:txBody>
      </p:sp>
    </p:spTree>
    <p:extLst>
      <p:ext uri="{BB962C8B-B14F-4D97-AF65-F5344CB8AC3E}">
        <p14:creationId xmlns:p14="http://schemas.microsoft.com/office/powerpoint/2010/main" val="14038789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729C8C-9F27-4B62-B17A-E73B205C515A}" type="datetimeFigureOut">
              <a:rPr lang="en-US" smtClean="0"/>
              <a:t>6/22/2016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D051AB-B6B7-44CE-A399-764E86925FB3}" type="slidenum">
              <a:rPr lang="en-US" smtClean="0"/>
              <a:t>‹#›</a:t>
            </a:fld>
            <a:endParaRPr lang="en-US"/>
          </a:p>
        </p:txBody>
      </p:sp>
    </p:spTree>
    <p:extLst>
      <p:ext uri="{BB962C8B-B14F-4D97-AF65-F5344CB8AC3E}">
        <p14:creationId xmlns:p14="http://schemas.microsoft.com/office/powerpoint/2010/main" val="39335531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5729C8C-9F27-4B62-B17A-E73B205C515A}" type="datetimeFigureOut">
              <a:rPr lang="en-US" smtClean="0"/>
              <a:t>6/22/2016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D051AB-B6B7-44CE-A399-764E86925FB3}" type="slidenum">
              <a:rPr lang="en-US" smtClean="0"/>
              <a:t>‹#›</a:t>
            </a:fld>
            <a:endParaRPr lang="en-US"/>
          </a:p>
        </p:txBody>
      </p:sp>
    </p:spTree>
    <p:extLst>
      <p:ext uri="{BB962C8B-B14F-4D97-AF65-F5344CB8AC3E}">
        <p14:creationId xmlns:p14="http://schemas.microsoft.com/office/powerpoint/2010/main" val="2573638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5729C8C-9F27-4B62-B17A-E73B205C515A}" type="datetimeFigureOut">
              <a:rPr lang="en-US" smtClean="0"/>
              <a:t>6/22/2016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D051AB-B6B7-44CE-A399-764E86925FB3}" type="slidenum">
              <a:rPr lang="en-US" smtClean="0"/>
              <a:t>‹#›</a:t>
            </a:fld>
            <a:endParaRPr lang="en-US"/>
          </a:p>
        </p:txBody>
      </p:sp>
    </p:spTree>
    <p:extLst>
      <p:ext uri="{BB962C8B-B14F-4D97-AF65-F5344CB8AC3E}">
        <p14:creationId xmlns:p14="http://schemas.microsoft.com/office/powerpoint/2010/main" val="40560650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5729C8C-9F27-4B62-B17A-E73B205C515A}" type="datetimeFigureOut">
              <a:rPr lang="en-US" smtClean="0"/>
              <a:t>6/22/2016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FD051AB-B6B7-44CE-A399-764E86925FB3}" type="slidenum">
              <a:rPr lang="en-US" smtClean="0"/>
              <a:t>‹#›</a:t>
            </a:fld>
            <a:endParaRPr lang="en-US"/>
          </a:p>
        </p:txBody>
      </p:sp>
    </p:spTree>
    <p:extLst>
      <p:ext uri="{BB962C8B-B14F-4D97-AF65-F5344CB8AC3E}">
        <p14:creationId xmlns:p14="http://schemas.microsoft.com/office/powerpoint/2010/main" val="39873275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5729C8C-9F27-4B62-B17A-E73B205C515A}" type="datetimeFigureOut">
              <a:rPr lang="en-US" smtClean="0"/>
              <a:t>6/22/2016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FD051AB-B6B7-44CE-A399-764E86925FB3}" type="slidenum">
              <a:rPr lang="en-US" smtClean="0"/>
              <a:t>‹#›</a:t>
            </a:fld>
            <a:endParaRPr lang="en-US"/>
          </a:p>
        </p:txBody>
      </p:sp>
    </p:spTree>
    <p:extLst>
      <p:ext uri="{BB962C8B-B14F-4D97-AF65-F5344CB8AC3E}">
        <p14:creationId xmlns:p14="http://schemas.microsoft.com/office/powerpoint/2010/main" val="12737493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729C8C-9F27-4B62-B17A-E73B205C515A}" type="datetimeFigureOut">
              <a:rPr lang="en-US" smtClean="0"/>
              <a:t>6/22/2016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FD051AB-B6B7-44CE-A399-764E86925FB3}" type="slidenum">
              <a:rPr lang="en-US" smtClean="0"/>
              <a:t>‹#›</a:t>
            </a:fld>
            <a:endParaRPr lang="en-US"/>
          </a:p>
        </p:txBody>
      </p:sp>
    </p:spTree>
    <p:extLst>
      <p:ext uri="{BB962C8B-B14F-4D97-AF65-F5344CB8AC3E}">
        <p14:creationId xmlns:p14="http://schemas.microsoft.com/office/powerpoint/2010/main" val="18355620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729C8C-9F27-4B62-B17A-E73B205C515A}" type="datetimeFigureOut">
              <a:rPr lang="en-US" smtClean="0"/>
              <a:t>6/22/2016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D051AB-B6B7-44CE-A399-764E86925FB3}" type="slidenum">
              <a:rPr lang="en-US" smtClean="0"/>
              <a:t>‹#›</a:t>
            </a:fld>
            <a:endParaRPr lang="en-US"/>
          </a:p>
        </p:txBody>
      </p:sp>
    </p:spTree>
    <p:extLst>
      <p:ext uri="{BB962C8B-B14F-4D97-AF65-F5344CB8AC3E}">
        <p14:creationId xmlns:p14="http://schemas.microsoft.com/office/powerpoint/2010/main" val="33339116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729C8C-9F27-4B62-B17A-E73B205C515A}" type="datetimeFigureOut">
              <a:rPr lang="en-US" smtClean="0"/>
              <a:t>6/22/2016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D051AB-B6B7-44CE-A399-764E86925FB3}" type="slidenum">
              <a:rPr lang="en-US" smtClean="0"/>
              <a:t>‹#›</a:t>
            </a:fld>
            <a:endParaRPr lang="en-US"/>
          </a:p>
        </p:txBody>
      </p:sp>
    </p:spTree>
    <p:extLst>
      <p:ext uri="{BB962C8B-B14F-4D97-AF65-F5344CB8AC3E}">
        <p14:creationId xmlns:p14="http://schemas.microsoft.com/office/powerpoint/2010/main" val="25252685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729C8C-9F27-4B62-B17A-E73B205C515A}" type="datetimeFigureOut">
              <a:rPr lang="en-US" smtClean="0"/>
              <a:t>6/22/2016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D051AB-B6B7-44CE-A399-764E86925FB3}" type="slidenum">
              <a:rPr lang="en-US" smtClean="0"/>
              <a:t>‹#›</a:t>
            </a:fld>
            <a:endParaRPr lang="en-US"/>
          </a:p>
        </p:txBody>
      </p:sp>
    </p:spTree>
    <p:extLst>
      <p:ext uri="{BB962C8B-B14F-4D97-AF65-F5344CB8AC3E}">
        <p14:creationId xmlns:p14="http://schemas.microsoft.com/office/powerpoint/2010/main" val="15549226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chart" Target="../charts/chart6.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chart" Target="../charts/chart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32488" y="331949"/>
            <a:ext cx="9144000" cy="1620837"/>
          </a:xfrm>
        </p:spPr>
        <p:txBody>
          <a:bodyPr>
            <a:normAutofit fontScale="90000"/>
          </a:bodyPr>
          <a:lstStyle/>
          <a:p>
            <a:r>
              <a:rPr lang="en-US" sz="6600" b="1" dirty="0" smtClean="0">
                <a:latin typeface="+mn-lt"/>
              </a:rPr>
              <a:t>Lessons Learned and Key Factors Affecting SIA Quality</a:t>
            </a:r>
            <a:endParaRPr lang="en-US" sz="6600" b="1" dirty="0">
              <a:latin typeface="+mn-lt"/>
            </a:endParaRPr>
          </a:p>
        </p:txBody>
      </p:sp>
      <p:sp>
        <p:nvSpPr>
          <p:cNvPr id="3" name="Subtitle 2"/>
          <p:cNvSpPr>
            <a:spLocks noGrp="1"/>
          </p:cNvSpPr>
          <p:nvPr>
            <p:ph type="subTitle" idx="1"/>
          </p:nvPr>
        </p:nvSpPr>
        <p:spPr>
          <a:xfrm>
            <a:off x="1080038" y="2608074"/>
            <a:ext cx="9696450" cy="3764151"/>
          </a:xfrm>
        </p:spPr>
        <p:txBody>
          <a:bodyPr>
            <a:noAutofit/>
          </a:bodyPr>
          <a:lstStyle/>
          <a:p>
            <a:r>
              <a:rPr lang="en-US" sz="3200" dirty="0" smtClean="0"/>
              <a:t>Accelerating Progress towards Measles and Rubella Elimination </a:t>
            </a:r>
          </a:p>
          <a:p>
            <a:r>
              <a:rPr lang="en-US" sz="3200" dirty="0" smtClean="0"/>
              <a:t>22-24 June, 2016</a:t>
            </a:r>
          </a:p>
          <a:p>
            <a:r>
              <a:rPr lang="en-US" sz="3200" dirty="0" smtClean="0"/>
              <a:t>Geneva, Switzerland</a:t>
            </a:r>
          </a:p>
          <a:p>
            <a:endParaRPr lang="en-US" sz="3200" dirty="0" smtClean="0"/>
          </a:p>
          <a:p>
            <a:r>
              <a:rPr lang="en-US" sz="3200" dirty="0" smtClean="0"/>
              <a:t>Katrina Kretsinger, MD, MA</a:t>
            </a:r>
          </a:p>
          <a:p>
            <a:r>
              <a:rPr lang="en-US" sz="3200" dirty="0" smtClean="0"/>
              <a:t>CDC GID</a:t>
            </a:r>
            <a:endParaRPr lang="en-US" sz="3200" dirty="0"/>
          </a:p>
        </p:txBody>
      </p:sp>
    </p:spTree>
    <p:extLst>
      <p:ext uri="{BB962C8B-B14F-4D97-AF65-F5344CB8AC3E}">
        <p14:creationId xmlns:p14="http://schemas.microsoft.com/office/powerpoint/2010/main" val="27316889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8189" y="150882"/>
            <a:ext cx="11214339" cy="867035"/>
          </a:xfrm>
        </p:spPr>
        <p:txBody>
          <a:bodyPr>
            <a:normAutofit/>
          </a:bodyPr>
          <a:lstStyle/>
          <a:p>
            <a:pPr algn="ctr"/>
            <a:r>
              <a:rPr lang="en-US" b="1" dirty="0">
                <a:latin typeface="+mn-lt"/>
              </a:rPr>
              <a:t>M / MR SIA Technical Reports </a:t>
            </a:r>
            <a:r>
              <a:rPr lang="en-US" b="1" dirty="0" smtClean="0">
                <a:latin typeface="+mn-lt"/>
              </a:rPr>
              <a:t>– New Indicators</a:t>
            </a:r>
            <a:endParaRPr lang="en-GB" b="1" dirty="0">
              <a:latin typeface="+mn-l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24466415"/>
              </p:ext>
            </p:extLst>
          </p:nvPr>
        </p:nvGraphicFramePr>
        <p:xfrm>
          <a:off x="388189" y="1367541"/>
          <a:ext cx="11633989" cy="5328280"/>
        </p:xfrm>
        <a:graphic>
          <a:graphicData uri="http://schemas.openxmlformats.org/drawingml/2006/table">
            <a:tbl>
              <a:tblPr>
                <a:tableStyleId>{5C22544A-7EE6-4342-B048-85BDC9FD1C3A}</a:tableStyleId>
              </a:tblPr>
              <a:tblGrid>
                <a:gridCol w="11633989"/>
              </a:tblGrid>
              <a:tr h="3678137">
                <a:tc>
                  <a:txBody>
                    <a:bodyPr/>
                    <a:lstStyle/>
                    <a:p>
                      <a:pPr marL="0" marR="0" indent="-914400" algn="just" defTabSz="914400" rtl="0" eaLnBrk="1" fontAlgn="auto" latinLnBrk="0" hangingPunct="1">
                        <a:lnSpc>
                          <a:spcPct val="100000"/>
                        </a:lnSpc>
                        <a:spcBef>
                          <a:spcPts val="0"/>
                        </a:spcBef>
                        <a:spcAft>
                          <a:spcPts val="1200"/>
                        </a:spcAft>
                        <a:buClrTx/>
                        <a:buSzTx/>
                        <a:buFontTx/>
                        <a:buNone/>
                        <a:tabLst/>
                        <a:defRPr/>
                      </a:pPr>
                      <a:r>
                        <a:rPr lang="en-GB" sz="1800" dirty="0" smtClean="0">
                          <a:effectLst/>
                        </a:rPr>
                        <a:t>8. Timing of availability of donor funding (e.g. GAVI/MRI) at national level in relation to the start date of the SIA</a:t>
                      </a:r>
                      <a:endParaRPr lang="en-US" sz="1800" dirty="0" smtClean="0">
                        <a:effectLst/>
                        <a:latin typeface="Calibri" panose="020F0502020204030204" pitchFamily="34" charset="0"/>
                        <a:ea typeface="SimSun" panose="02010600030101010101" pitchFamily="2" charset="-122"/>
                        <a:cs typeface="Arial" panose="020B0604020202020204" pitchFamily="34" charset="0"/>
                      </a:endParaRPr>
                    </a:p>
                    <a:p>
                      <a:pPr marL="0" marR="0" indent="-914400" algn="just" defTabSz="914400" rtl="0" eaLnBrk="1" fontAlgn="auto" latinLnBrk="0" hangingPunct="1">
                        <a:lnSpc>
                          <a:spcPct val="100000"/>
                        </a:lnSpc>
                        <a:spcBef>
                          <a:spcPts val="0"/>
                        </a:spcBef>
                        <a:spcAft>
                          <a:spcPts val="1200"/>
                        </a:spcAft>
                        <a:buClrTx/>
                        <a:buSzTx/>
                        <a:buFontTx/>
                        <a:buNone/>
                        <a:tabLst/>
                        <a:defRPr/>
                      </a:pPr>
                      <a:r>
                        <a:rPr lang="en-GB" sz="1800" dirty="0" smtClean="0">
                          <a:effectLst/>
                        </a:rPr>
                        <a:t>9. Timing of availability of operational funds at district level in relation to the start date of the SIA</a:t>
                      </a:r>
                      <a:endParaRPr lang="en-US" sz="1800" dirty="0" smtClean="0">
                        <a:effectLst/>
                        <a:latin typeface="Calibri" panose="020F0502020204030204" pitchFamily="34" charset="0"/>
                        <a:ea typeface="SimSun" panose="02010600030101010101" pitchFamily="2" charset="-122"/>
                        <a:cs typeface="Arial" panose="020B0604020202020204" pitchFamily="34" charset="0"/>
                      </a:endParaRPr>
                    </a:p>
                    <a:p>
                      <a:pPr marL="0" marR="0" indent="-914400" algn="just" defTabSz="914400" rtl="0" eaLnBrk="1" fontAlgn="auto" latinLnBrk="0" hangingPunct="1">
                        <a:lnSpc>
                          <a:spcPct val="100000"/>
                        </a:lnSpc>
                        <a:spcBef>
                          <a:spcPts val="0"/>
                        </a:spcBef>
                        <a:spcAft>
                          <a:spcPts val="1200"/>
                        </a:spcAft>
                        <a:buClrTx/>
                        <a:buSzTx/>
                        <a:buFontTx/>
                        <a:buNone/>
                        <a:tabLst/>
                        <a:defRPr/>
                      </a:pPr>
                      <a:r>
                        <a:rPr lang="en-GB" sz="1800" dirty="0" smtClean="0">
                          <a:effectLst/>
                        </a:rPr>
                        <a:t>10. When was the national SIA logistics plan completed in relation to the start date of the SIA?</a:t>
                      </a:r>
                      <a:endParaRPr lang="en-US" sz="1800" dirty="0" smtClean="0">
                        <a:effectLst/>
                        <a:latin typeface="Calibri" panose="020F0502020204030204" pitchFamily="34" charset="0"/>
                        <a:ea typeface="SimSun" panose="02010600030101010101" pitchFamily="2" charset="-122"/>
                        <a:cs typeface="Arial" panose="020B0604020202020204" pitchFamily="34" charset="0"/>
                      </a:endParaRPr>
                    </a:p>
                    <a:p>
                      <a:pPr marL="0" marR="0" indent="-914400" algn="just" defTabSz="914400" rtl="0" eaLnBrk="1" fontAlgn="auto" latinLnBrk="0" hangingPunct="1">
                        <a:lnSpc>
                          <a:spcPct val="100000"/>
                        </a:lnSpc>
                        <a:spcBef>
                          <a:spcPts val="0"/>
                        </a:spcBef>
                        <a:spcAft>
                          <a:spcPts val="1200"/>
                        </a:spcAft>
                        <a:buClrTx/>
                        <a:buSzTx/>
                        <a:buFontTx/>
                        <a:buNone/>
                        <a:tabLst/>
                        <a:defRPr/>
                      </a:pPr>
                      <a:r>
                        <a:rPr lang="en-GB" sz="1800" dirty="0" smtClean="0">
                          <a:effectLst/>
                        </a:rPr>
                        <a:t>11. Timing of completion of  district level micro-planning workshops in relation to the start date of the SIA</a:t>
                      </a:r>
                    </a:p>
                    <a:p>
                      <a:pPr marL="0" marR="0" indent="-914400" algn="just" defTabSz="914400" rtl="0" eaLnBrk="1" fontAlgn="auto" latinLnBrk="0" hangingPunct="1">
                        <a:lnSpc>
                          <a:spcPct val="100000"/>
                        </a:lnSpc>
                        <a:spcBef>
                          <a:spcPts val="0"/>
                        </a:spcBef>
                        <a:spcAft>
                          <a:spcPts val="1200"/>
                        </a:spcAft>
                        <a:buClrTx/>
                        <a:buSzTx/>
                        <a:buFontTx/>
                        <a:buNone/>
                        <a:tabLst/>
                        <a:defRPr/>
                      </a:pPr>
                      <a:r>
                        <a:rPr lang="en-GB" sz="1800" dirty="0" smtClean="0">
                          <a:effectLst/>
                        </a:rPr>
                        <a:t>12. Was SIA readiness assessed at the national level using the standard tool to assess status of preparedness at 12, 9, 6, 3 and 2 months prior to the start date of the SIA? If not, at what time points was SIA readiness assessed at the national level?</a:t>
                      </a:r>
                      <a:endParaRPr lang="en-US" sz="1800" dirty="0" smtClean="0">
                        <a:effectLst/>
                        <a:latin typeface="Calibri" panose="020F0502020204030204" pitchFamily="34" charset="0"/>
                        <a:ea typeface="SimSun" panose="02010600030101010101" pitchFamily="2" charset="-122"/>
                        <a:cs typeface="Arial" panose="020B0604020202020204" pitchFamily="34" charset="0"/>
                      </a:endParaRPr>
                    </a:p>
                    <a:p>
                      <a:pPr marL="0" marR="0" indent="-914400" algn="just" defTabSz="914400" rtl="0" eaLnBrk="1" fontAlgn="auto" latinLnBrk="0" hangingPunct="1">
                        <a:lnSpc>
                          <a:spcPct val="100000"/>
                        </a:lnSpc>
                        <a:spcBef>
                          <a:spcPts val="0"/>
                        </a:spcBef>
                        <a:spcAft>
                          <a:spcPts val="1200"/>
                        </a:spcAft>
                        <a:buClrTx/>
                        <a:buSzTx/>
                        <a:buFontTx/>
                        <a:buNone/>
                        <a:tabLst/>
                        <a:defRPr/>
                      </a:pPr>
                      <a:r>
                        <a:rPr lang="en-GB" sz="1800" dirty="0" smtClean="0">
                          <a:effectLst/>
                        </a:rPr>
                        <a:t>13.  What percentage of districts conducted readiness assessment at least twice within the last 8 weeks prior to the SIA?</a:t>
                      </a:r>
                      <a:endParaRPr lang="en-US" sz="1800" dirty="0" smtClean="0">
                        <a:effectLst/>
                        <a:latin typeface="Calibri" panose="020F0502020204030204" pitchFamily="34" charset="0"/>
                        <a:ea typeface="SimSun" panose="02010600030101010101" pitchFamily="2" charset="-122"/>
                        <a:cs typeface="Arial" panose="020B0604020202020204" pitchFamily="34" charset="0"/>
                      </a:endParaRPr>
                    </a:p>
                    <a:p>
                      <a:pPr marL="0" marR="0" indent="-914400" algn="just">
                        <a:lnSpc>
                          <a:spcPct val="100000"/>
                        </a:lnSpc>
                        <a:spcBef>
                          <a:spcPts val="0"/>
                        </a:spcBef>
                        <a:spcAft>
                          <a:spcPts val="1200"/>
                        </a:spcAft>
                      </a:pPr>
                      <a:r>
                        <a:rPr lang="en-GB" sz="1800" dirty="0" smtClean="0">
                          <a:effectLst/>
                        </a:rPr>
                        <a:t>14</a:t>
                      </a:r>
                      <a:r>
                        <a:rPr lang="en-GB" sz="1800" dirty="0">
                          <a:effectLst/>
                        </a:rPr>
                        <a:t>. What percentage of districts had planned quantities of vaccine and devices at least 2 weeks before the start of SIA</a:t>
                      </a:r>
                      <a:r>
                        <a:rPr lang="en-GB" sz="1800" dirty="0" smtClean="0">
                          <a:effectLst/>
                        </a:rPr>
                        <a:t>?</a:t>
                      </a:r>
                      <a:endParaRPr lang="en-US" sz="1800" dirty="0" smtClean="0">
                        <a:effectLst/>
                        <a:latin typeface="Calibri" panose="020F0502020204030204" pitchFamily="34" charset="0"/>
                        <a:ea typeface="SimSun" panose="02010600030101010101" pitchFamily="2" charset="-122"/>
                        <a:cs typeface="Arial" panose="020B0604020202020204" pitchFamily="34" charset="0"/>
                      </a:endParaRPr>
                    </a:p>
                    <a:p>
                      <a:pPr marL="0" marR="0" indent="-914400" algn="just">
                        <a:lnSpc>
                          <a:spcPct val="100000"/>
                        </a:lnSpc>
                        <a:spcBef>
                          <a:spcPts val="0"/>
                        </a:spcBef>
                        <a:spcAft>
                          <a:spcPts val="1200"/>
                        </a:spcAft>
                      </a:pPr>
                      <a:r>
                        <a:rPr lang="en-GB" sz="1800" kern="1200" dirty="0" smtClean="0">
                          <a:solidFill>
                            <a:schemeClr val="dk1"/>
                          </a:solidFill>
                          <a:effectLst/>
                          <a:latin typeface="+mn-lt"/>
                          <a:ea typeface="+mn-ea"/>
                          <a:cs typeface="+mn-cs"/>
                        </a:rPr>
                        <a:t>20.</a:t>
                      </a:r>
                      <a:r>
                        <a:rPr lang="en-GB" sz="1800" kern="1200" baseline="0" dirty="0" smtClean="0">
                          <a:solidFill>
                            <a:schemeClr val="dk1"/>
                          </a:solidFill>
                          <a:effectLst/>
                          <a:latin typeface="+mn-lt"/>
                          <a:ea typeface="+mn-ea"/>
                          <a:cs typeface="+mn-cs"/>
                        </a:rPr>
                        <a:t> </a:t>
                      </a:r>
                      <a:r>
                        <a:rPr lang="en-GB" sz="1800" kern="1200" dirty="0" smtClean="0">
                          <a:solidFill>
                            <a:schemeClr val="dk1"/>
                          </a:solidFill>
                          <a:effectLst/>
                          <a:latin typeface="+mn-lt"/>
                          <a:ea typeface="+mn-ea"/>
                          <a:cs typeface="+mn-cs"/>
                        </a:rPr>
                        <a:t>What is the number and percentage of unvaccinated children detected during intra-campaign RCM?</a:t>
                      </a:r>
                    </a:p>
                    <a:p>
                      <a:pPr marL="0" marR="0" indent="-914400" algn="just">
                        <a:lnSpc>
                          <a:spcPct val="100000"/>
                        </a:lnSpc>
                        <a:spcBef>
                          <a:spcPts val="0"/>
                        </a:spcBef>
                        <a:spcAft>
                          <a:spcPts val="1200"/>
                        </a:spcAft>
                      </a:pPr>
                      <a:r>
                        <a:rPr lang="en-GB" sz="1800" kern="1200" dirty="0" smtClean="0">
                          <a:solidFill>
                            <a:schemeClr val="dk1"/>
                          </a:solidFill>
                          <a:effectLst/>
                          <a:latin typeface="+mn-lt"/>
                          <a:ea typeface="+mn-ea"/>
                          <a:cs typeface="+mn-cs"/>
                        </a:rPr>
                        <a:t>32. What is the number and percentage of unvaccinated children detected during post-campaign independent RCM?</a:t>
                      </a:r>
                    </a:p>
                    <a:p>
                      <a:pPr marL="0" marR="0" indent="-914400" algn="just">
                        <a:lnSpc>
                          <a:spcPct val="100000"/>
                        </a:lnSpc>
                        <a:spcBef>
                          <a:spcPts val="0"/>
                        </a:spcBef>
                        <a:spcAft>
                          <a:spcPts val="1200"/>
                        </a:spcAft>
                      </a:pPr>
                      <a:r>
                        <a:rPr lang="en-GB" sz="1800" kern="1200" dirty="0" smtClean="0">
                          <a:solidFill>
                            <a:schemeClr val="dk1"/>
                          </a:solidFill>
                          <a:effectLst/>
                          <a:latin typeface="+mn-lt"/>
                          <a:ea typeface="+mn-ea"/>
                          <a:cs typeface="+mn-cs"/>
                        </a:rPr>
                        <a:t>34. What is the number and percentage of monitored areas showing &lt;95% of total children vaccinated that had remedial action (e.g. mop up vaccination activities) taken within one week of end of the SIA?</a:t>
                      </a:r>
                      <a:endParaRPr lang="en-GB" sz="1600" dirty="0" smtClean="0">
                        <a:effectLst/>
                      </a:endParaRPr>
                    </a:p>
                  </a:txBody>
                  <a:tcPr marL="68580" marR="68580" marT="0" marB="0">
                    <a:noFill/>
                  </a:tcPr>
                </a:tc>
              </a:tr>
              <a:tr h="664840">
                <a:tc>
                  <a:txBody>
                    <a:bodyPr/>
                    <a:lstStyle/>
                    <a:p>
                      <a:pPr marL="0" marR="0" indent="-914400" algn="just">
                        <a:lnSpc>
                          <a:spcPct val="100000"/>
                        </a:lnSpc>
                        <a:spcBef>
                          <a:spcPts val="0"/>
                        </a:spcBef>
                        <a:spcAft>
                          <a:spcPts val="0"/>
                        </a:spcAft>
                      </a:pPr>
                      <a:endParaRPr lang="en-GB" sz="1600" dirty="0" smtClean="0">
                        <a:effectLst/>
                      </a:endParaRPr>
                    </a:p>
                  </a:txBody>
                  <a:tcPr marL="68580" marR="68580" marT="0" marB="0">
                    <a:noFill/>
                  </a:tcPr>
                </a:tc>
              </a:tr>
            </a:tbl>
          </a:graphicData>
        </a:graphic>
      </p:graphicFrame>
    </p:spTree>
    <p:extLst>
      <p:ext uri="{BB962C8B-B14F-4D97-AF65-F5344CB8AC3E}">
        <p14:creationId xmlns:p14="http://schemas.microsoft.com/office/powerpoint/2010/main" val="5498041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9524" y="99416"/>
            <a:ext cx="10515600" cy="868772"/>
          </a:xfrm>
        </p:spPr>
        <p:txBody>
          <a:bodyPr>
            <a:normAutofit fontScale="90000"/>
          </a:bodyPr>
          <a:lstStyle/>
          <a:p>
            <a:pPr algn="ctr"/>
            <a:r>
              <a:rPr lang="en-GB" sz="4000" b="1" dirty="0" smtClean="0">
                <a:latin typeface="+mn-lt"/>
              </a:rPr>
              <a:t>Preliminary Analyses of Technical Reports – </a:t>
            </a:r>
            <a:br>
              <a:rPr lang="en-GB" sz="4000" b="1" dirty="0" smtClean="0">
                <a:latin typeface="+mn-lt"/>
              </a:rPr>
            </a:br>
            <a:r>
              <a:rPr lang="en-GB" sz="4000" b="1" dirty="0" smtClean="0">
                <a:latin typeface="+mn-lt"/>
              </a:rPr>
              <a:t>Methods</a:t>
            </a:r>
            <a:endParaRPr lang="en-GB" b="1" dirty="0">
              <a:latin typeface="+mn-lt"/>
            </a:endParaRPr>
          </a:p>
        </p:txBody>
      </p:sp>
      <p:sp>
        <p:nvSpPr>
          <p:cNvPr id="3" name="Content Placeholder 2"/>
          <p:cNvSpPr>
            <a:spLocks noGrp="1"/>
          </p:cNvSpPr>
          <p:nvPr>
            <p:ph idx="1"/>
          </p:nvPr>
        </p:nvSpPr>
        <p:spPr>
          <a:xfrm>
            <a:off x="466492" y="1021978"/>
            <a:ext cx="11620500" cy="5889812"/>
          </a:xfrm>
        </p:spPr>
        <p:txBody>
          <a:bodyPr>
            <a:normAutofit fontScale="92500" lnSpcReduction="20000"/>
          </a:bodyPr>
          <a:lstStyle/>
          <a:p>
            <a:pPr>
              <a:lnSpc>
                <a:spcPct val="100000"/>
              </a:lnSpc>
              <a:spcBef>
                <a:spcPts val="600"/>
              </a:spcBef>
            </a:pPr>
            <a:r>
              <a:rPr lang="en-GB" sz="3000" dirty="0" smtClean="0"/>
              <a:t>All technical reports 2011-2015 available at WHO HQ</a:t>
            </a:r>
          </a:p>
          <a:p>
            <a:pPr lvl="1">
              <a:lnSpc>
                <a:spcPct val="100000"/>
              </a:lnSpc>
              <a:spcBef>
                <a:spcPts val="600"/>
              </a:spcBef>
            </a:pPr>
            <a:r>
              <a:rPr lang="en-GB" sz="3000" dirty="0" smtClean="0"/>
              <a:t>Separate subnational reports included</a:t>
            </a:r>
          </a:p>
          <a:p>
            <a:pPr lvl="1">
              <a:lnSpc>
                <a:spcPct val="100000"/>
              </a:lnSpc>
              <a:spcBef>
                <a:spcPts val="600"/>
              </a:spcBef>
            </a:pPr>
            <a:r>
              <a:rPr lang="en-GB" sz="3000" dirty="0" smtClean="0"/>
              <a:t>Narrative SIA reports included if technical report not available </a:t>
            </a:r>
          </a:p>
          <a:p>
            <a:pPr>
              <a:lnSpc>
                <a:spcPct val="100000"/>
              </a:lnSpc>
              <a:spcBef>
                <a:spcPts val="600"/>
              </a:spcBef>
            </a:pPr>
            <a:r>
              <a:rPr lang="en-GB" sz="3000" dirty="0" smtClean="0"/>
              <a:t>Total number of SIAs conducted based on best available information (WHO SIA database)</a:t>
            </a:r>
          </a:p>
          <a:p>
            <a:pPr>
              <a:lnSpc>
                <a:spcPct val="100000"/>
              </a:lnSpc>
              <a:spcBef>
                <a:spcPts val="600"/>
              </a:spcBef>
            </a:pPr>
            <a:r>
              <a:rPr lang="en-GB" sz="3000" dirty="0" smtClean="0"/>
              <a:t>Questions assessed: Greatest strengths, greatest weaknesses, lessons learned </a:t>
            </a:r>
          </a:p>
          <a:p>
            <a:pPr lvl="1">
              <a:lnSpc>
                <a:spcPct val="100000"/>
              </a:lnSpc>
              <a:spcBef>
                <a:spcPts val="600"/>
              </a:spcBef>
            </a:pPr>
            <a:r>
              <a:rPr lang="en-GB" sz="3000" dirty="0" smtClean="0"/>
              <a:t>Best practices, innovative practices, recommendations</a:t>
            </a:r>
          </a:p>
          <a:p>
            <a:pPr>
              <a:lnSpc>
                <a:spcPct val="100000"/>
              </a:lnSpc>
              <a:spcBef>
                <a:spcPts val="600"/>
              </a:spcBef>
            </a:pPr>
            <a:r>
              <a:rPr lang="en-GB" sz="3000" dirty="0" smtClean="0"/>
              <a:t>Each question subdivided into multiple responses with unique identifiers</a:t>
            </a:r>
          </a:p>
          <a:p>
            <a:pPr>
              <a:lnSpc>
                <a:spcPct val="100000"/>
              </a:lnSpc>
              <a:spcBef>
                <a:spcPts val="600"/>
              </a:spcBef>
            </a:pPr>
            <a:r>
              <a:rPr lang="en-GB" sz="3000" dirty="0" smtClean="0"/>
              <a:t>Responses coded: </a:t>
            </a:r>
          </a:p>
          <a:p>
            <a:pPr lvl="1">
              <a:lnSpc>
                <a:spcPct val="100000"/>
              </a:lnSpc>
              <a:spcBef>
                <a:spcPts val="600"/>
              </a:spcBef>
            </a:pPr>
            <a:r>
              <a:rPr lang="en-GB" sz="3000" dirty="0" smtClean="0"/>
              <a:t>Level (partners [int’l or in-country] vs. country [ministries]) </a:t>
            </a:r>
          </a:p>
          <a:p>
            <a:pPr lvl="1">
              <a:lnSpc>
                <a:spcPct val="100000"/>
              </a:lnSpc>
              <a:spcBef>
                <a:spcPts val="600"/>
              </a:spcBef>
            </a:pPr>
            <a:r>
              <a:rPr lang="en-US" sz="3000" dirty="0"/>
              <a:t>Process </a:t>
            </a:r>
            <a:r>
              <a:rPr lang="en-US" sz="3000" dirty="0" smtClean="0"/>
              <a:t>(planning, communication, implementation, </a:t>
            </a:r>
            <a:r>
              <a:rPr lang="en-US" sz="3000" dirty="0"/>
              <a:t>and </a:t>
            </a:r>
            <a:r>
              <a:rPr lang="en-US" sz="3000" dirty="0" smtClean="0"/>
              <a:t>assessment)</a:t>
            </a:r>
          </a:p>
          <a:p>
            <a:pPr lvl="1">
              <a:lnSpc>
                <a:spcPct val="100000"/>
              </a:lnSpc>
              <a:spcBef>
                <a:spcPts val="600"/>
              </a:spcBef>
            </a:pPr>
            <a:r>
              <a:rPr lang="en-US" sz="3000" dirty="0" smtClean="0"/>
              <a:t>Elements </a:t>
            </a:r>
          </a:p>
          <a:p>
            <a:pPr lvl="1">
              <a:lnSpc>
                <a:spcPct val="100000"/>
              </a:lnSpc>
              <a:spcBef>
                <a:spcPts val="600"/>
              </a:spcBef>
            </a:pPr>
            <a:r>
              <a:rPr lang="en-US" sz="3000" dirty="0" smtClean="0"/>
              <a:t>Type (challenge, recommendation, strength)</a:t>
            </a:r>
          </a:p>
          <a:p>
            <a:pPr>
              <a:lnSpc>
                <a:spcPct val="100000"/>
              </a:lnSpc>
              <a:spcBef>
                <a:spcPts val="600"/>
              </a:spcBef>
            </a:pPr>
            <a:r>
              <a:rPr lang="en-US" sz="3000" dirty="0" smtClean="0"/>
              <a:t>Random audit of 5% of responses tested for consistency of coding</a:t>
            </a:r>
            <a:endParaRPr lang="en-GB" sz="3000" dirty="0"/>
          </a:p>
          <a:p>
            <a:pPr lvl="2"/>
            <a:endParaRPr lang="en-GB" dirty="0" smtClean="0"/>
          </a:p>
          <a:p>
            <a:pPr lvl="1"/>
            <a:endParaRPr lang="en-GB" dirty="0" smtClean="0"/>
          </a:p>
        </p:txBody>
      </p:sp>
    </p:spTree>
    <p:extLst>
      <p:ext uri="{BB962C8B-B14F-4D97-AF65-F5344CB8AC3E}">
        <p14:creationId xmlns:p14="http://schemas.microsoft.com/office/powerpoint/2010/main" val="2683240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smtClean="0">
                <a:latin typeface="+mn-lt"/>
              </a:rPr>
              <a:t>Proportion (%) of SIAs with available Technical Report, by year, 2001-2015</a:t>
            </a:r>
            <a:endParaRPr lang="en-US" b="1" dirty="0">
              <a:latin typeface="+mn-lt"/>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806951172"/>
              </p:ext>
            </p:extLst>
          </p:nvPr>
        </p:nvGraphicFramePr>
        <p:xfrm>
          <a:off x="838200" y="1585732"/>
          <a:ext cx="10713334" cy="4872941"/>
        </p:xfrm>
        <a:graphic>
          <a:graphicData uri="http://schemas.openxmlformats.org/drawingml/2006/chart">
            <c:chart xmlns:c="http://schemas.openxmlformats.org/drawingml/2006/chart" xmlns:r="http://schemas.openxmlformats.org/officeDocument/2006/relationships" r:id="rId2"/>
          </a:graphicData>
        </a:graphic>
      </p:graphicFrame>
      <p:sp>
        <p:nvSpPr>
          <p:cNvPr id="3" name="Rectangle 2"/>
          <p:cNvSpPr/>
          <p:nvPr/>
        </p:nvSpPr>
        <p:spPr>
          <a:xfrm>
            <a:off x="8009681" y="2210765"/>
            <a:ext cx="3541853" cy="4467827"/>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13442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7870" y="228614"/>
            <a:ext cx="10515600" cy="1325563"/>
          </a:xfrm>
        </p:spPr>
        <p:txBody>
          <a:bodyPr>
            <a:normAutofit/>
          </a:bodyPr>
          <a:lstStyle/>
          <a:p>
            <a:pPr algn="ctr"/>
            <a:r>
              <a:rPr lang="en-US" sz="4000" b="1" dirty="0" smtClean="0">
                <a:latin typeface="+mn-lt"/>
              </a:rPr>
              <a:t>Proportion of SIAs (%) with available Technical Report, by Region, 2011-2015</a:t>
            </a:r>
            <a:endParaRPr lang="en-US" sz="4000" b="1" dirty="0">
              <a:latin typeface="+mn-lt"/>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172467177"/>
              </p:ext>
            </p:extLst>
          </p:nvPr>
        </p:nvGraphicFramePr>
        <p:xfrm>
          <a:off x="730624" y="1124413"/>
          <a:ext cx="10515600" cy="5554293"/>
        </p:xfrm>
        <a:graphic>
          <a:graphicData uri="http://schemas.openxmlformats.org/drawingml/2006/chart">
            <c:chart xmlns:c="http://schemas.openxmlformats.org/drawingml/2006/chart" xmlns:r="http://schemas.openxmlformats.org/officeDocument/2006/relationships" r:id="rId2"/>
          </a:graphicData>
        </a:graphic>
      </p:graphicFrame>
      <p:grpSp>
        <p:nvGrpSpPr>
          <p:cNvPr id="15" name="Group 14"/>
          <p:cNvGrpSpPr/>
          <p:nvPr/>
        </p:nvGrpSpPr>
        <p:grpSpPr>
          <a:xfrm>
            <a:off x="1433936" y="2458410"/>
            <a:ext cx="9441186" cy="2748170"/>
            <a:chOff x="1433936" y="2458410"/>
            <a:chExt cx="9441186" cy="2748170"/>
          </a:xfrm>
        </p:grpSpPr>
        <p:sp>
          <p:nvSpPr>
            <p:cNvPr id="8" name="TextBox 7"/>
            <p:cNvSpPr txBox="1"/>
            <p:nvPr/>
          </p:nvSpPr>
          <p:spPr>
            <a:xfrm>
              <a:off x="9853146" y="2700038"/>
              <a:ext cx="1021976" cy="646331"/>
            </a:xfrm>
            <a:prstGeom prst="rect">
              <a:avLst/>
            </a:prstGeom>
            <a:solidFill>
              <a:schemeClr val="bg1"/>
            </a:solidFill>
            <a:ln>
              <a:solidFill>
                <a:schemeClr val="tx1"/>
              </a:solidFill>
            </a:ln>
          </p:spPr>
          <p:txBody>
            <a:bodyPr wrap="square" rtlCol="0">
              <a:spAutoFit/>
            </a:bodyPr>
            <a:lstStyle/>
            <a:p>
              <a:r>
                <a:rPr lang="en-US" dirty="0" smtClean="0"/>
                <a:t>Total: </a:t>
              </a:r>
            </a:p>
            <a:p>
              <a:r>
                <a:rPr lang="en-US" dirty="0" smtClean="0"/>
                <a:t>170/315</a:t>
              </a:r>
              <a:endParaRPr lang="en-US" dirty="0"/>
            </a:p>
          </p:txBody>
        </p:sp>
        <p:sp>
          <p:nvSpPr>
            <p:cNvPr id="9" name="TextBox 8"/>
            <p:cNvSpPr txBox="1"/>
            <p:nvPr/>
          </p:nvSpPr>
          <p:spPr>
            <a:xfrm>
              <a:off x="1433936" y="2458410"/>
              <a:ext cx="897777" cy="646331"/>
            </a:xfrm>
            <a:prstGeom prst="rect">
              <a:avLst/>
            </a:prstGeom>
            <a:solidFill>
              <a:schemeClr val="bg1"/>
            </a:solidFill>
            <a:ln>
              <a:solidFill>
                <a:schemeClr val="tx1"/>
              </a:solidFill>
            </a:ln>
          </p:spPr>
          <p:txBody>
            <a:bodyPr wrap="square" rtlCol="0">
              <a:spAutoFit/>
            </a:bodyPr>
            <a:lstStyle/>
            <a:p>
              <a:r>
                <a:rPr lang="en-US" dirty="0" smtClean="0"/>
                <a:t>AFR: 88/147</a:t>
              </a:r>
              <a:endParaRPr lang="en-US" dirty="0"/>
            </a:p>
          </p:txBody>
        </p:sp>
        <p:sp>
          <p:nvSpPr>
            <p:cNvPr id="10" name="TextBox 9"/>
            <p:cNvSpPr txBox="1"/>
            <p:nvPr/>
          </p:nvSpPr>
          <p:spPr>
            <a:xfrm>
              <a:off x="4261967" y="2579837"/>
              <a:ext cx="897777" cy="646331"/>
            </a:xfrm>
            <a:prstGeom prst="rect">
              <a:avLst/>
            </a:prstGeom>
            <a:solidFill>
              <a:schemeClr val="bg1"/>
            </a:solidFill>
            <a:ln>
              <a:solidFill>
                <a:schemeClr val="tx1"/>
              </a:solidFill>
            </a:ln>
          </p:spPr>
          <p:txBody>
            <a:bodyPr wrap="square" rtlCol="0">
              <a:spAutoFit/>
            </a:bodyPr>
            <a:lstStyle/>
            <a:p>
              <a:r>
                <a:rPr lang="en-US" dirty="0" smtClean="0"/>
                <a:t>EMR: </a:t>
              </a:r>
            </a:p>
            <a:p>
              <a:r>
                <a:rPr lang="en-US" dirty="0" smtClean="0"/>
                <a:t>50/86</a:t>
              </a:r>
              <a:endParaRPr lang="en-US" dirty="0"/>
            </a:p>
          </p:txBody>
        </p:sp>
        <p:sp>
          <p:nvSpPr>
            <p:cNvPr id="11" name="TextBox 10"/>
            <p:cNvSpPr txBox="1"/>
            <p:nvPr/>
          </p:nvSpPr>
          <p:spPr>
            <a:xfrm>
              <a:off x="7097180" y="2772422"/>
              <a:ext cx="897777" cy="646331"/>
            </a:xfrm>
            <a:prstGeom prst="rect">
              <a:avLst/>
            </a:prstGeom>
            <a:solidFill>
              <a:schemeClr val="bg1"/>
            </a:solidFill>
            <a:ln>
              <a:solidFill>
                <a:schemeClr val="tx1"/>
              </a:solidFill>
            </a:ln>
          </p:spPr>
          <p:txBody>
            <a:bodyPr wrap="square" rtlCol="0">
              <a:spAutoFit/>
            </a:bodyPr>
            <a:lstStyle/>
            <a:p>
              <a:r>
                <a:rPr lang="en-US" dirty="0" smtClean="0"/>
                <a:t>SEAR: </a:t>
              </a:r>
            </a:p>
            <a:p>
              <a:r>
                <a:rPr lang="en-US" dirty="0" smtClean="0"/>
                <a:t>9/17</a:t>
              </a:r>
              <a:endParaRPr lang="en-US" dirty="0"/>
            </a:p>
          </p:txBody>
        </p:sp>
        <p:sp>
          <p:nvSpPr>
            <p:cNvPr id="12" name="TextBox 11"/>
            <p:cNvSpPr txBox="1"/>
            <p:nvPr/>
          </p:nvSpPr>
          <p:spPr>
            <a:xfrm>
              <a:off x="5654917" y="2909887"/>
              <a:ext cx="897777" cy="646331"/>
            </a:xfrm>
            <a:prstGeom prst="rect">
              <a:avLst/>
            </a:prstGeom>
            <a:solidFill>
              <a:schemeClr val="bg1"/>
            </a:solidFill>
            <a:ln>
              <a:solidFill>
                <a:schemeClr val="tx1"/>
              </a:solidFill>
            </a:ln>
          </p:spPr>
          <p:txBody>
            <a:bodyPr wrap="square" rtlCol="0">
              <a:spAutoFit/>
            </a:bodyPr>
            <a:lstStyle/>
            <a:p>
              <a:r>
                <a:rPr lang="en-US" dirty="0" smtClean="0"/>
                <a:t>EUR: </a:t>
              </a:r>
            </a:p>
            <a:p>
              <a:r>
                <a:rPr lang="en-US" dirty="0" smtClean="0"/>
                <a:t>4/8</a:t>
              </a:r>
              <a:endParaRPr lang="en-US" dirty="0"/>
            </a:p>
          </p:txBody>
        </p:sp>
        <p:sp>
          <p:nvSpPr>
            <p:cNvPr id="13" name="TextBox 12"/>
            <p:cNvSpPr txBox="1"/>
            <p:nvPr/>
          </p:nvSpPr>
          <p:spPr>
            <a:xfrm>
              <a:off x="8539444" y="2909887"/>
              <a:ext cx="897777" cy="646331"/>
            </a:xfrm>
            <a:prstGeom prst="rect">
              <a:avLst/>
            </a:prstGeom>
            <a:solidFill>
              <a:schemeClr val="bg1"/>
            </a:solidFill>
            <a:ln>
              <a:solidFill>
                <a:schemeClr val="tx1"/>
              </a:solidFill>
            </a:ln>
          </p:spPr>
          <p:txBody>
            <a:bodyPr wrap="square" rtlCol="0">
              <a:spAutoFit/>
            </a:bodyPr>
            <a:lstStyle/>
            <a:p>
              <a:r>
                <a:rPr lang="en-US" dirty="0" smtClean="0"/>
                <a:t>WPR: 15/30</a:t>
              </a:r>
              <a:endParaRPr lang="en-US" dirty="0"/>
            </a:p>
          </p:txBody>
        </p:sp>
        <p:sp>
          <p:nvSpPr>
            <p:cNvPr id="14" name="TextBox 13"/>
            <p:cNvSpPr txBox="1"/>
            <p:nvPr/>
          </p:nvSpPr>
          <p:spPr>
            <a:xfrm>
              <a:off x="2840506" y="4560249"/>
              <a:ext cx="897777" cy="646331"/>
            </a:xfrm>
            <a:prstGeom prst="rect">
              <a:avLst/>
            </a:prstGeom>
            <a:solidFill>
              <a:schemeClr val="bg1"/>
            </a:solidFill>
            <a:ln>
              <a:solidFill>
                <a:schemeClr val="tx1"/>
              </a:solidFill>
            </a:ln>
          </p:spPr>
          <p:txBody>
            <a:bodyPr wrap="square" rtlCol="0">
              <a:spAutoFit/>
            </a:bodyPr>
            <a:lstStyle/>
            <a:p>
              <a:r>
                <a:rPr lang="en-US" dirty="0" smtClean="0"/>
                <a:t>AMR: </a:t>
              </a:r>
            </a:p>
            <a:p>
              <a:r>
                <a:rPr lang="en-US" dirty="0" smtClean="0"/>
                <a:t>4/27</a:t>
              </a:r>
              <a:endParaRPr lang="en-US" dirty="0"/>
            </a:p>
          </p:txBody>
        </p:sp>
      </p:grpSp>
    </p:spTree>
    <p:extLst>
      <p:ext uri="{BB962C8B-B14F-4D97-AF65-F5344CB8AC3E}">
        <p14:creationId xmlns:p14="http://schemas.microsoft.com/office/powerpoint/2010/main" val="90098843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5068" y="209850"/>
            <a:ext cx="10515600" cy="1325563"/>
          </a:xfrm>
        </p:spPr>
        <p:txBody>
          <a:bodyPr>
            <a:normAutofit/>
          </a:bodyPr>
          <a:lstStyle/>
          <a:p>
            <a:pPr algn="ctr"/>
            <a:r>
              <a:rPr lang="en-GB" sz="3600" b="1" dirty="0">
                <a:latin typeface="+mn-lt"/>
              </a:rPr>
              <a:t>Preliminary Analyses of Technical Reports – </a:t>
            </a:r>
            <a:r>
              <a:rPr lang="en-GB" sz="3600" b="1" dirty="0" smtClean="0">
                <a:latin typeface="+mn-lt"/>
              </a:rPr>
              <a:t>Results </a:t>
            </a:r>
            <a:endParaRPr lang="en-US" sz="3600" dirty="0">
              <a:latin typeface="+mn-lt"/>
            </a:endParaRPr>
          </a:p>
        </p:txBody>
      </p:sp>
      <p:sp>
        <p:nvSpPr>
          <p:cNvPr id="3" name="Content Placeholder 2"/>
          <p:cNvSpPr>
            <a:spLocks noGrp="1"/>
          </p:cNvSpPr>
          <p:nvPr>
            <p:ph idx="1"/>
          </p:nvPr>
        </p:nvSpPr>
        <p:spPr>
          <a:xfrm>
            <a:off x="959627" y="1431896"/>
            <a:ext cx="10515600" cy="4865386"/>
          </a:xfrm>
        </p:spPr>
        <p:txBody>
          <a:bodyPr>
            <a:normAutofit/>
          </a:bodyPr>
          <a:lstStyle/>
          <a:p>
            <a:pPr marL="0" indent="0">
              <a:buNone/>
            </a:pPr>
            <a:r>
              <a:rPr lang="en-US" dirty="0" smtClean="0"/>
              <a:t>137 technical reports included</a:t>
            </a:r>
          </a:p>
          <a:p>
            <a:r>
              <a:rPr lang="en-US" dirty="0" smtClean="0"/>
              <a:t>1,684 unique responses </a:t>
            </a:r>
          </a:p>
          <a:p>
            <a:pPr marL="457200" lvl="1" indent="0">
              <a:buNone/>
            </a:pPr>
            <a:endParaRPr lang="en-US" sz="2800" dirty="0" smtClean="0"/>
          </a:p>
          <a:p>
            <a:pPr marL="0" indent="0">
              <a:buNone/>
            </a:pPr>
            <a:r>
              <a:rPr lang="en-US" dirty="0" smtClean="0"/>
              <a:t>Partners’ involvement</a:t>
            </a:r>
          </a:p>
          <a:p>
            <a:r>
              <a:rPr lang="en-US" dirty="0" smtClean="0"/>
              <a:t>215 / 1,684 (13%) of issues related to partners </a:t>
            </a:r>
          </a:p>
          <a:p>
            <a:pPr lvl="1"/>
            <a:r>
              <a:rPr lang="en-US" sz="2800" dirty="0" smtClean="0"/>
              <a:t>125 (58%) classified as strengths </a:t>
            </a:r>
          </a:p>
          <a:p>
            <a:pPr marL="914400" lvl="2" indent="0">
              <a:buNone/>
            </a:pPr>
            <a:r>
              <a:rPr lang="en-US" sz="2800" dirty="0" smtClean="0"/>
              <a:t>e.g., good collaboration, external monitoring, consultants</a:t>
            </a:r>
          </a:p>
          <a:p>
            <a:pPr lvl="1"/>
            <a:r>
              <a:rPr lang="en-US" sz="2800" dirty="0" smtClean="0"/>
              <a:t>50 (23%) classified as challenges </a:t>
            </a:r>
          </a:p>
          <a:p>
            <a:pPr marL="914400" lvl="2" indent="0">
              <a:buNone/>
            </a:pPr>
            <a:r>
              <a:rPr lang="en-US" sz="2800" dirty="0" smtClean="0"/>
              <a:t>e.g., funds or communications material not arriving on time</a:t>
            </a:r>
          </a:p>
          <a:p>
            <a:endParaRPr lang="en-US" dirty="0" smtClean="0"/>
          </a:p>
          <a:p>
            <a:pPr lvl="1"/>
            <a:endParaRPr lang="en-US" dirty="0" smtClean="0"/>
          </a:p>
          <a:p>
            <a:pPr lvl="1"/>
            <a:endParaRPr lang="en-US" dirty="0"/>
          </a:p>
        </p:txBody>
      </p:sp>
    </p:spTree>
    <p:extLst>
      <p:ext uri="{BB962C8B-B14F-4D97-AF65-F5344CB8AC3E}">
        <p14:creationId xmlns:p14="http://schemas.microsoft.com/office/powerpoint/2010/main" val="192025902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63920"/>
            <a:ext cx="12192000" cy="815492"/>
          </a:xfrm>
        </p:spPr>
        <p:txBody>
          <a:bodyPr>
            <a:normAutofit fontScale="90000"/>
          </a:bodyPr>
          <a:lstStyle/>
          <a:p>
            <a:r>
              <a:rPr lang="en-GB" sz="3600" b="1" dirty="0" smtClean="0">
                <a:latin typeface="+mn-lt"/>
              </a:rPr>
              <a:t>Where in the SIA process were issues (positive or negative) identified? </a:t>
            </a:r>
            <a:endParaRPr lang="en-US" sz="3600" dirty="0">
              <a:latin typeface="+mn-lt"/>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404997270"/>
              </p:ext>
            </p:extLst>
          </p:nvPr>
        </p:nvGraphicFramePr>
        <p:xfrm>
          <a:off x="1310640" y="1338842"/>
          <a:ext cx="10515600" cy="5257610"/>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Box 7"/>
          <p:cNvSpPr txBox="1"/>
          <p:nvPr/>
        </p:nvSpPr>
        <p:spPr>
          <a:xfrm>
            <a:off x="9497291" y="1105325"/>
            <a:ext cx="2430549" cy="2554545"/>
          </a:xfrm>
          <a:prstGeom prst="rect">
            <a:avLst/>
          </a:prstGeom>
          <a:noFill/>
          <a:ln>
            <a:noFill/>
          </a:ln>
        </p:spPr>
        <p:txBody>
          <a:bodyPr wrap="square" rtlCol="0">
            <a:spAutoFit/>
          </a:bodyPr>
          <a:lstStyle/>
          <a:p>
            <a:r>
              <a:rPr lang="en-US" sz="2000" b="1" dirty="0" smtClean="0"/>
              <a:t>Planning - 49%</a:t>
            </a:r>
          </a:p>
          <a:p>
            <a:r>
              <a:rPr lang="en-US" sz="2000" dirty="0" smtClean="0"/>
              <a:t>(e.g., Collaboration, finance, high-level support, integration, timeline, training, population estimates, microplanning, personnel)  </a:t>
            </a:r>
            <a:endParaRPr lang="en-US" sz="2000" dirty="0"/>
          </a:p>
        </p:txBody>
      </p:sp>
      <p:sp>
        <p:nvSpPr>
          <p:cNvPr id="10" name="TextBox 9"/>
          <p:cNvSpPr txBox="1"/>
          <p:nvPr/>
        </p:nvSpPr>
        <p:spPr>
          <a:xfrm>
            <a:off x="951229" y="801404"/>
            <a:ext cx="2707640" cy="1323439"/>
          </a:xfrm>
          <a:prstGeom prst="rect">
            <a:avLst/>
          </a:prstGeom>
          <a:noFill/>
        </p:spPr>
        <p:txBody>
          <a:bodyPr wrap="square" rtlCol="0">
            <a:spAutoFit/>
          </a:bodyPr>
          <a:lstStyle/>
          <a:p>
            <a:r>
              <a:rPr lang="en-US" sz="2000" b="1" dirty="0" smtClean="0"/>
              <a:t>Assessment – 12%</a:t>
            </a:r>
          </a:p>
          <a:p>
            <a:r>
              <a:rPr lang="en-US" sz="2000" dirty="0" smtClean="0"/>
              <a:t>(e.g., M&amp;E, supervision, daily reporting, mop up, AEFI)</a:t>
            </a:r>
            <a:endParaRPr lang="en-US" sz="2000" dirty="0"/>
          </a:p>
        </p:txBody>
      </p:sp>
      <p:sp>
        <p:nvSpPr>
          <p:cNvPr id="11" name="TextBox 10"/>
          <p:cNvSpPr txBox="1"/>
          <p:nvPr/>
        </p:nvSpPr>
        <p:spPr>
          <a:xfrm>
            <a:off x="333723" y="2862605"/>
            <a:ext cx="2763982" cy="1631216"/>
          </a:xfrm>
          <a:prstGeom prst="rect">
            <a:avLst/>
          </a:prstGeom>
          <a:noFill/>
        </p:spPr>
        <p:txBody>
          <a:bodyPr wrap="square" rtlCol="0">
            <a:spAutoFit/>
          </a:bodyPr>
          <a:lstStyle/>
          <a:p>
            <a:r>
              <a:rPr lang="en-US" sz="2000" b="1" dirty="0" smtClean="0"/>
              <a:t>Implementation – 15%</a:t>
            </a:r>
          </a:p>
          <a:p>
            <a:r>
              <a:rPr lang="en-US" sz="2000" dirty="0" smtClean="0"/>
              <a:t>(e.g., Distribution of supplies, vaccine refusal, curveballs, supervision, vaccine)</a:t>
            </a:r>
          </a:p>
        </p:txBody>
      </p:sp>
      <p:sp>
        <p:nvSpPr>
          <p:cNvPr id="13" name="TextBox 12"/>
          <p:cNvSpPr txBox="1"/>
          <p:nvPr/>
        </p:nvSpPr>
        <p:spPr>
          <a:xfrm>
            <a:off x="1310640" y="5231583"/>
            <a:ext cx="2783839" cy="1323439"/>
          </a:xfrm>
          <a:prstGeom prst="rect">
            <a:avLst/>
          </a:prstGeom>
          <a:noFill/>
        </p:spPr>
        <p:txBody>
          <a:bodyPr wrap="square" rtlCol="0">
            <a:spAutoFit/>
          </a:bodyPr>
          <a:lstStyle/>
          <a:p>
            <a:r>
              <a:rPr lang="en-US" sz="2000" b="1" dirty="0" smtClean="0"/>
              <a:t>Communication – 24%</a:t>
            </a:r>
          </a:p>
          <a:p>
            <a:r>
              <a:rPr lang="en-US" sz="2000" dirty="0" smtClean="0"/>
              <a:t>(e.g., Social mobilization, rumors, distribution of communication supplies)</a:t>
            </a:r>
            <a:endParaRPr lang="en-US" sz="2000" dirty="0"/>
          </a:p>
        </p:txBody>
      </p:sp>
      <p:cxnSp>
        <p:nvCxnSpPr>
          <p:cNvPr id="15" name="Straight Arrow Connector 14"/>
          <p:cNvCxnSpPr/>
          <p:nvPr/>
        </p:nvCxnSpPr>
        <p:spPr>
          <a:xfrm>
            <a:off x="3046876" y="3378662"/>
            <a:ext cx="1070462" cy="42964"/>
          </a:xfrm>
          <a:prstGeom prst="straightConnector1">
            <a:avLst/>
          </a:prstGeom>
          <a:ln w="25400">
            <a:solidFill>
              <a:schemeClr val="accent3"/>
            </a:solidFill>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flipV="1">
            <a:off x="4117338" y="5722374"/>
            <a:ext cx="675888" cy="292347"/>
          </a:xfrm>
          <a:prstGeom prst="straightConnector1">
            <a:avLst/>
          </a:prstGeom>
          <a:ln w="2540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6656796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9960" y="150177"/>
            <a:ext cx="10515600" cy="782955"/>
          </a:xfrm>
        </p:spPr>
        <p:txBody>
          <a:bodyPr/>
          <a:lstStyle/>
          <a:p>
            <a:pPr algn="ctr"/>
            <a:r>
              <a:rPr lang="en-US" b="1" dirty="0" smtClean="0">
                <a:latin typeface="+mn-lt"/>
              </a:rPr>
              <a:t>Synthesis of Key Process Issues</a:t>
            </a:r>
            <a:endParaRPr lang="en-US" b="1" dirty="0">
              <a:latin typeface="+mn-lt"/>
            </a:endParaRPr>
          </a:p>
        </p:txBody>
      </p:sp>
      <p:graphicFrame>
        <p:nvGraphicFramePr>
          <p:cNvPr id="5" name="Table 4"/>
          <p:cNvGraphicFramePr>
            <a:graphicFrameLocks noGrp="1"/>
          </p:cNvGraphicFramePr>
          <p:nvPr>
            <p:extLst>
              <p:ext uri="{D42A27DB-BD31-4B8C-83A1-F6EECF244321}">
                <p14:modId xmlns:p14="http://schemas.microsoft.com/office/powerpoint/2010/main" val="3035834848"/>
              </p:ext>
            </p:extLst>
          </p:nvPr>
        </p:nvGraphicFramePr>
        <p:xfrm>
          <a:off x="386080" y="1126173"/>
          <a:ext cx="11643360" cy="5447348"/>
        </p:xfrm>
        <a:graphic>
          <a:graphicData uri="http://schemas.openxmlformats.org/drawingml/2006/table">
            <a:tbl>
              <a:tblPr firstRow="1" bandRow="1">
                <a:tableStyleId>{5C22544A-7EE6-4342-B048-85BDC9FD1C3A}</a:tableStyleId>
              </a:tblPr>
              <a:tblGrid>
                <a:gridCol w="2453884"/>
                <a:gridCol w="4434596"/>
                <a:gridCol w="4754880"/>
              </a:tblGrid>
              <a:tr h="760681">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smtClean="0">
                          <a:solidFill>
                            <a:schemeClr val="tx1"/>
                          </a:solidFill>
                        </a:rPr>
                        <a:t>Strengths</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smtClean="0">
                          <a:solidFill>
                            <a:schemeClr val="tx1"/>
                          </a:solidFill>
                        </a:rPr>
                        <a:t>Weaknesses /  Recommendations</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319670">
                <a:tc>
                  <a:txBody>
                    <a:bodyPr/>
                    <a:lstStyle/>
                    <a:p>
                      <a:r>
                        <a:rPr lang="en-US" b="1" dirty="0" smtClean="0"/>
                        <a:t>Planning</a:t>
                      </a:r>
                      <a:endParaRPr 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b="1" dirty="0" smtClean="0"/>
                        <a:t>44% </a:t>
                      </a:r>
                      <a:r>
                        <a:rPr lang="en-US" dirty="0" smtClean="0"/>
                        <a:t>– collaboration with partners, other ministries, private hospitals; importance of high-level support; benefit of good microplanning</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b="1" dirty="0" smtClean="0"/>
                        <a:t>56%</a:t>
                      </a:r>
                      <a:r>
                        <a:rPr lang="en-US" dirty="0" smtClean="0"/>
                        <a:t> – inadequate planning, tight and unrealistic timelines, late arrival of approval or funding; hazard of poor microplanning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190633">
                <a:tc>
                  <a:txBody>
                    <a:bodyPr/>
                    <a:lstStyle/>
                    <a:p>
                      <a:r>
                        <a:rPr lang="en-US" b="1" dirty="0" smtClean="0"/>
                        <a:t>Communication</a:t>
                      </a:r>
                      <a:endParaRPr 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b="1" dirty="0" smtClean="0"/>
                        <a:t>47% </a:t>
                      </a:r>
                      <a:r>
                        <a:rPr lang="en-US" dirty="0" smtClean="0"/>
                        <a:t>– impact of good communications in general and in particular to counteract rumors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b="1" dirty="0" smtClean="0"/>
                        <a:t>53%</a:t>
                      </a:r>
                      <a:r>
                        <a:rPr lang="en-US" dirty="0" smtClean="0"/>
                        <a:t> – underfunded; delays in timeline; negative impact of rumors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833442">
                <a:tc>
                  <a:txBody>
                    <a:bodyPr/>
                    <a:lstStyle/>
                    <a:p>
                      <a:r>
                        <a:rPr lang="en-US" b="1" dirty="0" smtClean="0"/>
                        <a:t>Implementation</a:t>
                      </a:r>
                      <a:endParaRPr 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b="1" dirty="0" smtClean="0"/>
                        <a:t>31% </a:t>
                      </a:r>
                      <a:r>
                        <a:rPr lang="en-US" dirty="0" smtClean="0"/>
                        <a:t>- well-organized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b="1" dirty="0" smtClean="0"/>
                        <a:t>69%</a:t>
                      </a:r>
                      <a:r>
                        <a:rPr lang="en-US" dirty="0" smtClean="0"/>
                        <a:t> - lack of personnel; low motivation; underfinanced</a:t>
                      </a:r>
                      <a:r>
                        <a:rPr lang="en-US" baseline="0" dirty="0" smtClean="0"/>
                        <a:t>; lack of effective supervision</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342922">
                <a:tc>
                  <a:txBody>
                    <a:bodyPr/>
                    <a:lstStyle/>
                    <a:p>
                      <a:r>
                        <a:rPr lang="en-US" b="1" dirty="0" smtClean="0"/>
                        <a:t>Assessment</a:t>
                      </a:r>
                      <a:endParaRPr 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b="1" dirty="0" smtClean="0"/>
                        <a:t>48% </a:t>
                      </a:r>
                      <a:r>
                        <a:rPr lang="en-US" b="0" dirty="0" smtClean="0"/>
                        <a:t>-</a:t>
                      </a:r>
                      <a:r>
                        <a:rPr lang="en-US" b="0" baseline="0" dirty="0" smtClean="0"/>
                        <a:t> benefit of daily reporting and daily debriefing meeting; effective AEFI reporting</a:t>
                      </a:r>
                      <a:endParaRPr 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b="1" dirty="0" smtClean="0"/>
                        <a:t>52% </a:t>
                      </a:r>
                      <a:r>
                        <a:rPr lang="en-US" dirty="0" smtClean="0"/>
                        <a:t>- lack of effective mop-up</a:t>
                      </a:r>
                      <a:r>
                        <a:rPr lang="en-US" baseline="0" dirty="0" smtClean="0"/>
                        <a:t>; in-process monitoring not implemented; </a:t>
                      </a:r>
                      <a:r>
                        <a:rPr lang="en-US" dirty="0" smtClean="0"/>
                        <a:t>poor data management with tally sheets (inadequate training)</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pic>
        <p:nvPicPr>
          <p:cNvPr id="4" name="Picture 3"/>
          <p:cNvPicPr>
            <a:picLocks noChangeAspect="1"/>
          </p:cNvPicPr>
          <p:nvPr/>
        </p:nvPicPr>
        <p:blipFill>
          <a:blip r:embed="rId2"/>
          <a:stretch>
            <a:fillRect/>
          </a:stretch>
        </p:blipFill>
        <p:spPr>
          <a:xfrm>
            <a:off x="45868" y="-6844"/>
            <a:ext cx="12100264" cy="6640497"/>
          </a:xfrm>
          <a:prstGeom prst="rect">
            <a:avLst/>
          </a:prstGeom>
        </p:spPr>
      </p:pic>
      <p:sp>
        <p:nvSpPr>
          <p:cNvPr id="3" name="TextBox 2"/>
          <p:cNvSpPr txBox="1"/>
          <p:nvPr/>
        </p:nvSpPr>
        <p:spPr>
          <a:xfrm>
            <a:off x="1362635" y="42997"/>
            <a:ext cx="9152965" cy="461665"/>
          </a:xfrm>
          <a:prstGeom prst="rect">
            <a:avLst/>
          </a:prstGeom>
          <a:solidFill>
            <a:schemeClr val="bg1"/>
          </a:solidFill>
        </p:spPr>
        <p:txBody>
          <a:bodyPr wrap="square" rtlCol="0">
            <a:spAutoFit/>
          </a:bodyPr>
          <a:lstStyle/>
          <a:p>
            <a:r>
              <a:rPr lang="en-US" sz="2400" b="1" dirty="0" smtClean="0"/>
              <a:t>Response Elements by Type (Challenge, Recommendation, Strength) </a:t>
            </a:r>
            <a:endParaRPr lang="en-US" sz="2400" b="1" dirty="0"/>
          </a:p>
        </p:txBody>
      </p:sp>
    </p:spTree>
    <p:extLst>
      <p:ext uri="{BB962C8B-B14F-4D97-AF65-F5344CB8AC3E}">
        <p14:creationId xmlns:p14="http://schemas.microsoft.com/office/powerpoint/2010/main" val="170663847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pic>
        <p:nvPicPr>
          <p:cNvPr id="4" name="Picture 3"/>
          <p:cNvPicPr>
            <a:picLocks noChangeAspect="1"/>
          </p:cNvPicPr>
          <p:nvPr/>
        </p:nvPicPr>
        <p:blipFill>
          <a:blip r:embed="rId2"/>
          <a:stretch>
            <a:fillRect/>
          </a:stretch>
        </p:blipFill>
        <p:spPr>
          <a:xfrm>
            <a:off x="45868" y="-6844"/>
            <a:ext cx="12100264" cy="6640497"/>
          </a:xfrm>
          <a:prstGeom prst="rect">
            <a:avLst/>
          </a:prstGeom>
        </p:spPr>
      </p:pic>
      <p:sp>
        <p:nvSpPr>
          <p:cNvPr id="9" name="Oval 8"/>
          <p:cNvSpPr/>
          <p:nvPr/>
        </p:nvSpPr>
        <p:spPr>
          <a:xfrm>
            <a:off x="4445853" y="1230746"/>
            <a:ext cx="4604658" cy="424543"/>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4517571" y="2238363"/>
            <a:ext cx="4604658" cy="424543"/>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5494724" y="4291279"/>
            <a:ext cx="4604658" cy="424543"/>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4517571" y="2747908"/>
            <a:ext cx="2699017" cy="512429"/>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8212074" y="5170833"/>
            <a:ext cx="2699017" cy="424543"/>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2330823" y="-6844"/>
            <a:ext cx="8834717" cy="461665"/>
          </a:xfrm>
          <a:prstGeom prst="rect">
            <a:avLst/>
          </a:prstGeom>
          <a:solidFill>
            <a:schemeClr val="bg1"/>
          </a:solidFill>
        </p:spPr>
        <p:txBody>
          <a:bodyPr wrap="square">
            <a:spAutoFit/>
          </a:bodyPr>
          <a:lstStyle/>
          <a:p>
            <a:r>
              <a:rPr lang="en-US" sz="2400" b="1" dirty="0"/>
              <a:t>Response Elements by Type (Challenge, Recommendation, Strength) </a:t>
            </a:r>
          </a:p>
        </p:txBody>
      </p:sp>
    </p:spTree>
    <p:extLst>
      <p:ext uri="{BB962C8B-B14F-4D97-AF65-F5344CB8AC3E}">
        <p14:creationId xmlns:p14="http://schemas.microsoft.com/office/powerpoint/2010/main" val="359627353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Conc</a:t>
            </a:r>
            <a:endParaRPr lang="en-US" dirty="0"/>
          </a:p>
        </p:txBody>
      </p:sp>
      <p:sp>
        <p:nvSpPr>
          <p:cNvPr id="3" name="Content Placeholder 2"/>
          <p:cNvSpPr>
            <a:spLocks noGrp="1"/>
          </p:cNvSpPr>
          <p:nvPr>
            <p:ph idx="1"/>
          </p:nvPr>
        </p:nvSpPr>
        <p:spPr/>
        <p:txBody>
          <a:bodyPr/>
          <a:lstStyle/>
          <a:p>
            <a:endParaRPr lang="en-US" dirty="0"/>
          </a:p>
        </p:txBody>
      </p:sp>
      <p:grpSp>
        <p:nvGrpSpPr>
          <p:cNvPr id="19" name="Group 18"/>
          <p:cNvGrpSpPr/>
          <p:nvPr/>
        </p:nvGrpSpPr>
        <p:grpSpPr>
          <a:xfrm>
            <a:off x="0" y="70426"/>
            <a:ext cx="12368267" cy="6787574"/>
            <a:chOff x="0" y="70426"/>
            <a:chExt cx="12368267" cy="6787574"/>
          </a:xfrm>
        </p:grpSpPr>
        <p:pic>
          <p:nvPicPr>
            <p:cNvPr id="4" name="Picture 3"/>
            <p:cNvPicPr>
              <a:picLocks noChangeAspect="1"/>
            </p:cNvPicPr>
            <p:nvPr/>
          </p:nvPicPr>
          <p:blipFill>
            <a:blip r:embed="rId2"/>
            <a:stretch>
              <a:fillRect/>
            </a:stretch>
          </p:blipFill>
          <p:spPr>
            <a:xfrm>
              <a:off x="0" y="70426"/>
              <a:ext cx="12368267" cy="6787574"/>
            </a:xfrm>
            <a:prstGeom prst="rect">
              <a:avLst/>
            </a:prstGeom>
          </p:spPr>
        </p:pic>
        <p:sp>
          <p:nvSpPr>
            <p:cNvPr id="9" name="Oval 8"/>
            <p:cNvSpPr/>
            <p:nvPr/>
          </p:nvSpPr>
          <p:spPr>
            <a:xfrm>
              <a:off x="2868707" y="2013951"/>
              <a:ext cx="3935506" cy="317729"/>
            </a:xfrm>
            <a:prstGeom prst="ellipse">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2868707" y="3883186"/>
              <a:ext cx="3816200" cy="375050"/>
            </a:xfrm>
            <a:prstGeom prst="ellipse">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2868707" y="4537746"/>
              <a:ext cx="3720994" cy="298276"/>
            </a:xfrm>
            <a:prstGeom prst="ellipse">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2725709" y="5405718"/>
              <a:ext cx="6077667" cy="313046"/>
            </a:xfrm>
            <a:prstGeom prst="ellipse">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 name="Rectangle 4"/>
          <p:cNvSpPr/>
          <p:nvPr/>
        </p:nvSpPr>
        <p:spPr>
          <a:xfrm>
            <a:off x="2267548" y="85615"/>
            <a:ext cx="8834717" cy="461665"/>
          </a:xfrm>
          <a:prstGeom prst="rect">
            <a:avLst/>
          </a:prstGeom>
          <a:solidFill>
            <a:schemeClr val="bg1"/>
          </a:solidFill>
        </p:spPr>
        <p:txBody>
          <a:bodyPr wrap="square">
            <a:spAutoFit/>
          </a:bodyPr>
          <a:lstStyle/>
          <a:p>
            <a:r>
              <a:rPr lang="en-US" sz="2400" b="1" dirty="0"/>
              <a:t>Response Elements by Type (Challenge, Recommendation, Strength) </a:t>
            </a:r>
          </a:p>
        </p:txBody>
      </p:sp>
    </p:spTree>
    <p:extLst>
      <p:ext uri="{BB962C8B-B14F-4D97-AF65-F5344CB8AC3E}">
        <p14:creationId xmlns:p14="http://schemas.microsoft.com/office/powerpoint/2010/main" val="137570880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8077" y="152399"/>
            <a:ext cx="11217089" cy="753035"/>
          </a:xfrm>
        </p:spPr>
        <p:txBody>
          <a:bodyPr>
            <a:normAutofit fontScale="90000"/>
          </a:bodyPr>
          <a:lstStyle/>
          <a:p>
            <a:pPr algn="ctr"/>
            <a:r>
              <a:rPr lang="en-US" dirty="0" smtClean="0"/>
              <a:t>	</a:t>
            </a:r>
            <a:r>
              <a:rPr lang="en-GB" sz="3600" b="1" dirty="0">
                <a:latin typeface="+mn-lt"/>
              </a:rPr>
              <a:t>Preliminary Analyses of Technical Reports – </a:t>
            </a:r>
            <a:br>
              <a:rPr lang="en-GB" sz="3600" b="1" dirty="0">
                <a:latin typeface="+mn-lt"/>
              </a:rPr>
            </a:br>
            <a:r>
              <a:rPr lang="en-US" sz="3600" b="1" dirty="0" smtClean="0">
                <a:latin typeface="+mn-lt"/>
              </a:rPr>
              <a:t>Limitations and Conclusions  </a:t>
            </a:r>
            <a:endParaRPr lang="en-US" sz="3600" b="1" dirty="0">
              <a:latin typeface="+mn-lt"/>
            </a:endParaRPr>
          </a:p>
        </p:txBody>
      </p:sp>
      <p:sp>
        <p:nvSpPr>
          <p:cNvPr id="3" name="Content Placeholder 2"/>
          <p:cNvSpPr>
            <a:spLocks noGrp="1"/>
          </p:cNvSpPr>
          <p:nvPr>
            <p:ph idx="1"/>
          </p:nvPr>
        </p:nvSpPr>
        <p:spPr>
          <a:xfrm>
            <a:off x="941296" y="1048871"/>
            <a:ext cx="10291482" cy="5809129"/>
          </a:xfrm>
        </p:spPr>
        <p:txBody>
          <a:bodyPr>
            <a:normAutofit fontScale="85000" lnSpcReduction="20000"/>
          </a:bodyPr>
          <a:lstStyle/>
          <a:p>
            <a:pPr marL="0" indent="0">
              <a:buNone/>
            </a:pPr>
            <a:r>
              <a:rPr lang="en-US" u="sng" dirty="0" smtClean="0"/>
              <a:t>Limitations</a:t>
            </a:r>
          </a:p>
          <a:p>
            <a:r>
              <a:rPr lang="en-US" dirty="0" smtClean="0"/>
              <a:t>Work in progress (suggestions welcome)</a:t>
            </a:r>
          </a:p>
          <a:p>
            <a:r>
              <a:rPr lang="en-US" dirty="0" smtClean="0"/>
              <a:t>Technical reports not representative of all SIAs</a:t>
            </a:r>
          </a:p>
          <a:p>
            <a:r>
              <a:rPr lang="en-US" dirty="0" smtClean="0"/>
              <a:t>Not correlated with SIA quality </a:t>
            </a:r>
          </a:p>
          <a:p>
            <a:r>
              <a:rPr lang="en-US" dirty="0"/>
              <a:t>Country-level impressions</a:t>
            </a:r>
          </a:p>
          <a:p>
            <a:pPr marL="0" indent="0">
              <a:buNone/>
            </a:pPr>
            <a:endParaRPr lang="en-US" dirty="0" smtClean="0"/>
          </a:p>
          <a:p>
            <a:pPr marL="0" indent="0">
              <a:buNone/>
            </a:pPr>
            <a:r>
              <a:rPr lang="en-US" u="sng" dirty="0" smtClean="0"/>
              <a:t>Conclusions</a:t>
            </a:r>
          </a:p>
          <a:p>
            <a:r>
              <a:rPr lang="en-US" dirty="0" smtClean="0"/>
              <a:t>Planning process very important </a:t>
            </a:r>
          </a:p>
          <a:p>
            <a:r>
              <a:rPr lang="en-US" dirty="0" smtClean="0"/>
              <a:t>Important elements for successful  SIA</a:t>
            </a:r>
          </a:p>
          <a:p>
            <a:pPr lvl="1"/>
            <a:r>
              <a:rPr lang="en-US" sz="2800" dirty="0" smtClean="0"/>
              <a:t>Appropriate timeline </a:t>
            </a:r>
          </a:p>
          <a:p>
            <a:pPr lvl="1"/>
            <a:r>
              <a:rPr lang="en-US" sz="2800" dirty="0" smtClean="0"/>
              <a:t>Timely arrival of funds</a:t>
            </a:r>
          </a:p>
          <a:p>
            <a:pPr lvl="1"/>
            <a:r>
              <a:rPr lang="en-US" sz="2800" dirty="0" smtClean="0"/>
              <a:t>High-level support</a:t>
            </a:r>
          </a:p>
          <a:p>
            <a:pPr lvl="1"/>
            <a:r>
              <a:rPr lang="en-US" sz="2800" dirty="0" smtClean="0"/>
              <a:t>Collaboration with partners (international or country level) </a:t>
            </a:r>
          </a:p>
          <a:p>
            <a:pPr lvl="1"/>
            <a:r>
              <a:rPr lang="en-US" sz="2800" dirty="0" smtClean="0"/>
              <a:t>Social mobilization </a:t>
            </a:r>
          </a:p>
          <a:p>
            <a:pPr lvl="1"/>
            <a:r>
              <a:rPr lang="en-US" sz="2800" dirty="0" smtClean="0"/>
              <a:t>Microplanning</a:t>
            </a:r>
          </a:p>
          <a:p>
            <a:pPr lvl="1"/>
            <a:endParaRPr lang="en-US" sz="2800" dirty="0"/>
          </a:p>
          <a:p>
            <a:pPr lvl="1"/>
            <a:endParaRPr lang="en-US" sz="2800" dirty="0" smtClean="0"/>
          </a:p>
          <a:p>
            <a:pPr lvl="1"/>
            <a:endParaRPr lang="en-US" dirty="0"/>
          </a:p>
          <a:p>
            <a:pPr marL="0" indent="0">
              <a:buNone/>
            </a:pPr>
            <a:endParaRPr lang="en-US" dirty="0" smtClean="0"/>
          </a:p>
          <a:p>
            <a:pPr lvl="2"/>
            <a:endParaRPr lang="en-US" dirty="0"/>
          </a:p>
        </p:txBody>
      </p:sp>
    </p:spTree>
    <p:extLst>
      <p:ext uri="{BB962C8B-B14F-4D97-AF65-F5344CB8AC3E}">
        <p14:creationId xmlns:p14="http://schemas.microsoft.com/office/powerpoint/2010/main" val="25493073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9173901" cy="1325563"/>
          </a:xfrm>
        </p:spPr>
        <p:txBody>
          <a:bodyPr/>
          <a:lstStyle/>
          <a:p>
            <a:pPr algn="ctr"/>
            <a:r>
              <a:rPr lang="en-US" b="1" dirty="0" smtClean="0">
                <a:latin typeface="+mn-lt"/>
              </a:rPr>
              <a:t>Outline</a:t>
            </a:r>
            <a:endParaRPr lang="en-US" b="1" dirty="0">
              <a:latin typeface="+mn-lt"/>
            </a:endParaRPr>
          </a:p>
        </p:txBody>
      </p:sp>
      <p:sp>
        <p:nvSpPr>
          <p:cNvPr id="3" name="Content Placeholder 2"/>
          <p:cNvSpPr>
            <a:spLocks noGrp="1"/>
          </p:cNvSpPr>
          <p:nvPr>
            <p:ph idx="1"/>
          </p:nvPr>
        </p:nvSpPr>
        <p:spPr>
          <a:xfrm>
            <a:off x="2432650" y="2096219"/>
            <a:ext cx="7798279" cy="3597215"/>
          </a:xfrm>
        </p:spPr>
        <p:txBody>
          <a:bodyPr>
            <a:normAutofit/>
          </a:bodyPr>
          <a:lstStyle/>
          <a:p>
            <a:r>
              <a:rPr lang="en-US" sz="4000" dirty="0" smtClean="0"/>
              <a:t>Recent SIA performance</a:t>
            </a:r>
          </a:p>
          <a:p>
            <a:r>
              <a:rPr lang="en-US" sz="4000" dirty="0" smtClean="0"/>
              <a:t>Analysis of SIA technical reports</a:t>
            </a:r>
          </a:p>
          <a:p>
            <a:r>
              <a:rPr lang="en-US" sz="4000" dirty="0" smtClean="0"/>
              <a:t>SIA Field </a:t>
            </a:r>
            <a:r>
              <a:rPr lang="en-US" sz="4000" dirty="0"/>
              <a:t>G</a:t>
            </a:r>
            <a:r>
              <a:rPr lang="en-US" sz="4000" dirty="0" smtClean="0"/>
              <a:t>uide and new tools</a:t>
            </a:r>
          </a:p>
          <a:p>
            <a:r>
              <a:rPr lang="en-US" sz="4000" dirty="0" smtClean="0"/>
              <a:t>Questions for discussion</a:t>
            </a:r>
          </a:p>
          <a:p>
            <a:pPr marL="0" indent="0">
              <a:buNone/>
            </a:pPr>
            <a:endParaRPr lang="en-US" sz="4000" dirty="0" smtClean="0"/>
          </a:p>
        </p:txBody>
      </p:sp>
    </p:spTree>
    <p:extLst>
      <p:ext uri="{BB962C8B-B14F-4D97-AF65-F5344CB8AC3E}">
        <p14:creationId xmlns:p14="http://schemas.microsoft.com/office/powerpoint/2010/main" val="399698510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53870" y="340023"/>
            <a:ext cx="5969000" cy="640715"/>
          </a:xfrm>
        </p:spPr>
        <p:txBody>
          <a:bodyPr>
            <a:normAutofit fontScale="90000"/>
          </a:bodyPr>
          <a:lstStyle/>
          <a:p>
            <a:r>
              <a:rPr lang="en-US" b="1" dirty="0" smtClean="0">
                <a:latin typeface="+mn-lt"/>
              </a:rPr>
              <a:t>SIA Field Guide</a:t>
            </a:r>
            <a:endParaRPr lang="en-US" b="1" dirty="0">
              <a:latin typeface="+mn-lt"/>
            </a:endParaRPr>
          </a:p>
        </p:txBody>
      </p:sp>
      <p:sp>
        <p:nvSpPr>
          <p:cNvPr id="3" name="Content Placeholder 2"/>
          <p:cNvSpPr>
            <a:spLocks noGrp="1"/>
          </p:cNvSpPr>
          <p:nvPr>
            <p:ph idx="1"/>
          </p:nvPr>
        </p:nvSpPr>
        <p:spPr>
          <a:xfrm>
            <a:off x="968188" y="1416625"/>
            <a:ext cx="10793506" cy="4579578"/>
          </a:xfrm>
        </p:spPr>
        <p:txBody>
          <a:bodyPr>
            <a:normAutofit fontScale="92500"/>
          </a:bodyPr>
          <a:lstStyle/>
          <a:p>
            <a:pPr marL="0" indent="0">
              <a:lnSpc>
                <a:spcPct val="100000"/>
              </a:lnSpc>
              <a:spcBef>
                <a:spcPts val="0"/>
              </a:spcBef>
              <a:spcAft>
                <a:spcPts val="1800"/>
              </a:spcAft>
              <a:buNone/>
            </a:pPr>
            <a:r>
              <a:rPr lang="en-US" sz="3600" dirty="0" smtClean="0"/>
              <a:t>Funded by BMGF</a:t>
            </a:r>
          </a:p>
          <a:p>
            <a:pPr marL="0" indent="0">
              <a:lnSpc>
                <a:spcPct val="100000"/>
              </a:lnSpc>
              <a:spcBef>
                <a:spcPts val="0"/>
              </a:spcBef>
              <a:spcAft>
                <a:spcPts val="1800"/>
              </a:spcAft>
              <a:buNone/>
            </a:pPr>
            <a:r>
              <a:rPr lang="en-US" sz="3600" dirty="0"/>
              <a:t>Expected publication July </a:t>
            </a:r>
            <a:r>
              <a:rPr lang="en-US" sz="3600" dirty="0" smtClean="0"/>
              <a:t>2016</a:t>
            </a:r>
          </a:p>
          <a:p>
            <a:pPr marL="0" indent="0">
              <a:lnSpc>
                <a:spcPct val="100000"/>
              </a:lnSpc>
              <a:spcBef>
                <a:spcPts val="0"/>
              </a:spcBef>
              <a:spcAft>
                <a:spcPts val="1800"/>
              </a:spcAft>
              <a:buNone/>
            </a:pPr>
            <a:r>
              <a:rPr lang="fr-CH" sz="3600" dirty="0" err="1" smtClean="0"/>
              <a:t>Comprehensive</a:t>
            </a:r>
            <a:r>
              <a:rPr lang="fr-CH" sz="3600" dirty="0" smtClean="0"/>
              <a:t> </a:t>
            </a:r>
            <a:r>
              <a:rPr lang="fr-CH" sz="3600" dirty="0"/>
              <a:t>guide for planning, </a:t>
            </a:r>
            <a:r>
              <a:rPr lang="fr-CH" sz="3600" dirty="0" err="1"/>
              <a:t>implementing</a:t>
            </a:r>
            <a:r>
              <a:rPr lang="fr-CH" sz="3600" dirty="0"/>
              <a:t>, and monitoring </a:t>
            </a:r>
            <a:r>
              <a:rPr lang="fr-CH" sz="3600" dirty="0" err="1" smtClean="0"/>
              <a:t>SIAs</a:t>
            </a:r>
            <a:endParaRPr lang="en-US" sz="3600" dirty="0" smtClean="0"/>
          </a:p>
          <a:p>
            <a:pPr marL="0" indent="0">
              <a:lnSpc>
                <a:spcPct val="100000"/>
              </a:lnSpc>
              <a:spcBef>
                <a:spcPts val="0"/>
              </a:spcBef>
              <a:spcAft>
                <a:spcPts val="1800"/>
              </a:spcAft>
              <a:buNone/>
            </a:pPr>
            <a:r>
              <a:rPr lang="en-US" sz="3600" dirty="0"/>
              <a:t>Chronological order, using concept of project management</a:t>
            </a:r>
            <a:endParaRPr lang="fr-CH" sz="3600" dirty="0"/>
          </a:p>
          <a:p>
            <a:pPr marL="0" indent="0">
              <a:lnSpc>
                <a:spcPct val="100000"/>
              </a:lnSpc>
              <a:spcBef>
                <a:spcPts val="0"/>
              </a:spcBef>
              <a:spcAft>
                <a:spcPts val="1800"/>
              </a:spcAft>
              <a:buNone/>
            </a:pPr>
            <a:r>
              <a:rPr lang="en-US" sz="3600" dirty="0" smtClean="0"/>
              <a:t>E-Learning modules </a:t>
            </a:r>
          </a:p>
          <a:p>
            <a:pPr lvl="1"/>
            <a:endParaRPr lang="en-US" dirty="0"/>
          </a:p>
        </p:txBody>
      </p:sp>
    </p:spTree>
    <p:extLst>
      <p:ext uri="{BB962C8B-B14F-4D97-AF65-F5344CB8AC3E}">
        <p14:creationId xmlns:p14="http://schemas.microsoft.com/office/powerpoint/2010/main" val="319747061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5425" y="435997"/>
            <a:ext cx="10515600" cy="722480"/>
          </a:xfrm>
        </p:spPr>
        <p:txBody>
          <a:bodyPr/>
          <a:lstStyle/>
          <a:p>
            <a:pPr algn="ctr"/>
            <a:r>
              <a:rPr lang="en-US" b="1" dirty="0" smtClean="0">
                <a:latin typeface="+mn-lt"/>
              </a:rPr>
              <a:t>SIA Field Guide - Highlights</a:t>
            </a:r>
            <a:endParaRPr lang="en-US" b="1" dirty="0">
              <a:latin typeface="+mn-lt"/>
            </a:endParaRPr>
          </a:p>
        </p:txBody>
      </p:sp>
      <p:sp>
        <p:nvSpPr>
          <p:cNvPr id="3" name="Content Placeholder 2"/>
          <p:cNvSpPr>
            <a:spLocks noGrp="1"/>
          </p:cNvSpPr>
          <p:nvPr>
            <p:ph idx="1"/>
          </p:nvPr>
        </p:nvSpPr>
        <p:spPr>
          <a:xfrm>
            <a:off x="1157156" y="1499137"/>
            <a:ext cx="10434209" cy="4798146"/>
          </a:xfrm>
        </p:spPr>
        <p:txBody>
          <a:bodyPr>
            <a:normAutofit/>
          </a:bodyPr>
          <a:lstStyle/>
          <a:p>
            <a:pPr marL="0" indent="0">
              <a:buNone/>
            </a:pPr>
            <a:r>
              <a:rPr lang="en-US" sz="3000" dirty="0" smtClean="0"/>
              <a:t>Addressing inequity  </a:t>
            </a:r>
          </a:p>
          <a:p>
            <a:pPr marL="0" indent="0">
              <a:buNone/>
            </a:pPr>
            <a:r>
              <a:rPr lang="en-US" sz="3000" dirty="0"/>
              <a:t>I</a:t>
            </a:r>
            <a:r>
              <a:rPr lang="en-US" sz="3000" dirty="0" smtClean="0"/>
              <a:t>dentification of hard-to-reach and high-risk groups </a:t>
            </a:r>
          </a:p>
          <a:p>
            <a:pPr marL="0" indent="0">
              <a:buNone/>
            </a:pPr>
            <a:r>
              <a:rPr lang="en-US" sz="3000" dirty="0" smtClean="0"/>
              <a:t>Tailoring vaccination strategies to needs of each community</a:t>
            </a:r>
            <a:endParaRPr lang="en-US" sz="3000" dirty="0"/>
          </a:p>
          <a:p>
            <a:pPr marL="0" indent="0">
              <a:buNone/>
            </a:pPr>
            <a:r>
              <a:rPr lang="en-US" sz="3000" dirty="0"/>
              <a:t>E</a:t>
            </a:r>
            <a:r>
              <a:rPr lang="en-US" sz="3000" dirty="0" smtClean="0"/>
              <a:t>arly planning and budgeting</a:t>
            </a:r>
          </a:p>
          <a:p>
            <a:pPr marL="0" indent="0">
              <a:buNone/>
            </a:pPr>
            <a:r>
              <a:rPr lang="en-US" sz="3000" dirty="0" smtClean="0"/>
              <a:t>SIAs within overall immunization </a:t>
            </a:r>
            <a:r>
              <a:rPr lang="en-US" sz="3000" dirty="0" err="1" smtClean="0"/>
              <a:t>programme</a:t>
            </a:r>
            <a:endParaRPr lang="en-US" sz="3000" dirty="0"/>
          </a:p>
          <a:p>
            <a:pPr lvl="1"/>
            <a:r>
              <a:rPr lang="en-US" sz="3000" dirty="0" smtClean="0"/>
              <a:t>Means to strengthen routine immunization</a:t>
            </a:r>
          </a:p>
          <a:p>
            <a:pPr lvl="1"/>
            <a:endParaRPr lang="en-US" dirty="0"/>
          </a:p>
          <a:p>
            <a:pPr lvl="1"/>
            <a:endParaRPr lang="en-US" dirty="0" smtClean="0"/>
          </a:p>
          <a:p>
            <a:endParaRPr lang="en-US" dirty="0" smtClean="0"/>
          </a:p>
          <a:p>
            <a:endParaRPr lang="en-US" dirty="0" smtClean="0"/>
          </a:p>
        </p:txBody>
      </p:sp>
    </p:spTree>
    <p:extLst>
      <p:ext uri="{BB962C8B-B14F-4D97-AF65-F5344CB8AC3E}">
        <p14:creationId xmlns:p14="http://schemas.microsoft.com/office/powerpoint/2010/main" val="342208112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6153" y="1"/>
            <a:ext cx="10411153" cy="1155940"/>
          </a:xfrm>
        </p:spPr>
        <p:txBody>
          <a:bodyPr/>
          <a:lstStyle/>
          <a:p>
            <a:pPr algn="ctr"/>
            <a:r>
              <a:rPr lang="en-US" b="1" dirty="0">
                <a:latin typeface="+mn-lt"/>
              </a:rPr>
              <a:t>SIA Field </a:t>
            </a:r>
            <a:r>
              <a:rPr lang="en-US" b="1" dirty="0" smtClean="0">
                <a:latin typeface="+mn-lt"/>
              </a:rPr>
              <a:t>Guide - Tools</a:t>
            </a:r>
            <a:endParaRPr lang="en-US" dirty="0">
              <a:latin typeface="+mn-lt"/>
            </a:endParaRPr>
          </a:p>
        </p:txBody>
      </p:sp>
      <p:sp>
        <p:nvSpPr>
          <p:cNvPr id="3" name="Content Placeholder 2"/>
          <p:cNvSpPr>
            <a:spLocks noGrp="1"/>
          </p:cNvSpPr>
          <p:nvPr>
            <p:ph idx="1"/>
          </p:nvPr>
        </p:nvSpPr>
        <p:spPr>
          <a:xfrm>
            <a:off x="690113" y="1325563"/>
            <a:ext cx="11147781" cy="5123244"/>
          </a:xfrm>
        </p:spPr>
        <p:txBody>
          <a:bodyPr>
            <a:noAutofit/>
          </a:bodyPr>
          <a:lstStyle/>
          <a:p>
            <a:pPr marL="0" indent="0">
              <a:buNone/>
            </a:pPr>
            <a:r>
              <a:rPr lang="en-US" sz="3200" dirty="0" smtClean="0"/>
              <a:t>Comprehensive </a:t>
            </a:r>
            <a:r>
              <a:rPr lang="en-US" sz="3200" dirty="0"/>
              <a:t>budgeting, macro and micro-planning</a:t>
            </a:r>
          </a:p>
          <a:p>
            <a:pPr lvl="1"/>
            <a:r>
              <a:rPr lang="en-US" sz="3200" dirty="0"/>
              <a:t>Pre-SIA readiness assessment </a:t>
            </a:r>
            <a:r>
              <a:rPr lang="en-US" sz="3200" dirty="0" smtClean="0"/>
              <a:t>tool</a:t>
            </a:r>
          </a:p>
          <a:p>
            <a:pPr lvl="2"/>
            <a:r>
              <a:rPr lang="en-US" sz="2800" dirty="0"/>
              <a:t>National and subnational level</a:t>
            </a:r>
          </a:p>
          <a:p>
            <a:pPr lvl="2"/>
            <a:r>
              <a:rPr lang="en-US" sz="2800" dirty="0"/>
              <a:t>Timely implementation of corrective actions</a:t>
            </a:r>
          </a:p>
          <a:p>
            <a:pPr lvl="2"/>
            <a:r>
              <a:rPr lang="en-US" sz="2800" dirty="0"/>
              <a:t>Feedback to decide if postponement appropriate </a:t>
            </a:r>
            <a:endParaRPr lang="en-US" sz="3200" dirty="0"/>
          </a:p>
          <a:p>
            <a:pPr lvl="1"/>
            <a:r>
              <a:rPr lang="en-US" sz="3200" dirty="0"/>
              <a:t>Intra-SIA monitoring (RCM)</a:t>
            </a:r>
          </a:p>
          <a:p>
            <a:pPr lvl="2"/>
            <a:r>
              <a:rPr lang="en-US" sz="2800" dirty="0"/>
              <a:t>Mop-up activities</a:t>
            </a:r>
          </a:p>
          <a:p>
            <a:pPr lvl="1"/>
            <a:r>
              <a:rPr lang="en-US" sz="3200" dirty="0" smtClean="0"/>
              <a:t>Post-SIA </a:t>
            </a:r>
            <a:r>
              <a:rPr lang="en-US" sz="3200" dirty="0"/>
              <a:t>independent monitoring</a:t>
            </a:r>
          </a:p>
          <a:p>
            <a:pPr marL="0" indent="0">
              <a:buNone/>
            </a:pPr>
            <a:r>
              <a:rPr lang="en-US" sz="3200" dirty="0" smtClean="0"/>
              <a:t>E-learning modules</a:t>
            </a:r>
            <a:endParaRPr lang="en-US" sz="3200" dirty="0"/>
          </a:p>
        </p:txBody>
      </p:sp>
    </p:spTree>
    <p:extLst>
      <p:ext uri="{BB962C8B-B14F-4D97-AF65-F5344CB8AC3E}">
        <p14:creationId xmlns:p14="http://schemas.microsoft.com/office/powerpoint/2010/main" val="9002904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14114"/>
            <a:ext cx="10515600" cy="688143"/>
          </a:xfrm>
        </p:spPr>
        <p:txBody>
          <a:bodyPr>
            <a:normAutofit fontScale="90000"/>
          </a:bodyPr>
          <a:lstStyle/>
          <a:p>
            <a:pPr algn="ctr"/>
            <a:r>
              <a:rPr lang="en-US" b="1" dirty="0" smtClean="0">
                <a:latin typeface="+mn-lt"/>
              </a:rPr>
              <a:t>Parting shots</a:t>
            </a:r>
            <a:endParaRPr lang="en-US" b="1" dirty="0">
              <a:latin typeface="+mn-lt"/>
            </a:endParaRPr>
          </a:p>
        </p:txBody>
      </p:sp>
      <p:sp>
        <p:nvSpPr>
          <p:cNvPr id="3" name="Content Placeholder 2"/>
          <p:cNvSpPr>
            <a:spLocks noGrp="1"/>
          </p:cNvSpPr>
          <p:nvPr>
            <p:ph idx="1"/>
          </p:nvPr>
        </p:nvSpPr>
        <p:spPr>
          <a:xfrm>
            <a:off x="910257" y="802257"/>
            <a:ext cx="10515600" cy="5891841"/>
          </a:xfrm>
        </p:spPr>
        <p:txBody>
          <a:bodyPr>
            <a:normAutofit fontScale="92500" lnSpcReduction="10000"/>
          </a:bodyPr>
          <a:lstStyle/>
          <a:p>
            <a:pPr>
              <a:buFontTx/>
              <a:buChar char="-"/>
            </a:pPr>
            <a:r>
              <a:rPr lang="en-US" sz="3200" dirty="0" smtClean="0"/>
              <a:t>How to escape the cycle of poor quality SIAs, followed by large outbreaks?</a:t>
            </a:r>
          </a:p>
          <a:p>
            <a:pPr>
              <a:buFontTx/>
              <a:buChar char="-"/>
            </a:pPr>
            <a:r>
              <a:rPr lang="en-US" sz="3200" dirty="0" smtClean="0"/>
              <a:t>Relative role in SIA success?</a:t>
            </a:r>
          </a:p>
          <a:p>
            <a:pPr lvl="1">
              <a:buFontTx/>
              <a:buChar char="-"/>
            </a:pPr>
            <a:r>
              <a:rPr lang="en-US" dirty="0" smtClean="0"/>
              <a:t>High-level support and advocacy </a:t>
            </a:r>
          </a:p>
          <a:p>
            <a:pPr lvl="1">
              <a:buFontTx/>
              <a:buChar char="-"/>
            </a:pPr>
            <a:r>
              <a:rPr lang="en-US" dirty="0" smtClean="0"/>
              <a:t>Adequate and timely funding </a:t>
            </a:r>
            <a:endParaRPr lang="en-US" dirty="0"/>
          </a:p>
          <a:p>
            <a:pPr lvl="1">
              <a:buFontTx/>
              <a:buChar char="-"/>
            </a:pPr>
            <a:r>
              <a:rPr lang="en-US" dirty="0"/>
              <a:t>T</a:t>
            </a:r>
            <a:r>
              <a:rPr lang="en-US" dirty="0" smtClean="0"/>
              <a:t>echnical improvements and accountability </a:t>
            </a:r>
          </a:p>
          <a:p>
            <a:pPr>
              <a:buFontTx/>
              <a:buChar char="-"/>
            </a:pPr>
            <a:r>
              <a:rPr lang="en-US" sz="3200" dirty="0" smtClean="0"/>
              <a:t>Should countries conduct SIAs if they are not ready? </a:t>
            </a:r>
          </a:p>
          <a:p>
            <a:pPr>
              <a:buFontTx/>
              <a:buChar char="-"/>
            </a:pPr>
            <a:r>
              <a:rPr lang="en-US" sz="3200" dirty="0" smtClean="0"/>
              <a:t>How should these additional activities be financed? </a:t>
            </a:r>
          </a:p>
          <a:p>
            <a:pPr>
              <a:buFontTx/>
              <a:buChar char="-"/>
            </a:pPr>
            <a:r>
              <a:rPr lang="en-US" sz="3200" dirty="0" smtClean="0"/>
              <a:t>How to obtain high-quality surveillance (and coverage) data in order to tailor SIA strategies? </a:t>
            </a:r>
          </a:p>
          <a:p>
            <a:pPr>
              <a:buFontTx/>
              <a:buChar char="-"/>
            </a:pPr>
            <a:r>
              <a:rPr lang="en-US" sz="3200" dirty="0" smtClean="0"/>
              <a:t>What lessons should we take from polio SIAs?  (accountability? </a:t>
            </a:r>
            <a:r>
              <a:rPr lang="en-US" sz="3200" dirty="0"/>
              <a:t>e</a:t>
            </a:r>
            <a:r>
              <a:rPr lang="en-US" sz="3200" dirty="0" smtClean="0"/>
              <a:t>nd-process monitoring?) </a:t>
            </a:r>
          </a:p>
          <a:p>
            <a:pPr>
              <a:buFontTx/>
              <a:buChar char="-"/>
            </a:pPr>
            <a:r>
              <a:rPr lang="en-US" sz="3200" i="1" dirty="0" smtClean="0"/>
              <a:t>Ultimate goal: M / MR delivery through RI to make SIAs less frequent and unnecessary</a:t>
            </a:r>
            <a:endParaRPr lang="en-US" sz="3200" i="1" u="sng" dirty="0"/>
          </a:p>
        </p:txBody>
      </p:sp>
    </p:spTree>
    <p:extLst>
      <p:ext uri="{BB962C8B-B14F-4D97-AF65-F5344CB8AC3E}">
        <p14:creationId xmlns:p14="http://schemas.microsoft.com/office/powerpoint/2010/main" val="28634755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9282" y="365125"/>
            <a:ext cx="10515600" cy="1325563"/>
          </a:xfrm>
        </p:spPr>
        <p:txBody>
          <a:bodyPr/>
          <a:lstStyle/>
          <a:p>
            <a:pPr algn="ctr"/>
            <a:r>
              <a:rPr lang="en-US" b="1" dirty="0">
                <a:latin typeface="+mn-lt"/>
              </a:rPr>
              <a:t>Thank you</a:t>
            </a:r>
            <a:endParaRPr lang="en-US" dirty="0">
              <a:latin typeface="+mn-lt"/>
            </a:endParaRPr>
          </a:p>
        </p:txBody>
      </p:sp>
      <p:sp>
        <p:nvSpPr>
          <p:cNvPr id="5" name="Content Placeholder 4"/>
          <p:cNvSpPr>
            <a:spLocks noGrp="1"/>
          </p:cNvSpPr>
          <p:nvPr>
            <p:ph sz="half" idx="1"/>
          </p:nvPr>
        </p:nvSpPr>
        <p:spPr>
          <a:xfrm>
            <a:off x="1931894" y="2184213"/>
            <a:ext cx="3841376" cy="4351338"/>
          </a:xfrm>
        </p:spPr>
        <p:txBody>
          <a:bodyPr>
            <a:normAutofit/>
          </a:bodyPr>
          <a:lstStyle/>
          <a:p>
            <a:pPr marL="0" indent="0">
              <a:buNone/>
            </a:pPr>
            <a:r>
              <a:rPr lang="en-US" dirty="0" smtClean="0"/>
              <a:t>Jennifer </a:t>
            </a:r>
            <a:r>
              <a:rPr lang="en-US" dirty="0"/>
              <a:t>Knapp</a:t>
            </a:r>
          </a:p>
          <a:p>
            <a:pPr marL="0" indent="0">
              <a:buNone/>
            </a:pPr>
            <a:r>
              <a:rPr lang="en-US" dirty="0"/>
              <a:t>Meredith Dixon</a:t>
            </a:r>
          </a:p>
          <a:p>
            <a:pPr marL="0" indent="0">
              <a:buNone/>
            </a:pPr>
            <a:r>
              <a:rPr lang="en-US" dirty="0"/>
              <a:t>Tracey Goodman</a:t>
            </a:r>
          </a:p>
          <a:p>
            <a:pPr marL="0" indent="0">
              <a:buNone/>
            </a:pPr>
            <a:r>
              <a:rPr lang="en-US" dirty="0"/>
              <a:t>Alya Dabbagh</a:t>
            </a:r>
          </a:p>
          <a:p>
            <a:endParaRPr lang="en-US" dirty="0"/>
          </a:p>
        </p:txBody>
      </p:sp>
      <p:sp>
        <p:nvSpPr>
          <p:cNvPr id="6" name="Content Placeholder 5"/>
          <p:cNvSpPr>
            <a:spLocks noGrp="1"/>
          </p:cNvSpPr>
          <p:nvPr>
            <p:ph sz="half" idx="2"/>
          </p:nvPr>
        </p:nvSpPr>
        <p:spPr>
          <a:xfrm>
            <a:off x="6019800" y="2184213"/>
            <a:ext cx="4119282" cy="4351338"/>
          </a:xfrm>
        </p:spPr>
        <p:txBody>
          <a:bodyPr>
            <a:normAutofit/>
          </a:bodyPr>
          <a:lstStyle/>
          <a:p>
            <a:pPr marL="0" indent="0">
              <a:buNone/>
            </a:pPr>
            <a:r>
              <a:rPr lang="en-US" dirty="0"/>
              <a:t>Robert Perry</a:t>
            </a:r>
          </a:p>
          <a:p>
            <a:pPr marL="0" indent="0">
              <a:buNone/>
            </a:pPr>
            <a:r>
              <a:rPr lang="en-US" dirty="0"/>
              <a:t>Claudia </a:t>
            </a:r>
            <a:r>
              <a:rPr lang="en-US" dirty="0" err="1"/>
              <a:t>Catherine-Steulet</a:t>
            </a:r>
            <a:endParaRPr lang="en-US" dirty="0"/>
          </a:p>
          <a:p>
            <a:pPr marL="0" indent="0">
              <a:buNone/>
            </a:pPr>
            <a:r>
              <a:rPr lang="en-US" dirty="0"/>
              <a:t>Peter Strebel</a:t>
            </a:r>
          </a:p>
          <a:p>
            <a:pPr marL="0" indent="0">
              <a:buNone/>
            </a:pPr>
            <a:r>
              <a:rPr lang="en-US" dirty="0" smtClean="0"/>
              <a:t>Balcha </a:t>
            </a:r>
            <a:r>
              <a:rPr lang="en-US" dirty="0" err="1" smtClean="0"/>
              <a:t>Masresha</a:t>
            </a:r>
            <a:endParaRPr lang="en-US" dirty="0"/>
          </a:p>
        </p:txBody>
      </p:sp>
    </p:spTree>
    <p:extLst>
      <p:ext uri="{BB962C8B-B14F-4D97-AF65-F5344CB8AC3E}">
        <p14:creationId xmlns:p14="http://schemas.microsoft.com/office/powerpoint/2010/main" val="376203360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a:graphicFrameLocks noGrp="1"/>
          </p:cNvGraphicFramePr>
          <p:nvPr>
            <p:extLst/>
          </p:nvPr>
        </p:nvGraphicFramePr>
        <p:xfrm>
          <a:off x="370390" y="357808"/>
          <a:ext cx="11192719" cy="6294783"/>
        </p:xfrm>
        <a:graphic>
          <a:graphicData uri="http://schemas.openxmlformats.org/drawingml/2006/chart">
            <c:chart xmlns:c="http://schemas.openxmlformats.org/drawingml/2006/chart" xmlns:r="http://schemas.openxmlformats.org/officeDocument/2006/relationships" r:id="rId2"/>
          </a:graphicData>
        </a:graphic>
      </p:graphicFrame>
      <p:cxnSp>
        <p:nvCxnSpPr>
          <p:cNvPr id="6" name="Straight Connector 5"/>
          <p:cNvCxnSpPr/>
          <p:nvPr/>
        </p:nvCxnSpPr>
        <p:spPr>
          <a:xfrm flipV="1">
            <a:off x="729205" y="2615878"/>
            <a:ext cx="10718157" cy="23151"/>
          </a:xfrm>
          <a:prstGeom prst="line">
            <a:avLst/>
          </a:prstGeom>
          <a:ln w="31750">
            <a:solidFill>
              <a:srgbClr val="FF0000"/>
            </a:solidFill>
            <a:prstDash val="dash"/>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316226150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a:graphicFrameLocks/>
          </p:cNvGraphicFramePr>
          <p:nvPr>
            <p:extLst/>
          </p:nvPr>
        </p:nvGraphicFramePr>
        <p:xfrm>
          <a:off x="312517" y="208344"/>
          <a:ext cx="11435788" cy="647024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6807227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836763" y="115888"/>
            <a:ext cx="10196422" cy="1238250"/>
          </a:xfrm>
        </p:spPr>
        <p:txBody>
          <a:bodyPr>
            <a:normAutofit/>
          </a:bodyPr>
          <a:lstStyle/>
          <a:p>
            <a:pPr algn="ctr"/>
            <a:r>
              <a:rPr lang="en-GB" altLang="en-US" sz="3200" b="1" dirty="0" smtClean="0">
                <a:latin typeface="+mn-lt"/>
              </a:rPr>
              <a:t>Measles-Containing Vaccine Doses Delivered through SIAs</a:t>
            </a:r>
          </a:p>
        </p:txBody>
      </p:sp>
      <p:graphicFrame>
        <p:nvGraphicFramePr>
          <p:cNvPr id="2" name="Object 7"/>
          <p:cNvGraphicFramePr>
            <a:graphicFrameLocks noGrp="1" noChangeAspect="1"/>
          </p:cNvGraphicFramePr>
          <p:nvPr>
            <p:ph idx="1"/>
            <p:extLst>
              <p:ext uri="{D42A27DB-BD31-4B8C-83A1-F6EECF244321}">
                <p14:modId xmlns:p14="http://schemas.microsoft.com/office/powerpoint/2010/main" val="1464134641"/>
              </p:ext>
            </p:extLst>
          </p:nvPr>
        </p:nvGraphicFramePr>
        <p:xfrm>
          <a:off x="590309" y="1067817"/>
          <a:ext cx="10822329" cy="5535989"/>
        </p:xfrm>
        <a:graphic>
          <a:graphicData uri="http://schemas.openxmlformats.org/drawingml/2006/chart">
            <c:chart xmlns:c="http://schemas.openxmlformats.org/drawingml/2006/chart" xmlns:r="http://schemas.openxmlformats.org/officeDocument/2006/relationships" r:id="rId2"/>
          </a:graphicData>
        </a:graphic>
      </p:graphicFrame>
      <p:sp>
        <p:nvSpPr>
          <p:cNvPr id="85001" name="Text Box 9"/>
          <p:cNvSpPr txBox="1">
            <a:spLocks noChangeArrowheads="1"/>
          </p:cNvSpPr>
          <p:nvPr/>
        </p:nvSpPr>
        <p:spPr bwMode="auto">
          <a:xfrm>
            <a:off x="3210870" y="3334322"/>
            <a:ext cx="6279119" cy="3693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1424" tIns="45712" rIns="91424" bIns="45712">
            <a:spAutoFit/>
          </a:bodyPr>
          <a:lstStyle>
            <a:lvl1pPr defTabSz="1042988" eaLnBrk="0" hangingPunct="0">
              <a:defRPr>
                <a:solidFill>
                  <a:schemeClr val="bg1"/>
                </a:solidFill>
                <a:latin typeface="Arial" panose="020B0604020202020204" pitchFamily="34" charset="0"/>
                <a:cs typeface="Arial" panose="020B0604020202020204" pitchFamily="34" charset="0"/>
              </a:defRPr>
            </a:lvl1pPr>
            <a:lvl2pPr marL="742950" indent="-285750" defTabSz="1042988" eaLnBrk="0" hangingPunct="0">
              <a:defRPr>
                <a:solidFill>
                  <a:schemeClr val="bg1"/>
                </a:solidFill>
                <a:latin typeface="Arial" panose="020B0604020202020204" pitchFamily="34" charset="0"/>
                <a:cs typeface="Arial" panose="020B0604020202020204" pitchFamily="34" charset="0"/>
              </a:defRPr>
            </a:lvl2pPr>
            <a:lvl3pPr marL="1143000" indent="-228600" defTabSz="1042988" eaLnBrk="0" hangingPunct="0">
              <a:defRPr>
                <a:solidFill>
                  <a:schemeClr val="bg1"/>
                </a:solidFill>
                <a:latin typeface="Arial" panose="020B0604020202020204" pitchFamily="34" charset="0"/>
                <a:cs typeface="Arial" panose="020B0604020202020204" pitchFamily="34" charset="0"/>
              </a:defRPr>
            </a:lvl3pPr>
            <a:lvl4pPr marL="1600200" indent="-228600" defTabSz="1042988" eaLnBrk="0" hangingPunct="0">
              <a:defRPr>
                <a:solidFill>
                  <a:schemeClr val="bg1"/>
                </a:solidFill>
                <a:latin typeface="Arial" panose="020B0604020202020204" pitchFamily="34" charset="0"/>
                <a:cs typeface="Arial" panose="020B0604020202020204" pitchFamily="34" charset="0"/>
              </a:defRPr>
            </a:lvl4pPr>
            <a:lvl5pPr marL="2057400" indent="-228600" defTabSz="1042988" eaLnBrk="0" hangingPunct="0">
              <a:defRPr>
                <a:solidFill>
                  <a:schemeClr val="bg1"/>
                </a:solidFill>
                <a:latin typeface="Arial" panose="020B0604020202020204" pitchFamily="34" charset="0"/>
                <a:cs typeface="Arial" panose="020B0604020202020204" pitchFamily="34" charset="0"/>
              </a:defRPr>
            </a:lvl5pPr>
            <a:lvl6pPr marL="2514600" indent="-228600" defTabSz="1042988" eaLnBrk="0" fontAlgn="base" hangingPunct="0">
              <a:spcBef>
                <a:spcPct val="0"/>
              </a:spcBef>
              <a:spcAft>
                <a:spcPct val="0"/>
              </a:spcAft>
              <a:defRPr>
                <a:solidFill>
                  <a:schemeClr val="bg1"/>
                </a:solidFill>
                <a:latin typeface="Arial" panose="020B0604020202020204" pitchFamily="34" charset="0"/>
                <a:cs typeface="Arial" panose="020B0604020202020204" pitchFamily="34" charset="0"/>
              </a:defRPr>
            </a:lvl6pPr>
            <a:lvl7pPr marL="2971800" indent="-228600" defTabSz="1042988" eaLnBrk="0" fontAlgn="base" hangingPunct="0">
              <a:spcBef>
                <a:spcPct val="0"/>
              </a:spcBef>
              <a:spcAft>
                <a:spcPct val="0"/>
              </a:spcAft>
              <a:defRPr>
                <a:solidFill>
                  <a:schemeClr val="bg1"/>
                </a:solidFill>
                <a:latin typeface="Arial" panose="020B0604020202020204" pitchFamily="34" charset="0"/>
                <a:cs typeface="Arial" panose="020B0604020202020204" pitchFamily="34" charset="0"/>
              </a:defRPr>
            </a:lvl7pPr>
            <a:lvl8pPr marL="3429000" indent="-228600" defTabSz="1042988" eaLnBrk="0" fontAlgn="base" hangingPunct="0">
              <a:spcBef>
                <a:spcPct val="0"/>
              </a:spcBef>
              <a:spcAft>
                <a:spcPct val="0"/>
              </a:spcAft>
              <a:defRPr>
                <a:solidFill>
                  <a:schemeClr val="bg1"/>
                </a:solidFill>
                <a:latin typeface="Arial" panose="020B0604020202020204" pitchFamily="34" charset="0"/>
                <a:cs typeface="Arial" panose="020B0604020202020204" pitchFamily="34" charset="0"/>
              </a:defRPr>
            </a:lvl8pPr>
            <a:lvl9pPr marL="3886200" indent="-228600" defTabSz="1042988" eaLnBrk="0" fontAlgn="base" hangingPunct="0">
              <a:spcBef>
                <a:spcPct val="0"/>
              </a:spcBef>
              <a:spcAft>
                <a:spcPct val="0"/>
              </a:spcAft>
              <a:defRPr>
                <a:solidFill>
                  <a:schemeClr val="bg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pPr>
            <a:r>
              <a:rPr lang="en-GB" altLang="en-US" b="1" dirty="0"/>
              <a:t>2.6 billion vaccinated in </a:t>
            </a:r>
            <a:r>
              <a:rPr lang="en-GB" altLang="en-US" b="1" dirty="0" smtClean="0"/>
              <a:t>measles SIAs </a:t>
            </a:r>
            <a:r>
              <a:rPr lang="en-GB" altLang="en-US" b="1" dirty="0"/>
              <a:t>during </a:t>
            </a:r>
            <a:r>
              <a:rPr lang="en-GB" altLang="en-US" b="1" dirty="0" smtClean="0"/>
              <a:t>2000</a:t>
            </a:r>
            <a:r>
              <a:rPr lang="en-US" b="1" dirty="0"/>
              <a:t>–</a:t>
            </a:r>
            <a:r>
              <a:rPr lang="en-GB" altLang="en-US" b="1" dirty="0" smtClean="0"/>
              <a:t>2014</a:t>
            </a:r>
            <a:endParaRPr lang="en-GB" altLang="en-US" b="1" dirty="0"/>
          </a:p>
        </p:txBody>
      </p:sp>
      <p:sp>
        <p:nvSpPr>
          <p:cNvPr id="18442" name="AutoShape 10"/>
          <p:cNvSpPr>
            <a:spLocks noChangeArrowheads="1"/>
          </p:cNvSpPr>
          <p:nvPr/>
        </p:nvSpPr>
        <p:spPr bwMode="auto">
          <a:xfrm>
            <a:off x="7175500" y="3227388"/>
            <a:ext cx="2736850" cy="476250"/>
          </a:xfrm>
          <a:prstGeom prst="horizontalScroll">
            <a:avLst>
              <a:gd name="adj" fmla="val 1250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0147" tIns="40074" rIns="80147" bIns="40074" anchor="ctr">
            <a:spAutoFit/>
          </a:bodyPr>
          <a:lstStyle>
            <a:lvl1pPr eaLnBrk="0" hangingPunct="0">
              <a:defRPr>
                <a:solidFill>
                  <a:schemeClr val="bg1"/>
                </a:solidFill>
                <a:latin typeface="Arial" panose="020B0604020202020204" pitchFamily="34" charset="0"/>
                <a:cs typeface="Arial" panose="020B0604020202020204" pitchFamily="34" charset="0"/>
              </a:defRPr>
            </a:lvl1pPr>
            <a:lvl2pPr marL="742950" indent="-285750" eaLnBrk="0" hangingPunct="0">
              <a:defRPr>
                <a:solidFill>
                  <a:schemeClr val="bg1"/>
                </a:solidFill>
                <a:latin typeface="Arial" panose="020B0604020202020204" pitchFamily="34" charset="0"/>
                <a:cs typeface="Arial" panose="020B0604020202020204" pitchFamily="34" charset="0"/>
              </a:defRPr>
            </a:lvl2pPr>
            <a:lvl3pPr marL="1143000" indent="-228600" eaLnBrk="0" hangingPunct="0">
              <a:defRPr>
                <a:solidFill>
                  <a:schemeClr val="bg1"/>
                </a:solidFill>
                <a:latin typeface="Arial" panose="020B0604020202020204" pitchFamily="34" charset="0"/>
                <a:cs typeface="Arial" panose="020B0604020202020204" pitchFamily="34" charset="0"/>
              </a:defRPr>
            </a:lvl3pPr>
            <a:lvl4pPr marL="1600200" indent="-228600" eaLnBrk="0" hangingPunct="0">
              <a:defRPr>
                <a:solidFill>
                  <a:schemeClr val="bg1"/>
                </a:solidFill>
                <a:latin typeface="Arial" panose="020B0604020202020204" pitchFamily="34" charset="0"/>
                <a:cs typeface="Arial" panose="020B0604020202020204" pitchFamily="34" charset="0"/>
              </a:defRPr>
            </a:lvl4pPr>
            <a:lvl5pPr marL="2057400" indent="-228600" eaLnBrk="0" hangingPunct="0">
              <a:defRPr>
                <a:solidFill>
                  <a:schemeClr val="bg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bg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bg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bg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bg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pPr>
            <a:endParaRPr lang="en-US" altLang="en-US">
              <a:solidFill>
                <a:srgbClr val="FFFFFF"/>
              </a:solidFill>
            </a:endParaRPr>
          </a:p>
        </p:txBody>
      </p:sp>
      <p:sp>
        <p:nvSpPr>
          <p:cNvPr id="8" name="Text Box 6"/>
          <p:cNvSpPr txBox="1">
            <a:spLocks noChangeArrowheads="1"/>
          </p:cNvSpPr>
          <p:nvPr/>
        </p:nvSpPr>
        <p:spPr bwMode="auto">
          <a:xfrm>
            <a:off x="4079875" y="6261240"/>
            <a:ext cx="4032250" cy="553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120" tIns="45560" rIns="91120" bIns="45560">
            <a:spAutoFit/>
          </a:bodyPr>
          <a:lstStyle>
            <a:lvl1pPr defTabSz="1042988" eaLnBrk="0" hangingPunct="0">
              <a:defRPr>
                <a:solidFill>
                  <a:schemeClr val="bg1"/>
                </a:solidFill>
                <a:latin typeface="Arial" panose="020B0604020202020204" pitchFamily="34" charset="0"/>
                <a:cs typeface="Arial" panose="020B0604020202020204" pitchFamily="34" charset="0"/>
              </a:defRPr>
            </a:lvl1pPr>
            <a:lvl2pPr marL="742950" indent="-285750" defTabSz="1042988" eaLnBrk="0" hangingPunct="0">
              <a:defRPr>
                <a:solidFill>
                  <a:schemeClr val="bg1"/>
                </a:solidFill>
                <a:latin typeface="Arial" panose="020B0604020202020204" pitchFamily="34" charset="0"/>
                <a:cs typeface="Arial" panose="020B0604020202020204" pitchFamily="34" charset="0"/>
              </a:defRPr>
            </a:lvl2pPr>
            <a:lvl3pPr marL="1143000" indent="-228600" defTabSz="1042988" eaLnBrk="0" hangingPunct="0">
              <a:defRPr>
                <a:solidFill>
                  <a:schemeClr val="bg1"/>
                </a:solidFill>
                <a:latin typeface="Arial" panose="020B0604020202020204" pitchFamily="34" charset="0"/>
                <a:cs typeface="Arial" panose="020B0604020202020204" pitchFamily="34" charset="0"/>
              </a:defRPr>
            </a:lvl3pPr>
            <a:lvl4pPr marL="1600200" indent="-228600" defTabSz="1042988" eaLnBrk="0" hangingPunct="0">
              <a:defRPr>
                <a:solidFill>
                  <a:schemeClr val="bg1"/>
                </a:solidFill>
                <a:latin typeface="Arial" panose="020B0604020202020204" pitchFamily="34" charset="0"/>
                <a:cs typeface="Arial" panose="020B0604020202020204" pitchFamily="34" charset="0"/>
              </a:defRPr>
            </a:lvl4pPr>
            <a:lvl5pPr marL="2057400" indent="-228600" defTabSz="1042988" eaLnBrk="0" hangingPunct="0">
              <a:defRPr>
                <a:solidFill>
                  <a:schemeClr val="bg1"/>
                </a:solidFill>
                <a:latin typeface="Arial" panose="020B0604020202020204" pitchFamily="34" charset="0"/>
                <a:cs typeface="Arial" panose="020B0604020202020204" pitchFamily="34" charset="0"/>
              </a:defRPr>
            </a:lvl5pPr>
            <a:lvl6pPr marL="2514600" indent="-228600" defTabSz="1042988" eaLnBrk="0" fontAlgn="base" hangingPunct="0">
              <a:spcBef>
                <a:spcPct val="0"/>
              </a:spcBef>
              <a:spcAft>
                <a:spcPct val="0"/>
              </a:spcAft>
              <a:defRPr>
                <a:solidFill>
                  <a:schemeClr val="bg1"/>
                </a:solidFill>
                <a:latin typeface="Arial" panose="020B0604020202020204" pitchFamily="34" charset="0"/>
                <a:cs typeface="Arial" panose="020B0604020202020204" pitchFamily="34" charset="0"/>
              </a:defRPr>
            </a:lvl6pPr>
            <a:lvl7pPr marL="2971800" indent="-228600" defTabSz="1042988" eaLnBrk="0" fontAlgn="base" hangingPunct="0">
              <a:spcBef>
                <a:spcPct val="0"/>
              </a:spcBef>
              <a:spcAft>
                <a:spcPct val="0"/>
              </a:spcAft>
              <a:defRPr>
                <a:solidFill>
                  <a:schemeClr val="bg1"/>
                </a:solidFill>
                <a:latin typeface="Arial" panose="020B0604020202020204" pitchFamily="34" charset="0"/>
                <a:cs typeface="Arial" panose="020B0604020202020204" pitchFamily="34" charset="0"/>
              </a:defRPr>
            </a:lvl7pPr>
            <a:lvl8pPr marL="3429000" indent="-228600" defTabSz="1042988" eaLnBrk="0" fontAlgn="base" hangingPunct="0">
              <a:spcBef>
                <a:spcPct val="0"/>
              </a:spcBef>
              <a:spcAft>
                <a:spcPct val="0"/>
              </a:spcAft>
              <a:defRPr>
                <a:solidFill>
                  <a:schemeClr val="bg1"/>
                </a:solidFill>
                <a:latin typeface="Arial" panose="020B0604020202020204" pitchFamily="34" charset="0"/>
                <a:cs typeface="Arial" panose="020B0604020202020204" pitchFamily="34" charset="0"/>
              </a:defRPr>
            </a:lvl8pPr>
            <a:lvl9pPr marL="3886200" indent="-228600" defTabSz="1042988" eaLnBrk="0" fontAlgn="base" hangingPunct="0">
              <a:spcBef>
                <a:spcPct val="0"/>
              </a:spcBef>
              <a:spcAft>
                <a:spcPct val="0"/>
              </a:spcAft>
              <a:defRPr>
                <a:solidFill>
                  <a:schemeClr val="bg1"/>
                </a:solidFill>
                <a:latin typeface="Arial" panose="020B0604020202020204" pitchFamily="34" charset="0"/>
                <a:cs typeface="Arial" panose="020B0604020202020204" pitchFamily="34" charset="0"/>
              </a:defRPr>
            </a:lvl9pPr>
          </a:lstStyle>
          <a:p>
            <a:pPr fontAlgn="base">
              <a:spcBef>
                <a:spcPct val="50000"/>
              </a:spcBef>
              <a:spcAft>
                <a:spcPct val="0"/>
              </a:spcAft>
            </a:pPr>
            <a:r>
              <a:rPr lang="en-GB" altLang="en-US" sz="1000" dirty="0" smtClean="0">
                <a:solidFill>
                  <a:schemeClr val="tx1"/>
                </a:solidFill>
              </a:rPr>
              <a:t>1</a:t>
            </a:r>
            <a:r>
              <a:rPr lang="en-GB" altLang="en-US" sz="1000" baseline="30000" dirty="0" smtClean="0">
                <a:solidFill>
                  <a:schemeClr val="tx1"/>
                </a:solidFill>
              </a:rPr>
              <a:t>st</a:t>
            </a:r>
            <a:r>
              <a:rPr lang="en-GB" altLang="en-US" sz="1000" dirty="0" smtClean="0">
                <a:solidFill>
                  <a:schemeClr val="tx1"/>
                </a:solidFill>
              </a:rPr>
              <a:t> and 2</a:t>
            </a:r>
            <a:r>
              <a:rPr lang="en-GB" altLang="en-US" sz="1000" baseline="30000" dirty="0" smtClean="0">
                <a:solidFill>
                  <a:schemeClr val="tx1"/>
                </a:solidFill>
              </a:rPr>
              <a:t>nd</a:t>
            </a:r>
            <a:r>
              <a:rPr lang="en-GB" altLang="en-US" sz="1000" dirty="0" smtClean="0">
                <a:solidFill>
                  <a:schemeClr val="tx1"/>
                </a:solidFill>
              </a:rPr>
              <a:t> routine </a:t>
            </a:r>
            <a:r>
              <a:rPr lang="en-GB" altLang="en-US" sz="1000" dirty="0">
                <a:solidFill>
                  <a:schemeClr val="tx1"/>
                </a:solidFill>
              </a:rPr>
              <a:t>dose: WHO/UNICEF coverage estimates, </a:t>
            </a:r>
            <a:r>
              <a:rPr lang="en-GB" altLang="en-US" sz="1000" dirty="0" smtClean="0">
                <a:solidFill>
                  <a:schemeClr val="tx1"/>
                </a:solidFill>
              </a:rPr>
              <a:t>t</a:t>
            </a:r>
            <a:r>
              <a:rPr lang="en-US" altLang="en-US" sz="1000" dirty="0" smtClean="0">
                <a:solidFill>
                  <a:schemeClr val="tx1"/>
                </a:solidFill>
              </a:rPr>
              <a:t>he </a:t>
            </a:r>
            <a:r>
              <a:rPr lang="en-US" altLang="en-US" sz="1000" dirty="0">
                <a:solidFill>
                  <a:schemeClr val="tx1"/>
                </a:solidFill>
              </a:rPr>
              <a:t>World Population Prospects New York, </a:t>
            </a:r>
            <a:r>
              <a:rPr lang="en-US" altLang="en-US" sz="1000" dirty="0" smtClean="0">
                <a:solidFill>
                  <a:schemeClr val="tx1"/>
                </a:solidFill>
              </a:rPr>
              <a:t>2015. </a:t>
            </a:r>
            <a:r>
              <a:rPr lang="en-GB" altLang="en-US" sz="1000" dirty="0" smtClean="0">
                <a:solidFill>
                  <a:schemeClr val="tx1"/>
                </a:solidFill>
              </a:rPr>
              <a:t>SIA dose: </a:t>
            </a:r>
            <a:r>
              <a:rPr lang="en-GB" altLang="en-US" sz="1000" dirty="0">
                <a:solidFill>
                  <a:schemeClr val="tx1"/>
                </a:solidFill>
              </a:rPr>
              <a:t>WHO SIA database, </a:t>
            </a:r>
            <a:r>
              <a:rPr lang="en-GB" altLang="en-US" sz="1000" dirty="0" smtClean="0">
                <a:solidFill>
                  <a:schemeClr val="tx1"/>
                </a:solidFill>
              </a:rPr>
              <a:t>March 2016 (provisional </a:t>
            </a:r>
            <a:r>
              <a:rPr lang="en-GB" altLang="en-US" sz="1000" dirty="0">
                <a:solidFill>
                  <a:schemeClr val="tx1"/>
                </a:solidFill>
              </a:rPr>
              <a:t>data)</a:t>
            </a:r>
          </a:p>
        </p:txBody>
      </p:sp>
      <p:sp>
        <p:nvSpPr>
          <p:cNvPr id="4" name="TextBox 3"/>
          <p:cNvSpPr txBox="1"/>
          <p:nvPr/>
        </p:nvSpPr>
        <p:spPr>
          <a:xfrm>
            <a:off x="177553" y="6525086"/>
            <a:ext cx="2769833" cy="246221"/>
          </a:xfrm>
          <a:prstGeom prst="rect">
            <a:avLst/>
          </a:prstGeom>
          <a:noFill/>
        </p:spPr>
        <p:txBody>
          <a:bodyPr wrap="square" rtlCol="0">
            <a:spAutoFit/>
          </a:bodyPr>
          <a:lstStyle/>
          <a:p>
            <a:r>
              <a:rPr lang="en-US" sz="1000" dirty="0" smtClean="0"/>
              <a:t>Slide courtesy of Robert Perry </a:t>
            </a:r>
            <a:endParaRPr lang="en-US" sz="1000" dirty="0"/>
          </a:p>
        </p:txBody>
      </p:sp>
      <p:sp>
        <p:nvSpPr>
          <p:cNvPr id="3" name="Rectangle 2"/>
          <p:cNvSpPr/>
          <p:nvPr/>
        </p:nvSpPr>
        <p:spPr>
          <a:xfrm>
            <a:off x="5977217" y="3244334"/>
            <a:ext cx="237566" cy="369332"/>
          </a:xfrm>
          <a:prstGeom prst="rect">
            <a:avLst/>
          </a:prstGeom>
        </p:spPr>
        <p:txBody>
          <a:bodyPr wrap="none">
            <a:spAutoFit/>
          </a:bodyPr>
          <a:lstStyle/>
          <a:p>
            <a:r>
              <a:rPr lang="en-US" dirty="0"/>
              <a:t> </a:t>
            </a:r>
          </a:p>
        </p:txBody>
      </p:sp>
    </p:spTree>
    <p:extLst>
      <p:ext uri="{BB962C8B-B14F-4D97-AF65-F5344CB8AC3E}">
        <p14:creationId xmlns:p14="http://schemas.microsoft.com/office/powerpoint/2010/main" val="275846436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50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500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14287" y="0"/>
            <a:ext cx="9144000" cy="666787"/>
          </a:xfrm>
        </p:spPr>
        <p:txBody>
          <a:bodyPr>
            <a:normAutofit/>
          </a:bodyPr>
          <a:lstStyle/>
          <a:p>
            <a:pPr algn="ctr"/>
            <a:r>
              <a:rPr lang="en-GB" sz="2800" b="1" dirty="0">
                <a:latin typeface="+mn-lt"/>
              </a:rPr>
              <a:t>Measles Campaigns in 39 Countries in 2015</a:t>
            </a:r>
          </a:p>
        </p:txBody>
      </p:sp>
      <p:grpSp>
        <p:nvGrpSpPr>
          <p:cNvPr id="3" name="Group 5"/>
          <p:cNvGrpSpPr>
            <a:grpSpLocks noChangeAspect="1"/>
          </p:cNvGrpSpPr>
          <p:nvPr/>
        </p:nvGrpSpPr>
        <p:grpSpPr bwMode="auto">
          <a:xfrm>
            <a:off x="1601638" y="1267827"/>
            <a:ext cx="9144000" cy="4308475"/>
            <a:chOff x="0" y="803"/>
            <a:chExt cx="5760" cy="2714"/>
          </a:xfrm>
        </p:grpSpPr>
        <p:sp>
          <p:nvSpPr>
            <p:cNvPr id="4" name="AutoShape 4"/>
            <p:cNvSpPr>
              <a:spLocks noChangeAspect="1" noChangeArrowheads="1" noTextEdit="1"/>
            </p:cNvSpPr>
            <p:nvPr/>
          </p:nvSpPr>
          <p:spPr bwMode="auto">
            <a:xfrm>
              <a:off x="0" y="803"/>
              <a:ext cx="5760" cy="2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grpSp>
          <p:nvGrpSpPr>
            <p:cNvPr id="5" name="Group 206"/>
            <p:cNvGrpSpPr>
              <a:grpSpLocks/>
            </p:cNvGrpSpPr>
            <p:nvPr/>
          </p:nvGrpSpPr>
          <p:grpSpPr bwMode="auto">
            <a:xfrm>
              <a:off x="1106" y="1176"/>
              <a:ext cx="4351" cy="1847"/>
              <a:chOff x="1106" y="1176"/>
              <a:chExt cx="4351" cy="1847"/>
            </a:xfrm>
          </p:grpSpPr>
          <p:sp>
            <p:nvSpPr>
              <p:cNvPr id="1556" name="Freeform 6"/>
              <p:cNvSpPr>
                <a:spLocks/>
              </p:cNvSpPr>
              <p:nvPr/>
            </p:nvSpPr>
            <p:spPr bwMode="auto">
              <a:xfrm>
                <a:off x="3390" y="1799"/>
                <a:ext cx="16" cy="68"/>
              </a:xfrm>
              <a:custGeom>
                <a:avLst/>
                <a:gdLst>
                  <a:gd name="T0" fmla="*/ 11 w 16"/>
                  <a:gd name="T1" fmla="*/ 5 h 68"/>
                  <a:gd name="T2" fmla="*/ 16 w 16"/>
                  <a:gd name="T3" fmla="*/ 5 h 68"/>
                  <a:gd name="T4" fmla="*/ 16 w 16"/>
                  <a:gd name="T5" fmla="*/ 0 h 68"/>
                  <a:gd name="T6" fmla="*/ 16 w 16"/>
                  <a:gd name="T7" fmla="*/ 10 h 68"/>
                  <a:gd name="T8" fmla="*/ 16 w 16"/>
                  <a:gd name="T9" fmla="*/ 10 h 68"/>
                  <a:gd name="T10" fmla="*/ 16 w 16"/>
                  <a:gd name="T11" fmla="*/ 15 h 68"/>
                  <a:gd name="T12" fmla="*/ 11 w 16"/>
                  <a:gd name="T13" fmla="*/ 15 h 68"/>
                  <a:gd name="T14" fmla="*/ 11 w 16"/>
                  <a:gd name="T15" fmla="*/ 21 h 68"/>
                  <a:gd name="T16" fmla="*/ 11 w 16"/>
                  <a:gd name="T17" fmla="*/ 21 h 68"/>
                  <a:gd name="T18" fmla="*/ 11 w 16"/>
                  <a:gd name="T19" fmla="*/ 26 h 68"/>
                  <a:gd name="T20" fmla="*/ 11 w 16"/>
                  <a:gd name="T21" fmla="*/ 26 h 68"/>
                  <a:gd name="T22" fmla="*/ 11 w 16"/>
                  <a:gd name="T23" fmla="*/ 26 h 68"/>
                  <a:gd name="T24" fmla="*/ 11 w 16"/>
                  <a:gd name="T25" fmla="*/ 31 h 68"/>
                  <a:gd name="T26" fmla="*/ 11 w 16"/>
                  <a:gd name="T27" fmla="*/ 37 h 68"/>
                  <a:gd name="T28" fmla="*/ 11 w 16"/>
                  <a:gd name="T29" fmla="*/ 37 h 68"/>
                  <a:gd name="T30" fmla="*/ 16 w 16"/>
                  <a:gd name="T31" fmla="*/ 37 h 68"/>
                  <a:gd name="T32" fmla="*/ 16 w 16"/>
                  <a:gd name="T33" fmla="*/ 31 h 68"/>
                  <a:gd name="T34" fmla="*/ 16 w 16"/>
                  <a:gd name="T35" fmla="*/ 31 h 68"/>
                  <a:gd name="T36" fmla="*/ 16 w 16"/>
                  <a:gd name="T37" fmla="*/ 37 h 68"/>
                  <a:gd name="T38" fmla="*/ 16 w 16"/>
                  <a:gd name="T39" fmla="*/ 47 h 68"/>
                  <a:gd name="T40" fmla="*/ 16 w 16"/>
                  <a:gd name="T41" fmla="*/ 58 h 68"/>
                  <a:gd name="T42" fmla="*/ 11 w 16"/>
                  <a:gd name="T43" fmla="*/ 68 h 68"/>
                  <a:gd name="T44" fmla="*/ 11 w 16"/>
                  <a:gd name="T45" fmla="*/ 68 h 68"/>
                  <a:gd name="T46" fmla="*/ 5 w 16"/>
                  <a:gd name="T47" fmla="*/ 52 h 68"/>
                  <a:gd name="T48" fmla="*/ 0 w 16"/>
                  <a:gd name="T49" fmla="*/ 37 h 68"/>
                  <a:gd name="T50" fmla="*/ 5 w 16"/>
                  <a:gd name="T51" fmla="*/ 31 h 68"/>
                  <a:gd name="T52" fmla="*/ 0 w 16"/>
                  <a:gd name="T53" fmla="*/ 31 h 68"/>
                  <a:gd name="T54" fmla="*/ 5 w 16"/>
                  <a:gd name="T55" fmla="*/ 10 h 68"/>
                  <a:gd name="T56" fmla="*/ 11 w 16"/>
                  <a:gd name="T57" fmla="*/ 5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6" h="68">
                    <a:moveTo>
                      <a:pt x="11" y="5"/>
                    </a:moveTo>
                    <a:lnTo>
                      <a:pt x="16" y="5"/>
                    </a:lnTo>
                    <a:lnTo>
                      <a:pt x="16" y="0"/>
                    </a:lnTo>
                    <a:lnTo>
                      <a:pt x="16" y="10"/>
                    </a:lnTo>
                    <a:lnTo>
                      <a:pt x="16" y="10"/>
                    </a:lnTo>
                    <a:lnTo>
                      <a:pt x="16" y="15"/>
                    </a:lnTo>
                    <a:lnTo>
                      <a:pt x="11" y="15"/>
                    </a:lnTo>
                    <a:lnTo>
                      <a:pt x="11" y="21"/>
                    </a:lnTo>
                    <a:lnTo>
                      <a:pt x="11" y="21"/>
                    </a:lnTo>
                    <a:lnTo>
                      <a:pt x="11" y="26"/>
                    </a:lnTo>
                    <a:lnTo>
                      <a:pt x="11" y="26"/>
                    </a:lnTo>
                    <a:lnTo>
                      <a:pt x="11" y="26"/>
                    </a:lnTo>
                    <a:lnTo>
                      <a:pt x="11" y="31"/>
                    </a:lnTo>
                    <a:lnTo>
                      <a:pt x="11" y="37"/>
                    </a:lnTo>
                    <a:lnTo>
                      <a:pt x="11" y="37"/>
                    </a:lnTo>
                    <a:lnTo>
                      <a:pt x="16" y="37"/>
                    </a:lnTo>
                    <a:lnTo>
                      <a:pt x="16" y="31"/>
                    </a:lnTo>
                    <a:lnTo>
                      <a:pt x="16" y="31"/>
                    </a:lnTo>
                    <a:lnTo>
                      <a:pt x="16" y="37"/>
                    </a:lnTo>
                    <a:lnTo>
                      <a:pt x="16" y="47"/>
                    </a:lnTo>
                    <a:lnTo>
                      <a:pt x="16" y="58"/>
                    </a:lnTo>
                    <a:lnTo>
                      <a:pt x="11" y="68"/>
                    </a:lnTo>
                    <a:lnTo>
                      <a:pt x="11" y="68"/>
                    </a:lnTo>
                    <a:lnTo>
                      <a:pt x="5" y="52"/>
                    </a:lnTo>
                    <a:lnTo>
                      <a:pt x="0" y="37"/>
                    </a:lnTo>
                    <a:lnTo>
                      <a:pt x="5" y="31"/>
                    </a:lnTo>
                    <a:lnTo>
                      <a:pt x="0" y="31"/>
                    </a:lnTo>
                    <a:lnTo>
                      <a:pt x="5" y="10"/>
                    </a:lnTo>
                    <a:lnTo>
                      <a:pt x="11" y="5"/>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57" name="Freeform 7"/>
              <p:cNvSpPr>
                <a:spLocks/>
              </p:cNvSpPr>
              <p:nvPr/>
            </p:nvSpPr>
            <p:spPr bwMode="auto">
              <a:xfrm>
                <a:off x="3390" y="1799"/>
                <a:ext cx="16" cy="68"/>
              </a:xfrm>
              <a:custGeom>
                <a:avLst/>
                <a:gdLst>
                  <a:gd name="T0" fmla="*/ 11 w 16"/>
                  <a:gd name="T1" fmla="*/ 5 h 68"/>
                  <a:gd name="T2" fmla="*/ 16 w 16"/>
                  <a:gd name="T3" fmla="*/ 5 h 68"/>
                  <a:gd name="T4" fmla="*/ 16 w 16"/>
                  <a:gd name="T5" fmla="*/ 0 h 68"/>
                  <a:gd name="T6" fmla="*/ 16 w 16"/>
                  <a:gd name="T7" fmla="*/ 10 h 68"/>
                  <a:gd name="T8" fmla="*/ 16 w 16"/>
                  <a:gd name="T9" fmla="*/ 10 h 68"/>
                  <a:gd name="T10" fmla="*/ 16 w 16"/>
                  <a:gd name="T11" fmla="*/ 15 h 68"/>
                  <a:gd name="T12" fmla="*/ 11 w 16"/>
                  <a:gd name="T13" fmla="*/ 15 h 68"/>
                  <a:gd name="T14" fmla="*/ 11 w 16"/>
                  <a:gd name="T15" fmla="*/ 21 h 68"/>
                  <a:gd name="T16" fmla="*/ 11 w 16"/>
                  <a:gd name="T17" fmla="*/ 21 h 68"/>
                  <a:gd name="T18" fmla="*/ 11 w 16"/>
                  <a:gd name="T19" fmla="*/ 26 h 68"/>
                  <a:gd name="T20" fmla="*/ 11 w 16"/>
                  <a:gd name="T21" fmla="*/ 26 h 68"/>
                  <a:gd name="T22" fmla="*/ 11 w 16"/>
                  <a:gd name="T23" fmla="*/ 26 h 68"/>
                  <a:gd name="T24" fmla="*/ 11 w 16"/>
                  <a:gd name="T25" fmla="*/ 31 h 68"/>
                  <a:gd name="T26" fmla="*/ 11 w 16"/>
                  <a:gd name="T27" fmla="*/ 37 h 68"/>
                  <a:gd name="T28" fmla="*/ 11 w 16"/>
                  <a:gd name="T29" fmla="*/ 37 h 68"/>
                  <a:gd name="T30" fmla="*/ 16 w 16"/>
                  <a:gd name="T31" fmla="*/ 37 h 68"/>
                  <a:gd name="T32" fmla="*/ 16 w 16"/>
                  <a:gd name="T33" fmla="*/ 31 h 68"/>
                  <a:gd name="T34" fmla="*/ 16 w 16"/>
                  <a:gd name="T35" fmla="*/ 31 h 68"/>
                  <a:gd name="T36" fmla="*/ 16 w 16"/>
                  <a:gd name="T37" fmla="*/ 37 h 68"/>
                  <a:gd name="T38" fmla="*/ 16 w 16"/>
                  <a:gd name="T39" fmla="*/ 47 h 68"/>
                  <a:gd name="T40" fmla="*/ 16 w 16"/>
                  <a:gd name="T41" fmla="*/ 58 h 68"/>
                  <a:gd name="T42" fmla="*/ 11 w 16"/>
                  <a:gd name="T43" fmla="*/ 68 h 68"/>
                  <a:gd name="T44" fmla="*/ 11 w 16"/>
                  <a:gd name="T45" fmla="*/ 68 h 68"/>
                  <a:gd name="T46" fmla="*/ 5 w 16"/>
                  <a:gd name="T47" fmla="*/ 52 h 68"/>
                  <a:gd name="T48" fmla="*/ 0 w 16"/>
                  <a:gd name="T49" fmla="*/ 37 h 68"/>
                  <a:gd name="T50" fmla="*/ 5 w 16"/>
                  <a:gd name="T51" fmla="*/ 31 h 68"/>
                  <a:gd name="T52" fmla="*/ 0 w 16"/>
                  <a:gd name="T53" fmla="*/ 31 h 68"/>
                  <a:gd name="T54" fmla="*/ 5 w 16"/>
                  <a:gd name="T55" fmla="*/ 10 h 68"/>
                  <a:gd name="T56" fmla="*/ 11 w 16"/>
                  <a:gd name="T57" fmla="*/ 5 h 68"/>
                  <a:gd name="T58" fmla="*/ 11 w 16"/>
                  <a:gd name="T59" fmla="*/ 5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6" h="68">
                    <a:moveTo>
                      <a:pt x="11" y="5"/>
                    </a:moveTo>
                    <a:lnTo>
                      <a:pt x="16" y="5"/>
                    </a:lnTo>
                    <a:lnTo>
                      <a:pt x="16" y="0"/>
                    </a:lnTo>
                    <a:lnTo>
                      <a:pt x="16" y="10"/>
                    </a:lnTo>
                    <a:lnTo>
                      <a:pt x="16" y="10"/>
                    </a:lnTo>
                    <a:lnTo>
                      <a:pt x="16" y="15"/>
                    </a:lnTo>
                    <a:lnTo>
                      <a:pt x="11" y="15"/>
                    </a:lnTo>
                    <a:lnTo>
                      <a:pt x="11" y="21"/>
                    </a:lnTo>
                    <a:lnTo>
                      <a:pt x="11" y="21"/>
                    </a:lnTo>
                    <a:lnTo>
                      <a:pt x="11" y="26"/>
                    </a:lnTo>
                    <a:lnTo>
                      <a:pt x="11" y="26"/>
                    </a:lnTo>
                    <a:lnTo>
                      <a:pt x="11" y="26"/>
                    </a:lnTo>
                    <a:lnTo>
                      <a:pt x="11" y="31"/>
                    </a:lnTo>
                    <a:lnTo>
                      <a:pt x="11" y="37"/>
                    </a:lnTo>
                    <a:lnTo>
                      <a:pt x="11" y="37"/>
                    </a:lnTo>
                    <a:lnTo>
                      <a:pt x="16" y="37"/>
                    </a:lnTo>
                    <a:lnTo>
                      <a:pt x="16" y="31"/>
                    </a:lnTo>
                    <a:lnTo>
                      <a:pt x="16" y="31"/>
                    </a:lnTo>
                    <a:lnTo>
                      <a:pt x="16" y="37"/>
                    </a:lnTo>
                    <a:lnTo>
                      <a:pt x="16" y="47"/>
                    </a:lnTo>
                    <a:lnTo>
                      <a:pt x="16" y="58"/>
                    </a:lnTo>
                    <a:lnTo>
                      <a:pt x="11" y="68"/>
                    </a:lnTo>
                    <a:lnTo>
                      <a:pt x="11" y="68"/>
                    </a:lnTo>
                    <a:lnTo>
                      <a:pt x="5" y="52"/>
                    </a:lnTo>
                    <a:lnTo>
                      <a:pt x="0" y="37"/>
                    </a:lnTo>
                    <a:lnTo>
                      <a:pt x="5" y="31"/>
                    </a:lnTo>
                    <a:lnTo>
                      <a:pt x="0" y="31"/>
                    </a:lnTo>
                    <a:lnTo>
                      <a:pt x="5" y="10"/>
                    </a:lnTo>
                    <a:lnTo>
                      <a:pt x="11" y="5"/>
                    </a:lnTo>
                    <a:lnTo>
                      <a:pt x="11" y="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58" name="Freeform 8"/>
              <p:cNvSpPr>
                <a:spLocks/>
              </p:cNvSpPr>
              <p:nvPr/>
            </p:nvSpPr>
            <p:spPr bwMode="auto">
              <a:xfrm>
                <a:off x="3401" y="1820"/>
                <a:ext cx="332" cy="285"/>
              </a:xfrm>
              <a:custGeom>
                <a:avLst/>
                <a:gdLst>
                  <a:gd name="T0" fmla="*/ 42 w 332"/>
                  <a:gd name="T1" fmla="*/ 37 h 285"/>
                  <a:gd name="T2" fmla="*/ 47 w 332"/>
                  <a:gd name="T3" fmla="*/ 31 h 285"/>
                  <a:gd name="T4" fmla="*/ 31 w 332"/>
                  <a:gd name="T5" fmla="*/ 10 h 285"/>
                  <a:gd name="T6" fmla="*/ 63 w 332"/>
                  <a:gd name="T7" fmla="*/ 0 h 285"/>
                  <a:gd name="T8" fmla="*/ 79 w 332"/>
                  <a:gd name="T9" fmla="*/ 0 h 285"/>
                  <a:gd name="T10" fmla="*/ 152 w 332"/>
                  <a:gd name="T11" fmla="*/ 52 h 285"/>
                  <a:gd name="T12" fmla="*/ 179 w 332"/>
                  <a:gd name="T13" fmla="*/ 52 h 285"/>
                  <a:gd name="T14" fmla="*/ 195 w 332"/>
                  <a:gd name="T15" fmla="*/ 58 h 285"/>
                  <a:gd name="T16" fmla="*/ 210 w 332"/>
                  <a:gd name="T17" fmla="*/ 63 h 285"/>
                  <a:gd name="T18" fmla="*/ 221 w 332"/>
                  <a:gd name="T19" fmla="*/ 79 h 285"/>
                  <a:gd name="T20" fmla="*/ 242 w 332"/>
                  <a:gd name="T21" fmla="*/ 95 h 285"/>
                  <a:gd name="T22" fmla="*/ 242 w 332"/>
                  <a:gd name="T23" fmla="*/ 116 h 285"/>
                  <a:gd name="T24" fmla="*/ 253 w 332"/>
                  <a:gd name="T25" fmla="*/ 126 h 285"/>
                  <a:gd name="T26" fmla="*/ 253 w 332"/>
                  <a:gd name="T27" fmla="*/ 132 h 285"/>
                  <a:gd name="T28" fmla="*/ 263 w 332"/>
                  <a:gd name="T29" fmla="*/ 137 h 285"/>
                  <a:gd name="T30" fmla="*/ 263 w 332"/>
                  <a:gd name="T31" fmla="*/ 137 h 285"/>
                  <a:gd name="T32" fmla="*/ 263 w 332"/>
                  <a:gd name="T33" fmla="*/ 142 h 285"/>
                  <a:gd name="T34" fmla="*/ 284 w 332"/>
                  <a:gd name="T35" fmla="*/ 163 h 285"/>
                  <a:gd name="T36" fmla="*/ 321 w 332"/>
                  <a:gd name="T37" fmla="*/ 169 h 285"/>
                  <a:gd name="T38" fmla="*/ 332 w 332"/>
                  <a:gd name="T39" fmla="*/ 179 h 285"/>
                  <a:gd name="T40" fmla="*/ 326 w 332"/>
                  <a:gd name="T41" fmla="*/ 216 h 285"/>
                  <a:gd name="T42" fmla="*/ 279 w 332"/>
                  <a:gd name="T43" fmla="*/ 237 h 285"/>
                  <a:gd name="T44" fmla="*/ 221 w 332"/>
                  <a:gd name="T45" fmla="*/ 248 h 285"/>
                  <a:gd name="T46" fmla="*/ 205 w 332"/>
                  <a:gd name="T47" fmla="*/ 269 h 285"/>
                  <a:gd name="T48" fmla="*/ 179 w 332"/>
                  <a:gd name="T49" fmla="*/ 269 h 285"/>
                  <a:gd name="T50" fmla="*/ 147 w 332"/>
                  <a:gd name="T51" fmla="*/ 264 h 285"/>
                  <a:gd name="T52" fmla="*/ 142 w 332"/>
                  <a:gd name="T53" fmla="*/ 285 h 285"/>
                  <a:gd name="T54" fmla="*/ 94 w 332"/>
                  <a:gd name="T55" fmla="*/ 216 h 285"/>
                  <a:gd name="T56" fmla="*/ 79 w 332"/>
                  <a:gd name="T57" fmla="*/ 195 h 285"/>
                  <a:gd name="T58" fmla="*/ 79 w 332"/>
                  <a:gd name="T59" fmla="*/ 174 h 285"/>
                  <a:gd name="T60" fmla="*/ 63 w 332"/>
                  <a:gd name="T61" fmla="*/ 147 h 285"/>
                  <a:gd name="T62" fmla="*/ 47 w 332"/>
                  <a:gd name="T63" fmla="*/ 142 h 285"/>
                  <a:gd name="T64" fmla="*/ 5 w 332"/>
                  <a:gd name="T65" fmla="*/ 68 h 285"/>
                  <a:gd name="T66" fmla="*/ 0 w 332"/>
                  <a:gd name="T67" fmla="*/ 74 h 285"/>
                  <a:gd name="T68" fmla="*/ 0 w 332"/>
                  <a:gd name="T69" fmla="*/ 47 h 285"/>
                  <a:gd name="T70" fmla="*/ 21 w 332"/>
                  <a:gd name="T71" fmla="*/ 52 h 285"/>
                  <a:gd name="T72" fmla="*/ 26 w 332"/>
                  <a:gd name="T73" fmla="*/ 42 h 285"/>
                  <a:gd name="T74" fmla="*/ 42 w 332"/>
                  <a:gd name="T75" fmla="*/ 37 h 2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32" h="285">
                    <a:moveTo>
                      <a:pt x="42" y="37"/>
                    </a:moveTo>
                    <a:lnTo>
                      <a:pt x="47" y="31"/>
                    </a:lnTo>
                    <a:lnTo>
                      <a:pt x="31" y="10"/>
                    </a:lnTo>
                    <a:lnTo>
                      <a:pt x="63" y="0"/>
                    </a:lnTo>
                    <a:lnTo>
                      <a:pt x="79" y="0"/>
                    </a:lnTo>
                    <a:lnTo>
                      <a:pt x="152" y="52"/>
                    </a:lnTo>
                    <a:lnTo>
                      <a:pt x="179" y="52"/>
                    </a:lnTo>
                    <a:lnTo>
                      <a:pt x="195" y="58"/>
                    </a:lnTo>
                    <a:lnTo>
                      <a:pt x="210" y="63"/>
                    </a:lnTo>
                    <a:lnTo>
                      <a:pt x="221" y="79"/>
                    </a:lnTo>
                    <a:lnTo>
                      <a:pt x="242" y="95"/>
                    </a:lnTo>
                    <a:lnTo>
                      <a:pt x="242" y="116"/>
                    </a:lnTo>
                    <a:lnTo>
                      <a:pt x="253" y="126"/>
                    </a:lnTo>
                    <a:lnTo>
                      <a:pt x="253" y="132"/>
                    </a:lnTo>
                    <a:lnTo>
                      <a:pt x="263" y="137"/>
                    </a:lnTo>
                    <a:lnTo>
                      <a:pt x="263" y="137"/>
                    </a:lnTo>
                    <a:lnTo>
                      <a:pt x="263" y="142"/>
                    </a:lnTo>
                    <a:lnTo>
                      <a:pt x="284" y="163"/>
                    </a:lnTo>
                    <a:lnTo>
                      <a:pt x="321" y="169"/>
                    </a:lnTo>
                    <a:lnTo>
                      <a:pt x="332" y="179"/>
                    </a:lnTo>
                    <a:lnTo>
                      <a:pt x="326" y="216"/>
                    </a:lnTo>
                    <a:lnTo>
                      <a:pt x="279" y="237"/>
                    </a:lnTo>
                    <a:lnTo>
                      <a:pt x="221" y="248"/>
                    </a:lnTo>
                    <a:lnTo>
                      <a:pt x="205" y="269"/>
                    </a:lnTo>
                    <a:lnTo>
                      <a:pt x="179" y="269"/>
                    </a:lnTo>
                    <a:lnTo>
                      <a:pt x="147" y="264"/>
                    </a:lnTo>
                    <a:lnTo>
                      <a:pt x="142" y="285"/>
                    </a:lnTo>
                    <a:lnTo>
                      <a:pt x="94" y="216"/>
                    </a:lnTo>
                    <a:lnTo>
                      <a:pt x="79" y="195"/>
                    </a:lnTo>
                    <a:lnTo>
                      <a:pt x="79" y="174"/>
                    </a:lnTo>
                    <a:lnTo>
                      <a:pt x="63" y="147"/>
                    </a:lnTo>
                    <a:lnTo>
                      <a:pt x="47" y="142"/>
                    </a:lnTo>
                    <a:lnTo>
                      <a:pt x="5" y="68"/>
                    </a:lnTo>
                    <a:lnTo>
                      <a:pt x="0" y="74"/>
                    </a:lnTo>
                    <a:lnTo>
                      <a:pt x="0" y="47"/>
                    </a:lnTo>
                    <a:lnTo>
                      <a:pt x="21" y="52"/>
                    </a:lnTo>
                    <a:lnTo>
                      <a:pt x="26" y="42"/>
                    </a:lnTo>
                    <a:lnTo>
                      <a:pt x="42" y="37"/>
                    </a:lnTo>
                    <a:close/>
                  </a:path>
                </a:pathLst>
              </a:custGeom>
              <a:solidFill>
                <a:srgbClr val="FFFF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59" name="Freeform 9"/>
              <p:cNvSpPr>
                <a:spLocks/>
              </p:cNvSpPr>
              <p:nvPr/>
            </p:nvSpPr>
            <p:spPr bwMode="auto">
              <a:xfrm>
                <a:off x="3401" y="1820"/>
                <a:ext cx="332" cy="285"/>
              </a:xfrm>
              <a:custGeom>
                <a:avLst/>
                <a:gdLst>
                  <a:gd name="T0" fmla="*/ 42 w 332"/>
                  <a:gd name="T1" fmla="*/ 37 h 285"/>
                  <a:gd name="T2" fmla="*/ 47 w 332"/>
                  <a:gd name="T3" fmla="*/ 31 h 285"/>
                  <a:gd name="T4" fmla="*/ 31 w 332"/>
                  <a:gd name="T5" fmla="*/ 10 h 285"/>
                  <a:gd name="T6" fmla="*/ 63 w 332"/>
                  <a:gd name="T7" fmla="*/ 0 h 285"/>
                  <a:gd name="T8" fmla="*/ 79 w 332"/>
                  <a:gd name="T9" fmla="*/ 0 h 285"/>
                  <a:gd name="T10" fmla="*/ 152 w 332"/>
                  <a:gd name="T11" fmla="*/ 52 h 285"/>
                  <a:gd name="T12" fmla="*/ 179 w 332"/>
                  <a:gd name="T13" fmla="*/ 52 h 285"/>
                  <a:gd name="T14" fmla="*/ 195 w 332"/>
                  <a:gd name="T15" fmla="*/ 58 h 285"/>
                  <a:gd name="T16" fmla="*/ 210 w 332"/>
                  <a:gd name="T17" fmla="*/ 63 h 285"/>
                  <a:gd name="T18" fmla="*/ 221 w 332"/>
                  <a:gd name="T19" fmla="*/ 79 h 285"/>
                  <a:gd name="T20" fmla="*/ 242 w 332"/>
                  <a:gd name="T21" fmla="*/ 95 h 285"/>
                  <a:gd name="T22" fmla="*/ 242 w 332"/>
                  <a:gd name="T23" fmla="*/ 116 h 285"/>
                  <a:gd name="T24" fmla="*/ 253 w 332"/>
                  <a:gd name="T25" fmla="*/ 126 h 285"/>
                  <a:gd name="T26" fmla="*/ 253 w 332"/>
                  <a:gd name="T27" fmla="*/ 132 h 285"/>
                  <a:gd name="T28" fmla="*/ 263 w 332"/>
                  <a:gd name="T29" fmla="*/ 137 h 285"/>
                  <a:gd name="T30" fmla="*/ 263 w 332"/>
                  <a:gd name="T31" fmla="*/ 137 h 285"/>
                  <a:gd name="T32" fmla="*/ 263 w 332"/>
                  <a:gd name="T33" fmla="*/ 142 h 285"/>
                  <a:gd name="T34" fmla="*/ 284 w 332"/>
                  <a:gd name="T35" fmla="*/ 163 h 285"/>
                  <a:gd name="T36" fmla="*/ 321 w 332"/>
                  <a:gd name="T37" fmla="*/ 169 h 285"/>
                  <a:gd name="T38" fmla="*/ 332 w 332"/>
                  <a:gd name="T39" fmla="*/ 179 h 285"/>
                  <a:gd name="T40" fmla="*/ 326 w 332"/>
                  <a:gd name="T41" fmla="*/ 216 h 285"/>
                  <a:gd name="T42" fmla="*/ 279 w 332"/>
                  <a:gd name="T43" fmla="*/ 237 h 285"/>
                  <a:gd name="T44" fmla="*/ 221 w 332"/>
                  <a:gd name="T45" fmla="*/ 248 h 285"/>
                  <a:gd name="T46" fmla="*/ 205 w 332"/>
                  <a:gd name="T47" fmla="*/ 269 h 285"/>
                  <a:gd name="T48" fmla="*/ 179 w 332"/>
                  <a:gd name="T49" fmla="*/ 269 h 285"/>
                  <a:gd name="T50" fmla="*/ 147 w 332"/>
                  <a:gd name="T51" fmla="*/ 264 h 285"/>
                  <a:gd name="T52" fmla="*/ 142 w 332"/>
                  <a:gd name="T53" fmla="*/ 285 h 285"/>
                  <a:gd name="T54" fmla="*/ 94 w 332"/>
                  <a:gd name="T55" fmla="*/ 216 h 285"/>
                  <a:gd name="T56" fmla="*/ 79 w 332"/>
                  <a:gd name="T57" fmla="*/ 195 h 285"/>
                  <a:gd name="T58" fmla="*/ 79 w 332"/>
                  <a:gd name="T59" fmla="*/ 174 h 285"/>
                  <a:gd name="T60" fmla="*/ 63 w 332"/>
                  <a:gd name="T61" fmla="*/ 147 h 285"/>
                  <a:gd name="T62" fmla="*/ 47 w 332"/>
                  <a:gd name="T63" fmla="*/ 142 h 285"/>
                  <a:gd name="T64" fmla="*/ 5 w 332"/>
                  <a:gd name="T65" fmla="*/ 68 h 285"/>
                  <a:gd name="T66" fmla="*/ 0 w 332"/>
                  <a:gd name="T67" fmla="*/ 74 h 285"/>
                  <a:gd name="T68" fmla="*/ 0 w 332"/>
                  <a:gd name="T69" fmla="*/ 47 h 285"/>
                  <a:gd name="T70" fmla="*/ 21 w 332"/>
                  <a:gd name="T71" fmla="*/ 52 h 285"/>
                  <a:gd name="T72" fmla="*/ 26 w 332"/>
                  <a:gd name="T73" fmla="*/ 42 h 285"/>
                  <a:gd name="T74" fmla="*/ 42 w 332"/>
                  <a:gd name="T75" fmla="*/ 37 h 2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32" h="285">
                    <a:moveTo>
                      <a:pt x="42" y="37"/>
                    </a:moveTo>
                    <a:lnTo>
                      <a:pt x="47" y="31"/>
                    </a:lnTo>
                    <a:lnTo>
                      <a:pt x="31" y="10"/>
                    </a:lnTo>
                    <a:lnTo>
                      <a:pt x="63" y="0"/>
                    </a:lnTo>
                    <a:lnTo>
                      <a:pt x="79" y="0"/>
                    </a:lnTo>
                    <a:lnTo>
                      <a:pt x="152" y="52"/>
                    </a:lnTo>
                    <a:lnTo>
                      <a:pt x="179" y="52"/>
                    </a:lnTo>
                    <a:lnTo>
                      <a:pt x="195" y="58"/>
                    </a:lnTo>
                    <a:lnTo>
                      <a:pt x="210" y="63"/>
                    </a:lnTo>
                    <a:lnTo>
                      <a:pt x="221" y="79"/>
                    </a:lnTo>
                    <a:lnTo>
                      <a:pt x="242" y="95"/>
                    </a:lnTo>
                    <a:lnTo>
                      <a:pt x="242" y="116"/>
                    </a:lnTo>
                    <a:lnTo>
                      <a:pt x="253" y="126"/>
                    </a:lnTo>
                    <a:lnTo>
                      <a:pt x="253" y="132"/>
                    </a:lnTo>
                    <a:lnTo>
                      <a:pt x="263" y="137"/>
                    </a:lnTo>
                    <a:lnTo>
                      <a:pt x="263" y="137"/>
                    </a:lnTo>
                    <a:lnTo>
                      <a:pt x="263" y="142"/>
                    </a:lnTo>
                    <a:lnTo>
                      <a:pt x="284" y="163"/>
                    </a:lnTo>
                    <a:lnTo>
                      <a:pt x="321" y="169"/>
                    </a:lnTo>
                    <a:lnTo>
                      <a:pt x="332" y="179"/>
                    </a:lnTo>
                    <a:lnTo>
                      <a:pt x="326" y="216"/>
                    </a:lnTo>
                    <a:lnTo>
                      <a:pt x="279" y="237"/>
                    </a:lnTo>
                    <a:lnTo>
                      <a:pt x="221" y="248"/>
                    </a:lnTo>
                    <a:lnTo>
                      <a:pt x="205" y="269"/>
                    </a:lnTo>
                    <a:lnTo>
                      <a:pt x="179" y="269"/>
                    </a:lnTo>
                    <a:lnTo>
                      <a:pt x="147" y="264"/>
                    </a:lnTo>
                    <a:lnTo>
                      <a:pt x="142" y="285"/>
                    </a:lnTo>
                    <a:lnTo>
                      <a:pt x="94" y="216"/>
                    </a:lnTo>
                    <a:lnTo>
                      <a:pt x="79" y="195"/>
                    </a:lnTo>
                    <a:lnTo>
                      <a:pt x="79" y="174"/>
                    </a:lnTo>
                    <a:lnTo>
                      <a:pt x="63" y="147"/>
                    </a:lnTo>
                    <a:lnTo>
                      <a:pt x="47" y="142"/>
                    </a:lnTo>
                    <a:lnTo>
                      <a:pt x="5" y="68"/>
                    </a:lnTo>
                    <a:lnTo>
                      <a:pt x="0" y="74"/>
                    </a:lnTo>
                    <a:lnTo>
                      <a:pt x="0" y="47"/>
                    </a:lnTo>
                    <a:lnTo>
                      <a:pt x="21" y="52"/>
                    </a:lnTo>
                    <a:lnTo>
                      <a:pt x="26" y="42"/>
                    </a:lnTo>
                    <a:lnTo>
                      <a:pt x="42" y="37"/>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60" name="Freeform 10"/>
              <p:cNvSpPr>
                <a:spLocks/>
              </p:cNvSpPr>
              <p:nvPr/>
            </p:nvSpPr>
            <p:spPr bwMode="auto">
              <a:xfrm>
                <a:off x="3401" y="1799"/>
                <a:ext cx="63" cy="73"/>
              </a:xfrm>
              <a:custGeom>
                <a:avLst/>
                <a:gdLst>
                  <a:gd name="T0" fmla="*/ 26 w 63"/>
                  <a:gd name="T1" fmla="*/ 15 h 73"/>
                  <a:gd name="T2" fmla="*/ 52 w 63"/>
                  <a:gd name="T3" fmla="*/ 0 h 73"/>
                  <a:gd name="T4" fmla="*/ 63 w 63"/>
                  <a:gd name="T5" fmla="*/ 21 h 73"/>
                  <a:gd name="T6" fmla="*/ 31 w 63"/>
                  <a:gd name="T7" fmla="*/ 31 h 73"/>
                  <a:gd name="T8" fmla="*/ 47 w 63"/>
                  <a:gd name="T9" fmla="*/ 52 h 73"/>
                  <a:gd name="T10" fmla="*/ 42 w 63"/>
                  <a:gd name="T11" fmla="*/ 58 h 73"/>
                  <a:gd name="T12" fmla="*/ 26 w 63"/>
                  <a:gd name="T13" fmla="*/ 63 h 73"/>
                  <a:gd name="T14" fmla="*/ 21 w 63"/>
                  <a:gd name="T15" fmla="*/ 73 h 73"/>
                  <a:gd name="T16" fmla="*/ 0 w 63"/>
                  <a:gd name="T17" fmla="*/ 68 h 73"/>
                  <a:gd name="T18" fmla="*/ 0 w 63"/>
                  <a:gd name="T19" fmla="*/ 68 h 73"/>
                  <a:gd name="T20" fmla="*/ 5 w 63"/>
                  <a:gd name="T21" fmla="*/ 58 h 73"/>
                  <a:gd name="T22" fmla="*/ 5 w 63"/>
                  <a:gd name="T23" fmla="*/ 47 h 73"/>
                  <a:gd name="T24" fmla="*/ 5 w 63"/>
                  <a:gd name="T25" fmla="*/ 37 h 73"/>
                  <a:gd name="T26" fmla="*/ 5 w 63"/>
                  <a:gd name="T27" fmla="*/ 31 h 73"/>
                  <a:gd name="T28" fmla="*/ 5 w 63"/>
                  <a:gd name="T29" fmla="*/ 31 h 73"/>
                  <a:gd name="T30" fmla="*/ 5 w 63"/>
                  <a:gd name="T31" fmla="*/ 26 h 73"/>
                  <a:gd name="T32" fmla="*/ 5 w 63"/>
                  <a:gd name="T33" fmla="*/ 21 h 73"/>
                  <a:gd name="T34" fmla="*/ 5 w 63"/>
                  <a:gd name="T35" fmla="*/ 15 h 73"/>
                  <a:gd name="T36" fmla="*/ 5 w 63"/>
                  <a:gd name="T37" fmla="*/ 10 h 73"/>
                  <a:gd name="T38" fmla="*/ 10 w 63"/>
                  <a:gd name="T39" fmla="*/ 10 h 73"/>
                  <a:gd name="T40" fmla="*/ 15 w 63"/>
                  <a:gd name="T41" fmla="*/ 15 h 73"/>
                  <a:gd name="T42" fmla="*/ 26 w 63"/>
                  <a:gd name="T43" fmla="*/ 15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63" h="73">
                    <a:moveTo>
                      <a:pt x="26" y="15"/>
                    </a:moveTo>
                    <a:lnTo>
                      <a:pt x="52" y="0"/>
                    </a:lnTo>
                    <a:lnTo>
                      <a:pt x="63" y="21"/>
                    </a:lnTo>
                    <a:lnTo>
                      <a:pt x="31" y="31"/>
                    </a:lnTo>
                    <a:lnTo>
                      <a:pt x="47" y="52"/>
                    </a:lnTo>
                    <a:lnTo>
                      <a:pt x="42" y="58"/>
                    </a:lnTo>
                    <a:lnTo>
                      <a:pt x="26" y="63"/>
                    </a:lnTo>
                    <a:lnTo>
                      <a:pt x="21" y="73"/>
                    </a:lnTo>
                    <a:lnTo>
                      <a:pt x="0" y="68"/>
                    </a:lnTo>
                    <a:lnTo>
                      <a:pt x="0" y="68"/>
                    </a:lnTo>
                    <a:lnTo>
                      <a:pt x="5" y="58"/>
                    </a:lnTo>
                    <a:lnTo>
                      <a:pt x="5" y="47"/>
                    </a:lnTo>
                    <a:lnTo>
                      <a:pt x="5" y="37"/>
                    </a:lnTo>
                    <a:lnTo>
                      <a:pt x="5" y="31"/>
                    </a:lnTo>
                    <a:lnTo>
                      <a:pt x="5" y="31"/>
                    </a:lnTo>
                    <a:lnTo>
                      <a:pt x="5" y="26"/>
                    </a:lnTo>
                    <a:lnTo>
                      <a:pt x="5" y="21"/>
                    </a:lnTo>
                    <a:lnTo>
                      <a:pt x="5" y="15"/>
                    </a:lnTo>
                    <a:lnTo>
                      <a:pt x="5" y="10"/>
                    </a:lnTo>
                    <a:lnTo>
                      <a:pt x="10" y="10"/>
                    </a:lnTo>
                    <a:lnTo>
                      <a:pt x="15" y="15"/>
                    </a:lnTo>
                    <a:lnTo>
                      <a:pt x="26" y="15"/>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61" name="Freeform 11"/>
              <p:cNvSpPr>
                <a:spLocks/>
              </p:cNvSpPr>
              <p:nvPr/>
            </p:nvSpPr>
            <p:spPr bwMode="auto">
              <a:xfrm>
                <a:off x="3401" y="1799"/>
                <a:ext cx="63" cy="73"/>
              </a:xfrm>
              <a:custGeom>
                <a:avLst/>
                <a:gdLst>
                  <a:gd name="T0" fmla="*/ 26 w 63"/>
                  <a:gd name="T1" fmla="*/ 15 h 73"/>
                  <a:gd name="T2" fmla="*/ 52 w 63"/>
                  <a:gd name="T3" fmla="*/ 0 h 73"/>
                  <a:gd name="T4" fmla="*/ 63 w 63"/>
                  <a:gd name="T5" fmla="*/ 21 h 73"/>
                  <a:gd name="T6" fmla="*/ 31 w 63"/>
                  <a:gd name="T7" fmla="*/ 31 h 73"/>
                  <a:gd name="T8" fmla="*/ 47 w 63"/>
                  <a:gd name="T9" fmla="*/ 52 h 73"/>
                  <a:gd name="T10" fmla="*/ 42 w 63"/>
                  <a:gd name="T11" fmla="*/ 58 h 73"/>
                  <a:gd name="T12" fmla="*/ 26 w 63"/>
                  <a:gd name="T13" fmla="*/ 63 h 73"/>
                  <a:gd name="T14" fmla="*/ 21 w 63"/>
                  <a:gd name="T15" fmla="*/ 73 h 73"/>
                  <a:gd name="T16" fmla="*/ 0 w 63"/>
                  <a:gd name="T17" fmla="*/ 68 h 73"/>
                  <a:gd name="T18" fmla="*/ 0 w 63"/>
                  <a:gd name="T19" fmla="*/ 68 h 73"/>
                  <a:gd name="T20" fmla="*/ 5 w 63"/>
                  <a:gd name="T21" fmla="*/ 58 h 73"/>
                  <a:gd name="T22" fmla="*/ 5 w 63"/>
                  <a:gd name="T23" fmla="*/ 47 h 73"/>
                  <a:gd name="T24" fmla="*/ 5 w 63"/>
                  <a:gd name="T25" fmla="*/ 37 h 73"/>
                  <a:gd name="T26" fmla="*/ 5 w 63"/>
                  <a:gd name="T27" fmla="*/ 31 h 73"/>
                  <a:gd name="T28" fmla="*/ 5 w 63"/>
                  <a:gd name="T29" fmla="*/ 31 h 73"/>
                  <a:gd name="T30" fmla="*/ 5 w 63"/>
                  <a:gd name="T31" fmla="*/ 26 h 73"/>
                  <a:gd name="T32" fmla="*/ 5 w 63"/>
                  <a:gd name="T33" fmla="*/ 21 h 73"/>
                  <a:gd name="T34" fmla="*/ 5 w 63"/>
                  <a:gd name="T35" fmla="*/ 15 h 73"/>
                  <a:gd name="T36" fmla="*/ 5 w 63"/>
                  <a:gd name="T37" fmla="*/ 10 h 73"/>
                  <a:gd name="T38" fmla="*/ 10 w 63"/>
                  <a:gd name="T39" fmla="*/ 10 h 73"/>
                  <a:gd name="T40" fmla="*/ 15 w 63"/>
                  <a:gd name="T41" fmla="*/ 15 h 73"/>
                  <a:gd name="T42" fmla="*/ 26 w 63"/>
                  <a:gd name="T43" fmla="*/ 15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63" h="73">
                    <a:moveTo>
                      <a:pt x="26" y="15"/>
                    </a:moveTo>
                    <a:lnTo>
                      <a:pt x="52" y="0"/>
                    </a:lnTo>
                    <a:lnTo>
                      <a:pt x="63" y="21"/>
                    </a:lnTo>
                    <a:lnTo>
                      <a:pt x="31" y="31"/>
                    </a:lnTo>
                    <a:lnTo>
                      <a:pt x="47" y="52"/>
                    </a:lnTo>
                    <a:lnTo>
                      <a:pt x="42" y="58"/>
                    </a:lnTo>
                    <a:lnTo>
                      <a:pt x="26" y="63"/>
                    </a:lnTo>
                    <a:lnTo>
                      <a:pt x="21" y="73"/>
                    </a:lnTo>
                    <a:lnTo>
                      <a:pt x="0" y="68"/>
                    </a:lnTo>
                    <a:lnTo>
                      <a:pt x="0" y="68"/>
                    </a:lnTo>
                    <a:lnTo>
                      <a:pt x="5" y="58"/>
                    </a:lnTo>
                    <a:lnTo>
                      <a:pt x="5" y="47"/>
                    </a:lnTo>
                    <a:lnTo>
                      <a:pt x="5" y="37"/>
                    </a:lnTo>
                    <a:lnTo>
                      <a:pt x="5" y="31"/>
                    </a:lnTo>
                    <a:lnTo>
                      <a:pt x="5" y="31"/>
                    </a:lnTo>
                    <a:lnTo>
                      <a:pt x="5" y="26"/>
                    </a:lnTo>
                    <a:lnTo>
                      <a:pt x="5" y="21"/>
                    </a:lnTo>
                    <a:lnTo>
                      <a:pt x="5" y="15"/>
                    </a:lnTo>
                    <a:lnTo>
                      <a:pt x="5" y="10"/>
                    </a:lnTo>
                    <a:lnTo>
                      <a:pt x="10" y="10"/>
                    </a:lnTo>
                    <a:lnTo>
                      <a:pt x="15" y="15"/>
                    </a:lnTo>
                    <a:lnTo>
                      <a:pt x="26" y="1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62" name="Freeform 12"/>
              <p:cNvSpPr>
                <a:spLocks/>
              </p:cNvSpPr>
              <p:nvPr/>
            </p:nvSpPr>
            <p:spPr bwMode="auto">
              <a:xfrm>
                <a:off x="3664" y="1931"/>
                <a:ext cx="74" cy="58"/>
              </a:xfrm>
              <a:custGeom>
                <a:avLst/>
                <a:gdLst>
                  <a:gd name="T0" fmla="*/ 0 w 74"/>
                  <a:gd name="T1" fmla="*/ 26 h 58"/>
                  <a:gd name="T2" fmla="*/ 37 w 74"/>
                  <a:gd name="T3" fmla="*/ 31 h 58"/>
                  <a:gd name="T4" fmla="*/ 63 w 74"/>
                  <a:gd name="T5" fmla="*/ 5 h 58"/>
                  <a:gd name="T6" fmla="*/ 69 w 74"/>
                  <a:gd name="T7" fmla="*/ 0 h 58"/>
                  <a:gd name="T8" fmla="*/ 74 w 74"/>
                  <a:gd name="T9" fmla="*/ 0 h 58"/>
                  <a:gd name="T10" fmla="*/ 74 w 74"/>
                  <a:gd name="T11" fmla="*/ 10 h 58"/>
                  <a:gd name="T12" fmla="*/ 69 w 74"/>
                  <a:gd name="T13" fmla="*/ 21 h 58"/>
                  <a:gd name="T14" fmla="*/ 69 w 74"/>
                  <a:gd name="T15" fmla="*/ 31 h 58"/>
                  <a:gd name="T16" fmla="*/ 63 w 74"/>
                  <a:gd name="T17" fmla="*/ 42 h 58"/>
                  <a:gd name="T18" fmla="*/ 58 w 74"/>
                  <a:gd name="T19" fmla="*/ 58 h 58"/>
                  <a:gd name="T20" fmla="*/ 21 w 74"/>
                  <a:gd name="T21" fmla="*/ 52 h 58"/>
                  <a:gd name="T22" fmla="*/ 0 w 74"/>
                  <a:gd name="T23" fmla="*/ 31 h 58"/>
                  <a:gd name="T24" fmla="*/ 0 w 74"/>
                  <a:gd name="T25" fmla="*/ 26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4" h="58">
                    <a:moveTo>
                      <a:pt x="0" y="26"/>
                    </a:moveTo>
                    <a:lnTo>
                      <a:pt x="37" y="31"/>
                    </a:lnTo>
                    <a:lnTo>
                      <a:pt x="63" y="5"/>
                    </a:lnTo>
                    <a:lnTo>
                      <a:pt x="69" y="0"/>
                    </a:lnTo>
                    <a:lnTo>
                      <a:pt x="74" y="0"/>
                    </a:lnTo>
                    <a:lnTo>
                      <a:pt x="74" y="10"/>
                    </a:lnTo>
                    <a:lnTo>
                      <a:pt x="69" y="21"/>
                    </a:lnTo>
                    <a:lnTo>
                      <a:pt x="69" y="31"/>
                    </a:lnTo>
                    <a:lnTo>
                      <a:pt x="63" y="42"/>
                    </a:lnTo>
                    <a:lnTo>
                      <a:pt x="58" y="58"/>
                    </a:lnTo>
                    <a:lnTo>
                      <a:pt x="21" y="52"/>
                    </a:lnTo>
                    <a:lnTo>
                      <a:pt x="0" y="31"/>
                    </a:lnTo>
                    <a:lnTo>
                      <a:pt x="0" y="26"/>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63" name="Freeform 13"/>
              <p:cNvSpPr>
                <a:spLocks/>
              </p:cNvSpPr>
              <p:nvPr/>
            </p:nvSpPr>
            <p:spPr bwMode="auto">
              <a:xfrm>
                <a:off x="3664" y="1931"/>
                <a:ext cx="74" cy="58"/>
              </a:xfrm>
              <a:custGeom>
                <a:avLst/>
                <a:gdLst>
                  <a:gd name="T0" fmla="*/ 21 w 74"/>
                  <a:gd name="T1" fmla="*/ 31 h 58"/>
                  <a:gd name="T2" fmla="*/ 37 w 74"/>
                  <a:gd name="T3" fmla="*/ 31 h 58"/>
                  <a:gd name="T4" fmla="*/ 63 w 74"/>
                  <a:gd name="T5" fmla="*/ 5 h 58"/>
                  <a:gd name="T6" fmla="*/ 69 w 74"/>
                  <a:gd name="T7" fmla="*/ 0 h 58"/>
                  <a:gd name="T8" fmla="*/ 74 w 74"/>
                  <a:gd name="T9" fmla="*/ 0 h 58"/>
                  <a:gd name="T10" fmla="*/ 74 w 74"/>
                  <a:gd name="T11" fmla="*/ 10 h 58"/>
                  <a:gd name="T12" fmla="*/ 69 w 74"/>
                  <a:gd name="T13" fmla="*/ 21 h 58"/>
                  <a:gd name="T14" fmla="*/ 69 w 74"/>
                  <a:gd name="T15" fmla="*/ 31 h 58"/>
                  <a:gd name="T16" fmla="*/ 63 w 74"/>
                  <a:gd name="T17" fmla="*/ 42 h 58"/>
                  <a:gd name="T18" fmla="*/ 58 w 74"/>
                  <a:gd name="T19" fmla="*/ 58 h 58"/>
                  <a:gd name="T20" fmla="*/ 21 w 74"/>
                  <a:gd name="T21" fmla="*/ 52 h 58"/>
                  <a:gd name="T22" fmla="*/ 0 w 74"/>
                  <a:gd name="T23" fmla="*/ 31 h 58"/>
                  <a:gd name="T24" fmla="*/ 0 w 74"/>
                  <a:gd name="T25" fmla="*/ 26 h 58"/>
                  <a:gd name="T26" fmla="*/ 21 w 74"/>
                  <a:gd name="T27" fmla="*/ 31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4" h="58">
                    <a:moveTo>
                      <a:pt x="21" y="31"/>
                    </a:moveTo>
                    <a:lnTo>
                      <a:pt x="37" y="31"/>
                    </a:lnTo>
                    <a:lnTo>
                      <a:pt x="63" y="5"/>
                    </a:lnTo>
                    <a:lnTo>
                      <a:pt x="69" y="0"/>
                    </a:lnTo>
                    <a:lnTo>
                      <a:pt x="74" y="0"/>
                    </a:lnTo>
                    <a:lnTo>
                      <a:pt x="74" y="10"/>
                    </a:lnTo>
                    <a:lnTo>
                      <a:pt x="69" y="21"/>
                    </a:lnTo>
                    <a:lnTo>
                      <a:pt x="69" y="31"/>
                    </a:lnTo>
                    <a:lnTo>
                      <a:pt x="63" y="42"/>
                    </a:lnTo>
                    <a:lnTo>
                      <a:pt x="58" y="58"/>
                    </a:lnTo>
                    <a:lnTo>
                      <a:pt x="21" y="52"/>
                    </a:lnTo>
                    <a:lnTo>
                      <a:pt x="0" y="31"/>
                    </a:lnTo>
                    <a:lnTo>
                      <a:pt x="0" y="26"/>
                    </a:lnTo>
                    <a:lnTo>
                      <a:pt x="21" y="3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64" name="Freeform 14"/>
              <p:cNvSpPr>
                <a:spLocks/>
              </p:cNvSpPr>
              <p:nvPr/>
            </p:nvSpPr>
            <p:spPr bwMode="auto">
              <a:xfrm>
                <a:off x="3543" y="2057"/>
                <a:ext cx="158" cy="116"/>
              </a:xfrm>
              <a:custGeom>
                <a:avLst/>
                <a:gdLst>
                  <a:gd name="T0" fmla="*/ 0 w 158"/>
                  <a:gd name="T1" fmla="*/ 48 h 116"/>
                  <a:gd name="T2" fmla="*/ 5 w 158"/>
                  <a:gd name="T3" fmla="*/ 27 h 116"/>
                  <a:gd name="T4" fmla="*/ 37 w 158"/>
                  <a:gd name="T5" fmla="*/ 32 h 116"/>
                  <a:gd name="T6" fmla="*/ 63 w 158"/>
                  <a:gd name="T7" fmla="*/ 32 h 116"/>
                  <a:gd name="T8" fmla="*/ 79 w 158"/>
                  <a:gd name="T9" fmla="*/ 11 h 116"/>
                  <a:gd name="T10" fmla="*/ 137 w 158"/>
                  <a:gd name="T11" fmla="*/ 0 h 116"/>
                  <a:gd name="T12" fmla="*/ 148 w 158"/>
                  <a:gd name="T13" fmla="*/ 11 h 116"/>
                  <a:gd name="T14" fmla="*/ 158 w 158"/>
                  <a:gd name="T15" fmla="*/ 37 h 116"/>
                  <a:gd name="T16" fmla="*/ 142 w 158"/>
                  <a:gd name="T17" fmla="*/ 58 h 116"/>
                  <a:gd name="T18" fmla="*/ 100 w 158"/>
                  <a:gd name="T19" fmla="*/ 85 h 116"/>
                  <a:gd name="T20" fmla="*/ 42 w 158"/>
                  <a:gd name="T21" fmla="*/ 106 h 116"/>
                  <a:gd name="T22" fmla="*/ 26 w 158"/>
                  <a:gd name="T23" fmla="*/ 116 h 116"/>
                  <a:gd name="T24" fmla="*/ 10 w 158"/>
                  <a:gd name="T25" fmla="*/ 111 h 116"/>
                  <a:gd name="T26" fmla="*/ 5 w 158"/>
                  <a:gd name="T27" fmla="*/ 100 h 116"/>
                  <a:gd name="T28" fmla="*/ 5 w 158"/>
                  <a:gd name="T29" fmla="*/ 95 h 116"/>
                  <a:gd name="T30" fmla="*/ 0 w 158"/>
                  <a:gd name="T31" fmla="*/ 69 h 116"/>
                  <a:gd name="T32" fmla="*/ 0 w 158"/>
                  <a:gd name="T33" fmla="*/ 48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58" h="116">
                    <a:moveTo>
                      <a:pt x="0" y="48"/>
                    </a:moveTo>
                    <a:lnTo>
                      <a:pt x="5" y="27"/>
                    </a:lnTo>
                    <a:lnTo>
                      <a:pt x="37" y="32"/>
                    </a:lnTo>
                    <a:lnTo>
                      <a:pt x="63" y="32"/>
                    </a:lnTo>
                    <a:lnTo>
                      <a:pt x="79" y="11"/>
                    </a:lnTo>
                    <a:lnTo>
                      <a:pt x="137" y="0"/>
                    </a:lnTo>
                    <a:lnTo>
                      <a:pt x="148" y="11"/>
                    </a:lnTo>
                    <a:lnTo>
                      <a:pt x="158" y="37"/>
                    </a:lnTo>
                    <a:lnTo>
                      <a:pt x="142" y="58"/>
                    </a:lnTo>
                    <a:lnTo>
                      <a:pt x="100" y="85"/>
                    </a:lnTo>
                    <a:lnTo>
                      <a:pt x="42" y="106"/>
                    </a:lnTo>
                    <a:lnTo>
                      <a:pt x="26" y="116"/>
                    </a:lnTo>
                    <a:lnTo>
                      <a:pt x="10" y="111"/>
                    </a:lnTo>
                    <a:lnTo>
                      <a:pt x="5" y="100"/>
                    </a:lnTo>
                    <a:lnTo>
                      <a:pt x="5" y="95"/>
                    </a:lnTo>
                    <a:lnTo>
                      <a:pt x="0" y="69"/>
                    </a:lnTo>
                    <a:lnTo>
                      <a:pt x="0" y="48"/>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65" name="Freeform 15"/>
              <p:cNvSpPr>
                <a:spLocks/>
              </p:cNvSpPr>
              <p:nvPr/>
            </p:nvSpPr>
            <p:spPr bwMode="auto">
              <a:xfrm>
                <a:off x="3543" y="2057"/>
                <a:ext cx="158" cy="116"/>
              </a:xfrm>
              <a:custGeom>
                <a:avLst/>
                <a:gdLst>
                  <a:gd name="T0" fmla="*/ 0 w 158"/>
                  <a:gd name="T1" fmla="*/ 37 h 116"/>
                  <a:gd name="T2" fmla="*/ 5 w 158"/>
                  <a:gd name="T3" fmla="*/ 27 h 116"/>
                  <a:gd name="T4" fmla="*/ 37 w 158"/>
                  <a:gd name="T5" fmla="*/ 32 h 116"/>
                  <a:gd name="T6" fmla="*/ 63 w 158"/>
                  <a:gd name="T7" fmla="*/ 32 h 116"/>
                  <a:gd name="T8" fmla="*/ 79 w 158"/>
                  <a:gd name="T9" fmla="*/ 11 h 116"/>
                  <a:gd name="T10" fmla="*/ 137 w 158"/>
                  <a:gd name="T11" fmla="*/ 0 h 116"/>
                  <a:gd name="T12" fmla="*/ 148 w 158"/>
                  <a:gd name="T13" fmla="*/ 11 h 116"/>
                  <a:gd name="T14" fmla="*/ 158 w 158"/>
                  <a:gd name="T15" fmla="*/ 37 h 116"/>
                  <a:gd name="T16" fmla="*/ 142 w 158"/>
                  <a:gd name="T17" fmla="*/ 58 h 116"/>
                  <a:gd name="T18" fmla="*/ 100 w 158"/>
                  <a:gd name="T19" fmla="*/ 85 h 116"/>
                  <a:gd name="T20" fmla="*/ 42 w 158"/>
                  <a:gd name="T21" fmla="*/ 106 h 116"/>
                  <a:gd name="T22" fmla="*/ 26 w 158"/>
                  <a:gd name="T23" fmla="*/ 116 h 116"/>
                  <a:gd name="T24" fmla="*/ 10 w 158"/>
                  <a:gd name="T25" fmla="*/ 111 h 116"/>
                  <a:gd name="T26" fmla="*/ 5 w 158"/>
                  <a:gd name="T27" fmla="*/ 100 h 116"/>
                  <a:gd name="T28" fmla="*/ 5 w 158"/>
                  <a:gd name="T29" fmla="*/ 95 h 116"/>
                  <a:gd name="T30" fmla="*/ 0 w 158"/>
                  <a:gd name="T31" fmla="*/ 69 h 116"/>
                  <a:gd name="T32" fmla="*/ 0 w 158"/>
                  <a:gd name="T33" fmla="*/ 48 h 116"/>
                  <a:gd name="T34" fmla="*/ 0 w 158"/>
                  <a:gd name="T35" fmla="*/ 37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58" h="116">
                    <a:moveTo>
                      <a:pt x="0" y="37"/>
                    </a:moveTo>
                    <a:lnTo>
                      <a:pt x="5" y="27"/>
                    </a:lnTo>
                    <a:lnTo>
                      <a:pt x="37" y="32"/>
                    </a:lnTo>
                    <a:lnTo>
                      <a:pt x="63" y="32"/>
                    </a:lnTo>
                    <a:lnTo>
                      <a:pt x="79" y="11"/>
                    </a:lnTo>
                    <a:lnTo>
                      <a:pt x="137" y="0"/>
                    </a:lnTo>
                    <a:lnTo>
                      <a:pt x="148" y="11"/>
                    </a:lnTo>
                    <a:lnTo>
                      <a:pt x="158" y="37"/>
                    </a:lnTo>
                    <a:lnTo>
                      <a:pt x="142" y="58"/>
                    </a:lnTo>
                    <a:lnTo>
                      <a:pt x="100" y="85"/>
                    </a:lnTo>
                    <a:lnTo>
                      <a:pt x="42" y="106"/>
                    </a:lnTo>
                    <a:lnTo>
                      <a:pt x="26" y="116"/>
                    </a:lnTo>
                    <a:lnTo>
                      <a:pt x="10" y="111"/>
                    </a:lnTo>
                    <a:lnTo>
                      <a:pt x="5" y="100"/>
                    </a:lnTo>
                    <a:lnTo>
                      <a:pt x="5" y="95"/>
                    </a:lnTo>
                    <a:lnTo>
                      <a:pt x="0" y="69"/>
                    </a:lnTo>
                    <a:lnTo>
                      <a:pt x="0" y="48"/>
                    </a:lnTo>
                    <a:lnTo>
                      <a:pt x="0" y="37"/>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66" name="Freeform 16"/>
              <p:cNvSpPr>
                <a:spLocks/>
              </p:cNvSpPr>
              <p:nvPr/>
            </p:nvSpPr>
            <p:spPr bwMode="auto">
              <a:xfrm>
                <a:off x="3917" y="1762"/>
                <a:ext cx="443" cy="490"/>
              </a:xfrm>
              <a:custGeom>
                <a:avLst/>
                <a:gdLst>
                  <a:gd name="T0" fmla="*/ 153 w 443"/>
                  <a:gd name="T1" fmla="*/ 52 h 490"/>
                  <a:gd name="T2" fmla="*/ 153 w 443"/>
                  <a:gd name="T3" fmla="*/ 74 h 490"/>
                  <a:gd name="T4" fmla="*/ 174 w 443"/>
                  <a:gd name="T5" fmla="*/ 116 h 490"/>
                  <a:gd name="T6" fmla="*/ 248 w 443"/>
                  <a:gd name="T7" fmla="*/ 142 h 490"/>
                  <a:gd name="T8" fmla="*/ 275 w 443"/>
                  <a:gd name="T9" fmla="*/ 158 h 490"/>
                  <a:gd name="T10" fmla="*/ 306 w 443"/>
                  <a:gd name="T11" fmla="*/ 153 h 490"/>
                  <a:gd name="T12" fmla="*/ 311 w 443"/>
                  <a:gd name="T13" fmla="*/ 132 h 490"/>
                  <a:gd name="T14" fmla="*/ 317 w 443"/>
                  <a:gd name="T15" fmla="*/ 142 h 490"/>
                  <a:gd name="T16" fmla="*/ 333 w 443"/>
                  <a:gd name="T17" fmla="*/ 158 h 490"/>
                  <a:gd name="T18" fmla="*/ 370 w 443"/>
                  <a:gd name="T19" fmla="*/ 153 h 490"/>
                  <a:gd name="T20" fmla="*/ 375 w 443"/>
                  <a:gd name="T21" fmla="*/ 132 h 490"/>
                  <a:gd name="T22" fmla="*/ 396 w 443"/>
                  <a:gd name="T23" fmla="*/ 110 h 490"/>
                  <a:gd name="T24" fmla="*/ 433 w 443"/>
                  <a:gd name="T25" fmla="*/ 126 h 490"/>
                  <a:gd name="T26" fmla="*/ 438 w 443"/>
                  <a:gd name="T27" fmla="*/ 142 h 490"/>
                  <a:gd name="T28" fmla="*/ 406 w 443"/>
                  <a:gd name="T29" fmla="*/ 205 h 490"/>
                  <a:gd name="T30" fmla="*/ 396 w 443"/>
                  <a:gd name="T31" fmla="*/ 237 h 490"/>
                  <a:gd name="T32" fmla="*/ 380 w 443"/>
                  <a:gd name="T33" fmla="*/ 205 h 490"/>
                  <a:gd name="T34" fmla="*/ 364 w 443"/>
                  <a:gd name="T35" fmla="*/ 205 h 490"/>
                  <a:gd name="T36" fmla="*/ 380 w 443"/>
                  <a:gd name="T37" fmla="*/ 184 h 490"/>
                  <a:gd name="T38" fmla="*/ 333 w 443"/>
                  <a:gd name="T39" fmla="*/ 163 h 490"/>
                  <a:gd name="T40" fmla="*/ 306 w 443"/>
                  <a:gd name="T41" fmla="*/ 169 h 490"/>
                  <a:gd name="T42" fmla="*/ 311 w 443"/>
                  <a:gd name="T43" fmla="*/ 195 h 490"/>
                  <a:gd name="T44" fmla="*/ 327 w 443"/>
                  <a:gd name="T45" fmla="*/ 216 h 490"/>
                  <a:gd name="T46" fmla="*/ 306 w 443"/>
                  <a:gd name="T47" fmla="*/ 248 h 490"/>
                  <a:gd name="T48" fmla="*/ 296 w 443"/>
                  <a:gd name="T49" fmla="*/ 274 h 490"/>
                  <a:gd name="T50" fmla="*/ 243 w 443"/>
                  <a:gd name="T51" fmla="*/ 327 h 490"/>
                  <a:gd name="T52" fmla="*/ 227 w 443"/>
                  <a:gd name="T53" fmla="*/ 343 h 490"/>
                  <a:gd name="T54" fmla="*/ 211 w 443"/>
                  <a:gd name="T55" fmla="*/ 374 h 490"/>
                  <a:gd name="T56" fmla="*/ 206 w 443"/>
                  <a:gd name="T57" fmla="*/ 459 h 490"/>
                  <a:gd name="T58" fmla="*/ 190 w 443"/>
                  <a:gd name="T59" fmla="*/ 480 h 490"/>
                  <a:gd name="T60" fmla="*/ 164 w 443"/>
                  <a:gd name="T61" fmla="*/ 480 h 490"/>
                  <a:gd name="T62" fmla="*/ 106 w 443"/>
                  <a:gd name="T63" fmla="*/ 348 h 490"/>
                  <a:gd name="T64" fmla="*/ 85 w 443"/>
                  <a:gd name="T65" fmla="*/ 263 h 490"/>
                  <a:gd name="T66" fmla="*/ 74 w 443"/>
                  <a:gd name="T67" fmla="*/ 253 h 490"/>
                  <a:gd name="T68" fmla="*/ 21 w 443"/>
                  <a:gd name="T69" fmla="*/ 232 h 490"/>
                  <a:gd name="T70" fmla="*/ 48 w 443"/>
                  <a:gd name="T71" fmla="*/ 221 h 490"/>
                  <a:gd name="T72" fmla="*/ 0 w 443"/>
                  <a:gd name="T73" fmla="*/ 205 h 490"/>
                  <a:gd name="T74" fmla="*/ 16 w 443"/>
                  <a:gd name="T75" fmla="*/ 147 h 490"/>
                  <a:gd name="T76" fmla="*/ 53 w 443"/>
                  <a:gd name="T77" fmla="*/ 132 h 490"/>
                  <a:gd name="T78" fmla="*/ 79 w 443"/>
                  <a:gd name="T79" fmla="*/ 63 h 490"/>
                  <a:gd name="T80" fmla="*/ 69 w 443"/>
                  <a:gd name="T81" fmla="*/ 37 h 490"/>
                  <a:gd name="T82" fmla="*/ 101 w 443"/>
                  <a:gd name="T83" fmla="*/ 10 h 490"/>
                  <a:gd name="T84" fmla="*/ 137 w 443"/>
                  <a:gd name="T85" fmla="*/ 21 h 4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443" h="490">
                    <a:moveTo>
                      <a:pt x="137" y="21"/>
                    </a:moveTo>
                    <a:lnTo>
                      <a:pt x="153" y="52"/>
                    </a:lnTo>
                    <a:lnTo>
                      <a:pt x="137" y="47"/>
                    </a:lnTo>
                    <a:lnTo>
                      <a:pt x="153" y="74"/>
                    </a:lnTo>
                    <a:lnTo>
                      <a:pt x="185" y="89"/>
                    </a:lnTo>
                    <a:lnTo>
                      <a:pt x="174" y="116"/>
                    </a:lnTo>
                    <a:lnTo>
                      <a:pt x="232" y="142"/>
                    </a:lnTo>
                    <a:lnTo>
                      <a:pt x="248" y="142"/>
                    </a:lnTo>
                    <a:lnTo>
                      <a:pt x="253" y="147"/>
                    </a:lnTo>
                    <a:lnTo>
                      <a:pt x="275" y="158"/>
                    </a:lnTo>
                    <a:lnTo>
                      <a:pt x="306" y="158"/>
                    </a:lnTo>
                    <a:lnTo>
                      <a:pt x="306" y="153"/>
                    </a:lnTo>
                    <a:lnTo>
                      <a:pt x="306" y="132"/>
                    </a:lnTo>
                    <a:lnTo>
                      <a:pt x="311" y="132"/>
                    </a:lnTo>
                    <a:lnTo>
                      <a:pt x="327" y="126"/>
                    </a:lnTo>
                    <a:lnTo>
                      <a:pt x="317" y="142"/>
                    </a:lnTo>
                    <a:lnTo>
                      <a:pt x="317" y="147"/>
                    </a:lnTo>
                    <a:lnTo>
                      <a:pt x="333" y="158"/>
                    </a:lnTo>
                    <a:lnTo>
                      <a:pt x="348" y="153"/>
                    </a:lnTo>
                    <a:lnTo>
                      <a:pt x="370" y="153"/>
                    </a:lnTo>
                    <a:lnTo>
                      <a:pt x="359" y="132"/>
                    </a:lnTo>
                    <a:lnTo>
                      <a:pt x="375" y="132"/>
                    </a:lnTo>
                    <a:lnTo>
                      <a:pt x="391" y="110"/>
                    </a:lnTo>
                    <a:lnTo>
                      <a:pt x="396" y="110"/>
                    </a:lnTo>
                    <a:lnTo>
                      <a:pt x="422" y="105"/>
                    </a:lnTo>
                    <a:lnTo>
                      <a:pt x="433" y="126"/>
                    </a:lnTo>
                    <a:lnTo>
                      <a:pt x="443" y="126"/>
                    </a:lnTo>
                    <a:lnTo>
                      <a:pt x="438" y="142"/>
                    </a:lnTo>
                    <a:lnTo>
                      <a:pt x="417" y="158"/>
                    </a:lnTo>
                    <a:lnTo>
                      <a:pt x="406" y="205"/>
                    </a:lnTo>
                    <a:lnTo>
                      <a:pt x="396" y="200"/>
                    </a:lnTo>
                    <a:lnTo>
                      <a:pt x="396" y="237"/>
                    </a:lnTo>
                    <a:lnTo>
                      <a:pt x="391" y="242"/>
                    </a:lnTo>
                    <a:lnTo>
                      <a:pt x="380" y="205"/>
                    </a:lnTo>
                    <a:lnTo>
                      <a:pt x="370" y="221"/>
                    </a:lnTo>
                    <a:lnTo>
                      <a:pt x="364" y="205"/>
                    </a:lnTo>
                    <a:lnTo>
                      <a:pt x="375" y="200"/>
                    </a:lnTo>
                    <a:lnTo>
                      <a:pt x="380" y="184"/>
                    </a:lnTo>
                    <a:lnTo>
                      <a:pt x="338" y="179"/>
                    </a:lnTo>
                    <a:lnTo>
                      <a:pt x="333" y="163"/>
                    </a:lnTo>
                    <a:lnTo>
                      <a:pt x="311" y="158"/>
                    </a:lnTo>
                    <a:lnTo>
                      <a:pt x="306" y="169"/>
                    </a:lnTo>
                    <a:lnTo>
                      <a:pt x="322" y="179"/>
                    </a:lnTo>
                    <a:lnTo>
                      <a:pt x="311" y="195"/>
                    </a:lnTo>
                    <a:lnTo>
                      <a:pt x="322" y="200"/>
                    </a:lnTo>
                    <a:lnTo>
                      <a:pt x="327" y="216"/>
                    </a:lnTo>
                    <a:lnTo>
                      <a:pt x="338" y="248"/>
                    </a:lnTo>
                    <a:lnTo>
                      <a:pt x="306" y="248"/>
                    </a:lnTo>
                    <a:lnTo>
                      <a:pt x="306" y="263"/>
                    </a:lnTo>
                    <a:lnTo>
                      <a:pt x="296" y="274"/>
                    </a:lnTo>
                    <a:lnTo>
                      <a:pt x="264" y="306"/>
                    </a:lnTo>
                    <a:lnTo>
                      <a:pt x="243" y="327"/>
                    </a:lnTo>
                    <a:lnTo>
                      <a:pt x="243" y="337"/>
                    </a:lnTo>
                    <a:lnTo>
                      <a:pt x="227" y="343"/>
                    </a:lnTo>
                    <a:lnTo>
                      <a:pt x="217" y="348"/>
                    </a:lnTo>
                    <a:lnTo>
                      <a:pt x="211" y="374"/>
                    </a:lnTo>
                    <a:lnTo>
                      <a:pt x="211" y="448"/>
                    </a:lnTo>
                    <a:lnTo>
                      <a:pt x="206" y="459"/>
                    </a:lnTo>
                    <a:lnTo>
                      <a:pt x="201" y="469"/>
                    </a:lnTo>
                    <a:lnTo>
                      <a:pt x="190" y="480"/>
                    </a:lnTo>
                    <a:lnTo>
                      <a:pt x="180" y="490"/>
                    </a:lnTo>
                    <a:lnTo>
                      <a:pt x="164" y="480"/>
                    </a:lnTo>
                    <a:lnTo>
                      <a:pt x="137" y="427"/>
                    </a:lnTo>
                    <a:lnTo>
                      <a:pt x="106" y="348"/>
                    </a:lnTo>
                    <a:lnTo>
                      <a:pt x="85" y="279"/>
                    </a:lnTo>
                    <a:lnTo>
                      <a:pt x="85" y="263"/>
                    </a:lnTo>
                    <a:lnTo>
                      <a:pt x="74" y="232"/>
                    </a:lnTo>
                    <a:lnTo>
                      <a:pt x="74" y="253"/>
                    </a:lnTo>
                    <a:lnTo>
                      <a:pt x="53" y="263"/>
                    </a:lnTo>
                    <a:lnTo>
                      <a:pt x="21" y="232"/>
                    </a:lnTo>
                    <a:lnTo>
                      <a:pt x="37" y="232"/>
                    </a:lnTo>
                    <a:lnTo>
                      <a:pt x="48" y="221"/>
                    </a:lnTo>
                    <a:lnTo>
                      <a:pt x="27" y="227"/>
                    </a:lnTo>
                    <a:lnTo>
                      <a:pt x="0" y="205"/>
                    </a:lnTo>
                    <a:lnTo>
                      <a:pt x="53" y="195"/>
                    </a:lnTo>
                    <a:lnTo>
                      <a:pt x="16" y="147"/>
                    </a:lnTo>
                    <a:lnTo>
                      <a:pt x="37" y="137"/>
                    </a:lnTo>
                    <a:lnTo>
                      <a:pt x="53" y="132"/>
                    </a:lnTo>
                    <a:lnTo>
                      <a:pt x="85" y="74"/>
                    </a:lnTo>
                    <a:lnTo>
                      <a:pt x="79" y="63"/>
                    </a:lnTo>
                    <a:lnTo>
                      <a:pt x="90" y="58"/>
                    </a:lnTo>
                    <a:lnTo>
                      <a:pt x="69" y="37"/>
                    </a:lnTo>
                    <a:lnTo>
                      <a:pt x="58" y="15"/>
                    </a:lnTo>
                    <a:lnTo>
                      <a:pt x="101" y="10"/>
                    </a:lnTo>
                    <a:lnTo>
                      <a:pt x="111" y="0"/>
                    </a:lnTo>
                    <a:lnTo>
                      <a:pt x="137" y="21"/>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67" name="Freeform 17"/>
              <p:cNvSpPr>
                <a:spLocks/>
              </p:cNvSpPr>
              <p:nvPr/>
            </p:nvSpPr>
            <p:spPr bwMode="auto">
              <a:xfrm>
                <a:off x="3917" y="1762"/>
                <a:ext cx="443" cy="490"/>
              </a:xfrm>
              <a:custGeom>
                <a:avLst/>
                <a:gdLst>
                  <a:gd name="T0" fmla="*/ 153 w 443"/>
                  <a:gd name="T1" fmla="*/ 52 h 490"/>
                  <a:gd name="T2" fmla="*/ 153 w 443"/>
                  <a:gd name="T3" fmla="*/ 74 h 490"/>
                  <a:gd name="T4" fmla="*/ 174 w 443"/>
                  <a:gd name="T5" fmla="*/ 116 h 490"/>
                  <a:gd name="T6" fmla="*/ 248 w 443"/>
                  <a:gd name="T7" fmla="*/ 142 h 490"/>
                  <a:gd name="T8" fmla="*/ 275 w 443"/>
                  <a:gd name="T9" fmla="*/ 158 h 490"/>
                  <a:gd name="T10" fmla="*/ 306 w 443"/>
                  <a:gd name="T11" fmla="*/ 153 h 490"/>
                  <a:gd name="T12" fmla="*/ 311 w 443"/>
                  <a:gd name="T13" fmla="*/ 132 h 490"/>
                  <a:gd name="T14" fmla="*/ 317 w 443"/>
                  <a:gd name="T15" fmla="*/ 142 h 490"/>
                  <a:gd name="T16" fmla="*/ 333 w 443"/>
                  <a:gd name="T17" fmla="*/ 158 h 490"/>
                  <a:gd name="T18" fmla="*/ 370 w 443"/>
                  <a:gd name="T19" fmla="*/ 153 h 490"/>
                  <a:gd name="T20" fmla="*/ 375 w 443"/>
                  <a:gd name="T21" fmla="*/ 132 h 490"/>
                  <a:gd name="T22" fmla="*/ 396 w 443"/>
                  <a:gd name="T23" fmla="*/ 110 h 490"/>
                  <a:gd name="T24" fmla="*/ 433 w 443"/>
                  <a:gd name="T25" fmla="*/ 126 h 490"/>
                  <a:gd name="T26" fmla="*/ 438 w 443"/>
                  <a:gd name="T27" fmla="*/ 142 h 490"/>
                  <a:gd name="T28" fmla="*/ 406 w 443"/>
                  <a:gd name="T29" fmla="*/ 205 h 490"/>
                  <a:gd name="T30" fmla="*/ 396 w 443"/>
                  <a:gd name="T31" fmla="*/ 237 h 490"/>
                  <a:gd name="T32" fmla="*/ 380 w 443"/>
                  <a:gd name="T33" fmla="*/ 205 h 490"/>
                  <a:gd name="T34" fmla="*/ 364 w 443"/>
                  <a:gd name="T35" fmla="*/ 205 h 490"/>
                  <a:gd name="T36" fmla="*/ 380 w 443"/>
                  <a:gd name="T37" fmla="*/ 184 h 490"/>
                  <a:gd name="T38" fmla="*/ 333 w 443"/>
                  <a:gd name="T39" fmla="*/ 163 h 490"/>
                  <a:gd name="T40" fmla="*/ 306 w 443"/>
                  <a:gd name="T41" fmla="*/ 169 h 490"/>
                  <a:gd name="T42" fmla="*/ 311 w 443"/>
                  <a:gd name="T43" fmla="*/ 195 h 490"/>
                  <a:gd name="T44" fmla="*/ 327 w 443"/>
                  <a:gd name="T45" fmla="*/ 216 h 490"/>
                  <a:gd name="T46" fmla="*/ 306 w 443"/>
                  <a:gd name="T47" fmla="*/ 248 h 490"/>
                  <a:gd name="T48" fmla="*/ 296 w 443"/>
                  <a:gd name="T49" fmla="*/ 274 h 490"/>
                  <a:gd name="T50" fmla="*/ 243 w 443"/>
                  <a:gd name="T51" fmla="*/ 327 h 490"/>
                  <a:gd name="T52" fmla="*/ 227 w 443"/>
                  <a:gd name="T53" fmla="*/ 343 h 490"/>
                  <a:gd name="T54" fmla="*/ 211 w 443"/>
                  <a:gd name="T55" fmla="*/ 374 h 490"/>
                  <a:gd name="T56" fmla="*/ 206 w 443"/>
                  <a:gd name="T57" fmla="*/ 459 h 490"/>
                  <a:gd name="T58" fmla="*/ 190 w 443"/>
                  <a:gd name="T59" fmla="*/ 480 h 490"/>
                  <a:gd name="T60" fmla="*/ 164 w 443"/>
                  <a:gd name="T61" fmla="*/ 480 h 490"/>
                  <a:gd name="T62" fmla="*/ 106 w 443"/>
                  <a:gd name="T63" fmla="*/ 348 h 490"/>
                  <a:gd name="T64" fmla="*/ 85 w 443"/>
                  <a:gd name="T65" fmla="*/ 263 h 490"/>
                  <a:gd name="T66" fmla="*/ 74 w 443"/>
                  <a:gd name="T67" fmla="*/ 253 h 490"/>
                  <a:gd name="T68" fmla="*/ 21 w 443"/>
                  <a:gd name="T69" fmla="*/ 232 h 490"/>
                  <a:gd name="T70" fmla="*/ 48 w 443"/>
                  <a:gd name="T71" fmla="*/ 221 h 490"/>
                  <a:gd name="T72" fmla="*/ 0 w 443"/>
                  <a:gd name="T73" fmla="*/ 205 h 490"/>
                  <a:gd name="T74" fmla="*/ 16 w 443"/>
                  <a:gd name="T75" fmla="*/ 147 h 490"/>
                  <a:gd name="T76" fmla="*/ 53 w 443"/>
                  <a:gd name="T77" fmla="*/ 132 h 490"/>
                  <a:gd name="T78" fmla="*/ 79 w 443"/>
                  <a:gd name="T79" fmla="*/ 63 h 490"/>
                  <a:gd name="T80" fmla="*/ 69 w 443"/>
                  <a:gd name="T81" fmla="*/ 37 h 490"/>
                  <a:gd name="T82" fmla="*/ 101 w 443"/>
                  <a:gd name="T83" fmla="*/ 10 h 490"/>
                  <a:gd name="T84" fmla="*/ 137 w 443"/>
                  <a:gd name="T85" fmla="*/ 21 h 4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443" h="490">
                    <a:moveTo>
                      <a:pt x="137" y="21"/>
                    </a:moveTo>
                    <a:lnTo>
                      <a:pt x="153" y="52"/>
                    </a:lnTo>
                    <a:lnTo>
                      <a:pt x="137" y="47"/>
                    </a:lnTo>
                    <a:lnTo>
                      <a:pt x="153" y="74"/>
                    </a:lnTo>
                    <a:lnTo>
                      <a:pt x="185" y="89"/>
                    </a:lnTo>
                    <a:lnTo>
                      <a:pt x="174" y="116"/>
                    </a:lnTo>
                    <a:lnTo>
                      <a:pt x="232" y="142"/>
                    </a:lnTo>
                    <a:lnTo>
                      <a:pt x="248" y="142"/>
                    </a:lnTo>
                    <a:lnTo>
                      <a:pt x="253" y="147"/>
                    </a:lnTo>
                    <a:lnTo>
                      <a:pt x="275" y="158"/>
                    </a:lnTo>
                    <a:lnTo>
                      <a:pt x="306" y="158"/>
                    </a:lnTo>
                    <a:lnTo>
                      <a:pt x="306" y="153"/>
                    </a:lnTo>
                    <a:lnTo>
                      <a:pt x="306" y="132"/>
                    </a:lnTo>
                    <a:lnTo>
                      <a:pt x="311" y="132"/>
                    </a:lnTo>
                    <a:lnTo>
                      <a:pt x="327" y="126"/>
                    </a:lnTo>
                    <a:lnTo>
                      <a:pt x="317" y="142"/>
                    </a:lnTo>
                    <a:lnTo>
                      <a:pt x="317" y="147"/>
                    </a:lnTo>
                    <a:lnTo>
                      <a:pt x="333" y="158"/>
                    </a:lnTo>
                    <a:lnTo>
                      <a:pt x="348" y="153"/>
                    </a:lnTo>
                    <a:lnTo>
                      <a:pt x="370" y="153"/>
                    </a:lnTo>
                    <a:lnTo>
                      <a:pt x="359" y="132"/>
                    </a:lnTo>
                    <a:lnTo>
                      <a:pt x="375" y="132"/>
                    </a:lnTo>
                    <a:lnTo>
                      <a:pt x="391" y="110"/>
                    </a:lnTo>
                    <a:lnTo>
                      <a:pt x="396" y="110"/>
                    </a:lnTo>
                    <a:lnTo>
                      <a:pt x="422" y="105"/>
                    </a:lnTo>
                    <a:lnTo>
                      <a:pt x="433" y="126"/>
                    </a:lnTo>
                    <a:lnTo>
                      <a:pt x="443" y="126"/>
                    </a:lnTo>
                    <a:lnTo>
                      <a:pt x="438" y="142"/>
                    </a:lnTo>
                    <a:lnTo>
                      <a:pt x="417" y="158"/>
                    </a:lnTo>
                    <a:lnTo>
                      <a:pt x="406" y="205"/>
                    </a:lnTo>
                    <a:lnTo>
                      <a:pt x="396" y="200"/>
                    </a:lnTo>
                    <a:lnTo>
                      <a:pt x="396" y="237"/>
                    </a:lnTo>
                    <a:lnTo>
                      <a:pt x="391" y="242"/>
                    </a:lnTo>
                    <a:lnTo>
                      <a:pt x="380" y="205"/>
                    </a:lnTo>
                    <a:lnTo>
                      <a:pt x="370" y="221"/>
                    </a:lnTo>
                    <a:lnTo>
                      <a:pt x="364" y="205"/>
                    </a:lnTo>
                    <a:lnTo>
                      <a:pt x="375" y="200"/>
                    </a:lnTo>
                    <a:lnTo>
                      <a:pt x="380" y="184"/>
                    </a:lnTo>
                    <a:lnTo>
                      <a:pt x="338" y="179"/>
                    </a:lnTo>
                    <a:lnTo>
                      <a:pt x="333" y="163"/>
                    </a:lnTo>
                    <a:lnTo>
                      <a:pt x="311" y="158"/>
                    </a:lnTo>
                    <a:lnTo>
                      <a:pt x="306" y="169"/>
                    </a:lnTo>
                    <a:lnTo>
                      <a:pt x="322" y="179"/>
                    </a:lnTo>
                    <a:lnTo>
                      <a:pt x="311" y="195"/>
                    </a:lnTo>
                    <a:lnTo>
                      <a:pt x="322" y="200"/>
                    </a:lnTo>
                    <a:lnTo>
                      <a:pt x="327" y="216"/>
                    </a:lnTo>
                    <a:lnTo>
                      <a:pt x="338" y="248"/>
                    </a:lnTo>
                    <a:lnTo>
                      <a:pt x="306" y="248"/>
                    </a:lnTo>
                    <a:lnTo>
                      <a:pt x="306" y="263"/>
                    </a:lnTo>
                    <a:lnTo>
                      <a:pt x="296" y="274"/>
                    </a:lnTo>
                    <a:lnTo>
                      <a:pt x="264" y="306"/>
                    </a:lnTo>
                    <a:lnTo>
                      <a:pt x="243" y="327"/>
                    </a:lnTo>
                    <a:lnTo>
                      <a:pt x="243" y="337"/>
                    </a:lnTo>
                    <a:lnTo>
                      <a:pt x="227" y="343"/>
                    </a:lnTo>
                    <a:lnTo>
                      <a:pt x="217" y="348"/>
                    </a:lnTo>
                    <a:lnTo>
                      <a:pt x="211" y="374"/>
                    </a:lnTo>
                    <a:lnTo>
                      <a:pt x="211" y="448"/>
                    </a:lnTo>
                    <a:lnTo>
                      <a:pt x="206" y="459"/>
                    </a:lnTo>
                    <a:lnTo>
                      <a:pt x="201" y="469"/>
                    </a:lnTo>
                    <a:lnTo>
                      <a:pt x="190" y="480"/>
                    </a:lnTo>
                    <a:lnTo>
                      <a:pt x="180" y="490"/>
                    </a:lnTo>
                    <a:lnTo>
                      <a:pt x="164" y="480"/>
                    </a:lnTo>
                    <a:lnTo>
                      <a:pt x="137" y="427"/>
                    </a:lnTo>
                    <a:lnTo>
                      <a:pt x="106" y="348"/>
                    </a:lnTo>
                    <a:lnTo>
                      <a:pt x="85" y="279"/>
                    </a:lnTo>
                    <a:lnTo>
                      <a:pt x="85" y="263"/>
                    </a:lnTo>
                    <a:lnTo>
                      <a:pt x="74" y="232"/>
                    </a:lnTo>
                    <a:lnTo>
                      <a:pt x="74" y="253"/>
                    </a:lnTo>
                    <a:lnTo>
                      <a:pt x="53" y="263"/>
                    </a:lnTo>
                    <a:lnTo>
                      <a:pt x="21" y="232"/>
                    </a:lnTo>
                    <a:lnTo>
                      <a:pt x="37" y="232"/>
                    </a:lnTo>
                    <a:lnTo>
                      <a:pt x="48" y="221"/>
                    </a:lnTo>
                    <a:lnTo>
                      <a:pt x="27" y="227"/>
                    </a:lnTo>
                    <a:lnTo>
                      <a:pt x="0" y="205"/>
                    </a:lnTo>
                    <a:lnTo>
                      <a:pt x="53" y="195"/>
                    </a:lnTo>
                    <a:lnTo>
                      <a:pt x="16" y="147"/>
                    </a:lnTo>
                    <a:lnTo>
                      <a:pt x="37" y="137"/>
                    </a:lnTo>
                    <a:lnTo>
                      <a:pt x="53" y="132"/>
                    </a:lnTo>
                    <a:lnTo>
                      <a:pt x="85" y="74"/>
                    </a:lnTo>
                    <a:lnTo>
                      <a:pt x="79" y="63"/>
                    </a:lnTo>
                    <a:lnTo>
                      <a:pt x="90" y="58"/>
                    </a:lnTo>
                    <a:lnTo>
                      <a:pt x="69" y="37"/>
                    </a:lnTo>
                    <a:lnTo>
                      <a:pt x="58" y="15"/>
                    </a:lnTo>
                    <a:lnTo>
                      <a:pt x="101" y="10"/>
                    </a:lnTo>
                    <a:lnTo>
                      <a:pt x="111" y="0"/>
                    </a:lnTo>
                    <a:lnTo>
                      <a:pt x="137" y="2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68" name="Freeform 18"/>
              <p:cNvSpPr>
                <a:spLocks/>
              </p:cNvSpPr>
              <p:nvPr/>
            </p:nvSpPr>
            <p:spPr bwMode="auto">
              <a:xfrm>
                <a:off x="3517" y="1408"/>
                <a:ext cx="559" cy="259"/>
              </a:xfrm>
              <a:custGeom>
                <a:avLst/>
                <a:gdLst>
                  <a:gd name="T0" fmla="*/ 73 w 559"/>
                  <a:gd name="T1" fmla="*/ 143 h 259"/>
                  <a:gd name="T2" fmla="*/ 47 w 559"/>
                  <a:gd name="T3" fmla="*/ 158 h 259"/>
                  <a:gd name="T4" fmla="*/ 26 w 559"/>
                  <a:gd name="T5" fmla="*/ 132 h 259"/>
                  <a:gd name="T6" fmla="*/ 0 w 559"/>
                  <a:gd name="T7" fmla="*/ 121 h 259"/>
                  <a:gd name="T8" fmla="*/ 5 w 559"/>
                  <a:gd name="T9" fmla="*/ 90 h 259"/>
                  <a:gd name="T10" fmla="*/ 26 w 559"/>
                  <a:gd name="T11" fmla="*/ 95 h 259"/>
                  <a:gd name="T12" fmla="*/ 42 w 559"/>
                  <a:gd name="T13" fmla="*/ 63 h 259"/>
                  <a:gd name="T14" fmla="*/ 84 w 559"/>
                  <a:gd name="T15" fmla="*/ 69 h 259"/>
                  <a:gd name="T16" fmla="*/ 121 w 559"/>
                  <a:gd name="T17" fmla="*/ 85 h 259"/>
                  <a:gd name="T18" fmla="*/ 152 w 559"/>
                  <a:gd name="T19" fmla="*/ 74 h 259"/>
                  <a:gd name="T20" fmla="*/ 195 w 559"/>
                  <a:gd name="T21" fmla="*/ 79 h 259"/>
                  <a:gd name="T22" fmla="*/ 168 w 559"/>
                  <a:gd name="T23" fmla="*/ 58 h 259"/>
                  <a:gd name="T24" fmla="*/ 184 w 559"/>
                  <a:gd name="T25" fmla="*/ 42 h 259"/>
                  <a:gd name="T26" fmla="*/ 168 w 559"/>
                  <a:gd name="T27" fmla="*/ 26 h 259"/>
                  <a:gd name="T28" fmla="*/ 258 w 559"/>
                  <a:gd name="T29" fmla="*/ 0 h 259"/>
                  <a:gd name="T30" fmla="*/ 290 w 559"/>
                  <a:gd name="T31" fmla="*/ 5 h 259"/>
                  <a:gd name="T32" fmla="*/ 348 w 559"/>
                  <a:gd name="T33" fmla="*/ 32 h 259"/>
                  <a:gd name="T34" fmla="*/ 374 w 559"/>
                  <a:gd name="T35" fmla="*/ 21 h 259"/>
                  <a:gd name="T36" fmla="*/ 448 w 559"/>
                  <a:gd name="T37" fmla="*/ 79 h 259"/>
                  <a:gd name="T38" fmla="*/ 495 w 559"/>
                  <a:gd name="T39" fmla="*/ 74 h 259"/>
                  <a:gd name="T40" fmla="*/ 527 w 559"/>
                  <a:gd name="T41" fmla="*/ 100 h 259"/>
                  <a:gd name="T42" fmla="*/ 559 w 559"/>
                  <a:gd name="T43" fmla="*/ 111 h 259"/>
                  <a:gd name="T44" fmla="*/ 548 w 559"/>
                  <a:gd name="T45" fmla="*/ 132 h 259"/>
                  <a:gd name="T46" fmla="*/ 516 w 559"/>
                  <a:gd name="T47" fmla="*/ 143 h 259"/>
                  <a:gd name="T48" fmla="*/ 495 w 559"/>
                  <a:gd name="T49" fmla="*/ 190 h 259"/>
                  <a:gd name="T50" fmla="*/ 511 w 559"/>
                  <a:gd name="T51" fmla="*/ 232 h 259"/>
                  <a:gd name="T52" fmla="*/ 495 w 559"/>
                  <a:gd name="T53" fmla="*/ 222 h 259"/>
                  <a:gd name="T54" fmla="*/ 464 w 559"/>
                  <a:gd name="T55" fmla="*/ 216 h 259"/>
                  <a:gd name="T56" fmla="*/ 437 w 559"/>
                  <a:gd name="T57" fmla="*/ 216 h 259"/>
                  <a:gd name="T58" fmla="*/ 432 w 559"/>
                  <a:gd name="T59" fmla="*/ 216 h 259"/>
                  <a:gd name="T60" fmla="*/ 411 w 559"/>
                  <a:gd name="T61" fmla="*/ 211 h 259"/>
                  <a:gd name="T62" fmla="*/ 411 w 559"/>
                  <a:gd name="T63" fmla="*/ 227 h 259"/>
                  <a:gd name="T64" fmla="*/ 395 w 559"/>
                  <a:gd name="T65" fmla="*/ 222 h 259"/>
                  <a:gd name="T66" fmla="*/ 379 w 559"/>
                  <a:gd name="T67" fmla="*/ 222 h 259"/>
                  <a:gd name="T68" fmla="*/ 369 w 559"/>
                  <a:gd name="T69" fmla="*/ 238 h 259"/>
                  <a:gd name="T70" fmla="*/ 348 w 559"/>
                  <a:gd name="T71" fmla="*/ 259 h 259"/>
                  <a:gd name="T72" fmla="*/ 321 w 559"/>
                  <a:gd name="T73" fmla="*/ 248 h 259"/>
                  <a:gd name="T74" fmla="*/ 300 w 559"/>
                  <a:gd name="T75" fmla="*/ 216 h 259"/>
                  <a:gd name="T76" fmla="*/ 284 w 559"/>
                  <a:gd name="T77" fmla="*/ 206 h 259"/>
                  <a:gd name="T78" fmla="*/ 274 w 559"/>
                  <a:gd name="T79" fmla="*/ 206 h 259"/>
                  <a:gd name="T80" fmla="*/ 258 w 559"/>
                  <a:gd name="T81" fmla="*/ 206 h 259"/>
                  <a:gd name="T82" fmla="*/ 226 w 559"/>
                  <a:gd name="T83" fmla="*/ 195 h 259"/>
                  <a:gd name="T84" fmla="*/ 184 w 559"/>
                  <a:gd name="T85" fmla="*/ 169 h 259"/>
                  <a:gd name="T86" fmla="*/ 147 w 559"/>
                  <a:gd name="T87" fmla="*/ 180 h 259"/>
                  <a:gd name="T88" fmla="*/ 163 w 559"/>
                  <a:gd name="T89" fmla="*/ 238 h 259"/>
                  <a:gd name="T90" fmla="*/ 163 w 559"/>
                  <a:gd name="T91" fmla="*/ 248 h 259"/>
                  <a:gd name="T92" fmla="*/ 158 w 559"/>
                  <a:gd name="T93" fmla="*/ 248 h 259"/>
                  <a:gd name="T94" fmla="*/ 131 w 559"/>
                  <a:gd name="T95" fmla="*/ 227 h 259"/>
                  <a:gd name="T96" fmla="*/ 110 w 559"/>
                  <a:gd name="T97" fmla="*/ 238 h 259"/>
                  <a:gd name="T98" fmla="*/ 63 w 559"/>
                  <a:gd name="T99" fmla="*/ 185 h 259"/>
                  <a:gd name="T100" fmla="*/ 84 w 559"/>
                  <a:gd name="T101" fmla="*/ 174 h 259"/>
                  <a:gd name="T102" fmla="*/ 100 w 559"/>
                  <a:gd name="T103" fmla="*/ 174 h 259"/>
                  <a:gd name="T104" fmla="*/ 100 w 559"/>
                  <a:gd name="T105" fmla="*/ 148 h 259"/>
                  <a:gd name="T106" fmla="*/ 73 w 559"/>
                  <a:gd name="T107" fmla="*/ 143 h 2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559" h="259">
                    <a:moveTo>
                      <a:pt x="73" y="143"/>
                    </a:moveTo>
                    <a:lnTo>
                      <a:pt x="47" y="158"/>
                    </a:lnTo>
                    <a:lnTo>
                      <a:pt x="26" y="132"/>
                    </a:lnTo>
                    <a:lnTo>
                      <a:pt x="0" y="121"/>
                    </a:lnTo>
                    <a:lnTo>
                      <a:pt x="5" y="90"/>
                    </a:lnTo>
                    <a:lnTo>
                      <a:pt x="26" y="95"/>
                    </a:lnTo>
                    <a:lnTo>
                      <a:pt x="42" y="63"/>
                    </a:lnTo>
                    <a:lnTo>
                      <a:pt x="84" y="69"/>
                    </a:lnTo>
                    <a:lnTo>
                      <a:pt x="121" y="85"/>
                    </a:lnTo>
                    <a:lnTo>
                      <a:pt x="152" y="74"/>
                    </a:lnTo>
                    <a:lnTo>
                      <a:pt x="195" y="79"/>
                    </a:lnTo>
                    <a:lnTo>
                      <a:pt x="168" y="58"/>
                    </a:lnTo>
                    <a:lnTo>
                      <a:pt x="184" y="42"/>
                    </a:lnTo>
                    <a:lnTo>
                      <a:pt x="168" y="26"/>
                    </a:lnTo>
                    <a:lnTo>
                      <a:pt x="258" y="0"/>
                    </a:lnTo>
                    <a:lnTo>
                      <a:pt x="290" y="5"/>
                    </a:lnTo>
                    <a:lnTo>
                      <a:pt x="348" y="32"/>
                    </a:lnTo>
                    <a:lnTo>
                      <a:pt x="374" y="21"/>
                    </a:lnTo>
                    <a:lnTo>
                      <a:pt x="448" y="79"/>
                    </a:lnTo>
                    <a:lnTo>
                      <a:pt x="495" y="74"/>
                    </a:lnTo>
                    <a:lnTo>
                      <a:pt x="527" y="100"/>
                    </a:lnTo>
                    <a:lnTo>
                      <a:pt x="559" y="111"/>
                    </a:lnTo>
                    <a:lnTo>
                      <a:pt x="548" y="132"/>
                    </a:lnTo>
                    <a:lnTo>
                      <a:pt x="516" y="143"/>
                    </a:lnTo>
                    <a:lnTo>
                      <a:pt x="495" y="190"/>
                    </a:lnTo>
                    <a:lnTo>
                      <a:pt x="511" y="232"/>
                    </a:lnTo>
                    <a:lnTo>
                      <a:pt x="495" y="222"/>
                    </a:lnTo>
                    <a:lnTo>
                      <a:pt x="464" y="216"/>
                    </a:lnTo>
                    <a:lnTo>
                      <a:pt x="437" y="216"/>
                    </a:lnTo>
                    <a:lnTo>
                      <a:pt x="432" y="216"/>
                    </a:lnTo>
                    <a:lnTo>
                      <a:pt x="411" y="211"/>
                    </a:lnTo>
                    <a:lnTo>
                      <a:pt x="411" y="227"/>
                    </a:lnTo>
                    <a:lnTo>
                      <a:pt x="395" y="222"/>
                    </a:lnTo>
                    <a:lnTo>
                      <a:pt x="379" y="222"/>
                    </a:lnTo>
                    <a:lnTo>
                      <a:pt x="369" y="238"/>
                    </a:lnTo>
                    <a:lnTo>
                      <a:pt x="348" y="259"/>
                    </a:lnTo>
                    <a:lnTo>
                      <a:pt x="321" y="248"/>
                    </a:lnTo>
                    <a:lnTo>
                      <a:pt x="300" y="216"/>
                    </a:lnTo>
                    <a:lnTo>
                      <a:pt x="284" y="206"/>
                    </a:lnTo>
                    <a:lnTo>
                      <a:pt x="274" y="206"/>
                    </a:lnTo>
                    <a:lnTo>
                      <a:pt x="258" y="206"/>
                    </a:lnTo>
                    <a:lnTo>
                      <a:pt x="226" y="195"/>
                    </a:lnTo>
                    <a:lnTo>
                      <a:pt x="184" y="169"/>
                    </a:lnTo>
                    <a:lnTo>
                      <a:pt x="147" y="180"/>
                    </a:lnTo>
                    <a:lnTo>
                      <a:pt x="163" y="238"/>
                    </a:lnTo>
                    <a:lnTo>
                      <a:pt x="163" y="248"/>
                    </a:lnTo>
                    <a:lnTo>
                      <a:pt x="158" y="248"/>
                    </a:lnTo>
                    <a:lnTo>
                      <a:pt x="131" y="227"/>
                    </a:lnTo>
                    <a:lnTo>
                      <a:pt x="110" y="238"/>
                    </a:lnTo>
                    <a:lnTo>
                      <a:pt x="63" y="185"/>
                    </a:lnTo>
                    <a:lnTo>
                      <a:pt x="84" y="174"/>
                    </a:lnTo>
                    <a:lnTo>
                      <a:pt x="100" y="174"/>
                    </a:lnTo>
                    <a:lnTo>
                      <a:pt x="100" y="148"/>
                    </a:lnTo>
                    <a:lnTo>
                      <a:pt x="73" y="143"/>
                    </a:lnTo>
                    <a:close/>
                  </a:path>
                </a:pathLst>
              </a:custGeom>
              <a:solidFill>
                <a:srgbClr val="00B0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69" name="Freeform 19"/>
              <p:cNvSpPr>
                <a:spLocks/>
              </p:cNvSpPr>
              <p:nvPr/>
            </p:nvSpPr>
            <p:spPr bwMode="auto">
              <a:xfrm>
                <a:off x="3517" y="1408"/>
                <a:ext cx="559" cy="259"/>
              </a:xfrm>
              <a:custGeom>
                <a:avLst/>
                <a:gdLst>
                  <a:gd name="T0" fmla="*/ 73 w 559"/>
                  <a:gd name="T1" fmla="*/ 143 h 259"/>
                  <a:gd name="T2" fmla="*/ 47 w 559"/>
                  <a:gd name="T3" fmla="*/ 158 h 259"/>
                  <a:gd name="T4" fmla="*/ 26 w 559"/>
                  <a:gd name="T5" fmla="*/ 132 h 259"/>
                  <a:gd name="T6" fmla="*/ 0 w 559"/>
                  <a:gd name="T7" fmla="*/ 121 h 259"/>
                  <a:gd name="T8" fmla="*/ 5 w 559"/>
                  <a:gd name="T9" fmla="*/ 90 h 259"/>
                  <a:gd name="T10" fmla="*/ 26 w 559"/>
                  <a:gd name="T11" fmla="*/ 95 h 259"/>
                  <a:gd name="T12" fmla="*/ 42 w 559"/>
                  <a:gd name="T13" fmla="*/ 63 h 259"/>
                  <a:gd name="T14" fmla="*/ 84 w 559"/>
                  <a:gd name="T15" fmla="*/ 69 h 259"/>
                  <a:gd name="T16" fmla="*/ 121 w 559"/>
                  <a:gd name="T17" fmla="*/ 85 h 259"/>
                  <a:gd name="T18" fmla="*/ 152 w 559"/>
                  <a:gd name="T19" fmla="*/ 74 h 259"/>
                  <a:gd name="T20" fmla="*/ 195 w 559"/>
                  <a:gd name="T21" fmla="*/ 79 h 259"/>
                  <a:gd name="T22" fmla="*/ 168 w 559"/>
                  <a:gd name="T23" fmla="*/ 58 h 259"/>
                  <a:gd name="T24" fmla="*/ 184 w 559"/>
                  <a:gd name="T25" fmla="*/ 42 h 259"/>
                  <a:gd name="T26" fmla="*/ 168 w 559"/>
                  <a:gd name="T27" fmla="*/ 26 h 259"/>
                  <a:gd name="T28" fmla="*/ 258 w 559"/>
                  <a:gd name="T29" fmla="*/ 0 h 259"/>
                  <a:gd name="T30" fmla="*/ 290 w 559"/>
                  <a:gd name="T31" fmla="*/ 5 h 259"/>
                  <a:gd name="T32" fmla="*/ 348 w 559"/>
                  <a:gd name="T33" fmla="*/ 32 h 259"/>
                  <a:gd name="T34" fmla="*/ 374 w 559"/>
                  <a:gd name="T35" fmla="*/ 21 h 259"/>
                  <a:gd name="T36" fmla="*/ 448 w 559"/>
                  <a:gd name="T37" fmla="*/ 79 h 259"/>
                  <a:gd name="T38" fmla="*/ 495 w 559"/>
                  <a:gd name="T39" fmla="*/ 74 h 259"/>
                  <a:gd name="T40" fmla="*/ 527 w 559"/>
                  <a:gd name="T41" fmla="*/ 100 h 259"/>
                  <a:gd name="T42" fmla="*/ 559 w 559"/>
                  <a:gd name="T43" fmla="*/ 111 h 259"/>
                  <a:gd name="T44" fmla="*/ 548 w 559"/>
                  <a:gd name="T45" fmla="*/ 132 h 259"/>
                  <a:gd name="T46" fmla="*/ 516 w 559"/>
                  <a:gd name="T47" fmla="*/ 143 h 259"/>
                  <a:gd name="T48" fmla="*/ 495 w 559"/>
                  <a:gd name="T49" fmla="*/ 190 h 259"/>
                  <a:gd name="T50" fmla="*/ 511 w 559"/>
                  <a:gd name="T51" fmla="*/ 232 h 259"/>
                  <a:gd name="T52" fmla="*/ 495 w 559"/>
                  <a:gd name="T53" fmla="*/ 222 h 259"/>
                  <a:gd name="T54" fmla="*/ 464 w 559"/>
                  <a:gd name="T55" fmla="*/ 216 h 259"/>
                  <a:gd name="T56" fmla="*/ 437 w 559"/>
                  <a:gd name="T57" fmla="*/ 216 h 259"/>
                  <a:gd name="T58" fmla="*/ 432 w 559"/>
                  <a:gd name="T59" fmla="*/ 216 h 259"/>
                  <a:gd name="T60" fmla="*/ 411 w 559"/>
                  <a:gd name="T61" fmla="*/ 211 h 259"/>
                  <a:gd name="T62" fmla="*/ 411 w 559"/>
                  <a:gd name="T63" fmla="*/ 227 h 259"/>
                  <a:gd name="T64" fmla="*/ 395 w 559"/>
                  <a:gd name="T65" fmla="*/ 222 h 259"/>
                  <a:gd name="T66" fmla="*/ 379 w 559"/>
                  <a:gd name="T67" fmla="*/ 222 h 259"/>
                  <a:gd name="T68" fmla="*/ 369 w 559"/>
                  <a:gd name="T69" fmla="*/ 238 h 259"/>
                  <a:gd name="T70" fmla="*/ 348 w 559"/>
                  <a:gd name="T71" fmla="*/ 259 h 259"/>
                  <a:gd name="T72" fmla="*/ 321 w 559"/>
                  <a:gd name="T73" fmla="*/ 248 h 259"/>
                  <a:gd name="T74" fmla="*/ 300 w 559"/>
                  <a:gd name="T75" fmla="*/ 216 h 259"/>
                  <a:gd name="T76" fmla="*/ 284 w 559"/>
                  <a:gd name="T77" fmla="*/ 206 h 259"/>
                  <a:gd name="T78" fmla="*/ 274 w 559"/>
                  <a:gd name="T79" fmla="*/ 206 h 259"/>
                  <a:gd name="T80" fmla="*/ 258 w 559"/>
                  <a:gd name="T81" fmla="*/ 206 h 259"/>
                  <a:gd name="T82" fmla="*/ 226 w 559"/>
                  <a:gd name="T83" fmla="*/ 195 h 259"/>
                  <a:gd name="T84" fmla="*/ 184 w 559"/>
                  <a:gd name="T85" fmla="*/ 169 h 259"/>
                  <a:gd name="T86" fmla="*/ 147 w 559"/>
                  <a:gd name="T87" fmla="*/ 180 h 259"/>
                  <a:gd name="T88" fmla="*/ 163 w 559"/>
                  <a:gd name="T89" fmla="*/ 238 h 259"/>
                  <a:gd name="T90" fmla="*/ 163 w 559"/>
                  <a:gd name="T91" fmla="*/ 248 h 259"/>
                  <a:gd name="T92" fmla="*/ 158 w 559"/>
                  <a:gd name="T93" fmla="*/ 248 h 259"/>
                  <a:gd name="T94" fmla="*/ 131 w 559"/>
                  <a:gd name="T95" fmla="*/ 227 h 259"/>
                  <a:gd name="T96" fmla="*/ 110 w 559"/>
                  <a:gd name="T97" fmla="*/ 238 h 259"/>
                  <a:gd name="T98" fmla="*/ 63 w 559"/>
                  <a:gd name="T99" fmla="*/ 185 h 259"/>
                  <a:gd name="T100" fmla="*/ 84 w 559"/>
                  <a:gd name="T101" fmla="*/ 174 h 259"/>
                  <a:gd name="T102" fmla="*/ 100 w 559"/>
                  <a:gd name="T103" fmla="*/ 174 h 259"/>
                  <a:gd name="T104" fmla="*/ 100 w 559"/>
                  <a:gd name="T105" fmla="*/ 148 h 259"/>
                  <a:gd name="T106" fmla="*/ 73 w 559"/>
                  <a:gd name="T107" fmla="*/ 143 h 2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559" h="259">
                    <a:moveTo>
                      <a:pt x="73" y="143"/>
                    </a:moveTo>
                    <a:lnTo>
                      <a:pt x="47" y="158"/>
                    </a:lnTo>
                    <a:lnTo>
                      <a:pt x="26" y="132"/>
                    </a:lnTo>
                    <a:lnTo>
                      <a:pt x="0" y="121"/>
                    </a:lnTo>
                    <a:lnTo>
                      <a:pt x="5" y="90"/>
                    </a:lnTo>
                    <a:lnTo>
                      <a:pt x="26" y="95"/>
                    </a:lnTo>
                    <a:lnTo>
                      <a:pt x="42" y="63"/>
                    </a:lnTo>
                    <a:lnTo>
                      <a:pt x="84" y="69"/>
                    </a:lnTo>
                    <a:lnTo>
                      <a:pt x="121" y="85"/>
                    </a:lnTo>
                    <a:lnTo>
                      <a:pt x="152" y="74"/>
                    </a:lnTo>
                    <a:lnTo>
                      <a:pt x="195" y="79"/>
                    </a:lnTo>
                    <a:lnTo>
                      <a:pt x="168" y="58"/>
                    </a:lnTo>
                    <a:lnTo>
                      <a:pt x="184" y="42"/>
                    </a:lnTo>
                    <a:lnTo>
                      <a:pt x="168" y="26"/>
                    </a:lnTo>
                    <a:lnTo>
                      <a:pt x="258" y="0"/>
                    </a:lnTo>
                    <a:lnTo>
                      <a:pt x="290" y="5"/>
                    </a:lnTo>
                    <a:lnTo>
                      <a:pt x="348" y="32"/>
                    </a:lnTo>
                    <a:lnTo>
                      <a:pt x="374" y="21"/>
                    </a:lnTo>
                    <a:lnTo>
                      <a:pt x="448" y="79"/>
                    </a:lnTo>
                    <a:lnTo>
                      <a:pt x="495" y="74"/>
                    </a:lnTo>
                    <a:lnTo>
                      <a:pt x="527" y="100"/>
                    </a:lnTo>
                    <a:lnTo>
                      <a:pt x="559" y="111"/>
                    </a:lnTo>
                    <a:lnTo>
                      <a:pt x="548" y="132"/>
                    </a:lnTo>
                    <a:lnTo>
                      <a:pt x="516" y="143"/>
                    </a:lnTo>
                    <a:lnTo>
                      <a:pt x="495" y="190"/>
                    </a:lnTo>
                    <a:lnTo>
                      <a:pt x="511" y="232"/>
                    </a:lnTo>
                    <a:lnTo>
                      <a:pt x="495" y="222"/>
                    </a:lnTo>
                    <a:lnTo>
                      <a:pt x="464" y="216"/>
                    </a:lnTo>
                    <a:lnTo>
                      <a:pt x="437" y="216"/>
                    </a:lnTo>
                    <a:lnTo>
                      <a:pt x="432" y="216"/>
                    </a:lnTo>
                    <a:lnTo>
                      <a:pt x="411" y="211"/>
                    </a:lnTo>
                    <a:lnTo>
                      <a:pt x="411" y="227"/>
                    </a:lnTo>
                    <a:lnTo>
                      <a:pt x="395" y="222"/>
                    </a:lnTo>
                    <a:lnTo>
                      <a:pt x="379" y="222"/>
                    </a:lnTo>
                    <a:lnTo>
                      <a:pt x="369" y="238"/>
                    </a:lnTo>
                    <a:lnTo>
                      <a:pt x="348" y="259"/>
                    </a:lnTo>
                    <a:lnTo>
                      <a:pt x="321" y="248"/>
                    </a:lnTo>
                    <a:lnTo>
                      <a:pt x="300" y="216"/>
                    </a:lnTo>
                    <a:lnTo>
                      <a:pt x="284" y="206"/>
                    </a:lnTo>
                    <a:lnTo>
                      <a:pt x="274" y="206"/>
                    </a:lnTo>
                    <a:lnTo>
                      <a:pt x="258" y="206"/>
                    </a:lnTo>
                    <a:lnTo>
                      <a:pt x="226" y="195"/>
                    </a:lnTo>
                    <a:lnTo>
                      <a:pt x="184" y="169"/>
                    </a:lnTo>
                    <a:lnTo>
                      <a:pt x="147" y="180"/>
                    </a:lnTo>
                    <a:lnTo>
                      <a:pt x="163" y="238"/>
                    </a:lnTo>
                    <a:lnTo>
                      <a:pt x="163" y="248"/>
                    </a:lnTo>
                    <a:lnTo>
                      <a:pt x="158" y="248"/>
                    </a:lnTo>
                    <a:lnTo>
                      <a:pt x="131" y="227"/>
                    </a:lnTo>
                    <a:lnTo>
                      <a:pt x="110" y="238"/>
                    </a:lnTo>
                    <a:lnTo>
                      <a:pt x="63" y="185"/>
                    </a:lnTo>
                    <a:lnTo>
                      <a:pt x="84" y="174"/>
                    </a:lnTo>
                    <a:lnTo>
                      <a:pt x="100" y="174"/>
                    </a:lnTo>
                    <a:lnTo>
                      <a:pt x="100" y="148"/>
                    </a:lnTo>
                    <a:lnTo>
                      <a:pt x="73" y="143"/>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70" name="Freeform 20"/>
              <p:cNvSpPr>
                <a:spLocks/>
              </p:cNvSpPr>
              <p:nvPr/>
            </p:nvSpPr>
            <p:spPr bwMode="auto">
              <a:xfrm>
                <a:off x="1560" y="2226"/>
                <a:ext cx="90" cy="42"/>
              </a:xfrm>
              <a:custGeom>
                <a:avLst/>
                <a:gdLst>
                  <a:gd name="T0" fmla="*/ 11 w 90"/>
                  <a:gd name="T1" fmla="*/ 0 h 42"/>
                  <a:gd name="T2" fmla="*/ 26 w 90"/>
                  <a:gd name="T3" fmla="*/ 11 h 42"/>
                  <a:gd name="T4" fmla="*/ 53 w 90"/>
                  <a:gd name="T5" fmla="*/ 0 h 42"/>
                  <a:gd name="T6" fmla="*/ 79 w 90"/>
                  <a:gd name="T7" fmla="*/ 5 h 42"/>
                  <a:gd name="T8" fmla="*/ 90 w 90"/>
                  <a:gd name="T9" fmla="*/ 16 h 42"/>
                  <a:gd name="T10" fmla="*/ 90 w 90"/>
                  <a:gd name="T11" fmla="*/ 32 h 42"/>
                  <a:gd name="T12" fmla="*/ 79 w 90"/>
                  <a:gd name="T13" fmla="*/ 37 h 42"/>
                  <a:gd name="T14" fmla="*/ 58 w 90"/>
                  <a:gd name="T15" fmla="*/ 11 h 42"/>
                  <a:gd name="T16" fmla="*/ 37 w 90"/>
                  <a:gd name="T17" fmla="*/ 21 h 42"/>
                  <a:gd name="T18" fmla="*/ 47 w 90"/>
                  <a:gd name="T19" fmla="*/ 37 h 42"/>
                  <a:gd name="T20" fmla="*/ 37 w 90"/>
                  <a:gd name="T21" fmla="*/ 42 h 42"/>
                  <a:gd name="T22" fmla="*/ 16 w 90"/>
                  <a:gd name="T23" fmla="*/ 26 h 42"/>
                  <a:gd name="T24" fmla="*/ 0 w 90"/>
                  <a:gd name="T25" fmla="*/ 21 h 42"/>
                  <a:gd name="T26" fmla="*/ 11 w 90"/>
                  <a:gd name="T27" fmla="*/ 0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0" h="42">
                    <a:moveTo>
                      <a:pt x="11" y="0"/>
                    </a:moveTo>
                    <a:lnTo>
                      <a:pt x="26" y="11"/>
                    </a:lnTo>
                    <a:lnTo>
                      <a:pt x="53" y="0"/>
                    </a:lnTo>
                    <a:lnTo>
                      <a:pt x="79" y="5"/>
                    </a:lnTo>
                    <a:lnTo>
                      <a:pt x="90" y="16"/>
                    </a:lnTo>
                    <a:lnTo>
                      <a:pt x="90" y="32"/>
                    </a:lnTo>
                    <a:lnTo>
                      <a:pt x="79" y="37"/>
                    </a:lnTo>
                    <a:lnTo>
                      <a:pt x="58" y="11"/>
                    </a:lnTo>
                    <a:lnTo>
                      <a:pt x="37" y="21"/>
                    </a:lnTo>
                    <a:lnTo>
                      <a:pt x="47" y="37"/>
                    </a:lnTo>
                    <a:lnTo>
                      <a:pt x="37" y="42"/>
                    </a:lnTo>
                    <a:lnTo>
                      <a:pt x="16" y="26"/>
                    </a:lnTo>
                    <a:lnTo>
                      <a:pt x="0" y="21"/>
                    </a:lnTo>
                    <a:lnTo>
                      <a:pt x="11" y="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71" name="Freeform 21"/>
              <p:cNvSpPr>
                <a:spLocks/>
              </p:cNvSpPr>
              <p:nvPr/>
            </p:nvSpPr>
            <p:spPr bwMode="auto">
              <a:xfrm>
                <a:off x="1560" y="2226"/>
                <a:ext cx="90" cy="42"/>
              </a:xfrm>
              <a:custGeom>
                <a:avLst/>
                <a:gdLst>
                  <a:gd name="T0" fmla="*/ 21 w 90"/>
                  <a:gd name="T1" fmla="*/ 5 h 42"/>
                  <a:gd name="T2" fmla="*/ 26 w 90"/>
                  <a:gd name="T3" fmla="*/ 11 h 42"/>
                  <a:gd name="T4" fmla="*/ 53 w 90"/>
                  <a:gd name="T5" fmla="*/ 0 h 42"/>
                  <a:gd name="T6" fmla="*/ 79 w 90"/>
                  <a:gd name="T7" fmla="*/ 5 h 42"/>
                  <a:gd name="T8" fmla="*/ 90 w 90"/>
                  <a:gd name="T9" fmla="*/ 16 h 42"/>
                  <a:gd name="T10" fmla="*/ 90 w 90"/>
                  <a:gd name="T11" fmla="*/ 32 h 42"/>
                  <a:gd name="T12" fmla="*/ 79 w 90"/>
                  <a:gd name="T13" fmla="*/ 37 h 42"/>
                  <a:gd name="T14" fmla="*/ 58 w 90"/>
                  <a:gd name="T15" fmla="*/ 11 h 42"/>
                  <a:gd name="T16" fmla="*/ 37 w 90"/>
                  <a:gd name="T17" fmla="*/ 21 h 42"/>
                  <a:gd name="T18" fmla="*/ 47 w 90"/>
                  <a:gd name="T19" fmla="*/ 37 h 42"/>
                  <a:gd name="T20" fmla="*/ 37 w 90"/>
                  <a:gd name="T21" fmla="*/ 42 h 42"/>
                  <a:gd name="T22" fmla="*/ 16 w 90"/>
                  <a:gd name="T23" fmla="*/ 26 h 42"/>
                  <a:gd name="T24" fmla="*/ 0 w 90"/>
                  <a:gd name="T25" fmla="*/ 21 h 42"/>
                  <a:gd name="T26" fmla="*/ 11 w 90"/>
                  <a:gd name="T27" fmla="*/ 0 h 42"/>
                  <a:gd name="T28" fmla="*/ 21 w 90"/>
                  <a:gd name="T29" fmla="*/ 5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0" h="42">
                    <a:moveTo>
                      <a:pt x="21" y="5"/>
                    </a:moveTo>
                    <a:lnTo>
                      <a:pt x="26" y="11"/>
                    </a:lnTo>
                    <a:lnTo>
                      <a:pt x="53" y="0"/>
                    </a:lnTo>
                    <a:lnTo>
                      <a:pt x="79" y="5"/>
                    </a:lnTo>
                    <a:lnTo>
                      <a:pt x="90" y="16"/>
                    </a:lnTo>
                    <a:lnTo>
                      <a:pt x="90" y="32"/>
                    </a:lnTo>
                    <a:lnTo>
                      <a:pt x="79" y="37"/>
                    </a:lnTo>
                    <a:lnTo>
                      <a:pt x="58" y="11"/>
                    </a:lnTo>
                    <a:lnTo>
                      <a:pt x="37" y="21"/>
                    </a:lnTo>
                    <a:lnTo>
                      <a:pt x="47" y="37"/>
                    </a:lnTo>
                    <a:lnTo>
                      <a:pt x="37" y="42"/>
                    </a:lnTo>
                    <a:lnTo>
                      <a:pt x="16" y="26"/>
                    </a:lnTo>
                    <a:lnTo>
                      <a:pt x="0" y="21"/>
                    </a:lnTo>
                    <a:lnTo>
                      <a:pt x="11" y="0"/>
                    </a:lnTo>
                    <a:lnTo>
                      <a:pt x="21" y="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72" name="Freeform 22"/>
              <p:cNvSpPr>
                <a:spLocks/>
              </p:cNvSpPr>
              <p:nvPr/>
            </p:nvSpPr>
            <p:spPr bwMode="auto">
              <a:xfrm>
                <a:off x="3253" y="1830"/>
                <a:ext cx="169" cy="180"/>
              </a:xfrm>
              <a:custGeom>
                <a:avLst/>
                <a:gdLst>
                  <a:gd name="T0" fmla="*/ 0 w 169"/>
                  <a:gd name="T1" fmla="*/ 0 h 180"/>
                  <a:gd name="T2" fmla="*/ 58 w 169"/>
                  <a:gd name="T3" fmla="*/ 16 h 180"/>
                  <a:gd name="T4" fmla="*/ 84 w 169"/>
                  <a:gd name="T5" fmla="*/ 0 h 180"/>
                  <a:gd name="T6" fmla="*/ 111 w 169"/>
                  <a:gd name="T7" fmla="*/ 6 h 180"/>
                  <a:gd name="T8" fmla="*/ 137 w 169"/>
                  <a:gd name="T9" fmla="*/ 6 h 180"/>
                  <a:gd name="T10" fmla="*/ 142 w 169"/>
                  <a:gd name="T11" fmla="*/ 21 h 180"/>
                  <a:gd name="T12" fmla="*/ 148 w 169"/>
                  <a:gd name="T13" fmla="*/ 37 h 180"/>
                  <a:gd name="T14" fmla="*/ 142 w 169"/>
                  <a:gd name="T15" fmla="*/ 69 h 180"/>
                  <a:gd name="T16" fmla="*/ 111 w 169"/>
                  <a:gd name="T17" fmla="*/ 27 h 180"/>
                  <a:gd name="T18" fmla="*/ 116 w 169"/>
                  <a:gd name="T19" fmla="*/ 48 h 180"/>
                  <a:gd name="T20" fmla="*/ 169 w 169"/>
                  <a:gd name="T21" fmla="*/ 137 h 180"/>
                  <a:gd name="T22" fmla="*/ 169 w 169"/>
                  <a:gd name="T23" fmla="*/ 153 h 180"/>
                  <a:gd name="T24" fmla="*/ 148 w 169"/>
                  <a:gd name="T25" fmla="*/ 174 h 180"/>
                  <a:gd name="T26" fmla="*/ 137 w 169"/>
                  <a:gd name="T27" fmla="*/ 180 h 180"/>
                  <a:gd name="T28" fmla="*/ 132 w 169"/>
                  <a:gd name="T29" fmla="*/ 169 h 180"/>
                  <a:gd name="T30" fmla="*/ 5 w 169"/>
                  <a:gd name="T31" fmla="*/ 174 h 180"/>
                  <a:gd name="T32" fmla="*/ 0 w 169"/>
                  <a:gd name="T33" fmla="*/ 0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69" h="180">
                    <a:moveTo>
                      <a:pt x="0" y="0"/>
                    </a:moveTo>
                    <a:lnTo>
                      <a:pt x="58" y="16"/>
                    </a:lnTo>
                    <a:lnTo>
                      <a:pt x="84" y="0"/>
                    </a:lnTo>
                    <a:lnTo>
                      <a:pt x="111" y="6"/>
                    </a:lnTo>
                    <a:lnTo>
                      <a:pt x="137" y="6"/>
                    </a:lnTo>
                    <a:lnTo>
                      <a:pt x="142" y="21"/>
                    </a:lnTo>
                    <a:lnTo>
                      <a:pt x="148" y="37"/>
                    </a:lnTo>
                    <a:lnTo>
                      <a:pt x="142" y="69"/>
                    </a:lnTo>
                    <a:lnTo>
                      <a:pt x="111" y="27"/>
                    </a:lnTo>
                    <a:lnTo>
                      <a:pt x="116" y="48"/>
                    </a:lnTo>
                    <a:lnTo>
                      <a:pt x="169" y="137"/>
                    </a:lnTo>
                    <a:lnTo>
                      <a:pt x="169" y="153"/>
                    </a:lnTo>
                    <a:lnTo>
                      <a:pt x="148" y="174"/>
                    </a:lnTo>
                    <a:lnTo>
                      <a:pt x="137" y="180"/>
                    </a:lnTo>
                    <a:lnTo>
                      <a:pt x="132" y="169"/>
                    </a:lnTo>
                    <a:lnTo>
                      <a:pt x="5" y="174"/>
                    </a:lnTo>
                    <a:lnTo>
                      <a:pt x="0" y="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73" name="Freeform 23"/>
              <p:cNvSpPr>
                <a:spLocks/>
              </p:cNvSpPr>
              <p:nvPr/>
            </p:nvSpPr>
            <p:spPr bwMode="auto">
              <a:xfrm>
                <a:off x="3253" y="1830"/>
                <a:ext cx="169" cy="180"/>
              </a:xfrm>
              <a:custGeom>
                <a:avLst/>
                <a:gdLst>
                  <a:gd name="T0" fmla="*/ 0 w 169"/>
                  <a:gd name="T1" fmla="*/ 0 h 180"/>
                  <a:gd name="T2" fmla="*/ 58 w 169"/>
                  <a:gd name="T3" fmla="*/ 16 h 180"/>
                  <a:gd name="T4" fmla="*/ 84 w 169"/>
                  <a:gd name="T5" fmla="*/ 0 h 180"/>
                  <a:gd name="T6" fmla="*/ 111 w 169"/>
                  <a:gd name="T7" fmla="*/ 6 h 180"/>
                  <a:gd name="T8" fmla="*/ 137 w 169"/>
                  <a:gd name="T9" fmla="*/ 6 h 180"/>
                  <a:gd name="T10" fmla="*/ 142 w 169"/>
                  <a:gd name="T11" fmla="*/ 21 h 180"/>
                  <a:gd name="T12" fmla="*/ 148 w 169"/>
                  <a:gd name="T13" fmla="*/ 37 h 180"/>
                  <a:gd name="T14" fmla="*/ 142 w 169"/>
                  <a:gd name="T15" fmla="*/ 69 h 180"/>
                  <a:gd name="T16" fmla="*/ 111 w 169"/>
                  <a:gd name="T17" fmla="*/ 27 h 180"/>
                  <a:gd name="T18" fmla="*/ 116 w 169"/>
                  <a:gd name="T19" fmla="*/ 48 h 180"/>
                  <a:gd name="T20" fmla="*/ 169 w 169"/>
                  <a:gd name="T21" fmla="*/ 137 h 180"/>
                  <a:gd name="T22" fmla="*/ 169 w 169"/>
                  <a:gd name="T23" fmla="*/ 153 h 180"/>
                  <a:gd name="T24" fmla="*/ 148 w 169"/>
                  <a:gd name="T25" fmla="*/ 174 h 180"/>
                  <a:gd name="T26" fmla="*/ 137 w 169"/>
                  <a:gd name="T27" fmla="*/ 180 h 180"/>
                  <a:gd name="T28" fmla="*/ 132 w 169"/>
                  <a:gd name="T29" fmla="*/ 169 h 180"/>
                  <a:gd name="T30" fmla="*/ 5 w 169"/>
                  <a:gd name="T31" fmla="*/ 174 h 180"/>
                  <a:gd name="T32" fmla="*/ 0 w 169"/>
                  <a:gd name="T33" fmla="*/ 0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69" h="180">
                    <a:moveTo>
                      <a:pt x="0" y="0"/>
                    </a:moveTo>
                    <a:lnTo>
                      <a:pt x="58" y="16"/>
                    </a:lnTo>
                    <a:lnTo>
                      <a:pt x="84" y="0"/>
                    </a:lnTo>
                    <a:lnTo>
                      <a:pt x="111" y="6"/>
                    </a:lnTo>
                    <a:lnTo>
                      <a:pt x="137" y="6"/>
                    </a:lnTo>
                    <a:lnTo>
                      <a:pt x="142" y="21"/>
                    </a:lnTo>
                    <a:lnTo>
                      <a:pt x="148" y="37"/>
                    </a:lnTo>
                    <a:lnTo>
                      <a:pt x="142" y="69"/>
                    </a:lnTo>
                    <a:lnTo>
                      <a:pt x="111" y="27"/>
                    </a:lnTo>
                    <a:lnTo>
                      <a:pt x="116" y="48"/>
                    </a:lnTo>
                    <a:lnTo>
                      <a:pt x="169" y="137"/>
                    </a:lnTo>
                    <a:lnTo>
                      <a:pt x="169" y="153"/>
                    </a:lnTo>
                    <a:lnTo>
                      <a:pt x="148" y="174"/>
                    </a:lnTo>
                    <a:lnTo>
                      <a:pt x="137" y="180"/>
                    </a:lnTo>
                    <a:lnTo>
                      <a:pt x="132" y="169"/>
                    </a:lnTo>
                    <a:lnTo>
                      <a:pt x="5" y="174"/>
                    </a:lnTo>
                    <a:lnTo>
                      <a:pt x="0"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74" name="Freeform 24"/>
              <p:cNvSpPr>
                <a:spLocks/>
              </p:cNvSpPr>
              <p:nvPr/>
            </p:nvSpPr>
            <p:spPr bwMode="auto">
              <a:xfrm>
                <a:off x="1618" y="2173"/>
                <a:ext cx="190" cy="301"/>
              </a:xfrm>
              <a:custGeom>
                <a:avLst/>
                <a:gdLst>
                  <a:gd name="T0" fmla="*/ 32 w 190"/>
                  <a:gd name="T1" fmla="*/ 69 h 301"/>
                  <a:gd name="T2" fmla="*/ 74 w 190"/>
                  <a:gd name="T3" fmla="*/ 27 h 301"/>
                  <a:gd name="T4" fmla="*/ 127 w 190"/>
                  <a:gd name="T5" fmla="*/ 0 h 301"/>
                  <a:gd name="T6" fmla="*/ 137 w 190"/>
                  <a:gd name="T7" fmla="*/ 6 h 301"/>
                  <a:gd name="T8" fmla="*/ 116 w 190"/>
                  <a:gd name="T9" fmla="*/ 16 h 301"/>
                  <a:gd name="T10" fmla="*/ 95 w 190"/>
                  <a:gd name="T11" fmla="*/ 58 h 301"/>
                  <a:gd name="T12" fmla="*/ 105 w 190"/>
                  <a:gd name="T13" fmla="*/ 58 h 301"/>
                  <a:gd name="T14" fmla="*/ 111 w 190"/>
                  <a:gd name="T15" fmla="*/ 95 h 301"/>
                  <a:gd name="T16" fmla="*/ 132 w 190"/>
                  <a:gd name="T17" fmla="*/ 100 h 301"/>
                  <a:gd name="T18" fmla="*/ 190 w 190"/>
                  <a:gd name="T19" fmla="*/ 111 h 301"/>
                  <a:gd name="T20" fmla="*/ 179 w 190"/>
                  <a:gd name="T21" fmla="*/ 153 h 301"/>
                  <a:gd name="T22" fmla="*/ 190 w 190"/>
                  <a:gd name="T23" fmla="*/ 159 h 301"/>
                  <a:gd name="T24" fmla="*/ 179 w 190"/>
                  <a:gd name="T25" fmla="*/ 169 h 301"/>
                  <a:gd name="T26" fmla="*/ 190 w 190"/>
                  <a:gd name="T27" fmla="*/ 185 h 301"/>
                  <a:gd name="T28" fmla="*/ 174 w 190"/>
                  <a:gd name="T29" fmla="*/ 190 h 301"/>
                  <a:gd name="T30" fmla="*/ 148 w 190"/>
                  <a:gd name="T31" fmla="*/ 190 h 301"/>
                  <a:gd name="T32" fmla="*/ 148 w 190"/>
                  <a:gd name="T33" fmla="*/ 201 h 301"/>
                  <a:gd name="T34" fmla="*/ 158 w 190"/>
                  <a:gd name="T35" fmla="*/ 206 h 301"/>
                  <a:gd name="T36" fmla="*/ 158 w 190"/>
                  <a:gd name="T37" fmla="*/ 211 h 301"/>
                  <a:gd name="T38" fmla="*/ 142 w 190"/>
                  <a:gd name="T39" fmla="*/ 211 h 301"/>
                  <a:gd name="T40" fmla="*/ 153 w 190"/>
                  <a:gd name="T41" fmla="*/ 248 h 301"/>
                  <a:gd name="T42" fmla="*/ 148 w 190"/>
                  <a:gd name="T43" fmla="*/ 301 h 301"/>
                  <a:gd name="T44" fmla="*/ 132 w 190"/>
                  <a:gd name="T45" fmla="*/ 290 h 301"/>
                  <a:gd name="T46" fmla="*/ 142 w 190"/>
                  <a:gd name="T47" fmla="*/ 269 h 301"/>
                  <a:gd name="T48" fmla="*/ 127 w 190"/>
                  <a:gd name="T49" fmla="*/ 264 h 301"/>
                  <a:gd name="T50" fmla="*/ 100 w 190"/>
                  <a:gd name="T51" fmla="*/ 269 h 301"/>
                  <a:gd name="T52" fmla="*/ 58 w 190"/>
                  <a:gd name="T53" fmla="*/ 227 h 301"/>
                  <a:gd name="T54" fmla="*/ 26 w 190"/>
                  <a:gd name="T55" fmla="*/ 217 h 301"/>
                  <a:gd name="T56" fmla="*/ 16 w 190"/>
                  <a:gd name="T57" fmla="*/ 211 h 301"/>
                  <a:gd name="T58" fmla="*/ 0 w 190"/>
                  <a:gd name="T59" fmla="*/ 195 h 301"/>
                  <a:gd name="T60" fmla="*/ 26 w 190"/>
                  <a:gd name="T61" fmla="*/ 159 h 301"/>
                  <a:gd name="T62" fmla="*/ 21 w 190"/>
                  <a:gd name="T63" fmla="*/ 90 h 301"/>
                  <a:gd name="T64" fmla="*/ 32 w 190"/>
                  <a:gd name="T65" fmla="*/ 85 h 301"/>
                  <a:gd name="T66" fmla="*/ 32 w 190"/>
                  <a:gd name="T67" fmla="*/ 69 h 3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90" h="301">
                    <a:moveTo>
                      <a:pt x="32" y="69"/>
                    </a:moveTo>
                    <a:lnTo>
                      <a:pt x="74" y="27"/>
                    </a:lnTo>
                    <a:lnTo>
                      <a:pt x="127" y="0"/>
                    </a:lnTo>
                    <a:lnTo>
                      <a:pt x="137" y="6"/>
                    </a:lnTo>
                    <a:lnTo>
                      <a:pt x="116" y="16"/>
                    </a:lnTo>
                    <a:lnTo>
                      <a:pt x="95" y="58"/>
                    </a:lnTo>
                    <a:lnTo>
                      <a:pt x="105" y="58"/>
                    </a:lnTo>
                    <a:lnTo>
                      <a:pt x="111" y="95"/>
                    </a:lnTo>
                    <a:lnTo>
                      <a:pt x="132" y="100"/>
                    </a:lnTo>
                    <a:lnTo>
                      <a:pt x="190" y="111"/>
                    </a:lnTo>
                    <a:lnTo>
                      <a:pt x="179" y="153"/>
                    </a:lnTo>
                    <a:lnTo>
                      <a:pt x="190" y="159"/>
                    </a:lnTo>
                    <a:lnTo>
                      <a:pt x="179" y="169"/>
                    </a:lnTo>
                    <a:lnTo>
                      <a:pt x="190" y="185"/>
                    </a:lnTo>
                    <a:lnTo>
                      <a:pt x="174" y="190"/>
                    </a:lnTo>
                    <a:lnTo>
                      <a:pt x="148" y="190"/>
                    </a:lnTo>
                    <a:lnTo>
                      <a:pt x="148" y="201"/>
                    </a:lnTo>
                    <a:lnTo>
                      <a:pt x="158" y="206"/>
                    </a:lnTo>
                    <a:lnTo>
                      <a:pt x="158" y="211"/>
                    </a:lnTo>
                    <a:lnTo>
                      <a:pt x="142" y="211"/>
                    </a:lnTo>
                    <a:lnTo>
                      <a:pt x="153" y="248"/>
                    </a:lnTo>
                    <a:lnTo>
                      <a:pt x="148" y="301"/>
                    </a:lnTo>
                    <a:lnTo>
                      <a:pt x="132" y="290"/>
                    </a:lnTo>
                    <a:lnTo>
                      <a:pt x="142" y="269"/>
                    </a:lnTo>
                    <a:lnTo>
                      <a:pt x="127" y="264"/>
                    </a:lnTo>
                    <a:lnTo>
                      <a:pt x="100" y="269"/>
                    </a:lnTo>
                    <a:lnTo>
                      <a:pt x="58" y="227"/>
                    </a:lnTo>
                    <a:lnTo>
                      <a:pt x="26" y="217"/>
                    </a:lnTo>
                    <a:lnTo>
                      <a:pt x="16" y="211"/>
                    </a:lnTo>
                    <a:lnTo>
                      <a:pt x="0" y="195"/>
                    </a:lnTo>
                    <a:lnTo>
                      <a:pt x="26" y="159"/>
                    </a:lnTo>
                    <a:lnTo>
                      <a:pt x="21" y="90"/>
                    </a:lnTo>
                    <a:lnTo>
                      <a:pt x="32" y="85"/>
                    </a:lnTo>
                    <a:lnTo>
                      <a:pt x="32" y="69"/>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75" name="Freeform 25"/>
              <p:cNvSpPr>
                <a:spLocks/>
              </p:cNvSpPr>
              <p:nvPr/>
            </p:nvSpPr>
            <p:spPr bwMode="auto">
              <a:xfrm>
                <a:off x="1618" y="2173"/>
                <a:ext cx="190" cy="301"/>
              </a:xfrm>
              <a:custGeom>
                <a:avLst/>
                <a:gdLst>
                  <a:gd name="T0" fmla="*/ 32 w 190"/>
                  <a:gd name="T1" fmla="*/ 69 h 301"/>
                  <a:gd name="T2" fmla="*/ 74 w 190"/>
                  <a:gd name="T3" fmla="*/ 27 h 301"/>
                  <a:gd name="T4" fmla="*/ 127 w 190"/>
                  <a:gd name="T5" fmla="*/ 0 h 301"/>
                  <a:gd name="T6" fmla="*/ 137 w 190"/>
                  <a:gd name="T7" fmla="*/ 6 h 301"/>
                  <a:gd name="T8" fmla="*/ 116 w 190"/>
                  <a:gd name="T9" fmla="*/ 16 h 301"/>
                  <a:gd name="T10" fmla="*/ 95 w 190"/>
                  <a:gd name="T11" fmla="*/ 58 h 301"/>
                  <a:gd name="T12" fmla="*/ 105 w 190"/>
                  <a:gd name="T13" fmla="*/ 58 h 301"/>
                  <a:gd name="T14" fmla="*/ 111 w 190"/>
                  <a:gd name="T15" fmla="*/ 95 h 301"/>
                  <a:gd name="T16" fmla="*/ 132 w 190"/>
                  <a:gd name="T17" fmla="*/ 100 h 301"/>
                  <a:gd name="T18" fmla="*/ 190 w 190"/>
                  <a:gd name="T19" fmla="*/ 111 h 301"/>
                  <a:gd name="T20" fmla="*/ 179 w 190"/>
                  <a:gd name="T21" fmla="*/ 153 h 301"/>
                  <a:gd name="T22" fmla="*/ 190 w 190"/>
                  <a:gd name="T23" fmla="*/ 159 h 301"/>
                  <a:gd name="T24" fmla="*/ 179 w 190"/>
                  <a:gd name="T25" fmla="*/ 169 h 301"/>
                  <a:gd name="T26" fmla="*/ 190 w 190"/>
                  <a:gd name="T27" fmla="*/ 185 h 301"/>
                  <a:gd name="T28" fmla="*/ 174 w 190"/>
                  <a:gd name="T29" fmla="*/ 190 h 301"/>
                  <a:gd name="T30" fmla="*/ 148 w 190"/>
                  <a:gd name="T31" fmla="*/ 190 h 301"/>
                  <a:gd name="T32" fmla="*/ 148 w 190"/>
                  <a:gd name="T33" fmla="*/ 201 h 301"/>
                  <a:gd name="T34" fmla="*/ 158 w 190"/>
                  <a:gd name="T35" fmla="*/ 206 h 301"/>
                  <a:gd name="T36" fmla="*/ 158 w 190"/>
                  <a:gd name="T37" fmla="*/ 211 h 301"/>
                  <a:gd name="T38" fmla="*/ 142 w 190"/>
                  <a:gd name="T39" fmla="*/ 211 h 301"/>
                  <a:gd name="T40" fmla="*/ 153 w 190"/>
                  <a:gd name="T41" fmla="*/ 248 h 301"/>
                  <a:gd name="T42" fmla="*/ 148 w 190"/>
                  <a:gd name="T43" fmla="*/ 301 h 301"/>
                  <a:gd name="T44" fmla="*/ 132 w 190"/>
                  <a:gd name="T45" fmla="*/ 290 h 301"/>
                  <a:gd name="T46" fmla="*/ 142 w 190"/>
                  <a:gd name="T47" fmla="*/ 269 h 301"/>
                  <a:gd name="T48" fmla="*/ 127 w 190"/>
                  <a:gd name="T49" fmla="*/ 264 h 301"/>
                  <a:gd name="T50" fmla="*/ 100 w 190"/>
                  <a:gd name="T51" fmla="*/ 269 h 301"/>
                  <a:gd name="T52" fmla="*/ 58 w 190"/>
                  <a:gd name="T53" fmla="*/ 227 h 301"/>
                  <a:gd name="T54" fmla="*/ 26 w 190"/>
                  <a:gd name="T55" fmla="*/ 217 h 301"/>
                  <a:gd name="T56" fmla="*/ 16 w 190"/>
                  <a:gd name="T57" fmla="*/ 211 h 301"/>
                  <a:gd name="T58" fmla="*/ 0 w 190"/>
                  <a:gd name="T59" fmla="*/ 195 h 301"/>
                  <a:gd name="T60" fmla="*/ 26 w 190"/>
                  <a:gd name="T61" fmla="*/ 159 h 301"/>
                  <a:gd name="T62" fmla="*/ 21 w 190"/>
                  <a:gd name="T63" fmla="*/ 90 h 301"/>
                  <a:gd name="T64" fmla="*/ 32 w 190"/>
                  <a:gd name="T65" fmla="*/ 85 h 301"/>
                  <a:gd name="T66" fmla="*/ 32 w 190"/>
                  <a:gd name="T67" fmla="*/ 69 h 3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90" h="301">
                    <a:moveTo>
                      <a:pt x="32" y="69"/>
                    </a:moveTo>
                    <a:lnTo>
                      <a:pt x="74" y="27"/>
                    </a:lnTo>
                    <a:lnTo>
                      <a:pt x="127" y="0"/>
                    </a:lnTo>
                    <a:lnTo>
                      <a:pt x="137" y="6"/>
                    </a:lnTo>
                    <a:lnTo>
                      <a:pt x="116" y="16"/>
                    </a:lnTo>
                    <a:lnTo>
                      <a:pt x="95" y="58"/>
                    </a:lnTo>
                    <a:lnTo>
                      <a:pt x="105" y="58"/>
                    </a:lnTo>
                    <a:lnTo>
                      <a:pt x="111" y="95"/>
                    </a:lnTo>
                    <a:lnTo>
                      <a:pt x="132" y="100"/>
                    </a:lnTo>
                    <a:lnTo>
                      <a:pt x="190" y="111"/>
                    </a:lnTo>
                    <a:lnTo>
                      <a:pt x="179" y="153"/>
                    </a:lnTo>
                    <a:lnTo>
                      <a:pt x="190" y="159"/>
                    </a:lnTo>
                    <a:lnTo>
                      <a:pt x="179" y="169"/>
                    </a:lnTo>
                    <a:lnTo>
                      <a:pt x="190" y="185"/>
                    </a:lnTo>
                    <a:lnTo>
                      <a:pt x="174" y="190"/>
                    </a:lnTo>
                    <a:lnTo>
                      <a:pt x="148" y="190"/>
                    </a:lnTo>
                    <a:lnTo>
                      <a:pt x="148" y="201"/>
                    </a:lnTo>
                    <a:lnTo>
                      <a:pt x="158" y="206"/>
                    </a:lnTo>
                    <a:lnTo>
                      <a:pt x="158" y="211"/>
                    </a:lnTo>
                    <a:lnTo>
                      <a:pt x="142" y="211"/>
                    </a:lnTo>
                    <a:lnTo>
                      <a:pt x="153" y="248"/>
                    </a:lnTo>
                    <a:lnTo>
                      <a:pt x="148" y="301"/>
                    </a:lnTo>
                    <a:lnTo>
                      <a:pt x="132" y="290"/>
                    </a:lnTo>
                    <a:lnTo>
                      <a:pt x="142" y="269"/>
                    </a:lnTo>
                    <a:lnTo>
                      <a:pt x="127" y="264"/>
                    </a:lnTo>
                    <a:lnTo>
                      <a:pt x="100" y="269"/>
                    </a:lnTo>
                    <a:lnTo>
                      <a:pt x="58" y="227"/>
                    </a:lnTo>
                    <a:lnTo>
                      <a:pt x="26" y="217"/>
                    </a:lnTo>
                    <a:lnTo>
                      <a:pt x="16" y="211"/>
                    </a:lnTo>
                    <a:lnTo>
                      <a:pt x="0" y="195"/>
                    </a:lnTo>
                    <a:lnTo>
                      <a:pt x="26" y="159"/>
                    </a:lnTo>
                    <a:lnTo>
                      <a:pt x="21" y="90"/>
                    </a:lnTo>
                    <a:lnTo>
                      <a:pt x="32" y="85"/>
                    </a:lnTo>
                    <a:lnTo>
                      <a:pt x="32" y="69"/>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76" name="Freeform 26"/>
              <p:cNvSpPr>
                <a:spLocks/>
              </p:cNvSpPr>
              <p:nvPr/>
            </p:nvSpPr>
            <p:spPr bwMode="auto">
              <a:xfrm>
                <a:off x="1586" y="2368"/>
                <a:ext cx="90" cy="117"/>
              </a:xfrm>
              <a:custGeom>
                <a:avLst/>
                <a:gdLst>
                  <a:gd name="T0" fmla="*/ 32 w 90"/>
                  <a:gd name="T1" fmla="*/ 0 h 117"/>
                  <a:gd name="T2" fmla="*/ 48 w 90"/>
                  <a:gd name="T3" fmla="*/ 16 h 117"/>
                  <a:gd name="T4" fmla="*/ 58 w 90"/>
                  <a:gd name="T5" fmla="*/ 22 h 117"/>
                  <a:gd name="T6" fmla="*/ 90 w 90"/>
                  <a:gd name="T7" fmla="*/ 32 h 117"/>
                  <a:gd name="T8" fmla="*/ 90 w 90"/>
                  <a:gd name="T9" fmla="*/ 43 h 117"/>
                  <a:gd name="T10" fmla="*/ 90 w 90"/>
                  <a:gd name="T11" fmla="*/ 59 h 117"/>
                  <a:gd name="T12" fmla="*/ 69 w 90"/>
                  <a:gd name="T13" fmla="*/ 74 h 117"/>
                  <a:gd name="T14" fmla="*/ 48 w 90"/>
                  <a:gd name="T15" fmla="*/ 85 h 117"/>
                  <a:gd name="T16" fmla="*/ 32 w 90"/>
                  <a:gd name="T17" fmla="*/ 117 h 117"/>
                  <a:gd name="T18" fmla="*/ 16 w 90"/>
                  <a:gd name="T19" fmla="*/ 106 h 117"/>
                  <a:gd name="T20" fmla="*/ 16 w 90"/>
                  <a:gd name="T21" fmla="*/ 90 h 117"/>
                  <a:gd name="T22" fmla="*/ 21 w 90"/>
                  <a:gd name="T23" fmla="*/ 74 h 117"/>
                  <a:gd name="T24" fmla="*/ 11 w 90"/>
                  <a:gd name="T25" fmla="*/ 80 h 117"/>
                  <a:gd name="T26" fmla="*/ 0 w 90"/>
                  <a:gd name="T27" fmla="*/ 69 h 117"/>
                  <a:gd name="T28" fmla="*/ 0 w 90"/>
                  <a:gd name="T29" fmla="*/ 48 h 117"/>
                  <a:gd name="T30" fmla="*/ 16 w 90"/>
                  <a:gd name="T31" fmla="*/ 16 h 117"/>
                  <a:gd name="T32" fmla="*/ 32 w 90"/>
                  <a:gd name="T33" fmla="*/ 0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117">
                    <a:moveTo>
                      <a:pt x="32" y="0"/>
                    </a:moveTo>
                    <a:lnTo>
                      <a:pt x="48" y="16"/>
                    </a:lnTo>
                    <a:lnTo>
                      <a:pt x="58" y="22"/>
                    </a:lnTo>
                    <a:lnTo>
                      <a:pt x="90" y="32"/>
                    </a:lnTo>
                    <a:lnTo>
                      <a:pt x="90" y="43"/>
                    </a:lnTo>
                    <a:lnTo>
                      <a:pt x="90" y="59"/>
                    </a:lnTo>
                    <a:lnTo>
                      <a:pt x="69" y="74"/>
                    </a:lnTo>
                    <a:lnTo>
                      <a:pt x="48" y="85"/>
                    </a:lnTo>
                    <a:lnTo>
                      <a:pt x="32" y="117"/>
                    </a:lnTo>
                    <a:lnTo>
                      <a:pt x="16" y="106"/>
                    </a:lnTo>
                    <a:lnTo>
                      <a:pt x="16" y="90"/>
                    </a:lnTo>
                    <a:lnTo>
                      <a:pt x="21" y="74"/>
                    </a:lnTo>
                    <a:lnTo>
                      <a:pt x="11" y="80"/>
                    </a:lnTo>
                    <a:lnTo>
                      <a:pt x="0" y="69"/>
                    </a:lnTo>
                    <a:lnTo>
                      <a:pt x="0" y="48"/>
                    </a:lnTo>
                    <a:lnTo>
                      <a:pt x="16" y="16"/>
                    </a:lnTo>
                    <a:lnTo>
                      <a:pt x="32" y="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77" name="Freeform 27"/>
              <p:cNvSpPr>
                <a:spLocks/>
              </p:cNvSpPr>
              <p:nvPr/>
            </p:nvSpPr>
            <p:spPr bwMode="auto">
              <a:xfrm>
                <a:off x="1586" y="2368"/>
                <a:ext cx="90" cy="117"/>
              </a:xfrm>
              <a:custGeom>
                <a:avLst/>
                <a:gdLst>
                  <a:gd name="T0" fmla="*/ 37 w 90"/>
                  <a:gd name="T1" fmla="*/ 6 h 117"/>
                  <a:gd name="T2" fmla="*/ 48 w 90"/>
                  <a:gd name="T3" fmla="*/ 16 h 117"/>
                  <a:gd name="T4" fmla="*/ 58 w 90"/>
                  <a:gd name="T5" fmla="*/ 22 h 117"/>
                  <a:gd name="T6" fmla="*/ 90 w 90"/>
                  <a:gd name="T7" fmla="*/ 32 h 117"/>
                  <a:gd name="T8" fmla="*/ 90 w 90"/>
                  <a:gd name="T9" fmla="*/ 43 h 117"/>
                  <a:gd name="T10" fmla="*/ 90 w 90"/>
                  <a:gd name="T11" fmla="*/ 59 h 117"/>
                  <a:gd name="T12" fmla="*/ 69 w 90"/>
                  <a:gd name="T13" fmla="*/ 74 h 117"/>
                  <a:gd name="T14" fmla="*/ 48 w 90"/>
                  <a:gd name="T15" fmla="*/ 85 h 117"/>
                  <a:gd name="T16" fmla="*/ 32 w 90"/>
                  <a:gd name="T17" fmla="*/ 117 h 117"/>
                  <a:gd name="T18" fmla="*/ 16 w 90"/>
                  <a:gd name="T19" fmla="*/ 106 h 117"/>
                  <a:gd name="T20" fmla="*/ 16 w 90"/>
                  <a:gd name="T21" fmla="*/ 90 h 117"/>
                  <a:gd name="T22" fmla="*/ 21 w 90"/>
                  <a:gd name="T23" fmla="*/ 74 h 117"/>
                  <a:gd name="T24" fmla="*/ 11 w 90"/>
                  <a:gd name="T25" fmla="*/ 80 h 117"/>
                  <a:gd name="T26" fmla="*/ 0 w 90"/>
                  <a:gd name="T27" fmla="*/ 69 h 117"/>
                  <a:gd name="T28" fmla="*/ 0 w 90"/>
                  <a:gd name="T29" fmla="*/ 48 h 117"/>
                  <a:gd name="T30" fmla="*/ 16 w 90"/>
                  <a:gd name="T31" fmla="*/ 16 h 117"/>
                  <a:gd name="T32" fmla="*/ 32 w 90"/>
                  <a:gd name="T33" fmla="*/ 0 h 117"/>
                  <a:gd name="T34" fmla="*/ 37 w 90"/>
                  <a:gd name="T35" fmla="*/ 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0" h="117">
                    <a:moveTo>
                      <a:pt x="37" y="6"/>
                    </a:moveTo>
                    <a:lnTo>
                      <a:pt x="48" y="16"/>
                    </a:lnTo>
                    <a:lnTo>
                      <a:pt x="58" y="22"/>
                    </a:lnTo>
                    <a:lnTo>
                      <a:pt x="90" y="32"/>
                    </a:lnTo>
                    <a:lnTo>
                      <a:pt x="90" y="43"/>
                    </a:lnTo>
                    <a:lnTo>
                      <a:pt x="90" y="59"/>
                    </a:lnTo>
                    <a:lnTo>
                      <a:pt x="69" y="74"/>
                    </a:lnTo>
                    <a:lnTo>
                      <a:pt x="48" y="85"/>
                    </a:lnTo>
                    <a:lnTo>
                      <a:pt x="32" y="117"/>
                    </a:lnTo>
                    <a:lnTo>
                      <a:pt x="16" y="106"/>
                    </a:lnTo>
                    <a:lnTo>
                      <a:pt x="16" y="90"/>
                    </a:lnTo>
                    <a:lnTo>
                      <a:pt x="21" y="74"/>
                    </a:lnTo>
                    <a:lnTo>
                      <a:pt x="11" y="80"/>
                    </a:lnTo>
                    <a:lnTo>
                      <a:pt x="0" y="69"/>
                    </a:lnTo>
                    <a:lnTo>
                      <a:pt x="0" y="48"/>
                    </a:lnTo>
                    <a:lnTo>
                      <a:pt x="16" y="16"/>
                    </a:lnTo>
                    <a:lnTo>
                      <a:pt x="32" y="0"/>
                    </a:lnTo>
                    <a:lnTo>
                      <a:pt x="37" y="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78" name="Freeform 28"/>
              <p:cNvSpPr>
                <a:spLocks/>
              </p:cNvSpPr>
              <p:nvPr/>
            </p:nvSpPr>
            <p:spPr bwMode="auto">
              <a:xfrm>
                <a:off x="1581" y="2400"/>
                <a:ext cx="211" cy="327"/>
              </a:xfrm>
              <a:custGeom>
                <a:avLst/>
                <a:gdLst>
                  <a:gd name="T0" fmla="*/ 21 w 211"/>
                  <a:gd name="T1" fmla="*/ 58 h 327"/>
                  <a:gd name="T2" fmla="*/ 21 w 211"/>
                  <a:gd name="T3" fmla="*/ 74 h 327"/>
                  <a:gd name="T4" fmla="*/ 37 w 211"/>
                  <a:gd name="T5" fmla="*/ 85 h 327"/>
                  <a:gd name="T6" fmla="*/ 53 w 211"/>
                  <a:gd name="T7" fmla="*/ 53 h 327"/>
                  <a:gd name="T8" fmla="*/ 74 w 211"/>
                  <a:gd name="T9" fmla="*/ 42 h 327"/>
                  <a:gd name="T10" fmla="*/ 95 w 211"/>
                  <a:gd name="T11" fmla="*/ 27 h 327"/>
                  <a:gd name="T12" fmla="*/ 95 w 211"/>
                  <a:gd name="T13" fmla="*/ 11 h 327"/>
                  <a:gd name="T14" fmla="*/ 95 w 211"/>
                  <a:gd name="T15" fmla="*/ 0 h 327"/>
                  <a:gd name="T16" fmla="*/ 137 w 211"/>
                  <a:gd name="T17" fmla="*/ 42 h 327"/>
                  <a:gd name="T18" fmla="*/ 164 w 211"/>
                  <a:gd name="T19" fmla="*/ 37 h 327"/>
                  <a:gd name="T20" fmla="*/ 179 w 211"/>
                  <a:gd name="T21" fmla="*/ 42 h 327"/>
                  <a:gd name="T22" fmla="*/ 169 w 211"/>
                  <a:gd name="T23" fmla="*/ 63 h 327"/>
                  <a:gd name="T24" fmla="*/ 185 w 211"/>
                  <a:gd name="T25" fmla="*/ 74 h 327"/>
                  <a:gd name="T26" fmla="*/ 153 w 211"/>
                  <a:gd name="T27" fmla="*/ 74 h 327"/>
                  <a:gd name="T28" fmla="*/ 137 w 211"/>
                  <a:gd name="T29" fmla="*/ 90 h 327"/>
                  <a:gd name="T30" fmla="*/ 132 w 211"/>
                  <a:gd name="T31" fmla="*/ 111 h 327"/>
                  <a:gd name="T32" fmla="*/ 121 w 211"/>
                  <a:gd name="T33" fmla="*/ 122 h 327"/>
                  <a:gd name="T34" fmla="*/ 121 w 211"/>
                  <a:gd name="T35" fmla="*/ 132 h 327"/>
                  <a:gd name="T36" fmla="*/ 137 w 211"/>
                  <a:gd name="T37" fmla="*/ 158 h 327"/>
                  <a:gd name="T38" fmla="*/ 132 w 211"/>
                  <a:gd name="T39" fmla="*/ 164 h 327"/>
                  <a:gd name="T40" fmla="*/ 153 w 211"/>
                  <a:gd name="T41" fmla="*/ 174 h 327"/>
                  <a:gd name="T42" fmla="*/ 164 w 211"/>
                  <a:gd name="T43" fmla="*/ 174 h 327"/>
                  <a:gd name="T44" fmla="*/ 174 w 211"/>
                  <a:gd name="T45" fmla="*/ 164 h 327"/>
                  <a:gd name="T46" fmla="*/ 179 w 211"/>
                  <a:gd name="T47" fmla="*/ 195 h 327"/>
                  <a:gd name="T48" fmla="*/ 195 w 211"/>
                  <a:gd name="T49" fmla="*/ 195 h 327"/>
                  <a:gd name="T50" fmla="*/ 211 w 211"/>
                  <a:gd name="T51" fmla="*/ 222 h 327"/>
                  <a:gd name="T52" fmla="*/ 200 w 211"/>
                  <a:gd name="T53" fmla="*/ 275 h 327"/>
                  <a:gd name="T54" fmla="*/ 211 w 211"/>
                  <a:gd name="T55" fmla="*/ 290 h 327"/>
                  <a:gd name="T56" fmla="*/ 206 w 211"/>
                  <a:gd name="T57" fmla="*/ 311 h 327"/>
                  <a:gd name="T58" fmla="*/ 190 w 211"/>
                  <a:gd name="T59" fmla="*/ 327 h 327"/>
                  <a:gd name="T60" fmla="*/ 174 w 211"/>
                  <a:gd name="T61" fmla="*/ 306 h 327"/>
                  <a:gd name="T62" fmla="*/ 111 w 211"/>
                  <a:gd name="T63" fmla="*/ 275 h 327"/>
                  <a:gd name="T64" fmla="*/ 95 w 211"/>
                  <a:gd name="T65" fmla="*/ 253 h 327"/>
                  <a:gd name="T66" fmla="*/ 58 w 211"/>
                  <a:gd name="T67" fmla="*/ 180 h 327"/>
                  <a:gd name="T68" fmla="*/ 26 w 211"/>
                  <a:gd name="T69" fmla="*/ 116 h 327"/>
                  <a:gd name="T70" fmla="*/ 5 w 211"/>
                  <a:gd name="T71" fmla="*/ 106 h 327"/>
                  <a:gd name="T72" fmla="*/ 0 w 211"/>
                  <a:gd name="T73" fmla="*/ 69 h 327"/>
                  <a:gd name="T74" fmla="*/ 21 w 211"/>
                  <a:gd name="T75" fmla="*/ 58 h 3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211" h="327">
                    <a:moveTo>
                      <a:pt x="21" y="58"/>
                    </a:moveTo>
                    <a:lnTo>
                      <a:pt x="21" y="74"/>
                    </a:lnTo>
                    <a:lnTo>
                      <a:pt x="37" y="85"/>
                    </a:lnTo>
                    <a:lnTo>
                      <a:pt x="53" y="53"/>
                    </a:lnTo>
                    <a:lnTo>
                      <a:pt x="74" y="42"/>
                    </a:lnTo>
                    <a:lnTo>
                      <a:pt x="95" y="27"/>
                    </a:lnTo>
                    <a:lnTo>
                      <a:pt x="95" y="11"/>
                    </a:lnTo>
                    <a:lnTo>
                      <a:pt x="95" y="0"/>
                    </a:lnTo>
                    <a:lnTo>
                      <a:pt x="137" y="42"/>
                    </a:lnTo>
                    <a:lnTo>
                      <a:pt x="164" y="37"/>
                    </a:lnTo>
                    <a:lnTo>
                      <a:pt x="179" y="42"/>
                    </a:lnTo>
                    <a:lnTo>
                      <a:pt x="169" y="63"/>
                    </a:lnTo>
                    <a:lnTo>
                      <a:pt x="185" y="74"/>
                    </a:lnTo>
                    <a:lnTo>
                      <a:pt x="153" y="74"/>
                    </a:lnTo>
                    <a:lnTo>
                      <a:pt x="137" y="90"/>
                    </a:lnTo>
                    <a:lnTo>
                      <a:pt x="132" y="111"/>
                    </a:lnTo>
                    <a:lnTo>
                      <a:pt x="121" y="122"/>
                    </a:lnTo>
                    <a:lnTo>
                      <a:pt x="121" y="132"/>
                    </a:lnTo>
                    <a:lnTo>
                      <a:pt x="137" y="158"/>
                    </a:lnTo>
                    <a:lnTo>
                      <a:pt x="132" y="164"/>
                    </a:lnTo>
                    <a:lnTo>
                      <a:pt x="153" y="174"/>
                    </a:lnTo>
                    <a:lnTo>
                      <a:pt x="164" y="174"/>
                    </a:lnTo>
                    <a:lnTo>
                      <a:pt x="174" y="164"/>
                    </a:lnTo>
                    <a:lnTo>
                      <a:pt x="179" y="195"/>
                    </a:lnTo>
                    <a:lnTo>
                      <a:pt x="195" y="195"/>
                    </a:lnTo>
                    <a:lnTo>
                      <a:pt x="211" y="222"/>
                    </a:lnTo>
                    <a:lnTo>
                      <a:pt x="200" y="275"/>
                    </a:lnTo>
                    <a:lnTo>
                      <a:pt x="211" y="290"/>
                    </a:lnTo>
                    <a:lnTo>
                      <a:pt x="206" y="311"/>
                    </a:lnTo>
                    <a:lnTo>
                      <a:pt x="190" y="327"/>
                    </a:lnTo>
                    <a:lnTo>
                      <a:pt x="174" y="306"/>
                    </a:lnTo>
                    <a:lnTo>
                      <a:pt x="111" y="275"/>
                    </a:lnTo>
                    <a:lnTo>
                      <a:pt x="95" y="253"/>
                    </a:lnTo>
                    <a:lnTo>
                      <a:pt x="58" y="180"/>
                    </a:lnTo>
                    <a:lnTo>
                      <a:pt x="26" y="116"/>
                    </a:lnTo>
                    <a:lnTo>
                      <a:pt x="5" y="106"/>
                    </a:lnTo>
                    <a:lnTo>
                      <a:pt x="0" y="69"/>
                    </a:lnTo>
                    <a:lnTo>
                      <a:pt x="21" y="58"/>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79" name="Freeform 29"/>
              <p:cNvSpPr>
                <a:spLocks/>
              </p:cNvSpPr>
              <p:nvPr/>
            </p:nvSpPr>
            <p:spPr bwMode="auto">
              <a:xfrm>
                <a:off x="1581" y="2400"/>
                <a:ext cx="211" cy="327"/>
              </a:xfrm>
              <a:custGeom>
                <a:avLst/>
                <a:gdLst>
                  <a:gd name="T0" fmla="*/ 21 w 211"/>
                  <a:gd name="T1" fmla="*/ 58 h 327"/>
                  <a:gd name="T2" fmla="*/ 21 w 211"/>
                  <a:gd name="T3" fmla="*/ 74 h 327"/>
                  <a:gd name="T4" fmla="*/ 37 w 211"/>
                  <a:gd name="T5" fmla="*/ 85 h 327"/>
                  <a:gd name="T6" fmla="*/ 53 w 211"/>
                  <a:gd name="T7" fmla="*/ 53 h 327"/>
                  <a:gd name="T8" fmla="*/ 74 w 211"/>
                  <a:gd name="T9" fmla="*/ 42 h 327"/>
                  <a:gd name="T10" fmla="*/ 95 w 211"/>
                  <a:gd name="T11" fmla="*/ 27 h 327"/>
                  <a:gd name="T12" fmla="*/ 95 w 211"/>
                  <a:gd name="T13" fmla="*/ 11 h 327"/>
                  <a:gd name="T14" fmla="*/ 95 w 211"/>
                  <a:gd name="T15" fmla="*/ 0 h 327"/>
                  <a:gd name="T16" fmla="*/ 137 w 211"/>
                  <a:gd name="T17" fmla="*/ 42 h 327"/>
                  <a:gd name="T18" fmla="*/ 164 w 211"/>
                  <a:gd name="T19" fmla="*/ 37 h 327"/>
                  <a:gd name="T20" fmla="*/ 179 w 211"/>
                  <a:gd name="T21" fmla="*/ 42 h 327"/>
                  <a:gd name="T22" fmla="*/ 169 w 211"/>
                  <a:gd name="T23" fmla="*/ 63 h 327"/>
                  <a:gd name="T24" fmla="*/ 185 w 211"/>
                  <a:gd name="T25" fmla="*/ 74 h 327"/>
                  <a:gd name="T26" fmla="*/ 153 w 211"/>
                  <a:gd name="T27" fmla="*/ 74 h 327"/>
                  <a:gd name="T28" fmla="*/ 137 w 211"/>
                  <a:gd name="T29" fmla="*/ 90 h 327"/>
                  <a:gd name="T30" fmla="*/ 132 w 211"/>
                  <a:gd name="T31" fmla="*/ 111 h 327"/>
                  <a:gd name="T32" fmla="*/ 121 w 211"/>
                  <a:gd name="T33" fmla="*/ 122 h 327"/>
                  <a:gd name="T34" fmla="*/ 121 w 211"/>
                  <a:gd name="T35" fmla="*/ 132 h 327"/>
                  <a:gd name="T36" fmla="*/ 137 w 211"/>
                  <a:gd name="T37" fmla="*/ 158 h 327"/>
                  <a:gd name="T38" fmla="*/ 132 w 211"/>
                  <a:gd name="T39" fmla="*/ 164 h 327"/>
                  <a:gd name="T40" fmla="*/ 153 w 211"/>
                  <a:gd name="T41" fmla="*/ 174 h 327"/>
                  <a:gd name="T42" fmla="*/ 164 w 211"/>
                  <a:gd name="T43" fmla="*/ 174 h 327"/>
                  <a:gd name="T44" fmla="*/ 174 w 211"/>
                  <a:gd name="T45" fmla="*/ 164 h 327"/>
                  <a:gd name="T46" fmla="*/ 179 w 211"/>
                  <a:gd name="T47" fmla="*/ 195 h 327"/>
                  <a:gd name="T48" fmla="*/ 195 w 211"/>
                  <a:gd name="T49" fmla="*/ 195 h 327"/>
                  <a:gd name="T50" fmla="*/ 211 w 211"/>
                  <a:gd name="T51" fmla="*/ 222 h 327"/>
                  <a:gd name="T52" fmla="*/ 200 w 211"/>
                  <a:gd name="T53" fmla="*/ 275 h 327"/>
                  <a:gd name="T54" fmla="*/ 211 w 211"/>
                  <a:gd name="T55" fmla="*/ 290 h 327"/>
                  <a:gd name="T56" fmla="*/ 206 w 211"/>
                  <a:gd name="T57" fmla="*/ 311 h 327"/>
                  <a:gd name="T58" fmla="*/ 190 w 211"/>
                  <a:gd name="T59" fmla="*/ 327 h 327"/>
                  <a:gd name="T60" fmla="*/ 174 w 211"/>
                  <a:gd name="T61" fmla="*/ 306 h 327"/>
                  <a:gd name="T62" fmla="*/ 111 w 211"/>
                  <a:gd name="T63" fmla="*/ 275 h 327"/>
                  <a:gd name="T64" fmla="*/ 95 w 211"/>
                  <a:gd name="T65" fmla="*/ 253 h 327"/>
                  <a:gd name="T66" fmla="*/ 58 w 211"/>
                  <a:gd name="T67" fmla="*/ 180 h 327"/>
                  <a:gd name="T68" fmla="*/ 26 w 211"/>
                  <a:gd name="T69" fmla="*/ 116 h 327"/>
                  <a:gd name="T70" fmla="*/ 5 w 211"/>
                  <a:gd name="T71" fmla="*/ 106 h 327"/>
                  <a:gd name="T72" fmla="*/ 0 w 211"/>
                  <a:gd name="T73" fmla="*/ 69 h 327"/>
                  <a:gd name="T74" fmla="*/ 21 w 211"/>
                  <a:gd name="T75" fmla="*/ 58 h 3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211" h="327">
                    <a:moveTo>
                      <a:pt x="21" y="58"/>
                    </a:moveTo>
                    <a:lnTo>
                      <a:pt x="21" y="74"/>
                    </a:lnTo>
                    <a:lnTo>
                      <a:pt x="37" y="85"/>
                    </a:lnTo>
                    <a:lnTo>
                      <a:pt x="53" y="53"/>
                    </a:lnTo>
                    <a:lnTo>
                      <a:pt x="74" y="42"/>
                    </a:lnTo>
                    <a:lnTo>
                      <a:pt x="95" y="27"/>
                    </a:lnTo>
                    <a:lnTo>
                      <a:pt x="95" y="11"/>
                    </a:lnTo>
                    <a:lnTo>
                      <a:pt x="95" y="0"/>
                    </a:lnTo>
                    <a:lnTo>
                      <a:pt x="137" y="42"/>
                    </a:lnTo>
                    <a:lnTo>
                      <a:pt x="164" y="37"/>
                    </a:lnTo>
                    <a:lnTo>
                      <a:pt x="179" y="42"/>
                    </a:lnTo>
                    <a:lnTo>
                      <a:pt x="169" y="63"/>
                    </a:lnTo>
                    <a:lnTo>
                      <a:pt x="185" y="74"/>
                    </a:lnTo>
                    <a:lnTo>
                      <a:pt x="153" y="74"/>
                    </a:lnTo>
                    <a:lnTo>
                      <a:pt x="137" y="90"/>
                    </a:lnTo>
                    <a:lnTo>
                      <a:pt x="132" y="111"/>
                    </a:lnTo>
                    <a:lnTo>
                      <a:pt x="121" y="122"/>
                    </a:lnTo>
                    <a:lnTo>
                      <a:pt x="121" y="132"/>
                    </a:lnTo>
                    <a:lnTo>
                      <a:pt x="137" y="158"/>
                    </a:lnTo>
                    <a:lnTo>
                      <a:pt x="132" y="164"/>
                    </a:lnTo>
                    <a:lnTo>
                      <a:pt x="153" y="174"/>
                    </a:lnTo>
                    <a:lnTo>
                      <a:pt x="164" y="174"/>
                    </a:lnTo>
                    <a:lnTo>
                      <a:pt x="174" y="164"/>
                    </a:lnTo>
                    <a:lnTo>
                      <a:pt x="179" y="195"/>
                    </a:lnTo>
                    <a:lnTo>
                      <a:pt x="195" y="195"/>
                    </a:lnTo>
                    <a:lnTo>
                      <a:pt x="211" y="222"/>
                    </a:lnTo>
                    <a:lnTo>
                      <a:pt x="200" y="275"/>
                    </a:lnTo>
                    <a:lnTo>
                      <a:pt x="211" y="290"/>
                    </a:lnTo>
                    <a:lnTo>
                      <a:pt x="206" y="311"/>
                    </a:lnTo>
                    <a:lnTo>
                      <a:pt x="190" y="327"/>
                    </a:lnTo>
                    <a:lnTo>
                      <a:pt x="174" y="306"/>
                    </a:lnTo>
                    <a:lnTo>
                      <a:pt x="111" y="275"/>
                    </a:lnTo>
                    <a:lnTo>
                      <a:pt x="95" y="253"/>
                    </a:lnTo>
                    <a:lnTo>
                      <a:pt x="58" y="180"/>
                    </a:lnTo>
                    <a:lnTo>
                      <a:pt x="26" y="116"/>
                    </a:lnTo>
                    <a:lnTo>
                      <a:pt x="5" y="106"/>
                    </a:lnTo>
                    <a:lnTo>
                      <a:pt x="0" y="69"/>
                    </a:lnTo>
                    <a:lnTo>
                      <a:pt x="21" y="58"/>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80" name="Freeform 30"/>
              <p:cNvSpPr>
                <a:spLocks/>
              </p:cNvSpPr>
              <p:nvPr/>
            </p:nvSpPr>
            <p:spPr bwMode="auto">
              <a:xfrm>
                <a:off x="2884" y="2173"/>
                <a:ext cx="47" cy="111"/>
              </a:xfrm>
              <a:custGeom>
                <a:avLst/>
                <a:gdLst>
                  <a:gd name="T0" fmla="*/ 0 w 47"/>
                  <a:gd name="T1" fmla="*/ 27 h 111"/>
                  <a:gd name="T2" fmla="*/ 10 w 47"/>
                  <a:gd name="T3" fmla="*/ 16 h 111"/>
                  <a:gd name="T4" fmla="*/ 26 w 47"/>
                  <a:gd name="T5" fmla="*/ 11 h 111"/>
                  <a:gd name="T6" fmla="*/ 31 w 47"/>
                  <a:gd name="T7" fmla="*/ 0 h 111"/>
                  <a:gd name="T8" fmla="*/ 42 w 47"/>
                  <a:gd name="T9" fmla="*/ 11 h 111"/>
                  <a:gd name="T10" fmla="*/ 47 w 47"/>
                  <a:gd name="T11" fmla="*/ 42 h 111"/>
                  <a:gd name="T12" fmla="*/ 31 w 47"/>
                  <a:gd name="T13" fmla="*/ 58 h 111"/>
                  <a:gd name="T14" fmla="*/ 31 w 47"/>
                  <a:gd name="T15" fmla="*/ 111 h 111"/>
                  <a:gd name="T16" fmla="*/ 10 w 47"/>
                  <a:gd name="T17" fmla="*/ 111 h 111"/>
                  <a:gd name="T18" fmla="*/ 10 w 47"/>
                  <a:gd name="T19" fmla="*/ 64 h 111"/>
                  <a:gd name="T20" fmla="*/ 5 w 47"/>
                  <a:gd name="T21" fmla="*/ 42 h 111"/>
                  <a:gd name="T22" fmla="*/ 0 w 47"/>
                  <a:gd name="T23" fmla="*/ 37 h 111"/>
                  <a:gd name="T24" fmla="*/ 0 w 47"/>
                  <a:gd name="T25" fmla="*/ 27 h 1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7" h="111">
                    <a:moveTo>
                      <a:pt x="0" y="27"/>
                    </a:moveTo>
                    <a:lnTo>
                      <a:pt x="10" y="16"/>
                    </a:lnTo>
                    <a:lnTo>
                      <a:pt x="26" y="11"/>
                    </a:lnTo>
                    <a:lnTo>
                      <a:pt x="31" y="0"/>
                    </a:lnTo>
                    <a:lnTo>
                      <a:pt x="42" y="11"/>
                    </a:lnTo>
                    <a:lnTo>
                      <a:pt x="47" y="42"/>
                    </a:lnTo>
                    <a:lnTo>
                      <a:pt x="31" y="58"/>
                    </a:lnTo>
                    <a:lnTo>
                      <a:pt x="31" y="111"/>
                    </a:lnTo>
                    <a:lnTo>
                      <a:pt x="10" y="111"/>
                    </a:lnTo>
                    <a:lnTo>
                      <a:pt x="10" y="64"/>
                    </a:lnTo>
                    <a:lnTo>
                      <a:pt x="5" y="42"/>
                    </a:lnTo>
                    <a:lnTo>
                      <a:pt x="0" y="37"/>
                    </a:lnTo>
                    <a:lnTo>
                      <a:pt x="0" y="27"/>
                    </a:lnTo>
                    <a:close/>
                  </a:path>
                </a:pathLst>
              </a:custGeom>
              <a:solidFill>
                <a:srgbClr val="00B0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81" name="Freeform 31"/>
              <p:cNvSpPr>
                <a:spLocks/>
              </p:cNvSpPr>
              <p:nvPr/>
            </p:nvSpPr>
            <p:spPr bwMode="auto">
              <a:xfrm>
                <a:off x="2884" y="2173"/>
                <a:ext cx="47" cy="111"/>
              </a:xfrm>
              <a:custGeom>
                <a:avLst/>
                <a:gdLst>
                  <a:gd name="T0" fmla="*/ 0 w 47"/>
                  <a:gd name="T1" fmla="*/ 27 h 111"/>
                  <a:gd name="T2" fmla="*/ 10 w 47"/>
                  <a:gd name="T3" fmla="*/ 16 h 111"/>
                  <a:gd name="T4" fmla="*/ 26 w 47"/>
                  <a:gd name="T5" fmla="*/ 11 h 111"/>
                  <a:gd name="T6" fmla="*/ 31 w 47"/>
                  <a:gd name="T7" fmla="*/ 0 h 111"/>
                  <a:gd name="T8" fmla="*/ 42 w 47"/>
                  <a:gd name="T9" fmla="*/ 11 h 111"/>
                  <a:gd name="T10" fmla="*/ 47 w 47"/>
                  <a:gd name="T11" fmla="*/ 42 h 111"/>
                  <a:gd name="T12" fmla="*/ 31 w 47"/>
                  <a:gd name="T13" fmla="*/ 58 h 111"/>
                  <a:gd name="T14" fmla="*/ 31 w 47"/>
                  <a:gd name="T15" fmla="*/ 111 h 111"/>
                  <a:gd name="T16" fmla="*/ 10 w 47"/>
                  <a:gd name="T17" fmla="*/ 111 h 111"/>
                  <a:gd name="T18" fmla="*/ 10 w 47"/>
                  <a:gd name="T19" fmla="*/ 64 h 111"/>
                  <a:gd name="T20" fmla="*/ 5 w 47"/>
                  <a:gd name="T21" fmla="*/ 42 h 111"/>
                  <a:gd name="T22" fmla="*/ 0 w 47"/>
                  <a:gd name="T23" fmla="*/ 37 h 111"/>
                  <a:gd name="T24" fmla="*/ 0 w 47"/>
                  <a:gd name="T25" fmla="*/ 27 h 1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7" h="111">
                    <a:moveTo>
                      <a:pt x="0" y="27"/>
                    </a:moveTo>
                    <a:lnTo>
                      <a:pt x="10" y="16"/>
                    </a:lnTo>
                    <a:lnTo>
                      <a:pt x="26" y="11"/>
                    </a:lnTo>
                    <a:lnTo>
                      <a:pt x="31" y="0"/>
                    </a:lnTo>
                    <a:lnTo>
                      <a:pt x="42" y="11"/>
                    </a:lnTo>
                    <a:lnTo>
                      <a:pt x="47" y="42"/>
                    </a:lnTo>
                    <a:lnTo>
                      <a:pt x="31" y="58"/>
                    </a:lnTo>
                    <a:lnTo>
                      <a:pt x="31" y="111"/>
                    </a:lnTo>
                    <a:lnTo>
                      <a:pt x="10" y="111"/>
                    </a:lnTo>
                    <a:lnTo>
                      <a:pt x="10" y="64"/>
                    </a:lnTo>
                    <a:lnTo>
                      <a:pt x="5" y="42"/>
                    </a:lnTo>
                    <a:lnTo>
                      <a:pt x="0" y="37"/>
                    </a:lnTo>
                    <a:lnTo>
                      <a:pt x="0" y="27"/>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82" name="Freeform 32"/>
              <p:cNvSpPr>
                <a:spLocks/>
              </p:cNvSpPr>
              <p:nvPr/>
            </p:nvSpPr>
            <p:spPr bwMode="auto">
              <a:xfrm>
                <a:off x="3348" y="2585"/>
                <a:ext cx="163" cy="295"/>
              </a:xfrm>
              <a:custGeom>
                <a:avLst/>
                <a:gdLst>
                  <a:gd name="T0" fmla="*/ 111 w 163"/>
                  <a:gd name="T1" fmla="*/ 21 h 295"/>
                  <a:gd name="T2" fmla="*/ 126 w 163"/>
                  <a:gd name="T3" fmla="*/ 16 h 295"/>
                  <a:gd name="T4" fmla="*/ 142 w 163"/>
                  <a:gd name="T5" fmla="*/ 10 h 295"/>
                  <a:gd name="T6" fmla="*/ 158 w 163"/>
                  <a:gd name="T7" fmla="*/ 0 h 295"/>
                  <a:gd name="T8" fmla="*/ 158 w 163"/>
                  <a:gd name="T9" fmla="*/ 21 h 295"/>
                  <a:gd name="T10" fmla="*/ 163 w 163"/>
                  <a:gd name="T11" fmla="*/ 42 h 295"/>
                  <a:gd name="T12" fmla="*/ 163 w 163"/>
                  <a:gd name="T13" fmla="*/ 63 h 295"/>
                  <a:gd name="T14" fmla="*/ 163 w 163"/>
                  <a:gd name="T15" fmla="*/ 84 h 295"/>
                  <a:gd name="T16" fmla="*/ 147 w 163"/>
                  <a:gd name="T17" fmla="*/ 105 h 295"/>
                  <a:gd name="T18" fmla="*/ 132 w 163"/>
                  <a:gd name="T19" fmla="*/ 116 h 295"/>
                  <a:gd name="T20" fmla="*/ 121 w 163"/>
                  <a:gd name="T21" fmla="*/ 121 h 295"/>
                  <a:gd name="T22" fmla="*/ 105 w 163"/>
                  <a:gd name="T23" fmla="*/ 132 h 295"/>
                  <a:gd name="T24" fmla="*/ 84 w 163"/>
                  <a:gd name="T25" fmla="*/ 153 h 295"/>
                  <a:gd name="T26" fmla="*/ 84 w 163"/>
                  <a:gd name="T27" fmla="*/ 153 h 295"/>
                  <a:gd name="T28" fmla="*/ 63 w 163"/>
                  <a:gd name="T29" fmla="*/ 169 h 295"/>
                  <a:gd name="T30" fmla="*/ 63 w 163"/>
                  <a:gd name="T31" fmla="*/ 179 h 295"/>
                  <a:gd name="T32" fmla="*/ 74 w 163"/>
                  <a:gd name="T33" fmla="*/ 211 h 295"/>
                  <a:gd name="T34" fmla="*/ 74 w 163"/>
                  <a:gd name="T35" fmla="*/ 237 h 295"/>
                  <a:gd name="T36" fmla="*/ 63 w 163"/>
                  <a:gd name="T37" fmla="*/ 253 h 295"/>
                  <a:gd name="T38" fmla="*/ 37 w 163"/>
                  <a:gd name="T39" fmla="*/ 264 h 295"/>
                  <a:gd name="T40" fmla="*/ 26 w 163"/>
                  <a:gd name="T41" fmla="*/ 274 h 295"/>
                  <a:gd name="T42" fmla="*/ 26 w 163"/>
                  <a:gd name="T43" fmla="*/ 295 h 295"/>
                  <a:gd name="T44" fmla="*/ 16 w 163"/>
                  <a:gd name="T45" fmla="*/ 295 h 295"/>
                  <a:gd name="T46" fmla="*/ 16 w 163"/>
                  <a:gd name="T47" fmla="*/ 274 h 295"/>
                  <a:gd name="T48" fmla="*/ 10 w 163"/>
                  <a:gd name="T49" fmla="*/ 253 h 295"/>
                  <a:gd name="T50" fmla="*/ 10 w 163"/>
                  <a:gd name="T51" fmla="*/ 232 h 295"/>
                  <a:gd name="T52" fmla="*/ 10 w 163"/>
                  <a:gd name="T53" fmla="*/ 211 h 295"/>
                  <a:gd name="T54" fmla="*/ 26 w 163"/>
                  <a:gd name="T55" fmla="*/ 195 h 295"/>
                  <a:gd name="T56" fmla="*/ 31 w 163"/>
                  <a:gd name="T57" fmla="*/ 169 h 295"/>
                  <a:gd name="T58" fmla="*/ 37 w 163"/>
                  <a:gd name="T59" fmla="*/ 142 h 295"/>
                  <a:gd name="T60" fmla="*/ 37 w 163"/>
                  <a:gd name="T61" fmla="*/ 111 h 295"/>
                  <a:gd name="T62" fmla="*/ 26 w 163"/>
                  <a:gd name="T63" fmla="*/ 105 h 295"/>
                  <a:gd name="T64" fmla="*/ 16 w 163"/>
                  <a:gd name="T65" fmla="*/ 100 h 295"/>
                  <a:gd name="T66" fmla="*/ 0 w 163"/>
                  <a:gd name="T67" fmla="*/ 100 h 295"/>
                  <a:gd name="T68" fmla="*/ 0 w 163"/>
                  <a:gd name="T69" fmla="*/ 90 h 295"/>
                  <a:gd name="T70" fmla="*/ 0 w 163"/>
                  <a:gd name="T71" fmla="*/ 90 h 295"/>
                  <a:gd name="T72" fmla="*/ 0 w 163"/>
                  <a:gd name="T73" fmla="*/ 79 h 295"/>
                  <a:gd name="T74" fmla="*/ 16 w 163"/>
                  <a:gd name="T75" fmla="*/ 74 h 295"/>
                  <a:gd name="T76" fmla="*/ 26 w 163"/>
                  <a:gd name="T77" fmla="*/ 68 h 295"/>
                  <a:gd name="T78" fmla="*/ 42 w 163"/>
                  <a:gd name="T79" fmla="*/ 63 h 295"/>
                  <a:gd name="T80" fmla="*/ 53 w 163"/>
                  <a:gd name="T81" fmla="*/ 74 h 295"/>
                  <a:gd name="T82" fmla="*/ 63 w 163"/>
                  <a:gd name="T83" fmla="*/ 68 h 295"/>
                  <a:gd name="T84" fmla="*/ 63 w 163"/>
                  <a:gd name="T85" fmla="*/ 84 h 295"/>
                  <a:gd name="T86" fmla="*/ 58 w 163"/>
                  <a:gd name="T87" fmla="*/ 95 h 295"/>
                  <a:gd name="T88" fmla="*/ 74 w 163"/>
                  <a:gd name="T89" fmla="*/ 121 h 295"/>
                  <a:gd name="T90" fmla="*/ 84 w 163"/>
                  <a:gd name="T91" fmla="*/ 100 h 295"/>
                  <a:gd name="T92" fmla="*/ 84 w 163"/>
                  <a:gd name="T93" fmla="*/ 90 h 295"/>
                  <a:gd name="T94" fmla="*/ 84 w 163"/>
                  <a:gd name="T95" fmla="*/ 84 h 295"/>
                  <a:gd name="T96" fmla="*/ 84 w 163"/>
                  <a:gd name="T97" fmla="*/ 74 h 295"/>
                  <a:gd name="T98" fmla="*/ 68 w 163"/>
                  <a:gd name="T99" fmla="*/ 53 h 295"/>
                  <a:gd name="T100" fmla="*/ 63 w 163"/>
                  <a:gd name="T101" fmla="*/ 31 h 295"/>
                  <a:gd name="T102" fmla="*/ 68 w 163"/>
                  <a:gd name="T103" fmla="*/ 21 h 295"/>
                  <a:gd name="T104" fmla="*/ 95 w 163"/>
                  <a:gd name="T105" fmla="*/ 21 h 295"/>
                  <a:gd name="T106" fmla="*/ 111 w 163"/>
                  <a:gd name="T107" fmla="*/ 21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63" h="295">
                    <a:moveTo>
                      <a:pt x="111" y="21"/>
                    </a:moveTo>
                    <a:lnTo>
                      <a:pt x="126" y="16"/>
                    </a:lnTo>
                    <a:lnTo>
                      <a:pt x="142" y="10"/>
                    </a:lnTo>
                    <a:lnTo>
                      <a:pt x="158" y="0"/>
                    </a:lnTo>
                    <a:lnTo>
                      <a:pt x="158" y="21"/>
                    </a:lnTo>
                    <a:lnTo>
                      <a:pt x="163" y="42"/>
                    </a:lnTo>
                    <a:lnTo>
                      <a:pt x="163" y="63"/>
                    </a:lnTo>
                    <a:lnTo>
                      <a:pt x="163" y="84"/>
                    </a:lnTo>
                    <a:lnTo>
                      <a:pt x="147" y="105"/>
                    </a:lnTo>
                    <a:lnTo>
                      <a:pt x="132" y="116"/>
                    </a:lnTo>
                    <a:lnTo>
                      <a:pt x="121" y="121"/>
                    </a:lnTo>
                    <a:lnTo>
                      <a:pt x="105" y="132"/>
                    </a:lnTo>
                    <a:lnTo>
                      <a:pt x="84" y="153"/>
                    </a:lnTo>
                    <a:lnTo>
                      <a:pt x="84" y="153"/>
                    </a:lnTo>
                    <a:lnTo>
                      <a:pt x="63" y="169"/>
                    </a:lnTo>
                    <a:lnTo>
                      <a:pt x="63" y="179"/>
                    </a:lnTo>
                    <a:lnTo>
                      <a:pt x="74" y="211"/>
                    </a:lnTo>
                    <a:lnTo>
                      <a:pt x="74" y="237"/>
                    </a:lnTo>
                    <a:lnTo>
                      <a:pt x="63" y="253"/>
                    </a:lnTo>
                    <a:lnTo>
                      <a:pt x="37" y="264"/>
                    </a:lnTo>
                    <a:lnTo>
                      <a:pt x="26" y="274"/>
                    </a:lnTo>
                    <a:lnTo>
                      <a:pt x="26" y="295"/>
                    </a:lnTo>
                    <a:lnTo>
                      <a:pt x="16" y="295"/>
                    </a:lnTo>
                    <a:lnTo>
                      <a:pt x="16" y="274"/>
                    </a:lnTo>
                    <a:lnTo>
                      <a:pt x="10" y="253"/>
                    </a:lnTo>
                    <a:lnTo>
                      <a:pt x="10" y="232"/>
                    </a:lnTo>
                    <a:lnTo>
                      <a:pt x="10" y="211"/>
                    </a:lnTo>
                    <a:lnTo>
                      <a:pt x="26" y="195"/>
                    </a:lnTo>
                    <a:lnTo>
                      <a:pt x="31" y="169"/>
                    </a:lnTo>
                    <a:lnTo>
                      <a:pt x="37" y="142"/>
                    </a:lnTo>
                    <a:lnTo>
                      <a:pt x="37" y="111"/>
                    </a:lnTo>
                    <a:lnTo>
                      <a:pt x="26" y="105"/>
                    </a:lnTo>
                    <a:lnTo>
                      <a:pt x="16" y="100"/>
                    </a:lnTo>
                    <a:lnTo>
                      <a:pt x="0" y="100"/>
                    </a:lnTo>
                    <a:lnTo>
                      <a:pt x="0" y="90"/>
                    </a:lnTo>
                    <a:lnTo>
                      <a:pt x="0" y="90"/>
                    </a:lnTo>
                    <a:lnTo>
                      <a:pt x="0" y="79"/>
                    </a:lnTo>
                    <a:lnTo>
                      <a:pt x="16" y="74"/>
                    </a:lnTo>
                    <a:lnTo>
                      <a:pt x="26" y="68"/>
                    </a:lnTo>
                    <a:lnTo>
                      <a:pt x="42" y="63"/>
                    </a:lnTo>
                    <a:lnTo>
                      <a:pt x="53" y="74"/>
                    </a:lnTo>
                    <a:lnTo>
                      <a:pt x="63" y="68"/>
                    </a:lnTo>
                    <a:lnTo>
                      <a:pt x="63" y="84"/>
                    </a:lnTo>
                    <a:lnTo>
                      <a:pt x="58" y="95"/>
                    </a:lnTo>
                    <a:lnTo>
                      <a:pt x="74" y="121"/>
                    </a:lnTo>
                    <a:lnTo>
                      <a:pt x="84" y="100"/>
                    </a:lnTo>
                    <a:lnTo>
                      <a:pt x="84" y="90"/>
                    </a:lnTo>
                    <a:lnTo>
                      <a:pt x="84" y="84"/>
                    </a:lnTo>
                    <a:lnTo>
                      <a:pt x="84" y="74"/>
                    </a:lnTo>
                    <a:lnTo>
                      <a:pt x="68" y="53"/>
                    </a:lnTo>
                    <a:lnTo>
                      <a:pt x="63" y="31"/>
                    </a:lnTo>
                    <a:lnTo>
                      <a:pt x="68" y="21"/>
                    </a:lnTo>
                    <a:lnTo>
                      <a:pt x="95" y="21"/>
                    </a:lnTo>
                    <a:lnTo>
                      <a:pt x="111" y="21"/>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83" name="Freeform 33"/>
              <p:cNvSpPr>
                <a:spLocks/>
              </p:cNvSpPr>
              <p:nvPr/>
            </p:nvSpPr>
            <p:spPr bwMode="auto">
              <a:xfrm>
                <a:off x="3348" y="2585"/>
                <a:ext cx="163" cy="295"/>
              </a:xfrm>
              <a:custGeom>
                <a:avLst/>
                <a:gdLst>
                  <a:gd name="T0" fmla="*/ 111 w 163"/>
                  <a:gd name="T1" fmla="*/ 21 h 295"/>
                  <a:gd name="T2" fmla="*/ 126 w 163"/>
                  <a:gd name="T3" fmla="*/ 16 h 295"/>
                  <a:gd name="T4" fmla="*/ 142 w 163"/>
                  <a:gd name="T5" fmla="*/ 10 h 295"/>
                  <a:gd name="T6" fmla="*/ 158 w 163"/>
                  <a:gd name="T7" fmla="*/ 0 h 295"/>
                  <a:gd name="T8" fmla="*/ 158 w 163"/>
                  <a:gd name="T9" fmla="*/ 21 h 295"/>
                  <a:gd name="T10" fmla="*/ 163 w 163"/>
                  <a:gd name="T11" fmla="*/ 42 h 295"/>
                  <a:gd name="T12" fmla="*/ 163 w 163"/>
                  <a:gd name="T13" fmla="*/ 63 h 295"/>
                  <a:gd name="T14" fmla="*/ 163 w 163"/>
                  <a:gd name="T15" fmla="*/ 84 h 295"/>
                  <a:gd name="T16" fmla="*/ 147 w 163"/>
                  <a:gd name="T17" fmla="*/ 105 h 295"/>
                  <a:gd name="T18" fmla="*/ 132 w 163"/>
                  <a:gd name="T19" fmla="*/ 116 h 295"/>
                  <a:gd name="T20" fmla="*/ 121 w 163"/>
                  <a:gd name="T21" fmla="*/ 121 h 295"/>
                  <a:gd name="T22" fmla="*/ 105 w 163"/>
                  <a:gd name="T23" fmla="*/ 132 h 295"/>
                  <a:gd name="T24" fmla="*/ 84 w 163"/>
                  <a:gd name="T25" fmla="*/ 153 h 295"/>
                  <a:gd name="T26" fmla="*/ 84 w 163"/>
                  <a:gd name="T27" fmla="*/ 153 h 295"/>
                  <a:gd name="T28" fmla="*/ 63 w 163"/>
                  <a:gd name="T29" fmla="*/ 169 h 295"/>
                  <a:gd name="T30" fmla="*/ 63 w 163"/>
                  <a:gd name="T31" fmla="*/ 179 h 295"/>
                  <a:gd name="T32" fmla="*/ 74 w 163"/>
                  <a:gd name="T33" fmla="*/ 211 h 295"/>
                  <a:gd name="T34" fmla="*/ 74 w 163"/>
                  <a:gd name="T35" fmla="*/ 237 h 295"/>
                  <a:gd name="T36" fmla="*/ 63 w 163"/>
                  <a:gd name="T37" fmla="*/ 253 h 295"/>
                  <a:gd name="T38" fmla="*/ 37 w 163"/>
                  <a:gd name="T39" fmla="*/ 264 h 295"/>
                  <a:gd name="T40" fmla="*/ 26 w 163"/>
                  <a:gd name="T41" fmla="*/ 274 h 295"/>
                  <a:gd name="T42" fmla="*/ 26 w 163"/>
                  <a:gd name="T43" fmla="*/ 295 h 295"/>
                  <a:gd name="T44" fmla="*/ 16 w 163"/>
                  <a:gd name="T45" fmla="*/ 295 h 295"/>
                  <a:gd name="T46" fmla="*/ 16 w 163"/>
                  <a:gd name="T47" fmla="*/ 274 h 295"/>
                  <a:gd name="T48" fmla="*/ 10 w 163"/>
                  <a:gd name="T49" fmla="*/ 253 h 295"/>
                  <a:gd name="T50" fmla="*/ 10 w 163"/>
                  <a:gd name="T51" fmla="*/ 232 h 295"/>
                  <a:gd name="T52" fmla="*/ 10 w 163"/>
                  <a:gd name="T53" fmla="*/ 211 h 295"/>
                  <a:gd name="T54" fmla="*/ 26 w 163"/>
                  <a:gd name="T55" fmla="*/ 195 h 295"/>
                  <a:gd name="T56" fmla="*/ 31 w 163"/>
                  <a:gd name="T57" fmla="*/ 169 h 295"/>
                  <a:gd name="T58" fmla="*/ 37 w 163"/>
                  <a:gd name="T59" fmla="*/ 142 h 295"/>
                  <a:gd name="T60" fmla="*/ 37 w 163"/>
                  <a:gd name="T61" fmla="*/ 111 h 295"/>
                  <a:gd name="T62" fmla="*/ 26 w 163"/>
                  <a:gd name="T63" fmla="*/ 105 h 295"/>
                  <a:gd name="T64" fmla="*/ 16 w 163"/>
                  <a:gd name="T65" fmla="*/ 100 h 295"/>
                  <a:gd name="T66" fmla="*/ 0 w 163"/>
                  <a:gd name="T67" fmla="*/ 100 h 295"/>
                  <a:gd name="T68" fmla="*/ 0 w 163"/>
                  <a:gd name="T69" fmla="*/ 90 h 295"/>
                  <a:gd name="T70" fmla="*/ 0 w 163"/>
                  <a:gd name="T71" fmla="*/ 90 h 295"/>
                  <a:gd name="T72" fmla="*/ 0 w 163"/>
                  <a:gd name="T73" fmla="*/ 79 h 295"/>
                  <a:gd name="T74" fmla="*/ 16 w 163"/>
                  <a:gd name="T75" fmla="*/ 74 h 295"/>
                  <a:gd name="T76" fmla="*/ 26 w 163"/>
                  <a:gd name="T77" fmla="*/ 68 h 295"/>
                  <a:gd name="T78" fmla="*/ 42 w 163"/>
                  <a:gd name="T79" fmla="*/ 63 h 295"/>
                  <a:gd name="T80" fmla="*/ 53 w 163"/>
                  <a:gd name="T81" fmla="*/ 74 h 295"/>
                  <a:gd name="T82" fmla="*/ 63 w 163"/>
                  <a:gd name="T83" fmla="*/ 68 h 295"/>
                  <a:gd name="T84" fmla="*/ 63 w 163"/>
                  <a:gd name="T85" fmla="*/ 84 h 295"/>
                  <a:gd name="T86" fmla="*/ 58 w 163"/>
                  <a:gd name="T87" fmla="*/ 95 h 295"/>
                  <a:gd name="T88" fmla="*/ 74 w 163"/>
                  <a:gd name="T89" fmla="*/ 121 h 295"/>
                  <a:gd name="T90" fmla="*/ 84 w 163"/>
                  <a:gd name="T91" fmla="*/ 100 h 295"/>
                  <a:gd name="T92" fmla="*/ 84 w 163"/>
                  <a:gd name="T93" fmla="*/ 90 h 295"/>
                  <a:gd name="T94" fmla="*/ 84 w 163"/>
                  <a:gd name="T95" fmla="*/ 84 h 295"/>
                  <a:gd name="T96" fmla="*/ 84 w 163"/>
                  <a:gd name="T97" fmla="*/ 74 h 295"/>
                  <a:gd name="T98" fmla="*/ 68 w 163"/>
                  <a:gd name="T99" fmla="*/ 53 h 295"/>
                  <a:gd name="T100" fmla="*/ 63 w 163"/>
                  <a:gd name="T101" fmla="*/ 31 h 295"/>
                  <a:gd name="T102" fmla="*/ 68 w 163"/>
                  <a:gd name="T103" fmla="*/ 21 h 295"/>
                  <a:gd name="T104" fmla="*/ 95 w 163"/>
                  <a:gd name="T105" fmla="*/ 21 h 295"/>
                  <a:gd name="T106" fmla="*/ 111 w 163"/>
                  <a:gd name="T107" fmla="*/ 21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63" h="295">
                    <a:moveTo>
                      <a:pt x="111" y="21"/>
                    </a:moveTo>
                    <a:lnTo>
                      <a:pt x="126" y="16"/>
                    </a:lnTo>
                    <a:lnTo>
                      <a:pt x="142" y="10"/>
                    </a:lnTo>
                    <a:lnTo>
                      <a:pt x="158" y="0"/>
                    </a:lnTo>
                    <a:lnTo>
                      <a:pt x="158" y="21"/>
                    </a:lnTo>
                    <a:lnTo>
                      <a:pt x="163" y="42"/>
                    </a:lnTo>
                    <a:lnTo>
                      <a:pt x="163" y="63"/>
                    </a:lnTo>
                    <a:lnTo>
                      <a:pt x="163" y="84"/>
                    </a:lnTo>
                    <a:lnTo>
                      <a:pt x="147" y="105"/>
                    </a:lnTo>
                    <a:lnTo>
                      <a:pt x="132" y="116"/>
                    </a:lnTo>
                    <a:lnTo>
                      <a:pt x="121" y="121"/>
                    </a:lnTo>
                    <a:lnTo>
                      <a:pt x="105" y="132"/>
                    </a:lnTo>
                    <a:lnTo>
                      <a:pt x="84" y="153"/>
                    </a:lnTo>
                    <a:lnTo>
                      <a:pt x="84" y="153"/>
                    </a:lnTo>
                    <a:lnTo>
                      <a:pt x="63" y="169"/>
                    </a:lnTo>
                    <a:lnTo>
                      <a:pt x="63" y="179"/>
                    </a:lnTo>
                    <a:lnTo>
                      <a:pt x="74" y="211"/>
                    </a:lnTo>
                    <a:lnTo>
                      <a:pt x="74" y="237"/>
                    </a:lnTo>
                    <a:lnTo>
                      <a:pt x="63" y="253"/>
                    </a:lnTo>
                    <a:lnTo>
                      <a:pt x="37" y="264"/>
                    </a:lnTo>
                    <a:lnTo>
                      <a:pt x="26" y="274"/>
                    </a:lnTo>
                    <a:lnTo>
                      <a:pt x="26" y="295"/>
                    </a:lnTo>
                    <a:lnTo>
                      <a:pt x="16" y="295"/>
                    </a:lnTo>
                    <a:lnTo>
                      <a:pt x="16" y="274"/>
                    </a:lnTo>
                    <a:lnTo>
                      <a:pt x="10" y="253"/>
                    </a:lnTo>
                    <a:lnTo>
                      <a:pt x="10" y="232"/>
                    </a:lnTo>
                    <a:lnTo>
                      <a:pt x="10" y="211"/>
                    </a:lnTo>
                    <a:lnTo>
                      <a:pt x="26" y="195"/>
                    </a:lnTo>
                    <a:lnTo>
                      <a:pt x="31" y="169"/>
                    </a:lnTo>
                    <a:lnTo>
                      <a:pt x="37" y="142"/>
                    </a:lnTo>
                    <a:lnTo>
                      <a:pt x="37" y="111"/>
                    </a:lnTo>
                    <a:lnTo>
                      <a:pt x="26" y="105"/>
                    </a:lnTo>
                    <a:lnTo>
                      <a:pt x="16" y="100"/>
                    </a:lnTo>
                    <a:lnTo>
                      <a:pt x="0" y="100"/>
                    </a:lnTo>
                    <a:lnTo>
                      <a:pt x="0" y="90"/>
                    </a:lnTo>
                    <a:lnTo>
                      <a:pt x="0" y="90"/>
                    </a:lnTo>
                    <a:lnTo>
                      <a:pt x="0" y="79"/>
                    </a:lnTo>
                    <a:lnTo>
                      <a:pt x="16" y="74"/>
                    </a:lnTo>
                    <a:lnTo>
                      <a:pt x="26" y="68"/>
                    </a:lnTo>
                    <a:lnTo>
                      <a:pt x="42" y="63"/>
                    </a:lnTo>
                    <a:lnTo>
                      <a:pt x="53" y="74"/>
                    </a:lnTo>
                    <a:lnTo>
                      <a:pt x="63" y="68"/>
                    </a:lnTo>
                    <a:lnTo>
                      <a:pt x="63" y="84"/>
                    </a:lnTo>
                    <a:lnTo>
                      <a:pt x="58" y="95"/>
                    </a:lnTo>
                    <a:lnTo>
                      <a:pt x="74" y="121"/>
                    </a:lnTo>
                    <a:lnTo>
                      <a:pt x="84" y="100"/>
                    </a:lnTo>
                    <a:lnTo>
                      <a:pt x="84" y="90"/>
                    </a:lnTo>
                    <a:lnTo>
                      <a:pt x="84" y="84"/>
                    </a:lnTo>
                    <a:lnTo>
                      <a:pt x="84" y="74"/>
                    </a:lnTo>
                    <a:lnTo>
                      <a:pt x="68" y="53"/>
                    </a:lnTo>
                    <a:lnTo>
                      <a:pt x="63" y="31"/>
                    </a:lnTo>
                    <a:lnTo>
                      <a:pt x="68" y="21"/>
                    </a:lnTo>
                    <a:lnTo>
                      <a:pt x="95" y="21"/>
                    </a:lnTo>
                    <a:lnTo>
                      <a:pt x="111" y="2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84" name="Freeform 34"/>
              <p:cNvSpPr>
                <a:spLocks/>
              </p:cNvSpPr>
              <p:nvPr/>
            </p:nvSpPr>
            <p:spPr bwMode="auto">
              <a:xfrm>
                <a:off x="1750" y="2041"/>
                <a:ext cx="53" cy="27"/>
              </a:xfrm>
              <a:custGeom>
                <a:avLst/>
                <a:gdLst>
                  <a:gd name="T0" fmla="*/ 0 w 53"/>
                  <a:gd name="T1" fmla="*/ 0 h 27"/>
                  <a:gd name="T2" fmla="*/ 42 w 53"/>
                  <a:gd name="T3" fmla="*/ 16 h 27"/>
                  <a:gd name="T4" fmla="*/ 53 w 53"/>
                  <a:gd name="T5" fmla="*/ 27 h 27"/>
                  <a:gd name="T6" fmla="*/ 5 w 53"/>
                  <a:gd name="T7" fmla="*/ 27 h 27"/>
                  <a:gd name="T8" fmla="*/ 0 w 53"/>
                  <a:gd name="T9" fmla="*/ 0 h 27"/>
                </a:gdLst>
                <a:ahLst/>
                <a:cxnLst>
                  <a:cxn ang="0">
                    <a:pos x="T0" y="T1"/>
                  </a:cxn>
                  <a:cxn ang="0">
                    <a:pos x="T2" y="T3"/>
                  </a:cxn>
                  <a:cxn ang="0">
                    <a:pos x="T4" y="T5"/>
                  </a:cxn>
                  <a:cxn ang="0">
                    <a:pos x="T6" y="T7"/>
                  </a:cxn>
                  <a:cxn ang="0">
                    <a:pos x="T8" y="T9"/>
                  </a:cxn>
                </a:cxnLst>
                <a:rect l="0" t="0" r="r" b="b"/>
                <a:pathLst>
                  <a:path w="53" h="27">
                    <a:moveTo>
                      <a:pt x="0" y="0"/>
                    </a:moveTo>
                    <a:lnTo>
                      <a:pt x="42" y="16"/>
                    </a:lnTo>
                    <a:lnTo>
                      <a:pt x="53" y="27"/>
                    </a:lnTo>
                    <a:lnTo>
                      <a:pt x="5" y="27"/>
                    </a:lnTo>
                    <a:lnTo>
                      <a:pt x="0" y="0"/>
                    </a:lnTo>
                    <a:close/>
                  </a:path>
                </a:pathLst>
              </a:custGeom>
              <a:solidFill>
                <a:srgbClr val="FB97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85" name="Freeform 35"/>
              <p:cNvSpPr>
                <a:spLocks/>
              </p:cNvSpPr>
              <p:nvPr/>
            </p:nvSpPr>
            <p:spPr bwMode="auto">
              <a:xfrm>
                <a:off x="1750" y="2041"/>
                <a:ext cx="53" cy="27"/>
              </a:xfrm>
              <a:custGeom>
                <a:avLst/>
                <a:gdLst>
                  <a:gd name="T0" fmla="*/ 21 w 53"/>
                  <a:gd name="T1" fmla="*/ 6 h 27"/>
                  <a:gd name="T2" fmla="*/ 42 w 53"/>
                  <a:gd name="T3" fmla="*/ 16 h 27"/>
                  <a:gd name="T4" fmla="*/ 53 w 53"/>
                  <a:gd name="T5" fmla="*/ 27 h 27"/>
                  <a:gd name="T6" fmla="*/ 5 w 53"/>
                  <a:gd name="T7" fmla="*/ 27 h 27"/>
                  <a:gd name="T8" fmla="*/ 0 w 53"/>
                  <a:gd name="T9" fmla="*/ 0 h 27"/>
                  <a:gd name="T10" fmla="*/ 21 w 53"/>
                  <a:gd name="T11" fmla="*/ 6 h 27"/>
                </a:gdLst>
                <a:ahLst/>
                <a:cxnLst>
                  <a:cxn ang="0">
                    <a:pos x="T0" y="T1"/>
                  </a:cxn>
                  <a:cxn ang="0">
                    <a:pos x="T2" y="T3"/>
                  </a:cxn>
                  <a:cxn ang="0">
                    <a:pos x="T4" y="T5"/>
                  </a:cxn>
                  <a:cxn ang="0">
                    <a:pos x="T6" y="T7"/>
                  </a:cxn>
                  <a:cxn ang="0">
                    <a:pos x="T8" y="T9"/>
                  </a:cxn>
                  <a:cxn ang="0">
                    <a:pos x="T10" y="T11"/>
                  </a:cxn>
                </a:cxnLst>
                <a:rect l="0" t="0" r="r" b="b"/>
                <a:pathLst>
                  <a:path w="53" h="27">
                    <a:moveTo>
                      <a:pt x="21" y="6"/>
                    </a:moveTo>
                    <a:lnTo>
                      <a:pt x="42" y="16"/>
                    </a:lnTo>
                    <a:lnTo>
                      <a:pt x="53" y="27"/>
                    </a:lnTo>
                    <a:lnTo>
                      <a:pt x="5" y="27"/>
                    </a:lnTo>
                    <a:lnTo>
                      <a:pt x="0" y="0"/>
                    </a:lnTo>
                    <a:lnTo>
                      <a:pt x="21" y="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86" name="Freeform 36"/>
              <p:cNvSpPr>
                <a:spLocks/>
              </p:cNvSpPr>
              <p:nvPr/>
            </p:nvSpPr>
            <p:spPr bwMode="auto">
              <a:xfrm>
                <a:off x="3179" y="2711"/>
                <a:ext cx="148" cy="169"/>
              </a:xfrm>
              <a:custGeom>
                <a:avLst/>
                <a:gdLst>
                  <a:gd name="T0" fmla="*/ 11 w 148"/>
                  <a:gd name="T1" fmla="*/ 153 h 169"/>
                  <a:gd name="T2" fmla="*/ 11 w 148"/>
                  <a:gd name="T3" fmla="*/ 153 h 169"/>
                  <a:gd name="T4" fmla="*/ 0 w 148"/>
                  <a:gd name="T5" fmla="*/ 132 h 169"/>
                  <a:gd name="T6" fmla="*/ 0 w 148"/>
                  <a:gd name="T7" fmla="*/ 80 h 169"/>
                  <a:gd name="T8" fmla="*/ 16 w 148"/>
                  <a:gd name="T9" fmla="*/ 80 h 169"/>
                  <a:gd name="T10" fmla="*/ 21 w 148"/>
                  <a:gd name="T11" fmla="*/ 16 h 169"/>
                  <a:gd name="T12" fmla="*/ 69 w 148"/>
                  <a:gd name="T13" fmla="*/ 11 h 169"/>
                  <a:gd name="T14" fmla="*/ 84 w 148"/>
                  <a:gd name="T15" fmla="*/ 6 h 169"/>
                  <a:gd name="T16" fmla="*/ 84 w 148"/>
                  <a:gd name="T17" fmla="*/ 0 h 169"/>
                  <a:gd name="T18" fmla="*/ 84 w 148"/>
                  <a:gd name="T19" fmla="*/ 6 h 169"/>
                  <a:gd name="T20" fmla="*/ 100 w 148"/>
                  <a:gd name="T21" fmla="*/ 37 h 169"/>
                  <a:gd name="T22" fmla="*/ 148 w 148"/>
                  <a:gd name="T23" fmla="*/ 85 h 169"/>
                  <a:gd name="T24" fmla="*/ 142 w 148"/>
                  <a:gd name="T25" fmla="*/ 85 h 169"/>
                  <a:gd name="T26" fmla="*/ 105 w 148"/>
                  <a:gd name="T27" fmla="*/ 111 h 169"/>
                  <a:gd name="T28" fmla="*/ 105 w 148"/>
                  <a:gd name="T29" fmla="*/ 122 h 169"/>
                  <a:gd name="T30" fmla="*/ 90 w 148"/>
                  <a:gd name="T31" fmla="*/ 127 h 169"/>
                  <a:gd name="T32" fmla="*/ 84 w 148"/>
                  <a:gd name="T33" fmla="*/ 148 h 169"/>
                  <a:gd name="T34" fmla="*/ 63 w 148"/>
                  <a:gd name="T35" fmla="*/ 143 h 169"/>
                  <a:gd name="T36" fmla="*/ 47 w 148"/>
                  <a:gd name="T37" fmla="*/ 138 h 169"/>
                  <a:gd name="T38" fmla="*/ 26 w 148"/>
                  <a:gd name="T39" fmla="*/ 169 h 169"/>
                  <a:gd name="T40" fmla="*/ 11 w 148"/>
                  <a:gd name="T41" fmla="*/ 169 h 169"/>
                  <a:gd name="T42" fmla="*/ 5 w 148"/>
                  <a:gd name="T43" fmla="*/ 159 h 169"/>
                  <a:gd name="T44" fmla="*/ 11 w 148"/>
                  <a:gd name="T45" fmla="*/ 153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48" h="169">
                    <a:moveTo>
                      <a:pt x="11" y="153"/>
                    </a:moveTo>
                    <a:lnTo>
                      <a:pt x="11" y="153"/>
                    </a:lnTo>
                    <a:lnTo>
                      <a:pt x="0" y="132"/>
                    </a:lnTo>
                    <a:lnTo>
                      <a:pt x="0" y="80"/>
                    </a:lnTo>
                    <a:lnTo>
                      <a:pt x="16" y="80"/>
                    </a:lnTo>
                    <a:lnTo>
                      <a:pt x="21" y="16"/>
                    </a:lnTo>
                    <a:lnTo>
                      <a:pt x="69" y="11"/>
                    </a:lnTo>
                    <a:lnTo>
                      <a:pt x="84" y="6"/>
                    </a:lnTo>
                    <a:lnTo>
                      <a:pt x="84" y="0"/>
                    </a:lnTo>
                    <a:lnTo>
                      <a:pt x="84" y="6"/>
                    </a:lnTo>
                    <a:lnTo>
                      <a:pt x="100" y="37"/>
                    </a:lnTo>
                    <a:lnTo>
                      <a:pt x="148" y="85"/>
                    </a:lnTo>
                    <a:lnTo>
                      <a:pt x="142" y="85"/>
                    </a:lnTo>
                    <a:lnTo>
                      <a:pt x="105" y="111"/>
                    </a:lnTo>
                    <a:lnTo>
                      <a:pt x="105" y="122"/>
                    </a:lnTo>
                    <a:lnTo>
                      <a:pt x="90" y="127"/>
                    </a:lnTo>
                    <a:lnTo>
                      <a:pt x="84" y="148"/>
                    </a:lnTo>
                    <a:lnTo>
                      <a:pt x="63" y="143"/>
                    </a:lnTo>
                    <a:lnTo>
                      <a:pt x="47" y="138"/>
                    </a:lnTo>
                    <a:lnTo>
                      <a:pt x="26" y="169"/>
                    </a:lnTo>
                    <a:lnTo>
                      <a:pt x="11" y="169"/>
                    </a:lnTo>
                    <a:lnTo>
                      <a:pt x="5" y="159"/>
                    </a:lnTo>
                    <a:lnTo>
                      <a:pt x="11" y="153"/>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87" name="Freeform 37"/>
              <p:cNvSpPr>
                <a:spLocks/>
              </p:cNvSpPr>
              <p:nvPr/>
            </p:nvSpPr>
            <p:spPr bwMode="auto">
              <a:xfrm>
                <a:off x="3179" y="2711"/>
                <a:ext cx="148" cy="169"/>
              </a:xfrm>
              <a:custGeom>
                <a:avLst/>
                <a:gdLst>
                  <a:gd name="T0" fmla="*/ 11 w 148"/>
                  <a:gd name="T1" fmla="*/ 153 h 169"/>
                  <a:gd name="T2" fmla="*/ 11 w 148"/>
                  <a:gd name="T3" fmla="*/ 153 h 169"/>
                  <a:gd name="T4" fmla="*/ 0 w 148"/>
                  <a:gd name="T5" fmla="*/ 132 h 169"/>
                  <a:gd name="T6" fmla="*/ 0 w 148"/>
                  <a:gd name="T7" fmla="*/ 80 h 169"/>
                  <a:gd name="T8" fmla="*/ 16 w 148"/>
                  <a:gd name="T9" fmla="*/ 80 h 169"/>
                  <a:gd name="T10" fmla="*/ 21 w 148"/>
                  <a:gd name="T11" fmla="*/ 16 h 169"/>
                  <a:gd name="T12" fmla="*/ 69 w 148"/>
                  <a:gd name="T13" fmla="*/ 11 h 169"/>
                  <a:gd name="T14" fmla="*/ 84 w 148"/>
                  <a:gd name="T15" fmla="*/ 6 h 169"/>
                  <a:gd name="T16" fmla="*/ 84 w 148"/>
                  <a:gd name="T17" fmla="*/ 0 h 169"/>
                  <a:gd name="T18" fmla="*/ 84 w 148"/>
                  <a:gd name="T19" fmla="*/ 6 h 169"/>
                  <a:gd name="T20" fmla="*/ 100 w 148"/>
                  <a:gd name="T21" fmla="*/ 37 h 169"/>
                  <a:gd name="T22" fmla="*/ 148 w 148"/>
                  <a:gd name="T23" fmla="*/ 85 h 169"/>
                  <a:gd name="T24" fmla="*/ 142 w 148"/>
                  <a:gd name="T25" fmla="*/ 85 h 169"/>
                  <a:gd name="T26" fmla="*/ 105 w 148"/>
                  <a:gd name="T27" fmla="*/ 111 h 169"/>
                  <a:gd name="T28" fmla="*/ 105 w 148"/>
                  <a:gd name="T29" fmla="*/ 122 h 169"/>
                  <a:gd name="T30" fmla="*/ 90 w 148"/>
                  <a:gd name="T31" fmla="*/ 127 h 169"/>
                  <a:gd name="T32" fmla="*/ 84 w 148"/>
                  <a:gd name="T33" fmla="*/ 148 h 169"/>
                  <a:gd name="T34" fmla="*/ 63 w 148"/>
                  <a:gd name="T35" fmla="*/ 143 h 169"/>
                  <a:gd name="T36" fmla="*/ 47 w 148"/>
                  <a:gd name="T37" fmla="*/ 138 h 169"/>
                  <a:gd name="T38" fmla="*/ 26 w 148"/>
                  <a:gd name="T39" fmla="*/ 169 h 169"/>
                  <a:gd name="T40" fmla="*/ 11 w 148"/>
                  <a:gd name="T41" fmla="*/ 169 h 169"/>
                  <a:gd name="T42" fmla="*/ 5 w 148"/>
                  <a:gd name="T43" fmla="*/ 159 h 169"/>
                  <a:gd name="T44" fmla="*/ 11 w 148"/>
                  <a:gd name="T45" fmla="*/ 153 h 169"/>
                  <a:gd name="T46" fmla="*/ 11 w 148"/>
                  <a:gd name="T47" fmla="*/ 153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48" h="169">
                    <a:moveTo>
                      <a:pt x="11" y="153"/>
                    </a:moveTo>
                    <a:lnTo>
                      <a:pt x="11" y="153"/>
                    </a:lnTo>
                    <a:lnTo>
                      <a:pt x="0" y="132"/>
                    </a:lnTo>
                    <a:lnTo>
                      <a:pt x="0" y="80"/>
                    </a:lnTo>
                    <a:lnTo>
                      <a:pt x="16" y="80"/>
                    </a:lnTo>
                    <a:lnTo>
                      <a:pt x="21" y="16"/>
                    </a:lnTo>
                    <a:lnTo>
                      <a:pt x="69" y="11"/>
                    </a:lnTo>
                    <a:lnTo>
                      <a:pt x="84" y="6"/>
                    </a:lnTo>
                    <a:lnTo>
                      <a:pt x="84" y="0"/>
                    </a:lnTo>
                    <a:lnTo>
                      <a:pt x="84" y="6"/>
                    </a:lnTo>
                    <a:lnTo>
                      <a:pt x="100" y="37"/>
                    </a:lnTo>
                    <a:lnTo>
                      <a:pt x="148" y="85"/>
                    </a:lnTo>
                    <a:lnTo>
                      <a:pt x="142" y="85"/>
                    </a:lnTo>
                    <a:lnTo>
                      <a:pt x="105" y="111"/>
                    </a:lnTo>
                    <a:lnTo>
                      <a:pt x="105" y="122"/>
                    </a:lnTo>
                    <a:lnTo>
                      <a:pt x="90" y="127"/>
                    </a:lnTo>
                    <a:lnTo>
                      <a:pt x="84" y="148"/>
                    </a:lnTo>
                    <a:lnTo>
                      <a:pt x="63" y="143"/>
                    </a:lnTo>
                    <a:lnTo>
                      <a:pt x="47" y="138"/>
                    </a:lnTo>
                    <a:lnTo>
                      <a:pt x="26" y="169"/>
                    </a:lnTo>
                    <a:lnTo>
                      <a:pt x="11" y="169"/>
                    </a:lnTo>
                    <a:lnTo>
                      <a:pt x="5" y="159"/>
                    </a:lnTo>
                    <a:lnTo>
                      <a:pt x="11" y="153"/>
                    </a:lnTo>
                    <a:lnTo>
                      <a:pt x="11" y="153"/>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88" name="Freeform 38"/>
              <p:cNvSpPr>
                <a:spLocks/>
              </p:cNvSpPr>
              <p:nvPr/>
            </p:nvSpPr>
            <p:spPr bwMode="auto">
              <a:xfrm>
                <a:off x="2952" y="1424"/>
                <a:ext cx="122" cy="127"/>
              </a:xfrm>
              <a:custGeom>
                <a:avLst/>
                <a:gdLst>
                  <a:gd name="T0" fmla="*/ 11 w 122"/>
                  <a:gd name="T1" fmla="*/ 21 h 127"/>
                  <a:gd name="T2" fmla="*/ 32 w 122"/>
                  <a:gd name="T3" fmla="*/ 16 h 127"/>
                  <a:gd name="T4" fmla="*/ 37 w 122"/>
                  <a:gd name="T5" fmla="*/ 10 h 127"/>
                  <a:gd name="T6" fmla="*/ 32 w 122"/>
                  <a:gd name="T7" fmla="*/ 5 h 127"/>
                  <a:gd name="T8" fmla="*/ 32 w 122"/>
                  <a:gd name="T9" fmla="*/ 0 h 127"/>
                  <a:gd name="T10" fmla="*/ 53 w 122"/>
                  <a:gd name="T11" fmla="*/ 0 h 127"/>
                  <a:gd name="T12" fmla="*/ 74 w 122"/>
                  <a:gd name="T13" fmla="*/ 10 h 127"/>
                  <a:gd name="T14" fmla="*/ 90 w 122"/>
                  <a:gd name="T15" fmla="*/ 0 h 127"/>
                  <a:gd name="T16" fmla="*/ 111 w 122"/>
                  <a:gd name="T17" fmla="*/ 10 h 127"/>
                  <a:gd name="T18" fmla="*/ 116 w 122"/>
                  <a:gd name="T19" fmla="*/ 37 h 127"/>
                  <a:gd name="T20" fmla="*/ 122 w 122"/>
                  <a:gd name="T21" fmla="*/ 63 h 127"/>
                  <a:gd name="T22" fmla="*/ 116 w 122"/>
                  <a:gd name="T23" fmla="*/ 58 h 127"/>
                  <a:gd name="T24" fmla="*/ 95 w 122"/>
                  <a:gd name="T25" fmla="*/ 74 h 127"/>
                  <a:gd name="T26" fmla="*/ 85 w 122"/>
                  <a:gd name="T27" fmla="*/ 74 h 127"/>
                  <a:gd name="T28" fmla="*/ 95 w 122"/>
                  <a:gd name="T29" fmla="*/ 90 h 127"/>
                  <a:gd name="T30" fmla="*/ 100 w 122"/>
                  <a:gd name="T31" fmla="*/ 90 h 127"/>
                  <a:gd name="T32" fmla="*/ 111 w 122"/>
                  <a:gd name="T33" fmla="*/ 100 h 127"/>
                  <a:gd name="T34" fmla="*/ 95 w 122"/>
                  <a:gd name="T35" fmla="*/ 111 h 127"/>
                  <a:gd name="T36" fmla="*/ 100 w 122"/>
                  <a:gd name="T37" fmla="*/ 121 h 127"/>
                  <a:gd name="T38" fmla="*/ 79 w 122"/>
                  <a:gd name="T39" fmla="*/ 121 h 127"/>
                  <a:gd name="T40" fmla="*/ 64 w 122"/>
                  <a:gd name="T41" fmla="*/ 121 h 127"/>
                  <a:gd name="T42" fmla="*/ 64 w 122"/>
                  <a:gd name="T43" fmla="*/ 127 h 127"/>
                  <a:gd name="T44" fmla="*/ 58 w 122"/>
                  <a:gd name="T45" fmla="*/ 121 h 127"/>
                  <a:gd name="T46" fmla="*/ 53 w 122"/>
                  <a:gd name="T47" fmla="*/ 121 h 127"/>
                  <a:gd name="T48" fmla="*/ 48 w 122"/>
                  <a:gd name="T49" fmla="*/ 121 h 127"/>
                  <a:gd name="T50" fmla="*/ 32 w 122"/>
                  <a:gd name="T51" fmla="*/ 116 h 127"/>
                  <a:gd name="T52" fmla="*/ 32 w 122"/>
                  <a:gd name="T53" fmla="*/ 95 h 127"/>
                  <a:gd name="T54" fmla="*/ 11 w 122"/>
                  <a:gd name="T55" fmla="*/ 90 h 127"/>
                  <a:gd name="T56" fmla="*/ 11 w 122"/>
                  <a:gd name="T57" fmla="*/ 79 h 127"/>
                  <a:gd name="T58" fmla="*/ 6 w 122"/>
                  <a:gd name="T59" fmla="*/ 74 h 127"/>
                  <a:gd name="T60" fmla="*/ 6 w 122"/>
                  <a:gd name="T61" fmla="*/ 69 h 127"/>
                  <a:gd name="T62" fmla="*/ 0 w 122"/>
                  <a:gd name="T63" fmla="*/ 47 h 127"/>
                  <a:gd name="T64" fmla="*/ 16 w 122"/>
                  <a:gd name="T65" fmla="*/ 42 h 127"/>
                  <a:gd name="T66" fmla="*/ 11 w 122"/>
                  <a:gd name="T67" fmla="*/ 21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22" h="127">
                    <a:moveTo>
                      <a:pt x="11" y="21"/>
                    </a:moveTo>
                    <a:lnTo>
                      <a:pt x="32" y="16"/>
                    </a:lnTo>
                    <a:lnTo>
                      <a:pt x="37" y="10"/>
                    </a:lnTo>
                    <a:lnTo>
                      <a:pt x="32" y="5"/>
                    </a:lnTo>
                    <a:lnTo>
                      <a:pt x="32" y="0"/>
                    </a:lnTo>
                    <a:lnTo>
                      <a:pt x="53" y="0"/>
                    </a:lnTo>
                    <a:lnTo>
                      <a:pt x="74" y="10"/>
                    </a:lnTo>
                    <a:lnTo>
                      <a:pt x="90" y="0"/>
                    </a:lnTo>
                    <a:lnTo>
                      <a:pt x="111" y="10"/>
                    </a:lnTo>
                    <a:lnTo>
                      <a:pt x="116" y="37"/>
                    </a:lnTo>
                    <a:lnTo>
                      <a:pt x="122" y="63"/>
                    </a:lnTo>
                    <a:lnTo>
                      <a:pt x="116" y="58"/>
                    </a:lnTo>
                    <a:lnTo>
                      <a:pt x="95" y="74"/>
                    </a:lnTo>
                    <a:lnTo>
                      <a:pt x="85" y="74"/>
                    </a:lnTo>
                    <a:lnTo>
                      <a:pt x="95" y="90"/>
                    </a:lnTo>
                    <a:lnTo>
                      <a:pt x="100" y="90"/>
                    </a:lnTo>
                    <a:lnTo>
                      <a:pt x="111" y="100"/>
                    </a:lnTo>
                    <a:lnTo>
                      <a:pt x="95" y="111"/>
                    </a:lnTo>
                    <a:lnTo>
                      <a:pt x="100" y="121"/>
                    </a:lnTo>
                    <a:lnTo>
                      <a:pt x="79" y="121"/>
                    </a:lnTo>
                    <a:lnTo>
                      <a:pt x="64" y="121"/>
                    </a:lnTo>
                    <a:lnTo>
                      <a:pt x="64" y="127"/>
                    </a:lnTo>
                    <a:lnTo>
                      <a:pt x="58" y="121"/>
                    </a:lnTo>
                    <a:lnTo>
                      <a:pt x="53" y="121"/>
                    </a:lnTo>
                    <a:lnTo>
                      <a:pt x="48" y="121"/>
                    </a:lnTo>
                    <a:lnTo>
                      <a:pt x="32" y="116"/>
                    </a:lnTo>
                    <a:lnTo>
                      <a:pt x="32" y="95"/>
                    </a:lnTo>
                    <a:lnTo>
                      <a:pt x="11" y="90"/>
                    </a:lnTo>
                    <a:lnTo>
                      <a:pt x="11" y="79"/>
                    </a:lnTo>
                    <a:lnTo>
                      <a:pt x="6" y="74"/>
                    </a:lnTo>
                    <a:lnTo>
                      <a:pt x="6" y="69"/>
                    </a:lnTo>
                    <a:lnTo>
                      <a:pt x="0" y="47"/>
                    </a:lnTo>
                    <a:lnTo>
                      <a:pt x="16" y="42"/>
                    </a:lnTo>
                    <a:lnTo>
                      <a:pt x="11" y="21"/>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89" name="Freeform 39"/>
              <p:cNvSpPr>
                <a:spLocks/>
              </p:cNvSpPr>
              <p:nvPr/>
            </p:nvSpPr>
            <p:spPr bwMode="auto">
              <a:xfrm>
                <a:off x="2952" y="1424"/>
                <a:ext cx="122" cy="127"/>
              </a:xfrm>
              <a:custGeom>
                <a:avLst/>
                <a:gdLst>
                  <a:gd name="T0" fmla="*/ 21 w 122"/>
                  <a:gd name="T1" fmla="*/ 16 h 127"/>
                  <a:gd name="T2" fmla="*/ 32 w 122"/>
                  <a:gd name="T3" fmla="*/ 16 h 127"/>
                  <a:gd name="T4" fmla="*/ 37 w 122"/>
                  <a:gd name="T5" fmla="*/ 10 h 127"/>
                  <a:gd name="T6" fmla="*/ 32 w 122"/>
                  <a:gd name="T7" fmla="*/ 5 h 127"/>
                  <a:gd name="T8" fmla="*/ 32 w 122"/>
                  <a:gd name="T9" fmla="*/ 0 h 127"/>
                  <a:gd name="T10" fmla="*/ 53 w 122"/>
                  <a:gd name="T11" fmla="*/ 0 h 127"/>
                  <a:gd name="T12" fmla="*/ 74 w 122"/>
                  <a:gd name="T13" fmla="*/ 10 h 127"/>
                  <a:gd name="T14" fmla="*/ 90 w 122"/>
                  <a:gd name="T15" fmla="*/ 0 h 127"/>
                  <a:gd name="T16" fmla="*/ 111 w 122"/>
                  <a:gd name="T17" fmla="*/ 10 h 127"/>
                  <a:gd name="T18" fmla="*/ 116 w 122"/>
                  <a:gd name="T19" fmla="*/ 37 h 127"/>
                  <a:gd name="T20" fmla="*/ 122 w 122"/>
                  <a:gd name="T21" fmla="*/ 63 h 127"/>
                  <a:gd name="T22" fmla="*/ 116 w 122"/>
                  <a:gd name="T23" fmla="*/ 58 h 127"/>
                  <a:gd name="T24" fmla="*/ 95 w 122"/>
                  <a:gd name="T25" fmla="*/ 74 h 127"/>
                  <a:gd name="T26" fmla="*/ 85 w 122"/>
                  <a:gd name="T27" fmla="*/ 74 h 127"/>
                  <a:gd name="T28" fmla="*/ 95 w 122"/>
                  <a:gd name="T29" fmla="*/ 90 h 127"/>
                  <a:gd name="T30" fmla="*/ 100 w 122"/>
                  <a:gd name="T31" fmla="*/ 90 h 127"/>
                  <a:gd name="T32" fmla="*/ 111 w 122"/>
                  <a:gd name="T33" fmla="*/ 100 h 127"/>
                  <a:gd name="T34" fmla="*/ 95 w 122"/>
                  <a:gd name="T35" fmla="*/ 111 h 127"/>
                  <a:gd name="T36" fmla="*/ 100 w 122"/>
                  <a:gd name="T37" fmla="*/ 121 h 127"/>
                  <a:gd name="T38" fmla="*/ 79 w 122"/>
                  <a:gd name="T39" fmla="*/ 121 h 127"/>
                  <a:gd name="T40" fmla="*/ 64 w 122"/>
                  <a:gd name="T41" fmla="*/ 121 h 127"/>
                  <a:gd name="T42" fmla="*/ 64 w 122"/>
                  <a:gd name="T43" fmla="*/ 127 h 127"/>
                  <a:gd name="T44" fmla="*/ 58 w 122"/>
                  <a:gd name="T45" fmla="*/ 121 h 127"/>
                  <a:gd name="T46" fmla="*/ 53 w 122"/>
                  <a:gd name="T47" fmla="*/ 121 h 127"/>
                  <a:gd name="T48" fmla="*/ 48 w 122"/>
                  <a:gd name="T49" fmla="*/ 121 h 127"/>
                  <a:gd name="T50" fmla="*/ 32 w 122"/>
                  <a:gd name="T51" fmla="*/ 116 h 127"/>
                  <a:gd name="T52" fmla="*/ 32 w 122"/>
                  <a:gd name="T53" fmla="*/ 95 h 127"/>
                  <a:gd name="T54" fmla="*/ 11 w 122"/>
                  <a:gd name="T55" fmla="*/ 90 h 127"/>
                  <a:gd name="T56" fmla="*/ 11 w 122"/>
                  <a:gd name="T57" fmla="*/ 79 h 127"/>
                  <a:gd name="T58" fmla="*/ 6 w 122"/>
                  <a:gd name="T59" fmla="*/ 74 h 127"/>
                  <a:gd name="T60" fmla="*/ 6 w 122"/>
                  <a:gd name="T61" fmla="*/ 69 h 127"/>
                  <a:gd name="T62" fmla="*/ 0 w 122"/>
                  <a:gd name="T63" fmla="*/ 47 h 127"/>
                  <a:gd name="T64" fmla="*/ 16 w 122"/>
                  <a:gd name="T65" fmla="*/ 42 h 127"/>
                  <a:gd name="T66" fmla="*/ 11 w 122"/>
                  <a:gd name="T67" fmla="*/ 21 h 127"/>
                  <a:gd name="T68" fmla="*/ 21 w 122"/>
                  <a:gd name="T69" fmla="*/ 16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22" h="127">
                    <a:moveTo>
                      <a:pt x="21" y="16"/>
                    </a:moveTo>
                    <a:lnTo>
                      <a:pt x="32" y="16"/>
                    </a:lnTo>
                    <a:lnTo>
                      <a:pt x="37" y="10"/>
                    </a:lnTo>
                    <a:lnTo>
                      <a:pt x="32" y="5"/>
                    </a:lnTo>
                    <a:lnTo>
                      <a:pt x="32" y="0"/>
                    </a:lnTo>
                    <a:lnTo>
                      <a:pt x="53" y="0"/>
                    </a:lnTo>
                    <a:lnTo>
                      <a:pt x="74" y="10"/>
                    </a:lnTo>
                    <a:lnTo>
                      <a:pt x="90" y="0"/>
                    </a:lnTo>
                    <a:lnTo>
                      <a:pt x="111" y="10"/>
                    </a:lnTo>
                    <a:lnTo>
                      <a:pt x="116" y="37"/>
                    </a:lnTo>
                    <a:lnTo>
                      <a:pt x="122" y="63"/>
                    </a:lnTo>
                    <a:lnTo>
                      <a:pt x="116" y="58"/>
                    </a:lnTo>
                    <a:lnTo>
                      <a:pt x="95" y="74"/>
                    </a:lnTo>
                    <a:lnTo>
                      <a:pt x="85" y="74"/>
                    </a:lnTo>
                    <a:lnTo>
                      <a:pt x="95" y="90"/>
                    </a:lnTo>
                    <a:lnTo>
                      <a:pt x="100" y="90"/>
                    </a:lnTo>
                    <a:lnTo>
                      <a:pt x="111" y="100"/>
                    </a:lnTo>
                    <a:lnTo>
                      <a:pt x="95" y="111"/>
                    </a:lnTo>
                    <a:lnTo>
                      <a:pt x="100" y="121"/>
                    </a:lnTo>
                    <a:lnTo>
                      <a:pt x="79" y="121"/>
                    </a:lnTo>
                    <a:lnTo>
                      <a:pt x="64" y="121"/>
                    </a:lnTo>
                    <a:lnTo>
                      <a:pt x="64" y="127"/>
                    </a:lnTo>
                    <a:lnTo>
                      <a:pt x="58" y="121"/>
                    </a:lnTo>
                    <a:lnTo>
                      <a:pt x="53" y="121"/>
                    </a:lnTo>
                    <a:lnTo>
                      <a:pt x="48" y="121"/>
                    </a:lnTo>
                    <a:lnTo>
                      <a:pt x="32" y="116"/>
                    </a:lnTo>
                    <a:lnTo>
                      <a:pt x="32" y="95"/>
                    </a:lnTo>
                    <a:lnTo>
                      <a:pt x="11" y="90"/>
                    </a:lnTo>
                    <a:lnTo>
                      <a:pt x="11" y="79"/>
                    </a:lnTo>
                    <a:lnTo>
                      <a:pt x="6" y="74"/>
                    </a:lnTo>
                    <a:lnTo>
                      <a:pt x="6" y="69"/>
                    </a:lnTo>
                    <a:lnTo>
                      <a:pt x="0" y="47"/>
                    </a:lnTo>
                    <a:lnTo>
                      <a:pt x="16" y="42"/>
                    </a:lnTo>
                    <a:lnTo>
                      <a:pt x="11" y="21"/>
                    </a:lnTo>
                    <a:lnTo>
                      <a:pt x="21" y="1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90" name="Freeform 40"/>
              <p:cNvSpPr>
                <a:spLocks/>
              </p:cNvSpPr>
              <p:nvPr/>
            </p:nvSpPr>
            <p:spPr bwMode="auto">
              <a:xfrm>
                <a:off x="2921" y="1445"/>
                <a:ext cx="47" cy="48"/>
              </a:xfrm>
              <a:custGeom>
                <a:avLst/>
                <a:gdLst>
                  <a:gd name="T0" fmla="*/ 42 w 47"/>
                  <a:gd name="T1" fmla="*/ 0 h 48"/>
                  <a:gd name="T2" fmla="*/ 47 w 47"/>
                  <a:gd name="T3" fmla="*/ 21 h 48"/>
                  <a:gd name="T4" fmla="*/ 31 w 47"/>
                  <a:gd name="T5" fmla="*/ 26 h 48"/>
                  <a:gd name="T6" fmla="*/ 37 w 47"/>
                  <a:gd name="T7" fmla="*/ 48 h 48"/>
                  <a:gd name="T8" fmla="*/ 31 w 47"/>
                  <a:gd name="T9" fmla="*/ 42 h 48"/>
                  <a:gd name="T10" fmla="*/ 26 w 47"/>
                  <a:gd name="T11" fmla="*/ 37 h 48"/>
                  <a:gd name="T12" fmla="*/ 15 w 47"/>
                  <a:gd name="T13" fmla="*/ 32 h 48"/>
                  <a:gd name="T14" fmla="*/ 0 w 47"/>
                  <a:gd name="T15" fmla="*/ 26 h 48"/>
                  <a:gd name="T16" fmla="*/ 10 w 47"/>
                  <a:gd name="T17" fmla="*/ 21 h 48"/>
                  <a:gd name="T18" fmla="*/ 15 w 47"/>
                  <a:gd name="T19" fmla="*/ 5 h 48"/>
                  <a:gd name="T20" fmla="*/ 26 w 47"/>
                  <a:gd name="T21" fmla="*/ 0 h 48"/>
                  <a:gd name="T22" fmla="*/ 42 w 47"/>
                  <a:gd name="T23"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7" h="48">
                    <a:moveTo>
                      <a:pt x="42" y="0"/>
                    </a:moveTo>
                    <a:lnTo>
                      <a:pt x="47" y="21"/>
                    </a:lnTo>
                    <a:lnTo>
                      <a:pt x="31" y="26"/>
                    </a:lnTo>
                    <a:lnTo>
                      <a:pt x="37" y="48"/>
                    </a:lnTo>
                    <a:lnTo>
                      <a:pt x="31" y="42"/>
                    </a:lnTo>
                    <a:lnTo>
                      <a:pt x="26" y="37"/>
                    </a:lnTo>
                    <a:lnTo>
                      <a:pt x="15" y="32"/>
                    </a:lnTo>
                    <a:lnTo>
                      <a:pt x="0" y="26"/>
                    </a:lnTo>
                    <a:lnTo>
                      <a:pt x="10" y="21"/>
                    </a:lnTo>
                    <a:lnTo>
                      <a:pt x="15" y="5"/>
                    </a:lnTo>
                    <a:lnTo>
                      <a:pt x="26" y="0"/>
                    </a:lnTo>
                    <a:lnTo>
                      <a:pt x="42" y="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91" name="Freeform 41"/>
              <p:cNvSpPr>
                <a:spLocks/>
              </p:cNvSpPr>
              <p:nvPr/>
            </p:nvSpPr>
            <p:spPr bwMode="auto">
              <a:xfrm>
                <a:off x="2921" y="1445"/>
                <a:ext cx="47" cy="48"/>
              </a:xfrm>
              <a:custGeom>
                <a:avLst/>
                <a:gdLst>
                  <a:gd name="T0" fmla="*/ 42 w 47"/>
                  <a:gd name="T1" fmla="*/ 0 h 48"/>
                  <a:gd name="T2" fmla="*/ 47 w 47"/>
                  <a:gd name="T3" fmla="*/ 21 h 48"/>
                  <a:gd name="T4" fmla="*/ 31 w 47"/>
                  <a:gd name="T5" fmla="*/ 26 h 48"/>
                  <a:gd name="T6" fmla="*/ 37 w 47"/>
                  <a:gd name="T7" fmla="*/ 48 h 48"/>
                  <a:gd name="T8" fmla="*/ 31 w 47"/>
                  <a:gd name="T9" fmla="*/ 42 h 48"/>
                  <a:gd name="T10" fmla="*/ 26 w 47"/>
                  <a:gd name="T11" fmla="*/ 37 h 48"/>
                  <a:gd name="T12" fmla="*/ 15 w 47"/>
                  <a:gd name="T13" fmla="*/ 32 h 48"/>
                  <a:gd name="T14" fmla="*/ 0 w 47"/>
                  <a:gd name="T15" fmla="*/ 26 h 48"/>
                  <a:gd name="T16" fmla="*/ 10 w 47"/>
                  <a:gd name="T17" fmla="*/ 21 h 48"/>
                  <a:gd name="T18" fmla="*/ 15 w 47"/>
                  <a:gd name="T19" fmla="*/ 5 h 48"/>
                  <a:gd name="T20" fmla="*/ 26 w 47"/>
                  <a:gd name="T21" fmla="*/ 0 h 48"/>
                  <a:gd name="T22" fmla="*/ 42 w 47"/>
                  <a:gd name="T23"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7" h="48">
                    <a:moveTo>
                      <a:pt x="42" y="0"/>
                    </a:moveTo>
                    <a:lnTo>
                      <a:pt x="47" y="21"/>
                    </a:lnTo>
                    <a:lnTo>
                      <a:pt x="31" y="26"/>
                    </a:lnTo>
                    <a:lnTo>
                      <a:pt x="37" y="48"/>
                    </a:lnTo>
                    <a:lnTo>
                      <a:pt x="31" y="42"/>
                    </a:lnTo>
                    <a:lnTo>
                      <a:pt x="26" y="37"/>
                    </a:lnTo>
                    <a:lnTo>
                      <a:pt x="15" y="32"/>
                    </a:lnTo>
                    <a:lnTo>
                      <a:pt x="0" y="26"/>
                    </a:lnTo>
                    <a:lnTo>
                      <a:pt x="10" y="21"/>
                    </a:lnTo>
                    <a:lnTo>
                      <a:pt x="15" y="5"/>
                    </a:lnTo>
                    <a:lnTo>
                      <a:pt x="26" y="0"/>
                    </a:lnTo>
                    <a:lnTo>
                      <a:pt x="42"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92" name="Freeform 42"/>
              <p:cNvSpPr>
                <a:spLocks/>
              </p:cNvSpPr>
              <p:nvPr/>
            </p:nvSpPr>
            <p:spPr bwMode="auto">
              <a:xfrm>
                <a:off x="3517" y="1683"/>
                <a:ext cx="327" cy="263"/>
              </a:xfrm>
              <a:custGeom>
                <a:avLst/>
                <a:gdLst>
                  <a:gd name="T0" fmla="*/ 73 w 327"/>
                  <a:gd name="T1" fmla="*/ 26 h 263"/>
                  <a:gd name="T2" fmla="*/ 79 w 327"/>
                  <a:gd name="T3" fmla="*/ 36 h 263"/>
                  <a:gd name="T4" fmla="*/ 89 w 327"/>
                  <a:gd name="T5" fmla="*/ 42 h 263"/>
                  <a:gd name="T6" fmla="*/ 121 w 327"/>
                  <a:gd name="T7" fmla="*/ 58 h 263"/>
                  <a:gd name="T8" fmla="*/ 152 w 327"/>
                  <a:gd name="T9" fmla="*/ 52 h 263"/>
                  <a:gd name="T10" fmla="*/ 152 w 327"/>
                  <a:gd name="T11" fmla="*/ 42 h 263"/>
                  <a:gd name="T12" fmla="*/ 163 w 327"/>
                  <a:gd name="T13" fmla="*/ 42 h 263"/>
                  <a:gd name="T14" fmla="*/ 184 w 327"/>
                  <a:gd name="T15" fmla="*/ 26 h 263"/>
                  <a:gd name="T16" fmla="*/ 200 w 327"/>
                  <a:gd name="T17" fmla="*/ 31 h 263"/>
                  <a:gd name="T18" fmla="*/ 216 w 327"/>
                  <a:gd name="T19" fmla="*/ 36 h 263"/>
                  <a:gd name="T20" fmla="*/ 263 w 327"/>
                  <a:gd name="T21" fmla="*/ 58 h 263"/>
                  <a:gd name="T22" fmla="*/ 269 w 327"/>
                  <a:gd name="T23" fmla="*/ 73 h 263"/>
                  <a:gd name="T24" fmla="*/ 263 w 327"/>
                  <a:gd name="T25" fmla="*/ 110 h 263"/>
                  <a:gd name="T26" fmla="*/ 274 w 327"/>
                  <a:gd name="T27" fmla="*/ 147 h 263"/>
                  <a:gd name="T28" fmla="*/ 290 w 327"/>
                  <a:gd name="T29" fmla="*/ 153 h 263"/>
                  <a:gd name="T30" fmla="*/ 290 w 327"/>
                  <a:gd name="T31" fmla="*/ 158 h 263"/>
                  <a:gd name="T32" fmla="*/ 290 w 327"/>
                  <a:gd name="T33" fmla="*/ 163 h 263"/>
                  <a:gd name="T34" fmla="*/ 279 w 327"/>
                  <a:gd name="T35" fmla="*/ 179 h 263"/>
                  <a:gd name="T36" fmla="*/ 300 w 327"/>
                  <a:gd name="T37" fmla="*/ 200 h 263"/>
                  <a:gd name="T38" fmla="*/ 316 w 327"/>
                  <a:gd name="T39" fmla="*/ 211 h 263"/>
                  <a:gd name="T40" fmla="*/ 316 w 327"/>
                  <a:gd name="T41" fmla="*/ 226 h 263"/>
                  <a:gd name="T42" fmla="*/ 327 w 327"/>
                  <a:gd name="T43" fmla="*/ 226 h 263"/>
                  <a:gd name="T44" fmla="*/ 327 w 327"/>
                  <a:gd name="T45" fmla="*/ 232 h 263"/>
                  <a:gd name="T46" fmla="*/ 305 w 327"/>
                  <a:gd name="T47" fmla="*/ 242 h 263"/>
                  <a:gd name="T48" fmla="*/ 305 w 327"/>
                  <a:gd name="T49" fmla="*/ 263 h 263"/>
                  <a:gd name="T50" fmla="*/ 237 w 327"/>
                  <a:gd name="T51" fmla="*/ 253 h 263"/>
                  <a:gd name="T52" fmla="*/ 226 w 327"/>
                  <a:gd name="T53" fmla="*/ 226 h 263"/>
                  <a:gd name="T54" fmla="*/ 195 w 327"/>
                  <a:gd name="T55" fmla="*/ 237 h 263"/>
                  <a:gd name="T56" fmla="*/ 168 w 327"/>
                  <a:gd name="T57" fmla="*/ 232 h 263"/>
                  <a:gd name="T58" fmla="*/ 142 w 327"/>
                  <a:gd name="T59" fmla="*/ 211 h 263"/>
                  <a:gd name="T60" fmla="*/ 116 w 327"/>
                  <a:gd name="T61" fmla="*/ 174 h 263"/>
                  <a:gd name="T62" fmla="*/ 89 w 327"/>
                  <a:gd name="T63" fmla="*/ 179 h 263"/>
                  <a:gd name="T64" fmla="*/ 79 w 327"/>
                  <a:gd name="T65" fmla="*/ 158 h 263"/>
                  <a:gd name="T66" fmla="*/ 79 w 327"/>
                  <a:gd name="T67" fmla="*/ 142 h 263"/>
                  <a:gd name="T68" fmla="*/ 68 w 327"/>
                  <a:gd name="T69" fmla="*/ 131 h 263"/>
                  <a:gd name="T70" fmla="*/ 36 w 327"/>
                  <a:gd name="T71" fmla="*/ 105 h 263"/>
                  <a:gd name="T72" fmla="*/ 42 w 327"/>
                  <a:gd name="T73" fmla="*/ 84 h 263"/>
                  <a:gd name="T74" fmla="*/ 42 w 327"/>
                  <a:gd name="T75" fmla="*/ 73 h 263"/>
                  <a:gd name="T76" fmla="*/ 31 w 327"/>
                  <a:gd name="T77" fmla="*/ 68 h 263"/>
                  <a:gd name="T78" fmla="*/ 21 w 327"/>
                  <a:gd name="T79" fmla="*/ 47 h 263"/>
                  <a:gd name="T80" fmla="*/ 10 w 327"/>
                  <a:gd name="T81" fmla="*/ 36 h 263"/>
                  <a:gd name="T82" fmla="*/ 0 w 327"/>
                  <a:gd name="T83" fmla="*/ 5 h 263"/>
                  <a:gd name="T84" fmla="*/ 5 w 327"/>
                  <a:gd name="T85" fmla="*/ 0 h 263"/>
                  <a:gd name="T86" fmla="*/ 10 w 327"/>
                  <a:gd name="T87" fmla="*/ 5 h 263"/>
                  <a:gd name="T88" fmla="*/ 21 w 327"/>
                  <a:gd name="T89" fmla="*/ 15 h 263"/>
                  <a:gd name="T90" fmla="*/ 31 w 327"/>
                  <a:gd name="T91" fmla="*/ 15 h 263"/>
                  <a:gd name="T92" fmla="*/ 36 w 327"/>
                  <a:gd name="T93" fmla="*/ 15 h 263"/>
                  <a:gd name="T94" fmla="*/ 52 w 327"/>
                  <a:gd name="T95" fmla="*/ 0 h 263"/>
                  <a:gd name="T96" fmla="*/ 58 w 327"/>
                  <a:gd name="T97" fmla="*/ 21 h 263"/>
                  <a:gd name="T98" fmla="*/ 68 w 327"/>
                  <a:gd name="T99" fmla="*/ 26 h 263"/>
                  <a:gd name="T100" fmla="*/ 73 w 327"/>
                  <a:gd name="T101" fmla="*/ 26 h 2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327" h="263">
                    <a:moveTo>
                      <a:pt x="73" y="26"/>
                    </a:moveTo>
                    <a:lnTo>
                      <a:pt x="79" y="36"/>
                    </a:lnTo>
                    <a:lnTo>
                      <a:pt x="89" y="42"/>
                    </a:lnTo>
                    <a:lnTo>
                      <a:pt x="121" y="58"/>
                    </a:lnTo>
                    <a:lnTo>
                      <a:pt x="152" y="52"/>
                    </a:lnTo>
                    <a:lnTo>
                      <a:pt x="152" y="42"/>
                    </a:lnTo>
                    <a:lnTo>
                      <a:pt x="163" y="42"/>
                    </a:lnTo>
                    <a:lnTo>
                      <a:pt x="184" y="26"/>
                    </a:lnTo>
                    <a:lnTo>
                      <a:pt x="200" y="31"/>
                    </a:lnTo>
                    <a:lnTo>
                      <a:pt x="216" y="36"/>
                    </a:lnTo>
                    <a:lnTo>
                      <a:pt x="263" y="58"/>
                    </a:lnTo>
                    <a:lnTo>
                      <a:pt x="269" y="73"/>
                    </a:lnTo>
                    <a:lnTo>
                      <a:pt x="263" y="110"/>
                    </a:lnTo>
                    <a:lnTo>
                      <a:pt x="274" y="147"/>
                    </a:lnTo>
                    <a:lnTo>
                      <a:pt x="290" y="153"/>
                    </a:lnTo>
                    <a:lnTo>
                      <a:pt x="290" y="158"/>
                    </a:lnTo>
                    <a:lnTo>
                      <a:pt x="290" y="163"/>
                    </a:lnTo>
                    <a:lnTo>
                      <a:pt x="279" y="179"/>
                    </a:lnTo>
                    <a:lnTo>
                      <a:pt x="300" y="200"/>
                    </a:lnTo>
                    <a:lnTo>
                      <a:pt x="316" y="211"/>
                    </a:lnTo>
                    <a:lnTo>
                      <a:pt x="316" y="226"/>
                    </a:lnTo>
                    <a:lnTo>
                      <a:pt x="327" y="226"/>
                    </a:lnTo>
                    <a:lnTo>
                      <a:pt x="327" y="232"/>
                    </a:lnTo>
                    <a:lnTo>
                      <a:pt x="305" y="242"/>
                    </a:lnTo>
                    <a:lnTo>
                      <a:pt x="305" y="263"/>
                    </a:lnTo>
                    <a:lnTo>
                      <a:pt x="237" y="253"/>
                    </a:lnTo>
                    <a:lnTo>
                      <a:pt x="226" y="226"/>
                    </a:lnTo>
                    <a:lnTo>
                      <a:pt x="195" y="237"/>
                    </a:lnTo>
                    <a:lnTo>
                      <a:pt x="168" y="232"/>
                    </a:lnTo>
                    <a:lnTo>
                      <a:pt x="142" y="211"/>
                    </a:lnTo>
                    <a:lnTo>
                      <a:pt x="116" y="174"/>
                    </a:lnTo>
                    <a:lnTo>
                      <a:pt x="89" y="179"/>
                    </a:lnTo>
                    <a:lnTo>
                      <a:pt x="79" y="158"/>
                    </a:lnTo>
                    <a:lnTo>
                      <a:pt x="79" y="142"/>
                    </a:lnTo>
                    <a:lnTo>
                      <a:pt x="68" y="131"/>
                    </a:lnTo>
                    <a:lnTo>
                      <a:pt x="36" y="105"/>
                    </a:lnTo>
                    <a:lnTo>
                      <a:pt x="42" y="84"/>
                    </a:lnTo>
                    <a:lnTo>
                      <a:pt x="42" y="73"/>
                    </a:lnTo>
                    <a:lnTo>
                      <a:pt x="31" y="68"/>
                    </a:lnTo>
                    <a:lnTo>
                      <a:pt x="21" y="47"/>
                    </a:lnTo>
                    <a:lnTo>
                      <a:pt x="10" y="36"/>
                    </a:lnTo>
                    <a:lnTo>
                      <a:pt x="0" y="5"/>
                    </a:lnTo>
                    <a:lnTo>
                      <a:pt x="5" y="0"/>
                    </a:lnTo>
                    <a:lnTo>
                      <a:pt x="10" y="5"/>
                    </a:lnTo>
                    <a:lnTo>
                      <a:pt x="21" y="15"/>
                    </a:lnTo>
                    <a:lnTo>
                      <a:pt x="31" y="15"/>
                    </a:lnTo>
                    <a:lnTo>
                      <a:pt x="36" y="15"/>
                    </a:lnTo>
                    <a:lnTo>
                      <a:pt x="52" y="0"/>
                    </a:lnTo>
                    <a:lnTo>
                      <a:pt x="58" y="21"/>
                    </a:lnTo>
                    <a:lnTo>
                      <a:pt x="68" y="26"/>
                    </a:lnTo>
                    <a:lnTo>
                      <a:pt x="73" y="26"/>
                    </a:lnTo>
                    <a:close/>
                  </a:path>
                </a:pathLst>
              </a:custGeom>
              <a:solidFill>
                <a:srgbClr val="FB97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93" name="Freeform 43"/>
              <p:cNvSpPr>
                <a:spLocks/>
              </p:cNvSpPr>
              <p:nvPr/>
            </p:nvSpPr>
            <p:spPr bwMode="auto">
              <a:xfrm>
                <a:off x="3517" y="1683"/>
                <a:ext cx="327" cy="263"/>
              </a:xfrm>
              <a:custGeom>
                <a:avLst/>
                <a:gdLst>
                  <a:gd name="T0" fmla="*/ 73 w 327"/>
                  <a:gd name="T1" fmla="*/ 31 h 263"/>
                  <a:gd name="T2" fmla="*/ 79 w 327"/>
                  <a:gd name="T3" fmla="*/ 36 h 263"/>
                  <a:gd name="T4" fmla="*/ 89 w 327"/>
                  <a:gd name="T5" fmla="*/ 42 h 263"/>
                  <a:gd name="T6" fmla="*/ 121 w 327"/>
                  <a:gd name="T7" fmla="*/ 58 h 263"/>
                  <a:gd name="T8" fmla="*/ 152 w 327"/>
                  <a:gd name="T9" fmla="*/ 52 h 263"/>
                  <a:gd name="T10" fmla="*/ 152 w 327"/>
                  <a:gd name="T11" fmla="*/ 42 h 263"/>
                  <a:gd name="T12" fmla="*/ 163 w 327"/>
                  <a:gd name="T13" fmla="*/ 42 h 263"/>
                  <a:gd name="T14" fmla="*/ 184 w 327"/>
                  <a:gd name="T15" fmla="*/ 26 h 263"/>
                  <a:gd name="T16" fmla="*/ 200 w 327"/>
                  <a:gd name="T17" fmla="*/ 31 h 263"/>
                  <a:gd name="T18" fmla="*/ 216 w 327"/>
                  <a:gd name="T19" fmla="*/ 36 h 263"/>
                  <a:gd name="T20" fmla="*/ 263 w 327"/>
                  <a:gd name="T21" fmla="*/ 58 h 263"/>
                  <a:gd name="T22" fmla="*/ 269 w 327"/>
                  <a:gd name="T23" fmla="*/ 73 h 263"/>
                  <a:gd name="T24" fmla="*/ 263 w 327"/>
                  <a:gd name="T25" fmla="*/ 110 h 263"/>
                  <a:gd name="T26" fmla="*/ 274 w 327"/>
                  <a:gd name="T27" fmla="*/ 147 h 263"/>
                  <a:gd name="T28" fmla="*/ 290 w 327"/>
                  <a:gd name="T29" fmla="*/ 153 h 263"/>
                  <a:gd name="T30" fmla="*/ 290 w 327"/>
                  <a:gd name="T31" fmla="*/ 158 h 263"/>
                  <a:gd name="T32" fmla="*/ 290 w 327"/>
                  <a:gd name="T33" fmla="*/ 163 h 263"/>
                  <a:gd name="T34" fmla="*/ 279 w 327"/>
                  <a:gd name="T35" fmla="*/ 179 h 263"/>
                  <a:gd name="T36" fmla="*/ 300 w 327"/>
                  <a:gd name="T37" fmla="*/ 200 h 263"/>
                  <a:gd name="T38" fmla="*/ 316 w 327"/>
                  <a:gd name="T39" fmla="*/ 211 h 263"/>
                  <a:gd name="T40" fmla="*/ 316 w 327"/>
                  <a:gd name="T41" fmla="*/ 226 h 263"/>
                  <a:gd name="T42" fmla="*/ 327 w 327"/>
                  <a:gd name="T43" fmla="*/ 226 h 263"/>
                  <a:gd name="T44" fmla="*/ 327 w 327"/>
                  <a:gd name="T45" fmla="*/ 232 h 263"/>
                  <a:gd name="T46" fmla="*/ 305 w 327"/>
                  <a:gd name="T47" fmla="*/ 242 h 263"/>
                  <a:gd name="T48" fmla="*/ 305 w 327"/>
                  <a:gd name="T49" fmla="*/ 263 h 263"/>
                  <a:gd name="T50" fmla="*/ 237 w 327"/>
                  <a:gd name="T51" fmla="*/ 253 h 263"/>
                  <a:gd name="T52" fmla="*/ 226 w 327"/>
                  <a:gd name="T53" fmla="*/ 226 h 263"/>
                  <a:gd name="T54" fmla="*/ 195 w 327"/>
                  <a:gd name="T55" fmla="*/ 237 h 263"/>
                  <a:gd name="T56" fmla="*/ 168 w 327"/>
                  <a:gd name="T57" fmla="*/ 232 h 263"/>
                  <a:gd name="T58" fmla="*/ 142 w 327"/>
                  <a:gd name="T59" fmla="*/ 211 h 263"/>
                  <a:gd name="T60" fmla="*/ 116 w 327"/>
                  <a:gd name="T61" fmla="*/ 174 h 263"/>
                  <a:gd name="T62" fmla="*/ 89 w 327"/>
                  <a:gd name="T63" fmla="*/ 179 h 263"/>
                  <a:gd name="T64" fmla="*/ 79 w 327"/>
                  <a:gd name="T65" fmla="*/ 158 h 263"/>
                  <a:gd name="T66" fmla="*/ 79 w 327"/>
                  <a:gd name="T67" fmla="*/ 142 h 263"/>
                  <a:gd name="T68" fmla="*/ 68 w 327"/>
                  <a:gd name="T69" fmla="*/ 131 h 263"/>
                  <a:gd name="T70" fmla="*/ 36 w 327"/>
                  <a:gd name="T71" fmla="*/ 105 h 263"/>
                  <a:gd name="T72" fmla="*/ 42 w 327"/>
                  <a:gd name="T73" fmla="*/ 84 h 263"/>
                  <a:gd name="T74" fmla="*/ 42 w 327"/>
                  <a:gd name="T75" fmla="*/ 73 h 263"/>
                  <a:gd name="T76" fmla="*/ 31 w 327"/>
                  <a:gd name="T77" fmla="*/ 68 h 263"/>
                  <a:gd name="T78" fmla="*/ 21 w 327"/>
                  <a:gd name="T79" fmla="*/ 47 h 263"/>
                  <a:gd name="T80" fmla="*/ 10 w 327"/>
                  <a:gd name="T81" fmla="*/ 36 h 263"/>
                  <a:gd name="T82" fmla="*/ 0 w 327"/>
                  <a:gd name="T83" fmla="*/ 5 h 263"/>
                  <a:gd name="T84" fmla="*/ 5 w 327"/>
                  <a:gd name="T85" fmla="*/ 0 h 263"/>
                  <a:gd name="T86" fmla="*/ 10 w 327"/>
                  <a:gd name="T87" fmla="*/ 5 h 263"/>
                  <a:gd name="T88" fmla="*/ 21 w 327"/>
                  <a:gd name="T89" fmla="*/ 15 h 263"/>
                  <a:gd name="T90" fmla="*/ 31 w 327"/>
                  <a:gd name="T91" fmla="*/ 15 h 263"/>
                  <a:gd name="T92" fmla="*/ 36 w 327"/>
                  <a:gd name="T93" fmla="*/ 15 h 263"/>
                  <a:gd name="T94" fmla="*/ 52 w 327"/>
                  <a:gd name="T95" fmla="*/ 0 h 263"/>
                  <a:gd name="T96" fmla="*/ 58 w 327"/>
                  <a:gd name="T97" fmla="*/ 21 h 263"/>
                  <a:gd name="T98" fmla="*/ 68 w 327"/>
                  <a:gd name="T99" fmla="*/ 26 h 263"/>
                  <a:gd name="T100" fmla="*/ 73 w 327"/>
                  <a:gd name="T101" fmla="*/ 26 h 263"/>
                  <a:gd name="T102" fmla="*/ 73 w 327"/>
                  <a:gd name="T103" fmla="*/ 31 h 2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327" h="263">
                    <a:moveTo>
                      <a:pt x="73" y="31"/>
                    </a:moveTo>
                    <a:lnTo>
                      <a:pt x="79" y="36"/>
                    </a:lnTo>
                    <a:lnTo>
                      <a:pt x="89" y="42"/>
                    </a:lnTo>
                    <a:lnTo>
                      <a:pt x="121" y="58"/>
                    </a:lnTo>
                    <a:lnTo>
                      <a:pt x="152" y="52"/>
                    </a:lnTo>
                    <a:lnTo>
                      <a:pt x="152" y="42"/>
                    </a:lnTo>
                    <a:lnTo>
                      <a:pt x="163" y="42"/>
                    </a:lnTo>
                    <a:lnTo>
                      <a:pt x="184" y="26"/>
                    </a:lnTo>
                    <a:lnTo>
                      <a:pt x="200" y="31"/>
                    </a:lnTo>
                    <a:lnTo>
                      <a:pt x="216" y="36"/>
                    </a:lnTo>
                    <a:lnTo>
                      <a:pt x="263" y="58"/>
                    </a:lnTo>
                    <a:lnTo>
                      <a:pt x="269" y="73"/>
                    </a:lnTo>
                    <a:lnTo>
                      <a:pt x="263" y="110"/>
                    </a:lnTo>
                    <a:lnTo>
                      <a:pt x="274" y="147"/>
                    </a:lnTo>
                    <a:lnTo>
                      <a:pt x="290" y="153"/>
                    </a:lnTo>
                    <a:lnTo>
                      <a:pt x="290" y="158"/>
                    </a:lnTo>
                    <a:lnTo>
                      <a:pt x="290" y="163"/>
                    </a:lnTo>
                    <a:lnTo>
                      <a:pt x="279" y="179"/>
                    </a:lnTo>
                    <a:lnTo>
                      <a:pt x="300" y="200"/>
                    </a:lnTo>
                    <a:lnTo>
                      <a:pt x="316" y="211"/>
                    </a:lnTo>
                    <a:lnTo>
                      <a:pt x="316" y="226"/>
                    </a:lnTo>
                    <a:lnTo>
                      <a:pt x="327" y="226"/>
                    </a:lnTo>
                    <a:lnTo>
                      <a:pt x="327" y="232"/>
                    </a:lnTo>
                    <a:lnTo>
                      <a:pt x="305" y="242"/>
                    </a:lnTo>
                    <a:lnTo>
                      <a:pt x="305" y="263"/>
                    </a:lnTo>
                    <a:lnTo>
                      <a:pt x="237" y="253"/>
                    </a:lnTo>
                    <a:lnTo>
                      <a:pt x="226" y="226"/>
                    </a:lnTo>
                    <a:lnTo>
                      <a:pt x="195" y="237"/>
                    </a:lnTo>
                    <a:lnTo>
                      <a:pt x="168" y="232"/>
                    </a:lnTo>
                    <a:lnTo>
                      <a:pt x="142" y="211"/>
                    </a:lnTo>
                    <a:lnTo>
                      <a:pt x="116" y="174"/>
                    </a:lnTo>
                    <a:lnTo>
                      <a:pt x="89" y="179"/>
                    </a:lnTo>
                    <a:lnTo>
                      <a:pt x="79" y="158"/>
                    </a:lnTo>
                    <a:lnTo>
                      <a:pt x="79" y="142"/>
                    </a:lnTo>
                    <a:lnTo>
                      <a:pt x="68" y="131"/>
                    </a:lnTo>
                    <a:lnTo>
                      <a:pt x="36" y="105"/>
                    </a:lnTo>
                    <a:lnTo>
                      <a:pt x="42" y="84"/>
                    </a:lnTo>
                    <a:lnTo>
                      <a:pt x="42" y="73"/>
                    </a:lnTo>
                    <a:lnTo>
                      <a:pt x="31" y="68"/>
                    </a:lnTo>
                    <a:lnTo>
                      <a:pt x="21" y="47"/>
                    </a:lnTo>
                    <a:lnTo>
                      <a:pt x="10" y="36"/>
                    </a:lnTo>
                    <a:lnTo>
                      <a:pt x="0" y="5"/>
                    </a:lnTo>
                    <a:lnTo>
                      <a:pt x="5" y="0"/>
                    </a:lnTo>
                    <a:lnTo>
                      <a:pt x="10" y="5"/>
                    </a:lnTo>
                    <a:lnTo>
                      <a:pt x="21" y="15"/>
                    </a:lnTo>
                    <a:lnTo>
                      <a:pt x="31" y="15"/>
                    </a:lnTo>
                    <a:lnTo>
                      <a:pt x="36" y="15"/>
                    </a:lnTo>
                    <a:lnTo>
                      <a:pt x="52" y="0"/>
                    </a:lnTo>
                    <a:lnTo>
                      <a:pt x="58" y="21"/>
                    </a:lnTo>
                    <a:lnTo>
                      <a:pt x="68" y="26"/>
                    </a:lnTo>
                    <a:lnTo>
                      <a:pt x="73" y="26"/>
                    </a:lnTo>
                    <a:lnTo>
                      <a:pt x="73" y="3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94" name="Freeform 44"/>
              <p:cNvSpPr>
                <a:spLocks/>
              </p:cNvSpPr>
              <p:nvPr/>
            </p:nvSpPr>
            <p:spPr bwMode="auto">
              <a:xfrm>
                <a:off x="3216" y="2543"/>
                <a:ext cx="185" cy="179"/>
              </a:xfrm>
              <a:custGeom>
                <a:avLst/>
                <a:gdLst>
                  <a:gd name="T0" fmla="*/ 47 w 185"/>
                  <a:gd name="T1" fmla="*/ 58 h 179"/>
                  <a:gd name="T2" fmla="*/ 63 w 185"/>
                  <a:gd name="T3" fmla="*/ 63 h 179"/>
                  <a:gd name="T4" fmla="*/ 79 w 185"/>
                  <a:gd name="T5" fmla="*/ 68 h 179"/>
                  <a:gd name="T6" fmla="*/ 100 w 185"/>
                  <a:gd name="T7" fmla="*/ 79 h 179"/>
                  <a:gd name="T8" fmla="*/ 121 w 185"/>
                  <a:gd name="T9" fmla="*/ 95 h 179"/>
                  <a:gd name="T10" fmla="*/ 121 w 185"/>
                  <a:gd name="T11" fmla="*/ 73 h 179"/>
                  <a:gd name="T12" fmla="*/ 111 w 185"/>
                  <a:gd name="T13" fmla="*/ 73 h 179"/>
                  <a:gd name="T14" fmla="*/ 100 w 185"/>
                  <a:gd name="T15" fmla="*/ 63 h 179"/>
                  <a:gd name="T16" fmla="*/ 100 w 185"/>
                  <a:gd name="T17" fmla="*/ 42 h 179"/>
                  <a:gd name="T18" fmla="*/ 105 w 185"/>
                  <a:gd name="T19" fmla="*/ 21 h 179"/>
                  <a:gd name="T20" fmla="*/ 111 w 185"/>
                  <a:gd name="T21" fmla="*/ 5 h 179"/>
                  <a:gd name="T22" fmla="*/ 142 w 185"/>
                  <a:gd name="T23" fmla="*/ 0 h 179"/>
                  <a:gd name="T24" fmla="*/ 142 w 185"/>
                  <a:gd name="T25" fmla="*/ 10 h 179"/>
                  <a:gd name="T26" fmla="*/ 158 w 185"/>
                  <a:gd name="T27" fmla="*/ 15 h 179"/>
                  <a:gd name="T28" fmla="*/ 174 w 185"/>
                  <a:gd name="T29" fmla="*/ 21 h 179"/>
                  <a:gd name="T30" fmla="*/ 174 w 185"/>
                  <a:gd name="T31" fmla="*/ 26 h 179"/>
                  <a:gd name="T32" fmla="*/ 179 w 185"/>
                  <a:gd name="T33" fmla="*/ 26 h 179"/>
                  <a:gd name="T34" fmla="*/ 185 w 185"/>
                  <a:gd name="T35" fmla="*/ 42 h 179"/>
                  <a:gd name="T36" fmla="*/ 179 w 185"/>
                  <a:gd name="T37" fmla="*/ 47 h 179"/>
                  <a:gd name="T38" fmla="*/ 179 w 185"/>
                  <a:gd name="T39" fmla="*/ 58 h 179"/>
                  <a:gd name="T40" fmla="*/ 179 w 185"/>
                  <a:gd name="T41" fmla="*/ 73 h 179"/>
                  <a:gd name="T42" fmla="*/ 174 w 185"/>
                  <a:gd name="T43" fmla="*/ 84 h 179"/>
                  <a:gd name="T44" fmla="*/ 169 w 185"/>
                  <a:gd name="T45" fmla="*/ 95 h 179"/>
                  <a:gd name="T46" fmla="*/ 174 w 185"/>
                  <a:gd name="T47" fmla="*/ 105 h 179"/>
                  <a:gd name="T48" fmla="*/ 158 w 185"/>
                  <a:gd name="T49" fmla="*/ 110 h 179"/>
                  <a:gd name="T50" fmla="*/ 148 w 185"/>
                  <a:gd name="T51" fmla="*/ 116 h 179"/>
                  <a:gd name="T52" fmla="*/ 132 w 185"/>
                  <a:gd name="T53" fmla="*/ 121 h 179"/>
                  <a:gd name="T54" fmla="*/ 132 w 185"/>
                  <a:gd name="T55" fmla="*/ 132 h 179"/>
                  <a:gd name="T56" fmla="*/ 132 w 185"/>
                  <a:gd name="T57" fmla="*/ 132 h 179"/>
                  <a:gd name="T58" fmla="*/ 111 w 185"/>
                  <a:gd name="T59" fmla="*/ 137 h 179"/>
                  <a:gd name="T60" fmla="*/ 95 w 185"/>
                  <a:gd name="T61" fmla="*/ 153 h 179"/>
                  <a:gd name="T62" fmla="*/ 84 w 185"/>
                  <a:gd name="T63" fmla="*/ 168 h 179"/>
                  <a:gd name="T64" fmla="*/ 74 w 185"/>
                  <a:gd name="T65" fmla="*/ 179 h 179"/>
                  <a:gd name="T66" fmla="*/ 47 w 185"/>
                  <a:gd name="T67" fmla="*/ 174 h 179"/>
                  <a:gd name="T68" fmla="*/ 47 w 185"/>
                  <a:gd name="T69" fmla="*/ 168 h 179"/>
                  <a:gd name="T70" fmla="*/ 37 w 185"/>
                  <a:gd name="T71" fmla="*/ 168 h 179"/>
                  <a:gd name="T72" fmla="*/ 26 w 185"/>
                  <a:gd name="T73" fmla="*/ 168 h 179"/>
                  <a:gd name="T74" fmla="*/ 21 w 185"/>
                  <a:gd name="T75" fmla="*/ 168 h 179"/>
                  <a:gd name="T76" fmla="*/ 0 w 185"/>
                  <a:gd name="T77" fmla="*/ 147 h 179"/>
                  <a:gd name="T78" fmla="*/ 0 w 185"/>
                  <a:gd name="T79" fmla="*/ 126 h 179"/>
                  <a:gd name="T80" fmla="*/ 0 w 185"/>
                  <a:gd name="T81" fmla="*/ 105 h 179"/>
                  <a:gd name="T82" fmla="*/ 0 w 185"/>
                  <a:gd name="T83" fmla="*/ 89 h 179"/>
                  <a:gd name="T84" fmla="*/ 32 w 185"/>
                  <a:gd name="T85" fmla="*/ 89 h 179"/>
                  <a:gd name="T86" fmla="*/ 32 w 185"/>
                  <a:gd name="T87" fmla="*/ 68 h 179"/>
                  <a:gd name="T88" fmla="*/ 32 w 185"/>
                  <a:gd name="T89" fmla="*/ 47 h 179"/>
                  <a:gd name="T90" fmla="*/ 47 w 185"/>
                  <a:gd name="T91" fmla="*/ 58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85" h="179">
                    <a:moveTo>
                      <a:pt x="47" y="58"/>
                    </a:moveTo>
                    <a:lnTo>
                      <a:pt x="63" y="63"/>
                    </a:lnTo>
                    <a:lnTo>
                      <a:pt x="79" y="68"/>
                    </a:lnTo>
                    <a:lnTo>
                      <a:pt x="100" y="79"/>
                    </a:lnTo>
                    <a:lnTo>
                      <a:pt x="121" y="95"/>
                    </a:lnTo>
                    <a:lnTo>
                      <a:pt x="121" y="73"/>
                    </a:lnTo>
                    <a:lnTo>
                      <a:pt x="111" y="73"/>
                    </a:lnTo>
                    <a:lnTo>
                      <a:pt x="100" y="63"/>
                    </a:lnTo>
                    <a:lnTo>
                      <a:pt x="100" y="42"/>
                    </a:lnTo>
                    <a:lnTo>
                      <a:pt x="105" y="21"/>
                    </a:lnTo>
                    <a:lnTo>
                      <a:pt x="111" y="5"/>
                    </a:lnTo>
                    <a:lnTo>
                      <a:pt x="142" y="0"/>
                    </a:lnTo>
                    <a:lnTo>
                      <a:pt x="142" y="10"/>
                    </a:lnTo>
                    <a:lnTo>
                      <a:pt x="158" y="15"/>
                    </a:lnTo>
                    <a:lnTo>
                      <a:pt x="174" y="21"/>
                    </a:lnTo>
                    <a:lnTo>
                      <a:pt x="174" y="26"/>
                    </a:lnTo>
                    <a:lnTo>
                      <a:pt x="179" y="26"/>
                    </a:lnTo>
                    <a:lnTo>
                      <a:pt x="185" y="42"/>
                    </a:lnTo>
                    <a:lnTo>
                      <a:pt x="179" y="47"/>
                    </a:lnTo>
                    <a:lnTo>
                      <a:pt x="179" y="58"/>
                    </a:lnTo>
                    <a:lnTo>
                      <a:pt x="179" y="73"/>
                    </a:lnTo>
                    <a:lnTo>
                      <a:pt x="174" y="84"/>
                    </a:lnTo>
                    <a:lnTo>
                      <a:pt x="169" y="95"/>
                    </a:lnTo>
                    <a:lnTo>
                      <a:pt x="174" y="105"/>
                    </a:lnTo>
                    <a:lnTo>
                      <a:pt x="158" y="110"/>
                    </a:lnTo>
                    <a:lnTo>
                      <a:pt x="148" y="116"/>
                    </a:lnTo>
                    <a:lnTo>
                      <a:pt x="132" y="121"/>
                    </a:lnTo>
                    <a:lnTo>
                      <a:pt x="132" y="132"/>
                    </a:lnTo>
                    <a:lnTo>
                      <a:pt x="132" y="132"/>
                    </a:lnTo>
                    <a:lnTo>
                      <a:pt x="111" y="137"/>
                    </a:lnTo>
                    <a:lnTo>
                      <a:pt x="95" y="153"/>
                    </a:lnTo>
                    <a:lnTo>
                      <a:pt x="84" y="168"/>
                    </a:lnTo>
                    <a:lnTo>
                      <a:pt x="74" y="179"/>
                    </a:lnTo>
                    <a:lnTo>
                      <a:pt x="47" y="174"/>
                    </a:lnTo>
                    <a:lnTo>
                      <a:pt x="47" y="168"/>
                    </a:lnTo>
                    <a:lnTo>
                      <a:pt x="37" y="168"/>
                    </a:lnTo>
                    <a:lnTo>
                      <a:pt x="26" y="168"/>
                    </a:lnTo>
                    <a:lnTo>
                      <a:pt x="21" y="168"/>
                    </a:lnTo>
                    <a:lnTo>
                      <a:pt x="0" y="147"/>
                    </a:lnTo>
                    <a:lnTo>
                      <a:pt x="0" y="126"/>
                    </a:lnTo>
                    <a:lnTo>
                      <a:pt x="0" y="105"/>
                    </a:lnTo>
                    <a:lnTo>
                      <a:pt x="0" y="89"/>
                    </a:lnTo>
                    <a:lnTo>
                      <a:pt x="32" y="89"/>
                    </a:lnTo>
                    <a:lnTo>
                      <a:pt x="32" y="68"/>
                    </a:lnTo>
                    <a:lnTo>
                      <a:pt x="32" y="47"/>
                    </a:lnTo>
                    <a:lnTo>
                      <a:pt x="47" y="58"/>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95" name="Freeform 45"/>
              <p:cNvSpPr>
                <a:spLocks/>
              </p:cNvSpPr>
              <p:nvPr/>
            </p:nvSpPr>
            <p:spPr bwMode="auto">
              <a:xfrm>
                <a:off x="3216" y="2543"/>
                <a:ext cx="185" cy="179"/>
              </a:xfrm>
              <a:custGeom>
                <a:avLst/>
                <a:gdLst>
                  <a:gd name="T0" fmla="*/ 53 w 185"/>
                  <a:gd name="T1" fmla="*/ 58 h 179"/>
                  <a:gd name="T2" fmla="*/ 63 w 185"/>
                  <a:gd name="T3" fmla="*/ 63 h 179"/>
                  <a:gd name="T4" fmla="*/ 79 w 185"/>
                  <a:gd name="T5" fmla="*/ 68 h 179"/>
                  <a:gd name="T6" fmla="*/ 100 w 185"/>
                  <a:gd name="T7" fmla="*/ 79 h 179"/>
                  <a:gd name="T8" fmla="*/ 121 w 185"/>
                  <a:gd name="T9" fmla="*/ 95 h 179"/>
                  <a:gd name="T10" fmla="*/ 121 w 185"/>
                  <a:gd name="T11" fmla="*/ 73 h 179"/>
                  <a:gd name="T12" fmla="*/ 111 w 185"/>
                  <a:gd name="T13" fmla="*/ 73 h 179"/>
                  <a:gd name="T14" fmla="*/ 100 w 185"/>
                  <a:gd name="T15" fmla="*/ 63 h 179"/>
                  <a:gd name="T16" fmla="*/ 100 w 185"/>
                  <a:gd name="T17" fmla="*/ 42 h 179"/>
                  <a:gd name="T18" fmla="*/ 105 w 185"/>
                  <a:gd name="T19" fmla="*/ 21 h 179"/>
                  <a:gd name="T20" fmla="*/ 111 w 185"/>
                  <a:gd name="T21" fmla="*/ 5 h 179"/>
                  <a:gd name="T22" fmla="*/ 142 w 185"/>
                  <a:gd name="T23" fmla="*/ 0 h 179"/>
                  <a:gd name="T24" fmla="*/ 142 w 185"/>
                  <a:gd name="T25" fmla="*/ 10 h 179"/>
                  <a:gd name="T26" fmla="*/ 158 w 185"/>
                  <a:gd name="T27" fmla="*/ 15 h 179"/>
                  <a:gd name="T28" fmla="*/ 174 w 185"/>
                  <a:gd name="T29" fmla="*/ 21 h 179"/>
                  <a:gd name="T30" fmla="*/ 174 w 185"/>
                  <a:gd name="T31" fmla="*/ 26 h 179"/>
                  <a:gd name="T32" fmla="*/ 179 w 185"/>
                  <a:gd name="T33" fmla="*/ 26 h 179"/>
                  <a:gd name="T34" fmla="*/ 185 w 185"/>
                  <a:gd name="T35" fmla="*/ 42 h 179"/>
                  <a:gd name="T36" fmla="*/ 179 w 185"/>
                  <a:gd name="T37" fmla="*/ 47 h 179"/>
                  <a:gd name="T38" fmla="*/ 179 w 185"/>
                  <a:gd name="T39" fmla="*/ 58 h 179"/>
                  <a:gd name="T40" fmla="*/ 179 w 185"/>
                  <a:gd name="T41" fmla="*/ 73 h 179"/>
                  <a:gd name="T42" fmla="*/ 174 w 185"/>
                  <a:gd name="T43" fmla="*/ 84 h 179"/>
                  <a:gd name="T44" fmla="*/ 169 w 185"/>
                  <a:gd name="T45" fmla="*/ 95 h 179"/>
                  <a:gd name="T46" fmla="*/ 174 w 185"/>
                  <a:gd name="T47" fmla="*/ 105 h 179"/>
                  <a:gd name="T48" fmla="*/ 158 w 185"/>
                  <a:gd name="T49" fmla="*/ 110 h 179"/>
                  <a:gd name="T50" fmla="*/ 148 w 185"/>
                  <a:gd name="T51" fmla="*/ 116 h 179"/>
                  <a:gd name="T52" fmla="*/ 132 w 185"/>
                  <a:gd name="T53" fmla="*/ 121 h 179"/>
                  <a:gd name="T54" fmla="*/ 132 w 185"/>
                  <a:gd name="T55" fmla="*/ 132 h 179"/>
                  <a:gd name="T56" fmla="*/ 132 w 185"/>
                  <a:gd name="T57" fmla="*/ 132 h 179"/>
                  <a:gd name="T58" fmla="*/ 111 w 185"/>
                  <a:gd name="T59" fmla="*/ 137 h 179"/>
                  <a:gd name="T60" fmla="*/ 95 w 185"/>
                  <a:gd name="T61" fmla="*/ 153 h 179"/>
                  <a:gd name="T62" fmla="*/ 84 w 185"/>
                  <a:gd name="T63" fmla="*/ 168 h 179"/>
                  <a:gd name="T64" fmla="*/ 74 w 185"/>
                  <a:gd name="T65" fmla="*/ 179 h 179"/>
                  <a:gd name="T66" fmla="*/ 47 w 185"/>
                  <a:gd name="T67" fmla="*/ 174 h 179"/>
                  <a:gd name="T68" fmla="*/ 47 w 185"/>
                  <a:gd name="T69" fmla="*/ 168 h 179"/>
                  <a:gd name="T70" fmla="*/ 37 w 185"/>
                  <a:gd name="T71" fmla="*/ 168 h 179"/>
                  <a:gd name="T72" fmla="*/ 26 w 185"/>
                  <a:gd name="T73" fmla="*/ 168 h 179"/>
                  <a:gd name="T74" fmla="*/ 21 w 185"/>
                  <a:gd name="T75" fmla="*/ 168 h 179"/>
                  <a:gd name="T76" fmla="*/ 0 w 185"/>
                  <a:gd name="T77" fmla="*/ 147 h 179"/>
                  <a:gd name="T78" fmla="*/ 0 w 185"/>
                  <a:gd name="T79" fmla="*/ 126 h 179"/>
                  <a:gd name="T80" fmla="*/ 0 w 185"/>
                  <a:gd name="T81" fmla="*/ 105 h 179"/>
                  <a:gd name="T82" fmla="*/ 0 w 185"/>
                  <a:gd name="T83" fmla="*/ 89 h 179"/>
                  <a:gd name="T84" fmla="*/ 32 w 185"/>
                  <a:gd name="T85" fmla="*/ 89 h 179"/>
                  <a:gd name="T86" fmla="*/ 32 w 185"/>
                  <a:gd name="T87" fmla="*/ 68 h 179"/>
                  <a:gd name="T88" fmla="*/ 32 w 185"/>
                  <a:gd name="T89" fmla="*/ 47 h 179"/>
                  <a:gd name="T90" fmla="*/ 47 w 185"/>
                  <a:gd name="T91" fmla="*/ 58 h 179"/>
                  <a:gd name="T92" fmla="*/ 53 w 185"/>
                  <a:gd name="T93" fmla="*/ 58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85" h="179">
                    <a:moveTo>
                      <a:pt x="53" y="58"/>
                    </a:moveTo>
                    <a:lnTo>
                      <a:pt x="63" y="63"/>
                    </a:lnTo>
                    <a:lnTo>
                      <a:pt x="79" y="68"/>
                    </a:lnTo>
                    <a:lnTo>
                      <a:pt x="100" y="79"/>
                    </a:lnTo>
                    <a:lnTo>
                      <a:pt x="121" y="95"/>
                    </a:lnTo>
                    <a:lnTo>
                      <a:pt x="121" y="73"/>
                    </a:lnTo>
                    <a:lnTo>
                      <a:pt x="111" y="73"/>
                    </a:lnTo>
                    <a:lnTo>
                      <a:pt x="100" y="63"/>
                    </a:lnTo>
                    <a:lnTo>
                      <a:pt x="100" y="42"/>
                    </a:lnTo>
                    <a:lnTo>
                      <a:pt x="105" y="21"/>
                    </a:lnTo>
                    <a:lnTo>
                      <a:pt x="111" y="5"/>
                    </a:lnTo>
                    <a:lnTo>
                      <a:pt x="142" y="0"/>
                    </a:lnTo>
                    <a:lnTo>
                      <a:pt x="142" y="10"/>
                    </a:lnTo>
                    <a:lnTo>
                      <a:pt x="158" y="15"/>
                    </a:lnTo>
                    <a:lnTo>
                      <a:pt x="174" y="21"/>
                    </a:lnTo>
                    <a:lnTo>
                      <a:pt x="174" y="26"/>
                    </a:lnTo>
                    <a:lnTo>
                      <a:pt x="179" y="26"/>
                    </a:lnTo>
                    <a:lnTo>
                      <a:pt x="185" y="42"/>
                    </a:lnTo>
                    <a:lnTo>
                      <a:pt x="179" y="47"/>
                    </a:lnTo>
                    <a:lnTo>
                      <a:pt x="179" y="58"/>
                    </a:lnTo>
                    <a:lnTo>
                      <a:pt x="179" y="73"/>
                    </a:lnTo>
                    <a:lnTo>
                      <a:pt x="174" y="84"/>
                    </a:lnTo>
                    <a:lnTo>
                      <a:pt x="169" y="95"/>
                    </a:lnTo>
                    <a:lnTo>
                      <a:pt x="174" y="105"/>
                    </a:lnTo>
                    <a:lnTo>
                      <a:pt x="158" y="110"/>
                    </a:lnTo>
                    <a:lnTo>
                      <a:pt x="148" y="116"/>
                    </a:lnTo>
                    <a:lnTo>
                      <a:pt x="132" y="121"/>
                    </a:lnTo>
                    <a:lnTo>
                      <a:pt x="132" y="132"/>
                    </a:lnTo>
                    <a:lnTo>
                      <a:pt x="132" y="132"/>
                    </a:lnTo>
                    <a:lnTo>
                      <a:pt x="111" y="137"/>
                    </a:lnTo>
                    <a:lnTo>
                      <a:pt x="95" y="153"/>
                    </a:lnTo>
                    <a:lnTo>
                      <a:pt x="84" y="168"/>
                    </a:lnTo>
                    <a:lnTo>
                      <a:pt x="74" y="179"/>
                    </a:lnTo>
                    <a:lnTo>
                      <a:pt x="47" y="174"/>
                    </a:lnTo>
                    <a:lnTo>
                      <a:pt x="47" y="168"/>
                    </a:lnTo>
                    <a:lnTo>
                      <a:pt x="37" y="168"/>
                    </a:lnTo>
                    <a:lnTo>
                      <a:pt x="26" y="168"/>
                    </a:lnTo>
                    <a:lnTo>
                      <a:pt x="21" y="168"/>
                    </a:lnTo>
                    <a:lnTo>
                      <a:pt x="0" y="147"/>
                    </a:lnTo>
                    <a:lnTo>
                      <a:pt x="0" y="126"/>
                    </a:lnTo>
                    <a:lnTo>
                      <a:pt x="0" y="105"/>
                    </a:lnTo>
                    <a:lnTo>
                      <a:pt x="0" y="89"/>
                    </a:lnTo>
                    <a:lnTo>
                      <a:pt x="32" y="89"/>
                    </a:lnTo>
                    <a:lnTo>
                      <a:pt x="32" y="68"/>
                    </a:lnTo>
                    <a:lnTo>
                      <a:pt x="32" y="47"/>
                    </a:lnTo>
                    <a:lnTo>
                      <a:pt x="47" y="58"/>
                    </a:lnTo>
                    <a:lnTo>
                      <a:pt x="53" y="58"/>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96" name="Freeform 46"/>
              <p:cNvSpPr>
                <a:spLocks/>
              </p:cNvSpPr>
              <p:nvPr/>
            </p:nvSpPr>
            <p:spPr bwMode="auto">
              <a:xfrm>
                <a:off x="3153" y="1535"/>
                <a:ext cx="142" cy="79"/>
              </a:xfrm>
              <a:custGeom>
                <a:avLst/>
                <a:gdLst>
                  <a:gd name="T0" fmla="*/ 47 w 142"/>
                  <a:gd name="T1" fmla="*/ 0 h 79"/>
                  <a:gd name="T2" fmla="*/ 68 w 142"/>
                  <a:gd name="T3" fmla="*/ 5 h 79"/>
                  <a:gd name="T4" fmla="*/ 89 w 142"/>
                  <a:gd name="T5" fmla="*/ 0 h 79"/>
                  <a:gd name="T6" fmla="*/ 100 w 142"/>
                  <a:gd name="T7" fmla="*/ 10 h 79"/>
                  <a:gd name="T8" fmla="*/ 116 w 142"/>
                  <a:gd name="T9" fmla="*/ 26 h 79"/>
                  <a:gd name="T10" fmla="*/ 116 w 142"/>
                  <a:gd name="T11" fmla="*/ 47 h 79"/>
                  <a:gd name="T12" fmla="*/ 126 w 142"/>
                  <a:gd name="T13" fmla="*/ 53 h 79"/>
                  <a:gd name="T14" fmla="*/ 142 w 142"/>
                  <a:gd name="T15" fmla="*/ 53 h 79"/>
                  <a:gd name="T16" fmla="*/ 126 w 142"/>
                  <a:gd name="T17" fmla="*/ 79 h 79"/>
                  <a:gd name="T18" fmla="*/ 121 w 142"/>
                  <a:gd name="T19" fmla="*/ 79 h 79"/>
                  <a:gd name="T20" fmla="*/ 105 w 142"/>
                  <a:gd name="T21" fmla="*/ 68 h 79"/>
                  <a:gd name="T22" fmla="*/ 84 w 142"/>
                  <a:gd name="T23" fmla="*/ 79 h 79"/>
                  <a:gd name="T24" fmla="*/ 47 w 142"/>
                  <a:gd name="T25" fmla="*/ 74 h 79"/>
                  <a:gd name="T26" fmla="*/ 42 w 142"/>
                  <a:gd name="T27" fmla="*/ 68 h 79"/>
                  <a:gd name="T28" fmla="*/ 42 w 142"/>
                  <a:gd name="T29" fmla="*/ 63 h 79"/>
                  <a:gd name="T30" fmla="*/ 26 w 142"/>
                  <a:gd name="T31" fmla="*/ 63 h 79"/>
                  <a:gd name="T32" fmla="*/ 21 w 142"/>
                  <a:gd name="T33" fmla="*/ 53 h 79"/>
                  <a:gd name="T34" fmla="*/ 0 w 142"/>
                  <a:gd name="T35" fmla="*/ 37 h 79"/>
                  <a:gd name="T36" fmla="*/ 15 w 142"/>
                  <a:gd name="T37" fmla="*/ 31 h 79"/>
                  <a:gd name="T38" fmla="*/ 31 w 142"/>
                  <a:gd name="T39" fmla="*/ 5 h 79"/>
                  <a:gd name="T40" fmla="*/ 37 w 142"/>
                  <a:gd name="T41" fmla="*/ 5 h 79"/>
                  <a:gd name="T42" fmla="*/ 47 w 142"/>
                  <a:gd name="T43" fmla="*/ 0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42" h="79">
                    <a:moveTo>
                      <a:pt x="47" y="0"/>
                    </a:moveTo>
                    <a:lnTo>
                      <a:pt x="68" y="5"/>
                    </a:lnTo>
                    <a:lnTo>
                      <a:pt x="89" y="0"/>
                    </a:lnTo>
                    <a:lnTo>
                      <a:pt x="100" y="10"/>
                    </a:lnTo>
                    <a:lnTo>
                      <a:pt x="116" y="26"/>
                    </a:lnTo>
                    <a:lnTo>
                      <a:pt x="116" y="47"/>
                    </a:lnTo>
                    <a:lnTo>
                      <a:pt x="126" y="53"/>
                    </a:lnTo>
                    <a:lnTo>
                      <a:pt x="142" y="53"/>
                    </a:lnTo>
                    <a:lnTo>
                      <a:pt x="126" y="79"/>
                    </a:lnTo>
                    <a:lnTo>
                      <a:pt x="121" y="79"/>
                    </a:lnTo>
                    <a:lnTo>
                      <a:pt x="105" y="68"/>
                    </a:lnTo>
                    <a:lnTo>
                      <a:pt x="84" y="79"/>
                    </a:lnTo>
                    <a:lnTo>
                      <a:pt x="47" y="74"/>
                    </a:lnTo>
                    <a:lnTo>
                      <a:pt x="42" y="68"/>
                    </a:lnTo>
                    <a:lnTo>
                      <a:pt x="42" y="63"/>
                    </a:lnTo>
                    <a:lnTo>
                      <a:pt x="26" y="63"/>
                    </a:lnTo>
                    <a:lnTo>
                      <a:pt x="21" y="53"/>
                    </a:lnTo>
                    <a:lnTo>
                      <a:pt x="0" y="37"/>
                    </a:lnTo>
                    <a:lnTo>
                      <a:pt x="15" y="31"/>
                    </a:lnTo>
                    <a:lnTo>
                      <a:pt x="31" y="5"/>
                    </a:lnTo>
                    <a:lnTo>
                      <a:pt x="37" y="5"/>
                    </a:lnTo>
                    <a:lnTo>
                      <a:pt x="47" y="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97" name="Freeform 47"/>
              <p:cNvSpPr>
                <a:spLocks/>
              </p:cNvSpPr>
              <p:nvPr/>
            </p:nvSpPr>
            <p:spPr bwMode="auto">
              <a:xfrm>
                <a:off x="3153" y="1535"/>
                <a:ext cx="142" cy="79"/>
              </a:xfrm>
              <a:custGeom>
                <a:avLst/>
                <a:gdLst>
                  <a:gd name="T0" fmla="*/ 58 w 142"/>
                  <a:gd name="T1" fmla="*/ 5 h 79"/>
                  <a:gd name="T2" fmla="*/ 68 w 142"/>
                  <a:gd name="T3" fmla="*/ 5 h 79"/>
                  <a:gd name="T4" fmla="*/ 89 w 142"/>
                  <a:gd name="T5" fmla="*/ 0 h 79"/>
                  <a:gd name="T6" fmla="*/ 100 w 142"/>
                  <a:gd name="T7" fmla="*/ 10 h 79"/>
                  <a:gd name="T8" fmla="*/ 116 w 142"/>
                  <a:gd name="T9" fmla="*/ 26 h 79"/>
                  <a:gd name="T10" fmla="*/ 116 w 142"/>
                  <a:gd name="T11" fmla="*/ 47 h 79"/>
                  <a:gd name="T12" fmla="*/ 126 w 142"/>
                  <a:gd name="T13" fmla="*/ 53 h 79"/>
                  <a:gd name="T14" fmla="*/ 142 w 142"/>
                  <a:gd name="T15" fmla="*/ 53 h 79"/>
                  <a:gd name="T16" fmla="*/ 126 w 142"/>
                  <a:gd name="T17" fmla="*/ 79 h 79"/>
                  <a:gd name="T18" fmla="*/ 121 w 142"/>
                  <a:gd name="T19" fmla="*/ 79 h 79"/>
                  <a:gd name="T20" fmla="*/ 105 w 142"/>
                  <a:gd name="T21" fmla="*/ 68 h 79"/>
                  <a:gd name="T22" fmla="*/ 84 w 142"/>
                  <a:gd name="T23" fmla="*/ 79 h 79"/>
                  <a:gd name="T24" fmla="*/ 47 w 142"/>
                  <a:gd name="T25" fmla="*/ 74 h 79"/>
                  <a:gd name="T26" fmla="*/ 42 w 142"/>
                  <a:gd name="T27" fmla="*/ 68 h 79"/>
                  <a:gd name="T28" fmla="*/ 42 w 142"/>
                  <a:gd name="T29" fmla="*/ 63 h 79"/>
                  <a:gd name="T30" fmla="*/ 26 w 142"/>
                  <a:gd name="T31" fmla="*/ 63 h 79"/>
                  <a:gd name="T32" fmla="*/ 21 w 142"/>
                  <a:gd name="T33" fmla="*/ 53 h 79"/>
                  <a:gd name="T34" fmla="*/ 0 w 142"/>
                  <a:gd name="T35" fmla="*/ 37 h 79"/>
                  <a:gd name="T36" fmla="*/ 15 w 142"/>
                  <a:gd name="T37" fmla="*/ 31 h 79"/>
                  <a:gd name="T38" fmla="*/ 31 w 142"/>
                  <a:gd name="T39" fmla="*/ 5 h 79"/>
                  <a:gd name="T40" fmla="*/ 37 w 142"/>
                  <a:gd name="T41" fmla="*/ 5 h 79"/>
                  <a:gd name="T42" fmla="*/ 47 w 142"/>
                  <a:gd name="T43" fmla="*/ 0 h 79"/>
                  <a:gd name="T44" fmla="*/ 58 w 142"/>
                  <a:gd name="T45" fmla="*/ 5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42" h="79">
                    <a:moveTo>
                      <a:pt x="58" y="5"/>
                    </a:moveTo>
                    <a:lnTo>
                      <a:pt x="68" y="5"/>
                    </a:lnTo>
                    <a:lnTo>
                      <a:pt x="89" y="0"/>
                    </a:lnTo>
                    <a:lnTo>
                      <a:pt x="100" y="10"/>
                    </a:lnTo>
                    <a:lnTo>
                      <a:pt x="116" y="26"/>
                    </a:lnTo>
                    <a:lnTo>
                      <a:pt x="116" y="47"/>
                    </a:lnTo>
                    <a:lnTo>
                      <a:pt x="126" y="53"/>
                    </a:lnTo>
                    <a:lnTo>
                      <a:pt x="142" y="53"/>
                    </a:lnTo>
                    <a:lnTo>
                      <a:pt x="126" y="79"/>
                    </a:lnTo>
                    <a:lnTo>
                      <a:pt x="121" y="79"/>
                    </a:lnTo>
                    <a:lnTo>
                      <a:pt x="105" y="68"/>
                    </a:lnTo>
                    <a:lnTo>
                      <a:pt x="84" y="79"/>
                    </a:lnTo>
                    <a:lnTo>
                      <a:pt x="47" y="74"/>
                    </a:lnTo>
                    <a:lnTo>
                      <a:pt x="42" y="68"/>
                    </a:lnTo>
                    <a:lnTo>
                      <a:pt x="42" y="63"/>
                    </a:lnTo>
                    <a:lnTo>
                      <a:pt x="26" y="63"/>
                    </a:lnTo>
                    <a:lnTo>
                      <a:pt x="21" y="53"/>
                    </a:lnTo>
                    <a:lnTo>
                      <a:pt x="0" y="37"/>
                    </a:lnTo>
                    <a:lnTo>
                      <a:pt x="15" y="31"/>
                    </a:lnTo>
                    <a:lnTo>
                      <a:pt x="31" y="5"/>
                    </a:lnTo>
                    <a:lnTo>
                      <a:pt x="37" y="5"/>
                    </a:lnTo>
                    <a:lnTo>
                      <a:pt x="47" y="0"/>
                    </a:lnTo>
                    <a:lnTo>
                      <a:pt x="58" y="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98" name="Freeform 48"/>
              <p:cNvSpPr>
                <a:spLocks/>
              </p:cNvSpPr>
              <p:nvPr/>
            </p:nvSpPr>
            <p:spPr bwMode="auto">
              <a:xfrm>
                <a:off x="2588" y="1229"/>
                <a:ext cx="116" cy="52"/>
              </a:xfrm>
              <a:custGeom>
                <a:avLst/>
                <a:gdLst>
                  <a:gd name="T0" fmla="*/ 0 w 116"/>
                  <a:gd name="T1" fmla="*/ 5 h 52"/>
                  <a:gd name="T2" fmla="*/ 27 w 116"/>
                  <a:gd name="T3" fmla="*/ 0 h 52"/>
                  <a:gd name="T4" fmla="*/ 37 w 116"/>
                  <a:gd name="T5" fmla="*/ 10 h 52"/>
                  <a:gd name="T6" fmla="*/ 95 w 116"/>
                  <a:gd name="T7" fmla="*/ 0 h 52"/>
                  <a:gd name="T8" fmla="*/ 116 w 116"/>
                  <a:gd name="T9" fmla="*/ 16 h 52"/>
                  <a:gd name="T10" fmla="*/ 116 w 116"/>
                  <a:gd name="T11" fmla="*/ 26 h 52"/>
                  <a:gd name="T12" fmla="*/ 53 w 116"/>
                  <a:gd name="T13" fmla="*/ 52 h 52"/>
                  <a:gd name="T14" fmla="*/ 6 w 116"/>
                  <a:gd name="T15" fmla="*/ 37 h 52"/>
                  <a:gd name="T16" fmla="*/ 16 w 116"/>
                  <a:gd name="T17" fmla="*/ 21 h 52"/>
                  <a:gd name="T18" fmla="*/ 0 w 116"/>
                  <a:gd name="T19" fmla="*/ 5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6" h="52">
                    <a:moveTo>
                      <a:pt x="0" y="5"/>
                    </a:moveTo>
                    <a:lnTo>
                      <a:pt x="27" y="0"/>
                    </a:lnTo>
                    <a:lnTo>
                      <a:pt x="37" y="10"/>
                    </a:lnTo>
                    <a:lnTo>
                      <a:pt x="95" y="0"/>
                    </a:lnTo>
                    <a:lnTo>
                      <a:pt x="116" y="16"/>
                    </a:lnTo>
                    <a:lnTo>
                      <a:pt x="116" y="26"/>
                    </a:lnTo>
                    <a:lnTo>
                      <a:pt x="53" y="52"/>
                    </a:lnTo>
                    <a:lnTo>
                      <a:pt x="6" y="37"/>
                    </a:lnTo>
                    <a:lnTo>
                      <a:pt x="16" y="21"/>
                    </a:lnTo>
                    <a:lnTo>
                      <a:pt x="0" y="5"/>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99" name="Freeform 49"/>
              <p:cNvSpPr>
                <a:spLocks/>
              </p:cNvSpPr>
              <p:nvPr/>
            </p:nvSpPr>
            <p:spPr bwMode="auto">
              <a:xfrm>
                <a:off x="2588" y="1229"/>
                <a:ext cx="116" cy="52"/>
              </a:xfrm>
              <a:custGeom>
                <a:avLst/>
                <a:gdLst>
                  <a:gd name="T0" fmla="*/ 11 w 116"/>
                  <a:gd name="T1" fmla="*/ 5 h 52"/>
                  <a:gd name="T2" fmla="*/ 27 w 116"/>
                  <a:gd name="T3" fmla="*/ 0 h 52"/>
                  <a:gd name="T4" fmla="*/ 37 w 116"/>
                  <a:gd name="T5" fmla="*/ 10 h 52"/>
                  <a:gd name="T6" fmla="*/ 95 w 116"/>
                  <a:gd name="T7" fmla="*/ 0 h 52"/>
                  <a:gd name="T8" fmla="*/ 116 w 116"/>
                  <a:gd name="T9" fmla="*/ 16 h 52"/>
                  <a:gd name="T10" fmla="*/ 116 w 116"/>
                  <a:gd name="T11" fmla="*/ 26 h 52"/>
                  <a:gd name="T12" fmla="*/ 53 w 116"/>
                  <a:gd name="T13" fmla="*/ 52 h 52"/>
                  <a:gd name="T14" fmla="*/ 6 w 116"/>
                  <a:gd name="T15" fmla="*/ 37 h 52"/>
                  <a:gd name="T16" fmla="*/ 16 w 116"/>
                  <a:gd name="T17" fmla="*/ 21 h 52"/>
                  <a:gd name="T18" fmla="*/ 0 w 116"/>
                  <a:gd name="T19" fmla="*/ 5 h 52"/>
                  <a:gd name="T20" fmla="*/ 11 w 116"/>
                  <a:gd name="T21" fmla="*/ 5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52">
                    <a:moveTo>
                      <a:pt x="11" y="5"/>
                    </a:moveTo>
                    <a:lnTo>
                      <a:pt x="27" y="0"/>
                    </a:lnTo>
                    <a:lnTo>
                      <a:pt x="37" y="10"/>
                    </a:lnTo>
                    <a:lnTo>
                      <a:pt x="95" y="0"/>
                    </a:lnTo>
                    <a:lnTo>
                      <a:pt x="116" y="16"/>
                    </a:lnTo>
                    <a:lnTo>
                      <a:pt x="116" y="26"/>
                    </a:lnTo>
                    <a:lnTo>
                      <a:pt x="53" y="52"/>
                    </a:lnTo>
                    <a:lnTo>
                      <a:pt x="6" y="37"/>
                    </a:lnTo>
                    <a:lnTo>
                      <a:pt x="16" y="21"/>
                    </a:lnTo>
                    <a:lnTo>
                      <a:pt x="0" y="5"/>
                    </a:lnTo>
                    <a:lnTo>
                      <a:pt x="11" y="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00" name="Freeform 50"/>
              <p:cNvSpPr>
                <a:spLocks/>
              </p:cNvSpPr>
              <p:nvPr/>
            </p:nvSpPr>
            <p:spPr bwMode="auto">
              <a:xfrm>
                <a:off x="1106" y="1809"/>
                <a:ext cx="417" cy="327"/>
              </a:xfrm>
              <a:custGeom>
                <a:avLst/>
                <a:gdLst>
                  <a:gd name="T0" fmla="*/ 0 w 417"/>
                  <a:gd name="T1" fmla="*/ 0 h 327"/>
                  <a:gd name="T2" fmla="*/ 32 w 417"/>
                  <a:gd name="T3" fmla="*/ 0 h 327"/>
                  <a:gd name="T4" fmla="*/ 80 w 417"/>
                  <a:gd name="T5" fmla="*/ 27 h 327"/>
                  <a:gd name="T6" fmla="*/ 106 w 417"/>
                  <a:gd name="T7" fmla="*/ 21 h 327"/>
                  <a:gd name="T8" fmla="*/ 153 w 417"/>
                  <a:gd name="T9" fmla="*/ 16 h 327"/>
                  <a:gd name="T10" fmla="*/ 174 w 417"/>
                  <a:gd name="T11" fmla="*/ 42 h 327"/>
                  <a:gd name="T12" fmla="*/ 174 w 417"/>
                  <a:gd name="T13" fmla="*/ 58 h 327"/>
                  <a:gd name="T14" fmla="*/ 190 w 417"/>
                  <a:gd name="T15" fmla="*/ 69 h 327"/>
                  <a:gd name="T16" fmla="*/ 206 w 417"/>
                  <a:gd name="T17" fmla="*/ 48 h 327"/>
                  <a:gd name="T18" fmla="*/ 227 w 417"/>
                  <a:gd name="T19" fmla="*/ 58 h 327"/>
                  <a:gd name="T20" fmla="*/ 243 w 417"/>
                  <a:gd name="T21" fmla="*/ 116 h 327"/>
                  <a:gd name="T22" fmla="*/ 269 w 417"/>
                  <a:gd name="T23" fmla="*/ 122 h 327"/>
                  <a:gd name="T24" fmla="*/ 248 w 417"/>
                  <a:gd name="T25" fmla="*/ 190 h 327"/>
                  <a:gd name="T26" fmla="*/ 264 w 417"/>
                  <a:gd name="T27" fmla="*/ 243 h 327"/>
                  <a:gd name="T28" fmla="*/ 290 w 417"/>
                  <a:gd name="T29" fmla="*/ 264 h 327"/>
                  <a:gd name="T30" fmla="*/ 343 w 417"/>
                  <a:gd name="T31" fmla="*/ 248 h 327"/>
                  <a:gd name="T32" fmla="*/ 354 w 417"/>
                  <a:gd name="T33" fmla="*/ 232 h 327"/>
                  <a:gd name="T34" fmla="*/ 364 w 417"/>
                  <a:gd name="T35" fmla="*/ 206 h 327"/>
                  <a:gd name="T36" fmla="*/ 417 w 417"/>
                  <a:gd name="T37" fmla="*/ 201 h 327"/>
                  <a:gd name="T38" fmla="*/ 391 w 417"/>
                  <a:gd name="T39" fmla="*/ 264 h 327"/>
                  <a:gd name="T40" fmla="*/ 391 w 417"/>
                  <a:gd name="T41" fmla="*/ 248 h 327"/>
                  <a:gd name="T42" fmla="*/ 370 w 417"/>
                  <a:gd name="T43" fmla="*/ 269 h 327"/>
                  <a:gd name="T44" fmla="*/ 343 w 417"/>
                  <a:gd name="T45" fmla="*/ 269 h 327"/>
                  <a:gd name="T46" fmla="*/ 338 w 417"/>
                  <a:gd name="T47" fmla="*/ 280 h 327"/>
                  <a:gd name="T48" fmla="*/ 333 w 417"/>
                  <a:gd name="T49" fmla="*/ 280 h 327"/>
                  <a:gd name="T50" fmla="*/ 349 w 417"/>
                  <a:gd name="T51" fmla="*/ 290 h 327"/>
                  <a:gd name="T52" fmla="*/ 349 w 417"/>
                  <a:gd name="T53" fmla="*/ 301 h 327"/>
                  <a:gd name="T54" fmla="*/ 327 w 417"/>
                  <a:gd name="T55" fmla="*/ 301 h 327"/>
                  <a:gd name="T56" fmla="*/ 317 w 417"/>
                  <a:gd name="T57" fmla="*/ 327 h 327"/>
                  <a:gd name="T58" fmla="*/ 290 w 417"/>
                  <a:gd name="T59" fmla="*/ 296 h 327"/>
                  <a:gd name="T60" fmla="*/ 280 w 417"/>
                  <a:gd name="T61" fmla="*/ 296 h 327"/>
                  <a:gd name="T62" fmla="*/ 248 w 417"/>
                  <a:gd name="T63" fmla="*/ 306 h 327"/>
                  <a:gd name="T64" fmla="*/ 153 w 417"/>
                  <a:gd name="T65" fmla="*/ 259 h 327"/>
                  <a:gd name="T66" fmla="*/ 122 w 417"/>
                  <a:gd name="T67" fmla="*/ 238 h 327"/>
                  <a:gd name="T68" fmla="*/ 127 w 417"/>
                  <a:gd name="T69" fmla="*/ 180 h 327"/>
                  <a:gd name="T70" fmla="*/ 53 w 417"/>
                  <a:gd name="T71" fmla="*/ 74 h 327"/>
                  <a:gd name="T72" fmla="*/ 48 w 417"/>
                  <a:gd name="T73" fmla="*/ 37 h 327"/>
                  <a:gd name="T74" fmla="*/ 32 w 417"/>
                  <a:gd name="T75" fmla="*/ 16 h 327"/>
                  <a:gd name="T76" fmla="*/ 22 w 417"/>
                  <a:gd name="T77" fmla="*/ 48 h 327"/>
                  <a:gd name="T78" fmla="*/ 37 w 417"/>
                  <a:gd name="T79" fmla="*/ 74 h 327"/>
                  <a:gd name="T80" fmla="*/ 74 w 417"/>
                  <a:gd name="T81" fmla="*/ 169 h 327"/>
                  <a:gd name="T82" fmla="*/ 64 w 417"/>
                  <a:gd name="T83" fmla="*/ 174 h 327"/>
                  <a:gd name="T84" fmla="*/ 32 w 417"/>
                  <a:gd name="T85" fmla="*/ 143 h 327"/>
                  <a:gd name="T86" fmla="*/ 37 w 417"/>
                  <a:gd name="T87" fmla="*/ 116 h 327"/>
                  <a:gd name="T88" fmla="*/ 6 w 417"/>
                  <a:gd name="T89" fmla="*/ 90 h 327"/>
                  <a:gd name="T90" fmla="*/ 22 w 417"/>
                  <a:gd name="T91" fmla="*/ 79 h 327"/>
                  <a:gd name="T92" fmla="*/ 6 w 417"/>
                  <a:gd name="T93" fmla="*/ 53 h 327"/>
                  <a:gd name="T94" fmla="*/ 0 w 417"/>
                  <a:gd name="T95" fmla="*/ 0 h 3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417" h="327">
                    <a:moveTo>
                      <a:pt x="0" y="0"/>
                    </a:moveTo>
                    <a:lnTo>
                      <a:pt x="32" y="0"/>
                    </a:lnTo>
                    <a:lnTo>
                      <a:pt x="80" y="27"/>
                    </a:lnTo>
                    <a:lnTo>
                      <a:pt x="106" y="21"/>
                    </a:lnTo>
                    <a:lnTo>
                      <a:pt x="153" y="16"/>
                    </a:lnTo>
                    <a:lnTo>
                      <a:pt x="174" y="42"/>
                    </a:lnTo>
                    <a:lnTo>
                      <a:pt x="174" y="58"/>
                    </a:lnTo>
                    <a:lnTo>
                      <a:pt x="190" y="69"/>
                    </a:lnTo>
                    <a:lnTo>
                      <a:pt x="206" y="48"/>
                    </a:lnTo>
                    <a:lnTo>
                      <a:pt x="227" y="58"/>
                    </a:lnTo>
                    <a:lnTo>
                      <a:pt x="243" y="116"/>
                    </a:lnTo>
                    <a:lnTo>
                      <a:pt x="269" y="122"/>
                    </a:lnTo>
                    <a:lnTo>
                      <a:pt x="248" y="190"/>
                    </a:lnTo>
                    <a:lnTo>
                      <a:pt x="264" y="243"/>
                    </a:lnTo>
                    <a:lnTo>
                      <a:pt x="290" y="264"/>
                    </a:lnTo>
                    <a:lnTo>
                      <a:pt x="343" y="248"/>
                    </a:lnTo>
                    <a:lnTo>
                      <a:pt x="354" y="232"/>
                    </a:lnTo>
                    <a:lnTo>
                      <a:pt x="364" y="206"/>
                    </a:lnTo>
                    <a:lnTo>
                      <a:pt x="417" y="201"/>
                    </a:lnTo>
                    <a:lnTo>
                      <a:pt x="391" y="264"/>
                    </a:lnTo>
                    <a:lnTo>
                      <a:pt x="391" y="248"/>
                    </a:lnTo>
                    <a:lnTo>
                      <a:pt x="370" y="269"/>
                    </a:lnTo>
                    <a:lnTo>
                      <a:pt x="343" y="269"/>
                    </a:lnTo>
                    <a:lnTo>
                      <a:pt x="338" y="280"/>
                    </a:lnTo>
                    <a:lnTo>
                      <a:pt x="333" y="280"/>
                    </a:lnTo>
                    <a:lnTo>
                      <a:pt x="349" y="290"/>
                    </a:lnTo>
                    <a:lnTo>
                      <a:pt x="349" y="301"/>
                    </a:lnTo>
                    <a:lnTo>
                      <a:pt x="327" y="301"/>
                    </a:lnTo>
                    <a:lnTo>
                      <a:pt x="317" y="327"/>
                    </a:lnTo>
                    <a:lnTo>
                      <a:pt x="290" y="296"/>
                    </a:lnTo>
                    <a:lnTo>
                      <a:pt x="280" y="296"/>
                    </a:lnTo>
                    <a:lnTo>
                      <a:pt x="248" y="306"/>
                    </a:lnTo>
                    <a:lnTo>
                      <a:pt x="153" y="259"/>
                    </a:lnTo>
                    <a:lnTo>
                      <a:pt x="122" y="238"/>
                    </a:lnTo>
                    <a:lnTo>
                      <a:pt x="127" y="180"/>
                    </a:lnTo>
                    <a:lnTo>
                      <a:pt x="53" y="74"/>
                    </a:lnTo>
                    <a:lnTo>
                      <a:pt x="48" y="37"/>
                    </a:lnTo>
                    <a:lnTo>
                      <a:pt x="32" y="16"/>
                    </a:lnTo>
                    <a:lnTo>
                      <a:pt x="22" y="48"/>
                    </a:lnTo>
                    <a:lnTo>
                      <a:pt x="37" y="74"/>
                    </a:lnTo>
                    <a:lnTo>
                      <a:pt x="74" y="169"/>
                    </a:lnTo>
                    <a:lnTo>
                      <a:pt x="64" y="174"/>
                    </a:lnTo>
                    <a:lnTo>
                      <a:pt x="32" y="143"/>
                    </a:lnTo>
                    <a:lnTo>
                      <a:pt x="37" y="116"/>
                    </a:lnTo>
                    <a:lnTo>
                      <a:pt x="6" y="90"/>
                    </a:lnTo>
                    <a:lnTo>
                      <a:pt x="22" y="79"/>
                    </a:lnTo>
                    <a:lnTo>
                      <a:pt x="6" y="53"/>
                    </a:lnTo>
                    <a:lnTo>
                      <a:pt x="0" y="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01" name="Freeform 51"/>
              <p:cNvSpPr>
                <a:spLocks/>
              </p:cNvSpPr>
              <p:nvPr/>
            </p:nvSpPr>
            <p:spPr bwMode="auto">
              <a:xfrm>
                <a:off x="1106" y="1809"/>
                <a:ext cx="417" cy="327"/>
              </a:xfrm>
              <a:custGeom>
                <a:avLst/>
                <a:gdLst>
                  <a:gd name="T0" fmla="*/ 16 w 417"/>
                  <a:gd name="T1" fmla="*/ 0 h 327"/>
                  <a:gd name="T2" fmla="*/ 32 w 417"/>
                  <a:gd name="T3" fmla="*/ 0 h 327"/>
                  <a:gd name="T4" fmla="*/ 80 w 417"/>
                  <a:gd name="T5" fmla="*/ 27 h 327"/>
                  <a:gd name="T6" fmla="*/ 106 w 417"/>
                  <a:gd name="T7" fmla="*/ 21 h 327"/>
                  <a:gd name="T8" fmla="*/ 153 w 417"/>
                  <a:gd name="T9" fmla="*/ 16 h 327"/>
                  <a:gd name="T10" fmla="*/ 174 w 417"/>
                  <a:gd name="T11" fmla="*/ 42 h 327"/>
                  <a:gd name="T12" fmla="*/ 174 w 417"/>
                  <a:gd name="T13" fmla="*/ 58 h 327"/>
                  <a:gd name="T14" fmla="*/ 190 w 417"/>
                  <a:gd name="T15" fmla="*/ 69 h 327"/>
                  <a:gd name="T16" fmla="*/ 206 w 417"/>
                  <a:gd name="T17" fmla="*/ 48 h 327"/>
                  <a:gd name="T18" fmla="*/ 227 w 417"/>
                  <a:gd name="T19" fmla="*/ 58 h 327"/>
                  <a:gd name="T20" fmla="*/ 243 w 417"/>
                  <a:gd name="T21" fmla="*/ 116 h 327"/>
                  <a:gd name="T22" fmla="*/ 269 w 417"/>
                  <a:gd name="T23" fmla="*/ 122 h 327"/>
                  <a:gd name="T24" fmla="*/ 248 w 417"/>
                  <a:gd name="T25" fmla="*/ 190 h 327"/>
                  <a:gd name="T26" fmla="*/ 264 w 417"/>
                  <a:gd name="T27" fmla="*/ 243 h 327"/>
                  <a:gd name="T28" fmla="*/ 290 w 417"/>
                  <a:gd name="T29" fmla="*/ 264 h 327"/>
                  <a:gd name="T30" fmla="*/ 343 w 417"/>
                  <a:gd name="T31" fmla="*/ 248 h 327"/>
                  <a:gd name="T32" fmla="*/ 354 w 417"/>
                  <a:gd name="T33" fmla="*/ 232 h 327"/>
                  <a:gd name="T34" fmla="*/ 364 w 417"/>
                  <a:gd name="T35" fmla="*/ 206 h 327"/>
                  <a:gd name="T36" fmla="*/ 417 w 417"/>
                  <a:gd name="T37" fmla="*/ 201 h 327"/>
                  <a:gd name="T38" fmla="*/ 391 w 417"/>
                  <a:gd name="T39" fmla="*/ 264 h 327"/>
                  <a:gd name="T40" fmla="*/ 391 w 417"/>
                  <a:gd name="T41" fmla="*/ 248 h 327"/>
                  <a:gd name="T42" fmla="*/ 370 w 417"/>
                  <a:gd name="T43" fmla="*/ 269 h 327"/>
                  <a:gd name="T44" fmla="*/ 343 w 417"/>
                  <a:gd name="T45" fmla="*/ 269 h 327"/>
                  <a:gd name="T46" fmla="*/ 338 w 417"/>
                  <a:gd name="T47" fmla="*/ 280 h 327"/>
                  <a:gd name="T48" fmla="*/ 333 w 417"/>
                  <a:gd name="T49" fmla="*/ 280 h 327"/>
                  <a:gd name="T50" fmla="*/ 349 w 417"/>
                  <a:gd name="T51" fmla="*/ 290 h 327"/>
                  <a:gd name="T52" fmla="*/ 349 w 417"/>
                  <a:gd name="T53" fmla="*/ 301 h 327"/>
                  <a:gd name="T54" fmla="*/ 327 w 417"/>
                  <a:gd name="T55" fmla="*/ 301 h 327"/>
                  <a:gd name="T56" fmla="*/ 317 w 417"/>
                  <a:gd name="T57" fmla="*/ 327 h 327"/>
                  <a:gd name="T58" fmla="*/ 290 w 417"/>
                  <a:gd name="T59" fmla="*/ 296 h 327"/>
                  <a:gd name="T60" fmla="*/ 280 w 417"/>
                  <a:gd name="T61" fmla="*/ 296 h 327"/>
                  <a:gd name="T62" fmla="*/ 248 w 417"/>
                  <a:gd name="T63" fmla="*/ 306 h 327"/>
                  <a:gd name="T64" fmla="*/ 153 w 417"/>
                  <a:gd name="T65" fmla="*/ 259 h 327"/>
                  <a:gd name="T66" fmla="*/ 122 w 417"/>
                  <a:gd name="T67" fmla="*/ 238 h 327"/>
                  <a:gd name="T68" fmla="*/ 127 w 417"/>
                  <a:gd name="T69" fmla="*/ 180 h 327"/>
                  <a:gd name="T70" fmla="*/ 53 w 417"/>
                  <a:gd name="T71" fmla="*/ 74 h 327"/>
                  <a:gd name="T72" fmla="*/ 48 w 417"/>
                  <a:gd name="T73" fmla="*/ 37 h 327"/>
                  <a:gd name="T74" fmla="*/ 32 w 417"/>
                  <a:gd name="T75" fmla="*/ 16 h 327"/>
                  <a:gd name="T76" fmla="*/ 22 w 417"/>
                  <a:gd name="T77" fmla="*/ 48 h 327"/>
                  <a:gd name="T78" fmla="*/ 37 w 417"/>
                  <a:gd name="T79" fmla="*/ 74 h 327"/>
                  <a:gd name="T80" fmla="*/ 74 w 417"/>
                  <a:gd name="T81" fmla="*/ 169 h 327"/>
                  <a:gd name="T82" fmla="*/ 64 w 417"/>
                  <a:gd name="T83" fmla="*/ 174 h 327"/>
                  <a:gd name="T84" fmla="*/ 32 w 417"/>
                  <a:gd name="T85" fmla="*/ 143 h 327"/>
                  <a:gd name="T86" fmla="*/ 37 w 417"/>
                  <a:gd name="T87" fmla="*/ 116 h 327"/>
                  <a:gd name="T88" fmla="*/ 6 w 417"/>
                  <a:gd name="T89" fmla="*/ 90 h 327"/>
                  <a:gd name="T90" fmla="*/ 22 w 417"/>
                  <a:gd name="T91" fmla="*/ 79 h 327"/>
                  <a:gd name="T92" fmla="*/ 6 w 417"/>
                  <a:gd name="T93" fmla="*/ 53 h 327"/>
                  <a:gd name="T94" fmla="*/ 0 w 417"/>
                  <a:gd name="T95" fmla="*/ 0 h 327"/>
                  <a:gd name="T96" fmla="*/ 16 w 417"/>
                  <a:gd name="T97" fmla="*/ 0 h 3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417" h="327">
                    <a:moveTo>
                      <a:pt x="16" y="0"/>
                    </a:moveTo>
                    <a:lnTo>
                      <a:pt x="32" y="0"/>
                    </a:lnTo>
                    <a:lnTo>
                      <a:pt x="80" y="27"/>
                    </a:lnTo>
                    <a:lnTo>
                      <a:pt x="106" y="21"/>
                    </a:lnTo>
                    <a:lnTo>
                      <a:pt x="153" y="16"/>
                    </a:lnTo>
                    <a:lnTo>
                      <a:pt x="174" y="42"/>
                    </a:lnTo>
                    <a:lnTo>
                      <a:pt x="174" y="58"/>
                    </a:lnTo>
                    <a:lnTo>
                      <a:pt x="190" y="69"/>
                    </a:lnTo>
                    <a:lnTo>
                      <a:pt x="206" y="48"/>
                    </a:lnTo>
                    <a:lnTo>
                      <a:pt x="227" y="58"/>
                    </a:lnTo>
                    <a:lnTo>
                      <a:pt x="243" y="116"/>
                    </a:lnTo>
                    <a:lnTo>
                      <a:pt x="269" y="122"/>
                    </a:lnTo>
                    <a:lnTo>
                      <a:pt x="248" y="190"/>
                    </a:lnTo>
                    <a:lnTo>
                      <a:pt x="264" y="243"/>
                    </a:lnTo>
                    <a:lnTo>
                      <a:pt x="290" y="264"/>
                    </a:lnTo>
                    <a:lnTo>
                      <a:pt x="343" y="248"/>
                    </a:lnTo>
                    <a:lnTo>
                      <a:pt x="354" y="232"/>
                    </a:lnTo>
                    <a:lnTo>
                      <a:pt x="364" y="206"/>
                    </a:lnTo>
                    <a:lnTo>
                      <a:pt x="417" y="201"/>
                    </a:lnTo>
                    <a:lnTo>
                      <a:pt x="391" y="264"/>
                    </a:lnTo>
                    <a:lnTo>
                      <a:pt x="391" y="248"/>
                    </a:lnTo>
                    <a:lnTo>
                      <a:pt x="370" y="269"/>
                    </a:lnTo>
                    <a:lnTo>
                      <a:pt x="343" y="269"/>
                    </a:lnTo>
                    <a:lnTo>
                      <a:pt x="338" y="280"/>
                    </a:lnTo>
                    <a:lnTo>
                      <a:pt x="333" y="280"/>
                    </a:lnTo>
                    <a:lnTo>
                      <a:pt x="349" y="290"/>
                    </a:lnTo>
                    <a:lnTo>
                      <a:pt x="349" y="301"/>
                    </a:lnTo>
                    <a:lnTo>
                      <a:pt x="327" y="301"/>
                    </a:lnTo>
                    <a:lnTo>
                      <a:pt x="317" y="327"/>
                    </a:lnTo>
                    <a:lnTo>
                      <a:pt x="290" y="296"/>
                    </a:lnTo>
                    <a:lnTo>
                      <a:pt x="280" y="296"/>
                    </a:lnTo>
                    <a:lnTo>
                      <a:pt x="248" y="306"/>
                    </a:lnTo>
                    <a:lnTo>
                      <a:pt x="153" y="259"/>
                    </a:lnTo>
                    <a:lnTo>
                      <a:pt x="122" y="238"/>
                    </a:lnTo>
                    <a:lnTo>
                      <a:pt x="127" y="180"/>
                    </a:lnTo>
                    <a:lnTo>
                      <a:pt x="53" y="74"/>
                    </a:lnTo>
                    <a:lnTo>
                      <a:pt x="48" y="37"/>
                    </a:lnTo>
                    <a:lnTo>
                      <a:pt x="32" y="16"/>
                    </a:lnTo>
                    <a:lnTo>
                      <a:pt x="22" y="48"/>
                    </a:lnTo>
                    <a:lnTo>
                      <a:pt x="37" y="74"/>
                    </a:lnTo>
                    <a:lnTo>
                      <a:pt x="74" y="169"/>
                    </a:lnTo>
                    <a:lnTo>
                      <a:pt x="64" y="174"/>
                    </a:lnTo>
                    <a:lnTo>
                      <a:pt x="32" y="143"/>
                    </a:lnTo>
                    <a:lnTo>
                      <a:pt x="37" y="116"/>
                    </a:lnTo>
                    <a:lnTo>
                      <a:pt x="6" y="90"/>
                    </a:lnTo>
                    <a:lnTo>
                      <a:pt x="22" y="79"/>
                    </a:lnTo>
                    <a:lnTo>
                      <a:pt x="6" y="53"/>
                    </a:lnTo>
                    <a:lnTo>
                      <a:pt x="0" y="0"/>
                    </a:lnTo>
                    <a:lnTo>
                      <a:pt x="16"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02" name="Freeform 52"/>
              <p:cNvSpPr>
                <a:spLocks/>
              </p:cNvSpPr>
              <p:nvPr/>
            </p:nvSpPr>
            <p:spPr bwMode="auto">
              <a:xfrm>
                <a:off x="1476" y="2057"/>
                <a:ext cx="21" cy="53"/>
              </a:xfrm>
              <a:custGeom>
                <a:avLst/>
                <a:gdLst>
                  <a:gd name="T0" fmla="*/ 21 w 21"/>
                  <a:gd name="T1" fmla="*/ 16 h 53"/>
                  <a:gd name="T2" fmla="*/ 15 w 21"/>
                  <a:gd name="T3" fmla="*/ 42 h 53"/>
                  <a:gd name="T4" fmla="*/ 0 w 21"/>
                  <a:gd name="T5" fmla="*/ 53 h 53"/>
                  <a:gd name="T6" fmla="*/ 0 w 21"/>
                  <a:gd name="T7" fmla="*/ 21 h 53"/>
                  <a:gd name="T8" fmla="*/ 21 w 21"/>
                  <a:gd name="T9" fmla="*/ 0 h 53"/>
                  <a:gd name="T10" fmla="*/ 21 w 21"/>
                  <a:gd name="T11" fmla="*/ 16 h 53"/>
                </a:gdLst>
                <a:ahLst/>
                <a:cxnLst>
                  <a:cxn ang="0">
                    <a:pos x="T0" y="T1"/>
                  </a:cxn>
                  <a:cxn ang="0">
                    <a:pos x="T2" y="T3"/>
                  </a:cxn>
                  <a:cxn ang="0">
                    <a:pos x="T4" y="T5"/>
                  </a:cxn>
                  <a:cxn ang="0">
                    <a:pos x="T6" y="T7"/>
                  </a:cxn>
                  <a:cxn ang="0">
                    <a:pos x="T8" y="T9"/>
                  </a:cxn>
                  <a:cxn ang="0">
                    <a:pos x="T10" y="T11"/>
                  </a:cxn>
                </a:cxnLst>
                <a:rect l="0" t="0" r="r" b="b"/>
                <a:pathLst>
                  <a:path w="21" h="53">
                    <a:moveTo>
                      <a:pt x="21" y="16"/>
                    </a:moveTo>
                    <a:lnTo>
                      <a:pt x="15" y="42"/>
                    </a:lnTo>
                    <a:lnTo>
                      <a:pt x="0" y="53"/>
                    </a:lnTo>
                    <a:lnTo>
                      <a:pt x="0" y="21"/>
                    </a:lnTo>
                    <a:lnTo>
                      <a:pt x="21" y="0"/>
                    </a:lnTo>
                    <a:lnTo>
                      <a:pt x="21" y="16"/>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03" name="Freeform 53"/>
              <p:cNvSpPr>
                <a:spLocks/>
              </p:cNvSpPr>
              <p:nvPr/>
            </p:nvSpPr>
            <p:spPr bwMode="auto">
              <a:xfrm>
                <a:off x="1476" y="2057"/>
                <a:ext cx="21" cy="53"/>
              </a:xfrm>
              <a:custGeom>
                <a:avLst/>
                <a:gdLst>
                  <a:gd name="T0" fmla="*/ 15 w 21"/>
                  <a:gd name="T1" fmla="*/ 27 h 53"/>
                  <a:gd name="T2" fmla="*/ 15 w 21"/>
                  <a:gd name="T3" fmla="*/ 42 h 53"/>
                  <a:gd name="T4" fmla="*/ 0 w 21"/>
                  <a:gd name="T5" fmla="*/ 53 h 53"/>
                  <a:gd name="T6" fmla="*/ 0 w 21"/>
                  <a:gd name="T7" fmla="*/ 21 h 53"/>
                  <a:gd name="T8" fmla="*/ 21 w 21"/>
                  <a:gd name="T9" fmla="*/ 0 h 53"/>
                  <a:gd name="T10" fmla="*/ 21 w 21"/>
                  <a:gd name="T11" fmla="*/ 16 h 53"/>
                  <a:gd name="T12" fmla="*/ 15 w 21"/>
                  <a:gd name="T13" fmla="*/ 27 h 53"/>
                </a:gdLst>
                <a:ahLst/>
                <a:cxnLst>
                  <a:cxn ang="0">
                    <a:pos x="T0" y="T1"/>
                  </a:cxn>
                  <a:cxn ang="0">
                    <a:pos x="T2" y="T3"/>
                  </a:cxn>
                  <a:cxn ang="0">
                    <a:pos x="T4" y="T5"/>
                  </a:cxn>
                  <a:cxn ang="0">
                    <a:pos x="T6" y="T7"/>
                  </a:cxn>
                  <a:cxn ang="0">
                    <a:pos x="T8" y="T9"/>
                  </a:cxn>
                  <a:cxn ang="0">
                    <a:pos x="T10" y="T11"/>
                  </a:cxn>
                  <a:cxn ang="0">
                    <a:pos x="T12" y="T13"/>
                  </a:cxn>
                </a:cxnLst>
                <a:rect l="0" t="0" r="r" b="b"/>
                <a:pathLst>
                  <a:path w="21" h="53">
                    <a:moveTo>
                      <a:pt x="15" y="27"/>
                    </a:moveTo>
                    <a:lnTo>
                      <a:pt x="15" y="42"/>
                    </a:lnTo>
                    <a:lnTo>
                      <a:pt x="0" y="53"/>
                    </a:lnTo>
                    <a:lnTo>
                      <a:pt x="0" y="21"/>
                    </a:lnTo>
                    <a:lnTo>
                      <a:pt x="21" y="0"/>
                    </a:lnTo>
                    <a:lnTo>
                      <a:pt x="21" y="16"/>
                    </a:lnTo>
                    <a:lnTo>
                      <a:pt x="15" y="27"/>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04" name="Freeform 54"/>
              <p:cNvSpPr>
                <a:spLocks/>
              </p:cNvSpPr>
              <p:nvPr/>
            </p:nvSpPr>
            <p:spPr bwMode="auto">
              <a:xfrm>
                <a:off x="1423" y="2078"/>
                <a:ext cx="63" cy="69"/>
              </a:xfrm>
              <a:custGeom>
                <a:avLst/>
                <a:gdLst>
                  <a:gd name="T0" fmla="*/ 53 w 63"/>
                  <a:gd name="T1" fmla="*/ 0 h 69"/>
                  <a:gd name="T2" fmla="*/ 53 w 63"/>
                  <a:gd name="T3" fmla="*/ 32 h 69"/>
                  <a:gd name="T4" fmla="*/ 63 w 63"/>
                  <a:gd name="T5" fmla="*/ 37 h 69"/>
                  <a:gd name="T6" fmla="*/ 53 w 63"/>
                  <a:gd name="T7" fmla="*/ 48 h 69"/>
                  <a:gd name="T8" fmla="*/ 32 w 63"/>
                  <a:gd name="T9" fmla="*/ 69 h 69"/>
                  <a:gd name="T10" fmla="*/ 10 w 63"/>
                  <a:gd name="T11" fmla="*/ 69 h 69"/>
                  <a:gd name="T12" fmla="*/ 0 w 63"/>
                  <a:gd name="T13" fmla="*/ 58 h 69"/>
                  <a:gd name="T14" fmla="*/ 10 w 63"/>
                  <a:gd name="T15" fmla="*/ 32 h 69"/>
                  <a:gd name="T16" fmla="*/ 32 w 63"/>
                  <a:gd name="T17" fmla="*/ 32 h 69"/>
                  <a:gd name="T18" fmla="*/ 32 w 63"/>
                  <a:gd name="T19" fmla="*/ 21 h 69"/>
                  <a:gd name="T20" fmla="*/ 16 w 63"/>
                  <a:gd name="T21" fmla="*/ 11 h 69"/>
                  <a:gd name="T22" fmla="*/ 21 w 63"/>
                  <a:gd name="T23" fmla="*/ 11 h 69"/>
                  <a:gd name="T24" fmla="*/ 26 w 63"/>
                  <a:gd name="T25" fmla="*/ 0 h 69"/>
                  <a:gd name="T26" fmla="*/ 53 w 63"/>
                  <a:gd name="T27" fmla="*/ 0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3" h="69">
                    <a:moveTo>
                      <a:pt x="53" y="0"/>
                    </a:moveTo>
                    <a:lnTo>
                      <a:pt x="53" y="32"/>
                    </a:lnTo>
                    <a:lnTo>
                      <a:pt x="63" y="37"/>
                    </a:lnTo>
                    <a:lnTo>
                      <a:pt x="53" y="48"/>
                    </a:lnTo>
                    <a:lnTo>
                      <a:pt x="32" y="69"/>
                    </a:lnTo>
                    <a:lnTo>
                      <a:pt x="10" y="69"/>
                    </a:lnTo>
                    <a:lnTo>
                      <a:pt x="0" y="58"/>
                    </a:lnTo>
                    <a:lnTo>
                      <a:pt x="10" y="32"/>
                    </a:lnTo>
                    <a:lnTo>
                      <a:pt x="32" y="32"/>
                    </a:lnTo>
                    <a:lnTo>
                      <a:pt x="32" y="21"/>
                    </a:lnTo>
                    <a:lnTo>
                      <a:pt x="16" y="11"/>
                    </a:lnTo>
                    <a:lnTo>
                      <a:pt x="21" y="11"/>
                    </a:lnTo>
                    <a:lnTo>
                      <a:pt x="26" y="0"/>
                    </a:lnTo>
                    <a:lnTo>
                      <a:pt x="53" y="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05" name="Freeform 55"/>
              <p:cNvSpPr>
                <a:spLocks/>
              </p:cNvSpPr>
              <p:nvPr/>
            </p:nvSpPr>
            <p:spPr bwMode="auto">
              <a:xfrm>
                <a:off x="1423" y="2078"/>
                <a:ext cx="63" cy="69"/>
              </a:xfrm>
              <a:custGeom>
                <a:avLst/>
                <a:gdLst>
                  <a:gd name="T0" fmla="*/ 53 w 63"/>
                  <a:gd name="T1" fmla="*/ 16 h 69"/>
                  <a:gd name="T2" fmla="*/ 53 w 63"/>
                  <a:gd name="T3" fmla="*/ 32 h 69"/>
                  <a:gd name="T4" fmla="*/ 63 w 63"/>
                  <a:gd name="T5" fmla="*/ 37 h 69"/>
                  <a:gd name="T6" fmla="*/ 53 w 63"/>
                  <a:gd name="T7" fmla="*/ 48 h 69"/>
                  <a:gd name="T8" fmla="*/ 32 w 63"/>
                  <a:gd name="T9" fmla="*/ 69 h 69"/>
                  <a:gd name="T10" fmla="*/ 10 w 63"/>
                  <a:gd name="T11" fmla="*/ 69 h 69"/>
                  <a:gd name="T12" fmla="*/ 0 w 63"/>
                  <a:gd name="T13" fmla="*/ 58 h 69"/>
                  <a:gd name="T14" fmla="*/ 10 w 63"/>
                  <a:gd name="T15" fmla="*/ 32 h 69"/>
                  <a:gd name="T16" fmla="*/ 32 w 63"/>
                  <a:gd name="T17" fmla="*/ 32 h 69"/>
                  <a:gd name="T18" fmla="*/ 32 w 63"/>
                  <a:gd name="T19" fmla="*/ 21 h 69"/>
                  <a:gd name="T20" fmla="*/ 16 w 63"/>
                  <a:gd name="T21" fmla="*/ 11 h 69"/>
                  <a:gd name="T22" fmla="*/ 21 w 63"/>
                  <a:gd name="T23" fmla="*/ 11 h 69"/>
                  <a:gd name="T24" fmla="*/ 26 w 63"/>
                  <a:gd name="T25" fmla="*/ 0 h 69"/>
                  <a:gd name="T26" fmla="*/ 53 w 63"/>
                  <a:gd name="T27" fmla="*/ 0 h 69"/>
                  <a:gd name="T28" fmla="*/ 53 w 63"/>
                  <a:gd name="T29" fmla="*/ 16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3" h="69">
                    <a:moveTo>
                      <a:pt x="53" y="16"/>
                    </a:moveTo>
                    <a:lnTo>
                      <a:pt x="53" y="32"/>
                    </a:lnTo>
                    <a:lnTo>
                      <a:pt x="63" y="37"/>
                    </a:lnTo>
                    <a:lnTo>
                      <a:pt x="53" y="48"/>
                    </a:lnTo>
                    <a:lnTo>
                      <a:pt x="32" y="69"/>
                    </a:lnTo>
                    <a:lnTo>
                      <a:pt x="10" y="69"/>
                    </a:lnTo>
                    <a:lnTo>
                      <a:pt x="0" y="58"/>
                    </a:lnTo>
                    <a:lnTo>
                      <a:pt x="10" y="32"/>
                    </a:lnTo>
                    <a:lnTo>
                      <a:pt x="32" y="32"/>
                    </a:lnTo>
                    <a:lnTo>
                      <a:pt x="32" y="21"/>
                    </a:lnTo>
                    <a:lnTo>
                      <a:pt x="16" y="11"/>
                    </a:lnTo>
                    <a:lnTo>
                      <a:pt x="21" y="11"/>
                    </a:lnTo>
                    <a:lnTo>
                      <a:pt x="26" y="0"/>
                    </a:lnTo>
                    <a:lnTo>
                      <a:pt x="53" y="0"/>
                    </a:lnTo>
                    <a:lnTo>
                      <a:pt x="53" y="1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06" name="Freeform 56"/>
              <p:cNvSpPr>
                <a:spLocks/>
              </p:cNvSpPr>
              <p:nvPr/>
            </p:nvSpPr>
            <p:spPr bwMode="auto">
              <a:xfrm>
                <a:off x="1455" y="2136"/>
                <a:ext cx="36" cy="27"/>
              </a:xfrm>
              <a:custGeom>
                <a:avLst/>
                <a:gdLst>
                  <a:gd name="T0" fmla="*/ 10 w 36"/>
                  <a:gd name="T1" fmla="*/ 0 h 27"/>
                  <a:gd name="T2" fmla="*/ 36 w 36"/>
                  <a:gd name="T3" fmla="*/ 16 h 27"/>
                  <a:gd name="T4" fmla="*/ 31 w 36"/>
                  <a:gd name="T5" fmla="*/ 27 h 27"/>
                  <a:gd name="T6" fmla="*/ 0 w 36"/>
                  <a:gd name="T7" fmla="*/ 11 h 27"/>
                  <a:gd name="T8" fmla="*/ 10 w 36"/>
                  <a:gd name="T9" fmla="*/ 0 h 27"/>
                </a:gdLst>
                <a:ahLst/>
                <a:cxnLst>
                  <a:cxn ang="0">
                    <a:pos x="T0" y="T1"/>
                  </a:cxn>
                  <a:cxn ang="0">
                    <a:pos x="T2" y="T3"/>
                  </a:cxn>
                  <a:cxn ang="0">
                    <a:pos x="T4" y="T5"/>
                  </a:cxn>
                  <a:cxn ang="0">
                    <a:pos x="T6" y="T7"/>
                  </a:cxn>
                  <a:cxn ang="0">
                    <a:pos x="T8" y="T9"/>
                  </a:cxn>
                </a:cxnLst>
                <a:rect l="0" t="0" r="r" b="b"/>
                <a:pathLst>
                  <a:path w="36" h="27">
                    <a:moveTo>
                      <a:pt x="10" y="0"/>
                    </a:moveTo>
                    <a:lnTo>
                      <a:pt x="36" y="16"/>
                    </a:lnTo>
                    <a:lnTo>
                      <a:pt x="31" y="27"/>
                    </a:lnTo>
                    <a:lnTo>
                      <a:pt x="0" y="11"/>
                    </a:lnTo>
                    <a:lnTo>
                      <a:pt x="10" y="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07" name="Freeform 57"/>
              <p:cNvSpPr>
                <a:spLocks/>
              </p:cNvSpPr>
              <p:nvPr/>
            </p:nvSpPr>
            <p:spPr bwMode="auto">
              <a:xfrm>
                <a:off x="1455" y="2136"/>
                <a:ext cx="36" cy="27"/>
              </a:xfrm>
              <a:custGeom>
                <a:avLst/>
                <a:gdLst>
                  <a:gd name="T0" fmla="*/ 26 w 36"/>
                  <a:gd name="T1" fmla="*/ 11 h 27"/>
                  <a:gd name="T2" fmla="*/ 36 w 36"/>
                  <a:gd name="T3" fmla="*/ 16 h 27"/>
                  <a:gd name="T4" fmla="*/ 31 w 36"/>
                  <a:gd name="T5" fmla="*/ 27 h 27"/>
                  <a:gd name="T6" fmla="*/ 0 w 36"/>
                  <a:gd name="T7" fmla="*/ 11 h 27"/>
                  <a:gd name="T8" fmla="*/ 10 w 36"/>
                  <a:gd name="T9" fmla="*/ 0 h 27"/>
                  <a:gd name="T10" fmla="*/ 26 w 36"/>
                  <a:gd name="T11" fmla="*/ 11 h 27"/>
                </a:gdLst>
                <a:ahLst/>
                <a:cxnLst>
                  <a:cxn ang="0">
                    <a:pos x="T0" y="T1"/>
                  </a:cxn>
                  <a:cxn ang="0">
                    <a:pos x="T2" y="T3"/>
                  </a:cxn>
                  <a:cxn ang="0">
                    <a:pos x="T4" y="T5"/>
                  </a:cxn>
                  <a:cxn ang="0">
                    <a:pos x="T6" y="T7"/>
                  </a:cxn>
                  <a:cxn ang="0">
                    <a:pos x="T8" y="T9"/>
                  </a:cxn>
                  <a:cxn ang="0">
                    <a:pos x="T10" y="T11"/>
                  </a:cxn>
                </a:cxnLst>
                <a:rect l="0" t="0" r="r" b="b"/>
                <a:pathLst>
                  <a:path w="36" h="27">
                    <a:moveTo>
                      <a:pt x="26" y="11"/>
                    </a:moveTo>
                    <a:lnTo>
                      <a:pt x="36" y="16"/>
                    </a:lnTo>
                    <a:lnTo>
                      <a:pt x="31" y="27"/>
                    </a:lnTo>
                    <a:lnTo>
                      <a:pt x="0" y="11"/>
                    </a:lnTo>
                    <a:lnTo>
                      <a:pt x="10" y="0"/>
                    </a:lnTo>
                    <a:lnTo>
                      <a:pt x="26" y="1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08" name="Freeform 58"/>
              <p:cNvSpPr>
                <a:spLocks/>
              </p:cNvSpPr>
              <p:nvPr/>
            </p:nvSpPr>
            <p:spPr bwMode="auto">
              <a:xfrm>
                <a:off x="1465" y="2110"/>
                <a:ext cx="100" cy="58"/>
              </a:xfrm>
              <a:custGeom>
                <a:avLst/>
                <a:gdLst>
                  <a:gd name="T0" fmla="*/ 32 w 100"/>
                  <a:gd name="T1" fmla="*/ 0 h 58"/>
                  <a:gd name="T2" fmla="*/ 84 w 100"/>
                  <a:gd name="T3" fmla="*/ 0 h 58"/>
                  <a:gd name="T4" fmla="*/ 100 w 100"/>
                  <a:gd name="T5" fmla="*/ 16 h 58"/>
                  <a:gd name="T6" fmla="*/ 74 w 100"/>
                  <a:gd name="T7" fmla="*/ 21 h 58"/>
                  <a:gd name="T8" fmla="*/ 58 w 100"/>
                  <a:gd name="T9" fmla="*/ 37 h 58"/>
                  <a:gd name="T10" fmla="*/ 48 w 100"/>
                  <a:gd name="T11" fmla="*/ 37 h 58"/>
                  <a:gd name="T12" fmla="*/ 37 w 100"/>
                  <a:gd name="T13" fmla="*/ 58 h 58"/>
                  <a:gd name="T14" fmla="*/ 26 w 100"/>
                  <a:gd name="T15" fmla="*/ 42 h 58"/>
                  <a:gd name="T16" fmla="*/ 0 w 100"/>
                  <a:gd name="T17" fmla="*/ 26 h 58"/>
                  <a:gd name="T18" fmla="*/ 11 w 100"/>
                  <a:gd name="T19" fmla="*/ 16 h 58"/>
                  <a:gd name="T20" fmla="*/ 21 w 100"/>
                  <a:gd name="T21" fmla="*/ 5 h 58"/>
                  <a:gd name="T22" fmla="*/ 32 w 100"/>
                  <a:gd name="T23" fmla="*/ 0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0" h="58">
                    <a:moveTo>
                      <a:pt x="32" y="0"/>
                    </a:moveTo>
                    <a:lnTo>
                      <a:pt x="84" y="0"/>
                    </a:lnTo>
                    <a:lnTo>
                      <a:pt x="100" y="16"/>
                    </a:lnTo>
                    <a:lnTo>
                      <a:pt x="74" y="21"/>
                    </a:lnTo>
                    <a:lnTo>
                      <a:pt x="58" y="37"/>
                    </a:lnTo>
                    <a:lnTo>
                      <a:pt x="48" y="37"/>
                    </a:lnTo>
                    <a:lnTo>
                      <a:pt x="37" y="58"/>
                    </a:lnTo>
                    <a:lnTo>
                      <a:pt x="26" y="42"/>
                    </a:lnTo>
                    <a:lnTo>
                      <a:pt x="0" y="26"/>
                    </a:lnTo>
                    <a:lnTo>
                      <a:pt x="11" y="16"/>
                    </a:lnTo>
                    <a:lnTo>
                      <a:pt x="21" y="5"/>
                    </a:lnTo>
                    <a:lnTo>
                      <a:pt x="32" y="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09" name="Freeform 59"/>
              <p:cNvSpPr>
                <a:spLocks/>
              </p:cNvSpPr>
              <p:nvPr/>
            </p:nvSpPr>
            <p:spPr bwMode="auto">
              <a:xfrm>
                <a:off x="1465" y="2110"/>
                <a:ext cx="100" cy="58"/>
              </a:xfrm>
              <a:custGeom>
                <a:avLst/>
                <a:gdLst>
                  <a:gd name="T0" fmla="*/ 58 w 100"/>
                  <a:gd name="T1" fmla="*/ 0 h 58"/>
                  <a:gd name="T2" fmla="*/ 84 w 100"/>
                  <a:gd name="T3" fmla="*/ 0 h 58"/>
                  <a:gd name="T4" fmla="*/ 100 w 100"/>
                  <a:gd name="T5" fmla="*/ 16 h 58"/>
                  <a:gd name="T6" fmla="*/ 74 w 100"/>
                  <a:gd name="T7" fmla="*/ 21 h 58"/>
                  <a:gd name="T8" fmla="*/ 58 w 100"/>
                  <a:gd name="T9" fmla="*/ 37 h 58"/>
                  <a:gd name="T10" fmla="*/ 48 w 100"/>
                  <a:gd name="T11" fmla="*/ 37 h 58"/>
                  <a:gd name="T12" fmla="*/ 37 w 100"/>
                  <a:gd name="T13" fmla="*/ 58 h 58"/>
                  <a:gd name="T14" fmla="*/ 26 w 100"/>
                  <a:gd name="T15" fmla="*/ 42 h 58"/>
                  <a:gd name="T16" fmla="*/ 0 w 100"/>
                  <a:gd name="T17" fmla="*/ 26 h 58"/>
                  <a:gd name="T18" fmla="*/ 11 w 100"/>
                  <a:gd name="T19" fmla="*/ 16 h 58"/>
                  <a:gd name="T20" fmla="*/ 21 w 100"/>
                  <a:gd name="T21" fmla="*/ 5 h 58"/>
                  <a:gd name="T22" fmla="*/ 32 w 100"/>
                  <a:gd name="T23" fmla="*/ 0 h 58"/>
                  <a:gd name="T24" fmla="*/ 58 w 100"/>
                  <a:gd name="T25" fmla="*/ 0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0" h="58">
                    <a:moveTo>
                      <a:pt x="58" y="0"/>
                    </a:moveTo>
                    <a:lnTo>
                      <a:pt x="84" y="0"/>
                    </a:lnTo>
                    <a:lnTo>
                      <a:pt x="100" y="16"/>
                    </a:lnTo>
                    <a:lnTo>
                      <a:pt x="74" y="21"/>
                    </a:lnTo>
                    <a:lnTo>
                      <a:pt x="58" y="37"/>
                    </a:lnTo>
                    <a:lnTo>
                      <a:pt x="48" y="37"/>
                    </a:lnTo>
                    <a:lnTo>
                      <a:pt x="37" y="58"/>
                    </a:lnTo>
                    <a:lnTo>
                      <a:pt x="26" y="42"/>
                    </a:lnTo>
                    <a:lnTo>
                      <a:pt x="0" y="26"/>
                    </a:lnTo>
                    <a:lnTo>
                      <a:pt x="11" y="16"/>
                    </a:lnTo>
                    <a:lnTo>
                      <a:pt x="21" y="5"/>
                    </a:lnTo>
                    <a:lnTo>
                      <a:pt x="32" y="0"/>
                    </a:lnTo>
                    <a:lnTo>
                      <a:pt x="58"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10" name="Freeform 60"/>
              <p:cNvSpPr>
                <a:spLocks/>
              </p:cNvSpPr>
              <p:nvPr/>
            </p:nvSpPr>
            <p:spPr bwMode="auto">
              <a:xfrm>
                <a:off x="1713" y="2041"/>
                <a:ext cx="42" cy="27"/>
              </a:xfrm>
              <a:custGeom>
                <a:avLst/>
                <a:gdLst>
                  <a:gd name="T0" fmla="*/ 21 w 42"/>
                  <a:gd name="T1" fmla="*/ 0 h 27"/>
                  <a:gd name="T2" fmla="*/ 37 w 42"/>
                  <a:gd name="T3" fmla="*/ 0 h 27"/>
                  <a:gd name="T4" fmla="*/ 42 w 42"/>
                  <a:gd name="T5" fmla="*/ 27 h 27"/>
                  <a:gd name="T6" fmla="*/ 0 w 42"/>
                  <a:gd name="T7" fmla="*/ 21 h 27"/>
                  <a:gd name="T8" fmla="*/ 16 w 42"/>
                  <a:gd name="T9" fmla="*/ 16 h 27"/>
                  <a:gd name="T10" fmla="*/ 0 w 42"/>
                  <a:gd name="T11" fmla="*/ 11 h 27"/>
                  <a:gd name="T12" fmla="*/ 21 w 42"/>
                  <a:gd name="T13" fmla="*/ 0 h 27"/>
                </a:gdLst>
                <a:ahLst/>
                <a:cxnLst>
                  <a:cxn ang="0">
                    <a:pos x="T0" y="T1"/>
                  </a:cxn>
                  <a:cxn ang="0">
                    <a:pos x="T2" y="T3"/>
                  </a:cxn>
                  <a:cxn ang="0">
                    <a:pos x="T4" y="T5"/>
                  </a:cxn>
                  <a:cxn ang="0">
                    <a:pos x="T6" y="T7"/>
                  </a:cxn>
                  <a:cxn ang="0">
                    <a:pos x="T8" y="T9"/>
                  </a:cxn>
                  <a:cxn ang="0">
                    <a:pos x="T10" y="T11"/>
                  </a:cxn>
                  <a:cxn ang="0">
                    <a:pos x="T12" y="T13"/>
                  </a:cxn>
                </a:cxnLst>
                <a:rect l="0" t="0" r="r" b="b"/>
                <a:pathLst>
                  <a:path w="42" h="27">
                    <a:moveTo>
                      <a:pt x="21" y="0"/>
                    </a:moveTo>
                    <a:lnTo>
                      <a:pt x="37" y="0"/>
                    </a:lnTo>
                    <a:lnTo>
                      <a:pt x="42" y="27"/>
                    </a:lnTo>
                    <a:lnTo>
                      <a:pt x="0" y="21"/>
                    </a:lnTo>
                    <a:lnTo>
                      <a:pt x="16" y="16"/>
                    </a:lnTo>
                    <a:lnTo>
                      <a:pt x="0" y="11"/>
                    </a:lnTo>
                    <a:lnTo>
                      <a:pt x="21" y="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11" name="Freeform 61"/>
              <p:cNvSpPr>
                <a:spLocks/>
              </p:cNvSpPr>
              <p:nvPr/>
            </p:nvSpPr>
            <p:spPr bwMode="auto">
              <a:xfrm>
                <a:off x="1713" y="2041"/>
                <a:ext cx="42" cy="27"/>
              </a:xfrm>
              <a:custGeom>
                <a:avLst/>
                <a:gdLst>
                  <a:gd name="T0" fmla="*/ 32 w 42"/>
                  <a:gd name="T1" fmla="*/ 0 h 27"/>
                  <a:gd name="T2" fmla="*/ 37 w 42"/>
                  <a:gd name="T3" fmla="*/ 0 h 27"/>
                  <a:gd name="T4" fmla="*/ 42 w 42"/>
                  <a:gd name="T5" fmla="*/ 27 h 27"/>
                  <a:gd name="T6" fmla="*/ 0 w 42"/>
                  <a:gd name="T7" fmla="*/ 21 h 27"/>
                  <a:gd name="T8" fmla="*/ 16 w 42"/>
                  <a:gd name="T9" fmla="*/ 16 h 27"/>
                  <a:gd name="T10" fmla="*/ 0 w 42"/>
                  <a:gd name="T11" fmla="*/ 11 h 27"/>
                  <a:gd name="T12" fmla="*/ 21 w 42"/>
                  <a:gd name="T13" fmla="*/ 0 h 27"/>
                  <a:gd name="T14" fmla="*/ 32 w 42"/>
                  <a:gd name="T15" fmla="*/ 0 h 2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2" h="27">
                    <a:moveTo>
                      <a:pt x="32" y="0"/>
                    </a:moveTo>
                    <a:lnTo>
                      <a:pt x="37" y="0"/>
                    </a:lnTo>
                    <a:lnTo>
                      <a:pt x="42" y="27"/>
                    </a:lnTo>
                    <a:lnTo>
                      <a:pt x="0" y="21"/>
                    </a:lnTo>
                    <a:lnTo>
                      <a:pt x="16" y="16"/>
                    </a:lnTo>
                    <a:lnTo>
                      <a:pt x="0" y="11"/>
                    </a:lnTo>
                    <a:lnTo>
                      <a:pt x="21" y="0"/>
                    </a:lnTo>
                    <a:lnTo>
                      <a:pt x="32"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12" name="Freeform 62"/>
              <p:cNvSpPr>
                <a:spLocks/>
              </p:cNvSpPr>
              <p:nvPr/>
            </p:nvSpPr>
            <p:spPr bwMode="auto">
              <a:xfrm>
                <a:off x="1644" y="2062"/>
                <a:ext cx="43" cy="16"/>
              </a:xfrm>
              <a:custGeom>
                <a:avLst/>
                <a:gdLst>
                  <a:gd name="T0" fmla="*/ 6 w 43"/>
                  <a:gd name="T1" fmla="*/ 0 h 16"/>
                  <a:gd name="T2" fmla="*/ 43 w 43"/>
                  <a:gd name="T3" fmla="*/ 6 h 16"/>
                  <a:gd name="T4" fmla="*/ 43 w 43"/>
                  <a:gd name="T5" fmla="*/ 11 h 16"/>
                  <a:gd name="T6" fmla="*/ 27 w 43"/>
                  <a:gd name="T7" fmla="*/ 16 h 16"/>
                  <a:gd name="T8" fmla="*/ 0 w 43"/>
                  <a:gd name="T9" fmla="*/ 6 h 16"/>
                  <a:gd name="T10" fmla="*/ 6 w 43"/>
                  <a:gd name="T11" fmla="*/ 0 h 16"/>
                </a:gdLst>
                <a:ahLst/>
                <a:cxnLst>
                  <a:cxn ang="0">
                    <a:pos x="T0" y="T1"/>
                  </a:cxn>
                  <a:cxn ang="0">
                    <a:pos x="T2" y="T3"/>
                  </a:cxn>
                  <a:cxn ang="0">
                    <a:pos x="T4" y="T5"/>
                  </a:cxn>
                  <a:cxn ang="0">
                    <a:pos x="T6" y="T7"/>
                  </a:cxn>
                  <a:cxn ang="0">
                    <a:pos x="T8" y="T9"/>
                  </a:cxn>
                  <a:cxn ang="0">
                    <a:pos x="T10" y="T11"/>
                  </a:cxn>
                </a:cxnLst>
                <a:rect l="0" t="0" r="r" b="b"/>
                <a:pathLst>
                  <a:path w="43" h="16">
                    <a:moveTo>
                      <a:pt x="6" y="0"/>
                    </a:moveTo>
                    <a:lnTo>
                      <a:pt x="43" y="6"/>
                    </a:lnTo>
                    <a:lnTo>
                      <a:pt x="43" y="11"/>
                    </a:lnTo>
                    <a:lnTo>
                      <a:pt x="27" y="16"/>
                    </a:lnTo>
                    <a:lnTo>
                      <a:pt x="0" y="6"/>
                    </a:lnTo>
                    <a:lnTo>
                      <a:pt x="6" y="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13" name="Freeform 63"/>
              <p:cNvSpPr>
                <a:spLocks/>
              </p:cNvSpPr>
              <p:nvPr/>
            </p:nvSpPr>
            <p:spPr bwMode="auto">
              <a:xfrm>
                <a:off x="1644" y="2062"/>
                <a:ext cx="43" cy="16"/>
              </a:xfrm>
              <a:custGeom>
                <a:avLst/>
                <a:gdLst>
                  <a:gd name="T0" fmla="*/ 21 w 43"/>
                  <a:gd name="T1" fmla="*/ 6 h 16"/>
                  <a:gd name="T2" fmla="*/ 43 w 43"/>
                  <a:gd name="T3" fmla="*/ 6 h 16"/>
                  <a:gd name="T4" fmla="*/ 43 w 43"/>
                  <a:gd name="T5" fmla="*/ 11 h 16"/>
                  <a:gd name="T6" fmla="*/ 27 w 43"/>
                  <a:gd name="T7" fmla="*/ 16 h 16"/>
                  <a:gd name="T8" fmla="*/ 0 w 43"/>
                  <a:gd name="T9" fmla="*/ 6 h 16"/>
                  <a:gd name="T10" fmla="*/ 6 w 43"/>
                  <a:gd name="T11" fmla="*/ 0 h 16"/>
                  <a:gd name="T12" fmla="*/ 21 w 43"/>
                  <a:gd name="T13" fmla="*/ 6 h 16"/>
                </a:gdLst>
                <a:ahLst/>
                <a:cxnLst>
                  <a:cxn ang="0">
                    <a:pos x="T0" y="T1"/>
                  </a:cxn>
                  <a:cxn ang="0">
                    <a:pos x="T2" y="T3"/>
                  </a:cxn>
                  <a:cxn ang="0">
                    <a:pos x="T4" y="T5"/>
                  </a:cxn>
                  <a:cxn ang="0">
                    <a:pos x="T6" y="T7"/>
                  </a:cxn>
                  <a:cxn ang="0">
                    <a:pos x="T8" y="T9"/>
                  </a:cxn>
                  <a:cxn ang="0">
                    <a:pos x="T10" y="T11"/>
                  </a:cxn>
                  <a:cxn ang="0">
                    <a:pos x="T12" y="T13"/>
                  </a:cxn>
                </a:cxnLst>
                <a:rect l="0" t="0" r="r" b="b"/>
                <a:pathLst>
                  <a:path w="43" h="16">
                    <a:moveTo>
                      <a:pt x="21" y="6"/>
                    </a:moveTo>
                    <a:lnTo>
                      <a:pt x="43" y="6"/>
                    </a:lnTo>
                    <a:lnTo>
                      <a:pt x="43" y="11"/>
                    </a:lnTo>
                    <a:lnTo>
                      <a:pt x="27" y="16"/>
                    </a:lnTo>
                    <a:lnTo>
                      <a:pt x="0" y="6"/>
                    </a:lnTo>
                    <a:lnTo>
                      <a:pt x="6" y="0"/>
                    </a:lnTo>
                    <a:lnTo>
                      <a:pt x="21" y="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14" name="Freeform 64"/>
              <p:cNvSpPr>
                <a:spLocks/>
              </p:cNvSpPr>
              <p:nvPr/>
            </p:nvSpPr>
            <p:spPr bwMode="auto">
              <a:xfrm>
                <a:off x="1491" y="2126"/>
                <a:ext cx="74" cy="79"/>
              </a:xfrm>
              <a:custGeom>
                <a:avLst/>
                <a:gdLst>
                  <a:gd name="T0" fmla="*/ 22 w 74"/>
                  <a:gd name="T1" fmla="*/ 21 h 79"/>
                  <a:gd name="T2" fmla="*/ 32 w 74"/>
                  <a:gd name="T3" fmla="*/ 21 h 79"/>
                  <a:gd name="T4" fmla="*/ 48 w 74"/>
                  <a:gd name="T5" fmla="*/ 5 h 79"/>
                  <a:gd name="T6" fmla="*/ 74 w 74"/>
                  <a:gd name="T7" fmla="*/ 0 h 79"/>
                  <a:gd name="T8" fmla="*/ 74 w 74"/>
                  <a:gd name="T9" fmla="*/ 16 h 79"/>
                  <a:gd name="T10" fmla="*/ 64 w 74"/>
                  <a:gd name="T11" fmla="*/ 79 h 79"/>
                  <a:gd name="T12" fmla="*/ 48 w 74"/>
                  <a:gd name="T13" fmla="*/ 74 h 79"/>
                  <a:gd name="T14" fmla="*/ 32 w 74"/>
                  <a:gd name="T15" fmla="*/ 74 h 79"/>
                  <a:gd name="T16" fmla="*/ 0 w 74"/>
                  <a:gd name="T17" fmla="*/ 42 h 79"/>
                  <a:gd name="T18" fmla="*/ 11 w 74"/>
                  <a:gd name="T19" fmla="*/ 42 h 79"/>
                  <a:gd name="T20" fmla="*/ 22 w 74"/>
                  <a:gd name="T21" fmla="*/ 21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4" h="79">
                    <a:moveTo>
                      <a:pt x="22" y="21"/>
                    </a:moveTo>
                    <a:lnTo>
                      <a:pt x="32" y="21"/>
                    </a:lnTo>
                    <a:lnTo>
                      <a:pt x="48" y="5"/>
                    </a:lnTo>
                    <a:lnTo>
                      <a:pt x="74" y="0"/>
                    </a:lnTo>
                    <a:lnTo>
                      <a:pt x="74" y="16"/>
                    </a:lnTo>
                    <a:lnTo>
                      <a:pt x="64" y="79"/>
                    </a:lnTo>
                    <a:lnTo>
                      <a:pt x="48" y="74"/>
                    </a:lnTo>
                    <a:lnTo>
                      <a:pt x="32" y="74"/>
                    </a:lnTo>
                    <a:lnTo>
                      <a:pt x="0" y="42"/>
                    </a:lnTo>
                    <a:lnTo>
                      <a:pt x="11" y="42"/>
                    </a:lnTo>
                    <a:lnTo>
                      <a:pt x="22" y="21"/>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15" name="Freeform 65"/>
              <p:cNvSpPr>
                <a:spLocks/>
              </p:cNvSpPr>
              <p:nvPr/>
            </p:nvSpPr>
            <p:spPr bwMode="auto">
              <a:xfrm>
                <a:off x="1491" y="2126"/>
                <a:ext cx="74" cy="79"/>
              </a:xfrm>
              <a:custGeom>
                <a:avLst/>
                <a:gdLst>
                  <a:gd name="T0" fmla="*/ 27 w 74"/>
                  <a:gd name="T1" fmla="*/ 21 h 79"/>
                  <a:gd name="T2" fmla="*/ 32 w 74"/>
                  <a:gd name="T3" fmla="*/ 21 h 79"/>
                  <a:gd name="T4" fmla="*/ 48 w 74"/>
                  <a:gd name="T5" fmla="*/ 5 h 79"/>
                  <a:gd name="T6" fmla="*/ 74 w 74"/>
                  <a:gd name="T7" fmla="*/ 0 h 79"/>
                  <a:gd name="T8" fmla="*/ 74 w 74"/>
                  <a:gd name="T9" fmla="*/ 16 h 79"/>
                  <a:gd name="T10" fmla="*/ 64 w 74"/>
                  <a:gd name="T11" fmla="*/ 79 h 79"/>
                  <a:gd name="T12" fmla="*/ 48 w 74"/>
                  <a:gd name="T13" fmla="*/ 74 h 79"/>
                  <a:gd name="T14" fmla="*/ 32 w 74"/>
                  <a:gd name="T15" fmla="*/ 74 h 79"/>
                  <a:gd name="T16" fmla="*/ 0 w 74"/>
                  <a:gd name="T17" fmla="*/ 42 h 79"/>
                  <a:gd name="T18" fmla="*/ 11 w 74"/>
                  <a:gd name="T19" fmla="*/ 42 h 79"/>
                  <a:gd name="T20" fmla="*/ 22 w 74"/>
                  <a:gd name="T21" fmla="*/ 21 h 79"/>
                  <a:gd name="T22" fmla="*/ 27 w 74"/>
                  <a:gd name="T23" fmla="*/ 21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4" h="79">
                    <a:moveTo>
                      <a:pt x="27" y="21"/>
                    </a:moveTo>
                    <a:lnTo>
                      <a:pt x="32" y="21"/>
                    </a:lnTo>
                    <a:lnTo>
                      <a:pt x="48" y="5"/>
                    </a:lnTo>
                    <a:lnTo>
                      <a:pt x="74" y="0"/>
                    </a:lnTo>
                    <a:lnTo>
                      <a:pt x="74" y="16"/>
                    </a:lnTo>
                    <a:lnTo>
                      <a:pt x="64" y="79"/>
                    </a:lnTo>
                    <a:lnTo>
                      <a:pt x="48" y="74"/>
                    </a:lnTo>
                    <a:lnTo>
                      <a:pt x="32" y="74"/>
                    </a:lnTo>
                    <a:lnTo>
                      <a:pt x="0" y="42"/>
                    </a:lnTo>
                    <a:lnTo>
                      <a:pt x="11" y="42"/>
                    </a:lnTo>
                    <a:lnTo>
                      <a:pt x="22" y="21"/>
                    </a:lnTo>
                    <a:lnTo>
                      <a:pt x="27" y="2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16" name="Freeform 66"/>
              <p:cNvSpPr>
                <a:spLocks/>
              </p:cNvSpPr>
              <p:nvPr/>
            </p:nvSpPr>
            <p:spPr bwMode="auto">
              <a:xfrm>
                <a:off x="1513" y="2200"/>
                <a:ext cx="58" cy="47"/>
              </a:xfrm>
              <a:custGeom>
                <a:avLst/>
                <a:gdLst>
                  <a:gd name="T0" fmla="*/ 0 w 58"/>
                  <a:gd name="T1" fmla="*/ 10 h 47"/>
                  <a:gd name="T2" fmla="*/ 10 w 58"/>
                  <a:gd name="T3" fmla="*/ 0 h 47"/>
                  <a:gd name="T4" fmla="*/ 26 w 58"/>
                  <a:gd name="T5" fmla="*/ 0 h 47"/>
                  <a:gd name="T6" fmla="*/ 42 w 58"/>
                  <a:gd name="T7" fmla="*/ 5 h 47"/>
                  <a:gd name="T8" fmla="*/ 58 w 58"/>
                  <a:gd name="T9" fmla="*/ 26 h 47"/>
                  <a:gd name="T10" fmla="*/ 47 w 58"/>
                  <a:gd name="T11" fmla="*/ 47 h 47"/>
                  <a:gd name="T12" fmla="*/ 21 w 58"/>
                  <a:gd name="T13" fmla="*/ 21 h 47"/>
                  <a:gd name="T14" fmla="*/ 15 w 58"/>
                  <a:gd name="T15" fmla="*/ 26 h 47"/>
                  <a:gd name="T16" fmla="*/ 5 w 58"/>
                  <a:gd name="T17" fmla="*/ 21 h 47"/>
                  <a:gd name="T18" fmla="*/ 0 w 58"/>
                  <a:gd name="T19" fmla="*/ 10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8" h="47">
                    <a:moveTo>
                      <a:pt x="0" y="10"/>
                    </a:moveTo>
                    <a:lnTo>
                      <a:pt x="10" y="0"/>
                    </a:lnTo>
                    <a:lnTo>
                      <a:pt x="26" y="0"/>
                    </a:lnTo>
                    <a:lnTo>
                      <a:pt x="42" y="5"/>
                    </a:lnTo>
                    <a:lnTo>
                      <a:pt x="58" y="26"/>
                    </a:lnTo>
                    <a:lnTo>
                      <a:pt x="47" y="47"/>
                    </a:lnTo>
                    <a:lnTo>
                      <a:pt x="21" y="21"/>
                    </a:lnTo>
                    <a:lnTo>
                      <a:pt x="15" y="26"/>
                    </a:lnTo>
                    <a:lnTo>
                      <a:pt x="5" y="21"/>
                    </a:lnTo>
                    <a:lnTo>
                      <a:pt x="0" y="1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17" name="Freeform 67"/>
              <p:cNvSpPr>
                <a:spLocks/>
              </p:cNvSpPr>
              <p:nvPr/>
            </p:nvSpPr>
            <p:spPr bwMode="auto">
              <a:xfrm>
                <a:off x="1513" y="2200"/>
                <a:ext cx="58" cy="47"/>
              </a:xfrm>
              <a:custGeom>
                <a:avLst/>
                <a:gdLst>
                  <a:gd name="T0" fmla="*/ 5 w 58"/>
                  <a:gd name="T1" fmla="*/ 5 h 47"/>
                  <a:gd name="T2" fmla="*/ 10 w 58"/>
                  <a:gd name="T3" fmla="*/ 0 h 47"/>
                  <a:gd name="T4" fmla="*/ 26 w 58"/>
                  <a:gd name="T5" fmla="*/ 0 h 47"/>
                  <a:gd name="T6" fmla="*/ 42 w 58"/>
                  <a:gd name="T7" fmla="*/ 5 h 47"/>
                  <a:gd name="T8" fmla="*/ 58 w 58"/>
                  <a:gd name="T9" fmla="*/ 26 h 47"/>
                  <a:gd name="T10" fmla="*/ 47 w 58"/>
                  <a:gd name="T11" fmla="*/ 47 h 47"/>
                  <a:gd name="T12" fmla="*/ 21 w 58"/>
                  <a:gd name="T13" fmla="*/ 21 h 47"/>
                  <a:gd name="T14" fmla="*/ 15 w 58"/>
                  <a:gd name="T15" fmla="*/ 26 h 47"/>
                  <a:gd name="T16" fmla="*/ 5 w 58"/>
                  <a:gd name="T17" fmla="*/ 21 h 47"/>
                  <a:gd name="T18" fmla="*/ 0 w 58"/>
                  <a:gd name="T19" fmla="*/ 10 h 47"/>
                  <a:gd name="T20" fmla="*/ 5 w 58"/>
                  <a:gd name="T21" fmla="*/ 5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8" h="47">
                    <a:moveTo>
                      <a:pt x="5" y="5"/>
                    </a:moveTo>
                    <a:lnTo>
                      <a:pt x="10" y="0"/>
                    </a:lnTo>
                    <a:lnTo>
                      <a:pt x="26" y="0"/>
                    </a:lnTo>
                    <a:lnTo>
                      <a:pt x="42" y="5"/>
                    </a:lnTo>
                    <a:lnTo>
                      <a:pt x="58" y="26"/>
                    </a:lnTo>
                    <a:lnTo>
                      <a:pt x="47" y="47"/>
                    </a:lnTo>
                    <a:lnTo>
                      <a:pt x="21" y="21"/>
                    </a:lnTo>
                    <a:lnTo>
                      <a:pt x="15" y="26"/>
                    </a:lnTo>
                    <a:lnTo>
                      <a:pt x="5" y="21"/>
                    </a:lnTo>
                    <a:lnTo>
                      <a:pt x="0" y="10"/>
                    </a:lnTo>
                    <a:lnTo>
                      <a:pt x="5" y="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18" name="Freeform 68"/>
              <p:cNvSpPr>
                <a:spLocks/>
              </p:cNvSpPr>
              <p:nvPr/>
            </p:nvSpPr>
            <p:spPr bwMode="auto">
              <a:xfrm>
                <a:off x="1897" y="2247"/>
                <a:ext cx="74" cy="127"/>
              </a:xfrm>
              <a:custGeom>
                <a:avLst/>
                <a:gdLst>
                  <a:gd name="T0" fmla="*/ 32 w 74"/>
                  <a:gd name="T1" fmla="*/ 0 h 127"/>
                  <a:gd name="T2" fmla="*/ 69 w 74"/>
                  <a:gd name="T3" fmla="*/ 42 h 127"/>
                  <a:gd name="T4" fmla="*/ 53 w 74"/>
                  <a:gd name="T5" fmla="*/ 74 h 127"/>
                  <a:gd name="T6" fmla="*/ 64 w 74"/>
                  <a:gd name="T7" fmla="*/ 90 h 127"/>
                  <a:gd name="T8" fmla="*/ 74 w 74"/>
                  <a:gd name="T9" fmla="*/ 116 h 127"/>
                  <a:gd name="T10" fmla="*/ 53 w 74"/>
                  <a:gd name="T11" fmla="*/ 121 h 127"/>
                  <a:gd name="T12" fmla="*/ 43 w 74"/>
                  <a:gd name="T13" fmla="*/ 127 h 127"/>
                  <a:gd name="T14" fmla="*/ 32 w 74"/>
                  <a:gd name="T15" fmla="*/ 121 h 127"/>
                  <a:gd name="T16" fmla="*/ 27 w 74"/>
                  <a:gd name="T17" fmla="*/ 106 h 127"/>
                  <a:gd name="T18" fmla="*/ 32 w 74"/>
                  <a:gd name="T19" fmla="*/ 79 h 127"/>
                  <a:gd name="T20" fmla="*/ 22 w 74"/>
                  <a:gd name="T21" fmla="*/ 58 h 127"/>
                  <a:gd name="T22" fmla="*/ 16 w 74"/>
                  <a:gd name="T23" fmla="*/ 58 h 127"/>
                  <a:gd name="T24" fmla="*/ 0 w 74"/>
                  <a:gd name="T25" fmla="*/ 42 h 127"/>
                  <a:gd name="T26" fmla="*/ 6 w 74"/>
                  <a:gd name="T27" fmla="*/ 32 h 127"/>
                  <a:gd name="T28" fmla="*/ 22 w 74"/>
                  <a:gd name="T29" fmla="*/ 21 h 127"/>
                  <a:gd name="T30" fmla="*/ 11 w 74"/>
                  <a:gd name="T31" fmla="*/ 16 h 127"/>
                  <a:gd name="T32" fmla="*/ 32 w 74"/>
                  <a:gd name="T33" fmla="*/ 0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4" h="127">
                    <a:moveTo>
                      <a:pt x="32" y="0"/>
                    </a:moveTo>
                    <a:lnTo>
                      <a:pt x="69" y="42"/>
                    </a:lnTo>
                    <a:lnTo>
                      <a:pt x="53" y="74"/>
                    </a:lnTo>
                    <a:lnTo>
                      <a:pt x="64" y="90"/>
                    </a:lnTo>
                    <a:lnTo>
                      <a:pt x="74" y="116"/>
                    </a:lnTo>
                    <a:lnTo>
                      <a:pt x="53" y="121"/>
                    </a:lnTo>
                    <a:lnTo>
                      <a:pt x="43" y="127"/>
                    </a:lnTo>
                    <a:lnTo>
                      <a:pt x="32" y="121"/>
                    </a:lnTo>
                    <a:lnTo>
                      <a:pt x="27" y="106"/>
                    </a:lnTo>
                    <a:lnTo>
                      <a:pt x="32" y="79"/>
                    </a:lnTo>
                    <a:lnTo>
                      <a:pt x="22" y="58"/>
                    </a:lnTo>
                    <a:lnTo>
                      <a:pt x="16" y="58"/>
                    </a:lnTo>
                    <a:lnTo>
                      <a:pt x="0" y="42"/>
                    </a:lnTo>
                    <a:lnTo>
                      <a:pt x="6" y="32"/>
                    </a:lnTo>
                    <a:lnTo>
                      <a:pt x="22" y="21"/>
                    </a:lnTo>
                    <a:lnTo>
                      <a:pt x="11" y="16"/>
                    </a:lnTo>
                    <a:lnTo>
                      <a:pt x="32" y="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19" name="Freeform 69"/>
              <p:cNvSpPr>
                <a:spLocks/>
              </p:cNvSpPr>
              <p:nvPr/>
            </p:nvSpPr>
            <p:spPr bwMode="auto">
              <a:xfrm>
                <a:off x="1897" y="2247"/>
                <a:ext cx="74" cy="127"/>
              </a:xfrm>
              <a:custGeom>
                <a:avLst/>
                <a:gdLst>
                  <a:gd name="T0" fmla="*/ 48 w 74"/>
                  <a:gd name="T1" fmla="*/ 21 h 127"/>
                  <a:gd name="T2" fmla="*/ 69 w 74"/>
                  <a:gd name="T3" fmla="*/ 42 h 127"/>
                  <a:gd name="T4" fmla="*/ 53 w 74"/>
                  <a:gd name="T5" fmla="*/ 74 h 127"/>
                  <a:gd name="T6" fmla="*/ 64 w 74"/>
                  <a:gd name="T7" fmla="*/ 90 h 127"/>
                  <a:gd name="T8" fmla="*/ 74 w 74"/>
                  <a:gd name="T9" fmla="*/ 116 h 127"/>
                  <a:gd name="T10" fmla="*/ 53 w 74"/>
                  <a:gd name="T11" fmla="*/ 121 h 127"/>
                  <a:gd name="T12" fmla="*/ 43 w 74"/>
                  <a:gd name="T13" fmla="*/ 127 h 127"/>
                  <a:gd name="T14" fmla="*/ 32 w 74"/>
                  <a:gd name="T15" fmla="*/ 121 h 127"/>
                  <a:gd name="T16" fmla="*/ 27 w 74"/>
                  <a:gd name="T17" fmla="*/ 106 h 127"/>
                  <a:gd name="T18" fmla="*/ 32 w 74"/>
                  <a:gd name="T19" fmla="*/ 79 h 127"/>
                  <a:gd name="T20" fmla="*/ 22 w 74"/>
                  <a:gd name="T21" fmla="*/ 58 h 127"/>
                  <a:gd name="T22" fmla="*/ 16 w 74"/>
                  <a:gd name="T23" fmla="*/ 58 h 127"/>
                  <a:gd name="T24" fmla="*/ 0 w 74"/>
                  <a:gd name="T25" fmla="*/ 42 h 127"/>
                  <a:gd name="T26" fmla="*/ 6 w 74"/>
                  <a:gd name="T27" fmla="*/ 32 h 127"/>
                  <a:gd name="T28" fmla="*/ 22 w 74"/>
                  <a:gd name="T29" fmla="*/ 21 h 127"/>
                  <a:gd name="T30" fmla="*/ 11 w 74"/>
                  <a:gd name="T31" fmla="*/ 16 h 127"/>
                  <a:gd name="T32" fmla="*/ 32 w 74"/>
                  <a:gd name="T33" fmla="*/ 0 h 127"/>
                  <a:gd name="T34" fmla="*/ 48 w 74"/>
                  <a:gd name="T35" fmla="*/ 21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4" h="127">
                    <a:moveTo>
                      <a:pt x="48" y="21"/>
                    </a:moveTo>
                    <a:lnTo>
                      <a:pt x="69" y="42"/>
                    </a:lnTo>
                    <a:lnTo>
                      <a:pt x="53" y="74"/>
                    </a:lnTo>
                    <a:lnTo>
                      <a:pt x="64" y="90"/>
                    </a:lnTo>
                    <a:lnTo>
                      <a:pt x="74" y="116"/>
                    </a:lnTo>
                    <a:lnTo>
                      <a:pt x="53" y="121"/>
                    </a:lnTo>
                    <a:lnTo>
                      <a:pt x="43" y="127"/>
                    </a:lnTo>
                    <a:lnTo>
                      <a:pt x="32" y="121"/>
                    </a:lnTo>
                    <a:lnTo>
                      <a:pt x="27" y="106"/>
                    </a:lnTo>
                    <a:lnTo>
                      <a:pt x="32" y="79"/>
                    </a:lnTo>
                    <a:lnTo>
                      <a:pt x="22" y="58"/>
                    </a:lnTo>
                    <a:lnTo>
                      <a:pt x="16" y="58"/>
                    </a:lnTo>
                    <a:lnTo>
                      <a:pt x="0" y="42"/>
                    </a:lnTo>
                    <a:lnTo>
                      <a:pt x="6" y="32"/>
                    </a:lnTo>
                    <a:lnTo>
                      <a:pt x="22" y="21"/>
                    </a:lnTo>
                    <a:lnTo>
                      <a:pt x="11" y="16"/>
                    </a:lnTo>
                    <a:lnTo>
                      <a:pt x="32" y="0"/>
                    </a:lnTo>
                    <a:lnTo>
                      <a:pt x="48" y="2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20" name="Freeform 70"/>
              <p:cNvSpPr>
                <a:spLocks/>
              </p:cNvSpPr>
              <p:nvPr/>
            </p:nvSpPr>
            <p:spPr bwMode="auto">
              <a:xfrm>
                <a:off x="1950" y="2289"/>
                <a:ext cx="64" cy="74"/>
              </a:xfrm>
              <a:custGeom>
                <a:avLst/>
                <a:gdLst>
                  <a:gd name="T0" fmla="*/ 16 w 64"/>
                  <a:gd name="T1" fmla="*/ 0 h 74"/>
                  <a:gd name="T2" fmla="*/ 53 w 64"/>
                  <a:gd name="T3" fmla="*/ 0 h 74"/>
                  <a:gd name="T4" fmla="*/ 64 w 64"/>
                  <a:gd name="T5" fmla="*/ 6 h 74"/>
                  <a:gd name="T6" fmla="*/ 58 w 64"/>
                  <a:gd name="T7" fmla="*/ 21 h 74"/>
                  <a:gd name="T8" fmla="*/ 64 w 64"/>
                  <a:gd name="T9" fmla="*/ 43 h 74"/>
                  <a:gd name="T10" fmla="*/ 64 w 64"/>
                  <a:gd name="T11" fmla="*/ 58 h 74"/>
                  <a:gd name="T12" fmla="*/ 58 w 64"/>
                  <a:gd name="T13" fmla="*/ 64 h 74"/>
                  <a:gd name="T14" fmla="*/ 21 w 64"/>
                  <a:gd name="T15" fmla="*/ 74 h 74"/>
                  <a:gd name="T16" fmla="*/ 11 w 64"/>
                  <a:gd name="T17" fmla="*/ 48 h 74"/>
                  <a:gd name="T18" fmla="*/ 0 w 64"/>
                  <a:gd name="T19" fmla="*/ 32 h 74"/>
                  <a:gd name="T20" fmla="*/ 16 w 64"/>
                  <a:gd name="T21" fmla="*/ 0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4" h="74">
                    <a:moveTo>
                      <a:pt x="16" y="0"/>
                    </a:moveTo>
                    <a:lnTo>
                      <a:pt x="53" y="0"/>
                    </a:lnTo>
                    <a:lnTo>
                      <a:pt x="64" y="6"/>
                    </a:lnTo>
                    <a:lnTo>
                      <a:pt x="58" y="21"/>
                    </a:lnTo>
                    <a:lnTo>
                      <a:pt x="64" y="43"/>
                    </a:lnTo>
                    <a:lnTo>
                      <a:pt x="64" y="58"/>
                    </a:lnTo>
                    <a:lnTo>
                      <a:pt x="58" y="64"/>
                    </a:lnTo>
                    <a:lnTo>
                      <a:pt x="21" y="74"/>
                    </a:lnTo>
                    <a:lnTo>
                      <a:pt x="11" y="48"/>
                    </a:lnTo>
                    <a:lnTo>
                      <a:pt x="0" y="32"/>
                    </a:lnTo>
                    <a:lnTo>
                      <a:pt x="16" y="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21" name="Freeform 71"/>
              <p:cNvSpPr>
                <a:spLocks/>
              </p:cNvSpPr>
              <p:nvPr/>
            </p:nvSpPr>
            <p:spPr bwMode="auto">
              <a:xfrm>
                <a:off x="1950" y="2289"/>
                <a:ext cx="64" cy="74"/>
              </a:xfrm>
              <a:custGeom>
                <a:avLst/>
                <a:gdLst>
                  <a:gd name="T0" fmla="*/ 32 w 64"/>
                  <a:gd name="T1" fmla="*/ 0 h 74"/>
                  <a:gd name="T2" fmla="*/ 53 w 64"/>
                  <a:gd name="T3" fmla="*/ 0 h 74"/>
                  <a:gd name="T4" fmla="*/ 64 w 64"/>
                  <a:gd name="T5" fmla="*/ 6 h 74"/>
                  <a:gd name="T6" fmla="*/ 58 w 64"/>
                  <a:gd name="T7" fmla="*/ 21 h 74"/>
                  <a:gd name="T8" fmla="*/ 64 w 64"/>
                  <a:gd name="T9" fmla="*/ 43 h 74"/>
                  <a:gd name="T10" fmla="*/ 64 w 64"/>
                  <a:gd name="T11" fmla="*/ 58 h 74"/>
                  <a:gd name="T12" fmla="*/ 58 w 64"/>
                  <a:gd name="T13" fmla="*/ 64 h 74"/>
                  <a:gd name="T14" fmla="*/ 21 w 64"/>
                  <a:gd name="T15" fmla="*/ 74 h 74"/>
                  <a:gd name="T16" fmla="*/ 11 w 64"/>
                  <a:gd name="T17" fmla="*/ 48 h 74"/>
                  <a:gd name="T18" fmla="*/ 0 w 64"/>
                  <a:gd name="T19" fmla="*/ 32 h 74"/>
                  <a:gd name="T20" fmla="*/ 16 w 64"/>
                  <a:gd name="T21" fmla="*/ 0 h 74"/>
                  <a:gd name="T22" fmla="*/ 32 w 64"/>
                  <a:gd name="T23" fmla="*/ 0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4" h="74">
                    <a:moveTo>
                      <a:pt x="32" y="0"/>
                    </a:moveTo>
                    <a:lnTo>
                      <a:pt x="53" y="0"/>
                    </a:lnTo>
                    <a:lnTo>
                      <a:pt x="64" y="6"/>
                    </a:lnTo>
                    <a:lnTo>
                      <a:pt x="58" y="21"/>
                    </a:lnTo>
                    <a:lnTo>
                      <a:pt x="64" y="43"/>
                    </a:lnTo>
                    <a:lnTo>
                      <a:pt x="64" y="58"/>
                    </a:lnTo>
                    <a:lnTo>
                      <a:pt x="58" y="64"/>
                    </a:lnTo>
                    <a:lnTo>
                      <a:pt x="21" y="74"/>
                    </a:lnTo>
                    <a:lnTo>
                      <a:pt x="11" y="48"/>
                    </a:lnTo>
                    <a:lnTo>
                      <a:pt x="0" y="32"/>
                    </a:lnTo>
                    <a:lnTo>
                      <a:pt x="16" y="0"/>
                    </a:lnTo>
                    <a:lnTo>
                      <a:pt x="32"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22" name="Freeform 72"/>
              <p:cNvSpPr>
                <a:spLocks/>
              </p:cNvSpPr>
              <p:nvPr/>
            </p:nvSpPr>
            <p:spPr bwMode="auto">
              <a:xfrm>
                <a:off x="2008" y="2295"/>
                <a:ext cx="48" cy="63"/>
              </a:xfrm>
              <a:custGeom>
                <a:avLst/>
                <a:gdLst>
                  <a:gd name="T0" fmla="*/ 6 w 48"/>
                  <a:gd name="T1" fmla="*/ 0 h 63"/>
                  <a:gd name="T2" fmla="*/ 21 w 48"/>
                  <a:gd name="T3" fmla="*/ 0 h 63"/>
                  <a:gd name="T4" fmla="*/ 48 w 48"/>
                  <a:gd name="T5" fmla="*/ 21 h 63"/>
                  <a:gd name="T6" fmla="*/ 32 w 48"/>
                  <a:gd name="T7" fmla="*/ 52 h 63"/>
                  <a:gd name="T8" fmla="*/ 27 w 48"/>
                  <a:gd name="T9" fmla="*/ 63 h 63"/>
                  <a:gd name="T10" fmla="*/ 0 w 48"/>
                  <a:gd name="T11" fmla="*/ 58 h 63"/>
                  <a:gd name="T12" fmla="*/ 6 w 48"/>
                  <a:gd name="T13" fmla="*/ 52 h 63"/>
                  <a:gd name="T14" fmla="*/ 6 w 48"/>
                  <a:gd name="T15" fmla="*/ 37 h 63"/>
                  <a:gd name="T16" fmla="*/ 0 w 48"/>
                  <a:gd name="T17" fmla="*/ 15 h 63"/>
                  <a:gd name="T18" fmla="*/ 6 w 48"/>
                  <a:gd name="T19" fmla="*/ 0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8" h="63">
                    <a:moveTo>
                      <a:pt x="6" y="0"/>
                    </a:moveTo>
                    <a:lnTo>
                      <a:pt x="21" y="0"/>
                    </a:lnTo>
                    <a:lnTo>
                      <a:pt x="48" y="21"/>
                    </a:lnTo>
                    <a:lnTo>
                      <a:pt x="32" y="52"/>
                    </a:lnTo>
                    <a:lnTo>
                      <a:pt x="27" y="63"/>
                    </a:lnTo>
                    <a:lnTo>
                      <a:pt x="0" y="58"/>
                    </a:lnTo>
                    <a:lnTo>
                      <a:pt x="6" y="52"/>
                    </a:lnTo>
                    <a:lnTo>
                      <a:pt x="6" y="37"/>
                    </a:lnTo>
                    <a:lnTo>
                      <a:pt x="0" y="15"/>
                    </a:lnTo>
                    <a:lnTo>
                      <a:pt x="6" y="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23" name="Freeform 73"/>
              <p:cNvSpPr>
                <a:spLocks/>
              </p:cNvSpPr>
              <p:nvPr/>
            </p:nvSpPr>
            <p:spPr bwMode="auto">
              <a:xfrm>
                <a:off x="2008" y="2295"/>
                <a:ext cx="48" cy="63"/>
              </a:xfrm>
              <a:custGeom>
                <a:avLst/>
                <a:gdLst>
                  <a:gd name="T0" fmla="*/ 16 w 48"/>
                  <a:gd name="T1" fmla="*/ 0 h 63"/>
                  <a:gd name="T2" fmla="*/ 21 w 48"/>
                  <a:gd name="T3" fmla="*/ 0 h 63"/>
                  <a:gd name="T4" fmla="*/ 48 w 48"/>
                  <a:gd name="T5" fmla="*/ 21 h 63"/>
                  <a:gd name="T6" fmla="*/ 32 w 48"/>
                  <a:gd name="T7" fmla="*/ 52 h 63"/>
                  <a:gd name="T8" fmla="*/ 27 w 48"/>
                  <a:gd name="T9" fmla="*/ 63 h 63"/>
                  <a:gd name="T10" fmla="*/ 0 w 48"/>
                  <a:gd name="T11" fmla="*/ 58 h 63"/>
                  <a:gd name="T12" fmla="*/ 6 w 48"/>
                  <a:gd name="T13" fmla="*/ 52 h 63"/>
                  <a:gd name="T14" fmla="*/ 6 w 48"/>
                  <a:gd name="T15" fmla="*/ 37 h 63"/>
                  <a:gd name="T16" fmla="*/ 0 w 48"/>
                  <a:gd name="T17" fmla="*/ 15 h 63"/>
                  <a:gd name="T18" fmla="*/ 6 w 48"/>
                  <a:gd name="T19" fmla="*/ 0 h 63"/>
                  <a:gd name="T20" fmla="*/ 16 w 48"/>
                  <a:gd name="T21" fmla="*/ 0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8" h="63">
                    <a:moveTo>
                      <a:pt x="16" y="0"/>
                    </a:moveTo>
                    <a:lnTo>
                      <a:pt x="21" y="0"/>
                    </a:lnTo>
                    <a:lnTo>
                      <a:pt x="48" y="21"/>
                    </a:lnTo>
                    <a:lnTo>
                      <a:pt x="32" y="52"/>
                    </a:lnTo>
                    <a:lnTo>
                      <a:pt x="27" y="63"/>
                    </a:lnTo>
                    <a:lnTo>
                      <a:pt x="0" y="58"/>
                    </a:lnTo>
                    <a:lnTo>
                      <a:pt x="6" y="52"/>
                    </a:lnTo>
                    <a:lnTo>
                      <a:pt x="6" y="37"/>
                    </a:lnTo>
                    <a:lnTo>
                      <a:pt x="0" y="15"/>
                    </a:lnTo>
                    <a:lnTo>
                      <a:pt x="6" y="0"/>
                    </a:lnTo>
                    <a:lnTo>
                      <a:pt x="16"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24" name="Freeform 74"/>
              <p:cNvSpPr>
                <a:spLocks/>
              </p:cNvSpPr>
              <p:nvPr/>
            </p:nvSpPr>
            <p:spPr bwMode="auto">
              <a:xfrm>
                <a:off x="1897" y="2200"/>
                <a:ext cx="22" cy="15"/>
              </a:xfrm>
              <a:custGeom>
                <a:avLst/>
                <a:gdLst>
                  <a:gd name="T0" fmla="*/ 0 w 22"/>
                  <a:gd name="T1" fmla="*/ 0 h 15"/>
                  <a:gd name="T2" fmla="*/ 22 w 22"/>
                  <a:gd name="T3" fmla="*/ 0 h 15"/>
                  <a:gd name="T4" fmla="*/ 16 w 22"/>
                  <a:gd name="T5" fmla="*/ 5 h 15"/>
                  <a:gd name="T6" fmla="*/ 16 w 22"/>
                  <a:gd name="T7" fmla="*/ 15 h 15"/>
                  <a:gd name="T8" fmla="*/ 0 w 22"/>
                  <a:gd name="T9" fmla="*/ 15 h 15"/>
                  <a:gd name="T10" fmla="*/ 6 w 22"/>
                  <a:gd name="T11" fmla="*/ 10 h 15"/>
                  <a:gd name="T12" fmla="*/ 0 w 22"/>
                  <a:gd name="T13" fmla="*/ 0 h 15"/>
                </a:gdLst>
                <a:ahLst/>
                <a:cxnLst>
                  <a:cxn ang="0">
                    <a:pos x="T0" y="T1"/>
                  </a:cxn>
                  <a:cxn ang="0">
                    <a:pos x="T2" y="T3"/>
                  </a:cxn>
                  <a:cxn ang="0">
                    <a:pos x="T4" y="T5"/>
                  </a:cxn>
                  <a:cxn ang="0">
                    <a:pos x="T6" y="T7"/>
                  </a:cxn>
                  <a:cxn ang="0">
                    <a:pos x="T8" y="T9"/>
                  </a:cxn>
                  <a:cxn ang="0">
                    <a:pos x="T10" y="T11"/>
                  </a:cxn>
                  <a:cxn ang="0">
                    <a:pos x="T12" y="T13"/>
                  </a:cxn>
                </a:cxnLst>
                <a:rect l="0" t="0" r="r" b="b"/>
                <a:pathLst>
                  <a:path w="22" h="15">
                    <a:moveTo>
                      <a:pt x="0" y="0"/>
                    </a:moveTo>
                    <a:lnTo>
                      <a:pt x="22" y="0"/>
                    </a:lnTo>
                    <a:lnTo>
                      <a:pt x="16" y="5"/>
                    </a:lnTo>
                    <a:lnTo>
                      <a:pt x="16" y="15"/>
                    </a:lnTo>
                    <a:lnTo>
                      <a:pt x="0" y="15"/>
                    </a:lnTo>
                    <a:lnTo>
                      <a:pt x="6" y="10"/>
                    </a:lnTo>
                    <a:lnTo>
                      <a:pt x="0" y="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25" name="Freeform 75"/>
              <p:cNvSpPr>
                <a:spLocks/>
              </p:cNvSpPr>
              <p:nvPr/>
            </p:nvSpPr>
            <p:spPr bwMode="auto">
              <a:xfrm>
                <a:off x="1897" y="2200"/>
                <a:ext cx="22" cy="15"/>
              </a:xfrm>
              <a:custGeom>
                <a:avLst/>
                <a:gdLst>
                  <a:gd name="T0" fmla="*/ 11 w 22"/>
                  <a:gd name="T1" fmla="*/ 0 h 15"/>
                  <a:gd name="T2" fmla="*/ 22 w 22"/>
                  <a:gd name="T3" fmla="*/ 0 h 15"/>
                  <a:gd name="T4" fmla="*/ 16 w 22"/>
                  <a:gd name="T5" fmla="*/ 5 h 15"/>
                  <a:gd name="T6" fmla="*/ 16 w 22"/>
                  <a:gd name="T7" fmla="*/ 15 h 15"/>
                  <a:gd name="T8" fmla="*/ 0 w 22"/>
                  <a:gd name="T9" fmla="*/ 15 h 15"/>
                  <a:gd name="T10" fmla="*/ 6 w 22"/>
                  <a:gd name="T11" fmla="*/ 10 h 15"/>
                  <a:gd name="T12" fmla="*/ 0 w 22"/>
                  <a:gd name="T13" fmla="*/ 0 h 15"/>
                  <a:gd name="T14" fmla="*/ 11 w 22"/>
                  <a:gd name="T15" fmla="*/ 0 h 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15">
                    <a:moveTo>
                      <a:pt x="11" y="0"/>
                    </a:moveTo>
                    <a:lnTo>
                      <a:pt x="22" y="0"/>
                    </a:lnTo>
                    <a:lnTo>
                      <a:pt x="16" y="5"/>
                    </a:lnTo>
                    <a:lnTo>
                      <a:pt x="16" y="15"/>
                    </a:lnTo>
                    <a:lnTo>
                      <a:pt x="0" y="15"/>
                    </a:lnTo>
                    <a:lnTo>
                      <a:pt x="6" y="10"/>
                    </a:lnTo>
                    <a:lnTo>
                      <a:pt x="0" y="0"/>
                    </a:lnTo>
                    <a:lnTo>
                      <a:pt x="11"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26" name="Freeform 76"/>
              <p:cNvSpPr>
                <a:spLocks/>
              </p:cNvSpPr>
              <p:nvPr/>
            </p:nvSpPr>
            <p:spPr bwMode="auto">
              <a:xfrm>
                <a:off x="1776" y="2569"/>
                <a:ext cx="195" cy="237"/>
              </a:xfrm>
              <a:custGeom>
                <a:avLst/>
                <a:gdLst>
                  <a:gd name="T0" fmla="*/ 16 w 195"/>
                  <a:gd name="T1" fmla="*/ 26 h 237"/>
                  <a:gd name="T2" fmla="*/ 53 w 195"/>
                  <a:gd name="T3" fmla="*/ 5 h 237"/>
                  <a:gd name="T4" fmla="*/ 63 w 195"/>
                  <a:gd name="T5" fmla="*/ 0 h 237"/>
                  <a:gd name="T6" fmla="*/ 63 w 195"/>
                  <a:gd name="T7" fmla="*/ 37 h 237"/>
                  <a:gd name="T8" fmla="*/ 85 w 195"/>
                  <a:gd name="T9" fmla="*/ 53 h 237"/>
                  <a:gd name="T10" fmla="*/ 100 w 195"/>
                  <a:gd name="T11" fmla="*/ 53 h 237"/>
                  <a:gd name="T12" fmla="*/ 127 w 195"/>
                  <a:gd name="T13" fmla="*/ 69 h 237"/>
                  <a:gd name="T14" fmla="*/ 137 w 195"/>
                  <a:gd name="T15" fmla="*/ 69 h 237"/>
                  <a:gd name="T16" fmla="*/ 148 w 195"/>
                  <a:gd name="T17" fmla="*/ 79 h 237"/>
                  <a:gd name="T18" fmla="*/ 153 w 195"/>
                  <a:gd name="T19" fmla="*/ 121 h 237"/>
                  <a:gd name="T20" fmla="*/ 180 w 195"/>
                  <a:gd name="T21" fmla="*/ 121 h 237"/>
                  <a:gd name="T22" fmla="*/ 180 w 195"/>
                  <a:gd name="T23" fmla="*/ 137 h 237"/>
                  <a:gd name="T24" fmla="*/ 190 w 195"/>
                  <a:gd name="T25" fmla="*/ 142 h 237"/>
                  <a:gd name="T26" fmla="*/ 195 w 195"/>
                  <a:gd name="T27" fmla="*/ 153 h 237"/>
                  <a:gd name="T28" fmla="*/ 190 w 195"/>
                  <a:gd name="T29" fmla="*/ 185 h 237"/>
                  <a:gd name="T30" fmla="*/ 174 w 195"/>
                  <a:gd name="T31" fmla="*/ 174 h 237"/>
                  <a:gd name="T32" fmla="*/ 132 w 195"/>
                  <a:gd name="T33" fmla="*/ 179 h 237"/>
                  <a:gd name="T34" fmla="*/ 121 w 195"/>
                  <a:gd name="T35" fmla="*/ 227 h 237"/>
                  <a:gd name="T36" fmla="*/ 121 w 195"/>
                  <a:gd name="T37" fmla="*/ 222 h 237"/>
                  <a:gd name="T38" fmla="*/ 106 w 195"/>
                  <a:gd name="T39" fmla="*/ 222 h 237"/>
                  <a:gd name="T40" fmla="*/ 100 w 195"/>
                  <a:gd name="T41" fmla="*/ 237 h 237"/>
                  <a:gd name="T42" fmla="*/ 100 w 195"/>
                  <a:gd name="T43" fmla="*/ 237 h 237"/>
                  <a:gd name="T44" fmla="*/ 95 w 195"/>
                  <a:gd name="T45" fmla="*/ 227 h 237"/>
                  <a:gd name="T46" fmla="*/ 74 w 195"/>
                  <a:gd name="T47" fmla="*/ 222 h 237"/>
                  <a:gd name="T48" fmla="*/ 74 w 195"/>
                  <a:gd name="T49" fmla="*/ 222 h 237"/>
                  <a:gd name="T50" fmla="*/ 69 w 195"/>
                  <a:gd name="T51" fmla="*/ 216 h 237"/>
                  <a:gd name="T52" fmla="*/ 58 w 195"/>
                  <a:gd name="T53" fmla="*/ 237 h 237"/>
                  <a:gd name="T54" fmla="*/ 42 w 195"/>
                  <a:gd name="T55" fmla="*/ 237 h 237"/>
                  <a:gd name="T56" fmla="*/ 27 w 195"/>
                  <a:gd name="T57" fmla="*/ 195 h 237"/>
                  <a:gd name="T58" fmla="*/ 27 w 195"/>
                  <a:gd name="T59" fmla="*/ 174 h 237"/>
                  <a:gd name="T60" fmla="*/ 11 w 195"/>
                  <a:gd name="T61" fmla="*/ 142 h 237"/>
                  <a:gd name="T62" fmla="*/ 16 w 195"/>
                  <a:gd name="T63" fmla="*/ 121 h 237"/>
                  <a:gd name="T64" fmla="*/ 5 w 195"/>
                  <a:gd name="T65" fmla="*/ 106 h 237"/>
                  <a:gd name="T66" fmla="*/ 16 w 195"/>
                  <a:gd name="T67" fmla="*/ 53 h 237"/>
                  <a:gd name="T68" fmla="*/ 0 w 195"/>
                  <a:gd name="T69" fmla="*/ 26 h 237"/>
                  <a:gd name="T70" fmla="*/ 16 w 195"/>
                  <a:gd name="T71" fmla="*/ 26 h 2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95" h="237">
                    <a:moveTo>
                      <a:pt x="16" y="26"/>
                    </a:moveTo>
                    <a:lnTo>
                      <a:pt x="53" y="5"/>
                    </a:lnTo>
                    <a:lnTo>
                      <a:pt x="63" y="0"/>
                    </a:lnTo>
                    <a:lnTo>
                      <a:pt x="63" y="37"/>
                    </a:lnTo>
                    <a:lnTo>
                      <a:pt x="85" y="53"/>
                    </a:lnTo>
                    <a:lnTo>
                      <a:pt x="100" y="53"/>
                    </a:lnTo>
                    <a:lnTo>
                      <a:pt x="127" y="69"/>
                    </a:lnTo>
                    <a:lnTo>
                      <a:pt x="137" y="69"/>
                    </a:lnTo>
                    <a:lnTo>
                      <a:pt x="148" y="79"/>
                    </a:lnTo>
                    <a:lnTo>
                      <a:pt x="153" y="121"/>
                    </a:lnTo>
                    <a:lnTo>
                      <a:pt x="180" y="121"/>
                    </a:lnTo>
                    <a:lnTo>
                      <a:pt x="180" y="137"/>
                    </a:lnTo>
                    <a:lnTo>
                      <a:pt x="190" y="142"/>
                    </a:lnTo>
                    <a:lnTo>
                      <a:pt x="195" y="153"/>
                    </a:lnTo>
                    <a:lnTo>
                      <a:pt x="190" y="185"/>
                    </a:lnTo>
                    <a:lnTo>
                      <a:pt x="174" y="174"/>
                    </a:lnTo>
                    <a:lnTo>
                      <a:pt x="132" y="179"/>
                    </a:lnTo>
                    <a:lnTo>
                      <a:pt x="121" y="227"/>
                    </a:lnTo>
                    <a:lnTo>
                      <a:pt x="121" y="222"/>
                    </a:lnTo>
                    <a:lnTo>
                      <a:pt x="106" y="222"/>
                    </a:lnTo>
                    <a:lnTo>
                      <a:pt x="100" y="237"/>
                    </a:lnTo>
                    <a:lnTo>
                      <a:pt x="100" y="237"/>
                    </a:lnTo>
                    <a:lnTo>
                      <a:pt x="95" y="227"/>
                    </a:lnTo>
                    <a:lnTo>
                      <a:pt x="74" y="222"/>
                    </a:lnTo>
                    <a:lnTo>
                      <a:pt x="74" y="222"/>
                    </a:lnTo>
                    <a:lnTo>
                      <a:pt x="69" y="216"/>
                    </a:lnTo>
                    <a:lnTo>
                      <a:pt x="58" y="237"/>
                    </a:lnTo>
                    <a:lnTo>
                      <a:pt x="42" y="237"/>
                    </a:lnTo>
                    <a:lnTo>
                      <a:pt x="27" y="195"/>
                    </a:lnTo>
                    <a:lnTo>
                      <a:pt x="27" y="174"/>
                    </a:lnTo>
                    <a:lnTo>
                      <a:pt x="11" y="142"/>
                    </a:lnTo>
                    <a:lnTo>
                      <a:pt x="16" y="121"/>
                    </a:lnTo>
                    <a:lnTo>
                      <a:pt x="5" y="106"/>
                    </a:lnTo>
                    <a:lnTo>
                      <a:pt x="16" y="53"/>
                    </a:lnTo>
                    <a:lnTo>
                      <a:pt x="0" y="26"/>
                    </a:lnTo>
                    <a:lnTo>
                      <a:pt x="16" y="26"/>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27" name="Freeform 77"/>
              <p:cNvSpPr>
                <a:spLocks/>
              </p:cNvSpPr>
              <p:nvPr/>
            </p:nvSpPr>
            <p:spPr bwMode="auto">
              <a:xfrm>
                <a:off x="1776" y="2569"/>
                <a:ext cx="195" cy="237"/>
              </a:xfrm>
              <a:custGeom>
                <a:avLst/>
                <a:gdLst>
                  <a:gd name="T0" fmla="*/ 16 w 195"/>
                  <a:gd name="T1" fmla="*/ 26 h 237"/>
                  <a:gd name="T2" fmla="*/ 53 w 195"/>
                  <a:gd name="T3" fmla="*/ 5 h 237"/>
                  <a:gd name="T4" fmla="*/ 63 w 195"/>
                  <a:gd name="T5" fmla="*/ 0 h 237"/>
                  <a:gd name="T6" fmla="*/ 63 w 195"/>
                  <a:gd name="T7" fmla="*/ 37 h 237"/>
                  <a:gd name="T8" fmla="*/ 85 w 195"/>
                  <a:gd name="T9" fmla="*/ 53 h 237"/>
                  <a:gd name="T10" fmla="*/ 100 w 195"/>
                  <a:gd name="T11" fmla="*/ 53 h 237"/>
                  <a:gd name="T12" fmla="*/ 127 w 195"/>
                  <a:gd name="T13" fmla="*/ 69 h 237"/>
                  <a:gd name="T14" fmla="*/ 137 w 195"/>
                  <a:gd name="T15" fmla="*/ 69 h 237"/>
                  <a:gd name="T16" fmla="*/ 148 w 195"/>
                  <a:gd name="T17" fmla="*/ 79 h 237"/>
                  <a:gd name="T18" fmla="*/ 153 w 195"/>
                  <a:gd name="T19" fmla="*/ 121 h 237"/>
                  <a:gd name="T20" fmla="*/ 180 w 195"/>
                  <a:gd name="T21" fmla="*/ 121 h 237"/>
                  <a:gd name="T22" fmla="*/ 180 w 195"/>
                  <a:gd name="T23" fmla="*/ 137 h 237"/>
                  <a:gd name="T24" fmla="*/ 190 w 195"/>
                  <a:gd name="T25" fmla="*/ 142 h 237"/>
                  <a:gd name="T26" fmla="*/ 195 w 195"/>
                  <a:gd name="T27" fmla="*/ 153 h 237"/>
                  <a:gd name="T28" fmla="*/ 190 w 195"/>
                  <a:gd name="T29" fmla="*/ 185 h 237"/>
                  <a:gd name="T30" fmla="*/ 174 w 195"/>
                  <a:gd name="T31" fmla="*/ 174 h 237"/>
                  <a:gd name="T32" fmla="*/ 132 w 195"/>
                  <a:gd name="T33" fmla="*/ 179 h 237"/>
                  <a:gd name="T34" fmla="*/ 121 w 195"/>
                  <a:gd name="T35" fmla="*/ 227 h 237"/>
                  <a:gd name="T36" fmla="*/ 121 w 195"/>
                  <a:gd name="T37" fmla="*/ 222 h 237"/>
                  <a:gd name="T38" fmla="*/ 106 w 195"/>
                  <a:gd name="T39" fmla="*/ 222 h 237"/>
                  <a:gd name="T40" fmla="*/ 100 w 195"/>
                  <a:gd name="T41" fmla="*/ 237 h 237"/>
                  <a:gd name="T42" fmla="*/ 100 w 195"/>
                  <a:gd name="T43" fmla="*/ 237 h 237"/>
                  <a:gd name="T44" fmla="*/ 95 w 195"/>
                  <a:gd name="T45" fmla="*/ 227 h 237"/>
                  <a:gd name="T46" fmla="*/ 74 w 195"/>
                  <a:gd name="T47" fmla="*/ 222 h 237"/>
                  <a:gd name="T48" fmla="*/ 74 w 195"/>
                  <a:gd name="T49" fmla="*/ 222 h 237"/>
                  <a:gd name="T50" fmla="*/ 69 w 195"/>
                  <a:gd name="T51" fmla="*/ 216 h 237"/>
                  <a:gd name="T52" fmla="*/ 58 w 195"/>
                  <a:gd name="T53" fmla="*/ 237 h 237"/>
                  <a:gd name="T54" fmla="*/ 42 w 195"/>
                  <a:gd name="T55" fmla="*/ 237 h 237"/>
                  <a:gd name="T56" fmla="*/ 27 w 195"/>
                  <a:gd name="T57" fmla="*/ 195 h 237"/>
                  <a:gd name="T58" fmla="*/ 27 w 195"/>
                  <a:gd name="T59" fmla="*/ 174 h 237"/>
                  <a:gd name="T60" fmla="*/ 11 w 195"/>
                  <a:gd name="T61" fmla="*/ 142 h 237"/>
                  <a:gd name="T62" fmla="*/ 16 w 195"/>
                  <a:gd name="T63" fmla="*/ 121 h 237"/>
                  <a:gd name="T64" fmla="*/ 5 w 195"/>
                  <a:gd name="T65" fmla="*/ 106 h 237"/>
                  <a:gd name="T66" fmla="*/ 16 w 195"/>
                  <a:gd name="T67" fmla="*/ 53 h 237"/>
                  <a:gd name="T68" fmla="*/ 0 w 195"/>
                  <a:gd name="T69" fmla="*/ 26 h 237"/>
                  <a:gd name="T70" fmla="*/ 16 w 195"/>
                  <a:gd name="T71" fmla="*/ 26 h 2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95" h="237">
                    <a:moveTo>
                      <a:pt x="16" y="26"/>
                    </a:moveTo>
                    <a:lnTo>
                      <a:pt x="53" y="5"/>
                    </a:lnTo>
                    <a:lnTo>
                      <a:pt x="63" y="0"/>
                    </a:lnTo>
                    <a:lnTo>
                      <a:pt x="63" y="37"/>
                    </a:lnTo>
                    <a:lnTo>
                      <a:pt x="85" y="53"/>
                    </a:lnTo>
                    <a:lnTo>
                      <a:pt x="100" y="53"/>
                    </a:lnTo>
                    <a:lnTo>
                      <a:pt x="127" y="69"/>
                    </a:lnTo>
                    <a:lnTo>
                      <a:pt x="137" y="69"/>
                    </a:lnTo>
                    <a:lnTo>
                      <a:pt x="148" y="79"/>
                    </a:lnTo>
                    <a:lnTo>
                      <a:pt x="153" y="121"/>
                    </a:lnTo>
                    <a:lnTo>
                      <a:pt x="180" y="121"/>
                    </a:lnTo>
                    <a:lnTo>
                      <a:pt x="180" y="137"/>
                    </a:lnTo>
                    <a:lnTo>
                      <a:pt x="190" y="142"/>
                    </a:lnTo>
                    <a:lnTo>
                      <a:pt x="195" y="153"/>
                    </a:lnTo>
                    <a:lnTo>
                      <a:pt x="190" y="185"/>
                    </a:lnTo>
                    <a:lnTo>
                      <a:pt x="174" y="174"/>
                    </a:lnTo>
                    <a:lnTo>
                      <a:pt x="132" y="179"/>
                    </a:lnTo>
                    <a:lnTo>
                      <a:pt x="121" y="227"/>
                    </a:lnTo>
                    <a:lnTo>
                      <a:pt x="121" y="222"/>
                    </a:lnTo>
                    <a:lnTo>
                      <a:pt x="106" y="222"/>
                    </a:lnTo>
                    <a:lnTo>
                      <a:pt x="100" y="237"/>
                    </a:lnTo>
                    <a:lnTo>
                      <a:pt x="100" y="237"/>
                    </a:lnTo>
                    <a:lnTo>
                      <a:pt x="95" y="227"/>
                    </a:lnTo>
                    <a:lnTo>
                      <a:pt x="74" y="222"/>
                    </a:lnTo>
                    <a:lnTo>
                      <a:pt x="74" y="222"/>
                    </a:lnTo>
                    <a:lnTo>
                      <a:pt x="69" y="216"/>
                    </a:lnTo>
                    <a:lnTo>
                      <a:pt x="58" y="237"/>
                    </a:lnTo>
                    <a:lnTo>
                      <a:pt x="42" y="237"/>
                    </a:lnTo>
                    <a:lnTo>
                      <a:pt x="27" y="195"/>
                    </a:lnTo>
                    <a:lnTo>
                      <a:pt x="27" y="174"/>
                    </a:lnTo>
                    <a:lnTo>
                      <a:pt x="11" y="142"/>
                    </a:lnTo>
                    <a:lnTo>
                      <a:pt x="16" y="121"/>
                    </a:lnTo>
                    <a:lnTo>
                      <a:pt x="5" y="106"/>
                    </a:lnTo>
                    <a:lnTo>
                      <a:pt x="16" y="53"/>
                    </a:lnTo>
                    <a:lnTo>
                      <a:pt x="0" y="26"/>
                    </a:lnTo>
                    <a:lnTo>
                      <a:pt x="16" y="2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28" name="Freeform 78"/>
              <p:cNvSpPr>
                <a:spLocks/>
              </p:cNvSpPr>
              <p:nvPr/>
            </p:nvSpPr>
            <p:spPr bwMode="auto">
              <a:xfrm>
                <a:off x="1897" y="2743"/>
                <a:ext cx="138" cy="143"/>
              </a:xfrm>
              <a:custGeom>
                <a:avLst/>
                <a:gdLst>
                  <a:gd name="T0" fmla="*/ 74 w 138"/>
                  <a:gd name="T1" fmla="*/ 48 h 143"/>
                  <a:gd name="T2" fmla="*/ 95 w 138"/>
                  <a:gd name="T3" fmla="*/ 53 h 143"/>
                  <a:gd name="T4" fmla="*/ 106 w 138"/>
                  <a:gd name="T5" fmla="*/ 53 h 143"/>
                  <a:gd name="T6" fmla="*/ 117 w 138"/>
                  <a:gd name="T7" fmla="*/ 85 h 143"/>
                  <a:gd name="T8" fmla="*/ 127 w 138"/>
                  <a:gd name="T9" fmla="*/ 79 h 143"/>
                  <a:gd name="T10" fmla="*/ 138 w 138"/>
                  <a:gd name="T11" fmla="*/ 85 h 143"/>
                  <a:gd name="T12" fmla="*/ 132 w 138"/>
                  <a:gd name="T13" fmla="*/ 100 h 143"/>
                  <a:gd name="T14" fmla="*/ 138 w 138"/>
                  <a:gd name="T15" fmla="*/ 106 h 143"/>
                  <a:gd name="T16" fmla="*/ 132 w 138"/>
                  <a:gd name="T17" fmla="*/ 111 h 143"/>
                  <a:gd name="T18" fmla="*/ 132 w 138"/>
                  <a:gd name="T19" fmla="*/ 132 h 143"/>
                  <a:gd name="T20" fmla="*/ 106 w 138"/>
                  <a:gd name="T21" fmla="*/ 143 h 143"/>
                  <a:gd name="T22" fmla="*/ 80 w 138"/>
                  <a:gd name="T23" fmla="*/ 137 h 143"/>
                  <a:gd name="T24" fmla="*/ 85 w 138"/>
                  <a:gd name="T25" fmla="*/ 111 h 143"/>
                  <a:gd name="T26" fmla="*/ 85 w 138"/>
                  <a:gd name="T27" fmla="*/ 106 h 143"/>
                  <a:gd name="T28" fmla="*/ 48 w 138"/>
                  <a:gd name="T29" fmla="*/ 85 h 143"/>
                  <a:gd name="T30" fmla="*/ 32 w 138"/>
                  <a:gd name="T31" fmla="*/ 79 h 143"/>
                  <a:gd name="T32" fmla="*/ 11 w 138"/>
                  <a:gd name="T33" fmla="*/ 58 h 143"/>
                  <a:gd name="T34" fmla="*/ 0 w 138"/>
                  <a:gd name="T35" fmla="*/ 53 h 143"/>
                  <a:gd name="T36" fmla="*/ 11 w 138"/>
                  <a:gd name="T37" fmla="*/ 5 h 143"/>
                  <a:gd name="T38" fmla="*/ 53 w 138"/>
                  <a:gd name="T39" fmla="*/ 0 h 143"/>
                  <a:gd name="T40" fmla="*/ 69 w 138"/>
                  <a:gd name="T41" fmla="*/ 11 h 143"/>
                  <a:gd name="T42" fmla="*/ 74 w 138"/>
                  <a:gd name="T43" fmla="*/ 48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38" h="143">
                    <a:moveTo>
                      <a:pt x="74" y="48"/>
                    </a:moveTo>
                    <a:lnTo>
                      <a:pt x="95" y="53"/>
                    </a:lnTo>
                    <a:lnTo>
                      <a:pt x="106" y="53"/>
                    </a:lnTo>
                    <a:lnTo>
                      <a:pt x="117" y="85"/>
                    </a:lnTo>
                    <a:lnTo>
                      <a:pt x="127" y="79"/>
                    </a:lnTo>
                    <a:lnTo>
                      <a:pt x="138" y="85"/>
                    </a:lnTo>
                    <a:lnTo>
                      <a:pt x="132" y="100"/>
                    </a:lnTo>
                    <a:lnTo>
                      <a:pt x="138" y="106"/>
                    </a:lnTo>
                    <a:lnTo>
                      <a:pt x="132" y="111"/>
                    </a:lnTo>
                    <a:lnTo>
                      <a:pt x="132" y="132"/>
                    </a:lnTo>
                    <a:lnTo>
                      <a:pt x="106" y="143"/>
                    </a:lnTo>
                    <a:lnTo>
                      <a:pt x="80" y="137"/>
                    </a:lnTo>
                    <a:lnTo>
                      <a:pt x="85" y="111"/>
                    </a:lnTo>
                    <a:lnTo>
                      <a:pt x="85" y="106"/>
                    </a:lnTo>
                    <a:lnTo>
                      <a:pt x="48" y="85"/>
                    </a:lnTo>
                    <a:lnTo>
                      <a:pt x="32" y="79"/>
                    </a:lnTo>
                    <a:lnTo>
                      <a:pt x="11" y="58"/>
                    </a:lnTo>
                    <a:lnTo>
                      <a:pt x="0" y="53"/>
                    </a:lnTo>
                    <a:lnTo>
                      <a:pt x="11" y="5"/>
                    </a:lnTo>
                    <a:lnTo>
                      <a:pt x="53" y="0"/>
                    </a:lnTo>
                    <a:lnTo>
                      <a:pt x="69" y="11"/>
                    </a:lnTo>
                    <a:lnTo>
                      <a:pt x="74" y="48"/>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29" name="Freeform 79"/>
              <p:cNvSpPr>
                <a:spLocks/>
              </p:cNvSpPr>
              <p:nvPr/>
            </p:nvSpPr>
            <p:spPr bwMode="auto">
              <a:xfrm>
                <a:off x="1897" y="2743"/>
                <a:ext cx="138" cy="143"/>
              </a:xfrm>
              <a:custGeom>
                <a:avLst/>
                <a:gdLst>
                  <a:gd name="T0" fmla="*/ 85 w 138"/>
                  <a:gd name="T1" fmla="*/ 53 h 143"/>
                  <a:gd name="T2" fmla="*/ 95 w 138"/>
                  <a:gd name="T3" fmla="*/ 53 h 143"/>
                  <a:gd name="T4" fmla="*/ 106 w 138"/>
                  <a:gd name="T5" fmla="*/ 53 h 143"/>
                  <a:gd name="T6" fmla="*/ 117 w 138"/>
                  <a:gd name="T7" fmla="*/ 85 h 143"/>
                  <a:gd name="T8" fmla="*/ 127 w 138"/>
                  <a:gd name="T9" fmla="*/ 79 h 143"/>
                  <a:gd name="T10" fmla="*/ 138 w 138"/>
                  <a:gd name="T11" fmla="*/ 85 h 143"/>
                  <a:gd name="T12" fmla="*/ 132 w 138"/>
                  <a:gd name="T13" fmla="*/ 100 h 143"/>
                  <a:gd name="T14" fmla="*/ 138 w 138"/>
                  <a:gd name="T15" fmla="*/ 106 h 143"/>
                  <a:gd name="T16" fmla="*/ 132 w 138"/>
                  <a:gd name="T17" fmla="*/ 111 h 143"/>
                  <a:gd name="T18" fmla="*/ 132 w 138"/>
                  <a:gd name="T19" fmla="*/ 132 h 143"/>
                  <a:gd name="T20" fmla="*/ 106 w 138"/>
                  <a:gd name="T21" fmla="*/ 143 h 143"/>
                  <a:gd name="T22" fmla="*/ 80 w 138"/>
                  <a:gd name="T23" fmla="*/ 137 h 143"/>
                  <a:gd name="T24" fmla="*/ 85 w 138"/>
                  <a:gd name="T25" fmla="*/ 111 h 143"/>
                  <a:gd name="T26" fmla="*/ 85 w 138"/>
                  <a:gd name="T27" fmla="*/ 106 h 143"/>
                  <a:gd name="T28" fmla="*/ 48 w 138"/>
                  <a:gd name="T29" fmla="*/ 85 h 143"/>
                  <a:gd name="T30" fmla="*/ 32 w 138"/>
                  <a:gd name="T31" fmla="*/ 79 h 143"/>
                  <a:gd name="T32" fmla="*/ 11 w 138"/>
                  <a:gd name="T33" fmla="*/ 58 h 143"/>
                  <a:gd name="T34" fmla="*/ 0 w 138"/>
                  <a:gd name="T35" fmla="*/ 53 h 143"/>
                  <a:gd name="T36" fmla="*/ 11 w 138"/>
                  <a:gd name="T37" fmla="*/ 5 h 143"/>
                  <a:gd name="T38" fmla="*/ 53 w 138"/>
                  <a:gd name="T39" fmla="*/ 0 h 143"/>
                  <a:gd name="T40" fmla="*/ 69 w 138"/>
                  <a:gd name="T41" fmla="*/ 11 h 143"/>
                  <a:gd name="T42" fmla="*/ 74 w 138"/>
                  <a:gd name="T43" fmla="*/ 48 h 143"/>
                  <a:gd name="T44" fmla="*/ 85 w 138"/>
                  <a:gd name="T45" fmla="*/ 53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38" h="143">
                    <a:moveTo>
                      <a:pt x="85" y="53"/>
                    </a:moveTo>
                    <a:lnTo>
                      <a:pt x="95" y="53"/>
                    </a:lnTo>
                    <a:lnTo>
                      <a:pt x="106" y="53"/>
                    </a:lnTo>
                    <a:lnTo>
                      <a:pt x="117" y="85"/>
                    </a:lnTo>
                    <a:lnTo>
                      <a:pt x="127" y="79"/>
                    </a:lnTo>
                    <a:lnTo>
                      <a:pt x="138" y="85"/>
                    </a:lnTo>
                    <a:lnTo>
                      <a:pt x="132" y="100"/>
                    </a:lnTo>
                    <a:lnTo>
                      <a:pt x="138" y="106"/>
                    </a:lnTo>
                    <a:lnTo>
                      <a:pt x="132" y="111"/>
                    </a:lnTo>
                    <a:lnTo>
                      <a:pt x="132" y="132"/>
                    </a:lnTo>
                    <a:lnTo>
                      <a:pt x="106" y="143"/>
                    </a:lnTo>
                    <a:lnTo>
                      <a:pt x="80" y="137"/>
                    </a:lnTo>
                    <a:lnTo>
                      <a:pt x="85" y="111"/>
                    </a:lnTo>
                    <a:lnTo>
                      <a:pt x="85" y="106"/>
                    </a:lnTo>
                    <a:lnTo>
                      <a:pt x="48" y="85"/>
                    </a:lnTo>
                    <a:lnTo>
                      <a:pt x="32" y="79"/>
                    </a:lnTo>
                    <a:lnTo>
                      <a:pt x="11" y="58"/>
                    </a:lnTo>
                    <a:lnTo>
                      <a:pt x="0" y="53"/>
                    </a:lnTo>
                    <a:lnTo>
                      <a:pt x="11" y="5"/>
                    </a:lnTo>
                    <a:lnTo>
                      <a:pt x="53" y="0"/>
                    </a:lnTo>
                    <a:lnTo>
                      <a:pt x="69" y="11"/>
                    </a:lnTo>
                    <a:lnTo>
                      <a:pt x="74" y="48"/>
                    </a:lnTo>
                    <a:lnTo>
                      <a:pt x="85" y="53"/>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30" name="Freeform 80"/>
              <p:cNvSpPr>
                <a:spLocks/>
              </p:cNvSpPr>
              <p:nvPr/>
            </p:nvSpPr>
            <p:spPr bwMode="auto">
              <a:xfrm>
                <a:off x="1992" y="2933"/>
                <a:ext cx="80" cy="90"/>
              </a:xfrm>
              <a:custGeom>
                <a:avLst/>
                <a:gdLst>
                  <a:gd name="T0" fmla="*/ 11 w 80"/>
                  <a:gd name="T1" fmla="*/ 0 h 90"/>
                  <a:gd name="T2" fmla="*/ 27 w 80"/>
                  <a:gd name="T3" fmla="*/ 16 h 90"/>
                  <a:gd name="T4" fmla="*/ 32 w 80"/>
                  <a:gd name="T5" fmla="*/ 16 h 90"/>
                  <a:gd name="T6" fmla="*/ 64 w 80"/>
                  <a:gd name="T7" fmla="*/ 37 h 90"/>
                  <a:gd name="T8" fmla="*/ 80 w 80"/>
                  <a:gd name="T9" fmla="*/ 53 h 90"/>
                  <a:gd name="T10" fmla="*/ 74 w 80"/>
                  <a:gd name="T11" fmla="*/ 58 h 90"/>
                  <a:gd name="T12" fmla="*/ 80 w 80"/>
                  <a:gd name="T13" fmla="*/ 69 h 90"/>
                  <a:gd name="T14" fmla="*/ 74 w 80"/>
                  <a:gd name="T15" fmla="*/ 79 h 90"/>
                  <a:gd name="T16" fmla="*/ 58 w 80"/>
                  <a:gd name="T17" fmla="*/ 90 h 90"/>
                  <a:gd name="T18" fmla="*/ 48 w 80"/>
                  <a:gd name="T19" fmla="*/ 90 h 90"/>
                  <a:gd name="T20" fmla="*/ 37 w 80"/>
                  <a:gd name="T21" fmla="*/ 90 h 90"/>
                  <a:gd name="T22" fmla="*/ 22 w 80"/>
                  <a:gd name="T23" fmla="*/ 85 h 90"/>
                  <a:gd name="T24" fmla="*/ 6 w 80"/>
                  <a:gd name="T25" fmla="*/ 74 h 90"/>
                  <a:gd name="T26" fmla="*/ 0 w 80"/>
                  <a:gd name="T27" fmla="*/ 58 h 90"/>
                  <a:gd name="T28" fmla="*/ 6 w 80"/>
                  <a:gd name="T29" fmla="*/ 58 h 90"/>
                  <a:gd name="T30" fmla="*/ 0 w 80"/>
                  <a:gd name="T31" fmla="*/ 48 h 90"/>
                  <a:gd name="T32" fmla="*/ 0 w 80"/>
                  <a:gd name="T33" fmla="*/ 42 h 90"/>
                  <a:gd name="T34" fmla="*/ 0 w 80"/>
                  <a:gd name="T35" fmla="*/ 5 h 90"/>
                  <a:gd name="T36" fmla="*/ 11 w 80"/>
                  <a:gd name="T37" fmla="*/ 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80" h="90">
                    <a:moveTo>
                      <a:pt x="11" y="0"/>
                    </a:moveTo>
                    <a:lnTo>
                      <a:pt x="27" y="16"/>
                    </a:lnTo>
                    <a:lnTo>
                      <a:pt x="32" y="16"/>
                    </a:lnTo>
                    <a:lnTo>
                      <a:pt x="64" y="37"/>
                    </a:lnTo>
                    <a:lnTo>
                      <a:pt x="80" y="53"/>
                    </a:lnTo>
                    <a:lnTo>
                      <a:pt x="74" y="58"/>
                    </a:lnTo>
                    <a:lnTo>
                      <a:pt x="80" y="69"/>
                    </a:lnTo>
                    <a:lnTo>
                      <a:pt x="74" y="79"/>
                    </a:lnTo>
                    <a:lnTo>
                      <a:pt x="58" y="90"/>
                    </a:lnTo>
                    <a:lnTo>
                      <a:pt x="48" y="90"/>
                    </a:lnTo>
                    <a:lnTo>
                      <a:pt x="37" y="90"/>
                    </a:lnTo>
                    <a:lnTo>
                      <a:pt x="22" y="85"/>
                    </a:lnTo>
                    <a:lnTo>
                      <a:pt x="6" y="74"/>
                    </a:lnTo>
                    <a:lnTo>
                      <a:pt x="0" y="58"/>
                    </a:lnTo>
                    <a:lnTo>
                      <a:pt x="6" y="58"/>
                    </a:lnTo>
                    <a:lnTo>
                      <a:pt x="0" y="48"/>
                    </a:lnTo>
                    <a:lnTo>
                      <a:pt x="0" y="42"/>
                    </a:lnTo>
                    <a:lnTo>
                      <a:pt x="0" y="5"/>
                    </a:lnTo>
                    <a:lnTo>
                      <a:pt x="11" y="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31" name="Freeform 81"/>
              <p:cNvSpPr>
                <a:spLocks/>
              </p:cNvSpPr>
              <p:nvPr/>
            </p:nvSpPr>
            <p:spPr bwMode="auto">
              <a:xfrm>
                <a:off x="1992" y="2933"/>
                <a:ext cx="80" cy="90"/>
              </a:xfrm>
              <a:custGeom>
                <a:avLst/>
                <a:gdLst>
                  <a:gd name="T0" fmla="*/ 22 w 80"/>
                  <a:gd name="T1" fmla="*/ 11 h 90"/>
                  <a:gd name="T2" fmla="*/ 27 w 80"/>
                  <a:gd name="T3" fmla="*/ 16 h 90"/>
                  <a:gd name="T4" fmla="*/ 32 w 80"/>
                  <a:gd name="T5" fmla="*/ 16 h 90"/>
                  <a:gd name="T6" fmla="*/ 64 w 80"/>
                  <a:gd name="T7" fmla="*/ 37 h 90"/>
                  <a:gd name="T8" fmla="*/ 80 w 80"/>
                  <a:gd name="T9" fmla="*/ 53 h 90"/>
                  <a:gd name="T10" fmla="*/ 74 w 80"/>
                  <a:gd name="T11" fmla="*/ 58 h 90"/>
                  <a:gd name="T12" fmla="*/ 80 w 80"/>
                  <a:gd name="T13" fmla="*/ 69 h 90"/>
                  <a:gd name="T14" fmla="*/ 74 w 80"/>
                  <a:gd name="T15" fmla="*/ 79 h 90"/>
                  <a:gd name="T16" fmla="*/ 58 w 80"/>
                  <a:gd name="T17" fmla="*/ 90 h 90"/>
                  <a:gd name="T18" fmla="*/ 48 w 80"/>
                  <a:gd name="T19" fmla="*/ 90 h 90"/>
                  <a:gd name="T20" fmla="*/ 37 w 80"/>
                  <a:gd name="T21" fmla="*/ 90 h 90"/>
                  <a:gd name="T22" fmla="*/ 22 w 80"/>
                  <a:gd name="T23" fmla="*/ 85 h 90"/>
                  <a:gd name="T24" fmla="*/ 6 w 80"/>
                  <a:gd name="T25" fmla="*/ 74 h 90"/>
                  <a:gd name="T26" fmla="*/ 0 w 80"/>
                  <a:gd name="T27" fmla="*/ 58 h 90"/>
                  <a:gd name="T28" fmla="*/ 6 w 80"/>
                  <a:gd name="T29" fmla="*/ 58 h 90"/>
                  <a:gd name="T30" fmla="*/ 0 w 80"/>
                  <a:gd name="T31" fmla="*/ 48 h 90"/>
                  <a:gd name="T32" fmla="*/ 0 w 80"/>
                  <a:gd name="T33" fmla="*/ 42 h 90"/>
                  <a:gd name="T34" fmla="*/ 0 w 80"/>
                  <a:gd name="T35" fmla="*/ 5 h 90"/>
                  <a:gd name="T36" fmla="*/ 11 w 80"/>
                  <a:gd name="T37" fmla="*/ 0 h 90"/>
                  <a:gd name="T38" fmla="*/ 22 w 80"/>
                  <a:gd name="T39" fmla="*/ 11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0" h="90">
                    <a:moveTo>
                      <a:pt x="22" y="11"/>
                    </a:moveTo>
                    <a:lnTo>
                      <a:pt x="27" y="16"/>
                    </a:lnTo>
                    <a:lnTo>
                      <a:pt x="32" y="16"/>
                    </a:lnTo>
                    <a:lnTo>
                      <a:pt x="64" y="37"/>
                    </a:lnTo>
                    <a:lnTo>
                      <a:pt x="80" y="53"/>
                    </a:lnTo>
                    <a:lnTo>
                      <a:pt x="74" y="58"/>
                    </a:lnTo>
                    <a:lnTo>
                      <a:pt x="80" y="69"/>
                    </a:lnTo>
                    <a:lnTo>
                      <a:pt x="74" y="79"/>
                    </a:lnTo>
                    <a:lnTo>
                      <a:pt x="58" y="90"/>
                    </a:lnTo>
                    <a:lnTo>
                      <a:pt x="48" y="90"/>
                    </a:lnTo>
                    <a:lnTo>
                      <a:pt x="37" y="90"/>
                    </a:lnTo>
                    <a:lnTo>
                      <a:pt x="22" y="85"/>
                    </a:lnTo>
                    <a:lnTo>
                      <a:pt x="6" y="74"/>
                    </a:lnTo>
                    <a:lnTo>
                      <a:pt x="0" y="58"/>
                    </a:lnTo>
                    <a:lnTo>
                      <a:pt x="6" y="58"/>
                    </a:lnTo>
                    <a:lnTo>
                      <a:pt x="0" y="48"/>
                    </a:lnTo>
                    <a:lnTo>
                      <a:pt x="0" y="42"/>
                    </a:lnTo>
                    <a:lnTo>
                      <a:pt x="0" y="5"/>
                    </a:lnTo>
                    <a:lnTo>
                      <a:pt x="11" y="0"/>
                    </a:lnTo>
                    <a:lnTo>
                      <a:pt x="22" y="1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32" name="Freeform 82"/>
              <p:cNvSpPr>
                <a:spLocks/>
              </p:cNvSpPr>
              <p:nvPr/>
            </p:nvSpPr>
            <p:spPr bwMode="auto">
              <a:xfrm>
                <a:off x="3105" y="1176"/>
                <a:ext cx="153" cy="164"/>
              </a:xfrm>
              <a:custGeom>
                <a:avLst/>
                <a:gdLst>
                  <a:gd name="T0" fmla="*/ 95 w 153"/>
                  <a:gd name="T1" fmla="*/ 16 h 164"/>
                  <a:gd name="T2" fmla="*/ 100 w 153"/>
                  <a:gd name="T3" fmla="*/ 26 h 164"/>
                  <a:gd name="T4" fmla="*/ 116 w 153"/>
                  <a:gd name="T5" fmla="*/ 37 h 164"/>
                  <a:gd name="T6" fmla="*/ 106 w 153"/>
                  <a:gd name="T7" fmla="*/ 47 h 164"/>
                  <a:gd name="T8" fmla="*/ 127 w 153"/>
                  <a:gd name="T9" fmla="*/ 63 h 164"/>
                  <a:gd name="T10" fmla="*/ 121 w 153"/>
                  <a:gd name="T11" fmla="*/ 74 h 164"/>
                  <a:gd name="T12" fmla="*/ 137 w 153"/>
                  <a:gd name="T13" fmla="*/ 90 h 164"/>
                  <a:gd name="T14" fmla="*/ 132 w 153"/>
                  <a:gd name="T15" fmla="*/ 95 h 164"/>
                  <a:gd name="T16" fmla="*/ 153 w 153"/>
                  <a:gd name="T17" fmla="*/ 111 h 164"/>
                  <a:gd name="T18" fmla="*/ 132 w 153"/>
                  <a:gd name="T19" fmla="*/ 137 h 164"/>
                  <a:gd name="T20" fmla="*/ 116 w 153"/>
                  <a:gd name="T21" fmla="*/ 148 h 164"/>
                  <a:gd name="T22" fmla="*/ 79 w 153"/>
                  <a:gd name="T23" fmla="*/ 158 h 164"/>
                  <a:gd name="T24" fmla="*/ 53 w 153"/>
                  <a:gd name="T25" fmla="*/ 164 h 164"/>
                  <a:gd name="T26" fmla="*/ 32 w 153"/>
                  <a:gd name="T27" fmla="*/ 148 h 164"/>
                  <a:gd name="T28" fmla="*/ 37 w 153"/>
                  <a:gd name="T29" fmla="*/ 132 h 164"/>
                  <a:gd name="T30" fmla="*/ 27 w 153"/>
                  <a:gd name="T31" fmla="*/ 116 h 164"/>
                  <a:gd name="T32" fmla="*/ 27 w 153"/>
                  <a:gd name="T33" fmla="*/ 105 h 164"/>
                  <a:gd name="T34" fmla="*/ 63 w 153"/>
                  <a:gd name="T35" fmla="*/ 79 h 164"/>
                  <a:gd name="T36" fmla="*/ 69 w 153"/>
                  <a:gd name="T37" fmla="*/ 79 h 164"/>
                  <a:gd name="T38" fmla="*/ 69 w 153"/>
                  <a:gd name="T39" fmla="*/ 69 h 164"/>
                  <a:gd name="T40" fmla="*/ 53 w 153"/>
                  <a:gd name="T41" fmla="*/ 63 h 164"/>
                  <a:gd name="T42" fmla="*/ 48 w 153"/>
                  <a:gd name="T43" fmla="*/ 58 h 164"/>
                  <a:gd name="T44" fmla="*/ 48 w 153"/>
                  <a:gd name="T45" fmla="*/ 53 h 164"/>
                  <a:gd name="T46" fmla="*/ 48 w 153"/>
                  <a:gd name="T47" fmla="*/ 47 h 164"/>
                  <a:gd name="T48" fmla="*/ 42 w 153"/>
                  <a:gd name="T49" fmla="*/ 42 h 164"/>
                  <a:gd name="T50" fmla="*/ 42 w 153"/>
                  <a:gd name="T51" fmla="*/ 37 h 164"/>
                  <a:gd name="T52" fmla="*/ 42 w 153"/>
                  <a:gd name="T53" fmla="*/ 37 h 164"/>
                  <a:gd name="T54" fmla="*/ 42 w 153"/>
                  <a:gd name="T55" fmla="*/ 32 h 164"/>
                  <a:gd name="T56" fmla="*/ 32 w 153"/>
                  <a:gd name="T57" fmla="*/ 21 h 164"/>
                  <a:gd name="T58" fmla="*/ 21 w 153"/>
                  <a:gd name="T59" fmla="*/ 21 h 164"/>
                  <a:gd name="T60" fmla="*/ 0 w 153"/>
                  <a:gd name="T61" fmla="*/ 16 h 164"/>
                  <a:gd name="T62" fmla="*/ 11 w 153"/>
                  <a:gd name="T63" fmla="*/ 16 h 164"/>
                  <a:gd name="T64" fmla="*/ 11 w 153"/>
                  <a:gd name="T65" fmla="*/ 10 h 164"/>
                  <a:gd name="T66" fmla="*/ 21 w 153"/>
                  <a:gd name="T67" fmla="*/ 16 h 164"/>
                  <a:gd name="T68" fmla="*/ 27 w 153"/>
                  <a:gd name="T69" fmla="*/ 21 h 164"/>
                  <a:gd name="T70" fmla="*/ 53 w 153"/>
                  <a:gd name="T71" fmla="*/ 21 h 164"/>
                  <a:gd name="T72" fmla="*/ 63 w 153"/>
                  <a:gd name="T73" fmla="*/ 16 h 164"/>
                  <a:gd name="T74" fmla="*/ 63 w 153"/>
                  <a:gd name="T75" fmla="*/ 5 h 164"/>
                  <a:gd name="T76" fmla="*/ 85 w 153"/>
                  <a:gd name="T77" fmla="*/ 0 h 164"/>
                  <a:gd name="T78" fmla="*/ 90 w 153"/>
                  <a:gd name="T79" fmla="*/ 0 h 164"/>
                  <a:gd name="T80" fmla="*/ 100 w 153"/>
                  <a:gd name="T81" fmla="*/ 5 h 164"/>
                  <a:gd name="T82" fmla="*/ 100 w 153"/>
                  <a:gd name="T83" fmla="*/ 16 h 164"/>
                  <a:gd name="T84" fmla="*/ 95 w 153"/>
                  <a:gd name="T85" fmla="*/ 16 h 1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53" h="164">
                    <a:moveTo>
                      <a:pt x="95" y="16"/>
                    </a:moveTo>
                    <a:lnTo>
                      <a:pt x="100" y="26"/>
                    </a:lnTo>
                    <a:lnTo>
                      <a:pt x="116" y="37"/>
                    </a:lnTo>
                    <a:lnTo>
                      <a:pt x="106" y="47"/>
                    </a:lnTo>
                    <a:lnTo>
                      <a:pt x="127" y="63"/>
                    </a:lnTo>
                    <a:lnTo>
                      <a:pt x="121" y="74"/>
                    </a:lnTo>
                    <a:lnTo>
                      <a:pt x="137" y="90"/>
                    </a:lnTo>
                    <a:lnTo>
                      <a:pt x="132" y="95"/>
                    </a:lnTo>
                    <a:lnTo>
                      <a:pt x="153" y="111"/>
                    </a:lnTo>
                    <a:lnTo>
                      <a:pt x="132" y="137"/>
                    </a:lnTo>
                    <a:lnTo>
                      <a:pt x="116" y="148"/>
                    </a:lnTo>
                    <a:lnTo>
                      <a:pt x="79" y="158"/>
                    </a:lnTo>
                    <a:lnTo>
                      <a:pt x="53" y="164"/>
                    </a:lnTo>
                    <a:lnTo>
                      <a:pt x="32" y="148"/>
                    </a:lnTo>
                    <a:lnTo>
                      <a:pt x="37" y="132"/>
                    </a:lnTo>
                    <a:lnTo>
                      <a:pt x="27" y="116"/>
                    </a:lnTo>
                    <a:lnTo>
                      <a:pt x="27" y="105"/>
                    </a:lnTo>
                    <a:lnTo>
                      <a:pt x="63" y="79"/>
                    </a:lnTo>
                    <a:lnTo>
                      <a:pt x="69" y="79"/>
                    </a:lnTo>
                    <a:lnTo>
                      <a:pt x="69" y="69"/>
                    </a:lnTo>
                    <a:lnTo>
                      <a:pt x="53" y="63"/>
                    </a:lnTo>
                    <a:lnTo>
                      <a:pt x="48" y="58"/>
                    </a:lnTo>
                    <a:lnTo>
                      <a:pt x="48" y="53"/>
                    </a:lnTo>
                    <a:lnTo>
                      <a:pt x="48" y="47"/>
                    </a:lnTo>
                    <a:lnTo>
                      <a:pt x="42" y="42"/>
                    </a:lnTo>
                    <a:lnTo>
                      <a:pt x="42" y="37"/>
                    </a:lnTo>
                    <a:lnTo>
                      <a:pt x="42" y="37"/>
                    </a:lnTo>
                    <a:lnTo>
                      <a:pt x="42" y="32"/>
                    </a:lnTo>
                    <a:lnTo>
                      <a:pt x="32" y="21"/>
                    </a:lnTo>
                    <a:lnTo>
                      <a:pt x="21" y="21"/>
                    </a:lnTo>
                    <a:lnTo>
                      <a:pt x="0" y="16"/>
                    </a:lnTo>
                    <a:lnTo>
                      <a:pt x="11" y="16"/>
                    </a:lnTo>
                    <a:lnTo>
                      <a:pt x="11" y="10"/>
                    </a:lnTo>
                    <a:lnTo>
                      <a:pt x="21" y="16"/>
                    </a:lnTo>
                    <a:lnTo>
                      <a:pt x="27" y="21"/>
                    </a:lnTo>
                    <a:lnTo>
                      <a:pt x="53" y="21"/>
                    </a:lnTo>
                    <a:lnTo>
                      <a:pt x="63" y="16"/>
                    </a:lnTo>
                    <a:lnTo>
                      <a:pt x="63" y="5"/>
                    </a:lnTo>
                    <a:lnTo>
                      <a:pt x="85" y="0"/>
                    </a:lnTo>
                    <a:lnTo>
                      <a:pt x="90" y="0"/>
                    </a:lnTo>
                    <a:lnTo>
                      <a:pt x="100" y="5"/>
                    </a:lnTo>
                    <a:lnTo>
                      <a:pt x="100" y="16"/>
                    </a:lnTo>
                    <a:lnTo>
                      <a:pt x="95" y="16"/>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33" name="Freeform 83"/>
              <p:cNvSpPr>
                <a:spLocks/>
              </p:cNvSpPr>
              <p:nvPr/>
            </p:nvSpPr>
            <p:spPr bwMode="auto">
              <a:xfrm>
                <a:off x="3105" y="1176"/>
                <a:ext cx="153" cy="164"/>
              </a:xfrm>
              <a:custGeom>
                <a:avLst/>
                <a:gdLst>
                  <a:gd name="T0" fmla="*/ 100 w 153"/>
                  <a:gd name="T1" fmla="*/ 21 h 164"/>
                  <a:gd name="T2" fmla="*/ 100 w 153"/>
                  <a:gd name="T3" fmla="*/ 26 h 164"/>
                  <a:gd name="T4" fmla="*/ 116 w 153"/>
                  <a:gd name="T5" fmla="*/ 37 h 164"/>
                  <a:gd name="T6" fmla="*/ 106 w 153"/>
                  <a:gd name="T7" fmla="*/ 47 h 164"/>
                  <a:gd name="T8" fmla="*/ 127 w 153"/>
                  <a:gd name="T9" fmla="*/ 63 h 164"/>
                  <a:gd name="T10" fmla="*/ 121 w 153"/>
                  <a:gd name="T11" fmla="*/ 74 h 164"/>
                  <a:gd name="T12" fmla="*/ 137 w 153"/>
                  <a:gd name="T13" fmla="*/ 90 h 164"/>
                  <a:gd name="T14" fmla="*/ 132 w 153"/>
                  <a:gd name="T15" fmla="*/ 95 h 164"/>
                  <a:gd name="T16" fmla="*/ 153 w 153"/>
                  <a:gd name="T17" fmla="*/ 111 h 164"/>
                  <a:gd name="T18" fmla="*/ 132 w 153"/>
                  <a:gd name="T19" fmla="*/ 137 h 164"/>
                  <a:gd name="T20" fmla="*/ 116 w 153"/>
                  <a:gd name="T21" fmla="*/ 148 h 164"/>
                  <a:gd name="T22" fmla="*/ 79 w 153"/>
                  <a:gd name="T23" fmla="*/ 158 h 164"/>
                  <a:gd name="T24" fmla="*/ 53 w 153"/>
                  <a:gd name="T25" fmla="*/ 164 h 164"/>
                  <a:gd name="T26" fmla="*/ 32 w 153"/>
                  <a:gd name="T27" fmla="*/ 148 h 164"/>
                  <a:gd name="T28" fmla="*/ 37 w 153"/>
                  <a:gd name="T29" fmla="*/ 132 h 164"/>
                  <a:gd name="T30" fmla="*/ 27 w 153"/>
                  <a:gd name="T31" fmla="*/ 116 h 164"/>
                  <a:gd name="T32" fmla="*/ 27 w 153"/>
                  <a:gd name="T33" fmla="*/ 105 h 164"/>
                  <a:gd name="T34" fmla="*/ 63 w 153"/>
                  <a:gd name="T35" fmla="*/ 79 h 164"/>
                  <a:gd name="T36" fmla="*/ 69 w 153"/>
                  <a:gd name="T37" fmla="*/ 79 h 164"/>
                  <a:gd name="T38" fmla="*/ 69 w 153"/>
                  <a:gd name="T39" fmla="*/ 69 h 164"/>
                  <a:gd name="T40" fmla="*/ 53 w 153"/>
                  <a:gd name="T41" fmla="*/ 63 h 164"/>
                  <a:gd name="T42" fmla="*/ 48 w 153"/>
                  <a:gd name="T43" fmla="*/ 58 h 164"/>
                  <a:gd name="T44" fmla="*/ 48 w 153"/>
                  <a:gd name="T45" fmla="*/ 53 h 164"/>
                  <a:gd name="T46" fmla="*/ 48 w 153"/>
                  <a:gd name="T47" fmla="*/ 47 h 164"/>
                  <a:gd name="T48" fmla="*/ 42 w 153"/>
                  <a:gd name="T49" fmla="*/ 42 h 164"/>
                  <a:gd name="T50" fmla="*/ 42 w 153"/>
                  <a:gd name="T51" fmla="*/ 37 h 164"/>
                  <a:gd name="T52" fmla="*/ 42 w 153"/>
                  <a:gd name="T53" fmla="*/ 37 h 164"/>
                  <a:gd name="T54" fmla="*/ 42 w 153"/>
                  <a:gd name="T55" fmla="*/ 32 h 164"/>
                  <a:gd name="T56" fmla="*/ 32 w 153"/>
                  <a:gd name="T57" fmla="*/ 21 h 164"/>
                  <a:gd name="T58" fmla="*/ 21 w 153"/>
                  <a:gd name="T59" fmla="*/ 21 h 164"/>
                  <a:gd name="T60" fmla="*/ 0 w 153"/>
                  <a:gd name="T61" fmla="*/ 16 h 164"/>
                  <a:gd name="T62" fmla="*/ 11 w 153"/>
                  <a:gd name="T63" fmla="*/ 16 h 164"/>
                  <a:gd name="T64" fmla="*/ 11 w 153"/>
                  <a:gd name="T65" fmla="*/ 10 h 164"/>
                  <a:gd name="T66" fmla="*/ 21 w 153"/>
                  <a:gd name="T67" fmla="*/ 16 h 164"/>
                  <a:gd name="T68" fmla="*/ 27 w 153"/>
                  <a:gd name="T69" fmla="*/ 21 h 164"/>
                  <a:gd name="T70" fmla="*/ 53 w 153"/>
                  <a:gd name="T71" fmla="*/ 21 h 164"/>
                  <a:gd name="T72" fmla="*/ 63 w 153"/>
                  <a:gd name="T73" fmla="*/ 16 h 164"/>
                  <a:gd name="T74" fmla="*/ 63 w 153"/>
                  <a:gd name="T75" fmla="*/ 5 h 164"/>
                  <a:gd name="T76" fmla="*/ 85 w 153"/>
                  <a:gd name="T77" fmla="*/ 0 h 164"/>
                  <a:gd name="T78" fmla="*/ 90 w 153"/>
                  <a:gd name="T79" fmla="*/ 0 h 164"/>
                  <a:gd name="T80" fmla="*/ 100 w 153"/>
                  <a:gd name="T81" fmla="*/ 5 h 164"/>
                  <a:gd name="T82" fmla="*/ 100 w 153"/>
                  <a:gd name="T83" fmla="*/ 16 h 164"/>
                  <a:gd name="T84" fmla="*/ 95 w 153"/>
                  <a:gd name="T85" fmla="*/ 16 h 164"/>
                  <a:gd name="T86" fmla="*/ 100 w 153"/>
                  <a:gd name="T87" fmla="*/ 21 h 1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53" h="164">
                    <a:moveTo>
                      <a:pt x="100" y="21"/>
                    </a:moveTo>
                    <a:lnTo>
                      <a:pt x="100" y="26"/>
                    </a:lnTo>
                    <a:lnTo>
                      <a:pt x="116" y="37"/>
                    </a:lnTo>
                    <a:lnTo>
                      <a:pt x="106" y="47"/>
                    </a:lnTo>
                    <a:lnTo>
                      <a:pt x="127" y="63"/>
                    </a:lnTo>
                    <a:lnTo>
                      <a:pt x="121" y="74"/>
                    </a:lnTo>
                    <a:lnTo>
                      <a:pt x="137" y="90"/>
                    </a:lnTo>
                    <a:lnTo>
                      <a:pt x="132" y="95"/>
                    </a:lnTo>
                    <a:lnTo>
                      <a:pt x="153" y="111"/>
                    </a:lnTo>
                    <a:lnTo>
                      <a:pt x="132" y="137"/>
                    </a:lnTo>
                    <a:lnTo>
                      <a:pt x="116" y="148"/>
                    </a:lnTo>
                    <a:lnTo>
                      <a:pt x="79" y="158"/>
                    </a:lnTo>
                    <a:lnTo>
                      <a:pt x="53" y="164"/>
                    </a:lnTo>
                    <a:lnTo>
                      <a:pt x="32" y="148"/>
                    </a:lnTo>
                    <a:lnTo>
                      <a:pt x="37" y="132"/>
                    </a:lnTo>
                    <a:lnTo>
                      <a:pt x="27" y="116"/>
                    </a:lnTo>
                    <a:lnTo>
                      <a:pt x="27" y="105"/>
                    </a:lnTo>
                    <a:lnTo>
                      <a:pt x="63" y="79"/>
                    </a:lnTo>
                    <a:lnTo>
                      <a:pt x="69" y="79"/>
                    </a:lnTo>
                    <a:lnTo>
                      <a:pt x="69" y="69"/>
                    </a:lnTo>
                    <a:lnTo>
                      <a:pt x="53" y="63"/>
                    </a:lnTo>
                    <a:lnTo>
                      <a:pt x="48" y="58"/>
                    </a:lnTo>
                    <a:lnTo>
                      <a:pt x="48" y="53"/>
                    </a:lnTo>
                    <a:lnTo>
                      <a:pt x="48" y="47"/>
                    </a:lnTo>
                    <a:lnTo>
                      <a:pt x="42" y="42"/>
                    </a:lnTo>
                    <a:lnTo>
                      <a:pt x="42" y="37"/>
                    </a:lnTo>
                    <a:lnTo>
                      <a:pt x="42" y="37"/>
                    </a:lnTo>
                    <a:lnTo>
                      <a:pt x="42" y="32"/>
                    </a:lnTo>
                    <a:lnTo>
                      <a:pt x="32" y="21"/>
                    </a:lnTo>
                    <a:lnTo>
                      <a:pt x="21" y="21"/>
                    </a:lnTo>
                    <a:lnTo>
                      <a:pt x="0" y="16"/>
                    </a:lnTo>
                    <a:lnTo>
                      <a:pt x="11" y="16"/>
                    </a:lnTo>
                    <a:lnTo>
                      <a:pt x="11" y="10"/>
                    </a:lnTo>
                    <a:lnTo>
                      <a:pt x="21" y="16"/>
                    </a:lnTo>
                    <a:lnTo>
                      <a:pt x="27" y="21"/>
                    </a:lnTo>
                    <a:lnTo>
                      <a:pt x="53" y="21"/>
                    </a:lnTo>
                    <a:lnTo>
                      <a:pt x="63" y="16"/>
                    </a:lnTo>
                    <a:lnTo>
                      <a:pt x="63" y="5"/>
                    </a:lnTo>
                    <a:lnTo>
                      <a:pt x="85" y="0"/>
                    </a:lnTo>
                    <a:lnTo>
                      <a:pt x="90" y="0"/>
                    </a:lnTo>
                    <a:lnTo>
                      <a:pt x="100" y="5"/>
                    </a:lnTo>
                    <a:lnTo>
                      <a:pt x="100" y="16"/>
                    </a:lnTo>
                    <a:lnTo>
                      <a:pt x="95" y="16"/>
                    </a:lnTo>
                    <a:lnTo>
                      <a:pt x="100" y="2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34" name="Freeform 84"/>
              <p:cNvSpPr>
                <a:spLocks/>
              </p:cNvSpPr>
              <p:nvPr/>
            </p:nvSpPr>
            <p:spPr bwMode="auto">
              <a:xfrm>
                <a:off x="3016" y="1192"/>
                <a:ext cx="142" cy="221"/>
              </a:xfrm>
              <a:custGeom>
                <a:avLst/>
                <a:gdLst>
                  <a:gd name="T0" fmla="*/ 131 w 142"/>
                  <a:gd name="T1" fmla="*/ 16 h 221"/>
                  <a:gd name="T2" fmla="*/ 131 w 142"/>
                  <a:gd name="T3" fmla="*/ 21 h 221"/>
                  <a:gd name="T4" fmla="*/ 131 w 142"/>
                  <a:gd name="T5" fmla="*/ 21 h 221"/>
                  <a:gd name="T6" fmla="*/ 131 w 142"/>
                  <a:gd name="T7" fmla="*/ 26 h 221"/>
                  <a:gd name="T8" fmla="*/ 137 w 142"/>
                  <a:gd name="T9" fmla="*/ 31 h 221"/>
                  <a:gd name="T10" fmla="*/ 137 w 142"/>
                  <a:gd name="T11" fmla="*/ 37 h 221"/>
                  <a:gd name="T12" fmla="*/ 137 w 142"/>
                  <a:gd name="T13" fmla="*/ 42 h 221"/>
                  <a:gd name="T14" fmla="*/ 142 w 142"/>
                  <a:gd name="T15" fmla="*/ 47 h 221"/>
                  <a:gd name="T16" fmla="*/ 121 w 142"/>
                  <a:gd name="T17" fmla="*/ 47 h 221"/>
                  <a:gd name="T18" fmla="*/ 116 w 142"/>
                  <a:gd name="T19" fmla="*/ 58 h 221"/>
                  <a:gd name="T20" fmla="*/ 116 w 142"/>
                  <a:gd name="T21" fmla="*/ 68 h 221"/>
                  <a:gd name="T22" fmla="*/ 110 w 142"/>
                  <a:gd name="T23" fmla="*/ 79 h 221"/>
                  <a:gd name="T24" fmla="*/ 94 w 142"/>
                  <a:gd name="T25" fmla="*/ 84 h 221"/>
                  <a:gd name="T26" fmla="*/ 73 w 142"/>
                  <a:gd name="T27" fmla="*/ 100 h 221"/>
                  <a:gd name="T28" fmla="*/ 73 w 142"/>
                  <a:gd name="T29" fmla="*/ 132 h 221"/>
                  <a:gd name="T30" fmla="*/ 89 w 142"/>
                  <a:gd name="T31" fmla="*/ 137 h 221"/>
                  <a:gd name="T32" fmla="*/ 100 w 142"/>
                  <a:gd name="T33" fmla="*/ 142 h 221"/>
                  <a:gd name="T34" fmla="*/ 73 w 142"/>
                  <a:gd name="T35" fmla="*/ 163 h 221"/>
                  <a:gd name="T36" fmla="*/ 73 w 142"/>
                  <a:gd name="T37" fmla="*/ 195 h 221"/>
                  <a:gd name="T38" fmla="*/ 63 w 142"/>
                  <a:gd name="T39" fmla="*/ 206 h 221"/>
                  <a:gd name="T40" fmla="*/ 47 w 142"/>
                  <a:gd name="T41" fmla="*/ 211 h 221"/>
                  <a:gd name="T42" fmla="*/ 42 w 142"/>
                  <a:gd name="T43" fmla="*/ 216 h 221"/>
                  <a:gd name="T44" fmla="*/ 31 w 142"/>
                  <a:gd name="T45" fmla="*/ 221 h 221"/>
                  <a:gd name="T46" fmla="*/ 21 w 142"/>
                  <a:gd name="T47" fmla="*/ 206 h 221"/>
                  <a:gd name="T48" fmla="*/ 21 w 142"/>
                  <a:gd name="T49" fmla="*/ 200 h 221"/>
                  <a:gd name="T50" fmla="*/ 0 w 142"/>
                  <a:gd name="T51" fmla="*/ 169 h 221"/>
                  <a:gd name="T52" fmla="*/ 0 w 142"/>
                  <a:gd name="T53" fmla="*/ 158 h 221"/>
                  <a:gd name="T54" fmla="*/ 10 w 142"/>
                  <a:gd name="T55" fmla="*/ 142 h 221"/>
                  <a:gd name="T56" fmla="*/ 15 w 142"/>
                  <a:gd name="T57" fmla="*/ 121 h 221"/>
                  <a:gd name="T58" fmla="*/ 5 w 142"/>
                  <a:gd name="T59" fmla="*/ 95 h 221"/>
                  <a:gd name="T60" fmla="*/ 5 w 142"/>
                  <a:gd name="T61" fmla="*/ 79 h 221"/>
                  <a:gd name="T62" fmla="*/ 10 w 142"/>
                  <a:gd name="T63" fmla="*/ 74 h 221"/>
                  <a:gd name="T64" fmla="*/ 26 w 142"/>
                  <a:gd name="T65" fmla="*/ 74 h 221"/>
                  <a:gd name="T66" fmla="*/ 36 w 142"/>
                  <a:gd name="T67" fmla="*/ 42 h 221"/>
                  <a:gd name="T68" fmla="*/ 47 w 142"/>
                  <a:gd name="T69" fmla="*/ 26 h 221"/>
                  <a:gd name="T70" fmla="*/ 47 w 142"/>
                  <a:gd name="T71" fmla="*/ 21 h 221"/>
                  <a:gd name="T72" fmla="*/ 58 w 142"/>
                  <a:gd name="T73" fmla="*/ 10 h 221"/>
                  <a:gd name="T74" fmla="*/ 63 w 142"/>
                  <a:gd name="T75" fmla="*/ 16 h 221"/>
                  <a:gd name="T76" fmla="*/ 68 w 142"/>
                  <a:gd name="T77" fmla="*/ 5 h 221"/>
                  <a:gd name="T78" fmla="*/ 84 w 142"/>
                  <a:gd name="T79" fmla="*/ 10 h 221"/>
                  <a:gd name="T80" fmla="*/ 89 w 142"/>
                  <a:gd name="T81" fmla="*/ 0 h 221"/>
                  <a:gd name="T82" fmla="*/ 89 w 142"/>
                  <a:gd name="T83" fmla="*/ 0 h 221"/>
                  <a:gd name="T84" fmla="*/ 89 w 142"/>
                  <a:gd name="T85" fmla="*/ 0 h 221"/>
                  <a:gd name="T86" fmla="*/ 110 w 142"/>
                  <a:gd name="T87" fmla="*/ 5 h 221"/>
                  <a:gd name="T88" fmla="*/ 121 w 142"/>
                  <a:gd name="T89" fmla="*/ 5 h 221"/>
                  <a:gd name="T90" fmla="*/ 131 w 142"/>
                  <a:gd name="T91" fmla="*/ 16 h 2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42" h="221">
                    <a:moveTo>
                      <a:pt x="131" y="16"/>
                    </a:moveTo>
                    <a:lnTo>
                      <a:pt x="131" y="21"/>
                    </a:lnTo>
                    <a:lnTo>
                      <a:pt x="131" y="21"/>
                    </a:lnTo>
                    <a:lnTo>
                      <a:pt x="131" y="26"/>
                    </a:lnTo>
                    <a:lnTo>
                      <a:pt x="137" y="31"/>
                    </a:lnTo>
                    <a:lnTo>
                      <a:pt x="137" y="37"/>
                    </a:lnTo>
                    <a:lnTo>
                      <a:pt x="137" y="42"/>
                    </a:lnTo>
                    <a:lnTo>
                      <a:pt x="142" y="47"/>
                    </a:lnTo>
                    <a:lnTo>
                      <a:pt x="121" y="47"/>
                    </a:lnTo>
                    <a:lnTo>
                      <a:pt x="116" y="58"/>
                    </a:lnTo>
                    <a:lnTo>
                      <a:pt x="116" y="68"/>
                    </a:lnTo>
                    <a:lnTo>
                      <a:pt x="110" y="79"/>
                    </a:lnTo>
                    <a:lnTo>
                      <a:pt x="94" y="84"/>
                    </a:lnTo>
                    <a:lnTo>
                      <a:pt x="73" y="100"/>
                    </a:lnTo>
                    <a:lnTo>
                      <a:pt x="73" y="132"/>
                    </a:lnTo>
                    <a:lnTo>
                      <a:pt x="89" y="137"/>
                    </a:lnTo>
                    <a:lnTo>
                      <a:pt x="100" y="142"/>
                    </a:lnTo>
                    <a:lnTo>
                      <a:pt x="73" y="163"/>
                    </a:lnTo>
                    <a:lnTo>
                      <a:pt x="73" y="195"/>
                    </a:lnTo>
                    <a:lnTo>
                      <a:pt x="63" y="206"/>
                    </a:lnTo>
                    <a:lnTo>
                      <a:pt x="47" y="211"/>
                    </a:lnTo>
                    <a:lnTo>
                      <a:pt x="42" y="216"/>
                    </a:lnTo>
                    <a:lnTo>
                      <a:pt x="31" y="221"/>
                    </a:lnTo>
                    <a:lnTo>
                      <a:pt x="21" y="206"/>
                    </a:lnTo>
                    <a:lnTo>
                      <a:pt x="21" y="200"/>
                    </a:lnTo>
                    <a:lnTo>
                      <a:pt x="0" y="169"/>
                    </a:lnTo>
                    <a:lnTo>
                      <a:pt x="0" y="158"/>
                    </a:lnTo>
                    <a:lnTo>
                      <a:pt x="10" y="142"/>
                    </a:lnTo>
                    <a:lnTo>
                      <a:pt x="15" y="121"/>
                    </a:lnTo>
                    <a:lnTo>
                      <a:pt x="5" y="95"/>
                    </a:lnTo>
                    <a:lnTo>
                      <a:pt x="5" y="79"/>
                    </a:lnTo>
                    <a:lnTo>
                      <a:pt x="10" y="74"/>
                    </a:lnTo>
                    <a:lnTo>
                      <a:pt x="26" y="74"/>
                    </a:lnTo>
                    <a:lnTo>
                      <a:pt x="36" y="42"/>
                    </a:lnTo>
                    <a:lnTo>
                      <a:pt x="47" y="26"/>
                    </a:lnTo>
                    <a:lnTo>
                      <a:pt x="47" y="21"/>
                    </a:lnTo>
                    <a:lnTo>
                      <a:pt x="58" y="10"/>
                    </a:lnTo>
                    <a:lnTo>
                      <a:pt x="63" y="16"/>
                    </a:lnTo>
                    <a:lnTo>
                      <a:pt x="68" y="5"/>
                    </a:lnTo>
                    <a:lnTo>
                      <a:pt x="84" y="10"/>
                    </a:lnTo>
                    <a:lnTo>
                      <a:pt x="89" y="0"/>
                    </a:lnTo>
                    <a:lnTo>
                      <a:pt x="89" y="0"/>
                    </a:lnTo>
                    <a:lnTo>
                      <a:pt x="89" y="0"/>
                    </a:lnTo>
                    <a:lnTo>
                      <a:pt x="110" y="5"/>
                    </a:lnTo>
                    <a:lnTo>
                      <a:pt x="121" y="5"/>
                    </a:lnTo>
                    <a:lnTo>
                      <a:pt x="131" y="16"/>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35" name="Freeform 85"/>
              <p:cNvSpPr>
                <a:spLocks/>
              </p:cNvSpPr>
              <p:nvPr/>
            </p:nvSpPr>
            <p:spPr bwMode="auto">
              <a:xfrm>
                <a:off x="3016" y="1192"/>
                <a:ext cx="142" cy="221"/>
              </a:xfrm>
              <a:custGeom>
                <a:avLst/>
                <a:gdLst>
                  <a:gd name="T0" fmla="*/ 131 w 142"/>
                  <a:gd name="T1" fmla="*/ 16 h 221"/>
                  <a:gd name="T2" fmla="*/ 131 w 142"/>
                  <a:gd name="T3" fmla="*/ 21 h 221"/>
                  <a:gd name="T4" fmla="*/ 131 w 142"/>
                  <a:gd name="T5" fmla="*/ 21 h 221"/>
                  <a:gd name="T6" fmla="*/ 131 w 142"/>
                  <a:gd name="T7" fmla="*/ 26 h 221"/>
                  <a:gd name="T8" fmla="*/ 137 w 142"/>
                  <a:gd name="T9" fmla="*/ 31 h 221"/>
                  <a:gd name="T10" fmla="*/ 137 w 142"/>
                  <a:gd name="T11" fmla="*/ 37 h 221"/>
                  <a:gd name="T12" fmla="*/ 137 w 142"/>
                  <a:gd name="T13" fmla="*/ 42 h 221"/>
                  <a:gd name="T14" fmla="*/ 142 w 142"/>
                  <a:gd name="T15" fmla="*/ 47 h 221"/>
                  <a:gd name="T16" fmla="*/ 121 w 142"/>
                  <a:gd name="T17" fmla="*/ 47 h 221"/>
                  <a:gd name="T18" fmla="*/ 116 w 142"/>
                  <a:gd name="T19" fmla="*/ 58 h 221"/>
                  <a:gd name="T20" fmla="*/ 116 w 142"/>
                  <a:gd name="T21" fmla="*/ 68 h 221"/>
                  <a:gd name="T22" fmla="*/ 110 w 142"/>
                  <a:gd name="T23" fmla="*/ 79 h 221"/>
                  <a:gd name="T24" fmla="*/ 94 w 142"/>
                  <a:gd name="T25" fmla="*/ 84 h 221"/>
                  <a:gd name="T26" fmla="*/ 73 w 142"/>
                  <a:gd name="T27" fmla="*/ 100 h 221"/>
                  <a:gd name="T28" fmla="*/ 73 w 142"/>
                  <a:gd name="T29" fmla="*/ 132 h 221"/>
                  <a:gd name="T30" fmla="*/ 89 w 142"/>
                  <a:gd name="T31" fmla="*/ 137 h 221"/>
                  <a:gd name="T32" fmla="*/ 100 w 142"/>
                  <a:gd name="T33" fmla="*/ 142 h 221"/>
                  <a:gd name="T34" fmla="*/ 73 w 142"/>
                  <a:gd name="T35" fmla="*/ 163 h 221"/>
                  <a:gd name="T36" fmla="*/ 73 w 142"/>
                  <a:gd name="T37" fmla="*/ 195 h 221"/>
                  <a:gd name="T38" fmla="*/ 63 w 142"/>
                  <a:gd name="T39" fmla="*/ 206 h 221"/>
                  <a:gd name="T40" fmla="*/ 47 w 142"/>
                  <a:gd name="T41" fmla="*/ 211 h 221"/>
                  <a:gd name="T42" fmla="*/ 42 w 142"/>
                  <a:gd name="T43" fmla="*/ 216 h 221"/>
                  <a:gd name="T44" fmla="*/ 31 w 142"/>
                  <a:gd name="T45" fmla="*/ 221 h 221"/>
                  <a:gd name="T46" fmla="*/ 21 w 142"/>
                  <a:gd name="T47" fmla="*/ 206 h 221"/>
                  <a:gd name="T48" fmla="*/ 21 w 142"/>
                  <a:gd name="T49" fmla="*/ 200 h 221"/>
                  <a:gd name="T50" fmla="*/ 0 w 142"/>
                  <a:gd name="T51" fmla="*/ 169 h 221"/>
                  <a:gd name="T52" fmla="*/ 0 w 142"/>
                  <a:gd name="T53" fmla="*/ 158 h 221"/>
                  <a:gd name="T54" fmla="*/ 10 w 142"/>
                  <a:gd name="T55" fmla="*/ 142 h 221"/>
                  <a:gd name="T56" fmla="*/ 15 w 142"/>
                  <a:gd name="T57" fmla="*/ 121 h 221"/>
                  <a:gd name="T58" fmla="*/ 5 w 142"/>
                  <a:gd name="T59" fmla="*/ 95 h 221"/>
                  <a:gd name="T60" fmla="*/ 5 w 142"/>
                  <a:gd name="T61" fmla="*/ 79 h 221"/>
                  <a:gd name="T62" fmla="*/ 10 w 142"/>
                  <a:gd name="T63" fmla="*/ 74 h 221"/>
                  <a:gd name="T64" fmla="*/ 26 w 142"/>
                  <a:gd name="T65" fmla="*/ 74 h 221"/>
                  <a:gd name="T66" fmla="*/ 36 w 142"/>
                  <a:gd name="T67" fmla="*/ 42 h 221"/>
                  <a:gd name="T68" fmla="*/ 47 w 142"/>
                  <a:gd name="T69" fmla="*/ 26 h 221"/>
                  <a:gd name="T70" fmla="*/ 47 w 142"/>
                  <a:gd name="T71" fmla="*/ 21 h 221"/>
                  <a:gd name="T72" fmla="*/ 58 w 142"/>
                  <a:gd name="T73" fmla="*/ 10 h 221"/>
                  <a:gd name="T74" fmla="*/ 63 w 142"/>
                  <a:gd name="T75" fmla="*/ 16 h 221"/>
                  <a:gd name="T76" fmla="*/ 68 w 142"/>
                  <a:gd name="T77" fmla="*/ 5 h 221"/>
                  <a:gd name="T78" fmla="*/ 84 w 142"/>
                  <a:gd name="T79" fmla="*/ 10 h 221"/>
                  <a:gd name="T80" fmla="*/ 89 w 142"/>
                  <a:gd name="T81" fmla="*/ 0 h 221"/>
                  <a:gd name="T82" fmla="*/ 89 w 142"/>
                  <a:gd name="T83" fmla="*/ 0 h 221"/>
                  <a:gd name="T84" fmla="*/ 89 w 142"/>
                  <a:gd name="T85" fmla="*/ 0 h 221"/>
                  <a:gd name="T86" fmla="*/ 110 w 142"/>
                  <a:gd name="T87" fmla="*/ 5 h 221"/>
                  <a:gd name="T88" fmla="*/ 121 w 142"/>
                  <a:gd name="T89" fmla="*/ 5 h 221"/>
                  <a:gd name="T90" fmla="*/ 131 w 142"/>
                  <a:gd name="T91" fmla="*/ 16 h 2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42" h="221">
                    <a:moveTo>
                      <a:pt x="131" y="16"/>
                    </a:moveTo>
                    <a:lnTo>
                      <a:pt x="131" y="21"/>
                    </a:lnTo>
                    <a:lnTo>
                      <a:pt x="131" y="21"/>
                    </a:lnTo>
                    <a:lnTo>
                      <a:pt x="131" y="26"/>
                    </a:lnTo>
                    <a:lnTo>
                      <a:pt x="137" y="31"/>
                    </a:lnTo>
                    <a:lnTo>
                      <a:pt x="137" y="37"/>
                    </a:lnTo>
                    <a:lnTo>
                      <a:pt x="137" y="42"/>
                    </a:lnTo>
                    <a:lnTo>
                      <a:pt x="142" y="47"/>
                    </a:lnTo>
                    <a:lnTo>
                      <a:pt x="121" y="47"/>
                    </a:lnTo>
                    <a:lnTo>
                      <a:pt x="116" y="58"/>
                    </a:lnTo>
                    <a:lnTo>
                      <a:pt x="116" y="68"/>
                    </a:lnTo>
                    <a:lnTo>
                      <a:pt x="110" y="79"/>
                    </a:lnTo>
                    <a:lnTo>
                      <a:pt x="94" y="84"/>
                    </a:lnTo>
                    <a:lnTo>
                      <a:pt x="73" y="100"/>
                    </a:lnTo>
                    <a:lnTo>
                      <a:pt x="73" y="132"/>
                    </a:lnTo>
                    <a:lnTo>
                      <a:pt x="89" y="137"/>
                    </a:lnTo>
                    <a:lnTo>
                      <a:pt x="100" y="142"/>
                    </a:lnTo>
                    <a:lnTo>
                      <a:pt x="73" y="163"/>
                    </a:lnTo>
                    <a:lnTo>
                      <a:pt x="73" y="195"/>
                    </a:lnTo>
                    <a:lnTo>
                      <a:pt x="63" y="206"/>
                    </a:lnTo>
                    <a:lnTo>
                      <a:pt x="47" y="211"/>
                    </a:lnTo>
                    <a:lnTo>
                      <a:pt x="42" y="216"/>
                    </a:lnTo>
                    <a:lnTo>
                      <a:pt x="31" y="221"/>
                    </a:lnTo>
                    <a:lnTo>
                      <a:pt x="21" y="206"/>
                    </a:lnTo>
                    <a:lnTo>
                      <a:pt x="21" y="200"/>
                    </a:lnTo>
                    <a:lnTo>
                      <a:pt x="0" y="169"/>
                    </a:lnTo>
                    <a:lnTo>
                      <a:pt x="0" y="158"/>
                    </a:lnTo>
                    <a:lnTo>
                      <a:pt x="10" y="142"/>
                    </a:lnTo>
                    <a:lnTo>
                      <a:pt x="15" y="121"/>
                    </a:lnTo>
                    <a:lnTo>
                      <a:pt x="5" y="95"/>
                    </a:lnTo>
                    <a:lnTo>
                      <a:pt x="5" y="79"/>
                    </a:lnTo>
                    <a:lnTo>
                      <a:pt x="10" y="74"/>
                    </a:lnTo>
                    <a:lnTo>
                      <a:pt x="26" y="74"/>
                    </a:lnTo>
                    <a:lnTo>
                      <a:pt x="36" y="42"/>
                    </a:lnTo>
                    <a:lnTo>
                      <a:pt x="47" y="26"/>
                    </a:lnTo>
                    <a:lnTo>
                      <a:pt x="47" y="21"/>
                    </a:lnTo>
                    <a:lnTo>
                      <a:pt x="58" y="10"/>
                    </a:lnTo>
                    <a:lnTo>
                      <a:pt x="63" y="16"/>
                    </a:lnTo>
                    <a:lnTo>
                      <a:pt x="68" y="5"/>
                    </a:lnTo>
                    <a:lnTo>
                      <a:pt x="84" y="10"/>
                    </a:lnTo>
                    <a:lnTo>
                      <a:pt x="89" y="0"/>
                    </a:lnTo>
                    <a:lnTo>
                      <a:pt x="89" y="0"/>
                    </a:lnTo>
                    <a:lnTo>
                      <a:pt x="89" y="0"/>
                    </a:lnTo>
                    <a:lnTo>
                      <a:pt x="110" y="5"/>
                    </a:lnTo>
                    <a:lnTo>
                      <a:pt x="121" y="5"/>
                    </a:lnTo>
                    <a:lnTo>
                      <a:pt x="131" y="1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36" name="Freeform 86"/>
              <p:cNvSpPr>
                <a:spLocks/>
              </p:cNvSpPr>
              <p:nvPr/>
            </p:nvSpPr>
            <p:spPr bwMode="auto">
              <a:xfrm>
                <a:off x="3063" y="1419"/>
                <a:ext cx="137" cy="100"/>
              </a:xfrm>
              <a:custGeom>
                <a:avLst/>
                <a:gdLst>
                  <a:gd name="T0" fmla="*/ 116 w 137"/>
                  <a:gd name="T1" fmla="*/ 10 h 100"/>
                  <a:gd name="T2" fmla="*/ 132 w 137"/>
                  <a:gd name="T3" fmla="*/ 37 h 100"/>
                  <a:gd name="T4" fmla="*/ 121 w 137"/>
                  <a:gd name="T5" fmla="*/ 47 h 100"/>
                  <a:gd name="T6" fmla="*/ 127 w 137"/>
                  <a:gd name="T7" fmla="*/ 47 h 100"/>
                  <a:gd name="T8" fmla="*/ 137 w 137"/>
                  <a:gd name="T9" fmla="*/ 74 h 100"/>
                  <a:gd name="T10" fmla="*/ 121 w 137"/>
                  <a:gd name="T11" fmla="*/ 89 h 100"/>
                  <a:gd name="T12" fmla="*/ 121 w 137"/>
                  <a:gd name="T13" fmla="*/ 100 h 100"/>
                  <a:gd name="T14" fmla="*/ 95 w 137"/>
                  <a:gd name="T15" fmla="*/ 95 h 100"/>
                  <a:gd name="T16" fmla="*/ 84 w 137"/>
                  <a:gd name="T17" fmla="*/ 95 h 100"/>
                  <a:gd name="T18" fmla="*/ 69 w 137"/>
                  <a:gd name="T19" fmla="*/ 89 h 100"/>
                  <a:gd name="T20" fmla="*/ 63 w 137"/>
                  <a:gd name="T21" fmla="*/ 84 h 100"/>
                  <a:gd name="T22" fmla="*/ 47 w 137"/>
                  <a:gd name="T23" fmla="*/ 84 h 100"/>
                  <a:gd name="T24" fmla="*/ 21 w 137"/>
                  <a:gd name="T25" fmla="*/ 74 h 100"/>
                  <a:gd name="T26" fmla="*/ 11 w 137"/>
                  <a:gd name="T27" fmla="*/ 68 h 100"/>
                  <a:gd name="T28" fmla="*/ 5 w 137"/>
                  <a:gd name="T29" fmla="*/ 42 h 100"/>
                  <a:gd name="T30" fmla="*/ 0 w 137"/>
                  <a:gd name="T31" fmla="*/ 15 h 100"/>
                  <a:gd name="T32" fmla="*/ 53 w 137"/>
                  <a:gd name="T33" fmla="*/ 0 h 100"/>
                  <a:gd name="T34" fmla="*/ 63 w 137"/>
                  <a:gd name="T35" fmla="*/ 10 h 100"/>
                  <a:gd name="T36" fmla="*/ 74 w 137"/>
                  <a:gd name="T37" fmla="*/ 10 h 100"/>
                  <a:gd name="T38" fmla="*/ 116 w 137"/>
                  <a:gd name="T39" fmla="*/ 1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37" h="100">
                    <a:moveTo>
                      <a:pt x="116" y="10"/>
                    </a:moveTo>
                    <a:lnTo>
                      <a:pt x="132" y="37"/>
                    </a:lnTo>
                    <a:lnTo>
                      <a:pt x="121" y="47"/>
                    </a:lnTo>
                    <a:lnTo>
                      <a:pt x="127" y="47"/>
                    </a:lnTo>
                    <a:lnTo>
                      <a:pt x="137" y="74"/>
                    </a:lnTo>
                    <a:lnTo>
                      <a:pt x="121" y="89"/>
                    </a:lnTo>
                    <a:lnTo>
                      <a:pt x="121" y="100"/>
                    </a:lnTo>
                    <a:lnTo>
                      <a:pt x="95" y="95"/>
                    </a:lnTo>
                    <a:lnTo>
                      <a:pt x="84" y="95"/>
                    </a:lnTo>
                    <a:lnTo>
                      <a:pt x="69" y="89"/>
                    </a:lnTo>
                    <a:lnTo>
                      <a:pt x="63" y="84"/>
                    </a:lnTo>
                    <a:lnTo>
                      <a:pt x="47" y="84"/>
                    </a:lnTo>
                    <a:lnTo>
                      <a:pt x="21" y="74"/>
                    </a:lnTo>
                    <a:lnTo>
                      <a:pt x="11" y="68"/>
                    </a:lnTo>
                    <a:lnTo>
                      <a:pt x="5" y="42"/>
                    </a:lnTo>
                    <a:lnTo>
                      <a:pt x="0" y="15"/>
                    </a:lnTo>
                    <a:lnTo>
                      <a:pt x="53" y="0"/>
                    </a:lnTo>
                    <a:lnTo>
                      <a:pt x="63" y="10"/>
                    </a:lnTo>
                    <a:lnTo>
                      <a:pt x="74" y="10"/>
                    </a:lnTo>
                    <a:lnTo>
                      <a:pt x="116" y="1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37" name="Freeform 87"/>
              <p:cNvSpPr>
                <a:spLocks/>
              </p:cNvSpPr>
              <p:nvPr/>
            </p:nvSpPr>
            <p:spPr bwMode="auto">
              <a:xfrm>
                <a:off x="3063" y="1419"/>
                <a:ext cx="137" cy="100"/>
              </a:xfrm>
              <a:custGeom>
                <a:avLst/>
                <a:gdLst>
                  <a:gd name="T0" fmla="*/ 116 w 137"/>
                  <a:gd name="T1" fmla="*/ 10 h 100"/>
                  <a:gd name="T2" fmla="*/ 132 w 137"/>
                  <a:gd name="T3" fmla="*/ 37 h 100"/>
                  <a:gd name="T4" fmla="*/ 121 w 137"/>
                  <a:gd name="T5" fmla="*/ 47 h 100"/>
                  <a:gd name="T6" fmla="*/ 127 w 137"/>
                  <a:gd name="T7" fmla="*/ 47 h 100"/>
                  <a:gd name="T8" fmla="*/ 137 w 137"/>
                  <a:gd name="T9" fmla="*/ 74 h 100"/>
                  <a:gd name="T10" fmla="*/ 121 w 137"/>
                  <a:gd name="T11" fmla="*/ 89 h 100"/>
                  <a:gd name="T12" fmla="*/ 121 w 137"/>
                  <a:gd name="T13" fmla="*/ 100 h 100"/>
                  <a:gd name="T14" fmla="*/ 95 w 137"/>
                  <a:gd name="T15" fmla="*/ 95 h 100"/>
                  <a:gd name="T16" fmla="*/ 84 w 137"/>
                  <a:gd name="T17" fmla="*/ 95 h 100"/>
                  <a:gd name="T18" fmla="*/ 69 w 137"/>
                  <a:gd name="T19" fmla="*/ 89 h 100"/>
                  <a:gd name="T20" fmla="*/ 63 w 137"/>
                  <a:gd name="T21" fmla="*/ 84 h 100"/>
                  <a:gd name="T22" fmla="*/ 47 w 137"/>
                  <a:gd name="T23" fmla="*/ 84 h 100"/>
                  <a:gd name="T24" fmla="*/ 21 w 137"/>
                  <a:gd name="T25" fmla="*/ 74 h 100"/>
                  <a:gd name="T26" fmla="*/ 11 w 137"/>
                  <a:gd name="T27" fmla="*/ 68 h 100"/>
                  <a:gd name="T28" fmla="*/ 5 w 137"/>
                  <a:gd name="T29" fmla="*/ 42 h 100"/>
                  <a:gd name="T30" fmla="*/ 0 w 137"/>
                  <a:gd name="T31" fmla="*/ 15 h 100"/>
                  <a:gd name="T32" fmla="*/ 53 w 137"/>
                  <a:gd name="T33" fmla="*/ 0 h 100"/>
                  <a:gd name="T34" fmla="*/ 63 w 137"/>
                  <a:gd name="T35" fmla="*/ 10 h 100"/>
                  <a:gd name="T36" fmla="*/ 74 w 137"/>
                  <a:gd name="T37" fmla="*/ 10 h 100"/>
                  <a:gd name="T38" fmla="*/ 116 w 137"/>
                  <a:gd name="T39" fmla="*/ 1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37" h="100">
                    <a:moveTo>
                      <a:pt x="116" y="10"/>
                    </a:moveTo>
                    <a:lnTo>
                      <a:pt x="132" y="37"/>
                    </a:lnTo>
                    <a:lnTo>
                      <a:pt x="121" y="47"/>
                    </a:lnTo>
                    <a:lnTo>
                      <a:pt x="127" y="47"/>
                    </a:lnTo>
                    <a:lnTo>
                      <a:pt x="137" y="74"/>
                    </a:lnTo>
                    <a:lnTo>
                      <a:pt x="121" y="89"/>
                    </a:lnTo>
                    <a:lnTo>
                      <a:pt x="121" y="100"/>
                    </a:lnTo>
                    <a:lnTo>
                      <a:pt x="95" y="95"/>
                    </a:lnTo>
                    <a:lnTo>
                      <a:pt x="84" y="95"/>
                    </a:lnTo>
                    <a:lnTo>
                      <a:pt x="69" y="89"/>
                    </a:lnTo>
                    <a:lnTo>
                      <a:pt x="63" y="84"/>
                    </a:lnTo>
                    <a:lnTo>
                      <a:pt x="47" y="84"/>
                    </a:lnTo>
                    <a:lnTo>
                      <a:pt x="21" y="74"/>
                    </a:lnTo>
                    <a:lnTo>
                      <a:pt x="11" y="68"/>
                    </a:lnTo>
                    <a:lnTo>
                      <a:pt x="5" y="42"/>
                    </a:lnTo>
                    <a:lnTo>
                      <a:pt x="0" y="15"/>
                    </a:lnTo>
                    <a:lnTo>
                      <a:pt x="53" y="0"/>
                    </a:lnTo>
                    <a:lnTo>
                      <a:pt x="63" y="10"/>
                    </a:lnTo>
                    <a:lnTo>
                      <a:pt x="74" y="10"/>
                    </a:lnTo>
                    <a:lnTo>
                      <a:pt x="116" y="1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38" name="Freeform 88"/>
              <p:cNvSpPr>
                <a:spLocks/>
              </p:cNvSpPr>
              <p:nvPr/>
            </p:nvSpPr>
            <p:spPr bwMode="auto">
              <a:xfrm>
                <a:off x="2731" y="1413"/>
                <a:ext cx="58" cy="64"/>
              </a:xfrm>
              <a:custGeom>
                <a:avLst/>
                <a:gdLst>
                  <a:gd name="T0" fmla="*/ 37 w 58"/>
                  <a:gd name="T1" fmla="*/ 0 h 64"/>
                  <a:gd name="T2" fmla="*/ 42 w 58"/>
                  <a:gd name="T3" fmla="*/ 21 h 64"/>
                  <a:gd name="T4" fmla="*/ 58 w 58"/>
                  <a:gd name="T5" fmla="*/ 21 h 64"/>
                  <a:gd name="T6" fmla="*/ 52 w 58"/>
                  <a:gd name="T7" fmla="*/ 48 h 64"/>
                  <a:gd name="T8" fmla="*/ 26 w 58"/>
                  <a:gd name="T9" fmla="*/ 58 h 64"/>
                  <a:gd name="T10" fmla="*/ 0 w 58"/>
                  <a:gd name="T11" fmla="*/ 64 h 64"/>
                  <a:gd name="T12" fmla="*/ 5 w 58"/>
                  <a:gd name="T13" fmla="*/ 48 h 64"/>
                  <a:gd name="T14" fmla="*/ 10 w 58"/>
                  <a:gd name="T15" fmla="*/ 43 h 64"/>
                  <a:gd name="T16" fmla="*/ 10 w 58"/>
                  <a:gd name="T17" fmla="*/ 32 h 64"/>
                  <a:gd name="T18" fmla="*/ 5 w 58"/>
                  <a:gd name="T19" fmla="*/ 27 h 64"/>
                  <a:gd name="T20" fmla="*/ 5 w 58"/>
                  <a:gd name="T21" fmla="*/ 16 h 64"/>
                  <a:gd name="T22" fmla="*/ 10 w 58"/>
                  <a:gd name="T23" fmla="*/ 11 h 64"/>
                  <a:gd name="T24" fmla="*/ 16 w 58"/>
                  <a:gd name="T25" fmla="*/ 11 h 64"/>
                  <a:gd name="T26" fmla="*/ 21 w 58"/>
                  <a:gd name="T27" fmla="*/ 6 h 64"/>
                  <a:gd name="T28" fmla="*/ 37 w 58"/>
                  <a:gd name="T29" fmla="*/ 0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8" h="64">
                    <a:moveTo>
                      <a:pt x="37" y="0"/>
                    </a:moveTo>
                    <a:lnTo>
                      <a:pt x="42" y="21"/>
                    </a:lnTo>
                    <a:lnTo>
                      <a:pt x="58" y="21"/>
                    </a:lnTo>
                    <a:lnTo>
                      <a:pt x="52" y="48"/>
                    </a:lnTo>
                    <a:lnTo>
                      <a:pt x="26" y="58"/>
                    </a:lnTo>
                    <a:lnTo>
                      <a:pt x="0" y="64"/>
                    </a:lnTo>
                    <a:lnTo>
                      <a:pt x="5" y="48"/>
                    </a:lnTo>
                    <a:lnTo>
                      <a:pt x="10" y="43"/>
                    </a:lnTo>
                    <a:lnTo>
                      <a:pt x="10" y="32"/>
                    </a:lnTo>
                    <a:lnTo>
                      <a:pt x="5" y="27"/>
                    </a:lnTo>
                    <a:lnTo>
                      <a:pt x="5" y="16"/>
                    </a:lnTo>
                    <a:lnTo>
                      <a:pt x="10" y="11"/>
                    </a:lnTo>
                    <a:lnTo>
                      <a:pt x="16" y="11"/>
                    </a:lnTo>
                    <a:lnTo>
                      <a:pt x="21" y="6"/>
                    </a:lnTo>
                    <a:lnTo>
                      <a:pt x="37" y="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39" name="Freeform 89"/>
              <p:cNvSpPr>
                <a:spLocks/>
              </p:cNvSpPr>
              <p:nvPr/>
            </p:nvSpPr>
            <p:spPr bwMode="auto">
              <a:xfrm>
                <a:off x="2731" y="1413"/>
                <a:ext cx="58" cy="64"/>
              </a:xfrm>
              <a:custGeom>
                <a:avLst/>
                <a:gdLst>
                  <a:gd name="T0" fmla="*/ 42 w 58"/>
                  <a:gd name="T1" fmla="*/ 11 h 64"/>
                  <a:gd name="T2" fmla="*/ 42 w 58"/>
                  <a:gd name="T3" fmla="*/ 21 h 64"/>
                  <a:gd name="T4" fmla="*/ 58 w 58"/>
                  <a:gd name="T5" fmla="*/ 21 h 64"/>
                  <a:gd name="T6" fmla="*/ 52 w 58"/>
                  <a:gd name="T7" fmla="*/ 48 h 64"/>
                  <a:gd name="T8" fmla="*/ 26 w 58"/>
                  <a:gd name="T9" fmla="*/ 58 h 64"/>
                  <a:gd name="T10" fmla="*/ 0 w 58"/>
                  <a:gd name="T11" fmla="*/ 64 h 64"/>
                  <a:gd name="T12" fmla="*/ 5 w 58"/>
                  <a:gd name="T13" fmla="*/ 48 h 64"/>
                  <a:gd name="T14" fmla="*/ 10 w 58"/>
                  <a:gd name="T15" fmla="*/ 43 h 64"/>
                  <a:gd name="T16" fmla="*/ 10 w 58"/>
                  <a:gd name="T17" fmla="*/ 32 h 64"/>
                  <a:gd name="T18" fmla="*/ 5 w 58"/>
                  <a:gd name="T19" fmla="*/ 27 h 64"/>
                  <a:gd name="T20" fmla="*/ 5 w 58"/>
                  <a:gd name="T21" fmla="*/ 16 h 64"/>
                  <a:gd name="T22" fmla="*/ 10 w 58"/>
                  <a:gd name="T23" fmla="*/ 11 h 64"/>
                  <a:gd name="T24" fmla="*/ 16 w 58"/>
                  <a:gd name="T25" fmla="*/ 11 h 64"/>
                  <a:gd name="T26" fmla="*/ 21 w 58"/>
                  <a:gd name="T27" fmla="*/ 6 h 64"/>
                  <a:gd name="T28" fmla="*/ 37 w 58"/>
                  <a:gd name="T29" fmla="*/ 0 h 64"/>
                  <a:gd name="T30" fmla="*/ 42 w 58"/>
                  <a:gd name="T31" fmla="*/ 11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58" h="64">
                    <a:moveTo>
                      <a:pt x="42" y="11"/>
                    </a:moveTo>
                    <a:lnTo>
                      <a:pt x="42" y="21"/>
                    </a:lnTo>
                    <a:lnTo>
                      <a:pt x="58" y="21"/>
                    </a:lnTo>
                    <a:lnTo>
                      <a:pt x="52" y="48"/>
                    </a:lnTo>
                    <a:lnTo>
                      <a:pt x="26" y="58"/>
                    </a:lnTo>
                    <a:lnTo>
                      <a:pt x="0" y="64"/>
                    </a:lnTo>
                    <a:lnTo>
                      <a:pt x="5" y="48"/>
                    </a:lnTo>
                    <a:lnTo>
                      <a:pt x="10" y="43"/>
                    </a:lnTo>
                    <a:lnTo>
                      <a:pt x="10" y="32"/>
                    </a:lnTo>
                    <a:lnTo>
                      <a:pt x="5" y="27"/>
                    </a:lnTo>
                    <a:lnTo>
                      <a:pt x="5" y="16"/>
                    </a:lnTo>
                    <a:lnTo>
                      <a:pt x="10" y="11"/>
                    </a:lnTo>
                    <a:lnTo>
                      <a:pt x="16" y="11"/>
                    </a:lnTo>
                    <a:lnTo>
                      <a:pt x="21" y="6"/>
                    </a:lnTo>
                    <a:lnTo>
                      <a:pt x="37" y="0"/>
                    </a:lnTo>
                    <a:lnTo>
                      <a:pt x="42" y="1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40" name="Freeform 90"/>
              <p:cNvSpPr>
                <a:spLocks/>
              </p:cNvSpPr>
              <p:nvPr/>
            </p:nvSpPr>
            <p:spPr bwMode="auto">
              <a:xfrm>
                <a:off x="2900" y="1471"/>
                <a:ext cx="58" cy="37"/>
              </a:xfrm>
              <a:custGeom>
                <a:avLst/>
                <a:gdLst>
                  <a:gd name="T0" fmla="*/ 21 w 58"/>
                  <a:gd name="T1" fmla="*/ 0 h 37"/>
                  <a:gd name="T2" fmla="*/ 36 w 58"/>
                  <a:gd name="T3" fmla="*/ 6 h 37"/>
                  <a:gd name="T4" fmla="*/ 47 w 58"/>
                  <a:gd name="T5" fmla="*/ 11 h 37"/>
                  <a:gd name="T6" fmla="*/ 52 w 58"/>
                  <a:gd name="T7" fmla="*/ 16 h 37"/>
                  <a:gd name="T8" fmla="*/ 58 w 58"/>
                  <a:gd name="T9" fmla="*/ 22 h 37"/>
                  <a:gd name="T10" fmla="*/ 58 w 58"/>
                  <a:gd name="T11" fmla="*/ 27 h 37"/>
                  <a:gd name="T12" fmla="*/ 52 w 58"/>
                  <a:gd name="T13" fmla="*/ 27 h 37"/>
                  <a:gd name="T14" fmla="*/ 47 w 58"/>
                  <a:gd name="T15" fmla="*/ 32 h 37"/>
                  <a:gd name="T16" fmla="*/ 52 w 58"/>
                  <a:gd name="T17" fmla="*/ 37 h 37"/>
                  <a:gd name="T18" fmla="*/ 42 w 58"/>
                  <a:gd name="T19" fmla="*/ 37 h 37"/>
                  <a:gd name="T20" fmla="*/ 36 w 58"/>
                  <a:gd name="T21" fmla="*/ 32 h 37"/>
                  <a:gd name="T22" fmla="*/ 10 w 58"/>
                  <a:gd name="T23" fmla="*/ 22 h 37"/>
                  <a:gd name="T24" fmla="*/ 0 w 58"/>
                  <a:gd name="T25" fmla="*/ 11 h 37"/>
                  <a:gd name="T26" fmla="*/ 21 w 58"/>
                  <a:gd name="T27" fmla="*/ 0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8" h="37">
                    <a:moveTo>
                      <a:pt x="21" y="0"/>
                    </a:moveTo>
                    <a:lnTo>
                      <a:pt x="36" y="6"/>
                    </a:lnTo>
                    <a:lnTo>
                      <a:pt x="47" y="11"/>
                    </a:lnTo>
                    <a:lnTo>
                      <a:pt x="52" y="16"/>
                    </a:lnTo>
                    <a:lnTo>
                      <a:pt x="58" y="22"/>
                    </a:lnTo>
                    <a:lnTo>
                      <a:pt x="58" y="27"/>
                    </a:lnTo>
                    <a:lnTo>
                      <a:pt x="52" y="27"/>
                    </a:lnTo>
                    <a:lnTo>
                      <a:pt x="47" y="32"/>
                    </a:lnTo>
                    <a:lnTo>
                      <a:pt x="52" y="37"/>
                    </a:lnTo>
                    <a:lnTo>
                      <a:pt x="42" y="37"/>
                    </a:lnTo>
                    <a:lnTo>
                      <a:pt x="36" y="32"/>
                    </a:lnTo>
                    <a:lnTo>
                      <a:pt x="10" y="22"/>
                    </a:lnTo>
                    <a:lnTo>
                      <a:pt x="0" y="11"/>
                    </a:lnTo>
                    <a:lnTo>
                      <a:pt x="21" y="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41" name="Freeform 91"/>
              <p:cNvSpPr>
                <a:spLocks/>
              </p:cNvSpPr>
              <p:nvPr/>
            </p:nvSpPr>
            <p:spPr bwMode="auto">
              <a:xfrm>
                <a:off x="2900" y="1471"/>
                <a:ext cx="58" cy="37"/>
              </a:xfrm>
              <a:custGeom>
                <a:avLst/>
                <a:gdLst>
                  <a:gd name="T0" fmla="*/ 31 w 58"/>
                  <a:gd name="T1" fmla="*/ 6 h 37"/>
                  <a:gd name="T2" fmla="*/ 36 w 58"/>
                  <a:gd name="T3" fmla="*/ 6 h 37"/>
                  <a:gd name="T4" fmla="*/ 47 w 58"/>
                  <a:gd name="T5" fmla="*/ 11 h 37"/>
                  <a:gd name="T6" fmla="*/ 52 w 58"/>
                  <a:gd name="T7" fmla="*/ 16 h 37"/>
                  <a:gd name="T8" fmla="*/ 58 w 58"/>
                  <a:gd name="T9" fmla="*/ 22 h 37"/>
                  <a:gd name="T10" fmla="*/ 58 w 58"/>
                  <a:gd name="T11" fmla="*/ 27 h 37"/>
                  <a:gd name="T12" fmla="*/ 52 w 58"/>
                  <a:gd name="T13" fmla="*/ 27 h 37"/>
                  <a:gd name="T14" fmla="*/ 47 w 58"/>
                  <a:gd name="T15" fmla="*/ 32 h 37"/>
                  <a:gd name="T16" fmla="*/ 52 w 58"/>
                  <a:gd name="T17" fmla="*/ 37 h 37"/>
                  <a:gd name="T18" fmla="*/ 42 w 58"/>
                  <a:gd name="T19" fmla="*/ 37 h 37"/>
                  <a:gd name="T20" fmla="*/ 36 w 58"/>
                  <a:gd name="T21" fmla="*/ 32 h 37"/>
                  <a:gd name="T22" fmla="*/ 10 w 58"/>
                  <a:gd name="T23" fmla="*/ 22 h 37"/>
                  <a:gd name="T24" fmla="*/ 0 w 58"/>
                  <a:gd name="T25" fmla="*/ 11 h 37"/>
                  <a:gd name="T26" fmla="*/ 21 w 58"/>
                  <a:gd name="T27" fmla="*/ 0 h 37"/>
                  <a:gd name="T28" fmla="*/ 31 w 58"/>
                  <a:gd name="T29" fmla="*/ 6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8" h="37">
                    <a:moveTo>
                      <a:pt x="31" y="6"/>
                    </a:moveTo>
                    <a:lnTo>
                      <a:pt x="36" y="6"/>
                    </a:lnTo>
                    <a:lnTo>
                      <a:pt x="47" y="11"/>
                    </a:lnTo>
                    <a:lnTo>
                      <a:pt x="52" y="16"/>
                    </a:lnTo>
                    <a:lnTo>
                      <a:pt x="58" y="22"/>
                    </a:lnTo>
                    <a:lnTo>
                      <a:pt x="58" y="27"/>
                    </a:lnTo>
                    <a:lnTo>
                      <a:pt x="52" y="27"/>
                    </a:lnTo>
                    <a:lnTo>
                      <a:pt x="47" y="32"/>
                    </a:lnTo>
                    <a:lnTo>
                      <a:pt x="52" y="37"/>
                    </a:lnTo>
                    <a:lnTo>
                      <a:pt x="42" y="37"/>
                    </a:lnTo>
                    <a:lnTo>
                      <a:pt x="36" y="32"/>
                    </a:lnTo>
                    <a:lnTo>
                      <a:pt x="10" y="22"/>
                    </a:lnTo>
                    <a:lnTo>
                      <a:pt x="0" y="11"/>
                    </a:lnTo>
                    <a:lnTo>
                      <a:pt x="21" y="0"/>
                    </a:lnTo>
                    <a:lnTo>
                      <a:pt x="31" y="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42" name="Freeform 92"/>
              <p:cNvSpPr>
                <a:spLocks/>
              </p:cNvSpPr>
              <p:nvPr/>
            </p:nvSpPr>
            <p:spPr bwMode="auto">
              <a:xfrm>
                <a:off x="2958" y="1540"/>
                <a:ext cx="58" cy="32"/>
              </a:xfrm>
              <a:custGeom>
                <a:avLst/>
                <a:gdLst>
                  <a:gd name="T0" fmla="*/ 21 w 58"/>
                  <a:gd name="T1" fmla="*/ 5 h 32"/>
                  <a:gd name="T2" fmla="*/ 26 w 58"/>
                  <a:gd name="T3" fmla="*/ 0 h 32"/>
                  <a:gd name="T4" fmla="*/ 42 w 58"/>
                  <a:gd name="T5" fmla="*/ 5 h 32"/>
                  <a:gd name="T6" fmla="*/ 47 w 58"/>
                  <a:gd name="T7" fmla="*/ 5 h 32"/>
                  <a:gd name="T8" fmla="*/ 47 w 58"/>
                  <a:gd name="T9" fmla="*/ 11 h 32"/>
                  <a:gd name="T10" fmla="*/ 58 w 58"/>
                  <a:gd name="T11" fmla="*/ 16 h 32"/>
                  <a:gd name="T12" fmla="*/ 58 w 58"/>
                  <a:gd name="T13" fmla="*/ 26 h 32"/>
                  <a:gd name="T14" fmla="*/ 47 w 58"/>
                  <a:gd name="T15" fmla="*/ 26 h 32"/>
                  <a:gd name="T16" fmla="*/ 36 w 58"/>
                  <a:gd name="T17" fmla="*/ 32 h 32"/>
                  <a:gd name="T18" fmla="*/ 31 w 58"/>
                  <a:gd name="T19" fmla="*/ 26 h 32"/>
                  <a:gd name="T20" fmla="*/ 31 w 58"/>
                  <a:gd name="T21" fmla="*/ 32 h 32"/>
                  <a:gd name="T22" fmla="*/ 21 w 58"/>
                  <a:gd name="T23" fmla="*/ 32 h 32"/>
                  <a:gd name="T24" fmla="*/ 5 w 58"/>
                  <a:gd name="T25" fmla="*/ 32 h 32"/>
                  <a:gd name="T26" fmla="*/ 0 w 58"/>
                  <a:gd name="T27" fmla="*/ 26 h 32"/>
                  <a:gd name="T28" fmla="*/ 0 w 58"/>
                  <a:gd name="T29" fmla="*/ 21 h 32"/>
                  <a:gd name="T30" fmla="*/ 5 w 58"/>
                  <a:gd name="T31" fmla="*/ 11 h 32"/>
                  <a:gd name="T32" fmla="*/ 10 w 58"/>
                  <a:gd name="T33" fmla="*/ 5 h 32"/>
                  <a:gd name="T34" fmla="*/ 21 w 58"/>
                  <a:gd name="T35" fmla="*/ 5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32">
                    <a:moveTo>
                      <a:pt x="21" y="5"/>
                    </a:moveTo>
                    <a:lnTo>
                      <a:pt x="26" y="0"/>
                    </a:lnTo>
                    <a:lnTo>
                      <a:pt x="42" y="5"/>
                    </a:lnTo>
                    <a:lnTo>
                      <a:pt x="47" y="5"/>
                    </a:lnTo>
                    <a:lnTo>
                      <a:pt x="47" y="11"/>
                    </a:lnTo>
                    <a:lnTo>
                      <a:pt x="58" y="16"/>
                    </a:lnTo>
                    <a:lnTo>
                      <a:pt x="58" y="26"/>
                    </a:lnTo>
                    <a:lnTo>
                      <a:pt x="47" y="26"/>
                    </a:lnTo>
                    <a:lnTo>
                      <a:pt x="36" y="32"/>
                    </a:lnTo>
                    <a:lnTo>
                      <a:pt x="31" y="26"/>
                    </a:lnTo>
                    <a:lnTo>
                      <a:pt x="31" y="32"/>
                    </a:lnTo>
                    <a:lnTo>
                      <a:pt x="21" y="32"/>
                    </a:lnTo>
                    <a:lnTo>
                      <a:pt x="5" y="32"/>
                    </a:lnTo>
                    <a:lnTo>
                      <a:pt x="0" y="26"/>
                    </a:lnTo>
                    <a:lnTo>
                      <a:pt x="0" y="21"/>
                    </a:lnTo>
                    <a:lnTo>
                      <a:pt x="5" y="11"/>
                    </a:lnTo>
                    <a:lnTo>
                      <a:pt x="10" y="5"/>
                    </a:lnTo>
                    <a:lnTo>
                      <a:pt x="21" y="5"/>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43" name="Freeform 93"/>
              <p:cNvSpPr>
                <a:spLocks/>
              </p:cNvSpPr>
              <p:nvPr/>
            </p:nvSpPr>
            <p:spPr bwMode="auto">
              <a:xfrm>
                <a:off x="2958" y="1540"/>
                <a:ext cx="58" cy="32"/>
              </a:xfrm>
              <a:custGeom>
                <a:avLst/>
                <a:gdLst>
                  <a:gd name="T0" fmla="*/ 21 w 58"/>
                  <a:gd name="T1" fmla="*/ 5 h 32"/>
                  <a:gd name="T2" fmla="*/ 26 w 58"/>
                  <a:gd name="T3" fmla="*/ 0 h 32"/>
                  <a:gd name="T4" fmla="*/ 42 w 58"/>
                  <a:gd name="T5" fmla="*/ 5 h 32"/>
                  <a:gd name="T6" fmla="*/ 47 w 58"/>
                  <a:gd name="T7" fmla="*/ 5 h 32"/>
                  <a:gd name="T8" fmla="*/ 47 w 58"/>
                  <a:gd name="T9" fmla="*/ 11 h 32"/>
                  <a:gd name="T10" fmla="*/ 58 w 58"/>
                  <a:gd name="T11" fmla="*/ 16 h 32"/>
                  <a:gd name="T12" fmla="*/ 58 w 58"/>
                  <a:gd name="T13" fmla="*/ 26 h 32"/>
                  <a:gd name="T14" fmla="*/ 47 w 58"/>
                  <a:gd name="T15" fmla="*/ 26 h 32"/>
                  <a:gd name="T16" fmla="*/ 36 w 58"/>
                  <a:gd name="T17" fmla="*/ 32 h 32"/>
                  <a:gd name="T18" fmla="*/ 31 w 58"/>
                  <a:gd name="T19" fmla="*/ 26 h 32"/>
                  <a:gd name="T20" fmla="*/ 31 w 58"/>
                  <a:gd name="T21" fmla="*/ 32 h 32"/>
                  <a:gd name="T22" fmla="*/ 21 w 58"/>
                  <a:gd name="T23" fmla="*/ 32 h 32"/>
                  <a:gd name="T24" fmla="*/ 5 w 58"/>
                  <a:gd name="T25" fmla="*/ 32 h 32"/>
                  <a:gd name="T26" fmla="*/ 0 w 58"/>
                  <a:gd name="T27" fmla="*/ 26 h 32"/>
                  <a:gd name="T28" fmla="*/ 0 w 58"/>
                  <a:gd name="T29" fmla="*/ 21 h 32"/>
                  <a:gd name="T30" fmla="*/ 5 w 58"/>
                  <a:gd name="T31" fmla="*/ 11 h 32"/>
                  <a:gd name="T32" fmla="*/ 10 w 58"/>
                  <a:gd name="T33" fmla="*/ 5 h 32"/>
                  <a:gd name="T34" fmla="*/ 21 w 58"/>
                  <a:gd name="T35" fmla="*/ 5 h 32"/>
                  <a:gd name="T36" fmla="*/ 21 w 58"/>
                  <a:gd name="T37" fmla="*/ 5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58" h="32">
                    <a:moveTo>
                      <a:pt x="21" y="5"/>
                    </a:moveTo>
                    <a:lnTo>
                      <a:pt x="26" y="0"/>
                    </a:lnTo>
                    <a:lnTo>
                      <a:pt x="42" y="5"/>
                    </a:lnTo>
                    <a:lnTo>
                      <a:pt x="47" y="5"/>
                    </a:lnTo>
                    <a:lnTo>
                      <a:pt x="47" y="11"/>
                    </a:lnTo>
                    <a:lnTo>
                      <a:pt x="58" y="16"/>
                    </a:lnTo>
                    <a:lnTo>
                      <a:pt x="58" y="26"/>
                    </a:lnTo>
                    <a:lnTo>
                      <a:pt x="47" y="26"/>
                    </a:lnTo>
                    <a:lnTo>
                      <a:pt x="36" y="32"/>
                    </a:lnTo>
                    <a:lnTo>
                      <a:pt x="31" y="26"/>
                    </a:lnTo>
                    <a:lnTo>
                      <a:pt x="31" y="32"/>
                    </a:lnTo>
                    <a:lnTo>
                      <a:pt x="21" y="32"/>
                    </a:lnTo>
                    <a:lnTo>
                      <a:pt x="5" y="32"/>
                    </a:lnTo>
                    <a:lnTo>
                      <a:pt x="0" y="26"/>
                    </a:lnTo>
                    <a:lnTo>
                      <a:pt x="0" y="21"/>
                    </a:lnTo>
                    <a:lnTo>
                      <a:pt x="5" y="11"/>
                    </a:lnTo>
                    <a:lnTo>
                      <a:pt x="10" y="5"/>
                    </a:lnTo>
                    <a:lnTo>
                      <a:pt x="21" y="5"/>
                    </a:lnTo>
                    <a:lnTo>
                      <a:pt x="21" y="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44" name="Freeform 94"/>
              <p:cNvSpPr>
                <a:spLocks/>
              </p:cNvSpPr>
              <p:nvPr/>
            </p:nvSpPr>
            <p:spPr bwMode="auto">
              <a:xfrm>
                <a:off x="3037" y="1482"/>
                <a:ext cx="95" cy="42"/>
              </a:xfrm>
              <a:custGeom>
                <a:avLst/>
                <a:gdLst>
                  <a:gd name="T0" fmla="*/ 84 w 95"/>
                  <a:gd name="T1" fmla="*/ 37 h 42"/>
                  <a:gd name="T2" fmla="*/ 79 w 95"/>
                  <a:gd name="T3" fmla="*/ 42 h 42"/>
                  <a:gd name="T4" fmla="*/ 68 w 95"/>
                  <a:gd name="T5" fmla="*/ 42 h 42"/>
                  <a:gd name="T6" fmla="*/ 42 w 95"/>
                  <a:gd name="T7" fmla="*/ 37 h 42"/>
                  <a:gd name="T8" fmla="*/ 31 w 95"/>
                  <a:gd name="T9" fmla="*/ 42 h 42"/>
                  <a:gd name="T10" fmla="*/ 26 w 95"/>
                  <a:gd name="T11" fmla="*/ 42 h 42"/>
                  <a:gd name="T12" fmla="*/ 15 w 95"/>
                  <a:gd name="T13" fmla="*/ 32 h 42"/>
                  <a:gd name="T14" fmla="*/ 10 w 95"/>
                  <a:gd name="T15" fmla="*/ 32 h 42"/>
                  <a:gd name="T16" fmla="*/ 0 w 95"/>
                  <a:gd name="T17" fmla="*/ 16 h 42"/>
                  <a:gd name="T18" fmla="*/ 10 w 95"/>
                  <a:gd name="T19" fmla="*/ 16 h 42"/>
                  <a:gd name="T20" fmla="*/ 31 w 95"/>
                  <a:gd name="T21" fmla="*/ 0 h 42"/>
                  <a:gd name="T22" fmla="*/ 37 w 95"/>
                  <a:gd name="T23" fmla="*/ 5 h 42"/>
                  <a:gd name="T24" fmla="*/ 47 w 95"/>
                  <a:gd name="T25" fmla="*/ 11 h 42"/>
                  <a:gd name="T26" fmla="*/ 73 w 95"/>
                  <a:gd name="T27" fmla="*/ 21 h 42"/>
                  <a:gd name="T28" fmla="*/ 89 w 95"/>
                  <a:gd name="T29" fmla="*/ 21 h 42"/>
                  <a:gd name="T30" fmla="*/ 95 w 95"/>
                  <a:gd name="T31" fmla="*/ 26 h 42"/>
                  <a:gd name="T32" fmla="*/ 84 w 95"/>
                  <a:gd name="T33" fmla="*/ 37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5" h="42">
                    <a:moveTo>
                      <a:pt x="84" y="37"/>
                    </a:moveTo>
                    <a:lnTo>
                      <a:pt x="79" y="42"/>
                    </a:lnTo>
                    <a:lnTo>
                      <a:pt x="68" y="42"/>
                    </a:lnTo>
                    <a:lnTo>
                      <a:pt x="42" y="37"/>
                    </a:lnTo>
                    <a:lnTo>
                      <a:pt x="31" y="42"/>
                    </a:lnTo>
                    <a:lnTo>
                      <a:pt x="26" y="42"/>
                    </a:lnTo>
                    <a:lnTo>
                      <a:pt x="15" y="32"/>
                    </a:lnTo>
                    <a:lnTo>
                      <a:pt x="10" y="32"/>
                    </a:lnTo>
                    <a:lnTo>
                      <a:pt x="0" y="16"/>
                    </a:lnTo>
                    <a:lnTo>
                      <a:pt x="10" y="16"/>
                    </a:lnTo>
                    <a:lnTo>
                      <a:pt x="31" y="0"/>
                    </a:lnTo>
                    <a:lnTo>
                      <a:pt x="37" y="5"/>
                    </a:lnTo>
                    <a:lnTo>
                      <a:pt x="47" y="11"/>
                    </a:lnTo>
                    <a:lnTo>
                      <a:pt x="73" y="21"/>
                    </a:lnTo>
                    <a:lnTo>
                      <a:pt x="89" y="21"/>
                    </a:lnTo>
                    <a:lnTo>
                      <a:pt x="95" y="26"/>
                    </a:lnTo>
                    <a:lnTo>
                      <a:pt x="84" y="37"/>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45" name="Freeform 95"/>
              <p:cNvSpPr>
                <a:spLocks/>
              </p:cNvSpPr>
              <p:nvPr/>
            </p:nvSpPr>
            <p:spPr bwMode="auto">
              <a:xfrm>
                <a:off x="3037" y="1482"/>
                <a:ext cx="95" cy="42"/>
              </a:xfrm>
              <a:custGeom>
                <a:avLst/>
                <a:gdLst>
                  <a:gd name="T0" fmla="*/ 79 w 95"/>
                  <a:gd name="T1" fmla="*/ 37 h 42"/>
                  <a:gd name="T2" fmla="*/ 79 w 95"/>
                  <a:gd name="T3" fmla="*/ 42 h 42"/>
                  <a:gd name="T4" fmla="*/ 68 w 95"/>
                  <a:gd name="T5" fmla="*/ 42 h 42"/>
                  <a:gd name="T6" fmla="*/ 42 w 95"/>
                  <a:gd name="T7" fmla="*/ 37 h 42"/>
                  <a:gd name="T8" fmla="*/ 31 w 95"/>
                  <a:gd name="T9" fmla="*/ 42 h 42"/>
                  <a:gd name="T10" fmla="*/ 26 w 95"/>
                  <a:gd name="T11" fmla="*/ 42 h 42"/>
                  <a:gd name="T12" fmla="*/ 15 w 95"/>
                  <a:gd name="T13" fmla="*/ 32 h 42"/>
                  <a:gd name="T14" fmla="*/ 10 w 95"/>
                  <a:gd name="T15" fmla="*/ 32 h 42"/>
                  <a:gd name="T16" fmla="*/ 0 w 95"/>
                  <a:gd name="T17" fmla="*/ 16 h 42"/>
                  <a:gd name="T18" fmla="*/ 10 w 95"/>
                  <a:gd name="T19" fmla="*/ 16 h 42"/>
                  <a:gd name="T20" fmla="*/ 31 w 95"/>
                  <a:gd name="T21" fmla="*/ 0 h 42"/>
                  <a:gd name="T22" fmla="*/ 37 w 95"/>
                  <a:gd name="T23" fmla="*/ 5 h 42"/>
                  <a:gd name="T24" fmla="*/ 47 w 95"/>
                  <a:gd name="T25" fmla="*/ 11 h 42"/>
                  <a:gd name="T26" fmla="*/ 73 w 95"/>
                  <a:gd name="T27" fmla="*/ 21 h 42"/>
                  <a:gd name="T28" fmla="*/ 89 w 95"/>
                  <a:gd name="T29" fmla="*/ 21 h 42"/>
                  <a:gd name="T30" fmla="*/ 95 w 95"/>
                  <a:gd name="T31" fmla="*/ 26 h 42"/>
                  <a:gd name="T32" fmla="*/ 84 w 95"/>
                  <a:gd name="T33" fmla="*/ 37 h 42"/>
                  <a:gd name="T34" fmla="*/ 79 w 95"/>
                  <a:gd name="T35" fmla="*/ 37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5" h="42">
                    <a:moveTo>
                      <a:pt x="79" y="37"/>
                    </a:moveTo>
                    <a:lnTo>
                      <a:pt x="79" y="42"/>
                    </a:lnTo>
                    <a:lnTo>
                      <a:pt x="68" y="42"/>
                    </a:lnTo>
                    <a:lnTo>
                      <a:pt x="42" y="37"/>
                    </a:lnTo>
                    <a:lnTo>
                      <a:pt x="31" y="42"/>
                    </a:lnTo>
                    <a:lnTo>
                      <a:pt x="26" y="42"/>
                    </a:lnTo>
                    <a:lnTo>
                      <a:pt x="15" y="32"/>
                    </a:lnTo>
                    <a:lnTo>
                      <a:pt x="10" y="32"/>
                    </a:lnTo>
                    <a:lnTo>
                      <a:pt x="0" y="16"/>
                    </a:lnTo>
                    <a:lnTo>
                      <a:pt x="10" y="16"/>
                    </a:lnTo>
                    <a:lnTo>
                      <a:pt x="31" y="0"/>
                    </a:lnTo>
                    <a:lnTo>
                      <a:pt x="37" y="5"/>
                    </a:lnTo>
                    <a:lnTo>
                      <a:pt x="47" y="11"/>
                    </a:lnTo>
                    <a:lnTo>
                      <a:pt x="73" y="21"/>
                    </a:lnTo>
                    <a:lnTo>
                      <a:pt x="89" y="21"/>
                    </a:lnTo>
                    <a:lnTo>
                      <a:pt x="95" y="26"/>
                    </a:lnTo>
                    <a:lnTo>
                      <a:pt x="84" y="37"/>
                    </a:lnTo>
                    <a:lnTo>
                      <a:pt x="79" y="37"/>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46" name="Freeform 96"/>
              <p:cNvSpPr>
                <a:spLocks/>
              </p:cNvSpPr>
              <p:nvPr/>
            </p:nvSpPr>
            <p:spPr bwMode="auto">
              <a:xfrm>
                <a:off x="3100" y="1529"/>
                <a:ext cx="90" cy="48"/>
              </a:xfrm>
              <a:custGeom>
                <a:avLst/>
                <a:gdLst>
                  <a:gd name="T0" fmla="*/ 10 w 90"/>
                  <a:gd name="T1" fmla="*/ 6 h 48"/>
                  <a:gd name="T2" fmla="*/ 26 w 90"/>
                  <a:gd name="T3" fmla="*/ 11 h 48"/>
                  <a:gd name="T4" fmla="*/ 42 w 90"/>
                  <a:gd name="T5" fmla="*/ 6 h 48"/>
                  <a:gd name="T6" fmla="*/ 53 w 90"/>
                  <a:gd name="T7" fmla="*/ 6 h 48"/>
                  <a:gd name="T8" fmla="*/ 79 w 90"/>
                  <a:gd name="T9" fmla="*/ 0 h 48"/>
                  <a:gd name="T10" fmla="*/ 90 w 90"/>
                  <a:gd name="T11" fmla="*/ 11 h 48"/>
                  <a:gd name="T12" fmla="*/ 84 w 90"/>
                  <a:gd name="T13" fmla="*/ 11 h 48"/>
                  <a:gd name="T14" fmla="*/ 68 w 90"/>
                  <a:gd name="T15" fmla="*/ 37 h 48"/>
                  <a:gd name="T16" fmla="*/ 53 w 90"/>
                  <a:gd name="T17" fmla="*/ 43 h 48"/>
                  <a:gd name="T18" fmla="*/ 37 w 90"/>
                  <a:gd name="T19" fmla="*/ 48 h 48"/>
                  <a:gd name="T20" fmla="*/ 21 w 90"/>
                  <a:gd name="T21" fmla="*/ 48 h 48"/>
                  <a:gd name="T22" fmla="*/ 5 w 90"/>
                  <a:gd name="T23" fmla="*/ 32 h 48"/>
                  <a:gd name="T24" fmla="*/ 0 w 90"/>
                  <a:gd name="T25" fmla="*/ 27 h 48"/>
                  <a:gd name="T26" fmla="*/ 10 w 90"/>
                  <a:gd name="T27" fmla="*/ 6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0" h="48">
                    <a:moveTo>
                      <a:pt x="10" y="6"/>
                    </a:moveTo>
                    <a:lnTo>
                      <a:pt x="26" y="11"/>
                    </a:lnTo>
                    <a:lnTo>
                      <a:pt x="42" y="6"/>
                    </a:lnTo>
                    <a:lnTo>
                      <a:pt x="53" y="6"/>
                    </a:lnTo>
                    <a:lnTo>
                      <a:pt x="79" y="0"/>
                    </a:lnTo>
                    <a:lnTo>
                      <a:pt x="90" y="11"/>
                    </a:lnTo>
                    <a:lnTo>
                      <a:pt x="84" y="11"/>
                    </a:lnTo>
                    <a:lnTo>
                      <a:pt x="68" y="37"/>
                    </a:lnTo>
                    <a:lnTo>
                      <a:pt x="53" y="43"/>
                    </a:lnTo>
                    <a:lnTo>
                      <a:pt x="37" y="48"/>
                    </a:lnTo>
                    <a:lnTo>
                      <a:pt x="21" y="48"/>
                    </a:lnTo>
                    <a:lnTo>
                      <a:pt x="5" y="32"/>
                    </a:lnTo>
                    <a:lnTo>
                      <a:pt x="0" y="27"/>
                    </a:lnTo>
                    <a:lnTo>
                      <a:pt x="10" y="6"/>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47" name="Freeform 97"/>
              <p:cNvSpPr>
                <a:spLocks/>
              </p:cNvSpPr>
              <p:nvPr/>
            </p:nvSpPr>
            <p:spPr bwMode="auto">
              <a:xfrm>
                <a:off x="3100" y="1529"/>
                <a:ext cx="90" cy="48"/>
              </a:xfrm>
              <a:custGeom>
                <a:avLst/>
                <a:gdLst>
                  <a:gd name="T0" fmla="*/ 16 w 90"/>
                  <a:gd name="T1" fmla="*/ 11 h 48"/>
                  <a:gd name="T2" fmla="*/ 26 w 90"/>
                  <a:gd name="T3" fmla="*/ 11 h 48"/>
                  <a:gd name="T4" fmla="*/ 42 w 90"/>
                  <a:gd name="T5" fmla="*/ 6 h 48"/>
                  <a:gd name="T6" fmla="*/ 53 w 90"/>
                  <a:gd name="T7" fmla="*/ 6 h 48"/>
                  <a:gd name="T8" fmla="*/ 79 w 90"/>
                  <a:gd name="T9" fmla="*/ 0 h 48"/>
                  <a:gd name="T10" fmla="*/ 90 w 90"/>
                  <a:gd name="T11" fmla="*/ 11 h 48"/>
                  <a:gd name="T12" fmla="*/ 84 w 90"/>
                  <a:gd name="T13" fmla="*/ 11 h 48"/>
                  <a:gd name="T14" fmla="*/ 68 w 90"/>
                  <a:gd name="T15" fmla="*/ 37 h 48"/>
                  <a:gd name="T16" fmla="*/ 53 w 90"/>
                  <a:gd name="T17" fmla="*/ 43 h 48"/>
                  <a:gd name="T18" fmla="*/ 37 w 90"/>
                  <a:gd name="T19" fmla="*/ 48 h 48"/>
                  <a:gd name="T20" fmla="*/ 21 w 90"/>
                  <a:gd name="T21" fmla="*/ 48 h 48"/>
                  <a:gd name="T22" fmla="*/ 5 w 90"/>
                  <a:gd name="T23" fmla="*/ 32 h 48"/>
                  <a:gd name="T24" fmla="*/ 0 w 90"/>
                  <a:gd name="T25" fmla="*/ 27 h 48"/>
                  <a:gd name="T26" fmla="*/ 10 w 90"/>
                  <a:gd name="T27" fmla="*/ 6 h 48"/>
                  <a:gd name="T28" fmla="*/ 16 w 90"/>
                  <a:gd name="T29" fmla="*/ 11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0" h="48">
                    <a:moveTo>
                      <a:pt x="16" y="11"/>
                    </a:moveTo>
                    <a:lnTo>
                      <a:pt x="26" y="11"/>
                    </a:lnTo>
                    <a:lnTo>
                      <a:pt x="42" y="6"/>
                    </a:lnTo>
                    <a:lnTo>
                      <a:pt x="53" y="6"/>
                    </a:lnTo>
                    <a:lnTo>
                      <a:pt x="79" y="0"/>
                    </a:lnTo>
                    <a:lnTo>
                      <a:pt x="90" y="11"/>
                    </a:lnTo>
                    <a:lnTo>
                      <a:pt x="84" y="11"/>
                    </a:lnTo>
                    <a:lnTo>
                      <a:pt x="68" y="37"/>
                    </a:lnTo>
                    <a:lnTo>
                      <a:pt x="53" y="43"/>
                    </a:lnTo>
                    <a:lnTo>
                      <a:pt x="37" y="48"/>
                    </a:lnTo>
                    <a:lnTo>
                      <a:pt x="21" y="48"/>
                    </a:lnTo>
                    <a:lnTo>
                      <a:pt x="5" y="32"/>
                    </a:lnTo>
                    <a:lnTo>
                      <a:pt x="0" y="27"/>
                    </a:lnTo>
                    <a:lnTo>
                      <a:pt x="10" y="6"/>
                    </a:lnTo>
                    <a:lnTo>
                      <a:pt x="16" y="1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48" name="Freeform 98"/>
              <p:cNvSpPr>
                <a:spLocks/>
              </p:cNvSpPr>
              <p:nvPr/>
            </p:nvSpPr>
            <p:spPr bwMode="auto">
              <a:xfrm>
                <a:off x="3147" y="1630"/>
                <a:ext cx="32" cy="58"/>
              </a:xfrm>
              <a:custGeom>
                <a:avLst/>
                <a:gdLst>
                  <a:gd name="T0" fmla="*/ 6 w 32"/>
                  <a:gd name="T1" fmla="*/ 0 h 58"/>
                  <a:gd name="T2" fmla="*/ 21 w 32"/>
                  <a:gd name="T3" fmla="*/ 10 h 58"/>
                  <a:gd name="T4" fmla="*/ 21 w 32"/>
                  <a:gd name="T5" fmla="*/ 26 h 58"/>
                  <a:gd name="T6" fmla="*/ 32 w 32"/>
                  <a:gd name="T7" fmla="*/ 37 h 58"/>
                  <a:gd name="T8" fmla="*/ 27 w 32"/>
                  <a:gd name="T9" fmla="*/ 47 h 58"/>
                  <a:gd name="T10" fmla="*/ 16 w 32"/>
                  <a:gd name="T11" fmla="*/ 58 h 58"/>
                  <a:gd name="T12" fmla="*/ 6 w 32"/>
                  <a:gd name="T13" fmla="*/ 42 h 58"/>
                  <a:gd name="T14" fmla="*/ 6 w 32"/>
                  <a:gd name="T15" fmla="*/ 16 h 58"/>
                  <a:gd name="T16" fmla="*/ 0 w 32"/>
                  <a:gd name="T17" fmla="*/ 10 h 58"/>
                  <a:gd name="T18" fmla="*/ 6 w 32"/>
                  <a:gd name="T19" fmla="*/ 0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2" h="58">
                    <a:moveTo>
                      <a:pt x="6" y="0"/>
                    </a:moveTo>
                    <a:lnTo>
                      <a:pt x="21" y="10"/>
                    </a:lnTo>
                    <a:lnTo>
                      <a:pt x="21" y="26"/>
                    </a:lnTo>
                    <a:lnTo>
                      <a:pt x="32" y="37"/>
                    </a:lnTo>
                    <a:lnTo>
                      <a:pt x="27" y="47"/>
                    </a:lnTo>
                    <a:lnTo>
                      <a:pt x="16" y="58"/>
                    </a:lnTo>
                    <a:lnTo>
                      <a:pt x="6" y="42"/>
                    </a:lnTo>
                    <a:lnTo>
                      <a:pt x="6" y="16"/>
                    </a:lnTo>
                    <a:lnTo>
                      <a:pt x="0" y="10"/>
                    </a:lnTo>
                    <a:lnTo>
                      <a:pt x="6" y="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49" name="Freeform 99"/>
              <p:cNvSpPr>
                <a:spLocks/>
              </p:cNvSpPr>
              <p:nvPr/>
            </p:nvSpPr>
            <p:spPr bwMode="auto">
              <a:xfrm>
                <a:off x="3147" y="1630"/>
                <a:ext cx="32" cy="58"/>
              </a:xfrm>
              <a:custGeom>
                <a:avLst/>
                <a:gdLst>
                  <a:gd name="T0" fmla="*/ 11 w 32"/>
                  <a:gd name="T1" fmla="*/ 5 h 58"/>
                  <a:gd name="T2" fmla="*/ 21 w 32"/>
                  <a:gd name="T3" fmla="*/ 10 h 58"/>
                  <a:gd name="T4" fmla="*/ 21 w 32"/>
                  <a:gd name="T5" fmla="*/ 26 h 58"/>
                  <a:gd name="T6" fmla="*/ 32 w 32"/>
                  <a:gd name="T7" fmla="*/ 37 h 58"/>
                  <a:gd name="T8" fmla="*/ 27 w 32"/>
                  <a:gd name="T9" fmla="*/ 47 h 58"/>
                  <a:gd name="T10" fmla="*/ 16 w 32"/>
                  <a:gd name="T11" fmla="*/ 58 h 58"/>
                  <a:gd name="T12" fmla="*/ 6 w 32"/>
                  <a:gd name="T13" fmla="*/ 42 h 58"/>
                  <a:gd name="T14" fmla="*/ 6 w 32"/>
                  <a:gd name="T15" fmla="*/ 16 h 58"/>
                  <a:gd name="T16" fmla="*/ 0 w 32"/>
                  <a:gd name="T17" fmla="*/ 10 h 58"/>
                  <a:gd name="T18" fmla="*/ 6 w 32"/>
                  <a:gd name="T19" fmla="*/ 0 h 58"/>
                  <a:gd name="T20" fmla="*/ 11 w 32"/>
                  <a:gd name="T21" fmla="*/ 5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2" h="58">
                    <a:moveTo>
                      <a:pt x="11" y="5"/>
                    </a:moveTo>
                    <a:lnTo>
                      <a:pt x="21" y="10"/>
                    </a:lnTo>
                    <a:lnTo>
                      <a:pt x="21" y="26"/>
                    </a:lnTo>
                    <a:lnTo>
                      <a:pt x="32" y="37"/>
                    </a:lnTo>
                    <a:lnTo>
                      <a:pt x="27" y="47"/>
                    </a:lnTo>
                    <a:lnTo>
                      <a:pt x="16" y="58"/>
                    </a:lnTo>
                    <a:lnTo>
                      <a:pt x="6" y="42"/>
                    </a:lnTo>
                    <a:lnTo>
                      <a:pt x="6" y="16"/>
                    </a:lnTo>
                    <a:lnTo>
                      <a:pt x="0" y="10"/>
                    </a:lnTo>
                    <a:lnTo>
                      <a:pt x="6" y="0"/>
                    </a:lnTo>
                    <a:lnTo>
                      <a:pt x="11" y="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50" name="Freeform 100"/>
              <p:cNvSpPr>
                <a:spLocks/>
              </p:cNvSpPr>
              <p:nvPr/>
            </p:nvSpPr>
            <p:spPr bwMode="auto">
              <a:xfrm>
                <a:off x="3353" y="1762"/>
                <a:ext cx="32" cy="10"/>
              </a:xfrm>
              <a:custGeom>
                <a:avLst/>
                <a:gdLst>
                  <a:gd name="T0" fmla="*/ 0 w 32"/>
                  <a:gd name="T1" fmla="*/ 5 h 10"/>
                  <a:gd name="T2" fmla="*/ 32 w 32"/>
                  <a:gd name="T3" fmla="*/ 0 h 10"/>
                  <a:gd name="T4" fmla="*/ 21 w 32"/>
                  <a:gd name="T5" fmla="*/ 10 h 10"/>
                  <a:gd name="T6" fmla="*/ 5 w 32"/>
                  <a:gd name="T7" fmla="*/ 10 h 10"/>
                  <a:gd name="T8" fmla="*/ 0 w 32"/>
                  <a:gd name="T9" fmla="*/ 5 h 10"/>
                </a:gdLst>
                <a:ahLst/>
                <a:cxnLst>
                  <a:cxn ang="0">
                    <a:pos x="T0" y="T1"/>
                  </a:cxn>
                  <a:cxn ang="0">
                    <a:pos x="T2" y="T3"/>
                  </a:cxn>
                  <a:cxn ang="0">
                    <a:pos x="T4" y="T5"/>
                  </a:cxn>
                  <a:cxn ang="0">
                    <a:pos x="T6" y="T7"/>
                  </a:cxn>
                  <a:cxn ang="0">
                    <a:pos x="T8" y="T9"/>
                  </a:cxn>
                </a:cxnLst>
                <a:rect l="0" t="0" r="r" b="b"/>
                <a:pathLst>
                  <a:path w="32" h="10">
                    <a:moveTo>
                      <a:pt x="0" y="5"/>
                    </a:moveTo>
                    <a:lnTo>
                      <a:pt x="32" y="0"/>
                    </a:lnTo>
                    <a:lnTo>
                      <a:pt x="21" y="10"/>
                    </a:lnTo>
                    <a:lnTo>
                      <a:pt x="5" y="10"/>
                    </a:lnTo>
                    <a:lnTo>
                      <a:pt x="0" y="5"/>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51" name="Freeform 101"/>
              <p:cNvSpPr>
                <a:spLocks/>
              </p:cNvSpPr>
              <p:nvPr/>
            </p:nvSpPr>
            <p:spPr bwMode="auto">
              <a:xfrm>
                <a:off x="3353" y="1762"/>
                <a:ext cx="32" cy="10"/>
              </a:xfrm>
              <a:custGeom>
                <a:avLst/>
                <a:gdLst>
                  <a:gd name="T0" fmla="*/ 16 w 32"/>
                  <a:gd name="T1" fmla="*/ 0 h 10"/>
                  <a:gd name="T2" fmla="*/ 32 w 32"/>
                  <a:gd name="T3" fmla="*/ 0 h 10"/>
                  <a:gd name="T4" fmla="*/ 21 w 32"/>
                  <a:gd name="T5" fmla="*/ 10 h 10"/>
                  <a:gd name="T6" fmla="*/ 5 w 32"/>
                  <a:gd name="T7" fmla="*/ 10 h 10"/>
                  <a:gd name="T8" fmla="*/ 0 w 32"/>
                  <a:gd name="T9" fmla="*/ 5 h 10"/>
                  <a:gd name="T10" fmla="*/ 16 w 32"/>
                  <a:gd name="T11" fmla="*/ 0 h 10"/>
                </a:gdLst>
                <a:ahLst/>
                <a:cxnLst>
                  <a:cxn ang="0">
                    <a:pos x="T0" y="T1"/>
                  </a:cxn>
                  <a:cxn ang="0">
                    <a:pos x="T2" y="T3"/>
                  </a:cxn>
                  <a:cxn ang="0">
                    <a:pos x="T4" y="T5"/>
                  </a:cxn>
                  <a:cxn ang="0">
                    <a:pos x="T6" y="T7"/>
                  </a:cxn>
                  <a:cxn ang="0">
                    <a:pos x="T8" y="T9"/>
                  </a:cxn>
                  <a:cxn ang="0">
                    <a:pos x="T10" y="T11"/>
                  </a:cxn>
                </a:cxnLst>
                <a:rect l="0" t="0" r="r" b="b"/>
                <a:pathLst>
                  <a:path w="32" h="10">
                    <a:moveTo>
                      <a:pt x="16" y="0"/>
                    </a:moveTo>
                    <a:lnTo>
                      <a:pt x="32" y="0"/>
                    </a:lnTo>
                    <a:lnTo>
                      <a:pt x="21" y="10"/>
                    </a:lnTo>
                    <a:lnTo>
                      <a:pt x="5" y="10"/>
                    </a:lnTo>
                    <a:lnTo>
                      <a:pt x="0" y="5"/>
                    </a:lnTo>
                    <a:lnTo>
                      <a:pt x="16"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52" name="Freeform 102"/>
              <p:cNvSpPr>
                <a:spLocks/>
              </p:cNvSpPr>
              <p:nvPr/>
            </p:nvSpPr>
            <p:spPr bwMode="auto">
              <a:xfrm>
                <a:off x="3406" y="1730"/>
                <a:ext cx="89" cy="84"/>
              </a:xfrm>
              <a:custGeom>
                <a:avLst/>
                <a:gdLst>
                  <a:gd name="T0" fmla="*/ 0 w 89"/>
                  <a:gd name="T1" fmla="*/ 21 h 84"/>
                  <a:gd name="T2" fmla="*/ 0 w 89"/>
                  <a:gd name="T3" fmla="*/ 26 h 84"/>
                  <a:gd name="T4" fmla="*/ 5 w 89"/>
                  <a:gd name="T5" fmla="*/ 11 h 84"/>
                  <a:gd name="T6" fmla="*/ 10 w 89"/>
                  <a:gd name="T7" fmla="*/ 11 h 84"/>
                  <a:gd name="T8" fmla="*/ 21 w 89"/>
                  <a:gd name="T9" fmla="*/ 11 h 84"/>
                  <a:gd name="T10" fmla="*/ 26 w 89"/>
                  <a:gd name="T11" fmla="*/ 5 h 84"/>
                  <a:gd name="T12" fmla="*/ 42 w 89"/>
                  <a:gd name="T13" fmla="*/ 11 h 84"/>
                  <a:gd name="T14" fmla="*/ 63 w 89"/>
                  <a:gd name="T15" fmla="*/ 5 h 84"/>
                  <a:gd name="T16" fmla="*/ 68 w 89"/>
                  <a:gd name="T17" fmla="*/ 0 h 84"/>
                  <a:gd name="T18" fmla="*/ 84 w 89"/>
                  <a:gd name="T19" fmla="*/ 0 h 84"/>
                  <a:gd name="T20" fmla="*/ 89 w 89"/>
                  <a:gd name="T21" fmla="*/ 0 h 84"/>
                  <a:gd name="T22" fmla="*/ 84 w 89"/>
                  <a:gd name="T23" fmla="*/ 11 h 84"/>
                  <a:gd name="T24" fmla="*/ 79 w 89"/>
                  <a:gd name="T25" fmla="*/ 11 h 84"/>
                  <a:gd name="T26" fmla="*/ 79 w 89"/>
                  <a:gd name="T27" fmla="*/ 42 h 84"/>
                  <a:gd name="T28" fmla="*/ 58 w 89"/>
                  <a:gd name="T29" fmla="*/ 63 h 84"/>
                  <a:gd name="T30" fmla="*/ 47 w 89"/>
                  <a:gd name="T31" fmla="*/ 69 h 84"/>
                  <a:gd name="T32" fmla="*/ 21 w 89"/>
                  <a:gd name="T33" fmla="*/ 84 h 84"/>
                  <a:gd name="T34" fmla="*/ 10 w 89"/>
                  <a:gd name="T35" fmla="*/ 84 h 84"/>
                  <a:gd name="T36" fmla="*/ 5 w 89"/>
                  <a:gd name="T37" fmla="*/ 79 h 84"/>
                  <a:gd name="T38" fmla="*/ 0 w 89"/>
                  <a:gd name="T39" fmla="*/ 79 h 84"/>
                  <a:gd name="T40" fmla="*/ 0 w 89"/>
                  <a:gd name="T41" fmla="*/ 79 h 84"/>
                  <a:gd name="T42" fmla="*/ 0 w 89"/>
                  <a:gd name="T43" fmla="*/ 69 h 84"/>
                  <a:gd name="T44" fmla="*/ 16 w 89"/>
                  <a:gd name="T45" fmla="*/ 53 h 84"/>
                  <a:gd name="T46" fmla="*/ 10 w 89"/>
                  <a:gd name="T47" fmla="*/ 47 h 84"/>
                  <a:gd name="T48" fmla="*/ 5 w 89"/>
                  <a:gd name="T49" fmla="*/ 42 h 84"/>
                  <a:gd name="T50" fmla="*/ 0 w 89"/>
                  <a:gd name="T51" fmla="*/ 21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89" h="84">
                    <a:moveTo>
                      <a:pt x="0" y="21"/>
                    </a:moveTo>
                    <a:lnTo>
                      <a:pt x="0" y="26"/>
                    </a:lnTo>
                    <a:lnTo>
                      <a:pt x="5" y="11"/>
                    </a:lnTo>
                    <a:lnTo>
                      <a:pt x="10" y="11"/>
                    </a:lnTo>
                    <a:lnTo>
                      <a:pt x="21" y="11"/>
                    </a:lnTo>
                    <a:lnTo>
                      <a:pt x="26" y="5"/>
                    </a:lnTo>
                    <a:lnTo>
                      <a:pt x="42" y="11"/>
                    </a:lnTo>
                    <a:lnTo>
                      <a:pt x="63" y="5"/>
                    </a:lnTo>
                    <a:lnTo>
                      <a:pt x="68" y="0"/>
                    </a:lnTo>
                    <a:lnTo>
                      <a:pt x="84" y="0"/>
                    </a:lnTo>
                    <a:lnTo>
                      <a:pt x="89" y="0"/>
                    </a:lnTo>
                    <a:lnTo>
                      <a:pt x="84" y="11"/>
                    </a:lnTo>
                    <a:lnTo>
                      <a:pt x="79" y="11"/>
                    </a:lnTo>
                    <a:lnTo>
                      <a:pt x="79" y="42"/>
                    </a:lnTo>
                    <a:lnTo>
                      <a:pt x="58" y="63"/>
                    </a:lnTo>
                    <a:lnTo>
                      <a:pt x="47" y="69"/>
                    </a:lnTo>
                    <a:lnTo>
                      <a:pt x="21" y="84"/>
                    </a:lnTo>
                    <a:lnTo>
                      <a:pt x="10" y="84"/>
                    </a:lnTo>
                    <a:lnTo>
                      <a:pt x="5" y="79"/>
                    </a:lnTo>
                    <a:lnTo>
                      <a:pt x="0" y="79"/>
                    </a:lnTo>
                    <a:lnTo>
                      <a:pt x="0" y="79"/>
                    </a:lnTo>
                    <a:lnTo>
                      <a:pt x="0" y="69"/>
                    </a:lnTo>
                    <a:lnTo>
                      <a:pt x="16" y="53"/>
                    </a:lnTo>
                    <a:lnTo>
                      <a:pt x="10" y="47"/>
                    </a:lnTo>
                    <a:lnTo>
                      <a:pt x="5" y="42"/>
                    </a:lnTo>
                    <a:lnTo>
                      <a:pt x="0" y="21"/>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53" name="Freeform 103"/>
              <p:cNvSpPr>
                <a:spLocks/>
              </p:cNvSpPr>
              <p:nvPr/>
            </p:nvSpPr>
            <p:spPr bwMode="auto">
              <a:xfrm>
                <a:off x="3406" y="1730"/>
                <a:ext cx="89" cy="84"/>
              </a:xfrm>
              <a:custGeom>
                <a:avLst/>
                <a:gdLst>
                  <a:gd name="T0" fmla="*/ 0 w 89"/>
                  <a:gd name="T1" fmla="*/ 21 h 84"/>
                  <a:gd name="T2" fmla="*/ 0 w 89"/>
                  <a:gd name="T3" fmla="*/ 26 h 84"/>
                  <a:gd name="T4" fmla="*/ 5 w 89"/>
                  <a:gd name="T5" fmla="*/ 11 h 84"/>
                  <a:gd name="T6" fmla="*/ 10 w 89"/>
                  <a:gd name="T7" fmla="*/ 11 h 84"/>
                  <a:gd name="T8" fmla="*/ 21 w 89"/>
                  <a:gd name="T9" fmla="*/ 11 h 84"/>
                  <a:gd name="T10" fmla="*/ 26 w 89"/>
                  <a:gd name="T11" fmla="*/ 5 h 84"/>
                  <a:gd name="T12" fmla="*/ 42 w 89"/>
                  <a:gd name="T13" fmla="*/ 11 h 84"/>
                  <a:gd name="T14" fmla="*/ 63 w 89"/>
                  <a:gd name="T15" fmla="*/ 5 h 84"/>
                  <a:gd name="T16" fmla="*/ 68 w 89"/>
                  <a:gd name="T17" fmla="*/ 0 h 84"/>
                  <a:gd name="T18" fmla="*/ 84 w 89"/>
                  <a:gd name="T19" fmla="*/ 0 h 84"/>
                  <a:gd name="T20" fmla="*/ 89 w 89"/>
                  <a:gd name="T21" fmla="*/ 0 h 84"/>
                  <a:gd name="T22" fmla="*/ 84 w 89"/>
                  <a:gd name="T23" fmla="*/ 11 h 84"/>
                  <a:gd name="T24" fmla="*/ 79 w 89"/>
                  <a:gd name="T25" fmla="*/ 11 h 84"/>
                  <a:gd name="T26" fmla="*/ 79 w 89"/>
                  <a:gd name="T27" fmla="*/ 42 h 84"/>
                  <a:gd name="T28" fmla="*/ 58 w 89"/>
                  <a:gd name="T29" fmla="*/ 63 h 84"/>
                  <a:gd name="T30" fmla="*/ 47 w 89"/>
                  <a:gd name="T31" fmla="*/ 69 h 84"/>
                  <a:gd name="T32" fmla="*/ 21 w 89"/>
                  <a:gd name="T33" fmla="*/ 84 h 84"/>
                  <a:gd name="T34" fmla="*/ 10 w 89"/>
                  <a:gd name="T35" fmla="*/ 84 h 84"/>
                  <a:gd name="T36" fmla="*/ 5 w 89"/>
                  <a:gd name="T37" fmla="*/ 79 h 84"/>
                  <a:gd name="T38" fmla="*/ 0 w 89"/>
                  <a:gd name="T39" fmla="*/ 79 h 84"/>
                  <a:gd name="T40" fmla="*/ 0 w 89"/>
                  <a:gd name="T41" fmla="*/ 79 h 84"/>
                  <a:gd name="T42" fmla="*/ 0 w 89"/>
                  <a:gd name="T43" fmla="*/ 69 h 84"/>
                  <a:gd name="T44" fmla="*/ 16 w 89"/>
                  <a:gd name="T45" fmla="*/ 53 h 84"/>
                  <a:gd name="T46" fmla="*/ 10 w 89"/>
                  <a:gd name="T47" fmla="*/ 47 h 84"/>
                  <a:gd name="T48" fmla="*/ 5 w 89"/>
                  <a:gd name="T49" fmla="*/ 42 h 84"/>
                  <a:gd name="T50" fmla="*/ 0 w 89"/>
                  <a:gd name="T51" fmla="*/ 21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89" h="84">
                    <a:moveTo>
                      <a:pt x="0" y="21"/>
                    </a:moveTo>
                    <a:lnTo>
                      <a:pt x="0" y="26"/>
                    </a:lnTo>
                    <a:lnTo>
                      <a:pt x="5" y="11"/>
                    </a:lnTo>
                    <a:lnTo>
                      <a:pt x="10" y="11"/>
                    </a:lnTo>
                    <a:lnTo>
                      <a:pt x="21" y="11"/>
                    </a:lnTo>
                    <a:lnTo>
                      <a:pt x="26" y="5"/>
                    </a:lnTo>
                    <a:lnTo>
                      <a:pt x="42" y="11"/>
                    </a:lnTo>
                    <a:lnTo>
                      <a:pt x="63" y="5"/>
                    </a:lnTo>
                    <a:lnTo>
                      <a:pt x="68" y="0"/>
                    </a:lnTo>
                    <a:lnTo>
                      <a:pt x="84" y="0"/>
                    </a:lnTo>
                    <a:lnTo>
                      <a:pt x="89" y="0"/>
                    </a:lnTo>
                    <a:lnTo>
                      <a:pt x="84" y="11"/>
                    </a:lnTo>
                    <a:lnTo>
                      <a:pt x="79" y="11"/>
                    </a:lnTo>
                    <a:lnTo>
                      <a:pt x="79" y="42"/>
                    </a:lnTo>
                    <a:lnTo>
                      <a:pt x="58" y="63"/>
                    </a:lnTo>
                    <a:lnTo>
                      <a:pt x="47" y="69"/>
                    </a:lnTo>
                    <a:lnTo>
                      <a:pt x="21" y="84"/>
                    </a:lnTo>
                    <a:lnTo>
                      <a:pt x="10" y="84"/>
                    </a:lnTo>
                    <a:lnTo>
                      <a:pt x="5" y="79"/>
                    </a:lnTo>
                    <a:lnTo>
                      <a:pt x="0" y="79"/>
                    </a:lnTo>
                    <a:lnTo>
                      <a:pt x="0" y="79"/>
                    </a:lnTo>
                    <a:lnTo>
                      <a:pt x="0" y="69"/>
                    </a:lnTo>
                    <a:lnTo>
                      <a:pt x="16" y="53"/>
                    </a:lnTo>
                    <a:lnTo>
                      <a:pt x="10" y="47"/>
                    </a:lnTo>
                    <a:lnTo>
                      <a:pt x="5" y="42"/>
                    </a:lnTo>
                    <a:lnTo>
                      <a:pt x="0" y="2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54" name="Freeform 104"/>
              <p:cNvSpPr>
                <a:spLocks/>
              </p:cNvSpPr>
              <p:nvPr/>
            </p:nvSpPr>
            <p:spPr bwMode="auto">
              <a:xfrm>
                <a:off x="3401" y="1772"/>
                <a:ext cx="21" cy="32"/>
              </a:xfrm>
              <a:custGeom>
                <a:avLst/>
                <a:gdLst>
                  <a:gd name="T0" fmla="*/ 5 w 21"/>
                  <a:gd name="T1" fmla="*/ 16 h 32"/>
                  <a:gd name="T2" fmla="*/ 5 w 21"/>
                  <a:gd name="T3" fmla="*/ 11 h 32"/>
                  <a:gd name="T4" fmla="*/ 10 w 21"/>
                  <a:gd name="T5" fmla="*/ 0 h 32"/>
                  <a:gd name="T6" fmla="*/ 15 w 21"/>
                  <a:gd name="T7" fmla="*/ 5 h 32"/>
                  <a:gd name="T8" fmla="*/ 21 w 21"/>
                  <a:gd name="T9" fmla="*/ 11 h 32"/>
                  <a:gd name="T10" fmla="*/ 5 w 21"/>
                  <a:gd name="T11" fmla="*/ 27 h 32"/>
                  <a:gd name="T12" fmla="*/ 5 w 21"/>
                  <a:gd name="T13" fmla="*/ 32 h 32"/>
                  <a:gd name="T14" fmla="*/ 0 w 21"/>
                  <a:gd name="T15" fmla="*/ 32 h 32"/>
                  <a:gd name="T16" fmla="*/ 0 w 21"/>
                  <a:gd name="T17" fmla="*/ 16 h 32"/>
                  <a:gd name="T18" fmla="*/ 5 w 21"/>
                  <a:gd name="T19" fmla="*/ 16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 h="32">
                    <a:moveTo>
                      <a:pt x="5" y="16"/>
                    </a:moveTo>
                    <a:lnTo>
                      <a:pt x="5" y="11"/>
                    </a:lnTo>
                    <a:lnTo>
                      <a:pt x="10" y="0"/>
                    </a:lnTo>
                    <a:lnTo>
                      <a:pt x="15" y="5"/>
                    </a:lnTo>
                    <a:lnTo>
                      <a:pt x="21" y="11"/>
                    </a:lnTo>
                    <a:lnTo>
                      <a:pt x="5" y="27"/>
                    </a:lnTo>
                    <a:lnTo>
                      <a:pt x="5" y="32"/>
                    </a:lnTo>
                    <a:lnTo>
                      <a:pt x="0" y="32"/>
                    </a:lnTo>
                    <a:lnTo>
                      <a:pt x="0" y="16"/>
                    </a:lnTo>
                    <a:lnTo>
                      <a:pt x="5" y="16"/>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55" name="Freeform 105"/>
              <p:cNvSpPr>
                <a:spLocks/>
              </p:cNvSpPr>
              <p:nvPr/>
            </p:nvSpPr>
            <p:spPr bwMode="auto">
              <a:xfrm>
                <a:off x="3401" y="1772"/>
                <a:ext cx="21" cy="32"/>
              </a:xfrm>
              <a:custGeom>
                <a:avLst/>
                <a:gdLst>
                  <a:gd name="T0" fmla="*/ 5 w 21"/>
                  <a:gd name="T1" fmla="*/ 11 h 32"/>
                  <a:gd name="T2" fmla="*/ 5 w 21"/>
                  <a:gd name="T3" fmla="*/ 11 h 32"/>
                  <a:gd name="T4" fmla="*/ 10 w 21"/>
                  <a:gd name="T5" fmla="*/ 0 h 32"/>
                  <a:gd name="T6" fmla="*/ 15 w 21"/>
                  <a:gd name="T7" fmla="*/ 5 h 32"/>
                  <a:gd name="T8" fmla="*/ 21 w 21"/>
                  <a:gd name="T9" fmla="*/ 11 h 32"/>
                  <a:gd name="T10" fmla="*/ 5 w 21"/>
                  <a:gd name="T11" fmla="*/ 27 h 32"/>
                  <a:gd name="T12" fmla="*/ 5 w 21"/>
                  <a:gd name="T13" fmla="*/ 32 h 32"/>
                  <a:gd name="T14" fmla="*/ 0 w 21"/>
                  <a:gd name="T15" fmla="*/ 32 h 32"/>
                  <a:gd name="T16" fmla="*/ 0 w 21"/>
                  <a:gd name="T17" fmla="*/ 16 h 32"/>
                  <a:gd name="T18" fmla="*/ 5 w 21"/>
                  <a:gd name="T19" fmla="*/ 16 h 32"/>
                  <a:gd name="T20" fmla="*/ 5 w 21"/>
                  <a:gd name="T21" fmla="*/ 11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1" h="32">
                    <a:moveTo>
                      <a:pt x="5" y="11"/>
                    </a:moveTo>
                    <a:lnTo>
                      <a:pt x="5" y="11"/>
                    </a:lnTo>
                    <a:lnTo>
                      <a:pt x="10" y="0"/>
                    </a:lnTo>
                    <a:lnTo>
                      <a:pt x="15" y="5"/>
                    </a:lnTo>
                    <a:lnTo>
                      <a:pt x="21" y="11"/>
                    </a:lnTo>
                    <a:lnTo>
                      <a:pt x="5" y="27"/>
                    </a:lnTo>
                    <a:lnTo>
                      <a:pt x="5" y="32"/>
                    </a:lnTo>
                    <a:lnTo>
                      <a:pt x="0" y="32"/>
                    </a:lnTo>
                    <a:lnTo>
                      <a:pt x="0" y="16"/>
                    </a:lnTo>
                    <a:lnTo>
                      <a:pt x="5" y="16"/>
                    </a:lnTo>
                    <a:lnTo>
                      <a:pt x="5" y="1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56" name="Freeform 106"/>
              <p:cNvSpPr>
                <a:spLocks/>
              </p:cNvSpPr>
              <p:nvPr/>
            </p:nvSpPr>
            <p:spPr bwMode="auto">
              <a:xfrm>
                <a:off x="3016" y="1804"/>
                <a:ext cx="242" cy="243"/>
              </a:xfrm>
              <a:custGeom>
                <a:avLst/>
                <a:gdLst>
                  <a:gd name="T0" fmla="*/ 26 w 242"/>
                  <a:gd name="T1" fmla="*/ 0 h 243"/>
                  <a:gd name="T2" fmla="*/ 84 w 242"/>
                  <a:gd name="T3" fmla="*/ 10 h 243"/>
                  <a:gd name="T4" fmla="*/ 142 w 242"/>
                  <a:gd name="T5" fmla="*/ 47 h 243"/>
                  <a:gd name="T6" fmla="*/ 152 w 242"/>
                  <a:gd name="T7" fmla="*/ 47 h 243"/>
                  <a:gd name="T8" fmla="*/ 163 w 242"/>
                  <a:gd name="T9" fmla="*/ 32 h 243"/>
                  <a:gd name="T10" fmla="*/ 158 w 242"/>
                  <a:gd name="T11" fmla="*/ 16 h 243"/>
                  <a:gd name="T12" fmla="*/ 184 w 242"/>
                  <a:gd name="T13" fmla="*/ 0 h 243"/>
                  <a:gd name="T14" fmla="*/ 200 w 242"/>
                  <a:gd name="T15" fmla="*/ 5 h 243"/>
                  <a:gd name="T16" fmla="*/ 205 w 242"/>
                  <a:gd name="T17" fmla="*/ 16 h 243"/>
                  <a:gd name="T18" fmla="*/ 237 w 242"/>
                  <a:gd name="T19" fmla="*/ 26 h 243"/>
                  <a:gd name="T20" fmla="*/ 242 w 242"/>
                  <a:gd name="T21" fmla="*/ 200 h 243"/>
                  <a:gd name="T22" fmla="*/ 242 w 242"/>
                  <a:gd name="T23" fmla="*/ 232 h 243"/>
                  <a:gd name="T24" fmla="*/ 226 w 242"/>
                  <a:gd name="T25" fmla="*/ 232 h 243"/>
                  <a:gd name="T26" fmla="*/ 226 w 242"/>
                  <a:gd name="T27" fmla="*/ 243 h 243"/>
                  <a:gd name="T28" fmla="*/ 158 w 242"/>
                  <a:gd name="T29" fmla="*/ 200 h 243"/>
                  <a:gd name="T30" fmla="*/ 100 w 242"/>
                  <a:gd name="T31" fmla="*/ 169 h 243"/>
                  <a:gd name="T32" fmla="*/ 89 w 242"/>
                  <a:gd name="T33" fmla="*/ 179 h 243"/>
                  <a:gd name="T34" fmla="*/ 73 w 242"/>
                  <a:gd name="T35" fmla="*/ 185 h 243"/>
                  <a:gd name="T36" fmla="*/ 63 w 242"/>
                  <a:gd name="T37" fmla="*/ 174 h 243"/>
                  <a:gd name="T38" fmla="*/ 42 w 242"/>
                  <a:gd name="T39" fmla="*/ 169 h 243"/>
                  <a:gd name="T40" fmla="*/ 10 w 242"/>
                  <a:gd name="T41" fmla="*/ 148 h 243"/>
                  <a:gd name="T42" fmla="*/ 0 w 242"/>
                  <a:gd name="T43" fmla="*/ 121 h 243"/>
                  <a:gd name="T44" fmla="*/ 5 w 242"/>
                  <a:gd name="T45" fmla="*/ 116 h 243"/>
                  <a:gd name="T46" fmla="*/ 0 w 242"/>
                  <a:gd name="T47" fmla="*/ 47 h 243"/>
                  <a:gd name="T48" fmla="*/ 10 w 242"/>
                  <a:gd name="T49" fmla="*/ 26 h 243"/>
                  <a:gd name="T50" fmla="*/ 31 w 242"/>
                  <a:gd name="T51" fmla="*/ 10 h 243"/>
                  <a:gd name="T52" fmla="*/ 26 w 242"/>
                  <a:gd name="T53" fmla="*/ 0 h 2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42" h="243">
                    <a:moveTo>
                      <a:pt x="26" y="0"/>
                    </a:moveTo>
                    <a:lnTo>
                      <a:pt x="84" y="10"/>
                    </a:lnTo>
                    <a:lnTo>
                      <a:pt x="142" y="47"/>
                    </a:lnTo>
                    <a:lnTo>
                      <a:pt x="152" y="47"/>
                    </a:lnTo>
                    <a:lnTo>
                      <a:pt x="163" y="32"/>
                    </a:lnTo>
                    <a:lnTo>
                      <a:pt x="158" y="16"/>
                    </a:lnTo>
                    <a:lnTo>
                      <a:pt x="184" y="0"/>
                    </a:lnTo>
                    <a:lnTo>
                      <a:pt x="200" y="5"/>
                    </a:lnTo>
                    <a:lnTo>
                      <a:pt x="205" y="16"/>
                    </a:lnTo>
                    <a:lnTo>
                      <a:pt x="237" y="26"/>
                    </a:lnTo>
                    <a:lnTo>
                      <a:pt x="242" y="200"/>
                    </a:lnTo>
                    <a:lnTo>
                      <a:pt x="242" y="232"/>
                    </a:lnTo>
                    <a:lnTo>
                      <a:pt x="226" y="232"/>
                    </a:lnTo>
                    <a:lnTo>
                      <a:pt x="226" y="243"/>
                    </a:lnTo>
                    <a:lnTo>
                      <a:pt x="158" y="200"/>
                    </a:lnTo>
                    <a:lnTo>
                      <a:pt x="100" y="169"/>
                    </a:lnTo>
                    <a:lnTo>
                      <a:pt x="89" y="179"/>
                    </a:lnTo>
                    <a:lnTo>
                      <a:pt x="73" y="185"/>
                    </a:lnTo>
                    <a:lnTo>
                      <a:pt x="63" y="174"/>
                    </a:lnTo>
                    <a:lnTo>
                      <a:pt x="42" y="169"/>
                    </a:lnTo>
                    <a:lnTo>
                      <a:pt x="10" y="148"/>
                    </a:lnTo>
                    <a:lnTo>
                      <a:pt x="0" y="121"/>
                    </a:lnTo>
                    <a:lnTo>
                      <a:pt x="5" y="116"/>
                    </a:lnTo>
                    <a:lnTo>
                      <a:pt x="0" y="47"/>
                    </a:lnTo>
                    <a:lnTo>
                      <a:pt x="10" y="26"/>
                    </a:lnTo>
                    <a:lnTo>
                      <a:pt x="31" y="10"/>
                    </a:lnTo>
                    <a:lnTo>
                      <a:pt x="26" y="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57" name="Freeform 107"/>
              <p:cNvSpPr>
                <a:spLocks/>
              </p:cNvSpPr>
              <p:nvPr/>
            </p:nvSpPr>
            <p:spPr bwMode="auto">
              <a:xfrm>
                <a:off x="3016" y="1804"/>
                <a:ext cx="242" cy="243"/>
              </a:xfrm>
              <a:custGeom>
                <a:avLst/>
                <a:gdLst>
                  <a:gd name="T0" fmla="*/ 26 w 242"/>
                  <a:gd name="T1" fmla="*/ 0 h 243"/>
                  <a:gd name="T2" fmla="*/ 84 w 242"/>
                  <a:gd name="T3" fmla="*/ 10 h 243"/>
                  <a:gd name="T4" fmla="*/ 142 w 242"/>
                  <a:gd name="T5" fmla="*/ 47 h 243"/>
                  <a:gd name="T6" fmla="*/ 152 w 242"/>
                  <a:gd name="T7" fmla="*/ 47 h 243"/>
                  <a:gd name="T8" fmla="*/ 163 w 242"/>
                  <a:gd name="T9" fmla="*/ 32 h 243"/>
                  <a:gd name="T10" fmla="*/ 158 w 242"/>
                  <a:gd name="T11" fmla="*/ 16 h 243"/>
                  <a:gd name="T12" fmla="*/ 184 w 242"/>
                  <a:gd name="T13" fmla="*/ 0 h 243"/>
                  <a:gd name="T14" fmla="*/ 200 w 242"/>
                  <a:gd name="T15" fmla="*/ 5 h 243"/>
                  <a:gd name="T16" fmla="*/ 205 w 242"/>
                  <a:gd name="T17" fmla="*/ 16 h 243"/>
                  <a:gd name="T18" fmla="*/ 237 w 242"/>
                  <a:gd name="T19" fmla="*/ 26 h 243"/>
                  <a:gd name="T20" fmla="*/ 242 w 242"/>
                  <a:gd name="T21" fmla="*/ 200 h 243"/>
                  <a:gd name="T22" fmla="*/ 242 w 242"/>
                  <a:gd name="T23" fmla="*/ 232 h 243"/>
                  <a:gd name="T24" fmla="*/ 226 w 242"/>
                  <a:gd name="T25" fmla="*/ 232 h 243"/>
                  <a:gd name="T26" fmla="*/ 226 w 242"/>
                  <a:gd name="T27" fmla="*/ 243 h 243"/>
                  <a:gd name="T28" fmla="*/ 158 w 242"/>
                  <a:gd name="T29" fmla="*/ 200 h 243"/>
                  <a:gd name="T30" fmla="*/ 100 w 242"/>
                  <a:gd name="T31" fmla="*/ 169 h 243"/>
                  <a:gd name="T32" fmla="*/ 89 w 242"/>
                  <a:gd name="T33" fmla="*/ 179 h 243"/>
                  <a:gd name="T34" fmla="*/ 73 w 242"/>
                  <a:gd name="T35" fmla="*/ 185 h 243"/>
                  <a:gd name="T36" fmla="*/ 63 w 242"/>
                  <a:gd name="T37" fmla="*/ 174 h 243"/>
                  <a:gd name="T38" fmla="*/ 42 w 242"/>
                  <a:gd name="T39" fmla="*/ 169 h 243"/>
                  <a:gd name="T40" fmla="*/ 10 w 242"/>
                  <a:gd name="T41" fmla="*/ 148 h 243"/>
                  <a:gd name="T42" fmla="*/ 0 w 242"/>
                  <a:gd name="T43" fmla="*/ 121 h 243"/>
                  <a:gd name="T44" fmla="*/ 5 w 242"/>
                  <a:gd name="T45" fmla="*/ 116 h 243"/>
                  <a:gd name="T46" fmla="*/ 0 w 242"/>
                  <a:gd name="T47" fmla="*/ 47 h 243"/>
                  <a:gd name="T48" fmla="*/ 10 w 242"/>
                  <a:gd name="T49" fmla="*/ 26 h 243"/>
                  <a:gd name="T50" fmla="*/ 31 w 242"/>
                  <a:gd name="T51" fmla="*/ 10 h 243"/>
                  <a:gd name="T52" fmla="*/ 26 w 242"/>
                  <a:gd name="T53" fmla="*/ 0 h 2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42" h="243">
                    <a:moveTo>
                      <a:pt x="26" y="0"/>
                    </a:moveTo>
                    <a:lnTo>
                      <a:pt x="84" y="10"/>
                    </a:lnTo>
                    <a:lnTo>
                      <a:pt x="142" y="47"/>
                    </a:lnTo>
                    <a:lnTo>
                      <a:pt x="152" y="47"/>
                    </a:lnTo>
                    <a:lnTo>
                      <a:pt x="163" y="32"/>
                    </a:lnTo>
                    <a:lnTo>
                      <a:pt x="158" y="16"/>
                    </a:lnTo>
                    <a:lnTo>
                      <a:pt x="184" y="0"/>
                    </a:lnTo>
                    <a:lnTo>
                      <a:pt x="200" y="5"/>
                    </a:lnTo>
                    <a:lnTo>
                      <a:pt x="205" y="16"/>
                    </a:lnTo>
                    <a:lnTo>
                      <a:pt x="237" y="26"/>
                    </a:lnTo>
                    <a:lnTo>
                      <a:pt x="242" y="200"/>
                    </a:lnTo>
                    <a:lnTo>
                      <a:pt x="242" y="232"/>
                    </a:lnTo>
                    <a:lnTo>
                      <a:pt x="226" y="232"/>
                    </a:lnTo>
                    <a:lnTo>
                      <a:pt x="226" y="243"/>
                    </a:lnTo>
                    <a:lnTo>
                      <a:pt x="158" y="200"/>
                    </a:lnTo>
                    <a:lnTo>
                      <a:pt x="100" y="169"/>
                    </a:lnTo>
                    <a:lnTo>
                      <a:pt x="89" y="179"/>
                    </a:lnTo>
                    <a:lnTo>
                      <a:pt x="73" y="185"/>
                    </a:lnTo>
                    <a:lnTo>
                      <a:pt x="63" y="174"/>
                    </a:lnTo>
                    <a:lnTo>
                      <a:pt x="42" y="169"/>
                    </a:lnTo>
                    <a:lnTo>
                      <a:pt x="10" y="148"/>
                    </a:lnTo>
                    <a:lnTo>
                      <a:pt x="0" y="121"/>
                    </a:lnTo>
                    <a:lnTo>
                      <a:pt x="5" y="116"/>
                    </a:lnTo>
                    <a:lnTo>
                      <a:pt x="0" y="47"/>
                    </a:lnTo>
                    <a:lnTo>
                      <a:pt x="10" y="26"/>
                    </a:lnTo>
                    <a:lnTo>
                      <a:pt x="31" y="10"/>
                    </a:lnTo>
                    <a:lnTo>
                      <a:pt x="26"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58" name="Freeform 108"/>
              <p:cNvSpPr>
                <a:spLocks/>
              </p:cNvSpPr>
              <p:nvPr/>
            </p:nvSpPr>
            <p:spPr bwMode="auto">
              <a:xfrm>
                <a:off x="2984" y="1725"/>
                <a:ext cx="63" cy="126"/>
              </a:xfrm>
              <a:custGeom>
                <a:avLst/>
                <a:gdLst>
                  <a:gd name="T0" fmla="*/ 16 w 63"/>
                  <a:gd name="T1" fmla="*/ 5 h 126"/>
                  <a:gd name="T2" fmla="*/ 37 w 63"/>
                  <a:gd name="T3" fmla="*/ 0 h 126"/>
                  <a:gd name="T4" fmla="*/ 53 w 63"/>
                  <a:gd name="T5" fmla="*/ 5 h 126"/>
                  <a:gd name="T6" fmla="*/ 53 w 63"/>
                  <a:gd name="T7" fmla="*/ 42 h 126"/>
                  <a:gd name="T8" fmla="*/ 37 w 63"/>
                  <a:gd name="T9" fmla="*/ 58 h 126"/>
                  <a:gd name="T10" fmla="*/ 42 w 63"/>
                  <a:gd name="T11" fmla="*/ 68 h 126"/>
                  <a:gd name="T12" fmla="*/ 58 w 63"/>
                  <a:gd name="T13" fmla="*/ 79 h 126"/>
                  <a:gd name="T14" fmla="*/ 63 w 63"/>
                  <a:gd name="T15" fmla="*/ 89 h 126"/>
                  <a:gd name="T16" fmla="*/ 42 w 63"/>
                  <a:gd name="T17" fmla="*/ 105 h 126"/>
                  <a:gd name="T18" fmla="*/ 32 w 63"/>
                  <a:gd name="T19" fmla="*/ 126 h 126"/>
                  <a:gd name="T20" fmla="*/ 21 w 63"/>
                  <a:gd name="T21" fmla="*/ 95 h 126"/>
                  <a:gd name="T22" fmla="*/ 10 w 63"/>
                  <a:gd name="T23" fmla="*/ 89 h 126"/>
                  <a:gd name="T24" fmla="*/ 5 w 63"/>
                  <a:gd name="T25" fmla="*/ 74 h 126"/>
                  <a:gd name="T26" fmla="*/ 0 w 63"/>
                  <a:gd name="T27" fmla="*/ 58 h 126"/>
                  <a:gd name="T28" fmla="*/ 10 w 63"/>
                  <a:gd name="T29" fmla="*/ 47 h 126"/>
                  <a:gd name="T30" fmla="*/ 16 w 63"/>
                  <a:gd name="T31" fmla="*/ 5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3" h="126">
                    <a:moveTo>
                      <a:pt x="16" y="5"/>
                    </a:moveTo>
                    <a:lnTo>
                      <a:pt x="37" y="0"/>
                    </a:lnTo>
                    <a:lnTo>
                      <a:pt x="53" y="5"/>
                    </a:lnTo>
                    <a:lnTo>
                      <a:pt x="53" y="42"/>
                    </a:lnTo>
                    <a:lnTo>
                      <a:pt x="37" y="58"/>
                    </a:lnTo>
                    <a:lnTo>
                      <a:pt x="42" y="68"/>
                    </a:lnTo>
                    <a:lnTo>
                      <a:pt x="58" y="79"/>
                    </a:lnTo>
                    <a:lnTo>
                      <a:pt x="63" y="89"/>
                    </a:lnTo>
                    <a:lnTo>
                      <a:pt x="42" y="105"/>
                    </a:lnTo>
                    <a:lnTo>
                      <a:pt x="32" y="126"/>
                    </a:lnTo>
                    <a:lnTo>
                      <a:pt x="21" y="95"/>
                    </a:lnTo>
                    <a:lnTo>
                      <a:pt x="10" y="89"/>
                    </a:lnTo>
                    <a:lnTo>
                      <a:pt x="5" y="74"/>
                    </a:lnTo>
                    <a:lnTo>
                      <a:pt x="0" y="58"/>
                    </a:lnTo>
                    <a:lnTo>
                      <a:pt x="10" y="47"/>
                    </a:lnTo>
                    <a:lnTo>
                      <a:pt x="16" y="5"/>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59" name="Freeform 109"/>
              <p:cNvSpPr>
                <a:spLocks/>
              </p:cNvSpPr>
              <p:nvPr/>
            </p:nvSpPr>
            <p:spPr bwMode="auto">
              <a:xfrm>
                <a:off x="2984" y="1725"/>
                <a:ext cx="63" cy="126"/>
              </a:xfrm>
              <a:custGeom>
                <a:avLst/>
                <a:gdLst>
                  <a:gd name="T0" fmla="*/ 26 w 63"/>
                  <a:gd name="T1" fmla="*/ 5 h 126"/>
                  <a:gd name="T2" fmla="*/ 37 w 63"/>
                  <a:gd name="T3" fmla="*/ 0 h 126"/>
                  <a:gd name="T4" fmla="*/ 53 w 63"/>
                  <a:gd name="T5" fmla="*/ 5 h 126"/>
                  <a:gd name="T6" fmla="*/ 53 w 63"/>
                  <a:gd name="T7" fmla="*/ 42 h 126"/>
                  <a:gd name="T8" fmla="*/ 37 w 63"/>
                  <a:gd name="T9" fmla="*/ 58 h 126"/>
                  <a:gd name="T10" fmla="*/ 42 w 63"/>
                  <a:gd name="T11" fmla="*/ 68 h 126"/>
                  <a:gd name="T12" fmla="*/ 58 w 63"/>
                  <a:gd name="T13" fmla="*/ 79 h 126"/>
                  <a:gd name="T14" fmla="*/ 63 w 63"/>
                  <a:gd name="T15" fmla="*/ 89 h 126"/>
                  <a:gd name="T16" fmla="*/ 42 w 63"/>
                  <a:gd name="T17" fmla="*/ 105 h 126"/>
                  <a:gd name="T18" fmla="*/ 32 w 63"/>
                  <a:gd name="T19" fmla="*/ 126 h 126"/>
                  <a:gd name="T20" fmla="*/ 21 w 63"/>
                  <a:gd name="T21" fmla="*/ 95 h 126"/>
                  <a:gd name="T22" fmla="*/ 10 w 63"/>
                  <a:gd name="T23" fmla="*/ 89 h 126"/>
                  <a:gd name="T24" fmla="*/ 5 w 63"/>
                  <a:gd name="T25" fmla="*/ 74 h 126"/>
                  <a:gd name="T26" fmla="*/ 0 w 63"/>
                  <a:gd name="T27" fmla="*/ 58 h 126"/>
                  <a:gd name="T28" fmla="*/ 10 w 63"/>
                  <a:gd name="T29" fmla="*/ 47 h 126"/>
                  <a:gd name="T30" fmla="*/ 16 w 63"/>
                  <a:gd name="T31" fmla="*/ 5 h 126"/>
                  <a:gd name="T32" fmla="*/ 26 w 63"/>
                  <a:gd name="T33" fmla="*/ 5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3" h="126">
                    <a:moveTo>
                      <a:pt x="26" y="5"/>
                    </a:moveTo>
                    <a:lnTo>
                      <a:pt x="37" y="0"/>
                    </a:lnTo>
                    <a:lnTo>
                      <a:pt x="53" y="5"/>
                    </a:lnTo>
                    <a:lnTo>
                      <a:pt x="53" y="42"/>
                    </a:lnTo>
                    <a:lnTo>
                      <a:pt x="37" y="58"/>
                    </a:lnTo>
                    <a:lnTo>
                      <a:pt x="42" y="68"/>
                    </a:lnTo>
                    <a:lnTo>
                      <a:pt x="58" y="79"/>
                    </a:lnTo>
                    <a:lnTo>
                      <a:pt x="63" y="89"/>
                    </a:lnTo>
                    <a:lnTo>
                      <a:pt x="42" y="105"/>
                    </a:lnTo>
                    <a:lnTo>
                      <a:pt x="32" y="126"/>
                    </a:lnTo>
                    <a:lnTo>
                      <a:pt x="21" y="95"/>
                    </a:lnTo>
                    <a:lnTo>
                      <a:pt x="10" y="89"/>
                    </a:lnTo>
                    <a:lnTo>
                      <a:pt x="5" y="74"/>
                    </a:lnTo>
                    <a:lnTo>
                      <a:pt x="0" y="58"/>
                    </a:lnTo>
                    <a:lnTo>
                      <a:pt x="10" y="47"/>
                    </a:lnTo>
                    <a:lnTo>
                      <a:pt x="16" y="5"/>
                    </a:lnTo>
                    <a:lnTo>
                      <a:pt x="26" y="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60" name="Freeform 110"/>
              <p:cNvSpPr>
                <a:spLocks/>
              </p:cNvSpPr>
              <p:nvPr/>
            </p:nvSpPr>
            <p:spPr bwMode="auto">
              <a:xfrm>
                <a:off x="2736" y="1730"/>
                <a:ext cx="322" cy="327"/>
              </a:xfrm>
              <a:custGeom>
                <a:avLst/>
                <a:gdLst>
                  <a:gd name="T0" fmla="*/ 100 w 322"/>
                  <a:gd name="T1" fmla="*/ 37 h 327"/>
                  <a:gd name="T2" fmla="*/ 158 w 322"/>
                  <a:gd name="T3" fmla="*/ 11 h 327"/>
                  <a:gd name="T4" fmla="*/ 264 w 322"/>
                  <a:gd name="T5" fmla="*/ 0 h 327"/>
                  <a:gd name="T6" fmla="*/ 258 w 322"/>
                  <a:gd name="T7" fmla="*/ 42 h 327"/>
                  <a:gd name="T8" fmla="*/ 248 w 322"/>
                  <a:gd name="T9" fmla="*/ 53 h 327"/>
                  <a:gd name="T10" fmla="*/ 253 w 322"/>
                  <a:gd name="T11" fmla="*/ 69 h 327"/>
                  <a:gd name="T12" fmla="*/ 258 w 322"/>
                  <a:gd name="T13" fmla="*/ 84 h 327"/>
                  <a:gd name="T14" fmla="*/ 269 w 322"/>
                  <a:gd name="T15" fmla="*/ 90 h 327"/>
                  <a:gd name="T16" fmla="*/ 280 w 322"/>
                  <a:gd name="T17" fmla="*/ 121 h 327"/>
                  <a:gd name="T18" fmla="*/ 285 w 322"/>
                  <a:gd name="T19" fmla="*/ 190 h 327"/>
                  <a:gd name="T20" fmla="*/ 280 w 322"/>
                  <a:gd name="T21" fmla="*/ 195 h 327"/>
                  <a:gd name="T22" fmla="*/ 290 w 322"/>
                  <a:gd name="T23" fmla="*/ 222 h 327"/>
                  <a:gd name="T24" fmla="*/ 322 w 322"/>
                  <a:gd name="T25" fmla="*/ 243 h 327"/>
                  <a:gd name="T26" fmla="*/ 248 w 322"/>
                  <a:gd name="T27" fmla="*/ 290 h 327"/>
                  <a:gd name="T28" fmla="*/ 237 w 322"/>
                  <a:gd name="T29" fmla="*/ 306 h 327"/>
                  <a:gd name="T30" fmla="*/ 227 w 322"/>
                  <a:gd name="T31" fmla="*/ 317 h 327"/>
                  <a:gd name="T32" fmla="*/ 200 w 322"/>
                  <a:gd name="T33" fmla="*/ 322 h 327"/>
                  <a:gd name="T34" fmla="*/ 185 w 322"/>
                  <a:gd name="T35" fmla="*/ 327 h 327"/>
                  <a:gd name="T36" fmla="*/ 153 w 322"/>
                  <a:gd name="T37" fmla="*/ 290 h 327"/>
                  <a:gd name="T38" fmla="*/ 58 w 322"/>
                  <a:gd name="T39" fmla="*/ 216 h 327"/>
                  <a:gd name="T40" fmla="*/ 0 w 322"/>
                  <a:gd name="T41" fmla="*/ 179 h 327"/>
                  <a:gd name="T42" fmla="*/ 0 w 322"/>
                  <a:gd name="T43" fmla="*/ 169 h 327"/>
                  <a:gd name="T44" fmla="*/ 0 w 322"/>
                  <a:gd name="T45" fmla="*/ 148 h 327"/>
                  <a:gd name="T46" fmla="*/ 74 w 322"/>
                  <a:gd name="T47" fmla="*/ 111 h 327"/>
                  <a:gd name="T48" fmla="*/ 79 w 322"/>
                  <a:gd name="T49" fmla="*/ 106 h 327"/>
                  <a:gd name="T50" fmla="*/ 90 w 322"/>
                  <a:gd name="T51" fmla="*/ 90 h 327"/>
                  <a:gd name="T52" fmla="*/ 116 w 322"/>
                  <a:gd name="T53" fmla="*/ 90 h 327"/>
                  <a:gd name="T54" fmla="*/ 100 w 322"/>
                  <a:gd name="T55" fmla="*/ 37 h 3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22" h="327">
                    <a:moveTo>
                      <a:pt x="100" y="37"/>
                    </a:moveTo>
                    <a:lnTo>
                      <a:pt x="158" y="11"/>
                    </a:lnTo>
                    <a:lnTo>
                      <a:pt x="264" y="0"/>
                    </a:lnTo>
                    <a:lnTo>
                      <a:pt x="258" y="42"/>
                    </a:lnTo>
                    <a:lnTo>
                      <a:pt x="248" y="53"/>
                    </a:lnTo>
                    <a:lnTo>
                      <a:pt x="253" y="69"/>
                    </a:lnTo>
                    <a:lnTo>
                      <a:pt x="258" y="84"/>
                    </a:lnTo>
                    <a:lnTo>
                      <a:pt x="269" y="90"/>
                    </a:lnTo>
                    <a:lnTo>
                      <a:pt x="280" y="121"/>
                    </a:lnTo>
                    <a:lnTo>
                      <a:pt x="285" y="190"/>
                    </a:lnTo>
                    <a:lnTo>
                      <a:pt x="280" y="195"/>
                    </a:lnTo>
                    <a:lnTo>
                      <a:pt x="290" y="222"/>
                    </a:lnTo>
                    <a:lnTo>
                      <a:pt x="322" y="243"/>
                    </a:lnTo>
                    <a:lnTo>
                      <a:pt x="248" y="290"/>
                    </a:lnTo>
                    <a:lnTo>
                      <a:pt x="237" y="306"/>
                    </a:lnTo>
                    <a:lnTo>
                      <a:pt x="227" y="317"/>
                    </a:lnTo>
                    <a:lnTo>
                      <a:pt x="200" y="322"/>
                    </a:lnTo>
                    <a:lnTo>
                      <a:pt x="185" y="327"/>
                    </a:lnTo>
                    <a:lnTo>
                      <a:pt x="153" y="290"/>
                    </a:lnTo>
                    <a:lnTo>
                      <a:pt x="58" y="216"/>
                    </a:lnTo>
                    <a:lnTo>
                      <a:pt x="0" y="179"/>
                    </a:lnTo>
                    <a:lnTo>
                      <a:pt x="0" y="169"/>
                    </a:lnTo>
                    <a:lnTo>
                      <a:pt x="0" y="148"/>
                    </a:lnTo>
                    <a:lnTo>
                      <a:pt x="74" y="111"/>
                    </a:lnTo>
                    <a:lnTo>
                      <a:pt x="79" y="106"/>
                    </a:lnTo>
                    <a:lnTo>
                      <a:pt x="90" y="90"/>
                    </a:lnTo>
                    <a:lnTo>
                      <a:pt x="116" y="90"/>
                    </a:lnTo>
                    <a:lnTo>
                      <a:pt x="100" y="37"/>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61" name="Freeform 111"/>
              <p:cNvSpPr>
                <a:spLocks/>
              </p:cNvSpPr>
              <p:nvPr/>
            </p:nvSpPr>
            <p:spPr bwMode="auto">
              <a:xfrm>
                <a:off x="2736" y="1730"/>
                <a:ext cx="322" cy="327"/>
              </a:xfrm>
              <a:custGeom>
                <a:avLst/>
                <a:gdLst>
                  <a:gd name="T0" fmla="*/ 132 w 322"/>
                  <a:gd name="T1" fmla="*/ 21 h 327"/>
                  <a:gd name="T2" fmla="*/ 158 w 322"/>
                  <a:gd name="T3" fmla="*/ 11 h 327"/>
                  <a:gd name="T4" fmla="*/ 264 w 322"/>
                  <a:gd name="T5" fmla="*/ 0 h 327"/>
                  <a:gd name="T6" fmla="*/ 258 w 322"/>
                  <a:gd name="T7" fmla="*/ 42 h 327"/>
                  <a:gd name="T8" fmla="*/ 248 w 322"/>
                  <a:gd name="T9" fmla="*/ 53 h 327"/>
                  <a:gd name="T10" fmla="*/ 253 w 322"/>
                  <a:gd name="T11" fmla="*/ 69 h 327"/>
                  <a:gd name="T12" fmla="*/ 258 w 322"/>
                  <a:gd name="T13" fmla="*/ 84 h 327"/>
                  <a:gd name="T14" fmla="*/ 269 w 322"/>
                  <a:gd name="T15" fmla="*/ 90 h 327"/>
                  <a:gd name="T16" fmla="*/ 280 w 322"/>
                  <a:gd name="T17" fmla="*/ 121 h 327"/>
                  <a:gd name="T18" fmla="*/ 285 w 322"/>
                  <a:gd name="T19" fmla="*/ 190 h 327"/>
                  <a:gd name="T20" fmla="*/ 280 w 322"/>
                  <a:gd name="T21" fmla="*/ 195 h 327"/>
                  <a:gd name="T22" fmla="*/ 290 w 322"/>
                  <a:gd name="T23" fmla="*/ 222 h 327"/>
                  <a:gd name="T24" fmla="*/ 322 w 322"/>
                  <a:gd name="T25" fmla="*/ 243 h 327"/>
                  <a:gd name="T26" fmla="*/ 248 w 322"/>
                  <a:gd name="T27" fmla="*/ 290 h 327"/>
                  <a:gd name="T28" fmla="*/ 237 w 322"/>
                  <a:gd name="T29" fmla="*/ 306 h 327"/>
                  <a:gd name="T30" fmla="*/ 227 w 322"/>
                  <a:gd name="T31" fmla="*/ 317 h 327"/>
                  <a:gd name="T32" fmla="*/ 200 w 322"/>
                  <a:gd name="T33" fmla="*/ 322 h 327"/>
                  <a:gd name="T34" fmla="*/ 185 w 322"/>
                  <a:gd name="T35" fmla="*/ 327 h 327"/>
                  <a:gd name="T36" fmla="*/ 153 w 322"/>
                  <a:gd name="T37" fmla="*/ 290 h 327"/>
                  <a:gd name="T38" fmla="*/ 58 w 322"/>
                  <a:gd name="T39" fmla="*/ 216 h 327"/>
                  <a:gd name="T40" fmla="*/ 0 w 322"/>
                  <a:gd name="T41" fmla="*/ 179 h 327"/>
                  <a:gd name="T42" fmla="*/ 0 w 322"/>
                  <a:gd name="T43" fmla="*/ 169 h 327"/>
                  <a:gd name="T44" fmla="*/ 0 w 322"/>
                  <a:gd name="T45" fmla="*/ 148 h 327"/>
                  <a:gd name="T46" fmla="*/ 74 w 322"/>
                  <a:gd name="T47" fmla="*/ 111 h 327"/>
                  <a:gd name="T48" fmla="*/ 79 w 322"/>
                  <a:gd name="T49" fmla="*/ 106 h 327"/>
                  <a:gd name="T50" fmla="*/ 90 w 322"/>
                  <a:gd name="T51" fmla="*/ 90 h 327"/>
                  <a:gd name="T52" fmla="*/ 116 w 322"/>
                  <a:gd name="T53" fmla="*/ 90 h 327"/>
                  <a:gd name="T54" fmla="*/ 100 w 322"/>
                  <a:gd name="T55" fmla="*/ 37 h 327"/>
                  <a:gd name="T56" fmla="*/ 132 w 322"/>
                  <a:gd name="T57" fmla="*/ 21 h 3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22" h="327">
                    <a:moveTo>
                      <a:pt x="132" y="21"/>
                    </a:moveTo>
                    <a:lnTo>
                      <a:pt x="158" y="11"/>
                    </a:lnTo>
                    <a:lnTo>
                      <a:pt x="264" y="0"/>
                    </a:lnTo>
                    <a:lnTo>
                      <a:pt x="258" y="42"/>
                    </a:lnTo>
                    <a:lnTo>
                      <a:pt x="248" y="53"/>
                    </a:lnTo>
                    <a:lnTo>
                      <a:pt x="253" y="69"/>
                    </a:lnTo>
                    <a:lnTo>
                      <a:pt x="258" y="84"/>
                    </a:lnTo>
                    <a:lnTo>
                      <a:pt x="269" y="90"/>
                    </a:lnTo>
                    <a:lnTo>
                      <a:pt x="280" y="121"/>
                    </a:lnTo>
                    <a:lnTo>
                      <a:pt x="285" y="190"/>
                    </a:lnTo>
                    <a:lnTo>
                      <a:pt x="280" y="195"/>
                    </a:lnTo>
                    <a:lnTo>
                      <a:pt x="290" y="222"/>
                    </a:lnTo>
                    <a:lnTo>
                      <a:pt x="322" y="243"/>
                    </a:lnTo>
                    <a:lnTo>
                      <a:pt x="248" y="290"/>
                    </a:lnTo>
                    <a:lnTo>
                      <a:pt x="237" y="306"/>
                    </a:lnTo>
                    <a:lnTo>
                      <a:pt x="227" y="317"/>
                    </a:lnTo>
                    <a:lnTo>
                      <a:pt x="200" y="322"/>
                    </a:lnTo>
                    <a:lnTo>
                      <a:pt x="185" y="327"/>
                    </a:lnTo>
                    <a:lnTo>
                      <a:pt x="153" y="290"/>
                    </a:lnTo>
                    <a:lnTo>
                      <a:pt x="58" y="216"/>
                    </a:lnTo>
                    <a:lnTo>
                      <a:pt x="0" y="179"/>
                    </a:lnTo>
                    <a:lnTo>
                      <a:pt x="0" y="169"/>
                    </a:lnTo>
                    <a:lnTo>
                      <a:pt x="0" y="148"/>
                    </a:lnTo>
                    <a:lnTo>
                      <a:pt x="74" y="111"/>
                    </a:lnTo>
                    <a:lnTo>
                      <a:pt x="79" y="106"/>
                    </a:lnTo>
                    <a:lnTo>
                      <a:pt x="90" y="90"/>
                    </a:lnTo>
                    <a:lnTo>
                      <a:pt x="116" y="90"/>
                    </a:lnTo>
                    <a:lnTo>
                      <a:pt x="100" y="37"/>
                    </a:lnTo>
                    <a:lnTo>
                      <a:pt x="132" y="2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62" name="Freeform 112"/>
              <p:cNvSpPr>
                <a:spLocks/>
              </p:cNvSpPr>
              <p:nvPr/>
            </p:nvSpPr>
            <p:spPr bwMode="auto">
              <a:xfrm>
                <a:off x="2667" y="1751"/>
                <a:ext cx="185" cy="148"/>
              </a:xfrm>
              <a:custGeom>
                <a:avLst/>
                <a:gdLst>
                  <a:gd name="T0" fmla="*/ 169 w 185"/>
                  <a:gd name="T1" fmla="*/ 16 h 148"/>
                  <a:gd name="T2" fmla="*/ 185 w 185"/>
                  <a:gd name="T3" fmla="*/ 69 h 148"/>
                  <a:gd name="T4" fmla="*/ 159 w 185"/>
                  <a:gd name="T5" fmla="*/ 69 h 148"/>
                  <a:gd name="T6" fmla="*/ 148 w 185"/>
                  <a:gd name="T7" fmla="*/ 85 h 148"/>
                  <a:gd name="T8" fmla="*/ 143 w 185"/>
                  <a:gd name="T9" fmla="*/ 90 h 148"/>
                  <a:gd name="T10" fmla="*/ 69 w 185"/>
                  <a:gd name="T11" fmla="*/ 127 h 148"/>
                  <a:gd name="T12" fmla="*/ 69 w 185"/>
                  <a:gd name="T13" fmla="*/ 148 h 148"/>
                  <a:gd name="T14" fmla="*/ 0 w 185"/>
                  <a:gd name="T15" fmla="*/ 148 h 148"/>
                  <a:gd name="T16" fmla="*/ 27 w 185"/>
                  <a:gd name="T17" fmla="*/ 137 h 148"/>
                  <a:gd name="T18" fmla="*/ 53 w 185"/>
                  <a:gd name="T19" fmla="*/ 111 h 148"/>
                  <a:gd name="T20" fmla="*/ 53 w 185"/>
                  <a:gd name="T21" fmla="*/ 85 h 148"/>
                  <a:gd name="T22" fmla="*/ 64 w 185"/>
                  <a:gd name="T23" fmla="*/ 63 h 148"/>
                  <a:gd name="T24" fmla="*/ 116 w 185"/>
                  <a:gd name="T25" fmla="*/ 0 h 148"/>
                  <a:gd name="T26" fmla="*/ 148 w 185"/>
                  <a:gd name="T27" fmla="*/ 11 h 148"/>
                  <a:gd name="T28" fmla="*/ 169 w 185"/>
                  <a:gd name="T29" fmla="*/ 16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5" h="148">
                    <a:moveTo>
                      <a:pt x="169" y="16"/>
                    </a:moveTo>
                    <a:lnTo>
                      <a:pt x="185" y="69"/>
                    </a:lnTo>
                    <a:lnTo>
                      <a:pt x="159" y="69"/>
                    </a:lnTo>
                    <a:lnTo>
                      <a:pt x="148" y="85"/>
                    </a:lnTo>
                    <a:lnTo>
                      <a:pt x="143" y="90"/>
                    </a:lnTo>
                    <a:lnTo>
                      <a:pt x="69" y="127"/>
                    </a:lnTo>
                    <a:lnTo>
                      <a:pt x="69" y="148"/>
                    </a:lnTo>
                    <a:lnTo>
                      <a:pt x="0" y="148"/>
                    </a:lnTo>
                    <a:lnTo>
                      <a:pt x="27" y="137"/>
                    </a:lnTo>
                    <a:lnTo>
                      <a:pt x="53" y="111"/>
                    </a:lnTo>
                    <a:lnTo>
                      <a:pt x="53" y="85"/>
                    </a:lnTo>
                    <a:lnTo>
                      <a:pt x="64" y="63"/>
                    </a:lnTo>
                    <a:lnTo>
                      <a:pt x="116" y="0"/>
                    </a:lnTo>
                    <a:lnTo>
                      <a:pt x="148" y="11"/>
                    </a:lnTo>
                    <a:lnTo>
                      <a:pt x="169" y="16"/>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63" name="Freeform 113"/>
              <p:cNvSpPr>
                <a:spLocks/>
              </p:cNvSpPr>
              <p:nvPr/>
            </p:nvSpPr>
            <p:spPr bwMode="auto">
              <a:xfrm>
                <a:off x="2667" y="1751"/>
                <a:ext cx="185" cy="148"/>
              </a:xfrm>
              <a:custGeom>
                <a:avLst/>
                <a:gdLst>
                  <a:gd name="T0" fmla="*/ 180 w 185"/>
                  <a:gd name="T1" fmla="*/ 42 h 148"/>
                  <a:gd name="T2" fmla="*/ 185 w 185"/>
                  <a:gd name="T3" fmla="*/ 69 h 148"/>
                  <a:gd name="T4" fmla="*/ 159 w 185"/>
                  <a:gd name="T5" fmla="*/ 69 h 148"/>
                  <a:gd name="T6" fmla="*/ 148 w 185"/>
                  <a:gd name="T7" fmla="*/ 85 h 148"/>
                  <a:gd name="T8" fmla="*/ 143 w 185"/>
                  <a:gd name="T9" fmla="*/ 90 h 148"/>
                  <a:gd name="T10" fmla="*/ 69 w 185"/>
                  <a:gd name="T11" fmla="*/ 127 h 148"/>
                  <a:gd name="T12" fmla="*/ 69 w 185"/>
                  <a:gd name="T13" fmla="*/ 148 h 148"/>
                  <a:gd name="T14" fmla="*/ 0 w 185"/>
                  <a:gd name="T15" fmla="*/ 148 h 148"/>
                  <a:gd name="T16" fmla="*/ 27 w 185"/>
                  <a:gd name="T17" fmla="*/ 137 h 148"/>
                  <a:gd name="T18" fmla="*/ 53 w 185"/>
                  <a:gd name="T19" fmla="*/ 111 h 148"/>
                  <a:gd name="T20" fmla="*/ 53 w 185"/>
                  <a:gd name="T21" fmla="*/ 85 h 148"/>
                  <a:gd name="T22" fmla="*/ 64 w 185"/>
                  <a:gd name="T23" fmla="*/ 63 h 148"/>
                  <a:gd name="T24" fmla="*/ 116 w 185"/>
                  <a:gd name="T25" fmla="*/ 0 h 148"/>
                  <a:gd name="T26" fmla="*/ 148 w 185"/>
                  <a:gd name="T27" fmla="*/ 11 h 148"/>
                  <a:gd name="T28" fmla="*/ 169 w 185"/>
                  <a:gd name="T29" fmla="*/ 16 h 148"/>
                  <a:gd name="T30" fmla="*/ 180 w 185"/>
                  <a:gd name="T31" fmla="*/ 42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85" h="148">
                    <a:moveTo>
                      <a:pt x="180" y="42"/>
                    </a:moveTo>
                    <a:lnTo>
                      <a:pt x="185" y="69"/>
                    </a:lnTo>
                    <a:lnTo>
                      <a:pt x="159" y="69"/>
                    </a:lnTo>
                    <a:lnTo>
                      <a:pt x="148" y="85"/>
                    </a:lnTo>
                    <a:lnTo>
                      <a:pt x="143" y="90"/>
                    </a:lnTo>
                    <a:lnTo>
                      <a:pt x="69" y="127"/>
                    </a:lnTo>
                    <a:lnTo>
                      <a:pt x="69" y="148"/>
                    </a:lnTo>
                    <a:lnTo>
                      <a:pt x="0" y="148"/>
                    </a:lnTo>
                    <a:lnTo>
                      <a:pt x="27" y="137"/>
                    </a:lnTo>
                    <a:lnTo>
                      <a:pt x="53" y="111"/>
                    </a:lnTo>
                    <a:lnTo>
                      <a:pt x="53" y="85"/>
                    </a:lnTo>
                    <a:lnTo>
                      <a:pt x="64" y="63"/>
                    </a:lnTo>
                    <a:lnTo>
                      <a:pt x="116" y="0"/>
                    </a:lnTo>
                    <a:lnTo>
                      <a:pt x="148" y="11"/>
                    </a:lnTo>
                    <a:lnTo>
                      <a:pt x="169" y="16"/>
                    </a:lnTo>
                    <a:lnTo>
                      <a:pt x="180" y="42"/>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64" name="Freeform 114"/>
              <p:cNvSpPr>
                <a:spLocks/>
              </p:cNvSpPr>
              <p:nvPr/>
            </p:nvSpPr>
            <p:spPr bwMode="auto">
              <a:xfrm>
                <a:off x="3005" y="2163"/>
                <a:ext cx="121" cy="205"/>
              </a:xfrm>
              <a:custGeom>
                <a:avLst/>
                <a:gdLst>
                  <a:gd name="T0" fmla="*/ 95 w 121"/>
                  <a:gd name="T1" fmla="*/ 0 h 205"/>
                  <a:gd name="T2" fmla="*/ 100 w 121"/>
                  <a:gd name="T3" fmla="*/ 16 h 205"/>
                  <a:gd name="T4" fmla="*/ 100 w 121"/>
                  <a:gd name="T5" fmla="*/ 42 h 205"/>
                  <a:gd name="T6" fmla="*/ 105 w 121"/>
                  <a:gd name="T7" fmla="*/ 47 h 205"/>
                  <a:gd name="T8" fmla="*/ 111 w 121"/>
                  <a:gd name="T9" fmla="*/ 52 h 205"/>
                  <a:gd name="T10" fmla="*/ 111 w 121"/>
                  <a:gd name="T11" fmla="*/ 52 h 205"/>
                  <a:gd name="T12" fmla="*/ 90 w 121"/>
                  <a:gd name="T13" fmla="*/ 52 h 205"/>
                  <a:gd name="T14" fmla="*/ 84 w 121"/>
                  <a:gd name="T15" fmla="*/ 58 h 205"/>
                  <a:gd name="T16" fmla="*/ 105 w 121"/>
                  <a:gd name="T17" fmla="*/ 79 h 205"/>
                  <a:gd name="T18" fmla="*/ 111 w 121"/>
                  <a:gd name="T19" fmla="*/ 100 h 205"/>
                  <a:gd name="T20" fmla="*/ 95 w 121"/>
                  <a:gd name="T21" fmla="*/ 126 h 205"/>
                  <a:gd name="T22" fmla="*/ 105 w 121"/>
                  <a:gd name="T23" fmla="*/ 153 h 205"/>
                  <a:gd name="T24" fmla="*/ 121 w 121"/>
                  <a:gd name="T25" fmla="*/ 179 h 205"/>
                  <a:gd name="T26" fmla="*/ 121 w 121"/>
                  <a:gd name="T27" fmla="*/ 195 h 205"/>
                  <a:gd name="T28" fmla="*/ 121 w 121"/>
                  <a:gd name="T29" fmla="*/ 205 h 205"/>
                  <a:gd name="T30" fmla="*/ 100 w 121"/>
                  <a:gd name="T31" fmla="*/ 195 h 205"/>
                  <a:gd name="T32" fmla="*/ 74 w 121"/>
                  <a:gd name="T33" fmla="*/ 195 h 205"/>
                  <a:gd name="T34" fmla="*/ 74 w 121"/>
                  <a:gd name="T35" fmla="*/ 195 h 205"/>
                  <a:gd name="T36" fmla="*/ 47 w 121"/>
                  <a:gd name="T37" fmla="*/ 190 h 205"/>
                  <a:gd name="T38" fmla="*/ 47 w 121"/>
                  <a:gd name="T39" fmla="*/ 195 h 205"/>
                  <a:gd name="T40" fmla="*/ 21 w 121"/>
                  <a:gd name="T41" fmla="*/ 190 h 205"/>
                  <a:gd name="T42" fmla="*/ 21 w 121"/>
                  <a:gd name="T43" fmla="*/ 174 h 205"/>
                  <a:gd name="T44" fmla="*/ 0 w 121"/>
                  <a:gd name="T45" fmla="*/ 153 h 205"/>
                  <a:gd name="T46" fmla="*/ 26 w 121"/>
                  <a:gd name="T47" fmla="*/ 110 h 205"/>
                  <a:gd name="T48" fmla="*/ 42 w 121"/>
                  <a:gd name="T49" fmla="*/ 116 h 205"/>
                  <a:gd name="T50" fmla="*/ 58 w 121"/>
                  <a:gd name="T51" fmla="*/ 79 h 205"/>
                  <a:gd name="T52" fmla="*/ 69 w 121"/>
                  <a:gd name="T53" fmla="*/ 68 h 205"/>
                  <a:gd name="T54" fmla="*/ 84 w 121"/>
                  <a:gd name="T55" fmla="*/ 37 h 205"/>
                  <a:gd name="T56" fmla="*/ 95 w 121"/>
                  <a:gd name="T57" fmla="*/ 21 h 205"/>
                  <a:gd name="T58" fmla="*/ 84 w 121"/>
                  <a:gd name="T59" fmla="*/ 0 h 205"/>
                  <a:gd name="T60" fmla="*/ 95 w 121"/>
                  <a:gd name="T61" fmla="*/ 0 h 2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21" h="205">
                    <a:moveTo>
                      <a:pt x="95" y="0"/>
                    </a:moveTo>
                    <a:lnTo>
                      <a:pt x="100" y="16"/>
                    </a:lnTo>
                    <a:lnTo>
                      <a:pt x="100" y="42"/>
                    </a:lnTo>
                    <a:lnTo>
                      <a:pt x="105" y="47"/>
                    </a:lnTo>
                    <a:lnTo>
                      <a:pt x="111" y="52"/>
                    </a:lnTo>
                    <a:lnTo>
                      <a:pt x="111" y="52"/>
                    </a:lnTo>
                    <a:lnTo>
                      <a:pt x="90" y="52"/>
                    </a:lnTo>
                    <a:lnTo>
                      <a:pt x="84" y="58"/>
                    </a:lnTo>
                    <a:lnTo>
                      <a:pt x="105" y="79"/>
                    </a:lnTo>
                    <a:lnTo>
                      <a:pt x="111" y="100"/>
                    </a:lnTo>
                    <a:lnTo>
                      <a:pt x="95" y="126"/>
                    </a:lnTo>
                    <a:lnTo>
                      <a:pt x="105" y="153"/>
                    </a:lnTo>
                    <a:lnTo>
                      <a:pt x="121" y="179"/>
                    </a:lnTo>
                    <a:lnTo>
                      <a:pt x="121" y="195"/>
                    </a:lnTo>
                    <a:lnTo>
                      <a:pt x="121" y="205"/>
                    </a:lnTo>
                    <a:lnTo>
                      <a:pt x="100" y="195"/>
                    </a:lnTo>
                    <a:lnTo>
                      <a:pt x="74" y="195"/>
                    </a:lnTo>
                    <a:lnTo>
                      <a:pt x="74" y="195"/>
                    </a:lnTo>
                    <a:lnTo>
                      <a:pt x="47" y="190"/>
                    </a:lnTo>
                    <a:lnTo>
                      <a:pt x="47" y="195"/>
                    </a:lnTo>
                    <a:lnTo>
                      <a:pt x="21" y="190"/>
                    </a:lnTo>
                    <a:lnTo>
                      <a:pt x="21" y="174"/>
                    </a:lnTo>
                    <a:lnTo>
                      <a:pt x="0" y="153"/>
                    </a:lnTo>
                    <a:lnTo>
                      <a:pt x="26" y="110"/>
                    </a:lnTo>
                    <a:lnTo>
                      <a:pt x="42" y="116"/>
                    </a:lnTo>
                    <a:lnTo>
                      <a:pt x="58" y="79"/>
                    </a:lnTo>
                    <a:lnTo>
                      <a:pt x="69" y="68"/>
                    </a:lnTo>
                    <a:lnTo>
                      <a:pt x="84" y="37"/>
                    </a:lnTo>
                    <a:lnTo>
                      <a:pt x="95" y="21"/>
                    </a:lnTo>
                    <a:lnTo>
                      <a:pt x="84" y="0"/>
                    </a:lnTo>
                    <a:lnTo>
                      <a:pt x="95" y="0"/>
                    </a:lnTo>
                    <a:close/>
                  </a:path>
                </a:pathLst>
              </a:custGeom>
              <a:solidFill>
                <a:srgbClr val="FB97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65" name="Freeform 115"/>
              <p:cNvSpPr>
                <a:spLocks/>
              </p:cNvSpPr>
              <p:nvPr/>
            </p:nvSpPr>
            <p:spPr bwMode="auto">
              <a:xfrm>
                <a:off x="3005" y="2163"/>
                <a:ext cx="121" cy="205"/>
              </a:xfrm>
              <a:custGeom>
                <a:avLst/>
                <a:gdLst>
                  <a:gd name="T0" fmla="*/ 95 w 121"/>
                  <a:gd name="T1" fmla="*/ 10 h 205"/>
                  <a:gd name="T2" fmla="*/ 100 w 121"/>
                  <a:gd name="T3" fmla="*/ 16 h 205"/>
                  <a:gd name="T4" fmla="*/ 100 w 121"/>
                  <a:gd name="T5" fmla="*/ 42 h 205"/>
                  <a:gd name="T6" fmla="*/ 105 w 121"/>
                  <a:gd name="T7" fmla="*/ 47 h 205"/>
                  <a:gd name="T8" fmla="*/ 111 w 121"/>
                  <a:gd name="T9" fmla="*/ 52 h 205"/>
                  <a:gd name="T10" fmla="*/ 111 w 121"/>
                  <a:gd name="T11" fmla="*/ 52 h 205"/>
                  <a:gd name="T12" fmla="*/ 90 w 121"/>
                  <a:gd name="T13" fmla="*/ 52 h 205"/>
                  <a:gd name="T14" fmla="*/ 84 w 121"/>
                  <a:gd name="T15" fmla="*/ 58 h 205"/>
                  <a:gd name="T16" fmla="*/ 105 w 121"/>
                  <a:gd name="T17" fmla="*/ 79 h 205"/>
                  <a:gd name="T18" fmla="*/ 111 w 121"/>
                  <a:gd name="T19" fmla="*/ 100 h 205"/>
                  <a:gd name="T20" fmla="*/ 95 w 121"/>
                  <a:gd name="T21" fmla="*/ 126 h 205"/>
                  <a:gd name="T22" fmla="*/ 105 w 121"/>
                  <a:gd name="T23" fmla="*/ 153 h 205"/>
                  <a:gd name="T24" fmla="*/ 121 w 121"/>
                  <a:gd name="T25" fmla="*/ 179 h 205"/>
                  <a:gd name="T26" fmla="*/ 121 w 121"/>
                  <a:gd name="T27" fmla="*/ 195 h 205"/>
                  <a:gd name="T28" fmla="*/ 121 w 121"/>
                  <a:gd name="T29" fmla="*/ 205 h 205"/>
                  <a:gd name="T30" fmla="*/ 100 w 121"/>
                  <a:gd name="T31" fmla="*/ 195 h 205"/>
                  <a:gd name="T32" fmla="*/ 74 w 121"/>
                  <a:gd name="T33" fmla="*/ 195 h 205"/>
                  <a:gd name="T34" fmla="*/ 74 w 121"/>
                  <a:gd name="T35" fmla="*/ 195 h 205"/>
                  <a:gd name="T36" fmla="*/ 47 w 121"/>
                  <a:gd name="T37" fmla="*/ 190 h 205"/>
                  <a:gd name="T38" fmla="*/ 47 w 121"/>
                  <a:gd name="T39" fmla="*/ 195 h 205"/>
                  <a:gd name="T40" fmla="*/ 21 w 121"/>
                  <a:gd name="T41" fmla="*/ 190 h 205"/>
                  <a:gd name="T42" fmla="*/ 21 w 121"/>
                  <a:gd name="T43" fmla="*/ 174 h 205"/>
                  <a:gd name="T44" fmla="*/ 0 w 121"/>
                  <a:gd name="T45" fmla="*/ 153 h 205"/>
                  <a:gd name="T46" fmla="*/ 26 w 121"/>
                  <a:gd name="T47" fmla="*/ 110 h 205"/>
                  <a:gd name="T48" fmla="*/ 42 w 121"/>
                  <a:gd name="T49" fmla="*/ 116 h 205"/>
                  <a:gd name="T50" fmla="*/ 58 w 121"/>
                  <a:gd name="T51" fmla="*/ 79 h 205"/>
                  <a:gd name="T52" fmla="*/ 69 w 121"/>
                  <a:gd name="T53" fmla="*/ 68 h 205"/>
                  <a:gd name="T54" fmla="*/ 84 w 121"/>
                  <a:gd name="T55" fmla="*/ 37 h 205"/>
                  <a:gd name="T56" fmla="*/ 95 w 121"/>
                  <a:gd name="T57" fmla="*/ 21 h 205"/>
                  <a:gd name="T58" fmla="*/ 84 w 121"/>
                  <a:gd name="T59" fmla="*/ 0 h 205"/>
                  <a:gd name="T60" fmla="*/ 95 w 121"/>
                  <a:gd name="T61" fmla="*/ 0 h 205"/>
                  <a:gd name="T62" fmla="*/ 95 w 121"/>
                  <a:gd name="T63" fmla="*/ 10 h 2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21" h="205">
                    <a:moveTo>
                      <a:pt x="95" y="10"/>
                    </a:moveTo>
                    <a:lnTo>
                      <a:pt x="100" y="16"/>
                    </a:lnTo>
                    <a:lnTo>
                      <a:pt x="100" y="42"/>
                    </a:lnTo>
                    <a:lnTo>
                      <a:pt x="105" y="47"/>
                    </a:lnTo>
                    <a:lnTo>
                      <a:pt x="111" y="52"/>
                    </a:lnTo>
                    <a:lnTo>
                      <a:pt x="111" y="52"/>
                    </a:lnTo>
                    <a:lnTo>
                      <a:pt x="90" y="52"/>
                    </a:lnTo>
                    <a:lnTo>
                      <a:pt x="84" y="58"/>
                    </a:lnTo>
                    <a:lnTo>
                      <a:pt x="105" y="79"/>
                    </a:lnTo>
                    <a:lnTo>
                      <a:pt x="111" y="100"/>
                    </a:lnTo>
                    <a:lnTo>
                      <a:pt x="95" y="126"/>
                    </a:lnTo>
                    <a:lnTo>
                      <a:pt x="105" y="153"/>
                    </a:lnTo>
                    <a:lnTo>
                      <a:pt x="121" y="179"/>
                    </a:lnTo>
                    <a:lnTo>
                      <a:pt x="121" y="195"/>
                    </a:lnTo>
                    <a:lnTo>
                      <a:pt x="121" y="205"/>
                    </a:lnTo>
                    <a:lnTo>
                      <a:pt x="100" y="195"/>
                    </a:lnTo>
                    <a:lnTo>
                      <a:pt x="74" y="195"/>
                    </a:lnTo>
                    <a:lnTo>
                      <a:pt x="74" y="195"/>
                    </a:lnTo>
                    <a:lnTo>
                      <a:pt x="47" y="190"/>
                    </a:lnTo>
                    <a:lnTo>
                      <a:pt x="47" y="195"/>
                    </a:lnTo>
                    <a:lnTo>
                      <a:pt x="21" y="190"/>
                    </a:lnTo>
                    <a:lnTo>
                      <a:pt x="21" y="174"/>
                    </a:lnTo>
                    <a:lnTo>
                      <a:pt x="0" y="153"/>
                    </a:lnTo>
                    <a:lnTo>
                      <a:pt x="26" y="110"/>
                    </a:lnTo>
                    <a:lnTo>
                      <a:pt x="42" y="116"/>
                    </a:lnTo>
                    <a:lnTo>
                      <a:pt x="58" y="79"/>
                    </a:lnTo>
                    <a:lnTo>
                      <a:pt x="69" y="68"/>
                    </a:lnTo>
                    <a:lnTo>
                      <a:pt x="84" y="37"/>
                    </a:lnTo>
                    <a:lnTo>
                      <a:pt x="95" y="21"/>
                    </a:lnTo>
                    <a:lnTo>
                      <a:pt x="84" y="0"/>
                    </a:lnTo>
                    <a:lnTo>
                      <a:pt x="95" y="0"/>
                    </a:lnTo>
                    <a:lnTo>
                      <a:pt x="95" y="1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66" name="Freeform 116"/>
              <p:cNvSpPr>
                <a:spLocks/>
              </p:cNvSpPr>
              <p:nvPr/>
            </p:nvSpPr>
            <p:spPr bwMode="auto">
              <a:xfrm>
                <a:off x="3332" y="2437"/>
                <a:ext cx="26" cy="37"/>
              </a:xfrm>
              <a:custGeom>
                <a:avLst/>
                <a:gdLst>
                  <a:gd name="T0" fmla="*/ 11 w 26"/>
                  <a:gd name="T1" fmla="*/ 0 h 37"/>
                  <a:gd name="T2" fmla="*/ 21 w 26"/>
                  <a:gd name="T3" fmla="*/ 0 h 37"/>
                  <a:gd name="T4" fmla="*/ 26 w 26"/>
                  <a:gd name="T5" fmla="*/ 16 h 37"/>
                  <a:gd name="T6" fmla="*/ 5 w 26"/>
                  <a:gd name="T7" fmla="*/ 37 h 37"/>
                  <a:gd name="T8" fmla="*/ 0 w 26"/>
                  <a:gd name="T9" fmla="*/ 32 h 37"/>
                  <a:gd name="T10" fmla="*/ 0 w 26"/>
                  <a:gd name="T11" fmla="*/ 11 h 37"/>
                  <a:gd name="T12" fmla="*/ 11 w 26"/>
                  <a:gd name="T13" fmla="*/ 11 h 37"/>
                  <a:gd name="T14" fmla="*/ 11 w 26"/>
                  <a:gd name="T15" fmla="*/ 0 h 3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 h="37">
                    <a:moveTo>
                      <a:pt x="11" y="0"/>
                    </a:moveTo>
                    <a:lnTo>
                      <a:pt x="21" y="0"/>
                    </a:lnTo>
                    <a:lnTo>
                      <a:pt x="26" y="16"/>
                    </a:lnTo>
                    <a:lnTo>
                      <a:pt x="5" y="37"/>
                    </a:lnTo>
                    <a:lnTo>
                      <a:pt x="0" y="32"/>
                    </a:lnTo>
                    <a:lnTo>
                      <a:pt x="0" y="11"/>
                    </a:lnTo>
                    <a:lnTo>
                      <a:pt x="11" y="11"/>
                    </a:lnTo>
                    <a:lnTo>
                      <a:pt x="11" y="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67" name="Freeform 117"/>
              <p:cNvSpPr>
                <a:spLocks/>
              </p:cNvSpPr>
              <p:nvPr/>
            </p:nvSpPr>
            <p:spPr bwMode="auto">
              <a:xfrm>
                <a:off x="3332" y="2437"/>
                <a:ext cx="26" cy="37"/>
              </a:xfrm>
              <a:custGeom>
                <a:avLst/>
                <a:gdLst>
                  <a:gd name="T0" fmla="*/ 16 w 26"/>
                  <a:gd name="T1" fmla="*/ 0 h 37"/>
                  <a:gd name="T2" fmla="*/ 21 w 26"/>
                  <a:gd name="T3" fmla="*/ 0 h 37"/>
                  <a:gd name="T4" fmla="*/ 26 w 26"/>
                  <a:gd name="T5" fmla="*/ 16 h 37"/>
                  <a:gd name="T6" fmla="*/ 5 w 26"/>
                  <a:gd name="T7" fmla="*/ 37 h 37"/>
                  <a:gd name="T8" fmla="*/ 0 w 26"/>
                  <a:gd name="T9" fmla="*/ 32 h 37"/>
                  <a:gd name="T10" fmla="*/ 0 w 26"/>
                  <a:gd name="T11" fmla="*/ 11 h 37"/>
                  <a:gd name="T12" fmla="*/ 11 w 26"/>
                  <a:gd name="T13" fmla="*/ 11 h 37"/>
                  <a:gd name="T14" fmla="*/ 11 w 26"/>
                  <a:gd name="T15" fmla="*/ 0 h 37"/>
                  <a:gd name="T16" fmla="*/ 16 w 26"/>
                  <a:gd name="T17" fmla="*/ 0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 h="37">
                    <a:moveTo>
                      <a:pt x="16" y="0"/>
                    </a:moveTo>
                    <a:lnTo>
                      <a:pt x="21" y="0"/>
                    </a:lnTo>
                    <a:lnTo>
                      <a:pt x="26" y="16"/>
                    </a:lnTo>
                    <a:lnTo>
                      <a:pt x="5" y="37"/>
                    </a:lnTo>
                    <a:lnTo>
                      <a:pt x="0" y="32"/>
                    </a:lnTo>
                    <a:lnTo>
                      <a:pt x="0" y="11"/>
                    </a:lnTo>
                    <a:lnTo>
                      <a:pt x="11" y="11"/>
                    </a:lnTo>
                    <a:lnTo>
                      <a:pt x="11" y="0"/>
                    </a:lnTo>
                    <a:lnTo>
                      <a:pt x="16"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68" name="Freeform 118"/>
              <p:cNvSpPr>
                <a:spLocks/>
              </p:cNvSpPr>
              <p:nvPr/>
            </p:nvSpPr>
            <p:spPr bwMode="auto">
              <a:xfrm>
                <a:off x="3337" y="2416"/>
                <a:ext cx="169" cy="190"/>
              </a:xfrm>
              <a:custGeom>
                <a:avLst/>
                <a:gdLst>
                  <a:gd name="T0" fmla="*/ 153 w 169"/>
                  <a:gd name="T1" fmla="*/ 63 h 190"/>
                  <a:gd name="T2" fmla="*/ 148 w 169"/>
                  <a:gd name="T3" fmla="*/ 95 h 190"/>
                  <a:gd name="T4" fmla="*/ 158 w 169"/>
                  <a:gd name="T5" fmla="*/ 106 h 190"/>
                  <a:gd name="T6" fmla="*/ 153 w 169"/>
                  <a:gd name="T7" fmla="*/ 132 h 190"/>
                  <a:gd name="T8" fmla="*/ 164 w 169"/>
                  <a:gd name="T9" fmla="*/ 158 h 190"/>
                  <a:gd name="T10" fmla="*/ 169 w 169"/>
                  <a:gd name="T11" fmla="*/ 169 h 190"/>
                  <a:gd name="T12" fmla="*/ 153 w 169"/>
                  <a:gd name="T13" fmla="*/ 179 h 190"/>
                  <a:gd name="T14" fmla="*/ 137 w 169"/>
                  <a:gd name="T15" fmla="*/ 185 h 190"/>
                  <a:gd name="T16" fmla="*/ 122 w 169"/>
                  <a:gd name="T17" fmla="*/ 190 h 190"/>
                  <a:gd name="T18" fmla="*/ 106 w 169"/>
                  <a:gd name="T19" fmla="*/ 190 h 190"/>
                  <a:gd name="T20" fmla="*/ 85 w 169"/>
                  <a:gd name="T21" fmla="*/ 190 h 190"/>
                  <a:gd name="T22" fmla="*/ 85 w 169"/>
                  <a:gd name="T23" fmla="*/ 185 h 190"/>
                  <a:gd name="T24" fmla="*/ 85 w 169"/>
                  <a:gd name="T25" fmla="*/ 185 h 190"/>
                  <a:gd name="T26" fmla="*/ 79 w 169"/>
                  <a:gd name="T27" fmla="*/ 179 h 190"/>
                  <a:gd name="T28" fmla="*/ 79 w 169"/>
                  <a:gd name="T29" fmla="*/ 158 h 190"/>
                  <a:gd name="T30" fmla="*/ 69 w 169"/>
                  <a:gd name="T31" fmla="*/ 153 h 190"/>
                  <a:gd name="T32" fmla="*/ 53 w 169"/>
                  <a:gd name="T33" fmla="*/ 148 h 190"/>
                  <a:gd name="T34" fmla="*/ 37 w 169"/>
                  <a:gd name="T35" fmla="*/ 142 h 190"/>
                  <a:gd name="T36" fmla="*/ 21 w 169"/>
                  <a:gd name="T37" fmla="*/ 137 h 190"/>
                  <a:gd name="T38" fmla="*/ 21 w 169"/>
                  <a:gd name="T39" fmla="*/ 127 h 190"/>
                  <a:gd name="T40" fmla="*/ 11 w 169"/>
                  <a:gd name="T41" fmla="*/ 106 h 190"/>
                  <a:gd name="T42" fmla="*/ 0 w 169"/>
                  <a:gd name="T43" fmla="*/ 84 h 190"/>
                  <a:gd name="T44" fmla="*/ 0 w 169"/>
                  <a:gd name="T45" fmla="*/ 58 h 190"/>
                  <a:gd name="T46" fmla="*/ 21 w 169"/>
                  <a:gd name="T47" fmla="*/ 37 h 190"/>
                  <a:gd name="T48" fmla="*/ 16 w 169"/>
                  <a:gd name="T49" fmla="*/ 21 h 190"/>
                  <a:gd name="T50" fmla="*/ 21 w 169"/>
                  <a:gd name="T51" fmla="*/ 21 h 190"/>
                  <a:gd name="T52" fmla="*/ 21 w 169"/>
                  <a:gd name="T53" fmla="*/ 11 h 190"/>
                  <a:gd name="T54" fmla="*/ 16 w 169"/>
                  <a:gd name="T55" fmla="*/ 0 h 190"/>
                  <a:gd name="T56" fmla="*/ 21 w 169"/>
                  <a:gd name="T57" fmla="*/ 0 h 190"/>
                  <a:gd name="T58" fmla="*/ 37 w 169"/>
                  <a:gd name="T59" fmla="*/ 0 h 190"/>
                  <a:gd name="T60" fmla="*/ 53 w 169"/>
                  <a:gd name="T61" fmla="*/ 0 h 190"/>
                  <a:gd name="T62" fmla="*/ 69 w 169"/>
                  <a:gd name="T63" fmla="*/ 0 h 190"/>
                  <a:gd name="T64" fmla="*/ 85 w 169"/>
                  <a:gd name="T65" fmla="*/ 5 h 190"/>
                  <a:gd name="T66" fmla="*/ 100 w 169"/>
                  <a:gd name="T67" fmla="*/ 16 h 190"/>
                  <a:gd name="T68" fmla="*/ 116 w 169"/>
                  <a:gd name="T69" fmla="*/ 26 h 190"/>
                  <a:gd name="T70" fmla="*/ 132 w 169"/>
                  <a:gd name="T71" fmla="*/ 37 h 190"/>
                  <a:gd name="T72" fmla="*/ 143 w 169"/>
                  <a:gd name="T73" fmla="*/ 47 h 190"/>
                  <a:gd name="T74" fmla="*/ 153 w 169"/>
                  <a:gd name="T75" fmla="*/ 63 h 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69" h="190">
                    <a:moveTo>
                      <a:pt x="153" y="63"/>
                    </a:moveTo>
                    <a:lnTo>
                      <a:pt x="148" y="95"/>
                    </a:lnTo>
                    <a:lnTo>
                      <a:pt x="158" y="106"/>
                    </a:lnTo>
                    <a:lnTo>
                      <a:pt x="153" y="132"/>
                    </a:lnTo>
                    <a:lnTo>
                      <a:pt x="164" y="158"/>
                    </a:lnTo>
                    <a:lnTo>
                      <a:pt x="169" y="169"/>
                    </a:lnTo>
                    <a:lnTo>
                      <a:pt x="153" y="179"/>
                    </a:lnTo>
                    <a:lnTo>
                      <a:pt x="137" y="185"/>
                    </a:lnTo>
                    <a:lnTo>
                      <a:pt x="122" y="190"/>
                    </a:lnTo>
                    <a:lnTo>
                      <a:pt x="106" y="190"/>
                    </a:lnTo>
                    <a:lnTo>
                      <a:pt x="85" y="190"/>
                    </a:lnTo>
                    <a:lnTo>
                      <a:pt x="85" y="185"/>
                    </a:lnTo>
                    <a:lnTo>
                      <a:pt x="85" y="185"/>
                    </a:lnTo>
                    <a:lnTo>
                      <a:pt x="79" y="179"/>
                    </a:lnTo>
                    <a:lnTo>
                      <a:pt x="79" y="158"/>
                    </a:lnTo>
                    <a:lnTo>
                      <a:pt x="69" y="153"/>
                    </a:lnTo>
                    <a:lnTo>
                      <a:pt x="53" y="148"/>
                    </a:lnTo>
                    <a:lnTo>
                      <a:pt x="37" y="142"/>
                    </a:lnTo>
                    <a:lnTo>
                      <a:pt x="21" y="137"/>
                    </a:lnTo>
                    <a:lnTo>
                      <a:pt x="21" y="127"/>
                    </a:lnTo>
                    <a:lnTo>
                      <a:pt x="11" y="106"/>
                    </a:lnTo>
                    <a:lnTo>
                      <a:pt x="0" y="84"/>
                    </a:lnTo>
                    <a:lnTo>
                      <a:pt x="0" y="58"/>
                    </a:lnTo>
                    <a:lnTo>
                      <a:pt x="21" y="37"/>
                    </a:lnTo>
                    <a:lnTo>
                      <a:pt x="16" y="21"/>
                    </a:lnTo>
                    <a:lnTo>
                      <a:pt x="21" y="21"/>
                    </a:lnTo>
                    <a:lnTo>
                      <a:pt x="21" y="11"/>
                    </a:lnTo>
                    <a:lnTo>
                      <a:pt x="16" y="0"/>
                    </a:lnTo>
                    <a:lnTo>
                      <a:pt x="21" y="0"/>
                    </a:lnTo>
                    <a:lnTo>
                      <a:pt x="37" y="0"/>
                    </a:lnTo>
                    <a:lnTo>
                      <a:pt x="53" y="0"/>
                    </a:lnTo>
                    <a:lnTo>
                      <a:pt x="69" y="0"/>
                    </a:lnTo>
                    <a:lnTo>
                      <a:pt x="85" y="5"/>
                    </a:lnTo>
                    <a:lnTo>
                      <a:pt x="100" y="16"/>
                    </a:lnTo>
                    <a:lnTo>
                      <a:pt x="116" y="26"/>
                    </a:lnTo>
                    <a:lnTo>
                      <a:pt x="132" y="37"/>
                    </a:lnTo>
                    <a:lnTo>
                      <a:pt x="143" y="47"/>
                    </a:lnTo>
                    <a:lnTo>
                      <a:pt x="153" y="63"/>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69" name="Freeform 119"/>
              <p:cNvSpPr>
                <a:spLocks/>
              </p:cNvSpPr>
              <p:nvPr/>
            </p:nvSpPr>
            <p:spPr bwMode="auto">
              <a:xfrm>
                <a:off x="3337" y="2416"/>
                <a:ext cx="169" cy="190"/>
              </a:xfrm>
              <a:custGeom>
                <a:avLst/>
                <a:gdLst>
                  <a:gd name="T0" fmla="*/ 153 w 169"/>
                  <a:gd name="T1" fmla="*/ 63 h 190"/>
                  <a:gd name="T2" fmla="*/ 148 w 169"/>
                  <a:gd name="T3" fmla="*/ 95 h 190"/>
                  <a:gd name="T4" fmla="*/ 158 w 169"/>
                  <a:gd name="T5" fmla="*/ 106 h 190"/>
                  <a:gd name="T6" fmla="*/ 153 w 169"/>
                  <a:gd name="T7" fmla="*/ 132 h 190"/>
                  <a:gd name="T8" fmla="*/ 164 w 169"/>
                  <a:gd name="T9" fmla="*/ 158 h 190"/>
                  <a:gd name="T10" fmla="*/ 169 w 169"/>
                  <a:gd name="T11" fmla="*/ 169 h 190"/>
                  <a:gd name="T12" fmla="*/ 153 w 169"/>
                  <a:gd name="T13" fmla="*/ 179 h 190"/>
                  <a:gd name="T14" fmla="*/ 137 w 169"/>
                  <a:gd name="T15" fmla="*/ 185 h 190"/>
                  <a:gd name="T16" fmla="*/ 122 w 169"/>
                  <a:gd name="T17" fmla="*/ 190 h 190"/>
                  <a:gd name="T18" fmla="*/ 106 w 169"/>
                  <a:gd name="T19" fmla="*/ 190 h 190"/>
                  <a:gd name="T20" fmla="*/ 85 w 169"/>
                  <a:gd name="T21" fmla="*/ 190 h 190"/>
                  <a:gd name="T22" fmla="*/ 85 w 169"/>
                  <a:gd name="T23" fmla="*/ 185 h 190"/>
                  <a:gd name="T24" fmla="*/ 85 w 169"/>
                  <a:gd name="T25" fmla="*/ 185 h 190"/>
                  <a:gd name="T26" fmla="*/ 79 w 169"/>
                  <a:gd name="T27" fmla="*/ 179 h 190"/>
                  <a:gd name="T28" fmla="*/ 79 w 169"/>
                  <a:gd name="T29" fmla="*/ 158 h 190"/>
                  <a:gd name="T30" fmla="*/ 69 w 169"/>
                  <a:gd name="T31" fmla="*/ 153 h 190"/>
                  <a:gd name="T32" fmla="*/ 53 w 169"/>
                  <a:gd name="T33" fmla="*/ 148 h 190"/>
                  <a:gd name="T34" fmla="*/ 37 w 169"/>
                  <a:gd name="T35" fmla="*/ 142 h 190"/>
                  <a:gd name="T36" fmla="*/ 21 w 169"/>
                  <a:gd name="T37" fmla="*/ 137 h 190"/>
                  <a:gd name="T38" fmla="*/ 21 w 169"/>
                  <a:gd name="T39" fmla="*/ 127 h 190"/>
                  <a:gd name="T40" fmla="*/ 11 w 169"/>
                  <a:gd name="T41" fmla="*/ 106 h 190"/>
                  <a:gd name="T42" fmla="*/ 0 w 169"/>
                  <a:gd name="T43" fmla="*/ 84 h 190"/>
                  <a:gd name="T44" fmla="*/ 0 w 169"/>
                  <a:gd name="T45" fmla="*/ 58 h 190"/>
                  <a:gd name="T46" fmla="*/ 21 w 169"/>
                  <a:gd name="T47" fmla="*/ 37 h 190"/>
                  <a:gd name="T48" fmla="*/ 16 w 169"/>
                  <a:gd name="T49" fmla="*/ 21 h 190"/>
                  <a:gd name="T50" fmla="*/ 21 w 169"/>
                  <a:gd name="T51" fmla="*/ 21 h 190"/>
                  <a:gd name="T52" fmla="*/ 21 w 169"/>
                  <a:gd name="T53" fmla="*/ 11 h 190"/>
                  <a:gd name="T54" fmla="*/ 16 w 169"/>
                  <a:gd name="T55" fmla="*/ 0 h 190"/>
                  <a:gd name="T56" fmla="*/ 21 w 169"/>
                  <a:gd name="T57" fmla="*/ 0 h 190"/>
                  <a:gd name="T58" fmla="*/ 37 w 169"/>
                  <a:gd name="T59" fmla="*/ 0 h 190"/>
                  <a:gd name="T60" fmla="*/ 53 w 169"/>
                  <a:gd name="T61" fmla="*/ 0 h 190"/>
                  <a:gd name="T62" fmla="*/ 69 w 169"/>
                  <a:gd name="T63" fmla="*/ 0 h 190"/>
                  <a:gd name="T64" fmla="*/ 85 w 169"/>
                  <a:gd name="T65" fmla="*/ 5 h 190"/>
                  <a:gd name="T66" fmla="*/ 100 w 169"/>
                  <a:gd name="T67" fmla="*/ 16 h 190"/>
                  <a:gd name="T68" fmla="*/ 116 w 169"/>
                  <a:gd name="T69" fmla="*/ 26 h 190"/>
                  <a:gd name="T70" fmla="*/ 132 w 169"/>
                  <a:gd name="T71" fmla="*/ 37 h 190"/>
                  <a:gd name="T72" fmla="*/ 143 w 169"/>
                  <a:gd name="T73" fmla="*/ 47 h 190"/>
                  <a:gd name="T74" fmla="*/ 153 w 169"/>
                  <a:gd name="T75" fmla="*/ 63 h 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69" h="190">
                    <a:moveTo>
                      <a:pt x="153" y="63"/>
                    </a:moveTo>
                    <a:lnTo>
                      <a:pt x="148" y="95"/>
                    </a:lnTo>
                    <a:lnTo>
                      <a:pt x="158" y="106"/>
                    </a:lnTo>
                    <a:lnTo>
                      <a:pt x="153" y="132"/>
                    </a:lnTo>
                    <a:lnTo>
                      <a:pt x="164" y="158"/>
                    </a:lnTo>
                    <a:lnTo>
                      <a:pt x="169" y="169"/>
                    </a:lnTo>
                    <a:lnTo>
                      <a:pt x="153" y="179"/>
                    </a:lnTo>
                    <a:lnTo>
                      <a:pt x="137" y="185"/>
                    </a:lnTo>
                    <a:lnTo>
                      <a:pt x="122" y="190"/>
                    </a:lnTo>
                    <a:lnTo>
                      <a:pt x="106" y="190"/>
                    </a:lnTo>
                    <a:lnTo>
                      <a:pt x="85" y="190"/>
                    </a:lnTo>
                    <a:lnTo>
                      <a:pt x="85" y="185"/>
                    </a:lnTo>
                    <a:lnTo>
                      <a:pt x="85" y="185"/>
                    </a:lnTo>
                    <a:lnTo>
                      <a:pt x="79" y="179"/>
                    </a:lnTo>
                    <a:lnTo>
                      <a:pt x="79" y="158"/>
                    </a:lnTo>
                    <a:lnTo>
                      <a:pt x="69" y="153"/>
                    </a:lnTo>
                    <a:lnTo>
                      <a:pt x="53" y="148"/>
                    </a:lnTo>
                    <a:lnTo>
                      <a:pt x="37" y="142"/>
                    </a:lnTo>
                    <a:lnTo>
                      <a:pt x="21" y="137"/>
                    </a:lnTo>
                    <a:lnTo>
                      <a:pt x="21" y="127"/>
                    </a:lnTo>
                    <a:lnTo>
                      <a:pt x="11" y="106"/>
                    </a:lnTo>
                    <a:lnTo>
                      <a:pt x="0" y="84"/>
                    </a:lnTo>
                    <a:lnTo>
                      <a:pt x="0" y="58"/>
                    </a:lnTo>
                    <a:lnTo>
                      <a:pt x="21" y="37"/>
                    </a:lnTo>
                    <a:lnTo>
                      <a:pt x="16" y="21"/>
                    </a:lnTo>
                    <a:lnTo>
                      <a:pt x="21" y="21"/>
                    </a:lnTo>
                    <a:lnTo>
                      <a:pt x="21" y="11"/>
                    </a:lnTo>
                    <a:lnTo>
                      <a:pt x="16" y="0"/>
                    </a:lnTo>
                    <a:lnTo>
                      <a:pt x="21" y="0"/>
                    </a:lnTo>
                    <a:lnTo>
                      <a:pt x="37" y="0"/>
                    </a:lnTo>
                    <a:lnTo>
                      <a:pt x="53" y="0"/>
                    </a:lnTo>
                    <a:lnTo>
                      <a:pt x="69" y="0"/>
                    </a:lnTo>
                    <a:lnTo>
                      <a:pt x="85" y="5"/>
                    </a:lnTo>
                    <a:lnTo>
                      <a:pt x="100" y="16"/>
                    </a:lnTo>
                    <a:lnTo>
                      <a:pt x="116" y="26"/>
                    </a:lnTo>
                    <a:lnTo>
                      <a:pt x="132" y="37"/>
                    </a:lnTo>
                    <a:lnTo>
                      <a:pt x="143" y="47"/>
                    </a:lnTo>
                    <a:lnTo>
                      <a:pt x="153" y="63"/>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70" name="Freeform 120"/>
              <p:cNvSpPr>
                <a:spLocks/>
              </p:cNvSpPr>
              <p:nvPr/>
            </p:nvSpPr>
            <p:spPr bwMode="auto">
              <a:xfrm>
                <a:off x="2820" y="2200"/>
                <a:ext cx="69" cy="105"/>
              </a:xfrm>
              <a:custGeom>
                <a:avLst/>
                <a:gdLst>
                  <a:gd name="T0" fmla="*/ 6 w 69"/>
                  <a:gd name="T1" fmla="*/ 105 h 105"/>
                  <a:gd name="T2" fmla="*/ 0 w 69"/>
                  <a:gd name="T3" fmla="*/ 79 h 105"/>
                  <a:gd name="T4" fmla="*/ 11 w 69"/>
                  <a:gd name="T5" fmla="*/ 47 h 105"/>
                  <a:gd name="T6" fmla="*/ 6 w 69"/>
                  <a:gd name="T7" fmla="*/ 26 h 105"/>
                  <a:gd name="T8" fmla="*/ 6 w 69"/>
                  <a:gd name="T9" fmla="*/ 0 h 105"/>
                  <a:gd name="T10" fmla="*/ 53 w 69"/>
                  <a:gd name="T11" fmla="*/ 0 h 105"/>
                  <a:gd name="T12" fmla="*/ 48 w 69"/>
                  <a:gd name="T13" fmla="*/ 5 h 105"/>
                  <a:gd name="T14" fmla="*/ 58 w 69"/>
                  <a:gd name="T15" fmla="*/ 47 h 105"/>
                  <a:gd name="T16" fmla="*/ 58 w 69"/>
                  <a:gd name="T17" fmla="*/ 73 h 105"/>
                  <a:gd name="T18" fmla="*/ 69 w 69"/>
                  <a:gd name="T19" fmla="*/ 89 h 105"/>
                  <a:gd name="T20" fmla="*/ 64 w 69"/>
                  <a:gd name="T21" fmla="*/ 95 h 105"/>
                  <a:gd name="T22" fmla="*/ 6 w 69"/>
                  <a:gd name="T23" fmla="*/ 105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9" h="105">
                    <a:moveTo>
                      <a:pt x="6" y="105"/>
                    </a:moveTo>
                    <a:lnTo>
                      <a:pt x="0" y="79"/>
                    </a:lnTo>
                    <a:lnTo>
                      <a:pt x="11" y="47"/>
                    </a:lnTo>
                    <a:lnTo>
                      <a:pt x="6" y="26"/>
                    </a:lnTo>
                    <a:lnTo>
                      <a:pt x="6" y="0"/>
                    </a:lnTo>
                    <a:lnTo>
                      <a:pt x="53" y="0"/>
                    </a:lnTo>
                    <a:lnTo>
                      <a:pt x="48" y="5"/>
                    </a:lnTo>
                    <a:lnTo>
                      <a:pt x="58" y="47"/>
                    </a:lnTo>
                    <a:lnTo>
                      <a:pt x="58" y="73"/>
                    </a:lnTo>
                    <a:lnTo>
                      <a:pt x="69" y="89"/>
                    </a:lnTo>
                    <a:lnTo>
                      <a:pt x="64" y="95"/>
                    </a:lnTo>
                    <a:lnTo>
                      <a:pt x="6" y="105"/>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71" name="Freeform 121"/>
              <p:cNvSpPr>
                <a:spLocks/>
              </p:cNvSpPr>
              <p:nvPr/>
            </p:nvSpPr>
            <p:spPr bwMode="auto">
              <a:xfrm>
                <a:off x="2820" y="2200"/>
                <a:ext cx="69" cy="105"/>
              </a:xfrm>
              <a:custGeom>
                <a:avLst/>
                <a:gdLst>
                  <a:gd name="T0" fmla="*/ 6 w 69"/>
                  <a:gd name="T1" fmla="*/ 105 h 105"/>
                  <a:gd name="T2" fmla="*/ 0 w 69"/>
                  <a:gd name="T3" fmla="*/ 79 h 105"/>
                  <a:gd name="T4" fmla="*/ 11 w 69"/>
                  <a:gd name="T5" fmla="*/ 47 h 105"/>
                  <a:gd name="T6" fmla="*/ 6 w 69"/>
                  <a:gd name="T7" fmla="*/ 26 h 105"/>
                  <a:gd name="T8" fmla="*/ 6 w 69"/>
                  <a:gd name="T9" fmla="*/ 0 h 105"/>
                  <a:gd name="T10" fmla="*/ 53 w 69"/>
                  <a:gd name="T11" fmla="*/ 0 h 105"/>
                  <a:gd name="T12" fmla="*/ 48 w 69"/>
                  <a:gd name="T13" fmla="*/ 5 h 105"/>
                  <a:gd name="T14" fmla="*/ 58 w 69"/>
                  <a:gd name="T15" fmla="*/ 47 h 105"/>
                  <a:gd name="T16" fmla="*/ 58 w 69"/>
                  <a:gd name="T17" fmla="*/ 73 h 105"/>
                  <a:gd name="T18" fmla="*/ 69 w 69"/>
                  <a:gd name="T19" fmla="*/ 89 h 105"/>
                  <a:gd name="T20" fmla="*/ 64 w 69"/>
                  <a:gd name="T21" fmla="*/ 95 h 105"/>
                  <a:gd name="T22" fmla="*/ 6 w 69"/>
                  <a:gd name="T23" fmla="*/ 105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9" h="105">
                    <a:moveTo>
                      <a:pt x="6" y="105"/>
                    </a:moveTo>
                    <a:lnTo>
                      <a:pt x="0" y="79"/>
                    </a:lnTo>
                    <a:lnTo>
                      <a:pt x="11" y="47"/>
                    </a:lnTo>
                    <a:lnTo>
                      <a:pt x="6" y="26"/>
                    </a:lnTo>
                    <a:lnTo>
                      <a:pt x="6" y="0"/>
                    </a:lnTo>
                    <a:lnTo>
                      <a:pt x="53" y="0"/>
                    </a:lnTo>
                    <a:lnTo>
                      <a:pt x="48" y="5"/>
                    </a:lnTo>
                    <a:lnTo>
                      <a:pt x="58" y="47"/>
                    </a:lnTo>
                    <a:lnTo>
                      <a:pt x="58" y="73"/>
                    </a:lnTo>
                    <a:lnTo>
                      <a:pt x="69" y="89"/>
                    </a:lnTo>
                    <a:lnTo>
                      <a:pt x="64" y="95"/>
                    </a:lnTo>
                    <a:lnTo>
                      <a:pt x="6" y="10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72" name="Freeform 122"/>
              <p:cNvSpPr>
                <a:spLocks/>
              </p:cNvSpPr>
              <p:nvPr/>
            </p:nvSpPr>
            <p:spPr bwMode="auto">
              <a:xfrm>
                <a:off x="3385" y="2564"/>
                <a:ext cx="47" cy="142"/>
              </a:xfrm>
              <a:custGeom>
                <a:avLst/>
                <a:gdLst>
                  <a:gd name="T0" fmla="*/ 21 w 47"/>
                  <a:gd name="T1" fmla="*/ 5 h 142"/>
                  <a:gd name="T2" fmla="*/ 31 w 47"/>
                  <a:gd name="T3" fmla="*/ 10 h 142"/>
                  <a:gd name="T4" fmla="*/ 31 w 47"/>
                  <a:gd name="T5" fmla="*/ 31 h 142"/>
                  <a:gd name="T6" fmla="*/ 37 w 47"/>
                  <a:gd name="T7" fmla="*/ 37 h 142"/>
                  <a:gd name="T8" fmla="*/ 37 w 47"/>
                  <a:gd name="T9" fmla="*/ 37 h 142"/>
                  <a:gd name="T10" fmla="*/ 37 w 47"/>
                  <a:gd name="T11" fmla="*/ 42 h 142"/>
                  <a:gd name="T12" fmla="*/ 31 w 47"/>
                  <a:gd name="T13" fmla="*/ 42 h 142"/>
                  <a:gd name="T14" fmla="*/ 26 w 47"/>
                  <a:gd name="T15" fmla="*/ 52 h 142"/>
                  <a:gd name="T16" fmla="*/ 31 w 47"/>
                  <a:gd name="T17" fmla="*/ 74 h 142"/>
                  <a:gd name="T18" fmla="*/ 31 w 47"/>
                  <a:gd name="T19" fmla="*/ 74 h 142"/>
                  <a:gd name="T20" fmla="*/ 37 w 47"/>
                  <a:gd name="T21" fmla="*/ 79 h 142"/>
                  <a:gd name="T22" fmla="*/ 47 w 47"/>
                  <a:gd name="T23" fmla="*/ 95 h 142"/>
                  <a:gd name="T24" fmla="*/ 47 w 47"/>
                  <a:gd name="T25" fmla="*/ 105 h 142"/>
                  <a:gd name="T26" fmla="*/ 47 w 47"/>
                  <a:gd name="T27" fmla="*/ 111 h 142"/>
                  <a:gd name="T28" fmla="*/ 47 w 47"/>
                  <a:gd name="T29" fmla="*/ 121 h 142"/>
                  <a:gd name="T30" fmla="*/ 37 w 47"/>
                  <a:gd name="T31" fmla="*/ 142 h 142"/>
                  <a:gd name="T32" fmla="*/ 21 w 47"/>
                  <a:gd name="T33" fmla="*/ 116 h 142"/>
                  <a:gd name="T34" fmla="*/ 26 w 47"/>
                  <a:gd name="T35" fmla="*/ 105 h 142"/>
                  <a:gd name="T36" fmla="*/ 26 w 47"/>
                  <a:gd name="T37" fmla="*/ 89 h 142"/>
                  <a:gd name="T38" fmla="*/ 16 w 47"/>
                  <a:gd name="T39" fmla="*/ 95 h 142"/>
                  <a:gd name="T40" fmla="*/ 5 w 47"/>
                  <a:gd name="T41" fmla="*/ 84 h 142"/>
                  <a:gd name="T42" fmla="*/ 0 w 47"/>
                  <a:gd name="T43" fmla="*/ 74 h 142"/>
                  <a:gd name="T44" fmla="*/ 5 w 47"/>
                  <a:gd name="T45" fmla="*/ 63 h 142"/>
                  <a:gd name="T46" fmla="*/ 10 w 47"/>
                  <a:gd name="T47" fmla="*/ 52 h 142"/>
                  <a:gd name="T48" fmla="*/ 10 w 47"/>
                  <a:gd name="T49" fmla="*/ 37 h 142"/>
                  <a:gd name="T50" fmla="*/ 10 w 47"/>
                  <a:gd name="T51" fmla="*/ 26 h 142"/>
                  <a:gd name="T52" fmla="*/ 16 w 47"/>
                  <a:gd name="T53" fmla="*/ 21 h 142"/>
                  <a:gd name="T54" fmla="*/ 10 w 47"/>
                  <a:gd name="T55" fmla="*/ 5 h 142"/>
                  <a:gd name="T56" fmla="*/ 5 w 47"/>
                  <a:gd name="T57" fmla="*/ 5 h 142"/>
                  <a:gd name="T58" fmla="*/ 5 w 47"/>
                  <a:gd name="T59" fmla="*/ 0 h 142"/>
                  <a:gd name="T60" fmla="*/ 21 w 47"/>
                  <a:gd name="T61" fmla="*/ 5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47" h="142">
                    <a:moveTo>
                      <a:pt x="21" y="5"/>
                    </a:moveTo>
                    <a:lnTo>
                      <a:pt x="31" y="10"/>
                    </a:lnTo>
                    <a:lnTo>
                      <a:pt x="31" y="31"/>
                    </a:lnTo>
                    <a:lnTo>
                      <a:pt x="37" y="37"/>
                    </a:lnTo>
                    <a:lnTo>
                      <a:pt x="37" y="37"/>
                    </a:lnTo>
                    <a:lnTo>
                      <a:pt x="37" y="42"/>
                    </a:lnTo>
                    <a:lnTo>
                      <a:pt x="31" y="42"/>
                    </a:lnTo>
                    <a:lnTo>
                      <a:pt x="26" y="52"/>
                    </a:lnTo>
                    <a:lnTo>
                      <a:pt x="31" y="74"/>
                    </a:lnTo>
                    <a:lnTo>
                      <a:pt x="31" y="74"/>
                    </a:lnTo>
                    <a:lnTo>
                      <a:pt x="37" y="79"/>
                    </a:lnTo>
                    <a:lnTo>
                      <a:pt x="47" y="95"/>
                    </a:lnTo>
                    <a:lnTo>
                      <a:pt x="47" y="105"/>
                    </a:lnTo>
                    <a:lnTo>
                      <a:pt x="47" y="111"/>
                    </a:lnTo>
                    <a:lnTo>
                      <a:pt x="47" y="121"/>
                    </a:lnTo>
                    <a:lnTo>
                      <a:pt x="37" y="142"/>
                    </a:lnTo>
                    <a:lnTo>
                      <a:pt x="21" y="116"/>
                    </a:lnTo>
                    <a:lnTo>
                      <a:pt x="26" y="105"/>
                    </a:lnTo>
                    <a:lnTo>
                      <a:pt x="26" y="89"/>
                    </a:lnTo>
                    <a:lnTo>
                      <a:pt x="16" y="95"/>
                    </a:lnTo>
                    <a:lnTo>
                      <a:pt x="5" y="84"/>
                    </a:lnTo>
                    <a:lnTo>
                      <a:pt x="0" y="74"/>
                    </a:lnTo>
                    <a:lnTo>
                      <a:pt x="5" y="63"/>
                    </a:lnTo>
                    <a:lnTo>
                      <a:pt x="10" y="52"/>
                    </a:lnTo>
                    <a:lnTo>
                      <a:pt x="10" y="37"/>
                    </a:lnTo>
                    <a:lnTo>
                      <a:pt x="10" y="26"/>
                    </a:lnTo>
                    <a:lnTo>
                      <a:pt x="16" y="21"/>
                    </a:lnTo>
                    <a:lnTo>
                      <a:pt x="10" y="5"/>
                    </a:lnTo>
                    <a:lnTo>
                      <a:pt x="5" y="5"/>
                    </a:lnTo>
                    <a:lnTo>
                      <a:pt x="5" y="0"/>
                    </a:lnTo>
                    <a:lnTo>
                      <a:pt x="21" y="5"/>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73" name="Freeform 123"/>
              <p:cNvSpPr>
                <a:spLocks/>
              </p:cNvSpPr>
              <p:nvPr/>
            </p:nvSpPr>
            <p:spPr bwMode="auto">
              <a:xfrm>
                <a:off x="3385" y="2564"/>
                <a:ext cx="47" cy="142"/>
              </a:xfrm>
              <a:custGeom>
                <a:avLst/>
                <a:gdLst>
                  <a:gd name="T0" fmla="*/ 21 w 47"/>
                  <a:gd name="T1" fmla="*/ 5 h 142"/>
                  <a:gd name="T2" fmla="*/ 31 w 47"/>
                  <a:gd name="T3" fmla="*/ 10 h 142"/>
                  <a:gd name="T4" fmla="*/ 31 w 47"/>
                  <a:gd name="T5" fmla="*/ 31 h 142"/>
                  <a:gd name="T6" fmla="*/ 37 w 47"/>
                  <a:gd name="T7" fmla="*/ 37 h 142"/>
                  <a:gd name="T8" fmla="*/ 37 w 47"/>
                  <a:gd name="T9" fmla="*/ 37 h 142"/>
                  <a:gd name="T10" fmla="*/ 37 w 47"/>
                  <a:gd name="T11" fmla="*/ 42 h 142"/>
                  <a:gd name="T12" fmla="*/ 31 w 47"/>
                  <a:gd name="T13" fmla="*/ 42 h 142"/>
                  <a:gd name="T14" fmla="*/ 26 w 47"/>
                  <a:gd name="T15" fmla="*/ 52 h 142"/>
                  <a:gd name="T16" fmla="*/ 31 w 47"/>
                  <a:gd name="T17" fmla="*/ 74 h 142"/>
                  <a:gd name="T18" fmla="*/ 31 w 47"/>
                  <a:gd name="T19" fmla="*/ 74 h 142"/>
                  <a:gd name="T20" fmla="*/ 37 w 47"/>
                  <a:gd name="T21" fmla="*/ 79 h 142"/>
                  <a:gd name="T22" fmla="*/ 47 w 47"/>
                  <a:gd name="T23" fmla="*/ 95 h 142"/>
                  <a:gd name="T24" fmla="*/ 47 w 47"/>
                  <a:gd name="T25" fmla="*/ 105 h 142"/>
                  <a:gd name="T26" fmla="*/ 47 w 47"/>
                  <a:gd name="T27" fmla="*/ 111 h 142"/>
                  <a:gd name="T28" fmla="*/ 47 w 47"/>
                  <a:gd name="T29" fmla="*/ 121 h 142"/>
                  <a:gd name="T30" fmla="*/ 37 w 47"/>
                  <a:gd name="T31" fmla="*/ 142 h 142"/>
                  <a:gd name="T32" fmla="*/ 21 w 47"/>
                  <a:gd name="T33" fmla="*/ 116 h 142"/>
                  <a:gd name="T34" fmla="*/ 26 w 47"/>
                  <a:gd name="T35" fmla="*/ 105 h 142"/>
                  <a:gd name="T36" fmla="*/ 26 w 47"/>
                  <a:gd name="T37" fmla="*/ 89 h 142"/>
                  <a:gd name="T38" fmla="*/ 16 w 47"/>
                  <a:gd name="T39" fmla="*/ 95 h 142"/>
                  <a:gd name="T40" fmla="*/ 5 w 47"/>
                  <a:gd name="T41" fmla="*/ 84 h 142"/>
                  <a:gd name="T42" fmla="*/ 0 w 47"/>
                  <a:gd name="T43" fmla="*/ 74 h 142"/>
                  <a:gd name="T44" fmla="*/ 5 w 47"/>
                  <a:gd name="T45" fmla="*/ 63 h 142"/>
                  <a:gd name="T46" fmla="*/ 10 w 47"/>
                  <a:gd name="T47" fmla="*/ 52 h 142"/>
                  <a:gd name="T48" fmla="*/ 10 w 47"/>
                  <a:gd name="T49" fmla="*/ 37 h 142"/>
                  <a:gd name="T50" fmla="*/ 10 w 47"/>
                  <a:gd name="T51" fmla="*/ 26 h 142"/>
                  <a:gd name="T52" fmla="*/ 16 w 47"/>
                  <a:gd name="T53" fmla="*/ 21 h 142"/>
                  <a:gd name="T54" fmla="*/ 10 w 47"/>
                  <a:gd name="T55" fmla="*/ 5 h 142"/>
                  <a:gd name="T56" fmla="*/ 5 w 47"/>
                  <a:gd name="T57" fmla="*/ 5 h 142"/>
                  <a:gd name="T58" fmla="*/ 5 w 47"/>
                  <a:gd name="T59" fmla="*/ 0 h 142"/>
                  <a:gd name="T60" fmla="*/ 21 w 47"/>
                  <a:gd name="T61" fmla="*/ 5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47" h="142">
                    <a:moveTo>
                      <a:pt x="21" y="5"/>
                    </a:moveTo>
                    <a:lnTo>
                      <a:pt x="31" y="10"/>
                    </a:lnTo>
                    <a:lnTo>
                      <a:pt x="31" y="31"/>
                    </a:lnTo>
                    <a:lnTo>
                      <a:pt x="37" y="37"/>
                    </a:lnTo>
                    <a:lnTo>
                      <a:pt x="37" y="37"/>
                    </a:lnTo>
                    <a:lnTo>
                      <a:pt x="37" y="42"/>
                    </a:lnTo>
                    <a:lnTo>
                      <a:pt x="31" y="42"/>
                    </a:lnTo>
                    <a:lnTo>
                      <a:pt x="26" y="52"/>
                    </a:lnTo>
                    <a:lnTo>
                      <a:pt x="31" y="74"/>
                    </a:lnTo>
                    <a:lnTo>
                      <a:pt x="31" y="74"/>
                    </a:lnTo>
                    <a:lnTo>
                      <a:pt x="37" y="79"/>
                    </a:lnTo>
                    <a:lnTo>
                      <a:pt x="47" y="95"/>
                    </a:lnTo>
                    <a:lnTo>
                      <a:pt x="47" y="105"/>
                    </a:lnTo>
                    <a:lnTo>
                      <a:pt x="47" y="111"/>
                    </a:lnTo>
                    <a:lnTo>
                      <a:pt x="47" y="121"/>
                    </a:lnTo>
                    <a:lnTo>
                      <a:pt x="37" y="142"/>
                    </a:lnTo>
                    <a:lnTo>
                      <a:pt x="21" y="116"/>
                    </a:lnTo>
                    <a:lnTo>
                      <a:pt x="26" y="105"/>
                    </a:lnTo>
                    <a:lnTo>
                      <a:pt x="26" y="89"/>
                    </a:lnTo>
                    <a:lnTo>
                      <a:pt x="16" y="95"/>
                    </a:lnTo>
                    <a:lnTo>
                      <a:pt x="5" y="84"/>
                    </a:lnTo>
                    <a:lnTo>
                      <a:pt x="0" y="74"/>
                    </a:lnTo>
                    <a:lnTo>
                      <a:pt x="5" y="63"/>
                    </a:lnTo>
                    <a:lnTo>
                      <a:pt x="10" y="52"/>
                    </a:lnTo>
                    <a:lnTo>
                      <a:pt x="10" y="37"/>
                    </a:lnTo>
                    <a:lnTo>
                      <a:pt x="10" y="26"/>
                    </a:lnTo>
                    <a:lnTo>
                      <a:pt x="16" y="21"/>
                    </a:lnTo>
                    <a:lnTo>
                      <a:pt x="10" y="5"/>
                    </a:lnTo>
                    <a:lnTo>
                      <a:pt x="5" y="5"/>
                    </a:lnTo>
                    <a:lnTo>
                      <a:pt x="5" y="0"/>
                    </a:lnTo>
                    <a:lnTo>
                      <a:pt x="21" y="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74" name="Freeform 124"/>
              <p:cNvSpPr>
                <a:spLocks/>
              </p:cNvSpPr>
              <p:nvPr/>
            </p:nvSpPr>
            <p:spPr bwMode="auto">
              <a:xfrm>
                <a:off x="2604" y="1899"/>
                <a:ext cx="132" cy="116"/>
              </a:xfrm>
              <a:custGeom>
                <a:avLst/>
                <a:gdLst>
                  <a:gd name="T0" fmla="*/ 63 w 132"/>
                  <a:gd name="T1" fmla="*/ 0 h 116"/>
                  <a:gd name="T2" fmla="*/ 132 w 132"/>
                  <a:gd name="T3" fmla="*/ 0 h 116"/>
                  <a:gd name="T4" fmla="*/ 132 w 132"/>
                  <a:gd name="T5" fmla="*/ 10 h 116"/>
                  <a:gd name="T6" fmla="*/ 132 w 132"/>
                  <a:gd name="T7" fmla="*/ 10 h 116"/>
                  <a:gd name="T8" fmla="*/ 132 w 132"/>
                  <a:gd name="T9" fmla="*/ 32 h 116"/>
                  <a:gd name="T10" fmla="*/ 79 w 132"/>
                  <a:gd name="T11" fmla="*/ 32 h 116"/>
                  <a:gd name="T12" fmla="*/ 79 w 132"/>
                  <a:gd name="T13" fmla="*/ 74 h 116"/>
                  <a:gd name="T14" fmla="*/ 63 w 132"/>
                  <a:gd name="T15" fmla="*/ 84 h 116"/>
                  <a:gd name="T16" fmla="*/ 63 w 132"/>
                  <a:gd name="T17" fmla="*/ 116 h 116"/>
                  <a:gd name="T18" fmla="*/ 0 w 132"/>
                  <a:gd name="T19" fmla="*/ 116 h 116"/>
                  <a:gd name="T20" fmla="*/ 21 w 132"/>
                  <a:gd name="T21" fmla="*/ 68 h 116"/>
                  <a:gd name="T22" fmla="*/ 42 w 132"/>
                  <a:gd name="T23" fmla="*/ 26 h 116"/>
                  <a:gd name="T24" fmla="*/ 63 w 132"/>
                  <a:gd name="T25" fmla="*/ 0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2" h="116">
                    <a:moveTo>
                      <a:pt x="63" y="0"/>
                    </a:moveTo>
                    <a:lnTo>
                      <a:pt x="132" y="0"/>
                    </a:lnTo>
                    <a:lnTo>
                      <a:pt x="132" y="10"/>
                    </a:lnTo>
                    <a:lnTo>
                      <a:pt x="132" y="10"/>
                    </a:lnTo>
                    <a:lnTo>
                      <a:pt x="132" y="32"/>
                    </a:lnTo>
                    <a:lnTo>
                      <a:pt x="79" y="32"/>
                    </a:lnTo>
                    <a:lnTo>
                      <a:pt x="79" y="74"/>
                    </a:lnTo>
                    <a:lnTo>
                      <a:pt x="63" y="84"/>
                    </a:lnTo>
                    <a:lnTo>
                      <a:pt x="63" y="116"/>
                    </a:lnTo>
                    <a:lnTo>
                      <a:pt x="0" y="116"/>
                    </a:lnTo>
                    <a:lnTo>
                      <a:pt x="21" y="68"/>
                    </a:lnTo>
                    <a:lnTo>
                      <a:pt x="42" y="26"/>
                    </a:lnTo>
                    <a:lnTo>
                      <a:pt x="63" y="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75" name="Freeform 125"/>
              <p:cNvSpPr>
                <a:spLocks/>
              </p:cNvSpPr>
              <p:nvPr/>
            </p:nvSpPr>
            <p:spPr bwMode="auto">
              <a:xfrm>
                <a:off x="2604" y="1899"/>
                <a:ext cx="132" cy="116"/>
              </a:xfrm>
              <a:custGeom>
                <a:avLst/>
                <a:gdLst>
                  <a:gd name="T0" fmla="*/ 63 w 132"/>
                  <a:gd name="T1" fmla="*/ 0 h 116"/>
                  <a:gd name="T2" fmla="*/ 132 w 132"/>
                  <a:gd name="T3" fmla="*/ 0 h 116"/>
                  <a:gd name="T4" fmla="*/ 132 w 132"/>
                  <a:gd name="T5" fmla="*/ 10 h 116"/>
                  <a:gd name="T6" fmla="*/ 132 w 132"/>
                  <a:gd name="T7" fmla="*/ 10 h 116"/>
                  <a:gd name="T8" fmla="*/ 132 w 132"/>
                  <a:gd name="T9" fmla="*/ 32 h 116"/>
                  <a:gd name="T10" fmla="*/ 79 w 132"/>
                  <a:gd name="T11" fmla="*/ 32 h 116"/>
                  <a:gd name="T12" fmla="*/ 79 w 132"/>
                  <a:gd name="T13" fmla="*/ 74 h 116"/>
                  <a:gd name="T14" fmla="*/ 63 w 132"/>
                  <a:gd name="T15" fmla="*/ 84 h 116"/>
                  <a:gd name="T16" fmla="*/ 63 w 132"/>
                  <a:gd name="T17" fmla="*/ 116 h 116"/>
                  <a:gd name="T18" fmla="*/ 0 w 132"/>
                  <a:gd name="T19" fmla="*/ 116 h 116"/>
                  <a:gd name="T20" fmla="*/ 21 w 132"/>
                  <a:gd name="T21" fmla="*/ 68 h 116"/>
                  <a:gd name="T22" fmla="*/ 42 w 132"/>
                  <a:gd name="T23" fmla="*/ 26 h 116"/>
                  <a:gd name="T24" fmla="*/ 63 w 132"/>
                  <a:gd name="T25" fmla="*/ 0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2" h="116">
                    <a:moveTo>
                      <a:pt x="63" y="0"/>
                    </a:moveTo>
                    <a:lnTo>
                      <a:pt x="132" y="0"/>
                    </a:lnTo>
                    <a:lnTo>
                      <a:pt x="132" y="10"/>
                    </a:lnTo>
                    <a:lnTo>
                      <a:pt x="132" y="10"/>
                    </a:lnTo>
                    <a:lnTo>
                      <a:pt x="132" y="32"/>
                    </a:lnTo>
                    <a:lnTo>
                      <a:pt x="79" y="32"/>
                    </a:lnTo>
                    <a:lnTo>
                      <a:pt x="79" y="74"/>
                    </a:lnTo>
                    <a:lnTo>
                      <a:pt x="63" y="84"/>
                    </a:lnTo>
                    <a:lnTo>
                      <a:pt x="63" y="116"/>
                    </a:lnTo>
                    <a:lnTo>
                      <a:pt x="0" y="116"/>
                    </a:lnTo>
                    <a:lnTo>
                      <a:pt x="21" y="68"/>
                    </a:lnTo>
                    <a:lnTo>
                      <a:pt x="42" y="26"/>
                    </a:lnTo>
                    <a:lnTo>
                      <a:pt x="63"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76" name="Freeform 126"/>
              <p:cNvSpPr>
                <a:spLocks/>
              </p:cNvSpPr>
              <p:nvPr/>
            </p:nvSpPr>
            <p:spPr bwMode="auto">
              <a:xfrm>
                <a:off x="2604" y="1909"/>
                <a:ext cx="190" cy="222"/>
              </a:xfrm>
              <a:custGeom>
                <a:avLst/>
                <a:gdLst>
                  <a:gd name="T0" fmla="*/ 190 w 190"/>
                  <a:gd name="T1" fmla="*/ 37 h 222"/>
                  <a:gd name="T2" fmla="*/ 164 w 190"/>
                  <a:gd name="T3" fmla="*/ 37 h 222"/>
                  <a:gd name="T4" fmla="*/ 179 w 190"/>
                  <a:gd name="T5" fmla="*/ 206 h 222"/>
                  <a:gd name="T6" fmla="*/ 158 w 190"/>
                  <a:gd name="T7" fmla="*/ 211 h 222"/>
                  <a:gd name="T8" fmla="*/ 121 w 190"/>
                  <a:gd name="T9" fmla="*/ 206 h 222"/>
                  <a:gd name="T10" fmla="*/ 85 w 190"/>
                  <a:gd name="T11" fmla="*/ 206 h 222"/>
                  <a:gd name="T12" fmla="*/ 74 w 190"/>
                  <a:gd name="T13" fmla="*/ 222 h 222"/>
                  <a:gd name="T14" fmla="*/ 42 w 190"/>
                  <a:gd name="T15" fmla="*/ 190 h 222"/>
                  <a:gd name="T16" fmla="*/ 5 w 190"/>
                  <a:gd name="T17" fmla="*/ 201 h 222"/>
                  <a:gd name="T18" fmla="*/ 11 w 190"/>
                  <a:gd name="T19" fmla="*/ 190 h 222"/>
                  <a:gd name="T20" fmla="*/ 16 w 190"/>
                  <a:gd name="T21" fmla="*/ 169 h 222"/>
                  <a:gd name="T22" fmla="*/ 11 w 190"/>
                  <a:gd name="T23" fmla="*/ 132 h 222"/>
                  <a:gd name="T24" fmla="*/ 5 w 190"/>
                  <a:gd name="T25" fmla="*/ 122 h 222"/>
                  <a:gd name="T26" fmla="*/ 0 w 190"/>
                  <a:gd name="T27" fmla="*/ 106 h 222"/>
                  <a:gd name="T28" fmla="*/ 63 w 190"/>
                  <a:gd name="T29" fmla="*/ 106 h 222"/>
                  <a:gd name="T30" fmla="*/ 63 w 190"/>
                  <a:gd name="T31" fmla="*/ 74 h 222"/>
                  <a:gd name="T32" fmla="*/ 79 w 190"/>
                  <a:gd name="T33" fmla="*/ 64 h 222"/>
                  <a:gd name="T34" fmla="*/ 79 w 190"/>
                  <a:gd name="T35" fmla="*/ 22 h 222"/>
                  <a:gd name="T36" fmla="*/ 132 w 190"/>
                  <a:gd name="T37" fmla="*/ 22 h 222"/>
                  <a:gd name="T38" fmla="*/ 132 w 190"/>
                  <a:gd name="T39" fmla="*/ 0 h 222"/>
                  <a:gd name="T40" fmla="*/ 190 w 190"/>
                  <a:gd name="T41" fmla="*/ 37 h 2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90" h="222">
                    <a:moveTo>
                      <a:pt x="190" y="37"/>
                    </a:moveTo>
                    <a:lnTo>
                      <a:pt x="164" y="37"/>
                    </a:lnTo>
                    <a:lnTo>
                      <a:pt x="179" y="206"/>
                    </a:lnTo>
                    <a:lnTo>
                      <a:pt x="158" y="211"/>
                    </a:lnTo>
                    <a:lnTo>
                      <a:pt x="121" y="206"/>
                    </a:lnTo>
                    <a:lnTo>
                      <a:pt x="85" y="206"/>
                    </a:lnTo>
                    <a:lnTo>
                      <a:pt x="74" y="222"/>
                    </a:lnTo>
                    <a:lnTo>
                      <a:pt x="42" y="190"/>
                    </a:lnTo>
                    <a:lnTo>
                      <a:pt x="5" y="201"/>
                    </a:lnTo>
                    <a:lnTo>
                      <a:pt x="11" y="190"/>
                    </a:lnTo>
                    <a:lnTo>
                      <a:pt x="16" y="169"/>
                    </a:lnTo>
                    <a:lnTo>
                      <a:pt x="11" y="132"/>
                    </a:lnTo>
                    <a:lnTo>
                      <a:pt x="5" y="122"/>
                    </a:lnTo>
                    <a:lnTo>
                      <a:pt x="0" y="106"/>
                    </a:lnTo>
                    <a:lnTo>
                      <a:pt x="63" y="106"/>
                    </a:lnTo>
                    <a:lnTo>
                      <a:pt x="63" y="74"/>
                    </a:lnTo>
                    <a:lnTo>
                      <a:pt x="79" y="64"/>
                    </a:lnTo>
                    <a:lnTo>
                      <a:pt x="79" y="22"/>
                    </a:lnTo>
                    <a:lnTo>
                      <a:pt x="132" y="22"/>
                    </a:lnTo>
                    <a:lnTo>
                      <a:pt x="132" y="0"/>
                    </a:lnTo>
                    <a:lnTo>
                      <a:pt x="190" y="37"/>
                    </a:lnTo>
                    <a:close/>
                  </a:path>
                </a:pathLst>
              </a:custGeom>
              <a:solidFill>
                <a:srgbClr val="E1E1E1"/>
              </a:solidFill>
              <a:ln w="9525">
                <a:solidFill>
                  <a:srgbClr val="000000"/>
                </a:solidFill>
                <a:round/>
                <a:headEnd/>
                <a:tailEnd/>
              </a:ln>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77" name="Freeform 127"/>
              <p:cNvSpPr>
                <a:spLocks/>
              </p:cNvSpPr>
              <p:nvPr/>
            </p:nvSpPr>
            <p:spPr bwMode="auto">
              <a:xfrm>
                <a:off x="2604" y="1909"/>
                <a:ext cx="190" cy="222"/>
              </a:xfrm>
              <a:custGeom>
                <a:avLst/>
                <a:gdLst>
                  <a:gd name="T0" fmla="*/ 190 w 190"/>
                  <a:gd name="T1" fmla="*/ 37 h 222"/>
                  <a:gd name="T2" fmla="*/ 164 w 190"/>
                  <a:gd name="T3" fmla="*/ 37 h 222"/>
                  <a:gd name="T4" fmla="*/ 179 w 190"/>
                  <a:gd name="T5" fmla="*/ 206 h 222"/>
                  <a:gd name="T6" fmla="*/ 158 w 190"/>
                  <a:gd name="T7" fmla="*/ 211 h 222"/>
                  <a:gd name="T8" fmla="*/ 121 w 190"/>
                  <a:gd name="T9" fmla="*/ 206 h 222"/>
                  <a:gd name="T10" fmla="*/ 85 w 190"/>
                  <a:gd name="T11" fmla="*/ 206 h 222"/>
                  <a:gd name="T12" fmla="*/ 74 w 190"/>
                  <a:gd name="T13" fmla="*/ 222 h 222"/>
                  <a:gd name="T14" fmla="*/ 42 w 190"/>
                  <a:gd name="T15" fmla="*/ 190 h 222"/>
                  <a:gd name="T16" fmla="*/ 5 w 190"/>
                  <a:gd name="T17" fmla="*/ 201 h 222"/>
                  <a:gd name="T18" fmla="*/ 11 w 190"/>
                  <a:gd name="T19" fmla="*/ 190 h 222"/>
                  <a:gd name="T20" fmla="*/ 16 w 190"/>
                  <a:gd name="T21" fmla="*/ 169 h 222"/>
                  <a:gd name="T22" fmla="*/ 11 w 190"/>
                  <a:gd name="T23" fmla="*/ 132 h 222"/>
                  <a:gd name="T24" fmla="*/ 5 w 190"/>
                  <a:gd name="T25" fmla="*/ 122 h 222"/>
                  <a:gd name="T26" fmla="*/ 0 w 190"/>
                  <a:gd name="T27" fmla="*/ 106 h 222"/>
                  <a:gd name="T28" fmla="*/ 63 w 190"/>
                  <a:gd name="T29" fmla="*/ 106 h 222"/>
                  <a:gd name="T30" fmla="*/ 63 w 190"/>
                  <a:gd name="T31" fmla="*/ 74 h 222"/>
                  <a:gd name="T32" fmla="*/ 79 w 190"/>
                  <a:gd name="T33" fmla="*/ 64 h 222"/>
                  <a:gd name="T34" fmla="*/ 79 w 190"/>
                  <a:gd name="T35" fmla="*/ 22 h 222"/>
                  <a:gd name="T36" fmla="*/ 132 w 190"/>
                  <a:gd name="T37" fmla="*/ 22 h 222"/>
                  <a:gd name="T38" fmla="*/ 132 w 190"/>
                  <a:gd name="T39" fmla="*/ 0 h 222"/>
                  <a:gd name="T40" fmla="*/ 190 w 190"/>
                  <a:gd name="T41" fmla="*/ 37 h 2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90" h="222">
                    <a:moveTo>
                      <a:pt x="190" y="37"/>
                    </a:moveTo>
                    <a:lnTo>
                      <a:pt x="164" y="37"/>
                    </a:lnTo>
                    <a:lnTo>
                      <a:pt x="179" y="206"/>
                    </a:lnTo>
                    <a:lnTo>
                      <a:pt x="158" y="211"/>
                    </a:lnTo>
                    <a:lnTo>
                      <a:pt x="121" y="206"/>
                    </a:lnTo>
                    <a:lnTo>
                      <a:pt x="85" y="206"/>
                    </a:lnTo>
                    <a:lnTo>
                      <a:pt x="74" y="222"/>
                    </a:lnTo>
                    <a:lnTo>
                      <a:pt x="42" y="190"/>
                    </a:lnTo>
                    <a:lnTo>
                      <a:pt x="5" y="201"/>
                    </a:lnTo>
                    <a:lnTo>
                      <a:pt x="11" y="190"/>
                    </a:lnTo>
                    <a:lnTo>
                      <a:pt x="16" y="169"/>
                    </a:lnTo>
                    <a:lnTo>
                      <a:pt x="11" y="132"/>
                    </a:lnTo>
                    <a:lnTo>
                      <a:pt x="5" y="122"/>
                    </a:lnTo>
                    <a:lnTo>
                      <a:pt x="0" y="106"/>
                    </a:lnTo>
                    <a:lnTo>
                      <a:pt x="63" y="106"/>
                    </a:lnTo>
                    <a:lnTo>
                      <a:pt x="63" y="74"/>
                    </a:lnTo>
                    <a:lnTo>
                      <a:pt x="79" y="64"/>
                    </a:lnTo>
                    <a:lnTo>
                      <a:pt x="79" y="22"/>
                    </a:lnTo>
                    <a:lnTo>
                      <a:pt x="132" y="22"/>
                    </a:lnTo>
                    <a:lnTo>
                      <a:pt x="132" y="0"/>
                    </a:lnTo>
                    <a:lnTo>
                      <a:pt x="190" y="37"/>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78" name="Freeform 128"/>
              <p:cNvSpPr>
                <a:spLocks/>
              </p:cNvSpPr>
              <p:nvPr/>
            </p:nvSpPr>
            <p:spPr bwMode="auto">
              <a:xfrm>
                <a:off x="2599" y="2099"/>
                <a:ext cx="95" cy="74"/>
              </a:xfrm>
              <a:custGeom>
                <a:avLst/>
                <a:gdLst>
                  <a:gd name="T0" fmla="*/ 10 w 95"/>
                  <a:gd name="T1" fmla="*/ 11 h 74"/>
                  <a:gd name="T2" fmla="*/ 47 w 95"/>
                  <a:gd name="T3" fmla="*/ 0 h 74"/>
                  <a:gd name="T4" fmla="*/ 79 w 95"/>
                  <a:gd name="T5" fmla="*/ 32 h 74"/>
                  <a:gd name="T6" fmla="*/ 84 w 95"/>
                  <a:gd name="T7" fmla="*/ 58 h 74"/>
                  <a:gd name="T8" fmla="*/ 95 w 95"/>
                  <a:gd name="T9" fmla="*/ 74 h 74"/>
                  <a:gd name="T10" fmla="*/ 79 w 95"/>
                  <a:gd name="T11" fmla="*/ 74 h 74"/>
                  <a:gd name="T12" fmla="*/ 68 w 95"/>
                  <a:gd name="T13" fmla="*/ 69 h 74"/>
                  <a:gd name="T14" fmla="*/ 58 w 95"/>
                  <a:gd name="T15" fmla="*/ 69 h 74"/>
                  <a:gd name="T16" fmla="*/ 10 w 95"/>
                  <a:gd name="T17" fmla="*/ 74 h 74"/>
                  <a:gd name="T18" fmla="*/ 5 w 95"/>
                  <a:gd name="T19" fmla="*/ 64 h 74"/>
                  <a:gd name="T20" fmla="*/ 47 w 95"/>
                  <a:gd name="T21" fmla="*/ 58 h 74"/>
                  <a:gd name="T22" fmla="*/ 53 w 95"/>
                  <a:gd name="T23" fmla="*/ 58 h 74"/>
                  <a:gd name="T24" fmla="*/ 47 w 95"/>
                  <a:gd name="T25" fmla="*/ 53 h 74"/>
                  <a:gd name="T26" fmla="*/ 37 w 95"/>
                  <a:gd name="T27" fmla="*/ 48 h 74"/>
                  <a:gd name="T28" fmla="*/ 10 w 95"/>
                  <a:gd name="T29" fmla="*/ 53 h 74"/>
                  <a:gd name="T30" fmla="*/ 0 w 95"/>
                  <a:gd name="T31" fmla="*/ 32 h 74"/>
                  <a:gd name="T32" fmla="*/ 10 w 95"/>
                  <a:gd name="T33" fmla="*/ 11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5" h="74">
                    <a:moveTo>
                      <a:pt x="10" y="11"/>
                    </a:moveTo>
                    <a:lnTo>
                      <a:pt x="47" y="0"/>
                    </a:lnTo>
                    <a:lnTo>
                      <a:pt x="79" y="32"/>
                    </a:lnTo>
                    <a:lnTo>
                      <a:pt x="84" y="58"/>
                    </a:lnTo>
                    <a:lnTo>
                      <a:pt x="95" y="74"/>
                    </a:lnTo>
                    <a:lnTo>
                      <a:pt x="79" y="74"/>
                    </a:lnTo>
                    <a:lnTo>
                      <a:pt x="68" y="69"/>
                    </a:lnTo>
                    <a:lnTo>
                      <a:pt x="58" y="69"/>
                    </a:lnTo>
                    <a:lnTo>
                      <a:pt x="10" y="74"/>
                    </a:lnTo>
                    <a:lnTo>
                      <a:pt x="5" y="64"/>
                    </a:lnTo>
                    <a:lnTo>
                      <a:pt x="47" y="58"/>
                    </a:lnTo>
                    <a:lnTo>
                      <a:pt x="53" y="58"/>
                    </a:lnTo>
                    <a:lnTo>
                      <a:pt x="47" y="53"/>
                    </a:lnTo>
                    <a:lnTo>
                      <a:pt x="37" y="48"/>
                    </a:lnTo>
                    <a:lnTo>
                      <a:pt x="10" y="53"/>
                    </a:lnTo>
                    <a:lnTo>
                      <a:pt x="0" y="32"/>
                    </a:lnTo>
                    <a:lnTo>
                      <a:pt x="10" y="11"/>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79" name="Freeform 129"/>
              <p:cNvSpPr>
                <a:spLocks/>
              </p:cNvSpPr>
              <p:nvPr/>
            </p:nvSpPr>
            <p:spPr bwMode="auto">
              <a:xfrm>
                <a:off x="2599" y="2099"/>
                <a:ext cx="95" cy="74"/>
              </a:xfrm>
              <a:custGeom>
                <a:avLst/>
                <a:gdLst>
                  <a:gd name="T0" fmla="*/ 32 w 95"/>
                  <a:gd name="T1" fmla="*/ 6 h 74"/>
                  <a:gd name="T2" fmla="*/ 47 w 95"/>
                  <a:gd name="T3" fmla="*/ 0 h 74"/>
                  <a:gd name="T4" fmla="*/ 79 w 95"/>
                  <a:gd name="T5" fmla="*/ 32 h 74"/>
                  <a:gd name="T6" fmla="*/ 84 w 95"/>
                  <a:gd name="T7" fmla="*/ 58 h 74"/>
                  <a:gd name="T8" fmla="*/ 95 w 95"/>
                  <a:gd name="T9" fmla="*/ 74 h 74"/>
                  <a:gd name="T10" fmla="*/ 79 w 95"/>
                  <a:gd name="T11" fmla="*/ 74 h 74"/>
                  <a:gd name="T12" fmla="*/ 68 w 95"/>
                  <a:gd name="T13" fmla="*/ 69 h 74"/>
                  <a:gd name="T14" fmla="*/ 58 w 95"/>
                  <a:gd name="T15" fmla="*/ 69 h 74"/>
                  <a:gd name="T16" fmla="*/ 10 w 95"/>
                  <a:gd name="T17" fmla="*/ 74 h 74"/>
                  <a:gd name="T18" fmla="*/ 5 w 95"/>
                  <a:gd name="T19" fmla="*/ 64 h 74"/>
                  <a:gd name="T20" fmla="*/ 47 w 95"/>
                  <a:gd name="T21" fmla="*/ 58 h 74"/>
                  <a:gd name="T22" fmla="*/ 53 w 95"/>
                  <a:gd name="T23" fmla="*/ 58 h 74"/>
                  <a:gd name="T24" fmla="*/ 47 w 95"/>
                  <a:gd name="T25" fmla="*/ 53 h 74"/>
                  <a:gd name="T26" fmla="*/ 37 w 95"/>
                  <a:gd name="T27" fmla="*/ 48 h 74"/>
                  <a:gd name="T28" fmla="*/ 10 w 95"/>
                  <a:gd name="T29" fmla="*/ 53 h 74"/>
                  <a:gd name="T30" fmla="*/ 0 w 95"/>
                  <a:gd name="T31" fmla="*/ 32 h 74"/>
                  <a:gd name="T32" fmla="*/ 10 w 95"/>
                  <a:gd name="T33" fmla="*/ 11 h 74"/>
                  <a:gd name="T34" fmla="*/ 32 w 95"/>
                  <a:gd name="T35" fmla="*/ 6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5" h="74">
                    <a:moveTo>
                      <a:pt x="32" y="6"/>
                    </a:moveTo>
                    <a:lnTo>
                      <a:pt x="47" y="0"/>
                    </a:lnTo>
                    <a:lnTo>
                      <a:pt x="79" y="32"/>
                    </a:lnTo>
                    <a:lnTo>
                      <a:pt x="84" y="58"/>
                    </a:lnTo>
                    <a:lnTo>
                      <a:pt x="95" y="74"/>
                    </a:lnTo>
                    <a:lnTo>
                      <a:pt x="79" y="74"/>
                    </a:lnTo>
                    <a:lnTo>
                      <a:pt x="68" y="69"/>
                    </a:lnTo>
                    <a:lnTo>
                      <a:pt x="58" y="69"/>
                    </a:lnTo>
                    <a:lnTo>
                      <a:pt x="10" y="74"/>
                    </a:lnTo>
                    <a:lnTo>
                      <a:pt x="5" y="64"/>
                    </a:lnTo>
                    <a:lnTo>
                      <a:pt x="47" y="58"/>
                    </a:lnTo>
                    <a:lnTo>
                      <a:pt x="53" y="58"/>
                    </a:lnTo>
                    <a:lnTo>
                      <a:pt x="47" y="53"/>
                    </a:lnTo>
                    <a:lnTo>
                      <a:pt x="37" y="48"/>
                    </a:lnTo>
                    <a:lnTo>
                      <a:pt x="10" y="53"/>
                    </a:lnTo>
                    <a:lnTo>
                      <a:pt x="0" y="32"/>
                    </a:lnTo>
                    <a:lnTo>
                      <a:pt x="10" y="11"/>
                    </a:lnTo>
                    <a:lnTo>
                      <a:pt x="32" y="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80" name="Freeform 130"/>
              <p:cNvSpPr>
                <a:spLocks/>
              </p:cNvSpPr>
              <p:nvPr/>
            </p:nvSpPr>
            <p:spPr bwMode="auto">
              <a:xfrm>
                <a:off x="2609" y="2168"/>
                <a:ext cx="48" cy="32"/>
              </a:xfrm>
              <a:custGeom>
                <a:avLst/>
                <a:gdLst>
                  <a:gd name="T0" fmla="*/ 0 w 48"/>
                  <a:gd name="T1" fmla="*/ 5 h 32"/>
                  <a:gd name="T2" fmla="*/ 48 w 48"/>
                  <a:gd name="T3" fmla="*/ 0 h 32"/>
                  <a:gd name="T4" fmla="*/ 48 w 48"/>
                  <a:gd name="T5" fmla="*/ 5 h 32"/>
                  <a:gd name="T6" fmla="*/ 48 w 48"/>
                  <a:gd name="T7" fmla="*/ 16 h 32"/>
                  <a:gd name="T8" fmla="*/ 27 w 48"/>
                  <a:gd name="T9" fmla="*/ 32 h 32"/>
                  <a:gd name="T10" fmla="*/ 22 w 48"/>
                  <a:gd name="T11" fmla="*/ 32 h 32"/>
                  <a:gd name="T12" fmla="*/ 0 w 48"/>
                  <a:gd name="T13" fmla="*/ 16 h 32"/>
                  <a:gd name="T14" fmla="*/ 0 w 48"/>
                  <a:gd name="T15" fmla="*/ 5 h 3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8" h="32">
                    <a:moveTo>
                      <a:pt x="0" y="5"/>
                    </a:moveTo>
                    <a:lnTo>
                      <a:pt x="48" y="0"/>
                    </a:lnTo>
                    <a:lnTo>
                      <a:pt x="48" y="5"/>
                    </a:lnTo>
                    <a:lnTo>
                      <a:pt x="48" y="16"/>
                    </a:lnTo>
                    <a:lnTo>
                      <a:pt x="27" y="32"/>
                    </a:lnTo>
                    <a:lnTo>
                      <a:pt x="22" y="32"/>
                    </a:lnTo>
                    <a:lnTo>
                      <a:pt x="0" y="16"/>
                    </a:lnTo>
                    <a:lnTo>
                      <a:pt x="0" y="5"/>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81" name="Freeform 131"/>
              <p:cNvSpPr>
                <a:spLocks/>
              </p:cNvSpPr>
              <p:nvPr/>
            </p:nvSpPr>
            <p:spPr bwMode="auto">
              <a:xfrm>
                <a:off x="2609" y="2168"/>
                <a:ext cx="48" cy="32"/>
              </a:xfrm>
              <a:custGeom>
                <a:avLst/>
                <a:gdLst>
                  <a:gd name="T0" fmla="*/ 22 w 48"/>
                  <a:gd name="T1" fmla="*/ 5 h 32"/>
                  <a:gd name="T2" fmla="*/ 48 w 48"/>
                  <a:gd name="T3" fmla="*/ 0 h 32"/>
                  <a:gd name="T4" fmla="*/ 48 w 48"/>
                  <a:gd name="T5" fmla="*/ 5 h 32"/>
                  <a:gd name="T6" fmla="*/ 48 w 48"/>
                  <a:gd name="T7" fmla="*/ 16 h 32"/>
                  <a:gd name="T8" fmla="*/ 27 w 48"/>
                  <a:gd name="T9" fmla="*/ 32 h 32"/>
                  <a:gd name="T10" fmla="*/ 22 w 48"/>
                  <a:gd name="T11" fmla="*/ 32 h 32"/>
                  <a:gd name="T12" fmla="*/ 0 w 48"/>
                  <a:gd name="T13" fmla="*/ 16 h 32"/>
                  <a:gd name="T14" fmla="*/ 0 w 48"/>
                  <a:gd name="T15" fmla="*/ 5 h 32"/>
                  <a:gd name="T16" fmla="*/ 22 w 48"/>
                  <a:gd name="T17" fmla="*/ 5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8" h="32">
                    <a:moveTo>
                      <a:pt x="22" y="5"/>
                    </a:moveTo>
                    <a:lnTo>
                      <a:pt x="48" y="0"/>
                    </a:lnTo>
                    <a:lnTo>
                      <a:pt x="48" y="5"/>
                    </a:lnTo>
                    <a:lnTo>
                      <a:pt x="48" y="16"/>
                    </a:lnTo>
                    <a:lnTo>
                      <a:pt x="27" y="32"/>
                    </a:lnTo>
                    <a:lnTo>
                      <a:pt x="22" y="32"/>
                    </a:lnTo>
                    <a:lnTo>
                      <a:pt x="0" y="16"/>
                    </a:lnTo>
                    <a:lnTo>
                      <a:pt x="0" y="5"/>
                    </a:lnTo>
                    <a:lnTo>
                      <a:pt x="22" y="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82" name="Freeform 132"/>
              <p:cNvSpPr>
                <a:spLocks/>
              </p:cNvSpPr>
              <p:nvPr/>
            </p:nvSpPr>
            <p:spPr bwMode="auto">
              <a:xfrm>
                <a:off x="2631" y="2168"/>
                <a:ext cx="116" cy="100"/>
              </a:xfrm>
              <a:custGeom>
                <a:avLst/>
                <a:gdLst>
                  <a:gd name="T0" fmla="*/ 0 w 116"/>
                  <a:gd name="T1" fmla="*/ 32 h 100"/>
                  <a:gd name="T2" fmla="*/ 5 w 116"/>
                  <a:gd name="T3" fmla="*/ 32 h 100"/>
                  <a:gd name="T4" fmla="*/ 26 w 116"/>
                  <a:gd name="T5" fmla="*/ 16 h 100"/>
                  <a:gd name="T6" fmla="*/ 26 w 116"/>
                  <a:gd name="T7" fmla="*/ 5 h 100"/>
                  <a:gd name="T8" fmla="*/ 26 w 116"/>
                  <a:gd name="T9" fmla="*/ 0 h 100"/>
                  <a:gd name="T10" fmla="*/ 36 w 116"/>
                  <a:gd name="T11" fmla="*/ 0 h 100"/>
                  <a:gd name="T12" fmla="*/ 47 w 116"/>
                  <a:gd name="T13" fmla="*/ 5 h 100"/>
                  <a:gd name="T14" fmla="*/ 63 w 116"/>
                  <a:gd name="T15" fmla="*/ 5 h 100"/>
                  <a:gd name="T16" fmla="*/ 94 w 116"/>
                  <a:gd name="T17" fmla="*/ 5 h 100"/>
                  <a:gd name="T18" fmla="*/ 116 w 116"/>
                  <a:gd name="T19" fmla="*/ 47 h 100"/>
                  <a:gd name="T20" fmla="*/ 110 w 116"/>
                  <a:gd name="T21" fmla="*/ 47 h 100"/>
                  <a:gd name="T22" fmla="*/ 116 w 116"/>
                  <a:gd name="T23" fmla="*/ 74 h 100"/>
                  <a:gd name="T24" fmla="*/ 105 w 116"/>
                  <a:gd name="T25" fmla="*/ 95 h 100"/>
                  <a:gd name="T26" fmla="*/ 94 w 116"/>
                  <a:gd name="T27" fmla="*/ 100 h 100"/>
                  <a:gd name="T28" fmla="*/ 94 w 116"/>
                  <a:gd name="T29" fmla="*/ 90 h 100"/>
                  <a:gd name="T30" fmla="*/ 89 w 116"/>
                  <a:gd name="T31" fmla="*/ 74 h 100"/>
                  <a:gd name="T32" fmla="*/ 79 w 116"/>
                  <a:gd name="T33" fmla="*/ 74 h 100"/>
                  <a:gd name="T34" fmla="*/ 63 w 116"/>
                  <a:gd name="T35" fmla="*/ 47 h 100"/>
                  <a:gd name="T36" fmla="*/ 52 w 116"/>
                  <a:gd name="T37" fmla="*/ 47 h 100"/>
                  <a:gd name="T38" fmla="*/ 31 w 116"/>
                  <a:gd name="T39" fmla="*/ 69 h 100"/>
                  <a:gd name="T40" fmla="*/ 0 w 116"/>
                  <a:gd name="T41" fmla="*/ 32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16" h="100">
                    <a:moveTo>
                      <a:pt x="0" y="32"/>
                    </a:moveTo>
                    <a:lnTo>
                      <a:pt x="5" y="32"/>
                    </a:lnTo>
                    <a:lnTo>
                      <a:pt x="26" y="16"/>
                    </a:lnTo>
                    <a:lnTo>
                      <a:pt x="26" y="5"/>
                    </a:lnTo>
                    <a:lnTo>
                      <a:pt x="26" y="0"/>
                    </a:lnTo>
                    <a:lnTo>
                      <a:pt x="36" y="0"/>
                    </a:lnTo>
                    <a:lnTo>
                      <a:pt x="47" y="5"/>
                    </a:lnTo>
                    <a:lnTo>
                      <a:pt x="63" y="5"/>
                    </a:lnTo>
                    <a:lnTo>
                      <a:pt x="94" y="5"/>
                    </a:lnTo>
                    <a:lnTo>
                      <a:pt x="116" y="47"/>
                    </a:lnTo>
                    <a:lnTo>
                      <a:pt x="110" y="47"/>
                    </a:lnTo>
                    <a:lnTo>
                      <a:pt x="116" y="74"/>
                    </a:lnTo>
                    <a:lnTo>
                      <a:pt x="105" y="95"/>
                    </a:lnTo>
                    <a:lnTo>
                      <a:pt x="94" y="100"/>
                    </a:lnTo>
                    <a:lnTo>
                      <a:pt x="94" y="90"/>
                    </a:lnTo>
                    <a:lnTo>
                      <a:pt x="89" y="74"/>
                    </a:lnTo>
                    <a:lnTo>
                      <a:pt x="79" y="74"/>
                    </a:lnTo>
                    <a:lnTo>
                      <a:pt x="63" y="47"/>
                    </a:lnTo>
                    <a:lnTo>
                      <a:pt x="52" y="47"/>
                    </a:lnTo>
                    <a:lnTo>
                      <a:pt x="31" y="69"/>
                    </a:lnTo>
                    <a:lnTo>
                      <a:pt x="0" y="32"/>
                    </a:lnTo>
                    <a:close/>
                  </a:path>
                </a:pathLst>
              </a:custGeom>
              <a:solidFill>
                <a:srgbClr val="00B0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83" name="Freeform 133"/>
              <p:cNvSpPr>
                <a:spLocks/>
              </p:cNvSpPr>
              <p:nvPr/>
            </p:nvSpPr>
            <p:spPr bwMode="auto">
              <a:xfrm>
                <a:off x="2631" y="2168"/>
                <a:ext cx="116" cy="100"/>
              </a:xfrm>
              <a:custGeom>
                <a:avLst/>
                <a:gdLst>
                  <a:gd name="T0" fmla="*/ 5 w 116"/>
                  <a:gd name="T1" fmla="*/ 32 h 100"/>
                  <a:gd name="T2" fmla="*/ 5 w 116"/>
                  <a:gd name="T3" fmla="*/ 32 h 100"/>
                  <a:gd name="T4" fmla="*/ 26 w 116"/>
                  <a:gd name="T5" fmla="*/ 16 h 100"/>
                  <a:gd name="T6" fmla="*/ 26 w 116"/>
                  <a:gd name="T7" fmla="*/ 5 h 100"/>
                  <a:gd name="T8" fmla="*/ 26 w 116"/>
                  <a:gd name="T9" fmla="*/ 0 h 100"/>
                  <a:gd name="T10" fmla="*/ 36 w 116"/>
                  <a:gd name="T11" fmla="*/ 0 h 100"/>
                  <a:gd name="T12" fmla="*/ 47 w 116"/>
                  <a:gd name="T13" fmla="*/ 5 h 100"/>
                  <a:gd name="T14" fmla="*/ 63 w 116"/>
                  <a:gd name="T15" fmla="*/ 5 h 100"/>
                  <a:gd name="T16" fmla="*/ 94 w 116"/>
                  <a:gd name="T17" fmla="*/ 5 h 100"/>
                  <a:gd name="T18" fmla="*/ 116 w 116"/>
                  <a:gd name="T19" fmla="*/ 47 h 100"/>
                  <a:gd name="T20" fmla="*/ 110 w 116"/>
                  <a:gd name="T21" fmla="*/ 47 h 100"/>
                  <a:gd name="T22" fmla="*/ 116 w 116"/>
                  <a:gd name="T23" fmla="*/ 74 h 100"/>
                  <a:gd name="T24" fmla="*/ 105 w 116"/>
                  <a:gd name="T25" fmla="*/ 95 h 100"/>
                  <a:gd name="T26" fmla="*/ 94 w 116"/>
                  <a:gd name="T27" fmla="*/ 100 h 100"/>
                  <a:gd name="T28" fmla="*/ 94 w 116"/>
                  <a:gd name="T29" fmla="*/ 90 h 100"/>
                  <a:gd name="T30" fmla="*/ 89 w 116"/>
                  <a:gd name="T31" fmla="*/ 74 h 100"/>
                  <a:gd name="T32" fmla="*/ 79 w 116"/>
                  <a:gd name="T33" fmla="*/ 74 h 100"/>
                  <a:gd name="T34" fmla="*/ 63 w 116"/>
                  <a:gd name="T35" fmla="*/ 47 h 100"/>
                  <a:gd name="T36" fmla="*/ 52 w 116"/>
                  <a:gd name="T37" fmla="*/ 47 h 100"/>
                  <a:gd name="T38" fmla="*/ 31 w 116"/>
                  <a:gd name="T39" fmla="*/ 69 h 100"/>
                  <a:gd name="T40" fmla="*/ 0 w 116"/>
                  <a:gd name="T41" fmla="*/ 32 h 100"/>
                  <a:gd name="T42" fmla="*/ 5 w 116"/>
                  <a:gd name="T43" fmla="*/ 32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16" h="100">
                    <a:moveTo>
                      <a:pt x="5" y="32"/>
                    </a:moveTo>
                    <a:lnTo>
                      <a:pt x="5" y="32"/>
                    </a:lnTo>
                    <a:lnTo>
                      <a:pt x="26" y="16"/>
                    </a:lnTo>
                    <a:lnTo>
                      <a:pt x="26" y="5"/>
                    </a:lnTo>
                    <a:lnTo>
                      <a:pt x="26" y="0"/>
                    </a:lnTo>
                    <a:lnTo>
                      <a:pt x="36" y="0"/>
                    </a:lnTo>
                    <a:lnTo>
                      <a:pt x="47" y="5"/>
                    </a:lnTo>
                    <a:lnTo>
                      <a:pt x="63" y="5"/>
                    </a:lnTo>
                    <a:lnTo>
                      <a:pt x="94" y="5"/>
                    </a:lnTo>
                    <a:lnTo>
                      <a:pt x="116" y="47"/>
                    </a:lnTo>
                    <a:lnTo>
                      <a:pt x="110" y="47"/>
                    </a:lnTo>
                    <a:lnTo>
                      <a:pt x="116" y="74"/>
                    </a:lnTo>
                    <a:lnTo>
                      <a:pt x="105" y="95"/>
                    </a:lnTo>
                    <a:lnTo>
                      <a:pt x="94" y="100"/>
                    </a:lnTo>
                    <a:lnTo>
                      <a:pt x="94" y="90"/>
                    </a:lnTo>
                    <a:lnTo>
                      <a:pt x="89" y="74"/>
                    </a:lnTo>
                    <a:lnTo>
                      <a:pt x="79" y="74"/>
                    </a:lnTo>
                    <a:lnTo>
                      <a:pt x="63" y="47"/>
                    </a:lnTo>
                    <a:lnTo>
                      <a:pt x="52" y="47"/>
                    </a:lnTo>
                    <a:lnTo>
                      <a:pt x="31" y="69"/>
                    </a:lnTo>
                    <a:lnTo>
                      <a:pt x="0" y="32"/>
                    </a:lnTo>
                    <a:lnTo>
                      <a:pt x="5" y="32"/>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84" name="Freeform 134"/>
              <p:cNvSpPr>
                <a:spLocks/>
              </p:cNvSpPr>
              <p:nvPr/>
            </p:nvSpPr>
            <p:spPr bwMode="auto">
              <a:xfrm>
                <a:off x="2689" y="2242"/>
                <a:ext cx="63" cy="74"/>
              </a:xfrm>
              <a:custGeom>
                <a:avLst/>
                <a:gdLst>
                  <a:gd name="T0" fmla="*/ 0 w 63"/>
                  <a:gd name="T1" fmla="*/ 31 h 74"/>
                  <a:gd name="T2" fmla="*/ 21 w 63"/>
                  <a:gd name="T3" fmla="*/ 0 h 74"/>
                  <a:gd name="T4" fmla="*/ 31 w 63"/>
                  <a:gd name="T5" fmla="*/ 0 h 74"/>
                  <a:gd name="T6" fmla="*/ 36 w 63"/>
                  <a:gd name="T7" fmla="*/ 16 h 74"/>
                  <a:gd name="T8" fmla="*/ 36 w 63"/>
                  <a:gd name="T9" fmla="*/ 26 h 74"/>
                  <a:gd name="T10" fmla="*/ 47 w 63"/>
                  <a:gd name="T11" fmla="*/ 21 h 74"/>
                  <a:gd name="T12" fmla="*/ 47 w 63"/>
                  <a:gd name="T13" fmla="*/ 37 h 74"/>
                  <a:gd name="T14" fmla="*/ 63 w 63"/>
                  <a:gd name="T15" fmla="*/ 47 h 74"/>
                  <a:gd name="T16" fmla="*/ 63 w 63"/>
                  <a:gd name="T17" fmla="*/ 74 h 74"/>
                  <a:gd name="T18" fmla="*/ 36 w 63"/>
                  <a:gd name="T19" fmla="*/ 63 h 74"/>
                  <a:gd name="T20" fmla="*/ 15 w 63"/>
                  <a:gd name="T21" fmla="*/ 42 h 74"/>
                  <a:gd name="T22" fmla="*/ 0 w 63"/>
                  <a:gd name="T23" fmla="*/ 31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3" h="74">
                    <a:moveTo>
                      <a:pt x="0" y="31"/>
                    </a:moveTo>
                    <a:lnTo>
                      <a:pt x="21" y="0"/>
                    </a:lnTo>
                    <a:lnTo>
                      <a:pt x="31" y="0"/>
                    </a:lnTo>
                    <a:lnTo>
                      <a:pt x="36" y="16"/>
                    </a:lnTo>
                    <a:lnTo>
                      <a:pt x="36" y="26"/>
                    </a:lnTo>
                    <a:lnTo>
                      <a:pt x="47" y="21"/>
                    </a:lnTo>
                    <a:lnTo>
                      <a:pt x="47" y="37"/>
                    </a:lnTo>
                    <a:lnTo>
                      <a:pt x="63" y="47"/>
                    </a:lnTo>
                    <a:lnTo>
                      <a:pt x="63" y="74"/>
                    </a:lnTo>
                    <a:lnTo>
                      <a:pt x="36" y="63"/>
                    </a:lnTo>
                    <a:lnTo>
                      <a:pt x="15" y="42"/>
                    </a:lnTo>
                    <a:lnTo>
                      <a:pt x="0" y="31"/>
                    </a:lnTo>
                    <a:close/>
                  </a:path>
                </a:pathLst>
              </a:custGeom>
              <a:solidFill>
                <a:srgbClr val="00B0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85" name="Freeform 135"/>
              <p:cNvSpPr>
                <a:spLocks/>
              </p:cNvSpPr>
              <p:nvPr/>
            </p:nvSpPr>
            <p:spPr bwMode="auto">
              <a:xfrm>
                <a:off x="2689" y="2242"/>
                <a:ext cx="63" cy="74"/>
              </a:xfrm>
              <a:custGeom>
                <a:avLst/>
                <a:gdLst>
                  <a:gd name="T0" fmla="*/ 10 w 63"/>
                  <a:gd name="T1" fmla="*/ 16 h 74"/>
                  <a:gd name="T2" fmla="*/ 21 w 63"/>
                  <a:gd name="T3" fmla="*/ 0 h 74"/>
                  <a:gd name="T4" fmla="*/ 31 w 63"/>
                  <a:gd name="T5" fmla="*/ 0 h 74"/>
                  <a:gd name="T6" fmla="*/ 36 w 63"/>
                  <a:gd name="T7" fmla="*/ 16 h 74"/>
                  <a:gd name="T8" fmla="*/ 36 w 63"/>
                  <a:gd name="T9" fmla="*/ 26 h 74"/>
                  <a:gd name="T10" fmla="*/ 47 w 63"/>
                  <a:gd name="T11" fmla="*/ 21 h 74"/>
                  <a:gd name="T12" fmla="*/ 47 w 63"/>
                  <a:gd name="T13" fmla="*/ 37 h 74"/>
                  <a:gd name="T14" fmla="*/ 63 w 63"/>
                  <a:gd name="T15" fmla="*/ 47 h 74"/>
                  <a:gd name="T16" fmla="*/ 63 w 63"/>
                  <a:gd name="T17" fmla="*/ 74 h 74"/>
                  <a:gd name="T18" fmla="*/ 36 w 63"/>
                  <a:gd name="T19" fmla="*/ 63 h 74"/>
                  <a:gd name="T20" fmla="*/ 15 w 63"/>
                  <a:gd name="T21" fmla="*/ 42 h 74"/>
                  <a:gd name="T22" fmla="*/ 0 w 63"/>
                  <a:gd name="T23" fmla="*/ 31 h 74"/>
                  <a:gd name="T24" fmla="*/ 10 w 63"/>
                  <a:gd name="T25" fmla="*/ 16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3" h="74">
                    <a:moveTo>
                      <a:pt x="10" y="16"/>
                    </a:moveTo>
                    <a:lnTo>
                      <a:pt x="21" y="0"/>
                    </a:lnTo>
                    <a:lnTo>
                      <a:pt x="31" y="0"/>
                    </a:lnTo>
                    <a:lnTo>
                      <a:pt x="36" y="16"/>
                    </a:lnTo>
                    <a:lnTo>
                      <a:pt x="36" y="26"/>
                    </a:lnTo>
                    <a:lnTo>
                      <a:pt x="47" y="21"/>
                    </a:lnTo>
                    <a:lnTo>
                      <a:pt x="47" y="37"/>
                    </a:lnTo>
                    <a:lnTo>
                      <a:pt x="63" y="47"/>
                    </a:lnTo>
                    <a:lnTo>
                      <a:pt x="63" y="74"/>
                    </a:lnTo>
                    <a:lnTo>
                      <a:pt x="36" y="63"/>
                    </a:lnTo>
                    <a:lnTo>
                      <a:pt x="15" y="42"/>
                    </a:lnTo>
                    <a:lnTo>
                      <a:pt x="0" y="31"/>
                    </a:lnTo>
                    <a:lnTo>
                      <a:pt x="10" y="1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86" name="Freeform 136"/>
              <p:cNvSpPr>
                <a:spLocks/>
              </p:cNvSpPr>
              <p:nvPr/>
            </p:nvSpPr>
            <p:spPr bwMode="auto">
              <a:xfrm>
                <a:off x="2678" y="1946"/>
                <a:ext cx="258" cy="269"/>
              </a:xfrm>
              <a:custGeom>
                <a:avLst/>
                <a:gdLst>
                  <a:gd name="T0" fmla="*/ 116 w 258"/>
                  <a:gd name="T1" fmla="*/ 0 h 269"/>
                  <a:gd name="T2" fmla="*/ 211 w 258"/>
                  <a:gd name="T3" fmla="*/ 74 h 269"/>
                  <a:gd name="T4" fmla="*/ 243 w 258"/>
                  <a:gd name="T5" fmla="*/ 111 h 269"/>
                  <a:gd name="T6" fmla="*/ 258 w 258"/>
                  <a:gd name="T7" fmla="*/ 106 h 269"/>
                  <a:gd name="T8" fmla="*/ 253 w 258"/>
                  <a:gd name="T9" fmla="*/ 169 h 269"/>
                  <a:gd name="T10" fmla="*/ 211 w 258"/>
                  <a:gd name="T11" fmla="*/ 174 h 269"/>
                  <a:gd name="T12" fmla="*/ 195 w 258"/>
                  <a:gd name="T13" fmla="*/ 185 h 269"/>
                  <a:gd name="T14" fmla="*/ 185 w 258"/>
                  <a:gd name="T15" fmla="*/ 180 h 269"/>
                  <a:gd name="T16" fmla="*/ 148 w 258"/>
                  <a:gd name="T17" fmla="*/ 196 h 269"/>
                  <a:gd name="T18" fmla="*/ 116 w 258"/>
                  <a:gd name="T19" fmla="*/ 227 h 269"/>
                  <a:gd name="T20" fmla="*/ 105 w 258"/>
                  <a:gd name="T21" fmla="*/ 264 h 269"/>
                  <a:gd name="T22" fmla="*/ 69 w 258"/>
                  <a:gd name="T23" fmla="*/ 269 h 269"/>
                  <a:gd name="T24" fmla="*/ 47 w 258"/>
                  <a:gd name="T25" fmla="*/ 227 h 269"/>
                  <a:gd name="T26" fmla="*/ 16 w 258"/>
                  <a:gd name="T27" fmla="*/ 227 h 269"/>
                  <a:gd name="T28" fmla="*/ 5 w 258"/>
                  <a:gd name="T29" fmla="*/ 211 h 269"/>
                  <a:gd name="T30" fmla="*/ 0 w 258"/>
                  <a:gd name="T31" fmla="*/ 185 h 269"/>
                  <a:gd name="T32" fmla="*/ 11 w 258"/>
                  <a:gd name="T33" fmla="*/ 169 h 269"/>
                  <a:gd name="T34" fmla="*/ 47 w 258"/>
                  <a:gd name="T35" fmla="*/ 169 h 269"/>
                  <a:gd name="T36" fmla="*/ 84 w 258"/>
                  <a:gd name="T37" fmla="*/ 174 h 269"/>
                  <a:gd name="T38" fmla="*/ 105 w 258"/>
                  <a:gd name="T39" fmla="*/ 169 h 269"/>
                  <a:gd name="T40" fmla="*/ 90 w 258"/>
                  <a:gd name="T41" fmla="*/ 0 h 269"/>
                  <a:gd name="T42" fmla="*/ 116 w 258"/>
                  <a:gd name="T43"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58" h="269">
                    <a:moveTo>
                      <a:pt x="116" y="0"/>
                    </a:moveTo>
                    <a:lnTo>
                      <a:pt x="211" y="74"/>
                    </a:lnTo>
                    <a:lnTo>
                      <a:pt x="243" y="111"/>
                    </a:lnTo>
                    <a:lnTo>
                      <a:pt x="258" y="106"/>
                    </a:lnTo>
                    <a:lnTo>
                      <a:pt x="253" y="169"/>
                    </a:lnTo>
                    <a:lnTo>
                      <a:pt x="211" y="174"/>
                    </a:lnTo>
                    <a:lnTo>
                      <a:pt x="195" y="185"/>
                    </a:lnTo>
                    <a:lnTo>
                      <a:pt x="185" y="180"/>
                    </a:lnTo>
                    <a:lnTo>
                      <a:pt x="148" y="196"/>
                    </a:lnTo>
                    <a:lnTo>
                      <a:pt x="116" y="227"/>
                    </a:lnTo>
                    <a:lnTo>
                      <a:pt x="105" y="264"/>
                    </a:lnTo>
                    <a:lnTo>
                      <a:pt x="69" y="269"/>
                    </a:lnTo>
                    <a:lnTo>
                      <a:pt x="47" y="227"/>
                    </a:lnTo>
                    <a:lnTo>
                      <a:pt x="16" y="227"/>
                    </a:lnTo>
                    <a:lnTo>
                      <a:pt x="5" y="211"/>
                    </a:lnTo>
                    <a:lnTo>
                      <a:pt x="0" y="185"/>
                    </a:lnTo>
                    <a:lnTo>
                      <a:pt x="11" y="169"/>
                    </a:lnTo>
                    <a:lnTo>
                      <a:pt x="47" y="169"/>
                    </a:lnTo>
                    <a:lnTo>
                      <a:pt x="84" y="174"/>
                    </a:lnTo>
                    <a:lnTo>
                      <a:pt x="105" y="169"/>
                    </a:lnTo>
                    <a:lnTo>
                      <a:pt x="90" y="0"/>
                    </a:lnTo>
                    <a:lnTo>
                      <a:pt x="116" y="0"/>
                    </a:lnTo>
                    <a:close/>
                  </a:path>
                </a:pathLst>
              </a:custGeom>
              <a:solidFill>
                <a:srgbClr val="00B0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87" name="Freeform 137"/>
              <p:cNvSpPr>
                <a:spLocks/>
              </p:cNvSpPr>
              <p:nvPr/>
            </p:nvSpPr>
            <p:spPr bwMode="auto">
              <a:xfrm>
                <a:off x="2678" y="1946"/>
                <a:ext cx="258" cy="269"/>
              </a:xfrm>
              <a:custGeom>
                <a:avLst/>
                <a:gdLst>
                  <a:gd name="T0" fmla="*/ 116 w 258"/>
                  <a:gd name="T1" fmla="*/ 0 h 269"/>
                  <a:gd name="T2" fmla="*/ 211 w 258"/>
                  <a:gd name="T3" fmla="*/ 74 h 269"/>
                  <a:gd name="T4" fmla="*/ 243 w 258"/>
                  <a:gd name="T5" fmla="*/ 111 h 269"/>
                  <a:gd name="T6" fmla="*/ 258 w 258"/>
                  <a:gd name="T7" fmla="*/ 106 h 269"/>
                  <a:gd name="T8" fmla="*/ 253 w 258"/>
                  <a:gd name="T9" fmla="*/ 169 h 269"/>
                  <a:gd name="T10" fmla="*/ 211 w 258"/>
                  <a:gd name="T11" fmla="*/ 174 h 269"/>
                  <a:gd name="T12" fmla="*/ 195 w 258"/>
                  <a:gd name="T13" fmla="*/ 185 h 269"/>
                  <a:gd name="T14" fmla="*/ 185 w 258"/>
                  <a:gd name="T15" fmla="*/ 180 h 269"/>
                  <a:gd name="T16" fmla="*/ 148 w 258"/>
                  <a:gd name="T17" fmla="*/ 196 h 269"/>
                  <a:gd name="T18" fmla="*/ 116 w 258"/>
                  <a:gd name="T19" fmla="*/ 227 h 269"/>
                  <a:gd name="T20" fmla="*/ 105 w 258"/>
                  <a:gd name="T21" fmla="*/ 264 h 269"/>
                  <a:gd name="T22" fmla="*/ 69 w 258"/>
                  <a:gd name="T23" fmla="*/ 269 h 269"/>
                  <a:gd name="T24" fmla="*/ 47 w 258"/>
                  <a:gd name="T25" fmla="*/ 227 h 269"/>
                  <a:gd name="T26" fmla="*/ 16 w 258"/>
                  <a:gd name="T27" fmla="*/ 227 h 269"/>
                  <a:gd name="T28" fmla="*/ 5 w 258"/>
                  <a:gd name="T29" fmla="*/ 211 h 269"/>
                  <a:gd name="T30" fmla="*/ 0 w 258"/>
                  <a:gd name="T31" fmla="*/ 185 h 269"/>
                  <a:gd name="T32" fmla="*/ 11 w 258"/>
                  <a:gd name="T33" fmla="*/ 169 h 269"/>
                  <a:gd name="T34" fmla="*/ 47 w 258"/>
                  <a:gd name="T35" fmla="*/ 169 h 269"/>
                  <a:gd name="T36" fmla="*/ 84 w 258"/>
                  <a:gd name="T37" fmla="*/ 174 h 269"/>
                  <a:gd name="T38" fmla="*/ 105 w 258"/>
                  <a:gd name="T39" fmla="*/ 169 h 269"/>
                  <a:gd name="T40" fmla="*/ 90 w 258"/>
                  <a:gd name="T41" fmla="*/ 0 h 269"/>
                  <a:gd name="T42" fmla="*/ 116 w 258"/>
                  <a:gd name="T43"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58" h="269">
                    <a:moveTo>
                      <a:pt x="116" y="0"/>
                    </a:moveTo>
                    <a:lnTo>
                      <a:pt x="211" y="74"/>
                    </a:lnTo>
                    <a:lnTo>
                      <a:pt x="243" y="111"/>
                    </a:lnTo>
                    <a:lnTo>
                      <a:pt x="258" y="106"/>
                    </a:lnTo>
                    <a:lnTo>
                      <a:pt x="253" y="169"/>
                    </a:lnTo>
                    <a:lnTo>
                      <a:pt x="211" y="174"/>
                    </a:lnTo>
                    <a:lnTo>
                      <a:pt x="195" y="185"/>
                    </a:lnTo>
                    <a:lnTo>
                      <a:pt x="185" y="180"/>
                    </a:lnTo>
                    <a:lnTo>
                      <a:pt x="148" y="196"/>
                    </a:lnTo>
                    <a:lnTo>
                      <a:pt x="116" y="227"/>
                    </a:lnTo>
                    <a:lnTo>
                      <a:pt x="105" y="264"/>
                    </a:lnTo>
                    <a:lnTo>
                      <a:pt x="69" y="269"/>
                    </a:lnTo>
                    <a:lnTo>
                      <a:pt x="47" y="227"/>
                    </a:lnTo>
                    <a:lnTo>
                      <a:pt x="16" y="227"/>
                    </a:lnTo>
                    <a:lnTo>
                      <a:pt x="5" y="211"/>
                    </a:lnTo>
                    <a:lnTo>
                      <a:pt x="0" y="185"/>
                    </a:lnTo>
                    <a:lnTo>
                      <a:pt x="11" y="169"/>
                    </a:lnTo>
                    <a:lnTo>
                      <a:pt x="47" y="169"/>
                    </a:lnTo>
                    <a:lnTo>
                      <a:pt x="84" y="174"/>
                    </a:lnTo>
                    <a:lnTo>
                      <a:pt x="105" y="169"/>
                    </a:lnTo>
                    <a:lnTo>
                      <a:pt x="90" y="0"/>
                    </a:lnTo>
                    <a:lnTo>
                      <a:pt x="116"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88" name="Freeform 138"/>
              <p:cNvSpPr>
                <a:spLocks/>
              </p:cNvSpPr>
              <p:nvPr/>
            </p:nvSpPr>
            <p:spPr bwMode="auto">
              <a:xfrm>
                <a:off x="2736" y="2210"/>
                <a:ext cx="95" cy="106"/>
              </a:xfrm>
              <a:custGeom>
                <a:avLst/>
                <a:gdLst>
                  <a:gd name="T0" fmla="*/ 11 w 95"/>
                  <a:gd name="T1" fmla="*/ 5 h 106"/>
                  <a:gd name="T2" fmla="*/ 47 w 95"/>
                  <a:gd name="T3" fmla="*/ 0 h 106"/>
                  <a:gd name="T4" fmla="*/ 63 w 95"/>
                  <a:gd name="T5" fmla="*/ 11 h 106"/>
                  <a:gd name="T6" fmla="*/ 90 w 95"/>
                  <a:gd name="T7" fmla="*/ 16 h 106"/>
                  <a:gd name="T8" fmla="*/ 95 w 95"/>
                  <a:gd name="T9" fmla="*/ 37 h 106"/>
                  <a:gd name="T10" fmla="*/ 84 w 95"/>
                  <a:gd name="T11" fmla="*/ 69 h 106"/>
                  <a:gd name="T12" fmla="*/ 90 w 95"/>
                  <a:gd name="T13" fmla="*/ 95 h 106"/>
                  <a:gd name="T14" fmla="*/ 63 w 95"/>
                  <a:gd name="T15" fmla="*/ 90 h 106"/>
                  <a:gd name="T16" fmla="*/ 16 w 95"/>
                  <a:gd name="T17" fmla="*/ 106 h 106"/>
                  <a:gd name="T18" fmla="*/ 16 w 95"/>
                  <a:gd name="T19" fmla="*/ 79 h 106"/>
                  <a:gd name="T20" fmla="*/ 0 w 95"/>
                  <a:gd name="T21" fmla="*/ 69 h 106"/>
                  <a:gd name="T22" fmla="*/ 0 w 95"/>
                  <a:gd name="T23" fmla="*/ 53 h 106"/>
                  <a:gd name="T24" fmla="*/ 11 w 95"/>
                  <a:gd name="T25" fmla="*/ 32 h 106"/>
                  <a:gd name="T26" fmla="*/ 5 w 95"/>
                  <a:gd name="T27" fmla="*/ 5 h 106"/>
                  <a:gd name="T28" fmla="*/ 11 w 95"/>
                  <a:gd name="T29" fmla="*/ 5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5" h="106">
                    <a:moveTo>
                      <a:pt x="11" y="5"/>
                    </a:moveTo>
                    <a:lnTo>
                      <a:pt x="47" y="0"/>
                    </a:lnTo>
                    <a:lnTo>
                      <a:pt x="63" y="11"/>
                    </a:lnTo>
                    <a:lnTo>
                      <a:pt x="90" y="16"/>
                    </a:lnTo>
                    <a:lnTo>
                      <a:pt x="95" y="37"/>
                    </a:lnTo>
                    <a:lnTo>
                      <a:pt x="84" y="69"/>
                    </a:lnTo>
                    <a:lnTo>
                      <a:pt x="90" y="95"/>
                    </a:lnTo>
                    <a:lnTo>
                      <a:pt x="63" y="90"/>
                    </a:lnTo>
                    <a:lnTo>
                      <a:pt x="16" y="106"/>
                    </a:lnTo>
                    <a:lnTo>
                      <a:pt x="16" y="79"/>
                    </a:lnTo>
                    <a:lnTo>
                      <a:pt x="0" y="69"/>
                    </a:lnTo>
                    <a:lnTo>
                      <a:pt x="0" y="53"/>
                    </a:lnTo>
                    <a:lnTo>
                      <a:pt x="11" y="32"/>
                    </a:lnTo>
                    <a:lnTo>
                      <a:pt x="5" y="5"/>
                    </a:lnTo>
                    <a:lnTo>
                      <a:pt x="11" y="5"/>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89" name="Freeform 139"/>
              <p:cNvSpPr>
                <a:spLocks/>
              </p:cNvSpPr>
              <p:nvPr/>
            </p:nvSpPr>
            <p:spPr bwMode="auto">
              <a:xfrm>
                <a:off x="2736" y="2210"/>
                <a:ext cx="95" cy="106"/>
              </a:xfrm>
              <a:custGeom>
                <a:avLst/>
                <a:gdLst>
                  <a:gd name="T0" fmla="*/ 26 w 95"/>
                  <a:gd name="T1" fmla="*/ 0 h 106"/>
                  <a:gd name="T2" fmla="*/ 47 w 95"/>
                  <a:gd name="T3" fmla="*/ 0 h 106"/>
                  <a:gd name="T4" fmla="*/ 63 w 95"/>
                  <a:gd name="T5" fmla="*/ 11 h 106"/>
                  <a:gd name="T6" fmla="*/ 90 w 95"/>
                  <a:gd name="T7" fmla="*/ 16 h 106"/>
                  <a:gd name="T8" fmla="*/ 95 w 95"/>
                  <a:gd name="T9" fmla="*/ 37 h 106"/>
                  <a:gd name="T10" fmla="*/ 84 w 95"/>
                  <a:gd name="T11" fmla="*/ 69 h 106"/>
                  <a:gd name="T12" fmla="*/ 90 w 95"/>
                  <a:gd name="T13" fmla="*/ 95 h 106"/>
                  <a:gd name="T14" fmla="*/ 63 w 95"/>
                  <a:gd name="T15" fmla="*/ 90 h 106"/>
                  <a:gd name="T16" fmla="*/ 16 w 95"/>
                  <a:gd name="T17" fmla="*/ 106 h 106"/>
                  <a:gd name="T18" fmla="*/ 16 w 95"/>
                  <a:gd name="T19" fmla="*/ 79 h 106"/>
                  <a:gd name="T20" fmla="*/ 0 w 95"/>
                  <a:gd name="T21" fmla="*/ 69 h 106"/>
                  <a:gd name="T22" fmla="*/ 0 w 95"/>
                  <a:gd name="T23" fmla="*/ 53 h 106"/>
                  <a:gd name="T24" fmla="*/ 11 w 95"/>
                  <a:gd name="T25" fmla="*/ 32 h 106"/>
                  <a:gd name="T26" fmla="*/ 5 w 95"/>
                  <a:gd name="T27" fmla="*/ 5 h 106"/>
                  <a:gd name="T28" fmla="*/ 11 w 95"/>
                  <a:gd name="T29" fmla="*/ 5 h 106"/>
                  <a:gd name="T30" fmla="*/ 26 w 95"/>
                  <a:gd name="T31" fmla="*/ 0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5" h="106">
                    <a:moveTo>
                      <a:pt x="26" y="0"/>
                    </a:moveTo>
                    <a:lnTo>
                      <a:pt x="47" y="0"/>
                    </a:lnTo>
                    <a:lnTo>
                      <a:pt x="63" y="11"/>
                    </a:lnTo>
                    <a:lnTo>
                      <a:pt x="90" y="16"/>
                    </a:lnTo>
                    <a:lnTo>
                      <a:pt x="95" y="37"/>
                    </a:lnTo>
                    <a:lnTo>
                      <a:pt x="84" y="69"/>
                    </a:lnTo>
                    <a:lnTo>
                      <a:pt x="90" y="95"/>
                    </a:lnTo>
                    <a:lnTo>
                      <a:pt x="63" y="90"/>
                    </a:lnTo>
                    <a:lnTo>
                      <a:pt x="16" y="106"/>
                    </a:lnTo>
                    <a:lnTo>
                      <a:pt x="16" y="79"/>
                    </a:lnTo>
                    <a:lnTo>
                      <a:pt x="0" y="69"/>
                    </a:lnTo>
                    <a:lnTo>
                      <a:pt x="0" y="53"/>
                    </a:lnTo>
                    <a:lnTo>
                      <a:pt x="11" y="32"/>
                    </a:lnTo>
                    <a:lnTo>
                      <a:pt x="5" y="5"/>
                    </a:lnTo>
                    <a:lnTo>
                      <a:pt x="11" y="5"/>
                    </a:lnTo>
                    <a:lnTo>
                      <a:pt x="26"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90" name="Freeform 140"/>
              <p:cNvSpPr>
                <a:spLocks/>
              </p:cNvSpPr>
              <p:nvPr/>
            </p:nvSpPr>
            <p:spPr bwMode="auto">
              <a:xfrm>
                <a:off x="2783" y="2126"/>
                <a:ext cx="127" cy="100"/>
              </a:xfrm>
              <a:custGeom>
                <a:avLst/>
                <a:gdLst>
                  <a:gd name="T0" fmla="*/ 90 w 127"/>
                  <a:gd name="T1" fmla="*/ 5 h 100"/>
                  <a:gd name="T2" fmla="*/ 95 w 127"/>
                  <a:gd name="T3" fmla="*/ 26 h 100"/>
                  <a:gd name="T4" fmla="*/ 101 w 127"/>
                  <a:gd name="T5" fmla="*/ 37 h 100"/>
                  <a:gd name="T6" fmla="*/ 111 w 127"/>
                  <a:gd name="T7" fmla="*/ 42 h 100"/>
                  <a:gd name="T8" fmla="*/ 122 w 127"/>
                  <a:gd name="T9" fmla="*/ 42 h 100"/>
                  <a:gd name="T10" fmla="*/ 127 w 127"/>
                  <a:gd name="T11" fmla="*/ 58 h 100"/>
                  <a:gd name="T12" fmla="*/ 111 w 127"/>
                  <a:gd name="T13" fmla="*/ 63 h 100"/>
                  <a:gd name="T14" fmla="*/ 101 w 127"/>
                  <a:gd name="T15" fmla="*/ 74 h 100"/>
                  <a:gd name="T16" fmla="*/ 90 w 127"/>
                  <a:gd name="T17" fmla="*/ 74 h 100"/>
                  <a:gd name="T18" fmla="*/ 43 w 127"/>
                  <a:gd name="T19" fmla="*/ 74 h 100"/>
                  <a:gd name="T20" fmla="*/ 43 w 127"/>
                  <a:gd name="T21" fmla="*/ 100 h 100"/>
                  <a:gd name="T22" fmla="*/ 16 w 127"/>
                  <a:gd name="T23" fmla="*/ 95 h 100"/>
                  <a:gd name="T24" fmla="*/ 0 w 127"/>
                  <a:gd name="T25" fmla="*/ 84 h 100"/>
                  <a:gd name="T26" fmla="*/ 11 w 127"/>
                  <a:gd name="T27" fmla="*/ 47 h 100"/>
                  <a:gd name="T28" fmla="*/ 43 w 127"/>
                  <a:gd name="T29" fmla="*/ 16 h 100"/>
                  <a:gd name="T30" fmla="*/ 80 w 127"/>
                  <a:gd name="T31" fmla="*/ 0 h 100"/>
                  <a:gd name="T32" fmla="*/ 90 w 127"/>
                  <a:gd name="T33" fmla="*/ 5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7" h="100">
                    <a:moveTo>
                      <a:pt x="90" y="5"/>
                    </a:moveTo>
                    <a:lnTo>
                      <a:pt x="95" y="26"/>
                    </a:lnTo>
                    <a:lnTo>
                      <a:pt x="101" y="37"/>
                    </a:lnTo>
                    <a:lnTo>
                      <a:pt x="111" y="42"/>
                    </a:lnTo>
                    <a:lnTo>
                      <a:pt x="122" y="42"/>
                    </a:lnTo>
                    <a:lnTo>
                      <a:pt x="127" y="58"/>
                    </a:lnTo>
                    <a:lnTo>
                      <a:pt x="111" y="63"/>
                    </a:lnTo>
                    <a:lnTo>
                      <a:pt x="101" y="74"/>
                    </a:lnTo>
                    <a:lnTo>
                      <a:pt x="90" y="74"/>
                    </a:lnTo>
                    <a:lnTo>
                      <a:pt x="43" y="74"/>
                    </a:lnTo>
                    <a:lnTo>
                      <a:pt x="43" y="100"/>
                    </a:lnTo>
                    <a:lnTo>
                      <a:pt x="16" y="95"/>
                    </a:lnTo>
                    <a:lnTo>
                      <a:pt x="0" y="84"/>
                    </a:lnTo>
                    <a:lnTo>
                      <a:pt x="11" y="47"/>
                    </a:lnTo>
                    <a:lnTo>
                      <a:pt x="43" y="16"/>
                    </a:lnTo>
                    <a:lnTo>
                      <a:pt x="80" y="0"/>
                    </a:lnTo>
                    <a:lnTo>
                      <a:pt x="90" y="5"/>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91" name="Freeform 141"/>
              <p:cNvSpPr>
                <a:spLocks/>
              </p:cNvSpPr>
              <p:nvPr/>
            </p:nvSpPr>
            <p:spPr bwMode="auto">
              <a:xfrm>
                <a:off x="2783" y="2126"/>
                <a:ext cx="127" cy="100"/>
              </a:xfrm>
              <a:custGeom>
                <a:avLst/>
                <a:gdLst>
                  <a:gd name="T0" fmla="*/ 90 w 127"/>
                  <a:gd name="T1" fmla="*/ 5 h 100"/>
                  <a:gd name="T2" fmla="*/ 95 w 127"/>
                  <a:gd name="T3" fmla="*/ 26 h 100"/>
                  <a:gd name="T4" fmla="*/ 101 w 127"/>
                  <a:gd name="T5" fmla="*/ 37 h 100"/>
                  <a:gd name="T6" fmla="*/ 111 w 127"/>
                  <a:gd name="T7" fmla="*/ 42 h 100"/>
                  <a:gd name="T8" fmla="*/ 122 w 127"/>
                  <a:gd name="T9" fmla="*/ 42 h 100"/>
                  <a:gd name="T10" fmla="*/ 127 w 127"/>
                  <a:gd name="T11" fmla="*/ 58 h 100"/>
                  <a:gd name="T12" fmla="*/ 111 w 127"/>
                  <a:gd name="T13" fmla="*/ 63 h 100"/>
                  <a:gd name="T14" fmla="*/ 101 w 127"/>
                  <a:gd name="T15" fmla="*/ 74 h 100"/>
                  <a:gd name="T16" fmla="*/ 90 w 127"/>
                  <a:gd name="T17" fmla="*/ 74 h 100"/>
                  <a:gd name="T18" fmla="*/ 43 w 127"/>
                  <a:gd name="T19" fmla="*/ 74 h 100"/>
                  <a:gd name="T20" fmla="*/ 43 w 127"/>
                  <a:gd name="T21" fmla="*/ 100 h 100"/>
                  <a:gd name="T22" fmla="*/ 16 w 127"/>
                  <a:gd name="T23" fmla="*/ 95 h 100"/>
                  <a:gd name="T24" fmla="*/ 0 w 127"/>
                  <a:gd name="T25" fmla="*/ 84 h 100"/>
                  <a:gd name="T26" fmla="*/ 11 w 127"/>
                  <a:gd name="T27" fmla="*/ 47 h 100"/>
                  <a:gd name="T28" fmla="*/ 43 w 127"/>
                  <a:gd name="T29" fmla="*/ 16 h 100"/>
                  <a:gd name="T30" fmla="*/ 80 w 127"/>
                  <a:gd name="T31" fmla="*/ 0 h 100"/>
                  <a:gd name="T32" fmla="*/ 90 w 127"/>
                  <a:gd name="T33" fmla="*/ 5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7" h="100">
                    <a:moveTo>
                      <a:pt x="90" y="5"/>
                    </a:moveTo>
                    <a:lnTo>
                      <a:pt x="95" y="26"/>
                    </a:lnTo>
                    <a:lnTo>
                      <a:pt x="101" y="37"/>
                    </a:lnTo>
                    <a:lnTo>
                      <a:pt x="111" y="42"/>
                    </a:lnTo>
                    <a:lnTo>
                      <a:pt x="122" y="42"/>
                    </a:lnTo>
                    <a:lnTo>
                      <a:pt x="127" y="58"/>
                    </a:lnTo>
                    <a:lnTo>
                      <a:pt x="111" y="63"/>
                    </a:lnTo>
                    <a:lnTo>
                      <a:pt x="101" y="74"/>
                    </a:lnTo>
                    <a:lnTo>
                      <a:pt x="90" y="74"/>
                    </a:lnTo>
                    <a:lnTo>
                      <a:pt x="43" y="74"/>
                    </a:lnTo>
                    <a:lnTo>
                      <a:pt x="43" y="100"/>
                    </a:lnTo>
                    <a:lnTo>
                      <a:pt x="16" y="95"/>
                    </a:lnTo>
                    <a:lnTo>
                      <a:pt x="0" y="84"/>
                    </a:lnTo>
                    <a:lnTo>
                      <a:pt x="11" y="47"/>
                    </a:lnTo>
                    <a:lnTo>
                      <a:pt x="43" y="16"/>
                    </a:lnTo>
                    <a:lnTo>
                      <a:pt x="80" y="0"/>
                    </a:lnTo>
                    <a:lnTo>
                      <a:pt x="90" y="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92" name="Freeform 142"/>
              <p:cNvSpPr>
                <a:spLocks/>
              </p:cNvSpPr>
              <p:nvPr/>
            </p:nvSpPr>
            <p:spPr bwMode="auto">
              <a:xfrm>
                <a:off x="2873" y="1973"/>
                <a:ext cx="248" cy="211"/>
              </a:xfrm>
              <a:custGeom>
                <a:avLst/>
                <a:gdLst>
                  <a:gd name="T0" fmla="*/ 63 w 248"/>
                  <a:gd name="T1" fmla="*/ 79 h 211"/>
                  <a:gd name="T2" fmla="*/ 90 w 248"/>
                  <a:gd name="T3" fmla="*/ 74 h 211"/>
                  <a:gd name="T4" fmla="*/ 100 w 248"/>
                  <a:gd name="T5" fmla="*/ 63 h 211"/>
                  <a:gd name="T6" fmla="*/ 111 w 248"/>
                  <a:gd name="T7" fmla="*/ 47 h 211"/>
                  <a:gd name="T8" fmla="*/ 185 w 248"/>
                  <a:gd name="T9" fmla="*/ 0 h 211"/>
                  <a:gd name="T10" fmla="*/ 206 w 248"/>
                  <a:gd name="T11" fmla="*/ 5 h 211"/>
                  <a:gd name="T12" fmla="*/ 216 w 248"/>
                  <a:gd name="T13" fmla="*/ 16 h 211"/>
                  <a:gd name="T14" fmla="*/ 232 w 248"/>
                  <a:gd name="T15" fmla="*/ 10 h 211"/>
                  <a:gd name="T16" fmla="*/ 248 w 248"/>
                  <a:gd name="T17" fmla="*/ 58 h 211"/>
                  <a:gd name="T18" fmla="*/ 237 w 248"/>
                  <a:gd name="T19" fmla="*/ 105 h 211"/>
                  <a:gd name="T20" fmla="*/ 237 w 248"/>
                  <a:gd name="T21" fmla="*/ 111 h 211"/>
                  <a:gd name="T22" fmla="*/ 237 w 248"/>
                  <a:gd name="T23" fmla="*/ 116 h 211"/>
                  <a:gd name="T24" fmla="*/ 237 w 248"/>
                  <a:gd name="T25" fmla="*/ 121 h 211"/>
                  <a:gd name="T26" fmla="*/ 211 w 248"/>
                  <a:gd name="T27" fmla="*/ 163 h 211"/>
                  <a:gd name="T28" fmla="*/ 211 w 248"/>
                  <a:gd name="T29" fmla="*/ 179 h 211"/>
                  <a:gd name="T30" fmla="*/ 195 w 248"/>
                  <a:gd name="T31" fmla="*/ 190 h 211"/>
                  <a:gd name="T32" fmla="*/ 164 w 248"/>
                  <a:gd name="T33" fmla="*/ 184 h 211"/>
                  <a:gd name="T34" fmla="*/ 148 w 248"/>
                  <a:gd name="T35" fmla="*/ 195 h 211"/>
                  <a:gd name="T36" fmla="*/ 116 w 248"/>
                  <a:gd name="T37" fmla="*/ 190 h 211"/>
                  <a:gd name="T38" fmla="*/ 85 w 248"/>
                  <a:gd name="T39" fmla="*/ 174 h 211"/>
                  <a:gd name="T40" fmla="*/ 69 w 248"/>
                  <a:gd name="T41" fmla="*/ 179 h 211"/>
                  <a:gd name="T42" fmla="*/ 58 w 248"/>
                  <a:gd name="T43" fmla="*/ 200 h 211"/>
                  <a:gd name="T44" fmla="*/ 53 w 248"/>
                  <a:gd name="T45" fmla="*/ 211 h 211"/>
                  <a:gd name="T46" fmla="*/ 42 w 248"/>
                  <a:gd name="T47" fmla="*/ 200 h 211"/>
                  <a:gd name="T48" fmla="*/ 37 w 248"/>
                  <a:gd name="T49" fmla="*/ 211 h 211"/>
                  <a:gd name="T50" fmla="*/ 32 w 248"/>
                  <a:gd name="T51" fmla="*/ 195 h 211"/>
                  <a:gd name="T52" fmla="*/ 21 w 248"/>
                  <a:gd name="T53" fmla="*/ 195 h 211"/>
                  <a:gd name="T54" fmla="*/ 11 w 248"/>
                  <a:gd name="T55" fmla="*/ 190 h 211"/>
                  <a:gd name="T56" fmla="*/ 5 w 248"/>
                  <a:gd name="T57" fmla="*/ 179 h 211"/>
                  <a:gd name="T58" fmla="*/ 0 w 248"/>
                  <a:gd name="T59" fmla="*/ 158 h 211"/>
                  <a:gd name="T60" fmla="*/ 16 w 248"/>
                  <a:gd name="T61" fmla="*/ 147 h 211"/>
                  <a:gd name="T62" fmla="*/ 58 w 248"/>
                  <a:gd name="T63" fmla="*/ 142 h 211"/>
                  <a:gd name="T64" fmla="*/ 63 w 248"/>
                  <a:gd name="T65" fmla="*/ 79 h 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48" h="211">
                    <a:moveTo>
                      <a:pt x="63" y="79"/>
                    </a:moveTo>
                    <a:lnTo>
                      <a:pt x="90" y="74"/>
                    </a:lnTo>
                    <a:lnTo>
                      <a:pt x="100" y="63"/>
                    </a:lnTo>
                    <a:lnTo>
                      <a:pt x="111" y="47"/>
                    </a:lnTo>
                    <a:lnTo>
                      <a:pt x="185" y="0"/>
                    </a:lnTo>
                    <a:lnTo>
                      <a:pt x="206" y="5"/>
                    </a:lnTo>
                    <a:lnTo>
                      <a:pt x="216" y="16"/>
                    </a:lnTo>
                    <a:lnTo>
                      <a:pt x="232" y="10"/>
                    </a:lnTo>
                    <a:lnTo>
                      <a:pt x="248" y="58"/>
                    </a:lnTo>
                    <a:lnTo>
                      <a:pt x="237" y="105"/>
                    </a:lnTo>
                    <a:lnTo>
                      <a:pt x="237" y="111"/>
                    </a:lnTo>
                    <a:lnTo>
                      <a:pt x="237" y="116"/>
                    </a:lnTo>
                    <a:lnTo>
                      <a:pt x="237" y="121"/>
                    </a:lnTo>
                    <a:lnTo>
                      <a:pt x="211" y="163"/>
                    </a:lnTo>
                    <a:lnTo>
                      <a:pt x="211" y="179"/>
                    </a:lnTo>
                    <a:lnTo>
                      <a:pt x="195" y="190"/>
                    </a:lnTo>
                    <a:lnTo>
                      <a:pt x="164" y="184"/>
                    </a:lnTo>
                    <a:lnTo>
                      <a:pt x="148" y="195"/>
                    </a:lnTo>
                    <a:lnTo>
                      <a:pt x="116" y="190"/>
                    </a:lnTo>
                    <a:lnTo>
                      <a:pt x="85" y="174"/>
                    </a:lnTo>
                    <a:lnTo>
                      <a:pt x="69" y="179"/>
                    </a:lnTo>
                    <a:lnTo>
                      <a:pt x="58" y="200"/>
                    </a:lnTo>
                    <a:lnTo>
                      <a:pt x="53" y="211"/>
                    </a:lnTo>
                    <a:lnTo>
                      <a:pt x="42" y="200"/>
                    </a:lnTo>
                    <a:lnTo>
                      <a:pt x="37" y="211"/>
                    </a:lnTo>
                    <a:lnTo>
                      <a:pt x="32" y="195"/>
                    </a:lnTo>
                    <a:lnTo>
                      <a:pt x="21" y="195"/>
                    </a:lnTo>
                    <a:lnTo>
                      <a:pt x="11" y="190"/>
                    </a:lnTo>
                    <a:lnTo>
                      <a:pt x="5" y="179"/>
                    </a:lnTo>
                    <a:lnTo>
                      <a:pt x="0" y="158"/>
                    </a:lnTo>
                    <a:lnTo>
                      <a:pt x="16" y="147"/>
                    </a:lnTo>
                    <a:lnTo>
                      <a:pt x="58" y="142"/>
                    </a:lnTo>
                    <a:lnTo>
                      <a:pt x="63" y="79"/>
                    </a:lnTo>
                    <a:close/>
                  </a:path>
                </a:pathLst>
              </a:custGeom>
              <a:solidFill>
                <a:srgbClr val="00B0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93" name="Freeform 143"/>
              <p:cNvSpPr>
                <a:spLocks/>
              </p:cNvSpPr>
              <p:nvPr/>
            </p:nvSpPr>
            <p:spPr bwMode="auto">
              <a:xfrm>
                <a:off x="2873" y="1973"/>
                <a:ext cx="248" cy="211"/>
              </a:xfrm>
              <a:custGeom>
                <a:avLst/>
                <a:gdLst>
                  <a:gd name="T0" fmla="*/ 63 w 248"/>
                  <a:gd name="T1" fmla="*/ 79 h 211"/>
                  <a:gd name="T2" fmla="*/ 90 w 248"/>
                  <a:gd name="T3" fmla="*/ 74 h 211"/>
                  <a:gd name="T4" fmla="*/ 100 w 248"/>
                  <a:gd name="T5" fmla="*/ 63 h 211"/>
                  <a:gd name="T6" fmla="*/ 111 w 248"/>
                  <a:gd name="T7" fmla="*/ 47 h 211"/>
                  <a:gd name="T8" fmla="*/ 185 w 248"/>
                  <a:gd name="T9" fmla="*/ 0 h 211"/>
                  <a:gd name="T10" fmla="*/ 206 w 248"/>
                  <a:gd name="T11" fmla="*/ 5 h 211"/>
                  <a:gd name="T12" fmla="*/ 216 w 248"/>
                  <a:gd name="T13" fmla="*/ 16 h 211"/>
                  <a:gd name="T14" fmla="*/ 232 w 248"/>
                  <a:gd name="T15" fmla="*/ 10 h 211"/>
                  <a:gd name="T16" fmla="*/ 248 w 248"/>
                  <a:gd name="T17" fmla="*/ 58 h 211"/>
                  <a:gd name="T18" fmla="*/ 237 w 248"/>
                  <a:gd name="T19" fmla="*/ 105 h 211"/>
                  <a:gd name="T20" fmla="*/ 237 w 248"/>
                  <a:gd name="T21" fmla="*/ 111 h 211"/>
                  <a:gd name="T22" fmla="*/ 237 w 248"/>
                  <a:gd name="T23" fmla="*/ 116 h 211"/>
                  <a:gd name="T24" fmla="*/ 237 w 248"/>
                  <a:gd name="T25" fmla="*/ 121 h 211"/>
                  <a:gd name="T26" fmla="*/ 211 w 248"/>
                  <a:gd name="T27" fmla="*/ 163 h 211"/>
                  <a:gd name="T28" fmla="*/ 211 w 248"/>
                  <a:gd name="T29" fmla="*/ 179 h 211"/>
                  <a:gd name="T30" fmla="*/ 195 w 248"/>
                  <a:gd name="T31" fmla="*/ 190 h 211"/>
                  <a:gd name="T32" fmla="*/ 164 w 248"/>
                  <a:gd name="T33" fmla="*/ 184 h 211"/>
                  <a:gd name="T34" fmla="*/ 148 w 248"/>
                  <a:gd name="T35" fmla="*/ 195 h 211"/>
                  <a:gd name="T36" fmla="*/ 116 w 248"/>
                  <a:gd name="T37" fmla="*/ 190 h 211"/>
                  <a:gd name="T38" fmla="*/ 85 w 248"/>
                  <a:gd name="T39" fmla="*/ 174 h 211"/>
                  <a:gd name="T40" fmla="*/ 69 w 248"/>
                  <a:gd name="T41" fmla="*/ 179 h 211"/>
                  <a:gd name="T42" fmla="*/ 58 w 248"/>
                  <a:gd name="T43" fmla="*/ 200 h 211"/>
                  <a:gd name="T44" fmla="*/ 53 w 248"/>
                  <a:gd name="T45" fmla="*/ 211 h 211"/>
                  <a:gd name="T46" fmla="*/ 42 w 248"/>
                  <a:gd name="T47" fmla="*/ 200 h 211"/>
                  <a:gd name="T48" fmla="*/ 37 w 248"/>
                  <a:gd name="T49" fmla="*/ 211 h 211"/>
                  <a:gd name="T50" fmla="*/ 32 w 248"/>
                  <a:gd name="T51" fmla="*/ 195 h 211"/>
                  <a:gd name="T52" fmla="*/ 21 w 248"/>
                  <a:gd name="T53" fmla="*/ 195 h 211"/>
                  <a:gd name="T54" fmla="*/ 11 w 248"/>
                  <a:gd name="T55" fmla="*/ 190 h 211"/>
                  <a:gd name="T56" fmla="*/ 5 w 248"/>
                  <a:gd name="T57" fmla="*/ 179 h 211"/>
                  <a:gd name="T58" fmla="*/ 0 w 248"/>
                  <a:gd name="T59" fmla="*/ 158 h 211"/>
                  <a:gd name="T60" fmla="*/ 16 w 248"/>
                  <a:gd name="T61" fmla="*/ 147 h 211"/>
                  <a:gd name="T62" fmla="*/ 58 w 248"/>
                  <a:gd name="T63" fmla="*/ 142 h 211"/>
                  <a:gd name="T64" fmla="*/ 63 w 248"/>
                  <a:gd name="T65" fmla="*/ 79 h 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48" h="211">
                    <a:moveTo>
                      <a:pt x="63" y="79"/>
                    </a:moveTo>
                    <a:lnTo>
                      <a:pt x="90" y="74"/>
                    </a:lnTo>
                    <a:lnTo>
                      <a:pt x="100" y="63"/>
                    </a:lnTo>
                    <a:lnTo>
                      <a:pt x="111" y="47"/>
                    </a:lnTo>
                    <a:lnTo>
                      <a:pt x="185" y="0"/>
                    </a:lnTo>
                    <a:lnTo>
                      <a:pt x="206" y="5"/>
                    </a:lnTo>
                    <a:lnTo>
                      <a:pt x="216" y="16"/>
                    </a:lnTo>
                    <a:lnTo>
                      <a:pt x="232" y="10"/>
                    </a:lnTo>
                    <a:lnTo>
                      <a:pt x="248" y="58"/>
                    </a:lnTo>
                    <a:lnTo>
                      <a:pt x="237" y="105"/>
                    </a:lnTo>
                    <a:lnTo>
                      <a:pt x="237" y="111"/>
                    </a:lnTo>
                    <a:lnTo>
                      <a:pt x="237" y="116"/>
                    </a:lnTo>
                    <a:lnTo>
                      <a:pt x="237" y="121"/>
                    </a:lnTo>
                    <a:lnTo>
                      <a:pt x="211" y="163"/>
                    </a:lnTo>
                    <a:lnTo>
                      <a:pt x="211" y="179"/>
                    </a:lnTo>
                    <a:lnTo>
                      <a:pt x="195" y="190"/>
                    </a:lnTo>
                    <a:lnTo>
                      <a:pt x="164" y="184"/>
                    </a:lnTo>
                    <a:lnTo>
                      <a:pt x="148" y="195"/>
                    </a:lnTo>
                    <a:lnTo>
                      <a:pt x="116" y="190"/>
                    </a:lnTo>
                    <a:lnTo>
                      <a:pt x="85" y="174"/>
                    </a:lnTo>
                    <a:lnTo>
                      <a:pt x="69" y="179"/>
                    </a:lnTo>
                    <a:lnTo>
                      <a:pt x="58" y="200"/>
                    </a:lnTo>
                    <a:lnTo>
                      <a:pt x="53" y="211"/>
                    </a:lnTo>
                    <a:lnTo>
                      <a:pt x="42" y="200"/>
                    </a:lnTo>
                    <a:lnTo>
                      <a:pt x="37" y="211"/>
                    </a:lnTo>
                    <a:lnTo>
                      <a:pt x="32" y="195"/>
                    </a:lnTo>
                    <a:lnTo>
                      <a:pt x="21" y="195"/>
                    </a:lnTo>
                    <a:lnTo>
                      <a:pt x="11" y="190"/>
                    </a:lnTo>
                    <a:lnTo>
                      <a:pt x="5" y="179"/>
                    </a:lnTo>
                    <a:lnTo>
                      <a:pt x="0" y="158"/>
                    </a:lnTo>
                    <a:lnTo>
                      <a:pt x="16" y="147"/>
                    </a:lnTo>
                    <a:lnTo>
                      <a:pt x="58" y="142"/>
                    </a:lnTo>
                    <a:lnTo>
                      <a:pt x="63" y="79"/>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94" name="Freeform 144"/>
              <p:cNvSpPr>
                <a:spLocks/>
              </p:cNvSpPr>
              <p:nvPr/>
            </p:nvSpPr>
            <p:spPr bwMode="auto">
              <a:xfrm>
                <a:off x="2915" y="2147"/>
                <a:ext cx="185" cy="174"/>
              </a:xfrm>
              <a:custGeom>
                <a:avLst/>
                <a:gdLst>
                  <a:gd name="T0" fmla="*/ 0 w 185"/>
                  <a:gd name="T1" fmla="*/ 137 h 174"/>
                  <a:gd name="T2" fmla="*/ 0 w 185"/>
                  <a:gd name="T3" fmla="*/ 84 h 174"/>
                  <a:gd name="T4" fmla="*/ 16 w 185"/>
                  <a:gd name="T5" fmla="*/ 68 h 174"/>
                  <a:gd name="T6" fmla="*/ 11 w 185"/>
                  <a:gd name="T7" fmla="*/ 37 h 174"/>
                  <a:gd name="T8" fmla="*/ 16 w 185"/>
                  <a:gd name="T9" fmla="*/ 26 h 174"/>
                  <a:gd name="T10" fmla="*/ 27 w 185"/>
                  <a:gd name="T11" fmla="*/ 5 h 174"/>
                  <a:gd name="T12" fmla="*/ 43 w 185"/>
                  <a:gd name="T13" fmla="*/ 0 h 174"/>
                  <a:gd name="T14" fmla="*/ 74 w 185"/>
                  <a:gd name="T15" fmla="*/ 16 h 174"/>
                  <a:gd name="T16" fmla="*/ 106 w 185"/>
                  <a:gd name="T17" fmla="*/ 21 h 174"/>
                  <a:gd name="T18" fmla="*/ 122 w 185"/>
                  <a:gd name="T19" fmla="*/ 10 h 174"/>
                  <a:gd name="T20" fmla="*/ 153 w 185"/>
                  <a:gd name="T21" fmla="*/ 16 h 174"/>
                  <a:gd name="T22" fmla="*/ 169 w 185"/>
                  <a:gd name="T23" fmla="*/ 5 h 174"/>
                  <a:gd name="T24" fmla="*/ 174 w 185"/>
                  <a:gd name="T25" fmla="*/ 16 h 174"/>
                  <a:gd name="T26" fmla="*/ 185 w 185"/>
                  <a:gd name="T27" fmla="*/ 37 h 174"/>
                  <a:gd name="T28" fmla="*/ 174 w 185"/>
                  <a:gd name="T29" fmla="*/ 53 h 174"/>
                  <a:gd name="T30" fmla="*/ 159 w 185"/>
                  <a:gd name="T31" fmla="*/ 84 h 174"/>
                  <a:gd name="T32" fmla="*/ 148 w 185"/>
                  <a:gd name="T33" fmla="*/ 95 h 174"/>
                  <a:gd name="T34" fmla="*/ 132 w 185"/>
                  <a:gd name="T35" fmla="*/ 132 h 174"/>
                  <a:gd name="T36" fmla="*/ 116 w 185"/>
                  <a:gd name="T37" fmla="*/ 126 h 174"/>
                  <a:gd name="T38" fmla="*/ 90 w 185"/>
                  <a:gd name="T39" fmla="*/ 169 h 174"/>
                  <a:gd name="T40" fmla="*/ 48 w 185"/>
                  <a:gd name="T41" fmla="*/ 174 h 174"/>
                  <a:gd name="T42" fmla="*/ 27 w 185"/>
                  <a:gd name="T43" fmla="*/ 132 h 174"/>
                  <a:gd name="T44" fmla="*/ 0 w 185"/>
                  <a:gd name="T45" fmla="*/ 137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85" h="174">
                    <a:moveTo>
                      <a:pt x="0" y="137"/>
                    </a:moveTo>
                    <a:lnTo>
                      <a:pt x="0" y="84"/>
                    </a:lnTo>
                    <a:lnTo>
                      <a:pt x="16" y="68"/>
                    </a:lnTo>
                    <a:lnTo>
                      <a:pt x="11" y="37"/>
                    </a:lnTo>
                    <a:lnTo>
                      <a:pt x="16" y="26"/>
                    </a:lnTo>
                    <a:lnTo>
                      <a:pt x="27" y="5"/>
                    </a:lnTo>
                    <a:lnTo>
                      <a:pt x="43" y="0"/>
                    </a:lnTo>
                    <a:lnTo>
                      <a:pt x="74" y="16"/>
                    </a:lnTo>
                    <a:lnTo>
                      <a:pt x="106" y="21"/>
                    </a:lnTo>
                    <a:lnTo>
                      <a:pt x="122" y="10"/>
                    </a:lnTo>
                    <a:lnTo>
                      <a:pt x="153" y="16"/>
                    </a:lnTo>
                    <a:lnTo>
                      <a:pt x="169" y="5"/>
                    </a:lnTo>
                    <a:lnTo>
                      <a:pt x="174" y="16"/>
                    </a:lnTo>
                    <a:lnTo>
                      <a:pt x="185" y="37"/>
                    </a:lnTo>
                    <a:lnTo>
                      <a:pt x="174" y="53"/>
                    </a:lnTo>
                    <a:lnTo>
                      <a:pt x="159" y="84"/>
                    </a:lnTo>
                    <a:lnTo>
                      <a:pt x="148" y="95"/>
                    </a:lnTo>
                    <a:lnTo>
                      <a:pt x="132" y="132"/>
                    </a:lnTo>
                    <a:lnTo>
                      <a:pt x="116" y="126"/>
                    </a:lnTo>
                    <a:lnTo>
                      <a:pt x="90" y="169"/>
                    </a:lnTo>
                    <a:lnTo>
                      <a:pt x="48" y="174"/>
                    </a:lnTo>
                    <a:lnTo>
                      <a:pt x="27" y="132"/>
                    </a:lnTo>
                    <a:lnTo>
                      <a:pt x="0" y="137"/>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95" name="Freeform 145"/>
              <p:cNvSpPr>
                <a:spLocks/>
              </p:cNvSpPr>
              <p:nvPr/>
            </p:nvSpPr>
            <p:spPr bwMode="auto">
              <a:xfrm>
                <a:off x="2915" y="2147"/>
                <a:ext cx="185" cy="174"/>
              </a:xfrm>
              <a:custGeom>
                <a:avLst/>
                <a:gdLst>
                  <a:gd name="T0" fmla="*/ 0 w 185"/>
                  <a:gd name="T1" fmla="*/ 111 h 174"/>
                  <a:gd name="T2" fmla="*/ 0 w 185"/>
                  <a:gd name="T3" fmla="*/ 84 h 174"/>
                  <a:gd name="T4" fmla="*/ 16 w 185"/>
                  <a:gd name="T5" fmla="*/ 68 h 174"/>
                  <a:gd name="T6" fmla="*/ 11 w 185"/>
                  <a:gd name="T7" fmla="*/ 37 h 174"/>
                  <a:gd name="T8" fmla="*/ 16 w 185"/>
                  <a:gd name="T9" fmla="*/ 26 h 174"/>
                  <a:gd name="T10" fmla="*/ 27 w 185"/>
                  <a:gd name="T11" fmla="*/ 5 h 174"/>
                  <a:gd name="T12" fmla="*/ 43 w 185"/>
                  <a:gd name="T13" fmla="*/ 0 h 174"/>
                  <a:gd name="T14" fmla="*/ 74 w 185"/>
                  <a:gd name="T15" fmla="*/ 16 h 174"/>
                  <a:gd name="T16" fmla="*/ 106 w 185"/>
                  <a:gd name="T17" fmla="*/ 21 h 174"/>
                  <a:gd name="T18" fmla="*/ 122 w 185"/>
                  <a:gd name="T19" fmla="*/ 10 h 174"/>
                  <a:gd name="T20" fmla="*/ 153 w 185"/>
                  <a:gd name="T21" fmla="*/ 16 h 174"/>
                  <a:gd name="T22" fmla="*/ 169 w 185"/>
                  <a:gd name="T23" fmla="*/ 5 h 174"/>
                  <a:gd name="T24" fmla="*/ 174 w 185"/>
                  <a:gd name="T25" fmla="*/ 16 h 174"/>
                  <a:gd name="T26" fmla="*/ 185 w 185"/>
                  <a:gd name="T27" fmla="*/ 37 h 174"/>
                  <a:gd name="T28" fmla="*/ 174 w 185"/>
                  <a:gd name="T29" fmla="*/ 53 h 174"/>
                  <a:gd name="T30" fmla="*/ 159 w 185"/>
                  <a:gd name="T31" fmla="*/ 84 h 174"/>
                  <a:gd name="T32" fmla="*/ 148 w 185"/>
                  <a:gd name="T33" fmla="*/ 95 h 174"/>
                  <a:gd name="T34" fmla="*/ 132 w 185"/>
                  <a:gd name="T35" fmla="*/ 132 h 174"/>
                  <a:gd name="T36" fmla="*/ 116 w 185"/>
                  <a:gd name="T37" fmla="*/ 126 h 174"/>
                  <a:gd name="T38" fmla="*/ 90 w 185"/>
                  <a:gd name="T39" fmla="*/ 169 h 174"/>
                  <a:gd name="T40" fmla="*/ 48 w 185"/>
                  <a:gd name="T41" fmla="*/ 174 h 174"/>
                  <a:gd name="T42" fmla="*/ 27 w 185"/>
                  <a:gd name="T43" fmla="*/ 132 h 174"/>
                  <a:gd name="T44" fmla="*/ 0 w 185"/>
                  <a:gd name="T45" fmla="*/ 137 h 174"/>
                  <a:gd name="T46" fmla="*/ 0 w 185"/>
                  <a:gd name="T47" fmla="*/ 111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85" h="174">
                    <a:moveTo>
                      <a:pt x="0" y="111"/>
                    </a:moveTo>
                    <a:lnTo>
                      <a:pt x="0" y="84"/>
                    </a:lnTo>
                    <a:lnTo>
                      <a:pt x="16" y="68"/>
                    </a:lnTo>
                    <a:lnTo>
                      <a:pt x="11" y="37"/>
                    </a:lnTo>
                    <a:lnTo>
                      <a:pt x="16" y="26"/>
                    </a:lnTo>
                    <a:lnTo>
                      <a:pt x="27" y="5"/>
                    </a:lnTo>
                    <a:lnTo>
                      <a:pt x="43" y="0"/>
                    </a:lnTo>
                    <a:lnTo>
                      <a:pt x="74" y="16"/>
                    </a:lnTo>
                    <a:lnTo>
                      <a:pt x="106" y="21"/>
                    </a:lnTo>
                    <a:lnTo>
                      <a:pt x="122" y="10"/>
                    </a:lnTo>
                    <a:lnTo>
                      <a:pt x="153" y="16"/>
                    </a:lnTo>
                    <a:lnTo>
                      <a:pt x="169" y="5"/>
                    </a:lnTo>
                    <a:lnTo>
                      <a:pt x="174" y="16"/>
                    </a:lnTo>
                    <a:lnTo>
                      <a:pt x="185" y="37"/>
                    </a:lnTo>
                    <a:lnTo>
                      <a:pt x="174" y="53"/>
                    </a:lnTo>
                    <a:lnTo>
                      <a:pt x="159" y="84"/>
                    </a:lnTo>
                    <a:lnTo>
                      <a:pt x="148" y="95"/>
                    </a:lnTo>
                    <a:lnTo>
                      <a:pt x="132" y="132"/>
                    </a:lnTo>
                    <a:lnTo>
                      <a:pt x="116" y="126"/>
                    </a:lnTo>
                    <a:lnTo>
                      <a:pt x="90" y="169"/>
                    </a:lnTo>
                    <a:lnTo>
                      <a:pt x="48" y="174"/>
                    </a:lnTo>
                    <a:lnTo>
                      <a:pt x="27" y="132"/>
                    </a:lnTo>
                    <a:lnTo>
                      <a:pt x="0" y="137"/>
                    </a:lnTo>
                    <a:lnTo>
                      <a:pt x="0" y="11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96" name="Freeform 146"/>
              <p:cNvSpPr>
                <a:spLocks/>
              </p:cNvSpPr>
              <p:nvPr/>
            </p:nvSpPr>
            <p:spPr bwMode="auto">
              <a:xfrm>
                <a:off x="3021" y="2353"/>
                <a:ext cx="31" cy="26"/>
              </a:xfrm>
              <a:custGeom>
                <a:avLst/>
                <a:gdLst>
                  <a:gd name="T0" fmla="*/ 5 w 31"/>
                  <a:gd name="T1" fmla="*/ 0 h 26"/>
                  <a:gd name="T2" fmla="*/ 31 w 31"/>
                  <a:gd name="T3" fmla="*/ 5 h 26"/>
                  <a:gd name="T4" fmla="*/ 31 w 31"/>
                  <a:gd name="T5" fmla="*/ 26 h 26"/>
                  <a:gd name="T6" fmla="*/ 0 w 31"/>
                  <a:gd name="T7" fmla="*/ 26 h 26"/>
                  <a:gd name="T8" fmla="*/ 5 w 31"/>
                  <a:gd name="T9" fmla="*/ 0 h 26"/>
                </a:gdLst>
                <a:ahLst/>
                <a:cxnLst>
                  <a:cxn ang="0">
                    <a:pos x="T0" y="T1"/>
                  </a:cxn>
                  <a:cxn ang="0">
                    <a:pos x="T2" y="T3"/>
                  </a:cxn>
                  <a:cxn ang="0">
                    <a:pos x="T4" y="T5"/>
                  </a:cxn>
                  <a:cxn ang="0">
                    <a:pos x="T6" y="T7"/>
                  </a:cxn>
                  <a:cxn ang="0">
                    <a:pos x="T8" y="T9"/>
                  </a:cxn>
                </a:cxnLst>
                <a:rect l="0" t="0" r="r" b="b"/>
                <a:pathLst>
                  <a:path w="31" h="26">
                    <a:moveTo>
                      <a:pt x="5" y="0"/>
                    </a:moveTo>
                    <a:lnTo>
                      <a:pt x="31" y="5"/>
                    </a:lnTo>
                    <a:lnTo>
                      <a:pt x="31" y="26"/>
                    </a:lnTo>
                    <a:lnTo>
                      <a:pt x="0" y="26"/>
                    </a:lnTo>
                    <a:lnTo>
                      <a:pt x="5" y="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97" name="Freeform 147"/>
              <p:cNvSpPr>
                <a:spLocks/>
              </p:cNvSpPr>
              <p:nvPr/>
            </p:nvSpPr>
            <p:spPr bwMode="auto">
              <a:xfrm>
                <a:off x="3021" y="2353"/>
                <a:ext cx="31" cy="26"/>
              </a:xfrm>
              <a:custGeom>
                <a:avLst/>
                <a:gdLst>
                  <a:gd name="T0" fmla="*/ 16 w 31"/>
                  <a:gd name="T1" fmla="*/ 5 h 26"/>
                  <a:gd name="T2" fmla="*/ 31 w 31"/>
                  <a:gd name="T3" fmla="*/ 5 h 26"/>
                  <a:gd name="T4" fmla="*/ 31 w 31"/>
                  <a:gd name="T5" fmla="*/ 26 h 26"/>
                  <a:gd name="T6" fmla="*/ 0 w 31"/>
                  <a:gd name="T7" fmla="*/ 26 h 26"/>
                  <a:gd name="T8" fmla="*/ 5 w 31"/>
                  <a:gd name="T9" fmla="*/ 0 h 26"/>
                  <a:gd name="T10" fmla="*/ 16 w 31"/>
                  <a:gd name="T11" fmla="*/ 5 h 26"/>
                </a:gdLst>
                <a:ahLst/>
                <a:cxnLst>
                  <a:cxn ang="0">
                    <a:pos x="T0" y="T1"/>
                  </a:cxn>
                  <a:cxn ang="0">
                    <a:pos x="T2" y="T3"/>
                  </a:cxn>
                  <a:cxn ang="0">
                    <a:pos x="T4" y="T5"/>
                  </a:cxn>
                  <a:cxn ang="0">
                    <a:pos x="T6" y="T7"/>
                  </a:cxn>
                  <a:cxn ang="0">
                    <a:pos x="T8" y="T9"/>
                  </a:cxn>
                  <a:cxn ang="0">
                    <a:pos x="T10" y="T11"/>
                  </a:cxn>
                </a:cxnLst>
                <a:rect l="0" t="0" r="r" b="b"/>
                <a:pathLst>
                  <a:path w="31" h="26">
                    <a:moveTo>
                      <a:pt x="16" y="5"/>
                    </a:moveTo>
                    <a:lnTo>
                      <a:pt x="31" y="5"/>
                    </a:lnTo>
                    <a:lnTo>
                      <a:pt x="31" y="26"/>
                    </a:lnTo>
                    <a:lnTo>
                      <a:pt x="0" y="26"/>
                    </a:lnTo>
                    <a:lnTo>
                      <a:pt x="5" y="0"/>
                    </a:lnTo>
                    <a:lnTo>
                      <a:pt x="16" y="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98" name="Freeform 148"/>
              <p:cNvSpPr>
                <a:spLocks/>
              </p:cNvSpPr>
              <p:nvPr/>
            </p:nvSpPr>
            <p:spPr bwMode="auto">
              <a:xfrm>
                <a:off x="3005" y="2353"/>
                <a:ext cx="95" cy="116"/>
              </a:xfrm>
              <a:custGeom>
                <a:avLst/>
                <a:gdLst>
                  <a:gd name="T0" fmla="*/ 16 w 95"/>
                  <a:gd name="T1" fmla="*/ 26 h 116"/>
                  <a:gd name="T2" fmla="*/ 47 w 95"/>
                  <a:gd name="T3" fmla="*/ 26 h 116"/>
                  <a:gd name="T4" fmla="*/ 47 w 95"/>
                  <a:gd name="T5" fmla="*/ 0 h 116"/>
                  <a:gd name="T6" fmla="*/ 74 w 95"/>
                  <a:gd name="T7" fmla="*/ 5 h 116"/>
                  <a:gd name="T8" fmla="*/ 74 w 95"/>
                  <a:gd name="T9" fmla="*/ 5 h 116"/>
                  <a:gd name="T10" fmla="*/ 74 w 95"/>
                  <a:gd name="T11" fmla="*/ 21 h 116"/>
                  <a:gd name="T12" fmla="*/ 90 w 95"/>
                  <a:gd name="T13" fmla="*/ 21 h 116"/>
                  <a:gd name="T14" fmla="*/ 95 w 95"/>
                  <a:gd name="T15" fmla="*/ 26 h 116"/>
                  <a:gd name="T16" fmla="*/ 84 w 95"/>
                  <a:gd name="T17" fmla="*/ 47 h 116"/>
                  <a:gd name="T18" fmla="*/ 95 w 95"/>
                  <a:gd name="T19" fmla="*/ 52 h 116"/>
                  <a:gd name="T20" fmla="*/ 95 w 95"/>
                  <a:gd name="T21" fmla="*/ 74 h 116"/>
                  <a:gd name="T22" fmla="*/ 90 w 95"/>
                  <a:gd name="T23" fmla="*/ 89 h 116"/>
                  <a:gd name="T24" fmla="*/ 84 w 95"/>
                  <a:gd name="T25" fmla="*/ 89 h 116"/>
                  <a:gd name="T26" fmla="*/ 84 w 95"/>
                  <a:gd name="T27" fmla="*/ 79 h 116"/>
                  <a:gd name="T28" fmla="*/ 79 w 95"/>
                  <a:gd name="T29" fmla="*/ 89 h 116"/>
                  <a:gd name="T30" fmla="*/ 74 w 95"/>
                  <a:gd name="T31" fmla="*/ 84 h 116"/>
                  <a:gd name="T32" fmla="*/ 63 w 95"/>
                  <a:gd name="T33" fmla="*/ 74 h 116"/>
                  <a:gd name="T34" fmla="*/ 58 w 95"/>
                  <a:gd name="T35" fmla="*/ 84 h 116"/>
                  <a:gd name="T36" fmla="*/ 47 w 95"/>
                  <a:gd name="T37" fmla="*/ 84 h 116"/>
                  <a:gd name="T38" fmla="*/ 53 w 95"/>
                  <a:gd name="T39" fmla="*/ 110 h 116"/>
                  <a:gd name="T40" fmla="*/ 47 w 95"/>
                  <a:gd name="T41" fmla="*/ 105 h 116"/>
                  <a:gd name="T42" fmla="*/ 42 w 95"/>
                  <a:gd name="T43" fmla="*/ 116 h 116"/>
                  <a:gd name="T44" fmla="*/ 0 w 95"/>
                  <a:gd name="T45" fmla="*/ 58 h 116"/>
                  <a:gd name="T46" fmla="*/ 11 w 95"/>
                  <a:gd name="T47" fmla="*/ 52 h 116"/>
                  <a:gd name="T48" fmla="*/ 16 w 95"/>
                  <a:gd name="T49" fmla="*/ 26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5" h="116">
                    <a:moveTo>
                      <a:pt x="16" y="26"/>
                    </a:moveTo>
                    <a:lnTo>
                      <a:pt x="47" y="26"/>
                    </a:lnTo>
                    <a:lnTo>
                      <a:pt x="47" y="0"/>
                    </a:lnTo>
                    <a:lnTo>
                      <a:pt x="74" y="5"/>
                    </a:lnTo>
                    <a:lnTo>
                      <a:pt x="74" y="5"/>
                    </a:lnTo>
                    <a:lnTo>
                      <a:pt x="74" y="21"/>
                    </a:lnTo>
                    <a:lnTo>
                      <a:pt x="90" y="21"/>
                    </a:lnTo>
                    <a:lnTo>
                      <a:pt x="95" y="26"/>
                    </a:lnTo>
                    <a:lnTo>
                      <a:pt x="84" y="47"/>
                    </a:lnTo>
                    <a:lnTo>
                      <a:pt x="95" y="52"/>
                    </a:lnTo>
                    <a:lnTo>
                      <a:pt x="95" y="74"/>
                    </a:lnTo>
                    <a:lnTo>
                      <a:pt x="90" y="89"/>
                    </a:lnTo>
                    <a:lnTo>
                      <a:pt x="84" y="89"/>
                    </a:lnTo>
                    <a:lnTo>
                      <a:pt x="84" y="79"/>
                    </a:lnTo>
                    <a:lnTo>
                      <a:pt x="79" y="89"/>
                    </a:lnTo>
                    <a:lnTo>
                      <a:pt x="74" y="84"/>
                    </a:lnTo>
                    <a:lnTo>
                      <a:pt x="63" y="74"/>
                    </a:lnTo>
                    <a:lnTo>
                      <a:pt x="58" y="84"/>
                    </a:lnTo>
                    <a:lnTo>
                      <a:pt x="47" y="84"/>
                    </a:lnTo>
                    <a:lnTo>
                      <a:pt x="53" y="110"/>
                    </a:lnTo>
                    <a:lnTo>
                      <a:pt x="47" y="105"/>
                    </a:lnTo>
                    <a:lnTo>
                      <a:pt x="42" y="116"/>
                    </a:lnTo>
                    <a:lnTo>
                      <a:pt x="0" y="58"/>
                    </a:lnTo>
                    <a:lnTo>
                      <a:pt x="11" y="52"/>
                    </a:lnTo>
                    <a:lnTo>
                      <a:pt x="16" y="26"/>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99" name="Freeform 149"/>
              <p:cNvSpPr>
                <a:spLocks/>
              </p:cNvSpPr>
              <p:nvPr/>
            </p:nvSpPr>
            <p:spPr bwMode="auto">
              <a:xfrm>
                <a:off x="3005" y="2353"/>
                <a:ext cx="95" cy="116"/>
              </a:xfrm>
              <a:custGeom>
                <a:avLst/>
                <a:gdLst>
                  <a:gd name="T0" fmla="*/ 16 w 95"/>
                  <a:gd name="T1" fmla="*/ 26 h 116"/>
                  <a:gd name="T2" fmla="*/ 47 w 95"/>
                  <a:gd name="T3" fmla="*/ 26 h 116"/>
                  <a:gd name="T4" fmla="*/ 47 w 95"/>
                  <a:gd name="T5" fmla="*/ 0 h 116"/>
                  <a:gd name="T6" fmla="*/ 74 w 95"/>
                  <a:gd name="T7" fmla="*/ 5 h 116"/>
                  <a:gd name="T8" fmla="*/ 74 w 95"/>
                  <a:gd name="T9" fmla="*/ 5 h 116"/>
                  <a:gd name="T10" fmla="*/ 74 w 95"/>
                  <a:gd name="T11" fmla="*/ 21 h 116"/>
                  <a:gd name="T12" fmla="*/ 90 w 95"/>
                  <a:gd name="T13" fmla="*/ 21 h 116"/>
                  <a:gd name="T14" fmla="*/ 95 w 95"/>
                  <a:gd name="T15" fmla="*/ 26 h 116"/>
                  <a:gd name="T16" fmla="*/ 84 w 95"/>
                  <a:gd name="T17" fmla="*/ 47 h 116"/>
                  <a:gd name="T18" fmla="*/ 95 w 95"/>
                  <a:gd name="T19" fmla="*/ 52 h 116"/>
                  <a:gd name="T20" fmla="*/ 95 w 95"/>
                  <a:gd name="T21" fmla="*/ 74 h 116"/>
                  <a:gd name="T22" fmla="*/ 90 w 95"/>
                  <a:gd name="T23" fmla="*/ 89 h 116"/>
                  <a:gd name="T24" fmla="*/ 84 w 95"/>
                  <a:gd name="T25" fmla="*/ 89 h 116"/>
                  <a:gd name="T26" fmla="*/ 84 w 95"/>
                  <a:gd name="T27" fmla="*/ 79 h 116"/>
                  <a:gd name="T28" fmla="*/ 79 w 95"/>
                  <a:gd name="T29" fmla="*/ 89 h 116"/>
                  <a:gd name="T30" fmla="*/ 74 w 95"/>
                  <a:gd name="T31" fmla="*/ 84 h 116"/>
                  <a:gd name="T32" fmla="*/ 63 w 95"/>
                  <a:gd name="T33" fmla="*/ 74 h 116"/>
                  <a:gd name="T34" fmla="*/ 58 w 95"/>
                  <a:gd name="T35" fmla="*/ 84 h 116"/>
                  <a:gd name="T36" fmla="*/ 47 w 95"/>
                  <a:gd name="T37" fmla="*/ 84 h 116"/>
                  <a:gd name="T38" fmla="*/ 53 w 95"/>
                  <a:gd name="T39" fmla="*/ 110 h 116"/>
                  <a:gd name="T40" fmla="*/ 47 w 95"/>
                  <a:gd name="T41" fmla="*/ 105 h 116"/>
                  <a:gd name="T42" fmla="*/ 42 w 95"/>
                  <a:gd name="T43" fmla="*/ 116 h 116"/>
                  <a:gd name="T44" fmla="*/ 0 w 95"/>
                  <a:gd name="T45" fmla="*/ 58 h 116"/>
                  <a:gd name="T46" fmla="*/ 11 w 95"/>
                  <a:gd name="T47" fmla="*/ 52 h 116"/>
                  <a:gd name="T48" fmla="*/ 16 w 95"/>
                  <a:gd name="T49" fmla="*/ 26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5" h="116">
                    <a:moveTo>
                      <a:pt x="16" y="26"/>
                    </a:moveTo>
                    <a:lnTo>
                      <a:pt x="47" y="26"/>
                    </a:lnTo>
                    <a:lnTo>
                      <a:pt x="47" y="0"/>
                    </a:lnTo>
                    <a:lnTo>
                      <a:pt x="74" y="5"/>
                    </a:lnTo>
                    <a:lnTo>
                      <a:pt x="74" y="5"/>
                    </a:lnTo>
                    <a:lnTo>
                      <a:pt x="74" y="21"/>
                    </a:lnTo>
                    <a:lnTo>
                      <a:pt x="90" y="21"/>
                    </a:lnTo>
                    <a:lnTo>
                      <a:pt x="95" y="26"/>
                    </a:lnTo>
                    <a:lnTo>
                      <a:pt x="84" y="47"/>
                    </a:lnTo>
                    <a:lnTo>
                      <a:pt x="95" y="52"/>
                    </a:lnTo>
                    <a:lnTo>
                      <a:pt x="95" y="74"/>
                    </a:lnTo>
                    <a:lnTo>
                      <a:pt x="90" y="89"/>
                    </a:lnTo>
                    <a:lnTo>
                      <a:pt x="84" y="89"/>
                    </a:lnTo>
                    <a:lnTo>
                      <a:pt x="84" y="79"/>
                    </a:lnTo>
                    <a:lnTo>
                      <a:pt x="79" y="89"/>
                    </a:lnTo>
                    <a:lnTo>
                      <a:pt x="74" y="84"/>
                    </a:lnTo>
                    <a:lnTo>
                      <a:pt x="63" y="74"/>
                    </a:lnTo>
                    <a:lnTo>
                      <a:pt x="58" y="84"/>
                    </a:lnTo>
                    <a:lnTo>
                      <a:pt x="47" y="84"/>
                    </a:lnTo>
                    <a:lnTo>
                      <a:pt x="53" y="110"/>
                    </a:lnTo>
                    <a:lnTo>
                      <a:pt x="47" y="105"/>
                    </a:lnTo>
                    <a:lnTo>
                      <a:pt x="42" y="116"/>
                    </a:lnTo>
                    <a:lnTo>
                      <a:pt x="0" y="58"/>
                    </a:lnTo>
                    <a:lnTo>
                      <a:pt x="11" y="52"/>
                    </a:lnTo>
                    <a:lnTo>
                      <a:pt x="16" y="2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700" name="Freeform 150"/>
              <p:cNvSpPr>
                <a:spLocks/>
              </p:cNvSpPr>
              <p:nvPr/>
            </p:nvSpPr>
            <p:spPr bwMode="auto">
              <a:xfrm>
                <a:off x="3084" y="1973"/>
                <a:ext cx="164" cy="290"/>
              </a:xfrm>
              <a:custGeom>
                <a:avLst/>
                <a:gdLst>
                  <a:gd name="T0" fmla="*/ 32 w 164"/>
                  <a:gd name="T1" fmla="*/ 290 h 290"/>
                  <a:gd name="T2" fmla="*/ 26 w 164"/>
                  <a:gd name="T3" fmla="*/ 269 h 290"/>
                  <a:gd name="T4" fmla="*/ 5 w 164"/>
                  <a:gd name="T5" fmla="*/ 248 h 290"/>
                  <a:gd name="T6" fmla="*/ 11 w 164"/>
                  <a:gd name="T7" fmla="*/ 242 h 290"/>
                  <a:gd name="T8" fmla="*/ 32 w 164"/>
                  <a:gd name="T9" fmla="*/ 242 h 290"/>
                  <a:gd name="T10" fmla="*/ 32 w 164"/>
                  <a:gd name="T11" fmla="*/ 242 h 290"/>
                  <a:gd name="T12" fmla="*/ 26 w 164"/>
                  <a:gd name="T13" fmla="*/ 237 h 290"/>
                  <a:gd name="T14" fmla="*/ 21 w 164"/>
                  <a:gd name="T15" fmla="*/ 232 h 290"/>
                  <a:gd name="T16" fmla="*/ 21 w 164"/>
                  <a:gd name="T17" fmla="*/ 206 h 290"/>
                  <a:gd name="T18" fmla="*/ 16 w 164"/>
                  <a:gd name="T19" fmla="*/ 190 h 290"/>
                  <a:gd name="T20" fmla="*/ 5 w 164"/>
                  <a:gd name="T21" fmla="*/ 190 h 290"/>
                  <a:gd name="T22" fmla="*/ 0 w 164"/>
                  <a:gd name="T23" fmla="*/ 179 h 290"/>
                  <a:gd name="T24" fmla="*/ 0 w 164"/>
                  <a:gd name="T25" fmla="*/ 163 h 290"/>
                  <a:gd name="T26" fmla="*/ 26 w 164"/>
                  <a:gd name="T27" fmla="*/ 121 h 290"/>
                  <a:gd name="T28" fmla="*/ 26 w 164"/>
                  <a:gd name="T29" fmla="*/ 116 h 290"/>
                  <a:gd name="T30" fmla="*/ 26 w 164"/>
                  <a:gd name="T31" fmla="*/ 111 h 290"/>
                  <a:gd name="T32" fmla="*/ 26 w 164"/>
                  <a:gd name="T33" fmla="*/ 105 h 290"/>
                  <a:gd name="T34" fmla="*/ 37 w 164"/>
                  <a:gd name="T35" fmla="*/ 58 h 290"/>
                  <a:gd name="T36" fmla="*/ 21 w 164"/>
                  <a:gd name="T37" fmla="*/ 10 h 290"/>
                  <a:gd name="T38" fmla="*/ 32 w 164"/>
                  <a:gd name="T39" fmla="*/ 0 h 290"/>
                  <a:gd name="T40" fmla="*/ 90 w 164"/>
                  <a:gd name="T41" fmla="*/ 31 h 290"/>
                  <a:gd name="T42" fmla="*/ 158 w 164"/>
                  <a:gd name="T43" fmla="*/ 74 h 290"/>
                  <a:gd name="T44" fmla="*/ 164 w 164"/>
                  <a:gd name="T45" fmla="*/ 142 h 290"/>
                  <a:gd name="T46" fmla="*/ 148 w 164"/>
                  <a:gd name="T47" fmla="*/ 142 h 290"/>
                  <a:gd name="T48" fmla="*/ 132 w 164"/>
                  <a:gd name="T49" fmla="*/ 174 h 290"/>
                  <a:gd name="T50" fmla="*/ 137 w 164"/>
                  <a:gd name="T51" fmla="*/ 195 h 290"/>
                  <a:gd name="T52" fmla="*/ 148 w 164"/>
                  <a:gd name="T53" fmla="*/ 227 h 290"/>
                  <a:gd name="T54" fmla="*/ 132 w 164"/>
                  <a:gd name="T55" fmla="*/ 232 h 290"/>
                  <a:gd name="T56" fmla="*/ 111 w 164"/>
                  <a:gd name="T57" fmla="*/ 258 h 290"/>
                  <a:gd name="T58" fmla="*/ 90 w 164"/>
                  <a:gd name="T59" fmla="*/ 264 h 290"/>
                  <a:gd name="T60" fmla="*/ 84 w 164"/>
                  <a:gd name="T61" fmla="*/ 264 h 290"/>
                  <a:gd name="T62" fmla="*/ 90 w 164"/>
                  <a:gd name="T63" fmla="*/ 269 h 290"/>
                  <a:gd name="T64" fmla="*/ 79 w 164"/>
                  <a:gd name="T65" fmla="*/ 279 h 290"/>
                  <a:gd name="T66" fmla="*/ 53 w 164"/>
                  <a:gd name="T67" fmla="*/ 290 h 290"/>
                  <a:gd name="T68" fmla="*/ 48 w 164"/>
                  <a:gd name="T69" fmla="*/ 285 h 290"/>
                  <a:gd name="T70" fmla="*/ 32 w 164"/>
                  <a:gd name="T71" fmla="*/ 290 h 2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64" h="290">
                    <a:moveTo>
                      <a:pt x="32" y="290"/>
                    </a:moveTo>
                    <a:lnTo>
                      <a:pt x="26" y="269"/>
                    </a:lnTo>
                    <a:lnTo>
                      <a:pt x="5" y="248"/>
                    </a:lnTo>
                    <a:lnTo>
                      <a:pt x="11" y="242"/>
                    </a:lnTo>
                    <a:lnTo>
                      <a:pt x="32" y="242"/>
                    </a:lnTo>
                    <a:lnTo>
                      <a:pt x="32" y="242"/>
                    </a:lnTo>
                    <a:lnTo>
                      <a:pt x="26" y="237"/>
                    </a:lnTo>
                    <a:lnTo>
                      <a:pt x="21" y="232"/>
                    </a:lnTo>
                    <a:lnTo>
                      <a:pt x="21" y="206"/>
                    </a:lnTo>
                    <a:lnTo>
                      <a:pt x="16" y="190"/>
                    </a:lnTo>
                    <a:lnTo>
                      <a:pt x="5" y="190"/>
                    </a:lnTo>
                    <a:lnTo>
                      <a:pt x="0" y="179"/>
                    </a:lnTo>
                    <a:lnTo>
                      <a:pt x="0" y="163"/>
                    </a:lnTo>
                    <a:lnTo>
                      <a:pt x="26" y="121"/>
                    </a:lnTo>
                    <a:lnTo>
                      <a:pt x="26" y="116"/>
                    </a:lnTo>
                    <a:lnTo>
                      <a:pt x="26" y="111"/>
                    </a:lnTo>
                    <a:lnTo>
                      <a:pt x="26" y="105"/>
                    </a:lnTo>
                    <a:lnTo>
                      <a:pt x="37" y="58"/>
                    </a:lnTo>
                    <a:lnTo>
                      <a:pt x="21" y="10"/>
                    </a:lnTo>
                    <a:lnTo>
                      <a:pt x="32" y="0"/>
                    </a:lnTo>
                    <a:lnTo>
                      <a:pt x="90" y="31"/>
                    </a:lnTo>
                    <a:lnTo>
                      <a:pt x="158" y="74"/>
                    </a:lnTo>
                    <a:lnTo>
                      <a:pt x="164" y="142"/>
                    </a:lnTo>
                    <a:lnTo>
                      <a:pt x="148" y="142"/>
                    </a:lnTo>
                    <a:lnTo>
                      <a:pt x="132" y="174"/>
                    </a:lnTo>
                    <a:lnTo>
                      <a:pt x="137" y="195"/>
                    </a:lnTo>
                    <a:lnTo>
                      <a:pt x="148" y="227"/>
                    </a:lnTo>
                    <a:lnTo>
                      <a:pt x="132" y="232"/>
                    </a:lnTo>
                    <a:lnTo>
                      <a:pt x="111" y="258"/>
                    </a:lnTo>
                    <a:lnTo>
                      <a:pt x="90" y="264"/>
                    </a:lnTo>
                    <a:lnTo>
                      <a:pt x="84" y="264"/>
                    </a:lnTo>
                    <a:lnTo>
                      <a:pt x="90" y="269"/>
                    </a:lnTo>
                    <a:lnTo>
                      <a:pt x="79" y="279"/>
                    </a:lnTo>
                    <a:lnTo>
                      <a:pt x="53" y="290"/>
                    </a:lnTo>
                    <a:lnTo>
                      <a:pt x="48" y="285"/>
                    </a:lnTo>
                    <a:lnTo>
                      <a:pt x="32" y="29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701" name="Freeform 151"/>
              <p:cNvSpPr>
                <a:spLocks/>
              </p:cNvSpPr>
              <p:nvPr/>
            </p:nvSpPr>
            <p:spPr bwMode="auto">
              <a:xfrm>
                <a:off x="3084" y="1973"/>
                <a:ext cx="164" cy="290"/>
              </a:xfrm>
              <a:custGeom>
                <a:avLst/>
                <a:gdLst>
                  <a:gd name="T0" fmla="*/ 32 w 164"/>
                  <a:gd name="T1" fmla="*/ 290 h 290"/>
                  <a:gd name="T2" fmla="*/ 26 w 164"/>
                  <a:gd name="T3" fmla="*/ 269 h 290"/>
                  <a:gd name="T4" fmla="*/ 5 w 164"/>
                  <a:gd name="T5" fmla="*/ 248 h 290"/>
                  <a:gd name="T6" fmla="*/ 11 w 164"/>
                  <a:gd name="T7" fmla="*/ 242 h 290"/>
                  <a:gd name="T8" fmla="*/ 32 w 164"/>
                  <a:gd name="T9" fmla="*/ 242 h 290"/>
                  <a:gd name="T10" fmla="*/ 32 w 164"/>
                  <a:gd name="T11" fmla="*/ 242 h 290"/>
                  <a:gd name="T12" fmla="*/ 26 w 164"/>
                  <a:gd name="T13" fmla="*/ 237 h 290"/>
                  <a:gd name="T14" fmla="*/ 21 w 164"/>
                  <a:gd name="T15" fmla="*/ 232 h 290"/>
                  <a:gd name="T16" fmla="*/ 21 w 164"/>
                  <a:gd name="T17" fmla="*/ 206 h 290"/>
                  <a:gd name="T18" fmla="*/ 16 w 164"/>
                  <a:gd name="T19" fmla="*/ 190 h 290"/>
                  <a:gd name="T20" fmla="*/ 5 w 164"/>
                  <a:gd name="T21" fmla="*/ 190 h 290"/>
                  <a:gd name="T22" fmla="*/ 0 w 164"/>
                  <a:gd name="T23" fmla="*/ 179 h 290"/>
                  <a:gd name="T24" fmla="*/ 0 w 164"/>
                  <a:gd name="T25" fmla="*/ 163 h 290"/>
                  <a:gd name="T26" fmla="*/ 26 w 164"/>
                  <a:gd name="T27" fmla="*/ 121 h 290"/>
                  <a:gd name="T28" fmla="*/ 26 w 164"/>
                  <a:gd name="T29" fmla="*/ 116 h 290"/>
                  <a:gd name="T30" fmla="*/ 26 w 164"/>
                  <a:gd name="T31" fmla="*/ 111 h 290"/>
                  <a:gd name="T32" fmla="*/ 26 w 164"/>
                  <a:gd name="T33" fmla="*/ 105 h 290"/>
                  <a:gd name="T34" fmla="*/ 37 w 164"/>
                  <a:gd name="T35" fmla="*/ 58 h 290"/>
                  <a:gd name="T36" fmla="*/ 21 w 164"/>
                  <a:gd name="T37" fmla="*/ 10 h 290"/>
                  <a:gd name="T38" fmla="*/ 32 w 164"/>
                  <a:gd name="T39" fmla="*/ 0 h 290"/>
                  <a:gd name="T40" fmla="*/ 90 w 164"/>
                  <a:gd name="T41" fmla="*/ 31 h 290"/>
                  <a:gd name="T42" fmla="*/ 158 w 164"/>
                  <a:gd name="T43" fmla="*/ 74 h 290"/>
                  <a:gd name="T44" fmla="*/ 164 w 164"/>
                  <a:gd name="T45" fmla="*/ 142 h 290"/>
                  <a:gd name="T46" fmla="*/ 148 w 164"/>
                  <a:gd name="T47" fmla="*/ 142 h 290"/>
                  <a:gd name="T48" fmla="*/ 132 w 164"/>
                  <a:gd name="T49" fmla="*/ 174 h 290"/>
                  <a:gd name="T50" fmla="*/ 137 w 164"/>
                  <a:gd name="T51" fmla="*/ 195 h 290"/>
                  <a:gd name="T52" fmla="*/ 148 w 164"/>
                  <a:gd name="T53" fmla="*/ 227 h 290"/>
                  <a:gd name="T54" fmla="*/ 132 w 164"/>
                  <a:gd name="T55" fmla="*/ 232 h 290"/>
                  <a:gd name="T56" fmla="*/ 111 w 164"/>
                  <a:gd name="T57" fmla="*/ 258 h 290"/>
                  <a:gd name="T58" fmla="*/ 90 w 164"/>
                  <a:gd name="T59" fmla="*/ 264 h 290"/>
                  <a:gd name="T60" fmla="*/ 84 w 164"/>
                  <a:gd name="T61" fmla="*/ 264 h 290"/>
                  <a:gd name="T62" fmla="*/ 90 w 164"/>
                  <a:gd name="T63" fmla="*/ 269 h 290"/>
                  <a:gd name="T64" fmla="*/ 79 w 164"/>
                  <a:gd name="T65" fmla="*/ 279 h 290"/>
                  <a:gd name="T66" fmla="*/ 53 w 164"/>
                  <a:gd name="T67" fmla="*/ 290 h 290"/>
                  <a:gd name="T68" fmla="*/ 48 w 164"/>
                  <a:gd name="T69" fmla="*/ 285 h 290"/>
                  <a:gd name="T70" fmla="*/ 32 w 164"/>
                  <a:gd name="T71" fmla="*/ 290 h 2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64" h="290">
                    <a:moveTo>
                      <a:pt x="32" y="290"/>
                    </a:moveTo>
                    <a:lnTo>
                      <a:pt x="26" y="269"/>
                    </a:lnTo>
                    <a:lnTo>
                      <a:pt x="5" y="248"/>
                    </a:lnTo>
                    <a:lnTo>
                      <a:pt x="11" y="242"/>
                    </a:lnTo>
                    <a:lnTo>
                      <a:pt x="32" y="242"/>
                    </a:lnTo>
                    <a:lnTo>
                      <a:pt x="32" y="242"/>
                    </a:lnTo>
                    <a:lnTo>
                      <a:pt x="26" y="237"/>
                    </a:lnTo>
                    <a:lnTo>
                      <a:pt x="21" y="232"/>
                    </a:lnTo>
                    <a:lnTo>
                      <a:pt x="21" y="206"/>
                    </a:lnTo>
                    <a:lnTo>
                      <a:pt x="16" y="190"/>
                    </a:lnTo>
                    <a:lnTo>
                      <a:pt x="5" y="190"/>
                    </a:lnTo>
                    <a:lnTo>
                      <a:pt x="0" y="179"/>
                    </a:lnTo>
                    <a:lnTo>
                      <a:pt x="0" y="163"/>
                    </a:lnTo>
                    <a:lnTo>
                      <a:pt x="26" y="121"/>
                    </a:lnTo>
                    <a:lnTo>
                      <a:pt x="26" y="116"/>
                    </a:lnTo>
                    <a:lnTo>
                      <a:pt x="26" y="111"/>
                    </a:lnTo>
                    <a:lnTo>
                      <a:pt x="26" y="105"/>
                    </a:lnTo>
                    <a:lnTo>
                      <a:pt x="37" y="58"/>
                    </a:lnTo>
                    <a:lnTo>
                      <a:pt x="21" y="10"/>
                    </a:lnTo>
                    <a:lnTo>
                      <a:pt x="32" y="0"/>
                    </a:lnTo>
                    <a:lnTo>
                      <a:pt x="90" y="31"/>
                    </a:lnTo>
                    <a:lnTo>
                      <a:pt x="158" y="74"/>
                    </a:lnTo>
                    <a:lnTo>
                      <a:pt x="164" y="142"/>
                    </a:lnTo>
                    <a:lnTo>
                      <a:pt x="148" y="142"/>
                    </a:lnTo>
                    <a:lnTo>
                      <a:pt x="132" y="174"/>
                    </a:lnTo>
                    <a:lnTo>
                      <a:pt x="137" y="195"/>
                    </a:lnTo>
                    <a:lnTo>
                      <a:pt x="148" y="227"/>
                    </a:lnTo>
                    <a:lnTo>
                      <a:pt x="132" y="232"/>
                    </a:lnTo>
                    <a:lnTo>
                      <a:pt x="111" y="258"/>
                    </a:lnTo>
                    <a:lnTo>
                      <a:pt x="90" y="264"/>
                    </a:lnTo>
                    <a:lnTo>
                      <a:pt x="84" y="264"/>
                    </a:lnTo>
                    <a:lnTo>
                      <a:pt x="90" y="269"/>
                    </a:lnTo>
                    <a:lnTo>
                      <a:pt x="79" y="279"/>
                    </a:lnTo>
                    <a:lnTo>
                      <a:pt x="53" y="290"/>
                    </a:lnTo>
                    <a:lnTo>
                      <a:pt x="48" y="285"/>
                    </a:lnTo>
                    <a:lnTo>
                      <a:pt x="32" y="29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702" name="Freeform 152"/>
              <p:cNvSpPr>
                <a:spLocks/>
              </p:cNvSpPr>
              <p:nvPr/>
            </p:nvSpPr>
            <p:spPr bwMode="auto">
              <a:xfrm>
                <a:off x="3100" y="2200"/>
                <a:ext cx="206" cy="158"/>
              </a:xfrm>
              <a:custGeom>
                <a:avLst/>
                <a:gdLst>
                  <a:gd name="T0" fmla="*/ 26 w 206"/>
                  <a:gd name="T1" fmla="*/ 158 h 158"/>
                  <a:gd name="T2" fmla="*/ 26 w 206"/>
                  <a:gd name="T3" fmla="*/ 142 h 158"/>
                  <a:gd name="T4" fmla="*/ 10 w 206"/>
                  <a:gd name="T5" fmla="*/ 116 h 158"/>
                  <a:gd name="T6" fmla="*/ 0 w 206"/>
                  <a:gd name="T7" fmla="*/ 89 h 158"/>
                  <a:gd name="T8" fmla="*/ 16 w 206"/>
                  <a:gd name="T9" fmla="*/ 63 h 158"/>
                  <a:gd name="T10" fmla="*/ 32 w 206"/>
                  <a:gd name="T11" fmla="*/ 58 h 158"/>
                  <a:gd name="T12" fmla="*/ 37 w 206"/>
                  <a:gd name="T13" fmla="*/ 63 h 158"/>
                  <a:gd name="T14" fmla="*/ 63 w 206"/>
                  <a:gd name="T15" fmla="*/ 52 h 158"/>
                  <a:gd name="T16" fmla="*/ 74 w 206"/>
                  <a:gd name="T17" fmla="*/ 42 h 158"/>
                  <a:gd name="T18" fmla="*/ 68 w 206"/>
                  <a:gd name="T19" fmla="*/ 37 h 158"/>
                  <a:gd name="T20" fmla="*/ 74 w 206"/>
                  <a:gd name="T21" fmla="*/ 37 h 158"/>
                  <a:gd name="T22" fmla="*/ 95 w 206"/>
                  <a:gd name="T23" fmla="*/ 31 h 158"/>
                  <a:gd name="T24" fmla="*/ 116 w 206"/>
                  <a:gd name="T25" fmla="*/ 5 h 158"/>
                  <a:gd name="T26" fmla="*/ 132 w 206"/>
                  <a:gd name="T27" fmla="*/ 0 h 158"/>
                  <a:gd name="T28" fmla="*/ 142 w 206"/>
                  <a:gd name="T29" fmla="*/ 21 h 158"/>
                  <a:gd name="T30" fmla="*/ 142 w 206"/>
                  <a:gd name="T31" fmla="*/ 42 h 158"/>
                  <a:gd name="T32" fmla="*/ 153 w 206"/>
                  <a:gd name="T33" fmla="*/ 42 h 158"/>
                  <a:gd name="T34" fmla="*/ 169 w 206"/>
                  <a:gd name="T35" fmla="*/ 58 h 158"/>
                  <a:gd name="T36" fmla="*/ 169 w 206"/>
                  <a:gd name="T37" fmla="*/ 63 h 158"/>
                  <a:gd name="T38" fmla="*/ 190 w 206"/>
                  <a:gd name="T39" fmla="*/ 79 h 158"/>
                  <a:gd name="T40" fmla="*/ 190 w 206"/>
                  <a:gd name="T41" fmla="*/ 89 h 158"/>
                  <a:gd name="T42" fmla="*/ 200 w 206"/>
                  <a:gd name="T43" fmla="*/ 95 h 158"/>
                  <a:gd name="T44" fmla="*/ 206 w 206"/>
                  <a:gd name="T45" fmla="*/ 105 h 158"/>
                  <a:gd name="T46" fmla="*/ 169 w 206"/>
                  <a:gd name="T47" fmla="*/ 105 h 158"/>
                  <a:gd name="T48" fmla="*/ 148 w 206"/>
                  <a:gd name="T49" fmla="*/ 110 h 158"/>
                  <a:gd name="T50" fmla="*/ 116 w 206"/>
                  <a:gd name="T51" fmla="*/ 121 h 158"/>
                  <a:gd name="T52" fmla="*/ 95 w 206"/>
                  <a:gd name="T53" fmla="*/ 116 h 158"/>
                  <a:gd name="T54" fmla="*/ 79 w 206"/>
                  <a:gd name="T55" fmla="*/ 105 h 158"/>
                  <a:gd name="T56" fmla="*/ 63 w 206"/>
                  <a:gd name="T57" fmla="*/ 116 h 158"/>
                  <a:gd name="T58" fmla="*/ 63 w 206"/>
                  <a:gd name="T59" fmla="*/ 132 h 158"/>
                  <a:gd name="T60" fmla="*/ 47 w 206"/>
                  <a:gd name="T61" fmla="*/ 132 h 158"/>
                  <a:gd name="T62" fmla="*/ 32 w 206"/>
                  <a:gd name="T63" fmla="*/ 132 h 158"/>
                  <a:gd name="T64" fmla="*/ 26 w 206"/>
                  <a:gd name="T6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06" h="158">
                    <a:moveTo>
                      <a:pt x="26" y="158"/>
                    </a:moveTo>
                    <a:lnTo>
                      <a:pt x="26" y="142"/>
                    </a:lnTo>
                    <a:lnTo>
                      <a:pt x="10" y="116"/>
                    </a:lnTo>
                    <a:lnTo>
                      <a:pt x="0" y="89"/>
                    </a:lnTo>
                    <a:lnTo>
                      <a:pt x="16" y="63"/>
                    </a:lnTo>
                    <a:lnTo>
                      <a:pt x="32" y="58"/>
                    </a:lnTo>
                    <a:lnTo>
                      <a:pt x="37" y="63"/>
                    </a:lnTo>
                    <a:lnTo>
                      <a:pt x="63" y="52"/>
                    </a:lnTo>
                    <a:lnTo>
                      <a:pt x="74" y="42"/>
                    </a:lnTo>
                    <a:lnTo>
                      <a:pt x="68" y="37"/>
                    </a:lnTo>
                    <a:lnTo>
                      <a:pt x="74" y="37"/>
                    </a:lnTo>
                    <a:lnTo>
                      <a:pt x="95" y="31"/>
                    </a:lnTo>
                    <a:lnTo>
                      <a:pt x="116" y="5"/>
                    </a:lnTo>
                    <a:lnTo>
                      <a:pt x="132" y="0"/>
                    </a:lnTo>
                    <a:lnTo>
                      <a:pt x="142" y="21"/>
                    </a:lnTo>
                    <a:lnTo>
                      <a:pt x="142" y="42"/>
                    </a:lnTo>
                    <a:lnTo>
                      <a:pt x="153" y="42"/>
                    </a:lnTo>
                    <a:lnTo>
                      <a:pt x="169" y="58"/>
                    </a:lnTo>
                    <a:lnTo>
                      <a:pt x="169" y="63"/>
                    </a:lnTo>
                    <a:lnTo>
                      <a:pt x="190" y="79"/>
                    </a:lnTo>
                    <a:lnTo>
                      <a:pt x="190" y="89"/>
                    </a:lnTo>
                    <a:lnTo>
                      <a:pt x="200" y="95"/>
                    </a:lnTo>
                    <a:lnTo>
                      <a:pt x="206" y="105"/>
                    </a:lnTo>
                    <a:lnTo>
                      <a:pt x="169" y="105"/>
                    </a:lnTo>
                    <a:lnTo>
                      <a:pt x="148" y="110"/>
                    </a:lnTo>
                    <a:lnTo>
                      <a:pt x="116" y="121"/>
                    </a:lnTo>
                    <a:lnTo>
                      <a:pt x="95" y="116"/>
                    </a:lnTo>
                    <a:lnTo>
                      <a:pt x="79" y="105"/>
                    </a:lnTo>
                    <a:lnTo>
                      <a:pt x="63" y="116"/>
                    </a:lnTo>
                    <a:lnTo>
                      <a:pt x="63" y="132"/>
                    </a:lnTo>
                    <a:lnTo>
                      <a:pt x="47" y="132"/>
                    </a:lnTo>
                    <a:lnTo>
                      <a:pt x="32" y="132"/>
                    </a:lnTo>
                    <a:lnTo>
                      <a:pt x="26" y="158"/>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703" name="Freeform 153"/>
              <p:cNvSpPr>
                <a:spLocks/>
              </p:cNvSpPr>
              <p:nvPr/>
            </p:nvSpPr>
            <p:spPr bwMode="auto">
              <a:xfrm>
                <a:off x="3100" y="2200"/>
                <a:ext cx="206" cy="158"/>
              </a:xfrm>
              <a:custGeom>
                <a:avLst/>
                <a:gdLst>
                  <a:gd name="T0" fmla="*/ 26 w 206"/>
                  <a:gd name="T1" fmla="*/ 153 h 158"/>
                  <a:gd name="T2" fmla="*/ 26 w 206"/>
                  <a:gd name="T3" fmla="*/ 142 h 158"/>
                  <a:gd name="T4" fmla="*/ 10 w 206"/>
                  <a:gd name="T5" fmla="*/ 116 h 158"/>
                  <a:gd name="T6" fmla="*/ 0 w 206"/>
                  <a:gd name="T7" fmla="*/ 89 h 158"/>
                  <a:gd name="T8" fmla="*/ 16 w 206"/>
                  <a:gd name="T9" fmla="*/ 63 h 158"/>
                  <a:gd name="T10" fmla="*/ 32 w 206"/>
                  <a:gd name="T11" fmla="*/ 58 h 158"/>
                  <a:gd name="T12" fmla="*/ 37 w 206"/>
                  <a:gd name="T13" fmla="*/ 63 h 158"/>
                  <a:gd name="T14" fmla="*/ 63 w 206"/>
                  <a:gd name="T15" fmla="*/ 52 h 158"/>
                  <a:gd name="T16" fmla="*/ 74 w 206"/>
                  <a:gd name="T17" fmla="*/ 42 h 158"/>
                  <a:gd name="T18" fmla="*/ 68 w 206"/>
                  <a:gd name="T19" fmla="*/ 37 h 158"/>
                  <a:gd name="T20" fmla="*/ 74 w 206"/>
                  <a:gd name="T21" fmla="*/ 37 h 158"/>
                  <a:gd name="T22" fmla="*/ 95 w 206"/>
                  <a:gd name="T23" fmla="*/ 31 h 158"/>
                  <a:gd name="T24" fmla="*/ 116 w 206"/>
                  <a:gd name="T25" fmla="*/ 5 h 158"/>
                  <a:gd name="T26" fmla="*/ 132 w 206"/>
                  <a:gd name="T27" fmla="*/ 0 h 158"/>
                  <a:gd name="T28" fmla="*/ 142 w 206"/>
                  <a:gd name="T29" fmla="*/ 21 h 158"/>
                  <a:gd name="T30" fmla="*/ 142 w 206"/>
                  <a:gd name="T31" fmla="*/ 42 h 158"/>
                  <a:gd name="T32" fmla="*/ 153 w 206"/>
                  <a:gd name="T33" fmla="*/ 42 h 158"/>
                  <a:gd name="T34" fmla="*/ 169 w 206"/>
                  <a:gd name="T35" fmla="*/ 58 h 158"/>
                  <a:gd name="T36" fmla="*/ 169 w 206"/>
                  <a:gd name="T37" fmla="*/ 63 h 158"/>
                  <a:gd name="T38" fmla="*/ 190 w 206"/>
                  <a:gd name="T39" fmla="*/ 79 h 158"/>
                  <a:gd name="T40" fmla="*/ 190 w 206"/>
                  <a:gd name="T41" fmla="*/ 89 h 158"/>
                  <a:gd name="T42" fmla="*/ 200 w 206"/>
                  <a:gd name="T43" fmla="*/ 95 h 158"/>
                  <a:gd name="T44" fmla="*/ 206 w 206"/>
                  <a:gd name="T45" fmla="*/ 105 h 158"/>
                  <a:gd name="T46" fmla="*/ 169 w 206"/>
                  <a:gd name="T47" fmla="*/ 105 h 158"/>
                  <a:gd name="T48" fmla="*/ 148 w 206"/>
                  <a:gd name="T49" fmla="*/ 110 h 158"/>
                  <a:gd name="T50" fmla="*/ 116 w 206"/>
                  <a:gd name="T51" fmla="*/ 121 h 158"/>
                  <a:gd name="T52" fmla="*/ 95 w 206"/>
                  <a:gd name="T53" fmla="*/ 116 h 158"/>
                  <a:gd name="T54" fmla="*/ 79 w 206"/>
                  <a:gd name="T55" fmla="*/ 105 h 158"/>
                  <a:gd name="T56" fmla="*/ 63 w 206"/>
                  <a:gd name="T57" fmla="*/ 116 h 158"/>
                  <a:gd name="T58" fmla="*/ 63 w 206"/>
                  <a:gd name="T59" fmla="*/ 132 h 158"/>
                  <a:gd name="T60" fmla="*/ 47 w 206"/>
                  <a:gd name="T61" fmla="*/ 132 h 158"/>
                  <a:gd name="T62" fmla="*/ 32 w 206"/>
                  <a:gd name="T63" fmla="*/ 132 h 158"/>
                  <a:gd name="T64" fmla="*/ 26 w 206"/>
                  <a:gd name="T65" fmla="*/ 158 h 158"/>
                  <a:gd name="T66" fmla="*/ 26 w 206"/>
                  <a:gd name="T67" fmla="*/ 15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06" h="158">
                    <a:moveTo>
                      <a:pt x="26" y="153"/>
                    </a:moveTo>
                    <a:lnTo>
                      <a:pt x="26" y="142"/>
                    </a:lnTo>
                    <a:lnTo>
                      <a:pt x="10" y="116"/>
                    </a:lnTo>
                    <a:lnTo>
                      <a:pt x="0" y="89"/>
                    </a:lnTo>
                    <a:lnTo>
                      <a:pt x="16" y="63"/>
                    </a:lnTo>
                    <a:lnTo>
                      <a:pt x="32" y="58"/>
                    </a:lnTo>
                    <a:lnTo>
                      <a:pt x="37" y="63"/>
                    </a:lnTo>
                    <a:lnTo>
                      <a:pt x="63" y="52"/>
                    </a:lnTo>
                    <a:lnTo>
                      <a:pt x="74" y="42"/>
                    </a:lnTo>
                    <a:lnTo>
                      <a:pt x="68" y="37"/>
                    </a:lnTo>
                    <a:lnTo>
                      <a:pt x="74" y="37"/>
                    </a:lnTo>
                    <a:lnTo>
                      <a:pt x="95" y="31"/>
                    </a:lnTo>
                    <a:lnTo>
                      <a:pt x="116" y="5"/>
                    </a:lnTo>
                    <a:lnTo>
                      <a:pt x="132" y="0"/>
                    </a:lnTo>
                    <a:lnTo>
                      <a:pt x="142" y="21"/>
                    </a:lnTo>
                    <a:lnTo>
                      <a:pt x="142" y="42"/>
                    </a:lnTo>
                    <a:lnTo>
                      <a:pt x="153" y="42"/>
                    </a:lnTo>
                    <a:lnTo>
                      <a:pt x="169" y="58"/>
                    </a:lnTo>
                    <a:lnTo>
                      <a:pt x="169" y="63"/>
                    </a:lnTo>
                    <a:lnTo>
                      <a:pt x="190" y="79"/>
                    </a:lnTo>
                    <a:lnTo>
                      <a:pt x="190" y="89"/>
                    </a:lnTo>
                    <a:lnTo>
                      <a:pt x="200" y="95"/>
                    </a:lnTo>
                    <a:lnTo>
                      <a:pt x="206" y="105"/>
                    </a:lnTo>
                    <a:lnTo>
                      <a:pt x="169" y="105"/>
                    </a:lnTo>
                    <a:lnTo>
                      <a:pt x="148" y="110"/>
                    </a:lnTo>
                    <a:lnTo>
                      <a:pt x="116" y="121"/>
                    </a:lnTo>
                    <a:lnTo>
                      <a:pt x="95" y="116"/>
                    </a:lnTo>
                    <a:lnTo>
                      <a:pt x="79" y="105"/>
                    </a:lnTo>
                    <a:lnTo>
                      <a:pt x="63" y="116"/>
                    </a:lnTo>
                    <a:lnTo>
                      <a:pt x="63" y="132"/>
                    </a:lnTo>
                    <a:lnTo>
                      <a:pt x="47" y="132"/>
                    </a:lnTo>
                    <a:lnTo>
                      <a:pt x="32" y="132"/>
                    </a:lnTo>
                    <a:lnTo>
                      <a:pt x="26" y="158"/>
                    </a:lnTo>
                    <a:lnTo>
                      <a:pt x="26" y="153"/>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704" name="Freeform 154"/>
              <p:cNvSpPr>
                <a:spLocks/>
              </p:cNvSpPr>
              <p:nvPr/>
            </p:nvSpPr>
            <p:spPr bwMode="auto">
              <a:xfrm>
                <a:off x="3047" y="2332"/>
                <a:ext cx="116" cy="153"/>
              </a:xfrm>
              <a:custGeom>
                <a:avLst/>
                <a:gdLst>
                  <a:gd name="T0" fmla="*/ 0 w 116"/>
                  <a:gd name="T1" fmla="*/ 137 h 153"/>
                  <a:gd name="T2" fmla="*/ 5 w 116"/>
                  <a:gd name="T3" fmla="*/ 126 h 153"/>
                  <a:gd name="T4" fmla="*/ 11 w 116"/>
                  <a:gd name="T5" fmla="*/ 131 h 153"/>
                  <a:gd name="T6" fmla="*/ 5 w 116"/>
                  <a:gd name="T7" fmla="*/ 105 h 153"/>
                  <a:gd name="T8" fmla="*/ 16 w 116"/>
                  <a:gd name="T9" fmla="*/ 105 h 153"/>
                  <a:gd name="T10" fmla="*/ 21 w 116"/>
                  <a:gd name="T11" fmla="*/ 95 h 153"/>
                  <a:gd name="T12" fmla="*/ 32 w 116"/>
                  <a:gd name="T13" fmla="*/ 105 h 153"/>
                  <a:gd name="T14" fmla="*/ 37 w 116"/>
                  <a:gd name="T15" fmla="*/ 110 h 153"/>
                  <a:gd name="T16" fmla="*/ 42 w 116"/>
                  <a:gd name="T17" fmla="*/ 100 h 153"/>
                  <a:gd name="T18" fmla="*/ 42 w 116"/>
                  <a:gd name="T19" fmla="*/ 110 h 153"/>
                  <a:gd name="T20" fmla="*/ 48 w 116"/>
                  <a:gd name="T21" fmla="*/ 110 h 153"/>
                  <a:gd name="T22" fmla="*/ 53 w 116"/>
                  <a:gd name="T23" fmla="*/ 95 h 153"/>
                  <a:gd name="T24" fmla="*/ 53 w 116"/>
                  <a:gd name="T25" fmla="*/ 73 h 153"/>
                  <a:gd name="T26" fmla="*/ 42 w 116"/>
                  <a:gd name="T27" fmla="*/ 68 h 153"/>
                  <a:gd name="T28" fmla="*/ 53 w 116"/>
                  <a:gd name="T29" fmla="*/ 47 h 153"/>
                  <a:gd name="T30" fmla="*/ 48 w 116"/>
                  <a:gd name="T31" fmla="*/ 42 h 153"/>
                  <a:gd name="T32" fmla="*/ 32 w 116"/>
                  <a:gd name="T33" fmla="*/ 42 h 153"/>
                  <a:gd name="T34" fmla="*/ 32 w 116"/>
                  <a:gd name="T35" fmla="*/ 26 h 153"/>
                  <a:gd name="T36" fmla="*/ 58 w 116"/>
                  <a:gd name="T37" fmla="*/ 26 h 153"/>
                  <a:gd name="T38" fmla="*/ 79 w 116"/>
                  <a:gd name="T39" fmla="*/ 36 h 153"/>
                  <a:gd name="T40" fmla="*/ 79 w 116"/>
                  <a:gd name="T41" fmla="*/ 26 h 153"/>
                  <a:gd name="T42" fmla="*/ 85 w 116"/>
                  <a:gd name="T43" fmla="*/ 0 h 153"/>
                  <a:gd name="T44" fmla="*/ 100 w 116"/>
                  <a:gd name="T45" fmla="*/ 0 h 153"/>
                  <a:gd name="T46" fmla="*/ 116 w 116"/>
                  <a:gd name="T47" fmla="*/ 0 h 153"/>
                  <a:gd name="T48" fmla="*/ 106 w 116"/>
                  <a:gd name="T49" fmla="*/ 47 h 153"/>
                  <a:gd name="T50" fmla="*/ 106 w 116"/>
                  <a:gd name="T51" fmla="*/ 58 h 153"/>
                  <a:gd name="T52" fmla="*/ 106 w 116"/>
                  <a:gd name="T53" fmla="*/ 73 h 153"/>
                  <a:gd name="T54" fmla="*/ 79 w 116"/>
                  <a:gd name="T55" fmla="*/ 105 h 153"/>
                  <a:gd name="T56" fmla="*/ 79 w 116"/>
                  <a:gd name="T57" fmla="*/ 126 h 153"/>
                  <a:gd name="T58" fmla="*/ 79 w 116"/>
                  <a:gd name="T59" fmla="*/ 126 h 153"/>
                  <a:gd name="T60" fmla="*/ 53 w 116"/>
                  <a:gd name="T61" fmla="*/ 153 h 153"/>
                  <a:gd name="T62" fmla="*/ 53 w 116"/>
                  <a:gd name="T63" fmla="*/ 142 h 153"/>
                  <a:gd name="T64" fmla="*/ 32 w 116"/>
                  <a:gd name="T65" fmla="*/ 147 h 153"/>
                  <a:gd name="T66" fmla="*/ 27 w 116"/>
                  <a:gd name="T67" fmla="*/ 142 h 153"/>
                  <a:gd name="T68" fmla="*/ 16 w 116"/>
                  <a:gd name="T69" fmla="*/ 153 h 153"/>
                  <a:gd name="T70" fmla="*/ 0 w 116"/>
                  <a:gd name="T71" fmla="*/ 137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16" h="153">
                    <a:moveTo>
                      <a:pt x="0" y="137"/>
                    </a:moveTo>
                    <a:lnTo>
                      <a:pt x="5" y="126"/>
                    </a:lnTo>
                    <a:lnTo>
                      <a:pt x="11" y="131"/>
                    </a:lnTo>
                    <a:lnTo>
                      <a:pt x="5" y="105"/>
                    </a:lnTo>
                    <a:lnTo>
                      <a:pt x="16" y="105"/>
                    </a:lnTo>
                    <a:lnTo>
                      <a:pt x="21" y="95"/>
                    </a:lnTo>
                    <a:lnTo>
                      <a:pt x="32" y="105"/>
                    </a:lnTo>
                    <a:lnTo>
                      <a:pt x="37" y="110"/>
                    </a:lnTo>
                    <a:lnTo>
                      <a:pt x="42" y="100"/>
                    </a:lnTo>
                    <a:lnTo>
                      <a:pt x="42" y="110"/>
                    </a:lnTo>
                    <a:lnTo>
                      <a:pt x="48" y="110"/>
                    </a:lnTo>
                    <a:lnTo>
                      <a:pt x="53" y="95"/>
                    </a:lnTo>
                    <a:lnTo>
                      <a:pt x="53" y="73"/>
                    </a:lnTo>
                    <a:lnTo>
                      <a:pt x="42" y="68"/>
                    </a:lnTo>
                    <a:lnTo>
                      <a:pt x="53" y="47"/>
                    </a:lnTo>
                    <a:lnTo>
                      <a:pt x="48" y="42"/>
                    </a:lnTo>
                    <a:lnTo>
                      <a:pt x="32" y="42"/>
                    </a:lnTo>
                    <a:lnTo>
                      <a:pt x="32" y="26"/>
                    </a:lnTo>
                    <a:lnTo>
                      <a:pt x="58" y="26"/>
                    </a:lnTo>
                    <a:lnTo>
                      <a:pt x="79" y="36"/>
                    </a:lnTo>
                    <a:lnTo>
                      <a:pt x="79" y="26"/>
                    </a:lnTo>
                    <a:lnTo>
                      <a:pt x="85" y="0"/>
                    </a:lnTo>
                    <a:lnTo>
                      <a:pt x="100" y="0"/>
                    </a:lnTo>
                    <a:lnTo>
                      <a:pt x="116" y="0"/>
                    </a:lnTo>
                    <a:lnTo>
                      <a:pt x="106" y="47"/>
                    </a:lnTo>
                    <a:lnTo>
                      <a:pt x="106" y="58"/>
                    </a:lnTo>
                    <a:lnTo>
                      <a:pt x="106" y="73"/>
                    </a:lnTo>
                    <a:lnTo>
                      <a:pt x="79" y="105"/>
                    </a:lnTo>
                    <a:lnTo>
                      <a:pt x="79" y="126"/>
                    </a:lnTo>
                    <a:lnTo>
                      <a:pt x="79" y="126"/>
                    </a:lnTo>
                    <a:lnTo>
                      <a:pt x="53" y="153"/>
                    </a:lnTo>
                    <a:lnTo>
                      <a:pt x="53" y="142"/>
                    </a:lnTo>
                    <a:lnTo>
                      <a:pt x="32" y="147"/>
                    </a:lnTo>
                    <a:lnTo>
                      <a:pt x="27" y="142"/>
                    </a:lnTo>
                    <a:lnTo>
                      <a:pt x="16" y="153"/>
                    </a:lnTo>
                    <a:lnTo>
                      <a:pt x="0" y="137"/>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705" name="Freeform 155"/>
              <p:cNvSpPr>
                <a:spLocks/>
              </p:cNvSpPr>
              <p:nvPr/>
            </p:nvSpPr>
            <p:spPr bwMode="auto">
              <a:xfrm>
                <a:off x="3047" y="2332"/>
                <a:ext cx="116" cy="153"/>
              </a:xfrm>
              <a:custGeom>
                <a:avLst/>
                <a:gdLst>
                  <a:gd name="T0" fmla="*/ 0 w 116"/>
                  <a:gd name="T1" fmla="*/ 131 h 153"/>
                  <a:gd name="T2" fmla="*/ 5 w 116"/>
                  <a:gd name="T3" fmla="*/ 126 h 153"/>
                  <a:gd name="T4" fmla="*/ 11 w 116"/>
                  <a:gd name="T5" fmla="*/ 131 h 153"/>
                  <a:gd name="T6" fmla="*/ 5 w 116"/>
                  <a:gd name="T7" fmla="*/ 105 h 153"/>
                  <a:gd name="T8" fmla="*/ 16 w 116"/>
                  <a:gd name="T9" fmla="*/ 105 h 153"/>
                  <a:gd name="T10" fmla="*/ 21 w 116"/>
                  <a:gd name="T11" fmla="*/ 95 h 153"/>
                  <a:gd name="T12" fmla="*/ 32 w 116"/>
                  <a:gd name="T13" fmla="*/ 105 h 153"/>
                  <a:gd name="T14" fmla="*/ 37 w 116"/>
                  <a:gd name="T15" fmla="*/ 110 h 153"/>
                  <a:gd name="T16" fmla="*/ 42 w 116"/>
                  <a:gd name="T17" fmla="*/ 100 h 153"/>
                  <a:gd name="T18" fmla="*/ 42 w 116"/>
                  <a:gd name="T19" fmla="*/ 110 h 153"/>
                  <a:gd name="T20" fmla="*/ 48 w 116"/>
                  <a:gd name="T21" fmla="*/ 110 h 153"/>
                  <a:gd name="T22" fmla="*/ 53 w 116"/>
                  <a:gd name="T23" fmla="*/ 95 h 153"/>
                  <a:gd name="T24" fmla="*/ 53 w 116"/>
                  <a:gd name="T25" fmla="*/ 73 h 153"/>
                  <a:gd name="T26" fmla="*/ 42 w 116"/>
                  <a:gd name="T27" fmla="*/ 68 h 153"/>
                  <a:gd name="T28" fmla="*/ 53 w 116"/>
                  <a:gd name="T29" fmla="*/ 47 h 153"/>
                  <a:gd name="T30" fmla="*/ 48 w 116"/>
                  <a:gd name="T31" fmla="*/ 42 h 153"/>
                  <a:gd name="T32" fmla="*/ 32 w 116"/>
                  <a:gd name="T33" fmla="*/ 42 h 153"/>
                  <a:gd name="T34" fmla="*/ 32 w 116"/>
                  <a:gd name="T35" fmla="*/ 26 h 153"/>
                  <a:gd name="T36" fmla="*/ 58 w 116"/>
                  <a:gd name="T37" fmla="*/ 26 h 153"/>
                  <a:gd name="T38" fmla="*/ 79 w 116"/>
                  <a:gd name="T39" fmla="*/ 36 h 153"/>
                  <a:gd name="T40" fmla="*/ 79 w 116"/>
                  <a:gd name="T41" fmla="*/ 26 h 153"/>
                  <a:gd name="T42" fmla="*/ 85 w 116"/>
                  <a:gd name="T43" fmla="*/ 0 h 153"/>
                  <a:gd name="T44" fmla="*/ 100 w 116"/>
                  <a:gd name="T45" fmla="*/ 0 h 153"/>
                  <a:gd name="T46" fmla="*/ 116 w 116"/>
                  <a:gd name="T47" fmla="*/ 0 h 153"/>
                  <a:gd name="T48" fmla="*/ 106 w 116"/>
                  <a:gd name="T49" fmla="*/ 47 h 153"/>
                  <a:gd name="T50" fmla="*/ 106 w 116"/>
                  <a:gd name="T51" fmla="*/ 58 h 153"/>
                  <a:gd name="T52" fmla="*/ 106 w 116"/>
                  <a:gd name="T53" fmla="*/ 73 h 153"/>
                  <a:gd name="T54" fmla="*/ 79 w 116"/>
                  <a:gd name="T55" fmla="*/ 105 h 153"/>
                  <a:gd name="T56" fmla="*/ 79 w 116"/>
                  <a:gd name="T57" fmla="*/ 126 h 153"/>
                  <a:gd name="T58" fmla="*/ 79 w 116"/>
                  <a:gd name="T59" fmla="*/ 126 h 153"/>
                  <a:gd name="T60" fmla="*/ 53 w 116"/>
                  <a:gd name="T61" fmla="*/ 153 h 153"/>
                  <a:gd name="T62" fmla="*/ 53 w 116"/>
                  <a:gd name="T63" fmla="*/ 142 h 153"/>
                  <a:gd name="T64" fmla="*/ 32 w 116"/>
                  <a:gd name="T65" fmla="*/ 147 h 153"/>
                  <a:gd name="T66" fmla="*/ 27 w 116"/>
                  <a:gd name="T67" fmla="*/ 142 h 153"/>
                  <a:gd name="T68" fmla="*/ 16 w 116"/>
                  <a:gd name="T69" fmla="*/ 153 h 153"/>
                  <a:gd name="T70" fmla="*/ 0 w 116"/>
                  <a:gd name="T71" fmla="*/ 137 h 153"/>
                  <a:gd name="T72" fmla="*/ 0 w 116"/>
                  <a:gd name="T73" fmla="*/ 131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16" h="153">
                    <a:moveTo>
                      <a:pt x="0" y="131"/>
                    </a:moveTo>
                    <a:lnTo>
                      <a:pt x="5" y="126"/>
                    </a:lnTo>
                    <a:lnTo>
                      <a:pt x="11" y="131"/>
                    </a:lnTo>
                    <a:lnTo>
                      <a:pt x="5" y="105"/>
                    </a:lnTo>
                    <a:lnTo>
                      <a:pt x="16" y="105"/>
                    </a:lnTo>
                    <a:lnTo>
                      <a:pt x="21" y="95"/>
                    </a:lnTo>
                    <a:lnTo>
                      <a:pt x="32" y="105"/>
                    </a:lnTo>
                    <a:lnTo>
                      <a:pt x="37" y="110"/>
                    </a:lnTo>
                    <a:lnTo>
                      <a:pt x="42" y="100"/>
                    </a:lnTo>
                    <a:lnTo>
                      <a:pt x="42" y="110"/>
                    </a:lnTo>
                    <a:lnTo>
                      <a:pt x="48" y="110"/>
                    </a:lnTo>
                    <a:lnTo>
                      <a:pt x="53" y="95"/>
                    </a:lnTo>
                    <a:lnTo>
                      <a:pt x="53" y="73"/>
                    </a:lnTo>
                    <a:lnTo>
                      <a:pt x="42" y="68"/>
                    </a:lnTo>
                    <a:lnTo>
                      <a:pt x="53" y="47"/>
                    </a:lnTo>
                    <a:lnTo>
                      <a:pt x="48" y="42"/>
                    </a:lnTo>
                    <a:lnTo>
                      <a:pt x="32" y="42"/>
                    </a:lnTo>
                    <a:lnTo>
                      <a:pt x="32" y="26"/>
                    </a:lnTo>
                    <a:lnTo>
                      <a:pt x="58" y="26"/>
                    </a:lnTo>
                    <a:lnTo>
                      <a:pt x="79" y="36"/>
                    </a:lnTo>
                    <a:lnTo>
                      <a:pt x="79" y="26"/>
                    </a:lnTo>
                    <a:lnTo>
                      <a:pt x="85" y="0"/>
                    </a:lnTo>
                    <a:lnTo>
                      <a:pt x="100" y="0"/>
                    </a:lnTo>
                    <a:lnTo>
                      <a:pt x="116" y="0"/>
                    </a:lnTo>
                    <a:lnTo>
                      <a:pt x="106" y="47"/>
                    </a:lnTo>
                    <a:lnTo>
                      <a:pt x="106" y="58"/>
                    </a:lnTo>
                    <a:lnTo>
                      <a:pt x="106" y="73"/>
                    </a:lnTo>
                    <a:lnTo>
                      <a:pt x="79" y="105"/>
                    </a:lnTo>
                    <a:lnTo>
                      <a:pt x="79" y="126"/>
                    </a:lnTo>
                    <a:lnTo>
                      <a:pt x="79" y="126"/>
                    </a:lnTo>
                    <a:lnTo>
                      <a:pt x="53" y="153"/>
                    </a:lnTo>
                    <a:lnTo>
                      <a:pt x="53" y="142"/>
                    </a:lnTo>
                    <a:lnTo>
                      <a:pt x="32" y="147"/>
                    </a:lnTo>
                    <a:lnTo>
                      <a:pt x="27" y="142"/>
                    </a:lnTo>
                    <a:lnTo>
                      <a:pt x="16" y="153"/>
                    </a:lnTo>
                    <a:lnTo>
                      <a:pt x="0" y="137"/>
                    </a:lnTo>
                    <a:lnTo>
                      <a:pt x="0" y="13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706" name="Freeform 156"/>
              <p:cNvSpPr>
                <a:spLocks/>
              </p:cNvSpPr>
              <p:nvPr/>
            </p:nvSpPr>
            <p:spPr bwMode="auto">
              <a:xfrm>
                <a:off x="3063" y="2305"/>
                <a:ext cx="301" cy="333"/>
              </a:xfrm>
              <a:custGeom>
                <a:avLst/>
                <a:gdLst>
                  <a:gd name="T0" fmla="*/ 0 w 301"/>
                  <a:gd name="T1" fmla="*/ 195 h 333"/>
                  <a:gd name="T2" fmla="*/ 5 w 301"/>
                  <a:gd name="T3" fmla="*/ 195 h 333"/>
                  <a:gd name="T4" fmla="*/ 5 w 301"/>
                  <a:gd name="T5" fmla="*/ 180 h 333"/>
                  <a:gd name="T6" fmla="*/ 16 w 301"/>
                  <a:gd name="T7" fmla="*/ 174 h 333"/>
                  <a:gd name="T8" fmla="*/ 37 w 301"/>
                  <a:gd name="T9" fmla="*/ 169 h 333"/>
                  <a:gd name="T10" fmla="*/ 37 w 301"/>
                  <a:gd name="T11" fmla="*/ 180 h 333"/>
                  <a:gd name="T12" fmla="*/ 63 w 301"/>
                  <a:gd name="T13" fmla="*/ 153 h 333"/>
                  <a:gd name="T14" fmla="*/ 63 w 301"/>
                  <a:gd name="T15" fmla="*/ 153 h 333"/>
                  <a:gd name="T16" fmla="*/ 63 w 301"/>
                  <a:gd name="T17" fmla="*/ 132 h 333"/>
                  <a:gd name="T18" fmla="*/ 90 w 301"/>
                  <a:gd name="T19" fmla="*/ 100 h 333"/>
                  <a:gd name="T20" fmla="*/ 90 w 301"/>
                  <a:gd name="T21" fmla="*/ 85 h 333"/>
                  <a:gd name="T22" fmla="*/ 90 w 301"/>
                  <a:gd name="T23" fmla="*/ 74 h 333"/>
                  <a:gd name="T24" fmla="*/ 100 w 301"/>
                  <a:gd name="T25" fmla="*/ 27 h 333"/>
                  <a:gd name="T26" fmla="*/ 100 w 301"/>
                  <a:gd name="T27" fmla="*/ 11 h 333"/>
                  <a:gd name="T28" fmla="*/ 116 w 301"/>
                  <a:gd name="T29" fmla="*/ 0 h 333"/>
                  <a:gd name="T30" fmla="*/ 132 w 301"/>
                  <a:gd name="T31" fmla="*/ 11 h 333"/>
                  <a:gd name="T32" fmla="*/ 153 w 301"/>
                  <a:gd name="T33" fmla="*/ 16 h 333"/>
                  <a:gd name="T34" fmla="*/ 185 w 301"/>
                  <a:gd name="T35" fmla="*/ 5 h 333"/>
                  <a:gd name="T36" fmla="*/ 206 w 301"/>
                  <a:gd name="T37" fmla="*/ 0 h 333"/>
                  <a:gd name="T38" fmla="*/ 243 w 301"/>
                  <a:gd name="T39" fmla="*/ 0 h 333"/>
                  <a:gd name="T40" fmla="*/ 253 w 301"/>
                  <a:gd name="T41" fmla="*/ 16 h 333"/>
                  <a:gd name="T42" fmla="*/ 274 w 301"/>
                  <a:gd name="T43" fmla="*/ 5 h 333"/>
                  <a:gd name="T44" fmla="*/ 295 w 301"/>
                  <a:gd name="T45" fmla="*/ 27 h 333"/>
                  <a:gd name="T46" fmla="*/ 301 w 301"/>
                  <a:gd name="T47" fmla="*/ 53 h 333"/>
                  <a:gd name="T48" fmla="*/ 280 w 301"/>
                  <a:gd name="T49" fmla="*/ 79 h 333"/>
                  <a:gd name="T50" fmla="*/ 280 w 301"/>
                  <a:gd name="T51" fmla="*/ 95 h 333"/>
                  <a:gd name="T52" fmla="*/ 274 w 301"/>
                  <a:gd name="T53" fmla="*/ 116 h 333"/>
                  <a:gd name="T54" fmla="*/ 274 w 301"/>
                  <a:gd name="T55" fmla="*/ 116 h 333"/>
                  <a:gd name="T56" fmla="*/ 264 w 301"/>
                  <a:gd name="T57" fmla="*/ 132 h 333"/>
                  <a:gd name="T58" fmla="*/ 269 w 301"/>
                  <a:gd name="T59" fmla="*/ 143 h 333"/>
                  <a:gd name="T60" fmla="*/ 269 w 301"/>
                  <a:gd name="T61" fmla="*/ 164 h 333"/>
                  <a:gd name="T62" fmla="*/ 274 w 301"/>
                  <a:gd name="T63" fmla="*/ 169 h 333"/>
                  <a:gd name="T64" fmla="*/ 274 w 301"/>
                  <a:gd name="T65" fmla="*/ 195 h 333"/>
                  <a:gd name="T66" fmla="*/ 285 w 301"/>
                  <a:gd name="T67" fmla="*/ 217 h 333"/>
                  <a:gd name="T68" fmla="*/ 295 w 301"/>
                  <a:gd name="T69" fmla="*/ 238 h 333"/>
                  <a:gd name="T70" fmla="*/ 264 w 301"/>
                  <a:gd name="T71" fmla="*/ 243 h 333"/>
                  <a:gd name="T72" fmla="*/ 258 w 301"/>
                  <a:gd name="T73" fmla="*/ 259 h 333"/>
                  <a:gd name="T74" fmla="*/ 253 w 301"/>
                  <a:gd name="T75" fmla="*/ 301 h 333"/>
                  <a:gd name="T76" fmla="*/ 264 w 301"/>
                  <a:gd name="T77" fmla="*/ 311 h 333"/>
                  <a:gd name="T78" fmla="*/ 274 w 301"/>
                  <a:gd name="T79" fmla="*/ 311 h 333"/>
                  <a:gd name="T80" fmla="*/ 274 w 301"/>
                  <a:gd name="T81" fmla="*/ 333 h 333"/>
                  <a:gd name="T82" fmla="*/ 253 w 301"/>
                  <a:gd name="T83" fmla="*/ 317 h 333"/>
                  <a:gd name="T84" fmla="*/ 232 w 301"/>
                  <a:gd name="T85" fmla="*/ 306 h 333"/>
                  <a:gd name="T86" fmla="*/ 200 w 301"/>
                  <a:gd name="T87" fmla="*/ 296 h 333"/>
                  <a:gd name="T88" fmla="*/ 185 w 301"/>
                  <a:gd name="T89" fmla="*/ 285 h 333"/>
                  <a:gd name="T90" fmla="*/ 158 w 301"/>
                  <a:gd name="T91" fmla="*/ 290 h 333"/>
                  <a:gd name="T92" fmla="*/ 158 w 301"/>
                  <a:gd name="T93" fmla="*/ 280 h 333"/>
                  <a:gd name="T94" fmla="*/ 153 w 301"/>
                  <a:gd name="T95" fmla="*/ 264 h 333"/>
                  <a:gd name="T96" fmla="*/ 153 w 301"/>
                  <a:gd name="T97" fmla="*/ 222 h 333"/>
                  <a:gd name="T98" fmla="*/ 132 w 301"/>
                  <a:gd name="T99" fmla="*/ 222 h 333"/>
                  <a:gd name="T100" fmla="*/ 132 w 301"/>
                  <a:gd name="T101" fmla="*/ 217 h 333"/>
                  <a:gd name="T102" fmla="*/ 116 w 301"/>
                  <a:gd name="T103" fmla="*/ 217 h 333"/>
                  <a:gd name="T104" fmla="*/ 116 w 301"/>
                  <a:gd name="T105" fmla="*/ 222 h 333"/>
                  <a:gd name="T106" fmla="*/ 116 w 301"/>
                  <a:gd name="T107" fmla="*/ 227 h 333"/>
                  <a:gd name="T108" fmla="*/ 111 w 301"/>
                  <a:gd name="T109" fmla="*/ 232 h 333"/>
                  <a:gd name="T110" fmla="*/ 84 w 301"/>
                  <a:gd name="T111" fmla="*/ 238 h 333"/>
                  <a:gd name="T112" fmla="*/ 69 w 301"/>
                  <a:gd name="T113" fmla="*/ 195 h 333"/>
                  <a:gd name="T114" fmla="*/ 16 w 301"/>
                  <a:gd name="T115" fmla="*/ 195 h 333"/>
                  <a:gd name="T116" fmla="*/ 0 w 301"/>
                  <a:gd name="T117" fmla="*/ 201 h 333"/>
                  <a:gd name="T118" fmla="*/ 0 w 301"/>
                  <a:gd name="T119" fmla="*/ 195 h 3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01" h="333">
                    <a:moveTo>
                      <a:pt x="0" y="195"/>
                    </a:moveTo>
                    <a:lnTo>
                      <a:pt x="5" y="195"/>
                    </a:lnTo>
                    <a:lnTo>
                      <a:pt x="5" y="180"/>
                    </a:lnTo>
                    <a:lnTo>
                      <a:pt x="16" y="174"/>
                    </a:lnTo>
                    <a:lnTo>
                      <a:pt x="37" y="169"/>
                    </a:lnTo>
                    <a:lnTo>
                      <a:pt x="37" y="180"/>
                    </a:lnTo>
                    <a:lnTo>
                      <a:pt x="63" y="153"/>
                    </a:lnTo>
                    <a:lnTo>
                      <a:pt x="63" y="153"/>
                    </a:lnTo>
                    <a:lnTo>
                      <a:pt x="63" y="132"/>
                    </a:lnTo>
                    <a:lnTo>
                      <a:pt x="90" y="100"/>
                    </a:lnTo>
                    <a:lnTo>
                      <a:pt x="90" y="85"/>
                    </a:lnTo>
                    <a:lnTo>
                      <a:pt x="90" y="74"/>
                    </a:lnTo>
                    <a:lnTo>
                      <a:pt x="100" y="27"/>
                    </a:lnTo>
                    <a:lnTo>
                      <a:pt x="100" y="11"/>
                    </a:lnTo>
                    <a:lnTo>
                      <a:pt x="116" y="0"/>
                    </a:lnTo>
                    <a:lnTo>
                      <a:pt x="132" y="11"/>
                    </a:lnTo>
                    <a:lnTo>
                      <a:pt x="153" y="16"/>
                    </a:lnTo>
                    <a:lnTo>
                      <a:pt x="185" y="5"/>
                    </a:lnTo>
                    <a:lnTo>
                      <a:pt x="206" y="0"/>
                    </a:lnTo>
                    <a:lnTo>
                      <a:pt x="243" y="0"/>
                    </a:lnTo>
                    <a:lnTo>
                      <a:pt x="253" y="16"/>
                    </a:lnTo>
                    <a:lnTo>
                      <a:pt x="274" y="5"/>
                    </a:lnTo>
                    <a:lnTo>
                      <a:pt x="295" y="27"/>
                    </a:lnTo>
                    <a:lnTo>
                      <a:pt x="301" y="53"/>
                    </a:lnTo>
                    <a:lnTo>
                      <a:pt x="280" y="79"/>
                    </a:lnTo>
                    <a:lnTo>
                      <a:pt x="280" y="95"/>
                    </a:lnTo>
                    <a:lnTo>
                      <a:pt x="274" y="116"/>
                    </a:lnTo>
                    <a:lnTo>
                      <a:pt x="274" y="116"/>
                    </a:lnTo>
                    <a:lnTo>
                      <a:pt x="264" y="132"/>
                    </a:lnTo>
                    <a:lnTo>
                      <a:pt x="269" y="143"/>
                    </a:lnTo>
                    <a:lnTo>
                      <a:pt x="269" y="164"/>
                    </a:lnTo>
                    <a:lnTo>
                      <a:pt x="274" y="169"/>
                    </a:lnTo>
                    <a:lnTo>
                      <a:pt x="274" y="195"/>
                    </a:lnTo>
                    <a:lnTo>
                      <a:pt x="285" y="217"/>
                    </a:lnTo>
                    <a:lnTo>
                      <a:pt x="295" y="238"/>
                    </a:lnTo>
                    <a:lnTo>
                      <a:pt x="264" y="243"/>
                    </a:lnTo>
                    <a:lnTo>
                      <a:pt x="258" y="259"/>
                    </a:lnTo>
                    <a:lnTo>
                      <a:pt x="253" y="301"/>
                    </a:lnTo>
                    <a:lnTo>
                      <a:pt x="264" y="311"/>
                    </a:lnTo>
                    <a:lnTo>
                      <a:pt x="274" y="311"/>
                    </a:lnTo>
                    <a:lnTo>
                      <a:pt x="274" y="333"/>
                    </a:lnTo>
                    <a:lnTo>
                      <a:pt x="253" y="317"/>
                    </a:lnTo>
                    <a:lnTo>
                      <a:pt x="232" y="306"/>
                    </a:lnTo>
                    <a:lnTo>
                      <a:pt x="200" y="296"/>
                    </a:lnTo>
                    <a:lnTo>
                      <a:pt x="185" y="285"/>
                    </a:lnTo>
                    <a:lnTo>
                      <a:pt x="158" y="290"/>
                    </a:lnTo>
                    <a:lnTo>
                      <a:pt x="158" y="280"/>
                    </a:lnTo>
                    <a:lnTo>
                      <a:pt x="153" y="264"/>
                    </a:lnTo>
                    <a:lnTo>
                      <a:pt x="153" y="222"/>
                    </a:lnTo>
                    <a:lnTo>
                      <a:pt x="132" y="222"/>
                    </a:lnTo>
                    <a:lnTo>
                      <a:pt x="132" y="217"/>
                    </a:lnTo>
                    <a:lnTo>
                      <a:pt x="116" y="217"/>
                    </a:lnTo>
                    <a:lnTo>
                      <a:pt x="116" y="222"/>
                    </a:lnTo>
                    <a:lnTo>
                      <a:pt x="116" y="227"/>
                    </a:lnTo>
                    <a:lnTo>
                      <a:pt x="111" y="232"/>
                    </a:lnTo>
                    <a:lnTo>
                      <a:pt x="84" y="238"/>
                    </a:lnTo>
                    <a:lnTo>
                      <a:pt x="69" y="195"/>
                    </a:lnTo>
                    <a:lnTo>
                      <a:pt x="16" y="195"/>
                    </a:lnTo>
                    <a:lnTo>
                      <a:pt x="0" y="201"/>
                    </a:lnTo>
                    <a:lnTo>
                      <a:pt x="0" y="195"/>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707" name="Freeform 157"/>
              <p:cNvSpPr>
                <a:spLocks/>
              </p:cNvSpPr>
              <p:nvPr/>
            </p:nvSpPr>
            <p:spPr bwMode="auto">
              <a:xfrm>
                <a:off x="3063" y="2305"/>
                <a:ext cx="301" cy="333"/>
              </a:xfrm>
              <a:custGeom>
                <a:avLst/>
                <a:gdLst>
                  <a:gd name="T0" fmla="*/ 0 w 301"/>
                  <a:gd name="T1" fmla="*/ 195 h 333"/>
                  <a:gd name="T2" fmla="*/ 5 w 301"/>
                  <a:gd name="T3" fmla="*/ 195 h 333"/>
                  <a:gd name="T4" fmla="*/ 5 w 301"/>
                  <a:gd name="T5" fmla="*/ 180 h 333"/>
                  <a:gd name="T6" fmla="*/ 16 w 301"/>
                  <a:gd name="T7" fmla="*/ 174 h 333"/>
                  <a:gd name="T8" fmla="*/ 37 w 301"/>
                  <a:gd name="T9" fmla="*/ 169 h 333"/>
                  <a:gd name="T10" fmla="*/ 37 w 301"/>
                  <a:gd name="T11" fmla="*/ 180 h 333"/>
                  <a:gd name="T12" fmla="*/ 63 w 301"/>
                  <a:gd name="T13" fmla="*/ 153 h 333"/>
                  <a:gd name="T14" fmla="*/ 63 w 301"/>
                  <a:gd name="T15" fmla="*/ 153 h 333"/>
                  <a:gd name="T16" fmla="*/ 63 w 301"/>
                  <a:gd name="T17" fmla="*/ 132 h 333"/>
                  <a:gd name="T18" fmla="*/ 90 w 301"/>
                  <a:gd name="T19" fmla="*/ 100 h 333"/>
                  <a:gd name="T20" fmla="*/ 90 w 301"/>
                  <a:gd name="T21" fmla="*/ 85 h 333"/>
                  <a:gd name="T22" fmla="*/ 90 w 301"/>
                  <a:gd name="T23" fmla="*/ 74 h 333"/>
                  <a:gd name="T24" fmla="*/ 100 w 301"/>
                  <a:gd name="T25" fmla="*/ 27 h 333"/>
                  <a:gd name="T26" fmla="*/ 100 w 301"/>
                  <a:gd name="T27" fmla="*/ 11 h 333"/>
                  <a:gd name="T28" fmla="*/ 116 w 301"/>
                  <a:gd name="T29" fmla="*/ 0 h 333"/>
                  <a:gd name="T30" fmla="*/ 132 w 301"/>
                  <a:gd name="T31" fmla="*/ 11 h 333"/>
                  <a:gd name="T32" fmla="*/ 153 w 301"/>
                  <a:gd name="T33" fmla="*/ 16 h 333"/>
                  <a:gd name="T34" fmla="*/ 185 w 301"/>
                  <a:gd name="T35" fmla="*/ 5 h 333"/>
                  <a:gd name="T36" fmla="*/ 206 w 301"/>
                  <a:gd name="T37" fmla="*/ 0 h 333"/>
                  <a:gd name="T38" fmla="*/ 243 w 301"/>
                  <a:gd name="T39" fmla="*/ 0 h 333"/>
                  <a:gd name="T40" fmla="*/ 253 w 301"/>
                  <a:gd name="T41" fmla="*/ 16 h 333"/>
                  <a:gd name="T42" fmla="*/ 274 w 301"/>
                  <a:gd name="T43" fmla="*/ 5 h 333"/>
                  <a:gd name="T44" fmla="*/ 295 w 301"/>
                  <a:gd name="T45" fmla="*/ 27 h 333"/>
                  <a:gd name="T46" fmla="*/ 301 w 301"/>
                  <a:gd name="T47" fmla="*/ 53 h 333"/>
                  <a:gd name="T48" fmla="*/ 280 w 301"/>
                  <a:gd name="T49" fmla="*/ 79 h 333"/>
                  <a:gd name="T50" fmla="*/ 280 w 301"/>
                  <a:gd name="T51" fmla="*/ 95 h 333"/>
                  <a:gd name="T52" fmla="*/ 274 w 301"/>
                  <a:gd name="T53" fmla="*/ 116 h 333"/>
                  <a:gd name="T54" fmla="*/ 274 w 301"/>
                  <a:gd name="T55" fmla="*/ 116 h 333"/>
                  <a:gd name="T56" fmla="*/ 264 w 301"/>
                  <a:gd name="T57" fmla="*/ 132 h 333"/>
                  <a:gd name="T58" fmla="*/ 269 w 301"/>
                  <a:gd name="T59" fmla="*/ 143 h 333"/>
                  <a:gd name="T60" fmla="*/ 269 w 301"/>
                  <a:gd name="T61" fmla="*/ 164 h 333"/>
                  <a:gd name="T62" fmla="*/ 274 w 301"/>
                  <a:gd name="T63" fmla="*/ 169 h 333"/>
                  <a:gd name="T64" fmla="*/ 274 w 301"/>
                  <a:gd name="T65" fmla="*/ 195 h 333"/>
                  <a:gd name="T66" fmla="*/ 285 w 301"/>
                  <a:gd name="T67" fmla="*/ 217 h 333"/>
                  <a:gd name="T68" fmla="*/ 295 w 301"/>
                  <a:gd name="T69" fmla="*/ 238 h 333"/>
                  <a:gd name="T70" fmla="*/ 264 w 301"/>
                  <a:gd name="T71" fmla="*/ 243 h 333"/>
                  <a:gd name="T72" fmla="*/ 258 w 301"/>
                  <a:gd name="T73" fmla="*/ 259 h 333"/>
                  <a:gd name="T74" fmla="*/ 253 w 301"/>
                  <a:gd name="T75" fmla="*/ 301 h 333"/>
                  <a:gd name="T76" fmla="*/ 264 w 301"/>
                  <a:gd name="T77" fmla="*/ 311 h 333"/>
                  <a:gd name="T78" fmla="*/ 274 w 301"/>
                  <a:gd name="T79" fmla="*/ 311 h 333"/>
                  <a:gd name="T80" fmla="*/ 274 w 301"/>
                  <a:gd name="T81" fmla="*/ 333 h 333"/>
                  <a:gd name="T82" fmla="*/ 253 w 301"/>
                  <a:gd name="T83" fmla="*/ 317 h 333"/>
                  <a:gd name="T84" fmla="*/ 232 w 301"/>
                  <a:gd name="T85" fmla="*/ 306 h 333"/>
                  <a:gd name="T86" fmla="*/ 200 w 301"/>
                  <a:gd name="T87" fmla="*/ 296 h 333"/>
                  <a:gd name="T88" fmla="*/ 185 w 301"/>
                  <a:gd name="T89" fmla="*/ 285 h 333"/>
                  <a:gd name="T90" fmla="*/ 158 w 301"/>
                  <a:gd name="T91" fmla="*/ 290 h 333"/>
                  <a:gd name="T92" fmla="*/ 158 w 301"/>
                  <a:gd name="T93" fmla="*/ 280 h 333"/>
                  <a:gd name="T94" fmla="*/ 153 w 301"/>
                  <a:gd name="T95" fmla="*/ 264 h 333"/>
                  <a:gd name="T96" fmla="*/ 153 w 301"/>
                  <a:gd name="T97" fmla="*/ 222 h 333"/>
                  <a:gd name="T98" fmla="*/ 132 w 301"/>
                  <a:gd name="T99" fmla="*/ 222 h 333"/>
                  <a:gd name="T100" fmla="*/ 132 w 301"/>
                  <a:gd name="T101" fmla="*/ 217 h 333"/>
                  <a:gd name="T102" fmla="*/ 116 w 301"/>
                  <a:gd name="T103" fmla="*/ 217 h 333"/>
                  <a:gd name="T104" fmla="*/ 116 w 301"/>
                  <a:gd name="T105" fmla="*/ 222 h 333"/>
                  <a:gd name="T106" fmla="*/ 116 w 301"/>
                  <a:gd name="T107" fmla="*/ 227 h 333"/>
                  <a:gd name="T108" fmla="*/ 111 w 301"/>
                  <a:gd name="T109" fmla="*/ 232 h 333"/>
                  <a:gd name="T110" fmla="*/ 84 w 301"/>
                  <a:gd name="T111" fmla="*/ 238 h 333"/>
                  <a:gd name="T112" fmla="*/ 69 w 301"/>
                  <a:gd name="T113" fmla="*/ 195 h 333"/>
                  <a:gd name="T114" fmla="*/ 16 w 301"/>
                  <a:gd name="T115" fmla="*/ 195 h 333"/>
                  <a:gd name="T116" fmla="*/ 0 w 301"/>
                  <a:gd name="T117" fmla="*/ 201 h 333"/>
                  <a:gd name="T118" fmla="*/ 0 w 301"/>
                  <a:gd name="T119" fmla="*/ 195 h 3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01" h="333">
                    <a:moveTo>
                      <a:pt x="0" y="195"/>
                    </a:moveTo>
                    <a:lnTo>
                      <a:pt x="5" y="195"/>
                    </a:lnTo>
                    <a:lnTo>
                      <a:pt x="5" y="180"/>
                    </a:lnTo>
                    <a:lnTo>
                      <a:pt x="16" y="174"/>
                    </a:lnTo>
                    <a:lnTo>
                      <a:pt x="37" y="169"/>
                    </a:lnTo>
                    <a:lnTo>
                      <a:pt x="37" y="180"/>
                    </a:lnTo>
                    <a:lnTo>
                      <a:pt x="63" y="153"/>
                    </a:lnTo>
                    <a:lnTo>
                      <a:pt x="63" y="153"/>
                    </a:lnTo>
                    <a:lnTo>
                      <a:pt x="63" y="132"/>
                    </a:lnTo>
                    <a:lnTo>
                      <a:pt x="90" y="100"/>
                    </a:lnTo>
                    <a:lnTo>
                      <a:pt x="90" y="85"/>
                    </a:lnTo>
                    <a:lnTo>
                      <a:pt x="90" y="74"/>
                    </a:lnTo>
                    <a:lnTo>
                      <a:pt x="100" y="27"/>
                    </a:lnTo>
                    <a:lnTo>
                      <a:pt x="100" y="11"/>
                    </a:lnTo>
                    <a:lnTo>
                      <a:pt x="116" y="0"/>
                    </a:lnTo>
                    <a:lnTo>
                      <a:pt x="132" y="11"/>
                    </a:lnTo>
                    <a:lnTo>
                      <a:pt x="153" y="16"/>
                    </a:lnTo>
                    <a:lnTo>
                      <a:pt x="185" y="5"/>
                    </a:lnTo>
                    <a:lnTo>
                      <a:pt x="206" y="0"/>
                    </a:lnTo>
                    <a:lnTo>
                      <a:pt x="243" y="0"/>
                    </a:lnTo>
                    <a:lnTo>
                      <a:pt x="253" y="16"/>
                    </a:lnTo>
                    <a:lnTo>
                      <a:pt x="274" y="5"/>
                    </a:lnTo>
                    <a:lnTo>
                      <a:pt x="295" y="27"/>
                    </a:lnTo>
                    <a:lnTo>
                      <a:pt x="301" y="53"/>
                    </a:lnTo>
                    <a:lnTo>
                      <a:pt x="280" y="79"/>
                    </a:lnTo>
                    <a:lnTo>
                      <a:pt x="280" y="95"/>
                    </a:lnTo>
                    <a:lnTo>
                      <a:pt x="274" y="116"/>
                    </a:lnTo>
                    <a:lnTo>
                      <a:pt x="274" y="116"/>
                    </a:lnTo>
                    <a:lnTo>
                      <a:pt x="264" y="132"/>
                    </a:lnTo>
                    <a:lnTo>
                      <a:pt x="269" y="143"/>
                    </a:lnTo>
                    <a:lnTo>
                      <a:pt x="269" y="164"/>
                    </a:lnTo>
                    <a:lnTo>
                      <a:pt x="274" y="169"/>
                    </a:lnTo>
                    <a:lnTo>
                      <a:pt x="274" y="195"/>
                    </a:lnTo>
                    <a:lnTo>
                      <a:pt x="285" y="217"/>
                    </a:lnTo>
                    <a:lnTo>
                      <a:pt x="295" y="238"/>
                    </a:lnTo>
                    <a:lnTo>
                      <a:pt x="264" y="243"/>
                    </a:lnTo>
                    <a:lnTo>
                      <a:pt x="258" y="259"/>
                    </a:lnTo>
                    <a:lnTo>
                      <a:pt x="253" y="301"/>
                    </a:lnTo>
                    <a:lnTo>
                      <a:pt x="264" y="311"/>
                    </a:lnTo>
                    <a:lnTo>
                      <a:pt x="274" y="311"/>
                    </a:lnTo>
                    <a:lnTo>
                      <a:pt x="274" y="333"/>
                    </a:lnTo>
                    <a:lnTo>
                      <a:pt x="253" y="317"/>
                    </a:lnTo>
                    <a:lnTo>
                      <a:pt x="232" y="306"/>
                    </a:lnTo>
                    <a:lnTo>
                      <a:pt x="200" y="296"/>
                    </a:lnTo>
                    <a:lnTo>
                      <a:pt x="185" y="285"/>
                    </a:lnTo>
                    <a:lnTo>
                      <a:pt x="158" y="290"/>
                    </a:lnTo>
                    <a:lnTo>
                      <a:pt x="158" y="280"/>
                    </a:lnTo>
                    <a:lnTo>
                      <a:pt x="153" y="264"/>
                    </a:lnTo>
                    <a:lnTo>
                      <a:pt x="153" y="222"/>
                    </a:lnTo>
                    <a:lnTo>
                      <a:pt x="132" y="222"/>
                    </a:lnTo>
                    <a:lnTo>
                      <a:pt x="132" y="217"/>
                    </a:lnTo>
                    <a:lnTo>
                      <a:pt x="116" y="217"/>
                    </a:lnTo>
                    <a:lnTo>
                      <a:pt x="116" y="222"/>
                    </a:lnTo>
                    <a:lnTo>
                      <a:pt x="116" y="227"/>
                    </a:lnTo>
                    <a:lnTo>
                      <a:pt x="111" y="232"/>
                    </a:lnTo>
                    <a:lnTo>
                      <a:pt x="84" y="238"/>
                    </a:lnTo>
                    <a:lnTo>
                      <a:pt x="69" y="195"/>
                    </a:lnTo>
                    <a:lnTo>
                      <a:pt x="16" y="195"/>
                    </a:lnTo>
                    <a:lnTo>
                      <a:pt x="0" y="201"/>
                    </a:lnTo>
                    <a:lnTo>
                      <a:pt x="0" y="19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708" name="Freeform 158"/>
              <p:cNvSpPr>
                <a:spLocks/>
              </p:cNvSpPr>
              <p:nvPr/>
            </p:nvSpPr>
            <p:spPr bwMode="auto">
              <a:xfrm>
                <a:off x="3337" y="2321"/>
                <a:ext cx="90" cy="100"/>
              </a:xfrm>
              <a:custGeom>
                <a:avLst/>
                <a:gdLst>
                  <a:gd name="T0" fmla="*/ 21 w 90"/>
                  <a:gd name="T1" fmla="*/ 11 h 100"/>
                  <a:gd name="T2" fmla="*/ 42 w 90"/>
                  <a:gd name="T3" fmla="*/ 11 h 100"/>
                  <a:gd name="T4" fmla="*/ 64 w 90"/>
                  <a:gd name="T5" fmla="*/ 5 h 100"/>
                  <a:gd name="T6" fmla="*/ 74 w 90"/>
                  <a:gd name="T7" fmla="*/ 0 h 100"/>
                  <a:gd name="T8" fmla="*/ 79 w 90"/>
                  <a:gd name="T9" fmla="*/ 16 h 100"/>
                  <a:gd name="T10" fmla="*/ 85 w 90"/>
                  <a:gd name="T11" fmla="*/ 32 h 100"/>
                  <a:gd name="T12" fmla="*/ 90 w 90"/>
                  <a:gd name="T13" fmla="*/ 42 h 100"/>
                  <a:gd name="T14" fmla="*/ 85 w 90"/>
                  <a:gd name="T15" fmla="*/ 53 h 100"/>
                  <a:gd name="T16" fmla="*/ 74 w 90"/>
                  <a:gd name="T17" fmla="*/ 69 h 100"/>
                  <a:gd name="T18" fmla="*/ 69 w 90"/>
                  <a:gd name="T19" fmla="*/ 74 h 100"/>
                  <a:gd name="T20" fmla="*/ 69 w 90"/>
                  <a:gd name="T21" fmla="*/ 95 h 100"/>
                  <a:gd name="T22" fmla="*/ 21 w 90"/>
                  <a:gd name="T23" fmla="*/ 95 h 100"/>
                  <a:gd name="T24" fmla="*/ 16 w 90"/>
                  <a:gd name="T25" fmla="*/ 95 h 100"/>
                  <a:gd name="T26" fmla="*/ 6 w 90"/>
                  <a:gd name="T27" fmla="*/ 100 h 100"/>
                  <a:gd name="T28" fmla="*/ 0 w 90"/>
                  <a:gd name="T29" fmla="*/ 100 h 100"/>
                  <a:gd name="T30" fmla="*/ 6 w 90"/>
                  <a:gd name="T31" fmla="*/ 79 h 100"/>
                  <a:gd name="T32" fmla="*/ 6 w 90"/>
                  <a:gd name="T33" fmla="*/ 63 h 100"/>
                  <a:gd name="T34" fmla="*/ 27 w 90"/>
                  <a:gd name="T35" fmla="*/ 37 h 100"/>
                  <a:gd name="T36" fmla="*/ 21 w 90"/>
                  <a:gd name="T37" fmla="*/ 11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90" h="100">
                    <a:moveTo>
                      <a:pt x="21" y="11"/>
                    </a:moveTo>
                    <a:lnTo>
                      <a:pt x="42" y="11"/>
                    </a:lnTo>
                    <a:lnTo>
                      <a:pt x="64" y="5"/>
                    </a:lnTo>
                    <a:lnTo>
                      <a:pt x="74" y="0"/>
                    </a:lnTo>
                    <a:lnTo>
                      <a:pt x="79" y="16"/>
                    </a:lnTo>
                    <a:lnTo>
                      <a:pt x="85" y="32"/>
                    </a:lnTo>
                    <a:lnTo>
                      <a:pt x="90" y="42"/>
                    </a:lnTo>
                    <a:lnTo>
                      <a:pt x="85" y="53"/>
                    </a:lnTo>
                    <a:lnTo>
                      <a:pt x="74" y="69"/>
                    </a:lnTo>
                    <a:lnTo>
                      <a:pt x="69" y="74"/>
                    </a:lnTo>
                    <a:lnTo>
                      <a:pt x="69" y="95"/>
                    </a:lnTo>
                    <a:lnTo>
                      <a:pt x="21" y="95"/>
                    </a:lnTo>
                    <a:lnTo>
                      <a:pt x="16" y="95"/>
                    </a:lnTo>
                    <a:lnTo>
                      <a:pt x="6" y="100"/>
                    </a:lnTo>
                    <a:lnTo>
                      <a:pt x="0" y="100"/>
                    </a:lnTo>
                    <a:lnTo>
                      <a:pt x="6" y="79"/>
                    </a:lnTo>
                    <a:lnTo>
                      <a:pt x="6" y="63"/>
                    </a:lnTo>
                    <a:lnTo>
                      <a:pt x="27" y="37"/>
                    </a:lnTo>
                    <a:lnTo>
                      <a:pt x="21" y="11"/>
                    </a:lnTo>
                    <a:close/>
                  </a:path>
                </a:pathLst>
              </a:custGeom>
              <a:solidFill>
                <a:srgbClr val="00B0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709" name="Freeform 159"/>
              <p:cNvSpPr>
                <a:spLocks/>
              </p:cNvSpPr>
              <p:nvPr/>
            </p:nvSpPr>
            <p:spPr bwMode="auto">
              <a:xfrm>
                <a:off x="3337" y="2321"/>
                <a:ext cx="90" cy="100"/>
              </a:xfrm>
              <a:custGeom>
                <a:avLst/>
                <a:gdLst>
                  <a:gd name="T0" fmla="*/ 32 w 90"/>
                  <a:gd name="T1" fmla="*/ 11 h 100"/>
                  <a:gd name="T2" fmla="*/ 42 w 90"/>
                  <a:gd name="T3" fmla="*/ 11 h 100"/>
                  <a:gd name="T4" fmla="*/ 64 w 90"/>
                  <a:gd name="T5" fmla="*/ 5 h 100"/>
                  <a:gd name="T6" fmla="*/ 74 w 90"/>
                  <a:gd name="T7" fmla="*/ 0 h 100"/>
                  <a:gd name="T8" fmla="*/ 79 w 90"/>
                  <a:gd name="T9" fmla="*/ 16 h 100"/>
                  <a:gd name="T10" fmla="*/ 85 w 90"/>
                  <a:gd name="T11" fmla="*/ 32 h 100"/>
                  <a:gd name="T12" fmla="*/ 90 w 90"/>
                  <a:gd name="T13" fmla="*/ 42 h 100"/>
                  <a:gd name="T14" fmla="*/ 85 w 90"/>
                  <a:gd name="T15" fmla="*/ 53 h 100"/>
                  <a:gd name="T16" fmla="*/ 74 w 90"/>
                  <a:gd name="T17" fmla="*/ 69 h 100"/>
                  <a:gd name="T18" fmla="*/ 69 w 90"/>
                  <a:gd name="T19" fmla="*/ 74 h 100"/>
                  <a:gd name="T20" fmla="*/ 69 w 90"/>
                  <a:gd name="T21" fmla="*/ 95 h 100"/>
                  <a:gd name="T22" fmla="*/ 21 w 90"/>
                  <a:gd name="T23" fmla="*/ 95 h 100"/>
                  <a:gd name="T24" fmla="*/ 16 w 90"/>
                  <a:gd name="T25" fmla="*/ 95 h 100"/>
                  <a:gd name="T26" fmla="*/ 6 w 90"/>
                  <a:gd name="T27" fmla="*/ 100 h 100"/>
                  <a:gd name="T28" fmla="*/ 0 w 90"/>
                  <a:gd name="T29" fmla="*/ 100 h 100"/>
                  <a:gd name="T30" fmla="*/ 6 w 90"/>
                  <a:gd name="T31" fmla="*/ 79 h 100"/>
                  <a:gd name="T32" fmla="*/ 6 w 90"/>
                  <a:gd name="T33" fmla="*/ 63 h 100"/>
                  <a:gd name="T34" fmla="*/ 27 w 90"/>
                  <a:gd name="T35" fmla="*/ 37 h 100"/>
                  <a:gd name="T36" fmla="*/ 21 w 90"/>
                  <a:gd name="T37" fmla="*/ 11 h 100"/>
                  <a:gd name="T38" fmla="*/ 32 w 90"/>
                  <a:gd name="T39" fmla="*/ 11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0" h="100">
                    <a:moveTo>
                      <a:pt x="32" y="11"/>
                    </a:moveTo>
                    <a:lnTo>
                      <a:pt x="42" y="11"/>
                    </a:lnTo>
                    <a:lnTo>
                      <a:pt x="64" y="5"/>
                    </a:lnTo>
                    <a:lnTo>
                      <a:pt x="74" y="0"/>
                    </a:lnTo>
                    <a:lnTo>
                      <a:pt x="79" y="16"/>
                    </a:lnTo>
                    <a:lnTo>
                      <a:pt x="85" y="32"/>
                    </a:lnTo>
                    <a:lnTo>
                      <a:pt x="90" y="42"/>
                    </a:lnTo>
                    <a:lnTo>
                      <a:pt x="85" y="53"/>
                    </a:lnTo>
                    <a:lnTo>
                      <a:pt x="74" y="69"/>
                    </a:lnTo>
                    <a:lnTo>
                      <a:pt x="69" y="74"/>
                    </a:lnTo>
                    <a:lnTo>
                      <a:pt x="69" y="95"/>
                    </a:lnTo>
                    <a:lnTo>
                      <a:pt x="21" y="95"/>
                    </a:lnTo>
                    <a:lnTo>
                      <a:pt x="16" y="95"/>
                    </a:lnTo>
                    <a:lnTo>
                      <a:pt x="6" y="100"/>
                    </a:lnTo>
                    <a:lnTo>
                      <a:pt x="0" y="100"/>
                    </a:lnTo>
                    <a:lnTo>
                      <a:pt x="6" y="79"/>
                    </a:lnTo>
                    <a:lnTo>
                      <a:pt x="6" y="63"/>
                    </a:lnTo>
                    <a:lnTo>
                      <a:pt x="27" y="37"/>
                    </a:lnTo>
                    <a:lnTo>
                      <a:pt x="21" y="11"/>
                    </a:lnTo>
                    <a:lnTo>
                      <a:pt x="32" y="1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710" name="Freeform 160"/>
              <p:cNvSpPr>
                <a:spLocks/>
              </p:cNvSpPr>
              <p:nvPr/>
            </p:nvSpPr>
            <p:spPr bwMode="auto">
              <a:xfrm>
                <a:off x="3327" y="2416"/>
                <a:ext cx="31" cy="32"/>
              </a:xfrm>
              <a:custGeom>
                <a:avLst/>
                <a:gdLst>
                  <a:gd name="T0" fmla="*/ 16 w 31"/>
                  <a:gd name="T1" fmla="*/ 5 h 32"/>
                  <a:gd name="T2" fmla="*/ 26 w 31"/>
                  <a:gd name="T3" fmla="*/ 0 h 32"/>
                  <a:gd name="T4" fmla="*/ 31 w 31"/>
                  <a:gd name="T5" fmla="*/ 11 h 32"/>
                  <a:gd name="T6" fmla="*/ 31 w 31"/>
                  <a:gd name="T7" fmla="*/ 21 h 32"/>
                  <a:gd name="T8" fmla="*/ 26 w 31"/>
                  <a:gd name="T9" fmla="*/ 21 h 32"/>
                  <a:gd name="T10" fmla="*/ 16 w 31"/>
                  <a:gd name="T11" fmla="*/ 21 h 32"/>
                  <a:gd name="T12" fmla="*/ 16 w 31"/>
                  <a:gd name="T13" fmla="*/ 32 h 32"/>
                  <a:gd name="T14" fmla="*/ 5 w 31"/>
                  <a:gd name="T15" fmla="*/ 32 h 32"/>
                  <a:gd name="T16" fmla="*/ 0 w 31"/>
                  <a:gd name="T17" fmla="*/ 21 h 32"/>
                  <a:gd name="T18" fmla="*/ 10 w 31"/>
                  <a:gd name="T19" fmla="*/ 5 h 32"/>
                  <a:gd name="T20" fmla="*/ 10 w 31"/>
                  <a:gd name="T21" fmla="*/ 5 h 32"/>
                  <a:gd name="T22" fmla="*/ 16 w 31"/>
                  <a:gd name="T23" fmla="*/ 5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1" h="32">
                    <a:moveTo>
                      <a:pt x="16" y="5"/>
                    </a:moveTo>
                    <a:lnTo>
                      <a:pt x="26" y="0"/>
                    </a:lnTo>
                    <a:lnTo>
                      <a:pt x="31" y="11"/>
                    </a:lnTo>
                    <a:lnTo>
                      <a:pt x="31" y="21"/>
                    </a:lnTo>
                    <a:lnTo>
                      <a:pt x="26" y="21"/>
                    </a:lnTo>
                    <a:lnTo>
                      <a:pt x="16" y="21"/>
                    </a:lnTo>
                    <a:lnTo>
                      <a:pt x="16" y="32"/>
                    </a:lnTo>
                    <a:lnTo>
                      <a:pt x="5" y="32"/>
                    </a:lnTo>
                    <a:lnTo>
                      <a:pt x="0" y="21"/>
                    </a:lnTo>
                    <a:lnTo>
                      <a:pt x="10" y="5"/>
                    </a:lnTo>
                    <a:lnTo>
                      <a:pt x="10" y="5"/>
                    </a:lnTo>
                    <a:lnTo>
                      <a:pt x="16" y="5"/>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711" name="Freeform 161"/>
              <p:cNvSpPr>
                <a:spLocks/>
              </p:cNvSpPr>
              <p:nvPr/>
            </p:nvSpPr>
            <p:spPr bwMode="auto">
              <a:xfrm>
                <a:off x="3327" y="2416"/>
                <a:ext cx="31" cy="32"/>
              </a:xfrm>
              <a:custGeom>
                <a:avLst/>
                <a:gdLst>
                  <a:gd name="T0" fmla="*/ 21 w 31"/>
                  <a:gd name="T1" fmla="*/ 5 h 32"/>
                  <a:gd name="T2" fmla="*/ 26 w 31"/>
                  <a:gd name="T3" fmla="*/ 0 h 32"/>
                  <a:gd name="T4" fmla="*/ 31 w 31"/>
                  <a:gd name="T5" fmla="*/ 11 h 32"/>
                  <a:gd name="T6" fmla="*/ 31 w 31"/>
                  <a:gd name="T7" fmla="*/ 21 h 32"/>
                  <a:gd name="T8" fmla="*/ 26 w 31"/>
                  <a:gd name="T9" fmla="*/ 21 h 32"/>
                  <a:gd name="T10" fmla="*/ 16 w 31"/>
                  <a:gd name="T11" fmla="*/ 21 h 32"/>
                  <a:gd name="T12" fmla="*/ 16 w 31"/>
                  <a:gd name="T13" fmla="*/ 32 h 32"/>
                  <a:gd name="T14" fmla="*/ 5 w 31"/>
                  <a:gd name="T15" fmla="*/ 32 h 32"/>
                  <a:gd name="T16" fmla="*/ 0 w 31"/>
                  <a:gd name="T17" fmla="*/ 21 h 32"/>
                  <a:gd name="T18" fmla="*/ 10 w 31"/>
                  <a:gd name="T19" fmla="*/ 5 h 32"/>
                  <a:gd name="T20" fmla="*/ 10 w 31"/>
                  <a:gd name="T21" fmla="*/ 5 h 32"/>
                  <a:gd name="T22" fmla="*/ 16 w 31"/>
                  <a:gd name="T23" fmla="*/ 5 h 32"/>
                  <a:gd name="T24" fmla="*/ 21 w 31"/>
                  <a:gd name="T25" fmla="*/ 5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1" h="32">
                    <a:moveTo>
                      <a:pt x="21" y="5"/>
                    </a:moveTo>
                    <a:lnTo>
                      <a:pt x="26" y="0"/>
                    </a:lnTo>
                    <a:lnTo>
                      <a:pt x="31" y="11"/>
                    </a:lnTo>
                    <a:lnTo>
                      <a:pt x="31" y="21"/>
                    </a:lnTo>
                    <a:lnTo>
                      <a:pt x="26" y="21"/>
                    </a:lnTo>
                    <a:lnTo>
                      <a:pt x="16" y="21"/>
                    </a:lnTo>
                    <a:lnTo>
                      <a:pt x="16" y="32"/>
                    </a:lnTo>
                    <a:lnTo>
                      <a:pt x="5" y="32"/>
                    </a:lnTo>
                    <a:lnTo>
                      <a:pt x="0" y="21"/>
                    </a:lnTo>
                    <a:lnTo>
                      <a:pt x="10" y="5"/>
                    </a:lnTo>
                    <a:lnTo>
                      <a:pt x="10" y="5"/>
                    </a:lnTo>
                    <a:lnTo>
                      <a:pt x="16" y="5"/>
                    </a:lnTo>
                    <a:lnTo>
                      <a:pt x="21" y="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712" name="Freeform 162"/>
              <p:cNvSpPr>
                <a:spLocks/>
              </p:cNvSpPr>
              <p:nvPr/>
            </p:nvSpPr>
            <p:spPr bwMode="auto">
              <a:xfrm>
                <a:off x="3527" y="2168"/>
                <a:ext cx="26" cy="32"/>
              </a:xfrm>
              <a:custGeom>
                <a:avLst/>
                <a:gdLst>
                  <a:gd name="T0" fmla="*/ 21 w 26"/>
                  <a:gd name="T1" fmla="*/ 0 h 32"/>
                  <a:gd name="T2" fmla="*/ 26 w 26"/>
                  <a:gd name="T3" fmla="*/ 11 h 32"/>
                  <a:gd name="T4" fmla="*/ 16 w 26"/>
                  <a:gd name="T5" fmla="*/ 21 h 32"/>
                  <a:gd name="T6" fmla="*/ 26 w 26"/>
                  <a:gd name="T7" fmla="*/ 21 h 32"/>
                  <a:gd name="T8" fmla="*/ 21 w 26"/>
                  <a:gd name="T9" fmla="*/ 32 h 32"/>
                  <a:gd name="T10" fmla="*/ 16 w 26"/>
                  <a:gd name="T11" fmla="*/ 32 h 32"/>
                  <a:gd name="T12" fmla="*/ 0 w 26"/>
                  <a:gd name="T13" fmla="*/ 32 h 32"/>
                  <a:gd name="T14" fmla="*/ 0 w 26"/>
                  <a:gd name="T15" fmla="*/ 21 h 32"/>
                  <a:gd name="T16" fmla="*/ 11 w 26"/>
                  <a:gd name="T17" fmla="*/ 5 h 32"/>
                  <a:gd name="T18" fmla="*/ 16 w 26"/>
                  <a:gd name="T19" fmla="*/ 5 h 32"/>
                  <a:gd name="T20" fmla="*/ 21 w 26"/>
                  <a:gd name="T21" fmla="*/ 0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6" h="32">
                    <a:moveTo>
                      <a:pt x="21" y="0"/>
                    </a:moveTo>
                    <a:lnTo>
                      <a:pt x="26" y="11"/>
                    </a:lnTo>
                    <a:lnTo>
                      <a:pt x="16" y="21"/>
                    </a:lnTo>
                    <a:lnTo>
                      <a:pt x="26" y="21"/>
                    </a:lnTo>
                    <a:lnTo>
                      <a:pt x="21" y="32"/>
                    </a:lnTo>
                    <a:lnTo>
                      <a:pt x="16" y="32"/>
                    </a:lnTo>
                    <a:lnTo>
                      <a:pt x="0" y="32"/>
                    </a:lnTo>
                    <a:lnTo>
                      <a:pt x="0" y="21"/>
                    </a:lnTo>
                    <a:lnTo>
                      <a:pt x="11" y="5"/>
                    </a:lnTo>
                    <a:lnTo>
                      <a:pt x="16" y="5"/>
                    </a:lnTo>
                    <a:lnTo>
                      <a:pt x="21" y="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713" name="Freeform 163"/>
              <p:cNvSpPr>
                <a:spLocks/>
              </p:cNvSpPr>
              <p:nvPr/>
            </p:nvSpPr>
            <p:spPr bwMode="auto">
              <a:xfrm>
                <a:off x="3527" y="2168"/>
                <a:ext cx="26" cy="32"/>
              </a:xfrm>
              <a:custGeom>
                <a:avLst/>
                <a:gdLst>
                  <a:gd name="T0" fmla="*/ 26 w 26"/>
                  <a:gd name="T1" fmla="*/ 5 h 32"/>
                  <a:gd name="T2" fmla="*/ 26 w 26"/>
                  <a:gd name="T3" fmla="*/ 11 h 32"/>
                  <a:gd name="T4" fmla="*/ 16 w 26"/>
                  <a:gd name="T5" fmla="*/ 21 h 32"/>
                  <a:gd name="T6" fmla="*/ 26 w 26"/>
                  <a:gd name="T7" fmla="*/ 21 h 32"/>
                  <a:gd name="T8" fmla="*/ 21 w 26"/>
                  <a:gd name="T9" fmla="*/ 32 h 32"/>
                  <a:gd name="T10" fmla="*/ 16 w 26"/>
                  <a:gd name="T11" fmla="*/ 32 h 32"/>
                  <a:gd name="T12" fmla="*/ 0 w 26"/>
                  <a:gd name="T13" fmla="*/ 32 h 32"/>
                  <a:gd name="T14" fmla="*/ 0 w 26"/>
                  <a:gd name="T15" fmla="*/ 21 h 32"/>
                  <a:gd name="T16" fmla="*/ 11 w 26"/>
                  <a:gd name="T17" fmla="*/ 5 h 32"/>
                  <a:gd name="T18" fmla="*/ 16 w 26"/>
                  <a:gd name="T19" fmla="*/ 5 h 32"/>
                  <a:gd name="T20" fmla="*/ 21 w 26"/>
                  <a:gd name="T21" fmla="*/ 0 h 32"/>
                  <a:gd name="T22" fmla="*/ 26 w 26"/>
                  <a:gd name="T23" fmla="*/ 5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6" h="32">
                    <a:moveTo>
                      <a:pt x="26" y="5"/>
                    </a:moveTo>
                    <a:lnTo>
                      <a:pt x="26" y="11"/>
                    </a:lnTo>
                    <a:lnTo>
                      <a:pt x="16" y="21"/>
                    </a:lnTo>
                    <a:lnTo>
                      <a:pt x="26" y="21"/>
                    </a:lnTo>
                    <a:lnTo>
                      <a:pt x="21" y="32"/>
                    </a:lnTo>
                    <a:lnTo>
                      <a:pt x="16" y="32"/>
                    </a:lnTo>
                    <a:lnTo>
                      <a:pt x="0" y="32"/>
                    </a:lnTo>
                    <a:lnTo>
                      <a:pt x="0" y="21"/>
                    </a:lnTo>
                    <a:lnTo>
                      <a:pt x="11" y="5"/>
                    </a:lnTo>
                    <a:lnTo>
                      <a:pt x="16" y="5"/>
                    </a:lnTo>
                    <a:lnTo>
                      <a:pt x="21" y="0"/>
                    </a:lnTo>
                    <a:lnTo>
                      <a:pt x="26" y="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714" name="Freeform 164"/>
              <p:cNvSpPr>
                <a:spLocks/>
              </p:cNvSpPr>
              <p:nvPr/>
            </p:nvSpPr>
            <p:spPr bwMode="auto">
              <a:xfrm>
                <a:off x="3522" y="2179"/>
                <a:ext cx="163" cy="248"/>
              </a:xfrm>
              <a:custGeom>
                <a:avLst/>
                <a:gdLst>
                  <a:gd name="T0" fmla="*/ 47 w 163"/>
                  <a:gd name="T1" fmla="*/ 31 h 248"/>
                  <a:gd name="T2" fmla="*/ 153 w 163"/>
                  <a:gd name="T3" fmla="*/ 0 h 248"/>
                  <a:gd name="T4" fmla="*/ 163 w 163"/>
                  <a:gd name="T5" fmla="*/ 5 h 248"/>
                  <a:gd name="T6" fmla="*/ 137 w 163"/>
                  <a:gd name="T7" fmla="*/ 84 h 248"/>
                  <a:gd name="T8" fmla="*/ 105 w 163"/>
                  <a:gd name="T9" fmla="*/ 131 h 248"/>
                  <a:gd name="T10" fmla="*/ 84 w 163"/>
                  <a:gd name="T11" fmla="*/ 174 h 248"/>
                  <a:gd name="T12" fmla="*/ 58 w 163"/>
                  <a:gd name="T13" fmla="*/ 179 h 248"/>
                  <a:gd name="T14" fmla="*/ 16 w 163"/>
                  <a:gd name="T15" fmla="*/ 232 h 248"/>
                  <a:gd name="T16" fmla="*/ 5 w 163"/>
                  <a:gd name="T17" fmla="*/ 248 h 248"/>
                  <a:gd name="T18" fmla="*/ 0 w 163"/>
                  <a:gd name="T19" fmla="*/ 232 h 248"/>
                  <a:gd name="T20" fmla="*/ 0 w 163"/>
                  <a:gd name="T21" fmla="*/ 226 h 248"/>
                  <a:gd name="T22" fmla="*/ 0 w 163"/>
                  <a:gd name="T23" fmla="*/ 168 h 248"/>
                  <a:gd name="T24" fmla="*/ 10 w 163"/>
                  <a:gd name="T25" fmla="*/ 147 h 248"/>
                  <a:gd name="T26" fmla="*/ 37 w 163"/>
                  <a:gd name="T27" fmla="*/ 131 h 248"/>
                  <a:gd name="T28" fmla="*/ 63 w 163"/>
                  <a:gd name="T29" fmla="*/ 131 h 248"/>
                  <a:gd name="T30" fmla="*/ 105 w 163"/>
                  <a:gd name="T31" fmla="*/ 73 h 248"/>
                  <a:gd name="T32" fmla="*/ 89 w 163"/>
                  <a:gd name="T33" fmla="*/ 73 h 248"/>
                  <a:gd name="T34" fmla="*/ 42 w 163"/>
                  <a:gd name="T35" fmla="*/ 58 h 248"/>
                  <a:gd name="T36" fmla="*/ 21 w 163"/>
                  <a:gd name="T37" fmla="*/ 26 h 248"/>
                  <a:gd name="T38" fmla="*/ 26 w 163"/>
                  <a:gd name="T39" fmla="*/ 21 h 248"/>
                  <a:gd name="T40" fmla="*/ 31 w 163"/>
                  <a:gd name="T41" fmla="*/ 10 h 248"/>
                  <a:gd name="T42" fmla="*/ 47 w 163"/>
                  <a:gd name="T43" fmla="*/ 31 h 2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63" h="248">
                    <a:moveTo>
                      <a:pt x="47" y="31"/>
                    </a:moveTo>
                    <a:lnTo>
                      <a:pt x="153" y="0"/>
                    </a:lnTo>
                    <a:lnTo>
                      <a:pt x="163" y="5"/>
                    </a:lnTo>
                    <a:lnTo>
                      <a:pt x="137" y="84"/>
                    </a:lnTo>
                    <a:lnTo>
                      <a:pt x="105" y="131"/>
                    </a:lnTo>
                    <a:lnTo>
                      <a:pt x="84" y="174"/>
                    </a:lnTo>
                    <a:lnTo>
                      <a:pt x="58" y="179"/>
                    </a:lnTo>
                    <a:lnTo>
                      <a:pt x="16" y="232"/>
                    </a:lnTo>
                    <a:lnTo>
                      <a:pt x="5" y="248"/>
                    </a:lnTo>
                    <a:lnTo>
                      <a:pt x="0" y="232"/>
                    </a:lnTo>
                    <a:lnTo>
                      <a:pt x="0" y="226"/>
                    </a:lnTo>
                    <a:lnTo>
                      <a:pt x="0" y="168"/>
                    </a:lnTo>
                    <a:lnTo>
                      <a:pt x="10" y="147"/>
                    </a:lnTo>
                    <a:lnTo>
                      <a:pt x="37" y="131"/>
                    </a:lnTo>
                    <a:lnTo>
                      <a:pt x="63" y="131"/>
                    </a:lnTo>
                    <a:lnTo>
                      <a:pt x="105" y="73"/>
                    </a:lnTo>
                    <a:lnTo>
                      <a:pt x="89" y="73"/>
                    </a:lnTo>
                    <a:lnTo>
                      <a:pt x="42" y="58"/>
                    </a:lnTo>
                    <a:lnTo>
                      <a:pt x="21" y="26"/>
                    </a:lnTo>
                    <a:lnTo>
                      <a:pt x="26" y="21"/>
                    </a:lnTo>
                    <a:lnTo>
                      <a:pt x="31" y="10"/>
                    </a:lnTo>
                    <a:lnTo>
                      <a:pt x="47" y="31"/>
                    </a:lnTo>
                    <a:close/>
                  </a:path>
                </a:pathLst>
              </a:custGeom>
              <a:solidFill>
                <a:schemeClr val="bg1">
                  <a:lumMod val="8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715" name="Freeform 165"/>
              <p:cNvSpPr>
                <a:spLocks/>
              </p:cNvSpPr>
              <p:nvPr/>
            </p:nvSpPr>
            <p:spPr bwMode="auto">
              <a:xfrm>
                <a:off x="3522" y="2179"/>
                <a:ext cx="163" cy="248"/>
              </a:xfrm>
              <a:custGeom>
                <a:avLst/>
                <a:gdLst>
                  <a:gd name="T0" fmla="*/ 100 w 163"/>
                  <a:gd name="T1" fmla="*/ 15 h 248"/>
                  <a:gd name="T2" fmla="*/ 153 w 163"/>
                  <a:gd name="T3" fmla="*/ 0 h 248"/>
                  <a:gd name="T4" fmla="*/ 163 w 163"/>
                  <a:gd name="T5" fmla="*/ 5 h 248"/>
                  <a:gd name="T6" fmla="*/ 137 w 163"/>
                  <a:gd name="T7" fmla="*/ 84 h 248"/>
                  <a:gd name="T8" fmla="*/ 105 w 163"/>
                  <a:gd name="T9" fmla="*/ 131 h 248"/>
                  <a:gd name="T10" fmla="*/ 84 w 163"/>
                  <a:gd name="T11" fmla="*/ 174 h 248"/>
                  <a:gd name="T12" fmla="*/ 58 w 163"/>
                  <a:gd name="T13" fmla="*/ 179 h 248"/>
                  <a:gd name="T14" fmla="*/ 16 w 163"/>
                  <a:gd name="T15" fmla="*/ 232 h 248"/>
                  <a:gd name="T16" fmla="*/ 5 w 163"/>
                  <a:gd name="T17" fmla="*/ 248 h 248"/>
                  <a:gd name="T18" fmla="*/ 0 w 163"/>
                  <a:gd name="T19" fmla="*/ 232 h 248"/>
                  <a:gd name="T20" fmla="*/ 0 w 163"/>
                  <a:gd name="T21" fmla="*/ 226 h 248"/>
                  <a:gd name="T22" fmla="*/ 0 w 163"/>
                  <a:gd name="T23" fmla="*/ 168 h 248"/>
                  <a:gd name="T24" fmla="*/ 10 w 163"/>
                  <a:gd name="T25" fmla="*/ 147 h 248"/>
                  <a:gd name="T26" fmla="*/ 37 w 163"/>
                  <a:gd name="T27" fmla="*/ 131 h 248"/>
                  <a:gd name="T28" fmla="*/ 63 w 163"/>
                  <a:gd name="T29" fmla="*/ 131 h 248"/>
                  <a:gd name="T30" fmla="*/ 105 w 163"/>
                  <a:gd name="T31" fmla="*/ 73 h 248"/>
                  <a:gd name="T32" fmla="*/ 89 w 163"/>
                  <a:gd name="T33" fmla="*/ 73 h 248"/>
                  <a:gd name="T34" fmla="*/ 42 w 163"/>
                  <a:gd name="T35" fmla="*/ 58 h 248"/>
                  <a:gd name="T36" fmla="*/ 21 w 163"/>
                  <a:gd name="T37" fmla="*/ 26 h 248"/>
                  <a:gd name="T38" fmla="*/ 26 w 163"/>
                  <a:gd name="T39" fmla="*/ 21 h 248"/>
                  <a:gd name="T40" fmla="*/ 31 w 163"/>
                  <a:gd name="T41" fmla="*/ 10 h 248"/>
                  <a:gd name="T42" fmla="*/ 47 w 163"/>
                  <a:gd name="T43" fmla="*/ 31 h 248"/>
                  <a:gd name="T44" fmla="*/ 100 w 163"/>
                  <a:gd name="T45" fmla="*/ 15 h 2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63" h="248">
                    <a:moveTo>
                      <a:pt x="100" y="15"/>
                    </a:moveTo>
                    <a:lnTo>
                      <a:pt x="153" y="0"/>
                    </a:lnTo>
                    <a:lnTo>
                      <a:pt x="163" y="5"/>
                    </a:lnTo>
                    <a:lnTo>
                      <a:pt x="137" y="84"/>
                    </a:lnTo>
                    <a:lnTo>
                      <a:pt x="105" y="131"/>
                    </a:lnTo>
                    <a:lnTo>
                      <a:pt x="84" y="174"/>
                    </a:lnTo>
                    <a:lnTo>
                      <a:pt x="58" y="179"/>
                    </a:lnTo>
                    <a:lnTo>
                      <a:pt x="16" y="232"/>
                    </a:lnTo>
                    <a:lnTo>
                      <a:pt x="5" y="248"/>
                    </a:lnTo>
                    <a:lnTo>
                      <a:pt x="0" y="232"/>
                    </a:lnTo>
                    <a:lnTo>
                      <a:pt x="0" y="226"/>
                    </a:lnTo>
                    <a:lnTo>
                      <a:pt x="0" y="168"/>
                    </a:lnTo>
                    <a:lnTo>
                      <a:pt x="10" y="147"/>
                    </a:lnTo>
                    <a:lnTo>
                      <a:pt x="37" y="131"/>
                    </a:lnTo>
                    <a:lnTo>
                      <a:pt x="63" y="131"/>
                    </a:lnTo>
                    <a:lnTo>
                      <a:pt x="105" y="73"/>
                    </a:lnTo>
                    <a:lnTo>
                      <a:pt x="89" y="73"/>
                    </a:lnTo>
                    <a:lnTo>
                      <a:pt x="42" y="58"/>
                    </a:lnTo>
                    <a:lnTo>
                      <a:pt x="21" y="26"/>
                    </a:lnTo>
                    <a:lnTo>
                      <a:pt x="26" y="21"/>
                    </a:lnTo>
                    <a:lnTo>
                      <a:pt x="31" y="10"/>
                    </a:lnTo>
                    <a:lnTo>
                      <a:pt x="47" y="31"/>
                    </a:lnTo>
                    <a:lnTo>
                      <a:pt x="100" y="1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716" name="Freeform 166"/>
              <p:cNvSpPr>
                <a:spLocks/>
              </p:cNvSpPr>
              <p:nvPr/>
            </p:nvSpPr>
            <p:spPr bwMode="auto">
              <a:xfrm>
                <a:off x="3263" y="2675"/>
                <a:ext cx="122" cy="121"/>
              </a:xfrm>
              <a:custGeom>
                <a:avLst/>
                <a:gdLst>
                  <a:gd name="T0" fmla="*/ 27 w 122"/>
                  <a:gd name="T1" fmla="*/ 47 h 121"/>
                  <a:gd name="T2" fmla="*/ 37 w 122"/>
                  <a:gd name="T3" fmla="*/ 36 h 121"/>
                  <a:gd name="T4" fmla="*/ 64 w 122"/>
                  <a:gd name="T5" fmla="*/ 5 h 121"/>
                  <a:gd name="T6" fmla="*/ 85 w 122"/>
                  <a:gd name="T7" fmla="*/ 0 h 121"/>
                  <a:gd name="T8" fmla="*/ 85 w 122"/>
                  <a:gd name="T9" fmla="*/ 10 h 121"/>
                  <a:gd name="T10" fmla="*/ 101 w 122"/>
                  <a:gd name="T11" fmla="*/ 10 h 121"/>
                  <a:gd name="T12" fmla="*/ 111 w 122"/>
                  <a:gd name="T13" fmla="*/ 15 h 121"/>
                  <a:gd name="T14" fmla="*/ 122 w 122"/>
                  <a:gd name="T15" fmla="*/ 21 h 121"/>
                  <a:gd name="T16" fmla="*/ 122 w 122"/>
                  <a:gd name="T17" fmla="*/ 52 h 121"/>
                  <a:gd name="T18" fmla="*/ 111 w 122"/>
                  <a:gd name="T19" fmla="*/ 105 h 121"/>
                  <a:gd name="T20" fmla="*/ 95 w 122"/>
                  <a:gd name="T21" fmla="*/ 121 h 121"/>
                  <a:gd name="T22" fmla="*/ 80 w 122"/>
                  <a:gd name="T23" fmla="*/ 121 h 121"/>
                  <a:gd name="T24" fmla="*/ 64 w 122"/>
                  <a:gd name="T25" fmla="*/ 121 h 121"/>
                  <a:gd name="T26" fmla="*/ 16 w 122"/>
                  <a:gd name="T27" fmla="*/ 73 h 121"/>
                  <a:gd name="T28" fmla="*/ 0 w 122"/>
                  <a:gd name="T29" fmla="*/ 42 h 121"/>
                  <a:gd name="T30" fmla="*/ 27 w 122"/>
                  <a:gd name="T31" fmla="*/ 47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22" h="121">
                    <a:moveTo>
                      <a:pt x="27" y="47"/>
                    </a:moveTo>
                    <a:lnTo>
                      <a:pt x="37" y="36"/>
                    </a:lnTo>
                    <a:lnTo>
                      <a:pt x="64" y="5"/>
                    </a:lnTo>
                    <a:lnTo>
                      <a:pt x="85" y="0"/>
                    </a:lnTo>
                    <a:lnTo>
                      <a:pt x="85" y="10"/>
                    </a:lnTo>
                    <a:lnTo>
                      <a:pt x="101" y="10"/>
                    </a:lnTo>
                    <a:lnTo>
                      <a:pt x="111" y="15"/>
                    </a:lnTo>
                    <a:lnTo>
                      <a:pt x="122" y="21"/>
                    </a:lnTo>
                    <a:lnTo>
                      <a:pt x="122" y="52"/>
                    </a:lnTo>
                    <a:lnTo>
                      <a:pt x="111" y="105"/>
                    </a:lnTo>
                    <a:lnTo>
                      <a:pt x="95" y="121"/>
                    </a:lnTo>
                    <a:lnTo>
                      <a:pt x="80" y="121"/>
                    </a:lnTo>
                    <a:lnTo>
                      <a:pt x="64" y="121"/>
                    </a:lnTo>
                    <a:lnTo>
                      <a:pt x="16" y="73"/>
                    </a:lnTo>
                    <a:lnTo>
                      <a:pt x="0" y="42"/>
                    </a:lnTo>
                    <a:lnTo>
                      <a:pt x="27" y="47"/>
                    </a:lnTo>
                    <a:close/>
                  </a:path>
                </a:pathLst>
              </a:custGeom>
              <a:solidFill>
                <a:srgbClr val="FB97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717" name="Freeform 167"/>
              <p:cNvSpPr>
                <a:spLocks/>
              </p:cNvSpPr>
              <p:nvPr/>
            </p:nvSpPr>
            <p:spPr bwMode="auto">
              <a:xfrm>
                <a:off x="3263" y="2675"/>
                <a:ext cx="122" cy="121"/>
              </a:xfrm>
              <a:custGeom>
                <a:avLst/>
                <a:gdLst>
                  <a:gd name="T0" fmla="*/ 27 w 122"/>
                  <a:gd name="T1" fmla="*/ 47 h 121"/>
                  <a:gd name="T2" fmla="*/ 37 w 122"/>
                  <a:gd name="T3" fmla="*/ 36 h 121"/>
                  <a:gd name="T4" fmla="*/ 64 w 122"/>
                  <a:gd name="T5" fmla="*/ 5 h 121"/>
                  <a:gd name="T6" fmla="*/ 85 w 122"/>
                  <a:gd name="T7" fmla="*/ 0 h 121"/>
                  <a:gd name="T8" fmla="*/ 85 w 122"/>
                  <a:gd name="T9" fmla="*/ 10 h 121"/>
                  <a:gd name="T10" fmla="*/ 101 w 122"/>
                  <a:gd name="T11" fmla="*/ 10 h 121"/>
                  <a:gd name="T12" fmla="*/ 111 w 122"/>
                  <a:gd name="T13" fmla="*/ 15 h 121"/>
                  <a:gd name="T14" fmla="*/ 122 w 122"/>
                  <a:gd name="T15" fmla="*/ 21 h 121"/>
                  <a:gd name="T16" fmla="*/ 122 w 122"/>
                  <a:gd name="T17" fmla="*/ 52 h 121"/>
                  <a:gd name="T18" fmla="*/ 111 w 122"/>
                  <a:gd name="T19" fmla="*/ 105 h 121"/>
                  <a:gd name="T20" fmla="*/ 95 w 122"/>
                  <a:gd name="T21" fmla="*/ 121 h 121"/>
                  <a:gd name="T22" fmla="*/ 80 w 122"/>
                  <a:gd name="T23" fmla="*/ 121 h 121"/>
                  <a:gd name="T24" fmla="*/ 64 w 122"/>
                  <a:gd name="T25" fmla="*/ 121 h 121"/>
                  <a:gd name="T26" fmla="*/ 16 w 122"/>
                  <a:gd name="T27" fmla="*/ 73 h 121"/>
                  <a:gd name="T28" fmla="*/ 0 w 122"/>
                  <a:gd name="T29" fmla="*/ 42 h 121"/>
                  <a:gd name="T30" fmla="*/ 27 w 122"/>
                  <a:gd name="T31" fmla="*/ 47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22" h="121">
                    <a:moveTo>
                      <a:pt x="27" y="47"/>
                    </a:moveTo>
                    <a:lnTo>
                      <a:pt x="37" y="36"/>
                    </a:lnTo>
                    <a:lnTo>
                      <a:pt x="64" y="5"/>
                    </a:lnTo>
                    <a:lnTo>
                      <a:pt x="85" y="0"/>
                    </a:lnTo>
                    <a:lnTo>
                      <a:pt x="85" y="10"/>
                    </a:lnTo>
                    <a:lnTo>
                      <a:pt x="101" y="10"/>
                    </a:lnTo>
                    <a:lnTo>
                      <a:pt x="111" y="15"/>
                    </a:lnTo>
                    <a:lnTo>
                      <a:pt x="122" y="21"/>
                    </a:lnTo>
                    <a:lnTo>
                      <a:pt x="122" y="52"/>
                    </a:lnTo>
                    <a:lnTo>
                      <a:pt x="111" y="105"/>
                    </a:lnTo>
                    <a:lnTo>
                      <a:pt x="95" y="121"/>
                    </a:lnTo>
                    <a:lnTo>
                      <a:pt x="80" y="121"/>
                    </a:lnTo>
                    <a:lnTo>
                      <a:pt x="64" y="121"/>
                    </a:lnTo>
                    <a:lnTo>
                      <a:pt x="16" y="73"/>
                    </a:lnTo>
                    <a:lnTo>
                      <a:pt x="0" y="42"/>
                    </a:lnTo>
                    <a:lnTo>
                      <a:pt x="27" y="47"/>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718" name="Freeform 168"/>
              <p:cNvSpPr>
                <a:spLocks/>
              </p:cNvSpPr>
              <p:nvPr/>
            </p:nvSpPr>
            <p:spPr bwMode="auto">
              <a:xfrm>
                <a:off x="3052" y="2706"/>
                <a:ext cx="211" cy="206"/>
              </a:xfrm>
              <a:custGeom>
                <a:avLst/>
                <a:gdLst>
                  <a:gd name="T0" fmla="*/ 0 w 211"/>
                  <a:gd name="T1" fmla="*/ 0 h 206"/>
                  <a:gd name="T2" fmla="*/ 106 w 211"/>
                  <a:gd name="T3" fmla="*/ 0 h 206"/>
                  <a:gd name="T4" fmla="*/ 148 w 211"/>
                  <a:gd name="T5" fmla="*/ 11 h 206"/>
                  <a:gd name="T6" fmla="*/ 190 w 211"/>
                  <a:gd name="T7" fmla="*/ 5 h 206"/>
                  <a:gd name="T8" fmla="*/ 201 w 211"/>
                  <a:gd name="T9" fmla="*/ 5 h 206"/>
                  <a:gd name="T10" fmla="*/ 211 w 211"/>
                  <a:gd name="T11" fmla="*/ 5 h 206"/>
                  <a:gd name="T12" fmla="*/ 211 w 211"/>
                  <a:gd name="T13" fmla="*/ 11 h 206"/>
                  <a:gd name="T14" fmla="*/ 196 w 211"/>
                  <a:gd name="T15" fmla="*/ 16 h 206"/>
                  <a:gd name="T16" fmla="*/ 148 w 211"/>
                  <a:gd name="T17" fmla="*/ 21 h 206"/>
                  <a:gd name="T18" fmla="*/ 143 w 211"/>
                  <a:gd name="T19" fmla="*/ 85 h 206"/>
                  <a:gd name="T20" fmla="*/ 127 w 211"/>
                  <a:gd name="T21" fmla="*/ 85 h 206"/>
                  <a:gd name="T22" fmla="*/ 127 w 211"/>
                  <a:gd name="T23" fmla="*/ 137 h 206"/>
                  <a:gd name="T24" fmla="*/ 122 w 211"/>
                  <a:gd name="T25" fmla="*/ 201 h 206"/>
                  <a:gd name="T26" fmla="*/ 106 w 211"/>
                  <a:gd name="T27" fmla="*/ 206 h 206"/>
                  <a:gd name="T28" fmla="*/ 85 w 211"/>
                  <a:gd name="T29" fmla="*/ 206 h 206"/>
                  <a:gd name="T30" fmla="*/ 80 w 211"/>
                  <a:gd name="T31" fmla="*/ 195 h 206"/>
                  <a:gd name="T32" fmla="*/ 69 w 211"/>
                  <a:gd name="T33" fmla="*/ 201 h 206"/>
                  <a:gd name="T34" fmla="*/ 64 w 211"/>
                  <a:gd name="T35" fmla="*/ 201 h 206"/>
                  <a:gd name="T36" fmla="*/ 53 w 211"/>
                  <a:gd name="T37" fmla="*/ 174 h 206"/>
                  <a:gd name="T38" fmla="*/ 43 w 211"/>
                  <a:gd name="T39" fmla="*/ 100 h 206"/>
                  <a:gd name="T40" fmla="*/ 0 w 211"/>
                  <a:gd name="T41" fmla="*/ 16 h 206"/>
                  <a:gd name="T42" fmla="*/ 0 w 211"/>
                  <a:gd name="T43" fmla="*/ 0 h 2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11" h="206">
                    <a:moveTo>
                      <a:pt x="0" y="0"/>
                    </a:moveTo>
                    <a:lnTo>
                      <a:pt x="106" y="0"/>
                    </a:lnTo>
                    <a:lnTo>
                      <a:pt x="148" y="11"/>
                    </a:lnTo>
                    <a:lnTo>
                      <a:pt x="190" y="5"/>
                    </a:lnTo>
                    <a:lnTo>
                      <a:pt x="201" y="5"/>
                    </a:lnTo>
                    <a:lnTo>
                      <a:pt x="211" y="5"/>
                    </a:lnTo>
                    <a:lnTo>
                      <a:pt x="211" y="11"/>
                    </a:lnTo>
                    <a:lnTo>
                      <a:pt x="196" y="16"/>
                    </a:lnTo>
                    <a:lnTo>
                      <a:pt x="148" y="21"/>
                    </a:lnTo>
                    <a:lnTo>
                      <a:pt x="143" y="85"/>
                    </a:lnTo>
                    <a:lnTo>
                      <a:pt x="127" y="85"/>
                    </a:lnTo>
                    <a:lnTo>
                      <a:pt x="127" y="137"/>
                    </a:lnTo>
                    <a:lnTo>
                      <a:pt x="122" y="201"/>
                    </a:lnTo>
                    <a:lnTo>
                      <a:pt x="106" y="206"/>
                    </a:lnTo>
                    <a:lnTo>
                      <a:pt x="85" y="206"/>
                    </a:lnTo>
                    <a:lnTo>
                      <a:pt x="80" y="195"/>
                    </a:lnTo>
                    <a:lnTo>
                      <a:pt x="69" y="201"/>
                    </a:lnTo>
                    <a:lnTo>
                      <a:pt x="64" y="201"/>
                    </a:lnTo>
                    <a:lnTo>
                      <a:pt x="53" y="174"/>
                    </a:lnTo>
                    <a:lnTo>
                      <a:pt x="43" y="100"/>
                    </a:lnTo>
                    <a:lnTo>
                      <a:pt x="0" y="16"/>
                    </a:lnTo>
                    <a:lnTo>
                      <a:pt x="0" y="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719" name="Freeform 169"/>
              <p:cNvSpPr>
                <a:spLocks/>
              </p:cNvSpPr>
              <p:nvPr/>
            </p:nvSpPr>
            <p:spPr bwMode="auto">
              <a:xfrm>
                <a:off x="3052" y="2706"/>
                <a:ext cx="211" cy="206"/>
              </a:xfrm>
              <a:custGeom>
                <a:avLst/>
                <a:gdLst>
                  <a:gd name="T0" fmla="*/ 53 w 211"/>
                  <a:gd name="T1" fmla="*/ 0 h 206"/>
                  <a:gd name="T2" fmla="*/ 106 w 211"/>
                  <a:gd name="T3" fmla="*/ 0 h 206"/>
                  <a:gd name="T4" fmla="*/ 148 w 211"/>
                  <a:gd name="T5" fmla="*/ 11 h 206"/>
                  <a:gd name="T6" fmla="*/ 190 w 211"/>
                  <a:gd name="T7" fmla="*/ 5 h 206"/>
                  <a:gd name="T8" fmla="*/ 201 w 211"/>
                  <a:gd name="T9" fmla="*/ 5 h 206"/>
                  <a:gd name="T10" fmla="*/ 211 w 211"/>
                  <a:gd name="T11" fmla="*/ 5 h 206"/>
                  <a:gd name="T12" fmla="*/ 211 w 211"/>
                  <a:gd name="T13" fmla="*/ 11 h 206"/>
                  <a:gd name="T14" fmla="*/ 196 w 211"/>
                  <a:gd name="T15" fmla="*/ 16 h 206"/>
                  <a:gd name="T16" fmla="*/ 148 w 211"/>
                  <a:gd name="T17" fmla="*/ 21 h 206"/>
                  <a:gd name="T18" fmla="*/ 143 w 211"/>
                  <a:gd name="T19" fmla="*/ 85 h 206"/>
                  <a:gd name="T20" fmla="*/ 127 w 211"/>
                  <a:gd name="T21" fmla="*/ 85 h 206"/>
                  <a:gd name="T22" fmla="*/ 127 w 211"/>
                  <a:gd name="T23" fmla="*/ 137 h 206"/>
                  <a:gd name="T24" fmla="*/ 122 w 211"/>
                  <a:gd name="T25" fmla="*/ 201 h 206"/>
                  <a:gd name="T26" fmla="*/ 106 w 211"/>
                  <a:gd name="T27" fmla="*/ 206 h 206"/>
                  <a:gd name="T28" fmla="*/ 85 w 211"/>
                  <a:gd name="T29" fmla="*/ 206 h 206"/>
                  <a:gd name="T30" fmla="*/ 80 w 211"/>
                  <a:gd name="T31" fmla="*/ 195 h 206"/>
                  <a:gd name="T32" fmla="*/ 69 w 211"/>
                  <a:gd name="T33" fmla="*/ 201 h 206"/>
                  <a:gd name="T34" fmla="*/ 64 w 211"/>
                  <a:gd name="T35" fmla="*/ 201 h 206"/>
                  <a:gd name="T36" fmla="*/ 53 w 211"/>
                  <a:gd name="T37" fmla="*/ 174 h 206"/>
                  <a:gd name="T38" fmla="*/ 43 w 211"/>
                  <a:gd name="T39" fmla="*/ 100 h 206"/>
                  <a:gd name="T40" fmla="*/ 0 w 211"/>
                  <a:gd name="T41" fmla="*/ 16 h 206"/>
                  <a:gd name="T42" fmla="*/ 0 w 211"/>
                  <a:gd name="T43" fmla="*/ 0 h 206"/>
                  <a:gd name="T44" fmla="*/ 53 w 211"/>
                  <a:gd name="T45" fmla="*/ 0 h 2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11" h="206">
                    <a:moveTo>
                      <a:pt x="53" y="0"/>
                    </a:moveTo>
                    <a:lnTo>
                      <a:pt x="106" y="0"/>
                    </a:lnTo>
                    <a:lnTo>
                      <a:pt x="148" y="11"/>
                    </a:lnTo>
                    <a:lnTo>
                      <a:pt x="190" y="5"/>
                    </a:lnTo>
                    <a:lnTo>
                      <a:pt x="201" y="5"/>
                    </a:lnTo>
                    <a:lnTo>
                      <a:pt x="211" y="5"/>
                    </a:lnTo>
                    <a:lnTo>
                      <a:pt x="211" y="11"/>
                    </a:lnTo>
                    <a:lnTo>
                      <a:pt x="196" y="16"/>
                    </a:lnTo>
                    <a:lnTo>
                      <a:pt x="148" y="21"/>
                    </a:lnTo>
                    <a:lnTo>
                      <a:pt x="143" y="85"/>
                    </a:lnTo>
                    <a:lnTo>
                      <a:pt x="127" y="85"/>
                    </a:lnTo>
                    <a:lnTo>
                      <a:pt x="127" y="137"/>
                    </a:lnTo>
                    <a:lnTo>
                      <a:pt x="122" y="201"/>
                    </a:lnTo>
                    <a:lnTo>
                      <a:pt x="106" y="206"/>
                    </a:lnTo>
                    <a:lnTo>
                      <a:pt x="85" y="206"/>
                    </a:lnTo>
                    <a:lnTo>
                      <a:pt x="80" y="195"/>
                    </a:lnTo>
                    <a:lnTo>
                      <a:pt x="69" y="201"/>
                    </a:lnTo>
                    <a:lnTo>
                      <a:pt x="64" y="201"/>
                    </a:lnTo>
                    <a:lnTo>
                      <a:pt x="53" y="174"/>
                    </a:lnTo>
                    <a:lnTo>
                      <a:pt x="43" y="100"/>
                    </a:lnTo>
                    <a:lnTo>
                      <a:pt x="0" y="16"/>
                    </a:lnTo>
                    <a:lnTo>
                      <a:pt x="0" y="0"/>
                    </a:lnTo>
                    <a:lnTo>
                      <a:pt x="53"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720" name="Freeform 170"/>
              <p:cNvSpPr>
                <a:spLocks/>
              </p:cNvSpPr>
              <p:nvPr/>
            </p:nvSpPr>
            <p:spPr bwMode="auto">
              <a:xfrm>
                <a:off x="3343" y="2859"/>
                <a:ext cx="21" cy="21"/>
              </a:xfrm>
              <a:custGeom>
                <a:avLst/>
                <a:gdLst>
                  <a:gd name="T0" fmla="*/ 5 w 21"/>
                  <a:gd name="T1" fmla="*/ 0 h 21"/>
                  <a:gd name="T2" fmla="*/ 15 w 21"/>
                  <a:gd name="T3" fmla="*/ 0 h 21"/>
                  <a:gd name="T4" fmla="*/ 21 w 21"/>
                  <a:gd name="T5" fmla="*/ 16 h 21"/>
                  <a:gd name="T6" fmla="*/ 10 w 21"/>
                  <a:gd name="T7" fmla="*/ 21 h 21"/>
                  <a:gd name="T8" fmla="*/ 0 w 21"/>
                  <a:gd name="T9" fmla="*/ 21 h 21"/>
                  <a:gd name="T10" fmla="*/ 5 w 21"/>
                  <a:gd name="T11" fmla="*/ 0 h 21"/>
                </a:gdLst>
                <a:ahLst/>
                <a:cxnLst>
                  <a:cxn ang="0">
                    <a:pos x="T0" y="T1"/>
                  </a:cxn>
                  <a:cxn ang="0">
                    <a:pos x="T2" y="T3"/>
                  </a:cxn>
                  <a:cxn ang="0">
                    <a:pos x="T4" y="T5"/>
                  </a:cxn>
                  <a:cxn ang="0">
                    <a:pos x="T6" y="T7"/>
                  </a:cxn>
                  <a:cxn ang="0">
                    <a:pos x="T8" y="T9"/>
                  </a:cxn>
                  <a:cxn ang="0">
                    <a:pos x="T10" y="T11"/>
                  </a:cxn>
                </a:cxnLst>
                <a:rect l="0" t="0" r="r" b="b"/>
                <a:pathLst>
                  <a:path w="21" h="21">
                    <a:moveTo>
                      <a:pt x="5" y="0"/>
                    </a:moveTo>
                    <a:lnTo>
                      <a:pt x="15" y="0"/>
                    </a:lnTo>
                    <a:lnTo>
                      <a:pt x="21" y="16"/>
                    </a:lnTo>
                    <a:lnTo>
                      <a:pt x="10" y="21"/>
                    </a:lnTo>
                    <a:lnTo>
                      <a:pt x="0" y="21"/>
                    </a:lnTo>
                    <a:lnTo>
                      <a:pt x="5" y="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721" name="Freeform 171"/>
              <p:cNvSpPr>
                <a:spLocks/>
              </p:cNvSpPr>
              <p:nvPr/>
            </p:nvSpPr>
            <p:spPr bwMode="auto">
              <a:xfrm>
                <a:off x="3343" y="2859"/>
                <a:ext cx="21" cy="21"/>
              </a:xfrm>
              <a:custGeom>
                <a:avLst/>
                <a:gdLst>
                  <a:gd name="T0" fmla="*/ 10 w 21"/>
                  <a:gd name="T1" fmla="*/ 0 h 21"/>
                  <a:gd name="T2" fmla="*/ 15 w 21"/>
                  <a:gd name="T3" fmla="*/ 0 h 21"/>
                  <a:gd name="T4" fmla="*/ 21 w 21"/>
                  <a:gd name="T5" fmla="*/ 16 h 21"/>
                  <a:gd name="T6" fmla="*/ 10 w 21"/>
                  <a:gd name="T7" fmla="*/ 21 h 21"/>
                  <a:gd name="T8" fmla="*/ 0 w 21"/>
                  <a:gd name="T9" fmla="*/ 21 h 21"/>
                  <a:gd name="T10" fmla="*/ 5 w 21"/>
                  <a:gd name="T11" fmla="*/ 0 h 21"/>
                  <a:gd name="T12" fmla="*/ 10 w 21"/>
                  <a:gd name="T13" fmla="*/ 0 h 21"/>
                </a:gdLst>
                <a:ahLst/>
                <a:cxnLst>
                  <a:cxn ang="0">
                    <a:pos x="T0" y="T1"/>
                  </a:cxn>
                  <a:cxn ang="0">
                    <a:pos x="T2" y="T3"/>
                  </a:cxn>
                  <a:cxn ang="0">
                    <a:pos x="T4" y="T5"/>
                  </a:cxn>
                  <a:cxn ang="0">
                    <a:pos x="T6" y="T7"/>
                  </a:cxn>
                  <a:cxn ang="0">
                    <a:pos x="T8" y="T9"/>
                  </a:cxn>
                  <a:cxn ang="0">
                    <a:pos x="T10" y="T11"/>
                  </a:cxn>
                  <a:cxn ang="0">
                    <a:pos x="T12" y="T13"/>
                  </a:cxn>
                </a:cxnLst>
                <a:rect l="0" t="0" r="r" b="b"/>
                <a:pathLst>
                  <a:path w="21" h="21">
                    <a:moveTo>
                      <a:pt x="10" y="0"/>
                    </a:moveTo>
                    <a:lnTo>
                      <a:pt x="15" y="0"/>
                    </a:lnTo>
                    <a:lnTo>
                      <a:pt x="21" y="16"/>
                    </a:lnTo>
                    <a:lnTo>
                      <a:pt x="10" y="21"/>
                    </a:lnTo>
                    <a:lnTo>
                      <a:pt x="0" y="21"/>
                    </a:lnTo>
                    <a:lnTo>
                      <a:pt x="5" y="0"/>
                    </a:lnTo>
                    <a:lnTo>
                      <a:pt x="10"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722" name="Freeform 172"/>
              <p:cNvSpPr>
                <a:spLocks/>
              </p:cNvSpPr>
              <p:nvPr/>
            </p:nvSpPr>
            <p:spPr bwMode="auto">
              <a:xfrm>
                <a:off x="3290" y="2917"/>
                <a:ext cx="21" cy="27"/>
              </a:xfrm>
              <a:custGeom>
                <a:avLst/>
                <a:gdLst>
                  <a:gd name="T0" fmla="*/ 5 w 21"/>
                  <a:gd name="T1" fmla="*/ 0 h 27"/>
                  <a:gd name="T2" fmla="*/ 21 w 21"/>
                  <a:gd name="T3" fmla="*/ 0 h 27"/>
                  <a:gd name="T4" fmla="*/ 21 w 21"/>
                  <a:gd name="T5" fmla="*/ 11 h 27"/>
                  <a:gd name="T6" fmla="*/ 10 w 21"/>
                  <a:gd name="T7" fmla="*/ 27 h 27"/>
                  <a:gd name="T8" fmla="*/ 0 w 21"/>
                  <a:gd name="T9" fmla="*/ 16 h 27"/>
                  <a:gd name="T10" fmla="*/ 5 w 21"/>
                  <a:gd name="T11" fmla="*/ 0 h 27"/>
                </a:gdLst>
                <a:ahLst/>
                <a:cxnLst>
                  <a:cxn ang="0">
                    <a:pos x="T0" y="T1"/>
                  </a:cxn>
                  <a:cxn ang="0">
                    <a:pos x="T2" y="T3"/>
                  </a:cxn>
                  <a:cxn ang="0">
                    <a:pos x="T4" y="T5"/>
                  </a:cxn>
                  <a:cxn ang="0">
                    <a:pos x="T6" y="T7"/>
                  </a:cxn>
                  <a:cxn ang="0">
                    <a:pos x="T8" y="T9"/>
                  </a:cxn>
                  <a:cxn ang="0">
                    <a:pos x="T10" y="T11"/>
                  </a:cxn>
                </a:cxnLst>
                <a:rect l="0" t="0" r="r" b="b"/>
                <a:pathLst>
                  <a:path w="21" h="27">
                    <a:moveTo>
                      <a:pt x="5" y="0"/>
                    </a:moveTo>
                    <a:lnTo>
                      <a:pt x="21" y="0"/>
                    </a:lnTo>
                    <a:lnTo>
                      <a:pt x="21" y="11"/>
                    </a:lnTo>
                    <a:lnTo>
                      <a:pt x="10" y="27"/>
                    </a:lnTo>
                    <a:lnTo>
                      <a:pt x="0" y="16"/>
                    </a:lnTo>
                    <a:lnTo>
                      <a:pt x="5" y="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723" name="Freeform 173"/>
              <p:cNvSpPr>
                <a:spLocks/>
              </p:cNvSpPr>
              <p:nvPr/>
            </p:nvSpPr>
            <p:spPr bwMode="auto">
              <a:xfrm>
                <a:off x="3290" y="2917"/>
                <a:ext cx="21" cy="27"/>
              </a:xfrm>
              <a:custGeom>
                <a:avLst/>
                <a:gdLst>
                  <a:gd name="T0" fmla="*/ 16 w 21"/>
                  <a:gd name="T1" fmla="*/ 0 h 27"/>
                  <a:gd name="T2" fmla="*/ 21 w 21"/>
                  <a:gd name="T3" fmla="*/ 0 h 27"/>
                  <a:gd name="T4" fmla="*/ 21 w 21"/>
                  <a:gd name="T5" fmla="*/ 11 h 27"/>
                  <a:gd name="T6" fmla="*/ 10 w 21"/>
                  <a:gd name="T7" fmla="*/ 27 h 27"/>
                  <a:gd name="T8" fmla="*/ 0 w 21"/>
                  <a:gd name="T9" fmla="*/ 16 h 27"/>
                  <a:gd name="T10" fmla="*/ 5 w 21"/>
                  <a:gd name="T11" fmla="*/ 0 h 27"/>
                  <a:gd name="T12" fmla="*/ 16 w 21"/>
                  <a:gd name="T13" fmla="*/ 0 h 27"/>
                </a:gdLst>
                <a:ahLst/>
                <a:cxnLst>
                  <a:cxn ang="0">
                    <a:pos x="T0" y="T1"/>
                  </a:cxn>
                  <a:cxn ang="0">
                    <a:pos x="T2" y="T3"/>
                  </a:cxn>
                  <a:cxn ang="0">
                    <a:pos x="T4" y="T5"/>
                  </a:cxn>
                  <a:cxn ang="0">
                    <a:pos x="T6" y="T7"/>
                  </a:cxn>
                  <a:cxn ang="0">
                    <a:pos x="T8" y="T9"/>
                  </a:cxn>
                  <a:cxn ang="0">
                    <a:pos x="T10" y="T11"/>
                  </a:cxn>
                  <a:cxn ang="0">
                    <a:pos x="T12" y="T13"/>
                  </a:cxn>
                </a:cxnLst>
                <a:rect l="0" t="0" r="r" b="b"/>
                <a:pathLst>
                  <a:path w="21" h="27">
                    <a:moveTo>
                      <a:pt x="16" y="0"/>
                    </a:moveTo>
                    <a:lnTo>
                      <a:pt x="21" y="0"/>
                    </a:lnTo>
                    <a:lnTo>
                      <a:pt x="21" y="11"/>
                    </a:lnTo>
                    <a:lnTo>
                      <a:pt x="10" y="27"/>
                    </a:lnTo>
                    <a:lnTo>
                      <a:pt x="0" y="16"/>
                    </a:lnTo>
                    <a:lnTo>
                      <a:pt x="5" y="0"/>
                    </a:lnTo>
                    <a:lnTo>
                      <a:pt x="16"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724" name="Freeform 174"/>
              <p:cNvSpPr>
                <a:spLocks/>
              </p:cNvSpPr>
              <p:nvPr/>
            </p:nvSpPr>
            <p:spPr bwMode="auto">
              <a:xfrm>
                <a:off x="3538" y="2611"/>
                <a:ext cx="126" cy="243"/>
              </a:xfrm>
              <a:custGeom>
                <a:avLst/>
                <a:gdLst>
                  <a:gd name="T0" fmla="*/ 110 w 126"/>
                  <a:gd name="T1" fmla="*/ 0 h 243"/>
                  <a:gd name="T2" fmla="*/ 126 w 126"/>
                  <a:gd name="T3" fmla="*/ 58 h 243"/>
                  <a:gd name="T4" fmla="*/ 121 w 126"/>
                  <a:gd name="T5" fmla="*/ 69 h 243"/>
                  <a:gd name="T6" fmla="*/ 110 w 126"/>
                  <a:gd name="T7" fmla="*/ 64 h 243"/>
                  <a:gd name="T8" fmla="*/ 110 w 126"/>
                  <a:gd name="T9" fmla="*/ 90 h 243"/>
                  <a:gd name="T10" fmla="*/ 63 w 126"/>
                  <a:gd name="T11" fmla="*/ 232 h 243"/>
                  <a:gd name="T12" fmla="*/ 31 w 126"/>
                  <a:gd name="T13" fmla="*/ 243 h 243"/>
                  <a:gd name="T14" fmla="*/ 10 w 126"/>
                  <a:gd name="T15" fmla="*/ 232 h 243"/>
                  <a:gd name="T16" fmla="*/ 10 w 126"/>
                  <a:gd name="T17" fmla="*/ 206 h 243"/>
                  <a:gd name="T18" fmla="*/ 0 w 126"/>
                  <a:gd name="T19" fmla="*/ 185 h 243"/>
                  <a:gd name="T20" fmla="*/ 26 w 126"/>
                  <a:gd name="T21" fmla="*/ 143 h 243"/>
                  <a:gd name="T22" fmla="*/ 26 w 126"/>
                  <a:gd name="T23" fmla="*/ 132 h 243"/>
                  <a:gd name="T24" fmla="*/ 21 w 126"/>
                  <a:gd name="T25" fmla="*/ 100 h 243"/>
                  <a:gd name="T26" fmla="*/ 31 w 126"/>
                  <a:gd name="T27" fmla="*/ 74 h 243"/>
                  <a:gd name="T28" fmla="*/ 68 w 126"/>
                  <a:gd name="T29" fmla="*/ 64 h 243"/>
                  <a:gd name="T30" fmla="*/ 73 w 126"/>
                  <a:gd name="T31" fmla="*/ 58 h 243"/>
                  <a:gd name="T32" fmla="*/ 105 w 126"/>
                  <a:gd name="T33" fmla="*/ 5 h 243"/>
                  <a:gd name="T34" fmla="*/ 110 w 126"/>
                  <a:gd name="T35" fmla="*/ 0 h 2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26" h="243">
                    <a:moveTo>
                      <a:pt x="110" y="0"/>
                    </a:moveTo>
                    <a:lnTo>
                      <a:pt x="126" y="58"/>
                    </a:lnTo>
                    <a:lnTo>
                      <a:pt x="121" y="69"/>
                    </a:lnTo>
                    <a:lnTo>
                      <a:pt x="110" y="64"/>
                    </a:lnTo>
                    <a:lnTo>
                      <a:pt x="110" y="90"/>
                    </a:lnTo>
                    <a:lnTo>
                      <a:pt x="63" y="232"/>
                    </a:lnTo>
                    <a:lnTo>
                      <a:pt x="31" y="243"/>
                    </a:lnTo>
                    <a:lnTo>
                      <a:pt x="10" y="232"/>
                    </a:lnTo>
                    <a:lnTo>
                      <a:pt x="10" y="206"/>
                    </a:lnTo>
                    <a:lnTo>
                      <a:pt x="0" y="185"/>
                    </a:lnTo>
                    <a:lnTo>
                      <a:pt x="26" y="143"/>
                    </a:lnTo>
                    <a:lnTo>
                      <a:pt x="26" y="132"/>
                    </a:lnTo>
                    <a:lnTo>
                      <a:pt x="21" y="100"/>
                    </a:lnTo>
                    <a:lnTo>
                      <a:pt x="31" y="74"/>
                    </a:lnTo>
                    <a:lnTo>
                      <a:pt x="68" y="64"/>
                    </a:lnTo>
                    <a:lnTo>
                      <a:pt x="73" y="58"/>
                    </a:lnTo>
                    <a:lnTo>
                      <a:pt x="105" y="5"/>
                    </a:lnTo>
                    <a:lnTo>
                      <a:pt x="110" y="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725" name="Freeform 175"/>
              <p:cNvSpPr>
                <a:spLocks/>
              </p:cNvSpPr>
              <p:nvPr/>
            </p:nvSpPr>
            <p:spPr bwMode="auto">
              <a:xfrm>
                <a:off x="3538" y="2611"/>
                <a:ext cx="126" cy="243"/>
              </a:xfrm>
              <a:custGeom>
                <a:avLst/>
                <a:gdLst>
                  <a:gd name="T0" fmla="*/ 116 w 126"/>
                  <a:gd name="T1" fmla="*/ 32 h 243"/>
                  <a:gd name="T2" fmla="*/ 126 w 126"/>
                  <a:gd name="T3" fmla="*/ 58 h 243"/>
                  <a:gd name="T4" fmla="*/ 121 w 126"/>
                  <a:gd name="T5" fmla="*/ 69 h 243"/>
                  <a:gd name="T6" fmla="*/ 110 w 126"/>
                  <a:gd name="T7" fmla="*/ 64 h 243"/>
                  <a:gd name="T8" fmla="*/ 110 w 126"/>
                  <a:gd name="T9" fmla="*/ 90 h 243"/>
                  <a:gd name="T10" fmla="*/ 63 w 126"/>
                  <a:gd name="T11" fmla="*/ 232 h 243"/>
                  <a:gd name="T12" fmla="*/ 31 w 126"/>
                  <a:gd name="T13" fmla="*/ 243 h 243"/>
                  <a:gd name="T14" fmla="*/ 10 w 126"/>
                  <a:gd name="T15" fmla="*/ 232 h 243"/>
                  <a:gd name="T16" fmla="*/ 10 w 126"/>
                  <a:gd name="T17" fmla="*/ 206 h 243"/>
                  <a:gd name="T18" fmla="*/ 0 w 126"/>
                  <a:gd name="T19" fmla="*/ 185 h 243"/>
                  <a:gd name="T20" fmla="*/ 26 w 126"/>
                  <a:gd name="T21" fmla="*/ 143 h 243"/>
                  <a:gd name="T22" fmla="*/ 26 w 126"/>
                  <a:gd name="T23" fmla="*/ 132 h 243"/>
                  <a:gd name="T24" fmla="*/ 21 w 126"/>
                  <a:gd name="T25" fmla="*/ 100 h 243"/>
                  <a:gd name="T26" fmla="*/ 31 w 126"/>
                  <a:gd name="T27" fmla="*/ 74 h 243"/>
                  <a:gd name="T28" fmla="*/ 68 w 126"/>
                  <a:gd name="T29" fmla="*/ 64 h 243"/>
                  <a:gd name="T30" fmla="*/ 73 w 126"/>
                  <a:gd name="T31" fmla="*/ 58 h 243"/>
                  <a:gd name="T32" fmla="*/ 105 w 126"/>
                  <a:gd name="T33" fmla="*/ 5 h 243"/>
                  <a:gd name="T34" fmla="*/ 110 w 126"/>
                  <a:gd name="T35" fmla="*/ 0 h 243"/>
                  <a:gd name="T36" fmla="*/ 116 w 126"/>
                  <a:gd name="T37" fmla="*/ 32 h 2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26" h="243">
                    <a:moveTo>
                      <a:pt x="116" y="32"/>
                    </a:moveTo>
                    <a:lnTo>
                      <a:pt x="126" y="58"/>
                    </a:lnTo>
                    <a:lnTo>
                      <a:pt x="121" y="69"/>
                    </a:lnTo>
                    <a:lnTo>
                      <a:pt x="110" y="64"/>
                    </a:lnTo>
                    <a:lnTo>
                      <a:pt x="110" y="90"/>
                    </a:lnTo>
                    <a:lnTo>
                      <a:pt x="63" y="232"/>
                    </a:lnTo>
                    <a:lnTo>
                      <a:pt x="31" y="243"/>
                    </a:lnTo>
                    <a:lnTo>
                      <a:pt x="10" y="232"/>
                    </a:lnTo>
                    <a:lnTo>
                      <a:pt x="10" y="206"/>
                    </a:lnTo>
                    <a:lnTo>
                      <a:pt x="0" y="185"/>
                    </a:lnTo>
                    <a:lnTo>
                      <a:pt x="26" y="143"/>
                    </a:lnTo>
                    <a:lnTo>
                      <a:pt x="26" y="132"/>
                    </a:lnTo>
                    <a:lnTo>
                      <a:pt x="21" y="100"/>
                    </a:lnTo>
                    <a:lnTo>
                      <a:pt x="31" y="74"/>
                    </a:lnTo>
                    <a:lnTo>
                      <a:pt x="68" y="64"/>
                    </a:lnTo>
                    <a:lnTo>
                      <a:pt x="73" y="58"/>
                    </a:lnTo>
                    <a:lnTo>
                      <a:pt x="105" y="5"/>
                    </a:lnTo>
                    <a:lnTo>
                      <a:pt x="110" y="0"/>
                    </a:lnTo>
                    <a:lnTo>
                      <a:pt x="116" y="32"/>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726" name="Freeform 176"/>
              <p:cNvSpPr>
                <a:spLocks/>
              </p:cNvSpPr>
              <p:nvPr/>
            </p:nvSpPr>
            <p:spPr bwMode="auto">
              <a:xfrm>
                <a:off x="3453" y="1725"/>
                <a:ext cx="153" cy="147"/>
              </a:xfrm>
              <a:custGeom>
                <a:avLst/>
                <a:gdLst>
                  <a:gd name="T0" fmla="*/ 95 w 153"/>
                  <a:gd name="T1" fmla="*/ 26 h 147"/>
                  <a:gd name="T2" fmla="*/ 106 w 153"/>
                  <a:gd name="T3" fmla="*/ 31 h 147"/>
                  <a:gd name="T4" fmla="*/ 106 w 153"/>
                  <a:gd name="T5" fmla="*/ 42 h 147"/>
                  <a:gd name="T6" fmla="*/ 100 w 153"/>
                  <a:gd name="T7" fmla="*/ 63 h 147"/>
                  <a:gd name="T8" fmla="*/ 132 w 153"/>
                  <a:gd name="T9" fmla="*/ 89 h 147"/>
                  <a:gd name="T10" fmla="*/ 143 w 153"/>
                  <a:gd name="T11" fmla="*/ 100 h 147"/>
                  <a:gd name="T12" fmla="*/ 143 w 153"/>
                  <a:gd name="T13" fmla="*/ 116 h 147"/>
                  <a:gd name="T14" fmla="*/ 153 w 153"/>
                  <a:gd name="T15" fmla="*/ 137 h 147"/>
                  <a:gd name="T16" fmla="*/ 137 w 153"/>
                  <a:gd name="T17" fmla="*/ 132 h 147"/>
                  <a:gd name="T18" fmla="*/ 132 w 153"/>
                  <a:gd name="T19" fmla="*/ 137 h 147"/>
                  <a:gd name="T20" fmla="*/ 127 w 153"/>
                  <a:gd name="T21" fmla="*/ 147 h 147"/>
                  <a:gd name="T22" fmla="*/ 100 w 153"/>
                  <a:gd name="T23" fmla="*/ 147 h 147"/>
                  <a:gd name="T24" fmla="*/ 27 w 153"/>
                  <a:gd name="T25" fmla="*/ 95 h 147"/>
                  <a:gd name="T26" fmla="*/ 11 w 153"/>
                  <a:gd name="T27" fmla="*/ 95 h 147"/>
                  <a:gd name="T28" fmla="*/ 0 w 153"/>
                  <a:gd name="T29" fmla="*/ 74 h 147"/>
                  <a:gd name="T30" fmla="*/ 11 w 153"/>
                  <a:gd name="T31" fmla="*/ 68 h 147"/>
                  <a:gd name="T32" fmla="*/ 32 w 153"/>
                  <a:gd name="T33" fmla="*/ 47 h 147"/>
                  <a:gd name="T34" fmla="*/ 32 w 153"/>
                  <a:gd name="T35" fmla="*/ 16 h 147"/>
                  <a:gd name="T36" fmla="*/ 37 w 153"/>
                  <a:gd name="T37" fmla="*/ 16 h 147"/>
                  <a:gd name="T38" fmla="*/ 42 w 153"/>
                  <a:gd name="T39" fmla="*/ 5 h 147"/>
                  <a:gd name="T40" fmla="*/ 53 w 153"/>
                  <a:gd name="T41" fmla="*/ 0 h 147"/>
                  <a:gd name="T42" fmla="*/ 69 w 153"/>
                  <a:gd name="T43" fmla="*/ 5 h 147"/>
                  <a:gd name="T44" fmla="*/ 74 w 153"/>
                  <a:gd name="T45" fmla="*/ 5 h 147"/>
                  <a:gd name="T46" fmla="*/ 85 w 153"/>
                  <a:gd name="T47" fmla="*/ 5 h 147"/>
                  <a:gd name="T48" fmla="*/ 95 w 153"/>
                  <a:gd name="T49" fmla="*/ 26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53" h="147">
                    <a:moveTo>
                      <a:pt x="95" y="26"/>
                    </a:moveTo>
                    <a:lnTo>
                      <a:pt x="106" y="31"/>
                    </a:lnTo>
                    <a:lnTo>
                      <a:pt x="106" y="42"/>
                    </a:lnTo>
                    <a:lnTo>
                      <a:pt x="100" y="63"/>
                    </a:lnTo>
                    <a:lnTo>
                      <a:pt x="132" y="89"/>
                    </a:lnTo>
                    <a:lnTo>
                      <a:pt x="143" y="100"/>
                    </a:lnTo>
                    <a:lnTo>
                      <a:pt x="143" y="116"/>
                    </a:lnTo>
                    <a:lnTo>
                      <a:pt x="153" y="137"/>
                    </a:lnTo>
                    <a:lnTo>
                      <a:pt x="137" y="132"/>
                    </a:lnTo>
                    <a:lnTo>
                      <a:pt x="132" y="137"/>
                    </a:lnTo>
                    <a:lnTo>
                      <a:pt x="127" y="147"/>
                    </a:lnTo>
                    <a:lnTo>
                      <a:pt x="100" y="147"/>
                    </a:lnTo>
                    <a:lnTo>
                      <a:pt x="27" y="95"/>
                    </a:lnTo>
                    <a:lnTo>
                      <a:pt x="11" y="95"/>
                    </a:lnTo>
                    <a:lnTo>
                      <a:pt x="0" y="74"/>
                    </a:lnTo>
                    <a:lnTo>
                      <a:pt x="11" y="68"/>
                    </a:lnTo>
                    <a:lnTo>
                      <a:pt x="32" y="47"/>
                    </a:lnTo>
                    <a:lnTo>
                      <a:pt x="32" y="16"/>
                    </a:lnTo>
                    <a:lnTo>
                      <a:pt x="37" y="16"/>
                    </a:lnTo>
                    <a:lnTo>
                      <a:pt x="42" y="5"/>
                    </a:lnTo>
                    <a:lnTo>
                      <a:pt x="53" y="0"/>
                    </a:lnTo>
                    <a:lnTo>
                      <a:pt x="69" y="5"/>
                    </a:lnTo>
                    <a:lnTo>
                      <a:pt x="74" y="5"/>
                    </a:lnTo>
                    <a:lnTo>
                      <a:pt x="85" y="5"/>
                    </a:lnTo>
                    <a:lnTo>
                      <a:pt x="95" y="26"/>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727" name="Freeform 177"/>
              <p:cNvSpPr>
                <a:spLocks/>
              </p:cNvSpPr>
              <p:nvPr/>
            </p:nvSpPr>
            <p:spPr bwMode="auto">
              <a:xfrm>
                <a:off x="3453" y="1725"/>
                <a:ext cx="153" cy="147"/>
              </a:xfrm>
              <a:custGeom>
                <a:avLst/>
                <a:gdLst>
                  <a:gd name="T0" fmla="*/ 100 w 153"/>
                  <a:gd name="T1" fmla="*/ 26 h 147"/>
                  <a:gd name="T2" fmla="*/ 106 w 153"/>
                  <a:gd name="T3" fmla="*/ 31 h 147"/>
                  <a:gd name="T4" fmla="*/ 106 w 153"/>
                  <a:gd name="T5" fmla="*/ 42 h 147"/>
                  <a:gd name="T6" fmla="*/ 100 w 153"/>
                  <a:gd name="T7" fmla="*/ 63 h 147"/>
                  <a:gd name="T8" fmla="*/ 132 w 153"/>
                  <a:gd name="T9" fmla="*/ 89 h 147"/>
                  <a:gd name="T10" fmla="*/ 143 w 153"/>
                  <a:gd name="T11" fmla="*/ 100 h 147"/>
                  <a:gd name="T12" fmla="*/ 143 w 153"/>
                  <a:gd name="T13" fmla="*/ 116 h 147"/>
                  <a:gd name="T14" fmla="*/ 153 w 153"/>
                  <a:gd name="T15" fmla="*/ 137 h 147"/>
                  <a:gd name="T16" fmla="*/ 137 w 153"/>
                  <a:gd name="T17" fmla="*/ 132 h 147"/>
                  <a:gd name="T18" fmla="*/ 132 w 153"/>
                  <a:gd name="T19" fmla="*/ 137 h 147"/>
                  <a:gd name="T20" fmla="*/ 127 w 153"/>
                  <a:gd name="T21" fmla="*/ 147 h 147"/>
                  <a:gd name="T22" fmla="*/ 100 w 153"/>
                  <a:gd name="T23" fmla="*/ 147 h 147"/>
                  <a:gd name="T24" fmla="*/ 27 w 153"/>
                  <a:gd name="T25" fmla="*/ 95 h 147"/>
                  <a:gd name="T26" fmla="*/ 11 w 153"/>
                  <a:gd name="T27" fmla="*/ 95 h 147"/>
                  <a:gd name="T28" fmla="*/ 0 w 153"/>
                  <a:gd name="T29" fmla="*/ 74 h 147"/>
                  <a:gd name="T30" fmla="*/ 11 w 153"/>
                  <a:gd name="T31" fmla="*/ 68 h 147"/>
                  <a:gd name="T32" fmla="*/ 32 w 153"/>
                  <a:gd name="T33" fmla="*/ 47 h 147"/>
                  <a:gd name="T34" fmla="*/ 32 w 153"/>
                  <a:gd name="T35" fmla="*/ 16 h 147"/>
                  <a:gd name="T36" fmla="*/ 37 w 153"/>
                  <a:gd name="T37" fmla="*/ 16 h 147"/>
                  <a:gd name="T38" fmla="*/ 42 w 153"/>
                  <a:gd name="T39" fmla="*/ 5 h 147"/>
                  <a:gd name="T40" fmla="*/ 53 w 153"/>
                  <a:gd name="T41" fmla="*/ 0 h 147"/>
                  <a:gd name="T42" fmla="*/ 69 w 153"/>
                  <a:gd name="T43" fmla="*/ 5 h 147"/>
                  <a:gd name="T44" fmla="*/ 74 w 153"/>
                  <a:gd name="T45" fmla="*/ 5 h 147"/>
                  <a:gd name="T46" fmla="*/ 85 w 153"/>
                  <a:gd name="T47" fmla="*/ 5 h 147"/>
                  <a:gd name="T48" fmla="*/ 95 w 153"/>
                  <a:gd name="T49" fmla="*/ 26 h 147"/>
                  <a:gd name="T50" fmla="*/ 100 w 153"/>
                  <a:gd name="T51" fmla="*/ 26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53" h="147">
                    <a:moveTo>
                      <a:pt x="100" y="26"/>
                    </a:moveTo>
                    <a:lnTo>
                      <a:pt x="106" y="31"/>
                    </a:lnTo>
                    <a:lnTo>
                      <a:pt x="106" y="42"/>
                    </a:lnTo>
                    <a:lnTo>
                      <a:pt x="100" y="63"/>
                    </a:lnTo>
                    <a:lnTo>
                      <a:pt x="132" y="89"/>
                    </a:lnTo>
                    <a:lnTo>
                      <a:pt x="143" y="100"/>
                    </a:lnTo>
                    <a:lnTo>
                      <a:pt x="143" y="116"/>
                    </a:lnTo>
                    <a:lnTo>
                      <a:pt x="153" y="137"/>
                    </a:lnTo>
                    <a:lnTo>
                      <a:pt x="137" y="132"/>
                    </a:lnTo>
                    <a:lnTo>
                      <a:pt x="132" y="137"/>
                    </a:lnTo>
                    <a:lnTo>
                      <a:pt x="127" y="147"/>
                    </a:lnTo>
                    <a:lnTo>
                      <a:pt x="100" y="147"/>
                    </a:lnTo>
                    <a:lnTo>
                      <a:pt x="27" y="95"/>
                    </a:lnTo>
                    <a:lnTo>
                      <a:pt x="11" y="95"/>
                    </a:lnTo>
                    <a:lnTo>
                      <a:pt x="0" y="74"/>
                    </a:lnTo>
                    <a:lnTo>
                      <a:pt x="11" y="68"/>
                    </a:lnTo>
                    <a:lnTo>
                      <a:pt x="32" y="47"/>
                    </a:lnTo>
                    <a:lnTo>
                      <a:pt x="32" y="16"/>
                    </a:lnTo>
                    <a:lnTo>
                      <a:pt x="37" y="16"/>
                    </a:lnTo>
                    <a:lnTo>
                      <a:pt x="42" y="5"/>
                    </a:lnTo>
                    <a:lnTo>
                      <a:pt x="53" y="0"/>
                    </a:lnTo>
                    <a:lnTo>
                      <a:pt x="69" y="5"/>
                    </a:lnTo>
                    <a:lnTo>
                      <a:pt x="74" y="5"/>
                    </a:lnTo>
                    <a:lnTo>
                      <a:pt x="85" y="5"/>
                    </a:lnTo>
                    <a:lnTo>
                      <a:pt x="95" y="26"/>
                    </a:lnTo>
                    <a:lnTo>
                      <a:pt x="100" y="2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728" name="Freeform 178"/>
              <p:cNvSpPr>
                <a:spLocks/>
              </p:cNvSpPr>
              <p:nvPr/>
            </p:nvSpPr>
            <p:spPr bwMode="auto">
              <a:xfrm>
                <a:off x="3580" y="1857"/>
                <a:ext cx="31" cy="26"/>
              </a:xfrm>
              <a:custGeom>
                <a:avLst/>
                <a:gdLst>
                  <a:gd name="T0" fmla="*/ 10 w 31"/>
                  <a:gd name="T1" fmla="*/ 0 h 26"/>
                  <a:gd name="T2" fmla="*/ 26 w 31"/>
                  <a:gd name="T3" fmla="*/ 5 h 26"/>
                  <a:gd name="T4" fmla="*/ 21 w 31"/>
                  <a:gd name="T5" fmla="*/ 10 h 26"/>
                  <a:gd name="T6" fmla="*/ 26 w 31"/>
                  <a:gd name="T7" fmla="*/ 21 h 26"/>
                  <a:gd name="T8" fmla="*/ 31 w 31"/>
                  <a:gd name="T9" fmla="*/ 26 h 26"/>
                  <a:gd name="T10" fmla="*/ 16 w 31"/>
                  <a:gd name="T11" fmla="*/ 21 h 26"/>
                  <a:gd name="T12" fmla="*/ 0 w 31"/>
                  <a:gd name="T13" fmla="*/ 15 h 26"/>
                  <a:gd name="T14" fmla="*/ 5 w 31"/>
                  <a:gd name="T15" fmla="*/ 5 h 26"/>
                  <a:gd name="T16" fmla="*/ 10 w 31"/>
                  <a:gd name="T17" fmla="*/ 0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 h="26">
                    <a:moveTo>
                      <a:pt x="10" y="0"/>
                    </a:moveTo>
                    <a:lnTo>
                      <a:pt x="26" y="5"/>
                    </a:lnTo>
                    <a:lnTo>
                      <a:pt x="21" y="10"/>
                    </a:lnTo>
                    <a:lnTo>
                      <a:pt x="26" y="21"/>
                    </a:lnTo>
                    <a:lnTo>
                      <a:pt x="31" y="26"/>
                    </a:lnTo>
                    <a:lnTo>
                      <a:pt x="16" y="21"/>
                    </a:lnTo>
                    <a:lnTo>
                      <a:pt x="0" y="15"/>
                    </a:lnTo>
                    <a:lnTo>
                      <a:pt x="5" y="5"/>
                    </a:lnTo>
                    <a:lnTo>
                      <a:pt x="10" y="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729" name="Freeform 179"/>
              <p:cNvSpPr>
                <a:spLocks/>
              </p:cNvSpPr>
              <p:nvPr/>
            </p:nvSpPr>
            <p:spPr bwMode="auto">
              <a:xfrm>
                <a:off x="3580" y="1857"/>
                <a:ext cx="31" cy="26"/>
              </a:xfrm>
              <a:custGeom>
                <a:avLst/>
                <a:gdLst>
                  <a:gd name="T0" fmla="*/ 21 w 31"/>
                  <a:gd name="T1" fmla="*/ 0 h 26"/>
                  <a:gd name="T2" fmla="*/ 26 w 31"/>
                  <a:gd name="T3" fmla="*/ 5 h 26"/>
                  <a:gd name="T4" fmla="*/ 21 w 31"/>
                  <a:gd name="T5" fmla="*/ 10 h 26"/>
                  <a:gd name="T6" fmla="*/ 26 w 31"/>
                  <a:gd name="T7" fmla="*/ 21 h 26"/>
                  <a:gd name="T8" fmla="*/ 31 w 31"/>
                  <a:gd name="T9" fmla="*/ 26 h 26"/>
                  <a:gd name="T10" fmla="*/ 16 w 31"/>
                  <a:gd name="T11" fmla="*/ 21 h 26"/>
                  <a:gd name="T12" fmla="*/ 0 w 31"/>
                  <a:gd name="T13" fmla="*/ 15 h 26"/>
                  <a:gd name="T14" fmla="*/ 5 w 31"/>
                  <a:gd name="T15" fmla="*/ 5 h 26"/>
                  <a:gd name="T16" fmla="*/ 10 w 31"/>
                  <a:gd name="T17" fmla="*/ 0 h 26"/>
                  <a:gd name="T18" fmla="*/ 21 w 31"/>
                  <a:gd name="T19" fmla="*/ 0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1" h="26">
                    <a:moveTo>
                      <a:pt x="21" y="0"/>
                    </a:moveTo>
                    <a:lnTo>
                      <a:pt x="26" y="5"/>
                    </a:lnTo>
                    <a:lnTo>
                      <a:pt x="21" y="10"/>
                    </a:lnTo>
                    <a:lnTo>
                      <a:pt x="26" y="21"/>
                    </a:lnTo>
                    <a:lnTo>
                      <a:pt x="31" y="26"/>
                    </a:lnTo>
                    <a:lnTo>
                      <a:pt x="16" y="21"/>
                    </a:lnTo>
                    <a:lnTo>
                      <a:pt x="0" y="15"/>
                    </a:lnTo>
                    <a:lnTo>
                      <a:pt x="5" y="5"/>
                    </a:lnTo>
                    <a:lnTo>
                      <a:pt x="10" y="0"/>
                    </a:lnTo>
                    <a:lnTo>
                      <a:pt x="21"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730" name="Freeform 180"/>
              <p:cNvSpPr>
                <a:spLocks/>
              </p:cNvSpPr>
              <p:nvPr/>
            </p:nvSpPr>
            <p:spPr bwMode="auto">
              <a:xfrm>
                <a:off x="3654" y="1925"/>
                <a:ext cx="10" cy="32"/>
              </a:xfrm>
              <a:custGeom>
                <a:avLst/>
                <a:gdLst>
                  <a:gd name="T0" fmla="*/ 10 w 10"/>
                  <a:gd name="T1" fmla="*/ 6 h 32"/>
                  <a:gd name="T2" fmla="*/ 10 w 10"/>
                  <a:gd name="T3" fmla="*/ 21 h 32"/>
                  <a:gd name="T4" fmla="*/ 10 w 10"/>
                  <a:gd name="T5" fmla="*/ 32 h 32"/>
                  <a:gd name="T6" fmla="*/ 0 w 10"/>
                  <a:gd name="T7" fmla="*/ 27 h 32"/>
                  <a:gd name="T8" fmla="*/ 0 w 10"/>
                  <a:gd name="T9" fmla="*/ 21 h 32"/>
                  <a:gd name="T10" fmla="*/ 0 w 10"/>
                  <a:gd name="T11" fmla="*/ 16 h 32"/>
                  <a:gd name="T12" fmla="*/ 0 w 10"/>
                  <a:gd name="T13" fmla="*/ 6 h 32"/>
                  <a:gd name="T14" fmla="*/ 5 w 10"/>
                  <a:gd name="T15" fmla="*/ 0 h 32"/>
                  <a:gd name="T16" fmla="*/ 10 w 10"/>
                  <a:gd name="T17" fmla="*/ 6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 h="32">
                    <a:moveTo>
                      <a:pt x="10" y="6"/>
                    </a:moveTo>
                    <a:lnTo>
                      <a:pt x="10" y="21"/>
                    </a:lnTo>
                    <a:lnTo>
                      <a:pt x="10" y="32"/>
                    </a:lnTo>
                    <a:lnTo>
                      <a:pt x="0" y="27"/>
                    </a:lnTo>
                    <a:lnTo>
                      <a:pt x="0" y="21"/>
                    </a:lnTo>
                    <a:lnTo>
                      <a:pt x="0" y="16"/>
                    </a:lnTo>
                    <a:lnTo>
                      <a:pt x="0" y="6"/>
                    </a:lnTo>
                    <a:lnTo>
                      <a:pt x="5" y="0"/>
                    </a:lnTo>
                    <a:lnTo>
                      <a:pt x="10" y="6"/>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731" name="Freeform 181"/>
              <p:cNvSpPr>
                <a:spLocks/>
              </p:cNvSpPr>
              <p:nvPr/>
            </p:nvSpPr>
            <p:spPr bwMode="auto">
              <a:xfrm>
                <a:off x="3654" y="1925"/>
                <a:ext cx="10" cy="32"/>
              </a:xfrm>
              <a:custGeom>
                <a:avLst/>
                <a:gdLst>
                  <a:gd name="T0" fmla="*/ 10 w 10"/>
                  <a:gd name="T1" fmla="*/ 16 h 32"/>
                  <a:gd name="T2" fmla="*/ 10 w 10"/>
                  <a:gd name="T3" fmla="*/ 21 h 32"/>
                  <a:gd name="T4" fmla="*/ 10 w 10"/>
                  <a:gd name="T5" fmla="*/ 32 h 32"/>
                  <a:gd name="T6" fmla="*/ 0 w 10"/>
                  <a:gd name="T7" fmla="*/ 27 h 32"/>
                  <a:gd name="T8" fmla="*/ 0 w 10"/>
                  <a:gd name="T9" fmla="*/ 21 h 32"/>
                  <a:gd name="T10" fmla="*/ 0 w 10"/>
                  <a:gd name="T11" fmla="*/ 16 h 32"/>
                  <a:gd name="T12" fmla="*/ 0 w 10"/>
                  <a:gd name="T13" fmla="*/ 6 h 32"/>
                  <a:gd name="T14" fmla="*/ 5 w 10"/>
                  <a:gd name="T15" fmla="*/ 0 h 32"/>
                  <a:gd name="T16" fmla="*/ 10 w 10"/>
                  <a:gd name="T17" fmla="*/ 6 h 32"/>
                  <a:gd name="T18" fmla="*/ 10 w 10"/>
                  <a:gd name="T19" fmla="*/ 16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 h="32">
                    <a:moveTo>
                      <a:pt x="10" y="16"/>
                    </a:moveTo>
                    <a:lnTo>
                      <a:pt x="10" y="21"/>
                    </a:lnTo>
                    <a:lnTo>
                      <a:pt x="10" y="32"/>
                    </a:lnTo>
                    <a:lnTo>
                      <a:pt x="0" y="27"/>
                    </a:lnTo>
                    <a:lnTo>
                      <a:pt x="0" y="21"/>
                    </a:lnTo>
                    <a:lnTo>
                      <a:pt x="0" y="16"/>
                    </a:lnTo>
                    <a:lnTo>
                      <a:pt x="0" y="6"/>
                    </a:lnTo>
                    <a:lnTo>
                      <a:pt x="5" y="0"/>
                    </a:lnTo>
                    <a:lnTo>
                      <a:pt x="10" y="6"/>
                    </a:lnTo>
                    <a:lnTo>
                      <a:pt x="10" y="1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732" name="Freeform 182"/>
              <p:cNvSpPr>
                <a:spLocks/>
              </p:cNvSpPr>
              <p:nvPr/>
            </p:nvSpPr>
            <p:spPr bwMode="auto">
              <a:xfrm>
                <a:off x="3780" y="1704"/>
                <a:ext cx="195" cy="163"/>
              </a:xfrm>
              <a:custGeom>
                <a:avLst/>
                <a:gdLst>
                  <a:gd name="T0" fmla="*/ 6 w 195"/>
                  <a:gd name="T1" fmla="*/ 52 h 163"/>
                  <a:gd name="T2" fmla="*/ 27 w 195"/>
                  <a:gd name="T3" fmla="*/ 63 h 163"/>
                  <a:gd name="T4" fmla="*/ 32 w 195"/>
                  <a:gd name="T5" fmla="*/ 47 h 163"/>
                  <a:gd name="T6" fmla="*/ 48 w 195"/>
                  <a:gd name="T7" fmla="*/ 42 h 163"/>
                  <a:gd name="T8" fmla="*/ 53 w 195"/>
                  <a:gd name="T9" fmla="*/ 26 h 163"/>
                  <a:gd name="T10" fmla="*/ 74 w 195"/>
                  <a:gd name="T11" fmla="*/ 21 h 163"/>
                  <a:gd name="T12" fmla="*/ 95 w 195"/>
                  <a:gd name="T13" fmla="*/ 26 h 163"/>
                  <a:gd name="T14" fmla="*/ 100 w 195"/>
                  <a:gd name="T15" fmla="*/ 31 h 163"/>
                  <a:gd name="T16" fmla="*/ 116 w 195"/>
                  <a:gd name="T17" fmla="*/ 21 h 163"/>
                  <a:gd name="T18" fmla="*/ 127 w 195"/>
                  <a:gd name="T19" fmla="*/ 15 h 163"/>
                  <a:gd name="T20" fmla="*/ 132 w 195"/>
                  <a:gd name="T21" fmla="*/ 5 h 163"/>
                  <a:gd name="T22" fmla="*/ 137 w 195"/>
                  <a:gd name="T23" fmla="*/ 0 h 163"/>
                  <a:gd name="T24" fmla="*/ 148 w 195"/>
                  <a:gd name="T25" fmla="*/ 10 h 163"/>
                  <a:gd name="T26" fmla="*/ 153 w 195"/>
                  <a:gd name="T27" fmla="*/ 31 h 163"/>
                  <a:gd name="T28" fmla="*/ 174 w 195"/>
                  <a:gd name="T29" fmla="*/ 21 h 163"/>
                  <a:gd name="T30" fmla="*/ 195 w 195"/>
                  <a:gd name="T31" fmla="*/ 21 h 163"/>
                  <a:gd name="T32" fmla="*/ 195 w 195"/>
                  <a:gd name="T33" fmla="*/ 31 h 163"/>
                  <a:gd name="T34" fmla="*/ 185 w 195"/>
                  <a:gd name="T35" fmla="*/ 31 h 163"/>
                  <a:gd name="T36" fmla="*/ 164 w 195"/>
                  <a:gd name="T37" fmla="*/ 37 h 163"/>
                  <a:gd name="T38" fmla="*/ 153 w 195"/>
                  <a:gd name="T39" fmla="*/ 42 h 163"/>
                  <a:gd name="T40" fmla="*/ 158 w 195"/>
                  <a:gd name="T41" fmla="*/ 73 h 163"/>
                  <a:gd name="T42" fmla="*/ 143 w 195"/>
                  <a:gd name="T43" fmla="*/ 84 h 163"/>
                  <a:gd name="T44" fmla="*/ 148 w 195"/>
                  <a:gd name="T45" fmla="*/ 95 h 163"/>
                  <a:gd name="T46" fmla="*/ 137 w 195"/>
                  <a:gd name="T47" fmla="*/ 100 h 163"/>
                  <a:gd name="T48" fmla="*/ 132 w 195"/>
                  <a:gd name="T49" fmla="*/ 126 h 163"/>
                  <a:gd name="T50" fmla="*/ 122 w 195"/>
                  <a:gd name="T51" fmla="*/ 121 h 163"/>
                  <a:gd name="T52" fmla="*/ 95 w 195"/>
                  <a:gd name="T53" fmla="*/ 137 h 163"/>
                  <a:gd name="T54" fmla="*/ 100 w 195"/>
                  <a:gd name="T55" fmla="*/ 153 h 163"/>
                  <a:gd name="T56" fmla="*/ 69 w 195"/>
                  <a:gd name="T57" fmla="*/ 163 h 163"/>
                  <a:gd name="T58" fmla="*/ 42 w 195"/>
                  <a:gd name="T59" fmla="*/ 163 h 163"/>
                  <a:gd name="T60" fmla="*/ 16 w 195"/>
                  <a:gd name="T61" fmla="*/ 158 h 163"/>
                  <a:gd name="T62" fmla="*/ 27 w 195"/>
                  <a:gd name="T63" fmla="*/ 142 h 163"/>
                  <a:gd name="T64" fmla="*/ 27 w 195"/>
                  <a:gd name="T65" fmla="*/ 137 h 163"/>
                  <a:gd name="T66" fmla="*/ 27 w 195"/>
                  <a:gd name="T67" fmla="*/ 132 h 163"/>
                  <a:gd name="T68" fmla="*/ 11 w 195"/>
                  <a:gd name="T69" fmla="*/ 126 h 163"/>
                  <a:gd name="T70" fmla="*/ 0 w 195"/>
                  <a:gd name="T71" fmla="*/ 89 h 163"/>
                  <a:gd name="T72" fmla="*/ 6 w 195"/>
                  <a:gd name="T73" fmla="*/ 52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95" h="163">
                    <a:moveTo>
                      <a:pt x="6" y="52"/>
                    </a:moveTo>
                    <a:lnTo>
                      <a:pt x="27" y="63"/>
                    </a:lnTo>
                    <a:lnTo>
                      <a:pt x="32" y="47"/>
                    </a:lnTo>
                    <a:lnTo>
                      <a:pt x="48" y="42"/>
                    </a:lnTo>
                    <a:lnTo>
                      <a:pt x="53" y="26"/>
                    </a:lnTo>
                    <a:lnTo>
                      <a:pt x="74" y="21"/>
                    </a:lnTo>
                    <a:lnTo>
                      <a:pt x="95" y="26"/>
                    </a:lnTo>
                    <a:lnTo>
                      <a:pt x="100" y="31"/>
                    </a:lnTo>
                    <a:lnTo>
                      <a:pt x="116" y="21"/>
                    </a:lnTo>
                    <a:lnTo>
                      <a:pt x="127" y="15"/>
                    </a:lnTo>
                    <a:lnTo>
                      <a:pt x="132" y="5"/>
                    </a:lnTo>
                    <a:lnTo>
                      <a:pt x="137" y="0"/>
                    </a:lnTo>
                    <a:lnTo>
                      <a:pt x="148" y="10"/>
                    </a:lnTo>
                    <a:lnTo>
                      <a:pt x="153" y="31"/>
                    </a:lnTo>
                    <a:lnTo>
                      <a:pt x="174" y="21"/>
                    </a:lnTo>
                    <a:lnTo>
                      <a:pt x="195" y="21"/>
                    </a:lnTo>
                    <a:lnTo>
                      <a:pt x="195" y="31"/>
                    </a:lnTo>
                    <a:lnTo>
                      <a:pt x="185" y="31"/>
                    </a:lnTo>
                    <a:lnTo>
                      <a:pt x="164" y="37"/>
                    </a:lnTo>
                    <a:lnTo>
                      <a:pt x="153" y="42"/>
                    </a:lnTo>
                    <a:lnTo>
                      <a:pt x="158" y="73"/>
                    </a:lnTo>
                    <a:lnTo>
                      <a:pt x="143" y="84"/>
                    </a:lnTo>
                    <a:lnTo>
                      <a:pt x="148" y="95"/>
                    </a:lnTo>
                    <a:lnTo>
                      <a:pt x="137" y="100"/>
                    </a:lnTo>
                    <a:lnTo>
                      <a:pt x="132" y="126"/>
                    </a:lnTo>
                    <a:lnTo>
                      <a:pt x="122" y="121"/>
                    </a:lnTo>
                    <a:lnTo>
                      <a:pt x="95" y="137"/>
                    </a:lnTo>
                    <a:lnTo>
                      <a:pt x="100" y="153"/>
                    </a:lnTo>
                    <a:lnTo>
                      <a:pt x="69" y="163"/>
                    </a:lnTo>
                    <a:lnTo>
                      <a:pt x="42" y="163"/>
                    </a:lnTo>
                    <a:lnTo>
                      <a:pt x="16" y="158"/>
                    </a:lnTo>
                    <a:lnTo>
                      <a:pt x="27" y="142"/>
                    </a:lnTo>
                    <a:lnTo>
                      <a:pt x="27" y="137"/>
                    </a:lnTo>
                    <a:lnTo>
                      <a:pt x="27" y="132"/>
                    </a:lnTo>
                    <a:lnTo>
                      <a:pt x="11" y="126"/>
                    </a:lnTo>
                    <a:lnTo>
                      <a:pt x="0" y="89"/>
                    </a:lnTo>
                    <a:lnTo>
                      <a:pt x="6" y="52"/>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733" name="Freeform 183"/>
              <p:cNvSpPr>
                <a:spLocks/>
              </p:cNvSpPr>
              <p:nvPr/>
            </p:nvSpPr>
            <p:spPr bwMode="auto">
              <a:xfrm>
                <a:off x="3780" y="1704"/>
                <a:ext cx="195" cy="163"/>
              </a:xfrm>
              <a:custGeom>
                <a:avLst/>
                <a:gdLst>
                  <a:gd name="T0" fmla="*/ 16 w 195"/>
                  <a:gd name="T1" fmla="*/ 58 h 163"/>
                  <a:gd name="T2" fmla="*/ 27 w 195"/>
                  <a:gd name="T3" fmla="*/ 63 h 163"/>
                  <a:gd name="T4" fmla="*/ 32 w 195"/>
                  <a:gd name="T5" fmla="*/ 47 h 163"/>
                  <a:gd name="T6" fmla="*/ 48 w 195"/>
                  <a:gd name="T7" fmla="*/ 42 h 163"/>
                  <a:gd name="T8" fmla="*/ 53 w 195"/>
                  <a:gd name="T9" fmla="*/ 26 h 163"/>
                  <a:gd name="T10" fmla="*/ 74 w 195"/>
                  <a:gd name="T11" fmla="*/ 21 h 163"/>
                  <a:gd name="T12" fmla="*/ 95 w 195"/>
                  <a:gd name="T13" fmla="*/ 26 h 163"/>
                  <a:gd name="T14" fmla="*/ 100 w 195"/>
                  <a:gd name="T15" fmla="*/ 31 h 163"/>
                  <a:gd name="T16" fmla="*/ 116 w 195"/>
                  <a:gd name="T17" fmla="*/ 21 h 163"/>
                  <a:gd name="T18" fmla="*/ 127 w 195"/>
                  <a:gd name="T19" fmla="*/ 15 h 163"/>
                  <a:gd name="T20" fmla="*/ 132 w 195"/>
                  <a:gd name="T21" fmla="*/ 5 h 163"/>
                  <a:gd name="T22" fmla="*/ 137 w 195"/>
                  <a:gd name="T23" fmla="*/ 0 h 163"/>
                  <a:gd name="T24" fmla="*/ 148 w 195"/>
                  <a:gd name="T25" fmla="*/ 10 h 163"/>
                  <a:gd name="T26" fmla="*/ 153 w 195"/>
                  <a:gd name="T27" fmla="*/ 31 h 163"/>
                  <a:gd name="T28" fmla="*/ 174 w 195"/>
                  <a:gd name="T29" fmla="*/ 21 h 163"/>
                  <a:gd name="T30" fmla="*/ 195 w 195"/>
                  <a:gd name="T31" fmla="*/ 21 h 163"/>
                  <a:gd name="T32" fmla="*/ 195 w 195"/>
                  <a:gd name="T33" fmla="*/ 31 h 163"/>
                  <a:gd name="T34" fmla="*/ 185 w 195"/>
                  <a:gd name="T35" fmla="*/ 31 h 163"/>
                  <a:gd name="T36" fmla="*/ 164 w 195"/>
                  <a:gd name="T37" fmla="*/ 37 h 163"/>
                  <a:gd name="T38" fmla="*/ 153 w 195"/>
                  <a:gd name="T39" fmla="*/ 42 h 163"/>
                  <a:gd name="T40" fmla="*/ 158 w 195"/>
                  <a:gd name="T41" fmla="*/ 73 h 163"/>
                  <a:gd name="T42" fmla="*/ 143 w 195"/>
                  <a:gd name="T43" fmla="*/ 84 h 163"/>
                  <a:gd name="T44" fmla="*/ 148 w 195"/>
                  <a:gd name="T45" fmla="*/ 95 h 163"/>
                  <a:gd name="T46" fmla="*/ 137 w 195"/>
                  <a:gd name="T47" fmla="*/ 100 h 163"/>
                  <a:gd name="T48" fmla="*/ 132 w 195"/>
                  <a:gd name="T49" fmla="*/ 126 h 163"/>
                  <a:gd name="T50" fmla="*/ 122 w 195"/>
                  <a:gd name="T51" fmla="*/ 121 h 163"/>
                  <a:gd name="T52" fmla="*/ 95 w 195"/>
                  <a:gd name="T53" fmla="*/ 137 h 163"/>
                  <a:gd name="T54" fmla="*/ 100 w 195"/>
                  <a:gd name="T55" fmla="*/ 153 h 163"/>
                  <a:gd name="T56" fmla="*/ 69 w 195"/>
                  <a:gd name="T57" fmla="*/ 163 h 163"/>
                  <a:gd name="T58" fmla="*/ 42 w 195"/>
                  <a:gd name="T59" fmla="*/ 163 h 163"/>
                  <a:gd name="T60" fmla="*/ 16 w 195"/>
                  <a:gd name="T61" fmla="*/ 158 h 163"/>
                  <a:gd name="T62" fmla="*/ 27 w 195"/>
                  <a:gd name="T63" fmla="*/ 142 h 163"/>
                  <a:gd name="T64" fmla="*/ 27 w 195"/>
                  <a:gd name="T65" fmla="*/ 137 h 163"/>
                  <a:gd name="T66" fmla="*/ 27 w 195"/>
                  <a:gd name="T67" fmla="*/ 132 h 163"/>
                  <a:gd name="T68" fmla="*/ 11 w 195"/>
                  <a:gd name="T69" fmla="*/ 126 h 163"/>
                  <a:gd name="T70" fmla="*/ 0 w 195"/>
                  <a:gd name="T71" fmla="*/ 89 h 163"/>
                  <a:gd name="T72" fmla="*/ 6 w 195"/>
                  <a:gd name="T73" fmla="*/ 52 h 163"/>
                  <a:gd name="T74" fmla="*/ 16 w 195"/>
                  <a:gd name="T75" fmla="*/ 58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95" h="163">
                    <a:moveTo>
                      <a:pt x="16" y="58"/>
                    </a:moveTo>
                    <a:lnTo>
                      <a:pt x="27" y="63"/>
                    </a:lnTo>
                    <a:lnTo>
                      <a:pt x="32" y="47"/>
                    </a:lnTo>
                    <a:lnTo>
                      <a:pt x="48" y="42"/>
                    </a:lnTo>
                    <a:lnTo>
                      <a:pt x="53" y="26"/>
                    </a:lnTo>
                    <a:lnTo>
                      <a:pt x="74" y="21"/>
                    </a:lnTo>
                    <a:lnTo>
                      <a:pt x="95" y="26"/>
                    </a:lnTo>
                    <a:lnTo>
                      <a:pt x="100" y="31"/>
                    </a:lnTo>
                    <a:lnTo>
                      <a:pt x="116" y="21"/>
                    </a:lnTo>
                    <a:lnTo>
                      <a:pt x="127" y="15"/>
                    </a:lnTo>
                    <a:lnTo>
                      <a:pt x="132" y="5"/>
                    </a:lnTo>
                    <a:lnTo>
                      <a:pt x="137" y="0"/>
                    </a:lnTo>
                    <a:lnTo>
                      <a:pt x="148" y="10"/>
                    </a:lnTo>
                    <a:lnTo>
                      <a:pt x="153" y="31"/>
                    </a:lnTo>
                    <a:lnTo>
                      <a:pt x="174" y="21"/>
                    </a:lnTo>
                    <a:lnTo>
                      <a:pt x="195" y="21"/>
                    </a:lnTo>
                    <a:lnTo>
                      <a:pt x="195" y="31"/>
                    </a:lnTo>
                    <a:lnTo>
                      <a:pt x="185" y="31"/>
                    </a:lnTo>
                    <a:lnTo>
                      <a:pt x="164" y="37"/>
                    </a:lnTo>
                    <a:lnTo>
                      <a:pt x="153" y="42"/>
                    </a:lnTo>
                    <a:lnTo>
                      <a:pt x="158" y="73"/>
                    </a:lnTo>
                    <a:lnTo>
                      <a:pt x="143" y="84"/>
                    </a:lnTo>
                    <a:lnTo>
                      <a:pt x="148" y="95"/>
                    </a:lnTo>
                    <a:lnTo>
                      <a:pt x="137" y="100"/>
                    </a:lnTo>
                    <a:lnTo>
                      <a:pt x="132" y="126"/>
                    </a:lnTo>
                    <a:lnTo>
                      <a:pt x="122" y="121"/>
                    </a:lnTo>
                    <a:lnTo>
                      <a:pt x="95" y="137"/>
                    </a:lnTo>
                    <a:lnTo>
                      <a:pt x="100" y="153"/>
                    </a:lnTo>
                    <a:lnTo>
                      <a:pt x="69" y="163"/>
                    </a:lnTo>
                    <a:lnTo>
                      <a:pt x="42" y="163"/>
                    </a:lnTo>
                    <a:lnTo>
                      <a:pt x="16" y="158"/>
                    </a:lnTo>
                    <a:lnTo>
                      <a:pt x="27" y="142"/>
                    </a:lnTo>
                    <a:lnTo>
                      <a:pt x="27" y="137"/>
                    </a:lnTo>
                    <a:lnTo>
                      <a:pt x="27" y="132"/>
                    </a:lnTo>
                    <a:lnTo>
                      <a:pt x="11" y="126"/>
                    </a:lnTo>
                    <a:lnTo>
                      <a:pt x="0" y="89"/>
                    </a:lnTo>
                    <a:lnTo>
                      <a:pt x="6" y="52"/>
                    </a:lnTo>
                    <a:lnTo>
                      <a:pt x="16" y="58"/>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734" name="Freeform 184"/>
              <p:cNvSpPr>
                <a:spLocks/>
              </p:cNvSpPr>
              <p:nvPr/>
            </p:nvSpPr>
            <p:spPr bwMode="auto">
              <a:xfrm>
                <a:off x="4234" y="1888"/>
                <a:ext cx="53" cy="32"/>
              </a:xfrm>
              <a:custGeom>
                <a:avLst/>
                <a:gdLst>
                  <a:gd name="T0" fmla="*/ 10 w 53"/>
                  <a:gd name="T1" fmla="*/ 0 h 32"/>
                  <a:gd name="T2" fmla="*/ 42 w 53"/>
                  <a:gd name="T3" fmla="*/ 6 h 32"/>
                  <a:gd name="T4" fmla="*/ 53 w 53"/>
                  <a:gd name="T5" fmla="*/ 27 h 32"/>
                  <a:gd name="T6" fmla="*/ 31 w 53"/>
                  <a:gd name="T7" fmla="*/ 27 h 32"/>
                  <a:gd name="T8" fmla="*/ 16 w 53"/>
                  <a:gd name="T9" fmla="*/ 32 h 32"/>
                  <a:gd name="T10" fmla="*/ 0 w 53"/>
                  <a:gd name="T11" fmla="*/ 21 h 32"/>
                  <a:gd name="T12" fmla="*/ 0 w 53"/>
                  <a:gd name="T13" fmla="*/ 16 h 32"/>
                  <a:gd name="T14" fmla="*/ 10 w 53"/>
                  <a:gd name="T15" fmla="*/ 0 h 3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3" h="32">
                    <a:moveTo>
                      <a:pt x="10" y="0"/>
                    </a:moveTo>
                    <a:lnTo>
                      <a:pt x="42" y="6"/>
                    </a:lnTo>
                    <a:lnTo>
                      <a:pt x="53" y="27"/>
                    </a:lnTo>
                    <a:lnTo>
                      <a:pt x="31" y="27"/>
                    </a:lnTo>
                    <a:lnTo>
                      <a:pt x="16" y="32"/>
                    </a:lnTo>
                    <a:lnTo>
                      <a:pt x="0" y="21"/>
                    </a:lnTo>
                    <a:lnTo>
                      <a:pt x="0" y="16"/>
                    </a:lnTo>
                    <a:lnTo>
                      <a:pt x="10" y="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735" name="Freeform 185"/>
              <p:cNvSpPr>
                <a:spLocks/>
              </p:cNvSpPr>
              <p:nvPr/>
            </p:nvSpPr>
            <p:spPr bwMode="auto">
              <a:xfrm>
                <a:off x="4234" y="1888"/>
                <a:ext cx="53" cy="32"/>
              </a:xfrm>
              <a:custGeom>
                <a:avLst/>
                <a:gdLst>
                  <a:gd name="T0" fmla="*/ 26 w 53"/>
                  <a:gd name="T1" fmla="*/ 6 h 32"/>
                  <a:gd name="T2" fmla="*/ 42 w 53"/>
                  <a:gd name="T3" fmla="*/ 6 h 32"/>
                  <a:gd name="T4" fmla="*/ 53 w 53"/>
                  <a:gd name="T5" fmla="*/ 27 h 32"/>
                  <a:gd name="T6" fmla="*/ 31 w 53"/>
                  <a:gd name="T7" fmla="*/ 27 h 32"/>
                  <a:gd name="T8" fmla="*/ 16 w 53"/>
                  <a:gd name="T9" fmla="*/ 32 h 32"/>
                  <a:gd name="T10" fmla="*/ 0 w 53"/>
                  <a:gd name="T11" fmla="*/ 21 h 32"/>
                  <a:gd name="T12" fmla="*/ 0 w 53"/>
                  <a:gd name="T13" fmla="*/ 16 h 32"/>
                  <a:gd name="T14" fmla="*/ 10 w 53"/>
                  <a:gd name="T15" fmla="*/ 0 h 32"/>
                  <a:gd name="T16" fmla="*/ 26 w 53"/>
                  <a:gd name="T17" fmla="*/ 6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3" h="32">
                    <a:moveTo>
                      <a:pt x="26" y="6"/>
                    </a:moveTo>
                    <a:lnTo>
                      <a:pt x="42" y="6"/>
                    </a:lnTo>
                    <a:lnTo>
                      <a:pt x="53" y="27"/>
                    </a:lnTo>
                    <a:lnTo>
                      <a:pt x="31" y="27"/>
                    </a:lnTo>
                    <a:lnTo>
                      <a:pt x="16" y="32"/>
                    </a:lnTo>
                    <a:lnTo>
                      <a:pt x="0" y="21"/>
                    </a:lnTo>
                    <a:lnTo>
                      <a:pt x="0" y="16"/>
                    </a:lnTo>
                    <a:lnTo>
                      <a:pt x="10" y="0"/>
                    </a:lnTo>
                    <a:lnTo>
                      <a:pt x="26" y="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736" name="Freeform 186"/>
              <p:cNvSpPr>
                <a:spLocks/>
              </p:cNvSpPr>
              <p:nvPr/>
            </p:nvSpPr>
            <p:spPr bwMode="auto">
              <a:xfrm>
                <a:off x="4223" y="1920"/>
                <a:ext cx="85" cy="105"/>
              </a:xfrm>
              <a:custGeom>
                <a:avLst/>
                <a:gdLst>
                  <a:gd name="T0" fmla="*/ 58 w 85"/>
                  <a:gd name="T1" fmla="*/ 47 h 105"/>
                  <a:gd name="T2" fmla="*/ 64 w 85"/>
                  <a:gd name="T3" fmla="*/ 63 h 105"/>
                  <a:gd name="T4" fmla="*/ 74 w 85"/>
                  <a:gd name="T5" fmla="*/ 47 h 105"/>
                  <a:gd name="T6" fmla="*/ 85 w 85"/>
                  <a:gd name="T7" fmla="*/ 84 h 105"/>
                  <a:gd name="T8" fmla="*/ 79 w 85"/>
                  <a:gd name="T9" fmla="*/ 105 h 105"/>
                  <a:gd name="T10" fmla="*/ 64 w 85"/>
                  <a:gd name="T11" fmla="*/ 69 h 105"/>
                  <a:gd name="T12" fmla="*/ 58 w 85"/>
                  <a:gd name="T13" fmla="*/ 79 h 105"/>
                  <a:gd name="T14" fmla="*/ 32 w 85"/>
                  <a:gd name="T15" fmla="*/ 90 h 105"/>
                  <a:gd name="T16" fmla="*/ 21 w 85"/>
                  <a:gd name="T17" fmla="*/ 58 h 105"/>
                  <a:gd name="T18" fmla="*/ 16 w 85"/>
                  <a:gd name="T19" fmla="*/ 42 h 105"/>
                  <a:gd name="T20" fmla="*/ 5 w 85"/>
                  <a:gd name="T21" fmla="*/ 37 h 105"/>
                  <a:gd name="T22" fmla="*/ 16 w 85"/>
                  <a:gd name="T23" fmla="*/ 21 h 105"/>
                  <a:gd name="T24" fmla="*/ 0 w 85"/>
                  <a:gd name="T25" fmla="*/ 11 h 105"/>
                  <a:gd name="T26" fmla="*/ 5 w 85"/>
                  <a:gd name="T27" fmla="*/ 0 h 105"/>
                  <a:gd name="T28" fmla="*/ 27 w 85"/>
                  <a:gd name="T29" fmla="*/ 5 h 105"/>
                  <a:gd name="T30" fmla="*/ 32 w 85"/>
                  <a:gd name="T31" fmla="*/ 21 h 105"/>
                  <a:gd name="T32" fmla="*/ 74 w 85"/>
                  <a:gd name="T33" fmla="*/ 26 h 105"/>
                  <a:gd name="T34" fmla="*/ 69 w 85"/>
                  <a:gd name="T35" fmla="*/ 42 h 105"/>
                  <a:gd name="T36" fmla="*/ 58 w 85"/>
                  <a:gd name="T37" fmla="*/ 47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85" h="105">
                    <a:moveTo>
                      <a:pt x="58" y="47"/>
                    </a:moveTo>
                    <a:lnTo>
                      <a:pt x="64" y="63"/>
                    </a:lnTo>
                    <a:lnTo>
                      <a:pt x="74" y="47"/>
                    </a:lnTo>
                    <a:lnTo>
                      <a:pt x="85" y="84"/>
                    </a:lnTo>
                    <a:lnTo>
                      <a:pt x="79" y="105"/>
                    </a:lnTo>
                    <a:lnTo>
                      <a:pt x="64" y="69"/>
                    </a:lnTo>
                    <a:lnTo>
                      <a:pt x="58" y="79"/>
                    </a:lnTo>
                    <a:lnTo>
                      <a:pt x="32" y="90"/>
                    </a:lnTo>
                    <a:lnTo>
                      <a:pt x="21" y="58"/>
                    </a:lnTo>
                    <a:lnTo>
                      <a:pt x="16" y="42"/>
                    </a:lnTo>
                    <a:lnTo>
                      <a:pt x="5" y="37"/>
                    </a:lnTo>
                    <a:lnTo>
                      <a:pt x="16" y="21"/>
                    </a:lnTo>
                    <a:lnTo>
                      <a:pt x="0" y="11"/>
                    </a:lnTo>
                    <a:lnTo>
                      <a:pt x="5" y="0"/>
                    </a:lnTo>
                    <a:lnTo>
                      <a:pt x="27" y="5"/>
                    </a:lnTo>
                    <a:lnTo>
                      <a:pt x="32" y="21"/>
                    </a:lnTo>
                    <a:lnTo>
                      <a:pt x="74" y="26"/>
                    </a:lnTo>
                    <a:lnTo>
                      <a:pt x="69" y="42"/>
                    </a:lnTo>
                    <a:lnTo>
                      <a:pt x="58" y="47"/>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737" name="Freeform 187"/>
              <p:cNvSpPr>
                <a:spLocks/>
              </p:cNvSpPr>
              <p:nvPr/>
            </p:nvSpPr>
            <p:spPr bwMode="auto">
              <a:xfrm>
                <a:off x="4223" y="1920"/>
                <a:ext cx="85" cy="105"/>
              </a:xfrm>
              <a:custGeom>
                <a:avLst/>
                <a:gdLst>
                  <a:gd name="T0" fmla="*/ 58 w 85"/>
                  <a:gd name="T1" fmla="*/ 53 h 105"/>
                  <a:gd name="T2" fmla="*/ 64 w 85"/>
                  <a:gd name="T3" fmla="*/ 63 h 105"/>
                  <a:gd name="T4" fmla="*/ 74 w 85"/>
                  <a:gd name="T5" fmla="*/ 47 h 105"/>
                  <a:gd name="T6" fmla="*/ 85 w 85"/>
                  <a:gd name="T7" fmla="*/ 84 h 105"/>
                  <a:gd name="T8" fmla="*/ 79 w 85"/>
                  <a:gd name="T9" fmla="*/ 105 h 105"/>
                  <a:gd name="T10" fmla="*/ 64 w 85"/>
                  <a:gd name="T11" fmla="*/ 69 h 105"/>
                  <a:gd name="T12" fmla="*/ 58 w 85"/>
                  <a:gd name="T13" fmla="*/ 79 h 105"/>
                  <a:gd name="T14" fmla="*/ 32 w 85"/>
                  <a:gd name="T15" fmla="*/ 90 h 105"/>
                  <a:gd name="T16" fmla="*/ 21 w 85"/>
                  <a:gd name="T17" fmla="*/ 58 h 105"/>
                  <a:gd name="T18" fmla="*/ 16 w 85"/>
                  <a:gd name="T19" fmla="*/ 42 h 105"/>
                  <a:gd name="T20" fmla="*/ 5 w 85"/>
                  <a:gd name="T21" fmla="*/ 37 h 105"/>
                  <a:gd name="T22" fmla="*/ 16 w 85"/>
                  <a:gd name="T23" fmla="*/ 21 h 105"/>
                  <a:gd name="T24" fmla="*/ 0 w 85"/>
                  <a:gd name="T25" fmla="*/ 11 h 105"/>
                  <a:gd name="T26" fmla="*/ 5 w 85"/>
                  <a:gd name="T27" fmla="*/ 0 h 105"/>
                  <a:gd name="T28" fmla="*/ 27 w 85"/>
                  <a:gd name="T29" fmla="*/ 5 h 105"/>
                  <a:gd name="T30" fmla="*/ 32 w 85"/>
                  <a:gd name="T31" fmla="*/ 21 h 105"/>
                  <a:gd name="T32" fmla="*/ 74 w 85"/>
                  <a:gd name="T33" fmla="*/ 26 h 105"/>
                  <a:gd name="T34" fmla="*/ 69 w 85"/>
                  <a:gd name="T35" fmla="*/ 42 h 105"/>
                  <a:gd name="T36" fmla="*/ 58 w 85"/>
                  <a:gd name="T37" fmla="*/ 47 h 105"/>
                  <a:gd name="T38" fmla="*/ 58 w 85"/>
                  <a:gd name="T39" fmla="*/ 53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5" h="105">
                    <a:moveTo>
                      <a:pt x="58" y="53"/>
                    </a:moveTo>
                    <a:lnTo>
                      <a:pt x="64" y="63"/>
                    </a:lnTo>
                    <a:lnTo>
                      <a:pt x="74" y="47"/>
                    </a:lnTo>
                    <a:lnTo>
                      <a:pt x="85" y="84"/>
                    </a:lnTo>
                    <a:lnTo>
                      <a:pt x="79" y="105"/>
                    </a:lnTo>
                    <a:lnTo>
                      <a:pt x="64" y="69"/>
                    </a:lnTo>
                    <a:lnTo>
                      <a:pt x="58" y="79"/>
                    </a:lnTo>
                    <a:lnTo>
                      <a:pt x="32" y="90"/>
                    </a:lnTo>
                    <a:lnTo>
                      <a:pt x="21" y="58"/>
                    </a:lnTo>
                    <a:lnTo>
                      <a:pt x="16" y="42"/>
                    </a:lnTo>
                    <a:lnTo>
                      <a:pt x="5" y="37"/>
                    </a:lnTo>
                    <a:lnTo>
                      <a:pt x="16" y="21"/>
                    </a:lnTo>
                    <a:lnTo>
                      <a:pt x="0" y="11"/>
                    </a:lnTo>
                    <a:lnTo>
                      <a:pt x="5" y="0"/>
                    </a:lnTo>
                    <a:lnTo>
                      <a:pt x="27" y="5"/>
                    </a:lnTo>
                    <a:lnTo>
                      <a:pt x="32" y="21"/>
                    </a:lnTo>
                    <a:lnTo>
                      <a:pt x="74" y="26"/>
                    </a:lnTo>
                    <a:lnTo>
                      <a:pt x="69" y="42"/>
                    </a:lnTo>
                    <a:lnTo>
                      <a:pt x="58" y="47"/>
                    </a:lnTo>
                    <a:lnTo>
                      <a:pt x="58" y="53"/>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738" name="Freeform 188"/>
              <p:cNvSpPr>
                <a:spLocks/>
              </p:cNvSpPr>
              <p:nvPr/>
            </p:nvSpPr>
            <p:spPr bwMode="auto">
              <a:xfrm>
                <a:off x="4128" y="2215"/>
                <a:ext cx="37" cy="74"/>
              </a:xfrm>
              <a:custGeom>
                <a:avLst/>
                <a:gdLst>
                  <a:gd name="T0" fmla="*/ 6 w 37"/>
                  <a:gd name="T1" fmla="*/ 0 h 74"/>
                  <a:gd name="T2" fmla="*/ 21 w 37"/>
                  <a:gd name="T3" fmla="*/ 16 h 74"/>
                  <a:gd name="T4" fmla="*/ 37 w 37"/>
                  <a:gd name="T5" fmla="*/ 53 h 74"/>
                  <a:gd name="T6" fmla="*/ 32 w 37"/>
                  <a:gd name="T7" fmla="*/ 69 h 74"/>
                  <a:gd name="T8" fmla="*/ 11 w 37"/>
                  <a:gd name="T9" fmla="*/ 74 h 74"/>
                  <a:gd name="T10" fmla="*/ 0 w 37"/>
                  <a:gd name="T11" fmla="*/ 43 h 74"/>
                  <a:gd name="T12" fmla="*/ 6 w 37"/>
                  <a:gd name="T13" fmla="*/ 0 h 74"/>
                </a:gdLst>
                <a:ahLst/>
                <a:cxnLst>
                  <a:cxn ang="0">
                    <a:pos x="T0" y="T1"/>
                  </a:cxn>
                  <a:cxn ang="0">
                    <a:pos x="T2" y="T3"/>
                  </a:cxn>
                  <a:cxn ang="0">
                    <a:pos x="T4" y="T5"/>
                  </a:cxn>
                  <a:cxn ang="0">
                    <a:pos x="T6" y="T7"/>
                  </a:cxn>
                  <a:cxn ang="0">
                    <a:pos x="T8" y="T9"/>
                  </a:cxn>
                  <a:cxn ang="0">
                    <a:pos x="T10" y="T11"/>
                  </a:cxn>
                  <a:cxn ang="0">
                    <a:pos x="T12" y="T13"/>
                  </a:cxn>
                </a:cxnLst>
                <a:rect l="0" t="0" r="r" b="b"/>
                <a:pathLst>
                  <a:path w="37" h="74">
                    <a:moveTo>
                      <a:pt x="6" y="0"/>
                    </a:moveTo>
                    <a:lnTo>
                      <a:pt x="21" y="16"/>
                    </a:lnTo>
                    <a:lnTo>
                      <a:pt x="37" y="53"/>
                    </a:lnTo>
                    <a:lnTo>
                      <a:pt x="32" y="69"/>
                    </a:lnTo>
                    <a:lnTo>
                      <a:pt x="11" y="74"/>
                    </a:lnTo>
                    <a:lnTo>
                      <a:pt x="0" y="43"/>
                    </a:lnTo>
                    <a:lnTo>
                      <a:pt x="6" y="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739" name="Freeform 189"/>
              <p:cNvSpPr>
                <a:spLocks/>
              </p:cNvSpPr>
              <p:nvPr/>
            </p:nvSpPr>
            <p:spPr bwMode="auto">
              <a:xfrm>
                <a:off x="4128" y="2215"/>
                <a:ext cx="37" cy="74"/>
              </a:xfrm>
              <a:custGeom>
                <a:avLst/>
                <a:gdLst>
                  <a:gd name="T0" fmla="*/ 6 w 37"/>
                  <a:gd name="T1" fmla="*/ 0 h 74"/>
                  <a:gd name="T2" fmla="*/ 21 w 37"/>
                  <a:gd name="T3" fmla="*/ 16 h 74"/>
                  <a:gd name="T4" fmla="*/ 37 w 37"/>
                  <a:gd name="T5" fmla="*/ 53 h 74"/>
                  <a:gd name="T6" fmla="*/ 32 w 37"/>
                  <a:gd name="T7" fmla="*/ 69 h 74"/>
                  <a:gd name="T8" fmla="*/ 11 w 37"/>
                  <a:gd name="T9" fmla="*/ 74 h 74"/>
                  <a:gd name="T10" fmla="*/ 0 w 37"/>
                  <a:gd name="T11" fmla="*/ 43 h 74"/>
                  <a:gd name="T12" fmla="*/ 6 w 37"/>
                  <a:gd name="T13" fmla="*/ 0 h 74"/>
                </a:gdLst>
                <a:ahLst/>
                <a:cxnLst>
                  <a:cxn ang="0">
                    <a:pos x="T0" y="T1"/>
                  </a:cxn>
                  <a:cxn ang="0">
                    <a:pos x="T2" y="T3"/>
                  </a:cxn>
                  <a:cxn ang="0">
                    <a:pos x="T4" y="T5"/>
                  </a:cxn>
                  <a:cxn ang="0">
                    <a:pos x="T6" y="T7"/>
                  </a:cxn>
                  <a:cxn ang="0">
                    <a:pos x="T8" y="T9"/>
                  </a:cxn>
                  <a:cxn ang="0">
                    <a:pos x="T10" y="T11"/>
                  </a:cxn>
                  <a:cxn ang="0">
                    <a:pos x="T12" y="T13"/>
                  </a:cxn>
                </a:cxnLst>
                <a:rect l="0" t="0" r="r" b="b"/>
                <a:pathLst>
                  <a:path w="37" h="74">
                    <a:moveTo>
                      <a:pt x="6" y="0"/>
                    </a:moveTo>
                    <a:lnTo>
                      <a:pt x="21" y="16"/>
                    </a:lnTo>
                    <a:lnTo>
                      <a:pt x="37" y="53"/>
                    </a:lnTo>
                    <a:lnTo>
                      <a:pt x="32" y="69"/>
                    </a:lnTo>
                    <a:lnTo>
                      <a:pt x="11" y="74"/>
                    </a:lnTo>
                    <a:lnTo>
                      <a:pt x="0" y="43"/>
                    </a:lnTo>
                    <a:lnTo>
                      <a:pt x="6"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740" name="Freeform 190"/>
              <p:cNvSpPr>
                <a:spLocks/>
              </p:cNvSpPr>
              <p:nvPr/>
            </p:nvSpPr>
            <p:spPr bwMode="auto">
              <a:xfrm>
                <a:off x="4302" y="1883"/>
                <a:ext cx="137" cy="338"/>
              </a:xfrm>
              <a:custGeom>
                <a:avLst/>
                <a:gdLst>
                  <a:gd name="T0" fmla="*/ 79 w 137"/>
                  <a:gd name="T1" fmla="*/ 21 h 338"/>
                  <a:gd name="T2" fmla="*/ 90 w 137"/>
                  <a:gd name="T3" fmla="*/ 48 h 338"/>
                  <a:gd name="T4" fmla="*/ 74 w 137"/>
                  <a:gd name="T5" fmla="*/ 74 h 338"/>
                  <a:gd name="T6" fmla="*/ 85 w 137"/>
                  <a:gd name="T7" fmla="*/ 84 h 338"/>
                  <a:gd name="T8" fmla="*/ 85 w 137"/>
                  <a:gd name="T9" fmla="*/ 84 h 338"/>
                  <a:gd name="T10" fmla="*/ 106 w 137"/>
                  <a:gd name="T11" fmla="*/ 95 h 338"/>
                  <a:gd name="T12" fmla="*/ 116 w 137"/>
                  <a:gd name="T13" fmla="*/ 121 h 338"/>
                  <a:gd name="T14" fmla="*/ 137 w 137"/>
                  <a:gd name="T15" fmla="*/ 127 h 338"/>
                  <a:gd name="T16" fmla="*/ 127 w 137"/>
                  <a:gd name="T17" fmla="*/ 137 h 338"/>
                  <a:gd name="T18" fmla="*/ 122 w 137"/>
                  <a:gd name="T19" fmla="*/ 142 h 338"/>
                  <a:gd name="T20" fmla="*/ 101 w 137"/>
                  <a:gd name="T21" fmla="*/ 158 h 338"/>
                  <a:gd name="T22" fmla="*/ 95 w 137"/>
                  <a:gd name="T23" fmla="*/ 164 h 338"/>
                  <a:gd name="T24" fmla="*/ 90 w 137"/>
                  <a:gd name="T25" fmla="*/ 179 h 338"/>
                  <a:gd name="T26" fmla="*/ 95 w 137"/>
                  <a:gd name="T27" fmla="*/ 195 h 338"/>
                  <a:gd name="T28" fmla="*/ 116 w 137"/>
                  <a:gd name="T29" fmla="*/ 216 h 338"/>
                  <a:gd name="T30" fmla="*/ 111 w 137"/>
                  <a:gd name="T31" fmla="*/ 243 h 338"/>
                  <a:gd name="T32" fmla="*/ 127 w 137"/>
                  <a:gd name="T33" fmla="*/ 264 h 338"/>
                  <a:gd name="T34" fmla="*/ 127 w 137"/>
                  <a:gd name="T35" fmla="*/ 280 h 338"/>
                  <a:gd name="T36" fmla="*/ 137 w 137"/>
                  <a:gd name="T37" fmla="*/ 301 h 338"/>
                  <a:gd name="T38" fmla="*/ 122 w 137"/>
                  <a:gd name="T39" fmla="*/ 338 h 338"/>
                  <a:gd name="T40" fmla="*/ 122 w 137"/>
                  <a:gd name="T41" fmla="*/ 285 h 338"/>
                  <a:gd name="T42" fmla="*/ 106 w 137"/>
                  <a:gd name="T43" fmla="*/ 243 h 338"/>
                  <a:gd name="T44" fmla="*/ 85 w 137"/>
                  <a:gd name="T45" fmla="*/ 201 h 338"/>
                  <a:gd name="T46" fmla="*/ 79 w 137"/>
                  <a:gd name="T47" fmla="*/ 216 h 338"/>
                  <a:gd name="T48" fmla="*/ 64 w 137"/>
                  <a:gd name="T49" fmla="*/ 232 h 338"/>
                  <a:gd name="T50" fmla="*/ 43 w 137"/>
                  <a:gd name="T51" fmla="*/ 227 h 338"/>
                  <a:gd name="T52" fmla="*/ 48 w 137"/>
                  <a:gd name="T53" fmla="*/ 195 h 338"/>
                  <a:gd name="T54" fmla="*/ 11 w 137"/>
                  <a:gd name="T55" fmla="*/ 148 h 338"/>
                  <a:gd name="T56" fmla="*/ 0 w 137"/>
                  <a:gd name="T57" fmla="*/ 142 h 338"/>
                  <a:gd name="T58" fmla="*/ 6 w 137"/>
                  <a:gd name="T59" fmla="*/ 121 h 338"/>
                  <a:gd name="T60" fmla="*/ 11 w 137"/>
                  <a:gd name="T61" fmla="*/ 116 h 338"/>
                  <a:gd name="T62" fmla="*/ 11 w 137"/>
                  <a:gd name="T63" fmla="*/ 79 h 338"/>
                  <a:gd name="T64" fmla="*/ 21 w 137"/>
                  <a:gd name="T65" fmla="*/ 84 h 338"/>
                  <a:gd name="T66" fmla="*/ 32 w 137"/>
                  <a:gd name="T67" fmla="*/ 37 h 338"/>
                  <a:gd name="T68" fmla="*/ 53 w 137"/>
                  <a:gd name="T69" fmla="*/ 21 h 338"/>
                  <a:gd name="T70" fmla="*/ 58 w 137"/>
                  <a:gd name="T71" fmla="*/ 5 h 338"/>
                  <a:gd name="T72" fmla="*/ 64 w 137"/>
                  <a:gd name="T73" fmla="*/ 0 h 338"/>
                  <a:gd name="T74" fmla="*/ 79 w 137"/>
                  <a:gd name="T75" fmla="*/ 21 h 3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37" h="338">
                    <a:moveTo>
                      <a:pt x="79" y="21"/>
                    </a:moveTo>
                    <a:lnTo>
                      <a:pt x="90" y="48"/>
                    </a:lnTo>
                    <a:lnTo>
                      <a:pt x="74" y="74"/>
                    </a:lnTo>
                    <a:lnTo>
                      <a:pt x="85" y="84"/>
                    </a:lnTo>
                    <a:lnTo>
                      <a:pt x="85" y="84"/>
                    </a:lnTo>
                    <a:lnTo>
                      <a:pt x="106" y="95"/>
                    </a:lnTo>
                    <a:lnTo>
                      <a:pt x="116" y="121"/>
                    </a:lnTo>
                    <a:lnTo>
                      <a:pt x="137" y="127"/>
                    </a:lnTo>
                    <a:lnTo>
                      <a:pt x="127" y="137"/>
                    </a:lnTo>
                    <a:lnTo>
                      <a:pt x="122" y="142"/>
                    </a:lnTo>
                    <a:lnTo>
                      <a:pt x="101" y="158"/>
                    </a:lnTo>
                    <a:lnTo>
                      <a:pt x="95" y="164"/>
                    </a:lnTo>
                    <a:lnTo>
                      <a:pt x="90" y="179"/>
                    </a:lnTo>
                    <a:lnTo>
                      <a:pt x="95" y="195"/>
                    </a:lnTo>
                    <a:lnTo>
                      <a:pt x="116" y="216"/>
                    </a:lnTo>
                    <a:lnTo>
                      <a:pt x="111" y="243"/>
                    </a:lnTo>
                    <a:lnTo>
                      <a:pt x="127" y="264"/>
                    </a:lnTo>
                    <a:lnTo>
                      <a:pt x="127" y="280"/>
                    </a:lnTo>
                    <a:lnTo>
                      <a:pt x="137" y="301"/>
                    </a:lnTo>
                    <a:lnTo>
                      <a:pt x="122" y="338"/>
                    </a:lnTo>
                    <a:lnTo>
                      <a:pt x="122" y="285"/>
                    </a:lnTo>
                    <a:lnTo>
                      <a:pt x="106" y="243"/>
                    </a:lnTo>
                    <a:lnTo>
                      <a:pt x="85" y="201"/>
                    </a:lnTo>
                    <a:lnTo>
                      <a:pt x="79" y="216"/>
                    </a:lnTo>
                    <a:lnTo>
                      <a:pt x="64" y="232"/>
                    </a:lnTo>
                    <a:lnTo>
                      <a:pt x="43" y="227"/>
                    </a:lnTo>
                    <a:lnTo>
                      <a:pt x="48" y="195"/>
                    </a:lnTo>
                    <a:lnTo>
                      <a:pt x="11" y="148"/>
                    </a:lnTo>
                    <a:lnTo>
                      <a:pt x="0" y="142"/>
                    </a:lnTo>
                    <a:lnTo>
                      <a:pt x="6" y="121"/>
                    </a:lnTo>
                    <a:lnTo>
                      <a:pt x="11" y="116"/>
                    </a:lnTo>
                    <a:lnTo>
                      <a:pt x="11" y="79"/>
                    </a:lnTo>
                    <a:lnTo>
                      <a:pt x="21" y="84"/>
                    </a:lnTo>
                    <a:lnTo>
                      <a:pt x="32" y="37"/>
                    </a:lnTo>
                    <a:lnTo>
                      <a:pt x="53" y="21"/>
                    </a:lnTo>
                    <a:lnTo>
                      <a:pt x="58" y="5"/>
                    </a:lnTo>
                    <a:lnTo>
                      <a:pt x="64" y="0"/>
                    </a:lnTo>
                    <a:lnTo>
                      <a:pt x="79" y="21"/>
                    </a:lnTo>
                    <a:close/>
                  </a:path>
                </a:pathLst>
              </a:custGeom>
              <a:solidFill>
                <a:srgbClr val="FB97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741" name="Freeform 191"/>
              <p:cNvSpPr>
                <a:spLocks/>
              </p:cNvSpPr>
              <p:nvPr/>
            </p:nvSpPr>
            <p:spPr bwMode="auto">
              <a:xfrm>
                <a:off x="4302" y="1883"/>
                <a:ext cx="137" cy="338"/>
              </a:xfrm>
              <a:custGeom>
                <a:avLst/>
                <a:gdLst>
                  <a:gd name="T0" fmla="*/ 79 w 137"/>
                  <a:gd name="T1" fmla="*/ 21 h 338"/>
                  <a:gd name="T2" fmla="*/ 90 w 137"/>
                  <a:gd name="T3" fmla="*/ 48 h 338"/>
                  <a:gd name="T4" fmla="*/ 74 w 137"/>
                  <a:gd name="T5" fmla="*/ 74 h 338"/>
                  <a:gd name="T6" fmla="*/ 85 w 137"/>
                  <a:gd name="T7" fmla="*/ 84 h 338"/>
                  <a:gd name="T8" fmla="*/ 85 w 137"/>
                  <a:gd name="T9" fmla="*/ 84 h 338"/>
                  <a:gd name="T10" fmla="*/ 106 w 137"/>
                  <a:gd name="T11" fmla="*/ 95 h 338"/>
                  <a:gd name="T12" fmla="*/ 116 w 137"/>
                  <a:gd name="T13" fmla="*/ 121 h 338"/>
                  <a:gd name="T14" fmla="*/ 137 w 137"/>
                  <a:gd name="T15" fmla="*/ 127 h 338"/>
                  <a:gd name="T16" fmla="*/ 127 w 137"/>
                  <a:gd name="T17" fmla="*/ 137 h 338"/>
                  <a:gd name="T18" fmla="*/ 122 w 137"/>
                  <a:gd name="T19" fmla="*/ 142 h 338"/>
                  <a:gd name="T20" fmla="*/ 101 w 137"/>
                  <a:gd name="T21" fmla="*/ 158 h 338"/>
                  <a:gd name="T22" fmla="*/ 95 w 137"/>
                  <a:gd name="T23" fmla="*/ 164 h 338"/>
                  <a:gd name="T24" fmla="*/ 90 w 137"/>
                  <a:gd name="T25" fmla="*/ 179 h 338"/>
                  <a:gd name="T26" fmla="*/ 95 w 137"/>
                  <a:gd name="T27" fmla="*/ 195 h 338"/>
                  <a:gd name="T28" fmla="*/ 116 w 137"/>
                  <a:gd name="T29" fmla="*/ 216 h 338"/>
                  <a:gd name="T30" fmla="*/ 111 w 137"/>
                  <a:gd name="T31" fmla="*/ 243 h 338"/>
                  <a:gd name="T32" fmla="*/ 127 w 137"/>
                  <a:gd name="T33" fmla="*/ 264 h 338"/>
                  <a:gd name="T34" fmla="*/ 127 w 137"/>
                  <a:gd name="T35" fmla="*/ 280 h 338"/>
                  <a:gd name="T36" fmla="*/ 137 w 137"/>
                  <a:gd name="T37" fmla="*/ 301 h 338"/>
                  <a:gd name="T38" fmla="*/ 122 w 137"/>
                  <a:gd name="T39" fmla="*/ 338 h 338"/>
                  <a:gd name="T40" fmla="*/ 122 w 137"/>
                  <a:gd name="T41" fmla="*/ 285 h 338"/>
                  <a:gd name="T42" fmla="*/ 106 w 137"/>
                  <a:gd name="T43" fmla="*/ 243 h 338"/>
                  <a:gd name="T44" fmla="*/ 85 w 137"/>
                  <a:gd name="T45" fmla="*/ 201 h 338"/>
                  <a:gd name="T46" fmla="*/ 79 w 137"/>
                  <a:gd name="T47" fmla="*/ 216 h 338"/>
                  <a:gd name="T48" fmla="*/ 64 w 137"/>
                  <a:gd name="T49" fmla="*/ 232 h 338"/>
                  <a:gd name="T50" fmla="*/ 43 w 137"/>
                  <a:gd name="T51" fmla="*/ 227 h 338"/>
                  <a:gd name="T52" fmla="*/ 48 w 137"/>
                  <a:gd name="T53" fmla="*/ 195 h 338"/>
                  <a:gd name="T54" fmla="*/ 11 w 137"/>
                  <a:gd name="T55" fmla="*/ 148 h 338"/>
                  <a:gd name="T56" fmla="*/ 0 w 137"/>
                  <a:gd name="T57" fmla="*/ 142 h 338"/>
                  <a:gd name="T58" fmla="*/ 6 w 137"/>
                  <a:gd name="T59" fmla="*/ 121 h 338"/>
                  <a:gd name="T60" fmla="*/ 11 w 137"/>
                  <a:gd name="T61" fmla="*/ 116 h 338"/>
                  <a:gd name="T62" fmla="*/ 11 w 137"/>
                  <a:gd name="T63" fmla="*/ 79 h 338"/>
                  <a:gd name="T64" fmla="*/ 21 w 137"/>
                  <a:gd name="T65" fmla="*/ 84 h 338"/>
                  <a:gd name="T66" fmla="*/ 32 w 137"/>
                  <a:gd name="T67" fmla="*/ 37 h 338"/>
                  <a:gd name="T68" fmla="*/ 53 w 137"/>
                  <a:gd name="T69" fmla="*/ 21 h 338"/>
                  <a:gd name="T70" fmla="*/ 58 w 137"/>
                  <a:gd name="T71" fmla="*/ 5 h 338"/>
                  <a:gd name="T72" fmla="*/ 64 w 137"/>
                  <a:gd name="T73" fmla="*/ 0 h 338"/>
                  <a:gd name="T74" fmla="*/ 79 w 137"/>
                  <a:gd name="T75" fmla="*/ 21 h 3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37" h="338">
                    <a:moveTo>
                      <a:pt x="79" y="21"/>
                    </a:moveTo>
                    <a:lnTo>
                      <a:pt x="90" y="48"/>
                    </a:lnTo>
                    <a:lnTo>
                      <a:pt x="74" y="74"/>
                    </a:lnTo>
                    <a:lnTo>
                      <a:pt x="85" y="84"/>
                    </a:lnTo>
                    <a:lnTo>
                      <a:pt x="85" y="84"/>
                    </a:lnTo>
                    <a:lnTo>
                      <a:pt x="106" y="95"/>
                    </a:lnTo>
                    <a:lnTo>
                      <a:pt x="116" y="121"/>
                    </a:lnTo>
                    <a:lnTo>
                      <a:pt x="137" y="127"/>
                    </a:lnTo>
                    <a:lnTo>
                      <a:pt x="127" y="137"/>
                    </a:lnTo>
                    <a:lnTo>
                      <a:pt x="122" y="142"/>
                    </a:lnTo>
                    <a:lnTo>
                      <a:pt x="101" y="158"/>
                    </a:lnTo>
                    <a:lnTo>
                      <a:pt x="95" y="164"/>
                    </a:lnTo>
                    <a:lnTo>
                      <a:pt x="90" y="179"/>
                    </a:lnTo>
                    <a:lnTo>
                      <a:pt x="95" y="195"/>
                    </a:lnTo>
                    <a:lnTo>
                      <a:pt x="116" y="216"/>
                    </a:lnTo>
                    <a:lnTo>
                      <a:pt x="111" y="243"/>
                    </a:lnTo>
                    <a:lnTo>
                      <a:pt x="127" y="264"/>
                    </a:lnTo>
                    <a:lnTo>
                      <a:pt x="127" y="280"/>
                    </a:lnTo>
                    <a:lnTo>
                      <a:pt x="137" y="301"/>
                    </a:lnTo>
                    <a:lnTo>
                      <a:pt x="122" y="338"/>
                    </a:lnTo>
                    <a:lnTo>
                      <a:pt x="122" y="285"/>
                    </a:lnTo>
                    <a:lnTo>
                      <a:pt x="106" y="243"/>
                    </a:lnTo>
                    <a:lnTo>
                      <a:pt x="85" y="201"/>
                    </a:lnTo>
                    <a:lnTo>
                      <a:pt x="79" y="216"/>
                    </a:lnTo>
                    <a:lnTo>
                      <a:pt x="64" y="232"/>
                    </a:lnTo>
                    <a:lnTo>
                      <a:pt x="43" y="227"/>
                    </a:lnTo>
                    <a:lnTo>
                      <a:pt x="48" y="195"/>
                    </a:lnTo>
                    <a:lnTo>
                      <a:pt x="11" y="148"/>
                    </a:lnTo>
                    <a:lnTo>
                      <a:pt x="0" y="142"/>
                    </a:lnTo>
                    <a:lnTo>
                      <a:pt x="6" y="121"/>
                    </a:lnTo>
                    <a:lnTo>
                      <a:pt x="11" y="116"/>
                    </a:lnTo>
                    <a:lnTo>
                      <a:pt x="11" y="79"/>
                    </a:lnTo>
                    <a:lnTo>
                      <a:pt x="21" y="84"/>
                    </a:lnTo>
                    <a:lnTo>
                      <a:pt x="32" y="37"/>
                    </a:lnTo>
                    <a:lnTo>
                      <a:pt x="53" y="21"/>
                    </a:lnTo>
                    <a:lnTo>
                      <a:pt x="58" y="5"/>
                    </a:lnTo>
                    <a:lnTo>
                      <a:pt x="64" y="0"/>
                    </a:lnTo>
                    <a:lnTo>
                      <a:pt x="79" y="2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742" name="Freeform 192"/>
              <p:cNvSpPr>
                <a:spLocks/>
              </p:cNvSpPr>
              <p:nvPr/>
            </p:nvSpPr>
            <p:spPr bwMode="auto">
              <a:xfrm>
                <a:off x="4392" y="2025"/>
                <a:ext cx="132" cy="270"/>
              </a:xfrm>
              <a:custGeom>
                <a:avLst/>
                <a:gdLst>
                  <a:gd name="T0" fmla="*/ 47 w 132"/>
                  <a:gd name="T1" fmla="*/ 22 h 270"/>
                  <a:gd name="T2" fmla="*/ 58 w 132"/>
                  <a:gd name="T3" fmla="*/ 22 h 270"/>
                  <a:gd name="T4" fmla="*/ 53 w 132"/>
                  <a:gd name="T5" fmla="*/ 37 h 270"/>
                  <a:gd name="T6" fmla="*/ 58 w 132"/>
                  <a:gd name="T7" fmla="*/ 59 h 270"/>
                  <a:gd name="T8" fmla="*/ 79 w 132"/>
                  <a:gd name="T9" fmla="*/ 48 h 270"/>
                  <a:gd name="T10" fmla="*/ 90 w 132"/>
                  <a:gd name="T11" fmla="*/ 48 h 270"/>
                  <a:gd name="T12" fmla="*/ 100 w 132"/>
                  <a:gd name="T13" fmla="*/ 43 h 270"/>
                  <a:gd name="T14" fmla="*/ 116 w 132"/>
                  <a:gd name="T15" fmla="*/ 59 h 270"/>
                  <a:gd name="T16" fmla="*/ 116 w 132"/>
                  <a:gd name="T17" fmla="*/ 74 h 270"/>
                  <a:gd name="T18" fmla="*/ 132 w 132"/>
                  <a:gd name="T19" fmla="*/ 90 h 270"/>
                  <a:gd name="T20" fmla="*/ 132 w 132"/>
                  <a:gd name="T21" fmla="*/ 117 h 270"/>
                  <a:gd name="T22" fmla="*/ 100 w 132"/>
                  <a:gd name="T23" fmla="*/ 111 h 270"/>
                  <a:gd name="T24" fmla="*/ 95 w 132"/>
                  <a:gd name="T25" fmla="*/ 117 h 270"/>
                  <a:gd name="T26" fmla="*/ 90 w 132"/>
                  <a:gd name="T27" fmla="*/ 132 h 270"/>
                  <a:gd name="T28" fmla="*/ 95 w 132"/>
                  <a:gd name="T29" fmla="*/ 159 h 270"/>
                  <a:gd name="T30" fmla="*/ 69 w 132"/>
                  <a:gd name="T31" fmla="*/ 143 h 270"/>
                  <a:gd name="T32" fmla="*/ 63 w 132"/>
                  <a:gd name="T33" fmla="*/ 127 h 270"/>
                  <a:gd name="T34" fmla="*/ 47 w 132"/>
                  <a:gd name="T35" fmla="*/ 132 h 270"/>
                  <a:gd name="T36" fmla="*/ 53 w 132"/>
                  <a:gd name="T37" fmla="*/ 154 h 270"/>
                  <a:gd name="T38" fmla="*/ 42 w 132"/>
                  <a:gd name="T39" fmla="*/ 185 h 270"/>
                  <a:gd name="T40" fmla="*/ 47 w 132"/>
                  <a:gd name="T41" fmla="*/ 206 h 270"/>
                  <a:gd name="T42" fmla="*/ 58 w 132"/>
                  <a:gd name="T43" fmla="*/ 201 h 270"/>
                  <a:gd name="T44" fmla="*/ 63 w 132"/>
                  <a:gd name="T45" fmla="*/ 222 h 270"/>
                  <a:gd name="T46" fmla="*/ 74 w 132"/>
                  <a:gd name="T47" fmla="*/ 248 h 270"/>
                  <a:gd name="T48" fmla="*/ 84 w 132"/>
                  <a:gd name="T49" fmla="*/ 248 h 270"/>
                  <a:gd name="T50" fmla="*/ 95 w 132"/>
                  <a:gd name="T51" fmla="*/ 259 h 270"/>
                  <a:gd name="T52" fmla="*/ 90 w 132"/>
                  <a:gd name="T53" fmla="*/ 270 h 270"/>
                  <a:gd name="T54" fmla="*/ 84 w 132"/>
                  <a:gd name="T55" fmla="*/ 264 h 270"/>
                  <a:gd name="T56" fmla="*/ 79 w 132"/>
                  <a:gd name="T57" fmla="*/ 270 h 270"/>
                  <a:gd name="T58" fmla="*/ 79 w 132"/>
                  <a:gd name="T59" fmla="*/ 259 h 270"/>
                  <a:gd name="T60" fmla="*/ 63 w 132"/>
                  <a:gd name="T61" fmla="*/ 248 h 270"/>
                  <a:gd name="T62" fmla="*/ 63 w 132"/>
                  <a:gd name="T63" fmla="*/ 254 h 270"/>
                  <a:gd name="T64" fmla="*/ 37 w 132"/>
                  <a:gd name="T65" fmla="*/ 222 h 270"/>
                  <a:gd name="T66" fmla="*/ 32 w 132"/>
                  <a:gd name="T67" fmla="*/ 227 h 270"/>
                  <a:gd name="T68" fmla="*/ 26 w 132"/>
                  <a:gd name="T69" fmla="*/ 212 h 270"/>
                  <a:gd name="T70" fmla="*/ 47 w 132"/>
                  <a:gd name="T71" fmla="*/ 159 h 270"/>
                  <a:gd name="T72" fmla="*/ 37 w 132"/>
                  <a:gd name="T73" fmla="*/ 138 h 270"/>
                  <a:gd name="T74" fmla="*/ 37 w 132"/>
                  <a:gd name="T75" fmla="*/ 122 h 270"/>
                  <a:gd name="T76" fmla="*/ 21 w 132"/>
                  <a:gd name="T77" fmla="*/ 101 h 270"/>
                  <a:gd name="T78" fmla="*/ 26 w 132"/>
                  <a:gd name="T79" fmla="*/ 74 h 270"/>
                  <a:gd name="T80" fmla="*/ 5 w 132"/>
                  <a:gd name="T81" fmla="*/ 53 h 270"/>
                  <a:gd name="T82" fmla="*/ 0 w 132"/>
                  <a:gd name="T83" fmla="*/ 37 h 270"/>
                  <a:gd name="T84" fmla="*/ 5 w 132"/>
                  <a:gd name="T85" fmla="*/ 22 h 270"/>
                  <a:gd name="T86" fmla="*/ 11 w 132"/>
                  <a:gd name="T87" fmla="*/ 16 h 270"/>
                  <a:gd name="T88" fmla="*/ 32 w 132"/>
                  <a:gd name="T89" fmla="*/ 0 h 270"/>
                  <a:gd name="T90" fmla="*/ 42 w 132"/>
                  <a:gd name="T91" fmla="*/ 11 h 270"/>
                  <a:gd name="T92" fmla="*/ 47 w 132"/>
                  <a:gd name="T93" fmla="*/ 22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32" h="270">
                    <a:moveTo>
                      <a:pt x="47" y="22"/>
                    </a:moveTo>
                    <a:lnTo>
                      <a:pt x="58" y="22"/>
                    </a:lnTo>
                    <a:lnTo>
                      <a:pt x="53" y="37"/>
                    </a:lnTo>
                    <a:lnTo>
                      <a:pt x="58" y="59"/>
                    </a:lnTo>
                    <a:lnTo>
                      <a:pt x="79" y="48"/>
                    </a:lnTo>
                    <a:lnTo>
                      <a:pt x="90" y="48"/>
                    </a:lnTo>
                    <a:lnTo>
                      <a:pt x="100" y="43"/>
                    </a:lnTo>
                    <a:lnTo>
                      <a:pt x="116" y="59"/>
                    </a:lnTo>
                    <a:lnTo>
                      <a:pt x="116" y="74"/>
                    </a:lnTo>
                    <a:lnTo>
                      <a:pt x="132" y="90"/>
                    </a:lnTo>
                    <a:lnTo>
                      <a:pt x="132" y="117"/>
                    </a:lnTo>
                    <a:lnTo>
                      <a:pt x="100" y="111"/>
                    </a:lnTo>
                    <a:lnTo>
                      <a:pt x="95" y="117"/>
                    </a:lnTo>
                    <a:lnTo>
                      <a:pt x="90" y="132"/>
                    </a:lnTo>
                    <a:lnTo>
                      <a:pt x="95" y="159"/>
                    </a:lnTo>
                    <a:lnTo>
                      <a:pt x="69" y="143"/>
                    </a:lnTo>
                    <a:lnTo>
                      <a:pt x="63" y="127"/>
                    </a:lnTo>
                    <a:lnTo>
                      <a:pt x="47" y="132"/>
                    </a:lnTo>
                    <a:lnTo>
                      <a:pt x="53" y="154"/>
                    </a:lnTo>
                    <a:lnTo>
                      <a:pt x="42" y="185"/>
                    </a:lnTo>
                    <a:lnTo>
                      <a:pt x="47" y="206"/>
                    </a:lnTo>
                    <a:lnTo>
                      <a:pt x="58" y="201"/>
                    </a:lnTo>
                    <a:lnTo>
                      <a:pt x="63" y="222"/>
                    </a:lnTo>
                    <a:lnTo>
                      <a:pt x="74" y="248"/>
                    </a:lnTo>
                    <a:lnTo>
                      <a:pt x="84" y="248"/>
                    </a:lnTo>
                    <a:lnTo>
                      <a:pt x="95" y="259"/>
                    </a:lnTo>
                    <a:lnTo>
                      <a:pt x="90" y="270"/>
                    </a:lnTo>
                    <a:lnTo>
                      <a:pt x="84" y="264"/>
                    </a:lnTo>
                    <a:lnTo>
                      <a:pt x="79" y="270"/>
                    </a:lnTo>
                    <a:lnTo>
                      <a:pt x="79" y="259"/>
                    </a:lnTo>
                    <a:lnTo>
                      <a:pt x="63" y="248"/>
                    </a:lnTo>
                    <a:lnTo>
                      <a:pt x="63" y="254"/>
                    </a:lnTo>
                    <a:lnTo>
                      <a:pt x="37" y="222"/>
                    </a:lnTo>
                    <a:lnTo>
                      <a:pt x="32" y="227"/>
                    </a:lnTo>
                    <a:lnTo>
                      <a:pt x="26" y="212"/>
                    </a:lnTo>
                    <a:lnTo>
                      <a:pt x="47" y="159"/>
                    </a:lnTo>
                    <a:lnTo>
                      <a:pt x="37" y="138"/>
                    </a:lnTo>
                    <a:lnTo>
                      <a:pt x="37" y="122"/>
                    </a:lnTo>
                    <a:lnTo>
                      <a:pt x="21" y="101"/>
                    </a:lnTo>
                    <a:lnTo>
                      <a:pt x="26" y="74"/>
                    </a:lnTo>
                    <a:lnTo>
                      <a:pt x="5" y="53"/>
                    </a:lnTo>
                    <a:lnTo>
                      <a:pt x="0" y="37"/>
                    </a:lnTo>
                    <a:lnTo>
                      <a:pt x="5" y="22"/>
                    </a:lnTo>
                    <a:lnTo>
                      <a:pt x="11" y="16"/>
                    </a:lnTo>
                    <a:lnTo>
                      <a:pt x="32" y="0"/>
                    </a:lnTo>
                    <a:lnTo>
                      <a:pt x="42" y="11"/>
                    </a:lnTo>
                    <a:lnTo>
                      <a:pt x="47" y="22"/>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743" name="Freeform 193"/>
              <p:cNvSpPr>
                <a:spLocks/>
              </p:cNvSpPr>
              <p:nvPr/>
            </p:nvSpPr>
            <p:spPr bwMode="auto">
              <a:xfrm>
                <a:off x="4392" y="2025"/>
                <a:ext cx="132" cy="270"/>
              </a:xfrm>
              <a:custGeom>
                <a:avLst/>
                <a:gdLst>
                  <a:gd name="T0" fmla="*/ 53 w 132"/>
                  <a:gd name="T1" fmla="*/ 22 h 270"/>
                  <a:gd name="T2" fmla="*/ 58 w 132"/>
                  <a:gd name="T3" fmla="*/ 22 h 270"/>
                  <a:gd name="T4" fmla="*/ 53 w 132"/>
                  <a:gd name="T5" fmla="*/ 37 h 270"/>
                  <a:gd name="T6" fmla="*/ 58 w 132"/>
                  <a:gd name="T7" fmla="*/ 59 h 270"/>
                  <a:gd name="T8" fmla="*/ 79 w 132"/>
                  <a:gd name="T9" fmla="*/ 48 h 270"/>
                  <a:gd name="T10" fmla="*/ 90 w 132"/>
                  <a:gd name="T11" fmla="*/ 48 h 270"/>
                  <a:gd name="T12" fmla="*/ 100 w 132"/>
                  <a:gd name="T13" fmla="*/ 43 h 270"/>
                  <a:gd name="T14" fmla="*/ 116 w 132"/>
                  <a:gd name="T15" fmla="*/ 59 h 270"/>
                  <a:gd name="T16" fmla="*/ 116 w 132"/>
                  <a:gd name="T17" fmla="*/ 74 h 270"/>
                  <a:gd name="T18" fmla="*/ 132 w 132"/>
                  <a:gd name="T19" fmla="*/ 90 h 270"/>
                  <a:gd name="T20" fmla="*/ 132 w 132"/>
                  <a:gd name="T21" fmla="*/ 117 h 270"/>
                  <a:gd name="T22" fmla="*/ 100 w 132"/>
                  <a:gd name="T23" fmla="*/ 111 h 270"/>
                  <a:gd name="T24" fmla="*/ 95 w 132"/>
                  <a:gd name="T25" fmla="*/ 117 h 270"/>
                  <a:gd name="T26" fmla="*/ 90 w 132"/>
                  <a:gd name="T27" fmla="*/ 132 h 270"/>
                  <a:gd name="T28" fmla="*/ 95 w 132"/>
                  <a:gd name="T29" fmla="*/ 159 h 270"/>
                  <a:gd name="T30" fmla="*/ 69 w 132"/>
                  <a:gd name="T31" fmla="*/ 143 h 270"/>
                  <a:gd name="T32" fmla="*/ 63 w 132"/>
                  <a:gd name="T33" fmla="*/ 127 h 270"/>
                  <a:gd name="T34" fmla="*/ 47 w 132"/>
                  <a:gd name="T35" fmla="*/ 132 h 270"/>
                  <a:gd name="T36" fmla="*/ 53 w 132"/>
                  <a:gd name="T37" fmla="*/ 154 h 270"/>
                  <a:gd name="T38" fmla="*/ 42 w 132"/>
                  <a:gd name="T39" fmla="*/ 185 h 270"/>
                  <a:gd name="T40" fmla="*/ 47 w 132"/>
                  <a:gd name="T41" fmla="*/ 206 h 270"/>
                  <a:gd name="T42" fmla="*/ 58 w 132"/>
                  <a:gd name="T43" fmla="*/ 201 h 270"/>
                  <a:gd name="T44" fmla="*/ 63 w 132"/>
                  <a:gd name="T45" fmla="*/ 222 h 270"/>
                  <a:gd name="T46" fmla="*/ 74 w 132"/>
                  <a:gd name="T47" fmla="*/ 248 h 270"/>
                  <a:gd name="T48" fmla="*/ 84 w 132"/>
                  <a:gd name="T49" fmla="*/ 248 h 270"/>
                  <a:gd name="T50" fmla="*/ 95 w 132"/>
                  <a:gd name="T51" fmla="*/ 259 h 270"/>
                  <a:gd name="T52" fmla="*/ 90 w 132"/>
                  <a:gd name="T53" fmla="*/ 270 h 270"/>
                  <a:gd name="T54" fmla="*/ 84 w 132"/>
                  <a:gd name="T55" fmla="*/ 264 h 270"/>
                  <a:gd name="T56" fmla="*/ 79 w 132"/>
                  <a:gd name="T57" fmla="*/ 270 h 270"/>
                  <a:gd name="T58" fmla="*/ 79 w 132"/>
                  <a:gd name="T59" fmla="*/ 259 h 270"/>
                  <a:gd name="T60" fmla="*/ 63 w 132"/>
                  <a:gd name="T61" fmla="*/ 248 h 270"/>
                  <a:gd name="T62" fmla="*/ 63 w 132"/>
                  <a:gd name="T63" fmla="*/ 254 h 270"/>
                  <a:gd name="T64" fmla="*/ 37 w 132"/>
                  <a:gd name="T65" fmla="*/ 222 h 270"/>
                  <a:gd name="T66" fmla="*/ 32 w 132"/>
                  <a:gd name="T67" fmla="*/ 227 h 270"/>
                  <a:gd name="T68" fmla="*/ 26 w 132"/>
                  <a:gd name="T69" fmla="*/ 212 h 270"/>
                  <a:gd name="T70" fmla="*/ 47 w 132"/>
                  <a:gd name="T71" fmla="*/ 159 h 270"/>
                  <a:gd name="T72" fmla="*/ 37 w 132"/>
                  <a:gd name="T73" fmla="*/ 138 h 270"/>
                  <a:gd name="T74" fmla="*/ 37 w 132"/>
                  <a:gd name="T75" fmla="*/ 122 h 270"/>
                  <a:gd name="T76" fmla="*/ 21 w 132"/>
                  <a:gd name="T77" fmla="*/ 101 h 270"/>
                  <a:gd name="T78" fmla="*/ 26 w 132"/>
                  <a:gd name="T79" fmla="*/ 74 h 270"/>
                  <a:gd name="T80" fmla="*/ 5 w 132"/>
                  <a:gd name="T81" fmla="*/ 53 h 270"/>
                  <a:gd name="T82" fmla="*/ 0 w 132"/>
                  <a:gd name="T83" fmla="*/ 37 h 270"/>
                  <a:gd name="T84" fmla="*/ 5 w 132"/>
                  <a:gd name="T85" fmla="*/ 22 h 270"/>
                  <a:gd name="T86" fmla="*/ 11 w 132"/>
                  <a:gd name="T87" fmla="*/ 16 h 270"/>
                  <a:gd name="T88" fmla="*/ 32 w 132"/>
                  <a:gd name="T89" fmla="*/ 0 h 270"/>
                  <a:gd name="T90" fmla="*/ 42 w 132"/>
                  <a:gd name="T91" fmla="*/ 11 h 270"/>
                  <a:gd name="T92" fmla="*/ 47 w 132"/>
                  <a:gd name="T93" fmla="*/ 22 h 270"/>
                  <a:gd name="T94" fmla="*/ 53 w 132"/>
                  <a:gd name="T95" fmla="*/ 22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132" h="270">
                    <a:moveTo>
                      <a:pt x="53" y="22"/>
                    </a:moveTo>
                    <a:lnTo>
                      <a:pt x="58" y="22"/>
                    </a:lnTo>
                    <a:lnTo>
                      <a:pt x="53" y="37"/>
                    </a:lnTo>
                    <a:lnTo>
                      <a:pt x="58" y="59"/>
                    </a:lnTo>
                    <a:lnTo>
                      <a:pt x="79" y="48"/>
                    </a:lnTo>
                    <a:lnTo>
                      <a:pt x="90" y="48"/>
                    </a:lnTo>
                    <a:lnTo>
                      <a:pt x="100" y="43"/>
                    </a:lnTo>
                    <a:lnTo>
                      <a:pt x="116" y="59"/>
                    </a:lnTo>
                    <a:lnTo>
                      <a:pt x="116" y="74"/>
                    </a:lnTo>
                    <a:lnTo>
                      <a:pt x="132" y="90"/>
                    </a:lnTo>
                    <a:lnTo>
                      <a:pt x="132" y="117"/>
                    </a:lnTo>
                    <a:lnTo>
                      <a:pt x="100" y="111"/>
                    </a:lnTo>
                    <a:lnTo>
                      <a:pt x="95" y="117"/>
                    </a:lnTo>
                    <a:lnTo>
                      <a:pt x="90" y="132"/>
                    </a:lnTo>
                    <a:lnTo>
                      <a:pt x="95" y="159"/>
                    </a:lnTo>
                    <a:lnTo>
                      <a:pt x="69" y="143"/>
                    </a:lnTo>
                    <a:lnTo>
                      <a:pt x="63" y="127"/>
                    </a:lnTo>
                    <a:lnTo>
                      <a:pt x="47" y="132"/>
                    </a:lnTo>
                    <a:lnTo>
                      <a:pt x="53" y="154"/>
                    </a:lnTo>
                    <a:lnTo>
                      <a:pt x="42" y="185"/>
                    </a:lnTo>
                    <a:lnTo>
                      <a:pt x="47" y="206"/>
                    </a:lnTo>
                    <a:lnTo>
                      <a:pt x="58" y="201"/>
                    </a:lnTo>
                    <a:lnTo>
                      <a:pt x="63" y="222"/>
                    </a:lnTo>
                    <a:lnTo>
                      <a:pt x="74" y="248"/>
                    </a:lnTo>
                    <a:lnTo>
                      <a:pt x="84" y="248"/>
                    </a:lnTo>
                    <a:lnTo>
                      <a:pt x="95" y="259"/>
                    </a:lnTo>
                    <a:lnTo>
                      <a:pt x="90" y="270"/>
                    </a:lnTo>
                    <a:lnTo>
                      <a:pt x="84" y="264"/>
                    </a:lnTo>
                    <a:lnTo>
                      <a:pt x="79" y="270"/>
                    </a:lnTo>
                    <a:lnTo>
                      <a:pt x="79" y="259"/>
                    </a:lnTo>
                    <a:lnTo>
                      <a:pt x="63" y="248"/>
                    </a:lnTo>
                    <a:lnTo>
                      <a:pt x="63" y="254"/>
                    </a:lnTo>
                    <a:lnTo>
                      <a:pt x="37" y="222"/>
                    </a:lnTo>
                    <a:lnTo>
                      <a:pt x="32" y="227"/>
                    </a:lnTo>
                    <a:lnTo>
                      <a:pt x="26" y="212"/>
                    </a:lnTo>
                    <a:lnTo>
                      <a:pt x="47" y="159"/>
                    </a:lnTo>
                    <a:lnTo>
                      <a:pt x="37" y="138"/>
                    </a:lnTo>
                    <a:lnTo>
                      <a:pt x="37" y="122"/>
                    </a:lnTo>
                    <a:lnTo>
                      <a:pt x="21" y="101"/>
                    </a:lnTo>
                    <a:lnTo>
                      <a:pt x="26" y="74"/>
                    </a:lnTo>
                    <a:lnTo>
                      <a:pt x="5" y="53"/>
                    </a:lnTo>
                    <a:lnTo>
                      <a:pt x="0" y="37"/>
                    </a:lnTo>
                    <a:lnTo>
                      <a:pt x="5" y="22"/>
                    </a:lnTo>
                    <a:lnTo>
                      <a:pt x="11" y="16"/>
                    </a:lnTo>
                    <a:lnTo>
                      <a:pt x="32" y="0"/>
                    </a:lnTo>
                    <a:lnTo>
                      <a:pt x="42" y="11"/>
                    </a:lnTo>
                    <a:lnTo>
                      <a:pt x="47" y="22"/>
                    </a:lnTo>
                    <a:lnTo>
                      <a:pt x="53" y="22"/>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744" name="Freeform 194"/>
              <p:cNvSpPr>
                <a:spLocks/>
              </p:cNvSpPr>
              <p:nvPr/>
            </p:nvSpPr>
            <p:spPr bwMode="auto">
              <a:xfrm>
                <a:off x="4482" y="2131"/>
                <a:ext cx="79" cy="84"/>
              </a:xfrm>
              <a:custGeom>
                <a:avLst/>
                <a:gdLst>
                  <a:gd name="T0" fmla="*/ 79 w 79"/>
                  <a:gd name="T1" fmla="*/ 0 h 84"/>
                  <a:gd name="T2" fmla="*/ 79 w 79"/>
                  <a:gd name="T3" fmla="*/ 42 h 84"/>
                  <a:gd name="T4" fmla="*/ 58 w 79"/>
                  <a:gd name="T5" fmla="*/ 58 h 84"/>
                  <a:gd name="T6" fmla="*/ 63 w 79"/>
                  <a:gd name="T7" fmla="*/ 69 h 84"/>
                  <a:gd name="T8" fmla="*/ 42 w 79"/>
                  <a:gd name="T9" fmla="*/ 69 h 84"/>
                  <a:gd name="T10" fmla="*/ 37 w 79"/>
                  <a:gd name="T11" fmla="*/ 79 h 84"/>
                  <a:gd name="T12" fmla="*/ 37 w 79"/>
                  <a:gd name="T13" fmla="*/ 84 h 84"/>
                  <a:gd name="T14" fmla="*/ 15 w 79"/>
                  <a:gd name="T15" fmla="*/ 74 h 84"/>
                  <a:gd name="T16" fmla="*/ 5 w 79"/>
                  <a:gd name="T17" fmla="*/ 53 h 84"/>
                  <a:gd name="T18" fmla="*/ 0 w 79"/>
                  <a:gd name="T19" fmla="*/ 26 h 84"/>
                  <a:gd name="T20" fmla="*/ 5 w 79"/>
                  <a:gd name="T21" fmla="*/ 11 h 84"/>
                  <a:gd name="T22" fmla="*/ 10 w 79"/>
                  <a:gd name="T23" fmla="*/ 5 h 84"/>
                  <a:gd name="T24" fmla="*/ 42 w 79"/>
                  <a:gd name="T25" fmla="*/ 11 h 84"/>
                  <a:gd name="T26" fmla="*/ 52 w 79"/>
                  <a:gd name="T27" fmla="*/ 16 h 84"/>
                  <a:gd name="T28" fmla="*/ 79 w 79"/>
                  <a:gd name="T29" fmla="*/ 0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79" h="84">
                    <a:moveTo>
                      <a:pt x="79" y="0"/>
                    </a:moveTo>
                    <a:lnTo>
                      <a:pt x="79" y="42"/>
                    </a:lnTo>
                    <a:lnTo>
                      <a:pt x="58" y="58"/>
                    </a:lnTo>
                    <a:lnTo>
                      <a:pt x="63" y="69"/>
                    </a:lnTo>
                    <a:lnTo>
                      <a:pt x="42" y="69"/>
                    </a:lnTo>
                    <a:lnTo>
                      <a:pt x="37" y="79"/>
                    </a:lnTo>
                    <a:lnTo>
                      <a:pt x="37" y="84"/>
                    </a:lnTo>
                    <a:lnTo>
                      <a:pt x="15" y="74"/>
                    </a:lnTo>
                    <a:lnTo>
                      <a:pt x="5" y="53"/>
                    </a:lnTo>
                    <a:lnTo>
                      <a:pt x="0" y="26"/>
                    </a:lnTo>
                    <a:lnTo>
                      <a:pt x="5" y="11"/>
                    </a:lnTo>
                    <a:lnTo>
                      <a:pt x="10" y="5"/>
                    </a:lnTo>
                    <a:lnTo>
                      <a:pt x="42" y="11"/>
                    </a:lnTo>
                    <a:lnTo>
                      <a:pt x="52" y="16"/>
                    </a:lnTo>
                    <a:lnTo>
                      <a:pt x="79" y="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745" name="Freeform 195"/>
              <p:cNvSpPr>
                <a:spLocks/>
              </p:cNvSpPr>
              <p:nvPr/>
            </p:nvSpPr>
            <p:spPr bwMode="auto">
              <a:xfrm>
                <a:off x="4482" y="2131"/>
                <a:ext cx="79" cy="84"/>
              </a:xfrm>
              <a:custGeom>
                <a:avLst/>
                <a:gdLst>
                  <a:gd name="T0" fmla="*/ 79 w 79"/>
                  <a:gd name="T1" fmla="*/ 21 h 84"/>
                  <a:gd name="T2" fmla="*/ 79 w 79"/>
                  <a:gd name="T3" fmla="*/ 42 h 84"/>
                  <a:gd name="T4" fmla="*/ 58 w 79"/>
                  <a:gd name="T5" fmla="*/ 58 h 84"/>
                  <a:gd name="T6" fmla="*/ 63 w 79"/>
                  <a:gd name="T7" fmla="*/ 69 h 84"/>
                  <a:gd name="T8" fmla="*/ 42 w 79"/>
                  <a:gd name="T9" fmla="*/ 69 h 84"/>
                  <a:gd name="T10" fmla="*/ 37 w 79"/>
                  <a:gd name="T11" fmla="*/ 79 h 84"/>
                  <a:gd name="T12" fmla="*/ 37 w 79"/>
                  <a:gd name="T13" fmla="*/ 84 h 84"/>
                  <a:gd name="T14" fmla="*/ 15 w 79"/>
                  <a:gd name="T15" fmla="*/ 74 h 84"/>
                  <a:gd name="T16" fmla="*/ 5 w 79"/>
                  <a:gd name="T17" fmla="*/ 53 h 84"/>
                  <a:gd name="T18" fmla="*/ 0 w 79"/>
                  <a:gd name="T19" fmla="*/ 26 h 84"/>
                  <a:gd name="T20" fmla="*/ 5 w 79"/>
                  <a:gd name="T21" fmla="*/ 11 h 84"/>
                  <a:gd name="T22" fmla="*/ 10 w 79"/>
                  <a:gd name="T23" fmla="*/ 5 h 84"/>
                  <a:gd name="T24" fmla="*/ 42 w 79"/>
                  <a:gd name="T25" fmla="*/ 11 h 84"/>
                  <a:gd name="T26" fmla="*/ 52 w 79"/>
                  <a:gd name="T27" fmla="*/ 16 h 84"/>
                  <a:gd name="T28" fmla="*/ 79 w 79"/>
                  <a:gd name="T29" fmla="*/ 0 h 84"/>
                  <a:gd name="T30" fmla="*/ 79 w 79"/>
                  <a:gd name="T31" fmla="*/ 21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79" h="84">
                    <a:moveTo>
                      <a:pt x="79" y="21"/>
                    </a:moveTo>
                    <a:lnTo>
                      <a:pt x="79" y="42"/>
                    </a:lnTo>
                    <a:lnTo>
                      <a:pt x="58" y="58"/>
                    </a:lnTo>
                    <a:lnTo>
                      <a:pt x="63" y="69"/>
                    </a:lnTo>
                    <a:lnTo>
                      <a:pt x="42" y="69"/>
                    </a:lnTo>
                    <a:lnTo>
                      <a:pt x="37" y="79"/>
                    </a:lnTo>
                    <a:lnTo>
                      <a:pt x="37" y="84"/>
                    </a:lnTo>
                    <a:lnTo>
                      <a:pt x="15" y="74"/>
                    </a:lnTo>
                    <a:lnTo>
                      <a:pt x="5" y="53"/>
                    </a:lnTo>
                    <a:lnTo>
                      <a:pt x="0" y="26"/>
                    </a:lnTo>
                    <a:lnTo>
                      <a:pt x="5" y="11"/>
                    </a:lnTo>
                    <a:lnTo>
                      <a:pt x="10" y="5"/>
                    </a:lnTo>
                    <a:lnTo>
                      <a:pt x="42" y="11"/>
                    </a:lnTo>
                    <a:lnTo>
                      <a:pt x="52" y="16"/>
                    </a:lnTo>
                    <a:lnTo>
                      <a:pt x="79" y="0"/>
                    </a:lnTo>
                    <a:lnTo>
                      <a:pt x="79" y="2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746" name="Freeform 196"/>
              <p:cNvSpPr>
                <a:spLocks/>
              </p:cNvSpPr>
              <p:nvPr/>
            </p:nvSpPr>
            <p:spPr bwMode="auto">
              <a:xfrm>
                <a:off x="4677" y="2305"/>
                <a:ext cx="21" cy="21"/>
              </a:xfrm>
              <a:custGeom>
                <a:avLst/>
                <a:gdLst>
                  <a:gd name="T0" fmla="*/ 16 w 21"/>
                  <a:gd name="T1" fmla="*/ 0 h 21"/>
                  <a:gd name="T2" fmla="*/ 21 w 21"/>
                  <a:gd name="T3" fmla="*/ 16 h 21"/>
                  <a:gd name="T4" fmla="*/ 10 w 21"/>
                  <a:gd name="T5" fmla="*/ 21 h 21"/>
                  <a:gd name="T6" fmla="*/ 0 w 21"/>
                  <a:gd name="T7" fmla="*/ 11 h 21"/>
                  <a:gd name="T8" fmla="*/ 5 w 21"/>
                  <a:gd name="T9" fmla="*/ 0 h 21"/>
                  <a:gd name="T10" fmla="*/ 16 w 21"/>
                  <a:gd name="T11" fmla="*/ 0 h 21"/>
                </a:gdLst>
                <a:ahLst/>
                <a:cxnLst>
                  <a:cxn ang="0">
                    <a:pos x="T0" y="T1"/>
                  </a:cxn>
                  <a:cxn ang="0">
                    <a:pos x="T2" y="T3"/>
                  </a:cxn>
                  <a:cxn ang="0">
                    <a:pos x="T4" y="T5"/>
                  </a:cxn>
                  <a:cxn ang="0">
                    <a:pos x="T6" y="T7"/>
                  </a:cxn>
                  <a:cxn ang="0">
                    <a:pos x="T8" y="T9"/>
                  </a:cxn>
                  <a:cxn ang="0">
                    <a:pos x="T10" y="T11"/>
                  </a:cxn>
                </a:cxnLst>
                <a:rect l="0" t="0" r="r" b="b"/>
                <a:pathLst>
                  <a:path w="21" h="21">
                    <a:moveTo>
                      <a:pt x="16" y="0"/>
                    </a:moveTo>
                    <a:lnTo>
                      <a:pt x="21" y="16"/>
                    </a:lnTo>
                    <a:lnTo>
                      <a:pt x="10" y="21"/>
                    </a:lnTo>
                    <a:lnTo>
                      <a:pt x="0" y="11"/>
                    </a:lnTo>
                    <a:lnTo>
                      <a:pt x="5" y="0"/>
                    </a:lnTo>
                    <a:lnTo>
                      <a:pt x="16" y="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747" name="Freeform 197"/>
              <p:cNvSpPr>
                <a:spLocks/>
              </p:cNvSpPr>
              <p:nvPr/>
            </p:nvSpPr>
            <p:spPr bwMode="auto">
              <a:xfrm>
                <a:off x="4677" y="2305"/>
                <a:ext cx="21" cy="21"/>
              </a:xfrm>
              <a:custGeom>
                <a:avLst/>
                <a:gdLst>
                  <a:gd name="T0" fmla="*/ 16 w 21"/>
                  <a:gd name="T1" fmla="*/ 5 h 21"/>
                  <a:gd name="T2" fmla="*/ 21 w 21"/>
                  <a:gd name="T3" fmla="*/ 16 h 21"/>
                  <a:gd name="T4" fmla="*/ 10 w 21"/>
                  <a:gd name="T5" fmla="*/ 21 h 21"/>
                  <a:gd name="T6" fmla="*/ 0 w 21"/>
                  <a:gd name="T7" fmla="*/ 11 h 21"/>
                  <a:gd name="T8" fmla="*/ 5 w 21"/>
                  <a:gd name="T9" fmla="*/ 0 h 21"/>
                  <a:gd name="T10" fmla="*/ 16 w 21"/>
                  <a:gd name="T11" fmla="*/ 0 h 21"/>
                  <a:gd name="T12" fmla="*/ 16 w 21"/>
                  <a:gd name="T13" fmla="*/ 5 h 21"/>
                </a:gdLst>
                <a:ahLst/>
                <a:cxnLst>
                  <a:cxn ang="0">
                    <a:pos x="T0" y="T1"/>
                  </a:cxn>
                  <a:cxn ang="0">
                    <a:pos x="T2" y="T3"/>
                  </a:cxn>
                  <a:cxn ang="0">
                    <a:pos x="T4" y="T5"/>
                  </a:cxn>
                  <a:cxn ang="0">
                    <a:pos x="T6" y="T7"/>
                  </a:cxn>
                  <a:cxn ang="0">
                    <a:pos x="T8" y="T9"/>
                  </a:cxn>
                  <a:cxn ang="0">
                    <a:pos x="T10" y="T11"/>
                  </a:cxn>
                  <a:cxn ang="0">
                    <a:pos x="T12" y="T13"/>
                  </a:cxn>
                </a:cxnLst>
                <a:rect l="0" t="0" r="r" b="b"/>
                <a:pathLst>
                  <a:path w="21" h="21">
                    <a:moveTo>
                      <a:pt x="16" y="5"/>
                    </a:moveTo>
                    <a:lnTo>
                      <a:pt x="21" y="16"/>
                    </a:lnTo>
                    <a:lnTo>
                      <a:pt x="10" y="21"/>
                    </a:lnTo>
                    <a:lnTo>
                      <a:pt x="0" y="11"/>
                    </a:lnTo>
                    <a:lnTo>
                      <a:pt x="5" y="0"/>
                    </a:lnTo>
                    <a:lnTo>
                      <a:pt x="16" y="0"/>
                    </a:lnTo>
                    <a:lnTo>
                      <a:pt x="16" y="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748" name="Freeform 198"/>
              <p:cNvSpPr>
                <a:spLocks/>
              </p:cNvSpPr>
              <p:nvPr/>
            </p:nvSpPr>
            <p:spPr bwMode="auto">
              <a:xfrm>
                <a:off x="5420" y="2759"/>
                <a:ext cx="37" cy="32"/>
              </a:xfrm>
              <a:custGeom>
                <a:avLst/>
                <a:gdLst>
                  <a:gd name="T0" fmla="*/ 0 w 37"/>
                  <a:gd name="T1" fmla="*/ 0 h 32"/>
                  <a:gd name="T2" fmla="*/ 6 w 37"/>
                  <a:gd name="T3" fmla="*/ 0 h 32"/>
                  <a:gd name="T4" fmla="*/ 37 w 37"/>
                  <a:gd name="T5" fmla="*/ 32 h 32"/>
                  <a:gd name="T6" fmla="*/ 32 w 37"/>
                  <a:gd name="T7" fmla="*/ 32 h 32"/>
                  <a:gd name="T8" fmla="*/ 0 w 37"/>
                  <a:gd name="T9" fmla="*/ 0 h 32"/>
                </a:gdLst>
                <a:ahLst/>
                <a:cxnLst>
                  <a:cxn ang="0">
                    <a:pos x="T0" y="T1"/>
                  </a:cxn>
                  <a:cxn ang="0">
                    <a:pos x="T2" y="T3"/>
                  </a:cxn>
                  <a:cxn ang="0">
                    <a:pos x="T4" y="T5"/>
                  </a:cxn>
                  <a:cxn ang="0">
                    <a:pos x="T6" y="T7"/>
                  </a:cxn>
                  <a:cxn ang="0">
                    <a:pos x="T8" y="T9"/>
                  </a:cxn>
                </a:cxnLst>
                <a:rect l="0" t="0" r="r" b="b"/>
                <a:pathLst>
                  <a:path w="37" h="32">
                    <a:moveTo>
                      <a:pt x="0" y="0"/>
                    </a:moveTo>
                    <a:lnTo>
                      <a:pt x="6" y="0"/>
                    </a:lnTo>
                    <a:lnTo>
                      <a:pt x="37" y="32"/>
                    </a:lnTo>
                    <a:lnTo>
                      <a:pt x="32" y="32"/>
                    </a:lnTo>
                    <a:lnTo>
                      <a:pt x="0" y="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749" name="Freeform 199"/>
              <p:cNvSpPr>
                <a:spLocks/>
              </p:cNvSpPr>
              <p:nvPr/>
            </p:nvSpPr>
            <p:spPr bwMode="auto">
              <a:xfrm>
                <a:off x="5420" y="2759"/>
                <a:ext cx="37" cy="32"/>
              </a:xfrm>
              <a:custGeom>
                <a:avLst/>
                <a:gdLst>
                  <a:gd name="T0" fmla="*/ 6 w 37"/>
                  <a:gd name="T1" fmla="*/ 0 h 32"/>
                  <a:gd name="T2" fmla="*/ 6 w 37"/>
                  <a:gd name="T3" fmla="*/ 0 h 32"/>
                  <a:gd name="T4" fmla="*/ 37 w 37"/>
                  <a:gd name="T5" fmla="*/ 32 h 32"/>
                  <a:gd name="T6" fmla="*/ 32 w 37"/>
                  <a:gd name="T7" fmla="*/ 32 h 32"/>
                  <a:gd name="T8" fmla="*/ 0 w 37"/>
                  <a:gd name="T9" fmla="*/ 0 h 32"/>
                  <a:gd name="T10" fmla="*/ 6 w 37"/>
                  <a:gd name="T11" fmla="*/ 0 h 32"/>
                </a:gdLst>
                <a:ahLst/>
                <a:cxnLst>
                  <a:cxn ang="0">
                    <a:pos x="T0" y="T1"/>
                  </a:cxn>
                  <a:cxn ang="0">
                    <a:pos x="T2" y="T3"/>
                  </a:cxn>
                  <a:cxn ang="0">
                    <a:pos x="T4" y="T5"/>
                  </a:cxn>
                  <a:cxn ang="0">
                    <a:pos x="T6" y="T7"/>
                  </a:cxn>
                  <a:cxn ang="0">
                    <a:pos x="T8" y="T9"/>
                  </a:cxn>
                  <a:cxn ang="0">
                    <a:pos x="T10" y="T11"/>
                  </a:cxn>
                </a:cxnLst>
                <a:rect l="0" t="0" r="r" b="b"/>
                <a:pathLst>
                  <a:path w="37" h="32">
                    <a:moveTo>
                      <a:pt x="6" y="0"/>
                    </a:moveTo>
                    <a:lnTo>
                      <a:pt x="6" y="0"/>
                    </a:lnTo>
                    <a:lnTo>
                      <a:pt x="37" y="32"/>
                    </a:lnTo>
                    <a:lnTo>
                      <a:pt x="32" y="32"/>
                    </a:lnTo>
                    <a:lnTo>
                      <a:pt x="0" y="0"/>
                    </a:lnTo>
                    <a:lnTo>
                      <a:pt x="6"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750" name="Freeform 200"/>
              <p:cNvSpPr>
                <a:spLocks/>
              </p:cNvSpPr>
              <p:nvPr/>
            </p:nvSpPr>
            <p:spPr bwMode="auto">
              <a:xfrm>
                <a:off x="4740" y="1704"/>
                <a:ext cx="63" cy="73"/>
              </a:xfrm>
              <a:custGeom>
                <a:avLst/>
                <a:gdLst>
                  <a:gd name="T0" fmla="*/ 21 w 63"/>
                  <a:gd name="T1" fmla="*/ 0 h 73"/>
                  <a:gd name="T2" fmla="*/ 48 w 63"/>
                  <a:gd name="T3" fmla="*/ 26 h 73"/>
                  <a:gd name="T4" fmla="*/ 58 w 63"/>
                  <a:gd name="T5" fmla="*/ 47 h 73"/>
                  <a:gd name="T6" fmla="*/ 63 w 63"/>
                  <a:gd name="T7" fmla="*/ 63 h 73"/>
                  <a:gd name="T8" fmla="*/ 37 w 63"/>
                  <a:gd name="T9" fmla="*/ 73 h 73"/>
                  <a:gd name="T10" fmla="*/ 21 w 63"/>
                  <a:gd name="T11" fmla="*/ 73 h 73"/>
                  <a:gd name="T12" fmla="*/ 16 w 63"/>
                  <a:gd name="T13" fmla="*/ 58 h 73"/>
                  <a:gd name="T14" fmla="*/ 16 w 63"/>
                  <a:gd name="T15" fmla="*/ 47 h 73"/>
                  <a:gd name="T16" fmla="*/ 0 w 63"/>
                  <a:gd name="T17" fmla="*/ 31 h 73"/>
                  <a:gd name="T18" fmla="*/ 0 w 63"/>
                  <a:gd name="T19" fmla="*/ 15 h 73"/>
                  <a:gd name="T20" fmla="*/ 0 w 63"/>
                  <a:gd name="T21" fmla="*/ 5 h 73"/>
                  <a:gd name="T22" fmla="*/ 21 w 63"/>
                  <a:gd name="T23" fmla="*/ 0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3" h="73">
                    <a:moveTo>
                      <a:pt x="21" y="0"/>
                    </a:moveTo>
                    <a:lnTo>
                      <a:pt x="48" y="26"/>
                    </a:lnTo>
                    <a:lnTo>
                      <a:pt x="58" y="47"/>
                    </a:lnTo>
                    <a:lnTo>
                      <a:pt x="63" y="63"/>
                    </a:lnTo>
                    <a:lnTo>
                      <a:pt x="37" y="73"/>
                    </a:lnTo>
                    <a:lnTo>
                      <a:pt x="21" y="73"/>
                    </a:lnTo>
                    <a:lnTo>
                      <a:pt x="16" y="58"/>
                    </a:lnTo>
                    <a:lnTo>
                      <a:pt x="16" y="47"/>
                    </a:lnTo>
                    <a:lnTo>
                      <a:pt x="0" y="31"/>
                    </a:lnTo>
                    <a:lnTo>
                      <a:pt x="0" y="15"/>
                    </a:lnTo>
                    <a:lnTo>
                      <a:pt x="0" y="5"/>
                    </a:lnTo>
                    <a:lnTo>
                      <a:pt x="21" y="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751" name="Freeform 201"/>
              <p:cNvSpPr>
                <a:spLocks/>
              </p:cNvSpPr>
              <p:nvPr/>
            </p:nvSpPr>
            <p:spPr bwMode="auto">
              <a:xfrm>
                <a:off x="4740" y="1704"/>
                <a:ext cx="63" cy="73"/>
              </a:xfrm>
              <a:custGeom>
                <a:avLst/>
                <a:gdLst>
                  <a:gd name="T0" fmla="*/ 32 w 63"/>
                  <a:gd name="T1" fmla="*/ 10 h 73"/>
                  <a:gd name="T2" fmla="*/ 48 w 63"/>
                  <a:gd name="T3" fmla="*/ 26 h 73"/>
                  <a:gd name="T4" fmla="*/ 58 w 63"/>
                  <a:gd name="T5" fmla="*/ 47 h 73"/>
                  <a:gd name="T6" fmla="*/ 63 w 63"/>
                  <a:gd name="T7" fmla="*/ 63 h 73"/>
                  <a:gd name="T8" fmla="*/ 37 w 63"/>
                  <a:gd name="T9" fmla="*/ 73 h 73"/>
                  <a:gd name="T10" fmla="*/ 21 w 63"/>
                  <a:gd name="T11" fmla="*/ 73 h 73"/>
                  <a:gd name="T12" fmla="*/ 16 w 63"/>
                  <a:gd name="T13" fmla="*/ 58 h 73"/>
                  <a:gd name="T14" fmla="*/ 16 w 63"/>
                  <a:gd name="T15" fmla="*/ 47 h 73"/>
                  <a:gd name="T16" fmla="*/ 0 w 63"/>
                  <a:gd name="T17" fmla="*/ 31 h 73"/>
                  <a:gd name="T18" fmla="*/ 0 w 63"/>
                  <a:gd name="T19" fmla="*/ 15 h 73"/>
                  <a:gd name="T20" fmla="*/ 0 w 63"/>
                  <a:gd name="T21" fmla="*/ 5 h 73"/>
                  <a:gd name="T22" fmla="*/ 21 w 63"/>
                  <a:gd name="T23" fmla="*/ 0 h 73"/>
                  <a:gd name="T24" fmla="*/ 32 w 63"/>
                  <a:gd name="T25" fmla="*/ 10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3" h="73">
                    <a:moveTo>
                      <a:pt x="32" y="10"/>
                    </a:moveTo>
                    <a:lnTo>
                      <a:pt x="48" y="26"/>
                    </a:lnTo>
                    <a:lnTo>
                      <a:pt x="58" y="47"/>
                    </a:lnTo>
                    <a:lnTo>
                      <a:pt x="63" y="63"/>
                    </a:lnTo>
                    <a:lnTo>
                      <a:pt x="37" y="73"/>
                    </a:lnTo>
                    <a:lnTo>
                      <a:pt x="21" y="73"/>
                    </a:lnTo>
                    <a:lnTo>
                      <a:pt x="16" y="58"/>
                    </a:lnTo>
                    <a:lnTo>
                      <a:pt x="16" y="47"/>
                    </a:lnTo>
                    <a:lnTo>
                      <a:pt x="0" y="31"/>
                    </a:lnTo>
                    <a:lnTo>
                      <a:pt x="0" y="15"/>
                    </a:lnTo>
                    <a:lnTo>
                      <a:pt x="0" y="5"/>
                    </a:lnTo>
                    <a:lnTo>
                      <a:pt x="21" y="0"/>
                    </a:lnTo>
                    <a:lnTo>
                      <a:pt x="32" y="1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752" name="Freeform 202"/>
              <p:cNvSpPr>
                <a:spLocks/>
              </p:cNvSpPr>
              <p:nvPr/>
            </p:nvSpPr>
            <p:spPr bwMode="auto">
              <a:xfrm>
                <a:off x="4687" y="1635"/>
                <a:ext cx="74" cy="84"/>
              </a:xfrm>
              <a:custGeom>
                <a:avLst/>
                <a:gdLst>
                  <a:gd name="T0" fmla="*/ 64 w 74"/>
                  <a:gd name="T1" fmla="*/ 0 h 84"/>
                  <a:gd name="T2" fmla="*/ 69 w 74"/>
                  <a:gd name="T3" fmla="*/ 32 h 84"/>
                  <a:gd name="T4" fmla="*/ 53 w 74"/>
                  <a:gd name="T5" fmla="*/ 58 h 84"/>
                  <a:gd name="T6" fmla="*/ 74 w 74"/>
                  <a:gd name="T7" fmla="*/ 69 h 84"/>
                  <a:gd name="T8" fmla="*/ 53 w 74"/>
                  <a:gd name="T9" fmla="*/ 74 h 84"/>
                  <a:gd name="T10" fmla="*/ 53 w 74"/>
                  <a:gd name="T11" fmla="*/ 84 h 84"/>
                  <a:gd name="T12" fmla="*/ 37 w 74"/>
                  <a:gd name="T13" fmla="*/ 79 h 84"/>
                  <a:gd name="T14" fmla="*/ 32 w 74"/>
                  <a:gd name="T15" fmla="*/ 84 h 84"/>
                  <a:gd name="T16" fmla="*/ 21 w 74"/>
                  <a:gd name="T17" fmla="*/ 79 h 84"/>
                  <a:gd name="T18" fmla="*/ 21 w 74"/>
                  <a:gd name="T19" fmla="*/ 53 h 84"/>
                  <a:gd name="T20" fmla="*/ 0 w 74"/>
                  <a:gd name="T21" fmla="*/ 48 h 84"/>
                  <a:gd name="T22" fmla="*/ 21 w 74"/>
                  <a:gd name="T23" fmla="*/ 11 h 84"/>
                  <a:gd name="T24" fmla="*/ 64 w 74"/>
                  <a:gd name="T25" fmla="*/ 0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4" h="84">
                    <a:moveTo>
                      <a:pt x="64" y="0"/>
                    </a:moveTo>
                    <a:lnTo>
                      <a:pt x="69" y="32"/>
                    </a:lnTo>
                    <a:lnTo>
                      <a:pt x="53" y="58"/>
                    </a:lnTo>
                    <a:lnTo>
                      <a:pt x="74" y="69"/>
                    </a:lnTo>
                    <a:lnTo>
                      <a:pt x="53" y="74"/>
                    </a:lnTo>
                    <a:lnTo>
                      <a:pt x="53" y="84"/>
                    </a:lnTo>
                    <a:lnTo>
                      <a:pt x="37" y="79"/>
                    </a:lnTo>
                    <a:lnTo>
                      <a:pt x="32" y="84"/>
                    </a:lnTo>
                    <a:lnTo>
                      <a:pt x="21" y="79"/>
                    </a:lnTo>
                    <a:lnTo>
                      <a:pt x="21" y="53"/>
                    </a:lnTo>
                    <a:lnTo>
                      <a:pt x="0" y="48"/>
                    </a:lnTo>
                    <a:lnTo>
                      <a:pt x="21" y="11"/>
                    </a:lnTo>
                    <a:lnTo>
                      <a:pt x="64" y="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753" name="Freeform 203"/>
              <p:cNvSpPr>
                <a:spLocks/>
              </p:cNvSpPr>
              <p:nvPr/>
            </p:nvSpPr>
            <p:spPr bwMode="auto">
              <a:xfrm>
                <a:off x="4687" y="1635"/>
                <a:ext cx="74" cy="84"/>
              </a:xfrm>
              <a:custGeom>
                <a:avLst/>
                <a:gdLst>
                  <a:gd name="T0" fmla="*/ 69 w 74"/>
                  <a:gd name="T1" fmla="*/ 16 h 84"/>
                  <a:gd name="T2" fmla="*/ 69 w 74"/>
                  <a:gd name="T3" fmla="*/ 32 h 84"/>
                  <a:gd name="T4" fmla="*/ 53 w 74"/>
                  <a:gd name="T5" fmla="*/ 58 h 84"/>
                  <a:gd name="T6" fmla="*/ 74 w 74"/>
                  <a:gd name="T7" fmla="*/ 69 h 84"/>
                  <a:gd name="T8" fmla="*/ 53 w 74"/>
                  <a:gd name="T9" fmla="*/ 74 h 84"/>
                  <a:gd name="T10" fmla="*/ 53 w 74"/>
                  <a:gd name="T11" fmla="*/ 84 h 84"/>
                  <a:gd name="T12" fmla="*/ 37 w 74"/>
                  <a:gd name="T13" fmla="*/ 79 h 84"/>
                  <a:gd name="T14" fmla="*/ 32 w 74"/>
                  <a:gd name="T15" fmla="*/ 84 h 84"/>
                  <a:gd name="T16" fmla="*/ 21 w 74"/>
                  <a:gd name="T17" fmla="*/ 79 h 84"/>
                  <a:gd name="T18" fmla="*/ 21 w 74"/>
                  <a:gd name="T19" fmla="*/ 53 h 84"/>
                  <a:gd name="T20" fmla="*/ 0 w 74"/>
                  <a:gd name="T21" fmla="*/ 48 h 84"/>
                  <a:gd name="T22" fmla="*/ 21 w 74"/>
                  <a:gd name="T23" fmla="*/ 11 h 84"/>
                  <a:gd name="T24" fmla="*/ 64 w 74"/>
                  <a:gd name="T25" fmla="*/ 0 h 84"/>
                  <a:gd name="T26" fmla="*/ 69 w 74"/>
                  <a:gd name="T27" fmla="*/ 16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4" h="84">
                    <a:moveTo>
                      <a:pt x="69" y="16"/>
                    </a:moveTo>
                    <a:lnTo>
                      <a:pt x="69" y="32"/>
                    </a:lnTo>
                    <a:lnTo>
                      <a:pt x="53" y="58"/>
                    </a:lnTo>
                    <a:lnTo>
                      <a:pt x="74" y="69"/>
                    </a:lnTo>
                    <a:lnTo>
                      <a:pt x="53" y="74"/>
                    </a:lnTo>
                    <a:lnTo>
                      <a:pt x="53" y="84"/>
                    </a:lnTo>
                    <a:lnTo>
                      <a:pt x="37" y="79"/>
                    </a:lnTo>
                    <a:lnTo>
                      <a:pt x="32" y="84"/>
                    </a:lnTo>
                    <a:lnTo>
                      <a:pt x="21" y="79"/>
                    </a:lnTo>
                    <a:lnTo>
                      <a:pt x="21" y="53"/>
                    </a:lnTo>
                    <a:lnTo>
                      <a:pt x="0" y="48"/>
                    </a:lnTo>
                    <a:lnTo>
                      <a:pt x="21" y="11"/>
                    </a:lnTo>
                    <a:lnTo>
                      <a:pt x="64" y="0"/>
                    </a:lnTo>
                    <a:lnTo>
                      <a:pt x="69" y="1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754" name="Freeform 204"/>
              <p:cNvSpPr>
                <a:spLocks/>
              </p:cNvSpPr>
              <p:nvPr/>
            </p:nvSpPr>
            <p:spPr bwMode="auto">
              <a:xfrm>
                <a:off x="4076" y="1466"/>
                <a:ext cx="479" cy="185"/>
              </a:xfrm>
              <a:custGeom>
                <a:avLst/>
                <a:gdLst>
                  <a:gd name="T0" fmla="*/ 0 w 479"/>
                  <a:gd name="T1" fmla="*/ 53 h 185"/>
                  <a:gd name="T2" fmla="*/ 10 w 479"/>
                  <a:gd name="T3" fmla="*/ 48 h 185"/>
                  <a:gd name="T4" fmla="*/ 31 w 479"/>
                  <a:gd name="T5" fmla="*/ 42 h 185"/>
                  <a:gd name="T6" fmla="*/ 58 w 479"/>
                  <a:gd name="T7" fmla="*/ 21 h 185"/>
                  <a:gd name="T8" fmla="*/ 89 w 479"/>
                  <a:gd name="T9" fmla="*/ 27 h 185"/>
                  <a:gd name="T10" fmla="*/ 105 w 479"/>
                  <a:gd name="T11" fmla="*/ 37 h 185"/>
                  <a:gd name="T12" fmla="*/ 137 w 479"/>
                  <a:gd name="T13" fmla="*/ 37 h 185"/>
                  <a:gd name="T14" fmla="*/ 142 w 479"/>
                  <a:gd name="T15" fmla="*/ 32 h 185"/>
                  <a:gd name="T16" fmla="*/ 126 w 479"/>
                  <a:gd name="T17" fmla="*/ 16 h 185"/>
                  <a:gd name="T18" fmla="*/ 131 w 479"/>
                  <a:gd name="T19" fmla="*/ 0 h 185"/>
                  <a:gd name="T20" fmla="*/ 184 w 479"/>
                  <a:gd name="T21" fmla="*/ 11 h 185"/>
                  <a:gd name="T22" fmla="*/ 195 w 479"/>
                  <a:gd name="T23" fmla="*/ 27 h 185"/>
                  <a:gd name="T24" fmla="*/ 226 w 479"/>
                  <a:gd name="T25" fmla="*/ 32 h 185"/>
                  <a:gd name="T26" fmla="*/ 242 w 479"/>
                  <a:gd name="T27" fmla="*/ 27 h 185"/>
                  <a:gd name="T28" fmla="*/ 316 w 479"/>
                  <a:gd name="T29" fmla="*/ 53 h 185"/>
                  <a:gd name="T30" fmla="*/ 363 w 479"/>
                  <a:gd name="T31" fmla="*/ 32 h 185"/>
                  <a:gd name="T32" fmla="*/ 369 w 479"/>
                  <a:gd name="T33" fmla="*/ 32 h 185"/>
                  <a:gd name="T34" fmla="*/ 400 w 479"/>
                  <a:gd name="T35" fmla="*/ 37 h 185"/>
                  <a:gd name="T36" fmla="*/ 406 w 479"/>
                  <a:gd name="T37" fmla="*/ 74 h 185"/>
                  <a:gd name="T38" fmla="*/ 443 w 479"/>
                  <a:gd name="T39" fmla="*/ 69 h 185"/>
                  <a:gd name="T40" fmla="*/ 479 w 479"/>
                  <a:gd name="T41" fmla="*/ 95 h 185"/>
                  <a:gd name="T42" fmla="*/ 443 w 479"/>
                  <a:gd name="T43" fmla="*/ 100 h 185"/>
                  <a:gd name="T44" fmla="*/ 411 w 479"/>
                  <a:gd name="T45" fmla="*/ 132 h 185"/>
                  <a:gd name="T46" fmla="*/ 379 w 479"/>
                  <a:gd name="T47" fmla="*/ 122 h 185"/>
                  <a:gd name="T48" fmla="*/ 385 w 479"/>
                  <a:gd name="T49" fmla="*/ 132 h 185"/>
                  <a:gd name="T50" fmla="*/ 395 w 479"/>
                  <a:gd name="T51" fmla="*/ 148 h 185"/>
                  <a:gd name="T52" fmla="*/ 379 w 479"/>
                  <a:gd name="T53" fmla="*/ 169 h 185"/>
                  <a:gd name="T54" fmla="*/ 342 w 479"/>
                  <a:gd name="T55" fmla="*/ 169 h 185"/>
                  <a:gd name="T56" fmla="*/ 321 w 479"/>
                  <a:gd name="T57" fmla="*/ 180 h 185"/>
                  <a:gd name="T58" fmla="*/ 311 w 479"/>
                  <a:gd name="T59" fmla="*/ 185 h 185"/>
                  <a:gd name="T60" fmla="*/ 263 w 479"/>
                  <a:gd name="T61" fmla="*/ 169 h 185"/>
                  <a:gd name="T62" fmla="*/ 184 w 479"/>
                  <a:gd name="T63" fmla="*/ 164 h 185"/>
                  <a:gd name="T64" fmla="*/ 174 w 479"/>
                  <a:gd name="T65" fmla="*/ 153 h 185"/>
                  <a:gd name="T66" fmla="*/ 168 w 479"/>
                  <a:gd name="T67" fmla="*/ 153 h 185"/>
                  <a:gd name="T68" fmla="*/ 121 w 479"/>
                  <a:gd name="T69" fmla="*/ 122 h 185"/>
                  <a:gd name="T70" fmla="*/ 79 w 479"/>
                  <a:gd name="T71" fmla="*/ 122 h 185"/>
                  <a:gd name="T72" fmla="*/ 73 w 479"/>
                  <a:gd name="T73" fmla="*/ 95 h 185"/>
                  <a:gd name="T74" fmla="*/ 52 w 479"/>
                  <a:gd name="T75" fmla="*/ 74 h 185"/>
                  <a:gd name="T76" fmla="*/ 0 w 479"/>
                  <a:gd name="T77" fmla="*/ 53 h 1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479" h="185">
                    <a:moveTo>
                      <a:pt x="0" y="53"/>
                    </a:moveTo>
                    <a:lnTo>
                      <a:pt x="10" y="48"/>
                    </a:lnTo>
                    <a:lnTo>
                      <a:pt x="31" y="42"/>
                    </a:lnTo>
                    <a:lnTo>
                      <a:pt x="58" y="21"/>
                    </a:lnTo>
                    <a:lnTo>
                      <a:pt x="89" y="27"/>
                    </a:lnTo>
                    <a:lnTo>
                      <a:pt x="105" y="37"/>
                    </a:lnTo>
                    <a:lnTo>
                      <a:pt x="137" y="37"/>
                    </a:lnTo>
                    <a:lnTo>
                      <a:pt x="142" y="32"/>
                    </a:lnTo>
                    <a:lnTo>
                      <a:pt x="126" y="16"/>
                    </a:lnTo>
                    <a:lnTo>
                      <a:pt x="131" y="0"/>
                    </a:lnTo>
                    <a:lnTo>
                      <a:pt x="184" y="11"/>
                    </a:lnTo>
                    <a:lnTo>
                      <a:pt x="195" y="27"/>
                    </a:lnTo>
                    <a:lnTo>
                      <a:pt x="226" y="32"/>
                    </a:lnTo>
                    <a:lnTo>
                      <a:pt x="242" y="27"/>
                    </a:lnTo>
                    <a:lnTo>
                      <a:pt x="316" y="53"/>
                    </a:lnTo>
                    <a:lnTo>
                      <a:pt x="363" y="32"/>
                    </a:lnTo>
                    <a:lnTo>
                      <a:pt x="369" y="32"/>
                    </a:lnTo>
                    <a:lnTo>
                      <a:pt x="400" y="37"/>
                    </a:lnTo>
                    <a:lnTo>
                      <a:pt x="406" y="74"/>
                    </a:lnTo>
                    <a:lnTo>
                      <a:pt x="443" y="69"/>
                    </a:lnTo>
                    <a:lnTo>
                      <a:pt x="479" y="95"/>
                    </a:lnTo>
                    <a:lnTo>
                      <a:pt x="443" y="100"/>
                    </a:lnTo>
                    <a:lnTo>
                      <a:pt x="411" y="132"/>
                    </a:lnTo>
                    <a:lnTo>
                      <a:pt x="379" y="122"/>
                    </a:lnTo>
                    <a:lnTo>
                      <a:pt x="385" y="132"/>
                    </a:lnTo>
                    <a:lnTo>
                      <a:pt x="395" y="148"/>
                    </a:lnTo>
                    <a:lnTo>
                      <a:pt x="379" y="169"/>
                    </a:lnTo>
                    <a:lnTo>
                      <a:pt x="342" y="169"/>
                    </a:lnTo>
                    <a:lnTo>
                      <a:pt x="321" y="180"/>
                    </a:lnTo>
                    <a:lnTo>
                      <a:pt x="311" y="185"/>
                    </a:lnTo>
                    <a:lnTo>
                      <a:pt x="263" y="169"/>
                    </a:lnTo>
                    <a:lnTo>
                      <a:pt x="184" y="164"/>
                    </a:lnTo>
                    <a:lnTo>
                      <a:pt x="174" y="153"/>
                    </a:lnTo>
                    <a:lnTo>
                      <a:pt x="168" y="153"/>
                    </a:lnTo>
                    <a:lnTo>
                      <a:pt x="121" y="122"/>
                    </a:lnTo>
                    <a:lnTo>
                      <a:pt x="79" y="122"/>
                    </a:lnTo>
                    <a:lnTo>
                      <a:pt x="73" y="95"/>
                    </a:lnTo>
                    <a:lnTo>
                      <a:pt x="52" y="74"/>
                    </a:lnTo>
                    <a:lnTo>
                      <a:pt x="0" y="53"/>
                    </a:lnTo>
                    <a:close/>
                  </a:path>
                </a:pathLst>
              </a:custGeom>
              <a:solidFill>
                <a:srgbClr val="00B0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755" name="Freeform 205"/>
              <p:cNvSpPr>
                <a:spLocks/>
              </p:cNvSpPr>
              <p:nvPr/>
            </p:nvSpPr>
            <p:spPr bwMode="auto">
              <a:xfrm>
                <a:off x="4076" y="1466"/>
                <a:ext cx="479" cy="185"/>
              </a:xfrm>
              <a:custGeom>
                <a:avLst/>
                <a:gdLst>
                  <a:gd name="T0" fmla="*/ 5 w 479"/>
                  <a:gd name="T1" fmla="*/ 48 h 185"/>
                  <a:gd name="T2" fmla="*/ 10 w 479"/>
                  <a:gd name="T3" fmla="*/ 48 h 185"/>
                  <a:gd name="T4" fmla="*/ 31 w 479"/>
                  <a:gd name="T5" fmla="*/ 42 h 185"/>
                  <a:gd name="T6" fmla="*/ 58 w 479"/>
                  <a:gd name="T7" fmla="*/ 21 h 185"/>
                  <a:gd name="T8" fmla="*/ 89 w 479"/>
                  <a:gd name="T9" fmla="*/ 27 h 185"/>
                  <a:gd name="T10" fmla="*/ 105 w 479"/>
                  <a:gd name="T11" fmla="*/ 37 h 185"/>
                  <a:gd name="T12" fmla="*/ 137 w 479"/>
                  <a:gd name="T13" fmla="*/ 37 h 185"/>
                  <a:gd name="T14" fmla="*/ 142 w 479"/>
                  <a:gd name="T15" fmla="*/ 32 h 185"/>
                  <a:gd name="T16" fmla="*/ 126 w 479"/>
                  <a:gd name="T17" fmla="*/ 16 h 185"/>
                  <a:gd name="T18" fmla="*/ 131 w 479"/>
                  <a:gd name="T19" fmla="*/ 0 h 185"/>
                  <a:gd name="T20" fmla="*/ 184 w 479"/>
                  <a:gd name="T21" fmla="*/ 11 h 185"/>
                  <a:gd name="T22" fmla="*/ 195 w 479"/>
                  <a:gd name="T23" fmla="*/ 27 h 185"/>
                  <a:gd name="T24" fmla="*/ 226 w 479"/>
                  <a:gd name="T25" fmla="*/ 32 h 185"/>
                  <a:gd name="T26" fmla="*/ 242 w 479"/>
                  <a:gd name="T27" fmla="*/ 27 h 185"/>
                  <a:gd name="T28" fmla="*/ 316 w 479"/>
                  <a:gd name="T29" fmla="*/ 53 h 185"/>
                  <a:gd name="T30" fmla="*/ 363 w 479"/>
                  <a:gd name="T31" fmla="*/ 32 h 185"/>
                  <a:gd name="T32" fmla="*/ 369 w 479"/>
                  <a:gd name="T33" fmla="*/ 32 h 185"/>
                  <a:gd name="T34" fmla="*/ 400 w 479"/>
                  <a:gd name="T35" fmla="*/ 37 h 185"/>
                  <a:gd name="T36" fmla="*/ 406 w 479"/>
                  <a:gd name="T37" fmla="*/ 74 h 185"/>
                  <a:gd name="T38" fmla="*/ 443 w 479"/>
                  <a:gd name="T39" fmla="*/ 69 h 185"/>
                  <a:gd name="T40" fmla="*/ 479 w 479"/>
                  <a:gd name="T41" fmla="*/ 95 h 185"/>
                  <a:gd name="T42" fmla="*/ 443 w 479"/>
                  <a:gd name="T43" fmla="*/ 100 h 185"/>
                  <a:gd name="T44" fmla="*/ 411 w 479"/>
                  <a:gd name="T45" fmla="*/ 132 h 185"/>
                  <a:gd name="T46" fmla="*/ 379 w 479"/>
                  <a:gd name="T47" fmla="*/ 122 h 185"/>
                  <a:gd name="T48" fmla="*/ 385 w 479"/>
                  <a:gd name="T49" fmla="*/ 132 h 185"/>
                  <a:gd name="T50" fmla="*/ 395 w 479"/>
                  <a:gd name="T51" fmla="*/ 148 h 185"/>
                  <a:gd name="T52" fmla="*/ 379 w 479"/>
                  <a:gd name="T53" fmla="*/ 169 h 185"/>
                  <a:gd name="T54" fmla="*/ 342 w 479"/>
                  <a:gd name="T55" fmla="*/ 169 h 185"/>
                  <a:gd name="T56" fmla="*/ 321 w 479"/>
                  <a:gd name="T57" fmla="*/ 180 h 185"/>
                  <a:gd name="T58" fmla="*/ 311 w 479"/>
                  <a:gd name="T59" fmla="*/ 185 h 185"/>
                  <a:gd name="T60" fmla="*/ 263 w 479"/>
                  <a:gd name="T61" fmla="*/ 169 h 185"/>
                  <a:gd name="T62" fmla="*/ 184 w 479"/>
                  <a:gd name="T63" fmla="*/ 164 h 185"/>
                  <a:gd name="T64" fmla="*/ 174 w 479"/>
                  <a:gd name="T65" fmla="*/ 153 h 185"/>
                  <a:gd name="T66" fmla="*/ 168 w 479"/>
                  <a:gd name="T67" fmla="*/ 153 h 185"/>
                  <a:gd name="T68" fmla="*/ 121 w 479"/>
                  <a:gd name="T69" fmla="*/ 122 h 185"/>
                  <a:gd name="T70" fmla="*/ 79 w 479"/>
                  <a:gd name="T71" fmla="*/ 122 h 185"/>
                  <a:gd name="T72" fmla="*/ 73 w 479"/>
                  <a:gd name="T73" fmla="*/ 95 h 185"/>
                  <a:gd name="T74" fmla="*/ 52 w 479"/>
                  <a:gd name="T75" fmla="*/ 74 h 185"/>
                  <a:gd name="T76" fmla="*/ 0 w 479"/>
                  <a:gd name="T77" fmla="*/ 53 h 185"/>
                  <a:gd name="T78" fmla="*/ 5 w 479"/>
                  <a:gd name="T79" fmla="*/ 48 h 1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479" h="185">
                    <a:moveTo>
                      <a:pt x="5" y="48"/>
                    </a:moveTo>
                    <a:lnTo>
                      <a:pt x="10" y="48"/>
                    </a:lnTo>
                    <a:lnTo>
                      <a:pt x="31" y="42"/>
                    </a:lnTo>
                    <a:lnTo>
                      <a:pt x="58" y="21"/>
                    </a:lnTo>
                    <a:lnTo>
                      <a:pt x="89" y="27"/>
                    </a:lnTo>
                    <a:lnTo>
                      <a:pt x="105" y="37"/>
                    </a:lnTo>
                    <a:lnTo>
                      <a:pt x="137" y="37"/>
                    </a:lnTo>
                    <a:lnTo>
                      <a:pt x="142" y="32"/>
                    </a:lnTo>
                    <a:lnTo>
                      <a:pt x="126" y="16"/>
                    </a:lnTo>
                    <a:lnTo>
                      <a:pt x="131" y="0"/>
                    </a:lnTo>
                    <a:lnTo>
                      <a:pt x="184" y="11"/>
                    </a:lnTo>
                    <a:lnTo>
                      <a:pt x="195" y="27"/>
                    </a:lnTo>
                    <a:lnTo>
                      <a:pt x="226" y="32"/>
                    </a:lnTo>
                    <a:lnTo>
                      <a:pt x="242" y="27"/>
                    </a:lnTo>
                    <a:lnTo>
                      <a:pt x="316" y="53"/>
                    </a:lnTo>
                    <a:lnTo>
                      <a:pt x="363" y="32"/>
                    </a:lnTo>
                    <a:lnTo>
                      <a:pt x="369" y="32"/>
                    </a:lnTo>
                    <a:lnTo>
                      <a:pt x="400" y="37"/>
                    </a:lnTo>
                    <a:lnTo>
                      <a:pt x="406" y="74"/>
                    </a:lnTo>
                    <a:lnTo>
                      <a:pt x="443" y="69"/>
                    </a:lnTo>
                    <a:lnTo>
                      <a:pt x="479" y="95"/>
                    </a:lnTo>
                    <a:lnTo>
                      <a:pt x="443" y="100"/>
                    </a:lnTo>
                    <a:lnTo>
                      <a:pt x="411" y="132"/>
                    </a:lnTo>
                    <a:lnTo>
                      <a:pt x="379" y="122"/>
                    </a:lnTo>
                    <a:lnTo>
                      <a:pt x="385" y="132"/>
                    </a:lnTo>
                    <a:lnTo>
                      <a:pt x="395" y="148"/>
                    </a:lnTo>
                    <a:lnTo>
                      <a:pt x="379" y="169"/>
                    </a:lnTo>
                    <a:lnTo>
                      <a:pt x="342" y="169"/>
                    </a:lnTo>
                    <a:lnTo>
                      <a:pt x="321" y="180"/>
                    </a:lnTo>
                    <a:lnTo>
                      <a:pt x="311" y="185"/>
                    </a:lnTo>
                    <a:lnTo>
                      <a:pt x="263" y="169"/>
                    </a:lnTo>
                    <a:lnTo>
                      <a:pt x="184" y="164"/>
                    </a:lnTo>
                    <a:lnTo>
                      <a:pt x="174" y="153"/>
                    </a:lnTo>
                    <a:lnTo>
                      <a:pt x="168" y="153"/>
                    </a:lnTo>
                    <a:lnTo>
                      <a:pt x="121" y="122"/>
                    </a:lnTo>
                    <a:lnTo>
                      <a:pt x="79" y="122"/>
                    </a:lnTo>
                    <a:lnTo>
                      <a:pt x="73" y="95"/>
                    </a:lnTo>
                    <a:lnTo>
                      <a:pt x="52" y="74"/>
                    </a:lnTo>
                    <a:lnTo>
                      <a:pt x="0" y="53"/>
                    </a:lnTo>
                    <a:lnTo>
                      <a:pt x="5" y="48"/>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grpSp>
        <p:grpSp>
          <p:nvGrpSpPr>
            <p:cNvPr id="6" name="Group 407"/>
            <p:cNvGrpSpPr>
              <a:grpSpLocks/>
            </p:cNvGrpSpPr>
            <p:nvPr/>
          </p:nvGrpSpPr>
          <p:grpSpPr bwMode="auto">
            <a:xfrm>
              <a:off x="706" y="997"/>
              <a:ext cx="4978" cy="2385"/>
              <a:chOff x="706" y="997"/>
              <a:chExt cx="4978" cy="2385"/>
            </a:xfrm>
          </p:grpSpPr>
          <p:sp>
            <p:nvSpPr>
              <p:cNvPr id="1356" name="Freeform 207"/>
              <p:cNvSpPr>
                <a:spLocks/>
              </p:cNvSpPr>
              <p:nvPr/>
            </p:nvSpPr>
            <p:spPr bwMode="auto">
              <a:xfrm>
                <a:off x="2604" y="2147"/>
                <a:ext cx="48" cy="16"/>
              </a:xfrm>
              <a:custGeom>
                <a:avLst/>
                <a:gdLst>
                  <a:gd name="T0" fmla="*/ 5 w 48"/>
                  <a:gd name="T1" fmla="*/ 5 h 16"/>
                  <a:gd name="T2" fmla="*/ 32 w 48"/>
                  <a:gd name="T3" fmla="*/ 0 h 16"/>
                  <a:gd name="T4" fmla="*/ 42 w 48"/>
                  <a:gd name="T5" fmla="*/ 5 h 16"/>
                  <a:gd name="T6" fmla="*/ 48 w 48"/>
                  <a:gd name="T7" fmla="*/ 10 h 16"/>
                  <a:gd name="T8" fmla="*/ 42 w 48"/>
                  <a:gd name="T9" fmla="*/ 10 h 16"/>
                  <a:gd name="T10" fmla="*/ 0 w 48"/>
                  <a:gd name="T11" fmla="*/ 16 h 16"/>
                  <a:gd name="T12" fmla="*/ 5 w 48"/>
                  <a:gd name="T13" fmla="*/ 5 h 16"/>
                </a:gdLst>
                <a:ahLst/>
                <a:cxnLst>
                  <a:cxn ang="0">
                    <a:pos x="T0" y="T1"/>
                  </a:cxn>
                  <a:cxn ang="0">
                    <a:pos x="T2" y="T3"/>
                  </a:cxn>
                  <a:cxn ang="0">
                    <a:pos x="T4" y="T5"/>
                  </a:cxn>
                  <a:cxn ang="0">
                    <a:pos x="T6" y="T7"/>
                  </a:cxn>
                  <a:cxn ang="0">
                    <a:pos x="T8" y="T9"/>
                  </a:cxn>
                  <a:cxn ang="0">
                    <a:pos x="T10" y="T11"/>
                  </a:cxn>
                  <a:cxn ang="0">
                    <a:pos x="T12" y="T13"/>
                  </a:cxn>
                </a:cxnLst>
                <a:rect l="0" t="0" r="r" b="b"/>
                <a:pathLst>
                  <a:path w="48" h="16">
                    <a:moveTo>
                      <a:pt x="5" y="5"/>
                    </a:moveTo>
                    <a:lnTo>
                      <a:pt x="32" y="0"/>
                    </a:lnTo>
                    <a:lnTo>
                      <a:pt x="42" y="5"/>
                    </a:lnTo>
                    <a:lnTo>
                      <a:pt x="48" y="10"/>
                    </a:lnTo>
                    <a:lnTo>
                      <a:pt x="42" y="10"/>
                    </a:lnTo>
                    <a:lnTo>
                      <a:pt x="0" y="16"/>
                    </a:lnTo>
                    <a:lnTo>
                      <a:pt x="5" y="5"/>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57" name="Freeform 208"/>
              <p:cNvSpPr>
                <a:spLocks/>
              </p:cNvSpPr>
              <p:nvPr/>
            </p:nvSpPr>
            <p:spPr bwMode="auto">
              <a:xfrm>
                <a:off x="2604" y="2147"/>
                <a:ext cx="48" cy="16"/>
              </a:xfrm>
              <a:custGeom>
                <a:avLst/>
                <a:gdLst>
                  <a:gd name="T0" fmla="*/ 16 w 48"/>
                  <a:gd name="T1" fmla="*/ 5 h 16"/>
                  <a:gd name="T2" fmla="*/ 32 w 48"/>
                  <a:gd name="T3" fmla="*/ 0 h 16"/>
                  <a:gd name="T4" fmla="*/ 42 w 48"/>
                  <a:gd name="T5" fmla="*/ 5 h 16"/>
                  <a:gd name="T6" fmla="*/ 48 w 48"/>
                  <a:gd name="T7" fmla="*/ 10 h 16"/>
                  <a:gd name="T8" fmla="*/ 42 w 48"/>
                  <a:gd name="T9" fmla="*/ 10 h 16"/>
                  <a:gd name="T10" fmla="*/ 0 w 48"/>
                  <a:gd name="T11" fmla="*/ 16 h 16"/>
                  <a:gd name="T12" fmla="*/ 5 w 48"/>
                  <a:gd name="T13" fmla="*/ 5 h 16"/>
                  <a:gd name="T14" fmla="*/ 16 w 48"/>
                  <a:gd name="T15" fmla="*/ 5 h 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8" h="16">
                    <a:moveTo>
                      <a:pt x="16" y="5"/>
                    </a:moveTo>
                    <a:lnTo>
                      <a:pt x="32" y="0"/>
                    </a:lnTo>
                    <a:lnTo>
                      <a:pt x="42" y="5"/>
                    </a:lnTo>
                    <a:lnTo>
                      <a:pt x="48" y="10"/>
                    </a:lnTo>
                    <a:lnTo>
                      <a:pt x="42" y="10"/>
                    </a:lnTo>
                    <a:lnTo>
                      <a:pt x="0" y="16"/>
                    </a:lnTo>
                    <a:lnTo>
                      <a:pt x="5" y="5"/>
                    </a:lnTo>
                    <a:lnTo>
                      <a:pt x="16" y="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58" name="Freeform 209"/>
              <p:cNvSpPr>
                <a:spLocks/>
              </p:cNvSpPr>
              <p:nvPr/>
            </p:nvSpPr>
            <p:spPr bwMode="auto">
              <a:xfrm>
                <a:off x="2662" y="2215"/>
                <a:ext cx="48" cy="58"/>
              </a:xfrm>
              <a:custGeom>
                <a:avLst/>
                <a:gdLst>
                  <a:gd name="T0" fmla="*/ 0 w 48"/>
                  <a:gd name="T1" fmla="*/ 22 h 58"/>
                  <a:gd name="T2" fmla="*/ 21 w 48"/>
                  <a:gd name="T3" fmla="*/ 0 h 58"/>
                  <a:gd name="T4" fmla="*/ 32 w 48"/>
                  <a:gd name="T5" fmla="*/ 0 h 58"/>
                  <a:gd name="T6" fmla="*/ 48 w 48"/>
                  <a:gd name="T7" fmla="*/ 27 h 58"/>
                  <a:gd name="T8" fmla="*/ 27 w 48"/>
                  <a:gd name="T9" fmla="*/ 58 h 58"/>
                  <a:gd name="T10" fmla="*/ 21 w 48"/>
                  <a:gd name="T11" fmla="*/ 53 h 58"/>
                  <a:gd name="T12" fmla="*/ 5 w 48"/>
                  <a:gd name="T13" fmla="*/ 37 h 58"/>
                  <a:gd name="T14" fmla="*/ 0 w 48"/>
                  <a:gd name="T15" fmla="*/ 22 h 5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8" h="58">
                    <a:moveTo>
                      <a:pt x="0" y="22"/>
                    </a:moveTo>
                    <a:lnTo>
                      <a:pt x="21" y="0"/>
                    </a:lnTo>
                    <a:lnTo>
                      <a:pt x="32" y="0"/>
                    </a:lnTo>
                    <a:lnTo>
                      <a:pt x="48" y="27"/>
                    </a:lnTo>
                    <a:lnTo>
                      <a:pt x="27" y="58"/>
                    </a:lnTo>
                    <a:lnTo>
                      <a:pt x="21" y="53"/>
                    </a:lnTo>
                    <a:lnTo>
                      <a:pt x="5" y="37"/>
                    </a:lnTo>
                    <a:lnTo>
                      <a:pt x="0" y="22"/>
                    </a:lnTo>
                    <a:close/>
                  </a:path>
                </a:pathLst>
              </a:custGeom>
              <a:solidFill>
                <a:srgbClr val="00B0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59" name="Freeform 210"/>
              <p:cNvSpPr>
                <a:spLocks/>
              </p:cNvSpPr>
              <p:nvPr/>
            </p:nvSpPr>
            <p:spPr bwMode="auto">
              <a:xfrm>
                <a:off x="2662" y="2215"/>
                <a:ext cx="48" cy="58"/>
              </a:xfrm>
              <a:custGeom>
                <a:avLst/>
                <a:gdLst>
                  <a:gd name="T0" fmla="*/ 11 w 48"/>
                  <a:gd name="T1" fmla="*/ 11 h 58"/>
                  <a:gd name="T2" fmla="*/ 21 w 48"/>
                  <a:gd name="T3" fmla="*/ 0 h 58"/>
                  <a:gd name="T4" fmla="*/ 32 w 48"/>
                  <a:gd name="T5" fmla="*/ 0 h 58"/>
                  <a:gd name="T6" fmla="*/ 48 w 48"/>
                  <a:gd name="T7" fmla="*/ 27 h 58"/>
                  <a:gd name="T8" fmla="*/ 27 w 48"/>
                  <a:gd name="T9" fmla="*/ 58 h 58"/>
                  <a:gd name="T10" fmla="*/ 21 w 48"/>
                  <a:gd name="T11" fmla="*/ 53 h 58"/>
                  <a:gd name="T12" fmla="*/ 5 w 48"/>
                  <a:gd name="T13" fmla="*/ 37 h 58"/>
                  <a:gd name="T14" fmla="*/ 0 w 48"/>
                  <a:gd name="T15" fmla="*/ 22 h 58"/>
                  <a:gd name="T16" fmla="*/ 11 w 48"/>
                  <a:gd name="T17" fmla="*/ 11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8" h="58">
                    <a:moveTo>
                      <a:pt x="11" y="11"/>
                    </a:moveTo>
                    <a:lnTo>
                      <a:pt x="21" y="0"/>
                    </a:lnTo>
                    <a:lnTo>
                      <a:pt x="32" y="0"/>
                    </a:lnTo>
                    <a:lnTo>
                      <a:pt x="48" y="27"/>
                    </a:lnTo>
                    <a:lnTo>
                      <a:pt x="27" y="58"/>
                    </a:lnTo>
                    <a:lnTo>
                      <a:pt x="21" y="53"/>
                    </a:lnTo>
                    <a:lnTo>
                      <a:pt x="5" y="37"/>
                    </a:lnTo>
                    <a:lnTo>
                      <a:pt x="0" y="22"/>
                    </a:lnTo>
                    <a:lnTo>
                      <a:pt x="11" y="1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60" name="Freeform 211"/>
              <p:cNvSpPr>
                <a:spLocks/>
              </p:cNvSpPr>
              <p:nvPr/>
            </p:nvSpPr>
            <p:spPr bwMode="auto">
              <a:xfrm>
                <a:off x="4091" y="1851"/>
                <a:ext cx="132" cy="69"/>
              </a:xfrm>
              <a:custGeom>
                <a:avLst/>
                <a:gdLst>
                  <a:gd name="T0" fmla="*/ 95 w 132"/>
                  <a:gd name="T1" fmla="*/ 37 h 69"/>
                  <a:gd name="T2" fmla="*/ 132 w 132"/>
                  <a:gd name="T3" fmla="*/ 43 h 69"/>
                  <a:gd name="T4" fmla="*/ 132 w 132"/>
                  <a:gd name="T5" fmla="*/ 64 h 69"/>
                  <a:gd name="T6" fmla="*/ 132 w 132"/>
                  <a:gd name="T7" fmla="*/ 69 h 69"/>
                  <a:gd name="T8" fmla="*/ 101 w 132"/>
                  <a:gd name="T9" fmla="*/ 69 h 69"/>
                  <a:gd name="T10" fmla="*/ 79 w 132"/>
                  <a:gd name="T11" fmla="*/ 58 h 69"/>
                  <a:gd name="T12" fmla="*/ 74 w 132"/>
                  <a:gd name="T13" fmla="*/ 53 h 69"/>
                  <a:gd name="T14" fmla="*/ 58 w 132"/>
                  <a:gd name="T15" fmla="*/ 53 h 69"/>
                  <a:gd name="T16" fmla="*/ 0 w 132"/>
                  <a:gd name="T17" fmla="*/ 27 h 69"/>
                  <a:gd name="T18" fmla="*/ 11 w 132"/>
                  <a:gd name="T19" fmla="*/ 0 h 69"/>
                  <a:gd name="T20" fmla="*/ 58 w 132"/>
                  <a:gd name="T21" fmla="*/ 21 h 69"/>
                  <a:gd name="T22" fmla="*/ 95 w 132"/>
                  <a:gd name="T23" fmla="*/ 37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32" h="69">
                    <a:moveTo>
                      <a:pt x="95" y="37"/>
                    </a:moveTo>
                    <a:lnTo>
                      <a:pt x="132" y="43"/>
                    </a:lnTo>
                    <a:lnTo>
                      <a:pt x="132" y="64"/>
                    </a:lnTo>
                    <a:lnTo>
                      <a:pt x="132" y="69"/>
                    </a:lnTo>
                    <a:lnTo>
                      <a:pt x="101" y="69"/>
                    </a:lnTo>
                    <a:lnTo>
                      <a:pt x="79" y="58"/>
                    </a:lnTo>
                    <a:lnTo>
                      <a:pt x="74" y="53"/>
                    </a:lnTo>
                    <a:lnTo>
                      <a:pt x="58" y="53"/>
                    </a:lnTo>
                    <a:lnTo>
                      <a:pt x="0" y="27"/>
                    </a:lnTo>
                    <a:lnTo>
                      <a:pt x="11" y="0"/>
                    </a:lnTo>
                    <a:lnTo>
                      <a:pt x="58" y="21"/>
                    </a:lnTo>
                    <a:lnTo>
                      <a:pt x="95" y="37"/>
                    </a:lnTo>
                    <a:close/>
                  </a:path>
                </a:pathLst>
              </a:custGeom>
              <a:solidFill>
                <a:srgbClr val="FB97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61" name="Freeform 212"/>
              <p:cNvSpPr>
                <a:spLocks/>
              </p:cNvSpPr>
              <p:nvPr/>
            </p:nvSpPr>
            <p:spPr bwMode="auto">
              <a:xfrm>
                <a:off x="4091" y="1851"/>
                <a:ext cx="132" cy="69"/>
              </a:xfrm>
              <a:custGeom>
                <a:avLst/>
                <a:gdLst>
                  <a:gd name="T0" fmla="*/ 111 w 132"/>
                  <a:gd name="T1" fmla="*/ 37 h 69"/>
                  <a:gd name="T2" fmla="*/ 132 w 132"/>
                  <a:gd name="T3" fmla="*/ 43 h 69"/>
                  <a:gd name="T4" fmla="*/ 132 w 132"/>
                  <a:gd name="T5" fmla="*/ 64 h 69"/>
                  <a:gd name="T6" fmla="*/ 132 w 132"/>
                  <a:gd name="T7" fmla="*/ 69 h 69"/>
                  <a:gd name="T8" fmla="*/ 101 w 132"/>
                  <a:gd name="T9" fmla="*/ 69 h 69"/>
                  <a:gd name="T10" fmla="*/ 79 w 132"/>
                  <a:gd name="T11" fmla="*/ 58 h 69"/>
                  <a:gd name="T12" fmla="*/ 74 w 132"/>
                  <a:gd name="T13" fmla="*/ 53 h 69"/>
                  <a:gd name="T14" fmla="*/ 58 w 132"/>
                  <a:gd name="T15" fmla="*/ 53 h 69"/>
                  <a:gd name="T16" fmla="*/ 0 w 132"/>
                  <a:gd name="T17" fmla="*/ 27 h 69"/>
                  <a:gd name="T18" fmla="*/ 11 w 132"/>
                  <a:gd name="T19" fmla="*/ 0 h 69"/>
                  <a:gd name="T20" fmla="*/ 58 w 132"/>
                  <a:gd name="T21" fmla="*/ 21 h 69"/>
                  <a:gd name="T22" fmla="*/ 95 w 132"/>
                  <a:gd name="T23" fmla="*/ 37 h 69"/>
                  <a:gd name="T24" fmla="*/ 111 w 132"/>
                  <a:gd name="T25" fmla="*/ 37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2" h="69">
                    <a:moveTo>
                      <a:pt x="111" y="37"/>
                    </a:moveTo>
                    <a:lnTo>
                      <a:pt x="132" y="43"/>
                    </a:lnTo>
                    <a:lnTo>
                      <a:pt x="132" y="64"/>
                    </a:lnTo>
                    <a:lnTo>
                      <a:pt x="132" y="69"/>
                    </a:lnTo>
                    <a:lnTo>
                      <a:pt x="101" y="69"/>
                    </a:lnTo>
                    <a:lnTo>
                      <a:pt x="79" y="58"/>
                    </a:lnTo>
                    <a:lnTo>
                      <a:pt x="74" y="53"/>
                    </a:lnTo>
                    <a:lnTo>
                      <a:pt x="58" y="53"/>
                    </a:lnTo>
                    <a:lnTo>
                      <a:pt x="0" y="27"/>
                    </a:lnTo>
                    <a:lnTo>
                      <a:pt x="11" y="0"/>
                    </a:lnTo>
                    <a:lnTo>
                      <a:pt x="58" y="21"/>
                    </a:lnTo>
                    <a:lnTo>
                      <a:pt x="95" y="37"/>
                    </a:lnTo>
                    <a:lnTo>
                      <a:pt x="111" y="37"/>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62" name="Freeform 213"/>
              <p:cNvSpPr>
                <a:spLocks/>
              </p:cNvSpPr>
              <p:nvPr/>
            </p:nvSpPr>
            <p:spPr bwMode="auto">
              <a:xfrm>
                <a:off x="2931" y="1160"/>
                <a:ext cx="290" cy="206"/>
              </a:xfrm>
              <a:custGeom>
                <a:avLst/>
                <a:gdLst>
                  <a:gd name="T0" fmla="*/ 290 w 290"/>
                  <a:gd name="T1" fmla="*/ 11 h 206"/>
                  <a:gd name="T2" fmla="*/ 274 w 290"/>
                  <a:gd name="T3" fmla="*/ 32 h 206"/>
                  <a:gd name="T4" fmla="*/ 274 w 290"/>
                  <a:gd name="T5" fmla="*/ 21 h 206"/>
                  <a:gd name="T6" fmla="*/ 264 w 290"/>
                  <a:gd name="T7" fmla="*/ 16 h 206"/>
                  <a:gd name="T8" fmla="*/ 259 w 290"/>
                  <a:gd name="T9" fmla="*/ 16 h 206"/>
                  <a:gd name="T10" fmla="*/ 237 w 290"/>
                  <a:gd name="T11" fmla="*/ 21 h 206"/>
                  <a:gd name="T12" fmla="*/ 237 w 290"/>
                  <a:gd name="T13" fmla="*/ 32 h 206"/>
                  <a:gd name="T14" fmla="*/ 227 w 290"/>
                  <a:gd name="T15" fmla="*/ 37 h 206"/>
                  <a:gd name="T16" fmla="*/ 201 w 290"/>
                  <a:gd name="T17" fmla="*/ 37 h 206"/>
                  <a:gd name="T18" fmla="*/ 195 w 290"/>
                  <a:gd name="T19" fmla="*/ 32 h 206"/>
                  <a:gd name="T20" fmla="*/ 185 w 290"/>
                  <a:gd name="T21" fmla="*/ 26 h 206"/>
                  <a:gd name="T22" fmla="*/ 185 w 290"/>
                  <a:gd name="T23" fmla="*/ 32 h 206"/>
                  <a:gd name="T24" fmla="*/ 174 w 290"/>
                  <a:gd name="T25" fmla="*/ 32 h 206"/>
                  <a:gd name="T26" fmla="*/ 174 w 290"/>
                  <a:gd name="T27" fmla="*/ 32 h 206"/>
                  <a:gd name="T28" fmla="*/ 174 w 290"/>
                  <a:gd name="T29" fmla="*/ 32 h 206"/>
                  <a:gd name="T30" fmla="*/ 169 w 290"/>
                  <a:gd name="T31" fmla="*/ 42 h 206"/>
                  <a:gd name="T32" fmla="*/ 153 w 290"/>
                  <a:gd name="T33" fmla="*/ 37 h 206"/>
                  <a:gd name="T34" fmla="*/ 148 w 290"/>
                  <a:gd name="T35" fmla="*/ 48 h 206"/>
                  <a:gd name="T36" fmla="*/ 143 w 290"/>
                  <a:gd name="T37" fmla="*/ 42 h 206"/>
                  <a:gd name="T38" fmla="*/ 132 w 290"/>
                  <a:gd name="T39" fmla="*/ 53 h 206"/>
                  <a:gd name="T40" fmla="*/ 132 w 290"/>
                  <a:gd name="T41" fmla="*/ 58 h 206"/>
                  <a:gd name="T42" fmla="*/ 121 w 290"/>
                  <a:gd name="T43" fmla="*/ 74 h 206"/>
                  <a:gd name="T44" fmla="*/ 111 w 290"/>
                  <a:gd name="T45" fmla="*/ 106 h 206"/>
                  <a:gd name="T46" fmla="*/ 95 w 290"/>
                  <a:gd name="T47" fmla="*/ 106 h 206"/>
                  <a:gd name="T48" fmla="*/ 90 w 290"/>
                  <a:gd name="T49" fmla="*/ 111 h 206"/>
                  <a:gd name="T50" fmla="*/ 90 w 290"/>
                  <a:gd name="T51" fmla="*/ 127 h 206"/>
                  <a:gd name="T52" fmla="*/ 100 w 290"/>
                  <a:gd name="T53" fmla="*/ 153 h 206"/>
                  <a:gd name="T54" fmla="*/ 95 w 290"/>
                  <a:gd name="T55" fmla="*/ 174 h 206"/>
                  <a:gd name="T56" fmla="*/ 85 w 290"/>
                  <a:gd name="T57" fmla="*/ 190 h 206"/>
                  <a:gd name="T58" fmla="*/ 74 w 290"/>
                  <a:gd name="T59" fmla="*/ 185 h 206"/>
                  <a:gd name="T60" fmla="*/ 42 w 290"/>
                  <a:gd name="T61" fmla="*/ 206 h 206"/>
                  <a:gd name="T62" fmla="*/ 11 w 290"/>
                  <a:gd name="T63" fmla="*/ 195 h 206"/>
                  <a:gd name="T64" fmla="*/ 0 w 290"/>
                  <a:gd name="T65" fmla="*/ 143 h 206"/>
                  <a:gd name="T66" fmla="*/ 48 w 290"/>
                  <a:gd name="T67" fmla="*/ 111 h 206"/>
                  <a:gd name="T68" fmla="*/ 58 w 290"/>
                  <a:gd name="T69" fmla="*/ 116 h 206"/>
                  <a:gd name="T70" fmla="*/ 63 w 290"/>
                  <a:gd name="T71" fmla="*/ 100 h 206"/>
                  <a:gd name="T72" fmla="*/ 106 w 290"/>
                  <a:gd name="T73" fmla="*/ 58 h 206"/>
                  <a:gd name="T74" fmla="*/ 116 w 290"/>
                  <a:gd name="T75" fmla="*/ 37 h 206"/>
                  <a:gd name="T76" fmla="*/ 127 w 290"/>
                  <a:gd name="T77" fmla="*/ 32 h 206"/>
                  <a:gd name="T78" fmla="*/ 143 w 290"/>
                  <a:gd name="T79" fmla="*/ 21 h 206"/>
                  <a:gd name="T80" fmla="*/ 153 w 290"/>
                  <a:gd name="T81" fmla="*/ 16 h 206"/>
                  <a:gd name="T82" fmla="*/ 164 w 290"/>
                  <a:gd name="T83" fmla="*/ 11 h 206"/>
                  <a:gd name="T84" fmla="*/ 179 w 290"/>
                  <a:gd name="T85" fmla="*/ 16 h 206"/>
                  <a:gd name="T86" fmla="*/ 190 w 290"/>
                  <a:gd name="T87" fmla="*/ 5 h 206"/>
                  <a:gd name="T88" fmla="*/ 216 w 290"/>
                  <a:gd name="T89" fmla="*/ 0 h 206"/>
                  <a:gd name="T90" fmla="*/ 243 w 290"/>
                  <a:gd name="T91" fmla="*/ 0 h 206"/>
                  <a:gd name="T92" fmla="*/ 253 w 290"/>
                  <a:gd name="T93" fmla="*/ 0 h 206"/>
                  <a:gd name="T94" fmla="*/ 274 w 290"/>
                  <a:gd name="T95" fmla="*/ 5 h 206"/>
                  <a:gd name="T96" fmla="*/ 290 w 290"/>
                  <a:gd name="T97" fmla="*/ 11 h 2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90" h="206">
                    <a:moveTo>
                      <a:pt x="290" y="11"/>
                    </a:moveTo>
                    <a:lnTo>
                      <a:pt x="274" y="32"/>
                    </a:lnTo>
                    <a:lnTo>
                      <a:pt x="274" y="21"/>
                    </a:lnTo>
                    <a:lnTo>
                      <a:pt x="264" y="16"/>
                    </a:lnTo>
                    <a:lnTo>
                      <a:pt x="259" y="16"/>
                    </a:lnTo>
                    <a:lnTo>
                      <a:pt x="237" y="21"/>
                    </a:lnTo>
                    <a:lnTo>
                      <a:pt x="237" y="32"/>
                    </a:lnTo>
                    <a:lnTo>
                      <a:pt x="227" y="37"/>
                    </a:lnTo>
                    <a:lnTo>
                      <a:pt x="201" y="37"/>
                    </a:lnTo>
                    <a:lnTo>
                      <a:pt x="195" y="32"/>
                    </a:lnTo>
                    <a:lnTo>
                      <a:pt x="185" y="26"/>
                    </a:lnTo>
                    <a:lnTo>
                      <a:pt x="185" y="32"/>
                    </a:lnTo>
                    <a:lnTo>
                      <a:pt x="174" y="32"/>
                    </a:lnTo>
                    <a:lnTo>
                      <a:pt x="174" y="32"/>
                    </a:lnTo>
                    <a:lnTo>
                      <a:pt x="174" y="32"/>
                    </a:lnTo>
                    <a:lnTo>
                      <a:pt x="169" y="42"/>
                    </a:lnTo>
                    <a:lnTo>
                      <a:pt x="153" y="37"/>
                    </a:lnTo>
                    <a:lnTo>
                      <a:pt x="148" y="48"/>
                    </a:lnTo>
                    <a:lnTo>
                      <a:pt x="143" y="42"/>
                    </a:lnTo>
                    <a:lnTo>
                      <a:pt x="132" y="53"/>
                    </a:lnTo>
                    <a:lnTo>
                      <a:pt x="132" y="58"/>
                    </a:lnTo>
                    <a:lnTo>
                      <a:pt x="121" y="74"/>
                    </a:lnTo>
                    <a:lnTo>
                      <a:pt x="111" y="106"/>
                    </a:lnTo>
                    <a:lnTo>
                      <a:pt x="95" y="106"/>
                    </a:lnTo>
                    <a:lnTo>
                      <a:pt x="90" y="111"/>
                    </a:lnTo>
                    <a:lnTo>
                      <a:pt x="90" y="127"/>
                    </a:lnTo>
                    <a:lnTo>
                      <a:pt x="100" y="153"/>
                    </a:lnTo>
                    <a:lnTo>
                      <a:pt x="95" y="174"/>
                    </a:lnTo>
                    <a:lnTo>
                      <a:pt x="85" y="190"/>
                    </a:lnTo>
                    <a:lnTo>
                      <a:pt x="74" y="185"/>
                    </a:lnTo>
                    <a:lnTo>
                      <a:pt x="42" y="206"/>
                    </a:lnTo>
                    <a:lnTo>
                      <a:pt x="11" y="195"/>
                    </a:lnTo>
                    <a:lnTo>
                      <a:pt x="0" y="143"/>
                    </a:lnTo>
                    <a:lnTo>
                      <a:pt x="48" y="111"/>
                    </a:lnTo>
                    <a:lnTo>
                      <a:pt x="58" y="116"/>
                    </a:lnTo>
                    <a:lnTo>
                      <a:pt x="63" y="100"/>
                    </a:lnTo>
                    <a:lnTo>
                      <a:pt x="106" y="58"/>
                    </a:lnTo>
                    <a:lnTo>
                      <a:pt x="116" y="37"/>
                    </a:lnTo>
                    <a:lnTo>
                      <a:pt x="127" y="32"/>
                    </a:lnTo>
                    <a:lnTo>
                      <a:pt x="143" y="21"/>
                    </a:lnTo>
                    <a:lnTo>
                      <a:pt x="153" y="16"/>
                    </a:lnTo>
                    <a:lnTo>
                      <a:pt x="164" y="11"/>
                    </a:lnTo>
                    <a:lnTo>
                      <a:pt x="179" y="16"/>
                    </a:lnTo>
                    <a:lnTo>
                      <a:pt x="190" y="5"/>
                    </a:lnTo>
                    <a:lnTo>
                      <a:pt x="216" y="0"/>
                    </a:lnTo>
                    <a:lnTo>
                      <a:pt x="243" y="0"/>
                    </a:lnTo>
                    <a:lnTo>
                      <a:pt x="253" y="0"/>
                    </a:lnTo>
                    <a:lnTo>
                      <a:pt x="274" y="5"/>
                    </a:lnTo>
                    <a:lnTo>
                      <a:pt x="290" y="11"/>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63" name="Freeform 214"/>
              <p:cNvSpPr>
                <a:spLocks/>
              </p:cNvSpPr>
              <p:nvPr/>
            </p:nvSpPr>
            <p:spPr bwMode="auto">
              <a:xfrm>
                <a:off x="2931" y="1160"/>
                <a:ext cx="290" cy="206"/>
              </a:xfrm>
              <a:custGeom>
                <a:avLst/>
                <a:gdLst>
                  <a:gd name="T0" fmla="*/ 285 w 290"/>
                  <a:gd name="T1" fmla="*/ 21 h 206"/>
                  <a:gd name="T2" fmla="*/ 274 w 290"/>
                  <a:gd name="T3" fmla="*/ 32 h 206"/>
                  <a:gd name="T4" fmla="*/ 274 w 290"/>
                  <a:gd name="T5" fmla="*/ 21 h 206"/>
                  <a:gd name="T6" fmla="*/ 264 w 290"/>
                  <a:gd name="T7" fmla="*/ 16 h 206"/>
                  <a:gd name="T8" fmla="*/ 259 w 290"/>
                  <a:gd name="T9" fmla="*/ 16 h 206"/>
                  <a:gd name="T10" fmla="*/ 237 w 290"/>
                  <a:gd name="T11" fmla="*/ 21 h 206"/>
                  <a:gd name="T12" fmla="*/ 237 w 290"/>
                  <a:gd name="T13" fmla="*/ 32 h 206"/>
                  <a:gd name="T14" fmla="*/ 227 w 290"/>
                  <a:gd name="T15" fmla="*/ 37 h 206"/>
                  <a:gd name="T16" fmla="*/ 201 w 290"/>
                  <a:gd name="T17" fmla="*/ 37 h 206"/>
                  <a:gd name="T18" fmla="*/ 195 w 290"/>
                  <a:gd name="T19" fmla="*/ 32 h 206"/>
                  <a:gd name="T20" fmla="*/ 185 w 290"/>
                  <a:gd name="T21" fmla="*/ 26 h 206"/>
                  <a:gd name="T22" fmla="*/ 185 w 290"/>
                  <a:gd name="T23" fmla="*/ 32 h 206"/>
                  <a:gd name="T24" fmla="*/ 174 w 290"/>
                  <a:gd name="T25" fmla="*/ 32 h 206"/>
                  <a:gd name="T26" fmla="*/ 174 w 290"/>
                  <a:gd name="T27" fmla="*/ 32 h 206"/>
                  <a:gd name="T28" fmla="*/ 174 w 290"/>
                  <a:gd name="T29" fmla="*/ 32 h 206"/>
                  <a:gd name="T30" fmla="*/ 169 w 290"/>
                  <a:gd name="T31" fmla="*/ 42 h 206"/>
                  <a:gd name="T32" fmla="*/ 153 w 290"/>
                  <a:gd name="T33" fmla="*/ 37 h 206"/>
                  <a:gd name="T34" fmla="*/ 148 w 290"/>
                  <a:gd name="T35" fmla="*/ 48 h 206"/>
                  <a:gd name="T36" fmla="*/ 143 w 290"/>
                  <a:gd name="T37" fmla="*/ 42 h 206"/>
                  <a:gd name="T38" fmla="*/ 132 w 290"/>
                  <a:gd name="T39" fmla="*/ 53 h 206"/>
                  <a:gd name="T40" fmla="*/ 132 w 290"/>
                  <a:gd name="T41" fmla="*/ 58 h 206"/>
                  <a:gd name="T42" fmla="*/ 121 w 290"/>
                  <a:gd name="T43" fmla="*/ 74 h 206"/>
                  <a:gd name="T44" fmla="*/ 111 w 290"/>
                  <a:gd name="T45" fmla="*/ 106 h 206"/>
                  <a:gd name="T46" fmla="*/ 95 w 290"/>
                  <a:gd name="T47" fmla="*/ 106 h 206"/>
                  <a:gd name="T48" fmla="*/ 90 w 290"/>
                  <a:gd name="T49" fmla="*/ 111 h 206"/>
                  <a:gd name="T50" fmla="*/ 90 w 290"/>
                  <a:gd name="T51" fmla="*/ 127 h 206"/>
                  <a:gd name="T52" fmla="*/ 100 w 290"/>
                  <a:gd name="T53" fmla="*/ 153 h 206"/>
                  <a:gd name="T54" fmla="*/ 95 w 290"/>
                  <a:gd name="T55" fmla="*/ 174 h 206"/>
                  <a:gd name="T56" fmla="*/ 85 w 290"/>
                  <a:gd name="T57" fmla="*/ 190 h 206"/>
                  <a:gd name="T58" fmla="*/ 74 w 290"/>
                  <a:gd name="T59" fmla="*/ 185 h 206"/>
                  <a:gd name="T60" fmla="*/ 42 w 290"/>
                  <a:gd name="T61" fmla="*/ 206 h 206"/>
                  <a:gd name="T62" fmla="*/ 11 w 290"/>
                  <a:gd name="T63" fmla="*/ 195 h 206"/>
                  <a:gd name="T64" fmla="*/ 0 w 290"/>
                  <a:gd name="T65" fmla="*/ 143 h 206"/>
                  <a:gd name="T66" fmla="*/ 48 w 290"/>
                  <a:gd name="T67" fmla="*/ 111 h 206"/>
                  <a:gd name="T68" fmla="*/ 58 w 290"/>
                  <a:gd name="T69" fmla="*/ 116 h 206"/>
                  <a:gd name="T70" fmla="*/ 63 w 290"/>
                  <a:gd name="T71" fmla="*/ 100 h 206"/>
                  <a:gd name="T72" fmla="*/ 106 w 290"/>
                  <a:gd name="T73" fmla="*/ 58 h 206"/>
                  <a:gd name="T74" fmla="*/ 116 w 290"/>
                  <a:gd name="T75" fmla="*/ 37 h 206"/>
                  <a:gd name="T76" fmla="*/ 127 w 290"/>
                  <a:gd name="T77" fmla="*/ 32 h 206"/>
                  <a:gd name="T78" fmla="*/ 143 w 290"/>
                  <a:gd name="T79" fmla="*/ 21 h 206"/>
                  <a:gd name="T80" fmla="*/ 153 w 290"/>
                  <a:gd name="T81" fmla="*/ 16 h 206"/>
                  <a:gd name="T82" fmla="*/ 164 w 290"/>
                  <a:gd name="T83" fmla="*/ 11 h 206"/>
                  <a:gd name="T84" fmla="*/ 179 w 290"/>
                  <a:gd name="T85" fmla="*/ 16 h 206"/>
                  <a:gd name="T86" fmla="*/ 190 w 290"/>
                  <a:gd name="T87" fmla="*/ 5 h 206"/>
                  <a:gd name="T88" fmla="*/ 216 w 290"/>
                  <a:gd name="T89" fmla="*/ 0 h 206"/>
                  <a:gd name="T90" fmla="*/ 243 w 290"/>
                  <a:gd name="T91" fmla="*/ 0 h 206"/>
                  <a:gd name="T92" fmla="*/ 253 w 290"/>
                  <a:gd name="T93" fmla="*/ 0 h 206"/>
                  <a:gd name="T94" fmla="*/ 274 w 290"/>
                  <a:gd name="T95" fmla="*/ 5 h 206"/>
                  <a:gd name="T96" fmla="*/ 290 w 290"/>
                  <a:gd name="T97" fmla="*/ 11 h 206"/>
                  <a:gd name="T98" fmla="*/ 285 w 290"/>
                  <a:gd name="T99" fmla="*/ 21 h 2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90" h="206">
                    <a:moveTo>
                      <a:pt x="285" y="21"/>
                    </a:moveTo>
                    <a:lnTo>
                      <a:pt x="274" y="32"/>
                    </a:lnTo>
                    <a:lnTo>
                      <a:pt x="274" y="21"/>
                    </a:lnTo>
                    <a:lnTo>
                      <a:pt x="264" y="16"/>
                    </a:lnTo>
                    <a:lnTo>
                      <a:pt x="259" y="16"/>
                    </a:lnTo>
                    <a:lnTo>
                      <a:pt x="237" y="21"/>
                    </a:lnTo>
                    <a:lnTo>
                      <a:pt x="237" y="32"/>
                    </a:lnTo>
                    <a:lnTo>
                      <a:pt x="227" y="37"/>
                    </a:lnTo>
                    <a:lnTo>
                      <a:pt x="201" y="37"/>
                    </a:lnTo>
                    <a:lnTo>
                      <a:pt x="195" y="32"/>
                    </a:lnTo>
                    <a:lnTo>
                      <a:pt x="185" y="26"/>
                    </a:lnTo>
                    <a:lnTo>
                      <a:pt x="185" y="32"/>
                    </a:lnTo>
                    <a:lnTo>
                      <a:pt x="174" y="32"/>
                    </a:lnTo>
                    <a:lnTo>
                      <a:pt x="174" y="32"/>
                    </a:lnTo>
                    <a:lnTo>
                      <a:pt x="174" y="32"/>
                    </a:lnTo>
                    <a:lnTo>
                      <a:pt x="169" y="42"/>
                    </a:lnTo>
                    <a:lnTo>
                      <a:pt x="153" y="37"/>
                    </a:lnTo>
                    <a:lnTo>
                      <a:pt x="148" y="48"/>
                    </a:lnTo>
                    <a:lnTo>
                      <a:pt x="143" y="42"/>
                    </a:lnTo>
                    <a:lnTo>
                      <a:pt x="132" y="53"/>
                    </a:lnTo>
                    <a:lnTo>
                      <a:pt x="132" y="58"/>
                    </a:lnTo>
                    <a:lnTo>
                      <a:pt x="121" y="74"/>
                    </a:lnTo>
                    <a:lnTo>
                      <a:pt x="111" y="106"/>
                    </a:lnTo>
                    <a:lnTo>
                      <a:pt x="95" y="106"/>
                    </a:lnTo>
                    <a:lnTo>
                      <a:pt x="90" y="111"/>
                    </a:lnTo>
                    <a:lnTo>
                      <a:pt x="90" y="127"/>
                    </a:lnTo>
                    <a:lnTo>
                      <a:pt x="100" y="153"/>
                    </a:lnTo>
                    <a:lnTo>
                      <a:pt x="95" y="174"/>
                    </a:lnTo>
                    <a:lnTo>
                      <a:pt x="85" y="190"/>
                    </a:lnTo>
                    <a:lnTo>
                      <a:pt x="74" y="185"/>
                    </a:lnTo>
                    <a:lnTo>
                      <a:pt x="42" y="206"/>
                    </a:lnTo>
                    <a:lnTo>
                      <a:pt x="11" y="195"/>
                    </a:lnTo>
                    <a:lnTo>
                      <a:pt x="0" y="143"/>
                    </a:lnTo>
                    <a:lnTo>
                      <a:pt x="48" y="111"/>
                    </a:lnTo>
                    <a:lnTo>
                      <a:pt x="58" y="116"/>
                    </a:lnTo>
                    <a:lnTo>
                      <a:pt x="63" y="100"/>
                    </a:lnTo>
                    <a:lnTo>
                      <a:pt x="106" y="58"/>
                    </a:lnTo>
                    <a:lnTo>
                      <a:pt x="116" y="37"/>
                    </a:lnTo>
                    <a:lnTo>
                      <a:pt x="127" y="32"/>
                    </a:lnTo>
                    <a:lnTo>
                      <a:pt x="143" y="21"/>
                    </a:lnTo>
                    <a:lnTo>
                      <a:pt x="153" y="16"/>
                    </a:lnTo>
                    <a:lnTo>
                      <a:pt x="164" y="11"/>
                    </a:lnTo>
                    <a:lnTo>
                      <a:pt x="179" y="16"/>
                    </a:lnTo>
                    <a:lnTo>
                      <a:pt x="190" y="5"/>
                    </a:lnTo>
                    <a:lnTo>
                      <a:pt x="216" y="0"/>
                    </a:lnTo>
                    <a:lnTo>
                      <a:pt x="243" y="0"/>
                    </a:lnTo>
                    <a:lnTo>
                      <a:pt x="253" y="0"/>
                    </a:lnTo>
                    <a:lnTo>
                      <a:pt x="274" y="5"/>
                    </a:lnTo>
                    <a:lnTo>
                      <a:pt x="290" y="11"/>
                    </a:lnTo>
                    <a:lnTo>
                      <a:pt x="285" y="2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64" name="Freeform 215"/>
              <p:cNvSpPr>
                <a:spLocks/>
              </p:cNvSpPr>
              <p:nvPr/>
            </p:nvSpPr>
            <p:spPr bwMode="auto">
              <a:xfrm>
                <a:off x="2130" y="997"/>
                <a:ext cx="632" cy="337"/>
              </a:xfrm>
              <a:custGeom>
                <a:avLst/>
                <a:gdLst>
                  <a:gd name="T0" fmla="*/ 564 w 632"/>
                  <a:gd name="T1" fmla="*/ 0 h 337"/>
                  <a:gd name="T2" fmla="*/ 479 w 632"/>
                  <a:gd name="T3" fmla="*/ 21 h 337"/>
                  <a:gd name="T4" fmla="*/ 522 w 632"/>
                  <a:gd name="T5" fmla="*/ 26 h 337"/>
                  <a:gd name="T6" fmla="*/ 606 w 632"/>
                  <a:gd name="T7" fmla="*/ 15 h 337"/>
                  <a:gd name="T8" fmla="*/ 617 w 632"/>
                  <a:gd name="T9" fmla="*/ 31 h 337"/>
                  <a:gd name="T10" fmla="*/ 590 w 632"/>
                  <a:gd name="T11" fmla="*/ 31 h 337"/>
                  <a:gd name="T12" fmla="*/ 585 w 632"/>
                  <a:gd name="T13" fmla="*/ 36 h 337"/>
                  <a:gd name="T14" fmla="*/ 527 w 632"/>
                  <a:gd name="T15" fmla="*/ 58 h 337"/>
                  <a:gd name="T16" fmla="*/ 559 w 632"/>
                  <a:gd name="T17" fmla="*/ 79 h 337"/>
                  <a:gd name="T18" fmla="*/ 506 w 632"/>
                  <a:gd name="T19" fmla="*/ 95 h 337"/>
                  <a:gd name="T20" fmla="*/ 522 w 632"/>
                  <a:gd name="T21" fmla="*/ 131 h 337"/>
                  <a:gd name="T22" fmla="*/ 474 w 632"/>
                  <a:gd name="T23" fmla="*/ 147 h 337"/>
                  <a:gd name="T24" fmla="*/ 511 w 632"/>
                  <a:gd name="T25" fmla="*/ 153 h 337"/>
                  <a:gd name="T26" fmla="*/ 453 w 632"/>
                  <a:gd name="T27" fmla="*/ 158 h 337"/>
                  <a:gd name="T28" fmla="*/ 411 w 632"/>
                  <a:gd name="T29" fmla="*/ 174 h 337"/>
                  <a:gd name="T30" fmla="*/ 390 w 632"/>
                  <a:gd name="T31" fmla="*/ 211 h 337"/>
                  <a:gd name="T32" fmla="*/ 316 w 632"/>
                  <a:gd name="T33" fmla="*/ 232 h 337"/>
                  <a:gd name="T34" fmla="*/ 284 w 632"/>
                  <a:gd name="T35" fmla="*/ 242 h 337"/>
                  <a:gd name="T36" fmla="*/ 237 w 632"/>
                  <a:gd name="T37" fmla="*/ 284 h 337"/>
                  <a:gd name="T38" fmla="*/ 168 w 632"/>
                  <a:gd name="T39" fmla="*/ 327 h 337"/>
                  <a:gd name="T40" fmla="*/ 137 w 632"/>
                  <a:gd name="T41" fmla="*/ 327 h 337"/>
                  <a:gd name="T42" fmla="*/ 110 w 632"/>
                  <a:gd name="T43" fmla="*/ 253 h 337"/>
                  <a:gd name="T44" fmla="*/ 105 w 632"/>
                  <a:gd name="T45" fmla="*/ 221 h 337"/>
                  <a:gd name="T46" fmla="*/ 147 w 632"/>
                  <a:gd name="T47" fmla="*/ 200 h 337"/>
                  <a:gd name="T48" fmla="*/ 121 w 632"/>
                  <a:gd name="T49" fmla="*/ 189 h 337"/>
                  <a:gd name="T50" fmla="*/ 147 w 632"/>
                  <a:gd name="T51" fmla="*/ 163 h 337"/>
                  <a:gd name="T52" fmla="*/ 121 w 632"/>
                  <a:gd name="T53" fmla="*/ 158 h 337"/>
                  <a:gd name="T54" fmla="*/ 121 w 632"/>
                  <a:gd name="T55" fmla="*/ 95 h 337"/>
                  <a:gd name="T56" fmla="*/ 0 w 632"/>
                  <a:gd name="T57" fmla="*/ 84 h 337"/>
                  <a:gd name="T58" fmla="*/ 52 w 632"/>
                  <a:gd name="T59" fmla="*/ 79 h 337"/>
                  <a:gd name="T60" fmla="*/ 0 w 632"/>
                  <a:gd name="T61" fmla="*/ 63 h 337"/>
                  <a:gd name="T62" fmla="*/ 94 w 632"/>
                  <a:gd name="T63" fmla="*/ 47 h 337"/>
                  <a:gd name="T64" fmla="*/ 79 w 632"/>
                  <a:gd name="T65" fmla="*/ 36 h 337"/>
                  <a:gd name="T66" fmla="*/ 226 w 632"/>
                  <a:gd name="T67" fmla="*/ 21 h 337"/>
                  <a:gd name="T68" fmla="*/ 290 w 632"/>
                  <a:gd name="T69" fmla="*/ 5 h 3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632" h="337">
                    <a:moveTo>
                      <a:pt x="290" y="5"/>
                    </a:moveTo>
                    <a:lnTo>
                      <a:pt x="564" y="0"/>
                    </a:lnTo>
                    <a:lnTo>
                      <a:pt x="569" y="5"/>
                    </a:lnTo>
                    <a:lnTo>
                      <a:pt x="479" y="21"/>
                    </a:lnTo>
                    <a:lnTo>
                      <a:pt x="564" y="21"/>
                    </a:lnTo>
                    <a:lnTo>
                      <a:pt x="522" y="26"/>
                    </a:lnTo>
                    <a:lnTo>
                      <a:pt x="532" y="31"/>
                    </a:lnTo>
                    <a:lnTo>
                      <a:pt x="606" y="15"/>
                    </a:lnTo>
                    <a:lnTo>
                      <a:pt x="632" y="26"/>
                    </a:lnTo>
                    <a:lnTo>
                      <a:pt x="617" y="31"/>
                    </a:lnTo>
                    <a:lnTo>
                      <a:pt x="606" y="31"/>
                    </a:lnTo>
                    <a:lnTo>
                      <a:pt x="590" y="31"/>
                    </a:lnTo>
                    <a:lnTo>
                      <a:pt x="585" y="31"/>
                    </a:lnTo>
                    <a:lnTo>
                      <a:pt x="585" y="36"/>
                    </a:lnTo>
                    <a:lnTo>
                      <a:pt x="527" y="47"/>
                    </a:lnTo>
                    <a:lnTo>
                      <a:pt x="527" y="58"/>
                    </a:lnTo>
                    <a:lnTo>
                      <a:pt x="559" y="58"/>
                    </a:lnTo>
                    <a:lnTo>
                      <a:pt x="559" y="79"/>
                    </a:lnTo>
                    <a:lnTo>
                      <a:pt x="522" y="73"/>
                    </a:lnTo>
                    <a:lnTo>
                      <a:pt x="506" y="95"/>
                    </a:lnTo>
                    <a:lnTo>
                      <a:pt x="548" y="95"/>
                    </a:lnTo>
                    <a:lnTo>
                      <a:pt x="522" y="131"/>
                    </a:lnTo>
                    <a:lnTo>
                      <a:pt x="474" y="131"/>
                    </a:lnTo>
                    <a:lnTo>
                      <a:pt x="474" y="147"/>
                    </a:lnTo>
                    <a:lnTo>
                      <a:pt x="485" y="142"/>
                    </a:lnTo>
                    <a:lnTo>
                      <a:pt x="511" y="153"/>
                    </a:lnTo>
                    <a:lnTo>
                      <a:pt x="490" y="174"/>
                    </a:lnTo>
                    <a:lnTo>
                      <a:pt x="453" y="158"/>
                    </a:lnTo>
                    <a:lnTo>
                      <a:pt x="443" y="153"/>
                    </a:lnTo>
                    <a:lnTo>
                      <a:pt x="411" y="174"/>
                    </a:lnTo>
                    <a:lnTo>
                      <a:pt x="479" y="179"/>
                    </a:lnTo>
                    <a:lnTo>
                      <a:pt x="390" y="211"/>
                    </a:lnTo>
                    <a:lnTo>
                      <a:pt x="363" y="205"/>
                    </a:lnTo>
                    <a:lnTo>
                      <a:pt x="316" y="232"/>
                    </a:lnTo>
                    <a:lnTo>
                      <a:pt x="300" y="248"/>
                    </a:lnTo>
                    <a:lnTo>
                      <a:pt x="284" y="242"/>
                    </a:lnTo>
                    <a:lnTo>
                      <a:pt x="274" y="253"/>
                    </a:lnTo>
                    <a:lnTo>
                      <a:pt x="237" y="284"/>
                    </a:lnTo>
                    <a:lnTo>
                      <a:pt x="195" y="337"/>
                    </a:lnTo>
                    <a:lnTo>
                      <a:pt x="168" y="327"/>
                    </a:lnTo>
                    <a:lnTo>
                      <a:pt x="137" y="321"/>
                    </a:lnTo>
                    <a:lnTo>
                      <a:pt x="137" y="327"/>
                    </a:lnTo>
                    <a:lnTo>
                      <a:pt x="110" y="269"/>
                    </a:lnTo>
                    <a:lnTo>
                      <a:pt x="110" y="253"/>
                    </a:lnTo>
                    <a:lnTo>
                      <a:pt x="105" y="248"/>
                    </a:lnTo>
                    <a:lnTo>
                      <a:pt x="105" y="221"/>
                    </a:lnTo>
                    <a:lnTo>
                      <a:pt x="126" y="200"/>
                    </a:lnTo>
                    <a:lnTo>
                      <a:pt x="147" y="200"/>
                    </a:lnTo>
                    <a:lnTo>
                      <a:pt x="152" y="184"/>
                    </a:lnTo>
                    <a:lnTo>
                      <a:pt x="121" y="189"/>
                    </a:lnTo>
                    <a:lnTo>
                      <a:pt x="116" y="174"/>
                    </a:lnTo>
                    <a:lnTo>
                      <a:pt x="147" y="163"/>
                    </a:lnTo>
                    <a:lnTo>
                      <a:pt x="142" y="158"/>
                    </a:lnTo>
                    <a:lnTo>
                      <a:pt x="121" y="158"/>
                    </a:lnTo>
                    <a:lnTo>
                      <a:pt x="131" y="116"/>
                    </a:lnTo>
                    <a:lnTo>
                      <a:pt x="121" y="95"/>
                    </a:lnTo>
                    <a:lnTo>
                      <a:pt x="73" y="89"/>
                    </a:lnTo>
                    <a:lnTo>
                      <a:pt x="0" y="84"/>
                    </a:lnTo>
                    <a:lnTo>
                      <a:pt x="5" y="73"/>
                    </a:lnTo>
                    <a:lnTo>
                      <a:pt x="52" y="79"/>
                    </a:lnTo>
                    <a:lnTo>
                      <a:pt x="58" y="73"/>
                    </a:lnTo>
                    <a:lnTo>
                      <a:pt x="0" y="63"/>
                    </a:lnTo>
                    <a:lnTo>
                      <a:pt x="5" y="58"/>
                    </a:lnTo>
                    <a:lnTo>
                      <a:pt x="94" y="47"/>
                    </a:lnTo>
                    <a:lnTo>
                      <a:pt x="100" y="36"/>
                    </a:lnTo>
                    <a:lnTo>
                      <a:pt x="79" y="36"/>
                    </a:lnTo>
                    <a:lnTo>
                      <a:pt x="226" y="10"/>
                    </a:lnTo>
                    <a:lnTo>
                      <a:pt x="226" y="21"/>
                    </a:lnTo>
                    <a:lnTo>
                      <a:pt x="237" y="10"/>
                    </a:lnTo>
                    <a:lnTo>
                      <a:pt x="290" y="5"/>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65" name="Freeform 216"/>
              <p:cNvSpPr>
                <a:spLocks/>
              </p:cNvSpPr>
              <p:nvPr/>
            </p:nvSpPr>
            <p:spPr bwMode="auto">
              <a:xfrm>
                <a:off x="2130" y="997"/>
                <a:ext cx="632" cy="337"/>
              </a:xfrm>
              <a:custGeom>
                <a:avLst/>
                <a:gdLst>
                  <a:gd name="T0" fmla="*/ 564 w 632"/>
                  <a:gd name="T1" fmla="*/ 0 h 337"/>
                  <a:gd name="T2" fmla="*/ 479 w 632"/>
                  <a:gd name="T3" fmla="*/ 21 h 337"/>
                  <a:gd name="T4" fmla="*/ 522 w 632"/>
                  <a:gd name="T5" fmla="*/ 26 h 337"/>
                  <a:gd name="T6" fmla="*/ 606 w 632"/>
                  <a:gd name="T7" fmla="*/ 15 h 337"/>
                  <a:gd name="T8" fmla="*/ 617 w 632"/>
                  <a:gd name="T9" fmla="*/ 31 h 337"/>
                  <a:gd name="T10" fmla="*/ 590 w 632"/>
                  <a:gd name="T11" fmla="*/ 31 h 337"/>
                  <a:gd name="T12" fmla="*/ 585 w 632"/>
                  <a:gd name="T13" fmla="*/ 36 h 337"/>
                  <a:gd name="T14" fmla="*/ 527 w 632"/>
                  <a:gd name="T15" fmla="*/ 58 h 337"/>
                  <a:gd name="T16" fmla="*/ 559 w 632"/>
                  <a:gd name="T17" fmla="*/ 79 h 337"/>
                  <a:gd name="T18" fmla="*/ 506 w 632"/>
                  <a:gd name="T19" fmla="*/ 95 h 337"/>
                  <a:gd name="T20" fmla="*/ 522 w 632"/>
                  <a:gd name="T21" fmla="*/ 131 h 337"/>
                  <a:gd name="T22" fmla="*/ 474 w 632"/>
                  <a:gd name="T23" fmla="*/ 147 h 337"/>
                  <a:gd name="T24" fmla="*/ 511 w 632"/>
                  <a:gd name="T25" fmla="*/ 153 h 337"/>
                  <a:gd name="T26" fmla="*/ 453 w 632"/>
                  <a:gd name="T27" fmla="*/ 158 h 337"/>
                  <a:gd name="T28" fmla="*/ 411 w 632"/>
                  <a:gd name="T29" fmla="*/ 174 h 337"/>
                  <a:gd name="T30" fmla="*/ 390 w 632"/>
                  <a:gd name="T31" fmla="*/ 211 h 337"/>
                  <a:gd name="T32" fmla="*/ 316 w 632"/>
                  <a:gd name="T33" fmla="*/ 232 h 337"/>
                  <a:gd name="T34" fmla="*/ 284 w 632"/>
                  <a:gd name="T35" fmla="*/ 242 h 337"/>
                  <a:gd name="T36" fmla="*/ 237 w 632"/>
                  <a:gd name="T37" fmla="*/ 284 h 337"/>
                  <a:gd name="T38" fmla="*/ 168 w 632"/>
                  <a:gd name="T39" fmla="*/ 327 h 337"/>
                  <a:gd name="T40" fmla="*/ 137 w 632"/>
                  <a:gd name="T41" fmla="*/ 327 h 337"/>
                  <a:gd name="T42" fmla="*/ 110 w 632"/>
                  <a:gd name="T43" fmla="*/ 253 h 337"/>
                  <a:gd name="T44" fmla="*/ 105 w 632"/>
                  <a:gd name="T45" fmla="*/ 221 h 337"/>
                  <a:gd name="T46" fmla="*/ 147 w 632"/>
                  <a:gd name="T47" fmla="*/ 200 h 337"/>
                  <a:gd name="T48" fmla="*/ 121 w 632"/>
                  <a:gd name="T49" fmla="*/ 189 h 337"/>
                  <a:gd name="T50" fmla="*/ 147 w 632"/>
                  <a:gd name="T51" fmla="*/ 163 h 337"/>
                  <a:gd name="T52" fmla="*/ 121 w 632"/>
                  <a:gd name="T53" fmla="*/ 158 h 337"/>
                  <a:gd name="T54" fmla="*/ 121 w 632"/>
                  <a:gd name="T55" fmla="*/ 95 h 337"/>
                  <a:gd name="T56" fmla="*/ 0 w 632"/>
                  <a:gd name="T57" fmla="*/ 84 h 337"/>
                  <a:gd name="T58" fmla="*/ 52 w 632"/>
                  <a:gd name="T59" fmla="*/ 79 h 337"/>
                  <a:gd name="T60" fmla="*/ 0 w 632"/>
                  <a:gd name="T61" fmla="*/ 63 h 337"/>
                  <a:gd name="T62" fmla="*/ 94 w 632"/>
                  <a:gd name="T63" fmla="*/ 47 h 337"/>
                  <a:gd name="T64" fmla="*/ 79 w 632"/>
                  <a:gd name="T65" fmla="*/ 36 h 337"/>
                  <a:gd name="T66" fmla="*/ 226 w 632"/>
                  <a:gd name="T67" fmla="*/ 21 h 337"/>
                  <a:gd name="T68" fmla="*/ 290 w 632"/>
                  <a:gd name="T69" fmla="*/ 5 h 3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632" h="337">
                    <a:moveTo>
                      <a:pt x="427" y="5"/>
                    </a:moveTo>
                    <a:lnTo>
                      <a:pt x="564" y="0"/>
                    </a:lnTo>
                    <a:lnTo>
                      <a:pt x="569" y="5"/>
                    </a:lnTo>
                    <a:lnTo>
                      <a:pt x="479" y="21"/>
                    </a:lnTo>
                    <a:lnTo>
                      <a:pt x="564" y="21"/>
                    </a:lnTo>
                    <a:lnTo>
                      <a:pt x="522" y="26"/>
                    </a:lnTo>
                    <a:lnTo>
                      <a:pt x="532" y="31"/>
                    </a:lnTo>
                    <a:lnTo>
                      <a:pt x="606" y="15"/>
                    </a:lnTo>
                    <a:lnTo>
                      <a:pt x="632" y="26"/>
                    </a:lnTo>
                    <a:lnTo>
                      <a:pt x="617" y="31"/>
                    </a:lnTo>
                    <a:lnTo>
                      <a:pt x="606" y="31"/>
                    </a:lnTo>
                    <a:lnTo>
                      <a:pt x="590" y="31"/>
                    </a:lnTo>
                    <a:lnTo>
                      <a:pt x="585" y="31"/>
                    </a:lnTo>
                    <a:lnTo>
                      <a:pt x="585" y="36"/>
                    </a:lnTo>
                    <a:lnTo>
                      <a:pt x="527" y="47"/>
                    </a:lnTo>
                    <a:lnTo>
                      <a:pt x="527" y="58"/>
                    </a:lnTo>
                    <a:lnTo>
                      <a:pt x="559" y="58"/>
                    </a:lnTo>
                    <a:lnTo>
                      <a:pt x="559" y="79"/>
                    </a:lnTo>
                    <a:lnTo>
                      <a:pt x="522" y="73"/>
                    </a:lnTo>
                    <a:lnTo>
                      <a:pt x="506" y="95"/>
                    </a:lnTo>
                    <a:lnTo>
                      <a:pt x="548" y="95"/>
                    </a:lnTo>
                    <a:lnTo>
                      <a:pt x="522" y="131"/>
                    </a:lnTo>
                    <a:lnTo>
                      <a:pt x="474" y="131"/>
                    </a:lnTo>
                    <a:lnTo>
                      <a:pt x="474" y="147"/>
                    </a:lnTo>
                    <a:lnTo>
                      <a:pt x="485" y="142"/>
                    </a:lnTo>
                    <a:lnTo>
                      <a:pt x="511" y="153"/>
                    </a:lnTo>
                    <a:lnTo>
                      <a:pt x="490" y="174"/>
                    </a:lnTo>
                    <a:lnTo>
                      <a:pt x="453" y="158"/>
                    </a:lnTo>
                    <a:lnTo>
                      <a:pt x="443" y="153"/>
                    </a:lnTo>
                    <a:lnTo>
                      <a:pt x="411" y="174"/>
                    </a:lnTo>
                    <a:lnTo>
                      <a:pt x="479" y="179"/>
                    </a:lnTo>
                    <a:lnTo>
                      <a:pt x="390" y="211"/>
                    </a:lnTo>
                    <a:lnTo>
                      <a:pt x="363" y="205"/>
                    </a:lnTo>
                    <a:lnTo>
                      <a:pt x="316" y="232"/>
                    </a:lnTo>
                    <a:lnTo>
                      <a:pt x="300" y="248"/>
                    </a:lnTo>
                    <a:lnTo>
                      <a:pt x="284" y="242"/>
                    </a:lnTo>
                    <a:lnTo>
                      <a:pt x="274" y="253"/>
                    </a:lnTo>
                    <a:lnTo>
                      <a:pt x="237" y="284"/>
                    </a:lnTo>
                    <a:lnTo>
                      <a:pt x="195" y="337"/>
                    </a:lnTo>
                    <a:lnTo>
                      <a:pt x="168" y="327"/>
                    </a:lnTo>
                    <a:lnTo>
                      <a:pt x="137" y="321"/>
                    </a:lnTo>
                    <a:lnTo>
                      <a:pt x="137" y="327"/>
                    </a:lnTo>
                    <a:lnTo>
                      <a:pt x="110" y="269"/>
                    </a:lnTo>
                    <a:lnTo>
                      <a:pt x="110" y="253"/>
                    </a:lnTo>
                    <a:lnTo>
                      <a:pt x="105" y="248"/>
                    </a:lnTo>
                    <a:lnTo>
                      <a:pt x="105" y="221"/>
                    </a:lnTo>
                    <a:lnTo>
                      <a:pt x="126" y="200"/>
                    </a:lnTo>
                    <a:lnTo>
                      <a:pt x="147" y="200"/>
                    </a:lnTo>
                    <a:lnTo>
                      <a:pt x="152" y="184"/>
                    </a:lnTo>
                    <a:lnTo>
                      <a:pt x="121" y="189"/>
                    </a:lnTo>
                    <a:lnTo>
                      <a:pt x="116" y="174"/>
                    </a:lnTo>
                    <a:lnTo>
                      <a:pt x="147" y="163"/>
                    </a:lnTo>
                    <a:lnTo>
                      <a:pt x="142" y="158"/>
                    </a:lnTo>
                    <a:lnTo>
                      <a:pt x="121" y="158"/>
                    </a:lnTo>
                    <a:lnTo>
                      <a:pt x="131" y="116"/>
                    </a:lnTo>
                    <a:lnTo>
                      <a:pt x="121" y="95"/>
                    </a:lnTo>
                    <a:lnTo>
                      <a:pt x="73" y="89"/>
                    </a:lnTo>
                    <a:lnTo>
                      <a:pt x="0" y="84"/>
                    </a:lnTo>
                    <a:lnTo>
                      <a:pt x="5" y="73"/>
                    </a:lnTo>
                    <a:lnTo>
                      <a:pt x="52" y="79"/>
                    </a:lnTo>
                    <a:lnTo>
                      <a:pt x="58" y="73"/>
                    </a:lnTo>
                    <a:lnTo>
                      <a:pt x="0" y="63"/>
                    </a:lnTo>
                    <a:lnTo>
                      <a:pt x="5" y="58"/>
                    </a:lnTo>
                    <a:lnTo>
                      <a:pt x="94" y="47"/>
                    </a:lnTo>
                    <a:lnTo>
                      <a:pt x="100" y="36"/>
                    </a:lnTo>
                    <a:lnTo>
                      <a:pt x="79" y="36"/>
                    </a:lnTo>
                    <a:lnTo>
                      <a:pt x="226" y="10"/>
                    </a:lnTo>
                    <a:lnTo>
                      <a:pt x="226" y="21"/>
                    </a:lnTo>
                    <a:lnTo>
                      <a:pt x="237" y="10"/>
                    </a:lnTo>
                    <a:lnTo>
                      <a:pt x="290" y="5"/>
                    </a:lnTo>
                    <a:lnTo>
                      <a:pt x="427" y="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66" name="Freeform 217"/>
              <p:cNvSpPr>
                <a:spLocks/>
              </p:cNvSpPr>
              <p:nvPr/>
            </p:nvSpPr>
            <p:spPr bwMode="auto">
              <a:xfrm>
                <a:off x="3147" y="1334"/>
                <a:ext cx="85" cy="42"/>
              </a:xfrm>
              <a:custGeom>
                <a:avLst/>
                <a:gdLst>
                  <a:gd name="T0" fmla="*/ 58 w 85"/>
                  <a:gd name="T1" fmla="*/ 0 h 42"/>
                  <a:gd name="T2" fmla="*/ 79 w 85"/>
                  <a:gd name="T3" fmla="*/ 6 h 42"/>
                  <a:gd name="T4" fmla="*/ 85 w 85"/>
                  <a:gd name="T5" fmla="*/ 21 h 42"/>
                  <a:gd name="T6" fmla="*/ 79 w 85"/>
                  <a:gd name="T7" fmla="*/ 42 h 42"/>
                  <a:gd name="T8" fmla="*/ 74 w 85"/>
                  <a:gd name="T9" fmla="*/ 42 h 42"/>
                  <a:gd name="T10" fmla="*/ 48 w 85"/>
                  <a:gd name="T11" fmla="*/ 32 h 42"/>
                  <a:gd name="T12" fmla="*/ 37 w 85"/>
                  <a:gd name="T13" fmla="*/ 37 h 42"/>
                  <a:gd name="T14" fmla="*/ 21 w 85"/>
                  <a:gd name="T15" fmla="*/ 32 h 42"/>
                  <a:gd name="T16" fmla="*/ 6 w 85"/>
                  <a:gd name="T17" fmla="*/ 32 h 42"/>
                  <a:gd name="T18" fmla="*/ 0 w 85"/>
                  <a:gd name="T19" fmla="*/ 27 h 42"/>
                  <a:gd name="T20" fmla="*/ 0 w 85"/>
                  <a:gd name="T21" fmla="*/ 16 h 42"/>
                  <a:gd name="T22" fmla="*/ 43 w 85"/>
                  <a:gd name="T23" fmla="*/ 0 h 42"/>
                  <a:gd name="T24" fmla="*/ 58 w 85"/>
                  <a:gd name="T25" fmla="*/ 0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5" h="42">
                    <a:moveTo>
                      <a:pt x="58" y="0"/>
                    </a:moveTo>
                    <a:lnTo>
                      <a:pt x="79" y="6"/>
                    </a:lnTo>
                    <a:lnTo>
                      <a:pt x="85" y="21"/>
                    </a:lnTo>
                    <a:lnTo>
                      <a:pt x="79" y="42"/>
                    </a:lnTo>
                    <a:lnTo>
                      <a:pt x="74" y="42"/>
                    </a:lnTo>
                    <a:lnTo>
                      <a:pt x="48" y="32"/>
                    </a:lnTo>
                    <a:lnTo>
                      <a:pt x="37" y="37"/>
                    </a:lnTo>
                    <a:lnTo>
                      <a:pt x="21" y="32"/>
                    </a:lnTo>
                    <a:lnTo>
                      <a:pt x="6" y="32"/>
                    </a:lnTo>
                    <a:lnTo>
                      <a:pt x="0" y="27"/>
                    </a:lnTo>
                    <a:lnTo>
                      <a:pt x="0" y="16"/>
                    </a:lnTo>
                    <a:lnTo>
                      <a:pt x="43" y="0"/>
                    </a:lnTo>
                    <a:lnTo>
                      <a:pt x="58" y="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67" name="Freeform 218"/>
              <p:cNvSpPr>
                <a:spLocks/>
              </p:cNvSpPr>
              <p:nvPr/>
            </p:nvSpPr>
            <p:spPr bwMode="auto">
              <a:xfrm>
                <a:off x="3147" y="1334"/>
                <a:ext cx="85" cy="42"/>
              </a:xfrm>
              <a:custGeom>
                <a:avLst/>
                <a:gdLst>
                  <a:gd name="T0" fmla="*/ 69 w 85"/>
                  <a:gd name="T1" fmla="*/ 6 h 42"/>
                  <a:gd name="T2" fmla="*/ 79 w 85"/>
                  <a:gd name="T3" fmla="*/ 6 h 42"/>
                  <a:gd name="T4" fmla="*/ 85 w 85"/>
                  <a:gd name="T5" fmla="*/ 21 h 42"/>
                  <a:gd name="T6" fmla="*/ 79 w 85"/>
                  <a:gd name="T7" fmla="*/ 42 h 42"/>
                  <a:gd name="T8" fmla="*/ 74 w 85"/>
                  <a:gd name="T9" fmla="*/ 42 h 42"/>
                  <a:gd name="T10" fmla="*/ 48 w 85"/>
                  <a:gd name="T11" fmla="*/ 32 h 42"/>
                  <a:gd name="T12" fmla="*/ 37 w 85"/>
                  <a:gd name="T13" fmla="*/ 37 h 42"/>
                  <a:gd name="T14" fmla="*/ 21 w 85"/>
                  <a:gd name="T15" fmla="*/ 32 h 42"/>
                  <a:gd name="T16" fmla="*/ 6 w 85"/>
                  <a:gd name="T17" fmla="*/ 32 h 42"/>
                  <a:gd name="T18" fmla="*/ 0 w 85"/>
                  <a:gd name="T19" fmla="*/ 27 h 42"/>
                  <a:gd name="T20" fmla="*/ 0 w 85"/>
                  <a:gd name="T21" fmla="*/ 16 h 42"/>
                  <a:gd name="T22" fmla="*/ 43 w 85"/>
                  <a:gd name="T23" fmla="*/ 0 h 42"/>
                  <a:gd name="T24" fmla="*/ 58 w 85"/>
                  <a:gd name="T25" fmla="*/ 0 h 42"/>
                  <a:gd name="T26" fmla="*/ 69 w 85"/>
                  <a:gd name="T27" fmla="*/ 6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5" h="42">
                    <a:moveTo>
                      <a:pt x="69" y="6"/>
                    </a:moveTo>
                    <a:lnTo>
                      <a:pt x="79" y="6"/>
                    </a:lnTo>
                    <a:lnTo>
                      <a:pt x="85" y="21"/>
                    </a:lnTo>
                    <a:lnTo>
                      <a:pt x="79" y="42"/>
                    </a:lnTo>
                    <a:lnTo>
                      <a:pt x="74" y="42"/>
                    </a:lnTo>
                    <a:lnTo>
                      <a:pt x="48" y="32"/>
                    </a:lnTo>
                    <a:lnTo>
                      <a:pt x="37" y="37"/>
                    </a:lnTo>
                    <a:lnTo>
                      <a:pt x="21" y="32"/>
                    </a:lnTo>
                    <a:lnTo>
                      <a:pt x="6" y="32"/>
                    </a:lnTo>
                    <a:lnTo>
                      <a:pt x="0" y="27"/>
                    </a:lnTo>
                    <a:lnTo>
                      <a:pt x="0" y="16"/>
                    </a:lnTo>
                    <a:lnTo>
                      <a:pt x="43" y="0"/>
                    </a:lnTo>
                    <a:lnTo>
                      <a:pt x="58" y="0"/>
                    </a:lnTo>
                    <a:lnTo>
                      <a:pt x="69" y="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68" name="Freeform 219"/>
              <p:cNvSpPr>
                <a:spLocks/>
              </p:cNvSpPr>
              <p:nvPr/>
            </p:nvSpPr>
            <p:spPr bwMode="auto">
              <a:xfrm>
                <a:off x="3147" y="1366"/>
                <a:ext cx="95" cy="42"/>
              </a:xfrm>
              <a:custGeom>
                <a:avLst/>
                <a:gdLst>
                  <a:gd name="T0" fmla="*/ 74 w 95"/>
                  <a:gd name="T1" fmla="*/ 10 h 42"/>
                  <a:gd name="T2" fmla="*/ 85 w 95"/>
                  <a:gd name="T3" fmla="*/ 10 h 42"/>
                  <a:gd name="T4" fmla="*/ 90 w 95"/>
                  <a:gd name="T5" fmla="*/ 21 h 42"/>
                  <a:gd name="T6" fmla="*/ 95 w 95"/>
                  <a:gd name="T7" fmla="*/ 32 h 42"/>
                  <a:gd name="T8" fmla="*/ 85 w 95"/>
                  <a:gd name="T9" fmla="*/ 37 h 42"/>
                  <a:gd name="T10" fmla="*/ 74 w 95"/>
                  <a:gd name="T11" fmla="*/ 42 h 42"/>
                  <a:gd name="T12" fmla="*/ 64 w 95"/>
                  <a:gd name="T13" fmla="*/ 32 h 42"/>
                  <a:gd name="T14" fmla="*/ 48 w 95"/>
                  <a:gd name="T15" fmla="*/ 26 h 42"/>
                  <a:gd name="T16" fmla="*/ 11 w 95"/>
                  <a:gd name="T17" fmla="*/ 26 h 42"/>
                  <a:gd name="T18" fmla="*/ 0 w 95"/>
                  <a:gd name="T19" fmla="*/ 32 h 42"/>
                  <a:gd name="T20" fmla="*/ 0 w 95"/>
                  <a:gd name="T21" fmla="*/ 21 h 42"/>
                  <a:gd name="T22" fmla="*/ 6 w 95"/>
                  <a:gd name="T23" fmla="*/ 5 h 42"/>
                  <a:gd name="T24" fmla="*/ 16 w 95"/>
                  <a:gd name="T25" fmla="*/ 5 h 42"/>
                  <a:gd name="T26" fmla="*/ 32 w 95"/>
                  <a:gd name="T27" fmla="*/ 16 h 42"/>
                  <a:gd name="T28" fmla="*/ 43 w 95"/>
                  <a:gd name="T29" fmla="*/ 16 h 42"/>
                  <a:gd name="T30" fmla="*/ 37 w 95"/>
                  <a:gd name="T31" fmla="*/ 5 h 42"/>
                  <a:gd name="T32" fmla="*/ 48 w 95"/>
                  <a:gd name="T33" fmla="*/ 0 h 42"/>
                  <a:gd name="T34" fmla="*/ 74 w 95"/>
                  <a:gd name="T35" fmla="*/ 10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5" h="42">
                    <a:moveTo>
                      <a:pt x="74" y="10"/>
                    </a:moveTo>
                    <a:lnTo>
                      <a:pt x="85" y="10"/>
                    </a:lnTo>
                    <a:lnTo>
                      <a:pt x="90" y="21"/>
                    </a:lnTo>
                    <a:lnTo>
                      <a:pt x="95" y="32"/>
                    </a:lnTo>
                    <a:lnTo>
                      <a:pt x="85" y="37"/>
                    </a:lnTo>
                    <a:lnTo>
                      <a:pt x="74" y="42"/>
                    </a:lnTo>
                    <a:lnTo>
                      <a:pt x="64" y="32"/>
                    </a:lnTo>
                    <a:lnTo>
                      <a:pt x="48" y="26"/>
                    </a:lnTo>
                    <a:lnTo>
                      <a:pt x="11" y="26"/>
                    </a:lnTo>
                    <a:lnTo>
                      <a:pt x="0" y="32"/>
                    </a:lnTo>
                    <a:lnTo>
                      <a:pt x="0" y="21"/>
                    </a:lnTo>
                    <a:lnTo>
                      <a:pt x="6" y="5"/>
                    </a:lnTo>
                    <a:lnTo>
                      <a:pt x="16" y="5"/>
                    </a:lnTo>
                    <a:lnTo>
                      <a:pt x="32" y="16"/>
                    </a:lnTo>
                    <a:lnTo>
                      <a:pt x="43" y="16"/>
                    </a:lnTo>
                    <a:lnTo>
                      <a:pt x="37" y="5"/>
                    </a:lnTo>
                    <a:lnTo>
                      <a:pt x="48" y="0"/>
                    </a:lnTo>
                    <a:lnTo>
                      <a:pt x="74" y="1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69" name="Freeform 220"/>
              <p:cNvSpPr>
                <a:spLocks/>
              </p:cNvSpPr>
              <p:nvPr/>
            </p:nvSpPr>
            <p:spPr bwMode="auto">
              <a:xfrm>
                <a:off x="3147" y="1366"/>
                <a:ext cx="95" cy="42"/>
              </a:xfrm>
              <a:custGeom>
                <a:avLst/>
                <a:gdLst>
                  <a:gd name="T0" fmla="*/ 79 w 95"/>
                  <a:gd name="T1" fmla="*/ 10 h 42"/>
                  <a:gd name="T2" fmla="*/ 85 w 95"/>
                  <a:gd name="T3" fmla="*/ 10 h 42"/>
                  <a:gd name="T4" fmla="*/ 90 w 95"/>
                  <a:gd name="T5" fmla="*/ 21 h 42"/>
                  <a:gd name="T6" fmla="*/ 95 w 95"/>
                  <a:gd name="T7" fmla="*/ 32 h 42"/>
                  <a:gd name="T8" fmla="*/ 85 w 95"/>
                  <a:gd name="T9" fmla="*/ 37 h 42"/>
                  <a:gd name="T10" fmla="*/ 74 w 95"/>
                  <a:gd name="T11" fmla="*/ 42 h 42"/>
                  <a:gd name="T12" fmla="*/ 64 w 95"/>
                  <a:gd name="T13" fmla="*/ 32 h 42"/>
                  <a:gd name="T14" fmla="*/ 48 w 95"/>
                  <a:gd name="T15" fmla="*/ 26 h 42"/>
                  <a:gd name="T16" fmla="*/ 11 w 95"/>
                  <a:gd name="T17" fmla="*/ 26 h 42"/>
                  <a:gd name="T18" fmla="*/ 0 w 95"/>
                  <a:gd name="T19" fmla="*/ 32 h 42"/>
                  <a:gd name="T20" fmla="*/ 0 w 95"/>
                  <a:gd name="T21" fmla="*/ 21 h 42"/>
                  <a:gd name="T22" fmla="*/ 6 w 95"/>
                  <a:gd name="T23" fmla="*/ 5 h 42"/>
                  <a:gd name="T24" fmla="*/ 16 w 95"/>
                  <a:gd name="T25" fmla="*/ 5 h 42"/>
                  <a:gd name="T26" fmla="*/ 32 w 95"/>
                  <a:gd name="T27" fmla="*/ 16 h 42"/>
                  <a:gd name="T28" fmla="*/ 43 w 95"/>
                  <a:gd name="T29" fmla="*/ 16 h 42"/>
                  <a:gd name="T30" fmla="*/ 37 w 95"/>
                  <a:gd name="T31" fmla="*/ 5 h 42"/>
                  <a:gd name="T32" fmla="*/ 48 w 95"/>
                  <a:gd name="T33" fmla="*/ 0 h 42"/>
                  <a:gd name="T34" fmla="*/ 74 w 95"/>
                  <a:gd name="T35" fmla="*/ 10 h 42"/>
                  <a:gd name="T36" fmla="*/ 79 w 95"/>
                  <a:gd name="T37" fmla="*/ 10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95" h="42">
                    <a:moveTo>
                      <a:pt x="79" y="10"/>
                    </a:moveTo>
                    <a:lnTo>
                      <a:pt x="85" y="10"/>
                    </a:lnTo>
                    <a:lnTo>
                      <a:pt x="90" y="21"/>
                    </a:lnTo>
                    <a:lnTo>
                      <a:pt x="95" y="32"/>
                    </a:lnTo>
                    <a:lnTo>
                      <a:pt x="85" y="37"/>
                    </a:lnTo>
                    <a:lnTo>
                      <a:pt x="74" y="42"/>
                    </a:lnTo>
                    <a:lnTo>
                      <a:pt x="64" y="32"/>
                    </a:lnTo>
                    <a:lnTo>
                      <a:pt x="48" y="26"/>
                    </a:lnTo>
                    <a:lnTo>
                      <a:pt x="11" y="26"/>
                    </a:lnTo>
                    <a:lnTo>
                      <a:pt x="0" y="32"/>
                    </a:lnTo>
                    <a:lnTo>
                      <a:pt x="0" y="21"/>
                    </a:lnTo>
                    <a:lnTo>
                      <a:pt x="6" y="5"/>
                    </a:lnTo>
                    <a:lnTo>
                      <a:pt x="16" y="5"/>
                    </a:lnTo>
                    <a:lnTo>
                      <a:pt x="32" y="16"/>
                    </a:lnTo>
                    <a:lnTo>
                      <a:pt x="43" y="16"/>
                    </a:lnTo>
                    <a:lnTo>
                      <a:pt x="37" y="5"/>
                    </a:lnTo>
                    <a:lnTo>
                      <a:pt x="48" y="0"/>
                    </a:lnTo>
                    <a:lnTo>
                      <a:pt x="74" y="10"/>
                    </a:lnTo>
                    <a:lnTo>
                      <a:pt x="79" y="1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70" name="Freeform 221"/>
              <p:cNvSpPr>
                <a:spLocks/>
              </p:cNvSpPr>
              <p:nvPr/>
            </p:nvSpPr>
            <p:spPr bwMode="auto">
              <a:xfrm>
                <a:off x="3147" y="1392"/>
                <a:ext cx="79" cy="42"/>
              </a:xfrm>
              <a:custGeom>
                <a:avLst/>
                <a:gdLst>
                  <a:gd name="T0" fmla="*/ 0 w 79"/>
                  <a:gd name="T1" fmla="*/ 6 h 42"/>
                  <a:gd name="T2" fmla="*/ 11 w 79"/>
                  <a:gd name="T3" fmla="*/ 0 h 42"/>
                  <a:gd name="T4" fmla="*/ 48 w 79"/>
                  <a:gd name="T5" fmla="*/ 0 h 42"/>
                  <a:gd name="T6" fmla="*/ 64 w 79"/>
                  <a:gd name="T7" fmla="*/ 6 h 42"/>
                  <a:gd name="T8" fmla="*/ 74 w 79"/>
                  <a:gd name="T9" fmla="*/ 16 h 42"/>
                  <a:gd name="T10" fmla="*/ 79 w 79"/>
                  <a:gd name="T11" fmla="*/ 21 h 42"/>
                  <a:gd name="T12" fmla="*/ 69 w 79"/>
                  <a:gd name="T13" fmla="*/ 27 h 42"/>
                  <a:gd name="T14" fmla="*/ 64 w 79"/>
                  <a:gd name="T15" fmla="*/ 37 h 42"/>
                  <a:gd name="T16" fmla="*/ 37 w 79"/>
                  <a:gd name="T17" fmla="*/ 42 h 42"/>
                  <a:gd name="T18" fmla="*/ 32 w 79"/>
                  <a:gd name="T19" fmla="*/ 37 h 42"/>
                  <a:gd name="T20" fmla="*/ 27 w 79"/>
                  <a:gd name="T21" fmla="*/ 37 h 42"/>
                  <a:gd name="T22" fmla="*/ 27 w 79"/>
                  <a:gd name="T23" fmla="*/ 27 h 42"/>
                  <a:gd name="T24" fmla="*/ 6 w 79"/>
                  <a:gd name="T25" fmla="*/ 21 h 42"/>
                  <a:gd name="T26" fmla="*/ 0 w 79"/>
                  <a:gd name="T27" fmla="*/ 21 h 42"/>
                  <a:gd name="T28" fmla="*/ 0 w 79"/>
                  <a:gd name="T29" fmla="*/ 6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79" h="42">
                    <a:moveTo>
                      <a:pt x="0" y="6"/>
                    </a:moveTo>
                    <a:lnTo>
                      <a:pt x="11" y="0"/>
                    </a:lnTo>
                    <a:lnTo>
                      <a:pt x="48" y="0"/>
                    </a:lnTo>
                    <a:lnTo>
                      <a:pt x="64" y="6"/>
                    </a:lnTo>
                    <a:lnTo>
                      <a:pt x="74" y="16"/>
                    </a:lnTo>
                    <a:lnTo>
                      <a:pt x="79" y="21"/>
                    </a:lnTo>
                    <a:lnTo>
                      <a:pt x="69" y="27"/>
                    </a:lnTo>
                    <a:lnTo>
                      <a:pt x="64" y="37"/>
                    </a:lnTo>
                    <a:lnTo>
                      <a:pt x="37" y="42"/>
                    </a:lnTo>
                    <a:lnTo>
                      <a:pt x="32" y="37"/>
                    </a:lnTo>
                    <a:lnTo>
                      <a:pt x="27" y="37"/>
                    </a:lnTo>
                    <a:lnTo>
                      <a:pt x="27" y="27"/>
                    </a:lnTo>
                    <a:lnTo>
                      <a:pt x="6" y="21"/>
                    </a:lnTo>
                    <a:lnTo>
                      <a:pt x="0" y="21"/>
                    </a:lnTo>
                    <a:lnTo>
                      <a:pt x="0" y="6"/>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71" name="Freeform 222"/>
              <p:cNvSpPr>
                <a:spLocks/>
              </p:cNvSpPr>
              <p:nvPr/>
            </p:nvSpPr>
            <p:spPr bwMode="auto">
              <a:xfrm>
                <a:off x="3147" y="1392"/>
                <a:ext cx="79" cy="42"/>
              </a:xfrm>
              <a:custGeom>
                <a:avLst/>
                <a:gdLst>
                  <a:gd name="T0" fmla="*/ 6 w 79"/>
                  <a:gd name="T1" fmla="*/ 6 h 42"/>
                  <a:gd name="T2" fmla="*/ 11 w 79"/>
                  <a:gd name="T3" fmla="*/ 0 h 42"/>
                  <a:gd name="T4" fmla="*/ 48 w 79"/>
                  <a:gd name="T5" fmla="*/ 0 h 42"/>
                  <a:gd name="T6" fmla="*/ 64 w 79"/>
                  <a:gd name="T7" fmla="*/ 6 h 42"/>
                  <a:gd name="T8" fmla="*/ 74 w 79"/>
                  <a:gd name="T9" fmla="*/ 16 h 42"/>
                  <a:gd name="T10" fmla="*/ 79 w 79"/>
                  <a:gd name="T11" fmla="*/ 21 h 42"/>
                  <a:gd name="T12" fmla="*/ 69 w 79"/>
                  <a:gd name="T13" fmla="*/ 27 h 42"/>
                  <a:gd name="T14" fmla="*/ 64 w 79"/>
                  <a:gd name="T15" fmla="*/ 37 h 42"/>
                  <a:gd name="T16" fmla="*/ 37 w 79"/>
                  <a:gd name="T17" fmla="*/ 42 h 42"/>
                  <a:gd name="T18" fmla="*/ 32 w 79"/>
                  <a:gd name="T19" fmla="*/ 37 h 42"/>
                  <a:gd name="T20" fmla="*/ 27 w 79"/>
                  <a:gd name="T21" fmla="*/ 37 h 42"/>
                  <a:gd name="T22" fmla="*/ 27 w 79"/>
                  <a:gd name="T23" fmla="*/ 27 h 42"/>
                  <a:gd name="T24" fmla="*/ 6 w 79"/>
                  <a:gd name="T25" fmla="*/ 21 h 42"/>
                  <a:gd name="T26" fmla="*/ 0 w 79"/>
                  <a:gd name="T27" fmla="*/ 21 h 42"/>
                  <a:gd name="T28" fmla="*/ 0 w 79"/>
                  <a:gd name="T29" fmla="*/ 6 h 42"/>
                  <a:gd name="T30" fmla="*/ 6 w 79"/>
                  <a:gd name="T31" fmla="*/ 6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79" h="42">
                    <a:moveTo>
                      <a:pt x="6" y="6"/>
                    </a:moveTo>
                    <a:lnTo>
                      <a:pt x="11" y="0"/>
                    </a:lnTo>
                    <a:lnTo>
                      <a:pt x="48" y="0"/>
                    </a:lnTo>
                    <a:lnTo>
                      <a:pt x="64" y="6"/>
                    </a:lnTo>
                    <a:lnTo>
                      <a:pt x="74" y="16"/>
                    </a:lnTo>
                    <a:lnTo>
                      <a:pt x="79" y="21"/>
                    </a:lnTo>
                    <a:lnTo>
                      <a:pt x="69" y="27"/>
                    </a:lnTo>
                    <a:lnTo>
                      <a:pt x="64" y="37"/>
                    </a:lnTo>
                    <a:lnTo>
                      <a:pt x="37" y="42"/>
                    </a:lnTo>
                    <a:lnTo>
                      <a:pt x="32" y="37"/>
                    </a:lnTo>
                    <a:lnTo>
                      <a:pt x="27" y="37"/>
                    </a:lnTo>
                    <a:lnTo>
                      <a:pt x="27" y="27"/>
                    </a:lnTo>
                    <a:lnTo>
                      <a:pt x="6" y="21"/>
                    </a:lnTo>
                    <a:lnTo>
                      <a:pt x="0" y="21"/>
                    </a:lnTo>
                    <a:lnTo>
                      <a:pt x="0" y="6"/>
                    </a:lnTo>
                    <a:lnTo>
                      <a:pt x="6" y="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72" name="Freeform 223"/>
              <p:cNvSpPr>
                <a:spLocks/>
              </p:cNvSpPr>
              <p:nvPr/>
            </p:nvSpPr>
            <p:spPr bwMode="auto">
              <a:xfrm>
                <a:off x="3184" y="1398"/>
                <a:ext cx="127" cy="84"/>
              </a:xfrm>
              <a:custGeom>
                <a:avLst/>
                <a:gdLst>
                  <a:gd name="T0" fmla="*/ 32 w 127"/>
                  <a:gd name="T1" fmla="*/ 21 h 84"/>
                  <a:gd name="T2" fmla="*/ 42 w 127"/>
                  <a:gd name="T3" fmla="*/ 15 h 84"/>
                  <a:gd name="T4" fmla="*/ 37 w 127"/>
                  <a:gd name="T5" fmla="*/ 10 h 84"/>
                  <a:gd name="T6" fmla="*/ 48 w 127"/>
                  <a:gd name="T7" fmla="*/ 5 h 84"/>
                  <a:gd name="T8" fmla="*/ 58 w 127"/>
                  <a:gd name="T9" fmla="*/ 0 h 84"/>
                  <a:gd name="T10" fmla="*/ 95 w 127"/>
                  <a:gd name="T11" fmla="*/ 10 h 84"/>
                  <a:gd name="T12" fmla="*/ 95 w 127"/>
                  <a:gd name="T13" fmla="*/ 21 h 84"/>
                  <a:gd name="T14" fmla="*/ 127 w 127"/>
                  <a:gd name="T15" fmla="*/ 47 h 84"/>
                  <a:gd name="T16" fmla="*/ 106 w 127"/>
                  <a:gd name="T17" fmla="*/ 47 h 84"/>
                  <a:gd name="T18" fmla="*/ 116 w 127"/>
                  <a:gd name="T19" fmla="*/ 68 h 84"/>
                  <a:gd name="T20" fmla="*/ 106 w 127"/>
                  <a:gd name="T21" fmla="*/ 68 h 84"/>
                  <a:gd name="T22" fmla="*/ 95 w 127"/>
                  <a:gd name="T23" fmla="*/ 84 h 84"/>
                  <a:gd name="T24" fmla="*/ 79 w 127"/>
                  <a:gd name="T25" fmla="*/ 84 h 84"/>
                  <a:gd name="T26" fmla="*/ 58 w 127"/>
                  <a:gd name="T27" fmla="*/ 73 h 84"/>
                  <a:gd name="T28" fmla="*/ 42 w 127"/>
                  <a:gd name="T29" fmla="*/ 68 h 84"/>
                  <a:gd name="T30" fmla="*/ 21 w 127"/>
                  <a:gd name="T31" fmla="*/ 73 h 84"/>
                  <a:gd name="T32" fmla="*/ 11 w 127"/>
                  <a:gd name="T33" fmla="*/ 79 h 84"/>
                  <a:gd name="T34" fmla="*/ 6 w 127"/>
                  <a:gd name="T35" fmla="*/ 68 h 84"/>
                  <a:gd name="T36" fmla="*/ 0 w 127"/>
                  <a:gd name="T37" fmla="*/ 68 h 84"/>
                  <a:gd name="T38" fmla="*/ 11 w 127"/>
                  <a:gd name="T39" fmla="*/ 58 h 84"/>
                  <a:gd name="T40" fmla="*/ 0 w 127"/>
                  <a:gd name="T41" fmla="*/ 36 h 84"/>
                  <a:gd name="T42" fmla="*/ 27 w 127"/>
                  <a:gd name="T43" fmla="*/ 31 h 84"/>
                  <a:gd name="T44" fmla="*/ 32 w 127"/>
                  <a:gd name="T45" fmla="*/ 21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27" h="84">
                    <a:moveTo>
                      <a:pt x="32" y="21"/>
                    </a:moveTo>
                    <a:lnTo>
                      <a:pt x="42" y="15"/>
                    </a:lnTo>
                    <a:lnTo>
                      <a:pt x="37" y="10"/>
                    </a:lnTo>
                    <a:lnTo>
                      <a:pt x="48" y="5"/>
                    </a:lnTo>
                    <a:lnTo>
                      <a:pt x="58" y="0"/>
                    </a:lnTo>
                    <a:lnTo>
                      <a:pt x="95" y="10"/>
                    </a:lnTo>
                    <a:lnTo>
                      <a:pt x="95" y="21"/>
                    </a:lnTo>
                    <a:lnTo>
                      <a:pt x="127" y="47"/>
                    </a:lnTo>
                    <a:lnTo>
                      <a:pt x="106" y="47"/>
                    </a:lnTo>
                    <a:lnTo>
                      <a:pt x="116" y="68"/>
                    </a:lnTo>
                    <a:lnTo>
                      <a:pt x="106" y="68"/>
                    </a:lnTo>
                    <a:lnTo>
                      <a:pt x="95" y="84"/>
                    </a:lnTo>
                    <a:lnTo>
                      <a:pt x="79" y="84"/>
                    </a:lnTo>
                    <a:lnTo>
                      <a:pt x="58" y="73"/>
                    </a:lnTo>
                    <a:lnTo>
                      <a:pt x="42" y="68"/>
                    </a:lnTo>
                    <a:lnTo>
                      <a:pt x="21" y="73"/>
                    </a:lnTo>
                    <a:lnTo>
                      <a:pt x="11" y="79"/>
                    </a:lnTo>
                    <a:lnTo>
                      <a:pt x="6" y="68"/>
                    </a:lnTo>
                    <a:lnTo>
                      <a:pt x="0" y="68"/>
                    </a:lnTo>
                    <a:lnTo>
                      <a:pt x="11" y="58"/>
                    </a:lnTo>
                    <a:lnTo>
                      <a:pt x="0" y="36"/>
                    </a:lnTo>
                    <a:lnTo>
                      <a:pt x="27" y="31"/>
                    </a:lnTo>
                    <a:lnTo>
                      <a:pt x="32" y="21"/>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73" name="Freeform 224"/>
              <p:cNvSpPr>
                <a:spLocks/>
              </p:cNvSpPr>
              <p:nvPr/>
            </p:nvSpPr>
            <p:spPr bwMode="auto">
              <a:xfrm>
                <a:off x="3184" y="1398"/>
                <a:ext cx="127" cy="84"/>
              </a:xfrm>
              <a:custGeom>
                <a:avLst/>
                <a:gdLst>
                  <a:gd name="T0" fmla="*/ 32 w 127"/>
                  <a:gd name="T1" fmla="*/ 21 h 84"/>
                  <a:gd name="T2" fmla="*/ 42 w 127"/>
                  <a:gd name="T3" fmla="*/ 15 h 84"/>
                  <a:gd name="T4" fmla="*/ 37 w 127"/>
                  <a:gd name="T5" fmla="*/ 10 h 84"/>
                  <a:gd name="T6" fmla="*/ 48 w 127"/>
                  <a:gd name="T7" fmla="*/ 5 h 84"/>
                  <a:gd name="T8" fmla="*/ 58 w 127"/>
                  <a:gd name="T9" fmla="*/ 0 h 84"/>
                  <a:gd name="T10" fmla="*/ 95 w 127"/>
                  <a:gd name="T11" fmla="*/ 10 h 84"/>
                  <a:gd name="T12" fmla="*/ 95 w 127"/>
                  <a:gd name="T13" fmla="*/ 21 h 84"/>
                  <a:gd name="T14" fmla="*/ 127 w 127"/>
                  <a:gd name="T15" fmla="*/ 47 h 84"/>
                  <a:gd name="T16" fmla="*/ 106 w 127"/>
                  <a:gd name="T17" fmla="*/ 47 h 84"/>
                  <a:gd name="T18" fmla="*/ 116 w 127"/>
                  <a:gd name="T19" fmla="*/ 68 h 84"/>
                  <a:gd name="T20" fmla="*/ 106 w 127"/>
                  <a:gd name="T21" fmla="*/ 68 h 84"/>
                  <a:gd name="T22" fmla="*/ 95 w 127"/>
                  <a:gd name="T23" fmla="*/ 84 h 84"/>
                  <a:gd name="T24" fmla="*/ 79 w 127"/>
                  <a:gd name="T25" fmla="*/ 84 h 84"/>
                  <a:gd name="T26" fmla="*/ 58 w 127"/>
                  <a:gd name="T27" fmla="*/ 73 h 84"/>
                  <a:gd name="T28" fmla="*/ 42 w 127"/>
                  <a:gd name="T29" fmla="*/ 68 h 84"/>
                  <a:gd name="T30" fmla="*/ 21 w 127"/>
                  <a:gd name="T31" fmla="*/ 73 h 84"/>
                  <a:gd name="T32" fmla="*/ 11 w 127"/>
                  <a:gd name="T33" fmla="*/ 79 h 84"/>
                  <a:gd name="T34" fmla="*/ 6 w 127"/>
                  <a:gd name="T35" fmla="*/ 68 h 84"/>
                  <a:gd name="T36" fmla="*/ 0 w 127"/>
                  <a:gd name="T37" fmla="*/ 68 h 84"/>
                  <a:gd name="T38" fmla="*/ 11 w 127"/>
                  <a:gd name="T39" fmla="*/ 58 h 84"/>
                  <a:gd name="T40" fmla="*/ 0 w 127"/>
                  <a:gd name="T41" fmla="*/ 36 h 84"/>
                  <a:gd name="T42" fmla="*/ 27 w 127"/>
                  <a:gd name="T43" fmla="*/ 31 h 84"/>
                  <a:gd name="T44" fmla="*/ 32 w 127"/>
                  <a:gd name="T45" fmla="*/ 21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27" h="84">
                    <a:moveTo>
                      <a:pt x="32" y="21"/>
                    </a:moveTo>
                    <a:lnTo>
                      <a:pt x="42" y="15"/>
                    </a:lnTo>
                    <a:lnTo>
                      <a:pt x="37" y="10"/>
                    </a:lnTo>
                    <a:lnTo>
                      <a:pt x="48" y="5"/>
                    </a:lnTo>
                    <a:lnTo>
                      <a:pt x="58" y="0"/>
                    </a:lnTo>
                    <a:lnTo>
                      <a:pt x="95" y="10"/>
                    </a:lnTo>
                    <a:lnTo>
                      <a:pt x="95" y="21"/>
                    </a:lnTo>
                    <a:lnTo>
                      <a:pt x="127" y="47"/>
                    </a:lnTo>
                    <a:lnTo>
                      <a:pt x="106" y="47"/>
                    </a:lnTo>
                    <a:lnTo>
                      <a:pt x="116" y="68"/>
                    </a:lnTo>
                    <a:lnTo>
                      <a:pt x="106" y="68"/>
                    </a:lnTo>
                    <a:lnTo>
                      <a:pt x="95" y="84"/>
                    </a:lnTo>
                    <a:lnTo>
                      <a:pt x="79" y="84"/>
                    </a:lnTo>
                    <a:lnTo>
                      <a:pt x="58" y="73"/>
                    </a:lnTo>
                    <a:lnTo>
                      <a:pt x="42" y="68"/>
                    </a:lnTo>
                    <a:lnTo>
                      <a:pt x="21" y="73"/>
                    </a:lnTo>
                    <a:lnTo>
                      <a:pt x="11" y="79"/>
                    </a:lnTo>
                    <a:lnTo>
                      <a:pt x="6" y="68"/>
                    </a:lnTo>
                    <a:lnTo>
                      <a:pt x="0" y="68"/>
                    </a:lnTo>
                    <a:lnTo>
                      <a:pt x="11" y="58"/>
                    </a:lnTo>
                    <a:lnTo>
                      <a:pt x="0" y="36"/>
                    </a:lnTo>
                    <a:lnTo>
                      <a:pt x="27" y="31"/>
                    </a:lnTo>
                    <a:lnTo>
                      <a:pt x="32" y="2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74" name="Freeform 225"/>
              <p:cNvSpPr>
                <a:spLocks/>
              </p:cNvSpPr>
              <p:nvPr/>
            </p:nvSpPr>
            <p:spPr bwMode="auto">
              <a:xfrm>
                <a:off x="3242" y="1529"/>
                <a:ext cx="53" cy="53"/>
              </a:xfrm>
              <a:custGeom>
                <a:avLst/>
                <a:gdLst>
                  <a:gd name="T0" fmla="*/ 0 w 53"/>
                  <a:gd name="T1" fmla="*/ 0 h 53"/>
                  <a:gd name="T2" fmla="*/ 11 w 53"/>
                  <a:gd name="T3" fmla="*/ 0 h 53"/>
                  <a:gd name="T4" fmla="*/ 32 w 53"/>
                  <a:gd name="T5" fmla="*/ 11 h 53"/>
                  <a:gd name="T6" fmla="*/ 37 w 53"/>
                  <a:gd name="T7" fmla="*/ 16 h 53"/>
                  <a:gd name="T8" fmla="*/ 48 w 53"/>
                  <a:gd name="T9" fmla="*/ 27 h 53"/>
                  <a:gd name="T10" fmla="*/ 53 w 53"/>
                  <a:gd name="T11" fmla="*/ 37 h 53"/>
                  <a:gd name="T12" fmla="*/ 37 w 53"/>
                  <a:gd name="T13" fmla="*/ 32 h 53"/>
                  <a:gd name="T14" fmla="*/ 37 w 53"/>
                  <a:gd name="T15" fmla="*/ 43 h 53"/>
                  <a:gd name="T16" fmla="*/ 27 w 53"/>
                  <a:gd name="T17" fmla="*/ 53 h 53"/>
                  <a:gd name="T18" fmla="*/ 27 w 53"/>
                  <a:gd name="T19" fmla="*/ 32 h 53"/>
                  <a:gd name="T20" fmla="*/ 11 w 53"/>
                  <a:gd name="T21" fmla="*/ 16 h 53"/>
                  <a:gd name="T22" fmla="*/ 0 w 53"/>
                  <a:gd name="T23" fmla="*/ 6 h 53"/>
                  <a:gd name="T24" fmla="*/ 0 w 53"/>
                  <a:gd name="T25" fmla="*/ 0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3" h="53">
                    <a:moveTo>
                      <a:pt x="0" y="0"/>
                    </a:moveTo>
                    <a:lnTo>
                      <a:pt x="11" y="0"/>
                    </a:lnTo>
                    <a:lnTo>
                      <a:pt x="32" y="11"/>
                    </a:lnTo>
                    <a:lnTo>
                      <a:pt x="37" y="16"/>
                    </a:lnTo>
                    <a:lnTo>
                      <a:pt x="48" y="27"/>
                    </a:lnTo>
                    <a:lnTo>
                      <a:pt x="53" y="37"/>
                    </a:lnTo>
                    <a:lnTo>
                      <a:pt x="37" y="32"/>
                    </a:lnTo>
                    <a:lnTo>
                      <a:pt x="37" y="43"/>
                    </a:lnTo>
                    <a:lnTo>
                      <a:pt x="27" y="53"/>
                    </a:lnTo>
                    <a:lnTo>
                      <a:pt x="27" y="32"/>
                    </a:lnTo>
                    <a:lnTo>
                      <a:pt x="11" y="16"/>
                    </a:lnTo>
                    <a:lnTo>
                      <a:pt x="0" y="6"/>
                    </a:lnTo>
                    <a:lnTo>
                      <a:pt x="0" y="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75" name="Freeform 226"/>
              <p:cNvSpPr>
                <a:spLocks/>
              </p:cNvSpPr>
              <p:nvPr/>
            </p:nvSpPr>
            <p:spPr bwMode="auto">
              <a:xfrm>
                <a:off x="3242" y="1529"/>
                <a:ext cx="53" cy="53"/>
              </a:xfrm>
              <a:custGeom>
                <a:avLst/>
                <a:gdLst>
                  <a:gd name="T0" fmla="*/ 0 w 53"/>
                  <a:gd name="T1" fmla="*/ 0 h 53"/>
                  <a:gd name="T2" fmla="*/ 11 w 53"/>
                  <a:gd name="T3" fmla="*/ 0 h 53"/>
                  <a:gd name="T4" fmla="*/ 32 w 53"/>
                  <a:gd name="T5" fmla="*/ 11 h 53"/>
                  <a:gd name="T6" fmla="*/ 37 w 53"/>
                  <a:gd name="T7" fmla="*/ 16 h 53"/>
                  <a:gd name="T8" fmla="*/ 48 w 53"/>
                  <a:gd name="T9" fmla="*/ 27 h 53"/>
                  <a:gd name="T10" fmla="*/ 53 w 53"/>
                  <a:gd name="T11" fmla="*/ 37 h 53"/>
                  <a:gd name="T12" fmla="*/ 37 w 53"/>
                  <a:gd name="T13" fmla="*/ 32 h 53"/>
                  <a:gd name="T14" fmla="*/ 37 w 53"/>
                  <a:gd name="T15" fmla="*/ 43 h 53"/>
                  <a:gd name="T16" fmla="*/ 27 w 53"/>
                  <a:gd name="T17" fmla="*/ 53 h 53"/>
                  <a:gd name="T18" fmla="*/ 27 w 53"/>
                  <a:gd name="T19" fmla="*/ 32 h 53"/>
                  <a:gd name="T20" fmla="*/ 11 w 53"/>
                  <a:gd name="T21" fmla="*/ 16 h 53"/>
                  <a:gd name="T22" fmla="*/ 0 w 53"/>
                  <a:gd name="T23" fmla="*/ 6 h 53"/>
                  <a:gd name="T24" fmla="*/ 0 w 53"/>
                  <a:gd name="T25" fmla="*/ 0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3" h="53">
                    <a:moveTo>
                      <a:pt x="0" y="0"/>
                    </a:moveTo>
                    <a:lnTo>
                      <a:pt x="11" y="0"/>
                    </a:lnTo>
                    <a:lnTo>
                      <a:pt x="32" y="11"/>
                    </a:lnTo>
                    <a:lnTo>
                      <a:pt x="37" y="16"/>
                    </a:lnTo>
                    <a:lnTo>
                      <a:pt x="48" y="27"/>
                    </a:lnTo>
                    <a:lnTo>
                      <a:pt x="53" y="37"/>
                    </a:lnTo>
                    <a:lnTo>
                      <a:pt x="37" y="32"/>
                    </a:lnTo>
                    <a:lnTo>
                      <a:pt x="37" y="43"/>
                    </a:lnTo>
                    <a:lnTo>
                      <a:pt x="27" y="53"/>
                    </a:lnTo>
                    <a:lnTo>
                      <a:pt x="27" y="32"/>
                    </a:lnTo>
                    <a:lnTo>
                      <a:pt x="11" y="16"/>
                    </a:lnTo>
                    <a:lnTo>
                      <a:pt x="0" y="6"/>
                    </a:lnTo>
                    <a:lnTo>
                      <a:pt x="0"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76" name="Freeform 227"/>
              <p:cNvSpPr>
                <a:spLocks/>
              </p:cNvSpPr>
              <p:nvPr/>
            </p:nvSpPr>
            <p:spPr bwMode="auto">
              <a:xfrm>
                <a:off x="3179" y="1461"/>
                <a:ext cx="248" cy="142"/>
              </a:xfrm>
              <a:custGeom>
                <a:avLst/>
                <a:gdLst>
                  <a:gd name="T0" fmla="*/ 26 w 248"/>
                  <a:gd name="T1" fmla="*/ 10 h 142"/>
                  <a:gd name="T2" fmla="*/ 47 w 248"/>
                  <a:gd name="T3" fmla="*/ 5 h 142"/>
                  <a:gd name="T4" fmla="*/ 63 w 248"/>
                  <a:gd name="T5" fmla="*/ 10 h 142"/>
                  <a:gd name="T6" fmla="*/ 84 w 248"/>
                  <a:gd name="T7" fmla="*/ 21 h 142"/>
                  <a:gd name="T8" fmla="*/ 100 w 248"/>
                  <a:gd name="T9" fmla="*/ 21 h 142"/>
                  <a:gd name="T10" fmla="*/ 111 w 248"/>
                  <a:gd name="T11" fmla="*/ 5 h 142"/>
                  <a:gd name="T12" fmla="*/ 121 w 248"/>
                  <a:gd name="T13" fmla="*/ 5 h 142"/>
                  <a:gd name="T14" fmla="*/ 142 w 248"/>
                  <a:gd name="T15" fmla="*/ 0 h 142"/>
                  <a:gd name="T16" fmla="*/ 153 w 248"/>
                  <a:gd name="T17" fmla="*/ 5 h 142"/>
                  <a:gd name="T18" fmla="*/ 179 w 248"/>
                  <a:gd name="T19" fmla="*/ 37 h 142"/>
                  <a:gd name="T20" fmla="*/ 216 w 248"/>
                  <a:gd name="T21" fmla="*/ 42 h 142"/>
                  <a:gd name="T22" fmla="*/ 237 w 248"/>
                  <a:gd name="T23" fmla="*/ 47 h 142"/>
                  <a:gd name="T24" fmla="*/ 248 w 248"/>
                  <a:gd name="T25" fmla="*/ 53 h 142"/>
                  <a:gd name="T26" fmla="*/ 248 w 248"/>
                  <a:gd name="T27" fmla="*/ 79 h 142"/>
                  <a:gd name="T28" fmla="*/ 232 w 248"/>
                  <a:gd name="T29" fmla="*/ 79 h 142"/>
                  <a:gd name="T30" fmla="*/ 227 w 248"/>
                  <a:gd name="T31" fmla="*/ 90 h 142"/>
                  <a:gd name="T32" fmla="*/ 211 w 248"/>
                  <a:gd name="T33" fmla="*/ 95 h 142"/>
                  <a:gd name="T34" fmla="*/ 179 w 248"/>
                  <a:gd name="T35" fmla="*/ 111 h 142"/>
                  <a:gd name="T36" fmla="*/ 190 w 248"/>
                  <a:gd name="T37" fmla="*/ 121 h 142"/>
                  <a:gd name="T38" fmla="*/ 211 w 248"/>
                  <a:gd name="T39" fmla="*/ 121 h 142"/>
                  <a:gd name="T40" fmla="*/ 211 w 248"/>
                  <a:gd name="T41" fmla="*/ 127 h 142"/>
                  <a:gd name="T42" fmla="*/ 174 w 248"/>
                  <a:gd name="T43" fmla="*/ 142 h 142"/>
                  <a:gd name="T44" fmla="*/ 153 w 248"/>
                  <a:gd name="T45" fmla="*/ 121 h 142"/>
                  <a:gd name="T46" fmla="*/ 169 w 248"/>
                  <a:gd name="T47" fmla="*/ 111 h 142"/>
                  <a:gd name="T48" fmla="*/ 153 w 248"/>
                  <a:gd name="T49" fmla="*/ 105 h 142"/>
                  <a:gd name="T50" fmla="*/ 132 w 248"/>
                  <a:gd name="T51" fmla="*/ 105 h 142"/>
                  <a:gd name="T52" fmla="*/ 116 w 248"/>
                  <a:gd name="T53" fmla="*/ 127 h 142"/>
                  <a:gd name="T54" fmla="*/ 100 w 248"/>
                  <a:gd name="T55" fmla="*/ 127 h 142"/>
                  <a:gd name="T56" fmla="*/ 90 w 248"/>
                  <a:gd name="T57" fmla="*/ 121 h 142"/>
                  <a:gd name="T58" fmla="*/ 100 w 248"/>
                  <a:gd name="T59" fmla="*/ 111 h 142"/>
                  <a:gd name="T60" fmla="*/ 100 w 248"/>
                  <a:gd name="T61" fmla="*/ 100 h 142"/>
                  <a:gd name="T62" fmla="*/ 116 w 248"/>
                  <a:gd name="T63" fmla="*/ 105 h 142"/>
                  <a:gd name="T64" fmla="*/ 111 w 248"/>
                  <a:gd name="T65" fmla="*/ 95 h 142"/>
                  <a:gd name="T66" fmla="*/ 100 w 248"/>
                  <a:gd name="T67" fmla="*/ 84 h 142"/>
                  <a:gd name="T68" fmla="*/ 95 w 248"/>
                  <a:gd name="T69" fmla="*/ 79 h 142"/>
                  <a:gd name="T70" fmla="*/ 74 w 248"/>
                  <a:gd name="T71" fmla="*/ 68 h 142"/>
                  <a:gd name="T72" fmla="*/ 63 w 248"/>
                  <a:gd name="T73" fmla="*/ 68 h 142"/>
                  <a:gd name="T74" fmla="*/ 63 w 248"/>
                  <a:gd name="T75" fmla="*/ 74 h 142"/>
                  <a:gd name="T76" fmla="*/ 42 w 248"/>
                  <a:gd name="T77" fmla="*/ 79 h 142"/>
                  <a:gd name="T78" fmla="*/ 21 w 248"/>
                  <a:gd name="T79" fmla="*/ 74 h 142"/>
                  <a:gd name="T80" fmla="*/ 11 w 248"/>
                  <a:gd name="T81" fmla="*/ 79 h 142"/>
                  <a:gd name="T82" fmla="*/ 0 w 248"/>
                  <a:gd name="T83" fmla="*/ 68 h 142"/>
                  <a:gd name="T84" fmla="*/ 5 w 248"/>
                  <a:gd name="T85" fmla="*/ 58 h 142"/>
                  <a:gd name="T86" fmla="*/ 5 w 248"/>
                  <a:gd name="T87" fmla="*/ 47 h 142"/>
                  <a:gd name="T88" fmla="*/ 21 w 248"/>
                  <a:gd name="T89" fmla="*/ 32 h 142"/>
                  <a:gd name="T90" fmla="*/ 16 w 248"/>
                  <a:gd name="T91" fmla="*/ 16 h 142"/>
                  <a:gd name="T92" fmla="*/ 26 w 248"/>
                  <a:gd name="T93" fmla="*/ 10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48" h="142">
                    <a:moveTo>
                      <a:pt x="26" y="10"/>
                    </a:moveTo>
                    <a:lnTo>
                      <a:pt x="47" y="5"/>
                    </a:lnTo>
                    <a:lnTo>
                      <a:pt x="63" y="10"/>
                    </a:lnTo>
                    <a:lnTo>
                      <a:pt x="84" y="21"/>
                    </a:lnTo>
                    <a:lnTo>
                      <a:pt x="100" y="21"/>
                    </a:lnTo>
                    <a:lnTo>
                      <a:pt x="111" y="5"/>
                    </a:lnTo>
                    <a:lnTo>
                      <a:pt x="121" y="5"/>
                    </a:lnTo>
                    <a:lnTo>
                      <a:pt x="142" y="0"/>
                    </a:lnTo>
                    <a:lnTo>
                      <a:pt x="153" y="5"/>
                    </a:lnTo>
                    <a:lnTo>
                      <a:pt x="179" y="37"/>
                    </a:lnTo>
                    <a:lnTo>
                      <a:pt x="216" y="42"/>
                    </a:lnTo>
                    <a:lnTo>
                      <a:pt x="237" y="47"/>
                    </a:lnTo>
                    <a:lnTo>
                      <a:pt x="248" y="53"/>
                    </a:lnTo>
                    <a:lnTo>
                      <a:pt x="248" y="79"/>
                    </a:lnTo>
                    <a:lnTo>
                      <a:pt x="232" y="79"/>
                    </a:lnTo>
                    <a:lnTo>
                      <a:pt x="227" y="90"/>
                    </a:lnTo>
                    <a:lnTo>
                      <a:pt x="211" y="95"/>
                    </a:lnTo>
                    <a:lnTo>
                      <a:pt x="179" y="111"/>
                    </a:lnTo>
                    <a:lnTo>
                      <a:pt x="190" y="121"/>
                    </a:lnTo>
                    <a:lnTo>
                      <a:pt x="211" y="121"/>
                    </a:lnTo>
                    <a:lnTo>
                      <a:pt x="211" y="127"/>
                    </a:lnTo>
                    <a:lnTo>
                      <a:pt x="174" y="142"/>
                    </a:lnTo>
                    <a:lnTo>
                      <a:pt x="153" y="121"/>
                    </a:lnTo>
                    <a:lnTo>
                      <a:pt x="169" y="111"/>
                    </a:lnTo>
                    <a:lnTo>
                      <a:pt x="153" y="105"/>
                    </a:lnTo>
                    <a:lnTo>
                      <a:pt x="132" y="105"/>
                    </a:lnTo>
                    <a:lnTo>
                      <a:pt x="116" y="127"/>
                    </a:lnTo>
                    <a:lnTo>
                      <a:pt x="100" y="127"/>
                    </a:lnTo>
                    <a:lnTo>
                      <a:pt x="90" y="121"/>
                    </a:lnTo>
                    <a:lnTo>
                      <a:pt x="100" y="111"/>
                    </a:lnTo>
                    <a:lnTo>
                      <a:pt x="100" y="100"/>
                    </a:lnTo>
                    <a:lnTo>
                      <a:pt x="116" y="105"/>
                    </a:lnTo>
                    <a:lnTo>
                      <a:pt x="111" y="95"/>
                    </a:lnTo>
                    <a:lnTo>
                      <a:pt x="100" y="84"/>
                    </a:lnTo>
                    <a:lnTo>
                      <a:pt x="95" y="79"/>
                    </a:lnTo>
                    <a:lnTo>
                      <a:pt x="74" y="68"/>
                    </a:lnTo>
                    <a:lnTo>
                      <a:pt x="63" y="68"/>
                    </a:lnTo>
                    <a:lnTo>
                      <a:pt x="63" y="74"/>
                    </a:lnTo>
                    <a:lnTo>
                      <a:pt x="42" y="79"/>
                    </a:lnTo>
                    <a:lnTo>
                      <a:pt x="21" y="74"/>
                    </a:lnTo>
                    <a:lnTo>
                      <a:pt x="11" y="79"/>
                    </a:lnTo>
                    <a:lnTo>
                      <a:pt x="0" y="68"/>
                    </a:lnTo>
                    <a:lnTo>
                      <a:pt x="5" y="58"/>
                    </a:lnTo>
                    <a:lnTo>
                      <a:pt x="5" y="47"/>
                    </a:lnTo>
                    <a:lnTo>
                      <a:pt x="21" y="32"/>
                    </a:lnTo>
                    <a:lnTo>
                      <a:pt x="16" y="16"/>
                    </a:lnTo>
                    <a:lnTo>
                      <a:pt x="26" y="1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77" name="Freeform 228"/>
              <p:cNvSpPr>
                <a:spLocks/>
              </p:cNvSpPr>
              <p:nvPr/>
            </p:nvSpPr>
            <p:spPr bwMode="auto">
              <a:xfrm>
                <a:off x="3179" y="1461"/>
                <a:ext cx="248" cy="142"/>
              </a:xfrm>
              <a:custGeom>
                <a:avLst/>
                <a:gdLst>
                  <a:gd name="T0" fmla="*/ 26 w 248"/>
                  <a:gd name="T1" fmla="*/ 10 h 142"/>
                  <a:gd name="T2" fmla="*/ 47 w 248"/>
                  <a:gd name="T3" fmla="*/ 5 h 142"/>
                  <a:gd name="T4" fmla="*/ 63 w 248"/>
                  <a:gd name="T5" fmla="*/ 10 h 142"/>
                  <a:gd name="T6" fmla="*/ 84 w 248"/>
                  <a:gd name="T7" fmla="*/ 21 h 142"/>
                  <a:gd name="T8" fmla="*/ 100 w 248"/>
                  <a:gd name="T9" fmla="*/ 21 h 142"/>
                  <a:gd name="T10" fmla="*/ 111 w 248"/>
                  <a:gd name="T11" fmla="*/ 5 h 142"/>
                  <a:gd name="T12" fmla="*/ 121 w 248"/>
                  <a:gd name="T13" fmla="*/ 5 h 142"/>
                  <a:gd name="T14" fmla="*/ 142 w 248"/>
                  <a:gd name="T15" fmla="*/ 0 h 142"/>
                  <a:gd name="T16" fmla="*/ 153 w 248"/>
                  <a:gd name="T17" fmla="*/ 5 h 142"/>
                  <a:gd name="T18" fmla="*/ 179 w 248"/>
                  <a:gd name="T19" fmla="*/ 37 h 142"/>
                  <a:gd name="T20" fmla="*/ 216 w 248"/>
                  <a:gd name="T21" fmla="*/ 42 h 142"/>
                  <a:gd name="T22" fmla="*/ 237 w 248"/>
                  <a:gd name="T23" fmla="*/ 47 h 142"/>
                  <a:gd name="T24" fmla="*/ 248 w 248"/>
                  <a:gd name="T25" fmla="*/ 53 h 142"/>
                  <a:gd name="T26" fmla="*/ 248 w 248"/>
                  <a:gd name="T27" fmla="*/ 79 h 142"/>
                  <a:gd name="T28" fmla="*/ 232 w 248"/>
                  <a:gd name="T29" fmla="*/ 79 h 142"/>
                  <a:gd name="T30" fmla="*/ 227 w 248"/>
                  <a:gd name="T31" fmla="*/ 90 h 142"/>
                  <a:gd name="T32" fmla="*/ 211 w 248"/>
                  <a:gd name="T33" fmla="*/ 95 h 142"/>
                  <a:gd name="T34" fmla="*/ 179 w 248"/>
                  <a:gd name="T35" fmla="*/ 111 h 142"/>
                  <a:gd name="T36" fmla="*/ 190 w 248"/>
                  <a:gd name="T37" fmla="*/ 121 h 142"/>
                  <a:gd name="T38" fmla="*/ 211 w 248"/>
                  <a:gd name="T39" fmla="*/ 121 h 142"/>
                  <a:gd name="T40" fmla="*/ 211 w 248"/>
                  <a:gd name="T41" fmla="*/ 127 h 142"/>
                  <a:gd name="T42" fmla="*/ 174 w 248"/>
                  <a:gd name="T43" fmla="*/ 142 h 142"/>
                  <a:gd name="T44" fmla="*/ 153 w 248"/>
                  <a:gd name="T45" fmla="*/ 121 h 142"/>
                  <a:gd name="T46" fmla="*/ 169 w 248"/>
                  <a:gd name="T47" fmla="*/ 111 h 142"/>
                  <a:gd name="T48" fmla="*/ 153 w 248"/>
                  <a:gd name="T49" fmla="*/ 105 h 142"/>
                  <a:gd name="T50" fmla="*/ 132 w 248"/>
                  <a:gd name="T51" fmla="*/ 105 h 142"/>
                  <a:gd name="T52" fmla="*/ 116 w 248"/>
                  <a:gd name="T53" fmla="*/ 127 h 142"/>
                  <a:gd name="T54" fmla="*/ 100 w 248"/>
                  <a:gd name="T55" fmla="*/ 127 h 142"/>
                  <a:gd name="T56" fmla="*/ 90 w 248"/>
                  <a:gd name="T57" fmla="*/ 121 h 142"/>
                  <a:gd name="T58" fmla="*/ 100 w 248"/>
                  <a:gd name="T59" fmla="*/ 111 h 142"/>
                  <a:gd name="T60" fmla="*/ 100 w 248"/>
                  <a:gd name="T61" fmla="*/ 100 h 142"/>
                  <a:gd name="T62" fmla="*/ 116 w 248"/>
                  <a:gd name="T63" fmla="*/ 105 h 142"/>
                  <a:gd name="T64" fmla="*/ 111 w 248"/>
                  <a:gd name="T65" fmla="*/ 95 h 142"/>
                  <a:gd name="T66" fmla="*/ 100 w 248"/>
                  <a:gd name="T67" fmla="*/ 84 h 142"/>
                  <a:gd name="T68" fmla="*/ 95 w 248"/>
                  <a:gd name="T69" fmla="*/ 79 h 142"/>
                  <a:gd name="T70" fmla="*/ 74 w 248"/>
                  <a:gd name="T71" fmla="*/ 68 h 142"/>
                  <a:gd name="T72" fmla="*/ 63 w 248"/>
                  <a:gd name="T73" fmla="*/ 68 h 142"/>
                  <a:gd name="T74" fmla="*/ 63 w 248"/>
                  <a:gd name="T75" fmla="*/ 74 h 142"/>
                  <a:gd name="T76" fmla="*/ 42 w 248"/>
                  <a:gd name="T77" fmla="*/ 79 h 142"/>
                  <a:gd name="T78" fmla="*/ 21 w 248"/>
                  <a:gd name="T79" fmla="*/ 74 h 142"/>
                  <a:gd name="T80" fmla="*/ 11 w 248"/>
                  <a:gd name="T81" fmla="*/ 79 h 142"/>
                  <a:gd name="T82" fmla="*/ 0 w 248"/>
                  <a:gd name="T83" fmla="*/ 68 h 142"/>
                  <a:gd name="T84" fmla="*/ 5 w 248"/>
                  <a:gd name="T85" fmla="*/ 58 h 142"/>
                  <a:gd name="T86" fmla="*/ 5 w 248"/>
                  <a:gd name="T87" fmla="*/ 47 h 142"/>
                  <a:gd name="T88" fmla="*/ 21 w 248"/>
                  <a:gd name="T89" fmla="*/ 32 h 142"/>
                  <a:gd name="T90" fmla="*/ 16 w 248"/>
                  <a:gd name="T91" fmla="*/ 16 h 142"/>
                  <a:gd name="T92" fmla="*/ 26 w 248"/>
                  <a:gd name="T93" fmla="*/ 10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48" h="142">
                    <a:moveTo>
                      <a:pt x="26" y="10"/>
                    </a:moveTo>
                    <a:lnTo>
                      <a:pt x="47" y="5"/>
                    </a:lnTo>
                    <a:lnTo>
                      <a:pt x="63" y="10"/>
                    </a:lnTo>
                    <a:lnTo>
                      <a:pt x="84" y="21"/>
                    </a:lnTo>
                    <a:lnTo>
                      <a:pt x="100" y="21"/>
                    </a:lnTo>
                    <a:lnTo>
                      <a:pt x="111" y="5"/>
                    </a:lnTo>
                    <a:lnTo>
                      <a:pt x="121" y="5"/>
                    </a:lnTo>
                    <a:lnTo>
                      <a:pt x="142" y="0"/>
                    </a:lnTo>
                    <a:lnTo>
                      <a:pt x="153" y="5"/>
                    </a:lnTo>
                    <a:lnTo>
                      <a:pt x="179" y="37"/>
                    </a:lnTo>
                    <a:lnTo>
                      <a:pt x="216" y="42"/>
                    </a:lnTo>
                    <a:lnTo>
                      <a:pt x="237" y="47"/>
                    </a:lnTo>
                    <a:lnTo>
                      <a:pt x="248" y="53"/>
                    </a:lnTo>
                    <a:lnTo>
                      <a:pt x="248" y="79"/>
                    </a:lnTo>
                    <a:lnTo>
                      <a:pt x="232" y="79"/>
                    </a:lnTo>
                    <a:lnTo>
                      <a:pt x="227" y="90"/>
                    </a:lnTo>
                    <a:lnTo>
                      <a:pt x="211" y="95"/>
                    </a:lnTo>
                    <a:lnTo>
                      <a:pt x="179" y="111"/>
                    </a:lnTo>
                    <a:lnTo>
                      <a:pt x="190" y="121"/>
                    </a:lnTo>
                    <a:lnTo>
                      <a:pt x="211" y="121"/>
                    </a:lnTo>
                    <a:lnTo>
                      <a:pt x="211" y="127"/>
                    </a:lnTo>
                    <a:lnTo>
                      <a:pt x="174" y="142"/>
                    </a:lnTo>
                    <a:lnTo>
                      <a:pt x="153" y="121"/>
                    </a:lnTo>
                    <a:lnTo>
                      <a:pt x="169" y="111"/>
                    </a:lnTo>
                    <a:lnTo>
                      <a:pt x="153" y="105"/>
                    </a:lnTo>
                    <a:lnTo>
                      <a:pt x="132" y="105"/>
                    </a:lnTo>
                    <a:lnTo>
                      <a:pt x="116" y="127"/>
                    </a:lnTo>
                    <a:lnTo>
                      <a:pt x="100" y="127"/>
                    </a:lnTo>
                    <a:lnTo>
                      <a:pt x="90" y="121"/>
                    </a:lnTo>
                    <a:lnTo>
                      <a:pt x="100" y="111"/>
                    </a:lnTo>
                    <a:lnTo>
                      <a:pt x="100" y="100"/>
                    </a:lnTo>
                    <a:lnTo>
                      <a:pt x="116" y="105"/>
                    </a:lnTo>
                    <a:lnTo>
                      <a:pt x="111" y="95"/>
                    </a:lnTo>
                    <a:lnTo>
                      <a:pt x="100" y="84"/>
                    </a:lnTo>
                    <a:lnTo>
                      <a:pt x="95" y="79"/>
                    </a:lnTo>
                    <a:lnTo>
                      <a:pt x="74" y="68"/>
                    </a:lnTo>
                    <a:lnTo>
                      <a:pt x="63" y="68"/>
                    </a:lnTo>
                    <a:lnTo>
                      <a:pt x="63" y="74"/>
                    </a:lnTo>
                    <a:lnTo>
                      <a:pt x="42" y="79"/>
                    </a:lnTo>
                    <a:lnTo>
                      <a:pt x="21" y="74"/>
                    </a:lnTo>
                    <a:lnTo>
                      <a:pt x="11" y="79"/>
                    </a:lnTo>
                    <a:lnTo>
                      <a:pt x="0" y="68"/>
                    </a:lnTo>
                    <a:lnTo>
                      <a:pt x="5" y="58"/>
                    </a:lnTo>
                    <a:lnTo>
                      <a:pt x="5" y="47"/>
                    </a:lnTo>
                    <a:lnTo>
                      <a:pt x="21" y="32"/>
                    </a:lnTo>
                    <a:lnTo>
                      <a:pt x="16" y="16"/>
                    </a:lnTo>
                    <a:lnTo>
                      <a:pt x="26" y="1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78" name="Freeform 229"/>
              <p:cNvSpPr>
                <a:spLocks/>
              </p:cNvSpPr>
              <p:nvPr/>
            </p:nvSpPr>
            <p:spPr bwMode="auto">
              <a:xfrm>
                <a:off x="3443" y="1614"/>
                <a:ext cx="105" cy="47"/>
              </a:xfrm>
              <a:custGeom>
                <a:avLst/>
                <a:gdLst>
                  <a:gd name="T0" fmla="*/ 0 w 105"/>
                  <a:gd name="T1" fmla="*/ 5 h 47"/>
                  <a:gd name="T2" fmla="*/ 10 w 105"/>
                  <a:gd name="T3" fmla="*/ 0 h 47"/>
                  <a:gd name="T4" fmla="*/ 58 w 105"/>
                  <a:gd name="T5" fmla="*/ 16 h 47"/>
                  <a:gd name="T6" fmla="*/ 84 w 105"/>
                  <a:gd name="T7" fmla="*/ 21 h 47"/>
                  <a:gd name="T8" fmla="*/ 100 w 105"/>
                  <a:gd name="T9" fmla="*/ 32 h 47"/>
                  <a:gd name="T10" fmla="*/ 95 w 105"/>
                  <a:gd name="T11" fmla="*/ 37 h 47"/>
                  <a:gd name="T12" fmla="*/ 105 w 105"/>
                  <a:gd name="T13" fmla="*/ 42 h 47"/>
                  <a:gd name="T14" fmla="*/ 105 w 105"/>
                  <a:gd name="T15" fmla="*/ 47 h 47"/>
                  <a:gd name="T16" fmla="*/ 79 w 105"/>
                  <a:gd name="T17" fmla="*/ 42 h 47"/>
                  <a:gd name="T18" fmla="*/ 58 w 105"/>
                  <a:gd name="T19" fmla="*/ 47 h 47"/>
                  <a:gd name="T20" fmla="*/ 52 w 105"/>
                  <a:gd name="T21" fmla="*/ 37 h 47"/>
                  <a:gd name="T22" fmla="*/ 31 w 105"/>
                  <a:gd name="T23" fmla="*/ 37 h 47"/>
                  <a:gd name="T24" fmla="*/ 26 w 105"/>
                  <a:gd name="T25" fmla="*/ 16 h 47"/>
                  <a:gd name="T26" fmla="*/ 0 w 105"/>
                  <a:gd name="T27" fmla="*/ 5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5" h="47">
                    <a:moveTo>
                      <a:pt x="0" y="5"/>
                    </a:moveTo>
                    <a:lnTo>
                      <a:pt x="10" y="0"/>
                    </a:lnTo>
                    <a:lnTo>
                      <a:pt x="58" y="16"/>
                    </a:lnTo>
                    <a:lnTo>
                      <a:pt x="84" y="21"/>
                    </a:lnTo>
                    <a:lnTo>
                      <a:pt x="100" y="32"/>
                    </a:lnTo>
                    <a:lnTo>
                      <a:pt x="95" y="37"/>
                    </a:lnTo>
                    <a:lnTo>
                      <a:pt x="105" y="42"/>
                    </a:lnTo>
                    <a:lnTo>
                      <a:pt x="105" y="47"/>
                    </a:lnTo>
                    <a:lnTo>
                      <a:pt x="79" y="42"/>
                    </a:lnTo>
                    <a:lnTo>
                      <a:pt x="58" y="47"/>
                    </a:lnTo>
                    <a:lnTo>
                      <a:pt x="52" y="37"/>
                    </a:lnTo>
                    <a:lnTo>
                      <a:pt x="31" y="37"/>
                    </a:lnTo>
                    <a:lnTo>
                      <a:pt x="26" y="16"/>
                    </a:lnTo>
                    <a:lnTo>
                      <a:pt x="0" y="5"/>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79" name="Freeform 230"/>
              <p:cNvSpPr>
                <a:spLocks/>
              </p:cNvSpPr>
              <p:nvPr/>
            </p:nvSpPr>
            <p:spPr bwMode="auto">
              <a:xfrm>
                <a:off x="3443" y="1614"/>
                <a:ext cx="105" cy="47"/>
              </a:xfrm>
              <a:custGeom>
                <a:avLst/>
                <a:gdLst>
                  <a:gd name="T0" fmla="*/ 5 w 105"/>
                  <a:gd name="T1" fmla="*/ 5 h 47"/>
                  <a:gd name="T2" fmla="*/ 10 w 105"/>
                  <a:gd name="T3" fmla="*/ 0 h 47"/>
                  <a:gd name="T4" fmla="*/ 58 w 105"/>
                  <a:gd name="T5" fmla="*/ 16 h 47"/>
                  <a:gd name="T6" fmla="*/ 84 w 105"/>
                  <a:gd name="T7" fmla="*/ 21 h 47"/>
                  <a:gd name="T8" fmla="*/ 100 w 105"/>
                  <a:gd name="T9" fmla="*/ 32 h 47"/>
                  <a:gd name="T10" fmla="*/ 95 w 105"/>
                  <a:gd name="T11" fmla="*/ 37 h 47"/>
                  <a:gd name="T12" fmla="*/ 105 w 105"/>
                  <a:gd name="T13" fmla="*/ 42 h 47"/>
                  <a:gd name="T14" fmla="*/ 105 w 105"/>
                  <a:gd name="T15" fmla="*/ 47 h 47"/>
                  <a:gd name="T16" fmla="*/ 79 w 105"/>
                  <a:gd name="T17" fmla="*/ 42 h 47"/>
                  <a:gd name="T18" fmla="*/ 58 w 105"/>
                  <a:gd name="T19" fmla="*/ 47 h 47"/>
                  <a:gd name="T20" fmla="*/ 52 w 105"/>
                  <a:gd name="T21" fmla="*/ 37 h 47"/>
                  <a:gd name="T22" fmla="*/ 31 w 105"/>
                  <a:gd name="T23" fmla="*/ 37 h 47"/>
                  <a:gd name="T24" fmla="*/ 26 w 105"/>
                  <a:gd name="T25" fmla="*/ 16 h 47"/>
                  <a:gd name="T26" fmla="*/ 0 w 105"/>
                  <a:gd name="T27" fmla="*/ 5 h 47"/>
                  <a:gd name="T28" fmla="*/ 5 w 105"/>
                  <a:gd name="T29" fmla="*/ 5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5" h="47">
                    <a:moveTo>
                      <a:pt x="5" y="5"/>
                    </a:moveTo>
                    <a:lnTo>
                      <a:pt x="10" y="0"/>
                    </a:lnTo>
                    <a:lnTo>
                      <a:pt x="58" y="16"/>
                    </a:lnTo>
                    <a:lnTo>
                      <a:pt x="84" y="21"/>
                    </a:lnTo>
                    <a:lnTo>
                      <a:pt x="100" y="32"/>
                    </a:lnTo>
                    <a:lnTo>
                      <a:pt x="95" y="37"/>
                    </a:lnTo>
                    <a:lnTo>
                      <a:pt x="105" y="42"/>
                    </a:lnTo>
                    <a:lnTo>
                      <a:pt x="105" y="47"/>
                    </a:lnTo>
                    <a:lnTo>
                      <a:pt x="79" y="42"/>
                    </a:lnTo>
                    <a:lnTo>
                      <a:pt x="58" y="47"/>
                    </a:lnTo>
                    <a:lnTo>
                      <a:pt x="52" y="37"/>
                    </a:lnTo>
                    <a:lnTo>
                      <a:pt x="31" y="37"/>
                    </a:lnTo>
                    <a:lnTo>
                      <a:pt x="26" y="16"/>
                    </a:lnTo>
                    <a:lnTo>
                      <a:pt x="0" y="5"/>
                    </a:lnTo>
                    <a:lnTo>
                      <a:pt x="5" y="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80" name="Freeform 231"/>
              <p:cNvSpPr>
                <a:spLocks/>
              </p:cNvSpPr>
              <p:nvPr/>
            </p:nvSpPr>
            <p:spPr bwMode="auto">
              <a:xfrm>
                <a:off x="3501" y="1656"/>
                <a:ext cx="52" cy="42"/>
              </a:xfrm>
              <a:custGeom>
                <a:avLst/>
                <a:gdLst>
                  <a:gd name="T0" fmla="*/ 21 w 52"/>
                  <a:gd name="T1" fmla="*/ 27 h 42"/>
                  <a:gd name="T2" fmla="*/ 21 w 52"/>
                  <a:gd name="T3" fmla="*/ 21 h 42"/>
                  <a:gd name="T4" fmla="*/ 5 w 52"/>
                  <a:gd name="T5" fmla="*/ 21 h 42"/>
                  <a:gd name="T6" fmla="*/ 5 w 52"/>
                  <a:gd name="T7" fmla="*/ 5 h 42"/>
                  <a:gd name="T8" fmla="*/ 0 w 52"/>
                  <a:gd name="T9" fmla="*/ 5 h 42"/>
                  <a:gd name="T10" fmla="*/ 21 w 52"/>
                  <a:gd name="T11" fmla="*/ 0 h 42"/>
                  <a:gd name="T12" fmla="*/ 31 w 52"/>
                  <a:gd name="T13" fmla="*/ 5 h 42"/>
                  <a:gd name="T14" fmla="*/ 31 w 52"/>
                  <a:gd name="T15" fmla="*/ 11 h 42"/>
                  <a:gd name="T16" fmla="*/ 42 w 52"/>
                  <a:gd name="T17" fmla="*/ 21 h 42"/>
                  <a:gd name="T18" fmla="*/ 42 w 52"/>
                  <a:gd name="T19" fmla="*/ 27 h 42"/>
                  <a:gd name="T20" fmla="*/ 52 w 52"/>
                  <a:gd name="T21" fmla="*/ 32 h 42"/>
                  <a:gd name="T22" fmla="*/ 52 w 52"/>
                  <a:gd name="T23" fmla="*/ 42 h 42"/>
                  <a:gd name="T24" fmla="*/ 47 w 52"/>
                  <a:gd name="T25" fmla="*/ 42 h 42"/>
                  <a:gd name="T26" fmla="*/ 37 w 52"/>
                  <a:gd name="T27" fmla="*/ 32 h 42"/>
                  <a:gd name="T28" fmla="*/ 26 w 52"/>
                  <a:gd name="T29" fmla="*/ 27 h 42"/>
                  <a:gd name="T30" fmla="*/ 26 w 52"/>
                  <a:gd name="T31" fmla="*/ 32 h 42"/>
                  <a:gd name="T32" fmla="*/ 21 w 52"/>
                  <a:gd name="T33" fmla="*/ 27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2" h="42">
                    <a:moveTo>
                      <a:pt x="21" y="27"/>
                    </a:moveTo>
                    <a:lnTo>
                      <a:pt x="21" y="21"/>
                    </a:lnTo>
                    <a:lnTo>
                      <a:pt x="5" y="21"/>
                    </a:lnTo>
                    <a:lnTo>
                      <a:pt x="5" y="5"/>
                    </a:lnTo>
                    <a:lnTo>
                      <a:pt x="0" y="5"/>
                    </a:lnTo>
                    <a:lnTo>
                      <a:pt x="21" y="0"/>
                    </a:lnTo>
                    <a:lnTo>
                      <a:pt x="31" y="5"/>
                    </a:lnTo>
                    <a:lnTo>
                      <a:pt x="31" y="11"/>
                    </a:lnTo>
                    <a:lnTo>
                      <a:pt x="42" y="21"/>
                    </a:lnTo>
                    <a:lnTo>
                      <a:pt x="42" y="27"/>
                    </a:lnTo>
                    <a:lnTo>
                      <a:pt x="52" y="32"/>
                    </a:lnTo>
                    <a:lnTo>
                      <a:pt x="52" y="42"/>
                    </a:lnTo>
                    <a:lnTo>
                      <a:pt x="47" y="42"/>
                    </a:lnTo>
                    <a:lnTo>
                      <a:pt x="37" y="32"/>
                    </a:lnTo>
                    <a:lnTo>
                      <a:pt x="26" y="27"/>
                    </a:lnTo>
                    <a:lnTo>
                      <a:pt x="26" y="32"/>
                    </a:lnTo>
                    <a:lnTo>
                      <a:pt x="21" y="27"/>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81" name="Freeform 232"/>
              <p:cNvSpPr>
                <a:spLocks/>
              </p:cNvSpPr>
              <p:nvPr/>
            </p:nvSpPr>
            <p:spPr bwMode="auto">
              <a:xfrm>
                <a:off x="3501" y="1656"/>
                <a:ext cx="52" cy="42"/>
              </a:xfrm>
              <a:custGeom>
                <a:avLst/>
                <a:gdLst>
                  <a:gd name="T0" fmla="*/ 21 w 52"/>
                  <a:gd name="T1" fmla="*/ 27 h 42"/>
                  <a:gd name="T2" fmla="*/ 21 w 52"/>
                  <a:gd name="T3" fmla="*/ 21 h 42"/>
                  <a:gd name="T4" fmla="*/ 5 w 52"/>
                  <a:gd name="T5" fmla="*/ 21 h 42"/>
                  <a:gd name="T6" fmla="*/ 5 w 52"/>
                  <a:gd name="T7" fmla="*/ 5 h 42"/>
                  <a:gd name="T8" fmla="*/ 0 w 52"/>
                  <a:gd name="T9" fmla="*/ 5 h 42"/>
                  <a:gd name="T10" fmla="*/ 21 w 52"/>
                  <a:gd name="T11" fmla="*/ 0 h 42"/>
                  <a:gd name="T12" fmla="*/ 31 w 52"/>
                  <a:gd name="T13" fmla="*/ 5 h 42"/>
                  <a:gd name="T14" fmla="*/ 31 w 52"/>
                  <a:gd name="T15" fmla="*/ 11 h 42"/>
                  <a:gd name="T16" fmla="*/ 42 w 52"/>
                  <a:gd name="T17" fmla="*/ 21 h 42"/>
                  <a:gd name="T18" fmla="*/ 42 w 52"/>
                  <a:gd name="T19" fmla="*/ 27 h 42"/>
                  <a:gd name="T20" fmla="*/ 52 w 52"/>
                  <a:gd name="T21" fmla="*/ 32 h 42"/>
                  <a:gd name="T22" fmla="*/ 52 w 52"/>
                  <a:gd name="T23" fmla="*/ 42 h 42"/>
                  <a:gd name="T24" fmla="*/ 47 w 52"/>
                  <a:gd name="T25" fmla="*/ 42 h 42"/>
                  <a:gd name="T26" fmla="*/ 37 w 52"/>
                  <a:gd name="T27" fmla="*/ 32 h 42"/>
                  <a:gd name="T28" fmla="*/ 26 w 52"/>
                  <a:gd name="T29" fmla="*/ 27 h 42"/>
                  <a:gd name="T30" fmla="*/ 26 w 52"/>
                  <a:gd name="T31" fmla="*/ 32 h 42"/>
                  <a:gd name="T32" fmla="*/ 21 w 52"/>
                  <a:gd name="T33" fmla="*/ 27 h 42"/>
                  <a:gd name="T34" fmla="*/ 21 w 52"/>
                  <a:gd name="T35" fmla="*/ 27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2" h="42">
                    <a:moveTo>
                      <a:pt x="21" y="27"/>
                    </a:moveTo>
                    <a:lnTo>
                      <a:pt x="21" y="21"/>
                    </a:lnTo>
                    <a:lnTo>
                      <a:pt x="5" y="21"/>
                    </a:lnTo>
                    <a:lnTo>
                      <a:pt x="5" y="5"/>
                    </a:lnTo>
                    <a:lnTo>
                      <a:pt x="0" y="5"/>
                    </a:lnTo>
                    <a:lnTo>
                      <a:pt x="21" y="0"/>
                    </a:lnTo>
                    <a:lnTo>
                      <a:pt x="31" y="5"/>
                    </a:lnTo>
                    <a:lnTo>
                      <a:pt x="31" y="11"/>
                    </a:lnTo>
                    <a:lnTo>
                      <a:pt x="42" y="21"/>
                    </a:lnTo>
                    <a:lnTo>
                      <a:pt x="42" y="27"/>
                    </a:lnTo>
                    <a:lnTo>
                      <a:pt x="52" y="32"/>
                    </a:lnTo>
                    <a:lnTo>
                      <a:pt x="52" y="42"/>
                    </a:lnTo>
                    <a:lnTo>
                      <a:pt x="47" y="42"/>
                    </a:lnTo>
                    <a:lnTo>
                      <a:pt x="37" y="32"/>
                    </a:lnTo>
                    <a:lnTo>
                      <a:pt x="26" y="27"/>
                    </a:lnTo>
                    <a:lnTo>
                      <a:pt x="26" y="32"/>
                    </a:lnTo>
                    <a:lnTo>
                      <a:pt x="21" y="27"/>
                    </a:lnTo>
                    <a:lnTo>
                      <a:pt x="21" y="27"/>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82" name="Freeform 233"/>
              <p:cNvSpPr>
                <a:spLocks/>
              </p:cNvSpPr>
              <p:nvPr/>
            </p:nvSpPr>
            <p:spPr bwMode="auto">
              <a:xfrm>
                <a:off x="3627" y="1630"/>
                <a:ext cx="227" cy="137"/>
              </a:xfrm>
              <a:custGeom>
                <a:avLst/>
                <a:gdLst>
                  <a:gd name="T0" fmla="*/ 42 w 227"/>
                  <a:gd name="T1" fmla="*/ 95 h 137"/>
                  <a:gd name="T2" fmla="*/ 32 w 227"/>
                  <a:gd name="T3" fmla="*/ 68 h 137"/>
                  <a:gd name="T4" fmla="*/ 11 w 227"/>
                  <a:gd name="T5" fmla="*/ 47 h 137"/>
                  <a:gd name="T6" fmla="*/ 11 w 227"/>
                  <a:gd name="T7" fmla="*/ 31 h 137"/>
                  <a:gd name="T8" fmla="*/ 0 w 227"/>
                  <a:gd name="T9" fmla="*/ 16 h 137"/>
                  <a:gd name="T10" fmla="*/ 21 w 227"/>
                  <a:gd name="T11" fmla="*/ 5 h 137"/>
                  <a:gd name="T12" fmla="*/ 48 w 227"/>
                  <a:gd name="T13" fmla="*/ 26 h 137"/>
                  <a:gd name="T14" fmla="*/ 53 w 227"/>
                  <a:gd name="T15" fmla="*/ 26 h 137"/>
                  <a:gd name="T16" fmla="*/ 74 w 227"/>
                  <a:gd name="T17" fmla="*/ 26 h 137"/>
                  <a:gd name="T18" fmla="*/ 69 w 227"/>
                  <a:gd name="T19" fmla="*/ 10 h 137"/>
                  <a:gd name="T20" fmla="*/ 79 w 227"/>
                  <a:gd name="T21" fmla="*/ 5 h 137"/>
                  <a:gd name="T22" fmla="*/ 85 w 227"/>
                  <a:gd name="T23" fmla="*/ 0 h 137"/>
                  <a:gd name="T24" fmla="*/ 111 w 227"/>
                  <a:gd name="T25" fmla="*/ 10 h 137"/>
                  <a:gd name="T26" fmla="*/ 116 w 227"/>
                  <a:gd name="T27" fmla="*/ 26 h 137"/>
                  <a:gd name="T28" fmla="*/ 143 w 227"/>
                  <a:gd name="T29" fmla="*/ 26 h 137"/>
                  <a:gd name="T30" fmla="*/ 153 w 227"/>
                  <a:gd name="T31" fmla="*/ 47 h 137"/>
                  <a:gd name="T32" fmla="*/ 211 w 227"/>
                  <a:gd name="T33" fmla="*/ 79 h 137"/>
                  <a:gd name="T34" fmla="*/ 227 w 227"/>
                  <a:gd name="T35" fmla="*/ 84 h 137"/>
                  <a:gd name="T36" fmla="*/ 227 w 227"/>
                  <a:gd name="T37" fmla="*/ 95 h 137"/>
                  <a:gd name="T38" fmla="*/ 206 w 227"/>
                  <a:gd name="T39" fmla="*/ 100 h 137"/>
                  <a:gd name="T40" fmla="*/ 201 w 227"/>
                  <a:gd name="T41" fmla="*/ 116 h 137"/>
                  <a:gd name="T42" fmla="*/ 185 w 227"/>
                  <a:gd name="T43" fmla="*/ 121 h 137"/>
                  <a:gd name="T44" fmla="*/ 180 w 227"/>
                  <a:gd name="T45" fmla="*/ 137 h 137"/>
                  <a:gd name="T46" fmla="*/ 159 w 227"/>
                  <a:gd name="T47" fmla="*/ 126 h 137"/>
                  <a:gd name="T48" fmla="*/ 153 w 227"/>
                  <a:gd name="T49" fmla="*/ 111 h 137"/>
                  <a:gd name="T50" fmla="*/ 106 w 227"/>
                  <a:gd name="T51" fmla="*/ 89 h 137"/>
                  <a:gd name="T52" fmla="*/ 90 w 227"/>
                  <a:gd name="T53" fmla="*/ 84 h 137"/>
                  <a:gd name="T54" fmla="*/ 74 w 227"/>
                  <a:gd name="T55" fmla="*/ 79 h 137"/>
                  <a:gd name="T56" fmla="*/ 53 w 227"/>
                  <a:gd name="T57" fmla="*/ 95 h 137"/>
                  <a:gd name="T58" fmla="*/ 42 w 227"/>
                  <a:gd name="T59" fmla="*/ 95 h 1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27" h="137">
                    <a:moveTo>
                      <a:pt x="42" y="95"/>
                    </a:moveTo>
                    <a:lnTo>
                      <a:pt x="32" y="68"/>
                    </a:lnTo>
                    <a:lnTo>
                      <a:pt x="11" y="47"/>
                    </a:lnTo>
                    <a:lnTo>
                      <a:pt x="11" y="31"/>
                    </a:lnTo>
                    <a:lnTo>
                      <a:pt x="0" y="16"/>
                    </a:lnTo>
                    <a:lnTo>
                      <a:pt x="21" y="5"/>
                    </a:lnTo>
                    <a:lnTo>
                      <a:pt x="48" y="26"/>
                    </a:lnTo>
                    <a:lnTo>
                      <a:pt x="53" y="26"/>
                    </a:lnTo>
                    <a:lnTo>
                      <a:pt x="74" y="26"/>
                    </a:lnTo>
                    <a:lnTo>
                      <a:pt x="69" y="10"/>
                    </a:lnTo>
                    <a:lnTo>
                      <a:pt x="79" y="5"/>
                    </a:lnTo>
                    <a:lnTo>
                      <a:pt x="85" y="0"/>
                    </a:lnTo>
                    <a:lnTo>
                      <a:pt x="111" y="10"/>
                    </a:lnTo>
                    <a:lnTo>
                      <a:pt x="116" y="26"/>
                    </a:lnTo>
                    <a:lnTo>
                      <a:pt x="143" y="26"/>
                    </a:lnTo>
                    <a:lnTo>
                      <a:pt x="153" y="47"/>
                    </a:lnTo>
                    <a:lnTo>
                      <a:pt x="211" y="79"/>
                    </a:lnTo>
                    <a:lnTo>
                      <a:pt x="227" y="84"/>
                    </a:lnTo>
                    <a:lnTo>
                      <a:pt x="227" y="95"/>
                    </a:lnTo>
                    <a:lnTo>
                      <a:pt x="206" y="100"/>
                    </a:lnTo>
                    <a:lnTo>
                      <a:pt x="201" y="116"/>
                    </a:lnTo>
                    <a:lnTo>
                      <a:pt x="185" y="121"/>
                    </a:lnTo>
                    <a:lnTo>
                      <a:pt x="180" y="137"/>
                    </a:lnTo>
                    <a:lnTo>
                      <a:pt x="159" y="126"/>
                    </a:lnTo>
                    <a:lnTo>
                      <a:pt x="153" y="111"/>
                    </a:lnTo>
                    <a:lnTo>
                      <a:pt x="106" y="89"/>
                    </a:lnTo>
                    <a:lnTo>
                      <a:pt x="90" y="84"/>
                    </a:lnTo>
                    <a:lnTo>
                      <a:pt x="74" y="79"/>
                    </a:lnTo>
                    <a:lnTo>
                      <a:pt x="53" y="95"/>
                    </a:lnTo>
                    <a:lnTo>
                      <a:pt x="42" y="95"/>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83" name="Freeform 234"/>
              <p:cNvSpPr>
                <a:spLocks/>
              </p:cNvSpPr>
              <p:nvPr/>
            </p:nvSpPr>
            <p:spPr bwMode="auto">
              <a:xfrm>
                <a:off x="3627" y="1630"/>
                <a:ext cx="227" cy="137"/>
              </a:xfrm>
              <a:custGeom>
                <a:avLst/>
                <a:gdLst>
                  <a:gd name="T0" fmla="*/ 42 w 227"/>
                  <a:gd name="T1" fmla="*/ 95 h 137"/>
                  <a:gd name="T2" fmla="*/ 32 w 227"/>
                  <a:gd name="T3" fmla="*/ 68 h 137"/>
                  <a:gd name="T4" fmla="*/ 11 w 227"/>
                  <a:gd name="T5" fmla="*/ 47 h 137"/>
                  <a:gd name="T6" fmla="*/ 11 w 227"/>
                  <a:gd name="T7" fmla="*/ 31 h 137"/>
                  <a:gd name="T8" fmla="*/ 0 w 227"/>
                  <a:gd name="T9" fmla="*/ 16 h 137"/>
                  <a:gd name="T10" fmla="*/ 21 w 227"/>
                  <a:gd name="T11" fmla="*/ 5 h 137"/>
                  <a:gd name="T12" fmla="*/ 48 w 227"/>
                  <a:gd name="T13" fmla="*/ 26 h 137"/>
                  <a:gd name="T14" fmla="*/ 53 w 227"/>
                  <a:gd name="T15" fmla="*/ 26 h 137"/>
                  <a:gd name="T16" fmla="*/ 74 w 227"/>
                  <a:gd name="T17" fmla="*/ 26 h 137"/>
                  <a:gd name="T18" fmla="*/ 69 w 227"/>
                  <a:gd name="T19" fmla="*/ 10 h 137"/>
                  <a:gd name="T20" fmla="*/ 79 w 227"/>
                  <a:gd name="T21" fmla="*/ 5 h 137"/>
                  <a:gd name="T22" fmla="*/ 85 w 227"/>
                  <a:gd name="T23" fmla="*/ 0 h 137"/>
                  <a:gd name="T24" fmla="*/ 111 w 227"/>
                  <a:gd name="T25" fmla="*/ 10 h 137"/>
                  <a:gd name="T26" fmla="*/ 116 w 227"/>
                  <a:gd name="T27" fmla="*/ 26 h 137"/>
                  <a:gd name="T28" fmla="*/ 143 w 227"/>
                  <a:gd name="T29" fmla="*/ 26 h 137"/>
                  <a:gd name="T30" fmla="*/ 153 w 227"/>
                  <a:gd name="T31" fmla="*/ 47 h 137"/>
                  <a:gd name="T32" fmla="*/ 211 w 227"/>
                  <a:gd name="T33" fmla="*/ 79 h 137"/>
                  <a:gd name="T34" fmla="*/ 227 w 227"/>
                  <a:gd name="T35" fmla="*/ 84 h 137"/>
                  <a:gd name="T36" fmla="*/ 227 w 227"/>
                  <a:gd name="T37" fmla="*/ 95 h 137"/>
                  <a:gd name="T38" fmla="*/ 206 w 227"/>
                  <a:gd name="T39" fmla="*/ 100 h 137"/>
                  <a:gd name="T40" fmla="*/ 201 w 227"/>
                  <a:gd name="T41" fmla="*/ 116 h 137"/>
                  <a:gd name="T42" fmla="*/ 185 w 227"/>
                  <a:gd name="T43" fmla="*/ 121 h 137"/>
                  <a:gd name="T44" fmla="*/ 180 w 227"/>
                  <a:gd name="T45" fmla="*/ 137 h 137"/>
                  <a:gd name="T46" fmla="*/ 159 w 227"/>
                  <a:gd name="T47" fmla="*/ 126 h 137"/>
                  <a:gd name="T48" fmla="*/ 153 w 227"/>
                  <a:gd name="T49" fmla="*/ 111 h 137"/>
                  <a:gd name="T50" fmla="*/ 106 w 227"/>
                  <a:gd name="T51" fmla="*/ 89 h 137"/>
                  <a:gd name="T52" fmla="*/ 90 w 227"/>
                  <a:gd name="T53" fmla="*/ 84 h 137"/>
                  <a:gd name="T54" fmla="*/ 74 w 227"/>
                  <a:gd name="T55" fmla="*/ 79 h 137"/>
                  <a:gd name="T56" fmla="*/ 53 w 227"/>
                  <a:gd name="T57" fmla="*/ 95 h 137"/>
                  <a:gd name="T58" fmla="*/ 42 w 227"/>
                  <a:gd name="T59" fmla="*/ 95 h 1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27" h="137">
                    <a:moveTo>
                      <a:pt x="42" y="95"/>
                    </a:moveTo>
                    <a:lnTo>
                      <a:pt x="32" y="68"/>
                    </a:lnTo>
                    <a:lnTo>
                      <a:pt x="11" y="47"/>
                    </a:lnTo>
                    <a:lnTo>
                      <a:pt x="11" y="31"/>
                    </a:lnTo>
                    <a:lnTo>
                      <a:pt x="0" y="16"/>
                    </a:lnTo>
                    <a:lnTo>
                      <a:pt x="21" y="5"/>
                    </a:lnTo>
                    <a:lnTo>
                      <a:pt x="48" y="26"/>
                    </a:lnTo>
                    <a:lnTo>
                      <a:pt x="53" y="26"/>
                    </a:lnTo>
                    <a:lnTo>
                      <a:pt x="74" y="26"/>
                    </a:lnTo>
                    <a:lnTo>
                      <a:pt x="69" y="10"/>
                    </a:lnTo>
                    <a:lnTo>
                      <a:pt x="79" y="5"/>
                    </a:lnTo>
                    <a:lnTo>
                      <a:pt x="85" y="0"/>
                    </a:lnTo>
                    <a:lnTo>
                      <a:pt x="111" y="10"/>
                    </a:lnTo>
                    <a:lnTo>
                      <a:pt x="116" y="26"/>
                    </a:lnTo>
                    <a:lnTo>
                      <a:pt x="143" y="26"/>
                    </a:lnTo>
                    <a:lnTo>
                      <a:pt x="153" y="47"/>
                    </a:lnTo>
                    <a:lnTo>
                      <a:pt x="211" y="79"/>
                    </a:lnTo>
                    <a:lnTo>
                      <a:pt x="227" y="84"/>
                    </a:lnTo>
                    <a:lnTo>
                      <a:pt x="227" y="95"/>
                    </a:lnTo>
                    <a:lnTo>
                      <a:pt x="206" y="100"/>
                    </a:lnTo>
                    <a:lnTo>
                      <a:pt x="201" y="116"/>
                    </a:lnTo>
                    <a:lnTo>
                      <a:pt x="185" y="121"/>
                    </a:lnTo>
                    <a:lnTo>
                      <a:pt x="180" y="137"/>
                    </a:lnTo>
                    <a:lnTo>
                      <a:pt x="159" y="126"/>
                    </a:lnTo>
                    <a:lnTo>
                      <a:pt x="153" y="111"/>
                    </a:lnTo>
                    <a:lnTo>
                      <a:pt x="106" y="89"/>
                    </a:lnTo>
                    <a:lnTo>
                      <a:pt x="90" y="84"/>
                    </a:lnTo>
                    <a:lnTo>
                      <a:pt x="74" y="79"/>
                    </a:lnTo>
                    <a:lnTo>
                      <a:pt x="53" y="95"/>
                    </a:lnTo>
                    <a:lnTo>
                      <a:pt x="42" y="9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84" name="Freeform 235"/>
              <p:cNvSpPr>
                <a:spLocks/>
              </p:cNvSpPr>
              <p:nvPr/>
            </p:nvSpPr>
            <p:spPr bwMode="auto">
              <a:xfrm>
                <a:off x="3664" y="1577"/>
                <a:ext cx="269" cy="153"/>
              </a:xfrm>
              <a:custGeom>
                <a:avLst/>
                <a:gdLst>
                  <a:gd name="T0" fmla="*/ 227 w 269"/>
                  <a:gd name="T1" fmla="*/ 74 h 153"/>
                  <a:gd name="T2" fmla="*/ 243 w 269"/>
                  <a:gd name="T3" fmla="*/ 74 h 153"/>
                  <a:gd name="T4" fmla="*/ 269 w 269"/>
                  <a:gd name="T5" fmla="*/ 84 h 153"/>
                  <a:gd name="T6" fmla="*/ 253 w 269"/>
                  <a:gd name="T7" fmla="*/ 100 h 153"/>
                  <a:gd name="T8" fmla="*/ 243 w 269"/>
                  <a:gd name="T9" fmla="*/ 95 h 153"/>
                  <a:gd name="T10" fmla="*/ 232 w 269"/>
                  <a:gd name="T11" fmla="*/ 95 h 153"/>
                  <a:gd name="T12" fmla="*/ 238 w 269"/>
                  <a:gd name="T13" fmla="*/ 90 h 153"/>
                  <a:gd name="T14" fmla="*/ 232 w 269"/>
                  <a:gd name="T15" fmla="*/ 84 h 153"/>
                  <a:gd name="T16" fmla="*/ 222 w 269"/>
                  <a:gd name="T17" fmla="*/ 90 h 153"/>
                  <a:gd name="T18" fmla="*/ 211 w 269"/>
                  <a:gd name="T19" fmla="*/ 106 h 153"/>
                  <a:gd name="T20" fmla="*/ 195 w 269"/>
                  <a:gd name="T21" fmla="*/ 106 h 153"/>
                  <a:gd name="T22" fmla="*/ 190 w 269"/>
                  <a:gd name="T23" fmla="*/ 116 h 153"/>
                  <a:gd name="T24" fmla="*/ 206 w 269"/>
                  <a:gd name="T25" fmla="*/ 121 h 153"/>
                  <a:gd name="T26" fmla="*/ 211 w 269"/>
                  <a:gd name="T27" fmla="*/ 132 h 153"/>
                  <a:gd name="T28" fmla="*/ 211 w 269"/>
                  <a:gd name="T29" fmla="*/ 153 h 153"/>
                  <a:gd name="T30" fmla="*/ 190 w 269"/>
                  <a:gd name="T31" fmla="*/ 148 h 153"/>
                  <a:gd name="T32" fmla="*/ 190 w 269"/>
                  <a:gd name="T33" fmla="*/ 137 h 153"/>
                  <a:gd name="T34" fmla="*/ 174 w 269"/>
                  <a:gd name="T35" fmla="*/ 132 h 153"/>
                  <a:gd name="T36" fmla="*/ 116 w 269"/>
                  <a:gd name="T37" fmla="*/ 100 h 153"/>
                  <a:gd name="T38" fmla="*/ 106 w 269"/>
                  <a:gd name="T39" fmla="*/ 79 h 153"/>
                  <a:gd name="T40" fmla="*/ 79 w 269"/>
                  <a:gd name="T41" fmla="*/ 79 h 153"/>
                  <a:gd name="T42" fmla="*/ 74 w 269"/>
                  <a:gd name="T43" fmla="*/ 63 h 153"/>
                  <a:gd name="T44" fmla="*/ 48 w 269"/>
                  <a:gd name="T45" fmla="*/ 53 h 153"/>
                  <a:gd name="T46" fmla="*/ 42 w 269"/>
                  <a:gd name="T47" fmla="*/ 58 h 153"/>
                  <a:gd name="T48" fmla="*/ 32 w 269"/>
                  <a:gd name="T49" fmla="*/ 63 h 153"/>
                  <a:gd name="T50" fmla="*/ 37 w 269"/>
                  <a:gd name="T51" fmla="*/ 79 h 153"/>
                  <a:gd name="T52" fmla="*/ 16 w 269"/>
                  <a:gd name="T53" fmla="*/ 79 h 153"/>
                  <a:gd name="T54" fmla="*/ 16 w 269"/>
                  <a:gd name="T55" fmla="*/ 69 h 153"/>
                  <a:gd name="T56" fmla="*/ 0 w 269"/>
                  <a:gd name="T57" fmla="*/ 11 h 153"/>
                  <a:gd name="T58" fmla="*/ 37 w 269"/>
                  <a:gd name="T59" fmla="*/ 0 h 153"/>
                  <a:gd name="T60" fmla="*/ 79 w 269"/>
                  <a:gd name="T61" fmla="*/ 26 h 153"/>
                  <a:gd name="T62" fmla="*/ 111 w 269"/>
                  <a:gd name="T63" fmla="*/ 37 h 153"/>
                  <a:gd name="T64" fmla="*/ 127 w 269"/>
                  <a:gd name="T65" fmla="*/ 37 h 153"/>
                  <a:gd name="T66" fmla="*/ 137 w 269"/>
                  <a:gd name="T67" fmla="*/ 37 h 153"/>
                  <a:gd name="T68" fmla="*/ 153 w 269"/>
                  <a:gd name="T69" fmla="*/ 47 h 153"/>
                  <a:gd name="T70" fmla="*/ 174 w 269"/>
                  <a:gd name="T71" fmla="*/ 79 h 153"/>
                  <a:gd name="T72" fmla="*/ 201 w 269"/>
                  <a:gd name="T73" fmla="*/ 90 h 153"/>
                  <a:gd name="T74" fmla="*/ 222 w 269"/>
                  <a:gd name="T75" fmla="*/ 69 h 153"/>
                  <a:gd name="T76" fmla="*/ 238 w 269"/>
                  <a:gd name="T77" fmla="*/ 63 h 153"/>
                  <a:gd name="T78" fmla="*/ 227 w 269"/>
                  <a:gd name="T79" fmla="*/ 74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69" h="153">
                    <a:moveTo>
                      <a:pt x="227" y="74"/>
                    </a:moveTo>
                    <a:lnTo>
                      <a:pt x="243" y="74"/>
                    </a:lnTo>
                    <a:lnTo>
                      <a:pt x="269" y="84"/>
                    </a:lnTo>
                    <a:lnTo>
                      <a:pt x="253" y="100"/>
                    </a:lnTo>
                    <a:lnTo>
                      <a:pt x="243" y="95"/>
                    </a:lnTo>
                    <a:lnTo>
                      <a:pt x="232" y="95"/>
                    </a:lnTo>
                    <a:lnTo>
                      <a:pt x="238" y="90"/>
                    </a:lnTo>
                    <a:lnTo>
                      <a:pt x="232" y="84"/>
                    </a:lnTo>
                    <a:lnTo>
                      <a:pt x="222" y="90"/>
                    </a:lnTo>
                    <a:lnTo>
                      <a:pt x="211" y="106"/>
                    </a:lnTo>
                    <a:lnTo>
                      <a:pt x="195" y="106"/>
                    </a:lnTo>
                    <a:lnTo>
                      <a:pt x="190" y="116"/>
                    </a:lnTo>
                    <a:lnTo>
                      <a:pt x="206" y="121"/>
                    </a:lnTo>
                    <a:lnTo>
                      <a:pt x="211" y="132"/>
                    </a:lnTo>
                    <a:lnTo>
                      <a:pt x="211" y="153"/>
                    </a:lnTo>
                    <a:lnTo>
                      <a:pt x="190" y="148"/>
                    </a:lnTo>
                    <a:lnTo>
                      <a:pt x="190" y="137"/>
                    </a:lnTo>
                    <a:lnTo>
                      <a:pt x="174" y="132"/>
                    </a:lnTo>
                    <a:lnTo>
                      <a:pt x="116" y="100"/>
                    </a:lnTo>
                    <a:lnTo>
                      <a:pt x="106" y="79"/>
                    </a:lnTo>
                    <a:lnTo>
                      <a:pt x="79" y="79"/>
                    </a:lnTo>
                    <a:lnTo>
                      <a:pt x="74" y="63"/>
                    </a:lnTo>
                    <a:lnTo>
                      <a:pt x="48" y="53"/>
                    </a:lnTo>
                    <a:lnTo>
                      <a:pt x="42" y="58"/>
                    </a:lnTo>
                    <a:lnTo>
                      <a:pt x="32" y="63"/>
                    </a:lnTo>
                    <a:lnTo>
                      <a:pt x="37" y="79"/>
                    </a:lnTo>
                    <a:lnTo>
                      <a:pt x="16" y="79"/>
                    </a:lnTo>
                    <a:lnTo>
                      <a:pt x="16" y="69"/>
                    </a:lnTo>
                    <a:lnTo>
                      <a:pt x="0" y="11"/>
                    </a:lnTo>
                    <a:lnTo>
                      <a:pt x="37" y="0"/>
                    </a:lnTo>
                    <a:lnTo>
                      <a:pt x="79" y="26"/>
                    </a:lnTo>
                    <a:lnTo>
                      <a:pt x="111" y="37"/>
                    </a:lnTo>
                    <a:lnTo>
                      <a:pt x="127" y="37"/>
                    </a:lnTo>
                    <a:lnTo>
                      <a:pt x="137" y="37"/>
                    </a:lnTo>
                    <a:lnTo>
                      <a:pt x="153" y="47"/>
                    </a:lnTo>
                    <a:lnTo>
                      <a:pt x="174" y="79"/>
                    </a:lnTo>
                    <a:lnTo>
                      <a:pt x="201" y="90"/>
                    </a:lnTo>
                    <a:lnTo>
                      <a:pt x="222" y="69"/>
                    </a:lnTo>
                    <a:lnTo>
                      <a:pt x="238" y="63"/>
                    </a:lnTo>
                    <a:lnTo>
                      <a:pt x="227" y="74"/>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85" name="Freeform 236"/>
              <p:cNvSpPr>
                <a:spLocks/>
              </p:cNvSpPr>
              <p:nvPr/>
            </p:nvSpPr>
            <p:spPr bwMode="auto">
              <a:xfrm>
                <a:off x="3664" y="1577"/>
                <a:ext cx="269" cy="153"/>
              </a:xfrm>
              <a:custGeom>
                <a:avLst/>
                <a:gdLst>
                  <a:gd name="T0" fmla="*/ 227 w 269"/>
                  <a:gd name="T1" fmla="*/ 74 h 153"/>
                  <a:gd name="T2" fmla="*/ 243 w 269"/>
                  <a:gd name="T3" fmla="*/ 74 h 153"/>
                  <a:gd name="T4" fmla="*/ 269 w 269"/>
                  <a:gd name="T5" fmla="*/ 84 h 153"/>
                  <a:gd name="T6" fmla="*/ 253 w 269"/>
                  <a:gd name="T7" fmla="*/ 100 h 153"/>
                  <a:gd name="T8" fmla="*/ 243 w 269"/>
                  <a:gd name="T9" fmla="*/ 95 h 153"/>
                  <a:gd name="T10" fmla="*/ 232 w 269"/>
                  <a:gd name="T11" fmla="*/ 95 h 153"/>
                  <a:gd name="T12" fmla="*/ 238 w 269"/>
                  <a:gd name="T13" fmla="*/ 90 h 153"/>
                  <a:gd name="T14" fmla="*/ 232 w 269"/>
                  <a:gd name="T15" fmla="*/ 84 h 153"/>
                  <a:gd name="T16" fmla="*/ 222 w 269"/>
                  <a:gd name="T17" fmla="*/ 90 h 153"/>
                  <a:gd name="T18" fmla="*/ 211 w 269"/>
                  <a:gd name="T19" fmla="*/ 106 h 153"/>
                  <a:gd name="T20" fmla="*/ 195 w 269"/>
                  <a:gd name="T21" fmla="*/ 106 h 153"/>
                  <a:gd name="T22" fmla="*/ 190 w 269"/>
                  <a:gd name="T23" fmla="*/ 116 h 153"/>
                  <a:gd name="T24" fmla="*/ 206 w 269"/>
                  <a:gd name="T25" fmla="*/ 121 h 153"/>
                  <a:gd name="T26" fmla="*/ 211 w 269"/>
                  <a:gd name="T27" fmla="*/ 132 h 153"/>
                  <a:gd name="T28" fmla="*/ 211 w 269"/>
                  <a:gd name="T29" fmla="*/ 153 h 153"/>
                  <a:gd name="T30" fmla="*/ 190 w 269"/>
                  <a:gd name="T31" fmla="*/ 148 h 153"/>
                  <a:gd name="T32" fmla="*/ 190 w 269"/>
                  <a:gd name="T33" fmla="*/ 137 h 153"/>
                  <a:gd name="T34" fmla="*/ 174 w 269"/>
                  <a:gd name="T35" fmla="*/ 132 h 153"/>
                  <a:gd name="T36" fmla="*/ 116 w 269"/>
                  <a:gd name="T37" fmla="*/ 100 h 153"/>
                  <a:gd name="T38" fmla="*/ 106 w 269"/>
                  <a:gd name="T39" fmla="*/ 79 h 153"/>
                  <a:gd name="T40" fmla="*/ 79 w 269"/>
                  <a:gd name="T41" fmla="*/ 79 h 153"/>
                  <a:gd name="T42" fmla="*/ 74 w 269"/>
                  <a:gd name="T43" fmla="*/ 63 h 153"/>
                  <a:gd name="T44" fmla="*/ 48 w 269"/>
                  <a:gd name="T45" fmla="*/ 53 h 153"/>
                  <a:gd name="T46" fmla="*/ 42 w 269"/>
                  <a:gd name="T47" fmla="*/ 58 h 153"/>
                  <a:gd name="T48" fmla="*/ 32 w 269"/>
                  <a:gd name="T49" fmla="*/ 63 h 153"/>
                  <a:gd name="T50" fmla="*/ 37 w 269"/>
                  <a:gd name="T51" fmla="*/ 79 h 153"/>
                  <a:gd name="T52" fmla="*/ 16 w 269"/>
                  <a:gd name="T53" fmla="*/ 79 h 153"/>
                  <a:gd name="T54" fmla="*/ 16 w 269"/>
                  <a:gd name="T55" fmla="*/ 69 h 153"/>
                  <a:gd name="T56" fmla="*/ 0 w 269"/>
                  <a:gd name="T57" fmla="*/ 11 h 153"/>
                  <a:gd name="T58" fmla="*/ 37 w 269"/>
                  <a:gd name="T59" fmla="*/ 0 h 153"/>
                  <a:gd name="T60" fmla="*/ 79 w 269"/>
                  <a:gd name="T61" fmla="*/ 26 h 153"/>
                  <a:gd name="T62" fmla="*/ 111 w 269"/>
                  <a:gd name="T63" fmla="*/ 37 h 153"/>
                  <a:gd name="T64" fmla="*/ 127 w 269"/>
                  <a:gd name="T65" fmla="*/ 37 h 153"/>
                  <a:gd name="T66" fmla="*/ 137 w 269"/>
                  <a:gd name="T67" fmla="*/ 37 h 153"/>
                  <a:gd name="T68" fmla="*/ 153 w 269"/>
                  <a:gd name="T69" fmla="*/ 47 h 153"/>
                  <a:gd name="T70" fmla="*/ 174 w 269"/>
                  <a:gd name="T71" fmla="*/ 79 h 153"/>
                  <a:gd name="T72" fmla="*/ 201 w 269"/>
                  <a:gd name="T73" fmla="*/ 90 h 153"/>
                  <a:gd name="T74" fmla="*/ 222 w 269"/>
                  <a:gd name="T75" fmla="*/ 69 h 153"/>
                  <a:gd name="T76" fmla="*/ 238 w 269"/>
                  <a:gd name="T77" fmla="*/ 63 h 153"/>
                  <a:gd name="T78" fmla="*/ 227 w 269"/>
                  <a:gd name="T79" fmla="*/ 74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69" h="153">
                    <a:moveTo>
                      <a:pt x="227" y="74"/>
                    </a:moveTo>
                    <a:lnTo>
                      <a:pt x="243" y="74"/>
                    </a:lnTo>
                    <a:lnTo>
                      <a:pt x="269" y="84"/>
                    </a:lnTo>
                    <a:lnTo>
                      <a:pt x="253" y="100"/>
                    </a:lnTo>
                    <a:lnTo>
                      <a:pt x="243" y="95"/>
                    </a:lnTo>
                    <a:lnTo>
                      <a:pt x="232" y="95"/>
                    </a:lnTo>
                    <a:lnTo>
                      <a:pt x="238" y="90"/>
                    </a:lnTo>
                    <a:lnTo>
                      <a:pt x="232" y="84"/>
                    </a:lnTo>
                    <a:lnTo>
                      <a:pt x="222" y="90"/>
                    </a:lnTo>
                    <a:lnTo>
                      <a:pt x="211" y="106"/>
                    </a:lnTo>
                    <a:lnTo>
                      <a:pt x="195" y="106"/>
                    </a:lnTo>
                    <a:lnTo>
                      <a:pt x="190" y="116"/>
                    </a:lnTo>
                    <a:lnTo>
                      <a:pt x="206" y="121"/>
                    </a:lnTo>
                    <a:lnTo>
                      <a:pt x="211" y="132"/>
                    </a:lnTo>
                    <a:lnTo>
                      <a:pt x="211" y="153"/>
                    </a:lnTo>
                    <a:lnTo>
                      <a:pt x="190" y="148"/>
                    </a:lnTo>
                    <a:lnTo>
                      <a:pt x="190" y="137"/>
                    </a:lnTo>
                    <a:lnTo>
                      <a:pt x="174" y="132"/>
                    </a:lnTo>
                    <a:lnTo>
                      <a:pt x="116" y="100"/>
                    </a:lnTo>
                    <a:lnTo>
                      <a:pt x="106" y="79"/>
                    </a:lnTo>
                    <a:lnTo>
                      <a:pt x="79" y="79"/>
                    </a:lnTo>
                    <a:lnTo>
                      <a:pt x="74" y="63"/>
                    </a:lnTo>
                    <a:lnTo>
                      <a:pt x="48" y="53"/>
                    </a:lnTo>
                    <a:lnTo>
                      <a:pt x="42" y="58"/>
                    </a:lnTo>
                    <a:lnTo>
                      <a:pt x="32" y="63"/>
                    </a:lnTo>
                    <a:lnTo>
                      <a:pt x="37" y="79"/>
                    </a:lnTo>
                    <a:lnTo>
                      <a:pt x="16" y="79"/>
                    </a:lnTo>
                    <a:lnTo>
                      <a:pt x="16" y="69"/>
                    </a:lnTo>
                    <a:lnTo>
                      <a:pt x="0" y="11"/>
                    </a:lnTo>
                    <a:lnTo>
                      <a:pt x="37" y="0"/>
                    </a:lnTo>
                    <a:lnTo>
                      <a:pt x="79" y="26"/>
                    </a:lnTo>
                    <a:lnTo>
                      <a:pt x="111" y="37"/>
                    </a:lnTo>
                    <a:lnTo>
                      <a:pt x="127" y="37"/>
                    </a:lnTo>
                    <a:lnTo>
                      <a:pt x="137" y="37"/>
                    </a:lnTo>
                    <a:lnTo>
                      <a:pt x="153" y="47"/>
                    </a:lnTo>
                    <a:lnTo>
                      <a:pt x="174" y="79"/>
                    </a:lnTo>
                    <a:lnTo>
                      <a:pt x="201" y="90"/>
                    </a:lnTo>
                    <a:lnTo>
                      <a:pt x="222" y="69"/>
                    </a:lnTo>
                    <a:lnTo>
                      <a:pt x="238" y="63"/>
                    </a:lnTo>
                    <a:lnTo>
                      <a:pt x="227" y="74"/>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86" name="Freeform 237"/>
              <p:cNvSpPr>
                <a:spLocks/>
              </p:cNvSpPr>
              <p:nvPr/>
            </p:nvSpPr>
            <p:spPr bwMode="auto">
              <a:xfrm>
                <a:off x="3854" y="1661"/>
                <a:ext cx="127" cy="74"/>
              </a:xfrm>
              <a:custGeom>
                <a:avLst/>
                <a:gdLst>
                  <a:gd name="T0" fmla="*/ 121 w 127"/>
                  <a:gd name="T1" fmla="*/ 48 h 74"/>
                  <a:gd name="T2" fmla="*/ 127 w 127"/>
                  <a:gd name="T3" fmla="*/ 64 h 74"/>
                  <a:gd name="T4" fmla="*/ 121 w 127"/>
                  <a:gd name="T5" fmla="*/ 64 h 74"/>
                  <a:gd name="T6" fmla="*/ 100 w 127"/>
                  <a:gd name="T7" fmla="*/ 64 h 74"/>
                  <a:gd name="T8" fmla="*/ 79 w 127"/>
                  <a:gd name="T9" fmla="*/ 74 h 74"/>
                  <a:gd name="T10" fmla="*/ 74 w 127"/>
                  <a:gd name="T11" fmla="*/ 53 h 74"/>
                  <a:gd name="T12" fmla="*/ 63 w 127"/>
                  <a:gd name="T13" fmla="*/ 43 h 74"/>
                  <a:gd name="T14" fmla="*/ 58 w 127"/>
                  <a:gd name="T15" fmla="*/ 48 h 74"/>
                  <a:gd name="T16" fmla="*/ 53 w 127"/>
                  <a:gd name="T17" fmla="*/ 58 h 74"/>
                  <a:gd name="T18" fmla="*/ 42 w 127"/>
                  <a:gd name="T19" fmla="*/ 64 h 74"/>
                  <a:gd name="T20" fmla="*/ 26 w 127"/>
                  <a:gd name="T21" fmla="*/ 74 h 74"/>
                  <a:gd name="T22" fmla="*/ 21 w 127"/>
                  <a:gd name="T23" fmla="*/ 69 h 74"/>
                  <a:gd name="T24" fmla="*/ 21 w 127"/>
                  <a:gd name="T25" fmla="*/ 48 h 74"/>
                  <a:gd name="T26" fmla="*/ 16 w 127"/>
                  <a:gd name="T27" fmla="*/ 37 h 74"/>
                  <a:gd name="T28" fmla="*/ 0 w 127"/>
                  <a:gd name="T29" fmla="*/ 32 h 74"/>
                  <a:gd name="T30" fmla="*/ 5 w 127"/>
                  <a:gd name="T31" fmla="*/ 22 h 74"/>
                  <a:gd name="T32" fmla="*/ 21 w 127"/>
                  <a:gd name="T33" fmla="*/ 22 h 74"/>
                  <a:gd name="T34" fmla="*/ 32 w 127"/>
                  <a:gd name="T35" fmla="*/ 6 h 74"/>
                  <a:gd name="T36" fmla="*/ 42 w 127"/>
                  <a:gd name="T37" fmla="*/ 0 h 74"/>
                  <a:gd name="T38" fmla="*/ 48 w 127"/>
                  <a:gd name="T39" fmla="*/ 6 h 74"/>
                  <a:gd name="T40" fmla="*/ 42 w 127"/>
                  <a:gd name="T41" fmla="*/ 11 h 74"/>
                  <a:gd name="T42" fmla="*/ 53 w 127"/>
                  <a:gd name="T43" fmla="*/ 11 h 74"/>
                  <a:gd name="T44" fmla="*/ 48 w 127"/>
                  <a:gd name="T45" fmla="*/ 16 h 74"/>
                  <a:gd name="T46" fmla="*/ 32 w 127"/>
                  <a:gd name="T47" fmla="*/ 16 h 74"/>
                  <a:gd name="T48" fmla="*/ 32 w 127"/>
                  <a:gd name="T49" fmla="*/ 27 h 74"/>
                  <a:gd name="T50" fmla="*/ 58 w 127"/>
                  <a:gd name="T51" fmla="*/ 27 h 74"/>
                  <a:gd name="T52" fmla="*/ 95 w 127"/>
                  <a:gd name="T53" fmla="*/ 27 h 74"/>
                  <a:gd name="T54" fmla="*/ 100 w 127"/>
                  <a:gd name="T55" fmla="*/ 43 h 74"/>
                  <a:gd name="T56" fmla="*/ 121 w 127"/>
                  <a:gd name="T57" fmla="*/ 48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27" h="74">
                    <a:moveTo>
                      <a:pt x="121" y="48"/>
                    </a:moveTo>
                    <a:lnTo>
                      <a:pt x="127" y="64"/>
                    </a:lnTo>
                    <a:lnTo>
                      <a:pt x="121" y="64"/>
                    </a:lnTo>
                    <a:lnTo>
                      <a:pt x="100" y="64"/>
                    </a:lnTo>
                    <a:lnTo>
                      <a:pt x="79" y="74"/>
                    </a:lnTo>
                    <a:lnTo>
                      <a:pt x="74" y="53"/>
                    </a:lnTo>
                    <a:lnTo>
                      <a:pt x="63" y="43"/>
                    </a:lnTo>
                    <a:lnTo>
                      <a:pt x="58" y="48"/>
                    </a:lnTo>
                    <a:lnTo>
                      <a:pt x="53" y="58"/>
                    </a:lnTo>
                    <a:lnTo>
                      <a:pt x="42" y="64"/>
                    </a:lnTo>
                    <a:lnTo>
                      <a:pt x="26" y="74"/>
                    </a:lnTo>
                    <a:lnTo>
                      <a:pt x="21" y="69"/>
                    </a:lnTo>
                    <a:lnTo>
                      <a:pt x="21" y="48"/>
                    </a:lnTo>
                    <a:lnTo>
                      <a:pt x="16" y="37"/>
                    </a:lnTo>
                    <a:lnTo>
                      <a:pt x="0" y="32"/>
                    </a:lnTo>
                    <a:lnTo>
                      <a:pt x="5" y="22"/>
                    </a:lnTo>
                    <a:lnTo>
                      <a:pt x="21" y="22"/>
                    </a:lnTo>
                    <a:lnTo>
                      <a:pt x="32" y="6"/>
                    </a:lnTo>
                    <a:lnTo>
                      <a:pt x="42" y="0"/>
                    </a:lnTo>
                    <a:lnTo>
                      <a:pt x="48" y="6"/>
                    </a:lnTo>
                    <a:lnTo>
                      <a:pt x="42" y="11"/>
                    </a:lnTo>
                    <a:lnTo>
                      <a:pt x="53" y="11"/>
                    </a:lnTo>
                    <a:lnTo>
                      <a:pt x="48" y="16"/>
                    </a:lnTo>
                    <a:lnTo>
                      <a:pt x="32" y="16"/>
                    </a:lnTo>
                    <a:lnTo>
                      <a:pt x="32" y="27"/>
                    </a:lnTo>
                    <a:lnTo>
                      <a:pt x="58" y="27"/>
                    </a:lnTo>
                    <a:lnTo>
                      <a:pt x="95" y="27"/>
                    </a:lnTo>
                    <a:lnTo>
                      <a:pt x="100" y="43"/>
                    </a:lnTo>
                    <a:lnTo>
                      <a:pt x="121" y="48"/>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87" name="Freeform 238"/>
              <p:cNvSpPr>
                <a:spLocks/>
              </p:cNvSpPr>
              <p:nvPr/>
            </p:nvSpPr>
            <p:spPr bwMode="auto">
              <a:xfrm>
                <a:off x="3854" y="1661"/>
                <a:ext cx="127" cy="74"/>
              </a:xfrm>
              <a:custGeom>
                <a:avLst/>
                <a:gdLst>
                  <a:gd name="T0" fmla="*/ 121 w 127"/>
                  <a:gd name="T1" fmla="*/ 48 h 74"/>
                  <a:gd name="T2" fmla="*/ 127 w 127"/>
                  <a:gd name="T3" fmla="*/ 64 h 74"/>
                  <a:gd name="T4" fmla="*/ 121 w 127"/>
                  <a:gd name="T5" fmla="*/ 64 h 74"/>
                  <a:gd name="T6" fmla="*/ 100 w 127"/>
                  <a:gd name="T7" fmla="*/ 64 h 74"/>
                  <a:gd name="T8" fmla="*/ 79 w 127"/>
                  <a:gd name="T9" fmla="*/ 74 h 74"/>
                  <a:gd name="T10" fmla="*/ 74 w 127"/>
                  <a:gd name="T11" fmla="*/ 53 h 74"/>
                  <a:gd name="T12" fmla="*/ 63 w 127"/>
                  <a:gd name="T13" fmla="*/ 43 h 74"/>
                  <a:gd name="T14" fmla="*/ 58 w 127"/>
                  <a:gd name="T15" fmla="*/ 48 h 74"/>
                  <a:gd name="T16" fmla="*/ 53 w 127"/>
                  <a:gd name="T17" fmla="*/ 58 h 74"/>
                  <a:gd name="T18" fmla="*/ 42 w 127"/>
                  <a:gd name="T19" fmla="*/ 64 h 74"/>
                  <a:gd name="T20" fmla="*/ 26 w 127"/>
                  <a:gd name="T21" fmla="*/ 74 h 74"/>
                  <a:gd name="T22" fmla="*/ 21 w 127"/>
                  <a:gd name="T23" fmla="*/ 69 h 74"/>
                  <a:gd name="T24" fmla="*/ 21 w 127"/>
                  <a:gd name="T25" fmla="*/ 48 h 74"/>
                  <a:gd name="T26" fmla="*/ 16 w 127"/>
                  <a:gd name="T27" fmla="*/ 37 h 74"/>
                  <a:gd name="T28" fmla="*/ 0 w 127"/>
                  <a:gd name="T29" fmla="*/ 32 h 74"/>
                  <a:gd name="T30" fmla="*/ 5 w 127"/>
                  <a:gd name="T31" fmla="*/ 22 h 74"/>
                  <a:gd name="T32" fmla="*/ 21 w 127"/>
                  <a:gd name="T33" fmla="*/ 22 h 74"/>
                  <a:gd name="T34" fmla="*/ 32 w 127"/>
                  <a:gd name="T35" fmla="*/ 6 h 74"/>
                  <a:gd name="T36" fmla="*/ 42 w 127"/>
                  <a:gd name="T37" fmla="*/ 0 h 74"/>
                  <a:gd name="T38" fmla="*/ 48 w 127"/>
                  <a:gd name="T39" fmla="*/ 6 h 74"/>
                  <a:gd name="T40" fmla="*/ 42 w 127"/>
                  <a:gd name="T41" fmla="*/ 11 h 74"/>
                  <a:gd name="T42" fmla="*/ 53 w 127"/>
                  <a:gd name="T43" fmla="*/ 11 h 74"/>
                  <a:gd name="T44" fmla="*/ 48 w 127"/>
                  <a:gd name="T45" fmla="*/ 16 h 74"/>
                  <a:gd name="T46" fmla="*/ 32 w 127"/>
                  <a:gd name="T47" fmla="*/ 16 h 74"/>
                  <a:gd name="T48" fmla="*/ 32 w 127"/>
                  <a:gd name="T49" fmla="*/ 27 h 74"/>
                  <a:gd name="T50" fmla="*/ 58 w 127"/>
                  <a:gd name="T51" fmla="*/ 27 h 74"/>
                  <a:gd name="T52" fmla="*/ 95 w 127"/>
                  <a:gd name="T53" fmla="*/ 27 h 74"/>
                  <a:gd name="T54" fmla="*/ 100 w 127"/>
                  <a:gd name="T55" fmla="*/ 43 h 74"/>
                  <a:gd name="T56" fmla="*/ 121 w 127"/>
                  <a:gd name="T57" fmla="*/ 48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27" h="74">
                    <a:moveTo>
                      <a:pt x="121" y="48"/>
                    </a:moveTo>
                    <a:lnTo>
                      <a:pt x="127" y="64"/>
                    </a:lnTo>
                    <a:lnTo>
                      <a:pt x="121" y="64"/>
                    </a:lnTo>
                    <a:lnTo>
                      <a:pt x="100" y="64"/>
                    </a:lnTo>
                    <a:lnTo>
                      <a:pt x="79" y="74"/>
                    </a:lnTo>
                    <a:lnTo>
                      <a:pt x="74" y="53"/>
                    </a:lnTo>
                    <a:lnTo>
                      <a:pt x="63" y="43"/>
                    </a:lnTo>
                    <a:lnTo>
                      <a:pt x="58" y="48"/>
                    </a:lnTo>
                    <a:lnTo>
                      <a:pt x="53" y="58"/>
                    </a:lnTo>
                    <a:lnTo>
                      <a:pt x="42" y="64"/>
                    </a:lnTo>
                    <a:lnTo>
                      <a:pt x="26" y="74"/>
                    </a:lnTo>
                    <a:lnTo>
                      <a:pt x="21" y="69"/>
                    </a:lnTo>
                    <a:lnTo>
                      <a:pt x="21" y="48"/>
                    </a:lnTo>
                    <a:lnTo>
                      <a:pt x="16" y="37"/>
                    </a:lnTo>
                    <a:lnTo>
                      <a:pt x="0" y="32"/>
                    </a:lnTo>
                    <a:lnTo>
                      <a:pt x="5" y="22"/>
                    </a:lnTo>
                    <a:lnTo>
                      <a:pt x="21" y="22"/>
                    </a:lnTo>
                    <a:lnTo>
                      <a:pt x="32" y="6"/>
                    </a:lnTo>
                    <a:lnTo>
                      <a:pt x="42" y="0"/>
                    </a:lnTo>
                    <a:lnTo>
                      <a:pt x="48" y="6"/>
                    </a:lnTo>
                    <a:lnTo>
                      <a:pt x="42" y="11"/>
                    </a:lnTo>
                    <a:lnTo>
                      <a:pt x="53" y="11"/>
                    </a:lnTo>
                    <a:lnTo>
                      <a:pt x="48" y="16"/>
                    </a:lnTo>
                    <a:lnTo>
                      <a:pt x="32" y="16"/>
                    </a:lnTo>
                    <a:lnTo>
                      <a:pt x="32" y="27"/>
                    </a:lnTo>
                    <a:lnTo>
                      <a:pt x="58" y="27"/>
                    </a:lnTo>
                    <a:lnTo>
                      <a:pt x="95" y="27"/>
                    </a:lnTo>
                    <a:lnTo>
                      <a:pt x="100" y="43"/>
                    </a:lnTo>
                    <a:lnTo>
                      <a:pt x="121" y="48"/>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88" name="Freeform 239"/>
              <p:cNvSpPr>
                <a:spLocks/>
              </p:cNvSpPr>
              <p:nvPr/>
            </p:nvSpPr>
            <p:spPr bwMode="auto">
              <a:xfrm>
                <a:off x="3886" y="1619"/>
                <a:ext cx="142" cy="69"/>
              </a:xfrm>
              <a:custGeom>
                <a:avLst/>
                <a:gdLst>
                  <a:gd name="T0" fmla="*/ 142 w 142"/>
                  <a:gd name="T1" fmla="*/ 21 h 69"/>
                  <a:gd name="T2" fmla="*/ 121 w 142"/>
                  <a:gd name="T3" fmla="*/ 42 h 69"/>
                  <a:gd name="T4" fmla="*/ 100 w 142"/>
                  <a:gd name="T5" fmla="*/ 42 h 69"/>
                  <a:gd name="T6" fmla="*/ 100 w 142"/>
                  <a:gd name="T7" fmla="*/ 53 h 69"/>
                  <a:gd name="T8" fmla="*/ 74 w 142"/>
                  <a:gd name="T9" fmla="*/ 53 h 69"/>
                  <a:gd name="T10" fmla="*/ 63 w 142"/>
                  <a:gd name="T11" fmla="*/ 69 h 69"/>
                  <a:gd name="T12" fmla="*/ 26 w 142"/>
                  <a:gd name="T13" fmla="*/ 69 h 69"/>
                  <a:gd name="T14" fmla="*/ 0 w 142"/>
                  <a:gd name="T15" fmla="*/ 69 h 69"/>
                  <a:gd name="T16" fmla="*/ 0 w 142"/>
                  <a:gd name="T17" fmla="*/ 58 h 69"/>
                  <a:gd name="T18" fmla="*/ 16 w 142"/>
                  <a:gd name="T19" fmla="*/ 58 h 69"/>
                  <a:gd name="T20" fmla="*/ 21 w 142"/>
                  <a:gd name="T21" fmla="*/ 53 h 69"/>
                  <a:gd name="T22" fmla="*/ 31 w 142"/>
                  <a:gd name="T23" fmla="*/ 58 h 69"/>
                  <a:gd name="T24" fmla="*/ 47 w 142"/>
                  <a:gd name="T25" fmla="*/ 42 h 69"/>
                  <a:gd name="T26" fmla="*/ 21 w 142"/>
                  <a:gd name="T27" fmla="*/ 32 h 69"/>
                  <a:gd name="T28" fmla="*/ 5 w 142"/>
                  <a:gd name="T29" fmla="*/ 32 h 69"/>
                  <a:gd name="T30" fmla="*/ 16 w 142"/>
                  <a:gd name="T31" fmla="*/ 21 h 69"/>
                  <a:gd name="T32" fmla="*/ 0 w 142"/>
                  <a:gd name="T33" fmla="*/ 27 h 69"/>
                  <a:gd name="T34" fmla="*/ 10 w 142"/>
                  <a:gd name="T35" fmla="*/ 11 h 69"/>
                  <a:gd name="T36" fmla="*/ 26 w 142"/>
                  <a:gd name="T37" fmla="*/ 11 h 69"/>
                  <a:gd name="T38" fmla="*/ 42 w 142"/>
                  <a:gd name="T39" fmla="*/ 16 h 69"/>
                  <a:gd name="T40" fmla="*/ 42 w 142"/>
                  <a:gd name="T41" fmla="*/ 0 h 69"/>
                  <a:gd name="T42" fmla="*/ 63 w 142"/>
                  <a:gd name="T43" fmla="*/ 5 h 69"/>
                  <a:gd name="T44" fmla="*/ 68 w 142"/>
                  <a:gd name="T45" fmla="*/ 5 h 69"/>
                  <a:gd name="T46" fmla="*/ 95 w 142"/>
                  <a:gd name="T47" fmla="*/ 5 h 69"/>
                  <a:gd name="T48" fmla="*/ 126 w 142"/>
                  <a:gd name="T49" fmla="*/ 11 h 69"/>
                  <a:gd name="T50" fmla="*/ 142 w 142"/>
                  <a:gd name="T51" fmla="*/ 21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42" h="69">
                    <a:moveTo>
                      <a:pt x="142" y="21"/>
                    </a:moveTo>
                    <a:lnTo>
                      <a:pt x="121" y="42"/>
                    </a:lnTo>
                    <a:lnTo>
                      <a:pt x="100" y="42"/>
                    </a:lnTo>
                    <a:lnTo>
                      <a:pt x="100" y="53"/>
                    </a:lnTo>
                    <a:lnTo>
                      <a:pt x="74" y="53"/>
                    </a:lnTo>
                    <a:lnTo>
                      <a:pt x="63" y="69"/>
                    </a:lnTo>
                    <a:lnTo>
                      <a:pt x="26" y="69"/>
                    </a:lnTo>
                    <a:lnTo>
                      <a:pt x="0" y="69"/>
                    </a:lnTo>
                    <a:lnTo>
                      <a:pt x="0" y="58"/>
                    </a:lnTo>
                    <a:lnTo>
                      <a:pt x="16" y="58"/>
                    </a:lnTo>
                    <a:lnTo>
                      <a:pt x="21" y="53"/>
                    </a:lnTo>
                    <a:lnTo>
                      <a:pt x="31" y="58"/>
                    </a:lnTo>
                    <a:lnTo>
                      <a:pt x="47" y="42"/>
                    </a:lnTo>
                    <a:lnTo>
                      <a:pt x="21" y="32"/>
                    </a:lnTo>
                    <a:lnTo>
                      <a:pt x="5" y="32"/>
                    </a:lnTo>
                    <a:lnTo>
                      <a:pt x="16" y="21"/>
                    </a:lnTo>
                    <a:lnTo>
                      <a:pt x="0" y="27"/>
                    </a:lnTo>
                    <a:lnTo>
                      <a:pt x="10" y="11"/>
                    </a:lnTo>
                    <a:lnTo>
                      <a:pt x="26" y="11"/>
                    </a:lnTo>
                    <a:lnTo>
                      <a:pt x="42" y="16"/>
                    </a:lnTo>
                    <a:lnTo>
                      <a:pt x="42" y="0"/>
                    </a:lnTo>
                    <a:lnTo>
                      <a:pt x="63" y="5"/>
                    </a:lnTo>
                    <a:lnTo>
                      <a:pt x="68" y="5"/>
                    </a:lnTo>
                    <a:lnTo>
                      <a:pt x="95" y="5"/>
                    </a:lnTo>
                    <a:lnTo>
                      <a:pt x="126" y="11"/>
                    </a:lnTo>
                    <a:lnTo>
                      <a:pt x="142" y="21"/>
                    </a:lnTo>
                    <a:close/>
                  </a:path>
                </a:pathLst>
              </a:custGeom>
              <a:solidFill>
                <a:srgbClr val="FB97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89" name="Freeform 240"/>
              <p:cNvSpPr>
                <a:spLocks/>
              </p:cNvSpPr>
              <p:nvPr/>
            </p:nvSpPr>
            <p:spPr bwMode="auto">
              <a:xfrm>
                <a:off x="3886" y="1619"/>
                <a:ext cx="142" cy="69"/>
              </a:xfrm>
              <a:custGeom>
                <a:avLst/>
                <a:gdLst>
                  <a:gd name="T0" fmla="*/ 132 w 142"/>
                  <a:gd name="T1" fmla="*/ 32 h 69"/>
                  <a:gd name="T2" fmla="*/ 121 w 142"/>
                  <a:gd name="T3" fmla="*/ 42 h 69"/>
                  <a:gd name="T4" fmla="*/ 100 w 142"/>
                  <a:gd name="T5" fmla="*/ 42 h 69"/>
                  <a:gd name="T6" fmla="*/ 100 w 142"/>
                  <a:gd name="T7" fmla="*/ 53 h 69"/>
                  <a:gd name="T8" fmla="*/ 74 w 142"/>
                  <a:gd name="T9" fmla="*/ 53 h 69"/>
                  <a:gd name="T10" fmla="*/ 63 w 142"/>
                  <a:gd name="T11" fmla="*/ 69 h 69"/>
                  <a:gd name="T12" fmla="*/ 26 w 142"/>
                  <a:gd name="T13" fmla="*/ 69 h 69"/>
                  <a:gd name="T14" fmla="*/ 0 w 142"/>
                  <a:gd name="T15" fmla="*/ 69 h 69"/>
                  <a:gd name="T16" fmla="*/ 0 w 142"/>
                  <a:gd name="T17" fmla="*/ 58 h 69"/>
                  <a:gd name="T18" fmla="*/ 16 w 142"/>
                  <a:gd name="T19" fmla="*/ 58 h 69"/>
                  <a:gd name="T20" fmla="*/ 21 w 142"/>
                  <a:gd name="T21" fmla="*/ 53 h 69"/>
                  <a:gd name="T22" fmla="*/ 31 w 142"/>
                  <a:gd name="T23" fmla="*/ 58 h 69"/>
                  <a:gd name="T24" fmla="*/ 47 w 142"/>
                  <a:gd name="T25" fmla="*/ 42 h 69"/>
                  <a:gd name="T26" fmla="*/ 21 w 142"/>
                  <a:gd name="T27" fmla="*/ 32 h 69"/>
                  <a:gd name="T28" fmla="*/ 5 w 142"/>
                  <a:gd name="T29" fmla="*/ 32 h 69"/>
                  <a:gd name="T30" fmla="*/ 16 w 142"/>
                  <a:gd name="T31" fmla="*/ 21 h 69"/>
                  <a:gd name="T32" fmla="*/ 0 w 142"/>
                  <a:gd name="T33" fmla="*/ 27 h 69"/>
                  <a:gd name="T34" fmla="*/ 10 w 142"/>
                  <a:gd name="T35" fmla="*/ 11 h 69"/>
                  <a:gd name="T36" fmla="*/ 26 w 142"/>
                  <a:gd name="T37" fmla="*/ 11 h 69"/>
                  <a:gd name="T38" fmla="*/ 42 w 142"/>
                  <a:gd name="T39" fmla="*/ 16 h 69"/>
                  <a:gd name="T40" fmla="*/ 42 w 142"/>
                  <a:gd name="T41" fmla="*/ 0 h 69"/>
                  <a:gd name="T42" fmla="*/ 63 w 142"/>
                  <a:gd name="T43" fmla="*/ 5 h 69"/>
                  <a:gd name="T44" fmla="*/ 68 w 142"/>
                  <a:gd name="T45" fmla="*/ 5 h 69"/>
                  <a:gd name="T46" fmla="*/ 95 w 142"/>
                  <a:gd name="T47" fmla="*/ 5 h 69"/>
                  <a:gd name="T48" fmla="*/ 126 w 142"/>
                  <a:gd name="T49" fmla="*/ 11 h 69"/>
                  <a:gd name="T50" fmla="*/ 142 w 142"/>
                  <a:gd name="T51" fmla="*/ 21 h 69"/>
                  <a:gd name="T52" fmla="*/ 132 w 142"/>
                  <a:gd name="T53" fmla="*/ 32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2" h="69">
                    <a:moveTo>
                      <a:pt x="132" y="32"/>
                    </a:moveTo>
                    <a:lnTo>
                      <a:pt x="121" y="42"/>
                    </a:lnTo>
                    <a:lnTo>
                      <a:pt x="100" y="42"/>
                    </a:lnTo>
                    <a:lnTo>
                      <a:pt x="100" y="53"/>
                    </a:lnTo>
                    <a:lnTo>
                      <a:pt x="74" y="53"/>
                    </a:lnTo>
                    <a:lnTo>
                      <a:pt x="63" y="69"/>
                    </a:lnTo>
                    <a:lnTo>
                      <a:pt x="26" y="69"/>
                    </a:lnTo>
                    <a:lnTo>
                      <a:pt x="0" y="69"/>
                    </a:lnTo>
                    <a:lnTo>
                      <a:pt x="0" y="58"/>
                    </a:lnTo>
                    <a:lnTo>
                      <a:pt x="16" y="58"/>
                    </a:lnTo>
                    <a:lnTo>
                      <a:pt x="21" y="53"/>
                    </a:lnTo>
                    <a:lnTo>
                      <a:pt x="31" y="58"/>
                    </a:lnTo>
                    <a:lnTo>
                      <a:pt x="47" y="42"/>
                    </a:lnTo>
                    <a:lnTo>
                      <a:pt x="21" y="32"/>
                    </a:lnTo>
                    <a:lnTo>
                      <a:pt x="5" y="32"/>
                    </a:lnTo>
                    <a:lnTo>
                      <a:pt x="16" y="21"/>
                    </a:lnTo>
                    <a:lnTo>
                      <a:pt x="0" y="27"/>
                    </a:lnTo>
                    <a:lnTo>
                      <a:pt x="10" y="11"/>
                    </a:lnTo>
                    <a:lnTo>
                      <a:pt x="26" y="11"/>
                    </a:lnTo>
                    <a:lnTo>
                      <a:pt x="42" y="16"/>
                    </a:lnTo>
                    <a:lnTo>
                      <a:pt x="42" y="0"/>
                    </a:lnTo>
                    <a:lnTo>
                      <a:pt x="63" y="5"/>
                    </a:lnTo>
                    <a:lnTo>
                      <a:pt x="68" y="5"/>
                    </a:lnTo>
                    <a:lnTo>
                      <a:pt x="95" y="5"/>
                    </a:lnTo>
                    <a:lnTo>
                      <a:pt x="126" y="11"/>
                    </a:lnTo>
                    <a:lnTo>
                      <a:pt x="142" y="21"/>
                    </a:lnTo>
                    <a:lnTo>
                      <a:pt x="132" y="32"/>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90" name="Freeform 241"/>
              <p:cNvSpPr>
                <a:spLocks/>
              </p:cNvSpPr>
              <p:nvPr/>
            </p:nvSpPr>
            <p:spPr bwMode="auto">
              <a:xfrm>
                <a:off x="3063" y="1556"/>
                <a:ext cx="42" cy="26"/>
              </a:xfrm>
              <a:custGeom>
                <a:avLst/>
                <a:gdLst>
                  <a:gd name="T0" fmla="*/ 5 w 42"/>
                  <a:gd name="T1" fmla="*/ 10 h 26"/>
                  <a:gd name="T2" fmla="*/ 21 w 42"/>
                  <a:gd name="T3" fmla="*/ 5 h 26"/>
                  <a:gd name="T4" fmla="*/ 37 w 42"/>
                  <a:gd name="T5" fmla="*/ 0 h 26"/>
                  <a:gd name="T6" fmla="*/ 42 w 42"/>
                  <a:gd name="T7" fmla="*/ 5 h 26"/>
                  <a:gd name="T8" fmla="*/ 37 w 42"/>
                  <a:gd name="T9" fmla="*/ 5 h 26"/>
                  <a:gd name="T10" fmla="*/ 37 w 42"/>
                  <a:gd name="T11" fmla="*/ 5 h 26"/>
                  <a:gd name="T12" fmla="*/ 37 w 42"/>
                  <a:gd name="T13" fmla="*/ 5 h 26"/>
                  <a:gd name="T14" fmla="*/ 32 w 42"/>
                  <a:gd name="T15" fmla="*/ 21 h 26"/>
                  <a:gd name="T16" fmla="*/ 21 w 42"/>
                  <a:gd name="T17" fmla="*/ 26 h 26"/>
                  <a:gd name="T18" fmla="*/ 0 w 42"/>
                  <a:gd name="T19" fmla="*/ 26 h 26"/>
                  <a:gd name="T20" fmla="*/ 0 w 42"/>
                  <a:gd name="T21" fmla="*/ 21 h 26"/>
                  <a:gd name="T22" fmla="*/ 5 w 42"/>
                  <a:gd name="T23" fmla="*/ 10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2" h="26">
                    <a:moveTo>
                      <a:pt x="5" y="10"/>
                    </a:moveTo>
                    <a:lnTo>
                      <a:pt x="21" y="5"/>
                    </a:lnTo>
                    <a:lnTo>
                      <a:pt x="37" y="0"/>
                    </a:lnTo>
                    <a:lnTo>
                      <a:pt x="42" y="5"/>
                    </a:lnTo>
                    <a:lnTo>
                      <a:pt x="37" y="5"/>
                    </a:lnTo>
                    <a:lnTo>
                      <a:pt x="37" y="5"/>
                    </a:lnTo>
                    <a:lnTo>
                      <a:pt x="37" y="5"/>
                    </a:lnTo>
                    <a:lnTo>
                      <a:pt x="32" y="21"/>
                    </a:lnTo>
                    <a:lnTo>
                      <a:pt x="21" y="26"/>
                    </a:lnTo>
                    <a:lnTo>
                      <a:pt x="0" y="26"/>
                    </a:lnTo>
                    <a:lnTo>
                      <a:pt x="0" y="21"/>
                    </a:lnTo>
                    <a:lnTo>
                      <a:pt x="5" y="1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91" name="Freeform 242"/>
              <p:cNvSpPr>
                <a:spLocks/>
              </p:cNvSpPr>
              <p:nvPr/>
            </p:nvSpPr>
            <p:spPr bwMode="auto">
              <a:xfrm>
                <a:off x="3063" y="1556"/>
                <a:ext cx="42" cy="26"/>
              </a:xfrm>
              <a:custGeom>
                <a:avLst/>
                <a:gdLst>
                  <a:gd name="T0" fmla="*/ 11 w 42"/>
                  <a:gd name="T1" fmla="*/ 10 h 26"/>
                  <a:gd name="T2" fmla="*/ 21 w 42"/>
                  <a:gd name="T3" fmla="*/ 5 h 26"/>
                  <a:gd name="T4" fmla="*/ 37 w 42"/>
                  <a:gd name="T5" fmla="*/ 0 h 26"/>
                  <a:gd name="T6" fmla="*/ 42 w 42"/>
                  <a:gd name="T7" fmla="*/ 5 h 26"/>
                  <a:gd name="T8" fmla="*/ 37 w 42"/>
                  <a:gd name="T9" fmla="*/ 5 h 26"/>
                  <a:gd name="T10" fmla="*/ 37 w 42"/>
                  <a:gd name="T11" fmla="*/ 5 h 26"/>
                  <a:gd name="T12" fmla="*/ 37 w 42"/>
                  <a:gd name="T13" fmla="*/ 5 h 26"/>
                  <a:gd name="T14" fmla="*/ 32 w 42"/>
                  <a:gd name="T15" fmla="*/ 21 h 26"/>
                  <a:gd name="T16" fmla="*/ 21 w 42"/>
                  <a:gd name="T17" fmla="*/ 26 h 26"/>
                  <a:gd name="T18" fmla="*/ 0 w 42"/>
                  <a:gd name="T19" fmla="*/ 26 h 26"/>
                  <a:gd name="T20" fmla="*/ 0 w 42"/>
                  <a:gd name="T21" fmla="*/ 21 h 26"/>
                  <a:gd name="T22" fmla="*/ 5 w 42"/>
                  <a:gd name="T23" fmla="*/ 10 h 26"/>
                  <a:gd name="T24" fmla="*/ 11 w 42"/>
                  <a:gd name="T25" fmla="*/ 10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2" h="26">
                    <a:moveTo>
                      <a:pt x="11" y="10"/>
                    </a:moveTo>
                    <a:lnTo>
                      <a:pt x="21" y="5"/>
                    </a:lnTo>
                    <a:lnTo>
                      <a:pt x="37" y="0"/>
                    </a:lnTo>
                    <a:lnTo>
                      <a:pt x="42" y="5"/>
                    </a:lnTo>
                    <a:lnTo>
                      <a:pt x="37" y="5"/>
                    </a:lnTo>
                    <a:lnTo>
                      <a:pt x="37" y="5"/>
                    </a:lnTo>
                    <a:lnTo>
                      <a:pt x="37" y="5"/>
                    </a:lnTo>
                    <a:lnTo>
                      <a:pt x="32" y="21"/>
                    </a:lnTo>
                    <a:lnTo>
                      <a:pt x="21" y="26"/>
                    </a:lnTo>
                    <a:lnTo>
                      <a:pt x="0" y="26"/>
                    </a:lnTo>
                    <a:lnTo>
                      <a:pt x="0" y="21"/>
                    </a:lnTo>
                    <a:lnTo>
                      <a:pt x="5" y="10"/>
                    </a:lnTo>
                    <a:lnTo>
                      <a:pt x="11" y="1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92" name="Freeform 243"/>
              <p:cNvSpPr>
                <a:spLocks/>
              </p:cNvSpPr>
              <p:nvPr/>
            </p:nvSpPr>
            <p:spPr bwMode="auto">
              <a:xfrm>
                <a:off x="3168" y="1635"/>
                <a:ext cx="37" cy="32"/>
              </a:xfrm>
              <a:custGeom>
                <a:avLst/>
                <a:gdLst>
                  <a:gd name="T0" fmla="*/ 0 w 37"/>
                  <a:gd name="T1" fmla="*/ 5 h 32"/>
                  <a:gd name="T2" fmla="*/ 16 w 37"/>
                  <a:gd name="T3" fmla="*/ 5 h 32"/>
                  <a:gd name="T4" fmla="*/ 16 w 37"/>
                  <a:gd name="T5" fmla="*/ 0 h 32"/>
                  <a:gd name="T6" fmla="*/ 27 w 37"/>
                  <a:gd name="T7" fmla="*/ 0 h 32"/>
                  <a:gd name="T8" fmla="*/ 37 w 37"/>
                  <a:gd name="T9" fmla="*/ 11 h 32"/>
                  <a:gd name="T10" fmla="*/ 32 w 37"/>
                  <a:gd name="T11" fmla="*/ 21 h 32"/>
                  <a:gd name="T12" fmla="*/ 22 w 37"/>
                  <a:gd name="T13" fmla="*/ 26 h 32"/>
                  <a:gd name="T14" fmla="*/ 11 w 37"/>
                  <a:gd name="T15" fmla="*/ 32 h 32"/>
                  <a:gd name="T16" fmla="*/ 0 w 37"/>
                  <a:gd name="T17" fmla="*/ 21 h 32"/>
                  <a:gd name="T18" fmla="*/ 0 w 37"/>
                  <a:gd name="T19" fmla="*/ 5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 h="32">
                    <a:moveTo>
                      <a:pt x="0" y="5"/>
                    </a:moveTo>
                    <a:lnTo>
                      <a:pt x="16" y="5"/>
                    </a:lnTo>
                    <a:lnTo>
                      <a:pt x="16" y="0"/>
                    </a:lnTo>
                    <a:lnTo>
                      <a:pt x="27" y="0"/>
                    </a:lnTo>
                    <a:lnTo>
                      <a:pt x="37" y="11"/>
                    </a:lnTo>
                    <a:lnTo>
                      <a:pt x="32" y="21"/>
                    </a:lnTo>
                    <a:lnTo>
                      <a:pt x="22" y="26"/>
                    </a:lnTo>
                    <a:lnTo>
                      <a:pt x="11" y="32"/>
                    </a:lnTo>
                    <a:lnTo>
                      <a:pt x="0" y="21"/>
                    </a:lnTo>
                    <a:lnTo>
                      <a:pt x="0" y="5"/>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93" name="Freeform 244"/>
              <p:cNvSpPr>
                <a:spLocks/>
              </p:cNvSpPr>
              <p:nvPr/>
            </p:nvSpPr>
            <p:spPr bwMode="auto">
              <a:xfrm>
                <a:off x="3168" y="1635"/>
                <a:ext cx="37" cy="32"/>
              </a:xfrm>
              <a:custGeom>
                <a:avLst/>
                <a:gdLst>
                  <a:gd name="T0" fmla="*/ 6 w 37"/>
                  <a:gd name="T1" fmla="*/ 5 h 32"/>
                  <a:gd name="T2" fmla="*/ 16 w 37"/>
                  <a:gd name="T3" fmla="*/ 5 h 32"/>
                  <a:gd name="T4" fmla="*/ 16 w 37"/>
                  <a:gd name="T5" fmla="*/ 0 h 32"/>
                  <a:gd name="T6" fmla="*/ 27 w 37"/>
                  <a:gd name="T7" fmla="*/ 0 h 32"/>
                  <a:gd name="T8" fmla="*/ 37 w 37"/>
                  <a:gd name="T9" fmla="*/ 11 h 32"/>
                  <a:gd name="T10" fmla="*/ 32 w 37"/>
                  <a:gd name="T11" fmla="*/ 21 h 32"/>
                  <a:gd name="T12" fmla="*/ 22 w 37"/>
                  <a:gd name="T13" fmla="*/ 26 h 32"/>
                  <a:gd name="T14" fmla="*/ 11 w 37"/>
                  <a:gd name="T15" fmla="*/ 32 h 32"/>
                  <a:gd name="T16" fmla="*/ 0 w 37"/>
                  <a:gd name="T17" fmla="*/ 21 h 32"/>
                  <a:gd name="T18" fmla="*/ 0 w 37"/>
                  <a:gd name="T19" fmla="*/ 5 h 32"/>
                  <a:gd name="T20" fmla="*/ 6 w 37"/>
                  <a:gd name="T21" fmla="*/ 5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7" h="32">
                    <a:moveTo>
                      <a:pt x="6" y="5"/>
                    </a:moveTo>
                    <a:lnTo>
                      <a:pt x="16" y="5"/>
                    </a:lnTo>
                    <a:lnTo>
                      <a:pt x="16" y="0"/>
                    </a:lnTo>
                    <a:lnTo>
                      <a:pt x="27" y="0"/>
                    </a:lnTo>
                    <a:lnTo>
                      <a:pt x="37" y="11"/>
                    </a:lnTo>
                    <a:lnTo>
                      <a:pt x="32" y="21"/>
                    </a:lnTo>
                    <a:lnTo>
                      <a:pt x="22" y="26"/>
                    </a:lnTo>
                    <a:lnTo>
                      <a:pt x="11" y="32"/>
                    </a:lnTo>
                    <a:lnTo>
                      <a:pt x="0" y="21"/>
                    </a:lnTo>
                    <a:lnTo>
                      <a:pt x="0" y="5"/>
                    </a:lnTo>
                    <a:lnTo>
                      <a:pt x="6" y="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94" name="Freeform 245"/>
              <p:cNvSpPr>
                <a:spLocks/>
              </p:cNvSpPr>
              <p:nvPr/>
            </p:nvSpPr>
            <p:spPr bwMode="auto">
              <a:xfrm>
                <a:off x="3190" y="1603"/>
                <a:ext cx="89" cy="53"/>
              </a:xfrm>
              <a:custGeom>
                <a:avLst/>
                <a:gdLst>
                  <a:gd name="T0" fmla="*/ 47 w 89"/>
                  <a:gd name="T1" fmla="*/ 11 h 53"/>
                  <a:gd name="T2" fmla="*/ 68 w 89"/>
                  <a:gd name="T3" fmla="*/ 0 h 53"/>
                  <a:gd name="T4" fmla="*/ 79 w 89"/>
                  <a:gd name="T5" fmla="*/ 6 h 53"/>
                  <a:gd name="T6" fmla="*/ 84 w 89"/>
                  <a:gd name="T7" fmla="*/ 11 h 53"/>
                  <a:gd name="T8" fmla="*/ 89 w 89"/>
                  <a:gd name="T9" fmla="*/ 11 h 53"/>
                  <a:gd name="T10" fmla="*/ 84 w 89"/>
                  <a:gd name="T11" fmla="*/ 16 h 53"/>
                  <a:gd name="T12" fmla="*/ 79 w 89"/>
                  <a:gd name="T13" fmla="*/ 32 h 53"/>
                  <a:gd name="T14" fmla="*/ 84 w 89"/>
                  <a:gd name="T15" fmla="*/ 43 h 53"/>
                  <a:gd name="T16" fmla="*/ 73 w 89"/>
                  <a:gd name="T17" fmla="*/ 37 h 53"/>
                  <a:gd name="T18" fmla="*/ 63 w 89"/>
                  <a:gd name="T19" fmla="*/ 43 h 53"/>
                  <a:gd name="T20" fmla="*/ 68 w 89"/>
                  <a:gd name="T21" fmla="*/ 53 h 53"/>
                  <a:gd name="T22" fmla="*/ 58 w 89"/>
                  <a:gd name="T23" fmla="*/ 53 h 53"/>
                  <a:gd name="T24" fmla="*/ 47 w 89"/>
                  <a:gd name="T25" fmla="*/ 53 h 53"/>
                  <a:gd name="T26" fmla="*/ 31 w 89"/>
                  <a:gd name="T27" fmla="*/ 48 h 53"/>
                  <a:gd name="T28" fmla="*/ 26 w 89"/>
                  <a:gd name="T29" fmla="*/ 48 h 53"/>
                  <a:gd name="T30" fmla="*/ 15 w 89"/>
                  <a:gd name="T31" fmla="*/ 53 h 53"/>
                  <a:gd name="T32" fmla="*/ 15 w 89"/>
                  <a:gd name="T33" fmla="*/ 43 h 53"/>
                  <a:gd name="T34" fmla="*/ 5 w 89"/>
                  <a:gd name="T35" fmla="*/ 32 h 53"/>
                  <a:gd name="T36" fmla="*/ 5 w 89"/>
                  <a:gd name="T37" fmla="*/ 32 h 53"/>
                  <a:gd name="T38" fmla="*/ 5 w 89"/>
                  <a:gd name="T39" fmla="*/ 27 h 53"/>
                  <a:gd name="T40" fmla="*/ 10 w 89"/>
                  <a:gd name="T41" fmla="*/ 27 h 53"/>
                  <a:gd name="T42" fmla="*/ 10 w 89"/>
                  <a:gd name="T43" fmla="*/ 21 h 53"/>
                  <a:gd name="T44" fmla="*/ 0 w 89"/>
                  <a:gd name="T45" fmla="*/ 11 h 53"/>
                  <a:gd name="T46" fmla="*/ 5 w 89"/>
                  <a:gd name="T47" fmla="*/ 0 h 53"/>
                  <a:gd name="T48" fmla="*/ 10 w 89"/>
                  <a:gd name="T49" fmla="*/ 6 h 53"/>
                  <a:gd name="T50" fmla="*/ 47 w 89"/>
                  <a:gd name="T51" fmla="*/ 11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89" h="53">
                    <a:moveTo>
                      <a:pt x="47" y="11"/>
                    </a:moveTo>
                    <a:lnTo>
                      <a:pt x="68" y="0"/>
                    </a:lnTo>
                    <a:lnTo>
                      <a:pt x="79" y="6"/>
                    </a:lnTo>
                    <a:lnTo>
                      <a:pt x="84" y="11"/>
                    </a:lnTo>
                    <a:lnTo>
                      <a:pt x="89" y="11"/>
                    </a:lnTo>
                    <a:lnTo>
                      <a:pt x="84" y="16"/>
                    </a:lnTo>
                    <a:lnTo>
                      <a:pt x="79" y="32"/>
                    </a:lnTo>
                    <a:lnTo>
                      <a:pt x="84" y="43"/>
                    </a:lnTo>
                    <a:lnTo>
                      <a:pt x="73" y="37"/>
                    </a:lnTo>
                    <a:lnTo>
                      <a:pt x="63" y="43"/>
                    </a:lnTo>
                    <a:lnTo>
                      <a:pt x="68" y="53"/>
                    </a:lnTo>
                    <a:lnTo>
                      <a:pt x="58" y="53"/>
                    </a:lnTo>
                    <a:lnTo>
                      <a:pt x="47" y="53"/>
                    </a:lnTo>
                    <a:lnTo>
                      <a:pt x="31" y="48"/>
                    </a:lnTo>
                    <a:lnTo>
                      <a:pt x="26" y="48"/>
                    </a:lnTo>
                    <a:lnTo>
                      <a:pt x="15" y="53"/>
                    </a:lnTo>
                    <a:lnTo>
                      <a:pt x="15" y="43"/>
                    </a:lnTo>
                    <a:lnTo>
                      <a:pt x="5" y="32"/>
                    </a:lnTo>
                    <a:lnTo>
                      <a:pt x="5" y="32"/>
                    </a:lnTo>
                    <a:lnTo>
                      <a:pt x="5" y="27"/>
                    </a:lnTo>
                    <a:lnTo>
                      <a:pt x="10" y="27"/>
                    </a:lnTo>
                    <a:lnTo>
                      <a:pt x="10" y="21"/>
                    </a:lnTo>
                    <a:lnTo>
                      <a:pt x="0" y="11"/>
                    </a:lnTo>
                    <a:lnTo>
                      <a:pt x="5" y="0"/>
                    </a:lnTo>
                    <a:lnTo>
                      <a:pt x="10" y="6"/>
                    </a:lnTo>
                    <a:lnTo>
                      <a:pt x="47" y="11"/>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95" name="Freeform 246"/>
              <p:cNvSpPr>
                <a:spLocks/>
              </p:cNvSpPr>
              <p:nvPr/>
            </p:nvSpPr>
            <p:spPr bwMode="auto">
              <a:xfrm>
                <a:off x="3190" y="1603"/>
                <a:ext cx="89" cy="53"/>
              </a:xfrm>
              <a:custGeom>
                <a:avLst/>
                <a:gdLst>
                  <a:gd name="T0" fmla="*/ 58 w 89"/>
                  <a:gd name="T1" fmla="*/ 6 h 53"/>
                  <a:gd name="T2" fmla="*/ 68 w 89"/>
                  <a:gd name="T3" fmla="*/ 0 h 53"/>
                  <a:gd name="T4" fmla="*/ 79 w 89"/>
                  <a:gd name="T5" fmla="*/ 6 h 53"/>
                  <a:gd name="T6" fmla="*/ 84 w 89"/>
                  <a:gd name="T7" fmla="*/ 11 h 53"/>
                  <a:gd name="T8" fmla="*/ 89 w 89"/>
                  <a:gd name="T9" fmla="*/ 11 h 53"/>
                  <a:gd name="T10" fmla="*/ 84 w 89"/>
                  <a:gd name="T11" fmla="*/ 16 h 53"/>
                  <a:gd name="T12" fmla="*/ 79 w 89"/>
                  <a:gd name="T13" fmla="*/ 32 h 53"/>
                  <a:gd name="T14" fmla="*/ 84 w 89"/>
                  <a:gd name="T15" fmla="*/ 43 h 53"/>
                  <a:gd name="T16" fmla="*/ 73 w 89"/>
                  <a:gd name="T17" fmla="*/ 37 h 53"/>
                  <a:gd name="T18" fmla="*/ 63 w 89"/>
                  <a:gd name="T19" fmla="*/ 43 h 53"/>
                  <a:gd name="T20" fmla="*/ 68 w 89"/>
                  <a:gd name="T21" fmla="*/ 53 h 53"/>
                  <a:gd name="T22" fmla="*/ 58 w 89"/>
                  <a:gd name="T23" fmla="*/ 53 h 53"/>
                  <a:gd name="T24" fmla="*/ 47 w 89"/>
                  <a:gd name="T25" fmla="*/ 53 h 53"/>
                  <a:gd name="T26" fmla="*/ 31 w 89"/>
                  <a:gd name="T27" fmla="*/ 48 h 53"/>
                  <a:gd name="T28" fmla="*/ 26 w 89"/>
                  <a:gd name="T29" fmla="*/ 48 h 53"/>
                  <a:gd name="T30" fmla="*/ 15 w 89"/>
                  <a:gd name="T31" fmla="*/ 53 h 53"/>
                  <a:gd name="T32" fmla="*/ 15 w 89"/>
                  <a:gd name="T33" fmla="*/ 43 h 53"/>
                  <a:gd name="T34" fmla="*/ 5 w 89"/>
                  <a:gd name="T35" fmla="*/ 32 h 53"/>
                  <a:gd name="T36" fmla="*/ 5 w 89"/>
                  <a:gd name="T37" fmla="*/ 32 h 53"/>
                  <a:gd name="T38" fmla="*/ 5 w 89"/>
                  <a:gd name="T39" fmla="*/ 27 h 53"/>
                  <a:gd name="T40" fmla="*/ 10 w 89"/>
                  <a:gd name="T41" fmla="*/ 27 h 53"/>
                  <a:gd name="T42" fmla="*/ 10 w 89"/>
                  <a:gd name="T43" fmla="*/ 21 h 53"/>
                  <a:gd name="T44" fmla="*/ 0 w 89"/>
                  <a:gd name="T45" fmla="*/ 11 h 53"/>
                  <a:gd name="T46" fmla="*/ 5 w 89"/>
                  <a:gd name="T47" fmla="*/ 0 h 53"/>
                  <a:gd name="T48" fmla="*/ 10 w 89"/>
                  <a:gd name="T49" fmla="*/ 6 h 53"/>
                  <a:gd name="T50" fmla="*/ 47 w 89"/>
                  <a:gd name="T51" fmla="*/ 11 h 53"/>
                  <a:gd name="T52" fmla="*/ 58 w 89"/>
                  <a:gd name="T53" fmla="*/ 6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89" h="53">
                    <a:moveTo>
                      <a:pt x="58" y="6"/>
                    </a:moveTo>
                    <a:lnTo>
                      <a:pt x="68" y="0"/>
                    </a:lnTo>
                    <a:lnTo>
                      <a:pt x="79" y="6"/>
                    </a:lnTo>
                    <a:lnTo>
                      <a:pt x="84" y="11"/>
                    </a:lnTo>
                    <a:lnTo>
                      <a:pt x="89" y="11"/>
                    </a:lnTo>
                    <a:lnTo>
                      <a:pt x="84" y="16"/>
                    </a:lnTo>
                    <a:lnTo>
                      <a:pt x="79" y="32"/>
                    </a:lnTo>
                    <a:lnTo>
                      <a:pt x="84" y="43"/>
                    </a:lnTo>
                    <a:lnTo>
                      <a:pt x="73" y="37"/>
                    </a:lnTo>
                    <a:lnTo>
                      <a:pt x="63" y="43"/>
                    </a:lnTo>
                    <a:lnTo>
                      <a:pt x="68" y="53"/>
                    </a:lnTo>
                    <a:lnTo>
                      <a:pt x="58" y="53"/>
                    </a:lnTo>
                    <a:lnTo>
                      <a:pt x="47" y="53"/>
                    </a:lnTo>
                    <a:lnTo>
                      <a:pt x="31" y="48"/>
                    </a:lnTo>
                    <a:lnTo>
                      <a:pt x="26" y="48"/>
                    </a:lnTo>
                    <a:lnTo>
                      <a:pt x="15" y="53"/>
                    </a:lnTo>
                    <a:lnTo>
                      <a:pt x="15" y="43"/>
                    </a:lnTo>
                    <a:lnTo>
                      <a:pt x="5" y="32"/>
                    </a:lnTo>
                    <a:lnTo>
                      <a:pt x="5" y="32"/>
                    </a:lnTo>
                    <a:lnTo>
                      <a:pt x="5" y="27"/>
                    </a:lnTo>
                    <a:lnTo>
                      <a:pt x="10" y="27"/>
                    </a:lnTo>
                    <a:lnTo>
                      <a:pt x="10" y="21"/>
                    </a:lnTo>
                    <a:lnTo>
                      <a:pt x="0" y="11"/>
                    </a:lnTo>
                    <a:lnTo>
                      <a:pt x="5" y="0"/>
                    </a:lnTo>
                    <a:lnTo>
                      <a:pt x="10" y="6"/>
                    </a:lnTo>
                    <a:lnTo>
                      <a:pt x="47" y="11"/>
                    </a:lnTo>
                    <a:lnTo>
                      <a:pt x="58" y="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96" name="Freeform 247"/>
              <p:cNvSpPr>
                <a:spLocks/>
              </p:cNvSpPr>
              <p:nvPr/>
            </p:nvSpPr>
            <p:spPr bwMode="auto">
              <a:xfrm>
                <a:off x="3095" y="1588"/>
                <a:ext cx="52" cy="47"/>
              </a:xfrm>
              <a:custGeom>
                <a:avLst/>
                <a:gdLst>
                  <a:gd name="T0" fmla="*/ 42 w 52"/>
                  <a:gd name="T1" fmla="*/ 47 h 47"/>
                  <a:gd name="T2" fmla="*/ 31 w 52"/>
                  <a:gd name="T3" fmla="*/ 36 h 47"/>
                  <a:gd name="T4" fmla="*/ 10 w 52"/>
                  <a:gd name="T5" fmla="*/ 21 h 47"/>
                  <a:gd name="T6" fmla="*/ 0 w 52"/>
                  <a:gd name="T7" fmla="*/ 0 h 47"/>
                  <a:gd name="T8" fmla="*/ 21 w 52"/>
                  <a:gd name="T9" fmla="*/ 0 h 47"/>
                  <a:gd name="T10" fmla="*/ 31 w 52"/>
                  <a:gd name="T11" fmla="*/ 0 h 47"/>
                  <a:gd name="T12" fmla="*/ 47 w 52"/>
                  <a:gd name="T13" fmla="*/ 5 h 47"/>
                  <a:gd name="T14" fmla="*/ 52 w 52"/>
                  <a:gd name="T15" fmla="*/ 15 h 47"/>
                  <a:gd name="T16" fmla="*/ 52 w 52"/>
                  <a:gd name="T17" fmla="*/ 26 h 47"/>
                  <a:gd name="T18" fmla="*/ 42 w 52"/>
                  <a:gd name="T19" fmla="*/ 36 h 47"/>
                  <a:gd name="T20" fmla="*/ 42 w 52"/>
                  <a:gd name="T21" fmla="*/ 47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2" h="47">
                    <a:moveTo>
                      <a:pt x="42" y="47"/>
                    </a:moveTo>
                    <a:lnTo>
                      <a:pt x="31" y="36"/>
                    </a:lnTo>
                    <a:lnTo>
                      <a:pt x="10" y="21"/>
                    </a:lnTo>
                    <a:lnTo>
                      <a:pt x="0" y="0"/>
                    </a:lnTo>
                    <a:lnTo>
                      <a:pt x="21" y="0"/>
                    </a:lnTo>
                    <a:lnTo>
                      <a:pt x="31" y="0"/>
                    </a:lnTo>
                    <a:lnTo>
                      <a:pt x="47" y="5"/>
                    </a:lnTo>
                    <a:lnTo>
                      <a:pt x="52" y="15"/>
                    </a:lnTo>
                    <a:lnTo>
                      <a:pt x="52" y="26"/>
                    </a:lnTo>
                    <a:lnTo>
                      <a:pt x="42" y="36"/>
                    </a:lnTo>
                    <a:lnTo>
                      <a:pt x="42" y="47"/>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97" name="Freeform 248"/>
              <p:cNvSpPr>
                <a:spLocks/>
              </p:cNvSpPr>
              <p:nvPr/>
            </p:nvSpPr>
            <p:spPr bwMode="auto">
              <a:xfrm>
                <a:off x="3095" y="1588"/>
                <a:ext cx="52" cy="47"/>
              </a:xfrm>
              <a:custGeom>
                <a:avLst/>
                <a:gdLst>
                  <a:gd name="T0" fmla="*/ 37 w 52"/>
                  <a:gd name="T1" fmla="*/ 42 h 47"/>
                  <a:gd name="T2" fmla="*/ 31 w 52"/>
                  <a:gd name="T3" fmla="*/ 36 h 47"/>
                  <a:gd name="T4" fmla="*/ 10 w 52"/>
                  <a:gd name="T5" fmla="*/ 21 h 47"/>
                  <a:gd name="T6" fmla="*/ 0 w 52"/>
                  <a:gd name="T7" fmla="*/ 0 h 47"/>
                  <a:gd name="T8" fmla="*/ 21 w 52"/>
                  <a:gd name="T9" fmla="*/ 0 h 47"/>
                  <a:gd name="T10" fmla="*/ 31 w 52"/>
                  <a:gd name="T11" fmla="*/ 0 h 47"/>
                  <a:gd name="T12" fmla="*/ 47 w 52"/>
                  <a:gd name="T13" fmla="*/ 5 h 47"/>
                  <a:gd name="T14" fmla="*/ 52 w 52"/>
                  <a:gd name="T15" fmla="*/ 15 h 47"/>
                  <a:gd name="T16" fmla="*/ 52 w 52"/>
                  <a:gd name="T17" fmla="*/ 26 h 47"/>
                  <a:gd name="T18" fmla="*/ 42 w 52"/>
                  <a:gd name="T19" fmla="*/ 36 h 47"/>
                  <a:gd name="T20" fmla="*/ 42 w 52"/>
                  <a:gd name="T21" fmla="*/ 47 h 47"/>
                  <a:gd name="T22" fmla="*/ 37 w 52"/>
                  <a:gd name="T23" fmla="*/ 42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2" h="47">
                    <a:moveTo>
                      <a:pt x="37" y="42"/>
                    </a:moveTo>
                    <a:lnTo>
                      <a:pt x="31" y="36"/>
                    </a:lnTo>
                    <a:lnTo>
                      <a:pt x="10" y="21"/>
                    </a:lnTo>
                    <a:lnTo>
                      <a:pt x="0" y="0"/>
                    </a:lnTo>
                    <a:lnTo>
                      <a:pt x="21" y="0"/>
                    </a:lnTo>
                    <a:lnTo>
                      <a:pt x="31" y="0"/>
                    </a:lnTo>
                    <a:lnTo>
                      <a:pt x="47" y="5"/>
                    </a:lnTo>
                    <a:lnTo>
                      <a:pt x="52" y="15"/>
                    </a:lnTo>
                    <a:lnTo>
                      <a:pt x="52" y="26"/>
                    </a:lnTo>
                    <a:lnTo>
                      <a:pt x="42" y="36"/>
                    </a:lnTo>
                    <a:lnTo>
                      <a:pt x="42" y="47"/>
                    </a:lnTo>
                    <a:lnTo>
                      <a:pt x="37" y="42"/>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98" name="Freeform 249"/>
              <p:cNvSpPr>
                <a:spLocks/>
              </p:cNvSpPr>
              <p:nvPr/>
            </p:nvSpPr>
            <p:spPr bwMode="auto">
              <a:xfrm>
                <a:off x="3443" y="2073"/>
                <a:ext cx="105" cy="100"/>
              </a:xfrm>
              <a:custGeom>
                <a:avLst/>
                <a:gdLst>
                  <a:gd name="T0" fmla="*/ 26 w 105"/>
                  <a:gd name="T1" fmla="*/ 11 h 100"/>
                  <a:gd name="T2" fmla="*/ 31 w 105"/>
                  <a:gd name="T3" fmla="*/ 0 h 100"/>
                  <a:gd name="T4" fmla="*/ 52 w 105"/>
                  <a:gd name="T5" fmla="*/ 53 h 100"/>
                  <a:gd name="T6" fmla="*/ 52 w 105"/>
                  <a:gd name="T7" fmla="*/ 47 h 100"/>
                  <a:gd name="T8" fmla="*/ 74 w 105"/>
                  <a:gd name="T9" fmla="*/ 63 h 100"/>
                  <a:gd name="T10" fmla="*/ 105 w 105"/>
                  <a:gd name="T11" fmla="*/ 90 h 100"/>
                  <a:gd name="T12" fmla="*/ 105 w 105"/>
                  <a:gd name="T13" fmla="*/ 95 h 100"/>
                  <a:gd name="T14" fmla="*/ 100 w 105"/>
                  <a:gd name="T15" fmla="*/ 100 h 100"/>
                  <a:gd name="T16" fmla="*/ 95 w 105"/>
                  <a:gd name="T17" fmla="*/ 100 h 100"/>
                  <a:gd name="T18" fmla="*/ 84 w 105"/>
                  <a:gd name="T19" fmla="*/ 84 h 100"/>
                  <a:gd name="T20" fmla="*/ 74 w 105"/>
                  <a:gd name="T21" fmla="*/ 79 h 100"/>
                  <a:gd name="T22" fmla="*/ 58 w 105"/>
                  <a:gd name="T23" fmla="*/ 63 h 100"/>
                  <a:gd name="T24" fmla="*/ 37 w 105"/>
                  <a:gd name="T25" fmla="*/ 63 h 100"/>
                  <a:gd name="T26" fmla="*/ 21 w 105"/>
                  <a:gd name="T27" fmla="*/ 58 h 100"/>
                  <a:gd name="T28" fmla="*/ 16 w 105"/>
                  <a:gd name="T29" fmla="*/ 69 h 100"/>
                  <a:gd name="T30" fmla="*/ 0 w 105"/>
                  <a:gd name="T31" fmla="*/ 69 h 100"/>
                  <a:gd name="T32" fmla="*/ 0 w 105"/>
                  <a:gd name="T33" fmla="*/ 53 h 100"/>
                  <a:gd name="T34" fmla="*/ 5 w 105"/>
                  <a:gd name="T35" fmla="*/ 32 h 100"/>
                  <a:gd name="T36" fmla="*/ 5 w 105"/>
                  <a:gd name="T37" fmla="*/ 16 h 100"/>
                  <a:gd name="T38" fmla="*/ 16 w 105"/>
                  <a:gd name="T39" fmla="*/ 11 h 100"/>
                  <a:gd name="T40" fmla="*/ 26 w 105"/>
                  <a:gd name="T41" fmla="*/ 11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05" h="100">
                    <a:moveTo>
                      <a:pt x="26" y="11"/>
                    </a:moveTo>
                    <a:lnTo>
                      <a:pt x="31" y="0"/>
                    </a:lnTo>
                    <a:lnTo>
                      <a:pt x="52" y="53"/>
                    </a:lnTo>
                    <a:lnTo>
                      <a:pt x="52" y="47"/>
                    </a:lnTo>
                    <a:lnTo>
                      <a:pt x="74" y="63"/>
                    </a:lnTo>
                    <a:lnTo>
                      <a:pt x="105" y="90"/>
                    </a:lnTo>
                    <a:lnTo>
                      <a:pt x="105" y="95"/>
                    </a:lnTo>
                    <a:lnTo>
                      <a:pt x="100" y="100"/>
                    </a:lnTo>
                    <a:lnTo>
                      <a:pt x="95" y="100"/>
                    </a:lnTo>
                    <a:lnTo>
                      <a:pt x="84" y="84"/>
                    </a:lnTo>
                    <a:lnTo>
                      <a:pt x="74" y="79"/>
                    </a:lnTo>
                    <a:lnTo>
                      <a:pt x="58" y="63"/>
                    </a:lnTo>
                    <a:lnTo>
                      <a:pt x="37" y="63"/>
                    </a:lnTo>
                    <a:lnTo>
                      <a:pt x="21" y="58"/>
                    </a:lnTo>
                    <a:lnTo>
                      <a:pt x="16" y="69"/>
                    </a:lnTo>
                    <a:lnTo>
                      <a:pt x="0" y="69"/>
                    </a:lnTo>
                    <a:lnTo>
                      <a:pt x="0" y="53"/>
                    </a:lnTo>
                    <a:lnTo>
                      <a:pt x="5" y="32"/>
                    </a:lnTo>
                    <a:lnTo>
                      <a:pt x="5" y="16"/>
                    </a:lnTo>
                    <a:lnTo>
                      <a:pt x="16" y="11"/>
                    </a:lnTo>
                    <a:lnTo>
                      <a:pt x="26" y="11"/>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99" name="Freeform 250"/>
              <p:cNvSpPr>
                <a:spLocks/>
              </p:cNvSpPr>
              <p:nvPr/>
            </p:nvSpPr>
            <p:spPr bwMode="auto">
              <a:xfrm>
                <a:off x="3443" y="2073"/>
                <a:ext cx="105" cy="100"/>
              </a:xfrm>
              <a:custGeom>
                <a:avLst/>
                <a:gdLst>
                  <a:gd name="T0" fmla="*/ 26 w 105"/>
                  <a:gd name="T1" fmla="*/ 5 h 100"/>
                  <a:gd name="T2" fmla="*/ 31 w 105"/>
                  <a:gd name="T3" fmla="*/ 0 h 100"/>
                  <a:gd name="T4" fmla="*/ 52 w 105"/>
                  <a:gd name="T5" fmla="*/ 53 h 100"/>
                  <a:gd name="T6" fmla="*/ 52 w 105"/>
                  <a:gd name="T7" fmla="*/ 47 h 100"/>
                  <a:gd name="T8" fmla="*/ 74 w 105"/>
                  <a:gd name="T9" fmla="*/ 63 h 100"/>
                  <a:gd name="T10" fmla="*/ 105 w 105"/>
                  <a:gd name="T11" fmla="*/ 90 h 100"/>
                  <a:gd name="T12" fmla="*/ 105 w 105"/>
                  <a:gd name="T13" fmla="*/ 95 h 100"/>
                  <a:gd name="T14" fmla="*/ 100 w 105"/>
                  <a:gd name="T15" fmla="*/ 100 h 100"/>
                  <a:gd name="T16" fmla="*/ 95 w 105"/>
                  <a:gd name="T17" fmla="*/ 100 h 100"/>
                  <a:gd name="T18" fmla="*/ 84 w 105"/>
                  <a:gd name="T19" fmla="*/ 84 h 100"/>
                  <a:gd name="T20" fmla="*/ 74 w 105"/>
                  <a:gd name="T21" fmla="*/ 79 h 100"/>
                  <a:gd name="T22" fmla="*/ 58 w 105"/>
                  <a:gd name="T23" fmla="*/ 63 h 100"/>
                  <a:gd name="T24" fmla="*/ 37 w 105"/>
                  <a:gd name="T25" fmla="*/ 63 h 100"/>
                  <a:gd name="T26" fmla="*/ 21 w 105"/>
                  <a:gd name="T27" fmla="*/ 58 h 100"/>
                  <a:gd name="T28" fmla="*/ 16 w 105"/>
                  <a:gd name="T29" fmla="*/ 69 h 100"/>
                  <a:gd name="T30" fmla="*/ 0 w 105"/>
                  <a:gd name="T31" fmla="*/ 69 h 100"/>
                  <a:gd name="T32" fmla="*/ 0 w 105"/>
                  <a:gd name="T33" fmla="*/ 53 h 100"/>
                  <a:gd name="T34" fmla="*/ 5 w 105"/>
                  <a:gd name="T35" fmla="*/ 32 h 100"/>
                  <a:gd name="T36" fmla="*/ 5 w 105"/>
                  <a:gd name="T37" fmla="*/ 16 h 100"/>
                  <a:gd name="T38" fmla="*/ 16 w 105"/>
                  <a:gd name="T39" fmla="*/ 11 h 100"/>
                  <a:gd name="T40" fmla="*/ 26 w 105"/>
                  <a:gd name="T41" fmla="*/ 11 h 100"/>
                  <a:gd name="T42" fmla="*/ 26 w 105"/>
                  <a:gd name="T43" fmla="*/ 5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05" h="100">
                    <a:moveTo>
                      <a:pt x="26" y="5"/>
                    </a:moveTo>
                    <a:lnTo>
                      <a:pt x="31" y="0"/>
                    </a:lnTo>
                    <a:lnTo>
                      <a:pt x="52" y="53"/>
                    </a:lnTo>
                    <a:lnTo>
                      <a:pt x="52" y="47"/>
                    </a:lnTo>
                    <a:lnTo>
                      <a:pt x="74" y="63"/>
                    </a:lnTo>
                    <a:lnTo>
                      <a:pt x="105" y="90"/>
                    </a:lnTo>
                    <a:lnTo>
                      <a:pt x="105" y="95"/>
                    </a:lnTo>
                    <a:lnTo>
                      <a:pt x="100" y="100"/>
                    </a:lnTo>
                    <a:lnTo>
                      <a:pt x="95" y="100"/>
                    </a:lnTo>
                    <a:lnTo>
                      <a:pt x="84" y="84"/>
                    </a:lnTo>
                    <a:lnTo>
                      <a:pt x="74" y="79"/>
                    </a:lnTo>
                    <a:lnTo>
                      <a:pt x="58" y="63"/>
                    </a:lnTo>
                    <a:lnTo>
                      <a:pt x="37" y="63"/>
                    </a:lnTo>
                    <a:lnTo>
                      <a:pt x="21" y="58"/>
                    </a:lnTo>
                    <a:lnTo>
                      <a:pt x="16" y="69"/>
                    </a:lnTo>
                    <a:lnTo>
                      <a:pt x="0" y="69"/>
                    </a:lnTo>
                    <a:lnTo>
                      <a:pt x="0" y="53"/>
                    </a:lnTo>
                    <a:lnTo>
                      <a:pt x="5" y="32"/>
                    </a:lnTo>
                    <a:lnTo>
                      <a:pt x="5" y="16"/>
                    </a:lnTo>
                    <a:lnTo>
                      <a:pt x="16" y="11"/>
                    </a:lnTo>
                    <a:lnTo>
                      <a:pt x="26" y="11"/>
                    </a:lnTo>
                    <a:lnTo>
                      <a:pt x="26" y="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00" name="Freeform 251"/>
              <p:cNvSpPr>
                <a:spLocks/>
              </p:cNvSpPr>
              <p:nvPr/>
            </p:nvSpPr>
            <p:spPr bwMode="auto">
              <a:xfrm>
                <a:off x="3390" y="2131"/>
                <a:ext cx="237" cy="206"/>
              </a:xfrm>
              <a:custGeom>
                <a:avLst/>
                <a:gdLst>
                  <a:gd name="T0" fmla="*/ 137 w 237"/>
                  <a:gd name="T1" fmla="*/ 26 h 206"/>
                  <a:gd name="T2" fmla="*/ 148 w 237"/>
                  <a:gd name="T3" fmla="*/ 42 h 206"/>
                  <a:gd name="T4" fmla="*/ 137 w 237"/>
                  <a:gd name="T5" fmla="*/ 58 h 206"/>
                  <a:gd name="T6" fmla="*/ 137 w 237"/>
                  <a:gd name="T7" fmla="*/ 69 h 206"/>
                  <a:gd name="T8" fmla="*/ 153 w 237"/>
                  <a:gd name="T9" fmla="*/ 69 h 206"/>
                  <a:gd name="T10" fmla="*/ 158 w 237"/>
                  <a:gd name="T11" fmla="*/ 69 h 206"/>
                  <a:gd name="T12" fmla="*/ 153 w 237"/>
                  <a:gd name="T13" fmla="*/ 74 h 206"/>
                  <a:gd name="T14" fmla="*/ 174 w 237"/>
                  <a:gd name="T15" fmla="*/ 106 h 206"/>
                  <a:gd name="T16" fmla="*/ 221 w 237"/>
                  <a:gd name="T17" fmla="*/ 121 h 206"/>
                  <a:gd name="T18" fmla="*/ 237 w 237"/>
                  <a:gd name="T19" fmla="*/ 121 h 206"/>
                  <a:gd name="T20" fmla="*/ 195 w 237"/>
                  <a:gd name="T21" fmla="*/ 179 h 206"/>
                  <a:gd name="T22" fmla="*/ 169 w 237"/>
                  <a:gd name="T23" fmla="*/ 179 h 206"/>
                  <a:gd name="T24" fmla="*/ 142 w 237"/>
                  <a:gd name="T25" fmla="*/ 195 h 206"/>
                  <a:gd name="T26" fmla="*/ 127 w 237"/>
                  <a:gd name="T27" fmla="*/ 190 h 206"/>
                  <a:gd name="T28" fmla="*/ 105 w 237"/>
                  <a:gd name="T29" fmla="*/ 206 h 206"/>
                  <a:gd name="T30" fmla="*/ 84 w 237"/>
                  <a:gd name="T31" fmla="*/ 201 h 206"/>
                  <a:gd name="T32" fmla="*/ 47 w 237"/>
                  <a:gd name="T33" fmla="*/ 185 h 206"/>
                  <a:gd name="T34" fmla="*/ 47 w 237"/>
                  <a:gd name="T35" fmla="*/ 169 h 206"/>
                  <a:gd name="T36" fmla="*/ 37 w 237"/>
                  <a:gd name="T37" fmla="*/ 169 h 206"/>
                  <a:gd name="T38" fmla="*/ 32 w 237"/>
                  <a:gd name="T39" fmla="*/ 148 h 206"/>
                  <a:gd name="T40" fmla="*/ 16 w 237"/>
                  <a:gd name="T41" fmla="*/ 132 h 206"/>
                  <a:gd name="T42" fmla="*/ 0 w 237"/>
                  <a:gd name="T43" fmla="*/ 127 h 206"/>
                  <a:gd name="T44" fmla="*/ 5 w 237"/>
                  <a:gd name="T45" fmla="*/ 111 h 206"/>
                  <a:gd name="T46" fmla="*/ 16 w 237"/>
                  <a:gd name="T47" fmla="*/ 116 h 206"/>
                  <a:gd name="T48" fmla="*/ 26 w 237"/>
                  <a:gd name="T49" fmla="*/ 69 h 206"/>
                  <a:gd name="T50" fmla="*/ 32 w 237"/>
                  <a:gd name="T51" fmla="*/ 74 h 206"/>
                  <a:gd name="T52" fmla="*/ 32 w 237"/>
                  <a:gd name="T53" fmla="*/ 69 h 206"/>
                  <a:gd name="T54" fmla="*/ 42 w 237"/>
                  <a:gd name="T55" fmla="*/ 37 h 206"/>
                  <a:gd name="T56" fmla="*/ 47 w 237"/>
                  <a:gd name="T57" fmla="*/ 37 h 206"/>
                  <a:gd name="T58" fmla="*/ 53 w 237"/>
                  <a:gd name="T59" fmla="*/ 26 h 206"/>
                  <a:gd name="T60" fmla="*/ 53 w 237"/>
                  <a:gd name="T61" fmla="*/ 11 h 206"/>
                  <a:gd name="T62" fmla="*/ 69 w 237"/>
                  <a:gd name="T63" fmla="*/ 11 h 206"/>
                  <a:gd name="T64" fmla="*/ 74 w 237"/>
                  <a:gd name="T65" fmla="*/ 0 h 206"/>
                  <a:gd name="T66" fmla="*/ 90 w 237"/>
                  <a:gd name="T67" fmla="*/ 5 h 206"/>
                  <a:gd name="T68" fmla="*/ 111 w 237"/>
                  <a:gd name="T69" fmla="*/ 5 h 206"/>
                  <a:gd name="T70" fmla="*/ 127 w 237"/>
                  <a:gd name="T71" fmla="*/ 21 h 206"/>
                  <a:gd name="T72" fmla="*/ 137 w 237"/>
                  <a:gd name="T73" fmla="*/ 26 h 2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237" h="206">
                    <a:moveTo>
                      <a:pt x="137" y="26"/>
                    </a:moveTo>
                    <a:lnTo>
                      <a:pt x="148" y="42"/>
                    </a:lnTo>
                    <a:lnTo>
                      <a:pt x="137" y="58"/>
                    </a:lnTo>
                    <a:lnTo>
                      <a:pt x="137" y="69"/>
                    </a:lnTo>
                    <a:lnTo>
                      <a:pt x="153" y="69"/>
                    </a:lnTo>
                    <a:lnTo>
                      <a:pt x="158" y="69"/>
                    </a:lnTo>
                    <a:lnTo>
                      <a:pt x="153" y="74"/>
                    </a:lnTo>
                    <a:lnTo>
                      <a:pt x="174" y="106"/>
                    </a:lnTo>
                    <a:lnTo>
                      <a:pt x="221" y="121"/>
                    </a:lnTo>
                    <a:lnTo>
                      <a:pt x="237" y="121"/>
                    </a:lnTo>
                    <a:lnTo>
                      <a:pt x="195" y="179"/>
                    </a:lnTo>
                    <a:lnTo>
                      <a:pt x="169" y="179"/>
                    </a:lnTo>
                    <a:lnTo>
                      <a:pt x="142" y="195"/>
                    </a:lnTo>
                    <a:lnTo>
                      <a:pt x="127" y="190"/>
                    </a:lnTo>
                    <a:lnTo>
                      <a:pt x="105" y="206"/>
                    </a:lnTo>
                    <a:lnTo>
                      <a:pt x="84" y="201"/>
                    </a:lnTo>
                    <a:lnTo>
                      <a:pt x="47" y="185"/>
                    </a:lnTo>
                    <a:lnTo>
                      <a:pt x="47" y="169"/>
                    </a:lnTo>
                    <a:lnTo>
                      <a:pt x="37" y="169"/>
                    </a:lnTo>
                    <a:lnTo>
                      <a:pt x="32" y="148"/>
                    </a:lnTo>
                    <a:lnTo>
                      <a:pt x="16" y="132"/>
                    </a:lnTo>
                    <a:lnTo>
                      <a:pt x="0" y="127"/>
                    </a:lnTo>
                    <a:lnTo>
                      <a:pt x="5" y="111"/>
                    </a:lnTo>
                    <a:lnTo>
                      <a:pt x="16" y="116"/>
                    </a:lnTo>
                    <a:lnTo>
                      <a:pt x="26" y="69"/>
                    </a:lnTo>
                    <a:lnTo>
                      <a:pt x="32" y="74"/>
                    </a:lnTo>
                    <a:lnTo>
                      <a:pt x="32" y="69"/>
                    </a:lnTo>
                    <a:lnTo>
                      <a:pt x="42" y="37"/>
                    </a:lnTo>
                    <a:lnTo>
                      <a:pt x="47" y="37"/>
                    </a:lnTo>
                    <a:lnTo>
                      <a:pt x="53" y="26"/>
                    </a:lnTo>
                    <a:lnTo>
                      <a:pt x="53" y="11"/>
                    </a:lnTo>
                    <a:lnTo>
                      <a:pt x="69" y="11"/>
                    </a:lnTo>
                    <a:lnTo>
                      <a:pt x="74" y="0"/>
                    </a:lnTo>
                    <a:lnTo>
                      <a:pt x="90" y="5"/>
                    </a:lnTo>
                    <a:lnTo>
                      <a:pt x="111" y="5"/>
                    </a:lnTo>
                    <a:lnTo>
                      <a:pt x="127" y="21"/>
                    </a:lnTo>
                    <a:lnTo>
                      <a:pt x="137" y="26"/>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01" name="Freeform 252"/>
              <p:cNvSpPr>
                <a:spLocks/>
              </p:cNvSpPr>
              <p:nvPr/>
            </p:nvSpPr>
            <p:spPr bwMode="auto">
              <a:xfrm>
                <a:off x="3390" y="2131"/>
                <a:ext cx="237" cy="206"/>
              </a:xfrm>
              <a:custGeom>
                <a:avLst/>
                <a:gdLst>
                  <a:gd name="T0" fmla="*/ 142 w 237"/>
                  <a:gd name="T1" fmla="*/ 32 h 206"/>
                  <a:gd name="T2" fmla="*/ 148 w 237"/>
                  <a:gd name="T3" fmla="*/ 42 h 206"/>
                  <a:gd name="T4" fmla="*/ 137 w 237"/>
                  <a:gd name="T5" fmla="*/ 58 h 206"/>
                  <a:gd name="T6" fmla="*/ 137 w 237"/>
                  <a:gd name="T7" fmla="*/ 69 h 206"/>
                  <a:gd name="T8" fmla="*/ 153 w 237"/>
                  <a:gd name="T9" fmla="*/ 69 h 206"/>
                  <a:gd name="T10" fmla="*/ 158 w 237"/>
                  <a:gd name="T11" fmla="*/ 69 h 206"/>
                  <a:gd name="T12" fmla="*/ 153 w 237"/>
                  <a:gd name="T13" fmla="*/ 74 h 206"/>
                  <a:gd name="T14" fmla="*/ 174 w 237"/>
                  <a:gd name="T15" fmla="*/ 106 h 206"/>
                  <a:gd name="T16" fmla="*/ 221 w 237"/>
                  <a:gd name="T17" fmla="*/ 121 h 206"/>
                  <a:gd name="T18" fmla="*/ 237 w 237"/>
                  <a:gd name="T19" fmla="*/ 121 h 206"/>
                  <a:gd name="T20" fmla="*/ 195 w 237"/>
                  <a:gd name="T21" fmla="*/ 179 h 206"/>
                  <a:gd name="T22" fmla="*/ 169 w 237"/>
                  <a:gd name="T23" fmla="*/ 179 h 206"/>
                  <a:gd name="T24" fmla="*/ 142 w 237"/>
                  <a:gd name="T25" fmla="*/ 195 h 206"/>
                  <a:gd name="T26" fmla="*/ 127 w 237"/>
                  <a:gd name="T27" fmla="*/ 190 h 206"/>
                  <a:gd name="T28" fmla="*/ 105 w 237"/>
                  <a:gd name="T29" fmla="*/ 206 h 206"/>
                  <a:gd name="T30" fmla="*/ 84 w 237"/>
                  <a:gd name="T31" fmla="*/ 201 h 206"/>
                  <a:gd name="T32" fmla="*/ 47 w 237"/>
                  <a:gd name="T33" fmla="*/ 185 h 206"/>
                  <a:gd name="T34" fmla="*/ 47 w 237"/>
                  <a:gd name="T35" fmla="*/ 169 h 206"/>
                  <a:gd name="T36" fmla="*/ 37 w 237"/>
                  <a:gd name="T37" fmla="*/ 169 h 206"/>
                  <a:gd name="T38" fmla="*/ 32 w 237"/>
                  <a:gd name="T39" fmla="*/ 148 h 206"/>
                  <a:gd name="T40" fmla="*/ 16 w 237"/>
                  <a:gd name="T41" fmla="*/ 132 h 206"/>
                  <a:gd name="T42" fmla="*/ 0 w 237"/>
                  <a:gd name="T43" fmla="*/ 127 h 206"/>
                  <a:gd name="T44" fmla="*/ 5 w 237"/>
                  <a:gd name="T45" fmla="*/ 111 h 206"/>
                  <a:gd name="T46" fmla="*/ 16 w 237"/>
                  <a:gd name="T47" fmla="*/ 116 h 206"/>
                  <a:gd name="T48" fmla="*/ 26 w 237"/>
                  <a:gd name="T49" fmla="*/ 69 h 206"/>
                  <a:gd name="T50" fmla="*/ 32 w 237"/>
                  <a:gd name="T51" fmla="*/ 74 h 206"/>
                  <a:gd name="T52" fmla="*/ 32 w 237"/>
                  <a:gd name="T53" fmla="*/ 69 h 206"/>
                  <a:gd name="T54" fmla="*/ 42 w 237"/>
                  <a:gd name="T55" fmla="*/ 37 h 206"/>
                  <a:gd name="T56" fmla="*/ 47 w 237"/>
                  <a:gd name="T57" fmla="*/ 37 h 206"/>
                  <a:gd name="T58" fmla="*/ 53 w 237"/>
                  <a:gd name="T59" fmla="*/ 26 h 206"/>
                  <a:gd name="T60" fmla="*/ 53 w 237"/>
                  <a:gd name="T61" fmla="*/ 11 h 206"/>
                  <a:gd name="T62" fmla="*/ 69 w 237"/>
                  <a:gd name="T63" fmla="*/ 11 h 206"/>
                  <a:gd name="T64" fmla="*/ 74 w 237"/>
                  <a:gd name="T65" fmla="*/ 0 h 206"/>
                  <a:gd name="T66" fmla="*/ 90 w 237"/>
                  <a:gd name="T67" fmla="*/ 5 h 206"/>
                  <a:gd name="T68" fmla="*/ 111 w 237"/>
                  <a:gd name="T69" fmla="*/ 5 h 206"/>
                  <a:gd name="T70" fmla="*/ 127 w 237"/>
                  <a:gd name="T71" fmla="*/ 21 h 206"/>
                  <a:gd name="T72" fmla="*/ 137 w 237"/>
                  <a:gd name="T73" fmla="*/ 26 h 206"/>
                  <a:gd name="T74" fmla="*/ 142 w 237"/>
                  <a:gd name="T75" fmla="*/ 32 h 2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237" h="206">
                    <a:moveTo>
                      <a:pt x="142" y="32"/>
                    </a:moveTo>
                    <a:lnTo>
                      <a:pt x="148" y="42"/>
                    </a:lnTo>
                    <a:lnTo>
                      <a:pt x="137" y="58"/>
                    </a:lnTo>
                    <a:lnTo>
                      <a:pt x="137" y="69"/>
                    </a:lnTo>
                    <a:lnTo>
                      <a:pt x="153" y="69"/>
                    </a:lnTo>
                    <a:lnTo>
                      <a:pt x="158" y="69"/>
                    </a:lnTo>
                    <a:lnTo>
                      <a:pt x="153" y="74"/>
                    </a:lnTo>
                    <a:lnTo>
                      <a:pt x="174" y="106"/>
                    </a:lnTo>
                    <a:lnTo>
                      <a:pt x="221" y="121"/>
                    </a:lnTo>
                    <a:lnTo>
                      <a:pt x="237" y="121"/>
                    </a:lnTo>
                    <a:lnTo>
                      <a:pt x="195" y="179"/>
                    </a:lnTo>
                    <a:lnTo>
                      <a:pt x="169" y="179"/>
                    </a:lnTo>
                    <a:lnTo>
                      <a:pt x="142" y="195"/>
                    </a:lnTo>
                    <a:lnTo>
                      <a:pt x="127" y="190"/>
                    </a:lnTo>
                    <a:lnTo>
                      <a:pt x="105" y="206"/>
                    </a:lnTo>
                    <a:lnTo>
                      <a:pt x="84" y="201"/>
                    </a:lnTo>
                    <a:lnTo>
                      <a:pt x="47" y="185"/>
                    </a:lnTo>
                    <a:lnTo>
                      <a:pt x="47" y="169"/>
                    </a:lnTo>
                    <a:lnTo>
                      <a:pt x="37" y="169"/>
                    </a:lnTo>
                    <a:lnTo>
                      <a:pt x="32" y="148"/>
                    </a:lnTo>
                    <a:lnTo>
                      <a:pt x="16" y="132"/>
                    </a:lnTo>
                    <a:lnTo>
                      <a:pt x="0" y="127"/>
                    </a:lnTo>
                    <a:lnTo>
                      <a:pt x="5" y="111"/>
                    </a:lnTo>
                    <a:lnTo>
                      <a:pt x="16" y="116"/>
                    </a:lnTo>
                    <a:lnTo>
                      <a:pt x="26" y="69"/>
                    </a:lnTo>
                    <a:lnTo>
                      <a:pt x="32" y="74"/>
                    </a:lnTo>
                    <a:lnTo>
                      <a:pt x="32" y="69"/>
                    </a:lnTo>
                    <a:lnTo>
                      <a:pt x="42" y="37"/>
                    </a:lnTo>
                    <a:lnTo>
                      <a:pt x="47" y="37"/>
                    </a:lnTo>
                    <a:lnTo>
                      <a:pt x="53" y="26"/>
                    </a:lnTo>
                    <a:lnTo>
                      <a:pt x="53" y="11"/>
                    </a:lnTo>
                    <a:lnTo>
                      <a:pt x="69" y="11"/>
                    </a:lnTo>
                    <a:lnTo>
                      <a:pt x="74" y="0"/>
                    </a:lnTo>
                    <a:lnTo>
                      <a:pt x="90" y="5"/>
                    </a:lnTo>
                    <a:lnTo>
                      <a:pt x="111" y="5"/>
                    </a:lnTo>
                    <a:lnTo>
                      <a:pt x="127" y="21"/>
                    </a:lnTo>
                    <a:lnTo>
                      <a:pt x="137" y="26"/>
                    </a:lnTo>
                    <a:lnTo>
                      <a:pt x="142" y="32"/>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02" name="Freeform 253"/>
              <p:cNvSpPr>
                <a:spLocks/>
              </p:cNvSpPr>
              <p:nvPr/>
            </p:nvSpPr>
            <p:spPr bwMode="auto">
              <a:xfrm>
                <a:off x="3105" y="1508"/>
                <a:ext cx="79" cy="32"/>
              </a:xfrm>
              <a:custGeom>
                <a:avLst/>
                <a:gdLst>
                  <a:gd name="T0" fmla="*/ 79 w 79"/>
                  <a:gd name="T1" fmla="*/ 11 h 32"/>
                  <a:gd name="T2" fmla="*/ 74 w 79"/>
                  <a:gd name="T3" fmla="*/ 21 h 32"/>
                  <a:gd name="T4" fmla="*/ 48 w 79"/>
                  <a:gd name="T5" fmla="*/ 27 h 32"/>
                  <a:gd name="T6" fmla="*/ 21 w 79"/>
                  <a:gd name="T7" fmla="*/ 32 h 32"/>
                  <a:gd name="T8" fmla="*/ 5 w 79"/>
                  <a:gd name="T9" fmla="*/ 27 h 32"/>
                  <a:gd name="T10" fmla="*/ 0 w 79"/>
                  <a:gd name="T11" fmla="*/ 16 h 32"/>
                  <a:gd name="T12" fmla="*/ 11 w 79"/>
                  <a:gd name="T13" fmla="*/ 16 h 32"/>
                  <a:gd name="T14" fmla="*/ 16 w 79"/>
                  <a:gd name="T15" fmla="*/ 11 h 32"/>
                  <a:gd name="T16" fmla="*/ 27 w 79"/>
                  <a:gd name="T17" fmla="*/ 0 h 32"/>
                  <a:gd name="T18" fmla="*/ 42 w 79"/>
                  <a:gd name="T19" fmla="*/ 6 h 32"/>
                  <a:gd name="T20" fmla="*/ 53 w 79"/>
                  <a:gd name="T21" fmla="*/ 6 h 32"/>
                  <a:gd name="T22" fmla="*/ 79 w 79"/>
                  <a:gd name="T23" fmla="*/ 11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9" h="32">
                    <a:moveTo>
                      <a:pt x="79" y="11"/>
                    </a:moveTo>
                    <a:lnTo>
                      <a:pt x="74" y="21"/>
                    </a:lnTo>
                    <a:lnTo>
                      <a:pt x="48" y="27"/>
                    </a:lnTo>
                    <a:lnTo>
                      <a:pt x="21" y="32"/>
                    </a:lnTo>
                    <a:lnTo>
                      <a:pt x="5" y="27"/>
                    </a:lnTo>
                    <a:lnTo>
                      <a:pt x="0" y="16"/>
                    </a:lnTo>
                    <a:lnTo>
                      <a:pt x="11" y="16"/>
                    </a:lnTo>
                    <a:lnTo>
                      <a:pt x="16" y="11"/>
                    </a:lnTo>
                    <a:lnTo>
                      <a:pt x="27" y="0"/>
                    </a:lnTo>
                    <a:lnTo>
                      <a:pt x="42" y="6"/>
                    </a:lnTo>
                    <a:lnTo>
                      <a:pt x="53" y="6"/>
                    </a:lnTo>
                    <a:lnTo>
                      <a:pt x="79" y="11"/>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03" name="Freeform 254"/>
              <p:cNvSpPr>
                <a:spLocks/>
              </p:cNvSpPr>
              <p:nvPr/>
            </p:nvSpPr>
            <p:spPr bwMode="auto">
              <a:xfrm>
                <a:off x="3105" y="1508"/>
                <a:ext cx="79" cy="32"/>
              </a:xfrm>
              <a:custGeom>
                <a:avLst/>
                <a:gdLst>
                  <a:gd name="T0" fmla="*/ 74 w 79"/>
                  <a:gd name="T1" fmla="*/ 16 h 32"/>
                  <a:gd name="T2" fmla="*/ 74 w 79"/>
                  <a:gd name="T3" fmla="*/ 21 h 32"/>
                  <a:gd name="T4" fmla="*/ 48 w 79"/>
                  <a:gd name="T5" fmla="*/ 27 h 32"/>
                  <a:gd name="T6" fmla="*/ 21 w 79"/>
                  <a:gd name="T7" fmla="*/ 32 h 32"/>
                  <a:gd name="T8" fmla="*/ 5 w 79"/>
                  <a:gd name="T9" fmla="*/ 27 h 32"/>
                  <a:gd name="T10" fmla="*/ 0 w 79"/>
                  <a:gd name="T11" fmla="*/ 16 h 32"/>
                  <a:gd name="T12" fmla="*/ 11 w 79"/>
                  <a:gd name="T13" fmla="*/ 16 h 32"/>
                  <a:gd name="T14" fmla="*/ 16 w 79"/>
                  <a:gd name="T15" fmla="*/ 11 h 32"/>
                  <a:gd name="T16" fmla="*/ 27 w 79"/>
                  <a:gd name="T17" fmla="*/ 0 h 32"/>
                  <a:gd name="T18" fmla="*/ 42 w 79"/>
                  <a:gd name="T19" fmla="*/ 6 h 32"/>
                  <a:gd name="T20" fmla="*/ 53 w 79"/>
                  <a:gd name="T21" fmla="*/ 6 h 32"/>
                  <a:gd name="T22" fmla="*/ 79 w 79"/>
                  <a:gd name="T23" fmla="*/ 11 h 32"/>
                  <a:gd name="T24" fmla="*/ 74 w 79"/>
                  <a:gd name="T25" fmla="*/ 16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9" h="32">
                    <a:moveTo>
                      <a:pt x="74" y="16"/>
                    </a:moveTo>
                    <a:lnTo>
                      <a:pt x="74" y="21"/>
                    </a:lnTo>
                    <a:lnTo>
                      <a:pt x="48" y="27"/>
                    </a:lnTo>
                    <a:lnTo>
                      <a:pt x="21" y="32"/>
                    </a:lnTo>
                    <a:lnTo>
                      <a:pt x="5" y="27"/>
                    </a:lnTo>
                    <a:lnTo>
                      <a:pt x="0" y="16"/>
                    </a:lnTo>
                    <a:lnTo>
                      <a:pt x="11" y="16"/>
                    </a:lnTo>
                    <a:lnTo>
                      <a:pt x="16" y="11"/>
                    </a:lnTo>
                    <a:lnTo>
                      <a:pt x="27" y="0"/>
                    </a:lnTo>
                    <a:lnTo>
                      <a:pt x="42" y="6"/>
                    </a:lnTo>
                    <a:lnTo>
                      <a:pt x="53" y="6"/>
                    </a:lnTo>
                    <a:lnTo>
                      <a:pt x="79" y="11"/>
                    </a:lnTo>
                    <a:lnTo>
                      <a:pt x="74" y="1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04" name="Freeform 255"/>
              <p:cNvSpPr>
                <a:spLocks/>
              </p:cNvSpPr>
              <p:nvPr/>
            </p:nvSpPr>
            <p:spPr bwMode="auto">
              <a:xfrm>
                <a:off x="3727" y="2764"/>
                <a:ext cx="11" cy="21"/>
              </a:xfrm>
              <a:custGeom>
                <a:avLst/>
                <a:gdLst>
                  <a:gd name="T0" fmla="*/ 0 w 11"/>
                  <a:gd name="T1" fmla="*/ 6 h 21"/>
                  <a:gd name="T2" fmla="*/ 11 w 11"/>
                  <a:gd name="T3" fmla="*/ 0 h 21"/>
                  <a:gd name="T4" fmla="*/ 11 w 11"/>
                  <a:gd name="T5" fmla="*/ 21 h 21"/>
                  <a:gd name="T6" fmla="*/ 0 w 11"/>
                  <a:gd name="T7" fmla="*/ 21 h 21"/>
                  <a:gd name="T8" fmla="*/ 0 w 11"/>
                  <a:gd name="T9" fmla="*/ 6 h 21"/>
                </a:gdLst>
                <a:ahLst/>
                <a:cxnLst>
                  <a:cxn ang="0">
                    <a:pos x="T0" y="T1"/>
                  </a:cxn>
                  <a:cxn ang="0">
                    <a:pos x="T2" y="T3"/>
                  </a:cxn>
                  <a:cxn ang="0">
                    <a:pos x="T4" y="T5"/>
                  </a:cxn>
                  <a:cxn ang="0">
                    <a:pos x="T6" y="T7"/>
                  </a:cxn>
                  <a:cxn ang="0">
                    <a:pos x="T8" y="T9"/>
                  </a:cxn>
                </a:cxnLst>
                <a:rect l="0" t="0" r="r" b="b"/>
                <a:pathLst>
                  <a:path w="11" h="21">
                    <a:moveTo>
                      <a:pt x="0" y="6"/>
                    </a:moveTo>
                    <a:lnTo>
                      <a:pt x="11" y="0"/>
                    </a:lnTo>
                    <a:lnTo>
                      <a:pt x="11" y="21"/>
                    </a:lnTo>
                    <a:lnTo>
                      <a:pt x="0" y="21"/>
                    </a:lnTo>
                    <a:lnTo>
                      <a:pt x="0" y="6"/>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05" name="Freeform 256"/>
              <p:cNvSpPr>
                <a:spLocks/>
              </p:cNvSpPr>
              <p:nvPr/>
            </p:nvSpPr>
            <p:spPr bwMode="auto">
              <a:xfrm>
                <a:off x="3727" y="2764"/>
                <a:ext cx="11" cy="21"/>
              </a:xfrm>
              <a:custGeom>
                <a:avLst/>
                <a:gdLst>
                  <a:gd name="T0" fmla="*/ 6 w 11"/>
                  <a:gd name="T1" fmla="*/ 6 h 21"/>
                  <a:gd name="T2" fmla="*/ 11 w 11"/>
                  <a:gd name="T3" fmla="*/ 0 h 21"/>
                  <a:gd name="T4" fmla="*/ 11 w 11"/>
                  <a:gd name="T5" fmla="*/ 21 h 21"/>
                  <a:gd name="T6" fmla="*/ 0 w 11"/>
                  <a:gd name="T7" fmla="*/ 21 h 21"/>
                  <a:gd name="T8" fmla="*/ 0 w 11"/>
                  <a:gd name="T9" fmla="*/ 6 h 21"/>
                  <a:gd name="T10" fmla="*/ 6 w 11"/>
                  <a:gd name="T11" fmla="*/ 6 h 21"/>
                </a:gdLst>
                <a:ahLst/>
                <a:cxnLst>
                  <a:cxn ang="0">
                    <a:pos x="T0" y="T1"/>
                  </a:cxn>
                  <a:cxn ang="0">
                    <a:pos x="T2" y="T3"/>
                  </a:cxn>
                  <a:cxn ang="0">
                    <a:pos x="T4" y="T5"/>
                  </a:cxn>
                  <a:cxn ang="0">
                    <a:pos x="T6" y="T7"/>
                  </a:cxn>
                  <a:cxn ang="0">
                    <a:pos x="T8" y="T9"/>
                  </a:cxn>
                  <a:cxn ang="0">
                    <a:pos x="T10" y="T11"/>
                  </a:cxn>
                </a:cxnLst>
                <a:rect l="0" t="0" r="r" b="b"/>
                <a:pathLst>
                  <a:path w="11" h="21">
                    <a:moveTo>
                      <a:pt x="6" y="6"/>
                    </a:moveTo>
                    <a:lnTo>
                      <a:pt x="11" y="0"/>
                    </a:lnTo>
                    <a:lnTo>
                      <a:pt x="11" y="21"/>
                    </a:lnTo>
                    <a:lnTo>
                      <a:pt x="0" y="21"/>
                    </a:lnTo>
                    <a:lnTo>
                      <a:pt x="0" y="6"/>
                    </a:lnTo>
                    <a:lnTo>
                      <a:pt x="6" y="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06" name="Freeform 257"/>
              <p:cNvSpPr>
                <a:spLocks/>
              </p:cNvSpPr>
              <p:nvPr/>
            </p:nvSpPr>
            <p:spPr bwMode="auto">
              <a:xfrm>
                <a:off x="3759" y="2754"/>
                <a:ext cx="16" cy="16"/>
              </a:xfrm>
              <a:custGeom>
                <a:avLst/>
                <a:gdLst>
                  <a:gd name="T0" fmla="*/ 5 w 16"/>
                  <a:gd name="T1" fmla="*/ 0 h 16"/>
                  <a:gd name="T2" fmla="*/ 16 w 16"/>
                  <a:gd name="T3" fmla="*/ 5 h 16"/>
                  <a:gd name="T4" fmla="*/ 11 w 16"/>
                  <a:gd name="T5" fmla="*/ 16 h 16"/>
                  <a:gd name="T6" fmla="*/ 0 w 16"/>
                  <a:gd name="T7" fmla="*/ 16 h 16"/>
                  <a:gd name="T8" fmla="*/ 5 w 16"/>
                  <a:gd name="T9" fmla="*/ 0 h 16"/>
                </a:gdLst>
                <a:ahLst/>
                <a:cxnLst>
                  <a:cxn ang="0">
                    <a:pos x="T0" y="T1"/>
                  </a:cxn>
                  <a:cxn ang="0">
                    <a:pos x="T2" y="T3"/>
                  </a:cxn>
                  <a:cxn ang="0">
                    <a:pos x="T4" y="T5"/>
                  </a:cxn>
                  <a:cxn ang="0">
                    <a:pos x="T6" y="T7"/>
                  </a:cxn>
                  <a:cxn ang="0">
                    <a:pos x="T8" y="T9"/>
                  </a:cxn>
                </a:cxnLst>
                <a:rect l="0" t="0" r="r" b="b"/>
                <a:pathLst>
                  <a:path w="16" h="16">
                    <a:moveTo>
                      <a:pt x="5" y="0"/>
                    </a:moveTo>
                    <a:lnTo>
                      <a:pt x="16" y="5"/>
                    </a:lnTo>
                    <a:lnTo>
                      <a:pt x="11" y="16"/>
                    </a:lnTo>
                    <a:lnTo>
                      <a:pt x="0" y="16"/>
                    </a:lnTo>
                    <a:lnTo>
                      <a:pt x="5" y="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07" name="Freeform 258"/>
              <p:cNvSpPr>
                <a:spLocks/>
              </p:cNvSpPr>
              <p:nvPr/>
            </p:nvSpPr>
            <p:spPr bwMode="auto">
              <a:xfrm>
                <a:off x="3759" y="2754"/>
                <a:ext cx="16" cy="16"/>
              </a:xfrm>
              <a:custGeom>
                <a:avLst/>
                <a:gdLst>
                  <a:gd name="T0" fmla="*/ 11 w 16"/>
                  <a:gd name="T1" fmla="*/ 5 h 16"/>
                  <a:gd name="T2" fmla="*/ 16 w 16"/>
                  <a:gd name="T3" fmla="*/ 5 h 16"/>
                  <a:gd name="T4" fmla="*/ 11 w 16"/>
                  <a:gd name="T5" fmla="*/ 16 h 16"/>
                  <a:gd name="T6" fmla="*/ 0 w 16"/>
                  <a:gd name="T7" fmla="*/ 16 h 16"/>
                  <a:gd name="T8" fmla="*/ 5 w 16"/>
                  <a:gd name="T9" fmla="*/ 0 h 16"/>
                  <a:gd name="T10" fmla="*/ 11 w 16"/>
                  <a:gd name="T11" fmla="*/ 5 h 16"/>
                </a:gdLst>
                <a:ahLst/>
                <a:cxnLst>
                  <a:cxn ang="0">
                    <a:pos x="T0" y="T1"/>
                  </a:cxn>
                  <a:cxn ang="0">
                    <a:pos x="T2" y="T3"/>
                  </a:cxn>
                  <a:cxn ang="0">
                    <a:pos x="T4" y="T5"/>
                  </a:cxn>
                  <a:cxn ang="0">
                    <a:pos x="T6" y="T7"/>
                  </a:cxn>
                  <a:cxn ang="0">
                    <a:pos x="T8" y="T9"/>
                  </a:cxn>
                  <a:cxn ang="0">
                    <a:pos x="T10" y="T11"/>
                  </a:cxn>
                </a:cxnLst>
                <a:rect l="0" t="0" r="r" b="b"/>
                <a:pathLst>
                  <a:path w="16" h="16">
                    <a:moveTo>
                      <a:pt x="11" y="5"/>
                    </a:moveTo>
                    <a:lnTo>
                      <a:pt x="16" y="5"/>
                    </a:lnTo>
                    <a:lnTo>
                      <a:pt x="11" y="16"/>
                    </a:lnTo>
                    <a:lnTo>
                      <a:pt x="0" y="16"/>
                    </a:lnTo>
                    <a:lnTo>
                      <a:pt x="5" y="0"/>
                    </a:lnTo>
                    <a:lnTo>
                      <a:pt x="11" y="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08" name="Freeform 259"/>
              <p:cNvSpPr>
                <a:spLocks/>
              </p:cNvSpPr>
              <p:nvPr/>
            </p:nvSpPr>
            <p:spPr bwMode="auto">
              <a:xfrm>
                <a:off x="3548" y="2611"/>
                <a:ext cx="27" cy="11"/>
              </a:xfrm>
              <a:custGeom>
                <a:avLst/>
                <a:gdLst>
                  <a:gd name="T0" fmla="*/ 0 w 27"/>
                  <a:gd name="T1" fmla="*/ 0 h 11"/>
                  <a:gd name="T2" fmla="*/ 27 w 27"/>
                  <a:gd name="T3" fmla="*/ 0 h 11"/>
                  <a:gd name="T4" fmla="*/ 16 w 27"/>
                  <a:gd name="T5" fmla="*/ 11 h 11"/>
                  <a:gd name="T6" fmla="*/ 5 w 27"/>
                  <a:gd name="T7" fmla="*/ 11 h 11"/>
                  <a:gd name="T8" fmla="*/ 0 w 27"/>
                  <a:gd name="T9" fmla="*/ 0 h 11"/>
                </a:gdLst>
                <a:ahLst/>
                <a:cxnLst>
                  <a:cxn ang="0">
                    <a:pos x="T0" y="T1"/>
                  </a:cxn>
                  <a:cxn ang="0">
                    <a:pos x="T2" y="T3"/>
                  </a:cxn>
                  <a:cxn ang="0">
                    <a:pos x="T4" y="T5"/>
                  </a:cxn>
                  <a:cxn ang="0">
                    <a:pos x="T6" y="T7"/>
                  </a:cxn>
                  <a:cxn ang="0">
                    <a:pos x="T8" y="T9"/>
                  </a:cxn>
                </a:cxnLst>
                <a:rect l="0" t="0" r="r" b="b"/>
                <a:pathLst>
                  <a:path w="27" h="11">
                    <a:moveTo>
                      <a:pt x="0" y="0"/>
                    </a:moveTo>
                    <a:lnTo>
                      <a:pt x="27" y="0"/>
                    </a:lnTo>
                    <a:lnTo>
                      <a:pt x="16" y="11"/>
                    </a:lnTo>
                    <a:lnTo>
                      <a:pt x="5" y="11"/>
                    </a:lnTo>
                    <a:lnTo>
                      <a:pt x="0" y="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09" name="Freeform 260"/>
              <p:cNvSpPr>
                <a:spLocks/>
              </p:cNvSpPr>
              <p:nvPr/>
            </p:nvSpPr>
            <p:spPr bwMode="auto">
              <a:xfrm>
                <a:off x="3548" y="2611"/>
                <a:ext cx="27" cy="11"/>
              </a:xfrm>
              <a:custGeom>
                <a:avLst/>
                <a:gdLst>
                  <a:gd name="T0" fmla="*/ 11 w 27"/>
                  <a:gd name="T1" fmla="*/ 0 h 11"/>
                  <a:gd name="T2" fmla="*/ 27 w 27"/>
                  <a:gd name="T3" fmla="*/ 0 h 11"/>
                  <a:gd name="T4" fmla="*/ 16 w 27"/>
                  <a:gd name="T5" fmla="*/ 11 h 11"/>
                  <a:gd name="T6" fmla="*/ 5 w 27"/>
                  <a:gd name="T7" fmla="*/ 11 h 11"/>
                  <a:gd name="T8" fmla="*/ 0 w 27"/>
                  <a:gd name="T9" fmla="*/ 0 h 11"/>
                  <a:gd name="T10" fmla="*/ 11 w 27"/>
                  <a:gd name="T11" fmla="*/ 0 h 11"/>
                </a:gdLst>
                <a:ahLst/>
                <a:cxnLst>
                  <a:cxn ang="0">
                    <a:pos x="T0" y="T1"/>
                  </a:cxn>
                  <a:cxn ang="0">
                    <a:pos x="T2" y="T3"/>
                  </a:cxn>
                  <a:cxn ang="0">
                    <a:pos x="T4" y="T5"/>
                  </a:cxn>
                  <a:cxn ang="0">
                    <a:pos x="T6" y="T7"/>
                  </a:cxn>
                  <a:cxn ang="0">
                    <a:pos x="T8" y="T9"/>
                  </a:cxn>
                  <a:cxn ang="0">
                    <a:pos x="T10" y="T11"/>
                  </a:cxn>
                </a:cxnLst>
                <a:rect l="0" t="0" r="r" b="b"/>
                <a:pathLst>
                  <a:path w="27" h="11">
                    <a:moveTo>
                      <a:pt x="11" y="0"/>
                    </a:moveTo>
                    <a:lnTo>
                      <a:pt x="27" y="0"/>
                    </a:lnTo>
                    <a:lnTo>
                      <a:pt x="16" y="11"/>
                    </a:lnTo>
                    <a:lnTo>
                      <a:pt x="5" y="11"/>
                    </a:lnTo>
                    <a:lnTo>
                      <a:pt x="0" y="0"/>
                    </a:lnTo>
                    <a:lnTo>
                      <a:pt x="11"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10" name="Freeform 261"/>
              <p:cNvSpPr>
                <a:spLocks/>
              </p:cNvSpPr>
              <p:nvPr/>
            </p:nvSpPr>
            <p:spPr bwMode="auto">
              <a:xfrm>
                <a:off x="3079" y="1746"/>
                <a:ext cx="10" cy="16"/>
              </a:xfrm>
              <a:custGeom>
                <a:avLst/>
                <a:gdLst>
                  <a:gd name="T0" fmla="*/ 0 w 10"/>
                  <a:gd name="T1" fmla="*/ 0 h 16"/>
                  <a:gd name="T2" fmla="*/ 10 w 10"/>
                  <a:gd name="T3" fmla="*/ 5 h 16"/>
                  <a:gd name="T4" fmla="*/ 5 w 10"/>
                  <a:gd name="T5" fmla="*/ 16 h 16"/>
                  <a:gd name="T6" fmla="*/ 0 w 10"/>
                  <a:gd name="T7" fmla="*/ 0 h 16"/>
                </a:gdLst>
                <a:ahLst/>
                <a:cxnLst>
                  <a:cxn ang="0">
                    <a:pos x="T0" y="T1"/>
                  </a:cxn>
                  <a:cxn ang="0">
                    <a:pos x="T2" y="T3"/>
                  </a:cxn>
                  <a:cxn ang="0">
                    <a:pos x="T4" y="T5"/>
                  </a:cxn>
                  <a:cxn ang="0">
                    <a:pos x="T6" y="T7"/>
                  </a:cxn>
                </a:cxnLst>
                <a:rect l="0" t="0" r="r" b="b"/>
                <a:pathLst>
                  <a:path w="10" h="16">
                    <a:moveTo>
                      <a:pt x="0" y="0"/>
                    </a:moveTo>
                    <a:lnTo>
                      <a:pt x="10" y="5"/>
                    </a:lnTo>
                    <a:lnTo>
                      <a:pt x="5" y="16"/>
                    </a:lnTo>
                    <a:lnTo>
                      <a:pt x="0" y="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11" name="Freeform 262"/>
              <p:cNvSpPr>
                <a:spLocks/>
              </p:cNvSpPr>
              <p:nvPr/>
            </p:nvSpPr>
            <p:spPr bwMode="auto">
              <a:xfrm>
                <a:off x="3079" y="1746"/>
                <a:ext cx="10" cy="16"/>
              </a:xfrm>
              <a:custGeom>
                <a:avLst/>
                <a:gdLst>
                  <a:gd name="T0" fmla="*/ 5 w 10"/>
                  <a:gd name="T1" fmla="*/ 5 h 16"/>
                  <a:gd name="T2" fmla="*/ 10 w 10"/>
                  <a:gd name="T3" fmla="*/ 5 h 16"/>
                  <a:gd name="T4" fmla="*/ 5 w 10"/>
                  <a:gd name="T5" fmla="*/ 16 h 16"/>
                  <a:gd name="T6" fmla="*/ 0 w 10"/>
                  <a:gd name="T7" fmla="*/ 0 h 16"/>
                  <a:gd name="T8" fmla="*/ 5 w 10"/>
                  <a:gd name="T9" fmla="*/ 5 h 16"/>
                </a:gdLst>
                <a:ahLst/>
                <a:cxnLst>
                  <a:cxn ang="0">
                    <a:pos x="T0" y="T1"/>
                  </a:cxn>
                  <a:cxn ang="0">
                    <a:pos x="T2" y="T3"/>
                  </a:cxn>
                  <a:cxn ang="0">
                    <a:pos x="T4" y="T5"/>
                  </a:cxn>
                  <a:cxn ang="0">
                    <a:pos x="T6" y="T7"/>
                  </a:cxn>
                  <a:cxn ang="0">
                    <a:pos x="T8" y="T9"/>
                  </a:cxn>
                </a:cxnLst>
                <a:rect l="0" t="0" r="r" b="b"/>
                <a:pathLst>
                  <a:path w="10" h="16">
                    <a:moveTo>
                      <a:pt x="5" y="5"/>
                    </a:moveTo>
                    <a:lnTo>
                      <a:pt x="10" y="5"/>
                    </a:lnTo>
                    <a:lnTo>
                      <a:pt x="5" y="16"/>
                    </a:lnTo>
                    <a:lnTo>
                      <a:pt x="0" y="0"/>
                    </a:lnTo>
                    <a:lnTo>
                      <a:pt x="5" y="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12" name="Freeform 263"/>
              <p:cNvSpPr>
                <a:spLocks/>
              </p:cNvSpPr>
              <p:nvPr/>
            </p:nvSpPr>
            <p:spPr bwMode="auto">
              <a:xfrm>
                <a:off x="3406" y="2316"/>
                <a:ext cx="126" cy="163"/>
              </a:xfrm>
              <a:custGeom>
                <a:avLst/>
                <a:gdLst>
                  <a:gd name="T0" fmla="*/ 31 w 126"/>
                  <a:gd name="T1" fmla="*/ 0 h 163"/>
                  <a:gd name="T2" fmla="*/ 68 w 126"/>
                  <a:gd name="T3" fmla="*/ 16 h 163"/>
                  <a:gd name="T4" fmla="*/ 89 w 126"/>
                  <a:gd name="T5" fmla="*/ 21 h 163"/>
                  <a:gd name="T6" fmla="*/ 111 w 126"/>
                  <a:gd name="T7" fmla="*/ 5 h 163"/>
                  <a:gd name="T8" fmla="*/ 126 w 126"/>
                  <a:gd name="T9" fmla="*/ 10 h 163"/>
                  <a:gd name="T10" fmla="*/ 116 w 126"/>
                  <a:gd name="T11" fmla="*/ 31 h 163"/>
                  <a:gd name="T12" fmla="*/ 116 w 126"/>
                  <a:gd name="T13" fmla="*/ 89 h 163"/>
                  <a:gd name="T14" fmla="*/ 116 w 126"/>
                  <a:gd name="T15" fmla="*/ 95 h 163"/>
                  <a:gd name="T16" fmla="*/ 121 w 126"/>
                  <a:gd name="T17" fmla="*/ 111 h 163"/>
                  <a:gd name="T18" fmla="*/ 100 w 126"/>
                  <a:gd name="T19" fmla="*/ 132 h 163"/>
                  <a:gd name="T20" fmla="*/ 84 w 126"/>
                  <a:gd name="T21" fmla="*/ 163 h 163"/>
                  <a:gd name="T22" fmla="*/ 63 w 126"/>
                  <a:gd name="T23" fmla="*/ 137 h 163"/>
                  <a:gd name="T24" fmla="*/ 0 w 126"/>
                  <a:gd name="T25" fmla="*/ 100 h 163"/>
                  <a:gd name="T26" fmla="*/ 0 w 126"/>
                  <a:gd name="T27" fmla="*/ 79 h 163"/>
                  <a:gd name="T28" fmla="*/ 5 w 126"/>
                  <a:gd name="T29" fmla="*/ 74 h 163"/>
                  <a:gd name="T30" fmla="*/ 16 w 126"/>
                  <a:gd name="T31" fmla="*/ 58 h 163"/>
                  <a:gd name="T32" fmla="*/ 21 w 126"/>
                  <a:gd name="T33" fmla="*/ 47 h 163"/>
                  <a:gd name="T34" fmla="*/ 16 w 126"/>
                  <a:gd name="T35" fmla="*/ 37 h 163"/>
                  <a:gd name="T36" fmla="*/ 10 w 126"/>
                  <a:gd name="T37" fmla="*/ 21 h 163"/>
                  <a:gd name="T38" fmla="*/ 5 w 126"/>
                  <a:gd name="T39" fmla="*/ 5 h 163"/>
                  <a:gd name="T40" fmla="*/ 10 w 126"/>
                  <a:gd name="T41" fmla="*/ 0 h 163"/>
                  <a:gd name="T42" fmla="*/ 31 w 126"/>
                  <a:gd name="T43" fmla="*/ 0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26" h="163">
                    <a:moveTo>
                      <a:pt x="31" y="0"/>
                    </a:moveTo>
                    <a:lnTo>
                      <a:pt x="68" y="16"/>
                    </a:lnTo>
                    <a:lnTo>
                      <a:pt x="89" y="21"/>
                    </a:lnTo>
                    <a:lnTo>
                      <a:pt x="111" y="5"/>
                    </a:lnTo>
                    <a:lnTo>
                      <a:pt x="126" y="10"/>
                    </a:lnTo>
                    <a:lnTo>
                      <a:pt x="116" y="31"/>
                    </a:lnTo>
                    <a:lnTo>
                      <a:pt x="116" y="89"/>
                    </a:lnTo>
                    <a:lnTo>
                      <a:pt x="116" y="95"/>
                    </a:lnTo>
                    <a:lnTo>
                      <a:pt x="121" y="111"/>
                    </a:lnTo>
                    <a:lnTo>
                      <a:pt x="100" y="132"/>
                    </a:lnTo>
                    <a:lnTo>
                      <a:pt x="84" y="163"/>
                    </a:lnTo>
                    <a:lnTo>
                      <a:pt x="63" y="137"/>
                    </a:lnTo>
                    <a:lnTo>
                      <a:pt x="0" y="100"/>
                    </a:lnTo>
                    <a:lnTo>
                      <a:pt x="0" y="79"/>
                    </a:lnTo>
                    <a:lnTo>
                      <a:pt x="5" y="74"/>
                    </a:lnTo>
                    <a:lnTo>
                      <a:pt x="16" y="58"/>
                    </a:lnTo>
                    <a:lnTo>
                      <a:pt x="21" y="47"/>
                    </a:lnTo>
                    <a:lnTo>
                      <a:pt x="16" y="37"/>
                    </a:lnTo>
                    <a:lnTo>
                      <a:pt x="10" y="21"/>
                    </a:lnTo>
                    <a:lnTo>
                      <a:pt x="5" y="5"/>
                    </a:lnTo>
                    <a:lnTo>
                      <a:pt x="10" y="0"/>
                    </a:lnTo>
                    <a:lnTo>
                      <a:pt x="31" y="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13" name="Freeform 264"/>
              <p:cNvSpPr>
                <a:spLocks/>
              </p:cNvSpPr>
              <p:nvPr/>
            </p:nvSpPr>
            <p:spPr bwMode="auto">
              <a:xfrm>
                <a:off x="3406" y="2316"/>
                <a:ext cx="126" cy="163"/>
              </a:xfrm>
              <a:custGeom>
                <a:avLst/>
                <a:gdLst>
                  <a:gd name="T0" fmla="*/ 53 w 126"/>
                  <a:gd name="T1" fmla="*/ 5 h 163"/>
                  <a:gd name="T2" fmla="*/ 68 w 126"/>
                  <a:gd name="T3" fmla="*/ 16 h 163"/>
                  <a:gd name="T4" fmla="*/ 89 w 126"/>
                  <a:gd name="T5" fmla="*/ 21 h 163"/>
                  <a:gd name="T6" fmla="*/ 111 w 126"/>
                  <a:gd name="T7" fmla="*/ 5 h 163"/>
                  <a:gd name="T8" fmla="*/ 126 w 126"/>
                  <a:gd name="T9" fmla="*/ 10 h 163"/>
                  <a:gd name="T10" fmla="*/ 116 w 126"/>
                  <a:gd name="T11" fmla="*/ 31 h 163"/>
                  <a:gd name="T12" fmla="*/ 116 w 126"/>
                  <a:gd name="T13" fmla="*/ 89 h 163"/>
                  <a:gd name="T14" fmla="*/ 116 w 126"/>
                  <a:gd name="T15" fmla="*/ 95 h 163"/>
                  <a:gd name="T16" fmla="*/ 121 w 126"/>
                  <a:gd name="T17" fmla="*/ 111 h 163"/>
                  <a:gd name="T18" fmla="*/ 100 w 126"/>
                  <a:gd name="T19" fmla="*/ 132 h 163"/>
                  <a:gd name="T20" fmla="*/ 84 w 126"/>
                  <a:gd name="T21" fmla="*/ 163 h 163"/>
                  <a:gd name="T22" fmla="*/ 63 w 126"/>
                  <a:gd name="T23" fmla="*/ 137 h 163"/>
                  <a:gd name="T24" fmla="*/ 0 w 126"/>
                  <a:gd name="T25" fmla="*/ 100 h 163"/>
                  <a:gd name="T26" fmla="*/ 0 w 126"/>
                  <a:gd name="T27" fmla="*/ 79 h 163"/>
                  <a:gd name="T28" fmla="*/ 5 w 126"/>
                  <a:gd name="T29" fmla="*/ 74 h 163"/>
                  <a:gd name="T30" fmla="*/ 16 w 126"/>
                  <a:gd name="T31" fmla="*/ 58 h 163"/>
                  <a:gd name="T32" fmla="*/ 21 w 126"/>
                  <a:gd name="T33" fmla="*/ 47 h 163"/>
                  <a:gd name="T34" fmla="*/ 16 w 126"/>
                  <a:gd name="T35" fmla="*/ 37 h 163"/>
                  <a:gd name="T36" fmla="*/ 10 w 126"/>
                  <a:gd name="T37" fmla="*/ 21 h 163"/>
                  <a:gd name="T38" fmla="*/ 5 w 126"/>
                  <a:gd name="T39" fmla="*/ 5 h 163"/>
                  <a:gd name="T40" fmla="*/ 10 w 126"/>
                  <a:gd name="T41" fmla="*/ 0 h 163"/>
                  <a:gd name="T42" fmla="*/ 31 w 126"/>
                  <a:gd name="T43" fmla="*/ 0 h 163"/>
                  <a:gd name="T44" fmla="*/ 53 w 126"/>
                  <a:gd name="T45" fmla="*/ 5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26" h="163">
                    <a:moveTo>
                      <a:pt x="53" y="5"/>
                    </a:moveTo>
                    <a:lnTo>
                      <a:pt x="68" y="16"/>
                    </a:lnTo>
                    <a:lnTo>
                      <a:pt x="89" y="21"/>
                    </a:lnTo>
                    <a:lnTo>
                      <a:pt x="111" y="5"/>
                    </a:lnTo>
                    <a:lnTo>
                      <a:pt x="126" y="10"/>
                    </a:lnTo>
                    <a:lnTo>
                      <a:pt x="116" y="31"/>
                    </a:lnTo>
                    <a:lnTo>
                      <a:pt x="116" y="89"/>
                    </a:lnTo>
                    <a:lnTo>
                      <a:pt x="116" y="95"/>
                    </a:lnTo>
                    <a:lnTo>
                      <a:pt x="121" y="111"/>
                    </a:lnTo>
                    <a:lnTo>
                      <a:pt x="100" y="132"/>
                    </a:lnTo>
                    <a:lnTo>
                      <a:pt x="84" y="163"/>
                    </a:lnTo>
                    <a:lnTo>
                      <a:pt x="63" y="137"/>
                    </a:lnTo>
                    <a:lnTo>
                      <a:pt x="0" y="100"/>
                    </a:lnTo>
                    <a:lnTo>
                      <a:pt x="0" y="79"/>
                    </a:lnTo>
                    <a:lnTo>
                      <a:pt x="5" y="74"/>
                    </a:lnTo>
                    <a:lnTo>
                      <a:pt x="16" y="58"/>
                    </a:lnTo>
                    <a:lnTo>
                      <a:pt x="21" y="47"/>
                    </a:lnTo>
                    <a:lnTo>
                      <a:pt x="16" y="37"/>
                    </a:lnTo>
                    <a:lnTo>
                      <a:pt x="10" y="21"/>
                    </a:lnTo>
                    <a:lnTo>
                      <a:pt x="5" y="5"/>
                    </a:lnTo>
                    <a:lnTo>
                      <a:pt x="10" y="0"/>
                    </a:lnTo>
                    <a:lnTo>
                      <a:pt x="31" y="0"/>
                    </a:lnTo>
                    <a:lnTo>
                      <a:pt x="53" y="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14" name="Freeform 265"/>
              <p:cNvSpPr>
                <a:spLocks/>
              </p:cNvSpPr>
              <p:nvPr/>
            </p:nvSpPr>
            <p:spPr bwMode="auto">
              <a:xfrm>
                <a:off x="4445" y="1978"/>
                <a:ext cx="147" cy="264"/>
              </a:xfrm>
              <a:custGeom>
                <a:avLst/>
                <a:gdLst>
                  <a:gd name="T0" fmla="*/ 37 w 147"/>
                  <a:gd name="T1" fmla="*/ 16 h 264"/>
                  <a:gd name="T2" fmla="*/ 58 w 147"/>
                  <a:gd name="T3" fmla="*/ 0 h 264"/>
                  <a:gd name="T4" fmla="*/ 79 w 147"/>
                  <a:gd name="T5" fmla="*/ 11 h 264"/>
                  <a:gd name="T6" fmla="*/ 79 w 147"/>
                  <a:gd name="T7" fmla="*/ 21 h 264"/>
                  <a:gd name="T8" fmla="*/ 100 w 147"/>
                  <a:gd name="T9" fmla="*/ 32 h 264"/>
                  <a:gd name="T10" fmla="*/ 84 w 147"/>
                  <a:gd name="T11" fmla="*/ 47 h 264"/>
                  <a:gd name="T12" fmla="*/ 74 w 147"/>
                  <a:gd name="T13" fmla="*/ 79 h 264"/>
                  <a:gd name="T14" fmla="*/ 132 w 147"/>
                  <a:gd name="T15" fmla="*/ 142 h 264"/>
                  <a:gd name="T16" fmla="*/ 147 w 147"/>
                  <a:gd name="T17" fmla="*/ 190 h 264"/>
                  <a:gd name="T18" fmla="*/ 142 w 147"/>
                  <a:gd name="T19" fmla="*/ 216 h 264"/>
                  <a:gd name="T20" fmla="*/ 110 w 147"/>
                  <a:gd name="T21" fmla="*/ 237 h 264"/>
                  <a:gd name="T22" fmla="*/ 105 w 147"/>
                  <a:gd name="T23" fmla="*/ 248 h 264"/>
                  <a:gd name="T24" fmla="*/ 84 w 147"/>
                  <a:gd name="T25" fmla="*/ 264 h 264"/>
                  <a:gd name="T26" fmla="*/ 79 w 147"/>
                  <a:gd name="T27" fmla="*/ 237 h 264"/>
                  <a:gd name="T28" fmla="*/ 74 w 147"/>
                  <a:gd name="T29" fmla="*/ 232 h 264"/>
                  <a:gd name="T30" fmla="*/ 79 w 147"/>
                  <a:gd name="T31" fmla="*/ 222 h 264"/>
                  <a:gd name="T32" fmla="*/ 100 w 147"/>
                  <a:gd name="T33" fmla="*/ 222 h 264"/>
                  <a:gd name="T34" fmla="*/ 95 w 147"/>
                  <a:gd name="T35" fmla="*/ 211 h 264"/>
                  <a:gd name="T36" fmla="*/ 116 w 147"/>
                  <a:gd name="T37" fmla="*/ 195 h 264"/>
                  <a:gd name="T38" fmla="*/ 116 w 147"/>
                  <a:gd name="T39" fmla="*/ 153 h 264"/>
                  <a:gd name="T40" fmla="*/ 105 w 147"/>
                  <a:gd name="T41" fmla="*/ 127 h 264"/>
                  <a:gd name="T42" fmla="*/ 63 w 147"/>
                  <a:gd name="T43" fmla="*/ 84 h 264"/>
                  <a:gd name="T44" fmla="*/ 42 w 147"/>
                  <a:gd name="T45" fmla="*/ 69 h 264"/>
                  <a:gd name="T46" fmla="*/ 58 w 147"/>
                  <a:gd name="T47" fmla="*/ 58 h 264"/>
                  <a:gd name="T48" fmla="*/ 52 w 147"/>
                  <a:gd name="T49" fmla="*/ 53 h 264"/>
                  <a:gd name="T50" fmla="*/ 31 w 147"/>
                  <a:gd name="T51" fmla="*/ 42 h 264"/>
                  <a:gd name="T52" fmla="*/ 0 w 147"/>
                  <a:gd name="T53" fmla="*/ 16 h 264"/>
                  <a:gd name="T54" fmla="*/ 10 w 147"/>
                  <a:gd name="T55" fmla="*/ 11 h 264"/>
                  <a:gd name="T56" fmla="*/ 37 w 147"/>
                  <a:gd name="T57" fmla="*/ 16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47" h="264">
                    <a:moveTo>
                      <a:pt x="37" y="16"/>
                    </a:moveTo>
                    <a:lnTo>
                      <a:pt x="58" y="0"/>
                    </a:lnTo>
                    <a:lnTo>
                      <a:pt x="79" y="11"/>
                    </a:lnTo>
                    <a:lnTo>
                      <a:pt x="79" y="21"/>
                    </a:lnTo>
                    <a:lnTo>
                      <a:pt x="100" y="32"/>
                    </a:lnTo>
                    <a:lnTo>
                      <a:pt x="84" y="47"/>
                    </a:lnTo>
                    <a:lnTo>
                      <a:pt x="74" y="79"/>
                    </a:lnTo>
                    <a:lnTo>
                      <a:pt x="132" y="142"/>
                    </a:lnTo>
                    <a:lnTo>
                      <a:pt x="147" y="190"/>
                    </a:lnTo>
                    <a:lnTo>
                      <a:pt x="142" y="216"/>
                    </a:lnTo>
                    <a:lnTo>
                      <a:pt x="110" y="237"/>
                    </a:lnTo>
                    <a:lnTo>
                      <a:pt x="105" y="248"/>
                    </a:lnTo>
                    <a:lnTo>
                      <a:pt x="84" y="264"/>
                    </a:lnTo>
                    <a:lnTo>
                      <a:pt x="79" y="237"/>
                    </a:lnTo>
                    <a:lnTo>
                      <a:pt x="74" y="232"/>
                    </a:lnTo>
                    <a:lnTo>
                      <a:pt x="79" y="222"/>
                    </a:lnTo>
                    <a:lnTo>
                      <a:pt x="100" y="222"/>
                    </a:lnTo>
                    <a:lnTo>
                      <a:pt x="95" y="211"/>
                    </a:lnTo>
                    <a:lnTo>
                      <a:pt x="116" y="195"/>
                    </a:lnTo>
                    <a:lnTo>
                      <a:pt x="116" y="153"/>
                    </a:lnTo>
                    <a:lnTo>
                      <a:pt x="105" y="127"/>
                    </a:lnTo>
                    <a:lnTo>
                      <a:pt x="63" y="84"/>
                    </a:lnTo>
                    <a:lnTo>
                      <a:pt x="42" y="69"/>
                    </a:lnTo>
                    <a:lnTo>
                      <a:pt x="58" y="58"/>
                    </a:lnTo>
                    <a:lnTo>
                      <a:pt x="52" y="53"/>
                    </a:lnTo>
                    <a:lnTo>
                      <a:pt x="31" y="42"/>
                    </a:lnTo>
                    <a:lnTo>
                      <a:pt x="0" y="16"/>
                    </a:lnTo>
                    <a:lnTo>
                      <a:pt x="10" y="11"/>
                    </a:lnTo>
                    <a:lnTo>
                      <a:pt x="37" y="16"/>
                    </a:lnTo>
                    <a:close/>
                  </a:path>
                </a:pathLst>
              </a:custGeom>
              <a:solidFill>
                <a:srgbClr val="FB97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15" name="Freeform 266"/>
              <p:cNvSpPr>
                <a:spLocks/>
              </p:cNvSpPr>
              <p:nvPr/>
            </p:nvSpPr>
            <p:spPr bwMode="auto">
              <a:xfrm>
                <a:off x="4445" y="1978"/>
                <a:ext cx="147" cy="264"/>
              </a:xfrm>
              <a:custGeom>
                <a:avLst/>
                <a:gdLst>
                  <a:gd name="T0" fmla="*/ 47 w 147"/>
                  <a:gd name="T1" fmla="*/ 5 h 264"/>
                  <a:gd name="T2" fmla="*/ 58 w 147"/>
                  <a:gd name="T3" fmla="*/ 0 h 264"/>
                  <a:gd name="T4" fmla="*/ 79 w 147"/>
                  <a:gd name="T5" fmla="*/ 11 h 264"/>
                  <a:gd name="T6" fmla="*/ 79 w 147"/>
                  <a:gd name="T7" fmla="*/ 21 h 264"/>
                  <a:gd name="T8" fmla="*/ 100 w 147"/>
                  <a:gd name="T9" fmla="*/ 32 h 264"/>
                  <a:gd name="T10" fmla="*/ 84 w 147"/>
                  <a:gd name="T11" fmla="*/ 47 h 264"/>
                  <a:gd name="T12" fmla="*/ 74 w 147"/>
                  <a:gd name="T13" fmla="*/ 79 h 264"/>
                  <a:gd name="T14" fmla="*/ 132 w 147"/>
                  <a:gd name="T15" fmla="*/ 142 h 264"/>
                  <a:gd name="T16" fmla="*/ 147 w 147"/>
                  <a:gd name="T17" fmla="*/ 190 h 264"/>
                  <a:gd name="T18" fmla="*/ 142 w 147"/>
                  <a:gd name="T19" fmla="*/ 216 h 264"/>
                  <a:gd name="T20" fmla="*/ 110 w 147"/>
                  <a:gd name="T21" fmla="*/ 237 h 264"/>
                  <a:gd name="T22" fmla="*/ 105 w 147"/>
                  <a:gd name="T23" fmla="*/ 248 h 264"/>
                  <a:gd name="T24" fmla="*/ 84 w 147"/>
                  <a:gd name="T25" fmla="*/ 264 h 264"/>
                  <a:gd name="T26" fmla="*/ 79 w 147"/>
                  <a:gd name="T27" fmla="*/ 237 h 264"/>
                  <a:gd name="T28" fmla="*/ 74 w 147"/>
                  <a:gd name="T29" fmla="*/ 232 h 264"/>
                  <a:gd name="T30" fmla="*/ 79 w 147"/>
                  <a:gd name="T31" fmla="*/ 222 h 264"/>
                  <a:gd name="T32" fmla="*/ 100 w 147"/>
                  <a:gd name="T33" fmla="*/ 222 h 264"/>
                  <a:gd name="T34" fmla="*/ 95 w 147"/>
                  <a:gd name="T35" fmla="*/ 211 h 264"/>
                  <a:gd name="T36" fmla="*/ 116 w 147"/>
                  <a:gd name="T37" fmla="*/ 195 h 264"/>
                  <a:gd name="T38" fmla="*/ 116 w 147"/>
                  <a:gd name="T39" fmla="*/ 153 h 264"/>
                  <a:gd name="T40" fmla="*/ 105 w 147"/>
                  <a:gd name="T41" fmla="*/ 127 h 264"/>
                  <a:gd name="T42" fmla="*/ 63 w 147"/>
                  <a:gd name="T43" fmla="*/ 84 h 264"/>
                  <a:gd name="T44" fmla="*/ 42 w 147"/>
                  <a:gd name="T45" fmla="*/ 69 h 264"/>
                  <a:gd name="T46" fmla="*/ 58 w 147"/>
                  <a:gd name="T47" fmla="*/ 58 h 264"/>
                  <a:gd name="T48" fmla="*/ 52 w 147"/>
                  <a:gd name="T49" fmla="*/ 53 h 264"/>
                  <a:gd name="T50" fmla="*/ 31 w 147"/>
                  <a:gd name="T51" fmla="*/ 42 h 264"/>
                  <a:gd name="T52" fmla="*/ 0 w 147"/>
                  <a:gd name="T53" fmla="*/ 16 h 264"/>
                  <a:gd name="T54" fmla="*/ 10 w 147"/>
                  <a:gd name="T55" fmla="*/ 11 h 264"/>
                  <a:gd name="T56" fmla="*/ 37 w 147"/>
                  <a:gd name="T57" fmla="*/ 16 h 264"/>
                  <a:gd name="T58" fmla="*/ 47 w 147"/>
                  <a:gd name="T59" fmla="*/ 5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47" h="264">
                    <a:moveTo>
                      <a:pt x="47" y="5"/>
                    </a:moveTo>
                    <a:lnTo>
                      <a:pt x="58" y="0"/>
                    </a:lnTo>
                    <a:lnTo>
                      <a:pt x="79" y="11"/>
                    </a:lnTo>
                    <a:lnTo>
                      <a:pt x="79" y="21"/>
                    </a:lnTo>
                    <a:lnTo>
                      <a:pt x="100" y="32"/>
                    </a:lnTo>
                    <a:lnTo>
                      <a:pt x="84" y="47"/>
                    </a:lnTo>
                    <a:lnTo>
                      <a:pt x="74" y="79"/>
                    </a:lnTo>
                    <a:lnTo>
                      <a:pt x="132" y="142"/>
                    </a:lnTo>
                    <a:lnTo>
                      <a:pt x="147" y="190"/>
                    </a:lnTo>
                    <a:lnTo>
                      <a:pt x="142" y="216"/>
                    </a:lnTo>
                    <a:lnTo>
                      <a:pt x="110" y="237"/>
                    </a:lnTo>
                    <a:lnTo>
                      <a:pt x="105" y="248"/>
                    </a:lnTo>
                    <a:lnTo>
                      <a:pt x="84" y="264"/>
                    </a:lnTo>
                    <a:lnTo>
                      <a:pt x="79" y="237"/>
                    </a:lnTo>
                    <a:lnTo>
                      <a:pt x="74" y="232"/>
                    </a:lnTo>
                    <a:lnTo>
                      <a:pt x="79" y="222"/>
                    </a:lnTo>
                    <a:lnTo>
                      <a:pt x="100" y="222"/>
                    </a:lnTo>
                    <a:lnTo>
                      <a:pt x="95" y="211"/>
                    </a:lnTo>
                    <a:lnTo>
                      <a:pt x="116" y="195"/>
                    </a:lnTo>
                    <a:lnTo>
                      <a:pt x="116" y="153"/>
                    </a:lnTo>
                    <a:lnTo>
                      <a:pt x="105" y="127"/>
                    </a:lnTo>
                    <a:lnTo>
                      <a:pt x="63" y="84"/>
                    </a:lnTo>
                    <a:lnTo>
                      <a:pt x="42" y="69"/>
                    </a:lnTo>
                    <a:lnTo>
                      <a:pt x="58" y="58"/>
                    </a:lnTo>
                    <a:lnTo>
                      <a:pt x="52" y="53"/>
                    </a:lnTo>
                    <a:lnTo>
                      <a:pt x="31" y="42"/>
                    </a:lnTo>
                    <a:lnTo>
                      <a:pt x="0" y="16"/>
                    </a:lnTo>
                    <a:lnTo>
                      <a:pt x="10" y="11"/>
                    </a:lnTo>
                    <a:lnTo>
                      <a:pt x="37" y="16"/>
                    </a:lnTo>
                    <a:lnTo>
                      <a:pt x="47" y="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16" name="Freeform 267"/>
              <p:cNvSpPr>
                <a:spLocks/>
              </p:cNvSpPr>
              <p:nvPr/>
            </p:nvSpPr>
            <p:spPr bwMode="auto">
              <a:xfrm>
                <a:off x="1713" y="2189"/>
                <a:ext cx="216" cy="195"/>
              </a:xfrm>
              <a:custGeom>
                <a:avLst/>
                <a:gdLst>
                  <a:gd name="T0" fmla="*/ 0 w 216"/>
                  <a:gd name="T1" fmla="*/ 42 h 195"/>
                  <a:gd name="T2" fmla="*/ 21 w 216"/>
                  <a:gd name="T3" fmla="*/ 0 h 195"/>
                  <a:gd name="T4" fmla="*/ 26 w 216"/>
                  <a:gd name="T5" fmla="*/ 16 h 195"/>
                  <a:gd name="T6" fmla="*/ 26 w 216"/>
                  <a:gd name="T7" fmla="*/ 42 h 195"/>
                  <a:gd name="T8" fmla="*/ 32 w 216"/>
                  <a:gd name="T9" fmla="*/ 42 h 195"/>
                  <a:gd name="T10" fmla="*/ 32 w 216"/>
                  <a:gd name="T11" fmla="*/ 11 h 195"/>
                  <a:gd name="T12" fmla="*/ 58 w 216"/>
                  <a:gd name="T13" fmla="*/ 0 h 195"/>
                  <a:gd name="T14" fmla="*/ 74 w 216"/>
                  <a:gd name="T15" fmla="*/ 0 h 195"/>
                  <a:gd name="T16" fmla="*/ 84 w 216"/>
                  <a:gd name="T17" fmla="*/ 16 h 195"/>
                  <a:gd name="T18" fmla="*/ 116 w 216"/>
                  <a:gd name="T19" fmla="*/ 16 h 195"/>
                  <a:gd name="T20" fmla="*/ 137 w 216"/>
                  <a:gd name="T21" fmla="*/ 26 h 195"/>
                  <a:gd name="T22" fmla="*/ 153 w 216"/>
                  <a:gd name="T23" fmla="*/ 16 h 195"/>
                  <a:gd name="T24" fmla="*/ 179 w 216"/>
                  <a:gd name="T25" fmla="*/ 16 h 195"/>
                  <a:gd name="T26" fmla="*/ 163 w 216"/>
                  <a:gd name="T27" fmla="*/ 21 h 195"/>
                  <a:gd name="T28" fmla="*/ 174 w 216"/>
                  <a:gd name="T29" fmla="*/ 26 h 195"/>
                  <a:gd name="T30" fmla="*/ 195 w 216"/>
                  <a:gd name="T31" fmla="*/ 37 h 195"/>
                  <a:gd name="T32" fmla="*/ 216 w 216"/>
                  <a:gd name="T33" fmla="*/ 58 h 195"/>
                  <a:gd name="T34" fmla="*/ 195 w 216"/>
                  <a:gd name="T35" fmla="*/ 74 h 195"/>
                  <a:gd name="T36" fmla="*/ 206 w 216"/>
                  <a:gd name="T37" fmla="*/ 79 h 195"/>
                  <a:gd name="T38" fmla="*/ 190 w 216"/>
                  <a:gd name="T39" fmla="*/ 90 h 195"/>
                  <a:gd name="T40" fmla="*/ 184 w 216"/>
                  <a:gd name="T41" fmla="*/ 100 h 195"/>
                  <a:gd name="T42" fmla="*/ 200 w 216"/>
                  <a:gd name="T43" fmla="*/ 116 h 195"/>
                  <a:gd name="T44" fmla="*/ 190 w 216"/>
                  <a:gd name="T45" fmla="*/ 127 h 195"/>
                  <a:gd name="T46" fmla="*/ 169 w 216"/>
                  <a:gd name="T47" fmla="*/ 132 h 195"/>
                  <a:gd name="T48" fmla="*/ 158 w 216"/>
                  <a:gd name="T49" fmla="*/ 148 h 195"/>
                  <a:gd name="T50" fmla="*/ 132 w 216"/>
                  <a:gd name="T51" fmla="*/ 132 h 195"/>
                  <a:gd name="T52" fmla="*/ 142 w 216"/>
                  <a:gd name="T53" fmla="*/ 164 h 195"/>
                  <a:gd name="T54" fmla="*/ 153 w 216"/>
                  <a:gd name="T55" fmla="*/ 164 h 195"/>
                  <a:gd name="T56" fmla="*/ 142 w 216"/>
                  <a:gd name="T57" fmla="*/ 179 h 195"/>
                  <a:gd name="T58" fmla="*/ 121 w 216"/>
                  <a:gd name="T59" fmla="*/ 195 h 195"/>
                  <a:gd name="T60" fmla="*/ 100 w 216"/>
                  <a:gd name="T61" fmla="*/ 190 h 195"/>
                  <a:gd name="T62" fmla="*/ 95 w 216"/>
                  <a:gd name="T63" fmla="*/ 169 h 195"/>
                  <a:gd name="T64" fmla="*/ 84 w 216"/>
                  <a:gd name="T65" fmla="*/ 153 h 195"/>
                  <a:gd name="T66" fmla="*/ 95 w 216"/>
                  <a:gd name="T67" fmla="*/ 143 h 195"/>
                  <a:gd name="T68" fmla="*/ 84 w 216"/>
                  <a:gd name="T69" fmla="*/ 137 h 195"/>
                  <a:gd name="T70" fmla="*/ 95 w 216"/>
                  <a:gd name="T71" fmla="*/ 95 h 195"/>
                  <a:gd name="T72" fmla="*/ 37 w 216"/>
                  <a:gd name="T73" fmla="*/ 84 h 195"/>
                  <a:gd name="T74" fmla="*/ 16 w 216"/>
                  <a:gd name="T75" fmla="*/ 79 h 195"/>
                  <a:gd name="T76" fmla="*/ 10 w 216"/>
                  <a:gd name="T77" fmla="*/ 42 h 195"/>
                  <a:gd name="T78" fmla="*/ 0 w 216"/>
                  <a:gd name="T79" fmla="*/ 42 h 1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16" h="195">
                    <a:moveTo>
                      <a:pt x="0" y="42"/>
                    </a:moveTo>
                    <a:lnTo>
                      <a:pt x="21" y="0"/>
                    </a:lnTo>
                    <a:lnTo>
                      <a:pt x="26" y="16"/>
                    </a:lnTo>
                    <a:lnTo>
                      <a:pt x="26" y="42"/>
                    </a:lnTo>
                    <a:lnTo>
                      <a:pt x="32" y="42"/>
                    </a:lnTo>
                    <a:lnTo>
                      <a:pt x="32" y="11"/>
                    </a:lnTo>
                    <a:lnTo>
                      <a:pt x="58" y="0"/>
                    </a:lnTo>
                    <a:lnTo>
                      <a:pt x="74" y="0"/>
                    </a:lnTo>
                    <a:lnTo>
                      <a:pt x="84" y="16"/>
                    </a:lnTo>
                    <a:lnTo>
                      <a:pt x="116" y="16"/>
                    </a:lnTo>
                    <a:lnTo>
                      <a:pt x="137" y="26"/>
                    </a:lnTo>
                    <a:lnTo>
                      <a:pt x="153" y="16"/>
                    </a:lnTo>
                    <a:lnTo>
                      <a:pt x="179" y="16"/>
                    </a:lnTo>
                    <a:lnTo>
                      <a:pt x="163" y="21"/>
                    </a:lnTo>
                    <a:lnTo>
                      <a:pt x="174" y="26"/>
                    </a:lnTo>
                    <a:lnTo>
                      <a:pt x="195" y="37"/>
                    </a:lnTo>
                    <a:lnTo>
                      <a:pt x="216" y="58"/>
                    </a:lnTo>
                    <a:lnTo>
                      <a:pt x="195" y="74"/>
                    </a:lnTo>
                    <a:lnTo>
                      <a:pt x="206" y="79"/>
                    </a:lnTo>
                    <a:lnTo>
                      <a:pt x="190" y="90"/>
                    </a:lnTo>
                    <a:lnTo>
                      <a:pt x="184" y="100"/>
                    </a:lnTo>
                    <a:lnTo>
                      <a:pt x="200" y="116"/>
                    </a:lnTo>
                    <a:lnTo>
                      <a:pt x="190" y="127"/>
                    </a:lnTo>
                    <a:lnTo>
                      <a:pt x="169" y="132"/>
                    </a:lnTo>
                    <a:lnTo>
                      <a:pt x="158" y="148"/>
                    </a:lnTo>
                    <a:lnTo>
                      <a:pt x="132" y="132"/>
                    </a:lnTo>
                    <a:lnTo>
                      <a:pt x="142" y="164"/>
                    </a:lnTo>
                    <a:lnTo>
                      <a:pt x="153" y="164"/>
                    </a:lnTo>
                    <a:lnTo>
                      <a:pt x="142" y="179"/>
                    </a:lnTo>
                    <a:lnTo>
                      <a:pt x="121" y="195"/>
                    </a:lnTo>
                    <a:lnTo>
                      <a:pt x="100" y="190"/>
                    </a:lnTo>
                    <a:lnTo>
                      <a:pt x="95" y="169"/>
                    </a:lnTo>
                    <a:lnTo>
                      <a:pt x="84" y="153"/>
                    </a:lnTo>
                    <a:lnTo>
                      <a:pt x="95" y="143"/>
                    </a:lnTo>
                    <a:lnTo>
                      <a:pt x="84" y="137"/>
                    </a:lnTo>
                    <a:lnTo>
                      <a:pt x="95" y="95"/>
                    </a:lnTo>
                    <a:lnTo>
                      <a:pt x="37" y="84"/>
                    </a:lnTo>
                    <a:lnTo>
                      <a:pt x="16" y="79"/>
                    </a:lnTo>
                    <a:lnTo>
                      <a:pt x="10" y="42"/>
                    </a:lnTo>
                    <a:lnTo>
                      <a:pt x="0" y="42"/>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17" name="Freeform 268"/>
              <p:cNvSpPr>
                <a:spLocks/>
              </p:cNvSpPr>
              <p:nvPr/>
            </p:nvSpPr>
            <p:spPr bwMode="auto">
              <a:xfrm>
                <a:off x="1713" y="2189"/>
                <a:ext cx="216" cy="195"/>
              </a:xfrm>
              <a:custGeom>
                <a:avLst/>
                <a:gdLst>
                  <a:gd name="T0" fmla="*/ 0 w 216"/>
                  <a:gd name="T1" fmla="*/ 42 h 195"/>
                  <a:gd name="T2" fmla="*/ 21 w 216"/>
                  <a:gd name="T3" fmla="*/ 0 h 195"/>
                  <a:gd name="T4" fmla="*/ 26 w 216"/>
                  <a:gd name="T5" fmla="*/ 16 h 195"/>
                  <a:gd name="T6" fmla="*/ 26 w 216"/>
                  <a:gd name="T7" fmla="*/ 42 h 195"/>
                  <a:gd name="T8" fmla="*/ 32 w 216"/>
                  <a:gd name="T9" fmla="*/ 42 h 195"/>
                  <a:gd name="T10" fmla="*/ 32 w 216"/>
                  <a:gd name="T11" fmla="*/ 11 h 195"/>
                  <a:gd name="T12" fmla="*/ 58 w 216"/>
                  <a:gd name="T13" fmla="*/ 0 h 195"/>
                  <a:gd name="T14" fmla="*/ 74 w 216"/>
                  <a:gd name="T15" fmla="*/ 0 h 195"/>
                  <a:gd name="T16" fmla="*/ 84 w 216"/>
                  <a:gd name="T17" fmla="*/ 16 h 195"/>
                  <a:gd name="T18" fmla="*/ 116 w 216"/>
                  <a:gd name="T19" fmla="*/ 16 h 195"/>
                  <a:gd name="T20" fmla="*/ 137 w 216"/>
                  <a:gd name="T21" fmla="*/ 26 h 195"/>
                  <a:gd name="T22" fmla="*/ 153 w 216"/>
                  <a:gd name="T23" fmla="*/ 16 h 195"/>
                  <a:gd name="T24" fmla="*/ 179 w 216"/>
                  <a:gd name="T25" fmla="*/ 16 h 195"/>
                  <a:gd name="T26" fmla="*/ 163 w 216"/>
                  <a:gd name="T27" fmla="*/ 21 h 195"/>
                  <a:gd name="T28" fmla="*/ 174 w 216"/>
                  <a:gd name="T29" fmla="*/ 26 h 195"/>
                  <a:gd name="T30" fmla="*/ 195 w 216"/>
                  <a:gd name="T31" fmla="*/ 37 h 195"/>
                  <a:gd name="T32" fmla="*/ 216 w 216"/>
                  <a:gd name="T33" fmla="*/ 58 h 195"/>
                  <a:gd name="T34" fmla="*/ 195 w 216"/>
                  <a:gd name="T35" fmla="*/ 74 h 195"/>
                  <a:gd name="T36" fmla="*/ 206 w 216"/>
                  <a:gd name="T37" fmla="*/ 79 h 195"/>
                  <a:gd name="T38" fmla="*/ 190 w 216"/>
                  <a:gd name="T39" fmla="*/ 90 h 195"/>
                  <a:gd name="T40" fmla="*/ 184 w 216"/>
                  <a:gd name="T41" fmla="*/ 100 h 195"/>
                  <a:gd name="T42" fmla="*/ 200 w 216"/>
                  <a:gd name="T43" fmla="*/ 116 h 195"/>
                  <a:gd name="T44" fmla="*/ 190 w 216"/>
                  <a:gd name="T45" fmla="*/ 127 h 195"/>
                  <a:gd name="T46" fmla="*/ 169 w 216"/>
                  <a:gd name="T47" fmla="*/ 132 h 195"/>
                  <a:gd name="T48" fmla="*/ 158 w 216"/>
                  <a:gd name="T49" fmla="*/ 148 h 195"/>
                  <a:gd name="T50" fmla="*/ 132 w 216"/>
                  <a:gd name="T51" fmla="*/ 132 h 195"/>
                  <a:gd name="T52" fmla="*/ 142 w 216"/>
                  <a:gd name="T53" fmla="*/ 164 h 195"/>
                  <a:gd name="T54" fmla="*/ 153 w 216"/>
                  <a:gd name="T55" fmla="*/ 164 h 195"/>
                  <a:gd name="T56" fmla="*/ 142 w 216"/>
                  <a:gd name="T57" fmla="*/ 179 h 195"/>
                  <a:gd name="T58" fmla="*/ 121 w 216"/>
                  <a:gd name="T59" fmla="*/ 195 h 195"/>
                  <a:gd name="T60" fmla="*/ 100 w 216"/>
                  <a:gd name="T61" fmla="*/ 190 h 195"/>
                  <a:gd name="T62" fmla="*/ 95 w 216"/>
                  <a:gd name="T63" fmla="*/ 169 h 195"/>
                  <a:gd name="T64" fmla="*/ 84 w 216"/>
                  <a:gd name="T65" fmla="*/ 153 h 195"/>
                  <a:gd name="T66" fmla="*/ 95 w 216"/>
                  <a:gd name="T67" fmla="*/ 143 h 195"/>
                  <a:gd name="T68" fmla="*/ 84 w 216"/>
                  <a:gd name="T69" fmla="*/ 137 h 195"/>
                  <a:gd name="T70" fmla="*/ 95 w 216"/>
                  <a:gd name="T71" fmla="*/ 95 h 195"/>
                  <a:gd name="T72" fmla="*/ 37 w 216"/>
                  <a:gd name="T73" fmla="*/ 84 h 195"/>
                  <a:gd name="T74" fmla="*/ 16 w 216"/>
                  <a:gd name="T75" fmla="*/ 79 h 195"/>
                  <a:gd name="T76" fmla="*/ 10 w 216"/>
                  <a:gd name="T77" fmla="*/ 42 h 195"/>
                  <a:gd name="T78" fmla="*/ 0 w 216"/>
                  <a:gd name="T79" fmla="*/ 42 h 1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16" h="195">
                    <a:moveTo>
                      <a:pt x="0" y="42"/>
                    </a:moveTo>
                    <a:lnTo>
                      <a:pt x="21" y="0"/>
                    </a:lnTo>
                    <a:lnTo>
                      <a:pt x="26" y="16"/>
                    </a:lnTo>
                    <a:lnTo>
                      <a:pt x="26" y="42"/>
                    </a:lnTo>
                    <a:lnTo>
                      <a:pt x="32" y="42"/>
                    </a:lnTo>
                    <a:lnTo>
                      <a:pt x="32" y="11"/>
                    </a:lnTo>
                    <a:lnTo>
                      <a:pt x="58" y="0"/>
                    </a:lnTo>
                    <a:lnTo>
                      <a:pt x="74" y="0"/>
                    </a:lnTo>
                    <a:lnTo>
                      <a:pt x="84" y="16"/>
                    </a:lnTo>
                    <a:lnTo>
                      <a:pt x="116" y="16"/>
                    </a:lnTo>
                    <a:lnTo>
                      <a:pt x="137" y="26"/>
                    </a:lnTo>
                    <a:lnTo>
                      <a:pt x="153" y="16"/>
                    </a:lnTo>
                    <a:lnTo>
                      <a:pt x="179" y="16"/>
                    </a:lnTo>
                    <a:lnTo>
                      <a:pt x="163" y="21"/>
                    </a:lnTo>
                    <a:lnTo>
                      <a:pt x="174" y="26"/>
                    </a:lnTo>
                    <a:lnTo>
                      <a:pt x="195" y="37"/>
                    </a:lnTo>
                    <a:lnTo>
                      <a:pt x="216" y="58"/>
                    </a:lnTo>
                    <a:lnTo>
                      <a:pt x="195" y="74"/>
                    </a:lnTo>
                    <a:lnTo>
                      <a:pt x="206" y="79"/>
                    </a:lnTo>
                    <a:lnTo>
                      <a:pt x="190" y="90"/>
                    </a:lnTo>
                    <a:lnTo>
                      <a:pt x="184" y="100"/>
                    </a:lnTo>
                    <a:lnTo>
                      <a:pt x="200" y="116"/>
                    </a:lnTo>
                    <a:lnTo>
                      <a:pt x="190" y="127"/>
                    </a:lnTo>
                    <a:lnTo>
                      <a:pt x="169" y="132"/>
                    </a:lnTo>
                    <a:lnTo>
                      <a:pt x="158" y="148"/>
                    </a:lnTo>
                    <a:lnTo>
                      <a:pt x="132" y="132"/>
                    </a:lnTo>
                    <a:lnTo>
                      <a:pt x="142" y="164"/>
                    </a:lnTo>
                    <a:lnTo>
                      <a:pt x="153" y="164"/>
                    </a:lnTo>
                    <a:lnTo>
                      <a:pt x="142" y="179"/>
                    </a:lnTo>
                    <a:lnTo>
                      <a:pt x="121" y="195"/>
                    </a:lnTo>
                    <a:lnTo>
                      <a:pt x="100" y="190"/>
                    </a:lnTo>
                    <a:lnTo>
                      <a:pt x="95" y="169"/>
                    </a:lnTo>
                    <a:lnTo>
                      <a:pt x="84" y="153"/>
                    </a:lnTo>
                    <a:lnTo>
                      <a:pt x="95" y="143"/>
                    </a:lnTo>
                    <a:lnTo>
                      <a:pt x="84" y="137"/>
                    </a:lnTo>
                    <a:lnTo>
                      <a:pt x="95" y="95"/>
                    </a:lnTo>
                    <a:lnTo>
                      <a:pt x="37" y="84"/>
                    </a:lnTo>
                    <a:lnTo>
                      <a:pt x="16" y="79"/>
                    </a:lnTo>
                    <a:lnTo>
                      <a:pt x="10" y="42"/>
                    </a:lnTo>
                    <a:lnTo>
                      <a:pt x="0" y="42"/>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18" name="Freeform 269"/>
              <p:cNvSpPr>
                <a:spLocks/>
              </p:cNvSpPr>
              <p:nvPr/>
            </p:nvSpPr>
            <p:spPr bwMode="auto">
              <a:xfrm>
                <a:off x="3648" y="1925"/>
                <a:ext cx="0" cy="11"/>
              </a:xfrm>
              <a:custGeom>
                <a:avLst/>
                <a:gdLst>
                  <a:gd name="T0" fmla="*/ 0 h 11"/>
                  <a:gd name="T1" fmla="*/ 0 h 11"/>
                  <a:gd name="T2" fmla="*/ 6 h 11"/>
                  <a:gd name="T3" fmla="*/ 11 h 11"/>
                  <a:gd name="T4" fmla="*/ 6 h 11"/>
                  <a:gd name="T5" fmla="*/ 0 h 11"/>
                </a:gdLst>
                <a:ahLst/>
                <a:cxnLst>
                  <a:cxn ang="0">
                    <a:pos x="0" y="T0"/>
                  </a:cxn>
                  <a:cxn ang="0">
                    <a:pos x="0" y="T1"/>
                  </a:cxn>
                  <a:cxn ang="0">
                    <a:pos x="0" y="T2"/>
                  </a:cxn>
                  <a:cxn ang="0">
                    <a:pos x="0" y="T3"/>
                  </a:cxn>
                  <a:cxn ang="0">
                    <a:pos x="0" y="T4"/>
                  </a:cxn>
                  <a:cxn ang="0">
                    <a:pos x="0" y="T5"/>
                  </a:cxn>
                </a:cxnLst>
                <a:rect l="0" t="0" r="r" b="b"/>
                <a:pathLst>
                  <a:path h="11">
                    <a:moveTo>
                      <a:pt x="0" y="0"/>
                    </a:moveTo>
                    <a:lnTo>
                      <a:pt x="0" y="0"/>
                    </a:lnTo>
                    <a:lnTo>
                      <a:pt x="0" y="6"/>
                    </a:lnTo>
                    <a:lnTo>
                      <a:pt x="0" y="11"/>
                    </a:lnTo>
                    <a:lnTo>
                      <a:pt x="0" y="6"/>
                    </a:lnTo>
                    <a:lnTo>
                      <a:pt x="0" y="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19" name="Freeform 270"/>
              <p:cNvSpPr>
                <a:spLocks/>
              </p:cNvSpPr>
              <p:nvPr/>
            </p:nvSpPr>
            <p:spPr bwMode="auto">
              <a:xfrm>
                <a:off x="3648" y="1925"/>
                <a:ext cx="0" cy="11"/>
              </a:xfrm>
              <a:custGeom>
                <a:avLst/>
                <a:gdLst>
                  <a:gd name="T0" fmla="*/ 0 h 11"/>
                  <a:gd name="T1" fmla="*/ 0 h 11"/>
                  <a:gd name="T2" fmla="*/ 6 h 11"/>
                  <a:gd name="T3" fmla="*/ 11 h 11"/>
                  <a:gd name="T4" fmla="*/ 6 h 11"/>
                  <a:gd name="T5" fmla="*/ 0 h 11"/>
                  <a:gd name="T6" fmla="*/ 0 h 11"/>
                </a:gdLst>
                <a:ahLst/>
                <a:cxnLst>
                  <a:cxn ang="0">
                    <a:pos x="0" y="T0"/>
                  </a:cxn>
                  <a:cxn ang="0">
                    <a:pos x="0" y="T1"/>
                  </a:cxn>
                  <a:cxn ang="0">
                    <a:pos x="0" y="T2"/>
                  </a:cxn>
                  <a:cxn ang="0">
                    <a:pos x="0" y="T3"/>
                  </a:cxn>
                  <a:cxn ang="0">
                    <a:pos x="0" y="T4"/>
                  </a:cxn>
                  <a:cxn ang="0">
                    <a:pos x="0" y="T5"/>
                  </a:cxn>
                  <a:cxn ang="0">
                    <a:pos x="0" y="T6"/>
                  </a:cxn>
                </a:cxnLst>
                <a:rect l="0" t="0" r="r" b="b"/>
                <a:pathLst>
                  <a:path h="11">
                    <a:moveTo>
                      <a:pt x="0" y="0"/>
                    </a:moveTo>
                    <a:lnTo>
                      <a:pt x="0" y="0"/>
                    </a:lnTo>
                    <a:lnTo>
                      <a:pt x="0" y="6"/>
                    </a:lnTo>
                    <a:lnTo>
                      <a:pt x="0" y="11"/>
                    </a:lnTo>
                    <a:lnTo>
                      <a:pt x="0" y="6"/>
                    </a:lnTo>
                    <a:lnTo>
                      <a:pt x="0" y="0"/>
                    </a:lnTo>
                    <a:lnTo>
                      <a:pt x="0"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20" name="Freeform 271"/>
              <p:cNvSpPr>
                <a:spLocks/>
              </p:cNvSpPr>
              <p:nvPr/>
            </p:nvSpPr>
            <p:spPr bwMode="auto">
              <a:xfrm>
                <a:off x="2868" y="2200"/>
                <a:ext cx="26" cy="89"/>
              </a:xfrm>
              <a:custGeom>
                <a:avLst/>
                <a:gdLst>
                  <a:gd name="T0" fmla="*/ 21 w 26"/>
                  <a:gd name="T1" fmla="*/ 89 h 89"/>
                  <a:gd name="T2" fmla="*/ 10 w 26"/>
                  <a:gd name="T3" fmla="*/ 73 h 89"/>
                  <a:gd name="T4" fmla="*/ 10 w 26"/>
                  <a:gd name="T5" fmla="*/ 47 h 89"/>
                  <a:gd name="T6" fmla="*/ 0 w 26"/>
                  <a:gd name="T7" fmla="*/ 5 h 89"/>
                  <a:gd name="T8" fmla="*/ 5 w 26"/>
                  <a:gd name="T9" fmla="*/ 0 h 89"/>
                  <a:gd name="T10" fmla="*/ 16 w 26"/>
                  <a:gd name="T11" fmla="*/ 0 h 89"/>
                  <a:gd name="T12" fmla="*/ 16 w 26"/>
                  <a:gd name="T13" fmla="*/ 10 h 89"/>
                  <a:gd name="T14" fmla="*/ 21 w 26"/>
                  <a:gd name="T15" fmla="*/ 15 h 89"/>
                  <a:gd name="T16" fmla="*/ 26 w 26"/>
                  <a:gd name="T17" fmla="*/ 37 h 89"/>
                  <a:gd name="T18" fmla="*/ 26 w 26"/>
                  <a:gd name="T19" fmla="*/ 84 h 89"/>
                  <a:gd name="T20" fmla="*/ 21 w 26"/>
                  <a:gd name="T21" fmla="*/ 89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6" h="89">
                    <a:moveTo>
                      <a:pt x="21" y="89"/>
                    </a:moveTo>
                    <a:lnTo>
                      <a:pt x="10" y="73"/>
                    </a:lnTo>
                    <a:lnTo>
                      <a:pt x="10" y="47"/>
                    </a:lnTo>
                    <a:lnTo>
                      <a:pt x="0" y="5"/>
                    </a:lnTo>
                    <a:lnTo>
                      <a:pt x="5" y="0"/>
                    </a:lnTo>
                    <a:lnTo>
                      <a:pt x="16" y="0"/>
                    </a:lnTo>
                    <a:lnTo>
                      <a:pt x="16" y="10"/>
                    </a:lnTo>
                    <a:lnTo>
                      <a:pt x="21" y="15"/>
                    </a:lnTo>
                    <a:lnTo>
                      <a:pt x="26" y="37"/>
                    </a:lnTo>
                    <a:lnTo>
                      <a:pt x="26" y="84"/>
                    </a:lnTo>
                    <a:lnTo>
                      <a:pt x="21" y="89"/>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21" name="Freeform 272"/>
              <p:cNvSpPr>
                <a:spLocks/>
              </p:cNvSpPr>
              <p:nvPr/>
            </p:nvSpPr>
            <p:spPr bwMode="auto">
              <a:xfrm>
                <a:off x="2868" y="2200"/>
                <a:ext cx="26" cy="89"/>
              </a:xfrm>
              <a:custGeom>
                <a:avLst/>
                <a:gdLst>
                  <a:gd name="T0" fmla="*/ 16 w 26"/>
                  <a:gd name="T1" fmla="*/ 79 h 89"/>
                  <a:gd name="T2" fmla="*/ 10 w 26"/>
                  <a:gd name="T3" fmla="*/ 73 h 89"/>
                  <a:gd name="T4" fmla="*/ 10 w 26"/>
                  <a:gd name="T5" fmla="*/ 47 h 89"/>
                  <a:gd name="T6" fmla="*/ 0 w 26"/>
                  <a:gd name="T7" fmla="*/ 5 h 89"/>
                  <a:gd name="T8" fmla="*/ 5 w 26"/>
                  <a:gd name="T9" fmla="*/ 0 h 89"/>
                  <a:gd name="T10" fmla="*/ 16 w 26"/>
                  <a:gd name="T11" fmla="*/ 0 h 89"/>
                  <a:gd name="T12" fmla="*/ 16 w 26"/>
                  <a:gd name="T13" fmla="*/ 10 h 89"/>
                  <a:gd name="T14" fmla="*/ 21 w 26"/>
                  <a:gd name="T15" fmla="*/ 15 h 89"/>
                  <a:gd name="T16" fmla="*/ 26 w 26"/>
                  <a:gd name="T17" fmla="*/ 37 h 89"/>
                  <a:gd name="T18" fmla="*/ 26 w 26"/>
                  <a:gd name="T19" fmla="*/ 84 h 89"/>
                  <a:gd name="T20" fmla="*/ 21 w 26"/>
                  <a:gd name="T21" fmla="*/ 89 h 89"/>
                  <a:gd name="T22" fmla="*/ 16 w 26"/>
                  <a:gd name="T23" fmla="*/ 79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6" h="89">
                    <a:moveTo>
                      <a:pt x="16" y="79"/>
                    </a:moveTo>
                    <a:lnTo>
                      <a:pt x="10" y="73"/>
                    </a:lnTo>
                    <a:lnTo>
                      <a:pt x="10" y="47"/>
                    </a:lnTo>
                    <a:lnTo>
                      <a:pt x="0" y="5"/>
                    </a:lnTo>
                    <a:lnTo>
                      <a:pt x="5" y="0"/>
                    </a:lnTo>
                    <a:lnTo>
                      <a:pt x="16" y="0"/>
                    </a:lnTo>
                    <a:lnTo>
                      <a:pt x="16" y="10"/>
                    </a:lnTo>
                    <a:lnTo>
                      <a:pt x="21" y="15"/>
                    </a:lnTo>
                    <a:lnTo>
                      <a:pt x="26" y="37"/>
                    </a:lnTo>
                    <a:lnTo>
                      <a:pt x="26" y="84"/>
                    </a:lnTo>
                    <a:lnTo>
                      <a:pt x="21" y="89"/>
                    </a:lnTo>
                    <a:lnTo>
                      <a:pt x="16" y="79"/>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22" name="Freeform 273"/>
              <p:cNvSpPr>
                <a:spLocks/>
              </p:cNvSpPr>
              <p:nvPr/>
            </p:nvSpPr>
            <p:spPr bwMode="auto">
              <a:xfrm>
                <a:off x="1903" y="2157"/>
                <a:ext cx="10" cy="11"/>
              </a:xfrm>
              <a:custGeom>
                <a:avLst/>
                <a:gdLst>
                  <a:gd name="T0" fmla="*/ 5 w 10"/>
                  <a:gd name="T1" fmla="*/ 0 h 11"/>
                  <a:gd name="T2" fmla="*/ 10 w 10"/>
                  <a:gd name="T3" fmla="*/ 11 h 11"/>
                  <a:gd name="T4" fmla="*/ 0 w 10"/>
                  <a:gd name="T5" fmla="*/ 11 h 11"/>
                  <a:gd name="T6" fmla="*/ 0 w 10"/>
                  <a:gd name="T7" fmla="*/ 0 h 11"/>
                  <a:gd name="T8" fmla="*/ 5 w 10"/>
                  <a:gd name="T9" fmla="*/ 0 h 11"/>
                </a:gdLst>
                <a:ahLst/>
                <a:cxnLst>
                  <a:cxn ang="0">
                    <a:pos x="T0" y="T1"/>
                  </a:cxn>
                  <a:cxn ang="0">
                    <a:pos x="T2" y="T3"/>
                  </a:cxn>
                  <a:cxn ang="0">
                    <a:pos x="T4" y="T5"/>
                  </a:cxn>
                  <a:cxn ang="0">
                    <a:pos x="T6" y="T7"/>
                  </a:cxn>
                  <a:cxn ang="0">
                    <a:pos x="T8" y="T9"/>
                  </a:cxn>
                </a:cxnLst>
                <a:rect l="0" t="0" r="r" b="b"/>
                <a:pathLst>
                  <a:path w="10" h="11">
                    <a:moveTo>
                      <a:pt x="5" y="0"/>
                    </a:moveTo>
                    <a:lnTo>
                      <a:pt x="10" y="11"/>
                    </a:lnTo>
                    <a:lnTo>
                      <a:pt x="0" y="11"/>
                    </a:lnTo>
                    <a:lnTo>
                      <a:pt x="0" y="0"/>
                    </a:lnTo>
                    <a:lnTo>
                      <a:pt x="5" y="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23" name="Freeform 274"/>
              <p:cNvSpPr>
                <a:spLocks/>
              </p:cNvSpPr>
              <p:nvPr/>
            </p:nvSpPr>
            <p:spPr bwMode="auto">
              <a:xfrm>
                <a:off x="1903" y="2157"/>
                <a:ext cx="10" cy="11"/>
              </a:xfrm>
              <a:custGeom>
                <a:avLst/>
                <a:gdLst>
                  <a:gd name="T0" fmla="*/ 10 w 10"/>
                  <a:gd name="T1" fmla="*/ 6 h 11"/>
                  <a:gd name="T2" fmla="*/ 10 w 10"/>
                  <a:gd name="T3" fmla="*/ 11 h 11"/>
                  <a:gd name="T4" fmla="*/ 0 w 10"/>
                  <a:gd name="T5" fmla="*/ 11 h 11"/>
                  <a:gd name="T6" fmla="*/ 0 w 10"/>
                  <a:gd name="T7" fmla="*/ 0 h 11"/>
                  <a:gd name="T8" fmla="*/ 5 w 10"/>
                  <a:gd name="T9" fmla="*/ 0 h 11"/>
                  <a:gd name="T10" fmla="*/ 10 w 10"/>
                  <a:gd name="T11" fmla="*/ 6 h 11"/>
                </a:gdLst>
                <a:ahLst/>
                <a:cxnLst>
                  <a:cxn ang="0">
                    <a:pos x="T0" y="T1"/>
                  </a:cxn>
                  <a:cxn ang="0">
                    <a:pos x="T2" y="T3"/>
                  </a:cxn>
                  <a:cxn ang="0">
                    <a:pos x="T4" y="T5"/>
                  </a:cxn>
                  <a:cxn ang="0">
                    <a:pos x="T6" y="T7"/>
                  </a:cxn>
                  <a:cxn ang="0">
                    <a:pos x="T8" y="T9"/>
                  </a:cxn>
                  <a:cxn ang="0">
                    <a:pos x="T10" y="T11"/>
                  </a:cxn>
                </a:cxnLst>
                <a:rect l="0" t="0" r="r" b="b"/>
                <a:pathLst>
                  <a:path w="10" h="11">
                    <a:moveTo>
                      <a:pt x="10" y="6"/>
                    </a:moveTo>
                    <a:lnTo>
                      <a:pt x="10" y="11"/>
                    </a:lnTo>
                    <a:lnTo>
                      <a:pt x="0" y="11"/>
                    </a:lnTo>
                    <a:lnTo>
                      <a:pt x="0" y="0"/>
                    </a:lnTo>
                    <a:lnTo>
                      <a:pt x="5" y="0"/>
                    </a:lnTo>
                    <a:lnTo>
                      <a:pt x="10" y="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24" name="Freeform 275"/>
              <p:cNvSpPr>
                <a:spLocks/>
              </p:cNvSpPr>
              <p:nvPr/>
            </p:nvSpPr>
            <p:spPr bwMode="auto">
              <a:xfrm>
                <a:off x="1908" y="2142"/>
                <a:ext cx="11" cy="10"/>
              </a:xfrm>
              <a:custGeom>
                <a:avLst/>
                <a:gdLst>
                  <a:gd name="T0" fmla="*/ 11 w 11"/>
                  <a:gd name="T1" fmla="*/ 0 h 10"/>
                  <a:gd name="T2" fmla="*/ 11 w 11"/>
                  <a:gd name="T3" fmla="*/ 5 h 10"/>
                  <a:gd name="T4" fmla="*/ 0 w 11"/>
                  <a:gd name="T5" fmla="*/ 10 h 10"/>
                  <a:gd name="T6" fmla="*/ 5 w 11"/>
                  <a:gd name="T7" fmla="*/ 0 h 10"/>
                  <a:gd name="T8" fmla="*/ 11 w 11"/>
                  <a:gd name="T9" fmla="*/ 0 h 10"/>
                </a:gdLst>
                <a:ahLst/>
                <a:cxnLst>
                  <a:cxn ang="0">
                    <a:pos x="T0" y="T1"/>
                  </a:cxn>
                  <a:cxn ang="0">
                    <a:pos x="T2" y="T3"/>
                  </a:cxn>
                  <a:cxn ang="0">
                    <a:pos x="T4" y="T5"/>
                  </a:cxn>
                  <a:cxn ang="0">
                    <a:pos x="T6" y="T7"/>
                  </a:cxn>
                  <a:cxn ang="0">
                    <a:pos x="T8" y="T9"/>
                  </a:cxn>
                </a:cxnLst>
                <a:rect l="0" t="0" r="r" b="b"/>
                <a:pathLst>
                  <a:path w="11" h="10">
                    <a:moveTo>
                      <a:pt x="11" y="0"/>
                    </a:moveTo>
                    <a:lnTo>
                      <a:pt x="11" y="5"/>
                    </a:lnTo>
                    <a:lnTo>
                      <a:pt x="0" y="10"/>
                    </a:lnTo>
                    <a:lnTo>
                      <a:pt x="5" y="0"/>
                    </a:lnTo>
                    <a:lnTo>
                      <a:pt x="11" y="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25" name="Freeform 276"/>
              <p:cNvSpPr>
                <a:spLocks/>
              </p:cNvSpPr>
              <p:nvPr/>
            </p:nvSpPr>
            <p:spPr bwMode="auto">
              <a:xfrm>
                <a:off x="1908" y="2142"/>
                <a:ext cx="11" cy="10"/>
              </a:xfrm>
              <a:custGeom>
                <a:avLst/>
                <a:gdLst>
                  <a:gd name="T0" fmla="*/ 11 w 11"/>
                  <a:gd name="T1" fmla="*/ 5 h 10"/>
                  <a:gd name="T2" fmla="*/ 11 w 11"/>
                  <a:gd name="T3" fmla="*/ 5 h 10"/>
                  <a:gd name="T4" fmla="*/ 0 w 11"/>
                  <a:gd name="T5" fmla="*/ 10 h 10"/>
                  <a:gd name="T6" fmla="*/ 5 w 11"/>
                  <a:gd name="T7" fmla="*/ 0 h 10"/>
                  <a:gd name="T8" fmla="*/ 11 w 11"/>
                  <a:gd name="T9" fmla="*/ 0 h 10"/>
                  <a:gd name="T10" fmla="*/ 11 w 11"/>
                  <a:gd name="T11" fmla="*/ 5 h 10"/>
                </a:gdLst>
                <a:ahLst/>
                <a:cxnLst>
                  <a:cxn ang="0">
                    <a:pos x="T0" y="T1"/>
                  </a:cxn>
                  <a:cxn ang="0">
                    <a:pos x="T2" y="T3"/>
                  </a:cxn>
                  <a:cxn ang="0">
                    <a:pos x="T4" y="T5"/>
                  </a:cxn>
                  <a:cxn ang="0">
                    <a:pos x="T6" y="T7"/>
                  </a:cxn>
                  <a:cxn ang="0">
                    <a:pos x="T8" y="T9"/>
                  </a:cxn>
                  <a:cxn ang="0">
                    <a:pos x="T10" y="T11"/>
                  </a:cxn>
                </a:cxnLst>
                <a:rect l="0" t="0" r="r" b="b"/>
                <a:pathLst>
                  <a:path w="11" h="10">
                    <a:moveTo>
                      <a:pt x="11" y="5"/>
                    </a:moveTo>
                    <a:lnTo>
                      <a:pt x="11" y="5"/>
                    </a:lnTo>
                    <a:lnTo>
                      <a:pt x="0" y="10"/>
                    </a:lnTo>
                    <a:lnTo>
                      <a:pt x="5" y="0"/>
                    </a:lnTo>
                    <a:lnTo>
                      <a:pt x="11" y="0"/>
                    </a:lnTo>
                    <a:lnTo>
                      <a:pt x="11" y="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26" name="Freeform 277"/>
              <p:cNvSpPr>
                <a:spLocks/>
              </p:cNvSpPr>
              <p:nvPr/>
            </p:nvSpPr>
            <p:spPr bwMode="auto">
              <a:xfrm>
                <a:off x="1903" y="2094"/>
                <a:ext cx="10" cy="16"/>
              </a:xfrm>
              <a:custGeom>
                <a:avLst/>
                <a:gdLst>
                  <a:gd name="T0" fmla="*/ 10 w 10"/>
                  <a:gd name="T1" fmla="*/ 11 h 16"/>
                  <a:gd name="T2" fmla="*/ 0 w 10"/>
                  <a:gd name="T3" fmla="*/ 16 h 16"/>
                  <a:gd name="T4" fmla="*/ 0 w 10"/>
                  <a:gd name="T5" fmla="*/ 0 h 16"/>
                  <a:gd name="T6" fmla="*/ 10 w 10"/>
                  <a:gd name="T7" fmla="*/ 11 h 16"/>
                </a:gdLst>
                <a:ahLst/>
                <a:cxnLst>
                  <a:cxn ang="0">
                    <a:pos x="T0" y="T1"/>
                  </a:cxn>
                  <a:cxn ang="0">
                    <a:pos x="T2" y="T3"/>
                  </a:cxn>
                  <a:cxn ang="0">
                    <a:pos x="T4" y="T5"/>
                  </a:cxn>
                  <a:cxn ang="0">
                    <a:pos x="T6" y="T7"/>
                  </a:cxn>
                </a:cxnLst>
                <a:rect l="0" t="0" r="r" b="b"/>
                <a:pathLst>
                  <a:path w="10" h="16">
                    <a:moveTo>
                      <a:pt x="10" y="11"/>
                    </a:moveTo>
                    <a:lnTo>
                      <a:pt x="0" y="16"/>
                    </a:lnTo>
                    <a:lnTo>
                      <a:pt x="0" y="0"/>
                    </a:lnTo>
                    <a:lnTo>
                      <a:pt x="10" y="11"/>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27" name="Freeform 278"/>
              <p:cNvSpPr>
                <a:spLocks/>
              </p:cNvSpPr>
              <p:nvPr/>
            </p:nvSpPr>
            <p:spPr bwMode="auto">
              <a:xfrm>
                <a:off x="1903" y="2094"/>
                <a:ext cx="10" cy="16"/>
              </a:xfrm>
              <a:custGeom>
                <a:avLst/>
                <a:gdLst>
                  <a:gd name="T0" fmla="*/ 5 w 10"/>
                  <a:gd name="T1" fmla="*/ 16 h 16"/>
                  <a:gd name="T2" fmla="*/ 0 w 10"/>
                  <a:gd name="T3" fmla="*/ 16 h 16"/>
                  <a:gd name="T4" fmla="*/ 0 w 10"/>
                  <a:gd name="T5" fmla="*/ 0 h 16"/>
                  <a:gd name="T6" fmla="*/ 10 w 10"/>
                  <a:gd name="T7" fmla="*/ 11 h 16"/>
                  <a:gd name="T8" fmla="*/ 5 w 10"/>
                  <a:gd name="T9" fmla="*/ 16 h 16"/>
                </a:gdLst>
                <a:ahLst/>
                <a:cxnLst>
                  <a:cxn ang="0">
                    <a:pos x="T0" y="T1"/>
                  </a:cxn>
                  <a:cxn ang="0">
                    <a:pos x="T2" y="T3"/>
                  </a:cxn>
                  <a:cxn ang="0">
                    <a:pos x="T4" y="T5"/>
                  </a:cxn>
                  <a:cxn ang="0">
                    <a:pos x="T6" y="T7"/>
                  </a:cxn>
                  <a:cxn ang="0">
                    <a:pos x="T8" y="T9"/>
                  </a:cxn>
                </a:cxnLst>
                <a:rect l="0" t="0" r="r" b="b"/>
                <a:pathLst>
                  <a:path w="10" h="16">
                    <a:moveTo>
                      <a:pt x="5" y="16"/>
                    </a:moveTo>
                    <a:lnTo>
                      <a:pt x="0" y="16"/>
                    </a:lnTo>
                    <a:lnTo>
                      <a:pt x="0" y="0"/>
                    </a:lnTo>
                    <a:lnTo>
                      <a:pt x="10" y="11"/>
                    </a:lnTo>
                    <a:lnTo>
                      <a:pt x="5" y="1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28" name="Freeform 279"/>
              <p:cNvSpPr>
                <a:spLocks/>
              </p:cNvSpPr>
              <p:nvPr/>
            </p:nvSpPr>
            <p:spPr bwMode="auto">
              <a:xfrm>
                <a:off x="1929" y="2152"/>
                <a:ext cx="11" cy="11"/>
              </a:xfrm>
              <a:custGeom>
                <a:avLst/>
                <a:gdLst>
                  <a:gd name="T0" fmla="*/ 5 w 11"/>
                  <a:gd name="T1" fmla="*/ 0 h 11"/>
                  <a:gd name="T2" fmla="*/ 11 w 11"/>
                  <a:gd name="T3" fmla="*/ 11 h 11"/>
                  <a:gd name="T4" fmla="*/ 0 w 11"/>
                  <a:gd name="T5" fmla="*/ 11 h 11"/>
                  <a:gd name="T6" fmla="*/ 0 w 11"/>
                  <a:gd name="T7" fmla="*/ 0 h 11"/>
                  <a:gd name="T8" fmla="*/ 5 w 11"/>
                  <a:gd name="T9" fmla="*/ 0 h 11"/>
                </a:gdLst>
                <a:ahLst/>
                <a:cxnLst>
                  <a:cxn ang="0">
                    <a:pos x="T0" y="T1"/>
                  </a:cxn>
                  <a:cxn ang="0">
                    <a:pos x="T2" y="T3"/>
                  </a:cxn>
                  <a:cxn ang="0">
                    <a:pos x="T4" y="T5"/>
                  </a:cxn>
                  <a:cxn ang="0">
                    <a:pos x="T6" y="T7"/>
                  </a:cxn>
                  <a:cxn ang="0">
                    <a:pos x="T8" y="T9"/>
                  </a:cxn>
                </a:cxnLst>
                <a:rect l="0" t="0" r="r" b="b"/>
                <a:pathLst>
                  <a:path w="11" h="11">
                    <a:moveTo>
                      <a:pt x="5" y="0"/>
                    </a:moveTo>
                    <a:lnTo>
                      <a:pt x="11" y="11"/>
                    </a:lnTo>
                    <a:lnTo>
                      <a:pt x="0" y="11"/>
                    </a:lnTo>
                    <a:lnTo>
                      <a:pt x="0" y="0"/>
                    </a:lnTo>
                    <a:lnTo>
                      <a:pt x="5" y="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29" name="Freeform 280"/>
              <p:cNvSpPr>
                <a:spLocks/>
              </p:cNvSpPr>
              <p:nvPr/>
            </p:nvSpPr>
            <p:spPr bwMode="auto">
              <a:xfrm>
                <a:off x="1929" y="2152"/>
                <a:ext cx="11" cy="11"/>
              </a:xfrm>
              <a:custGeom>
                <a:avLst/>
                <a:gdLst>
                  <a:gd name="T0" fmla="*/ 11 w 11"/>
                  <a:gd name="T1" fmla="*/ 5 h 11"/>
                  <a:gd name="T2" fmla="*/ 11 w 11"/>
                  <a:gd name="T3" fmla="*/ 11 h 11"/>
                  <a:gd name="T4" fmla="*/ 0 w 11"/>
                  <a:gd name="T5" fmla="*/ 11 h 11"/>
                  <a:gd name="T6" fmla="*/ 0 w 11"/>
                  <a:gd name="T7" fmla="*/ 0 h 11"/>
                  <a:gd name="T8" fmla="*/ 5 w 11"/>
                  <a:gd name="T9" fmla="*/ 0 h 11"/>
                  <a:gd name="T10" fmla="*/ 11 w 11"/>
                  <a:gd name="T11" fmla="*/ 5 h 11"/>
                </a:gdLst>
                <a:ahLst/>
                <a:cxnLst>
                  <a:cxn ang="0">
                    <a:pos x="T0" y="T1"/>
                  </a:cxn>
                  <a:cxn ang="0">
                    <a:pos x="T2" y="T3"/>
                  </a:cxn>
                  <a:cxn ang="0">
                    <a:pos x="T4" y="T5"/>
                  </a:cxn>
                  <a:cxn ang="0">
                    <a:pos x="T6" y="T7"/>
                  </a:cxn>
                  <a:cxn ang="0">
                    <a:pos x="T8" y="T9"/>
                  </a:cxn>
                  <a:cxn ang="0">
                    <a:pos x="T10" y="T11"/>
                  </a:cxn>
                </a:cxnLst>
                <a:rect l="0" t="0" r="r" b="b"/>
                <a:pathLst>
                  <a:path w="11" h="11">
                    <a:moveTo>
                      <a:pt x="11" y="5"/>
                    </a:moveTo>
                    <a:lnTo>
                      <a:pt x="11" y="11"/>
                    </a:lnTo>
                    <a:lnTo>
                      <a:pt x="0" y="11"/>
                    </a:lnTo>
                    <a:lnTo>
                      <a:pt x="0" y="0"/>
                    </a:lnTo>
                    <a:lnTo>
                      <a:pt x="5" y="0"/>
                    </a:lnTo>
                    <a:lnTo>
                      <a:pt x="11" y="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30" name="Freeform 281"/>
              <p:cNvSpPr>
                <a:spLocks/>
              </p:cNvSpPr>
              <p:nvPr/>
            </p:nvSpPr>
            <p:spPr bwMode="auto">
              <a:xfrm>
                <a:off x="1908" y="2126"/>
                <a:ext cx="11" cy="10"/>
              </a:xfrm>
              <a:custGeom>
                <a:avLst/>
                <a:gdLst>
                  <a:gd name="T0" fmla="*/ 5 w 11"/>
                  <a:gd name="T1" fmla="*/ 0 h 10"/>
                  <a:gd name="T2" fmla="*/ 11 w 11"/>
                  <a:gd name="T3" fmla="*/ 10 h 10"/>
                  <a:gd name="T4" fmla="*/ 0 w 11"/>
                  <a:gd name="T5" fmla="*/ 10 h 10"/>
                  <a:gd name="T6" fmla="*/ 0 w 11"/>
                  <a:gd name="T7" fmla="*/ 0 h 10"/>
                  <a:gd name="T8" fmla="*/ 5 w 11"/>
                  <a:gd name="T9" fmla="*/ 0 h 10"/>
                </a:gdLst>
                <a:ahLst/>
                <a:cxnLst>
                  <a:cxn ang="0">
                    <a:pos x="T0" y="T1"/>
                  </a:cxn>
                  <a:cxn ang="0">
                    <a:pos x="T2" y="T3"/>
                  </a:cxn>
                  <a:cxn ang="0">
                    <a:pos x="T4" y="T5"/>
                  </a:cxn>
                  <a:cxn ang="0">
                    <a:pos x="T6" y="T7"/>
                  </a:cxn>
                  <a:cxn ang="0">
                    <a:pos x="T8" y="T9"/>
                  </a:cxn>
                </a:cxnLst>
                <a:rect l="0" t="0" r="r" b="b"/>
                <a:pathLst>
                  <a:path w="11" h="10">
                    <a:moveTo>
                      <a:pt x="5" y="0"/>
                    </a:moveTo>
                    <a:lnTo>
                      <a:pt x="11" y="10"/>
                    </a:lnTo>
                    <a:lnTo>
                      <a:pt x="0" y="10"/>
                    </a:lnTo>
                    <a:lnTo>
                      <a:pt x="0" y="0"/>
                    </a:lnTo>
                    <a:lnTo>
                      <a:pt x="5" y="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31" name="Freeform 282"/>
              <p:cNvSpPr>
                <a:spLocks/>
              </p:cNvSpPr>
              <p:nvPr/>
            </p:nvSpPr>
            <p:spPr bwMode="auto">
              <a:xfrm>
                <a:off x="1908" y="2126"/>
                <a:ext cx="11" cy="10"/>
              </a:xfrm>
              <a:custGeom>
                <a:avLst/>
                <a:gdLst>
                  <a:gd name="T0" fmla="*/ 11 w 11"/>
                  <a:gd name="T1" fmla="*/ 5 h 10"/>
                  <a:gd name="T2" fmla="*/ 11 w 11"/>
                  <a:gd name="T3" fmla="*/ 10 h 10"/>
                  <a:gd name="T4" fmla="*/ 0 w 11"/>
                  <a:gd name="T5" fmla="*/ 10 h 10"/>
                  <a:gd name="T6" fmla="*/ 0 w 11"/>
                  <a:gd name="T7" fmla="*/ 0 h 10"/>
                  <a:gd name="T8" fmla="*/ 5 w 11"/>
                  <a:gd name="T9" fmla="*/ 0 h 10"/>
                  <a:gd name="T10" fmla="*/ 11 w 11"/>
                  <a:gd name="T11" fmla="*/ 5 h 10"/>
                </a:gdLst>
                <a:ahLst/>
                <a:cxnLst>
                  <a:cxn ang="0">
                    <a:pos x="T0" y="T1"/>
                  </a:cxn>
                  <a:cxn ang="0">
                    <a:pos x="T2" y="T3"/>
                  </a:cxn>
                  <a:cxn ang="0">
                    <a:pos x="T4" y="T5"/>
                  </a:cxn>
                  <a:cxn ang="0">
                    <a:pos x="T6" y="T7"/>
                  </a:cxn>
                  <a:cxn ang="0">
                    <a:pos x="T8" y="T9"/>
                  </a:cxn>
                  <a:cxn ang="0">
                    <a:pos x="T10" y="T11"/>
                  </a:cxn>
                </a:cxnLst>
                <a:rect l="0" t="0" r="r" b="b"/>
                <a:pathLst>
                  <a:path w="11" h="10">
                    <a:moveTo>
                      <a:pt x="11" y="5"/>
                    </a:moveTo>
                    <a:lnTo>
                      <a:pt x="11" y="10"/>
                    </a:lnTo>
                    <a:lnTo>
                      <a:pt x="0" y="10"/>
                    </a:lnTo>
                    <a:lnTo>
                      <a:pt x="0" y="0"/>
                    </a:lnTo>
                    <a:lnTo>
                      <a:pt x="5" y="0"/>
                    </a:lnTo>
                    <a:lnTo>
                      <a:pt x="11" y="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32" name="Freeform 283"/>
              <p:cNvSpPr>
                <a:spLocks/>
              </p:cNvSpPr>
              <p:nvPr/>
            </p:nvSpPr>
            <p:spPr bwMode="auto">
              <a:xfrm>
                <a:off x="1855" y="2068"/>
                <a:ext cx="6" cy="10"/>
              </a:xfrm>
              <a:custGeom>
                <a:avLst/>
                <a:gdLst>
                  <a:gd name="T0" fmla="*/ 6 w 6"/>
                  <a:gd name="T1" fmla="*/ 0 h 10"/>
                  <a:gd name="T2" fmla="*/ 0 w 6"/>
                  <a:gd name="T3" fmla="*/ 10 h 10"/>
                  <a:gd name="T4" fmla="*/ 0 w 6"/>
                  <a:gd name="T5" fmla="*/ 0 h 10"/>
                  <a:gd name="T6" fmla="*/ 6 w 6"/>
                  <a:gd name="T7" fmla="*/ 0 h 10"/>
                </a:gdLst>
                <a:ahLst/>
                <a:cxnLst>
                  <a:cxn ang="0">
                    <a:pos x="T0" y="T1"/>
                  </a:cxn>
                  <a:cxn ang="0">
                    <a:pos x="T2" y="T3"/>
                  </a:cxn>
                  <a:cxn ang="0">
                    <a:pos x="T4" y="T5"/>
                  </a:cxn>
                  <a:cxn ang="0">
                    <a:pos x="T6" y="T7"/>
                  </a:cxn>
                </a:cxnLst>
                <a:rect l="0" t="0" r="r" b="b"/>
                <a:pathLst>
                  <a:path w="6" h="10">
                    <a:moveTo>
                      <a:pt x="6" y="0"/>
                    </a:moveTo>
                    <a:lnTo>
                      <a:pt x="0" y="10"/>
                    </a:lnTo>
                    <a:lnTo>
                      <a:pt x="0" y="0"/>
                    </a:lnTo>
                    <a:lnTo>
                      <a:pt x="6" y="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33" name="Freeform 284"/>
              <p:cNvSpPr>
                <a:spLocks/>
              </p:cNvSpPr>
              <p:nvPr/>
            </p:nvSpPr>
            <p:spPr bwMode="auto">
              <a:xfrm>
                <a:off x="1855" y="2068"/>
                <a:ext cx="6" cy="10"/>
              </a:xfrm>
              <a:custGeom>
                <a:avLst/>
                <a:gdLst>
                  <a:gd name="T0" fmla="*/ 6 w 6"/>
                  <a:gd name="T1" fmla="*/ 5 h 10"/>
                  <a:gd name="T2" fmla="*/ 0 w 6"/>
                  <a:gd name="T3" fmla="*/ 10 h 10"/>
                  <a:gd name="T4" fmla="*/ 0 w 6"/>
                  <a:gd name="T5" fmla="*/ 0 h 10"/>
                  <a:gd name="T6" fmla="*/ 6 w 6"/>
                  <a:gd name="T7" fmla="*/ 0 h 10"/>
                  <a:gd name="T8" fmla="*/ 6 w 6"/>
                  <a:gd name="T9" fmla="*/ 5 h 10"/>
                </a:gdLst>
                <a:ahLst/>
                <a:cxnLst>
                  <a:cxn ang="0">
                    <a:pos x="T0" y="T1"/>
                  </a:cxn>
                  <a:cxn ang="0">
                    <a:pos x="T2" y="T3"/>
                  </a:cxn>
                  <a:cxn ang="0">
                    <a:pos x="T4" y="T5"/>
                  </a:cxn>
                  <a:cxn ang="0">
                    <a:pos x="T6" y="T7"/>
                  </a:cxn>
                  <a:cxn ang="0">
                    <a:pos x="T8" y="T9"/>
                  </a:cxn>
                </a:cxnLst>
                <a:rect l="0" t="0" r="r" b="b"/>
                <a:pathLst>
                  <a:path w="6" h="10">
                    <a:moveTo>
                      <a:pt x="6" y="5"/>
                    </a:moveTo>
                    <a:lnTo>
                      <a:pt x="0" y="10"/>
                    </a:lnTo>
                    <a:lnTo>
                      <a:pt x="0" y="0"/>
                    </a:lnTo>
                    <a:lnTo>
                      <a:pt x="6" y="0"/>
                    </a:lnTo>
                    <a:lnTo>
                      <a:pt x="6" y="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34" name="Freeform 285"/>
              <p:cNvSpPr>
                <a:spLocks/>
              </p:cNvSpPr>
              <p:nvPr/>
            </p:nvSpPr>
            <p:spPr bwMode="auto">
              <a:xfrm>
                <a:off x="1818" y="2057"/>
                <a:ext cx="27" cy="16"/>
              </a:xfrm>
              <a:custGeom>
                <a:avLst/>
                <a:gdLst>
                  <a:gd name="T0" fmla="*/ 6 w 27"/>
                  <a:gd name="T1" fmla="*/ 16 h 16"/>
                  <a:gd name="T2" fmla="*/ 0 w 27"/>
                  <a:gd name="T3" fmla="*/ 0 h 16"/>
                  <a:gd name="T4" fmla="*/ 27 w 27"/>
                  <a:gd name="T5" fmla="*/ 16 h 16"/>
                  <a:gd name="T6" fmla="*/ 6 w 27"/>
                  <a:gd name="T7" fmla="*/ 16 h 16"/>
                </a:gdLst>
                <a:ahLst/>
                <a:cxnLst>
                  <a:cxn ang="0">
                    <a:pos x="T0" y="T1"/>
                  </a:cxn>
                  <a:cxn ang="0">
                    <a:pos x="T2" y="T3"/>
                  </a:cxn>
                  <a:cxn ang="0">
                    <a:pos x="T4" y="T5"/>
                  </a:cxn>
                  <a:cxn ang="0">
                    <a:pos x="T6" y="T7"/>
                  </a:cxn>
                </a:cxnLst>
                <a:rect l="0" t="0" r="r" b="b"/>
                <a:pathLst>
                  <a:path w="27" h="16">
                    <a:moveTo>
                      <a:pt x="6" y="16"/>
                    </a:moveTo>
                    <a:lnTo>
                      <a:pt x="0" y="0"/>
                    </a:lnTo>
                    <a:lnTo>
                      <a:pt x="27" y="16"/>
                    </a:lnTo>
                    <a:lnTo>
                      <a:pt x="6" y="16"/>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35" name="Freeform 286"/>
              <p:cNvSpPr>
                <a:spLocks/>
              </p:cNvSpPr>
              <p:nvPr/>
            </p:nvSpPr>
            <p:spPr bwMode="auto">
              <a:xfrm>
                <a:off x="1818" y="2057"/>
                <a:ext cx="27" cy="16"/>
              </a:xfrm>
              <a:custGeom>
                <a:avLst/>
                <a:gdLst>
                  <a:gd name="T0" fmla="*/ 6 w 27"/>
                  <a:gd name="T1" fmla="*/ 11 h 16"/>
                  <a:gd name="T2" fmla="*/ 0 w 27"/>
                  <a:gd name="T3" fmla="*/ 0 h 16"/>
                  <a:gd name="T4" fmla="*/ 27 w 27"/>
                  <a:gd name="T5" fmla="*/ 16 h 16"/>
                  <a:gd name="T6" fmla="*/ 6 w 27"/>
                  <a:gd name="T7" fmla="*/ 16 h 16"/>
                  <a:gd name="T8" fmla="*/ 6 w 27"/>
                  <a:gd name="T9" fmla="*/ 11 h 16"/>
                </a:gdLst>
                <a:ahLst/>
                <a:cxnLst>
                  <a:cxn ang="0">
                    <a:pos x="T0" y="T1"/>
                  </a:cxn>
                  <a:cxn ang="0">
                    <a:pos x="T2" y="T3"/>
                  </a:cxn>
                  <a:cxn ang="0">
                    <a:pos x="T4" y="T5"/>
                  </a:cxn>
                  <a:cxn ang="0">
                    <a:pos x="T6" y="T7"/>
                  </a:cxn>
                  <a:cxn ang="0">
                    <a:pos x="T8" y="T9"/>
                  </a:cxn>
                </a:cxnLst>
                <a:rect l="0" t="0" r="r" b="b"/>
                <a:pathLst>
                  <a:path w="27" h="16">
                    <a:moveTo>
                      <a:pt x="6" y="11"/>
                    </a:moveTo>
                    <a:lnTo>
                      <a:pt x="0" y="0"/>
                    </a:lnTo>
                    <a:lnTo>
                      <a:pt x="27" y="16"/>
                    </a:lnTo>
                    <a:lnTo>
                      <a:pt x="6" y="16"/>
                    </a:lnTo>
                    <a:lnTo>
                      <a:pt x="6" y="1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36" name="Freeform 287"/>
              <p:cNvSpPr>
                <a:spLocks/>
              </p:cNvSpPr>
              <p:nvPr/>
            </p:nvSpPr>
            <p:spPr bwMode="auto">
              <a:xfrm>
                <a:off x="2736" y="1609"/>
                <a:ext cx="185" cy="142"/>
              </a:xfrm>
              <a:custGeom>
                <a:avLst/>
                <a:gdLst>
                  <a:gd name="T0" fmla="*/ 105 w 185"/>
                  <a:gd name="T1" fmla="*/ 10 h 142"/>
                  <a:gd name="T2" fmla="*/ 116 w 185"/>
                  <a:gd name="T3" fmla="*/ 10 h 142"/>
                  <a:gd name="T4" fmla="*/ 127 w 185"/>
                  <a:gd name="T5" fmla="*/ 21 h 142"/>
                  <a:gd name="T6" fmla="*/ 153 w 185"/>
                  <a:gd name="T7" fmla="*/ 21 h 142"/>
                  <a:gd name="T8" fmla="*/ 158 w 185"/>
                  <a:gd name="T9" fmla="*/ 21 h 142"/>
                  <a:gd name="T10" fmla="*/ 153 w 185"/>
                  <a:gd name="T11" fmla="*/ 26 h 142"/>
                  <a:gd name="T12" fmla="*/ 153 w 185"/>
                  <a:gd name="T13" fmla="*/ 26 h 142"/>
                  <a:gd name="T14" fmla="*/ 158 w 185"/>
                  <a:gd name="T15" fmla="*/ 26 h 142"/>
                  <a:gd name="T16" fmla="*/ 158 w 185"/>
                  <a:gd name="T17" fmla="*/ 26 h 142"/>
                  <a:gd name="T18" fmla="*/ 158 w 185"/>
                  <a:gd name="T19" fmla="*/ 26 h 142"/>
                  <a:gd name="T20" fmla="*/ 158 w 185"/>
                  <a:gd name="T21" fmla="*/ 21 h 142"/>
                  <a:gd name="T22" fmla="*/ 164 w 185"/>
                  <a:gd name="T23" fmla="*/ 21 h 142"/>
                  <a:gd name="T24" fmla="*/ 164 w 185"/>
                  <a:gd name="T25" fmla="*/ 21 h 142"/>
                  <a:gd name="T26" fmla="*/ 169 w 185"/>
                  <a:gd name="T27" fmla="*/ 21 h 142"/>
                  <a:gd name="T28" fmla="*/ 179 w 185"/>
                  <a:gd name="T29" fmla="*/ 21 h 142"/>
                  <a:gd name="T30" fmla="*/ 179 w 185"/>
                  <a:gd name="T31" fmla="*/ 26 h 142"/>
                  <a:gd name="T32" fmla="*/ 185 w 185"/>
                  <a:gd name="T33" fmla="*/ 37 h 142"/>
                  <a:gd name="T34" fmla="*/ 169 w 185"/>
                  <a:gd name="T35" fmla="*/ 47 h 142"/>
                  <a:gd name="T36" fmla="*/ 158 w 185"/>
                  <a:gd name="T37" fmla="*/ 47 h 142"/>
                  <a:gd name="T38" fmla="*/ 148 w 185"/>
                  <a:gd name="T39" fmla="*/ 58 h 142"/>
                  <a:gd name="T40" fmla="*/ 132 w 185"/>
                  <a:gd name="T41" fmla="*/ 79 h 142"/>
                  <a:gd name="T42" fmla="*/ 137 w 185"/>
                  <a:gd name="T43" fmla="*/ 95 h 142"/>
                  <a:gd name="T44" fmla="*/ 127 w 185"/>
                  <a:gd name="T45" fmla="*/ 110 h 142"/>
                  <a:gd name="T46" fmla="*/ 105 w 185"/>
                  <a:gd name="T47" fmla="*/ 132 h 142"/>
                  <a:gd name="T48" fmla="*/ 74 w 185"/>
                  <a:gd name="T49" fmla="*/ 126 h 142"/>
                  <a:gd name="T50" fmla="*/ 53 w 185"/>
                  <a:gd name="T51" fmla="*/ 142 h 142"/>
                  <a:gd name="T52" fmla="*/ 42 w 185"/>
                  <a:gd name="T53" fmla="*/ 137 h 142"/>
                  <a:gd name="T54" fmla="*/ 32 w 185"/>
                  <a:gd name="T55" fmla="*/ 121 h 142"/>
                  <a:gd name="T56" fmla="*/ 26 w 185"/>
                  <a:gd name="T57" fmla="*/ 79 h 142"/>
                  <a:gd name="T58" fmla="*/ 32 w 185"/>
                  <a:gd name="T59" fmla="*/ 68 h 142"/>
                  <a:gd name="T60" fmla="*/ 37 w 185"/>
                  <a:gd name="T61" fmla="*/ 37 h 142"/>
                  <a:gd name="T62" fmla="*/ 21 w 185"/>
                  <a:gd name="T63" fmla="*/ 31 h 142"/>
                  <a:gd name="T64" fmla="*/ 5 w 185"/>
                  <a:gd name="T65" fmla="*/ 31 h 142"/>
                  <a:gd name="T66" fmla="*/ 0 w 185"/>
                  <a:gd name="T67" fmla="*/ 15 h 142"/>
                  <a:gd name="T68" fmla="*/ 16 w 185"/>
                  <a:gd name="T69" fmla="*/ 0 h 142"/>
                  <a:gd name="T70" fmla="*/ 105 w 185"/>
                  <a:gd name="T71" fmla="*/ 10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85" h="142">
                    <a:moveTo>
                      <a:pt x="105" y="10"/>
                    </a:moveTo>
                    <a:lnTo>
                      <a:pt x="116" y="10"/>
                    </a:lnTo>
                    <a:lnTo>
                      <a:pt x="127" y="21"/>
                    </a:lnTo>
                    <a:lnTo>
                      <a:pt x="153" y="21"/>
                    </a:lnTo>
                    <a:lnTo>
                      <a:pt x="158" y="21"/>
                    </a:lnTo>
                    <a:lnTo>
                      <a:pt x="153" y="26"/>
                    </a:lnTo>
                    <a:lnTo>
                      <a:pt x="153" y="26"/>
                    </a:lnTo>
                    <a:lnTo>
                      <a:pt x="158" y="26"/>
                    </a:lnTo>
                    <a:lnTo>
                      <a:pt x="158" y="26"/>
                    </a:lnTo>
                    <a:lnTo>
                      <a:pt x="158" y="26"/>
                    </a:lnTo>
                    <a:lnTo>
                      <a:pt x="158" y="21"/>
                    </a:lnTo>
                    <a:lnTo>
                      <a:pt x="164" y="21"/>
                    </a:lnTo>
                    <a:lnTo>
                      <a:pt x="164" y="21"/>
                    </a:lnTo>
                    <a:lnTo>
                      <a:pt x="169" y="21"/>
                    </a:lnTo>
                    <a:lnTo>
                      <a:pt x="179" y="21"/>
                    </a:lnTo>
                    <a:lnTo>
                      <a:pt x="179" y="26"/>
                    </a:lnTo>
                    <a:lnTo>
                      <a:pt x="185" y="37"/>
                    </a:lnTo>
                    <a:lnTo>
                      <a:pt x="169" y="47"/>
                    </a:lnTo>
                    <a:lnTo>
                      <a:pt x="158" y="47"/>
                    </a:lnTo>
                    <a:lnTo>
                      <a:pt x="148" y="58"/>
                    </a:lnTo>
                    <a:lnTo>
                      <a:pt x="132" y="79"/>
                    </a:lnTo>
                    <a:lnTo>
                      <a:pt x="137" y="95"/>
                    </a:lnTo>
                    <a:lnTo>
                      <a:pt x="127" y="110"/>
                    </a:lnTo>
                    <a:lnTo>
                      <a:pt x="105" y="132"/>
                    </a:lnTo>
                    <a:lnTo>
                      <a:pt x="74" y="126"/>
                    </a:lnTo>
                    <a:lnTo>
                      <a:pt x="53" y="142"/>
                    </a:lnTo>
                    <a:lnTo>
                      <a:pt x="42" y="137"/>
                    </a:lnTo>
                    <a:lnTo>
                      <a:pt x="32" y="121"/>
                    </a:lnTo>
                    <a:lnTo>
                      <a:pt x="26" y="79"/>
                    </a:lnTo>
                    <a:lnTo>
                      <a:pt x="32" y="68"/>
                    </a:lnTo>
                    <a:lnTo>
                      <a:pt x="37" y="37"/>
                    </a:lnTo>
                    <a:lnTo>
                      <a:pt x="21" y="31"/>
                    </a:lnTo>
                    <a:lnTo>
                      <a:pt x="5" y="31"/>
                    </a:lnTo>
                    <a:lnTo>
                      <a:pt x="0" y="15"/>
                    </a:lnTo>
                    <a:lnTo>
                      <a:pt x="16" y="0"/>
                    </a:lnTo>
                    <a:lnTo>
                      <a:pt x="105" y="1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37" name="Freeform 288"/>
              <p:cNvSpPr>
                <a:spLocks/>
              </p:cNvSpPr>
              <p:nvPr/>
            </p:nvSpPr>
            <p:spPr bwMode="auto">
              <a:xfrm>
                <a:off x="2736" y="1609"/>
                <a:ext cx="185" cy="142"/>
              </a:xfrm>
              <a:custGeom>
                <a:avLst/>
                <a:gdLst>
                  <a:gd name="T0" fmla="*/ 111 w 185"/>
                  <a:gd name="T1" fmla="*/ 10 h 142"/>
                  <a:gd name="T2" fmla="*/ 116 w 185"/>
                  <a:gd name="T3" fmla="*/ 10 h 142"/>
                  <a:gd name="T4" fmla="*/ 127 w 185"/>
                  <a:gd name="T5" fmla="*/ 21 h 142"/>
                  <a:gd name="T6" fmla="*/ 153 w 185"/>
                  <a:gd name="T7" fmla="*/ 21 h 142"/>
                  <a:gd name="T8" fmla="*/ 158 w 185"/>
                  <a:gd name="T9" fmla="*/ 21 h 142"/>
                  <a:gd name="T10" fmla="*/ 153 w 185"/>
                  <a:gd name="T11" fmla="*/ 26 h 142"/>
                  <a:gd name="T12" fmla="*/ 153 w 185"/>
                  <a:gd name="T13" fmla="*/ 26 h 142"/>
                  <a:gd name="T14" fmla="*/ 158 w 185"/>
                  <a:gd name="T15" fmla="*/ 26 h 142"/>
                  <a:gd name="T16" fmla="*/ 158 w 185"/>
                  <a:gd name="T17" fmla="*/ 26 h 142"/>
                  <a:gd name="T18" fmla="*/ 158 w 185"/>
                  <a:gd name="T19" fmla="*/ 26 h 142"/>
                  <a:gd name="T20" fmla="*/ 158 w 185"/>
                  <a:gd name="T21" fmla="*/ 21 h 142"/>
                  <a:gd name="T22" fmla="*/ 164 w 185"/>
                  <a:gd name="T23" fmla="*/ 21 h 142"/>
                  <a:gd name="T24" fmla="*/ 164 w 185"/>
                  <a:gd name="T25" fmla="*/ 21 h 142"/>
                  <a:gd name="T26" fmla="*/ 169 w 185"/>
                  <a:gd name="T27" fmla="*/ 21 h 142"/>
                  <a:gd name="T28" fmla="*/ 179 w 185"/>
                  <a:gd name="T29" fmla="*/ 21 h 142"/>
                  <a:gd name="T30" fmla="*/ 179 w 185"/>
                  <a:gd name="T31" fmla="*/ 26 h 142"/>
                  <a:gd name="T32" fmla="*/ 185 w 185"/>
                  <a:gd name="T33" fmla="*/ 37 h 142"/>
                  <a:gd name="T34" fmla="*/ 169 w 185"/>
                  <a:gd name="T35" fmla="*/ 47 h 142"/>
                  <a:gd name="T36" fmla="*/ 158 w 185"/>
                  <a:gd name="T37" fmla="*/ 47 h 142"/>
                  <a:gd name="T38" fmla="*/ 148 w 185"/>
                  <a:gd name="T39" fmla="*/ 58 h 142"/>
                  <a:gd name="T40" fmla="*/ 132 w 185"/>
                  <a:gd name="T41" fmla="*/ 79 h 142"/>
                  <a:gd name="T42" fmla="*/ 137 w 185"/>
                  <a:gd name="T43" fmla="*/ 95 h 142"/>
                  <a:gd name="T44" fmla="*/ 127 w 185"/>
                  <a:gd name="T45" fmla="*/ 110 h 142"/>
                  <a:gd name="T46" fmla="*/ 105 w 185"/>
                  <a:gd name="T47" fmla="*/ 132 h 142"/>
                  <a:gd name="T48" fmla="*/ 74 w 185"/>
                  <a:gd name="T49" fmla="*/ 126 h 142"/>
                  <a:gd name="T50" fmla="*/ 53 w 185"/>
                  <a:gd name="T51" fmla="*/ 142 h 142"/>
                  <a:gd name="T52" fmla="*/ 42 w 185"/>
                  <a:gd name="T53" fmla="*/ 137 h 142"/>
                  <a:gd name="T54" fmla="*/ 32 w 185"/>
                  <a:gd name="T55" fmla="*/ 121 h 142"/>
                  <a:gd name="T56" fmla="*/ 26 w 185"/>
                  <a:gd name="T57" fmla="*/ 79 h 142"/>
                  <a:gd name="T58" fmla="*/ 32 w 185"/>
                  <a:gd name="T59" fmla="*/ 68 h 142"/>
                  <a:gd name="T60" fmla="*/ 37 w 185"/>
                  <a:gd name="T61" fmla="*/ 37 h 142"/>
                  <a:gd name="T62" fmla="*/ 21 w 185"/>
                  <a:gd name="T63" fmla="*/ 31 h 142"/>
                  <a:gd name="T64" fmla="*/ 5 w 185"/>
                  <a:gd name="T65" fmla="*/ 31 h 142"/>
                  <a:gd name="T66" fmla="*/ 0 w 185"/>
                  <a:gd name="T67" fmla="*/ 15 h 142"/>
                  <a:gd name="T68" fmla="*/ 16 w 185"/>
                  <a:gd name="T69" fmla="*/ 0 h 142"/>
                  <a:gd name="T70" fmla="*/ 105 w 185"/>
                  <a:gd name="T71" fmla="*/ 10 h 142"/>
                  <a:gd name="T72" fmla="*/ 111 w 185"/>
                  <a:gd name="T73" fmla="*/ 10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85" h="142">
                    <a:moveTo>
                      <a:pt x="111" y="10"/>
                    </a:moveTo>
                    <a:lnTo>
                      <a:pt x="116" y="10"/>
                    </a:lnTo>
                    <a:lnTo>
                      <a:pt x="127" y="21"/>
                    </a:lnTo>
                    <a:lnTo>
                      <a:pt x="153" y="21"/>
                    </a:lnTo>
                    <a:lnTo>
                      <a:pt x="158" y="21"/>
                    </a:lnTo>
                    <a:lnTo>
                      <a:pt x="153" y="26"/>
                    </a:lnTo>
                    <a:lnTo>
                      <a:pt x="153" y="26"/>
                    </a:lnTo>
                    <a:lnTo>
                      <a:pt x="158" y="26"/>
                    </a:lnTo>
                    <a:lnTo>
                      <a:pt x="158" y="26"/>
                    </a:lnTo>
                    <a:lnTo>
                      <a:pt x="158" y="26"/>
                    </a:lnTo>
                    <a:lnTo>
                      <a:pt x="158" y="21"/>
                    </a:lnTo>
                    <a:lnTo>
                      <a:pt x="164" y="21"/>
                    </a:lnTo>
                    <a:lnTo>
                      <a:pt x="164" y="21"/>
                    </a:lnTo>
                    <a:lnTo>
                      <a:pt x="169" y="21"/>
                    </a:lnTo>
                    <a:lnTo>
                      <a:pt x="179" y="21"/>
                    </a:lnTo>
                    <a:lnTo>
                      <a:pt x="179" y="26"/>
                    </a:lnTo>
                    <a:lnTo>
                      <a:pt x="185" y="37"/>
                    </a:lnTo>
                    <a:lnTo>
                      <a:pt x="169" y="47"/>
                    </a:lnTo>
                    <a:lnTo>
                      <a:pt x="158" y="47"/>
                    </a:lnTo>
                    <a:lnTo>
                      <a:pt x="148" y="58"/>
                    </a:lnTo>
                    <a:lnTo>
                      <a:pt x="132" y="79"/>
                    </a:lnTo>
                    <a:lnTo>
                      <a:pt x="137" y="95"/>
                    </a:lnTo>
                    <a:lnTo>
                      <a:pt x="127" y="110"/>
                    </a:lnTo>
                    <a:lnTo>
                      <a:pt x="105" y="132"/>
                    </a:lnTo>
                    <a:lnTo>
                      <a:pt x="74" y="126"/>
                    </a:lnTo>
                    <a:lnTo>
                      <a:pt x="53" y="142"/>
                    </a:lnTo>
                    <a:lnTo>
                      <a:pt x="42" y="137"/>
                    </a:lnTo>
                    <a:lnTo>
                      <a:pt x="32" y="121"/>
                    </a:lnTo>
                    <a:lnTo>
                      <a:pt x="26" y="79"/>
                    </a:lnTo>
                    <a:lnTo>
                      <a:pt x="32" y="68"/>
                    </a:lnTo>
                    <a:lnTo>
                      <a:pt x="37" y="37"/>
                    </a:lnTo>
                    <a:lnTo>
                      <a:pt x="21" y="31"/>
                    </a:lnTo>
                    <a:lnTo>
                      <a:pt x="5" y="31"/>
                    </a:lnTo>
                    <a:lnTo>
                      <a:pt x="0" y="15"/>
                    </a:lnTo>
                    <a:lnTo>
                      <a:pt x="16" y="0"/>
                    </a:lnTo>
                    <a:lnTo>
                      <a:pt x="105" y="10"/>
                    </a:lnTo>
                    <a:lnTo>
                      <a:pt x="111" y="1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38" name="Freeform 289"/>
              <p:cNvSpPr>
                <a:spLocks/>
              </p:cNvSpPr>
              <p:nvPr/>
            </p:nvSpPr>
            <p:spPr bwMode="auto">
              <a:xfrm>
                <a:off x="2731" y="1640"/>
                <a:ext cx="42" cy="95"/>
              </a:xfrm>
              <a:custGeom>
                <a:avLst/>
                <a:gdLst>
                  <a:gd name="T0" fmla="*/ 10 w 42"/>
                  <a:gd name="T1" fmla="*/ 0 h 95"/>
                  <a:gd name="T2" fmla="*/ 26 w 42"/>
                  <a:gd name="T3" fmla="*/ 0 h 95"/>
                  <a:gd name="T4" fmla="*/ 42 w 42"/>
                  <a:gd name="T5" fmla="*/ 6 h 95"/>
                  <a:gd name="T6" fmla="*/ 37 w 42"/>
                  <a:gd name="T7" fmla="*/ 37 h 95"/>
                  <a:gd name="T8" fmla="*/ 31 w 42"/>
                  <a:gd name="T9" fmla="*/ 48 h 95"/>
                  <a:gd name="T10" fmla="*/ 37 w 42"/>
                  <a:gd name="T11" fmla="*/ 90 h 95"/>
                  <a:gd name="T12" fmla="*/ 21 w 42"/>
                  <a:gd name="T13" fmla="*/ 95 h 95"/>
                  <a:gd name="T14" fmla="*/ 5 w 42"/>
                  <a:gd name="T15" fmla="*/ 90 h 95"/>
                  <a:gd name="T16" fmla="*/ 10 w 42"/>
                  <a:gd name="T17" fmla="*/ 69 h 95"/>
                  <a:gd name="T18" fmla="*/ 0 w 42"/>
                  <a:gd name="T19" fmla="*/ 64 h 95"/>
                  <a:gd name="T20" fmla="*/ 16 w 42"/>
                  <a:gd name="T21" fmla="*/ 21 h 95"/>
                  <a:gd name="T22" fmla="*/ 10 w 42"/>
                  <a:gd name="T23"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2" h="95">
                    <a:moveTo>
                      <a:pt x="10" y="0"/>
                    </a:moveTo>
                    <a:lnTo>
                      <a:pt x="26" y="0"/>
                    </a:lnTo>
                    <a:lnTo>
                      <a:pt x="42" y="6"/>
                    </a:lnTo>
                    <a:lnTo>
                      <a:pt x="37" y="37"/>
                    </a:lnTo>
                    <a:lnTo>
                      <a:pt x="31" y="48"/>
                    </a:lnTo>
                    <a:lnTo>
                      <a:pt x="37" y="90"/>
                    </a:lnTo>
                    <a:lnTo>
                      <a:pt x="21" y="95"/>
                    </a:lnTo>
                    <a:lnTo>
                      <a:pt x="5" y="90"/>
                    </a:lnTo>
                    <a:lnTo>
                      <a:pt x="10" y="69"/>
                    </a:lnTo>
                    <a:lnTo>
                      <a:pt x="0" y="64"/>
                    </a:lnTo>
                    <a:lnTo>
                      <a:pt x="16" y="21"/>
                    </a:lnTo>
                    <a:lnTo>
                      <a:pt x="10" y="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39" name="Freeform 290"/>
              <p:cNvSpPr>
                <a:spLocks/>
              </p:cNvSpPr>
              <p:nvPr/>
            </p:nvSpPr>
            <p:spPr bwMode="auto">
              <a:xfrm>
                <a:off x="2731" y="1640"/>
                <a:ext cx="42" cy="95"/>
              </a:xfrm>
              <a:custGeom>
                <a:avLst/>
                <a:gdLst>
                  <a:gd name="T0" fmla="*/ 16 w 42"/>
                  <a:gd name="T1" fmla="*/ 0 h 95"/>
                  <a:gd name="T2" fmla="*/ 26 w 42"/>
                  <a:gd name="T3" fmla="*/ 0 h 95"/>
                  <a:gd name="T4" fmla="*/ 42 w 42"/>
                  <a:gd name="T5" fmla="*/ 6 h 95"/>
                  <a:gd name="T6" fmla="*/ 37 w 42"/>
                  <a:gd name="T7" fmla="*/ 37 h 95"/>
                  <a:gd name="T8" fmla="*/ 31 w 42"/>
                  <a:gd name="T9" fmla="*/ 48 h 95"/>
                  <a:gd name="T10" fmla="*/ 37 w 42"/>
                  <a:gd name="T11" fmla="*/ 90 h 95"/>
                  <a:gd name="T12" fmla="*/ 21 w 42"/>
                  <a:gd name="T13" fmla="*/ 95 h 95"/>
                  <a:gd name="T14" fmla="*/ 5 w 42"/>
                  <a:gd name="T15" fmla="*/ 90 h 95"/>
                  <a:gd name="T16" fmla="*/ 10 w 42"/>
                  <a:gd name="T17" fmla="*/ 69 h 95"/>
                  <a:gd name="T18" fmla="*/ 0 w 42"/>
                  <a:gd name="T19" fmla="*/ 64 h 95"/>
                  <a:gd name="T20" fmla="*/ 16 w 42"/>
                  <a:gd name="T21" fmla="*/ 21 h 95"/>
                  <a:gd name="T22" fmla="*/ 10 w 42"/>
                  <a:gd name="T23" fmla="*/ 0 h 95"/>
                  <a:gd name="T24" fmla="*/ 16 w 42"/>
                  <a:gd name="T25"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2" h="95">
                    <a:moveTo>
                      <a:pt x="16" y="0"/>
                    </a:moveTo>
                    <a:lnTo>
                      <a:pt x="26" y="0"/>
                    </a:lnTo>
                    <a:lnTo>
                      <a:pt x="42" y="6"/>
                    </a:lnTo>
                    <a:lnTo>
                      <a:pt x="37" y="37"/>
                    </a:lnTo>
                    <a:lnTo>
                      <a:pt x="31" y="48"/>
                    </a:lnTo>
                    <a:lnTo>
                      <a:pt x="37" y="90"/>
                    </a:lnTo>
                    <a:lnTo>
                      <a:pt x="21" y="95"/>
                    </a:lnTo>
                    <a:lnTo>
                      <a:pt x="5" y="90"/>
                    </a:lnTo>
                    <a:lnTo>
                      <a:pt x="10" y="69"/>
                    </a:lnTo>
                    <a:lnTo>
                      <a:pt x="0" y="64"/>
                    </a:lnTo>
                    <a:lnTo>
                      <a:pt x="16" y="21"/>
                    </a:lnTo>
                    <a:lnTo>
                      <a:pt x="10" y="0"/>
                    </a:lnTo>
                    <a:lnTo>
                      <a:pt x="16"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40" name="Freeform 291"/>
              <p:cNvSpPr>
                <a:spLocks/>
              </p:cNvSpPr>
              <p:nvPr/>
            </p:nvSpPr>
            <p:spPr bwMode="auto">
              <a:xfrm>
                <a:off x="3796" y="1735"/>
                <a:ext cx="232" cy="232"/>
              </a:xfrm>
              <a:custGeom>
                <a:avLst/>
                <a:gdLst>
                  <a:gd name="T0" fmla="*/ 190 w 232"/>
                  <a:gd name="T1" fmla="*/ 0 h 232"/>
                  <a:gd name="T2" fmla="*/ 232 w 232"/>
                  <a:gd name="T3" fmla="*/ 27 h 232"/>
                  <a:gd name="T4" fmla="*/ 222 w 232"/>
                  <a:gd name="T5" fmla="*/ 37 h 232"/>
                  <a:gd name="T6" fmla="*/ 179 w 232"/>
                  <a:gd name="T7" fmla="*/ 42 h 232"/>
                  <a:gd name="T8" fmla="*/ 190 w 232"/>
                  <a:gd name="T9" fmla="*/ 64 h 232"/>
                  <a:gd name="T10" fmla="*/ 211 w 232"/>
                  <a:gd name="T11" fmla="*/ 85 h 232"/>
                  <a:gd name="T12" fmla="*/ 200 w 232"/>
                  <a:gd name="T13" fmla="*/ 90 h 232"/>
                  <a:gd name="T14" fmla="*/ 206 w 232"/>
                  <a:gd name="T15" fmla="*/ 101 h 232"/>
                  <a:gd name="T16" fmla="*/ 174 w 232"/>
                  <a:gd name="T17" fmla="*/ 159 h 232"/>
                  <a:gd name="T18" fmla="*/ 158 w 232"/>
                  <a:gd name="T19" fmla="*/ 164 h 232"/>
                  <a:gd name="T20" fmla="*/ 137 w 232"/>
                  <a:gd name="T21" fmla="*/ 174 h 232"/>
                  <a:gd name="T22" fmla="*/ 174 w 232"/>
                  <a:gd name="T23" fmla="*/ 222 h 232"/>
                  <a:gd name="T24" fmla="*/ 121 w 232"/>
                  <a:gd name="T25" fmla="*/ 232 h 232"/>
                  <a:gd name="T26" fmla="*/ 95 w 232"/>
                  <a:gd name="T27" fmla="*/ 206 h 232"/>
                  <a:gd name="T28" fmla="*/ 58 w 232"/>
                  <a:gd name="T29" fmla="*/ 206 h 232"/>
                  <a:gd name="T30" fmla="*/ 26 w 232"/>
                  <a:gd name="T31" fmla="*/ 211 h 232"/>
                  <a:gd name="T32" fmla="*/ 26 w 232"/>
                  <a:gd name="T33" fmla="*/ 190 h 232"/>
                  <a:gd name="T34" fmla="*/ 48 w 232"/>
                  <a:gd name="T35" fmla="*/ 180 h 232"/>
                  <a:gd name="T36" fmla="*/ 48 w 232"/>
                  <a:gd name="T37" fmla="*/ 174 h 232"/>
                  <a:gd name="T38" fmla="*/ 37 w 232"/>
                  <a:gd name="T39" fmla="*/ 174 h 232"/>
                  <a:gd name="T40" fmla="*/ 37 w 232"/>
                  <a:gd name="T41" fmla="*/ 159 h 232"/>
                  <a:gd name="T42" fmla="*/ 21 w 232"/>
                  <a:gd name="T43" fmla="*/ 148 h 232"/>
                  <a:gd name="T44" fmla="*/ 0 w 232"/>
                  <a:gd name="T45" fmla="*/ 127 h 232"/>
                  <a:gd name="T46" fmla="*/ 26 w 232"/>
                  <a:gd name="T47" fmla="*/ 132 h 232"/>
                  <a:gd name="T48" fmla="*/ 53 w 232"/>
                  <a:gd name="T49" fmla="*/ 132 h 232"/>
                  <a:gd name="T50" fmla="*/ 84 w 232"/>
                  <a:gd name="T51" fmla="*/ 122 h 232"/>
                  <a:gd name="T52" fmla="*/ 79 w 232"/>
                  <a:gd name="T53" fmla="*/ 106 h 232"/>
                  <a:gd name="T54" fmla="*/ 106 w 232"/>
                  <a:gd name="T55" fmla="*/ 90 h 232"/>
                  <a:gd name="T56" fmla="*/ 116 w 232"/>
                  <a:gd name="T57" fmla="*/ 95 h 232"/>
                  <a:gd name="T58" fmla="*/ 121 w 232"/>
                  <a:gd name="T59" fmla="*/ 69 h 232"/>
                  <a:gd name="T60" fmla="*/ 132 w 232"/>
                  <a:gd name="T61" fmla="*/ 64 h 232"/>
                  <a:gd name="T62" fmla="*/ 127 w 232"/>
                  <a:gd name="T63" fmla="*/ 53 h 232"/>
                  <a:gd name="T64" fmla="*/ 142 w 232"/>
                  <a:gd name="T65" fmla="*/ 42 h 232"/>
                  <a:gd name="T66" fmla="*/ 137 w 232"/>
                  <a:gd name="T67" fmla="*/ 11 h 232"/>
                  <a:gd name="T68" fmla="*/ 148 w 232"/>
                  <a:gd name="T69" fmla="*/ 6 h 232"/>
                  <a:gd name="T70" fmla="*/ 169 w 232"/>
                  <a:gd name="T71" fmla="*/ 0 h 232"/>
                  <a:gd name="T72" fmla="*/ 179 w 232"/>
                  <a:gd name="T73" fmla="*/ 0 h 232"/>
                  <a:gd name="T74" fmla="*/ 190 w 232"/>
                  <a:gd name="T75" fmla="*/ 0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232" h="232">
                    <a:moveTo>
                      <a:pt x="190" y="0"/>
                    </a:moveTo>
                    <a:lnTo>
                      <a:pt x="232" y="27"/>
                    </a:lnTo>
                    <a:lnTo>
                      <a:pt x="222" y="37"/>
                    </a:lnTo>
                    <a:lnTo>
                      <a:pt x="179" y="42"/>
                    </a:lnTo>
                    <a:lnTo>
                      <a:pt x="190" y="64"/>
                    </a:lnTo>
                    <a:lnTo>
                      <a:pt x="211" y="85"/>
                    </a:lnTo>
                    <a:lnTo>
                      <a:pt x="200" y="90"/>
                    </a:lnTo>
                    <a:lnTo>
                      <a:pt x="206" y="101"/>
                    </a:lnTo>
                    <a:lnTo>
                      <a:pt x="174" y="159"/>
                    </a:lnTo>
                    <a:lnTo>
                      <a:pt x="158" y="164"/>
                    </a:lnTo>
                    <a:lnTo>
                      <a:pt x="137" y="174"/>
                    </a:lnTo>
                    <a:lnTo>
                      <a:pt x="174" y="222"/>
                    </a:lnTo>
                    <a:lnTo>
                      <a:pt x="121" y="232"/>
                    </a:lnTo>
                    <a:lnTo>
                      <a:pt x="95" y="206"/>
                    </a:lnTo>
                    <a:lnTo>
                      <a:pt x="58" y="206"/>
                    </a:lnTo>
                    <a:lnTo>
                      <a:pt x="26" y="211"/>
                    </a:lnTo>
                    <a:lnTo>
                      <a:pt x="26" y="190"/>
                    </a:lnTo>
                    <a:lnTo>
                      <a:pt x="48" y="180"/>
                    </a:lnTo>
                    <a:lnTo>
                      <a:pt x="48" y="174"/>
                    </a:lnTo>
                    <a:lnTo>
                      <a:pt x="37" y="174"/>
                    </a:lnTo>
                    <a:lnTo>
                      <a:pt x="37" y="159"/>
                    </a:lnTo>
                    <a:lnTo>
                      <a:pt x="21" y="148"/>
                    </a:lnTo>
                    <a:lnTo>
                      <a:pt x="0" y="127"/>
                    </a:lnTo>
                    <a:lnTo>
                      <a:pt x="26" y="132"/>
                    </a:lnTo>
                    <a:lnTo>
                      <a:pt x="53" y="132"/>
                    </a:lnTo>
                    <a:lnTo>
                      <a:pt x="84" y="122"/>
                    </a:lnTo>
                    <a:lnTo>
                      <a:pt x="79" y="106"/>
                    </a:lnTo>
                    <a:lnTo>
                      <a:pt x="106" y="90"/>
                    </a:lnTo>
                    <a:lnTo>
                      <a:pt x="116" y="95"/>
                    </a:lnTo>
                    <a:lnTo>
                      <a:pt x="121" y="69"/>
                    </a:lnTo>
                    <a:lnTo>
                      <a:pt x="132" y="64"/>
                    </a:lnTo>
                    <a:lnTo>
                      <a:pt x="127" y="53"/>
                    </a:lnTo>
                    <a:lnTo>
                      <a:pt x="142" y="42"/>
                    </a:lnTo>
                    <a:lnTo>
                      <a:pt x="137" y="11"/>
                    </a:lnTo>
                    <a:lnTo>
                      <a:pt x="148" y="6"/>
                    </a:lnTo>
                    <a:lnTo>
                      <a:pt x="169" y="0"/>
                    </a:lnTo>
                    <a:lnTo>
                      <a:pt x="179" y="0"/>
                    </a:lnTo>
                    <a:lnTo>
                      <a:pt x="190" y="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41" name="Freeform 292"/>
              <p:cNvSpPr>
                <a:spLocks/>
              </p:cNvSpPr>
              <p:nvPr/>
            </p:nvSpPr>
            <p:spPr bwMode="auto">
              <a:xfrm>
                <a:off x="3796" y="1735"/>
                <a:ext cx="232" cy="232"/>
              </a:xfrm>
              <a:custGeom>
                <a:avLst/>
                <a:gdLst>
                  <a:gd name="T0" fmla="*/ 211 w 232"/>
                  <a:gd name="T1" fmla="*/ 11 h 232"/>
                  <a:gd name="T2" fmla="*/ 232 w 232"/>
                  <a:gd name="T3" fmla="*/ 27 h 232"/>
                  <a:gd name="T4" fmla="*/ 222 w 232"/>
                  <a:gd name="T5" fmla="*/ 37 h 232"/>
                  <a:gd name="T6" fmla="*/ 179 w 232"/>
                  <a:gd name="T7" fmla="*/ 42 h 232"/>
                  <a:gd name="T8" fmla="*/ 190 w 232"/>
                  <a:gd name="T9" fmla="*/ 64 h 232"/>
                  <a:gd name="T10" fmla="*/ 211 w 232"/>
                  <a:gd name="T11" fmla="*/ 85 h 232"/>
                  <a:gd name="T12" fmla="*/ 200 w 232"/>
                  <a:gd name="T13" fmla="*/ 90 h 232"/>
                  <a:gd name="T14" fmla="*/ 206 w 232"/>
                  <a:gd name="T15" fmla="*/ 101 h 232"/>
                  <a:gd name="T16" fmla="*/ 174 w 232"/>
                  <a:gd name="T17" fmla="*/ 159 h 232"/>
                  <a:gd name="T18" fmla="*/ 158 w 232"/>
                  <a:gd name="T19" fmla="*/ 164 h 232"/>
                  <a:gd name="T20" fmla="*/ 137 w 232"/>
                  <a:gd name="T21" fmla="*/ 174 h 232"/>
                  <a:gd name="T22" fmla="*/ 174 w 232"/>
                  <a:gd name="T23" fmla="*/ 222 h 232"/>
                  <a:gd name="T24" fmla="*/ 121 w 232"/>
                  <a:gd name="T25" fmla="*/ 232 h 232"/>
                  <a:gd name="T26" fmla="*/ 95 w 232"/>
                  <a:gd name="T27" fmla="*/ 206 h 232"/>
                  <a:gd name="T28" fmla="*/ 58 w 232"/>
                  <a:gd name="T29" fmla="*/ 206 h 232"/>
                  <a:gd name="T30" fmla="*/ 26 w 232"/>
                  <a:gd name="T31" fmla="*/ 211 h 232"/>
                  <a:gd name="T32" fmla="*/ 26 w 232"/>
                  <a:gd name="T33" fmla="*/ 190 h 232"/>
                  <a:gd name="T34" fmla="*/ 48 w 232"/>
                  <a:gd name="T35" fmla="*/ 180 h 232"/>
                  <a:gd name="T36" fmla="*/ 48 w 232"/>
                  <a:gd name="T37" fmla="*/ 174 h 232"/>
                  <a:gd name="T38" fmla="*/ 37 w 232"/>
                  <a:gd name="T39" fmla="*/ 174 h 232"/>
                  <a:gd name="T40" fmla="*/ 37 w 232"/>
                  <a:gd name="T41" fmla="*/ 159 h 232"/>
                  <a:gd name="T42" fmla="*/ 21 w 232"/>
                  <a:gd name="T43" fmla="*/ 148 h 232"/>
                  <a:gd name="T44" fmla="*/ 0 w 232"/>
                  <a:gd name="T45" fmla="*/ 127 h 232"/>
                  <a:gd name="T46" fmla="*/ 26 w 232"/>
                  <a:gd name="T47" fmla="*/ 132 h 232"/>
                  <a:gd name="T48" fmla="*/ 53 w 232"/>
                  <a:gd name="T49" fmla="*/ 132 h 232"/>
                  <a:gd name="T50" fmla="*/ 84 w 232"/>
                  <a:gd name="T51" fmla="*/ 122 h 232"/>
                  <a:gd name="T52" fmla="*/ 79 w 232"/>
                  <a:gd name="T53" fmla="*/ 106 h 232"/>
                  <a:gd name="T54" fmla="*/ 106 w 232"/>
                  <a:gd name="T55" fmla="*/ 90 h 232"/>
                  <a:gd name="T56" fmla="*/ 116 w 232"/>
                  <a:gd name="T57" fmla="*/ 95 h 232"/>
                  <a:gd name="T58" fmla="*/ 121 w 232"/>
                  <a:gd name="T59" fmla="*/ 69 h 232"/>
                  <a:gd name="T60" fmla="*/ 132 w 232"/>
                  <a:gd name="T61" fmla="*/ 64 h 232"/>
                  <a:gd name="T62" fmla="*/ 127 w 232"/>
                  <a:gd name="T63" fmla="*/ 53 h 232"/>
                  <a:gd name="T64" fmla="*/ 142 w 232"/>
                  <a:gd name="T65" fmla="*/ 42 h 232"/>
                  <a:gd name="T66" fmla="*/ 137 w 232"/>
                  <a:gd name="T67" fmla="*/ 11 h 232"/>
                  <a:gd name="T68" fmla="*/ 148 w 232"/>
                  <a:gd name="T69" fmla="*/ 6 h 232"/>
                  <a:gd name="T70" fmla="*/ 169 w 232"/>
                  <a:gd name="T71" fmla="*/ 0 h 232"/>
                  <a:gd name="T72" fmla="*/ 179 w 232"/>
                  <a:gd name="T73" fmla="*/ 0 h 232"/>
                  <a:gd name="T74" fmla="*/ 190 w 232"/>
                  <a:gd name="T75" fmla="*/ 0 h 232"/>
                  <a:gd name="T76" fmla="*/ 211 w 232"/>
                  <a:gd name="T77" fmla="*/ 11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32" h="232">
                    <a:moveTo>
                      <a:pt x="211" y="11"/>
                    </a:moveTo>
                    <a:lnTo>
                      <a:pt x="232" y="27"/>
                    </a:lnTo>
                    <a:lnTo>
                      <a:pt x="222" y="37"/>
                    </a:lnTo>
                    <a:lnTo>
                      <a:pt x="179" y="42"/>
                    </a:lnTo>
                    <a:lnTo>
                      <a:pt x="190" y="64"/>
                    </a:lnTo>
                    <a:lnTo>
                      <a:pt x="211" y="85"/>
                    </a:lnTo>
                    <a:lnTo>
                      <a:pt x="200" y="90"/>
                    </a:lnTo>
                    <a:lnTo>
                      <a:pt x="206" y="101"/>
                    </a:lnTo>
                    <a:lnTo>
                      <a:pt x="174" y="159"/>
                    </a:lnTo>
                    <a:lnTo>
                      <a:pt x="158" y="164"/>
                    </a:lnTo>
                    <a:lnTo>
                      <a:pt x="137" y="174"/>
                    </a:lnTo>
                    <a:lnTo>
                      <a:pt x="174" y="222"/>
                    </a:lnTo>
                    <a:lnTo>
                      <a:pt x="121" y="232"/>
                    </a:lnTo>
                    <a:lnTo>
                      <a:pt x="95" y="206"/>
                    </a:lnTo>
                    <a:lnTo>
                      <a:pt x="58" y="206"/>
                    </a:lnTo>
                    <a:lnTo>
                      <a:pt x="26" y="211"/>
                    </a:lnTo>
                    <a:lnTo>
                      <a:pt x="26" y="190"/>
                    </a:lnTo>
                    <a:lnTo>
                      <a:pt x="48" y="180"/>
                    </a:lnTo>
                    <a:lnTo>
                      <a:pt x="48" y="174"/>
                    </a:lnTo>
                    <a:lnTo>
                      <a:pt x="37" y="174"/>
                    </a:lnTo>
                    <a:lnTo>
                      <a:pt x="37" y="159"/>
                    </a:lnTo>
                    <a:lnTo>
                      <a:pt x="21" y="148"/>
                    </a:lnTo>
                    <a:lnTo>
                      <a:pt x="0" y="127"/>
                    </a:lnTo>
                    <a:lnTo>
                      <a:pt x="26" y="132"/>
                    </a:lnTo>
                    <a:lnTo>
                      <a:pt x="53" y="132"/>
                    </a:lnTo>
                    <a:lnTo>
                      <a:pt x="84" y="122"/>
                    </a:lnTo>
                    <a:lnTo>
                      <a:pt x="79" y="106"/>
                    </a:lnTo>
                    <a:lnTo>
                      <a:pt x="106" y="90"/>
                    </a:lnTo>
                    <a:lnTo>
                      <a:pt x="116" y="95"/>
                    </a:lnTo>
                    <a:lnTo>
                      <a:pt x="121" y="69"/>
                    </a:lnTo>
                    <a:lnTo>
                      <a:pt x="132" y="64"/>
                    </a:lnTo>
                    <a:lnTo>
                      <a:pt x="127" y="53"/>
                    </a:lnTo>
                    <a:lnTo>
                      <a:pt x="142" y="42"/>
                    </a:lnTo>
                    <a:lnTo>
                      <a:pt x="137" y="11"/>
                    </a:lnTo>
                    <a:lnTo>
                      <a:pt x="148" y="6"/>
                    </a:lnTo>
                    <a:lnTo>
                      <a:pt x="169" y="0"/>
                    </a:lnTo>
                    <a:lnTo>
                      <a:pt x="179" y="0"/>
                    </a:lnTo>
                    <a:lnTo>
                      <a:pt x="190" y="0"/>
                    </a:lnTo>
                    <a:lnTo>
                      <a:pt x="211" y="1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42" name="Freeform 293"/>
              <p:cNvSpPr>
                <a:spLocks/>
              </p:cNvSpPr>
              <p:nvPr/>
            </p:nvSpPr>
            <p:spPr bwMode="auto">
              <a:xfrm>
                <a:off x="1903" y="2110"/>
                <a:ext cx="16" cy="16"/>
              </a:xfrm>
              <a:custGeom>
                <a:avLst/>
                <a:gdLst>
                  <a:gd name="T0" fmla="*/ 16 w 16"/>
                  <a:gd name="T1" fmla="*/ 10 h 16"/>
                  <a:gd name="T2" fmla="*/ 5 w 16"/>
                  <a:gd name="T3" fmla="*/ 16 h 16"/>
                  <a:gd name="T4" fmla="*/ 0 w 16"/>
                  <a:gd name="T5" fmla="*/ 0 h 16"/>
                  <a:gd name="T6" fmla="*/ 16 w 16"/>
                  <a:gd name="T7" fmla="*/ 10 h 16"/>
                </a:gdLst>
                <a:ahLst/>
                <a:cxnLst>
                  <a:cxn ang="0">
                    <a:pos x="T0" y="T1"/>
                  </a:cxn>
                  <a:cxn ang="0">
                    <a:pos x="T2" y="T3"/>
                  </a:cxn>
                  <a:cxn ang="0">
                    <a:pos x="T4" y="T5"/>
                  </a:cxn>
                  <a:cxn ang="0">
                    <a:pos x="T6" y="T7"/>
                  </a:cxn>
                </a:cxnLst>
                <a:rect l="0" t="0" r="r" b="b"/>
                <a:pathLst>
                  <a:path w="16" h="16">
                    <a:moveTo>
                      <a:pt x="16" y="10"/>
                    </a:moveTo>
                    <a:lnTo>
                      <a:pt x="5" y="16"/>
                    </a:lnTo>
                    <a:lnTo>
                      <a:pt x="0" y="0"/>
                    </a:lnTo>
                    <a:lnTo>
                      <a:pt x="16" y="1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43" name="Freeform 294"/>
              <p:cNvSpPr>
                <a:spLocks/>
              </p:cNvSpPr>
              <p:nvPr/>
            </p:nvSpPr>
            <p:spPr bwMode="auto">
              <a:xfrm>
                <a:off x="1903" y="2110"/>
                <a:ext cx="16" cy="16"/>
              </a:xfrm>
              <a:custGeom>
                <a:avLst/>
                <a:gdLst>
                  <a:gd name="T0" fmla="*/ 10 w 16"/>
                  <a:gd name="T1" fmla="*/ 16 h 16"/>
                  <a:gd name="T2" fmla="*/ 5 w 16"/>
                  <a:gd name="T3" fmla="*/ 16 h 16"/>
                  <a:gd name="T4" fmla="*/ 0 w 16"/>
                  <a:gd name="T5" fmla="*/ 0 h 16"/>
                  <a:gd name="T6" fmla="*/ 16 w 16"/>
                  <a:gd name="T7" fmla="*/ 10 h 16"/>
                  <a:gd name="T8" fmla="*/ 10 w 16"/>
                  <a:gd name="T9" fmla="*/ 16 h 16"/>
                </a:gdLst>
                <a:ahLst/>
                <a:cxnLst>
                  <a:cxn ang="0">
                    <a:pos x="T0" y="T1"/>
                  </a:cxn>
                  <a:cxn ang="0">
                    <a:pos x="T2" y="T3"/>
                  </a:cxn>
                  <a:cxn ang="0">
                    <a:pos x="T4" y="T5"/>
                  </a:cxn>
                  <a:cxn ang="0">
                    <a:pos x="T6" y="T7"/>
                  </a:cxn>
                  <a:cxn ang="0">
                    <a:pos x="T8" y="T9"/>
                  </a:cxn>
                </a:cxnLst>
                <a:rect l="0" t="0" r="r" b="b"/>
                <a:pathLst>
                  <a:path w="16" h="16">
                    <a:moveTo>
                      <a:pt x="10" y="16"/>
                    </a:moveTo>
                    <a:lnTo>
                      <a:pt x="5" y="16"/>
                    </a:lnTo>
                    <a:lnTo>
                      <a:pt x="0" y="0"/>
                    </a:lnTo>
                    <a:lnTo>
                      <a:pt x="16" y="10"/>
                    </a:lnTo>
                    <a:lnTo>
                      <a:pt x="10" y="1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44" name="Freeform 295"/>
              <p:cNvSpPr>
                <a:spLocks/>
              </p:cNvSpPr>
              <p:nvPr/>
            </p:nvSpPr>
            <p:spPr bwMode="auto">
              <a:xfrm>
                <a:off x="4002" y="2305"/>
                <a:ext cx="31" cy="27"/>
              </a:xfrm>
              <a:custGeom>
                <a:avLst/>
                <a:gdLst>
                  <a:gd name="T0" fmla="*/ 0 w 31"/>
                  <a:gd name="T1" fmla="*/ 11 h 27"/>
                  <a:gd name="T2" fmla="*/ 5 w 31"/>
                  <a:gd name="T3" fmla="*/ 5 h 27"/>
                  <a:gd name="T4" fmla="*/ 10 w 31"/>
                  <a:gd name="T5" fmla="*/ 0 h 27"/>
                  <a:gd name="T6" fmla="*/ 16 w 31"/>
                  <a:gd name="T7" fmla="*/ 0 h 27"/>
                  <a:gd name="T8" fmla="*/ 26 w 31"/>
                  <a:gd name="T9" fmla="*/ 0 h 27"/>
                  <a:gd name="T10" fmla="*/ 31 w 31"/>
                  <a:gd name="T11" fmla="*/ 5 h 27"/>
                  <a:gd name="T12" fmla="*/ 31 w 31"/>
                  <a:gd name="T13" fmla="*/ 11 h 27"/>
                  <a:gd name="T14" fmla="*/ 31 w 31"/>
                  <a:gd name="T15" fmla="*/ 16 h 27"/>
                  <a:gd name="T16" fmla="*/ 26 w 31"/>
                  <a:gd name="T17" fmla="*/ 21 h 27"/>
                  <a:gd name="T18" fmla="*/ 16 w 31"/>
                  <a:gd name="T19" fmla="*/ 27 h 27"/>
                  <a:gd name="T20" fmla="*/ 10 w 31"/>
                  <a:gd name="T21" fmla="*/ 21 h 27"/>
                  <a:gd name="T22" fmla="*/ 5 w 31"/>
                  <a:gd name="T23" fmla="*/ 16 h 27"/>
                  <a:gd name="T24" fmla="*/ 0 w 31"/>
                  <a:gd name="T25" fmla="*/ 11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1" h="27">
                    <a:moveTo>
                      <a:pt x="0" y="11"/>
                    </a:moveTo>
                    <a:lnTo>
                      <a:pt x="5" y="5"/>
                    </a:lnTo>
                    <a:lnTo>
                      <a:pt x="10" y="0"/>
                    </a:lnTo>
                    <a:lnTo>
                      <a:pt x="16" y="0"/>
                    </a:lnTo>
                    <a:lnTo>
                      <a:pt x="26" y="0"/>
                    </a:lnTo>
                    <a:lnTo>
                      <a:pt x="31" y="5"/>
                    </a:lnTo>
                    <a:lnTo>
                      <a:pt x="31" y="11"/>
                    </a:lnTo>
                    <a:lnTo>
                      <a:pt x="31" y="16"/>
                    </a:lnTo>
                    <a:lnTo>
                      <a:pt x="26" y="21"/>
                    </a:lnTo>
                    <a:lnTo>
                      <a:pt x="16" y="27"/>
                    </a:lnTo>
                    <a:lnTo>
                      <a:pt x="10" y="21"/>
                    </a:lnTo>
                    <a:lnTo>
                      <a:pt x="5" y="16"/>
                    </a:lnTo>
                    <a:lnTo>
                      <a:pt x="0" y="11"/>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45" name="Freeform 296"/>
              <p:cNvSpPr>
                <a:spLocks/>
              </p:cNvSpPr>
              <p:nvPr/>
            </p:nvSpPr>
            <p:spPr bwMode="auto">
              <a:xfrm>
                <a:off x="4002" y="2305"/>
                <a:ext cx="31" cy="27"/>
              </a:xfrm>
              <a:custGeom>
                <a:avLst/>
                <a:gdLst>
                  <a:gd name="T0" fmla="*/ 0 w 31"/>
                  <a:gd name="T1" fmla="*/ 11 h 27"/>
                  <a:gd name="T2" fmla="*/ 5 w 31"/>
                  <a:gd name="T3" fmla="*/ 5 h 27"/>
                  <a:gd name="T4" fmla="*/ 10 w 31"/>
                  <a:gd name="T5" fmla="*/ 0 h 27"/>
                  <a:gd name="T6" fmla="*/ 16 w 31"/>
                  <a:gd name="T7" fmla="*/ 0 h 27"/>
                  <a:gd name="T8" fmla="*/ 26 w 31"/>
                  <a:gd name="T9" fmla="*/ 0 h 27"/>
                  <a:gd name="T10" fmla="*/ 31 w 31"/>
                  <a:gd name="T11" fmla="*/ 5 h 27"/>
                  <a:gd name="T12" fmla="*/ 31 w 31"/>
                  <a:gd name="T13" fmla="*/ 11 h 27"/>
                  <a:gd name="T14" fmla="*/ 31 w 31"/>
                  <a:gd name="T15" fmla="*/ 16 h 27"/>
                  <a:gd name="T16" fmla="*/ 26 w 31"/>
                  <a:gd name="T17" fmla="*/ 21 h 27"/>
                  <a:gd name="T18" fmla="*/ 16 w 31"/>
                  <a:gd name="T19" fmla="*/ 27 h 27"/>
                  <a:gd name="T20" fmla="*/ 10 w 31"/>
                  <a:gd name="T21" fmla="*/ 21 h 27"/>
                  <a:gd name="T22" fmla="*/ 5 w 31"/>
                  <a:gd name="T23" fmla="*/ 16 h 27"/>
                  <a:gd name="T24" fmla="*/ 0 w 31"/>
                  <a:gd name="T25" fmla="*/ 11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1" h="27">
                    <a:moveTo>
                      <a:pt x="0" y="11"/>
                    </a:moveTo>
                    <a:lnTo>
                      <a:pt x="5" y="5"/>
                    </a:lnTo>
                    <a:lnTo>
                      <a:pt x="10" y="0"/>
                    </a:lnTo>
                    <a:lnTo>
                      <a:pt x="16" y="0"/>
                    </a:lnTo>
                    <a:lnTo>
                      <a:pt x="26" y="0"/>
                    </a:lnTo>
                    <a:lnTo>
                      <a:pt x="31" y="5"/>
                    </a:lnTo>
                    <a:lnTo>
                      <a:pt x="31" y="11"/>
                    </a:lnTo>
                    <a:lnTo>
                      <a:pt x="31" y="16"/>
                    </a:lnTo>
                    <a:lnTo>
                      <a:pt x="26" y="21"/>
                    </a:lnTo>
                    <a:lnTo>
                      <a:pt x="16" y="27"/>
                    </a:lnTo>
                    <a:lnTo>
                      <a:pt x="10" y="21"/>
                    </a:lnTo>
                    <a:lnTo>
                      <a:pt x="5" y="16"/>
                    </a:lnTo>
                    <a:lnTo>
                      <a:pt x="0" y="1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46" name="Freeform 297"/>
              <p:cNvSpPr>
                <a:spLocks/>
              </p:cNvSpPr>
              <p:nvPr/>
            </p:nvSpPr>
            <p:spPr bwMode="auto">
              <a:xfrm>
                <a:off x="3738" y="2463"/>
                <a:ext cx="32" cy="27"/>
              </a:xfrm>
              <a:custGeom>
                <a:avLst/>
                <a:gdLst>
                  <a:gd name="T0" fmla="*/ 0 w 32"/>
                  <a:gd name="T1" fmla="*/ 11 h 27"/>
                  <a:gd name="T2" fmla="*/ 0 w 32"/>
                  <a:gd name="T3" fmla="*/ 6 h 27"/>
                  <a:gd name="T4" fmla="*/ 5 w 32"/>
                  <a:gd name="T5" fmla="*/ 0 h 27"/>
                  <a:gd name="T6" fmla="*/ 16 w 32"/>
                  <a:gd name="T7" fmla="*/ 0 h 27"/>
                  <a:gd name="T8" fmla="*/ 21 w 32"/>
                  <a:gd name="T9" fmla="*/ 0 h 27"/>
                  <a:gd name="T10" fmla="*/ 26 w 32"/>
                  <a:gd name="T11" fmla="*/ 6 h 27"/>
                  <a:gd name="T12" fmla="*/ 32 w 32"/>
                  <a:gd name="T13" fmla="*/ 11 h 27"/>
                  <a:gd name="T14" fmla="*/ 26 w 32"/>
                  <a:gd name="T15" fmla="*/ 16 h 27"/>
                  <a:gd name="T16" fmla="*/ 21 w 32"/>
                  <a:gd name="T17" fmla="*/ 22 h 27"/>
                  <a:gd name="T18" fmla="*/ 16 w 32"/>
                  <a:gd name="T19" fmla="*/ 27 h 27"/>
                  <a:gd name="T20" fmla="*/ 5 w 32"/>
                  <a:gd name="T21" fmla="*/ 22 h 27"/>
                  <a:gd name="T22" fmla="*/ 0 w 32"/>
                  <a:gd name="T23" fmla="*/ 16 h 27"/>
                  <a:gd name="T24" fmla="*/ 0 w 32"/>
                  <a:gd name="T25" fmla="*/ 11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2" h="27">
                    <a:moveTo>
                      <a:pt x="0" y="11"/>
                    </a:moveTo>
                    <a:lnTo>
                      <a:pt x="0" y="6"/>
                    </a:lnTo>
                    <a:lnTo>
                      <a:pt x="5" y="0"/>
                    </a:lnTo>
                    <a:lnTo>
                      <a:pt x="16" y="0"/>
                    </a:lnTo>
                    <a:lnTo>
                      <a:pt x="21" y="0"/>
                    </a:lnTo>
                    <a:lnTo>
                      <a:pt x="26" y="6"/>
                    </a:lnTo>
                    <a:lnTo>
                      <a:pt x="32" y="11"/>
                    </a:lnTo>
                    <a:lnTo>
                      <a:pt x="26" y="16"/>
                    </a:lnTo>
                    <a:lnTo>
                      <a:pt x="21" y="22"/>
                    </a:lnTo>
                    <a:lnTo>
                      <a:pt x="16" y="27"/>
                    </a:lnTo>
                    <a:lnTo>
                      <a:pt x="5" y="22"/>
                    </a:lnTo>
                    <a:lnTo>
                      <a:pt x="0" y="16"/>
                    </a:lnTo>
                    <a:lnTo>
                      <a:pt x="0" y="11"/>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47" name="Freeform 298"/>
              <p:cNvSpPr>
                <a:spLocks/>
              </p:cNvSpPr>
              <p:nvPr/>
            </p:nvSpPr>
            <p:spPr bwMode="auto">
              <a:xfrm>
                <a:off x="3738" y="2463"/>
                <a:ext cx="32" cy="27"/>
              </a:xfrm>
              <a:custGeom>
                <a:avLst/>
                <a:gdLst>
                  <a:gd name="T0" fmla="*/ 0 w 32"/>
                  <a:gd name="T1" fmla="*/ 11 h 27"/>
                  <a:gd name="T2" fmla="*/ 0 w 32"/>
                  <a:gd name="T3" fmla="*/ 6 h 27"/>
                  <a:gd name="T4" fmla="*/ 5 w 32"/>
                  <a:gd name="T5" fmla="*/ 0 h 27"/>
                  <a:gd name="T6" fmla="*/ 16 w 32"/>
                  <a:gd name="T7" fmla="*/ 0 h 27"/>
                  <a:gd name="T8" fmla="*/ 21 w 32"/>
                  <a:gd name="T9" fmla="*/ 0 h 27"/>
                  <a:gd name="T10" fmla="*/ 26 w 32"/>
                  <a:gd name="T11" fmla="*/ 6 h 27"/>
                  <a:gd name="T12" fmla="*/ 32 w 32"/>
                  <a:gd name="T13" fmla="*/ 11 h 27"/>
                  <a:gd name="T14" fmla="*/ 26 w 32"/>
                  <a:gd name="T15" fmla="*/ 16 h 27"/>
                  <a:gd name="T16" fmla="*/ 21 w 32"/>
                  <a:gd name="T17" fmla="*/ 22 h 27"/>
                  <a:gd name="T18" fmla="*/ 16 w 32"/>
                  <a:gd name="T19" fmla="*/ 27 h 27"/>
                  <a:gd name="T20" fmla="*/ 5 w 32"/>
                  <a:gd name="T21" fmla="*/ 22 h 27"/>
                  <a:gd name="T22" fmla="*/ 0 w 32"/>
                  <a:gd name="T23" fmla="*/ 16 h 27"/>
                  <a:gd name="T24" fmla="*/ 0 w 32"/>
                  <a:gd name="T25" fmla="*/ 11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2" h="27">
                    <a:moveTo>
                      <a:pt x="0" y="11"/>
                    </a:moveTo>
                    <a:lnTo>
                      <a:pt x="0" y="6"/>
                    </a:lnTo>
                    <a:lnTo>
                      <a:pt x="5" y="0"/>
                    </a:lnTo>
                    <a:lnTo>
                      <a:pt x="16" y="0"/>
                    </a:lnTo>
                    <a:lnTo>
                      <a:pt x="21" y="0"/>
                    </a:lnTo>
                    <a:lnTo>
                      <a:pt x="26" y="6"/>
                    </a:lnTo>
                    <a:lnTo>
                      <a:pt x="32" y="11"/>
                    </a:lnTo>
                    <a:lnTo>
                      <a:pt x="26" y="16"/>
                    </a:lnTo>
                    <a:lnTo>
                      <a:pt x="21" y="22"/>
                    </a:lnTo>
                    <a:lnTo>
                      <a:pt x="16" y="27"/>
                    </a:lnTo>
                    <a:lnTo>
                      <a:pt x="5" y="22"/>
                    </a:lnTo>
                    <a:lnTo>
                      <a:pt x="0" y="16"/>
                    </a:lnTo>
                    <a:lnTo>
                      <a:pt x="0" y="1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48" name="Freeform 299"/>
              <p:cNvSpPr>
                <a:spLocks/>
              </p:cNvSpPr>
              <p:nvPr/>
            </p:nvSpPr>
            <p:spPr bwMode="auto">
              <a:xfrm>
                <a:off x="3005" y="1519"/>
                <a:ext cx="105" cy="47"/>
              </a:xfrm>
              <a:custGeom>
                <a:avLst/>
                <a:gdLst>
                  <a:gd name="T0" fmla="*/ 47 w 105"/>
                  <a:gd name="T1" fmla="*/ 26 h 47"/>
                  <a:gd name="T2" fmla="*/ 42 w 105"/>
                  <a:gd name="T3" fmla="*/ 16 h 47"/>
                  <a:gd name="T4" fmla="*/ 58 w 105"/>
                  <a:gd name="T5" fmla="*/ 5 h 47"/>
                  <a:gd name="T6" fmla="*/ 63 w 105"/>
                  <a:gd name="T7" fmla="*/ 5 h 47"/>
                  <a:gd name="T8" fmla="*/ 74 w 105"/>
                  <a:gd name="T9" fmla="*/ 0 h 47"/>
                  <a:gd name="T10" fmla="*/ 100 w 105"/>
                  <a:gd name="T11" fmla="*/ 5 h 47"/>
                  <a:gd name="T12" fmla="*/ 105 w 105"/>
                  <a:gd name="T13" fmla="*/ 16 h 47"/>
                  <a:gd name="T14" fmla="*/ 95 w 105"/>
                  <a:gd name="T15" fmla="*/ 37 h 47"/>
                  <a:gd name="T16" fmla="*/ 63 w 105"/>
                  <a:gd name="T17" fmla="*/ 47 h 47"/>
                  <a:gd name="T18" fmla="*/ 63 w 105"/>
                  <a:gd name="T19" fmla="*/ 42 h 47"/>
                  <a:gd name="T20" fmla="*/ 47 w 105"/>
                  <a:gd name="T21" fmla="*/ 42 h 47"/>
                  <a:gd name="T22" fmla="*/ 37 w 105"/>
                  <a:gd name="T23" fmla="*/ 37 h 47"/>
                  <a:gd name="T24" fmla="*/ 11 w 105"/>
                  <a:gd name="T25" fmla="*/ 37 h 47"/>
                  <a:gd name="T26" fmla="*/ 0 w 105"/>
                  <a:gd name="T27" fmla="*/ 37 h 47"/>
                  <a:gd name="T28" fmla="*/ 0 w 105"/>
                  <a:gd name="T29" fmla="*/ 32 h 47"/>
                  <a:gd name="T30" fmla="*/ 0 w 105"/>
                  <a:gd name="T31" fmla="*/ 32 h 47"/>
                  <a:gd name="T32" fmla="*/ 0 w 105"/>
                  <a:gd name="T33" fmla="*/ 26 h 47"/>
                  <a:gd name="T34" fmla="*/ 5 w 105"/>
                  <a:gd name="T35" fmla="*/ 26 h 47"/>
                  <a:gd name="T36" fmla="*/ 11 w 105"/>
                  <a:gd name="T37" fmla="*/ 32 h 47"/>
                  <a:gd name="T38" fmla="*/ 11 w 105"/>
                  <a:gd name="T39" fmla="*/ 26 h 47"/>
                  <a:gd name="T40" fmla="*/ 47 w 105"/>
                  <a:gd name="T41" fmla="*/ 26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05" h="47">
                    <a:moveTo>
                      <a:pt x="47" y="26"/>
                    </a:moveTo>
                    <a:lnTo>
                      <a:pt x="42" y="16"/>
                    </a:lnTo>
                    <a:lnTo>
                      <a:pt x="58" y="5"/>
                    </a:lnTo>
                    <a:lnTo>
                      <a:pt x="63" y="5"/>
                    </a:lnTo>
                    <a:lnTo>
                      <a:pt x="74" y="0"/>
                    </a:lnTo>
                    <a:lnTo>
                      <a:pt x="100" y="5"/>
                    </a:lnTo>
                    <a:lnTo>
                      <a:pt x="105" y="16"/>
                    </a:lnTo>
                    <a:lnTo>
                      <a:pt x="95" y="37"/>
                    </a:lnTo>
                    <a:lnTo>
                      <a:pt x="63" y="47"/>
                    </a:lnTo>
                    <a:lnTo>
                      <a:pt x="63" y="42"/>
                    </a:lnTo>
                    <a:lnTo>
                      <a:pt x="47" y="42"/>
                    </a:lnTo>
                    <a:lnTo>
                      <a:pt x="37" y="37"/>
                    </a:lnTo>
                    <a:lnTo>
                      <a:pt x="11" y="37"/>
                    </a:lnTo>
                    <a:lnTo>
                      <a:pt x="0" y="37"/>
                    </a:lnTo>
                    <a:lnTo>
                      <a:pt x="0" y="32"/>
                    </a:lnTo>
                    <a:lnTo>
                      <a:pt x="0" y="32"/>
                    </a:lnTo>
                    <a:lnTo>
                      <a:pt x="0" y="26"/>
                    </a:lnTo>
                    <a:lnTo>
                      <a:pt x="5" y="26"/>
                    </a:lnTo>
                    <a:lnTo>
                      <a:pt x="11" y="32"/>
                    </a:lnTo>
                    <a:lnTo>
                      <a:pt x="11" y="26"/>
                    </a:lnTo>
                    <a:lnTo>
                      <a:pt x="47" y="26"/>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49" name="Freeform 300"/>
              <p:cNvSpPr>
                <a:spLocks/>
              </p:cNvSpPr>
              <p:nvPr/>
            </p:nvSpPr>
            <p:spPr bwMode="auto">
              <a:xfrm>
                <a:off x="3005" y="1519"/>
                <a:ext cx="105" cy="47"/>
              </a:xfrm>
              <a:custGeom>
                <a:avLst/>
                <a:gdLst>
                  <a:gd name="T0" fmla="*/ 47 w 105"/>
                  <a:gd name="T1" fmla="*/ 21 h 47"/>
                  <a:gd name="T2" fmla="*/ 42 w 105"/>
                  <a:gd name="T3" fmla="*/ 16 h 47"/>
                  <a:gd name="T4" fmla="*/ 58 w 105"/>
                  <a:gd name="T5" fmla="*/ 5 h 47"/>
                  <a:gd name="T6" fmla="*/ 63 w 105"/>
                  <a:gd name="T7" fmla="*/ 5 h 47"/>
                  <a:gd name="T8" fmla="*/ 74 w 105"/>
                  <a:gd name="T9" fmla="*/ 0 h 47"/>
                  <a:gd name="T10" fmla="*/ 100 w 105"/>
                  <a:gd name="T11" fmla="*/ 5 h 47"/>
                  <a:gd name="T12" fmla="*/ 105 w 105"/>
                  <a:gd name="T13" fmla="*/ 16 h 47"/>
                  <a:gd name="T14" fmla="*/ 95 w 105"/>
                  <a:gd name="T15" fmla="*/ 37 h 47"/>
                  <a:gd name="T16" fmla="*/ 63 w 105"/>
                  <a:gd name="T17" fmla="*/ 47 h 47"/>
                  <a:gd name="T18" fmla="*/ 63 w 105"/>
                  <a:gd name="T19" fmla="*/ 42 h 47"/>
                  <a:gd name="T20" fmla="*/ 47 w 105"/>
                  <a:gd name="T21" fmla="*/ 42 h 47"/>
                  <a:gd name="T22" fmla="*/ 37 w 105"/>
                  <a:gd name="T23" fmla="*/ 37 h 47"/>
                  <a:gd name="T24" fmla="*/ 11 w 105"/>
                  <a:gd name="T25" fmla="*/ 37 h 47"/>
                  <a:gd name="T26" fmla="*/ 0 w 105"/>
                  <a:gd name="T27" fmla="*/ 37 h 47"/>
                  <a:gd name="T28" fmla="*/ 0 w 105"/>
                  <a:gd name="T29" fmla="*/ 32 h 47"/>
                  <a:gd name="T30" fmla="*/ 0 w 105"/>
                  <a:gd name="T31" fmla="*/ 32 h 47"/>
                  <a:gd name="T32" fmla="*/ 0 w 105"/>
                  <a:gd name="T33" fmla="*/ 26 h 47"/>
                  <a:gd name="T34" fmla="*/ 5 w 105"/>
                  <a:gd name="T35" fmla="*/ 26 h 47"/>
                  <a:gd name="T36" fmla="*/ 11 w 105"/>
                  <a:gd name="T37" fmla="*/ 32 h 47"/>
                  <a:gd name="T38" fmla="*/ 11 w 105"/>
                  <a:gd name="T39" fmla="*/ 26 h 47"/>
                  <a:gd name="T40" fmla="*/ 47 w 105"/>
                  <a:gd name="T41" fmla="*/ 26 h 47"/>
                  <a:gd name="T42" fmla="*/ 47 w 105"/>
                  <a:gd name="T43" fmla="*/ 21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05" h="47">
                    <a:moveTo>
                      <a:pt x="47" y="21"/>
                    </a:moveTo>
                    <a:lnTo>
                      <a:pt x="42" y="16"/>
                    </a:lnTo>
                    <a:lnTo>
                      <a:pt x="58" y="5"/>
                    </a:lnTo>
                    <a:lnTo>
                      <a:pt x="63" y="5"/>
                    </a:lnTo>
                    <a:lnTo>
                      <a:pt x="74" y="0"/>
                    </a:lnTo>
                    <a:lnTo>
                      <a:pt x="100" y="5"/>
                    </a:lnTo>
                    <a:lnTo>
                      <a:pt x="105" y="16"/>
                    </a:lnTo>
                    <a:lnTo>
                      <a:pt x="95" y="37"/>
                    </a:lnTo>
                    <a:lnTo>
                      <a:pt x="63" y="47"/>
                    </a:lnTo>
                    <a:lnTo>
                      <a:pt x="63" y="42"/>
                    </a:lnTo>
                    <a:lnTo>
                      <a:pt x="47" y="42"/>
                    </a:lnTo>
                    <a:lnTo>
                      <a:pt x="37" y="37"/>
                    </a:lnTo>
                    <a:lnTo>
                      <a:pt x="11" y="37"/>
                    </a:lnTo>
                    <a:lnTo>
                      <a:pt x="0" y="37"/>
                    </a:lnTo>
                    <a:lnTo>
                      <a:pt x="0" y="32"/>
                    </a:lnTo>
                    <a:lnTo>
                      <a:pt x="0" y="32"/>
                    </a:lnTo>
                    <a:lnTo>
                      <a:pt x="0" y="26"/>
                    </a:lnTo>
                    <a:lnTo>
                      <a:pt x="5" y="26"/>
                    </a:lnTo>
                    <a:lnTo>
                      <a:pt x="11" y="32"/>
                    </a:lnTo>
                    <a:lnTo>
                      <a:pt x="11" y="26"/>
                    </a:lnTo>
                    <a:lnTo>
                      <a:pt x="47" y="26"/>
                    </a:lnTo>
                    <a:lnTo>
                      <a:pt x="47" y="2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50" name="Freeform 301"/>
              <p:cNvSpPr>
                <a:spLocks/>
              </p:cNvSpPr>
              <p:nvPr/>
            </p:nvSpPr>
            <p:spPr bwMode="auto">
              <a:xfrm>
                <a:off x="4424" y="1994"/>
                <a:ext cx="137" cy="153"/>
              </a:xfrm>
              <a:custGeom>
                <a:avLst/>
                <a:gdLst>
                  <a:gd name="T0" fmla="*/ 26 w 137"/>
                  <a:gd name="T1" fmla="*/ 21 h 153"/>
                  <a:gd name="T2" fmla="*/ 21 w 137"/>
                  <a:gd name="T3" fmla="*/ 0 h 153"/>
                  <a:gd name="T4" fmla="*/ 52 w 137"/>
                  <a:gd name="T5" fmla="*/ 26 h 153"/>
                  <a:gd name="T6" fmla="*/ 73 w 137"/>
                  <a:gd name="T7" fmla="*/ 37 h 153"/>
                  <a:gd name="T8" fmla="*/ 79 w 137"/>
                  <a:gd name="T9" fmla="*/ 42 h 153"/>
                  <a:gd name="T10" fmla="*/ 63 w 137"/>
                  <a:gd name="T11" fmla="*/ 53 h 153"/>
                  <a:gd name="T12" fmla="*/ 84 w 137"/>
                  <a:gd name="T13" fmla="*/ 68 h 153"/>
                  <a:gd name="T14" fmla="*/ 126 w 137"/>
                  <a:gd name="T15" fmla="*/ 111 h 153"/>
                  <a:gd name="T16" fmla="*/ 137 w 137"/>
                  <a:gd name="T17" fmla="*/ 137 h 153"/>
                  <a:gd name="T18" fmla="*/ 110 w 137"/>
                  <a:gd name="T19" fmla="*/ 153 h 153"/>
                  <a:gd name="T20" fmla="*/ 100 w 137"/>
                  <a:gd name="T21" fmla="*/ 148 h 153"/>
                  <a:gd name="T22" fmla="*/ 100 w 137"/>
                  <a:gd name="T23" fmla="*/ 121 h 153"/>
                  <a:gd name="T24" fmla="*/ 84 w 137"/>
                  <a:gd name="T25" fmla="*/ 105 h 153"/>
                  <a:gd name="T26" fmla="*/ 84 w 137"/>
                  <a:gd name="T27" fmla="*/ 90 h 153"/>
                  <a:gd name="T28" fmla="*/ 68 w 137"/>
                  <a:gd name="T29" fmla="*/ 74 h 153"/>
                  <a:gd name="T30" fmla="*/ 58 w 137"/>
                  <a:gd name="T31" fmla="*/ 79 h 153"/>
                  <a:gd name="T32" fmla="*/ 47 w 137"/>
                  <a:gd name="T33" fmla="*/ 79 h 153"/>
                  <a:gd name="T34" fmla="*/ 26 w 137"/>
                  <a:gd name="T35" fmla="*/ 90 h 153"/>
                  <a:gd name="T36" fmla="*/ 21 w 137"/>
                  <a:gd name="T37" fmla="*/ 68 h 153"/>
                  <a:gd name="T38" fmla="*/ 26 w 137"/>
                  <a:gd name="T39" fmla="*/ 53 h 153"/>
                  <a:gd name="T40" fmla="*/ 15 w 137"/>
                  <a:gd name="T41" fmla="*/ 53 h 153"/>
                  <a:gd name="T42" fmla="*/ 10 w 137"/>
                  <a:gd name="T43" fmla="*/ 42 h 153"/>
                  <a:gd name="T44" fmla="*/ 0 w 137"/>
                  <a:gd name="T45" fmla="*/ 31 h 153"/>
                  <a:gd name="T46" fmla="*/ 5 w 137"/>
                  <a:gd name="T47" fmla="*/ 26 h 153"/>
                  <a:gd name="T48" fmla="*/ 15 w 137"/>
                  <a:gd name="T49" fmla="*/ 16 h 153"/>
                  <a:gd name="T50" fmla="*/ 21 w 137"/>
                  <a:gd name="T51" fmla="*/ 21 h 153"/>
                  <a:gd name="T52" fmla="*/ 26 w 137"/>
                  <a:gd name="T53" fmla="*/ 21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37" h="153">
                    <a:moveTo>
                      <a:pt x="26" y="21"/>
                    </a:moveTo>
                    <a:lnTo>
                      <a:pt x="21" y="0"/>
                    </a:lnTo>
                    <a:lnTo>
                      <a:pt x="52" y="26"/>
                    </a:lnTo>
                    <a:lnTo>
                      <a:pt x="73" y="37"/>
                    </a:lnTo>
                    <a:lnTo>
                      <a:pt x="79" y="42"/>
                    </a:lnTo>
                    <a:lnTo>
                      <a:pt x="63" y="53"/>
                    </a:lnTo>
                    <a:lnTo>
                      <a:pt x="84" y="68"/>
                    </a:lnTo>
                    <a:lnTo>
                      <a:pt x="126" y="111"/>
                    </a:lnTo>
                    <a:lnTo>
                      <a:pt x="137" y="137"/>
                    </a:lnTo>
                    <a:lnTo>
                      <a:pt x="110" y="153"/>
                    </a:lnTo>
                    <a:lnTo>
                      <a:pt x="100" y="148"/>
                    </a:lnTo>
                    <a:lnTo>
                      <a:pt x="100" y="121"/>
                    </a:lnTo>
                    <a:lnTo>
                      <a:pt x="84" y="105"/>
                    </a:lnTo>
                    <a:lnTo>
                      <a:pt x="84" y="90"/>
                    </a:lnTo>
                    <a:lnTo>
                      <a:pt x="68" y="74"/>
                    </a:lnTo>
                    <a:lnTo>
                      <a:pt x="58" y="79"/>
                    </a:lnTo>
                    <a:lnTo>
                      <a:pt x="47" y="79"/>
                    </a:lnTo>
                    <a:lnTo>
                      <a:pt x="26" y="90"/>
                    </a:lnTo>
                    <a:lnTo>
                      <a:pt x="21" y="68"/>
                    </a:lnTo>
                    <a:lnTo>
                      <a:pt x="26" y="53"/>
                    </a:lnTo>
                    <a:lnTo>
                      <a:pt x="15" y="53"/>
                    </a:lnTo>
                    <a:lnTo>
                      <a:pt x="10" y="42"/>
                    </a:lnTo>
                    <a:lnTo>
                      <a:pt x="0" y="31"/>
                    </a:lnTo>
                    <a:lnTo>
                      <a:pt x="5" y="26"/>
                    </a:lnTo>
                    <a:lnTo>
                      <a:pt x="15" y="16"/>
                    </a:lnTo>
                    <a:lnTo>
                      <a:pt x="21" y="21"/>
                    </a:lnTo>
                    <a:lnTo>
                      <a:pt x="26" y="21"/>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51" name="Freeform 302"/>
              <p:cNvSpPr>
                <a:spLocks/>
              </p:cNvSpPr>
              <p:nvPr/>
            </p:nvSpPr>
            <p:spPr bwMode="auto">
              <a:xfrm>
                <a:off x="4424" y="1994"/>
                <a:ext cx="137" cy="153"/>
              </a:xfrm>
              <a:custGeom>
                <a:avLst/>
                <a:gdLst>
                  <a:gd name="T0" fmla="*/ 26 w 137"/>
                  <a:gd name="T1" fmla="*/ 10 h 153"/>
                  <a:gd name="T2" fmla="*/ 21 w 137"/>
                  <a:gd name="T3" fmla="*/ 0 h 153"/>
                  <a:gd name="T4" fmla="*/ 52 w 137"/>
                  <a:gd name="T5" fmla="*/ 26 h 153"/>
                  <a:gd name="T6" fmla="*/ 73 w 137"/>
                  <a:gd name="T7" fmla="*/ 37 h 153"/>
                  <a:gd name="T8" fmla="*/ 79 w 137"/>
                  <a:gd name="T9" fmla="*/ 42 h 153"/>
                  <a:gd name="T10" fmla="*/ 63 w 137"/>
                  <a:gd name="T11" fmla="*/ 53 h 153"/>
                  <a:gd name="T12" fmla="*/ 84 w 137"/>
                  <a:gd name="T13" fmla="*/ 68 h 153"/>
                  <a:gd name="T14" fmla="*/ 126 w 137"/>
                  <a:gd name="T15" fmla="*/ 111 h 153"/>
                  <a:gd name="T16" fmla="*/ 137 w 137"/>
                  <a:gd name="T17" fmla="*/ 137 h 153"/>
                  <a:gd name="T18" fmla="*/ 110 w 137"/>
                  <a:gd name="T19" fmla="*/ 153 h 153"/>
                  <a:gd name="T20" fmla="*/ 100 w 137"/>
                  <a:gd name="T21" fmla="*/ 148 h 153"/>
                  <a:gd name="T22" fmla="*/ 100 w 137"/>
                  <a:gd name="T23" fmla="*/ 121 h 153"/>
                  <a:gd name="T24" fmla="*/ 84 w 137"/>
                  <a:gd name="T25" fmla="*/ 105 h 153"/>
                  <a:gd name="T26" fmla="*/ 84 w 137"/>
                  <a:gd name="T27" fmla="*/ 90 h 153"/>
                  <a:gd name="T28" fmla="*/ 68 w 137"/>
                  <a:gd name="T29" fmla="*/ 74 h 153"/>
                  <a:gd name="T30" fmla="*/ 58 w 137"/>
                  <a:gd name="T31" fmla="*/ 79 h 153"/>
                  <a:gd name="T32" fmla="*/ 47 w 137"/>
                  <a:gd name="T33" fmla="*/ 79 h 153"/>
                  <a:gd name="T34" fmla="*/ 26 w 137"/>
                  <a:gd name="T35" fmla="*/ 90 h 153"/>
                  <a:gd name="T36" fmla="*/ 21 w 137"/>
                  <a:gd name="T37" fmla="*/ 68 h 153"/>
                  <a:gd name="T38" fmla="*/ 26 w 137"/>
                  <a:gd name="T39" fmla="*/ 53 h 153"/>
                  <a:gd name="T40" fmla="*/ 15 w 137"/>
                  <a:gd name="T41" fmla="*/ 53 h 153"/>
                  <a:gd name="T42" fmla="*/ 10 w 137"/>
                  <a:gd name="T43" fmla="*/ 42 h 153"/>
                  <a:gd name="T44" fmla="*/ 0 w 137"/>
                  <a:gd name="T45" fmla="*/ 31 h 153"/>
                  <a:gd name="T46" fmla="*/ 5 w 137"/>
                  <a:gd name="T47" fmla="*/ 26 h 153"/>
                  <a:gd name="T48" fmla="*/ 15 w 137"/>
                  <a:gd name="T49" fmla="*/ 16 h 153"/>
                  <a:gd name="T50" fmla="*/ 21 w 137"/>
                  <a:gd name="T51" fmla="*/ 21 h 153"/>
                  <a:gd name="T52" fmla="*/ 26 w 137"/>
                  <a:gd name="T53" fmla="*/ 21 h 153"/>
                  <a:gd name="T54" fmla="*/ 26 w 137"/>
                  <a:gd name="T55" fmla="*/ 10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37" h="153">
                    <a:moveTo>
                      <a:pt x="26" y="10"/>
                    </a:moveTo>
                    <a:lnTo>
                      <a:pt x="21" y="0"/>
                    </a:lnTo>
                    <a:lnTo>
                      <a:pt x="52" y="26"/>
                    </a:lnTo>
                    <a:lnTo>
                      <a:pt x="73" y="37"/>
                    </a:lnTo>
                    <a:lnTo>
                      <a:pt x="79" y="42"/>
                    </a:lnTo>
                    <a:lnTo>
                      <a:pt x="63" y="53"/>
                    </a:lnTo>
                    <a:lnTo>
                      <a:pt x="84" y="68"/>
                    </a:lnTo>
                    <a:lnTo>
                      <a:pt x="126" y="111"/>
                    </a:lnTo>
                    <a:lnTo>
                      <a:pt x="137" y="137"/>
                    </a:lnTo>
                    <a:lnTo>
                      <a:pt x="110" y="153"/>
                    </a:lnTo>
                    <a:lnTo>
                      <a:pt x="100" y="148"/>
                    </a:lnTo>
                    <a:lnTo>
                      <a:pt x="100" y="121"/>
                    </a:lnTo>
                    <a:lnTo>
                      <a:pt x="84" y="105"/>
                    </a:lnTo>
                    <a:lnTo>
                      <a:pt x="84" y="90"/>
                    </a:lnTo>
                    <a:lnTo>
                      <a:pt x="68" y="74"/>
                    </a:lnTo>
                    <a:lnTo>
                      <a:pt x="58" y="79"/>
                    </a:lnTo>
                    <a:lnTo>
                      <a:pt x="47" y="79"/>
                    </a:lnTo>
                    <a:lnTo>
                      <a:pt x="26" y="90"/>
                    </a:lnTo>
                    <a:lnTo>
                      <a:pt x="21" y="68"/>
                    </a:lnTo>
                    <a:lnTo>
                      <a:pt x="26" y="53"/>
                    </a:lnTo>
                    <a:lnTo>
                      <a:pt x="15" y="53"/>
                    </a:lnTo>
                    <a:lnTo>
                      <a:pt x="10" y="42"/>
                    </a:lnTo>
                    <a:lnTo>
                      <a:pt x="0" y="31"/>
                    </a:lnTo>
                    <a:lnTo>
                      <a:pt x="5" y="26"/>
                    </a:lnTo>
                    <a:lnTo>
                      <a:pt x="15" y="16"/>
                    </a:lnTo>
                    <a:lnTo>
                      <a:pt x="21" y="21"/>
                    </a:lnTo>
                    <a:lnTo>
                      <a:pt x="26" y="21"/>
                    </a:lnTo>
                    <a:lnTo>
                      <a:pt x="26" y="1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52" name="Freeform 303"/>
              <p:cNvSpPr>
                <a:spLocks/>
              </p:cNvSpPr>
              <p:nvPr/>
            </p:nvSpPr>
            <p:spPr bwMode="auto">
              <a:xfrm>
                <a:off x="1660" y="1941"/>
                <a:ext cx="16" cy="32"/>
              </a:xfrm>
              <a:custGeom>
                <a:avLst/>
                <a:gdLst>
                  <a:gd name="T0" fmla="*/ 11 w 16"/>
                  <a:gd name="T1" fmla="*/ 5 h 32"/>
                  <a:gd name="T2" fmla="*/ 16 w 16"/>
                  <a:gd name="T3" fmla="*/ 26 h 32"/>
                  <a:gd name="T4" fmla="*/ 11 w 16"/>
                  <a:gd name="T5" fmla="*/ 26 h 32"/>
                  <a:gd name="T6" fmla="*/ 11 w 16"/>
                  <a:gd name="T7" fmla="*/ 32 h 32"/>
                  <a:gd name="T8" fmla="*/ 0 w 16"/>
                  <a:gd name="T9" fmla="*/ 11 h 32"/>
                  <a:gd name="T10" fmla="*/ 5 w 16"/>
                  <a:gd name="T11" fmla="*/ 0 h 32"/>
                  <a:gd name="T12" fmla="*/ 11 w 16"/>
                  <a:gd name="T13" fmla="*/ 5 h 32"/>
                </a:gdLst>
                <a:ahLst/>
                <a:cxnLst>
                  <a:cxn ang="0">
                    <a:pos x="T0" y="T1"/>
                  </a:cxn>
                  <a:cxn ang="0">
                    <a:pos x="T2" y="T3"/>
                  </a:cxn>
                  <a:cxn ang="0">
                    <a:pos x="T4" y="T5"/>
                  </a:cxn>
                  <a:cxn ang="0">
                    <a:pos x="T6" y="T7"/>
                  </a:cxn>
                  <a:cxn ang="0">
                    <a:pos x="T8" y="T9"/>
                  </a:cxn>
                  <a:cxn ang="0">
                    <a:pos x="T10" y="T11"/>
                  </a:cxn>
                  <a:cxn ang="0">
                    <a:pos x="T12" y="T13"/>
                  </a:cxn>
                </a:cxnLst>
                <a:rect l="0" t="0" r="r" b="b"/>
                <a:pathLst>
                  <a:path w="16" h="32">
                    <a:moveTo>
                      <a:pt x="11" y="5"/>
                    </a:moveTo>
                    <a:lnTo>
                      <a:pt x="16" y="26"/>
                    </a:lnTo>
                    <a:lnTo>
                      <a:pt x="11" y="26"/>
                    </a:lnTo>
                    <a:lnTo>
                      <a:pt x="11" y="32"/>
                    </a:lnTo>
                    <a:lnTo>
                      <a:pt x="0" y="11"/>
                    </a:lnTo>
                    <a:lnTo>
                      <a:pt x="5" y="0"/>
                    </a:lnTo>
                    <a:lnTo>
                      <a:pt x="11" y="5"/>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53" name="Freeform 304"/>
              <p:cNvSpPr>
                <a:spLocks/>
              </p:cNvSpPr>
              <p:nvPr/>
            </p:nvSpPr>
            <p:spPr bwMode="auto">
              <a:xfrm>
                <a:off x="1660" y="1941"/>
                <a:ext cx="16" cy="32"/>
              </a:xfrm>
              <a:custGeom>
                <a:avLst/>
                <a:gdLst>
                  <a:gd name="T0" fmla="*/ 11 w 16"/>
                  <a:gd name="T1" fmla="*/ 16 h 32"/>
                  <a:gd name="T2" fmla="*/ 16 w 16"/>
                  <a:gd name="T3" fmla="*/ 26 h 32"/>
                  <a:gd name="T4" fmla="*/ 11 w 16"/>
                  <a:gd name="T5" fmla="*/ 26 h 32"/>
                  <a:gd name="T6" fmla="*/ 11 w 16"/>
                  <a:gd name="T7" fmla="*/ 32 h 32"/>
                  <a:gd name="T8" fmla="*/ 0 w 16"/>
                  <a:gd name="T9" fmla="*/ 11 h 32"/>
                  <a:gd name="T10" fmla="*/ 5 w 16"/>
                  <a:gd name="T11" fmla="*/ 0 h 32"/>
                  <a:gd name="T12" fmla="*/ 11 w 16"/>
                  <a:gd name="T13" fmla="*/ 5 h 32"/>
                  <a:gd name="T14" fmla="*/ 11 w 16"/>
                  <a:gd name="T15" fmla="*/ 16 h 3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 h="32">
                    <a:moveTo>
                      <a:pt x="11" y="16"/>
                    </a:moveTo>
                    <a:lnTo>
                      <a:pt x="16" y="26"/>
                    </a:lnTo>
                    <a:lnTo>
                      <a:pt x="11" y="26"/>
                    </a:lnTo>
                    <a:lnTo>
                      <a:pt x="11" y="32"/>
                    </a:lnTo>
                    <a:lnTo>
                      <a:pt x="0" y="11"/>
                    </a:lnTo>
                    <a:lnTo>
                      <a:pt x="5" y="0"/>
                    </a:lnTo>
                    <a:lnTo>
                      <a:pt x="11" y="5"/>
                    </a:lnTo>
                    <a:lnTo>
                      <a:pt x="11" y="1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54" name="Freeform 305"/>
              <p:cNvSpPr>
                <a:spLocks/>
              </p:cNvSpPr>
              <p:nvPr/>
            </p:nvSpPr>
            <p:spPr bwMode="auto">
              <a:xfrm>
                <a:off x="1897" y="2084"/>
                <a:ext cx="16" cy="5"/>
              </a:xfrm>
              <a:custGeom>
                <a:avLst/>
                <a:gdLst>
                  <a:gd name="T0" fmla="*/ 0 w 16"/>
                  <a:gd name="T1" fmla="*/ 5 h 5"/>
                  <a:gd name="T2" fmla="*/ 0 w 16"/>
                  <a:gd name="T3" fmla="*/ 0 h 5"/>
                  <a:gd name="T4" fmla="*/ 16 w 16"/>
                  <a:gd name="T5" fmla="*/ 0 h 5"/>
                  <a:gd name="T6" fmla="*/ 11 w 16"/>
                  <a:gd name="T7" fmla="*/ 5 h 5"/>
                  <a:gd name="T8" fmla="*/ 0 w 16"/>
                  <a:gd name="T9" fmla="*/ 5 h 5"/>
                </a:gdLst>
                <a:ahLst/>
                <a:cxnLst>
                  <a:cxn ang="0">
                    <a:pos x="T0" y="T1"/>
                  </a:cxn>
                  <a:cxn ang="0">
                    <a:pos x="T2" y="T3"/>
                  </a:cxn>
                  <a:cxn ang="0">
                    <a:pos x="T4" y="T5"/>
                  </a:cxn>
                  <a:cxn ang="0">
                    <a:pos x="T6" y="T7"/>
                  </a:cxn>
                  <a:cxn ang="0">
                    <a:pos x="T8" y="T9"/>
                  </a:cxn>
                </a:cxnLst>
                <a:rect l="0" t="0" r="r" b="b"/>
                <a:pathLst>
                  <a:path w="16" h="5">
                    <a:moveTo>
                      <a:pt x="0" y="5"/>
                    </a:moveTo>
                    <a:lnTo>
                      <a:pt x="0" y="0"/>
                    </a:lnTo>
                    <a:lnTo>
                      <a:pt x="16" y="0"/>
                    </a:lnTo>
                    <a:lnTo>
                      <a:pt x="11" y="5"/>
                    </a:lnTo>
                    <a:lnTo>
                      <a:pt x="0" y="5"/>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55" name="Freeform 306"/>
              <p:cNvSpPr>
                <a:spLocks/>
              </p:cNvSpPr>
              <p:nvPr/>
            </p:nvSpPr>
            <p:spPr bwMode="auto">
              <a:xfrm>
                <a:off x="1897" y="2084"/>
                <a:ext cx="16" cy="5"/>
              </a:xfrm>
              <a:custGeom>
                <a:avLst/>
                <a:gdLst>
                  <a:gd name="T0" fmla="*/ 0 w 16"/>
                  <a:gd name="T1" fmla="*/ 0 h 5"/>
                  <a:gd name="T2" fmla="*/ 0 w 16"/>
                  <a:gd name="T3" fmla="*/ 0 h 5"/>
                  <a:gd name="T4" fmla="*/ 16 w 16"/>
                  <a:gd name="T5" fmla="*/ 0 h 5"/>
                  <a:gd name="T6" fmla="*/ 11 w 16"/>
                  <a:gd name="T7" fmla="*/ 5 h 5"/>
                  <a:gd name="T8" fmla="*/ 0 w 16"/>
                  <a:gd name="T9" fmla="*/ 5 h 5"/>
                  <a:gd name="T10" fmla="*/ 0 w 16"/>
                  <a:gd name="T11" fmla="*/ 0 h 5"/>
                </a:gdLst>
                <a:ahLst/>
                <a:cxnLst>
                  <a:cxn ang="0">
                    <a:pos x="T0" y="T1"/>
                  </a:cxn>
                  <a:cxn ang="0">
                    <a:pos x="T2" y="T3"/>
                  </a:cxn>
                  <a:cxn ang="0">
                    <a:pos x="T4" y="T5"/>
                  </a:cxn>
                  <a:cxn ang="0">
                    <a:pos x="T6" y="T7"/>
                  </a:cxn>
                  <a:cxn ang="0">
                    <a:pos x="T8" y="T9"/>
                  </a:cxn>
                  <a:cxn ang="0">
                    <a:pos x="T10" y="T11"/>
                  </a:cxn>
                </a:cxnLst>
                <a:rect l="0" t="0" r="r" b="b"/>
                <a:pathLst>
                  <a:path w="16" h="5">
                    <a:moveTo>
                      <a:pt x="0" y="0"/>
                    </a:moveTo>
                    <a:lnTo>
                      <a:pt x="0" y="0"/>
                    </a:lnTo>
                    <a:lnTo>
                      <a:pt x="16" y="0"/>
                    </a:lnTo>
                    <a:lnTo>
                      <a:pt x="11" y="5"/>
                    </a:lnTo>
                    <a:lnTo>
                      <a:pt x="0" y="5"/>
                    </a:lnTo>
                    <a:lnTo>
                      <a:pt x="0"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56" name="Freeform 307"/>
              <p:cNvSpPr>
                <a:spLocks/>
              </p:cNvSpPr>
              <p:nvPr/>
            </p:nvSpPr>
            <p:spPr bwMode="auto">
              <a:xfrm>
                <a:off x="1897" y="2179"/>
                <a:ext cx="6" cy="10"/>
              </a:xfrm>
              <a:custGeom>
                <a:avLst/>
                <a:gdLst>
                  <a:gd name="T0" fmla="*/ 6 w 6"/>
                  <a:gd name="T1" fmla="*/ 0 h 10"/>
                  <a:gd name="T2" fmla="*/ 6 w 6"/>
                  <a:gd name="T3" fmla="*/ 5 h 10"/>
                  <a:gd name="T4" fmla="*/ 0 w 6"/>
                  <a:gd name="T5" fmla="*/ 10 h 10"/>
                  <a:gd name="T6" fmla="*/ 0 w 6"/>
                  <a:gd name="T7" fmla="*/ 0 h 10"/>
                  <a:gd name="T8" fmla="*/ 6 w 6"/>
                  <a:gd name="T9" fmla="*/ 0 h 10"/>
                </a:gdLst>
                <a:ahLst/>
                <a:cxnLst>
                  <a:cxn ang="0">
                    <a:pos x="T0" y="T1"/>
                  </a:cxn>
                  <a:cxn ang="0">
                    <a:pos x="T2" y="T3"/>
                  </a:cxn>
                  <a:cxn ang="0">
                    <a:pos x="T4" y="T5"/>
                  </a:cxn>
                  <a:cxn ang="0">
                    <a:pos x="T6" y="T7"/>
                  </a:cxn>
                  <a:cxn ang="0">
                    <a:pos x="T8" y="T9"/>
                  </a:cxn>
                </a:cxnLst>
                <a:rect l="0" t="0" r="r" b="b"/>
                <a:pathLst>
                  <a:path w="6" h="10">
                    <a:moveTo>
                      <a:pt x="6" y="0"/>
                    </a:moveTo>
                    <a:lnTo>
                      <a:pt x="6" y="5"/>
                    </a:lnTo>
                    <a:lnTo>
                      <a:pt x="0" y="10"/>
                    </a:lnTo>
                    <a:lnTo>
                      <a:pt x="0" y="0"/>
                    </a:lnTo>
                    <a:lnTo>
                      <a:pt x="6" y="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57" name="Freeform 308"/>
              <p:cNvSpPr>
                <a:spLocks/>
              </p:cNvSpPr>
              <p:nvPr/>
            </p:nvSpPr>
            <p:spPr bwMode="auto">
              <a:xfrm>
                <a:off x="1897" y="2179"/>
                <a:ext cx="6" cy="10"/>
              </a:xfrm>
              <a:custGeom>
                <a:avLst/>
                <a:gdLst>
                  <a:gd name="T0" fmla="*/ 6 w 6"/>
                  <a:gd name="T1" fmla="*/ 0 h 10"/>
                  <a:gd name="T2" fmla="*/ 6 w 6"/>
                  <a:gd name="T3" fmla="*/ 5 h 10"/>
                  <a:gd name="T4" fmla="*/ 0 w 6"/>
                  <a:gd name="T5" fmla="*/ 10 h 10"/>
                  <a:gd name="T6" fmla="*/ 0 w 6"/>
                  <a:gd name="T7" fmla="*/ 0 h 10"/>
                  <a:gd name="T8" fmla="*/ 6 w 6"/>
                  <a:gd name="T9" fmla="*/ 0 h 10"/>
                  <a:gd name="T10" fmla="*/ 6 w 6"/>
                  <a:gd name="T11" fmla="*/ 0 h 10"/>
                </a:gdLst>
                <a:ahLst/>
                <a:cxnLst>
                  <a:cxn ang="0">
                    <a:pos x="T0" y="T1"/>
                  </a:cxn>
                  <a:cxn ang="0">
                    <a:pos x="T2" y="T3"/>
                  </a:cxn>
                  <a:cxn ang="0">
                    <a:pos x="T4" y="T5"/>
                  </a:cxn>
                  <a:cxn ang="0">
                    <a:pos x="T6" y="T7"/>
                  </a:cxn>
                  <a:cxn ang="0">
                    <a:pos x="T8" y="T9"/>
                  </a:cxn>
                  <a:cxn ang="0">
                    <a:pos x="T10" y="T11"/>
                  </a:cxn>
                </a:cxnLst>
                <a:rect l="0" t="0" r="r" b="b"/>
                <a:pathLst>
                  <a:path w="6" h="10">
                    <a:moveTo>
                      <a:pt x="6" y="0"/>
                    </a:moveTo>
                    <a:lnTo>
                      <a:pt x="6" y="5"/>
                    </a:lnTo>
                    <a:lnTo>
                      <a:pt x="0" y="10"/>
                    </a:lnTo>
                    <a:lnTo>
                      <a:pt x="0" y="0"/>
                    </a:lnTo>
                    <a:lnTo>
                      <a:pt x="6" y="0"/>
                    </a:lnTo>
                    <a:lnTo>
                      <a:pt x="6"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58" name="Freeform 309"/>
              <p:cNvSpPr>
                <a:spLocks/>
              </p:cNvSpPr>
              <p:nvPr/>
            </p:nvSpPr>
            <p:spPr bwMode="auto">
              <a:xfrm>
                <a:off x="2889" y="1630"/>
                <a:ext cx="5" cy="5"/>
              </a:xfrm>
              <a:custGeom>
                <a:avLst/>
                <a:gdLst>
                  <a:gd name="T0" fmla="*/ 0 w 5"/>
                  <a:gd name="T1" fmla="*/ 5 h 5"/>
                  <a:gd name="T2" fmla="*/ 0 w 5"/>
                  <a:gd name="T3" fmla="*/ 5 h 5"/>
                  <a:gd name="T4" fmla="*/ 5 w 5"/>
                  <a:gd name="T5" fmla="*/ 0 h 5"/>
                  <a:gd name="T6" fmla="*/ 5 w 5"/>
                  <a:gd name="T7" fmla="*/ 5 h 5"/>
                  <a:gd name="T8" fmla="*/ 5 w 5"/>
                  <a:gd name="T9" fmla="*/ 5 h 5"/>
                  <a:gd name="T10" fmla="*/ 0 w 5"/>
                  <a:gd name="T11" fmla="*/ 5 h 5"/>
                </a:gdLst>
                <a:ahLst/>
                <a:cxnLst>
                  <a:cxn ang="0">
                    <a:pos x="T0" y="T1"/>
                  </a:cxn>
                  <a:cxn ang="0">
                    <a:pos x="T2" y="T3"/>
                  </a:cxn>
                  <a:cxn ang="0">
                    <a:pos x="T4" y="T5"/>
                  </a:cxn>
                  <a:cxn ang="0">
                    <a:pos x="T6" y="T7"/>
                  </a:cxn>
                  <a:cxn ang="0">
                    <a:pos x="T8" y="T9"/>
                  </a:cxn>
                  <a:cxn ang="0">
                    <a:pos x="T10" y="T11"/>
                  </a:cxn>
                </a:cxnLst>
                <a:rect l="0" t="0" r="r" b="b"/>
                <a:pathLst>
                  <a:path w="5" h="5">
                    <a:moveTo>
                      <a:pt x="0" y="5"/>
                    </a:moveTo>
                    <a:lnTo>
                      <a:pt x="0" y="5"/>
                    </a:lnTo>
                    <a:lnTo>
                      <a:pt x="5" y="0"/>
                    </a:lnTo>
                    <a:lnTo>
                      <a:pt x="5" y="5"/>
                    </a:lnTo>
                    <a:lnTo>
                      <a:pt x="5" y="5"/>
                    </a:lnTo>
                    <a:lnTo>
                      <a:pt x="0" y="5"/>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59" name="Freeform 310"/>
              <p:cNvSpPr>
                <a:spLocks/>
              </p:cNvSpPr>
              <p:nvPr/>
            </p:nvSpPr>
            <p:spPr bwMode="auto">
              <a:xfrm>
                <a:off x="2889" y="1630"/>
                <a:ext cx="5" cy="5"/>
              </a:xfrm>
              <a:custGeom>
                <a:avLst/>
                <a:gdLst>
                  <a:gd name="T0" fmla="*/ 0 w 5"/>
                  <a:gd name="T1" fmla="*/ 5 h 5"/>
                  <a:gd name="T2" fmla="*/ 0 w 5"/>
                  <a:gd name="T3" fmla="*/ 5 h 5"/>
                  <a:gd name="T4" fmla="*/ 5 w 5"/>
                  <a:gd name="T5" fmla="*/ 0 h 5"/>
                  <a:gd name="T6" fmla="*/ 5 w 5"/>
                  <a:gd name="T7" fmla="*/ 5 h 5"/>
                  <a:gd name="T8" fmla="*/ 5 w 5"/>
                  <a:gd name="T9" fmla="*/ 5 h 5"/>
                  <a:gd name="T10" fmla="*/ 0 w 5"/>
                  <a:gd name="T11" fmla="*/ 5 h 5"/>
                  <a:gd name="T12" fmla="*/ 0 w 5"/>
                  <a:gd name="T13" fmla="*/ 5 h 5"/>
                </a:gdLst>
                <a:ahLst/>
                <a:cxnLst>
                  <a:cxn ang="0">
                    <a:pos x="T0" y="T1"/>
                  </a:cxn>
                  <a:cxn ang="0">
                    <a:pos x="T2" y="T3"/>
                  </a:cxn>
                  <a:cxn ang="0">
                    <a:pos x="T4" y="T5"/>
                  </a:cxn>
                  <a:cxn ang="0">
                    <a:pos x="T6" y="T7"/>
                  </a:cxn>
                  <a:cxn ang="0">
                    <a:pos x="T8" y="T9"/>
                  </a:cxn>
                  <a:cxn ang="0">
                    <a:pos x="T10" y="T11"/>
                  </a:cxn>
                  <a:cxn ang="0">
                    <a:pos x="T12" y="T13"/>
                  </a:cxn>
                </a:cxnLst>
                <a:rect l="0" t="0" r="r" b="b"/>
                <a:pathLst>
                  <a:path w="5" h="5">
                    <a:moveTo>
                      <a:pt x="0" y="5"/>
                    </a:moveTo>
                    <a:lnTo>
                      <a:pt x="0" y="5"/>
                    </a:lnTo>
                    <a:lnTo>
                      <a:pt x="5" y="0"/>
                    </a:lnTo>
                    <a:lnTo>
                      <a:pt x="5" y="5"/>
                    </a:lnTo>
                    <a:lnTo>
                      <a:pt x="5" y="5"/>
                    </a:lnTo>
                    <a:lnTo>
                      <a:pt x="0" y="5"/>
                    </a:lnTo>
                    <a:lnTo>
                      <a:pt x="0" y="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60" name="Freeform 311"/>
              <p:cNvSpPr>
                <a:spLocks/>
              </p:cNvSpPr>
              <p:nvPr/>
            </p:nvSpPr>
            <p:spPr bwMode="auto">
              <a:xfrm>
                <a:off x="3047" y="1609"/>
                <a:ext cx="0" cy="0"/>
              </a:xfrm>
              <a:custGeom>
                <a:avLst/>
                <a:gdLst/>
                <a:ahLst/>
                <a:cxnLst>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61" name="Freeform 312"/>
              <p:cNvSpPr>
                <a:spLocks/>
              </p:cNvSpPr>
              <p:nvPr/>
            </p:nvSpPr>
            <p:spPr bwMode="auto">
              <a:xfrm>
                <a:off x="3047" y="1609"/>
                <a:ext cx="0" cy="0"/>
              </a:xfrm>
              <a:custGeom>
                <a:avLst/>
                <a:gdLst/>
                <a:ahLst/>
                <a:cxnLst>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62" name="Freeform 313"/>
              <p:cNvSpPr>
                <a:spLocks/>
              </p:cNvSpPr>
              <p:nvPr/>
            </p:nvSpPr>
            <p:spPr bwMode="auto">
              <a:xfrm>
                <a:off x="4846" y="2553"/>
                <a:ext cx="26" cy="11"/>
              </a:xfrm>
              <a:custGeom>
                <a:avLst/>
                <a:gdLst>
                  <a:gd name="T0" fmla="*/ 0 w 26"/>
                  <a:gd name="T1" fmla="*/ 11 h 11"/>
                  <a:gd name="T2" fmla="*/ 0 w 26"/>
                  <a:gd name="T3" fmla="*/ 5 h 11"/>
                  <a:gd name="T4" fmla="*/ 10 w 26"/>
                  <a:gd name="T5" fmla="*/ 0 h 11"/>
                  <a:gd name="T6" fmla="*/ 26 w 26"/>
                  <a:gd name="T7" fmla="*/ 0 h 11"/>
                  <a:gd name="T8" fmla="*/ 0 w 26"/>
                  <a:gd name="T9" fmla="*/ 11 h 11"/>
                </a:gdLst>
                <a:ahLst/>
                <a:cxnLst>
                  <a:cxn ang="0">
                    <a:pos x="T0" y="T1"/>
                  </a:cxn>
                  <a:cxn ang="0">
                    <a:pos x="T2" y="T3"/>
                  </a:cxn>
                  <a:cxn ang="0">
                    <a:pos x="T4" y="T5"/>
                  </a:cxn>
                  <a:cxn ang="0">
                    <a:pos x="T6" y="T7"/>
                  </a:cxn>
                  <a:cxn ang="0">
                    <a:pos x="T8" y="T9"/>
                  </a:cxn>
                </a:cxnLst>
                <a:rect l="0" t="0" r="r" b="b"/>
                <a:pathLst>
                  <a:path w="26" h="11">
                    <a:moveTo>
                      <a:pt x="0" y="11"/>
                    </a:moveTo>
                    <a:lnTo>
                      <a:pt x="0" y="5"/>
                    </a:lnTo>
                    <a:lnTo>
                      <a:pt x="10" y="0"/>
                    </a:lnTo>
                    <a:lnTo>
                      <a:pt x="26" y="0"/>
                    </a:lnTo>
                    <a:lnTo>
                      <a:pt x="0" y="11"/>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63" name="Freeform 314"/>
              <p:cNvSpPr>
                <a:spLocks/>
              </p:cNvSpPr>
              <p:nvPr/>
            </p:nvSpPr>
            <p:spPr bwMode="auto">
              <a:xfrm>
                <a:off x="4846" y="2553"/>
                <a:ext cx="26" cy="11"/>
              </a:xfrm>
              <a:custGeom>
                <a:avLst/>
                <a:gdLst>
                  <a:gd name="T0" fmla="*/ 0 w 26"/>
                  <a:gd name="T1" fmla="*/ 5 h 11"/>
                  <a:gd name="T2" fmla="*/ 0 w 26"/>
                  <a:gd name="T3" fmla="*/ 5 h 11"/>
                  <a:gd name="T4" fmla="*/ 10 w 26"/>
                  <a:gd name="T5" fmla="*/ 0 h 11"/>
                  <a:gd name="T6" fmla="*/ 26 w 26"/>
                  <a:gd name="T7" fmla="*/ 0 h 11"/>
                  <a:gd name="T8" fmla="*/ 0 w 26"/>
                  <a:gd name="T9" fmla="*/ 11 h 11"/>
                  <a:gd name="T10" fmla="*/ 0 w 26"/>
                  <a:gd name="T11" fmla="*/ 5 h 11"/>
                </a:gdLst>
                <a:ahLst/>
                <a:cxnLst>
                  <a:cxn ang="0">
                    <a:pos x="T0" y="T1"/>
                  </a:cxn>
                  <a:cxn ang="0">
                    <a:pos x="T2" y="T3"/>
                  </a:cxn>
                  <a:cxn ang="0">
                    <a:pos x="T4" y="T5"/>
                  </a:cxn>
                  <a:cxn ang="0">
                    <a:pos x="T6" y="T7"/>
                  </a:cxn>
                  <a:cxn ang="0">
                    <a:pos x="T8" y="T9"/>
                  </a:cxn>
                  <a:cxn ang="0">
                    <a:pos x="T10" y="T11"/>
                  </a:cxn>
                </a:cxnLst>
                <a:rect l="0" t="0" r="r" b="b"/>
                <a:pathLst>
                  <a:path w="26" h="11">
                    <a:moveTo>
                      <a:pt x="0" y="5"/>
                    </a:moveTo>
                    <a:lnTo>
                      <a:pt x="0" y="5"/>
                    </a:lnTo>
                    <a:lnTo>
                      <a:pt x="10" y="0"/>
                    </a:lnTo>
                    <a:lnTo>
                      <a:pt x="26" y="0"/>
                    </a:lnTo>
                    <a:lnTo>
                      <a:pt x="0" y="11"/>
                    </a:lnTo>
                    <a:lnTo>
                      <a:pt x="0" y="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64" name="Freeform 315"/>
              <p:cNvSpPr>
                <a:spLocks/>
              </p:cNvSpPr>
              <p:nvPr/>
            </p:nvSpPr>
            <p:spPr bwMode="auto">
              <a:xfrm>
                <a:off x="2947" y="1498"/>
                <a:ext cx="16" cy="16"/>
              </a:xfrm>
              <a:custGeom>
                <a:avLst/>
                <a:gdLst>
                  <a:gd name="T0" fmla="*/ 0 w 16"/>
                  <a:gd name="T1" fmla="*/ 5 h 16"/>
                  <a:gd name="T2" fmla="*/ 5 w 16"/>
                  <a:gd name="T3" fmla="*/ 0 h 16"/>
                  <a:gd name="T4" fmla="*/ 11 w 16"/>
                  <a:gd name="T5" fmla="*/ 0 h 16"/>
                  <a:gd name="T6" fmla="*/ 16 w 16"/>
                  <a:gd name="T7" fmla="*/ 5 h 16"/>
                  <a:gd name="T8" fmla="*/ 16 w 16"/>
                  <a:gd name="T9" fmla="*/ 16 h 16"/>
                  <a:gd name="T10" fmla="*/ 5 w 16"/>
                  <a:gd name="T11" fmla="*/ 10 h 16"/>
                  <a:gd name="T12" fmla="*/ 0 w 16"/>
                  <a:gd name="T13" fmla="*/ 5 h 16"/>
                </a:gdLst>
                <a:ahLst/>
                <a:cxnLst>
                  <a:cxn ang="0">
                    <a:pos x="T0" y="T1"/>
                  </a:cxn>
                  <a:cxn ang="0">
                    <a:pos x="T2" y="T3"/>
                  </a:cxn>
                  <a:cxn ang="0">
                    <a:pos x="T4" y="T5"/>
                  </a:cxn>
                  <a:cxn ang="0">
                    <a:pos x="T6" y="T7"/>
                  </a:cxn>
                  <a:cxn ang="0">
                    <a:pos x="T8" y="T9"/>
                  </a:cxn>
                  <a:cxn ang="0">
                    <a:pos x="T10" y="T11"/>
                  </a:cxn>
                  <a:cxn ang="0">
                    <a:pos x="T12" y="T13"/>
                  </a:cxn>
                </a:cxnLst>
                <a:rect l="0" t="0" r="r" b="b"/>
                <a:pathLst>
                  <a:path w="16" h="16">
                    <a:moveTo>
                      <a:pt x="0" y="5"/>
                    </a:moveTo>
                    <a:lnTo>
                      <a:pt x="5" y="0"/>
                    </a:lnTo>
                    <a:lnTo>
                      <a:pt x="11" y="0"/>
                    </a:lnTo>
                    <a:lnTo>
                      <a:pt x="16" y="5"/>
                    </a:lnTo>
                    <a:lnTo>
                      <a:pt x="16" y="16"/>
                    </a:lnTo>
                    <a:lnTo>
                      <a:pt x="5" y="10"/>
                    </a:lnTo>
                    <a:lnTo>
                      <a:pt x="0" y="5"/>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65" name="Freeform 316"/>
              <p:cNvSpPr>
                <a:spLocks/>
              </p:cNvSpPr>
              <p:nvPr/>
            </p:nvSpPr>
            <p:spPr bwMode="auto">
              <a:xfrm>
                <a:off x="2947" y="1498"/>
                <a:ext cx="16" cy="16"/>
              </a:xfrm>
              <a:custGeom>
                <a:avLst/>
                <a:gdLst>
                  <a:gd name="T0" fmla="*/ 5 w 16"/>
                  <a:gd name="T1" fmla="*/ 5 h 16"/>
                  <a:gd name="T2" fmla="*/ 5 w 16"/>
                  <a:gd name="T3" fmla="*/ 0 h 16"/>
                  <a:gd name="T4" fmla="*/ 11 w 16"/>
                  <a:gd name="T5" fmla="*/ 0 h 16"/>
                  <a:gd name="T6" fmla="*/ 16 w 16"/>
                  <a:gd name="T7" fmla="*/ 5 h 16"/>
                  <a:gd name="T8" fmla="*/ 16 w 16"/>
                  <a:gd name="T9" fmla="*/ 16 h 16"/>
                  <a:gd name="T10" fmla="*/ 5 w 16"/>
                  <a:gd name="T11" fmla="*/ 10 h 16"/>
                  <a:gd name="T12" fmla="*/ 0 w 16"/>
                  <a:gd name="T13" fmla="*/ 5 h 16"/>
                  <a:gd name="T14" fmla="*/ 5 w 16"/>
                  <a:gd name="T15" fmla="*/ 5 h 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 h="16">
                    <a:moveTo>
                      <a:pt x="5" y="5"/>
                    </a:moveTo>
                    <a:lnTo>
                      <a:pt x="5" y="0"/>
                    </a:lnTo>
                    <a:lnTo>
                      <a:pt x="11" y="0"/>
                    </a:lnTo>
                    <a:lnTo>
                      <a:pt x="16" y="5"/>
                    </a:lnTo>
                    <a:lnTo>
                      <a:pt x="16" y="16"/>
                    </a:lnTo>
                    <a:lnTo>
                      <a:pt x="5" y="10"/>
                    </a:lnTo>
                    <a:lnTo>
                      <a:pt x="0" y="5"/>
                    </a:lnTo>
                    <a:lnTo>
                      <a:pt x="5" y="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66" name="Freeform 317"/>
              <p:cNvSpPr>
                <a:spLocks/>
              </p:cNvSpPr>
              <p:nvPr/>
            </p:nvSpPr>
            <p:spPr bwMode="auto">
              <a:xfrm>
                <a:off x="4503" y="2368"/>
                <a:ext cx="31" cy="27"/>
              </a:xfrm>
              <a:custGeom>
                <a:avLst/>
                <a:gdLst>
                  <a:gd name="T0" fmla="*/ 0 w 31"/>
                  <a:gd name="T1" fmla="*/ 16 h 27"/>
                  <a:gd name="T2" fmla="*/ 5 w 31"/>
                  <a:gd name="T3" fmla="*/ 6 h 27"/>
                  <a:gd name="T4" fmla="*/ 10 w 31"/>
                  <a:gd name="T5" fmla="*/ 6 h 27"/>
                  <a:gd name="T6" fmla="*/ 16 w 31"/>
                  <a:gd name="T7" fmla="*/ 0 h 27"/>
                  <a:gd name="T8" fmla="*/ 21 w 31"/>
                  <a:gd name="T9" fmla="*/ 6 h 27"/>
                  <a:gd name="T10" fmla="*/ 26 w 31"/>
                  <a:gd name="T11" fmla="*/ 6 h 27"/>
                  <a:gd name="T12" fmla="*/ 31 w 31"/>
                  <a:gd name="T13" fmla="*/ 16 h 27"/>
                  <a:gd name="T14" fmla="*/ 26 w 31"/>
                  <a:gd name="T15" fmla="*/ 22 h 27"/>
                  <a:gd name="T16" fmla="*/ 21 w 31"/>
                  <a:gd name="T17" fmla="*/ 27 h 27"/>
                  <a:gd name="T18" fmla="*/ 16 w 31"/>
                  <a:gd name="T19" fmla="*/ 27 h 27"/>
                  <a:gd name="T20" fmla="*/ 10 w 31"/>
                  <a:gd name="T21" fmla="*/ 27 h 27"/>
                  <a:gd name="T22" fmla="*/ 5 w 31"/>
                  <a:gd name="T23" fmla="*/ 22 h 27"/>
                  <a:gd name="T24" fmla="*/ 0 w 31"/>
                  <a:gd name="T25" fmla="*/ 16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1" h="27">
                    <a:moveTo>
                      <a:pt x="0" y="16"/>
                    </a:moveTo>
                    <a:lnTo>
                      <a:pt x="5" y="6"/>
                    </a:lnTo>
                    <a:lnTo>
                      <a:pt x="10" y="6"/>
                    </a:lnTo>
                    <a:lnTo>
                      <a:pt x="16" y="0"/>
                    </a:lnTo>
                    <a:lnTo>
                      <a:pt x="21" y="6"/>
                    </a:lnTo>
                    <a:lnTo>
                      <a:pt x="26" y="6"/>
                    </a:lnTo>
                    <a:lnTo>
                      <a:pt x="31" y="16"/>
                    </a:lnTo>
                    <a:lnTo>
                      <a:pt x="26" y="22"/>
                    </a:lnTo>
                    <a:lnTo>
                      <a:pt x="21" y="27"/>
                    </a:lnTo>
                    <a:lnTo>
                      <a:pt x="16" y="27"/>
                    </a:lnTo>
                    <a:lnTo>
                      <a:pt x="10" y="27"/>
                    </a:lnTo>
                    <a:lnTo>
                      <a:pt x="5" y="22"/>
                    </a:lnTo>
                    <a:lnTo>
                      <a:pt x="0" y="16"/>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67" name="Freeform 318"/>
              <p:cNvSpPr>
                <a:spLocks/>
              </p:cNvSpPr>
              <p:nvPr/>
            </p:nvSpPr>
            <p:spPr bwMode="auto">
              <a:xfrm>
                <a:off x="4503" y="2368"/>
                <a:ext cx="31" cy="27"/>
              </a:xfrm>
              <a:custGeom>
                <a:avLst/>
                <a:gdLst>
                  <a:gd name="T0" fmla="*/ 0 w 31"/>
                  <a:gd name="T1" fmla="*/ 16 h 27"/>
                  <a:gd name="T2" fmla="*/ 5 w 31"/>
                  <a:gd name="T3" fmla="*/ 6 h 27"/>
                  <a:gd name="T4" fmla="*/ 10 w 31"/>
                  <a:gd name="T5" fmla="*/ 6 h 27"/>
                  <a:gd name="T6" fmla="*/ 16 w 31"/>
                  <a:gd name="T7" fmla="*/ 0 h 27"/>
                  <a:gd name="T8" fmla="*/ 21 w 31"/>
                  <a:gd name="T9" fmla="*/ 6 h 27"/>
                  <a:gd name="T10" fmla="*/ 26 w 31"/>
                  <a:gd name="T11" fmla="*/ 6 h 27"/>
                  <a:gd name="T12" fmla="*/ 31 w 31"/>
                  <a:gd name="T13" fmla="*/ 16 h 27"/>
                  <a:gd name="T14" fmla="*/ 26 w 31"/>
                  <a:gd name="T15" fmla="*/ 22 h 27"/>
                  <a:gd name="T16" fmla="*/ 21 w 31"/>
                  <a:gd name="T17" fmla="*/ 27 h 27"/>
                  <a:gd name="T18" fmla="*/ 16 w 31"/>
                  <a:gd name="T19" fmla="*/ 27 h 27"/>
                  <a:gd name="T20" fmla="*/ 10 w 31"/>
                  <a:gd name="T21" fmla="*/ 27 h 27"/>
                  <a:gd name="T22" fmla="*/ 5 w 31"/>
                  <a:gd name="T23" fmla="*/ 22 h 27"/>
                  <a:gd name="T24" fmla="*/ 0 w 31"/>
                  <a:gd name="T25" fmla="*/ 16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1" h="27">
                    <a:moveTo>
                      <a:pt x="0" y="16"/>
                    </a:moveTo>
                    <a:lnTo>
                      <a:pt x="5" y="6"/>
                    </a:lnTo>
                    <a:lnTo>
                      <a:pt x="10" y="6"/>
                    </a:lnTo>
                    <a:lnTo>
                      <a:pt x="16" y="0"/>
                    </a:lnTo>
                    <a:lnTo>
                      <a:pt x="21" y="6"/>
                    </a:lnTo>
                    <a:lnTo>
                      <a:pt x="26" y="6"/>
                    </a:lnTo>
                    <a:lnTo>
                      <a:pt x="31" y="16"/>
                    </a:lnTo>
                    <a:lnTo>
                      <a:pt x="26" y="22"/>
                    </a:lnTo>
                    <a:lnTo>
                      <a:pt x="21" y="27"/>
                    </a:lnTo>
                    <a:lnTo>
                      <a:pt x="16" y="27"/>
                    </a:lnTo>
                    <a:lnTo>
                      <a:pt x="10" y="27"/>
                    </a:lnTo>
                    <a:lnTo>
                      <a:pt x="5" y="22"/>
                    </a:lnTo>
                    <a:lnTo>
                      <a:pt x="0" y="1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68" name="Freeform 319"/>
              <p:cNvSpPr>
                <a:spLocks noEditPoints="1"/>
              </p:cNvSpPr>
              <p:nvPr/>
            </p:nvSpPr>
            <p:spPr bwMode="auto">
              <a:xfrm>
                <a:off x="3121" y="2796"/>
                <a:ext cx="253" cy="227"/>
              </a:xfrm>
              <a:custGeom>
                <a:avLst/>
                <a:gdLst>
                  <a:gd name="T0" fmla="*/ 11 w 253"/>
                  <a:gd name="T1" fmla="*/ 105 h 227"/>
                  <a:gd name="T2" fmla="*/ 16 w 253"/>
                  <a:gd name="T3" fmla="*/ 116 h 227"/>
                  <a:gd name="T4" fmla="*/ 37 w 253"/>
                  <a:gd name="T5" fmla="*/ 116 h 227"/>
                  <a:gd name="T6" fmla="*/ 53 w 253"/>
                  <a:gd name="T7" fmla="*/ 111 h 227"/>
                  <a:gd name="T8" fmla="*/ 58 w 253"/>
                  <a:gd name="T9" fmla="*/ 47 h 227"/>
                  <a:gd name="T10" fmla="*/ 69 w 253"/>
                  <a:gd name="T11" fmla="*/ 68 h 227"/>
                  <a:gd name="T12" fmla="*/ 63 w 253"/>
                  <a:gd name="T13" fmla="*/ 74 h 227"/>
                  <a:gd name="T14" fmla="*/ 69 w 253"/>
                  <a:gd name="T15" fmla="*/ 84 h 227"/>
                  <a:gd name="T16" fmla="*/ 84 w 253"/>
                  <a:gd name="T17" fmla="*/ 84 h 227"/>
                  <a:gd name="T18" fmla="*/ 105 w 253"/>
                  <a:gd name="T19" fmla="*/ 53 h 227"/>
                  <a:gd name="T20" fmla="*/ 121 w 253"/>
                  <a:gd name="T21" fmla="*/ 58 h 227"/>
                  <a:gd name="T22" fmla="*/ 142 w 253"/>
                  <a:gd name="T23" fmla="*/ 63 h 227"/>
                  <a:gd name="T24" fmla="*/ 148 w 253"/>
                  <a:gd name="T25" fmla="*/ 42 h 227"/>
                  <a:gd name="T26" fmla="*/ 163 w 253"/>
                  <a:gd name="T27" fmla="*/ 37 h 227"/>
                  <a:gd name="T28" fmla="*/ 163 w 253"/>
                  <a:gd name="T29" fmla="*/ 26 h 227"/>
                  <a:gd name="T30" fmla="*/ 200 w 253"/>
                  <a:gd name="T31" fmla="*/ 0 h 227"/>
                  <a:gd name="T32" fmla="*/ 206 w 253"/>
                  <a:gd name="T33" fmla="*/ 0 h 227"/>
                  <a:gd name="T34" fmla="*/ 222 w 253"/>
                  <a:gd name="T35" fmla="*/ 0 h 227"/>
                  <a:gd name="T36" fmla="*/ 237 w 253"/>
                  <a:gd name="T37" fmla="*/ 0 h 227"/>
                  <a:gd name="T38" fmla="*/ 243 w 253"/>
                  <a:gd name="T39" fmla="*/ 84 h 227"/>
                  <a:gd name="T40" fmla="*/ 253 w 253"/>
                  <a:gd name="T41" fmla="*/ 84 h 227"/>
                  <a:gd name="T42" fmla="*/ 248 w 253"/>
                  <a:gd name="T43" fmla="*/ 111 h 227"/>
                  <a:gd name="T44" fmla="*/ 237 w 253"/>
                  <a:gd name="T45" fmla="*/ 121 h 227"/>
                  <a:gd name="T46" fmla="*/ 200 w 253"/>
                  <a:gd name="T47" fmla="*/ 163 h 227"/>
                  <a:gd name="T48" fmla="*/ 195 w 253"/>
                  <a:gd name="T49" fmla="*/ 174 h 227"/>
                  <a:gd name="T50" fmla="*/ 163 w 253"/>
                  <a:gd name="T51" fmla="*/ 200 h 227"/>
                  <a:gd name="T52" fmla="*/ 137 w 253"/>
                  <a:gd name="T53" fmla="*/ 211 h 227"/>
                  <a:gd name="T54" fmla="*/ 79 w 253"/>
                  <a:gd name="T55" fmla="*/ 216 h 227"/>
                  <a:gd name="T56" fmla="*/ 47 w 253"/>
                  <a:gd name="T57" fmla="*/ 227 h 227"/>
                  <a:gd name="T58" fmla="*/ 26 w 253"/>
                  <a:gd name="T59" fmla="*/ 216 h 227"/>
                  <a:gd name="T60" fmla="*/ 21 w 253"/>
                  <a:gd name="T61" fmla="*/ 190 h 227"/>
                  <a:gd name="T62" fmla="*/ 26 w 253"/>
                  <a:gd name="T63" fmla="*/ 185 h 227"/>
                  <a:gd name="T64" fmla="*/ 0 w 253"/>
                  <a:gd name="T65" fmla="*/ 111 h 227"/>
                  <a:gd name="T66" fmla="*/ 11 w 253"/>
                  <a:gd name="T67" fmla="*/ 105 h 227"/>
                  <a:gd name="T68" fmla="*/ 174 w 253"/>
                  <a:gd name="T69" fmla="*/ 121 h 227"/>
                  <a:gd name="T70" fmla="*/ 169 w 253"/>
                  <a:gd name="T71" fmla="*/ 137 h 227"/>
                  <a:gd name="T72" fmla="*/ 179 w 253"/>
                  <a:gd name="T73" fmla="*/ 148 h 227"/>
                  <a:gd name="T74" fmla="*/ 190 w 253"/>
                  <a:gd name="T75" fmla="*/ 132 h 227"/>
                  <a:gd name="T76" fmla="*/ 190 w 253"/>
                  <a:gd name="T77" fmla="*/ 121 h 227"/>
                  <a:gd name="T78" fmla="*/ 174 w 253"/>
                  <a:gd name="T79" fmla="*/ 121 h 227"/>
                  <a:gd name="T80" fmla="*/ 227 w 253"/>
                  <a:gd name="T81" fmla="*/ 63 h 227"/>
                  <a:gd name="T82" fmla="*/ 222 w 253"/>
                  <a:gd name="T83" fmla="*/ 84 h 227"/>
                  <a:gd name="T84" fmla="*/ 232 w 253"/>
                  <a:gd name="T85" fmla="*/ 84 h 227"/>
                  <a:gd name="T86" fmla="*/ 243 w 253"/>
                  <a:gd name="T87" fmla="*/ 79 h 227"/>
                  <a:gd name="T88" fmla="*/ 237 w 253"/>
                  <a:gd name="T89" fmla="*/ 63 h 227"/>
                  <a:gd name="T90" fmla="*/ 227 w 253"/>
                  <a:gd name="T91" fmla="*/ 63 h 2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253" h="227">
                    <a:moveTo>
                      <a:pt x="11" y="105"/>
                    </a:moveTo>
                    <a:lnTo>
                      <a:pt x="16" y="116"/>
                    </a:lnTo>
                    <a:lnTo>
                      <a:pt x="37" y="116"/>
                    </a:lnTo>
                    <a:lnTo>
                      <a:pt x="53" y="111"/>
                    </a:lnTo>
                    <a:lnTo>
                      <a:pt x="58" y="47"/>
                    </a:lnTo>
                    <a:lnTo>
                      <a:pt x="69" y="68"/>
                    </a:lnTo>
                    <a:lnTo>
                      <a:pt x="63" y="74"/>
                    </a:lnTo>
                    <a:lnTo>
                      <a:pt x="69" y="84"/>
                    </a:lnTo>
                    <a:lnTo>
                      <a:pt x="84" y="84"/>
                    </a:lnTo>
                    <a:lnTo>
                      <a:pt x="105" y="53"/>
                    </a:lnTo>
                    <a:lnTo>
                      <a:pt x="121" y="58"/>
                    </a:lnTo>
                    <a:lnTo>
                      <a:pt x="142" y="63"/>
                    </a:lnTo>
                    <a:lnTo>
                      <a:pt x="148" y="42"/>
                    </a:lnTo>
                    <a:lnTo>
                      <a:pt x="163" y="37"/>
                    </a:lnTo>
                    <a:lnTo>
                      <a:pt x="163" y="26"/>
                    </a:lnTo>
                    <a:lnTo>
                      <a:pt x="200" y="0"/>
                    </a:lnTo>
                    <a:lnTo>
                      <a:pt x="206" y="0"/>
                    </a:lnTo>
                    <a:lnTo>
                      <a:pt x="222" y="0"/>
                    </a:lnTo>
                    <a:lnTo>
                      <a:pt x="237" y="0"/>
                    </a:lnTo>
                    <a:lnTo>
                      <a:pt x="243" y="84"/>
                    </a:lnTo>
                    <a:lnTo>
                      <a:pt x="253" y="84"/>
                    </a:lnTo>
                    <a:lnTo>
                      <a:pt x="248" y="111"/>
                    </a:lnTo>
                    <a:lnTo>
                      <a:pt x="237" y="121"/>
                    </a:lnTo>
                    <a:lnTo>
                      <a:pt x="200" y="163"/>
                    </a:lnTo>
                    <a:lnTo>
                      <a:pt x="195" y="174"/>
                    </a:lnTo>
                    <a:lnTo>
                      <a:pt x="163" y="200"/>
                    </a:lnTo>
                    <a:lnTo>
                      <a:pt x="137" y="211"/>
                    </a:lnTo>
                    <a:lnTo>
                      <a:pt x="79" y="216"/>
                    </a:lnTo>
                    <a:lnTo>
                      <a:pt x="47" y="227"/>
                    </a:lnTo>
                    <a:lnTo>
                      <a:pt x="26" y="216"/>
                    </a:lnTo>
                    <a:lnTo>
                      <a:pt x="21" y="190"/>
                    </a:lnTo>
                    <a:lnTo>
                      <a:pt x="26" y="185"/>
                    </a:lnTo>
                    <a:lnTo>
                      <a:pt x="0" y="111"/>
                    </a:lnTo>
                    <a:lnTo>
                      <a:pt x="11" y="105"/>
                    </a:lnTo>
                    <a:close/>
                    <a:moveTo>
                      <a:pt x="174" y="121"/>
                    </a:moveTo>
                    <a:lnTo>
                      <a:pt x="169" y="137"/>
                    </a:lnTo>
                    <a:lnTo>
                      <a:pt x="179" y="148"/>
                    </a:lnTo>
                    <a:lnTo>
                      <a:pt x="190" y="132"/>
                    </a:lnTo>
                    <a:lnTo>
                      <a:pt x="190" y="121"/>
                    </a:lnTo>
                    <a:lnTo>
                      <a:pt x="174" y="121"/>
                    </a:lnTo>
                    <a:close/>
                    <a:moveTo>
                      <a:pt x="227" y="63"/>
                    </a:moveTo>
                    <a:lnTo>
                      <a:pt x="222" y="84"/>
                    </a:lnTo>
                    <a:lnTo>
                      <a:pt x="232" y="84"/>
                    </a:lnTo>
                    <a:lnTo>
                      <a:pt x="243" y="79"/>
                    </a:lnTo>
                    <a:lnTo>
                      <a:pt x="237" y="63"/>
                    </a:lnTo>
                    <a:lnTo>
                      <a:pt x="227" y="63"/>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69" name="Freeform 320"/>
              <p:cNvSpPr>
                <a:spLocks noEditPoints="1"/>
              </p:cNvSpPr>
              <p:nvPr/>
            </p:nvSpPr>
            <p:spPr bwMode="auto">
              <a:xfrm>
                <a:off x="3121" y="2796"/>
                <a:ext cx="253" cy="227"/>
              </a:xfrm>
              <a:custGeom>
                <a:avLst/>
                <a:gdLst>
                  <a:gd name="T0" fmla="*/ 11 w 253"/>
                  <a:gd name="T1" fmla="*/ 105 h 227"/>
                  <a:gd name="T2" fmla="*/ 16 w 253"/>
                  <a:gd name="T3" fmla="*/ 116 h 227"/>
                  <a:gd name="T4" fmla="*/ 37 w 253"/>
                  <a:gd name="T5" fmla="*/ 116 h 227"/>
                  <a:gd name="T6" fmla="*/ 53 w 253"/>
                  <a:gd name="T7" fmla="*/ 111 h 227"/>
                  <a:gd name="T8" fmla="*/ 58 w 253"/>
                  <a:gd name="T9" fmla="*/ 47 h 227"/>
                  <a:gd name="T10" fmla="*/ 69 w 253"/>
                  <a:gd name="T11" fmla="*/ 68 h 227"/>
                  <a:gd name="T12" fmla="*/ 63 w 253"/>
                  <a:gd name="T13" fmla="*/ 74 h 227"/>
                  <a:gd name="T14" fmla="*/ 69 w 253"/>
                  <a:gd name="T15" fmla="*/ 84 h 227"/>
                  <a:gd name="T16" fmla="*/ 84 w 253"/>
                  <a:gd name="T17" fmla="*/ 84 h 227"/>
                  <a:gd name="T18" fmla="*/ 105 w 253"/>
                  <a:gd name="T19" fmla="*/ 53 h 227"/>
                  <a:gd name="T20" fmla="*/ 121 w 253"/>
                  <a:gd name="T21" fmla="*/ 58 h 227"/>
                  <a:gd name="T22" fmla="*/ 142 w 253"/>
                  <a:gd name="T23" fmla="*/ 63 h 227"/>
                  <a:gd name="T24" fmla="*/ 148 w 253"/>
                  <a:gd name="T25" fmla="*/ 42 h 227"/>
                  <a:gd name="T26" fmla="*/ 163 w 253"/>
                  <a:gd name="T27" fmla="*/ 37 h 227"/>
                  <a:gd name="T28" fmla="*/ 163 w 253"/>
                  <a:gd name="T29" fmla="*/ 26 h 227"/>
                  <a:gd name="T30" fmla="*/ 200 w 253"/>
                  <a:gd name="T31" fmla="*/ 0 h 227"/>
                  <a:gd name="T32" fmla="*/ 206 w 253"/>
                  <a:gd name="T33" fmla="*/ 0 h 227"/>
                  <a:gd name="T34" fmla="*/ 222 w 253"/>
                  <a:gd name="T35" fmla="*/ 0 h 227"/>
                  <a:gd name="T36" fmla="*/ 237 w 253"/>
                  <a:gd name="T37" fmla="*/ 0 h 227"/>
                  <a:gd name="T38" fmla="*/ 243 w 253"/>
                  <a:gd name="T39" fmla="*/ 84 h 227"/>
                  <a:gd name="T40" fmla="*/ 253 w 253"/>
                  <a:gd name="T41" fmla="*/ 84 h 227"/>
                  <a:gd name="T42" fmla="*/ 248 w 253"/>
                  <a:gd name="T43" fmla="*/ 111 h 227"/>
                  <a:gd name="T44" fmla="*/ 237 w 253"/>
                  <a:gd name="T45" fmla="*/ 121 h 227"/>
                  <a:gd name="T46" fmla="*/ 200 w 253"/>
                  <a:gd name="T47" fmla="*/ 163 h 227"/>
                  <a:gd name="T48" fmla="*/ 195 w 253"/>
                  <a:gd name="T49" fmla="*/ 174 h 227"/>
                  <a:gd name="T50" fmla="*/ 163 w 253"/>
                  <a:gd name="T51" fmla="*/ 200 h 227"/>
                  <a:gd name="T52" fmla="*/ 137 w 253"/>
                  <a:gd name="T53" fmla="*/ 211 h 227"/>
                  <a:gd name="T54" fmla="*/ 79 w 253"/>
                  <a:gd name="T55" fmla="*/ 216 h 227"/>
                  <a:gd name="T56" fmla="*/ 47 w 253"/>
                  <a:gd name="T57" fmla="*/ 227 h 227"/>
                  <a:gd name="T58" fmla="*/ 26 w 253"/>
                  <a:gd name="T59" fmla="*/ 216 h 227"/>
                  <a:gd name="T60" fmla="*/ 21 w 253"/>
                  <a:gd name="T61" fmla="*/ 190 h 227"/>
                  <a:gd name="T62" fmla="*/ 26 w 253"/>
                  <a:gd name="T63" fmla="*/ 185 h 227"/>
                  <a:gd name="T64" fmla="*/ 0 w 253"/>
                  <a:gd name="T65" fmla="*/ 111 h 227"/>
                  <a:gd name="T66" fmla="*/ 11 w 253"/>
                  <a:gd name="T67" fmla="*/ 105 h 227"/>
                  <a:gd name="T68" fmla="*/ 169 w 253"/>
                  <a:gd name="T69" fmla="*/ 127 h 227"/>
                  <a:gd name="T70" fmla="*/ 169 w 253"/>
                  <a:gd name="T71" fmla="*/ 137 h 227"/>
                  <a:gd name="T72" fmla="*/ 179 w 253"/>
                  <a:gd name="T73" fmla="*/ 148 h 227"/>
                  <a:gd name="T74" fmla="*/ 190 w 253"/>
                  <a:gd name="T75" fmla="*/ 132 h 227"/>
                  <a:gd name="T76" fmla="*/ 190 w 253"/>
                  <a:gd name="T77" fmla="*/ 121 h 227"/>
                  <a:gd name="T78" fmla="*/ 174 w 253"/>
                  <a:gd name="T79" fmla="*/ 121 h 227"/>
                  <a:gd name="T80" fmla="*/ 169 w 253"/>
                  <a:gd name="T81" fmla="*/ 127 h 227"/>
                  <a:gd name="T82" fmla="*/ 227 w 253"/>
                  <a:gd name="T83" fmla="*/ 74 h 227"/>
                  <a:gd name="T84" fmla="*/ 222 w 253"/>
                  <a:gd name="T85" fmla="*/ 84 h 227"/>
                  <a:gd name="T86" fmla="*/ 232 w 253"/>
                  <a:gd name="T87" fmla="*/ 84 h 227"/>
                  <a:gd name="T88" fmla="*/ 243 w 253"/>
                  <a:gd name="T89" fmla="*/ 79 h 227"/>
                  <a:gd name="T90" fmla="*/ 237 w 253"/>
                  <a:gd name="T91" fmla="*/ 63 h 227"/>
                  <a:gd name="T92" fmla="*/ 227 w 253"/>
                  <a:gd name="T93" fmla="*/ 63 h 227"/>
                  <a:gd name="T94" fmla="*/ 227 w 253"/>
                  <a:gd name="T95" fmla="*/ 74 h 2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253" h="227">
                    <a:moveTo>
                      <a:pt x="11" y="105"/>
                    </a:moveTo>
                    <a:lnTo>
                      <a:pt x="16" y="116"/>
                    </a:lnTo>
                    <a:lnTo>
                      <a:pt x="37" y="116"/>
                    </a:lnTo>
                    <a:lnTo>
                      <a:pt x="53" y="111"/>
                    </a:lnTo>
                    <a:lnTo>
                      <a:pt x="58" y="47"/>
                    </a:lnTo>
                    <a:lnTo>
                      <a:pt x="69" y="68"/>
                    </a:lnTo>
                    <a:lnTo>
                      <a:pt x="63" y="74"/>
                    </a:lnTo>
                    <a:lnTo>
                      <a:pt x="69" y="84"/>
                    </a:lnTo>
                    <a:lnTo>
                      <a:pt x="84" y="84"/>
                    </a:lnTo>
                    <a:lnTo>
                      <a:pt x="105" y="53"/>
                    </a:lnTo>
                    <a:lnTo>
                      <a:pt x="121" y="58"/>
                    </a:lnTo>
                    <a:lnTo>
                      <a:pt x="142" y="63"/>
                    </a:lnTo>
                    <a:lnTo>
                      <a:pt x="148" y="42"/>
                    </a:lnTo>
                    <a:lnTo>
                      <a:pt x="163" y="37"/>
                    </a:lnTo>
                    <a:lnTo>
                      <a:pt x="163" y="26"/>
                    </a:lnTo>
                    <a:lnTo>
                      <a:pt x="200" y="0"/>
                    </a:lnTo>
                    <a:lnTo>
                      <a:pt x="206" y="0"/>
                    </a:lnTo>
                    <a:lnTo>
                      <a:pt x="222" y="0"/>
                    </a:lnTo>
                    <a:lnTo>
                      <a:pt x="237" y="0"/>
                    </a:lnTo>
                    <a:lnTo>
                      <a:pt x="243" y="84"/>
                    </a:lnTo>
                    <a:lnTo>
                      <a:pt x="253" y="84"/>
                    </a:lnTo>
                    <a:lnTo>
                      <a:pt x="248" y="111"/>
                    </a:lnTo>
                    <a:lnTo>
                      <a:pt x="237" y="121"/>
                    </a:lnTo>
                    <a:lnTo>
                      <a:pt x="200" y="163"/>
                    </a:lnTo>
                    <a:lnTo>
                      <a:pt x="195" y="174"/>
                    </a:lnTo>
                    <a:lnTo>
                      <a:pt x="163" y="200"/>
                    </a:lnTo>
                    <a:lnTo>
                      <a:pt x="137" y="211"/>
                    </a:lnTo>
                    <a:lnTo>
                      <a:pt x="79" y="216"/>
                    </a:lnTo>
                    <a:lnTo>
                      <a:pt x="47" y="227"/>
                    </a:lnTo>
                    <a:lnTo>
                      <a:pt x="26" y="216"/>
                    </a:lnTo>
                    <a:lnTo>
                      <a:pt x="21" y="190"/>
                    </a:lnTo>
                    <a:lnTo>
                      <a:pt x="26" y="185"/>
                    </a:lnTo>
                    <a:lnTo>
                      <a:pt x="0" y="111"/>
                    </a:lnTo>
                    <a:lnTo>
                      <a:pt x="11" y="105"/>
                    </a:lnTo>
                    <a:moveTo>
                      <a:pt x="169" y="127"/>
                    </a:moveTo>
                    <a:lnTo>
                      <a:pt x="169" y="137"/>
                    </a:lnTo>
                    <a:lnTo>
                      <a:pt x="179" y="148"/>
                    </a:lnTo>
                    <a:lnTo>
                      <a:pt x="190" y="132"/>
                    </a:lnTo>
                    <a:lnTo>
                      <a:pt x="190" y="121"/>
                    </a:lnTo>
                    <a:lnTo>
                      <a:pt x="174" y="121"/>
                    </a:lnTo>
                    <a:lnTo>
                      <a:pt x="169" y="127"/>
                    </a:lnTo>
                    <a:moveTo>
                      <a:pt x="227" y="74"/>
                    </a:moveTo>
                    <a:lnTo>
                      <a:pt x="222" y="84"/>
                    </a:lnTo>
                    <a:lnTo>
                      <a:pt x="232" y="84"/>
                    </a:lnTo>
                    <a:lnTo>
                      <a:pt x="243" y="79"/>
                    </a:lnTo>
                    <a:lnTo>
                      <a:pt x="237" y="63"/>
                    </a:lnTo>
                    <a:lnTo>
                      <a:pt x="227" y="63"/>
                    </a:lnTo>
                    <a:lnTo>
                      <a:pt x="227" y="74"/>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70" name="Freeform 321"/>
              <p:cNvSpPr>
                <a:spLocks/>
              </p:cNvSpPr>
              <p:nvPr/>
            </p:nvSpPr>
            <p:spPr bwMode="auto">
              <a:xfrm>
                <a:off x="1940" y="1878"/>
                <a:ext cx="26" cy="31"/>
              </a:xfrm>
              <a:custGeom>
                <a:avLst/>
                <a:gdLst>
                  <a:gd name="T0" fmla="*/ 21 w 26"/>
                  <a:gd name="T1" fmla="*/ 16 h 31"/>
                  <a:gd name="T2" fmla="*/ 21 w 26"/>
                  <a:gd name="T3" fmla="*/ 16 h 31"/>
                  <a:gd name="T4" fmla="*/ 21 w 26"/>
                  <a:gd name="T5" fmla="*/ 21 h 31"/>
                  <a:gd name="T6" fmla="*/ 21 w 26"/>
                  <a:gd name="T7" fmla="*/ 21 h 31"/>
                  <a:gd name="T8" fmla="*/ 21 w 26"/>
                  <a:gd name="T9" fmla="*/ 21 h 31"/>
                  <a:gd name="T10" fmla="*/ 21 w 26"/>
                  <a:gd name="T11" fmla="*/ 21 h 31"/>
                  <a:gd name="T12" fmla="*/ 21 w 26"/>
                  <a:gd name="T13" fmla="*/ 26 h 31"/>
                  <a:gd name="T14" fmla="*/ 16 w 26"/>
                  <a:gd name="T15" fmla="*/ 26 h 31"/>
                  <a:gd name="T16" fmla="*/ 16 w 26"/>
                  <a:gd name="T17" fmla="*/ 26 h 31"/>
                  <a:gd name="T18" fmla="*/ 16 w 26"/>
                  <a:gd name="T19" fmla="*/ 26 h 31"/>
                  <a:gd name="T20" fmla="*/ 16 w 26"/>
                  <a:gd name="T21" fmla="*/ 26 h 31"/>
                  <a:gd name="T22" fmla="*/ 10 w 26"/>
                  <a:gd name="T23" fmla="*/ 26 h 31"/>
                  <a:gd name="T24" fmla="*/ 10 w 26"/>
                  <a:gd name="T25" fmla="*/ 31 h 31"/>
                  <a:gd name="T26" fmla="*/ 10 w 26"/>
                  <a:gd name="T27" fmla="*/ 31 h 31"/>
                  <a:gd name="T28" fmla="*/ 10 w 26"/>
                  <a:gd name="T29" fmla="*/ 31 h 31"/>
                  <a:gd name="T30" fmla="*/ 5 w 26"/>
                  <a:gd name="T31" fmla="*/ 31 h 31"/>
                  <a:gd name="T32" fmla="*/ 5 w 26"/>
                  <a:gd name="T33" fmla="*/ 31 h 31"/>
                  <a:gd name="T34" fmla="*/ 5 w 26"/>
                  <a:gd name="T35" fmla="*/ 31 h 31"/>
                  <a:gd name="T36" fmla="*/ 5 w 26"/>
                  <a:gd name="T37" fmla="*/ 26 h 31"/>
                  <a:gd name="T38" fmla="*/ 0 w 26"/>
                  <a:gd name="T39" fmla="*/ 26 h 31"/>
                  <a:gd name="T40" fmla="*/ 0 w 26"/>
                  <a:gd name="T41" fmla="*/ 26 h 31"/>
                  <a:gd name="T42" fmla="*/ 0 w 26"/>
                  <a:gd name="T43" fmla="*/ 26 h 31"/>
                  <a:gd name="T44" fmla="*/ 0 w 26"/>
                  <a:gd name="T45" fmla="*/ 26 h 31"/>
                  <a:gd name="T46" fmla="*/ 0 w 26"/>
                  <a:gd name="T47" fmla="*/ 21 h 31"/>
                  <a:gd name="T48" fmla="*/ 0 w 26"/>
                  <a:gd name="T49" fmla="*/ 21 h 31"/>
                  <a:gd name="T50" fmla="*/ 0 w 26"/>
                  <a:gd name="T51" fmla="*/ 21 h 31"/>
                  <a:gd name="T52" fmla="*/ 0 w 26"/>
                  <a:gd name="T53" fmla="*/ 21 h 31"/>
                  <a:gd name="T54" fmla="*/ 0 w 26"/>
                  <a:gd name="T55" fmla="*/ 16 h 31"/>
                  <a:gd name="T56" fmla="*/ 0 w 26"/>
                  <a:gd name="T57" fmla="*/ 16 h 31"/>
                  <a:gd name="T58" fmla="*/ 0 w 26"/>
                  <a:gd name="T59" fmla="*/ 16 h 31"/>
                  <a:gd name="T60" fmla="*/ 0 w 26"/>
                  <a:gd name="T61" fmla="*/ 10 h 31"/>
                  <a:gd name="T62" fmla="*/ 0 w 26"/>
                  <a:gd name="T63" fmla="*/ 10 h 31"/>
                  <a:gd name="T64" fmla="*/ 0 w 26"/>
                  <a:gd name="T65" fmla="*/ 10 h 31"/>
                  <a:gd name="T66" fmla="*/ 0 w 26"/>
                  <a:gd name="T67" fmla="*/ 10 h 31"/>
                  <a:gd name="T68" fmla="*/ 0 w 26"/>
                  <a:gd name="T69" fmla="*/ 5 h 31"/>
                  <a:gd name="T70" fmla="*/ 0 w 26"/>
                  <a:gd name="T71" fmla="*/ 5 h 31"/>
                  <a:gd name="T72" fmla="*/ 0 w 26"/>
                  <a:gd name="T73" fmla="*/ 5 h 31"/>
                  <a:gd name="T74" fmla="*/ 5 w 26"/>
                  <a:gd name="T75" fmla="*/ 5 h 31"/>
                  <a:gd name="T76" fmla="*/ 5 w 26"/>
                  <a:gd name="T77" fmla="*/ 0 h 31"/>
                  <a:gd name="T78" fmla="*/ 5 w 26"/>
                  <a:gd name="T79" fmla="*/ 0 h 31"/>
                  <a:gd name="T80" fmla="*/ 5 w 26"/>
                  <a:gd name="T81" fmla="*/ 0 h 31"/>
                  <a:gd name="T82" fmla="*/ 10 w 26"/>
                  <a:gd name="T83" fmla="*/ 0 h 31"/>
                  <a:gd name="T84" fmla="*/ 10 w 26"/>
                  <a:gd name="T85" fmla="*/ 0 h 31"/>
                  <a:gd name="T86" fmla="*/ 10 w 26"/>
                  <a:gd name="T87" fmla="*/ 0 h 31"/>
                  <a:gd name="T88" fmla="*/ 10 w 26"/>
                  <a:gd name="T89" fmla="*/ 0 h 31"/>
                  <a:gd name="T90" fmla="*/ 16 w 26"/>
                  <a:gd name="T91" fmla="*/ 0 h 31"/>
                  <a:gd name="T92" fmla="*/ 16 w 26"/>
                  <a:gd name="T93" fmla="*/ 0 h 31"/>
                  <a:gd name="T94" fmla="*/ 16 w 26"/>
                  <a:gd name="T95" fmla="*/ 0 h 31"/>
                  <a:gd name="T96" fmla="*/ 16 w 26"/>
                  <a:gd name="T97" fmla="*/ 0 h 31"/>
                  <a:gd name="T98" fmla="*/ 21 w 26"/>
                  <a:gd name="T99" fmla="*/ 0 h 31"/>
                  <a:gd name="T100" fmla="*/ 21 w 26"/>
                  <a:gd name="T101" fmla="*/ 0 h 31"/>
                  <a:gd name="T102" fmla="*/ 21 w 26"/>
                  <a:gd name="T103" fmla="*/ 5 h 31"/>
                  <a:gd name="T104" fmla="*/ 21 w 26"/>
                  <a:gd name="T105" fmla="*/ 5 h 31"/>
                  <a:gd name="T106" fmla="*/ 21 w 26"/>
                  <a:gd name="T107" fmla="*/ 5 h 31"/>
                  <a:gd name="T108" fmla="*/ 21 w 26"/>
                  <a:gd name="T109" fmla="*/ 5 h 31"/>
                  <a:gd name="T110" fmla="*/ 21 w 26"/>
                  <a:gd name="T111" fmla="*/ 10 h 31"/>
                  <a:gd name="T112" fmla="*/ 26 w 26"/>
                  <a:gd name="T113" fmla="*/ 10 h 31"/>
                  <a:gd name="T114" fmla="*/ 26 w 26"/>
                  <a:gd name="T115" fmla="*/ 10 h 31"/>
                  <a:gd name="T116" fmla="*/ 26 w 26"/>
                  <a:gd name="T117" fmla="*/ 10 h 31"/>
                  <a:gd name="T118" fmla="*/ 26 w 26"/>
                  <a:gd name="T11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 h="31">
                    <a:moveTo>
                      <a:pt x="26" y="16"/>
                    </a:moveTo>
                    <a:lnTo>
                      <a:pt x="26" y="16"/>
                    </a:lnTo>
                    <a:lnTo>
                      <a:pt x="26" y="16"/>
                    </a:lnTo>
                    <a:lnTo>
                      <a:pt x="21" y="16"/>
                    </a:lnTo>
                    <a:lnTo>
                      <a:pt x="21" y="16"/>
                    </a:lnTo>
                    <a:lnTo>
                      <a:pt x="21" y="16"/>
                    </a:lnTo>
                    <a:lnTo>
                      <a:pt x="21" y="16"/>
                    </a:lnTo>
                    <a:lnTo>
                      <a:pt x="21" y="16"/>
                    </a:lnTo>
                    <a:lnTo>
                      <a:pt x="21" y="16"/>
                    </a:lnTo>
                    <a:lnTo>
                      <a:pt x="21" y="16"/>
                    </a:lnTo>
                    <a:lnTo>
                      <a:pt x="21" y="16"/>
                    </a:lnTo>
                    <a:lnTo>
                      <a:pt x="21" y="16"/>
                    </a:lnTo>
                    <a:lnTo>
                      <a:pt x="21" y="16"/>
                    </a:lnTo>
                    <a:lnTo>
                      <a:pt x="21" y="16"/>
                    </a:lnTo>
                    <a:lnTo>
                      <a:pt x="21" y="16"/>
                    </a:lnTo>
                    <a:lnTo>
                      <a:pt x="21" y="16"/>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6"/>
                    </a:lnTo>
                    <a:lnTo>
                      <a:pt x="21" y="26"/>
                    </a:lnTo>
                    <a:lnTo>
                      <a:pt x="21" y="26"/>
                    </a:lnTo>
                    <a:lnTo>
                      <a:pt x="21" y="26"/>
                    </a:lnTo>
                    <a:lnTo>
                      <a:pt x="21" y="26"/>
                    </a:lnTo>
                    <a:lnTo>
                      <a:pt x="21" y="26"/>
                    </a:lnTo>
                    <a:lnTo>
                      <a:pt x="21"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0" y="26"/>
                    </a:lnTo>
                    <a:lnTo>
                      <a:pt x="10" y="26"/>
                    </a:lnTo>
                    <a:lnTo>
                      <a:pt x="10" y="26"/>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5" y="31"/>
                    </a:lnTo>
                    <a:lnTo>
                      <a:pt x="5" y="31"/>
                    </a:lnTo>
                    <a:lnTo>
                      <a:pt x="5" y="31"/>
                    </a:lnTo>
                    <a:lnTo>
                      <a:pt x="5" y="31"/>
                    </a:lnTo>
                    <a:lnTo>
                      <a:pt x="5" y="31"/>
                    </a:lnTo>
                    <a:lnTo>
                      <a:pt x="5" y="31"/>
                    </a:lnTo>
                    <a:lnTo>
                      <a:pt x="5" y="31"/>
                    </a:lnTo>
                    <a:lnTo>
                      <a:pt x="5" y="31"/>
                    </a:lnTo>
                    <a:lnTo>
                      <a:pt x="5" y="31"/>
                    </a:lnTo>
                    <a:lnTo>
                      <a:pt x="5" y="31"/>
                    </a:lnTo>
                    <a:lnTo>
                      <a:pt x="5" y="31"/>
                    </a:lnTo>
                    <a:lnTo>
                      <a:pt x="5" y="31"/>
                    </a:lnTo>
                    <a:lnTo>
                      <a:pt x="5" y="31"/>
                    </a:lnTo>
                    <a:lnTo>
                      <a:pt x="5" y="31"/>
                    </a:lnTo>
                    <a:lnTo>
                      <a:pt x="5" y="31"/>
                    </a:lnTo>
                    <a:lnTo>
                      <a:pt x="5" y="26"/>
                    </a:lnTo>
                    <a:lnTo>
                      <a:pt x="5" y="26"/>
                    </a:lnTo>
                    <a:lnTo>
                      <a:pt x="5" y="26"/>
                    </a:lnTo>
                    <a:lnTo>
                      <a:pt x="5" y="26"/>
                    </a:lnTo>
                    <a:lnTo>
                      <a:pt x="5" y="26"/>
                    </a:lnTo>
                    <a:lnTo>
                      <a:pt x="5" y="26"/>
                    </a:lnTo>
                    <a:lnTo>
                      <a:pt x="5" y="26"/>
                    </a:lnTo>
                    <a:lnTo>
                      <a:pt x="5" y="26"/>
                    </a:lnTo>
                    <a:lnTo>
                      <a:pt x="5" y="26"/>
                    </a:lnTo>
                    <a:lnTo>
                      <a:pt x="5" y="26"/>
                    </a:lnTo>
                    <a:lnTo>
                      <a:pt x="5"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5" y="5"/>
                    </a:lnTo>
                    <a:lnTo>
                      <a:pt x="5" y="5"/>
                    </a:lnTo>
                    <a:lnTo>
                      <a:pt x="5" y="5"/>
                    </a:lnTo>
                    <a:lnTo>
                      <a:pt x="5" y="5"/>
                    </a:lnTo>
                    <a:lnTo>
                      <a:pt x="5" y="5"/>
                    </a:lnTo>
                    <a:lnTo>
                      <a:pt x="5" y="5"/>
                    </a:lnTo>
                    <a:lnTo>
                      <a:pt x="5" y="5"/>
                    </a:lnTo>
                    <a:lnTo>
                      <a:pt x="5" y="5"/>
                    </a:lnTo>
                    <a:lnTo>
                      <a:pt x="5" y="5"/>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10"/>
                    </a:lnTo>
                    <a:lnTo>
                      <a:pt x="21"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6"/>
                    </a:lnTo>
                    <a:lnTo>
                      <a:pt x="26" y="16"/>
                    </a:lnTo>
                    <a:lnTo>
                      <a:pt x="26" y="16"/>
                    </a:lnTo>
                    <a:lnTo>
                      <a:pt x="26" y="16"/>
                    </a:lnTo>
                    <a:lnTo>
                      <a:pt x="26" y="16"/>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71" name="Freeform 322"/>
              <p:cNvSpPr>
                <a:spLocks/>
              </p:cNvSpPr>
              <p:nvPr/>
            </p:nvSpPr>
            <p:spPr bwMode="auto">
              <a:xfrm>
                <a:off x="1940" y="1878"/>
                <a:ext cx="26" cy="31"/>
              </a:xfrm>
              <a:custGeom>
                <a:avLst/>
                <a:gdLst>
                  <a:gd name="T0" fmla="*/ 21 w 26"/>
                  <a:gd name="T1" fmla="*/ 16 h 31"/>
                  <a:gd name="T2" fmla="*/ 21 w 26"/>
                  <a:gd name="T3" fmla="*/ 16 h 31"/>
                  <a:gd name="T4" fmla="*/ 21 w 26"/>
                  <a:gd name="T5" fmla="*/ 21 h 31"/>
                  <a:gd name="T6" fmla="*/ 21 w 26"/>
                  <a:gd name="T7" fmla="*/ 21 h 31"/>
                  <a:gd name="T8" fmla="*/ 21 w 26"/>
                  <a:gd name="T9" fmla="*/ 21 h 31"/>
                  <a:gd name="T10" fmla="*/ 21 w 26"/>
                  <a:gd name="T11" fmla="*/ 21 h 31"/>
                  <a:gd name="T12" fmla="*/ 21 w 26"/>
                  <a:gd name="T13" fmla="*/ 26 h 31"/>
                  <a:gd name="T14" fmla="*/ 16 w 26"/>
                  <a:gd name="T15" fmla="*/ 26 h 31"/>
                  <a:gd name="T16" fmla="*/ 16 w 26"/>
                  <a:gd name="T17" fmla="*/ 26 h 31"/>
                  <a:gd name="T18" fmla="*/ 16 w 26"/>
                  <a:gd name="T19" fmla="*/ 26 h 31"/>
                  <a:gd name="T20" fmla="*/ 16 w 26"/>
                  <a:gd name="T21" fmla="*/ 26 h 31"/>
                  <a:gd name="T22" fmla="*/ 10 w 26"/>
                  <a:gd name="T23" fmla="*/ 26 h 31"/>
                  <a:gd name="T24" fmla="*/ 10 w 26"/>
                  <a:gd name="T25" fmla="*/ 31 h 31"/>
                  <a:gd name="T26" fmla="*/ 10 w 26"/>
                  <a:gd name="T27" fmla="*/ 31 h 31"/>
                  <a:gd name="T28" fmla="*/ 10 w 26"/>
                  <a:gd name="T29" fmla="*/ 31 h 31"/>
                  <a:gd name="T30" fmla="*/ 5 w 26"/>
                  <a:gd name="T31" fmla="*/ 31 h 31"/>
                  <a:gd name="T32" fmla="*/ 5 w 26"/>
                  <a:gd name="T33" fmla="*/ 31 h 31"/>
                  <a:gd name="T34" fmla="*/ 5 w 26"/>
                  <a:gd name="T35" fmla="*/ 31 h 31"/>
                  <a:gd name="T36" fmla="*/ 5 w 26"/>
                  <a:gd name="T37" fmla="*/ 26 h 31"/>
                  <a:gd name="T38" fmla="*/ 0 w 26"/>
                  <a:gd name="T39" fmla="*/ 26 h 31"/>
                  <a:gd name="T40" fmla="*/ 0 w 26"/>
                  <a:gd name="T41" fmla="*/ 26 h 31"/>
                  <a:gd name="T42" fmla="*/ 0 w 26"/>
                  <a:gd name="T43" fmla="*/ 26 h 31"/>
                  <a:gd name="T44" fmla="*/ 0 w 26"/>
                  <a:gd name="T45" fmla="*/ 26 h 31"/>
                  <a:gd name="T46" fmla="*/ 0 w 26"/>
                  <a:gd name="T47" fmla="*/ 21 h 31"/>
                  <a:gd name="T48" fmla="*/ 0 w 26"/>
                  <a:gd name="T49" fmla="*/ 21 h 31"/>
                  <a:gd name="T50" fmla="*/ 0 w 26"/>
                  <a:gd name="T51" fmla="*/ 21 h 31"/>
                  <a:gd name="T52" fmla="*/ 0 w 26"/>
                  <a:gd name="T53" fmla="*/ 21 h 31"/>
                  <a:gd name="T54" fmla="*/ 0 w 26"/>
                  <a:gd name="T55" fmla="*/ 16 h 31"/>
                  <a:gd name="T56" fmla="*/ 0 w 26"/>
                  <a:gd name="T57" fmla="*/ 16 h 31"/>
                  <a:gd name="T58" fmla="*/ 0 w 26"/>
                  <a:gd name="T59" fmla="*/ 16 h 31"/>
                  <a:gd name="T60" fmla="*/ 0 w 26"/>
                  <a:gd name="T61" fmla="*/ 10 h 31"/>
                  <a:gd name="T62" fmla="*/ 0 w 26"/>
                  <a:gd name="T63" fmla="*/ 10 h 31"/>
                  <a:gd name="T64" fmla="*/ 0 w 26"/>
                  <a:gd name="T65" fmla="*/ 10 h 31"/>
                  <a:gd name="T66" fmla="*/ 0 w 26"/>
                  <a:gd name="T67" fmla="*/ 10 h 31"/>
                  <a:gd name="T68" fmla="*/ 0 w 26"/>
                  <a:gd name="T69" fmla="*/ 5 h 31"/>
                  <a:gd name="T70" fmla="*/ 0 w 26"/>
                  <a:gd name="T71" fmla="*/ 5 h 31"/>
                  <a:gd name="T72" fmla="*/ 0 w 26"/>
                  <a:gd name="T73" fmla="*/ 5 h 31"/>
                  <a:gd name="T74" fmla="*/ 5 w 26"/>
                  <a:gd name="T75" fmla="*/ 5 h 31"/>
                  <a:gd name="T76" fmla="*/ 5 w 26"/>
                  <a:gd name="T77" fmla="*/ 0 h 31"/>
                  <a:gd name="T78" fmla="*/ 5 w 26"/>
                  <a:gd name="T79" fmla="*/ 0 h 31"/>
                  <a:gd name="T80" fmla="*/ 5 w 26"/>
                  <a:gd name="T81" fmla="*/ 0 h 31"/>
                  <a:gd name="T82" fmla="*/ 10 w 26"/>
                  <a:gd name="T83" fmla="*/ 0 h 31"/>
                  <a:gd name="T84" fmla="*/ 10 w 26"/>
                  <a:gd name="T85" fmla="*/ 0 h 31"/>
                  <a:gd name="T86" fmla="*/ 10 w 26"/>
                  <a:gd name="T87" fmla="*/ 0 h 31"/>
                  <a:gd name="T88" fmla="*/ 10 w 26"/>
                  <a:gd name="T89" fmla="*/ 0 h 31"/>
                  <a:gd name="T90" fmla="*/ 16 w 26"/>
                  <a:gd name="T91" fmla="*/ 0 h 31"/>
                  <a:gd name="T92" fmla="*/ 16 w 26"/>
                  <a:gd name="T93" fmla="*/ 0 h 31"/>
                  <a:gd name="T94" fmla="*/ 16 w 26"/>
                  <a:gd name="T95" fmla="*/ 0 h 31"/>
                  <a:gd name="T96" fmla="*/ 16 w 26"/>
                  <a:gd name="T97" fmla="*/ 0 h 31"/>
                  <a:gd name="T98" fmla="*/ 21 w 26"/>
                  <a:gd name="T99" fmla="*/ 0 h 31"/>
                  <a:gd name="T100" fmla="*/ 21 w 26"/>
                  <a:gd name="T101" fmla="*/ 0 h 31"/>
                  <a:gd name="T102" fmla="*/ 21 w 26"/>
                  <a:gd name="T103" fmla="*/ 5 h 31"/>
                  <a:gd name="T104" fmla="*/ 21 w 26"/>
                  <a:gd name="T105" fmla="*/ 5 h 31"/>
                  <a:gd name="T106" fmla="*/ 21 w 26"/>
                  <a:gd name="T107" fmla="*/ 5 h 31"/>
                  <a:gd name="T108" fmla="*/ 21 w 26"/>
                  <a:gd name="T109" fmla="*/ 5 h 31"/>
                  <a:gd name="T110" fmla="*/ 21 w 26"/>
                  <a:gd name="T111" fmla="*/ 10 h 31"/>
                  <a:gd name="T112" fmla="*/ 26 w 26"/>
                  <a:gd name="T113" fmla="*/ 10 h 31"/>
                  <a:gd name="T114" fmla="*/ 26 w 26"/>
                  <a:gd name="T115" fmla="*/ 10 h 31"/>
                  <a:gd name="T116" fmla="*/ 26 w 26"/>
                  <a:gd name="T117" fmla="*/ 10 h 31"/>
                  <a:gd name="T118" fmla="*/ 26 w 26"/>
                  <a:gd name="T11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 h="31">
                    <a:moveTo>
                      <a:pt x="26" y="16"/>
                    </a:moveTo>
                    <a:lnTo>
                      <a:pt x="26" y="16"/>
                    </a:lnTo>
                    <a:lnTo>
                      <a:pt x="26" y="16"/>
                    </a:lnTo>
                    <a:lnTo>
                      <a:pt x="21" y="16"/>
                    </a:lnTo>
                    <a:lnTo>
                      <a:pt x="21" y="16"/>
                    </a:lnTo>
                    <a:lnTo>
                      <a:pt x="21" y="16"/>
                    </a:lnTo>
                    <a:lnTo>
                      <a:pt x="21" y="16"/>
                    </a:lnTo>
                    <a:lnTo>
                      <a:pt x="21" y="16"/>
                    </a:lnTo>
                    <a:lnTo>
                      <a:pt x="21" y="16"/>
                    </a:lnTo>
                    <a:lnTo>
                      <a:pt x="21" y="16"/>
                    </a:lnTo>
                    <a:lnTo>
                      <a:pt x="21" y="16"/>
                    </a:lnTo>
                    <a:lnTo>
                      <a:pt x="21" y="16"/>
                    </a:lnTo>
                    <a:lnTo>
                      <a:pt x="21" y="16"/>
                    </a:lnTo>
                    <a:lnTo>
                      <a:pt x="21" y="16"/>
                    </a:lnTo>
                    <a:lnTo>
                      <a:pt x="21" y="16"/>
                    </a:lnTo>
                    <a:lnTo>
                      <a:pt x="21" y="16"/>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6"/>
                    </a:lnTo>
                    <a:lnTo>
                      <a:pt x="21" y="26"/>
                    </a:lnTo>
                    <a:lnTo>
                      <a:pt x="21" y="26"/>
                    </a:lnTo>
                    <a:lnTo>
                      <a:pt x="21" y="26"/>
                    </a:lnTo>
                    <a:lnTo>
                      <a:pt x="21" y="26"/>
                    </a:lnTo>
                    <a:lnTo>
                      <a:pt x="21" y="26"/>
                    </a:lnTo>
                    <a:lnTo>
                      <a:pt x="21"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0" y="26"/>
                    </a:lnTo>
                    <a:lnTo>
                      <a:pt x="10" y="26"/>
                    </a:lnTo>
                    <a:lnTo>
                      <a:pt x="10" y="26"/>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5" y="31"/>
                    </a:lnTo>
                    <a:lnTo>
                      <a:pt x="5" y="31"/>
                    </a:lnTo>
                    <a:lnTo>
                      <a:pt x="5" y="31"/>
                    </a:lnTo>
                    <a:lnTo>
                      <a:pt x="5" y="31"/>
                    </a:lnTo>
                    <a:lnTo>
                      <a:pt x="5" y="31"/>
                    </a:lnTo>
                    <a:lnTo>
                      <a:pt x="5" y="31"/>
                    </a:lnTo>
                    <a:lnTo>
                      <a:pt x="5" y="31"/>
                    </a:lnTo>
                    <a:lnTo>
                      <a:pt x="5" y="31"/>
                    </a:lnTo>
                    <a:lnTo>
                      <a:pt x="5" y="31"/>
                    </a:lnTo>
                    <a:lnTo>
                      <a:pt x="5" y="31"/>
                    </a:lnTo>
                    <a:lnTo>
                      <a:pt x="5" y="31"/>
                    </a:lnTo>
                    <a:lnTo>
                      <a:pt x="5" y="31"/>
                    </a:lnTo>
                    <a:lnTo>
                      <a:pt x="5" y="31"/>
                    </a:lnTo>
                    <a:lnTo>
                      <a:pt x="5" y="31"/>
                    </a:lnTo>
                    <a:lnTo>
                      <a:pt x="5" y="31"/>
                    </a:lnTo>
                    <a:lnTo>
                      <a:pt x="5" y="26"/>
                    </a:lnTo>
                    <a:lnTo>
                      <a:pt x="5" y="26"/>
                    </a:lnTo>
                    <a:lnTo>
                      <a:pt x="5" y="26"/>
                    </a:lnTo>
                    <a:lnTo>
                      <a:pt x="5" y="26"/>
                    </a:lnTo>
                    <a:lnTo>
                      <a:pt x="5" y="26"/>
                    </a:lnTo>
                    <a:lnTo>
                      <a:pt x="5" y="26"/>
                    </a:lnTo>
                    <a:lnTo>
                      <a:pt x="5" y="26"/>
                    </a:lnTo>
                    <a:lnTo>
                      <a:pt x="5" y="26"/>
                    </a:lnTo>
                    <a:lnTo>
                      <a:pt x="5" y="26"/>
                    </a:lnTo>
                    <a:lnTo>
                      <a:pt x="5" y="26"/>
                    </a:lnTo>
                    <a:lnTo>
                      <a:pt x="5"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5" y="5"/>
                    </a:lnTo>
                    <a:lnTo>
                      <a:pt x="5" y="5"/>
                    </a:lnTo>
                    <a:lnTo>
                      <a:pt x="5" y="5"/>
                    </a:lnTo>
                    <a:lnTo>
                      <a:pt x="5" y="5"/>
                    </a:lnTo>
                    <a:lnTo>
                      <a:pt x="5" y="5"/>
                    </a:lnTo>
                    <a:lnTo>
                      <a:pt x="5" y="5"/>
                    </a:lnTo>
                    <a:lnTo>
                      <a:pt x="5" y="5"/>
                    </a:lnTo>
                    <a:lnTo>
                      <a:pt x="5" y="5"/>
                    </a:lnTo>
                    <a:lnTo>
                      <a:pt x="5" y="5"/>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10"/>
                    </a:lnTo>
                    <a:lnTo>
                      <a:pt x="21"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6"/>
                    </a:lnTo>
                    <a:lnTo>
                      <a:pt x="26" y="16"/>
                    </a:lnTo>
                    <a:lnTo>
                      <a:pt x="26" y="16"/>
                    </a:lnTo>
                    <a:lnTo>
                      <a:pt x="26" y="16"/>
                    </a:lnTo>
                    <a:lnTo>
                      <a:pt x="26" y="16"/>
                    </a:lnTo>
                    <a:lnTo>
                      <a:pt x="26" y="1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72" name="Freeform 323"/>
              <p:cNvSpPr>
                <a:spLocks/>
              </p:cNvSpPr>
              <p:nvPr/>
            </p:nvSpPr>
            <p:spPr bwMode="auto">
              <a:xfrm>
                <a:off x="2014" y="2073"/>
                <a:ext cx="26" cy="32"/>
              </a:xfrm>
              <a:custGeom>
                <a:avLst/>
                <a:gdLst>
                  <a:gd name="T0" fmla="*/ 26 w 26"/>
                  <a:gd name="T1" fmla="*/ 16 h 32"/>
                  <a:gd name="T2" fmla="*/ 26 w 26"/>
                  <a:gd name="T3" fmla="*/ 16 h 32"/>
                  <a:gd name="T4" fmla="*/ 26 w 26"/>
                  <a:gd name="T5" fmla="*/ 21 h 32"/>
                  <a:gd name="T6" fmla="*/ 26 w 26"/>
                  <a:gd name="T7" fmla="*/ 21 h 32"/>
                  <a:gd name="T8" fmla="*/ 26 w 26"/>
                  <a:gd name="T9" fmla="*/ 21 h 32"/>
                  <a:gd name="T10" fmla="*/ 21 w 26"/>
                  <a:gd name="T11" fmla="*/ 26 h 32"/>
                  <a:gd name="T12" fmla="*/ 21 w 26"/>
                  <a:gd name="T13" fmla="*/ 26 h 32"/>
                  <a:gd name="T14" fmla="*/ 21 w 26"/>
                  <a:gd name="T15" fmla="*/ 26 h 32"/>
                  <a:gd name="T16" fmla="*/ 21 w 26"/>
                  <a:gd name="T17" fmla="*/ 26 h 32"/>
                  <a:gd name="T18" fmla="*/ 21 w 26"/>
                  <a:gd name="T19" fmla="*/ 26 h 32"/>
                  <a:gd name="T20" fmla="*/ 15 w 26"/>
                  <a:gd name="T21" fmla="*/ 32 h 32"/>
                  <a:gd name="T22" fmla="*/ 15 w 26"/>
                  <a:gd name="T23" fmla="*/ 32 h 32"/>
                  <a:gd name="T24" fmla="*/ 15 w 26"/>
                  <a:gd name="T25" fmla="*/ 32 h 32"/>
                  <a:gd name="T26" fmla="*/ 15 w 26"/>
                  <a:gd name="T27" fmla="*/ 32 h 32"/>
                  <a:gd name="T28" fmla="*/ 10 w 26"/>
                  <a:gd name="T29" fmla="*/ 32 h 32"/>
                  <a:gd name="T30" fmla="*/ 10 w 26"/>
                  <a:gd name="T31" fmla="*/ 32 h 32"/>
                  <a:gd name="T32" fmla="*/ 10 w 26"/>
                  <a:gd name="T33" fmla="*/ 32 h 32"/>
                  <a:gd name="T34" fmla="*/ 5 w 26"/>
                  <a:gd name="T35" fmla="*/ 32 h 32"/>
                  <a:gd name="T36" fmla="*/ 5 w 26"/>
                  <a:gd name="T37" fmla="*/ 32 h 32"/>
                  <a:gd name="T38" fmla="*/ 5 w 26"/>
                  <a:gd name="T39" fmla="*/ 26 h 32"/>
                  <a:gd name="T40" fmla="*/ 5 w 26"/>
                  <a:gd name="T41" fmla="*/ 26 h 32"/>
                  <a:gd name="T42" fmla="*/ 5 w 26"/>
                  <a:gd name="T43" fmla="*/ 26 h 32"/>
                  <a:gd name="T44" fmla="*/ 0 w 26"/>
                  <a:gd name="T45" fmla="*/ 26 h 32"/>
                  <a:gd name="T46" fmla="*/ 0 w 26"/>
                  <a:gd name="T47" fmla="*/ 26 h 32"/>
                  <a:gd name="T48" fmla="*/ 0 w 26"/>
                  <a:gd name="T49" fmla="*/ 21 h 32"/>
                  <a:gd name="T50" fmla="*/ 0 w 26"/>
                  <a:gd name="T51" fmla="*/ 21 h 32"/>
                  <a:gd name="T52" fmla="*/ 0 w 26"/>
                  <a:gd name="T53" fmla="*/ 21 h 32"/>
                  <a:gd name="T54" fmla="*/ 0 w 26"/>
                  <a:gd name="T55" fmla="*/ 21 h 32"/>
                  <a:gd name="T56" fmla="*/ 0 w 26"/>
                  <a:gd name="T57" fmla="*/ 16 h 32"/>
                  <a:gd name="T58" fmla="*/ 0 w 26"/>
                  <a:gd name="T59" fmla="*/ 16 h 32"/>
                  <a:gd name="T60" fmla="*/ 0 w 26"/>
                  <a:gd name="T61" fmla="*/ 16 h 32"/>
                  <a:gd name="T62" fmla="*/ 0 w 26"/>
                  <a:gd name="T63" fmla="*/ 11 h 32"/>
                  <a:gd name="T64" fmla="*/ 0 w 26"/>
                  <a:gd name="T65" fmla="*/ 11 h 32"/>
                  <a:gd name="T66" fmla="*/ 0 w 26"/>
                  <a:gd name="T67" fmla="*/ 11 h 32"/>
                  <a:gd name="T68" fmla="*/ 0 w 26"/>
                  <a:gd name="T69" fmla="*/ 11 h 32"/>
                  <a:gd name="T70" fmla="*/ 0 w 26"/>
                  <a:gd name="T71" fmla="*/ 5 h 32"/>
                  <a:gd name="T72" fmla="*/ 5 w 26"/>
                  <a:gd name="T73" fmla="*/ 5 h 32"/>
                  <a:gd name="T74" fmla="*/ 5 w 26"/>
                  <a:gd name="T75" fmla="*/ 5 h 32"/>
                  <a:gd name="T76" fmla="*/ 5 w 26"/>
                  <a:gd name="T77" fmla="*/ 5 h 32"/>
                  <a:gd name="T78" fmla="*/ 5 w 26"/>
                  <a:gd name="T79" fmla="*/ 0 h 32"/>
                  <a:gd name="T80" fmla="*/ 5 w 26"/>
                  <a:gd name="T81" fmla="*/ 0 h 32"/>
                  <a:gd name="T82" fmla="*/ 10 w 26"/>
                  <a:gd name="T83" fmla="*/ 0 h 32"/>
                  <a:gd name="T84" fmla="*/ 10 w 26"/>
                  <a:gd name="T85" fmla="*/ 0 h 32"/>
                  <a:gd name="T86" fmla="*/ 10 w 26"/>
                  <a:gd name="T87" fmla="*/ 0 h 32"/>
                  <a:gd name="T88" fmla="*/ 15 w 26"/>
                  <a:gd name="T89" fmla="*/ 0 h 32"/>
                  <a:gd name="T90" fmla="*/ 15 w 26"/>
                  <a:gd name="T91" fmla="*/ 0 h 32"/>
                  <a:gd name="T92" fmla="*/ 15 w 26"/>
                  <a:gd name="T93" fmla="*/ 0 h 32"/>
                  <a:gd name="T94" fmla="*/ 15 w 26"/>
                  <a:gd name="T95" fmla="*/ 0 h 32"/>
                  <a:gd name="T96" fmla="*/ 21 w 26"/>
                  <a:gd name="T97" fmla="*/ 0 h 32"/>
                  <a:gd name="T98" fmla="*/ 21 w 26"/>
                  <a:gd name="T99" fmla="*/ 0 h 32"/>
                  <a:gd name="T100" fmla="*/ 21 w 26"/>
                  <a:gd name="T101" fmla="*/ 5 h 32"/>
                  <a:gd name="T102" fmla="*/ 21 w 26"/>
                  <a:gd name="T103" fmla="*/ 5 h 32"/>
                  <a:gd name="T104" fmla="*/ 21 w 26"/>
                  <a:gd name="T105" fmla="*/ 5 h 32"/>
                  <a:gd name="T106" fmla="*/ 26 w 26"/>
                  <a:gd name="T107" fmla="*/ 5 h 32"/>
                  <a:gd name="T108" fmla="*/ 26 w 26"/>
                  <a:gd name="T109" fmla="*/ 5 h 32"/>
                  <a:gd name="T110" fmla="*/ 26 w 26"/>
                  <a:gd name="T111" fmla="*/ 11 h 32"/>
                  <a:gd name="T112" fmla="*/ 26 w 26"/>
                  <a:gd name="T113" fmla="*/ 11 h 32"/>
                  <a:gd name="T114" fmla="*/ 26 w 26"/>
                  <a:gd name="T115" fmla="*/ 11 h 32"/>
                  <a:gd name="T116" fmla="*/ 26 w 26"/>
                  <a:gd name="T117" fmla="*/ 16 h 32"/>
                  <a:gd name="T118" fmla="*/ 26 w 26"/>
                  <a:gd name="T119" fmla="*/ 16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 h="32">
                    <a:moveTo>
                      <a:pt x="26" y="16"/>
                    </a:move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1" y="21"/>
                    </a:lnTo>
                    <a:lnTo>
                      <a:pt x="21" y="21"/>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15" y="26"/>
                    </a:lnTo>
                    <a:lnTo>
                      <a:pt x="15" y="26"/>
                    </a:lnTo>
                    <a:lnTo>
                      <a:pt x="15" y="32"/>
                    </a:lnTo>
                    <a:lnTo>
                      <a:pt x="15" y="32"/>
                    </a:lnTo>
                    <a:lnTo>
                      <a:pt x="15" y="32"/>
                    </a:lnTo>
                    <a:lnTo>
                      <a:pt x="15" y="32"/>
                    </a:lnTo>
                    <a:lnTo>
                      <a:pt x="15" y="32"/>
                    </a:lnTo>
                    <a:lnTo>
                      <a:pt x="15" y="32"/>
                    </a:lnTo>
                    <a:lnTo>
                      <a:pt x="15" y="32"/>
                    </a:lnTo>
                    <a:lnTo>
                      <a:pt x="15" y="32"/>
                    </a:lnTo>
                    <a:lnTo>
                      <a:pt x="15" y="32"/>
                    </a:lnTo>
                    <a:lnTo>
                      <a:pt x="15" y="32"/>
                    </a:lnTo>
                    <a:lnTo>
                      <a:pt x="15" y="32"/>
                    </a:lnTo>
                    <a:lnTo>
                      <a:pt x="15" y="32"/>
                    </a:lnTo>
                    <a:lnTo>
                      <a:pt x="15" y="32"/>
                    </a:lnTo>
                    <a:lnTo>
                      <a:pt x="15" y="32"/>
                    </a:lnTo>
                    <a:lnTo>
                      <a:pt x="15" y="32"/>
                    </a:lnTo>
                    <a:lnTo>
                      <a:pt x="15" y="32"/>
                    </a:lnTo>
                    <a:lnTo>
                      <a:pt x="15" y="32"/>
                    </a:lnTo>
                    <a:lnTo>
                      <a:pt x="15" y="32"/>
                    </a:lnTo>
                    <a:lnTo>
                      <a:pt x="15" y="32"/>
                    </a:lnTo>
                    <a:lnTo>
                      <a:pt x="15" y="32"/>
                    </a:lnTo>
                    <a:lnTo>
                      <a:pt x="15"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5" y="32"/>
                    </a:lnTo>
                    <a:lnTo>
                      <a:pt x="5" y="32"/>
                    </a:lnTo>
                    <a:lnTo>
                      <a:pt x="5" y="32"/>
                    </a:lnTo>
                    <a:lnTo>
                      <a:pt x="5" y="32"/>
                    </a:lnTo>
                    <a:lnTo>
                      <a:pt x="5" y="32"/>
                    </a:lnTo>
                    <a:lnTo>
                      <a:pt x="5" y="32"/>
                    </a:lnTo>
                    <a:lnTo>
                      <a:pt x="5" y="32"/>
                    </a:lnTo>
                    <a:lnTo>
                      <a:pt x="5" y="32"/>
                    </a:lnTo>
                    <a:lnTo>
                      <a:pt x="5" y="32"/>
                    </a:lnTo>
                    <a:lnTo>
                      <a:pt x="5" y="32"/>
                    </a:lnTo>
                    <a:lnTo>
                      <a:pt x="5" y="32"/>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5"/>
                    </a:lnTo>
                    <a:lnTo>
                      <a:pt x="0" y="5"/>
                    </a:lnTo>
                    <a:lnTo>
                      <a:pt x="0" y="5"/>
                    </a:lnTo>
                    <a:lnTo>
                      <a:pt x="0" y="5"/>
                    </a:lnTo>
                    <a:lnTo>
                      <a:pt x="0" y="5"/>
                    </a:lnTo>
                    <a:lnTo>
                      <a:pt x="0" y="5"/>
                    </a:lnTo>
                    <a:lnTo>
                      <a:pt x="0" y="5"/>
                    </a:lnTo>
                    <a:lnTo>
                      <a:pt x="0"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0"/>
                    </a:lnTo>
                    <a:lnTo>
                      <a:pt x="5" y="0"/>
                    </a:lnTo>
                    <a:lnTo>
                      <a:pt x="5" y="0"/>
                    </a:lnTo>
                    <a:lnTo>
                      <a:pt x="5" y="0"/>
                    </a:lnTo>
                    <a:lnTo>
                      <a:pt x="5" y="0"/>
                    </a:lnTo>
                    <a:lnTo>
                      <a:pt x="5" y="0"/>
                    </a:lnTo>
                    <a:lnTo>
                      <a:pt x="5" y="0"/>
                    </a:lnTo>
                    <a:lnTo>
                      <a:pt x="5" y="0"/>
                    </a:lnTo>
                    <a:lnTo>
                      <a:pt x="5"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6" y="5"/>
                    </a:lnTo>
                    <a:lnTo>
                      <a:pt x="26" y="5"/>
                    </a:lnTo>
                    <a:lnTo>
                      <a:pt x="26" y="5"/>
                    </a:lnTo>
                    <a:lnTo>
                      <a:pt x="26" y="5"/>
                    </a:lnTo>
                    <a:lnTo>
                      <a:pt x="26" y="5"/>
                    </a:lnTo>
                    <a:lnTo>
                      <a:pt x="26" y="5"/>
                    </a:lnTo>
                    <a:lnTo>
                      <a:pt x="26" y="5"/>
                    </a:lnTo>
                    <a:lnTo>
                      <a:pt x="26" y="5"/>
                    </a:lnTo>
                    <a:lnTo>
                      <a:pt x="26" y="5"/>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6"/>
                    </a:lnTo>
                    <a:lnTo>
                      <a:pt x="26" y="16"/>
                    </a:lnTo>
                    <a:lnTo>
                      <a:pt x="26" y="16"/>
                    </a:lnTo>
                    <a:lnTo>
                      <a:pt x="26" y="16"/>
                    </a:lnTo>
                    <a:lnTo>
                      <a:pt x="26" y="16"/>
                    </a:lnTo>
                    <a:lnTo>
                      <a:pt x="26" y="16"/>
                    </a:lnTo>
                    <a:lnTo>
                      <a:pt x="26" y="16"/>
                    </a:lnTo>
                    <a:lnTo>
                      <a:pt x="26" y="16"/>
                    </a:lnTo>
                    <a:lnTo>
                      <a:pt x="26" y="16"/>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73" name="Freeform 324"/>
              <p:cNvSpPr>
                <a:spLocks/>
              </p:cNvSpPr>
              <p:nvPr/>
            </p:nvSpPr>
            <p:spPr bwMode="auto">
              <a:xfrm>
                <a:off x="2014" y="2073"/>
                <a:ext cx="26" cy="32"/>
              </a:xfrm>
              <a:custGeom>
                <a:avLst/>
                <a:gdLst>
                  <a:gd name="T0" fmla="*/ 26 w 26"/>
                  <a:gd name="T1" fmla="*/ 16 h 32"/>
                  <a:gd name="T2" fmla="*/ 26 w 26"/>
                  <a:gd name="T3" fmla="*/ 16 h 32"/>
                  <a:gd name="T4" fmla="*/ 26 w 26"/>
                  <a:gd name="T5" fmla="*/ 21 h 32"/>
                  <a:gd name="T6" fmla="*/ 26 w 26"/>
                  <a:gd name="T7" fmla="*/ 21 h 32"/>
                  <a:gd name="T8" fmla="*/ 26 w 26"/>
                  <a:gd name="T9" fmla="*/ 21 h 32"/>
                  <a:gd name="T10" fmla="*/ 21 w 26"/>
                  <a:gd name="T11" fmla="*/ 26 h 32"/>
                  <a:gd name="T12" fmla="*/ 21 w 26"/>
                  <a:gd name="T13" fmla="*/ 26 h 32"/>
                  <a:gd name="T14" fmla="*/ 21 w 26"/>
                  <a:gd name="T15" fmla="*/ 26 h 32"/>
                  <a:gd name="T16" fmla="*/ 21 w 26"/>
                  <a:gd name="T17" fmla="*/ 26 h 32"/>
                  <a:gd name="T18" fmla="*/ 21 w 26"/>
                  <a:gd name="T19" fmla="*/ 26 h 32"/>
                  <a:gd name="T20" fmla="*/ 15 w 26"/>
                  <a:gd name="T21" fmla="*/ 32 h 32"/>
                  <a:gd name="T22" fmla="*/ 15 w 26"/>
                  <a:gd name="T23" fmla="*/ 32 h 32"/>
                  <a:gd name="T24" fmla="*/ 15 w 26"/>
                  <a:gd name="T25" fmla="*/ 32 h 32"/>
                  <a:gd name="T26" fmla="*/ 15 w 26"/>
                  <a:gd name="T27" fmla="*/ 32 h 32"/>
                  <a:gd name="T28" fmla="*/ 10 w 26"/>
                  <a:gd name="T29" fmla="*/ 32 h 32"/>
                  <a:gd name="T30" fmla="*/ 10 w 26"/>
                  <a:gd name="T31" fmla="*/ 32 h 32"/>
                  <a:gd name="T32" fmla="*/ 10 w 26"/>
                  <a:gd name="T33" fmla="*/ 32 h 32"/>
                  <a:gd name="T34" fmla="*/ 5 w 26"/>
                  <a:gd name="T35" fmla="*/ 32 h 32"/>
                  <a:gd name="T36" fmla="*/ 5 w 26"/>
                  <a:gd name="T37" fmla="*/ 32 h 32"/>
                  <a:gd name="T38" fmla="*/ 5 w 26"/>
                  <a:gd name="T39" fmla="*/ 26 h 32"/>
                  <a:gd name="T40" fmla="*/ 5 w 26"/>
                  <a:gd name="T41" fmla="*/ 26 h 32"/>
                  <a:gd name="T42" fmla="*/ 5 w 26"/>
                  <a:gd name="T43" fmla="*/ 26 h 32"/>
                  <a:gd name="T44" fmla="*/ 0 w 26"/>
                  <a:gd name="T45" fmla="*/ 26 h 32"/>
                  <a:gd name="T46" fmla="*/ 0 w 26"/>
                  <a:gd name="T47" fmla="*/ 26 h 32"/>
                  <a:gd name="T48" fmla="*/ 0 w 26"/>
                  <a:gd name="T49" fmla="*/ 21 h 32"/>
                  <a:gd name="T50" fmla="*/ 0 w 26"/>
                  <a:gd name="T51" fmla="*/ 21 h 32"/>
                  <a:gd name="T52" fmla="*/ 0 w 26"/>
                  <a:gd name="T53" fmla="*/ 21 h 32"/>
                  <a:gd name="T54" fmla="*/ 0 w 26"/>
                  <a:gd name="T55" fmla="*/ 21 h 32"/>
                  <a:gd name="T56" fmla="*/ 0 w 26"/>
                  <a:gd name="T57" fmla="*/ 16 h 32"/>
                  <a:gd name="T58" fmla="*/ 0 w 26"/>
                  <a:gd name="T59" fmla="*/ 16 h 32"/>
                  <a:gd name="T60" fmla="*/ 0 w 26"/>
                  <a:gd name="T61" fmla="*/ 16 h 32"/>
                  <a:gd name="T62" fmla="*/ 0 w 26"/>
                  <a:gd name="T63" fmla="*/ 11 h 32"/>
                  <a:gd name="T64" fmla="*/ 0 w 26"/>
                  <a:gd name="T65" fmla="*/ 11 h 32"/>
                  <a:gd name="T66" fmla="*/ 0 w 26"/>
                  <a:gd name="T67" fmla="*/ 11 h 32"/>
                  <a:gd name="T68" fmla="*/ 0 w 26"/>
                  <a:gd name="T69" fmla="*/ 11 h 32"/>
                  <a:gd name="T70" fmla="*/ 0 w 26"/>
                  <a:gd name="T71" fmla="*/ 5 h 32"/>
                  <a:gd name="T72" fmla="*/ 5 w 26"/>
                  <a:gd name="T73" fmla="*/ 5 h 32"/>
                  <a:gd name="T74" fmla="*/ 5 w 26"/>
                  <a:gd name="T75" fmla="*/ 5 h 32"/>
                  <a:gd name="T76" fmla="*/ 5 w 26"/>
                  <a:gd name="T77" fmla="*/ 5 h 32"/>
                  <a:gd name="T78" fmla="*/ 5 w 26"/>
                  <a:gd name="T79" fmla="*/ 0 h 32"/>
                  <a:gd name="T80" fmla="*/ 5 w 26"/>
                  <a:gd name="T81" fmla="*/ 0 h 32"/>
                  <a:gd name="T82" fmla="*/ 10 w 26"/>
                  <a:gd name="T83" fmla="*/ 0 h 32"/>
                  <a:gd name="T84" fmla="*/ 10 w 26"/>
                  <a:gd name="T85" fmla="*/ 0 h 32"/>
                  <a:gd name="T86" fmla="*/ 10 w 26"/>
                  <a:gd name="T87" fmla="*/ 0 h 32"/>
                  <a:gd name="T88" fmla="*/ 15 w 26"/>
                  <a:gd name="T89" fmla="*/ 0 h 32"/>
                  <a:gd name="T90" fmla="*/ 15 w 26"/>
                  <a:gd name="T91" fmla="*/ 0 h 32"/>
                  <a:gd name="T92" fmla="*/ 15 w 26"/>
                  <a:gd name="T93" fmla="*/ 0 h 32"/>
                  <a:gd name="T94" fmla="*/ 15 w 26"/>
                  <a:gd name="T95" fmla="*/ 0 h 32"/>
                  <a:gd name="T96" fmla="*/ 21 w 26"/>
                  <a:gd name="T97" fmla="*/ 0 h 32"/>
                  <a:gd name="T98" fmla="*/ 21 w 26"/>
                  <a:gd name="T99" fmla="*/ 0 h 32"/>
                  <a:gd name="T100" fmla="*/ 21 w 26"/>
                  <a:gd name="T101" fmla="*/ 5 h 32"/>
                  <a:gd name="T102" fmla="*/ 21 w 26"/>
                  <a:gd name="T103" fmla="*/ 5 h 32"/>
                  <a:gd name="T104" fmla="*/ 21 w 26"/>
                  <a:gd name="T105" fmla="*/ 5 h 32"/>
                  <a:gd name="T106" fmla="*/ 26 w 26"/>
                  <a:gd name="T107" fmla="*/ 5 h 32"/>
                  <a:gd name="T108" fmla="*/ 26 w 26"/>
                  <a:gd name="T109" fmla="*/ 5 h 32"/>
                  <a:gd name="T110" fmla="*/ 26 w 26"/>
                  <a:gd name="T111" fmla="*/ 11 h 32"/>
                  <a:gd name="T112" fmla="*/ 26 w 26"/>
                  <a:gd name="T113" fmla="*/ 11 h 32"/>
                  <a:gd name="T114" fmla="*/ 26 w 26"/>
                  <a:gd name="T115" fmla="*/ 11 h 32"/>
                  <a:gd name="T116" fmla="*/ 26 w 26"/>
                  <a:gd name="T117" fmla="*/ 16 h 32"/>
                  <a:gd name="T118" fmla="*/ 26 w 26"/>
                  <a:gd name="T119" fmla="*/ 16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 h="32">
                    <a:moveTo>
                      <a:pt x="26" y="16"/>
                    </a:move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1" y="21"/>
                    </a:lnTo>
                    <a:lnTo>
                      <a:pt x="21" y="21"/>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15" y="26"/>
                    </a:lnTo>
                    <a:lnTo>
                      <a:pt x="15" y="26"/>
                    </a:lnTo>
                    <a:lnTo>
                      <a:pt x="15" y="32"/>
                    </a:lnTo>
                    <a:lnTo>
                      <a:pt x="15" y="32"/>
                    </a:lnTo>
                    <a:lnTo>
                      <a:pt x="15" y="32"/>
                    </a:lnTo>
                    <a:lnTo>
                      <a:pt x="15" y="32"/>
                    </a:lnTo>
                    <a:lnTo>
                      <a:pt x="15" y="32"/>
                    </a:lnTo>
                    <a:lnTo>
                      <a:pt x="15" y="32"/>
                    </a:lnTo>
                    <a:lnTo>
                      <a:pt x="15" y="32"/>
                    </a:lnTo>
                    <a:lnTo>
                      <a:pt x="15" y="32"/>
                    </a:lnTo>
                    <a:lnTo>
                      <a:pt x="15" y="32"/>
                    </a:lnTo>
                    <a:lnTo>
                      <a:pt x="15" y="32"/>
                    </a:lnTo>
                    <a:lnTo>
                      <a:pt x="15" y="32"/>
                    </a:lnTo>
                    <a:lnTo>
                      <a:pt x="15" y="32"/>
                    </a:lnTo>
                    <a:lnTo>
                      <a:pt x="15" y="32"/>
                    </a:lnTo>
                    <a:lnTo>
                      <a:pt x="15" y="32"/>
                    </a:lnTo>
                    <a:lnTo>
                      <a:pt x="15" y="32"/>
                    </a:lnTo>
                    <a:lnTo>
                      <a:pt x="15" y="32"/>
                    </a:lnTo>
                    <a:lnTo>
                      <a:pt x="15" y="32"/>
                    </a:lnTo>
                    <a:lnTo>
                      <a:pt x="15" y="32"/>
                    </a:lnTo>
                    <a:lnTo>
                      <a:pt x="15" y="32"/>
                    </a:lnTo>
                    <a:lnTo>
                      <a:pt x="15" y="32"/>
                    </a:lnTo>
                    <a:lnTo>
                      <a:pt x="15"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5" y="32"/>
                    </a:lnTo>
                    <a:lnTo>
                      <a:pt x="5" y="32"/>
                    </a:lnTo>
                    <a:lnTo>
                      <a:pt x="5" y="32"/>
                    </a:lnTo>
                    <a:lnTo>
                      <a:pt x="5" y="32"/>
                    </a:lnTo>
                    <a:lnTo>
                      <a:pt x="5" y="32"/>
                    </a:lnTo>
                    <a:lnTo>
                      <a:pt x="5" y="32"/>
                    </a:lnTo>
                    <a:lnTo>
                      <a:pt x="5" y="32"/>
                    </a:lnTo>
                    <a:lnTo>
                      <a:pt x="5" y="32"/>
                    </a:lnTo>
                    <a:lnTo>
                      <a:pt x="5" y="32"/>
                    </a:lnTo>
                    <a:lnTo>
                      <a:pt x="5" y="32"/>
                    </a:lnTo>
                    <a:lnTo>
                      <a:pt x="5" y="32"/>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5"/>
                    </a:lnTo>
                    <a:lnTo>
                      <a:pt x="0" y="5"/>
                    </a:lnTo>
                    <a:lnTo>
                      <a:pt x="0" y="5"/>
                    </a:lnTo>
                    <a:lnTo>
                      <a:pt x="0" y="5"/>
                    </a:lnTo>
                    <a:lnTo>
                      <a:pt x="0" y="5"/>
                    </a:lnTo>
                    <a:lnTo>
                      <a:pt x="0" y="5"/>
                    </a:lnTo>
                    <a:lnTo>
                      <a:pt x="0" y="5"/>
                    </a:lnTo>
                    <a:lnTo>
                      <a:pt x="0"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0"/>
                    </a:lnTo>
                    <a:lnTo>
                      <a:pt x="5" y="0"/>
                    </a:lnTo>
                    <a:lnTo>
                      <a:pt x="5" y="0"/>
                    </a:lnTo>
                    <a:lnTo>
                      <a:pt x="5" y="0"/>
                    </a:lnTo>
                    <a:lnTo>
                      <a:pt x="5" y="0"/>
                    </a:lnTo>
                    <a:lnTo>
                      <a:pt x="5" y="0"/>
                    </a:lnTo>
                    <a:lnTo>
                      <a:pt x="5" y="0"/>
                    </a:lnTo>
                    <a:lnTo>
                      <a:pt x="5" y="0"/>
                    </a:lnTo>
                    <a:lnTo>
                      <a:pt x="5"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6" y="5"/>
                    </a:lnTo>
                    <a:lnTo>
                      <a:pt x="26" y="5"/>
                    </a:lnTo>
                    <a:lnTo>
                      <a:pt x="26" y="5"/>
                    </a:lnTo>
                    <a:lnTo>
                      <a:pt x="26" y="5"/>
                    </a:lnTo>
                    <a:lnTo>
                      <a:pt x="26" y="5"/>
                    </a:lnTo>
                    <a:lnTo>
                      <a:pt x="26" y="5"/>
                    </a:lnTo>
                    <a:lnTo>
                      <a:pt x="26" y="5"/>
                    </a:lnTo>
                    <a:lnTo>
                      <a:pt x="26" y="5"/>
                    </a:lnTo>
                    <a:lnTo>
                      <a:pt x="26" y="5"/>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6"/>
                    </a:lnTo>
                    <a:lnTo>
                      <a:pt x="26" y="16"/>
                    </a:lnTo>
                    <a:lnTo>
                      <a:pt x="26" y="16"/>
                    </a:lnTo>
                    <a:lnTo>
                      <a:pt x="26" y="16"/>
                    </a:lnTo>
                    <a:lnTo>
                      <a:pt x="26" y="16"/>
                    </a:lnTo>
                    <a:lnTo>
                      <a:pt x="26" y="16"/>
                    </a:lnTo>
                    <a:lnTo>
                      <a:pt x="26" y="16"/>
                    </a:lnTo>
                    <a:lnTo>
                      <a:pt x="26" y="16"/>
                    </a:lnTo>
                    <a:lnTo>
                      <a:pt x="26" y="16"/>
                    </a:lnTo>
                    <a:lnTo>
                      <a:pt x="26" y="1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74" name="Freeform 325"/>
              <p:cNvSpPr>
                <a:spLocks/>
              </p:cNvSpPr>
              <p:nvPr/>
            </p:nvSpPr>
            <p:spPr bwMode="auto">
              <a:xfrm>
                <a:off x="1971" y="2173"/>
                <a:ext cx="27" cy="27"/>
              </a:xfrm>
              <a:custGeom>
                <a:avLst/>
                <a:gdLst>
                  <a:gd name="T0" fmla="*/ 27 w 27"/>
                  <a:gd name="T1" fmla="*/ 16 h 27"/>
                  <a:gd name="T2" fmla="*/ 27 w 27"/>
                  <a:gd name="T3" fmla="*/ 16 h 27"/>
                  <a:gd name="T4" fmla="*/ 27 w 27"/>
                  <a:gd name="T5" fmla="*/ 16 h 27"/>
                  <a:gd name="T6" fmla="*/ 21 w 27"/>
                  <a:gd name="T7" fmla="*/ 21 h 27"/>
                  <a:gd name="T8" fmla="*/ 21 w 27"/>
                  <a:gd name="T9" fmla="*/ 21 h 27"/>
                  <a:gd name="T10" fmla="*/ 21 w 27"/>
                  <a:gd name="T11" fmla="*/ 21 h 27"/>
                  <a:gd name="T12" fmla="*/ 21 w 27"/>
                  <a:gd name="T13" fmla="*/ 21 h 27"/>
                  <a:gd name="T14" fmla="*/ 21 w 27"/>
                  <a:gd name="T15" fmla="*/ 27 h 27"/>
                  <a:gd name="T16" fmla="*/ 21 w 27"/>
                  <a:gd name="T17" fmla="*/ 27 h 27"/>
                  <a:gd name="T18" fmla="*/ 16 w 27"/>
                  <a:gd name="T19" fmla="*/ 27 h 27"/>
                  <a:gd name="T20" fmla="*/ 16 w 27"/>
                  <a:gd name="T21" fmla="*/ 27 h 27"/>
                  <a:gd name="T22" fmla="*/ 16 w 27"/>
                  <a:gd name="T23" fmla="*/ 27 h 27"/>
                  <a:gd name="T24" fmla="*/ 16 w 27"/>
                  <a:gd name="T25" fmla="*/ 27 h 27"/>
                  <a:gd name="T26" fmla="*/ 11 w 27"/>
                  <a:gd name="T27" fmla="*/ 27 h 27"/>
                  <a:gd name="T28" fmla="*/ 11 w 27"/>
                  <a:gd name="T29" fmla="*/ 27 h 27"/>
                  <a:gd name="T30" fmla="*/ 11 w 27"/>
                  <a:gd name="T31" fmla="*/ 27 h 27"/>
                  <a:gd name="T32" fmla="*/ 6 w 27"/>
                  <a:gd name="T33" fmla="*/ 27 h 27"/>
                  <a:gd name="T34" fmla="*/ 6 w 27"/>
                  <a:gd name="T35" fmla="*/ 27 h 27"/>
                  <a:gd name="T36" fmla="*/ 6 w 27"/>
                  <a:gd name="T37" fmla="*/ 27 h 27"/>
                  <a:gd name="T38" fmla="*/ 6 w 27"/>
                  <a:gd name="T39" fmla="*/ 27 h 27"/>
                  <a:gd name="T40" fmla="*/ 6 w 27"/>
                  <a:gd name="T41" fmla="*/ 27 h 27"/>
                  <a:gd name="T42" fmla="*/ 0 w 27"/>
                  <a:gd name="T43" fmla="*/ 27 h 27"/>
                  <a:gd name="T44" fmla="*/ 0 w 27"/>
                  <a:gd name="T45" fmla="*/ 27 h 27"/>
                  <a:gd name="T46" fmla="*/ 0 w 27"/>
                  <a:gd name="T47" fmla="*/ 21 h 27"/>
                  <a:gd name="T48" fmla="*/ 0 w 27"/>
                  <a:gd name="T49" fmla="*/ 21 h 27"/>
                  <a:gd name="T50" fmla="*/ 0 w 27"/>
                  <a:gd name="T51" fmla="*/ 21 h 27"/>
                  <a:gd name="T52" fmla="*/ 0 w 27"/>
                  <a:gd name="T53" fmla="*/ 16 h 27"/>
                  <a:gd name="T54" fmla="*/ 0 w 27"/>
                  <a:gd name="T55" fmla="*/ 16 h 27"/>
                  <a:gd name="T56" fmla="*/ 0 w 27"/>
                  <a:gd name="T57" fmla="*/ 16 h 27"/>
                  <a:gd name="T58" fmla="*/ 0 w 27"/>
                  <a:gd name="T59" fmla="*/ 16 h 27"/>
                  <a:gd name="T60" fmla="*/ 0 w 27"/>
                  <a:gd name="T61" fmla="*/ 11 h 27"/>
                  <a:gd name="T62" fmla="*/ 0 w 27"/>
                  <a:gd name="T63" fmla="*/ 11 h 27"/>
                  <a:gd name="T64" fmla="*/ 0 w 27"/>
                  <a:gd name="T65" fmla="*/ 11 h 27"/>
                  <a:gd name="T66" fmla="*/ 0 w 27"/>
                  <a:gd name="T67" fmla="*/ 6 h 27"/>
                  <a:gd name="T68" fmla="*/ 0 w 27"/>
                  <a:gd name="T69" fmla="*/ 6 h 27"/>
                  <a:gd name="T70" fmla="*/ 0 w 27"/>
                  <a:gd name="T71" fmla="*/ 6 h 27"/>
                  <a:gd name="T72" fmla="*/ 0 w 27"/>
                  <a:gd name="T73" fmla="*/ 6 h 27"/>
                  <a:gd name="T74" fmla="*/ 0 w 27"/>
                  <a:gd name="T75" fmla="*/ 0 h 27"/>
                  <a:gd name="T76" fmla="*/ 6 w 27"/>
                  <a:gd name="T77" fmla="*/ 0 h 27"/>
                  <a:gd name="T78" fmla="*/ 6 w 27"/>
                  <a:gd name="T79" fmla="*/ 0 h 27"/>
                  <a:gd name="T80" fmla="*/ 6 w 27"/>
                  <a:gd name="T81" fmla="*/ 0 h 27"/>
                  <a:gd name="T82" fmla="*/ 6 w 27"/>
                  <a:gd name="T83" fmla="*/ 0 h 27"/>
                  <a:gd name="T84" fmla="*/ 11 w 27"/>
                  <a:gd name="T85" fmla="*/ 0 h 27"/>
                  <a:gd name="T86" fmla="*/ 11 w 27"/>
                  <a:gd name="T87" fmla="*/ 0 h 27"/>
                  <a:gd name="T88" fmla="*/ 11 w 27"/>
                  <a:gd name="T89" fmla="*/ 0 h 27"/>
                  <a:gd name="T90" fmla="*/ 11 w 27"/>
                  <a:gd name="T91" fmla="*/ 0 h 27"/>
                  <a:gd name="T92" fmla="*/ 16 w 27"/>
                  <a:gd name="T93" fmla="*/ 0 h 27"/>
                  <a:gd name="T94" fmla="*/ 16 w 27"/>
                  <a:gd name="T95" fmla="*/ 0 h 27"/>
                  <a:gd name="T96" fmla="*/ 16 w 27"/>
                  <a:gd name="T97" fmla="*/ 0 h 27"/>
                  <a:gd name="T98" fmla="*/ 16 w 27"/>
                  <a:gd name="T99" fmla="*/ 0 h 27"/>
                  <a:gd name="T100" fmla="*/ 21 w 27"/>
                  <a:gd name="T101" fmla="*/ 0 h 27"/>
                  <a:gd name="T102" fmla="*/ 21 w 27"/>
                  <a:gd name="T103" fmla="*/ 0 h 27"/>
                  <a:gd name="T104" fmla="*/ 21 w 27"/>
                  <a:gd name="T105" fmla="*/ 6 h 27"/>
                  <a:gd name="T106" fmla="*/ 21 w 27"/>
                  <a:gd name="T107" fmla="*/ 6 h 27"/>
                  <a:gd name="T108" fmla="*/ 21 w 27"/>
                  <a:gd name="T109" fmla="*/ 6 h 27"/>
                  <a:gd name="T110" fmla="*/ 21 w 27"/>
                  <a:gd name="T111" fmla="*/ 6 h 27"/>
                  <a:gd name="T112" fmla="*/ 27 w 27"/>
                  <a:gd name="T113" fmla="*/ 11 h 27"/>
                  <a:gd name="T114" fmla="*/ 27 w 27"/>
                  <a:gd name="T115" fmla="*/ 11 h 27"/>
                  <a:gd name="T116" fmla="*/ 27 w 27"/>
                  <a:gd name="T117" fmla="*/ 11 h 27"/>
                  <a:gd name="T118" fmla="*/ 27 w 27"/>
                  <a:gd name="T119" fmla="*/ 11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7" h="27">
                    <a:moveTo>
                      <a:pt x="27" y="16"/>
                    </a:move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1" y="16"/>
                    </a:lnTo>
                    <a:lnTo>
                      <a:pt x="21" y="16"/>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0" y="27"/>
                    </a:lnTo>
                    <a:lnTo>
                      <a:pt x="0" y="27"/>
                    </a:lnTo>
                    <a:lnTo>
                      <a:pt x="0" y="27"/>
                    </a:lnTo>
                    <a:lnTo>
                      <a:pt x="0" y="27"/>
                    </a:lnTo>
                    <a:lnTo>
                      <a:pt x="0" y="27"/>
                    </a:lnTo>
                    <a:lnTo>
                      <a:pt x="0" y="27"/>
                    </a:lnTo>
                    <a:lnTo>
                      <a:pt x="0" y="27"/>
                    </a:lnTo>
                    <a:lnTo>
                      <a:pt x="0" y="27"/>
                    </a:lnTo>
                    <a:lnTo>
                      <a:pt x="0" y="27"/>
                    </a:lnTo>
                    <a:lnTo>
                      <a:pt x="0" y="27"/>
                    </a:lnTo>
                    <a:lnTo>
                      <a:pt x="0" y="27"/>
                    </a:lnTo>
                    <a:lnTo>
                      <a:pt x="0" y="27"/>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0"/>
                    </a:lnTo>
                    <a:lnTo>
                      <a:pt x="0" y="0"/>
                    </a:lnTo>
                    <a:lnTo>
                      <a:pt x="0"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7" y="6"/>
                    </a:lnTo>
                    <a:lnTo>
                      <a:pt x="27" y="6"/>
                    </a:lnTo>
                    <a:lnTo>
                      <a:pt x="27" y="6"/>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6"/>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75" name="Freeform 326"/>
              <p:cNvSpPr>
                <a:spLocks/>
              </p:cNvSpPr>
              <p:nvPr/>
            </p:nvSpPr>
            <p:spPr bwMode="auto">
              <a:xfrm>
                <a:off x="1971" y="2173"/>
                <a:ext cx="27" cy="27"/>
              </a:xfrm>
              <a:custGeom>
                <a:avLst/>
                <a:gdLst>
                  <a:gd name="T0" fmla="*/ 27 w 27"/>
                  <a:gd name="T1" fmla="*/ 16 h 27"/>
                  <a:gd name="T2" fmla="*/ 27 w 27"/>
                  <a:gd name="T3" fmla="*/ 16 h 27"/>
                  <a:gd name="T4" fmla="*/ 27 w 27"/>
                  <a:gd name="T5" fmla="*/ 16 h 27"/>
                  <a:gd name="T6" fmla="*/ 21 w 27"/>
                  <a:gd name="T7" fmla="*/ 21 h 27"/>
                  <a:gd name="T8" fmla="*/ 21 w 27"/>
                  <a:gd name="T9" fmla="*/ 21 h 27"/>
                  <a:gd name="T10" fmla="*/ 21 w 27"/>
                  <a:gd name="T11" fmla="*/ 21 h 27"/>
                  <a:gd name="T12" fmla="*/ 21 w 27"/>
                  <a:gd name="T13" fmla="*/ 21 h 27"/>
                  <a:gd name="T14" fmla="*/ 21 w 27"/>
                  <a:gd name="T15" fmla="*/ 27 h 27"/>
                  <a:gd name="T16" fmla="*/ 21 w 27"/>
                  <a:gd name="T17" fmla="*/ 27 h 27"/>
                  <a:gd name="T18" fmla="*/ 16 w 27"/>
                  <a:gd name="T19" fmla="*/ 27 h 27"/>
                  <a:gd name="T20" fmla="*/ 16 w 27"/>
                  <a:gd name="T21" fmla="*/ 27 h 27"/>
                  <a:gd name="T22" fmla="*/ 16 w 27"/>
                  <a:gd name="T23" fmla="*/ 27 h 27"/>
                  <a:gd name="T24" fmla="*/ 16 w 27"/>
                  <a:gd name="T25" fmla="*/ 27 h 27"/>
                  <a:gd name="T26" fmla="*/ 11 w 27"/>
                  <a:gd name="T27" fmla="*/ 27 h 27"/>
                  <a:gd name="T28" fmla="*/ 11 w 27"/>
                  <a:gd name="T29" fmla="*/ 27 h 27"/>
                  <a:gd name="T30" fmla="*/ 11 w 27"/>
                  <a:gd name="T31" fmla="*/ 27 h 27"/>
                  <a:gd name="T32" fmla="*/ 6 w 27"/>
                  <a:gd name="T33" fmla="*/ 27 h 27"/>
                  <a:gd name="T34" fmla="*/ 6 w 27"/>
                  <a:gd name="T35" fmla="*/ 27 h 27"/>
                  <a:gd name="T36" fmla="*/ 6 w 27"/>
                  <a:gd name="T37" fmla="*/ 27 h 27"/>
                  <a:gd name="T38" fmla="*/ 6 w 27"/>
                  <a:gd name="T39" fmla="*/ 27 h 27"/>
                  <a:gd name="T40" fmla="*/ 6 w 27"/>
                  <a:gd name="T41" fmla="*/ 27 h 27"/>
                  <a:gd name="T42" fmla="*/ 0 w 27"/>
                  <a:gd name="T43" fmla="*/ 27 h 27"/>
                  <a:gd name="T44" fmla="*/ 0 w 27"/>
                  <a:gd name="T45" fmla="*/ 27 h 27"/>
                  <a:gd name="T46" fmla="*/ 0 w 27"/>
                  <a:gd name="T47" fmla="*/ 21 h 27"/>
                  <a:gd name="T48" fmla="*/ 0 w 27"/>
                  <a:gd name="T49" fmla="*/ 21 h 27"/>
                  <a:gd name="T50" fmla="*/ 0 w 27"/>
                  <a:gd name="T51" fmla="*/ 21 h 27"/>
                  <a:gd name="T52" fmla="*/ 0 w 27"/>
                  <a:gd name="T53" fmla="*/ 16 h 27"/>
                  <a:gd name="T54" fmla="*/ 0 w 27"/>
                  <a:gd name="T55" fmla="*/ 16 h 27"/>
                  <a:gd name="T56" fmla="*/ 0 w 27"/>
                  <a:gd name="T57" fmla="*/ 16 h 27"/>
                  <a:gd name="T58" fmla="*/ 0 w 27"/>
                  <a:gd name="T59" fmla="*/ 16 h 27"/>
                  <a:gd name="T60" fmla="*/ 0 w 27"/>
                  <a:gd name="T61" fmla="*/ 11 h 27"/>
                  <a:gd name="T62" fmla="*/ 0 w 27"/>
                  <a:gd name="T63" fmla="*/ 11 h 27"/>
                  <a:gd name="T64" fmla="*/ 0 w 27"/>
                  <a:gd name="T65" fmla="*/ 11 h 27"/>
                  <a:gd name="T66" fmla="*/ 0 w 27"/>
                  <a:gd name="T67" fmla="*/ 6 h 27"/>
                  <a:gd name="T68" fmla="*/ 0 w 27"/>
                  <a:gd name="T69" fmla="*/ 6 h 27"/>
                  <a:gd name="T70" fmla="*/ 0 w 27"/>
                  <a:gd name="T71" fmla="*/ 6 h 27"/>
                  <a:gd name="T72" fmla="*/ 0 w 27"/>
                  <a:gd name="T73" fmla="*/ 6 h 27"/>
                  <a:gd name="T74" fmla="*/ 0 w 27"/>
                  <a:gd name="T75" fmla="*/ 0 h 27"/>
                  <a:gd name="T76" fmla="*/ 6 w 27"/>
                  <a:gd name="T77" fmla="*/ 0 h 27"/>
                  <a:gd name="T78" fmla="*/ 6 w 27"/>
                  <a:gd name="T79" fmla="*/ 0 h 27"/>
                  <a:gd name="T80" fmla="*/ 6 w 27"/>
                  <a:gd name="T81" fmla="*/ 0 h 27"/>
                  <a:gd name="T82" fmla="*/ 6 w 27"/>
                  <a:gd name="T83" fmla="*/ 0 h 27"/>
                  <a:gd name="T84" fmla="*/ 11 w 27"/>
                  <a:gd name="T85" fmla="*/ 0 h 27"/>
                  <a:gd name="T86" fmla="*/ 11 w 27"/>
                  <a:gd name="T87" fmla="*/ 0 h 27"/>
                  <a:gd name="T88" fmla="*/ 11 w 27"/>
                  <a:gd name="T89" fmla="*/ 0 h 27"/>
                  <a:gd name="T90" fmla="*/ 11 w 27"/>
                  <a:gd name="T91" fmla="*/ 0 h 27"/>
                  <a:gd name="T92" fmla="*/ 16 w 27"/>
                  <a:gd name="T93" fmla="*/ 0 h 27"/>
                  <a:gd name="T94" fmla="*/ 16 w 27"/>
                  <a:gd name="T95" fmla="*/ 0 h 27"/>
                  <a:gd name="T96" fmla="*/ 16 w 27"/>
                  <a:gd name="T97" fmla="*/ 0 h 27"/>
                  <a:gd name="T98" fmla="*/ 16 w 27"/>
                  <a:gd name="T99" fmla="*/ 0 h 27"/>
                  <a:gd name="T100" fmla="*/ 21 w 27"/>
                  <a:gd name="T101" fmla="*/ 0 h 27"/>
                  <a:gd name="T102" fmla="*/ 21 w 27"/>
                  <a:gd name="T103" fmla="*/ 0 h 27"/>
                  <a:gd name="T104" fmla="*/ 21 w 27"/>
                  <a:gd name="T105" fmla="*/ 6 h 27"/>
                  <a:gd name="T106" fmla="*/ 21 w 27"/>
                  <a:gd name="T107" fmla="*/ 6 h 27"/>
                  <a:gd name="T108" fmla="*/ 21 w 27"/>
                  <a:gd name="T109" fmla="*/ 6 h 27"/>
                  <a:gd name="T110" fmla="*/ 21 w 27"/>
                  <a:gd name="T111" fmla="*/ 6 h 27"/>
                  <a:gd name="T112" fmla="*/ 27 w 27"/>
                  <a:gd name="T113" fmla="*/ 11 h 27"/>
                  <a:gd name="T114" fmla="*/ 27 w 27"/>
                  <a:gd name="T115" fmla="*/ 11 h 27"/>
                  <a:gd name="T116" fmla="*/ 27 w 27"/>
                  <a:gd name="T117" fmla="*/ 11 h 27"/>
                  <a:gd name="T118" fmla="*/ 27 w 27"/>
                  <a:gd name="T119" fmla="*/ 11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7" h="27">
                    <a:moveTo>
                      <a:pt x="27" y="16"/>
                    </a:move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1" y="16"/>
                    </a:lnTo>
                    <a:lnTo>
                      <a:pt x="21" y="16"/>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0" y="27"/>
                    </a:lnTo>
                    <a:lnTo>
                      <a:pt x="0" y="27"/>
                    </a:lnTo>
                    <a:lnTo>
                      <a:pt x="0" y="27"/>
                    </a:lnTo>
                    <a:lnTo>
                      <a:pt x="0" y="27"/>
                    </a:lnTo>
                    <a:lnTo>
                      <a:pt x="0" y="27"/>
                    </a:lnTo>
                    <a:lnTo>
                      <a:pt x="0" y="27"/>
                    </a:lnTo>
                    <a:lnTo>
                      <a:pt x="0" y="27"/>
                    </a:lnTo>
                    <a:lnTo>
                      <a:pt x="0" y="27"/>
                    </a:lnTo>
                    <a:lnTo>
                      <a:pt x="0" y="27"/>
                    </a:lnTo>
                    <a:lnTo>
                      <a:pt x="0" y="27"/>
                    </a:lnTo>
                    <a:lnTo>
                      <a:pt x="0" y="27"/>
                    </a:lnTo>
                    <a:lnTo>
                      <a:pt x="0" y="27"/>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0"/>
                    </a:lnTo>
                    <a:lnTo>
                      <a:pt x="0" y="0"/>
                    </a:lnTo>
                    <a:lnTo>
                      <a:pt x="0"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7" y="6"/>
                    </a:lnTo>
                    <a:lnTo>
                      <a:pt x="27" y="6"/>
                    </a:lnTo>
                    <a:lnTo>
                      <a:pt x="27" y="6"/>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76" name="Freeform 327"/>
              <p:cNvSpPr>
                <a:spLocks/>
              </p:cNvSpPr>
              <p:nvPr/>
            </p:nvSpPr>
            <p:spPr bwMode="auto">
              <a:xfrm>
                <a:off x="5130" y="2136"/>
                <a:ext cx="32" cy="32"/>
              </a:xfrm>
              <a:custGeom>
                <a:avLst/>
                <a:gdLst>
                  <a:gd name="T0" fmla="*/ 32 w 32"/>
                  <a:gd name="T1" fmla="*/ 21 h 32"/>
                  <a:gd name="T2" fmla="*/ 32 w 32"/>
                  <a:gd name="T3" fmla="*/ 21 h 32"/>
                  <a:gd name="T4" fmla="*/ 32 w 32"/>
                  <a:gd name="T5" fmla="*/ 21 h 32"/>
                  <a:gd name="T6" fmla="*/ 32 w 32"/>
                  <a:gd name="T7" fmla="*/ 27 h 32"/>
                  <a:gd name="T8" fmla="*/ 27 w 32"/>
                  <a:gd name="T9" fmla="*/ 27 h 32"/>
                  <a:gd name="T10" fmla="*/ 27 w 32"/>
                  <a:gd name="T11" fmla="*/ 27 h 32"/>
                  <a:gd name="T12" fmla="*/ 27 w 32"/>
                  <a:gd name="T13" fmla="*/ 27 h 32"/>
                  <a:gd name="T14" fmla="*/ 27 w 32"/>
                  <a:gd name="T15" fmla="*/ 32 h 32"/>
                  <a:gd name="T16" fmla="*/ 27 w 32"/>
                  <a:gd name="T17" fmla="*/ 32 h 32"/>
                  <a:gd name="T18" fmla="*/ 27 w 32"/>
                  <a:gd name="T19" fmla="*/ 32 h 32"/>
                  <a:gd name="T20" fmla="*/ 21 w 32"/>
                  <a:gd name="T21" fmla="*/ 32 h 32"/>
                  <a:gd name="T22" fmla="*/ 21 w 32"/>
                  <a:gd name="T23" fmla="*/ 32 h 32"/>
                  <a:gd name="T24" fmla="*/ 21 w 32"/>
                  <a:gd name="T25" fmla="*/ 32 h 32"/>
                  <a:gd name="T26" fmla="*/ 21 w 32"/>
                  <a:gd name="T27" fmla="*/ 32 h 32"/>
                  <a:gd name="T28" fmla="*/ 16 w 32"/>
                  <a:gd name="T29" fmla="*/ 32 h 32"/>
                  <a:gd name="T30" fmla="*/ 16 w 32"/>
                  <a:gd name="T31" fmla="*/ 32 h 32"/>
                  <a:gd name="T32" fmla="*/ 16 w 32"/>
                  <a:gd name="T33" fmla="*/ 32 h 32"/>
                  <a:gd name="T34" fmla="*/ 16 w 32"/>
                  <a:gd name="T35" fmla="*/ 32 h 32"/>
                  <a:gd name="T36" fmla="*/ 11 w 32"/>
                  <a:gd name="T37" fmla="*/ 32 h 32"/>
                  <a:gd name="T38" fmla="*/ 11 w 32"/>
                  <a:gd name="T39" fmla="*/ 32 h 32"/>
                  <a:gd name="T40" fmla="*/ 11 w 32"/>
                  <a:gd name="T41" fmla="*/ 32 h 32"/>
                  <a:gd name="T42" fmla="*/ 11 w 32"/>
                  <a:gd name="T43" fmla="*/ 32 h 32"/>
                  <a:gd name="T44" fmla="*/ 6 w 32"/>
                  <a:gd name="T45" fmla="*/ 27 h 32"/>
                  <a:gd name="T46" fmla="*/ 6 w 32"/>
                  <a:gd name="T47" fmla="*/ 27 h 32"/>
                  <a:gd name="T48" fmla="*/ 6 w 32"/>
                  <a:gd name="T49" fmla="*/ 27 h 32"/>
                  <a:gd name="T50" fmla="*/ 6 w 32"/>
                  <a:gd name="T51" fmla="*/ 27 h 32"/>
                  <a:gd name="T52" fmla="*/ 6 w 32"/>
                  <a:gd name="T53" fmla="*/ 21 h 32"/>
                  <a:gd name="T54" fmla="*/ 6 w 32"/>
                  <a:gd name="T55" fmla="*/ 21 h 32"/>
                  <a:gd name="T56" fmla="*/ 6 w 32"/>
                  <a:gd name="T57" fmla="*/ 21 h 32"/>
                  <a:gd name="T58" fmla="*/ 0 w 32"/>
                  <a:gd name="T59" fmla="*/ 16 h 32"/>
                  <a:gd name="T60" fmla="*/ 0 w 32"/>
                  <a:gd name="T61" fmla="*/ 16 h 32"/>
                  <a:gd name="T62" fmla="*/ 0 w 32"/>
                  <a:gd name="T63" fmla="*/ 16 h 32"/>
                  <a:gd name="T64" fmla="*/ 0 w 32"/>
                  <a:gd name="T65" fmla="*/ 11 h 32"/>
                  <a:gd name="T66" fmla="*/ 0 w 32"/>
                  <a:gd name="T67" fmla="*/ 11 h 32"/>
                  <a:gd name="T68" fmla="*/ 6 w 32"/>
                  <a:gd name="T69" fmla="*/ 11 h 32"/>
                  <a:gd name="T70" fmla="*/ 6 w 32"/>
                  <a:gd name="T71" fmla="*/ 11 h 32"/>
                  <a:gd name="T72" fmla="*/ 6 w 32"/>
                  <a:gd name="T73" fmla="*/ 6 h 32"/>
                  <a:gd name="T74" fmla="*/ 6 w 32"/>
                  <a:gd name="T75" fmla="*/ 6 h 32"/>
                  <a:gd name="T76" fmla="*/ 6 w 32"/>
                  <a:gd name="T77" fmla="*/ 6 h 32"/>
                  <a:gd name="T78" fmla="*/ 6 w 32"/>
                  <a:gd name="T79" fmla="*/ 6 h 32"/>
                  <a:gd name="T80" fmla="*/ 11 w 32"/>
                  <a:gd name="T81" fmla="*/ 6 h 32"/>
                  <a:gd name="T82" fmla="*/ 11 w 32"/>
                  <a:gd name="T83" fmla="*/ 6 h 32"/>
                  <a:gd name="T84" fmla="*/ 11 w 32"/>
                  <a:gd name="T85" fmla="*/ 0 h 32"/>
                  <a:gd name="T86" fmla="*/ 11 w 32"/>
                  <a:gd name="T87" fmla="*/ 0 h 32"/>
                  <a:gd name="T88" fmla="*/ 16 w 32"/>
                  <a:gd name="T89" fmla="*/ 0 h 32"/>
                  <a:gd name="T90" fmla="*/ 16 w 32"/>
                  <a:gd name="T91" fmla="*/ 0 h 32"/>
                  <a:gd name="T92" fmla="*/ 16 w 32"/>
                  <a:gd name="T93" fmla="*/ 0 h 32"/>
                  <a:gd name="T94" fmla="*/ 16 w 32"/>
                  <a:gd name="T95" fmla="*/ 6 h 32"/>
                  <a:gd name="T96" fmla="*/ 21 w 32"/>
                  <a:gd name="T97" fmla="*/ 6 h 32"/>
                  <a:gd name="T98" fmla="*/ 21 w 32"/>
                  <a:gd name="T99" fmla="*/ 6 h 32"/>
                  <a:gd name="T100" fmla="*/ 21 w 32"/>
                  <a:gd name="T101" fmla="*/ 6 h 32"/>
                  <a:gd name="T102" fmla="*/ 21 w 32"/>
                  <a:gd name="T103" fmla="*/ 6 h 32"/>
                  <a:gd name="T104" fmla="*/ 27 w 32"/>
                  <a:gd name="T105" fmla="*/ 6 h 32"/>
                  <a:gd name="T106" fmla="*/ 27 w 32"/>
                  <a:gd name="T107" fmla="*/ 11 h 32"/>
                  <a:gd name="T108" fmla="*/ 27 w 32"/>
                  <a:gd name="T109" fmla="*/ 11 h 32"/>
                  <a:gd name="T110" fmla="*/ 27 w 32"/>
                  <a:gd name="T111" fmla="*/ 11 h 32"/>
                  <a:gd name="T112" fmla="*/ 27 w 32"/>
                  <a:gd name="T113" fmla="*/ 11 h 32"/>
                  <a:gd name="T114" fmla="*/ 27 w 32"/>
                  <a:gd name="T115" fmla="*/ 16 h 32"/>
                  <a:gd name="T116" fmla="*/ 27 w 32"/>
                  <a:gd name="T117" fmla="*/ 16 h 32"/>
                  <a:gd name="T118" fmla="*/ 32 w 32"/>
                  <a:gd name="T119" fmla="*/ 16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2" h="32">
                    <a:moveTo>
                      <a:pt x="32" y="16"/>
                    </a:moveTo>
                    <a:lnTo>
                      <a:pt x="32" y="16"/>
                    </a:lnTo>
                    <a:lnTo>
                      <a:pt x="32" y="16"/>
                    </a:lnTo>
                    <a:lnTo>
                      <a:pt x="32" y="21"/>
                    </a:lnTo>
                    <a:lnTo>
                      <a:pt x="32" y="21"/>
                    </a:lnTo>
                    <a:lnTo>
                      <a:pt x="32" y="21"/>
                    </a:lnTo>
                    <a:lnTo>
                      <a:pt x="32" y="21"/>
                    </a:lnTo>
                    <a:lnTo>
                      <a:pt x="32" y="21"/>
                    </a:lnTo>
                    <a:lnTo>
                      <a:pt x="32" y="21"/>
                    </a:lnTo>
                    <a:lnTo>
                      <a:pt x="32" y="21"/>
                    </a:lnTo>
                    <a:lnTo>
                      <a:pt x="32" y="21"/>
                    </a:lnTo>
                    <a:lnTo>
                      <a:pt x="32" y="21"/>
                    </a:lnTo>
                    <a:lnTo>
                      <a:pt x="32" y="21"/>
                    </a:lnTo>
                    <a:lnTo>
                      <a:pt x="32" y="21"/>
                    </a:lnTo>
                    <a:lnTo>
                      <a:pt x="32" y="21"/>
                    </a:lnTo>
                    <a:lnTo>
                      <a:pt x="32" y="21"/>
                    </a:lnTo>
                    <a:lnTo>
                      <a:pt x="32" y="21"/>
                    </a:lnTo>
                    <a:lnTo>
                      <a:pt x="32" y="21"/>
                    </a:lnTo>
                    <a:lnTo>
                      <a:pt x="32" y="21"/>
                    </a:lnTo>
                    <a:lnTo>
                      <a:pt x="32" y="21"/>
                    </a:lnTo>
                    <a:lnTo>
                      <a:pt x="32" y="21"/>
                    </a:lnTo>
                    <a:lnTo>
                      <a:pt x="32" y="21"/>
                    </a:lnTo>
                    <a:lnTo>
                      <a:pt x="32" y="21"/>
                    </a:lnTo>
                    <a:lnTo>
                      <a:pt x="32" y="27"/>
                    </a:lnTo>
                    <a:lnTo>
                      <a:pt x="32" y="27"/>
                    </a:lnTo>
                    <a:lnTo>
                      <a:pt x="27" y="27"/>
                    </a:lnTo>
                    <a:lnTo>
                      <a:pt x="27" y="27"/>
                    </a:lnTo>
                    <a:lnTo>
                      <a:pt x="27" y="27"/>
                    </a:lnTo>
                    <a:lnTo>
                      <a:pt x="27" y="27"/>
                    </a:lnTo>
                    <a:lnTo>
                      <a:pt x="27" y="27"/>
                    </a:lnTo>
                    <a:lnTo>
                      <a:pt x="27" y="27"/>
                    </a:lnTo>
                    <a:lnTo>
                      <a:pt x="27" y="27"/>
                    </a:lnTo>
                    <a:lnTo>
                      <a:pt x="27" y="27"/>
                    </a:lnTo>
                    <a:lnTo>
                      <a:pt x="27" y="27"/>
                    </a:lnTo>
                    <a:lnTo>
                      <a:pt x="27" y="27"/>
                    </a:lnTo>
                    <a:lnTo>
                      <a:pt x="27" y="27"/>
                    </a:lnTo>
                    <a:lnTo>
                      <a:pt x="27" y="27"/>
                    </a:lnTo>
                    <a:lnTo>
                      <a:pt x="27" y="27"/>
                    </a:lnTo>
                    <a:lnTo>
                      <a:pt x="27" y="27"/>
                    </a:lnTo>
                    <a:lnTo>
                      <a:pt x="27" y="27"/>
                    </a:lnTo>
                    <a:lnTo>
                      <a:pt x="27" y="27"/>
                    </a:lnTo>
                    <a:lnTo>
                      <a:pt x="27" y="27"/>
                    </a:lnTo>
                    <a:lnTo>
                      <a:pt x="27" y="27"/>
                    </a:lnTo>
                    <a:lnTo>
                      <a:pt x="27" y="27"/>
                    </a:lnTo>
                    <a:lnTo>
                      <a:pt x="27" y="27"/>
                    </a:lnTo>
                    <a:lnTo>
                      <a:pt x="27" y="27"/>
                    </a:lnTo>
                    <a:lnTo>
                      <a:pt x="27" y="27"/>
                    </a:lnTo>
                    <a:lnTo>
                      <a:pt x="27" y="32"/>
                    </a:lnTo>
                    <a:lnTo>
                      <a:pt x="27" y="32"/>
                    </a:lnTo>
                    <a:lnTo>
                      <a:pt x="27" y="32"/>
                    </a:lnTo>
                    <a:lnTo>
                      <a:pt x="27" y="32"/>
                    </a:lnTo>
                    <a:lnTo>
                      <a:pt x="27" y="32"/>
                    </a:lnTo>
                    <a:lnTo>
                      <a:pt x="27" y="32"/>
                    </a:lnTo>
                    <a:lnTo>
                      <a:pt x="27" y="32"/>
                    </a:lnTo>
                    <a:lnTo>
                      <a:pt x="27" y="32"/>
                    </a:lnTo>
                    <a:lnTo>
                      <a:pt x="27" y="32"/>
                    </a:lnTo>
                    <a:lnTo>
                      <a:pt x="27" y="32"/>
                    </a:lnTo>
                    <a:lnTo>
                      <a:pt x="27" y="32"/>
                    </a:lnTo>
                    <a:lnTo>
                      <a:pt x="27" y="32"/>
                    </a:lnTo>
                    <a:lnTo>
                      <a:pt x="27" y="32"/>
                    </a:lnTo>
                    <a:lnTo>
                      <a:pt x="27" y="32"/>
                    </a:lnTo>
                    <a:lnTo>
                      <a:pt x="27" y="32"/>
                    </a:lnTo>
                    <a:lnTo>
                      <a:pt x="27" y="32"/>
                    </a:lnTo>
                    <a:lnTo>
                      <a:pt x="27" y="32"/>
                    </a:lnTo>
                    <a:lnTo>
                      <a:pt x="27"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27"/>
                    </a:lnTo>
                    <a:lnTo>
                      <a:pt x="11"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1"/>
                    </a:lnTo>
                    <a:lnTo>
                      <a:pt x="6" y="21"/>
                    </a:lnTo>
                    <a:lnTo>
                      <a:pt x="6" y="21"/>
                    </a:lnTo>
                    <a:lnTo>
                      <a:pt x="6" y="21"/>
                    </a:lnTo>
                    <a:lnTo>
                      <a:pt x="6" y="21"/>
                    </a:lnTo>
                    <a:lnTo>
                      <a:pt x="6" y="21"/>
                    </a:lnTo>
                    <a:lnTo>
                      <a:pt x="6" y="21"/>
                    </a:lnTo>
                    <a:lnTo>
                      <a:pt x="6" y="21"/>
                    </a:lnTo>
                    <a:lnTo>
                      <a:pt x="6" y="21"/>
                    </a:lnTo>
                    <a:lnTo>
                      <a:pt x="6" y="21"/>
                    </a:lnTo>
                    <a:lnTo>
                      <a:pt x="6" y="21"/>
                    </a:lnTo>
                    <a:lnTo>
                      <a:pt x="6" y="21"/>
                    </a:lnTo>
                    <a:lnTo>
                      <a:pt x="6" y="21"/>
                    </a:lnTo>
                    <a:lnTo>
                      <a:pt x="6" y="21"/>
                    </a:lnTo>
                    <a:lnTo>
                      <a:pt x="6" y="21"/>
                    </a:lnTo>
                    <a:lnTo>
                      <a:pt x="6" y="21"/>
                    </a:lnTo>
                    <a:lnTo>
                      <a:pt x="6" y="21"/>
                    </a:lnTo>
                    <a:lnTo>
                      <a:pt x="6"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1"/>
                    </a:lnTo>
                    <a:lnTo>
                      <a:pt x="0" y="11"/>
                    </a:lnTo>
                    <a:lnTo>
                      <a:pt x="0" y="11"/>
                    </a:lnTo>
                    <a:lnTo>
                      <a:pt x="0" y="11"/>
                    </a:lnTo>
                    <a:lnTo>
                      <a:pt x="0" y="11"/>
                    </a:lnTo>
                    <a:lnTo>
                      <a:pt x="0" y="11"/>
                    </a:lnTo>
                    <a:lnTo>
                      <a:pt x="0" y="11"/>
                    </a:lnTo>
                    <a:lnTo>
                      <a:pt x="0" y="11"/>
                    </a:lnTo>
                    <a:lnTo>
                      <a:pt x="6" y="11"/>
                    </a:lnTo>
                    <a:lnTo>
                      <a:pt x="6" y="11"/>
                    </a:lnTo>
                    <a:lnTo>
                      <a:pt x="6" y="11"/>
                    </a:lnTo>
                    <a:lnTo>
                      <a:pt x="6" y="11"/>
                    </a:lnTo>
                    <a:lnTo>
                      <a:pt x="6" y="11"/>
                    </a:lnTo>
                    <a:lnTo>
                      <a:pt x="6" y="11"/>
                    </a:lnTo>
                    <a:lnTo>
                      <a:pt x="6" y="11"/>
                    </a:lnTo>
                    <a:lnTo>
                      <a:pt x="6" y="11"/>
                    </a:lnTo>
                    <a:lnTo>
                      <a:pt x="6" y="11"/>
                    </a:lnTo>
                    <a:lnTo>
                      <a:pt x="6" y="11"/>
                    </a:lnTo>
                    <a:lnTo>
                      <a:pt x="6" y="11"/>
                    </a:lnTo>
                    <a:lnTo>
                      <a:pt x="6" y="11"/>
                    </a:lnTo>
                    <a:lnTo>
                      <a:pt x="6" y="11"/>
                    </a:lnTo>
                    <a:lnTo>
                      <a:pt x="6" y="11"/>
                    </a:lnTo>
                    <a:lnTo>
                      <a:pt x="6" y="11"/>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11" y="6"/>
                    </a:lnTo>
                    <a:lnTo>
                      <a:pt x="11" y="6"/>
                    </a:lnTo>
                    <a:lnTo>
                      <a:pt x="11" y="6"/>
                    </a:lnTo>
                    <a:lnTo>
                      <a:pt x="11" y="6"/>
                    </a:lnTo>
                    <a:lnTo>
                      <a:pt x="11" y="6"/>
                    </a:lnTo>
                    <a:lnTo>
                      <a:pt x="11" y="6"/>
                    </a:lnTo>
                    <a:lnTo>
                      <a:pt x="11" y="6"/>
                    </a:lnTo>
                    <a:lnTo>
                      <a:pt x="11" y="6"/>
                    </a:lnTo>
                    <a:lnTo>
                      <a:pt x="11" y="6"/>
                    </a:lnTo>
                    <a:lnTo>
                      <a:pt x="11" y="6"/>
                    </a:lnTo>
                    <a:lnTo>
                      <a:pt x="11" y="6"/>
                    </a:lnTo>
                    <a:lnTo>
                      <a:pt x="11" y="6"/>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6"/>
                    </a:lnTo>
                    <a:lnTo>
                      <a:pt x="16" y="6"/>
                    </a:lnTo>
                    <a:lnTo>
                      <a:pt x="16" y="6"/>
                    </a:lnTo>
                    <a:lnTo>
                      <a:pt x="16" y="6"/>
                    </a:lnTo>
                    <a:lnTo>
                      <a:pt x="16" y="6"/>
                    </a:lnTo>
                    <a:lnTo>
                      <a:pt x="16" y="6"/>
                    </a:lnTo>
                    <a:lnTo>
                      <a:pt x="16" y="6"/>
                    </a:lnTo>
                    <a:lnTo>
                      <a:pt x="16"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7" y="6"/>
                    </a:lnTo>
                    <a:lnTo>
                      <a:pt x="27" y="6"/>
                    </a:lnTo>
                    <a:lnTo>
                      <a:pt x="27" y="6"/>
                    </a:lnTo>
                    <a:lnTo>
                      <a:pt x="27" y="6"/>
                    </a:lnTo>
                    <a:lnTo>
                      <a:pt x="27" y="6"/>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32" y="16"/>
                    </a:lnTo>
                    <a:lnTo>
                      <a:pt x="32" y="16"/>
                    </a:lnTo>
                    <a:lnTo>
                      <a:pt x="32" y="16"/>
                    </a:lnTo>
                    <a:lnTo>
                      <a:pt x="32" y="16"/>
                    </a:lnTo>
                    <a:lnTo>
                      <a:pt x="32" y="16"/>
                    </a:lnTo>
                    <a:lnTo>
                      <a:pt x="32" y="16"/>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77" name="Freeform 328"/>
              <p:cNvSpPr>
                <a:spLocks/>
              </p:cNvSpPr>
              <p:nvPr/>
            </p:nvSpPr>
            <p:spPr bwMode="auto">
              <a:xfrm>
                <a:off x="5130" y="2136"/>
                <a:ext cx="32" cy="32"/>
              </a:xfrm>
              <a:custGeom>
                <a:avLst/>
                <a:gdLst>
                  <a:gd name="T0" fmla="*/ 32 w 32"/>
                  <a:gd name="T1" fmla="*/ 21 h 32"/>
                  <a:gd name="T2" fmla="*/ 32 w 32"/>
                  <a:gd name="T3" fmla="*/ 21 h 32"/>
                  <a:gd name="T4" fmla="*/ 32 w 32"/>
                  <a:gd name="T5" fmla="*/ 21 h 32"/>
                  <a:gd name="T6" fmla="*/ 32 w 32"/>
                  <a:gd name="T7" fmla="*/ 27 h 32"/>
                  <a:gd name="T8" fmla="*/ 27 w 32"/>
                  <a:gd name="T9" fmla="*/ 27 h 32"/>
                  <a:gd name="T10" fmla="*/ 27 w 32"/>
                  <a:gd name="T11" fmla="*/ 27 h 32"/>
                  <a:gd name="T12" fmla="*/ 27 w 32"/>
                  <a:gd name="T13" fmla="*/ 27 h 32"/>
                  <a:gd name="T14" fmla="*/ 27 w 32"/>
                  <a:gd name="T15" fmla="*/ 32 h 32"/>
                  <a:gd name="T16" fmla="*/ 27 w 32"/>
                  <a:gd name="T17" fmla="*/ 32 h 32"/>
                  <a:gd name="T18" fmla="*/ 27 w 32"/>
                  <a:gd name="T19" fmla="*/ 32 h 32"/>
                  <a:gd name="T20" fmla="*/ 21 w 32"/>
                  <a:gd name="T21" fmla="*/ 32 h 32"/>
                  <a:gd name="T22" fmla="*/ 21 w 32"/>
                  <a:gd name="T23" fmla="*/ 32 h 32"/>
                  <a:gd name="T24" fmla="*/ 21 w 32"/>
                  <a:gd name="T25" fmla="*/ 32 h 32"/>
                  <a:gd name="T26" fmla="*/ 21 w 32"/>
                  <a:gd name="T27" fmla="*/ 32 h 32"/>
                  <a:gd name="T28" fmla="*/ 16 w 32"/>
                  <a:gd name="T29" fmla="*/ 32 h 32"/>
                  <a:gd name="T30" fmla="*/ 16 w 32"/>
                  <a:gd name="T31" fmla="*/ 32 h 32"/>
                  <a:gd name="T32" fmla="*/ 16 w 32"/>
                  <a:gd name="T33" fmla="*/ 32 h 32"/>
                  <a:gd name="T34" fmla="*/ 16 w 32"/>
                  <a:gd name="T35" fmla="*/ 32 h 32"/>
                  <a:gd name="T36" fmla="*/ 11 w 32"/>
                  <a:gd name="T37" fmla="*/ 32 h 32"/>
                  <a:gd name="T38" fmla="*/ 11 w 32"/>
                  <a:gd name="T39" fmla="*/ 32 h 32"/>
                  <a:gd name="T40" fmla="*/ 11 w 32"/>
                  <a:gd name="T41" fmla="*/ 32 h 32"/>
                  <a:gd name="T42" fmla="*/ 11 w 32"/>
                  <a:gd name="T43" fmla="*/ 32 h 32"/>
                  <a:gd name="T44" fmla="*/ 6 w 32"/>
                  <a:gd name="T45" fmla="*/ 27 h 32"/>
                  <a:gd name="T46" fmla="*/ 6 w 32"/>
                  <a:gd name="T47" fmla="*/ 27 h 32"/>
                  <a:gd name="T48" fmla="*/ 6 w 32"/>
                  <a:gd name="T49" fmla="*/ 27 h 32"/>
                  <a:gd name="T50" fmla="*/ 6 w 32"/>
                  <a:gd name="T51" fmla="*/ 27 h 32"/>
                  <a:gd name="T52" fmla="*/ 6 w 32"/>
                  <a:gd name="T53" fmla="*/ 21 h 32"/>
                  <a:gd name="T54" fmla="*/ 6 w 32"/>
                  <a:gd name="T55" fmla="*/ 21 h 32"/>
                  <a:gd name="T56" fmla="*/ 6 w 32"/>
                  <a:gd name="T57" fmla="*/ 21 h 32"/>
                  <a:gd name="T58" fmla="*/ 0 w 32"/>
                  <a:gd name="T59" fmla="*/ 16 h 32"/>
                  <a:gd name="T60" fmla="*/ 0 w 32"/>
                  <a:gd name="T61" fmla="*/ 16 h 32"/>
                  <a:gd name="T62" fmla="*/ 0 w 32"/>
                  <a:gd name="T63" fmla="*/ 16 h 32"/>
                  <a:gd name="T64" fmla="*/ 0 w 32"/>
                  <a:gd name="T65" fmla="*/ 11 h 32"/>
                  <a:gd name="T66" fmla="*/ 0 w 32"/>
                  <a:gd name="T67" fmla="*/ 11 h 32"/>
                  <a:gd name="T68" fmla="*/ 6 w 32"/>
                  <a:gd name="T69" fmla="*/ 11 h 32"/>
                  <a:gd name="T70" fmla="*/ 6 w 32"/>
                  <a:gd name="T71" fmla="*/ 11 h 32"/>
                  <a:gd name="T72" fmla="*/ 6 w 32"/>
                  <a:gd name="T73" fmla="*/ 6 h 32"/>
                  <a:gd name="T74" fmla="*/ 6 w 32"/>
                  <a:gd name="T75" fmla="*/ 6 h 32"/>
                  <a:gd name="T76" fmla="*/ 6 w 32"/>
                  <a:gd name="T77" fmla="*/ 6 h 32"/>
                  <a:gd name="T78" fmla="*/ 6 w 32"/>
                  <a:gd name="T79" fmla="*/ 6 h 32"/>
                  <a:gd name="T80" fmla="*/ 11 w 32"/>
                  <a:gd name="T81" fmla="*/ 6 h 32"/>
                  <a:gd name="T82" fmla="*/ 11 w 32"/>
                  <a:gd name="T83" fmla="*/ 6 h 32"/>
                  <a:gd name="T84" fmla="*/ 11 w 32"/>
                  <a:gd name="T85" fmla="*/ 0 h 32"/>
                  <a:gd name="T86" fmla="*/ 11 w 32"/>
                  <a:gd name="T87" fmla="*/ 0 h 32"/>
                  <a:gd name="T88" fmla="*/ 16 w 32"/>
                  <a:gd name="T89" fmla="*/ 0 h 32"/>
                  <a:gd name="T90" fmla="*/ 16 w 32"/>
                  <a:gd name="T91" fmla="*/ 0 h 32"/>
                  <a:gd name="T92" fmla="*/ 16 w 32"/>
                  <a:gd name="T93" fmla="*/ 0 h 32"/>
                  <a:gd name="T94" fmla="*/ 16 w 32"/>
                  <a:gd name="T95" fmla="*/ 6 h 32"/>
                  <a:gd name="T96" fmla="*/ 21 w 32"/>
                  <a:gd name="T97" fmla="*/ 6 h 32"/>
                  <a:gd name="T98" fmla="*/ 21 w 32"/>
                  <a:gd name="T99" fmla="*/ 6 h 32"/>
                  <a:gd name="T100" fmla="*/ 21 w 32"/>
                  <a:gd name="T101" fmla="*/ 6 h 32"/>
                  <a:gd name="T102" fmla="*/ 21 w 32"/>
                  <a:gd name="T103" fmla="*/ 6 h 32"/>
                  <a:gd name="T104" fmla="*/ 27 w 32"/>
                  <a:gd name="T105" fmla="*/ 6 h 32"/>
                  <a:gd name="T106" fmla="*/ 27 w 32"/>
                  <a:gd name="T107" fmla="*/ 11 h 32"/>
                  <a:gd name="T108" fmla="*/ 27 w 32"/>
                  <a:gd name="T109" fmla="*/ 11 h 32"/>
                  <a:gd name="T110" fmla="*/ 27 w 32"/>
                  <a:gd name="T111" fmla="*/ 11 h 32"/>
                  <a:gd name="T112" fmla="*/ 27 w 32"/>
                  <a:gd name="T113" fmla="*/ 11 h 32"/>
                  <a:gd name="T114" fmla="*/ 27 w 32"/>
                  <a:gd name="T115" fmla="*/ 16 h 32"/>
                  <a:gd name="T116" fmla="*/ 27 w 32"/>
                  <a:gd name="T117" fmla="*/ 16 h 32"/>
                  <a:gd name="T118" fmla="*/ 32 w 32"/>
                  <a:gd name="T119" fmla="*/ 16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2" h="32">
                    <a:moveTo>
                      <a:pt x="32" y="16"/>
                    </a:moveTo>
                    <a:lnTo>
                      <a:pt x="32" y="16"/>
                    </a:lnTo>
                    <a:lnTo>
                      <a:pt x="32" y="16"/>
                    </a:lnTo>
                    <a:lnTo>
                      <a:pt x="32" y="21"/>
                    </a:lnTo>
                    <a:lnTo>
                      <a:pt x="32" y="21"/>
                    </a:lnTo>
                    <a:lnTo>
                      <a:pt x="32" y="21"/>
                    </a:lnTo>
                    <a:lnTo>
                      <a:pt x="32" y="21"/>
                    </a:lnTo>
                    <a:lnTo>
                      <a:pt x="32" y="21"/>
                    </a:lnTo>
                    <a:lnTo>
                      <a:pt x="32" y="21"/>
                    </a:lnTo>
                    <a:lnTo>
                      <a:pt x="32" y="21"/>
                    </a:lnTo>
                    <a:lnTo>
                      <a:pt x="32" y="21"/>
                    </a:lnTo>
                    <a:lnTo>
                      <a:pt x="32" y="21"/>
                    </a:lnTo>
                    <a:lnTo>
                      <a:pt x="32" y="21"/>
                    </a:lnTo>
                    <a:lnTo>
                      <a:pt x="32" y="21"/>
                    </a:lnTo>
                    <a:lnTo>
                      <a:pt x="32" y="21"/>
                    </a:lnTo>
                    <a:lnTo>
                      <a:pt x="32" y="21"/>
                    </a:lnTo>
                    <a:lnTo>
                      <a:pt x="32" y="21"/>
                    </a:lnTo>
                    <a:lnTo>
                      <a:pt x="32" y="21"/>
                    </a:lnTo>
                    <a:lnTo>
                      <a:pt x="32" y="21"/>
                    </a:lnTo>
                    <a:lnTo>
                      <a:pt x="32" y="21"/>
                    </a:lnTo>
                    <a:lnTo>
                      <a:pt x="32" y="21"/>
                    </a:lnTo>
                    <a:lnTo>
                      <a:pt x="32" y="21"/>
                    </a:lnTo>
                    <a:lnTo>
                      <a:pt x="32" y="21"/>
                    </a:lnTo>
                    <a:lnTo>
                      <a:pt x="32" y="27"/>
                    </a:lnTo>
                    <a:lnTo>
                      <a:pt x="32" y="27"/>
                    </a:lnTo>
                    <a:lnTo>
                      <a:pt x="27" y="27"/>
                    </a:lnTo>
                    <a:lnTo>
                      <a:pt x="27" y="27"/>
                    </a:lnTo>
                    <a:lnTo>
                      <a:pt x="27" y="27"/>
                    </a:lnTo>
                    <a:lnTo>
                      <a:pt x="27" y="27"/>
                    </a:lnTo>
                    <a:lnTo>
                      <a:pt x="27" y="27"/>
                    </a:lnTo>
                    <a:lnTo>
                      <a:pt x="27" y="27"/>
                    </a:lnTo>
                    <a:lnTo>
                      <a:pt x="27" y="27"/>
                    </a:lnTo>
                    <a:lnTo>
                      <a:pt x="27" y="27"/>
                    </a:lnTo>
                    <a:lnTo>
                      <a:pt x="27" y="27"/>
                    </a:lnTo>
                    <a:lnTo>
                      <a:pt x="27" y="27"/>
                    </a:lnTo>
                    <a:lnTo>
                      <a:pt x="27" y="27"/>
                    </a:lnTo>
                    <a:lnTo>
                      <a:pt x="27" y="27"/>
                    </a:lnTo>
                    <a:lnTo>
                      <a:pt x="27" y="27"/>
                    </a:lnTo>
                    <a:lnTo>
                      <a:pt x="27" y="27"/>
                    </a:lnTo>
                    <a:lnTo>
                      <a:pt x="27" y="27"/>
                    </a:lnTo>
                    <a:lnTo>
                      <a:pt x="27" y="27"/>
                    </a:lnTo>
                    <a:lnTo>
                      <a:pt x="27" y="27"/>
                    </a:lnTo>
                    <a:lnTo>
                      <a:pt x="27" y="27"/>
                    </a:lnTo>
                    <a:lnTo>
                      <a:pt x="27" y="27"/>
                    </a:lnTo>
                    <a:lnTo>
                      <a:pt x="27" y="27"/>
                    </a:lnTo>
                    <a:lnTo>
                      <a:pt x="27" y="27"/>
                    </a:lnTo>
                    <a:lnTo>
                      <a:pt x="27" y="27"/>
                    </a:lnTo>
                    <a:lnTo>
                      <a:pt x="27" y="32"/>
                    </a:lnTo>
                    <a:lnTo>
                      <a:pt x="27" y="32"/>
                    </a:lnTo>
                    <a:lnTo>
                      <a:pt x="27" y="32"/>
                    </a:lnTo>
                    <a:lnTo>
                      <a:pt x="27" y="32"/>
                    </a:lnTo>
                    <a:lnTo>
                      <a:pt x="27" y="32"/>
                    </a:lnTo>
                    <a:lnTo>
                      <a:pt x="27" y="32"/>
                    </a:lnTo>
                    <a:lnTo>
                      <a:pt x="27" y="32"/>
                    </a:lnTo>
                    <a:lnTo>
                      <a:pt x="27" y="32"/>
                    </a:lnTo>
                    <a:lnTo>
                      <a:pt x="27" y="32"/>
                    </a:lnTo>
                    <a:lnTo>
                      <a:pt x="27" y="32"/>
                    </a:lnTo>
                    <a:lnTo>
                      <a:pt x="27" y="32"/>
                    </a:lnTo>
                    <a:lnTo>
                      <a:pt x="27" y="32"/>
                    </a:lnTo>
                    <a:lnTo>
                      <a:pt x="27" y="32"/>
                    </a:lnTo>
                    <a:lnTo>
                      <a:pt x="27" y="32"/>
                    </a:lnTo>
                    <a:lnTo>
                      <a:pt x="27" y="32"/>
                    </a:lnTo>
                    <a:lnTo>
                      <a:pt x="27" y="32"/>
                    </a:lnTo>
                    <a:lnTo>
                      <a:pt x="27" y="32"/>
                    </a:lnTo>
                    <a:lnTo>
                      <a:pt x="27"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27"/>
                    </a:lnTo>
                    <a:lnTo>
                      <a:pt x="11"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1"/>
                    </a:lnTo>
                    <a:lnTo>
                      <a:pt x="6" y="21"/>
                    </a:lnTo>
                    <a:lnTo>
                      <a:pt x="6" y="21"/>
                    </a:lnTo>
                    <a:lnTo>
                      <a:pt x="6" y="21"/>
                    </a:lnTo>
                    <a:lnTo>
                      <a:pt x="6" y="21"/>
                    </a:lnTo>
                    <a:lnTo>
                      <a:pt x="6" y="21"/>
                    </a:lnTo>
                    <a:lnTo>
                      <a:pt x="6" y="21"/>
                    </a:lnTo>
                    <a:lnTo>
                      <a:pt x="6" y="21"/>
                    </a:lnTo>
                    <a:lnTo>
                      <a:pt x="6" y="21"/>
                    </a:lnTo>
                    <a:lnTo>
                      <a:pt x="6" y="21"/>
                    </a:lnTo>
                    <a:lnTo>
                      <a:pt x="6" y="21"/>
                    </a:lnTo>
                    <a:lnTo>
                      <a:pt x="6" y="21"/>
                    </a:lnTo>
                    <a:lnTo>
                      <a:pt x="6" y="21"/>
                    </a:lnTo>
                    <a:lnTo>
                      <a:pt x="6" y="21"/>
                    </a:lnTo>
                    <a:lnTo>
                      <a:pt x="6" y="21"/>
                    </a:lnTo>
                    <a:lnTo>
                      <a:pt x="6" y="21"/>
                    </a:lnTo>
                    <a:lnTo>
                      <a:pt x="6" y="21"/>
                    </a:lnTo>
                    <a:lnTo>
                      <a:pt x="6"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1"/>
                    </a:lnTo>
                    <a:lnTo>
                      <a:pt x="0" y="11"/>
                    </a:lnTo>
                    <a:lnTo>
                      <a:pt x="0" y="11"/>
                    </a:lnTo>
                    <a:lnTo>
                      <a:pt x="0" y="11"/>
                    </a:lnTo>
                    <a:lnTo>
                      <a:pt x="0" y="11"/>
                    </a:lnTo>
                    <a:lnTo>
                      <a:pt x="0" y="11"/>
                    </a:lnTo>
                    <a:lnTo>
                      <a:pt x="0" y="11"/>
                    </a:lnTo>
                    <a:lnTo>
                      <a:pt x="0" y="11"/>
                    </a:lnTo>
                    <a:lnTo>
                      <a:pt x="6" y="11"/>
                    </a:lnTo>
                    <a:lnTo>
                      <a:pt x="6" y="11"/>
                    </a:lnTo>
                    <a:lnTo>
                      <a:pt x="6" y="11"/>
                    </a:lnTo>
                    <a:lnTo>
                      <a:pt x="6" y="11"/>
                    </a:lnTo>
                    <a:lnTo>
                      <a:pt x="6" y="11"/>
                    </a:lnTo>
                    <a:lnTo>
                      <a:pt x="6" y="11"/>
                    </a:lnTo>
                    <a:lnTo>
                      <a:pt x="6" y="11"/>
                    </a:lnTo>
                    <a:lnTo>
                      <a:pt x="6" y="11"/>
                    </a:lnTo>
                    <a:lnTo>
                      <a:pt x="6" y="11"/>
                    </a:lnTo>
                    <a:lnTo>
                      <a:pt x="6" y="11"/>
                    </a:lnTo>
                    <a:lnTo>
                      <a:pt x="6" y="11"/>
                    </a:lnTo>
                    <a:lnTo>
                      <a:pt x="6" y="11"/>
                    </a:lnTo>
                    <a:lnTo>
                      <a:pt x="6" y="11"/>
                    </a:lnTo>
                    <a:lnTo>
                      <a:pt x="6" y="11"/>
                    </a:lnTo>
                    <a:lnTo>
                      <a:pt x="6" y="11"/>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11" y="6"/>
                    </a:lnTo>
                    <a:lnTo>
                      <a:pt x="11" y="6"/>
                    </a:lnTo>
                    <a:lnTo>
                      <a:pt x="11" y="6"/>
                    </a:lnTo>
                    <a:lnTo>
                      <a:pt x="11" y="6"/>
                    </a:lnTo>
                    <a:lnTo>
                      <a:pt x="11" y="6"/>
                    </a:lnTo>
                    <a:lnTo>
                      <a:pt x="11" y="6"/>
                    </a:lnTo>
                    <a:lnTo>
                      <a:pt x="11" y="6"/>
                    </a:lnTo>
                    <a:lnTo>
                      <a:pt x="11" y="6"/>
                    </a:lnTo>
                    <a:lnTo>
                      <a:pt x="11" y="6"/>
                    </a:lnTo>
                    <a:lnTo>
                      <a:pt x="11" y="6"/>
                    </a:lnTo>
                    <a:lnTo>
                      <a:pt x="11" y="6"/>
                    </a:lnTo>
                    <a:lnTo>
                      <a:pt x="11" y="6"/>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6"/>
                    </a:lnTo>
                    <a:lnTo>
                      <a:pt x="16" y="6"/>
                    </a:lnTo>
                    <a:lnTo>
                      <a:pt x="16" y="6"/>
                    </a:lnTo>
                    <a:lnTo>
                      <a:pt x="16" y="6"/>
                    </a:lnTo>
                    <a:lnTo>
                      <a:pt x="16" y="6"/>
                    </a:lnTo>
                    <a:lnTo>
                      <a:pt x="16" y="6"/>
                    </a:lnTo>
                    <a:lnTo>
                      <a:pt x="16" y="6"/>
                    </a:lnTo>
                    <a:lnTo>
                      <a:pt x="16"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7" y="6"/>
                    </a:lnTo>
                    <a:lnTo>
                      <a:pt x="27" y="6"/>
                    </a:lnTo>
                    <a:lnTo>
                      <a:pt x="27" y="6"/>
                    </a:lnTo>
                    <a:lnTo>
                      <a:pt x="27" y="6"/>
                    </a:lnTo>
                    <a:lnTo>
                      <a:pt x="27" y="6"/>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32" y="16"/>
                    </a:lnTo>
                    <a:lnTo>
                      <a:pt x="32" y="16"/>
                    </a:lnTo>
                    <a:lnTo>
                      <a:pt x="32" y="16"/>
                    </a:lnTo>
                    <a:lnTo>
                      <a:pt x="32" y="16"/>
                    </a:lnTo>
                    <a:lnTo>
                      <a:pt x="32" y="16"/>
                    </a:lnTo>
                    <a:lnTo>
                      <a:pt x="32" y="1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78" name="Freeform 329"/>
              <p:cNvSpPr>
                <a:spLocks/>
              </p:cNvSpPr>
              <p:nvPr/>
            </p:nvSpPr>
            <p:spPr bwMode="auto">
              <a:xfrm>
                <a:off x="5209" y="2242"/>
                <a:ext cx="32" cy="31"/>
              </a:xfrm>
              <a:custGeom>
                <a:avLst/>
                <a:gdLst>
                  <a:gd name="T0" fmla="*/ 32 w 32"/>
                  <a:gd name="T1" fmla="*/ 16 h 31"/>
                  <a:gd name="T2" fmla="*/ 32 w 32"/>
                  <a:gd name="T3" fmla="*/ 21 h 31"/>
                  <a:gd name="T4" fmla="*/ 27 w 32"/>
                  <a:gd name="T5" fmla="*/ 21 h 31"/>
                  <a:gd name="T6" fmla="*/ 27 w 32"/>
                  <a:gd name="T7" fmla="*/ 21 h 31"/>
                  <a:gd name="T8" fmla="*/ 27 w 32"/>
                  <a:gd name="T9" fmla="*/ 26 h 31"/>
                  <a:gd name="T10" fmla="*/ 27 w 32"/>
                  <a:gd name="T11" fmla="*/ 26 h 31"/>
                  <a:gd name="T12" fmla="*/ 27 w 32"/>
                  <a:gd name="T13" fmla="*/ 26 h 31"/>
                  <a:gd name="T14" fmla="*/ 27 w 32"/>
                  <a:gd name="T15" fmla="*/ 26 h 31"/>
                  <a:gd name="T16" fmla="*/ 27 w 32"/>
                  <a:gd name="T17" fmla="*/ 26 h 31"/>
                  <a:gd name="T18" fmla="*/ 22 w 32"/>
                  <a:gd name="T19" fmla="*/ 31 h 31"/>
                  <a:gd name="T20" fmla="*/ 22 w 32"/>
                  <a:gd name="T21" fmla="*/ 31 h 31"/>
                  <a:gd name="T22" fmla="*/ 22 w 32"/>
                  <a:gd name="T23" fmla="*/ 31 h 31"/>
                  <a:gd name="T24" fmla="*/ 22 w 32"/>
                  <a:gd name="T25" fmla="*/ 31 h 31"/>
                  <a:gd name="T26" fmla="*/ 16 w 32"/>
                  <a:gd name="T27" fmla="*/ 31 h 31"/>
                  <a:gd name="T28" fmla="*/ 16 w 32"/>
                  <a:gd name="T29" fmla="*/ 31 h 31"/>
                  <a:gd name="T30" fmla="*/ 16 w 32"/>
                  <a:gd name="T31" fmla="*/ 31 h 31"/>
                  <a:gd name="T32" fmla="*/ 16 w 32"/>
                  <a:gd name="T33" fmla="*/ 31 h 31"/>
                  <a:gd name="T34" fmla="*/ 11 w 32"/>
                  <a:gd name="T35" fmla="*/ 31 h 31"/>
                  <a:gd name="T36" fmla="*/ 11 w 32"/>
                  <a:gd name="T37" fmla="*/ 31 h 31"/>
                  <a:gd name="T38" fmla="*/ 11 w 32"/>
                  <a:gd name="T39" fmla="*/ 31 h 31"/>
                  <a:gd name="T40" fmla="*/ 11 w 32"/>
                  <a:gd name="T41" fmla="*/ 31 h 31"/>
                  <a:gd name="T42" fmla="*/ 6 w 32"/>
                  <a:gd name="T43" fmla="*/ 26 h 31"/>
                  <a:gd name="T44" fmla="*/ 6 w 32"/>
                  <a:gd name="T45" fmla="*/ 26 h 31"/>
                  <a:gd name="T46" fmla="*/ 6 w 32"/>
                  <a:gd name="T47" fmla="*/ 26 h 31"/>
                  <a:gd name="T48" fmla="*/ 6 w 32"/>
                  <a:gd name="T49" fmla="*/ 26 h 31"/>
                  <a:gd name="T50" fmla="*/ 6 w 32"/>
                  <a:gd name="T51" fmla="*/ 21 h 31"/>
                  <a:gd name="T52" fmla="*/ 6 w 32"/>
                  <a:gd name="T53" fmla="*/ 21 h 31"/>
                  <a:gd name="T54" fmla="*/ 6 w 32"/>
                  <a:gd name="T55" fmla="*/ 21 h 31"/>
                  <a:gd name="T56" fmla="*/ 0 w 32"/>
                  <a:gd name="T57" fmla="*/ 16 h 31"/>
                  <a:gd name="T58" fmla="*/ 0 w 32"/>
                  <a:gd name="T59" fmla="*/ 16 h 31"/>
                  <a:gd name="T60" fmla="*/ 0 w 32"/>
                  <a:gd name="T61" fmla="*/ 16 h 31"/>
                  <a:gd name="T62" fmla="*/ 0 w 32"/>
                  <a:gd name="T63" fmla="*/ 16 h 31"/>
                  <a:gd name="T64" fmla="*/ 0 w 32"/>
                  <a:gd name="T65" fmla="*/ 10 h 31"/>
                  <a:gd name="T66" fmla="*/ 0 w 32"/>
                  <a:gd name="T67" fmla="*/ 10 h 31"/>
                  <a:gd name="T68" fmla="*/ 6 w 32"/>
                  <a:gd name="T69" fmla="*/ 10 h 31"/>
                  <a:gd name="T70" fmla="*/ 6 w 32"/>
                  <a:gd name="T71" fmla="*/ 5 h 31"/>
                  <a:gd name="T72" fmla="*/ 6 w 32"/>
                  <a:gd name="T73" fmla="*/ 5 h 31"/>
                  <a:gd name="T74" fmla="*/ 6 w 32"/>
                  <a:gd name="T75" fmla="*/ 5 h 31"/>
                  <a:gd name="T76" fmla="*/ 6 w 32"/>
                  <a:gd name="T77" fmla="*/ 5 h 31"/>
                  <a:gd name="T78" fmla="*/ 6 w 32"/>
                  <a:gd name="T79" fmla="*/ 5 h 31"/>
                  <a:gd name="T80" fmla="*/ 11 w 32"/>
                  <a:gd name="T81" fmla="*/ 0 h 31"/>
                  <a:gd name="T82" fmla="*/ 11 w 32"/>
                  <a:gd name="T83" fmla="*/ 0 h 31"/>
                  <a:gd name="T84" fmla="*/ 11 w 32"/>
                  <a:gd name="T85" fmla="*/ 0 h 31"/>
                  <a:gd name="T86" fmla="*/ 11 w 32"/>
                  <a:gd name="T87" fmla="*/ 0 h 31"/>
                  <a:gd name="T88" fmla="*/ 16 w 32"/>
                  <a:gd name="T89" fmla="*/ 0 h 31"/>
                  <a:gd name="T90" fmla="*/ 16 w 32"/>
                  <a:gd name="T91" fmla="*/ 0 h 31"/>
                  <a:gd name="T92" fmla="*/ 16 w 32"/>
                  <a:gd name="T93" fmla="*/ 0 h 31"/>
                  <a:gd name="T94" fmla="*/ 16 w 32"/>
                  <a:gd name="T95" fmla="*/ 0 h 31"/>
                  <a:gd name="T96" fmla="*/ 22 w 32"/>
                  <a:gd name="T97" fmla="*/ 0 h 31"/>
                  <a:gd name="T98" fmla="*/ 22 w 32"/>
                  <a:gd name="T99" fmla="*/ 5 h 31"/>
                  <a:gd name="T100" fmla="*/ 22 w 32"/>
                  <a:gd name="T101" fmla="*/ 5 h 31"/>
                  <a:gd name="T102" fmla="*/ 22 w 32"/>
                  <a:gd name="T103" fmla="*/ 5 h 31"/>
                  <a:gd name="T104" fmla="*/ 27 w 32"/>
                  <a:gd name="T105" fmla="*/ 5 h 31"/>
                  <a:gd name="T106" fmla="*/ 27 w 32"/>
                  <a:gd name="T107" fmla="*/ 5 h 31"/>
                  <a:gd name="T108" fmla="*/ 27 w 32"/>
                  <a:gd name="T109" fmla="*/ 10 h 31"/>
                  <a:gd name="T110" fmla="*/ 27 w 32"/>
                  <a:gd name="T111" fmla="*/ 10 h 31"/>
                  <a:gd name="T112" fmla="*/ 27 w 32"/>
                  <a:gd name="T113" fmla="*/ 10 h 31"/>
                  <a:gd name="T114" fmla="*/ 27 w 32"/>
                  <a:gd name="T115" fmla="*/ 10 h 31"/>
                  <a:gd name="T116" fmla="*/ 27 w 32"/>
                  <a:gd name="T117" fmla="*/ 16 h 31"/>
                  <a:gd name="T118" fmla="*/ 32 w 32"/>
                  <a:gd name="T11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2" h="31">
                    <a:moveTo>
                      <a:pt x="32" y="16"/>
                    </a:moveTo>
                    <a:lnTo>
                      <a:pt x="32" y="16"/>
                    </a:lnTo>
                    <a:lnTo>
                      <a:pt x="32" y="16"/>
                    </a:lnTo>
                    <a:lnTo>
                      <a:pt x="32" y="16"/>
                    </a:lnTo>
                    <a:lnTo>
                      <a:pt x="32" y="16"/>
                    </a:lnTo>
                    <a:lnTo>
                      <a:pt x="32" y="16"/>
                    </a:lnTo>
                    <a:lnTo>
                      <a:pt x="32" y="16"/>
                    </a:lnTo>
                    <a:lnTo>
                      <a:pt x="32" y="16"/>
                    </a:lnTo>
                    <a:lnTo>
                      <a:pt x="32" y="21"/>
                    </a:lnTo>
                    <a:lnTo>
                      <a:pt x="32" y="21"/>
                    </a:lnTo>
                    <a:lnTo>
                      <a:pt x="32" y="21"/>
                    </a:lnTo>
                    <a:lnTo>
                      <a:pt x="32" y="21"/>
                    </a:lnTo>
                    <a:lnTo>
                      <a:pt x="32"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31"/>
                    </a:lnTo>
                    <a:lnTo>
                      <a:pt x="27" y="31"/>
                    </a:lnTo>
                    <a:lnTo>
                      <a:pt x="27" y="31"/>
                    </a:lnTo>
                    <a:lnTo>
                      <a:pt x="27"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1" y="31"/>
                    </a:lnTo>
                    <a:lnTo>
                      <a:pt x="11" y="31"/>
                    </a:lnTo>
                    <a:lnTo>
                      <a:pt x="11" y="31"/>
                    </a:lnTo>
                    <a:lnTo>
                      <a:pt x="11" y="31"/>
                    </a:lnTo>
                    <a:lnTo>
                      <a:pt x="11" y="31"/>
                    </a:lnTo>
                    <a:lnTo>
                      <a:pt x="11" y="31"/>
                    </a:lnTo>
                    <a:lnTo>
                      <a:pt x="11" y="31"/>
                    </a:lnTo>
                    <a:lnTo>
                      <a:pt x="11" y="31"/>
                    </a:lnTo>
                    <a:lnTo>
                      <a:pt x="11" y="31"/>
                    </a:lnTo>
                    <a:lnTo>
                      <a:pt x="11" y="31"/>
                    </a:lnTo>
                    <a:lnTo>
                      <a:pt x="11" y="31"/>
                    </a:lnTo>
                    <a:lnTo>
                      <a:pt x="11" y="31"/>
                    </a:lnTo>
                    <a:lnTo>
                      <a:pt x="11" y="31"/>
                    </a:lnTo>
                    <a:lnTo>
                      <a:pt x="11" y="31"/>
                    </a:lnTo>
                    <a:lnTo>
                      <a:pt x="11" y="31"/>
                    </a:lnTo>
                    <a:lnTo>
                      <a:pt x="11" y="31"/>
                    </a:lnTo>
                    <a:lnTo>
                      <a:pt x="11" y="31"/>
                    </a:lnTo>
                    <a:lnTo>
                      <a:pt x="11" y="31"/>
                    </a:lnTo>
                    <a:lnTo>
                      <a:pt x="11" y="31"/>
                    </a:lnTo>
                    <a:lnTo>
                      <a:pt x="11" y="31"/>
                    </a:lnTo>
                    <a:lnTo>
                      <a:pt x="11" y="26"/>
                    </a:lnTo>
                    <a:lnTo>
                      <a:pt x="11" y="26"/>
                    </a:lnTo>
                    <a:lnTo>
                      <a:pt x="11" y="26"/>
                    </a:lnTo>
                    <a:lnTo>
                      <a:pt x="11"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1"/>
                    </a:lnTo>
                    <a:lnTo>
                      <a:pt x="6" y="21"/>
                    </a:lnTo>
                    <a:lnTo>
                      <a:pt x="6" y="21"/>
                    </a:lnTo>
                    <a:lnTo>
                      <a:pt x="6" y="21"/>
                    </a:lnTo>
                    <a:lnTo>
                      <a:pt x="6" y="21"/>
                    </a:lnTo>
                    <a:lnTo>
                      <a:pt x="6" y="21"/>
                    </a:lnTo>
                    <a:lnTo>
                      <a:pt x="6" y="21"/>
                    </a:lnTo>
                    <a:lnTo>
                      <a:pt x="6" y="21"/>
                    </a:lnTo>
                    <a:lnTo>
                      <a:pt x="6" y="21"/>
                    </a:lnTo>
                    <a:lnTo>
                      <a:pt x="6" y="21"/>
                    </a:lnTo>
                    <a:lnTo>
                      <a:pt x="6" y="21"/>
                    </a:lnTo>
                    <a:lnTo>
                      <a:pt x="6" y="21"/>
                    </a:lnTo>
                    <a:lnTo>
                      <a:pt x="6" y="21"/>
                    </a:lnTo>
                    <a:lnTo>
                      <a:pt x="6" y="21"/>
                    </a:lnTo>
                    <a:lnTo>
                      <a:pt x="6" y="21"/>
                    </a:lnTo>
                    <a:lnTo>
                      <a:pt x="6" y="21"/>
                    </a:lnTo>
                    <a:lnTo>
                      <a:pt x="0"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6" y="10"/>
                    </a:lnTo>
                    <a:lnTo>
                      <a:pt x="6" y="10"/>
                    </a:lnTo>
                    <a:lnTo>
                      <a:pt x="6" y="10"/>
                    </a:lnTo>
                    <a:lnTo>
                      <a:pt x="6" y="10"/>
                    </a:lnTo>
                    <a:lnTo>
                      <a:pt x="6" y="10"/>
                    </a:lnTo>
                    <a:lnTo>
                      <a:pt x="6" y="10"/>
                    </a:lnTo>
                    <a:lnTo>
                      <a:pt x="6" y="10"/>
                    </a:lnTo>
                    <a:lnTo>
                      <a:pt x="6" y="10"/>
                    </a:lnTo>
                    <a:lnTo>
                      <a:pt x="6" y="10"/>
                    </a:lnTo>
                    <a:lnTo>
                      <a:pt x="6" y="10"/>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11" y="5"/>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22" y="0"/>
                    </a:lnTo>
                    <a:lnTo>
                      <a:pt x="22" y="0"/>
                    </a:lnTo>
                    <a:lnTo>
                      <a:pt x="22" y="0"/>
                    </a:lnTo>
                    <a:lnTo>
                      <a:pt x="22" y="0"/>
                    </a:lnTo>
                    <a:lnTo>
                      <a:pt x="22" y="0"/>
                    </a:lnTo>
                    <a:lnTo>
                      <a:pt x="22" y="0"/>
                    </a:lnTo>
                    <a:lnTo>
                      <a:pt x="22" y="0"/>
                    </a:lnTo>
                    <a:lnTo>
                      <a:pt x="22" y="0"/>
                    </a:lnTo>
                    <a:lnTo>
                      <a:pt x="22" y="0"/>
                    </a:lnTo>
                    <a:lnTo>
                      <a:pt x="22" y="5"/>
                    </a:lnTo>
                    <a:lnTo>
                      <a:pt x="22" y="5"/>
                    </a:lnTo>
                    <a:lnTo>
                      <a:pt x="22" y="5"/>
                    </a:lnTo>
                    <a:lnTo>
                      <a:pt x="22" y="5"/>
                    </a:lnTo>
                    <a:lnTo>
                      <a:pt x="22" y="5"/>
                    </a:lnTo>
                    <a:lnTo>
                      <a:pt x="22" y="5"/>
                    </a:lnTo>
                    <a:lnTo>
                      <a:pt x="22" y="5"/>
                    </a:lnTo>
                    <a:lnTo>
                      <a:pt x="22" y="5"/>
                    </a:lnTo>
                    <a:lnTo>
                      <a:pt x="22" y="5"/>
                    </a:lnTo>
                    <a:lnTo>
                      <a:pt x="22" y="5"/>
                    </a:lnTo>
                    <a:lnTo>
                      <a:pt x="22" y="5"/>
                    </a:lnTo>
                    <a:lnTo>
                      <a:pt x="22" y="5"/>
                    </a:lnTo>
                    <a:lnTo>
                      <a:pt x="22" y="5"/>
                    </a:lnTo>
                    <a:lnTo>
                      <a:pt x="22" y="5"/>
                    </a:lnTo>
                    <a:lnTo>
                      <a:pt x="22" y="5"/>
                    </a:lnTo>
                    <a:lnTo>
                      <a:pt x="27" y="5"/>
                    </a:lnTo>
                    <a:lnTo>
                      <a:pt x="27" y="5"/>
                    </a:lnTo>
                    <a:lnTo>
                      <a:pt x="27" y="5"/>
                    </a:lnTo>
                    <a:lnTo>
                      <a:pt x="27" y="5"/>
                    </a:lnTo>
                    <a:lnTo>
                      <a:pt x="27" y="5"/>
                    </a:lnTo>
                    <a:lnTo>
                      <a:pt x="27" y="5"/>
                    </a:lnTo>
                    <a:lnTo>
                      <a:pt x="27" y="5"/>
                    </a:lnTo>
                    <a:lnTo>
                      <a:pt x="27" y="5"/>
                    </a:lnTo>
                    <a:lnTo>
                      <a:pt x="27" y="5"/>
                    </a:lnTo>
                    <a:lnTo>
                      <a:pt x="27" y="5"/>
                    </a:lnTo>
                    <a:lnTo>
                      <a:pt x="27" y="5"/>
                    </a:lnTo>
                    <a:lnTo>
                      <a:pt x="27" y="5"/>
                    </a:lnTo>
                    <a:lnTo>
                      <a:pt x="27" y="5"/>
                    </a:lnTo>
                    <a:lnTo>
                      <a:pt x="27" y="5"/>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6"/>
                    </a:lnTo>
                    <a:lnTo>
                      <a:pt x="27" y="16"/>
                    </a:lnTo>
                    <a:lnTo>
                      <a:pt x="27" y="16"/>
                    </a:lnTo>
                    <a:lnTo>
                      <a:pt x="27" y="16"/>
                    </a:lnTo>
                    <a:lnTo>
                      <a:pt x="27" y="16"/>
                    </a:lnTo>
                    <a:lnTo>
                      <a:pt x="27" y="16"/>
                    </a:lnTo>
                    <a:lnTo>
                      <a:pt x="27" y="16"/>
                    </a:lnTo>
                    <a:lnTo>
                      <a:pt x="27" y="16"/>
                    </a:lnTo>
                    <a:lnTo>
                      <a:pt x="27" y="16"/>
                    </a:lnTo>
                    <a:lnTo>
                      <a:pt x="27" y="16"/>
                    </a:lnTo>
                    <a:lnTo>
                      <a:pt x="32" y="16"/>
                    </a:lnTo>
                    <a:lnTo>
                      <a:pt x="32" y="16"/>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79" name="Freeform 330"/>
              <p:cNvSpPr>
                <a:spLocks/>
              </p:cNvSpPr>
              <p:nvPr/>
            </p:nvSpPr>
            <p:spPr bwMode="auto">
              <a:xfrm>
                <a:off x="5209" y="2242"/>
                <a:ext cx="32" cy="31"/>
              </a:xfrm>
              <a:custGeom>
                <a:avLst/>
                <a:gdLst>
                  <a:gd name="T0" fmla="*/ 32 w 32"/>
                  <a:gd name="T1" fmla="*/ 16 h 31"/>
                  <a:gd name="T2" fmla="*/ 32 w 32"/>
                  <a:gd name="T3" fmla="*/ 21 h 31"/>
                  <a:gd name="T4" fmla="*/ 27 w 32"/>
                  <a:gd name="T5" fmla="*/ 21 h 31"/>
                  <a:gd name="T6" fmla="*/ 27 w 32"/>
                  <a:gd name="T7" fmla="*/ 21 h 31"/>
                  <a:gd name="T8" fmla="*/ 27 w 32"/>
                  <a:gd name="T9" fmla="*/ 26 h 31"/>
                  <a:gd name="T10" fmla="*/ 27 w 32"/>
                  <a:gd name="T11" fmla="*/ 26 h 31"/>
                  <a:gd name="T12" fmla="*/ 27 w 32"/>
                  <a:gd name="T13" fmla="*/ 26 h 31"/>
                  <a:gd name="T14" fmla="*/ 27 w 32"/>
                  <a:gd name="T15" fmla="*/ 26 h 31"/>
                  <a:gd name="T16" fmla="*/ 27 w 32"/>
                  <a:gd name="T17" fmla="*/ 26 h 31"/>
                  <a:gd name="T18" fmla="*/ 22 w 32"/>
                  <a:gd name="T19" fmla="*/ 31 h 31"/>
                  <a:gd name="T20" fmla="*/ 22 w 32"/>
                  <a:gd name="T21" fmla="*/ 31 h 31"/>
                  <a:gd name="T22" fmla="*/ 22 w 32"/>
                  <a:gd name="T23" fmla="*/ 31 h 31"/>
                  <a:gd name="T24" fmla="*/ 22 w 32"/>
                  <a:gd name="T25" fmla="*/ 31 h 31"/>
                  <a:gd name="T26" fmla="*/ 16 w 32"/>
                  <a:gd name="T27" fmla="*/ 31 h 31"/>
                  <a:gd name="T28" fmla="*/ 16 w 32"/>
                  <a:gd name="T29" fmla="*/ 31 h 31"/>
                  <a:gd name="T30" fmla="*/ 16 w 32"/>
                  <a:gd name="T31" fmla="*/ 31 h 31"/>
                  <a:gd name="T32" fmla="*/ 16 w 32"/>
                  <a:gd name="T33" fmla="*/ 31 h 31"/>
                  <a:gd name="T34" fmla="*/ 11 w 32"/>
                  <a:gd name="T35" fmla="*/ 31 h 31"/>
                  <a:gd name="T36" fmla="*/ 11 w 32"/>
                  <a:gd name="T37" fmla="*/ 31 h 31"/>
                  <a:gd name="T38" fmla="*/ 11 w 32"/>
                  <a:gd name="T39" fmla="*/ 31 h 31"/>
                  <a:gd name="T40" fmla="*/ 11 w 32"/>
                  <a:gd name="T41" fmla="*/ 31 h 31"/>
                  <a:gd name="T42" fmla="*/ 6 w 32"/>
                  <a:gd name="T43" fmla="*/ 26 h 31"/>
                  <a:gd name="T44" fmla="*/ 6 w 32"/>
                  <a:gd name="T45" fmla="*/ 26 h 31"/>
                  <a:gd name="T46" fmla="*/ 6 w 32"/>
                  <a:gd name="T47" fmla="*/ 26 h 31"/>
                  <a:gd name="T48" fmla="*/ 6 w 32"/>
                  <a:gd name="T49" fmla="*/ 26 h 31"/>
                  <a:gd name="T50" fmla="*/ 6 w 32"/>
                  <a:gd name="T51" fmla="*/ 21 h 31"/>
                  <a:gd name="T52" fmla="*/ 6 w 32"/>
                  <a:gd name="T53" fmla="*/ 21 h 31"/>
                  <a:gd name="T54" fmla="*/ 6 w 32"/>
                  <a:gd name="T55" fmla="*/ 21 h 31"/>
                  <a:gd name="T56" fmla="*/ 0 w 32"/>
                  <a:gd name="T57" fmla="*/ 16 h 31"/>
                  <a:gd name="T58" fmla="*/ 0 w 32"/>
                  <a:gd name="T59" fmla="*/ 16 h 31"/>
                  <a:gd name="T60" fmla="*/ 0 w 32"/>
                  <a:gd name="T61" fmla="*/ 16 h 31"/>
                  <a:gd name="T62" fmla="*/ 0 w 32"/>
                  <a:gd name="T63" fmla="*/ 16 h 31"/>
                  <a:gd name="T64" fmla="*/ 0 w 32"/>
                  <a:gd name="T65" fmla="*/ 10 h 31"/>
                  <a:gd name="T66" fmla="*/ 0 w 32"/>
                  <a:gd name="T67" fmla="*/ 10 h 31"/>
                  <a:gd name="T68" fmla="*/ 6 w 32"/>
                  <a:gd name="T69" fmla="*/ 10 h 31"/>
                  <a:gd name="T70" fmla="*/ 6 w 32"/>
                  <a:gd name="T71" fmla="*/ 5 h 31"/>
                  <a:gd name="T72" fmla="*/ 6 w 32"/>
                  <a:gd name="T73" fmla="*/ 5 h 31"/>
                  <a:gd name="T74" fmla="*/ 6 w 32"/>
                  <a:gd name="T75" fmla="*/ 5 h 31"/>
                  <a:gd name="T76" fmla="*/ 6 w 32"/>
                  <a:gd name="T77" fmla="*/ 5 h 31"/>
                  <a:gd name="T78" fmla="*/ 6 w 32"/>
                  <a:gd name="T79" fmla="*/ 5 h 31"/>
                  <a:gd name="T80" fmla="*/ 11 w 32"/>
                  <a:gd name="T81" fmla="*/ 0 h 31"/>
                  <a:gd name="T82" fmla="*/ 11 w 32"/>
                  <a:gd name="T83" fmla="*/ 0 h 31"/>
                  <a:gd name="T84" fmla="*/ 11 w 32"/>
                  <a:gd name="T85" fmla="*/ 0 h 31"/>
                  <a:gd name="T86" fmla="*/ 11 w 32"/>
                  <a:gd name="T87" fmla="*/ 0 h 31"/>
                  <a:gd name="T88" fmla="*/ 16 w 32"/>
                  <a:gd name="T89" fmla="*/ 0 h 31"/>
                  <a:gd name="T90" fmla="*/ 16 w 32"/>
                  <a:gd name="T91" fmla="*/ 0 h 31"/>
                  <a:gd name="T92" fmla="*/ 16 w 32"/>
                  <a:gd name="T93" fmla="*/ 0 h 31"/>
                  <a:gd name="T94" fmla="*/ 16 w 32"/>
                  <a:gd name="T95" fmla="*/ 0 h 31"/>
                  <a:gd name="T96" fmla="*/ 22 w 32"/>
                  <a:gd name="T97" fmla="*/ 0 h 31"/>
                  <a:gd name="T98" fmla="*/ 22 w 32"/>
                  <a:gd name="T99" fmla="*/ 5 h 31"/>
                  <a:gd name="T100" fmla="*/ 22 w 32"/>
                  <a:gd name="T101" fmla="*/ 5 h 31"/>
                  <a:gd name="T102" fmla="*/ 22 w 32"/>
                  <a:gd name="T103" fmla="*/ 5 h 31"/>
                  <a:gd name="T104" fmla="*/ 27 w 32"/>
                  <a:gd name="T105" fmla="*/ 5 h 31"/>
                  <a:gd name="T106" fmla="*/ 27 w 32"/>
                  <a:gd name="T107" fmla="*/ 5 h 31"/>
                  <a:gd name="T108" fmla="*/ 27 w 32"/>
                  <a:gd name="T109" fmla="*/ 10 h 31"/>
                  <a:gd name="T110" fmla="*/ 27 w 32"/>
                  <a:gd name="T111" fmla="*/ 10 h 31"/>
                  <a:gd name="T112" fmla="*/ 27 w 32"/>
                  <a:gd name="T113" fmla="*/ 10 h 31"/>
                  <a:gd name="T114" fmla="*/ 27 w 32"/>
                  <a:gd name="T115" fmla="*/ 10 h 31"/>
                  <a:gd name="T116" fmla="*/ 27 w 32"/>
                  <a:gd name="T117" fmla="*/ 16 h 31"/>
                  <a:gd name="T118" fmla="*/ 32 w 32"/>
                  <a:gd name="T11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2" h="31">
                    <a:moveTo>
                      <a:pt x="32" y="16"/>
                    </a:moveTo>
                    <a:lnTo>
                      <a:pt x="32" y="16"/>
                    </a:lnTo>
                    <a:lnTo>
                      <a:pt x="32" y="16"/>
                    </a:lnTo>
                    <a:lnTo>
                      <a:pt x="32" y="16"/>
                    </a:lnTo>
                    <a:lnTo>
                      <a:pt x="32" y="16"/>
                    </a:lnTo>
                    <a:lnTo>
                      <a:pt x="32" y="16"/>
                    </a:lnTo>
                    <a:lnTo>
                      <a:pt x="32" y="16"/>
                    </a:lnTo>
                    <a:lnTo>
                      <a:pt x="32" y="16"/>
                    </a:lnTo>
                    <a:lnTo>
                      <a:pt x="32" y="21"/>
                    </a:lnTo>
                    <a:lnTo>
                      <a:pt x="32" y="21"/>
                    </a:lnTo>
                    <a:lnTo>
                      <a:pt x="32" y="21"/>
                    </a:lnTo>
                    <a:lnTo>
                      <a:pt x="32" y="21"/>
                    </a:lnTo>
                    <a:lnTo>
                      <a:pt x="32"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31"/>
                    </a:lnTo>
                    <a:lnTo>
                      <a:pt x="27" y="31"/>
                    </a:lnTo>
                    <a:lnTo>
                      <a:pt x="27" y="31"/>
                    </a:lnTo>
                    <a:lnTo>
                      <a:pt x="27"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1" y="31"/>
                    </a:lnTo>
                    <a:lnTo>
                      <a:pt x="11" y="31"/>
                    </a:lnTo>
                    <a:lnTo>
                      <a:pt x="11" y="31"/>
                    </a:lnTo>
                    <a:lnTo>
                      <a:pt x="11" y="31"/>
                    </a:lnTo>
                    <a:lnTo>
                      <a:pt x="11" y="31"/>
                    </a:lnTo>
                    <a:lnTo>
                      <a:pt x="11" y="31"/>
                    </a:lnTo>
                    <a:lnTo>
                      <a:pt x="11" y="31"/>
                    </a:lnTo>
                    <a:lnTo>
                      <a:pt x="11" y="31"/>
                    </a:lnTo>
                    <a:lnTo>
                      <a:pt x="11" y="31"/>
                    </a:lnTo>
                    <a:lnTo>
                      <a:pt x="11" y="31"/>
                    </a:lnTo>
                    <a:lnTo>
                      <a:pt x="11" y="31"/>
                    </a:lnTo>
                    <a:lnTo>
                      <a:pt x="11" y="31"/>
                    </a:lnTo>
                    <a:lnTo>
                      <a:pt x="11" y="31"/>
                    </a:lnTo>
                    <a:lnTo>
                      <a:pt x="11" y="31"/>
                    </a:lnTo>
                    <a:lnTo>
                      <a:pt x="11" y="31"/>
                    </a:lnTo>
                    <a:lnTo>
                      <a:pt x="11" y="31"/>
                    </a:lnTo>
                    <a:lnTo>
                      <a:pt x="11" y="31"/>
                    </a:lnTo>
                    <a:lnTo>
                      <a:pt x="11" y="31"/>
                    </a:lnTo>
                    <a:lnTo>
                      <a:pt x="11" y="31"/>
                    </a:lnTo>
                    <a:lnTo>
                      <a:pt x="11" y="31"/>
                    </a:lnTo>
                    <a:lnTo>
                      <a:pt x="11" y="26"/>
                    </a:lnTo>
                    <a:lnTo>
                      <a:pt x="11" y="26"/>
                    </a:lnTo>
                    <a:lnTo>
                      <a:pt x="11" y="26"/>
                    </a:lnTo>
                    <a:lnTo>
                      <a:pt x="11"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1"/>
                    </a:lnTo>
                    <a:lnTo>
                      <a:pt x="6" y="21"/>
                    </a:lnTo>
                    <a:lnTo>
                      <a:pt x="6" y="21"/>
                    </a:lnTo>
                    <a:lnTo>
                      <a:pt x="6" y="21"/>
                    </a:lnTo>
                    <a:lnTo>
                      <a:pt x="6" y="21"/>
                    </a:lnTo>
                    <a:lnTo>
                      <a:pt x="6" y="21"/>
                    </a:lnTo>
                    <a:lnTo>
                      <a:pt x="6" y="21"/>
                    </a:lnTo>
                    <a:lnTo>
                      <a:pt x="6" y="21"/>
                    </a:lnTo>
                    <a:lnTo>
                      <a:pt x="6" y="21"/>
                    </a:lnTo>
                    <a:lnTo>
                      <a:pt x="6" y="21"/>
                    </a:lnTo>
                    <a:lnTo>
                      <a:pt x="6" y="21"/>
                    </a:lnTo>
                    <a:lnTo>
                      <a:pt x="6" y="21"/>
                    </a:lnTo>
                    <a:lnTo>
                      <a:pt x="6" y="21"/>
                    </a:lnTo>
                    <a:lnTo>
                      <a:pt x="6" y="21"/>
                    </a:lnTo>
                    <a:lnTo>
                      <a:pt x="6" y="21"/>
                    </a:lnTo>
                    <a:lnTo>
                      <a:pt x="6" y="21"/>
                    </a:lnTo>
                    <a:lnTo>
                      <a:pt x="0"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6" y="10"/>
                    </a:lnTo>
                    <a:lnTo>
                      <a:pt x="6" y="10"/>
                    </a:lnTo>
                    <a:lnTo>
                      <a:pt x="6" y="10"/>
                    </a:lnTo>
                    <a:lnTo>
                      <a:pt x="6" y="10"/>
                    </a:lnTo>
                    <a:lnTo>
                      <a:pt x="6" y="10"/>
                    </a:lnTo>
                    <a:lnTo>
                      <a:pt x="6" y="10"/>
                    </a:lnTo>
                    <a:lnTo>
                      <a:pt x="6" y="10"/>
                    </a:lnTo>
                    <a:lnTo>
                      <a:pt x="6" y="10"/>
                    </a:lnTo>
                    <a:lnTo>
                      <a:pt x="6" y="10"/>
                    </a:lnTo>
                    <a:lnTo>
                      <a:pt x="6" y="10"/>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11" y="5"/>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22" y="0"/>
                    </a:lnTo>
                    <a:lnTo>
                      <a:pt x="22" y="0"/>
                    </a:lnTo>
                    <a:lnTo>
                      <a:pt x="22" y="0"/>
                    </a:lnTo>
                    <a:lnTo>
                      <a:pt x="22" y="0"/>
                    </a:lnTo>
                    <a:lnTo>
                      <a:pt x="22" y="0"/>
                    </a:lnTo>
                    <a:lnTo>
                      <a:pt x="22" y="0"/>
                    </a:lnTo>
                    <a:lnTo>
                      <a:pt x="22" y="0"/>
                    </a:lnTo>
                    <a:lnTo>
                      <a:pt x="22" y="0"/>
                    </a:lnTo>
                    <a:lnTo>
                      <a:pt x="22" y="0"/>
                    </a:lnTo>
                    <a:lnTo>
                      <a:pt x="22" y="5"/>
                    </a:lnTo>
                    <a:lnTo>
                      <a:pt x="22" y="5"/>
                    </a:lnTo>
                    <a:lnTo>
                      <a:pt x="22" y="5"/>
                    </a:lnTo>
                    <a:lnTo>
                      <a:pt x="22" y="5"/>
                    </a:lnTo>
                    <a:lnTo>
                      <a:pt x="22" y="5"/>
                    </a:lnTo>
                    <a:lnTo>
                      <a:pt x="22" y="5"/>
                    </a:lnTo>
                    <a:lnTo>
                      <a:pt x="22" y="5"/>
                    </a:lnTo>
                    <a:lnTo>
                      <a:pt x="22" y="5"/>
                    </a:lnTo>
                    <a:lnTo>
                      <a:pt x="22" y="5"/>
                    </a:lnTo>
                    <a:lnTo>
                      <a:pt x="22" y="5"/>
                    </a:lnTo>
                    <a:lnTo>
                      <a:pt x="22" y="5"/>
                    </a:lnTo>
                    <a:lnTo>
                      <a:pt x="22" y="5"/>
                    </a:lnTo>
                    <a:lnTo>
                      <a:pt x="22" y="5"/>
                    </a:lnTo>
                    <a:lnTo>
                      <a:pt x="22" y="5"/>
                    </a:lnTo>
                    <a:lnTo>
                      <a:pt x="22" y="5"/>
                    </a:lnTo>
                    <a:lnTo>
                      <a:pt x="27" y="5"/>
                    </a:lnTo>
                    <a:lnTo>
                      <a:pt x="27" y="5"/>
                    </a:lnTo>
                    <a:lnTo>
                      <a:pt x="27" y="5"/>
                    </a:lnTo>
                    <a:lnTo>
                      <a:pt x="27" y="5"/>
                    </a:lnTo>
                    <a:lnTo>
                      <a:pt x="27" y="5"/>
                    </a:lnTo>
                    <a:lnTo>
                      <a:pt x="27" y="5"/>
                    </a:lnTo>
                    <a:lnTo>
                      <a:pt x="27" y="5"/>
                    </a:lnTo>
                    <a:lnTo>
                      <a:pt x="27" y="5"/>
                    </a:lnTo>
                    <a:lnTo>
                      <a:pt x="27" y="5"/>
                    </a:lnTo>
                    <a:lnTo>
                      <a:pt x="27" y="5"/>
                    </a:lnTo>
                    <a:lnTo>
                      <a:pt x="27" y="5"/>
                    </a:lnTo>
                    <a:lnTo>
                      <a:pt x="27" y="5"/>
                    </a:lnTo>
                    <a:lnTo>
                      <a:pt x="27" y="5"/>
                    </a:lnTo>
                    <a:lnTo>
                      <a:pt x="27" y="5"/>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6"/>
                    </a:lnTo>
                    <a:lnTo>
                      <a:pt x="27" y="16"/>
                    </a:lnTo>
                    <a:lnTo>
                      <a:pt x="27" y="16"/>
                    </a:lnTo>
                    <a:lnTo>
                      <a:pt x="27" y="16"/>
                    </a:lnTo>
                    <a:lnTo>
                      <a:pt x="27" y="16"/>
                    </a:lnTo>
                    <a:lnTo>
                      <a:pt x="27" y="16"/>
                    </a:lnTo>
                    <a:lnTo>
                      <a:pt x="27" y="16"/>
                    </a:lnTo>
                    <a:lnTo>
                      <a:pt x="27" y="16"/>
                    </a:lnTo>
                    <a:lnTo>
                      <a:pt x="27" y="16"/>
                    </a:lnTo>
                    <a:lnTo>
                      <a:pt x="27" y="16"/>
                    </a:lnTo>
                    <a:lnTo>
                      <a:pt x="32" y="16"/>
                    </a:lnTo>
                    <a:lnTo>
                      <a:pt x="32" y="1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80" name="Freeform 331"/>
              <p:cNvSpPr>
                <a:spLocks/>
              </p:cNvSpPr>
              <p:nvPr/>
            </p:nvSpPr>
            <p:spPr bwMode="auto">
              <a:xfrm>
                <a:off x="5399" y="2537"/>
                <a:ext cx="27" cy="32"/>
              </a:xfrm>
              <a:custGeom>
                <a:avLst/>
                <a:gdLst>
                  <a:gd name="T0" fmla="*/ 27 w 27"/>
                  <a:gd name="T1" fmla="*/ 16 h 32"/>
                  <a:gd name="T2" fmla="*/ 27 w 27"/>
                  <a:gd name="T3" fmla="*/ 16 h 32"/>
                  <a:gd name="T4" fmla="*/ 27 w 27"/>
                  <a:gd name="T5" fmla="*/ 21 h 32"/>
                  <a:gd name="T6" fmla="*/ 27 w 27"/>
                  <a:gd name="T7" fmla="*/ 21 h 32"/>
                  <a:gd name="T8" fmla="*/ 27 w 27"/>
                  <a:gd name="T9" fmla="*/ 21 h 32"/>
                  <a:gd name="T10" fmla="*/ 27 w 27"/>
                  <a:gd name="T11" fmla="*/ 21 h 32"/>
                  <a:gd name="T12" fmla="*/ 27 w 27"/>
                  <a:gd name="T13" fmla="*/ 27 h 32"/>
                  <a:gd name="T14" fmla="*/ 21 w 27"/>
                  <a:gd name="T15" fmla="*/ 27 h 32"/>
                  <a:gd name="T16" fmla="*/ 21 w 27"/>
                  <a:gd name="T17" fmla="*/ 27 h 32"/>
                  <a:gd name="T18" fmla="*/ 21 w 27"/>
                  <a:gd name="T19" fmla="*/ 27 h 32"/>
                  <a:gd name="T20" fmla="*/ 21 w 27"/>
                  <a:gd name="T21" fmla="*/ 27 h 32"/>
                  <a:gd name="T22" fmla="*/ 16 w 27"/>
                  <a:gd name="T23" fmla="*/ 32 h 32"/>
                  <a:gd name="T24" fmla="*/ 16 w 27"/>
                  <a:gd name="T25" fmla="*/ 32 h 32"/>
                  <a:gd name="T26" fmla="*/ 16 w 27"/>
                  <a:gd name="T27" fmla="*/ 32 h 32"/>
                  <a:gd name="T28" fmla="*/ 16 w 27"/>
                  <a:gd name="T29" fmla="*/ 32 h 32"/>
                  <a:gd name="T30" fmla="*/ 11 w 27"/>
                  <a:gd name="T31" fmla="*/ 32 h 32"/>
                  <a:gd name="T32" fmla="*/ 11 w 27"/>
                  <a:gd name="T33" fmla="*/ 32 h 32"/>
                  <a:gd name="T34" fmla="*/ 11 w 27"/>
                  <a:gd name="T35" fmla="*/ 32 h 32"/>
                  <a:gd name="T36" fmla="*/ 11 w 27"/>
                  <a:gd name="T37" fmla="*/ 32 h 32"/>
                  <a:gd name="T38" fmla="*/ 6 w 27"/>
                  <a:gd name="T39" fmla="*/ 27 h 32"/>
                  <a:gd name="T40" fmla="*/ 6 w 27"/>
                  <a:gd name="T41" fmla="*/ 27 h 32"/>
                  <a:gd name="T42" fmla="*/ 6 w 27"/>
                  <a:gd name="T43" fmla="*/ 27 h 32"/>
                  <a:gd name="T44" fmla="*/ 6 w 27"/>
                  <a:gd name="T45" fmla="*/ 27 h 32"/>
                  <a:gd name="T46" fmla="*/ 6 w 27"/>
                  <a:gd name="T47" fmla="*/ 27 h 32"/>
                  <a:gd name="T48" fmla="*/ 6 w 27"/>
                  <a:gd name="T49" fmla="*/ 21 h 32"/>
                  <a:gd name="T50" fmla="*/ 0 w 27"/>
                  <a:gd name="T51" fmla="*/ 21 h 32"/>
                  <a:gd name="T52" fmla="*/ 0 w 27"/>
                  <a:gd name="T53" fmla="*/ 21 h 32"/>
                  <a:gd name="T54" fmla="*/ 0 w 27"/>
                  <a:gd name="T55" fmla="*/ 16 h 32"/>
                  <a:gd name="T56" fmla="*/ 0 w 27"/>
                  <a:gd name="T57" fmla="*/ 16 h 32"/>
                  <a:gd name="T58" fmla="*/ 0 w 27"/>
                  <a:gd name="T59" fmla="*/ 16 h 32"/>
                  <a:gd name="T60" fmla="*/ 0 w 27"/>
                  <a:gd name="T61" fmla="*/ 16 h 32"/>
                  <a:gd name="T62" fmla="*/ 0 w 27"/>
                  <a:gd name="T63" fmla="*/ 11 h 32"/>
                  <a:gd name="T64" fmla="*/ 0 w 27"/>
                  <a:gd name="T65" fmla="*/ 11 h 32"/>
                  <a:gd name="T66" fmla="*/ 6 w 27"/>
                  <a:gd name="T67" fmla="*/ 11 h 32"/>
                  <a:gd name="T68" fmla="*/ 6 w 27"/>
                  <a:gd name="T69" fmla="*/ 6 h 32"/>
                  <a:gd name="T70" fmla="*/ 6 w 27"/>
                  <a:gd name="T71" fmla="*/ 6 h 32"/>
                  <a:gd name="T72" fmla="*/ 6 w 27"/>
                  <a:gd name="T73" fmla="*/ 6 h 32"/>
                  <a:gd name="T74" fmla="*/ 6 w 27"/>
                  <a:gd name="T75" fmla="*/ 6 h 32"/>
                  <a:gd name="T76" fmla="*/ 11 w 27"/>
                  <a:gd name="T77" fmla="*/ 0 h 32"/>
                  <a:gd name="T78" fmla="*/ 11 w 27"/>
                  <a:gd name="T79" fmla="*/ 0 h 32"/>
                  <a:gd name="T80" fmla="*/ 11 w 27"/>
                  <a:gd name="T81" fmla="*/ 0 h 32"/>
                  <a:gd name="T82" fmla="*/ 11 w 27"/>
                  <a:gd name="T83" fmla="*/ 0 h 32"/>
                  <a:gd name="T84" fmla="*/ 16 w 27"/>
                  <a:gd name="T85" fmla="*/ 0 h 32"/>
                  <a:gd name="T86" fmla="*/ 16 w 27"/>
                  <a:gd name="T87" fmla="*/ 0 h 32"/>
                  <a:gd name="T88" fmla="*/ 16 w 27"/>
                  <a:gd name="T89" fmla="*/ 0 h 32"/>
                  <a:gd name="T90" fmla="*/ 16 w 27"/>
                  <a:gd name="T91" fmla="*/ 0 h 32"/>
                  <a:gd name="T92" fmla="*/ 21 w 27"/>
                  <a:gd name="T93" fmla="*/ 0 h 32"/>
                  <a:gd name="T94" fmla="*/ 21 w 27"/>
                  <a:gd name="T95" fmla="*/ 0 h 32"/>
                  <a:gd name="T96" fmla="*/ 21 w 27"/>
                  <a:gd name="T97" fmla="*/ 0 h 32"/>
                  <a:gd name="T98" fmla="*/ 21 w 27"/>
                  <a:gd name="T99" fmla="*/ 0 h 32"/>
                  <a:gd name="T100" fmla="*/ 27 w 27"/>
                  <a:gd name="T101" fmla="*/ 0 h 32"/>
                  <a:gd name="T102" fmla="*/ 27 w 27"/>
                  <a:gd name="T103" fmla="*/ 6 h 32"/>
                  <a:gd name="T104" fmla="*/ 27 w 27"/>
                  <a:gd name="T105" fmla="*/ 6 h 32"/>
                  <a:gd name="T106" fmla="*/ 27 w 27"/>
                  <a:gd name="T107" fmla="*/ 6 h 32"/>
                  <a:gd name="T108" fmla="*/ 27 w 27"/>
                  <a:gd name="T109" fmla="*/ 6 h 32"/>
                  <a:gd name="T110" fmla="*/ 27 w 27"/>
                  <a:gd name="T111" fmla="*/ 11 h 32"/>
                  <a:gd name="T112" fmla="*/ 27 w 27"/>
                  <a:gd name="T113" fmla="*/ 11 h 32"/>
                  <a:gd name="T114" fmla="*/ 27 w 27"/>
                  <a:gd name="T115" fmla="*/ 11 h 32"/>
                  <a:gd name="T116" fmla="*/ 27 w 27"/>
                  <a:gd name="T117" fmla="*/ 11 h 32"/>
                  <a:gd name="T118" fmla="*/ 27 w 27"/>
                  <a:gd name="T119" fmla="*/ 16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7" h="32">
                    <a:moveTo>
                      <a:pt x="27" y="16"/>
                    </a:move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7"/>
                    </a:lnTo>
                    <a:lnTo>
                      <a:pt x="27" y="27"/>
                    </a:lnTo>
                    <a:lnTo>
                      <a:pt x="27" y="27"/>
                    </a:lnTo>
                    <a:lnTo>
                      <a:pt x="27" y="27"/>
                    </a:lnTo>
                    <a:lnTo>
                      <a:pt x="27" y="27"/>
                    </a:lnTo>
                    <a:lnTo>
                      <a:pt x="27" y="27"/>
                    </a:lnTo>
                    <a:lnTo>
                      <a:pt x="27" y="27"/>
                    </a:lnTo>
                    <a:lnTo>
                      <a:pt x="27"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32"/>
                    </a:lnTo>
                    <a:lnTo>
                      <a:pt x="21"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1"/>
                    </a:lnTo>
                    <a:lnTo>
                      <a:pt x="6" y="21"/>
                    </a:lnTo>
                    <a:lnTo>
                      <a:pt x="6" y="21"/>
                    </a:lnTo>
                    <a:lnTo>
                      <a:pt x="6" y="21"/>
                    </a:lnTo>
                    <a:lnTo>
                      <a:pt x="6"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1"/>
                    </a:lnTo>
                    <a:lnTo>
                      <a:pt x="0" y="11"/>
                    </a:lnTo>
                    <a:lnTo>
                      <a:pt x="0" y="11"/>
                    </a:lnTo>
                    <a:lnTo>
                      <a:pt x="0" y="11"/>
                    </a:lnTo>
                    <a:lnTo>
                      <a:pt x="0" y="11"/>
                    </a:lnTo>
                    <a:lnTo>
                      <a:pt x="0" y="11"/>
                    </a:lnTo>
                    <a:lnTo>
                      <a:pt x="0" y="11"/>
                    </a:lnTo>
                    <a:lnTo>
                      <a:pt x="0" y="11"/>
                    </a:lnTo>
                    <a:lnTo>
                      <a:pt x="0" y="11"/>
                    </a:lnTo>
                    <a:lnTo>
                      <a:pt x="0" y="11"/>
                    </a:lnTo>
                    <a:lnTo>
                      <a:pt x="0" y="11"/>
                    </a:lnTo>
                    <a:lnTo>
                      <a:pt x="6" y="11"/>
                    </a:lnTo>
                    <a:lnTo>
                      <a:pt x="6" y="11"/>
                    </a:lnTo>
                    <a:lnTo>
                      <a:pt x="6" y="11"/>
                    </a:lnTo>
                    <a:lnTo>
                      <a:pt x="6" y="11"/>
                    </a:lnTo>
                    <a:lnTo>
                      <a:pt x="6" y="11"/>
                    </a:lnTo>
                    <a:lnTo>
                      <a:pt x="6" y="11"/>
                    </a:lnTo>
                    <a:lnTo>
                      <a:pt x="6" y="11"/>
                    </a:lnTo>
                    <a:lnTo>
                      <a:pt x="6" y="11"/>
                    </a:lnTo>
                    <a:lnTo>
                      <a:pt x="6" y="11"/>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7" y="0"/>
                    </a:lnTo>
                    <a:lnTo>
                      <a:pt x="27" y="0"/>
                    </a:lnTo>
                    <a:lnTo>
                      <a:pt x="27" y="0"/>
                    </a:lnTo>
                    <a:lnTo>
                      <a:pt x="27" y="0"/>
                    </a:lnTo>
                    <a:lnTo>
                      <a:pt x="27" y="0"/>
                    </a:lnTo>
                    <a:lnTo>
                      <a:pt x="27" y="6"/>
                    </a:lnTo>
                    <a:lnTo>
                      <a:pt x="27" y="6"/>
                    </a:lnTo>
                    <a:lnTo>
                      <a:pt x="27" y="6"/>
                    </a:lnTo>
                    <a:lnTo>
                      <a:pt x="27" y="6"/>
                    </a:lnTo>
                    <a:lnTo>
                      <a:pt x="27" y="6"/>
                    </a:lnTo>
                    <a:lnTo>
                      <a:pt x="27" y="6"/>
                    </a:lnTo>
                    <a:lnTo>
                      <a:pt x="27" y="6"/>
                    </a:lnTo>
                    <a:lnTo>
                      <a:pt x="27" y="6"/>
                    </a:lnTo>
                    <a:lnTo>
                      <a:pt x="27" y="6"/>
                    </a:lnTo>
                    <a:lnTo>
                      <a:pt x="27" y="6"/>
                    </a:lnTo>
                    <a:lnTo>
                      <a:pt x="27" y="6"/>
                    </a:lnTo>
                    <a:lnTo>
                      <a:pt x="27" y="6"/>
                    </a:lnTo>
                    <a:lnTo>
                      <a:pt x="27" y="6"/>
                    </a:lnTo>
                    <a:lnTo>
                      <a:pt x="27" y="6"/>
                    </a:lnTo>
                    <a:lnTo>
                      <a:pt x="27" y="6"/>
                    </a:lnTo>
                    <a:lnTo>
                      <a:pt x="27" y="6"/>
                    </a:lnTo>
                    <a:lnTo>
                      <a:pt x="27" y="6"/>
                    </a:lnTo>
                    <a:lnTo>
                      <a:pt x="27" y="6"/>
                    </a:lnTo>
                    <a:lnTo>
                      <a:pt x="27" y="6"/>
                    </a:lnTo>
                    <a:lnTo>
                      <a:pt x="27" y="6"/>
                    </a:lnTo>
                    <a:lnTo>
                      <a:pt x="27" y="6"/>
                    </a:lnTo>
                    <a:lnTo>
                      <a:pt x="27" y="6"/>
                    </a:lnTo>
                    <a:lnTo>
                      <a:pt x="27" y="6"/>
                    </a:lnTo>
                    <a:lnTo>
                      <a:pt x="27" y="6"/>
                    </a:lnTo>
                    <a:lnTo>
                      <a:pt x="27" y="6"/>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6"/>
                    </a:lnTo>
                    <a:lnTo>
                      <a:pt x="27" y="16"/>
                    </a:lnTo>
                    <a:lnTo>
                      <a:pt x="27" y="16"/>
                    </a:lnTo>
                    <a:lnTo>
                      <a:pt x="27" y="16"/>
                    </a:lnTo>
                    <a:lnTo>
                      <a:pt x="27" y="16"/>
                    </a:lnTo>
                    <a:lnTo>
                      <a:pt x="27" y="16"/>
                    </a:lnTo>
                    <a:lnTo>
                      <a:pt x="27" y="16"/>
                    </a:lnTo>
                    <a:close/>
                  </a:path>
                </a:pathLst>
              </a:custGeom>
              <a:solidFill>
                <a:srgbClr val="FB97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81" name="Freeform 332"/>
              <p:cNvSpPr>
                <a:spLocks/>
              </p:cNvSpPr>
              <p:nvPr/>
            </p:nvSpPr>
            <p:spPr bwMode="auto">
              <a:xfrm>
                <a:off x="5399" y="2537"/>
                <a:ext cx="27" cy="32"/>
              </a:xfrm>
              <a:custGeom>
                <a:avLst/>
                <a:gdLst>
                  <a:gd name="T0" fmla="*/ 27 w 27"/>
                  <a:gd name="T1" fmla="*/ 16 h 32"/>
                  <a:gd name="T2" fmla="*/ 27 w 27"/>
                  <a:gd name="T3" fmla="*/ 16 h 32"/>
                  <a:gd name="T4" fmla="*/ 27 w 27"/>
                  <a:gd name="T5" fmla="*/ 21 h 32"/>
                  <a:gd name="T6" fmla="*/ 27 w 27"/>
                  <a:gd name="T7" fmla="*/ 21 h 32"/>
                  <a:gd name="T8" fmla="*/ 27 w 27"/>
                  <a:gd name="T9" fmla="*/ 21 h 32"/>
                  <a:gd name="T10" fmla="*/ 27 w 27"/>
                  <a:gd name="T11" fmla="*/ 21 h 32"/>
                  <a:gd name="T12" fmla="*/ 27 w 27"/>
                  <a:gd name="T13" fmla="*/ 27 h 32"/>
                  <a:gd name="T14" fmla="*/ 21 w 27"/>
                  <a:gd name="T15" fmla="*/ 27 h 32"/>
                  <a:gd name="T16" fmla="*/ 21 w 27"/>
                  <a:gd name="T17" fmla="*/ 27 h 32"/>
                  <a:gd name="T18" fmla="*/ 21 w 27"/>
                  <a:gd name="T19" fmla="*/ 27 h 32"/>
                  <a:gd name="T20" fmla="*/ 21 w 27"/>
                  <a:gd name="T21" fmla="*/ 27 h 32"/>
                  <a:gd name="T22" fmla="*/ 16 w 27"/>
                  <a:gd name="T23" fmla="*/ 32 h 32"/>
                  <a:gd name="T24" fmla="*/ 16 w 27"/>
                  <a:gd name="T25" fmla="*/ 32 h 32"/>
                  <a:gd name="T26" fmla="*/ 16 w 27"/>
                  <a:gd name="T27" fmla="*/ 32 h 32"/>
                  <a:gd name="T28" fmla="*/ 16 w 27"/>
                  <a:gd name="T29" fmla="*/ 32 h 32"/>
                  <a:gd name="T30" fmla="*/ 11 w 27"/>
                  <a:gd name="T31" fmla="*/ 32 h 32"/>
                  <a:gd name="T32" fmla="*/ 11 w 27"/>
                  <a:gd name="T33" fmla="*/ 32 h 32"/>
                  <a:gd name="T34" fmla="*/ 11 w 27"/>
                  <a:gd name="T35" fmla="*/ 32 h 32"/>
                  <a:gd name="T36" fmla="*/ 11 w 27"/>
                  <a:gd name="T37" fmla="*/ 32 h 32"/>
                  <a:gd name="T38" fmla="*/ 6 w 27"/>
                  <a:gd name="T39" fmla="*/ 27 h 32"/>
                  <a:gd name="T40" fmla="*/ 6 w 27"/>
                  <a:gd name="T41" fmla="*/ 27 h 32"/>
                  <a:gd name="T42" fmla="*/ 6 w 27"/>
                  <a:gd name="T43" fmla="*/ 27 h 32"/>
                  <a:gd name="T44" fmla="*/ 6 w 27"/>
                  <a:gd name="T45" fmla="*/ 27 h 32"/>
                  <a:gd name="T46" fmla="*/ 6 w 27"/>
                  <a:gd name="T47" fmla="*/ 27 h 32"/>
                  <a:gd name="T48" fmla="*/ 6 w 27"/>
                  <a:gd name="T49" fmla="*/ 21 h 32"/>
                  <a:gd name="T50" fmla="*/ 0 w 27"/>
                  <a:gd name="T51" fmla="*/ 21 h 32"/>
                  <a:gd name="T52" fmla="*/ 0 w 27"/>
                  <a:gd name="T53" fmla="*/ 21 h 32"/>
                  <a:gd name="T54" fmla="*/ 0 w 27"/>
                  <a:gd name="T55" fmla="*/ 16 h 32"/>
                  <a:gd name="T56" fmla="*/ 0 w 27"/>
                  <a:gd name="T57" fmla="*/ 16 h 32"/>
                  <a:gd name="T58" fmla="*/ 0 w 27"/>
                  <a:gd name="T59" fmla="*/ 16 h 32"/>
                  <a:gd name="T60" fmla="*/ 0 w 27"/>
                  <a:gd name="T61" fmla="*/ 16 h 32"/>
                  <a:gd name="T62" fmla="*/ 0 w 27"/>
                  <a:gd name="T63" fmla="*/ 11 h 32"/>
                  <a:gd name="T64" fmla="*/ 0 w 27"/>
                  <a:gd name="T65" fmla="*/ 11 h 32"/>
                  <a:gd name="T66" fmla="*/ 6 w 27"/>
                  <a:gd name="T67" fmla="*/ 11 h 32"/>
                  <a:gd name="T68" fmla="*/ 6 w 27"/>
                  <a:gd name="T69" fmla="*/ 6 h 32"/>
                  <a:gd name="T70" fmla="*/ 6 w 27"/>
                  <a:gd name="T71" fmla="*/ 6 h 32"/>
                  <a:gd name="T72" fmla="*/ 6 w 27"/>
                  <a:gd name="T73" fmla="*/ 6 h 32"/>
                  <a:gd name="T74" fmla="*/ 6 w 27"/>
                  <a:gd name="T75" fmla="*/ 6 h 32"/>
                  <a:gd name="T76" fmla="*/ 11 w 27"/>
                  <a:gd name="T77" fmla="*/ 0 h 32"/>
                  <a:gd name="T78" fmla="*/ 11 w 27"/>
                  <a:gd name="T79" fmla="*/ 0 h 32"/>
                  <a:gd name="T80" fmla="*/ 11 w 27"/>
                  <a:gd name="T81" fmla="*/ 0 h 32"/>
                  <a:gd name="T82" fmla="*/ 11 w 27"/>
                  <a:gd name="T83" fmla="*/ 0 h 32"/>
                  <a:gd name="T84" fmla="*/ 16 w 27"/>
                  <a:gd name="T85" fmla="*/ 0 h 32"/>
                  <a:gd name="T86" fmla="*/ 16 w 27"/>
                  <a:gd name="T87" fmla="*/ 0 h 32"/>
                  <a:gd name="T88" fmla="*/ 16 w 27"/>
                  <a:gd name="T89" fmla="*/ 0 h 32"/>
                  <a:gd name="T90" fmla="*/ 16 w 27"/>
                  <a:gd name="T91" fmla="*/ 0 h 32"/>
                  <a:gd name="T92" fmla="*/ 21 w 27"/>
                  <a:gd name="T93" fmla="*/ 0 h 32"/>
                  <a:gd name="T94" fmla="*/ 21 w 27"/>
                  <a:gd name="T95" fmla="*/ 0 h 32"/>
                  <a:gd name="T96" fmla="*/ 21 w 27"/>
                  <a:gd name="T97" fmla="*/ 0 h 32"/>
                  <a:gd name="T98" fmla="*/ 21 w 27"/>
                  <a:gd name="T99" fmla="*/ 0 h 32"/>
                  <a:gd name="T100" fmla="*/ 27 w 27"/>
                  <a:gd name="T101" fmla="*/ 0 h 32"/>
                  <a:gd name="T102" fmla="*/ 27 w 27"/>
                  <a:gd name="T103" fmla="*/ 6 h 32"/>
                  <a:gd name="T104" fmla="*/ 27 w 27"/>
                  <a:gd name="T105" fmla="*/ 6 h 32"/>
                  <a:gd name="T106" fmla="*/ 27 w 27"/>
                  <a:gd name="T107" fmla="*/ 6 h 32"/>
                  <a:gd name="T108" fmla="*/ 27 w 27"/>
                  <a:gd name="T109" fmla="*/ 6 h 32"/>
                  <a:gd name="T110" fmla="*/ 27 w 27"/>
                  <a:gd name="T111" fmla="*/ 11 h 32"/>
                  <a:gd name="T112" fmla="*/ 27 w 27"/>
                  <a:gd name="T113" fmla="*/ 11 h 32"/>
                  <a:gd name="T114" fmla="*/ 27 w 27"/>
                  <a:gd name="T115" fmla="*/ 11 h 32"/>
                  <a:gd name="T116" fmla="*/ 27 w 27"/>
                  <a:gd name="T117" fmla="*/ 11 h 32"/>
                  <a:gd name="T118" fmla="*/ 27 w 27"/>
                  <a:gd name="T119" fmla="*/ 16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7" h="32">
                    <a:moveTo>
                      <a:pt x="27" y="16"/>
                    </a:move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7"/>
                    </a:lnTo>
                    <a:lnTo>
                      <a:pt x="27" y="27"/>
                    </a:lnTo>
                    <a:lnTo>
                      <a:pt x="27" y="27"/>
                    </a:lnTo>
                    <a:lnTo>
                      <a:pt x="27" y="27"/>
                    </a:lnTo>
                    <a:lnTo>
                      <a:pt x="27" y="27"/>
                    </a:lnTo>
                    <a:lnTo>
                      <a:pt x="27" y="27"/>
                    </a:lnTo>
                    <a:lnTo>
                      <a:pt x="27" y="27"/>
                    </a:lnTo>
                    <a:lnTo>
                      <a:pt x="27"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32"/>
                    </a:lnTo>
                    <a:lnTo>
                      <a:pt x="21"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1"/>
                    </a:lnTo>
                    <a:lnTo>
                      <a:pt x="6" y="21"/>
                    </a:lnTo>
                    <a:lnTo>
                      <a:pt x="6" y="21"/>
                    </a:lnTo>
                    <a:lnTo>
                      <a:pt x="6" y="21"/>
                    </a:lnTo>
                    <a:lnTo>
                      <a:pt x="6"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1"/>
                    </a:lnTo>
                    <a:lnTo>
                      <a:pt x="0" y="11"/>
                    </a:lnTo>
                    <a:lnTo>
                      <a:pt x="0" y="11"/>
                    </a:lnTo>
                    <a:lnTo>
                      <a:pt x="0" y="11"/>
                    </a:lnTo>
                    <a:lnTo>
                      <a:pt x="0" y="11"/>
                    </a:lnTo>
                    <a:lnTo>
                      <a:pt x="0" y="11"/>
                    </a:lnTo>
                    <a:lnTo>
                      <a:pt x="0" y="11"/>
                    </a:lnTo>
                    <a:lnTo>
                      <a:pt x="0" y="11"/>
                    </a:lnTo>
                    <a:lnTo>
                      <a:pt x="0" y="11"/>
                    </a:lnTo>
                    <a:lnTo>
                      <a:pt x="0" y="11"/>
                    </a:lnTo>
                    <a:lnTo>
                      <a:pt x="0" y="11"/>
                    </a:lnTo>
                    <a:lnTo>
                      <a:pt x="6" y="11"/>
                    </a:lnTo>
                    <a:lnTo>
                      <a:pt x="6" y="11"/>
                    </a:lnTo>
                    <a:lnTo>
                      <a:pt x="6" y="11"/>
                    </a:lnTo>
                    <a:lnTo>
                      <a:pt x="6" y="11"/>
                    </a:lnTo>
                    <a:lnTo>
                      <a:pt x="6" y="11"/>
                    </a:lnTo>
                    <a:lnTo>
                      <a:pt x="6" y="11"/>
                    </a:lnTo>
                    <a:lnTo>
                      <a:pt x="6" y="11"/>
                    </a:lnTo>
                    <a:lnTo>
                      <a:pt x="6" y="11"/>
                    </a:lnTo>
                    <a:lnTo>
                      <a:pt x="6" y="11"/>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7" y="0"/>
                    </a:lnTo>
                    <a:lnTo>
                      <a:pt x="27" y="0"/>
                    </a:lnTo>
                    <a:lnTo>
                      <a:pt x="27" y="0"/>
                    </a:lnTo>
                    <a:lnTo>
                      <a:pt x="27" y="0"/>
                    </a:lnTo>
                    <a:lnTo>
                      <a:pt x="27" y="0"/>
                    </a:lnTo>
                    <a:lnTo>
                      <a:pt x="27" y="6"/>
                    </a:lnTo>
                    <a:lnTo>
                      <a:pt x="27" y="6"/>
                    </a:lnTo>
                    <a:lnTo>
                      <a:pt x="27" y="6"/>
                    </a:lnTo>
                    <a:lnTo>
                      <a:pt x="27" y="6"/>
                    </a:lnTo>
                    <a:lnTo>
                      <a:pt x="27" y="6"/>
                    </a:lnTo>
                    <a:lnTo>
                      <a:pt x="27" y="6"/>
                    </a:lnTo>
                    <a:lnTo>
                      <a:pt x="27" y="6"/>
                    </a:lnTo>
                    <a:lnTo>
                      <a:pt x="27" y="6"/>
                    </a:lnTo>
                    <a:lnTo>
                      <a:pt x="27" y="6"/>
                    </a:lnTo>
                    <a:lnTo>
                      <a:pt x="27" y="6"/>
                    </a:lnTo>
                    <a:lnTo>
                      <a:pt x="27" y="6"/>
                    </a:lnTo>
                    <a:lnTo>
                      <a:pt x="27" y="6"/>
                    </a:lnTo>
                    <a:lnTo>
                      <a:pt x="27" y="6"/>
                    </a:lnTo>
                    <a:lnTo>
                      <a:pt x="27" y="6"/>
                    </a:lnTo>
                    <a:lnTo>
                      <a:pt x="27" y="6"/>
                    </a:lnTo>
                    <a:lnTo>
                      <a:pt x="27" y="6"/>
                    </a:lnTo>
                    <a:lnTo>
                      <a:pt x="27" y="6"/>
                    </a:lnTo>
                    <a:lnTo>
                      <a:pt x="27" y="6"/>
                    </a:lnTo>
                    <a:lnTo>
                      <a:pt x="27" y="6"/>
                    </a:lnTo>
                    <a:lnTo>
                      <a:pt x="27" y="6"/>
                    </a:lnTo>
                    <a:lnTo>
                      <a:pt x="27" y="6"/>
                    </a:lnTo>
                    <a:lnTo>
                      <a:pt x="27" y="6"/>
                    </a:lnTo>
                    <a:lnTo>
                      <a:pt x="27" y="6"/>
                    </a:lnTo>
                    <a:lnTo>
                      <a:pt x="27" y="6"/>
                    </a:lnTo>
                    <a:lnTo>
                      <a:pt x="27" y="6"/>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6"/>
                    </a:lnTo>
                    <a:lnTo>
                      <a:pt x="27" y="16"/>
                    </a:lnTo>
                    <a:lnTo>
                      <a:pt x="27" y="16"/>
                    </a:lnTo>
                    <a:lnTo>
                      <a:pt x="27" y="16"/>
                    </a:lnTo>
                    <a:lnTo>
                      <a:pt x="27" y="16"/>
                    </a:lnTo>
                    <a:lnTo>
                      <a:pt x="27" y="16"/>
                    </a:lnTo>
                    <a:lnTo>
                      <a:pt x="27" y="16"/>
                    </a:lnTo>
                    <a:lnTo>
                      <a:pt x="27" y="1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82" name="Freeform 333"/>
              <p:cNvSpPr>
                <a:spLocks/>
              </p:cNvSpPr>
              <p:nvPr/>
            </p:nvSpPr>
            <p:spPr bwMode="auto">
              <a:xfrm>
                <a:off x="5658" y="2516"/>
                <a:ext cx="26" cy="32"/>
              </a:xfrm>
              <a:custGeom>
                <a:avLst/>
                <a:gdLst>
                  <a:gd name="T0" fmla="*/ 26 w 26"/>
                  <a:gd name="T1" fmla="*/ 16 h 32"/>
                  <a:gd name="T2" fmla="*/ 26 w 26"/>
                  <a:gd name="T3" fmla="*/ 16 h 32"/>
                  <a:gd name="T4" fmla="*/ 26 w 26"/>
                  <a:gd name="T5" fmla="*/ 21 h 32"/>
                  <a:gd name="T6" fmla="*/ 26 w 26"/>
                  <a:gd name="T7" fmla="*/ 21 h 32"/>
                  <a:gd name="T8" fmla="*/ 21 w 26"/>
                  <a:gd name="T9" fmla="*/ 21 h 32"/>
                  <a:gd name="T10" fmla="*/ 21 w 26"/>
                  <a:gd name="T11" fmla="*/ 21 h 32"/>
                  <a:gd name="T12" fmla="*/ 21 w 26"/>
                  <a:gd name="T13" fmla="*/ 27 h 32"/>
                  <a:gd name="T14" fmla="*/ 21 w 26"/>
                  <a:gd name="T15" fmla="*/ 27 h 32"/>
                  <a:gd name="T16" fmla="*/ 21 w 26"/>
                  <a:gd name="T17" fmla="*/ 27 h 32"/>
                  <a:gd name="T18" fmla="*/ 16 w 26"/>
                  <a:gd name="T19" fmla="*/ 27 h 32"/>
                  <a:gd name="T20" fmla="*/ 16 w 26"/>
                  <a:gd name="T21" fmla="*/ 27 h 32"/>
                  <a:gd name="T22" fmla="*/ 16 w 26"/>
                  <a:gd name="T23" fmla="*/ 27 h 32"/>
                  <a:gd name="T24" fmla="*/ 16 w 26"/>
                  <a:gd name="T25" fmla="*/ 32 h 32"/>
                  <a:gd name="T26" fmla="*/ 10 w 26"/>
                  <a:gd name="T27" fmla="*/ 32 h 32"/>
                  <a:gd name="T28" fmla="*/ 10 w 26"/>
                  <a:gd name="T29" fmla="*/ 32 h 32"/>
                  <a:gd name="T30" fmla="*/ 10 w 26"/>
                  <a:gd name="T31" fmla="*/ 32 h 32"/>
                  <a:gd name="T32" fmla="*/ 10 w 26"/>
                  <a:gd name="T33" fmla="*/ 32 h 32"/>
                  <a:gd name="T34" fmla="*/ 5 w 26"/>
                  <a:gd name="T35" fmla="*/ 27 h 32"/>
                  <a:gd name="T36" fmla="*/ 5 w 26"/>
                  <a:gd name="T37" fmla="*/ 27 h 32"/>
                  <a:gd name="T38" fmla="*/ 5 w 26"/>
                  <a:gd name="T39" fmla="*/ 27 h 32"/>
                  <a:gd name="T40" fmla="*/ 5 w 26"/>
                  <a:gd name="T41" fmla="*/ 27 h 32"/>
                  <a:gd name="T42" fmla="*/ 0 w 26"/>
                  <a:gd name="T43" fmla="*/ 27 h 32"/>
                  <a:gd name="T44" fmla="*/ 0 w 26"/>
                  <a:gd name="T45" fmla="*/ 27 h 32"/>
                  <a:gd name="T46" fmla="*/ 0 w 26"/>
                  <a:gd name="T47" fmla="*/ 21 h 32"/>
                  <a:gd name="T48" fmla="*/ 0 w 26"/>
                  <a:gd name="T49" fmla="*/ 21 h 32"/>
                  <a:gd name="T50" fmla="*/ 0 w 26"/>
                  <a:gd name="T51" fmla="*/ 21 h 32"/>
                  <a:gd name="T52" fmla="*/ 0 w 26"/>
                  <a:gd name="T53" fmla="*/ 21 h 32"/>
                  <a:gd name="T54" fmla="*/ 0 w 26"/>
                  <a:gd name="T55" fmla="*/ 16 h 32"/>
                  <a:gd name="T56" fmla="*/ 0 w 26"/>
                  <a:gd name="T57" fmla="*/ 16 h 32"/>
                  <a:gd name="T58" fmla="*/ 0 w 26"/>
                  <a:gd name="T59" fmla="*/ 16 h 32"/>
                  <a:gd name="T60" fmla="*/ 0 w 26"/>
                  <a:gd name="T61" fmla="*/ 11 h 32"/>
                  <a:gd name="T62" fmla="*/ 0 w 26"/>
                  <a:gd name="T63" fmla="*/ 11 h 32"/>
                  <a:gd name="T64" fmla="*/ 0 w 26"/>
                  <a:gd name="T65" fmla="*/ 11 h 32"/>
                  <a:gd name="T66" fmla="*/ 0 w 26"/>
                  <a:gd name="T67" fmla="*/ 11 h 32"/>
                  <a:gd name="T68" fmla="*/ 0 w 26"/>
                  <a:gd name="T69" fmla="*/ 6 h 32"/>
                  <a:gd name="T70" fmla="*/ 0 w 26"/>
                  <a:gd name="T71" fmla="*/ 6 h 32"/>
                  <a:gd name="T72" fmla="*/ 5 w 26"/>
                  <a:gd name="T73" fmla="*/ 6 h 32"/>
                  <a:gd name="T74" fmla="*/ 5 w 26"/>
                  <a:gd name="T75" fmla="*/ 6 h 32"/>
                  <a:gd name="T76" fmla="*/ 5 w 26"/>
                  <a:gd name="T77" fmla="*/ 0 h 32"/>
                  <a:gd name="T78" fmla="*/ 5 w 26"/>
                  <a:gd name="T79" fmla="*/ 0 h 32"/>
                  <a:gd name="T80" fmla="*/ 10 w 26"/>
                  <a:gd name="T81" fmla="*/ 0 h 32"/>
                  <a:gd name="T82" fmla="*/ 10 w 26"/>
                  <a:gd name="T83" fmla="*/ 0 h 32"/>
                  <a:gd name="T84" fmla="*/ 10 w 26"/>
                  <a:gd name="T85" fmla="*/ 0 h 32"/>
                  <a:gd name="T86" fmla="*/ 10 w 26"/>
                  <a:gd name="T87" fmla="*/ 0 h 32"/>
                  <a:gd name="T88" fmla="*/ 16 w 26"/>
                  <a:gd name="T89" fmla="*/ 0 h 32"/>
                  <a:gd name="T90" fmla="*/ 16 w 26"/>
                  <a:gd name="T91" fmla="*/ 0 h 32"/>
                  <a:gd name="T92" fmla="*/ 16 w 26"/>
                  <a:gd name="T93" fmla="*/ 0 h 32"/>
                  <a:gd name="T94" fmla="*/ 16 w 26"/>
                  <a:gd name="T95" fmla="*/ 0 h 32"/>
                  <a:gd name="T96" fmla="*/ 21 w 26"/>
                  <a:gd name="T97" fmla="*/ 0 h 32"/>
                  <a:gd name="T98" fmla="*/ 21 w 26"/>
                  <a:gd name="T99" fmla="*/ 0 h 32"/>
                  <a:gd name="T100" fmla="*/ 21 w 26"/>
                  <a:gd name="T101" fmla="*/ 0 h 32"/>
                  <a:gd name="T102" fmla="*/ 21 w 26"/>
                  <a:gd name="T103" fmla="*/ 0 h 32"/>
                  <a:gd name="T104" fmla="*/ 21 w 26"/>
                  <a:gd name="T105" fmla="*/ 6 h 32"/>
                  <a:gd name="T106" fmla="*/ 26 w 26"/>
                  <a:gd name="T107" fmla="*/ 6 h 32"/>
                  <a:gd name="T108" fmla="*/ 26 w 26"/>
                  <a:gd name="T109" fmla="*/ 6 h 32"/>
                  <a:gd name="T110" fmla="*/ 26 w 26"/>
                  <a:gd name="T111" fmla="*/ 6 h 32"/>
                  <a:gd name="T112" fmla="*/ 26 w 26"/>
                  <a:gd name="T113" fmla="*/ 11 h 32"/>
                  <a:gd name="T114" fmla="*/ 26 w 26"/>
                  <a:gd name="T115" fmla="*/ 11 h 32"/>
                  <a:gd name="T116" fmla="*/ 26 w 26"/>
                  <a:gd name="T117" fmla="*/ 11 h 32"/>
                  <a:gd name="T118" fmla="*/ 26 w 26"/>
                  <a:gd name="T119" fmla="*/ 16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 h="32">
                    <a:moveTo>
                      <a:pt x="26" y="16"/>
                    </a:move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32"/>
                    </a:lnTo>
                    <a:lnTo>
                      <a:pt x="16" y="32"/>
                    </a:lnTo>
                    <a:lnTo>
                      <a:pt x="16" y="32"/>
                    </a:lnTo>
                    <a:lnTo>
                      <a:pt x="16" y="32"/>
                    </a:lnTo>
                    <a:lnTo>
                      <a:pt x="16" y="32"/>
                    </a:lnTo>
                    <a:lnTo>
                      <a:pt x="16"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5" y="32"/>
                    </a:lnTo>
                    <a:lnTo>
                      <a:pt x="5" y="32"/>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0" y="27"/>
                    </a:lnTo>
                    <a:lnTo>
                      <a:pt x="0" y="27"/>
                    </a:lnTo>
                    <a:lnTo>
                      <a:pt x="0" y="27"/>
                    </a:lnTo>
                    <a:lnTo>
                      <a:pt x="0" y="27"/>
                    </a:lnTo>
                    <a:lnTo>
                      <a:pt x="0" y="27"/>
                    </a:lnTo>
                    <a:lnTo>
                      <a:pt x="0" y="27"/>
                    </a:lnTo>
                    <a:lnTo>
                      <a:pt x="0" y="27"/>
                    </a:lnTo>
                    <a:lnTo>
                      <a:pt x="0" y="27"/>
                    </a:lnTo>
                    <a:lnTo>
                      <a:pt x="0" y="27"/>
                    </a:lnTo>
                    <a:lnTo>
                      <a:pt x="0" y="27"/>
                    </a:lnTo>
                    <a:lnTo>
                      <a:pt x="0" y="27"/>
                    </a:lnTo>
                    <a:lnTo>
                      <a:pt x="0" y="27"/>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5" y="6"/>
                    </a:lnTo>
                    <a:lnTo>
                      <a:pt x="5" y="6"/>
                    </a:lnTo>
                    <a:lnTo>
                      <a:pt x="5" y="6"/>
                    </a:lnTo>
                    <a:lnTo>
                      <a:pt x="5" y="6"/>
                    </a:lnTo>
                    <a:lnTo>
                      <a:pt x="5" y="6"/>
                    </a:lnTo>
                    <a:lnTo>
                      <a:pt x="5" y="6"/>
                    </a:lnTo>
                    <a:lnTo>
                      <a:pt x="5" y="6"/>
                    </a:lnTo>
                    <a:lnTo>
                      <a:pt x="5" y="6"/>
                    </a:lnTo>
                    <a:lnTo>
                      <a:pt x="5" y="6"/>
                    </a:lnTo>
                    <a:lnTo>
                      <a:pt x="5" y="6"/>
                    </a:lnTo>
                    <a:lnTo>
                      <a:pt x="5" y="6"/>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6"/>
                    </a:lnTo>
                    <a:lnTo>
                      <a:pt x="21" y="6"/>
                    </a:lnTo>
                    <a:lnTo>
                      <a:pt x="21" y="6"/>
                    </a:lnTo>
                    <a:lnTo>
                      <a:pt x="21" y="6"/>
                    </a:lnTo>
                    <a:lnTo>
                      <a:pt x="21" y="6"/>
                    </a:lnTo>
                    <a:lnTo>
                      <a:pt x="21" y="6"/>
                    </a:lnTo>
                    <a:lnTo>
                      <a:pt x="21" y="6"/>
                    </a:lnTo>
                    <a:lnTo>
                      <a:pt x="26" y="6"/>
                    </a:lnTo>
                    <a:lnTo>
                      <a:pt x="26" y="6"/>
                    </a:lnTo>
                    <a:lnTo>
                      <a:pt x="26" y="6"/>
                    </a:lnTo>
                    <a:lnTo>
                      <a:pt x="26" y="6"/>
                    </a:lnTo>
                    <a:lnTo>
                      <a:pt x="26" y="6"/>
                    </a:lnTo>
                    <a:lnTo>
                      <a:pt x="26" y="6"/>
                    </a:lnTo>
                    <a:lnTo>
                      <a:pt x="26" y="6"/>
                    </a:lnTo>
                    <a:lnTo>
                      <a:pt x="26" y="6"/>
                    </a:lnTo>
                    <a:lnTo>
                      <a:pt x="26" y="6"/>
                    </a:lnTo>
                    <a:lnTo>
                      <a:pt x="26" y="6"/>
                    </a:lnTo>
                    <a:lnTo>
                      <a:pt x="26" y="6"/>
                    </a:lnTo>
                    <a:lnTo>
                      <a:pt x="26" y="6"/>
                    </a:lnTo>
                    <a:lnTo>
                      <a:pt x="26" y="6"/>
                    </a:lnTo>
                    <a:lnTo>
                      <a:pt x="26" y="6"/>
                    </a:lnTo>
                    <a:lnTo>
                      <a:pt x="26" y="6"/>
                    </a:lnTo>
                    <a:lnTo>
                      <a:pt x="26" y="6"/>
                    </a:lnTo>
                    <a:lnTo>
                      <a:pt x="26" y="6"/>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6"/>
                    </a:lnTo>
                    <a:lnTo>
                      <a:pt x="26" y="16"/>
                    </a:lnTo>
                    <a:lnTo>
                      <a:pt x="26" y="16"/>
                    </a:lnTo>
                    <a:lnTo>
                      <a:pt x="26" y="16"/>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83" name="Freeform 334"/>
              <p:cNvSpPr>
                <a:spLocks/>
              </p:cNvSpPr>
              <p:nvPr/>
            </p:nvSpPr>
            <p:spPr bwMode="auto">
              <a:xfrm>
                <a:off x="5658" y="2516"/>
                <a:ext cx="26" cy="32"/>
              </a:xfrm>
              <a:custGeom>
                <a:avLst/>
                <a:gdLst>
                  <a:gd name="T0" fmla="*/ 26 w 26"/>
                  <a:gd name="T1" fmla="*/ 16 h 32"/>
                  <a:gd name="T2" fmla="*/ 26 w 26"/>
                  <a:gd name="T3" fmla="*/ 16 h 32"/>
                  <a:gd name="T4" fmla="*/ 26 w 26"/>
                  <a:gd name="T5" fmla="*/ 21 h 32"/>
                  <a:gd name="T6" fmla="*/ 26 w 26"/>
                  <a:gd name="T7" fmla="*/ 21 h 32"/>
                  <a:gd name="T8" fmla="*/ 21 w 26"/>
                  <a:gd name="T9" fmla="*/ 21 h 32"/>
                  <a:gd name="T10" fmla="*/ 21 w 26"/>
                  <a:gd name="T11" fmla="*/ 21 h 32"/>
                  <a:gd name="T12" fmla="*/ 21 w 26"/>
                  <a:gd name="T13" fmla="*/ 27 h 32"/>
                  <a:gd name="T14" fmla="*/ 21 w 26"/>
                  <a:gd name="T15" fmla="*/ 27 h 32"/>
                  <a:gd name="T16" fmla="*/ 21 w 26"/>
                  <a:gd name="T17" fmla="*/ 27 h 32"/>
                  <a:gd name="T18" fmla="*/ 16 w 26"/>
                  <a:gd name="T19" fmla="*/ 27 h 32"/>
                  <a:gd name="T20" fmla="*/ 16 w 26"/>
                  <a:gd name="T21" fmla="*/ 27 h 32"/>
                  <a:gd name="T22" fmla="*/ 16 w 26"/>
                  <a:gd name="T23" fmla="*/ 27 h 32"/>
                  <a:gd name="T24" fmla="*/ 16 w 26"/>
                  <a:gd name="T25" fmla="*/ 32 h 32"/>
                  <a:gd name="T26" fmla="*/ 10 w 26"/>
                  <a:gd name="T27" fmla="*/ 32 h 32"/>
                  <a:gd name="T28" fmla="*/ 10 w 26"/>
                  <a:gd name="T29" fmla="*/ 32 h 32"/>
                  <a:gd name="T30" fmla="*/ 10 w 26"/>
                  <a:gd name="T31" fmla="*/ 32 h 32"/>
                  <a:gd name="T32" fmla="*/ 10 w 26"/>
                  <a:gd name="T33" fmla="*/ 32 h 32"/>
                  <a:gd name="T34" fmla="*/ 5 w 26"/>
                  <a:gd name="T35" fmla="*/ 27 h 32"/>
                  <a:gd name="T36" fmla="*/ 5 w 26"/>
                  <a:gd name="T37" fmla="*/ 27 h 32"/>
                  <a:gd name="T38" fmla="*/ 5 w 26"/>
                  <a:gd name="T39" fmla="*/ 27 h 32"/>
                  <a:gd name="T40" fmla="*/ 5 w 26"/>
                  <a:gd name="T41" fmla="*/ 27 h 32"/>
                  <a:gd name="T42" fmla="*/ 0 w 26"/>
                  <a:gd name="T43" fmla="*/ 27 h 32"/>
                  <a:gd name="T44" fmla="*/ 0 w 26"/>
                  <a:gd name="T45" fmla="*/ 27 h 32"/>
                  <a:gd name="T46" fmla="*/ 0 w 26"/>
                  <a:gd name="T47" fmla="*/ 21 h 32"/>
                  <a:gd name="T48" fmla="*/ 0 w 26"/>
                  <a:gd name="T49" fmla="*/ 21 h 32"/>
                  <a:gd name="T50" fmla="*/ 0 w 26"/>
                  <a:gd name="T51" fmla="*/ 21 h 32"/>
                  <a:gd name="T52" fmla="*/ 0 w 26"/>
                  <a:gd name="T53" fmla="*/ 21 h 32"/>
                  <a:gd name="T54" fmla="*/ 0 w 26"/>
                  <a:gd name="T55" fmla="*/ 16 h 32"/>
                  <a:gd name="T56" fmla="*/ 0 w 26"/>
                  <a:gd name="T57" fmla="*/ 16 h 32"/>
                  <a:gd name="T58" fmla="*/ 0 w 26"/>
                  <a:gd name="T59" fmla="*/ 16 h 32"/>
                  <a:gd name="T60" fmla="*/ 0 w 26"/>
                  <a:gd name="T61" fmla="*/ 11 h 32"/>
                  <a:gd name="T62" fmla="*/ 0 w 26"/>
                  <a:gd name="T63" fmla="*/ 11 h 32"/>
                  <a:gd name="T64" fmla="*/ 0 w 26"/>
                  <a:gd name="T65" fmla="*/ 11 h 32"/>
                  <a:gd name="T66" fmla="*/ 0 w 26"/>
                  <a:gd name="T67" fmla="*/ 11 h 32"/>
                  <a:gd name="T68" fmla="*/ 0 w 26"/>
                  <a:gd name="T69" fmla="*/ 6 h 32"/>
                  <a:gd name="T70" fmla="*/ 0 w 26"/>
                  <a:gd name="T71" fmla="*/ 6 h 32"/>
                  <a:gd name="T72" fmla="*/ 5 w 26"/>
                  <a:gd name="T73" fmla="*/ 6 h 32"/>
                  <a:gd name="T74" fmla="*/ 5 w 26"/>
                  <a:gd name="T75" fmla="*/ 6 h 32"/>
                  <a:gd name="T76" fmla="*/ 5 w 26"/>
                  <a:gd name="T77" fmla="*/ 0 h 32"/>
                  <a:gd name="T78" fmla="*/ 5 w 26"/>
                  <a:gd name="T79" fmla="*/ 0 h 32"/>
                  <a:gd name="T80" fmla="*/ 10 w 26"/>
                  <a:gd name="T81" fmla="*/ 0 h 32"/>
                  <a:gd name="T82" fmla="*/ 10 w 26"/>
                  <a:gd name="T83" fmla="*/ 0 h 32"/>
                  <a:gd name="T84" fmla="*/ 10 w 26"/>
                  <a:gd name="T85" fmla="*/ 0 h 32"/>
                  <a:gd name="T86" fmla="*/ 10 w 26"/>
                  <a:gd name="T87" fmla="*/ 0 h 32"/>
                  <a:gd name="T88" fmla="*/ 16 w 26"/>
                  <a:gd name="T89" fmla="*/ 0 h 32"/>
                  <a:gd name="T90" fmla="*/ 16 w 26"/>
                  <a:gd name="T91" fmla="*/ 0 h 32"/>
                  <a:gd name="T92" fmla="*/ 16 w 26"/>
                  <a:gd name="T93" fmla="*/ 0 h 32"/>
                  <a:gd name="T94" fmla="*/ 16 w 26"/>
                  <a:gd name="T95" fmla="*/ 0 h 32"/>
                  <a:gd name="T96" fmla="*/ 21 w 26"/>
                  <a:gd name="T97" fmla="*/ 0 h 32"/>
                  <a:gd name="T98" fmla="*/ 21 w 26"/>
                  <a:gd name="T99" fmla="*/ 0 h 32"/>
                  <a:gd name="T100" fmla="*/ 21 w 26"/>
                  <a:gd name="T101" fmla="*/ 0 h 32"/>
                  <a:gd name="T102" fmla="*/ 21 w 26"/>
                  <a:gd name="T103" fmla="*/ 0 h 32"/>
                  <a:gd name="T104" fmla="*/ 21 w 26"/>
                  <a:gd name="T105" fmla="*/ 6 h 32"/>
                  <a:gd name="T106" fmla="*/ 26 w 26"/>
                  <a:gd name="T107" fmla="*/ 6 h 32"/>
                  <a:gd name="T108" fmla="*/ 26 w 26"/>
                  <a:gd name="T109" fmla="*/ 6 h 32"/>
                  <a:gd name="T110" fmla="*/ 26 w 26"/>
                  <a:gd name="T111" fmla="*/ 6 h 32"/>
                  <a:gd name="T112" fmla="*/ 26 w 26"/>
                  <a:gd name="T113" fmla="*/ 11 h 32"/>
                  <a:gd name="T114" fmla="*/ 26 w 26"/>
                  <a:gd name="T115" fmla="*/ 11 h 32"/>
                  <a:gd name="T116" fmla="*/ 26 w 26"/>
                  <a:gd name="T117" fmla="*/ 11 h 32"/>
                  <a:gd name="T118" fmla="*/ 26 w 26"/>
                  <a:gd name="T119" fmla="*/ 16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 h="32">
                    <a:moveTo>
                      <a:pt x="26" y="16"/>
                    </a:move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32"/>
                    </a:lnTo>
                    <a:lnTo>
                      <a:pt x="16" y="32"/>
                    </a:lnTo>
                    <a:lnTo>
                      <a:pt x="16" y="32"/>
                    </a:lnTo>
                    <a:lnTo>
                      <a:pt x="16" y="32"/>
                    </a:lnTo>
                    <a:lnTo>
                      <a:pt x="16" y="32"/>
                    </a:lnTo>
                    <a:lnTo>
                      <a:pt x="16"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5" y="32"/>
                    </a:lnTo>
                    <a:lnTo>
                      <a:pt x="5" y="32"/>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0" y="27"/>
                    </a:lnTo>
                    <a:lnTo>
                      <a:pt x="0" y="27"/>
                    </a:lnTo>
                    <a:lnTo>
                      <a:pt x="0" y="27"/>
                    </a:lnTo>
                    <a:lnTo>
                      <a:pt x="0" y="27"/>
                    </a:lnTo>
                    <a:lnTo>
                      <a:pt x="0" y="27"/>
                    </a:lnTo>
                    <a:lnTo>
                      <a:pt x="0" y="27"/>
                    </a:lnTo>
                    <a:lnTo>
                      <a:pt x="0" y="27"/>
                    </a:lnTo>
                    <a:lnTo>
                      <a:pt x="0" y="27"/>
                    </a:lnTo>
                    <a:lnTo>
                      <a:pt x="0" y="27"/>
                    </a:lnTo>
                    <a:lnTo>
                      <a:pt x="0" y="27"/>
                    </a:lnTo>
                    <a:lnTo>
                      <a:pt x="0" y="27"/>
                    </a:lnTo>
                    <a:lnTo>
                      <a:pt x="0" y="27"/>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5" y="6"/>
                    </a:lnTo>
                    <a:lnTo>
                      <a:pt x="5" y="6"/>
                    </a:lnTo>
                    <a:lnTo>
                      <a:pt x="5" y="6"/>
                    </a:lnTo>
                    <a:lnTo>
                      <a:pt x="5" y="6"/>
                    </a:lnTo>
                    <a:lnTo>
                      <a:pt x="5" y="6"/>
                    </a:lnTo>
                    <a:lnTo>
                      <a:pt x="5" y="6"/>
                    </a:lnTo>
                    <a:lnTo>
                      <a:pt x="5" y="6"/>
                    </a:lnTo>
                    <a:lnTo>
                      <a:pt x="5" y="6"/>
                    </a:lnTo>
                    <a:lnTo>
                      <a:pt x="5" y="6"/>
                    </a:lnTo>
                    <a:lnTo>
                      <a:pt x="5" y="6"/>
                    </a:lnTo>
                    <a:lnTo>
                      <a:pt x="5" y="6"/>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6"/>
                    </a:lnTo>
                    <a:lnTo>
                      <a:pt x="21" y="6"/>
                    </a:lnTo>
                    <a:lnTo>
                      <a:pt x="21" y="6"/>
                    </a:lnTo>
                    <a:lnTo>
                      <a:pt x="21" y="6"/>
                    </a:lnTo>
                    <a:lnTo>
                      <a:pt x="21" y="6"/>
                    </a:lnTo>
                    <a:lnTo>
                      <a:pt x="21" y="6"/>
                    </a:lnTo>
                    <a:lnTo>
                      <a:pt x="21" y="6"/>
                    </a:lnTo>
                    <a:lnTo>
                      <a:pt x="26" y="6"/>
                    </a:lnTo>
                    <a:lnTo>
                      <a:pt x="26" y="6"/>
                    </a:lnTo>
                    <a:lnTo>
                      <a:pt x="26" y="6"/>
                    </a:lnTo>
                    <a:lnTo>
                      <a:pt x="26" y="6"/>
                    </a:lnTo>
                    <a:lnTo>
                      <a:pt x="26" y="6"/>
                    </a:lnTo>
                    <a:lnTo>
                      <a:pt x="26" y="6"/>
                    </a:lnTo>
                    <a:lnTo>
                      <a:pt x="26" y="6"/>
                    </a:lnTo>
                    <a:lnTo>
                      <a:pt x="26" y="6"/>
                    </a:lnTo>
                    <a:lnTo>
                      <a:pt x="26" y="6"/>
                    </a:lnTo>
                    <a:lnTo>
                      <a:pt x="26" y="6"/>
                    </a:lnTo>
                    <a:lnTo>
                      <a:pt x="26" y="6"/>
                    </a:lnTo>
                    <a:lnTo>
                      <a:pt x="26" y="6"/>
                    </a:lnTo>
                    <a:lnTo>
                      <a:pt x="26" y="6"/>
                    </a:lnTo>
                    <a:lnTo>
                      <a:pt x="26" y="6"/>
                    </a:lnTo>
                    <a:lnTo>
                      <a:pt x="26" y="6"/>
                    </a:lnTo>
                    <a:lnTo>
                      <a:pt x="26" y="6"/>
                    </a:lnTo>
                    <a:lnTo>
                      <a:pt x="26" y="6"/>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6"/>
                    </a:lnTo>
                    <a:lnTo>
                      <a:pt x="26" y="16"/>
                    </a:lnTo>
                    <a:lnTo>
                      <a:pt x="26" y="16"/>
                    </a:lnTo>
                    <a:lnTo>
                      <a:pt x="26" y="16"/>
                    </a:lnTo>
                    <a:lnTo>
                      <a:pt x="26" y="1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84" name="Freeform 335"/>
              <p:cNvSpPr>
                <a:spLocks/>
              </p:cNvSpPr>
              <p:nvPr/>
            </p:nvSpPr>
            <p:spPr bwMode="auto">
              <a:xfrm>
                <a:off x="5621" y="2384"/>
                <a:ext cx="26" cy="32"/>
              </a:xfrm>
              <a:custGeom>
                <a:avLst/>
                <a:gdLst>
                  <a:gd name="T0" fmla="*/ 26 w 26"/>
                  <a:gd name="T1" fmla="*/ 16 h 32"/>
                  <a:gd name="T2" fmla="*/ 26 w 26"/>
                  <a:gd name="T3" fmla="*/ 21 h 32"/>
                  <a:gd name="T4" fmla="*/ 26 w 26"/>
                  <a:gd name="T5" fmla="*/ 21 h 32"/>
                  <a:gd name="T6" fmla="*/ 26 w 26"/>
                  <a:gd name="T7" fmla="*/ 21 h 32"/>
                  <a:gd name="T8" fmla="*/ 26 w 26"/>
                  <a:gd name="T9" fmla="*/ 27 h 32"/>
                  <a:gd name="T10" fmla="*/ 21 w 26"/>
                  <a:gd name="T11" fmla="*/ 27 h 32"/>
                  <a:gd name="T12" fmla="*/ 21 w 26"/>
                  <a:gd name="T13" fmla="*/ 27 h 32"/>
                  <a:gd name="T14" fmla="*/ 21 w 26"/>
                  <a:gd name="T15" fmla="*/ 27 h 32"/>
                  <a:gd name="T16" fmla="*/ 21 w 26"/>
                  <a:gd name="T17" fmla="*/ 27 h 32"/>
                  <a:gd name="T18" fmla="*/ 21 w 26"/>
                  <a:gd name="T19" fmla="*/ 32 h 32"/>
                  <a:gd name="T20" fmla="*/ 16 w 26"/>
                  <a:gd name="T21" fmla="*/ 32 h 32"/>
                  <a:gd name="T22" fmla="*/ 16 w 26"/>
                  <a:gd name="T23" fmla="*/ 32 h 32"/>
                  <a:gd name="T24" fmla="*/ 16 w 26"/>
                  <a:gd name="T25" fmla="*/ 32 h 32"/>
                  <a:gd name="T26" fmla="*/ 16 w 26"/>
                  <a:gd name="T27" fmla="*/ 32 h 32"/>
                  <a:gd name="T28" fmla="*/ 10 w 26"/>
                  <a:gd name="T29" fmla="*/ 32 h 32"/>
                  <a:gd name="T30" fmla="*/ 10 w 26"/>
                  <a:gd name="T31" fmla="*/ 32 h 32"/>
                  <a:gd name="T32" fmla="*/ 10 w 26"/>
                  <a:gd name="T33" fmla="*/ 32 h 32"/>
                  <a:gd name="T34" fmla="*/ 10 w 26"/>
                  <a:gd name="T35" fmla="*/ 32 h 32"/>
                  <a:gd name="T36" fmla="*/ 5 w 26"/>
                  <a:gd name="T37" fmla="*/ 32 h 32"/>
                  <a:gd name="T38" fmla="*/ 5 w 26"/>
                  <a:gd name="T39" fmla="*/ 32 h 32"/>
                  <a:gd name="T40" fmla="*/ 5 w 26"/>
                  <a:gd name="T41" fmla="*/ 32 h 32"/>
                  <a:gd name="T42" fmla="*/ 5 w 26"/>
                  <a:gd name="T43" fmla="*/ 27 h 32"/>
                  <a:gd name="T44" fmla="*/ 0 w 26"/>
                  <a:gd name="T45" fmla="*/ 27 h 32"/>
                  <a:gd name="T46" fmla="*/ 0 w 26"/>
                  <a:gd name="T47" fmla="*/ 27 h 32"/>
                  <a:gd name="T48" fmla="*/ 0 w 26"/>
                  <a:gd name="T49" fmla="*/ 27 h 32"/>
                  <a:gd name="T50" fmla="*/ 0 w 26"/>
                  <a:gd name="T51" fmla="*/ 21 h 32"/>
                  <a:gd name="T52" fmla="*/ 0 w 26"/>
                  <a:gd name="T53" fmla="*/ 21 h 32"/>
                  <a:gd name="T54" fmla="*/ 0 w 26"/>
                  <a:gd name="T55" fmla="*/ 21 h 32"/>
                  <a:gd name="T56" fmla="*/ 0 w 26"/>
                  <a:gd name="T57" fmla="*/ 16 h 32"/>
                  <a:gd name="T58" fmla="*/ 0 w 26"/>
                  <a:gd name="T59" fmla="*/ 16 h 32"/>
                  <a:gd name="T60" fmla="*/ 0 w 26"/>
                  <a:gd name="T61" fmla="*/ 16 h 32"/>
                  <a:gd name="T62" fmla="*/ 0 w 26"/>
                  <a:gd name="T63" fmla="*/ 16 h 32"/>
                  <a:gd name="T64" fmla="*/ 0 w 26"/>
                  <a:gd name="T65" fmla="*/ 11 h 32"/>
                  <a:gd name="T66" fmla="*/ 0 w 26"/>
                  <a:gd name="T67" fmla="*/ 11 h 32"/>
                  <a:gd name="T68" fmla="*/ 0 w 26"/>
                  <a:gd name="T69" fmla="*/ 11 h 32"/>
                  <a:gd name="T70" fmla="*/ 0 w 26"/>
                  <a:gd name="T71" fmla="*/ 6 h 32"/>
                  <a:gd name="T72" fmla="*/ 0 w 26"/>
                  <a:gd name="T73" fmla="*/ 6 h 32"/>
                  <a:gd name="T74" fmla="*/ 5 w 26"/>
                  <a:gd name="T75" fmla="*/ 6 h 32"/>
                  <a:gd name="T76" fmla="*/ 5 w 26"/>
                  <a:gd name="T77" fmla="*/ 6 h 32"/>
                  <a:gd name="T78" fmla="*/ 5 w 26"/>
                  <a:gd name="T79" fmla="*/ 6 h 32"/>
                  <a:gd name="T80" fmla="*/ 5 w 26"/>
                  <a:gd name="T81" fmla="*/ 0 h 32"/>
                  <a:gd name="T82" fmla="*/ 10 w 26"/>
                  <a:gd name="T83" fmla="*/ 0 h 32"/>
                  <a:gd name="T84" fmla="*/ 10 w 26"/>
                  <a:gd name="T85" fmla="*/ 0 h 32"/>
                  <a:gd name="T86" fmla="*/ 10 w 26"/>
                  <a:gd name="T87" fmla="*/ 0 h 32"/>
                  <a:gd name="T88" fmla="*/ 10 w 26"/>
                  <a:gd name="T89" fmla="*/ 0 h 32"/>
                  <a:gd name="T90" fmla="*/ 16 w 26"/>
                  <a:gd name="T91" fmla="*/ 0 h 32"/>
                  <a:gd name="T92" fmla="*/ 16 w 26"/>
                  <a:gd name="T93" fmla="*/ 0 h 32"/>
                  <a:gd name="T94" fmla="*/ 16 w 26"/>
                  <a:gd name="T95" fmla="*/ 0 h 32"/>
                  <a:gd name="T96" fmla="*/ 16 w 26"/>
                  <a:gd name="T97" fmla="*/ 0 h 32"/>
                  <a:gd name="T98" fmla="*/ 21 w 26"/>
                  <a:gd name="T99" fmla="*/ 6 h 32"/>
                  <a:gd name="T100" fmla="*/ 21 w 26"/>
                  <a:gd name="T101" fmla="*/ 6 h 32"/>
                  <a:gd name="T102" fmla="*/ 21 w 26"/>
                  <a:gd name="T103" fmla="*/ 6 h 32"/>
                  <a:gd name="T104" fmla="*/ 21 w 26"/>
                  <a:gd name="T105" fmla="*/ 6 h 32"/>
                  <a:gd name="T106" fmla="*/ 21 w 26"/>
                  <a:gd name="T107" fmla="*/ 6 h 32"/>
                  <a:gd name="T108" fmla="*/ 26 w 26"/>
                  <a:gd name="T109" fmla="*/ 11 h 32"/>
                  <a:gd name="T110" fmla="*/ 26 w 26"/>
                  <a:gd name="T111" fmla="*/ 11 h 32"/>
                  <a:gd name="T112" fmla="*/ 26 w 26"/>
                  <a:gd name="T113" fmla="*/ 11 h 32"/>
                  <a:gd name="T114" fmla="*/ 26 w 26"/>
                  <a:gd name="T115" fmla="*/ 11 h 32"/>
                  <a:gd name="T116" fmla="*/ 26 w 26"/>
                  <a:gd name="T117" fmla="*/ 16 h 32"/>
                  <a:gd name="T118" fmla="*/ 26 w 26"/>
                  <a:gd name="T119" fmla="*/ 16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 h="32">
                    <a:moveTo>
                      <a:pt x="26" y="16"/>
                    </a:moveTo>
                    <a:lnTo>
                      <a:pt x="26" y="16"/>
                    </a:lnTo>
                    <a:lnTo>
                      <a:pt x="26" y="16"/>
                    </a:lnTo>
                    <a:lnTo>
                      <a:pt x="26" y="16"/>
                    </a:lnTo>
                    <a:lnTo>
                      <a:pt x="26" y="16"/>
                    </a:lnTo>
                    <a:lnTo>
                      <a:pt x="26" y="16"/>
                    </a:lnTo>
                    <a:lnTo>
                      <a:pt x="26" y="16"/>
                    </a:lnTo>
                    <a:lnTo>
                      <a:pt x="26" y="16"/>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7"/>
                    </a:lnTo>
                    <a:lnTo>
                      <a:pt x="26" y="27"/>
                    </a:lnTo>
                    <a:lnTo>
                      <a:pt x="26" y="27"/>
                    </a:lnTo>
                    <a:lnTo>
                      <a:pt x="26"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32"/>
                    </a:lnTo>
                    <a:lnTo>
                      <a:pt x="21" y="32"/>
                    </a:lnTo>
                    <a:lnTo>
                      <a:pt x="21" y="32"/>
                    </a:lnTo>
                    <a:lnTo>
                      <a:pt x="21" y="32"/>
                    </a:lnTo>
                    <a:lnTo>
                      <a:pt x="21" y="32"/>
                    </a:lnTo>
                    <a:lnTo>
                      <a:pt x="21" y="32"/>
                    </a:lnTo>
                    <a:lnTo>
                      <a:pt x="21" y="32"/>
                    </a:lnTo>
                    <a:lnTo>
                      <a:pt x="21"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5" y="32"/>
                    </a:lnTo>
                    <a:lnTo>
                      <a:pt x="5" y="32"/>
                    </a:lnTo>
                    <a:lnTo>
                      <a:pt x="5" y="32"/>
                    </a:lnTo>
                    <a:lnTo>
                      <a:pt x="5" y="32"/>
                    </a:lnTo>
                    <a:lnTo>
                      <a:pt x="5" y="32"/>
                    </a:lnTo>
                    <a:lnTo>
                      <a:pt x="5" y="32"/>
                    </a:lnTo>
                    <a:lnTo>
                      <a:pt x="5" y="32"/>
                    </a:lnTo>
                    <a:lnTo>
                      <a:pt x="5" y="32"/>
                    </a:lnTo>
                    <a:lnTo>
                      <a:pt x="5" y="32"/>
                    </a:lnTo>
                    <a:lnTo>
                      <a:pt x="5" y="32"/>
                    </a:lnTo>
                    <a:lnTo>
                      <a:pt x="5" y="32"/>
                    </a:lnTo>
                    <a:lnTo>
                      <a:pt x="5" y="32"/>
                    </a:lnTo>
                    <a:lnTo>
                      <a:pt x="5" y="32"/>
                    </a:lnTo>
                    <a:lnTo>
                      <a:pt x="5" y="32"/>
                    </a:lnTo>
                    <a:lnTo>
                      <a:pt x="5" y="32"/>
                    </a:lnTo>
                    <a:lnTo>
                      <a:pt x="5" y="32"/>
                    </a:lnTo>
                    <a:lnTo>
                      <a:pt x="5" y="32"/>
                    </a:lnTo>
                    <a:lnTo>
                      <a:pt x="5" y="27"/>
                    </a:lnTo>
                    <a:lnTo>
                      <a:pt x="5" y="27"/>
                    </a:lnTo>
                    <a:lnTo>
                      <a:pt x="5" y="27"/>
                    </a:lnTo>
                    <a:lnTo>
                      <a:pt x="5" y="27"/>
                    </a:lnTo>
                    <a:lnTo>
                      <a:pt x="5" y="27"/>
                    </a:lnTo>
                    <a:lnTo>
                      <a:pt x="5" y="27"/>
                    </a:lnTo>
                    <a:lnTo>
                      <a:pt x="5" y="27"/>
                    </a:lnTo>
                    <a:lnTo>
                      <a:pt x="5" y="27"/>
                    </a:lnTo>
                    <a:lnTo>
                      <a:pt x="5" y="27"/>
                    </a:lnTo>
                    <a:lnTo>
                      <a:pt x="5" y="27"/>
                    </a:lnTo>
                    <a:lnTo>
                      <a:pt x="0" y="27"/>
                    </a:lnTo>
                    <a:lnTo>
                      <a:pt x="0" y="27"/>
                    </a:lnTo>
                    <a:lnTo>
                      <a:pt x="0" y="27"/>
                    </a:lnTo>
                    <a:lnTo>
                      <a:pt x="0" y="27"/>
                    </a:lnTo>
                    <a:lnTo>
                      <a:pt x="0" y="27"/>
                    </a:lnTo>
                    <a:lnTo>
                      <a:pt x="0" y="27"/>
                    </a:lnTo>
                    <a:lnTo>
                      <a:pt x="0" y="27"/>
                    </a:lnTo>
                    <a:lnTo>
                      <a:pt x="0" y="27"/>
                    </a:lnTo>
                    <a:lnTo>
                      <a:pt x="0" y="27"/>
                    </a:lnTo>
                    <a:lnTo>
                      <a:pt x="0" y="27"/>
                    </a:lnTo>
                    <a:lnTo>
                      <a:pt x="0" y="27"/>
                    </a:lnTo>
                    <a:lnTo>
                      <a:pt x="0" y="27"/>
                    </a:lnTo>
                    <a:lnTo>
                      <a:pt x="0" y="27"/>
                    </a:lnTo>
                    <a:lnTo>
                      <a:pt x="0" y="27"/>
                    </a:lnTo>
                    <a:lnTo>
                      <a:pt x="0" y="27"/>
                    </a:lnTo>
                    <a:lnTo>
                      <a:pt x="0" y="27"/>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6"/>
                    </a:lnTo>
                    <a:lnTo>
                      <a:pt x="0" y="6"/>
                    </a:lnTo>
                    <a:lnTo>
                      <a:pt x="0" y="6"/>
                    </a:lnTo>
                    <a:lnTo>
                      <a:pt x="0" y="6"/>
                    </a:lnTo>
                    <a:lnTo>
                      <a:pt x="0" y="6"/>
                    </a:lnTo>
                    <a:lnTo>
                      <a:pt x="0" y="6"/>
                    </a:lnTo>
                    <a:lnTo>
                      <a:pt x="0" y="6"/>
                    </a:lnTo>
                    <a:lnTo>
                      <a:pt x="0" y="6"/>
                    </a:lnTo>
                    <a:lnTo>
                      <a:pt x="0" y="6"/>
                    </a:lnTo>
                    <a:lnTo>
                      <a:pt x="0" y="6"/>
                    </a:lnTo>
                    <a:lnTo>
                      <a:pt x="5" y="6"/>
                    </a:lnTo>
                    <a:lnTo>
                      <a:pt x="5" y="6"/>
                    </a:lnTo>
                    <a:lnTo>
                      <a:pt x="5" y="6"/>
                    </a:lnTo>
                    <a:lnTo>
                      <a:pt x="5" y="6"/>
                    </a:lnTo>
                    <a:lnTo>
                      <a:pt x="5" y="6"/>
                    </a:lnTo>
                    <a:lnTo>
                      <a:pt x="5" y="6"/>
                    </a:lnTo>
                    <a:lnTo>
                      <a:pt x="5" y="6"/>
                    </a:lnTo>
                    <a:lnTo>
                      <a:pt x="5" y="6"/>
                    </a:lnTo>
                    <a:lnTo>
                      <a:pt x="5" y="6"/>
                    </a:lnTo>
                    <a:lnTo>
                      <a:pt x="5" y="6"/>
                    </a:lnTo>
                    <a:lnTo>
                      <a:pt x="5" y="6"/>
                    </a:lnTo>
                    <a:lnTo>
                      <a:pt x="5" y="6"/>
                    </a:lnTo>
                    <a:lnTo>
                      <a:pt x="5" y="6"/>
                    </a:lnTo>
                    <a:lnTo>
                      <a:pt x="5" y="6"/>
                    </a:lnTo>
                    <a:lnTo>
                      <a:pt x="5" y="6"/>
                    </a:lnTo>
                    <a:lnTo>
                      <a:pt x="5" y="6"/>
                    </a:lnTo>
                    <a:lnTo>
                      <a:pt x="5" y="6"/>
                    </a:lnTo>
                    <a:lnTo>
                      <a:pt x="5" y="6"/>
                    </a:lnTo>
                    <a:lnTo>
                      <a:pt x="5" y="6"/>
                    </a:lnTo>
                    <a:lnTo>
                      <a:pt x="5" y="0"/>
                    </a:lnTo>
                    <a:lnTo>
                      <a:pt x="5" y="0"/>
                    </a:lnTo>
                    <a:lnTo>
                      <a:pt x="5" y="0"/>
                    </a:lnTo>
                    <a:lnTo>
                      <a:pt x="5" y="0"/>
                    </a:lnTo>
                    <a:lnTo>
                      <a:pt x="5" y="0"/>
                    </a:lnTo>
                    <a:lnTo>
                      <a:pt x="5" y="0"/>
                    </a:lnTo>
                    <a:lnTo>
                      <a:pt x="5" y="0"/>
                    </a:lnTo>
                    <a:lnTo>
                      <a:pt x="5"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21" y="0"/>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85" name="Freeform 336"/>
              <p:cNvSpPr>
                <a:spLocks/>
              </p:cNvSpPr>
              <p:nvPr/>
            </p:nvSpPr>
            <p:spPr bwMode="auto">
              <a:xfrm>
                <a:off x="5621" y="2384"/>
                <a:ext cx="26" cy="32"/>
              </a:xfrm>
              <a:custGeom>
                <a:avLst/>
                <a:gdLst>
                  <a:gd name="T0" fmla="*/ 26 w 26"/>
                  <a:gd name="T1" fmla="*/ 16 h 32"/>
                  <a:gd name="T2" fmla="*/ 26 w 26"/>
                  <a:gd name="T3" fmla="*/ 21 h 32"/>
                  <a:gd name="T4" fmla="*/ 26 w 26"/>
                  <a:gd name="T5" fmla="*/ 21 h 32"/>
                  <a:gd name="T6" fmla="*/ 26 w 26"/>
                  <a:gd name="T7" fmla="*/ 21 h 32"/>
                  <a:gd name="T8" fmla="*/ 26 w 26"/>
                  <a:gd name="T9" fmla="*/ 27 h 32"/>
                  <a:gd name="T10" fmla="*/ 21 w 26"/>
                  <a:gd name="T11" fmla="*/ 27 h 32"/>
                  <a:gd name="T12" fmla="*/ 21 w 26"/>
                  <a:gd name="T13" fmla="*/ 27 h 32"/>
                  <a:gd name="T14" fmla="*/ 21 w 26"/>
                  <a:gd name="T15" fmla="*/ 27 h 32"/>
                  <a:gd name="T16" fmla="*/ 21 w 26"/>
                  <a:gd name="T17" fmla="*/ 27 h 32"/>
                  <a:gd name="T18" fmla="*/ 21 w 26"/>
                  <a:gd name="T19" fmla="*/ 32 h 32"/>
                  <a:gd name="T20" fmla="*/ 16 w 26"/>
                  <a:gd name="T21" fmla="*/ 32 h 32"/>
                  <a:gd name="T22" fmla="*/ 16 w 26"/>
                  <a:gd name="T23" fmla="*/ 32 h 32"/>
                  <a:gd name="T24" fmla="*/ 16 w 26"/>
                  <a:gd name="T25" fmla="*/ 32 h 32"/>
                  <a:gd name="T26" fmla="*/ 16 w 26"/>
                  <a:gd name="T27" fmla="*/ 32 h 32"/>
                  <a:gd name="T28" fmla="*/ 10 w 26"/>
                  <a:gd name="T29" fmla="*/ 32 h 32"/>
                  <a:gd name="T30" fmla="*/ 10 w 26"/>
                  <a:gd name="T31" fmla="*/ 32 h 32"/>
                  <a:gd name="T32" fmla="*/ 10 w 26"/>
                  <a:gd name="T33" fmla="*/ 32 h 32"/>
                  <a:gd name="T34" fmla="*/ 10 w 26"/>
                  <a:gd name="T35" fmla="*/ 32 h 32"/>
                  <a:gd name="T36" fmla="*/ 5 w 26"/>
                  <a:gd name="T37" fmla="*/ 32 h 32"/>
                  <a:gd name="T38" fmla="*/ 5 w 26"/>
                  <a:gd name="T39" fmla="*/ 32 h 32"/>
                  <a:gd name="T40" fmla="*/ 5 w 26"/>
                  <a:gd name="T41" fmla="*/ 32 h 32"/>
                  <a:gd name="T42" fmla="*/ 5 w 26"/>
                  <a:gd name="T43" fmla="*/ 27 h 32"/>
                  <a:gd name="T44" fmla="*/ 0 w 26"/>
                  <a:gd name="T45" fmla="*/ 27 h 32"/>
                  <a:gd name="T46" fmla="*/ 0 w 26"/>
                  <a:gd name="T47" fmla="*/ 27 h 32"/>
                  <a:gd name="T48" fmla="*/ 0 w 26"/>
                  <a:gd name="T49" fmla="*/ 27 h 32"/>
                  <a:gd name="T50" fmla="*/ 0 w 26"/>
                  <a:gd name="T51" fmla="*/ 21 h 32"/>
                  <a:gd name="T52" fmla="*/ 0 w 26"/>
                  <a:gd name="T53" fmla="*/ 21 h 32"/>
                  <a:gd name="T54" fmla="*/ 0 w 26"/>
                  <a:gd name="T55" fmla="*/ 21 h 32"/>
                  <a:gd name="T56" fmla="*/ 0 w 26"/>
                  <a:gd name="T57" fmla="*/ 16 h 32"/>
                  <a:gd name="T58" fmla="*/ 0 w 26"/>
                  <a:gd name="T59" fmla="*/ 16 h 32"/>
                  <a:gd name="T60" fmla="*/ 0 w 26"/>
                  <a:gd name="T61" fmla="*/ 16 h 32"/>
                  <a:gd name="T62" fmla="*/ 0 w 26"/>
                  <a:gd name="T63" fmla="*/ 16 h 32"/>
                  <a:gd name="T64" fmla="*/ 0 w 26"/>
                  <a:gd name="T65" fmla="*/ 11 h 32"/>
                  <a:gd name="T66" fmla="*/ 0 w 26"/>
                  <a:gd name="T67" fmla="*/ 11 h 32"/>
                  <a:gd name="T68" fmla="*/ 0 w 26"/>
                  <a:gd name="T69" fmla="*/ 11 h 32"/>
                  <a:gd name="T70" fmla="*/ 0 w 26"/>
                  <a:gd name="T71" fmla="*/ 6 h 32"/>
                  <a:gd name="T72" fmla="*/ 0 w 26"/>
                  <a:gd name="T73" fmla="*/ 6 h 32"/>
                  <a:gd name="T74" fmla="*/ 5 w 26"/>
                  <a:gd name="T75" fmla="*/ 6 h 32"/>
                  <a:gd name="T76" fmla="*/ 5 w 26"/>
                  <a:gd name="T77" fmla="*/ 6 h 32"/>
                  <a:gd name="T78" fmla="*/ 5 w 26"/>
                  <a:gd name="T79" fmla="*/ 6 h 32"/>
                  <a:gd name="T80" fmla="*/ 5 w 26"/>
                  <a:gd name="T81" fmla="*/ 0 h 32"/>
                  <a:gd name="T82" fmla="*/ 10 w 26"/>
                  <a:gd name="T83" fmla="*/ 0 h 32"/>
                  <a:gd name="T84" fmla="*/ 10 w 26"/>
                  <a:gd name="T85" fmla="*/ 0 h 32"/>
                  <a:gd name="T86" fmla="*/ 10 w 26"/>
                  <a:gd name="T87" fmla="*/ 0 h 32"/>
                  <a:gd name="T88" fmla="*/ 10 w 26"/>
                  <a:gd name="T89" fmla="*/ 0 h 32"/>
                  <a:gd name="T90" fmla="*/ 16 w 26"/>
                  <a:gd name="T91" fmla="*/ 0 h 32"/>
                  <a:gd name="T92" fmla="*/ 16 w 26"/>
                  <a:gd name="T93" fmla="*/ 0 h 32"/>
                  <a:gd name="T94" fmla="*/ 16 w 26"/>
                  <a:gd name="T95" fmla="*/ 0 h 32"/>
                  <a:gd name="T96" fmla="*/ 16 w 26"/>
                  <a:gd name="T97" fmla="*/ 0 h 32"/>
                  <a:gd name="T98" fmla="*/ 21 w 26"/>
                  <a:gd name="T99" fmla="*/ 6 h 32"/>
                  <a:gd name="T100" fmla="*/ 21 w 26"/>
                  <a:gd name="T101" fmla="*/ 6 h 32"/>
                  <a:gd name="T102" fmla="*/ 21 w 26"/>
                  <a:gd name="T103" fmla="*/ 6 h 32"/>
                  <a:gd name="T104" fmla="*/ 21 w 26"/>
                  <a:gd name="T105" fmla="*/ 6 h 32"/>
                  <a:gd name="T106" fmla="*/ 21 w 26"/>
                  <a:gd name="T107" fmla="*/ 6 h 32"/>
                  <a:gd name="T108" fmla="*/ 26 w 26"/>
                  <a:gd name="T109" fmla="*/ 11 h 32"/>
                  <a:gd name="T110" fmla="*/ 26 w 26"/>
                  <a:gd name="T111" fmla="*/ 11 h 32"/>
                  <a:gd name="T112" fmla="*/ 26 w 26"/>
                  <a:gd name="T113" fmla="*/ 11 h 32"/>
                  <a:gd name="T114" fmla="*/ 26 w 26"/>
                  <a:gd name="T115" fmla="*/ 11 h 32"/>
                  <a:gd name="T116" fmla="*/ 26 w 26"/>
                  <a:gd name="T117" fmla="*/ 16 h 32"/>
                  <a:gd name="T118" fmla="*/ 26 w 26"/>
                  <a:gd name="T119" fmla="*/ 16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 h="32">
                    <a:moveTo>
                      <a:pt x="26" y="16"/>
                    </a:moveTo>
                    <a:lnTo>
                      <a:pt x="26" y="16"/>
                    </a:lnTo>
                    <a:lnTo>
                      <a:pt x="26" y="16"/>
                    </a:lnTo>
                    <a:lnTo>
                      <a:pt x="26" y="16"/>
                    </a:lnTo>
                    <a:lnTo>
                      <a:pt x="26" y="16"/>
                    </a:lnTo>
                    <a:lnTo>
                      <a:pt x="26" y="16"/>
                    </a:lnTo>
                    <a:lnTo>
                      <a:pt x="26" y="16"/>
                    </a:lnTo>
                    <a:lnTo>
                      <a:pt x="26" y="16"/>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7"/>
                    </a:lnTo>
                    <a:lnTo>
                      <a:pt x="26" y="27"/>
                    </a:lnTo>
                    <a:lnTo>
                      <a:pt x="26" y="27"/>
                    </a:lnTo>
                    <a:lnTo>
                      <a:pt x="26"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32"/>
                    </a:lnTo>
                    <a:lnTo>
                      <a:pt x="21" y="32"/>
                    </a:lnTo>
                    <a:lnTo>
                      <a:pt x="21" y="32"/>
                    </a:lnTo>
                    <a:lnTo>
                      <a:pt x="21" y="32"/>
                    </a:lnTo>
                    <a:lnTo>
                      <a:pt x="21" y="32"/>
                    </a:lnTo>
                    <a:lnTo>
                      <a:pt x="21" y="32"/>
                    </a:lnTo>
                    <a:lnTo>
                      <a:pt x="21" y="32"/>
                    </a:lnTo>
                    <a:lnTo>
                      <a:pt x="21"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5" y="32"/>
                    </a:lnTo>
                    <a:lnTo>
                      <a:pt x="5" y="32"/>
                    </a:lnTo>
                    <a:lnTo>
                      <a:pt x="5" y="32"/>
                    </a:lnTo>
                    <a:lnTo>
                      <a:pt x="5" y="32"/>
                    </a:lnTo>
                    <a:lnTo>
                      <a:pt x="5" y="32"/>
                    </a:lnTo>
                    <a:lnTo>
                      <a:pt x="5" y="32"/>
                    </a:lnTo>
                    <a:lnTo>
                      <a:pt x="5" y="32"/>
                    </a:lnTo>
                    <a:lnTo>
                      <a:pt x="5" y="32"/>
                    </a:lnTo>
                    <a:lnTo>
                      <a:pt x="5" y="32"/>
                    </a:lnTo>
                    <a:lnTo>
                      <a:pt x="5" y="32"/>
                    </a:lnTo>
                    <a:lnTo>
                      <a:pt x="5" y="32"/>
                    </a:lnTo>
                    <a:lnTo>
                      <a:pt x="5" y="32"/>
                    </a:lnTo>
                    <a:lnTo>
                      <a:pt x="5" y="32"/>
                    </a:lnTo>
                    <a:lnTo>
                      <a:pt x="5" y="32"/>
                    </a:lnTo>
                    <a:lnTo>
                      <a:pt x="5" y="32"/>
                    </a:lnTo>
                    <a:lnTo>
                      <a:pt x="5" y="32"/>
                    </a:lnTo>
                    <a:lnTo>
                      <a:pt x="5" y="32"/>
                    </a:lnTo>
                    <a:lnTo>
                      <a:pt x="5" y="27"/>
                    </a:lnTo>
                    <a:lnTo>
                      <a:pt x="5" y="27"/>
                    </a:lnTo>
                    <a:lnTo>
                      <a:pt x="5" y="27"/>
                    </a:lnTo>
                    <a:lnTo>
                      <a:pt x="5" y="27"/>
                    </a:lnTo>
                    <a:lnTo>
                      <a:pt x="5" y="27"/>
                    </a:lnTo>
                    <a:lnTo>
                      <a:pt x="5" y="27"/>
                    </a:lnTo>
                    <a:lnTo>
                      <a:pt x="5" y="27"/>
                    </a:lnTo>
                    <a:lnTo>
                      <a:pt x="5" y="27"/>
                    </a:lnTo>
                    <a:lnTo>
                      <a:pt x="5" y="27"/>
                    </a:lnTo>
                    <a:lnTo>
                      <a:pt x="5" y="27"/>
                    </a:lnTo>
                    <a:lnTo>
                      <a:pt x="0" y="27"/>
                    </a:lnTo>
                    <a:lnTo>
                      <a:pt x="0" y="27"/>
                    </a:lnTo>
                    <a:lnTo>
                      <a:pt x="0" y="27"/>
                    </a:lnTo>
                    <a:lnTo>
                      <a:pt x="0" y="27"/>
                    </a:lnTo>
                    <a:lnTo>
                      <a:pt x="0" y="27"/>
                    </a:lnTo>
                    <a:lnTo>
                      <a:pt x="0" y="27"/>
                    </a:lnTo>
                    <a:lnTo>
                      <a:pt x="0" y="27"/>
                    </a:lnTo>
                    <a:lnTo>
                      <a:pt x="0" y="27"/>
                    </a:lnTo>
                    <a:lnTo>
                      <a:pt x="0" y="27"/>
                    </a:lnTo>
                    <a:lnTo>
                      <a:pt x="0" y="27"/>
                    </a:lnTo>
                    <a:lnTo>
                      <a:pt x="0" y="27"/>
                    </a:lnTo>
                    <a:lnTo>
                      <a:pt x="0" y="27"/>
                    </a:lnTo>
                    <a:lnTo>
                      <a:pt x="0" y="27"/>
                    </a:lnTo>
                    <a:lnTo>
                      <a:pt x="0" y="27"/>
                    </a:lnTo>
                    <a:lnTo>
                      <a:pt x="0" y="27"/>
                    </a:lnTo>
                    <a:lnTo>
                      <a:pt x="0" y="27"/>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6"/>
                    </a:lnTo>
                    <a:lnTo>
                      <a:pt x="0" y="6"/>
                    </a:lnTo>
                    <a:lnTo>
                      <a:pt x="0" y="6"/>
                    </a:lnTo>
                    <a:lnTo>
                      <a:pt x="0" y="6"/>
                    </a:lnTo>
                    <a:lnTo>
                      <a:pt x="0" y="6"/>
                    </a:lnTo>
                    <a:lnTo>
                      <a:pt x="0" y="6"/>
                    </a:lnTo>
                    <a:lnTo>
                      <a:pt x="0" y="6"/>
                    </a:lnTo>
                    <a:lnTo>
                      <a:pt x="0" y="6"/>
                    </a:lnTo>
                    <a:lnTo>
                      <a:pt x="0" y="6"/>
                    </a:lnTo>
                    <a:lnTo>
                      <a:pt x="0" y="6"/>
                    </a:lnTo>
                    <a:lnTo>
                      <a:pt x="5" y="6"/>
                    </a:lnTo>
                    <a:lnTo>
                      <a:pt x="5" y="6"/>
                    </a:lnTo>
                    <a:lnTo>
                      <a:pt x="5" y="6"/>
                    </a:lnTo>
                    <a:lnTo>
                      <a:pt x="5" y="6"/>
                    </a:lnTo>
                    <a:lnTo>
                      <a:pt x="5" y="6"/>
                    </a:lnTo>
                    <a:lnTo>
                      <a:pt x="5" y="6"/>
                    </a:lnTo>
                    <a:lnTo>
                      <a:pt x="5" y="6"/>
                    </a:lnTo>
                    <a:lnTo>
                      <a:pt x="5" y="6"/>
                    </a:lnTo>
                    <a:lnTo>
                      <a:pt x="5" y="6"/>
                    </a:lnTo>
                    <a:lnTo>
                      <a:pt x="5" y="6"/>
                    </a:lnTo>
                    <a:lnTo>
                      <a:pt x="5" y="6"/>
                    </a:lnTo>
                    <a:lnTo>
                      <a:pt x="5" y="6"/>
                    </a:lnTo>
                    <a:lnTo>
                      <a:pt x="5" y="6"/>
                    </a:lnTo>
                    <a:lnTo>
                      <a:pt x="5" y="6"/>
                    </a:lnTo>
                    <a:lnTo>
                      <a:pt x="5" y="6"/>
                    </a:lnTo>
                    <a:lnTo>
                      <a:pt x="5" y="6"/>
                    </a:lnTo>
                    <a:lnTo>
                      <a:pt x="5" y="6"/>
                    </a:lnTo>
                    <a:lnTo>
                      <a:pt x="5" y="6"/>
                    </a:lnTo>
                    <a:lnTo>
                      <a:pt x="5" y="6"/>
                    </a:lnTo>
                    <a:lnTo>
                      <a:pt x="5" y="0"/>
                    </a:lnTo>
                    <a:lnTo>
                      <a:pt x="5" y="0"/>
                    </a:lnTo>
                    <a:lnTo>
                      <a:pt x="5" y="0"/>
                    </a:lnTo>
                    <a:lnTo>
                      <a:pt x="5" y="0"/>
                    </a:lnTo>
                    <a:lnTo>
                      <a:pt x="5" y="0"/>
                    </a:lnTo>
                    <a:lnTo>
                      <a:pt x="5" y="0"/>
                    </a:lnTo>
                    <a:lnTo>
                      <a:pt x="5" y="0"/>
                    </a:lnTo>
                    <a:lnTo>
                      <a:pt x="5"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21" y="0"/>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86" name="Freeform 337"/>
              <p:cNvSpPr>
                <a:spLocks/>
              </p:cNvSpPr>
              <p:nvPr/>
            </p:nvSpPr>
            <p:spPr bwMode="auto">
              <a:xfrm>
                <a:off x="5547" y="2263"/>
                <a:ext cx="26" cy="32"/>
              </a:xfrm>
              <a:custGeom>
                <a:avLst/>
                <a:gdLst>
                  <a:gd name="T0" fmla="*/ 26 w 26"/>
                  <a:gd name="T1" fmla="*/ 16 h 32"/>
                  <a:gd name="T2" fmla="*/ 26 w 26"/>
                  <a:gd name="T3" fmla="*/ 21 h 32"/>
                  <a:gd name="T4" fmla="*/ 26 w 26"/>
                  <a:gd name="T5" fmla="*/ 21 h 32"/>
                  <a:gd name="T6" fmla="*/ 26 w 26"/>
                  <a:gd name="T7" fmla="*/ 21 h 32"/>
                  <a:gd name="T8" fmla="*/ 26 w 26"/>
                  <a:gd name="T9" fmla="*/ 21 h 32"/>
                  <a:gd name="T10" fmla="*/ 26 w 26"/>
                  <a:gd name="T11" fmla="*/ 26 h 32"/>
                  <a:gd name="T12" fmla="*/ 26 w 26"/>
                  <a:gd name="T13" fmla="*/ 26 h 32"/>
                  <a:gd name="T14" fmla="*/ 26 w 26"/>
                  <a:gd name="T15" fmla="*/ 26 h 32"/>
                  <a:gd name="T16" fmla="*/ 26 w 26"/>
                  <a:gd name="T17" fmla="*/ 26 h 32"/>
                  <a:gd name="T18" fmla="*/ 21 w 26"/>
                  <a:gd name="T19" fmla="*/ 26 h 32"/>
                  <a:gd name="T20" fmla="*/ 21 w 26"/>
                  <a:gd name="T21" fmla="*/ 32 h 32"/>
                  <a:gd name="T22" fmla="*/ 21 w 26"/>
                  <a:gd name="T23" fmla="*/ 32 h 32"/>
                  <a:gd name="T24" fmla="*/ 21 w 26"/>
                  <a:gd name="T25" fmla="*/ 32 h 32"/>
                  <a:gd name="T26" fmla="*/ 16 w 26"/>
                  <a:gd name="T27" fmla="*/ 32 h 32"/>
                  <a:gd name="T28" fmla="*/ 16 w 26"/>
                  <a:gd name="T29" fmla="*/ 32 h 32"/>
                  <a:gd name="T30" fmla="*/ 16 w 26"/>
                  <a:gd name="T31" fmla="*/ 32 h 32"/>
                  <a:gd name="T32" fmla="*/ 16 w 26"/>
                  <a:gd name="T33" fmla="*/ 32 h 32"/>
                  <a:gd name="T34" fmla="*/ 10 w 26"/>
                  <a:gd name="T35" fmla="*/ 32 h 32"/>
                  <a:gd name="T36" fmla="*/ 10 w 26"/>
                  <a:gd name="T37" fmla="*/ 32 h 32"/>
                  <a:gd name="T38" fmla="*/ 10 w 26"/>
                  <a:gd name="T39" fmla="*/ 32 h 32"/>
                  <a:gd name="T40" fmla="*/ 10 w 26"/>
                  <a:gd name="T41" fmla="*/ 26 h 32"/>
                  <a:gd name="T42" fmla="*/ 5 w 26"/>
                  <a:gd name="T43" fmla="*/ 26 h 32"/>
                  <a:gd name="T44" fmla="*/ 5 w 26"/>
                  <a:gd name="T45" fmla="*/ 26 h 32"/>
                  <a:gd name="T46" fmla="*/ 5 w 26"/>
                  <a:gd name="T47" fmla="*/ 26 h 32"/>
                  <a:gd name="T48" fmla="*/ 5 w 26"/>
                  <a:gd name="T49" fmla="*/ 21 h 32"/>
                  <a:gd name="T50" fmla="*/ 5 w 26"/>
                  <a:gd name="T51" fmla="*/ 21 h 32"/>
                  <a:gd name="T52" fmla="*/ 0 w 26"/>
                  <a:gd name="T53" fmla="*/ 21 h 32"/>
                  <a:gd name="T54" fmla="*/ 0 w 26"/>
                  <a:gd name="T55" fmla="*/ 21 h 32"/>
                  <a:gd name="T56" fmla="*/ 0 w 26"/>
                  <a:gd name="T57" fmla="*/ 16 h 32"/>
                  <a:gd name="T58" fmla="*/ 0 w 26"/>
                  <a:gd name="T59" fmla="*/ 16 h 32"/>
                  <a:gd name="T60" fmla="*/ 0 w 26"/>
                  <a:gd name="T61" fmla="*/ 16 h 32"/>
                  <a:gd name="T62" fmla="*/ 0 w 26"/>
                  <a:gd name="T63" fmla="*/ 10 h 32"/>
                  <a:gd name="T64" fmla="*/ 0 w 26"/>
                  <a:gd name="T65" fmla="*/ 10 h 32"/>
                  <a:gd name="T66" fmla="*/ 0 w 26"/>
                  <a:gd name="T67" fmla="*/ 10 h 32"/>
                  <a:gd name="T68" fmla="*/ 0 w 26"/>
                  <a:gd name="T69" fmla="*/ 10 h 32"/>
                  <a:gd name="T70" fmla="*/ 5 w 26"/>
                  <a:gd name="T71" fmla="*/ 5 h 32"/>
                  <a:gd name="T72" fmla="*/ 5 w 26"/>
                  <a:gd name="T73" fmla="*/ 5 h 32"/>
                  <a:gd name="T74" fmla="*/ 5 w 26"/>
                  <a:gd name="T75" fmla="*/ 5 h 32"/>
                  <a:gd name="T76" fmla="*/ 5 w 26"/>
                  <a:gd name="T77" fmla="*/ 5 h 32"/>
                  <a:gd name="T78" fmla="*/ 5 w 26"/>
                  <a:gd name="T79" fmla="*/ 0 h 32"/>
                  <a:gd name="T80" fmla="*/ 5 w 26"/>
                  <a:gd name="T81" fmla="*/ 0 h 32"/>
                  <a:gd name="T82" fmla="*/ 10 w 26"/>
                  <a:gd name="T83" fmla="*/ 0 h 32"/>
                  <a:gd name="T84" fmla="*/ 10 w 26"/>
                  <a:gd name="T85" fmla="*/ 0 h 32"/>
                  <a:gd name="T86" fmla="*/ 10 w 26"/>
                  <a:gd name="T87" fmla="*/ 0 h 32"/>
                  <a:gd name="T88" fmla="*/ 16 w 26"/>
                  <a:gd name="T89" fmla="*/ 0 h 32"/>
                  <a:gd name="T90" fmla="*/ 16 w 26"/>
                  <a:gd name="T91" fmla="*/ 0 h 32"/>
                  <a:gd name="T92" fmla="*/ 16 w 26"/>
                  <a:gd name="T93" fmla="*/ 0 h 32"/>
                  <a:gd name="T94" fmla="*/ 16 w 26"/>
                  <a:gd name="T95" fmla="*/ 0 h 32"/>
                  <a:gd name="T96" fmla="*/ 21 w 26"/>
                  <a:gd name="T97" fmla="*/ 0 h 32"/>
                  <a:gd name="T98" fmla="*/ 21 w 26"/>
                  <a:gd name="T99" fmla="*/ 0 h 32"/>
                  <a:gd name="T100" fmla="*/ 21 w 26"/>
                  <a:gd name="T101" fmla="*/ 5 h 32"/>
                  <a:gd name="T102" fmla="*/ 21 w 26"/>
                  <a:gd name="T103" fmla="*/ 5 h 32"/>
                  <a:gd name="T104" fmla="*/ 26 w 26"/>
                  <a:gd name="T105" fmla="*/ 5 h 32"/>
                  <a:gd name="T106" fmla="*/ 26 w 26"/>
                  <a:gd name="T107" fmla="*/ 5 h 32"/>
                  <a:gd name="T108" fmla="*/ 26 w 26"/>
                  <a:gd name="T109" fmla="*/ 5 h 32"/>
                  <a:gd name="T110" fmla="*/ 26 w 26"/>
                  <a:gd name="T111" fmla="*/ 10 h 32"/>
                  <a:gd name="T112" fmla="*/ 26 w 26"/>
                  <a:gd name="T113" fmla="*/ 10 h 32"/>
                  <a:gd name="T114" fmla="*/ 26 w 26"/>
                  <a:gd name="T115" fmla="*/ 10 h 32"/>
                  <a:gd name="T116" fmla="*/ 26 w 26"/>
                  <a:gd name="T117" fmla="*/ 16 h 32"/>
                  <a:gd name="T118" fmla="*/ 26 w 26"/>
                  <a:gd name="T119" fmla="*/ 16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 h="32">
                    <a:moveTo>
                      <a:pt x="26" y="16"/>
                    </a:moveTo>
                    <a:lnTo>
                      <a:pt x="26" y="16"/>
                    </a:lnTo>
                    <a:lnTo>
                      <a:pt x="26" y="16"/>
                    </a:lnTo>
                    <a:lnTo>
                      <a:pt x="26" y="16"/>
                    </a:lnTo>
                    <a:lnTo>
                      <a:pt x="26" y="16"/>
                    </a:lnTo>
                    <a:lnTo>
                      <a:pt x="26" y="16"/>
                    </a:lnTo>
                    <a:lnTo>
                      <a:pt x="26" y="16"/>
                    </a:lnTo>
                    <a:lnTo>
                      <a:pt x="26" y="16"/>
                    </a:lnTo>
                    <a:lnTo>
                      <a:pt x="26" y="16"/>
                    </a:lnTo>
                    <a:lnTo>
                      <a:pt x="26" y="16"/>
                    </a:lnTo>
                    <a:lnTo>
                      <a:pt x="26" y="16"/>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1" y="26"/>
                    </a:lnTo>
                    <a:lnTo>
                      <a:pt x="21" y="26"/>
                    </a:lnTo>
                    <a:lnTo>
                      <a:pt x="21" y="26"/>
                    </a:lnTo>
                    <a:lnTo>
                      <a:pt x="21" y="26"/>
                    </a:lnTo>
                    <a:lnTo>
                      <a:pt x="21" y="26"/>
                    </a:lnTo>
                    <a:lnTo>
                      <a:pt x="21" y="26"/>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26"/>
                    </a:lnTo>
                    <a:lnTo>
                      <a:pt x="10" y="26"/>
                    </a:lnTo>
                    <a:lnTo>
                      <a:pt x="10" y="26"/>
                    </a:lnTo>
                    <a:lnTo>
                      <a:pt x="10" y="26"/>
                    </a:lnTo>
                    <a:lnTo>
                      <a:pt x="10" y="26"/>
                    </a:lnTo>
                    <a:lnTo>
                      <a:pt x="10" y="26"/>
                    </a:lnTo>
                    <a:lnTo>
                      <a:pt x="10"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1"/>
                    </a:lnTo>
                    <a:lnTo>
                      <a:pt x="5" y="21"/>
                    </a:lnTo>
                    <a:lnTo>
                      <a:pt x="5" y="21"/>
                    </a:lnTo>
                    <a:lnTo>
                      <a:pt x="5" y="21"/>
                    </a:lnTo>
                    <a:lnTo>
                      <a:pt x="5" y="21"/>
                    </a:lnTo>
                    <a:lnTo>
                      <a:pt x="5" y="21"/>
                    </a:lnTo>
                    <a:lnTo>
                      <a:pt x="5" y="21"/>
                    </a:lnTo>
                    <a:lnTo>
                      <a:pt x="5" y="21"/>
                    </a:lnTo>
                    <a:lnTo>
                      <a:pt x="5" y="21"/>
                    </a:lnTo>
                    <a:lnTo>
                      <a:pt x="5" y="21"/>
                    </a:lnTo>
                    <a:lnTo>
                      <a:pt x="5" y="21"/>
                    </a:lnTo>
                    <a:lnTo>
                      <a:pt x="0" y="21"/>
                    </a:lnTo>
                    <a:lnTo>
                      <a:pt x="0" y="21"/>
                    </a:lnTo>
                    <a:lnTo>
                      <a:pt x="0" y="21"/>
                    </a:lnTo>
                    <a:lnTo>
                      <a:pt x="0" y="21"/>
                    </a:lnTo>
                    <a:lnTo>
                      <a:pt x="0" y="21"/>
                    </a:lnTo>
                    <a:lnTo>
                      <a:pt x="0"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5"/>
                    </a:lnTo>
                    <a:lnTo>
                      <a:pt x="0"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0"/>
                    </a:lnTo>
                    <a:lnTo>
                      <a:pt x="5" y="0"/>
                    </a:lnTo>
                    <a:lnTo>
                      <a:pt x="5" y="0"/>
                    </a:lnTo>
                    <a:lnTo>
                      <a:pt x="5" y="0"/>
                    </a:lnTo>
                    <a:lnTo>
                      <a:pt x="5" y="0"/>
                    </a:lnTo>
                    <a:lnTo>
                      <a:pt x="5" y="0"/>
                    </a:lnTo>
                    <a:lnTo>
                      <a:pt x="5" y="0"/>
                    </a:lnTo>
                    <a:lnTo>
                      <a:pt x="5" y="0"/>
                    </a:lnTo>
                    <a:lnTo>
                      <a:pt x="5"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6"/>
                    </a:lnTo>
                    <a:lnTo>
                      <a:pt x="26" y="16"/>
                    </a:lnTo>
                    <a:lnTo>
                      <a:pt x="26" y="16"/>
                    </a:lnTo>
                    <a:lnTo>
                      <a:pt x="26" y="16"/>
                    </a:lnTo>
                    <a:lnTo>
                      <a:pt x="26" y="16"/>
                    </a:lnTo>
                    <a:lnTo>
                      <a:pt x="26" y="16"/>
                    </a:lnTo>
                    <a:lnTo>
                      <a:pt x="26" y="16"/>
                    </a:lnTo>
                    <a:lnTo>
                      <a:pt x="26" y="16"/>
                    </a:lnTo>
                    <a:lnTo>
                      <a:pt x="26" y="16"/>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87" name="Freeform 338"/>
              <p:cNvSpPr>
                <a:spLocks/>
              </p:cNvSpPr>
              <p:nvPr/>
            </p:nvSpPr>
            <p:spPr bwMode="auto">
              <a:xfrm>
                <a:off x="5547" y="2263"/>
                <a:ext cx="26" cy="32"/>
              </a:xfrm>
              <a:custGeom>
                <a:avLst/>
                <a:gdLst>
                  <a:gd name="T0" fmla="*/ 26 w 26"/>
                  <a:gd name="T1" fmla="*/ 16 h 32"/>
                  <a:gd name="T2" fmla="*/ 26 w 26"/>
                  <a:gd name="T3" fmla="*/ 21 h 32"/>
                  <a:gd name="T4" fmla="*/ 26 w 26"/>
                  <a:gd name="T5" fmla="*/ 21 h 32"/>
                  <a:gd name="T6" fmla="*/ 26 w 26"/>
                  <a:gd name="T7" fmla="*/ 21 h 32"/>
                  <a:gd name="T8" fmla="*/ 26 w 26"/>
                  <a:gd name="T9" fmla="*/ 21 h 32"/>
                  <a:gd name="T10" fmla="*/ 26 w 26"/>
                  <a:gd name="T11" fmla="*/ 26 h 32"/>
                  <a:gd name="T12" fmla="*/ 26 w 26"/>
                  <a:gd name="T13" fmla="*/ 26 h 32"/>
                  <a:gd name="T14" fmla="*/ 26 w 26"/>
                  <a:gd name="T15" fmla="*/ 26 h 32"/>
                  <a:gd name="T16" fmla="*/ 26 w 26"/>
                  <a:gd name="T17" fmla="*/ 26 h 32"/>
                  <a:gd name="T18" fmla="*/ 21 w 26"/>
                  <a:gd name="T19" fmla="*/ 26 h 32"/>
                  <a:gd name="T20" fmla="*/ 21 w 26"/>
                  <a:gd name="T21" fmla="*/ 32 h 32"/>
                  <a:gd name="T22" fmla="*/ 21 w 26"/>
                  <a:gd name="T23" fmla="*/ 32 h 32"/>
                  <a:gd name="T24" fmla="*/ 21 w 26"/>
                  <a:gd name="T25" fmla="*/ 32 h 32"/>
                  <a:gd name="T26" fmla="*/ 16 w 26"/>
                  <a:gd name="T27" fmla="*/ 32 h 32"/>
                  <a:gd name="T28" fmla="*/ 16 w 26"/>
                  <a:gd name="T29" fmla="*/ 32 h 32"/>
                  <a:gd name="T30" fmla="*/ 16 w 26"/>
                  <a:gd name="T31" fmla="*/ 32 h 32"/>
                  <a:gd name="T32" fmla="*/ 16 w 26"/>
                  <a:gd name="T33" fmla="*/ 32 h 32"/>
                  <a:gd name="T34" fmla="*/ 10 w 26"/>
                  <a:gd name="T35" fmla="*/ 32 h 32"/>
                  <a:gd name="T36" fmla="*/ 10 w 26"/>
                  <a:gd name="T37" fmla="*/ 32 h 32"/>
                  <a:gd name="T38" fmla="*/ 10 w 26"/>
                  <a:gd name="T39" fmla="*/ 32 h 32"/>
                  <a:gd name="T40" fmla="*/ 10 w 26"/>
                  <a:gd name="T41" fmla="*/ 26 h 32"/>
                  <a:gd name="T42" fmla="*/ 5 w 26"/>
                  <a:gd name="T43" fmla="*/ 26 h 32"/>
                  <a:gd name="T44" fmla="*/ 5 w 26"/>
                  <a:gd name="T45" fmla="*/ 26 h 32"/>
                  <a:gd name="T46" fmla="*/ 5 w 26"/>
                  <a:gd name="T47" fmla="*/ 26 h 32"/>
                  <a:gd name="T48" fmla="*/ 5 w 26"/>
                  <a:gd name="T49" fmla="*/ 21 h 32"/>
                  <a:gd name="T50" fmla="*/ 5 w 26"/>
                  <a:gd name="T51" fmla="*/ 21 h 32"/>
                  <a:gd name="T52" fmla="*/ 0 w 26"/>
                  <a:gd name="T53" fmla="*/ 21 h 32"/>
                  <a:gd name="T54" fmla="*/ 0 w 26"/>
                  <a:gd name="T55" fmla="*/ 21 h 32"/>
                  <a:gd name="T56" fmla="*/ 0 w 26"/>
                  <a:gd name="T57" fmla="*/ 16 h 32"/>
                  <a:gd name="T58" fmla="*/ 0 w 26"/>
                  <a:gd name="T59" fmla="*/ 16 h 32"/>
                  <a:gd name="T60" fmla="*/ 0 w 26"/>
                  <a:gd name="T61" fmla="*/ 16 h 32"/>
                  <a:gd name="T62" fmla="*/ 0 w 26"/>
                  <a:gd name="T63" fmla="*/ 10 h 32"/>
                  <a:gd name="T64" fmla="*/ 0 w 26"/>
                  <a:gd name="T65" fmla="*/ 10 h 32"/>
                  <a:gd name="T66" fmla="*/ 0 w 26"/>
                  <a:gd name="T67" fmla="*/ 10 h 32"/>
                  <a:gd name="T68" fmla="*/ 0 w 26"/>
                  <a:gd name="T69" fmla="*/ 10 h 32"/>
                  <a:gd name="T70" fmla="*/ 5 w 26"/>
                  <a:gd name="T71" fmla="*/ 5 h 32"/>
                  <a:gd name="T72" fmla="*/ 5 w 26"/>
                  <a:gd name="T73" fmla="*/ 5 h 32"/>
                  <a:gd name="T74" fmla="*/ 5 w 26"/>
                  <a:gd name="T75" fmla="*/ 5 h 32"/>
                  <a:gd name="T76" fmla="*/ 5 w 26"/>
                  <a:gd name="T77" fmla="*/ 5 h 32"/>
                  <a:gd name="T78" fmla="*/ 5 w 26"/>
                  <a:gd name="T79" fmla="*/ 0 h 32"/>
                  <a:gd name="T80" fmla="*/ 5 w 26"/>
                  <a:gd name="T81" fmla="*/ 0 h 32"/>
                  <a:gd name="T82" fmla="*/ 10 w 26"/>
                  <a:gd name="T83" fmla="*/ 0 h 32"/>
                  <a:gd name="T84" fmla="*/ 10 w 26"/>
                  <a:gd name="T85" fmla="*/ 0 h 32"/>
                  <a:gd name="T86" fmla="*/ 10 w 26"/>
                  <a:gd name="T87" fmla="*/ 0 h 32"/>
                  <a:gd name="T88" fmla="*/ 16 w 26"/>
                  <a:gd name="T89" fmla="*/ 0 h 32"/>
                  <a:gd name="T90" fmla="*/ 16 w 26"/>
                  <a:gd name="T91" fmla="*/ 0 h 32"/>
                  <a:gd name="T92" fmla="*/ 16 w 26"/>
                  <a:gd name="T93" fmla="*/ 0 h 32"/>
                  <a:gd name="T94" fmla="*/ 16 w 26"/>
                  <a:gd name="T95" fmla="*/ 0 h 32"/>
                  <a:gd name="T96" fmla="*/ 21 w 26"/>
                  <a:gd name="T97" fmla="*/ 0 h 32"/>
                  <a:gd name="T98" fmla="*/ 21 w 26"/>
                  <a:gd name="T99" fmla="*/ 0 h 32"/>
                  <a:gd name="T100" fmla="*/ 21 w 26"/>
                  <a:gd name="T101" fmla="*/ 5 h 32"/>
                  <a:gd name="T102" fmla="*/ 21 w 26"/>
                  <a:gd name="T103" fmla="*/ 5 h 32"/>
                  <a:gd name="T104" fmla="*/ 26 w 26"/>
                  <a:gd name="T105" fmla="*/ 5 h 32"/>
                  <a:gd name="T106" fmla="*/ 26 w 26"/>
                  <a:gd name="T107" fmla="*/ 5 h 32"/>
                  <a:gd name="T108" fmla="*/ 26 w 26"/>
                  <a:gd name="T109" fmla="*/ 5 h 32"/>
                  <a:gd name="T110" fmla="*/ 26 w 26"/>
                  <a:gd name="T111" fmla="*/ 10 h 32"/>
                  <a:gd name="T112" fmla="*/ 26 w 26"/>
                  <a:gd name="T113" fmla="*/ 10 h 32"/>
                  <a:gd name="T114" fmla="*/ 26 w 26"/>
                  <a:gd name="T115" fmla="*/ 10 h 32"/>
                  <a:gd name="T116" fmla="*/ 26 w 26"/>
                  <a:gd name="T117" fmla="*/ 16 h 32"/>
                  <a:gd name="T118" fmla="*/ 26 w 26"/>
                  <a:gd name="T119" fmla="*/ 16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 h="32">
                    <a:moveTo>
                      <a:pt x="26" y="16"/>
                    </a:moveTo>
                    <a:lnTo>
                      <a:pt x="26" y="16"/>
                    </a:lnTo>
                    <a:lnTo>
                      <a:pt x="26" y="16"/>
                    </a:lnTo>
                    <a:lnTo>
                      <a:pt x="26" y="16"/>
                    </a:lnTo>
                    <a:lnTo>
                      <a:pt x="26" y="16"/>
                    </a:lnTo>
                    <a:lnTo>
                      <a:pt x="26" y="16"/>
                    </a:lnTo>
                    <a:lnTo>
                      <a:pt x="26" y="16"/>
                    </a:lnTo>
                    <a:lnTo>
                      <a:pt x="26" y="16"/>
                    </a:lnTo>
                    <a:lnTo>
                      <a:pt x="26" y="16"/>
                    </a:lnTo>
                    <a:lnTo>
                      <a:pt x="26" y="16"/>
                    </a:lnTo>
                    <a:lnTo>
                      <a:pt x="26" y="16"/>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1" y="26"/>
                    </a:lnTo>
                    <a:lnTo>
                      <a:pt x="21" y="26"/>
                    </a:lnTo>
                    <a:lnTo>
                      <a:pt x="21" y="26"/>
                    </a:lnTo>
                    <a:lnTo>
                      <a:pt x="21" y="26"/>
                    </a:lnTo>
                    <a:lnTo>
                      <a:pt x="21" y="26"/>
                    </a:lnTo>
                    <a:lnTo>
                      <a:pt x="21" y="26"/>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26"/>
                    </a:lnTo>
                    <a:lnTo>
                      <a:pt x="10" y="26"/>
                    </a:lnTo>
                    <a:lnTo>
                      <a:pt x="10" y="26"/>
                    </a:lnTo>
                    <a:lnTo>
                      <a:pt x="10" y="26"/>
                    </a:lnTo>
                    <a:lnTo>
                      <a:pt x="10" y="26"/>
                    </a:lnTo>
                    <a:lnTo>
                      <a:pt x="10" y="26"/>
                    </a:lnTo>
                    <a:lnTo>
                      <a:pt x="10"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1"/>
                    </a:lnTo>
                    <a:lnTo>
                      <a:pt x="5" y="21"/>
                    </a:lnTo>
                    <a:lnTo>
                      <a:pt x="5" y="21"/>
                    </a:lnTo>
                    <a:lnTo>
                      <a:pt x="5" y="21"/>
                    </a:lnTo>
                    <a:lnTo>
                      <a:pt x="5" y="21"/>
                    </a:lnTo>
                    <a:lnTo>
                      <a:pt x="5" y="21"/>
                    </a:lnTo>
                    <a:lnTo>
                      <a:pt x="5" y="21"/>
                    </a:lnTo>
                    <a:lnTo>
                      <a:pt x="5" y="21"/>
                    </a:lnTo>
                    <a:lnTo>
                      <a:pt x="5" y="21"/>
                    </a:lnTo>
                    <a:lnTo>
                      <a:pt x="5" y="21"/>
                    </a:lnTo>
                    <a:lnTo>
                      <a:pt x="5" y="21"/>
                    </a:lnTo>
                    <a:lnTo>
                      <a:pt x="0" y="21"/>
                    </a:lnTo>
                    <a:lnTo>
                      <a:pt x="0" y="21"/>
                    </a:lnTo>
                    <a:lnTo>
                      <a:pt x="0" y="21"/>
                    </a:lnTo>
                    <a:lnTo>
                      <a:pt x="0" y="21"/>
                    </a:lnTo>
                    <a:lnTo>
                      <a:pt x="0" y="21"/>
                    </a:lnTo>
                    <a:lnTo>
                      <a:pt x="0"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5"/>
                    </a:lnTo>
                    <a:lnTo>
                      <a:pt x="0"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0"/>
                    </a:lnTo>
                    <a:lnTo>
                      <a:pt x="5" y="0"/>
                    </a:lnTo>
                    <a:lnTo>
                      <a:pt x="5" y="0"/>
                    </a:lnTo>
                    <a:lnTo>
                      <a:pt x="5" y="0"/>
                    </a:lnTo>
                    <a:lnTo>
                      <a:pt x="5" y="0"/>
                    </a:lnTo>
                    <a:lnTo>
                      <a:pt x="5" y="0"/>
                    </a:lnTo>
                    <a:lnTo>
                      <a:pt x="5" y="0"/>
                    </a:lnTo>
                    <a:lnTo>
                      <a:pt x="5" y="0"/>
                    </a:lnTo>
                    <a:lnTo>
                      <a:pt x="5"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6"/>
                    </a:lnTo>
                    <a:lnTo>
                      <a:pt x="26" y="16"/>
                    </a:lnTo>
                    <a:lnTo>
                      <a:pt x="26" y="16"/>
                    </a:lnTo>
                    <a:lnTo>
                      <a:pt x="26" y="16"/>
                    </a:lnTo>
                    <a:lnTo>
                      <a:pt x="26" y="16"/>
                    </a:lnTo>
                    <a:lnTo>
                      <a:pt x="26" y="16"/>
                    </a:lnTo>
                    <a:lnTo>
                      <a:pt x="26" y="16"/>
                    </a:lnTo>
                    <a:lnTo>
                      <a:pt x="26" y="16"/>
                    </a:lnTo>
                    <a:lnTo>
                      <a:pt x="26" y="1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88" name="Freeform 339"/>
              <p:cNvSpPr>
                <a:spLocks/>
              </p:cNvSpPr>
              <p:nvPr/>
            </p:nvSpPr>
            <p:spPr bwMode="auto">
              <a:xfrm>
                <a:off x="5505" y="2390"/>
                <a:ext cx="26" cy="31"/>
              </a:xfrm>
              <a:custGeom>
                <a:avLst/>
                <a:gdLst>
                  <a:gd name="T0" fmla="*/ 26 w 26"/>
                  <a:gd name="T1" fmla="*/ 15 h 31"/>
                  <a:gd name="T2" fmla="*/ 26 w 26"/>
                  <a:gd name="T3" fmla="*/ 15 h 31"/>
                  <a:gd name="T4" fmla="*/ 26 w 26"/>
                  <a:gd name="T5" fmla="*/ 21 h 31"/>
                  <a:gd name="T6" fmla="*/ 21 w 26"/>
                  <a:gd name="T7" fmla="*/ 21 h 31"/>
                  <a:gd name="T8" fmla="*/ 21 w 26"/>
                  <a:gd name="T9" fmla="*/ 21 h 31"/>
                  <a:gd name="T10" fmla="*/ 21 w 26"/>
                  <a:gd name="T11" fmla="*/ 26 h 31"/>
                  <a:gd name="T12" fmla="*/ 21 w 26"/>
                  <a:gd name="T13" fmla="*/ 26 h 31"/>
                  <a:gd name="T14" fmla="*/ 21 w 26"/>
                  <a:gd name="T15" fmla="*/ 26 h 31"/>
                  <a:gd name="T16" fmla="*/ 21 w 26"/>
                  <a:gd name="T17" fmla="*/ 26 h 31"/>
                  <a:gd name="T18" fmla="*/ 16 w 26"/>
                  <a:gd name="T19" fmla="*/ 26 h 31"/>
                  <a:gd name="T20" fmla="*/ 16 w 26"/>
                  <a:gd name="T21" fmla="*/ 31 h 31"/>
                  <a:gd name="T22" fmla="*/ 16 w 26"/>
                  <a:gd name="T23" fmla="*/ 31 h 31"/>
                  <a:gd name="T24" fmla="*/ 16 w 26"/>
                  <a:gd name="T25" fmla="*/ 31 h 31"/>
                  <a:gd name="T26" fmla="*/ 10 w 26"/>
                  <a:gd name="T27" fmla="*/ 31 h 31"/>
                  <a:gd name="T28" fmla="*/ 10 w 26"/>
                  <a:gd name="T29" fmla="*/ 31 h 31"/>
                  <a:gd name="T30" fmla="*/ 10 w 26"/>
                  <a:gd name="T31" fmla="*/ 31 h 31"/>
                  <a:gd name="T32" fmla="*/ 10 w 26"/>
                  <a:gd name="T33" fmla="*/ 31 h 31"/>
                  <a:gd name="T34" fmla="*/ 5 w 26"/>
                  <a:gd name="T35" fmla="*/ 31 h 31"/>
                  <a:gd name="T36" fmla="*/ 5 w 26"/>
                  <a:gd name="T37" fmla="*/ 31 h 31"/>
                  <a:gd name="T38" fmla="*/ 5 w 26"/>
                  <a:gd name="T39" fmla="*/ 26 h 31"/>
                  <a:gd name="T40" fmla="*/ 5 w 26"/>
                  <a:gd name="T41" fmla="*/ 26 h 31"/>
                  <a:gd name="T42" fmla="*/ 0 w 26"/>
                  <a:gd name="T43" fmla="*/ 26 h 31"/>
                  <a:gd name="T44" fmla="*/ 0 w 26"/>
                  <a:gd name="T45" fmla="*/ 26 h 31"/>
                  <a:gd name="T46" fmla="*/ 0 w 26"/>
                  <a:gd name="T47" fmla="*/ 26 h 31"/>
                  <a:gd name="T48" fmla="*/ 0 w 26"/>
                  <a:gd name="T49" fmla="*/ 21 h 31"/>
                  <a:gd name="T50" fmla="*/ 0 w 26"/>
                  <a:gd name="T51" fmla="*/ 21 h 31"/>
                  <a:gd name="T52" fmla="*/ 0 w 26"/>
                  <a:gd name="T53" fmla="*/ 21 h 31"/>
                  <a:gd name="T54" fmla="*/ 0 w 26"/>
                  <a:gd name="T55" fmla="*/ 21 h 31"/>
                  <a:gd name="T56" fmla="*/ 0 w 26"/>
                  <a:gd name="T57" fmla="*/ 15 h 31"/>
                  <a:gd name="T58" fmla="*/ 0 w 26"/>
                  <a:gd name="T59" fmla="*/ 15 h 31"/>
                  <a:gd name="T60" fmla="*/ 0 w 26"/>
                  <a:gd name="T61" fmla="*/ 15 h 31"/>
                  <a:gd name="T62" fmla="*/ 0 w 26"/>
                  <a:gd name="T63" fmla="*/ 10 h 31"/>
                  <a:gd name="T64" fmla="*/ 0 w 26"/>
                  <a:gd name="T65" fmla="*/ 10 h 31"/>
                  <a:gd name="T66" fmla="*/ 0 w 26"/>
                  <a:gd name="T67" fmla="*/ 10 h 31"/>
                  <a:gd name="T68" fmla="*/ 0 w 26"/>
                  <a:gd name="T69" fmla="*/ 5 h 31"/>
                  <a:gd name="T70" fmla="*/ 0 w 26"/>
                  <a:gd name="T71" fmla="*/ 5 h 31"/>
                  <a:gd name="T72" fmla="*/ 0 w 26"/>
                  <a:gd name="T73" fmla="*/ 5 h 31"/>
                  <a:gd name="T74" fmla="*/ 0 w 26"/>
                  <a:gd name="T75" fmla="*/ 5 h 31"/>
                  <a:gd name="T76" fmla="*/ 5 w 26"/>
                  <a:gd name="T77" fmla="*/ 5 h 31"/>
                  <a:gd name="T78" fmla="*/ 5 w 26"/>
                  <a:gd name="T79" fmla="*/ 0 h 31"/>
                  <a:gd name="T80" fmla="*/ 5 w 26"/>
                  <a:gd name="T81" fmla="*/ 0 h 31"/>
                  <a:gd name="T82" fmla="*/ 5 w 26"/>
                  <a:gd name="T83" fmla="*/ 0 h 31"/>
                  <a:gd name="T84" fmla="*/ 10 w 26"/>
                  <a:gd name="T85" fmla="*/ 0 h 31"/>
                  <a:gd name="T86" fmla="*/ 10 w 26"/>
                  <a:gd name="T87" fmla="*/ 0 h 31"/>
                  <a:gd name="T88" fmla="*/ 10 w 26"/>
                  <a:gd name="T89" fmla="*/ 0 h 31"/>
                  <a:gd name="T90" fmla="*/ 10 w 26"/>
                  <a:gd name="T91" fmla="*/ 0 h 31"/>
                  <a:gd name="T92" fmla="*/ 16 w 26"/>
                  <a:gd name="T93" fmla="*/ 0 h 31"/>
                  <a:gd name="T94" fmla="*/ 16 w 26"/>
                  <a:gd name="T95" fmla="*/ 0 h 31"/>
                  <a:gd name="T96" fmla="*/ 16 w 26"/>
                  <a:gd name="T97" fmla="*/ 0 h 31"/>
                  <a:gd name="T98" fmla="*/ 16 w 26"/>
                  <a:gd name="T99" fmla="*/ 0 h 31"/>
                  <a:gd name="T100" fmla="*/ 21 w 26"/>
                  <a:gd name="T101" fmla="*/ 0 h 31"/>
                  <a:gd name="T102" fmla="*/ 21 w 26"/>
                  <a:gd name="T103" fmla="*/ 5 h 31"/>
                  <a:gd name="T104" fmla="*/ 21 w 26"/>
                  <a:gd name="T105" fmla="*/ 5 h 31"/>
                  <a:gd name="T106" fmla="*/ 21 w 26"/>
                  <a:gd name="T107" fmla="*/ 5 h 31"/>
                  <a:gd name="T108" fmla="*/ 21 w 26"/>
                  <a:gd name="T109" fmla="*/ 5 h 31"/>
                  <a:gd name="T110" fmla="*/ 21 w 26"/>
                  <a:gd name="T111" fmla="*/ 10 h 31"/>
                  <a:gd name="T112" fmla="*/ 26 w 26"/>
                  <a:gd name="T113" fmla="*/ 10 h 31"/>
                  <a:gd name="T114" fmla="*/ 26 w 26"/>
                  <a:gd name="T115" fmla="*/ 10 h 31"/>
                  <a:gd name="T116" fmla="*/ 26 w 26"/>
                  <a:gd name="T117" fmla="*/ 15 h 31"/>
                  <a:gd name="T118" fmla="*/ 26 w 26"/>
                  <a:gd name="T119" fmla="*/ 15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 h="31">
                    <a:moveTo>
                      <a:pt x="26" y="15"/>
                    </a:moveTo>
                    <a:lnTo>
                      <a:pt x="26" y="15"/>
                    </a:lnTo>
                    <a:lnTo>
                      <a:pt x="26" y="15"/>
                    </a:lnTo>
                    <a:lnTo>
                      <a:pt x="26" y="15"/>
                    </a:lnTo>
                    <a:lnTo>
                      <a:pt x="26" y="15"/>
                    </a:lnTo>
                    <a:lnTo>
                      <a:pt x="26" y="15"/>
                    </a:lnTo>
                    <a:lnTo>
                      <a:pt x="26" y="15"/>
                    </a:lnTo>
                    <a:lnTo>
                      <a:pt x="26" y="15"/>
                    </a:lnTo>
                    <a:lnTo>
                      <a:pt x="26" y="15"/>
                    </a:lnTo>
                    <a:lnTo>
                      <a:pt x="26" y="15"/>
                    </a:lnTo>
                    <a:lnTo>
                      <a:pt x="26" y="15"/>
                    </a:lnTo>
                    <a:lnTo>
                      <a:pt x="26" y="15"/>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1" y="21"/>
                    </a:lnTo>
                    <a:lnTo>
                      <a:pt x="21" y="21"/>
                    </a:lnTo>
                    <a:lnTo>
                      <a:pt x="21" y="21"/>
                    </a:lnTo>
                    <a:lnTo>
                      <a:pt x="21" y="21"/>
                    </a:lnTo>
                    <a:lnTo>
                      <a:pt x="21" y="21"/>
                    </a:lnTo>
                    <a:lnTo>
                      <a:pt x="21" y="21"/>
                    </a:lnTo>
                    <a:lnTo>
                      <a:pt x="21" y="21"/>
                    </a:lnTo>
                    <a:lnTo>
                      <a:pt x="21" y="21"/>
                    </a:lnTo>
                    <a:lnTo>
                      <a:pt x="21" y="21"/>
                    </a:lnTo>
                    <a:lnTo>
                      <a:pt x="21" y="21"/>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16" y="26"/>
                    </a:lnTo>
                    <a:lnTo>
                      <a:pt x="16" y="26"/>
                    </a:lnTo>
                    <a:lnTo>
                      <a:pt x="16" y="26"/>
                    </a:lnTo>
                    <a:lnTo>
                      <a:pt x="16" y="26"/>
                    </a:lnTo>
                    <a:lnTo>
                      <a:pt x="16" y="26"/>
                    </a:lnTo>
                    <a:lnTo>
                      <a:pt x="16" y="26"/>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5" y="31"/>
                    </a:lnTo>
                    <a:lnTo>
                      <a:pt x="5" y="31"/>
                    </a:lnTo>
                    <a:lnTo>
                      <a:pt x="5" y="31"/>
                    </a:lnTo>
                    <a:lnTo>
                      <a:pt x="5" y="31"/>
                    </a:lnTo>
                    <a:lnTo>
                      <a:pt x="5" y="31"/>
                    </a:lnTo>
                    <a:lnTo>
                      <a:pt x="5" y="31"/>
                    </a:lnTo>
                    <a:lnTo>
                      <a:pt x="5" y="31"/>
                    </a:lnTo>
                    <a:lnTo>
                      <a:pt x="5" y="31"/>
                    </a:lnTo>
                    <a:lnTo>
                      <a:pt x="5" y="31"/>
                    </a:lnTo>
                    <a:lnTo>
                      <a:pt x="5" y="31"/>
                    </a:lnTo>
                    <a:lnTo>
                      <a:pt x="5" y="31"/>
                    </a:lnTo>
                    <a:lnTo>
                      <a:pt x="5" y="31"/>
                    </a:lnTo>
                    <a:lnTo>
                      <a:pt x="5" y="31"/>
                    </a:lnTo>
                    <a:lnTo>
                      <a:pt x="5" y="31"/>
                    </a:lnTo>
                    <a:lnTo>
                      <a:pt x="5" y="26"/>
                    </a:lnTo>
                    <a:lnTo>
                      <a:pt x="5" y="26"/>
                    </a:lnTo>
                    <a:lnTo>
                      <a:pt x="5" y="26"/>
                    </a:lnTo>
                    <a:lnTo>
                      <a:pt x="5" y="26"/>
                    </a:lnTo>
                    <a:lnTo>
                      <a:pt x="5" y="26"/>
                    </a:lnTo>
                    <a:lnTo>
                      <a:pt x="5" y="26"/>
                    </a:lnTo>
                    <a:lnTo>
                      <a:pt x="5" y="26"/>
                    </a:lnTo>
                    <a:lnTo>
                      <a:pt x="5" y="26"/>
                    </a:lnTo>
                    <a:lnTo>
                      <a:pt x="5" y="26"/>
                    </a:lnTo>
                    <a:lnTo>
                      <a:pt x="5" y="26"/>
                    </a:lnTo>
                    <a:lnTo>
                      <a:pt x="5"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15"/>
                    </a:lnTo>
                    <a:lnTo>
                      <a:pt x="0" y="15"/>
                    </a:lnTo>
                    <a:lnTo>
                      <a:pt x="0" y="15"/>
                    </a:lnTo>
                    <a:lnTo>
                      <a:pt x="0" y="15"/>
                    </a:lnTo>
                    <a:lnTo>
                      <a:pt x="0" y="15"/>
                    </a:lnTo>
                    <a:lnTo>
                      <a:pt x="0" y="15"/>
                    </a:lnTo>
                    <a:lnTo>
                      <a:pt x="0" y="15"/>
                    </a:lnTo>
                    <a:lnTo>
                      <a:pt x="0" y="15"/>
                    </a:lnTo>
                    <a:lnTo>
                      <a:pt x="0" y="15"/>
                    </a:lnTo>
                    <a:lnTo>
                      <a:pt x="0" y="15"/>
                    </a:lnTo>
                    <a:lnTo>
                      <a:pt x="0" y="15"/>
                    </a:lnTo>
                    <a:lnTo>
                      <a:pt x="0" y="15"/>
                    </a:lnTo>
                    <a:lnTo>
                      <a:pt x="0" y="15"/>
                    </a:lnTo>
                    <a:lnTo>
                      <a:pt x="0" y="15"/>
                    </a:lnTo>
                    <a:lnTo>
                      <a:pt x="0" y="15"/>
                    </a:lnTo>
                    <a:lnTo>
                      <a:pt x="0" y="15"/>
                    </a:lnTo>
                    <a:lnTo>
                      <a:pt x="0" y="15"/>
                    </a:lnTo>
                    <a:lnTo>
                      <a:pt x="0" y="15"/>
                    </a:lnTo>
                    <a:lnTo>
                      <a:pt x="0" y="15"/>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5" y="5"/>
                    </a:lnTo>
                    <a:lnTo>
                      <a:pt x="5" y="5"/>
                    </a:lnTo>
                    <a:lnTo>
                      <a:pt x="5" y="5"/>
                    </a:lnTo>
                    <a:lnTo>
                      <a:pt x="5" y="5"/>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21" y="0"/>
                    </a:lnTo>
                    <a:lnTo>
                      <a:pt x="21" y="0"/>
                    </a:lnTo>
                    <a:lnTo>
                      <a:pt x="21" y="0"/>
                    </a:lnTo>
                    <a:lnTo>
                      <a:pt x="21" y="0"/>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10"/>
                    </a:lnTo>
                    <a:lnTo>
                      <a:pt x="21" y="10"/>
                    </a:lnTo>
                    <a:lnTo>
                      <a:pt x="21" y="10"/>
                    </a:lnTo>
                    <a:lnTo>
                      <a:pt x="21" y="10"/>
                    </a:lnTo>
                    <a:lnTo>
                      <a:pt x="21"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5"/>
                    </a:lnTo>
                    <a:lnTo>
                      <a:pt x="26" y="15"/>
                    </a:lnTo>
                    <a:lnTo>
                      <a:pt x="26" y="15"/>
                    </a:lnTo>
                    <a:lnTo>
                      <a:pt x="26" y="15"/>
                    </a:lnTo>
                    <a:lnTo>
                      <a:pt x="26" y="15"/>
                    </a:lnTo>
                    <a:lnTo>
                      <a:pt x="26" y="15"/>
                    </a:lnTo>
                    <a:lnTo>
                      <a:pt x="26" y="15"/>
                    </a:lnTo>
                    <a:lnTo>
                      <a:pt x="26" y="15"/>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89" name="Freeform 340"/>
              <p:cNvSpPr>
                <a:spLocks/>
              </p:cNvSpPr>
              <p:nvPr/>
            </p:nvSpPr>
            <p:spPr bwMode="auto">
              <a:xfrm>
                <a:off x="5505" y="2390"/>
                <a:ext cx="26" cy="31"/>
              </a:xfrm>
              <a:custGeom>
                <a:avLst/>
                <a:gdLst>
                  <a:gd name="T0" fmla="*/ 26 w 26"/>
                  <a:gd name="T1" fmla="*/ 15 h 31"/>
                  <a:gd name="T2" fmla="*/ 26 w 26"/>
                  <a:gd name="T3" fmla="*/ 15 h 31"/>
                  <a:gd name="T4" fmla="*/ 26 w 26"/>
                  <a:gd name="T5" fmla="*/ 21 h 31"/>
                  <a:gd name="T6" fmla="*/ 21 w 26"/>
                  <a:gd name="T7" fmla="*/ 21 h 31"/>
                  <a:gd name="T8" fmla="*/ 21 w 26"/>
                  <a:gd name="T9" fmla="*/ 21 h 31"/>
                  <a:gd name="T10" fmla="*/ 21 w 26"/>
                  <a:gd name="T11" fmla="*/ 26 h 31"/>
                  <a:gd name="T12" fmla="*/ 21 w 26"/>
                  <a:gd name="T13" fmla="*/ 26 h 31"/>
                  <a:gd name="T14" fmla="*/ 21 w 26"/>
                  <a:gd name="T15" fmla="*/ 26 h 31"/>
                  <a:gd name="T16" fmla="*/ 21 w 26"/>
                  <a:gd name="T17" fmla="*/ 26 h 31"/>
                  <a:gd name="T18" fmla="*/ 16 w 26"/>
                  <a:gd name="T19" fmla="*/ 26 h 31"/>
                  <a:gd name="T20" fmla="*/ 16 w 26"/>
                  <a:gd name="T21" fmla="*/ 31 h 31"/>
                  <a:gd name="T22" fmla="*/ 16 w 26"/>
                  <a:gd name="T23" fmla="*/ 31 h 31"/>
                  <a:gd name="T24" fmla="*/ 16 w 26"/>
                  <a:gd name="T25" fmla="*/ 31 h 31"/>
                  <a:gd name="T26" fmla="*/ 10 w 26"/>
                  <a:gd name="T27" fmla="*/ 31 h 31"/>
                  <a:gd name="T28" fmla="*/ 10 w 26"/>
                  <a:gd name="T29" fmla="*/ 31 h 31"/>
                  <a:gd name="T30" fmla="*/ 10 w 26"/>
                  <a:gd name="T31" fmla="*/ 31 h 31"/>
                  <a:gd name="T32" fmla="*/ 10 w 26"/>
                  <a:gd name="T33" fmla="*/ 31 h 31"/>
                  <a:gd name="T34" fmla="*/ 5 w 26"/>
                  <a:gd name="T35" fmla="*/ 31 h 31"/>
                  <a:gd name="T36" fmla="*/ 5 w 26"/>
                  <a:gd name="T37" fmla="*/ 31 h 31"/>
                  <a:gd name="T38" fmla="*/ 5 w 26"/>
                  <a:gd name="T39" fmla="*/ 26 h 31"/>
                  <a:gd name="T40" fmla="*/ 5 w 26"/>
                  <a:gd name="T41" fmla="*/ 26 h 31"/>
                  <a:gd name="T42" fmla="*/ 0 w 26"/>
                  <a:gd name="T43" fmla="*/ 26 h 31"/>
                  <a:gd name="T44" fmla="*/ 0 w 26"/>
                  <a:gd name="T45" fmla="*/ 26 h 31"/>
                  <a:gd name="T46" fmla="*/ 0 w 26"/>
                  <a:gd name="T47" fmla="*/ 26 h 31"/>
                  <a:gd name="T48" fmla="*/ 0 w 26"/>
                  <a:gd name="T49" fmla="*/ 21 h 31"/>
                  <a:gd name="T50" fmla="*/ 0 w 26"/>
                  <a:gd name="T51" fmla="*/ 21 h 31"/>
                  <a:gd name="T52" fmla="*/ 0 w 26"/>
                  <a:gd name="T53" fmla="*/ 21 h 31"/>
                  <a:gd name="T54" fmla="*/ 0 w 26"/>
                  <a:gd name="T55" fmla="*/ 21 h 31"/>
                  <a:gd name="T56" fmla="*/ 0 w 26"/>
                  <a:gd name="T57" fmla="*/ 15 h 31"/>
                  <a:gd name="T58" fmla="*/ 0 w 26"/>
                  <a:gd name="T59" fmla="*/ 15 h 31"/>
                  <a:gd name="T60" fmla="*/ 0 w 26"/>
                  <a:gd name="T61" fmla="*/ 15 h 31"/>
                  <a:gd name="T62" fmla="*/ 0 w 26"/>
                  <a:gd name="T63" fmla="*/ 10 h 31"/>
                  <a:gd name="T64" fmla="*/ 0 w 26"/>
                  <a:gd name="T65" fmla="*/ 10 h 31"/>
                  <a:gd name="T66" fmla="*/ 0 w 26"/>
                  <a:gd name="T67" fmla="*/ 10 h 31"/>
                  <a:gd name="T68" fmla="*/ 0 w 26"/>
                  <a:gd name="T69" fmla="*/ 5 h 31"/>
                  <a:gd name="T70" fmla="*/ 0 w 26"/>
                  <a:gd name="T71" fmla="*/ 5 h 31"/>
                  <a:gd name="T72" fmla="*/ 0 w 26"/>
                  <a:gd name="T73" fmla="*/ 5 h 31"/>
                  <a:gd name="T74" fmla="*/ 0 w 26"/>
                  <a:gd name="T75" fmla="*/ 5 h 31"/>
                  <a:gd name="T76" fmla="*/ 5 w 26"/>
                  <a:gd name="T77" fmla="*/ 5 h 31"/>
                  <a:gd name="T78" fmla="*/ 5 w 26"/>
                  <a:gd name="T79" fmla="*/ 0 h 31"/>
                  <a:gd name="T80" fmla="*/ 5 w 26"/>
                  <a:gd name="T81" fmla="*/ 0 h 31"/>
                  <a:gd name="T82" fmla="*/ 5 w 26"/>
                  <a:gd name="T83" fmla="*/ 0 h 31"/>
                  <a:gd name="T84" fmla="*/ 10 w 26"/>
                  <a:gd name="T85" fmla="*/ 0 h 31"/>
                  <a:gd name="T86" fmla="*/ 10 w 26"/>
                  <a:gd name="T87" fmla="*/ 0 h 31"/>
                  <a:gd name="T88" fmla="*/ 10 w 26"/>
                  <a:gd name="T89" fmla="*/ 0 h 31"/>
                  <a:gd name="T90" fmla="*/ 10 w 26"/>
                  <a:gd name="T91" fmla="*/ 0 h 31"/>
                  <a:gd name="T92" fmla="*/ 16 w 26"/>
                  <a:gd name="T93" fmla="*/ 0 h 31"/>
                  <a:gd name="T94" fmla="*/ 16 w 26"/>
                  <a:gd name="T95" fmla="*/ 0 h 31"/>
                  <a:gd name="T96" fmla="*/ 16 w 26"/>
                  <a:gd name="T97" fmla="*/ 0 h 31"/>
                  <a:gd name="T98" fmla="*/ 16 w 26"/>
                  <a:gd name="T99" fmla="*/ 0 h 31"/>
                  <a:gd name="T100" fmla="*/ 21 w 26"/>
                  <a:gd name="T101" fmla="*/ 0 h 31"/>
                  <a:gd name="T102" fmla="*/ 21 w 26"/>
                  <a:gd name="T103" fmla="*/ 5 h 31"/>
                  <a:gd name="T104" fmla="*/ 21 w 26"/>
                  <a:gd name="T105" fmla="*/ 5 h 31"/>
                  <a:gd name="T106" fmla="*/ 21 w 26"/>
                  <a:gd name="T107" fmla="*/ 5 h 31"/>
                  <a:gd name="T108" fmla="*/ 21 w 26"/>
                  <a:gd name="T109" fmla="*/ 5 h 31"/>
                  <a:gd name="T110" fmla="*/ 21 w 26"/>
                  <a:gd name="T111" fmla="*/ 10 h 31"/>
                  <a:gd name="T112" fmla="*/ 26 w 26"/>
                  <a:gd name="T113" fmla="*/ 10 h 31"/>
                  <a:gd name="T114" fmla="*/ 26 w 26"/>
                  <a:gd name="T115" fmla="*/ 10 h 31"/>
                  <a:gd name="T116" fmla="*/ 26 w 26"/>
                  <a:gd name="T117" fmla="*/ 15 h 31"/>
                  <a:gd name="T118" fmla="*/ 26 w 26"/>
                  <a:gd name="T119" fmla="*/ 15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 h="31">
                    <a:moveTo>
                      <a:pt x="26" y="15"/>
                    </a:moveTo>
                    <a:lnTo>
                      <a:pt x="26" y="15"/>
                    </a:lnTo>
                    <a:lnTo>
                      <a:pt x="26" y="15"/>
                    </a:lnTo>
                    <a:lnTo>
                      <a:pt x="26" y="15"/>
                    </a:lnTo>
                    <a:lnTo>
                      <a:pt x="26" y="15"/>
                    </a:lnTo>
                    <a:lnTo>
                      <a:pt x="26" y="15"/>
                    </a:lnTo>
                    <a:lnTo>
                      <a:pt x="26" y="15"/>
                    </a:lnTo>
                    <a:lnTo>
                      <a:pt x="26" y="15"/>
                    </a:lnTo>
                    <a:lnTo>
                      <a:pt x="26" y="15"/>
                    </a:lnTo>
                    <a:lnTo>
                      <a:pt x="26" y="15"/>
                    </a:lnTo>
                    <a:lnTo>
                      <a:pt x="26" y="15"/>
                    </a:lnTo>
                    <a:lnTo>
                      <a:pt x="26" y="15"/>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1" y="21"/>
                    </a:lnTo>
                    <a:lnTo>
                      <a:pt x="21" y="21"/>
                    </a:lnTo>
                    <a:lnTo>
                      <a:pt x="21" y="21"/>
                    </a:lnTo>
                    <a:lnTo>
                      <a:pt x="21" y="21"/>
                    </a:lnTo>
                    <a:lnTo>
                      <a:pt x="21" y="21"/>
                    </a:lnTo>
                    <a:lnTo>
                      <a:pt x="21" y="21"/>
                    </a:lnTo>
                    <a:lnTo>
                      <a:pt x="21" y="21"/>
                    </a:lnTo>
                    <a:lnTo>
                      <a:pt x="21" y="21"/>
                    </a:lnTo>
                    <a:lnTo>
                      <a:pt x="21" y="21"/>
                    </a:lnTo>
                    <a:lnTo>
                      <a:pt x="21" y="21"/>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16" y="26"/>
                    </a:lnTo>
                    <a:lnTo>
                      <a:pt x="16" y="26"/>
                    </a:lnTo>
                    <a:lnTo>
                      <a:pt x="16" y="26"/>
                    </a:lnTo>
                    <a:lnTo>
                      <a:pt x="16" y="26"/>
                    </a:lnTo>
                    <a:lnTo>
                      <a:pt x="16" y="26"/>
                    </a:lnTo>
                    <a:lnTo>
                      <a:pt x="16" y="26"/>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5" y="31"/>
                    </a:lnTo>
                    <a:lnTo>
                      <a:pt x="5" y="31"/>
                    </a:lnTo>
                    <a:lnTo>
                      <a:pt x="5" y="31"/>
                    </a:lnTo>
                    <a:lnTo>
                      <a:pt x="5" y="31"/>
                    </a:lnTo>
                    <a:lnTo>
                      <a:pt x="5" y="31"/>
                    </a:lnTo>
                    <a:lnTo>
                      <a:pt x="5" y="31"/>
                    </a:lnTo>
                    <a:lnTo>
                      <a:pt x="5" y="31"/>
                    </a:lnTo>
                    <a:lnTo>
                      <a:pt x="5" y="31"/>
                    </a:lnTo>
                    <a:lnTo>
                      <a:pt x="5" y="31"/>
                    </a:lnTo>
                    <a:lnTo>
                      <a:pt x="5" y="31"/>
                    </a:lnTo>
                    <a:lnTo>
                      <a:pt x="5" y="31"/>
                    </a:lnTo>
                    <a:lnTo>
                      <a:pt x="5" y="31"/>
                    </a:lnTo>
                    <a:lnTo>
                      <a:pt x="5" y="31"/>
                    </a:lnTo>
                    <a:lnTo>
                      <a:pt x="5" y="31"/>
                    </a:lnTo>
                    <a:lnTo>
                      <a:pt x="5" y="26"/>
                    </a:lnTo>
                    <a:lnTo>
                      <a:pt x="5" y="26"/>
                    </a:lnTo>
                    <a:lnTo>
                      <a:pt x="5" y="26"/>
                    </a:lnTo>
                    <a:lnTo>
                      <a:pt x="5" y="26"/>
                    </a:lnTo>
                    <a:lnTo>
                      <a:pt x="5" y="26"/>
                    </a:lnTo>
                    <a:lnTo>
                      <a:pt x="5" y="26"/>
                    </a:lnTo>
                    <a:lnTo>
                      <a:pt x="5" y="26"/>
                    </a:lnTo>
                    <a:lnTo>
                      <a:pt x="5" y="26"/>
                    </a:lnTo>
                    <a:lnTo>
                      <a:pt x="5" y="26"/>
                    </a:lnTo>
                    <a:lnTo>
                      <a:pt x="5" y="26"/>
                    </a:lnTo>
                    <a:lnTo>
                      <a:pt x="5"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15"/>
                    </a:lnTo>
                    <a:lnTo>
                      <a:pt x="0" y="15"/>
                    </a:lnTo>
                    <a:lnTo>
                      <a:pt x="0" y="15"/>
                    </a:lnTo>
                    <a:lnTo>
                      <a:pt x="0" y="15"/>
                    </a:lnTo>
                    <a:lnTo>
                      <a:pt x="0" y="15"/>
                    </a:lnTo>
                    <a:lnTo>
                      <a:pt x="0" y="15"/>
                    </a:lnTo>
                    <a:lnTo>
                      <a:pt x="0" y="15"/>
                    </a:lnTo>
                    <a:lnTo>
                      <a:pt x="0" y="15"/>
                    </a:lnTo>
                    <a:lnTo>
                      <a:pt x="0" y="15"/>
                    </a:lnTo>
                    <a:lnTo>
                      <a:pt x="0" y="15"/>
                    </a:lnTo>
                    <a:lnTo>
                      <a:pt x="0" y="15"/>
                    </a:lnTo>
                    <a:lnTo>
                      <a:pt x="0" y="15"/>
                    </a:lnTo>
                    <a:lnTo>
                      <a:pt x="0" y="15"/>
                    </a:lnTo>
                    <a:lnTo>
                      <a:pt x="0" y="15"/>
                    </a:lnTo>
                    <a:lnTo>
                      <a:pt x="0" y="15"/>
                    </a:lnTo>
                    <a:lnTo>
                      <a:pt x="0" y="15"/>
                    </a:lnTo>
                    <a:lnTo>
                      <a:pt x="0" y="15"/>
                    </a:lnTo>
                    <a:lnTo>
                      <a:pt x="0" y="15"/>
                    </a:lnTo>
                    <a:lnTo>
                      <a:pt x="0" y="15"/>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5" y="5"/>
                    </a:lnTo>
                    <a:lnTo>
                      <a:pt x="5" y="5"/>
                    </a:lnTo>
                    <a:lnTo>
                      <a:pt x="5" y="5"/>
                    </a:lnTo>
                    <a:lnTo>
                      <a:pt x="5" y="5"/>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21" y="0"/>
                    </a:lnTo>
                    <a:lnTo>
                      <a:pt x="21" y="0"/>
                    </a:lnTo>
                    <a:lnTo>
                      <a:pt x="21" y="0"/>
                    </a:lnTo>
                    <a:lnTo>
                      <a:pt x="21" y="0"/>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10"/>
                    </a:lnTo>
                    <a:lnTo>
                      <a:pt x="21" y="10"/>
                    </a:lnTo>
                    <a:lnTo>
                      <a:pt x="21" y="10"/>
                    </a:lnTo>
                    <a:lnTo>
                      <a:pt x="21" y="10"/>
                    </a:lnTo>
                    <a:lnTo>
                      <a:pt x="21"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5"/>
                    </a:lnTo>
                    <a:lnTo>
                      <a:pt x="26" y="15"/>
                    </a:lnTo>
                    <a:lnTo>
                      <a:pt x="26" y="15"/>
                    </a:lnTo>
                    <a:lnTo>
                      <a:pt x="26" y="15"/>
                    </a:lnTo>
                    <a:lnTo>
                      <a:pt x="26" y="15"/>
                    </a:lnTo>
                    <a:lnTo>
                      <a:pt x="26" y="15"/>
                    </a:lnTo>
                    <a:lnTo>
                      <a:pt x="26" y="15"/>
                    </a:lnTo>
                    <a:lnTo>
                      <a:pt x="26" y="15"/>
                    </a:lnTo>
                    <a:lnTo>
                      <a:pt x="26" y="1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90" name="Freeform 341"/>
              <p:cNvSpPr>
                <a:spLocks/>
              </p:cNvSpPr>
              <p:nvPr/>
            </p:nvSpPr>
            <p:spPr bwMode="auto">
              <a:xfrm>
                <a:off x="1998" y="2126"/>
                <a:ext cx="26" cy="31"/>
              </a:xfrm>
              <a:custGeom>
                <a:avLst/>
                <a:gdLst>
                  <a:gd name="T0" fmla="*/ 26 w 26"/>
                  <a:gd name="T1" fmla="*/ 16 h 31"/>
                  <a:gd name="T2" fmla="*/ 26 w 26"/>
                  <a:gd name="T3" fmla="*/ 16 h 31"/>
                  <a:gd name="T4" fmla="*/ 26 w 26"/>
                  <a:gd name="T5" fmla="*/ 21 h 31"/>
                  <a:gd name="T6" fmla="*/ 26 w 26"/>
                  <a:gd name="T7" fmla="*/ 21 h 31"/>
                  <a:gd name="T8" fmla="*/ 21 w 26"/>
                  <a:gd name="T9" fmla="*/ 21 h 31"/>
                  <a:gd name="T10" fmla="*/ 21 w 26"/>
                  <a:gd name="T11" fmla="*/ 21 h 31"/>
                  <a:gd name="T12" fmla="*/ 21 w 26"/>
                  <a:gd name="T13" fmla="*/ 26 h 31"/>
                  <a:gd name="T14" fmla="*/ 21 w 26"/>
                  <a:gd name="T15" fmla="*/ 26 h 31"/>
                  <a:gd name="T16" fmla="*/ 21 w 26"/>
                  <a:gd name="T17" fmla="*/ 26 h 31"/>
                  <a:gd name="T18" fmla="*/ 16 w 26"/>
                  <a:gd name="T19" fmla="*/ 26 h 31"/>
                  <a:gd name="T20" fmla="*/ 16 w 26"/>
                  <a:gd name="T21" fmla="*/ 26 h 31"/>
                  <a:gd name="T22" fmla="*/ 16 w 26"/>
                  <a:gd name="T23" fmla="*/ 31 h 31"/>
                  <a:gd name="T24" fmla="*/ 16 w 26"/>
                  <a:gd name="T25" fmla="*/ 31 h 31"/>
                  <a:gd name="T26" fmla="*/ 10 w 26"/>
                  <a:gd name="T27" fmla="*/ 31 h 31"/>
                  <a:gd name="T28" fmla="*/ 10 w 26"/>
                  <a:gd name="T29" fmla="*/ 31 h 31"/>
                  <a:gd name="T30" fmla="*/ 10 w 26"/>
                  <a:gd name="T31" fmla="*/ 31 h 31"/>
                  <a:gd name="T32" fmla="*/ 10 w 26"/>
                  <a:gd name="T33" fmla="*/ 31 h 31"/>
                  <a:gd name="T34" fmla="*/ 5 w 26"/>
                  <a:gd name="T35" fmla="*/ 31 h 31"/>
                  <a:gd name="T36" fmla="*/ 5 w 26"/>
                  <a:gd name="T37" fmla="*/ 26 h 31"/>
                  <a:gd name="T38" fmla="*/ 5 w 26"/>
                  <a:gd name="T39" fmla="*/ 26 h 31"/>
                  <a:gd name="T40" fmla="*/ 5 w 26"/>
                  <a:gd name="T41" fmla="*/ 26 h 31"/>
                  <a:gd name="T42" fmla="*/ 0 w 26"/>
                  <a:gd name="T43" fmla="*/ 26 h 31"/>
                  <a:gd name="T44" fmla="*/ 0 w 26"/>
                  <a:gd name="T45" fmla="*/ 26 h 31"/>
                  <a:gd name="T46" fmla="*/ 0 w 26"/>
                  <a:gd name="T47" fmla="*/ 26 h 31"/>
                  <a:gd name="T48" fmla="*/ 0 w 26"/>
                  <a:gd name="T49" fmla="*/ 21 h 31"/>
                  <a:gd name="T50" fmla="*/ 0 w 26"/>
                  <a:gd name="T51" fmla="*/ 21 h 31"/>
                  <a:gd name="T52" fmla="*/ 0 w 26"/>
                  <a:gd name="T53" fmla="*/ 21 h 31"/>
                  <a:gd name="T54" fmla="*/ 0 w 26"/>
                  <a:gd name="T55" fmla="*/ 16 h 31"/>
                  <a:gd name="T56" fmla="*/ 0 w 26"/>
                  <a:gd name="T57" fmla="*/ 16 h 31"/>
                  <a:gd name="T58" fmla="*/ 0 w 26"/>
                  <a:gd name="T59" fmla="*/ 16 h 31"/>
                  <a:gd name="T60" fmla="*/ 0 w 26"/>
                  <a:gd name="T61" fmla="*/ 16 h 31"/>
                  <a:gd name="T62" fmla="*/ 0 w 26"/>
                  <a:gd name="T63" fmla="*/ 10 h 31"/>
                  <a:gd name="T64" fmla="*/ 0 w 26"/>
                  <a:gd name="T65" fmla="*/ 10 h 31"/>
                  <a:gd name="T66" fmla="*/ 0 w 26"/>
                  <a:gd name="T67" fmla="*/ 10 h 31"/>
                  <a:gd name="T68" fmla="*/ 0 w 26"/>
                  <a:gd name="T69" fmla="*/ 5 h 31"/>
                  <a:gd name="T70" fmla="*/ 0 w 26"/>
                  <a:gd name="T71" fmla="*/ 5 h 31"/>
                  <a:gd name="T72" fmla="*/ 0 w 26"/>
                  <a:gd name="T73" fmla="*/ 5 h 31"/>
                  <a:gd name="T74" fmla="*/ 5 w 26"/>
                  <a:gd name="T75" fmla="*/ 5 h 31"/>
                  <a:gd name="T76" fmla="*/ 5 w 26"/>
                  <a:gd name="T77" fmla="*/ 0 h 31"/>
                  <a:gd name="T78" fmla="*/ 5 w 26"/>
                  <a:gd name="T79" fmla="*/ 0 h 31"/>
                  <a:gd name="T80" fmla="*/ 5 w 26"/>
                  <a:gd name="T81" fmla="*/ 0 h 31"/>
                  <a:gd name="T82" fmla="*/ 10 w 26"/>
                  <a:gd name="T83" fmla="*/ 0 h 31"/>
                  <a:gd name="T84" fmla="*/ 10 w 26"/>
                  <a:gd name="T85" fmla="*/ 0 h 31"/>
                  <a:gd name="T86" fmla="*/ 10 w 26"/>
                  <a:gd name="T87" fmla="*/ 0 h 31"/>
                  <a:gd name="T88" fmla="*/ 10 w 26"/>
                  <a:gd name="T89" fmla="*/ 0 h 31"/>
                  <a:gd name="T90" fmla="*/ 16 w 26"/>
                  <a:gd name="T91" fmla="*/ 0 h 31"/>
                  <a:gd name="T92" fmla="*/ 16 w 26"/>
                  <a:gd name="T93" fmla="*/ 0 h 31"/>
                  <a:gd name="T94" fmla="*/ 16 w 26"/>
                  <a:gd name="T95" fmla="*/ 0 h 31"/>
                  <a:gd name="T96" fmla="*/ 16 w 26"/>
                  <a:gd name="T97" fmla="*/ 0 h 31"/>
                  <a:gd name="T98" fmla="*/ 21 w 26"/>
                  <a:gd name="T99" fmla="*/ 0 h 31"/>
                  <a:gd name="T100" fmla="*/ 21 w 26"/>
                  <a:gd name="T101" fmla="*/ 0 h 31"/>
                  <a:gd name="T102" fmla="*/ 21 w 26"/>
                  <a:gd name="T103" fmla="*/ 5 h 31"/>
                  <a:gd name="T104" fmla="*/ 21 w 26"/>
                  <a:gd name="T105" fmla="*/ 5 h 31"/>
                  <a:gd name="T106" fmla="*/ 21 w 26"/>
                  <a:gd name="T107" fmla="*/ 5 h 31"/>
                  <a:gd name="T108" fmla="*/ 26 w 26"/>
                  <a:gd name="T109" fmla="*/ 5 h 31"/>
                  <a:gd name="T110" fmla="*/ 26 w 26"/>
                  <a:gd name="T111" fmla="*/ 10 h 31"/>
                  <a:gd name="T112" fmla="*/ 26 w 26"/>
                  <a:gd name="T113" fmla="*/ 10 h 31"/>
                  <a:gd name="T114" fmla="*/ 26 w 26"/>
                  <a:gd name="T115" fmla="*/ 10 h 31"/>
                  <a:gd name="T116" fmla="*/ 26 w 26"/>
                  <a:gd name="T117" fmla="*/ 10 h 31"/>
                  <a:gd name="T118" fmla="*/ 26 w 26"/>
                  <a:gd name="T11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 h="31">
                    <a:moveTo>
                      <a:pt x="26" y="16"/>
                    </a:move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5" y="31"/>
                    </a:lnTo>
                    <a:lnTo>
                      <a:pt x="5" y="31"/>
                    </a:lnTo>
                    <a:lnTo>
                      <a:pt x="5" y="31"/>
                    </a:lnTo>
                    <a:lnTo>
                      <a:pt x="5" y="31"/>
                    </a:lnTo>
                    <a:lnTo>
                      <a:pt x="5" y="31"/>
                    </a:lnTo>
                    <a:lnTo>
                      <a:pt x="5" y="31"/>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5" y="5"/>
                    </a:lnTo>
                    <a:lnTo>
                      <a:pt x="5" y="5"/>
                    </a:lnTo>
                    <a:lnTo>
                      <a:pt x="5" y="5"/>
                    </a:lnTo>
                    <a:lnTo>
                      <a:pt x="5" y="5"/>
                    </a:lnTo>
                    <a:lnTo>
                      <a:pt x="5" y="5"/>
                    </a:lnTo>
                    <a:lnTo>
                      <a:pt x="5" y="5"/>
                    </a:lnTo>
                    <a:lnTo>
                      <a:pt x="5" y="5"/>
                    </a:lnTo>
                    <a:lnTo>
                      <a:pt x="5" y="5"/>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6" y="5"/>
                    </a:lnTo>
                    <a:lnTo>
                      <a:pt x="26" y="5"/>
                    </a:lnTo>
                    <a:lnTo>
                      <a:pt x="26" y="5"/>
                    </a:lnTo>
                    <a:lnTo>
                      <a:pt x="26" y="5"/>
                    </a:lnTo>
                    <a:lnTo>
                      <a:pt x="26" y="5"/>
                    </a:lnTo>
                    <a:lnTo>
                      <a:pt x="26" y="5"/>
                    </a:lnTo>
                    <a:lnTo>
                      <a:pt x="26" y="5"/>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6"/>
                    </a:lnTo>
                    <a:lnTo>
                      <a:pt x="26" y="16"/>
                    </a:lnTo>
                    <a:lnTo>
                      <a:pt x="26" y="16"/>
                    </a:lnTo>
                    <a:lnTo>
                      <a:pt x="26" y="16"/>
                    </a:lnTo>
                    <a:lnTo>
                      <a:pt x="26" y="16"/>
                    </a:lnTo>
                    <a:lnTo>
                      <a:pt x="26" y="16"/>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91" name="Freeform 342"/>
              <p:cNvSpPr>
                <a:spLocks/>
              </p:cNvSpPr>
              <p:nvPr/>
            </p:nvSpPr>
            <p:spPr bwMode="auto">
              <a:xfrm>
                <a:off x="1998" y="2126"/>
                <a:ext cx="26" cy="31"/>
              </a:xfrm>
              <a:custGeom>
                <a:avLst/>
                <a:gdLst>
                  <a:gd name="T0" fmla="*/ 26 w 26"/>
                  <a:gd name="T1" fmla="*/ 16 h 31"/>
                  <a:gd name="T2" fmla="*/ 26 w 26"/>
                  <a:gd name="T3" fmla="*/ 16 h 31"/>
                  <a:gd name="T4" fmla="*/ 26 w 26"/>
                  <a:gd name="T5" fmla="*/ 21 h 31"/>
                  <a:gd name="T6" fmla="*/ 26 w 26"/>
                  <a:gd name="T7" fmla="*/ 21 h 31"/>
                  <a:gd name="T8" fmla="*/ 21 w 26"/>
                  <a:gd name="T9" fmla="*/ 21 h 31"/>
                  <a:gd name="T10" fmla="*/ 21 w 26"/>
                  <a:gd name="T11" fmla="*/ 21 h 31"/>
                  <a:gd name="T12" fmla="*/ 21 w 26"/>
                  <a:gd name="T13" fmla="*/ 26 h 31"/>
                  <a:gd name="T14" fmla="*/ 21 w 26"/>
                  <a:gd name="T15" fmla="*/ 26 h 31"/>
                  <a:gd name="T16" fmla="*/ 21 w 26"/>
                  <a:gd name="T17" fmla="*/ 26 h 31"/>
                  <a:gd name="T18" fmla="*/ 16 w 26"/>
                  <a:gd name="T19" fmla="*/ 26 h 31"/>
                  <a:gd name="T20" fmla="*/ 16 w 26"/>
                  <a:gd name="T21" fmla="*/ 26 h 31"/>
                  <a:gd name="T22" fmla="*/ 16 w 26"/>
                  <a:gd name="T23" fmla="*/ 31 h 31"/>
                  <a:gd name="T24" fmla="*/ 16 w 26"/>
                  <a:gd name="T25" fmla="*/ 31 h 31"/>
                  <a:gd name="T26" fmla="*/ 10 w 26"/>
                  <a:gd name="T27" fmla="*/ 31 h 31"/>
                  <a:gd name="T28" fmla="*/ 10 w 26"/>
                  <a:gd name="T29" fmla="*/ 31 h 31"/>
                  <a:gd name="T30" fmla="*/ 10 w 26"/>
                  <a:gd name="T31" fmla="*/ 31 h 31"/>
                  <a:gd name="T32" fmla="*/ 10 w 26"/>
                  <a:gd name="T33" fmla="*/ 31 h 31"/>
                  <a:gd name="T34" fmla="*/ 5 w 26"/>
                  <a:gd name="T35" fmla="*/ 31 h 31"/>
                  <a:gd name="T36" fmla="*/ 5 w 26"/>
                  <a:gd name="T37" fmla="*/ 26 h 31"/>
                  <a:gd name="T38" fmla="*/ 5 w 26"/>
                  <a:gd name="T39" fmla="*/ 26 h 31"/>
                  <a:gd name="T40" fmla="*/ 5 w 26"/>
                  <a:gd name="T41" fmla="*/ 26 h 31"/>
                  <a:gd name="T42" fmla="*/ 0 w 26"/>
                  <a:gd name="T43" fmla="*/ 26 h 31"/>
                  <a:gd name="T44" fmla="*/ 0 w 26"/>
                  <a:gd name="T45" fmla="*/ 26 h 31"/>
                  <a:gd name="T46" fmla="*/ 0 w 26"/>
                  <a:gd name="T47" fmla="*/ 26 h 31"/>
                  <a:gd name="T48" fmla="*/ 0 w 26"/>
                  <a:gd name="T49" fmla="*/ 21 h 31"/>
                  <a:gd name="T50" fmla="*/ 0 w 26"/>
                  <a:gd name="T51" fmla="*/ 21 h 31"/>
                  <a:gd name="T52" fmla="*/ 0 w 26"/>
                  <a:gd name="T53" fmla="*/ 21 h 31"/>
                  <a:gd name="T54" fmla="*/ 0 w 26"/>
                  <a:gd name="T55" fmla="*/ 16 h 31"/>
                  <a:gd name="T56" fmla="*/ 0 w 26"/>
                  <a:gd name="T57" fmla="*/ 16 h 31"/>
                  <a:gd name="T58" fmla="*/ 0 w 26"/>
                  <a:gd name="T59" fmla="*/ 16 h 31"/>
                  <a:gd name="T60" fmla="*/ 0 w 26"/>
                  <a:gd name="T61" fmla="*/ 16 h 31"/>
                  <a:gd name="T62" fmla="*/ 0 w 26"/>
                  <a:gd name="T63" fmla="*/ 10 h 31"/>
                  <a:gd name="T64" fmla="*/ 0 w 26"/>
                  <a:gd name="T65" fmla="*/ 10 h 31"/>
                  <a:gd name="T66" fmla="*/ 0 w 26"/>
                  <a:gd name="T67" fmla="*/ 10 h 31"/>
                  <a:gd name="T68" fmla="*/ 0 w 26"/>
                  <a:gd name="T69" fmla="*/ 5 h 31"/>
                  <a:gd name="T70" fmla="*/ 0 w 26"/>
                  <a:gd name="T71" fmla="*/ 5 h 31"/>
                  <a:gd name="T72" fmla="*/ 0 w 26"/>
                  <a:gd name="T73" fmla="*/ 5 h 31"/>
                  <a:gd name="T74" fmla="*/ 5 w 26"/>
                  <a:gd name="T75" fmla="*/ 5 h 31"/>
                  <a:gd name="T76" fmla="*/ 5 w 26"/>
                  <a:gd name="T77" fmla="*/ 0 h 31"/>
                  <a:gd name="T78" fmla="*/ 5 w 26"/>
                  <a:gd name="T79" fmla="*/ 0 h 31"/>
                  <a:gd name="T80" fmla="*/ 5 w 26"/>
                  <a:gd name="T81" fmla="*/ 0 h 31"/>
                  <a:gd name="T82" fmla="*/ 10 w 26"/>
                  <a:gd name="T83" fmla="*/ 0 h 31"/>
                  <a:gd name="T84" fmla="*/ 10 w 26"/>
                  <a:gd name="T85" fmla="*/ 0 h 31"/>
                  <a:gd name="T86" fmla="*/ 10 w 26"/>
                  <a:gd name="T87" fmla="*/ 0 h 31"/>
                  <a:gd name="T88" fmla="*/ 10 w 26"/>
                  <a:gd name="T89" fmla="*/ 0 h 31"/>
                  <a:gd name="T90" fmla="*/ 16 w 26"/>
                  <a:gd name="T91" fmla="*/ 0 h 31"/>
                  <a:gd name="T92" fmla="*/ 16 w 26"/>
                  <a:gd name="T93" fmla="*/ 0 h 31"/>
                  <a:gd name="T94" fmla="*/ 16 w 26"/>
                  <a:gd name="T95" fmla="*/ 0 h 31"/>
                  <a:gd name="T96" fmla="*/ 16 w 26"/>
                  <a:gd name="T97" fmla="*/ 0 h 31"/>
                  <a:gd name="T98" fmla="*/ 21 w 26"/>
                  <a:gd name="T99" fmla="*/ 0 h 31"/>
                  <a:gd name="T100" fmla="*/ 21 w 26"/>
                  <a:gd name="T101" fmla="*/ 0 h 31"/>
                  <a:gd name="T102" fmla="*/ 21 w 26"/>
                  <a:gd name="T103" fmla="*/ 5 h 31"/>
                  <a:gd name="T104" fmla="*/ 21 w 26"/>
                  <a:gd name="T105" fmla="*/ 5 h 31"/>
                  <a:gd name="T106" fmla="*/ 21 w 26"/>
                  <a:gd name="T107" fmla="*/ 5 h 31"/>
                  <a:gd name="T108" fmla="*/ 26 w 26"/>
                  <a:gd name="T109" fmla="*/ 5 h 31"/>
                  <a:gd name="T110" fmla="*/ 26 w 26"/>
                  <a:gd name="T111" fmla="*/ 10 h 31"/>
                  <a:gd name="T112" fmla="*/ 26 w 26"/>
                  <a:gd name="T113" fmla="*/ 10 h 31"/>
                  <a:gd name="T114" fmla="*/ 26 w 26"/>
                  <a:gd name="T115" fmla="*/ 10 h 31"/>
                  <a:gd name="T116" fmla="*/ 26 w 26"/>
                  <a:gd name="T117" fmla="*/ 10 h 31"/>
                  <a:gd name="T118" fmla="*/ 26 w 26"/>
                  <a:gd name="T11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 h="31">
                    <a:moveTo>
                      <a:pt x="26" y="16"/>
                    </a:move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5" y="31"/>
                    </a:lnTo>
                    <a:lnTo>
                      <a:pt x="5" y="31"/>
                    </a:lnTo>
                    <a:lnTo>
                      <a:pt x="5" y="31"/>
                    </a:lnTo>
                    <a:lnTo>
                      <a:pt x="5" y="31"/>
                    </a:lnTo>
                    <a:lnTo>
                      <a:pt x="5" y="31"/>
                    </a:lnTo>
                    <a:lnTo>
                      <a:pt x="5" y="31"/>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5" y="5"/>
                    </a:lnTo>
                    <a:lnTo>
                      <a:pt x="5" y="5"/>
                    </a:lnTo>
                    <a:lnTo>
                      <a:pt x="5" y="5"/>
                    </a:lnTo>
                    <a:lnTo>
                      <a:pt x="5" y="5"/>
                    </a:lnTo>
                    <a:lnTo>
                      <a:pt x="5" y="5"/>
                    </a:lnTo>
                    <a:lnTo>
                      <a:pt x="5" y="5"/>
                    </a:lnTo>
                    <a:lnTo>
                      <a:pt x="5" y="5"/>
                    </a:lnTo>
                    <a:lnTo>
                      <a:pt x="5" y="5"/>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6" y="5"/>
                    </a:lnTo>
                    <a:lnTo>
                      <a:pt x="26" y="5"/>
                    </a:lnTo>
                    <a:lnTo>
                      <a:pt x="26" y="5"/>
                    </a:lnTo>
                    <a:lnTo>
                      <a:pt x="26" y="5"/>
                    </a:lnTo>
                    <a:lnTo>
                      <a:pt x="26" y="5"/>
                    </a:lnTo>
                    <a:lnTo>
                      <a:pt x="26" y="5"/>
                    </a:lnTo>
                    <a:lnTo>
                      <a:pt x="26" y="5"/>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6"/>
                    </a:lnTo>
                    <a:lnTo>
                      <a:pt x="26" y="16"/>
                    </a:lnTo>
                    <a:lnTo>
                      <a:pt x="26" y="16"/>
                    </a:lnTo>
                    <a:lnTo>
                      <a:pt x="26" y="16"/>
                    </a:lnTo>
                    <a:lnTo>
                      <a:pt x="26" y="16"/>
                    </a:lnTo>
                    <a:lnTo>
                      <a:pt x="26" y="16"/>
                    </a:lnTo>
                    <a:lnTo>
                      <a:pt x="26" y="1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92" name="Freeform 343"/>
              <p:cNvSpPr>
                <a:spLocks/>
              </p:cNvSpPr>
              <p:nvPr/>
            </p:nvSpPr>
            <p:spPr bwMode="auto">
              <a:xfrm>
                <a:off x="2003" y="1962"/>
                <a:ext cx="26" cy="32"/>
              </a:xfrm>
              <a:custGeom>
                <a:avLst/>
                <a:gdLst>
                  <a:gd name="T0" fmla="*/ 26 w 26"/>
                  <a:gd name="T1" fmla="*/ 16 h 32"/>
                  <a:gd name="T2" fmla="*/ 26 w 26"/>
                  <a:gd name="T3" fmla="*/ 16 h 32"/>
                  <a:gd name="T4" fmla="*/ 26 w 26"/>
                  <a:gd name="T5" fmla="*/ 16 h 32"/>
                  <a:gd name="T6" fmla="*/ 21 w 26"/>
                  <a:gd name="T7" fmla="*/ 21 h 32"/>
                  <a:gd name="T8" fmla="*/ 21 w 26"/>
                  <a:gd name="T9" fmla="*/ 21 h 32"/>
                  <a:gd name="T10" fmla="*/ 21 w 26"/>
                  <a:gd name="T11" fmla="*/ 21 h 32"/>
                  <a:gd name="T12" fmla="*/ 21 w 26"/>
                  <a:gd name="T13" fmla="*/ 27 h 32"/>
                  <a:gd name="T14" fmla="*/ 21 w 26"/>
                  <a:gd name="T15" fmla="*/ 27 h 32"/>
                  <a:gd name="T16" fmla="*/ 21 w 26"/>
                  <a:gd name="T17" fmla="*/ 27 h 32"/>
                  <a:gd name="T18" fmla="*/ 16 w 26"/>
                  <a:gd name="T19" fmla="*/ 27 h 32"/>
                  <a:gd name="T20" fmla="*/ 16 w 26"/>
                  <a:gd name="T21" fmla="*/ 27 h 32"/>
                  <a:gd name="T22" fmla="*/ 16 w 26"/>
                  <a:gd name="T23" fmla="*/ 27 h 32"/>
                  <a:gd name="T24" fmla="*/ 16 w 26"/>
                  <a:gd name="T25" fmla="*/ 27 h 32"/>
                  <a:gd name="T26" fmla="*/ 11 w 26"/>
                  <a:gd name="T27" fmla="*/ 32 h 32"/>
                  <a:gd name="T28" fmla="*/ 11 w 26"/>
                  <a:gd name="T29" fmla="*/ 32 h 32"/>
                  <a:gd name="T30" fmla="*/ 11 w 26"/>
                  <a:gd name="T31" fmla="*/ 32 h 32"/>
                  <a:gd name="T32" fmla="*/ 11 w 26"/>
                  <a:gd name="T33" fmla="*/ 27 h 32"/>
                  <a:gd name="T34" fmla="*/ 5 w 26"/>
                  <a:gd name="T35" fmla="*/ 27 h 32"/>
                  <a:gd name="T36" fmla="*/ 5 w 26"/>
                  <a:gd name="T37" fmla="*/ 27 h 32"/>
                  <a:gd name="T38" fmla="*/ 5 w 26"/>
                  <a:gd name="T39" fmla="*/ 27 h 32"/>
                  <a:gd name="T40" fmla="*/ 5 w 26"/>
                  <a:gd name="T41" fmla="*/ 27 h 32"/>
                  <a:gd name="T42" fmla="*/ 0 w 26"/>
                  <a:gd name="T43" fmla="*/ 27 h 32"/>
                  <a:gd name="T44" fmla="*/ 0 w 26"/>
                  <a:gd name="T45" fmla="*/ 27 h 32"/>
                  <a:gd name="T46" fmla="*/ 0 w 26"/>
                  <a:gd name="T47" fmla="*/ 21 h 32"/>
                  <a:gd name="T48" fmla="*/ 0 w 26"/>
                  <a:gd name="T49" fmla="*/ 21 h 32"/>
                  <a:gd name="T50" fmla="*/ 0 w 26"/>
                  <a:gd name="T51" fmla="*/ 21 h 32"/>
                  <a:gd name="T52" fmla="*/ 0 w 26"/>
                  <a:gd name="T53" fmla="*/ 21 h 32"/>
                  <a:gd name="T54" fmla="*/ 0 w 26"/>
                  <a:gd name="T55" fmla="*/ 16 h 32"/>
                  <a:gd name="T56" fmla="*/ 0 w 26"/>
                  <a:gd name="T57" fmla="*/ 16 h 32"/>
                  <a:gd name="T58" fmla="*/ 0 w 26"/>
                  <a:gd name="T59" fmla="*/ 16 h 32"/>
                  <a:gd name="T60" fmla="*/ 0 w 26"/>
                  <a:gd name="T61" fmla="*/ 11 h 32"/>
                  <a:gd name="T62" fmla="*/ 0 w 26"/>
                  <a:gd name="T63" fmla="*/ 11 h 32"/>
                  <a:gd name="T64" fmla="*/ 0 w 26"/>
                  <a:gd name="T65" fmla="*/ 11 h 32"/>
                  <a:gd name="T66" fmla="*/ 0 w 26"/>
                  <a:gd name="T67" fmla="*/ 5 h 32"/>
                  <a:gd name="T68" fmla="*/ 0 w 26"/>
                  <a:gd name="T69" fmla="*/ 5 h 32"/>
                  <a:gd name="T70" fmla="*/ 0 w 26"/>
                  <a:gd name="T71" fmla="*/ 5 h 32"/>
                  <a:gd name="T72" fmla="*/ 5 w 26"/>
                  <a:gd name="T73" fmla="*/ 5 h 32"/>
                  <a:gd name="T74" fmla="*/ 5 w 26"/>
                  <a:gd name="T75" fmla="*/ 0 h 32"/>
                  <a:gd name="T76" fmla="*/ 5 w 26"/>
                  <a:gd name="T77" fmla="*/ 0 h 32"/>
                  <a:gd name="T78" fmla="*/ 5 w 26"/>
                  <a:gd name="T79" fmla="*/ 0 h 32"/>
                  <a:gd name="T80" fmla="*/ 5 w 26"/>
                  <a:gd name="T81" fmla="*/ 0 h 32"/>
                  <a:gd name="T82" fmla="*/ 11 w 26"/>
                  <a:gd name="T83" fmla="*/ 0 h 32"/>
                  <a:gd name="T84" fmla="*/ 11 w 26"/>
                  <a:gd name="T85" fmla="*/ 0 h 32"/>
                  <a:gd name="T86" fmla="*/ 11 w 26"/>
                  <a:gd name="T87" fmla="*/ 0 h 32"/>
                  <a:gd name="T88" fmla="*/ 11 w 26"/>
                  <a:gd name="T89" fmla="*/ 0 h 32"/>
                  <a:gd name="T90" fmla="*/ 16 w 26"/>
                  <a:gd name="T91" fmla="*/ 0 h 32"/>
                  <a:gd name="T92" fmla="*/ 16 w 26"/>
                  <a:gd name="T93" fmla="*/ 0 h 32"/>
                  <a:gd name="T94" fmla="*/ 16 w 26"/>
                  <a:gd name="T95" fmla="*/ 0 h 32"/>
                  <a:gd name="T96" fmla="*/ 16 w 26"/>
                  <a:gd name="T97" fmla="*/ 0 h 32"/>
                  <a:gd name="T98" fmla="*/ 21 w 26"/>
                  <a:gd name="T99" fmla="*/ 0 h 32"/>
                  <a:gd name="T100" fmla="*/ 21 w 26"/>
                  <a:gd name="T101" fmla="*/ 0 h 32"/>
                  <a:gd name="T102" fmla="*/ 21 w 26"/>
                  <a:gd name="T103" fmla="*/ 0 h 32"/>
                  <a:gd name="T104" fmla="*/ 21 w 26"/>
                  <a:gd name="T105" fmla="*/ 5 h 32"/>
                  <a:gd name="T106" fmla="*/ 21 w 26"/>
                  <a:gd name="T107" fmla="*/ 5 h 32"/>
                  <a:gd name="T108" fmla="*/ 26 w 26"/>
                  <a:gd name="T109" fmla="*/ 5 h 32"/>
                  <a:gd name="T110" fmla="*/ 26 w 26"/>
                  <a:gd name="T111" fmla="*/ 5 h 32"/>
                  <a:gd name="T112" fmla="*/ 26 w 26"/>
                  <a:gd name="T113" fmla="*/ 11 h 32"/>
                  <a:gd name="T114" fmla="*/ 26 w 26"/>
                  <a:gd name="T115" fmla="*/ 11 h 32"/>
                  <a:gd name="T116" fmla="*/ 26 w 26"/>
                  <a:gd name="T117" fmla="*/ 11 h 32"/>
                  <a:gd name="T118" fmla="*/ 26 w 26"/>
                  <a:gd name="T119" fmla="*/ 16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 h="32">
                    <a:moveTo>
                      <a:pt x="26" y="16"/>
                    </a:move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21"/>
                    </a:lnTo>
                    <a:lnTo>
                      <a:pt x="26" y="21"/>
                    </a:lnTo>
                    <a:lnTo>
                      <a:pt x="26"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1" y="27"/>
                    </a:lnTo>
                    <a:lnTo>
                      <a:pt x="11" y="27"/>
                    </a:lnTo>
                    <a:lnTo>
                      <a:pt x="11" y="27"/>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27"/>
                    </a:lnTo>
                    <a:lnTo>
                      <a:pt x="11" y="27"/>
                    </a:lnTo>
                    <a:lnTo>
                      <a:pt x="11"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0" y="27"/>
                    </a:lnTo>
                    <a:lnTo>
                      <a:pt x="0" y="27"/>
                    </a:lnTo>
                    <a:lnTo>
                      <a:pt x="0" y="27"/>
                    </a:lnTo>
                    <a:lnTo>
                      <a:pt x="0" y="27"/>
                    </a:lnTo>
                    <a:lnTo>
                      <a:pt x="0" y="27"/>
                    </a:lnTo>
                    <a:lnTo>
                      <a:pt x="0" y="27"/>
                    </a:lnTo>
                    <a:lnTo>
                      <a:pt x="0" y="27"/>
                    </a:lnTo>
                    <a:lnTo>
                      <a:pt x="0" y="27"/>
                    </a:lnTo>
                    <a:lnTo>
                      <a:pt x="0" y="27"/>
                    </a:lnTo>
                    <a:lnTo>
                      <a:pt x="0" y="27"/>
                    </a:lnTo>
                    <a:lnTo>
                      <a:pt x="0" y="27"/>
                    </a:lnTo>
                    <a:lnTo>
                      <a:pt x="0" y="27"/>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5" y="5"/>
                    </a:lnTo>
                    <a:lnTo>
                      <a:pt x="5" y="5"/>
                    </a:lnTo>
                    <a:lnTo>
                      <a:pt x="5" y="5"/>
                    </a:lnTo>
                    <a:lnTo>
                      <a:pt x="5" y="5"/>
                    </a:lnTo>
                    <a:lnTo>
                      <a:pt x="5" y="5"/>
                    </a:lnTo>
                    <a:lnTo>
                      <a:pt x="5" y="5"/>
                    </a:lnTo>
                    <a:lnTo>
                      <a:pt x="5" y="5"/>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6" y="5"/>
                    </a:lnTo>
                    <a:lnTo>
                      <a:pt x="26" y="5"/>
                    </a:lnTo>
                    <a:lnTo>
                      <a:pt x="26" y="5"/>
                    </a:lnTo>
                    <a:lnTo>
                      <a:pt x="26" y="5"/>
                    </a:lnTo>
                    <a:lnTo>
                      <a:pt x="26" y="5"/>
                    </a:lnTo>
                    <a:lnTo>
                      <a:pt x="26" y="5"/>
                    </a:lnTo>
                    <a:lnTo>
                      <a:pt x="26" y="5"/>
                    </a:lnTo>
                    <a:lnTo>
                      <a:pt x="26" y="5"/>
                    </a:lnTo>
                    <a:lnTo>
                      <a:pt x="26" y="5"/>
                    </a:lnTo>
                    <a:lnTo>
                      <a:pt x="26" y="5"/>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6"/>
                    </a:lnTo>
                    <a:lnTo>
                      <a:pt x="26" y="16"/>
                    </a:lnTo>
                    <a:lnTo>
                      <a:pt x="26" y="16"/>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93" name="Freeform 344"/>
              <p:cNvSpPr>
                <a:spLocks/>
              </p:cNvSpPr>
              <p:nvPr/>
            </p:nvSpPr>
            <p:spPr bwMode="auto">
              <a:xfrm>
                <a:off x="2003" y="1962"/>
                <a:ext cx="26" cy="32"/>
              </a:xfrm>
              <a:custGeom>
                <a:avLst/>
                <a:gdLst>
                  <a:gd name="T0" fmla="*/ 26 w 26"/>
                  <a:gd name="T1" fmla="*/ 16 h 32"/>
                  <a:gd name="T2" fmla="*/ 26 w 26"/>
                  <a:gd name="T3" fmla="*/ 16 h 32"/>
                  <a:gd name="T4" fmla="*/ 26 w 26"/>
                  <a:gd name="T5" fmla="*/ 16 h 32"/>
                  <a:gd name="T6" fmla="*/ 21 w 26"/>
                  <a:gd name="T7" fmla="*/ 21 h 32"/>
                  <a:gd name="T8" fmla="*/ 21 w 26"/>
                  <a:gd name="T9" fmla="*/ 21 h 32"/>
                  <a:gd name="T10" fmla="*/ 21 w 26"/>
                  <a:gd name="T11" fmla="*/ 21 h 32"/>
                  <a:gd name="T12" fmla="*/ 21 w 26"/>
                  <a:gd name="T13" fmla="*/ 27 h 32"/>
                  <a:gd name="T14" fmla="*/ 21 w 26"/>
                  <a:gd name="T15" fmla="*/ 27 h 32"/>
                  <a:gd name="T16" fmla="*/ 21 w 26"/>
                  <a:gd name="T17" fmla="*/ 27 h 32"/>
                  <a:gd name="T18" fmla="*/ 16 w 26"/>
                  <a:gd name="T19" fmla="*/ 27 h 32"/>
                  <a:gd name="T20" fmla="*/ 16 w 26"/>
                  <a:gd name="T21" fmla="*/ 27 h 32"/>
                  <a:gd name="T22" fmla="*/ 16 w 26"/>
                  <a:gd name="T23" fmla="*/ 27 h 32"/>
                  <a:gd name="T24" fmla="*/ 16 w 26"/>
                  <a:gd name="T25" fmla="*/ 27 h 32"/>
                  <a:gd name="T26" fmla="*/ 11 w 26"/>
                  <a:gd name="T27" fmla="*/ 32 h 32"/>
                  <a:gd name="T28" fmla="*/ 11 w 26"/>
                  <a:gd name="T29" fmla="*/ 32 h 32"/>
                  <a:gd name="T30" fmla="*/ 11 w 26"/>
                  <a:gd name="T31" fmla="*/ 32 h 32"/>
                  <a:gd name="T32" fmla="*/ 11 w 26"/>
                  <a:gd name="T33" fmla="*/ 27 h 32"/>
                  <a:gd name="T34" fmla="*/ 5 w 26"/>
                  <a:gd name="T35" fmla="*/ 27 h 32"/>
                  <a:gd name="T36" fmla="*/ 5 w 26"/>
                  <a:gd name="T37" fmla="*/ 27 h 32"/>
                  <a:gd name="T38" fmla="*/ 5 w 26"/>
                  <a:gd name="T39" fmla="*/ 27 h 32"/>
                  <a:gd name="T40" fmla="*/ 5 w 26"/>
                  <a:gd name="T41" fmla="*/ 27 h 32"/>
                  <a:gd name="T42" fmla="*/ 0 w 26"/>
                  <a:gd name="T43" fmla="*/ 27 h 32"/>
                  <a:gd name="T44" fmla="*/ 0 w 26"/>
                  <a:gd name="T45" fmla="*/ 27 h 32"/>
                  <a:gd name="T46" fmla="*/ 0 w 26"/>
                  <a:gd name="T47" fmla="*/ 21 h 32"/>
                  <a:gd name="T48" fmla="*/ 0 w 26"/>
                  <a:gd name="T49" fmla="*/ 21 h 32"/>
                  <a:gd name="T50" fmla="*/ 0 w 26"/>
                  <a:gd name="T51" fmla="*/ 21 h 32"/>
                  <a:gd name="T52" fmla="*/ 0 w 26"/>
                  <a:gd name="T53" fmla="*/ 21 h 32"/>
                  <a:gd name="T54" fmla="*/ 0 w 26"/>
                  <a:gd name="T55" fmla="*/ 16 h 32"/>
                  <a:gd name="T56" fmla="*/ 0 w 26"/>
                  <a:gd name="T57" fmla="*/ 16 h 32"/>
                  <a:gd name="T58" fmla="*/ 0 w 26"/>
                  <a:gd name="T59" fmla="*/ 16 h 32"/>
                  <a:gd name="T60" fmla="*/ 0 w 26"/>
                  <a:gd name="T61" fmla="*/ 11 h 32"/>
                  <a:gd name="T62" fmla="*/ 0 w 26"/>
                  <a:gd name="T63" fmla="*/ 11 h 32"/>
                  <a:gd name="T64" fmla="*/ 0 w 26"/>
                  <a:gd name="T65" fmla="*/ 11 h 32"/>
                  <a:gd name="T66" fmla="*/ 0 w 26"/>
                  <a:gd name="T67" fmla="*/ 5 h 32"/>
                  <a:gd name="T68" fmla="*/ 0 w 26"/>
                  <a:gd name="T69" fmla="*/ 5 h 32"/>
                  <a:gd name="T70" fmla="*/ 0 w 26"/>
                  <a:gd name="T71" fmla="*/ 5 h 32"/>
                  <a:gd name="T72" fmla="*/ 5 w 26"/>
                  <a:gd name="T73" fmla="*/ 5 h 32"/>
                  <a:gd name="T74" fmla="*/ 5 w 26"/>
                  <a:gd name="T75" fmla="*/ 0 h 32"/>
                  <a:gd name="T76" fmla="*/ 5 w 26"/>
                  <a:gd name="T77" fmla="*/ 0 h 32"/>
                  <a:gd name="T78" fmla="*/ 5 w 26"/>
                  <a:gd name="T79" fmla="*/ 0 h 32"/>
                  <a:gd name="T80" fmla="*/ 5 w 26"/>
                  <a:gd name="T81" fmla="*/ 0 h 32"/>
                  <a:gd name="T82" fmla="*/ 11 w 26"/>
                  <a:gd name="T83" fmla="*/ 0 h 32"/>
                  <a:gd name="T84" fmla="*/ 11 w 26"/>
                  <a:gd name="T85" fmla="*/ 0 h 32"/>
                  <a:gd name="T86" fmla="*/ 11 w 26"/>
                  <a:gd name="T87" fmla="*/ 0 h 32"/>
                  <a:gd name="T88" fmla="*/ 11 w 26"/>
                  <a:gd name="T89" fmla="*/ 0 h 32"/>
                  <a:gd name="T90" fmla="*/ 16 w 26"/>
                  <a:gd name="T91" fmla="*/ 0 h 32"/>
                  <a:gd name="T92" fmla="*/ 16 w 26"/>
                  <a:gd name="T93" fmla="*/ 0 h 32"/>
                  <a:gd name="T94" fmla="*/ 16 w 26"/>
                  <a:gd name="T95" fmla="*/ 0 h 32"/>
                  <a:gd name="T96" fmla="*/ 16 w 26"/>
                  <a:gd name="T97" fmla="*/ 0 h 32"/>
                  <a:gd name="T98" fmla="*/ 21 w 26"/>
                  <a:gd name="T99" fmla="*/ 0 h 32"/>
                  <a:gd name="T100" fmla="*/ 21 w 26"/>
                  <a:gd name="T101" fmla="*/ 0 h 32"/>
                  <a:gd name="T102" fmla="*/ 21 w 26"/>
                  <a:gd name="T103" fmla="*/ 0 h 32"/>
                  <a:gd name="T104" fmla="*/ 21 w 26"/>
                  <a:gd name="T105" fmla="*/ 5 h 32"/>
                  <a:gd name="T106" fmla="*/ 21 w 26"/>
                  <a:gd name="T107" fmla="*/ 5 h 32"/>
                  <a:gd name="T108" fmla="*/ 26 w 26"/>
                  <a:gd name="T109" fmla="*/ 5 h 32"/>
                  <a:gd name="T110" fmla="*/ 26 w 26"/>
                  <a:gd name="T111" fmla="*/ 5 h 32"/>
                  <a:gd name="T112" fmla="*/ 26 w 26"/>
                  <a:gd name="T113" fmla="*/ 11 h 32"/>
                  <a:gd name="T114" fmla="*/ 26 w 26"/>
                  <a:gd name="T115" fmla="*/ 11 h 32"/>
                  <a:gd name="T116" fmla="*/ 26 w 26"/>
                  <a:gd name="T117" fmla="*/ 11 h 32"/>
                  <a:gd name="T118" fmla="*/ 26 w 26"/>
                  <a:gd name="T119" fmla="*/ 16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 h="32">
                    <a:moveTo>
                      <a:pt x="26" y="16"/>
                    </a:move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21"/>
                    </a:lnTo>
                    <a:lnTo>
                      <a:pt x="26" y="21"/>
                    </a:lnTo>
                    <a:lnTo>
                      <a:pt x="26"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1" y="27"/>
                    </a:lnTo>
                    <a:lnTo>
                      <a:pt x="11" y="27"/>
                    </a:lnTo>
                    <a:lnTo>
                      <a:pt x="11" y="27"/>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27"/>
                    </a:lnTo>
                    <a:lnTo>
                      <a:pt x="11" y="27"/>
                    </a:lnTo>
                    <a:lnTo>
                      <a:pt x="11"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0" y="27"/>
                    </a:lnTo>
                    <a:lnTo>
                      <a:pt x="0" y="27"/>
                    </a:lnTo>
                    <a:lnTo>
                      <a:pt x="0" y="27"/>
                    </a:lnTo>
                    <a:lnTo>
                      <a:pt x="0" y="27"/>
                    </a:lnTo>
                    <a:lnTo>
                      <a:pt x="0" y="27"/>
                    </a:lnTo>
                    <a:lnTo>
                      <a:pt x="0" y="27"/>
                    </a:lnTo>
                    <a:lnTo>
                      <a:pt x="0" y="27"/>
                    </a:lnTo>
                    <a:lnTo>
                      <a:pt x="0" y="27"/>
                    </a:lnTo>
                    <a:lnTo>
                      <a:pt x="0" y="27"/>
                    </a:lnTo>
                    <a:lnTo>
                      <a:pt x="0" y="27"/>
                    </a:lnTo>
                    <a:lnTo>
                      <a:pt x="0" y="27"/>
                    </a:lnTo>
                    <a:lnTo>
                      <a:pt x="0" y="27"/>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5" y="5"/>
                    </a:lnTo>
                    <a:lnTo>
                      <a:pt x="5" y="5"/>
                    </a:lnTo>
                    <a:lnTo>
                      <a:pt x="5" y="5"/>
                    </a:lnTo>
                    <a:lnTo>
                      <a:pt x="5" y="5"/>
                    </a:lnTo>
                    <a:lnTo>
                      <a:pt x="5" y="5"/>
                    </a:lnTo>
                    <a:lnTo>
                      <a:pt x="5" y="5"/>
                    </a:lnTo>
                    <a:lnTo>
                      <a:pt x="5" y="5"/>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6" y="5"/>
                    </a:lnTo>
                    <a:lnTo>
                      <a:pt x="26" y="5"/>
                    </a:lnTo>
                    <a:lnTo>
                      <a:pt x="26" y="5"/>
                    </a:lnTo>
                    <a:lnTo>
                      <a:pt x="26" y="5"/>
                    </a:lnTo>
                    <a:lnTo>
                      <a:pt x="26" y="5"/>
                    </a:lnTo>
                    <a:lnTo>
                      <a:pt x="26" y="5"/>
                    </a:lnTo>
                    <a:lnTo>
                      <a:pt x="26" y="5"/>
                    </a:lnTo>
                    <a:lnTo>
                      <a:pt x="26" y="5"/>
                    </a:lnTo>
                    <a:lnTo>
                      <a:pt x="26" y="5"/>
                    </a:lnTo>
                    <a:lnTo>
                      <a:pt x="26" y="5"/>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6"/>
                    </a:lnTo>
                    <a:lnTo>
                      <a:pt x="26" y="16"/>
                    </a:lnTo>
                    <a:lnTo>
                      <a:pt x="26" y="16"/>
                    </a:lnTo>
                    <a:lnTo>
                      <a:pt x="26" y="1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94" name="Freeform 345"/>
              <p:cNvSpPr>
                <a:spLocks/>
              </p:cNvSpPr>
              <p:nvPr/>
            </p:nvSpPr>
            <p:spPr bwMode="auto">
              <a:xfrm>
                <a:off x="2014" y="2020"/>
                <a:ext cx="26" cy="27"/>
              </a:xfrm>
              <a:custGeom>
                <a:avLst/>
                <a:gdLst>
                  <a:gd name="T0" fmla="*/ 26 w 26"/>
                  <a:gd name="T1" fmla="*/ 16 h 27"/>
                  <a:gd name="T2" fmla="*/ 26 w 26"/>
                  <a:gd name="T3" fmla="*/ 16 h 27"/>
                  <a:gd name="T4" fmla="*/ 26 w 26"/>
                  <a:gd name="T5" fmla="*/ 16 h 27"/>
                  <a:gd name="T6" fmla="*/ 26 w 26"/>
                  <a:gd name="T7" fmla="*/ 21 h 27"/>
                  <a:gd name="T8" fmla="*/ 26 w 26"/>
                  <a:gd name="T9" fmla="*/ 21 h 27"/>
                  <a:gd name="T10" fmla="*/ 26 w 26"/>
                  <a:gd name="T11" fmla="*/ 21 h 27"/>
                  <a:gd name="T12" fmla="*/ 21 w 26"/>
                  <a:gd name="T13" fmla="*/ 21 h 27"/>
                  <a:gd name="T14" fmla="*/ 21 w 26"/>
                  <a:gd name="T15" fmla="*/ 27 h 27"/>
                  <a:gd name="T16" fmla="*/ 21 w 26"/>
                  <a:gd name="T17" fmla="*/ 27 h 27"/>
                  <a:gd name="T18" fmla="*/ 21 w 26"/>
                  <a:gd name="T19" fmla="*/ 27 h 27"/>
                  <a:gd name="T20" fmla="*/ 21 w 26"/>
                  <a:gd name="T21" fmla="*/ 27 h 27"/>
                  <a:gd name="T22" fmla="*/ 15 w 26"/>
                  <a:gd name="T23" fmla="*/ 27 h 27"/>
                  <a:gd name="T24" fmla="*/ 15 w 26"/>
                  <a:gd name="T25" fmla="*/ 27 h 27"/>
                  <a:gd name="T26" fmla="*/ 15 w 26"/>
                  <a:gd name="T27" fmla="*/ 27 h 27"/>
                  <a:gd name="T28" fmla="*/ 15 w 26"/>
                  <a:gd name="T29" fmla="*/ 27 h 27"/>
                  <a:gd name="T30" fmla="*/ 10 w 26"/>
                  <a:gd name="T31" fmla="*/ 27 h 27"/>
                  <a:gd name="T32" fmla="*/ 10 w 26"/>
                  <a:gd name="T33" fmla="*/ 27 h 27"/>
                  <a:gd name="T34" fmla="*/ 10 w 26"/>
                  <a:gd name="T35" fmla="*/ 27 h 27"/>
                  <a:gd name="T36" fmla="*/ 10 w 26"/>
                  <a:gd name="T37" fmla="*/ 27 h 27"/>
                  <a:gd name="T38" fmla="*/ 5 w 26"/>
                  <a:gd name="T39" fmla="*/ 27 h 27"/>
                  <a:gd name="T40" fmla="*/ 5 w 26"/>
                  <a:gd name="T41" fmla="*/ 27 h 27"/>
                  <a:gd name="T42" fmla="*/ 5 w 26"/>
                  <a:gd name="T43" fmla="*/ 27 h 27"/>
                  <a:gd name="T44" fmla="*/ 5 w 26"/>
                  <a:gd name="T45" fmla="*/ 21 h 27"/>
                  <a:gd name="T46" fmla="*/ 5 w 26"/>
                  <a:gd name="T47" fmla="*/ 21 h 27"/>
                  <a:gd name="T48" fmla="*/ 0 w 26"/>
                  <a:gd name="T49" fmla="*/ 21 h 27"/>
                  <a:gd name="T50" fmla="*/ 0 w 26"/>
                  <a:gd name="T51" fmla="*/ 21 h 27"/>
                  <a:gd name="T52" fmla="*/ 0 w 26"/>
                  <a:gd name="T53" fmla="*/ 16 h 27"/>
                  <a:gd name="T54" fmla="*/ 0 w 26"/>
                  <a:gd name="T55" fmla="*/ 16 h 27"/>
                  <a:gd name="T56" fmla="*/ 0 w 26"/>
                  <a:gd name="T57" fmla="*/ 16 h 27"/>
                  <a:gd name="T58" fmla="*/ 0 w 26"/>
                  <a:gd name="T59" fmla="*/ 16 h 27"/>
                  <a:gd name="T60" fmla="*/ 0 w 26"/>
                  <a:gd name="T61" fmla="*/ 11 h 27"/>
                  <a:gd name="T62" fmla="*/ 0 w 26"/>
                  <a:gd name="T63" fmla="*/ 11 h 27"/>
                  <a:gd name="T64" fmla="*/ 0 w 26"/>
                  <a:gd name="T65" fmla="*/ 11 h 27"/>
                  <a:gd name="T66" fmla="*/ 0 w 26"/>
                  <a:gd name="T67" fmla="*/ 5 h 27"/>
                  <a:gd name="T68" fmla="*/ 5 w 26"/>
                  <a:gd name="T69" fmla="*/ 5 h 27"/>
                  <a:gd name="T70" fmla="*/ 5 w 26"/>
                  <a:gd name="T71" fmla="*/ 5 h 27"/>
                  <a:gd name="T72" fmla="*/ 5 w 26"/>
                  <a:gd name="T73" fmla="*/ 5 h 27"/>
                  <a:gd name="T74" fmla="*/ 5 w 26"/>
                  <a:gd name="T75" fmla="*/ 0 h 27"/>
                  <a:gd name="T76" fmla="*/ 5 w 26"/>
                  <a:gd name="T77" fmla="*/ 0 h 27"/>
                  <a:gd name="T78" fmla="*/ 10 w 26"/>
                  <a:gd name="T79" fmla="*/ 0 h 27"/>
                  <a:gd name="T80" fmla="*/ 10 w 26"/>
                  <a:gd name="T81" fmla="*/ 0 h 27"/>
                  <a:gd name="T82" fmla="*/ 10 w 26"/>
                  <a:gd name="T83" fmla="*/ 0 h 27"/>
                  <a:gd name="T84" fmla="*/ 10 w 26"/>
                  <a:gd name="T85" fmla="*/ 0 h 27"/>
                  <a:gd name="T86" fmla="*/ 15 w 26"/>
                  <a:gd name="T87" fmla="*/ 0 h 27"/>
                  <a:gd name="T88" fmla="*/ 15 w 26"/>
                  <a:gd name="T89" fmla="*/ 0 h 27"/>
                  <a:gd name="T90" fmla="*/ 15 w 26"/>
                  <a:gd name="T91" fmla="*/ 0 h 27"/>
                  <a:gd name="T92" fmla="*/ 15 w 26"/>
                  <a:gd name="T93" fmla="*/ 0 h 27"/>
                  <a:gd name="T94" fmla="*/ 21 w 26"/>
                  <a:gd name="T95" fmla="*/ 0 h 27"/>
                  <a:gd name="T96" fmla="*/ 21 w 26"/>
                  <a:gd name="T97" fmla="*/ 0 h 27"/>
                  <a:gd name="T98" fmla="*/ 21 w 26"/>
                  <a:gd name="T99" fmla="*/ 0 h 27"/>
                  <a:gd name="T100" fmla="*/ 21 w 26"/>
                  <a:gd name="T101" fmla="*/ 0 h 27"/>
                  <a:gd name="T102" fmla="*/ 26 w 26"/>
                  <a:gd name="T103" fmla="*/ 0 h 27"/>
                  <a:gd name="T104" fmla="*/ 26 w 26"/>
                  <a:gd name="T105" fmla="*/ 0 h 27"/>
                  <a:gd name="T106" fmla="*/ 26 w 26"/>
                  <a:gd name="T107" fmla="*/ 5 h 27"/>
                  <a:gd name="T108" fmla="*/ 26 w 26"/>
                  <a:gd name="T109" fmla="*/ 5 h 27"/>
                  <a:gd name="T110" fmla="*/ 26 w 26"/>
                  <a:gd name="T111" fmla="*/ 5 h 27"/>
                  <a:gd name="T112" fmla="*/ 26 w 26"/>
                  <a:gd name="T113" fmla="*/ 11 h 27"/>
                  <a:gd name="T114" fmla="*/ 26 w 26"/>
                  <a:gd name="T115" fmla="*/ 11 h 27"/>
                  <a:gd name="T116" fmla="*/ 26 w 26"/>
                  <a:gd name="T117" fmla="*/ 11 h 27"/>
                  <a:gd name="T118" fmla="*/ 26 w 26"/>
                  <a:gd name="T119" fmla="*/ 11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 h="27">
                    <a:moveTo>
                      <a:pt x="26" y="11"/>
                    </a:move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1" y="21"/>
                    </a:lnTo>
                    <a:lnTo>
                      <a:pt x="21" y="21"/>
                    </a:lnTo>
                    <a:lnTo>
                      <a:pt x="21" y="21"/>
                    </a:lnTo>
                    <a:lnTo>
                      <a:pt x="21" y="21"/>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15" y="27"/>
                    </a:lnTo>
                    <a:lnTo>
                      <a:pt x="15" y="27"/>
                    </a:lnTo>
                    <a:lnTo>
                      <a:pt x="15" y="27"/>
                    </a:lnTo>
                    <a:lnTo>
                      <a:pt x="15" y="27"/>
                    </a:lnTo>
                    <a:lnTo>
                      <a:pt x="15" y="27"/>
                    </a:lnTo>
                    <a:lnTo>
                      <a:pt x="15" y="27"/>
                    </a:lnTo>
                    <a:lnTo>
                      <a:pt x="15" y="27"/>
                    </a:lnTo>
                    <a:lnTo>
                      <a:pt x="15" y="27"/>
                    </a:lnTo>
                    <a:lnTo>
                      <a:pt x="15" y="27"/>
                    </a:lnTo>
                    <a:lnTo>
                      <a:pt x="15" y="27"/>
                    </a:lnTo>
                    <a:lnTo>
                      <a:pt x="15" y="27"/>
                    </a:lnTo>
                    <a:lnTo>
                      <a:pt x="15" y="27"/>
                    </a:lnTo>
                    <a:lnTo>
                      <a:pt x="15" y="27"/>
                    </a:lnTo>
                    <a:lnTo>
                      <a:pt x="15" y="27"/>
                    </a:lnTo>
                    <a:lnTo>
                      <a:pt x="15" y="27"/>
                    </a:lnTo>
                    <a:lnTo>
                      <a:pt x="15" y="27"/>
                    </a:lnTo>
                    <a:lnTo>
                      <a:pt x="15" y="27"/>
                    </a:lnTo>
                    <a:lnTo>
                      <a:pt x="15" y="27"/>
                    </a:lnTo>
                    <a:lnTo>
                      <a:pt x="15" y="27"/>
                    </a:lnTo>
                    <a:lnTo>
                      <a:pt x="15" y="27"/>
                    </a:lnTo>
                    <a:lnTo>
                      <a:pt x="15" y="27"/>
                    </a:lnTo>
                    <a:lnTo>
                      <a:pt x="15" y="27"/>
                    </a:lnTo>
                    <a:lnTo>
                      <a:pt x="15"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1"/>
                    </a:lnTo>
                    <a:lnTo>
                      <a:pt x="5" y="21"/>
                    </a:lnTo>
                    <a:lnTo>
                      <a:pt x="5" y="21"/>
                    </a:lnTo>
                    <a:lnTo>
                      <a:pt x="5" y="21"/>
                    </a:lnTo>
                    <a:lnTo>
                      <a:pt x="5" y="21"/>
                    </a:lnTo>
                    <a:lnTo>
                      <a:pt x="5" y="21"/>
                    </a:lnTo>
                    <a:lnTo>
                      <a:pt x="5" y="21"/>
                    </a:lnTo>
                    <a:lnTo>
                      <a:pt x="5" y="21"/>
                    </a:lnTo>
                    <a:lnTo>
                      <a:pt x="5" y="21"/>
                    </a:lnTo>
                    <a:lnTo>
                      <a:pt x="5" y="21"/>
                    </a:lnTo>
                    <a:lnTo>
                      <a:pt x="5"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5"/>
                    </a:lnTo>
                    <a:lnTo>
                      <a:pt x="0" y="5"/>
                    </a:lnTo>
                    <a:lnTo>
                      <a:pt x="0" y="5"/>
                    </a:lnTo>
                    <a:lnTo>
                      <a:pt x="0"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6" y="0"/>
                    </a:lnTo>
                    <a:lnTo>
                      <a:pt x="26" y="0"/>
                    </a:lnTo>
                    <a:lnTo>
                      <a:pt x="26" y="0"/>
                    </a:lnTo>
                    <a:lnTo>
                      <a:pt x="26" y="0"/>
                    </a:lnTo>
                    <a:lnTo>
                      <a:pt x="26" y="0"/>
                    </a:lnTo>
                    <a:lnTo>
                      <a:pt x="26" y="0"/>
                    </a:lnTo>
                    <a:lnTo>
                      <a:pt x="26" y="0"/>
                    </a:lnTo>
                    <a:lnTo>
                      <a:pt x="26" y="0"/>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95" name="Freeform 346"/>
              <p:cNvSpPr>
                <a:spLocks/>
              </p:cNvSpPr>
              <p:nvPr/>
            </p:nvSpPr>
            <p:spPr bwMode="auto">
              <a:xfrm>
                <a:off x="2014" y="2020"/>
                <a:ext cx="26" cy="27"/>
              </a:xfrm>
              <a:custGeom>
                <a:avLst/>
                <a:gdLst>
                  <a:gd name="T0" fmla="*/ 26 w 26"/>
                  <a:gd name="T1" fmla="*/ 16 h 27"/>
                  <a:gd name="T2" fmla="*/ 26 w 26"/>
                  <a:gd name="T3" fmla="*/ 16 h 27"/>
                  <a:gd name="T4" fmla="*/ 26 w 26"/>
                  <a:gd name="T5" fmla="*/ 16 h 27"/>
                  <a:gd name="T6" fmla="*/ 26 w 26"/>
                  <a:gd name="T7" fmla="*/ 21 h 27"/>
                  <a:gd name="T8" fmla="*/ 26 w 26"/>
                  <a:gd name="T9" fmla="*/ 21 h 27"/>
                  <a:gd name="T10" fmla="*/ 26 w 26"/>
                  <a:gd name="T11" fmla="*/ 21 h 27"/>
                  <a:gd name="T12" fmla="*/ 21 w 26"/>
                  <a:gd name="T13" fmla="*/ 21 h 27"/>
                  <a:gd name="T14" fmla="*/ 21 w 26"/>
                  <a:gd name="T15" fmla="*/ 27 h 27"/>
                  <a:gd name="T16" fmla="*/ 21 w 26"/>
                  <a:gd name="T17" fmla="*/ 27 h 27"/>
                  <a:gd name="T18" fmla="*/ 21 w 26"/>
                  <a:gd name="T19" fmla="*/ 27 h 27"/>
                  <a:gd name="T20" fmla="*/ 21 w 26"/>
                  <a:gd name="T21" fmla="*/ 27 h 27"/>
                  <a:gd name="T22" fmla="*/ 15 w 26"/>
                  <a:gd name="T23" fmla="*/ 27 h 27"/>
                  <a:gd name="T24" fmla="*/ 15 w 26"/>
                  <a:gd name="T25" fmla="*/ 27 h 27"/>
                  <a:gd name="T26" fmla="*/ 15 w 26"/>
                  <a:gd name="T27" fmla="*/ 27 h 27"/>
                  <a:gd name="T28" fmla="*/ 15 w 26"/>
                  <a:gd name="T29" fmla="*/ 27 h 27"/>
                  <a:gd name="T30" fmla="*/ 10 w 26"/>
                  <a:gd name="T31" fmla="*/ 27 h 27"/>
                  <a:gd name="T32" fmla="*/ 10 w 26"/>
                  <a:gd name="T33" fmla="*/ 27 h 27"/>
                  <a:gd name="T34" fmla="*/ 10 w 26"/>
                  <a:gd name="T35" fmla="*/ 27 h 27"/>
                  <a:gd name="T36" fmla="*/ 10 w 26"/>
                  <a:gd name="T37" fmla="*/ 27 h 27"/>
                  <a:gd name="T38" fmla="*/ 5 w 26"/>
                  <a:gd name="T39" fmla="*/ 27 h 27"/>
                  <a:gd name="T40" fmla="*/ 5 w 26"/>
                  <a:gd name="T41" fmla="*/ 27 h 27"/>
                  <a:gd name="T42" fmla="*/ 5 w 26"/>
                  <a:gd name="T43" fmla="*/ 27 h 27"/>
                  <a:gd name="T44" fmla="*/ 5 w 26"/>
                  <a:gd name="T45" fmla="*/ 21 h 27"/>
                  <a:gd name="T46" fmla="*/ 5 w 26"/>
                  <a:gd name="T47" fmla="*/ 21 h 27"/>
                  <a:gd name="T48" fmla="*/ 0 w 26"/>
                  <a:gd name="T49" fmla="*/ 21 h 27"/>
                  <a:gd name="T50" fmla="*/ 0 w 26"/>
                  <a:gd name="T51" fmla="*/ 21 h 27"/>
                  <a:gd name="T52" fmla="*/ 0 w 26"/>
                  <a:gd name="T53" fmla="*/ 16 h 27"/>
                  <a:gd name="T54" fmla="*/ 0 w 26"/>
                  <a:gd name="T55" fmla="*/ 16 h 27"/>
                  <a:gd name="T56" fmla="*/ 0 w 26"/>
                  <a:gd name="T57" fmla="*/ 16 h 27"/>
                  <a:gd name="T58" fmla="*/ 0 w 26"/>
                  <a:gd name="T59" fmla="*/ 16 h 27"/>
                  <a:gd name="T60" fmla="*/ 0 w 26"/>
                  <a:gd name="T61" fmla="*/ 11 h 27"/>
                  <a:gd name="T62" fmla="*/ 0 w 26"/>
                  <a:gd name="T63" fmla="*/ 11 h 27"/>
                  <a:gd name="T64" fmla="*/ 0 w 26"/>
                  <a:gd name="T65" fmla="*/ 11 h 27"/>
                  <a:gd name="T66" fmla="*/ 0 w 26"/>
                  <a:gd name="T67" fmla="*/ 5 h 27"/>
                  <a:gd name="T68" fmla="*/ 5 w 26"/>
                  <a:gd name="T69" fmla="*/ 5 h 27"/>
                  <a:gd name="T70" fmla="*/ 5 w 26"/>
                  <a:gd name="T71" fmla="*/ 5 h 27"/>
                  <a:gd name="T72" fmla="*/ 5 w 26"/>
                  <a:gd name="T73" fmla="*/ 5 h 27"/>
                  <a:gd name="T74" fmla="*/ 5 w 26"/>
                  <a:gd name="T75" fmla="*/ 0 h 27"/>
                  <a:gd name="T76" fmla="*/ 5 w 26"/>
                  <a:gd name="T77" fmla="*/ 0 h 27"/>
                  <a:gd name="T78" fmla="*/ 10 w 26"/>
                  <a:gd name="T79" fmla="*/ 0 h 27"/>
                  <a:gd name="T80" fmla="*/ 10 w 26"/>
                  <a:gd name="T81" fmla="*/ 0 h 27"/>
                  <a:gd name="T82" fmla="*/ 10 w 26"/>
                  <a:gd name="T83" fmla="*/ 0 h 27"/>
                  <a:gd name="T84" fmla="*/ 10 w 26"/>
                  <a:gd name="T85" fmla="*/ 0 h 27"/>
                  <a:gd name="T86" fmla="*/ 15 w 26"/>
                  <a:gd name="T87" fmla="*/ 0 h 27"/>
                  <a:gd name="T88" fmla="*/ 15 w 26"/>
                  <a:gd name="T89" fmla="*/ 0 h 27"/>
                  <a:gd name="T90" fmla="*/ 15 w 26"/>
                  <a:gd name="T91" fmla="*/ 0 h 27"/>
                  <a:gd name="T92" fmla="*/ 15 w 26"/>
                  <a:gd name="T93" fmla="*/ 0 h 27"/>
                  <a:gd name="T94" fmla="*/ 21 w 26"/>
                  <a:gd name="T95" fmla="*/ 0 h 27"/>
                  <a:gd name="T96" fmla="*/ 21 w 26"/>
                  <a:gd name="T97" fmla="*/ 0 h 27"/>
                  <a:gd name="T98" fmla="*/ 21 w 26"/>
                  <a:gd name="T99" fmla="*/ 0 h 27"/>
                  <a:gd name="T100" fmla="*/ 21 w 26"/>
                  <a:gd name="T101" fmla="*/ 0 h 27"/>
                  <a:gd name="T102" fmla="*/ 26 w 26"/>
                  <a:gd name="T103" fmla="*/ 0 h 27"/>
                  <a:gd name="T104" fmla="*/ 26 w 26"/>
                  <a:gd name="T105" fmla="*/ 0 h 27"/>
                  <a:gd name="T106" fmla="*/ 26 w 26"/>
                  <a:gd name="T107" fmla="*/ 5 h 27"/>
                  <a:gd name="T108" fmla="*/ 26 w 26"/>
                  <a:gd name="T109" fmla="*/ 5 h 27"/>
                  <a:gd name="T110" fmla="*/ 26 w 26"/>
                  <a:gd name="T111" fmla="*/ 5 h 27"/>
                  <a:gd name="T112" fmla="*/ 26 w 26"/>
                  <a:gd name="T113" fmla="*/ 11 h 27"/>
                  <a:gd name="T114" fmla="*/ 26 w 26"/>
                  <a:gd name="T115" fmla="*/ 11 h 27"/>
                  <a:gd name="T116" fmla="*/ 26 w 26"/>
                  <a:gd name="T117" fmla="*/ 11 h 27"/>
                  <a:gd name="T118" fmla="*/ 26 w 26"/>
                  <a:gd name="T119" fmla="*/ 11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 h="27">
                    <a:moveTo>
                      <a:pt x="26" y="11"/>
                    </a:move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1" y="21"/>
                    </a:lnTo>
                    <a:lnTo>
                      <a:pt x="21" y="21"/>
                    </a:lnTo>
                    <a:lnTo>
                      <a:pt x="21" y="21"/>
                    </a:lnTo>
                    <a:lnTo>
                      <a:pt x="21" y="21"/>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15" y="27"/>
                    </a:lnTo>
                    <a:lnTo>
                      <a:pt x="15" y="27"/>
                    </a:lnTo>
                    <a:lnTo>
                      <a:pt x="15" y="27"/>
                    </a:lnTo>
                    <a:lnTo>
                      <a:pt x="15" y="27"/>
                    </a:lnTo>
                    <a:lnTo>
                      <a:pt x="15" y="27"/>
                    </a:lnTo>
                    <a:lnTo>
                      <a:pt x="15" y="27"/>
                    </a:lnTo>
                    <a:lnTo>
                      <a:pt x="15" y="27"/>
                    </a:lnTo>
                    <a:lnTo>
                      <a:pt x="15" y="27"/>
                    </a:lnTo>
                    <a:lnTo>
                      <a:pt x="15" y="27"/>
                    </a:lnTo>
                    <a:lnTo>
                      <a:pt x="15" y="27"/>
                    </a:lnTo>
                    <a:lnTo>
                      <a:pt x="15" y="27"/>
                    </a:lnTo>
                    <a:lnTo>
                      <a:pt x="15" y="27"/>
                    </a:lnTo>
                    <a:lnTo>
                      <a:pt x="15" y="27"/>
                    </a:lnTo>
                    <a:lnTo>
                      <a:pt x="15" y="27"/>
                    </a:lnTo>
                    <a:lnTo>
                      <a:pt x="15" y="27"/>
                    </a:lnTo>
                    <a:lnTo>
                      <a:pt x="15" y="27"/>
                    </a:lnTo>
                    <a:lnTo>
                      <a:pt x="15" y="27"/>
                    </a:lnTo>
                    <a:lnTo>
                      <a:pt x="15" y="27"/>
                    </a:lnTo>
                    <a:lnTo>
                      <a:pt x="15" y="27"/>
                    </a:lnTo>
                    <a:lnTo>
                      <a:pt x="15" y="27"/>
                    </a:lnTo>
                    <a:lnTo>
                      <a:pt x="15" y="27"/>
                    </a:lnTo>
                    <a:lnTo>
                      <a:pt x="15" y="27"/>
                    </a:lnTo>
                    <a:lnTo>
                      <a:pt x="15"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1"/>
                    </a:lnTo>
                    <a:lnTo>
                      <a:pt x="5" y="21"/>
                    </a:lnTo>
                    <a:lnTo>
                      <a:pt x="5" y="21"/>
                    </a:lnTo>
                    <a:lnTo>
                      <a:pt x="5" y="21"/>
                    </a:lnTo>
                    <a:lnTo>
                      <a:pt x="5" y="21"/>
                    </a:lnTo>
                    <a:lnTo>
                      <a:pt x="5" y="21"/>
                    </a:lnTo>
                    <a:lnTo>
                      <a:pt x="5" y="21"/>
                    </a:lnTo>
                    <a:lnTo>
                      <a:pt x="5" y="21"/>
                    </a:lnTo>
                    <a:lnTo>
                      <a:pt x="5" y="21"/>
                    </a:lnTo>
                    <a:lnTo>
                      <a:pt x="5" y="21"/>
                    </a:lnTo>
                    <a:lnTo>
                      <a:pt x="5"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5"/>
                    </a:lnTo>
                    <a:lnTo>
                      <a:pt x="0" y="5"/>
                    </a:lnTo>
                    <a:lnTo>
                      <a:pt x="0" y="5"/>
                    </a:lnTo>
                    <a:lnTo>
                      <a:pt x="0"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6" y="0"/>
                    </a:lnTo>
                    <a:lnTo>
                      <a:pt x="26" y="0"/>
                    </a:lnTo>
                    <a:lnTo>
                      <a:pt x="26" y="0"/>
                    </a:lnTo>
                    <a:lnTo>
                      <a:pt x="26" y="0"/>
                    </a:lnTo>
                    <a:lnTo>
                      <a:pt x="26" y="0"/>
                    </a:lnTo>
                    <a:lnTo>
                      <a:pt x="26" y="0"/>
                    </a:lnTo>
                    <a:lnTo>
                      <a:pt x="26" y="0"/>
                    </a:lnTo>
                    <a:lnTo>
                      <a:pt x="26" y="0"/>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96" name="Freeform 347"/>
              <p:cNvSpPr>
                <a:spLocks/>
              </p:cNvSpPr>
              <p:nvPr/>
            </p:nvSpPr>
            <p:spPr bwMode="auto">
              <a:xfrm>
                <a:off x="1934" y="2205"/>
                <a:ext cx="27" cy="32"/>
              </a:xfrm>
              <a:custGeom>
                <a:avLst/>
                <a:gdLst>
                  <a:gd name="T0" fmla="*/ 27 w 27"/>
                  <a:gd name="T1" fmla="*/ 16 h 32"/>
                  <a:gd name="T2" fmla="*/ 27 w 27"/>
                  <a:gd name="T3" fmla="*/ 21 h 32"/>
                  <a:gd name="T4" fmla="*/ 27 w 27"/>
                  <a:gd name="T5" fmla="*/ 21 h 32"/>
                  <a:gd name="T6" fmla="*/ 27 w 27"/>
                  <a:gd name="T7" fmla="*/ 21 h 32"/>
                  <a:gd name="T8" fmla="*/ 27 w 27"/>
                  <a:gd name="T9" fmla="*/ 21 h 32"/>
                  <a:gd name="T10" fmla="*/ 22 w 27"/>
                  <a:gd name="T11" fmla="*/ 26 h 32"/>
                  <a:gd name="T12" fmla="*/ 22 w 27"/>
                  <a:gd name="T13" fmla="*/ 26 h 32"/>
                  <a:gd name="T14" fmla="*/ 22 w 27"/>
                  <a:gd name="T15" fmla="*/ 26 h 32"/>
                  <a:gd name="T16" fmla="*/ 22 w 27"/>
                  <a:gd name="T17" fmla="*/ 26 h 32"/>
                  <a:gd name="T18" fmla="*/ 22 w 27"/>
                  <a:gd name="T19" fmla="*/ 26 h 32"/>
                  <a:gd name="T20" fmla="*/ 16 w 27"/>
                  <a:gd name="T21" fmla="*/ 32 h 32"/>
                  <a:gd name="T22" fmla="*/ 16 w 27"/>
                  <a:gd name="T23" fmla="*/ 32 h 32"/>
                  <a:gd name="T24" fmla="*/ 16 w 27"/>
                  <a:gd name="T25" fmla="*/ 32 h 32"/>
                  <a:gd name="T26" fmla="*/ 16 w 27"/>
                  <a:gd name="T27" fmla="*/ 32 h 32"/>
                  <a:gd name="T28" fmla="*/ 11 w 27"/>
                  <a:gd name="T29" fmla="*/ 32 h 32"/>
                  <a:gd name="T30" fmla="*/ 11 w 27"/>
                  <a:gd name="T31" fmla="*/ 32 h 32"/>
                  <a:gd name="T32" fmla="*/ 11 w 27"/>
                  <a:gd name="T33" fmla="*/ 32 h 32"/>
                  <a:gd name="T34" fmla="*/ 11 w 27"/>
                  <a:gd name="T35" fmla="*/ 32 h 32"/>
                  <a:gd name="T36" fmla="*/ 6 w 27"/>
                  <a:gd name="T37" fmla="*/ 32 h 32"/>
                  <a:gd name="T38" fmla="*/ 6 w 27"/>
                  <a:gd name="T39" fmla="*/ 32 h 32"/>
                  <a:gd name="T40" fmla="*/ 6 w 27"/>
                  <a:gd name="T41" fmla="*/ 26 h 32"/>
                  <a:gd name="T42" fmla="*/ 6 w 27"/>
                  <a:gd name="T43" fmla="*/ 26 h 32"/>
                  <a:gd name="T44" fmla="*/ 6 w 27"/>
                  <a:gd name="T45" fmla="*/ 26 h 32"/>
                  <a:gd name="T46" fmla="*/ 0 w 27"/>
                  <a:gd name="T47" fmla="*/ 26 h 32"/>
                  <a:gd name="T48" fmla="*/ 0 w 27"/>
                  <a:gd name="T49" fmla="*/ 21 h 32"/>
                  <a:gd name="T50" fmla="*/ 0 w 27"/>
                  <a:gd name="T51" fmla="*/ 21 h 32"/>
                  <a:gd name="T52" fmla="*/ 0 w 27"/>
                  <a:gd name="T53" fmla="*/ 21 h 32"/>
                  <a:gd name="T54" fmla="*/ 0 w 27"/>
                  <a:gd name="T55" fmla="*/ 21 h 32"/>
                  <a:gd name="T56" fmla="*/ 0 w 27"/>
                  <a:gd name="T57" fmla="*/ 16 h 32"/>
                  <a:gd name="T58" fmla="*/ 0 w 27"/>
                  <a:gd name="T59" fmla="*/ 16 h 32"/>
                  <a:gd name="T60" fmla="*/ 0 w 27"/>
                  <a:gd name="T61" fmla="*/ 16 h 32"/>
                  <a:gd name="T62" fmla="*/ 0 w 27"/>
                  <a:gd name="T63" fmla="*/ 10 h 32"/>
                  <a:gd name="T64" fmla="*/ 0 w 27"/>
                  <a:gd name="T65" fmla="*/ 10 h 32"/>
                  <a:gd name="T66" fmla="*/ 0 w 27"/>
                  <a:gd name="T67" fmla="*/ 10 h 32"/>
                  <a:gd name="T68" fmla="*/ 0 w 27"/>
                  <a:gd name="T69" fmla="*/ 10 h 32"/>
                  <a:gd name="T70" fmla="*/ 0 w 27"/>
                  <a:gd name="T71" fmla="*/ 5 h 32"/>
                  <a:gd name="T72" fmla="*/ 6 w 27"/>
                  <a:gd name="T73" fmla="*/ 5 h 32"/>
                  <a:gd name="T74" fmla="*/ 6 w 27"/>
                  <a:gd name="T75" fmla="*/ 5 h 32"/>
                  <a:gd name="T76" fmla="*/ 6 w 27"/>
                  <a:gd name="T77" fmla="*/ 5 h 32"/>
                  <a:gd name="T78" fmla="*/ 6 w 27"/>
                  <a:gd name="T79" fmla="*/ 0 h 32"/>
                  <a:gd name="T80" fmla="*/ 11 w 27"/>
                  <a:gd name="T81" fmla="*/ 0 h 32"/>
                  <a:gd name="T82" fmla="*/ 11 w 27"/>
                  <a:gd name="T83" fmla="*/ 0 h 32"/>
                  <a:gd name="T84" fmla="*/ 11 w 27"/>
                  <a:gd name="T85" fmla="*/ 0 h 32"/>
                  <a:gd name="T86" fmla="*/ 11 w 27"/>
                  <a:gd name="T87" fmla="*/ 0 h 32"/>
                  <a:gd name="T88" fmla="*/ 16 w 27"/>
                  <a:gd name="T89" fmla="*/ 0 h 32"/>
                  <a:gd name="T90" fmla="*/ 16 w 27"/>
                  <a:gd name="T91" fmla="*/ 0 h 32"/>
                  <a:gd name="T92" fmla="*/ 16 w 27"/>
                  <a:gd name="T93" fmla="*/ 0 h 32"/>
                  <a:gd name="T94" fmla="*/ 16 w 27"/>
                  <a:gd name="T95" fmla="*/ 0 h 32"/>
                  <a:gd name="T96" fmla="*/ 22 w 27"/>
                  <a:gd name="T97" fmla="*/ 0 h 32"/>
                  <a:gd name="T98" fmla="*/ 22 w 27"/>
                  <a:gd name="T99" fmla="*/ 0 h 32"/>
                  <a:gd name="T100" fmla="*/ 22 w 27"/>
                  <a:gd name="T101" fmla="*/ 5 h 32"/>
                  <a:gd name="T102" fmla="*/ 22 w 27"/>
                  <a:gd name="T103" fmla="*/ 5 h 32"/>
                  <a:gd name="T104" fmla="*/ 22 w 27"/>
                  <a:gd name="T105" fmla="*/ 5 h 32"/>
                  <a:gd name="T106" fmla="*/ 27 w 27"/>
                  <a:gd name="T107" fmla="*/ 5 h 32"/>
                  <a:gd name="T108" fmla="*/ 27 w 27"/>
                  <a:gd name="T109" fmla="*/ 5 h 32"/>
                  <a:gd name="T110" fmla="*/ 27 w 27"/>
                  <a:gd name="T111" fmla="*/ 10 h 32"/>
                  <a:gd name="T112" fmla="*/ 27 w 27"/>
                  <a:gd name="T113" fmla="*/ 10 h 32"/>
                  <a:gd name="T114" fmla="*/ 27 w 27"/>
                  <a:gd name="T115" fmla="*/ 10 h 32"/>
                  <a:gd name="T116" fmla="*/ 27 w 27"/>
                  <a:gd name="T117" fmla="*/ 16 h 32"/>
                  <a:gd name="T118" fmla="*/ 27 w 27"/>
                  <a:gd name="T119" fmla="*/ 16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7" h="32">
                    <a:moveTo>
                      <a:pt x="27" y="16"/>
                    </a:moveTo>
                    <a:lnTo>
                      <a:pt x="27" y="16"/>
                    </a:lnTo>
                    <a:lnTo>
                      <a:pt x="27" y="16"/>
                    </a:lnTo>
                    <a:lnTo>
                      <a:pt x="27" y="16"/>
                    </a:lnTo>
                    <a:lnTo>
                      <a:pt x="27" y="16"/>
                    </a:lnTo>
                    <a:lnTo>
                      <a:pt x="27" y="16"/>
                    </a:lnTo>
                    <a:lnTo>
                      <a:pt x="27" y="16"/>
                    </a:lnTo>
                    <a:lnTo>
                      <a:pt x="27" y="16"/>
                    </a:lnTo>
                    <a:lnTo>
                      <a:pt x="27" y="16"/>
                    </a:lnTo>
                    <a:lnTo>
                      <a:pt x="27" y="16"/>
                    </a:lnTo>
                    <a:lnTo>
                      <a:pt x="27" y="16"/>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6"/>
                    </a:lnTo>
                    <a:lnTo>
                      <a:pt x="27" y="26"/>
                    </a:lnTo>
                    <a:lnTo>
                      <a:pt x="27" y="26"/>
                    </a:lnTo>
                    <a:lnTo>
                      <a:pt x="22" y="26"/>
                    </a:lnTo>
                    <a:lnTo>
                      <a:pt x="22" y="26"/>
                    </a:lnTo>
                    <a:lnTo>
                      <a:pt x="22" y="26"/>
                    </a:lnTo>
                    <a:lnTo>
                      <a:pt x="22" y="26"/>
                    </a:lnTo>
                    <a:lnTo>
                      <a:pt x="22" y="26"/>
                    </a:lnTo>
                    <a:lnTo>
                      <a:pt x="22" y="26"/>
                    </a:lnTo>
                    <a:lnTo>
                      <a:pt x="22" y="26"/>
                    </a:lnTo>
                    <a:lnTo>
                      <a:pt x="22" y="26"/>
                    </a:lnTo>
                    <a:lnTo>
                      <a:pt x="22" y="26"/>
                    </a:lnTo>
                    <a:lnTo>
                      <a:pt x="22" y="26"/>
                    </a:lnTo>
                    <a:lnTo>
                      <a:pt x="22" y="26"/>
                    </a:lnTo>
                    <a:lnTo>
                      <a:pt x="22" y="26"/>
                    </a:lnTo>
                    <a:lnTo>
                      <a:pt x="22" y="26"/>
                    </a:lnTo>
                    <a:lnTo>
                      <a:pt x="22" y="26"/>
                    </a:lnTo>
                    <a:lnTo>
                      <a:pt x="22" y="26"/>
                    </a:lnTo>
                    <a:lnTo>
                      <a:pt x="22" y="26"/>
                    </a:lnTo>
                    <a:lnTo>
                      <a:pt x="22" y="26"/>
                    </a:lnTo>
                    <a:lnTo>
                      <a:pt x="22" y="26"/>
                    </a:lnTo>
                    <a:lnTo>
                      <a:pt x="22" y="26"/>
                    </a:lnTo>
                    <a:lnTo>
                      <a:pt x="22" y="26"/>
                    </a:lnTo>
                    <a:lnTo>
                      <a:pt x="22" y="26"/>
                    </a:lnTo>
                    <a:lnTo>
                      <a:pt x="22" y="26"/>
                    </a:lnTo>
                    <a:lnTo>
                      <a:pt x="22" y="26"/>
                    </a:lnTo>
                    <a:lnTo>
                      <a:pt x="22" y="26"/>
                    </a:lnTo>
                    <a:lnTo>
                      <a:pt x="22" y="26"/>
                    </a:lnTo>
                    <a:lnTo>
                      <a:pt x="22" y="26"/>
                    </a:lnTo>
                    <a:lnTo>
                      <a:pt x="22" y="32"/>
                    </a:lnTo>
                    <a:lnTo>
                      <a:pt x="22" y="32"/>
                    </a:lnTo>
                    <a:lnTo>
                      <a:pt x="22"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6" y="32"/>
                    </a:lnTo>
                    <a:lnTo>
                      <a:pt x="6" y="32"/>
                    </a:lnTo>
                    <a:lnTo>
                      <a:pt x="6" y="32"/>
                    </a:lnTo>
                    <a:lnTo>
                      <a:pt x="6" y="32"/>
                    </a:lnTo>
                    <a:lnTo>
                      <a:pt x="6" y="32"/>
                    </a:lnTo>
                    <a:lnTo>
                      <a:pt x="6" y="32"/>
                    </a:lnTo>
                    <a:lnTo>
                      <a:pt x="6" y="32"/>
                    </a:lnTo>
                    <a:lnTo>
                      <a:pt x="6" y="32"/>
                    </a:lnTo>
                    <a:lnTo>
                      <a:pt x="6" y="32"/>
                    </a:lnTo>
                    <a:lnTo>
                      <a:pt x="6" y="32"/>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0" y="26"/>
                    </a:lnTo>
                    <a:lnTo>
                      <a:pt x="0" y="26"/>
                    </a:lnTo>
                    <a:lnTo>
                      <a:pt x="0" y="26"/>
                    </a:lnTo>
                    <a:lnTo>
                      <a:pt x="0" y="26"/>
                    </a:lnTo>
                    <a:lnTo>
                      <a:pt x="0" y="26"/>
                    </a:lnTo>
                    <a:lnTo>
                      <a:pt x="0" y="26"/>
                    </a:lnTo>
                    <a:lnTo>
                      <a:pt x="0" y="26"/>
                    </a:lnTo>
                    <a:lnTo>
                      <a:pt x="0" y="26"/>
                    </a:lnTo>
                    <a:lnTo>
                      <a:pt x="0" y="26"/>
                    </a:lnTo>
                    <a:lnTo>
                      <a:pt x="0" y="26"/>
                    </a:lnTo>
                    <a:lnTo>
                      <a:pt x="0" y="26"/>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5"/>
                    </a:lnTo>
                    <a:lnTo>
                      <a:pt x="0" y="5"/>
                    </a:lnTo>
                    <a:lnTo>
                      <a:pt x="0" y="5"/>
                    </a:lnTo>
                    <a:lnTo>
                      <a:pt x="0" y="5"/>
                    </a:lnTo>
                    <a:lnTo>
                      <a:pt x="0" y="5"/>
                    </a:lnTo>
                    <a:lnTo>
                      <a:pt x="0"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0"/>
                    </a:lnTo>
                    <a:lnTo>
                      <a:pt x="6" y="0"/>
                    </a:lnTo>
                    <a:lnTo>
                      <a:pt x="6" y="0"/>
                    </a:lnTo>
                    <a:lnTo>
                      <a:pt x="6" y="0"/>
                    </a:lnTo>
                    <a:lnTo>
                      <a:pt x="6" y="0"/>
                    </a:lnTo>
                    <a:lnTo>
                      <a:pt x="6"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22" y="0"/>
                    </a:lnTo>
                    <a:lnTo>
                      <a:pt x="22" y="0"/>
                    </a:lnTo>
                    <a:lnTo>
                      <a:pt x="22" y="0"/>
                    </a:lnTo>
                    <a:lnTo>
                      <a:pt x="22" y="0"/>
                    </a:lnTo>
                    <a:lnTo>
                      <a:pt x="22" y="0"/>
                    </a:lnTo>
                    <a:lnTo>
                      <a:pt x="22" y="0"/>
                    </a:lnTo>
                    <a:lnTo>
                      <a:pt x="22" y="0"/>
                    </a:lnTo>
                    <a:lnTo>
                      <a:pt x="22" y="0"/>
                    </a:lnTo>
                    <a:lnTo>
                      <a:pt x="22" y="0"/>
                    </a:lnTo>
                    <a:lnTo>
                      <a:pt x="22" y="0"/>
                    </a:lnTo>
                    <a:lnTo>
                      <a:pt x="22" y="0"/>
                    </a:lnTo>
                    <a:lnTo>
                      <a:pt x="22" y="5"/>
                    </a:lnTo>
                    <a:lnTo>
                      <a:pt x="22" y="5"/>
                    </a:lnTo>
                    <a:lnTo>
                      <a:pt x="22" y="5"/>
                    </a:lnTo>
                    <a:lnTo>
                      <a:pt x="22" y="5"/>
                    </a:lnTo>
                    <a:lnTo>
                      <a:pt x="22" y="5"/>
                    </a:lnTo>
                    <a:lnTo>
                      <a:pt x="22" y="5"/>
                    </a:lnTo>
                    <a:lnTo>
                      <a:pt x="22" y="5"/>
                    </a:lnTo>
                    <a:lnTo>
                      <a:pt x="22" y="5"/>
                    </a:lnTo>
                    <a:lnTo>
                      <a:pt x="22" y="5"/>
                    </a:lnTo>
                    <a:lnTo>
                      <a:pt x="22" y="5"/>
                    </a:lnTo>
                    <a:lnTo>
                      <a:pt x="22" y="5"/>
                    </a:lnTo>
                    <a:lnTo>
                      <a:pt x="22" y="5"/>
                    </a:lnTo>
                    <a:lnTo>
                      <a:pt x="22" y="5"/>
                    </a:lnTo>
                    <a:lnTo>
                      <a:pt x="22" y="5"/>
                    </a:lnTo>
                    <a:lnTo>
                      <a:pt x="22" y="5"/>
                    </a:lnTo>
                    <a:lnTo>
                      <a:pt x="22" y="5"/>
                    </a:lnTo>
                    <a:lnTo>
                      <a:pt x="22" y="5"/>
                    </a:lnTo>
                    <a:lnTo>
                      <a:pt x="22" y="5"/>
                    </a:lnTo>
                    <a:lnTo>
                      <a:pt x="27" y="5"/>
                    </a:lnTo>
                    <a:lnTo>
                      <a:pt x="27" y="5"/>
                    </a:lnTo>
                    <a:lnTo>
                      <a:pt x="27" y="5"/>
                    </a:lnTo>
                    <a:lnTo>
                      <a:pt x="27" y="5"/>
                    </a:lnTo>
                    <a:lnTo>
                      <a:pt x="27" y="5"/>
                    </a:lnTo>
                    <a:lnTo>
                      <a:pt x="27" y="5"/>
                    </a:lnTo>
                    <a:lnTo>
                      <a:pt x="27" y="5"/>
                    </a:lnTo>
                    <a:lnTo>
                      <a:pt x="27" y="5"/>
                    </a:lnTo>
                    <a:lnTo>
                      <a:pt x="27" y="5"/>
                    </a:lnTo>
                    <a:lnTo>
                      <a:pt x="27" y="5"/>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6"/>
                    </a:lnTo>
                    <a:lnTo>
                      <a:pt x="27" y="16"/>
                    </a:lnTo>
                    <a:lnTo>
                      <a:pt x="27" y="16"/>
                    </a:lnTo>
                    <a:lnTo>
                      <a:pt x="27" y="16"/>
                    </a:lnTo>
                    <a:lnTo>
                      <a:pt x="27" y="16"/>
                    </a:lnTo>
                    <a:lnTo>
                      <a:pt x="27" y="16"/>
                    </a:lnTo>
                    <a:lnTo>
                      <a:pt x="27" y="16"/>
                    </a:lnTo>
                    <a:lnTo>
                      <a:pt x="27" y="16"/>
                    </a:lnTo>
                    <a:lnTo>
                      <a:pt x="27" y="16"/>
                    </a:lnTo>
                    <a:lnTo>
                      <a:pt x="27" y="16"/>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97" name="Freeform 348"/>
              <p:cNvSpPr>
                <a:spLocks/>
              </p:cNvSpPr>
              <p:nvPr/>
            </p:nvSpPr>
            <p:spPr bwMode="auto">
              <a:xfrm>
                <a:off x="1934" y="2205"/>
                <a:ext cx="27" cy="32"/>
              </a:xfrm>
              <a:custGeom>
                <a:avLst/>
                <a:gdLst>
                  <a:gd name="T0" fmla="*/ 27 w 27"/>
                  <a:gd name="T1" fmla="*/ 16 h 32"/>
                  <a:gd name="T2" fmla="*/ 27 w 27"/>
                  <a:gd name="T3" fmla="*/ 21 h 32"/>
                  <a:gd name="T4" fmla="*/ 27 w 27"/>
                  <a:gd name="T5" fmla="*/ 21 h 32"/>
                  <a:gd name="T6" fmla="*/ 27 w 27"/>
                  <a:gd name="T7" fmla="*/ 21 h 32"/>
                  <a:gd name="T8" fmla="*/ 27 w 27"/>
                  <a:gd name="T9" fmla="*/ 21 h 32"/>
                  <a:gd name="T10" fmla="*/ 22 w 27"/>
                  <a:gd name="T11" fmla="*/ 26 h 32"/>
                  <a:gd name="T12" fmla="*/ 22 w 27"/>
                  <a:gd name="T13" fmla="*/ 26 h 32"/>
                  <a:gd name="T14" fmla="*/ 22 w 27"/>
                  <a:gd name="T15" fmla="*/ 26 h 32"/>
                  <a:gd name="T16" fmla="*/ 22 w 27"/>
                  <a:gd name="T17" fmla="*/ 26 h 32"/>
                  <a:gd name="T18" fmla="*/ 22 w 27"/>
                  <a:gd name="T19" fmla="*/ 26 h 32"/>
                  <a:gd name="T20" fmla="*/ 16 w 27"/>
                  <a:gd name="T21" fmla="*/ 32 h 32"/>
                  <a:gd name="T22" fmla="*/ 16 w 27"/>
                  <a:gd name="T23" fmla="*/ 32 h 32"/>
                  <a:gd name="T24" fmla="*/ 16 w 27"/>
                  <a:gd name="T25" fmla="*/ 32 h 32"/>
                  <a:gd name="T26" fmla="*/ 16 w 27"/>
                  <a:gd name="T27" fmla="*/ 32 h 32"/>
                  <a:gd name="T28" fmla="*/ 11 w 27"/>
                  <a:gd name="T29" fmla="*/ 32 h 32"/>
                  <a:gd name="T30" fmla="*/ 11 w 27"/>
                  <a:gd name="T31" fmla="*/ 32 h 32"/>
                  <a:gd name="T32" fmla="*/ 11 w 27"/>
                  <a:gd name="T33" fmla="*/ 32 h 32"/>
                  <a:gd name="T34" fmla="*/ 11 w 27"/>
                  <a:gd name="T35" fmla="*/ 32 h 32"/>
                  <a:gd name="T36" fmla="*/ 6 w 27"/>
                  <a:gd name="T37" fmla="*/ 32 h 32"/>
                  <a:gd name="T38" fmla="*/ 6 w 27"/>
                  <a:gd name="T39" fmla="*/ 32 h 32"/>
                  <a:gd name="T40" fmla="*/ 6 w 27"/>
                  <a:gd name="T41" fmla="*/ 26 h 32"/>
                  <a:gd name="T42" fmla="*/ 6 w 27"/>
                  <a:gd name="T43" fmla="*/ 26 h 32"/>
                  <a:gd name="T44" fmla="*/ 6 w 27"/>
                  <a:gd name="T45" fmla="*/ 26 h 32"/>
                  <a:gd name="T46" fmla="*/ 0 w 27"/>
                  <a:gd name="T47" fmla="*/ 26 h 32"/>
                  <a:gd name="T48" fmla="*/ 0 w 27"/>
                  <a:gd name="T49" fmla="*/ 21 h 32"/>
                  <a:gd name="T50" fmla="*/ 0 w 27"/>
                  <a:gd name="T51" fmla="*/ 21 h 32"/>
                  <a:gd name="T52" fmla="*/ 0 w 27"/>
                  <a:gd name="T53" fmla="*/ 21 h 32"/>
                  <a:gd name="T54" fmla="*/ 0 w 27"/>
                  <a:gd name="T55" fmla="*/ 21 h 32"/>
                  <a:gd name="T56" fmla="*/ 0 w 27"/>
                  <a:gd name="T57" fmla="*/ 16 h 32"/>
                  <a:gd name="T58" fmla="*/ 0 w 27"/>
                  <a:gd name="T59" fmla="*/ 16 h 32"/>
                  <a:gd name="T60" fmla="*/ 0 w 27"/>
                  <a:gd name="T61" fmla="*/ 16 h 32"/>
                  <a:gd name="T62" fmla="*/ 0 w 27"/>
                  <a:gd name="T63" fmla="*/ 10 h 32"/>
                  <a:gd name="T64" fmla="*/ 0 w 27"/>
                  <a:gd name="T65" fmla="*/ 10 h 32"/>
                  <a:gd name="T66" fmla="*/ 0 w 27"/>
                  <a:gd name="T67" fmla="*/ 10 h 32"/>
                  <a:gd name="T68" fmla="*/ 0 w 27"/>
                  <a:gd name="T69" fmla="*/ 10 h 32"/>
                  <a:gd name="T70" fmla="*/ 0 w 27"/>
                  <a:gd name="T71" fmla="*/ 5 h 32"/>
                  <a:gd name="T72" fmla="*/ 6 w 27"/>
                  <a:gd name="T73" fmla="*/ 5 h 32"/>
                  <a:gd name="T74" fmla="*/ 6 w 27"/>
                  <a:gd name="T75" fmla="*/ 5 h 32"/>
                  <a:gd name="T76" fmla="*/ 6 w 27"/>
                  <a:gd name="T77" fmla="*/ 5 h 32"/>
                  <a:gd name="T78" fmla="*/ 6 w 27"/>
                  <a:gd name="T79" fmla="*/ 0 h 32"/>
                  <a:gd name="T80" fmla="*/ 11 w 27"/>
                  <a:gd name="T81" fmla="*/ 0 h 32"/>
                  <a:gd name="T82" fmla="*/ 11 w 27"/>
                  <a:gd name="T83" fmla="*/ 0 h 32"/>
                  <a:gd name="T84" fmla="*/ 11 w 27"/>
                  <a:gd name="T85" fmla="*/ 0 h 32"/>
                  <a:gd name="T86" fmla="*/ 11 w 27"/>
                  <a:gd name="T87" fmla="*/ 0 h 32"/>
                  <a:gd name="T88" fmla="*/ 16 w 27"/>
                  <a:gd name="T89" fmla="*/ 0 h 32"/>
                  <a:gd name="T90" fmla="*/ 16 w 27"/>
                  <a:gd name="T91" fmla="*/ 0 h 32"/>
                  <a:gd name="T92" fmla="*/ 16 w 27"/>
                  <a:gd name="T93" fmla="*/ 0 h 32"/>
                  <a:gd name="T94" fmla="*/ 16 w 27"/>
                  <a:gd name="T95" fmla="*/ 0 h 32"/>
                  <a:gd name="T96" fmla="*/ 22 w 27"/>
                  <a:gd name="T97" fmla="*/ 0 h 32"/>
                  <a:gd name="T98" fmla="*/ 22 w 27"/>
                  <a:gd name="T99" fmla="*/ 0 h 32"/>
                  <a:gd name="T100" fmla="*/ 22 w 27"/>
                  <a:gd name="T101" fmla="*/ 5 h 32"/>
                  <a:gd name="T102" fmla="*/ 22 w 27"/>
                  <a:gd name="T103" fmla="*/ 5 h 32"/>
                  <a:gd name="T104" fmla="*/ 22 w 27"/>
                  <a:gd name="T105" fmla="*/ 5 h 32"/>
                  <a:gd name="T106" fmla="*/ 27 w 27"/>
                  <a:gd name="T107" fmla="*/ 5 h 32"/>
                  <a:gd name="T108" fmla="*/ 27 w 27"/>
                  <a:gd name="T109" fmla="*/ 5 h 32"/>
                  <a:gd name="T110" fmla="*/ 27 w 27"/>
                  <a:gd name="T111" fmla="*/ 10 h 32"/>
                  <a:gd name="T112" fmla="*/ 27 w 27"/>
                  <a:gd name="T113" fmla="*/ 10 h 32"/>
                  <a:gd name="T114" fmla="*/ 27 w 27"/>
                  <a:gd name="T115" fmla="*/ 10 h 32"/>
                  <a:gd name="T116" fmla="*/ 27 w 27"/>
                  <a:gd name="T117" fmla="*/ 16 h 32"/>
                  <a:gd name="T118" fmla="*/ 27 w 27"/>
                  <a:gd name="T119" fmla="*/ 16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7" h="32">
                    <a:moveTo>
                      <a:pt x="27" y="16"/>
                    </a:moveTo>
                    <a:lnTo>
                      <a:pt x="27" y="16"/>
                    </a:lnTo>
                    <a:lnTo>
                      <a:pt x="27" y="16"/>
                    </a:lnTo>
                    <a:lnTo>
                      <a:pt x="27" y="16"/>
                    </a:lnTo>
                    <a:lnTo>
                      <a:pt x="27" y="16"/>
                    </a:lnTo>
                    <a:lnTo>
                      <a:pt x="27" y="16"/>
                    </a:lnTo>
                    <a:lnTo>
                      <a:pt x="27" y="16"/>
                    </a:lnTo>
                    <a:lnTo>
                      <a:pt x="27" y="16"/>
                    </a:lnTo>
                    <a:lnTo>
                      <a:pt x="27" y="16"/>
                    </a:lnTo>
                    <a:lnTo>
                      <a:pt x="27" y="16"/>
                    </a:lnTo>
                    <a:lnTo>
                      <a:pt x="27" y="16"/>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6"/>
                    </a:lnTo>
                    <a:lnTo>
                      <a:pt x="27" y="26"/>
                    </a:lnTo>
                    <a:lnTo>
                      <a:pt x="27" y="26"/>
                    </a:lnTo>
                    <a:lnTo>
                      <a:pt x="22" y="26"/>
                    </a:lnTo>
                    <a:lnTo>
                      <a:pt x="22" y="26"/>
                    </a:lnTo>
                    <a:lnTo>
                      <a:pt x="22" y="26"/>
                    </a:lnTo>
                    <a:lnTo>
                      <a:pt x="22" y="26"/>
                    </a:lnTo>
                    <a:lnTo>
                      <a:pt x="22" y="26"/>
                    </a:lnTo>
                    <a:lnTo>
                      <a:pt x="22" y="26"/>
                    </a:lnTo>
                    <a:lnTo>
                      <a:pt x="22" y="26"/>
                    </a:lnTo>
                    <a:lnTo>
                      <a:pt x="22" y="26"/>
                    </a:lnTo>
                    <a:lnTo>
                      <a:pt x="22" y="26"/>
                    </a:lnTo>
                    <a:lnTo>
                      <a:pt x="22" y="26"/>
                    </a:lnTo>
                    <a:lnTo>
                      <a:pt x="22" y="26"/>
                    </a:lnTo>
                    <a:lnTo>
                      <a:pt x="22" y="26"/>
                    </a:lnTo>
                    <a:lnTo>
                      <a:pt x="22" y="26"/>
                    </a:lnTo>
                    <a:lnTo>
                      <a:pt x="22" y="26"/>
                    </a:lnTo>
                    <a:lnTo>
                      <a:pt x="22" y="26"/>
                    </a:lnTo>
                    <a:lnTo>
                      <a:pt x="22" y="26"/>
                    </a:lnTo>
                    <a:lnTo>
                      <a:pt x="22" y="26"/>
                    </a:lnTo>
                    <a:lnTo>
                      <a:pt x="22" y="26"/>
                    </a:lnTo>
                    <a:lnTo>
                      <a:pt x="22" y="26"/>
                    </a:lnTo>
                    <a:lnTo>
                      <a:pt x="22" y="26"/>
                    </a:lnTo>
                    <a:lnTo>
                      <a:pt x="22" y="26"/>
                    </a:lnTo>
                    <a:lnTo>
                      <a:pt x="22" y="26"/>
                    </a:lnTo>
                    <a:lnTo>
                      <a:pt x="22" y="26"/>
                    </a:lnTo>
                    <a:lnTo>
                      <a:pt x="22" y="26"/>
                    </a:lnTo>
                    <a:lnTo>
                      <a:pt x="22" y="26"/>
                    </a:lnTo>
                    <a:lnTo>
                      <a:pt x="22" y="26"/>
                    </a:lnTo>
                    <a:lnTo>
                      <a:pt x="22" y="32"/>
                    </a:lnTo>
                    <a:lnTo>
                      <a:pt x="22" y="32"/>
                    </a:lnTo>
                    <a:lnTo>
                      <a:pt x="22"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6" y="32"/>
                    </a:lnTo>
                    <a:lnTo>
                      <a:pt x="6" y="32"/>
                    </a:lnTo>
                    <a:lnTo>
                      <a:pt x="6" y="32"/>
                    </a:lnTo>
                    <a:lnTo>
                      <a:pt x="6" y="32"/>
                    </a:lnTo>
                    <a:lnTo>
                      <a:pt x="6" y="32"/>
                    </a:lnTo>
                    <a:lnTo>
                      <a:pt x="6" y="32"/>
                    </a:lnTo>
                    <a:lnTo>
                      <a:pt x="6" y="32"/>
                    </a:lnTo>
                    <a:lnTo>
                      <a:pt x="6" y="32"/>
                    </a:lnTo>
                    <a:lnTo>
                      <a:pt x="6" y="32"/>
                    </a:lnTo>
                    <a:lnTo>
                      <a:pt x="6" y="32"/>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0" y="26"/>
                    </a:lnTo>
                    <a:lnTo>
                      <a:pt x="0" y="26"/>
                    </a:lnTo>
                    <a:lnTo>
                      <a:pt x="0" y="26"/>
                    </a:lnTo>
                    <a:lnTo>
                      <a:pt x="0" y="26"/>
                    </a:lnTo>
                    <a:lnTo>
                      <a:pt x="0" y="26"/>
                    </a:lnTo>
                    <a:lnTo>
                      <a:pt x="0" y="26"/>
                    </a:lnTo>
                    <a:lnTo>
                      <a:pt x="0" y="26"/>
                    </a:lnTo>
                    <a:lnTo>
                      <a:pt x="0" y="26"/>
                    </a:lnTo>
                    <a:lnTo>
                      <a:pt x="0" y="26"/>
                    </a:lnTo>
                    <a:lnTo>
                      <a:pt x="0" y="26"/>
                    </a:lnTo>
                    <a:lnTo>
                      <a:pt x="0" y="26"/>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5"/>
                    </a:lnTo>
                    <a:lnTo>
                      <a:pt x="0" y="5"/>
                    </a:lnTo>
                    <a:lnTo>
                      <a:pt x="0" y="5"/>
                    </a:lnTo>
                    <a:lnTo>
                      <a:pt x="0" y="5"/>
                    </a:lnTo>
                    <a:lnTo>
                      <a:pt x="0" y="5"/>
                    </a:lnTo>
                    <a:lnTo>
                      <a:pt x="0"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0"/>
                    </a:lnTo>
                    <a:lnTo>
                      <a:pt x="6" y="0"/>
                    </a:lnTo>
                    <a:lnTo>
                      <a:pt x="6" y="0"/>
                    </a:lnTo>
                    <a:lnTo>
                      <a:pt x="6" y="0"/>
                    </a:lnTo>
                    <a:lnTo>
                      <a:pt x="6" y="0"/>
                    </a:lnTo>
                    <a:lnTo>
                      <a:pt x="6"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22" y="0"/>
                    </a:lnTo>
                    <a:lnTo>
                      <a:pt x="22" y="0"/>
                    </a:lnTo>
                    <a:lnTo>
                      <a:pt x="22" y="0"/>
                    </a:lnTo>
                    <a:lnTo>
                      <a:pt x="22" y="0"/>
                    </a:lnTo>
                    <a:lnTo>
                      <a:pt x="22" y="0"/>
                    </a:lnTo>
                    <a:lnTo>
                      <a:pt x="22" y="0"/>
                    </a:lnTo>
                    <a:lnTo>
                      <a:pt x="22" y="0"/>
                    </a:lnTo>
                    <a:lnTo>
                      <a:pt x="22" y="0"/>
                    </a:lnTo>
                    <a:lnTo>
                      <a:pt x="22" y="0"/>
                    </a:lnTo>
                    <a:lnTo>
                      <a:pt x="22" y="0"/>
                    </a:lnTo>
                    <a:lnTo>
                      <a:pt x="22" y="0"/>
                    </a:lnTo>
                    <a:lnTo>
                      <a:pt x="22" y="5"/>
                    </a:lnTo>
                    <a:lnTo>
                      <a:pt x="22" y="5"/>
                    </a:lnTo>
                    <a:lnTo>
                      <a:pt x="22" y="5"/>
                    </a:lnTo>
                    <a:lnTo>
                      <a:pt x="22" y="5"/>
                    </a:lnTo>
                    <a:lnTo>
                      <a:pt x="22" y="5"/>
                    </a:lnTo>
                    <a:lnTo>
                      <a:pt x="22" y="5"/>
                    </a:lnTo>
                    <a:lnTo>
                      <a:pt x="22" y="5"/>
                    </a:lnTo>
                    <a:lnTo>
                      <a:pt x="22" y="5"/>
                    </a:lnTo>
                    <a:lnTo>
                      <a:pt x="22" y="5"/>
                    </a:lnTo>
                    <a:lnTo>
                      <a:pt x="22" y="5"/>
                    </a:lnTo>
                    <a:lnTo>
                      <a:pt x="22" y="5"/>
                    </a:lnTo>
                    <a:lnTo>
                      <a:pt x="22" y="5"/>
                    </a:lnTo>
                    <a:lnTo>
                      <a:pt x="22" y="5"/>
                    </a:lnTo>
                    <a:lnTo>
                      <a:pt x="22" y="5"/>
                    </a:lnTo>
                    <a:lnTo>
                      <a:pt x="22" y="5"/>
                    </a:lnTo>
                    <a:lnTo>
                      <a:pt x="22" y="5"/>
                    </a:lnTo>
                    <a:lnTo>
                      <a:pt x="22" y="5"/>
                    </a:lnTo>
                    <a:lnTo>
                      <a:pt x="22" y="5"/>
                    </a:lnTo>
                    <a:lnTo>
                      <a:pt x="27" y="5"/>
                    </a:lnTo>
                    <a:lnTo>
                      <a:pt x="27" y="5"/>
                    </a:lnTo>
                    <a:lnTo>
                      <a:pt x="27" y="5"/>
                    </a:lnTo>
                    <a:lnTo>
                      <a:pt x="27" y="5"/>
                    </a:lnTo>
                    <a:lnTo>
                      <a:pt x="27" y="5"/>
                    </a:lnTo>
                    <a:lnTo>
                      <a:pt x="27" y="5"/>
                    </a:lnTo>
                    <a:lnTo>
                      <a:pt x="27" y="5"/>
                    </a:lnTo>
                    <a:lnTo>
                      <a:pt x="27" y="5"/>
                    </a:lnTo>
                    <a:lnTo>
                      <a:pt x="27" y="5"/>
                    </a:lnTo>
                    <a:lnTo>
                      <a:pt x="27" y="5"/>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6"/>
                    </a:lnTo>
                    <a:lnTo>
                      <a:pt x="27" y="16"/>
                    </a:lnTo>
                    <a:lnTo>
                      <a:pt x="27" y="16"/>
                    </a:lnTo>
                    <a:lnTo>
                      <a:pt x="27" y="16"/>
                    </a:lnTo>
                    <a:lnTo>
                      <a:pt x="27" y="16"/>
                    </a:lnTo>
                    <a:lnTo>
                      <a:pt x="27" y="16"/>
                    </a:lnTo>
                    <a:lnTo>
                      <a:pt x="27" y="16"/>
                    </a:lnTo>
                    <a:lnTo>
                      <a:pt x="27" y="16"/>
                    </a:lnTo>
                    <a:lnTo>
                      <a:pt x="27" y="16"/>
                    </a:lnTo>
                    <a:lnTo>
                      <a:pt x="27" y="1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98" name="Freeform 349"/>
              <p:cNvSpPr>
                <a:spLocks/>
              </p:cNvSpPr>
              <p:nvPr/>
            </p:nvSpPr>
            <p:spPr bwMode="auto">
              <a:xfrm>
                <a:off x="1977" y="1915"/>
                <a:ext cx="26" cy="26"/>
              </a:xfrm>
              <a:custGeom>
                <a:avLst/>
                <a:gdLst>
                  <a:gd name="T0" fmla="*/ 26 w 26"/>
                  <a:gd name="T1" fmla="*/ 16 h 26"/>
                  <a:gd name="T2" fmla="*/ 26 w 26"/>
                  <a:gd name="T3" fmla="*/ 16 h 26"/>
                  <a:gd name="T4" fmla="*/ 26 w 26"/>
                  <a:gd name="T5" fmla="*/ 16 h 26"/>
                  <a:gd name="T6" fmla="*/ 21 w 26"/>
                  <a:gd name="T7" fmla="*/ 21 h 26"/>
                  <a:gd name="T8" fmla="*/ 21 w 26"/>
                  <a:gd name="T9" fmla="*/ 21 h 26"/>
                  <a:gd name="T10" fmla="*/ 21 w 26"/>
                  <a:gd name="T11" fmla="*/ 21 h 26"/>
                  <a:gd name="T12" fmla="*/ 21 w 26"/>
                  <a:gd name="T13" fmla="*/ 21 h 26"/>
                  <a:gd name="T14" fmla="*/ 21 w 26"/>
                  <a:gd name="T15" fmla="*/ 26 h 26"/>
                  <a:gd name="T16" fmla="*/ 15 w 26"/>
                  <a:gd name="T17" fmla="*/ 26 h 26"/>
                  <a:gd name="T18" fmla="*/ 15 w 26"/>
                  <a:gd name="T19" fmla="*/ 26 h 26"/>
                  <a:gd name="T20" fmla="*/ 15 w 26"/>
                  <a:gd name="T21" fmla="*/ 26 h 26"/>
                  <a:gd name="T22" fmla="*/ 15 w 26"/>
                  <a:gd name="T23" fmla="*/ 26 h 26"/>
                  <a:gd name="T24" fmla="*/ 10 w 26"/>
                  <a:gd name="T25" fmla="*/ 26 h 26"/>
                  <a:gd name="T26" fmla="*/ 10 w 26"/>
                  <a:gd name="T27" fmla="*/ 26 h 26"/>
                  <a:gd name="T28" fmla="*/ 10 w 26"/>
                  <a:gd name="T29" fmla="*/ 26 h 26"/>
                  <a:gd name="T30" fmla="*/ 10 w 26"/>
                  <a:gd name="T31" fmla="*/ 26 h 26"/>
                  <a:gd name="T32" fmla="*/ 5 w 26"/>
                  <a:gd name="T33" fmla="*/ 26 h 26"/>
                  <a:gd name="T34" fmla="*/ 5 w 26"/>
                  <a:gd name="T35" fmla="*/ 26 h 26"/>
                  <a:gd name="T36" fmla="*/ 5 w 26"/>
                  <a:gd name="T37" fmla="*/ 26 h 26"/>
                  <a:gd name="T38" fmla="*/ 5 w 26"/>
                  <a:gd name="T39" fmla="*/ 26 h 26"/>
                  <a:gd name="T40" fmla="*/ 5 w 26"/>
                  <a:gd name="T41" fmla="*/ 26 h 26"/>
                  <a:gd name="T42" fmla="*/ 0 w 26"/>
                  <a:gd name="T43" fmla="*/ 26 h 26"/>
                  <a:gd name="T44" fmla="*/ 0 w 26"/>
                  <a:gd name="T45" fmla="*/ 21 h 26"/>
                  <a:gd name="T46" fmla="*/ 0 w 26"/>
                  <a:gd name="T47" fmla="*/ 21 h 26"/>
                  <a:gd name="T48" fmla="*/ 0 w 26"/>
                  <a:gd name="T49" fmla="*/ 21 h 26"/>
                  <a:gd name="T50" fmla="*/ 0 w 26"/>
                  <a:gd name="T51" fmla="*/ 21 h 26"/>
                  <a:gd name="T52" fmla="*/ 0 w 26"/>
                  <a:gd name="T53" fmla="*/ 16 h 26"/>
                  <a:gd name="T54" fmla="*/ 0 w 26"/>
                  <a:gd name="T55" fmla="*/ 16 h 26"/>
                  <a:gd name="T56" fmla="*/ 0 w 26"/>
                  <a:gd name="T57" fmla="*/ 16 h 26"/>
                  <a:gd name="T58" fmla="*/ 0 w 26"/>
                  <a:gd name="T59" fmla="*/ 16 h 26"/>
                  <a:gd name="T60" fmla="*/ 0 w 26"/>
                  <a:gd name="T61" fmla="*/ 10 h 26"/>
                  <a:gd name="T62" fmla="*/ 0 w 26"/>
                  <a:gd name="T63" fmla="*/ 10 h 26"/>
                  <a:gd name="T64" fmla="*/ 0 w 26"/>
                  <a:gd name="T65" fmla="*/ 10 h 26"/>
                  <a:gd name="T66" fmla="*/ 0 w 26"/>
                  <a:gd name="T67" fmla="*/ 5 h 26"/>
                  <a:gd name="T68" fmla="*/ 0 w 26"/>
                  <a:gd name="T69" fmla="*/ 5 h 26"/>
                  <a:gd name="T70" fmla="*/ 0 w 26"/>
                  <a:gd name="T71" fmla="*/ 5 h 26"/>
                  <a:gd name="T72" fmla="*/ 5 w 26"/>
                  <a:gd name="T73" fmla="*/ 5 h 26"/>
                  <a:gd name="T74" fmla="*/ 5 w 26"/>
                  <a:gd name="T75" fmla="*/ 0 h 26"/>
                  <a:gd name="T76" fmla="*/ 5 w 26"/>
                  <a:gd name="T77" fmla="*/ 0 h 26"/>
                  <a:gd name="T78" fmla="*/ 5 w 26"/>
                  <a:gd name="T79" fmla="*/ 0 h 26"/>
                  <a:gd name="T80" fmla="*/ 5 w 26"/>
                  <a:gd name="T81" fmla="*/ 0 h 26"/>
                  <a:gd name="T82" fmla="*/ 10 w 26"/>
                  <a:gd name="T83" fmla="*/ 0 h 26"/>
                  <a:gd name="T84" fmla="*/ 10 w 26"/>
                  <a:gd name="T85" fmla="*/ 0 h 26"/>
                  <a:gd name="T86" fmla="*/ 10 w 26"/>
                  <a:gd name="T87" fmla="*/ 0 h 26"/>
                  <a:gd name="T88" fmla="*/ 15 w 26"/>
                  <a:gd name="T89" fmla="*/ 0 h 26"/>
                  <a:gd name="T90" fmla="*/ 15 w 26"/>
                  <a:gd name="T91" fmla="*/ 0 h 26"/>
                  <a:gd name="T92" fmla="*/ 15 w 26"/>
                  <a:gd name="T93" fmla="*/ 0 h 26"/>
                  <a:gd name="T94" fmla="*/ 15 w 26"/>
                  <a:gd name="T95" fmla="*/ 0 h 26"/>
                  <a:gd name="T96" fmla="*/ 21 w 26"/>
                  <a:gd name="T97" fmla="*/ 0 h 26"/>
                  <a:gd name="T98" fmla="*/ 21 w 26"/>
                  <a:gd name="T99" fmla="*/ 0 h 26"/>
                  <a:gd name="T100" fmla="*/ 21 w 26"/>
                  <a:gd name="T101" fmla="*/ 0 h 26"/>
                  <a:gd name="T102" fmla="*/ 21 w 26"/>
                  <a:gd name="T103" fmla="*/ 0 h 26"/>
                  <a:gd name="T104" fmla="*/ 21 w 26"/>
                  <a:gd name="T105" fmla="*/ 0 h 26"/>
                  <a:gd name="T106" fmla="*/ 21 w 26"/>
                  <a:gd name="T107" fmla="*/ 5 h 26"/>
                  <a:gd name="T108" fmla="*/ 26 w 26"/>
                  <a:gd name="T109" fmla="*/ 5 h 26"/>
                  <a:gd name="T110" fmla="*/ 26 w 26"/>
                  <a:gd name="T111" fmla="*/ 5 h 26"/>
                  <a:gd name="T112" fmla="*/ 26 w 26"/>
                  <a:gd name="T113" fmla="*/ 10 h 26"/>
                  <a:gd name="T114" fmla="*/ 26 w 26"/>
                  <a:gd name="T115" fmla="*/ 10 h 26"/>
                  <a:gd name="T116" fmla="*/ 26 w 26"/>
                  <a:gd name="T117" fmla="*/ 10 h 26"/>
                  <a:gd name="T118" fmla="*/ 26 w 26"/>
                  <a:gd name="T119" fmla="*/ 10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 h="26">
                    <a:moveTo>
                      <a:pt x="26" y="10"/>
                    </a:move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1" y="16"/>
                    </a:lnTo>
                    <a:lnTo>
                      <a:pt x="21" y="16"/>
                    </a:lnTo>
                    <a:lnTo>
                      <a:pt x="21" y="16"/>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6"/>
                    </a:lnTo>
                    <a:lnTo>
                      <a:pt x="21" y="26"/>
                    </a:lnTo>
                    <a:lnTo>
                      <a:pt x="21" y="26"/>
                    </a:lnTo>
                    <a:lnTo>
                      <a:pt x="21" y="26"/>
                    </a:lnTo>
                    <a:lnTo>
                      <a:pt x="21" y="26"/>
                    </a:lnTo>
                    <a:lnTo>
                      <a:pt x="21" y="26"/>
                    </a:lnTo>
                    <a:lnTo>
                      <a:pt x="21"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0" y="26"/>
                    </a:lnTo>
                    <a:lnTo>
                      <a:pt x="0" y="26"/>
                    </a:lnTo>
                    <a:lnTo>
                      <a:pt x="0" y="26"/>
                    </a:lnTo>
                    <a:lnTo>
                      <a:pt x="0" y="26"/>
                    </a:lnTo>
                    <a:lnTo>
                      <a:pt x="0" y="26"/>
                    </a:lnTo>
                    <a:lnTo>
                      <a:pt x="0" y="26"/>
                    </a:lnTo>
                    <a:lnTo>
                      <a:pt x="0" y="26"/>
                    </a:lnTo>
                    <a:lnTo>
                      <a:pt x="0" y="26"/>
                    </a:lnTo>
                    <a:lnTo>
                      <a:pt x="0" y="26"/>
                    </a:lnTo>
                    <a:lnTo>
                      <a:pt x="0" y="26"/>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5" y="5"/>
                    </a:lnTo>
                    <a:lnTo>
                      <a:pt x="5" y="5"/>
                    </a:lnTo>
                    <a:lnTo>
                      <a:pt x="5" y="5"/>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5"/>
                    </a:lnTo>
                    <a:lnTo>
                      <a:pt x="21" y="5"/>
                    </a:lnTo>
                    <a:lnTo>
                      <a:pt x="21" y="5"/>
                    </a:lnTo>
                    <a:lnTo>
                      <a:pt x="21" y="5"/>
                    </a:lnTo>
                    <a:lnTo>
                      <a:pt x="21" y="5"/>
                    </a:lnTo>
                    <a:lnTo>
                      <a:pt x="21" y="5"/>
                    </a:lnTo>
                    <a:lnTo>
                      <a:pt x="21" y="5"/>
                    </a:lnTo>
                    <a:lnTo>
                      <a:pt x="21" y="5"/>
                    </a:lnTo>
                    <a:lnTo>
                      <a:pt x="21" y="5"/>
                    </a:lnTo>
                    <a:lnTo>
                      <a:pt x="21"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99" name="Freeform 350"/>
              <p:cNvSpPr>
                <a:spLocks/>
              </p:cNvSpPr>
              <p:nvPr/>
            </p:nvSpPr>
            <p:spPr bwMode="auto">
              <a:xfrm>
                <a:off x="1977" y="1915"/>
                <a:ext cx="26" cy="26"/>
              </a:xfrm>
              <a:custGeom>
                <a:avLst/>
                <a:gdLst>
                  <a:gd name="T0" fmla="*/ 26 w 26"/>
                  <a:gd name="T1" fmla="*/ 16 h 26"/>
                  <a:gd name="T2" fmla="*/ 26 w 26"/>
                  <a:gd name="T3" fmla="*/ 16 h 26"/>
                  <a:gd name="T4" fmla="*/ 26 w 26"/>
                  <a:gd name="T5" fmla="*/ 16 h 26"/>
                  <a:gd name="T6" fmla="*/ 21 w 26"/>
                  <a:gd name="T7" fmla="*/ 21 h 26"/>
                  <a:gd name="T8" fmla="*/ 21 w 26"/>
                  <a:gd name="T9" fmla="*/ 21 h 26"/>
                  <a:gd name="T10" fmla="*/ 21 w 26"/>
                  <a:gd name="T11" fmla="*/ 21 h 26"/>
                  <a:gd name="T12" fmla="*/ 21 w 26"/>
                  <a:gd name="T13" fmla="*/ 21 h 26"/>
                  <a:gd name="T14" fmla="*/ 21 w 26"/>
                  <a:gd name="T15" fmla="*/ 26 h 26"/>
                  <a:gd name="T16" fmla="*/ 15 w 26"/>
                  <a:gd name="T17" fmla="*/ 26 h 26"/>
                  <a:gd name="T18" fmla="*/ 15 w 26"/>
                  <a:gd name="T19" fmla="*/ 26 h 26"/>
                  <a:gd name="T20" fmla="*/ 15 w 26"/>
                  <a:gd name="T21" fmla="*/ 26 h 26"/>
                  <a:gd name="T22" fmla="*/ 15 w 26"/>
                  <a:gd name="T23" fmla="*/ 26 h 26"/>
                  <a:gd name="T24" fmla="*/ 10 w 26"/>
                  <a:gd name="T25" fmla="*/ 26 h 26"/>
                  <a:gd name="T26" fmla="*/ 10 w 26"/>
                  <a:gd name="T27" fmla="*/ 26 h 26"/>
                  <a:gd name="T28" fmla="*/ 10 w 26"/>
                  <a:gd name="T29" fmla="*/ 26 h 26"/>
                  <a:gd name="T30" fmla="*/ 10 w 26"/>
                  <a:gd name="T31" fmla="*/ 26 h 26"/>
                  <a:gd name="T32" fmla="*/ 5 w 26"/>
                  <a:gd name="T33" fmla="*/ 26 h 26"/>
                  <a:gd name="T34" fmla="*/ 5 w 26"/>
                  <a:gd name="T35" fmla="*/ 26 h 26"/>
                  <a:gd name="T36" fmla="*/ 5 w 26"/>
                  <a:gd name="T37" fmla="*/ 26 h 26"/>
                  <a:gd name="T38" fmla="*/ 5 w 26"/>
                  <a:gd name="T39" fmla="*/ 26 h 26"/>
                  <a:gd name="T40" fmla="*/ 5 w 26"/>
                  <a:gd name="T41" fmla="*/ 26 h 26"/>
                  <a:gd name="T42" fmla="*/ 0 w 26"/>
                  <a:gd name="T43" fmla="*/ 26 h 26"/>
                  <a:gd name="T44" fmla="*/ 0 w 26"/>
                  <a:gd name="T45" fmla="*/ 21 h 26"/>
                  <a:gd name="T46" fmla="*/ 0 w 26"/>
                  <a:gd name="T47" fmla="*/ 21 h 26"/>
                  <a:gd name="T48" fmla="*/ 0 w 26"/>
                  <a:gd name="T49" fmla="*/ 21 h 26"/>
                  <a:gd name="T50" fmla="*/ 0 w 26"/>
                  <a:gd name="T51" fmla="*/ 21 h 26"/>
                  <a:gd name="T52" fmla="*/ 0 w 26"/>
                  <a:gd name="T53" fmla="*/ 16 h 26"/>
                  <a:gd name="T54" fmla="*/ 0 w 26"/>
                  <a:gd name="T55" fmla="*/ 16 h 26"/>
                  <a:gd name="T56" fmla="*/ 0 w 26"/>
                  <a:gd name="T57" fmla="*/ 16 h 26"/>
                  <a:gd name="T58" fmla="*/ 0 w 26"/>
                  <a:gd name="T59" fmla="*/ 16 h 26"/>
                  <a:gd name="T60" fmla="*/ 0 w 26"/>
                  <a:gd name="T61" fmla="*/ 10 h 26"/>
                  <a:gd name="T62" fmla="*/ 0 w 26"/>
                  <a:gd name="T63" fmla="*/ 10 h 26"/>
                  <a:gd name="T64" fmla="*/ 0 w 26"/>
                  <a:gd name="T65" fmla="*/ 10 h 26"/>
                  <a:gd name="T66" fmla="*/ 0 w 26"/>
                  <a:gd name="T67" fmla="*/ 5 h 26"/>
                  <a:gd name="T68" fmla="*/ 0 w 26"/>
                  <a:gd name="T69" fmla="*/ 5 h 26"/>
                  <a:gd name="T70" fmla="*/ 0 w 26"/>
                  <a:gd name="T71" fmla="*/ 5 h 26"/>
                  <a:gd name="T72" fmla="*/ 5 w 26"/>
                  <a:gd name="T73" fmla="*/ 5 h 26"/>
                  <a:gd name="T74" fmla="*/ 5 w 26"/>
                  <a:gd name="T75" fmla="*/ 0 h 26"/>
                  <a:gd name="T76" fmla="*/ 5 w 26"/>
                  <a:gd name="T77" fmla="*/ 0 h 26"/>
                  <a:gd name="T78" fmla="*/ 5 w 26"/>
                  <a:gd name="T79" fmla="*/ 0 h 26"/>
                  <a:gd name="T80" fmla="*/ 5 w 26"/>
                  <a:gd name="T81" fmla="*/ 0 h 26"/>
                  <a:gd name="T82" fmla="*/ 10 w 26"/>
                  <a:gd name="T83" fmla="*/ 0 h 26"/>
                  <a:gd name="T84" fmla="*/ 10 w 26"/>
                  <a:gd name="T85" fmla="*/ 0 h 26"/>
                  <a:gd name="T86" fmla="*/ 10 w 26"/>
                  <a:gd name="T87" fmla="*/ 0 h 26"/>
                  <a:gd name="T88" fmla="*/ 15 w 26"/>
                  <a:gd name="T89" fmla="*/ 0 h 26"/>
                  <a:gd name="T90" fmla="*/ 15 w 26"/>
                  <a:gd name="T91" fmla="*/ 0 h 26"/>
                  <a:gd name="T92" fmla="*/ 15 w 26"/>
                  <a:gd name="T93" fmla="*/ 0 h 26"/>
                  <a:gd name="T94" fmla="*/ 15 w 26"/>
                  <a:gd name="T95" fmla="*/ 0 h 26"/>
                  <a:gd name="T96" fmla="*/ 21 w 26"/>
                  <a:gd name="T97" fmla="*/ 0 h 26"/>
                  <a:gd name="T98" fmla="*/ 21 w 26"/>
                  <a:gd name="T99" fmla="*/ 0 h 26"/>
                  <a:gd name="T100" fmla="*/ 21 w 26"/>
                  <a:gd name="T101" fmla="*/ 0 h 26"/>
                  <a:gd name="T102" fmla="*/ 21 w 26"/>
                  <a:gd name="T103" fmla="*/ 0 h 26"/>
                  <a:gd name="T104" fmla="*/ 21 w 26"/>
                  <a:gd name="T105" fmla="*/ 0 h 26"/>
                  <a:gd name="T106" fmla="*/ 21 w 26"/>
                  <a:gd name="T107" fmla="*/ 5 h 26"/>
                  <a:gd name="T108" fmla="*/ 26 w 26"/>
                  <a:gd name="T109" fmla="*/ 5 h 26"/>
                  <a:gd name="T110" fmla="*/ 26 w 26"/>
                  <a:gd name="T111" fmla="*/ 5 h 26"/>
                  <a:gd name="T112" fmla="*/ 26 w 26"/>
                  <a:gd name="T113" fmla="*/ 10 h 26"/>
                  <a:gd name="T114" fmla="*/ 26 w 26"/>
                  <a:gd name="T115" fmla="*/ 10 h 26"/>
                  <a:gd name="T116" fmla="*/ 26 w 26"/>
                  <a:gd name="T117" fmla="*/ 10 h 26"/>
                  <a:gd name="T118" fmla="*/ 26 w 26"/>
                  <a:gd name="T119" fmla="*/ 10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 h="26">
                    <a:moveTo>
                      <a:pt x="26" y="10"/>
                    </a:move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1" y="16"/>
                    </a:lnTo>
                    <a:lnTo>
                      <a:pt x="21" y="16"/>
                    </a:lnTo>
                    <a:lnTo>
                      <a:pt x="21" y="16"/>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6"/>
                    </a:lnTo>
                    <a:lnTo>
                      <a:pt x="21" y="26"/>
                    </a:lnTo>
                    <a:lnTo>
                      <a:pt x="21" y="26"/>
                    </a:lnTo>
                    <a:lnTo>
                      <a:pt x="21" y="26"/>
                    </a:lnTo>
                    <a:lnTo>
                      <a:pt x="21" y="26"/>
                    </a:lnTo>
                    <a:lnTo>
                      <a:pt x="21" y="26"/>
                    </a:lnTo>
                    <a:lnTo>
                      <a:pt x="21"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0" y="26"/>
                    </a:lnTo>
                    <a:lnTo>
                      <a:pt x="0" y="26"/>
                    </a:lnTo>
                    <a:lnTo>
                      <a:pt x="0" y="26"/>
                    </a:lnTo>
                    <a:lnTo>
                      <a:pt x="0" y="26"/>
                    </a:lnTo>
                    <a:lnTo>
                      <a:pt x="0" y="26"/>
                    </a:lnTo>
                    <a:lnTo>
                      <a:pt x="0" y="26"/>
                    </a:lnTo>
                    <a:lnTo>
                      <a:pt x="0" y="26"/>
                    </a:lnTo>
                    <a:lnTo>
                      <a:pt x="0" y="26"/>
                    </a:lnTo>
                    <a:lnTo>
                      <a:pt x="0" y="26"/>
                    </a:lnTo>
                    <a:lnTo>
                      <a:pt x="0" y="26"/>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5" y="5"/>
                    </a:lnTo>
                    <a:lnTo>
                      <a:pt x="5" y="5"/>
                    </a:lnTo>
                    <a:lnTo>
                      <a:pt x="5" y="5"/>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5"/>
                    </a:lnTo>
                    <a:lnTo>
                      <a:pt x="21" y="5"/>
                    </a:lnTo>
                    <a:lnTo>
                      <a:pt x="21" y="5"/>
                    </a:lnTo>
                    <a:lnTo>
                      <a:pt x="21" y="5"/>
                    </a:lnTo>
                    <a:lnTo>
                      <a:pt x="21" y="5"/>
                    </a:lnTo>
                    <a:lnTo>
                      <a:pt x="21" y="5"/>
                    </a:lnTo>
                    <a:lnTo>
                      <a:pt x="21" y="5"/>
                    </a:lnTo>
                    <a:lnTo>
                      <a:pt x="21" y="5"/>
                    </a:lnTo>
                    <a:lnTo>
                      <a:pt x="21" y="5"/>
                    </a:lnTo>
                    <a:lnTo>
                      <a:pt x="21"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00" name="Freeform 351"/>
              <p:cNvSpPr>
                <a:spLocks/>
              </p:cNvSpPr>
              <p:nvPr/>
            </p:nvSpPr>
            <p:spPr bwMode="auto">
              <a:xfrm>
                <a:off x="2915" y="1661"/>
                <a:ext cx="27" cy="27"/>
              </a:xfrm>
              <a:custGeom>
                <a:avLst/>
                <a:gdLst>
                  <a:gd name="T0" fmla="*/ 27 w 27"/>
                  <a:gd name="T1" fmla="*/ 16 h 27"/>
                  <a:gd name="T2" fmla="*/ 27 w 27"/>
                  <a:gd name="T3" fmla="*/ 16 h 27"/>
                  <a:gd name="T4" fmla="*/ 27 w 27"/>
                  <a:gd name="T5" fmla="*/ 16 h 27"/>
                  <a:gd name="T6" fmla="*/ 27 w 27"/>
                  <a:gd name="T7" fmla="*/ 22 h 27"/>
                  <a:gd name="T8" fmla="*/ 21 w 27"/>
                  <a:gd name="T9" fmla="*/ 22 h 27"/>
                  <a:gd name="T10" fmla="*/ 21 w 27"/>
                  <a:gd name="T11" fmla="*/ 22 h 27"/>
                  <a:gd name="T12" fmla="*/ 21 w 27"/>
                  <a:gd name="T13" fmla="*/ 27 h 27"/>
                  <a:gd name="T14" fmla="*/ 21 w 27"/>
                  <a:gd name="T15" fmla="*/ 27 h 27"/>
                  <a:gd name="T16" fmla="*/ 21 w 27"/>
                  <a:gd name="T17" fmla="*/ 27 h 27"/>
                  <a:gd name="T18" fmla="*/ 21 w 27"/>
                  <a:gd name="T19" fmla="*/ 27 h 27"/>
                  <a:gd name="T20" fmla="*/ 16 w 27"/>
                  <a:gd name="T21" fmla="*/ 27 h 27"/>
                  <a:gd name="T22" fmla="*/ 16 w 27"/>
                  <a:gd name="T23" fmla="*/ 27 h 27"/>
                  <a:gd name="T24" fmla="*/ 16 w 27"/>
                  <a:gd name="T25" fmla="*/ 27 h 27"/>
                  <a:gd name="T26" fmla="*/ 16 w 27"/>
                  <a:gd name="T27" fmla="*/ 27 h 27"/>
                  <a:gd name="T28" fmla="*/ 11 w 27"/>
                  <a:gd name="T29" fmla="*/ 27 h 27"/>
                  <a:gd name="T30" fmla="*/ 11 w 27"/>
                  <a:gd name="T31" fmla="*/ 27 h 27"/>
                  <a:gd name="T32" fmla="*/ 11 w 27"/>
                  <a:gd name="T33" fmla="*/ 27 h 27"/>
                  <a:gd name="T34" fmla="*/ 11 w 27"/>
                  <a:gd name="T35" fmla="*/ 27 h 27"/>
                  <a:gd name="T36" fmla="*/ 6 w 27"/>
                  <a:gd name="T37" fmla="*/ 27 h 27"/>
                  <a:gd name="T38" fmla="*/ 6 w 27"/>
                  <a:gd name="T39" fmla="*/ 27 h 27"/>
                  <a:gd name="T40" fmla="*/ 6 w 27"/>
                  <a:gd name="T41" fmla="*/ 27 h 27"/>
                  <a:gd name="T42" fmla="*/ 6 w 27"/>
                  <a:gd name="T43" fmla="*/ 27 h 27"/>
                  <a:gd name="T44" fmla="*/ 6 w 27"/>
                  <a:gd name="T45" fmla="*/ 27 h 27"/>
                  <a:gd name="T46" fmla="*/ 0 w 27"/>
                  <a:gd name="T47" fmla="*/ 22 h 27"/>
                  <a:gd name="T48" fmla="*/ 0 w 27"/>
                  <a:gd name="T49" fmla="*/ 22 h 27"/>
                  <a:gd name="T50" fmla="*/ 0 w 27"/>
                  <a:gd name="T51" fmla="*/ 22 h 27"/>
                  <a:gd name="T52" fmla="*/ 0 w 27"/>
                  <a:gd name="T53" fmla="*/ 22 h 27"/>
                  <a:gd name="T54" fmla="*/ 0 w 27"/>
                  <a:gd name="T55" fmla="*/ 16 h 27"/>
                  <a:gd name="T56" fmla="*/ 0 w 27"/>
                  <a:gd name="T57" fmla="*/ 16 h 27"/>
                  <a:gd name="T58" fmla="*/ 0 w 27"/>
                  <a:gd name="T59" fmla="*/ 16 h 27"/>
                  <a:gd name="T60" fmla="*/ 0 w 27"/>
                  <a:gd name="T61" fmla="*/ 11 h 27"/>
                  <a:gd name="T62" fmla="*/ 0 w 27"/>
                  <a:gd name="T63" fmla="*/ 11 h 27"/>
                  <a:gd name="T64" fmla="*/ 0 w 27"/>
                  <a:gd name="T65" fmla="*/ 11 h 27"/>
                  <a:gd name="T66" fmla="*/ 0 w 27"/>
                  <a:gd name="T67" fmla="*/ 6 h 27"/>
                  <a:gd name="T68" fmla="*/ 0 w 27"/>
                  <a:gd name="T69" fmla="*/ 6 h 27"/>
                  <a:gd name="T70" fmla="*/ 0 w 27"/>
                  <a:gd name="T71" fmla="*/ 6 h 27"/>
                  <a:gd name="T72" fmla="*/ 0 w 27"/>
                  <a:gd name="T73" fmla="*/ 6 h 27"/>
                  <a:gd name="T74" fmla="*/ 6 w 27"/>
                  <a:gd name="T75" fmla="*/ 0 h 27"/>
                  <a:gd name="T76" fmla="*/ 6 w 27"/>
                  <a:gd name="T77" fmla="*/ 0 h 27"/>
                  <a:gd name="T78" fmla="*/ 6 w 27"/>
                  <a:gd name="T79" fmla="*/ 0 h 27"/>
                  <a:gd name="T80" fmla="*/ 6 w 27"/>
                  <a:gd name="T81" fmla="*/ 0 h 27"/>
                  <a:gd name="T82" fmla="*/ 6 w 27"/>
                  <a:gd name="T83" fmla="*/ 0 h 27"/>
                  <a:gd name="T84" fmla="*/ 11 w 27"/>
                  <a:gd name="T85" fmla="*/ 0 h 27"/>
                  <a:gd name="T86" fmla="*/ 11 w 27"/>
                  <a:gd name="T87" fmla="*/ 0 h 27"/>
                  <a:gd name="T88" fmla="*/ 11 w 27"/>
                  <a:gd name="T89" fmla="*/ 0 h 27"/>
                  <a:gd name="T90" fmla="*/ 11 w 27"/>
                  <a:gd name="T91" fmla="*/ 0 h 27"/>
                  <a:gd name="T92" fmla="*/ 16 w 27"/>
                  <a:gd name="T93" fmla="*/ 0 h 27"/>
                  <a:gd name="T94" fmla="*/ 16 w 27"/>
                  <a:gd name="T95" fmla="*/ 0 h 27"/>
                  <a:gd name="T96" fmla="*/ 16 w 27"/>
                  <a:gd name="T97" fmla="*/ 0 h 27"/>
                  <a:gd name="T98" fmla="*/ 16 w 27"/>
                  <a:gd name="T99" fmla="*/ 0 h 27"/>
                  <a:gd name="T100" fmla="*/ 21 w 27"/>
                  <a:gd name="T101" fmla="*/ 0 h 27"/>
                  <a:gd name="T102" fmla="*/ 21 w 27"/>
                  <a:gd name="T103" fmla="*/ 0 h 27"/>
                  <a:gd name="T104" fmla="*/ 21 w 27"/>
                  <a:gd name="T105" fmla="*/ 6 h 27"/>
                  <a:gd name="T106" fmla="*/ 21 w 27"/>
                  <a:gd name="T107" fmla="*/ 6 h 27"/>
                  <a:gd name="T108" fmla="*/ 21 w 27"/>
                  <a:gd name="T109" fmla="*/ 6 h 27"/>
                  <a:gd name="T110" fmla="*/ 21 w 27"/>
                  <a:gd name="T111" fmla="*/ 6 h 27"/>
                  <a:gd name="T112" fmla="*/ 27 w 27"/>
                  <a:gd name="T113" fmla="*/ 11 h 27"/>
                  <a:gd name="T114" fmla="*/ 27 w 27"/>
                  <a:gd name="T115" fmla="*/ 11 h 27"/>
                  <a:gd name="T116" fmla="*/ 27 w 27"/>
                  <a:gd name="T117" fmla="*/ 11 h 27"/>
                  <a:gd name="T118" fmla="*/ 27 w 27"/>
                  <a:gd name="T119" fmla="*/ 16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7" h="27">
                    <a:moveTo>
                      <a:pt x="27" y="16"/>
                    </a:move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22"/>
                    </a:lnTo>
                    <a:lnTo>
                      <a:pt x="27" y="22"/>
                    </a:lnTo>
                    <a:lnTo>
                      <a:pt x="27" y="22"/>
                    </a:lnTo>
                    <a:lnTo>
                      <a:pt x="27" y="22"/>
                    </a:lnTo>
                    <a:lnTo>
                      <a:pt x="27" y="22"/>
                    </a:lnTo>
                    <a:lnTo>
                      <a:pt x="21" y="22"/>
                    </a:lnTo>
                    <a:lnTo>
                      <a:pt x="21" y="22"/>
                    </a:lnTo>
                    <a:lnTo>
                      <a:pt x="21" y="22"/>
                    </a:lnTo>
                    <a:lnTo>
                      <a:pt x="21" y="22"/>
                    </a:lnTo>
                    <a:lnTo>
                      <a:pt x="21" y="22"/>
                    </a:lnTo>
                    <a:lnTo>
                      <a:pt x="21" y="22"/>
                    </a:lnTo>
                    <a:lnTo>
                      <a:pt x="21" y="22"/>
                    </a:lnTo>
                    <a:lnTo>
                      <a:pt x="21" y="22"/>
                    </a:lnTo>
                    <a:lnTo>
                      <a:pt x="21" y="22"/>
                    </a:lnTo>
                    <a:lnTo>
                      <a:pt x="21" y="22"/>
                    </a:lnTo>
                    <a:lnTo>
                      <a:pt x="21" y="22"/>
                    </a:lnTo>
                    <a:lnTo>
                      <a:pt x="21" y="22"/>
                    </a:lnTo>
                    <a:lnTo>
                      <a:pt x="21" y="22"/>
                    </a:lnTo>
                    <a:lnTo>
                      <a:pt x="21" y="22"/>
                    </a:lnTo>
                    <a:lnTo>
                      <a:pt x="21" y="22"/>
                    </a:lnTo>
                    <a:lnTo>
                      <a:pt x="21" y="22"/>
                    </a:lnTo>
                    <a:lnTo>
                      <a:pt x="21" y="22"/>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2"/>
                    </a:lnTo>
                    <a:lnTo>
                      <a:pt x="0" y="22"/>
                    </a:lnTo>
                    <a:lnTo>
                      <a:pt x="0" y="22"/>
                    </a:lnTo>
                    <a:lnTo>
                      <a:pt x="0" y="22"/>
                    </a:lnTo>
                    <a:lnTo>
                      <a:pt x="0" y="22"/>
                    </a:lnTo>
                    <a:lnTo>
                      <a:pt x="0" y="22"/>
                    </a:lnTo>
                    <a:lnTo>
                      <a:pt x="0" y="22"/>
                    </a:lnTo>
                    <a:lnTo>
                      <a:pt x="0" y="22"/>
                    </a:lnTo>
                    <a:lnTo>
                      <a:pt x="0" y="22"/>
                    </a:lnTo>
                    <a:lnTo>
                      <a:pt x="0" y="22"/>
                    </a:lnTo>
                    <a:lnTo>
                      <a:pt x="0" y="22"/>
                    </a:lnTo>
                    <a:lnTo>
                      <a:pt x="0" y="22"/>
                    </a:lnTo>
                    <a:lnTo>
                      <a:pt x="0" y="22"/>
                    </a:lnTo>
                    <a:lnTo>
                      <a:pt x="0" y="22"/>
                    </a:lnTo>
                    <a:lnTo>
                      <a:pt x="0" y="22"/>
                    </a:lnTo>
                    <a:lnTo>
                      <a:pt x="0" y="22"/>
                    </a:lnTo>
                    <a:lnTo>
                      <a:pt x="0" y="22"/>
                    </a:lnTo>
                    <a:lnTo>
                      <a:pt x="0" y="22"/>
                    </a:lnTo>
                    <a:lnTo>
                      <a:pt x="0" y="22"/>
                    </a:lnTo>
                    <a:lnTo>
                      <a:pt x="0" y="22"/>
                    </a:lnTo>
                    <a:lnTo>
                      <a:pt x="0" y="22"/>
                    </a:lnTo>
                    <a:lnTo>
                      <a:pt x="0" y="22"/>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6" y="6"/>
                    </a:lnTo>
                    <a:lnTo>
                      <a:pt x="6" y="6"/>
                    </a:lnTo>
                    <a:lnTo>
                      <a:pt x="6" y="6"/>
                    </a:lnTo>
                    <a:lnTo>
                      <a:pt x="6" y="6"/>
                    </a:lnTo>
                    <a:lnTo>
                      <a:pt x="6" y="6"/>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11"/>
                    </a:lnTo>
                    <a:lnTo>
                      <a:pt x="21"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6"/>
                    </a:lnTo>
                    <a:lnTo>
                      <a:pt x="27" y="16"/>
                    </a:lnTo>
                    <a:lnTo>
                      <a:pt x="27" y="16"/>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01" name="Freeform 352"/>
              <p:cNvSpPr>
                <a:spLocks/>
              </p:cNvSpPr>
              <p:nvPr/>
            </p:nvSpPr>
            <p:spPr bwMode="auto">
              <a:xfrm>
                <a:off x="2915" y="1661"/>
                <a:ext cx="27" cy="27"/>
              </a:xfrm>
              <a:custGeom>
                <a:avLst/>
                <a:gdLst>
                  <a:gd name="T0" fmla="*/ 27 w 27"/>
                  <a:gd name="T1" fmla="*/ 16 h 27"/>
                  <a:gd name="T2" fmla="*/ 27 w 27"/>
                  <a:gd name="T3" fmla="*/ 16 h 27"/>
                  <a:gd name="T4" fmla="*/ 27 w 27"/>
                  <a:gd name="T5" fmla="*/ 16 h 27"/>
                  <a:gd name="T6" fmla="*/ 27 w 27"/>
                  <a:gd name="T7" fmla="*/ 22 h 27"/>
                  <a:gd name="T8" fmla="*/ 21 w 27"/>
                  <a:gd name="T9" fmla="*/ 22 h 27"/>
                  <a:gd name="T10" fmla="*/ 21 w 27"/>
                  <a:gd name="T11" fmla="*/ 22 h 27"/>
                  <a:gd name="T12" fmla="*/ 21 w 27"/>
                  <a:gd name="T13" fmla="*/ 27 h 27"/>
                  <a:gd name="T14" fmla="*/ 21 w 27"/>
                  <a:gd name="T15" fmla="*/ 27 h 27"/>
                  <a:gd name="T16" fmla="*/ 21 w 27"/>
                  <a:gd name="T17" fmla="*/ 27 h 27"/>
                  <a:gd name="T18" fmla="*/ 21 w 27"/>
                  <a:gd name="T19" fmla="*/ 27 h 27"/>
                  <a:gd name="T20" fmla="*/ 16 w 27"/>
                  <a:gd name="T21" fmla="*/ 27 h 27"/>
                  <a:gd name="T22" fmla="*/ 16 w 27"/>
                  <a:gd name="T23" fmla="*/ 27 h 27"/>
                  <a:gd name="T24" fmla="*/ 16 w 27"/>
                  <a:gd name="T25" fmla="*/ 27 h 27"/>
                  <a:gd name="T26" fmla="*/ 16 w 27"/>
                  <a:gd name="T27" fmla="*/ 27 h 27"/>
                  <a:gd name="T28" fmla="*/ 11 w 27"/>
                  <a:gd name="T29" fmla="*/ 27 h 27"/>
                  <a:gd name="T30" fmla="*/ 11 w 27"/>
                  <a:gd name="T31" fmla="*/ 27 h 27"/>
                  <a:gd name="T32" fmla="*/ 11 w 27"/>
                  <a:gd name="T33" fmla="*/ 27 h 27"/>
                  <a:gd name="T34" fmla="*/ 11 w 27"/>
                  <a:gd name="T35" fmla="*/ 27 h 27"/>
                  <a:gd name="T36" fmla="*/ 6 w 27"/>
                  <a:gd name="T37" fmla="*/ 27 h 27"/>
                  <a:gd name="T38" fmla="*/ 6 w 27"/>
                  <a:gd name="T39" fmla="*/ 27 h 27"/>
                  <a:gd name="T40" fmla="*/ 6 w 27"/>
                  <a:gd name="T41" fmla="*/ 27 h 27"/>
                  <a:gd name="T42" fmla="*/ 6 w 27"/>
                  <a:gd name="T43" fmla="*/ 27 h 27"/>
                  <a:gd name="T44" fmla="*/ 6 w 27"/>
                  <a:gd name="T45" fmla="*/ 27 h 27"/>
                  <a:gd name="T46" fmla="*/ 0 w 27"/>
                  <a:gd name="T47" fmla="*/ 22 h 27"/>
                  <a:gd name="T48" fmla="*/ 0 w 27"/>
                  <a:gd name="T49" fmla="*/ 22 h 27"/>
                  <a:gd name="T50" fmla="*/ 0 w 27"/>
                  <a:gd name="T51" fmla="*/ 22 h 27"/>
                  <a:gd name="T52" fmla="*/ 0 w 27"/>
                  <a:gd name="T53" fmla="*/ 22 h 27"/>
                  <a:gd name="T54" fmla="*/ 0 w 27"/>
                  <a:gd name="T55" fmla="*/ 16 h 27"/>
                  <a:gd name="T56" fmla="*/ 0 w 27"/>
                  <a:gd name="T57" fmla="*/ 16 h 27"/>
                  <a:gd name="T58" fmla="*/ 0 w 27"/>
                  <a:gd name="T59" fmla="*/ 16 h 27"/>
                  <a:gd name="T60" fmla="*/ 0 w 27"/>
                  <a:gd name="T61" fmla="*/ 11 h 27"/>
                  <a:gd name="T62" fmla="*/ 0 w 27"/>
                  <a:gd name="T63" fmla="*/ 11 h 27"/>
                  <a:gd name="T64" fmla="*/ 0 w 27"/>
                  <a:gd name="T65" fmla="*/ 11 h 27"/>
                  <a:gd name="T66" fmla="*/ 0 w 27"/>
                  <a:gd name="T67" fmla="*/ 6 h 27"/>
                  <a:gd name="T68" fmla="*/ 0 w 27"/>
                  <a:gd name="T69" fmla="*/ 6 h 27"/>
                  <a:gd name="T70" fmla="*/ 0 w 27"/>
                  <a:gd name="T71" fmla="*/ 6 h 27"/>
                  <a:gd name="T72" fmla="*/ 0 w 27"/>
                  <a:gd name="T73" fmla="*/ 6 h 27"/>
                  <a:gd name="T74" fmla="*/ 6 w 27"/>
                  <a:gd name="T75" fmla="*/ 0 h 27"/>
                  <a:gd name="T76" fmla="*/ 6 w 27"/>
                  <a:gd name="T77" fmla="*/ 0 h 27"/>
                  <a:gd name="T78" fmla="*/ 6 w 27"/>
                  <a:gd name="T79" fmla="*/ 0 h 27"/>
                  <a:gd name="T80" fmla="*/ 6 w 27"/>
                  <a:gd name="T81" fmla="*/ 0 h 27"/>
                  <a:gd name="T82" fmla="*/ 6 w 27"/>
                  <a:gd name="T83" fmla="*/ 0 h 27"/>
                  <a:gd name="T84" fmla="*/ 11 w 27"/>
                  <a:gd name="T85" fmla="*/ 0 h 27"/>
                  <a:gd name="T86" fmla="*/ 11 w 27"/>
                  <a:gd name="T87" fmla="*/ 0 h 27"/>
                  <a:gd name="T88" fmla="*/ 11 w 27"/>
                  <a:gd name="T89" fmla="*/ 0 h 27"/>
                  <a:gd name="T90" fmla="*/ 11 w 27"/>
                  <a:gd name="T91" fmla="*/ 0 h 27"/>
                  <a:gd name="T92" fmla="*/ 16 w 27"/>
                  <a:gd name="T93" fmla="*/ 0 h 27"/>
                  <a:gd name="T94" fmla="*/ 16 w 27"/>
                  <a:gd name="T95" fmla="*/ 0 h 27"/>
                  <a:gd name="T96" fmla="*/ 16 w 27"/>
                  <a:gd name="T97" fmla="*/ 0 h 27"/>
                  <a:gd name="T98" fmla="*/ 16 w 27"/>
                  <a:gd name="T99" fmla="*/ 0 h 27"/>
                  <a:gd name="T100" fmla="*/ 21 w 27"/>
                  <a:gd name="T101" fmla="*/ 0 h 27"/>
                  <a:gd name="T102" fmla="*/ 21 w 27"/>
                  <a:gd name="T103" fmla="*/ 0 h 27"/>
                  <a:gd name="T104" fmla="*/ 21 w 27"/>
                  <a:gd name="T105" fmla="*/ 6 h 27"/>
                  <a:gd name="T106" fmla="*/ 21 w 27"/>
                  <a:gd name="T107" fmla="*/ 6 h 27"/>
                  <a:gd name="T108" fmla="*/ 21 w 27"/>
                  <a:gd name="T109" fmla="*/ 6 h 27"/>
                  <a:gd name="T110" fmla="*/ 21 w 27"/>
                  <a:gd name="T111" fmla="*/ 6 h 27"/>
                  <a:gd name="T112" fmla="*/ 27 w 27"/>
                  <a:gd name="T113" fmla="*/ 11 h 27"/>
                  <a:gd name="T114" fmla="*/ 27 w 27"/>
                  <a:gd name="T115" fmla="*/ 11 h 27"/>
                  <a:gd name="T116" fmla="*/ 27 w 27"/>
                  <a:gd name="T117" fmla="*/ 11 h 27"/>
                  <a:gd name="T118" fmla="*/ 27 w 27"/>
                  <a:gd name="T119" fmla="*/ 16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7" h="27">
                    <a:moveTo>
                      <a:pt x="27" y="16"/>
                    </a:move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22"/>
                    </a:lnTo>
                    <a:lnTo>
                      <a:pt x="27" y="22"/>
                    </a:lnTo>
                    <a:lnTo>
                      <a:pt x="27" y="22"/>
                    </a:lnTo>
                    <a:lnTo>
                      <a:pt x="27" y="22"/>
                    </a:lnTo>
                    <a:lnTo>
                      <a:pt x="27" y="22"/>
                    </a:lnTo>
                    <a:lnTo>
                      <a:pt x="21" y="22"/>
                    </a:lnTo>
                    <a:lnTo>
                      <a:pt x="21" y="22"/>
                    </a:lnTo>
                    <a:lnTo>
                      <a:pt x="21" y="22"/>
                    </a:lnTo>
                    <a:lnTo>
                      <a:pt x="21" y="22"/>
                    </a:lnTo>
                    <a:lnTo>
                      <a:pt x="21" y="22"/>
                    </a:lnTo>
                    <a:lnTo>
                      <a:pt x="21" y="22"/>
                    </a:lnTo>
                    <a:lnTo>
                      <a:pt x="21" y="22"/>
                    </a:lnTo>
                    <a:lnTo>
                      <a:pt x="21" y="22"/>
                    </a:lnTo>
                    <a:lnTo>
                      <a:pt x="21" y="22"/>
                    </a:lnTo>
                    <a:lnTo>
                      <a:pt x="21" y="22"/>
                    </a:lnTo>
                    <a:lnTo>
                      <a:pt x="21" y="22"/>
                    </a:lnTo>
                    <a:lnTo>
                      <a:pt x="21" y="22"/>
                    </a:lnTo>
                    <a:lnTo>
                      <a:pt x="21" y="22"/>
                    </a:lnTo>
                    <a:lnTo>
                      <a:pt x="21" y="22"/>
                    </a:lnTo>
                    <a:lnTo>
                      <a:pt x="21" y="22"/>
                    </a:lnTo>
                    <a:lnTo>
                      <a:pt x="21" y="22"/>
                    </a:lnTo>
                    <a:lnTo>
                      <a:pt x="21" y="22"/>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2"/>
                    </a:lnTo>
                    <a:lnTo>
                      <a:pt x="0" y="22"/>
                    </a:lnTo>
                    <a:lnTo>
                      <a:pt x="0" y="22"/>
                    </a:lnTo>
                    <a:lnTo>
                      <a:pt x="0" y="22"/>
                    </a:lnTo>
                    <a:lnTo>
                      <a:pt x="0" y="22"/>
                    </a:lnTo>
                    <a:lnTo>
                      <a:pt x="0" y="22"/>
                    </a:lnTo>
                    <a:lnTo>
                      <a:pt x="0" y="22"/>
                    </a:lnTo>
                    <a:lnTo>
                      <a:pt x="0" y="22"/>
                    </a:lnTo>
                    <a:lnTo>
                      <a:pt x="0" y="22"/>
                    </a:lnTo>
                    <a:lnTo>
                      <a:pt x="0" y="22"/>
                    </a:lnTo>
                    <a:lnTo>
                      <a:pt x="0" y="22"/>
                    </a:lnTo>
                    <a:lnTo>
                      <a:pt x="0" y="22"/>
                    </a:lnTo>
                    <a:lnTo>
                      <a:pt x="0" y="22"/>
                    </a:lnTo>
                    <a:lnTo>
                      <a:pt x="0" y="22"/>
                    </a:lnTo>
                    <a:lnTo>
                      <a:pt x="0" y="22"/>
                    </a:lnTo>
                    <a:lnTo>
                      <a:pt x="0" y="22"/>
                    </a:lnTo>
                    <a:lnTo>
                      <a:pt x="0" y="22"/>
                    </a:lnTo>
                    <a:lnTo>
                      <a:pt x="0" y="22"/>
                    </a:lnTo>
                    <a:lnTo>
                      <a:pt x="0" y="22"/>
                    </a:lnTo>
                    <a:lnTo>
                      <a:pt x="0" y="22"/>
                    </a:lnTo>
                    <a:lnTo>
                      <a:pt x="0" y="22"/>
                    </a:lnTo>
                    <a:lnTo>
                      <a:pt x="0" y="22"/>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6" y="6"/>
                    </a:lnTo>
                    <a:lnTo>
                      <a:pt x="6" y="6"/>
                    </a:lnTo>
                    <a:lnTo>
                      <a:pt x="6" y="6"/>
                    </a:lnTo>
                    <a:lnTo>
                      <a:pt x="6" y="6"/>
                    </a:lnTo>
                    <a:lnTo>
                      <a:pt x="6" y="6"/>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11"/>
                    </a:lnTo>
                    <a:lnTo>
                      <a:pt x="21"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6"/>
                    </a:lnTo>
                    <a:lnTo>
                      <a:pt x="27" y="16"/>
                    </a:lnTo>
                    <a:lnTo>
                      <a:pt x="27" y="16"/>
                    </a:lnTo>
                    <a:lnTo>
                      <a:pt x="27" y="1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02" name="Freeform 353"/>
              <p:cNvSpPr>
                <a:spLocks/>
              </p:cNvSpPr>
              <p:nvPr/>
            </p:nvSpPr>
            <p:spPr bwMode="auto">
              <a:xfrm>
                <a:off x="3063" y="1598"/>
                <a:ext cx="16" cy="21"/>
              </a:xfrm>
              <a:custGeom>
                <a:avLst/>
                <a:gdLst>
                  <a:gd name="T0" fmla="*/ 16 w 16"/>
                  <a:gd name="T1" fmla="*/ 11 h 21"/>
                  <a:gd name="T2" fmla="*/ 16 w 16"/>
                  <a:gd name="T3" fmla="*/ 11 h 21"/>
                  <a:gd name="T4" fmla="*/ 16 w 16"/>
                  <a:gd name="T5" fmla="*/ 11 h 21"/>
                  <a:gd name="T6" fmla="*/ 16 w 16"/>
                  <a:gd name="T7" fmla="*/ 16 h 21"/>
                  <a:gd name="T8" fmla="*/ 16 w 16"/>
                  <a:gd name="T9" fmla="*/ 16 h 21"/>
                  <a:gd name="T10" fmla="*/ 16 w 16"/>
                  <a:gd name="T11" fmla="*/ 16 h 21"/>
                  <a:gd name="T12" fmla="*/ 16 w 16"/>
                  <a:gd name="T13" fmla="*/ 16 h 21"/>
                  <a:gd name="T14" fmla="*/ 16 w 16"/>
                  <a:gd name="T15" fmla="*/ 16 h 21"/>
                  <a:gd name="T16" fmla="*/ 16 w 16"/>
                  <a:gd name="T17" fmla="*/ 16 h 21"/>
                  <a:gd name="T18" fmla="*/ 16 w 16"/>
                  <a:gd name="T19" fmla="*/ 21 h 21"/>
                  <a:gd name="T20" fmla="*/ 16 w 16"/>
                  <a:gd name="T21" fmla="*/ 21 h 21"/>
                  <a:gd name="T22" fmla="*/ 11 w 16"/>
                  <a:gd name="T23" fmla="*/ 21 h 21"/>
                  <a:gd name="T24" fmla="*/ 11 w 16"/>
                  <a:gd name="T25" fmla="*/ 21 h 21"/>
                  <a:gd name="T26" fmla="*/ 11 w 16"/>
                  <a:gd name="T27" fmla="*/ 21 h 21"/>
                  <a:gd name="T28" fmla="*/ 11 w 16"/>
                  <a:gd name="T29" fmla="*/ 21 h 21"/>
                  <a:gd name="T30" fmla="*/ 11 w 16"/>
                  <a:gd name="T31" fmla="*/ 21 h 21"/>
                  <a:gd name="T32" fmla="*/ 11 w 16"/>
                  <a:gd name="T33" fmla="*/ 21 h 21"/>
                  <a:gd name="T34" fmla="*/ 11 w 16"/>
                  <a:gd name="T35" fmla="*/ 21 h 21"/>
                  <a:gd name="T36" fmla="*/ 5 w 16"/>
                  <a:gd name="T37" fmla="*/ 21 h 21"/>
                  <a:gd name="T38" fmla="*/ 5 w 16"/>
                  <a:gd name="T39" fmla="*/ 21 h 21"/>
                  <a:gd name="T40" fmla="*/ 5 w 16"/>
                  <a:gd name="T41" fmla="*/ 16 h 21"/>
                  <a:gd name="T42" fmla="*/ 5 w 16"/>
                  <a:gd name="T43" fmla="*/ 16 h 21"/>
                  <a:gd name="T44" fmla="*/ 5 w 16"/>
                  <a:gd name="T45" fmla="*/ 16 h 21"/>
                  <a:gd name="T46" fmla="*/ 5 w 16"/>
                  <a:gd name="T47" fmla="*/ 16 h 21"/>
                  <a:gd name="T48" fmla="*/ 5 w 16"/>
                  <a:gd name="T49" fmla="*/ 16 h 21"/>
                  <a:gd name="T50" fmla="*/ 5 w 16"/>
                  <a:gd name="T51" fmla="*/ 16 h 21"/>
                  <a:gd name="T52" fmla="*/ 0 w 16"/>
                  <a:gd name="T53" fmla="*/ 11 h 21"/>
                  <a:gd name="T54" fmla="*/ 0 w 16"/>
                  <a:gd name="T55" fmla="*/ 11 h 21"/>
                  <a:gd name="T56" fmla="*/ 0 w 16"/>
                  <a:gd name="T57" fmla="*/ 11 h 21"/>
                  <a:gd name="T58" fmla="*/ 0 w 16"/>
                  <a:gd name="T59" fmla="*/ 11 h 21"/>
                  <a:gd name="T60" fmla="*/ 0 w 16"/>
                  <a:gd name="T61" fmla="*/ 11 h 21"/>
                  <a:gd name="T62" fmla="*/ 0 w 16"/>
                  <a:gd name="T63" fmla="*/ 5 h 21"/>
                  <a:gd name="T64" fmla="*/ 0 w 16"/>
                  <a:gd name="T65" fmla="*/ 5 h 21"/>
                  <a:gd name="T66" fmla="*/ 0 w 16"/>
                  <a:gd name="T67" fmla="*/ 5 h 21"/>
                  <a:gd name="T68" fmla="*/ 0 w 16"/>
                  <a:gd name="T69" fmla="*/ 5 h 21"/>
                  <a:gd name="T70" fmla="*/ 5 w 16"/>
                  <a:gd name="T71" fmla="*/ 5 h 21"/>
                  <a:gd name="T72" fmla="*/ 5 w 16"/>
                  <a:gd name="T73" fmla="*/ 5 h 21"/>
                  <a:gd name="T74" fmla="*/ 5 w 16"/>
                  <a:gd name="T75" fmla="*/ 0 h 21"/>
                  <a:gd name="T76" fmla="*/ 5 w 16"/>
                  <a:gd name="T77" fmla="*/ 0 h 21"/>
                  <a:gd name="T78" fmla="*/ 5 w 16"/>
                  <a:gd name="T79" fmla="*/ 0 h 21"/>
                  <a:gd name="T80" fmla="*/ 5 w 16"/>
                  <a:gd name="T81" fmla="*/ 0 h 21"/>
                  <a:gd name="T82" fmla="*/ 5 w 16"/>
                  <a:gd name="T83" fmla="*/ 0 h 21"/>
                  <a:gd name="T84" fmla="*/ 5 w 16"/>
                  <a:gd name="T85" fmla="*/ 0 h 21"/>
                  <a:gd name="T86" fmla="*/ 11 w 16"/>
                  <a:gd name="T87" fmla="*/ 0 h 21"/>
                  <a:gd name="T88" fmla="*/ 11 w 16"/>
                  <a:gd name="T89" fmla="*/ 0 h 21"/>
                  <a:gd name="T90" fmla="*/ 11 w 16"/>
                  <a:gd name="T91" fmla="*/ 0 h 21"/>
                  <a:gd name="T92" fmla="*/ 11 w 16"/>
                  <a:gd name="T93" fmla="*/ 0 h 21"/>
                  <a:gd name="T94" fmla="*/ 11 w 16"/>
                  <a:gd name="T95" fmla="*/ 0 h 21"/>
                  <a:gd name="T96" fmla="*/ 11 w 16"/>
                  <a:gd name="T97" fmla="*/ 0 h 21"/>
                  <a:gd name="T98" fmla="*/ 11 w 16"/>
                  <a:gd name="T99" fmla="*/ 0 h 21"/>
                  <a:gd name="T100" fmla="*/ 16 w 16"/>
                  <a:gd name="T101" fmla="*/ 0 h 21"/>
                  <a:gd name="T102" fmla="*/ 16 w 16"/>
                  <a:gd name="T103" fmla="*/ 0 h 21"/>
                  <a:gd name="T104" fmla="*/ 16 w 16"/>
                  <a:gd name="T105" fmla="*/ 0 h 21"/>
                  <a:gd name="T106" fmla="*/ 16 w 16"/>
                  <a:gd name="T107" fmla="*/ 5 h 21"/>
                  <a:gd name="T108" fmla="*/ 16 w 16"/>
                  <a:gd name="T109" fmla="*/ 5 h 21"/>
                  <a:gd name="T110" fmla="*/ 16 w 16"/>
                  <a:gd name="T111" fmla="*/ 5 h 21"/>
                  <a:gd name="T112" fmla="*/ 16 w 16"/>
                  <a:gd name="T113" fmla="*/ 5 h 21"/>
                  <a:gd name="T114" fmla="*/ 16 w 16"/>
                  <a:gd name="T115" fmla="*/ 5 h 21"/>
                  <a:gd name="T116" fmla="*/ 16 w 16"/>
                  <a:gd name="T117" fmla="*/ 11 h 21"/>
                  <a:gd name="T118" fmla="*/ 16 w 16"/>
                  <a:gd name="T119" fmla="*/ 11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6" h="21">
                    <a:moveTo>
                      <a:pt x="16" y="11"/>
                    </a:moveTo>
                    <a:lnTo>
                      <a:pt x="16" y="11"/>
                    </a:lnTo>
                    <a:lnTo>
                      <a:pt x="16" y="11"/>
                    </a:lnTo>
                    <a:lnTo>
                      <a:pt x="16" y="11"/>
                    </a:lnTo>
                    <a:lnTo>
                      <a:pt x="16" y="11"/>
                    </a:lnTo>
                    <a:lnTo>
                      <a:pt x="16" y="11"/>
                    </a:lnTo>
                    <a:lnTo>
                      <a:pt x="16" y="11"/>
                    </a:lnTo>
                    <a:lnTo>
                      <a:pt x="16" y="11"/>
                    </a:lnTo>
                    <a:lnTo>
                      <a:pt x="16" y="11"/>
                    </a:lnTo>
                    <a:lnTo>
                      <a:pt x="16" y="11"/>
                    </a:lnTo>
                    <a:lnTo>
                      <a:pt x="16" y="11"/>
                    </a:lnTo>
                    <a:lnTo>
                      <a:pt x="16" y="11"/>
                    </a:lnTo>
                    <a:lnTo>
                      <a:pt x="16" y="11"/>
                    </a:lnTo>
                    <a:lnTo>
                      <a:pt x="16" y="11"/>
                    </a:lnTo>
                    <a:lnTo>
                      <a:pt x="16" y="11"/>
                    </a:lnTo>
                    <a:lnTo>
                      <a:pt x="16" y="11"/>
                    </a:lnTo>
                    <a:lnTo>
                      <a:pt x="16" y="11"/>
                    </a:lnTo>
                    <a:lnTo>
                      <a:pt x="16" y="11"/>
                    </a:lnTo>
                    <a:lnTo>
                      <a:pt x="16" y="11"/>
                    </a:lnTo>
                    <a:lnTo>
                      <a:pt x="16" y="11"/>
                    </a:lnTo>
                    <a:lnTo>
                      <a:pt x="16" y="11"/>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21"/>
                    </a:lnTo>
                    <a:lnTo>
                      <a:pt x="16" y="21"/>
                    </a:lnTo>
                    <a:lnTo>
                      <a:pt x="16" y="21"/>
                    </a:lnTo>
                    <a:lnTo>
                      <a:pt x="16" y="21"/>
                    </a:lnTo>
                    <a:lnTo>
                      <a:pt x="16" y="21"/>
                    </a:lnTo>
                    <a:lnTo>
                      <a:pt x="16" y="21"/>
                    </a:lnTo>
                    <a:lnTo>
                      <a:pt x="16" y="21"/>
                    </a:lnTo>
                    <a:lnTo>
                      <a:pt x="16" y="21"/>
                    </a:lnTo>
                    <a:lnTo>
                      <a:pt x="16" y="21"/>
                    </a:lnTo>
                    <a:lnTo>
                      <a:pt x="16" y="21"/>
                    </a:lnTo>
                    <a:lnTo>
                      <a:pt x="16" y="21"/>
                    </a:lnTo>
                    <a:lnTo>
                      <a:pt x="16"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0" y="16"/>
                    </a:lnTo>
                    <a:lnTo>
                      <a:pt x="0" y="16"/>
                    </a:lnTo>
                    <a:lnTo>
                      <a:pt x="0" y="16"/>
                    </a:lnTo>
                    <a:lnTo>
                      <a:pt x="0" y="16"/>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5" y="5"/>
                    </a:lnTo>
                    <a:lnTo>
                      <a:pt x="5" y="5"/>
                    </a:lnTo>
                    <a:lnTo>
                      <a:pt x="5" y="5"/>
                    </a:lnTo>
                    <a:lnTo>
                      <a:pt x="5" y="5"/>
                    </a:lnTo>
                    <a:lnTo>
                      <a:pt x="5" y="5"/>
                    </a:lnTo>
                    <a:lnTo>
                      <a:pt x="5" y="5"/>
                    </a:lnTo>
                    <a:lnTo>
                      <a:pt x="5" y="5"/>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11"/>
                    </a:lnTo>
                    <a:lnTo>
                      <a:pt x="16" y="11"/>
                    </a:lnTo>
                    <a:lnTo>
                      <a:pt x="16" y="11"/>
                    </a:lnTo>
                    <a:lnTo>
                      <a:pt x="16" y="11"/>
                    </a:lnTo>
                    <a:lnTo>
                      <a:pt x="16" y="11"/>
                    </a:lnTo>
                    <a:lnTo>
                      <a:pt x="16" y="11"/>
                    </a:lnTo>
                    <a:lnTo>
                      <a:pt x="16" y="11"/>
                    </a:lnTo>
                    <a:lnTo>
                      <a:pt x="16" y="11"/>
                    </a:lnTo>
                    <a:lnTo>
                      <a:pt x="16" y="11"/>
                    </a:lnTo>
                    <a:lnTo>
                      <a:pt x="16" y="11"/>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03" name="Freeform 354"/>
              <p:cNvSpPr>
                <a:spLocks/>
              </p:cNvSpPr>
              <p:nvPr/>
            </p:nvSpPr>
            <p:spPr bwMode="auto">
              <a:xfrm>
                <a:off x="3063" y="1598"/>
                <a:ext cx="16" cy="21"/>
              </a:xfrm>
              <a:custGeom>
                <a:avLst/>
                <a:gdLst>
                  <a:gd name="T0" fmla="*/ 16 w 16"/>
                  <a:gd name="T1" fmla="*/ 11 h 21"/>
                  <a:gd name="T2" fmla="*/ 16 w 16"/>
                  <a:gd name="T3" fmla="*/ 11 h 21"/>
                  <a:gd name="T4" fmla="*/ 16 w 16"/>
                  <a:gd name="T5" fmla="*/ 11 h 21"/>
                  <a:gd name="T6" fmla="*/ 16 w 16"/>
                  <a:gd name="T7" fmla="*/ 16 h 21"/>
                  <a:gd name="T8" fmla="*/ 16 w 16"/>
                  <a:gd name="T9" fmla="*/ 16 h 21"/>
                  <a:gd name="T10" fmla="*/ 16 w 16"/>
                  <a:gd name="T11" fmla="*/ 16 h 21"/>
                  <a:gd name="T12" fmla="*/ 16 w 16"/>
                  <a:gd name="T13" fmla="*/ 16 h 21"/>
                  <a:gd name="T14" fmla="*/ 16 w 16"/>
                  <a:gd name="T15" fmla="*/ 16 h 21"/>
                  <a:gd name="T16" fmla="*/ 16 w 16"/>
                  <a:gd name="T17" fmla="*/ 16 h 21"/>
                  <a:gd name="T18" fmla="*/ 16 w 16"/>
                  <a:gd name="T19" fmla="*/ 21 h 21"/>
                  <a:gd name="T20" fmla="*/ 16 w 16"/>
                  <a:gd name="T21" fmla="*/ 21 h 21"/>
                  <a:gd name="T22" fmla="*/ 11 w 16"/>
                  <a:gd name="T23" fmla="*/ 21 h 21"/>
                  <a:gd name="T24" fmla="*/ 11 w 16"/>
                  <a:gd name="T25" fmla="*/ 21 h 21"/>
                  <a:gd name="T26" fmla="*/ 11 w 16"/>
                  <a:gd name="T27" fmla="*/ 21 h 21"/>
                  <a:gd name="T28" fmla="*/ 11 w 16"/>
                  <a:gd name="T29" fmla="*/ 21 h 21"/>
                  <a:gd name="T30" fmla="*/ 11 w 16"/>
                  <a:gd name="T31" fmla="*/ 21 h 21"/>
                  <a:gd name="T32" fmla="*/ 11 w 16"/>
                  <a:gd name="T33" fmla="*/ 21 h 21"/>
                  <a:gd name="T34" fmla="*/ 11 w 16"/>
                  <a:gd name="T35" fmla="*/ 21 h 21"/>
                  <a:gd name="T36" fmla="*/ 5 w 16"/>
                  <a:gd name="T37" fmla="*/ 21 h 21"/>
                  <a:gd name="T38" fmla="*/ 5 w 16"/>
                  <a:gd name="T39" fmla="*/ 21 h 21"/>
                  <a:gd name="T40" fmla="*/ 5 w 16"/>
                  <a:gd name="T41" fmla="*/ 16 h 21"/>
                  <a:gd name="T42" fmla="*/ 5 w 16"/>
                  <a:gd name="T43" fmla="*/ 16 h 21"/>
                  <a:gd name="T44" fmla="*/ 5 w 16"/>
                  <a:gd name="T45" fmla="*/ 16 h 21"/>
                  <a:gd name="T46" fmla="*/ 5 w 16"/>
                  <a:gd name="T47" fmla="*/ 16 h 21"/>
                  <a:gd name="T48" fmla="*/ 5 w 16"/>
                  <a:gd name="T49" fmla="*/ 16 h 21"/>
                  <a:gd name="T50" fmla="*/ 5 w 16"/>
                  <a:gd name="T51" fmla="*/ 16 h 21"/>
                  <a:gd name="T52" fmla="*/ 0 w 16"/>
                  <a:gd name="T53" fmla="*/ 11 h 21"/>
                  <a:gd name="T54" fmla="*/ 0 w 16"/>
                  <a:gd name="T55" fmla="*/ 11 h 21"/>
                  <a:gd name="T56" fmla="*/ 0 w 16"/>
                  <a:gd name="T57" fmla="*/ 11 h 21"/>
                  <a:gd name="T58" fmla="*/ 0 w 16"/>
                  <a:gd name="T59" fmla="*/ 11 h 21"/>
                  <a:gd name="T60" fmla="*/ 0 w 16"/>
                  <a:gd name="T61" fmla="*/ 11 h 21"/>
                  <a:gd name="T62" fmla="*/ 0 w 16"/>
                  <a:gd name="T63" fmla="*/ 5 h 21"/>
                  <a:gd name="T64" fmla="*/ 0 w 16"/>
                  <a:gd name="T65" fmla="*/ 5 h 21"/>
                  <a:gd name="T66" fmla="*/ 0 w 16"/>
                  <a:gd name="T67" fmla="*/ 5 h 21"/>
                  <a:gd name="T68" fmla="*/ 0 w 16"/>
                  <a:gd name="T69" fmla="*/ 5 h 21"/>
                  <a:gd name="T70" fmla="*/ 5 w 16"/>
                  <a:gd name="T71" fmla="*/ 5 h 21"/>
                  <a:gd name="T72" fmla="*/ 5 w 16"/>
                  <a:gd name="T73" fmla="*/ 5 h 21"/>
                  <a:gd name="T74" fmla="*/ 5 w 16"/>
                  <a:gd name="T75" fmla="*/ 0 h 21"/>
                  <a:gd name="T76" fmla="*/ 5 w 16"/>
                  <a:gd name="T77" fmla="*/ 0 h 21"/>
                  <a:gd name="T78" fmla="*/ 5 w 16"/>
                  <a:gd name="T79" fmla="*/ 0 h 21"/>
                  <a:gd name="T80" fmla="*/ 5 w 16"/>
                  <a:gd name="T81" fmla="*/ 0 h 21"/>
                  <a:gd name="T82" fmla="*/ 5 w 16"/>
                  <a:gd name="T83" fmla="*/ 0 h 21"/>
                  <a:gd name="T84" fmla="*/ 5 w 16"/>
                  <a:gd name="T85" fmla="*/ 0 h 21"/>
                  <a:gd name="T86" fmla="*/ 11 w 16"/>
                  <a:gd name="T87" fmla="*/ 0 h 21"/>
                  <a:gd name="T88" fmla="*/ 11 w 16"/>
                  <a:gd name="T89" fmla="*/ 0 h 21"/>
                  <a:gd name="T90" fmla="*/ 11 w 16"/>
                  <a:gd name="T91" fmla="*/ 0 h 21"/>
                  <a:gd name="T92" fmla="*/ 11 w 16"/>
                  <a:gd name="T93" fmla="*/ 0 h 21"/>
                  <a:gd name="T94" fmla="*/ 11 w 16"/>
                  <a:gd name="T95" fmla="*/ 0 h 21"/>
                  <a:gd name="T96" fmla="*/ 11 w 16"/>
                  <a:gd name="T97" fmla="*/ 0 h 21"/>
                  <a:gd name="T98" fmla="*/ 11 w 16"/>
                  <a:gd name="T99" fmla="*/ 0 h 21"/>
                  <a:gd name="T100" fmla="*/ 16 w 16"/>
                  <a:gd name="T101" fmla="*/ 0 h 21"/>
                  <a:gd name="T102" fmla="*/ 16 w 16"/>
                  <a:gd name="T103" fmla="*/ 0 h 21"/>
                  <a:gd name="T104" fmla="*/ 16 w 16"/>
                  <a:gd name="T105" fmla="*/ 0 h 21"/>
                  <a:gd name="T106" fmla="*/ 16 w 16"/>
                  <a:gd name="T107" fmla="*/ 5 h 21"/>
                  <a:gd name="T108" fmla="*/ 16 w 16"/>
                  <a:gd name="T109" fmla="*/ 5 h 21"/>
                  <a:gd name="T110" fmla="*/ 16 w 16"/>
                  <a:gd name="T111" fmla="*/ 5 h 21"/>
                  <a:gd name="T112" fmla="*/ 16 w 16"/>
                  <a:gd name="T113" fmla="*/ 5 h 21"/>
                  <a:gd name="T114" fmla="*/ 16 w 16"/>
                  <a:gd name="T115" fmla="*/ 5 h 21"/>
                  <a:gd name="T116" fmla="*/ 16 w 16"/>
                  <a:gd name="T117" fmla="*/ 11 h 21"/>
                  <a:gd name="T118" fmla="*/ 16 w 16"/>
                  <a:gd name="T119" fmla="*/ 11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6" h="21">
                    <a:moveTo>
                      <a:pt x="16" y="11"/>
                    </a:moveTo>
                    <a:lnTo>
                      <a:pt x="16" y="11"/>
                    </a:lnTo>
                    <a:lnTo>
                      <a:pt x="16" y="11"/>
                    </a:lnTo>
                    <a:lnTo>
                      <a:pt x="16" y="11"/>
                    </a:lnTo>
                    <a:lnTo>
                      <a:pt x="16" y="11"/>
                    </a:lnTo>
                    <a:lnTo>
                      <a:pt x="16" y="11"/>
                    </a:lnTo>
                    <a:lnTo>
                      <a:pt x="16" y="11"/>
                    </a:lnTo>
                    <a:lnTo>
                      <a:pt x="16" y="11"/>
                    </a:lnTo>
                    <a:lnTo>
                      <a:pt x="16" y="11"/>
                    </a:lnTo>
                    <a:lnTo>
                      <a:pt x="16" y="11"/>
                    </a:lnTo>
                    <a:lnTo>
                      <a:pt x="16" y="11"/>
                    </a:lnTo>
                    <a:lnTo>
                      <a:pt x="16" y="11"/>
                    </a:lnTo>
                    <a:lnTo>
                      <a:pt x="16" y="11"/>
                    </a:lnTo>
                    <a:lnTo>
                      <a:pt x="16" y="11"/>
                    </a:lnTo>
                    <a:lnTo>
                      <a:pt x="16" y="11"/>
                    </a:lnTo>
                    <a:lnTo>
                      <a:pt x="16" y="11"/>
                    </a:lnTo>
                    <a:lnTo>
                      <a:pt x="16" y="11"/>
                    </a:lnTo>
                    <a:lnTo>
                      <a:pt x="16" y="11"/>
                    </a:lnTo>
                    <a:lnTo>
                      <a:pt x="16" y="11"/>
                    </a:lnTo>
                    <a:lnTo>
                      <a:pt x="16" y="11"/>
                    </a:lnTo>
                    <a:lnTo>
                      <a:pt x="16" y="11"/>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21"/>
                    </a:lnTo>
                    <a:lnTo>
                      <a:pt x="16" y="21"/>
                    </a:lnTo>
                    <a:lnTo>
                      <a:pt x="16" y="21"/>
                    </a:lnTo>
                    <a:lnTo>
                      <a:pt x="16" y="21"/>
                    </a:lnTo>
                    <a:lnTo>
                      <a:pt x="16" y="21"/>
                    </a:lnTo>
                    <a:lnTo>
                      <a:pt x="16" y="21"/>
                    </a:lnTo>
                    <a:lnTo>
                      <a:pt x="16" y="21"/>
                    </a:lnTo>
                    <a:lnTo>
                      <a:pt x="16" y="21"/>
                    </a:lnTo>
                    <a:lnTo>
                      <a:pt x="16" y="21"/>
                    </a:lnTo>
                    <a:lnTo>
                      <a:pt x="16" y="21"/>
                    </a:lnTo>
                    <a:lnTo>
                      <a:pt x="16" y="21"/>
                    </a:lnTo>
                    <a:lnTo>
                      <a:pt x="16"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0" y="16"/>
                    </a:lnTo>
                    <a:lnTo>
                      <a:pt x="0" y="16"/>
                    </a:lnTo>
                    <a:lnTo>
                      <a:pt x="0" y="16"/>
                    </a:lnTo>
                    <a:lnTo>
                      <a:pt x="0" y="16"/>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5" y="5"/>
                    </a:lnTo>
                    <a:lnTo>
                      <a:pt x="5" y="5"/>
                    </a:lnTo>
                    <a:lnTo>
                      <a:pt x="5" y="5"/>
                    </a:lnTo>
                    <a:lnTo>
                      <a:pt x="5" y="5"/>
                    </a:lnTo>
                    <a:lnTo>
                      <a:pt x="5" y="5"/>
                    </a:lnTo>
                    <a:lnTo>
                      <a:pt x="5" y="5"/>
                    </a:lnTo>
                    <a:lnTo>
                      <a:pt x="5" y="5"/>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11"/>
                    </a:lnTo>
                    <a:lnTo>
                      <a:pt x="16" y="11"/>
                    </a:lnTo>
                    <a:lnTo>
                      <a:pt x="16" y="11"/>
                    </a:lnTo>
                    <a:lnTo>
                      <a:pt x="16" y="11"/>
                    </a:lnTo>
                    <a:lnTo>
                      <a:pt x="16" y="11"/>
                    </a:lnTo>
                    <a:lnTo>
                      <a:pt x="16" y="11"/>
                    </a:lnTo>
                    <a:lnTo>
                      <a:pt x="16" y="11"/>
                    </a:lnTo>
                    <a:lnTo>
                      <a:pt x="16" y="11"/>
                    </a:lnTo>
                    <a:lnTo>
                      <a:pt x="16" y="11"/>
                    </a:lnTo>
                    <a:lnTo>
                      <a:pt x="16" y="11"/>
                    </a:lnTo>
                    <a:lnTo>
                      <a:pt x="16" y="1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04" name="Freeform 355"/>
              <p:cNvSpPr>
                <a:spLocks/>
              </p:cNvSpPr>
              <p:nvPr/>
            </p:nvSpPr>
            <p:spPr bwMode="auto">
              <a:xfrm>
                <a:off x="2483" y="2099"/>
                <a:ext cx="26" cy="27"/>
              </a:xfrm>
              <a:custGeom>
                <a:avLst/>
                <a:gdLst>
                  <a:gd name="T0" fmla="*/ 26 w 26"/>
                  <a:gd name="T1" fmla="*/ 16 h 27"/>
                  <a:gd name="T2" fmla="*/ 26 w 26"/>
                  <a:gd name="T3" fmla="*/ 16 h 27"/>
                  <a:gd name="T4" fmla="*/ 21 w 26"/>
                  <a:gd name="T5" fmla="*/ 16 h 27"/>
                  <a:gd name="T6" fmla="*/ 21 w 26"/>
                  <a:gd name="T7" fmla="*/ 21 h 27"/>
                  <a:gd name="T8" fmla="*/ 21 w 26"/>
                  <a:gd name="T9" fmla="*/ 21 h 27"/>
                  <a:gd name="T10" fmla="*/ 21 w 26"/>
                  <a:gd name="T11" fmla="*/ 21 h 27"/>
                  <a:gd name="T12" fmla="*/ 21 w 26"/>
                  <a:gd name="T13" fmla="*/ 21 h 27"/>
                  <a:gd name="T14" fmla="*/ 21 w 26"/>
                  <a:gd name="T15" fmla="*/ 27 h 27"/>
                  <a:gd name="T16" fmla="*/ 21 w 26"/>
                  <a:gd name="T17" fmla="*/ 27 h 27"/>
                  <a:gd name="T18" fmla="*/ 16 w 26"/>
                  <a:gd name="T19" fmla="*/ 27 h 27"/>
                  <a:gd name="T20" fmla="*/ 16 w 26"/>
                  <a:gd name="T21" fmla="*/ 27 h 27"/>
                  <a:gd name="T22" fmla="*/ 16 w 26"/>
                  <a:gd name="T23" fmla="*/ 27 h 27"/>
                  <a:gd name="T24" fmla="*/ 16 w 26"/>
                  <a:gd name="T25" fmla="*/ 27 h 27"/>
                  <a:gd name="T26" fmla="*/ 10 w 26"/>
                  <a:gd name="T27" fmla="*/ 27 h 27"/>
                  <a:gd name="T28" fmla="*/ 10 w 26"/>
                  <a:gd name="T29" fmla="*/ 27 h 27"/>
                  <a:gd name="T30" fmla="*/ 10 w 26"/>
                  <a:gd name="T31" fmla="*/ 27 h 27"/>
                  <a:gd name="T32" fmla="*/ 10 w 26"/>
                  <a:gd name="T33" fmla="*/ 27 h 27"/>
                  <a:gd name="T34" fmla="*/ 5 w 26"/>
                  <a:gd name="T35" fmla="*/ 27 h 27"/>
                  <a:gd name="T36" fmla="*/ 5 w 26"/>
                  <a:gd name="T37" fmla="*/ 27 h 27"/>
                  <a:gd name="T38" fmla="*/ 5 w 26"/>
                  <a:gd name="T39" fmla="*/ 27 h 27"/>
                  <a:gd name="T40" fmla="*/ 5 w 26"/>
                  <a:gd name="T41" fmla="*/ 27 h 27"/>
                  <a:gd name="T42" fmla="*/ 0 w 26"/>
                  <a:gd name="T43" fmla="*/ 27 h 27"/>
                  <a:gd name="T44" fmla="*/ 0 w 26"/>
                  <a:gd name="T45" fmla="*/ 21 h 27"/>
                  <a:gd name="T46" fmla="*/ 0 w 26"/>
                  <a:gd name="T47" fmla="*/ 21 h 27"/>
                  <a:gd name="T48" fmla="*/ 0 w 26"/>
                  <a:gd name="T49" fmla="*/ 21 h 27"/>
                  <a:gd name="T50" fmla="*/ 0 w 26"/>
                  <a:gd name="T51" fmla="*/ 21 h 27"/>
                  <a:gd name="T52" fmla="*/ 0 w 26"/>
                  <a:gd name="T53" fmla="*/ 16 h 27"/>
                  <a:gd name="T54" fmla="*/ 0 w 26"/>
                  <a:gd name="T55" fmla="*/ 16 h 27"/>
                  <a:gd name="T56" fmla="*/ 0 w 26"/>
                  <a:gd name="T57" fmla="*/ 16 h 27"/>
                  <a:gd name="T58" fmla="*/ 0 w 26"/>
                  <a:gd name="T59" fmla="*/ 16 h 27"/>
                  <a:gd name="T60" fmla="*/ 0 w 26"/>
                  <a:gd name="T61" fmla="*/ 11 h 27"/>
                  <a:gd name="T62" fmla="*/ 0 w 26"/>
                  <a:gd name="T63" fmla="*/ 11 h 27"/>
                  <a:gd name="T64" fmla="*/ 0 w 26"/>
                  <a:gd name="T65" fmla="*/ 11 h 27"/>
                  <a:gd name="T66" fmla="*/ 0 w 26"/>
                  <a:gd name="T67" fmla="*/ 6 h 27"/>
                  <a:gd name="T68" fmla="*/ 0 w 26"/>
                  <a:gd name="T69" fmla="*/ 6 h 27"/>
                  <a:gd name="T70" fmla="*/ 0 w 26"/>
                  <a:gd name="T71" fmla="*/ 6 h 27"/>
                  <a:gd name="T72" fmla="*/ 0 w 26"/>
                  <a:gd name="T73" fmla="*/ 6 h 27"/>
                  <a:gd name="T74" fmla="*/ 0 w 26"/>
                  <a:gd name="T75" fmla="*/ 0 h 27"/>
                  <a:gd name="T76" fmla="*/ 5 w 26"/>
                  <a:gd name="T77" fmla="*/ 0 h 27"/>
                  <a:gd name="T78" fmla="*/ 5 w 26"/>
                  <a:gd name="T79" fmla="*/ 0 h 27"/>
                  <a:gd name="T80" fmla="*/ 5 w 26"/>
                  <a:gd name="T81" fmla="*/ 0 h 27"/>
                  <a:gd name="T82" fmla="*/ 5 w 26"/>
                  <a:gd name="T83" fmla="*/ 0 h 27"/>
                  <a:gd name="T84" fmla="*/ 10 w 26"/>
                  <a:gd name="T85" fmla="*/ 0 h 27"/>
                  <a:gd name="T86" fmla="*/ 10 w 26"/>
                  <a:gd name="T87" fmla="*/ 0 h 27"/>
                  <a:gd name="T88" fmla="*/ 10 w 26"/>
                  <a:gd name="T89" fmla="*/ 0 h 27"/>
                  <a:gd name="T90" fmla="*/ 10 w 26"/>
                  <a:gd name="T91" fmla="*/ 0 h 27"/>
                  <a:gd name="T92" fmla="*/ 16 w 26"/>
                  <a:gd name="T93" fmla="*/ 0 h 27"/>
                  <a:gd name="T94" fmla="*/ 16 w 26"/>
                  <a:gd name="T95" fmla="*/ 0 h 27"/>
                  <a:gd name="T96" fmla="*/ 16 w 26"/>
                  <a:gd name="T97" fmla="*/ 0 h 27"/>
                  <a:gd name="T98" fmla="*/ 16 w 26"/>
                  <a:gd name="T99" fmla="*/ 0 h 27"/>
                  <a:gd name="T100" fmla="*/ 21 w 26"/>
                  <a:gd name="T101" fmla="*/ 0 h 27"/>
                  <a:gd name="T102" fmla="*/ 21 w 26"/>
                  <a:gd name="T103" fmla="*/ 0 h 27"/>
                  <a:gd name="T104" fmla="*/ 21 w 26"/>
                  <a:gd name="T105" fmla="*/ 0 h 27"/>
                  <a:gd name="T106" fmla="*/ 21 w 26"/>
                  <a:gd name="T107" fmla="*/ 6 h 27"/>
                  <a:gd name="T108" fmla="*/ 21 w 26"/>
                  <a:gd name="T109" fmla="*/ 6 h 27"/>
                  <a:gd name="T110" fmla="*/ 21 w 26"/>
                  <a:gd name="T111" fmla="*/ 6 h 27"/>
                  <a:gd name="T112" fmla="*/ 26 w 26"/>
                  <a:gd name="T113" fmla="*/ 11 h 27"/>
                  <a:gd name="T114" fmla="*/ 26 w 26"/>
                  <a:gd name="T115" fmla="*/ 11 h 27"/>
                  <a:gd name="T116" fmla="*/ 26 w 26"/>
                  <a:gd name="T117" fmla="*/ 11 h 27"/>
                  <a:gd name="T118" fmla="*/ 26 w 26"/>
                  <a:gd name="T119" fmla="*/ 11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 h="27">
                    <a:moveTo>
                      <a:pt x="26" y="11"/>
                    </a:move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1" y="16"/>
                    </a:lnTo>
                    <a:lnTo>
                      <a:pt x="21" y="16"/>
                    </a:lnTo>
                    <a:lnTo>
                      <a:pt x="21" y="16"/>
                    </a:lnTo>
                    <a:lnTo>
                      <a:pt x="21" y="16"/>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7"/>
                    </a:lnTo>
                    <a:lnTo>
                      <a:pt x="21" y="27"/>
                    </a:lnTo>
                    <a:lnTo>
                      <a:pt x="21" y="27"/>
                    </a:lnTo>
                    <a:lnTo>
                      <a:pt x="21" y="27"/>
                    </a:lnTo>
                    <a:lnTo>
                      <a:pt x="21" y="27"/>
                    </a:lnTo>
                    <a:lnTo>
                      <a:pt x="21" y="27"/>
                    </a:lnTo>
                    <a:lnTo>
                      <a:pt x="21" y="27"/>
                    </a:lnTo>
                    <a:lnTo>
                      <a:pt x="21" y="27"/>
                    </a:lnTo>
                    <a:lnTo>
                      <a:pt x="21" y="27"/>
                    </a:lnTo>
                    <a:lnTo>
                      <a:pt x="21"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0" y="27"/>
                    </a:lnTo>
                    <a:lnTo>
                      <a:pt x="0" y="27"/>
                    </a:lnTo>
                    <a:lnTo>
                      <a:pt x="0" y="27"/>
                    </a:lnTo>
                    <a:lnTo>
                      <a:pt x="0" y="27"/>
                    </a:lnTo>
                    <a:lnTo>
                      <a:pt x="0" y="27"/>
                    </a:lnTo>
                    <a:lnTo>
                      <a:pt x="0" y="27"/>
                    </a:lnTo>
                    <a:lnTo>
                      <a:pt x="0" y="27"/>
                    </a:lnTo>
                    <a:lnTo>
                      <a:pt x="0" y="27"/>
                    </a:lnTo>
                    <a:lnTo>
                      <a:pt x="0" y="27"/>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0"/>
                    </a:lnTo>
                    <a:lnTo>
                      <a:pt x="0" y="0"/>
                    </a:lnTo>
                    <a:lnTo>
                      <a:pt x="0" y="0"/>
                    </a:lnTo>
                    <a:lnTo>
                      <a:pt x="0" y="0"/>
                    </a:lnTo>
                    <a:lnTo>
                      <a:pt x="0" y="0"/>
                    </a:lnTo>
                    <a:lnTo>
                      <a:pt x="0" y="0"/>
                    </a:lnTo>
                    <a:lnTo>
                      <a:pt x="0"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6" y="6"/>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05" name="Freeform 356"/>
              <p:cNvSpPr>
                <a:spLocks/>
              </p:cNvSpPr>
              <p:nvPr/>
            </p:nvSpPr>
            <p:spPr bwMode="auto">
              <a:xfrm>
                <a:off x="2483" y="2099"/>
                <a:ext cx="26" cy="27"/>
              </a:xfrm>
              <a:custGeom>
                <a:avLst/>
                <a:gdLst>
                  <a:gd name="T0" fmla="*/ 26 w 26"/>
                  <a:gd name="T1" fmla="*/ 16 h 27"/>
                  <a:gd name="T2" fmla="*/ 26 w 26"/>
                  <a:gd name="T3" fmla="*/ 16 h 27"/>
                  <a:gd name="T4" fmla="*/ 21 w 26"/>
                  <a:gd name="T5" fmla="*/ 16 h 27"/>
                  <a:gd name="T6" fmla="*/ 21 w 26"/>
                  <a:gd name="T7" fmla="*/ 21 h 27"/>
                  <a:gd name="T8" fmla="*/ 21 w 26"/>
                  <a:gd name="T9" fmla="*/ 21 h 27"/>
                  <a:gd name="T10" fmla="*/ 21 w 26"/>
                  <a:gd name="T11" fmla="*/ 21 h 27"/>
                  <a:gd name="T12" fmla="*/ 21 w 26"/>
                  <a:gd name="T13" fmla="*/ 21 h 27"/>
                  <a:gd name="T14" fmla="*/ 21 w 26"/>
                  <a:gd name="T15" fmla="*/ 27 h 27"/>
                  <a:gd name="T16" fmla="*/ 21 w 26"/>
                  <a:gd name="T17" fmla="*/ 27 h 27"/>
                  <a:gd name="T18" fmla="*/ 16 w 26"/>
                  <a:gd name="T19" fmla="*/ 27 h 27"/>
                  <a:gd name="T20" fmla="*/ 16 w 26"/>
                  <a:gd name="T21" fmla="*/ 27 h 27"/>
                  <a:gd name="T22" fmla="*/ 16 w 26"/>
                  <a:gd name="T23" fmla="*/ 27 h 27"/>
                  <a:gd name="T24" fmla="*/ 16 w 26"/>
                  <a:gd name="T25" fmla="*/ 27 h 27"/>
                  <a:gd name="T26" fmla="*/ 10 w 26"/>
                  <a:gd name="T27" fmla="*/ 27 h 27"/>
                  <a:gd name="T28" fmla="*/ 10 w 26"/>
                  <a:gd name="T29" fmla="*/ 27 h 27"/>
                  <a:gd name="T30" fmla="*/ 10 w 26"/>
                  <a:gd name="T31" fmla="*/ 27 h 27"/>
                  <a:gd name="T32" fmla="*/ 10 w 26"/>
                  <a:gd name="T33" fmla="*/ 27 h 27"/>
                  <a:gd name="T34" fmla="*/ 5 w 26"/>
                  <a:gd name="T35" fmla="*/ 27 h 27"/>
                  <a:gd name="T36" fmla="*/ 5 w 26"/>
                  <a:gd name="T37" fmla="*/ 27 h 27"/>
                  <a:gd name="T38" fmla="*/ 5 w 26"/>
                  <a:gd name="T39" fmla="*/ 27 h 27"/>
                  <a:gd name="T40" fmla="*/ 5 w 26"/>
                  <a:gd name="T41" fmla="*/ 27 h 27"/>
                  <a:gd name="T42" fmla="*/ 0 w 26"/>
                  <a:gd name="T43" fmla="*/ 27 h 27"/>
                  <a:gd name="T44" fmla="*/ 0 w 26"/>
                  <a:gd name="T45" fmla="*/ 21 h 27"/>
                  <a:gd name="T46" fmla="*/ 0 w 26"/>
                  <a:gd name="T47" fmla="*/ 21 h 27"/>
                  <a:gd name="T48" fmla="*/ 0 w 26"/>
                  <a:gd name="T49" fmla="*/ 21 h 27"/>
                  <a:gd name="T50" fmla="*/ 0 w 26"/>
                  <a:gd name="T51" fmla="*/ 21 h 27"/>
                  <a:gd name="T52" fmla="*/ 0 w 26"/>
                  <a:gd name="T53" fmla="*/ 16 h 27"/>
                  <a:gd name="T54" fmla="*/ 0 w 26"/>
                  <a:gd name="T55" fmla="*/ 16 h 27"/>
                  <a:gd name="T56" fmla="*/ 0 w 26"/>
                  <a:gd name="T57" fmla="*/ 16 h 27"/>
                  <a:gd name="T58" fmla="*/ 0 w 26"/>
                  <a:gd name="T59" fmla="*/ 16 h 27"/>
                  <a:gd name="T60" fmla="*/ 0 w 26"/>
                  <a:gd name="T61" fmla="*/ 11 h 27"/>
                  <a:gd name="T62" fmla="*/ 0 w 26"/>
                  <a:gd name="T63" fmla="*/ 11 h 27"/>
                  <a:gd name="T64" fmla="*/ 0 w 26"/>
                  <a:gd name="T65" fmla="*/ 11 h 27"/>
                  <a:gd name="T66" fmla="*/ 0 w 26"/>
                  <a:gd name="T67" fmla="*/ 6 h 27"/>
                  <a:gd name="T68" fmla="*/ 0 w 26"/>
                  <a:gd name="T69" fmla="*/ 6 h 27"/>
                  <a:gd name="T70" fmla="*/ 0 w 26"/>
                  <a:gd name="T71" fmla="*/ 6 h 27"/>
                  <a:gd name="T72" fmla="*/ 0 w 26"/>
                  <a:gd name="T73" fmla="*/ 6 h 27"/>
                  <a:gd name="T74" fmla="*/ 0 w 26"/>
                  <a:gd name="T75" fmla="*/ 0 h 27"/>
                  <a:gd name="T76" fmla="*/ 5 w 26"/>
                  <a:gd name="T77" fmla="*/ 0 h 27"/>
                  <a:gd name="T78" fmla="*/ 5 w 26"/>
                  <a:gd name="T79" fmla="*/ 0 h 27"/>
                  <a:gd name="T80" fmla="*/ 5 w 26"/>
                  <a:gd name="T81" fmla="*/ 0 h 27"/>
                  <a:gd name="T82" fmla="*/ 5 w 26"/>
                  <a:gd name="T83" fmla="*/ 0 h 27"/>
                  <a:gd name="T84" fmla="*/ 10 w 26"/>
                  <a:gd name="T85" fmla="*/ 0 h 27"/>
                  <a:gd name="T86" fmla="*/ 10 w 26"/>
                  <a:gd name="T87" fmla="*/ 0 h 27"/>
                  <a:gd name="T88" fmla="*/ 10 w 26"/>
                  <a:gd name="T89" fmla="*/ 0 h 27"/>
                  <a:gd name="T90" fmla="*/ 10 w 26"/>
                  <a:gd name="T91" fmla="*/ 0 h 27"/>
                  <a:gd name="T92" fmla="*/ 16 w 26"/>
                  <a:gd name="T93" fmla="*/ 0 h 27"/>
                  <a:gd name="T94" fmla="*/ 16 w 26"/>
                  <a:gd name="T95" fmla="*/ 0 h 27"/>
                  <a:gd name="T96" fmla="*/ 16 w 26"/>
                  <a:gd name="T97" fmla="*/ 0 h 27"/>
                  <a:gd name="T98" fmla="*/ 16 w 26"/>
                  <a:gd name="T99" fmla="*/ 0 h 27"/>
                  <a:gd name="T100" fmla="*/ 21 w 26"/>
                  <a:gd name="T101" fmla="*/ 0 h 27"/>
                  <a:gd name="T102" fmla="*/ 21 w 26"/>
                  <a:gd name="T103" fmla="*/ 0 h 27"/>
                  <a:gd name="T104" fmla="*/ 21 w 26"/>
                  <a:gd name="T105" fmla="*/ 0 h 27"/>
                  <a:gd name="T106" fmla="*/ 21 w 26"/>
                  <a:gd name="T107" fmla="*/ 6 h 27"/>
                  <a:gd name="T108" fmla="*/ 21 w 26"/>
                  <a:gd name="T109" fmla="*/ 6 h 27"/>
                  <a:gd name="T110" fmla="*/ 21 w 26"/>
                  <a:gd name="T111" fmla="*/ 6 h 27"/>
                  <a:gd name="T112" fmla="*/ 26 w 26"/>
                  <a:gd name="T113" fmla="*/ 11 h 27"/>
                  <a:gd name="T114" fmla="*/ 26 w 26"/>
                  <a:gd name="T115" fmla="*/ 11 h 27"/>
                  <a:gd name="T116" fmla="*/ 26 w 26"/>
                  <a:gd name="T117" fmla="*/ 11 h 27"/>
                  <a:gd name="T118" fmla="*/ 26 w 26"/>
                  <a:gd name="T119" fmla="*/ 11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 h="27">
                    <a:moveTo>
                      <a:pt x="26" y="11"/>
                    </a:move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1" y="16"/>
                    </a:lnTo>
                    <a:lnTo>
                      <a:pt x="21" y="16"/>
                    </a:lnTo>
                    <a:lnTo>
                      <a:pt x="21" y="16"/>
                    </a:lnTo>
                    <a:lnTo>
                      <a:pt x="21" y="16"/>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7"/>
                    </a:lnTo>
                    <a:lnTo>
                      <a:pt x="21" y="27"/>
                    </a:lnTo>
                    <a:lnTo>
                      <a:pt x="21" y="27"/>
                    </a:lnTo>
                    <a:lnTo>
                      <a:pt x="21" y="27"/>
                    </a:lnTo>
                    <a:lnTo>
                      <a:pt x="21" y="27"/>
                    </a:lnTo>
                    <a:lnTo>
                      <a:pt x="21" y="27"/>
                    </a:lnTo>
                    <a:lnTo>
                      <a:pt x="21" y="27"/>
                    </a:lnTo>
                    <a:lnTo>
                      <a:pt x="21" y="27"/>
                    </a:lnTo>
                    <a:lnTo>
                      <a:pt x="21" y="27"/>
                    </a:lnTo>
                    <a:lnTo>
                      <a:pt x="21"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0" y="27"/>
                    </a:lnTo>
                    <a:lnTo>
                      <a:pt x="0" y="27"/>
                    </a:lnTo>
                    <a:lnTo>
                      <a:pt x="0" y="27"/>
                    </a:lnTo>
                    <a:lnTo>
                      <a:pt x="0" y="27"/>
                    </a:lnTo>
                    <a:lnTo>
                      <a:pt x="0" y="27"/>
                    </a:lnTo>
                    <a:lnTo>
                      <a:pt x="0" y="27"/>
                    </a:lnTo>
                    <a:lnTo>
                      <a:pt x="0" y="27"/>
                    </a:lnTo>
                    <a:lnTo>
                      <a:pt x="0" y="27"/>
                    </a:lnTo>
                    <a:lnTo>
                      <a:pt x="0" y="27"/>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0"/>
                    </a:lnTo>
                    <a:lnTo>
                      <a:pt x="0" y="0"/>
                    </a:lnTo>
                    <a:lnTo>
                      <a:pt x="0" y="0"/>
                    </a:lnTo>
                    <a:lnTo>
                      <a:pt x="0" y="0"/>
                    </a:lnTo>
                    <a:lnTo>
                      <a:pt x="0" y="0"/>
                    </a:lnTo>
                    <a:lnTo>
                      <a:pt x="0" y="0"/>
                    </a:lnTo>
                    <a:lnTo>
                      <a:pt x="0"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6" y="6"/>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06" name="Freeform 357"/>
              <p:cNvSpPr>
                <a:spLocks/>
              </p:cNvSpPr>
              <p:nvPr/>
            </p:nvSpPr>
            <p:spPr bwMode="auto">
              <a:xfrm>
                <a:off x="2963" y="2374"/>
                <a:ext cx="26" cy="31"/>
              </a:xfrm>
              <a:custGeom>
                <a:avLst/>
                <a:gdLst>
                  <a:gd name="T0" fmla="*/ 26 w 26"/>
                  <a:gd name="T1" fmla="*/ 16 h 31"/>
                  <a:gd name="T2" fmla="*/ 26 w 26"/>
                  <a:gd name="T3" fmla="*/ 16 h 31"/>
                  <a:gd name="T4" fmla="*/ 26 w 26"/>
                  <a:gd name="T5" fmla="*/ 21 h 31"/>
                  <a:gd name="T6" fmla="*/ 26 w 26"/>
                  <a:gd name="T7" fmla="*/ 21 h 31"/>
                  <a:gd name="T8" fmla="*/ 26 w 26"/>
                  <a:gd name="T9" fmla="*/ 21 h 31"/>
                  <a:gd name="T10" fmla="*/ 26 w 26"/>
                  <a:gd name="T11" fmla="*/ 21 h 31"/>
                  <a:gd name="T12" fmla="*/ 26 w 26"/>
                  <a:gd name="T13" fmla="*/ 26 h 31"/>
                  <a:gd name="T14" fmla="*/ 26 w 26"/>
                  <a:gd name="T15" fmla="*/ 26 h 31"/>
                  <a:gd name="T16" fmla="*/ 21 w 26"/>
                  <a:gd name="T17" fmla="*/ 26 h 31"/>
                  <a:gd name="T18" fmla="*/ 21 w 26"/>
                  <a:gd name="T19" fmla="*/ 26 h 31"/>
                  <a:gd name="T20" fmla="*/ 21 w 26"/>
                  <a:gd name="T21" fmla="*/ 26 h 31"/>
                  <a:gd name="T22" fmla="*/ 21 w 26"/>
                  <a:gd name="T23" fmla="*/ 26 h 31"/>
                  <a:gd name="T24" fmla="*/ 16 w 26"/>
                  <a:gd name="T25" fmla="*/ 31 h 31"/>
                  <a:gd name="T26" fmla="*/ 16 w 26"/>
                  <a:gd name="T27" fmla="*/ 31 h 31"/>
                  <a:gd name="T28" fmla="*/ 16 w 26"/>
                  <a:gd name="T29" fmla="*/ 31 h 31"/>
                  <a:gd name="T30" fmla="*/ 16 w 26"/>
                  <a:gd name="T31" fmla="*/ 31 h 31"/>
                  <a:gd name="T32" fmla="*/ 10 w 26"/>
                  <a:gd name="T33" fmla="*/ 31 h 31"/>
                  <a:gd name="T34" fmla="*/ 10 w 26"/>
                  <a:gd name="T35" fmla="*/ 26 h 31"/>
                  <a:gd name="T36" fmla="*/ 10 w 26"/>
                  <a:gd name="T37" fmla="*/ 26 h 31"/>
                  <a:gd name="T38" fmla="*/ 10 w 26"/>
                  <a:gd name="T39" fmla="*/ 26 h 31"/>
                  <a:gd name="T40" fmla="*/ 5 w 26"/>
                  <a:gd name="T41" fmla="*/ 26 h 31"/>
                  <a:gd name="T42" fmla="*/ 5 w 26"/>
                  <a:gd name="T43" fmla="*/ 26 h 31"/>
                  <a:gd name="T44" fmla="*/ 5 w 26"/>
                  <a:gd name="T45" fmla="*/ 26 h 31"/>
                  <a:gd name="T46" fmla="*/ 5 w 26"/>
                  <a:gd name="T47" fmla="*/ 21 h 31"/>
                  <a:gd name="T48" fmla="*/ 5 w 26"/>
                  <a:gd name="T49" fmla="*/ 21 h 31"/>
                  <a:gd name="T50" fmla="*/ 0 w 26"/>
                  <a:gd name="T51" fmla="*/ 21 h 31"/>
                  <a:gd name="T52" fmla="*/ 0 w 26"/>
                  <a:gd name="T53" fmla="*/ 21 h 31"/>
                  <a:gd name="T54" fmla="*/ 0 w 26"/>
                  <a:gd name="T55" fmla="*/ 16 h 31"/>
                  <a:gd name="T56" fmla="*/ 0 w 26"/>
                  <a:gd name="T57" fmla="*/ 16 h 31"/>
                  <a:gd name="T58" fmla="*/ 0 w 26"/>
                  <a:gd name="T59" fmla="*/ 16 h 31"/>
                  <a:gd name="T60" fmla="*/ 0 w 26"/>
                  <a:gd name="T61" fmla="*/ 10 h 31"/>
                  <a:gd name="T62" fmla="*/ 0 w 26"/>
                  <a:gd name="T63" fmla="*/ 10 h 31"/>
                  <a:gd name="T64" fmla="*/ 0 w 26"/>
                  <a:gd name="T65" fmla="*/ 10 h 31"/>
                  <a:gd name="T66" fmla="*/ 0 w 26"/>
                  <a:gd name="T67" fmla="*/ 10 h 31"/>
                  <a:gd name="T68" fmla="*/ 5 w 26"/>
                  <a:gd name="T69" fmla="*/ 5 h 31"/>
                  <a:gd name="T70" fmla="*/ 5 w 26"/>
                  <a:gd name="T71" fmla="*/ 5 h 31"/>
                  <a:gd name="T72" fmla="*/ 5 w 26"/>
                  <a:gd name="T73" fmla="*/ 5 h 31"/>
                  <a:gd name="T74" fmla="*/ 5 w 26"/>
                  <a:gd name="T75" fmla="*/ 5 h 31"/>
                  <a:gd name="T76" fmla="*/ 5 w 26"/>
                  <a:gd name="T77" fmla="*/ 0 h 31"/>
                  <a:gd name="T78" fmla="*/ 5 w 26"/>
                  <a:gd name="T79" fmla="*/ 0 h 31"/>
                  <a:gd name="T80" fmla="*/ 10 w 26"/>
                  <a:gd name="T81" fmla="*/ 0 h 31"/>
                  <a:gd name="T82" fmla="*/ 10 w 26"/>
                  <a:gd name="T83" fmla="*/ 0 h 31"/>
                  <a:gd name="T84" fmla="*/ 10 w 26"/>
                  <a:gd name="T85" fmla="*/ 0 h 31"/>
                  <a:gd name="T86" fmla="*/ 10 w 26"/>
                  <a:gd name="T87" fmla="*/ 0 h 31"/>
                  <a:gd name="T88" fmla="*/ 16 w 26"/>
                  <a:gd name="T89" fmla="*/ 0 h 31"/>
                  <a:gd name="T90" fmla="*/ 16 w 26"/>
                  <a:gd name="T91" fmla="*/ 0 h 31"/>
                  <a:gd name="T92" fmla="*/ 16 w 26"/>
                  <a:gd name="T93" fmla="*/ 0 h 31"/>
                  <a:gd name="T94" fmla="*/ 21 w 26"/>
                  <a:gd name="T95" fmla="*/ 0 h 31"/>
                  <a:gd name="T96" fmla="*/ 21 w 26"/>
                  <a:gd name="T97" fmla="*/ 0 h 31"/>
                  <a:gd name="T98" fmla="*/ 21 w 26"/>
                  <a:gd name="T99" fmla="*/ 0 h 31"/>
                  <a:gd name="T100" fmla="*/ 21 w 26"/>
                  <a:gd name="T101" fmla="*/ 0 h 31"/>
                  <a:gd name="T102" fmla="*/ 21 w 26"/>
                  <a:gd name="T103" fmla="*/ 5 h 31"/>
                  <a:gd name="T104" fmla="*/ 26 w 26"/>
                  <a:gd name="T105" fmla="*/ 5 h 31"/>
                  <a:gd name="T106" fmla="*/ 26 w 26"/>
                  <a:gd name="T107" fmla="*/ 5 h 31"/>
                  <a:gd name="T108" fmla="*/ 26 w 26"/>
                  <a:gd name="T109" fmla="*/ 5 h 31"/>
                  <a:gd name="T110" fmla="*/ 26 w 26"/>
                  <a:gd name="T111" fmla="*/ 5 h 31"/>
                  <a:gd name="T112" fmla="*/ 26 w 26"/>
                  <a:gd name="T113" fmla="*/ 10 h 31"/>
                  <a:gd name="T114" fmla="*/ 26 w 26"/>
                  <a:gd name="T115" fmla="*/ 10 h 31"/>
                  <a:gd name="T116" fmla="*/ 26 w 26"/>
                  <a:gd name="T117" fmla="*/ 10 h 31"/>
                  <a:gd name="T118" fmla="*/ 26 w 26"/>
                  <a:gd name="T11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 h="31">
                    <a:moveTo>
                      <a:pt x="26" y="16"/>
                    </a:move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0" y="31"/>
                    </a:lnTo>
                    <a:lnTo>
                      <a:pt x="10" y="31"/>
                    </a:lnTo>
                    <a:lnTo>
                      <a:pt x="10" y="31"/>
                    </a:lnTo>
                    <a:lnTo>
                      <a:pt x="10" y="31"/>
                    </a:lnTo>
                    <a:lnTo>
                      <a:pt x="10" y="31"/>
                    </a:lnTo>
                    <a:lnTo>
                      <a:pt x="10" y="31"/>
                    </a:lnTo>
                    <a:lnTo>
                      <a:pt x="10" y="31"/>
                    </a:lnTo>
                    <a:lnTo>
                      <a:pt x="10" y="31"/>
                    </a:lnTo>
                    <a:lnTo>
                      <a:pt x="10" y="31"/>
                    </a:lnTo>
                    <a:lnTo>
                      <a:pt x="10" y="31"/>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1"/>
                    </a:lnTo>
                    <a:lnTo>
                      <a:pt x="5" y="21"/>
                    </a:lnTo>
                    <a:lnTo>
                      <a:pt x="5" y="21"/>
                    </a:lnTo>
                    <a:lnTo>
                      <a:pt x="5" y="21"/>
                    </a:lnTo>
                    <a:lnTo>
                      <a:pt x="5" y="21"/>
                    </a:lnTo>
                    <a:lnTo>
                      <a:pt x="5" y="21"/>
                    </a:lnTo>
                    <a:lnTo>
                      <a:pt x="5" y="21"/>
                    </a:lnTo>
                    <a:lnTo>
                      <a:pt x="5" y="21"/>
                    </a:lnTo>
                    <a:lnTo>
                      <a:pt x="5" y="21"/>
                    </a:lnTo>
                    <a:lnTo>
                      <a:pt x="5" y="21"/>
                    </a:lnTo>
                    <a:lnTo>
                      <a:pt x="5" y="21"/>
                    </a:lnTo>
                    <a:lnTo>
                      <a:pt x="0" y="21"/>
                    </a:lnTo>
                    <a:lnTo>
                      <a:pt x="0" y="21"/>
                    </a:lnTo>
                    <a:lnTo>
                      <a:pt x="0" y="21"/>
                    </a:lnTo>
                    <a:lnTo>
                      <a:pt x="0" y="21"/>
                    </a:lnTo>
                    <a:lnTo>
                      <a:pt x="0" y="21"/>
                    </a:lnTo>
                    <a:lnTo>
                      <a:pt x="0" y="21"/>
                    </a:lnTo>
                    <a:lnTo>
                      <a:pt x="0"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5"/>
                    </a:lnTo>
                    <a:lnTo>
                      <a:pt x="0"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0"/>
                    </a:lnTo>
                    <a:lnTo>
                      <a:pt x="5" y="0"/>
                    </a:lnTo>
                    <a:lnTo>
                      <a:pt x="5" y="0"/>
                    </a:lnTo>
                    <a:lnTo>
                      <a:pt x="5" y="0"/>
                    </a:lnTo>
                    <a:lnTo>
                      <a:pt x="5" y="0"/>
                    </a:lnTo>
                    <a:lnTo>
                      <a:pt x="5" y="0"/>
                    </a:lnTo>
                    <a:lnTo>
                      <a:pt x="5" y="0"/>
                    </a:lnTo>
                    <a:lnTo>
                      <a:pt x="5" y="0"/>
                    </a:lnTo>
                    <a:lnTo>
                      <a:pt x="5" y="0"/>
                    </a:lnTo>
                    <a:lnTo>
                      <a:pt x="5"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6"/>
                    </a:lnTo>
                    <a:lnTo>
                      <a:pt x="26" y="16"/>
                    </a:lnTo>
                    <a:lnTo>
                      <a:pt x="26" y="16"/>
                    </a:lnTo>
                    <a:lnTo>
                      <a:pt x="26" y="16"/>
                    </a:lnTo>
                    <a:lnTo>
                      <a:pt x="26" y="16"/>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07" name="Freeform 358"/>
              <p:cNvSpPr>
                <a:spLocks/>
              </p:cNvSpPr>
              <p:nvPr/>
            </p:nvSpPr>
            <p:spPr bwMode="auto">
              <a:xfrm>
                <a:off x="2963" y="2374"/>
                <a:ext cx="26" cy="31"/>
              </a:xfrm>
              <a:custGeom>
                <a:avLst/>
                <a:gdLst>
                  <a:gd name="T0" fmla="*/ 26 w 26"/>
                  <a:gd name="T1" fmla="*/ 16 h 31"/>
                  <a:gd name="T2" fmla="*/ 26 w 26"/>
                  <a:gd name="T3" fmla="*/ 16 h 31"/>
                  <a:gd name="T4" fmla="*/ 26 w 26"/>
                  <a:gd name="T5" fmla="*/ 21 h 31"/>
                  <a:gd name="T6" fmla="*/ 26 w 26"/>
                  <a:gd name="T7" fmla="*/ 21 h 31"/>
                  <a:gd name="T8" fmla="*/ 26 w 26"/>
                  <a:gd name="T9" fmla="*/ 21 h 31"/>
                  <a:gd name="T10" fmla="*/ 26 w 26"/>
                  <a:gd name="T11" fmla="*/ 21 h 31"/>
                  <a:gd name="T12" fmla="*/ 26 w 26"/>
                  <a:gd name="T13" fmla="*/ 26 h 31"/>
                  <a:gd name="T14" fmla="*/ 26 w 26"/>
                  <a:gd name="T15" fmla="*/ 26 h 31"/>
                  <a:gd name="T16" fmla="*/ 21 w 26"/>
                  <a:gd name="T17" fmla="*/ 26 h 31"/>
                  <a:gd name="T18" fmla="*/ 21 w 26"/>
                  <a:gd name="T19" fmla="*/ 26 h 31"/>
                  <a:gd name="T20" fmla="*/ 21 w 26"/>
                  <a:gd name="T21" fmla="*/ 26 h 31"/>
                  <a:gd name="T22" fmla="*/ 21 w 26"/>
                  <a:gd name="T23" fmla="*/ 26 h 31"/>
                  <a:gd name="T24" fmla="*/ 16 w 26"/>
                  <a:gd name="T25" fmla="*/ 31 h 31"/>
                  <a:gd name="T26" fmla="*/ 16 w 26"/>
                  <a:gd name="T27" fmla="*/ 31 h 31"/>
                  <a:gd name="T28" fmla="*/ 16 w 26"/>
                  <a:gd name="T29" fmla="*/ 31 h 31"/>
                  <a:gd name="T30" fmla="*/ 16 w 26"/>
                  <a:gd name="T31" fmla="*/ 31 h 31"/>
                  <a:gd name="T32" fmla="*/ 10 w 26"/>
                  <a:gd name="T33" fmla="*/ 31 h 31"/>
                  <a:gd name="T34" fmla="*/ 10 w 26"/>
                  <a:gd name="T35" fmla="*/ 26 h 31"/>
                  <a:gd name="T36" fmla="*/ 10 w 26"/>
                  <a:gd name="T37" fmla="*/ 26 h 31"/>
                  <a:gd name="T38" fmla="*/ 10 w 26"/>
                  <a:gd name="T39" fmla="*/ 26 h 31"/>
                  <a:gd name="T40" fmla="*/ 5 w 26"/>
                  <a:gd name="T41" fmla="*/ 26 h 31"/>
                  <a:gd name="T42" fmla="*/ 5 w 26"/>
                  <a:gd name="T43" fmla="*/ 26 h 31"/>
                  <a:gd name="T44" fmla="*/ 5 w 26"/>
                  <a:gd name="T45" fmla="*/ 26 h 31"/>
                  <a:gd name="T46" fmla="*/ 5 w 26"/>
                  <a:gd name="T47" fmla="*/ 21 h 31"/>
                  <a:gd name="T48" fmla="*/ 5 w 26"/>
                  <a:gd name="T49" fmla="*/ 21 h 31"/>
                  <a:gd name="T50" fmla="*/ 0 w 26"/>
                  <a:gd name="T51" fmla="*/ 21 h 31"/>
                  <a:gd name="T52" fmla="*/ 0 w 26"/>
                  <a:gd name="T53" fmla="*/ 21 h 31"/>
                  <a:gd name="T54" fmla="*/ 0 w 26"/>
                  <a:gd name="T55" fmla="*/ 16 h 31"/>
                  <a:gd name="T56" fmla="*/ 0 w 26"/>
                  <a:gd name="T57" fmla="*/ 16 h 31"/>
                  <a:gd name="T58" fmla="*/ 0 w 26"/>
                  <a:gd name="T59" fmla="*/ 16 h 31"/>
                  <a:gd name="T60" fmla="*/ 0 w 26"/>
                  <a:gd name="T61" fmla="*/ 10 h 31"/>
                  <a:gd name="T62" fmla="*/ 0 w 26"/>
                  <a:gd name="T63" fmla="*/ 10 h 31"/>
                  <a:gd name="T64" fmla="*/ 0 w 26"/>
                  <a:gd name="T65" fmla="*/ 10 h 31"/>
                  <a:gd name="T66" fmla="*/ 0 w 26"/>
                  <a:gd name="T67" fmla="*/ 10 h 31"/>
                  <a:gd name="T68" fmla="*/ 5 w 26"/>
                  <a:gd name="T69" fmla="*/ 5 h 31"/>
                  <a:gd name="T70" fmla="*/ 5 w 26"/>
                  <a:gd name="T71" fmla="*/ 5 h 31"/>
                  <a:gd name="T72" fmla="*/ 5 w 26"/>
                  <a:gd name="T73" fmla="*/ 5 h 31"/>
                  <a:gd name="T74" fmla="*/ 5 w 26"/>
                  <a:gd name="T75" fmla="*/ 5 h 31"/>
                  <a:gd name="T76" fmla="*/ 5 w 26"/>
                  <a:gd name="T77" fmla="*/ 0 h 31"/>
                  <a:gd name="T78" fmla="*/ 5 w 26"/>
                  <a:gd name="T79" fmla="*/ 0 h 31"/>
                  <a:gd name="T80" fmla="*/ 10 w 26"/>
                  <a:gd name="T81" fmla="*/ 0 h 31"/>
                  <a:gd name="T82" fmla="*/ 10 w 26"/>
                  <a:gd name="T83" fmla="*/ 0 h 31"/>
                  <a:gd name="T84" fmla="*/ 10 w 26"/>
                  <a:gd name="T85" fmla="*/ 0 h 31"/>
                  <a:gd name="T86" fmla="*/ 10 w 26"/>
                  <a:gd name="T87" fmla="*/ 0 h 31"/>
                  <a:gd name="T88" fmla="*/ 16 w 26"/>
                  <a:gd name="T89" fmla="*/ 0 h 31"/>
                  <a:gd name="T90" fmla="*/ 16 w 26"/>
                  <a:gd name="T91" fmla="*/ 0 h 31"/>
                  <a:gd name="T92" fmla="*/ 16 w 26"/>
                  <a:gd name="T93" fmla="*/ 0 h 31"/>
                  <a:gd name="T94" fmla="*/ 21 w 26"/>
                  <a:gd name="T95" fmla="*/ 0 h 31"/>
                  <a:gd name="T96" fmla="*/ 21 w 26"/>
                  <a:gd name="T97" fmla="*/ 0 h 31"/>
                  <a:gd name="T98" fmla="*/ 21 w 26"/>
                  <a:gd name="T99" fmla="*/ 0 h 31"/>
                  <a:gd name="T100" fmla="*/ 21 w 26"/>
                  <a:gd name="T101" fmla="*/ 0 h 31"/>
                  <a:gd name="T102" fmla="*/ 21 w 26"/>
                  <a:gd name="T103" fmla="*/ 5 h 31"/>
                  <a:gd name="T104" fmla="*/ 26 w 26"/>
                  <a:gd name="T105" fmla="*/ 5 h 31"/>
                  <a:gd name="T106" fmla="*/ 26 w 26"/>
                  <a:gd name="T107" fmla="*/ 5 h 31"/>
                  <a:gd name="T108" fmla="*/ 26 w 26"/>
                  <a:gd name="T109" fmla="*/ 5 h 31"/>
                  <a:gd name="T110" fmla="*/ 26 w 26"/>
                  <a:gd name="T111" fmla="*/ 5 h 31"/>
                  <a:gd name="T112" fmla="*/ 26 w 26"/>
                  <a:gd name="T113" fmla="*/ 10 h 31"/>
                  <a:gd name="T114" fmla="*/ 26 w 26"/>
                  <a:gd name="T115" fmla="*/ 10 h 31"/>
                  <a:gd name="T116" fmla="*/ 26 w 26"/>
                  <a:gd name="T117" fmla="*/ 10 h 31"/>
                  <a:gd name="T118" fmla="*/ 26 w 26"/>
                  <a:gd name="T11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 h="31">
                    <a:moveTo>
                      <a:pt x="26" y="16"/>
                    </a:move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0" y="31"/>
                    </a:lnTo>
                    <a:lnTo>
                      <a:pt x="10" y="31"/>
                    </a:lnTo>
                    <a:lnTo>
                      <a:pt x="10" y="31"/>
                    </a:lnTo>
                    <a:lnTo>
                      <a:pt x="10" y="31"/>
                    </a:lnTo>
                    <a:lnTo>
                      <a:pt x="10" y="31"/>
                    </a:lnTo>
                    <a:lnTo>
                      <a:pt x="10" y="31"/>
                    </a:lnTo>
                    <a:lnTo>
                      <a:pt x="10" y="31"/>
                    </a:lnTo>
                    <a:lnTo>
                      <a:pt x="10" y="31"/>
                    </a:lnTo>
                    <a:lnTo>
                      <a:pt x="10" y="31"/>
                    </a:lnTo>
                    <a:lnTo>
                      <a:pt x="10" y="31"/>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1"/>
                    </a:lnTo>
                    <a:lnTo>
                      <a:pt x="5" y="21"/>
                    </a:lnTo>
                    <a:lnTo>
                      <a:pt x="5" y="21"/>
                    </a:lnTo>
                    <a:lnTo>
                      <a:pt x="5" y="21"/>
                    </a:lnTo>
                    <a:lnTo>
                      <a:pt x="5" y="21"/>
                    </a:lnTo>
                    <a:lnTo>
                      <a:pt x="5" y="21"/>
                    </a:lnTo>
                    <a:lnTo>
                      <a:pt x="5" y="21"/>
                    </a:lnTo>
                    <a:lnTo>
                      <a:pt x="5" y="21"/>
                    </a:lnTo>
                    <a:lnTo>
                      <a:pt x="5" y="21"/>
                    </a:lnTo>
                    <a:lnTo>
                      <a:pt x="5" y="21"/>
                    </a:lnTo>
                    <a:lnTo>
                      <a:pt x="5" y="21"/>
                    </a:lnTo>
                    <a:lnTo>
                      <a:pt x="0" y="21"/>
                    </a:lnTo>
                    <a:lnTo>
                      <a:pt x="0" y="21"/>
                    </a:lnTo>
                    <a:lnTo>
                      <a:pt x="0" y="21"/>
                    </a:lnTo>
                    <a:lnTo>
                      <a:pt x="0" y="21"/>
                    </a:lnTo>
                    <a:lnTo>
                      <a:pt x="0" y="21"/>
                    </a:lnTo>
                    <a:lnTo>
                      <a:pt x="0" y="21"/>
                    </a:lnTo>
                    <a:lnTo>
                      <a:pt x="0"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5"/>
                    </a:lnTo>
                    <a:lnTo>
                      <a:pt x="0"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0"/>
                    </a:lnTo>
                    <a:lnTo>
                      <a:pt x="5" y="0"/>
                    </a:lnTo>
                    <a:lnTo>
                      <a:pt x="5" y="0"/>
                    </a:lnTo>
                    <a:lnTo>
                      <a:pt x="5" y="0"/>
                    </a:lnTo>
                    <a:lnTo>
                      <a:pt x="5" y="0"/>
                    </a:lnTo>
                    <a:lnTo>
                      <a:pt x="5" y="0"/>
                    </a:lnTo>
                    <a:lnTo>
                      <a:pt x="5" y="0"/>
                    </a:lnTo>
                    <a:lnTo>
                      <a:pt x="5" y="0"/>
                    </a:lnTo>
                    <a:lnTo>
                      <a:pt x="5" y="0"/>
                    </a:lnTo>
                    <a:lnTo>
                      <a:pt x="5"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6"/>
                    </a:lnTo>
                    <a:lnTo>
                      <a:pt x="26" y="16"/>
                    </a:lnTo>
                    <a:lnTo>
                      <a:pt x="26" y="16"/>
                    </a:lnTo>
                    <a:lnTo>
                      <a:pt x="26" y="16"/>
                    </a:lnTo>
                    <a:lnTo>
                      <a:pt x="26" y="16"/>
                    </a:lnTo>
                    <a:lnTo>
                      <a:pt x="26" y="1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08" name="Freeform 359"/>
              <p:cNvSpPr>
                <a:spLocks/>
              </p:cNvSpPr>
              <p:nvPr/>
            </p:nvSpPr>
            <p:spPr bwMode="auto">
              <a:xfrm>
                <a:off x="4972" y="2263"/>
                <a:ext cx="26" cy="26"/>
              </a:xfrm>
              <a:custGeom>
                <a:avLst/>
                <a:gdLst>
                  <a:gd name="T0" fmla="*/ 26 w 26"/>
                  <a:gd name="T1" fmla="*/ 16 h 26"/>
                  <a:gd name="T2" fmla="*/ 26 w 26"/>
                  <a:gd name="T3" fmla="*/ 16 h 26"/>
                  <a:gd name="T4" fmla="*/ 26 w 26"/>
                  <a:gd name="T5" fmla="*/ 16 h 26"/>
                  <a:gd name="T6" fmla="*/ 26 w 26"/>
                  <a:gd name="T7" fmla="*/ 21 h 26"/>
                  <a:gd name="T8" fmla="*/ 26 w 26"/>
                  <a:gd name="T9" fmla="*/ 21 h 26"/>
                  <a:gd name="T10" fmla="*/ 26 w 26"/>
                  <a:gd name="T11" fmla="*/ 21 h 26"/>
                  <a:gd name="T12" fmla="*/ 26 w 26"/>
                  <a:gd name="T13" fmla="*/ 21 h 26"/>
                  <a:gd name="T14" fmla="*/ 26 w 26"/>
                  <a:gd name="T15" fmla="*/ 26 h 26"/>
                  <a:gd name="T16" fmla="*/ 21 w 26"/>
                  <a:gd name="T17" fmla="*/ 26 h 26"/>
                  <a:gd name="T18" fmla="*/ 21 w 26"/>
                  <a:gd name="T19" fmla="*/ 26 h 26"/>
                  <a:gd name="T20" fmla="*/ 21 w 26"/>
                  <a:gd name="T21" fmla="*/ 26 h 26"/>
                  <a:gd name="T22" fmla="*/ 21 w 26"/>
                  <a:gd name="T23" fmla="*/ 26 h 26"/>
                  <a:gd name="T24" fmla="*/ 16 w 26"/>
                  <a:gd name="T25" fmla="*/ 26 h 26"/>
                  <a:gd name="T26" fmla="*/ 16 w 26"/>
                  <a:gd name="T27" fmla="*/ 26 h 26"/>
                  <a:gd name="T28" fmla="*/ 16 w 26"/>
                  <a:gd name="T29" fmla="*/ 26 h 26"/>
                  <a:gd name="T30" fmla="*/ 16 w 26"/>
                  <a:gd name="T31" fmla="*/ 26 h 26"/>
                  <a:gd name="T32" fmla="*/ 11 w 26"/>
                  <a:gd name="T33" fmla="*/ 26 h 26"/>
                  <a:gd name="T34" fmla="*/ 11 w 26"/>
                  <a:gd name="T35" fmla="*/ 26 h 26"/>
                  <a:gd name="T36" fmla="*/ 11 w 26"/>
                  <a:gd name="T37" fmla="*/ 26 h 26"/>
                  <a:gd name="T38" fmla="*/ 11 w 26"/>
                  <a:gd name="T39" fmla="*/ 26 h 26"/>
                  <a:gd name="T40" fmla="*/ 5 w 26"/>
                  <a:gd name="T41" fmla="*/ 26 h 26"/>
                  <a:gd name="T42" fmla="*/ 5 w 26"/>
                  <a:gd name="T43" fmla="*/ 26 h 26"/>
                  <a:gd name="T44" fmla="*/ 5 w 26"/>
                  <a:gd name="T45" fmla="*/ 21 h 26"/>
                  <a:gd name="T46" fmla="*/ 5 w 26"/>
                  <a:gd name="T47" fmla="*/ 21 h 26"/>
                  <a:gd name="T48" fmla="*/ 5 w 26"/>
                  <a:gd name="T49" fmla="*/ 21 h 26"/>
                  <a:gd name="T50" fmla="*/ 0 w 26"/>
                  <a:gd name="T51" fmla="*/ 21 h 26"/>
                  <a:gd name="T52" fmla="*/ 0 w 26"/>
                  <a:gd name="T53" fmla="*/ 16 h 26"/>
                  <a:gd name="T54" fmla="*/ 0 w 26"/>
                  <a:gd name="T55" fmla="*/ 16 h 26"/>
                  <a:gd name="T56" fmla="*/ 0 w 26"/>
                  <a:gd name="T57" fmla="*/ 16 h 26"/>
                  <a:gd name="T58" fmla="*/ 0 w 26"/>
                  <a:gd name="T59" fmla="*/ 16 h 26"/>
                  <a:gd name="T60" fmla="*/ 0 w 26"/>
                  <a:gd name="T61" fmla="*/ 10 h 26"/>
                  <a:gd name="T62" fmla="*/ 0 w 26"/>
                  <a:gd name="T63" fmla="*/ 10 h 26"/>
                  <a:gd name="T64" fmla="*/ 0 w 26"/>
                  <a:gd name="T65" fmla="*/ 10 h 26"/>
                  <a:gd name="T66" fmla="*/ 0 w 26"/>
                  <a:gd name="T67" fmla="*/ 5 h 26"/>
                  <a:gd name="T68" fmla="*/ 0 w 26"/>
                  <a:gd name="T69" fmla="*/ 5 h 26"/>
                  <a:gd name="T70" fmla="*/ 0 w 26"/>
                  <a:gd name="T71" fmla="*/ 5 h 26"/>
                  <a:gd name="T72" fmla="*/ 5 w 26"/>
                  <a:gd name="T73" fmla="*/ 5 h 26"/>
                  <a:gd name="T74" fmla="*/ 5 w 26"/>
                  <a:gd name="T75" fmla="*/ 0 h 26"/>
                  <a:gd name="T76" fmla="*/ 5 w 26"/>
                  <a:gd name="T77" fmla="*/ 0 h 26"/>
                  <a:gd name="T78" fmla="*/ 5 w 26"/>
                  <a:gd name="T79" fmla="*/ 0 h 26"/>
                  <a:gd name="T80" fmla="*/ 5 w 26"/>
                  <a:gd name="T81" fmla="*/ 0 h 26"/>
                  <a:gd name="T82" fmla="*/ 11 w 26"/>
                  <a:gd name="T83" fmla="*/ 0 h 26"/>
                  <a:gd name="T84" fmla="*/ 11 w 26"/>
                  <a:gd name="T85" fmla="*/ 0 h 26"/>
                  <a:gd name="T86" fmla="*/ 11 w 26"/>
                  <a:gd name="T87" fmla="*/ 0 h 26"/>
                  <a:gd name="T88" fmla="*/ 11 w 26"/>
                  <a:gd name="T89" fmla="*/ 0 h 26"/>
                  <a:gd name="T90" fmla="*/ 16 w 26"/>
                  <a:gd name="T91" fmla="*/ 0 h 26"/>
                  <a:gd name="T92" fmla="*/ 16 w 26"/>
                  <a:gd name="T93" fmla="*/ 0 h 26"/>
                  <a:gd name="T94" fmla="*/ 16 w 26"/>
                  <a:gd name="T95" fmla="*/ 0 h 26"/>
                  <a:gd name="T96" fmla="*/ 16 w 26"/>
                  <a:gd name="T97" fmla="*/ 0 h 26"/>
                  <a:gd name="T98" fmla="*/ 21 w 26"/>
                  <a:gd name="T99" fmla="*/ 0 h 26"/>
                  <a:gd name="T100" fmla="*/ 21 w 26"/>
                  <a:gd name="T101" fmla="*/ 0 h 26"/>
                  <a:gd name="T102" fmla="*/ 21 w 26"/>
                  <a:gd name="T103" fmla="*/ 0 h 26"/>
                  <a:gd name="T104" fmla="*/ 21 w 26"/>
                  <a:gd name="T105" fmla="*/ 0 h 26"/>
                  <a:gd name="T106" fmla="*/ 26 w 26"/>
                  <a:gd name="T107" fmla="*/ 5 h 26"/>
                  <a:gd name="T108" fmla="*/ 26 w 26"/>
                  <a:gd name="T109" fmla="*/ 5 h 26"/>
                  <a:gd name="T110" fmla="*/ 26 w 26"/>
                  <a:gd name="T111" fmla="*/ 5 h 26"/>
                  <a:gd name="T112" fmla="*/ 26 w 26"/>
                  <a:gd name="T113" fmla="*/ 10 h 26"/>
                  <a:gd name="T114" fmla="*/ 26 w 26"/>
                  <a:gd name="T115" fmla="*/ 10 h 26"/>
                  <a:gd name="T116" fmla="*/ 26 w 26"/>
                  <a:gd name="T117" fmla="*/ 10 h 26"/>
                  <a:gd name="T118" fmla="*/ 26 w 26"/>
                  <a:gd name="T119" fmla="*/ 10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 h="26">
                    <a:moveTo>
                      <a:pt x="26" y="10"/>
                    </a:move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6"/>
                    </a:lnTo>
                    <a:lnTo>
                      <a:pt x="26" y="26"/>
                    </a:lnTo>
                    <a:lnTo>
                      <a:pt x="26" y="26"/>
                    </a:lnTo>
                    <a:lnTo>
                      <a:pt x="26" y="26"/>
                    </a:lnTo>
                    <a:lnTo>
                      <a:pt x="26"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1" y="26"/>
                    </a:lnTo>
                    <a:lnTo>
                      <a:pt x="11" y="26"/>
                    </a:lnTo>
                    <a:lnTo>
                      <a:pt x="11" y="26"/>
                    </a:lnTo>
                    <a:lnTo>
                      <a:pt x="11" y="26"/>
                    </a:lnTo>
                    <a:lnTo>
                      <a:pt x="11" y="26"/>
                    </a:lnTo>
                    <a:lnTo>
                      <a:pt x="11" y="26"/>
                    </a:lnTo>
                    <a:lnTo>
                      <a:pt x="11" y="26"/>
                    </a:lnTo>
                    <a:lnTo>
                      <a:pt x="11" y="26"/>
                    </a:lnTo>
                    <a:lnTo>
                      <a:pt x="11" y="26"/>
                    </a:lnTo>
                    <a:lnTo>
                      <a:pt x="11" y="26"/>
                    </a:lnTo>
                    <a:lnTo>
                      <a:pt x="11" y="26"/>
                    </a:lnTo>
                    <a:lnTo>
                      <a:pt x="11" y="26"/>
                    </a:lnTo>
                    <a:lnTo>
                      <a:pt x="11" y="26"/>
                    </a:lnTo>
                    <a:lnTo>
                      <a:pt x="11" y="26"/>
                    </a:lnTo>
                    <a:lnTo>
                      <a:pt x="11" y="26"/>
                    </a:lnTo>
                    <a:lnTo>
                      <a:pt x="11" y="26"/>
                    </a:lnTo>
                    <a:lnTo>
                      <a:pt x="11" y="26"/>
                    </a:lnTo>
                    <a:lnTo>
                      <a:pt x="11" y="26"/>
                    </a:lnTo>
                    <a:lnTo>
                      <a:pt x="11" y="26"/>
                    </a:lnTo>
                    <a:lnTo>
                      <a:pt x="11" y="26"/>
                    </a:lnTo>
                    <a:lnTo>
                      <a:pt x="11" y="26"/>
                    </a:lnTo>
                    <a:lnTo>
                      <a:pt x="11" y="26"/>
                    </a:lnTo>
                    <a:lnTo>
                      <a:pt x="11" y="26"/>
                    </a:lnTo>
                    <a:lnTo>
                      <a:pt x="11"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0" y="21"/>
                    </a:lnTo>
                    <a:lnTo>
                      <a:pt x="0" y="21"/>
                    </a:lnTo>
                    <a:lnTo>
                      <a:pt x="0" y="21"/>
                    </a:lnTo>
                    <a:lnTo>
                      <a:pt x="0"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5" y="5"/>
                    </a:lnTo>
                    <a:lnTo>
                      <a:pt x="5" y="5"/>
                    </a:lnTo>
                    <a:lnTo>
                      <a:pt x="5" y="5"/>
                    </a:lnTo>
                    <a:lnTo>
                      <a:pt x="5" y="5"/>
                    </a:lnTo>
                    <a:lnTo>
                      <a:pt x="5" y="5"/>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5"/>
                    </a:lnTo>
                    <a:lnTo>
                      <a:pt x="21" y="5"/>
                    </a:lnTo>
                    <a:lnTo>
                      <a:pt x="21"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09" name="Freeform 360"/>
              <p:cNvSpPr>
                <a:spLocks/>
              </p:cNvSpPr>
              <p:nvPr/>
            </p:nvSpPr>
            <p:spPr bwMode="auto">
              <a:xfrm>
                <a:off x="4972" y="2263"/>
                <a:ext cx="26" cy="26"/>
              </a:xfrm>
              <a:custGeom>
                <a:avLst/>
                <a:gdLst>
                  <a:gd name="T0" fmla="*/ 26 w 26"/>
                  <a:gd name="T1" fmla="*/ 16 h 26"/>
                  <a:gd name="T2" fmla="*/ 26 w 26"/>
                  <a:gd name="T3" fmla="*/ 16 h 26"/>
                  <a:gd name="T4" fmla="*/ 26 w 26"/>
                  <a:gd name="T5" fmla="*/ 16 h 26"/>
                  <a:gd name="T6" fmla="*/ 26 w 26"/>
                  <a:gd name="T7" fmla="*/ 21 h 26"/>
                  <a:gd name="T8" fmla="*/ 26 w 26"/>
                  <a:gd name="T9" fmla="*/ 21 h 26"/>
                  <a:gd name="T10" fmla="*/ 26 w 26"/>
                  <a:gd name="T11" fmla="*/ 21 h 26"/>
                  <a:gd name="T12" fmla="*/ 26 w 26"/>
                  <a:gd name="T13" fmla="*/ 21 h 26"/>
                  <a:gd name="T14" fmla="*/ 26 w 26"/>
                  <a:gd name="T15" fmla="*/ 26 h 26"/>
                  <a:gd name="T16" fmla="*/ 21 w 26"/>
                  <a:gd name="T17" fmla="*/ 26 h 26"/>
                  <a:gd name="T18" fmla="*/ 21 w 26"/>
                  <a:gd name="T19" fmla="*/ 26 h 26"/>
                  <a:gd name="T20" fmla="*/ 21 w 26"/>
                  <a:gd name="T21" fmla="*/ 26 h 26"/>
                  <a:gd name="T22" fmla="*/ 21 w 26"/>
                  <a:gd name="T23" fmla="*/ 26 h 26"/>
                  <a:gd name="T24" fmla="*/ 16 w 26"/>
                  <a:gd name="T25" fmla="*/ 26 h 26"/>
                  <a:gd name="T26" fmla="*/ 16 w 26"/>
                  <a:gd name="T27" fmla="*/ 26 h 26"/>
                  <a:gd name="T28" fmla="*/ 16 w 26"/>
                  <a:gd name="T29" fmla="*/ 26 h 26"/>
                  <a:gd name="T30" fmla="*/ 16 w 26"/>
                  <a:gd name="T31" fmla="*/ 26 h 26"/>
                  <a:gd name="T32" fmla="*/ 11 w 26"/>
                  <a:gd name="T33" fmla="*/ 26 h 26"/>
                  <a:gd name="T34" fmla="*/ 11 w 26"/>
                  <a:gd name="T35" fmla="*/ 26 h 26"/>
                  <a:gd name="T36" fmla="*/ 11 w 26"/>
                  <a:gd name="T37" fmla="*/ 26 h 26"/>
                  <a:gd name="T38" fmla="*/ 11 w 26"/>
                  <a:gd name="T39" fmla="*/ 26 h 26"/>
                  <a:gd name="T40" fmla="*/ 5 w 26"/>
                  <a:gd name="T41" fmla="*/ 26 h 26"/>
                  <a:gd name="T42" fmla="*/ 5 w 26"/>
                  <a:gd name="T43" fmla="*/ 26 h 26"/>
                  <a:gd name="T44" fmla="*/ 5 w 26"/>
                  <a:gd name="T45" fmla="*/ 21 h 26"/>
                  <a:gd name="T46" fmla="*/ 5 w 26"/>
                  <a:gd name="T47" fmla="*/ 21 h 26"/>
                  <a:gd name="T48" fmla="*/ 5 w 26"/>
                  <a:gd name="T49" fmla="*/ 21 h 26"/>
                  <a:gd name="T50" fmla="*/ 0 w 26"/>
                  <a:gd name="T51" fmla="*/ 21 h 26"/>
                  <a:gd name="T52" fmla="*/ 0 w 26"/>
                  <a:gd name="T53" fmla="*/ 16 h 26"/>
                  <a:gd name="T54" fmla="*/ 0 w 26"/>
                  <a:gd name="T55" fmla="*/ 16 h 26"/>
                  <a:gd name="T56" fmla="*/ 0 w 26"/>
                  <a:gd name="T57" fmla="*/ 16 h 26"/>
                  <a:gd name="T58" fmla="*/ 0 w 26"/>
                  <a:gd name="T59" fmla="*/ 16 h 26"/>
                  <a:gd name="T60" fmla="*/ 0 w 26"/>
                  <a:gd name="T61" fmla="*/ 10 h 26"/>
                  <a:gd name="T62" fmla="*/ 0 w 26"/>
                  <a:gd name="T63" fmla="*/ 10 h 26"/>
                  <a:gd name="T64" fmla="*/ 0 w 26"/>
                  <a:gd name="T65" fmla="*/ 10 h 26"/>
                  <a:gd name="T66" fmla="*/ 0 w 26"/>
                  <a:gd name="T67" fmla="*/ 5 h 26"/>
                  <a:gd name="T68" fmla="*/ 0 w 26"/>
                  <a:gd name="T69" fmla="*/ 5 h 26"/>
                  <a:gd name="T70" fmla="*/ 0 w 26"/>
                  <a:gd name="T71" fmla="*/ 5 h 26"/>
                  <a:gd name="T72" fmla="*/ 5 w 26"/>
                  <a:gd name="T73" fmla="*/ 5 h 26"/>
                  <a:gd name="T74" fmla="*/ 5 w 26"/>
                  <a:gd name="T75" fmla="*/ 0 h 26"/>
                  <a:gd name="T76" fmla="*/ 5 w 26"/>
                  <a:gd name="T77" fmla="*/ 0 h 26"/>
                  <a:gd name="T78" fmla="*/ 5 w 26"/>
                  <a:gd name="T79" fmla="*/ 0 h 26"/>
                  <a:gd name="T80" fmla="*/ 5 w 26"/>
                  <a:gd name="T81" fmla="*/ 0 h 26"/>
                  <a:gd name="T82" fmla="*/ 11 w 26"/>
                  <a:gd name="T83" fmla="*/ 0 h 26"/>
                  <a:gd name="T84" fmla="*/ 11 w 26"/>
                  <a:gd name="T85" fmla="*/ 0 h 26"/>
                  <a:gd name="T86" fmla="*/ 11 w 26"/>
                  <a:gd name="T87" fmla="*/ 0 h 26"/>
                  <a:gd name="T88" fmla="*/ 11 w 26"/>
                  <a:gd name="T89" fmla="*/ 0 h 26"/>
                  <a:gd name="T90" fmla="*/ 16 w 26"/>
                  <a:gd name="T91" fmla="*/ 0 h 26"/>
                  <a:gd name="T92" fmla="*/ 16 w 26"/>
                  <a:gd name="T93" fmla="*/ 0 h 26"/>
                  <a:gd name="T94" fmla="*/ 16 w 26"/>
                  <a:gd name="T95" fmla="*/ 0 h 26"/>
                  <a:gd name="T96" fmla="*/ 16 w 26"/>
                  <a:gd name="T97" fmla="*/ 0 h 26"/>
                  <a:gd name="T98" fmla="*/ 21 w 26"/>
                  <a:gd name="T99" fmla="*/ 0 h 26"/>
                  <a:gd name="T100" fmla="*/ 21 w 26"/>
                  <a:gd name="T101" fmla="*/ 0 h 26"/>
                  <a:gd name="T102" fmla="*/ 21 w 26"/>
                  <a:gd name="T103" fmla="*/ 0 h 26"/>
                  <a:gd name="T104" fmla="*/ 21 w 26"/>
                  <a:gd name="T105" fmla="*/ 0 h 26"/>
                  <a:gd name="T106" fmla="*/ 26 w 26"/>
                  <a:gd name="T107" fmla="*/ 5 h 26"/>
                  <a:gd name="T108" fmla="*/ 26 w 26"/>
                  <a:gd name="T109" fmla="*/ 5 h 26"/>
                  <a:gd name="T110" fmla="*/ 26 w 26"/>
                  <a:gd name="T111" fmla="*/ 5 h 26"/>
                  <a:gd name="T112" fmla="*/ 26 w 26"/>
                  <a:gd name="T113" fmla="*/ 10 h 26"/>
                  <a:gd name="T114" fmla="*/ 26 w 26"/>
                  <a:gd name="T115" fmla="*/ 10 h 26"/>
                  <a:gd name="T116" fmla="*/ 26 w 26"/>
                  <a:gd name="T117" fmla="*/ 10 h 26"/>
                  <a:gd name="T118" fmla="*/ 26 w 26"/>
                  <a:gd name="T119" fmla="*/ 10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 h="26">
                    <a:moveTo>
                      <a:pt x="26" y="10"/>
                    </a:move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6"/>
                    </a:lnTo>
                    <a:lnTo>
                      <a:pt x="26" y="26"/>
                    </a:lnTo>
                    <a:lnTo>
                      <a:pt x="26" y="26"/>
                    </a:lnTo>
                    <a:lnTo>
                      <a:pt x="26" y="26"/>
                    </a:lnTo>
                    <a:lnTo>
                      <a:pt x="26"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1" y="26"/>
                    </a:lnTo>
                    <a:lnTo>
                      <a:pt x="11" y="26"/>
                    </a:lnTo>
                    <a:lnTo>
                      <a:pt x="11" y="26"/>
                    </a:lnTo>
                    <a:lnTo>
                      <a:pt x="11" y="26"/>
                    </a:lnTo>
                    <a:lnTo>
                      <a:pt x="11" y="26"/>
                    </a:lnTo>
                    <a:lnTo>
                      <a:pt x="11" y="26"/>
                    </a:lnTo>
                    <a:lnTo>
                      <a:pt x="11" y="26"/>
                    </a:lnTo>
                    <a:lnTo>
                      <a:pt x="11" y="26"/>
                    </a:lnTo>
                    <a:lnTo>
                      <a:pt x="11" y="26"/>
                    </a:lnTo>
                    <a:lnTo>
                      <a:pt x="11" y="26"/>
                    </a:lnTo>
                    <a:lnTo>
                      <a:pt x="11" y="26"/>
                    </a:lnTo>
                    <a:lnTo>
                      <a:pt x="11" y="26"/>
                    </a:lnTo>
                    <a:lnTo>
                      <a:pt x="11" y="26"/>
                    </a:lnTo>
                    <a:lnTo>
                      <a:pt x="11" y="26"/>
                    </a:lnTo>
                    <a:lnTo>
                      <a:pt x="11" y="26"/>
                    </a:lnTo>
                    <a:lnTo>
                      <a:pt x="11" y="26"/>
                    </a:lnTo>
                    <a:lnTo>
                      <a:pt x="11" y="26"/>
                    </a:lnTo>
                    <a:lnTo>
                      <a:pt x="11" y="26"/>
                    </a:lnTo>
                    <a:lnTo>
                      <a:pt x="11" y="26"/>
                    </a:lnTo>
                    <a:lnTo>
                      <a:pt x="11" y="26"/>
                    </a:lnTo>
                    <a:lnTo>
                      <a:pt x="11" y="26"/>
                    </a:lnTo>
                    <a:lnTo>
                      <a:pt x="11" y="26"/>
                    </a:lnTo>
                    <a:lnTo>
                      <a:pt x="11" y="26"/>
                    </a:lnTo>
                    <a:lnTo>
                      <a:pt x="11"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0" y="21"/>
                    </a:lnTo>
                    <a:lnTo>
                      <a:pt x="0" y="21"/>
                    </a:lnTo>
                    <a:lnTo>
                      <a:pt x="0" y="21"/>
                    </a:lnTo>
                    <a:lnTo>
                      <a:pt x="0"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5" y="5"/>
                    </a:lnTo>
                    <a:lnTo>
                      <a:pt x="5" y="5"/>
                    </a:lnTo>
                    <a:lnTo>
                      <a:pt x="5" y="5"/>
                    </a:lnTo>
                    <a:lnTo>
                      <a:pt x="5" y="5"/>
                    </a:lnTo>
                    <a:lnTo>
                      <a:pt x="5" y="5"/>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5"/>
                    </a:lnTo>
                    <a:lnTo>
                      <a:pt x="21" y="5"/>
                    </a:lnTo>
                    <a:lnTo>
                      <a:pt x="21"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10" name="Freeform 361"/>
              <p:cNvSpPr>
                <a:spLocks noEditPoints="1"/>
              </p:cNvSpPr>
              <p:nvPr/>
            </p:nvSpPr>
            <p:spPr bwMode="auto">
              <a:xfrm>
                <a:off x="3052" y="2474"/>
                <a:ext cx="196" cy="243"/>
              </a:xfrm>
              <a:custGeom>
                <a:avLst/>
                <a:gdLst>
                  <a:gd name="T0" fmla="*/ 11 w 196"/>
                  <a:gd name="T1" fmla="*/ 32 h 243"/>
                  <a:gd name="T2" fmla="*/ 27 w 196"/>
                  <a:gd name="T3" fmla="*/ 26 h 243"/>
                  <a:gd name="T4" fmla="*/ 80 w 196"/>
                  <a:gd name="T5" fmla="*/ 26 h 243"/>
                  <a:gd name="T6" fmla="*/ 95 w 196"/>
                  <a:gd name="T7" fmla="*/ 69 h 243"/>
                  <a:gd name="T8" fmla="*/ 122 w 196"/>
                  <a:gd name="T9" fmla="*/ 63 h 243"/>
                  <a:gd name="T10" fmla="*/ 127 w 196"/>
                  <a:gd name="T11" fmla="*/ 58 h 243"/>
                  <a:gd name="T12" fmla="*/ 127 w 196"/>
                  <a:gd name="T13" fmla="*/ 53 h 243"/>
                  <a:gd name="T14" fmla="*/ 127 w 196"/>
                  <a:gd name="T15" fmla="*/ 48 h 243"/>
                  <a:gd name="T16" fmla="*/ 143 w 196"/>
                  <a:gd name="T17" fmla="*/ 48 h 243"/>
                  <a:gd name="T18" fmla="*/ 143 w 196"/>
                  <a:gd name="T19" fmla="*/ 53 h 243"/>
                  <a:gd name="T20" fmla="*/ 164 w 196"/>
                  <a:gd name="T21" fmla="*/ 53 h 243"/>
                  <a:gd name="T22" fmla="*/ 164 w 196"/>
                  <a:gd name="T23" fmla="*/ 95 h 243"/>
                  <a:gd name="T24" fmla="*/ 169 w 196"/>
                  <a:gd name="T25" fmla="*/ 111 h 243"/>
                  <a:gd name="T26" fmla="*/ 169 w 196"/>
                  <a:gd name="T27" fmla="*/ 121 h 243"/>
                  <a:gd name="T28" fmla="*/ 196 w 196"/>
                  <a:gd name="T29" fmla="*/ 116 h 243"/>
                  <a:gd name="T30" fmla="*/ 196 w 196"/>
                  <a:gd name="T31" fmla="*/ 158 h 243"/>
                  <a:gd name="T32" fmla="*/ 164 w 196"/>
                  <a:gd name="T33" fmla="*/ 158 h 243"/>
                  <a:gd name="T34" fmla="*/ 164 w 196"/>
                  <a:gd name="T35" fmla="*/ 216 h 243"/>
                  <a:gd name="T36" fmla="*/ 185 w 196"/>
                  <a:gd name="T37" fmla="*/ 237 h 243"/>
                  <a:gd name="T38" fmla="*/ 148 w 196"/>
                  <a:gd name="T39" fmla="*/ 243 h 243"/>
                  <a:gd name="T40" fmla="*/ 106 w 196"/>
                  <a:gd name="T41" fmla="*/ 232 h 243"/>
                  <a:gd name="T42" fmla="*/ 0 w 196"/>
                  <a:gd name="T43" fmla="*/ 232 h 243"/>
                  <a:gd name="T44" fmla="*/ 0 w 196"/>
                  <a:gd name="T45" fmla="*/ 206 h 243"/>
                  <a:gd name="T46" fmla="*/ 11 w 196"/>
                  <a:gd name="T47" fmla="*/ 174 h 243"/>
                  <a:gd name="T48" fmla="*/ 16 w 196"/>
                  <a:gd name="T49" fmla="*/ 153 h 243"/>
                  <a:gd name="T50" fmla="*/ 27 w 196"/>
                  <a:gd name="T51" fmla="*/ 148 h 243"/>
                  <a:gd name="T52" fmla="*/ 37 w 196"/>
                  <a:gd name="T53" fmla="*/ 121 h 243"/>
                  <a:gd name="T54" fmla="*/ 22 w 196"/>
                  <a:gd name="T55" fmla="*/ 84 h 243"/>
                  <a:gd name="T56" fmla="*/ 32 w 196"/>
                  <a:gd name="T57" fmla="*/ 74 h 243"/>
                  <a:gd name="T58" fmla="*/ 11 w 196"/>
                  <a:gd name="T59" fmla="*/ 32 h 243"/>
                  <a:gd name="T60" fmla="*/ 27 w 196"/>
                  <a:gd name="T61" fmla="*/ 5 h 243"/>
                  <a:gd name="T62" fmla="*/ 16 w 196"/>
                  <a:gd name="T63" fmla="*/ 11 h 243"/>
                  <a:gd name="T64" fmla="*/ 16 w 196"/>
                  <a:gd name="T65" fmla="*/ 26 h 243"/>
                  <a:gd name="T66" fmla="*/ 11 w 196"/>
                  <a:gd name="T67" fmla="*/ 26 h 243"/>
                  <a:gd name="T68" fmla="*/ 11 w 196"/>
                  <a:gd name="T69" fmla="*/ 11 h 243"/>
                  <a:gd name="T70" fmla="*/ 22 w 196"/>
                  <a:gd name="T71" fmla="*/ 0 h 243"/>
                  <a:gd name="T72" fmla="*/ 27 w 196"/>
                  <a:gd name="T73" fmla="*/ 5 h 2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96" h="243">
                    <a:moveTo>
                      <a:pt x="11" y="32"/>
                    </a:moveTo>
                    <a:lnTo>
                      <a:pt x="27" y="26"/>
                    </a:lnTo>
                    <a:lnTo>
                      <a:pt x="80" y="26"/>
                    </a:lnTo>
                    <a:lnTo>
                      <a:pt x="95" y="69"/>
                    </a:lnTo>
                    <a:lnTo>
                      <a:pt x="122" y="63"/>
                    </a:lnTo>
                    <a:lnTo>
                      <a:pt x="127" y="58"/>
                    </a:lnTo>
                    <a:lnTo>
                      <a:pt x="127" y="53"/>
                    </a:lnTo>
                    <a:lnTo>
                      <a:pt x="127" y="48"/>
                    </a:lnTo>
                    <a:lnTo>
                      <a:pt x="143" y="48"/>
                    </a:lnTo>
                    <a:lnTo>
                      <a:pt x="143" y="53"/>
                    </a:lnTo>
                    <a:lnTo>
                      <a:pt x="164" y="53"/>
                    </a:lnTo>
                    <a:lnTo>
                      <a:pt x="164" y="95"/>
                    </a:lnTo>
                    <a:lnTo>
                      <a:pt x="169" y="111"/>
                    </a:lnTo>
                    <a:lnTo>
                      <a:pt x="169" y="121"/>
                    </a:lnTo>
                    <a:lnTo>
                      <a:pt x="196" y="116"/>
                    </a:lnTo>
                    <a:lnTo>
                      <a:pt x="196" y="158"/>
                    </a:lnTo>
                    <a:lnTo>
                      <a:pt x="164" y="158"/>
                    </a:lnTo>
                    <a:lnTo>
                      <a:pt x="164" y="216"/>
                    </a:lnTo>
                    <a:lnTo>
                      <a:pt x="185" y="237"/>
                    </a:lnTo>
                    <a:lnTo>
                      <a:pt x="148" y="243"/>
                    </a:lnTo>
                    <a:lnTo>
                      <a:pt x="106" y="232"/>
                    </a:lnTo>
                    <a:lnTo>
                      <a:pt x="0" y="232"/>
                    </a:lnTo>
                    <a:lnTo>
                      <a:pt x="0" y="206"/>
                    </a:lnTo>
                    <a:lnTo>
                      <a:pt x="11" y="174"/>
                    </a:lnTo>
                    <a:lnTo>
                      <a:pt x="16" y="153"/>
                    </a:lnTo>
                    <a:lnTo>
                      <a:pt x="27" y="148"/>
                    </a:lnTo>
                    <a:lnTo>
                      <a:pt x="37" y="121"/>
                    </a:lnTo>
                    <a:lnTo>
                      <a:pt x="22" y="84"/>
                    </a:lnTo>
                    <a:lnTo>
                      <a:pt x="32" y="74"/>
                    </a:lnTo>
                    <a:lnTo>
                      <a:pt x="11" y="32"/>
                    </a:lnTo>
                    <a:close/>
                    <a:moveTo>
                      <a:pt x="27" y="5"/>
                    </a:moveTo>
                    <a:lnTo>
                      <a:pt x="16" y="11"/>
                    </a:lnTo>
                    <a:lnTo>
                      <a:pt x="16" y="26"/>
                    </a:lnTo>
                    <a:lnTo>
                      <a:pt x="11" y="26"/>
                    </a:lnTo>
                    <a:lnTo>
                      <a:pt x="11" y="11"/>
                    </a:lnTo>
                    <a:lnTo>
                      <a:pt x="22" y="0"/>
                    </a:lnTo>
                    <a:lnTo>
                      <a:pt x="27" y="5"/>
                    </a:lnTo>
                    <a:close/>
                  </a:path>
                </a:pathLst>
              </a:custGeom>
              <a:solidFill>
                <a:srgbClr val="C0ECF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11" name="Freeform 362"/>
              <p:cNvSpPr>
                <a:spLocks noEditPoints="1"/>
              </p:cNvSpPr>
              <p:nvPr/>
            </p:nvSpPr>
            <p:spPr bwMode="auto">
              <a:xfrm>
                <a:off x="3052" y="2474"/>
                <a:ext cx="196" cy="243"/>
              </a:xfrm>
              <a:custGeom>
                <a:avLst/>
                <a:gdLst>
                  <a:gd name="T0" fmla="*/ 16 w 196"/>
                  <a:gd name="T1" fmla="*/ 32 h 243"/>
                  <a:gd name="T2" fmla="*/ 27 w 196"/>
                  <a:gd name="T3" fmla="*/ 26 h 243"/>
                  <a:gd name="T4" fmla="*/ 80 w 196"/>
                  <a:gd name="T5" fmla="*/ 26 h 243"/>
                  <a:gd name="T6" fmla="*/ 95 w 196"/>
                  <a:gd name="T7" fmla="*/ 69 h 243"/>
                  <a:gd name="T8" fmla="*/ 122 w 196"/>
                  <a:gd name="T9" fmla="*/ 63 h 243"/>
                  <a:gd name="T10" fmla="*/ 127 w 196"/>
                  <a:gd name="T11" fmla="*/ 58 h 243"/>
                  <a:gd name="T12" fmla="*/ 127 w 196"/>
                  <a:gd name="T13" fmla="*/ 53 h 243"/>
                  <a:gd name="T14" fmla="*/ 127 w 196"/>
                  <a:gd name="T15" fmla="*/ 48 h 243"/>
                  <a:gd name="T16" fmla="*/ 143 w 196"/>
                  <a:gd name="T17" fmla="*/ 48 h 243"/>
                  <a:gd name="T18" fmla="*/ 143 w 196"/>
                  <a:gd name="T19" fmla="*/ 53 h 243"/>
                  <a:gd name="T20" fmla="*/ 164 w 196"/>
                  <a:gd name="T21" fmla="*/ 53 h 243"/>
                  <a:gd name="T22" fmla="*/ 164 w 196"/>
                  <a:gd name="T23" fmla="*/ 95 h 243"/>
                  <a:gd name="T24" fmla="*/ 169 w 196"/>
                  <a:gd name="T25" fmla="*/ 111 h 243"/>
                  <a:gd name="T26" fmla="*/ 169 w 196"/>
                  <a:gd name="T27" fmla="*/ 121 h 243"/>
                  <a:gd name="T28" fmla="*/ 196 w 196"/>
                  <a:gd name="T29" fmla="*/ 116 h 243"/>
                  <a:gd name="T30" fmla="*/ 196 w 196"/>
                  <a:gd name="T31" fmla="*/ 158 h 243"/>
                  <a:gd name="T32" fmla="*/ 164 w 196"/>
                  <a:gd name="T33" fmla="*/ 158 h 243"/>
                  <a:gd name="T34" fmla="*/ 164 w 196"/>
                  <a:gd name="T35" fmla="*/ 216 h 243"/>
                  <a:gd name="T36" fmla="*/ 185 w 196"/>
                  <a:gd name="T37" fmla="*/ 237 h 243"/>
                  <a:gd name="T38" fmla="*/ 148 w 196"/>
                  <a:gd name="T39" fmla="*/ 243 h 243"/>
                  <a:gd name="T40" fmla="*/ 106 w 196"/>
                  <a:gd name="T41" fmla="*/ 232 h 243"/>
                  <a:gd name="T42" fmla="*/ 0 w 196"/>
                  <a:gd name="T43" fmla="*/ 232 h 243"/>
                  <a:gd name="T44" fmla="*/ 0 w 196"/>
                  <a:gd name="T45" fmla="*/ 206 h 243"/>
                  <a:gd name="T46" fmla="*/ 11 w 196"/>
                  <a:gd name="T47" fmla="*/ 174 h 243"/>
                  <a:gd name="T48" fmla="*/ 16 w 196"/>
                  <a:gd name="T49" fmla="*/ 153 h 243"/>
                  <a:gd name="T50" fmla="*/ 27 w 196"/>
                  <a:gd name="T51" fmla="*/ 148 h 243"/>
                  <a:gd name="T52" fmla="*/ 37 w 196"/>
                  <a:gd name="T53" fmla="*/ 121 h 243"/>
                  <a:gd name="T54" fmla="*/ 22 w 196"/>
                  <a:gd name="T55" fmla="*/ 84 h 243"/>
                  <a:gd name="T56" fmla="*/ 32 w 196"/>
                  <a:gd name="T57" fmla="*/ 74 h 243"/>
                  <a:gd name="T58" fmla="*/ 11 w 196"/>
                  <a:gd name="T59" fmla="*/ 32 h 243"/>
                  <a:gd name="T60" fmla="*/ 16 w 196"/>
                  <a:gd name="T61" fmla="*/ 32 h 243"/>
                  <a:gd name="T62" fmla="*/ 22 w 196"/>
                  <a:gd name="T63" fmla="*/ 11 h 243"/>
                  <a:gd name="T64" fmla="*/ 16 w 196"/>
                  <a:gd name="T65" fmla="*/ 11 h 243"/>
                  <a:gd name="T66" fmla="*/ 16 w 196"/>
                  <a:gd name="T67" fmla="*/ 26 h 243"/>
                  <a:gd name="T68" fmla="*/ 11 w 196"/>
                  <a:gd name="T69" fmla="*/ 26 h 243"/>
                  <a:gd name="T70" fmla="*/ 11 w 196"/>
                  <a:gd name="T71" fmla="*/ 11 h 243"/>
                  <a:gd name="T72" fmla="*/ 22 w 196"/>
                  <a:gd name="T73" fmla="*/ 0 h 243"/>
                  <a:gd name="T74" fmla="*/ 27 w 196"/>
                  <a:gd name="T75" fmla="*/ 5 h 243"/>
                  <a:gd name="T76" fmla="*/ 22 w 196"/>
                  <a:gd name="T77" fmla="*/ 11 h 2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96" h="243">
                    <a:moveTo>
                      <a:pt x="16" y="32"/>
                    </a:moveTo>
                    <a:lnTo>
                      <a:pt x="27" y="26"/>
                    </a:lnTo>
                    <a:lnTo>
                      <a:pt x="80" y="26"/>
                    </a:lnTo>
                    <a:lnTo>
                      <a:pt x="95" y="69"/>
                    </a:lnTo>
                    <a:lnTo>
                      <a:pt x="122" y="63"/>
                    </a:lnTo>
                    <a:lnTo>
                      <a:pt x="127" y="58"/>
                    </a:lnTo>
                    <a:lnTo>
                      <a:pt x="127" y="53"/>
                    </a:lnTo>
                    <a:lnTo>
                      <a:pt x="127" y="48"/>
                    </a:lnTo>
                    <a:lnTo>
                      <a:pt x="143" y="48"/>
                    </a:lnTo>
                    <a:lnTo>
                      <a:pt x="143" y="53"/>
                    </a:lnTo>
                    <a:lnTo>
                      <a:pt x="164" y="53"/>
                    </a:lnTo>
                    <a:lnTo>
                      <a:pt x="164" y="95"/>
                    </a:lnTo>
                    <a:lnTo>
                      <a:pt x="169" y="111"/>
                    </a:lnTo>
                    <a:lnTo>
                      <a:pt x="169" y="121"/>
                    </a:lnTo>
                    <a:lnTo>
                      <a:pt x="196" y="116"/>
                    </a:lnTo>
                    <a:lnTo>
                      <a:pt x="196" y="158"/>
                    </a:lnTo>
                    <a:lnTo>
                      <a:pt x="164" y="158"/>
                    </a:lnTo>
                    <a:lnTo>
                      <a:pt x="164" y="216"/>
                    </a:lnTo>
                    <a:lnTo>
                      <a:pt x="185" y="237"/>
                    </a:lnTo>
                    <a:lnTo>
                      <a:pt x="148" y="243"/>
                    </a:lnTo>
                    <a:lnTo>
                      <a:pt x="106" y="232"/>
                    </a:lnTo>
                    <a:lnTo>
                      <a:pt x="0" y="232"/>
                    </a:lnTo>
                    <a:lnTo>
                      <a:pt x="0" y="206"/>
                    </a:lnTo>
                    <a:lnTo>
                      <a:pt x="11" y="174"/>
                    </a:lnTo>
                    <a:lnTo>
                      <a:pt x="16" y="153"/>
                    </a:lnTo>
                    <a:lnTo>
                      <a:pt x="27" y="148"/>
                    </a:lnTo>
                    <a:lnTo>
                      <a:pt x="37" y="121"/>
                    </a:lnTo>
                    <a:lnTo>
                      <a:pt x="22" y="84"/>
                    </a:lnTo>
                    <a:lnTo>
                      <a:pt x="32" y="74"/>
                    </a:lnTo>
                    <a:lnTo>
                      <a:pt x="11" y="32"/>
                    </a:lnTo>
                    <a:lnTo>
                      <a:pt x="16" y="32"/>
                    </a:lnTo>
                    <a:moveTo>
                      <a:pt x="22" y="11"/>
                    </a:moveTo>
                    <a:lnTo>
                      <a:pt x="16" y="11"/>
                    </a:lnTo>
                    <a:lnTo>
                      <a:pt x="16" y="26"/>
                    </a:lnTo>
                    <a:lnTo>
                      <a:pt x="11" y="26"/>
                    </a:lnTo>
                    <a:lnTo>
                      <a:pt x="11" y="11"/>
                    </a:lnTo>
                    <a:lnTo>
                      <a:pt x="22" y="0"/>
                    </a:lnTo>
                    <a:lnTo>
                      <a:pt x="27" y="5"/>
                    </a:lnTo>
                    <a:lnTo>
                      <a:pt x="22" y="1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12" name="Freeform 363"/>
              <p:cNvSpPr>
                <a:spLocks noEditPoints="1"/>
              </p:cNvSpPr>
              <p:nvPr/>
            </p:nvSpPr>
            <p:spPr bwMode="auto">
              <a:xfrm>
                <a:off x="1803" y="2785"/>
                <a:ext cx="247" cy="591"/>
              </a:xfrm>
              <a:custGeom>
                <a:avLst/>
                <a:gdLst>
                  <a:gd name="T0" fmla="*/ 121 w 247"/>
                  <a:gd name="T1" fmla="*/ 539 h 591"/>
                  <a:gd name="T2" fmla="*/ 89 w 247"/>
                  <a:gd name="T3" fmla="*/ 539 h 591"/>
                  <a:gd name="T4" fmla="*/ 68 w 247"/>
                  <a:gd name="T5" fmla="*/ 517 h 591"/>
                  <a:gd name="T6" fmla="*/ 58 w 247"/>
                  <a:gd name="T7" fmla="*/ 422 h 591"/>
                  <a:gd name="T8" fmla="*/ 21 w 247"/>
                  <a:gd name="T9" fmla="*/ 322 h 591"/>
                  <a:gd name="T10" fmla="*/ 15 w 247"/>
                  <a:gd name="T11" fmla="*/ 269 h 591"/>
                  <a:gd name="T12" fmla="*/ 5 w 247"/>
                  <a:gd name="T13" fmla="*/ 169 h 591"/>
                  <a:gd name="T14" fmla="*/ 10 w 247"/>
                  <a:gd name="T15" fmla="*/ 116 h 591"/>
                  <a:gd name="T16" fmla="*/ 10 w 247"/>
                  <a:gd name="T17" fmla="*/ 58 h 591"/>
                  <a:gd name="T18" fmla="*/ 42 w 247"/>
                  <a:gd name="T19" fmla="*/ 0 h 591"/>
                  <a:gd name="T20" fmla="*/ 47 w 247"/>
                  <a:gd name="T21" fmla="*/ 6 h 591"/>
                  <a:gd name="T22" fmla="*/ 73 w 247"/>
                  <a:gd name="T23" fmla="*/ 21 h 591"/>
                  <a:gd name="T24" fmla="*/ 79 w 247"/>
                  <a:gd name="T25" fmla="*/ 6 h 591"/>
                  <a:gd name="T26" fmla="*/ 94 w 247"/>
                  <a:gd name="T27" fmla="*/ 11 h 591"/>
                  <a:gd name="T28" fmla="*/ 126 w 247"/>
                  <a:gd name="T29" fmla="*/ 37 h 591"/>
                  <a:gd name="T30" fmla="*/ 179 w 247"/>
                  <a:gd name="T31" fmla="*/ 64 h 591"/>
                  <a:gd name="T32" fmla="*/ 174 w 247"/>
                  <a:gd name="T33" fmla="*/ 95 h 591"/>
                  <a:gd name="T34" fmla="*/ 226 w 247"/>
                  <a:gd name="T35" fmla="*/ 90 h 591"/>
                  <a:gd name="T36" fmla="*/ 232 w 247"/>
                  <a:gd name="T37" fmla="*/ 64 h 591"/>
                  <a:gd name="T38" fmla="*/ 242 w 247"/>
                  <a:gd name="T39" fmla="*/ 95 h 591"/>
                  <a:gd name="T40" fmla="*/ 200 w 247"/>
                  <a:gd name="T41" fmla="*/ 143 h 591"/>
                  <a:gd name="T42" fmla="*/ 189 w 247"/>
                  <a:gd name="T43" fmla="*/ 153 h 591"/>
                  <a:gd name="T44" fmla="*/ 189 w 247"/>
                  <a:gd name="T45" fmla="*/ 196 h 591"/>
                  <a:gd name="T46" fmla="*/ 189 w 247"/>
                  <a:gd name="T47" fmla="*/ 206 h 591"/>
                  <a:gd name="T48" fmla="*/ 195 w 247"/>
                  <a:gd name="T49" fmla="*/ 233 h 591"/>
                  <a:gd name="T50" fmla="*/ 216 w 247"/>
                  <a:gd name="T51" fmla="*/ 259 h 591"/>
                  <a:gd name="T52" fmla="*/ 221 w 247"/>
                  <a:gd name="T53" fmla="*/ 296 h 591"/>
                  <a:gd name="T54" fmla="*/ 153 w 247"/>
                  <a:gd name="T55" fmla="*/ 306 h 591"/>
                  <a:gd name="T56" fmla="*/ 158 w 247"/>
                  <a:gd name="T57" fmla="*/ 328 h 591"/>
                  <a:gd name="T58" fmla="*/ 142 w 247"/>
                  <a:gd name="T59" fmla="*/ 349 h 591"/>
                  <a:gd name="T60" fmla="*/ 121 w 247"/>
                  <a:gd name="T61" fmla="*/ 349 h 591"/>
                  <a:gd name="T62" fmla="*/ 147 w 247"/>
                  <a:gd name="T63" fmla="*/ 364 h 591"/>
                  <a:gd name="T64" fmla="*/ 131 w 247"/>
                  <a:gd name="T65" fmla="*/ 375 h 591"/>
                  <a:gd name="T66" fmla="*/ 131 w 247"/>
                  <a:gd name="T67" fmla="*/ 417 h 591"/>
                  <a:gd name="T68" fmla="*/ 116 w 247"/>
                  <a:gd name="T69" fmla="*/ 438 h 591"/>
                  <a:gd name="T70" fmla="*/ 131 w 247"/>
                  <a:gd name="T71" fmla="*/ 454 h 591"/>
                  <a:gd name="T72" fmla="*/ 147 w 247"/>
                  <a:gd name="T73" fmla="*/ 459 h 591"/>
                  <a:gd name="T74" fmla="*/ 137 w 247"/>
                  <a:gd name="T75" fmla="*/ 481 h 591"/>
                  <a:gd name="T76" fmla="*/ 131 w 247"/>
                  <a:gd name="T77" fmla="*/ 533 h 591"/>
                  <a:gd name="T78" fmla="*/ 131 w 247"/>
                  <a:gd name="T79" fmla="*/ 544 h 591"/>
                  <a:gd name="T80" fmla="*/ 205 w 247"/>
                  <a:gd name="T81" fmla="*/ 586 h 591"/>
                  <a:gd name="T82" fmla="*/ 158 w 247"/>
                  <a:gd name="T83" fmla="*/ 586 h 5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247" h="591">
                    <a:moveTo>
                      <a:pt x="131" y="544"/>
                    </a:moveTo>
                    <a:lnTo>
                      <a:pt x="121" y="539"/>
                    </a:lnTo>
                    <a:lnTo>
                      <a:pt x="116" y="539"/>
                    </a:lnTo>
                    <a:lnTo>
                      <a:pt x="89" y="539"/>
                    </a:lnTo>
                    <a:lnTo>
                      <a:pt x="79" y="512"/>
                    </a:lnTo>
                    <a:lnTo>
                      <a:pt x="68" y="517"/>
                    </a:lnTo>
                    <a:lnTo>
                      <a:pt x="52" y="502"/>
                    </a:lnTo>
                    <a:lnTo>
                      <a:pt x="58" y="422"/>
                    </a:lnTo>
                    <a:lnTo>
                      <a:pt x="31" y="386"/>
                    </a:lnTo>
                    <a:lnTo>
                      <a:pt x="21" y="322"/>
                    </a:lnTo>
                    <a:lnTo>
                      <a:pt x="26" y="306"/>
                    </a:lnTo>
                    <a:lnTo>
                      <a:pt x="15" y="269"/>
                    </a:lnTo>
                    <a:lnTo>
                      <a:pt x="21" y="227"/>
                    </a:lnTo>
                    <a:lnTo>
                      <a:pt x="5" y="169"/>
                    </a:lnTo>
                    <a:lnTo>
                      <a:pt x="0" y="138"/>
                    </a:lnTo>
                    <a:lnTo>
                      <a:pt x="10" y="116"/>
                    </a:lnTo>
                    <a:lnTo>
                      <a:pt x="15" y="95"/>
                    </a:lnTo>
                    <a:lnTo>
                      <a:pt x="10" y="58"/>
                    </a:lnTo>
                    <a:lnTo>
                      <a:pt x="31" y="21"/>
                    </a:lnTo>
                    <a:lnTo>
                      <a:pt x="42" y="0"/>
                    </a:lnTo>
                    <a:lnTo>
                      <a:pt x="47" y="6"/>
                    </a:lnTo>
                    <a:lnTo>
                      <a:pt x="47" y="6"/>
                    </a:lnTo>
                    <a:lnTo>
                      <a:pt x="68" y="11"/>
                    </a:lnTo>
                    <a:lnTo>
                      <a:pt x="73" y="21"/>
                    </a:lnTo>
                    <a:lnTo>
                      <a:pt x="73" y="21"/>
                    </a:lnTo>
                    <a:lnTo>
                      <a:pt x="79" y="6"/>
                    </a:lnTo>
                    <a:lnTo>
                      <a:pt x="94" y="6"/>
                    </a:lnTo>
                    <a:lnTo>
                      <a:pt x="94" y="11"/>
                    </a:lnTo>
                    <a:lnTo>
                      <a:pt x="105" y="16"/>
                    </a:lnTo>
                    <a:lnTo>
                      <a:pt x="126" y="37"/>
                    </a:lnTo>
                    <a:lnTo>
                      <a:pt x="142" y="43"/>
                    </a:lnTo>
                    <a:lnTo>
                      <a:pt x="179" y="64"/>
                    </a:lnTo>
                    <a:lnTo>
                      <a:pt x="179" y="69"/>
                    </a:lnTo>
                    <a:lnTo>
                      <a:pt x="174" y="95"/>
                    </a:lnTo>
                    <a:lnTo>
                      <a:pt x="200" y="101"/>
                    </a:lnTo>
                    <a:lnTo>
                      <a:pt x="226" y="90"/>
                    </a:lnTo>
                    <a:lnTo>
                      <a:pt x="226" y="69"/>
                    </a:lnTo>
                    <a:lnTo>
                      <a:pt x="232" y="64"/>
                    </a:lnTo>
                    <a:lnTo>
                      <a:pt x="247" y="79"/>
                    </a:lnTo>
                    <a:lnTo>
                      <a:pt x="242" y="95"/>
                    </a:lnTo>
                    <a:lnTo>
                      <a:pt x="216" y="116"/>
                    </a:lnTo>
                    <a:lnTo>
                      <a:pt x="200" y="143"/>
                    </a:lnTo>
                    <a:lnTo>
                      <a:pt x="200" y="148"/>
                    </a:lnTo>
                    <a:lnTo>
                      <a:pt x="189" y="153"/>
                    </a:lnTo>
                    <a:lnTo>
                      <a:pt x="189" y="190"/>
                    </a:lnTo>
                    <a:lnTo>
                      <a:pt x="189" y="196"/>
                    </a:lnTo>
                    <a:lnTo>
                      <a:pt x="189" y="201"/>
                    </a:lnTo>
                    <a:lnTo>
                      <a:pt x="189" y="206"/>
                    </a:lnTo>
                    <a:lnTo>
                      <a:pt x="189" y="211"/>
                    </a:lnTo>
                    <a:lnTo>
                      <a:pt x="195" y="233"/>
                    </a:lnTo>
                    <a:lnTo>
                      <a:pt x="216" y="243"/>
                    </a:lnTo>
                    <a:lnTo>
                      <a:pt x="216" y="259"/>
                    </a:lnTo>
                    <a:lnTo>
                      <a:pt x="226" y="264"/>
                    </a:lnTo>
                    <a:lnTo>
                      <a:pt x="221" y="296"/>
                    </a:lnTo>
                    <a:lnTo>
                      <a:pt x="163" y="312"/>
                    </a:lnTo>
                    <a:lnTo>
                      <a:pt x="153" y="306"/>
                    </a:lnTo>
                    <a:lnTo>
                      <a:pt x="153" y="317"/>
                    </a:lnTo>
                    <a:lnTo>
                      <a:pt x="158" y="328"/>
                    </a:lnTo>
                    <a:lnTo>
                      <a:pt x="163" y="343"/>
                    </a:lnTo>
                    <a:lnTo>
                      <a:pt x="142" y="349"/>
                    </a:lnTo>
                    <a:lnTo>
                      <a:pt x="121" y="343"/>
                    </a:lnTo>
                    <a:lnTo>
                      <a:pt x="121" y="349"/>
                    </a:lnTo>
                    <a:lnTo>
                      <a:pt x="126" y="364"/>
                    </a:lnTo>
                    <a:lnTo>
                      <a:pt x="147" y="364"/>
                    </a:lnTo>
                    <a:lnTo>
                      <a:pt x="153" y="380"/>
                    </a:lnTo>
                    <a:lnTo>
                      <a:pt x="131" y="375"/>
                    </a:lnTo>
                    <a:lnTo>
                      <a:pt x="142" y="380"/>
                    </a:lnTo>
                    <a:lnTo>
                      <a:pt x="131" y="417"/>
                    </a:lnTo>
                    <a:lnTo>
                      <a:pt x="116" y="422"/>
                    </a:lnTo>
                    <a:lnTo>
                      <a:pt x="116" y="438"/>
                    </a:lnTo>
                    <a:lnTo>
                      <a:pt x="116" y="444"/>
                    </a:lnTo>
                    <a:lnTo>
                      <a:pt x="131" y="454"/>
                    </a:lnTo>
                    <a:lnTo>
                      <a:pt x="142" y="454"/>
                    </a:lnTo>
                    <a:lnTo>
                      <a:pt x="147" y="459"/>
                    </a:lnTo>
                    <a:lnTo>
                      <a:pt x="153" y="470"/>
                    </a:lnTo>
                    <a:lnTo>
                      <a:pt x="137" y="481"/>
                    </a:lnTo>
                    <a:lnTo>
                      <a:pt x="121" y="523"/>
                    </a:lnTo>
                    <a:lnTo>
                      <a:pt x="131" y="533"/>
                    </a:lnTo>
                    <a:lnTo>
                      <a:pt x="142" y="544"/>
                    </a:lnTo>
                    <a:lnTo>
                      <a:pt x="131" y="544"/>
                    </a:lnTo>
                    <a:close/>
                    <a:moveTo>
                      <a:pt x="147" y="560"/>
                    </a:moveTo>
                    <a:lnTo>
                      <a:pt x="205" y="586"/>
                    </a:lnTo>
                    <a:lnTo>
                      <a:pt x="200" y="591"/>
                    </a:lnTo>
                    <a:lnTo>
                      <a:pt x="158" y="586"/>
                    </a:lnTo>
                    <a:lnTo>
                      <a:pt x="147" y="56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13" name="Freeform 364"/>
              <p:cNvSpPr>
                <a:spLocks noEditPoints="1"/>
              </p:cNvSpPr>
              <p:nvPr/>
            </p:nvSpPr>
            <p:spPr bwMode="auto">
              <a:xfrm>
                <a:off x="1803" y="2785"/>
                <a:ext cx="247" cy="591"/>
              </a:xfrm>
              <a:custGeom>
                <a:avLst/>
                <a:gdLst>
                  <a:gd name="T0" fmla="*/ 121 w 247"/>
                  <a:gd name="T1" fmla="*/ 539 h 591"/>
                  <a:gd name="T2" fmla="*/ 89 w 247"/>
                  <a:gd name="T3" fmla="*/ 539 h 591"/>
                  <a:gd name="T4" fmla="*/ 68 w 247"/>
                  <a:gd name="T5" fmla="*/ 517 h 591"/>
                  <a:gd name="T6" fmla="*/ 58 w 247"/>
                  <a:gd name="T7" fmla="*/ 422 h 591"/>
                  <a:gd name="T8" fmla="*/ 21 w 247"/>
                  <a:gd name="T9" fmla="*/ 322 h 591"/>
                  <a:gd name="T10" fmla="*/ 15 w 247"/>
                  <a:gd name="T11" fmla="*/ 269 h 591"/>
                  <a:gd name="T12" fmla="*/ 5 w 247"/>
                  <a:gd name="T13" fmla="*/ 169 h 591"/>
                  <a:gd name="T14" fmla="*/ 10 w 247"/>
                  <a:gd name="T15" fmla="*/ 116 h 591"/>
                  <a:gd name="T16" fmla="*/ 10 w 247"/>
                  <a:gd name="T17" fmla="*/ 58 h 591"/>
                  <a:gd name="T18" fmla="*/ 42 w 247"/>
                  <a:gd name="T19" fmla="*/ 0 h 591"/>
                  <a:gd name="T20" fmla="*/ 47 w 247"/>
                  <a:gd name="T21" fmla="*/ 6 h 591"/>
                  <a:gd name="T22" fmla="*/ 73 w 247"/>
                  <a:gd name="T23" fmla="*/ 21 h 591"/>
                  <a:gd name="T24" fmla="*/ 79 w 247"/>
                  <a:gd name="T25" fmla="*/ 6 h 591"/>
                  <a:gd name="T26" fmla="*/ 94 w 247"/>
                  <a:gd name="T27" fmla="*/ 11 h 591"/>
                  <a:gd name="T28" fmla="*/ 126 w 247"/>
                  <a:gd name="T29" fmla="*/ 37 h 591"/>
                  <a:gd name="T30" fmla="*/ 179 w 247"/>
                  <a:gd name="T31" fmla="*/ 64 h 591"/>
                  <a:gd name="T32" fmla="*/ 174 w 247"/>
                  <a:gd name="T33" fmla="*/ 95 h 591"/>
                  <a:gd name="T34" fmla="*/ 226 w 247"/>
                  <a:gd name="T35" fmla="*/ 90 h 591"/>
                  <a:gd name="T36" fmla="*/ 232 w 247"/>
                  <a:gd name="T37" fmla="*/ 64 h 591"/>
                  <a:gd name="T38" fmla="*/ 242 w 247"/>
                  <a:gd name="T39" fmla="*/ 95 h 591"/>
                  <a:gd name="T40" fmla="*/ 200 w 247"/>
                  <a:gd name="T41" fmla="*/ 143 h 591"/>
                  <a:gd name="T42" fmla="*/ 189 w 247"/>
                  <a:gd name="T43" fmla="*/ 153 h 591"/>
                  <a:gd name="T44" fmla="*/ 189 w 247"/>
                  <a:gd name="T45" fmla="*/ 196 h 591"/>
                  <a:gd name="T46" fmla="*/ 189 w 247"/>
                  <a:gd name="T47" fmla="*/ 206 h 591"/>
                  <a:gd name="T48" fmla="*/ 195 w 247"/>
                  <a:gd name="T49" fmla="*/ 233 h 591"/>
                  <a:gd name="T50" fmla="*/ 216 w 247"/>
                  <a:gd name="T51" fmla="*/ 259 h 591"/>
                  <a:gd name="T52" fmla="*/ 221 w 247"/>
                  <a:gd name="T53" fmla="*/ 296 h 591"/>
                  <a:gd name="T54" fmla="*/ 153 w 247"/>
                  <a:gd name="T55" fmla="*/ 306 h 591"/>
                  <a:gd name="T56" fmla="*/ 158 w 247"/>
                  <a:gd name="T57" fmla="*/ 328 h 591"/>
                  <a:gd name="T58" fmla="*/ 142 w 247"/>
                  <a:gd name="T59" fmla="*/ 349 h 591"/>
                  <a:gd name="T60" fmla="*/ 121 w 247"/>
                  <a:gd name="T61" fmla="*/ 349 h 591"/>
                  <a:gd name="T62" fmla="*/ 147 w 247"/>
                  <a:gd name="T63" fmla="*/ 364 h 591"/>
                  <a:gd name="T64" fmla="*/ 131 w 247"/>
                  <a:gd name="T65" fmla="*/ 375 h 591"/>
                  <a:gd name="T66" fmla="*/ 131 w 247"/>
                  <a:gd name="T67" fmla="*/ 417 h 591"/>
                  <a:gd name="T68" fmla="*/ 116 w 247"/>
                  <a:gd name="T69" fmla="*/ 438 h 591"/>
                  <a:gd name="T70" fmla="*/ 131 w 247"/>
                  <a:gd name="T71" fmla="*/ 454 h 591"/>
                  <a:gd name="T72" fmla="*/ 147 w 247"/>
                  <a:gd name="T73" fmla="*/ 459 h 591"/>
                  <a:gd name="T74" fmla="*/ 137 w 247"/>
                  <a:gd name="T75" fmla="*/ 481 h 591"/>
                  <a:gd name="T76" fmla="*/ 131 w 247"/>
                  <a:gd name="T77" fmla="*/ 533 h 591"/>
                  <a:gd name="T78" fmla="*/ 131 w 247"/>
                  <a:gd name="T79" fmla="*/ 544 h 591"/>
                  <a:gd name="T80" fmla="*/ 205 w 247"/>
                  <a:gd name="T81" fmla="*/ 586 h 591"/>
                  <a:gd name="T82" fmla="*/ 158 w 247"/>
                  <a:gd name="T83" fmla="*/ 586 h 591"/>
                  <a:gd name="T84" fmla="*/ 174 w 247"/>
                  <a:gd name="T85" fmla="*/ 570 h 5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247" h="591">
                    <a:moveTo>
                      <a:pt x="131" y="544"/>
                    </a:moveTo>
                    <a:lnTo>
                      <a:pt x="121" y="539"/>
                    </a:lnTo>
                    <a:lnTo>
                      <a:pt x="116" y="539"/>
                    </a:lnTo>
                    <a:lnTo>
                      <a:pt x="89" y="539"/>
                    </a:lnTo>
                    <a:lnTo>
                      <a:pt x="79" y="512"/>
                    </a:lnTo>
                    <a:lnTo>
                      <a:pt x="68" y="517"/>
                    </a:lnTo>
                    <a:lnTo>
                      <a:pt x="52" y="502"/>
                    </a:lnTo>
                    <a:lnTo>
                      <a:pt x="58" y="422"/>
                    </a:lnTo>
                    <a:lnTo>
                      <a:pt x="31" y="386"/>
                    </a:lnTo>
                    <a:lnTo>
                      <a:pt x="21" y="322"/>
                    </a:lnTo>
                    <a:lnTo>
                      <a:pt x="26" y="306"/>
                    </a:lnTo>
                    <a:lnTo>
                      <a:pt x="15" y="269"/>
                    </a:lnTo>
                    <a:lnTo>
                      <a:pt x="21" y="227"/>
                    </a:lnTo>
                    <a:lnTo>
                      <a:pt x="5" y="169"/>
                    </a:lnTo>
                    <a:lnTo>
                      <a:pt x="0" y="138"/>
                    </a:lnTo>
                    <a:lnTo>
                      <a:pt x="10" y="116"/>
                    </a:lnTo>
                    <a:lnTo>
                      <a:pt x="15" y="95"/>
                    </a:lnTo>
                    <a:lnTo>
                      <a:pt x="10" y="58"/>
                    </a:lnTo>
                    <a:lnTo>
                      <a:pt x="31" y="21"/>
                    </a:lnTo>
                    <a:lnTo>
                      <a:pt x="42" y="0"/>
                    </a:lnTo>
                    <a:lnTo>
                      <a:pt x="47" y="6"/>
                    </a:lnTo>
                    <a:lnTo>
                      <a:pt x="47" y="6"/>
                    </a:lnTo>
                    <a:lnTo>
                      <a:pt x="68" y="11"/>
                    </a:lnTo>
                    <a:lnTo>
                      <a:pt x="73" y="21"/>
                    </a:lnTo>
                    <a:lnTo>
                      <a:pt x="73" y="21"/>
                    </a:lnTo>
                    <a:lnTo>
                      <a:pt x="79" y="6"/>
                    </a:lnTo>
                    <a:lnTo>
                      <a:pt x="94" y="6"/>
                    </a:lnTo>
                    <a:lnTo>
                      <a:pt x="94" y="11"/>
                    </a:lnTo>
                    <a:lnTo>
                      <a:pt x="105" y="16"/>
                    </a:lnTo>
                    <a:lnTo>
                      <a:pt x="126" y="37"/>
                    </a:lnTo>
                    <a:lnTo>
                      <a:pt x="142" y="43"/>
                    </a:lnTo>
                    <a:lnTo>
                      <a:pt x="179" y="64"/>
                    </a:lnTo>
                    <a:lnTo>
                      <a:pt x="179" y="69"/>
                    </a:lnTo>
                    <a:lnTo>
                      <a:pt x="174" y="95"/>
                    </a:lnTo>
                    <a:lnTo>
                      <a:pt x="200" y="101"/>
                    </a:lnTo>
                    <a:lnTo>
                      <a:pt x="226" y="90"/>
                    </a:lnTo>
                    <a:lnTo>
                      <a:pt x="226" y="69"/>
                    </a:lnTo>
                    <a:lnTo>
                      <a:pt x="232" y="64"/>
                    </a:lnTo>
                    <a:lnTo>
                      <a:pt x="247" y="79"/>
                    </a:lnTo>
                    <a:lnTo>
                      <a:pt x="242" y="95"/>
                    </a:lnTo>
                    <a:lnTo>
                      <a:pt x="216" y="116"/>
                    </a:lnTo>
                    <a:lnTo>
                      <a:pt x="200" y="143"/>
                    </a:lnTo>
                    <a:lnTo>
                      <a:pt x="200" y="148"/>
                    </a:lnTo>
                    <a:lnTo>
                      <a:pt x="189" y="153"/>
                    </a:lnTo>
                    <a:lnTo>
                      <a:pt x="189" y="190"/>
                    </a:lnTo>
                    <a:lnTo>
                      <a:pt x="189" y="196"/>
                    </a:lnTo>
                    <a:lnTo>
                      <a:pt x="189" y="201"/>
                    </a:lnTo>
                    <a:lnTo>
                      <a:pt x="189" y="206"/>
                    </a:lnTo>
                    <a:lnTo>
                      <a:pt x="189" y="211"/>
                    </a:lnTo>
                    <a:lnTo>
                      <a:pt x="195" y="233"/>
                    </a:lnTo>
                    <a:lnTo>
                      <a:pt x="216" y="243"/>
                    </a:lnTo>
                    <a:lnTo>
                      <a:pt x="216" y="259"/>
                    </a:lnTo>
                    <a:lnTo>
                      <a:pt x="226" y="264"/>
                    </a:lnTo>
                    <a:lnTo>
                      <a:pt x="221" y="296"/>
                    </a:lnTo>
                    <a:lnTo>
                      <a:pt x="163" y="312"/>
                    </a:lnTo>
                    <a:lnTo>
                      <a:pt x="153" y="306"/>
                    </a:lnTo>
                    <a:lnTo>
                      <a:pt x="153" y="317"/>
                    </a:lnTo>
                    <a:lnTo>
                      <a:pt x="158" y="328"/>
                    </a:lnTo>
                    <a:lnTo>
                      <a:pt x="163" y="343"/>
                    </a:lnTo>
                    <a:lnTo>
                      <a:pt x="142" y="349"/>
                    </a:lnTo>
                    <a:lnTo>
                      <a:pt x="121" y="343"/>
                    </a:lnTo>
                    <a:lnTo>
                      <a:pt x="121" y="349"/>
                    </a:lnTo>
                    <a:lnTo>
                      <a:pt x="126" y="364"/>
                    </a:lnTo>
                    <a:lnTo>
                      <a:pt x="147" y="364"/>
                    </a:lnTo>
                    <a:lnTo>
                      <a:pt x="153" y="380"/>
                    </a:lnTo>
                    <a:lnTo>
                      <a:pt x="131" y="375"/>
                    </a:lnTo>
                    <a:lnTo>
                      <a:pt x="142" y="380"/>
                    </a:lnTo>
                    <a:lnTo>
                      <a:pt x="131" y="417"/>
                    </a:lnTo>
                    <a:lnTo>
                      <a:pt x="116" y="422"/>
                    </a:lnTo>
                    <a:lnTo>
                      <a:pt x="116" y="438"/>
                    </a:lnTo>
                    <a:lnTo>
                      <a:pt x="116" y="444"/>
                    </a:lnTo>
                    <a:lnTo>
                      <a:pt x="131" y="454"/>
                    </a:lnTo>
                    <a:lnTo>
                      <a:pt x="142" y="454"/>
                    </a:lnTo>
                    <a:lnTo>
                      <a:pt x="147" y="459"/>
                    </a:lnTo>
                    <a:lnTo>
                      <a:pt x="153" y="470"/>
                    </a:lnTo>
                    <a:lnTo>
                      <a:pt x="137" y="481"/>
                    </a:lnTo>
                    <a:lnTo>
                      <a:pt x="121" y="523"/>
                    </a:lnTo>
                    <a:lnTo>
                      <a:pt x="131" y="533"/>
                    </a:lnTo>
                    <a:lnTo>
                      <a:pt x="142" y="544"/>
                    </a:lnTo>
                    <a:lnTo>
                      <a:pt x="131" y="544"/>
                    </a:lnTo>
                    <a:moveTo>
                      <a:pt x="174" y="570"/>
                    </a:moveTo>
                    <a:lnTo>
                      <a:pt x="205" y="586"/>
                    </a:lnTo>
                    <a:lnTo>
                      <a:pt x="200" y="591"/>
                    </a:lnTo>
                    <a:lnTo>
                      <a:pt x="158" y="586"/>
                    </a:lnTo>
                    <a:lnTo>
                      <a:pt x="147" y="560"/>
                    </a:lnTo>
                    <a:lnTo>
                      <a:pt x="174" y="57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14" name="Freeform 365"/>
              <p:cNvSpPr>
                <a:spLocks noEditPoints="1"/>
              </p:cNvSpPr>
              <p:nvPr/>
            </p:nvSpPr>
            <p:spPr bwMode="auto">
              <a:xfrm>
                <a:off x="4592" y="2590"/>
                <a:ext cx="639" cy="591"/>
              </a:xfrm>
              <a:custGeom>
                <a:avLst/>
                <a:gdLst>
                  <a:gd name="T0" fmla="*/ 549 w 639"/>
                  <a:gd name="T1" fmla="*/ 63 h 591"/>
                  <a:gd name="T2" fmla="*/ 565 w 639"/>
                  <a:gd name="T3" fmla="*/ 127 h 591"/>
                  <a:gd name="T4" fmla="*/ 591 w 639"/>
                  <a:gd name="T5" fmla="*/ 169 h 591"/>
                  <a:gd name="T6" fmla="*/ 612 w 639"/>
                  <a:gd name="T7" fmla="*/ 211 h 591"/>
                  <a:gd name="T8" fmla="*/ 623 w 639"/>
                  <a:gd name="T9" fmla="*/ 327 h 591"/>
                  <a:gd name="T10" fmla="*/ 565 w 639"/>
                  <a:gd name="T11" fmla="*/ 396 h 591"/>
                  <a:gd name="T12" fmla="*/ 496 w 639"/>
                  <a:gd name="T13" fmla="*/ 480 h 591"/>
                  <a:gd name="T14" fmla="*/ 428 w 639"/>
                  <a:gd name="T15" fmla="*/ 507 h 591"/>
                  <a:gd name="T16" fmla="*/ 385 w 639"/>
                  <a:gd name="T17" fmla="*/ 501 h 591"/>
                  <a:gd name="T18" fmla="*/ 348 w 639"/>
                  <a:gd name="T19" fmla="*/ 475 h 591"/>
                  <a:gd name="T20" fmla="*/ 322 w 639"/>
                  <a:gd name="T21" fmla="*/ 438 h 591"/>
                  <a:gd name="T22" fmla="*/ 306 w 639"/>
                  <a:gd name="T23" fmla="*/ 433 h 591"/>
                  <a:gd name="T24" fmla="*/ 264 w 639"/>
                  <a:gd name="T25" fmla="*/ 369 h 591"/>
                  <a:gd name="T26" fmla="*/ 169 w 639"/>
                  <a:gd name="T27" fmla="*/ 391 h 591"/>
                  <a:gd name="T28" fmla="*/ 106 w 639"/>
                  <a:gd name="T29" fmla="*/ 417 h 591"/>
                  <a:gd name="T30" fmla="*/ 37 w 639"/>
                  <a:gd name="T31" fmla="*/ 438 h 591"/>
                  <a:gd name="T32" fmla="*/ 27 w 639"/>
                  <a:gd name="T33" fmla="*/ 391 h 591"/>
                  <a:gd name="T34" fmla="*/ 21 w 639"/>
                  <a:gd name="T35" fmla="*/ 285 h 591"/>
                  <a:gd name="T36" fmla="*/ 27 w 639"/>
                  <a:gd name="T37" fmla="*/ 274 h 591"/>
                  <a:gd name="T38" fmla="*/ 32 w 639"/>
                  <a:gd name="T39" fmla="*/ 280 h 591"/>
                  <a:gd name="T40" fmla="*/ 27 w 639"/>
                  <a:gd name="T41" fmla="*/ 243 h 591"/>
                  <a:gd name="T42" fmla="*/ 48 w 639"/>
                  <a:gd name="T43" fmla="*/ 201 h 591"/>
                  <a:gd name="T44" fmla="*/ 95 w 639"/>
                  <a:gd name="T45" fmla="*/ 180 h 591"/>
                  <a:gd name="T46" fmla="*/ 190 w 639"/>
                  <a:gd name="T47" fmla="*/ 116 h 591"/>
                  <a:gd name="T48" fmla="*/ 211 w 639"/>
                  <a:gd name="T49" fmla="*/ 121 h 591"/>
                  <a:gd name="T50" fmla="*/ 269 w 639"/>
                  <a:gd name="T51" fmla="*/ 53 h 591"/>
                  <a:gd name="T52" fmla="*/ 306 w 639"/>
                  <a:gd name="T53" fmla="*/ 74 h 591"/>
                  <a:gd name="T54" fmla="*/ 359 w 639"/>
                  <a:gd name="T55" fmla="*/ 5 h 591"/>
                  <a:gd name="T56" fmla="*/ 438 w 639"/>
                  <a:gd name="T57" fmla="*/ 5 h 591"/>
                  <a:gd name="T58" fmla="*/ 406 w 639"/>
                  <a:gd name="T59" fmla="*/ 74 h 591"/>
                  <a:gd name="T60" fmla="*/ 475 w 639"/>
                  <a:gd name="T61" fmla="*/ 121 h 591"/>
                  <a:gd name="T62" fmla="*/ 522 w 639"/>
                  <a:gd name="T63" fmla="*/ 0 h 591"/>
                  <a:gd name="T64" fmla="*/ 385 w 639"/>
                  <a:gd name="T65" fmla="*/ 538 h 591"/>
                  <a:gd name="T66" fmla="*/ 433 w 639"/>
                  <a:gd name="T67" fmla="*/ 538 h 591"/>
                  <a:gd name="T68" fmla="*/ 412 w 639"/>
                  <a:gd name="T69" fmla="*/ 570 h 591"/>
                  <a:gd name="T70" fmla="*/ 370 w 639"/>
                  <a:gd name="T71" fmla="*/ 586 h 591"/>
                  <a:gd name="T72" fmla="*/ 370 w 639"/>
                  <a:gd name="T73" fmla="*/ 565 h 591"/>
                  <a:gd name="T74" fmla="*/ 385 w 639"/>
                  <a:gd name="T75" fmla="*/ 538 h 5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39" h="591">
                    <a:moveTo>
                      <a:pt x="533" y="21"/>
                    </a:moveTo>
                    <a:lnTo>
                      <a:pt x="549" y="63"/>
                    </a:lnTo>
                    <a:lnTo>
                      <a:pt x="559" y="74"/>
                    </a:lnTo>
                    <a:lnTo>
                      <a:pt x="565" y="127"/>
                    </a:lnTo>
                    <a:lnTo>
                      <a:pt x="559" y="148"/>
                    </a:lnTo>
                    <a:lnTo>
                      <a:pt x="591" y="169"/>
                    </a:lnTo>
                    <a:lnTo>
                      <a:pt x="602" y="211"/>
                    </a:lnTo>
                    <a:lnTo>
                      <a:pt x="612" y="211"/>
                    </a:lnTo>
                    <a:lnTo>
                      <a:pt x="639" y="264"/>
                    </a:lnTo>
                    <a:lnTo>
                      <a:pt x="623" y="327"/>
                    </a:lnTo>
                    <a:lnTo>
                      <a:pt x="580" y="391"/>
                    </a:lnTo>
                    <a:lnTo>
                      <a:pt x="565" y="396"/>
                    </a:lnTo>
                    <a:lnTo>
                      <a:pt x="496" y="470"/>
                    </a:lnTo>
                    <a:lnTo>
                      <a:pt x="496" y="480"/>
                    </a:lnTo>
                    <a:lnTo>
                      <a:pt x="464" y="486"/>
                    </a:lnTo>
                    <a:lnTo>
                      <a:pt x="428" y="507"/>
                    </a:lnTo>
                    <a:lnTo>
                      <a:pt x="417" y="491"/>
                    </a:lnTo>
                    <a:lnTo>
                      <a:pt x="385" y="501"/>
                    </a:lnTo>
                    <a:lnTo>
                      <a:pt x="348" y="486"/>
                    </a:lnTo>
                    <a:lnTo>
                      <a:pt x="348" y="475"/>
                    </a:lnTo>
                    <a:lnTo>
                      <a:pt x="354" y="449"/>
                    </a:lnTo>
                    <a:lnTo>
                      <a:pt x="322" y="438"/>
                    </a:lnTo>
                    <a:lnTo>
                      <a:pt x="359" y="396"/>
                    </a:lnTo>
                    <a:lnTo>
                      <a:pt x="306" y="433"/>
                    </a:lnTo>
                    <a:lnTo>
                      <a:pt x="296" y="385"/>
                    </a:lnTo>
                    <a:lnTo>
                      <a:pt x="264" y="369"/>
                    </a:lnTo>
                    <a:lnTo>
                      <a:pt x="227" y="375"/>
                    </a:lnTo>
                    <a:lnTo>
                      <a:pt x="169" y="391"/>
                    </a:lnTo>
                    <a:lnTo>
                      <a:pt x="127" y="417"/>
                    </a:lnTo>
                    <a:lnTo>
                      <a:pt x="106" y="417"/>
                    </a:lnTo>
                    <a:lnTo>
                      <a:pt x="79" y="412"/>
                    </a:lnTo>
                    <a:lnTo>
                      <a:pt x="37" y="438"/>
                    </a:lnTo>
                    <a:lnTo>
                      <a:pt x="0" y="422"/>
                    </a:lnTo>
                    <a:lnTo>
                      <a:pt x="27" y="391"/>
                    </a:lnTo>
                    <a:lnTo>
                      <a:pt x="32" y="333"/>
                    </a:lnTo>
                    <a:lnTo>
                      <a:pt x="21" y="285"/>
                    </a:lnTo>
                    <a:lnTo>
                      <a:pt x="16" y="264"/>
                    </a:lnTo>
                    <a:lnTo>
                      <a:pt x="27" y="274"/>
                    </a:lnTo>
                    <a:lnTo>
                      <a:pt x="27" y="264"/>
                    </a:lnTo>
                    <a:lnTo>
                      <a:pt x="32" y="280"/>
                    </a:lnTo>
                    <a:lnTo>
                      <a:pt x="37" y="269"/>
                    </a:lnTo>
                    <a:lnTo>
                      <a:pt x="27" y="243"/>
                    </a:lnTo>
                    <a:lnTo>
                      <a:pt x="48" y="195"/>
                    </a:lnTo>
                    <a:lnTo>
                      <a:pt x="48" y="201"/>
                    </a:lnTo>
                    <a:lnTo>
                      <a:pt x="69" y="190"/>
                    </a:lnTo>
                    <a:lnTo>
                      <a:pt x="95" y="180"/>
                    </a:lnTo>
                    <a:lnTo>
                      <a:pt x="164" y="158"/>
                    </a:lnTo>
                    <a:lnTo>
                      <a:pt x="190" y="116"/>
                    </a:lnTo>
                    <a:lnTo>
                      <a:pt x="206" y="100"/>
                    </a:lnTo>
                    <a:lnTo>
                      <a:pt x="211" y="121"/>
                    </a:lnTo>
                    <a:lnTo>
                      <a:pt x="243" y="69"/>
                    </a:lnTo>
                    <a:lnTo>
                      <a:pt x="269" y="53"/>
                    </a:lnTo>
                    <a:lnTo>
                      <a:pt x="290" y="69"/>
                    </a:lnTo>
                    <a:lnTo>
                      <a:pt x="306" y="74"/>
                    </a:lnTo>
                    <a:lnTo>
                      <a:pt x="317" y="48"/>
                    </a:lnTo>
                    <a:lnTo>
                      <a:pt x="359" y="5"/>
                    </a:lnTo>
                    <a:lnTo>
                      <a:pt x="406" y="26"/>
                    </a:lnTo>
                    <a:lnTo>
                      <a:pt x="438" y="5"/>
                    </a:lnTo>
                    <a:lnTo>
                      <a:pt x="433" y="26"/>
                    </a:lnTo>
                    <a:lnTo>
                      <a:pt x="406" y="74"/>
                    </a:lnTo>
                    <a:lnTo>
                      <a:pt x="454" y="111"/>
                    </a:lnTo>
                    <a:lnTo>
                      <a:pt x="475" y="121"/>
                    </a:lnTo>
                    <a:lnTo>
                      <a:pt x="501" y="58"/>
                    </a:lnTo>
                    <a:lnTo>
                      <a:pt x="522" y="0"/>
                    </a:lnTo>
                    <a:lnTo>
                      <a:pt x="533" y="21"/>
                    </a:lnTo>
                    <a:close/>
                    <a:moveTo>
                      <a:pt x="385" y="538"/>
                    </a:moveTo>
                    <a:lnTo>
                      <a:pt x="401" y="544"/>
                    </a:lnTo>
                    <a:lnTo>
                      <a:pt x="433" y="538"/>
                    </a:lnTo>
                    <a:lnTo>
                      <a:pt x="433" y="544"/>
                    </a:lnTo>
                    <a:lnTo>
                      <a:pt x="412" y="570"/>
                    </a:lnTo>
                    <a:lnTo>
                      <a:pt x="380" y="591"/>
                    </a:lnTo>
                    <a:lnTo>
                      <a:pt x="370" y="586"/>
                    </a:lnTo>
                    <a:lnTo>
                      <a:pt x="370" y="575"/>
                    </a:lnTo>
                    <a:lnTo>
                      <a:pt x="370" y="565"/>
                    </a:lnTo>
                    <a:lnTo>
                      <a:pt x="380" y="544"/>
                    </a:lnTo>
                    <a:lnTo>
                      <a:pt x="385" y="538"/>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15" name="Freeform 366"/>
              <p:cNvSpPr>
                <a:spLocks noEditPoints="1"/>
              </p:cNvSpPr>
              <p:nvPr/>
            </p:nvSpPr>
            <p:spPr bwMode="auto">
              <a:xfrm>
                <a:off x="4592" y="2590"/>
                <a:ext cx="639" cy="591"/>
              </a:xfrm>
              <a:custGeom>
                <a:avLst/>
                <a:gdLst>
                  <a:gd name="T0" fmla="*/ 549 w 639"/>
                  <a:gd name="T1" fmla="*/ 63 h 591"/>
                  <a:gd name="T2" fmla="*/ 565 w 639"/>
                  <a:gd name="T3" fmla="*/ 127 h 591"/>
                  <a:gd name="T4" fmla="*/ 591 w 639"/>
                  <a:gd name="T5" fmla="*/ 169 h 591"/>
                  <a:gd name="T6" fmla="*/ 612 w 639"/>
                  <a:gd name="T7" fmla="*/ 211 h 591"/>
                  <a:gd name="T8" fmla="*/ 623 w 639"/>
                  <a:gd name="T9" fmla="*/ 327 h 591"/>
                  <a:gd name="T10" fmla="*/ 565 w 639"/>
                  <a:gd name="T11" fmla="*/ 396 h 591"/>
                  <a:gd name="T12" fmla="*/ 496 w 639"/>
                  <a:gd name="T13" fmla="*/ 480 h 591"/>
                  <a:gd name="T14" fmla="*/ 428 w 639"/>
                  <a:gd name="T15" fmla="*/ 507 h 591"/>
                  <a:gd name="T16" fmla="*/ 385 w 639"/>
                  <a:gd name="T17" fmla="*/ 501 h 591"/>
                  <a:gd name="T18" fmla="*/ 348 w 639"/>
                  <a:gd name="T19" fmla="*/ 475 h 591"/>
                  <a:gd name="T20" fmla="*/ 322 w 639"/>
                  <a:gd name="T21" fmla="*/ 438 h 591"/>
                  <a:gd name="T22" fmla="*/ 306 w 639"/>
                  <a:gd name="T23" fmla="*/ 433 h 591"/>
                  <a:gd name="T24" fmla="*/ 264 w 639"/>
                  <a:gd name="T25" fmla="*/ 369 h 591"/>
                  <a:gd name="T26" fmla="*/ 169 w 639"/>
                  <a:gd name="T27" fmla="*/ 391 h 591"/>
                  <a:gd name="T28" fmla="*/ 106 w 639"/>
                  <a:gd name="T29" fmla="*/ 417 h 591"/>
                  <a:gd name="T30" fmla="*/ 37 w 639"/>
                  <a:gd name="T31" fmla="*/ 438 h 591"/>
                  <a:gd name="T32" fmla="*/ 27 w 639"/>
                  <a:gd name="T33" fmla="*/ 391 h 591"/>
                  <a:gd name="T34" fmla="*/ 21 w 639"/>
                  <a:gd name="T35" fmla="*/ 285 h 591"/>
                  <a:gd name="T36" fmla="*/ 27 w 639"/>
                  <a:gd name="T37" fmla="*/ 274 h 591"/>
                  <a:gd name="T38" fmla="*/ 32 w 639"/>
                  <a:gd name="T39" fmla="*/ 280 h 591"/>
                  <a:gd name="T40" fmla="*/ 27 w 639"/>
                  <a:gd name="T41" fmla="*/ 243 h 591"/>
                  <a:gd name="T42" fmla="*/ 48 w 639"/>
                  <a:gd name="T43" fmla="*/ 201 h 591"/>
                  <a:gd name="T44" fmla="*/ 95 w 639"/>
                  <a:gd name="T45" fmla="*/ 180 h 591"/>
                  <a:gd name="T46" fmla="*/ 190 w 639"/>
                  <a:gd name="T47" fmla="*/ 116 h 591"/>
                  <a:gd name="T48" fmla="*/ 211 w 639"/>
                  <a:gd name="T49" fmla="*/ 121 h 591"/>
                  <a:gd name="T50" fmla="*/ 269 w 639"/>
                  <a:gd name="T51" fmla="*/ 53 h 591"/>
                  <a:gd name="T52" fmla="*/ 306 w 639"/>
                  <a:gd name="T53" fmla="*/ 74 h 591"/>
                  <a:gd name="T54" fmla="*/ 359 w 639"/>
                  <a:gd name="T55" fmla="*/ 5 h 591"/>
                  <a:gd name="T56" fmla="*/ 438 w 639"/>
                  <a:gd name="T57" fmla="*/ 5 h 591"/>
                  <a:gd name="T58" fmla="*/ 406 w 639"/>
                  <a:gd name="T59" fmla="*/ 74 h 591"/>
                  <a:gd name="T60" fmla="*/ 475 w 639"/>
                  <a:gd name="T61" fmla="*/ 121 h 591"/>
                  <a:gd name="T62" fmla="*/ 522 w 639"/>
                  <a:gd name="T63" fmla="*/ 0 h 591"/>
                  <a:gd name="T64" fmla="*/ 396 w 639"/>
                  <a:gd name="T65" fmla="*/ 538 h 591"/>
                  <a:gd name="T66" fmla="*/ 433 w 639"/>
                  <a:gd name="T67" fmla="*/ 538 h 591"/>
                  <a:gd name="T68" fmla="*/ 412 w 639"/>
                  <a:gd name="T69" fmla="*/ 570 h 591"/>
                  <a:gd name="T70" fmla="*/ 370 w 639"/>
                  <a:gd name="T71" fmla="*/ 586 h 591"/>
                  <a:gd name="T72" fmla="*/ 370 w 639"/>
                  <a:gd name="T73" fmla="*/ 565 h 591"/>
                  <a:gd name="T74" fmla="*/ 385 w 639"/>
                  <a:gd name="T75" fmla="*/ 538 h 5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39" h="591">
                    <a:moveTo>
                      <a:pt x="533" y="21"/>
                    </a:moveTo>
                    <a:lnTo>
                      <a:pt x="549" y="63"/>
                    </a:lnTo>
                    <a:lnTo>
                      <a:pt x="559" y="74"/>
                    </a:lnTo>
                    <a:lnTo>
                      <a:pt x="565" y="127"/>
                    </a:lnTo>
                    <a:lnTo>
                      <a:pt x="559" y="148"/>
                    </a:lnTo>
                    <a:lnTo>
                      <a:pt x="591" y="169"/>
                    </a:lnTo>
                    <a:lnTo>
                      <a:pt x="602" y="211"/>
                    </a:lnTo>
                    <a:lnTo>
                      <a:pt x="612" y="211"/>
                    </a:lnTo>
                    <a:lnTo>
                      <a:pt x="639" y="264"/>
                    </a:lnTo>
                    <a:lnTo>
                      <a:pt x="623" y="327"/>
                    </a:lnTo>
                    <a:lnTo>
                      <a:pt x="580" y="391"/>
                    </a:lnTo>
                    <a:lnTo>
                      <a:pt x="565" y="396"/>
                    </a:lnTo>
                    <a:lnTo>
                      <a:pt x="496" y="470"/>
                    </a:lnTo>
                    <a:lnTo>
                      <a:pt x="496" y="480"/>
                    </a:lnTo>
                    <a:lnTo>
                      <a:pt x="464" y="486"/>
                    </a:lnTo>
                    <a:lnTo>
                      <a:pt x="428" y="507"/>
                    </a:lnTo>
                    <a:lnTo>
                      <a:pt x="417" y="491"/>
                    </a:lnTo>
                    <a:lnTo>
                      <a:pt x="385" y="501"/>
                    </a:lnTo>
                    <a:lnTo>
                      <a:pt x="348" y="486"/>
                    </a:lnTo>
                    <a:lnTo>
                      <a:pt x="348" y="475"/>
                    </a:lnTo>
                    <a:lnTo>
                      <a:pt x="354" y="449"/>
                    </a:lnTo>
                    <a:lnTo>
                      <a:pt x="322" y="438"/>
                    </a:lnTo>
                    <a:lnTo>
                      <a:pt x="359" y="396"/>
                    </a:lnTo>
                    <a:lnTo>
                      <a:pt x="306" y="433"/>
                    </a:lnTo>
                    <a:lnTo>
                      <a:pt x="296" y="385"/>
                    </a:lnTo>
                    <a:lnTo>
                      <a:pt x="264" y="369"/>
                    </a:lnTo>
                    <a:lnTo>
                      <a:pt x="227" y="375"/>
                    </a:lnTo>
                    <a:lnTo>
                      <a:pt x="169" y="391"/>
                    </a:lnTo>
                    <a:lnTo>
                      <a:pt x="127" y="417"/>
                    </a:lnTo>
                    <a:lnTo>
                      <a:pt x="106" y="417"/>
                    </a:lnTo>
                    <a:lnTo>
                      <a:pt x="79" y="412"/>
                    </a:lnTo>
                    <a:lnTo>
                      <a:pt x="37" y="438"/>
                    </a:lnTo>
                    <a:lnTo>
                      <a:pt x="0" y="422"/>
                    </a:lnTo>
                    <a:lnTo>
                      <a:pt x="27" y="391"/>
                    </a:lnTo>
                    <a:lnTo>
                      <a:pt x="32" y="333"/>
                    </a:lnTo>
                    <a:lnTo>
                      <a:pt x="21" y="285"/>
                    </a:lnTo>
                    <a:lnTo>
                      <a:pt x="16" y="264"/>
                    </a:lnTo>
                    <a:lnTo>
                      <a:pt x="27" y="274"/>
                    </a:lnTo>
                    <a:lnTo>
                      <a:pt x="27" y="264"/>
                    </a:lnTo>
                    <a:lnTo>
                      <a:pt x="32" y="280"/>
                    </a:lnTo>
                    <a:lnTo>
                      <a:pt x="37" y="269"/>
                    </a:lnTo>
                    <a:lnTo>
                      <a:pt x="27" y="243"/>
                    </a:lnTo>
                    <a:lnTo>
                      <a:pt x="48" y="195"/>
                    </a:lnTo>
                    <a:lnTo>
                      <a:pt x="48" y="201"/>
                    </a:lnTo>
                    <a:lnTo>
                      <a:pt x="69" y="190"/>
                    </a:lnTo>
                    <a:lnTo>
                      <a:pt x="95" y="180"/>
                    </a:lnTo>
                    <a:lnTo>
                      <a:pt x="164" y="158"/>
                    </a:lnTo>
                    <a:lnTo>
                      <a:pt x="190" y="116"/>
                    </a:lnTo>
                    <a:lnTo>
                      <a:pt x="206" y="100"/>
                    </a:lnTo>
                    <a:lnTo>
                      <a:pt x="211" y="121"/>
                    </a:lnTo>
                    <a:lnTo>
                      <a:pt x="243" y="69"/>
                    </a:lnTo>
                    <a:lnTo>
                      <a:pt x="269" y="53"/>
                    </a:lnTo>
                    <a:lnTo>
                      <a:pt x="290" y="69"/>
                    </a:lnTo>
                    <a:lnTo>
                      <a:pt x="306" y="74"/>
                    </a:lnTo>
                    <a:lnTo>
                      <a:pt x="317" y="48"/>
                    </a:lnTo>
                    <a:lnTo>
                      <a:pt x="359" y="5"/>
                    </a:lnTo>
                    <a:lnTo>
                      <a:pt x="406" y="26"/>
                    </a:lnTo>
                    <a:lnTo>
                      <a:pt x="438" y="5"/>
                    </a:lnTo>
                    <a:lnTo>
                      <a:pt x="433" y="26"/>
                    </a:lnTo>
                    <a:lnTo>
                      <a:pt x="406" y="74"/>
                    </a:lnTo>
                    <a:lnTo>
                      <a:pt x="454" y="111"/>
                    </a:lnTo>
                    <a:lnTo>
                      <a:pt x="475" y="121"/>
                    </a:lnTo>
                    <a:lnTo>
                      <a:pt x="501" y="58"/>
                    </a:lnTo>
                    <a:lnTo>
                      <a:pt x="522" y="0"/>
                    </a:lnTo>
                    <a:lnTo>
                      <a:pt x="533" y="21"/>
                    </a:lnTo>
                    <a:moveTo>
                      <a:pt x="396" y="538"/>
                    </a:moveTo>
                    <a:lnTo>
                      <a:pt x="401" y="544"/>
                    </a:lnTo>
                    <a:lnTo>
                      <a:pt x="433" y="538"/>
                    </a:lnTo>
                    <a:lnTo>
                      <a:pt x="433" y="544"/>
                    </a:lnTo>
                    <a:lnTo>
                      <a:pt x="412" y="570"/>
                    </a:lnTo>
                    <a:lnTo>
                      <a:pt x="380" y="591"/>
                    </a:lnTo>
                    <a:lnTo>
                      <a:pt x="370" y="586"/>
                    </a:lnTo>
                    <a:lnTo>
                      <a:pt x="370" y="575"/>
                    </a:lnTo>
                    <a:lnTo>
                      <a:pt x="370" y="565"/>
                    </a:lnTo>
                    <a:lnTo>
                      <a:pt x="380" y="544"/>
                    </a:lnTo>
                    <a:lnTo>
                      <a:pt x="385" y="538"/>
                    </a:lnTo>
                    <a:lnTo>
                      <a:pt x="396" y="538"/>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16" name="Freeform 367"/>
              <p:cNvSpPr>
                <a:spLocks noEditPoints="1"/>
              </p:cNvSpPr>
              <p:nvPr/>
            </p:nvSpPr>
            <p:spPr bwMode="auto">
              <a:xfrm>
                <a:off x="3522" y="1646"/>
                <a:ext cx="84" cy="63"/>
              </a:xfrm>
              <a:custGeom>
                <a:avLst/>
                <a:gdLst>
                  <a:gd name="T0" fmla="*/ 74 w 84"/>
                  <a:gd name="T1" fmla="*/ 31 h 63"/>
                  <a:gd name="T2" fmla="*/ 68 w 84"/>
                  <a:gd name="T3" fmla="*/ 63 h 63"/>
                  <a:gd name="T4" fmla="*/ 63 w 84"/>
                  <a:gd name="T5" fmla="*/ 63 h 63"/>
                  <a:gd name="T6" fmla="*/ 53 w 84"/>
                  <a:gd name="T7" fmla="*/ 58 h 63"/>
                  <a:gd name="T8" fmla="*/ 47 w 84"/>
                  <a:gd name="T9" fmla="*/ 37 h 63"/>
                  <a:gd name="T10" fmla="*/ 31 w 84"/>
                  <a:gd name="T11" fmla="*/ 52 h 63"/>
                  <a:gd name="T12" fmla="*/ 31 w 84"/>
                  <a:gd name="T13" fmla="*/ 42 h 63"/>
                  <a:gd name="T14" fmla="*/ 21 w 84"/>
                  <a:gd name="T15" fmla="*/ 37 h 63"/>
                  <a:gd name="T16" fmla="*/ 21 w 84"/>
                  <a:gd name="T17" fmla="*/ 31 h 63"/>
                  <a:gd name="T18" fmla="*/ 10 w 84"/>
                  <a:gd name="T19" fmla="*/ 21 h 63"/>
                  <a:gd name="T20" fmla="*/ 10 w 84"/>
                  <a:gd name="T21" fmla="*/ 15 h 63"/>
                  <a:gd name="T22" fmla="*/ 0 w 84"/>
                  <a:gd name="T23" fmla="*/ 10 h 63"/>
                  <a:gd name="T24" fmla="*/ 26 w 84"/>
                  <a:gd name="T25" fmla="*/ 15 h 63"/>
                  <a:gd name="T26" fmla="*/ 26 w 84"/>
                  <a:gd name="T27" fmla="*/ 10 h 63"/>
                  <a:gd name="T28" fmla="*/ 16 w 84"/>
                  <a:gd name="T29" fmla="*/ 5 h 63"/>
                  <a:gd name="T30" fmla="*/ 42 w 84"/>
                  <a:gd name="T31" fmla="*/ 5 h 63"/>
                  <a:gd name="T32" fmla="*/ 53 w 84"/>
                  <a:gd name="T33" fmla="*/ 0 h 63"/>
                  <a:gd name="T34" fmla="*/ 74 w 84"/>
                  <a:gd name="T35" fmla="*/ 21 h 63"/>
                  <a:gd name="T36" fmla="*/ 84 w 84"/>
                  <a:gd name="T37" fmla="*/ 26 h 63"/>
                  <a:gd name="T38" fmla="*/ 74 w 84"/>
                  <a:gd name="T39" fmla="*/ 31 h 63"/>
                  <a:gd name="T40" fmla="*/ 26 w 84"/>
                  <a:gd name="T41" fmla="*/ 52 h 63"/>
                  <a:gd name="T42" fmla="*/ 16 w 84"/>
                  <a:gd name="T43" fmla="*/ 52 h 63"/>
                  <a:gd name="T44" fmla="*/ 5 w 84"/>
                  <a:gd name="T45" fmla="*/ 42 h 63"/>
                  <a:gd name="T46" fmla="*/ 5 w 84"/>
                  <a:gd name="T47" fmla="*/ 37 h 63"/>
                  <a:gd name="T48" fmla="*/ 16 w 84"/>
                  <a:gd name="T49" fmla="*/ 42 h 63"/>
                  <a:gd name="T50" fmla="*/ 26 w 84"/>
                  <a:gd name="T51" fmla="*/ 52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84" h="63">
                    <a:moveTo>
                      <a:pt x="74" y="31"/>
                    </a:moveTo>
                    <a:lnTo>
                      <a:pt x="68" y="63"/>
                    </a:lnTo>
                    <a:lnTo>
                      <a:pt x="63" y="63"/>
                    </a:lnTo>
                    <a:lnTo>
                      <a:pt x="53" y="58"/>
                    </a:lnTo>
                    <a:lnTo>
                      <a:pt x="47" y="37"/>
                    </a:lnTo>
                    <a:lnTo>
                      <a:pt x="31" y="52"/>
                    </a:lnTo>
                    <a:lnTo>
                      <a:pt x="31" y="42"/>
                    </a:lnTo>
                    <a:lnTo>
                      <a:pt x="21" y="37"/>
                    </a:lnTo>
                    <a:lnTo>
                      <a:pt x="21" y="31"/>
                    </a:lnTo>
                    <a:lnTo>
                      <a:pt x="10" y="21"/>
                    </a:lnTo>
                    <a:lnTo>
                      <a:pt x="10" y="15"/>
                    </a:lnTo>
                    <a:lnTo>
                      <a:pt x="0" y="10"/>
                    </a:lnTo>
                    <a:lnTo>
                      <a:pt x="26" y="15"/>
                    </a:lnTo>
                    <a:lnTo>
                      <a:pt x="26" y="10"/>
                    </a:lnTo>
                    <a:lnTo>
                      <a:pt x="16" y="5"/>
                    </a:lnTo>
                    <a:lnTo>
                      <a:pt x="42" y="5"/>
                    </a:lnTo>
                    <a:lnTo>
                      <a:pt x="53" y="0"/>
                    </a:lnTo>
                    <a:lnTo>
                      <a:pt x="74" y="21"/>
                    </a:lnTo>
                    <a:lnTo>
                      <a:pt x="84" y="26"/>
                    </a:lnTo>
                    <a:lnTo>
                      <a:pt x="74" y="31"/>
                    </a:lnTo>
                    <a:close/>
                    <a:moveTo>
                      <a:pt x="26" y="52"/>
                    </a:moveTo>
                    <a:lnTo>
                      <a:pt x="16" y="52"/>
                    </a:lnTo>
                    <a:lnTo>
                      <a:pt x="5" y="42"/>
                    </a:lnTo>
                    <a:lnTo>
                      <a:pt x="5" y="37"/>
                    </a:lnTo>
                    <a:lnTo>
                      <a:pt x="16" y="42"/>
                    </a:lnTo>
                    <a:lnTo>
                      <a:pt x="26" y="52"/>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17" name="Freeform 368"/>
              <p:cNvSpPr>
                <a:spLocks noEditPoints="1"/>
              </p:cNvSpPr>
              <p:nvPr/>
            </p:nvSpPr>
            <p:spPr bwMode="auto">
              <a:xfrm>
                <a:off x="3522" y="1646"/>
                <a:ext cx="84" cy="63"/>
              </a:xfrm>
              <a:custGeom>
                <a:avLst/>
                <a:gdLst>
                  <a:gd name="T0" fmla="*/ 68 w 84"/>
                  <a:gd name="T1" fmla="*/ 47 h 63"/>
                  <a:gd name="T2" fmla="*/ 68 w 84"/>
                  <a:gd name="T3" fmla="*/ 63 h 63"/>
                  <a:gd name="T4" fmla="*/ 63 w 84"/>
                  <a:gd name="T5" fmla="*/ 63 h 63"/>
                  <a:gd name="T6" fmla="*/ 53 w 84"/>
                  <a:gd name="T7" fmla="*/ 58 h 63"/>
                  <a:gd name="T8" fmla="*/ 47 w 84"/>
                  <a:gd name="T9" fmla="*/ 37 h 63"/>
                  <a:gd name="T10" fmla="*/ 31 w 84"/>
                  <a:gd name="T11" fmla="*/ 52 h 63"/>
                  <a:gd name="T12" fmla="*/ 31 w 84"/>
                  <a:gd name="T13" fmla="*/ 42 h 63"/>
                  <a:gd name="T14" fmla="*/ 21 w 84"/>
                  <a:gd name="T15" fmla="*/ 37 h 63"/>
                  <a:gd name="T16" fmla="*/ 21 w 84"/>
                  <a:gd name="T17" fmla="*/ 31 h 63"/>
                  <a:gd name="T18" fmla="*/ 10 w 84"/>
                  <a:gd name="T19" fmla="*/ 21 h 63"/>
                  <a:gd name="T20" fmla="*/ 10 w 84"/>
                  <a:gd name="T21" fmla="*/ 15 h 63"/>
                  <a:gd name="T22" fmla="*/ 0 w 84"/>
                  <a:gd name="T23" fmla="*/ 10 h 63"/>
                  <a:gd name="T24" fmla="*/ 26 w 84"/>
                  <a:gd name="T25" fmla="*/ 15 h 63"/>
                  <a:gd name="T26" fmla="*/ 26 w 84"/>
                  <a:gd name="T27" fmla="*/ 10 h 63"/>
                  <a:gd name="T28" fmla="*/ 16 w 84"/>
                  <a:gd name="T29" fmla="*/ 5 h 63"/>
                  <a:gd name="T30" fmla="*/ 42 w 84"/>
                  <a:gd name="T31" fmla="*/ 5 h 63"/>
                  <a:gd name="T32" fmla="*/ 53 w 84"/>
                  <a:gd name="T33" fmla="*/ 0 h 63"/>
                  <a:gd name="T34" fmla="*/ 74 w 84"/>
                  <a:gd name="T35" fmla="*/ 21 h 63"/>
                  <a:gd name="T36" fmla="*/ 84 w 84"/>
                  <a:gd name="T37" fmla="*/ 26 h 63"/>
                  <a:gd name="T38" fmla="*/ 74 w 84"/>
                  <a:gd name="T39" fmla="*/ 31 h 63"/>
                  <a:gd name="T40" fmla="*/ 68 w 84"/>
                  <a:gd name="T41" fmla="*/ 47 h 63"/>
                  <a:gd name="T42" fmla="*/ 21 w 84"/>
                  <a:gd name="T43" fmla="*/ 52 h 63"/>
                  <a:gd name="T44" fmla="*/ 16 w 84"/>
                  <a:gd name="T45" fmla="*/ 52 h 63"/>
                  <a:gd name="T46" fmla="*/ 5 w 84"/>
                  <a:gd name="T47" fmla="*/ 42 h 63"/>
                  <a:gd name="T48" fmla="*/ 5 w 84"/>
                  <a:gd name="T49" fmla="*/ 37 h 63"/>
                  <a:gd name="T50" fmla="*/ 16 w 84"/>
                  <a:gd name="T51" fmla="*/ 42 h 63"/>
                  <a:gd name="T52" fmla="*/ 26 w 84"/>
                  <a:gd name="T53" fmla="*/ 52 h 63"/>
                  <a:gd name="T54" fmla="*/ 21 w 84"/>
                  <a:gd name="T55" fmla="*/ 52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84" h="63">
                    <a:moveTo>
                      <a:pt x="68" y="47"/>
                    </a:moveTo>
                    <a:lnTo>
                      <a:pt x="68" y="63"/>
                    </a:lnTo>
                    <a:lnTo>
                      <a:pt x="63" y="63"/>
                    </a:lnTo>
                    <a:lnTo>
                      <a:pt x="53" y="58"/>
                    </a:lnTo>
                    <a:lnTo>
                      <a:pt x="47" y="37"/>
                    </a:lnTo>
                    <a:lnTo>
                      <a:pt x="31" y="52"/>
                    </a:lnTo>
                    <a:lnTo>
                      <a:pt x="31" y="42"/>
                    </a:lnTo>
                    <a:lnTo>
                      <a:pt x="21" y="37"/>
                    </a:lnTo>
                    <a:lnTo>
                      <a:pt x="21" y="31"/>
                    </a:lnTo>
                    <a:lnTo>
                      <a:pt x="10" y="21"/>
                    </a:lnTo>
                    <a:lnTo>
                      <a:pt x="10" y="15"/>
                    </a:lnTo>
                    <a:lnTo>
                      <a:pt x="0" y="10"/>
                    </a:lnTo>
                    <a:lnTo>
                      <a:pt x="26" y="15"/>
                    </a:lnTo>
                    <a:lnTo>
                      <a:pt x="26" y="10"/>
                    </a:lnTo>
                    <a:lnTo>
                      <a:pt x="16" y="5"/>
                    </a:lnTo>
                    <a:lnTo>
                      <a:pt x="42" y="5"/>
                    </a:lnTo>
                    <a:lnTo>
                      <a:pt x="53" y="0"/>
                    </a:lnTo>
                    <a:lnTo>
                      <a:pt x="74" y="21"/>
                    </a:lnTo>
                    <a:lnTo>
                      <a:pt x="84" y="26"/>
                    </a:lnTo>
                    <a:lnTo>
                      <a:pt x="74" y="31"/>
                    </a:lnTo>
                    <a:lnTo>
                      <a:pt x="68" y="47"/>
                    </a:lnTo>
                    <a:moveTo>
                      <a:pt x="21" y="52"/>
                    </a:moveTo>
                    <a:lnTo>
                      <a:pt x="16" y="52"/>
                    </a:lnTo>
                    <a:lnTo>
                      <a:pt x="5" y="42"/>
                    </a:lnTo>
                    <a:lnTo>
                      <a:pt x="5" y="37"/>
                    </a:lnTo>
                    <a:lnTo>
                      <a:pt x="16" y="42"/>
                    </a:lnTo>
                    <a:lnTo>
                      <a:pt x="26" y="52"/>
                    </a:lnTo>
                    <a:lnTo>
                      <a:pt x="21" y="52"/>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18" name="Freeform 369"/>
              <p:cNvSpPr>
                <a:spLocks noEditPoints="1"/>
              </p:cNvSpPr>
              <p:nvPr/>
            </p:nvSpPr>
            <p:spPr bwMode="auto">
              <a:xfrm>
                <a:off x="1702" y="2305"/>
                <a:ext cx="623" cy="697"/>
              </a:xfrm>
              <a:custGeom>
                <a:avLst/>
                <a:gdLst>
                  <a:gd name="T0" fmla="*/ 364 w 623"/>
                  <a:gd name="T1" fmla="*/ 111 h 697"/>
                  <a:gd name="T2" fmla="*/ 370 w 623"/>
                  <a:gd name="T3" fmla="*/ 95 h 697"/>
                  <a:gd name="T4" fmla="*/ 396 w 623"/>
                  <a:gd name="T5" fmla="*/ 116 h 697"/>
                  <a:gd name="T6" fmla="*/ 370 w 623"/>
                  <a:gd name="T7" fmla="*/ 122 h 697"/>
                  <a:gd name="T8" fmla="*/ 370 w 623"/>
                  <a:gd name="T9" fmla="*/ 58 h 697"/>
                  <a:gd name="T10" fmla="*/ 380 w 623"/>
                  <a:gd name="T11" fmla="*/ 69 h 697"/>
                  <a:gd name="T12" fmla="*/ 343 w 623"/>
                  <a:gd name="T13" fmla="*/ 122 h 697"/>
                  <a:gd name="T14" fmla="*/ 364 w 623"/>
                  <a:gd name="T15" fmla="*/ 122 h 697"/>
                  <a:gd name="T16" fmla="*/ 385 w 623"/>
                  <a:gd name="T17" fmla="*/ 122 h 697"/>
                  <a:gd name="T18" fmla="*/ 391 w 623"/>
                  <a:gd name="T19" fmla="*/ 127 h 697"/>
                  <a:gd name="T20" fmla="*/ 406 w 623"/>
                  <a:gd name="T21" fmla="*/ 106 h 697"/>
                  <a:gd name="T22" fmla="*/ 454 w 623"/>
                  <a:gd name="T23" fmla="*/ 116 h 697"/>
                  <a:gd name="T24" fmla="*/ 544 w 623"/>
                  <a:gd name="T25" fmla="*/ 148 h 697"/>
                  <a:gd name="T26" fmla="*/ 623 w 623"/>
                  <a:gd name="T27" fmla="*/ 238 h 697"/>
                  <a:gd name="T28" fmla="*/ 586 w 623"/>
                  <a:gd name="T29" fmla="*/ 290 h 697"/>
                  <a:gd name="T30" fmla="*/ 559 w 623"/>
                  <a:gd name="T31" fmla="*/ 412 h 697"/>
                  <a:gd name="T32" fmla="*/ 480 w 623"/>
                  <a:gd name="T33" fmla="*/ 507 h 697"/>
                  <a:gd name="T34" fmla="*/ 422 w 623"/>
                  <a:gd name="T35" fmla="*/ 602 h 697"/>
                  <a:gd name="T36" fmla="*/ 396 w 623"/>
                  <a:gd name="T37" fmla="*/ 654 h 697"/>
                  <a:gd name="T38" fmla="*/ 375 w 623"/>
                  <a:gd name="T39" fmla="*/ 691 h 697"/>
                  <a:gd name="T40" fmla="*/ 364 w 623"/>
                  <a:gd name="T41" fmla="*/ 686 h 697"/>
                  <a:gd name="T42" fmla="*/ 354 w 623"/>
                  <a:gd name="T43" fmla="*/ 665 h 697"/>
                  <a:gd name="T44" fmla="*/ 317 w 623"/>
                  <a:gd name="T45" fmla="*/ 644 h 697"/>
                  <a:gd name="T46" fmla="*/ 301 w 623"/>
                  <a:gd name="T47" fmla="*/ 623 h 697"/>
                  <a:gd name="T48" fmla="*/ 343 w 623"/>
                  <a:gd name="T49" fmla="*/ 575 h 697"/>
                  <a:gd name="T50" fmla="*/ 333 w 623"/>
                  <a:gd name="T51" fmla="*/ 544 h 697"/>
                  <a:gd name="T52" fmla="*/ 333 w 623"/>
                  <a:gd name="T53" fmla="*/ 523 h 697"/>
                  <a:gd name="T54" fmla="*/ 312 w 623"/>
                  <a:gd name="T55" fmla="*/ 523 h 697"/>
                  <a:gd name="T56" fmla="*/ 290 w 623"/>
                  <a:gd name="T57" fmla="*/ 491 h 697"/>
                  <a:gd name="T58" fmla="*/ 264 w 623"/>
                  <a:gd name="T59" fmla="*/ 449 h 697"/>
                  <a:gd name="T60" fmla="*/ 264 w 623"/>
                  <a:gd name="T61" fmla="*/ 406 h 697"/>
                  <a:gd name="T62" fmla="*/ 254 w 623"/>
                  <a:gd name="T63" fmla="*/ 385 h 697"/>
                  <a:gd name="T64" fmla="*/ 222 w 623"/>
                  <a:gd name="T65" fmla="*/ 343 h 697"/>
                  <a:gd name="T66" fmla="*/ 201 w 623"/>
                  <a:gd name="T67" fmla="*/ 333 h 697"/>
                  <a:gd name="T68" fmla="*/ 159 w 623"/>
                  <a:gd name="T69" fmla="*/ 317 h 697"/>
                  <a:gd name="T70" fmla="*/ 137 w 623"/>
                  <a:gd name="T71" fmla="*/ 264 h 697"/>
                  <a:gd name="T72" fmla="*/ 90 w 623"/>
                  <a:gd name="T73" fmla="*/ 290 h 697"/>
                  <a:gd name="T74" fmla="*/ 58 w 623"/>
                  <a:gd name="T75" fmla="*/ 290 h 697"/>
                  <a:gd name="T76" fmla="*/ 43 w 623"/>
                  <a:gd name="T77" fmla="*/ 269 h 697"/>
                  <a:gd name="T78" fmla="*/ 11 w 623"/>
                  <a:gd name="T79" fmla="*/ 259 h 697"/>
                  <a:gd name="T80" fmla="*/ 0 w 623"/>
                  <a:gd name="T81" fmla="*/ 227 h 697"/>
                  <a:gd name="T82" fmla="*/ 11 w 623"/>
                  <a:gd name="T83" fmla="*/ 206 h 697"/>
                  <a:gd name="T84" fmla="*/ 32 w 623"/>
                  <a:gd name="T85" fmla="*/ 169 h 697"/>
                  <a:gd name="T86" fmla="*/ 69 w 623"/>
                  <a:gd name="T87" fmla="*/ 116 h 697"/>
                  <a:gd name="T88" fmla="*/ 74 w 623"/>
                  <a:gd name="T89" fmla="*/ 79 h 697"/>
                  <a:gd name="T90" fmla="*/ 64 w 623"/>
                  <a:gd name="T91" fmla="*/ 69 h 697"/>
                  <a:gd name="T92" fmla="*/ 90 w 623"/>
                  <a:gd name="T93" fmla="*/ 58 h 697"/>
                  <a:gd name="T94" fmla="*/ 111 w 623"/>
                  <a:gd name="T95" fmla="*/ 74 h 697"/>
                  <a:gd name="T96" fmla="*/ 153 w 623"/>
                  <a:gd name="T97" fmla="*/ 63 h 697"/>
                  <a:gd name="T98" fmla="*/ 153 w 623"/>
                  <a:gd name="T99" fmla="*/ 48 h 697"/>
                  <a:gd name="T100" fmla="*/ 169 w 623"/>
                  <a:gd name="T101" fmla="*/ 32 h 697"/>
                  <a:gd name="T102" fmla="*/ 201 w 623"/>
                  <a:gd name="T103" fmla="*/ 11 h 697"/>
                  <a:gd name="T104" fmla="*/ 217 w 623"/>
                  <a:gd name="T105" fmla="*/ 0 h 697"/>
                  <a:gd name="T106" fmla="*/ 222 w 623"/>
                  <a:gd name="T107" fmla="*/ 48 h 697"/>
                  <a:gd name="T108" fmla="*/ 238 w 623"/>
                  <a:gd name="T109" fmla="*/ 69 h 697"/>
                  <a:gd name="T110" fmla="*/ 269 w 623"/>
                  <a:gd name="T111" fmla="*/ 58 h 697"/>
                  <a:gd name="T112" fmla="*/ 333 w 623"/>
                  <a:gd name="T113" fmla="*/ 53 h 697"/>
                  <a:gd name="T114" fmla="*/ 354 w 623"/>
                  <a:gd name="T115" fmla="*/ 11 h 6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623" h="697">
                    <a:moveTo>
                      <a:pt x="370" y="122"/>
                    </a:moveTo>
                    <a:lnTo>
                      <a:pt x="364" y="111"/>
                    </a:lnTo>
                    <a:lnTo>
                      <a:pt x="364" y="95"/>
                    </a:lnTo>
                    <a:lnTo>
                      <a:pt x="370" y="95"/>
                    </a:lnTo>
                    <a:lnTo>
                      <a:pt x="401" y="95"/>
                    </a:lnTo>
                    <a:lnTo>
                      <a:pt x="396" y="116"/>
                    </a:lnTo>
                    <a:lnTo>
                      <a:pt x="380" y="122"/>
                    </a:lnTo>
                    <a:lnTo>
                      <a:pt x="370" y="122"/>
                    </a:lnTo>
                    <a:close/>
                    <a:moveTo>
                      <a:pt x="359" y="21"/>
                    </a:moveTo>
                    <a:lnTo>
                      <a:pt x="370" y="58"/>
                    </a:lnTo>
                    <a:lnTo>
                      <a:pt x="380" y="58"/>
                    </a:lnTo>
                    <a:lnTo>
                      <a:pt x="380" y="69"/>
                    </a:lnTo>
                    <a:lnTo>
                      <a:pt x="338" y="122"/>
                    </a:lnTo>
                    <a:lnTo>
                      <a:pt x="343" y="122"/>
                    </a:lnTo>
                    <a:lnTo>
                      <a:pt x="364" y="106"/>
                    </a:lnTo>
                    <a:lnTo>
                      <a:pt x="364" y="122"/>
                    </a:lnTo>
                    <a:lnTo>
                      <a:pt x="370" y="127"/>
                    </a:lnTo>
                    <a:lnTo>
                      <a:pt x="385" y="122"/>
                    </a:lnTo>
                    <a:lnTo>
                      <a:pt x="385" y="137"/>
                    </a:lnTo>
                    <a:lnTo>
                      <a:pt x="391" y="127"/>
                    </a:lnTo>
                    <a:lnTo>
                      <a:pt x="391" y="127"/>
                    </a:lnTo>
                    <a:lnTo>
                      <a:pt x="406" y="106"/>
                    </a:lnTo>
                    <a:lnTo>
                      <a:pt x="417" y="100"/>
                    </a:lnTo>
                    <a:lnTo>
                      <a:pt x="454" y="116"/>
                    </a:lnTo>
                    <a:lnTo>
                      <a:pt x="475" y="137"/>
                    </a:lnTo>
                    <a:lnTo>
                      <a:pt x="544" y="148"/>
                    </a:lnTo>
                    <a:lnTo>
                      <a:pt x="607" y="185"/>
                    </a:lnTo>
                    <a:lnTo>
                      <a:pt x="623" y="238"/>
                    </a:lnTo>
                    <a:lnTo>
                      <a:pt x="596" y="280"/>
                    </a:lnTo>
                    <a:lnTo>
                      <a:pt x="586" y="290"/>
                    </a:lnTo>
                    <a:lnTo>
                      <a:pt x="559" y="327"/>
                    </a:lnTo>
                    <a:lnTo>
                      <a:pt x="559" y="412"/>
                    </a:lnTo>
                    <a:lnTo>
                      <a:pt x="517" y="501"/>
                    </a:lnTo>
                    <a:lnTo>
                      <a:pt x="480" y="507"/>
                    </a:lnTo>
                    <a:lnTo>
                      <a:pt x="422" y="544"/>
                    </a:lnTo>
                    <a:lnTo>
                      <a:pt x="422" y="602"/>
                    </a:lnTo>
                    <a:lnTo>
                      <a:pt x="412" y="618"/>
                    </a:lnTo>
                    <a:lnTo>
                      <a:pt x="396" y="654"/>
                    </a:lnTo>
                    <a:lnTo>
                      <a:pt x="380" y="665"/>
                    </a:lnTo>
                    <a:lnTo>
                      <a:pt x="375" y="691"/>
                    </a:lnTo>
                    <a:lnTo>
                      <a:pt x="370" y="697"/>
                    </a:lnTo>
                    <a:lnTo>
                      <a:pt x="364" y="686"/>
                    </a:lnTo>
                    <a:lnTo>
                      <a:pt x="370" y="681"/>
                    </a:lnTo>
                    <a:lnTo>
                      <a:pt x="354" y="665"/>
                    </a:lnTo>
                    <a:lnTo>
                      <a:pt x="322" y="644"/>
                    </a:lnTo>
                    <a:lnTo>
                      <a:pt x="317" y="644"/>
                    </a:lnTo>
                    <a:lnTo>
                      <a:pt x="301" y="628"/>
                    </a:lnTo>
                    <a:lnTo>
                      <a:pt x="301" y="623"/>
                    </a:lnTo>
                    <a:lnTo>
                      <a:pt x="317" y="596"/>
                    </a:lnTo>
                    <a:lnTo>
                      <a:pt x="343" y="575"/>
                    </a:lnTo>
                    <a:lnTo>
                      <a:pt x="348" y="559"/>
                    </a:lnTo>
                    <a:lnTo>
                      <a:pt x="333" y="544"/>
                    </a:lnTo>
                    <a:lnTo>
                      <a:pt x="327" y="538"/>
                    </a:lnTo>
                    <a:lnTo>
                      <a:pt x="333" y="523"/>
                    </a:lnTo>
                    <a:lnTo>
                      <a:pt x="322" y="517"/>
                    </a:lnTo>
                    <a:lnTo>
                      <a:pt x="312" y="523"/>
                    </a:lnTo>
                    <a:lnTo>
                      <a:pt x="301" y="491"/>
                    </a:lnTo>
                    <a:lnTo>
                      <a:pt x="290" y="491"/>
                    </a:lnTo>
                    <a:lnTo>
                      <a:pt x="269" y="486"/>
                    </a:lnTo>
                    <a:lnTo>
                      <a:pt x="264" y="449"/>
                    </a:lnTo>
                    <a:lnTo>
                      <a:pt x="269" y="417"/>
                    </a:lnTo>
                    <a:lnTo>
                      <a:pt x="264" y="406"/>
                    </a:lnTo>
                    <a:lnTo>
                      <a:pt x="254" y="401"/>
                    </a:lnTo>
                    <a:lnTo>
                      <a:pt x="254" y="385"/>
                    </a:lnTo>
                    <a:lnTo>
                      <a:pt x="227" y="385"/>
                    </a:lnTo>
                    <a:lnTo>
                      <a:pt x="222" y="343"/>
                    </a:lnTo>
                    <a:lnTo>
                      <a:pt x="211" y="333"/>
                    </a:lnTo>
                    <a:lnTo>
                      <a:pt x="201" y="333"/>
                    </a:lnTo>
                    <a:lnTo>
                      <a:pt x="174" y="317"/>
                    </a:lnTo>
                    <a:lnTo>
                      <a:pt x="159" y="317"/>
                    </a:lnTo>
                    <a:lnTo>
                      <a:pt x="137" y="301"/>
                    </a:lnTo>
                    <a:lnTo>
                      <a:pt x="137" y="264"/>
                    </a:lnTo>
                    <a:lnTo>
                      <a:pt x="127" y="269"/>
                    </a:lnTo>
                    <a:lnTo>
                      <a:pt x="90" y="290"/>
                    </a:lnTo>
                    <a:lnTo>
                      <a:pt x="74" y="290"/>
                    </a:lnTo>
                    <a:lnTo>
                      <a:pt x="58" y="290"/>
                    </a:lnTo>
                    <a:lnTo>
                      <a:pt x="53" y="259"/>
                    </a:lnTo>
                    <a:lnTo>
                      <a:pt x="43" y="269"/>
                    </a:lnTo>
                    <a:lnTo>
                      <a:pt x="32" y="269"/>
                    </a:lnTo>
                    <a:lnTo>
                      <a:pt x="11" y="259"/>
                    </a:lnTo>
                    <a:lnTo>
                      <a:pt x="16" y="253"/>
                    </a:lnTo>
                    <a:lnTo>
                      <a:pt x="0" y="227"/>
                    </a:lnTo>
                    <a:lnTo>
                      <a:pt x="0" y="217"/>
                    </a:lnTo>
                    <a:lnTo>
                      <a:pt x="11" y="206"/>
                    </a:lnTo>
                    <a:lnTo>
                      <a:pt x="16" y="185"/>
                    </a:lnTo>
                    <a:lnTo>
                      <a:pt x="32" y="169"/>
                    </a:lnTo>
                    <a:lnTo>
                      <a:pt x="64" y="169"/>
                    </a:lnTo>
                    <a:lnTo>
                      <a:pt x="69" y="116"/>
                    </a:lnTo>
                    <a:lnTo>
                      <a:pt x="58" y="79"/>
                    </a:lnTo>
                    <a:lnTo>
                      <a:pt x="74" y="79"/>
                    </a:lnTo>
                    <a:lnTo>
                      <a:pt x="74" y="74"/>
                    </a:lnTo>
                    <a:lnTo>
                      <a:pt x="64" y="69"/>
                    </a:lnTo>
                    <a:lnTo>
                      <a:pt x="64" y="58"/>
                    </a:lnTo>
                    <a:lnTo>
                      <a:pt x="90" y="58"/>
                    </a:lnTo>
                    <a:lnTo>
                      <a:pt x="106" y="53"/>
                    </a:lnTo>
                    <a:lnTo>
                      <a:pt x="111" y="74"/>
                    </a:lnTo>
                    <a:lnTo>
                      <a:pt x="132" y="79"/>
                    </a:lnTo>
                    <a:lnTo>
                      <a:pt x="153" y="63"/>
                    </a:lnTo>
                    <a:lnTo>
                      <a:pt x="164" y="48"/>
                    </a:lnTo>
                    <a:lnTo>
                      <a:pt x="153" y="48"/>
                    </a:lnTo>
                    <a:lnTo>
                      <a:pt x="143" y="16"/>
                    </a:lnTo>
                    <a:lnTo>
                      <a:pt x="169" y="32"/>
                    </a:lnTo>
                    <a:lnTo>
                      <a:pt x="180" y="16"/>
                    </a:lnTo>
                    <a:lnTo>
                      <a:pt x="201" y="11"/>
                    </a:lnTo>
                    <a:lnTo>
                      <a:pt x="211" y="0"/>
                    </a:lnTo>
                    <a:lnTo>
                      <a:pt x="217" y="0"/>
                    </a:lnTo>
                    <a:lnTo>
                      <a:pt x="227" y="21"/>
                    </a:lnTo>
                    <a:lnTo>
                      <a:pt x="222" y="48"/>
                    </a:lnTo>
                    <a:lnTo>
                      <a:pt x="227" y="63"/>
                    </a:lnTo>
                    <a:lnTo>
                      <a:pt x="238" y="69"/>
                    </a:lnTo>
                    <a:lnTo>
                      <a:pt x="248" y="63"/>
                    </a:lnTo>
                    <a:lnTo>
                      <a:pt x="269" y="58"/>
                    </a:lnTo>
                    <a:lnTo>
                      <a:pt x="306" y="48"/>
                    </a:lnTo>
                    <a:lnTo>
                      <a:pt x="333" y="53"/>
                    </a:lnTo>
                    <a:lnTo>
                      <a:pt x="338" y="42"/>
                    </a:lnTo>
                    <a:lnTo>
                      <a:pt x="354" y="11"/>
                    </a:lnTo>
                    <a:lnTo>
                      <a:pt x="359" y="21"/>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19" name="Freeform 370"/>
              <p:cNvSpPr>
                <a:spLocks noEditPoints="1"/>
              </p:cNvSpPr>
              <p:nvPr/>
            </p:nvSpPr>
            <p:spPr bwMode="auto">
              <a:xfrm>
                <a:off x="1702" y="2305"/>
                <a:ext cx="623" cy="697"/>
              </a:xfrm>
              <a:custGeom>
                <a:avLst/>
                <a:gdLst>
                  <a:gd name="T0" fmla="*/ 364 w 623"/>
                  <a:gd name="T1" fmla="*/ 111 h 697"/>
                  <a:gd name="T2" fmla="*/ 370 w 623"/>
                  <a:gd name="T3" fmla="*/ 95 h 697"/>
                  <a:gd name="T4" fmla="*/ 396 w 623"/>
                  <a:gd name="T5" fmla="*/ 116 h 697"/>
                  <a:gd name="T6" fmla="*/ 370 w 623"/>
                  <a:gd name="T7" fmla="*/ 122 h 697"/>
                  <a:gd name="T8" fmla="*/ 364 w 623"/>
                  <a:gd name="T9" fmla="*/ 42 h 697"/>
                  <a:gd name="T10" fmla="*/ 380 w 623"/>
                  <a:gd name="T11" fmla="*/ 58 h 697"/>
                  <a:gd name="T12" fmla="*/ 338 w 623"/>
                  <a:gd name="T13" fmla="*/ 122 h 697"/>
                  <a:gd name="T14" fmla="*/ 364 w 623"/>
                  <a:gd name="T15" fmla="*/ 106 h 697"/>
                  <a:gd name="T16" fmla="*/ 370 w 623"/>
                  <a:gd name="T17" fmla="*/ 127 h 697"/>
                  <a:gd name="T18" fmla="*/ 385 w 623"/>
                  <a:gd name="T19" fmla="*/ 137 h 697"/>
                  <a:gd name="T20" fmla="*/ 391 w 623"/>
                  <a:gd name="T21" fmla="*/ 127 h 697"/>
                  <a:gd name="T22" fmla="*/ 417 w 623"/>
                  <a:gd name="T23" fmla="*/ 100 h 697"/>
                  <a:gd name="T24" fmla="*/ 475 w 623"/>
                  <a:gd name="T25" fmla="*/ 137 h 697"/>
                  <a:gd name="T26" fmla="*/ 607 w 623"/>
                  <a:gd name="T27" fmla="*/ 185 h 697"/>
                  <a:gd name="T28" fmla="*/ 596 w 623"/>
                  <a:gd name="T29" fmla="*/ 280 h 697"/>
                  <a:gd name="T30" fmla="*/ 559 w 623"/>
                  <a:gd name="T31" fmla="*/ 327 h 697"/>
                  <a:gd name="T32" fmla="*/ 517 w 623"/>
                  <a:gd name="T33" fmla="*/ 501 h 697"/>
                  <a:gd name="T34" fmla="*/ 422 w 623"/>
                  <a:gd name="T35" fmla="*/ 544 h 697"/>
                  <a:gd name="T36" fmla="*/ 412 w 623"/>
                  <a:gd name="T37" fmla="*/ 618 h 697"/>
                  <a:gd name="T38" fmla="*/ 380 w 623"/>
                  <a:gd name="T39" fmla="*/ 665 h 697"/>
                  <a:gd name="T40" fmla="*/ 370 w 623"/>
                  <a:gd name="T41" fmla="*/ 697 h 697"/>
                  <a:gd name="T42" fmla="*/ 370 w 623"/>
                  <a:gd name="T43" fmla="*/ 681 h 697"/>
                  <a:gd name="T44" fmla="*/ 322 w 623"/>
                  <a:gd name="T45" fmla="*/ 644 h 697"/>
                  <a:gd name="T46" fmla="*/ 301 w 623"/>
                  <a:gd name="T47" fmla="*/ 628 h 697"/>
                  <a:gd name="T48" fmla="*/ 317 w 623"/>
                  <a:gd name="T49" fmla="*/ 596 h 697"/>
                  <a:gd name="T50" fmla="*/ 348 w 623"/>
                  <a:gd name="T51" fmla="*/ 559 h 697"/>
                  <a:gd name="T52" fmla="*/ 327 w 623"/>
                  <a:gd name="T53" fmla="*/ 538 h 697"/>
                  <a:gd name="T54" fmla="*/ 322 w 623"/>
                  <a:gd name="T55" fmla="*/ 517 h 697"/>
                  <a:gd name="T56" fmla="*/ 301 w 623"/>
                  <a:gd name="T57" fmla="*/ 491 h 697"/>
                  <a:gd name="T58" fmla="*/ 269 w 623"/>
                  <a:gd name="T59" fmla="*/ 486 h 697"/>
                  <a:gd name="T60" fmla="*/ 269 w 623"/>
                  <a:gd name="T61" fmla="*/ 417 h 697"/>
                  <a:gd name="T62" fmla="*/ 254 w 623"/>
                  <a:gd name="T63" fmla="*/ 401 h 697"/>
                  <a:gd name="T64" fmla="*/ 227 w 623"/>
                  <a:gd name="T65" fmla="*/ 385 h 697"/>
                  <a:gd name="T66" fmla="*/ 211 w 623"/>
                  <a:gd name="T67" fmla="*/ 333 h 697"/>
                  <a:gd name="T68" fmla="*/ 174 w 623"/>
                  <a:gd name="T69" fmla="*/ 317 h 697"/>
                  <a:gd name="T70" fmla="*/ 137 w 623"/>
                  <a:gd name="T71" fmla="*/ 301 h 697"/>
                  <a:gd name="T72" fmla="*/ 127 w 623"/>
                  <a:gd name="T73" fmla="*/ 269 h 697"/>
                  <a:gd name="T74" fmla="*/ 74 w 623"/>
                  <a:gd name="T75" fmla="*/ 290 h 697"/>
                  <a:gd name="T76" fmla="*/ 53 w 623"/>
                  <a:gd name="T77" fmla="*/ 259 h 697"/>
                  <a:gd name="T78" fmla="*/ 32 w 623"/>
                  <a:gd name="T79" fmla="*/ 269 h 697"/>
                  <a:gd name="T80" fmla="*/ 16 w 623"/>
                  <a:gd name="T81" fmla="*/ 253 h 697"/>
                  <a:gd name="T82" fmla="*/ 0 w 623"/>
                  <a:gd name="T83" fmla="*/ 217 h 697"/>
                  <a:gd name="T84" fmla="*/ 16 w 623"/>
                  <a:gd name="T85" fmla="*/ 185 h 697"/>
                  <a:gd name="T86" fmla="*/ 64 w 623"/>
                  <a:gd name="T87" fmla="*/ 169 h 697"/>
                  <a:gd name="T88" fmla="*/ 58 w 623"/>
                  <a:gd name="T89" fmla="*/ 79 h 697"/>
                  <a:gd name="T90" fmla="*/ 74 w 623"/>
                  <a:gd name="T91" fmla="*/ 74 h 697"/>
                  <a:gd name="T92" fmla="*/ 64 w 623"/>
                  <a:gd name="T93" fmla="*/ 58 h 697"/>
                  <a:gd name="T94" fmla="*/ 106 w 623"/>
                  <a:gd name="T95" fmla="*/ 53 h 697"/>
                  <a:gd name="T96" fmla="*/ 132 w 623"/>
                  <a:gd name="T97" fmla="*/ 79 h 697"/>
                  <a:gd name="T98" fmla="*/ 164 w 623"/>
                  <a:gd name="T99" fmla="*/ 48 h 697"/>
                  <a:gd name="T100" fmla="*/ 143 w 623"/>
                  <a:gd name="T101" fmla="*/ 16 h 697"/>
                  <a:gd name="T102" fmla="*/ 180 w 623"/>
                  <a:gd name="T103" fmla="*/ 16 h 697"/>
                  <a:gd name="T104" fmla="*/ 211 w 623"/>
                  <a:gd name="T105" fmla="*/ 0 h 697"/>
                  <a:gd name="T106" fmla="*/ 227 w 623"/>
                  <a:gd name="T107" fmla="*/ 21 h 697"/>
                  <a:gd name="T108" fmla="*/ 227 w 623"/>
                  <a:gd name="T109" fmla="*/ 63 h 697"/>
                  <a:gd name="T110" fmla="*/ 248 w 623"/>
                  <a:gd name="T111" fmla="*/ 63 h 697"/>
                  <a:gd name="T112" fmla="*/ 306 w 623"/>
                  <a:gd name="T113" fmla="*/ 48 h 697"/>
                  <a:gd name="T114" fmla="*/ 338 w 623"/>
                  <a:gd name="T115" fmla="*/ 42 h 697"/>
                  <a:gd name="T116" fmla="*/ 359 w 623"/>
                  <a:gd name="T117" fmla="*/ 21 h 6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623" h="697">
                    <a:moveTo>
                      <a:pt x="364" y="116"/>
                    </a:moveTo>
                    <a:lnTo>
                      <a:pt x="364" y="111"/>
                    </a:lnTo>
                    <a:lnTo>
                      <a:pt x="364" y="95"/>
                    </a:lnTo>
                    <a:lnTo>
                      <a:pt x="370" y="95"/>
                    </a:lnTo>
                    <a:lnTo>
                      <a:pt x="401" y="95"/>
                    </a:lnTo>
                    <a:lnTo>
                      <a:pt x="396" y="116"/>
                    </a:lnTo>
                    <a:lnTo>
                      <a:pt x="380" y="122"/>
                    </a:lnTo>
                    <a:lnTo>
                      <a:pt x="370" y="122"/>
                    </a:lnTo>
                    <a:lnTo>
                      <a:pt x="364" y="116"/>
                    </a:lnTo>
                    <a:moveTo>
                      <a:pt x="364" y="42"/>
                    </a:moveTo>
                    <a:lnTo>
                      <a:pt x="370" y="58"/>
                    </a:lnTo>
                    <a:lnTo>
                      <a:pt x="380" y="58"/>
                    </a:lnTo>
                    <a:lnTo>
                      <a:pt x="380" y="69"/>
                    </a:lnTo>
                    <a:lnTo>
                      <a:pt x="338" y="122"/>
                    </a:lnTo>
                    <a:lnTo>
                      <a:pt x="343" y="122"/>
                    </a:lnTo>
                    <a:lnTo>
                      <a:pt x="364" y="106"/>
                    </a:lnTo>
                    <a:lnTo>
                      <a:pt x="364" y="122"/>
                    </a:lnTo>
                    <a:lnTo>
                      <a:pt x="370" y="127"/>
                    </a:lnTo>
                    <a:lnTo>
                      <a:pt x="385" y="122"/>
                    </a:lnTo>
                    <a:lnTo>
                      <a:pt x="385" y="137"/>
                    </a:lnTo>
                    <a:lnTo>
                      <a:pt x="391" y="127"/>
                    </a:lnTo>
                    <a:lnTo>
                      <a:pt x="391" y="127"/>
                    </a:lnTo>
                    <a:lnTo>
                      <a:pt x="406" y="106"/>
                    </a:lnTo>
                    <a:lnTo>
                      <a:pt x="417" y="100"/>
                    </a:lnTo>
                    <a:lnTo>
                      <a:pt x="454" y="116"/>
                    </a:lnTo>
                    <a:lnTo>
                      <a:pt x="475" y="137"/>
                    </a:lnTo>
                    <a:lnTo>
                      <a:pt x="544" y="148"/>
                    </a:lnTo>
                    <a:lnTo>
                      <a:pt x="607" y="185"/>
                    </a:lnTo>
                    <a:lnTo>
                      <a:pt x="623" y="238"/>
                    </a:lnTo>
                    <a:lnTo>
                      <a:pt x="596" y="280"/>
                    </a:lnTo>
                    <a:lnTo>
                      <a:pt x="586" y="290"/>
                    </a:lnTo>
                    <a:lnTo>
                      <a:pt x="559" y="327"/>
                    </a:lnTo>
                    <a:lnTo>
                      <a:pt x="559" y="412"/>
                    </a:lnTo>
                    <a:lnTo>
                      <a:pt x="517" y="501"/>
                    </a:lnTo>
                    <a:lnTo>
                      <a:pt x="480" y="507"/>
                    </a:lnTo>
                    <a:lnTo>
                      <a:pt x="422" y="544"/>
                    </a:lnTo>
                    <a:lnTo>
                      <a:pt x="422" y="602"/>
                    </a:lnTo>
                    <a:lnTo>
                      <a:pt x="412" y="618"/>
                    </a:lnTo>
                    <a:lnTo>
                      <a:pt x="396" y="654"/>
                    </a:lnTo>
                    <a:lnTo>
                      <a:pt x="380" y="665"/>
                    </a:lnTo>
                    <a:lnTo>
                      <a:pt x="375" y="691"/>
                    </a:lnTo>
                    <a:lnTo>
                      <a:pt x="370" y="697"/>
                    </a:lnTo>
                    <a:lnTo>
                      <a:pt x="364" y="686"/>
                    </a:lnTo>
                    <a:lnTo>
                      <a:pt x="370" y="681"/>
                    </a:lnTo>
                    <a:lnTo>
                      <a:pt x="354" y="665"/>
                    </a:lnTo>
                    <a:lnTo>
                      <a:pt x="322" y="644"/>
                    </a:lnTo>
                    <a:lnTo>
                      <a:pt x="317" y="644"/>
                    </a:lnTo>
                    <a:lnTo>
                      <a:pt x="301" y="628"/>
                    </a:lnTo>
                    <a:lnTo>
                      <a:pt x="301" y="623"/>
                    </a:lnTo>
                    <a:lnTo>
                      <a:pt x="317" y="596"/>
                    </a:lnTo>
                    <a:lnTo>
                      <a:pt x="343" y="575"/>
                    </a:lnTo>
                    <a:lnTo>
                      <a:pt x="348" y="559"/>
                    </a:lnTo>
                    <a:lnTo>
                      <a:pt x="333" y="544"/>
                    </a:lnTo>
                    <a:lnTo>
                      <a:pt x="327" y="538"/>
                    </a:lnTo>
                    <a:lnTo>
                      <a:pt x="333" y="523"/>
                    </a:lnTo>
                    <a:lnTo>
                      <a:pt x="322" y="517"/>
                    </a:lnTo>
                    <a:lnTo>
                      <a:pt x="312" y="523"/>
                    </a:lnTo>
                    <a:lnTo>
                      <a:pt x="301" y="491"/>
                    </a:lnTo>
                    <a:lnTo>
                      <a:pt x="290" y="491"/>
                    </a:lnTo>
                    <a:lnTo>
                      <a:pt x="269" y="486"/>
                    </a:lnTo>
                    <a:lnTo>
                      <a:pt x="264" y="449"/>
                    </a:lnTo>
                    <a:lnTo>
                      <a:pt x="269" y="417"/>
                    </a:lnTo>
                    <a:lnTo>
                      <a:pt x="264" y="406"/>
                    </a:lnTo>
                    <a:lnTo>
                      <a:pt x="254" y="401"/>
                    </a:lnTo>
                    <a:lnTo>
                      <a:pt x="254" y="385"/>
                    </a:lnTo>
                    <a:lnTo>
                      <a:pt x="227" y="385"/>
                    </a:lnTo>
                    <a:lnTo>
                      <a:pt x="222" y="343"/>
                    </a:lnTo>
                    <a:lnTo>
                      <a:pt x="211" y="333"/>
                    </a:lnTo>
                    <a:lnTo>
                      <a:pt x="201" y="333"/>
                    </a:lnTo>
                    <a:lnTo>
                      <a:pt x="174" y="317"/>
                    </a:lnTo>
                    <a:lnTo>
                      <a:pt x="159" y="317"/>
                    </a:lnTo>
                    <a:lnTo>
                      <a:pt x="137" y="301"/>
                    </a:lnTo>
                    <a:lnTo>
                      <a:pt x="137" y="264"/>
                    </a:lnTo>
                    <a:lnTo>
                      <a:pt x="127" y="269"/>
                    </a:lnTo>
                    <a:lnTo>
                      <a:pt x="90" y="290"/>
                    </a:lnTo>
                    <a:lnTo>
                      <a:pt x="74" y="290"/>
                    </a:lnTo>
                    <a:lnTo>
                      <a:pt x="58" y="290"/>
                    </a:lnTo>
                    <a:lnTo>
                      <a:pt x="53" y="259"/>
                    </a:lnTo>
                    <a:lnTo>
                      <a:pt x="43" y="269"/>
                    </a:lnTo>
                    <a:lnTo>
                      <a:pt x="32" y="269"/>
                    </a:lnTo>
                    <a:lnTo>
                      <a:pt x="11" y="259"/>
                    </a:lnTo>
                    <a:lnTo>
                      <a:pt x="16" y="253"/>
                    </a:lnTo>
                    <a:lnTo>
                      <a:pt x="0" y="227"/>
                    </a:lnTo>
                    <a:lnTo>
                      <a:pt x="0" y="217"/>
                    </a:lnTo>
                    <a:lnTo>
                      <a:pt x="11" y="206"/>
                    </a:lnTo>
                    <a:lnTo>
                      <a:pt x="16" y="185"/>
                    </a:lnTo>
                    <a:lnTo>
                      <a:pt x="32" y="169"/>
                    </a:lnTo>
                    <a:lnTo>
                      <a:pt x="64" y="169"/>
                    </a:lnTo>
                    <a:lnTo>
                      <a:pt x="69" y="116"/>
                    </a:lnTo>
                    <a:lnTo>
                      <a:pt x="58" y="79"/>
                    </a:lnTo>
                    <a:lnTo>
                      <a:pt x="74" y="79"/>
                    </a:lnTo>
                    <a:lnTo>
                      <a:pt x="74" y="74"/>
                    </a:lnTo>
                    <a:lnTo>
                      <a:pt x="64" y="69"/>
                    </a:lnTo>
                    <a:lnTo>
                      <a:pt x="64" y="58"/>
                    </a:lnTo>
                    <a:lnTo>
                      <a:pt x="90" y="58"/>
                    </a:lnTo>
                    <a:lnTo>
                      <a:pt x="106" y="53"/>
                    </a:lnTo>
                    <a:lnTo>
                      <a:pt x="111" y="74"/>
                    </a:lnTo>
                    <a:lnTo>
                      <a:pt x="132" y="79"/>
                    </a:lnTo>
                    <a:lnTo>
                      <a:pt x="153" y="63"/>
                    </a:lnTo>
                    <a:lnTo>
                      <a:pt x="164" y="48"/>
                    </a:lnTo>
                    <a:lnTo>
                      <a:pt x="153" y="48"/>
                    </a:lnTo>
                    <a:lnTo>
                      <a:pt x="143" y="16"/>
                    </a:lnTo>
                    <a:lnTo>
                      <a:pt x="169" y="32"/>
                    </a:lnTo>
                    <a:lnTo>
                      <a:pt x="180" y="16"/>
                    </a:lnTo>
                    <a:lnTo>
                      <a:pt x="201" y="11"/>
                    </a:lnTo>
                    <a:lnTo>
                      <a:pt x="211" y="0"/>
                    </a:lnTo>
                    <a:lnTo>
                      <a:pt x="217" y="0"/>
                    </a:lnTo>
                    <a:lnTo>
                      <a:pt x="227" y="21"/>
                    </a:lnTo>
                    <a:lnTo>
                      <a:pt x="222" y="48"/>
                    </a:lnTo>
                    <a:lnTo>
                      <a:pt x="227" y="63"/>
                    </a:lnTo>
                    <a:lnTo>
                      <a:pt x="238" y="69"/>
                    </a:lnTo>
                    <a:lnTo>
                      <a:pt x="248" y="63"/>
                    </a:lnTo>
                    <a:lnTo>
                      <a:pt x="269" y="58"/>
                    </a:lnTo>
                    <a:lnTo>
                      <a:pt x="306" y="48"/>
                    </a:lnTo>
                    <a:lnTo>
                      <a:pt x="333" y="53"/>
                    </a:lnTo>
                    <a:lnTo>
                      <a:pt x="338" y="42"/>
                    </a:lnTo>
                    <a:lnTo>
                      <a:pt x="354" y="11"/>
                    </a:lnTo>
                    <a:lnTo>
                      <a:pt x="359" y="21"/>
                    </a:lnTo>
                    <a:lnTo>
                      <a:pt x="364" y="42"/>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20" name="Freeform 371"/>
              <p:cNvSpPr>
                <a:spLocks noEditPoints="1"/>
              </p:cNvSpPr>
              <p:nvPr/>
            </p:nvSpPr>
            <p:spPr bwMode="auto">
              <a:xfrm>
                <a:off x="1091" y="1002"/>
                <a:ext cx="1202" cy="649"/>
              </a:xfrm>
              <a:custGeom>
                <a:avLst/>
                <a:gdLst>
                  <a:gd name="T0" fmla="*/ 933 w 1202"/>
                  <a:gd name="T1" fmla="*/ 554 h 649"/>
                  <a:gd name="T2" fmla="*/ 928 w 1202"/>
                  <a:gd name="T3" fmla="*/ 554 h 649"/>
                  <a:gd name="T4" fmla="*/ 26 w 1202"/>
                  <a:gd name="T5" fmla="*/ 427 h 649"/>
                  <a:gd name="T6" fmla="*/ 163 w 1202"/>
                  <a:gd name="T7" fmla="*/ 179 h 649"/>
                  <a:gd name="T8" fmla="*/ 379 w 1202"/>
                  <a:gd name="T9" fmla="*/ 179 h 649"/>
                  <a:gd name="T10" fmla="*/ 543 w 1202"/>
                  <a:gd name="T11" fmla="*/ 200 h 649"/>
                  <a:gd name="T12" fmla="*/ 696 w 1202"/>
                  <a:gd name="T13" fmla="*/ 195 h 649"/>
                  <a:gd name="T14" fmla="*/ 733 w 1202"/>
                  <a:gd name="T15" fmla="*/ 179 h 649"/>
                  <a:gd name="T16" fmla="*/ 754 w 1202"/>
                  <a:gd name="T17" fmla="*/ 227 h 649"/>
                  <a:gd name="T18" fmla="*/ 738 w 1202"/>
                  <a:gd name="T19" fmla="*/ 248 h 649"/>
                  <a:gd name="T20" fmla="*/ 622 w 1202"/>
                  <a:gd name="T21" fmla="*/ 295 h 649"/>
                  <a:gd name="T22" fmla="*/ 601 w 1202"/>
                  <a:gd name="T23" fmla="*/ 380 h 649"/>
                  <a:gd name="T24" fmla="*/ 717 w 1202"/>
                  <a:gd name="T25" fmla="*/ 464 h 649"/>
                  <a:gd name="T26" fmla="*/ 812 w 1202"/>
                  <a:gd name="T27" fmla="*/ 295 h 649"/>
                  <a:gd name="T28" fmla="*/ 981 w 1202"/>
                  <a:gd name="T29" fmla="*/ 380 h 649"/>
                  <a:gd name="T30" fmla="*/ 1012 w 1202"/>
                  <a:gd name="T31" fmla="*/ 427 h 649"/>
                  <a:gd name="T32" fmla="*/ 865 w 1202"/>
                  <a:gd name="T33" fmla="*/ 496 h 649"/>
                  <a:gd name="T34" fmla="*/ 891 w 1202"/>
                  <a:gd name="T35" fmla="*/ 517 h 649"/>
                  <a:gd name="T36" fmla="*/ 838 w 1202"/>
                  <a:gd name="T37" fmla="*/ 617 h 649"/>
                  <a:gd name="T38" fmla="*/ 812 w 1202"/>
                  <a:gd name="T39" fmla="*/ 543 h 649"/>
                  <a:gd name="T40" fmla="*/ 643 w 1202"/>
                  <a:gd name="T41" fmla="*/ 628 h 649"/>
                  <a:gd name="T42" fmla="*/ 548 w 1202"/>
                  <a:gd name="T43" fmla="*/ 527 h 649"/>
                  <a:gd name="T44" fmla="*/ 464 w 1202"/>
                  <a:gd name="T45" fmla="*/ 517 h 649"/>
                  <a:gd name="T46" fmla="*/ 63 w 1202"/>
                  <a:gd name="T47" fmla="*/ 385 h 649"/>
                  <a:gd name="T48" fmla="*/ 0 w 1202"/>
                  <a:gd name="T49" fmla="*/ 327 h 649"/>
                  <a:gd name="T50" fmla="*/ 880 w 1202"/>
                  <a:gd name="T51" fmla="*/ 116 h 649"/>
                  <a:gd name="T52" fmla="*/ 970 w 1202"/>
                  <a:gd name="T53" fmla="*/ 142 h 649"/>
                  <a:gd name="T54" fmla="*/ 965 w 1202"/>
                  <a:gd name="T55" fmla="*/ 237 h 649"/>
                  <a:gd name="T56" fmla="*/ 959 w 1202"/>
                  <a:gd name="T57" fmla="*/ 301 h 649"/>
                  <a:gd name="T58" fmla="*/ 854 w 1202"/>
                  <a:gd name="T59" fmla="*/ 243 h 649"/>
                  <a:gd name="T60" fmla="*/ 785 w 1202"/>
                  <a:gd name="T61" fmla="*/ 137 h 649"/>
                  <a:gd name="T62" fmla="*/ 1102 w 1202"/>
                  <a:gd name="T63" fmla="*/ 31 h 649"/>
                  <a:gd name="T64" fmla="*/ 938 w 1202"/>
                  <a:gd name="T65" fmla="*/ 68 h 649"/>
                  <a:gd name="T66" fmla="*/ 875 w 1202"/>
                  <a:gd name="T67" fmla="*/ 63 h 649"/>
                  <a:gd name="T68" fmla="*/ 981 w 1202"/>
                  <a:gd name="T69" fmla="*/ 37 h 649"/>
                  <a:gd name="T70" fmla="*/ 490 w 1202"/>
                  <a:gd name="T71" fmla="*/ 132 h 649"/>
                  <a:gd name="T72" fmla="*/ 617 w 1202"/>
                  <a:gd name="T73" fmla="*/ 142 h 649"/>
                  <a:gd name="T74" fmla="*/ 437 w 1202"/>
                  <a:gd name="T75" fmla="*/ 179 h 649"/>
                  <a:gd name="T76" fmla="*/ 996 w 1202"/>
                  <a:gd name="T77" fmla="*/ 506 h 649"/>
                  <a:gd name="T78" fmla="*/ 1033 w 1202"/>
                  <a:gd name="T79" fmla="*/ 559 h 649"/>
                  <a:gd name="T80" fmla="*/ 944 w 1202"/>
                  <a:gd name="T81" fmla="*/ 543 h 649"/>
                  <a:gd name="T82" fmla="*/ 854 w 1202"/>
                  <a:gd name="T83" fmla="*/ 95 h 649"/>
                  <a:gd name="T84" fmla="*/ 838 w 1202"/>
                  <a:gd name="T85" fmla="*/ 111 h 649"/>
                  <a:gd name="T86" fmla="*/ 596 w 1202"/>
                  <a:gd name="T87" fmla="*/ 84 h 649"/>
                  <a:gd name="T88" fmla="*/ 669 w 1202"/>
                  <a:gd name="T89" fmla="*/ 90 h 649"/>
                  <a:gd name="T90" fmla="*/ 596 w 1202"/>
                  <a:gd name="T91" fmla="*/ 100 h 649"/>
                  <a:gd name="T92" fmla="*/ 522 w 1202"/>
                  <a:gd name="T93" fmla="*/ 121 h 649"/>
                  <a:gd name="T94" fmla="*/ 875 w 1202"/>
                  <a:gd name="T95" fmla="*/ 21 h 649"/>
                  <a:gd name="T96" fmla="*/ 490 w 1202"/>
                  <a:gd name="T97" fmla="*/ 84 h 649"/>
                  <a:gd name="T98" fmla="*/ 764 w 1202"/>
                  <a:gd name="T99" fmla="*/ 237 h 649"/>
                  <a:gd name="T100" fmla="*/ 738 w 1202"/>
                  <a:gd name="T101" fmla="*/ 253 h 649"/>
                  <a:gd name="T102" fmla="*/ 669 w 1202"/>
                  <a:gd name="T103" fmla="*/ 158 h 649"/>
                  <a:gd name="T104" fmla="*/ 722 w 1202"/>
                  <a:gd name="T105" fmla="*/ 79 h 649"/>
                  <a:gd name="T106" fmla="*/ 806 w 1202"/>
                  <a:gd name="T107" fmla="*/ 116 h 649"/>
                  <a:gd name="T108" fmla="*/ 743 w 1202"/>
                  <a:gd name="T109" fmla="*/ 111 h 649"/>
                  <a:gd name="T110" fmla="*/ 42 w 1202"/>
                  <a:gd name="T111" fmla="*/ 522 h 649"/>
                  <a:gd name="T112" fmla="*/ 664 w 1202"/>
                  <a:gd name="T113" fmla="*/ 58 h 6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202" h="649">
                    <a:moveTo>
                      <a:pt x="822" y="53"/>
                    </a:moveTo>
                    <a:lnTo>
                      <a:pt x="812" y="63"/>
                    </a:lnTo>
                    <a:lnTo>
                      <a:pt x="785" y="63"/>
                    </a:lnTo>
                    <a:lnTo>
                      <a:pt x="791" y="47"/>
                    </a:lnTo>
                    <a:lnTo>
                      <a:pt x="822" y="53"/>
                    </a:lnTo>
                    <a:close/>
                    <a:moveTo>
                      <a:pt x="933" y="554"/>
                    </a:moveTo>
                    <a:lnTo>
                      <a:pt x="928" y="564"/>
                    </a:lnTo>
                    <a:lnTo>
                      <a:pt x="938" y="570"/>
                    </a:lnTo>
                    <a:lnTo>
                      <a:pt x="928" y="575"/>
                    </a:lnTo>
                    <a:lnTo>
                      <a:pt x="912" y="580"/>
                    </a:lnTo>
                    <a:lnTo>
                      <a:pt x="912" y="570"/>
                    </a:lnTo>
                    <a:lnTo>
                      <a:pt x="928" y="554"/>
                    </a:lnTo>
                    <a:lnTo>
                      <a:pt x="933" y="554"/>
                    </a:lnTo>
                    <a:close/>
                    <a:moveTo>
                      <a:pt x="26" y="401"/>
                    </a:moveTo>
                    <a:lnTo>
                      <a:pt x="42" y="390"/>
                    </a:lnTo>
                    <a:lnTo>
                      <a:pt x="26" y="422"/>
                    </a:lnTo>
                    <a:lnTo>
                      <a:pt x="26" y="401"/>
                    </a:lnTo>
                    <a:close/>
                    <a:moveTo>
                      <a:pt x="26" y="427"/>
                    </a:moveTo>
                    <a:lnTo>
                      <a:pt x="10" y="443"/>
                    </a:lnTo>
                    <a:lnTo>
                      <a:pt x="5" y="464"/>
                    </a:lnTo>
                    <a:lnTo>
                      <a:pt x="0" y="438"/>
                    </a:lnTo>
                    <a:lnTo>
                      <a:pt x="10" y="427"/>
                    </a:lnTo>
                    <a:lnTo>
                      <a:pt x="26" y="427"/>
                    </a:lnTo>
                    <a:close/>
                    <a:moveTo>
                      <a:pt x="163" y="179"/>
                    </a:moveTo>
                    <a:lnTo>
                      <a:pt x="211" y="195"/>
                    </a:lnTo>
                    <a:lnTo>
                      <a:pt x="305" y="179"/>
                    </a:lnTo>
                    <a:lnTo>
                      <a:pt x="337" y="179"/>
                    </a:lnTo>
                    <a:lnTo>
                      <a:pt x="342" y="174"/>
                    </a:lnTo>
                    <a:lnTo>
                      <a:pt x="358" y="184"/>
                    </a:lnTo>
                    <a:lnTo>
                      <a:pt x="379" y="179"/>
                    </a:lnTo>
                    <a:lnTo>
                      <a:pt x="437" y="195"/>
                    </a:lnTo>
                    <a:lnTo>
                      <a:pt x="422" y="211"/>
                    </a:lnTo>
                    <a:lnTo>
                      <a:pt x="469" y="211"/>
                    </a:lnTo>
                    <a:lnTo>
                      <a:pt x="480" y="227"/>
                    </a:lnTo>
                    <a:lnTo>
                      <a:pt x="511" y="206"/>
                    </a:lnTo>
                    <a:lnTo>
                      <a:pt x="543" y="200"/>
                    </a:lnTo>
                    <a:lnTo>
                      <a:pt x="601" y="211"/>
                    </a:lnTo>
                    <a:lnTo>
                      <a:pt x="617" y="200"/>
                    </a:lnTo>
                    <a:lnTo>
                      <a:pt x="638" y="206"/>
                    </a:lnTo>
                    <a:lnTo>
                      <a:pt x="643" y="211"/>
                    </a:lnTo>
                    <a:lnTo>
                      <a:pt x="659" y="216"/>
                    </a:lnTo>
                    <a:lnTo>
                      <a:pt x="696" y="195"/>
                    </a:lnTo>
                    <a:lnTo>
                      <a:pt x="696" y="179"/>
                    </a:lnTo>
                    <a:lnTo>
                      <a:pt x="680" y="169"/>
                    </a:lnTo>
                    <a:lnTo>
                      <a:pt x="717" y="148"/>
                    </a:lnTo>
                    <a:lnTo>
                      <a:pt x="733" y="148"/>
                    </a:lnTo>
                    <a:lnTo>
                      <a:pt x="738" y="169"/>
                    </a:lnTo>
                    <a:lnTo>
                      <a:pt x="733" y="179"/>
                    </a:lnTo>
                    <a:lnTo>
                      <a:pt x="754" y="216"/>
                    </a:lnTo>
                    <a:lnTo>
                      <a:pt x="796" y="190"/>
                    </a:lnTo>
                    <a:lnTo>
                      <a:pt x="801" y="179"/>
                    </a:lnTo>
                    <a:lnTo>
                      <a:pt x="843" y="184"/>
                    </a:lnTo>
                    <a:lnTo>
                      <a:pt x="822" y="221"/>
                    </a:lnTo>
                    <a:lnTo>
                      <a:pt x="754" y="227"/>
                    </a:lnTo>
                    <a:lnTo>
                      <a:pt x="759" y="232"/>
                    </a:lnTo>
                    <a:lnTo>
                      <a:pt x="733" y="243"/>
                    </a:lnTo>
                    <a:lnTo>
                      <a:pt x="712" y="237"/>
                    </a:lnTo>
                    <a:lnTo>
                      <a:pt x="690" y="237"/>
                    </a:lnTo>
                    <a:lnTo>
                      <a:pt x="717" y="248"/>
                    </a:lnTo>
                    <a:lnTo>
                      <a:pt x="738" y="248"/>
                    </a:lnTo>
                    <a:lnTo>
                      <a:pt x="706" y="269"/>
                    </a:lnTo>
                    <a:lnTo>
                      <a:pt x="685" y="264"/>
                    </a:lnTo>
                    <a:lnTo>
                      <a:pt x="675" y="269"/>
                    </a:lnTo>
                    <a:lnTo>
                      <a:pt x="638" y="264"/>
                    </a:lnTo>
                    <a:lnTo>
                      <a:pt x="669" y="279"/>
                    </a:lnTo>
                    <a:lnTo>
                      <a:pt x="622" y="295"/>
                    </a:lnTo>
                    <a:lnTo>
                      <a:pt x="590" y="322"/>
                    </a:lnTo>
                    <a:lnTo>
                      <a:pt x="574" y="343"/>
                    </a:lnTo>
                    <a:lnTo>
                      <a:pt x="569" y="353"/>
                    </a:lnTo>
                    <a:lnTo>
                      <a:pt x="585" y="353"/>
                    </a:lnTo>
                    <a:lnTo>
                      <a:pt x="574" y="380"/>
                    </a:lnTo>
                    <a:lnTo>
                      <a:pt x="601" y="380"/>
                    </a:lnTo>
                    <a:lnTo>
                      <a:pt x="654" y="411"/>
                    </a:lnTo>
                    <a:lnTo>
                      <a:pt x="690" y="411"/>
                    </a:lnTo>
                    <a:lnTo>
                      <a:pt x="675" y="448"/>
                    </a:lnTo>
                    <a:lnTo>
                      <a:pt x="685" y="475"/>
                    </a:lnTo>
                    <a:lnTo>
                      <a:pt x="690" y="480"/>
                    </a:lnTo>
                    <a:lnTo>
                      <a:pt x="717" y="464"/>
                    </a:lnTo>
                    <a:lnTo>
                      <a:pt x="722" y="422"/>
                    </a:lnTo>
                    <a:lnTo>
                      <a:pt x="780" y="390"/>
                    </a:lnTo>
                    <a:lnTo>
                      <a:pt x="785" y="369"/>
                    </a:lnTo>
                    <a:lnTo>
                      <a:pt x="770" y="353"/>
                    </a:lnTo>
                    <a:lnTo>
                      <a:pt x="801" y="338"/>
                    </a:lnTo>
                    <a:lnTo>
                      <a:pt x="812" y="295"/>
                    </a:lnTo>
                    <a:lnTo>
                      <a:pt x="870" y="290"/>
                    </a:lnTo>
                    <a:lnTo>
                      <a:pt x="907" y="316"/>
                    </a:lnTo>
                    <a:lnTo>
                      <a:pt x="891" y="338"/>
                    </a:lnTo>
                    <a:lnTo>
                      <a:pt x="917" y="359"/>
                    </a:lnTo>
                    <a:lnTo>
                      <a:pt x="965" y="322"/>
                    </a:lnTo>
                    <a:lnTo>
                      <a:pt x="981" y="380"/>
                    </a:lnTo>
                    <a:lnTo>
                      <a:pt x="975" y="396"/>
                    </a:lnTo>
                    <a:lnTo>
                      <a:pt x="986" y="411"/>
                    </a:lnTo>
                    <a:lnTo>
                      <a:pt x="1017" y="422"/>
                    </a:lnTo>
                    <a:lnTo>
                      <a:pt x="965" y="438"/>
                    </a:lnTo>
                    <a:lnTo>
                      <a:pt x="970" y="443"/>
                    </a:lnTo>
                    <a:lnTo>
                      <a:pt x="1012" y="427"/>
                    </a:lnTo>
                    <a:lnTo>
                      <a:pt x="1028" y="443"/>
                    </a:lnTo>
                    <a:lnTo>
                      <a:pt x="1028" y="464"/>
                    </a:lnTo>
                    <a:lnTo>
                      <a:pt x="1002" y="475"/>
                    </a:lnTo>
                    <a:lnTo>
                      <a:pt x="975" y="480"/>
                    </a:lnTo>
                    <a:lnTo>
                      <a:pt x="959" y="496"/>
                    </a:lnTo>
                    <a:lnTo>
                      <a:pt x="865" y="496"/>
                    </a:lnTo>
                    <a:lnTo>
                      <a:pt x="828" y="517"/>
                    </a:lnTo>
                    <a:lnTo>
                      <a:pt x="791" y="549"/>
                    </a:lnTo>
                    <a:lnTo>
                      <a:pt x="785" y="554"/>
                    </a:lnTo>
                    <a:lnTo>
                      <a:pt x="822" y="527"/>
                    </a:lnTo>
                    <a:lnTo>
                      <a:pt x="865" y="512"/>
                    </a:lnTo>
                    <a:lnTo>
                      <a:pt x="891" y="517"/>
                    </a:lnTo>
                    <a:lnTo>
                      <a:pt x="886" y="527"/>
                    </a:lnTo>
                    <a:lnTo>
                      <a:pt x="849" y="533"/>
                    </a:lnTo>
                    <a:lnTo>
                      <a:pt x="880" y="538"/>
                    </a:lnTo>
                    <a:lnTo>
                      <a:pt x="865" y="554"/>
                    </a:lnTo>
                    <a:lnTo>
                      <a:pt x="912" y="586"/>
                    </a:lnTo>
                    <a:lnTo>
                      <a:pt x="838" y="617"/>
                    </a:lnTo>
                    <a:lnTo>
                      <a:pt x="843" y="596"/>
                    </a:lnTo>
                    <a:lnTo>
                      <a:pt x="870" y="580"/>
                    </a:lnTo>
                    <a:lnTo>
                      <a:pt x="865" y="575"/>
                    </a:lnTo>
                    <a:lnTo>
                      <a:pt x="828" y="591"/>
                    </a:lnTo>
                    <a:lnTo>
                      <a:pt x="828" y="549"/>
                    </a:lnTo>
                    <a:lnTo>
                      <a:pt x="812" y="543"/>
                    </a:lnTo>
                    <a:lnTo>
                      <a:pt x="785" y="580"/>
                    </a:lnTo>
                    <a:lnTo>
                      <a:pt x="764" y="586"/>
                    </a:lnTo>
                    <a:lnTo>
                      <a:pt x="717" y="586"/>
                    </a:lnTo>
                    <a:lnTo>
                      <a:pt x="680" y="612"/>
                    </a:lnTo>
                    <a:lnTo>
                      <a:pt x="648" y="612"/>
                    </a:lnTo>
                    <a:lnTo>
                      <a:pt x="643" y="628"/>
                    </a:lnTo>
                    <a:lnTo>
                      <a:pt x="585" y="649"/>
                    </a:lnTo>
                    <a:lnTo>
                      <a:pt x="580" y="644"/>
                    </a:lnTo>
                    <a:lnTo>
                      <a:pt x="611" y="580"/>
                    </a:lnTo>
                    <a:lnTo>
                      <a:pt x="601" y="575"/>
                    </a:lnTo>
                    <a:lnTo>
                      <a:pt x="590" y="554"/>
                    </a:lnTo>
                    <a:lnTo>
                      <a:pt x="548" y="527"/>
                    </a:lnTo>
                    <a:lnTo>
                      <a:pt x="532" y="533"/>
                    </a:lnTo>
                    <a:lnTo>
                      <a:pt x="506" y="533"/>
                    </a:lnTo>
                    <a:lnTo>
                      <a:pt x="490" y="522"/>
                    </a:lnTo>
                    <a:lnTo>
                      <a:pt x="474" y="522"/>
                    </a:lnTo>
                    <a:lnTo>
                      <a:pt x="469" y="512"/>
                    </a:lnTo>
                    <a:lnTo>
                      <a:pt x="464" y="517"/>
                    </a:lnTo>
                    <a:lnTo>
                      <a:pt x="79" y="517"/>
                    </a:lnTo>
                    <a:lnTo>
                      <a:pt x="47" y="448"/>
                    </a:lnTo>
                    <a:lnTo>
                      <a:pt x="47" y="422"/>
                    </a:lnTo>
                    <a:lnTo>
                      <a:pt x="63" y="411"/>
                    </a:lnTo>
                    <a:lnTo>
                      <a:pt x="73" y="401"/>
                    </a:lnTo>
                    <a:lnTo>
                      <a:pt x="63" y="385"/>
                    </a:lnTo>
                    <a:lnTo>
                      <a:pt x="63" y="332"/>
                    </a:lnTo>
                    <a:lnTo>
                      <a:pt x="26" y="348"/>
                    </a:lnTo>
                    <a:lnTo>
                      <a:pt x="26" y="327"/>
                    </a:lnTo>
                    <a:lnTo>
                      <a:pt x="15" y="327"/>
                    </a:lnTo>
                    <a:lnTo>
                      <a:pt x="5" y="327"/>
                    </a:lnTo>
                    <a:lnTo>
                      <a:pt x="0" y="327"/>
                    </a:lnTo>
                    <a:lnTo>
                      <a:pt x="163" y="179"/>
                    </a:lnTo>
                    <a:close/>
                    <a:moveTo>
                      <a:pt x="859" y="116"/>
                    </a:moveTo>
                    <a:lnTo>
                      <a:pt x="822" y="132"/>
                    </a:lnTo>
                    <a:lnTo>
                      <a:pt x="828" y="153"/>
                    </a:lnTo>
                    <a:lnTo>
                      <a:pt x="843" y="126"/>
                    </a:lnTo>
                    <a:lnTo>
                      <a:pt x="880" y="116"/>
                    </a:lnTo>
                    <a:lnTo>
                      <a:pt x="896" y="121"/>
                    </a:lnTo>
                    <a:lnTo>
                      <a:pt x="886" y="142"/>
                    </a:lnTo>
                    <a:lnTo>
                      <a:pt x="907" y="137"/>
                    </a:lnTo>
                    <a:lnTo>
                      <a:pt x="928" y="132"/>
                    </a:lnTo>
                    <a:lnTo>
                      <a:pt x="938" y="137"/>
                    </a:lnTo>
                    <a:lnTo>
                      <a:pt x="970" y="142"/>
                    </a:lnTo>
                    <a:lnTo>
                      <a:pt x="1007" y="169"/>
                    </a:lnTo>
                    <a:lnTo>
                      <a:pt x="991" y="195"/>
                    </a:lnTo>
                    <a:lnTo>
                      <a:pt x="1039" y="227"/>
                    </a:lnTo>
                    <a:lnTo>
                      <a:pt x="1017" y="248"/>
                    </a:lnTo>
                    <a:lnTo>
                      <a:pt x="986" y="221"/>
                    </a:lnTo>
                    <a:lnTo>
                      <a:pt x="965" y="237"/>
                    </a:lnTo>
                    <a:lnTo>
                      <a:pt x="991" y="269"/>
                    </a:lnTo>
                    <a:lnTo>
                      <a:pt x="975" y="285"/>
                    </a:lnTo>
                    <a:lnTo>
                      <a:pt x="944" y="264"/>
                    </a:lnTo>
                    <a:lnTo>
                      <a:pt x="938" y="274"/>
                    </a:lnTo>
                    <a:lnTo>
                      <a:pt x="965" y="295"/>
                    </a:lnTo>
                    <a:lnTo>
                      <a:pt x="959" y="301"/>
                    </a:lnTo>
                    <a:lnTo>
                      <a:pt x="907" y="274"/>
                    </a:lnTo>
                    <a:lnTo>
                      <a:pt x="896" y="258"/>
                    </a:lnTo>
                    <a:lnTo>
                      <a:pt x="854" y="258"/>
                    </a:lnTo>
                    <a:lnTo>
                      <a:pt x="838" y="258"/>
                    </a:lnTo>
                    <a:lnTo>
                      <a:pt x="838" y="248"/>
                    </a:lnTo>
                    <a:lnTo>
                      <a:pt x="854" y="243"/>
                    </a:lnTo>
                    <a:lnTo>
                      <a:pt x="875" y="243"/>
                    </a:lnTo>
                    <a:lnTo>
                      <a:pt x="933" y="216"/>
                    </a:lnTo>
                    <a:lnTo>
                      <a:pt x="912" y="195"/>
                    </a:lnTo>
                    <a:lnTo>
                      <a:pt x="812" y="174"/>
                    </a:lnTo>
                    <a:lnTo>
                      <a:pt x="775" y="153"/>
                    </a:lnTo>
                    <a:lnTo>
                      <a:pt x="785" y="137"/>
                    </a:lnTo>
                    <a:lnTo>
                      <a:pt x="817" y="121"/>
                    </a:lnTo>
                    <a:lnTo>
                      <a:pt x="859" y="116"/>
                    </a:lnTo>
                    <a:close/>
                    <a:moveTo>
                      <a:pt x="1081" y="0"/>
                    </a:moveTo>
                    <a:lnTo>
                      <a:pt x="1202" y="5"/>
                    </a:lnTo>
                    <a:lnTo>
                      <a:pt x="1139" y="21"/>
                    </a:lnTo>
                    <a:lnTo>
                      <a:pt x="1102" y="31"/>
                    </a:lnTo>
                    <a:lnTo>
                      <a:pt x="1070" y="37"/>
                    </a:lnTo>
                    <a:lnTo>
                      <a:pt x="1017" y="42"/>
                    </a:lnTo>
                    <a:lnTo>
                      <a:pt x="1028" y="53"/>
                    </a:lnTo>
                    <a:lnTo>
                      <a:pt x="1007" y="63"/>
                    </a:lnTo>
                    <a:lnTo>
                      <a:pt x="981" y="63"/>
                    </a:lnTo>
                    <a:lnTo>
                      <a:pt x="938" y="68"/>
                    </a:lnTo>
                    <a:lnTo>
                      <a:pt x="975" y="74"/>
                    </a:lnTo>
                    <a:lnTo>
                      <a:pt x="933" y="84"/>
                    </a:lnTo>
                    <a:lnTo>
                      <a:pt x="923" y="84"/>
                    </a:lnTo>
                    <a:lnTo>
                      <a:pt x="843" y="79"/>
                    </a:lnTo>
                    <a:lnTo>
                      <a:pt x="880" y="68"/>
                    </a:lnTo>
                    <a:lnTo>
                      <a:pt x="875" y="63"/>
                    </a:lnTo>
                    <a:lnTo>
                      <a:pt x="917" y="63"/>
                    </a:lnTo>
                    <a:lnTo>
                      <a:pt x="891" y="58"/>
                    </a:lnTo>
                    <a:lnTo>
                      <a:pt x="923" y="47"/>
                    </a:lnTo>
                    <a:lnTo>
                      <a:pt x="944" y="47"/>
                    </a:lnTo>
                    <a:lnTo>
                      <a:pt x="933" y="31"/>
                    </a:lnTo>
                    <a:lnTo>
                      <a:pt x="981" y="37"/>
                    </a:lnTo>
                    <a:lnTo>
                      <a:pt x="970" y="26"/>
                    </a:lnTo>
                    <a:lnTo>
                      <a:pt x="901" y="16"/>
                    </a:lnTo>
                    <a:lnTo>
                      <a:pt x="996" y="5"/>
                    </a:lnTo>
                    <a:lnTo>
                      <a:pt x="1081" y="0"/>
                    </a:lnTo>
                    <a:close/>
                    <a:moveTo>
                      <a:pt x="464" y="142"/>
                    </a:moveTo>
                    <a:lnTo>
                      <a:pt x="490" y="132"/>
                    </a:lnTo>
                    <a:lnTo>
                      <a:pt x="538" y="121"/>
                    </a:lnTo>
                    <a:lnTo>
                      <a:pt x="553" y="132"/>
                    </a:lnTo>
                    <a:lnTo>
                      <a:pt x="559" y="148"/>
                    </a:lnTo>
                    <a:lnTo>
                      <a:pt x="574" y="137"/>
                    </a:lnTo>
                    <a:lnTo>
                      <a:pt x="627" y="116"/>
                    </a:lnTo>
                    <a:lnTo>
                      <a:pt x="617" y="142"/>
                    </a:lnTo>
                    <a:lnTo>
                      <a:pt x="627" y="163"/>
                    </a:lnTo>
                    <a:lnTo>
                      <a:pt x="632" y="184"/>
                    </a:lnTo>
                    <a:lnTo>
                      <a:pt x="580" y="195"/>
                    </a:lnTo>
                    <a:lnTo>
                      <a:pt x="553" y="195"/>
                    </a:lnTo>
                    <a:lnTo>
                      <a:pt x="474" y="200"/>
                    </a:lnTo>
                    <a:lnTo>
                      <a:pt x="437" y="179"/>
                    </a:lnTo>
                    <a:lnTo>
                      <a:pt x="516" y="163"/>
                    </a:lnTo>
                    <a:lnTo>
                      <a:pt x="480" y="169"/>
                    </a:lnTo>
                    <a:lnTo>
                      <a:pt x="448" y="158"/>
                    </a:lnTo>
                    <a:lnTo>
                      <a:pt x="464" y="142"/>
                    </a:lnTo>
                    <a:close/>
                    <a:moveTo>
                      <a:pt x="1028" y="475"/>
                    </a:moveTo>
                    <a:lnTo>
                      <a:pt x="996" y="506"/>
                    </a:lnTo>
                    <a:lnTo>
                      <a:pt x="1012" y="496"/>
                    </a:lnTo>
                    <a:lnTo>
                      <a:pt x="1017" y="512"/>
                    </a:lnTo>
                    <a:lnTo>
                      <a:pt x="1039" y="512"/>
                    </a:lnTo>
                    <a:lnTo>
                      <a:pt x="1039" y="538"/>
                    </a:lnTo>
                    <a:lnTo>
                      <a:pt x="1044" y="543"/>
                    </a:lnTo>
                    <a:lnTo>
                      <a:pt x="1033" y="559"/>
                    </a:lnTo>
                    <a:lnTo>
                      <a:pt x="1023" y="554"/>
                    </a:lnTo>
                    <a:lnTo>
                      <a:pt x="1017" y="543"/>
                    </a:lnTo>
                    <a:lnTo>
                      <a:pt x="1002" y="554"/>
                    </a:lnTo>
                    <a:lnTo>
                      <a:pt x="996" y="543"/>
                    </a:lnTo>
                    <a:lnTo>
                      <a:pt x="970" y="543"/>
                    </a:lnTo>
                    <a:lnTo>
                      <a:pt x="944" y="543"/>
                    </a:lnTo>
                    <a:lnTo>
                      <a:pt x="970" y="527"/>
                    </a:lnTo>
                    <a:lnTo>
                      <a:pt x="975" y="517"/>
                    </a:lnTo>
                    <a:lnTo>
                      <a:pt x="1007" y="475"/>
                    </a:lnTo>
                    <a:lnTo>
                      <a:pt x="1028" y="475"/>
                    </a:lnTo>
                    <a:close/>
                    <a:moveTo>
                      <a:pt x="828" y="79"/>
                    </a:moveTo>
                    <a:lnTo>
                      <a:pt x="854" y="95"/>
                    </a:lnTo>
                    <a:lnTo>
                      <a:pt x="923" y="90"/>
                    </a:lnTo>
                    <a:lnTo>
                      <a:pt x="933" y="95"/>
                    </a:lnTo>
                    <a:lnTo>
                      <a:pt x="938" y="95"/>
                    </a:lnTo>
                    <a:lnTo>
                      <a:pt x="917" y="105"/>
                    </a:lnTo>
                    <a:lnTo>
                      <a:pt x="901" y="111"/>
                    </a:lnTo>
                    <a:lnTo>
                      <a:pt x="838" y="111"/>
                    </a:lnTo>
                    <a:lnTo>
                      <a:pt x="796" y="105"/>
                    </a:lnTo>
                    <a:lnTo>
                      <a:pt x="780" y="74"/>
                    </a:lnTo>
                    <a:lnTo>
                      <a:pt x="828" y="79"/>
                    </a:lnTo>
                    <a:close/>
                    <a:moveTo>
                      <a:pt x="548" y="90"/>
                    </a:moveTo>
                    <a:lnTo>
                      <a:pt x="574" y="79"/>
                    </a:lnTo>
                    <a:lnTo>
                      <a:pt x="596" y="84"/>
                    </a:lnTo>
                    <a:lnTo>
                      <a:pt x="606" y="90"/>
                    </a:lnTo>
                    <a:lnTo>
                      <a:pt x="632" y="90"/>
                    </a:lnTo>
                    <a:lnTo>
                      <a:pt x="622" y="90"/>
                    </a:lnTo>
                    <a:lnTo>
                      <a:pt x="627" y="79"/>
                    </a:lnTo>
                    <a:lnTo>
                      <a:pt x="648" y="74"/>
                    </a:lnTo>
                    <a:lnTo>
                      <a:pt x="669" y="90"/>
                    </a:lnTo>
                    <a:lnTo>
                      <a:pt x="664" y="95"/>
                    </a:lnTo>
                    <a:lnTo>
                      <a:pt x="643" y="100"/>
                    </a:lnTo>
                    <a:lnTo>
                      <a:pt x="617" y="100"/>
                    </a:lnTo>
                    <a:lnTo>
                      <a:pt x="564" y="111"/>
                    </a:lnTo>
                    <a:lnTo>
                      <a:pt x="553" y="105"/>
                    </a:lnTo>
                    <a:lnTo>
                      <a:pt x="596" y="100"/>
                    </a:lnTo>
                    <a:lnTo>
                      <a:pt x="527" y="100"/>
                    </a:lnTo>
                    <a:lnTo>
                      <a:pt x="548" y="90"/>
                    </a:lnTo>
                    <a:close/>
                    <a:moveTo>
                      <a:pt x="443" y="111"/>
                    </a:moveTo>
                    <a:lnTo>
                      <a:pt x="474" y="105"/>
                    </a:lnTo>
                    <a:lnTo>
                      <a:pt x="516" y="111"/>
                    </a:lnTo>
                    <a:lnTo>
                      <a:pt x="522" y="121"/>
                    </a:lnTo>
                    <a:lnTo>
                      <a:pt x="464" y="137"/>
                    </a:lnTo>
                    <a:lnTo>
                      <a:pt x="395" y="158"/>
                    </a:lnTo>
                    <a:lnTo>
                      <a:pt x="385" y="142"/>
                    </a:lnTo>
                    <a:lnTo>
                      <a:pt x="443" y="111"/>
                    </a:lnTo>
                    <a:close/>
                    <a:moveTo>
                      <a:pt x="880" y="21"/>
                    </a:moveTo>
                    <a:lnTo>
                      <a:pt x="875" y="21"/>
                    </a:lnTo>
                    <a:lnTo>
                      <a:pt x="928" y="42"/>
                    </a:lnTo>
                    <a:lnTo>
                      <a:pt x="865" y="63"/>
                    </a:lnTo>
                    <a:lnTo>
                      <a:pt x="833" y="47"/>
                    </a:lnTo>
                    <a:lnTo>
                      <a:pt x="828" y="31"/>
                    </a:lnTo>
                    <a:lnTo>
                      <a:pt x="880" y="21"/>
                    </a:lnTo>
                    <a:close/>
                    <a:moveTo>
                      <a:pt x="490" y="84"/>
                    </a:moveTo>
                    <a:lnTo>
                      <a:pt x="553" y="68"/>
                    </a:lnTo>
                    <a:lnTo>
                      <a:pt x="585" y="68"/>
                    </a:lnTo>
                    <a:lnTo>
                      <a:pt x="590" y="68"/>
                    </a:lnTo>
                    <a:lnTo>
                      <a:pt x="522" y="95"/>
                    </a:lnTo>
                    <a:lnTo>
                      <a:pt x="490" y="84"/>
                    </a:lnTo>
                    <a:close/>
                    <a:moveTo>
                      <a:pt x="764" y="237"/>
                    </a:moveTo>
                    <a:lnTo>
                      <a:pt x="801" y="269"/>
                    </a:lnTo>
                    <a:lnTo>
                      <a:pt x="770" y="264"/>
                    </a:lnTo>
                    <a:lnTo>
                      <a:pt x="733" y="279"/>
                    </a:lnTo>
                    <a:lnTo>
                      <a:pt x="733" y="274"/>
                    </a:lnTo>
                    <a:lnTo>
                      <a:pt x="717" y="269"/>
                    </a:lnTo>
                    <a:lnTo>
                      <a:pt x="738" y="253"/>
                    </a:lnTo>
                    <a:lnTo>
                      <a:pt x="754" y="237"/>
                    </a:lnTo>
                    <a:lnTo>
                      <a:pt x="764" y="237"/>
                    </a:lnTo>
                    <a:close/>
                    <a:moveTo>
                      <a:pt x="675" y="121"/>
                    </a:moveTo>
                    <a:lnTo>
                      <a:pt x="727" y="116"/>
                    </a:lnTo>
                    <a:lnTo>
                      <a:pt x="706" y="148"/>
                    </a:lnTo>
                    <a:lnTo>
                      <a:pt x="669" y="158"/>
                    </a:lnTo>
                    <a:lnTo>
                      <a:pt x="648" y="132"/>
                    </a:lnTo>
                    <a:lnTo>
                      <a:pt x="675" y="121"/>
                    </a:lnTo>
                    <a:close/>
                    <a:moveTo>
                      <a:pt x="696" y="79"/>
                    </a:moveTo>
                    <a:lnTo>
                      <a:pt x="717" y="79"/>
                    </a:lnTo>
                    <a:lnTo>
                      <a:pt x="727" y="90"/>
                    </a:lnTo>
                    <a:lnTo>
                      <a:pt x="722" y="79"/>
                    </a:lnTo>
                    <a:lnTo>
                      <a:pt x="764" y="79"/>
                    </a:lnTo>
                    <a:lnTo>
                      <a:pt x="743" y="100"/>
                    </a:lnTo>
                    <a:lnTo>
                      <a:pt x="712" y="100"/>
                    </a:lnTo>
                    <a:lnTo>
                      <a:pt x="680" y="90"/>
                    </a:lnTo>
                    <a:lnTo>
                      <a:pt x="696" y="79"/>
                    </a:lnTo>
                    <a:close/>
                    <a:moveTo>
                      <a:pt x="806" y="116"/>
                    </a:moveTo>
                    <a:lnTo>
                      <a:pt x="770" y="132"/>
                    </a:lnTo>
                    <a:lnTo>
                      <a:pt x="748" y="132"/>
                    </a:lnTo>
                    <a:lnTo>
                      <a:pt x="738" y="142"/>
                    </a:lnTo>
                    <a:lnTo>
                      <a:pt x="722" y="142"/>
                    </a:lnTo>
                    <a:lnTo>
                      <a:pt x="727" y="132"/>
                    </a:lnTo>
                    <a:lnTo>
                      <a:pt x="743" y="111"/>
                    </a:lnTo>
                    <a:lnTo>
                      <a:pt x="806" y="116"/>
                    </a:lnTo>
                    <a:close/>
                    <a:moveTo>
                      <a:pt x="31" y="485"/>
                    </a:moveTo>
                    <a:lnTo>
                      <a:pt x="58" y="496"/>
                    </a:lnTo>
                    <a:lnTo>
                      <a:pt x="68" y="517"/>
                    </a:lnTo>
                    <a:lnTo>
                      <a:pt x="63" y="527"/>
                    </a:lnTo>
                    <a:lnTo>
                      <a:pt x="42" y="522"/>
                    </a:lnTo>
                    <a:lnTo>
                      <a:pt x="21" y="485"/>
                    </a:lnTo>
                    <a:lnTo>
                      <a:pt x="31" y="485"/>
                    </a:lnTo>
                    <a:close/>
                    <a:moveTo>
                      <a:pt x="638" y="53"/>
                    </a:moveTo>
                    <a:lnTo>
                      <a:pt x="664" y="53"/>
                    </a:lnTo>
                    <a:lnTo>
                      <a:pt x="675" y="53"/>
                    </a:lnTo>
                    <a:lnTo>
                      <a:pt x="664" y="58"/>
                    </a:lnTo>
                    <a:lnTo>
                      <a:pt x="648" y="68"/>
                    </a:lnTo>
                    <a:lnTo>
                      <a:pt x="627" y="68"/>
                    </a:lnTo>
                    <a:lnTo>
                      <a:pt x="601" y="63"/>
                    </a:lnTo>
                    <a:lnTo>
                      <a:pt x="638" y="53"/>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21" name="Freeform 372"/>
              <p:cNvSpPr>
                <a:spLocks noEditPoints="1"/>
              </p:cNvSpPr>
              <p:nvPr/>
            </p:nvSpPr>
            <p:spPr bwMode="auto">
              <a:xfrm>
                <a:off x="1091" y="1002"/>
                <a:ext cx="1202" cy="649"/>
              </a:xfrm>
              <a:custGeom>
                <a:avLst/>
                <a:gdLst>
                  <a:gd name="T0" fmla="*/ 817 w 1202"/>
                  <a:gd name="T1" fmla="*/ 58 h 649"/>
                  <a:gd name="T2" fmla="*/ 912 w 1202"/>
                  <a:gd name="T3" fmla="*/ 570 h 649"/>
                  <a:gd name="T4" fmla="*/ 26 w 1202"/>
                  <a:gd name="T5" fmla="*/ 422 h 649"/>
                  <a:gd name="T6" fmla="*/ 0 w 1202"/>
                  <a:gd name="T7" fmla="*/ 438 h 649"/>
                  <a:gd name="T8" fmla="*/ 305 w 1202"/>
                  <a:gd name="T9" fmla="*/ 179 h 649"/>
                  <a:gd name="T10" fmla="*/ 422 w 1202"/>
                  <a:gd name="T11" fmla="*/ 211 h 649"/>
                  <a:gd name="T12" fmla="*/ 617 w 1202"/>
                  <a:gd name="T13" fmla="*/ 200 h 649"/>
                  <a:gd name="T14" fmla="*/ 680 w 1202"/>
                  <a:gd name="T15" fmla="*/ 169 h 649"/>
                  <a:gd name="T16" fmla="*/ 796 w 1202"/>
                  <a:gd name="T17" fmla="*/ 190 h 649"/>
                  <a:gd name="T18" fmla="*/ 733 w 1202"/>
                  <a:gd name="T19" fmla="*/ 243 h 649"/>
                  <a:gd name="T20" fmla="*/ 685 w 1202"/>
                  <a:gd name="T21" fmla="*/ 264 h 649"/>
                  <a:gd name="T22" fmla="*/ 574 w 1202"/>
                  <a:gd name="T23" fmla="*/ 343 h 649"/>
                  <a:gd name="T24" fmla="*/ 690 w 1202"/>
                  <a:gd name="T25" fmla="*/ 411 h 649"/>
                  <a:gd name="T26" fmla="*/ 780 w 1202"/>
                  <a:gd name="T27" fmla="*/ 390 h 649"/>
                  <a:gd name="T28" fmla="*/ 907 w 1202"/>
                  <a:gd name="T29" fmla="*/ 316 h 649"/>
                  <a:gd name="T30" fmla="*/ 986 w 1202"/>
                  <a:gd name="T31" fmla="*/ 411 h 649"/>
                  <a:gd name="T32" fmla="*/ 1028 w 1202"/>
                  <a:gd name="T33" fmla="*/ 464 h 649"/>
                  <a:gd name="T34" fmla="*/ 791 w 1202"/>
                  <a:gd name="T35" fmla="*/ 549 h 649"/>
                  <a:gd name="T36" fmla="*/ 849 w 1202"/>
                  <a:gd name="T37" fmla="*/ 533 h 649"/>
                  <a:gd name="T38" fmla="*/ 870 w 1202"/>
                  <a:gd name="T39" fmla="*/ 580 h 649"/>
                  <a:gd name="T40" fmla="*/ 764 w 1202"/>
                  <a:gd name="T41" fmla="*/ 586 h 649"/>
                  <a:gd name="T42" fmla="*/ 580 w 1202"/>
                  <a:gd name="T43" fmla="*/ 644 h 649"/>
                  <a:gd name="T44" fmla="*/ 506 w 1202"/>
                  <a:gd name="T45" fmla="*/ 533 h 649"/>
                  <a:gd name="T46" fmla="*/ 47 w 1202"/>
                  <a:gd name="T47" fmla="*/ 448 h 649"/>
                  <a:gd name="T48" fmla="*/ 26 w 1202"/>
                  <a:gd name="T49" fmla="*/ 348 h 649"/>
                  <a:gd name="T50" fmla="*/ 189 w 1202"/>
                  <a:gd name="T51" fmla="*/ 190 h 649"/>
                  <a:gd name="T52" fmla="*/ 896 w 1202"/>
                  <a:gd name="T53" fmla="*/ 121 h 649"/>
                  <a:gd name="T54" fmla="*/ 1007 w 1202"/>
                  <a:gd name="T55" fmla="*/ 169 h 649"/>
                  <a:gd name="T56" fmla="*/ 991 w 1202"/>
                  <a:gd name="T57" fmla="*/ 269 h 649"/>
                  <a:gd name="T58" fmla="*/ 907 w 1202"/>
                  <a:gd name="T59" fmla="*/ 274 h 649"/>
                  <a:gd name="T60" fmla="*/ 875 w 1202"/>
                  <a:gd name="T61" fmla="*/ 243 h 649"/>
                  <a:gd name="T62" fmla="*/ 817 w 1202"/>
                  <a:gd name="T63" fmla="*/ 121 h 649"/>
                  <a:gd name="T64" fmla="*/ 1070 w 1202"/>
                  <a:gd name="T65" fmla="*/ 37 h 649"/>
                  <a:gd name="T66" fmla="*/ 975 w 1202"/>
                  <a:gd name="T67" fmla="*/ 74 h 649"/>
                  <a:gd name="T68" fmla="*/ 917 w 1202"/>
                  <a:gd name="T69" fmla="*/ 63 h 649"/>
                  <a:gd name="T70" fmla="*/ 970 w 1202"/>
                  <a:gd name="T71" fmla="*/ 26 h 649"/>
                  <a:gd name="T72" fmla="*/ 538 w 1202"/>
                  <a:gd name="T73" fmla="*/ 121 h 649"/>
                  <a:gd name="T74" fmla="*/ 627 w 1202"/>
                  <a:gd name="T75" fmla="*/ 163 h 649"/>
                  <a:gd name="T76" fmla="*/ 516 w 1202"/>
                  <a:gd name="T77" fmla="*/ 163 h 649"/>
                  <a:gd name="T78" fmla="*/ 996 w 1202"/>
                  <a:gd name="T79" fmla="*/ 506 h 649"/>
                  <a:gd name="T80" fmla="*/ 1033 w 1202"/>
                  <a:gd name="T81" fmla="*/ 559 h 649"/>
                  <a:gd name="T82" fmla="*/ 944 w 1202"/>
                  <a:gd name="T83" fmla="*/ 543 h 649"/>
                  <a:gd name="T84" fmla="*/ 843 w 1202"/>
                  <a:gd name="T85" fmla="*/ 84 h 649"/>
                  <a:gd name="T86" fmla="*/ 901 w 1202"/>
                  <a:gd name="T87" fmla="*/ 111 h 649"/>
                  <a:gd name="T88" fmla="*/ 564 w 1202"/>
                  <a:gd name="T89" fmla="*/ 84 h 649"/>
                  <a:gd name="T90" fmla="*/ 627 w 1202"/>
                  <a:gd name="T91" fmla="*/ 79 h 649"/>
                  <a:gd name="T92" fmla="*/ 564 w 1202"/>
                  <a:gd name="T93" fmla="*/ 111 h 649"/>
                  <a:gd name="T94" fmla="*/ 458 w 1202"/>
                  <a:gd name="T95" fmla="*/ 111 h 649"/>
                  <a:gd name="T96" fmla="*/ 385 w 1202"/>
                  <a:gd name="T97" fmla="*/ 142 h 649"/>
                  <a:gd name="T98" fmla="*/ 865 w 1202"/>
                  <a:gd name="T99" fmla="*/ 63 h 649"/>
                  <a:gd name="T100" fmla="*/ 553 w 1202"/>
                  <a:gd name="T101" fmla="*/ 68 h 649"/>
                  <a:gd name="T102" fmla="*/ 785 w 1202"/>
                  <a:gd name="T103" fmla="*/ 253 h 649"/>
                  <a:gd name="T104" fmla="*/ 738 w 1202"/>
                  <a:gd name="T105" fmla="*/ 253 h 649"/>
                  <a:gd name="T106" fmla="*/ 706 w 1202"/>
                  <a:gd name="T107" fmla="*/ 148 h 649"/>
                  <a:gd name="T108" fmla="*/ 717 w 1202"/>
                  <a:gd name="T109" fmla="*/ 79 h 649"/>
                  <a:gd name="T110" fmla="*/ 680 w 1202"/>
                  <a:gd name="T111" fmla="*/ 90 h 649"/>
                  <a:gd name="T112" fmla="*/ 738 w 1202"/>
                  <a:gd name="T113" fmla="*/ 142 h 649"/>
                  <a:gd name="T114" fmla="*/ 47 w 1202"/>
                  <a:gd name="T115" fmla="*/ 491 h 649"/>
                  <a:gd name="T116" fmla="*/ 31 w 1202"/>
                  <a:gd name="T117" fmla="*/ 485 h 649"/>
                  <a:gd name="T118" fmla="*/ 648 w 1202"/>
                  <a:gd name="T119" fmla="*/ 68 h 6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202" h="649">
                    <a:moveTo>
                      <a:pt x="817" y="58"/>
                    </a:moveTo>
                    <a:lnTo>
                      <a:pt x="812" y="63"/>
                    </a:lnTo>
                    <a:lnTo>
                      <a:pt x="785" y="63"/>
                    </a:lnTo>
                    <a:lnTo>
                      <a:pt x="791" y="47"/>
                    </a:lnTo>
                    <a:lnTo>
                      <a:pt x="822" y="53"/>
                    </a:lnTo>
                    <a:lnTo>
                      <a:pt x="817" y="58"/>
                    </a:lnTo>
                    <a:moveTo>
                      <a:pt x="928" y="559"/>
                    </a:moveTo>
                    <a:lnTo>
                      <a:pt x="928" y="564"/>
                    </a:lnTo>
                    <a:lnTo>
                      <a:pt x="938" y="570"/>
                    </a:lnTo>
                    <a:lnTo>
                      <a:pt x="928" y="575"/>
                    </a:lnTo>
                    <a:lnTo>
                      <a:pt x="912" y="580"/>
                    </a:lnTo>
                    <a:lnTo>
                      <a:pt x="912" y="570"/>
                    </a:lnTo>
                    <a:lnTo>
                      <a:pt x="928" y="554"/>
                    </a:lnTo>
                    <a:lnTo>
                      <a:pt x="933" y="554"/>
                    </a:lnTo>
                    <a:lnTo>
                      <a:pt x="928" y="559"/>
                    </a:lnTo>
                    <a:moveTo>
                      <a:pt x="31" y="396"/>
                    </a:moveTo>
                    <a:lnTo>
                      <a:pt x="42" y="390"/>
                    </a:lnTo>
                    <a:lnTo>
                      <a:pt x="26" y="422"/>
                    </a:lnTo>
                    <a:lnTo>
                      <a:pt x="26" y="401"/>
                    </a:lnTo>
                    <a:lnTo>
                      <a:pt x="31" y="396"/>
                    </a:lnTo>
                    <a:moveTo>
                      <a:pt x="15" y="438"/>
                    </a:moveTo>
                    <a:lnTo>
                      <a:pt x="10" y="443"/>
                    </a:lnTo>
                    <a:lnTo>
                      <a:pt x="5" y="464"/>
                    </a:lnTo>
                    <a:lnTo>
                      <a:pt x="0" y="438"/>
                    </a:lnTo>
                    <a:lnTo>
                      <a:pt x="10" y="427"/>
                    </a:lnTo>
                    <a:lnTo>
                      <a:pt x="26" y="427"/>
                    </a:lnTo>
                    <a:lnTo>
                      <a:pt x="15" y="438"/>
                    </a:lnTo>
                    <a:moveTo>
                      <a:pt x="189" y="190"/>
                    </a:moveTo>
                    <a:lnTo>
                      <a:pt x="211" y="195"/>
                    </a:lnTo>
                    <a:lnTo>
                      <a:pt x="305" y="179"/>
                    </a:lnTo>
                    <a:lnTo>
                      <a:pt x="337" y="179"/>
                    </a:lnTo>
                    <a:lnTo>
                      <a:pt x="342" y="174"/>
                    </a:lnTo>
                    <a:lnTo>
                      <a:pt x="358" y="184"/>
                    </a:lnTo>
                    <a:lnTo>
                      <a:pt x="379" y="179"/>
                    </a:lnTo>
                    <a:lnTo>
                      <a:pt x="437" y="195"/>
                    </a:lnTo>
                    <a:lnTo>
                      <a:pt x="422" y="211"/>
                    </a:lnTo>
                    <a:lnTo>
                      <a:pt x="469" y="211"/>
                    </a:lnTo>
                    <a:lnTo>
                      <a:pt x="480" y="227"/>
                    </a:lnTo>
                    <a:lnTo>
                      <a:pt x="511" y="206"/>
                    </a:lnTo>
                    <a:lnTo>
                      <a:pt x="543" y="200"/>
                    </a:lnTo>
                    <a:lnTo>
                      <a:pt x="601" y="211"/>
                    </a:lnTo>
                    <a:lnTo>
                      <a:pt x="617" y="200"/>
                    </a:lnTo>
                    <a:lnTo>
                      <a:pt x="638" y="206"/>
                    </a:lnTo>
                    <a:lnTo>
                      <a:pt x="643" y="211"/>
                    </a:lnTo>
                    <a:lnTo>
                      <a:pt x="659" y="216"/>
                    </a:lnTo>
                    <a:lnTo>
                      <a:pt x="696" y="195"/>
                    </a:lnTo>
                    <a:lnTo>
                      <a:pt x="696" y="179"/>
                    </a:lnTo>
                    <a:lnTo>
                      <a:pt x="680" y="169"/>
                    </a:lnTo>
                    <a:lnTo>
                      <a:pt x="717" y="148"/>
                    </a:lnTo>
                    <a:lnTo>
                      <a:pt x="733" y="148"/>
                    </a:lnTo>
                    <a:lnTo>
                      <a:pt x="738" y="169"/>
                    </a:lnTo>
                    <a:lnTo>
                      <a:pt x="733" y="179"/>
                    </a:lnTo>
                    <a:lnTo>
                      <a:pt x="754" y="216"/>
                    </a:lnTo>
                    <a:lnTo>
                      <a:pt x="796" y="190"/>
                    </a:lnTo>
                    <a:lnTo>
                      <a:pt x="801" y="179"/>
                    </a:lnTo>
                    <a:lnTo>
                      <a:pt x="843" y="184"/>
                    </a:lnTo>
                    <a:lnTo>
                      <a:pt x="822" y="221"/>
                    </a:lnTo>
                    <a:lnTo>
                      <a:pt x="754" y="227"/>
                    </a:lnTo>
                    <a:lnTo>
                      <a:pt x="759" y="232"/>
                    </a:lnTo>
                    <a:lnTo>
                      <a:pt x="733" y="243"/>
                    </a:lnTo>
                    <a:lnTo>
                      <a:pt x="712" y="237"/>
                    </a:lnTo>
                    <a:lnTo>
                      <a:pt x="690" y="237"/>
                    </a:lnTo>
                    <a:lnTo>
                      <a:pt x="717" y="248"/>
                    </a:lnTo>
                    <a:lnTo>
                      <a:pt x="738" y="248"/>
                    </a:lnTo>
                    <a:lnTo>
                      <a:pt x="706" y="269"/>
                    </a:lnTo>
                    <a:lnTo>
                      <a:pt x="685" y="264"/>
                    </a:lnTo>
                    <a:lnTo>
                      <a:pt x="675" y="269"/>
                    </a:lnTo>
                    <a:lnTo>
                      <a:pt x="638" y="264"/>
                    </a:lnTo>
                    <a:lnTo>
                      <a:pt x="669" y="279"/>
                    </a:lnTo>
                    <a:lnTo>
                      <a:pt x="622" y="295"/>
                    </a:lnTo>
                    <a:lnTo>
                      <a:pt x="590" y="322"/>
                    </a:lnTo>
                    <a:lnTo>
                      <a:pt x="574" y="343"/>
                    </a:lnTo>
                    <a:lnTo>
                      <a:pt x="569" y="353"/>
                    </a:lnTo>
                    <a:lnTo>
                      <a:pt x="585" y="353"/>
                    </a:lnTo>
                    <a:lnTo>
                      <a:pt x="574" y="380"/>
                    </a:lnTo>
                    <a:lnTo>
                      <a:pt x="601" y="380"/>
                    </a:lnTo>
                    <a:lnTo>
                      <a:pt x="654" y="411"/>
                    </a:lnTo>
                    <a:lnTo>
                      <a:pt x="690" y="411"/>
                    </a:lnTo>
                    <a:lnTo>
                      <a:pt x="675" y="448"/>
                    </a:lnTo>
                    <a:lnTo>
                      <a:pt x="685" y="475"/>
                    </a:lnTo>
                    <a:lnTo>
                      <a:pt x="690" y="480"/>
                    </a:lnTo>
                    <a:lnTo>
                      <a:pt x="717" y="464"/>
                    </a:lnTo>
                    <a:lnTo>
                      <a:pt x="722" y="422"/>
                    </a:lnTo>
                    <a:lnTo>
                      <a:pt x="780" y="390"/>
                    </a:lnTo>
                    <a:lnTo>
                      <a:pt x="785" y="369"/>
                    </a:lnTo>
                    <a:lnTo>
                      <a:pt x="770" y="353"/>
                    </a:lnTo>
                    <a:lnTo>
                      <a:pt x="801" y="338"/>
                    </a:lnTo>
                    <a:lnTo>
                      <a:pt x="812" y="295"/>
                    </a:lnTo>
                    <a:lnTo>
                      <a:pt x="870" y="290"/>
                    </a:lnTo>
                    <a:lnTo>
                      <a:pt x="907" y="316"/>
                    </a:lnTo>
                    <a:lnTo>
                      <a:pt x="891" y="338"/>
                    </a:lnTo>
                    <a:lnTo>
                      <a:pt x="917" y="359"/>
                    </a:lnTo>
                    <a:lnTo>
                      <a:pt x="965" y="322"/>
                    </a:lnTo>
                    <a:lnTo>
                      <a:pt x="981" y="380"/>
                    </a:lnTo>
                    <a:lnTo>
                      <a:pt x="975" y="396"/>
                    </a:lnTo>
                    <a:lnTo>
                      <a:pt x="986" y="411"/>
                    </a:lnTo>
                    <a:lnTo>
                      <a:pt x="1017" y="422"/>
                    </a:lnTo>
                    <a:lnTo>
                      <a:pt x="965" y="438"/>
                    </a:lnTo>
                    <a:lnTo>
                      <a:pt x="970" y="443"/>
                    </a:lnTo>
                    <a:lnTo>
                      <a:pt x="1012" y="427"/>
                    </a:lnTo>
                    <a:lnTo>
                      <a:pt x="1028" y="443"/>
                    </a:lnTo>
                    <a:lnTo>
                      <a:pt x="1028" y="464"/>
                    </a:lnTo>
                    <a:lnTo>
                      <a:pt x="1002" y="475"/>
                    </a:lnTo>
                    <a:lnTo>
                      <a:pt x="975" y="480"/>
                    </a:lnTo>
                    <a:lnTo>
                      <a:pt x="959" y="496"/>
                    </a:lnTo>
                    <a:lnTo>
                      <a:pt x="865" y="496"/>
                    </a:lnTo>
                    <a:lnTo>
                      <a:pt x="828" y="517"/>
                    </a:lnTo>
                    <a:lnTo>
                      <a:pt x="791" y="549"/>
                    </a:lnTo>
                    <a:lnTo>
                      <a:pt x="785" y="554"/>
                    </a:lnTo>
                    <a:lnTo>
                      <a:pt x="822" y="527"/>
                    </a:lnTo>
                    <a:lnTo>
                      <a:pt x="865" y="512"/>
                    </a:lnTo>
                    <a:lnTo>
                      <a:pt x="891" y="517"/>
                    </a:lnTo>
                    <a:lnTo>
                      <a:pt x="886" y="527"/>
                    </a:lnTo>
                    <a:lnTo>
                      <a:pt x="849" y="533"/>
                    </a:lnTo>
                    <a:lnTo>
                      <a:pt x="880" y="538"/>
                    </a:lnTo>
                    <a:lnTo>
                      <a:pt x="865" y="554"/>
                    </a:lnTo>
                    <a:lnTo>
                      <a:pt x="912" y="586"/>
                    </a:lnTo>
                    <a:lnTo>
                      <a:pt x="838" y="617"/>
                    </a:lnTo>
                    <a:lnTo>
                      <a:pt x="843" y="596"/>
                    </a:lnTo>
                    <a:lnTo>
                      <a:pt x="870" y="580"/>
                    </a:lnTo>
                    <a:lnTo>
                      <a:pt x="865" y="575"/>
                    </a:lnTo>
                    <a:lnTo>
                      <a:pt x="828" y="591"/>
                    </a:lnTo>
                    <a:lnTo>
                      <a:pt x="828" y="549"/>
                    </a:lnTo>
                    <a:lnTo>
                      <a:pt x="812" y="543"/>
                    </a:lnTo>
                    <a:lnTo>
                      <a:pt x="785" y="580"/>
                    </a:lnTo>
                    <a:lnTo>
                      <a:pt x="764" y="586"/>
                    </a:lnTo>
                    <a:lnTo>
                      <a:pt x="717" y="586"/>
                    </a:lnTo>
                    <a:lnTo>
                      <a:pt x="680" y="612"/>
                    </a:lnTo>
                    <a:lnTo>
                      <a:pt x="648" y="612"/>
                    </a:lnTo>
                    <a:lnTo>
                      <a:pt x="643" y="628"/>
                    </a:lnTo>
                    <a:lnTo>
                      <a:pt x="585" y="649"/>
                    </a:lnTo>
                    <a:lnTo>
                      <a:pt x="580" y="644"/>
                    </a:lnTo>
                    <a:lnTo>
                      <a:pt x="611" y="580"/>
                    </a:lnTo>
                    <a:lnTo>
                      <a:pt x="601" y="575"/>
                    </a:lnTo>
                    <a:lnTo>
                      <a:pt x="590" y="554"/>
                    </a:lnTo>
                    <a:lnTo>
                      <a:pt x="548" y="527"/>
                    </a:lnTo>
                    <a:lnTo>
                      <a:pt x="532" y="533"/>
                    </a:lnTo>
                    <a:lnTo>
                      <a:pt x="506" y="533"/>
                    </a:lnTo>
                    <a:lnTo>
                      <a:pt x="490" y="522"/>
                    </a:lnTo>
                    <a:lnTo>
                      <a:pt x="474" y="522"/>
                    </a:lnTo>
                    <a:lnTo>
                      <a:pt x="469" y="512"/>
                    </a:lnTo>
                    <a:lnTo>
                      <a:pt x="464" y="517"/>
                    </a:lnTo>
                    <a:lnTo>
                      <a:pt x="79" y="517"/>
                    </a:lnTo>
                    <a:lnTo>
                      <a:pt x="47" y="448"/>
                    </a:lnTo>
                    <a:lnTo>
                      <a:pt x="47" y="422"/>
                    </a:lnTo>
                    <a:lnTo>
                      <a:pt x="63" y="411"/>
                    </a:lnTo>
                    <a:lnTo>
                      <a:pt x="73" y="401"/>
                    </a:lnTo>
                    <a:lnTo>
                      <a:pt x="63" y="385"/>
                    </a:lnTo>
                    <a:lnTo>
                      <a:pt x="63" y="332"/>
                    </a:lnTo>
                    <a:lnTo>
                      <a:pt x="26" y="348"/>
                    </a:lnTo>
                    <a:lnTo>
                      <a:pt x="26" y="327"/>
                    </a:lnTo>
                    <a:lnTo>
                      <a:pt x="15" y="327"/>
                    </a:lnTo>
                    <a:lnTo>
                      <a:pt x="5" y="327"/>
                    </a:lnTo>
                    <a:lnTo>
                      <a:pt x="0" y="327"/>
                    </a:lnTo>
                    <a:lnTo>
                      <a:pt x="163" y="179"/>
                    </a:lnTo>
                    <a:lnTo>
                      <a:pt x="189" y="190"/>
                    </a:lnTo>
                    <a:moveTo>
                      <a:pt x="859" y="116"/>
                    </a:moveTo>
                    <a:lnTo>
                      <a:pt x="822" y="132"/>
                    </a:lnTo>
                    <a:lnTo>
                      <a:pt x="828" y="153"/>
                    </a:lnTo>
                    <a:lnTo>
                      <a:pt x="843" y="126"/>
                    </a:lnTo>
                    <a:lnTo>
                      <a:pt x="880" y="116"/>
                    </a:lnTo>
                    <a:lnTo>
                      <a:pt x="896" y="121"/>
                    </a:lnTo>
                    <a:lnTo>
                      <a:pt x="886" y="142"/>
                    </a:lnTo>
                    <a:lnTo>
                      <a:pt x="907" y="137"/>
                    </a:lnTo>
                    <a:lnTo>
                      <a:pt x="928" y="132"/>
                    </a:lnTo>
                    <a:lnTo>
                      <a:pt x="938" y="137"/>
                    </a:lnTo>
                    <a:lnTo>
                      <a:pt x="970" y="142"/>
                    </a:lnTo>
                    <a:lnTo>
                      <a:pt x="1007" y="169"/>
                    </a:lnTo>
                    <a:lnTo>
                      <a:pt x="991" y="195"/>
                    </a:lnTo>
                    <a:lnTo>
                      <a:pt x="1039" y="227"/>
                    </a:lnTo>
                    <a:lnTo>
                      <a:pt x="1017" y="248"/>
                    </a:lnTo>
                    <a:lnTo>
                      <a:pt x="986" y="221"/>
                    </a:lnTo>
                    <a:lnTo>
                      <a:pt x="965" y="237"/>
                    </a:lnTo>
                    <a:lnTo>
                      <a:pt x="991" y="269"/>
                    </a:lnTo>
                    <a:lnTo>
                      <a:pt x="975" y="285"/>
                    </a:lnTo>
                    <a:lnTo>
                      <a:pt x="944" y="264"/>
                    </a:lnTo>
                    <a:lnTo>
                      <a:pt x="938" y="274"/>
                    </a:lnTo>
                    <a:lnTo>
                      <a:pt x="965" y="295"/>
                    </a:lnTo>
                    <a:lnTo>
                      <a:pt x="959" y="301"/>
                    </a:lnTo>
                    <a:lnTo>
                      <a:pt x="907" y="274"/>
                    </a:lnTo>
                    <a:lnTo>
                      <a:pt x="896" y="258"/>
                    </a:lnTo>
                    <a:lnTo>
                      <a:pt x="854" y="258"/>
                    </a:lnTo>
                    <a:lnTo>
                      <a:pt x="838" y="258"/>
                    </a:lnTo>
                    <a:lnTo>
                      <a:pt x="838" y="248"/>
                    </a:lnTo>
                    <a:lnTo>
                      <a:pt x="854" y="243"/>
                    </a:lnTo>
                    <a:lnTo>
                      <a:pt x="875" y="243"/>
                    </a:lnTo>
                    <a:lnTo>
                      <a:pt x="933" y="216"/>
                    </a:lnTo>
                    <a:lnTo>
                      <a:pt x="912" y="195"/>
                    </a:lnTo>
                    <a:lnTo>
                      <a:pt x="812" y="174"/>
                    </a:lnTo>
                    <a:lnTo>
                      <a:pt x="775" y="153"/>
                    </a:lnTo>
                    <a:lnTo>
                      <a:pt x="785" y="137"/>
                    </a:lnTo>
                    <a:lnTo>
                      <a:pt x="817" y="121"/>
                    </a:lnTo>
                    <a:lnTo>
                      <a:pt x="859" y="116"/>
                    </a:lnTo>
                    <a:moveTo>
                      <a:pt x="1081" y="0"/>
                    </a:moveTo>
                    <a:lnTo>
                      <a:pt x="1202" y="5"/>
                    </a:lnTo>
                    <a:lnTo>
                      <a:pt x="1139" y="21"/>
                    </a:lnTo>
                    <a:lnTo>
                      <a:pt x="1102" y="31"/>
                    </a:lnTo>
                    <a:lnTo>
                      <a:pt x="1070" y="37"/>
                    </a:lnTo>
                    <a:lnTo>
                      <a:pt x="1017" y="42"/>
                    </a:lnTo>
                    <a:lnTo>
                      <a:pt x="1028" y="53"/>
                    </a:lnTo>
                    <a:lnTo>
                      <a:pt x="1007" y="63"/>
                    </a:lnTo>
                    <a:lnTo>
                      <a:pt x="981" y="63"/>
                    </a:lnTo>
                    <a:lnTo>
                      <a:pt x="938" y="68"/>
                    </a:lnTo>
                    <a:lnTo>
                      <a:pt x="975" y="74"/>
                    </a:lnTo>
                    <a:lnTo>
                      <a:pt x="933" y="84"/>
                    </a:lnTo>
                    <a:lnTo>
                      <a:pt x="923" y="84"/>
                    </a:lnTo>
                    <a:lnTo>
                      <a:pt x="843" y="79"/>
                    </a:lnTo>
                    <a:lnTo>
                      <a:pt x="880" y="68"/>
                    </a:lnTo>
                    <a:lnTo>
                      <a:pt x="875" y="63"/>
                    </a:lnTo>
                    <a:lnTo>
                      <a:pt x="917" y="63"/>
                    </a:lnTo>
                    <a:lnTo>
                      <a:pt x="891" y="58"/>
                    </a:lnTo>
                    <a:lnTo>
                      <a:pt x="923" y="47"/>
                    </a:lnTo>
                    <a:lnTo>
                      <a:pt x="944" y="47"/>
                    </a:lnTo>
                    <a:lnTo>
                      <a:pt x="933" y="31"/>
                    </a:lnTo>
                    <a:lnTo>
                      <a:pt x="981" y="37"/>
                    </a:lnTo>
                    <a:lnTo>
                      <a:pt x="970" y="26"/>
                    </a:lnTo>
                    <a:lnTo>
                      <a:pt x="901" y="16"/>
                    </a:lnTo>
                    <a:lnTo>
                      <a:pt x="996" y="5"/>
                    </a:lnTo>
                    <a:lnTo>
                      <a:pt x="1081" y="0"/>
                    </a:lnTo>
                    <a:moveTo>
                      <a:pt x="480" y="137"/>
                    </a:moveTo>
                    <a:lnTo>
                      <a:pt x="490" y="132"/>
                    </a:lnTo>
                    <a:lnTo>
                      <a:pt x="538" y="121"/>
                    </a:lnTo>
                    <a:lnTo>
                      <a:pt x="553" y="132"/>
                    </a:lnTo>
                    <a:lnTo>
                      <a:pt x="559" y="148"/>
                    </a:lnTo>
                    <a:lnTo>
                      <a:pt x="574" y="137"/>
                    </a:lnTo>
                    <a:lnTo>
                      <a:pt x="627" y="116"/>
                    </a:lnTo>
                    <a:lnTo>
                      <a:pt x="617" y="142"/>
                    </a:lnTo>
                    <a:lnTo>
                      <a:pt x="627" y="163"/>
                    </a:lnTo>
                    <a:lnTo>
                      <a:pt x="632" y="184"/>
                    </a:lnTo>
                    <a:lnTo>
                      <a:pt x="580" y="195"/>
                    </a:lnTo>
                    <a:lnTo>
                      <a:pt x="553" y="195"/>
                    </a:lnTo>
                    <a:lnTo>
                      <a:pt x="474" y="200"/>
                    </a:lnTo>
                    <a:lnTo>
                      <a:pt x="437" y="179"/>
                    </a:lnTo>
                    <a:lnTo>
                      <a:pt x="516" y="163"/>
                    </a:lnTo>
                    <a:lnTo>
                      <a:pt x="480" y="169"/>
                    </a:lnTo>
                    <a:lnTo>
                      <a:pt x="448" y="158"/>
                    </a:lnTo>
                    <a:lnTo>
                      <a:pt x="464" y="142"/>
                    </a:lnTo>
                    <a:lnTo>
                      <a:pt x="480" y="137"/>
                    </a:lnTo>
                    <a:moveTo>
                      <a:pt x="1012" y="491"/>
                    </a:moveTo>
                    <a:lnTo>
                      <a:pt x="996" y="506"/>
                    </a:lnTo>
                    <a:lnTo>
                      <a:pt x="1012" y="496"/>
                    </a:lnTo>
                    <a:lnTo>
                      <a:pt x="1017" y="512"/>
                    </a:lnTo>
                    <a:lnTo>
                      <a:pt x="1039" y="512"/>
                    </a:lnTo>
                    <a:lnTo>
                      <a:pt x="1039" y="538"/>
                    </a:lnTo>
                    <a:lnTo>
                      <a:pt x="1044" y="543"/>
                    </a:lnTo>
                    <a:lnTo>
                      <a:pt x="1033" y="559"/>
                    </a:lnTo>
                    <a:lnTo>
                      <a:pt x="1023" y="554"/>
                    </a:lnTo>
                    <a:lnTo>
                      <a:pt x="1017" y="543"/>
                    </a:lnTo>
                    <a:lnTo>
                      <a:pt x="1002" y="554"/>
                    </a:lnTo>
                    <a:lnTo>
                      <a:pt x="996" y="543"/>
                    </a:lnTo>
                    <a:lnTo>
                      <a:pt x="970" y="543"/>
                    </a:lnTo>
                    <a:lnTo>
                      <a:pt x="944" y="543"/>
                    </a:lnTo>
                    <a:lnTo>
                      <a:pt x="970" y="527"/>
                    </a:lnTo>
                    <a:lnTo>
                      <a:pt x="975" y="517"/>
                    </a:lnTo>
                    <a:lnTo>
                      <a:pt x="1007" y="475"/>
                    </a:lnTo>
                    <a:lnTo>
                      <a:pt x="1028" y="475"/>
                    </a:lnTo>
                    <a:lnTo>
                      <a:pt x="1012" y="491"/>
                    </a:lnTo>
                    <a:moveTo>
                      <a:pt x="843" y="84"/>
                    </a:moveTo>
                    <a:lnTo>
                      <a:pt x="854" y="95"/>
                    </a:lnTo>
                    <a:lnTo>
                      <a:pt x="923" y="90"/>
                    </a:lnTo>
                    <a:lnTo>
                      <a:pt x="933" y="95"/>
                    </a:lnTo>
                    <a:lnTo>
                      <a:pt x="938" y="95"/>
                    </a:lnTo>
                    <a:lnTo>
                      <a:pt x="917" y="105"/>
                    </a:lnTo>
                    <a:lnTo>
                      <a:pt x="901" y="111"/>
                    </a:lnTo>
                    <a:lnTo>
                      <a:pt x="838" y="111"/>
                    </a:lnTo>
                    <a:lnTo>
                      <a:pt x="796" y="105"/>
                    </a:lnTo>
                    <a:lnTo>
                      <a:pt x="780" y="74"/>
                    </a:lnTo>
                    <a:lnTo>
                      <a:pt x="828" y="79"/>
                    </a:lnTo>
                    <a:lnTo>
                      <a:pt x="843" y="84"/>
                    </a:lnTo>
                    <a:moveTo>
                      <a:pt x="564" y="84"/>
                    </a:moveTo>
                    <a:lnTo>
                      <a:pt x="574" y="79"/>
                    </a:lnTo>
                    <a:lnTo>
                      <a:pt x="596" y="84"/>
                    </a:lnTo>
                    <a:lnTo>
                      <a:pt x="606" y="90"/>
                    </a:lnTo>
                    <a:lnTo>
                      <a:pt x="632" y="90"/>
                    </a:lnTo>
                    <a:lnTo>
                      <a:pt x="622" y="90"/>
                    </a:lnTo>
                    <a:lnTo>
                      <a:pt x="627" y="79"/>
                    </a:lnTo>
                    <a:lnTo>
                      <a:pt x="648" y="74"/>
                    </a:lnTo>
                    <a:lnTo>
                      <a:pt x="669" y="90"/>
                    </a:lnTo>
                    <a:lnTo>
                      <a:pt x="664" y="95"/>
                    </a:lnTo>
                    <a:lnTo>
                      <a:pt x="643" y="100"/>
                    </a:lnTo>
                    <a:lnTo>
                      <a:pt x="617" y="100"/>
                    </a:lnTo>
                    <a:lnTo>
                      <a:pt x="564" y="111"/>
                    </a:lnTo>
                    <a:lnTo>
                      <a:pt x="553" y="105"/>
                    </a:lnTo>
                    <a:lnTo>
                      <a:pt x="596" y="100"/>
                    </a:lnTo>
                    <a:lnTo>
                      <a:pt x="527" y="100"/>
                    </a:lnTo>
                    <a:lnTo>
                      <a:pt x="548" y="90"/>
                    </a:lnTo>
                    <a:lnTo>
                      <a:pt x="564" y="84"/>
                    </a:lnTo>
                    <a:moveTo>
                      <a:pt x="458" y="111"/>
                    </a:moveTo>
                    <a:lnTo>
                      <a:pt x="474" y="105"/>
                    </a:lnTo>
                    <a:lnTo>
                      <a:pt x="516" y="111"/>
                    </a:lnTo>
                    <a:lnTo>
                      <a:pt x="522" y="121"/>
                    </a:lnTo>
                    <a:lnTo>
                      <a:pt x="464" y="137"/>
                    </a:lnTo>
                    <a:lnTo>
                      <a:pt x="395" y="158"/>
                    </a:lnTo>
                    <a:lnTo>
                      <a:pt x="385" y="142"/>
                    </a:lnTo>
                    <a:lnTo>
                      <a:pt x="443" y="111"/>
                    </a:lnTo>
                    <a:lnTo>
                      <a:pt x="458" y="111"/>
                    </a:lnTo>
                    <a:moveTo>
                      <a:pt x="875" y="21"/>
                    </a:moveTo>
                    <a:lnTo>
                      <a:pt x="875" y="21"/>
                    </a:lnTo>
                    <a:lnTo>
                      <a:pt x="928" y="42"/>
                    </a:lnTo>
                    <a:lnTo>
                      <a:pt x="865" y="63"/>
                    </a:lnTo>
                    <a:lnTo>
                      <a:pt x="833" y="47"/>
                    </a:lnTo>
                    <a:lnTo>
                      <a:pt x="828" y="31"/>
                    </a:lnTo>
                    <a:lnTo>
                      <a:pt x="880" y="21"/>
                    </a:lnTo>
                    <a:lnTo>
                      <a:pt x="875" y="21"/>
                    </a:lnTo>
                    <a:moveTo>
                      <a:pt x="522" y="79"/>
                    </a:moveTo>
                    <a:lnTo>
                      <a:pt x="553" y="68"/>
                    </a:lnTo>
                    <a:lnTo>
                      <a:pt x="585" y="68"/>
                    </a:lnTo>
                    <a:lnTo>
                      <a:pt x="590" y="68"/>
                    </a:lnTo>
                    <a:lnTo>
                      <a:pt x="522" y="95"/>
                    </a:lnTo>
                    <a:lnTo>
                      <a:pt x="490" y="84"/>
                    </a:lnTo>
                    <a:lnTo>
                      <a:pt x="522" y="79"/>
                    </a:lnTo>
                    <a:moveTo>
                      <a:pt x="785" y="253"/>
                    </a:moveTo>
                    <a:lnTo>
                      <a:pt x="801" y="269"/>
                    </a:lnTo>
                    <a:lnTo>
                      <a:pt x="770" y="264"/>
                    </a:lnTo>
                    <a:lnTo>
                      <a:pt x="733" y="279"/>
                    </a:lnTo>
                    <a:lnTo>
                      <a:pt x="733" y="274"/>
                    </a:lnTo>
                    <a:lnTo>
                      <a:pt x="717" y="269"/>
                    </a:lnTo>
                    <a:lnTo>
                      <a:pt x="738" y="253"/>
                    </a:lnTo>
                    <a:lnTo>
                      <a:pt x="754" y="237"/>
                    </a:lnTo>
                    <a:lnTo>
                      <a:pt x="764" y="237"/>
                    </a:lnTo>
                    <a:lnTo>
                      <a:pt x="785" y="253"/>
                    </a:lnTo>
                    <a:moveTo>
                      <a:pt x="701" y="116"/>
                    </a:moveTo>
                    <a:lnTo>
                      <a:pt x="727" y="116"/>
                    </a:lnTo>
                    <a:lnTo>
                      <a:pt x="706" y="148"/>
                    </a:lnTo>
                    <a:lnTo>
                      <a:pt x="669" y="158"/>
                    </a:lnTo>
                    <a:lnTo>
                      <a:pt x="648" y="132"/>
                    </a:lnTo>
                    <a:lnTo>
                      <a:pt x="675" y="121"/>
                    </a:lnTo>
                    <a:lnTo>
                      <a:pt x="701" y="116"/>
                    </a:lnTo>
                    <a:moveTo>
                      <a:pt x="706" y="79"/>
                    </a:moveTo>
                    <a:lnTo>
                      <a:pt x="717" y="79"/>
                    </a:lnTo>
                    <a:lnTo>
                      <a:pt x="727" y="90"/>
                    </a:lnTo>
                    <a:lnTo>
                      <a:pt x="722" y="79"/>
                    </a:lnTo>
                    <a:lnTo>
                      <a:pt x="764" y="79"/>
                    </a:lnTo>
                    <a:lnTo>
                      <a:pt x="743" y="100"/>
                    </a:lnTo>
                    <a:lnTo>
                      <a:pt x="712" y="100"/>
                    </a:lnTo>
                    <a:lnTo>
                      <a:pt x="680" y="90"/>
                    </a:lnTo>
                    <a:lnTo>
                      <a:pt x="696" y="79"/>
                    </a:lnTo>
                    <a:lnTo>
                      <a:pt x="706" y="79"/>
                    </a:lnTo>
                    <a:moveTo>
                      <a:pt x="785" y="121"/>
                    </a:moveTo>
                    <a:lnTo>
                      <a:pt x="770" y="132"/>
                    </a:lnTo>
                    <a:lnTo>
                      <a:pt x="748" y="132"/>
                    </a:lnTo>
                    <a:lnTo>
                      <a:pt x="738" y="142"/>
                    </a:lnTo>
                    <a:lnTo>
                      <a:pt x="722" y="142"/>
                    </a:lnTo>
                    <a:lnTo>
                      <a:pt x="727" y="132"/>
                    </a:lnTo>
                    <a:lnTo>
                      <a:pt x="743" y="111"/>
                    </a:lnTo>
                    <a:lnTo>
                      <a:pt x="806" y="116"/>
                    </a:lnTo>
                    <a:lnTo>
                      <a:pt x="785" y="121"/>
                    </a:lnTo>
                    <a:moveTo>
                      <a:pt x="47" y="491"/>
                    </a:moveTo>
                    <a:lnTo>
                      <a:pt x="58" y="496"/>
                    </a:lnTo>
                    <a:lnTo>
                      <a:pt x="68" y="517"/>
                    </a:lnTo>
                    <a:lnTo>
                      <a:pt x="63" y="527"/>
                    </a:lnTo>
                    <a:lnTo>
                      <a:pt x="42" y="522"/>
                    </a:lnTo>
                    <a:lnTo>
                      <a:pt x="21" y="485"/>
                    </a:lnTo>
                    <a:lnTo>
                      <a:pt x="31" y="485"/>
                    </a:lnTo>
                    <a:lnTo>
                      <a:pt x="47" y="491"/>
                    </a:lnTo>
                    <a:moveTo>
                      <a:pt x="654" y="53"/>
                    </a:moveTo>
                    <a:lnTo>
                      <a:pt x="664" y="53"/>
                    </a:lnTo>
                    <a:lnTo>
                      <a:pt x="675" y="53"/>
                    </a:lnTo>
                    <a:lnTo>
                      <a:pt x="664" y="58"/>
                    </a:lnTo>
                    <a:lnTo>
                      <a:pt x="648" y="68"/>
                    </a:lnTo>
                    <a:lnTo>
                      <a:pt x="627" y="68"/>
                    </a:lnTo>
                    <a:lnTo>
                      <a:pt x="601" y="63"/>
                    </a:lnTo>
                    <a:lnTo>
                      <a:pt x="638" y="53"/>
                    </a:lnTo>
                    <a:lnTo>
                      <a:pt x="654" y="53"/>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22" name="Freeform 373"/>
              <p:cNvSpPr>
                <a:spLocks noEditPoints="1"/>
              </p:cNvSpPr>
              <p:nvPr/>
            </p:nvSpPr>
            <p:spPr bwMode="auto">
              <a:xfrm>
                <a:off x="1771" y="2711"/>
                <a:ext cx="195" cy="671"/>
              </a:xfrm>
              <a:custGeom>
                <a:avLst/>
                <a:gdLst>
                  <a:gd name="T0" fmla="*/ 190 w 195"/>
                  <a:gd name="T1" fmla="*/ 665 h 671"/>
                  <a:gd name="T2" fmla="*/ 174 w 195"/>
                  <a:gd name="T3" fmla="*/ 671 h 671"/>
                  <a:gd name="T4" fmla="*/ 142 w 195"/>
                  <a:gd name="T5" fmla="*/ 655 h 671"/>
                  <a:gd name="T6" fmla="*/ 169 w 195"/>
                  <a:gd name="T7" fmla="*/ 671 h 671"/>
                  <a:gd name="T8" fmla="*/ 142 w 195"/>
                  <a:gd name="T9" fmla="*/ 655 h 671"/>
                  <a:gd name="T10" fmla="*/ 68 w 195"/>
                  <a:gd name="T11" fmla="*/ 581 h 671"/>
                  <a:gd name="T12" fmla="*/ 63 w 195"/>
                  <a:gd name="T13" fmla="*/ 581 h 671"/>
                  <a:gd name="T14" fmla="*/ 58 w 195"/>
                  <a:gd name="T15" fmla="*/ 570 h 671"/>
                  <a:gd name="T16" fmla="*/ 63 w 195"/>
                  <a:gd name="T17" fmla="*/ 549 h 671"/>
                  <a:gd name="T18" fmla="*/ 58 w 195"/>
                  <a:gd name="T19" fmla="*/ 570 h 671"/>
                  <a:gd name="T20" fmla="*/ 42 w 195"/>
                  <a:gd name="T21" fmla="*/ 132 h 671"/>
                  <a:gd name="T22" fmla="*/ 42 w 195"/>
                  <a:gd name="T23" fmla="*/ 190 h 671"/>
                  <a:gd name="T24" fmla="*/ 37 w 195"/>
                  <a:gd name="T25" fmla="*/ 243 h 671"/>
                  <a:gd name="T26" fmla="*/ 47 w 195"/>
                  <a:gd name="T27" fmla="*/ 343 h 671"/>
                  <a:gd name="T28" fmla="*/ 53 w 195"/>
                  <a:gd name="T29" fmla="*/ 396 h 671"/>
                  <a:gd name="T30" fmla="*/ 90 w 195"/>
                  <a:gd name="T31" fmla="*/ 496 h 671"/>
                  <a:gd name="T32" fmla="*/ 100 w 195"/>
                  <a:gd name="T33" fmla="*/ 591 h 671"/>
                  <a:gd name="T34" fmla="*/ 121 w 195"/>
                  <a:gd name="T35" fmla="*/ 613 h 671"/>
                  <a:gd name="T36" fmla="*/ 153 w 195"/>
                  <a:gd name="T37" fmla="*/ 613 h 671"/>
                  <a:gd name="T38" fmla="*/ 148 w 195"/>
                  <a:gd name="T39" fmla="*/ 628 h 671"/>
                  <a:gd name="T40" fmla="*/ 126 w 195"/>
                  <a:gd name="T41" fmla="*/ 639 h 671"/>
                  <a:gd name="T42" fmla="*/ 90 w 195"/>
                  <a:gd name="T43" fmla="*/ 602 h 671"/>
                  <a:gd name="T44" fmla="*/ 84 w 195"/>
                  <a:gd name="T45" fmla="*/ 591 h 671"/>
                  <a:gd name="T46" fmla="*/ 74 w 195"/>
                  <a:gd name="T47" fmla="*/ 570 h 671"/>
                  <a:gd name="T48" fmla="*/ 63 w 195"/>
                  <a:gd name="T49" fmla="*/ 544 h 671"/>
                  <a:gd name="T50" fmla="*/ 63 w 195"/>
                  <a:gd name="T51" fmla="*/ 528 h 671"/>
                  <a:gd name="T52" fmla="*/ 42 w 195"/>
                  <a:gd name="T53" fmla="*/ 507 h 671"/>
                  <a:gd name="T54" fmla="*/ 47 w 195"/>
                  <a:gd name="T55" fmla="*/ 438 h 671"/>
                  <a:gd name="T56" fmla="*/ 26 w 195"/>
                  <a:gd name="T57" fmla="*/ 396 h 671"/>
                  <a:gd name="T58" fmla="*/ 21 w 195"/>
                  <a:gd name="T59" fmla="*/ 285 h 671"/>
                  <a:gd name="T60" fmla="*/ 16 w 195"/>
                  <a:gd name="T61" fmla="*/ 148 h 671"/>
                  <a:gd name="T62" fmla="*/ 16 w 195"/>
                  <a:gd name="T63" fmla="*/ 0 h 671"/>
                  <a:gd name="T64" fmla="*/ 32 w 195"/>
                  <a:gd name="T65" fmla="*/ 53 h 671"/>
                  <a:gd name="T66" fmla="*/ 63 w 195"/>
                  <a:gd name="T67" fmla="*/ 95 h 671"/>
                  <a:gd name="T68" fmla="*/ 190 w 195"/>
                  <a:gd name="T69" fmla="*/ 660 h 671"/>
                  <a:gd name="T70" fmla="*/ 153 w 195"/>
                  <a:gd name="T71" fmla="*/ 644 h 671"/>
                  <a:gd name="T72" fmla="*/ 174 w 195"/>
                  <a:gd name="T73" fmla="*/ 628 h 671"/>
                  <a:gd name="T74" fmla="*/ 100 w 195"/>
                  <a:gd name="T75" fmla="*/ 634 h 671"/>
                  <a:gd name="T76" fmla="*/ 137 w 195"/>
                  <a:gd name="T77" fmla="*/ 644 h 671"/>
                  <a:gd name="T78" fmla="*/ 74 w 195"/>
                  <a:gd name="T79" fmla="*/ 602 h 671"/>
                  <a:gd name="T80" fmla="*/ 95 w 195"/>
                  <a:gd name="T81" fmla="*/ 613 h 671"/>
                  <a:gd name="T82" fmla="*/ 74 w 195"/>
                  <a:gd name="T83" fmla="*/ 602 h 671"/>
                  <a:gd name="T84" fmla="*/ 42 w 195"/>
                  <a:gd name="T85" fmla="*/ 465 h 671"/>
                  <a:gd name="T86" fmla="*/ 32 w 195"/>
                  <a:gd name="T87" fmla="*/ 438 h 671"/>
                  <a:gd name="T88" fmla="*/ 42 w 195"/>
                  <a:gd name="T89" fmla="*/ 502 h 671"/>
                  <a:gd name="T90" fmla="*/ 58 w 195"/>
                  <a:gd name="T91" fmla="*/ 502 h 6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95" h="671">
                    <a:moveTo>
                      <a:pt x="179" y="665"/>
                    </a:moveTo>
                    <a:lnTo>
                      <a:pt x="190" y="665"/>
                    </a:lnTo>
                    <a:lnTo>
                      <a:pt x="195" y="671"/>
                    </a:lnTo>
                    <a:lnTo>
                      <a:pt x="174" y="671"/>
                    </a:lnTo>
                    <a:lnTo>
                      <a:pt x="179" y="665"/>
                    </a:lnTo>
                    <a:close/>
                    <a:moveTo>
                      <a:pt x="142" y="655"/>
                    </a:moveTo>
                    <a:lnTo>
                      <a:pt x="158" y="655"/>
                    </a:lnTo>
                    <a:lnTo>
                      <a:pt x="169" y="671"/>
                    </a:lnTo>
                    <a:lnTo>
                      <a:pt x="142" y="660"/>
                    </a:lnTo>
                    <a:lnTo>
                      <a:pt x="142" y="655"/>
                    </a:lnTo>
                    <a:close/>
                    <a:moveTo>
                      <a:pt x="63" y="576"/>
                    </a:moveTo>
                    <a:lnTo>
                      <a:pt x="68" y="581"/>
                    </a:lnTo>
                    <a:lnTo>
                      <a:pt x="68" y="591"/>
                    </a:lnTo>
                    <a:lnTo>
                      <a:pt x="63" y="581"/>
                    </a:lnTo>
                    <a:lnTo>
                      <a:pt x="63" y="576"/>
                    </a:lnTo>
                    <a:close/>
                    <a:moveTo>
                      <a:pt x="58" y="570"/>
                    </a:moveTo>
                    <a:lnTo>
                      <a:pt x="53" y="544"/>
                    </a:lnTo>
                    <a:lnTo>
                      <a:pt x="63" y="549"/>
                    </a:lnTo>
                    <a:lnTo>
                      <a:pt x="68" y="565"/>
                    </a:lnTo>
                    <a:lnTo>
                      <a:pt x="58" y="570"/>
                    </a:lnTo>
                    <a:close/>
                    <a:moveTo>
                      <a:pt x="63" y="95"/>
                    </a:moveTo>
                    <a:lnTo>
                      <a:pt x="42" y="132"/>
                    </a:lnTo>
                    <a:lnTo>
                      <a:pt x="47" y="169"/>
                    </a:lnTo>
                    <a:lnTo>
                      <a:pt x="42" y="190"/>
                    </a:lnTo>
                    <a:lnTo>
                      <a:pt x="32" y="212"/>
                    </a:lnTo>
                    <a:lnTo>
                      <a:pt x="37" y="243"/>
                    </a:lnTo>
                    <a:lnTo>
                      <a:pt x="53" y="301"/>
                    </a:lnTo>
                    <a:lnTo>
                      <a:pt x="47" y="343"/>
                    </a:lnTo>
                    <a:lnTo>
                      <a:pt x="58" y="380"/>
                    </a:lnTo>
                    <a:lnTo>
                      <a:pt x="53" y="396"/>
                    </a:lnTo>
                    <a:lnTo>
                      <a:pt x="63" y="460"/>
                    </a:lnTo>
                    <a:lnTo>
                      <a:pt x="90" y="496"/>
                    </a:lnTo>
                    <a:lnTo>
                      <a:pt x="84" y="576"/>
                    </a:lnTo>
                    <a:lnTo>
                      <a:pt x="100" y="591"/>
                    </a:lnTo>
                    <a:lnTo>
                      <a:pt x="111" y="586"/>
                    </a:lnTo>
                    <a:lnTo>
                      <a:pt x="121" y="613"/>
                    </a:lnTo>
                    <a:lnTo>
                      <a:pt x="148" y="613"/>
                    </a:lnTo>
                    <a:lnTo>
                      <a:pt x="153" y="613"/>
                    </a:lnTo>
                    <a:lnTo>
                      <a:pt x="163" y="618"/>
                    </a:lnTo>
                    <a:lnTo>
                      <a:pt x="148" y="628"/>
                    </a:lnTo>
                    <a:lnTo>
                      <a:pt x="153" y="650"/>
                    </a:lnTo>
                    <a:lnTo>
                      <a:pt x="126" y="639"/>
                    </a:lnTo>
                    <a:lnTo>
                      <a:pt x="105" y="623"/>
                    </a:lnTo>
                    <a:lnTo>
                      <a:pt x="90" y="602"/>
                    </a:lnTo>
                    <a:lnTo>
                      <a:pt x="84" y="597"/>
                    </a:lnTo>
                    <a:lnTo>
                      <a:pt x="84" y="591"/>
                    </a:lnTo>
                    <a:lnTo>
                      <a:pt x="74" y="581"/>
                    </a:lnTo>
                    <a:lnTo>
                      <a:pt x="74" y="570"/>
                    </a:lnTo>
                    <a:lnTo>
                      <a:pt x="68" y="549"/>
                    </a:lnTo>
                    <a:lnTo>
                      <a:pt x="63" y="544"/>
                    </a:lnTo>
                    <a:lnTo>
                      <a:pt x="58" y="533"/>
                    </a:lnTo>
                    <a:lnTo>
                      <a:pt x="63" y="528"/>
                    </a:lnTo>
                    <a:lnTo>
                      <a:pt x="37" y="523"/>
                    </a:lnTo>
                    <a:lnTo>
                      <a:pt x="42" y="507"/>
                    </a:lnTo>
                    <a:lnTo>
                      <a:pt x="58" y="502"/>
                    </a:lnTo>
                    <a:lnTo>
                      <a:pt x="47" y="438"/>
                    </a:lnTo>
                    <a:lnTo>
                      <a:pt x="26" y="428"/>
                    </a:lnTo>
                    <a:lnTo>
                      <a:pt x="26" y="396"/>
                    </a:lnTo>
                    <a:lnTo>
                      <a:pt x="10" y="359"/>
                    </a:lnTo>
                    <a:lnTo>
                      <a:pt x="21" y="285"/>
                    </a:lnTo>
                    <a:lnTo>
                      <a:pt x="10" y="222"/>
                    </a:lnTo>
                    <a:lnTo>
                      <a:pt x="16" y="148"/>
                    </a:lnTo>
                    <a:lnTo>
                      <a:pt x="0" y="16"/>
                    </a:lnTo>
                    <a:lnTo>
                      <a:pt x="16" y="0"/>
                    </a:lnTo>
                    <a:lnTo>
                      <a:pt x="32" y="32"/>
                    </a:lnTo>
                    <a:lnTo>
                      <a:pt x="32" y="53"/>
                    </a:lnTo>
                    <a:lnTo>
                      <a:pt x="47" y="95"/>
                    </a:lnTo>
                    <a:lnTo>
                      <a:pt x="63" y="95"/>
                    </a:lnTo>
                    <a:close/>
                    <a:moveTo>
                      <a:pt x="174" y="628"/>
                    </a:moveTo>
                    <a:lnTo>
                      <a:pt x="190" y="660"/>
                    </a:lnTo>
                    <a:lnTo>
                      <a:pt x="163" y="660"/>
                    </a:lnTo>
                    <a:lnTo>
                      <a:pt x="153" y="644"/>
                    </a:lnTo>
                    <a:lnTo>
                      <a:pt x="153" y="628"/>
                    </a:lnTo>
                    <a:lnTo>
                      <a:pt x="174" y="628"/>
                    </a:lnTo>
                    <a:close/>
                    <a:moveTo>
                      <a:pt x="132" y="650"/>
                    </a:moveTo>
                    <a:lnTo>
                      <a:pt x="100" y="634"/>
                    </a:lnTo>
                    <a:lnTo>
                      <a:pt x="90" y="623"/>
                    </a:lnTo>
                    <a:lnTo>
                      <a:pt x="137" y="644"/>
                    </a:lnTo>
                    <a:lnTo>
                      <a:pt x="132" y="650"/>
                    </a:lnTo>
                    <a:close/>
                    <a:moveTo>
                      <a:pt x="74" y="602"/>
                    </a:moveTo>
                    <a:lnTo>
                      <a:pt x="84" y="597"/>
                    </a:lnTo>
                    <a:lnTo>
                      <a:pt x="95" y="613"/>
                    </a:lnTo>
                    <a:lnTo>
                      <a:pt x="90" y="618"/>
                    </a:lnTo>
                    <a:lnTo>
                      <a:pt x="74" y="602"/>
                    </a:lnTo>
                    <a:close/>
                    <a:moveTo>
                      <a:pt x="32" y="438"/>
                    </a:moveTo>
                    <a:lnTo>
                      <a:pt x="42" y="465"/>
                    </a:lnTo>
                    <a:lnTo>
                      <a:pt x="32" y="460"/>
                    </a:lnTo>
                    <a:lnTo>
                      <a:pt x="32" y="438"/>
                    </a:lnTo>
                    <a:close/>
                    <a:moveTo>
                      <a:pt x="58" y="502"/>
                    </a:moveTo>
                    <a:lnTo>
                      <a:pt x="42" y="502"/>
                    </a:lnTo>
                    <a:lnTo>
                      <a:pt x="42" y="470"/>
                    </a:lnTo>
                    <a:lnTo>
                      <a:pt x="58" y="502"/>
                    </a:lnTo>
                    <a:close/>
                  </a:path>
                </a:pathLst>
              </a:custGeom>
              <a:solidFill>
                <a:srgbClr val="FB97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23" name="Freeform 374"/>
              <p:cNvSpPr>
                <a:spLocks noEditPoints="1"/>
              </p:cNvSpPr>
              <p:nvPr/>
            </p:nvSpPr>
            <p:spPr bwMode="auto">
              <a:xfrm>
                <a:off x="1771" y="2711"/>
                <a:ext cx="195" cy="671"/>
              </a:xfrm>
              <a:custGeom>
                <a:avLst/>
                <a:gdLst>
                  <a:gd name="T0" fmla="*/ 190 w 195"/>
                  <a:gd name="T1" fmla="*/ 665 h 671"/>
                  <a:gd name="T2" fmla="*/ 174 w 195"/>
                  <a:gd name="T3" fmla="*/ 671 h 671"/>
                  <a:gd name="T4" fmla="*/ 185 w 195"/>
                  <a:gd name="T5" fmla="*/ 665 h 671"/>
                  <a:gd name="T6" fmla="*/ 158 w 195"/>
                  <a:gd name="T7" fmla="*/ 655 h 671"/>
                  <a:gd name="T8" fmla="*/ 142 w 195"/>
                  <a:gd name="T9" fmla="*/ 660 h 671"/>
                  <a:gd name="T10" fmla="*/ 153 w 195"/>
                  <a:gd name="T11" fmla="*/ 655 h 671"/>
                  <a:gd name="T12" fmla="*/ 68 w 195"/>
                  <a:gd name="T13" fmla="*/ 581 h 671"/>
                  <a:gd name="T14" fmla="*/ 63 w 195"/>
                  <a:gd name="T15" fmla="*/ 581 h 671"/>
                  <a:gd name="T16" fmla="*/ 63 w 195"/>
                  <a:gd name="T17" fmla="*/ 576 h 671"/>
                  <a:gd name="T18" fmla="*/ 53 w 195"/>
                  <a:gd name="T19" fmla="*/ 544 h 671"/>
                  <a:gd name="T20" fmla="*/ 68 w 195"/>
                  <a:gd name="T21" fmla="*/ 565 h 671"/>
                  <a:gd name="T22" fmla="*/ 53 w 195"/>
                  <a:gd name="T23" fmla="*/ 555 h 671"/>
                  <a:gd name="T24" fmla="*/ 42 w 195"/>
                  <a:gd name="T25" fmla="*/ 132 h 671"/>
                  <a:gd name="T26" fmla="*/ 42 w 195"/>
                  <a:gd name="T27" fmla="*/ 190 h 671"/>
                  <a:gd name="T28" fmla="*/ 37 w 195"/>
                  <a:gd name="T29" fmla="*/ 243 h 671"/>
                  <a:gd name="T30" fmla="*/ 47 w 195"/>
                  <a:gd name="T31" fmla="*/ 343 h 671"/>
                  <a:gd name="T32" fmla="*/ 53 w 195"/>
                  <a:gd name="T33" fmla="*/ 396 h 671"/>
                  <a:gd name="T34" fmla="*/ 90 w 195"/>
                  <a:gd name="T35" fmla="*/ 496 h 671"/>
                  <a:gd name="T36" fmla="*/ 100 w 195"/>
                  <a:gd name="T37" fmla="*/ 591 h 671"/>
                  <a:gd name="T38" fmla="*/ 121 w 195"/>
                  <a:gd name="T39" fmla="*/ 613 h 671"/>
                  <a:gd name="T40" fmla="*/ 153 w 195"/>
                  <a:gd name="T41" fmla="*/ 613 h 671"/>
                  <a:gd name="T42" fmla="*/ 148 w 195"/>
                  <a:gd name="T43" fmla="*/ 628 h 671"/>
                  <a:gd name="T44" fmla="*/ 126 w 195"/>
                  <a:gd name="T45" fmla="*/ 639 h 671"/>
                  <a:gd name="T46" fmla="*/ 90 w 195"/>
                  <a:gd name="T47" fmla="*/ 602 h 671"/>
                  <a:gd name="T48" fmla="*/ 84 w 195"/>
                  <a:gd name="T49" fmla="*/ 591 h 671"/>
                  <a:gd name="T50" fmla="*/ 74 w 195"/>
                  <a:gd name="T51" fmla="*/ 570 h 671"/>
                  <a:gd name="T52" fmla="*/ 63 w 195"/>
                  <a:gd name="T53" fmla="*/ 544 h 671"/>
                  <a:gd name="T54" fmla="*/ 63 w 195"/>
                  <a:gd name="T55" fmla="*/ 528 h 671"/>
                  <a:gd name="T56" fmla="*/ 42 w 195"/>
                  <a:gd name="T57" fmla="*/ 507 h 671"/>
                  <a:gd name="T58" fmla="*/ 47 w 195"/>
                  <a:gd name="T59" fmla="*/ 438 h 671"/>
                  <a:gd name="T60" fmla="*/ 26 w 195"/>
                  <a:gd name="T61" fmla="*/ 396 h 671"/>
                  <a:gd name="T62" fmla="*/ 21 w 195"/>
                  <a:gd name="T63" fmla="*/ 285 h 671"/>
                  <a:gd name="T64" fmla="*/ 16 w 195"/>
                  <a:gd name="T65" fmla="*/ 148 h 671"/>
                  <a:gd name="T66" fmla="*/ 16 w 195"/>
                  <a:gd name="T67" fmla="*/ 0 h 671"/>
                  <a:gd name="T68" fmla="*/ 32 w 195"/>
                  <a:gd name="T69" fmla="*/ 53 h 671"/>
                  <a:gd name="T70" fmla="*/ 63 w 195"/>
                  <a:gd name="T71" fmla="*/ 95 h 671"/>
                  <a:gd name="T72" fmla="*/ 185 w 195"/>
                  <a:gd name="T73" fmla="*/ 644 h 671"/>
                  <a:gd name="T74" fmla="*/ 163 w 195"/>
                  <a:gd name="T75" fmla="*/ 660 h 671"/>
                  <a:gd name="T76" fmla="*/ 153 w 195"/>
                  <a:gd name="T77" fmla="*/ 628 h 671"/>
                  <a:gd name="T78" fmla="*/ 185 w 195"/>
                  <a:gd name="T79" fmla="*/ 644 h 671"/>
                  <a:gd name="T80" fmla="*/ 100 w 195"/>
                  <a:gd name="T81" fmla="*/ 634 h 671"/>
                  <a:gd name="T82" fmla="*/ 137 w 195"/>
                  <a:gd name="T83" fmla="*/ 644 h 671"/>
                  <a:gd name="T84" fmla="*/ 116 w 195"/>
                  <a:gd name="T85" fmla="*/ 644 h 671"/>
                  <a:gd name="T86" fmla="*/ 84 w 195"/>
                  <a:gd name="T87" fmla="*/ 597 h 671"/>
                  <a:gd name="T88" fmla="*/ 90 w 195"/>
                  <a:gd name="T89" fmla="*/ 618 h 671"/>
                  <a:gd name="T90" fmla="*/ 79 w 195"/>
                  <a:gd name="T91" fmla="*/ 602 h 671"/>
                  <a:gd name="T92" fmla="*/ 42 w 195"/>
                  <a:gd name="T93" fmla="*/ 465 h 671"/>
                  <a:gd name="T94" fmla="*/ 32 w 195"/>
                  <a:gd name="T95" fmla="*/ 438 h 671"/>
                  <a:gd name="T96" fmla="*/ 47 w 195"/>
                  <a:gd name="T97" fmla="*/ 502 h 671"/>
                  <a:gd name="T98" fmla="*/ 42 w 195"/>
                  <a:gd name="T99" fmla="*/ 470 h 671"/>
                  <a:gd name="T100" fmla="*/ 47 w 195"/>
                  <a:gd name="T101" fmla="*/ 502 h 6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95" h="671">
                    <a:moveTo>
                      <a:pt x="185" y="665"/>
                    </a:moveTo>
                    <a:lnTo>
                      <a:pt x="190" y="665"/>
                    </a:lnTo>
                    <a:lnTo>
                      <a:pt x="195" y="671"/>
                    </a:lnTo>
                    <a:lnTo>
                      <a:pt x="174" y="671"/>
                    </a:lnTo>
                    <a:lnTo>
                      <a:pt x="179" y="665"/>
                    </a:lnTo>
                    <a:lnTo>
                      <a:pt x="185" y="665"/>
                    </a:lnTo>
                    <a:moveTo>
                      <a:pt x="153" y="655"/>
                    </a:moveTo>
                    <a:lnTo>
                      <a:pt x="158" y="655"/>
                    </a:lnTo>
                    <a:lnTo>
                      <a:pt x="169" y="671"/>
                    </a:lnTo>
                    <a:lnTo>
                      <a:pt x="142" y="660"/>
                    </a:lnTo>
                    <a:lnTo>
                      <a:pt x="142" y="655"/>
                    </a:lnTo>
                    <a:lnTo>
                      <a:pt x="153" y="655"/>
                    </a:lnTo>
                    <a:moveTo>
                      <a:pt x="63" y="576"/>
                    </a:moveTo>
                    <a:lnTo>
                      <a:pt x="68" y="581"/>
                    </a:lnTo>
                    <a:lnTo>
                      <a:pt x="68" y="591"/>
                    </a:lnTo>
                    <a:lnTo>
                      <a:pt x="63" y="581"/>
                    </a:lnTo>
                    <a:lnTo>
                      <a:pt x="63" y="576"/>
                    </a:lnTo>
                    <a:lnTo>
                      <a:pt x="63" y="576"/>
                    </a:lnTo>
                    <a:moveTo>
                      <a:pt x="53" y="555"/>
                    </a:moveTo>
                    <a:lnTo>
                      <a:pt x="53" y="544"/>
                    </a:lnTo>
                    <a:lnTo>
                      <a:pt x="63" y="549"/>
                    </a:lnTo>
                    <a:lnTo>
                      <a:pt x="68" y="565"/>
                    </a:lnTo>
                    <a:lnTo>
                      <a:pt x="58" y="570"/>
                    </a:lnTo>
                    <a:lnTo>
                      <a:pt x="53" y="555"/>
                    </a:lnTo>
                    <a:moveTo>
                      <a:pt x="53" y="111"/>
                    </a:moveTo>
                    <a:lnTo>
                      <a:pt x="42" y="132"/>
                    </a:lnTo>
                    <a:lnTo>
                      <a:pt x="47" y="169"/>
                    </a:lnTo>
                    <a:lnTo>
                      <a:pt x="42" y="190"/>
                    </a:lnTo>
                    <a:lnTo>
                      <a:pt x="32" y="212"/>
                    </a:lnTo>
                    <a:lnTo>
                      <a:pt x="37" y="243"/>
                    </a:lnTo>
                    <a:lnTo>
                      <a:pt x="53" y="301"/>
                    </a:lnTo>
                    <a:lnTo>
                      <a:pt x="47" y="343"/>
                    </a:lnTo>
                    <a:lnTo>
                      <a:pt x="58" y="380"/>
                    </a:lnTo>
                    <a:lnTo>
                      <a:pt x="53" y="396"/>
                    </a:lnTo>
                    <a:lnTo>
                      <a:pt x="63" y="460"/>
                    </a:lnTo>
                    <a:lnTo>
                      <a:pt x="90" y="496"/>
                    </a:lnTo>
                    <a:lnTo>
                      <a:pt x="84" y="576"/>
                    </a:lnTo>
                    <a:lnTo>
                      <a:pt x="100" y="591"/>
                    </a:lnTo>
                    <a:lnTo>
                      <a:pt x="111" y="586"/>
                    </a:lnTo>
                    <a:lnTo>
                      <a:pt x="121" y="613"/>
                    </a:lnTo>
                    <a:lnTo>
                      <a:pt x="148" y="613"/>
                    </a:lnTo>
                    <a:lnTo>
                      <a:pt x="153" y="613"/>
                    </a:lnTo>
                    <a:lnTo>
                      <a:pt x="163" y="618"/>
                    </a:lnTo>
                    <a:lnTo>
                      <a:pt x="148" y="628"/>
                    </a:lnTo>
                    <a:lnTo>
                      <a:pt x="153" y="650"/>
                    </a:lnTo>
                    <a:lnTo>
                      <a:pt x="126" y="639"/>
                    </a:lnTo>
                    <a:lnTo>
                      <a:pt x="105" y="623"/>
                    </a:lnTo>
                    <a:lnTo>
                      <a:pt x="90" y="602"/>
                    </a:lnTo>
                    <a:lnTo>
                      <a:pt x="84" y="597"/>
                    </a:lnTo>
                    <a:lnTo>
                      <a:pt x="84" y="591"/>
                    </a:lnTo>
                    <a:lnTo>
                      <a:pt x="74" y="581"/>
                    </a:lnTo>
                    <a:lnTo>
                      <a:pt x="74" y="570"/>
                    </a:lnTo>
                    <a:lnTo>
                      <a:pt x="68" y="549"/>
                    </a:lnTo>
                    <a:lnTo>
                      <a:pt x="63" y="544"/>
                    </a:lnTo>
                    <a:lnTo>
                      <a:pt x="58" y="533"/>
                    </a:lnTo>
                    <a:lnTo>
                      <a:pt x="63" y="528"/>
                    </a:lnTo>
                    <a:lnTo>
                      <a:pt x="37" y="523"/>
                    </a:lnTo>
                    <a:lnTo>
                      <a:pt x="42" y="507"/>
                    </a:lnTo>
                    <a:lnTo>
                      <a:pt x="58" y="502"/>
                    </a:lnTo>
                    <a:lnTo>
                      <a:pt x="47" y="438"/>
                    </a:lnTo>
                    <a:lnTo>
                      <a:pt x="26" y="428"/>
                    </a:lnTo>
                    <a:lnTo>
                      <a:pt x="26" y="396"/>
                    </a:lnTo>
                    <a:lnTo>
                      <a:pt x="10" y="359"/>
                    </a:lnTo>
                    <a:lnTo>
                      <a:pt x="21" y="285"/>
                    </a:lnTo>
                    <a:lnTo>
                      <a:pt x="10" y="222"/>
                    </a:lnTo>
                    <a:lnTo>
                      <a:pt x="16" y="148"/>
                    </a:lnTo>
                    <a:lnTo>
                      <a:pt x="0" y="16"/>
                    </a:lnTo>
                    <a:lnTo>
                      <a:pt x="16" y="0"/>
                    </a:lnTo>
                    <a:lnTo>
                      <a:pt x="32" y="32"/>
                    </a:lnTo>
                    <a:lnTo>
                      <a:pt x="32" y="53"/>
                    </a:lnTo>
                    <a:lnTo>
                      <a:pt x="47" y="95"/>
                    </a:lnTo>
                    <a:lnTo>
                      <a:pt x="63" y="95"/>
                    </a:lnTo>
                    <a:lnTo>
                      <a:pt x="53" y="111"/>
                    </a:lnTo>
                    <a:moveTo>
                      <a:pt x="185" y="644"/>
                    </a:moveTo>
                    <a:lnTo>
                      <a:pt x="190" y="660"/>
                    </a:lnTo>
                    <a:lnTo>
                      <a:pt x="163" y="660"/>
                    </a:lnTo>
                    <a:lnTo>
                      <a:pt x="153" y="644"/>
                    </a:lnTo>
                    <a:lnTo>
                      <a:pt x="153" y="628"/>
                    </a:lnTo>
                    <a:lnTo>
                      <a:pt x="174" y="628"/>
                    </a:lnTo>
                    <a:lnTo>
                      <a:pt x="185" y="644"/>
                    </a:lnTo>
                    <a:moveTo>
                      <a:pt x="116" y="644"/>
                    </a:moveTo>
                    <a:lnTo>
                      <a:pt x="100" y="634"/>
                    </a:lnTo>
                    <a:lnTo>
                      <a:pt x="90" y="623"/>
                    </a:lnTo>
                    <a:lnTo>
                      <a:pt x="137" y="644"/>
                    </a:lnTo>
                    <a:lnTo>
                      <a:pt x="132" y="650"/>
                    </a:lnTo>
                    <a:lnTo>
                      <a:pt x="116" y="644"/>
                    </a:lnTo>
                    <a:moveTo>
                      <a:pt x="79" y="602"/>
                    </a:moveTo>
                    <a:lnTo>
                      <a:pt x="84" y="597"/>
                    </a:lnTo>
                    <a:lnTo>
                      <a:pt x="95" y="613"/>
                    </a:lnTo>
                    <a:lnTo>
                      <a:pt x="90" y="618"/>
                    </a:lnTo>
                    <a:lnTo>
                      <a:pt x="74" y="602"/>
                    </a:lnTo>
                    <a:lnTo>
                      <a:pt x="79" y="602"/>
                    </a:lnTo>
                    <a:moveTo>
                      <a:pt x="37" y="449"/>
                    </a:moveTo>
                    <a:lnTo>
                      <a:pt x="42" y="465"/>
                    </a:lnTo>
                    <a:lnTo>
                      <a:pt x="32" y="460"/>
                    </a:lnTo>
                    <a:lnTo>
                      <a:pt x="32" y="438"/>
                    </a:lnTo>
                    <a:lnTo>
                      <a:pt x="37" y="449"/>
                    </a:lnTo>
                    <a:moveTo>
                      <a:pt x="47" y="502"/>
                    </a:moveTo>
                    <a:lnTo>
                      <a:pt x="42" y="502"/>
                    </a:lnTo>
                    <a:lnTo>
                      <a:pt x="42" y="470"/>
                    </a:lnTo>
                    <a:lnTo>
                      <a:pt x="58" y="502"/>
                    </a:lnTo>
                    <a:lnTo>
                      <a:pt x="47" y="502"/>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24" name="Freeform 375"/>
              <p:cNvSpPr>
                <a:spLocks noEditPoints="1"/>
              </p:cNvSpPr>
              <p:nvPr/>
            </p:nvSpPr>
            <p:spPr bwMode="auto">
              <a:xfrm>
                <a:off x="1560" y="1978"/>
                <a:ext cx="158" cy="63"/>
              </a:xfrm>
              <a:custGeom>
                <a:avLst/>
                <a:gdLst>
                  <a:gd name="T0" fmla="*/ 5 w 158"/>
                  <a:gd name="T1" fmla="*/ 5 h 63"/>
                  <a:gd name="T2" fmla="*/ 37 w 158"/>
                  <a:gd name="T3" fmla="*/ 0 h 63"/>
                  <a:gd name="T4" fmla="*/ 158 w 158"/>
                  <a:gd name="T5" fmla="*/ 47 h 63"/>
                  <a:gd name="T6" fmla="*/ 158 w 158"/>
                  <a:gd name="T7" fmla="*/ 58 h 63"/>
                  <a:gd name="T8" fmla="*/ 111 w 158"/>
                  <a:gd name="T9" fmla="*/ 63 h 63"/>
                  <a:gd name="T10" fmla="*/ 105 w 158"/>
                  <a:gd name="T11" fmla="*/ 47 h 63"/>
                  <a:gd name="T12" fmla="*/ 37 w 158"/>
                  <a:gd name="T13" fmla="*/ 16 h 63"/>
                  <a:gd name="T14" fmla="*/ 32 w 158"/>
                  <a:gd name="T15" fmla="*/ 16 h 63"/>
                  <a:gd name="T16" fmla="*/ 16 w 158"/>
                  <a:gd name="T17" fmla="*/ 26 h 63"/>
                  <a:gd name="T18" fmla="*/ 0 w 158"/>
                  <a:gd name="T19" fmla="*/ 26 h 63"/>
                  <a:gd name="T20" fmla="*/ 5 w 158"/>
                  <a:gd name="T21" fmla="*/ 5 h 63"/>
                  <a:gd name="T22" fmla="*/ 16 w 158"/>
                  <a:gd name="T23" fmla="*/ 32 h 63"/>
                  <a:gd name="T24" fmla="*/ 21 w 158"/>
                  <a:gd name="T25" fmla="*/ 42 h 63"/>
                  <a:gd name="T26" fmla="*/ 11 w 158"/>
                  <a:gd name="T27" fmla="*/ 47 h 63"/>
                  <a:gd name="T28" fmla="*/ 11 w 158"/>
                  <a:gd name="T29" fmla="*/ 42 h 63"/>
                  <a:gd name="T30" fmla="*/ 16 w 158"/>
                  <a:gd name="T31" fmla="*/ 32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58" h="63">
                    <a:moveTo>
                      <a:pt x="5" y="5"/>
                    </a:moveTo>
                    <a:lnTo>
                      <a:pt x="37" y="0"/>
                    </a:lnTo>
                    <a:lnTo>
                      <a:pt x="158" y="47"/>
                    </a:lnTo>
                    <a:lnTo>
                      <a:pt x="158" y="58"/>
                    </a:lnTo>
                    <a:lnTo>
                      <a:pt x="111" y="63"/>
                    </a:lnTo>
                    <a:lnTo>
                      <a:pt x="105" y="47"/>
                    </a:lnTo>
                    <a:lnTo>
                      <a:pt x="37" y="16"/>
                    </a:lnTo>
                    <a:lnTo>
                      <a:pt x="32" y="16"/>
                    </a:lnTo>
                    <a:lnTo>
                      <a:pt x="16" y="26"/>
                    </a:lnTo>
                    <a:lnTo>
                      <a:pt x="0" y="26"/>
                    </a:lnTo>
                    <a:lnTo>
                      <a:pt x="5" y="5"/>
                    </a:lnTo>
                    <a:close/>
                    <a:moveTo>
                      <a:pt x="16" y="32"/>
                    </a:moveTo>
                    <a:lnTo>
                      <a:pt x="21" y="42"/>
                    </a:lnTo>
                    <a:lnTo>
                      <a:pt x="11" y="47"/>
                    </a:lnTo>
                    <a:lnTo>
                      <a:pt x="11" y="42"/>
                    </a:lnTo>
                    <a:lnTo>
                      <a:pt x="16" y="32"/>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25" name="Freeform 376"/>
              <p:cNvSpPr>
                <a:spLocks noEditPoints="1"/>
              </p:cNvSpPr>
              <p:nvPr/>
            </p:nvSpPr>
            <p:spPr bwMode="auto">
              <a:xfrm>
                <a:off x="1560" y="1978"/>
                <a:ext cx="158" cy="63"/>
              </a:xfrm>
              <a:custGeom>
                <a:avLst/>
                <a:gdLst>
                  <a:gd name="T0" fmla="*/ 21 w 158"/>
                  <a:gd name="T1" fmla="*/ 0 h 63"/>
                  <a:gd name="T2" fmla="*/ 37 w 158"/>
                  <a:gd name="T3" fmla="*/ 0 h 63"/>
                  <a:gd name="T4" fmla="*/ 158 w 158"/>
                  <a:gd name="T5" fmla="*/ 47 h 63"/>
                  <a:gd name="T6" fmla="*/ 158 w 158"/>
                  <a:gd name="T7" fmla="*/ 58 h 63"/>
                  <a:gd name="T8" fmla="*/ 111 w 158"/>
                  <a:gd name="T9" fmla="*/ 63 h 63"/>
                  <a:gd name="T10" fmla="*/ 105 w 158"/>
                  <a:gd name="T11" fmla="*/ 47 h 63"/>
                  <a:gd name="T12" fmla="*/ 37 w 158"/>
                  <a:gd name="T13" fmla="*/ 16 h 63"/>
                  <a:gd name="T14" fmla="*/ 32 w 158"/>
                  <a:gd name="T15" fmla="*/ 16 h 63"/>
                  <a:gd name="T16" fmla="*/ 16 w 158"/>
                  <a:gd name="T17" fmla="*/ 26 h 63"/>
                  <a:gd name="T18" fmla="*/ 0 w 158"/>
                  <a:gd name="T19" fmla="*/ 26 h 63"/>
                  <a:gd name="T20" fmla="*/ 5 w 158"/>
                  <a:gd name="T21" fmla="*/ 5 h 63"/>
                  <a:gd name="T22" fmla="*/ 21 w 158"/>
                  <a:gd name="T23" fmla="*/ 0 h 63"/>
                  <a:gd name="T24" fmla="*/ 16 w 158"/>
                  <a:gd name="T25" fmla="*/ 37 h 63"/>
                  <a:gd name="T26" fmla="*/ 21 w 158"/>
                  <a:gd name="T27" fmla="*/ 42 h 63"/>
                  <a:gd name="T28" fmla="*/ 11 w 158"/>
                  <a:gd name="T29" fmla="*/ 47 h 63"/>
                  <a:gd name="T30" fmla="*/ 11 w 158"/>
                  <a:gd name="T31" fmla="*/ 42 h 63"/>
                  <a:gd name="T32" fmla="*/ 16 w 158"/>
                  <a:gd name="T33" fmla="*/ 32 h 63"/>
                  <a:gd name="T34" fmla="*/ 16 w 158"/>
                  <a:gd name="T35" fmla="*/ 37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58" h="63">
                    <a:moveTo>
                      <a:pt x="21" y="0"/>
                    </a:moveTo>
                    <a:lnTo>
                      <a:pt x="37" y="0"/>
                    </a:lnTo>
                    <a:lnTo>
                      <a:pt x="158" y="47"/>
                    </a:lnTo>
                    <a:lnTo>
                      <a:pt x="158" y="58"/>
                    </a:lnTo>
                    <a:lnTo>
                      <a:pt x="111" y="63"/>
                    </a:lnTo>
                    <a:lnTo>
                      <a:pt x="105" y="47"/>
                    </a:lnTo>
                    <a:lnTo>
                      <a:pt x="37" y="16"/>
                    </a:lnTo>
                    <a:lnTo>
                      <a:pt x="32" y="16"/>
                    </a:lnTo>
                    <a:lnTo>
                      <a:pt x="16" y="26"/>
                    </a:lnTo>
                    <a:lnTo>
                      <a:pt x="0" y="26"/>
                    </a:lnTo>
                    <a:lnTo>
                      <a:pt x="5" y="5"/>
                    </a:lnTo>
                    <a:lnTo>
                      <a:pt x="21" y="0"/>
                    </a:lnTo>
                    <a:moveTo>
                      <a:pt x="16" y="37"/>
                    </a:moveTo>
                    <a:lnTo>
                      <a:pt x="21" y="42"/>
                    </a:lnTo>
                    <a:lnTo>
                      <a:pt x="11" y="47"/>
                    </a:lnTo>
                    <a:lnTo>
                      <a:pt x="11" y="42"/>
                    </a:lnTo>
                    <a:lnTo>
                      <a:pt x="16" y="32"/>
                    </a:lnTo>
                    <a:lnTo>
                      <a:pt x="16" y="37"/>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26" name="Freeform 377"/>
              <p:cNvSpPr>
                <a:spLocks noEditPoints="1"/>
              </p:cNvSpPr>
              <p:nvPr/>
            </p:nvSpPr>
            <p:spPr bwMode="auto">
              <a:xfrm>
                <a:off x="2979" y="1371"/>
                <a:ext cx="58" cy="53"/>
              </a:xfrm>
              <a:custGeom>
                <a:avLst/>
                <a:gdLst>
                  <a:gd name="T0" fmla="*/ 42 w 58"/>
                  <a:gd name="T1" fmla="*/ 27 h 53"/>
                  <a:gd name="T2" fmla="*/ 52 w 58"/>
                  <a:gd name="T3" fmla="*/ 27 h 53"/>
                  <a:gd name="T4" fmla="*/ 58 w 58"/>
                  <a:gd name="T5" fmla="*/ 48 h 53"/>
                  <a:gd name="T6" fmla="*/ 52 w 58"/>
                  <a:gd name="T7" fmla="*/ 53 h 53"/>
                  <a:gd name="T8" fmla="*/ 37 w 58"/>
                  <a:gd name="T9" fmla="*/ 48 h 53"/>
                  <a:gd name="T10" fmla="*/ 37 w 58"/>
                  <a:gd name="T11" fmla="*/ 32 h 53"/>
                  <a:gd name="T12" fmla="*/ 42 w 58"/>
                  <a:gd name="T13" fmla="*/ 27 h 53"/>
                  <a:gd name="T14" fmla="*/ 26 w 58"/>
                  <a:gd name="T15" fmla="*/ 0 h 53"/>
                  <a:gd name="T16" fmla="*/ 31 w 58"/>
                  <a:gd name="T17" fmla="*/ 11 h 53"/>
                  <a:gd name="T18" fmla="*/ 26 w 58"/>
                  <a:gd name="T19" fmla="*/ 11 h 53"/>
                  <a:gd name="T20" fmla="*/ 37 w 58"/>
                  <a:gd name="T21" fmla="*/ 21 h 53"/>
                  <a:gd name="T22" fmla="*/ 37 w 58"/>
                  <a:gd name="T23" fmla="*/ 42 h 53"/>
                  <a:gd name="T24" fmla="*/ 26 w 58"/>
                  <a:gd name="T25" fmla="*/ 53 h 53"/>
                  <a:gd name="T26" fmla="*/ 5 w 58"/>
                  <a:gd name="T27" fmla="*/ 53 h 53"/>
                  <a:gd name="T28" fmla="*/ 5 w 58"/>
                  <a:gd name="T29" fmla="*/ 48 h 53"/>
                  <a:gd name="T30" fmla="*/ 0 w 58"/>
                  <a:gd name="T31" fmla="*/ 37 h 53"/>
                  <a:gd name="T32" fmla="*/ 0 w 58"/>
                  <a:gd name="T33" fmla="*/ 11 h 53"/>
                  <a:gd name="T34" fmla="*/ 26 w 58"/>
                  <a:gd name="T35" fmla="*/ 0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53">
                    <a:moveTo>
                      <a:pt x="42" y="27"/>
                    </a:moveTo>
                    <a:lnTo>
                      <a:pt x="52" y="27"/>
                    </a:lnTo>
                    <a:lnTo>
                      <a:pt x="58" y="48"/>
                    </a:lnTo>
                    <a:lnTo>
                      <a:pt x="52" y="53"/>
                    </a:lnTo>
                    <a:lnTo>
                      <a:pt x="37" y="48"/>
                    </a:lnTo>
                    <a:lnTo>
                      <a:pt x="37" y="32"/>
                    </a:lnTo>
                    <a:lnTo>
                      <a:pt x="42" y="27"/>
                    </a:lnTo>
                    <a:close/>
                    <a:moveTo>
                      <a:pt x="26" y="0"/>
                    </a:moveTo>
                    <a:lnTo>
                      <a:pt x="31" y="11"/>
                    </a:lnTo>
                    <a:lnTo>
                      <a:pt x="26" y="11"/>
                    </a:lnTo>
                    <a:lnTo>
                      <a:pt x="37" y="21"/>
                    </a:lnTo>
                    <a:lnTo>
                      <a:pt x="37" y="42"/>
                    </a:lnTo>
                    <a:lnTo>
                      <a:pt x="26" y="53"/>
                    </a:lnTo>
                    <a:lnTo>
                      <a:pt x="5" y="53"/>
                    </a:lnTo>
                    <a:lnTo>
                      <a:pt x="5" y="48"/>
                    </a:lnTo>
                    <a:lnTo>
                      <a:pt x="0" y="37"/>
                    </a:lnTo>
                    <a:lnTo>
                      <a:pt x="0" y="11"/>
                    </a:lnTo>
                    <a:lnTo>
                      <a:pt x="26" y="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27" name="Freeform 378"/>
              <p:cNvSpPr>
                <a:spLocks noEditPoints="1"/>
              </p:cNvSpPr>
              <p:nvPr/>
            </p:nvSpPr>
            <p:spPr bwMode="auto">
              <a:xfrm>
                <a:off x="2979" y="1371"/>
                <a:ext cx="58" cy="53"/>
              </a:xfrm>
              <a:custGeom>
                <a:avLst/>
                <a:gdLst>
                  <a:gd name="T0" fmla="*/ 47 w 58"/>
                  <a:gd name="T1" fmla="*/ 27 h 53"/>
                  <a:gd name="T2" fmla="*/ 52 w 58"/>
                  <a:gd name="T3" fmla="*/ 27 h 53"/>
                  <a:gd name="T4" fmla="*/ 58 w 58"/>
                  <a:gd name="T5" fmla="*/ 48 h 53"/>
                  <a:gd name="T6" fmla="*/ 52 w 58"/>
                  <a:gd name="T7" fmla="*/ 53 h 53"/>
                  <a:gd name="T8" fmla="*/ 37 w 58"/>
                  <a:gd name="T9" fmla="*/ 48 h 53"/>
                  <a:gd name="T10" fmla="*/ 37 w 58"/>
                  <a:gd name="T11" fmla="*/ 32 h 53"/>
                  <a:gd name="T12" fmla="*/ 42 w 58"/>
                  <a:gd name="T13" fmla="*/ 27 h 53"/>
                  <a:gd name="T14" fmla="*/ 47 w 58"/>
                  <a:gd name="T15" fmla="*/ 27 h 53"/>
                  <a:gd name="T16" fmla="*/ 31 w 58"/>
                  <a:gd name="T17" fmla="*/ 5 h 53"/>
                  <a:gd name="T18" fmla="*/ 31 w 58"/>
                  <a:gd name="T19" fmla="*/ 11 h 53"/>
                  <a:gd name="T20" fmla="*/ 26 w 58"/>
                  <a:gd name="T21" fmla="*/ 11 h 53"/>
                  <a:gd name="T22" fmla="*/ 37 w 58"/>
                  <a:gd name="T23" fmla="*/ 21 h 53"/>
                  <a:gd name="T24" fmla="*/ 37 w 58"/>
                  <a:gd name="T25" fmla="*/ 42 h 53"/>
                  <a:gd name="T26" fmla="*/ 26 w 58"/>
                  <a:gd name="T27" fmla="*/ 53 h 53"/>
                  <a:gd name="T28" fmla="*/ 5 w 58"/>
                  <a:gd name="T29" fmla="*/ 53 h 53"/>
                  <a:gd name="T30" fmla="*/ 5 w 58"/>
                  <a:gd name="T31" fmla="*/ 48 h 53"/>
                  <a:gd name="T32" fmla="*/ 0 w 58"/>
                  <a:gd name="T33" fmla="*/ 37 h 53"/>
                  <a:gd name="T34" fmla="*/ 0 w 58"/>
                  <a:gd name="T35" fmla="*/ 11 h 53"/>
                  <a:gd name="T36" fmla="*/ 26 w 58"/>
                  <a:gd name="T37" fmla="*/ 0 h 53"/>
                  <a:gd name="T38" fmla="*/ 31 w 58"/>
                  <a:gd name="T39" fmla="*/ 5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58" h="53">
                    <a:moveTo>
                      <a:pt x="47" y="27"/>
                    </a:moveTo>
                    <a:lnTo>
                      <a:pt x="52" y="27"/>
                    </a:lnTo>
                    <a:lnTo>
                      <a:pt x="58" y="48"/>
                    </a:lnTo>
                    <a:lnTo>
                      <a:pt x="52" y="53"/>
                    </a:lnTo>
                    <a:lnTo>
                      <a:pt x="37" y="48"/>
                    </a:lnTo>
                    <a:lnTo>
                      <a:pt x="37" y="32"/>
                    </a:lnTo>
                    <a:lnTo>
                      <a:pt x="42" y="27"/>
                    </a:lnTo>
                    <a:lnTo>
                      <a:pt x="47" y="27"/>
                    </a:lnTo>
                    <a:moveTo>
                      <a:pt x="31" y="5"/>
                    </a:moveTo>
                    <a:lnTo>
                      <a:pt x="31" y="11"/>
                    </a:lnTo>
                    <a:lnTo>
                      <a:pt x="26" y="11"/>
                    </a:lnTo>
                    <a:lnTo>
                      <a:pt x="37" y="21"/>
                    </a:lnTo>
                    <a:lnTo>
                      <a:pt x="37" y="42"/>
                    </a:lnTo>
                    <a:lnTo>
                      <a:pt x="26" y="53"/>
                    </a:lnTo>
                    <a:lnTo>
                      <a:pt x="5" y="53"/>
                    </a:lnTo>
                    <a:lnTo>
                      <a:pt x="5" y="48"/>
                    </a:lnTo>
                    <a:lnTo>
                      <a:pt x="0" y="37"/>
                    </a:lnTo>
                    <a:lnTo>
                      <a:pt x="0" y="11"/>
                    </a:lnTo>
                    <a:lnTo>
                      <a:pt x="26" y="0"/>
                    </a:lnTo>
                    <a:lnTo>
                      <a:pt x="31" y="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28" name="Freeform 379"/>
              <p:cNvSpPr>
                <a:spLocks noEditPoints="1"/>
              </p:cNvSpPr>
              <p:nvPr/>
            </p:nvSpPr>
            <p:spPr bwMode="auto">
              <a:xfrm>
                <a:off x="2050" y="3313"/>
                <a:ext cx="37" cy="21"/>
              </a:xfrm>
              <a:custGeom>
                <a:avLst/>
                <a:gdLst>
                  <a:gd name="T0" fmla="*/ 32 w 37"/>
                  <a:gd name="T1" fmla="*/ 0 h 21"/>
                  <a:gd name="T2" fmla="*/ 37 w 37"/>
                  <a:gd name="T3" fmla="*/ 5 h 21"/>
                  <a:gd name="T4" fmla="*/ 22 w 37"/>
                  <a:gd name="T5" fmla="*/ 21 h 21"/>
                  <a:gd name="T6" fmla="*/ 11 w 37"/>
                  <a:gd name="T7" fmla="*/ 11 h 21"/>
                  <a:gd name="T8" fmla="*/ 22 w 37"/>
                  <a:gd name="T9" fmla="*/ 0 h 21"/>
                  <a:gd name="T10" fmla="*/ 32 w 37"/>
                  <a:gd name="T11" fmla="*/ 0 h 21"/>
                  <a:gd name="T12" fmla="*/ 6 w 37"/>
                  <a:gd name="T13" fmla="*/ 0 h 21"/>
                  <a:gd name="T14" fmla="*/ 6 w 37"/>
                  <a:gd name="T15" fmla="*/ 11 h 21"/>
                  <a:gd name="T16" fmla="*/ 0 w 37"/>
                  <a:gd name="T17" fmla="*/ 11 h 21"/>
                  <a:gd name="T18" fmla="*/ 6 w 37"/>
                  <a:gd name="T19" fmla="*/ 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 h="21">
                    <a:moveTo>
                      <a:pt x="32" y="0"/>
                    </a:moveTo>
                    <a:lnTo>
                      <a:pt x="37" y="5"/>
                    </a:lnTo>
                    <a:lnTo>
                      <a:pt x="22" y="21"/>
                    </a:lnTo>
                    <a:lnTo>
                      <a:pt x="11" y="11"/>
                    </a:lnTo>
                    <a:lnTo>
                      <a:pt x="22" y="0"/>
                    </a:lnTo>
                    <a:lnTo>
                      <a:pt x="32" y="0"/>
                    </a:lnTo>
                    <a:close/>
                    <a:moveTo>
                      <a:pt x="6" y="0"/>
                    </a:moveTo>
                    <a:lnTo>
                      <a:pt x="6" y="11"/>
                    </a:lnTo>
                    <a:lnTo>
                      <a:pt x="0" y="11"/>
                    </a:lnTo>
                    <a:lnTo>
                      <a:pt x="6" y="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29" name="Freeform 380"/>
              <p:cNvSpPr>
                <a:spLocks noEditPoints="1"/>
              </p:cNvSpPr>
              <p:nvPr/>
            </p:nvSpPr>
            <p:spPr bwMode="auto">
              <a:xfrm>
                <a:off x="2050" y="3313"/>
                <a:ext cx="37" cy="21"/>
              </a:xfrm>
              <a:custGeom>
                <a:avLst/>
                <a:gdLst>
                  <a:gd name="T0" fmla="*/ 37 w 37"/>
                  <a:gd name="T1" fmla="*/ 5 h 21"/>
                  <a:gd name="T2" fmla="*/ 37 w 37"/>
                  <a:gd name="T3" fmla="*/ 5 h 21"/>
                  <a:gd name="T4" fmla="*/ 22 w 37"/>
                  <a:gd name="T5" fmla="*/ 21 h 21"/>
                  <a:gd name="T6" fmla="*/ 11 w 37"/>
                  <a:gd name="T7" fmla="*/ 11 h 21"/>
                  <a:gd name="T8" fmla="*/ 22 w 37"/>
                  <a:gd name="T9" fmla="*/ 0 h 21"/>
                  <a:gd name="T10" fmla="*/ 32 w 37"/>
                  <a:gd name="T11" fmla="*/ 0 h 21"/>
                  <a:gd name="T12" fmla="*/ 37 w 37"/>
                  <a:gd name="T13" fmla="*/ 5 h 21"/>
                  <a:gd name="T14" fmla="*/ 6 w 37"/>
                  <a:gd name="T15" fmla="*/ 5 h 21"/>
                  <a:gd name="T16" fmla="*/ 6 w 37"/>
                  <a:gd name="T17" fmla="*/ 11 h 21"/>
                  <a:gd name="T18" fmla="*/ 0 w 37"/>
                  <a:gd name="T19" fmla="*/ 11 h 21"/>
                  <a:gd name="T20" fmla="*/ 6 w 37"/>
                  <a:gd name="T21" fmla="*/ 0 h 21"/>
                  <a:gd name="T22" fmla="*/ 6 w 37"/>
                  <a:gd name="T23" fmla="*/ 5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7" h="21">
                    <a:moveTo>
                      <a:pt x="37" y="5"/>
                    </a:moveTo>
                    <a:lnTo>
                      <a:pt x="37" y="5"/>
                    </a:lnTo>
                    <a:lnTo>
                      <a:pt x="22" y="21"/>
                    </a:lnTo>
                    <a:lnTo>
                      <a:pt x="11" y="11"/>
                    </a:lnTo>
                    <a:lnTo>
                      <a:pt x="22" y="0"/>
                    </a:lnTo>
                    <a:lnTo>
                      <a:pt x="32" y="0"/>
                    </a:lnTo>
                    <a:lnTo>
                      <a:pt x="37" y="5"/>
                    </a:lnTo>
                    <a:moveTo>
                      <a:pt x="6" y="5"/>
                    </a:moveTo>
                    <a:lnTo>
                      <a:pt x="6" y="11"/>
                    </a:lnTo>
                    <a:lnTo>
                      <a:pt x="0" y="11"/>
                    </a:lnTo>
                    <a:lnTo>
                      <a:pt x="6" y="0"/>
                    </a:lnTo>
                    <a:lnTo>
                      <a:pt x="6" y="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30" name="Freeform 381"/>
              <p:cNvSpPr>
                <a:spLocks noEditPoints="1"/>
              </p:cNvSpPr>
              <p:nvPr/>
            </p:nvSpPr>
            <p:spPr bwMode="auto">
              <a:xfrm>
                <a:off x="5652" y="2690"/>
                <a:ext cx="22" cy="37"/>
              </a:xfrm>
              <a:custGeom>
                <a:avLst/>
                <a:gdLst>
                  <a:gd name="T0" fmla="*/ 6 w 22"/>
                  <a:gd name="T1" fmla="*/ 21 h 37"/>
                  <a:gd name="T2" fmla="*/ 16 w 22"/>
                  <a:gd name="T3" fmla="*/ 27 h 37"/>
                  <a:gd name="T4" fmla="*/ 11 w 22"/>
                  <a:gd name="T5" fmla="*/ 37 h 37"/>
                  <a:gd name="T6" fmla="*/ 0 w 22"/>
                  <a:gd name="T7" fmla="*/ 32 h 37"/>
                  <a:gd name="T8" fmla="*/ 6 w 22"/>
                  <a:gd name="T9" fmla="*/ 16 h 37"/>
                  <a:gd name="T10" fmla="*/ 6 w 22"/>
                  <a:gd name="T11" fmla="*/ 21 h 37"/>
                  <a:gd name="T12" fmla="*/ 6 w 22"/>
                  <a:gd name="T13" fmla="*/ 0 h 37"/>
                  <a:gd name="T14" fmla="*/ 22 w 22"/>
                  <a:gd name="T15" fmla="*/ 6 h 37"/>
                  <a:gd name="T16" fmla="*/ 11 w 22"/>
                  <a:gd name="T17" fmla="*/ 11 h 37"/>
                  <a:gd name="T18" fmla="*/ 6 w 22"/>
                  <a:gd name="T19" fmla="*/ 0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 h="37">
                    <a:moveTo>
                      <a:pt x="6" y="21"/>
                    </a:moveTo>
                    <a:lnTo>
                      <a:pt x="16" y="27"/>
                    </a:lnTo>
                    <a:lnTo>
                      <a:pt x="11" y="37"/>
                    </a:lnTo>
                    <a:lnTo>
                      <a:pt x="0" y="32"/>
                    </a:lnTo>
                    <a:lnTo>
                      <a:pt x="6" y="16"/>
                    </a:lnTo>
                    <a:lnTo>
                      <a:pt x="6" y="21"/>
                    </a:lnTo>
                    <a:close/>
                    <a:moveTo>
                      <a:pt x="6" y="0"/>
                    </a:moveTo>
                    <a:lnTo>
                      <a:pt x="22" y="6"/>
                    </a:lnTo>
                    <a:lnTo>
                      <a:pt x="11" y="11"/>
                    </a:lnTo>
                    <a:lnTo>
                      <a:pt x="6" y="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31" name="Freeform 382"/>
              <p:cNvSpPr>
                <a:spLocks noEditPoints="1"/>
              </p:cNvSpPr>
              <p:nvPr/>
            </p:nvSpPr>
            <p:spPr bwMode="auto">
              <a:xfrm>
                <a:off x="5652" y="2690"/>
                <a:ext cx="22" cy="37"/>
              </a:xfrm>
              <a:custGeom>
                <a:avLst/>
                <a:gdLst>
                  <a:gd name="T0" fmla="*/ 11 w 22"/>
                  <a:gd name="T1" fmla="*/ 27 h 37"/>
                  <a:gd name="T2" fmla="*/ 16 w 22"/>
                  <a:gd name="T3" fmla="*/ 27 h 37"/>
                  <a:gd name="T4" fmla="*/ 11 w 22"/>
                  <a:gd name="T5" fmla="*/ 37 h 37"/>
                  <a:gd name="T6" fmla="*/ 0 w 22"/>
                  <a:gd name="T7" fmla="*/ 32 h 37"/>
                  <a:gd name="T8" fmla="*/ 6 w 22"/>
                  <a:gd name="T9" fmla="*/ 16 h 37"/>
                  <a:gd name="T10" fmla="*/ 6 w 22"/>
                  <a:gd name="T11" fmla="*/ 21 h 37"/>
                  <a:gd name="T12" fmla="*/ 11 w 22"/>
                  <a:gd name="T13" fmla="*/ 27 h 37"/>
                  <a:gd name="T14" fmla="*/ 16 w 22"/>
                  <a:gd name="T15" fmla="*/ 0 h 37"/>
                  <a:gd name="T16" fmla="*/ 22 w 22"/>
                  <a:gd name="T17" fmla="*/ 6 h 37"/>
                  <a:gd name="T18" fmla="*/ 11 w 22"/>
                  <a:gd name="T19" fmla="*/ 11 h 37"/>
                  <a:gd name="T20" fmla="*/ 6 w 22"/>
                  <a:gd name="T21" fmla="*/ 0 h 37"/>
                  <a:gd name="T22" fmla="*/ 16 w 22"/>
                  <a:gd name="T23" fmla="*/ 0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2" h="37">
                    <a:moveTo>
                      <a:pt x="11" y="27"/>
                    </a:moveTo>
                    <a:lnTo>
                      <a:pt x="16" y="27"/>
                    </a:lnTo>
                    <a:lnTo>
                      <a:pt x="11" y="37"/>
                    </a:lnTo>
                    <a:lnTo>
                      <a:pt x="0" y="32"/>
                    </a:lnTo>
                    <a:lnTo>
                      <a:pt x="6" y="16"/>
                    </a:lnTo>
                    <a:lnTo>
                      <a:pt x="6" y="21"/>
                    </a:lnTo>
                    <a:lnTo>
                      <a:pt x="11" y="27"/>
                    </a:lnTo>
                    <a:moveTo>
                      <a:pt x="16" y="0"/>
                    </a:moveTo>
                    <a:lnTo>
                      <a:pt x="22" y="6"/>
                    </a:lnTo>
                    <a:lnTo>
                      <a:pt x="11" y="11"/>
                    </a:lnTo>
                    <a:lnTo>
                      <a:pt x="6" y="0"/>
                    </a:lnTo>
                    <a:lnTo>
                      <a:pt x="16"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32" name="Freeform 383"/>
              <p:cNvSpPr>
                <a:spLocks noEditPoints="1"/>
              </p:cNvSpPr>
              <p:nvPr/>
            </p:nvSpPr>
            <p:spPr bwMode="auto">
              <a:xfrm>
                <a:off x="2805" y="1482"/>
                <a:ext cx="205" cy="174"/>
              </a:xfrm>
              <a:custGeom>
                <a:avLst/>
                <a:gdLst>
                  <a:gd name="T0" fmla="*/ 200 w 205"/>
                  <a:gd name="T1" fmla="*/ 142 h 174"/>
                  <a:gd name="T2" fmla="*/ 205 w 205"/>
                  <a:gd name="T3" fmla="*/ 158 h 174"/>
                  <a:gd name="T4" fmla="*/ 200 w 205"/>
                  <a:gd name="T5" fmla="*/ 174 h 174"/>
                  <a:gd name="T6" fmla="*/ 195 w 205"/>
                  <a:gd name="T7" fmla="*/ 164 h 174"/>
                  <a:gd name="T8" fmla="*/ 189 w 205"/>
                  <a:gd name="T9" fmla="*/ 153 h 174"/>
                  <a:gd name="T10" fmla="*/ 200 w 205"/>
                  <a:gd name="T11" fmla="*/ 142 h 174"/>
                  <a:gd name="T12" fmla="*/ 95 w 205"/>
                  <a:gd name="T13" fmla="*/ 0 h 174"/>
                  <a:gd name="T14" fmla="*/ 105 w 205"/>
                  <a:gd name="T15" fmla="*/ 11 h 174"/>
                  <a:gd name="T16" fmla="*/ 131 w 205"/>
                  <a:gd name="T17" fmla="*/ 21 h 174"/>
                  <a:gd name="T18" fmla="*/ 137 w 205"/>
                  <a:gd name="T19" fmla="*/ 26 h 174"/>
                  <a:gd name="T20" fmla="*/ 147 w 205"/>
                  <a:gd name="T21" fmla="*/ 26 h 174"/>
                  <a:gd name="T22" fmla="*/ 158 w 205"/>
                  <a:gd name="T23" fmla="*/ 32 h 174"/>
                  <a:gd name="T24" fmla="*/ 179 w 205"/>
                  <a:gd name="T25" fmla="*/ 37 h 174"/>
                  <a:gd name="T26" fmla="*/ 179 w 205"/>
                  <a:gd name="T27" fmla="*/ 58 h 174"/>
                  <a:gd name="T28" fmla="*/ 174 w 205"/>
                  <a:gd name="T29" fmla="*/ 63 h 174"/>
                  <a:gd name="T30" fmla="*/ 163 w 205"/>
                  <a:gd name="T31" fmla="*/ 63 h 174"/>
                  <a:gd name="T32" fmla="*/ 158 w 205"/>
                  <a:gd name="T33" fmla="*/ 69 h 174"/>
                  <a:gd name="T34" fmla="*/ 153 w 205"/>
                  <a:gd name="T35" fmla="*/ 79 h 174"/>
                  <a:gd name="T36" fmla="*/ 153 w 205"/>
                  <a:gd name="T37" fmla="*/ 84 h 174"/>
                  <a:gd name="T38" fmla="*/ 158 w 205"/>
                  <a:gd name="T39" fmla="*/ 90 h 174"/>
                  <a:gd name="T40" fmla="*/ 174 w 205"/>
                  <a:gd name="T41" fmla="*/ 90 h 174"/>
                  <a:gd name="T42" fmla="*/ 174 w 205"/>
                  <a:gd name="T43" fmla="*/ 95 h 174"/>
                  <a:gd name="T44" fmla="*/ 168 w 205"/>
                  <a:gd name="T45" fmla="*/ 111 h 174"/>
                  <a:gd name="T46" fmla="*/ 174 w 205"/>
                  <a:gd name="T47" fmla="*/ 132 h 174"/>
                  <a:gd name="T48" fmla="*/ 153 w 205"/>
                  <a:gd name="T49" fmla="*/ 142 h 174"/>
                  <a:gd name="T50" fmla="*/ 116 w 205"/>
                  <a:gd name="T51" fmla="*/ 137 h 174"/>
                  <a:gd name="T52" fmla="*/ 110 w 205"/>
                  <a:gd name="T53" fmla="*/ 148 h 174"/>
                  <a:gd name="T54" fmla="*/ 100 w 205"/>
                  <a:gd name="T55" fmla="*/ 148 h 174"/>
                  <a:gd name="T56" fmla="*/ 95 w 205"/>
                  <a:gd name="T57" fmla="*/ 148 h 174"/>
                  <a:gd name="T58" fmla="*/ 95 w 205"/>
                  <a:gd name="T59" fmla="*/ 148 h 174"/>
                  <a:gd name="T60" fmla="*/ 89 w 205"/>
                  <a:gd name="T61" fmla="*/ 148 h 174"/>
                  <a:gd name="T62" fmla="*/ 89 w 205"/>
                  <a:gd name="T63" fmla="*/ 148 h 174"/>
                  <a:gd name="T64" fmla="*/ 89 w 205"/>
                  <a:gd name="T65" fmla="*/ 148 h 174"/>
                  <a:gd name="T66" fmla="*/ 84 w 205"/>
                  <a:gd name="T67" fmla="*/ 148 h 174"/>
                  <a:gd name="T68" fmla="*/ 58 w 205"/>
                  <a:gd name="T69" fmla="*/ 148 h 174"/>
                  <a:gd name="T70" fmla="*/ 47 w 205"/>
                  <a:gd name="T71" fmla="*/ 137 h 174"/>
                  <a:gd name="T72" fmla="*/ 36 w 205"/>
                  <a:gd name="T73" fmla="*/ 137 h 174"/>
                  <a:gd name="T74" fmla="*/ 42 w 205"/>
                  <a:gd name="T75" fmla="*/ 132 h 174"/>
                  <a:gd name="T76" fmla="*/ 52 w 205"/>
                  <a:gd name="T77" fmla="*/ 100 h 174"/>
                  <a:gd name="T78" fmla="*/ 31 w 205"/>
                  <a:gd name="T79" fmla="*/ 63 h 174"/>
                  <a:gd name="T80" fmla="*/ 5 w 205"/>
                  <a:gd name="T81" fmla="*/ 58 h 174"/>
                  <a:gd name="T82" fmla="*/ 0 w 205"/>
                  <a:gd name="T83" fmla="*/ 47 h 174"/>
                  <a:gd name="T84" fmla="*/ 5 w 205"/>
                  <a:gd name="T85" fmla="*/ 42 h 174"/>
                  <a:gd name="T86" fmla="*/ 10 w 205"/>
                  <a:gd name="T87" fmla="*/ 42 h 174"/>
                  <a:gd name="T88" fmla="*/ 21 w 205"/>
                  <a:gd name="T89" fmla="*/ 42 h 174"/>
                  <a:gd name="T90" fmla="*/ 47 w 205"/>
                  <a:gd name="T91" fmla="*/ 42 h 174"/>
                  <a:gd name="T92" fmla="*/ 42 w 205"/>
                  <a:gd name="T93" fmla="*/ 26 h 174"/>
                  <a:gd name="T94" fmla="*/ 47 w 205"/>
                  <a:gd name="T95" fmla="*/ 26 h 174"/>
                  <a:gd name="T96" fmla="*/ 68 w 205"/>
                  <a:gd name="T97" fmla="*/ 26 h 174"/>
                  <a:gd name="T98" fmla="*/ 84 w 205"/>
                  <a:gd name="T99" fmla="*/ 16 h 174"/>
                  <a:gd name="T100" fmla="*/ 89 w 205"/>
                  <a:gd name="T101" fmla="*/ 5 h 174"/>
                  <a:gd name="T102" fmla="*/ 95 w 205"/>
                  <a:gd name="T103" fmla="*/ 0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05" h="174">
                    <a:moveTo>
                      <a:pt x="200" y="142"/>
                    </a:moveTo>
                    <a:lnTo>
                      <a:pt x="205" y="158"/>
                    </a:lnTo>
                    <a:lnTo>
                      <a:pt x="200" y="174"/>
                    </a:lnTo>
                    <a:lnTo>
                      <a:pt x="195" y="164"/>
                    </a:lnTo>
                    <a:lnTo>
                      <a:pt x="189" y="153"/>
                    </a:lnTo>
                    <a:lnTo>
                      <a:pt x="200" y="142"/>
                    </a:lnTo>
                    <a:close/>
                    <a:moveTo>
                      <a:pt x="95" y="0"/>
                    </a:moveTo>
                    <a:lnTo>
                      <a:pt x="105" y="11"/>
                    </a:lnTo>
                    <a:lnTo>
                      <a:pt x="131" y="21"/>
                    </a:lnTo>
                    <a:lnTo>
                      <a:pt x="137" y="26"/>
                    </a:lnTo>
                    <a:lnTo>
                      <a:pt x="147" y="26"/>
                    </a:lnTo>
                    <a:lnTo>
                      <a:pt x="158" y="32"/>
                    </a:lnTo>
                    <a:lnTo>
                      <a:pt x="179" y="37"/>
                    </a:lnTo>
                    <a:lnTo>
                      <a:pt x="179" y="58"/>
                    </a:lnTo>
                    <a:lnTo>
                      <a:pt x="174" y="63"/>
                    </a:lnTo>
                    <a:lnTo>
                      <a:pt x="163" y="63"/>
                    </a:lnTo>
                    <a:lnTo>
                      <a:pt x="158" y="69"/>
                    </a:lnTo>
                    <a:lnTo>
                      <a:pt x="153" y="79"/>
                    </a:lnTo>
                    <a:lnTo>
                      <a:pt x="153" y="84"/>
                    </a:lnTo>
                    <a:lnTo>
                      <a:pt x="158" y="90"/>
                    </a:lnTo>
                    <a:lnTo>
                      <a:pt x="174" y="90"/>
                    </a:lnTo>
                    <a:lnTo>
                      <a:pt x="174" y="95"/>
                    </a:lnTo>
                    <a:lnTo>
                      <a:pt x="168" y="111"/>
                    </a:lnTo>
                    <a:lnTo>
                      <a:pt x="174" y="132"/>
                    </a:lnTo>
                    <a:lnTo>
                      <a:pt x="153" y="142"/>
                    </a:lnTo>
                    <a:lnTo>
                      <a:pt x="116" y="137"/>
                    </a:lnTo>
                    <a:lnTo>
                      <a:pt x="110" y="148"/>
                    </a:lnTo>
                    <a:lnTo>
                      <a:pt x="100" y="148"/>
                    </a:lnTo>
                    <a:lnTo>
                      <a:pt x="95" y="148"/>
                    </a:lnTo>
                    <a:lnTo>
                      <a:pt x="95" y="148"/>
                    </a:lnTo>
                    <a:lnTo>
                      <a:pt x="89" y="148"/>
                    </a:lnTo>
                    <a:lnTo>
                      <a:pt x="89" y="148"/>
                    </a:lnTo>
                    <a:lnTo>
                      <a:pt x="89" y="148"/>
                    </a:lnTo>
                    <a:lnTo>
                      <a:pt x="84" y="148"/>
                    </a:lnTo>
                    <a:lnTo>
                      <a:pt x="58" y="148"/>
                    </a:lnTo>
                    <a:lnTo>
                      <a:pt x="47" y="137"/>
                    </a:lnTo>
                    <a:lnTo>
                      <a:pt x="36" y="137"/>
                    </a:lnTo>
                    <a:lnTo>
                      <a:pt x="42" y="132"/>
                    </a:lnTo>
                    <a:lnTo>
                      <a:pt x="52" y="100"/>
                    </a:lnTo>
                    <a:lnTo>
                      <a:pt x="31" y="63"/>
                    </a:lnTo>
                    <a:lnTo>
                      <a:pt x="5" y="58"/>
                    </a:lnTo>
                    <a:lnTo>
                      <a:pt x="0" y="47"/>
                    </a:lnTo>
                    <a:lnTo>
                      <a:pt x="5" y="42"/>
                    </a:lnTo>
                    <a:lnTo>
                      <a:pt x="10" y="42"/>
                    </a:lnTo>
                    <a:lnTo>
                      <a:pt x="21" y="42"/>
                    </a:lnTo>
                    <a:lnTo>
                      <a:pt x="47" y="42"/>
                    </a:lnTo>
                    <a:lnTo>
                      <a:pt x="42" y="26"/>
                    </a:lnTo>
                    <a:lnTo>
                      <a:pt x="47" y="26"/>
                    </a:lnTo>
                    <a:lnTo>
                      <a:pt x="68" y="26"/>
                    </a:lnTo>
                    <a:lnTo>
                      <a:pt x="84" y="16"/>
                    </a:lnTo>
                    <a:lnTo>
                      <a:pt x="89" y="5"/>
                    </a:lnTo>
                    <a:lnTo>
                      <a:pt x="95" y="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33" name="Freeform 384"/>
              <p:cNvSpPr>
                <a:spLocks noEditPoints="1"/>
              </p:cNvSpPr>
              <p:nvPr/>
            </p:nvSpPr>
            <p:spPr bwMode="auto">
              <a:xfrm>
                <a:off x="2805" y="1482"/>
                <a:ext cx="205" cy="174"/>
              </a:xfrm>
              <a:custGeom>
                <a:avLst/>
                <a:gdLst>
                  <a:gd name="T0" fmla="*/ 205 w 205"/>
                  <a:gd name="T1" fmla="*/ 153 h 174"/>
                  <a:gd name="T2" fmla="*/ 205 w 205"/>
                  <a:gd name="T3" fmla="*/ 158 h 174"/>
                  <a:gd name="T4" fmla="*/ 200 w 205"/>
                  <a:gd name="T5" fmla="*/ 174 h 174"/>
                  <a:gd name="T6" fmla="*/ 195 w 205"/>
                  <a:gd name="T7" fmla="*/ 164 h 174"/>
                  <a:gd name="T8" fmla="*/ 189 w 205"/>
                  <a:gd name="T9" fmla="*/ 153 h 174"/>
                  <a:gd name="T10" fmla="*/ 200 w 205"/>
                  <a:gd name="T11" fmla="*/ 142 h 174"/>
                  <a:gd name="T12" fmla="*/ 205 w 205"/>
                  <a:gd name="T13" fmla="*/ 153 h 174"/>
                  <a:gd name="T14" fmla="*/ 95 w 205"/>
                  <a:gd name="T15" fmla="*/ 0 h 174"/>
                  <a:gd name="T16" fmla="*/ 105 w 205"/>
                  <a:gd name="T17" fmla="*/ 11 h 174"/>
                  <a:gd name="T18" fmla="*/ 131 w 205"/>
                  <a:gd name="T19" fmla="*/ 21 h 174"/>
                  <a:gd name="T20" fmla="*/ 137 w 205"/>
                  <a:gd name="T21" fmla="*/ 26 h 174"/>
                  <a:gd name="T22" fmla="*/ 147 w 205"/>
                  <a:gd name="T23" fmla="*/ 26 h 174"/>
                  <a:gd name="T24" fmla="*/ 158 w 205"/>
                  <a:gd name="T25" fmla="*/ 32 h 174"/>
                  <a:gd name="T26" fmla="*/ 179 w 205"/>
                  <a:gd name="T27" fmla="*/ 37 h 174"/>
                  <a:gd name="T28" fmla="*/ 179 w 205"/>
                  <a:gd name="T29" fmla="*/ 58 h 174"/>
                  <a:gd name="T30" fmla="*/ 174 w 205"/>
                  <a:gd name="T31" fmla="*/ 63 h 174"/>
                  <a:gd name="T32" fmla="*/ 163 w 205"/>
                  <a:gd name="T33" fmla="*/ 63 h 174"/>
                  <a:gd name="T34" fmla="*/ 158 w 205"/>
                  <a:gd name="T35" fmla="*/ 69 h 174"/>
                  <a:gd name="T36" fmla="*/ 153 w 205"/>
                  <a:gd name="T37" fmla="*/ 79 h 174"/>
                  <a:gd name="T38" fmla="*/ 153 w 205"/>
                  <a:gd name="T39" fmla="*/ 84 h 174"/>
                  <a:gd name="T40" fmla="*/ 158 w 205"/>
                  <a:gd name="T41" fmla="*/ 90 h 174"/>
                  <a:gd name="T42" fmla="*/ 174 w 205"/>
                  <a:gd name="T43" fmla="*/ 90 h 174"/>
                  <a:gd name="T44" fmla="*/ 174 w 205"/>
                  <a:gd name="T45" fmla="*/ 95 h 174"/>
                  <a:gd name="T46" fmla="*/ 168 w 205"/>
                  <a:gd name="T47" fmla="*/ 111 h 174"/>
                  <a:gd name="T48" fmla="*/ 174 w 205"/>
                  <a:gd name="T49" fmla="*/ 132 h 174"/>
                  <a:gd name="T50" fmla="*/ 153 w 205"/>
                  <a:gd name="T51" fmla="*/ 142 h 174"/>
                  <a:gd name="T52" fmla="*/ 116 w 205"/>
                  <a:gd name="T53" fmla="*/ 137 h 174"/>
                  <a:gd name="T54" fmla="*/ 110 w 205"/>
                  <a:gd name="T55" fmla="*/ 148 h 174"/>
                  <a:gd name="T56" fmla="*/ 100 w 205"/>
                  <a:gd name="T57" fmla="*/ 148 h 174"/>
                  <a:gd name="T58" fmla="*/ 95 w 205"/>
                  <a:gd name="T59" fmla="*/ 148 h 174"/>
                  <a:gd name="T60" fmla="*/ 95 w 205"/>
                  <a:gd name="T61" fmla="*/ 148 h 174"/>
                  <a:gd name="T62" fmla="*/ 89 w 205"/>
                  <a:gd name="T63" fmla="*/ 148 h 174"/>
                  <a:gd name="T64" fmla="*/ 89 w 205"/>
                  <a:gd name="T65" fmla="*/ 148 h 174"/>
                  <a:gd name="T66" fmla="*/ 89 w 205"/>
                  <a:gd name="T67" fmla="*/ 148 h 174"/>
                  <a:gd name="T68" fmla="*/ 84 w 205"/>
                  <a:gd name="T69" fmla="*/ 148 h 174"/>
                  <a:gd name="T70" fmla="*/ 58 w 205"/>
                  <a:gd name="T71" fmla="*/ 148 h 174"/>
                  <a:gd name="T72" fmla="*/ 47 w 205"/>
                  <a:gd name="T73" fmla="*/ 137 h 174"/>
                  <a:gd name="T74" fmla="*/ 36 w 205"/>
                  <a:gd name="T75" fmla="*/ 137 h 174"/>
                  <a:gd name="T76" fmla="*/ 42 w 205"/>
                  <a:gd name="T77" fmla="*/ 132 h 174"/>
                  <a:gd name="T78" fmla="*/ 52 w 205"/>
                  <a:gd name="T79" fmla="*/ 100 h 174"/>
                  <a:gd name="T80" fmla="*/ 31 w 205"/>
                  <a:gd name="T81" fmla="*/ 63 h 174"/>
                  <a:gd name="T82" fmla="*/ 5 w 205"/>
                  <a:gd name="T83" fmla="*/ 58 h 174"/>
                  <a:gd name="T84" fmla="*/ 0 w 205"/>
                  <a:gd name="T85" fmla="*/ 47 h 174"/>
                  <a:gd name="T86" fmla="*/ 5 w 205"/>
                  <a:gd name="T87" fmla="*/ 42 h 174"/>
                  <a:gd name="T88" fmla="*/ 10 w 205"/>
                  <a:gd name="T89" fmla="*/ 42 h 174"/>
                  <a:gd name="T90" fmla="*/ 21 w 205"/>
                  <a:gd name="T91" fmla="*/ 42 h 174"/>
                  <a:gd name="T92" fmla="*/ 47 w 205"/>
                  <a:gd name="T93" fmla="*/ 42 h 174"/>
                  <a:gd name="T94" fmla="*/ 42 w 205"/>
                  <a:gd name="T95" fmla="*/ 26 h 174"/>
                  <a:gd name="T96" fmla="*/ 47 w 205"/>
                  <a:gd name="T97" fmla="*/ 26 h 174"/>
                  <a:gd name="T98" fmla="*/ 68 w 205"/>
                  <a:gd name="T99" fmla="*/ 26 h 174"/>
                  <a:gd name="T100" fmla="*/ 84 w 205"/>
                  <a:gd name="T101" fmla="*/ 16 h 174"/>
                  <a:gd name="T102" fmla="*/ 89 w 205"/>
                  <a:gd name="T103" fmla="*/ 5 h 174"/>
                  <a:gd name="T104" fmla="*/ 95 w 205"/>
                  <a:gd name="T105" fmla="*/ 0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05" h="174">
                    <a:moveTo>
                      <a:pt x="205" y="153"/>
                    </a:moveTo>
                    <a:lnTo>
                      <a:pt x="205" y="158"/>
                    </a:lnTo>
                    <a:lnTo>
                      <a:pt x="200" y="174"/>
                    </a:lnTo>
                    <a:lnTo>
                      <a:pt x="195" y="164"/>
                    </a:lnTo>
                    <a:lnTo>
                      <a:pt x="189" y="153"/>
                    </a:lnTo>
                    <a:lnTo>
                      <a:pt x="200" y="142"/>
                    </a:lnTo>
                    <a:lnTo>
                      <a:pt x="205" y="153"/>
                    </a:lnTo>
                    <a:moveTo>
                      <a:pt x="95" y="0"/>
                    </a:moveTo>
                    <a:lnTo>
                      <a:pt x="105" y="11"/>
                    </a:lnTo>
                    <a:lnTo>
                      <a:pt x="131" y="21"/>
                    </a:lnTo>
                    <a:lnTo>
                      <a:pt x="137" y="26"/>
                    </a:lnTo>
                    <a:lnTo>
                      <a:pt x="147" y="26"/>
                    </a:lnTo>
                    <a:lnTo>
                      <a:pt x="158" y="32"/>
                    </a:lnTo>
                    <a:lnTo>
                      <a:pt x="179" y="37"/>
                    </a:lnTo>
                    <a:lnTo>
                      <a:pt x="179" y="58"/>
                    </a:lnTo>
                    <a:lnTo>
                      <a:pt x="174" y="63"/>
                    </a:lnTo>
                    <a:lnTo>
                      <a:pt x="163" y="63"/>
                    </a:lnTo>
                    <a:lnTo>
                      <a:pt x="158" y="69"/>
                    </a:lnTo>
                    <a:lnTo>
                      <a:pt x="153" y="79"/>
                    </a:lnTo>
                    <a:lnTo>
                      <a:pt x="153" y="84"/>
                    </a:lnTo>
                    <a:lnTo>
                      <a:pt x="158" y="90"/>
                    </a:lnTo>
                    <a:lnTo>
                      <a:pt x="174" y="90"/>
                    </a:lnTo>
                    <a:lnTo>
                      <a:pt x="174" y="95"/>
                    </a:lnTo>
                    <a:lnTo>
                      <a:pt x="168" y="111"/>
                    </a:lnTo>
                    <a:lnTo>
                      <a:pt x="174" y="132"/>
                    </a:lnTo>
                    <a:lnTo>
                      <a:pt x="153" y="142"/>
                    </a:lnTo>
                    <a:lnTo>
                      <a:pt x="116" y="137"/>
                    </a:lnTo>
                    <a:lnTo>
                      <a:pt x="110" y="148"/>
                    </a:lnTo>
                    <a:lnTo>
                      <a:pt x="100" y="148"/>
                    </a:lnTo>
                    <a:lnTo>
                      <a:pt x="95" y="148"/>
                    </a:lnTo>
                    <a:lnTo>
                      <a:pt x="95" y="148"/>
                    </a:lnTo>
                    <a:lnTo>
                      <a:pt x="89" y="148"/>
                    </a:lnTo>
                    <a:lnTo>
                      <a:pt x="89" y="148"/>
                    </a:lnTo>
                    <a:lnTo>
                      <a:pt x="89" y="148"/>
                    </a:lnTo>
                    <a:lnTo>
                      <a:pt x="84" y="148"/>
                    </a:lnTo>
                    <a:lnTo>
                      <a:pt x="58" y="148"/>
                    </a:lnTo>
                    <a:lnTo>
                      <a:pt x="47" y="137"/>
                    </a:lnTo>
                    <a:lnTo>
                      <a:pt x="36" y="137"/>
                    </a:lnTo>
                    <a:lnTo>
                      <a:pt x="42" y="132"/>
                    </a:lnTo>
                    <a:lnTo>
                      <a:pt x="52" y="100"/>
                    </a:lnTo>
                    <a:lnTo>
                      <a:pt x="31" y="63"/>
                    </a:lnTo>
                    <a:lnTo>
                      <a:pt x="5" y="58"/>
                    </a:lnTo>
                    <a:lnTo>
                      <a:pt x="0" y="47"/>
                    </a:lnTo>
                    <a:lnTo>
                      <a:pt x="5" y="42"/>
                    </a:lnTo>
                    <a:lnTo>
                      <a:pt x="10" y="42"/>
                    </a:lnTo>
                    <a:lnTo>
                      <a:pt x="21" y="42"/>
                    </a:lnTo>
                    <a:lnTo>
                      <a:pt x="47" y="42"/>
                    </a:lnTo>
                    <a:lnTo>
                      <a:pt x="42" y="26"/>
                    </a:lnTo>
                    <a:lnTo>
                      <a:pt x="47" y="26"/>
                    </a:lnTo>
                    <a:lnTo>
                      <a:pt x="68" y="26"/>
                    </a:lnTo>
                    <a:lnTo>
                      <a:pt x="84" y="16"/>
                    </a:lnTo>
                    <a:lnTo>
                      <a:pt x="89" y="5"/>
                    </a:lnTo>
                    <a:lnTo>
                      <a:pt x="95"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34" name="Freeform 385"/>
              <p:cNvSpPr>
                <a:spLocks noEditPoints="1"/>
              </p:cNvSpPr>
              <p:nvPr/>
            </p:nvSpPr>
            <p:spPr bwMode="auto">
              <a:xfrm>
                <a:off x="3163" y="1651"/>
                <a:ext cx="100" cy="121"/>
              </a:xfrm>
              <a:custGeom>
                <a:avLst/>
                <a:gdLst>
                  <a:gd name="T0" fmla="*/ 0 w 100"/>
                  <a:gd name="T1" fmla="*/ 37 h 121"/>
                  <a:gd name="T2" fmla="*/ 11 w 100"/>
                  <a:gd name="T3" fmla="*/ 26 h 121"/>
                  <a:gd name="T4" fmla="*/ 16 w 100"/>
                  <a:gd name="T5" fmla="*/ 16 h 121"/>
                  <a:gd name="T6" fmla="*/ 27 w 100"/>
                  <a:gd name="T7" fmla="*/ 10 h 121"/>
                  <a:gd name="T8" fmla="*/ 37 w 100"/>
                  <a:gd name="T9" fmla="*/ 5 h 121"/>
                  <a:gd name="T10" fmla="*/ 42 w 100"/>
                  <a:gd name="T11" fmla="*/ 5 h 121"/>
                  <a:gd name="T12" fmla="*/ 53 w 100"/>
                  <a:gd name="T13" fmla="*/ 0 h 121"/>
                  <a:gd name="T14" fmla="*/ 58 w 100"/>
                  <a:gd name="T15" fmla="*/ 0 h 121"/>
                  <a:gd name="T16" fmla="*/ 74 w 100"/>
                  <a:gd name="T17" fmla="*/ 5 h 121"/>
                  <a:gd name="T18" fmla="*/ 85 w 100"/>
                  <a:gd name="T19" fmla="*/ 5 h 121"/>
                  <a:gd name="T20" fmla="*/ 95 w 100"/>
                  <a:gd name="T21" fmla="*/ 5 h 121"/>
                  <a:gd name="T22" fmla="*/ 90 w 100"/>
                  <a:gd name="T23" fmla="*/ 16 h 121"/>
                  <a:gd name="T24" fmla="*/ 74 w 100"/>
                  <a:gd name="T25" fmla="*/ 10 h 121"/>
                  <a:gd name="T26" fmla="*/ 69 w 100"/>
                  <a:gd name="T27" fmla="*/ 10 h 121"/>
                  <a:gd name="T28" fmla="*/ 58 w 100"/>
                  <a:gd name="T29" fmla="*/ 16 h 121"/>
                  <a:gd name="T30" fmla="*/ 53 w 100"/>
                  <a:gd name="T31" fmla="*/ 16 h 121"/>
                  <a:gd name="T32" fmla="*/ 63 w 100"/>
                  <a:gd name="T33" fmla="*/ 26 h 121"/>
                  <a:gd name="T34" fmla="*/ 53 w 100"/>
                  <a:gd name="T35" fmla="*/ 21 h 121"/>
                  <a:gd name="T36" fmla="*/ 58 w 100"/>
                  <a:gd name="T37" fmla="*/ 32 h 121"/>
                  <a:gd name="T38" fmla="*/ 48 w 100"/>
                  <a:gd name="T39" fmla="*/ 21 h 121"/>
                  <a:gd name="T40" fmla="*/ 53 w 100"/>
                  <a:gd name="T41" fmla="*/ 32 h 121"/>
                  <a:gd name="T42" fmla="*/ 37 w 100"/>
                  <a:gd name="T43" fmla="*/ 21 h 121"/>
                  <a:gd name="T44" fmla="*/ 48 w 100"/>
                  <a:gd name="T45" fmla="*/ 42 h 121"/>
                  <a:gd name="T46" fmla="*/ 48 w 100"/>
                  <a:gd name="T47" fmla="*/ 47 h 121"/>
                  <a:gd name="T48" fmla="*/ 53 w 100"/>
                  <a:gd name="T49" fmla="*/ 47 h 121"/>
                  <a:gd name="T50" fmla="*/ 63 w 100"/>
                  <a:gd name="T51" fmla="*/ 63 h 121"/>
                  <a:gd name="T52" fmla="*/ 63 w 100"/>
                  <a:gd name="T53" fmla="*/ 68 h 121"/>
                  <a:gd name="T54" fmla="*/ 48 w 100"/>
                  <a:gd name="T55" fmla="*/ 68 h 121"/>
                  <a:gd name="T56" fmla="*/ 53 w 100"/>
                  <a:gd name="T57" fmla="*/ 79 h 121"/>
                  <a:gd name="T58" fmla="*/ 42 w 100"/>
                  <a:gd name="T59" fmla="*/ 74 h 121"/>
                  <a:gd name="T60" fmla="*/ 53 w 100"/>
                  <a:gd name="T61" fmla="*/ 84 h 121"/>
                  <a:gd name="T62" fmla="*/ 53 w 100"/>
                  <a:gd name="T63" fmla="*/ 95 h 121"/>
                  <a:gd name="T64" fmla="*/ 42 w 100"/>
                  <a:gd name="T65" fmla="*/ 84 h 121"/>
                  <a:gd name="T66" fmla="*/ 42 w 100"/>
                  <a:gd name="T67" fmla="*/ 90 h 121"/>
                  <a:gd name="T68" fmla="*/ 32 w 100"/>
                  <a:gd name="T69" fmla="*/ 84 h 121"/>
                  <a:gd name="T70" fmla="*/ 32 w 100"/>
                  <a:gd name="T71" fmla="*/ 84 h 121"/>
                  <a:gd name="T72" fmla="*/ 27 w 100"/>
                  <a:gd name="T73" fmla="*/ 74 h 121"/>
                  <a:gd name="T74" fmla="*/ 21 w 100"/>
                  <a:gd name="T75" fmla="*/ 68 h 121"/>
                  <a:gd name="T76" fmla="*/ 21 w 100"/>
                  <a:gd name="T77" fmla="*/ 58 h 121"/>
                  <a:gd name="T78" fmla="*/ 27 w 100"/>
                  <a:gd name="T79" fmla="*/ 58 h 121"/>
                  <a:gd name="T80" fmla="*/ 48 w 100"/>
                  <a:gd name="T81" fmla="*/ 63 h 121"/>
                  <a:gd name="T82" fmla="*/ 48 w 100"/>
                  <a:gd name="T83" fmla="*/ 58 h 121"/>
                  <a:gd name="T84" fmla="*/ 37 w 100"/>
                  <a:gd name="T85" fmla="*/ 58 h 121"/>
                  <a:gd name="T86" fmla="*/ 16 w 100"/>
                  <a:gd name="T87" fmla="*/ 58 h 121"/>
                  <a:gd name="T88" fmla="*/ 0 w 100"/>
                  <a:gd name="T89" fmla="*/ 37 h 121"/>
                  <a:gd name="T90" fmla="*/ 58 w 100"/>
                  <a:gd name="T91" fmla="*/ 105 h 121"/>
                  <a:gd name="T92" fmla="*/ 100 w 100"/>
                  <a:gd name="T93" fmla="*/ 111 h 121"/>
                  <a:gd name="T94" fmla="*/ 100 w 100"/>
                  <a:gd name="T95" fmla="*/ 116 h 121"/>
                  <a:gd name="T96" fmla="*/ 79 w 100"/>
                  <a:gd name="T97" fmla="*/ 121 h 121"/>
                  <a:gd name="T98" fmla="*/ 58 w 100"/>
                  <a:gd name="T99" fmla="*/ 111 h 121"/>
                  <a:gd name="T100" fmla="*/ 58 w 100"/>
                  <a:gd name="T101" fmla="*/ 105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00" h="121">
                    <a:moveTo>
                      <a:pt x="0" y="37"/>
                    </a:moveTo>
                    <a:lnTo>
                      <a:pt x="11" y="26"/>
                    </a:lnTo>
                    <a:lnTo>
                      <a:pt x="16" y="16"/>
                    </a:lnTo>
                    <a:lnTo>
                      <a:pt x="27" y="10"/>
                    </a:lnTo>
                    <a:lnTo>
                      <a:pt x="37" y="5"/>
                    </a:lnTo>
                    <a:lnTo>
                      <a:pt x="42" y="5"/>
                    </a:lnTo>
                    <a:lnTo>
                      <a:pt x="53" y="0"/>
                    </a:lnTo>
                    <a:lnTo>
                      <a:pt x="58" y="0"/>
                    </a:lnTo>
                    <a:lnTo>
                      <a:pt x="74" y="5"/>
                    </a:lnTo>
                    <a:lnTo>
                      <a:pt x="85" y="5"/>
                    </a:lnTo>
                    <a:lnTo>
                      <a:pt x="95" y="5"/>
                    </a:lnTo>
                    <a:lnTo>
                      <a:pt x="90" y="16"/>
                    </a:lnTo>
                    <a:lnTo>
                      <a:pt x="74" y="10"/>
                    </a:lnTo>
                    <a:lnTo>
                      <a:pt x="69" y="10"/>
                    </a:lnTo>
                    <a:lnTo>
                      <a:pt x="58" y="16"/>
                    </a:lnTo>
                    <a:lnTo>
                      <a:pt x="53" y="16"/>
                    </a:lnTo>
                    <a:lnTo>
                      <a:pt x="63" y="26"/>
                    </a:lnTo>
                    <a:lnTo>
                      <a:pt x="53" y="21"/>
                    </a:lnTo>
                    <a:lnTo>
                      <a:pt x="58" y="32"/>
                    </a:lnTo>
                    <a:lnTo>
                      <a:pt x="48" y="21"/>
                    </a:lnTo>
                    <a:lnTo>
                      <a:pt x="53" y="32"/>
                    </a:lnTo>
                    <a:lnTo>
                      <a:pt x="37" y="21"/>
                    </a:lnTo>
                    <a:lnTo>
                      <a:pt x="48" y="42"/>
                    </a:lnTo>
                    <a:lnTo>
                      <a:pt x="48" y="47"/>
                    </a:lnTo>
                    <a:lnTo>
                      <a:pt x="53" y="47"/>
                    </a:lnTo>
                    <a:lnTo>
                      <a:pt x="63" y="63"/>
                    </a:lnTo>
                    <a:lnTo>
                      <a:pt x="63" y="68"/>
                    </a:lnTo>
                    <a:lnTo>
                      <a:pt x="48" y="68"/>
                    </a:lnTo>
                    <a:lnTo>
                      <a:pt x="53" y="79"/>
                    </a:lnTo>
                    <a:lnTo>
                      <a:pt x="42" y="74"/>
                    </a:lnTo>
                    <a:lnTo>
                      <a:pt x="53" y="84"/>
                    </a:lnTo>
                    <a:lnTo>
                      <a:pt x="53" y="95"/>
                    </a:lnTo>
                    <a:lnTo>
                      <a:pt x="42" y="84"/>
                    </a:lnTo>
                    <a:lnTo>
                      <a:pt x="42" y="90"/>
                    </a:lnTo>
                    <a:lnTo>
                      <a:pt x="32" y="84"/>
                    </a:lnTo>
                    <a:lnTo>
                      <a:pt x="32" y="84"/>
                    </a:lnTo>
                    <a:lnTo>
                      <a:pt x="27" y="74"/>
                    </a:lnTo>
                    <a:lnTo>
                      <a:pt x="21" y="68"/>
                    </a:lnTo>
                    <a:lnTo>
                      <a:pt x="21" y="58"/>
                    </a:lnTo>
                    <a:lnTo>
                      <a:pt x="27" y="58"/>
                    </a:lnTo>
                    <a:lnTo>
                      <a:pt x="48" y="63"/>
                    </a:lnTo>
                    <a:lnTo>
                      <a:pt x="48" y="58"/>
                    </a:lnTo>
                    <a:lnTo>
                      <a:pt x="37" y="58"/>
                    </a:lnTo>
                    <a:lnTo>
                      <a:pt x="16" y="58"/>
                    </a:lnTo>
                    <a:lnTo>
                      <a:pt x="0" y="37"/>
                    </a:lnTo>
                    <a:close/>
                    <a:moveTo>
                      <a:pt x="58" y="105"/>
                    </a:moveTo>
                    <a:lnTo>
                      <a:pt x="100" y="111"/>
                    </a:lnTo>
                    <a:lnTo>
                      <a:pt x="100" y="116"/>
                    </a:lnTo>
                    <a:lnTo>
                      <a:pt x="79" y="121"/>
                    </a:lnTo>
                    <a:lnTo>
                      <a:pt x="58" y="111"/>
                    </a:lnTo>
                    <a:lnTo>
                      <a:pt x="58" y="105"/>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35" name="Freeform 386"/>
              <p:cNvSpPr>
                <a:spLocks noEditPoints="1"/>
              </p:cNvSpPr>
              <p:nvPr/>
            </p:nvSpPr>
            <p:spPr bwMode="auto">
              <a:xfrm>
                <a:off x="3163" y="1651"/>
                <a:ext cx="100" cy="121"/>
              </a:xfrm>
              <a:custGeom>
                <a:avLst/>
                <a:gdLst>
                  <a:gd name="T0" fmla="*/ 0 w 100"/>
                  <a:gd name="T1" fmla="*/ 37 h 121"/>
                  <a:gd name="T2" fmla="*/ 11 w 100"/>
                  <a:gd name="T3" fmla="*/ 26 h 121"/>
                  <a:gd name="T4" fmla="*/ 16 w 100"/>
                  <a:gd name="T5" fmla="*/ 16 h 121"/>
                  <a:gd name="T6" fmla="*/ 27 w 100"/>
                  <a:gd name="T7" fmla="*/ 10 h 121"/>
                  <a:gd name="T8" fmla="*/ 37 w 100"/>
                  <a:gd name="T9" fmla="*/ 5 h 121"/>
                  <a:gd name="T10" fmla="*/ 42 w 100"/>
                  <a:gd name="T11" fmla="*/ 5 h 121"/>
                  <a:gd name="T12" fmla="*/ 53 w 100"/>
                  <a:gd name="T13" fmla="*/ 0 h 121"/>
                  <a:gd name="T14" fmla="*/ 58 w 100"/>
                  <a:gd name="T15" fmla="*/ 0 h 121"/>
                  <a:gd name="T16" fmla="*/ 74 w 100"/>
                  <a:gd name="T17" fmla="*/ 5 h 121"/>
                  <a:gd name="T18" fmla="*/ 85 w 100"/>
                  <a:gd name="T19" fmla="*/ 5 h 121"/>
                  <a:gd name="T20" fmla="*/ 95 w 100"/>
                  <a:gd name="T21" fmla="*/ 5 h 121"/>
                  <a:gd name="T22" fmla="*/ 90 w 100"/>
                  <a:gd name="T23" fmla="*/ 16 h 121"/>
                  <a:gd name="T24" fmla="*/ 74 w 100"/>
                  <a:gd name="T25" fmla="*/ 10 h 121"/>
                  <a:gd name="T26" fmla="*/ 69 w 100"/>
                  <a:gd name="T27" fmla="*/ 10 h 121"/>
                  <a:gd name="T28" fmla="*/ 58 w 100"/>
                  <a:gd name="T29" fmla="*/ 16 h 121"/>
                  <a:gd name="T30" fmla="*/ 53 w 100"/>
                  <a:gd name="T31" fmla="*/ 16 h 121"/>
                  <a:gd name="T32" fmla="*/ 63 w 100"/>
                  <a:gd name="T33" fmla="*/ 26 h 121"/>
                  <a:gd name="T34" fmla="*/ 53 w 100"/>
                  <a:gd name="T35" fmla="*/ 21 h 121"/>
                  <a:gd name="T36" fmla="*/ 58 w 100"/>
                  <a:gd name="T37" fmla="*/ 32 h 121"/>
                  <a:gd name="T38" fmla="*/ 48 w 100"/>
                  <a:gd name="T39" fmla="*/ 21 h 121"/>
                  <a:gd name="T40" fmla="*/ 53 w 100"/>
                  <a:gd name="T41" fmla="*/ 32 h 121"/>
                  <a:gd name="T42" fmla="*/ 37 w 100"/>
                  <a:gd name="T43" fmla="*/ 21 h 121"/>
                  <a:gd name="T44" fmla="*/ 48 w 100"/>
                  <a:gd name="T45" fmla="*/ 42 h 121"/>
                  <a:gd name="T46" fmla="*/ 48 w 100"/>
                  <a:gd name="T47" fmla="*/ 47 h 121"/>
                  <a:gd name="T48" fmla="*/ 53 w 100"/>
                  <a:gd name="T49" fmla="*/ 47 h 121"/>
                  <a:gd name="T50" fmla="*/ 63 w 100"/>
                  <a:gd name="T51" fmla="*/ 63 h 121"/>
                  <a:gd name="T52" fmla="*/ 63 w 100"/>
                  <a:gd name="T53" fmla="*/ 68 h 121"/>
                  <a:gd name="T54" fmla="*/ 48 w 100"/>
                  <a:gd name="T55" fmla="*/ 68 h 121"/>
                  <a:gd name="T56" fmla="*/ 53 w 100"/>
                  <a:gd name="T57" fmla="*/ 79 h 121"/>
                  <a:gd name="T58" fmla="*/ 42 w 100"/>
                  <a:gd name="T59" fmla="*/ 74 h 121"/>
                  <a:gd name="T60" fmla="*/ 53 w 100"/>
                  <a:gd name="T61" fmla="*/ 84 h 121"/>
                  <a:gd name="T62" fmla="*/ 53 w 100"/>
                  <a:gd name="T63" fmla="*/ 95 h 121"/>
                  <a:gd name="T64" fmla="*/ 42 w 100"/>
                  <a:gd name="T65" fmla="*/ 84 h 121"/>
                  <a:gd name="T66" fmla="*/ 42 w 100"/>
                  <a:gd name="T67" fmla="*/ 90 h 121"/>
                  <a:gd name="T68" fmla="*/ 32 w 100"/>
                  <a:gd name="T69" fmla="*/ 84 h 121"/>
                  <a:gd name="T70" fmla="*/ 32 w 100"/>
                  <a:gd name="T71" fmla="*/ 84 h 121"/>
                  <a:gd name="T72" fmla="*/ 27 w 100"/>
                  <a:gd name="T73" fmla="*/ 74 h 121"/>
                  <a:gd name="T74" fmla="*/ 21 w 100"/>
                  <a:gd name="T75" fmla="*/ 68 h 121"/>
                  <a:gd name="T76" fmla="*/ 21 w 100"/>
                  <a:gd name="T77" fmla="*/ 58 h 121"/>
                  <a:gd name="T78" fmla="*/ 27 w 100"/>
                  <a:gd name="T79" fmla="*/ 58 h 121"/>
                  <a:gd name="T80" fmla="*/ 48 w 100"/>
                  <a:gd name="T81" fmla="*/ 63 h 121"/>
                  <a:gd name="T82" fmla="*/ 48 w 100"/>
                  <a:gd name="T83" fmla="*/ 58 h 121"/>
                  <a:gd name="T84" fmla="*/ 37 w 100"/>
                  <a:gd name="T85" fmla="*/ 58 h 121"/>
                  <a:gd name="T86" fmla="*/ 16 w 100"/>
                  <a:gd name="T87" fmla="*/ 58 h 121"/>
                  <a:gd name="T88" fmla="*/ 0 w 100"/>
                  <a:gd name="T89" fmla="*/ 37 h 121"/>
                  <a:gd name="T90" fmla="*/ 79 w 100"/>
                  <a:gd name="T91" fmla="*/ 111 h 121"/>
                  <a:gd name="T92" fmla="*/ 100 w 100"/>
                  <a:gd name="T93" fmla="*/ 111 h 121"/>
                  <a:gd name="T94" fmla="*/ 100 w 100"/>
                  <a:gd name="T95" fmla="*/ 116 h 121"/>
                  <a:gd name="T96" fmla="*/ 79 w 100"/>
                  <a:gd name="T97" fmla="*/ 121 h 121"/>
                  <a:gd name="T98" fmla="*/ 58 w 100"/>
                  <a:gd name="T99" fmla="*/ 111 h 121"/>
                  <a:gd name="T100" fmla="*/ 58 w 100"/>
                  <a:gd name="T101" fmla="*/ 105 h 121"/>
                  <a:gd name="T102" fmla="*/ 79 w 100"/>
                  <a:gd name="T103" fmla="*/ 111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00" h="121">
                    <a:moveTo>
                      <a:pt x="0" y="37"/>
                    </a:moveTo>
                    <a:lnTo>
                      <a:pt x="11" y="26"/>
                    </a:lnTo>
                    <a:lnTo>
                      <a:pt x="16" y="16"/>
                    </a:lnTo>
                    <a:lnTo>
                      <a:pt x="27" y="10"/>
                    </a:lnTo>
                    <a:lnTo>
                      <a:pt x="37" y="5"/>
                    </a:lnTo>
                    <a:lnTo>
                      <a:pt x="42" y="5"/>
                    </a:lnTo>
                    <a:lnTo>
                      <a:pt x="53" y="0"/>
                    </a:lnTo>
                    <a:lnTo>
                      <a:pt x="58" y="0"/>
                    </a:lnTo>
                    <a:lnTo>
                      <a:pt x="74" y="5"/>
                    </a:lnTo>
                    <a:lnTo>
                      <a:pt x="85" y="5"/>
                    </a:lnTo>
                    <a:lnTo>
                      <a:pt x="95" y="5"/>
                    </a:lnTo>
                    <a:lnTo>
                      <a:pt x="90" y="16"/>
                    </a:lnTo>
                    <a:lnTo>
                      <a:pt x="74" y="10"/>
                    </a:lnTo>
                    <a:lnTo>
                      <a:pt x="69" y="10"/>
                    </a:lnTo>
                    <a:lnTo>
                      <a:pt x="58" y="16"/>
                    </a:lnTo>
                    <a:lnTo>
                      <a:pt x="53" y="16"/>
                    </a:lnTo>
                    <a:lnTo>
                      <a:pt x="63" y="26"/>
                    </a:lnTo>
                    <a:lnTo>
                      <a:pt x="53" y="21"/>
                    </a:lnTo>
                    <a:lnTo>
                      <a:pt x="58" y="32"/>
                    </a:lnTo>
                    <a:lnTo>
                      <a:pt x="48" y="21"/>
                    </a:lnTo>
                    <a:lnTo>
                      <a:pt x="53" y="32"/>
                    </a:lnTo>
                    <a:lnTo>
                      <a:pt x="37" y="21"/>
                    </a:lnTo>
                    <a:lnTo>
                      <a:pt x="48" y="42"/>
                    </a:lnTo>
                    <a:lnTo>
                      <a:pt x="48" y="47"/>
                    </a:lnTo>
                    <a:lnTo>
                      <a:pt x="53" y="47"/>
                    </a:lnTo>
                    <a:lnTo>
                      <a:pt x="63" y="63"/>
                    </a:lnTo>
                    <a:lnTo>
                      <a:pt x="63" y="68"/>
                    </a:lnTo>
                    <a:lnTo>
                      <a:pt x="48" y="68"/>
                    </a:lnTo>
                    <a:lnTo>
                      <a:pt x="53" y="79"/>
                    </a:lnTo>
                    <a:lnTo>
                      <a:pt x="42" y="74"/>
                    </a:lnTo>
                    <a:lnTo>
                      <a:pt x="53" y="84"/>
                    </a:lnTo>
                    <a:lnTo>
                      <a:pt x="53" y="95"/>
                    </a:lnTo>
                    <a:lnTo>
                      <a:pt x="42" y="84"/>
                    </a:lnTo>
                    <a:lnTo>
                      <a:pt x="42" y="90"/>
                    </a:lnTo>
                    <a:lnTo>
                      <a:pt x="32" y="84"/>
                    </a:lnTo>
                    <a:lnTo>
                      <a:pt x="32" y="84"/>
                    </a:lnTo>
                    <a:lnTo>
                      <a:pt x="27" y="74"/>
                    </a:lnTo>
                    <a:lnTo>
                      <a:pt x="21" y="68"/>
                    </a:lnTo>
                    <a:lnTo>
                      <a:pt x="21" y="58"/>
                    </a:lnTo>
                    <a:lnTo>
                      <a:pt x="27" y="58"/>
                    </a:lnTo>
                    <a:lnTo>
                      <a:pt x="48" y="63"/>
                    </a:lnTo>
                    <a:lnTo>
                      <a:pt x="48" y="58"/>
                    </a:lnTo>
                    <a:lnTo>
                      <a:pt x="37" y="58"/>
                    </a:lnTo>
                    <a:lnTo>
                      <a:pt x="16" y="58"/>
                    </a:lnTo>
                    <a:lnTo>
                      <a:pt x="0" y="37"/>
                    </a:lnTo>
                    <a:moveTo>
                      <a:pt x="79" y="111"/>
                    </a:moveTo>
                    <a:lnTo>
                      <a:pt x="100" y="111"/>
                    </a:lnTo>
                    <a:lnTo>
                      <a:pt x="100" y="116"/>
                    </a:lnTo>
                    <a:lnTo>
                      <a:pt x="79" y="121"/>
                    </a:lnTo>
                    <a:lnTo>
                      <a:pt x="58" y="111"/>
                    </a:lnTo>
                    <a:lnTo>
                      <a:pt x="58" y="105"/>
                    </a:lnTo>
                    <a:lnTo>
                      <a:pt x="79" y="11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36" name="Freeform 387"/>
              <p:cNvSpPr>
                <a:spLocks noEditPoints="1"/>
              </p:cNvSpPr>
              <p:nvPr/>
            </p:nvSpPr>
            <p:spPr bwMode="auto">
              <a:xfrm>
                <a:off x="4371" y="2300"/>
                <a:ext cx="733" cy="280"/>
              </a:xfrm>
              <a:custGeom>
                <a:avLst/>
                <a:gdLst>
                  <a:gd name="T0" fmla="*/ 279 w 733"/>
                  <a:gd name="T1" fmla="*/ 74 h 280"/>
                  <a:gd name="T2" fmla="*/ 316 w 733"/>
                  <a:gd name="T3" fmla="*/ 68 h 280"/>
                  <a:gd name="T4" fmla="*/ 332 w 733"/>
                  <a:gd name="T5" fmla="*/ 21 h 280"/>
                  <a:gd name="T6" fmla="*/ 369 w 733"/>
                  <a:gd name="T7" fmla="*/ 63 h 280"/>
                  <a:gd name="T8" fmla="*/ 364 w 733"/>
                  <a:gd name="T9" fmla="*/ 116 h 280"/>
                  <a:gd name="T10" fmla="*/ 316 w 733"/>
                  <a:gd name="T11" fmla="*/ 169 h 280"/>
                  <a:gd name="T12" fmla="*/ 248 w 733"/>
                  <a:gd name="T13" fmla="*/ 148 h 280"/>
                  <a:gd name="T14" fmla="*/ 237 w 733"/>
                  <a:gd name="T15" fmla="*/ 68 h 280"/>
                  <a:gd name="T16" fmla="*/ 58 w 733"/>
                  <a:gd name="T17" fmla="*/ 32 h 280"/>
                  <a:gd name="T18" fmla="*/ 169 w 733"/>
                  <a:gd name="T19" fmla="*/ 142 h 280"/>
                  <a:gd name="T20" fmla="*/ 90 w 733"/>
                  <a:gd name="T21" fmla="*/ 137 h 280"/>
                  <a:gd name="T22" fmla="*/ 47 w 733"/>
                  <a:gd name="T23" fmla="*/ 53 h 280"/>
                  <a:gd name="T24" fmla="*/ 0 w 733"/>
                  <a:gd name="T25" fmla="*/ 5 h 280"/>
                  <a:gd name="T26" fmla="*/ 627 w 733"/>
                  <a:gd name="T27" fmla="*/ 121 h 280"/>
                  <a:gd name="T28" fmla="*/ 633 w 733"/>
                  <a:gd name="T29" fmla="*/ 142 h 280"/>
                  <a:gd name="T30" fmla="*/ 675 w 733"/>
                  <a:gd name="T31" fmla="*/ 132 h 280"/>
                  <a:gd name="T32" fmla="*/ 717 w 733"/>
                  <a:gd name="T33" fmla="*/ 137 h 280"/>
                  <a:gd name="T34" fmla="*/ 722 w 733"/>
                  <a:gd name="T35" fmla="*/ 258 h 280"/>
                  <a:gd name="T36" fmla="*/ 696 w 733"/>
                  <a:gd name="T37" fmla="*/ 222 h 280"/>
                  <a:gd name="T38" fmla="*/ 612 w 733"/>
                  <a:gd name="T39" fmla="*/ 169 h 280"/>
                  <a:gd name="T40" fmla="*/ 622 w 733"/>
                  <a:gd name="T41" fmla="*/ 137 h 280"/>
                  <a:gd name="T42" fmla="*/ 596 w 733"/>
                  <a:gd name="T43" fmla="*/ 105 h 280"/>
                  <a:gd name="T44" fmla="*/ 485 w 733"/>
                  <a:gd name="T45" fmla="*/ 68 h 280"/>
                  <a:gd name="T46" fmla="*/ 401 w 733"/>
                  <a:gd name="T47" fmla="*/ 100 h 280"/>
                  <a:gd name="T48" fmla="*/ 453 w 733"/>
                  <a:gd name="T49" fmla="*/ 105 h 280"/>
                  <a:gd name="T50" fmla="*/ 422 w 733"/>
                  <a:gd name="T51" fmla="*/ 132 h 280"/>
                  <a:gd name="T52" fmla="*/ 453 w 733"/>
                  <a:gd name="T53" fmla="*/ 200 h 280"/>
                  <a:gd name="T54" fmla="*/ 417 w 733"/>
                  <a:gd name="T55" fmla="*/ 142 h 280"/>
                  <a:gd name="T56" fmla="*/ 401 w 733"/>
                  <a:gd name="T57" fmla="*/ 200 h 280"/>
                  <a:gd name="T58" fmla="*/ 390 w 733"/>
                  <a:gd name="T59" fmla="*/ 158 h 280"/>
                  <a:gd name="T60" fmla="*/ 395 w 733"/>
                  <a:gd name="T61" fmla="*/ 95 h 280"/>
                  <a:gd name="T62" fmla="*/ 464 w 733"/>
                  <a:gd name="T63" fmla="*/ 84 h 280"/>
                  <a:gd name="T64" fmla="*/ 253 w 733"/>
                  <a:gd name="T65" fmla="*/ 211 h 280"/>
                  <a:gd name="T66" fmla="*/ 295 w 733"/>
                  <a:gd name="T67" fmla="*/ 227 h 280"/>
                  <a:gd name="T68" fmla="*/ 316 w 733"/>
                  <a:gd name="T69" fmla="*/ 243 h 280"/>
                  <a:gd name="T70" fmla="*/ 200 w 733"/>
                  <a:gd name="T71" fmla="*/ 232 h 280"/>
                  <a:gd name="T72" fmla="*/ 169 w 733"/>
                  <a:gd name="T73" fmla="*/ 216 h 280"/>
                  <a:gd name="T74" fmla="*/ 538 w 733"/>
                  <a:gd name="T75" fmla="*/ 47 h 280"/>
                  <a:gd name="T76" fmla="*/ 517 w 733"/>
                  <a:gd name="T77" fmla="*/ 127 h 280"/>
                  <a:gd name="T78" fmla="*/ 527 w 733"/>
                  <a:gd name="T79" fmla="*/ 58 h 280"/>
                  <a:gd name="T80" fmla="*/ 548 w 733"/>
                  <a:gd name="T81" fmla="*/ 148 h 280"/>
                  <a:gd name="T82" fmla="*/ 569 w 733"/>
                  <a:gd name="T83" fmla="*/ 163 h 280"/>
                  <a:gd name="T84" fmla="*/ 527 w 733"/>
                  <a:gd name="T85" fmla="*/ 148 h 280"/>
                  <a:gd name="T86" fmla="*/ 453 w 733"/>
                  <a:gd name="T87" fmla="*/ 269 h 280"/>
                  <a:gd name="T88" fmla="*/ 395 w 733"/>
                  <a:gd name="T89" fmla="*/ 253 h 280"/>
                  <a:gd name="T90" fmla="*/ 438 w 733"/>
                  <a:gd name="T91" fmla="*/ 253 h 280"/>
                  <a:gd name="T92" fmla="*/ 374 w 733"/>
                  <a:gd name="T93" fmla="*/ 253 h 280"/>
                  <a:gd name="T94" fmla="*/ 206 w 733"/>
                  <a:gd name="T95" fmla="*/ 142 h 280"/>
                  <a:gd name="T96" fmla="*/ 200 w 733"/>
                  <a:gd name="T97" fmla="*/ 153 h 280"/>
                  <a:gd name="T98" fmla="*/ 501 w 733"/>
                  <a:gd name="T99" fmla="*/ 163 h 280"/>
                  <a:gd name="T100" fmla="*/ 517 w 733"/>
                  <a:gd name="T101" fmla="*/ 163 h 280"/>
                  <a:gd name="T102" fmla="*/ 380 w 733"/>
                  <a:gd name="T103" fmla="*/ 269 h 280"/>
                  <a:gd name="T104" fmla="*/ 190 w 733"/>
                  <a:gd name="T105" fmla="*/ 153 h 280"/>
                  <a:gd name="T106" fmla="*/ 190 w 733"/>
                  <a:gd name="T107" fmla="*/ 153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733" h="280">
                    <a:moveTo>
                      <a:pt x="237" y="68"/>
                    </a:moveTo>
                    <a:lnTo>
                      <a:pt x="253" y="79"/>
                    </a:lnTo>
                    <a:lnTo>
                      <a:pt x="279" y="74"/>
                    </a:lnTo>
                    <a:lnTo>
                      <a:pt x="285" y="68"/>
                    </a:lnTo>
                    <a:lnTo>
                      <a:pt x="300" y="74"/>
                    </a:lnTo>
                    <a:lnTo>
                      <a:pt x="316" y="68"/>
                    </a:lnTo>
                    <a:lnTo>
                      <a:pt x="322" y="42"/>
                    </a:lnTo>
                    <a:lnTo>
                      <a:pt x="332" y="42"/>
                    </a:lnTo>
                    <a:lnTo>
                      <a:pt x="332" y="21"/>
                    </a:lnTo>
                    <a:lnTo>
                      <a:pt x="353" y="21"/>
                    </a:lnTo>
                    <a:lnTo>
                      <a:pt x="364" y="21"/>
                    </a:lnTo>
                    <a:lnTo>
                      <a:pt x="369" y="63"/>
                    </a:lnTo>
                    <a:lnTo>
                      <a:pt x="385" y="79"/>
                    </a:lnTo>
                    <a:lnTo>
                      <a:pt x="369" y="79"/>
                    </a:lnTo>
                    <a:lnTo>
                      <a:pt x="364" y="116"/>
                    </a:lnTo>
                    <a:lnTo>
                      <a:pt x="348" y="116"/>
                    </a:lnTo>
                    <a:lnTo>
                      <a:pt x="337" y="169"/>
                    </a:lnTo>
                    <a:lnTo>
                      <a:pt x="316" y="169"/>
                    </a:lnTo>
                    <a:lnTo>
                      <a:pt x="269" y="158"/>
                    </a:lnTo>
                    <a:lnTo>
                      <a:pt x="264" y="153"/>
                    </a:lnTo>
                    <a:lnTo>
                      <a:pt x="248" y="148"/>
                    </a:lnTo>
                    <a:lnTo>
                      <a:pt x="227" y="100"/>
                    </a:lnTo>
                    <a:lnTo>
                      <a:pt x="227" y="74"/>
                    </a:lnTo>
                    <a:lnTo>
                      <a:pt x="237" y="68"/>
                    </a:lnTo>
                    <a:close/>
                    <a:moveTo>
                      <a:pt x="0" y="0"/>
                    </a:moveTo>
                    <a:lnTo>
                      <a:pt x="42" y="5"/>
                    </a:lnTo>
                    <a:lnTo>
                      <a:pt x="58" y="32"/>
                    </a:lnTo>
                    <a:lnTo>
                      <a:pt x="74" y="32"/>
                    </a:lnTo>
                    <a:lnTo>
                      <a:pt x="116" y="79"/>
                    </a:lnTo>
                    <a:lnTo>
                      <a:pt x="169" y="142"/>
                    </a:lnTo>
                    <a:lnTo>
                      <a:pt x="169" y="179"/>
                    </a:lnTo>
                    <a:lnTo>
                      <a:pt x="153" y="190"/>
                    </a:lnTo>
                    <a:lnTo>
                      <a:pt x="90" y="137"/>
                    </a:lnTo>
                    <a:lnTo>
                      <a:pt x="90" y="121"/>
                    </a:lnTo>
                    <a:lnTo>
                      <a:pt x="58" y="79"/>
                    </a:lnTo>
                    <a:lnTo>
                      <a:pt x="47" y="53"/>
                    </a:lnTo>
                    <a:lnTo>
                      <a:pt x="37" y="47"/>
                    </a:lnTo>
                    <a:lnTo>
                      <a:pt x="37" y="32"/>
                    </a:lnTo>
                    <a:lnTo>
                      <a:pt x="0" y="5"/>
                    </a:lnTo>
                    <a:lnTo>
                      <a:pt x="0" y="0"/>
                    </a:lnTo>
                    <a:close/>
                    <a:moveTo>
                      <a:pt x="622" y="111"/>
                    </a:moveTo>
                    <a:lnTo>
                      <a:pt x="627" y="121"/>
                    </a:lnTo>
                    <a:lnTo>
                      <a:pt x="622" y="132"/>
                    </a:lnTo>
                    <a:lnTo>
                      <a:pt x="627" y="148"/>
                    </a:lnTo>
                    <a:lnTo>
                      <a:pt x="633" y="142"/>
                    </a:lnTo>
                    <a:lnTo>
                      <a:pt x="643" y="158"/>
                    </a:lnTo>
                    <a:lnTo>
                      <a:pt x="659" y="137"/>
                    </a:lnTo>
                    <a:lnTo>
                      <a:pt x="675" y="132"/>
                    </a:lnTo>
                    <a:lnTo>
                      <a:pt x="670" y="127"/>
                    </a:lnTo>
                    <a:lnTo>
                      <a:pt x="685" y="121"/>
                    </a:lnTo>
                    <a:lnTo>
                      <a:pt x="717" y="137"/>
                    </a:lnTo>
                    <a:lnTo>
                      <a:pt x="722" y="137"/>
                    </a:lnTo>
                    <a:lnTo>
                      <a:pt x="733" y="142"/>
                    </a:lnTo>
                    <a:lnTo>
                      <a:pt x="722" y="258"/>
                    </a:lnTo>
                    <a:lnTo>
                      <a:pt x="707" y="243"/>
                    </a:lnTo>
                    <a:lnTo>
                      <a:pt x="675" y="248"/>
                    </a:lnTo>
                    <a:lnTo>
                      <a:pt x="696" y="222"/>
                    </a:lnTo>
                    <a:lnTo>
                      <a:pt x="680" y="195"/>
                    </a:lnTo>
                    <a:lnTo>
                      <a:pt x="649" y="179"/>
                    </a:lnTo>
                    <a:lnTo>
                      <a:pt x="612" y="169"/>
                    </a:lnTo>
                    <a:lnTo>
                      <a:pt x="601" y="169"/>
                    </a:lnTo>
                    <a:lnTo>
                      <a:pt x="591" y="148"/>
                    </a:lnTo>
                    <a:lnTo>
                      <a:pt x="622" y="137"/>
                    </a:lnTo>
                    <a:lnTo>
                      <a:pt x="596" y="137"/>
                    </a:lnTo>
                    <a:lnTo>
                      <a:pt x="564" y="111"/>
                    </a:lnTo>
                    <a:lnTo>
                      <a:pt x="596" y="105"/>
                    </a:lnTo>
                    <a:lnTo>
                      <a:pt x="622" y="111"/>
                    </a:lnTo>
                    <a:close/>
                    <a:moveTo>
                      <a:pt x="480" y="63"/>
                    </a:moveTo>
                    <a:lnTo>
                      <a:pt x="485" y="68"/>
                    </a:lnTo>
                    <a:lnTo>
                      <a:pt x="469" y="90"/>
                    </a:lnTo>
                    <a:lnTo>
                      <a:pt x="411" y="90"/>
                    </a:lnTo>
                    <a:lnTo>
                      <a:pt x="401" y="100"/>
                    </a:lnTo>
                    <a:lnTo>
                      <a:pt x="411" y="121"/>
                    </a:lnTo>
                    <a:lnTo>
                      <a:pt x="427" y="111"/>
                    </a:lnTo>
                    <a:lnTo>
                      <a:pt x="453" y="105"/>
                    </a:lnTo>
                    <a:lnTo>
                      <a:pt x="453" y="111"/>
                    </a:lnTo>
                    <a:lnTo>
                      <a:pt x="459" y="127"/>
                    </a:lnTo>
                    <a:lnTo>
                      <a:pt x="422" y="132"/>
                    </a:lnTo>
                    <a:lnTo>
                      <a:pt x="438" y="153"/>
                    </a:lnTo>
                    <a:lnTo>
                      <a:pt x="459" y="169"/>
                    </a:lnTo>
                    <a:lnTo>
                      <a:pt x="453" y="200"/>
                    </a:lnTo>
                    <a:lnTo>
                      <a:pt x="427" y="195"/>
                    </a:lnTo>
                    <a:lnTo>
                      <a:pt x="411" y="158"/>
                    </a:lnTo>
                    <a:lnTo>
                      <a:pt x="417" y="142"/>
                    </a:lnTo>
                    <a:lnTo>
                      <a:pt x="406" y="148"/>
                    </a:lnTo>
                    <a:lnTo>
                      <a:pt x="406" y="153"/>
                    </a:lnTo>
                    <a:lnTo>
                      <a:pt x="401" y="200"/>
                    </a:lnTo>
                    <a:lnTo>
                      <a:pt x="395" y="200"/>
                    </a:lnTo>
                    <a:lnTo>
                      <a:pt x="390" y="195"/>
                    </a:lnTo>
                    <a:lnTo>
                      <a:pt x="390" y="158"/>
                    </a:lnTo>
                    <a:lnTo>
                      <a:pt x="385" y="158"/>
                    </a:lnTo>
                    <a:lnTo>
                      <a:pt x="380" y="142"/>
                    </a:lnTo>
                    <a:lnTo>
                      <a:pt x="395" y="95"/>
                    </a:lnTo>
                    <a:lnTo>
                      <a:pt x="401" y="84"/>
                    </a:lnTo>
                    <a:lnTo>
                      <a:pt x="417" y="74"/>
                    </a:lnTo>
                    <a:lnTo>
                      <a:pt x="464" y="84"/>
                    </a:lnTo>
                    <a:lnTo>
                      <a:pt x="480" y="63"/>
                    </a:lnTo>
                    <a:close/>
                    <a:moveTo>
                      <a:pt x="190" y="200"/>
                    </a:moveTo>
                    <a:lnTo>
                      <a:pt x="253" y="211"/>
                    </a:lnTo>
                    <a:lnTo>
                      <a:pt x="264" y="206"/>
                    </a:lnTo>
                    <a:lnTo>
                      <a:pt x="290" y="216"/>
                    </a:lnTo>
                    <a:lnTo>
                      <a:pt x="295" y="227"/>
                    </a:lnTo>
                    <a:lnTo>
                      <a:pt x="322" y="232"/>
                    </a:lnTo>
                    <a:lnTo>
                      <a:pt x="322" y="237"/>
                    </a:lnTo>
                    <a:lnTo>
                      <a:pt x="316" y="243"/>
                    </a:lnTo>
                    <a:lnTo>
                      <a:pt x="285" y="248"/>
                    </a:lnTo>
                    <a:lnTo>
                      <a:pt x="248" y="232"/>
                    </a:lnTo>
                    <a:lnTo>
                      <a:pt x="200" y="232"/>
                    </a:lnTo>
                    <a:lnTo>
                      <a:pt x="190" y="222"/>
                    </a:lnTo>
                    <a:lnTo>
                      <a:pt x="174" y="222"/>
                    </a:lnTo>
                    <a:lnTo>
                      <a:pt x="169" y="216"/>
                    </a:lnTo>
                    <a:lnTo>
                      <a:pt x="184" y="200"/>
                    </a:lnTo>
                    <a:lnTo>
                      <a:pt x="190" y="200"/>
                    </a:lnTo>
                    <a:close/>
                    <a:moveTo>
                      <a:pt x="538" y="47"/>
                    </a:moveTo>
                    <a:lnTo>
                      <a:pt x="538" y="90"/>
                    </a:lnTo>
                    <a:lnTo>
                      <a:pt x="533" y="127"/>
                    </a:lnTo>
                    <a:lnTo>
                      <a:pt x="517" y="127"/>
                    </a:lnTo>
                    <a:lnTo>
                      <a:pt x="511" y="111"/>
                    </a:lnTo>
                    <a:lnTo>
                      <a:pt x="517" y="84"/>
                    </a:lnTo>
                    <a:lnTo>
                      <a:pt x="527" y="58"/>
                    </a:lnTo>
                    <a:lnTo>
                      <a:pt x="538" y="47"/>
                    </a:lnTo>
                    <a:close/>
                    <a:moveTo>
                      <a:pt x="527" y="148"/>
                    </a:moveTo>
                    <a:lnTo>
                      <a:pt x="548" y="148"/>
                    </a:lnTo>
                    <a:lnTo>
                      <a:pt x="569" y="153"/>
                    </a:lnTo>
                    <a:lnTo>
                      <a:pt x="575" y="163"/>
                    </a:lnTo>
                    <a:lnTo>
                      <a:pt x="569" y="163"/>
                    </a:lnTo>
                    <a:lnTo>
                      <a:pt x="548" y="158"/>
                    </a:lnTo>
                    <a:lnTo>
                      <a:pt x="522" y="163"/>
                    </a:lnTo>
                    <a:lnTo>
                      <a:pt x="527" y="148"/>
                    </a:lnTo>
                    <a:close/>
                    <a:moveTo>
                      <a:pt x="475" y="264"/>
                    </a:moveTo>
                    <a:lnTo>
                      <a:pt x="453" y="274"/>
                    </a:lnTo>
                    <a:lnTo>
                      <a:pt x="453" y="269"/>
                    </a:lnTo>
                    <a:lnTo>
                      <a:pt x="475" y="258"/>
                    </a:lnTo>
                    <a:lnTo>
                      <a:pt x="475" y="264"/>
                    </a:lnTo>
                    <a:close/>
                    <a:moveTo>
                      <a:pt x="395" y="253"/>
                    </a:moveTo>
                    <a:lnTo>
                      <a:pt x="401" y="248"/>
                    </a:lnTo>
                    <a:lnTo>
                      <a:pt x="438" y="248"/>
                    </a:lnTo>
                    <a:lnTo>
                      <a:pt x="438" y="253"/>
                    </a:lnTo>
                    <a:lnTo>
                      <a:pt x="395" y="253"/>
                    </a:lnTo>
                    <a:close/>
                    <a:moveTo>
                      <a:pt x="343" y="248"/>
                    </a:moveTo>
                    <a:lnTo>
                      <a:pt x="374" y="253"/>
                    </a:lnTo>
                    <a:lnTo>
                      <a:pt x="343" y="258"/>
                    </a:lnTo>
                    <a:lnTo>
                      <a:pt x="343" y="248"/>
                    </a:lnTo>
                    <a:close/>
                    <a:moveTo>
                      <a:pt x="206" y="142"/>
                    </a:moveTo>
                    <a:lnTo>
                      <a:pt x="211" y="142"/>
                    </a:lnTo>
                    <a:lnTo>
                      <a:pt x="211" y="153"/>
                    </a:lnTo>
                    <a:lnTo>
                      <a:pt x="200" y="153"/>
                    </a:lnTo>
                    <a:lnTo>
                      <a:pt x="206" y="142"/>
                    </a:lnTo>
                    <a:close/>
                    <a:moveTo>
                      <a:pt x="517" y="163"/>
                    </a:moveTo>
                    <a:lnTo>
                      <a:pt x="501" y="163"/>
                    </a:lnTo>
                    <a:lnTo>
                      <a:pt x="496" y="153"/>
                    </a:lnTo>
                    <a:lnTo>
                      <a:pt x="511" y="153"/>
                    </a:lnTo>
                    <a:lnTo>
                      <a:pt x="517" y="163"/>
                    </a:lnTo>
                    <a:close/>
                    <a:moveTo>
                      <a:pt x="401" y="280"/>
                    </a:moveTo>
                    <a:lnTo>
                      <a:pt x="380" y="274"/>
                    </a:lnTo>
                    <a:lnTo>
                      <a:pt x="380" y="269"/>
                    </a:lnTo>
                    <a:lnTo>
                      <a:pt x="401" y="274"/>
                    </a:lnTo>
                    <a:lnTo>
                      <a:pt x="401" y="280"/>
                    </a:lnTo>
                    <a:close/>
                    <a:moveTo>
                      <a:pt x="190" y="153"/>
                    </a:moveTo>
                    <a:lnTo>
                      <a:pt x="163" y="132"/>
                    </a:lnTo>
                    <a:lnTo>
                      <a:pt x="179" y="121"/>
                    </a:lnTo>
                    <a:lnTo>
                      <a:pt x="190" y="153"/>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37" name="Freeform 388"/>
              <p:cNvSpPr>
                <a:spLocks noEditPoints="1"/>
              </p:cNvSpPr>
              <p:nvPr/>
            </p:nvSpPr>
            <p:spPr bwMode="auto">
              <a:xfrm>
                <a:off x="4371" y="2300"/>
                <a:ext cx="733" cy="280"/>
              </a:xfrm>
              <a:custGeom>
                <a:avLst/>
                <a:gdLst>
                  <a:gd name="T0" fmla="*/ 279 w 733"/>
                  <a:gd name="T1" fmla="*/ 74 h 280"/>
                  <a:gd name="T2" fmla="*/ 316 w 733"/>
                  <a:gd name="T3" fmla="*/ 68 h 280"/>
                  <a:gd name="T4" fmla="*/ 332 w 733"/>
                  <a:gd name="T5" fmla="*/ 21 h 280"/>
                  <a:gd name="T6" fmla="*/ 369 w 733"/>
                  <a:gd name="T7" fmla="*/ 63 h 280"/>
                  <a:gd name="T8" fmla="*/ 364 w 733"/>
                  <a:gd name="T9" fmla="*/ 116 h 280"/>
                  <a:gd name="T10" fmla="*/ 316 w 733"/>
                  <a:gd name="T11" fmla="*/ 169 h 280"/>
                  <a:gd name="T12" fmla="*/ 248 w 733"/>
                  <a:gd name="T13" fmla="*/ 148 h 280"/>
                  <a:gd name="T14" fmla="*/ 237 w 733"/>
                  <a:gd name="T15" fmla="*/ 68 h 280"/>
                  <a:gd name="T16" fmla="*/ 42 w 733"/>
                  <a:gd name="T17" fmla="*/ 5 h 280"/>
                  <a:gd name="T18" fmla="*/ 116 w 733"/>
                  <a:gd name="T19" fmla="*/ 79 h 280"/>
                  <a:gd name="T20" fmla="*/ 153 w 733"/>
                  <a:gd name="T21" fmla="*/ 190 h 280"/>
                  <a:gd name="T22" fmla="*/ 58 w 733"/>
                  <a:gd name="T23" fmla="*/ 79 h 280"/>
                  <a:gd name="T24" fmla="*/ 37 w 733"/>
                  <a:gd name="T25" fmla="*/ 32 h 280"/>
                  <a:gd name="T26" fmla="*/ 622 w 733"/>
                  <a:gd name="T27" fmla="*/ 111 h 280"/>
                  <a:gd name="T28" fmla="*/ 627 w 733"/>
                  <a:gd name="T29" fmla="*/ 148 h 280"/>
                  <a:gd name="T30" fmla="*/ 659 w 733"/>
                  <a:gd name="T31" fmla="*/ 137 h 280"/>
                  <a:gd name="T32" fmla="*/ 685 w 733"/>
                  <a:gd name="T33" fmla="*/ 121 h 280"/>
                  <a:gd name="T34" fmla="*/ 733 w 733"/>
                  <a:gd name="T35" fmla="*/ 142 h 280"/>
                  <a:gd name="T36" fmla="*/ 675 w 733"/>
                  <a:gd name="T37" fmla="*/ 248 h 280"/>
                  <a:gd name="T38" fmla="*/ 649 w 733"/>
                  <a:gd name="T39" fmla="*/ 179 h 280"/>
                  <a:gd name="T40" fmla="*/ 591 w 733"/>
                  <a:gd name="T41" fmla="*/ 148 h 280"/>
                  <a:gd name="T42" fmla="*/ 564 w 733"/>
                  <a:gd name="T43" fmla="*/ 111 h 280"/>
                  <a:gd name="T44" fmla="*/ 480 w 733"/>
                  <a:gd name="T45" fmla="*/ 63 h 280"/>
                  <a:gd name="T46" fmla="*/ 411 w 733"/>
                  <a:gd name="T47" fmla="*/ 90 h 280"/>
                  <a:gd name="T48" fmla="*/ 427 w 733"/>
                  <a:gd name="T49" fmla="*/ 111 h 280"/>
                  <a:gd name="T50" fmla="*/ 459 w 733"/>
                  <a:gd name="T51" fmla="*/ 127 h 280"/>
                  <a:gd name="T52" fmla="*/ 459 w 733"/>
                  <a:gd name="T53" fmla="*/ 169 h 280"/>
                  <a:gd name="T54" fmla="*/ 411 w 733"/>
                  <a:gd name="T55" fmla="*/ 158 h 280"/>
                  <a:gd name="T56" fmla="*/ 406 w 733"/>
                  <a:gd name="T57" fmla="*/ 153 h 280"/>
                  <a:gd name="T58" fmla="*/ 390 w 733"/>
                  <a:gd name="T59" fmla="*/ 195 h 280"/>
                  <a:gd name="T60" fmla="*/ 380 w 733"/>
                  <a:gd name="T61" fmla="*/ 142 h 280"/>
                  <a:gd name="T62" fmla="*/ 417 w 733"/>
                  <a:gd name="T63" fmla="*/ 74 h 280"/>
                  <a:gd name="T64" fmla="*/ 221 w 733"/>
                  <a:gd name="T65" fmla="*/ 206 h 280"/>
                  <a:gd name="T66" fmla="*/ 290 w 733"/>
                  <a:gd name="T67" fmla="*/ 216 h 280"/>
                  <a:gd name="T68" fmla="*/ 322 w 733"/>
                  <a:gd name="T69" fmla="*/ 237 h 280"/>
                  <a:gd name="T70" fmla="*/ 248 w 733"/>
                  <a:gd name="T71" fmla="*/ 232 h 280"/>
                  <a:gd name="T72" fmla="*/ 174 w 733"/>
                  <a:gd name="T73" fmla="*/ 222 h 280"/>
                  <a:gd name="T74" fmla="*/ 190 w 733"/>
                  <a:gd name="T75" fmla="*/ 200 h 280"/>
                  <a:gd name="T76" fmla="*/ 538 w 733"/>
                  <a:gd name="T77" fmla="*/ 90 h 280"/>
                  <a:gd name="T78" fmla="*/ 511 w 733"/>
                  <a:gd name="T79" fmla="*/ 111 h 280"/>
                  <a:gd name="T80" fmla="*/ 538 w 733"/>
                  <a:gd name="T81" fmla="*/ 47 h 280"/>
                  <a:gd name="T82" fmla="*/ 548 w 733"/>
                  <a:gd name="T83" fmla="*/ 148 h 280"/>
                  <a:gd name="T84" fmla="*/ 569 w 733"/>
                  <a:gd name="T85" fmla="*/ 163 h 280"/>
                  <a:gd name="T86" fmla="*/ 527 w 733"/>
                  <a:gd name="T87" fmla="*/ 148 h 280"/>
                  <a:gd name="T88" fmla="*/ 453 w 733"/>
                  <a:gd name="T89" fmla="*/ 269 h 280"/>
                  <a:gd name="T90" fmla="*/ 464 w 733"/>
                  <a:gd name="T91" fmla="*/ 269 h 280"/>
                  <a:gd name="T92" fmla="*/ 438 w 733"/>
                  <a:gd name="T93" fmla="*/ 248 h 280"/>
                  <a:gd name="T94" fmla="*/ 401 w 733"/>
                  <a:gd name="T95" fmla="*/ 253 h 280"/>
                  <a:gd name="T96" fmla="*/ 343 w 733"/>
                  <a:gd name="T97" fmla="*/ 258 h 280"/>
                  <a:gd name="T98" fmla="*/ 211 w 733"/>
                  <a:gd name="T99" fmla="*/ 142 h 280"/>
                  <a:gd name="T100" fmla="*/ 200 w 733"/>
                  <a:gd name="T101" fmla="*/ 153 h 280"/>
                  <a:gd name="T102" fmla="*/ 506 w 733"/>
                  <a:gd name="T103" fmla="*/ 163 h 280"/>
                  <a:gd name="T104" fmla="*/ 511 w 733"/>
                  <a:gd name="T105" fmla="*/ 153 h 280"/>
                  <a:gd name="T106" fmla="*/ 390 w 733"/>
                  <a:gd name="T107" fmla="*/ 274 h 280"/>
                  <a:gd name="T108" fmla="*/ 401 w 733"/>
                  <a:gd name="T109" fmla="*/ 274 h 280"/>
                  <a:gd name="T110" fmla="*/ 179 w 733"/>
                  <a:gd name="T111" fmla="*/ 142 h 280"/>
                  <a:gd name="T112" fmla="*/ 190 w 733"/>
                  <a:gd name="T113" fmla="*/ 153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733" h="280">
                    <a:moveTo>
                      <a:pt x="242" y="74"/>
                    </a:moveTo>
                    <a:lnTo>
                      <a:pt x="253" y="79"/>
                    </a:lnTo>
                    <a:lnTo>
                      <a:pt x="279" y="74"/>
                    </a:lnTo>
                    <a:lnTo>
                      <a:pt x="285" y="68"/>
                    </a:lnTo>
                    <a:lnTo>
                      <a:pt x="300" y="74"/>
                    </a:lnTo>
                    <a:lnTo>
                      <a:pt x="316" y="68"/>
                    </a:lnTo>
                    <a:lnTo>
                      <a:pt x="322" y="42"/>
                    </a:lnTo>
                    <a:lnTo>
                      <a:pt x="332" y="42"/>
                    </a:lnTo>
                    <a:lnTo>
                      <a:pt x="332" y="21"/>
                    </a:lnTo>
                    <a:lnTo>
                      <a:pt x="353" y="21"/>
                    </a:lnTo>
                    <a:lnTo>
                      <a:pt x="364" y="21"/>
                    </a:lnTo>
                    <a:lnTo>
                      <a:pt x="369" y="63"/>
                    </a:lnTo>
                    <a:lnTo>
                      <a:pt x="385" y="79"/>
                    </a:lnTo>
                    <a:lnTo>
                      <a:pt x="369" y="79"/>
                    </a:lnTo>
                    <a:lnTo>
                      <a:pt x="364" y="116"/>
                    </a:lnTo>
                    <a:lnTo>
                      <a:pt x="348" y="116"/>
                    </a:lnTo>
                    <a:lnTo>
                      <a:pt x="337" y="169"/>
                    </a:lnTo>
                    <a:lnTo>
                      <a:pt x="316" y="169"/>
                    </a:lnTo>
                    <a:lnTo>
                      <a:pt x="269" y="158"/>
                    </a:lnTo>
                    <a:lnTo>
                      <a:pt x="264" y="153"/>
                    </a:lnTo>
                    <a:lnTo>
                      <a:pt x="248" y="148"/>
                    </a:lnTo>
                    <a:lnTo>
                      <a:pt x="227" y="100"/>
                    </a:lnTo>
                    <a:lnTo>
                      <a:pt x="227" y="74"/>
                    </a:lnTo>
                    <a:lnTo>
                      <a:pt x="237" y="68"/>
                    </a:lnTo>
                    <a:lnTo>
                      <a:pt x="242" y="74"/>
                    </a:lnTo>
                    <a:moveTo>
                      <a:pt x="0" y="0"/>
                    </a:moveTo>
                    <a:lnTo>
                      <a:pt x="42" y="5"/>
                    </a:lnTo>
                    <a:lnTo>
                      <a:pt x="58" y="32"/>
                    </a:lnTo>
                    <a:lnTo>
                      <a:pt x="74" y="32"/>
                    </a:lnTo>
                    <a:lnTo>
                      <a:pt x="116" y="79"/>
                    </a:lnTo>
                    <a:lnTo>
                      <a:pt x="169" y="142"/>
                    </a:lnTo>
                    <a:lnTo>
                      <a:pt x="169" y="179"/>
                    </a:lnTo>
                    <a:lnTo>
                      <a:pt x="153" y="190"/>
                    </a:lnTo>
                    <a:lnTo>
                      <a:pt x="90" y="137"/>
                    </a:lnTo>
                    <a:lnTo>
                      <a:pt x="90" y="121"/>
                    </a:lnTo>
                    <a:lnTo>
                      <a:pt x="58" y="79"/>
                    </a:lnTo>
                    <a:lnTo>
                      <a:pt x="47" y="53"/>
                    </a:lnTo>
                    <a:lnTo>
                      <a:pt x="37" y="47"/>
                    </a:lnTo>
                    <a:lnTo>
                      <a:pt x="37" y="32"/>
                    </a:lnTo>
                    <a:lnTo>
                      <a:pt x="0" y="5"/>
                    </a:lnTo>
                    <a:lnTo>
                      <a:pt x="0" y="0"/>
                    </a:lnTo>
                    <a:moveTo>
                      <a:pt x="622" y="111"/>
                    </a:moveTo>
                    <a:lnTo>
                      <a:pt x="627" y="121"/>
                    </a:lnTo>
                    <a:lnTo>
                      <a:pt x="622" y="132"/>
                    </a:lnTo>
                    <a:lnTo>
                      <a:pt x="627" y="148"/>
                    </a:lnTo>
                    <a:lnTo>
                      <a:pt x="633" y="142"/>
                    </a:lnTo>
                    <a:lnTo>
                      <a:pt x="643" y="158"/>
                    </a:lnTo>
                    <a:lnTo>
                      <a:pt x="659" y="137"/>
                    </a:lnTo>
                    <a:lnTo>
                      <a:pt x="675" y="132"/>
                    </a:lnTo>
                    <a:lnTo>
                      <a:pt x="670" y="127"/>
                    </a:lnTo>
                    <a:lnTo>
                      <a:pt x="685" y="121"/>
                    </a:lnTo>
                    <a:lnTo>
                      <a:pt x="717" y="137"/>
                    </a:lnTo>
                    <a:lnTo>
                      <a:pt x="722" y="137"/>
                    </a:lnTo>
                    <a:lnTo>
                      <a:pt x="733" y="142"/>
                    </a:lnTo>
                    <a:lnTo>
                      <a:pt x="722" y="258"/>
                    </a:lnTo>
                    <a:lnTo>
                      <a:pt x="707" y="243"/>
                    </a:lnTo>
                    <a:lnTo>
                      <a:pt x="675" y="248"/>
                    </a:lnTo>
                    <a:lnTo>
                      <a:pt x="696" y="222"/>
                    </a:lnTo>
                    <a:lnTo>
                      <a:pt x="680" y="195"/>
                    </a:lnTo>
                    <a:lnTo>
                      <a:pt x="649" y="179"/>
                    </a:lnTo>
                    <a:lnTo>
                      <a:pt x="612" y="169"/>
                    </a:lnTo>
                    <a:lnTo>
                      <a:pt x="601" y="169"/>
                    </a:lnTo>
                    <a:lnTo>
                      <a:pt x="591" y="148"/>
                    </a:lnTo>
                    <a:lnTo>
                      <a:pt x="622" y="137"/>
                    </a:lnTo>
                    <a:lnTo>
                      <a:pt x="596" y="137"/>
                    </a:lnTo>
                    <a:lnTo>
                      <a:pt x="564" y="111"/>
                    </a:lnTo>
                    <a:lnTo>
                      <a:pt x="596" y="105"/>
                    </a:lnTo>
                    <a:lnTo>
                      <a:pt x="622" y="111"/>
                    </a:lnTo>
                    <a:moveTo>
                      <a:pt x="480" y="63"/>
                    </a:moveTo>
                    <a:lnTo>
                      <a:pt x="485" y="68"/>
                    </a:lnTo>
                    <a:lnTo>
                      <a:pt x="469" y="90"/>
                    </a:lnTo>
                    <a:lnTo>
                      <a:pt x="411" y="90"/>
                    </a:lnTo>
                    <a:lnTo>
                      <a:pt x="401" y="100"/>
                    </a:lnTo>
                    <a:lnTo>
                      <a:pt x="411" y="121"/>
                    </a:lnTo>
                    <a:lnTo>
                      <a:pt x="427" y="111"/>
                    </a:lnTo>
                    <a:lnTo>
                      <a:pt x="453" y="105"/>
                    </a:lnTo>
                    <a:lnTo>
                      <a:pt x="453" y="111"/>
                    </a:lnTo>
                    <a:lnTo>
                      <a:pt x="459" y="127"/>
                    </a:lnTo>
                    <a:lnTo>
                      <a:pt x="422" y="132"/>
                    </a:lnTo>
                    <a:lnTo>
                      <a:pt x="438" y="153"/>
                    </a:lnTo>
                    <a:lnTo>
                      <a:pt x="459" y="169"/>
                    </a:lnTo>
                    <a:lnTo>
                      <a:pt x="453" y="200"/>
                    </a:lnTo>
                    <a:lnTo>
                      <a:pt x="427" y="195"/>
                    </a:lnTo>
                    <a:lnTo>
                      <a:pt x="411" y="158"/>
                    </a:lnTo>
                    <a:lnTo>
                      <a:pt x="417" y="142"/>
                    </a:lnTo>
                    <a:lnTo>
                      <a:pt x="406" y="148"/>
                    </a:lnTo>
                    <a:lnTo>
                      <a:pt x="406" y="153"/>
                    </a:lnTo>
                    <a:lnTo>
                      <a:pt x="401" y="200"/>
                    </a:lnTo>
                    <a:lnTo>
                      <a:pt x="395" y="200"/>
                    </a:lnTo>
                    <a:lnTo>
                      <a:pt x="390" y="195"/>
                    </a:lnTo>
                    <a:lnTo>
                      <a:pt x="390" y="158"/>
                    </a:lnTo>
                    <a:lnTo>
                      <a:pt x="385" y="158"/>
                    </a:lnTo>
                    <a:lnTo>
                      <a:pt x="380" y="142"/>
                    </a:lnTo>
                    <a:lnTo>
                      <a:pt x="395" y="95"/>
                    </a:lnTo>
                    <a:lnTo>
                      <a:pt x="401" y="84"/>
                    </a:lnTo>
                    <a:lnTo>
                      <a:pt x="417" y="74"/>
                    </a:lnTo>
                    <a:lnTo>
                      <a:pt x="464" y="84"/>
                    </a:lnTo>
                    <a:lnTo>
                      <a:pt x="480" y="63"/>
                    </a:lnTo>
                    <a:moveTo>
                      <a:pt x="221" y="206"/>
                    </a:moveTo>
                    <a:lnTo>
                      <a:pt x="253" y="211"/>
                    </a:lnTo>
                    <a:lnTo>
                      <a:pt x="264" y="206"/>
                    </a:lnTo>
                    <a:lnTo>
                      <a:pt x="290" y="216"/>
                    </a:lnTo>
                    <a:lnTo>
                      <a:pt x="295" y="227"/>
                    </a:lnTo>
                    <a:lnTo>
                      <a:pt x="322" y="232"/>
                    </a:lnTo>
                    <a:lnTo>
                      <a:pt x="322" y="237"/>
                    </a:lnTo>
                    <a:lnTo>
                      <a:pt x="316" y="243"/>
                    </a:lnTo>
                    <a:lnTo>
                      <a:pt x="285" y="248"/>
                    </a:lnTo>
                    <a:lnTo>
                      <a:pt x="248" y="232"/>
                    </a:lnTo>
                    <a:lnTo>
                      <a:pt x="200" y="232"/>
                    </a:lnTo>
                    <a:lnTo>
                      <a:pt x="190" y="222"/>
                    </a:lnTo>
                    <a:lnTo>
                      <a:pt x="174" y="222"/>
                    </a:lnTo>
                    <a:lnTo>
                      <a:pt x="169" y="216"/>
                    </a:lnTo>
                    <a:lnTo>
                      <a:pt x="184" y="200"/>
                    </a:lnTo>
                    <a:lnTo>
                      <a:pt x="190" y="200"/>
                    </a:lnTo>
                    <a:lnTo>
                      <a:pt x="221" y="206"/>
                    </a:lnTo>
                    <a:moveTo>
                      <a:pt x="538" y="68"/>
                    </a:moveTo>
                    <a:lnTo>
                      <a:pt x="538" y="90"/>
                    </a:lnTo>
                    <a:lnTo>
                      <a:pt x="533" y="127"/>
                    </a:lnTo>
                    <a:lnTo>
                      <a:pt x="517" y="127"/>
                    </a:lnTo>
                    <a:lnTo>
                      <a:pt x="511" y="111"/>
                    </a:lnTo>
                    <a:lnTo>
                      <a:pt x="517" y="84"/>
                    </a:lnTo>
                    <a:lnTo>
                      <a:pt x="527" y="58"/>
                    </a:lnTo>
                    <a:lnTo>
                      <a:pt x="538" y="47"/>
                    </a:lnTo>
                    <a:lnTo>
                      <a:pt x="538" y="68"/>
                    </a:lnTo>
                    <a:moveTo>
                      <a:pt x="527" y="148"/>
                    </a:moveTo>
                    <a:lnTo>
                      <a:pt x="548" y="148"/>
                    </a:lnTo>
                    <a:lnTo>
                      <a:pt x="569" y="153"/>
                    </a:lnTo>
                    <a:lnTo>
                      <a:pt x="575" y="163"/>
                    </a:lnTo>
                    <a:lnTo>
                      <a:pt x="569" y="163"/>
                    </a:lnTo>
                    <a:lnTo>
                      <a:pt x="548" y="158"/>
                    </a:lnTo>
                    <a:lnTo>
                      <a:pt x="522" y="163"/>
                    </a:lnTo>
                    <a:lnTo>
                      <a:pt x="527" y="148"/>
                    </a:lnTo>
                    <a:moveTo>
                      <a:pt x="464" y="269"/>
                    </a:moveTo>
                    <a:lnTo>
                      <a:pt x="453" y="274"/>
                    </a:lnTo>
                    <a:lnTo>
                      <a:pt x="453" y="269"/>
                    </a:lnTo>
                    <a:lnTo>
                      <a:pt x="475" y="258"/>
                    </a:lnTo>
                    <a:lnTo>
                      <a:pt x="475" y="264"/>
                    </a:lnTo>
                    <a:lnTo>
                      <a:pt x="464" y="269"/>
                    </a:lnTo>
                    <a:moveTo>
                      <a:pt x="401" y="253"/>
                    </a:moveTo>
                    <a:lnTo>
                      <a:pt x="401" y="248"/>
                    </a:lnTo>
                    <a:lnTo>
                      <a:pt x="438" y="248"/>
                    </a:lnTo>
                    <a:lnTo>
                      <a:pt x="438" y="253"/>
                    </a:lnTo>
                    <a:lnTo>
                      <a:pt x="395" y="253"/>
                    </a:lnTo>
                    <a:lnTo>
                      <a:pt x="401" y="253"/>
                    </a:lnTo>
                    <a:moveTo>
                      <a:pt x="359" y="253"/>
                    </a:moveTo>
                    <a:lnTo>
                      <a:pt x="374" y="253"/>
                    </a:lnTo>
                    <a:lnTo>
                      <a:pt x="343" y="258"/>
                    </a:lnTo>
                    <a:lnTo>
                      <a:pt x="343" y="248"/>
                    </a:lnTo>
                    <a:lnTo>
                      <a:pt x="359" y="253"/>
                    </a:lnTo>
                    <a:moveTo>
                      <a:pt x="211" y="142"/>
                    </a:moveTo>
                    <a:lnTo>
                      <a:pt x="211" y="142"/>
                    </a:lnTo>
                    <a:lnTo>
                      <a:pt x="211" y="153"/>
                    </a:lnTo>
                    <a:lnTo>
                      <a:pt x="200" y="153"/>
                    </a:lnTo>
                    <a:lnTo>
                      <a:pt x="206" y="142"/>
                    </a:lnTo>
                    <a:lnTo>
                      <a:pt x="211" y="142"/>
                    </a:lnTo>
                    <a:moveTo>
                      <a:pt x="506" y="163"/>
                    </a:moveTo>
                    <a:lnTo>
                      <a:pt x="501" y="163"/>
                    </a:lnTo>
                    <a:lnTo>
                      <a:pt x="496" y="153"/>
                    </a:lnTo>
                    <a:lnTo>
                      <a:pt x="511" y="153"/>
                    </a:lnTo>
                    <a:lnTo>
                      <a:pt x="517" y="163"/>
                    </a:lnTo>
                    <a:lnTo>
                      <a:pt x="506" y="163"/>
                    </a:lnTo>
                    <a:moveTo>
                      <a:pt x="390" y="274"/>
                    </a:moveTo>
                    <a:lnTo>
                      <a:pt x="380" y="274"/>
                    </a:lnTo>
                    <a:lnTo>
                      <a:pt x="380" y="269"/>
                    </a:lnTo>
                    <a:lnTo>
                      <a:pt x="401" y="274"/>
                    </a:lnTo>
                    <a:lnTo>
                      <a:pt x="401" y="280"/>
                    </a:lnTo>
                    <a:lnTo>
                      <a:pt x="390" y="274"/>
                    </a:lnTo>
                    <a:moveTo>
                      <a:pt x="179" y="142"/>
                    </a:moveTo>
                    <a:lnTo>
                      <a:pt x="163" y="132"/>
                    </a:lnTo>
                    <a:lnTo>
                      <a:pt x="179" y="121"/>
                    </a:lnTo>
                    <a:lnTo>
                      <a:pt x="190" y="153"/>
                    </a:lnTo>
                    <a:lnTo>
                      <a:pt x="179" y="142"/>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38" name="Freeform 389"/>
              <p:cNvSpPr>
                <a:spLocks noEditPoints="1"/>
              </p:cNvSpPr>
              <p:nvPr/>
            </p:nvSpPr>
            <p:spPr bwMode="auto">
              <a:xfrm>
                <a:off x="2973" y="1556"/>
                <a:ext cx="169" cy="185"/>
              </a:xfrm>
              <a:custGeom>
                <a:avLst/>
                <a:gdLst>
                  <a:gd name="T0" fmla="*/ 95 w 169"/>
                  <a:gd name="T1" fmla="*/ 10 h 185"/>
                  <a:gd name="T2" fmla="*/ 90 w 169"/>
                  <a:gd name="T3" fmla="*/ 21 h 185"/>
                  <a:gd name="T4" fmla="*/ 79 w 169"/>
                  <a:gd name="T5" fmla="*/ 21 h 185"/>
                  <a:gd name="T6" fmla="*/ 74 w 169"/>
                  <a:gd name="T7" fmla="*/ 37 h 185"/>
                  <a:gd name="T8" fmla="*/ 95 w 169"/>
                  <a:gd name="T9" fmla="*/ 79 h 185"/>
                  <a:gd name="T10" fmla="*/ 132 w 169"/>
                  <a:gd name="T11" fmla="*/ 95 h 185"/>
                  <a:gd name="T12" fmla="*/ 137 w 169"/>
                  <a:gd name="T13" fmla="*/ 100 h 185"/>
                  <a:gd name="T14" fmla="*/ 143 w 169"/>
                  <a:gd name="T15" fmla="*/ 100 h 185"/>
                  <a:gd name="T16" fmla="*/ 169 w 169"/>
                  <a:gd name="T17" fmla="*/ 121 h 185"/>
                  <a:gd name="T18" fmla="*/ 164 w 169"/>
                  <a:gd name="T19" fmla="*/ 127 h 185"/>
                  <a:gd name="T20" fmla="*/ 159 w 169"/>
                  <a:gd name="T21" fmla="*/ 121 h 185"/>
                  <a:gd name="T22" fmla="*/ 143 w 169"/>
                  <a:gd name="T23" fmla="*/ 127 h 185"/>
                  <a:gd name="T24" fmla="*/ 153 w 169"/>
                  <a:gd name="T25" fmla="*/ 142 h 185"/>
                  <a:gd name="T26" fmla="*/ 137 w 169"/>
                  <a:gd name="T27" fmla="*/ 158 h 185"/>
                  <a:gd name="T28" fmla="*/ 132 w 169"/>
                  <a:gd name="T29" fmla="*/ 158 h 185"/>
                  <a:gd name="T30" fmla="*/ 127 w 169"/>
                  <a:gd name="T31" fmla="*/ 127 h 185"/>
                  <a:gd name="T32" fmla="*/ 116 w 169"/>
                  <a:gd name="T33" fmla="*/ 121 h 185"/>
                  <a:gd name="T34" fmla="*/ 79 w 169"/>
                  <a:gd name="T35" fmla="*/ 95 h 185"/>
                  <a:gd name="T36" fmla="*/ 43 w 169"/>
                  <a:gd name="T37" fmla="*/ 58 h 185"/>
                  <a:gd name="T38" fmla="*/ 32 w 169"/>
                  <a:gd name="T39" fmla="*/ 53 h 185"/>
                  <a:gd name="T40" fmla="*/ 16 w 169"/>
                  <a:gd name="T41" fmla="*/ 58 h 185"/>
                  <a:gd name="T42" fmla="*/ 6 w 169"/>
                  <a:gd name="T43" fmla="*/ 58 h 185"/>
                  <a:gd name="T44" fmla="*/ 0 w 169"/>
                  <a:gd name="T45" fmla="*/ 37 h 185"/>
                  <a:gd name="T46" fmla="*/ 6 w 169"/>
                  <a:gd name="T47" fmla="*/ 21 h 185"/>
                  <a:gd name="T48" fmla="*/ 6 w 169"/>
                  <a:gd name="T49" fmla="*/ 16 h 185"/>
                  <a:gd name="T50" fmla="*/ 16 w 169"/>
                  <a:gd name="T51" fmla="*/ 16 h 185"/>
                  <a:gd name="T52" fmla="*/ 16 w 169"/>
                  <a:gd name="T53" fmla="*/ 10 h 185"/>
                  <a:gd name="T54" fmla="*/ 21 w 169"/>
                  <a:gd name="T55" fmla="*/ 16 h 185"/>
                  <a:gd name="T56" fmla="*/ 32 w 169"/>
                  <a:gd name="T57" fmla="*/ 10 h 185"/>
                  <a:gd name="T58" fmla="*/ 43 w 169"/>
                  <a:gd name="T59" fmla="*/ 10 h 185"/>
                  <a:gd name="T60" fmla="*/ 43 w 169"/>
                  <a:gd name="T61" fmla="*/ 0 h 185"/>
                  <a:gd name="T62" fmla="*/ 69 w 169"/>
                  <a:gd name="T63" fmla="*/ 0 h 185"/>
                  <a:gd name="T64" fmla="*/ 79 w 169"/>
                  <a:gd name="T65" fmla="*/ 5 h 185"/>
                  <a:gd name="T66" fmla="*/ 95 w 169"/>
                  <a:gd name="T67" fmla="*/ 5 h 185"/>
                  <a:gd name="T68" fmla="*/ 95 w 169"/>
                  <a:gd name="T69" fmla="*/ 10 h 185"/>
                  <a:gd name="T70" fmla="*/ 85 w 169"/>
                  <a:gd name="T71" fmla="*/ 158 h 185"/>
                  <a:gd name="T72" fmla="*/ 127 w 169"/>
                  <a:gd name="T73" fmla="*/ 153 h 185"/>
                  <a:gd name="T74" fmla="*/ 122 w 169"/>
                  <a:gd name="T75" fmla="*/ 174 h 185"/>
                  <a:gd name="T76" fmla="*/ 122 w 169"/>
                  <a:gd name="T77" fmla="*/ 185 h 185"/>
                  <a:gd name="T78" fmla="*/ 79 w 169"/>
                  <a:gd name="T79" fmla="*/ 163 h 185"/>
                  <a:gd name="T80" fmla="*/ 85 w 169"/>
                  <a:gd name="T81" fmla="*/ 158 h 185"/>
                  <a:gd name="T82" fmla="*/ 37 w 169"/>
                  <a:gd name="T83" fmla="*/ 137 h 185"/>
                  <a:gd name="T84" fmla="*/ 21 w 169"/>
                  <a:gd name="T85" fmla="*/ 142 h 185"/>
                  <a:gd name="T86" fmla="*/ 16 w 169"/>
                  <a:gd name="T87" fmla="*/ 105 h 185"/>
                  <a:gd name="T88" fmla="*/ 32 w 169"/>
                  <a:gd name="T89" fmla="*/ 100 h 185"/>
                  <a:gd name="T90" fmla="*/ 37 w 169"/>
                  <a:gd name="T91" fmla="*/ 121 h 185"/>
                  <a:gd name="T92" fmla="*/ 37 w 169"/>
                  <a:gd name="T93" fmla="*/ 137 h 1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69" h="185">
                    <a:moveTo>
                      <a:pt x="95" y="10"/>
                    </a:moveTo>
                    <a:lnTo>
                      <a:pt x="90" y="21"/>
                    </a:lnTo>
                    <a:lnTo>
                      <a:pt x="79" y="21"/>
                    </a:lnTo>
                    <a:lnTo>
                      <a:pt x="74" y="37"/>
                    </a:lnTo>
                    <a:lnTo>
                      <a:pt x="95" y="79"/>
                    </a:lnTo>
                    <a:lnTo>
                      <a:pt x="132" y="95"/>
                    </a:lnTo>
                    <a:lnTo>
                      <a:pt x="137" y="100"/>
                    </a:lnTo>
                    <a:lnTo>
                      <a:pt x="143" y="100"/>
                    </a:lnTo>
                    <a:lnTo>
                      <a:pt x="169" y="121"/>
                    </a:lnTo>
                    <a:lnTo>
                      <a:pt x="164" y="127"/>
                    </a:lnTo>
                    <a:lnTo>
                      <a:pt x="159" y="121"/>
                    </a:lnTo>
                    <a:lnTo>
                      <a:pt x="143" y="127"/>
                    </a:lnTo>
                    <a:lnTo>
                      <a:pt x="153" y="142"/>
                    </a:lnTo>
                    <a:lnTo>
                      <a:pt x="137" y="158"/>
                    </a:lnTo>
                    <a:lnTo>
                      <a:pt x="132" y="158"/>
                    </a:lnTo>
                    <a:lnTo>
                      <a:pt x="127" y="127"/>
                    </a:lnTo>
                    <a:lnTo>
                      <a:pt x="116" y="121"/>
                    </a:lnTo>
                    <a:lnTo>
                      <a:pt x="79" y="95"/>
                    </a:lnTo>
                    <a:lnTo>
                      <a:pt x="43" y="58"/>
                    </a:lnTo>
                    <a:lnTo>
                      <a:pt x="32" y="53"/>
                    </a:lnTo>
                    <a:lnTo>
                      <a:pt x="16" y="58"/>
                    </a:lnTo>
                    <a:lnTo>
                      <a:pt x="6" y="58"/>
                    </a:lnTo>
                    <a:lnTo>
                      <a:pt x="0" y="37"/>
                    </a:lnTo>
                    <a:lnTo>
                      <a:pt x="6" y="21"/>
                    </a:lnTo>
                    <a:lnTo>
                      <a:pt x="6" y="16"/>
                    </a:lnTo>
                    <a:lnTo>
                      <a:pt x="16" y="16"/>
                    </a:lnTo>
                    <a:lnTo>
                      <a:pt x="16" y="10"/>
                    </a:lnTo>
                    <a:lnTo>
                      <a:pt x="21" y="16"/>
                    </a:lnTo>
                    <a:lnTo>
                      <a:pt x="32" y="10"/>
                    </a:lnTo>
                    <a:lnTo>
                      <a:pt x="43" y="10"/>
                    </a:lnTo>
                    <a:lnTo>
                      <a:pt x="43" y="0"/>
                    </a:lnTo>
                    <a:lnTo>
                      <a:pt x="69" y="0"/>
                    </a:lnTo>
                    <a:lnTo>
                      <a:pt x="79" y="5"/>
                    </a:lnTo>
                    <a:lnTo>
                      <a:pt x="95" y="5"/>
                    </a:lnTo>
                    <a:lnTo>
                      <a:pt x="95" y="10"/>
                    </a:lnTo>
                    <a:close/>
                    <a:moveTo>
                      <a:pt x="85" y="158"/>
                    </a:moveTo>
                    <a:lnTo>
                      <a:pt x="127" y="153"/>
                    </a:lnTo>
                    <a:lnTo>
                      <a:pt x="122" y="174"/>
                    </a:lnTo>
                    <a:lnTo>
                      <a:pt x="122" y="185"/>
                    </a:lnTo>
                    <a:lnTo>
                      <a:pt x="79" y="163"/>
                    </a:lnTo>
                    <a:lnTo>
                      <a:pt x="85" y="158"/>
                    </a:lnTo>
                    <a:close/>
                    <a:moveTo>
                      <a:pt x="37" y="137"/>
                    </a:moveTo>
                    <a:lnTo>
                      <a:pt x="21" y="142"/>
                    </a:lnTo>
                    <a:lnTo>
                      <a:pt x="16" y="105"/>
                    </a:lnTo>
                    <a:lnTo>
                      <a:pt x="32" y="100"/>
                    </a:lnTo>
                    <a:lnTo>
                      <a:pt x="37" y="121"/>
                    </a:lnTo>
                    <a:lnTo>
                      <a:pt x="37" y="137"/>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39" name="Freeform 390"/>
              <p:cNvSpPr>
                <a:spLocks noEditPoints="1"/>
              </p:cNvSpPr>
              <p:nvPr/>
            </p:nvSpPr>
            <p:spPr bwMode="auto">
              <a:xfrm>
                <a:off x="2973" y="1556"/>
                <a:ext cx="169" cy="185"/>
              </a:xfrm>
              <a:custGeom>
                <a:avLst/>
                <a:gdLst>
                  <a:gd name="T0" fmla="*/ 95 w 169"/>
                  <a:gd name="T1" fmla="*/ 10 h 185"/>
                  <a:gd name="T2" fmla="*/ 90 w 169"/>
                  <a:gd name="T3" fmla="*/ 21 h 185"/>
                  <a:gd name="T4" fmla="*/ 79 w 169"/>
                  <a:gd name="T5" fmla="*/ 21 h 185"/>
                  <a:gd name="T6" fmla="*/ 74 w 169"/>
                  <a:gd name="T7" fmla="*/ 37 h 185"/>
                  <a:gd name="T8" fmla="*/ 95 w 169"/>
                  <a:gd name="T9" fmla="*/ 79 h 185"/>
                  <a:gd name="T10" fmla="*/ 132 w 169"/>
                  <a:gd name="T11" fmla="*/ 95 h 185"/>
                  <a:gd name="T12" fmla="*/ 137 w 169"/>
                  <a:gd name="T13" fmla="*/ 100 h 185"/>
                  <a:gd name="T14" fmla="*/ 143 w 169"/>
                  <a:gd name="T15" fmla="*/ 100 h 185"/>
                  <a:gd name="T16" fmla="*/ 169 w 169"/>
                  <a:gd name="T17" fmla="*/ 121 h 185"/>
                  <a:gd name="T18" fmla="*/ 164 w 169"/>
                  <a:gd name="T19" fmla="*/ 127 h 185"/>
                  <a:gd name="T20" fmla="*/ 159 w 169"/>
                  <a:gd name="T21" fmla="*/ 121 h 185"/>
                  <a:gd name="T22" fmla="*/ 143 w 169"/>
                  <a:gd name="T23" fmla="*/ 127 h 185"/>
                  <a:gd name="T24" fmla="*/ 153 w 169"/>
                  <a:gd name="T25" fmla="*/ 142 h 185"/>
                  <a:gd name="T26" fmla="*/ 137 w 169"/>
                  <a:gd name="T27" fmla="*/ 158 h 185"/>
                  <a:gd name="T28" fmla="*/ 132 w 169"/>
                  <a:gd name="T29" fmla="*/ 158 h 185"/>
                  <a:gd name="T30" fmla="*/ 127 w 169"/>
                  <a:gd name="T31" fmla="*/ 127 h 185"/>
                  <a:gd name="T32" fmla="*/ 116 w 169"/>
                  <a:gd name="T33" fmla="*/ 121 h 185"/>
                  <a:gd name="T34" fmla="*/ 79 w 169"/>
                  <a:gd name="T35" fmla="*/ 95 h 185"/>
                  <a:gd name="T36" fmla="*/ 43 w 169"/>
                  <a:gd name="T37" fmla="*/ 58 h 185"/>
                  <a:gd name="T38" fmla="*/ 32 w 169"/>
                  <a:gd name="T39" fmla="*/ 53 h 185"/>
                  <a:gd name="T40" fmla="*/ 16 w 169"/>
                  <a:gd name="T41" fmla="*/ 58 h 185"/>
                  <a:gd name="T42" fmla="*/ 6 w 169"/>
                  <a:gd name="T43" fmla="*/ 58 h 185"/>
                  <a:gd name="T44" fmla="*/ 0 w 169"/>
                  <a:gd name="T45" fmla="*/ 37 h 185"/>
                  <a:gd name="T46" fmla="*/ 6 w 169"/>
                  <a:gd name="T47" fmla="*/ 21 h 185"/>
                  <a:gd name="T48" fmla="*/ 6 w 169"/>
                  <a:gd name="T49" fmla="*/ 16 h 185"/>
                  <a:gd name="T50" fmla="*/ 16 w 169"/>
                  <a:gd name="T51" fmla="*/ 16 h 185"/>
                  <a:gd name="T52" fmla="*/ 16 w 169"/>
                  <a:gd name="T53" fmla="*/ 10 h 185"/>
                  <a:gd name="T54" fmla="*/ 21 w 169"/>
                  <a:gd name="T55" fmla="*/ 16 h 185"/>
                  <a:gd name="T56" fmla="*/ 32 w 169"/>
                  <a:gd name="T57" fmla="*/ 10 h 185"/>
                  <a:gd name="T58" fmla="*/ 43 w 169"/>
                  <a:gd name="T59" fmla="*/ 10 h 185"/>
                  <a:gd name="T60" fmla="*/ 43 w 169"/>
                  <a:gd name="T61" fmla="*/ 0 h 185"/>
                  <a:gd name="T62" fmla="*/ 69 w 169"/>
                  <a:gd name="T63" fmla="*/ 0 h 185"/>
                  <a:gd name="T64" fmla="*/ 79 w 169"/>
                  <a:gd name="T65" fmla="*/ 5 h 185"/>
                  <a:gd name="T66" fmla="*/ 95 w 169"/>
                  <a:gd name="T67" fmla="*/ 5 h 185"/>
                  <a:gd name="T68" fmla="*/ 95 w 169"/>
                  <a:gd name="T69" fmla="*/ 10 h 185"/>
                  <a:gd name="T70" fmla="*/ 106 w 169"/>
                  <a:gd name="T71" fmla="*/ 153 h 185"/>
                  <a:gd name="T72" fmla="*/ 127 w 169"/>
                  <a:gd name="T73" fmla="*/ 153 h 185"/>
                  <a:gd name="T74" fmla="*/ 122 w 169"/>
                  <a:gd name="T75" fmla="*/ 174 h 185"/>
                  <a:gd name="T76" fmla="*/ 122 w 169"/>
                  <a:gd name="T77" fmla="*/ 185 h 185"/>
                  <a:gd name="T78" fmla="*/ 79 w 169"/>
                  <a:gd name="T79" fmla="*/ 163 h 185"/>
                  <a:gd name="T80" fmla="*/ 85 w 169"/>
                  <a:gd name="T81" fmla="*/ 158 h 185"/>
                  <a:gd name="T82" fmla="*/ 106 w 169"/>
                  <a:gd name="T83" fmla="*/ 153 h 185"/>
                  <a:gd name="T84" fmla="*/ 27 w 169"/>
                  <a:gd name="T85" fmla="*/ 142 h 185"/>
                  <a:gd name="T86" fmla="*/ 21 w 169"/>
                  <a:gd name="T87" fmla="*/ 142 h 185"/>
                  <a:gd name="T88" fmla="*/ 16 w 169"/>
                  <a:gd name="T89" fmla="*/ 105 h 185"/>
                  <a:gd name="T90" fmla="*/ 32 w 169"/>
                  <a:gd name="T91" fmla="*/ 100 h 185"/>
                  <a:gd name="T92" fmla="*/ 37 w 169"/>
                  <a:gd name="T93" fmla="*/ 121 h 185"/>
                  <a:gd name="T94" fmla="*/ 37 w 169"/>
                  <a:gd name="T95" fmla="*/ 137 h 185"/>
                  <a:gd name="T96" fmla="*/ 27 w 169"/>
                  <a:gd name="T97" fmla="*/ 142 h 1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69" h="185">
                    <a:moveTo>
                      <a:pt x="95" y="10"/>
                    </a:moveTo>
                    <a:lnTo>
                      <a:pt x="90" y="21"/>
                    </a:lnTo>
                    <a:lnTo>
                      <a:pt x="79" y="21"/>
                    </a:lnTo>
                    <a:lnTo>
                      <a:pt x="74" y="37"/>
                    </a:lnTo>
                    <a:lnTo>
                      <a:pt x="95" y="79"/>
                    </a:lnTo>
                    <a:lnTo>
                      <a:pt x="132" y="95"/>
                    </a:lnTo>
                    <a:lnTo>
                      <a:pt x="137" y="100"/>
                    </a:lnTo>
                    <a:lnTo>
                      <a:pt x="143" y="100"/>
                    </a:lnTo>
                    <a:lnTo>
                      <a:pt x="169" y="121"/>
                    </a:lnTo>
                    <a:lnTo>
                      <a:pt x="164" y="127"/>
                    </a:lnTo>
                    <a:lnTo>
                      <a:pt x="159" y="121"/>
                    </a:lnTo>
                    <a:lnTo>
                      <a:pt x="143" y="127"/>
                    </a:lnTo>
                    <a:lnTo>
                      <a:pt x="153" y="142"/>
                    </a:lnTo>
                    <a:lnTo>
                      <a:pt x="137" y="158"/>
                    </a:lnTo>
                    <a:lnTo>
                      <a:pt x="132" y="158"/>
                    </a:lnTo>
                    <a:lnTo>
                      <a:pt x="127" y="127"/>
                    </a:lnTo>
                    <a:lnTo>
                      <a:pt x="116" y="121"/>
                    </a:lnTo>
                    <a:lnTo>
                      <a:pt x="79" y="95"/>
                    </a:lnTo>
                    <a:lnTo>
                      <a:pt x="43" y="58"/>
                    </a:lnTo>
                    <a:lnTo>
                      <a:pt x="32" y="53"/>
                    </a:lnTo>
                    <a:lnTo>
                      <a:pt x="16" y="58"/>
                    </a:lnTo>
                    <a:lnTo>
                      <a:pt x="6" y="58"/>
                    </a:lnTo>
                    <a:lnTo>
                      <a:pt x="0" y="37"/>
                    </a:lnTo>
                    <a:lnTo>
                      <a:pt x="6" y="21"/>
                    </a:lnTo>
                    <a:lnTo>
                      <a:pt x="6" y="16"/>
                    </a:lnTo>
                    <a:lnTo>
                      <a:pt x="16" y="16"/>
                    </a:lnTo>
                    <a:lnTo>
                      <a:pt x="16" y="10"/>
                    </a:lnTo>
                    <a:lnTo>
                      <a:pt x="21" y="16"/>
                    </a:lnTo>
                    <a:lnTo>
                      <a:pt x="32" y="10"/>
                    </a:lnTo>
                    <a:lnTo>
                      <a:pt x="43" y="10"/>
                    </a:lnTo>
                    <a:lnTo>
                      <a:pt x="43" y="0"/>
                    </a:lnTo>
                    <a:lnTo>
                      <a:pt x="69" y="0"/>
                    </a:lnTo>
                    <a:lnTo>
                      <a:pt x="79" y="5"/>
                    </a:lnTo>
                    <a:lnTo>
                      <a:pt x="95" y="5"/>
                    </a:lnTo>
                    <a:lnTo>
                      <a:pt x="95" y="10"/>
                    </a:lnTo>
                    <a:moveTo>
                      <a:pt x="106" y="153"/>
                    </a:moveTo>
                    <a:lnTo>
                      <a:pt x="127" y="153"/>
                    </a:lnTo>
                    <a:lnTo>
                      <a:pt x="122" y="174"/>
                    </a:lnTo>
                    <a:lnTo>
                      <a:pt x="122" y="185"/>
                    </a:lnTo>
                    <a:lnTo>
                      <a:pt x="79" y="163"/>
                    </a:lnTo>
                    <a:lnTo>
                      <a:pt x="85" y="158"/>
                    </a:lnTo>
                    <a:lnTo>
                      <a:pt x="106" y="153"/>
                    </a:lnTo>
                    <a:moveTo>
                      <a:pt x="27" y="142"/>
                    </a:moveTo>
                    <a:lnTo>
                      <a:pt x="21" y="142"/>
                    </a:lnTo>
                    <a:lnTo>
                      <a:pt x="16" y="105"/>
                    </a:lnTo>
                    <a:lnTo>
                      <a:pt x="32" y="100"/>
                    </a:lnTo>
                    <a:lnTo>
                      <a:pt x="37" y="121"/>
                    </a:lnTo>
                    <a:lnTo>
                      <a:pt x="37" y="137"/>
                    </a:lnTo>
                    <a:lnTo>
                      <a:pt x="27" y="142"/>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40" name="Freeform 391"/>
              <p:cNvSpPr>
                <a:spLocks noEditPoints="1"/>
              </p:cNvSpPr>
              <p:nvPr/>
            </p:nvSpPr>
            <p:spPr bwMode="auto">
              <a:xfrm>
                <a:off x="4814" y="1582"/>
                <a:ext cx="153" cy="259"/>
              </a:xfrm>
              <a:custGeom>
                <a:avLst/>
                <a:gdLst>
                  <a:gd name="T0" fmla="*/ 137 w 153"/>
                  <a:gd name="T1" fmla="*/ 106 h 259"/>
                  <a:gd name="T2" fmla="*/ 132 w 153"/>
                  <a:gd name="T3" fmla="*/ 127 h 259"/>
                  <a:gd name="T4" fmla="*/ 153 w 153"/>
                  <a:gd name="T5" fmla="*/ 180 h 259"/>
                  <a:gd name="T6" fmla="*/ 132 w 153"/>
                  <a:gd name="T7" fmla="*/ 190 h 259"/>
                  <a:gd name="T8" fmla="*/ 100 w 153"/>
                  <a:gd name="T9" fmla="*/ 190 h 259"/>
                  <a:gd name="T10" fmla="*/ 100 w 153"/>
                  <a:gd name="T11" fmla="*/ 217 h 259"/>
                  <a:gd name="T12" fmla="*/ 79 w 153"/>
                  <a:gd name="T13" fmla="*/ 201 h 259"/>
                  <a:gd name="T14" fmla="*/ 63 w 153"/>
                  <a:gd name="T15" fmla="*/ 195 h 259"/>
                  <a:gd name="T16" fmla="*/ 37 w 153"/>
                  <a:gd name="T17" fmla="*/ 211 h 259"/>
                  <a:gd name="T18" fmla="*/ 21 w 153"/>
                  <a:gd name="T19" fmla="*/ 206 h 259"/>
                  <a:gd name="T20" fmla="*/ 21 w 153"/>
                  <a:gd name="T21" fmla="*/ 195 h 259"/>
                  <a:gd name="T22" fmla="*/ 58 w 153"/>
                  <a:gd name="T23" fmla="*/ 174 h 259"/>
                  <a:gd name="T24" fmla="*/ 84 w 153"/>
                  <a:gd name="T25" fmla="*/ 164 h 259"/>
                  <a:gd name="T26" fmla="*/ 95 w 153"/>
                  <a:gd name="T27" fmla="*/ 153 h 259"/>
                  <a:gd name="T28" fmla="*/ 111 w 153"/>
                  <a:gd name="T29" fmla="*/ 111 h 259"/>
                  <a:gd name="T30" fmla="*/ 100 w 153"/>
                  <a:gd name="T31" fmla="*/ 69 h 259"/>
                  <a:gd name="T32" fmla="*/ 68 w 153"/>
                  <a:gd name="T33" fmla="*/ 0 h 259"/>
                  <a:gd name="T34" fmla="*/ 132 w 153"/>
                  <a:gd name="T35" fmla="*/ 16 h 259"/>
                  <a:gd name="T36" fmla="*/ 126 w 153"/>
                  <a:gd name="T37" fmla="*/ 42 h 259"/>
                  <a:gd name="T38" fmla="*/ 84 w 153"/>
                  <a:gd name="T39" fmla="*/ 53 h 259"/>
                  <a:gd name="T40" fmla="*/ 74 w 153"/>
                  <a:gd name="T41" fmla="*/ 53 h 259"/>
                  <a:gd name="T42" fmla="*/ 79 w 153"/>
                  <a:gd name="T43" fmla="*/ 32 h 259"/>
                  <a:gd name="T44" fmla="*/ 58 w 153"/>
                  <a:gd name="T45" fmla="*/ 0 h 259"/>
                  <a:gd name="T46" fmla="*/ 21 w 153"/>
                  <a:gd name="T47" fmla="*/ 206 h 259"/>
                  <a:gd name="T48" fmla="*/ 47 w 153"/>
                  <a:gd name="T49" fmla="*/ 227 h 259"/>
                  <a:gd name="T50" fmla="*/ 42 w 153"/>
                  <a:gd name="T51" fmla="*/ 259 h 259"/>
                  <a:gd name="T52" fmla="*/ 16 w 153"/>
                  <a:gd name="T53" fmla="*/ 243 h 259"/>
                  <a:gd name="T54" fmla="*/ 10 w 153"/>
                  <a:gd name="T55" fmla="*/ 227 h 259"/>
                  <a:gd name="T56" fmla="*/ 16 w 153"/>
                  <a:gd name="T57" fmla="*/ 206 h 259"/>
                  <a:gd name="T58" fmla="*/ 47 w 153"/>
                  <a:gd name="T59" fmla="*/ 217 h 259"/>
                  <a:gd name="T60" fmla="*/ 47 w 153"/>
                  <a:gd name="T61" fmla="*/ 201 h 259"/>
                  <a:gd name="T62" fmla="*/ 58 w 153"/>
                  <a:gd name="T63" fmla="*/ 201 h 259"/>
                  <a:gd name="T64" fmla="*/ 74 w 153"/>
                  <a:gd name="T65" fmla="*/ 201 h 259"/>
                  <a:gd name="T66" fmla="*/ 74 w 153"/>
                  <a:gd name="T67" fmla="*/ 217 h 259"/>
                  <a:gd name="T68" fmla="*/ 63 w 153"/>
                  <a:gd name="T69" fmla="*/ 227 h 2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53" h="259">
                    <a:moveTo>
                      <a:pt x="100" y="69"/>
                    </a:moveTo>
                    <a:lnTo>
                      <a:pt x="137" y="106"/>
                    </a:lnTo>
                    <a:lnTo>
                      <a:pt x="137" y="127"/>
                    </a:lnTo>
                    <a:lnTo>
                      <a:pt x="132" y="127"/>
                    </a:lnTo>
                    <a:lnTo>
                      <a:pt x="142" y="148"/>
                    </a:lnTo>
                    <a:lnTo>
                      <a:pt x="153" y="180"/>
                    </a:lnTo>
                    <a:lnTo>
                      <a:pt x="148" y="185"/>
                    </a:lnTo>
                    <a:lnTo>
                      <a:pt x="132" y="190"/>
                    </a:lnTo>
                    <a:lnTo>
                      <a:pt x="121" y="195"/>
                    </a:lnTo>
                    <a:lnTo>
                      <a:pt x="100" y="190"/>
                    </a:lnTo>
                    <a:lnTo>
                      <a:pt x="111" y="201"/>
                    </a:lnTo>
                    <a:lnTo>
                      <a:pt x="100" y="217"/>
                    </a:lnTo>
                    <a:lnTo>
                      <a:pt x="84" y="206"/>
                    </a:lnTo>
                    <a:lnTo>
                      <a:pt x="79" y="201"/>
                    </a:lnTo>
                    <a:lnTo>
                      <a:pt x="84" y="195"/>
                    </a:lnTo>
                    <a:lnTo>
                      <a:pt x="63" y="195"/>
                    </a:lnTo>
                    <a:lnTo>
                      <a:pt x="42" y="201"/>
                    </a:lnTo>
                    <a:lnTo>
                      <a:pt x="37" y="211"/>
                    </a:lnTo>
                    <a:lnTo>
                      <a:pt x="32" y="201"/>
                    </a:lnTo>
                    <a:lnTo>
                      <a:pt x="21" y="206"/>
                    </a:lnTo>
                    <a:lnTo>
                      <a:pt x="16" y="195"/>
                    </a:lnTo>
                    <a:lnTo>
                      <a:pt x="21" y="195"/>
                    </a:lnTo>
                    <a:lnTo>
                      <a:pt x="37" y="180"/>
                    </a:lnTo>
                    <a:lnTo>
                      <a:pt x="58" y="174"/>
                    </a:lnTo>
                    <a:lnTo>
                      <a:pt x="68" y="169"/>
                    </a:lnTo>
                    <a:lnTo>
                      <a:pt x="84" y="164"/>
                    </a:lnTo>
                    <a:lnTo>
                      <a:pt x="79" y="137"/>
                    </a:lnTo>
                    <a:lnTo>
                      <a:pt x="95" y="153"/>
                    </a:lnTo>
                    <a:lnTo>
                      <a:pt x="105" y="137"/>
                    </a:lnTo>
                    <a:lnTo>
                      <a:pt x="111" y="111"/>
                    </a:lnTo>
                    <a:lnTo>
                      <a:pt x="95" y="85"/>
                    </a:lnTo>
                    <a:lnTo>
                      <a:pt x="100" y="69"/>
                    </a:lnTo>
                    <a:close/>
                    <a:moveTo>
                      <a:pt x="58" y="0"/>
                    </a:moveTo>
                    <a:lnTo>
                      <a:pt x="68" y="0"/>
                    </a:lnTo>
                    <a:lnTo>
                      <a:pt x="111" y="21"/>
                    </a:lnTo>
                    <a:lnTo>
                      <a:pt x="132" y="16"/>
                    </a:lnTo>
                    <a:lnTo>
                      <a:pt x="148" y="42"/>
                    </a:lnTo>
                    <a:lnTo>
                      <a:pt x="126" y="42"/>
                    </a:lnTo>
                    <a:lnTo>
                      <a:pt x="126" y="64"/>
                    </a:lnTo>
                    <a:lnTo>
                      <a:pt x="84" y="53"/>
                    </a:lnTo>
                    <a:lnTo>
                      <a:pt x="90" y="74"/>
                    </a:lnTo>
                    <a:lnTo>
                      <a:pt x="74" y="53"/>
                    </a:lnTo>
                    <a:lnTo>
                      <a:pt x="68" y="37"/>
                    </a:lnTo>
                    <a:lnTo>
                      <a:pt x="79" y="32"/>
                    </a:lnTo>
                    <a:lnTo>
                      <a:pt x="74" y="16"/>
                    </a:lnTo>
                    <a:lnTo>
                      <a:pt x="58" y="0"/>
                    </a:lnTo>
                    <a:close/>
                    <a:moveTo>
                      <a:pt x="16" y="206"/>
                    </a:moveTo>
                    <a:lnTo>
                      <a:pt x="21" y="206"/>
                    </a:lnTo>
                    <a:lnTo>
                      <a:pt x="37" y="211"/>
                    </a:lnTo>
                    <a:lnTo>
                      <a:pt x="47" y="227"/>
                    </a:lnTo>
                    <a:lnTo>
                      <a:pt x="47" y="254"/>
                    </a:lnTo>
                    <a:lnTo>
                      <a:pt x="42" y="259"/>
                    </a:lnTo>
                    <a:lnTo>
                      <a:pt x="21" y="248"/>
                    </a:lnTo>
                    <a:lnTo>
                      <a:pt x="16" y="243"/>
                    </a:lnTo>
                    <a:lnTo>
                      <a:pt x="21" y="227"/>
                    </a:lnTo>
                    <a:lnTo>
                      <a:pt x="10" y="227"/>
                    </a:lnTo>
                    <a:lnTo>
                      <a:pt x="0" y="217"/>
                    </a:lnTo>
                    <a:lnTo>
                      <a:pt x="16" y="206"/>
                    </a:lnTo>
                    <a:close/>
                    <a:moveTo>
                      <a:pt x="53" y="227"/>
                    </a:moveTo>
                    <a:lnTo>
                      <a:pt x="47" y="217"/>
                    </a:lnTo>
                    <a:lnTo>
                      <a:pt x="42" y="217"/>
                    </a:lnTo>
                    <a:lnTo>
                      <a:pt x="47" y="201"/>
                    </a:lnTo>
                    <a:lnTo>
                      <a:pt x="58" y="206"/>
                    </a:lnTo>
                    <a:lnTo>
                      <a:pt x="58" y="201"/>
                    </a:lnTo>
                    <a:lnTo>
                      <a:pt x="63" y="195"/>
                    </a:lnTo>
                    <a:lnTo>
                      <a:pt x="74" y="201"/>
                    </a:lnTo>
                    <a:lnTo>
                      <a:pt x="79" y="206"/>
                    </a:lnTo>
                    <a:lnTo>
                      <a:pt x="74" y="217"/>
                    </a:lnTo>
                    <a:lnTo>
                      <a:pt x="63" y="217"/>
                    </a:lnTo>
                    <a:lnTo>
                      <a:pt x="63" y="227"/>
                    </a:lnTo>
                    <a:lnTo>
                      <a:pt x="53" y="227"/>
                    </a:lnTo>
                    <a:close/>
                  </a:path>
                </a:pathLst>
              </a:custGeom>
              <a:solidFill>
                <a:srgbClr val="FB97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41" name="Freeform 392"/>
              <p:cNvSpPr>
                <a:spLocks noEditPoints="1"/>
              </p:cNvSpPr>
              <p:nvPr/>
            </p:nvSpPr>
            <p:spPr bwMode="auto">
              <a:xfrm>
                <a:off x="4814" y="1582"/>
                <a:ext cx="153" cy="259"/>
              </a:xfrm>
              <a:custGeom>
                <a:avLst/>
                <a:gdLst>
                  <a:gd name="T0" fmla="*/ 137 w 153"/>
                  <a:gd name="T1" fmla="*/ 106 h 259"/>
                  <a:gd name="T2" fmla="*/ 132 w 153"/>
                  <a:gd name="T3" fmla="*/ 127 h 259"/>
                  <a:gd name="T4" fmla="*/ 153 w 153"/>
                  <a:gd name="T5" fmla="*/ 180 h 259"/>
                  <a:gd name="T6" fmla="*/ 132 w 153"/>
                  <a:gd name="T7" fmla="*/ 190 h 259"/>
                  <a:gd name="T8" fmla="*/ 100 w 153"/>
                  <a:gd name="T9" fmla="*/ 190 h 259"/>
                  <a:gd name="T10" fmla="*/ 100 w 153"/>
                  <a:gd name="T11" fmla="*/ 217 h 259"/>
                  <a:gd name="T12" fmla="*/ 79 w 153"/>
                  <a:gd name="T13" fmla="*/ 201 h 259"/>
                  <a:gd name="T14" fmla="*/ 63 w 153"/>
                  <a:gd name="T15" fmla="*/ 195 h 259"/>
                  <a:gd name="T16" fmla="*/ 37 w 153"/>
                  <a:gd name="T17" fmla="*/ 211 h 259"/>
                  <a:gd name="T18" fmla="*/ 21 w 153"/>
                  <a:gd name="T19" fmla="*/ 206 h 259"/>
                  <a:gd name="T20" fmla="*/ 21 w 153"/>
                  <a:gd name="T21" fmla="*/ 195 h 259"/>
                  <a:gd name="T22" fmla="*/ 58 w 153"/>
                  <a:gd name="T23" fmla="*/ 174 h 259"/>
                  <a:gd name="T24" fmla="*/ 84 w 153"/>
                  <a:gd name="T25" fmla="*/ 164 h 259"/>
                  <a:gd name="T26" fmla="*/ 95 w 153"/>
                  <a:gd name="T27" fmla="*/ 153 h 259"/>
                  <a:gd name="T28" fmla="*/ 111 w 153"/>
                  <a:gd name="T29" fmla="*/ 111 h 259"/>
                  <a:gd name="T30" fmla="*/ 100 w 153"/>
                  <a:gd name="T31" fmla="*/ 69 h 259"/>
                  <a:gd name="T32" fmla="*/ 63 w 153"/>
                  <a:gd name="T33" fmla="*/ 0 h 259"/>
                  <a:gd name="T34" fmla="*/ 111 w 153"/>
                  <a:gd name="T35" fmla="*/ 21 h 259"/>
                  <a:gd name="T36" fmla="*/ 148 w 153"/>
                  <a:gd name="T37" fmla="*/ 42 h 259"/>
                  <a:gd name="T38" fmla="*/ 126 w 153"/>
                  <a:gd name="T39" fmla="*/ 64 h 259"/>
                  <a:gd name="T40" fmla="*/ 90 w 153"/>
                  <a:gd name="T41" fmla="*/ 74 h 259"/>
                  <a:gd name="T42" fmla="*/ 68 w 153"/>
                  <a:gd name="T43" fmla="*/ 37 h 259"/>
                  <a:gd name="T44" fmla="*/ 74 w 153"/>
                  <a:gd name="T45" fmla="*/ 16 h 259"/>
                  <a:gd name="T46" fmla="*/ 63 w 153"/>
                  <a:gd name="T47" fmla="*/ 0 h 259"/>
                  <a:gd name="T48" fmla="*/ 21 w 153"/>
                  <a:gd name="T49" fmla="*/ 206 h 259"/>
                  <a:gd name="T50" fmla="*/ 47 w 153"/>
                  <a:gd name="T51" fmla="*/ 227 h 259"/>
                  <a:gd name="T52" fmla="*/ 42 w 153"/>
                  <a:gd name="T53" fmla="*/ 259 h 259"/>
                  <a:gd name="T54" fmla="*/ 16 w 153"/>
                  <a:gd name="T55" fmla="*/ 243 h 259"/>
                  <a:gd name="T56" fmla="*/ 10 w 153"/>
                  <a:gd name="T57" fmla="*/ 227 h 259"/>
                  <a:gd name="T58" fmla="*/ 16 w 153"/>
                  <a:gd name="T59" fmla="*/ 206 h 259"/>
                  <a:gd name="T60" fmla="*/ 47 w 153"/>
                  <a:gd name="T61" fmla="*/ 222 h 259"/>
                  <a:gd name="T62" fmla="*/ 42 w 153"/>
                  <a:gd name="T63" fmla="*/ 217 h 259"/>
                  <a:gd name="T64" fmla="*/ 58 w 153"/>
                  <a:gd name="T65" fmla="*/ 206 h 259"/>
                  <a:gd name="T66" fmla="*/ 63 w 153"/>
                  <a:gd name="T67" fmla="*/ 195 h 259"/>
                  <a:gd name="T68" fmla="*/ 79 w 153"/>
                  <a:gd name="T69" fmla="*/ 206 h 259"/>
                  <a:gd name="T70" fmla="*/ 63 w 153"/>
                  <a:gd name="T71" fmla="*/ 217 h 259"/>
                  <a:gd name="T72" fmla="*/ 53 w 153"/>
                  <a:gd name="T73" fmla="*/ 227 h 2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53" h="259">
                    <a:moveTo>
                      <a:pt x="116" y="85"/>
                    </a:moveTo>
                    <a:lnTo>
                      <a:pt x="137" y="106"/>
                    </a:lnTo>
                    <a:lnTo>
                      <a:pt x="137" y="127"/>
                    </a:lnTo>
                    <a:lnTo>
                      <a:pt x="132" y="127"/>
                    </a:lnTo>
                    <a:lnTo>
                      <a:pt x="142" y="148"/>
                    </a:lnTo>
                    <a:lnTo>
                      <a:pt x="153" y="180"/>
                    </a:lnTo>
                    <a:lnTo>
                      <a:pt x="148" y="185"/>
                    </a:lnTo>
                    <a:lnTo>
                      <a:pt x="132" y="190"/>
                    </a:lnTo>
                    <a:lnTo>
                      <a:pt x="121" y="195"/>
                    </a:lnTo>
                    <a:lnTo>
                      <a:pt x="100" y="190"/>
                    </a:lnTo>
                    <a:lnTo>
                      <a:pt x="111" y="201"/>
                    </a:lnTo>
                    <a:lnTo>
                      <a:pt x="100" y="217"/>
                    </a:lnTo>
                    <a:lnTo>
                      <a:pt x="84" y="206"/>
                    </a:lnTo>
                    <a:lnTo>
                      <a:pt x="79" y="201"/>
                    </a:lnTo>
                    <a:lnTo>
                      <a:pt x="84" y="195"/>
                    </a:lnTo>
                    <a:lnTo>
                      <a:pt x="63" y="195"/>
                    </a:lnTo>
                    <a:lnTo>
                      <a:pt x="42" y="201"/>
                    </a:lnTo>
                    <a:lnTo>
                      <a:pt x="37" y="211"/>
                    </a:lnTo>
                    <a:lnTo>
                      <a:pt x="32" y="201"/>
                    </a:lnTo>
                    <a:lnTo>
                      <a:pt x="21" y="206"/>
                    </a:lnTo>
                    <a:lnTo>
                      <a:pt x="16" y="195"/>
                    </a:lnTo>
                    <a:lnTo>
                      <a:pt x="21" y="195"/>
                    </a:lnTo>
                    <a:lnTo>
                      <a:pt x="37" y="180"/>
                    </a:lnTo>
                    <a:lnTo>
                      <a:pt x="58" y="174"/>
                    </a:lnTo>
                    <a:lnTo>
                      <a:pt x="68" y="169"/>
                    </a:lnTo>
                    <a:lnTo>
                      <a:pt x="84" y="164"/>
                    </a:lnTo>
                    <a:lnTo>
                      <a:pt x="79" y="137"/>
                    </a:lnTo>
                    <a:lnTo>
                      <a:pt x="95" y="153"/>
                    </a:lnTo>
                    <a:lnTo>
                      <a:pt x="105" y="137"/>
                    </a:lnTo>
                    <a:lnTo>
                      <a:pt x="111" y="111"/>
                    </a:lnTo>
                    <a:lnTo>
                      <a:pt x="95" y="85"/>
                    </a:lnTo>
                    <a:lnTo>
                      <a:pt x="100" y="69"/>
                    </a:lnTo>
                    <a:lnTo>
                      <a:pt x="116" y="85"/>
                    </a:lnTo>
                    <a:moveTo>
                      <a:pt x="63" y="0"/>
                    </a:moveTo>
                    <a:lnTo>
                      <a:pt x="68" y="0"/>
                    </a:lnTo>
                    <a:lnTo>
                      <a:pt x="111" y="21"/>
                    </a:lnTo>
                    <a:lnTo>
                      <a:pt x="132" y="16"/>
                    </a:lnTo>
                    <a:lnTo>
                      <a:pt x="148" y="42"/>
                    </a:lnTo>
                    <a:lnTo>
                      <a:pt x="126" y="42"/>
                    </a:lnTo>
                    <a:lnTo>
                      <a:pt x="126" y="64"/>
                    </a:lnTo>
                    <a:lnTo>
                      <a:pt x="84" y="53"/>
                    </a:lnTo>
                    <a:lnTo>
                      <a:pt x="90" y="74"/>
                    </a:lnTo>
                    <a:lnTo>
                      <a:pt x="74" y="53"/>
                    </a:lnTo>
                    <a:lnTo>
                      <a:pt x="68" y="37"/>
                    </a:lnTo>
                    <a:lnTo>
                      <a:pt x="79" y="32"/>
                    </a:lnTo>
                    <a:lnTo>
                      <a:pt x="74" y="16"/>
                    </a:lnTo>
                    <a:lnTo>
                      <a:pt x="58" y="0"/>
                    </a:lnTo>
                    <a:lnTo>
                      <a:pt x="63" y="0"/>
                    </a:lnTo>
                    <a:moveTo>
                      <a:pt x="21" y="206"/>
                    </a:moveTo>
                    <a:lnTo>
                      <a:pt x="21" y="206"/>
                    </a:lnTo>
                    <a:lnTo>
                      <a:pt x="37" y="211"/>
                    </a:lnTo>
                    <a:lnTo>
                      <a:pt x="47" y="227"/>
                    </a:lnTo>
                    <a:lnTo>
                      <a:pt x="47" y="254"/>
                    </a:lnTo>
                    <a:lnTo>
                      <a:pt x="42" y="259"/>
                    </a:lnTo>
                    <a:lnTo>
                      <a:pt x="21" y="248"/>
                    </a:lnTo>
                    <a:lnTo>
                      <a:pt x="16" y="243"/>
                    </a:lnTo>
                    <a:lnTo>
                      <a:pt x="21" y="227"/>
                    </a:lnTo>
                    <a:lnTo>
                      <a:pt x="10" y="227"/>
                    </a:lnTo>
                    <a:lnTo>
                      <a:pt x="0" y="217"/>
                    </a:lnTo>
                    <a:lnTo>
                      <a:pt x="16" y="206"/>
                    </a:lnTo>
                    <a:lnTo>
                      <a:pt x="21" y="206"/>
                    </a:lnTo>
                    <a:moveTo>
                      <a:pt x="47" y="222"/>
                    </a:moveTo>
                    <a:lnTo>
                      <a:pt x="47" y="217"/>
                    </a:lnTo>
                    <a:lnTo>
                      <a:pt x="42" y="217"/>
                    </a:lnTo>
                    <a:lnTo>
                      <a:pt x="47" y="201"/>
                    </a:lnTo>
                    <a:lnTo>
                      <a:pt x="58" y="206"/>
                    </a:lnTo>
                    <a:lnTo>
                      <a:pt x="58" y="201"/>
                    </a:lnTo>
                    <a:lnTo>
                      <a:pt x="63" y="195"/>
                    </a:lnTo>
                    <a:lnTo>
                      <a:pt x="74" y="201"/>
                    </a:lnTo>
                    <a:lnTo>
                      <a:pt x="79" y="206"/>
                    </a:lnTo>
                    <a:lnTo>
                      <a:pt x="74" y="217"/>
                    </a:lnTo>
                    <a:lnTo>
                      <a:pt x="63" y="217"/>
                    </a:lnTo>
                    <a:lnTo>
                      <a:pt x="63" y="227"/>
                    </a:lnTo>
                    <a:lnTo>
                      <a:pt x="53" y="227"/>
                    </a:lnTo>
                    <a:lnTo>
                      <a:pt x="47" y="222"/>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42" name="Freeform 393"/>
              <p:cNvSpPr>
                <a:spLocks noEditPoints="1"/>
              </p:cNvSpPr>
              <p:nvPr/>
            </p:nvSpPr>
            <p:spPr bwMode="auto">
              <a:xfrm>
                <a:off x="4455" y="2268"/>
                <a:ext cx="306" cy="111"/>
              </a:xfrm>
              <a:custGeom>
                <a:avLst/>
                <a:gdLst>
                  <a:gd name="T0" fmla="*/ 143 w 306"/>
                  <a:gd name="T1" fmla="*/ 95 h 111"/>
                  <a:gd name="T2" fmla="*/ 153 w 306"/>
                  <a:gd name="T3" fmla="*/ 90 h 111"/>
                  <a:gd name="T4" fmla="*/ 174 w 306"/>
                  <a:gd name="T5" fmla="*/ 100 h 111"/>
                  <a:gd name="T6" fmla="*/ 180 w 306"/>
                  <a:gd name="T7" fmla="*/ 79 h 111"/>
                  <a:gd name="T8" fmla="*/ 206 w 306"/>
                  <a:gd name="T9" fmla="*/ 74 h 111"/>
                  <a:gd name="T10" fmla="*/ 211 w 306"/>
                  <a:gd name="T11" fmla="*/ 58 h 111"/>
                  <a:gd name="T12" fmla="*/ 222 w 306"/>
                  <a:gd name="T13" fmla="*/ 48 h 111"/>
                  <a:gd name="T14" fmla="*/ 232 w 306"/>
                  <a:gd name="T15" fmla="*/ 58 h 111"/>
                  <a:gd name="T16" fmla="*/ 243 w 306"/>
                  <a:gd name="T17" fmla="*/ 53 h 111"/>
                  <a:gd name="T18" fmla="*/ 238 w 306"/>
                  <a:gd name="T19" fmla="*/ 37 h 111"/>
                  <a:gd name="T20" fmla="*/ 259 w 306"/>
                  <a:gd name="T21" fmla="*/ 5 h 111"/>
                  <a:gd name="T22" fmla="*/ 269 w 306"/>
                  <a:gd name="T23" fmla="*/ 0 h 111"/>
                  <a:gd name="T24" fmla="*/ 275 w 306"/>
                  <a:gd name="T25" fmla="*/ 11 h 111"/>
                  <a:gd name="T26" fmla="*/ 275 w 306"/>
                  <a:gd name="T27" fmla="*/ 21 h 111"/>
                  <a:gd name="T28" fmla="*/ 285 w 306"/>
                  <a:gd name="T29" fmla="*/ 27 h 111"/>
                  <a:gd name="T30" fmla="*/ 306 w 306"/>
                  <a:gd name="T31" fmla="*/ 32 h 111"/>
                  <a:gd name="T32" fmla="*/ 296 w 306"/>
                  <a:gd name="T33" fmla="*/ 37 h 111"/>
                  <a:gd name="T34" fmla="*/ 285 w 306"/>
                  <a:gd name="T35" fmla="*/ 37 h 111"/>
                  <a:gd name="T36" fmla="*/ 296 w 306"/>
                  <a:gd name="T37" fmla="*/ 48 h 111"/>
                  <a:gd name="T38" fmla="*/ 280 w 306"/>
                  <a:gd name="T39" fmla="*/ 53 h 111"/>
                  <a:gd name="T40" fmla="*/ 269 w 306"/>
                  <a:gd name="T41" fmla="*/ 53 h 111"/>
                  <a:gd name="T42" fmla="*/ 248 w 306"/>
                  <a:gd name="T43" fmla="*/ 53 h 111"/>
                  <a:gd name="T44" fmla="*/ 248 w 306"/>
                  <a:gd name="T45" fmla="*/ 74 h 111"/>
                  <a:gd name="T46" fmla="*/ 238 w 306"/>
                  <a:gd name="T47" fmla="*/ 74 h 111"/>
                  <a:gd name="T48" fmla="*/ 232 w 306"/>
                  <a:gd name="T49" fmla="*/ 100 h 111"/>
                  <a:gd name="T50" fmla="*/ 216 w 306"/>
                  <a:gd name="T51" fmla="*/ 106 h 111"/>
                  <a:gd name="T52" fmla="*/ 201 w 306"/>
                  <a:gd name="T53" fmla="*/ 100 h 111"/>
                  <a:gd name="T54" fmla="*/ 195 w 306"/>
                  <a:gd name="T55" fmla="*/ 106 h 111"/>
                  <a:gd name="T56" fmla="*/ 169 w 306"/>
                  <a:gd name="T57" fmla="*/ 111 h 111"/>
                  <a:gd name="T58" fmla="*/ 153 w 306"/>
                  <a:gd name="T59" fmla="*/ 100 h 111"/>
                  <a:gd name="T60" fmla="*/ 143 w 306"/>
                  <a:gd name="T61" fmla="*/ 106 h 111"/>
                  <a:gd name="T62" fmla="*/ 143 w 306"/>
                  <a:gd name="T63" fmla="*/ 95 h 111"/>
                  <a:gd name="T64" fmla="*/ 6 w 306"/>
                  <a:gd name="T65" fmla="*/ 27 h 111"/>
                  <a:gd name="T66" fmla="*/ 0 w 306"/>
                  <a:gd name="T67" fmla="*/ 11 h 111"/>
                  <a:gd name="T68" fmla="*/ 0 w 306"/>
                  <a:gd name="T69" fmla="*/ 5 h 111"/>
                  <a:gd name="T70" fmla="*/ 16 w 306"/>
                  <a:gd name="T71" fmla="*/ 16 h 111"/>
                  <a:gd name="T72" fmla="*/ 16 w 306"/>
                  <a:gd name="T73" fmla="*/ 27 h 111"/>
                  <a:gd name="T74" fmla="*/ 21 w 306"/>
                  <a:gd name="T75" fmla="*/ 21 h 111"/>
                  <a:gd name="T76" fmla="*/ 27 w 306"/>
                  <a:gd name="T77" fmla="*/ 27 h 111"/>
                  <a:gd name="T78" fmla="*/ 32 w 306"/>
                  <a:gd name="T79" fmla="*/ 16 h 111"/>
                  <a:gd name="T80" fmla="*/ 48 w 306"/>
                  <a:gd name="T81" fmla="*/ 32 h 111"/>
                  <a:gd name="T82" fmla="*/ 53 w 306"/>
                  <a:gd name="T83" fmla="*/ 42 h 111"/>
                  <a:gd name="T84" fmla="*/ 53 w 306"/>
                  <a:gd name="T85" fmla="*/ 64 h 111"/>
                  <a:gd name="T86" fmla="*/ 53 w 306"/>
                  <a:gd name="T87" fmla="*/ 79 h 111"/>
                  <a:gd name="T88" fmla="*/ 58 w 306"/>
                  <a:gd name="T89" fmla="*/ 79 h 111"/>
                  <a:gd name="T90" fmla="*/ 69 w 306"/>
                  <a:gd name="T91" fmla="*/ 100 h 111"/>
                  <a:gd name="T92" fmla="*/ 69 w 306"/>
                  <a:gd name="T93" fmla="*/ 100 h 111"/>
                  <a:gd name="T94" fmla="*/ 64 w 306"/>
                  <a:gd name="T95" fmla="*/ 100 h 111"/>
                  <a:gd name="T96" fmla="*/ 58 w 306"/>
                  <a:gd name="T97" fmla="*/ 106 h 111"/>
                  <a:gd name="T98" fmla="*/ 53 w 306"/>
                  <a:gd name="T99" fmla="*/ 106 h 111"/>
                  <a:gd name="T100" fmla="*/ 53 w 306"/>
                  <a:gd name="T101" fmla="*/ 100 h 111"/>
                  <a:gd name="T102" fmla="*/ 21 w 306"/>
                  <a:gd name="T103" fmla="*/ 74 h 111"/>
                  <a:gd name="T104" fmla="*/ 21 w 306"/>
                  <a:gd name="T105" fmla="*/ 74 h 111"/>
                  <a:gd name="T106" fmla="*/ 11 w 306"/>
                  <a:gd name="T107" fmla="*/ 58 h 111"/>
                  <a:gd name="T108" fmla="*/ 6 w 306"/>
                  <a:gd name="T109" fmla="*/ 37 h 111"/>
                  <a:gd name="T110" fmla="*/ 6 w 306"/>
                  <a:gd name="T111" fmla="*/ 27 h 1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06" h="111">
                    <a:moveTo>
                      <a:pt x="143" y="95"/>
                    </a:moveTo>
                    <a:lnTo>
                      <a:pt x="153" y="90"/>
                    </a:lnTo>
                    <a:lnTo>
                      <a:pt x="174" y="100"/>
                    </a:lnTo>
                    <a:lnTo>
                      <a:pt x="180" y="79"/>
                    </a:lnTo>
                    <a:lnTo>
                      <a:pt x="206" y="74"/>
                    </a:lnTo>
                    <a:lnTo>
                      <a:pt x="211" y="58"/>
                    </a:lnTo>
                    <a:lnTo>
                      <a:pt x="222" y="48"/>
                    </a:lnTo>
                    <a:lnTo>
                      <a:pt x="232" y="58"/>
                    </a:lnTo>
                    <a:lnTo>
                      <a:pt x="243" y="53"/>
                    </a:lnTo>
                    <a:lnTo>
                      <a:pt x="238" y="37"/>
                    </a:lnTo>
                    <a:lnTo>
                      <a:pt x="259" y="5"/>
                    </a:lnTo>
                    <a:lnTo>
                      <a:pt x="269" y="0"/>
                    </a:lnTo>
                    <a:lnTo>
                      <a:pt x="275" y="11"/>
                    </a:lnTo>
                    <a:lnTo>
                      <a:pt x="275" y="21"/>
                    </a:lnTo>
                    <a:lnTo>
                      <a:pt x="285" y="27"/>
                    </a:lnTo>
                    <a:lnTo>
                      <a:pt x="306" y="32"/>
                    </a:lnTo>
                    <a:lnTo>
                      <a:pt x="296" y="37"/>
                    </a:lnTo>
                    <a:lnTo>
                      <a:pt x="285" y="37"/>
                    </a:lnTo>
                    <a:lnTo>
                      <a:pt x="296" y="48"/>
                    </a:lnTo>
                    <a:lnTo>
                      <a:pt x="280" y="53"/>
                    </a:lnTo>
                    <a:lnTo>
                      <a:pt x="269" y="53"/>
                    </a:lnTo>
                    <a:lnTo>
                      <a:pt x="248" y="53"/>
                    </a:lnTo>
                    <a:lnTo>
                      <a:pt x="248" y="74"/>
                    </a:lnTo>
                    <a:lnTo>
                      <a:pt x="238" y="74"/>
                    </a:lnTo>
                    <a:lnTo>
                      <a:pt x="232" y="100"/>
                    </a:lnTo>
                    <a:lnTo>
                      <a:pt x="216" y="106"/>
                    </a:lnTo>
                    <a:lnTo>
                      <a:pt x="201" y="100"/>
                    </a:lnTo>
                    <a:lnTo>
                      <a:pt x="195" y="106"/>
                    </a:lnTo>
                    <a:lnTo>
                      <a:pt x="169" y="111"/>
                    </a:lnTo>
                    <a:lnTo>
                      <a:pt x="153" y="100"/>
                    </a:lnTo>
                    <a:lnTo>
                      <a:pt x="143" y="106"/>
                    </a:lnTo>
                    <a:lnTo>
                      <a:pt x="143" y="95"/>
                    </a:lnTo>
                    <a:close/>
                    <a:moveTo>
                      <a:pt x="6" y="27"/>
                    </a:moveTo>
                    <a:lnTo>
                      <a:pt x="0" y="11"/>
                    </a:lnTo>
                    <a:lnTo>
                      <a:pt x="0" y="5"/>
                    </a:lnTo>
                    <a:lnTo>
                      <a:pt x="16" y="16"/>
                    </a:lnTo>
                    <a:lnTo>
                      <a:pt x="16" y="27"/>
                    </a:lnTo>
                    <a:lnTo>
                      <a:pt x="21" y="21"/>
                    </a:lnTo>
                    <a:lnTo>
                      <a:pt x="27" y="27"/>
                    </a:lnTo>
                    <a:lnTo>
                      <a:pt x="32" y="16"/>
                    </a:lnTo>
                    <a:lnTo>
                      <a:pt x="48" y="32"/>
                    </a:lnTo>
                    <a:lnTo>
                      <a:pt x="53" y="42"/>
                    </a:lnTo>
                    <a:lnTo>
                      <a:pt x="53" y="64"/>
                    </a:lnTo>
                    <a:lnTo>
                      <a:pt x="53" y="79"/>
                    </a:lnTo>
                    <a:lnTo>
                      <a:pt x="58" y="79"/>
                    </a:lnTo>
                    <a:lnTo>
                      <a:pt x="69" y="100"/>
                    </a:lnTo>
                    <a:lnTo>
                      <a:pt x="69" y="100"/>
                    </a:lnTo>
                    <a:lnTo>
                      <a:pt x="64" y="100"/>
                    </a:lnTo>
                    <a:lnTo>
                      <a:pt x="58" y="106"/>
                    </a:lnTo>
                    <a:lnTo>
                      <a:pt x="53" y="106"/>
                    </a:lnTo>
                    <a:lnTo>
                      <a:pt x="53" y="100"/>
                    </a:lnTo>
                    <a:lnTo>
                      <a:pt x="21" y="74"/>
                    </a:lnTo>
                    <a:lnTo>
                      <a:pt x="21" y="74"/>
                    </a:lnTo>
                    <a:lnTo>
                      <a:pt x="11" y="58"/>
                    </a:lnTo>
                    <a:lnTo>
                      <a:pt x="6" y="37"/>
                    </a:lnTo>
                    <a:lnTo>
                      <a:pt x="6" y="27"/>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43" name="Freeform 394"/>
              <p:cNvSpPr>
                <a:spLocks noEditPoints="1"/>
              </p:cNvSpPr>
              <p:nvPr/>
            </p:nvSpPr>
            <p:spPr bwMode="auto">
              <a:xfrm>
                <a:off x="4455" y="2268"/>
                <a:ext cx="306" cy="111"/>
              </a:xfrm>
              <a:custGeom>
                <a:avLst/>
                <a:gdLst>
                  <a:gd name="T0" fmla="*/ 148 w 306"/>
                  <a:gd name="T1" fmla="*/ 95 h 111"/>
                  <a:gd name="T2" fmla="*/ 153 w 306"/>
                  <a:gd name="T3" fmla="*/ 90 h 111"/>
                  <a:gd name="T4" fmla="*/ 174 w 306"/>
                  <a:gd name="T5" fmla="*/ 100 h 111"/>
                  <a:gd name="T6" fmla="*/ 180 w 306"/>
                  <a:gd name="T7" fmla="*/ 79 h 111"/>
                  <a:gd name="T8" fmla="*/ 206 w 306"/>
                  <a:gd name="T9" fmla="*/ 74 h 111"/>
                  <a:gd name="T10" fmla="*/ 211 w 306"/>
                  <a:gd name="T11" fmla="*/ 58 h 111"/>
                  <a:gd name="T12" fmla="*/ 222 w 306"/>
                  <a:gd name="T13" fmla="*/ 48 h 111"/>
                  <a:gd name="T14" fmla="*/ 232 w 306"/>
                  <a:gd name="T15" fmla="*/ 58 h 111"/>
                  <a:gd name="T16" fmla="*/ 243 w 306"/>
                  <a:gd name="T17" fmla="*/ 53 h 111"/>
                  <a:gd name="T18" fmla="*/ 238 w 306"/>
                  <a:gd name="T19" fmla="*/ 37 h 111"/>
                  <a:gd name="T20" fmla="*/ 259 w 306"/>
                  <a:gd name="T21" fmla="*/ 5 h 111"/>
                  <a:gd name="T22" fmla="*/ 269 w 306"/>
                  <a:gd name="T23" fmla="*/ 0 h 111"/>
                  <a:gd name="T24" fmla="*/ 275 w 306"/>
                  <a:gd name="T25" fmla="*/ 11 h 111"/>
                  <a:gd name="T26" fmla="*/ 275 w 306"/>
                  <a:gd name="T27" fmla="*/ 21 h 111"/>
                  <a:gd name="T28" fmla="*/ 285 w 306"/>
                  <a:gd name="T29" fmla="*/ 27 h 111"/>
                  <a:gd name="T30" fmla="*/ 306 w 306"/>
                  <a:gd name="T31" fmla="*/ 32 h 111"/>
                  <a:gd name="T32" fmla="*/ 296 w 306"/>
                  <a:gd name="T33" fmla="*/ 37 h 111"/>
                  <a:gd name="T34" fmla="*/ 285 w 306"/>
                  <a:gd name="T35" fmla="*/ 37 h 111"/>
                  <a:gd name="T36" fmla="*/ 296 w 306"/>
                  <a:gd name="T37" fmla="*/ 48 h 111"/>
                  <a:gd name="T38" fmla="*/ 280 w 306"/>
                  <a:gd name="T39" fmla="*/ 53 h 111"/>
                  <a:gd name="T40" fmla="*/ 269 w 306"/>
                  <a:gd name="T41" fmla="*/ 53 h 111"/>
                  <a:gd name="T42" fmla="*/ 248 w 306"/>
                  <a:gd name="T43" fmla="*/ 53 h 111"/>
                  <a:gd name="T44" fmla="*/ 248 w 306"/>
                  <a:gd name="T45" fmla="*/ 74 h 111"/>
                  <a:gd name="T46" fmla="*/ 238 w 306"/>
                  <a:gd name="T47" fmla="*/ 74 h 111"/>
                  <a:gd name="T48" fmla="*/ 232 w 306"/>
                  <a:gd name="T49" fmla="*/ 100 h 111"/>
                  <a:gd name="T50" fmla="*/ 216 w 306"/>
                  <a:gd name="T51" fmla="*/ 106 h 111"/>
                  <a:gd name="T52" fmla="*/ 201 w 306"/>
                  <a:gd name="T53" fmla="*/ 100 h 111"/>
                  <a:gd name="T54" fmla="*/ 195 w 306"/>
                  <a:gd name="T55" fmla="*/ 106 h 111"/>
                  <a:gd name="T56" fmla="*/ 169 w 306"/>
                  <a:gd name="T57" fmla="*/ 111 h 111"/>
                  <a:gd name="T58" fmla="*/ 153 w 306"/>
                  <a:gd name="T59" fmla="*/ 100 h 111"/>
                  <a:gd name="T60" fmla="*/ 143 w 306"/>
                  <a:gd name="T61" fmla="*/ 106 h 111"/>
                  <a:gd name="T62" fmla="*/ 143 w 306"/>
                  <a:gd name="T63" fmla="*/ 95 h 111"/>
                  <a:gd name="T64" fmla="*/ 148 w 306"/>
                  <a:gd name="T65" fmla="*/ 95 h 111"/>
                  <a:gd name="T66" fmla="*/ 0 w 306"/>
                  <a:gd name="T67" fmla="*/ 21 h 111"/>
                  <a:gd name="T68" fmla="*/ 0 w 306"/>
                  <a:gd name="T69" fmla="*/ 11 h 111"/>
                  <a:gd name="T70" fmla="*/ 0 w 306"/>
                  <a:gd name="T71" fmla="*/ 5 h 111"/>
                  <a:gd name="T72" fmla="*/ 16 w 306"/>
                  <a:gd name="T73" fmla="*/ 16 h 111"/>
                  <a:gd name="T74" fmla="*/ 16 w 306"/>
                  <a:gd name="T75" fmla="*/ 27 h 111"/>
                  <a:gd name="T76" fmla="*/ 21 w 306"/>
                  <a:gd name="T77" fmla="*/ 21 h 111"/>
                  <a:gd name="T78" fmla="*/ 27 w 306"/>
                  <a:gd name="T79" fmla="*/ 27 h 111"/>
                  <a:gd name="T80" fmla="*/ 32 w 306"/>
                  <a:gd name="T81" fmla="*/ 16 h 111"/>
                  <a:gd name="T82" fmla="*/ 48 w 306"/>
                  <a:gd name="T83" fmla="*/ 32 h 111"/>
                  <a:gd name="T84" fmla="*/ 53 w 306"/>
                  <a:gd name="T85" fmla="*/ 42 h 111"/>
                  <a:gd name="T86" fmla="*/ 53 w 306"/>
                  <a:gd name="T87" fmla="*/ 64 h 111"/>
                  <a:gd name="T88" fmla="*/ 53 w 306"/>
                  <a:gd name="T89" fmla="*/ 79 h 111"/>
                  <a:gd name="T90" fmla="*/ 58 w 306"/>
                  <a:gd name="T91" fmla="*/ 79 h 111"/>
                  <a:gd name="T92" fmla="*/ 69 w 306"/>
                  <a:gd name="T93" fmla="*/ 100 h 111"/>
                  <a:gd name="T94" fmla="*/ 69 w 306"/>
                  <a:gd name="T95" fmla="*/ 100 h 111"/>
                  <a:gd name="T96" fmla="*/ 64 w 306"/>
                  <a:gd name="T97" fmla="*/ 100 h 111"/>
                  <a:gd name="T98" fmla="*/ 58 w 306"/>
                  <a:gd name="T99" fmla="*/ 106 h 111"/>
                  <a:gd name="T100" fmla="*/ 53 w 306"/>
                  <a:gd name="T101" fmla="*/ 106 h 111"/>
                  <a:gd name="T102" fmla="*/ 53 w 306"/>
                  <a:gd name="T103" fmla="*/ 100 h 111"/>
                  <a:gd name="T104" fmla="*/ 21 w 306"/>
                  <a:gd name="T105" fmla="*/ 74 h 111"/>
                  <a:gd name="T106" fmla="*/ 21 w 306"/>
                  <a:gd name="T107" fmla="*/ 74 h 111"/>
                  <a:gd name="T108" fmla="*/ 11 w 306"/>
                  <a:gd name="T109" fmla="*/ 58 h 111"/>
                  <a:gd name="T110" fmla="*/ 6 w 306"/>
                  <a:gd name="T111" fmla="*/ 37 h 111"/>
                  <a:gd name="T112" fmla="*/ 6 w 306"/>
                  <a:gd name="T113" fmla="*/ 27 h 111"/>
                  <a:gd name="T114" fmla="*/ 0 w 306"/>
                  <a:gd name="T115" fmla="*/ 21 h 1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306" h="111">
                    <a:moveTo>
                      <a:pt x="148" y="95"/>
                    </a:moveTo>
                    <a:lnTo>
                      <a:pt x="153" y="90"/>
                    </a:lnTo>
                    <a:lnTo>
                      <a:pt x="174" y="100"/>
                    </a:lnTo>
                    <a:lnTo>
                      <a:pt x="180" y="79"/>
                    </a:lnTo>
                    <a:lnTo>
                      <a:pt x="206" y="74"/>
                    </a:lnTo>
                    <a:lnTo>
                      <a:pt x="211" y="58"/>
                    </a:lnTo>
                    <a:lnTo>
                      <a:pt x="222" y="48"/>
                    </a:lnTo>
                    <a:lnTo>
                      <a:pt x="232" y="58"/>
                    </a:lnTo>
                    <a:lnTo>
                      <a:pt x="243" y="53"/>
                    </a:lnTo>
                    <a:lnTo>
                      <a:pt x="238" y="37"/>
                    </a:lnTo>
                    <a:lnTo>
                      <a:pt x="259" y="5"/>
                    </a:lnTo>
                    <a:lnTo>
                      <a:pt x="269" y="0"/>
                    </a:lnTo>
                    <a:lnTo>
                      <a:pt x="275" y="11"/>
                    </a:lnTo>
                    <a:lnTo>
                      <a:pt x="275" y="21"/>
                    </a:lnTo>
                    <a:lnTo>
                      <a:pt x="285" y="27"/>
                    </a:lnTo>
                    <a:lnTo>
                      <a:pt x="306" y="32"/>
                    </a:lnTo>
                    <a:lnTo>
                      <a:pt x="296" y="37"/>
                    </a:lnTo>
                    <a:lnTo>
                      <a:pt x="285" y="37"/>
                    </a:lnTo>
                    <a:lnTo>
                      <a:pt x="296" y="48"/>
                    </a:lnTo>
                    <a:lnTo>
                      <a:pt x="280" y="53"/>
                    </a:lnTo>
                    <a:lnTo>
                      <a:pt x="269" y="53"/>
                    </a:lnTo>
                    <a:lnTo>
                      <a:pt x="248" y="53"/>
                    </a:lnTo>
                    <a:lnTo>
                      <a:pt x="248" y="74"/>
                    </a:lnTo>
                    <a:lnTo>
                      <a:pt x="238" y="74"/>
                    </a:lnTo>
                    <a:lnTo>
                      <a:pt x="232" y="100"/>
                    </a:lnTo>
                    <a:lnTo>
                      <a:pt x="216" y="106"/>
                    </a:lnTo>
                    <a:lnTo>
                      <a:pt x="201" y="100"/>
                    </a:lnTo>
                    <a:lnTo>
                      <a:pt x="195" y="106"/>
                    </a:lnTo>
                    <a:lnTo>
                      <a:pt x="169" y="111"/>
                    </a:lnTo>
                    <a:lnTo>
                      <a:pt x="153" y="100"/>
                    </a:lnTo>
                    <a:lnTo>
                      <a:pt x="143" y="106"/>
                    </a:lnTo>
                    <a:lnTo>
                      <a:pt x="143" y="95"/>
                    </a:lnTo>
                    <a:lnTo>
                      <a:pt x="148" y="95"/>
                    </a:lnTo>
                    <a:moveTo>
                      <a:pt x="0" y="21"/>
                    </a:moveTo>
                    <a:lnTo>
                      <a:pt x="0" y="11"/>
                    </a:lnTo>
                    <a:lnTo>
                      <a:pt x="0" y="5"/>
                    </a:lnTo>
                    <a:lnTo>
                      <a:pt x="16" y="16"/>
                    </a:lnTo>
                    <a:lnTo>
                      <a:pt x="16" y="27"/>
                    </a:lnTo>
                    <a:lnTo>
                      <a:pt x="21" y="21"/>
                    </a:lnTo>
                    <a:lnTo>
                      <a:pt x="27" y="27"/>
                    </a:lnTo>
                    <a:lnTo>
                      <a:pt x="32" y="16"/>
                    </a:lnTo>
                    <a:lnTo>
                      <a:pt x="48" y="32"/>
                    </a:lnTo>
                    <a:lnTo>
                      <a:pt x="53" y="42"/>
                    </a:lnTo>
                    <a:lnTo>
                      <a:pt x="53" y="64"/>
                    </a:lnTo>
                    <a:lnTo>
                      <a:pt x="53" y="79"/>
                    </a:lnTo>
                    <a:lnTo>
                      <a:pt x="58" y="79"/>
                    </a:lnTo>
                    <a:lnTo>
                      <a:pt x="69" y="100"/>
                    </a:lnTo>
                    <a:lnTo>
                      <a:pt x="69" y="100"/>
                    </a:lnTo>
                    <a:lnTo>
                      <a:pt x="64" y="100"/>
                    </a:lnTo>
                    <a:lnTo>
                      <a:pt x="58" y="106"/>
                    </a:lnTo>
                    <a:lnTo>
                      <a:pt x="53" y="106"/>
                    </a:lnTo>
                    <a:lnTo>
                      <a:pt x="53" y="100"/>
                    </a:lnTo>
                    <a:lnTo>
                      <a:pt x="21" y="74"/>
                    </a:lnTo>
                    <a:lnTo>
                      <a:pt x="21" y="74"/>
                    </a:lnTo>
                    <a:lnTo>
                      <a:pt x="11" y="58"/>
                    </a:lnTo>
                    <a:lnTo>
                      <a:pt x="6" y="37"/>
                    </a:lnTo>
                    <a:lnTo>
                      <a:pt x="6" y="27"/>
                    </a:lnTo>
                    <a:lnTo>
                      <a:pt x="0" y="2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44" name="Freeform 395"/>
              <p:cNvSpPr>
                <a:spLocks noEditPoints="1"/>
              </p:cNvSpPr>
              <p:nvPr/>
            </p:nvSpPr>
            <p:spPr bwMode="auto">
              <a:xfrm>
                <a:off x="5220" y="3012"/>
                <a:ext cx="285" cy="222"/>
              </a:xfrm>
              <a:custGeom>
                <a:avLst/>
                <a:gdLst>
                  <a:gd name="T0" fmla="*/ 132 w 285"/>
                  <a:gd name="T1" fmla="*/ 132 h 222"/>
                  <a:gd name="T2" fmla="*/ 148 w 285"/>
                  <a:gd name="T3" fmla="*/ 127 h 222"/>
                  <a:gd name="T4" fmla="*/ 163 w 285"/>
                  <a:gd name="T5" fmla="*/ 111 h 222"/>
                  <a:gd name="T6" fmla="*/ 179 w 285"/>
                  <a:gd name="T7" fmla="*/ 116 h 222"/>
                  <a:gd name="T8" fmla="*/ 169 w 285"/>
                  <a:gd name="T9" fmla="*/ 132 h 222"/>
                  <a:gd name="T10" fmla="*/ 127 w 285"/>
                  <a:gd name="T11" fmla="*/ 159 h 222"/>
                  <a:gd name="T12" fmla="*/ 127 w 285"/>
                  <a:gd name="T13" fmla="*/ 169 h 222"/>
                  <a:gd name="T14" fmla="*/ 121 w 285"/>
                  <a:gd name="T15" fmla="*/ 174 h 222"/>
                  <a:gd name="T16" fmla="*/ 116 w 285"/>
                  <a:gd name="T17" fmla="*/ 169 h 222"/>
                  <a:gd name="T18" fmla="*/ 95 w 285"/>
                  <a:gd name="T19" fmla="*/ 180 h 222"/>
                  <a:gd name="T20" fmla="*/ 79 w 285"/>
                  <a:gd name="T21" fmla="*/ 190 h 222"/>
                  <a:gd name="T22" fmla="*/ 58 w 285"/>
                  <a:gd name="T23" fmla="*/ 206 h 222"/>
                  <a:gd name="T24" fmla="*/ 37 w 285"/>
                  <a:gd name="T25" fmla="*/ 222 h 222"/>
                  <a:gd name="T26" fmla="*/ 21 w 285"/>
                  <a:gd name="T27" fmla="*/ 217 h 222"/>
                  <a:gd name="T28" fmla="*/ 0 w 285"/>
                  <a:gd name="T29" fmla="*/ 211 h 222"/>
                  <a:gd name="T30" fmla="*/ 0 w 285"/>
                  <a:gd name="T31" fmla="*/ 206 h 222"/>
                  <a:gd name="T32" fmla="*/ 26 w 285"/>
                  <a:gd name="T33" fmla="*/ 190 h 222"/>
                  <a:gd name="T34" fmla="*/ 58 w 285"/>
                  <a:gd name="T35" fmla="*/ 174 h 222"/>
                  <a:gd name="T36" fmla="*/ 84 w 285"/>
                  <a:gd name="T37" fmla="*/ 164 h 222"/>
                  <a:gd name="T38" fmla="*/ 111 w 285"/>
                  <a:gd name="T39" fmla="*/ 148 h 222"/>
                  <a:gd name="T40" fmla="*/ 132 w 285"/>
                  <a:gd name="T41" fmla="*/ 132 h 222"/>
                  <a:gd name="T42" fmla="*/ 243 w 285"/>
                  <a:gd name="T43" fmla="*/ 0 h 222"/>
                  <a:gd name="T44" fmla="*/ 253 w 285"/>
                  <a:gd name="T45" fmla="*/ 16 h 222"/>
                  <a:gd name="T46" fmla="*/ 243 w 285"/>
                  <a:gd name="T47" fmla="*/ 42 h 222"/>
                  <a:gd name="T48" fmla="*/ 248 w 285"/>
                  <a:gd name="T49" fmla="*/ 53 h 222"/>
                  <a:gd name="T50" fmla="*/ 258 w 285"/>
                  <a:gd name="T51" fmla="*/ 32 h 222"/>
                  <a:gd name="T52" fmla="*/ 253 w 285"/>
                  <a:gd name="T53" fmla="*/ 58 h 222"/>
                  <a:gd name="T54" fmla="*/ 264 w 285"/>
                  <a:gd name="T55" fmla="*/ 64 h 222"/>
                  <a:gd name="T56" fmla="*/ 285 w 285"/>
                  <a:gd name="T57" fmla="*/ 58 h 222"/>
                  <a:gd name="T58" fmla="*/ 285 w 285"/>
                  <a:gd name="T59" fmla="*/ 58 h 222"/>
                  <a:gd name="T60" fmla="*/ 274 w 285"/>
                  <a:gd name="T61" fmla="*/ 74 h 222"/>
                  <a:gd name="T62" fmla="*/ 258 w 285"/>
                  <a:gd name="T63" fmla="*/ 90 h 222"/>
                  <a:gd name="T64" fmla="*/ 248 w 285"/>
                  <a:gd name="T65" fmla="*/ 90 h 222"/>
                  <a:gd name="T66" fmla="*/ 237 w 285"/>
                  <a:gd name="T67" fmla="*/ 95 h 222"/>
                  <a:gd name="T68" fmla="*/ 211 w 285"/>
                  <a:gd name="T69" fmla="*/ 122 h 222"/>
                  <a:gd name="T70" fmla="*/ 190 w 285"/>
                  <a:gd name="T71" fmla="*/ 132 h 222"/>
                  <a:gd name="T72" fmla="*/ 185 w 285"/>
                  <a:gd name="T73" fmla="*/ 127 h 222"/>
                  <a:gd name="T74" fmla="*/ 206 w 285"/>
                  <a:gd name="T75" fmla="*/ 106 h 222"/>
                  <a:gd name="T76" fmla="*/ 195 w 285"/>
                  <a:gd name="T77" fmla="*/ 95 h 222"/>
                  <a:gd name="T78" fmla="*/ 195 w 285"/>
                  <a:gd name="T79" fmla="*/ 90 h 222"/>
                  <a:gd name="T80" fmla="*/ 216 w 285"/>
                  <a:gd name="T81" fmla="*/ 79 h 222"/>
                  <a:gd name="T82" fmla="*/ 232 w 285"/>
                  <a:gd name="T83" fmla="*/ 58 h 222"/>
                  <a:gd name="T84" fmla="*/ 237 w 285"/>
                  <a:gd name="T85" fmla="*/ 0 h 222"/>
                  <a:gd name="T86" fmla="*/ 243 w 285"/>
                  <a:gd name="T87" fmla="*/ 0 h 2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85" h="222">
                    <a:moveTo>
                      <a:pt x="132" y="132"/>
                    </a:moveTo>
                    <a:lnTo>
                      <a:pt x="148" y="127"/>
                    </a:lnTo>
                    <a:lnTo>
                      <a:pt x="163" y="111"/>
                    </a:lnTo>
                    <a:lnTo>
                      <a:pt x="179" y="116"/>
                    </a:lnTo>
                    <a:lnTo>
                      <a:pt x="169" y="132"/>
                    </a:lnTo>
                    <a:lnTo>
                      <a:pt x="127" y="159"/>
                    </a:lnTo>
                    <a:lnTo>
                      <a:pt x="127" y="169"/>
                    </a:lnTo>
                    <a:lnTo>
                      <a:pt x="121" y="174"/>
                    </a:lnTo>
                    <a:lnTo>
                      <a:pt x="116" y="169"/>
                    </a:lnTo>
                    <a:lnTo>
                      <a:pt x="95" y="180"/>
                    </a:lnTo>
                    <a:lnTo>
                      <a:pt x="79" y="190"/>
                    </a:lnTo>
                    <a:lnTo>
                      <a:pt x="58" y="206"/>
                    </a:lnTo>
                    <a:lnTo>
                      <a:pt x="37" y="222"/>
                    </a:lnTo>
                    <a:lnTo>
                      <a:pt x="21" y="217"/>
                    </a:lnTo>
                    <a:lnTo>
                      <a:pt x="0" y="211"/>
                    </a:lnTo>
                    <a:lnTo>
                      <a:pt x="0" y="206"/>
                    </a:lnTo>
                    <a:lnTo>
                      <a:pt x="26" y="190"/>
                    </a:lnTo>
                    <a:lnTo>
                      <a:pt x="58" y="174"/>
                    </a:lnTo>
                    <a:lnTo>
                      <a:pt x="84" y="164"/>
                    </a:lnTo>
                    <a:lnTo>
                      <a:pt x="111" y="148"/>
                    </a:lnTo>
                    <a:lnTo>
                      <a:pt x="132" y="132"/>
                    </a:lnTo>
                    <a:close/>
                    <a:moveTo>
                      <a:pt x="243" y="0"/>
                    </a:moveTo>
                    <a:lnTo>
                      <a:pt x="253" y="16"/>
                    </a:lnTo>
                    <a:lnTo>
                      <a:pt x="243" y="42"/>
                    </a:lnTo>
                    <a:lnTo>
                      <a:pt x="248" y="53"/>
                    </a:lnTo>
                    <a:lnTo>
                      <a:pt x="258" y="32"/>
                    </a:lnTo>
                    <a:lnTo>
                      <a:pt x="253" y="58"/>
                    </a:lnTo>
                    <a:lnTo>
                      <a:pt x="264" y="64"/>
                    </a:lnTo>
                    <a:lnTo>
                      <a:pt x="285" y="58"/>
                    </a:lnTo>
                    <a:lnTo>
                      <a:pt x="285" y="58"/>
                    </a:lnTo>
                    <a:lnTo>
                      <a:pt x="274" y="74"/>
                    </a:lnTo>
                    <a:lnTo>
                      <a:pt x="258" y="90"/>
                    </a:lnTo>
                    <a:lnTo>
                      <a:pt x="248" y="90"/>
                    </a:lnTo>
                    <a:lnTo>
                      <a:pt x="237" y="95"/>
                    </a:lnTo>
                    <a:lnTo>
                      <a:pt x="211" y="122"/>
                    </a:lnTo>
                    <a:lnTo>
                      <a:pt x="190" y="132"/>
                    </a:lnTo>
                    <a:lnTo>
                      <a:pt x="185" y="127"/>
                    </a:lnTo>
                    <a:lnTo>
                      <a:pt x="206" y="106"/>
                    </a:lnTo>
                    <a:lnTo>
                      <a:pt x="195" y="95"/>
                    </a:lnTo>
                    <a:lnTo>
                      <a:pt x="195" y="90"/>
                    </a:lnTo>
                    <a:lnTo>
                      <a:pt x="216" y="79"/>
                    </a:lnTo>
                    <a:lnTo>
                      <a:pt x="232" y="58"/>
                    </a:lnTo>
                    <a:lnTo>
                      <a:pt x="237" y="0"/>
                    </a:lnTo>
                    <a:lnTo>
                      <a:pt x="243" y="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45" name="Freeform 396"/>
              <p:cNvSpPr>
                <a:spLocks noEditPoints="1"/>
              </p:cNvSpPr>
              <p:nvPr/>
            </p:nvSpPr>
            <p:spPr bwMode="auto">
              <a:xfrm>
                <a:off x="5220" y="3012"/>
                <a:ext cx="285" cy="222"/>
              </a:xfrm>
              <a:custGeom>
                <a:avLst/>
                <a:gdLst>
                  <a:gd name="T0" fmla="*/ 137 w 285"/>
                  <a:gd name="T1" fmla="*/ 127 h 222"/>
                  <a:gd name="T2" fmla="*/ 148 w 285"/>
                  <a:gd name="T3" fmla="*/ 127 h 222"/>
                  <a:gd name="T4" fmla="*/ 163 w 285"/>
                  <a:gd name="T5" fmla="*/ 111 h 222"/>
                  <a:gd name="T6" fmla="*/ 179 w 285"/>
                  <a:gd name="T7" fmla="*/ 116 h 222"/>
                  <a:gd name="T8" fmla="*/ 169 w 285"/>
                  <a:gd name="T9" fmla="*/ 132 h 222"/>
                  <a:gd name="T10" fmla="*/ 127 w 285"/>
                  <a:gd name="T11" fmla="*/ 159 h 222"/>
                  <a:gd name="T12" fmla="*/ 127 w 285"/>
                  <a:gd name="T13" fmla="*/ 169 h 222"/>
                  <a:gd name="T14" fmla="*/ 121 w 285"/>
                  <a:gd name="T15" fmla="*/ 174 h 222"/>
                  <a:gd name="T16" fmla="*/ 116 w 285"/>
                  <a:gd name="T17" fmla="*/ 169 h 222"/>
                  <a:gd name="T18" fmla="*/ 95 w 285"/>
                  <a:gd name="T19" fmla="*/ 180 h 222"/>
                  <a:gd name="T20" fmla="*/ 79 w 285"/>
                  <a:gd name="T21" fmla="*/ 190 h 222"/>
                  <a:gd name="T22" fmla="*/ 58 w 285"/>
                  <a:gd name="T23" fmla="*/ 206 h 222"/>
                  <a:gd name="T24" fmla="*/ 37 w 285"/>
                  <a:gd name="T25" fmla="*/ 222 h 222"/>
                  <a:gd name="T26" fmla="*/ 21 w 285"/>
                  <a:gd name="T27" fmla="*/ 217 h 222"/>
                  <a:gd name="T28" fmla="*/ 0 w 285"/>
                  <a:gd name="T29" fmla="*/ 211 h 222"/>
                  <a:gd name="T30" fmla="*/ 0 w 285"/>
                  <a:gd name="T31" fmla="*/ 206 h 222"/>
                  <a:gd name="T32" fmla="*/ 26 w 285"/>
                  <a:gd name="T33" fmla="*/ 190 h 222"/>
                  <a:gd name="T34" fmla="*/ 58 w 285"/>
                  <a:gd name="T35" fmla="*/ 174 h 222"/>
                  <a:gd name="T36" fmla="*/ 84 w 285"/>
                  <a:gd name="T37" fmla="*/ 164 h 222"/>
                  <a:gd name="T38" fmla="*/ 111 w 285"/>
                  <a:gd name="T39" fmla="*/ 148 h 222"/>
                  <a:gd name="T40" fmla="*/ 132 w 285"/>
                  <a:gd name="T41" fmla="*/ 132 h 222"/>
                  <a:gd name="T42" fmla="*/ 137 w 285"/>
                  <a:gd name="T43" fmla="*/ 127 h 222"/>
                  <a:gd name="T44" fmla="*/ 248 w 285"/>
                  <a:gd name="T45" fmla="*/ 11 h 222"/>
                  <a:gd name="T46" fmla="*/ 253 w 285"/>
                  <a:gd name="T47" fmla="*/ 16 h 222"/>
                  <a:gd name="T48" fmla="*/ 243 w 285"/>
                  <a:gd name="T49" fmla="*/ 42 h 222"/>
                  <a:gd name="T50" fmla="*/ 248 w 285"/>
                  <a:gd name="T51" fmla="*/ 53 h 222"/>
                  <a:gd name="T52" fmla="*/ 258 w 285"/>
                  <a:gd name="T53" fmla="*/ 32 h 222"/>
                  <a:gd name="T54" fmla="*/ 253 w 285"/>
                  <a:gd name="T55" fmla="*/ 58 h 222"/>
                  <a:gd name="T56" fmla="*/ 264 w 285"/>
                  <a:gd name="T57" fmla="*/ 64 h 222"/>
                  <a:gd name="T58" fmla="*/ 285 w 285"/>
                  <a:gd name="T59" fmla="*/ 58 h 222"/>
                  <a:gd name="T60" fmla="*/ 285 w 285"/>
                  <a:gd name="T61" fmla="*/ 58 h 222"/>
                  <a:gd name="T62" fmla="*/ 274 w 285"/>
                  <a:gd name="T63" fmla="*/ 74 h 222"/>
                  <a:gd name="T64" fmla="*/ 258 w 285"/>
                  <a:gd name="T65" fmla="*/ 90 h 222"/>
                  <a:gd name="T66" fmla="*/ 248 w 285"/>
                  <a:gd name="T67" fmla="*/ 90 h 222"/>
                  <a:gd name="T68" fmla="*/ 237 w 285"/>
                  <a:gd name="T69" fmla="*/ 95 h 222"/>
                  <a:gd name="T70" fmla="*/ 211 w 285"/>
                  <a:gd name="T71" fmla="*/ 122 h 222"/>
                  <a:gd name="T72" fmla="*/ 190 w 285"/>
                  <a:gd name="T73" fmla="*/ 132 h 222"/>
                  <a:gd name="T74" fmla="*/ 185 w 285"/>
                  <a:gd name="T75" fmla="*/ 127 h 222"/>
                  <a:gd name="T76" fmla="*/ 206 w 285"/>
                  <a:gd name="T77" fmla="*/ 106 h 222"/>
                  <a:gd name="T78" fmla="*/ 195 w 285"/>
                  <a:gd name="T79" fmla="*/ 95 h 222"/>
                  <a:gd name="T80" fmla="*/ 195 w 285"/>
                  <a:gd name="T81" fmla="*/ 90 h 222"/>
                  <a:gd name="T82" fmla="*/ 216 w 285"/>
                  <a:gd name="T83" fmla="*/ 79 h 222"/>
                  <a:gd name="T84" fmla="*/ 232 w 285"/>
                  <a:gd name="T85" fmla="*/ 58 h 222"/>
                  <a:gd name="T86" fmla="*/ 237 w 285"/>
                  <a:gd name="T87" fmla="*/ 0 h 222"/>
                  <a:gd name="T88" fmla="*/ 243 w 285"/>
                  <a:gd name="T89" fmla="*/ 0 h 222"/>
                  <a:gd name="T90" fmla="*/ 248 w 285"/>
                  <a:gd name="T91" fmla="*/ 11 h 2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285" h="222">
                    <a:moveTo>
                      <a:pt x="137" y="127"/>
                    </a:moveTo>
                    <a:lnTo>
                      <a:pt x="148" y="127"/>
                    </a:lnTo>
                    <a:lnTo>
                      <a:pt x="163" y="111"/>
                    </a:lnTo>
                    <a:lnTo>
                      <a:pt x="179" y="116"/>
                    </a:lnTo>
                    <a:lnTo>
                      <a:pt x="169" y="132"/>
                    </a:lnTo>
                    <a:lnTo>
                      <a:pt x="127" y="159"/>
                    </a:lnTo>
                    <a:lnTo>
                      <a:pt x="127" y="169"/>
                    </a:lnTo>
                    <a:lnTo>
                      <a:pt x="121" y="174"/>
                    </a:lnTo>
                    <a:lnTo>
                      <a:pt x="116" y="169"/>
                    </a:lnTo>
                    <a:lnTo>
                      <a:pt x="95" y="180"/>
                    </a:lnTo>
                    <a:lnTo>
                      <a:pt x="79" y="190"/>
                    </a:lnTo>
                    <a:lnTo>
                      <a:pt x="58" y="206"/>
                    </a:lnTo>
                    <a:lnTo>
                      <a:pt x="37" y="222"/>
                    </a:lnTo>
                    <a:lnTo>
                      <a:pt x="21" y="217"/>
                    </a:lnTo>
                    <a:lnTo>
                      <a:pt x="0" y="211"/>
                    </a:lnTo>
                    <a:lnTo>
                      <a:pt x="0" y="206"/>
                    </a:lnTo>
                    <a:lnTo>
                      <a:pt x="26" y="190"/>
                    </a:lnTo>
                    <a:lnTo>
                      <a:pt x="58" y="174"/>
                    </a:lnTo>
                    <a:lnTo>
                      <a:pt x="84" y="164"/>
                    </a:lnTo>
                    <a:lnTo>
                      <a:pt x="111" y="148"/>
                    </a:lnTo>
                    <a:lnTo>
                      <a:pt x="132" y="132"/>
                    </a:lnTo>
                    <a:lnTo>
                      <a:pt x="137" y="127"/>
                    </a:lnTo>
                    <a:moveTo>
                      <a:pt x="248" y="11"/>
                    </a:moveTo>
                    <a:lnTo>
                      <a:pt x="253" y="16"/>
                    </a:lnTo>
                    <a:lnTo>
                      <a:pt x="243" y="42"/>
                    </a:lnTo>
                    <a:lnTo>
                      <a:pt x="248" y="53"/>
                    </a:lnTo>
                    <a:lnTo>
                      <a:pt x="258" y="32"/>
                    </a:lnTo>
                    <a:lnTo>
                      <a:pt x="253" y="58"/>
                    </a:lnTo>
                    <a:lnTo>
                      <a:pt x="264" y="64"/>
                    </a:lnTo>
                    <a:lnTo>
                      <a:pt x="285" y="58"/>
                    </a:lnTo>
                    <a:lnTo>
                      <a:pt x="285" y="58"/>
                    </a:lnTo>
                    <a:lnTo>
                      <a:pt x="274" y="74"/>
                    </a:lnTo>
                    <a:lnTo>
                      <a:pt x="258" y="90"/>
                    </a:lnTo>
                    <a:lnTo>
                      <a:pt x="248" y="90"/>
                    </a:lnTo>
                    <a:lnTo>
                      <a:pt x="237" y="95"/>
                    </a:lnTo>
                    <a:lnTo>
                      <a:pt x="211" y="122"/>
                    </a:lnTo>
                    <a:lnTo>
                      <a:pt x="190" y="132"/>
                    </a:lnTo>
                    <a:lnTo>
                      <a:pt x="185" y="127"/>
                    </a:lnTo>
                    <a:lnTo>
                      <a:pt x="206" y="106"/>
                    </a:lnTo>
                    <a:lnTo>
                      <a:pt x="195" y="95"/>
                    </a:lnTo>
                    <a:lnTo>
                      <a:pt x="195" y="90"/>
                    </a:lnTo>
                    <a:lnTo>
                      <a:pt x="216" y="79"/>
                    </a:lnTo>
                    <a:lnTo>
                      <a:pt x="232" y="58"/>
                    </a:lnTo>
                    <a:lnTo>
                      <a:pt x="237" y="0"/>
                    </a:lnTo>
                    <a:lnTo>
                      <a:pt x="243" y="0"/>
                    </a:lnTo>
                    <a:lnTo>
                      <a:pt x="248" y="1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46" name="Freeform 397"/>
              <p:cNvSpPr>
                <a:spLocks noEditPoints="1"/>
              </p:cNvSpPr>
              <p:nvPr/>
            </p:nvSpPr>
            <p:spPr bwMode="auto">
              <a:xfrm>
                <a:off x="3390" y="1814"/>
                <a:ext cx="16" cy="22"/>
              </a:xfrm>
              <a:custGeom>
                <a:avLst/>
                <a:gdLst>
                  <a:gd name="T0" fmla="*/ 16 w 16"/>
                  <a:gd name="T1" fmla="*/ 0 h 22"/>
                  <a:gd name="T2" fmla="*/ 16 w 16"/>
                  <a:gd name="T3" fmla="*/ 6 h 22"/>
                  <a:gd name="T4" fmla="*/ 16 w 16"/>
                  <a:gd name="T5" fmla="*/ 11 h 22"/>
                  <a:gd name="T6" fmla="*/ 16 w 16"/>
                  <a:gd name="T7" fmla="*/ 16 h 22"/>
                  <a:gd name="T8" fmla="*/ 16 w 16"/>
                  <a:gd name="T9" fmla="*/ 22 h 22"/>
                  <a:gd name="T10" fmla="*/ 11 w 16"/>
                  <a:gd name="T11" fmla="*/ 22 h 22"/>
                  <a:gd name="T12" fmla="*/ 11 w 16"/>
                  <a:gd name="T13" fmla="*/ 22 h 22"/>
                  <a:gd name="T14" fmla="*/ 11 w 16"/>
                  <a:gd name="T15" fmla="*/ 16 h 22"/>
                  <a:gd name="T16" fmla="*/ 11 w 16"/>
                  <a:gd name="T17" fmla="*/ 11 h 22"/>
                  <a:gd name="T18" fmla="*/ 11 w 16"/>
                  <a:gd name="T19" fmla="*/ 11 h 22"/>
                  <a:gd name="T20" fmla="*/ 11 w 16"/>
                  <a:gd name="T21" fmla="*/ 11 h 22"/>
                  <a:gd name="T22" fmla="*/ 11 w 16"/>
                  <a:gd name="T23" fmla="*/ 6 h 22"/>
                  <a:gd name="T24" fmla="*/ 11 w 16"/>
                  <a:gd name="T25" fmla="*/ 6 h 22"/>
                  <a:gd name="T26" fmla="*/ 11 w 16"/>
                  <a:gd name="T27" fmla="*/ 0 h 22"/>
                  <a:gd name="T28" fmla="*/ 16 w 16"/>
                  <a:gd name="T29" fmla="*/ 0 h 22"/>
                  <a:gd name="T30" fmla="*/ 0 w 16"/>
                  <a:gd name="T31" fmla="*/ 22 h 22"/>
                  <a:gd name="T32" fmla="*/ 0 w 16"/>
                  <a:gd name="T33" fmla="*/ 16 h 22"/>
                  <a:gd name="T34" fmla="*/ 5 w 16"/>
                  <a:gd name="T35" fmla="*/ 16 h 22"/>
                  <a:gd name="T36" fmla="*/ 0 w 16"/>
                  <a:gd name="T37" fmla="*/ 22 h 22"/>
                  <a:gd name="T38" fmla="*/ 0 w 16"/>
                  <a:gd name="T39" fmla="*/ 22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6" h="22">
                    <a:moveTo>
                      <a:pt x="16" y="0"/>
                    </a:moveTo>
                    <a:lnTo>
                      <a:pt x="16" y="6"/>
                    </a:lnTo>
                    <a:lnTo>
                      <a:pt x="16" y="11"/>
                    </a:lnTo>
                    <a:lnTo>
                      <a:pt x="16" y="16"/>
                    </a:lnTo>
                    <a:lnTo>
                      <a:pt x="16" y="22"/>
                    </a:lnTo>
                    <a:lnTo>
                      <a:pt x="11" y="22"/>
                    </a:lnTo>
                    <a:lnTo>
                      <a:pt x="11" y="22"/>
                    </a:lnTo>
                    <a:lnTo>
                      <a:pt x="11" y="16"/>
                    </a:lnTo>
                    <a:lnTo>
                      <a:pt x="11" y="11"/>
                    </a:lnTo>
                    <a:lnTo>
                      <a:pt x="11" y="11"/>
                    </a:lnTo>
                    <a:lnTo>
                      <a:pt x="11" y="11"/>
                    </a:lnTo>
                    <a:lnTo>
                      <a:pt x="11" y="6"/>
                    </a:lnTo>
                    <a:lnTo>
                      <a:pt x="11" y="6"/>
                    </a:lnTo>
                    <a:lnTo>
                      <a:pt x="11" y="0"/>
                    </a:lnTo>
                    <a:lnTo>
                      <a:pt x="16" y="0"/>
                    </a:lnTo>
                    <a:close/>
                    <a:moveTo>
                      <a:pt x="0" y="22"/>
                    </a:moveTo>
                    <a:lnTo>
                      <a:pt x="0" y="16"/>
                    </a:lnTo>
                    <a:lnTo>
                      <a:pt x="5" y="16"/>
                    </a:lnTo>
                    <a:lnTo>
                      <a:pt x="0" y="22"/>
                    </a:lnTo>
                    <a:lnTo>
                      <a:pt x="0" y="22"/>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47" name="Freeform 398"/>
              <p:cNvSpPr>
                <a:spLocks noEditPoints="1"/>
              </p:cNvSpPr>
              <p:nvPr/>
            </p:nvSpPr>
            <p:spPr bwMode="auto">
              <a:xfrm>
                <a:off x="3390" y="1814"/>
                <a:ext cx="16" cy="22"/>
              </a:xfrm>
              <a:custGeom>
                <a:avLst/>
                <a:gdLst>
                  <a:gd name="T0" fmla="*/ 16 w 16"/>
                  <a:gd name="T1" fmla="*/ 6 h 22"/>
                  <a:gd name="T2" fmla="*/ 16 w 16"/>
                  <a:gd name="T3" fmla="*/ 6 h 22"/>
                  <a:gd name="T4" fmla="*/ 16 w 16"/>
                  <a:gd name="T5" fmla="*/ 11 h 22"/>
                  <a:gd name="T6" fmla="*/ 16 w 16"/>
                  <a:gd name="T7" fmla="*/ 16 h 22"/>
                  <a:gd name="T8" fmla="*/ 16 w 16"/>
                  <a:gd name="T9" fmla="*/ 22 h 22"/>
                  <a:gd name="T10" fmla="*/ 11 w 16"/>
                  <a:gd name="T11" fmla="*/ 22 h 22"/>
                  <a:gd name="T12" fmla="*/ 11 w 16"/>
                  <a:gd name="T13" fmla="*/ 22 h 22"/>
                  <a:gd name="T14" fmla="*/ 11 w 16"/>
                  <a:gd name="T15" fmla="*/ 16 h 22"/>
                  <a:gd name="T16" fmla="*/ 11 w 16"/>
                  <a:gd name="T17" fmla="*/ 11 h 22"/>
                  <a:gd name="T18" fmla="*/ 11 w 16"/>
                  <a:gd name="T19" fmla="*/ 11 h 22"/>
                  <a:gd name="T20" fmla="*/ 11 w 16"/>
                  <a:gd name="T21" fmla="*/ 11 h 22"/>
                  <a:gd name="T22" fmla="*/ 11 w 16"/>
                  <a:gd name="T23" fmla="*/ 6 h 22"/>
                  <a:gd name="T24" fmla="*/ 11 w 16"/>
                  <a:gd name="T25" fmla="*/ 6 h 22"/>
                  <a:gd name="T26" fmla="*/ 11 w 16"/>
                  <a:gd name="T27" fmla="*/ 0 h 22"/>
                  <a:gd name="T28" fmla="*/ 16 w 16"/>
                  <a:gd name="T29" fmla="*/ 0 h 22"/>
                  <a:gd name="T30" fmla="*/ 16 w 16"/>
                  <a:gd name="T31" fmla="*/ 6 h 22"/>
                  <a:gd name="T32" fmla="*/ 0 w 16"/>
                  <a:gd name="T33" fmla="*/ 16 h 22"/>
                  <a:gd name="T34" fmla="*/ 0 w 16"/>
                  <a:gd name="T35" fmla="*/ 16 h 22"/>
                  <a:gd name="T36" fmla="*/ 5 w 16"/>
                  <a:gd name="T37" fmla="*/ 16 h 22"/>
                  <a:gd name="T38" fmla="*/ 0 w 16"/>
                  <a:gd name="T39" fmla="*/ 22 h 22"/>
                  <a:gd name="T40" fmla="*/ 0 w 16"/>
                  <a:gd name="T41" fmla="*/ 22 h 22"/>
                  <a:gd name="T42" fmla="*/ 0 w 16"/>
                  <a:gd name="T43" fmla="*/ 16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6" h="22">
                    <a:moveTo>
                      <a:pt x="16" y="6"/>
                    </a:moveTo>
                    <a:lnTo>
                      <a:pt x="16" y="6"/>
                    </a:lnTo>
                    <a:lnTo>
                      <a:pt x="16" y="11"/>
                    </a:lnTo>
                    <a:lnTo>
                      <a:pt x="16" y="16"/>
                    </a:lnTo>
                    <a:lnTo>
                      <a:pt x="16" y="22"/>
                    </a:lnTo>
                    <a:lnTo>
                      <a:pt x="11" y="22"/>
                    </a:lnTo>
                    <a:lnTo>
                      <a:pt x="11" y="22"/>
                    </a:lnTo>
                    <a:lnTo>
                      <a:pt x="11" y="16"/>
                    </a:lnTo>
                    <a:lnTo>
                      <a:pt x="11" y="11"/>
                    </a:lnTo>
                    <a:lnTo>
                      <a:pt x="11" y="11"/>
                    </a:lnTo>
                    <a:lnTo>
                      <a:pt x="11" y="11"/>
                    </a:lnTo>
                    <a:lnTo>
                      <a:pt x="11" y="6"/>
                    </a:lnTo>
                    <a:lnTo>
                      <a:pt x="11" y="6"/>
                    </a:lnTo>
                    <a:lnTo>
                      <a:pt x="11" y="0"/>
                    </a:lnTo>
                    <a:lnTo>
                      <a:pt x="16" y="0"/>
                    </a:lnTo>
                    <a:lnTo>
                      <a:pt x="16" y="6"/>
                    </a:lnTo>
                    <a:moveTo>
                      <a:pt x="0" y="16"/>
                    </a:moveTo>
                    <a:lnTo>
                      <a:pt x="0" y="16"/>
                    </a:lnTo>
                    <a:lnTo>
                      <a:pt x="5" y="16"/>
                    </a:lnTo>
                    <a:lnTo>
                      <a:pt x="0" y="22"/>
                    </a:lnTo>
                    <a:lnTo>
                      <a:pt x="0" y="22"/>
                    </a:lnTo>
                    <a:lnTo>
                      <a:pt x="0" y="1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48" name="Freeform 399"/>
              <p:cNvSpPr>
                <a:spLocks noEditPoints="1"/>
              </p:cNvSpPr>
              <p:nvPr/>
            </p:nvSpPr>
            <p:spPr bwMode="auto">
              <a:xfrm>
                <a:off x="5093" y="2442"/>
                <a:ext cx="201" cy="148"/>
              </a:xfrm>
              <a:custGeom>
                <a:avLst/>
                <a:gdLst>
                  <a:gd name="T0" fmla="*/ 11 w 201"/>
                  <a:gd name="T1" fmla="*/ 0 h 148"/>
                  <a:gd name="T2" fmla="*/ 64 w 201"/>
                  <a:gd name="T3" fmla="*/ 21 h 148"/>
                  <a:gd name="T4" fmla="*/ 85 w 201"/>
                  <a:gd name="T5" fmla="*/ 37 h 148"/>
                  <a:gd name="T6" fmla="*/ 85 w 201"/>
                  <a:gd name="T7" fmla="*/ 53 h 148"/>
                  <a:gd name="T8" fmla="*/ 111 w 201"/>
                  <a:gd name="T9" fmla="*/ 64 h 148"/>
                  <a:gd name="T10" fmla="*/ 116 w 201"/>
                  <a:gd name="T11" fmla="*/ 74 h 148"/>
                  <a:gd name="T12" fmla="*/ 101 w 201"/>
                  <a:gd name="T13" fmla="*/ 74 h 148"/>
                  <a:gd name="T14" fmla="*/ 159 w 201"/>
                  <a:gd name="T15" fmla="*/ 143 h 148"/>
                  <a:gd name="T16" fmla="*/ 148 w 201"/>
                  <a:gd name="T17" fmla="*/ 148 h 148"/>
                  <a:gd name="T18" fmla="*/ 106 w 201"/>
                  <a:gd name="T19" fmla="*/ 138 h 148"/>
                  <a:gd name="T20" fmla="*/ 85 w 201"/>
                  <a:gd name="T21" fmla="*/ 101 h 148"/>
                  <a:gd name="T22" fmla="*/ 64 w 201"/>
                  <a:gd name="T23" fmla="*/ 90 h 148"/>
                  <a:gd name="T24" fmla="*/ 53 w 201"/>
                  <a:gd name="T25" fmla="*/ 95 h 148"/>
                  <a:gd name="T26" fmla="*/ 43 w 201"/>
                  <a:gd name="T27" fmla="*/ 111 h 148"/>
                  <a:gd name="T28" fmla="*/ 27 w 201"/>
                  <a:gd name="T29" fmla="*/ 122 h 148"/>
                  <a:gd name="T30" fmla="*/ 6 w 201"/>
                  <a:gd name="T31" fmla="*/ 122 h 148"/>
                  <a:gd name="T32" fmla="*/ 0 w 201"/>
                  <a:gd name="T33" fmla="*/ 116 h 148"/>
                  <a:gd name="T34" fmla="*/ 11 w 201"/>
                  <a:gd name="T35" fmla="*/ 0 h 148"/>
                  <a:gd name="T36" fmla="*/ 180 w 201"/>
                  <a:gd name="T37" fmla="*/ 27 h 148"/>
                  <a:gd name="T38" fmla="*/ 190 w 201"/>
                  <a:gd name="T39" fmla="*/ 32 h 148"/>
                  <a:gd name="T40" fmla="*/ 185 w 201"/>
                  <a:gd name="T41" fmla="*/ 53 h 148"/>
                  <a:gd name="T42" fmla="*/ 153 w 201"/>
                  <a:gd name="T43" fmla="*/ 69 h 148"/>
                  <a:gd name="T44" fmla="*/ 143 w 201"/>
                  <a:gd name="T45" fmla="*/ 69 h 148"/>
                  <a:gd name="T46" fmla="*/ 122 w 201"/>
                  <a:gd name="T47" fmla="*/ 58 h 148"/>
                  <a:gd name="T48" fmla="*/ 122 w 201"/>
                  <a:gd name="T49" fmla="*/ 53 h 148"/>
                  <a:gd name="T50" fmla="*/ 143 w 201"/>
                  <a:gd name="T51" fmla="*/ 53 h 148"/>
                  <a:gd name="T52" fmla="*/ 164 w 201"/>
                  <a:gd name="T53" fmla="*/ 53 h 148"/>
                  <a:gd name="T54" fmla="*/ 180 w 201"/>
                  <a:gd name="T55" fmla="*/ 43 h 148"/>
                  <a:gd name="T56" fmla="*/ 180 w 201"/>
                  <a:gd name="T57" fmla="*/ 27 h 148"/>
                  <a:gd name="T58" fmla="*/ 164 w 201"/>
                  <a:gd name="T59" fmla="*/ 0 h 148"/>
                  <a:gd name="T60" fmla="*/ 185 w 201"/>
                  <a:gd name="T61" fmla="*/ 11 h 148"/>
                  <a:gd name="T62" fmla="*/ 201 w 201"/>
                  <a:gd name="T63" fmla="*/ 27 h 148"/>
                  <a:gd name="T64" fmla="*/ 201 w 201"/>
                  <a:gd name="T65" fmla="*/ 32 h 148"/>
                  <a:gd name="T66" fmla="*/ 196 w 201"/>
                  <a:gd name="T67" fmla="*/ 43 h 148"/>
                  <a:gd name="T68" fmla="*/ 196 w 201"/>
                  <a:gd name="T69" fmla="*/ 37 h 148"/>
                  <a:gd name="T70" fmla="*/ 190 w 201"/>
                  <a:gd name="T71" fmla="*/ 21 h 148"/>
                  <a:gd name="T72" fmla="*/ 164 w 201"/>
                  <a:gd name="T73" fmla="*/ 6 h 148"/>
                  <a:gd name="T74" fmla="*/ 164 w 201"/>
                  <a:gd name="T75" fmla="*/ 0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201" h="148">
                    <a:moveTo>
                      <a:pt x="11" y="0"/>
                    </a:moveTo>
                    <a:lnTo>
                      <a:pt x="64" y="21"/>
                    </a:lnTo>
                    <a:lnTo>
                      <a:pt x="85" y="37"/>
                    </a:lnTo>
                    <a:lnTo>
                      <a:pt x="85" y="53"/>
                    </a:lnTo>
                    <a:lnTo>
                      <a:pt x="111" y="64"/>
                    </a:lnTo>
                    <a:lnTo>
                      <a:pt x="116" y="74"/>
                    </a:lnTo>
                    <a:lnTo>
                      <a:pt x="101" y="74"/>
                    </a:lnTo>
                    <a:lnTo>
                      <a:pt x="159" y="143"/>
                    </a:lnTo>
                    <a:lnTo>
                      <a:pt x="148" y="148"/>
                    </a:lnTo>
                    <a:lnTo>
                      <a:pt x="106" y="138"/>
                    </a:lnTo>
                    <a:lnTo>
                      <a:pt x="85" y="101"/>
                    </a:lnTo>
                    <a:lnTo>
                      <a:pt x="64" y="90"/>
                    </a:lnTo>
                    <a:lnTo>
                      <a:pt x="53" y="95"/>
                    </a:lnTo>
                    <a:lnTo>
                      <a:pt x="43" y="111"/>
                    </a:lnTo>
                    <a:lnTo>
                      <a:pt x="27" y="122"/>
                    </a:lnTo>
                    <a:lnTo>
                      <a:pt x="6" y="122"/>
                    </a:lnTo>
                    <a:lnTo>
                      <a:pt x="0" y="116"/>
                    </a:lnTo>
                    <a:lnTo>
                      <a:pt x="11" y="0"/>
                    </a:lnTo>
                    <a:close/>
                    <a:moveTo>
                      <a:pt x="180" y="27"/>
                    </a:moveTo>
                    <a:lnTo>
                      <a:pt x="190" y="32"/>
                    </a:lnTo>
                    <a:lnTo>
                      <a:pt x="185" y="53"/>
                    </a:lnTo>
                    <a:lnTo>
                      <a:pt x="153" y="69"/>
                    </a:lnTo>
                    <a:lnTo>
                      <a:pt x="143" y="69"/>
                    </a:lnTo>
                    <a:lnTo>
                      <a:pt x="122" y="58"/>
                    </a:lnTo>
                    <a:lnTo>
                      <a:pt x="122" y="53"/>
                    </a:lnTo>
                    <a:lnTo>
                      <a:pt x="143" y="53"/>
                    </a:lnTo>
                    <a:lnTo>
                      <a:pt x="164" y="53"/>
                    </a:lnTo>
                    <a:lnTo>
                      <a:pt x="180" y="43"/>
                    </a:lnTo>
                    <a:lnTo>
                      <a:pt x="180" y="27"/>
                    </a:lnTo>
                    <a:close/>
                    <a:moveTo>
                      <a:pt x="164" y="0"/>
                    </a:moveTo>
                    <a:lnTo>
                      <a:pt x="185" y="11"/>
                    </a:lnTo>
                    <a:lnTo>
                      <a:pt x="201" y="27"/>
                    </a:lnTo>
                    <a:lnTo>
                      <a:pt x="201" y="32"/>
                    </a:lnTo>
                    <a:lnTo>
                      <a:pt x="196" y="43"/>
                    </a:lnTo>
                    <a:lnTo>
                      <a:pt x="196" y="37"/>
                    </a:lnTo>
                    <a:lnTo>
                      <a:pt x="190" y="21"/>
                    </a:lnTo>
                    <a:lnTo>
                      <a:pt x="164" y="6"/>
                    </a:lnTo>
                    <a:lnTo>
                      <a:pt x="164" y="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49" name="Freeform 400"/>
              <p:cNvSpPr>
                <a:spLocks noEditPoints="1"/>
              </p:cNvSpPr>
              <p:nvPr/>
            </p:nvSpPr>
            <p:spPr bwMode="auto">
              <a:xfrm>
                <a:off x="5093" y="2442"/>
                <a:ext cx="201" cy="148"/>
              </a:xfrm>
              <a:custGeom>
                <a:avLst/>
                <a:gdLst>
                  <a:gd name="T0" fmla="*/ 37 w 201"/>
                  <a:gd name="T1" fmla="*/ 11 h 148"/>
                  <a:gd name="T2" fmla="*/ 64 w 201"/>
                  <a:gd name="T3" fmla="*/ 21 h 148"/>
                  <a:gd name="T4" fmla="*/ 85 w 201"/>
                  <a:gd name="T5" fmla="*/ 37 h 148"/>
                  <a:gd name="T6" fmla="*/ 85 w 201"/>
                  <a:gd name="T7" fmla="*/ 53 h 148"/>
                  <a:gd name="T8" fmla="*/ 111 w 201"/>
                  <a:gd name="T9" fmla="*/ 64 h 148"/>
                  <a:gd name="T10" fmla="*/ 116 w 201"/>
                  <a:gd name="T11" fmla="*/ 74 h 148"/>
                  <a:gd name="T12" fmla="*/ 101 w 201"/>
                  <a:gd name="T13" fmla="*/ 74 h 148"/>
                  <a:gd name="T14" fmla="*/ 159 w 201"/>
                  <a:gd name="T15" fmla="*/ 143 h 148"/>
                  <a:gd name="T16" fmla="*/ 148 w 201"/>
                  <a:gd name="T17" fmla="*/ 148 h 148"/>
                  <a:gd name="T18" fmla="*/ 106 w 201"/>
                  <a:gd name="T19" fmla="*/ 138 h 148"/>
                  <a:gd name="T20" fmla="*/ 85 w 201"/>
                  <a:gd name="T21" fmla="*/ 101 h 148"/>
                  <a:gd name="T22" fmla="*/ 64 w 201"/>
                  <a:gd name="T23" fmla="*/ 90 h 148"/>
                  <a:gd name="T24" fmla="*/ 53 w 201"/>
                  <a:gd name="T25" fmla="*/ 95 h 148"/>
                  <a:gd name="T26" fmla="*/ 43 w 201"/>
                  <a:gd name="T27" fmla="*/ 111 h 148"/>
                  <a:gd name="T28" fmla="*/ 27 w 201"/>
                  <a:gd name="T29" fmla="*/ 122 h 148"/>
                  <a:gd name="T30" fmla="*/ 6 w 201"/>
                  <a:gd name="T31" fmla="*/ 122 h 148"/>
                  <a:gd name="T32" fmla="*/ 0 w 201"/>
                  <a:gd name="T33" fmla="*/ 116 h 148"/>
                  <a:gd name="T34" fmla="*/ 11 w 201"/>
                  <a:gd name="T35" fmla="*/ 0 h 148"/>
                  <a:gd name="T36" fmla="*/ 37 w 201"/>
                  <a:gd name="T37" fmla="*/ 11 h 148"/>
                  <a:gd name="T38" fmla="*/ 180 w 201"/>
                  <a:gd name="T39" fmla="*/ 27 h 148"/>
                  <a:gd name="T40" fmla="*/ 190 w 201"/>
                  <a:gd name="T41" fmla="*/ 32 h 148"/>
                  <a:gd name="T42" fmla="*/ 185 w 201"/>
                  <a:gd name="T43" fmla="*/ 53 h 148"/>
                  <a:gd name="T44" fmla="*/ 153 w 201"/>
                  <a:gd name="T45" fmla="*/ 69 h 148"/>
                  <a:gd name="T46" fmla="*/ 143 w 201"/>
                  <a:gd name="T47" fmla="*/ 69 h 148"/>
                  <a:gd name="T48" fmla="*/ 122 w 201"/>
                  <a:gd name="T49" fmla="*/ 58 h 148"/>
                  <a:gd name="T50" fmla="*/ 122 w 201"/>
                  <a:gd name="T51" fmla="*/ 53 h 148"/>
                  <a:gd name="T52" fmla="*/ 143 w 201"/>
                  <a:gd name="T53" fmla="*/ 53 h 148"/>
                  <a:gd name="T54" fmla="*/ 164 w 201"/>
                  <a:gd name="T55" fmla="*/ 53 h 148"/>
                  <a:gd name="T56" fmla="*/ 180 w 201"/>
                  <a:gd name="T57" fmla="*/ 43 h 148"/>
                  <a:gd name="T58" fmla="*/ 180 w 201"/>
                  <a:gd name="T59" fmla="*/ 27 h 148"/>
                  <a:gd name="T60" fmla="*/ 174 w 201"/>
                  <a:gd name="T61" fmla="*/ 6 h 148"/>
                  <a:gd name="T62" fmla="*/ 185 w 201"/>
                  <a:gd name="T63" fmla="*/ 11 h 148"/>
                  <a:gd name="T64" fmla="*/ 201 w 201"/>
                  <a:gd name="T65" fmla="*/ 27 h 148"/>
                  <a:gd name="T66" fmla="*/ 201 w 201"/>
                  <a:gd name="T67" fmla="*/ 32 h 148"/>
                  <a:gd name="T68" fmla="*/ 196 w 201"/>
                  <a:gd name="T69" fmla="*/ 43 h 148"/>
                  <a:gd name="T70" fmla="*/ 196 w 201"/>
                  <a:gd name="T71" fmla="*/ 37 h 148"/>
                  <a:gd name="T72" fmla="*/ 190 w 201"/>
                  <a:gd name="T73" fmla="*/ 21 h 148"/>
                  <a:gd name="T74" fmla="*/ 164 w 201"/>
                  <a:gd name="T75" fmla="*/ 6 h 148"/>
                  <a:gd name="T76" fmla="*/ 164 w 201"/>
                  <a:gd name="T77" fmla="*/ 0 h 148"/>
                  <a:gd name="T78" fmla="*/ 174 w 201"/>
                  <a:gd name="T79" fmla="*/ 6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01" h="148">
                    <a:moveTo>
                      <a:pt x="37" y="11"/>
                    </a:moveTo>
                    <a:lnTo>
                      <a:pt x="64" y="21"/>
                    </a:lnTo>
                    <a:lnTo>
                      <a:pt x="85" y="37"/>
                    </a:lnTo>
                    <a:lnTo>
                      <a:pt x="85" y="53"/>
                    </a:lnTo>
                    <a:lnTo>
                      <a:pt x="111" y="64"/>
                    </a:lnTo>
                    <a:lnTo>
                      <a:pt x="116" y="74"/>
                    </a:lnTo>
                    <a:lnTo>
                      <a:pt x="101" y="74"/>
                    </a:lnTo>
                    <a:lnTo>
                      <a:pt x="159" y="143"/>
                    </a:lnTo>
                    <a:lnTo>
                      <a:pt x="148" y="148"/>
                    </a:lnTo>
                    <a:lnTo>
                      <a:pt x="106" y="138"/>
                    </a:lnTo>
                    <a:lnTo>
                      <a:pt x="85" y="101"/>
                    </a:lnTo>
                    <a:lnTo>
                      <a:pt x="64" y="90"/>
                    </a:lnTo>
                    <a:lnTo>
                      <a:pt x="53" y="95"/>
                    </a:lnTo>
                    <a:lnTo>
                      <a:pt x="43" y="111"/>
                    </a:lnTo>
                    <a:lnTo>
                      <a:pt x="27" y="122"/>
                    </a:lnTo>
                    <a:lnTo>
                      <a:pt x="6" y="122"/>
                    </a:lnTo>
                    <a:lnTo>
                      <a:pt x="0" y="116"/>
                    </a:lnTo>
                    <a:lnTo>
                      <a:pt x="11" y="0"/>
                    </a:lnTo>
                    <a:lnTo>
                      <a:pt x="37" y="11"/>
                    </a:lnTo>
                    <a:moveTo>
                      <a:pt x="180" y="27"/>
                    </a:moveTo>
                    <a:lnTo>
                      <a:pt x="190" y="32"/>
                    </a:lnTo>
                    <a:lnTo>
                      <a:pt x="185" y="53"/>
                    </a:lnTo>
                    <a:lnTo>
                      <a:pt x="153" y="69"/>
                    </a:lnTo>
                    <a:lnTo>
                      <a:pt x="143" y="69"/>
                    </a:lnTo>
                    <a:lnTo>
                      <a:pt x="122" y="58"/>
                    </a:lnTo>
                    <a:lnTo>
                      <a:pt x="122" y="53"/>
                    </a:lnTo>
                    <a:lnTo>
                      <a:pt x="143" y="53"/>
                    </a:lnTo>
                    <a:lnTo>
                      <a:pt x="164" y="53"/>
                    </a:lnTo>
                    <a:lnTo>
                      <a:pt x="180" y="43"/>
                    </a:lnTo>
                    <a:lnTo>
                      <a:pt x="180" y="27"/>
                    </a:lnTo>
                    <a:moveTo>
                      <a:pt x="174" y="6"/>
                    </a:moveTo>
                    <a:lnTo>
                      <a:pt x="185" y="11"/>
                    </a:lnTo>
                    <a:lnTo>
                      <a:pt x="201" y="27"/>
                    </a:lnTo>
                    <a:lnTo>
                      <a:pt x="201" y="32"/>
                    </a:lnTo>
                    <a:lnTo>
                      <a:pt x="196" y="43"/>
                    </a:lnTo>
                    <a:lnTo>
                      <a:pt x="196" y="37"/>
                    </a:lnTo>
                    <a:lnTo>
                      <a:pt x="190" y="21"/>
                    </a:lnTo>
                    <a:lnTo>
                      <a:pt x="164" y="6"/>
                    </a:lnTo>
                    <a:lnTo>
                      <a:pt x="164" y="0"/>
                    </a:lnTo>
                    <a:lnTo>
                      <a:pt x="174" y="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50" name="Freeform 401"/>
              <p:cNvSpPr>
                <a:spLocks noEditPoints="1"/>
              </p:cNvSpPr>
              <p:nvPr/>
            </p:nvSpPr>
            <p:spPr bwMode="auto">
              <a:xfrm>
                <a:off x="4724" y="2062"/>
                <a:ext cx="148" cy="238"/>
              </a:xfrm>
              <a:custGeom>
                <a:avLst/>
                <a:gdLst>
                  <a:gd name="T0" fmla="*/ 53 w 148"/>
                  <a:gd name="T1" fmla="*/ 0 h 238"/>
                  <a:gd name="T2" fmla="*/ 48 w 148"/>
                  <a:gd name="T3" fmla="*/ 58 h 238"/>
                  <a:gd name="T4" fmla="*/ 58 w 148"/>
                  <a:gd name="T5" fmla="*/ 85 h 238"/>
                  <a:gd name="T6" fmla="*/ 79 w 148"/>
                  <a:gd name="T7" fmla="*/ 95 h 238"/>
                  <a:gd name="T8" fmla="*/ 48 w 148"/>
                  <a:gd name="T9" fmla="*/ 90 h 238"/>
                  <a:gd name="T10" fmla="*/ 42 w 148"/>
                  <a:gd name="T11" fmla="*/ 80 h 238"/>
                  <a:gd name="T12" fmla="*/ 42 w 148"/>
                  <a:gd name="T13" fmla="*/ 69 h 238"/>
                  <a:gd name="T14" fmla="*/ 32 w 148"/>
                  <a:gd name="T15" fmla="*/ 69 h 238"/>
                  <a:gd name="T16" fmla="*/ 32 w 148"/>
                  <a:gd name="T17" fmla="*/ 43 h 238"/>
                  <a:gd name="T18" fmla="*/ 27 w 148"/>
                  <a:gd name="T19" fmla="*/ 0 h 238"/>
                  <a:gd name="T20" fmla="*/ 90 w 148"/>
                  <a:gd name="T21" fmla="*/ 185 h 238"/>
                  <a:gd name="T22" fmla="*/ 100 w 148"/>
                  <a:gd name="T23" fmla="*/ 180 h 238"/>
                  <a:gd name="T24" fmla="*/ 111 w 148"/>
                  <a:gd name="T25" fmla="*/ 180 h 238"/>
                  <a:gd name="T26" fmla="*/ 116 w 148"/>
                  <a:gd name="T27" fmla="*/ 169 h 238"/>
                  <a:gd name="T28" fmla="*/ 143 w 148"/>
                  <a:gd name="T29" fmla="*/ 175 h 238"/>
                  <a:gd name="T30" fmla="*/ 143 w 148"/>
                  <a:gd name="T31" fmla="*/ 222 h 238"/>
                  <a:gd name="T32" fmla="*/ 127 w 148"/>
                  <a:gd name="T33" fmla="*/ 217 h 238"/>
                  <a:gd name="T34" fmla="*/ 132 w 148"/>
                  <a:gd name="T35" fmla="*/ 238 h 238"/>
                  <a:gd name="T36" fmla="*/ 106 w 148"/>
                  <a:gd name="T37" fmla="*/ 211 h 238"/>
                  <a:gd name="T38" fmla="*/ 95 w 148"/>
                  <a:gd name="T39" fmla="*/ 196 h 238"/>
                  <a:gd name="T40" fmla="*/ 90 w 148"/>
                  <a:gd name="T41" fmla="*/ 201 h 238"/>
                  <a:gd name="T42" fmla="*/ 79 w 148"/>
                  <a:gd name="T43" fmla="*/ 211 h 238"/>
                  <a:gd name="T44" fmla="*/ 74 w 148"/>
                  <a:gd name="T45" fmla="*/ 190 h 238"/>
                  <a:gd name="T46" fmla="*/ 27 w 148"/>
                  <a:gd name="T47" fmla="*/ 127 h 238"/>
                  <a:gd name="T48" fmla="*/ 27 w 148"/>
                  <a:gd name="T49" fmla="*/ 153 h 238"/>
                  <a:gd name="T50" fmla="*/ 0 w 148"/>
                  <a:gd name="T51" fmla="*/ 180 h 238"/>
                  <a:gd name="T52" fmla="*/ 21 w 148"/>
                  <a:gd name="T53" fmla="*/ 148 h 238"/>
                  <a:gd name="T54" fmla="*/ 85 w 148"/>
                  <a:gd name="T55" fmla="*/ 127 h 238"/>
                  <a:gd name="T56" fmla="*/ 64 w 148"/>
                  <a:gd name="T57" fmla="*/ 122 h 238"/>
                  <a:gd name="T58" fmla="*/ 90 w 148"/>
                  <a:gd name="T59" fmla="*/ 169 h 238"/>
                  <a:gd name="T60" fmla="*/ 90 w 148"/>
                  <a:gd name="T61" fmla="*/ 138 h 238"/>
                  <a:gd name="T62" fmla="*/ 106 w 148"/>
                  <a:gd name="T63" fmla="*/ 122 h 238"/>
                  <a:gd name="T64" fmla="*/ 122 w 148"/>
                  <a:gd name="T65" fmla="*/ 159 h 238"/>
                  <a:gd name="T66" fmla="*/ 106 w 148"/>
                  <a:gd name="T67" fmla="*/ 138 h 238"/>
                  <a:gd name="T68" fmla="*/ 100 w 148"/>
                  <a:gd name="T69" fmla="*/ 111 h 238"/>
                  <a:gd name="T70" fmla="*/ 127 w 148"/>
                  <a:gd name="T71" fmla="*/ 138 h 238"/>
                  <a:gd name="T72" fmla="*/ 100 w 148"/>
                  <a:gd name="T73" fmla="*/ 111 h 238"/>
                  <a:gd name="T74" fmla="*/ 85 w 148"/>
                  <a:gd name="T75" fmla="*/ 106 h 238"/>
                  <a:gd name="T76" fmla="*/ 100 w 148"/>
                  <a:gd name="T77" fmla="*/ 122 h 238"/>
                  <a:gd name="T78" fmla="*/ 85 w 148"/>
                  <a:gd name="T79" fmla="*/ 117 h 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48" h="238">
                    <a:moveTo>
                      <a:pt x="32" y="0"/>
                    </a:moveTo>
                    <a:lnTo>
                      <a:pt x="53" y="0"/>
                    </a:lnTo>
                    <a:lnTo>
                      <a:pt x="64" y="32"/>
                    </a:lnTo>
                    <a:lnTo>
                      <a:pt x="48" y="58"/>
                    </a:lnTo>
                    <a:lnTo>
                      <a:pt x="58" y="69"/>
                    </a:lnTo>
                    <a:lnTo>
                      <a:pt x="58" y="85"/>
                    </a:lnTo>
                    <a:lnTo>
                      <a:pt x="69" y="85"/>
                    </a:lnTo>
                    <a:lnTo>
                      <a:pt x="79" y="95"/>
                    </a:lnTo>
                    <a:lnTo>
                      <a:pt x="74" y="101"/>
                    </a:lnTo>
                    <a:lnTo>
                      <a:pt x="48" y="90"/>
                    </a:lnTo>
                    <a:lnTo>
                      <a:pt x="42" y="85"/>
                    </a:lnTo>
                    <a:lnTo>
                      <a:pt x="42" y="80"/>
                    </a:lnTo>
                    <a:lnTo>
                      <a:pt x="42" y="74"/>
                    </a:lnTo>
                    <a:lnTo>
                      <a:pt x="42" y="69"/>
                    </a:lnTo>
                    <a:lnTo>
                      <a:pt x="37" y="74"/>
                    </a:lnTo>
                    <a:lnTo>
                      <a:pt x="32" y="69"/>
                    </a:lnTo>
                    <a:lnTo>
                      <a:pt x="21" y="43"/>
                    </a:lnTo>
                    <a:lnTo>
                      <a:pt x="32" y="43"/>
                    </a:lnTo>
                    <a:lnTo>
                      <a:pt x="27" y="27"/>
                    </a:lnTo>
                    <a:lnTo>
                      <a:pt x="27" y="0"/>
                    </a:lnTo>
                    <a:lnTo>
                      <a:pt x="32" y="0"/>
                    </a:lnTo>
                    <a:close/>
                    <a:moveTo>
                      <a:pt x="90" y="185"/>
                    </a:moveTo>
                    <a:lnTo>
                      <a:pt x="95" y="180"/>
                    </a:lnTo>
                    <a:lnTo>
                      <a:pt x="100" y="180"/>
                    </a:lnTo>
                    <a:lnTo>
                      <a:pt x="106" y="185"/>
                    </a:lnTo>
                    <a:lnTo>
                      <a:pt x="111" y="180"/>
                    </a:lnTo>
                    <a:lnTo>
                      <a:pt x="116" y="180"/>
                    </a:lnTo>
                    <a:lnTo>
                      <a:pt x="116" y="169"/>
                    </a:lnTo>
                    <a:lnTo>
                      <a:pt x="127" y="159"/>
                    </a:lnTo>
                    <a:lnTo>
                      <a:pt x="143" y="175"/>
                    </a:lnTo>
                    <a:lnTo>
                      <a:pt x="148" y="206"/>
                    </a:lnTo>
                    <a:lnTo>
                      <a:pt x="143" y="222"/>
                    </a:lnTo>
                    <a:lnTo>
                      <a:pt x="132" y="201"/>
                    </a:lnTo>
                    <a:lnTo>
                      <a:pt x="127" y="217"/>
                    </a:lnTo>
                    <a:lnTo>
                      <a:pt x="137" y="222"/>
                    </a:lnTo>
                    <a:lnTo>
                      <a:pt x="132" y="238"/>
                    </a:lnTo>
                    <a:lnTo>
                      <a:pt x="111" y="222"/>
                    </a:lnTo>
                    <a:lnTo>
                      <a:pt x="106" y="211"/>
                    </a:lnTo>
                    <a:lnTo>
                      <a:pt x="111" y="201"/>
                    </a:lnTo>
                    <a:lnTo>
                      <a:pt x="95" y="196"/>
                    </a:lnTo>
                    <a:lnTo>
                      <a:pt x="95" y="196"/>
                    </a:lnTo>
                    <a:lnTo>
                      <a:pt x="90" y="201"/>
                    </a:lnTo>
                    <a:lnTo>
                      <a:pt x="85" y="196"/>
                    </a:lnTo>
                    <a:lnTo>
                      <a:pt x="79" y="211"/>
                    </a:lnTo>
                    <a:lnTo>
                      <a:pt x="74" y="211"/>
                    </a:lnTo>
                    <a:lnTo>
                      <a:pt x="74" y="190"/>
                    </a:lnTo>
                    <a:lnTo>
                      <a:pt x="90" y="185"/>
                    </a:lnTo>
                    <a:close/>
                    <a:moveTo>
                      <a:pt x="27" y="127"/>
                    </a:moveTo>
                    <a:lnTo>
                      <a:pt x="37" y="143"/>
                    </a:lnTo>
                    <a:lnTo>
                      <a:pt x="27" y="153"/>
                    </a:lnTo>
                    <a:lnTo>
                      <a:pt x="0" y="185"/>
                    </a:lnTo>
                    <a:lnTo>
                      <a:pt x="0" y="180"/>
                    </a:lnTo>
                    <a:lnTo>
                      <a:pt x="6" y="164"/>
                    </a:lnTo>
                    <a:lnTo>
                      <a:pt x="21" y="148"/>
                    </a:lnTo>
                    <a:lnTo>
                      <a:pt x="27" y="127"/>
                    </a:lnTo>
                    <a:close/>
                    <a:moveTo>
                      <a:pt x="85" y="127"/>
                    </a:moveTo>
                    <a:lnTo>
                      <a:pt x="69" y="148"/>
                    </a:lnTo>
                    <a:lnTo>
                      <a:pt x="64" y="122"/>
                    </a:lnTo>
                    <a:lnTo>
                      <a:pt x="85" y="127"/>
                    </a:lnTo>
                    <a:close/>
                    <a:moveTo>
                      <a:pt x="90" y="169"/>
                    </a:moveTo>
                    <a:lnTo>
                      <a:pt x="79" y="159"/>
                    </a:lnTo>
                    <a:lnTo>
                      <a:pt x="90" y="138"/>
                    </a:lnTo>
                    <a:lnTo>
                      <a:pt x="90" y="169"/>
                    </a:lnTo>
                    <a:close/>
                    <a:moveTo>
                      <a:pt x="106" y="122"/>
                    </a:moveTo>
                    <a:lnTo>
                      <a:pt x="116" y="132"/>
                    </a:lnTo>
                    <a:lnTo>
                      <a:pt x="122" y="159"/>
                    </a:lnTo>
                    <a:lnTo>
                      <a:pt x="116" y="153"/>
                    </a:lnTo>
                    <a:lnTo>
                      <a:pt x="106" y="138"/>
                    </a:lnTo>
                    <a:lnTo>
                      <a:pt x="106" y="122"/>
                    </a:lnTo>
                    <a:close/>
                    <a:moveTo>
                      <a:pt x="100" y="111"/>
                    </a:moveTo>
                    <a:lnTo>
                      <a:pt x="116" y="106"/>
                    </a:lnTo>
                    <a:lnTo>
                      <a:pt x="127" y="138"/>
                    </a:lnTo>
                    <a:lnTo>
                      <a:pt x="116" y="127"/>
                    </a:lnTo>
                    <a:lnTo>
                      <a:pt x="100" y="111"/>
                    </a:lnTo>
                    <a:close/>
                    <a:moveTo>
                      <a:pt x="85" y="117"/>
                    </a:moveTo>
                    <a:lnTo>
                      <a:pt x="85" y="106"/>
                    </a:lnTo>
                    <a:lnTo>
                      <a:pt x="100" y="122"/>
                    </a:lnTo>
                    <a:lnTo>
                      <a:pt x="100" y="122"/>
                    </a:lnTo>
                    <a:lnTo>
                      <a:pt x="90" y="117"/>
                    </a:lnTo>
                    <a:lnTo>
                      <a:pt x="85" y="117"/>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51" name="Freeform 402"/>
              <p:cNvSpPr>
                <a:spLocks noEditPoints="1"/>
              </p:cNvSpPr>
              <p:nvPr/>
            </p:nvSpPr>
            <p:spPr bwMode="auto">
              <a:xfrm>
                <a:off x="4724" y="2062"/>
                <a:ext cx="148" cy="238"/>
              </a:xfrm>
              <a:custGeom>
                <a:avLst/>
                <a:gdLst>
                  <a:gd name="T0" fmla="*/ 53 w 148"/>
                  <a:gd name="T1" fmla="*/ 0 h 238"/>
                  <a:gd name="T2" fmla="*/ 48 w 148"/>
                  <a:gd name="T3" fmla="*/ 58 h 238"/>
                  <a:gd name="T4" fmla="*/ 58 w 148"/>
                  <a:gd name="T5" fmla="*/ 85 h 238"/>
                  <a:gd name="T6" fmla="*/ 79 w 148"/>
                  <a:gd name="T7" fmla="*/ 95 h 238"/>
                  <a:gd name="T8" fmla="*/ 48 w 148"/>
                  <a:gd name="T9" fmla="*/ 90 h 238"/>
                  <a:gd name="T10" fmla="*/ 42 w 148"/>
                  <a:gd name="T11" fmla="*/ 80 h 238"/>
                  <a:gd name="T12" fmla="*/ 42 w 148"/>
                  <a:gd name="T13" fmla="*/ 69 h 238"/>
                  <a:gd name="T14" fmla="*/ 32 w 148"/>
                  <a:gd name="T15" fmla="*/ 69 h 238"/>
                  <a:gd name="T16" fmla="*/ 32 w 148"/>
                  <a:gd name="T17" fmla="*/ 43 h 238"/>
                  <a:gd name="T18" fmla="*/ 27 w 148"/>
                  <a:gd name="T19" fmla="*/ 0 h 238"/>
                  <a:gd name="T20" fmla="*/ 42 w 148"/>
                  <a:gd name="T21" fmla="*/ 0 h 238"/>
                  <a:gd name="T22" fmla="*/ 95 w 148"/>
                  <a:gd name="T23" fmla="*/ 180 h 238"/>
                  <a:gd name="T24" fmla="*/ 106 w 148"/>
                  <a:gd name="T25" fmla="*/ 185 h 238"/>
                  <a:gd name="T26" fmla="*/ 116 w 148"/>
                  <a:gd name="T27" fmla="*/ 180 h 238"/>
                  <a:gd name="T28" fmla="*/ 127 w 148"/>
                  <a:gd name="T29" fmla="*/ 159 h 238"/>
                  <a:gd name="T30" fmla="*/ 148 w 148"/>
                  <a:gd name="T31" fmla="*/ 206 h 238"/>
                  <a:gd name="T32" fmla="*/ 132 w 148"/>
                  <a:gd name="T33" fmla="*/ 201 h 238"/>
                  <a:gd name="T34" fmla="*/ 137 w 148"/>
                  <a:gd name="T35" fmla="*/ 222 h 238"/>
                  <a:gd name="T36" fmla="*/ 111 w 148"/>
                  <a:gd name="T37" fmla="*/ 222 h 238"/>
                  <a:gd name="T38" fmla="*/ 111 w 148"/>
                  <a:gd name="T39" fmla="*/ 201 h 238"/>
                  <a:gd name="T40" fmla="*/ 95 w 148"/>
                  <a:gd name="T41" fmla="*/ 196 h 238"/>
                  <a:gd name="T42" fmla="*/ 85 w 148"/>
                  <a:gd name="T43" fmla="*/ 196 h 238"/>
                  <a:gd name="T44" fmla="*/ 74 w 148"/>
                  <a:gd name="T45" fmla="*/ 211 h 238"/>
                  <a:gd name="T46" fmla="*/ 90 w 148"/>
                  <a:gd name="T47" fmla="*/ 185 h 238"/>
                  <a:gd name="T48" fmla="*/ 37 w 148"/>
                  <a:gd name="T49" fmla="*/ 143 h 238"/>
                  <a:gd name="T50" fmla="*/ 0 w 148"/>
                  <a:gd name="T51" fmla="*/ 185 h 238"/>
                  <a:gd name="T52" fmla="*/ 6 w 148"/>
                  <a:gd name="T53" fmla="*/ 164 h 238"/>
                  <a:gd name="T54" fmla="*/ 27 w 148"/>
                  <a:gd name="T55" fmla="*/ 127 h 238"/>
                  <a:gd name="T56" fmla="*/ 79 w 148"/>
                  <a:gd name="T57" fmla="*/ 138 h 238"/>
                  <a:gd name="T58" fmla="*/ 64 w 148"/>
                  <a:gd name="T59" fmla="*/ 122 h 238"/>
                  <a:gd name="T60" fmla="*/ 79 w 148"/>
                  <a:gd name="T61" fmla="*/ 138 h 238"/>
                  <a:gd name="T62" fmla="*/ 79 w 148"/>
                  <a:gd name="T63" fmla="*/ 159 h 238"/>
                  <a:gd name="T64" fmla="*/ 90 w 148"/>
                  <a:gd name="T65" fmla="*/ 169 h 238"/>
                  <a:gd name="T66" fmla="*/ 111 w 148"/>
                  <a:gd name="T67" fmla="*/ 127 h 238"/>
                  <a:gd name="T68" fmla="*/ 122 w 148"/>
                  <a:gd name="T69" fmla="*/ 159 h 238"/>
                  <a:gd name="T70" fmla="*/ 106 w 148"/>
                  <a:gd name="T71" fmla="*/ 138 h 238"/>
                  <a:gd name="T72" fmla="*/ 111 w 148"/>
                  <a:gd name="T73" fmla="*/ 127 h 238"/>
                  <a:gd name="T74" fmla="*/ 116 w 148"/>
                  <a:gd name="T75" fmla="*/ 106 h 238"/>
                  <a:gd name="T76" fmla="*/ 116 w 148"/>
                  <a:gd name="T77" fmla="*/ 127 h 238"/>
                  <a:gd name="T78" fmla="*/ 111 w 148"/>
                  <a:gd name="T79" fmla="*/ 111 h 238"/>
                  <a:gd name="T80" fmla="*/ 85 w 148"/>
                  <a:gd name="T81" fmla="*/ 106 h 238"/>
                  <a:gd name="T82" fmla="*/ 100 w 148"/>
                  <a:gd name="T83" fmla="*/ 122 h 238"/>
                  <a:gd name="T84" fmla="*/ 85 w 148"/>
                  <a:gd name="T85" fmla="*/ 117 h 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48" h="238">
                    <a:moveTo>
                      <a:pt x="42" y="0"/>
                    </a:moveTo>
                    <a:lnTo>
                      <a:pt x="53" y="0"/>
                    </a:lnTo>
                    <a:lnTo>
                      <a:pt x="64" y="32"/>
                    </a:lnTo>
                    <a:lnTo>
                      <a:pt x="48" y="58"/>
                    </a:lnTo>
                    <a:lnTo>
                      <a:pt x="58" y="69"/>
                    </a:lnTo>
                    <a:lnTo>
                      <a:pt x="58" y="85"/>
                    </a:lnTo>
                    <a:lnTo>
                      <a:pt x="69" y="85"/>
                    </a:lnTo>
                    <a:lnTo>
                      <a:pt x="79" y="95"/>
                    </a:lnTo>
                    <a:lnTo>
                      <a:pt x="74" y="101"/>
                    </a:lnTo>
                    <a:lnTo>
                      <a:pt x="48" y="90"/>
                    </a:lnTo>
                    <a:lnTo>
                      <a:pt x="42" y="85"/>
                    </a:lnTo>
                    <a:lnTo>
                      <a:pt x="42" y="80"/>
                    </a:lnTo>
                    <a:lnTo>
                      <a:pt x="42" y="74"/>
                    </a:lnTo>
                    <a:lnTo>
                      <a:pt x="42" y="69"/>
                    </a:lnTo>
                    <a:lnTo>
                      <a:pt x="37" y="74"/>
                    </a:lnTo>
                    <a:lnTo>
                      <a:pt x="32" y="69"/>
                    </a:lnTo>
                    <a:lnTo>
                      <a:pt x="21" y="43"/>
                    </a:lnTo>
                    <a:lnTo>
                      <a:pt x="32" y="43"/>
                    </a:lnTo>
                    <a:lnTo>
                      <a:pt x="27" y="27"/>
                    </a:lnTo>
                    <a:lnTo>
                      <a:pt x="27" y="0"/>
                    </a:lnTo>
                    <a:lnTo>
                      <a:pt x="32" y="0"/>
                    </a:lnTo>
                    <a:lnTo>
                      <a:pt x="42" y="0"/>
                    </a:lnTo>
                    <a:moveTo>
                      <a:pt x="90" y="185"/>
                    </a:moveTo>
                    <a:lnTo>
                      <a:pt x="95" y="180"/>
                    </a:lnTo>
                    <a:lnTo>
                      <a:pt x="100" y="180"/>
                    </a:lnTo>
                    <a:lnTo>
                      <a:pt x="106" y="185"/>
                    </a:lnTo>
                    <a:lnTo>
                      <a:pt x="111" y="180"/>
                    </a:lnTo>
                    <a:lnTo>
                      <a:pt x="116" y="180"/>
                    </a:lnTo>
                    <a:lnTo>
                      <a:pt x="116" y="169"/>
                    </a:lnTo>
                    <a:lnTo>
                      <a:pt x="127" y="159"/>
                    </a:lnTo>
                    <a:lnTo>
                      <a:pt x="143" y="175"/>
                    </a:lnTo>
                    <a:lnTo>
                      <a:pt x="148" y="206"/>
                    </a:lnTo>
                    <a:lnTo>
                      <a:pt x="143" y="222"/>
                    </a:lnTo>
                    <a:lnTo>
                      <a:pt x="132" y="201"/>
                    </a:lnTo>
                    <a:lnTo>
                      <a:pt x="127" y="217"/>
                    </a:lnTo>
                    <a:lnTo>
                      <a:pt x="137" y="222"/>
                    </a:lnTo>
                    <a:lnTo>
                      <a:pt x="132" y="238"/>
                    </a:lnTo>
                    <a:lnTo>
                      <a:pt x="111" y="222"/>
                    </a:lnTo>
                    <a:lnTo>
                      <a:pt x="106" y="211"/>
                    </a:lnTo>
                    <a:lnTo>
                      <a:pt x="111" y="201"/>
                    </a:lnTo>
                    <a:lnTo>
                      <a:pt x="95" y="196"/>
                    </a:lnTo>
                    <a:lnTo>
                      <a:pt x="95" y="196"/>
                    </a:lnTo>
                    <a:lnTo>
                      <a:pt x="90" y="201"/>
                    </a:lnTo>
                    <a:lnTo>
                      <a:pt x="85" y="196"/>
                    </a:lnTo>
                    <a:lnTo>
                      <a:pt x="79" y="211"/>
                    </a:lnTo>
                    <a:lnTo>
                      <a:pt x="74" y="211"/>
                    </a:lnTo>
                    <a:lnTo>
                      <a:pt x="74" y="190"/>
                    </a:lnTo>
                    <a:lnTo>
                      <a:pt x="90" y="185"/>
                    </a:lnTo>
                    <a:moveTo>
                      <a:pt x="32" y="138"/>
                    </a:moveTo>
                    <a:lnTo>
                      <a:pt x="37" y="143"/>
                    </a:lnTo>
                    <a:lnTo>
                      <a:pt x="27" y="153"/>
                    </a:lnTo>
                    <a:lnTo>
                      <a:pt x="0" y="185"/>
                    </a:lnTo>
                    <a:lnTo>
                      <a:pt x="0" y="180"/>
                    </a:lnTo>
                    <a:lnTo>
                      <a:pt x="6" y="164"/>
                    </a:lnTo>
                    <a:lnTo>
                      <a:pt x="21" y="148"/>
                    </a:lnTo>
                    <a:lnTo>
                      <a:pt x="27" y="127"/>
                    </a:lnTo>
                    <a:lnTo>
                      <a:pt x="32" y="138"/>
                    </a:lnTo>
                    <a:moveTo>
                      <a:pt x="79" y="138"/>
                    </a:moveTo>
                    <a:lnTo>
                      <a:pt x="69" y="148"/>
                    </a:lnTo>
                    <a:lnTo>
                      <a:pt x="64" y="122"/>
                    </a:lnTo>
                    <a:lnTo>
                      <a:pt x="85" y="127"/>
                    </a:lnTo>
                    <a:lnTo>
                      <a:pt x="79" y="138"/>
                    </a:lnTo>
                    <a:moveTo>
                      <a:pt x="85" y="164"/>
                    </a:moveTo>
                    <a:lnTo>
                      <a:pt x="79" y="159"/>
                    </a:lnTo>
                    <a:lnTo>
                      <a:pt x="90" y="138"/>
                    </a:lnTo>
                    <a:lnTo>
                      <a:pt x="90" y="169"/>
                    </a:lnTo>
                    <a:lnTo>
                      <a:pt x="85" y="164"/>
                    </a:lnTo>
                    <a:moveTo>
                      <a:pt x="111" y="127"/>
                    </a:moveTo>
                    <a:lnTo>
                      <a:pt x="116" y="132"/>
                    </a:lnTo>
                    <a:lnTo>
                      <a:pt x="122" y="159"/>
                    </a:lnTo>
                    <a:lnTo>
                      <a:pt x="116" y="153"/>
                    </a:lnTo>
                    <a:lnTo>
                      <a:pt x="106" y="138"/>
                    </a:lnTo>
                    <a:lnTo>
                      <a:pt x="106" y="122"/>
                    </a:lnTo>
                    <a:lnTo>
                      <a:pt x="111" y="127"/>
                    </a:lnTo>
                    <a:moveTo>
                      <a:pt x="111" y="111"/>
                    </a:moveTo>
                    <a:lnTo>
                      <a:pt x="116" y="106"/>
                    </a:lnTo>
                    <a:lnTo>
                      <a:pt x="127" y="138"/>
                    </a:lnTo>
                    <a:lnTo>
                      <a:pt x="116" y="127"/>
                    </a:lnTo>
                    <a:lnTo>
                      <a:pt x="100" y="111"/>
                    </a:lnTo>
                    <a:lnTo>
                      <a:pt x="111" y="111"/>
                    </a:lnTo>
                    <a:moveTo>
                      <a:pt x="85" y="111"/>
                    </a:moveTo>
                    <a:lnTo>
                      <a:pt x="85" y="106"/>
                    </a:lnTo>
                    <a:lnTo>
                      <a:pt x="100" y="122"/>
                    </a:lnTo>
                    <a:lnTo>
                      <a:pt x="100" y="122"/>
                    </a:lnTo>
                    <a:lnTo>
                      <a:pt x="90" y="117"/>
                    </a:lnTo>
                    <a:lnTo>
                      <a:pt x="85" y="117"/>
                    </a:lnTo>
                    <a:lnTo>
                      <a:pt x="85" y="11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52" name="Freeform 403"/>
              <p:cNvSpPr>
                <a:spLocks noEditPoints="1"/>
              </p:cNvSpPr>
              <p:nvPr/>
            </p:nvSpPr>
            <p:spPr bwMode="auto">
              <a:xfrm>
                <a:off x="706" y="1018"/>
                <a:ext cx="4382" cy="633"/>
              </a:xfrm>
              <a:custGeom>
                <a:avLst/>
                <a:gdLst>
                  <a:gd name="T0" fmla="*/ 2468 w 4382"/>
                  <a:gd name="T1" fmla="*/ 411 h 633"/>
                  <a:gd name="T2" fmla="*/ 2647 w 4382"/>
                  <a:gd name="T3" fmla="*/ 195 h 633"/>
                  <a:gd name="T4" fmla="*/ 2589 w 4382"/>
                  <a:gd name="T5" fmla="*/ 242 h 633"/>
                  <a:gd name="T6" fmla="*/ 2668 w 4382"/>
                  <a:gd name="T7" fmla="*/ 211 h 633"/>
                  <a:gd name="T8" fmla="*/ 2795 w 4382"/>
                  <a:gd name="T9" fmla="*/ 168 h 633"/>
                  <a:gd name="T10" fmla="*/ 2921 w 4382"/>
                  <a:gd name="T11" fmla="*/ 168 h 633"/>
                  <a:gd name="T12" fmla="*/ 2963 w 4382"/>
                  <a:gd name="T13" fmla="*/ 116 h 633"/>
                  <a:gd name="T14" fmla="*/ 3000 w 4382"/>
                  <a:gd name="T15" fmla="*/ 211 h 633"/>
                  <a:gd name="T16" fmla="*/ 3090 w 4382"/>
                  <a:gd name="T17" fmla="*/ 195 h 633"/>
                  <a:gd name="T18" fmla="*/ 3006 w 4382"/>
                  <a:gd name="T19" fmla="*/ 158 h 633"/>
                  <a:gd name="T20" fmla="*/ 3101 w 4382"/>
                  <a:gd name="T21" fmla="*/ 142 h 633"/>
                  <a:gd name="T22" fmla="*/ 3111 w 4382"/>
                  <a:gd name="T23" fmla="*/ 68 h 633"/>
                  <a:gd name="T24" fmla="*/ 3359 w 4382"/>
                  <a:gd name="T25" fmla="*/ 68 h 633"/>
                  <a:gd name="T26" fmla="*/ 3459 w 4382"/>
                  <a:gd name="T27" fmla="*/ 105 h 633"/>
                  <a:gd name="T28" fmla="*/ 3823 w 4382"/>
                  <a:gd name="T29" fmla="*/ 126 h 633"/>
                  <a:gd name="T30" fmla="*/ 4082 w 4382"/>
                  <a:gd name="T31" fmla="*/ 163 h 633"/>
                  <a:gd name="T32" fmla="*/ 4314 w 4382"/>
                  <a:gd name="T33" fmla="*/ 242 h 633"/>
                  <a:gd name="T34" fmla="*/ 4340 w 4382"/>
                  <a:gd name="T35" fmla="*/ 306 h 633"/>
                  <a:gd name="T36" fmla="*/ 4314 w 4382"/>
                  <a:gd name="T37" fmla="*/ 427 h 633"/>
                  <a:gd name="T38" fmla="*/ 4203 w 4382"/>
                  <a:gd name="T39" fmla="*/ 274 h 633"/>
                  <a:gd name="T40" fmla="*/ 4124 w 4382"/>
                  <a:gd name="T41" fmla="*/ 290 h 633"/>
                  <a:gd name="T42" fmla="*/ 4024 w 4382"/>
                  <a:gd name="T43" fmla="*/ 411 h 633"/>
                  <a:gd name="T44" fmla="*/ 4055 w 4382"/>
                  <a:gd name="T45" fmla="*/ 606 h 633"/>
                  <a:gd name="T46" fmla="*/ 3992 w 4382"/>
                  <a:gd name="T47" fmla="*/ 527 h 633"/>
                  <a:gd name="T48" fmla="*/ 3802 w 4382"/>
                  <a:gd name="T49" fmla="*/ 480 h 633"/>
                  <a:gd name="T50" fmla="*/ 3596 w 4382"/>
                  <a:gd name="T51" fmla="*/ 480 h 633"/>
                  <a:gd name="T52" fmla="*/ 3507 w 4382"/>
                  <a:gd name="T53" fmla="*/ 485 h 633"/>
                  <a:gd name="T54" fmla="*/ 3370 w 4382"/>
                  <a:gd name="T55" fmla="*/ 501 h 633"/>
                  <a:gd name="T56" fmla="*/ 3159 w 4382"/>
                  <a:gd name="T57" fmla="*/ 422 h 633"/>
                  <a:gd name="T58" fmla="*/ 3006 w 4382"/>
                  <a:gd name="T59" fmla="*/ 469 h 633"/>
                  <a:gd name="T60" fmla="*/ 2816 w 4382"/>
                  <a:gd name="T61" fmla="*/ 480 h 633"/>
                  <a:gd name="T62" fmla="*/ 2847 w 4382"/>
                  <a:gd name="T63" fmla="*/ 591 h 633"/>
                  <a:gd name="T64" fmla="*/ 2795 w 4382"/>
                  <a:gd name="T65" fmla="*/ 612 h 633"/>
                  <a:gd name="T66" fmla="*/ 2716 w 4382"/>
                  <a:gd name="T67" fmla="*/ 533 h 633"/>
                  <a:gd name="T68" fmla="*/ 2689 w 4382"/>
                  <a:gd name="T69" fmla="*/ 485 h 633"/>
                  <a:gd name="T70" fmla="*/ 2605 w 4382"/>
                  <a:gd name="T71" fmla="*/ 427 h 633"/>
                  <a:gd name="T72" fmla="*/ 2520 w 4382"/>
                  <a:gd name="T73" fmla="*/ 358 h 633"/>
                  <a:gd name="T74" fmla="*/ 2531 w 4382"/>
                  <a:gd name="T75" fmla="*/ 295 h 633"/>
                  <a:gd name="T76" fmla="*/ 2505 w 4382"/>
                  <a:gd name="T77" fmla="*/ 205 h 633"/>
                  <a:gd name="T78" fmla="*/ 4166 w 4382"/>
                  <a:gd name="T79" fmla="*/ 543 h 633"/>
                  <a:gd name="T80" fmla="*/ 4060 w 4382"/>
                  <a:gd name="T81" fmla="*/ 411 h 633"/>
                  <a:gd name="T82" fmla="*/ 4155 w 4382"/>
                  <a:gd name="T83" fmla="*/ 522 h 633"/>
                  <a:gd name="T84" fmla="*/ 2884 w 4382"/>
                  <a:gd name="T85" fmla="*/ 63 h 633"/>
                  <a:gd name="T86" fmla="*/ 2768 w 4382"/>
                  <a:gd name="T87" fmla="*/ 147 h 633"/>
                  <a:gd name="T88" fmla="*/ 3064 w 4382"/>
                  <a:gd name="T89" fmla="*/ 10 h 633"/>
                  <a:gd name="T90" fmla="*/ 3064 w 4382"/>
                  <a:gd name="T91" fmla="*/ 10 h 633"/>
                  <a:gd name="T92" fmla="*/ 3185 w 4382"/>
                  <a:gd name="T93" fmla="*/ 26 h 633"/>
                  <a:gd name="T94" fmla="*/ 3617 w 4382"/>
                  <a:gd name="T95" fmla="*/ 68 h 633"/>
                  <a:gd name="T96" fmla="*/ 4166 w 4382"/>
                  <a:gd name="T97" fmla="*/ 137 h 633"/>
                  <a:gd name="T98" fmla="*/ 89 w 4382"/>
                  <a:gd name="T99" fmla="*/ 174 h 633"/>
                  <a:gd name="T100" fmla="*/ 147 w 4382"/>
                  <a:gd name="T101" fmla="*/ 216 h 633"/>
                  <a:gd name="T102" fmla="*/ 47 w 4382"/>
                  <a:gd name="T103" fmla="*/ 237 h 633"/>
                  <a:gd name="T104" fmla="*/ 0 w 4382"/>
                  <a:gd name="T105" fmla="*/ 232 h 6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4382" h="633">
                    <a:moveTo>
                      <a:pt x="2420" y="411"/>
                    </a:moveTo>
                    <a:lnTo>
                      <a:pt x="2426" y="395"/>
                    </a:lnTo>
                    <a:lnTo>
                      <a:pt x="2441" y="395"/>
                    </a:lnTo>
                    <a:lnTo>
                      <a:pt x="2447" y="395"/>
                    </a:lnTo>
                    <a:lnTo>
                      <a:pt x="2468" y="401"/>
                    </a:lnTo>
                    <a:lnTo>
                      <a:pt x="2468" y="411"/>
                    </a:lnTo>
                    <a:lnTo>
                      <a:pt x="2431" y="411"/>
                    </a:lnTo>
                    <a:lnTo>
                      <a:pt x="2420" y="411"/>
                    </a:lnTo>
                    <a:close/>
                    <a:moveTo>
                      <a:pt x="2515" y="153"/>
                    </a:moveTo>
                    <a:lnTo>
                      <a:pt x="2557" y="168"/>
                    </a:lnTo>
                    <a:lnTo>
                      <a:pt x="2584" y="168"/>
                    </a:lnTo>
                    <a:lnTo>
                      <a:pt x="2647" y="195"/>
                    </a:lnTo>
                    <a:lnTo>
                      <a:pt x="2652" y="205"/>
                    </a:lnTo>
                    <a:lnTo>
                      <a:pt x="2642" y="216"/>
                    </a:lnTo>
                    <a:lnTo>
                      <a:pt x="2615" y="221"/>
                    </a:lnTo>
                    <a:lnTo>
                      <a:pt x="2547" y="205"/>
                    </a:lnTo>
                    <a:lnTo>
                      <a:pt x="2578" y="216"/>
                    </a:lnTo>
                    <a:lnTo>
                      <a:pt x="2589" y="242"/>
                    </a:lnTo>
                    <a:lnTo>
                      <a:pt x="2621" y="253"/>
                    </a:lnTo>
                    <a:lnTo>
                      <a:pt x="2605" y="232"/>
                    </a:lnTo>
                    <a:lnTo>
                      <a:pt x="2631" y="237"/>
                    </a:lnTo>
                    <a:lnTo>
                      <a:pt x="2647" y="237"/>
                    </a:lnTo>
                    <a:lnTo>
                      <a:pt x="2637" y="227"/>
                    </a:lnTo>
                    <a:lnTo>
                      <a:pt x="2668" y="211"/>
                    </a:lnTo>
                    <a:lnTo>
                      <a:pt x="2668" y="179"/>
                    </a:lnTo>
                    <a:lnTo>
                      <a:pt x="2705" y="179"/>
                    </a:lnTo>
                    <a:lnTo>
                      <a:pt x="2705" y="205"/>
                    </a:lnTo>
                    <a:lnTo>
                      <a:pt x="2726" y="205"/>
                    </a:lnTo>
                    <a:lnTo>
                      <a:pt x="2721" y="184"/>
                    </a:lnTo>
                    <a:lnTo>
                      <a:pt x="2795" y="168"/>
                    </a:lnTo>
                    <a:lnTo>
                      <a:pt x="2847" y="174"/>
                    </a:lnTo>
                    <a:lnTo>
                      <a:pt x="2858" y="179"/>
                    </a:lnTo>
                    <a:lnTo>
                      <a:pt x="2869" y="174"/>
                    </a:lnTo>
                    <a:lnTo>
                      <a:pt x="2826" y="153"/>
                    </a:lnTo>
                    <a:lnTo>
                      <a:pt x="2890" y="158"/>
                    </a:lnTo>
                    <a:lnTo>
                      <a:pt x="2921" y="168"/>
                    </a:lnTo>
                    <a:lnTo>
                      <a:pt x="2958" y="184"/>
                    </a:lnTo>
                    <a:lnTo>
                      <a:pt x="2963" y="174"/>
                    </a:lnTo>
                    <a:lnTo>
                      <a:pt x="2927" y="163"/>
                    </a:lnTo>
                    <a:lnTo>
                      <a:pt x="2916" y="142"/>
                    </a:lnTo>
                    <a:lnTo>
                      <a:pt x="2927" y="116"/>
                    </a:lnTo>
                    <a:lnTo>
                      <a:pt x="2963" y="116"/>
                    </a:lnTo>
                    <a:lnTo>
                      <a:pt x="2969" y="137"/>
                    </a:lnTo>
                    <a:lnTo>
                      <a:pt x="2985" y="142"/>
                    </a:lnTo>
                    <a:lnTo>
                      <a:pt x="3000" y="168"/>
                    </a:lnTo>
                    <a:lnTo>
                      <a:pt x="3016" y="179"/>
                    </a:lnTo>
                    <a:lnTo>
                      <a:pt x="3011" y="200"/>
                    </a:lnTo>
                    <a:lnTo>
                      <a:pt x="3000" y="211"/>
                    </a:lnTo>
                    <a:lnTo>
                      <a:pt x="3021" y="211"/>
                    </a:lnTo>
                    <a:lnTo>
                      <a:pt x="3037" y="190"/>
                    </a:lnTo>
                    <a:lnTo>
                      <a:pt x="3027" y="174"/>
                    </a:lnTo>
                    <a:lnTo>
                      <a:pt x="3043" y="174"/>
                    </a:lnTo>
                    <a:lnTo>
                      <a:pt x="3069" y="190"/>
                    </a:lnTo>
                    <a:lnTo>
                      <a:pt x="3090" y="195"/>
                    </a:lnTo>
                    <a:lnTo>
                      <a:pt x="3090" y="195"/>
                    </a:lnTo>
                    <a:lnTo>
                      <a:pt x="3069" y="190"/>
                    </a:lnTo>
                    <a:lnTo>
                      <a:pt x="3064" y="174"/>
                    </a:lnTo>
                    <a:lnTo>
                      <a:pt x="3043" y="168"/>
                    </a:lnTo>
                    <a:lnTo>
                      <a:pt x="3011" y="168"/>
                    </a:lnTo>
                    <a:lnTo>
                      <a:pt x="3006" y="158"/>
                    </a:lnTo>
                    <a:lnTo>
                      <a:pt x="3006" y="147"/>
                    </a:lnTo>
                    <a:lnTo>
                      <a:pt x="2985" y="137"/>
                    </a:lnTo>
                    <a:lnTo>
                      <a:pt x="2990" y="116"/>
                    </a:lnTo>
                    <a:lnTo>
                      <a:pt x="3032" y="121"/>
                    </a:lnTo>
                    <a:lnTo>
                      <a:pt x="3080" y="132"/>
                    </a:lnTo>
                    <a:lnTo>
                      <a:pt x="3101" y="142"/>
                    </a:lnTo>
                    <a:lnTo>
                      <a:pt x="3106" y="147"/>
                    </a:lnTo>
                    <a:lnTo>
                      <a:pt x="3095" y="132"/>
                    </a:lnTo>
                    <a:lnTo>
                      <a:pt x="3058" y="121"/>
                    </a:lnTo>
                    <a:lnTo>
                      <a:pt x="3037" y="105"/>
                    </a:lnTo>
                    <a:lnTo>
                      <a:pt x="3048" y="100"/>
                    </a:lnTo>
                    <a:lnTo>
                      <a:pt x="3111" y="68"/>
                    </a:lnTo>
                    <a:lnTo>
                      <a:pt x="3185" y="63"/>
                    </a:lnTo>
                    <a:lnTo>
                      <a:pt x="3217" y="63"/>
                    </a:lnTo>
                    <a:lnTo>
                      <a:pt x="3211" y="52"/>
                    </a:lnTo>
                    <a:lnTo>
                      <a:pt x="3238" y="47"/>
                    </a:lnTo>
                    <a:lnTo>
                      <a:pt x="3269" y="58"/>
                    </a:lnTo>
                    <a:lnTo>
                      <a:pt x="3359" y="68"/>
                    </a:lnTo>
                    <a:lnTo>
                      <a:pt x="3370" y="79"/>
                    </a:lnTo>
                    <a:lnTo>
                      <a:pt x="3327" y="105"/>
                    </a:lnTo>
                    <a:lnTo>
                      <a:pt x="3322" y="116"/>
                    </a:lnTo>
                    <a:lnTo>
                      <a:pt x="3370" y="100"/>
                    </a:lnTo>
                    <a:lnTo>
                      <a:pt x="3406" y="100"/>
                    </a:lnTo>
                    <a:lnTo>
                      <a:pt x="3459" y="105"/>
                    </a:lnTo>
                    <a:lnTo>
                      <a:pt x="3544" y="105"/>
                    </a:lnTo>
                    <a:lnTo>
                      <a:pt x="3649" y="147"/>
                    </a:lnTo>
                    <a:lnTo>
                      <a:pt x="3633" y="126"/>
                    </a:lnTo>
                    <a:lnTo>
                      <a:pt x="3728" y="137"/>
                    </a:lnTo>
                    <a:lnTo>
                      <a:pt x="3707" y="116"/>
                    </a:lnTo>
                    <a:lnTo>
                      <a:pt x="3823" y="126"/>
                    </a:lnTo>
                    <a:lnTo>
                      <a:pt x="3881" y="142"/>
                    </a:lnTo>
                    <a:lnTo>
                      <a:pt x="3939" y="142"/>
                    </a:lnTo>
                    <a:lnTo>
                      <a:pt x="3976" y="147"/>
                    </a:lnTo>
                    <a:lnTo>
                      <a:pt x="3992" y="163"/>
                    </a:lnTo>
                    <a:lnTo>
                      <a:pt x="4055" y="163"/>
                    </a:lnTo>
                    <a:lnTo>
                      <a:pt x="4082" y="163"/>
                    </a:lnTo>
                    <a:lnTo>
                      <a:pt x="4082" y="153"/>
                    </a:lnTo>
                    <a:lnTo>
                      <a:pt x="4166" y="158"/>
                    </a:lnTo>
                    <a:lnTo>
                      <a:pt x="4240" y="174"/>
                    </a:lnTo>
                    <a:lnTo>
                      <a:pt x="4329" y="232"/>
                    </a:lnTo>
                    <a:lnTo>
                      <a:pt x="4324" y="237"/>
                    </a:lnTo>
                    <a:lnTo>
                      <a:pt x="4314" y="242"/>
                    </a:lnTo>
                    <a:lnTo>
                      <a:pt x="4292" y="237"/>
                    </a:lnTo>
                    <a:lnTo>
                      <a:pt x="4324" y="242"/>
                    </a:lnTo>
                    <a:lnTo>
                      <a:pt x="4377" y="269"/>
                    </a:lnTo>
                    <a:lnTo>
                      <a:pt x="4382" y="279"/>
                    </a:lnTo>
                    <a:lnTo>
                      <a:pt x="4345" y="269"/>
                    </a:lnTo>
                    <a:lnTo>
                      <a:pt x="4340" y="306"/>
                    </a:lnTo>
                    <a:lnTo>
                      <a:pt x="4319" y="316"/>
                    </a:lnTo>
                    <a:lnTo>
                      <a:pt x="4271" y="316"/>
                    </a:lnTo>
                    <a:lnTo>
                      <a:pt x="4234" y="316"/>
                    </a:lnTo>
                    <a:lnTo>
                      <a:pt x="4303" y="374"/>
                    </a:lnTo>
                    <a:lnTo>
                      <a:pt x="4314" y="401"/>
                    </a:lnTo>
                    <a:lnTo>
                      <a:pt x="4314" y="427"/>
                    </a:lnTo>
                    <a:lnTo>
                      <a:pt x="4308" y="469"/>
                    </a:lnTo>
                    <a:lnTo>
                      <a:pt x="4219" y="395"/>
                    </a:lnTo>
                    <a:lnTo>
                      <a:pt x="4198" y="369"/>
                    </a:lnTo>
                    <a:lnTo>
                      <a:pt x="4213" y="300"/>
                    </a:lnTo>
                    <a:lnTo>
                      <a:pt x="4198" y="279"/>
                    </a:lnTo>
                    <a:lnTo>
                      <a:pt x="4203" y="274"/>
                    </a:lnTo>
                    <a:lnTo>
                      <a:pt x="4182" y="274"/>
                    </a:lnTo>
                    <a:lnTo>
                      <a:pt x="4198" y="290"/>
                    </a:lnTo>
                    <a:lnTo>
                      <a:pt x="4182" y="306"/>
                    </a:lnTo>
                    <a:lnTo>
                      <a:pt x="4166" y="300"/>
                    </a:lnTo>
                    <a:lnTo>
                      <a:pt x="4155" y="285"/>
                    </a:lnTo>
                    <a:lnTo>
                      <a:pt x="4124" y="290"/>
                    </a:lnTo>
                    <a:lnTo>
                      <a:pt x="4124" y="322"/>
                    </a:lnTo>
                    <a:lnTo>
                      <a:pt x="4145" y="332"/>
                    </a:lnTo>
                    <a:lnTo>
                      <a:pt x="4108" y="337"/>
                    </a:lnTo>
                    <a:lnTo>
                      <a:pt x="3981" y="327"/>
                    </a:lnTo>
                    <a:lnTo>
                      <a:pt x="3965" y="401"/>
                    </a:lnTo>
                    <a:lnTo>
                      <a:pt x="4024" y="411"/>
                    </a:lnTo>
                    <a:lnTo>
                      <a:pt x="4066" y="427"/>
                    </a:lnTo>
                    <a:lnTo>
                      <a:pt x="4082" y="448"/>
                    </a:lnTo>
                    <a:lnTo>
                      <a:pt x="4108" y="506"/>
                    </a:lnTo>
                    <a:lnTo>
                      <a:pt x="4113" y="554"/>
                    </a:lnTo>
                    <a:lnTo>
                      <a:pt x="4097" y="612"/>
                    </a:lnTo>
                    <a:lnTo>
                      <a:pt x="4055" y="606"/>
                    </a:lnTo>
                    <a:lnTo>
                      <a:pt x="4024" y="575"/>
                    </a:lnTo>
                    <a:lnTo>
                      <a:pt x="4034" y="564"/>
                    </a:lnTo>
                    <a:lnTo>
                      <a:pt x="4055" y="570"/>
                    </a:lnTo>
                    <a:lnTo>
                      <a:pt x="4045" y="522"/>
                    </a:lnTo>
                    <a:lnTo>
                      <a:pt x="4039" y="517"/>
                    </a:lnTo>
                    <a:lnTo>
                      <a:pt x="3992" y="527"/>
                    </a:lnTo>
                    <a:lnTo>
                      <a:pt x="3976" y="506"/>
                    </a:lnTo>
                    <a:lnTo>
                      <a:pt x="3929" y="490"/>
                    </a:lnTo>
                    <a:lnTo>
                      <a:pt x="3855" y="432"/>
                    </a:lnTo>
                    <a:lnTo>
                      <a:pt x="3813" y="422"/>
                    </a:lnTo>
                    <a:lnTo>
                      <a:pt x="3786" y="427"/>
                    </a:lnTo>
                    <a:lnTo>
                      <a:pt x="3802" y="480"/>
                    </a:lnTo>
                    <a:lnTo>
                      <a:pt x="3770" y="485"/>
                    </a:lnTo>
                    <a:lnTo>
                      <a:pt x="3739" y="480"/>
                    </a:lnTo>
                    <a:lnTo>
                      <a:pt x="3733" y="480"/>
                    </a:lnTo>
                    <a:lnTo>
                      <a:pt x="3686" y="501"/>
                    </a:lnTo>
                    <a:lnTo>
                      <a:pt x="3612" y="475"/>
                    </a:lnTo>
                    <a:lnTo>
                      <a:pt x="3596" y="480"/>
                    </a:lnTo>
                    <a:lnTo>
                      <a:pt x="3565" y="475"/>
                    </a:lnTo>
                    <a:lnTo>
                      <a:pt x="3554" y="459"/>
                    </a:lnTo>
                    <a:lnTo>
                      <a:pt x="3501" y="448"/>
                    </a:lnTo>
                    <a:lnTo>
                      <a:pt x="3496" y="464"/>
                    </a:lnTo>
                    <a:lnTo>
                      <a:pt x="3512" y="480"/>
                    </a:lnTo>
                    <a:lnTo>
                      <a:pt x="3507" y="485"/>
                    </a:lnTo>
                    <a:lnTo>
                      <a:pt x="3475" y="485"/>
                    </a:lnTo>
                    <a:lnTo>
                      <a:pt x="3459" y="475"/>
                    </a:lnTo>
                    <a:lnTo>
                      <a:pt x="3428" y="469"/>
                    </a:lnTo>
                    <a:lnTo>
                      <a:pt x="3401" y="490"/>
                    </a:lnTo>
                    <a:lnTo>
                      <a:pt x="3380" y="496"/>
                    </a:lnTo>
                    <a:lnTo>
                      <a:pt x="3370" y="501"/>
                    </a:lnTo>
                    <a:lnTo>
                      <a:pt x="3370" y="501"/>
                    </a:lnTo>
                    <a:lnTo>
                      <a:pt x="3338" y="490"/>
                    </a:lnTo>
                    <a:lnTo>
                      <a:pt x="3306" y="464"/>
                    </a:lnTo>
                    <a:lnTo>
                      <a:pt x="3259" y="469"/>
                    </a:lnTo>
                    <a:lnTo>
                      <a:pt x="3185" y="411"/>
                    </a:lnTo>
                    <a:lnTo>
                      <a:pt x="3159" y="422"/>
                    </a:lnTo>
                    <a:lnTo>
                      <a:pt x="3101" y="395"/>
                    </a:lnTo>
                    <a:lnTo>
                      <a:pt x="3069" y="390"/>
                    </a:lnTo>
                    <a:lnTo>
                      <a:pt x="2979" y="416"/>
                    </a:lnTo>
                    <a:lnTo>
                      <a:pt x="2995" y="432"/>
                    </a:lnTo>
                    <a:lnTo>
                      <a:pt x="2979" y="448"/>
                    </a:lnTo>
                    <a:lnTo>
                      <a:pt x="3006" y="469"/>
                    </a:lnTo>
                    <a:lnTo>
                      <a:pt x="2963" y="464"/>
                    </a:lnTo>
                    <a:lnTo>
                      <a:pt x="2932" y="475"/>
                    </a:lnTo>
                    <a:lnTo>
                      <a:pt x="2895" y="459"/>
                    </a:lnTo>
                    <a:lnTo>
                      <a:pt x="2853" y="453"/>
                    </a:lnTo>
                    <a:lnTo>
                      <a:pt x="2837" y="485"/>
                    </a:lnTo>
                    <a:lnTo>
                      <a:pt x="2816" y="480"/>
                    </a:lnTo>
                    <a:lnTo>
                      <a:pt x="2811" y="511"/>
                    </a:lnTo>
                    <a:lnTo>
                      <a:pt x="2837" y="522"/>
                    </a:lnTo>
                    <a:lnTo>
                      <a:pt x="2858" y="548"/>
                    </a:lnTo>
                    <a:lnTo>
                      <a:pt x="2842" y="564"/>
                    </a:lnTo>
                    <a:lnTo>
                      <a:pt x="2832" y="580"/>
                    </a:lnTo>
                    <a:lnTo>
                      <a:pt x="2847" y="591"/>
                    </a:lnTo>
                    <a:lnTo>
                      <a:pt x="2869" y="628"/>
                    </a:lnTo>
                    <a:lnTo>
                      <a:pt x="2858" y="633"/>
                    </a:lnTo>
                    <a:lnTo>
                      <a:pt x="2832" y="633"/>
                    </a:lnTo>
                    <a:lnTo>
                      <a:pt x="2837" y="628"/>
                    </a:lnTo>
                    <a:lnTo>
                      <a:pt x="2821" y="617"/>
                    </a:lnTo>
                    <a:lnTo>
                      <a:pt x="2795" y="612"/>
                    </a:lnTo>
                    <a:lnTo>
                      <a:pt x="2747" y="596"/>
                    </a:lnTo>
                    <a:lnTo>
                      <a:pt x="2737" y="601"/>
                    </a:lnTo>
                    <a:lnTo>
                      <a:pt x="2684" y="570"/>
                    </a:lnTo>
                    <a:lnTo>
                      <a:pt x="2700" y="564"/>
                    </a:lnTo>
                    <a:lnTo>
                      <a:pt x="2695" y="543"/>
                    </a:lnTo>
                    <a:lnTo>
                      <a:pt x="2716" y="533"/>
                    </a:lnTo>
                    <a:lnTo>
                      <a:pt x="2700" y="533"/>
                    </a:lnTo>
                    <a:lnTo>
                      <a:pt x="2705" y="522"/>
                    </a:lnTo>
                    <a:lnTo>
                      <a:pt x="2721" y="522"/>
                    </a:lnTo>
                    <a:lnTo>
                      <a:pt x="2721" y="496"/>
                    </a:lnTo>
                    <a:lnTo>
                      <a:pt x="2710" y="490"/>
                    </a:lnTo>
                    <a:lnTo>
                      <a:pt x="2689" y="485"/>
                    </a:lnTo>
                    <a:lnTo>
                      <a:pt x="2652" y="480"/>
                    </a:lnTo>
                    <a:lnTo>
                      <a:pt x="2626" y="448"/>
                    </a:lnTo>
                    <a:lnTo>
                      <a:pt x="2615" y="443"/>
                    </a:lnTo>
                    <a:lnTo>
                      <a:pt x="2594" y="448"/>
                    </a:lnTo>
                    <a:lnTo>
                      <a:pt x="2584" y="427"/>
                    </a:lnTo>
                    <a:lnTo>
                      <a:pt x="2605" y="427"/>
                    </a:lnTo>
                    <a:lnTo>
                      <a:pt x="2573" y="401"/>
                    </a:lnTo>
                    <a:lnTo>
                      <a:pt x="2573" y="390"/>
                    </a:lnTo>
                    <a:lnTo>
                      <a:pt x="2536" y="380"/>
                    </a:lnTo>
                    <a:lnTo>
                      <a:pt x="2531" y="369"/>
                    </a:lnTo>
                    <a:lnTo>
                      <a:pt x="2526" y="358"/>
                    </a:lnTo>
                    <a:lnTo>
                      <a:pt x="2520" y="358"/>
                    </a:lnTo>
                    <a:lnTo>
                      <a:pt x="2526" y="337"/>
                    </a:lnTo>
                    <a:lnTo>
                      <a:pt x="2520" y="322"/>
                    </a:lnTo>
                    <a:lnTo>
                      <a:pt x="2520" y="316"/>
                    </a:lnTo>
                    <a:lnTo>
                      <a:pt x="2547" y="316"/>
                    </a:lnTo>
                    <a:lnTo>
                      <a:pt x="2515" y="306"/>
                    </a:lnTo>
                    <a:lnTo>
                      <a:pt x="2531" y="295"/>
                    </a:lnTo>
                    <a:lnTo>
                      <a:pt x="2552" y="269"/>
                    </a:lnTo>
                    <a:lnTo>
                      <a:pt x="2531" y="253"/>
                    </a:lnTo>
                    <a:lnTo>
                      <a:pt x="2536" y="248"/>
                    </a:lnTo>
                    <a:lnTo>
                      <a:pt x="2520" y="232"/>
                    </a:lnTo>
                    <a:lnTo>
                      <a:pt x="2526" y="221"/>
                    </a:lnTo>
                    <a:lnTo>
                      <a:pt x="2505" y="205"/>
                    </a:lnTo>
                    <a:lnTo>
                      <a:pt x="2515" y="195"/>
                    </a:lnTo>
                    <a:lnTo>
                      <a:pt x="2499" y="184"/>
                    </a:lnTo>
                    <a:lnTo>
                      <a:pt x="2494" y="174"/>
                    </a:lnTo>
                    <a:lnTo>
                      <a:pt x="2499" y="174"/>
                    </a:lnTo>
                    <a:lnTo>
                      <a:pt x="2515" y="153"/>
                    </a:lnTo>
                    <a:close/>
                    <a:moveTo>
                      <a:pt x="4166" y="543"/>
                    </a:moveTo>
                    <a:lnTo>
                      <a:pt x="4171" y="554"/>
                    </a:lnTo>
                    <a:lnTo>
                      <a:pt x="4134" y="506"/>
                    </a:lnTo>
                    <a:lnTo>
                      <a:pt x="4103" y="464"/>
                    </a:lnTo>
                    <a:lnTo>
                      <a:pt x="4087" y="453"/>
                    </a:lnTo>
                    <a:lnTo>
                      <a:pt x="4066" y="427"/>
                    </a:lnTo>
                    <a:lnTo>
                      <a:pt x="4060" y="411"/>
                    </a:lnTo>
                    <a:lnTo>
                      <a:pt x="4060" y="406"/>
                    </a:lnTo>
                    <a:lnTo>
                      <a:pt x="4092" y="432"/>
                    </a:lnTo>
                    <a:lnTo>
                      <a:pt x="4103" y="448"/>
                    </a:lnTo>
                    <a:lnTo>
                      <a:pt x="4176" y="511"/>
                    </a:lnTo>
                    <a:lnTo>
                      <a:pt x="4145" y="501"/>
                    </a:lnTo>
                    <a:lnTo>
                      <a:pt x="4155" y="522"/>
                    </a:lnTo>
                    <a:lnTo>
                      <a:pt x="4187" y="554"/>
                    </a:lnTo>
                    <a:lnTo>
                      <a:pt x="4166" y="543"/>
                    </a:lnTo>
                    <a:close/>
                    <a:moveTo>
                      <a:pt x="2779" y="74"/>
                    </a:moveTo>
                    <a:lnTo>
                      <a:pt x="2821" y="68"/>
                    </a:lnTo>
                    <a:lnTo>
                      <a:pt x="2847" y="58"/>
                    </a:lnTo>
                    <a:lnTo>
                      <a:pt x="2884" y="63"/>
                    </a:lnTo>
                    <a:lnTo>
                      <a:pt x="2837" y="74"/>
                    </a:lnTo>
                    <a:lnTo>
                      <a:pt x="2795" y="105"/>
                    </a:lnTo>
                    <a:lnTo>
                      <a:pt x="2747" y="105"/>
                    </a:lnTo>
                    <a:lnTo>
                      <a:pt x="2779" y="74"/>
                    </a:lnTo>
                    <a:close/>
                    <a:moveTo>
                      <a:pt x="2821" y="147"/>
                    </a:moveTo>
                    <a:lnTo>
                      <a:pt x="2768" y="147"/>
                    </a:lnTo>
                    <a:lnTo>
                      <a:pt x="2731" y="126"/>
                    </a:lnTo>
                    <a:lnTo>
                      <a:pt x="2747" y="105"/>
                    </a:lnTo>
                    <a:lnTo>
                      <a:pt x="2779" y="110"/>
                    </a:lnTo>
                    <a:lnTo>
                      <a:pt x="2779" y="132"/>
                    </a:lnTo>
                    <a:lnTo>
                      <a:pt x="2821" y="147"/>
                    </a:lnTo>
                    <a:close/>
                    <a:moveTo>
                      <a:pt x="3064" y="10"/>
                    </a:moveTo>
                    <a:lnTo>
                      <a:pt x="3064" y="5"/>
                    </a:lnTo>
                    <a:lnTo>
                      <a:pt x="3085" y="0"/>
                    </a:lnTo>
                    <a:lnTo>
                      <a:pt x="3159" y="21"/>
                    </a:lnTo>
                    <a:lnTo>
                      <a:pt x="3164" y="37"/>
                    </a:lnTo>
                    <a:lnTo>
                      <a:pt x="3074" y="26"/>
                    </a:lnTo>
                    <a:lnTo>
                      <a:pt x="3064" y="10"/>
                    </a:lnTo>
                    <a:close/>
                    <a:moveTo>
                      <a:pt x="3712" y="79"/>
                    </a:moveTo>
                    <a:lnTo>
                      <a:pt x="3765" y="79"/>
                    </a:lnTo>
                    <a:lnTo>
                      <a:pt x="3776" y="89"/>
                    </a:lnTo>
                    <a:lnTo>
                      <a:pt x="3723" y="84"/>
                    </a:lnTo>
                    <a:lnTo>
                      <a:pt x="3712" y="79"/>
                    </a:lnTo>
                    <a:close/>
                    <a:moveTo>
                      <a:pt x="3185" y="26"/>
                    </a:moveTo>
                    <a:lnTo>
                      <a:pt x="3222" y="37"/>
                    </a:lnTo>
                    <a:lnTo>
                      <a:pt x="3232" y="42"/>
                    </a:lnTo>
                    <a:lnTo>
                      <a:pt x="3174" y="47"/>
                    </a:lnTo>
                    <a:lnTo>
                      <a:pt x="3174" y="31"/>
                    </a:lnTo>
                    <a:lnTo>
                      <a:pt x="3185" y="26"/>
                    </a:lnTo>
                    <a:close/>
                    <a:moveTo>
                      <a:pt x="3617" y="68"/>
                    </a:moveTo>
                    <a:lnTo>
                      <a:pt x="3702" y="74"/>
                    </a:lnTo>
                    <a:lnTo>
                      <a:pt x="3707" y="84"/>
                    </a:lnTo>
                    <a:lnTo>
                      <a:pt x="3649" y="89"/>
                    </a:lnTo>
                    <a:lnTo>
                      <a:pt x="3617" y="79"/>
                    </a:lnTo>
                    <a:lnTo>
                      <a:pt x="3617" y="68"/>
                    </a:lnTo>
                    <a:close/>
                    <a:moveTo>
                      <a:pt x="4166" y="137"/>
                    </a:moveTo>
                    <a:lnTo>
                      <a:pt x="4176" y="137"/>
                    </a:lnTo>
                    <a:lnTo>
                      <a:pt x="4192" y="142"/>
                    </a:lnTo>
                    <a:lnTo>
                      <a:pt x="4182" y="147"/>
                    </a:lnTo>
                    <a:lnTo>
                      <a:pt x="4166" y="137"/>
                    </a:lnTo>
                    <a:close/>
                    <a:moveTo>
                      <a:pt x="0" y="232"/>
                    </a:moveTo>
                    <a:lnTo>
                      <a:pt x="89" y="174"/>
                    </a:lnTo>
                    <a:lnTo>
                      <a:pt x="116" y="195"/>
                    </a:lnTo>
                    <a:lnTo>
                      <a:pt x="95" y="216"/>
                    </a:lnTo>
                    <a:lnTo>
                      <a:pt x="116" y="200"/>
                    </a:lnTo>
                    <a:lnTo>
                      <a:pt x="126" y="200"/>
                    </a:lnTo>
                    <a:lnTo>
                      <a:pt x="142" y="205"/>
                    </a:lnTo>
                    <a:lnTo>
                      <a:pt x="147" y="216"/>
                    </a:lnTo>
                    <a:lnTo>
                      <a:pt x="116" y="227"/>
                    </a:lnTo>
                    <a:lnTo>
                      <a:pt x="100" y="227"/>
                    </a:lnTo>
                    <a:lnTo>
                      <a:pt x="95" y="232"/>
                    </a:lnTo>
                    <a:lnTo>
                      <a:pt x="79" y="242"/>
                    </a:lnTo>
                    <a:lnTo>
                      <a:pt x="63" y="248"/>
                    </a:lnTo>
                    <a:lnTo>
                      <a:pt x="47" y="237"/>
                    </a:lnTo>
                    <a:lnTo>
                      <a:pt x="58" y="227"/>
                    </a:lnTo>
                    <a:lnTo>
                      <a:pt x="47" y="227"/>
                    </a:lnTo>
                    <a:lnTo>
                      <a:pt x="26" y="227"/>
                    </a:lnTo>
                    <a:lnTo>
                      <a:pt x="37" y="211"/>
                    </a:lnTo>
                    <a:lnTo>
                      <a:pt x="5" y="232"/>
                    </a:lnTo>
                    <a:lnTo>
                      <a:pt x="0" y="232"/>
                    </a:lnTo>
                    <a:close/>
                    <a:moveTo>
                      <a:pt x="137" y="147"/>
                    </a:moveTo>
                    <a:lnTo>
                      <a:pt x="158" y="132"/>
                    </a:lnTo>
                    <a:lnTo>
                      <a:pt x="174" y="132"/>
                    </a:lnTo>
                    <a:lnTo>
                      <a:pt x="174" y="142"/>
                    </a:lnTo>
                    <a:lnTo>
                      <a:pt x="137" y="147"/>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53" name="Freeform 404"/>
              <p:cNvSpPr>
                <a:spLocks noEditPoints="1"/>
              </p:cNvSpPr>
              <p:nvPr/>
            </p:nvSpPr>
            <p:spPr bwMode="auto">
              <a:xfrm>
                <a:off x="706" y="1018"/>
                <a:ext cx="4382" cy="633"/>
              </a:xfrm>
              <a:custGeom>
                <a:avLst/>
                <a:gdLst>
                  <a:gd name="T0" fmla="*/ 2468 w 4382"/>
                  <a:gd name="T1" fmla="*/ 411 h 633"/>
                  <a:gd name="T2" fmla="*/ 2584 w 4382"/>
                  <a:gd name="T3" fmla="*/ 168 h 633"/>
                  <a:gd name="T4" fmla="*/ 2578 w 4382"/>
                  <a:gd name="T5" fmla="*/ 216 h 633"/>
                  <a:gd name="T6" fmla="*/ 2637 w 4382"/>
                  <a:gd name="T7" fmla="*/ 227 h 633"/>
                  <a:gd name="T8" fmla="*/ 2721 w 4382"/>
                  <a:gd name="T9" fmla="*/ 184 h 633"/>
                  <a:gd name="T10" fmla="*/ 2890 w 4382"/>
                  <a:gd name="T11" fmla="*/ 158 h 633"/>
                  <a:gd name="T12" fmla="*/ 2927 w 4382"/>
                  <a:gd name="T13" fmla="*/ 116 h 633"/>
                  <a:gd name="T14" fmla="*/ 3011 w 4382"/>
                  <a:gd name="T15" fmla="*/ 200 h 633"/>
                  <a:gd name="T16" fmla="*/ 3069 w 4382"/>
                  <a:gd name="T17" fmla="*/ 190 h 633"/>
                  <a:gd name="T18" fmla="*/ 3011 w 4382"/>
                  <a:gd name="T19" fmla="*/ 168 h 633"/>
                  <a:gd name="T20" fmla="*/ 3080 w 4382"/>
                  <a:gd name="T21" fmla="*/ 132 h 633"/>
                  <a:gd name="T22" fmla="*/ 3048 w 4382"/>
                  <a:gd name="T23" fmla="*/ 100 h 633"/>
                  <a:gd name="T24" fmla="*/ 3269 w 4382"/>
                  <a:gd name="T25" fmla="*/ 58 h 633"/>
                  <a:gd name="T26" fmla="*/ 3406 w 4382"/>
                  <a:gd name="T27" fmla="*/ 100 h 633"/>
                  <a:gd name="T28" fmla="*/ 3707 w 4382"/>
                  <a:gd name="T29" fmla="*/ 116 h 633"/>
                  <a:gd name="T30" fmla="*/ 4055 w 4382"/>
                  <a:gd name="T31" fmla="*/ 163 h 633"/>
                  <a:gd name="T32" fmla="*/ 4324 w 4382"/>
                  <a:gd name="T33" fmla="*/ 237 h 633"/>
                  <a:gd name="T34" fmla="*/ 4345 w 4382"/>
                  <a:gd name="T35" fmla="*/ 269 h 633"/>
                  <a:gd name="T36" fmla="*/ 4314 w 4382"/>
                  <a:gd name="T37" fmla="*/ 401 h 633"/>
                  <a:gd name="T38" fmla="*/ 4198 w 4382"/>
                  <a:gd name="T39" fmla="*/ 279 h 633"/>
                  <a:gd name="T40" fmla="*/ 4155 w 4382"/>
                  <a:gd name="T41" fmla="*/ 285 h 633"/>
                  <a:gd name="T42" fmla="*/ 3965 w 4382"/>
                  <a:gd name="T43" fmla="*/ 401 h 633"/>
                  <a:gd name="T44" fmla="*/ 4097 w 4382"/>
                  <a:gd name="T45" fmla="*/ 612 h 633"/>
                  <a:gd name="T46" fmla="*/ 4039 w 4382"/>
                  <a:gd name="T47" fmla="*/ 517 h 633"/>
                  <a:gd name="T48" fmla="*/ 3786 w 4382"/>
                  <a:gd name="T49" fmla="*/ 427 h 633"/>
                  <a:gd name="T50" fmla="*/ 3612 w 4382"/>
                  <a:gd name="T51" fmla="*/ 475 h 633"/>
                  <a:gd name="T52" fmla="*/ 3512 w 4382"/>
                  <a:gd name="T53" fmla="*/ 480 h 633"/>
                  <a:gd name="T54" fmla="*/ 3380 w 4382"/>
                  <a:gd name="T55" fmla="*/ 496 h 633"/>
                  <a:gd name="T56" fmla="*/ 3185 w 4382"/>
                  <a:gd name="T57" fmla="*/ 411 h 633"/>
                  <a:gd name="T58" fmla="*/ 2979 w 4382"/>
                  <a:gd name="T59" fmla="*/ 448 h 633"/>
                  <a:gd name="T60" fmla="*/ 2837 w 4382"/>
                  <a:gd name="T61" fmla="*/ 485 h 633"/>
                  <a:gd name="T62" fmla="*/ 2832 w 4382"/>
                  <a:gd name="T63" fmla="*/ 580 h 633"/>
                  <a:gd name="T64" fmla="*/ 2821 w 4382"/>
                  <a:gd name="T65" fmla="*/ 617 h 633"/>
                  <a:gd name="T66" fmla="*/ 2695 w 4382"/>
                  <a:gd name="T67" fmla="*/ 543 h 633"/>
                  <a:gd name="T68" fmla="*/ 2710 w 4382"/>
                  <a:gd name="T69" fmla="*/ 490 h 633"/>
                  <a:gd name="T70" fmla="*/ 2584 w 4382"/>
                  <a:gd name="T71" fmla="*/ 427 h 633"/>
                  <a:gd name="T72" fmla="*/ 2526 w 4382"/>
                  <a:gd name="T73" fmla="*/ 358 h 633"/>
                  <a:gd name="T74" fmla="*/ 2515 w 4382"/>
                  <a:gd name="T75" fmla="*/ 306 h 633"/>
                  <a:gd name="T76" fmla="*/ 2526 w 4382"/>
                  <a:gd name="T77" fmla="*/ 221 h 633"/>
                  <a:gd name="T78" fmla="*/ 2515 w 4382"/>
                  <a:gd name="T79" fmla="*/ 153 h 633"/>
                  <a:gd name="T80" fmla="*/ 4066 w 4382"/>
                  <a:gd name="T81" fmla="*/ 427 h 633"/>
                  <a:gd name="T82" fmla="*/ 4145 w 4382"/>
                  <a:gd name="T83" fmla="*/ 501 h 633"/>
                  <a:gd name="T84" fmla="*/ 2821 w 4382"/>
                  <a:gd name="T85" fmla="*/ 68 h 633"/>
                  <a:gd name="T86" fmla="*/ 2779 w 4382"/>
                  <a:gd name="T87" fmla="*/ 74 h 633"/>
                  <a:gd name="T88" fmla="*/ 2779 w 4382"/>
                  <a:gd name="T89" fmla="*/ 110 h 633"/>
                  <a:gd name="T90" fmla="*/ 3085 w 4382"/>
                  <a:gd name="T91" fmla="*/ 0 h 633"/>
                  <a:gd name="T92" fmla="*/ 3739 w 4382"/>
                  <a:gd name="T93" fmla="*/ 79 h 633"/>
                  <a:gd name="T94" fmla="*/ 3201 w 4382"/>
                  <a:gd name="T95" fmla="*/ 31 h 633"/>
                  <a:gd name="T96" fmla="*/ 3201 w 4382"/>
                  <a:gd name="T97" fmla="*/ 31 h 633"/>
                  <a:gd name="T98" fmla="*/ 3617 w 4382"/>
                  <a:gd name="T99" fmla="*/ 68 h 633"/>
                  <a:gd name="T100" fmla="*/ 4166 w 4382"/>
                  <a:gd name="T101" fmla="*/ 137 h 633"/>
                  <a:gd name="T102" fmla="*/ 116 w 4382"/>
                  <a:gd name="T103" fmla="*/ 200 h 633"/>
                  <a:gd name="T104" fmla="*/ 95 w 4382"/>
                  <a:gd name="T105" fmla="*/ 232 h 633"/>
                  <a:gd name="T106" fmla="*/ 26 w 4382"/>
                  <a:gd name="T107" fmla="*/ 227 h 633"/>
                  <a:gd name="T108" fmla="*/ 158 w 4382"/>
                  <a:gd name="T109" fmla="*/ 132 h 6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4382" h="633">
                    <a:moveTo>
                      <a:pt x="2426" y="401"/>
                    </a:moveTo>
                    <a:lnTo>
                      <a:pt x="2426" y="395"/>
                    </a:lnTo>
                    <a:lnTo>
                      <a:pt x="2441" y="395"/>
                    </a:lnTo>
                    <a:lnTo>
                      <a:pt x="2447" y="395"/>
                    </a:lnTo>
                    <a:lnTo>
                      <a:pt x="2468" y="401"/>
                    </a:lnTo>
                    <a:lnTo>
                      <a:pt x="2468" y="411"/>
                    </a:lnTo>
                    <a:lnTo>
                      <a:pt x="2431" y="411"/>
                    </a:lnTo>
                    <a:lnTo>
                      <a:pt x="2420" y="411"/>
                    </a:lnTo>
                    <a:lnTo>
                      <a:pt x="2426" y="401"/>
                    </a:lnTo>
                    <a:moveTo>
                      <a:pt x="2515" y="153"/>
                    </a:moveTo>
                    <a:lnTo>
                      <a:pt x="2557" y="168"/>
                    </a:lnTo>
                    <a:lnTo>
                      <a:pt x="2584" y="168"/>
                    </a:lnTo>
                    <a:lnTo>
                      <a:pt x="2647" y="195"/>
                    </a:lnTo>
                    <a:lnTo>
                      <a:pt x="2652" y="205"/>
                    </a:lnTo>
                    <a:lnTo>
                      <a:pt x="2642" y="216"/>
                    </a:lnTo>
                    <a:lnTo>
                      <a:pt x="2615" y="221"/>
                    </a:lnTo>
                    <a:lnTo>
                      <a:pt x="2547" y="205"/>
                    </a:lnTo>
                    <a:lnTo>
                      <a:pt x="2578" y="216"/>
                    </a:lnTo>
                    <a:lnTo>
                      <a:pt x="2589" y="242"/>
                    </a:lnTo>
                    <a:lnTo>
                      <a:pt x="2621" y="253"/>
                    </a:lnTo>
                    <a:lnTo>
                      <a:pt x="2605" y="232"/>
                    </a:lnTo>
                    <a:lnTo>
                      <a:pt x="2631" y="237"/>
                    </a:lnTo>
                    <a:lnTo>
                      <a:pt x="2647" y="237"/>
                    </a:lnTo>
                    <a:lnTo>
                      <a:pt x="2637" y="227"/>
                    </a:lnTo>
                    <a:lnTo>
                      <a:pt x="2668" y="211"/>
                    </a:lnTo>
                    <a:lnTo>
                      <a:pt x="2668" y="179"/>
                    </a:lnTo>
                    <a:lnTo>
                      <a:pt x="2705" y="179"/>
                    </a:lnTo>
                    <a:lnTo>
                      <a:pt x="2705" y="205"/>
                    </a:lnTo>
                    <a:lnTo>
                      <a:pt x="2726" y="205"/>
                    </a:lnTo>
                    <a:lnTo>
                      <a:pt x="2721" y="184"/>
                    </a:lnTo>
                    <a:lnTo>
                      <a:pt x="2795" y="168"/>
                    </a:lnTo>
                    <a:lnTo>
                      <a:pt x="2847" y="174"/>
                    </a:lnTo>
                    <a:lnTo>
                      <a:pt x="2858" y="179"/>
                    </a:lnTo>
                    <a:lnTo>
                      <a:pt x="2869" y="174"/>
                    </a:lnTo>
                    <a:lnTo>
                      <a:pt x="2826" y="153"/>
                    </a:lnTo>
                    <a:lnTo>
                      <a:pt x="2890" y="158"/>
                    </a:lnTo>
                    <a:lnTo>
                      <a:pt x="2921" y="168"/>
                    </a:lnTo>
                    <a:lnTo>
                      <a:pt x="2958" y="184"/>
                    </a:lnTo>
                    <a:lnTo>
                      <a:pt x="2963" y="174"/>
                    </a:lnTo>
                    <a:lnTo>
                      <a:pt x="2927" y="163"/>
                    </a:lnTo>
                    <a:lnTo>
                      <a:pt x="2916" y="142"/>
                    </a:lnTo>
                    <a:lnTo>
                      <a:pt x="2927" y="116"/>
                    </a:lnTo>
                    <a:lnTo>
                      <a:pt x="2963" y="116"/>
                    </a:lnTo>
                    <a:lnTo>
                      <a:pt x="2969" y="137"/>
                    </a:lnTo>
                    <a:lnTo>
                      <a:pt x="2985" y="142"/>
                    </a:lnTo>
                    <a:lnTo>
                      <a:pt x="3000" y="168"/>
                    </a:lnTo>
                    <a:lnTo>
                      <a:pt x="3016" y="179"/>
                    </a:lnTo>
                    <a:lnTo>
                      <a:pt x="3011" y="200"/>
                    </a:lnTo>
                    <a:lnTo>
                      <a:pt x="3000" y="211"/>
                    </a:lnTo>
                    <a:lnTo>
                      <a:pt x="3021" y="211"/>
                    </a:lnTo>
                    <a:lnTo>
                      <a:pt x="3037" y="190"/>
                    </a:lnTo>
                    <a:lnTo>
                      <a:pt x="3027" y="174"/>
                    </a:lnTo>
                    <a:lnTo>
                      <a:pt x="3043" y="174"/>
                    </a:lnTo>
                    <a:lnTo>
                      <a:pt x="3069" y="190"/>
                    </a:lnTo>
                    <a:lnTo>
                      <a:pt x="3090" y="195"/>
                    </a:lnTo>
                    <a:lnTo>
                      <a:pt x="3090" y="195"/>
                    </a:lnTo>
                    <a:lnTo>
                      <a:pt x="3069" y="190"/>
                    </a:lnTo>
                    <a:lnTo>
                      <a:pt x="3064" y="174"/>
                    </a:lnTo>
                    <a:lnTo>
                      <a:pt x="3043" y="168"/>
                    </a:lnTo>
                    <a:lnTo>
                      <a:pt x="3011" y="168"/>
                    </a:lnTo>
                    <a:lnTo>
                      <a:pt x="3006" y="158"/>
                    </a:lnTo>
                    <a:lnTo>
                      <a:pt x="3006" y="147"/>
                    </a:lnTo>
                    <a:lnTo>
                      <a:pt x="2985" y="137"/>
                    </a:lnTo>
                    <a:lnTo>
                      <a:pt x="2990" y="116"/>
                    </a:lnTo>
                    <a:lnTo>
                      <a:pt x="3032" y="121"/>
                    </a:lnTo>
                    <a:lnTo>
                      <a:pt x="3080" y="132"/>
                    </a:lnTo>
                    <a:lnTo>
                      <a:pt x="3101" y="142"/>
                    </a:lnTo>
                    <a:lnTo>
                      <a:pt x="3106" y="147"/>
                    </a:lnTo>
                    <a:lnTo>
                      <a:pt x="3095" y="132"/>
                    </a:lnTo>
                    <a:lnTo>
                      <a:pt x="3058" y="121"/>
                    </a:lnTo>
                    <a:lnTo>
                      <a:pt x="3037" y="105"/>
                    </a:lnTo>
                    <a:lnTo>
                      <a:pt x="3048" y="100"/>
                    </a:lnTo>
                    <a:lnTo>
                      <a:pt x="3111" y="68"/>
                    </a:lnTo>
                    <a:lnTo>
                      <a:pt x="3185" y="63"/>
                    </a:lnTo>
                    <a:lnTo>
                      <a:pt x="3217" y="63"/>
                    </a:lnTo>
                    <a:lnTo>
                      <a:pt x="3211" y="52"/>
                    </a:lnTo>
                    <a:lnTo>
                      <a:pt x="3238" y="47"/>
                    </a:lnTo>
                    <a:lnTo>
                      <a:pt x="3269" y="58"/>
                    </a:lnTo>
                    <a:lnTo>
                      <a:pt x="3359" y="68"/>
                    </a:lnTo>
                    <a:lnTo>
                      <a:pt x="3370" y="79"/>
                    </a:lnTo>
                    <a:lnTo>
                      <a:pt x="3327" y="105"/>
                    </a:lnTo>
                    <a:lnTo>
                      <a:pt x="3322" y="116"/>
                    </a:lnTo>
                    <a:lnTo>
                      <a:pt x="3370" y="100"/>
                    </a:lnTo>
                    <a:lnTo>
                      <a:pt x="3406" y="100"/>
                    </a:lnTo>
                    <a:lnTo>
                      <a:pt x="3459" y="105"/>
                    </a:lnTo>
                    <a:lnTo>
                      <a:pt x="3544" y="105"/>
                    </a:lnTo>
                    <a:lnTo>
                      <a:pt x="3649" y="147"/>
                    </a:lnTo>
                    <a:lnTo>
                      <a:pt x="3633" y="126"/>
                    </a:lnTo>
                    <a:lnTo>
                      <a:pt x="3728" y="137"/>
                    </a:lnTo>
                    <a:lnTo>
                      <a:pt x="3707" y="116"/>
                    </a:lnTo>
                    <a:lnTo>
                      <a:pt x="3823" y="126"/>
                    </a:lnTo>
                    <a:lnTo>
                      <a:pt x="3881" y="142"/>
                    </a:lnTo>
                    <a:lnTo>
                      <a:pt x="3939" y="142"/>
                    </a:lnTo>
                    <a:lnTo>
                      <a:pt x="3976" y="147"/>
                    </a:lnTo>
                    <a:lnTo>
                      <a:pt x="3992" y="163"/>
                    </a:lnTo>
                    <a:lnTo>
                      <a:pt x="4055" y="163"/>
                    </a:lnTo>
                    <a:lnTo>
                      <a:pt x="4082" y="163"/>
                    </a:lnTo>
                    <a:lnTo>
                      <a:pt x="4082" y="153"/>
                    </a:lnTo>
                    <a:lnTo>
                      <a:pt x="4166" y="158"/>
                    </a:lnTo>
                    <a:lnTo>
                      <a:pt x="4240" y="174"/>
                    </a:lnTo>
                    <a:lnTo>
                      <a:pt x="4329" y="232"/>
                    </a:lnTo>
                    <a:lnTo>
                      <a:pt x="4324" y="237"/>
                    </a:lnTo>
                    <a:lnTo>
                      <a:pt x="4314" y="242"/>
                    </a:lnTo>
                    <a:lnTo>
                      <a:pt x="4292" y="237"/>
                    </a:lnTo>
                    <a:lnTo>
                      <a:pt x="4324" y="242"/>
                    </a:lnTo>
                    <a:lnTo>
                      <a:pt x="4377" y="269"/>
                    </a:lnTo>
                    <a:lnTo>
                      <a:pt x="4382" y="279"/>
                    </a:lnTo>
                    <a:lnTo>
                      <a:pt x="4345" y="269"/>
                    </a:lnTo>
                    <a:lnTo>
                      <a:pt x="4340" y="306"/>
                    </a:lnTo>
                    <a:lnTo>
                      <a:pt x="4319" y="316"/>
                    </a:lnTo>
                    <a:lnTo>
                      <a:pt x="4271" y="316"/>
                    </a:lnTo>
                    <a:lnTo>
                      <a:pt x="4234" y="316"/>
                    </a:lnTo>
                    <a:lnTo>
                      <a:pt x="4303" y="374"/>
                    </a:lnTo>
                    <a:lnTo>
                      <a:pt x="4314" y="401"/>
                    </a:lnTo>
                    <a:lnTo>
                      <a:pt x="4314" y="427"/>
                    </a:lnTo>
                    <a:lnTo>
                      <a:pt x="4308" y="469"/>
                    </a:lnTo>
                    <a:lnTo>
                      <a:pt x="4219" y="395"/>
                    </a:lnTo>
                    <a:lnTo>
                      <a:pt x="4198" y="369"/>
                    </a:lnTo>
                    <a:lnTo>
                      <a:pt x="4213" y="300"/>
                    </a:lnTo>
                    <a:lnTo>
                      <a:pt x="4198" y="279"/>
                    </a:lnTo>
                    <a:lnTo>
                      <a:pt x="4203" y="274"/>
                    </a:lnTo>
                    <a:lnTo>
                      <a:pt x="4182" y="274"/>
                    </a:lnTo>
                    <a:lnTo>
                      <a:pt x="4198" y="290"/>
                    </a:lnTo>
                    <a:lnTo>
                      <a:pt x="4182" y="306"/>
                    </a:lnTo>
                    <a:lnTo>
                      <a:pt x="4166" y="300"/>
                    </a:lnTo>
                    <a:lnTo>
                      <a:pt x="4155" y="285"/>
                    </a:lnTo>
                    <a:lnTo>
                      <a:pt x="4124" y="290"/>
                    </a:lnTo>
                    <a:lnTo>
                      <a:pt x="4124" y="322"/>
                    </a:lnTo>
                    <a:lnTo>
                      <a:pt x="4145" y="332"/>
                    </a:lnTo>
                    <a:lnTo>
                      <a:pt x="4108" y="337"/>
                    </a:lnTo>
                    <a:lnTo>
                      <a:pt x="3981" y="327"/>
                    </a:lnTo>
                    <a:lnTo>
                      <a:pt x="3965" y="401"/>
                    </a:lnTo>
                    <a:lnTo>
                      <a:pt x="4024" y="411"/>
                    </a:lnTo>
                    <a:lnTo>
                      <a:pt x="4066" y="427"/>
                    </a:lnTo>
                    <a:lnTo>
                      <a:pt x="4082" y="448"/>
                    </a:lnTo>
                    <a:lnTo>
                      <a:pt x="4108" y="506"/>
                    </a:lnTo>
                    <a:lnTo>
                      <a:pt x="4113" y="554"/>
                    </a:lnTo>
                    <a:lnTo>
                      <a:pt x="4097" y="612"/>
                    </a:lnTo>
                    <a:lnTo>
                      <a:pt x="4055" y="606"/>
                    </a:lnTo>
                    <a:lnTo>
                      <a:pt x="4024" y="575"/>
                    </a:lnTo>
                    <a:lnTo>
                      <a:pt x="4034" y="564"/>
                    </a:lnTo>
                    <a:lnTo>
                      <a:pt x="4055" y="570"/>
                    </a:lnTo>
                    <a:lnTo>
                      <a:pt x="4045" y="522"/>
                    </a:lnTo>
                    <a:lnTo>
                      <a:pt x="4039" y="517"/>
                    </a:lnTo>
                    <a:lnTo>
                      <a:pt x="3992" y="527"/>
                    </a:lnTo>
                    <a:lnTo>
                      <a:pt x="3976" y="506"/>
                    </a:lnTo>
                    <a:lnTo>
                      <a:pt x="3929" y="490"/>
                    </a:lnTo>
                    <a:lnTo>
                      <a:pt x="3855" y="432"/>
                    </a:lnTo>
                    <a:lnTo>
                      <a:pt x="3813" y="422"/>
                    </a:lnTo>
                    <a:lnTo>
                      <a:pt x="3786" y="427"/>
                    </a:lnTo>
                    <a:lnTo>
                      <a:pt x="3802" y="480"/>
                    </a:lnTo>
                    <a:lnTo>
                      <a:pt x="3770" y="485"/>
                    </a:lnTo>
                    <a:lnTo>
                      <a:pt x="3739" y="480"/>
                    </a:lnTo>
                    <a:lnTo>
                      <a:pt x="3733" y="480"/>
                    </a:lnTo>
                    <a:lnTo>
                      <a:pt x="3686" y="501"/>
                    </a:lnTo>
                    <a:lnTo>
                      <a:pt x="3612" y="475"/>
                    </a:lnTo>
                    <a:lnTo>
                      <a:pt x="3596" y="480"/>
                    </a:lnTo>
                    <a:lnTo>
                      <a:pt x="3565" y="475"/>
                    </a:lnTo>
                    <a:lnTo>
                      <a:pt x="3554" y="459"/>
                    </a:lnTo>
                    <a:lnTo>
                      <a:pt x="3501" y="448"/>
                    </a:lnTo>
                    <a:lnTo>
                      <a:pt x="3496" y="464"/>
                    </a:lnTo>
                    <a:lnTo>
                      <a:pt x="3512" y="480"/>
                    </a:lnTo>
                    <a:lnTo>
                      <a:pt x="3507" y="485"/>
                    </a:lnTo>
                    <a:lnTo>
                      <a:pt x="3475" y="485"/>
                    </a:lnTo>
                    <a:lnTo>
                      <a:pt x="3459" y="475"/>
                    </a:lnTo>
                    <a:lnTo>
                      <a:pt x="3428" y="469"/>
                    </a:lnTo>
                    <a:lnTo>
                      <a:pt x="3401" y="490"/>
                    </a:lnTo>
                    <a:lnTo>
                      <a:pt x="3380" y="496"/>
                    </a:lnTo>
                    <a:lnTo>
                      <a:pt x="3370" y="501"/>
                    </a:lnTo>
                    <a:lnTo>
                      <a:pt x="3370" y="501"/>
                    </a:lnTo>
                    <a:lnTo>
                      <a:pt x="3338" y="490"/>
                    </a:lnTo>
                    <a:lnTo>
                      <a:pt x="3306" y="464"/>
                    </a:lnTo>
                    <a:lnTo>
                      <a:pt x="3259" y="469"/>
                    </a:lnTo>
                    <a:lnTo>
                      <a:pt x="3185" y="411"/>
                    </a:lnTo>
                    <a:lnTo>
                      <a:pt x="3159" y="422"/>
                    </a:lnTo>
                    <a:lnTo>
                      <a:pt x="3101" y="395"/>
                    </a:lnTo>
                    <a:lnTo>
                      <a:pt x="3069" y="390"/>
                    </a:lnTo>
                    <a:lnTo>
                      <a:pt x="2979" y="416"/>
                    </a:lnTo>
                    <a:lnTo>
                      <a:pt x="2995" y="432"/>
                    </a:lnTo>
                    <a:lnTo>
                      <a:pt x="2979" y="448"/>
                    </a:lnTo>
                    <a:lnTo>
                      <a:pt x="3006" y="469"/>
                    </a:lnTo>
                    <a:lnTo>
                      <a:pt x="2963" y="464"/>
                    </a:lnTo>
                    <a:lnTo>
                      <a:pt x="2932" y="475"/>
                    </a:lnTo>
                    <a:lnTo>
                      <a:pt x="2895" y="459"/>
                    </a:lnTo>
                    <a:lnTo>
                      <a:pt x="2853" y="453"/>
                    </a:lnTo>
                    <a:lnTo>
                      <a:pt x="2837" y="485"/>
                    </a:lnTo>
                    <a:lnTo>
                      <a:pt x="2816" y="480"/>
                    </a:lnTo>
                    <a:lnTo>
                      <a:pt x="2811" y="511"/>
                    </a:lnTo>
                    <a:lnTo>
                      <a:pt x="2837" y="522"/>
                    </a:lnTo>
                    <a:lnTo>
                      <a:pt x="2858" y="548"/>
                    </a:lnTo>
                    <a:lnTo>
                      <a:pt x="2842" y="564"/>
                    </a:lnTo>
                    <a:lnTo>
                      <a:pt x="2832" y="580"/>
                    </a:lnTo>
                    <a:lnTo>
                      <a:pt x="2847" y="591"/>
                    </a:lnTo>
                    <a:lnTo>
                      <a:pt x="2869" y="628"/>
                    </a:lnTo>
                    <a:lnTo>
                      <a:pt x="2858" y="633"/>
                    </a:lnTo>
                    <a:lnTo>
                      <a:pt x="2832" y="633"/>
                    </a:lnTo>
                    <a:lnTo>
                      <a:pt x="2837" y="628"/>
                    </a:lnTo>
                    <a:lnTo>
                      <a:pt x="2821" y="617"/>
                    </a:lnTo>
                    <a:lnTo>
                      <a:pt x="2795" y="612"/>
                    </a:lnTo>
                    <a:lnTo>
                      <a:pt x="2747" y="596"/>
                    </a:lnTo>
                    <a:lnTo>
                      <a:pt x="2737" y="601"/>
                    </a:lnTo>
                    <a:lnTo>
                      <a:pt x="2684" y="570"/>
                    </a:lnTo>
                    <a:lnTo>
                      <a:pt x="2700" y="564"/>
                    </a:lnTo>
                    <a:lnTo>
                      <a:pt x="2695" y="543"/>
                    </a:lnTo>
                    <a:lnTo>
                      <a:pt x="2716" y="533"/>
                    </a:lnTo>
                    <a:lnTo>
                      <a:pt x="2700" y="533"/>
                    </a:lnTo>
                    <a:lnTo>
                      <a:pt x="2705" y="522"/>
                    </a:lnTo>
                    <a:lnTo>
                      <a:pt x="2721" y="522"/>
                    </a:lnTo>
                    <a:lnTo>
                      <a:pt x="2721" y="496"/>
                    </a:lnTo>
                    <a:lnTo>
                      <a:pt x="2710" y="490"/>
                    </a:lnTo>
                    <a:lnTo>
                      <a:pt x="2689" y="485"/>
                    </a:lnTo>
                    <a:lnTo>
                      <a:pt x="2652" y="480"/>
                    </a:lnTo>
                    <a:lnTo>
                      <a:pt x="2626" y="448"/>
                    </a:lnTo>
                    <a:lnTo>
                      <a:pt x="2615" y="443"/>
                    </a:lnTo>
                    <a:lnTo>
                      <a:pt x="2594" y="448"/>
                    </a:lnTo>
                    <a:lnTo>
                      <a:pt x="2584" y="427"/>
                    </a:lnTo>
                    <a:lnTo>
                      <a:pt x="2605" y="427"/>
                    </a:lnTo>
                    <a:lnTo>
                      <a:pt x="2573" y="401"/>
                    </a:lnTo>
                    <a:lnTo>
                      <a:pt x="2573" y="390"/>
                    </a:lnTo>
                    <a:lnTo>
                      <a:pt x="2536" y="380"/>
                    </a:lnTo>
                    <a:lnTo>
                      <a:pt x="2531" y="369"/>
                    </a:lnTo>
                    <a:lnTo>
                      <a:pt x="2526" y="358"/>
                    </a:lnTo>
                    <a:lnTo>
                      <a:pt x="2520" y="358"/>
                    </a:lnTo>
                    <a:lnTo>
                      <a:pt x="2526" y="337"/>
                    </a:lnTo>
                    <a:lnTo>
                      <a:pt x="2520" y="322"/>
                    </a:lnTo>
                    <a:lnTo>
                      <a:pt x="2520" y="316"/>
                    </a:lnTo>
                    <a:lnTo>
                      <a:pt x="2547" y="316"/>
                    </a:lnTo>
                    <a:lnTo>
                      <a:pt x="2515" y="306"/>
                    </a:lnTo>
                    <a:lnTo>
                      <a:pt x="2531" y="295"/>
                    </a:lnTo>
                    <a:lnTo>
                      <a:pt x="2552" y="269"/>
                    </a:lnTo>
                    <a:lnTo>
                      <a:pt x="2531" y="253"/>
                    </a:lnTo>
                    <a:lnTo>
                      <a:pt x="2536" y="248"/>
                    </a:lnTo>
                    <a:lnTo>
                      <a:pt x="2520" y="232"/>
                    </a:lnTo>
                    <a:lnTo>
                      <a:pt x="2526" y="221"/>
                    </a:lnTo>
                    <a:lnTo>
                      <a:pt x="2505" y="205"/>
                    </a:lnTo>
                    <a:lnTo>
                      <a:pt x="2515" y="195"/>
                    </a:lnTo>
                    <a:lnTo>
                      <a:pt x="2499" y="184"/>
                    </a:lnTo>
                    <a:lnTo>
                      <a:pt x="2494" y="174"/>
                    </a:lnTo>
                    <a:lnTo>
                      <a:pt x="2499" y="174"/>
                    </a:lnTo>
                    <a:lnTo>
                      <a:pt x="2515" y="153"/>
                    </a:lnTo>
                    <a:moveTo>
                      <a:pt x="4171" y="548"/>
                    </a:moveTo>
                    <a:lnTo>
                      <a:pt x="4171" y="554"/>
                    </a:lnTo>
                    <a:lnTo>
                      <a:pt x="4134" y="506"/>
                    </a:lnTo>
                    <a:lnTo>
                      <a:pt x="4103" y="464"/>
                    </a:lnTo>
                    <a:lnTo>
                      <a:pt x="4087" y="453"/>
                    </a:lnTo>
                    <a:lnTo>
                      <a:pt x="4066" y="427"/>
                    </a:lnTo>
                    <a:lnTo>
                      <a:pt x="4060" y="411"/>
                    </a:lnTo>
                    <a:lnTo>
                      <a:pt x="4060" y="406"/>
                    </a:lnTo>
                    <a:lnTo>
                      <a:pt x="4092" y="432"/>
                    </a:lnTo>
                    <a:lnTo>
                      <a:pt x="4103" y="448"/>
                    </a:lnTo>
                    <a:lnTo>
                      <a:pt x="4176" y="511"/>
                    </a:lnTo>
                    <a:lnTo>
                      <a:pt x="4145" y="501"/>
                    </a:lnTo>
                    <a:lnTo>
                      <a:pt x="4155" y="522"/>
                    </a:lnTo>
                    <a:lnTo>
                      <a:pt x="4187" y="554"/>
                    </a:lnTo>
                    <a:lnTo>
                      <a:pt x="4166" y="543"/>
                    </a:lnTo>
                    <a:lnTo>
                      <a:pt x="4171" y="548"/>
                    </a:lnTo>
                    <a:moveTo>
                      <a:pt x="2800" y="68"/>
                    </a:moveTo>
                    <a:lnTo>
                      <a:pt x="2821" y="68"/>
                    </a:lnTo>
                    <a:lnTo>
                      <a:pt x="2847" y="58"/>
                    </a:lnTo>
                    <a:lnTo>
                      <a:pt x="2884" y="63"/>
                    </a:lnTo>
                    <a:lnTo>
                      <a:pt x="2837" y="74"/>
                    </a:lnTo>
                    <a:lnTo>
                      <a:pt x="2795" y="105"/>
                    </a:lnTo>
                    <a:lnTo>
                      <a:pt x="2747" y="105"/>
                    </a:lnTo>
                    <a:lnTo>
                      <a:pt x="2779" y="74"/>
                    </a:lnTo>
                    <a:lnTo>
                      <a:pt x="2800" y="68"/>
                    </a:lnTo>
                    <a:moveTo>
                      <a:pt x="2795" y="147"/>
                    </a:moveTo>
                    <a:lnTo>
                      <a:pt x="2768" y="147"/>
                    </a:lnTo>
                    <a:lnTo>
                      <a:pt x="2731" y="126"/>
                    </a:lnTo>
                    <a:lnTo>
                      <a:pt x="2747" y="105"/>
                    </a:lnTo>
                    <a:lnTo>
                      <a:pt x="2779" y="110"/>
                    </a:lnTo>
                    <a:lnTo>
                      <a:pt x="2779" y="132"/>
                    </a:lnTo>
                    <a:lnTo>
                      <a:pt x="2821" y="147"/>
                    </a:lnTo>
                    <a:lnTo>
                      <a:pt x="2795" y="147"/>
                    </a:lnTo>
                    <a:moveTo>
                      <a:pt x="3064" y="5"/>
                    </a:moveTo>
                    <a:lnTo>
                      <a:pt x="3064" y="5"/>
                    </a:lnTo>
                    <a:lnTo>
                      <a:pt x="3085" y="0"/>
                    </a:lnTo>
                    <a:lnTo>
                      <a:pt x="3159" y="21"/>
                    </a:lnTo>
                    <a:lnTo>
                      <a:pt x="3164" y="37"/>
                    </a:lnTo>
                    <a:lnTo>
                      <a:pt x="3074" y="26"/>
                    </a:lnTo>
                    <a:lnTo>
                      <a:pt x="3064" y="10"/>
                    </a:lnTo>
                    <a:lnTo>
                      <a:pt x="3064" y="5"/>
                    </a:lnTo>
                    <a:moveTo>
                      <a:pt x="3739" y="79"/>
                    </a:moveTo>
                    <a:lnTo>
                      <a:pt x="3765" y="79"/>
                    </a:lnTo>
                    <a:lnTo>
                      <a:pt x="3776" y="89"/>
                    </a:lnTo>
                    <a:lnTo>
                      <a:pt x="3723" y="84"/>
                    </a:lnTo>
                    <a:lnTo>
                      <a:pt x="3712" y="79"/>
                    </a:lnTo>
                    <a:lnTo>
                      <a:pt x="3739" y="79"/>
                    </a:lnTo>
                    <a:moveTo>
                      <a:pt x="3201" y="31"/>
                    </a:moveTo>
                    <a:lnTo>
                      <a:pt x="3222" y="37"/>
                    </a:lnTo>
                    <a:lnTo>
                      <a:pt x="3232" y="42"/>
                    </a:lnTo>
                    <a:lnTo>
                      <a:pt x="3174" y="47"/>
                    </a:lnTo>
                    <a:lnTo>
                      <a:pt x="3174" y="31"/>
                    </a:lnTo>
                    <a:lnTo>
                      <a:pt x="3185" y="26"/>
                    </a:lnTo>
                    <a:lnTo>
                      <a:pt x="3201" y="31"/>
                    </a:lnTo>
                    <a:moveTo>
                      <a:pt x="3660" y="74"/>
                    </a:moveTo>
                    <a:lnTo>
                      <a:pt x="3702" y="74"/>
                    </a:lnTo>
                    <a:lnTo>
                      <a:pt x="3707" y="84"/>
                    </a:lnTo>
                    <a:lnTo>
                      <a:pt x="3649" y="89"/>
                    </a:lnTo>
                    <a:lnTo>
                      <a:pt x="3617" y="79"/>
                    </a:lnTo>
                    <a:lnTo>
                      <a:pt x="3617" y="68"/>
                    </a:lnTo>
                    <a:lnTo>
                      <a:pt x="3660" y="74"/>
                    </a:lnTo>
                    <a:moveTo>
                      <a:pt x="4171" y="137"/>
                    </a:moveTo>
                    <a:lnTo>
                      <a:pt x="4176" y="137"/>
                    </a:lnTo>
                    <a:lnTo>
                      <a:pt x="4192" y="142"/>
                    </a:lnTo>
                    <a:lnTo>
                      <a:pt x="4182" y="147"/>
                    </a:lnTo>
                    <a:lnTo>
                      <a:pt x="4166" y="137"/>
                    </a:lnTo>
                    <a:lnTo>
                      <a:pt x="4171" y="137"/>
                    </a:lnTo>
                    <a:moveTo>
                      <a:pt x="47" y="205"/>
                    </a:moveTo>
                    <a:lnTo>
                      <a:pt x="89" y="174"/>
                    </a:lnTo>
                    <a:lnTo>
                      <a:pt x="116" y="195"/>
                    </a:lnTo>
                    <a:lnTo>
                      <a:pt x="95" y="216"/>
                    </a:lnTo>
                    <a:lnTo>
                      <a:pt x="116" y="200"/>
                    </a:lnTo>
                    <a:lnTo>
                      <a:pt x="126" y="200"/>
                    </a:lnTo>
                    <a:lnTo>
                      <a:pt x="142" y="205"/>
                    </a:lnTo>
                    <a:lnTo>
                      <a:pt x="147" y="216"/>
                    </a:lnTo>
                    <a:lnTo>
                      <a:pt x="116" y="227"/>
                    </a:lnTo>
                    <a:lnTo>
                      <a:pt x="100" y="227"/>
                    </a:lnTo>
                    <a:lnTo>
                      <a:pt x="95" y="232"/>
                    </a:lnTo>
                    <a:lnTo>
                      <a:pt x="79" y="242"/>
                    </a:lnTo>
                    <a:lnTo>
                      <a:pt x="63" y="248"/>
                    </a:lnTo>
                    <a:lnTo>
                      <a:pt x="47" y="237"/>
                    </a:lnTo>
                    <a:lnTo>
                      <a:pt x="58" y="227"/>
                    </a:lnTo>
                    <a:lnTo>
                      <a:pt x="47" y="227"/>
                    </a:lnTo>
                    <a:lnTo>
                      <a:pt x="26" y="227"/>
                    </a:lnTo>
                    <a:lnTo>
                      <a:pt x="37" y="211"/>
                    </a:lnTo>
                    <a:lnTo>
                      <a:pt x="5" y="232"/>
                    </a:lnTo>
                    <a:lnTo>
                      <a:pt x="0" y="232"/>
                    </a:lnTo>
                    <a:lnTo>
                      <a:pt x="47" y="205"/>
                    </a:lnTo>
                    <a:moveTo>
                      <a:pt x="147" y="137"/>
                    </a:moveTo>
                    <a:lnTo>
                      <a:pt x="158" y="132"/>
                    </a:lnTo>
                    <a:lnTo>
                      <a:pt x="174" y="132"/>
                    </a:lnTo>
                    <a:lnTo>
                      <a:pt x="174" y="142"/>
                    </a:lnTo>
                    <a:lnTo>
                      <a:pt x="137" y="147"/>
                    </a:lnTo>
                    <a:lnTo>
                      <a:pt x="147" y="137"/>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54" name="Freeform 405"/>
              <p:cNvSpPr>
                <a:spLocks noEditPoints="1"/>
              </p:cNvSpPr>
              <p:nvPr/>
            </p:nvSpPr>
            <p:spPr bwMode="auto">
              <a:xfrm>
                <a:off x="2968" y="1028"/>
                <a:ext cx="179" cy="58"/>
              </a:xfrm>
              <a:custGeom>
                <a:avLst/>
                <a:gdLst>
                  <a:gd name="T0" fmla="*/ 84 w 179"/>
                  <a:gd name="T1" fmla="*/ 5 h 58"/>
                  <a:gd name="T2" fmla="*/ 95 w 179"/>
                  <a:gd name="T3" fmla="*/ 0 h 58"/>
                  <a:gd name="T4" fmla="*/ 153 w 179"/>
                  <a:gd name="T5" fmla="*/ 0 h 58"/>
                  <a:gd name="T6" fmla="*/ 179 w 179"/>
                  <a:gd name="T7" fmla="*/ 5 h 58"/>
                  <a:gd name="T8" fmla="*/ 153 w 179"/>
                  <a:gd name="T9" fmla="*/ 16 h 58"/>
                  <a:gd name="T10" fmla="*/ 116 w 179"/>
                  <a:gd name="T11" fmla="*/ 16 h 58"/>
                  <a:gd name="T12" fmla="*/ 84 w 179"/>
                  <a:gd name="T13" fmla="*/ 5 h 58"/>
                  <a:gd name="T14" fmla="*/ 74 w 179"/>
                  <a:gd name="T15" fmla="*/ 5 h 58"/>
                  <a:gd name="T16" fmla="*/ 106 w 179"/>
                  <a:gd name="T17" fmla="*/ 21 h 58"/>
                  <a:gd name="T18" fmla="*/ 90 w 179"/>
                  <a:gd name="T19" fmla="*/ 37 h 58"/>
                  <a:gd name="T20" fmla="*/ 84 w 179"/>
                  <a:gd name="T21" fmla="*/ 58 h 58"/>
                  <a:gd name="T22" fmla="*/ 42 w 179"/>
                  <a:gd name="T23" fmla="*/ 42 h 58"/>
                  <a:gd name="T24" fmla="*/ 42 w 179"/>
                  <a:gd name="T25" fmla="*/ 37 h 58"/>
                  <a:gd name="T26" fmla="*/ 63 w 179"/>
                  <a:gd name="T27" fmla="*/ 27 h 58"/>
                  <a:gd name="T28" fmla="*/ 58 w 179"/>
                  <a:gd name="T29" fmla="*/ 21 h 58"/>
                  <a:gd name="T30" fmla="*/ 37 w 179"/>
                  <a:gd name="T31" fmla="*/ 32 h 58"/>
                  <a:gd name="T32" fmla="*/ 21 w 179"/>
                  <a:gd name="T33" fmla="*/ 27 h 58"/>
                  <a:gd name="T34" fmla="*/ 0 w 179"/>
                  <a:gd name="T35" fmla="*/ 11 h 58"/>
                  <a:gd name="T36" fmla="*/ 63 w 179"/>
                  <a:gd name="T37" fmla="*/ 11 h 58"/>
                  <a:gd name="T38" fmla="*/ 74 w 179"/>
                  <a:gd name="T39" fmla="*/ 5 h 58"/>
                  <a:gd name="T40" fmla="*/ 111 w 179"/>
                  <a:gd name="T41" fmla="*/ 21 h 58"/>
                  <a:gd name="T42" fmla="*/ 158 w 179"/>
                  <a:gd name="T43" fmla="*/ 37 h 58"/>
                  <a:gd name="T44" fmla="*/ 116 w 179"/>
                  <a:gd name="T45" fmla="*/ 42 h 58"/>
                  <a:gd name="T46" fmla="*/ 111 w 179"/>
                  <a:gd name="T47" fmla="*/ 21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79" h="58">
                    <a:moveTo>
                      <a:pt x="84" y="5"/>
                    </a:moveTo>
                    <a:lnTo>
                      <a:pt x="95" y="0"/>
                    </a:lnTo>
                    <a:lnTo>
                      <a:pt x="153" y="0"/>
                    </a:lnTo>
                    <a:lnTo>
                      <a:pt x="179" y="5"/>
                    </a:lnTo>
                    <a:lnTo>
                      <a:pt x="153" y="16"/>
                    </a:lnTo>
                    <a:lnTo>
                      <a:pt x="116" y="16"/>
                    </a:lnTo>
                    <a:lnTo>
                      <a:pt x="84" y="5"/>
                    </a:lnTo>
                    <a:close/>
                    <a:moveTo>
                      <a:pt x="74" y="5"/>
                    </a:moveTo>
                    <a:lnTo>
                      <a:pt x="106" y="21"/>
                    </a:lnTo>
                    <a:lnTo>
                      <a:pt x="90" y="37"/>
                    </a:lnTo>
                    <a:lnTo>
                      <a:pt x="84" y="58"/>
                    </a:lnTo>
                    <a:lnTo>
                      <a:pt x="42" y="42"/>
                    </a:lnTo>
                    <a:lnTo>
                      <a:pt x="42" y="37"/>
                    </a:lnTo>
                    <a:lnTo>
                      <a:pt x="63" y="27"/>
                    </a:lnTo>
                    <a:lnTo>
                      <a:pt x="58" y="21"/>
                    </a:lnTo>
                    <a:lnTo>
                      <a:pt x="37" y="32"/>
                    </a:lnTo>
                    <a:lnTo>
                      <a:pt x="21" y="27"/>
                    </a:lnTo>
                    <a:lnTo>
                      <a:pt x="0" y="11"/>
                    </a:lnTo>
                    <a:lnTo>
                      <a:pt x="63" y="11"/>
                    </a:lnTo>
                    <a:lnTo>
                      <a:pt x="74" y="5"/>
                    </a:lnTo>
                    <a:close/>
                    <a:moveTo>
                      <a:pt x="111" y="21"/>
                    </a:moveTo>
                    <a:lnTo>
                      <a:pt x="158" y="37"/>
                    </a:lnTo>
                    <a:lnTo>
                      <a:pt x="116" y="42"/>
                    </a:lnTo>
                    <a:lnTo>
                      <a:pt x="111" y="21"/>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55" name="Freeform 406"/>
              <p:cNvSpPr>
                <a:spLocks noEditPoints="1"/>
              </p:cNvSpPr>
              <p:nvPr/>
            </p:nvSpPr>
            <p:spPr bwMode="auto">
              <a:xfrm>
                <a:off x="2968" y="1028"/>
                <a:ext cx="179" cy="58"/>
              </a:xfrm>
              <a:custGeom>
                <a:avLst/>
                <a:gdLst>
                  <a:gd name="T0" fmla="*/ 84 w 179"/>
                  <a:gd name="T1" fmla="*/ 5 h 58"/>
                  <a:gd name="T2" fmla="*/ 95 w 179"/>
                  <a:gd name="T3" fmla="*/ 0 h 58"/>
                  <a:gd name="T4" fmla="*/ 153 w 179"/>
                  <a:gd name="T5" fmla="*/ 0 h 58"/>
                  <a:gd name="T6" fmla="*/ 179 w 179"/>
                  <a:gd name="T7" fmla="*/ 5 h 58"/>
                  <a:gd name="T8" fmla="*/ 153 w 179"/>
                  <a:gd name="T9" fmla="*/ 16 h 58"/>
                  <a:gd name="T10" fmla="*/ 116 w 179"/>
                  <a:gd name="T11" fmla="*/ 16 h 58"/>
                  <a:gd name="T12" fmla="*/ 84 w 179"/>
                  <a:gd name="T13" fmla="*/ 5 h 58"/>
                  <a:gd name="T14" fmla="*/ 74 w 179"/>
                  <a:gd name="T15" fmla="*/ 5 h 58"/>
                  <a:gd name="T16" fmla="*/ 106 w 179"/>
                  <a:gd name="T17" fmla="*/ 21 h 58"/>
                  <a:gd name="T18" fmla="*/ 90 w 179"/>
                  <a:gd name="T19" fmla="*/ 37 h 58"/>
                  <a:gd name="T20" fmla="*/ 84 w 179"/>
                  <a:gd name="T21" fmla="*/ 58 h 58"/>
                  <a:gd name="T22" fmla="*/ 42 w 179"/>
                  <a:gd name="T23" fmla="*/ 42 h 58"/>
                  <a:gd name="T24" fmla="*/ 42 w 179"/>
                  <a:gd name="T25" fmla="*/ 37 h 58"/>
                  <a:gd name="T26" fmla="*/ 63 w 179"/>
                  <a:gd name="T27" fmla="*/ 27 h 58"/>
                  <a:gd name="T28" fmla="*/ 58 w 179"/>
                  <a:gd name="T29" fmla="*/ 21 h 58"/>
                  <a:gd name="T30" fmla="*/ 37 w 179"/>
                  <a:gd name="T31" fmla="*/ 32 h 58"/>
                  <a:gd name="T32" fmla="*/ 21 w 179"/>
                  <a:gd name="T33" fmla="*/ 27 h 58"/>
                  <a:gd name="T34" fmla="*/ 0 w 179"/>
                  <a:gd name="T35" fmla="*/ 11 h 58"/>
                  <a:gd name="T36" fmla="*/ 63 w 179"/>
                  <a:gd name="T37" fmla="*/ 11 h 58"/>
                  <a:gd name="T38" fmla="*/ 74 w 179"/>
                  <a:gd name="T39" fmla="*/ 5 h 58"/>
                  <a:gd name="T40" fmla="*/ 137 w 179"/>
                  <a:gd name="T41" fmla="*/ 32 h 58"/>
                  <a:gd name="T42" fmla="*/ 158 w 179"/>
                  <a:gd name="T43" fmla="*/ 37 h 58"/>
                  <a:gd name="T44" fmla="*/ 116 w 179"/>
                  <a:gd name="T45" fmla="*/ 42 h 58"/>
                  <a:gd name="T46" fmla="*/ 111 w 179"/>
                  <a:gd name="T47" fmla="*/ 21 h 58"/>
                  <a:gd name="T48" fmla="*/ 137 w 179"/>
                  <a:gd name="T49" fmla="*/ 32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79" h="58">
                    <a:moveTo>
                      <a:pt x="84" y="5"/>
                    </a:moveTo>
                    <a:lnTo>
                      <a:pt x="95" y="0"/>
                    </a:lnTo>
                    <a:lnTo>
                      <a:pt x="153" y="0"/>
                    </a:lnTo>
                    <a:lnTo>
                      <a:pt x="179" y="5"/>
                    </a:lnTo>
                    <a:lnTo>
                      <a:pt x="153" y="16"/>
                    </a:lnTo>
                    <a:lnTo>
                      <a:pt x="116" y="16"/>
                    </a:lnTo>
                    <a:lnTo>
                      <a:pt x="84" y="5"/>
                    </a:lnTo>
                    <a:moveTo>
                      <a:pt x="74" y="5"/>
                    </a:moveTo>
                    <a:lnTo>
                      <a:pt x="106" y="21"/>
                    </a:lnTo>
                    <a:lnTo>
                      <a:pt x="90" y="37"/>
                    </a:lnTo>
                    <a:lnTo>
                      <a:pt x="84" y="58"/>
                    </a:lnTo>
                    <a:lnTo>
                      <a:pt x="42" y="42"/>
                    </a:lnTo>
                    <a:lnTo>
                      <a:pt x="42" y="37"/>
                    </a:lnTo>
                    <a:lnTo>
                      <a:pt x="63" y="27"/>
                    </a:lnTo>
                    <a:lnTo>
                      <a:pt x="58" y="21"/>
                    </a:lnTo>
                    <a:lnTo>
                      <a:pt x="37" y="32"/>
                    </a:lnTo>
                    <a:lnTo>
                      <a:pt x="21" y="27"/>
                    </a:lnTo>
                    <a:lnTo>
                      <a:pt x="0" y="11"/>
                    </a:lnTo>
                    <a:lnTo>
                      <a:pt x="63" y="11"/>
                    </a:lnTo>
                    <a:lnTo>
                      <a:pt x="74" y="5"/>
                    </a:lnTo>
                    <a:moveTo>
                      <a:pt x="137" y="32"/>
                    </a:moveTo>
                    <a:lnTo>
                      <a:pt x="158" y="37"/>
                    </a:lnTo>
                    <a:lnTo>
                      <a:pt x="116" y="42"/>
                    </a:lnTo>
                    <a:lnTo>
                      <a:pt x="111" y="21"/>
                    </a:lnTo>
                    <a:lnTo>
                      <a:pt x="137" y="32"/>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grpSp>
        <p:grpSp>
          <p:nvGrpSpPr>
            <p:cNvPr id="7" name="Group 608"/>
            <p:cNvGrpSpPr>
              <a:grpSpLocks/>
            </p:cNvGrpSpPr>
            <p:nvPr/>
          </p:nvGrpSpPr>
          <p:grpSpPr bwMode="auto">
            <a:xfrm>
              <a:off x="141" y="1160"/>
              <a:ext cx="5364" cy="1863"/>
              <a:chOff x="141" y="1160"/>
              <a:chExt cx="5364" cy="1863"/>
            </a:xfrm>
          </p:grpSpPr>
          <p:sp>
            <p:nvSpPr>
              <p:cNvPr id="1156" name="Freeform 408"/>
              <p:cNvSpPr>
                <a:spLocks noEditPoints="1"/>
              </p:cNvSpPr>
              <p:nvPr/>
            </p:nvSpPr>
            <p:spPr bwMode="auto">
              <a:xfrm>
                <a:off x="3253" y="1640"/>
                <a:ext cx="285" cy="116"/>
              </a:xfrm>
              <a:custGeom>
                <a:avLst/>
                <a:gdLst>
                  <a:gd name="T0" fmla="*/ 42 w 285"/>
                  <a:gd name="T1" fmla="*/ 16 h 116"/>
                  <a:gd name="T2" fmla="*/ 37 w 285"/>
                  <a:gd name="T3" fmla="*/ 21 h 116"/>
                  <a:gd name="T4" fmla="*/ 21 w 285"/>
                  <a:gd name="T5" fmla="*/ 21 h 116"/>
                  <a:gd name="T6" fmla="*/ 10 w 285"/>
                  <a:gd name="T7" fmla="*/ 32 h 116"/>
                  <a:gd name="T8" fmla="*/ 0 w 285"/>
                  <a:gd name="T9" fmla="*/ 27 h 116"/>
                  <a:gd name="T10" fmla="*/ 5 w 285"/>
                  <a:gd name="T11" fmla="*/ 16 h 116"/>
                  <a:gd name="T12" fmla="*/ 0 w 285"/>
                  <a:gd name="T13" fmla="*/ 6 h 116"/>
                  <a:gd name="T14" fmla="*/ 10 w 285"/>
                  <a:gd name="T15" fmla="*/ 0 h 116"/>
                  <a:gd name="T16" fmla="*/ 21 w 285"/>
                  <a:gd name="T17" fmla="*/ 6 h 116"/>
                  <a:gd name="T18" fmla="*/ 26 w 285"/>
                  <a:gd name="T19" fmla="*/ 11 h 116"/>
                  <a:gd name="T20" fmla="*/ 42 w 285"/>
                  <a:gd name="T21" fmla="*/ 16 h 116"/>
                  <a:gd name="T22" fmla="*/ 53 w 285"/>
                  <a:gd name="T23" fmla="*/ 27 h 116"/>
                  <a:gd name="T24" fmla="*/ 42 w 285"/>
                  <a:gd name="T25" fmla="*/ 16 h 116"/>
                  <a:gd name="T26" fmla="*/ 53 w 285"/>
                  <a:gd name="T27" fmla="*/ 16 h 116"/>
                  <a:gd name="T28" fmla="*/ 74 w 285"/>
                  <a:gd name="T29" fmla="*/ 16 h 116"/>
                  <a:gd name="T30" fmla="*/ 105 w 285"/>
                  <a:gd name="T31" fmla="*/ 0 h 116"/>
                  <a:gd name="T32" fmla="*/ 174 w 285"/>
                  <a:gd name="T33" fmla="*/ 16 h 116"/>
                  <a:gd name="T34" fmla="*/ 221 w 285"/>
                  <a:gd name="T35" fmla="*/ 11 h 116"/>
                  <a:gd name="T36" fmla="*/ 242 w 285"/>
                  <a:gd name="T37" fmla="*/ 11 h 116"/>
                  <a:gd name="T38" fmla="*/ 248 w 285"/>
                  <a:gd name="T39" fmla="*/ 21 h 116"/>
                  <a:gd name="T40" fmla="*/ 253 w 285"/>
                  <a:gd name="T41" fmla="*/ 21 h 116"/>
                  <a:gd name="T42" fmla="*/ 253 w 285"/>
                  <a:gd name="T43" fmla="*/ 37 h 116"/>
                  <a:gd name="T44" fmla="*/ 269 w 285"/>
                  <a:gd name="T45" fmla="*/ 37 h 116"/>
                  <a:gd name="T46" fmla="*/ 269 w 285"/>
                  <a:gd name="T47" fmla="*/ 43 h 116"/>
                  <a:gd name="T48" fmla="*/ 264 w 285"/>
                  <a:gd name="T49" fmla="*/ 48 h 116"/>
                  <a:gd name="T50" fmla="*/ 274 w 285"/>
                  <a:gd name="T51" fmla="*/ 79 h 116"/>
                  <a:gd name="T52" fmla="*/ 285 w 285"/>
                  <a:gd name="T53" fmla="*/ 90 h 116"/>
                  <a:gd name="T54" fmla="*/ 274 w 285"/>
                  <a:gd name="T55" fmla="*/ 90 h 116"/>
                  <a:gd name="T56" fmla="*/ 269 w 285"/>
                  <a:gd name="T57" fmla="*/ 90 h 116"/>
                  <a:gd name="T58" fmla="*/ 253 w 285"/>
                  <a:gd name="T59" fmla="*/ 85 h 116"/>
                  <a:gd name="T60" fmla="*/ 242 w 285"/>
                  <a:gd name="T61" fmla="*/ 90 h 116"/>
                  <a:gd name="T62" fmla="*/ 237 w 285"/>
                  <a:gd name="T63" fmla="*/ 90 h 116"/>
                  <a:gd name="T64" fmla="*/ 221 w 285"/>
                  <a:gd name="T65" fmla="*/ 90 h 116"/>
                  <a:gd name="T66" fmla="*/ 216 w 285"/>
                  <a:gd name="T67" fmla="*/ 95 h 116"/>
                  <a:gd name="T68" fmla="*/ 195 w 285"/>
                  <a:gd name="T69" fmla="*/ 101 h 116"/>
                  <a:gd name="T70" fmla="*/ 179 w 285"/>
                  <a:gd name="T71" fmla="*/ 95 h 116"/>
                  <a:gd name="T72" fmla="*/ 174 w 285"/>
                  <a:gd name="T73" fmla="*/ 101 h 116"/>
                  <a:gd name="T74" fmla="*/ 163 w 285"/>
                  <a:gd name="T75" fmla="*/ 101 h 116"/>
                  <a:gd name="T76" fmla="*/ 158 w 285"/>
                  <a:gd name="T77" fmla="*/ 101 h 116"/>
                  <a:gd name="T78" fmla="*/ 153 w 285"/>
                  <a:gd name="T79" fmla="*/ 116 h 116"/>
                  <a:gd name="T80" fmla="*/ 153 w 285"/>
                  <a:gd name="T81" fmla="*/ 111 h 116"/>
                  <a:gd name="T82" fmla="*/ 132 w 285"/>
                  <a:gd name="T83" fmla="*/ 111 h 116"/>
                  <a:gd name="T84" fmla="*/ 111 w 285"/>
                  <a:gd name="T85" fmla="*/ 111 h 116"/>
                  <a:gd name="T86" fmla="*/ 95 w 285"/>
                  <a:gd name="T87" fmla="*/ 101 h 116"/>
                  <a:gd name="T88" fmla="*/ 68 w 285"/>
                  <a:gd name="T89" fmla="*/ 106 h 116"/>
                  <a:gd name="T90" fmla="*/ 58 w 285"/>
                  <a:gd name="T91" fmla="*/ 106 h 116"/>
                  <a:gd name="T92" fmla="*/ 31 w 285"/>
                  <a:gd name="T93" fmla="*/ 101 h 116"/>
                  <a:gd name="T94" fmla="*/ 5 w 285"/>
                  <a:gd name="T95" fmla="*/ 69 h 116"/>
                  <a:gd name="T96" fmla="*/ 0 w 285"/>
                  <a:gd name="T97" fmla="*/ 37 h 116"/>
                  <a:gd name="T98" fmla="*/ 10 w 285"/>
                  <a:gd name="T99" fmla="*/ 32 h 116"/>
                  <a:gd name="T100" fmla="*/ 53 w 285"/>
                  <a:gd name="T101" fmla="*/ 27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85" h="116">
                    <a:moveTo>
                      <a:pt x="42" y="16"/>
                    </a:moveTo>
                    <a:lnTo>
                      <a:pt x="37" y="21"/>
                    </a:lnTo>
                    <a:lnTo>
                      <a:pt x="21" y="21"/>
                    </a:lnTo>
                    <a:lnTo>
                      <a:pt x="10" y="32"/>
                    </a:lnTo>
                    <a:lnTo>
                      <a:pt x="0" y="27"/>
                    </a:lnTo>
                    <a:lnTo>
                      <a:pt x="5" y="16"/>
                    </a:lnTo>
                    <a:lnTo>
                      <a:pt x="0" y="6"/>
                    </a:lnTo>
                    <a:lnTo>
                      <a:pt x="10" y="0"/>
                    </a:lnTo>
                    <a:lnTo>
                      <a:pt x="21" y="6"/>
                    </a:lnTo>
                    <a:lnTo>
                      <a:pt x="26" y="11"/>
                    </a:lnTo>
                    <a:lnTo>
                      <a:pt x="42" y="16"/>
                    </a:lnTo>
                    <a:close/>
                    <a:moveTo>
                      <a:pt x="53" y="27"/>
                    </a:moveTo>
                    <a:lnTo>
                      <a:pt x="42" y="16"/>
                    </a:lnTo>
                    <a:lnTo>
                      <a:pt x="53" y="16"/>
                    </a:lnTo>
                    <a:lnTo>
                      <a:pt x="74" y="16"/>
                    </a:lnTo>
                    <a:lnTo>
                      <a:pt x="105" y="0"/>
                    </a:lnTo>
                    <a:lnTo>
                      <a:pt x="174" y="16"/>
                    </a:lnTo>
                    <a:lnTo>
                      <a:pt x="221" y="11"/>
                    </a:lnTo>
                    <a:lnTo>
                      <a:pt x="242" y="11"/>
                    </a:lnTo>
                    <a:lnTo>
                      <a:pt x="248" y="21"/>
                    </a:lnTo>
                    <a:lnTo>
                      <a:pt x="253" y="21"/>
                    </a:lnTo>
                    <a:lnTo>
                      <a:pt x="253" y="37"/>
                    </a:lnTo>
                    <a:lnTo>
                      <a:pt x="269" y="37"/>
                    </a:lnTo>
                    <a:lnTo>
                      <a:pt x="269" y="43"/>
                    </a:lnTo>
                    <a:lnTo>
                      <a:pt x="264" y="48"/>
                    </a:lnTo>
                    <a:lnTo>
                      <a:pt x="274" y="79"/>
                    </a:lnTo>
                    <a:lnTo>
                      <a:pt x="285" y="90"/>
                    </a:lnTo>
                    <a:lnTo>
                      <a:pt x="274" y="90"/>
                    </a:lnTo>
                    <a:lnTo>
                      <a:pt x="269" y="90"/>
                    </a:lnTo>
                    <a:lnTo>
                      <a:pt x="253" y="85"/>
                    </a:lnTo>
                    <a:lnTo>
                      <a:pt x="242" y="90"/>
                    </a:lnTo>
                    <a:lnTo>
                      <a:pt x="237" y="90"/>
                    </a:lnTo>
                    <a:lnTo>
                      <a:pt x="221" y="90"/>
                    </a:lnTo>
                    <a:lnTo>
                      <a:pt x="216" y="95"/>
                    </a:lnTo>
                    <a:lnTo>
                      <a:pt x="195" y="101"/>
                    </a:lnTo>
                    <a:lnTo>
                      <a:pt x="179" y="95"/>
                    </a:lnTo>
                    <a:lnTo>
                      <a:pt x="174" y="101"/>
                    </a:lnTo>
                    <a:lnTo>
                      <a:pt x="163" y="101"/>
                    </a:lnTo>
                    <a:lnTo>
                      <a:pt x="158" y="101"/>
                    </a:lnTo>
                    <a:lnTo>
                      <a:pt x="153" y="116"/>
                    </a:lnTo>
                    <a:lnTo>
                      <a:pt x="153" y="111"/>
                    </a:lnTo>
                    <a:lnTo>
                      <a:pt x="132" y="111"/>
                    </a:lnTo>
                    <a:lnTo>
                      <a:pt x="111" y="111"/>
                    </a:lnTo>
                    <a:lnTo>
                      <a:pt x="95" y="101"/>
                    </a:lnTo>
                    <a:lnTo>
                      <a:pt x="68" y="106"/>
                    </a:lnTo>
                    <a:lnTo>
                      <a:pt x="58" y="106"/>
                    </a:lnTo>
                    <a:lnTo>
                      <a:pt x="31" y="101"/>
                    </a:lnTo>
                    <a:lnTo>
                      <a:pt x="5" y="69"/>
                    </a:lnTo>
                    <a:lnTo>
                      <a:pt x="0" y="37"/>
                    </a:lnTo>
                    <a:lnTo>
                      <a:pt x="10" y="32"/>
                    </a:lnTo>
                    <a:lnTo>
                      <a:pt x="53" y="27"/>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57" name="Freeform 409"/>
              <p:cNvSpPr>
                <a:spLocks noEditPoints="1"/>
              </p:cNvSpPr>
              <p:nvPr/>
            </p:nvSpPr>
            <p:spPr bwMode="auto">
              <a:xfrm>
                <a:off x="3253" y="1640"/>
                <a:ext cx="285" cy="116"/>
              </a:xfrm>
              <a:custGeom>
                <a:avLst/>
                <a:gdLst>
                  <a:gd name="T0" fmla="*/ 37 w 285"/>
                  <a:gd name="T1" fmla="*/ 21 h 116"/>
                  <a:gd name="T2" fmla="*/ 37 w 285"/>
                  <a:gd name="T3" fmla="*/ 21 h 116"/>
                  <a:gd name="T4" fmla="*/ 21 w 285"/>
                  <a:gd name="T5" fmla="*/ 21 h 116"/>
                  <a:gd name="T6" fmla="*/ 10 w 285"/>
                  <a:gd name="T7" fmla="*/ 32 h 116"/>
                  <a:gd name="T8" fmla="*/ 0 w 285"/>
                  <a:gd name="T9" fmla="*/ 27 h 116"/>
                  <a:gd name="T10" fmla="*/ 5 w 285"/>
                  <a:gd name="T11" fmla="*/ 16 h 116"/>
                  <a:gd name="T12" fmla="*/ 0 w 285"/>
                  <a:gd name="T13" fmla="*/ 6 h 116"/>
                  <a:gd name="T14" fmla="*/ 10 w 285"/>
                  <a:gd name="T15" fmla="*/ 0 h 116"/>
                  <a:gd name="T16" fmla="*/ 21 w 285"/>
                  <a:gd name="T17" fmla="*/ 6 h 116"/>
                  <a:gd name="T18" fmla="*/ 26 w 285"/>
                  <a:gd name="T19" fmla="*/ 11 h 116"/>
                  <a:gd name="T20" fmla="*/ 42 w 285"/>
                  <a:gd name="T21" fmla="*/ 16 h 116"/>
                  <a:gd name="T22" fmla="*/ 37 w 285"/>
                  <a:gd name="T23" fmla="*/ 21 h 116"/>
                  <a:gd name="T24" fmla="*/ 47 w 285"/>
                  <a:gd name="T25" fmla="*/ 21 h 116"/>
                  <a:gd name="T26" fmla="*/ 42 w 285"/>
                  <a:gd name="T27" fmla="*/ 16 h 116"/>
                  <a:gd name="T28" fmla="*/ 53 w 285"/>
                  <a:gd name="T29" fmla="*/ 16 h 116"/>
                  <a:gd name="T30" fmla="*/ 74 w 285"/>
                  <a:gd name="T31" fmla="*/ 16 h 116"/>
                  <a:gd name="T32" fmla="*/ 105 w 285"/>
                  <a:gd name="T33" fmla="*/ 0 h 116"/>
                  <a:gd name="T34" fmla="*/ 174 w 285"/>
                  <a:gd name="T35" fmla="*/ 16 h 116"/>
                  <a:gd name="T36" fmla="*/ 221 w 285"/>
                  <a:gd name="T37" fmla="*/ 11 h 116"/>
                  <a:gd name="T38" fmla="*/ 242 w 285"/>
                  <a:gd name="T39" fmla="*/ 11 h 116"/>
                  <a:gd name="T40" fmla="*/ 248 w 285"/>
                  <a:gd name="T41" fmla="*/ 21 h 116"/>
                  <a:gd name="T42" fmla="*/ 253 w 285"/>
                  <a:gd name="T43" fmla="*/ 21 h 116"/>
                  <a:gd name="T44" fmla="*/ 253 w 285"/>
                  <a:gd name="T45" fmla="*/ 37 h 116"/>
                  <a:gd name="T46" fmla="*/ 269 w 285"/>
                  <a:gd name="T47" fmla="*/ 37 h 116"/>
                  <a:gd name="T48" fmla="*/ 269 w 285"/>
                  <a:gd name="T49" fmla="*/ 43 h 116"/>
                  <a:gd name="T50" fmla="*/ 264 w 285"/>
                  <a:gd name="T51" fmla="*/ 48 h 116"/>
                  <a:gd name="T52" fmla="*/ 274 w 285"/>
                  <a:gd name="T53" fmla="*/ 79 h 116"/>
                  <a:gd name="T54" fmla="*/ 285 w 285"/>
                  <a:gd name="T55" fmla="*/ 90 h 116"/>
                  <a:gd name="T56" fmla="*/ 274 w 285"/>
                  <a:gd name="T57" fmla="*/ 90 h 116"/>
                  <a:gd name="T58" fmla="*/ 269 w 285"/>
                  <a:gd name="T59" fmla="*/ 90 h 116"/>
                  <a:gd name="T60" fmla="*/ 253 w 285"/>
                  <a:gd name="T61" fmla="*/ 85 h 116"/>
                  <a:gd name="T62" fmla="*/ 242 w 285"/>
                  <a:gd name="T63" fmla="*/ 90 h 116"/>
                  <a:gd name="T64" fmla="*/ 237 w 285"/>
                  <a:gd name="T65" fmla="*/ 90 h 116"/>
                  <a:gd name="T66" fmla="*/ 221 w 285"/>
                  <a:gd name="T67" fmla="*/ 90 h 116"/>
                  <a:gd name="T68" fmla="*/ 216 w 285"/>
                  <a:gd name="T69" fmla="*/ 95 h 116"/>
                  <a:gd name="T70" fmla="*/ 195 w 285"/>
                  <a:gd name="T71" fmla="*/ 101 h 116"/>
                  <a:gd name="T72" fmla="*/ 179 w 285"/>
                  <a:gd name="T73" fmla="*/ 95 h 116"/>
                  <a:gd name="T74" fmla="*/ 174 w 285"/>
                  <a:gd name="T75" fmla="*/ 101 h 116"/>
                  <a:gd name="T76" fmla="*/ 163 w 285"/>
                  <a:gd name="T77" fmla="*/ 101 h 116"/>
                  <a:gd name="T78" fmla="*/ 158 w 285"/>
                  <a:gd name="T79" fmla="*/ 101 h 116"/>
                  <a:gd name="T80" fmla="*/ 153 w 285"/>
                  <a:gd name="T81" fmla="*/ 116 h 116"/>
                  <a:gd name="T82" fmla="*/ 153 w 285"/>
                  <a:gd name="T83" fmla="*/ 111 h 116"/>
                  <a:gd name="T84" fmla="*/ 132 w 285"/>
                  <a:gd name="T85" fmla="*/ 111 h 116"/>
                  <a:gd name="T86" fmla="*/ 111 w 285"/>
                  <a:gd name="T87" fmla="*/ 111 h 116"/>
                  <a:gd name="T88" fmla="*/ 95 w 285"/>
                  <a:gd name="T89" fmla="*/ 101 h 116"/>
                  <a:gd name="T90" fmla="*/ 68 w 285"/>
                  <a:gd name="T91" fmla="*/ 106 h 116"/>
                  <a:gd name="T92" fmla="*/ 58 w 285"/>
                  <a:gd name="T93" fmla="*/ 106 h 116"/>
                  <a:gd name="T94" fmla="*/ 31 w 285"/>
                  <a:gd name="T95" fmla="*/ 101 h 116"/>
                  <a:gd name="T96" fmla="*/ 5 w 285"/>
                  <a:gd name="T97" fmla="*/ 69 h 116"/>
                  <a:gd name="T98" fmla="*/ 0 w 285"/>
                  <a:gd name="T99" fmla="*/ 37 h 116"/>
                  <a:gd name="T100" fmla="*/ 10 w 285"/>
                  <a:gd name="T101" fmla="*/ 32 h 116"/>
                  <a:gd name="T102" fmla="*/ 53 w 285"/>
                  <a:gd name="T103" fmla="*/ 27 h 116"/>
                  <a:gd name="T104" fmla="*/ 47 w 285"/>
                  <a:gd name="T105" fmla="*/ 21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85" h="116">
                    <a:moveTo>
                      <a:pt x="37" y="21"/>
                    </a:moveTo>
                    <a:lnTo>
                      <a:pt x="37" y="21"/>
                    </a:lnTo>
                    <a:lnTo>
                      <a:pt x="21" y="21"/>
                    </a:lnTo>
                    <a:lnTo>
                      <a:pt x="10" y="32"/>
                    </a:lnTo>
                    <a:lnTo>
                      <a:pt x="0" y="27"/>
                    </a:lnTo>
                    <a:lnTo>
                      <a:pt x="5" y="16"/>
                    </a:lnTo>
                    <a:lnTo>
                      <a:pt x="0" y="6"/>
                    </a:lnTo>
                    <a:lnTo>
                      <a:pt x="10" y="0"/>
                    </a:lnTo>
                    <a:lnTo>
                      <a:pt x="21" y="6"/>
                    </a:lnTo>
                    <a:lnTo>
                      <a:pt x="26" y="11"/>
                    </a:lnTo>
                    <a:lnTo>
                      <a:pt x="42" y="16"/>
                    </a:lnTo>
                    <a:lnTo>
                      <a:pt x="37" y="21"/>
                    </a:lnTo>
                    <a:moveTo>
                      <a:pt x="47" y="21"/>
                    </a:moveTo>
                    <a:lnTo>
                      <a:pt x="42" y="16"/>
                    </a:lnTo>
                    <a:lnTo>
                      <a:pt x="53" y="16"/>
                    </a:lnTo>
                    <a:lnTo>
                      <a:pt x="74" y="16"/>
                    </a:lnTo>
                    <a:lnTo>
                      <a:pt x="105" y="0"/>
                    </a:lnTo>
                    <a:lnTo>
                      <a:pt x="174" y="16"/>
                    </a:lnTo>
                    <a:lnTo>
                      <a:pt x="221" y="11"/>
                    </a:lnTo>
                    <a:lnTo>
                      <a:pt x="242" y="11"/>
                    </a:lnTo>
                    <a:lnTo>
                      <a:pt x="248" y="21"/>
                    </a:lnTo>
                    <a:lnTo>
                      <a:pt x="253" y="21"/>
                    </a:lnTo>
                    <a:lnTo>
                      <a:pt x="253" y="37"/>
                    </a:lnTo>
                    <a:lnTo>
                      <a:pt x="269" y="37"/>
                    </a:lnTo>
                    <a:lnTo>
                      <a:pt x="269" y="43"/>
                    </a:lnTo>
                    <a:lnTo>
                      <a:pt x="264" y="48"/>
                    </a:lnTo>
                    <a:lnTo>
                      <a:pt x="274" y="79"/>
                    </a:lnTo>
                    <a:lnTo>
                      <a:pt x="285" y="90"/>
                    </a:lnTo>
                    <a:lnTo>
                      <a:pt x="274" y="90"/>
                    </a:lnTo>
                    <a:lnTo>
                      <a:pt x="269" y="90"/>
                    </a:lnTo>
                    <a:lnTo>
                      <a:pt x="253" y="85"/>
                    </a:lnTo>
                    <a:lnTo>
                      <a:pt x="242" y="90"/>
                    </a:lnTo>
                    <a:lnTo>
                      <a:pt x="237" y="90"/>
                    </a:lnTo>
                    <a:lnTo>
                      <a:pt x="221" y="90"/>
                    </a:lnTo>
                    <a:lnTo>
                      <a:pt x="216" y="95"/>
                    </a:lnTo>
                    <a:lnTo>
                      <a:pt x="195" y="101"/>
                    </a:lnTo>
                    <a:lnTo>
                      <a:pt x="179" y="95"/>
                    </a:lnTo>
                    <a:lnTo>
                      <a:pt x="174" y="101"/>
                    </a:lnTo>
                    <a:lnTo>
                      <a:pt x="163" y="101"/>
                    </a:lnTo>
                    <a:lnTo>
                      <a:pt x="158" y="101"/>
                    </a:lnTo>
                    <a:lnTo>
                      <a:pt x="153" y="116"/>
                    </a:lnTo>
                    <a:lnTo>
                      <a:pt x="153" y="111"/>
                    </a:lnTo>
                    <a:lnTo>
                      <a:pt x="132" y="111"/>
                    </a:lnTo>
                    <a:lnTo>
                      <a:pt x="111" y="111"/>
                    </a:lnTo>
                    <a:lnTo>
                      <a:pt x="95" y="101"/>
                    </a:lnTo>
                    <a:lnTo>
                      <a:pt x="68" y="106"/>
                    </a:lnTo>
                    <a:lnTo>
                      <a:pt x="58" y="106"/>
                    </a:lnTo>
                    <a:lnTo>
                      <a:pt x="31" y="101"/>
                    </a:lnTo>
                    <a:lnTo>
                      <a:pt x="5" y="69"/>
                    </a:lnTo>
                    <a:lnTo>
                      <a:pt x="0" y="37"/>
                    </a:lnTo>
                    <a:lnTo>
                      <a:pt x="10" y="32"/>
                    </a:lnTo>
                    <a:lnTo>
                      <a:pt x="53" y="27"/>
                    </a:lnTo>
                    <a:lnTo>
                      <a:pt x="47" y="2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58" name="Freeform 410"/>
              <p:cNvSpPr>
                <a:spLocks noEditPoints="1"/>
              </p:cNvSpPr>
              <p:nvPr/>
            </p:nvSpPr>
            <p:spPr bwMode="auto">
              <a:xfrm>
                <a:off x="2768" y="1355"/>
                <a:ext cx="121" cy="148"/>
              </a:xfrm>
              <a:custGeom>
                <a:avLst/>
                <a:gdLst>
                  <a:gd name="T0" fmla="*/ 58 w 121"/>
                  <a:gd name="T1" fmla="*/ 0 h 148"/>
                  <a:gd name="T2" fmla="*/ 58 w 121"/>
                  <a:gd name="T3" fmla="*/ 11 h 148"/>
                  <a:gd name="T4" fmla="*/ 79 w 121"/>
                  <a:gd name="T5" fmla="*/ 16 h 148"/>
                  <a:gd name="T6" fmla="*/ 79 w 121"/>
                  <a:gd name="T7" fmla="*/ 21 h 148"/>
                  <a:gd name="T8" fmla="*/ 73 w 121"/>
                  <a:gd name="T9" fmla="*/ 43 h 148"/>
                  <a:gd name="T10" fmla="*/ 121 w 121"/>
                  <a:gd name="T11" fmla="*/ 101 h 148"/>
                  <a:gd name="T12" fmla="*/ 110 w 121"/>
                  <a:gd name="T13" fmla="*/ 127 h 148"/>
                  <a:gd name="T14" fmla="*/ 105 w 121"/>
                  <a:gd name="T15" fmla="*/ 132 h 148"/>
                  <a:gd name="T16" fmla="*/ 68 w 121"/>
                  <a:gd name="T17" fmla="*/ 132 h 148"/>
                  <a:gd name="T18" fmla="*/ 68 w 121"/>
                  <a:gd name="T19" fmla="*/ 138 h 148"/>
                  <a:gd name="T20" fmla="*/ 58 w 121"/>
                  <a:gd name="T21" fmla="*/ 138 h 148"/>
                  <a:gd name="T22" fmla="*/ 31 w 121"/>
                  <a:gd name="T23" fmla="*/ 148 h 148"/>
                  <a:gd name="T24" fmla="*/ 26 w 121"/>
                  <a:gd name="T25" fmla="*/ 148 h 148"/>
                  <a:gd name="T26" fmla="*/ 31 w 121"/>
                  <a:gd name="T27" fmla="*/ 138 h 148"/>
                  <a:gd name="T28" fmla="*/ 58 w 121"/>
                  <a:gd name="T29" fmla="*/ 122 h 148"/>
                  <a:gd name="T30" fmla="*/ 42 w 121"/>
                  <a:gd name="T31" fmla="*/ 116 h 148"/>
                  <a:gd name="T32" fmla="*/ 42 w 121"/>
                  <a:gd name="T33" fmla="*/ 95 h 148"/>
                  <a:gd name="T34" fmla="*/ 63 w 121"/>
                  <a:gd name="T35" fmla="*/ 95 h 148"/>
                  <a:gd name="T36" fmla="*/ 52 w 121"/>
                  <a:gd name="T37" fmla="*/ 79 h 148"/>
                  <a:gd name="T38" fmla="*/ 52 w 121"/>
                  <a:gd name="T39" fmla="*/ 64 h 148"/>
                  <a:gd name="T40" fmla="*/ 42 w 121"/>
                  <a:gd name="T41" fmla="*/ 64 h 148"/>
                  <a:gd name="T42" fmla="*/ 26 w 121"/>
                  <a:gd name="T43" fmla="*/ 32 h 148"/>
                  <a:gd name="T44" fmla="*/ 42 w 121"/>
                  <a:gd name="T45" fmla="*/ 0 h 148"/>
                  <a:gd name="T46" fmla="*/ 58 w 121"/>
                  <a:gd name="T47" fmla="*/ 0 h 148"/>
                  <a:gd name="T48" fmla="*/ 0 w 121"/>
                  <a:gd name="T49" fmla="*/ 58 h 148"/>
                  <a:gd name="T50" fmla="*/ 10 w 121"/>
                  <a:gd name="T51" fmla="*/ 58 h 148"/>
                  <a:gd name="T52" fmla="*/ 26 w 121"/>
                  <a:gd name="T53" fmla="*/ 69 h 148"/>
                  <a:gd name="T54" fmla="*/ 26 w 121"/>
                  <a:gd name="T55" fmla="*/ 79 h 148"/>
                  <a:gd name="T56" fmla="*/ 5 w 121"/>
                  <a:gd name="T57" fmla="*/ 79 h 148"/>
                  <a:gd name="T58" fmla="*/ 0 w 121"/>
                  <a:gd name="T59" fmla="*/ 58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21" h="148">
                    <a:moveTo>
                      <a:pt x="58" y="0"/>
                    </a:moveTo>
                    <a:lnTo>
                      <a:pt x="58" y="11"/>
                    </a:lnTo>
                    <a:lnTo>
                      <a:pt x="79" y="16"/>
                    </a:lnTo>
                    <a:lnTo>
                      <a:pt x="79" y="21"/>
                    </a:lnTo>
                    <a:lnTo>
                      <a:pt x="73" y="43"/>
                    </a:lnTo>
                    <a:lnTo>
                      <a:pt x="121" y="101"/>
                    </a:lnTo>
                    <a:lnTo>
                      <a:pt x="110" y="127"/>
                    </a:lnTo>
                    <a:lnTo>
                      <a:pt x="105" y="132"/>
                    </a:lnTo>
                    <a:lnTo>
                      <a:pt x="68" y="132"/>
                    </a:lnTo>
                    <a:lnTo>
                      <a:pt x="68" y="138"/>
                    </a:lnTo>
                    <a:lnTo>
                      <a:pt x="58" y="138"/>
                    </a:lnTo>
                    <a:lnTo>
                      <a:pt x="31" y="148"/>
                    </a:lnTo>
                    <a:lnTo>
                      <a:pt x="26" y="148"/>
                    </a:lnTo>
                    <a:lnTo>
                      <a:pt x="31" y="138"/>
                    </a:lnTo>
                    <a:lnTo>
                      <a:pt x="58" y="122"/>
                    </a:lnTo>
                    <a:lnTo>
                      <a:pt x="42" y="116"/>
                    </a:lnTo>
                    <a:lnTo>
                      <a:pt x="42" y="95"/>
                    </a:lnTo>
                    <a:lnTo>
                      <a:pt x="63" y="95"/>
                    </a:lnTo>
                    <a:lnTo>
                      <a:pt x="52" y="79"/>
                    </a:lnTo>
                    <a:lnTo>
                      <a:pt x="52" y="64"/>
                    </a:lnTo>
                    <a:lnTo>
                      <a:pt x="42" y="64"/>
                    </a:lnTo>
                    <a:lnTo>
                      <a:pt x="26" y="32"/>
                    </a:lnTo>
                    <a:lnTo>
                      <a:pt x="42" y="0"/>
                    </a:lnTo>
                    <a:lnTo>
                      <a:pt x="58" y="0"/>
                    </a:lnTo>
                    <a:close/>
                    <a:moveTo>
                      <a:pt x="0" y="58"/>
                    </a:moveTo>
                    <a:lnTo>
                      <a:pt x="10" y="58"/>
                    </a:lnTo>
                    <a:lnTo>
                      <a:pt x="26" y="69"/>
                    </a:lnTo>
                    <a:lnTo>
                      <a:pt x="26" y="79"/>
                    </a:lnTo>
                    <a:lnTo>
                      <a:pt x="5" y="79"/>
                    </a:lnTo>
                    <a:lnTo>
                      <a:pt x="0" y="58"/>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59" name="Freeform 411"/>
              <p:cNvSpPr>
                <a:spLocks noEditPoints="1"/>
              </p:cNvSpPr>
              <p:nvPr/>
            </p:nvSpPr>
            <p:spPr bwMode="auto">
              <a:xfrm>
                <a:off x="2768" y="1355"/>
                <a:ext cx="121" cy="148"/>
              </a:xfrm>
              <a:custGeom>
                <a:avLst/>
                <a:gdLst>
                  <a:gd name="T0" fmla="*/ 58 w 121"/>
                  <a:gd name="T1" fmla="*/ 0 h 148"/>
                  <a:gd name="T2" fmla="*/ 58 w 121"/>
                  <a:gd name="T3" fmla="*/ 11 h 148"/>
                  <a:gd name="T4" fmla="*/ 79 w 121"/>
                  <a:gd name="T5" fmla="*/ 16 h 148"/>
                  <a:gd name="T6" fmla="*/ 79 w 121"/>
                  <a:gd name="T7" fmla="*/ 21 h 148"/>
                  <a:gd name="T8" fmla="*/ 73 w 121"/>
                  <a:gd name="T9" fmla="*/ 43 h 148"/>
                  <a:gd name="T10" fmla="*/ 121 w 121"/>
                  <a:gd name="T11" fmla="*/ 101 h 148"/>
                  <a:gd name="T12" fmla="*/ 110 w 121"/>
                  <a:gd name="T13" fmla="*/ 127 h 148"/>
                  <a:gd name="T14" fmla="*/ 105 w 121"/>
                  <a:gd name="T15" fmla="*/ 132 h 148"/>
                  <a:gd name="T16" fmla="*/ 68 w 121"/>
                  <a:gd name="T17" fmla="*/ 132 h 148"/>
                  <a:gd name="T18" fmla="*/ 68 w 121"/>
                  <a:gd name="T19" fmla="*/ 138 h 148"/>
                  <a:gd name="T20" fmla="*/ 58 w 121"/>
                  <a:gd name="T21" fmla="*/ 138 h 148"/>
                  <a:gd name="T22" fmla="*/ 31 w 121"/>
                  <a:gd name="T23" fmla="*/ 148 h 148"/>
                  <a:gd name="T24" fmla="*/ 26 w 121"/>
                  <a:gd name="T25" fmla="*/ 148 h 148"/>
                  <a:gd name="T26" fmla="*/ 31 w 121"/>
                  <a:gd name="T27" fmla="*/ 138 h 148"/>
                  <a:gd name="T28" fmla="*/ 58 w 121"/>
                  <a:gd name="T29" fmla="*/ 122 h 148"/>
                  <a:gd name="T30" fmla="*/ 42 w 121"/>
                  <a:gd name="T31" fmla="*/ 116 h 148"/>
                  <a:gd name="T32" fmla="*/ 42 w 121"/>
                  <a:gd name="T33" fmla="*/ 95 h 148"/>
                  <a:gd name="T34" fmla="*/ 63 w 121"/>
                  <a:gd name="T35" fmla="*/ 95 h 148"/>
                  <a:gd name="T36" fmla="*/ 52 w 121"/>
                  <a:gd name="T37" fmla="*/ 79 h 148"/>
                  <a:gd name="T38" fmla="*/ 52 w 121"/>
                  <a:gd name="T39" fmla="*/ 64 h 148"/>
                  <a:gd name="T40" fmla="*/ 42 w 121"/>
                  <a:gd name="T41" fmla="*/ 64 h 148"/>
                  <a:gd name="T42" fmla="*/ 26 w 121"/>
                  <a:gd name="T43" fmla="*/ 32 h 148"/>
                  <a:gd name="T44" fmla="*/ 42 w 121"/>
                  <a:gd name="T45" fmla="*/ 0 h 148"/>
                  <a:gd name="T46" fmla="*/ 58 w 121"/>
                  <a:gd name="T47" fmla="*/ 0 h 148"/>
                  <a:gd name="T48" fmla="*/ 5 w 121"/>
                  <a:gd name="T49" fmla="*/ 58 h 148"/>
                  <a:gd name="T50" fmla="*/ 10 w 121"/>
                  <a:gd name="T51" fmla="*/ 58 h 148"/>
                  <a:gd name="T52" fmla="*/ 26 w 121"/>
                  <a:gd name="T53" fmla="*/ 69 h 148"/>
                  <a:gd name="T54" fmla="*/ 26 w 121"/>
                  <a:gd name="T55" fmla="*/ 79 h 148"/>
                  <a:gd name="T56" fmla="*/ 5 w 121"/>
                  <a:gd name="T57" fmla="*/ 79 h 148"/>
                  <a:gd name="T58" fmla="*/ 0 w 121"/>
                  <a:gd name="T59" fmla="*/ 58 h 148"/>
                  <a:gd name="T60" fmla="*/ 5 w 121"/>
                  <a:gd name="T61" fmla="*/ 58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21" h="148">
                    <a:moveTo>
                      <a:pt x="58" y="0"/>
                    </a:moveTo>
                    <a:lnTo>
                      <a:pt x="58" y="11"/>
                    </a:lnTo>
                    <a:lnTo>
                      <a:pt x="79" y="16"/>
                    </a:lnTo>
                    <a:lnTo>
                      <a:pt x="79" y="21"/>
                    </a:lnTo>
                    <a:lnTo>
                      <a:pt x="73" y="43"/>
                    </a:lnTo>
                    <a:lnTo>
                      <a:pt x="121" y="101"/>
                    </a:lnTo>
                    <a:lnTo>
                      <a:pt x="110" y="127"/>
                    </a:lnTo>
                    <a:lnTo>
                      <a:pt x="105" y="132"/>
                    </a:lnTo>
                    <a:lnTo>
                      <a:pt x="68" y="132"/>
                    </a:lnTo>
                    <a:lnTo>
                      <a:pt x="68" y="138"/>
                    </a:lnTo>
                    <a:lnTo>
                      <a:pt x="58" y="138"/>
                    </a:lnTo>
                    <a:lnTo>
                      <a:pt x="31" y="148"/>
                    </a:lnTo>
                    <a:lnTo>
                      <a:pt x="26" y="148"/>
                    </a:lnTo>
                    <a:lnTo>
                      <a:pt x="31" y="138"/>
                    </a:lnTo>
                    <a:lnTo>
                      <a:pt x="58" y="122"/>
                    </a:lnTo>
                    <a:lnTo>
                      <a:pt x="42" y="116"/>
                    </a:lnTo>
                    <a:lnTo>
                      <a:pt x="42" y="95"/>
                    </a:lnTo>
                    <a:lnTo>
                      <a:pt x="63" y="95"/>
                    </a:lnTo>
                    <a:lnTo>
                      <a:pt x="52" y="79"/>
                    </a:lnTo>
                    <a:lnTo>
                      <a:pt x="52" y="64"/>
                    </a:lnTo>
                    <a:lnTo>
                      <a:pt x="42" y="64"/>
                    </a:lnTo>
                    <a:lnTo>
                      <a:pt x="26" y="32"/>
                    </a:lnTo>
                    <a:lnTo>
                      <a:pt x="42" y="0"/>
                    </a:lnTo>
                    <a:lnTo>
                      <a:pt x="58" y="0"/>
                    </a:lnTo>
                    <a:moveTo>
                      <a:pt x="5" y="58"/>
                    </a:moveTo>
                    <a:lnTo>
                      <a:pt x="10" y="58"/>
                    </a:lnTo>
                    <a:lnTo>
                      <a:pt x="26" y="69"/>
                    </a:lnTo>
                    <a:lnTo>
                      <a:pt x="26" y="79"/>
                    </a:lnTo>
                    <a:lnTo>
                      <a:pt x="5" y="79"/>
                    </a:lnTo>
                    <a:lnTo>
                      <a:pt x="0" y="58"/>
                    </a:lnTo>
                    <a:lnTo>
                      <a:pt x="5" y="58"/>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60" name="Freeform 412"/>
              <p:cNvSpPr>
                <a:spLocks noEditPoints="1"/>
              </p:cNvSpPr>
              <p:nvPr/>
            </p:nvSpPr>
            <p:spPr bwMode="auto">
              <a:xfrm>
                <a:off x="553" y="1160"/>
                <a:ext cx="1366" cy="786"/>
              </a:xfrm>
              <a:custGeom>
                <a:avLst/>
                <a:gdLst>
                  <a:gd name="T0" fmla="*/ 1007 w 1366"/>
                  <a:gd name="T1" fmla="*/ 354 h 786"/>
                  <a:gd name="T2" fmla="*/ 1044 w 1366"/>
                  <a:gd name="T3" fmla="*/ 375 h 786"/>
                  <a:gd name="T4" fmla="*/ 1128 w 1366"/>
                  <a:gd name="T5" fmla="*/ 396 h 786"/>
                  <a:gd name="T6" fmla="*/ 1118 w 1366"/>
                  <a:gd name="T7" fmla="*/ 486 h 786"/>
                  <a:gd name="T8" fmla="*/ 1186 w 1366"/>
                  <a:gd name="T9" fmla="*/ 454 h 786"/>
                  <a:gd name="T10" fmla="*/ 1302 w 1366"/>
                  <a:gd name="T11" fmla="*/ 428 h 786"/>
                  <a:gd name="T12" fmla="*/ 1366 w 1366"/>
                  <a:gd name="T13" fmla="*/ 391 h 786"/>
                  <a:gd name="T14" fmla="*/ 1292 w 1366"/>
                  <a:gd name="T15" fmla="*/ 475 h 786"/>
                  <a:gd name="T16" fmla="*/ 1223 w 1366"/>
                  <a:gd name="T17" fmla="*/ 538 h 786"/>
                  <a:gd name="T18" fmla="*/ 1202 w 1366"/>
                  <a:gd name="T19" fmla="*/ 559 h 786"/>
                  <a:gd name="T20" fmla="*/ 1192 w 1366"/>
                  <a:gd name="T21" fmla="*/ 602 h 786"/>
                  <a:gd name="T22" fmla="*/ 1091 w 1366"/>
                  <a:gd name="T23" fmla="*/ 755 h 786"/>
                  <a:gd name="T24" fmla="*/ 1039 w 1366"/>
                  <a:gd name="T25" fmla="*/ 697 h 786"/>
                  <a:gd name="T26" fmla="*/ 949 w 1366"/>
                  <a:gd name="T27" fmla="*/ 691 h 786"/>
                  <a:gd name="T28" fmla="*/ 833 w 1366"/>
                  <a:gd name="T29" fmla="*/ 734 h 786"/>
                  <a:gd name="T30" fmla="*/ 780 w 1366"/>
                  <a:gd name="T31" fmla="*/ 707 h 786"/>
                  <a:gd name="T32" fmla="*/ 727 w 1366"/>
                  <a:gd name="T33" fmla="*/ 707 h 786"/>
                  <a:gd name="T34" fmla="*/ 659 w 1366"/>
                  <a:gd name="T35" fmla="*/ 670 h 786"/>
                  <a:gd name="T36" fmla="*/ 553 w 1366"/>
                  <a:gd name="T37" fmla="*/ 649 h 786"/>
                  <a:gd name="T38" fmla="*/ 506 w 1366"/>
                  <a:gd name="T39" fmla="*/ 512 h 786"/>
                  <a:gd name="T40" fmla="*/ 527 w 1366"/>
                  <a:gd name="T41" fmla="*/ 464 h 786"/>
                  <a:gd name="T42" fmla="*/ 611 w 1366"/>
                  <a:gd name="T43" fmla="*/ 380 h 786"/>
                  <a:gd name="T44" fmla="*/ 126 w 1366"/>
                  <a:gd name="T45" fmla="*/ 264 h 786"/>
                  <a:gd name="T46" fmla="*/ 242 w 1366"/>
                  <a:gd name="T47" fmla="*/ 195 h 786"/>
                  <a:gd name="T48" fmla="*/ 248 w 1366"/>
                  <a:gd name="T49" fmla="*/ 148 h 786"/>
                  <a:gd name="T50" fmla="*/ 374 w 1366"/>
                  <a:gd name="T51" fmla="*/ 95 h 786"/>
                  <a:gd name="T52" fmla="*/ 369 w 1366"/>
                  <a:gd name="T53" fmla="*/ 69 h 786"/>
                  <a:gd name="T54" fmla="*/ 385 w 1366"/>
                  <a:gd name="T55" fmla="*/ 42 h 786"/>
                  <a:gd name="T56" fmla="*/ 559 w 1366"/>
                  <a:gd name="T57" fmla="*/ 0 h 786"/>
                  <a:gd name="T58" fmla="*/ 538 w 1366"/>
                  <a:gd name="T59" fmla="*/ 169 h 786"/>
                  <a:gd name="T60" fmla="*/ 564 w 1366"/>
                  <a:gd name="T61" fmla="*/ 169 h 786"/>
                  <a:gd name="T62" fmla="*/ 601 w 1366"/>
                  <a:gd name="T63" fmla="*/ 227 h 786"/>
                  <a:gd name="T64" fmla="*/ 585 w 1366"/>
                  <a:gd name="T65" fmla="*/ 264 h 786"/>
                  <a:gd name="T66" fmla="*/ 543 w 1366"/>
                  <a:gd name="T67" fmla="*/ 180 h 786"/>
                  <a:gd name="T68" fmla="*/ 390 w 1366"/>
                  <a:gd name="T69" fmla="*/ 190 h 786"/>
                  <a:gd name="T70" fmla="*/ 416 w 1366"/>
                  <a:gd name="T71" fmla="*/ 164 h 786"/>
                  <a:gd name="T72" fmla="*/ 411 w 1366"/>
                  <a:gd name="T73" fmla="*/ 158 h 786"/>
                  <a:gd name="T74" fmla="*/ 232 w 1366"/>
                  <a:gd name="T75" fmla="*/ 243 h 786"/>
                  <a:gd name="T76" fmla="*/ 559 w 1366"/>
                  <a:gd name="T77" fmla="*/ 206 h 786"/>
                  <a:gd name="T78" fmla="*/ 553 w 1366"/>
                  <a:gd name="T79" fmla="*/ 238 h 786"/>
                  <a:gd name="T80" fmla="*/ 74 w 1366"/>
                  <a:gd name="T81" fmla="*/ 253 h 786"/>
                  <a:gd name="T82" fmla="*/ 58 w 1366"/>
                  <a:gd name="T83" fmla="*/ 264 h 786"/>
                  <a:gd name="T84" fmla="*/ 31 w 1366"/>
                  <a:gd name="T85" fmla="*/ 280 h 7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366" h="786">
                    <a:moveTo>
                      <a:pt x="617" y="359"/>
                    </a:moveTo>
                    <a:lnTo>
                      <a:pt x="1002" y="359"/>
                    </a:lnTo>
                    <a:lnTo>
                      <a:pt x="1007" y="354"/>
                    </a:lnTo>
                    <a:lnTo>
                      <a:pt x="1012" y="364"/>
                    </a:lnTo>
                    <a:lnTo>
                      <a:pt x="1028" y="364"/>
                    </a:lnTo>
                    <a:lnTo>
                      <a:pt x="1044" y="375"/>
                    </a:lnTo>
                    <a:lnTo>
                      <a:pt x="1070" y="375"/>
                    </a:lnTo>
                    <a:lnTo>
                      <a:pt x="1086" y="369"/>
                    </a:lnTo>
                    <a:lnTo>
                      <a:pt x="1128" y="396"/>
                    </a:lnTo>
                    <a:lnTo>
                      <a:pt x="1139" y="417"/>
                    </a:lnTo>
                    <a:lnTo>
                      <a:pt x="1149" y="422"/>
                    </a:lnTo>
                    <a:lnTo>
                      <a:pt x="1118" y="486"/>
                    </a:lnTo>
                    <a:lnTo>
                      <a:pt x="1123" y="491"/>
                    </a:lnTo>
                    <a:lnTo>
                      <a:pt x="1181" y="470"/>
                    </a:lnTo>
                    <a:lnTo>
                      <a:pt x="1186" y="454"/>
                    </a:lnTo>
                    <a:lnTo>
                      <a:pt x="1218" y="454"/>
                    </a:lnTo>
                    <a:lnTo>
                      <a:pt x="1255" y="428"/>
                    </a:lnTo>
                    <a:lnTo>
                      <a:pt x="1302" y="428"/>
                    </a:lnTo>
                    <a:lnTo>
                      <a:pt x="1323" y="422"/>
                    </a:lnTo>
                    <a:lnTo>
                      <a:pt x="1350" y="385"/>
                    </a:lnTo>
                    <a:lnTo>
                      <a:pt x="1366" y="391"/>
                    </a:lnTo>
                    <a:lnTo>
                      <a:pt x="1366" y="433"/>
                    </a:lnTo>
                    <a:lnTo>
                      <a:pt x="1318" y="454"/>
                    </a:lnTo>
                    <a:lnTo>
                      <a:pt x="1292" y="475"/>
                    </a:lnTo>
                    <a:lnTo>
                      <a:pt x="1302" y="491"/>
                    </a:lnTo>
                    <a:lnTo>
                      <a:pt x="1244" y="501"/>
                    </a:lnTo>
                    <a:lnTo>
                      <a:pt x="1223" y="538"/>
                    </a:lnTo>
                    <a:lnTo>
                      <a:pt x="1213" y="533"/>
                    </a:lnTo>
                    <a:lnTo>
                      <a:pt x="1213" y="549"/>
                    </a:lnTo>
                    <a:lnTo>
                      <a:pt x="1202" y="559"/>
                    </a:lnTo>
                    <a:lnTo>
                      <a:pt x="1197" y="538"/>
                    </a:lnTo>
                    <a:lnTo>
                      <a:pt x="1186" y="575"/>
                    </a:lnTo>
                    <a:lnTo>
                      <a:pt x="1192" y="602"/>
                    </a:lnTo>
                    <a:lnTo>
                      <a:pt x="1102" y="654"/>
                    </a:lnTo>
                    <a:lnTo>
                      <a:pt x="1081" y="686"/>
                    </a:lnTo>
                    <a:lnTo>
                      <a:pt x="1091" y="755"/>
                    </a:lnTo>
                    <a:lnTo>
                      <a:pt x="1081" y="781"/>
                    </a:lnTo>
                    <a:lnTo>
                      <a:pt x="1070" y="786"/>
                    </a:lnTo>
                    <a:lnTo>
                      <a:pt x="1039" y="697"/>
                    </a:lnTo>
                    <a:lnTo>
                      <a:pt x="1023" y="702"/>
                    </a:lnTo>
                    <a:lnTo>
                      <a:pt x="1007" y="691"/>
                    </a:lnTo>
                    <a:lnTo>
                      <a:pt x="949" y="691"/>
                    </a:lnTo>
                    <a:lnTo>
                      <a:pt x="960" y="712"/>
                    </a:lnTo>
                    <a:lnTo>
                      <a:pt x="886" y="702"/>
                    </a:lnTo>
                    <a:lnTo>
                      <a:pt x="833" y="734"/>
                    </a:lnTo>
                    <a:lnTo>
                      <a:pt x="822" y="771"/>
                    </a:lnTo>
                    <a:lnTo>
                      <a:pt x="796" y="765"/>
                    </a:lnTo>
                    <a:lnTo>
                      <a:pt x="780" y="707"/>
                    </a:lnTo>
                    <a:lnTo>
                      <a:pt x="759" y="697"/>
                    </a:lnTo>
                    <a:lnTo>
                      <a:pt x="743" y="718"/>
                    </a:lnTo>
                    <a:lnTo>
                      <a:pt x="727" y="707"/>
                    </a:lnTo>
                    <a:lnTo>
                      <a:pt x="727" y="691"/>
                    </a:lnTo>
                    <a:lnTo>
                      <a:pt x="706" y="665"/>
                    </a:lnTo>
                    <a:lnTo>
                      <a:pt x="659" y="670"/>
                    </a:lnTo>
                    <a:lnTo>
                      <a:pt x="633" y="676"/>
                    </a:lnTo>
                    <a:lnTo>
                      <a:pt x="585" y="649"/>
                    </a:lnTo>
                    <a:lnTo>
                      <a:pt x="553" y="649"/>
                    </a:lnTo>
                    <a:lnTo>
                      <a:pt x="543" y="628"/>
                    </a:lnTo>
                    <a:lnTo>
                      <a:pt x="517" y="617"/>
                    </a:lnTo>
                    <a:lnTo>
                      <a:pt x="506" y="512"/>
                    </a:lnTo>
                    <a:lnTo>
                      <a:pt x="517" y="501"/>
                    </a:lnTo>
                    <a:lnTo>
                      <a:pt x="522" y="491"/>
                    </a:lnTo>
                    <a:lnTo>
                      <a:pt x="527" y="464"/>
                    </a:lnTo>
                    <a:lnTo>
                      <a:pt x="569" y="412"/>
                    </a:lnTo>
                    <a:lnTo>
                      <a:pt x="585" y="369"/>
                    </a:lnTo>
                    <a:lnTo>
                      <a:pt x="611" y="380"/>
                    </a:lnTo>
                    <a:lnTo>
                      <a:pt x="617" y="359"/>
                    </a:lnTo>
                    <a:close/>
                    <a:moveTo>
                      <a:pt x="126" y="269"/>
                    </a:moveTo>
                    <a:lnTo>
                      <a:pt x="126" y="264"/>
                    </a:lnTo>
                    <a:lnTo>
                      <a:pt x="279" y="211"/>
                    </a:lnTo>
                    <a:lnTo>
                      <a:pt x="290" y="190"/>
                    </a:lnTo>
                    <a:lnTo>
                      <a:pt x="242" y="195"/>
                    </a:lnTo>
                    <a:lnTo>
                      <a:pt x="269" y="169"/>
                    </a:lnTo>
                    <a:lnTo>
                      <a:pt x="237" y="174"/>
                    </a:lnTo>
                    <a:lnTo>
                      <a:pt x="248" y="148"/>
                    </a:lnTo>
                    <a:lnTo>
                      <a:pt x="300" y="121"/>
                    </a:lnTo>
                    <a:lnTo>
                      <a:pt x="353" y="116"/>
                    </a:lnTo>
                    <a:lnTo>
                      <a:pt x="374" y="95"/>
                    </a:lnTo>
                    <a:lnTo>
                      <a:pt x="321" y="100"/>
                    </a:lnTo>
                    <a:lnTo>
                      <a:pt x="306" y="85"/>
                    </a:lnTo>
                    <a:lnTo>
                      <a:pt x="369" y="69"/>
                    </a:lnTo>
                    <a:lnTo>
                      <a:pt x="385" y="79"/>
                    </a:lnTo>
                    <a:lnTo>
                      <a:pt x="411" y="69"/>
                    </a:lnTo>
                    <a:lnTo>
                      <a:pt x="385" y="42"/>
                    </a:lnTo>
                    <a:lnTo>
                      <a:pt x="400" y="32"/>
                    </a:lnTo>
                    <a:lnTo>
                      <a:pt x="480" y="11"/>
                    </a:lnTo>
                    <a:lnTo>
                      <a:pt x="559" y="0"/>
                    </a:lnTo>
                    <a:lnTo>
                      <a:pt x="622" y="5"/>
                    </a:lnTo>
                    <a:lnTo>
                      <a:pt x="701" y="21"/>
                    </a:lnTo>
                    <a:lnTo>
                      <a:pt x="538" y="169"/>
                    </a:lnTo>
                    <a:lnTo>
                      <a:pt x="543" y="169"/>
                    </a:lnTo>
                    <a:lnTo>
                      <a:pt x="553" y="169"/>
                    </a:lnTo>
                    <a:lnTo>
                      <a:pt x="564" y="169"/>
                    </a:lnTo>
                    <a:lnTo>
                      <a:pt x="564" y="190"/>
                    </a:lnTo>
                    <a:lnTo>
                      <a:pt x="601" y="174"/>
                    </a:lnTo>
                    <a:lnTo>
                      <a:pt x="601" y="227"/>
                    </a:lnTo>
                    <a:lnTo>
                      <a:pt x="611" y="243"/>
                    </a:lnTo>
                    <a:lnTo>
                      <a:pt x="601" y="253"/>
                    </a:lnTo>
                    <a:lnTo>
                      <a:pt x="585" y="264"/>
                    </a:lnTo>
                    <a:lnTo>
                      <a:pt x="590" y="190"/>
                    </a:lnTo>
                    <a:lnTo>
                      <a:pt x="559" y="201"/>
                    </a:lnTo>
                    <a:lnTo>
                      <a:pt x="543" y="180"/>
                    </a:lnTo>
                    <a:lnTo>
                      <a:pt x="527" y="180"/>
                    </a:lnTo>
                    <a:lnTo>
                      <a:pt x="469" y="164"/>
                    </a:lnTo>
                    <a:lnTo>
                      <a:pt x="390" y="190"/>
                    </a:lnTo>
                    <a:lnTo>
                      <a:pt x="379" y="185"/>
                    </a:lnTo>
                    <a:lnTo>
                      <a:pt x="390" y="180"/>
                    </a:lnTo>
                    <a:lnTo>
                      <a:pt x="416" y="164"/>
                    </a:lnTo>
                    <a:lnTo>
                      <a:pt x="443" y="153"/>
                    </a:lnTo>
                    <a:lnTo>
                      <a:pt x="443" y="153"/>
                    </a:lnTo>
                    <a:lnTo>
                      <a:pt x="411" y="158"/>
                    </a:lnTo>
                    <a:lnTo>
                      <a:pt x="353" y="185"/>
                    </a:lnTo>
                    <a:lnTo>
                      <a:pt x="353" y="195"/>
                    </a:lnTo>
                    <a:lnTo>
                      <a:pt x="232" y="243"/>
                    </a:lnTo>
                    <a:lnTo>
                      <a:pt x="195" y="253"/>
                    </a:lnTo>
                    <a:lnTo>
                      <a:pt x="126" y="269"/>
                    </a:lnTo>
                    <a:close/>
                    <a:moveTo>
                      <a:pt x="559" y="206"/>
                    </a:moveTo>
                    <a:lnTo>
                      <a:pt x="569" y="201"/>
                    </a:lnTo>
                    <a:lnTo>
                      <a:pt x="580" y="206"/>
                    </a:lnTo>
                    <a:lnTo>
                      <a:pt x="553" y="238"/>
                    </a:lnTo>
                    <a:lnTo>
                      <a:pt x="559" y="206"/>
                    </a:lnTo>
                    <a:close/>
                    <a:moveTo>
                      <a:pt x="58" y="264"/>
                    </a:moveTo>
                    <a:lnTo>
                      <a:pt x="74" y="253"/>
                    </a:lnTo>
                    <a:lnTo>
                      <a:pt x="89" y="259"/>
                    </a:lnTo>
                    <a:lnTo>
                      <a:pt x="68" y="269"/>
                    </a:lnTo>
                    <a:lnTo>
                      <a:pt x="58" y="264"/>
                    </a:lnTo>
                    <a:close/>
                    <a:moveTo>
                      <a:pt x="0" y="280"/>
                    </a:moveTo>
                    <a:lnTo>
                      <a:pt x="37" y="274"/>
                    </a:lnTo>
                    <a:lnTo>
                      <a:pt x="31" y="280"/>
                    </a:lnTo>
                    <a:lnTo>
                      <a:pt x="0" y="285"/>
                    </a:lnTo>
                    <a:lnTo>
                      <a:pt x="0" y="28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61" name="Freeform 413"/>
              <p:cNvSpPr>
                <a:spLocks noEditPoints="1"/>
              </p:cNvSpPr>
              <p:nvPr/>
            </p:nvSpPr>
            <p:spPr bwMode="auto">
              <a:xfrm>
                <a:off x="553" y="1160"/>
                <a:ext cx="1366" cy="786"/>
              </a:xfrm>
              <a:custGeom>
                <a:avLst/>
                <a:gdLst>
                  <a:gd name="T0" fmla="*/ 1007 w 1366"/>
                  <a:gd name="T1" fmla="*/ 354 h 786"/>
                  <a:gd name="T2" fmla="*/ 1044 w 1366"/>
                  <a:gd name="T3" fmla="*/ 375 h 786"/>
                  <a:gd name="T4" fmla="*/ 1128 w 1366"/>
                  <a:gd name="T5" fmla="*/ 396 h 786"/>
                  <a:gd name="T6" fmla="*/ 1118 w 1366"/>
                  <a:gd name="T7" fmla="*/ 486 h 786"/>
                  <a:gd name="T8" fmla="*/ 1186 w 1366"/>
                  <a:gd name="T9" fmla="*/ 454 h 786"/>
                  <a:gd name="T10" fmla="*/ 1302 w 1366"/>
                  <a:gd name="T11" fmla="*/ 428 h 786"/>
                  <a:gd name="T12" fmla="*/ 1366 w 1366"/>
                  <a:gd name="T13" fmla="*/ 391 h 786"/>
                  <a:gd name="T14" fmla="*/ 1292 w 1366"/>
                  <a:gd name="T15" fmla="*/ 475 h 786"/>
                  <a:gd name="T16" fmla="*/ 1223 w 1366"/>
                  <a:gd name="T17" fmla="*/ 538 h 786"/>
                  <a:gd name="T18" fmla="*/ 1202 w 1366"/>
                  <a:gd name="T19" fmla="*/ 559 h 786"/>
                  <a:gd name="T20" fmla="*/ 1192 w 1366"/>
                  <a:gd name="T21" fmla="*/ 602 h 786"/>
                  <a:gd name="T22" fmla="*/ 1091 w 1366"/>
                  <a:gd name="T23" fmla="*/ 755 h 786"/>
                  <a:gd name="T24" fmla="*/ 1039 w 1366"/>
                  <a:gd name="T25" fmla="*/ 697 h 786"/>
                  <a:gd name="T26" fmla="*/ 949 w 1366"/>
                  <a:gd name="T27" fmla="*/ 691 h 786"/>
                  <a:gd name="T28" fmla="*/ 833 w 1366"/>
                  <a:gd name="T29" fmla="*/ 734 h 786"/>
                  <a:gd name="T30" fmla="*/ 780 w 1366"/>
                  <a:gd name="T31" fmla="*/ 707 h 786"/>
                  <a:gd name="T32" fmla="*/ 727 w 1366"/>
                  <a:gd name="T33" fmla="*/ 707 h 786"/>
                  <a:gd name="T34" fmla="*/ 659 w 1366"/>
                  <a:gd name="T35" fmla="*/ 670 h 786"/>
                  <a:gd name="T36" fmla="*/ 553 w 1366"/>
                  <a:gd name="T37" fmla="*/ 649 h 786"/>
                  <a:gd name="T38" fmla="*/ 506 w 1366"/>
                  <a:gd name="T39" fmla="*/ 512 h 786"/>
                  <a:gd name="T40" fmla="*/ 527 w 1366"/>
                  <a:gd name="T41" fmla="*/ 464 h 786"/>
                  <a:gd name="T42" fmla="*/ 611 w 1366"/>
                  <a:gd name="T43" fmla="*/ 380 h 786"/>
                  <a:gd name="T44" fmla="*/ 126 w 1366"/>
                  <a:gd name="T45" fmla="*/ 269 h 786"/>
                  <a:gd name="T46" fmla="*/ 290 w 1366"/>
                  <a:gd name="T47" fmla="*/ 190 h 786"/>
                  <a:gd name="T48" fmla="*/ 237 w 1366"/>
                  <a:gd name="T49" fmla="*/ 174 h 786"/>
                  <a:gd name="T50" fmla="*/ 353 w 1366"/>
                  <a:gd name="T51" fmla="*/ 116 h 786"/>
                  <a:gd name="T52" fmla="*/ 306 w 1366"/>
                  <a:gd name="T53" fmla="*/ 85 h 786"/>
                  <a:gd name="T54" fmla="*/ 411 w 1366"/>
                  <a:gd name="T55" fmla="*/ 69 h 786"/>
                  <a:gd name="T56" fmla="*/ 480 w 1366"/>
                  <a:gd name="T57" fmla="*/ 11 h 786"/>
                  <a:gd name="T58" fmla="*/ 701 w 1366"/>
                  <a:gd name="T59" fmla="*/ 21 h 786"/>
                  <a:gd name="T60" fmla="*/ 553 w 1366"/>
                  <a:gd name="T61" fmla="*/ 169 h 786"/>
                  <a:gd name="T62" fmla="*/ 601 w 1366"/>
                  <a:gd name="T63" fmla="*/ 174 h 786"/>
                  <a:gd name="T64" fmla="*/ 601 w 1366"/>
                  <a:gd name="T65" fmla="*/ 253 h 786"/>
                  <a:gd name="T66" fmla="*/ 559 w 1366"/>
                  <a:gd name="T67" fmla="*/ 201 h 786"/>
                  <a:gd name="T68" fmla="*/ 469 w 1366"/>
                  <a:gd name="T69" fmla="*/ 164 h 786"/>
                  <a:gd name="T70" fmla="*/ 390 w 1366"/>
                  <a:gd name="T71" fmla="*/ 180 h 786"/>
                  <a:gd name="T72" fmla="*/ 443 w 1366"/>
                  <a:gd name="T73" fmla="*/ 153 h 786"/>
                  <a:gd name="T74" fmla="*/ 353 w 1366"/>
                  <a:gd name="T75" fmla="*/ 195 h 786"/>
                  <a:gd name="T76" fmla="*/ 126 w 1366"/>
                  <a:gd name="T77" fmla="*/ 269 h 786"/>
                  <a:gd name="T78" fmla="*/ 580 w 1366"/>
                  <a:gd name="T79" fmla="*/ 206 h 786"/>
                  <a:gd name="T80" fmla="*/ 564 w 1366"/>
                  <a:gd name="T81" fmla="*/ 206 h 786"/>
                  <a:gd name="T82" fmla="*/ 89 w 1366"/>
                  <a:gd name="T83" fmla="*/ 259 h 786"/>
                  <a:gd name="T84" fmla="*/ 68 w 1366"/>
                  <a:gd name="T85" fmla="*/ 259 h 786"/>
                  <a:gd name="T86" fmla="*/ 31 w 1366"/>
                  <a:gd name="T87" fmla="*/ 280 h 786"/>
                  <a:gd name="T88" fmla="*/ 21 w 1366"/>
                  <a:gd name="T89" fmla="*/ 280 h 7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366" h="786">
                    <a:moveTo>
                      <a:pt x="807" y="359"/>
                    </a:moveTo>
                    <a:lnTo>
                      <a:pt x="1002" y="359"/>
                    </a:lnTo>
                    <a:lnTo>
                      <a:pt x="1007" y="354"/>
                    </a:lnTo>
                    <a:lnTo>
                      <a:pt x="1012" y="364"/>
                    </a:lnTo>
                    <a:lnTo>
                      <a:pt x="1028" y="364"/>
                    </a:lnTo>
                    <a:lnTo>
                      <a:pt x="1044" y="375"/>
                    </a:lnTo>
                    <a:lnTo>
                      <a:pt x="1070" y="375"/>
                    </a:lnTo>
                    <a:lnTo>
                      <a:pt x="1086" y="369"/>
                    </a:lnTo>
                    <a:lnTo>
                      <a:pt x="1128" y="396"/>
                    </a:lnTo>
                    <a:lnTo>
                      <a:pt x="1139" y="417"/>
                    </a:lnTo>
                    <a:lnTo>
                      <a:pt x="1149" y="422"/>
                    </a:lnTo>
                    <a:lnTo>
                      <a:pt x="1118" y="486"/>
                    </a:lnTo>
                    <a:lnTo>
                      <a:pt x="1123" y="491"/>
                    </a:lnTo>
                    <a:lnTo>
                      <a:pt x="1181" y="470"/>
                    </a:lnTo>
                    <a:lnTo>
                      <a:pt x="1186" y="454"/>
                    </a:lnTo>
                    <a:lnTo>
                      <a:pt x="1218" y="454"/>
                    </a:lnTo>
                    <a:lnTo>
                      <a:pt x="1255" y="428"/>
                    </a:lnTo>
                    <a:lnTo>
                      <a:pt x="1302" y="428"/>
                    </a:lnTo>
                    <a:lnTo>
                      <a:pt x="1323" y="422"/>
                    </a:lnTo>
                    <a:lnTo>
                      <a:pt x="1350" y="385"/>
                    </a:lnTo>
                    <a:lnTo>
                      <a:pt x="1366" y="391"/>
                    </a:lnTo>
                    <a:lnTo>
                      <a:pt x="1366" y="433"/>
                    </a:lnTo>
                    <a:lnTo>
                      <a:pt x="1318" y="454"/>
                    </a:lnTo>
                    <a:lnTo>
                      <a:pt x="1292" y="475"/>
                    </a:lnTo>
                    <a:lnTo>
                      <a:pt x="1302" y="491"/>
                    </a:lnTo>
                    <a:lnTo>
                      <a:pt x="1244" y="501"/>
                    </a:lnTo>
                    <a:lnTo>
                      <a:pt x="1223" y="538"/>
                    </a:lnTo>
                    <a:lnTo>
                      <a:pt x="1213" y="533"/>
                    </a:lnTo>
                    <a:lnTo>
                      <a:pt x="1213" y="549"/>
                    </a:lnTo>
                    <a:lnTo>
                      <a:pt x="1202" y="559"/>
                    </a:lnTo>
                    <a:lnTo>
                      <a:pt x="1197" y="538"/>
                    </a:lnTo>
                    <a:lnTo>
                      <a:pt x="1186" y="575"/>
                    </a:lnTo>
                    <a:lnTo>
                      <a:pt x="1192" y="602"/>
                    </a:lnTo>
                    <a:lnTo>
                      <a:pt x="1102" y="654"/>
                    </a:lnTo>
                    <a:lnTo>
                      <a:pt x="1081" y="686"/>
                    </a:lnTo>
                    <a:lnTo>
                      <a:pt x="1091" y="755"/>
                    </a:lnTo>
                    <a:lnTo>
                      <a:pt x="1081" y="781"/>
                    </a:lnTo>
                    <a:lnTo>
                      <a:pt x="1070" y="786"/>
                    </a:lnTo>
                    <a:lnTo>
                      <a:pt x="1039" y="697"/>
                    </a:lnTo>
                    <a:lnTo>
                      <a:pt x="1023" y="702"/>
                    </a:lnTo>
                    <a:lnTo>
                      <a:pt x="1007" y="691"/>
                    </a:lnTo>
                    <a:lnTo>
                      <a:pt x="949" y="691"/>
                    </a:lnTo>
                    <a:lnTo>
                      <a:pt x="960" y="712"/>
                    </a:lnTo>
                    <a:lnTo>
                      <a:pt x="886" y="702"/>
                    </a:lnTo>
                    <a:lnTo>
                      <a:pt x="833" y="734"/>
                    </a:lnTo>
                    <a:lnTo>
                      <a:pt x="822" y="771"/>
                    </a:lnTo>
                    <a:lnTo>
                      <a:pt x="796" y="765"/>
                    </a:lnTo>
                    <a:lnTo>
                      <a:pt x="780" y="707"/>
                    </a:lnTo>
                    <a:lnTo>
                      <a:pt x="759" y="697"/>
                    </a:lnTo>
                    <a:lnTo>
                      <a:pt x="743" y="718"/>
                    </a:lnTo>
                    <a:lnTo>
                      <a:pt x="727" y="707"/>
                    </a:lnTo>
                    <a:lnTo>
                      <a:pt x="727" y="691"/>
                    </a:lnTo>
                    <a:lnTo>
                      <a:pt x="706" y="665"/>
                    </a:lnTo>
                    <a:lnTo>
                      <a:pt x="659" y="670"/>
                    </a:lnTo>
                    <a:lnTo>
                      <a:pt x="633" y="676"/>
                    </a:lnTo>
                    <a:lnTo>
                      <a:pt x="585" y="649"/>
                    </a:lnTo>
                    <a:lnTo>
                      <a:pt x="553" y="649"/>
                    </a:lnTo>
                    <a:lnTo>
                      <a:pt x="543" y="628"/>
                    </a:lnTo>
                    <a:lnTo>
                      <a:pt x="517" y="617"/>
                    </a:lnTo>
                    <a:lnTo>
                      <a:pt x="506" y="512"/>
                    </a:lnTo>
                    <a:lnTo>
                      <a:pt x="517" y="501"/>
                    </a:lnTo>
                    <a:lnTo>
                      <a:pt x="522" y="491"/>
                    </a:lnTo>
                    <a:lnTo>
                      <a:pt x="527" y="464"/>
                    </a:lnTo>
                    <a:lnTo>
                      <a:pt x="569" y="412"/>
                    </a:lnTo>
                    <a:lnTo>
                      <a:pt x="585" y="369"/>
                    </a:lnTo>
                    <a:lnTo>
                      <a:pt x="611" y="380"/>
                    </a:lnTo>
                    <a:lnTo>
                      <a:pt x="617" y="359"/>
                    </a:lnTo>
                    <a:lnTo>
                      <a:pt x="807" y="359"/>
                    </a:lnTo>
                    <a:moveTo>
                      <a:pt x="126" y="269"/>
                    </a:moveTo>
                    <a:lnTo>
                      <a:pt x="126" y="264"/>
                    </a:lnTo>
                    <a:lnTo>
                      <a:pt x="279" y="211"/>
                    </a:lnTo>
                    <a:lnTo>
                      <a:pt x="290" y="190"/>
                    </a:lnTo>
                    <a:lnTo>
                      <a:pt x="242" y="195"/>
                    </a:lnTo>
                    <a:lnTo>
                      <a:pt x="269" y="169"/>
                    </a:lnTo>
                    <a:lnTo>
                      <a:pt x="237" y="174"/>
                    </a:lnTo>
                    <a:lnTo>
                      <a:pt x="248" y="148"/>
                    </a:lnTo>
                    <a:lnTo>
                      <a:pt x="300" y="121"/>
                    </a:lnTo>
                    <a:lnTo>
                      <a:pt x="353" y="116"/>
                    </a:lnTo>
                    <a:lnTo>
                      <a:pt x="374" y="95"/>
                    </a:lnTo>
                    <a:lnTo>
                      <a:pt x="321" y="100"/>
                    </a:lnTo>
                    <a:lnTo>
                      <a:pt x="306" y="85"/>
                    </a:lnTo>
                    <a:lnTo>
                      <a:pt x="369" y="69"/>
                    </a:lnTo>
                    <a:lnTo>
                      <a:pt x="385" y="79"/>
                    </a:lnTo>
                    <a:lnTo>
                      <a:pt x="411" y="69"/>
                    </a:lnTo>
                    <a:lnTo>
                      <a:pt x="385" y="42"/>
                    </a:lnTo>
                    <a:lnTo>
                      <a:pt x="400" y="32"/>
                    </a:lnTo>
                    <a:lnTo>
                      <a:pt x="480" y="11"/>
                    </a:lnTo>
                    <a:lnTo>
                      <a:pt x="559" y="0"/>
                    </a:lnTo>
                    <a:lnTo>
                      <a:pt x="622" y="5"/>
                    </a:lnTo>
                    <a:lnTo>
                      <a:pt x="701" y="21"/>
                    </a:lnTo>
                    <a:lnTo>
                      <a:pt x="538" y="169"/>
                    </a:lnTo>
                    <a:lnTo>
                      <a:pt x="543" y="169"/>
                    </a:lnTo>
                    <a:lnTo>
                      <a:pt x="553" y="169"/>
                    </a:lnTo>
                    <a:lnTo>
                      <a:pt x="564" y="169"/>
                    </a:lnTo>
                    <a:lnTo>
                      <a:pt x="564" y="190"/>
                    </a:lnTo>
                    <a:lnTo>
                      <a:pt x="601" y="174"/>
                    </a:lnTo>
                    <a:lnTo>
                      <a:pt x="601" y="227"/>
                    </a:lnTo>
                    <a:lnTo>
                      <a:pt x="611" y="243"/>
                    </a:lnTo>
                    <a:lnTo>
                      <a:pt x="601" y="253"/>
                    </a:lnTo>
                    <a:lnTo>
                      <a:pt x="585" y="264"/>
                    </a:lnTo>
                    <a:lnTo>
                      <a:pt x="590" y="190"/>
                    </a:lnTo>
                    <a:lnTo>
                      <a:pt x="559" y="201"/>
                    </a:lnTo>
                    <a:lnTo>
                      <a:pt x="543" y="180"/>
                    </a:lnTo>
                    <a:lnTo>
                      <a:pt x="527" y="180"/>
                    </a:lnTo>
                    <a:lnTo>
                      <a:pt x="469" y="164"/>
                    </a:lnTo>
                    <a:lnTo>
                      <a:pt x="390" y="190"/>
                    </a:lnTo>
                    <a:lnTo>
                      <a:pt x="379" y="185"/>
                    </a:lnTo>
                    <a:lnTo>
                      <a:pt x="390" y="180"/>
                    </a:lnTo>
                    <a:lnTo>
                      <a:pt x="416" y="164"/>
                    </a:lnTo>
                    <a:lnTo>
                      <a:pt x="443" y="153"/>
                    </a:lnTo>
                    <a:lnTo>
                      <a:pt x="443" y="153"/>
                    </a:lnTo>
                    <a:lnTo>
                      <a:pt x="411" y="158"/>
                    </a:lnTo>
                    <a:lnTo>
                      <a:pt x="353" y="185"/>
                    </a:lnTo>
                    <a:lnTo>
                      <a:pt x="353" y="195"/>
                    </a:lnTo>
                    <a:lnTo>
                      <a:pt x="232" y="243"/>
                    </a:lnTo>
                    <a:lnTo>
                      <a:pt x="195" y="253"/>
                    </a:lnTo>
                    <a:lnTo>
                      <a:pt x="126" y="269"/>
                    </a:lnTo>
                    <a:moveTo>
                      <a:pt x="564" y="206"/>
                    </a:moveTo>
                    <a:lnTo>
                      <a:pt x="569" y="201"/>
                    </a:lnTo>
                    <a:lnTo>
                      <a:pt x="580" y="206"/>
                    </a:lnTo>
                    <a:lnTo>
                      <a:pt x="553" y="238"/>
                    </a:lnTo>
                    <a:lnTo>
                      <a:pt x="559" y="206"/>
                    </a:lnTo>
                    <a:lnTo>
                      <a:pt x="564" y="206"/>
                    </a:lnTo>
                    <a:moveTo>
                      <a:pt x="68" y="259"/>
                    </a:moveTo>
                    <a:lnTo>
                      <a:pt x="74" y="253"/>
                    </a:lnTo>
                    <a:lnTo>
                      <a:pt x="89" y="259"/>
                    </a:lnTo>
                    <a:lnTo>
                      <a:pt x="68" y="269"/>
                    </a:lnTo>
                    <a:lnTo>
                      <a:pt x="58" y="264"/>
                    </a:lnTo>
                    <a:lnTo>
                      <a:pt x="68" y="259"/>
                    </a:lnTo>
                    <a:moveTo>
                      <a:pt x="21" y="280"/>
                    </a:moveTo>
                    <a:lnTo>
                      <a:pt x="37" y="274"/>
                    </a:lnTo>
                    <a:lnTo>
                      <a:pt x="31" y="280"/>
                    </a:lnTo>
                    <a:lnTo>
                      <a:pt x="0" y="285"/>
                    </a:lnTo>
                    <a:lnTo>
                      <a:pt x="0" y="280"/>
                    </a:lnTo>
                    <a:lnTo>
                      <a:pt x="21" y="28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62" name="Freeform 414"/>
              <p:cNvSpPr>
                <a:spLocks noEditPoints="1"/>
              </p:cNvSpPr>
              <p:nvPr/>
            </p:nvSpPr>
            <p:spPr bwMode="auto">
              <a:xfrm>
                <a:off x="5484" y="2664"/>
                <a:ext cx="21" cy="32"/>
              </a:xfrm>
              <a:custGeom>
                <a:avLst/>
                <a:gdLst>
                  <a:gd name="T0" fmla="*/ 0 w 21"/>
                  <a:gd name="T1" fmla="*/ 0 h 32"/>
                  <a:gd name="T2" fmla="*/ 15 w 21"/>
                  <a:gd name="T3" fmla="*/ 11 h 32"/>
                  <a:gd name="T4" fmla="*/ 5 w 21"/>
                  <a:gd name="T5" fmla="*/ 21 h 32"/>
                  <a:gd name="T6" fmla="*/ 0 w 21"/>
                  <a:gd name="T7" fmla="*/ 11 h 32"/>
                  <a:gd name="T8" fmla="*/ 0 w 21"/>
                  <a:gd name="T9" fmla="*/ 0 h 32"/>
                  <a:gd name="T10" fmla="*/ 15 w 21"/>
                  <a:gd name="T11" fmla="*/ 26 h 32"/>
                  <a:gd name="T12" fmla="*/ 21 w 21"/>
                  <a:gd name="T13" fmla="*/ 32 h 32"/>
                  <a:gd name="T14" fmla="*/ 15 w 21"/>
                  <a:gd name="T15" fmla="*/ 32 h 32"/>
                  <a:gd name="T16" fmla="*/ 15 w 21"/>
                  <a:gd name="T17" fmla="*/ 26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 h="32">
                    <a:moveTo>
                      <a:pt x="0" y="0"/>
                    </a:moveTo>
                    <a:lnTo>
                      <a:pt x="15" y="11"/>
                    </a:lnTo>
                    <a:lnTo>
                      <a:pt x="5" y="21"/>
                    </a:lnTo>
                    <a:lnTo>
                      <a:pt x="0" y="11"/>
                    </a:lnTo>
                    <a:lnTo>
                      <a:pt x="0" y="0"/>
                    </a:lnTo>
                    <a:close/>
                    <a:moveTo>
                      <a:pt x="15" y="26"/>
                    </a:moveTo>
                    <a:lnTo>
                      <a:pt x="21" y="32"/>
                    </a:lnTo>
                    <a:lnTo>
                      <a:pt x="15" y="32"/>
                    </a:lnTo>
                    <a:lnTo>
                      <a:pt x="15" y="26"/>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63" name="Freeform 415"/>
              <p:cNvSpPr>
                <a:spLocks noEditPoints="1"/>
              </p:cNvSpPr>
              <p:nvPr/>
            </p:nvSpPr>
            <p:spPr bwMode="auto">
              <a:xfrm>
                <a:off x="5484" y="2664"/>
                <a:ext cx="21" cy="32"/>
              </a:xfrm>
              <a:custGeom>
                <a:avLst/>
                <a:gdLst>
                  <a:gd name="T0" fmla="*/ 5 w 21"/>
                  <a:gd name="T1" fmla="*/ 5 h 32"/>
                  <a:gd name="T2" fmla="*/ 15 w 21"/>
                  <a:gd name="T3" fmla="*/ 11 h 32"/>
                  <a:gd name="T4" fmla="*/ 5 w 21"/>
                  <a:gd name="T5" fmla="*/ 21 h 32"/>
                  <a:gd name="T6" fmla="*/ 0 w 21"/>
                  <a:gd name="T7" fmla="*/ 11 h 32"/>
                  <a:gd name="T8" fmla="*/ 0 w 21"/>
                  <a:gd name="T9" fmla="*/ 0 h 32"/>
                  <a:gd name="T10" fmla="*/ 5 w 21"/>
                  <a:gd name="T11" fmla="*/ 5 h 32"/>
                  <a:gd name="T12" fmla="*/ 21 w 21"/>
                  <a:gd name="T13" fmla="*/ 32 h 32"/>
                  <a:gd name="T14" fmla="*/ 21 w 21"/>
                  <a:gd name="T15" fmla="*/ 32 h 32"/>
                  <a:gd name="T16" fmla="*/ 15 w 21"/>
                  <a:gd name="T17" fmla="*/ 32 h 32"/>
                  <a:gd name="T18" fmla="*/ 15 w 21"/>
                  <a:gd name="T19" fmla="*/ 26 h 32"/>
                  <a:gd name="T20" fmla="*/ 21 w 21"/>
                  <a:gd name="T21" fmla="*/ 32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1" h="32">
                    <a:moveTo>
                      <a:pt x="5" y="5"/>
                    </a:moveTo>
                    <a:lnTo>
                      <a:pt x="15" y="11"/>
                    </a:lnTo>
                    <a:lnTo>
                      <a:pt x="5" y="21"/>
                    </a:lnTo>
                    <a:lnTo>
                      <a:pt x="0" y="11"/>
                    </a:lnTo>
                    <a:lnTo>
                      <a:pt x="0" y="0"/>
                    </a:lnTo>
                    <a:lnTo>
                      <a:pt x="5" y="5"/>
                    </a:lnTo>
                    <a:moveTo>
                      <a:pt x="21" y="32"/>
                    </a:moveTo>
                    <a:lnTo>
                      <a:pt x="21" y="32"/>
                    </a:lnTo>
                    <a:lnTo>
                      <a:pt x="15" y="32"/>
                    </a:lnTo>
                    <a:lnTo>
                      <a:pt x="15" y="26"/>
                    </a:lnTo>
                    <a:lnTo>
                      <a:pt x="21" y="32"/>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64" name="Freeform 416"/>
              <p:cNvSpPr>
                <a:spLocks noEditPoints="1"/>
              </p:cNvSpPr>
              <p:nvPr/>
            </p:nvSpPr>
            <p:spPr bwMode="auto">
              <a:xfrm>
                <a:off x="3949" y="1440"/>
                <a:ext cx="812" cy="628"/>
              </a:xfrm>
              <a:custGeom>
                <a:avLst/>
                <a:gdLst>
                  <a:gd name="T0" fmla="*/ 802 w 812"/>
                  <a:gd name="T1" fmla="*/ 512 h 628"/>
                  <a:gd name="T2" fmla="*/ 786 w 812"/>
                  <a:gd name="T3" fmla="*/ 554 h 628"/>
                  <a:gd name="T4" fmla="*/ 781 w 812"/>
                  <a:gd name="T5" fmla="*/ 527 h 628"/>
                  <a:gd name="T6" fmla="*/ 622 w 812"/>
                  <a:gd name="T7" fmla="*/ 601 h 628"/>
                  <a:gd name="T8" fmla="*/ 649 w 812"/>
                  <a:gd name="T9" fmla="*/ 622 h 628"/>
                  <a:gd name="T10" fmla="*/ 617 w 812"/>
                  <a:gd name="T11" fmla="*/ 622 h 628"/>
                  <a:gd name="T12" fmla="*/ 248 w 812"/>
                  <a:gd name="T13" fmla="*/ 148 h 628"/>
                  <a:gd name="T14" fmla="*/ 301 w 812"/>
                  <a:gd name="T15" fmla="*/ 179 h 628"/>
                  <a:gd name="T16" fmla="*/ 390 w 812"/>
                  <a:gd name="T17" fmla="*/ 195 h 628"/>
                  <a:gd name="T18" fmla="*/ 448 w 812"/>
                  <a:gd name="T19" fmla="*/ 206 h 628"/>
                  <a:gd name="T20" fmla="*/ 506 w 812"/>
                  <a:gd name="T21" fmla="*/ 195 h 628"/>
                  <a:gd name="T22" fmla="*/ 512 w 812"/>
                  <a:gd name="T23" fmla="*/ 158 h 628"/>
                  <a:gd name="T24" fmla="*/ 538 w 812"/>
                  <a:gd name="T25" fmla="*/ 158 h 628"/>
                  <a:gd name="T26" fmla="*/ 606 w 812"/>
                  <a:gd name="T27" fmla="*/ 121 h 628"/>
                  <a:gd name="T28" fmla="*/ 533 w 812"/>
                  <a:gd name="T29" fmla="*/ 100 h 628"/>
                  <a:gd name="T30" fmla="*/ 559 w 812"/>
                  <a:gd name="T31" fmla="*/ 58 h 628"/>
                  <a:gd name="T32" fmla="*/ 570 w 812"/>
                  <a:gd name="T33" fmla="*/ 0 h 628"/>
                  <a:gd name="T34" fmla="*/ 686 w 812"/>
                  <a:gd name="T35" fmla="*/ 68 h 628"/>
                  <a:gd name="T36" fmla="*/ 749 w 812"/>
                  <a:gd name="T37" fmla="*/ 105 h 628"/>
                  <a:gd name="T38" fmla="*/ 802 w 812"/>
                  <a:gd name="T39" fmla="*/ 100 h 628"/>
                  <a:gd name="T40" fmla="*/ 791 w 812"/>
                  <a:gd name="T41" fmla="*/ 142 h 628"/>
                  <a:gd name="T42" fmla="*/ 812 w 812"/>
                  <a:gd name="T43" fmla="*/ 184 h 628"/>
                  <a:gd name="T44" fmla="*/ 759 w 812"/>
                  <a:gd name="T45" fmla="*/ 206 h 628"/>
                  <a:gd name="T46" fmla="*/ 707 w 812"/>
                  <a:gd name="T47" fmla="*/ 258 h 628"/>
                  <a:gd name="T48" fmla="*/ 664 w 812"/>
                  <a:gd name="T49" fmla="*/ 253 h 628"/>
                  <a:gd name="T50" fmla="*/ 654 w 812"/>
                  <a:gd name="T51" fmla="*/ 269 h 628"/>
                  <a:gd name="T52" fmla="*/ 733 w 812"/>
                  <a:gd name="T53" fmla="*/ 285 h 628"/>
                  <a:gd name="T54" fmla="*/ 712 w 812"/>
                  <a:gd name="T55" fmla="*/ 301 h 628"/>
                  <a:gd name="T56" fmla="*/ 765 w 812"/>
                  <a:gd name="T57" fmla="*/ 380 h 628"/>
                  <a:gd name="T58" fmla="*/ 754 w 812"/>
                  <a:gd name="T59" fmla="*/ 517 h 628"/>
                  <a:gd name="T60" fmla="*/ 686 w 812"/>
                  <a:gd name="T61" fmla="*/ 554 h 628"/>
                  <a:gd name="T62" fmla="*/ 686 w 812"/>
                  <a:gd name="T63" fmla="*/ 559 h 628"/>
                  <a:gd name="T64" fmla="*/ 643 w 812"/>
                  <a:gd name="T65" fmla="*/ 575 h 628"/>
                  <a:gd name="T66" fmla="*/ 633 w 812"/>
                  <a:gd name="T67" fmla="*/ 591 h 628"/>
                  <a:gd name="T68" fmla="*/ 596 w 812"/>
                  <a:gd name="T69" fmla="*/ 570 h 628"/>
                  <a:gd name="T70" fmla="*/ 575 w 812"/>
                  <a:gd name="T71" fmla="*/ 549 h 628"/>
                  <a:gd name="T72" fmla="*/ 533 w 812"/>
                  <a:gd name="T73" fmla="*/ 554 h 628"/>
                  <a:gd name="T74" fmla="*/ 496 w 812"/>
                  <a:gd name="T75" fmla="*/ 554 h 628"/>
                  <a:gd name="T76" fmla="*/ 496 w 812"/>
                  <a:gd name="T77" fmla="*/ 575 h 628"/>
                  <a:gd name="T78" fmla="*/ 469 w 812"/>
                  <a:gd name="T79" fmla="*/ 564 h 628"/>
                  <a:gd name="T80" fmla="*/ 438 w 812"/>
                  <a:gd name="T81" fmla="*/ 527 h 628"/>
                  <a:gd name="T82" fmla="*/ 427 w 812"/>
                  <a:gd name="T83" fmla="*/ 517 h 628"/>
                  <a:gd name="T84" fmla="*/ 432 w 812"/>
                  <a:gd name="T85" fmla="*/ 464 h 628"/>
                  <a:gd name="T86" fmla="*/ 411 w 812"/>
                  <a:gd name="T87" fmla="*/ 448 h 628"/>
                  <a:gd name="T88" fmla="*/ 390 w 812"/>
                  <a:gd name="T89" fmla="*/ 427 h 628"/>
                  <a:gd name="T90" fmla="*/ 359 w 812"/>
                  <a:gd name="T91" fmla="*/ 432 h 628"/>
                  <a:gd name="T92" fmla="*/ 327 w 812"/>
                  <a:gd name="T93" fmla="*/ 454 h 628"/>
                  <a:gd name="T94" fmla="*/ 279 w 812"/>
                  <a:gd name="T95" fmla="*/ 454 h 628"/>
                  <a:gd name="T96" fmla="*/ 237 w 812"/>
                  <a:gd name="T97" fmla="*/ 448 h 628"/>
                  <a:gd name="T98" fmla="*/ 153 w 812"/>
                  <a:gd name="T99" fmla="*/ 411 h 628"/>
                  <a:gd name="T100" fmla="*/ 105 w 812"/>
                  <a:gd name="T101" fmla="*/ 369 h 628"/>
                  <a:gd name="T102" fmla="*/ 105 w 812"/>
                  <a:gd name="T103" fmla="*/ 343 h 628"/>
                  <a:gd name="T104" fmla="*/ 37 w 812"/>
                  <a:gd name="T105" fmla="*/ 295 h 628"/>
                  <a:gd name="T106" fmla="*/ 26 w 812"/>
                  <a:gd name="T107" fmla="*/ 285 h 628"/>
                  <a:gd name="T108" fmla="*/ 26 w 812"/>
                  <a:gd name="T109" fmla="*/ 269 h 628"/>
                  <a:gd name="T110" fmla="*/ 0 w 812"/>
                  <a:gd name="T111" fmla="*/ 248 h 628"/>
                  <a:gd name="T112" fmla="*/ 37 w 812"/>
                  <a:gd name="T113" fmla="*/ 232 h 628"/>
                  <a:gd name="T114" fmla="*/ 58 w 812"/>
                  <a:gd name="T115" fmla="*/ 221 h 628"/>
                  <a:gd name="T116" fmla="*/ 63 w 812"/>
                  <a:gd name="T117" fmla="*/ 158 h 628"/>
                  <a:gd name="T118" fmla="*/ 116 w 812"/>
                  <a:gd name="T119" fmla="*/ 100 h 628"/>
                  <a:gd name="T120" fmla="*/ 127 w 812"/>
                  <a:gd name="T121" fmla="*/ 79 h 628"/>
                  <a:gd name="T122" fmla="*/ 200 w 812"/>
                  <a:gd name="T123" fmla="*/ 121 h 628"/>
                  <a:gd name="T124" fmla="*/ 248 w 812"/>
                  <a:gd name="T125" fmla="*/ 148 h 6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812" h="628">
                    <a:moveTo>
                      <a:pt x="791" y="506"/>
                    </a:moveTo>
                    <a:lnTo>
                      <a:pt x="802" y="512"/>
                    </a:lnTo>
                    <a:lnTo>
                      <a:pt x="802" y="538"/>
                    </a:lnTo>
                    <a:lnTo>
                      <a:pt x="786" y="554"/>
                    </a:lnTo>
                    <a:lnTo>
                      <a:pt x="781" y="549"/>
                    </a:lnTo>
                    <a:lnTo>
                      <a:pt x="781" y="527"/>
                    </a:lnTo>
                    <a:lnTo>
                      <a:pt x="791" y="506"/>
                    </a:lnTo>
                    <a:close/>
                    <a:moveTo>
                      <a:pt x="622" y="601"/>
                    </a:moveTo>
                    <a:lnTo>
                      <a:pt x="649" y="596"/>
                    </a:lnTo>
                    <a:lnTo>
                      <a:pt x="649" y="622"/>
                    </a:lnTo>
                    <a:lnTo>
                      <a:pt x="633" y="628"/>
                    </a:lnTo>
                    <a:lnTo>
                      <a:pt x="617" y="622"/>
                    </a:lnTo>
                    <a:lnTo>
                      <a:pt x="622" y="601"/>
                    </a:lnTo>
                    <a:close/>
                    <a:moveTo>
                      <a:pt x="248" y="148"/>
                    </a:moveTo>
                    <a:lnTo>
                      <a:pt x="295" y="179"/>
                    </a:lnTo>
                    <a:lnTo>
                      <a:pt x="301" y="179"/>
                    </a:lnTo>
                    <a:lnTo>
                      <a:pt x="311" y="190"/>
                    </a:lnTo>
                    <a:lnTo>
                      <a:pt x="390" y="195"/>
                    </a:lnTo>
                    <a:lnTo>
                      <a:pt x="438" y="211"/>
                    </a:lnTo>
                    <a:lnTo>
                      <a:pt x="448" y="206"/>
                    </a:lnTo>
                    <a:lnTo>
                      <a:pt x="469" y="195"/>
                    </a:lnTo>
                    <a:lnTo>
                      <a:pt x="506" y="195"/>
                    </a:lnTo>
                    <a:lnTo>
                      <a:pt x="522" y="174"/>
                    </a:lnTo>
                    <a:lnTo>
                      <a:pt x="512" y="158"/>
                    </a:lnTo>
                    <a:lnTo>
                      <a:pt x="506" y="148"/>
                    </a:lnTo>
                    <a:lnTo>
                      <a:pt x="538" y="158"/>
                    </a:lnTo>
                    <a:lnTo>
                      <a:pt x="570" y="126"/>
                    </a:lnTo>
                    <a:lnTo>
                      <a:pt x="606" y="121"/>
                    </a:lnTo>
                    <a:lnTo>
                      <a:pt x="570" y="95"/>
                    </a:lnTo>
                    <a:lnTo>
                      <a:pt x="533" y="100"/>
                    </a:lnTo>
                    <a:lnTo>
                      <a:pt x="527" y="63"/>
                    </a:lnTo>
                    <a:lnTo>
                      <a:pt x="559" y="58"/>
                    </a:lnTo>
                    <a:lnTo>
                      <a:pt x="543" y="5"/>
                    </a:lnTo>
                    <a:lnTo>
                      <a:pt x="570" y="0"/>
                    </a:lnTo>
                    <a:lnTo>
                      <a:pt x="612" y="10"/>
                    </a:lnTo>
                    <a:lnTo>
                      <a:pt x="686" y="68"/>
                    </a:lnTo>
                    <a:lnTo>
                      <a:pt x="733" y="84"/>
                    </a:lnTo>
                    <a:lnTo>
                      <a:pt x="749" y="105"/>
                    </a:lnTo>
                    <a:lnTo>
                      <a:pt x="796" y="95"/>
                    </a:lnTo>
                    <a:lnTo>
                      <a:pt x="802" y="100"/>
                    </a:lnTo>
                    <a:lnTo>
                      <a:pt x="812" y="148"/>
                    </a:lnTo>
                    <a:lnTo>
                      <a:pt x="791" y="142"/>
                    </a:lnTo>
                    <a:lnTo>
                      <a:pt x="781" y="153"/>
                    </a:lnTo>
                    <a:lnTo>
                      <a:pt x="812" y="184"/>
                    </a:lnTo>
                    <a:lnTo>
                      <a:pt x="802" y="195"/>
                    </a:lnTo>
                    <a:lnTo>
                      <a:pt x="759" y="206"/>
                    </a:lnTo>
                    <a:lnTo>
                      <a:pt x="738" y="243"/>
                    </a:lnTo>
                    <a:lnTo>
                      <a:pt x="707" y="258"/>
                    </a:lnTo>
                    <a:lnTo>
                      <a:pt x="686" y="221"/>
                    </a:lnTo>
                    <a:lnTo>
                      <a:pt x="664" y="253"/>
                    </a:lnTo>
                    <a:lnTo>
                      <a:pt x="649" y="258"/>
                    </a:lnTo>
                    <a:lnTo>
                      <a:pt x="654" y="269"/>
                    </a:lnTo>
                    <a:lnTo>
                      <a:pt x="701" y="279"/>
                    </a:lnTo>
                    <a:lnTo>
                      <a:pt x="733" y="285"/>
                    </a:lnTo>
                    <a:lnTo>
                      <a:pt x="733" y="290"/>
                    </a:lnTo>
                    <a:lnTo>
                      <a:pt x="712" y="301"/>
                    </a:lnTo>
                    <a:lnTo>
                      <a:pt x="701" y="332"/>
                    </a:lnTo>
                    <a:lnTo>
                      <a:pt x="765" y="380"/>
                    </a:lnTo>
                    <a:lnTo>
                      <a:pt x="781" y="417"/>
                    </a:lnTo>
                    <a:lnTo>
                      <a:pt x="754" y="517"/>
                    </a:lnTo>
                    <a:lnTo>
                      <a:pt x="728" y="543"/>
                    </a:lnTo>
                    <a:lnTo>
                      <a:pt x="686" y="554"/>
                    </a:lnTo>
                    <a:lnTo>
                      <a:pt x="686" y="554"/>
                    </a:lnTo>
                    <a:lnTo>
                      <a:pt x="686" y="559"/>
                    </a:lnTo>
                    <a:lnTo>
                      <a:pt x="680" y="559"/>
                    </a:lnTo>
                    <a:lnTo>
                      <a:pt x="643" y="575"/>
                    </a:lnTo>
                    <a:lnTo>
                      <a:pt x="638" y="591"/>
                    </a:lnTo>
                    <a:lnTo>
                      <a:pt x="633" y="591"/>
                    </a:lnTo>
                    <a:lnTo>
                      <a:pt x="622" y="570"/>
                    </a:lnTo>
                    <a:lnTo>
                      <a:pt x="596" y="570"/>
                    </a:lnTo>
                    <a:lnTo>
                      <a:pt x="575" y="559"/>
                    </a:lnTo>
                    <a:lnTo>
                      <a:pt x="575" y="549"/>
                    </a:lnTo>
                    <a:lnTo>
                      <a:pt x="554" y="538"/>
                    </a:lnTo>
                    <a:lnTo>
                      <a:pt x="533" y="554"/>
                    </a:lnTo>
                    <a:lnTo>
                      <a:pt x="506" y="549"/>
                    </a:lnTo>
                    <a:lnTo>
                      <a:pt x="496" y="554"/>
                    </a:lnTo>
                    <a:lnTo>
                      <a:pt x="501" y="575"/>
                    </a:lnTo>
                    <a:lnTo>
                      <a:pt x="496" y="575"/>
                    </a:lnTo>
                    <a:lnTo>
                      <a:pt x="490" y="570"/>
                    </a:lnTo>
                    <a:lnTo>
                      <a:pt x="469" y="564"/>
                    </a:lnTo>
                    <a:lnTo>
                      <a:pt x="459" y="538"/>
                    </a:lnTo>
                    <a:lnTo>
                      <a:pt x="438" y="527"/>
                    </a:lnTo>
                    <a:lnTo>
                      <a:pt x="438" y="527"/>
                    </a:lnTo>
                    <a:lnTo>
                      <a:pt x="427" y="517"/>
                    </a:lnTo>
                    <a:lnTo>
                      <a:pt x="443" y="491"/>
                    </a:lnTo>
                    <a:lnTo>
                      <a:pt x="432" y="464"/>
                    </a:lnTo>
                    <a:lnTo>
                      <a:pt x="417" y="443"/>
                    </a:lnTo>
                    <a:lnTo>
                      <a:pt x="411" y="448"/>
                    </a:lnTo>
                    <a:lnTo>
                      <a:pt x="401" y="448"/>
                    </a:lnTo>
                    <a:lnTo>
                      <a:pt x="390" y="427"/>
                    </a:lnTo>
                    <a:lnTo>
                      <a:pt x="364" y="432"/>
                    </a:lnTo>
                    <a:lnTo>
                      <a:pt x="359" y="432"/>
                    </a:lnTo>
                    <a:lnTo>
                      <a:pt x="343" y="454"/>
                    </a:lnTo>
                    <a:lnTo>
                      <a:pt x="327" y="454"/>
                    </a:lnTo>
                    <a:lnTo>
                      <a:pt x="295" y="448"/>
                    </a:lnTo>
                    <a:lnTo>
                      <a:pt x="279" y="454"/>
                    </a:lnTo>
                    <a:lnTo>
                      <a:pt x="274" y="454"/>
                    </a:lnTo>
                    <a:lnTo>
                      <a:pt x="237" y="448"/>
                    </a:lnTo>
                    <a:lnTo>
                      <a:pt x="200" y="432"/>
                    </a:lnTo>
                    <a:lnTo>
                      <a:pt x="153" y="411"/>
                    </a:lnTo>
                    <a:lnTo>
                      <a:pt x="121" y="396"/>
                    </a:lnTo>
                    <a:lnTo>
                      <a:pt x="105" y="369"/>
                    </a:lnTo>
                    <a:lnTo>
                      <a:pt x="121" y="374"/>
                    </a:lnTo>
                    <a:lnTo>
                      <a:pt x="105" y="343"/>
                    </a:lnTo>
                    <a:lnTo>
                      <a:pt x="79" y="322"/>
                    </a:lnTo>
                    <a:lnTo>
                      <a:pt x="37" y="295"/>
                    </a:lnTo>
                    <a:lnTo>
                      <a:pt x="26" y="295"/>
                    </a:lnTo>
                    <a:lnTo>
                      <a:pt x="26" y="285"/>
                    </a:lnTo>
                    <a:lnTo>
                      <a:pt x="32" y="285"/>
                    </a:lnTo>
                    <a:lnTo>
                      <a:pt x="26" y="269"/>
                    </a:lnTo>
                    <a:lnTo>
                      <a:pt x="5" y="264"/>
                    </a:lnTo>
                    <a:lnTo>
                      <a:pt x="0" y="248"/>
                    </a:lnTo>
                    <a:lnTo>
                      <a:pt x="11" y="232"/>
                    </a:lnTo>
                    <a:lnTo>
                      <a:pt x="37" y="232"/>
                    </a:lnTo>
                    <a:lnTo>
                      <a:pt x="37" y="221"/>
                    </a:lnTo>
                    <a:lnTo>
                      <a:pt x="58" y="221"/>
                    </a:lnTo>
                    <a:lnTo>
                      <a:pt x="79" y="200"/>
                    </a:lnTo>
                    <a:lnTo>
                      <a:pt x="63" y="158"/>
                    </a:lnTo>
                    <a:lnTo>
                      <a:pt x="84" y="111"/>
                    </a:lnTo>
                    <a:lnTo>
                      <a:pt x="116" y="100"/>
                    </a:lnTo>
                    <a:lnTo>
                      <a:pt x="127" y="79"/>
                    </a:lnTo>
                    <a:lnTo>
                      <a:pt x="127" y="79"/>
                    </a:lnTo>
                    <a:lnTo>
                      <a:pt x="179" y="100"/>
                    </a:lnTo>
                    <a:lnTo>
                      <a:pt x="200" y="121"/>
                    </a:lnTo>
                    <a:lnTo>
                      <a:pt x="206" y="148"/>
                    </a:lnTo>
                    <a:lnTo>
                      <a:pt x="248" y="148"/>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65" name="Freeform 417"/>
              <p:cNvSpPr>
                <a:spLocks noEditPoints="1"/>
              </p:cNvSpPr>
              <p:nvPr/>
            </p:nvSpPr>
            <p:spPr bwMode="auto">
              <a:xfrm>
                <a:off x="3949" y="1440"/>
                <a:ext cx="812" cy="628"/>
              </a:xfrm>
              <a:custGeom>
                <a:avLst/>
                <a:gdLst>
                  <a:gd name="T0" fmla="*/ 802 w 812"/>
                  <a:gd name="T1" fmla="*/ 538 h 628"/>
                  <a:gd name="T2" fmla="*/ 781 w 812"/>
                  <a:gd name="T3" fmla="*/ 527 h 628"/>
                  <a:gd name="T4" fmla="*/ 638 w 812"/>
                  <a:gd name="T5" fmla="*/ 596 h 628"/>
                  <a:gd name="T6" fmla="*/ 633 w 812"/>
                  <a:gd name="T7" fmla="*/ 628 h 628"/>
                  <a:gd name="T8" fmla="*/ 638 w 812"/>
                  <a:gd name="T9" fmla="*/ 596 h 628"/>
                  <a:gd name="T10" fmla="*/ 301 w 812"/>
                  <a:gd name="T11" fmla="*/ 179 h 628"/>
                  <a:gd name="T12" fmla="*/ 438 w 812"/>
                  <a:gd name="T13" fmla="*/ 211 h 628"/>
                  <a:gd name="T14" fmla="*/ 506 w 812"/>
                  <a:gd name="T15" fmla="*/ 195 h 628"/>
                  <a:gd name="T16" fmla="*/ 506 w 812"/>
                  <a:gd name="T17" fmla="*/ 148 h 628"/>
                  <a:gd name="T18" fmla="*/ 606 w 812"/>
                  <a:gd name="T19" fmla="*/ 121 h 628"/>
                  <a:gd name="T20" fmla="*/ 527 w 812"/>
                  <a:gd name="T21" fmla="*/ 63 h 628"/>
                  <a:gd name="T22" fmla="*/ 570 w 812"/>
                  <a:gd name="T23" fmla="*/ 0 h 628"/>
                  <a:gd name="T24" fmla="*/ 733 w 812"/>
                  <a:gd name="T25" fmla="*/ 84 h 628"/>
                  <a:gd name="T26" fmla="*/ 802 w 812"/>
                  <a:gd name="T27" fmla="*/ 100 h 628"/>
                  <a:gd name="T28" fmla="*/ 781 w 812"/>
                  <a:gd name="T29" fmla="*/ 153 h 628"/>
                  <a:gd name="T30" fmla="*/ 759 w 812"/>
                  <a:gd name="T31" fmla="*/ 206 h 628"/>
                  <a:gd name="T32" fmla="*/ 686 w 812"/>
                  <a:gd name="T33" fmla="*/ 221 h 628"/>
                  <a:gd name="T34" fmla="*/ 654 w 812"/>
                  <a:gd name="T35" fmla="*/ 269 h 628"/>
                  <a:gd name="T36" fmla="*/ 733 w 812"/>
                  <a:gd name="T37" fmla="*/ 290 h 628"/>
                  <a:gd name="T38" fmla="*/ 765 w 812"/>
                  <a:gd name="T39" fmla="*/ 380 h 628"/>
                  <a:gd name="T40" fmla="*/ 728 w 812"/>
                  <a:gd name="T41" fmla="*/ 543 h 628"/>
                  <a:gd name="T42" fmla="*/ 686 w 812"/>
                  <a:gd name="T43" fmla="*/ 559 h 628"/>
                  <a:gd name="T44" fmla="*/ 638 w 812"/>
                  <a:gd name="T45" fmla="*/ 591 h 628"/>
                  <a:gd name="T46" fmla="*/ 596 w 812"/>
                  <a:gd name="T47" fmla="*/ 570 h 628"/>
                  <a:gd name="T48" fmla="*/ 554 w 812"/>
                  <a:gd name="T49" fmla="*/ 538 h 628"/>
                  <a:gd name="T50" fmla="*/ 496 w 812"/>
                  <a:gd name="T51" fmla="*/ 554 h 628"/>
                  <a:gd name="T52" fmla="*/ 490 w 812"/>
                  <a:gd name="T53" fmla="*/ 570 h 628"/>
                  <a:gd name="T54" fmla="*/ 438 w 812"/>
                  <a:gd name="T55" fmla="*/ 527 h 628"/>
                  <a:gd name="T56" fmla="*/ 443 w 812"/>
                  <a:gd name="T57" fmla="*/ 491 h 628"/>
                  <a:gd name="T58" fmla="*/ 411 w 812"/>
                  <a:gd name="T59" fmla="*/ 448 h 628"/>
                  <a:gd name="T60" fmla="*/ 364 w 812"/>
                  <a:gd name="T61" fmla="*/ 432 h 628"/>
                  <a:gd name="T62" fmla="*/ 327 w 812"/>
                  <a:gd name="T63" fmla="*/ 454 h 628"/>
                  <a:gd name="T64" fmla="*/ 274 w 812"/>
                  <a:gd name="T65" fmla="*/ 454 h 628"/>
                  <a:gd name="T66" fmla="*/ 153 w 812"/>
                  <a:gd name="T67" fmla="*/ 411 h 628"/>
                  <a:gd name="T68" fmla="*/ 121 w 812"/>
                  <a:gd name="T69" fmla="*/ 374 h 628"/>
                  <a:gd name="T70" fmla="*/ 37 w 812"/>
                  <a:gd name="T71" fmla="*/ 295 h 628"/>
                  <a:gd name="T72" fmla="*/ 32 w 812"/>
                  <a:gd name="T73" fmla="*/ 285 h 628"/>
                  <a:gd name="T74" fmla="*/ 0 w 812"/>
                  <a:gd name="T75" fmla="*/ 248 h 628"/>
                  <a:gd name="T76" fmla="*/ 37 w 812"/>
                  <a:gd name="T77" fmla="*/ 221 h 628"/>
                  <a:gd name="T78" fmla="*/ 63 w 812"/>
                  <a:gd name="T79" fmla="*/ 158 h 628"/>
                  <a:gd name="T80" fmla="*/ 127 w 812"/>
                  <a:gd name="T81" fmla="*/ 79 h 628"/>
                  <a:gd name="T82" fmla="*/ 200 w 812"/>
                  <a:gd name="T83" fmla="*/ 121 h 6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812" h="628">
                    <a:moveTo>
                      <a:pt x="796" y="512"/>
                    </a:moveTo>
                    <a:lnTo>
                      <a:pt x="802" y="512"/>
                    </a:lnTo>
                    <a:lnTo>
                      <a:pt x="802" y="538"/>
                    </a:lnTo>
                    <a:lnTo>
                      <a:pt x="786" y="554"/>
                    </a:lnTo>
                    <a:lnTo>
                      <a:pt x="781" y="549"/>
                    </a:lnTo>
                    <a:lnTo>
                      <a:pt x="781" y="527"/>
                    </a:lnTo>
                    <a:lnTo>
                      <a:pt x="791" y="506"/>
                    </a:lnTo>
                    <a:lnTo>
                      <a:pt x="796" y="512"/>
                    </a:lnTo>
                    <a:moveTo>
                      <a:pt x="638" y="596"/>
                    </a:moveTo>
                    <a:lnTo>
                      <a:pt x="649" y="596"/>
                    </a:lnTo>
                    <a:lnTo>
                      <a:pt x="649" y="622"/>
                    </a:lnTo>
                    <a:lnTo>
                      <a:pt x="633" y="628"/>
                    </a:lnTo>
                    <a:lnTo>
                      <a:pt x="617" y="622"/>
                    </a:lnTo>
                    <a:lnTo>
                      <a:pt x="622" y="601"/>
                    </a:lnTo>
                    <a:lnTo>
                      <a:pt x="638" y="596"/>
                    </a:lnTo>
                    <a:moveTo>
                      <a:pt x="248" y="148"/>
                    </a:moveTo>
                    <a:lnTo>
                      <a:pt x="295" y="179"/>
                    </a:lnTo>
                    <a:lnTo>
                      <a:pt x="301" y="179"/>
                    </a:lnTo>
                    <a:lnTo>
                      <a:pt x="311" y="190"/>
                    </a:lnTo>
                    <a:lnTo>
                      <a:pt x="390" y="195"/>
                    </a:lnTo>
                    <a:lnTo>
                      <a:pt x="438" y="211"/>
                    </a:lnTo>
                    <a:lnTo>
                      <a:pt x="448" y="206"/>
                    </a:lnTo>
                    <a:lnTo>
                      <a:pt x="469" y="195"/>
                    </a:lnTo>
                    <a:lnTo>
                      <a:pt x="506" y="195"/>
                    </a:lnTo>
                    <a:lnTo>
                      <a:pt x="522" y="174"/>
                    </a:lnTo>
                    <a:lnTo>
                      <a:pt x="512" y="158"/>
                    </a:lnTo>
                    <a:lnTo>
                      <a:pt x="506" y="148"/>
                    </a:lnTo>
                    <a:lnTo>
                      <a:pt x="538" y="158"/>
                    </a:lnTo>
                    <a:lnTo>
                      <a:pt x="570" y="126"/>
                    </a:lnTo>
                    <a:lnTo>
                      <a:pt x="606" y="121"/>
                    </a:lnTo>
                    <a:lnTo>
                      <a:pt x="570" y="95"/>
                    </a:lnTo>
                    <a:lnTo>
                      <a:pt x="533" y="100"/>
                    </a:lnTo>
                    <a:lnTo>
                      <a:pt x="527" y="63"/>
                    </a:lnTo>
                    <a:lnTo>
                      <a:pt x="559" y="58"/>
                    </a:lnTo>
                    <a:lnTo>
                      <a:pt x="543" y="5"/>
                    </a:lnTo>
                    <a:lnTo>
                      <a:pt x="570" y="0"/>
                    </a:lnTo>
                    <a:lnTo>
                      <a:pt x="612" y="10"/>
                    </a:lnTo>
                    <a:lnTo>
                      <a:pt x="686" y="68"/>
                    </a:lnTo>
                    <a:lnTo>
                      <a:pt x="733" y="84"/>
                    </a:lnTo>
                    <a:lnTo>
                      <a:pt x="749" y="105"/>
                    </a:lnTo>
                    <a:lnTo>
                      <a:pt x="796" y="95"/>
                    </a:lnTo>
                    <a:lnTo>
                      <a:pt x="802" y="100"/>
                    </a:lnTo>
                    <a:lnTo>
                      <a:pt x="812" y="148"/>
                    </a:lnTo>
                    <a:lnTo>
                      <a:pt x="791" y="142"/>
                    </a:lnTo>
                    <a:lnTo>
                      <a:pt x="781" y="153"/>
                    </a:lnTo>
                    <a:lnTo>
                      <a:pt x="812" y="184"/>
                    </a:lnTo>
                    <a:lnTo>
                      <a:pt x="802" y="195"/>
                    </a:lnTo>
                    <a:lnTo>
                      <a:pt x="759" y="206"/>
                    </a:lnTo>
                    <a:lnTo>
                      <a:pt x="738" y="243"/>
                    </a:lnTo>
                    <a:lnTo>
                      <a:pt x="707" y="258"/>
                    </a:lnTo>
                    <a:lnTo>
                      <a:pt x="686" y="221"/>
                    </a:lnTo>
                    <a:lnTo>
                      <a:pt x="664" y="253"/>
                    </a:lnTo>
                    <a:lnTo>
                      <a:pt x="649" y="258"/>
                    </a:lnTo>
                    <a:lnTo>
                      <a:pt x="654" y="269"/>
                    </a:lnTo>
                    <a:lnTo>
                      <a:pt x="701" y="279"/>
                    </a:lnTo>
                    <a:lnTo>
                      <a:pt x="733" y="285"/>
                    </a:lnTo>
                    <a:lnTo>
                      <a:pt x="733" y="290"/>
                    </a:lnTo>
                    <a:lnTo>
                      <a:pt x="712" y="301"/>
                    </a:lnTo>
                    <a:lnTo>
                      <a:pt x="701" y="332"/>
                    </a:lnTo>
                    <a:lnTo>
                      <a:pt x="765" y="380"/>
                    </a:lnTo>
                    <a:lnTo>
                      <a:pt x="781" y="417"/>
                    </a:lnTo>
                    <a:lnTo>
                      <a:pt x="754" y="517"/>
                    </a:lnTo>
                    <a:lnTo>
                      <a:pt x="728" y="543"/>
                    </a:lnTo>
                    <a:lnTo>
                      <a:pt x="686" y="554"/>
                    </a:lnTo>
                    <a:lnTo>
                      <a:pt x="686" y="554"/>
                    </a:lnTo>
                    <a:lnTo>
                      <a:pt x="686" y="559"/>
                    </a:lnTo>
                    <a:lnTo>
                      <a:pt x="680" y="559"/>
                    </a:lnTo>
                    <a:lnTo>
                      <a:pt x="643" y="575"/>
                    </a:lnTo>
                    <a:lnTo>
                      <a:pt x="638" y="591"/>
                    </a:lnTo>
                    <a:lnTo>
                      <a:pt x="633" y="591"/>
                    </a:lnTo>
                    <a:lnTo>
                      <a:pt x="622" y="570"/>
                    </a:lnTo>
                    <a:lnTo>
                      <a:pt x="596" y="570"/>
                    </a:lnTo>
                    <a:lnTo>
                      <a:pt x="575" y="559"/>
                    </a:lnTo>
                    <a:lnTo>
                      <a:pt x="575" y="549"/>
                    </a:lnTo>
                    <a:lnTo>
                      <a:pt x="554" y="538"/>
                    </a:lnTo>
                    <a:lnTo>
                      <a:pt x="533" y="554"/>
                    </a:lnTo>
                    <a:lnTo>
                      <a:pt x="506" y="549"/>
                    </a:lnTo>
                    <a:lnTo>
                      <a:pt x="496" y="554"/>
                    </a:lnTo>
                    <a:lnTo>
                      <a:pt x="501" y="575"/>
                    </a:lnTo>
                    <a:lnTo>
                      <a:pt x="496" y="575"/>
                    </a:lnTo>
                    <a:lnTo>
                      <a:pt x="490" y="570"/>
                    </a:lnTo>
                    <a:lnTo>
                      <a:pt x="469" y="564"/>
                    </a:lnTo>
                    <a:lnTo>
                      <a:pt x="459" y="538"/>
                    </a:lnTo>
                    <a:lnTo>
                      <a:pt x="438" y="527"/>
                    </a:lnTo>
                    <a:lnTo>
                      <a:pt x="438" y="527"/>
                    </a:lnTo>
                    <a:lnTo>
                      <a:pt x="427" y="517"/>
                    </a:lnTo>
                    <a:lnTo>
                      <a:pt x="443" y="491"/>
                    </a:lnTo>
                    <a:lnTo>
                      <a:pt x="432" y="464"/>
                    </a:lnTo>
                    <a:lnTo>
                      <a:pt x="417" y="443"/>
                    </a:lnTo>
                    <a:lnTo>
                      <a:pt x="411" y="448"/>
                    </a:lnTo>
                    <a:lnTo>
                      <a:pt x="401" y="448"/>
                    </a:lnTo>
                    <a:lnTo>
                      <a:pt x="390" y="427"/>
                    </a:lnTo>
                    <a:lnTo>
                      <a:pt x="364" y="432"/>
                    </a:lnTo>
                    <a:lnTo>
                      <a:pt x="359" y="432"/>
                    </a:lnTo>
                    <a:lnTo>
                      <a:pt x="343" y="454"/>
                    </a:lnTo>
                    <a:lnTo>
                      <a:pt x="327" y="454"/>
                    </a:lnTo>
                    <a:lnTo>
                      <a:pt x="295" y="448"/>
                    </a:lnTo>
                    <a:lnTo>
                      <a:pt x="279" y="454"/>
                    </a:lnTo>
                    <a:lnTo>
                      <a:pt x="274" y="454"/>
                    </a:lnTo>
                    <a:lnTo>
                      <a:pt x="237" y="448"/>
                    </a:lnTo>
                    <a:lnTo>
                      <a:pt x="200" y="432"/>
                    </a:lnTo>
                    <a:lnTo>
                      <a:pt x="153" y="411"/>
                    </a:lnTo>
                    <a:lnTo>
                      <a:pt x="121" y="396"/>
                    </a:lnTo>
                    <a:lnTo>
                      <a:pt x="105" y="369"/>
                    </a:lnTo>
                    <a:lnTo>
                      <a:pt x="121" y="374"/>
                    </a:lnTo>
                    <a:lnTo>
                      <a:pt x="105" y="343"/>
                    </a:lnTo>
                    <a:lnTo>
                      <a:pt x="79" y="322"/>
                    </a:lnTo>
                    <a:lnTo>
                      <a:pt x="37" y="295"/>
                    </a:lnTo>
                    <a:lnTo>
                      <a:pt x="26" y="295"/>
                    </a:lnTo>
                    <a:lnTo>
                      <a:pt x="26" y="285"/>
                    </a:lnTo>
                    <a:lnTo>
                      <a:pt x="32" y="285"/>
                    </a:lnTo>
                    <a:lnTo>
                      <a:pt x="26" y="269"/>
                    </a:lnTo>
                    <a:lnTo>
                      <a:pt x="5" y="264"/>
                    </a:lnTo>
                    <a:lnTo>
                      <a:pt x="0" y="248"/>
                    </a:lnTo>
                    <a:lnTo>
                      <a:pt x="11" y="232"/>
                    </a:lnTo>
                    <a:lnTo>
                      <a:pt x="37" y="232"/>
                    </a:lnTo>
                    <a:lnTo>
                      <a:pt x="37" y="221"/>
                    </a:lnTo>
                    <a:lnTo>
                      <a:pt x="58" y="221"/>
                    </a:lnTo>
                    <a:lnTo>
                      <a:pt x="79" y="200"/>
                    </a:lnTo>
                    <a:lnTo>
                      <a:pt x="63" y="158"/>
                    </a:lnTo>
                    <a:lnTo>
                      <a:pt x="84" y="111"/>
                    </a:lnTo>
                    <a:lnTo>
                      <a:pt x="116" y="100"/>
                    </a:lnTo>
                    <a:lnTo>
                      <a:pt x="127" y="79"/>
                    </a:lnTo>
                    <a:lnTo>
                      <a:pt x="127" y="79"/>
                    </a:lnTo>
                    <a:lnTo>
                      <a:pt x="179" y="100"/>
                    </a:lnTo>
                    <a:lnTo>
                      <a:pt x="200" y="121"/>
                    </a:lnTo>
                    <a:lnTo>
                      <a:pt x="206" y="148"/>
                    </a:lnTo>
                    <a:lnTo>
                      <a:pt x="248" y="148"/>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66" name="Freeform 418"/>
              <p:cNvSpPr>
                <a:spLocks/>
              </p:cNvSpPr>
              <p:nvPr/>
            </p:nvSpPr>
            <p:spPr bwMode="auto">
              <a:xfrm>
                <a:off x="2958" y="1635"/>
                <a:ext cx="26" cy="26"/>
              </a:xfrm>
              <a:custGeom>
                <a:avLst/>
                <a:gdLst>
                  <a:gd name="T0" fmla="*/ 26 w 26"/>
                  <a:gd name="T1" fmla="*/ 16 h 26"/>
                  <a:gd name="T2" fmla="*/ 26 w 26"/>
                  <a:gd name="T3" fmla="*/ 16 h 26"/>
                  <a:gd name="T4" fmla="*/ 26 w 26"/>
                  <a:gd name="T5" fmla="*/ 16 h 26"/>
                  <a:gd name="T6" fmla="*/ 26 w 26"/>
                  <a:gd name="T7" fmla="*/ 16 h 26"/>
                  <a:gd name="T8" fmla="*/ 21 w 26"/>
                  <a:gd name="T9" fmla="*/ 21 h 26"/>
                  <a:gd name="T10" fmla="*/ 21 w 26"/>
                  <a:gd name="T11" fmla="*/ 21 h 26"/>
                  <a:gd name="T12" fmla="*/ 21 w 26"/>
                  <a:gd name="T13" fmla="*/ 21 h 26"/>
                  <a:gd name="T14" fmla="*/ 21 w 26"/>
                  <a:gd name="T15" fmla="*/ 21 h 26"/>
                  <a:gd name="T16" fmla="*/ 21 w 26"/>
                  <a:gd name="T17" fmla="*/ 21 h 26"/>
                  <a:gd name="T18" fmla="*/ 21 w 26"/>
                  <a:gd name="T19" fmla="*/ 21 h 26"/>
                  <a:gd name="T20" fmla="*/ 21 w 26"/>
                  <a:gd name="T21" fmla="*/ 26 h 26"/>
                  <a:gd name="T22" fmla="*/ 15 w 26"/>
                  <a:gd name="T23" fmla="*/ 26 h 26"/>
                  <a:gd name="T24" fmla="*/ 15 w 26"/>
                  <a:gd name="T25" fmla="*/ 26 h 26"/>
                  <a:gd name="T26" fmla="*/ 15 w 26"/>
                  <a:gd name="T27" fmla="*/ 26 h 26"/>
                  <a:gd name="T28" fmla="*/ 15 w 26"/>
                  <a:gd name="T29" fmla="*/ 26 h 26"/>
                  <a:gd name="T30" fmla="*/ 10 w 26"/>
                  <a:gd name="T31" fmla="*/ 26 h 26"/>
                  <a:gd name="T32" fmla="*/ 10 w 26"/>
                  <a:gd name="T33" fmla="*/ 26 h 26"/>
                  <a:gd name="T34" fmla="*/ 10 w 26"/>
                  <a:gd name="T35" fmla="*/ 26 h 26"/>
                  <a:gd name="T36" fmla="*/ 10 w 26"/>
                  <a:gd name="T37" fmla="*/ 26 h 26"/>
                  <a:gd name="T38" fmla="*/ 10 w 26"/>
                  <a:gd name="T39" fmla="*/ 26 h 26"/>
                  <a:gd name="T40" fmla="*/ 5 w 26"/>
                  <a:gd name="T41" fmla="*/ 21 h 26"/>
                  <a:gd name="T42" fmla="*/ 5 w 26"/>
                  <a:gd name="T43" fmla="*/ 21 h 26"/>
                  <a:gd name="T44" fmla="*/ 5 w 26"/>
                  <a:gd name="T45" fmla="*/ 21 h 26"/>
                  <a:gd name="T46" fmla="*/ 5 w 26"/>
                  <a:gd name="T47" fmla="*/ 21 h 26"/>
                  <a:gd name="T48" fmla="*/ 5 w 26"/>
                  <a:gd name="T49" fmla="*/ 21 h 26"/>
                  <a:gd name="T50" fmla="*/ 5 w 26"/>
                  <a:gd name="T51" fmla="*/ 16 h 26"/>
                  <a:gd name="T52" fmla="*/ 5 w 26"/>
                  <a:gd name="T53" fmla="*/ 16 h 26"/>
                  <a:gd name="T54" fmla="*/ 5 w 26"/>
                  <a:gd name="T55" fmla="*/ 16 h 26"/>
                  <a:gd name="T56" fmla="*/ 5 w 26"/>
                  <a:gd name="T57" fmla="*/ 16 h 26"/>
                  <a:gd name="T58" fmla="*/ 0 w 26"/>
                  <a:gd name="T59" fmla="*/ 11 h 26"/>
                  <a:gd name="T60" fmla="*/ 0 w 26"/>
                  <a:gd name="T61" fmla="*/ 11 h 26"/>
                  <a:gd name="T62" fmla="*/ 5 w 26"/>
                  <a:gd name="T63" fmla="*/ 11 h 26"/>
                  <a:gd name="T64" fmla="*/ 5 w 26"/>
                  <a:gd name="T65" fmla="*/ 11 h 26"/>
                  <a:gd name="T66" fmla="*/ 5 w 26"/>
                  <a:gd name="T67" fmla="*/ 5 h 26"/>
                  <a:gd name="T68" fmla="*/ 5 w 26"/>
                  <a:gd name="T69" fmla="*/ 5 h 26"/>
                  <a:gd name="T70" fmla="*/ 5 w 26"/>
                  <a:gd name="T71" fmla="*/ 5 h 26"/>
                  <a:gd name="T72" fmla="*/ 5 w 26"/>
                  <a:gd name="T73" fmla="*/ 5 h 26"/>
                  <a:gd name="T74" fmla="*/ 5 w 26"/>
                  <a:gd name="T75" fmla="*/ 0 h 26"/>
                  <a:gd name="T76" fmla="*/ 5 w 26"/>
                  <a:gd name="T77" fmla="*/ 0 h 26"/>
                  <a:gd name="T78" fmla="*/ 5 w 26"/>
                  <a:gd name="T79" fmla="*/ 0 h 26"/>
                  <a:gd name="T80" fmla="*/ 10 w 26"/>
                  <a:gd name="T81" fmla="*/ 0 h 26"/>
                  <a:gd name="T82" fmla="*/ 10 w 26"/>
                  <a:gd name="T83" fmla="*/ 0 h 26"/>
                  <a:gd name="T84" fmla="*/ 10 w 26"/>
                  <a:gd name="T85" fmla="*/ 0 h 26"/>
                  <a:gd name="T86" fmla="*/ 10 w 26"/>
                  <a:gd name="T87" fmla="*/ 0 h 26"/>
                  <a:gd name="T88" fmla="*/ 10 w 26"/>
                  <a:gd name="T89" fmla="*/ 0 h 26"/>
                  <a:gd name="T90" fmla="*/ 15 w 26"/>
                  <a:gd name="T91" fmla="*/ 0 h 26"/>
                  <a:gd name="T92" fmla="*/ 15 w 26"/>
                  <a:gd name="T93" fmla="*/ 0 h 26"/>
                  <a:gd name="T94" fmla="*/ 15 w 26"/>
                  <a:gd name="T95" fmla="*/ 0 h 26"/>
                  <a:gd name="T96" fmla="*/ 15 w 26"/>
                  <a:gd name="T97" fmla="*/ 0 h 26"/>
                  <a:gd name="T98" fmla="*/ 21 w 26"/>
                  <a:gd name="T99" fmla="*/ 0 h 26"/>
                  <a:gd name="T100" fmla="*/ 21 w 26"/>
                  <a:gd name="T101" fmla="*/ 0 h 26"/>
                  <a:gd name="T102" fmla="*/ 21 w 26"/>
                  <a:gd name="T103" fmla="*/ 0 h 26"/>
                  <a:gd name="T104" fmla="*/ 21 w 26"/>
                  <a:gd name="T105" fmla="*/ 5 h 26"/>
                  <a:gd name="T106" fmla="*/ 21 w 26"/>
                  <a:gd name="T107" fmla="*/ 5 h 26"/>
                  <a:gd name="T108" fmla="*/ 21 w 26"/>
                  <a:gd name="T109" fmla="*/ 5 h 26"/>
                  <a:gd name="T110" fmla="*/ 21 w 26"/>
                  <a:gd name="T111" fmla="*/ 5 h 26"/>
                  <a:gd name="T112" fmla="*/ 26 w 26"/>
                  <a:gd name="T113" fmla="*/ 5 h 26"/>
                  <a:gd name="T114" fmla="*/ 26 w 26"/>
                  <a:gd name="T115" fmla="*/ 11 h 26"/>
                  <a:gd name="T116" fmla="*/ 26 w 26"/>
                  <a:gd name="T117" fmla="*/ 11 h 26"/>
                  <a:gd name="T118" fmla="*/ 26 w 26"/>
                  <a:gd name="T119" fmla="*/ 11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 h="26">
                    <a:moveTo>
                      <a:pt x="26" y="11"/>
                    </a:moveTo>
                    <a:lnTo>
                      <a:pt x="26" y="11"/>
                    </a:lnTo>
                    <a:lnTo>
                      <a:pt x="26" y="11"/>
                    </a:lnTo>
                    <a:lnTo>
                      <a:pt x="26" y="11"/>
                    </a:lnTo>
                    <a:lnTo>
                      <a:pt x="26" y="11"/>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1" y="16"/>
                    </a:lnTo>
                    <a:lnTo>
                      <a:pt x="21" y="16"/>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6"/>
                    </a:lnTo>
                    <a:lnTo>
                      <a:pt x="21" y="26"/>
                    </a:lnTo>
                    <a:lnTo>
                      <a:pt x="21" y="26"/>
                    </a:lnTo>
                    <a:lnTo>
                      <a:pt x="21" y="26"/>
                    </a:lnTo>
                    <a:lnTo>
                      <a:pt x="21" y="26"/>
                    </a:lnTo>
                    <a:lnTo>
                      <a:pt x="21" y="26"/>
                    </a:lnTo>
                    <a:lnTo>
                      <a:pt x="21"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1"/>
                    </a:lnTo>
                    <a:lnTo>
                      <a:pt x="10"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0" y="16"/>
                    </a:lnTo>
                    <a:lnTo>
                      <a:pt x="0" y="16"/>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5" y="11"/>
                    </a:lnTo>
                    <a:lnTo>
                      <a:pt x="5" y="11"/>
                    </a:lnTo>
                    <a:lnTo>
                      <a:pt x="5" y="11"/>
                    </a:lnTo>
                    <a:lnTo>
                      <a:pt x="5" y="11"/>
                    </a:lnTo>
                    <a:lnTo>
                      <a:pt x="5" y="11"/>
                    </a:lnTo>
                    <a:lnTo>
                      <a:pt x="5" y="11"/>
                    </a:lnTo>
                    <a:lnTo>
                      <a:pt x="5" y="11"/>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6" y="5"/>
                    </a:lnTo>
                    <a:lnTo>
                      <a:pt x="26" y="5"/>
                    </a:lnTo>
                    <a:lnTo>
                      <a:pt x="26" y="5"/>
                    </a:lnTo>
                    <a:lnTo>
                      <a:pt x="26" y="5"/>
                    </a:lnTo>
                    <a:lnTo>
                      <a:pt x="26" y="5"/>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67" name="Freeform 419"/>
              <p:cNvSpPr>
                <a:spLocks/>
              </p:cNvSpPr>
              <p:nvPr/>
            </p:nvSpPr>
            <p:spPr bwMode="auto">
              <a:xfrm>
                <a:off x="2958" y="1635"/>
                <a:ext cx="26" cy="26"/>
              </a:xfrm>
              <a:custGeom>
                <a:avLst/>
                <a:gdLst>
                  <a:gd name="T0" fmla="*/ 26 w 26"/>
                  <a:gd name="T1" fmla="*/ 16 h 26"/>
                  <a:gd name="T2" fmla="*/ 26 w 26"/>
                  <a:gd name="T3" fmla="*/ 16 h 26"/>
                  <a:gd name="T4" fmla="*/ 26 w 26"/>
                  <a:gd name="T5" fmla="*/ 16 h 26"/>
                  <a:gd name="T6" fmla="*/ 26 w 26"/>
                  <a:gd name="T7" fmla="*/ 16 h 26"/>
                  <a:gd name="T8" fmla="*/ 21 w 26"/>
                  <a:gd name="T9" fmla="*/ 21 h 26"/>
                  <a:gd name="T10" fmla="*/ 21 w 26"/>
                  <a:gd name="T11" fmla="*/ 21 h 26"/>
                  <a:gd name="T12" fmla="*/ 21 w 26"/>
                  <a:gd name="T13" fmla="*/ 21 h 26"/>
                  <a:gd name="T14" fmla="*/ 21 w 26"/>
                  <a:gd name="T15" fmla="*/ 21 h 26"/>
                  <a:gd name="T16" fmla="*/ 21 w 26"/>
                  <a:gd name="T17" fmla="*/ 21 h 26"/>
                  <a:gd name="T18" fmla="*/ 21 w 26"/>
                  <a:gd name="T19" fmla="*/ 21 h 26"/>
                  <a:gd name="T20" fmla="*/ 21 w 26"/>
                  <a:gd name="T21" fmla="*/ 26 h 26"/>
                  <a:gd name="T22" fmla="*/ 15 w 26"/>
                  <a:gd name="T23" fmla="*/ 26 h 26"/>
                  <a:gd name="T24" fmla="*/ 15 w 26"/>
                  <a:gd name="T25" fmla="*/ 26 h 26"/>
                  <a:gd name="T26" fmla="*/ 15 w 26"/>
                  <a:gd name="T27" fmla="*/ 26 h 26"/>
                  <a:gd name="T28" fmla="*/ 15 w 26"/>
                  <a:gd name="T29" fmla="*/ 26 h 26"/>
                  <a:gd name="T30" fmla="*/ 10 w 26"/>
                  <a:gd name="T31" fmla="*/ 26 h 26"/>
                  <a:gd name="T32" fmla="*/ 10 w 26"/>
                  <a:gd name="T33" fmla="*/ 26 h 26"/>
                  <a:gd name="T34" fmla="*/ 10 w 26"/>
                  <a:gd name="T35" fmla="*/ 26 h 26"/>
                  <a:gd name="T36" fmla="*/ 10 w 26"/>
                  <a:gd name="T37" fmla="*/ 26 h 26"/>
                  <a:gd name="T38" fmla="*/ 10 w 26"/>
                  <a:gd name="T39" fmla="*/ 26 h 26"/>
                  <a:gd name="T40" fmla="*/ 5 w 26"/>
                  <a:gd name="T41" fmla="*/ 21 h 26"/>
                  <a:gd name="T42" fmla="*/ 5 w 26"/>
                  <a:gd name="T43" fmla="*/ 21 h 26"/>
                  <a:gd name="T44" fmla="*/ 5 w 26"/>
                  <a:gd name="T45" fmla="*/ 21 h 26"/>
                  <a:gd name="T46" fmla="*/ 5 w 26"/>
                  <a:gd name="T47" fmla="*/ 21 h 26"/>
                  <a:gd name="T48" fmla="*/ 5 w 26"/>
                  <a:gd name="T49" fmla="*/ 21 h 26"/>
                  <a:gd name="T50" fmla="*/ 5 w 26"/>
                  <a:gd name="T51" fmla="*/ 16 h 26"/>
                  <a:gd name="T52" fmla="*/ 5 w 26"/>
                  <a:gd name="T53" fmla="*/ 16 h 26"/>
                  <a:gd name="T54" fmla="*/ 5 w 26"/>
                  <a:gd name="T55" fmla="*/ 16 h 26"/>
                  <a:gd name="T56" fmla="*/ 5 w 26"/>
                  <a:gd name="T57" fmla="*/ 16 h 26"/>
                  <a:gd name="T58" fmla="*/ 0 w 26"/>
                  <a:gd name="T59" fmla="*/ 11 h 26"/>
                  <a:gd name="T60" fmla="*/ 0 w 26"/>
                  <a:gd name="T61" fmla="*/ 11 h 26"/>
                  <a:gd name="T62" fmla="*/ 5 w 26"/>
                  <a:gd name="T63" fmla="*/ 11 h 26"/>
                  <a:gd name="T64" fmla="*/ 5 w 26"/>
                  <a:gd name="T65" fmla="*/ 11 h 26"/>
                  <a:gd name="T66" fmla="*/ 5 w 26"/>
                  <a:gd name="T67" fmla="*/ 5 h 26"/>
                  <a:gd name="T68" fmla="*/ 5 w 26"/>
                  <a:gd name="T69" fmla="*/ 5 h 26"/>
                  <a:gd name="T70" fmla="*/ 5 w 26"/>
                  <a:gd name="T71" fmla="*/ 5 h 26"/>
                  <a:gd name="T72" fmla="*/ 5 w 26"/>
                  <a:gd name="T73" fmla="*/ 5 h 26"/>
                  <a:gd name="T74" fmla="*/ 5 w 26"/>
                  <a:gd name="T75" fmla="*/ 0 h 26"/>
                  <a:gd name="T76" fmla="*/ 5 w 26"/>
                  <a:gd name="T77" fmla="*/ 0 h 26"/>
                  <a:gd name="T78" fmla="*/ 5 w 26"/>
                  <a:gd name="T79" fmla="*/ 0 h 26"/>
                  <a:gd name="T80" fmla="*/ 10 w 26"/>
                  <a:gd name="T81" fmla="*/ 0 h 26"/>
                  <a:gd name="T82" fmla="*/ 10 w 26"/>
                  <a:gd name="T83" fmla="*/ 0 h 26"/>
                  <a:gd name="T84" fmla="*/ 10 w 26"/>
                  <a:gd name="T85" fmla="*/ 0 h 26"/>
                  <a:gd name="T86" fmla="*/ 10 w 26"/>
                  <a:gd name="T87" fmla="*/ 0 h 26"/>
                  <a:gd name="T88" fmla="*/ 10 w 26"/>
                  <a:gd name="T89" fmla="*/ 0 h 26"/>
                  <a:gd name="T90" fmla="*/ 15 w 26"/>
                  <a:gd name="T91" fmla="*/ 0 h 26"/>
                  <a:gd name="T92" fmla="*/ 15 w 26"/>
                  <a:gd name="T93" fmla="*/ 0 h 26"/>
                  <a:gd name="T94" fmla="*/ 15 w 26"/>
                  <a:gd name="T95" fmla="*/ 0 h 26"/>
                  <a:gd name="T96" fmla="*/ 15 w 26"/>
                  <a:gd name="T97" fmla="*/ 0 h 26"/>
                  <a:gd name="T98" fmla="*/ 21 w 26"/>
                  <a:gd name="T99" fmla="*/ 0 h 26"/>
                  <a:gd name="T100" fmla="*/ 21 w 26"/>
                  <a:gd name="T101" fmla="*/ 0 h 26"/>
                  <a:gd name="T102" fmla="*/ 21 w 26"/>
                  <a:gd name="T103" fmla="*/ 0 h 26"/>
                  <a:gd name="T104" fmla="*/ 21 w 26"/>
                  <a:gd name="T105" fmla="*/ 5 h 26"/>
                  <a:gd name="T106" fmla="*/ 21 w 26"/>
                  <a:gd name="T107" fmla="*/ 5 h 26"/>
                  <a:gd name="T108" fmla="*/ 21 w 26"/>
                  <a:gd name="T109" fmla="*/ 5 h 26"/>
                  <a:gd name="T110" fmla="*/ 21 w 26"/>
                  <a:gd name="T111" fmla="*/ 5 h 26"/>
                  <a:gd name="T112" fmla="*/ 26 w 26"/>
                  <a:gd name="T113" fmla="*/ 5 h 26"/>
                  <a:gd name="T114" fmla="*/ 26 w 26"/>
                  <a:gd name="T115" fmla="*/ 11 h 26"/>
                  <a:gd name="T116" fmla="*/ 26 w 26"/>
                  <a:gd name="T117" fmla="*/ 11 h 26"/>
                  <a:gd name="T118" fmla="*/ 26 w 26"/>
                  <a:gd name="T119" fmla="*/ 11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 h="26">
                    <a:moveTo>
                      <a:pt x="26" y="11"/>
                    </a:moveTo>
                    <a:lnTo>
                      <a:pt x="26" y="11"/>
                    </a:lnTo>
                    <a:lnTo>
                      <a:pt x="26" y="11"/>
                    </a:lnTo>
                    <a:lnTo>
                      <a:pt x="26" y="11"/>
                    </a:lnTo>
                    <a:lnTo>
                      <a:pt x="26" y="11"/>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1" y="16"/>
                    </a:lnTo>
                    <a:lnTo>
                      <a:pt x="21" y="16"/>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6"/>
                    </a:lnTo>
                    <a:lnTo>
                      <a:pt x="21" y="26"/>
                    </a:lnTo>
                    <a:lnTo>
                      <a:pt x="21" y="26"/>
                    </a:lnTo>
                    <a:lnTo>
                      <a:pt x="21" y="26"/>
                    </a:lnTo>
                    <a:lnTo>
                      <a:pt x="21" y="26"/>
                    </a:lnTo>
                    <a:lnTo>
                      <a:pt x="21" y="26"/>
                    </a:lnTo>
                    <a:lnTo>
                      <a:pt x="21"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1"/>
                    </a:lnTo>
                    <a:lnTo>
                      <a:pt x="10"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0" y="16"/>
                    </a:lnTo>
                    <a:lnTo>
                      <a:pt x="0" y="16"/>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5" y="11"/>
                    </a:lnTo>
                    <a:lnTo>
                      <a:pt x="5" y="11"/>
                    </a:lnTo>
                    <a:lnTo>
                      <a:pt x="5" y="11"/>
                    </a:lnTo>
                    <a:lnTo>
                      <a:pt x="5" y="11"/>
                    </a:lnTo>
                    <a:lnTo>
                      <a:pt x="5" y="11"/>
                    </a:lnTo>
                    <a:lnTo>
                      <a:pt x="5" y="11"/>
                    </a:lnTo>
                    <a:lnTo>
                      <a:pt x="5" y="11"/>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6" y="5"/>
                    </a:lnTo>
                    <a:lnTo>
                      <a:pt x="26" y="5"/>
                    </a:lnTo>
                    <a:lnTo>
                      <a:pt x="26" y="5"/>
                    </a:lnTo>
                    <a:lnTo>
                      <a:pt x="26" y="5"/>
                    </a:lnTo>
                    <a:lnTo>
                      <a:pt x="26" y="5"/>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68" name="Freeform 420"/>
              <p:cNvSpPr>
                <a:spLocks/>
              </p:cNvSpPr>
              <p:nvPr/>
            </p:nvSpPr>
            <p:spPr bwMode="auto">
              <a:xfrm>
                <a:off x="147" y="2543"/>
                <a:ext cx="26" cy="31"/>
              </a:xfrm>
              <a:custGeom>
                <a:avLst/>
                <a:gdLst>
                  <a:gd name="T0" fmla="*/ 26 w 26"/>
                  <a:gd name="T1" fmla="*/ 15 h 31"/>
                  <a:gd name="T2" fmla="*/ 26 w 26"/>
                  <a:gd name="T3" fmla="*/ 21 h 31"/>
                  <a:gd name="T4" fmla="*/ 26 w 26"/>
                  <a:gd name="T5" fmla="*/ 21 h 31"/>
                  <a:gd name="T6" fmla="*/ 26 w 26"/>
                  <a:gd name="T7" fmla="*/ 21 h 31"/>
                  <a:gd name="T8" fmla="*/ 26 w 26"/>
                  <a:gd name="T9" fmla="*/ 26 h 31"/>
                  <a:gd name="T10" fmla="*/ 21 w 26"/>
                  <a:gd name="T11" fmla="*/ 26 h 31"/>
                  <a:gd name="T12" fmla="*/ 21 w 26"/>
                  <a:gd name="T13" fmla="*/ 26 h 31"/>
                  <a:gd name="T14" fmla="*/ 21 w 26"/>
                  <a:gd name="T15" fmla="*/ 26 h 31"/>
                  <a:gd name="T16" fmla="*/ 21 w 26"/>
                  <a:gd name="T17" fmla="*/ 26 h 31"/>
                  <a:gd name="T18" fmla="*/ 21 w 26"/>
                  <a:gd name="T19" fmla="*/ 31 h 31"/>
                  <a:gd name="T20" fmla="*/ 21 w 26"/>
                  <a:gd name="T21" fmla="*/ 31 h 31"/>
                  <a:gd name="T22" fmla="*/ 15 w 26"/>
                  <a:gd name="T23" fmla="*/ 31 h 31"/>
                  <a:gd name="T24" fmla="*/ 15 w 26"/>
                  <a:gd name="T25" fmla="*/ 31 h 31"/>
                  <a:gd name="T26" fmla="*/ 15 w 26"/>
                  <a:gd name="T27" fmla="*/ 31 h 31"/>
                  <a:gd name="T28" fmla="*/ 15 w 26"/>
                  <a:gd name="T29" fmla="*/ 31 h 31"/>
                  <a:gd name="T30" fmla="*/ 10 w 26"/>
                  <a:gd name="T31" fmla="*/ 31 h 31"/>
                  <a:gd name="T32" fmla="*/ 10 w 26"/>
                  <a:gd name="T33" fmla="*/ 31 h 31"/>
                  <a:gd name="T34" fmla="*/ 10 w 26"/>
                  <a:gd name="T35" fmla="*/ 31 h 31"/>
                  <a:gd name="T36" fmla="*/ 10 w 26"/>
                  <a:gd name="T37" fmla="*/ 31 h 31"/>
                  <a:gd name="T38" fmla="*/ 5 w 26"/>
                  <a:gd name="T39" fmla="*/ 31 h 31"/>
                  <a:gd name="T40" fmla="*/ 5 w 26"/>
                  <a:gd name="T41" fmla="*/ 31 h 31"/>
                  <a:gd name="T42" fmla="*/ 5 w 26"/>
                  <a:gd name="T43" fmla="*/ 26 h 31"/>
                  <a:gd name="T44" fmla="*/ 5 w 26"/>
                  <a:gd name="T45" fmla="*/ 26 h 31"/>
                  <a:gd name="T46" fmla="*/ 0 w 26"/>
                  <a:gd name="T47" fmla="*/ 26 h 31"/>
                  <a:gd name="T48" fmla="*/ 0 w 26"/>
                  <a:gd name="T49" fmla="*/ 26 h 31"/>
                  <a:gd name="T50" fmla="*/ 0 w 26"/>
                  <a:gd name="T51" fmla="*/ 21 h 31"/>
                  <a:gd name="T52" fmla="*/ 0 w 26"/>
                  <a:gd name="T53" fmla="*/ 21 h 31"/>
                  <a:gd name="T54" fmla="*/ 0 w 26"/>
                  <a:gd name="T55" fmla="*/ 21 h 31"/>
                  <a:gd name="T56" fmla="*/ 0 w 26"/>
                  <a:gd name="T57" fmla="*/ 21 h 31"/>
                  <a:gd name="T58" fmla="*/ 0 w 26"/>
                  <a:gd name="T59" fmla="*/ 15 h 31"/>
                  <a:gd name="T60" fmla="*/ 0 w 26"/>
                  <a:gd name="T61" fmla="*/ 15 h 31"/>
                  <a:gd name="T62" fmla="*/ 0 w 26"/>
                  <a:gd name="T63" fmla="*/ 15 h 31"/>
                  <a:gd name="T64" fmla="*/ 0 w 26"/>
                  <a:gd name="T65" fmla="*/ 10 h 31"/>
                  <a:gd name="T66" fmla="*/ 0 w 26"/>
                  <a:gd name="T67" fmla="*/ 10 h 31"/>
                  <a:gd name="T68" fmla="*/ 0 w 26"/>
                  <a:gd name="T69" fmla="*/ 10 h 31"/>
                  <a:gd name="T70" fmla="*/ 0 w 26"/>
                  <a:gd name="T71" fmla="*/ 5 h 31"/>
                  <a:gd name="T72" fmla="*/ 0 w 26"/>
                  <a:gd name="T73" fmla="*/ 5 h 31"/>
                  <a:gd name="T74" fmla="*/ 0 w 26"/>
                  <a:gd name="T75" fmla="*/ 5 h 31"/>
                  <a:gd name="T76" fmla="*/ 0 w 26"/>
                  <a:gd name="T77" fmla="*/ 5 h 31"/>
                  <a:gd name="T78" fmla="*/ 0 w 26"/>
                  <a:gd name="T79" fmla="*/ 5 h 31"/>
                  <a:gd name="T80" fmla="*/ 5 w 26"/>
                  <a:gd name="T81" fmla="*/ 5 h 31"/>
                  <a:gd name="T82" fmla="*/ 5 w 26"/>
                  <a:gd name="T83" fmla="*/ 0 h 31"/>
                  <a:gd name="T84" fmla="*/ 5 w 26"/>
                  <a:gd name="T85" fmla="*/ 0 h 31"/>
                  <a:gd name="T86" fmla="*/ 5 w 26"/>
                  <a:gd name="T87" fmla="*/ 0 h 31"/>
                  <a:gd name="T88" fmla="*/ 10 w 26"/>
                  <a:gd name="T89" fmla="*/ 0 h 31"/>
                  <a:gd name="T90" fmla="*/ 10 w 26"/>
                  <a:gd name="T91" fmla="*/ 0 h 31"/>
                  <a:gd name="T92" fmla="*/ 10 w 26"/>
                  <a:gd name="T93" fmla="*/ 0 h 31"/>
                  <a:gd name="T94" fmla="*/ 15 w 26"/>
                  <a:gd name="T95" fmla="*/ 0 h 31"/>
                  <a:gd name="T96" fmla="*/ 15 w 26"/>
                  <a:gd name="T97" fmla="*/ 0 h 31"/>
                  <a:gd name="T98" fmla="*/ 15 w 26"/>
                  <a:gd name="T99" fmla="*/ 5 h 31"/>
                  <a:gd name="T100" fmla="*/ 15 w 26"/>
                  <a:gd name="T101" fmla="*/ 5 h 31"/>
                  <a:gd name="T102" fmla="*/ 21 w 26"/>
                  <a:gd name="T103" fmla="*/ 5 h 31"/>
                  <a:gd name="T104" fmla="*/ 21 w 26"/>
                  <a:gd name="T105" fmla="*/ 5 h 31"/>
                  <a:gd name="T106" fmla="*/ 21 w 26"/>
                  <a:gd name="T107" fmla="*/ 5 h 31"/>
                  <a:gd name="T108" fmla="*/ 21 w 26"/>
                  <a:gd name="T109" fmla="*/ 10 h 31"/>
                  <a:gd name="T110" fmla="*/ 21 w 26"/>
                  <a:gd name="T111" fmla="*/ 10 h 31"/>
                  <a:gd name="T112" fmla="*/ 21 w 26"/>
                  <a:gd name="T113" fmla="*/ 10 h 31"/>
                  <a:gd name="T114" fmla="*/ 26 w 26"/>
                  <a:gd name="T115" fmla="*/ 15 h 31"/>
                  <a:gd name="T116" fmla="*/ 26 w 26"/>
                  <a:gd name="T117" fmla="*/ 15 h 31"/>
                  <a:gd name="T118" fmla="*/ 26 w 26"/>
                  <a:gd name="T119" fmla="*/ 15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 h="31">
                    <a:moveTo>
                      <a:pt x="26" y="15"/>
                    </a:moveTo>
                    <a:lnTo>
                      <a:pt x="26" y="15"/>
                    </a:lnTo>
                    <a:lnTo>
                      <a:pt x="26" y="15"/>
                    </a:lnTo>
                    <a:lnTo>
                      <a:pt x="26" y="15"/>
                    </a:lnTo>
                    <a:lnTo>
                      <a:pt x="26" y="15"/>
                    </a:lnTo>
                    <a:lnTo>
                      <a:pt x="26" y="15"/>
                    </a:lnTo>
                    <a:lnTo>
                      <a:pt x="26" y="15"/>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6"/>
                    </a:lnTo>
                    <a:lnTo>
                      <a:pt x="26" y="26"/>
                    </a:lnTo>
                    <a:lnTo>
                      <a:pt x="26" y="26"/>
                    </a:lnTo>
                    <a:lnTo>
                      <a:pt x="26" y="26"/>
                    </a:lnTo>
                    <a:lnTo>
                      <a:pt x="26" y="26"/>
                    </a:lnTo>
                    <a:lnTo>
                      <a:pt x="26" y="26"/>
                    </a:lnTo>
                    <a:lnTo>
                      <a:pt x="26"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31"/>
                    </a:lnTo>
                    <a:lnTo>
                      <a:pt x="21" y="31"/>
                    </a:lnTo>
                    <a:lnTo>
                      <a:pt x="21" y="31"/>
                    </a:lnTo>
                    <a:lnTo>
                      <a:pt x="21" y="31"/>
                    </a:lnTo>
                    <a:lnTo>
                      <a:pt x="21" y="31"/>
                    </a:lnTo>
                    <a:lnTo>
                      <a:pt x="21" y="31"/>
                    </a:lnTo>
                    <a:lnTo>
                      <a:pt x="21" y="31"/>
                    </a:lnTo>
                    <a:lnTo>
                      <a:pt x="21" y="31"/>
                    </a:lnTo>
                    <a:lnTo>
                      <a:pt x="21" y="31"/>
                    </a:lnTo>
                    <a:lnTo>
                      <a:pt x="21" y="31"/>
                    </a:lnTo>
                    <a:lnTo>
                      <a:pt x="21" y="31"/>
                    </a:lnTo>
                    <a:lnTo>
                      <a:pt x="21" y="31"/>
                    </a:lnTo>
                    <a:lnTo>
                      <a:pt x="21" y="31"/>
                    </a:lnTo>
                    <a:lnTo>
                      <a:pt x="21" y="31"/>
                    </a:lnTo>
                    <a:lnTo>
                      <a:pt x="21" y="31"/>
                    </a:lnTo>
                    <a:lnTo>
                      <a:pt x="15" y="31"/>
                    </a:lnTo>
                    <a:lnTo>
                      <a:pt x="15" y="31"/>
                    </a:lnTo>
                    <a:lnTo>
                      <a:pt x="15" y="31"/>
                    </a:lnTo>
                    <a:lnTo>
                      <a:pt x="15" y="31"/>
                    </a:lnTo>
                    <a:lnTo>
                      <a:pt x="15" y="31"/>
                    </a:lnTo>
                    <a:lnTo>
                      <a:pt x="15" y="31"/>
                    </a:lnTo>
                    <a:lnTo>
                      <a:pt x="15" y="31"/>
                    </a:lnTo>
                    <a:lnTo>
                      <a:pt x="15" y="31"/>
                    </a:lnTo>
                    <a:lnTo>
                      <a:pt x="15" y="31"/>
                    </a:lnTo>
                    <a:lnTo>
                      <a:pt x="15" y="31"/>
                    </a:lnTo>
                    <a:lnTo>
                      <a:pt x="15" y="31"/>
                    </a:lnTo>
                    <a:lnTo>
                      <a:pt x="15" y="31"/>
                    </a:lnTo>
                    <a:lnTo>
                      <a:pt x="15" y="31"/>
                    </a:lnTo>
                    <a:lnTo>
                      <a:pt x="15" y="31"/>
                    </a:lnTo>
                    <a:lnTo>
                      <a:pt x="15" y="31"/>
                    </a:lnTo>
                    <a:lnTo>
                      <a:pt x="15" y="31"/>
                    </a:lnTo>
                    <a:lnTo>
                      <a:pt x="15" y="31"/>
                    </a:lnTo>
                    <a:lnTo>
                      <a:pt x="15" y="31"/>
                    </a:lnTo>
                    <a:lnTo>
                      <a:pt x="15" y="31"/>
                    </a:lnTo>
                    <a:lnTo>
                      <a:pt x="15" y="31"/>
                    </a:lnTo>
                    <a:lnTo>
                      <a:pt x="15" y="31"/>
                    </a:lnTo>
                    <a:lnTo>
                      <a:pt x="15" y="31"/>
                    </a:lnTo>
                    <a:lnTo>
                      <a:pt x="15" y="31"/>
                    </a:lnTo>
                    <a:lnTo>
                      <a:pt x="15"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5" y="31"/>
                    </a:lnTo>
                    <a:lnTo>
                      <a:pt x="5" y="31"/>
                    </a:lnTo>
                    <a:lnTo>
                      <a:pt x="5" y="31"/>
                    </a:lnTo>
                    <a:lnTo>
                      <a:pt x="5" y="31"/>
                    </a:lnTo>
                    <a:lnTo>
                      <a:pt x="5" y="31"/>
                    </a:lnTo>
                    <a:lnTo>
                      <a:pt x="5" y="31"/>
                    </a:lnTo>
                    <a:lnTo>
                      <a:pt x="5" y="31"/>
                    </a:lnTo>
                    <a:lnTo>
                      <a:pt x="5" y="31"/>
                    </a:lnTo>
                    <a:lnTo>
                      <a:pt x="5" y="31"/>
                    </a:lnTo>
                    <a:lnTo>
                      <a:pt x="5" y="31"/>
                    </a:lnTo>
                    <a:lnTo>
                      <a:pt x="5" y="31"/>
                    </a:lnTo>
                    <a:lnTo>
                      <a:pt x="5" y="31"/>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15"/>
                    </a:lnTo>
                    <a:lnTo>
                      <a:pt x="0" y="15"/>
                    </a:lnTo>
                    <a:lnTo>
                      <a:pt x="0" y="15"/>
                    </a:lnTo>
                    <a:lnTo>
                      <a:pt x="0" y="15"/>
                    </a:lnTo>
                    <a:lnTo>
                      <a:pt x="0" y="15"/>
                    </a:lnTo>
                    <a:lnTo>
                      <a:pt x="0" y="15"/>
                    </a:lnTo>
                    <a:lnTo>
                      <a:pt x="0" y="15"/>
                    </a:lnTo>
                    <a:lnTo>
                      <a:pt x="0" y="15"/>
                    </a:lnTo>
                    <a:lnTo>
                      <a:pt x="0" y="15"/>
                    </a:lnTo>
                    <a:lnTo>
                      <a:pt x="0" y="15"/>
                    </a:lnTo>
                    <a:lnTo>
                      <a:pt x="0" y="15"/>
                    </a:lnTo>
                    <a:lnTo>
                      <a:pt x="0" y="15"/>
                    </a:lnTo>
                    <a:lnTo>
                      <a:pt x="0" y="15"/>
                    </a:lnTo>
                    <a:lnTo>
                      <a:pt x="0" y="15"/>
                    </a:lnTo>
                    <a:lnTo>
                      <a:pt x="0" y="15"/>
                    </a:lnTo>
                    <a:lnTo>
                      <a:pt x="0" y="15"/>
                    </a:lnTo>
                    <a:lnTo>
                      <a:pt x="0" y="15"/>
                    </a:lnTo>
                    <a:lnTo>
                      <a:pt x="0" y="15"/>
                    </a:lnTo>
                    <a:lnTo>
                      <a:pt x="0" y="15"/>
                    </a:lnTo>
                    <a:lnTo>
                      <a:pt x="0" y="15"/>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5" y="5"/>
                    </a:lnTo>
                    <a:lnTo>
                      <a:pt x="5" y="5"/>
                    </a:lnTo>
                    <a:lnTo>
                      <a:pt x="5" y="5"/>
                    </a:lnTo>
                    <a:lnTo>
                      <a:pt x="5" y="5"/>
                    </a:lnTo>
                    <a:lnTo>
                      <a:pt x="5" y="5"/>
                    </a:lnTo>
                    <a:lnTo>
                      <a:pt x="5" y="5"/>
                    </a:lnTo>
                    <a:lnTo>
                      <a:pt x="5" y="5"/>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5" y="0"/>
                    </a:lnTo>
                    <a:lnTo>
                      <a:pt x="15" y="0"/>
                    </a:lnTo>
                    <a:lnTo>
                      <a:pt x="15" y="0"/>
                    </a:lnTo>
                    <a:lnTo>
                      <a:pt x="15" y="0"/>
                    </a:lnTo>
                    <a:lnTo>
                      <a:pt x="15" y="0"/>
                    </a:lnTo>
                    <a:lnTo>
                      <a:pt x="15" y="0"/>
                    </a:lnTo>
                    <a:lnTo>
                      <a:pt x="15" y="0"/>
                    </a:lnTo>
                    <a:lnTo>
                      <a:pt x="15" y="5"/>
                    </a:lnTo>
                    <a:lnTo>
                      <a:pt x="15" y="5"/>
                    </a:lnTo>
                    <a:lnTo>
                      <a:pt x="15" y="5"/>
                    </a:lnTo>
                    <a:lnTo>
                      <a:pt x="15" y="5"/>
                    </a:lnTo>
                    <a:lnTo>
                      <a:pt x="15" y="5"/>
                    </a:lnTo>
                    <a:lnTo>
                      <a:pt x="15" y="5"/>
                    </a:lnTo>
                    <a:lnTo>
                      <a:pt x="15" y="5"/>
                    </a:lnTo>
                    <a:lnTo>
                      <a:pt x="15" y="5"/>
                    </a:lnTo>
                    <a:lnTo>
                      <a:pt x="15" y="5"/>
                    </a:lnTo>
                    <a:lnTo>
                      <a:pt x="15" y="5"/>
                    </a:lnTo>
                    <a:lnTo>
                      <a:pt x="15" y="5"/>
                    </a:lnTo>
                    <a:lnTo>
                      <a:pt x="15" y="5"/>
                    </a:lnTo>
                    <a:lnTo>
                      <a:pt x="15" y="5"/>
                    </a:lnTo>
                    <a:lnTo>
                      <a:pt x="15" y="5"/>
                    </a:lnTo>
                    <a:lnTo>
                      <a:pt x="15" y="5"/>
                    </a:lnTo>
                    <a:lnTo>
                      <a:pt x="15" y="5"/>
                    </a:lnTo>
                    <a:lnTo>
                      <a:pt x="15"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6" y="10"/>
                    </a:lnTo>
                    <a:lnTo>
                      <a:pt x="26" y="10"/>
                    </a:lnTo>
                    <a:lnTo>
                      <a:pt x="26" y="15"/>
                    </a:lnTo>
                    <a:lnTo>
                      <a:pt x="26" y="15"/>
                    </a:lnTo>
                    <a:lnTo>
                      <a:pt x="26" y="15"/>
                    </a:lnTo>
                    <a:lnTo>
                      <a:pt x="26" y="15"/>
                    </a:lnTo>
                    <a:lnTo>
                      <a:pt x="26" y="15"/>
                    </a:lnTo>
                    <a:lnTo>
                      <a:pt x="26" y="15"/>
                    </a:lnTo>
                    <a:lnTo>
                      <a:pt x="26" y="15"/>
                    </a:lnTo>
                    <a:lnTo>
                      <a:pt x="26" y="15"/>
                    </a:lnTo>
                    <a:lnTo>
                      <a:pt x="26" y="15"/>
                    </a:lnTo>
                    <a:lnTo>
                      <a:pt x="26" y="15"/>
                    </a:lnTo>
                    <a:lnTo>
                      <a:pt x="26" y="15"/>
                    </a:lnTo>
                    <a:lnTo>
                      <a:pt x="26" y="15"/>
                    </a:lnTo>
                    <a:lnTo>
                      <a:pt x="26" y="15"/>
                    </a:lnTo>
                    <a:lnTo>
                      <a:pt x="26" y="15"/>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69" name="Freeform 421"/>
              <p:cNvSpPr>
                <a:spLocks/>
              </p:cNvSpPr>
              <p:nvPr/>
            </p:nvSpPr>
            <p:spPr bwMode="auto">
              <a:xfrm>
                <a:off x="147" y="2543"/>
                <a:ext cx="26" cy="31"/>
              </a:xfrm>
              <a:custGeom>
                <a:avLst/>
                <a:gdLst>
                  <a:gd name="T0" fmla="*/ 26 w 26"/>
                  <a:gd name="T1" fmla="*/ 15 h 31"/>
                  <a:gd name="T2" fmla="*/ 26 w 26"/>
                  <a:gd name="T3" fmla="*/ 21 h 31"/>
                  <a:gd name="T4" fmla="*/ 26 w 26"/>
                  <a:gd name="T5" fmla="*/ 21 h 31"/>
                  <a:gd name="T6" fmla="*/ 26 w 26"/>
                  <a:gd name="T7" fmla="*/ 21 h 31"/>
                  <a:gd name="T8" fmla="*/ 26 w 26"/>
                  <a:gd name="T9" fmla="*/ 26 h 31"/>
                  <a:gd name="T10" fmla="*/ 21 w 26"/>
                  <a:gd name="T11" fmla="*/ 26 h 31"/>
                  <a:gd name="T12" fmla="*/ 21 w 26"/>
                  <a:gd name="T13" fmla="*/ 26 h 31"/>
                  <a:gd name="T14" fmla="*/ 21 w 26"/>
                  <a:gd name="T15" fmla="*/ 26 h 31"/>
                  <a:gd name="T16" fmla="*/ 21 w 26"/>
                  <a:gd name="T17" fmla="*/ 26 h 31"/>
                  <a:gd name="T18" fmla="*/ 21 w 26"/>
                  <a:gd name="T19" fmla="*/ 31 h 31"/>
                  <a:gd name="T20" fmla="*/ 21 w 26"/>
                  <a:gd name="T21" fmla="*/ 31 h 31"/>
                  <a:gd name="T22" fmla="*/ 15 w 26"/>
                  <a:gd name="T23" fmla="*/ 31 h 31"/>
                  <a:gd name="T24" fmla="*/ 15 w 26"/>
                  <a:gd name="T25" fmla="*/ 31 h 31"/>
                  <a:gd name="T26" fmla="*/ 15 w 26"/>
                  <a:gd name="T27" fmla="*/ 31 h 31"/>
                  <a:gd name="T28" fmla="*/ 15 w 26"/>
                  <a:gd name="T29" fmla="*/ 31 h 31"/>
                  <a:gd name="T30" fmla="*/ 10 w 26"/>
                  <a:gd name="T31" fmla="*/ 31 h 31"/>
                  <a:gd name="T32" fmla="*/ 10 w 26"/>
                  <a:gd name="T33" fmla="*/ 31 h 31"/>
                  <a:gd name="T34" fmla="*/ 10 w 26"/>
                  <a:gd name="T35" fmla="*/ 31 h 31"/>
                  <a:gd name="T36" fmla="*/ 10 w 26"/>
                  <a:gd name="T37" fmla="*/ 31 h 31"/>
                  <a:gd name="T38" fmla="*/ 5 w 26"/>
                  <a:gd name="T39" fmla="*/ 31 h 31"/>
                  <a:gd name="T40" fmla="*/ 5 w 26"/>
                  <a:gd name="T41" fmla="*/ 31 h 31"/>
                  <a:gd name="T42" fmla="*/ 5 w 26"/>
                  <a:gd name="T43" fmla="*/ 26 h 31"/>
                  <a:gd name="T44" fmla="*/ 5 w 26"/>
                  <a:gd name="T45" fmla="*/ 26 h 31"/>
                  <a:gd name="T46" fmla="*/ 0 w 26"/>
                  <a:gd name="T47" fmla="*/ 26 h 31"/>
                  <a:gd name="T48" fmla="*/ 0 w 26"/>
                  <a:gd name="T49" fmla="*/ 26 h 31"/>
                  <a:gd name="T50" fmla="*/ 0 w 26"/>
                  <a:gd name="T51" fmla="*/ 21 h 31"/>
                  <a:gd name="T52" fmla="*/ 0 w 26"/>
                  <a:gd name="T53" fmla="*/ 21 h 31"/>
                  <a:gd name="T54" fmla="*/ 0 w 26"/>
                  <a:gd name="T55" fmla="*/ 21 h 31"/>
                  <a:gd name="T56" fmla="*/ 0 w 26"/>
                  <a:gd name="T57" fmla="*/ 21 h 31"/>
                  <a:gd name="T58" fmla="*/ 0 w 26"/>
                  <a:gd name="T59" fmla="*/ 15 h 31"/>
                  <a:gd name="T60" fmla="*/ 0 w 26"/>
                  <a:gd name="T61" fmla="*/ 15 h 31"/>
                  <a:gd name="T62" fmla="*/ 0 w 26"/>
                  <a:gd name="T63" fmla="*/ 15 h 31"/>
                  <a:gd name="T64" fmla="*/ 0 w 26"/>
                  <a:gd name="T65" fmla="*/ 10 h 31"/>
                  <a:gd name="T66" fmla="*/ 0 w 26"/>
                  <a:gd name="T67" fmla="*/ 10 h 31"/>
                  <a:gd name="T68" fmla="*/ 0 w 26"/>
                  <a:gd name="T69" fmla="*/ 10 h 31"/>
                  <a:gd name="T70" fmla="*/ 0 w 26"/>
                  <a:gd name="T71" fmla="*/ 5 h 31"/>
                  <a:gd name="T72" fmla="*/ 0 w 26"/>
                  <a:gd name="T73" fmla="*/ 5 h 31"/>
                  <a:gd name="T74" fmla="*/ 0 w 26"/>
                  <a:gd name="T75" fmla="*/ 5 h 31"/>
                  <a:gd name="T76" fmla="*/ 0 w 26"/>
                  <a:gd name="T77" fmla="*/ 5 h 31"/>
                  <a:gd name="T78" fmla="*/ 0 w 26"/>
                  <a:gd name="T79" fmla="*/ 5 h 31"/>
                  <a:gd name="T80" fmla="*/ 5 w 26"/>
                  <a:gd name="T81" fmla="*/ 5 h 31"/>
                  <a:gd name="T82" fmla="*/ 5 w 26"/>
                  <a:gd name="T83" fmla="*/ 0 h 31"/>
                  <a:gd name="T84" fmla="*/ 5 w 26"/>
                  <a:gd name="T85" fmla="*/ 0 h 31"/>
                  <a:gd name="T86" fmla="*/ 5 w 26"/>
                  <a:gd name="T87" fmla="*/ 0 h 31"/>
                  <a:gd name="T88" fmla="*/ 10 w 26"/>
                  <a:gd name="T89" fmla="*/ 0 h 31"/>
                  <a:gd name="T90" fmla="*/ 10 w 26"/>
                  <a:gd name="T91" fmla="*/ 0 h 31"/>
                  <a:gd name="T92" fmla="*/ 10 w 26"/>
                  <a:gd name="T93" fmla="*/ 0 h 31"/>
                  <a:gd name="T94" fmla="*/ 15 w 26"/>
                  <a:gd name="T95" fmla="*/ 0 h 31"/>
                  <a:gd name="T96" fmla="*/ 15 w 26"/>
                  <a:gd name="T97" fmla="*/ 0 h 31"/>
                  <a:gd name="T98" fmla="*/ 15 w 26"/>
                  <a:gd name="T99" fmla="*/ 5 h 31"/>
                  <a:gd name="T100" fmla="*/ 15 w 26"/>
                  <a:gd name="T101" fmla="*/ 5 h 31"/>
                  <a:gd name="T102" fmla="*/ 21 w 26"/>
                  <a:gd name="T103" fmla="*/ 5 h 31"/>
                  <a:gd name="T104" fmla="*/ 21 w 26"/>
                  <a:gd name="T105" fmla="*/ 5 h 31"/>
                  <a:gd name="T106" fmla="*/ 21 w 26"/>
                  <a:gd name="T107" fmla="*/ 5 h 31"/>
                  <a:gd name="T108" fmla="*/ 21 w 26"/>
                  <a:gd name="T109" fmla="*/ 10 h 31"/>
                  <a:gd name="T110" fmla="*/ 21 w 26"/>
                  <a:gd name="T111" fmla="*/ 10 h 31"/>
                  <a:gd name="T112" fmla="*/ 21 w 26"/>
                  <a:gd name="T113" fmla="*/ 10 h 31"/>
                  <a:gd name="T114" fmla="*/ 26 w 26"/>
                  <a:gd name="T115" fmla="*/ 15 h 31"/>
                  <a:gd name="T116" fmla="*/ 26 w 26"/>
                  <a:gd name="T117" fmla="*/ 15 h 31"/>
                  <a:gd name="T118" fmla="*/ 26 w 26"/>
                  <a:gd name="T119" fmla="*/ 15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 h="31">
                    <a:moveTo>
                      <a:pt x="26" y="15"/>
                    </a:moveTo>
                    <a:lnTo>
                      <a:pt x="26" y="15"/>
                    </a:lnTo>
                    <a:lnTo>
                      <a:pt x="26" y="15"/>
                    </a:lnTo>
                    <a:lnTo>
                      <a:pt x="26" y="15"/>
                    </a:lnTo>
                    <a:lnTo>
                      <a:pt x="26" y="15"/>
                    </a:lnTo>
                    <a:lnTo>
                      <a:pt x="26" y="15"/>
                    </a:lnTo>
                    <a:lnTo>
                      <a:pt x="26" y="15"/>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6"/>
                    </a:lnTo>
                    <a:lnTo>
                      <a:pt x="26" y="26"/>
                    </a:lnTo>
                    <a:lnTo>
                      <a:pt x="26" y="26"/>
                    </a:lnTo>
                    <a:lnTo>
                      <a:pt x="26" y="26"/>
                    </a:lnTo>
                    <a:lnTo>
                      <a:pt x="26" y="26"/>
                    </a:lnTo>
                    <a:lnTo>
                      <a:pt x="26" y="26"/>
                    </a:lnTo>
                    <a:lnTo>
                      <a:pt x="26"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31"/>
                    </a:lnTo>
                    <a:lnTo>
                      <a:pt x="21" y="31"/>
                    </a:lnTo>
                    <a:lnTo>
                      <a:pt x="21" y="31"/>
                    </a:lnTo>
                    <a:lnTo>
                      <a:pt x="21" y="31"/>
                    </a:lnTo>
                    <a:lnTo>
                      <a:pt x="21" y="31"/>
                    </a:lnTo>
                    <a:lnTo>
                      <a:pt x="21" y="31"/>
                    </a:lnTo>
                    <a:lnTo>
                      <a:pt x="21" y="31"/>
                    </a:lnTo>
                    <a:lnTo>
                      <a:pt x="21" y="31"/>
                    </a:lnTo>
                    <a:lnTo>
                      <a:pt x="21" y="31"/>
                    </a:lnTo>
                    <a:lnTo>
                      <a:pt x="21" y="31"/>
                    </a:lnTo>
                    <a:lnTo>
                      <a:pt x="21" y="31"/>
                    </a:lnTo>
                    <a:lnTo>
                      <a:pt x="21" y="31"/>
                    </a:lnTo>
                    <a:lnTo>
                      <a:pt x="21" y="31"/>
                    </a:lnTo>
                    <a:lnTo>
                      <a:pt x="21" y="31"/>
                    </a:lnTo>
                    <a:lnTo>
                      <a:pt x="21" y="31"/>
                    </a:lnTo>
                    <a:lnTo>
                      <a:pt x="15" y="31"/>
                    </a:lnTo>
                    <a:lnTo>
                      <a:pt x="15" y="31"/>
                    </a:lnTo>
                    <a:lnTo>
                      <a:pt x="15" y="31"/>
                    </a:lnTo>
                    <a:lnTo>
                      <a:pt x="15" y="31"/>
                    </a:lnTo>
                    <a:lnTo>
                      <a:pt x="15" y="31"/>
                    </a:lnTo>
                    <a:lnTo>
                      <a:pt x="15" y="31"/>
                    </a:lnTo>
                    <a:lnTo>
                      <a:pt x="15" y="31"/>
                    </a:lnTo>
                    <a:lnTo>
                      <a:pt x="15" y="31"/>
                    </a:lnTo>
                    <a:lnTo>
                      <a:pt x="15" y="31"/>
                    </a:lnTo>
                    <a:lnTo>
                      <a:pt x="15" y="31"/>
                    </a:lnTo>
                    <a:lnTo>
                      <a:pt x="15" y="31"/>
                    </a:lnTo>
                    <a:lnTo>
                      <a:pt x="15" y="31"/>
                    </a:lnTo>
                    <a:lnTo>
                      <a:pt x="15" y="31"/>
                    </a:lnTo>
                    <a:lnTo>
                      <a:pt x="15" y="31"/>
                    </a:lnTo>
                    <a:lnTo>
                      <a:pt x="15" y="31"/>
                    </a:lnTo>
                    <a:lnTo>
                      <a:pt x="15" y="31"/>
                    </a:lnTo>
                    <a:lnTo>
                      <a:pt x="15" y="31"/>
                    </a:lnTo>
                    <a:lnTo>
                      <a:pt x="15" y="31"/>
                    </a:lnTo>
                    <a:lnTo>
                      <a:pt x="15" y="31"/>
                    </a:lnTo>
                    <a:lnTo>
                      <a:pt x="15" y="31"/>
                    </a:lnTo>
                    <a:lnTo>
                      <a:pt x="15" y="31"/>
                    </a:lnTo>
                    <a:lnTo>
                      <a:pt x="15" y="31"/>
                    </a:lnTo>
                    <a:lnTo>
                      <a:pt x="15" y="31"/>
                    </a:lnTo>
                    <a:lnTo>
                      <a:pt x="15"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5" y="31"/>
                    </a:lnTo>
                    <a:lnTo>
                      <a:pt x="5" y="31"/>
                    </a:lnTo>
                    <a:lnTo>
                      <a:pt x="5" y="31"/>
                    </a:lnTo>
                    <a:lnTo>
                      <a:pt x="5" y="31"/>
                    </a:lnTo>
                    <a:lnTo>
                      <a:pt x="5" y="31"/>
                    </a:lnTo>
                    <a:lnTo>
                      <a:pt x="5" y="31"/>
                    </a:lnTo>
                    <a:lnTo>
                      <a:pt x="5" y="31"/>
                    </a:lnTo>
                    <a:lnTo>
                      <a:pt x="5" y="31"/>
                    </a:lnTo>
                    <a:lnTo>
                      <a:pt x="5" y="31"/>
                    </a:lnTo>
                    <a:lnTo>
                      <a:pt x="5" y="31"/>
                    </a:lnTo>
                    <a:lnTo>
                      <a:pt x="5" y="31"/>
                    </a:lnTo>
                    <a:lnTo>
                      <a:pt x="5" y="31"/>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15"/>
                    </a:lnTo>
                    <a:lnTo>
                      <a:pt x="0" y="15"/>
                    </a:lnTo>
                    <a:lnTo>
                      <a:pt x="0" y="15"/>
                    </a:lnTo>
                    <a:lnTo>
                      <a:pt x="0" y="15"/>
                    </a:lnTo>
                    <a:lnTo>
                      <a:pt x="0" y="15"/>
                    </a:lnTo>
                    <a:lnTo>
                      <a:pt x="0" y="15"/>
                    </a:lnTo>
                    <a:lnTo>
                      <a:pt x="0" y="15"/>
                    </a:lnTo>
                    <a:lnTo>
                      <a:pt x="0" y="15"/>
                    </a:lnTo>
                    <a:lnTo>
                      <a:pt x="0" y="15"/>
                    </a:lnTo>
                    <a:lnTo>
                      <a:pt x="0" y="15"/>
                    </a:lnTo>
                    <a:lnTo>
                      <a:pt x="0" y="15"/>
                    </a:lnTo>
                    <a:lnTo>
                      <a:pt x="0" y="15"/>
                    </a:lnTo>
                    <a:lnTo>
                      <a:pt x="0" y="15"/>
                    </a:lnTo>
                    <a:lnTo>
                      <a:pt x="0" y="15"/>
                    </a:lnTo>
                    <a:lnTo>
                      <a:pt x="0" y="15"/>
                    </a:lnTo>
                    <a:lnTo>
                      <a:pt x="0" y="15"/>
                    </a:lnTo>
                    <a:lnTo>
                      <a:pt x="0" y="15"/>
                    </a:lnTo>
                    <a:lnTo>
                      <a:pt x="0" y="15"/>
                    </a:lnTo>
                    <a:lnTo>
                      <a:pt x="0" y="15"/>
                    </a:lnTo>
                    <a:lnTo>
                      <a:pt x="0" y="15"/>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5" y="5"/>
                    </a:lnTo>
                    <a:lnTo>
                      <a:pt x="5" y="5"/>
                    </a:lnTo>
                    <a:lnTo>
                      <a:pt x="5" y="5"/>
                    </a:lnTo>
                    <a:lnTo>
                      <a:pt x="5" y="5"/>
                    </a:lnTo>
                    <a:lnTo>
                      <a:pt x="5" y="5"/>
                    </a:lnTo>
                    <a:lnTo>
                      <a:pt x="5" y="5"/>
                    </a:lnTo>
                    <a:lnTo>
                      <a:pt x="5" y="5"/>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5" y="0"/>
                    </a:lnTo>
                    <a:lnTo>
                      <a:pt x="15" y="0"/>
                    </a:lnTo>
                    <a:lnTo>
                      <a:pt x="15" y="0"/>
                    </a:lnTo>
                    <a:lnTo>
                      <a:pt x="15" y="0"/>
                    </a:lnTo>
                    <a:lnTo>
                      <a:pt x="15" y="0"/>
                    </a:lnTo>
                    <a:lnTo>
                      <a:pt x="15" y="0"/>
                    </a:lnTo>
                    <a:lnTo>
                      <a:pt x="15" y="0"/>
                    </a:lnTo>
                    <a:lnTo>
                      <a:pt x="15" y="5"/>
                    </a:lnTo>
                    <a:lnTo>
                      <a:pt x="15" y="5"/>
                    </a:lnTo>
                    <a:lnTo>
                      <a:pt x="15" y="5"/>
                    </a:lnTo>
                    <a:lnTo>
                      <a:pt x="15" y="5"/>
                    </a:lnTo>
                    <a:lnTo>
                      <a:pt x="15" y="5"/>
                    </a:lnTo>
                    <a:lnTo>
                      <a:pt x="15" y="5"/>
                    </a:lnTo>
                    <a:lnTo>
                      <a:pt x="15" y="5"/>
                    </a:lnTo>
                    <a:lnTo>
                      <a:pt x="15" y="5"/>
                    </a:lnTo>
                    <a:lnTo>
                      <a:pt x="15" y="5"/>
                    </a:lnTo>
                    <a:lnTo>
                      <a:pt x="15" y="5"/>
                    </a:lnTo>
                    <a:lnTo>
                      <a:pt x="15" y="5"/>
                    </a:lnTo>
                    <a:lnTo>
                      <a:pt x="15" y="5"/>
                    </a:lnTo>
                    <a:lnTo>
                      <a:pt x="15" y="5"/>
                    </a:lnTo>
                    <a:lnTo>
                      <a:pt x="15" y="5"/>
                    </a:lnTo>
                    <a:lnTo>
                      <a:pt x="15" y="5"/>
                    </a:lnTo>
                    <a:lnTo>
                      <a:pt x="15" y="5"/>
                    </a:lnTo>
                    <a:lnTo>
                      <a:pt x="15"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6" y="10"/>
                    </a:lnTo>
                    <a:lnTo>
                      <a:pt x="26" y="10"/>
                    </a:lnTo>
                    <a:lnTo>
                      <a:pt x="26" y="15"/>
                    </a:lnTo>
                    <a:lnTo>
                      <a:pt x="26" y="15"/>
                    </a:lnTo>
                    <a:lnTo>
                      <a:pt x="26" y="15"/>
                    </a:lnTo>
                    <a:lnTo>
                      <a:pt x="26" y="15"/>
                    </a:lnTo>
                    <a:lnTo>
                      <a:pt x="26" y="15"/>
                    </a:lnTo>
                    <a:lnTo>
                      <a:pt x="26" y="15"/>
                    </a:lnTo>
                    <a:lnTo>
                      <a:pt x="26" y="15"/>
                    </a:lnTo>
                    <a:lnTo>
                      <a:pt x="26" y="15"/>
                    </a:lnTo>
                    <a:lnTo>
                      <a:pt x="26" y="15"/>
                    </a:lnTo>
                    <a:lnTo>
                      <a:pt x="26" y="15"/>
                    </a:lnTo>
                    <a:lnTo>
                      <a:pt x="26" y="15"/>
                    </a:lnTo>
                    <a:lnTo>
                      <a:pt x="26" y="15"/>
                    </a:lnTo>
                    <a:lnTo>
                      <a:pt x="26" y="15"/>
                    </a:lnTo>
                    <a:lnTo>
                      <a:pt x="26" y="15"/>
                    </a:lnTo>
                    <a:lnTo>
                      <a:pt x="26" y="1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70" name="Freeform 422"/>
              <p:cNvSpPr>
                <a:spLocks/>
              </p:cNvSpPr>
              <p:nvPr/>
            </p:nvSpPr>
            <p:spPr bwMode="auto">
              <a:xfrm>
                <a:off x="4877" y="2569"/>
                <a:ext cx="27" cy="32"/>
              </a:xfrm>
              <a:custGeom>
                <a:avLst/>
                <a:gdLst>
                  <a:gd name="T0" fmla="*/ 27 w 27"/>
                  <a:gd name="T1" fmla="*/ 16 h 32"/>
                  <a:gd name="T2" fmla="*/ 27 w 27"/>
                  <a:gd name="T3" fmla="*/ 16 h 32"/>
                  <a:gd name="T4" fmla="*/ 27 w 27"/>
                  <a:gd name="T5" fmla="*/ 21 h 32"/>
                  <a:gd name="T6" fmla="*/ 21 w 27"/>
                  <a:gd name="T7" fmla="*/ 21 h 32"/>
                  <a:gd name="T8" fmla="*/ 21 w 27"/>
                  <a:gd name="T9" fmla="*/ 21 h 32"/>
                  <a:gd name="T10" fmla="*/ 21 w 27"/>
                  <a:gd name="T11" fmla="*/ 21 h 32"/>
                  <a:gd name="T12" fmla="*/ 21 w 27"/>
                  <a:gd name="T13" fmla="*/ 26 h 32"/>
                  <a:gd name="T14" fmla="*/ 21 w 27"/>
                  <a:gd name="T15" fmla="*/ 26 h 32"/>
                  <a:gd name="T16" fmla="*/ 21 w 27"/>
                  <a:gd name="T17" fmla="*/ 26 h 32"/>
                  <a:gd name="T18" fmla="*/ 16 w 27"/>
                  <a:gd name="T19" fmla="*/ 26 h 32"/>
                  <a:gd name="T20" fmla="*/ 16 w 27"/>
                  <a:gd name="T21" fmla="*/ 26 h 32"/>
                  <a:gd name="T22" fmla="*/ 16 w 27"/>
                  <a:gd name="T23" fmla="*/ 32 h 32"/>
                  <a:gd name="T24" fmla="*/ 16 w 27"/>
                  <a:gd name="T25" fmla="*/ 32 h 32"/>
                  <a:gd name="T26" fmla="*/ 11 w 27"/>
                  <a:gd name="T27" fmla="*/ 32 h 32"/>
                  <a:gd name="T28" fmla="*/ 11 w 27"/>
                  <a:gd name="T29" fmla="*/ 32 h 32"/>
                  <a:gd name="T30" fmla="*/ 11 w 27"/>
                  <a:gd name="T31" fmla="*/ 32 h 32"/>
                  <a:gd name="T32" fmla="*/ 5 w 27"/>
                  <a:gd name="T33" fmla="*/ 32 h 32"/>
                  <a:gd name="T34" fmla="*/ 5 w 27"/>
                  <a:gd name="T35" fmla="*/ 32 h 32"/>
                  <a:gd name="T36" fmla="*/ 5 w 27"/>
                  <a:gd name="T37" fmla="*/ 26 h 32"/>
                  <a:gd name="T38" fmla="*/ 5 w 27"/>
                  <a:gd name="T39" fmla="*/ 26 h 32"/>
                  <a:gd name="T40" fmla="*/ 5 w 27"/>
                  <a:gd name="T41" fmla="*/ 26 h 32"/>
                  <a:gd name="T42" fmla="*/ 0 w 27"/>
                  <a:gd name="T43" fmla="*/ 26 h 32"/>
                  <a:gd name="T44" fmla="*/ 0 w 27"/>
                  <a:gd name="T45" fmla="*/ 26 h 32"/>
                  <a:gd name="T46" fmla="*/ 0 w 27"/>
                  <a:gd name="T47" fmla="*/ 26 h 32"/>
                  <a:gd name="T48" fmla="*/ 0 w 27"/>
                  <a:gd name="T49" fmla="*/ 21 h 32"/>
                  <a:gd name="T50" fmla="*/ 0 w 27"/>
                  <a:gd name="T51" fmla="*/ 21 h 32"/>
                  <a:gd name="T52" fmla="*/ 0 w 27"/>
                  <a:gd name="T53" fmla="*/ 21 h 32"/>
                  <a:gd name="T54" fmla="*/ 0 w 27"/>
                  <a:gd name="T55" fmla="*/ 16 h 32"/>
                  <a:gd name="T56" fmla="*/ 0 w 27"/>
                  <a:gd name="T57" fmla="*/ 16 h 32"/>
                  <a:gd name="T58" fmla="*/ 0 w 27"/>
                  <a:gd name="T59" fmla="*/ 16 h 32"/>
                  <a:gd name="T60" fmla="*/ 0 w 27"/>
                  <a:gd name="T61" fmla="*/ 16 h 32"/>
                  <a:gd name="T62" fmla="*/ 0 w 27"/>
                  <a:gd name="T63" fmla="*/ 11 h 32"/>
                  <a:gd name="T64" fmla="*/ 0 w 27"/>
                  <a:gd name="T65" fmla="*/ 11 h 32"/>
                  <a:gd name="T66" fmla="*/ 0 w 27"/>
                  <a:gd name="T67" fmla="*/ 11 h 32"/>
                  <a:gd name="T68" fmla="*/ 0 w 27"/>
                  <a:gd name="T69" fmla="*/ 5 h 32"/>
                  <a:gd name="T70" fmla="*/ 0 w 27"/>
                  <a:gd name="T71" fmla="*/ 5 h 32"/>
                  <a:gd name="T72" fmla="*/ 5 w 27"/>
                  <a:gd name="T73" fmla="*/ 5 h 32"/>
                  <a:gd name="T74" fmla="*/ 5 w 27"/>
                  <a:gd name="T75" fmla="*/ 5 h 32"/>
                  <a:gd name="T76" fmla="*/ 5 w 27"/>
                  <a:gd name="T77" fmla="*/ 0 h 32"/>
                  <a:gd name="T78" fmla="*/ 5 w 27"/>
                  <a:gd name="T79" fmla="*/ 0 h 32"/>
                  <a:gd name="T80" fmla="*/ 5 w 27"/>
                  <a:gd name="T81" fmla="*/ 0 h 32"/>
                  <a:gd name="T82" fmla="*/ 11 w 27"/>
                  <a:gd name="T83" fmla="*/ 0 h 32"/>
                  <a:gd name="T84" fmla="*/ 11 w 27"/>
                  <a:gd name="T85" fmla="*/ 0 h 32"/>
                  <a:gd name="T86" fmla="*/ 11 w 27"/>
                  <a:gd name="T87" fmla="*/ 0 h 32"/>
                  <a:gd name="T88" fmla="*/ 11 w 27"/>
                  <a:gd name="T89" fmla="*/ 0 h 32"/>
                  <a:gd name="T90" fmla="*/ 16 w 27"/>
                  <a:gd name="T91" fmla="*/ 0 h 32"/>
                  <a:gd name="T92" fmla="*/ 16 w 27"/>
                  <a:gd name="T93" fmla="*/ 0 h 32"/>
                  <a:gd name="T94" fmla="*/ 16 w 27"/>
                  <a:gd name="T95" fmla="*/ 0 h 32"/>
                  <a:gd name="T96" fmla="*/ 16 w 27"/>
                  <a:gd name="T97" fmla="*/ 0 h 32"/>
                  <a:gd name="T98" fmla="*/ 21 w 27"/>
                  <a:gd name="T99" fmla="*/ 0 h 32"/>
                  <a:gd name="T100" fmla="*/ 21 w 27"/>
                  <a:gd name="T101" fmla="*/ 0 h 32"/>
                  <a:gd name="T102" fmla="*/ 21 w 27"/>
                  <a:gd name="T103" fmla="*/ 5 h 32"/>
                  <a:gd name="T104" fmla="*/ 21 w 27"/>
                  <a:gd name="T105" fmla="*/ 5 h 32"/>
                  <a:gd name="T106" fmla="*/ 21 w 27"/>
                  <a:gd name="T107" fmla="*/ 5 h 32"/>
                  <a:gd name="T108" fmla="*/ 27 w 27"/>
                  <a:gd name="T109" fmla="*/ 5 h 32"/>
                  <a:gd name="T110" fmla="*/ 27 w 27"/>
                  <a:gd name="T111" fmla="*/ 11 h 32"/>
                  <a:gd name="T112" fmla="*/ 27 w 27"/>
                  <a:gd name="T113" fmla="*/ 11 h 32"/>
                  <a:gd name="T114" fmla="*/ 27 w 27"/>
                  <a:gd name="T115" fmla="*/ 11 h 32"/>
                  <a:gd name="T116" fmla="*/ 27 w 27"/>
                  <a:gd name="T117" fmla="*/ 11 h 32"/>
                  <a:gd name="T118" fmla="*/ 27 w 27"/>
                  <a:gd name="T119" fmla="*/ 16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7" h="32">
                    <a:moveTo>
                      <a:pt x="27" y="16"/>
                    </a:move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21"/>
                    </a:lnTo>
                    <a:lnTo>
                      <a:pt x="27" y="21"/>
                    </a:lnTo>
                    <a:lnTo>
                      <a:pt x="27" y="21"/>
                    </a:lnTo>
                    <a:lnTo>
                      <a:pt x="27" y="21"/>
                    </a:lnTo>
                    <a:lnTo>
                      <a:pt x="27" y="21"/>
                    </a:lnTo>
                    <a:lnTo>
                      <a:pt x="27" y="21"/>
                    </a:lnTo>
                    <a:lnTo>
                      <a:pt x="27" y="21"/>
                    </a:lnTo>
                    <a:lnTo>
                      <a:pt x="27"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32"/>
                    </a:lnTo>
                    <a:lnTo>
                      <a:pt x="16" y="32"/>
                    </a:lnTo>
                    <a:lnTo>
                      <a:pt x="16" y="32"/>
                    </a:lnTo>
                    <a:lnTo>
                      <a:pt x="16" y="32"/>
                    </a:lnTo>
                    <a:lnTo>
                      <a:pt x="16" y="32"/>
                    </a:lnTo>
                    <a:lnTo>
                      <a:pt x="16" y="32"/>
                    </a:lnTo>
                    <a:lnTo>
                      <a:pt x="16" y="32"/>
                    </a:lnTo>
                    <a:lnTo>
                      <a:pt x="16" y="32"/>
                    </a:lnTo>
                    <a:lnTo>
                      <a:pt x="16" y="32"/>
                    </a:lnTo>
                    <a:lnTo>
                      <a:pt x="16"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5" y="32"/>
                    </a:lnTo>
                    <a:lnTo>
                      <a:pt x="5" y="32"/>
                    </a:lnTo>
                    <a:lnTo>
                      <a:pt x="5" y="32"/>
                    </a:lnTo>
                    <a:lnTo>
                      <a:pt x="5" y="32"/>
                    </a:lnTo>
                    <a:lnTo>
                      <a:pt x="5" y="32"/>
                    </a:lnTo>
                    <a:lnTo>
                      <a:pt x="5" y="32"/>
                    </a:lnTo>
                    <a:lnTo>
                      <a:pt x="5" y="32"/>
                    </a:lnTo>
                    <a:lnTo>
                      <a:pt x="5" y="32"/>
                    </a:lnTo>
                    <a:lnTo>
                      <a:pt x="5" y="32"/>
                    </a:lnTo>
                    <a:lnTo>
                      <a:pt x="5" y="32"/>
                    </a:lnTo>
                    <a:lnTo>
                      <a:pt x="5" y="32"/>
                    </a:lnTo>
                    <a:lnTo>
                      <a:pt x="5" y="32"/>
                    </a:lnTo>
                    <a:lnTo>
                      <a:pt x="5" y="32"/>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5" y="5"/>
                    </a:lnTo>
                    <a:lnTo>
                      <a:pt x="5" y="5"/>
                    </a:lnTo>
                    <a:lnTo>
                      <a:pt x="5" y="5"/>
                    </a:lnTo>
                    <a:lnTo>
                      <a:pt x="5" y="5"/>
                    </a:lnTo>
                    <a:lnTo>
                      <a:pt x="5" y="5"/>
                    </a:lnTo>
                    <a:lnTo>
                      <a:pt x="5" y="5"/>
                    </a:lnTo>
                    <a:lnTo>
                      <a:pt x="5" y="5"/>
                    </a:lnTo>
                    <a:lnTo>
                      <a:pt x="5" y="5"/>
                    </a:lnTo>
                    <a:lnTo>
                      <a:pt x="5" y="5"/>
                    </a:lnTo>
                    <a:lnTo>
                      <a:pt x="5" y="5"/>
                    </a:lnTo>
                    <a:lnTo>
                      <a:pt x="5" y="5"/>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7" y="5"/>
                    </a:lnTo>
                    <a:lnTo>
                      <a:pt x="27" y="5"/>
                    </a:lnTo>
                    <a:lnTo>
                      <a:pt x="27" y="5"/>
                    </a:lnTo>
                    <a:lnTo>
                      <a:pt x="27" y="5"/>
                    </a:lnTo>
                    <a:lnTo>
                      <a:pt x="27" y="5"/>
                    </a:lnTo>
                    <a:lnTo>
                      <a:pt x="27" y="5"/>
                    </a:lnTo>
                    <a:lnTo>
                      <a:pt x="27" y="5"/>
                    </a:lnTo>
                    <a:lnTo>
                      <a:pt x="27" y="5"/>
                    </a:lnTo>
                    <a:lnTo>
                      <a:pt x="27" y="5"/>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6"/>
                    </a:lnTo>
                    <a:lnTo>
                      <a:pt x="27" y="16"/>
                    </a:lnTo>
                    <a:lnTo>
                      <a:pt x="27" y="16"/>
                    </a:lnTo>
                    <a:lnTo>
                      <a:pt x="27" y="16"/>
                    </a:lnTo>
                    <a:lnTo>
                      <a:pt x="27" y="16"/>
                    </a:lnTo>
                    <a:lnTo>
                      <a:pt x="27" y="16"/>
                    </a:lnTo>
                    <a:close/>
                  </a:path>
                </a:pathLst>
              </a:custGeom>
              <a:solidFill>
                <a:srgbClr val="FB97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71" name="Freeform 423"/>
              <p:cNvSpPr>
                <a:spLocks/>
              </p:cNvSpPr>
              <p:nvPr/>
            </p:nvSpPr>
            <p:spPr bwMode="auto">
              <a:xfrm>
                <a:off x="4877" y="2569"/>
                <a:ext cx="27" cy="32"/>
              </a:xfrm>
              <a:custGeom>
                <a:avLst/>
                <a:gdLst>
                  <a:gd name="T0" fmla="*/ 27 w 27"/>
                  <a:gd name="T1" fmla="*/ 16 h 32"/>
                  <a:gd name="T2" fmla="*/ 27 w 27"/>
                  <a:gd name="T3" fmla="*/ 16 h 32"/>
                  <a:gd name="T4" fmla="*/ 27 w 27"/>
                  <a:gd name="T5" fmla="*/ 21 h 32"/>
                  <a:gd name="T6" fmla="*/ 21 w 27"/>
                  <a:gd name="T7" fmla="*/ 21 h 32"/>
                  <a:gd name="T8" fmla="*/ 21 w 27"/>
                  <a:gd name="T9" fmla="*/ 21 h 32"/>
                  <a:gd name="T10" fmla="*/ 21 w 27"/>
                  <a:gd name="T11" fmla="*/ 21 h 32"/>
                  <a:gd name="T12" fmla="*/ 21 w 27"/>
                  <a:gd name="T13" fmla="*/ 26 h 32"/>
                  <a:gd name="T14" fmla="*/ 21 w 27"/>
                  <a:gd name="T15" fmla="*/ 26 h 32"/>
                  <a:gd name="T16" fmla="*/ 21 w 27"/>
                  <a:gd name="T17" fmla="*/ 26 h 32"/>
                  <a:gd name="T18" fmla="*/ 16 w 27"/>
                  <a:gd name="T19" fmla="*/ 26 h 32"/>
                  <a:gd name="T20" fmla="*/ 16 w 27"/>
                  <a:gd name="T21" fmla="*/ 26 h 32"/>
                  <a:gd name="T22" fmla="*/ 16 w 27"/>
                  <a:gd name="T23" fmla="*/ 32 h 32"/>
                  <a:gd name="T24" fmla="*/ 16 w 27"/>
                  <a:gd name="T25" fmla="*/ 32 h 32"/>
                  <a:gd name="T26" fmla="*/ 11 w 27"/>
                  <a:gd name="T27" fmla="*/ 32 h 32"/>
                  <a:gd name="T28" fmla="*/ 11 w 27"/>
                  <a:gd name="T29" fmla="*/ 32 h 32"/>
                  <a:gd name="T30" fmla="*/ 11 w 27"/>
                  <a:gd name="T31" fmla="*/ 32 h 32"/>
                  <a:gd name="T32" fmla="*/ 5 w 27"/>
                  <a:gd name="T33" fmla="*/ 32 h 32"/>
                  <a:gd name="T34" fmla="*/ 5 w 27"/>
                  <a:gd name="T35" fmla="*/ 32 h 32"/>
                  <a:gd name="T36" fmla="*/ 5 w 27"/>
                  <a:gd name="T37" fmla="*/ 26 h 32"/>
                  <a:gd name="T38" fmla="*/ 5 w 27"/>
                  <a:gd name="T39" fmla="*/ 26 h 32"/>
                  <a:gd name="T40" fmla="*/ 5 w 27"/>
                  <a:gd name="T41" fmla="*/ 26 h 32"/>
                  <a:gd name="T42" fmla="*/ 0 w 27"/>
                  <a:gd name="T43" fmla="*/ 26 h 32"/>
                  <a:gd name="T44" fmla="*/ 0 w 27"/>
                  <a:gd name="T45" fmla="*/ 26 h 32"/>
                  <a:gd name="T46" fmla="*/ 0 w 27"/>
                  <a:gd name="T47" fmla="*/ 26 h 32"/>
                  <a:gd name="T48" fmla="*/ 0 w 27"/>
                  <a:gd name="T49" fmla="*/ 21 h 32"/>
                  <a:gd name="T50" fmla="*/ 0 w 27"/>
                  <a:gd name="T51" fmla="*/ 21 h 32"/>
                  <a:gd name="T52" fmla="*/ 0 w 27"/>
                  <a:gd name="T53" fmla="*/ 21 h 32"/>
                  <a:gd name="T54" fmla="*/ 0 w 27"/>
                  <a:gd name="T55" fmla="*/ 16 h 32"/>
                  <a:gd name="T56" fmla="*/ 0 w 27"/>
                  <a:gd name="T57" fmla="*/ 16 h 32"/>
                  <a:gd name="T58" fmla="*/ 0 w 27"/>
                  <a:gd name="T59" fmla="*/ 16 h 32"/>
                  <a:gd name="T60" fmla="*/ 0 w 27"/>
                  <a:gd name="T61" fmla="*/ 16 h 32"/>
                  <a:gd name="T62" fmla="*/ 0 w 27"/>
                  <a:gd name="T63" fmla="*/ 11 h 32"/>
                  <a:gd name="T64" fmla="*/ 0 w 27"/>
                  <a:gd name="T65" fmla="*/ 11 h 32"/>
                  <a:gd name="T66" fmla="*/ 0 w 27"/>
                  <a:gd name="T67" fmla="*/ 11 h 32"/>
                  <a:gd name="T68" fmla="*/ 0 w 27"/>
                  <a:gd name="T69" fmla="*/ 5 h 32"/>
                  <a:gd name="T70" fmla="*/ 0 w 27"/>
                  <a:gd name="T71" fmla="*/ 5 h 32"/>
                  <a:gd name="T72" fmla="*/ 5 w 27"/>
                  <a:gd name="T73" fmla="*/ 5 h 32"/>
                  <a:gd name="T74" fmla="*/ 5 w 27"/>
                  <a:gd name="T75" fmla="*/ 5 h 32"/>
                  <a:gd name="T76" fmla="*/ 5 w 27"/>
                  <a:gd name="T77" fmla="*/ 0 h 32"/>
                  <a:gd name="T78" fmla="*/ 5 w 27"/>
                  <a:gd name="T79" fmla="*/ 0 h 32"/>
                  <a:gd name="T80" fmla="*/ 5 w 27"/>
                  <a:gd name="T81" fmla="*/ 0 h 32"/>
                  <a:gd name="T82" fmla="*/ 11 w 27"/>
                  <a:gd name="T83" fmla="*/ 0 h 32"/>
                  <a:gd name="T84" fmla="*/ 11 w 27"/>
                  <a:gd name="T85" fmla="*/ 0 h 32"/>
                  <a:gd name="T86" fmla="*/ 11 w 27"/>
                  <a:gd name="T87" fmla="*/ 0 h 32"/>
                  <a:gd name="T88" fmla="*/ 11 w 27"/>
                  <a:gd name="T89" fmla="*/ 0 h 32"/>
                  <a:gd name="T90" fmla="*/ 16 w 27"/>
                  <a:gd name="T91" fmla="*/ 0 h 32"/>
                  <a:gd name="T92" fmla="*/ 16 w 27"/>
                  <a:gd name="T93" fmla="*/ 0 h 32"/>
                  <a:gd name="T94" fmla="*/ 16 w 27"/>
                  <a:gd name="T95" fmla="*/ 0 h 32"/>
                  <a:gd name="T96" fmla="*/ 16 w 27"/>
                  <a:gd name="T97" fmla="*/ 0 h 32"/>
                  <a:gd name="T98" fmla="*/ 21 w 27"/>
                  <a:gd name="T99" fmla="*/ 0 h 32"/>
                  <a:gd name="T100" fmla="*/ 21 w 27"/>
                  <a:gd name="T101" fmla="*/ 0 h 32"/>
                  <a:gd name="T102" fmla="*/ 21 w 27"/>
                  <a:gd name="T103" fmla="*/ 5 h 32"/>
                  <a:gd name="T104" fmla="*/ 21 w 27"/>
                  <a:gd name="T105" fmla="*/ 5 h 32"/>
                  <a:gd name="T106" fmla="*/ 21 w 27"/>
                  <a:gd name="T107" fmla="*/ 5 h 32"/>
                  <a:gd name="T108" fmla="*/ 27 w 27"/>
                  <a:gd name="T109" fmla="*/ 5 h 32"/>
                  <a:gd name="T110" fmla="*/ 27 w 27"/>
                  <a:gd name="T111" fmla="*/ 11 h 32"/>
                  <a:gd name="T112" fmla="*/ 27 w 27"/>
                  <a:gd name="T113" fmla="*/ 11 h 32"/>
                  <a:gd name="T114" fmla="*/ 27 w 27"/>
                  <a:gd name="T115" fmla="*/ 11 h 32"/>
                  <a:gd name="T116" fmla="*/ 27 w 27"/>
                  <a:gd name="T117" fmla="*/ 11 h 32"/>
                  <a:gd name="T118" fmla="*/ 27 w 27"/>
                  <a:gd name="T119" fmla="*/ 16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7" h="32">
                    <a:moveTo>
                      <a:pt x="27" y="16"/>
                    </a:move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21"/>
                    </a:lnTo>
                    <a:lnTo>
                      <a:pt x="27" y="21"/>
                    </a:lnTo>
                    <a:lnTo>
                      <a:pt x="27" y="21"/>
                    </a:lnTo>
                    <a:lnTo>
                      <a:pt x="27" y="21"/>
                    </a:lnTo>
                    <a:lnTo>
                      <a:pt x="27" y="21"/>
                    </a:lnTo>
                    <a:lnTo>
                      <a:pt x="27" y="21"/>
                    </a:lnTo>
                    <a:lnTo>
                      <a:pt x="27" y="21"/>
                    </a:lnTo>
                    <a:lnTo>
                      <a:pt x="27"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32"/>
                    </a:lnTo>
                    <a:lnTo>
                      <a:pt x="16" y="32"/>
                    </a:lnTo>
                    <a:lnTo>
                      <a:pt x="16" y="32"/>
                    </a:lnTo>
                    <a:lnTo>
                      <a:pt x="16" y="32"/>
                    </a:lnTo>
                    <a:lnTo>
                      <a:pt x="16" y="32"/>
                    </a:lnTo>
                    <a:lnTo>
                      <a:pt x="16" y="32"/>
                    </a:lnTo>
                    <a:lnTo>
                      <a:pt x="16" y="32"/>
                    </a:lnTo>
                    <a:lnTo>
                      <a:pt x="16" y="32"/>
                    </a:lnTo>
                    <a:lnTo>
                      <a:pt x="16" y="32"/>
                    </a:lnTo>
                    <a:lnTo>
                      <a:pt x="16"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5" y="32"/>
                    </a:lnTo>
                    <a:lnTo>
                      <a:pt x="5" y="32"/>
                    </a:lnTo>
                    <a:lnTo>
                      <a:pt x="5" y="32"/>
                    </a:lnTo>
                    <a:lnTo>
                      <a:pt x="5" y="32"/>
                    </a:lnTo>
                    <a:lnTo>
                      <a:pt x="5" y="32"/>
                    </a:lnTo>
                    <a:lnTo>
                      <a:pt x="5" y="32"/>
                    </a:lnTo>
                    <a:lnTo>
                      <a:pt x="5" y="32"/>
                    </a:lnTo>
                    <a:lnTo>
                      <a:pt x="5" y="32"/>
                    </a:lnTo>
                    <a:lnTo>
                      <a:pt x="5" y="32"/>
                    </a:lnTo>
                    <a:lnTo>
                      <a:pt x="5" y="32"/>
                    </a:lnTo>
                    <a:lnTo>
                      <a:pt x="5" y="32"/>
                    </a:lnTo>
                    <a:lnTo>
                      <a:pt x="5" y="32"/>
                    </a:lnTo>
                    <a:lnTo>
                      <a:pt x="5" y="32"/>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5" y="5"/>
                    </a:lnTo>
                    <a:lnTo>
                      <a:pt x="5" y="5"/>
                    </a:lnTo>
                    <a:lnTo>
                      <a:pt x="5" y="5"/>
                    </a:lnTo>
                    <a:lnTo>
                      <a:pt x="5" y="5"/>
                    </a:lnTo>
                    <a:lnTo>
                      <a:pt x="5" y="5"/>
                    </a:lnTo>
                    <a:lnTo>
                      <a:pt x="5" y="5"/>
                    </a:lnTo>
                    <a:lnTo>
                      <a:pt x="5" y="5"/>
                    </a:lnTo>
                    <a:lnTo>
                      <a:pt x="5" y="5"/>
                    </a:lnTo>
                    <a:lnTo>
                      <a:pt x="5" y="5"/>
                    </a:lnTo>
                    <a:lnTo>
                      <a:pt x="5" y="5"/>
                    </a:lnTo>
                    <a:lnTo>
                      <a:pt x="5" y="5"/>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7" y="5"/>
                    </a:lnTo>
                    <a:lnTo>
                      <a:pt x="27" y="5"/>
                    </a:lnTo>
                    <a:lnTo>
                      <a:pt x="27" y="5"/>
                    </a:lnTo>
                    <a:lnTo>
                      <a:pt x="27" y="5"/>
                    </a:lnTo>
                    <a:lnTo>
                      <a:pt x="27" y="5"/>
                    </a:lnTo>
                    <a:lnTo>
                      <a:pt x="27" y="5"/>
                    </a:lnTo>
                    <a:lnTo>
                      <a:pt x="27" y="5"/>
                    </a:lnTo>
                    <a:lnTo>
                      <a:pt x="27" y="5"/>
                    </a:lnTo>
                    <a:lnTo>
                      <a:pt x="27" y="5"/>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6"/>
                    </a:lnTo>
                    <a:lnTo>
                      <a:pt x="27" y="16"/>
                    </a:lnTo>
                    <a:lnTo>
                      <a:pt x="27" y="16"/>
                    </a:lnTo>
                    <a:lnTo>
                      <a:pt x="27" y="16"/>
                    </a:lnTo>
                    <a:lnTo>
                      <a:pt x="27" y="16"/>
                    </a:lnTo>
                    <a:lnTo>
                      <a:pt x="27" y="16"/>
                    </a:lnTo>
                    <a:lnTo>
                      <a:pt x="27" y="1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72" name="Freeform 424"/>
              <p:cNvSpPr>
                <a:spLocks/>
              </p:cNvSpPr>
              <p:nvPr/>
            </p:nvSpPr>
            <p:spPr bwMode="auto">
              <a:xfrm>
                <a:off x="3005" y="1551"/>
                <a:ext cx="0" cy="5"/>
              </a:xfrm>
              <a:custGeom>
                <a:avLst/>
                <a:gdLst>
                  <a:gd name="T0" fmla="*/ 0 h 5"/>
                  <a:gd name="T1" fmla="*/ 0 h 5"/>
                  <a:gd name="T2" fmla="*/ 0 h 5"/>
                  <a:gd name="T3" fmla="*/ 0 h 5"/>
                  <a:gd name="T4" fmla="*/ 5 h 5"/>
                  <a:gd name="T5" fmla="*/ 0 h 5"/>
                </a:gdLst>
                <a:ahLst/>
                <a:cxnLst>
                  <a:cxn ang="0">
                    <a:pos x="0" y="T0"/>
                  </a:cxn>
                  <a:cxn ang="0">
                    <a:pos x="0" y="T1"/>
                  </a:cxn>
                  <a:cxn ang="0">
                    <a:pos x="0" y="T2"/>
                  </a:cxn>
                  <a:cxn ang="0">
                    <a:pos x="0" y="T3"/>
                  </a:cxn>
                  <a:cxn ang="0">
                    <a:pos x="0" y="T4"/>
                  </a:cxn>
                  <a:cxn ang="0">
                    <a:pos x="0" y="T5"/>
                  </a:cxn>
                </a:cxnLst>
                <a:rect l="0" t="0" r="r" b="b"/>
                <a:pathLst>
                  <a:path h="5">
                    <a:moveTo>
                      <a:pt x="0" y="0"/>
                    </a:moveTo>
                    <a:lnTo>
                      <a:pt x="0" y="0"/>
                    </a:lnTo>
                    <a:lnTo>
                      <a:pt x="0" y="0"/>
                    </a:lnTo>
                    <a:lnTo>
                      <a:pt x="0" y="0"/>
                    </a:lnTo>
                    <a:lnTo>
                      <a:pt x="0" y="5"/>
                    </a:lnTo>
                    <a:lnTo>
                      <a:pt x="0" y="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73" name="Freeform 425"/>
              <p:cNvSpPr>
                <a:spLocks/>
              </p:cNvSpPr>
              <p:nvPr/>
            </p:nvSpPr>
            <p:spPr bwMode="auto">
              <a:xfrm>
                <a:off x="3005" y="1551"/>
                <a:ext cx="0" cy="5"/>
              </a:xfrm>
              <a:custGeom>
                <a:avLst/>
                <a:gdLst>
                  <a:gd name="T0" fmla="*/ 0 h 5"/>
                  <a:gd name="T1" fmla="*/ 0 h 5"/>
                  <a:gd name="T2" fmla="*/ 0 h 5"/>
                  <a:gd name="T3" fmla="*/ 0 h 5"/>
                  <a:gd name="T4" fmla="*/ 5 h 5"/>
                  <a:gd name="T5" fmla="*/ 0 h 5"/>
                  <a:gd name="T6" fmla="*/ 0 h 5"/>
                </a:gdLst>
                <a:ahLst/>
                <a:cxnLst>
                  <a:cxn ang="0">
                    <a:pos x="0" y="T0"/>
                  </a:cxn>
                  <a:cxn ang="0">
                    <a:pos x="0" y="T1"/>
                  </a:cxn>
                  <a:cxn ang="0">
                    <a:pos x="0" y="T2"/>
                  </a:cxn>
                  <a:cxn ang="0">
                    <a:pos x="0" y="T3"/>
                  </a:cxn>
                  <a:cxn ang="0">
                    <a:pos x="0" y="T4"/>
                  </a:cxn>
                  <a:cxn ang="0">
                    <a:pos x="0" y="T5"/>
                  </a:cxn>
                  <a:cxn ang="0">
                    <a:pos x="0" y="T6"/>
                  </a:cxn>
                </a:cxnLst>
                <a:rect l="0" t="0" r="r" b="b"/>
                <a:pathLst>
                  <a:path h="5">
                    <a:moveTo>
                      <a:pt x="0" y="0"/>
                    </a:moveTo>
                    <a:lnTo>
                      <a:pt x="0" y="0"/>
                    </a:lnTo>
                    <a:lnTo>
                      <a:pt x="0" y="0"/>
                    </a:lnTo>
                    <a:lnTo>
                      <a:pt x="0" y="0"/>
                    </a:lnTo>
                    <a:lnTo>
                      <a:pt x="0" y="5"/>
                    </a:lnTo>
                    <a:lnTo>
                      <a:pt x="0" y="0"/>
                    </a:lnTo>
                    <a:lnTo>
                      <a:pt x="0"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74" name="Freeform 426"/>
              <p:cNvSpPr>
                <a:spLocks/>
              </p:cNvSpPr>
              <p:nvPr/>
            </p:nvSpPr>
            <p:spPr bwMode="auto">
              <a:xfrm>
                <a:off x="1745" y="2004"/>
                <a:ext cx="21" cy="6"/>
              </a:xfrm>
              <a:custGeom>
                <a:avLst/>
                <a:gdLst>
                  <a:gd name="T0" fmla="*/ 0 w 21"/>
                  <a:gd name="T1" fmla="*/ 6 h 6"/>
                  <a:gd name="T2" fmla="*/ 10 w 21"/>
                  <a:gd name="T3" fmla="*/ 0 h 6"/>
                  <a:gd name="T4" fmla="*/ 21 w 21"/>
                  <a:gd name="T5" fmla="*/ 6 h 6"/>
                  <a:gd name="T6" fmla="*/ 0 w 21"/>
                  <a:gd name="T7" fmla="*/ 6 h 6"/>
                </a:gdLst>
                <a:ahLst/>
                <a:cxnLst>
                  <a:cxn ang="0">
                    <a:pos x="T0" y="T1"/>
                  </a:cxn>
                  <a:cxn ang="0">
                    <a:pos x="T2" y="T3"/>
                  </a:cxn>
                  <a:cxn ang="0">
                    <a:pos x="T4" y="T5"/>
                  </a:cxn>
                  <a:cxn ang="0">
                    <a:pos x="T6" y="T7"/>
                  </a:cxn>
                </a:cxnLst>
                <a:rect l="0" t="0" r="r" b="b"/>
                <a:pathLst>
                  <a:path w="21" h="6">
                    <a:moveTo>
                      <a:pt x="0" y="6"/>
                    </a:moveTo>
                    <a:lnTo>
                      <a:pt x="10" y="0"/>
                    </a:lnTo>
                    <a:lnTo>
                      <a:pt x="21" y="6"/>
                    </a:lnTo>
                    <a:lnTo>
                      <a:pt x="0" y="6"/>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75" name="Freeform 427"/>
              <p:cNvSpPr>
                <a:spLocks/>
              </p:cNvSpPr>
              <p:nvPr/>
            </p:nvSpPr>
            <p:spPr bwMode="auto">
              <a:xfrm>
                <a:off x="1745" y="2004"/>
                <a:ext cx="21" cy="6"/>
              </a:xfrm>
              <a:custGeom>
                <a:avLst/>
                <a:gdLst>
                  <a:gd name="T0" fmla="*/ 5 w 21"/>
                  <a:gd name="T1" fmla="*/ 0 h 6"/>
                  <a:gd name="T2" fmla="*/ 10 w 21"/>
                  <a:gd name="T3" fmla="*/ 0 h 6"/>
                  <a:gd name="T4" fmla="*/ 21 w 21"/>
                  <a:gd name="T5" fmla="*/ 6 h 6"/>
                  <a:gd name="T6" fmla="*/ 0 w 21"/>
                  <a:gd name="T7" fmla="*/ 6 h 6"/>
                  <a:gd name="T8" fmla="*/ 5 w 21"/>
                  <a:gd name="T9" fmla="*/ 0 h 6"/>
                </a:gdLst>
                <a:ahLst/>
                <a:cxnLst>
                  <a:cxn ang="0">
                    <a:pos x="T0" y="T1"/>
                  </a:cxn>
                  <a:cxn ang="0">
                    <a:pos x="T2" y="T3"/>
                  </a:cxn>
                  <a:cxn ang="0">
                    <a:pos x="T4" y="T5"/>
                  </a:cxn>
                  <a:cxn ang="0">
                    <a:pos x="T6" y="T7"/>
                  </a:cxn>
                  <a:cxn ang="0">
                    <a:pos x="T8" y="T9"/>
                  </a:cxn>
                </a:cxnLst>
                <a:rect l="0" t="0" r="r" b="b"/>
                <a:pathLst>
                  <a:path w="21" h="6">
                    <a:moveTo>
                      <a:pt x="5" y="0"/>
                    </a:moveTo>
                    <a:lnTo>
                      <a:pt x="10" y="0"/>
                    </a:lnTo>
                    <a:lnTo>
                      <a:pt x="21" y="6"/>
                    </a:lnTo>
                    <a:lnTo>
                      <a:pt x="0" y="6"/>
                    </a:lnTo>
                    <a:lnTo>
                      <a:pt x="5"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76" name="Freeform 428"/>
              <p:cNvSpPr>
                <a:spLocks/>
              </p:cNvSpPr>
              <p:nvPr/>
            </p:nvSpPr>
            <p:spPr bwMode="auto">
              <a:xfrm>
                <a:off x="1861" y="2057"/>
                <a:ext cx="5" cy="11"/>
              </a:xfrm>
              <a:custGeom>
                <a:avLst/>
                <a:gdLst>
                  <a:gd name="T0" fmla="*/ 5 w 5"/>
                  <a:gd name="T1" fmla="*/ 5 h 11"/>
                  <a:gd name="T2" fmla="*/ 5 w 5"/>
                  <a:gd name="T3" fmla="*/ 5 h 11"/>
                  <a:gd name="T4" fmla="*/ 0 w 5"/>
                  <a:gd name="T5" fmla="*/ 11 h 11"/>
                  <a:gd name="T6" fmla="*/ 5 w 5"/>
                  <a:gd name="T7" fmla="*/ 0 h 11"/>
                  <a:gd name="T8" fmla="*/ 5 w 5"/>
                  <a:gd name="T9" fmla="*/ 5 h 11"/>
                </a:gdLst>
                <a:ahLst/>
                <a:cxnLst>
                  <a:cxn ang="0">
                    <a:pos x="T0" y="T1"/>
                  </a:cxn>
                  <a:cxn ang="0">
                    <a:pos x="T2" y="T3"/>
                  </a:cxn>
                  <a:cxn ang="0">
                    <a:pos x="T4" y="T5"/>
                  </a:cxn>
                  <a:cxn ang="0">
                    <a:pos x="T6" y="T7"/>
                  </a:cxn>
                  <a:cxn ang="0">
                    <a:pos x="T8" y="T9"/>
                  </a:cxn>
                </a:cxnLst>
                <a:rect l="0" t="0" r="r" b="b"/>
                <a:pathLst>
                  <a:path w="5" h="11">
                    <a:moveTo>
                      <a:pt x="5" y="5"/>
                    </a:moveTo>
                    <a:lnTo>
                      <a:pt x="5" y="5"/>
                    </a:lnTo>
                    <a:lnTo>
                      <a:pt x="0" y="11"/>
                    </a:lnTo>
                    <a:lnTo>
                      <a:pt x="5" y="0"/>
                    </a:lnTo>
                    <a:lnTo>
                      <a:pt x="5" y="5"/>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77" name="Freeform 429"/>
              <p:cNvSpPr>
                <a:spLocks/>
              </p:cNvSpPr>
              <p:nvPr/>
            </p:nvSpPr>
            <p:spPr bwMode="auto">
              <a:xfrm>
                <a:off x="1861" y="2057"/>
                <a:ext cx="5" cy="11"/>
              </a:xfrm>
              <a:custGeom>
                <a:avLst/>
                <a:gdLst>
                  <a:gd name="T0" fmla="*/ 5 w 5"/>
                  <a:gd name="T1" fmla="*/ 5 h 11"/>
                  <a:gd name="T2" fmla="*/ 5 w 5"/>
                  <a:gd name="T3" fmla="*/ 5 h 11"/>
                  <a:gd name="T4" fmla="*/ 0 w 5"/>
                  <a:gd name="T5" fmla="*/ 11 h 11"/>
                  <a:gd name="T6" fmla="*/ 5 w 5"/>
                  <a:gd name="T7" fmla="*/ 0 h 11"/>
                  <a:gd name="T8" fmla="*/ 5 w 5"/>
                  <a:gd name="T9" fmla="*/ 5 h 11"/>
                  <a:gd name="T10" fmla="*/ 5 w 5"/>
                  <a:gd name="T11" fmla="*/ 5 h 11"/>
                </a:gdLst>
                <a:ahLst/>
                <a:cxnLst>
                  <a:cxn ang="0">
                    <a:pos x="T0" y="T1"/>
                  </a:cxn>
                  <a:cxn ang="0">
                    <a:pos x="T2" y="T3"/>
                  </a:cxn>
                  <a:cxn ang="0">
                    <a:pos x="T4" y="T5"/>
                  </a:cxn>
                  <a:cxn ang="0">
                    <a:pos x="T6" y="T7"/>
                  </a:cxn>
                  <a:cxn ang="0">
                    <a:pos x="T8" y="T9"/>
                  </a:cxn>
                  <a:cxn ang="0">
                    <a:pos x="T10" y="T11"/>
                  </a:cxn>
                </a:cxnLst>
                <a:rect l="0" t="0" r="r" b="b"/>
                <a:pathLst>
                  <a:path w="5" h="11">
                    <a:moveTo>
                      <a:pt x="5" y="5"/>
                    </a:moveTo>
                    <a:lnTo>
                      <a:pt x="5" y="5"/>
                    </a:lnTo>
                    <a:lnTo>
                      <a:pt x="0" y="11"/>
                    </a:lnTo>
                    <a:lnTo>
                      <a:pt x="5" y="0"/>
                    </a:lnTo>
                    <a:lnTo>
                      <a:pt x="5" y="5"/>
                    </a:lnTo>
                    <a:lnTo>
                      <a:pt x="5" y="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78" name="Rectangle 430"/>
              <p:cNvSpPr>
                <a:spLocks noChangeArrowheads="1"/>
              </p:cNvSpPr>
              <p:nvPr/>
            </p:nvSpPr>
            <p:spPr bwMode="auto">
              <a:xfrm>
                <a:off x="1887" y="2068"/>
                <a:ext cx="1" cy="5"/>
              </a:xfrm>
              <a:prstGeom prst="rect">
                <a:avLst/>
              </a:prstGeom>
              <a:solidFill>
                <a:srgbClr val="E1E1E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79" name="Freeform 431"/>
              <p:cNvSpPr>
                <a:spLocks/>
              </p:cNvSpPr>
              <p:nvPr/>
            </p:nvSpPr>
            <p:spPr bwMode="auto">
              <a:xfrm>
                <a:off x="1887" y="2068"/>
                <a:ext cx="0" cy="5"/>
              </a:xfrm>
              <a:custGeom>
                <a:avLst/>
                <a:gdLst>
                  <a:gd name="T0" fmla="*/ 0 h 5"/>
                  <a:gd name="T1" fmla="*/ 0 h 5"/>
                  <a:gd name="T2" fmla="*/ 0 h 5"/>
                  <a:gd name="T3" fmla="*/ 5 h 5"/>
                  <a:gd name="T4" fmla="*/ 0 h 5"/>
                </a:gdLst>
                <a:ahLst/>
                <a:cxnLst>
                  <a:cxn ang="0">
                    <a:pos x="0" y="T0"/>
                  </a:cxn>
                  <a:cxn ang="0">
                    <a:pos x="0" y="T1"/>
                  </a:cxn>
                  <a:cxn ang="0">
                    <a:pos x="0" y="T2"/>
                  </a:cxn>
                  <a:cxn ang="0">
                    <a:pos x="0" y="T3"/>
                  </a:cxn>
                  <a:cxn ang="0">
                    <a:pos x="0" y="T4"/>
                  </a:cxn>
                </a:cxnLst>
                <a:rect l="0" t="0" r="r" b="b"/>
                <a:pathLst>
                  <a:path h="5">
                    <a:moveTo>
                      <a:pt x="0" y="0"/>
                    </a:moveTo>
                    <a:lnTo>
                      <a:pt x="0" y="0"/>
                    </a:lnTo>
                    <a:lnTo>
                      <a:pt x="0" y="0"/>
                    </a:lnTo>
                    <a:lnTo>
                      <a:pt x="0" y="5"/>
                    </a:lnTo>
                    <a:lnTo>
                      <a:pt x="0"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80" name="Freeform 432"/>
              <p:cNvSpPr>
                <a:spLocks/>
              </p:cNvSpPr>
              <p:nvPr/>
            </p:nvSpPr>
            <p:spPr bwMode="auto">
              <a:xfrm>
                <a:off x="1887" y="2084"/>
                <a:ext cx="5" cy="5"/>
              </a:xfrm>
              <a:custGeom>
                <a:avLst/>
                <a:gdLst>
                  <a:gd name="T0" fmla="*/ 0 w 5"/>
                  <a:gd name="T1" fmla="*/ 0 h 5"/>
                  <a:gd name="T2" fmla="*/ 5 w 5"/>
                  <a:gd name="T3" fmla="*/ 0 h 5"/>
                  <a:gd name="T4" fmla="*/ 5 w 5"/>
                  <a:gd name="T5" fmla="*/ 5 h 5"/>
                  <a:gd name="T6" fmla="*/ 0 w 5"/>
                  <a:gd name="T7" fmla="*/ 0 h 5"/>
                </a:gdLst>
                <a:ahLst/>
                <a:cxnLst>
                  <a:cxn ang="0">
                    <a:pos x="T0" y="T1"/>
                  </a:cxn>
                  <a:cxn ang="0">
                    <a:pos x="T2" y="T3"/>
                  </a:cxn>
                  <a:cxn ang="0">
                    <a:pos x="T4" y="T5"/>
                  </a:cxn>
                  <a:cxn ang="0">
                    <a:pos x="T6" y="T7"/>
                  </a:cxn>
                </a:cxnLst>
                <a:rect l="0" t="0" r="r" b="b"/>
                <a:pathLst>
                  <a:path w="5" h="5">
                    <a:moveTo>
                      <a:pt x="0" y="0"/>
                    </a:moveTo>
                    <a:lnTo>
                      <a:pt x="5" y="0"/>
                    </a:lnTo>
                    <a:lnTo>
                      <a:pt x="5" y="5"/>
                    </a:lnTo>
                    <a:lnTo>
                      <a:pt x="0" y="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81" name="Freeform 433"/>
              <p:cNvSpPr>
                <a:spLocks/>
              </p:cNvSpPr>
              <p:nvPr/>
            </p:nvSpPr>
            <p:spPr bwMode="auto">
              <a:xfrm>
                <a:off x="1887" y="2084"/>
                <a:ext cx="5" cy="5"/>
              </a:xfrm>
              <a:custGeom>
                <a:avLst/>
                <a:gdLst>
                  <a:gd name="T0" fmla="*/ 5 w 5"/>
                  <a:gd name="T1" fmla="*/ 0 h 5"/>
                  <a:gd name="T2" fmla="*/ 5 w 5"/>
                  <a:gd name="T3" fmla="*/ 0 h 5"/>
                  <a:gd name="T4" fmla="*/ 5 w 5"/>
                  <a:gd name="T5" fmla="*/ 5 h 5"/>
                  <a:gd name="T6" fmla="*/ 0 w 5"/>
                  <a:gd name="T7" fmla="*/ 0 h 5"/>
                  <a:gd name="T8" fmla="*/ 5 w 5"/>
                  <a:gd name="T9" fmla="*/ 0 h 5"/>
                </a:gdLst>
                <a:ahLst/>
                <a:cxnLst>
                  <a:cxn ang="0">
                    <a:pos x="T0" y="T1"/>
                  </a:cxn>
                  <a:cxn ang="0">
                    <a:pos x="T2" y="T3"/>
                  </a:cxn>
                  <a:cxn ang="0">
                    <a:pos x="T4" y="T5"/>
                  </a:cxn>
                  <a:cxn ang="0">
                    <a:pos x="T6" y="T7"/>
                  </a:cxn>
                  <a:cxn ang="0">
                    <a:pos x="T8" y="T9"/>
                  </a:cxn>
                </a:cxnLst>
                <a:rect l="0" t="0" r="r" b="b"/>
                <a:pathLst>
                  <a:path w="5" h="5">
                    <a:moveTo>
                      <a:pt x="5" y="0"/>
                    </a:moveTo>
                    <a:lnTo>
                      <a:pt x="5" y="0"/>
                    </a:lnTo>
                    <a:lnTo>
                      <a:pt x="5" y="5"/>
                    </a:lnTo>
                    <a:lnTo>
                      <a:pt x="0" y="0"/>
                    </a:lnTo>
                    <a:lnTo>
                      <a:pt x="5"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82" name="Freeform 434"/>
              <p:cNvSpPr>
                <a:spLocks/>
              </p:cNvSpPr>
              <p:nvPr/>
            </p:nvSpPr>
            <p:spPr bwMode="auto">
              <a:xfrm>
                <a:off x="1897" y="2094"/>
                <a:ext cx="0" cy="5"/>
              </a:xfrm>
              <a:custGeom>
                <a:avLst/>
                <a:gdLst>
                  <a:gd name="T0" fmla="*/ 5 h 5"/>
                  <a:gd name="T1" fmla="*/ 0 h 5"/>
                  <a:gd name="T2" fmla="*/ 5 h 5"/>
                  <a:gd name="T3" fmla="*/ 5 h 5"/>
                </a:gdLst>
                <a:ahLst/>
                <a:cxnLst>
                  <a:cxn ang="0">
                    <a:pos x="0" y="T0"/>
                  </a:cxn>
                  <a:cxn ang="0">
                    <a:pos x="0" y="T1"/>
                  </a:cxn>
                  <a:cxn ang="0">
                    <a:pos x="0" y="T2"/>
                  </a:cxn>
                  <a:cxn ang="0">
                    <a:pos x="0" y="T3"/>
                  </a:cxn>
                </a:cxnLst>
                <a:rect l="0" t="0" r="r" b="b"/>
                <a:pathLst>
                  <a:path h="5">
                    <a:moveTo>
                      <a:pt x="0" y="5"/>
                    </a:moveTo>
                    <a:lnTo>
                      <a:pt x="0" y="0"/>
                    </a:lnTo>
                    <a:lnTo>
                      <a:pt x="0" y="5"/>
                    </a:lnTo>
                    <a:lnTo>
                      <a:pt x="0" y="5"/>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83" name="Rectangle 435"/>
              <p:cNvSpPr>
                <a:spLocks noChangeArrowheads="1"/>
              </p:cNvSpPr>
              <p:nvPr/>
            </p:nvSpPr>
            <p:spPr bwMode="auto">
              <a:xfrm>
                <a:off x="1897" y="2094"/>
                <a:ext cx="1" cy="5"/>
              </a:xfrm>
              <a:prstGeom prst="rect">
                <a:avLst/>
              </a:pr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84" name="Freeform 436"/>
              <p:cNvSpPr>
                <a:spLocks noEditPoints="1"/>
              </p:cNvSpPr>
              <p:nvPr/>
            </p:nvSpPr>
            <p:spPr bwMode="auto">
              <a:xfrm>
                <a:off x="3680" y="1925"/>
                <a:ext cx="116" cy="169"/>
              </a:xfrm>
              <a:custGeom>
                <a:avLst/>
                <a:gdLst>
                  <a:gd name="T0" fmla="*/ 116 w 116"/>
                  <a:gd name="T1" fmla="*/ 69 h 169"/>
                  <a:gd name="T2" fmla="*/ 90 w 116"/>
                  <a:gd name="T3" fmla="*/ 127 h 169"/>
                  <a:gd name="T4" fmla="*/ 53 w 116"/>
                  <a:gd name="T5" fmla="*/ 164 h 169"/>
                  <a:gd name="T6" fmla="*/ 21 w 116"/>
                  <a:gd name="T7" fmla="*/ 169 h 169"/>
                  <a:gd name="T8" fmla="*/ 11 w 116"/>
                  <a:gd name="T9" fmla="*/ 143 h 169"/>
                  <a:gd name="T10" fmla="*/ 0 w 116"/>
                  <a:gd name="T11" fmla="*/ 132 h 169"/>
                  <a:gd name="T12" fmla="*/ 47 w 116"/>
                  <a:gd name="T13" fmla="*/ 111 h 169"/>
                  <a:gd name="T14" fmla="*/ 53 w 116"/>
                  <a:gd name="T15" fmla="*/ 74 h 169"/>
                  <a:gd name="T16" fmla="*/ 42 w 116"/>
                  <a:gd name="T17" fmla="*/ 64 h 169"/>
                  <a:gd name="T18" fmla="*/ 47 w 116"/>
                  <a:gd name="T19" fmla="*/ 48 h 169"/>
                  <a:gd name="T20" fmla="*/ 53 w 116"/>
                  <a:gd name="T21" fmla="*/ 37 h 169"/>
                  <a:gd name="T22" fmla="*/ 53 w 116"/>
                  <a:gd name="T23" fmla="*/ 27 h 169"/>
                  <a:gd name="T24" fmla="*/ 58 w 116"/>
                  <a:gd name="T25" fmla="*/ 16 h 169"/>
                  <a:gd name="T26" fmla="*/ 74 w 116"/>
                  <a:gd name="T27" fmla="*/ 42 h 169"/>
                  <a:gd name="T28" fmla="*/ 90 w 116"/>
                  <a:gd name="T29" fmla="*/ 48 h 169"/>
                  <a:gd name="T30" fmla="*/ 116 w 116"/>
                  <a:gd name="T31" fmla="*/ 69 h 169"/>
                  <a:gd name="T32" fmla="*/ 58 w 116"/>
                  <a:gd name="T33" fmla="*/ 6 h 169"/>
                  <a:gd name="T34" fmla="*/ 53 w 116"/>
                  <a:gd name="T35" fmla="*/ 6 h 169"/>
                  <a:gd name="T36" fmla="*/ 58 w 116"/>
                  <a:gd name="T37" fmla="*/ 0 h 169"/>
                  <a:gd name="T38" fmla="*/ 58 w 116"/>
                  <a:gd name="T39" fmla="*/ 6 h 169"/>
                  <a:gd name="T40" fmla="*/ 58 w 116"/>
                  <a:gd name="T41" fmla="*/ 6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16" h="169">
                    <a:moveTo>
                      <a:pt x="116" y="69"/>
                    </a:moveTo>
                    <a:lnTo>
                      <a:pt x="90" y="127"/>
                    </a:lnTo>
                    <a:lnTo>
                      <a:pt x="53" y="164"/>
                    </a:lnTo>
                    <a:lnTo>
                      <a:pt x="21" y="169"/>
                    </a:lnTo>
                    <a:lnTo>
                      <a:pt x="11" y="143"/>
                    </a:lnTo>
                    <a:lnTo>
                      <a:pt x="0" y="132"/>
                    </a:lnTo>
                    <a:lnTo>
                      <a:pt x="47" y="111"/>
                    </a:lnTo>
                    <a:lnTo>
                      <a:pt x="53" y="74"/>
                    </a:lnTo>
                    <a:lnTo>
                      <a:pt x="42" y="64"/>
                    </a:lnTo>
                    <a:lnTo>
                      <a:pt x="47" y="48"/>
                    </a:lnTo>
                    <a:lnTo>
                      <a:pt x="53" y="37"/>
                    </a:lnTo>
                    <a:lnTo>
                      <a:pt x="53" y="27"/>
                    </a:lnTo>
                    <a:lnTo>
                      <a:pt x="58" y="16"/>
                    </a:lnTo>
                    <a:lnTo>
                      <a:pt x="74" y="42"/>
                    </a:lnTo>
                    <a:lnTo>
                      <a:pt x="90" y="48"/>
                    </a:lnTo>
                    <a:lnTo>
                      <a:pt x="116" y="69"/>
                    </a:lnTo>
                    <a:close/>
                    <a:moveTo>
                      <a:pt x="58" y="6"/>
                    </a:moveTo>
                    <a:lnTo>
                      <a:pt x="53" y="6"/>
                    </a:lnTo>
                    <a:lnTo>
                      <a:pt x="58" y="0"/>
                    </a:lnTo>
                    <a:lnTo>
                      <a:pt x="58" y="6"/>
                    </a:lnTo>
                    <a:lnTo>
                      <a:pt x="58" y="6"/>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85" name="Freeform 437"/>
              <p:cNvSpPr>
                <a:spLocks noEditPoints="1"/>
              </p:cNvSpPr>
              <p:nvPr/>
            </p:nvSpPr>
            <p:spPr bwMode="auto">
              <a:xfrm>
                <a:off x="3680" y="1925"/>
                <a:ext cx="116" cy="169"/>
              </a:xfrm>
              <a:custGeom>
                <a:avLst/>
                <a:gdLst>
                  <a:gd name="T0" fmla="*/ 116 w 116"/>
                  <a:gd name="T1" fmla="*/ 69 h 169"/>
                  <a:gd name="T2" fmla="*/ 90 w 116"/>
                  <a:gd name="T3" fmla="*/ 127 h 169"/>
                  <a:gd name="T4" fmla="*/ 53 w 116"/>
                  <a:gd name="T5" fmla="*/ 164 h 169"/>
                  <a:gd name="T6" fmla="*/ 21 w 116"/>
                  <a:gd name="T7" fmla="*/ 169 h 169"/>
                  <a:gd name="T8" fmla="*/ 11 w 116"/>
                  <a:gd name="T9" fmla="*/ 143 h 169"/>
                  <a:gd name="T10" fmla="*/ 0 w 116"/>
                  <a:gd name="T11" fmla="*/ 132 h 169"/>
                  <a:gd name="T12" fmla="*/ 47 w 116"/>
                  <a:gd name="T13" fmla="*/ 111 h 169"/>
                  <a:gd name="T14" fmla="*/ 53 w 116"/>
                  <a:gd name="T15" fmla="*/ 74 h 169"/>
                  <a:gd name="T16" fmla="*/ 42 w 116"/>
                  <a:gd name="T17" fmla="*/ 64 h 169"/>
                  <a:gd name="T18" fmla="*/ 47 w 116"/>
                  <a:gd name="T19" fmla="*/ 48 h 169"/>
                  <a:gd name="T20" fmla="*/ 53 w 116"/>
                  <a:gd name="T21" fmla="*/ 37 h 169"/>
                  <a:gd name="T22" fmla="*/ 53 w 116"/>
                  <a:gd name="T23" fmla="*/ 27 h 169"/>
                  <a:gd name="T24" fmla="*/ 58 w 116"/>
                  <a:gd name="T25" fmla="*/ 16 h 169"/>
                  <a:gd name="T26" fmla="*/ 74 w 116"/>
                  <a:gd name="T27" fmla="*/ 42 h 169"/>
                  <a:gd name="T28" fmla="*/ 90 w 116"/>
                  <a:gd name="T29" fmla="*/ 48 h 169"/>
                  <a:gd name="T30" fmla="*/ 116 w 116"/>
                  <a:gd name="T31" fmla="*/ 69 h 169"/>
                  <a:gd name="T32" fmla="*/ 53 w 116"/>
                  <a:gd name="T33" fmla="*/ 6 h 169"/>
                  <a:gd name="T34" fmla="*/ 53 w 116"/>
                  <a:gd name="T35" fmla="*/ 6 h 169"/>
                  <a:gd name="T36" fmla="*/ 58 w 116"/>
                  <a:gd name="T37" fmla="*/ 0 h 169"/>
                  <a:gd name="T38" fmla="*/ 58 w 116"/>
                  <a:gd name="T39" fmla="*/ 6 h 169"/>
                  <a:gd name="T40" fmla="*/ 58 w 116"/>
                  <a:gd name="T41" fmla="*/ 6 h 169"/>
                  <a:gd name="T42" fmla="*/ 53 w 116"/>
                  <a:gd name="T43" fmla="*/ 6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16" h="169">
                    <a:moveTo>
                      <a:pt x="116" y="69"/>
                    </a:moveTo>
                    <a:lnTo>
                      <a:pt x="90" y="127"/>
                    </a:lnTo>
                    <a:lnTo>
                      <a:pt x="53" y="164"/>
                    </a:lnTo>
                    <a:lnTo>
                      <a:pt x="21" y="169"/>
                    </a:lnTo>
                    <a:lnTo>
                      <a:pt x="11" y="143"/>
                    </a:lnTo>
                    <a:lnTo>
                      <a:pt x="0" y="132"/>
                    </a:lnTo>
                    <a:lnTo>
                      <a:pt x="47" y="111"/>
                    </a:lnTo>
                    <a:lnTo>
                      <a:pt x="53" y="74"/>
                    </a:lnTo>
                    <a:lnTo>
                      <a:pt x="42" y="64"/>
                    </a:lnTo>
                    <a:lnTo>
                      <a:pt x="47" y="48"/>
                    </a:lnTo>
                    <a:lnTo>
                      <a:pt x="53" y="37"/>
                    </a:lnTo>
                    <a:lnTo>
                      <a:pt x="53" y="27"/>
                    </a:lnTo>
                    <a:lnTo>
                      <a:pt x="58" y="16"/>
                    </a:lnTo>
                    <a:lnTo>
                      <a:pt x="74" y="42"/>
                    </a:lnTo>
                    <a:lnTo>
                      <a:pt x="90" y="48"/>
                    </a:lnTo>
                    <a:lnTo>
                      <a:pt x="116" y="69"/>
                    </a:lnTo>
                    <a:moveTo>
                      <a:pt x="53" y="6"/>
                    </a:moveTo>
                    <a:lnTo>
                      <a:pt x="53" y="6"/>
                    </a:lnTo>
                    <a:lnTo>
                      <a:pt x="58" y="0"/>
                    </a:lnTo>
                    <a:lnTo>
                      <a:pt x="58" y="6"/>
                    </a:lnTo>
                    <a:lnTo>
                      <a:pt x="58" y="6"/>
                    </a:lnTo>
                    <a:lnTo>
                      <a:pt x="53" y="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86" name="Freeform 438"/>
              <p:cNvSpPr>
                <a:spLocks/>
              </p:cNvSpPr>
              <p:nvPr/>
            </p:nvSpPr>
            <p:spPr bwMode="auto">
              <a:xfrm>
                <a:off x="3216" y="1983"/>
                <a:ext cx="258" cy="259"/>
              </a:xfrm>
              <a:custGeom>
                <a:avLst/>
                <a:gdLst>
                  <a:gd name="T0" fmla="*/ 37 w 258"/>
                  <a:gd name="T1" fmla="*/ 259 h 259"/>
                  <a:gd name="T2" fmla="*/ 26 w 258"/>
                  <a:gd name="T3" fmla="*/ 259 h 259"/>
                  <a:gd name="T4" fmla="*/ 26 w 258"/>
                  <a:gd name="T5" fmla="*/ 238 h 259"/>
                  <a:gd name="T6" fmla="*/ 16 w 258"/>
                  <a:gd name="T7" fmla="*/ 217 h 259"/>
                  <a:gd name="T8" fmla="*/ 5 w 258"/>
                  <a:gd name="T9" fmla="*/ 185 h 259"/>
                  <a:gd name="T10" fmla="*/ 0 w 258"/>
                  <a:gd name="T11" fmla="*/ 164 h 259"/>
                  <a:gd name="T12" fmla="*/ 16 w 258"/>
                  <a:gd name="T13" fmla="*/ 132 h 259"/>
                  <a:gd name="T14" fmla="*/ 32 w 258"/>
                  <a:gd name="T15" fmla="*/ 132 h 259"/>
                  <a:gd name="T16" fmla="*/ 26 w 258"/>
                  <a:gd name="T17" fmla="*/ 64 h 259"/>
                  <a:gd name="T18" fmla="*/ 26 w 258"/>
                  <a:gd name="T19" fmla="*/ 53 h 259"/>
                  <a:gd name="T20" fmla="*/ 42 w 258"/>
                  <a:gd name="T21" fmla="*/ 53 h 259"/>
                  <a:gd name="T22" fmla="*/ 42 w 258"/>
                  <a:gd name="T23" fmla="*/ 21 h 259"/>
                  <a:gd name="T24" fmla="*/ 169 w 258"/>
                  <a:gd name="T25" fmla="*/ 16 h 259"/>
                  <a:gd name="T26" fmla="*/ 174 w 258"/>
                  <a:gd name="T27" fmla="*/ 27 h 259"/>
                  <a:gd name="T28" fmla="*/ 185 w 258"/>
                  <a:gd name="T29" fmla="*/ 21 h 259"/>
                  <a:gd name="T30" fmla="*/ 206 w 258"/>
                  <a:gd name="T31" fmla="*/ 0 h 259"/>
                  <a:gd name="T32" fmla="*/ 227 w 258"/>
                  <a:gd name="T33" fmla="*/ 16 h 259"/>
                  <a:gd name="T34" fmla="*/ 237 w 258"/>
                  <a:gd name="T35" fmla="*/ 74 h 259"/>
                  <a:gd name="T36" fmla="*/ 258 w 258"/>
                  <a:gd name="T37" fmla="*/ 90 h 259"/>
                  <a:gd name="T38" fmla="*/ 253 w 258"/>
                  <a:gd name="T39" fmla="*/ 101 h 259"/>
                  <a:gd name="T40" fmla="*/ 243 w 258"/>
                  <a:gd name="T41" fmla="*/ 101 h 259"/>
                  <a:gd name="T42" fmla="*/ 232 w 258"/>
                  <a:gd name="T43" fmla="*/ 106 h 259"/>
                  <a:gd name="T44" fmla="*/ 232 w 258"/>
                  <a:gd name="T45" fmla="*/ 122 h 259"/>
                  <a:gd name="T46" fmla="*/ 227 w 258"/>
                  <a:gd name="T47" fmla="*/ 143 h 259"/>
                  <a:gd name="T48" fmla="*/ 227 w 258"/>
                  <a:gd name="T49" fmla="*/ 159 h 259"/>
                  <a:gd name="T50" fmla="*/ 227 w 258"/>
                  <a:gd name="T51" fmla="*/ 174 h 259"/>
                  <a:gd name="T52" fmla="*/ 221 w 258"/>
                  <a:gd name="T53" fmla="*/ 185 h 259"/>
                  <a:gd name="T54" fmla="*/ 216 w 258"/>
                  <a:gd name="T55" fmla="*/ 185 h 259"/>
                  <a:gd name="T56" fmla="*/ 206 w 258"/>
                  <a:gd name="T57" fmla="*/ 217 h 259"/>
                  <a:gd name="T58" fmla="*/ 206 w 258"/>
                  <a:gd name="T59" fmla="*/ 222 h 259"/>
                  <a:gd name="T60" fmla="*/ 200 w 258"/>
                  <a:gd name="T61" fmla="*/ 217 h 259"/>
                  <a:gd name="T62" fmla="*/ 195 w 258"/>
                  <a:gd name="T63" fmla="*/ 243 h 259"/>
                  <a:gd name="T64" fmla="*/ 195 w 258"/>
                  <a:gd name="T65" fmla="*/ 243 h 259"/>
                  <a:gd name="T66" fmla="*/ 190 w 258"/>
                  <a:gd name="T67" fmla="*/ 243 h 259"/>
                  <a:gd name="T68" fmla="*/ 190 w 258"/>
                  <a:gd name="T69" fmla="*/ 232 h 259"/>
                  <a:gd name="T70" fmla="*/ 179 w 258"/>
                  <a:gd name="T71" fmla="*/ 222 h 259"/>
                  <a:gd name="T72" fmla="*/ 174 w 258"/>
                  <a:gd name="T73" fmla="*/ 206 h 259"/>
                  <a:gd name="T74" fmla="*/ 179 w 258"/>
                  <a:gd name="T75" fmla="*/ 196 h 259"/>
                  <a:gd name="T76" fmla="*/ 169 w 258"/>
                  <a:gd name="T77" fmla="*/ 196 h 259"/>
                  <a:gd name="T78" fmla="*/ 169 w 258"/>
                  <a:gd name="T79" fmla="*/ 201 h 259"/>
                  <a:gd name="T80" fmla="*/ 158 w 258"/>
                  <a:gd name="T81" fmla="*/ 201 h 259"/>
                  <a:gd name="T82" fmla="*/ 163 w 258"/>
                  <a:gd name="T83" fmla="*/ 206 h 259"/>
                  <a:gd name="T84" fmla="*/ 169 w 258"/>
                  <a:gd name="T85" fmla="*/ 217 h 259"/>
                  <a:gd name="T86" fmla="*/ 148 w 258"/>
                  <a:gd name="T87" fmla="*/ 238 h 259"/>
                  <a:gd name="T88" fmla="*/ 142 w 258"/>
                  <a:gd name="T89" fmla="*/ 238 h 259"/>
                  <a:gd name="T90" fmla="*/ 127 w 258"/>
                  <a:gd name="T91" fmla="*/ 227 h 259"/>
                  <a:gd name="T92" fmla="*/ 121 w 258"/>
                  <a:gd name="T93" fmla="*/ 232 h 259"/>
                  <a:gd name="T94" fmla="*/ 121 w 258"/>
                  <a:gd name="T95" fmla="*/ 238 h 259"/>
                  <a:gd name="T96" fmla="*/ 111 w 258"/>
                  <a:gd name="T97" fmla="*/ 238 h 259"/>
                  <a:gd name="T98" fmla="*/ 111 w 258"/>
                  <a:gd name="T99" fmla="*/ 243 h 259"/>
                  <a:gd name="T100" fmla="*/ 95 w 258"/>
                  <a:gd name="T101" fmla="*/ 248 h 259"/>
                  <a:gd name="T102" fmla="*/ 95 w 258"/>
                  <a:gd name="T103" fmla="*/ 243 h 259"/>
                  <a:gd name="T104" fmla="*/ 68 w 258"/>
                  <a:gd name="T105" fmla="*/ 243 h 259"/>
                  <a:gd name="T106" fmla="*/ 63 w 258"/>
                  <a:gd name="T107" fmla="*/ 227 h 259"/>
                  <a:gd name="T108" fmla="*/ 53 w 258"/>
                  <a:gd name="T109" fmla="*/ 227 h 259"/>
                  <a:gd name="T110" fmla="*/ 37 w 258"/>
                  <a:gd name="T111" fmla="*/ 259 h 259"/>
                  <a:gd name="T112" fmla="*/ 37 w 258"/>
                  <a:gd name="T113" fmla="*/ 259 h 2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258" h="259">
                    <a:moveTo>
                      <a:pt x="37" y="259"/>
                    </a:moveTo>
                    <a:lnTo>
                      <a:pt x="26" y="259"/>
                    </a:lnTo>
                    <a:lnTo>
                      <a:pt x="26" y="238"/>
                    </a:lnTo>
                    <a:lnTo>
                      <a:pt x="16" y="217"/>
                    </a:lnTo>
                    <a:lnTo>
                      <a:pt x="5" y="185"/>
                    </a:lnTo>
                    <a:lnTo>
                      <a:pt x="0" y="164"/>
                    </a:lnTo>
                    <a:lnTo>
                      <a:pt x="16" y="132"/>
                    </a:lnTo>
                    <a:lnTo>
                      <a:pt x="32" y="132"/>
                    </a:lnTo>
                    <a:lnTo>
                      <a:pt x="26" y="64"/>
                    </a:lnTo>
                    <a:lnTo>
                      <a:pt x="26" y="53"/>
                    </a:lnTo>
                    <a:lnTo>
                      <a:pt x="42" y="53"/>
                    </a:lnTo>
                    <a:lnTo>
                      <a:pt x="42" y="21"/>
                    </a:lnTo>
                    <a:lnTo>
                      <a:pt x="169" y="16"/>
                    </a:lnTo>
                    <a:lnTo>
                      <a:pt x="174" y="27"/>
                    </a:lnTo>
                    <a:lnTo>
                      <a:pt x="185" y="21"/>
                    </a:lnTo>
                    <a:lnTo>
                      <a:pt x="206" y="0"/>
                    </a:lnTo>
                    <a:lnTo>
                      <a:pt x="227" y="16"/>
                    </a:lnTo>
                    <a:lnTo>
                      <a:pt x="237" y="74"/>
                    </a:lnTo>
                    <a:lnTo>
                      <a:pt x="258" y="90"/>
                    </a:lnTo>
                    <a:lnTo>
                      <a:pt x="253" y="101"/>
                    </a:lnTo>
                    <a:lnTo>
                      <a:pt x="243" y="101"/>
                    </a:lnTo>
                    <a:lnTo>
                      <a:pt x="232" y="106"/>
                    </a:lnTo>
                    <a:lnTo>
                      <a:pt x="232" y="122"/>
                    </a:lnTo>
                    <a:lnTo>
                      <a:pt x="227" y="143"/>
                    </a:lnTo>
                    <a:lnTo>
                      <a:pt x="227" y="159"/>
                    </a:lnTo>
                    <a:lnTo>
                      <a:pt x="227" y="174"/>
                    </a:lnTo>
                    <a:lnTo>
                      <a:pt x="221" y="185"/>
                    </a:lnTo>
                    <a:lnTo>
                      <a:pt x="216" y="185"/>
                    </a:lnTo>
                    <a:lnTo>
                      <a:pt x="206" y="217"/>
                    </a:lnTo>
                    <a:lnTo>
                      <a:pt x="206" y="222"/>
                    </a:lnTo>
                    <a:lnTo>
                      <a:pt x="200" y="217"/>
                    </a:lnTo>
                    <a:lnTo>
                      <a:pt x="195" y="243"/>
                    </a:lnTo>
                    <a:lnTo>
                      <a:pt x="195" y="243"/>
                    </a:lnTo>
                    <a:lnTo>
                      <a:pt x="190" y="243"/>
                    </a:lnTo>
                    <a:lnTo>
                      <a:pt x="190" y="232"/>
                    </a:lnTo>
                    <a:lnTo>
                      <a:pt x="179" y="222"/>
                    </a:lnTo>
                    <a:lnTo>
                      <a:pt x="174" y="206"/>
                    </a:lnTo>
                    <a:lnTo>
                      <a:pt x="179" y="196"/>
                    </a:lnTo>
                    <a:lnTo>
                      <a:pt x="169" y="196"/>
                    </a:lnTo>
                    <a:lnTo>
                      <a:pt x="169" y="201"/>
                    </a:lnTo>
                    <a:lnTo>
                      <a:pt x="158" y="201"/>
                    </a:lnTo>
                    <a:lnTo>
                      <a:pt x="163" y="206"/>
                    </a:lnTo>
                    <a:lnTo>
                      <a:pt x="169" y="217"/>
                    </a:lnTo>
                    <a:lnTo>
                      <a:pt x="148" y="238"/>
                    </a:lnTo>
                    <a:lnTo>
                      <a:pt x="142" y="238"/>
                    </a:lnTo>
                    <a:lnTo>
                      <a:pt x="127" y="227"/>
                    </a:lnTo>
                    <a:lnTo>
                      <a:pt x="121" y="232"/>
                    </a:lnTo>
                    <a:lnTo>
                      <a:pt x="121" y="238"/>
                    </a:lnTo>
                    <a:lnTo>
                      <a:pt x="111" y="238"/>
                    </a:lnTo>
                    <a:lnTo>
                      <a:pt x="111" y="243"/>
                    </a:lnTo>
                    <a:lnTo>
                      <a:pt x="95" y="248"/>
                    </a:lnTo>
                    <a:lnTo>
                      <a:pt x="95" y="243"/>
                    </a:lnTo>
                    <a:lnTo>
                      <a:pt x="68" y="243"/>
                    </a:lnTo>
                    <a:lnTo>
                      <a:pt x="63" y="227"/>
                    </a:lnTo>
                    <a:lnTo>
                      <a:pt x="53" y="227"/>
                    </a:lnTo>
                    <a:lnTo>
                      <a:pt x="37" y="259"/>
                    </a:lnTo>
                    <a:lnTo>
                      <a:pt x="37" y="259"/>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87" name="Freeform 439"/>
              <p:cNvSpPr>
                <a:spLocks/>
              </p:cNvSpPr>
              <p:nvPr/>
            </p:nvSpPr>
            <p:spPr bwMode="auto">
              <a:xfrm>
                <a:off x="3216" y="1983"/>
                <a:ext cx="258" cy="259"/>
              </a:xfrm>
              <a:custGeom>
                <a:avLst/>
                <a:gdLst>
                  <a:gd name="T0" fmla="*/ 37 w 258"/>
                  <a:gd name="T1" fmla="*/ 259 h 259"/>
                  <a:gd name="T2" fmla="*/ 26 w 258"/>
                  <a:gd name="T3" fmla="*/ 259 h 259"/>
                  <a:gd name="T4" fmla="*/ 26 w 258"/>
                  <a:gd name="T5" fmla="*/ 238 h 259"/>
                  <a:gd name="T6" fmla="*/ 16 w 258"/>
                  <a:gd name="T7" fmla="*/ 217 h 259"/>
                  <a:gd name="T8" fmla="*/ 5 w 258"/>
                  <a:gd name="T9" fmla="*/ 185 h 259"/>
                  <a:gd name="T10" fmla="*/ 0 w 258"/>
                  <a:gd name="T11" fmla="*/ 164 h 259"/>
                  <a:gd name="T12" fmla="*/ 16 w 258"/>
                  <a:gd name="T13" fmla="*/ 132 h 259"/>
                  <a:gd name="T14" fmla="*/ 32 w 258"/>
                  <a:gd name="T15" fmla="*/ 132 h 259"/>
                  <a:gd name="T16" fmla="*/ 26 w 258"/>
                  <a:gd name="T17" fmla="*/ 64 h 259"/>
                  <a:gd name="T18" fmla="*/ 26 w 258"/>
                  <a:gd name="T19" fmla="*/ 53 h 259"/>
                  <a:gd name="T20" fmla="*/ 42 w 258"/>
                  <a:gd name="T21" fmla="*/ 53 h 259"/>
                  <a:gd name="T22" fmla="*/ 42 w 258"/>
                  <a:gd name="T23" fmla="*/ 21 h 259"/>
                  <a:gd name="T24" fmla="*/ 169 w 258"/>
                  <a:gd name="T25" fmla="*/ 16 h 259"/>
                  <a:gd name="T26" fmla="*/ 174 w 258"/>
                  <a:gd name="T27" fmla="*/ 27 h 259"/>
                  <a:gd name="T28" fmla="*/ 185 w 258"/>
                  <a:gd name="T29" fmla="*/ 21 h 259"/>
                  <a:gd name="T30" fmla="*/ 206 w 258"/>
                  <a:gd name="T31" fmla="*/ 0 h 259"/>
                  <a:gd name="T32" fmla="*/ 227 w 258"/>
                  <a:gd name="T33" fmla="*/ 16 h 259"/>
                  <a:gd name="T34" fmla="*/ 237 w 258"/>
                  <a:gd name="T35" fmla="*/ 74 h 259"/>
                  <a:gd name="T36" fmla="*/ 258 w 258"/>
                  <a:gd name="T37" fmla="*/ 90 h 259"/>
                  <a:gd name="T38" fmla="*/ 253 w 258"/>
                  <a:gd name="T39" fmla="*/ 101 h 259"/>
                  <a:gd name="T40" fmla="*/ 243 w 258"/>
                  <a:gd name="T41" fmla="*/ 101 h 259"/>
                  <a:gd name="T42" fmla="*/ 232 w 258"/>
                  <a:gd name="T43" fmla="*/ 106 h 259"/>
                  <a:gd name="T44" fmla="*/ 232 w 258"/>
                  <a:gd name="T45" fmla="*/ 122 h 259"/>
                  <a:gd name="T46" fmla="*/ 227 w 258"/>
                  <a:gd name="T47" fmla="*/ 143 h 259"/>
                  <a:gd name="T48" fmla="*/ 227 w 258"/>
                  <a:gd name="T49" fmla="*/ 159 h 259"/>
                  <a:gd name="T50" fmla="*/ 227 w 258"/>
                  <a:gd name="T51" fmla="*/ 174 h 259"/>
                  <a:gd name="T52" fmla="*/ 221 w 258"/>
                  <a:gd name="T53" fmla="*/ 185 h 259"/>
                  <a:gd name="T54" fmla="*/ 216 w 258"/>
                  <a:gd name="T55" fmla="*/ 185 h 259"/>
                  <a:gd name="T56" fmla="*/ 206 w 258"/>
                  <a:gd name="T57" fmla="*/ 217 h 259"/>
                  <a:gd name="T58" fmla="*/ 206 w 258"/>
                  <a:gd name="T59" fmla="*/ 222 h 259"/>
                  <a:gd name="T60" fmla="*/ 200 w 258"/>
                  <a:gd name="T61" fmla="*/ 217 h 259"/>
                  <a:gd name="T62" fmla="*/ 195 w 258"/>
                  <a:gd name="T63" fmla="*/ 243 h 259"/>
                  <a:gd name="T64" fmla="*/ 195 w 258"/>
                  <a:gd name="T65" fmla="*/ 243 h 259"/>
                  <a:gd name="T66" fmla="*/ 190 w 258"/>
                  <a:gd name="T67" fmla="*/ 243 h 259"/>
                  <a:gd name="T68" fmla="*/ 190 w 258"/>
                  <a:gd name="T69" fmla="*/ 232 h 259"/>
                  <a:gd name="T70" fmla="*/ 179 w 258"/>
                  <a:gd name="T71" fmla="*/ 222 h 259"/>
                  <a:gd name="T72" fmla="*/ 174 w 258"/>
                  <a:gd name="T73" fmla="*/ 206 h 259"/>
                  <a:gd name="T74" fmla="*/ 179 w 258"/>
                  <a:gd name="T75" fmla="*/ 196 h 259"/>
                  <a:gd name="T76" fmla="*/ 169 w 258"/>
                  <a:gd name="T77" fmla="*/ 196 h 259"/>
                  <a:gd name="T78" fmla="*/ 169 w 258"/>
                  <a:gd name="T79" fmla="*/ 201 h 259"/>
                  <a:gd name="T80" fmla="*/ 158 w 258"/>
                  <a:gd name="T81" fmla="*/ 201 h 259"/>
                  <a:gd name="T82" fmla="*/ 163 w 258"/>
                  <a:gd name="T83" fmla="*/ 206 h 259"/>
                  <a:gd name="T84" fmla="*/ 169 w 258"/>
                  <a:gd name="T85" fmla="*/ 217 h 259"/>
                  <a:gd name="T86" fmla="*/ 148 w 258"/>
                  <a:gd name="T87" fmla="*/ 238 h 259"/>
                  <a:gd name="T88" fmla="*/ 142 w 258"/>
                  <a:gd name="T89" fmla="*/ 238 h 259"/>
                  <a:gd name="T90" fmla="*/ 127 w 258"/>
                  <a:gd name="T91" fmla="*/ 227 h 259"/>
                  <a:gd name="T92" fmla="*/ 121 w 258"/>
                  <a:gd name="T93" fmla="*/ 232 h 259"/>
                  <a:gd name="T94" fmla="*/ 121 w 258"/>
                  <a:gd name="T95" fmla="*/ 238 h 259"/>
                  <a:gd name="T96" fmla="*/ 111 w 258"/>
                  <a:gd name="T97" fmla="*/ 238 h 259"/>
                  <a:gd name="T98" fmla="*/ 111 w 258"/>
                  <a:gd name="T99" fmla="*/ 243 h 259"/>
                  <a:gd name="T100" fmla="*/ 95 w 258"/>
                  <a:gd name="T101" fmla="*/ 248 h 259"/>
                  <a:gd name="T102" fmla="*/ 95 w 258"/>
                  <a:gd name="T103" fmla="*/ 243 h 259"/>
                  <a:gd name="T104" fmla="*/ 68 w 258"/>
                  <a:gd name="T105" fmla="*/ 243 h 259"/>
                  <a:gd name="T106" fmla="*/ 63 w 258"/>
                  <a:gd name="T107" fmla="*/ 227 h 259"/>
                  <a:gd name="T108" fmla="*/ 53 w 258"/>
                  <a:gd name="T109" fmla="*/ 227 h 259"/>
                  <a:gd name="T110" fmla="*/ 37 w 258"/>
                  <a:gd name="T111" fmla="*/ 259 h 259"/>
                  <a:gd name="T112" fmla="*/ 37 w 258"/>
                  <a:gd name="T113" fmla="*/ 259 h 2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258" h="259">
                    <a:moveTo>
                      <a:pt x="37" y="259"/>
                    </a:moveTo>
                    <a:lnTo>
                      <a:pt x="26" y="259"/>
                    </a:lnTo>
                    <a:lnTo>
                      <a:pt x="26" y="238"/>
                    </a:lnTo>
                    <a:lnTo>
                      <a:pt x="16" y="217"/>
                    </a:lnTo>
                    <a:lnTo>
                      <a:pt x="5" y="185"/>
                    </a:lnTo>
                    <a:lnTo>
                      <a:pt x="0" y="164"/>
                    </a:lnTo>
                    <a:lnTo>
                      <a:pt x="16" y="132"/>
                    </a:lnTo>
                    <a:lnTo>
                      <a:pt x="32" y="132"/>
                    </a:lnTo>
                    <a:lnTo>
                      <a:pt x="26" y="64"/>
                    </a:lnTo>
                    <a:lnTo>
                      <a:pt x="26" y="53"/>
                    </a:lnTo>
                    <a:lnTo>
                      <a:pt x="42" y="53"/>
                    </a:lnTo>
                    <a:lnTo>
                      <a:pt x="42" y="21"/>
                    </a:lnTo>
                    <a:lnTo>
                      <a:pt x="169" y="16"/>
                    </a:lnTo>
                    <a:lnTo>
                      <a:pt x="174" y="27"/>
                    </a:lnTo>
                    <a:lnTo>
                      <a:pt x="185" y="21"/>
                    </a:lnTo>
                    <a:lnTo>
                      <a:pt x="206" y="0"/>
                    </a:lnTo>
                    <a:lnTo>
                      <a:pt x="227" y="16"/>
                    </a:lnTo>
                    <a:lnTo>
                      <a:pt x="237" y="74"/>
                    </a:lnTo>
                    <a:lnTo>
                      <a:pt x="258" y="90"/>
                    </a:lnTo>
                    <a:lnTo>
                      <a:pt x="253" y="101"/>
                    </a:lnTo>
                    <a:lnTo>
                      <a:pt x="243" y="101"/>
                    </a:lnTo>
                    <a:lnTo>
                      <a:pt x="232" y="106"/>
                    </a:lnTo>
                    <a:lnTo>
                      <a:pt x="232" y="122"/>
                    </a:lnTo>
                    <a:lnTo>
                      <a:pt x="227" y="143"/>
                    </a:lnTo>
                    <a:lnTo>
                      <a:pt x="227" y="159"/>
                    </a:lnTo>
                    <a:lnTo>
                      <a:pt x="227" y="174"/>
                    </a:lnTo>
                    <a:lnTo>
                      <a:pt x="221" y="185"/>
                    </a:lnTo>
                    <a:lnTo>
                      <a:pt x="216" y="185"/>
                    </a:lnTo>
                    <a:lnTo>
                      <a:pt x="206" y="217"/>
                    </a:lnTo>
                    <a:lnTo>
                      <a:pt x="206" y="222"/>
                    </a:lnTo>
                    <a:lnTo>
                      <a:pt x="200" y="217"/>
                    </a:lnTo>
                    <a:lnTo>
                      <a:pt x="195" y="243"/>
                    </a:lnTo>
                    <a:lnTo>
                      <a:pt x="195" y="243"/>
                    </a:lnTo>
                    <a:lnTo>
                      <a:pt x="190" y="243"/>
                    </a:lnTo>
                    <a:lnTo>
                      <a:pt x="190" y="232"/>
                    </a:lnTo>
                    <a:lnTo>
                      <a:pt x="179" y="222"/>
                    </a:lnTo>
                    <a:lnTo>
                      <a:pt x="174" y="206"/>
                    </a:lnTo>
                    <a:lnTo>
                      <a:pt x="179" y="196"/>
                    </a:lnTo>
                    <a:lnTo>
                      <a:pt x="169" y="196"/>
                    </a:lnTo>
                    <a:lnTo>
                      <a:pt x="169" y="201"/>
                    </a:lnTo>
                    <a:lnTo>
                      <a:pt x="158" y="201"/>
                    </a:lnTo>
                    <a:lnTo>
                      <a:pt x="163" y="206"/>
                    </a:lnTo>
                    <a:lnTo>
                      <a:pt x="169" y="217"/>
                    </a:lnTo>
                    <a:lnTo>
                      <a:pt x="148" y="238"/>
                    </a:lnTo>
                    <a:lnTo>
                      <a:pt x="142" y="238"/>
                    </a:lnTo>
                    <a:lnTo>
                      <a:pt x="127" y="227"/>
                    </a:lnTo>
                    <a:lnTo>
                      <a:pt x="121" y="232"/>
                    </a:lnTo>
                    <a:lnTo>
                      <a:pt x="121" y="238"/>
                    </a:lnTo>
                    <a:lnTo>
                      <a:pt x="111" y="238"/>
                    </a:lnTo>
                    <a:lnTo>
                      <a:pt x="111" y="243"/>
                    </a:lnTo>
                    <a:lnTo>
                      <a:pt x="95" y="248"/>
                    </a:lnTo>
                    <a:lnTo>
                      <a:pt x="95" y="243"/>
                    </a:lnTo>
                    <a:lnTo>
                      <a:pt x="68" y="243"/>
                    </a:lnTo>
                    <a:lnTo>
                      <a:pt x="63" y="227"/>
                    </a:lnTo>
                    <a:lnTo>
                      <a:pt x="53" y="227"/>
                    </a:lnTo>
                    <a:lnTo>
                      <a:pt x="37" y="259"/>
                    </a:lnTo>
                    <a:lnTo>
                      <a:pt x="37" y="259"/>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88" name="Freeform 440"/>
              <p:cNvSpPr>
                <a:spLocks/>
              </p:cNvSpPr>
              <p:nvPr/>
            </p:nvSpPr>
            <p:spPr bwMode="auto">
              <a:xfrm>
                <a:off x="3063" y="1561"/>
                <a:ext cx="79" cy="69"/>
              </a:xfrm>
              <a:custGeom>
                <a:avLst/>
                <a:gdLst>
                  <a:gd name="T0" fmla="*/ 79 w 79"/>
                  <a:gd name="T1" fmla="*/ 32 h 69"/>
                  <a:gd name="T2" fmla="*/ 63 w 79"/>
                  <a:gd name="T3" fmla="*/ 27 h 69"/>
                  <a:gd name="T4" fmla="*/ 53 w 79"/>
                  <a:gd name="T5" fmla="*/ 27 h 69"/>
                  <a:gd name="T6" fmla="*/ 32 w 79"/>
                  <a:gd name="T7" fmla="*/ 27 h 69"/>
                  <a:gd name="T8" fmla="*/ 42 w 79"/>
                  <a:gd name="T9" fmla="*/ 48 h 69"/>
                  <a:gd name="T10" fmla="*/ 63 w 79"/>
                  <a:gd name="T11" fmla="*/ 63 h 69"/>
                  <a:gd name="T12" fmla="*/ 53 w 79"/>
                  <a:gd name="T13" fmla="*/ 69 h 69"/>
                  <a:gd name="T14" fmla="*/ 42 w 79"/>
                  <a:gd name="T15" fmla="*/ 58 h 69"/>
                  <a:gd name="T16" fmla="*/ 26 w 79"/>
                  <a:gd name="T17" fmla="*/ 48 h 69"/>
                  <a:gd name="T18" fmla="*/ 16 w 79"/>
                  <a:gd name="T19" fmla="*/ 32 h 69"/>
                  <a:gd name="T20" fmla="*/ 5 w 79"/>
                  <a:gd name="T21" fmla="*/ 32 h 69"/>
                  <a:gd name="T22" fmla="*/ 0 w 79"/>
                  <a:gd name="T23" fmla="*/ 21 h 69"/>
                  <a:gd name="T24" fmla="*/ 0 w 79"/>
                  <a:gd name="T25" fmla="*/ 21 h 69"/>
                  <a:gd name="T26" fmla="*/ 21 w 79"/>
                  <a:gd name="T27" fmla="*/ 21 h 69"/>
                  <a:gd name="T28" fmla="*/ 32 w 79"/>
                  <a:gd name="T29" fmla="*/ 16 h 69"/>
                  <a:gd name="T30" fmla="*/ 37 w 79"/>
                  <a:gd name="T31" fmla="*/ 0 h 69"/>
                  <a:gd name="T32" fmla="*/ 37 w 79"/>
                  <a:gd name="T33" fmla="*/ 0 h 69"/>
                  <a:gd name="T34" fmla="*/ 58 w 79"/>
                  <a:gd name="T35" fmla="*/ 16 h 69"/>
                  <a:gd name="T36" fmla="*/ 74 w 79"/>
                  <a:gd name="T37" fmla="*/ 16 h 69"/>
                  <a:gd name="T38" fmla="*/ 79 w 79"/>
                  <a:gd name="T39" fmla="*/ 32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79" h="69">
                    <a:moveTo>
                      <a:pt x="79" y="32"/>
                    </a:moveTo>
                    <a:lnTo>
                      <a:pt x="63" y="27"/>
                    </a:lnTo>
                    <a:lnTo>
                      <a:pt x="53" y="27"/>
                    </a:lnTo>
                    <a:lnTo>
                      <a:pt x="32" y="27"/>
                    </a:lnTo>
                    <a:lnTo>
                      <a:pt x="42" y="48"/>
                    </a:lnTo>
                    <a:lnTo>
                      <a:pt x="63" y="63"/>
                    </a:lnTo>
                    <a:lnTo>
                      <a:pt x="53" y="69"/>
                    </a:lnTo>
                    <a:lnTo>
                      <a:pt x="42" y="58"/>
                    </a:lnTo>
                    <a:lnTo>
                      <a:pt x="26" y="48"/>
                    </a:lnTo>
                    <a:lnTo>
                      <a:pt x="16" y="32"/>
                    </a:lnTo>
                    <a:lnTo>
                      <a:pt x="5" y="32"/>
                    </a:lnTo>
                    <a:lnTo>
                      <a:pt x="0" y="21"/>
                    </a:lnTo>
                    <a:lnTo>
                      <a:pt x="0" y="21"/>
                    </a:lnTo>
                    <a:lnTo>
                      <a:pt x="21" y="21"/>
                    </a:lnTo>
                    <a:lnTo>
                      <a:pt x="32" y="16"/>
                    </a:lnTo>
                    <a:lnTo>
                      <a:pt x="37" y="0"/>
                    </a:lnTo>
                    <a:lnTo>
                      <a:pt x="37" y="0"/>
                    </a:lnTo>
                    <a:lnTo>
                      <a:pt x="58" y="16"/>
                    </a:lnTo>
                    <a:lnTo>
                      <a:pt x="74" y="16"/>
                    </a:lnTo>
                    <a:lnTo>
                      <a:pt x="79" y="32"/>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89" name="Freeform 441"/>
              <p:cNvSpPr>
                <a:spLocks/>
              </p:cNvSpPr>
              <p:nvPr/>
            </p:nvSpPr>
            <p:spPr bwMode="auto">
              <a:xfrm>
                <a:off x="3063" y="1561"/>
                <a:ext cx="79" cy="69"/>
              </a:xfrm>
              <a:custGeom>
                <a:avLst/>
                <a:gdLst>
                  <a:gd name="T0" fmla="*/ 74 w 79"/>
                  <a:gd name="T1" fmla="*/ 27 h 69"/>
                  <a:gd name="T2" fmla="*/ 63 w 79"/>
                  <a:gd name="T3" fmla="*/ 27 h 69"/>
                  <a:gd name="T4" fmla="*/ 53 w 79"/>
                  <a:gd name="T5" fmla="*/ 27 h 69"/>
                  <a:gd name="T6" fmla="*/ 32 w 79"/>
                  <a:gd name="T7" fmla="*/ 27 h 69"/>
                  <a:gd name="T8" fmla="*/ 42 w 79"/>
                  <a:gd name="T9" fmla="*/ 48 h 69"/>
                  <a:gd name="T10" fmla="*/ 63 w 79"/>
                  <a:gd name="T11" fmla="*/ 63 h 69"/>
                  <a:gd name="T12" fmla="*/ 53 w 79"/>
                  <a:gd name="T13" fmla="*/ 69 h 69"/>
                  <a:gd name="T14" fmla="*/ 42 w 79"/>
                  <a:gd name="T15" fmla="*/ 58 h 69"/>
                  <a:gd name="T16" fmla="*/ 26 w 79"/>
                  <a:gd name="T17" fmla="*/ 48 h 69"/>
                  <a:gd name="T18" fmla="*/ 16 w 79"/>
                  <a:gd name="T19" fmla="*/ 32 h 69"/>
                  <a:gd name="T20" fmla="*/ 5 w 79"/>
                  <a:gd name="T21" fmla="*/ 32 h 69"/>
                  <a:gd name="T22" fmla="*/ 0 w 79"/>
                  <a:gd name="T23" fmla="*/ 21 h 69"/>
                  <a:gd name="T24" fmla="*/ 0 w 79"/>
                  <a:gd name="T25" fmla="*/ 21 h 69"/>
                  <a:gd name="T26" fmla="*/ 21 w 79"/>
                  <a:gd name="T27" fmla="*/ 21 h 69"/>
                  <a:gd name="T28" fmla="*/ 32 w 79"/>
                  <a:gd name="T29" fmla="*/ 16 h 69"/>
                  <a:gd name="T30" fmla="*/ 37 w 79"/>
                  <a:gd name="T31" fmla="*/ 0 h 69"/>
                  <a:gd name="T32" fmla="*/ 37 w 79"/>
                  <a:gd name="T33" fmla="*/ 0 h 69"/>
                  <a:gd name="T34" fmla="*/ 58 w 79"/>
                  <a:gd name="T35" fmla="*/ 16 h 69"/>
                  <a:gd name="T36" fmla="*/ 74 w 79"/>
                  <a:gd name="T37" fmla="*/ 16 h 69"/>
                  <a:gd name="T38" fmla="*/ 79 w 79"/>
                  <a:gd name="T39" fmla="*/ 32 h 69"/>
                  <a:gd name="T40" fmla="*/ 74 w 79"/>
                  <a:gd name="T41" fmla="*/ 27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9" h="69">
                    <a:moveTo>
                      <a:pt x="74" y="27"/>
                    </a:moveTo>
                    <a:lnTo>
                      <a:pt x="63" y="27"/>
                    </a:lnTo>
                    <a:lnTo>
                      <a:pt x="53" y="27"/>
                    </a:lnTo>
                    <a:lnTo>
                      <a:pt x="32" y="27"/>
                    </a:lnTo>
                    <a:lnTo>
                      <a:pt x="42" y="48"/>
                    </a:lnTo>
                    <a:lnTo>
                      <a:pt x="63" y="63"/>
                    </a:lnTo>
                    <a:lnTo>
                      <a:pt x="53" y="69"/>
                    </a:lnTo>
                    <a:lnTo>
                      <a:pt x="42" y="58"/>
                    </a:lnTo>
                    <a:lnTo>
                      <a:pt x="26" y="48"/>
                    </a:lnTo>
                    <a:lnTo>
                      <a:pt x="16" y="32"/>
                    </a:lnTo>
                    <a:lnTo>
                      <a:pt x="5" y="32"/>
                    </a:lnTo>
                    <a:lnTo>
                      <a:pt x="0" y="21"/>
                    </a:lnTo>
                    <a:lnTo>
                      <a:pt x="0" y="21"/>
                    </a:lnTo>
                    <a:lnTo>
                      <a:pt x="21" y="21"/>
                    </a:lnTo>
                    <a:lnTo>
                      <a:pt x="32" y="16"/>
                    </a:lnTo>
                    <a:lnTo>
                      <a:pt x="37" y="0"/>
                    </a:lnTo>
                    <a:lnTo>
                      <a:pt x="37" y="0"/>
                    </a:lnTo>
                    <a:lnTo>
                      <a:pt x="58" y="16"/>
                    </a:lnTo>
                    <a:lnTo>
                      <a:pt x="74" y="16"/>
                    </a:lnTo>
                    <a:lnTo>
                      <a:pt x="79" y="32"/>
                    </a:lnTo>
                    <a:lnTo>
                      <a:pt x="74" y="27"/>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90" name="Freeform 442"/>
              <p:cNvSpPr>
                <a:spLocks/>
              </p:cNvSpPr>
              <p:nvPr/>
            </p:nvSpPr>
            <p:spPr bwMode="auto">
              <a:xfrm>
                <a:off x="3137" y="1572"/>
                <a:ext cx="63" cy="68"/>
              </a:xfrm>
              <a:custGeom>
                <a:avLst/>
                <a:gdLst>
                  <a:gd name="T0" fmla="*/ 10 w 63"/>
                  <a:gd name="T1" fmla="*/ 47 h 68"/>
                  <a:gd name="T2" fmla="*/ 10 w 63"/>
                  <a:gd name="T3" fmla="*/ 42 h 68"/>
                  <a:gd name="T4" fmla="*/ 10 w 63"/>
                  <a:gd name="T5" fmla="*/ 31 h 68"/>
                  <a:gd name="T6" fmla="*/ 5 w 63"/>
                  <a:gd name="T7" fmla="*/ 21 h 68"/>
                  <a:gd name="T8" fmla="*/ 0 w 63"/>
                  <a:gd name="T9" fmla="*/ 5 h 68"/>
                  <a:gd name="T10" fmla="*/ 16 w 63"/>
                  <a:gd name="T11" fmla="*/ 0 h 68"/>
                  <a:gd name="T12" fmla="*/ 37 w 63"/>
                  <a:gd name="T13" fmla="*/ 16 h 68"/>
                  <a:gd name="T14" fmla="*/ 42 w 63"/>
                  <a:gd name="T15" fmla="*/ 26 h 68"/>
                  <a:gd name="T16" fmla="*/ 58 w 63"/>
                  <a:gd name="T17" fmla="*/ 26 h 68"/>
                  <a:gd name="T18" fmla="*/ 58 w 63"/>
                  <a:gd name="T19" fmla="*/ 31 h 68"/>
                  <a:gd name="T20" fmla="*/ 53 w 63"/>
                  <a:gd name="T21" fmla="*/ 42 h 68"/>
                  <a:gd name="T22" fmla="*/ 63 w 63"/>
                  <a:gd name="T23" fmla="*/ 52 h 68"/>
                  <a:gd name="T24" fmla="*/ 63 w 63"/>
                  <a:gd name="T25" fmla="*/ 58 h 68"/>
                  <a:gd name="T26" fmla="*/ 58 w 63"/>
                  <a:gd name="T27" fmla="*/ 58 h 68"/>
                  <a:gd name="T28" fmla="*/ 58 w 63"/>
                  <a:gd name="T29" fmla="*/ 63 h 68"/>
                  <a:gd name="T30" fmla="*/ 58 w 63"/>
                  <a:gd name="T31" fmla="*/ 63 h 68"/>
                  <a:gd name="T32" fmla="*/ 47 w 63"/>
                  <a:gd name="T33" fmla="*/ 63 h 68"/>
                  <a:gd name="T34" fmla="*/ 47 w 63"/>
                  <a:gd name="T35" fmla="*/ 68 h 68"/>
                  <a:gd name="T36" fmla="*/ 31 w 63"/>
                  <a:gd name="T37" fmla="*/ 68 h 68"/>
                  <a:gd name="T38" fmla="*/ 21 w 63"/>
                  <a:gd name="T39" fmla="*/ 63 h 68"/>
                  <a:gd name="T40" fmla="*/ 26 w 63"/>
                  <a:gd name="T41" fmla="*/ 58 h 68"/>
                  <a:gd name="T42" fmla="*/ 26 w 63"/>
                  <a:gd name="T43" fmla="*/ 58 h 68"/>
                  <a:gd name="T44" fmla="*/ 10 w 63"/>
                  <a:gd name="T45" fmla="*/ 47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63" h="68">
                    <a:moveTo>
                      <a:pt x="10" y="47"/>
                    </a:moveTo>
                    <a:lnTo>
                      <a:pt x="10" y="42"/>
                    </a:lnTo>
                    <a:lnTo>
                      <a:pt x="10" y="31"/>
                    </a:lnTo>
                    <a:lnTo>
                      <a:pt x="5" y="21"/>
                    </a:lnTo>
                    <a:lnTo>
                      <a:pt x="0" y="5"/>
                    </a:lnTo>
                    <a:lnTo>
                      <a:pt x="16" y="0"/>
                    </a:lnTo>
                    <a:lnTo>
                      <a:pt x="37" y="16"/>
                    </a:lnTo>
                    <a:lnTo>
                      <a:pt x="42" y="26"/>
                    </a:lnTo>
                    <a:lnTo>
                      <a:pt x="58" y="26"/>
                    </a:lnTo>
                    <a:lnTo>
                      <a:pt x="58" y="31"/>
                    </a:lnTo>
                    <a:lnTo>
                      <a:pt x="53" y="42"/>
                    </a:lnTo>
                    <a:lnTo>
                      <a:pt x="63" y="52"/>
                    </a:lnTo>
                    <a:lnTo>
                      <a:pt x="63" y="58"/>
                    </a:lnTo>
                    <a:lnTo>
                      <a:pt x="58" y="58"/>
                    </a:lnTo>
                    <a:lnTo>
                      <a:pt x="58" y="63"/>
                    </a:lnTo>
                    <a:lnTo>
                      <a:pt x="58" y="63"/>
                    </a:lnTo>
                    <a:lnTo>
                      <a:pt x="47" y="63"/>
                    </a:lnTo>
                    <a:lnTo>
                      <a:pt x="47" y="68"/>
                    </a:lnTo>
                    <a:lnTo>
                      <a:pt x="31" y="68"/>
                    </a:lnTo>
                    <a:lnTo>
                      <a:pt x="21" y="63"/>
                    </a:lnTo>
                    <a:lnTo>
                      <a:pt x="26" y="58"/>
                    </a:lnTo>
                    <a:lnTo>
                      <a:pt x="26" y="58"/>
                    </a:lnTo>
                    <a:lnTo>
                      <a:pt x="10" y="47"/>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91" name="Freeform 443"/>
              <p:cNvSpPr>
                <a:spLocks/>
              </p:cNvSpPr>
              <p:nvPr/>
            </p:nvSpPr>
            <p:spPr bwMode="auto">
              <a:xfrm>
                <a:off x="3137" y="1572"/>
                <a:ext cx="63" cy="68"/>
              </a:xfrm>
              <a:custGeom>
                <a:avLst/>
                <a:gdLst>
                  <a:gd name="T0" fmla="*/ 10 w 63"/>
                  <a:gd name="T1" fmla="*/ 47 h 68"/>
                  <a:gd name="T2" fmla="*/ 10 w 63"/>
                  <a:gd name="T3" fmla="*/ 42 h 68"/>
                  <a:gd name="T4" fmla="*/ 10 w 63"/>
                  <a:gd name="T5" fmla="*/ 31 h 68"/>
                  <a:gd name="T6" fmla="*/ 5 w 63"/>
                  <a:gd name="T7" fmla="*/ 21 h 68"/>
                  <a:gd name="T8" fmla="*/ 0 w 63"/>
                  <a:gd name="T9" fmla="*/ 5 h 68"/>
                  <a:gd name="T10" fmla="*/ 16 w 63"/>
                  <a:gd name="T11" fmla="*/ 0 h 68"/>
                  <a:gd name="T12" fmla="*/ 37 w 63"/>
                  <a:gd name="T13" fmla="*/ 16 h 68"/>
                  <a:gd name="T14" fmla="*/ 42 w 63"/>
                  <a:gd name="T15" fmla="*/ 26 h 68"/>
                  <a:gd name="T16" fmla="*/ 58 w 63"/>
                  <a:gd name="T17" fmla="*/ 26 h 68"/>
                  <a:gd name="T18" fmla="*/ 58 w 63"/>
                  <a:gd name="T19" fmla="*/ 31 h 68"/>
                  <a:gd name="T20" fmla="*/ 53 w 63"/>
                  <a:gd name="T21" fmla="*/ 42 h 68"/>
                  <a:gd name="T22" fmla="*/ 63 w 63"/>
                  <a:gd name="T23" fmla="*/ 52 h 68"/>
                  <a:gd name="T24" fmla="*/ 63 w 63"/>
                  <a:gd name="T25" fmla="*/ 58 h 68"/>
                  <a:gd name="T26" fmla="*/ 58 w 63"/>
                  <a:gd name="T27" fmla="*/ 58 h 68"/>
                  <a:gd name="T28" fmla="*/ 58 w 63"/>
                  <a:gd name="T29" fmla="*/ 63 h 68"/>
                  <a:gd name="T30" fmla="*/ 58 w 63"/>
                  <a:gd name="T31" fmla="*/ 63 h 68"/>
                  <a:gd name="T32" fmla="*/ 47 w 63"/>
                  <a:gd name="T33" fmla="*/ 63 h 68"/>
                  <a:gd name="T34" fmla="*/ 47 w 63"/>
                  <a:gd name="T35" fmla="*/ 68 h 68"/>
                  <a:gd name="T36" fmla="*/ 31 w 63"/>
                  <a:gd name="T37" fmla="*/ 68 h 68"/>
                  <a:gd name="T38" fmla="*/ 21 w 63"/>
                  <a:gd name="T39" fmla="*/ 63 h 68"/>
                  <a:gd name="T40" fmla="*/ 26 w 63"/>
                  <a:gd name="T41" fmla="*/ 58 h 68"/>
                  <a:gd name="T42" fmla="*/ 26 w 63"/>
                  <a:gd name="T43" fmla="*/ 58 h 68"/>
                  <a:gd name="T44" fmla="*/ 10 w 63"/>
                  <a:gd name="T45" fmla="*/ 47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63" h="68">
                    <a:moveTo>
                      <a:pt x="10" y="47"/>
                    </a:moveTo>
                    <a:lnTo>
                      <a:pt x="10" y="42"/>
                    </a:lnTo>
                    <a:lnTo>
                      <a:pt x="10" y="31"/>
                    </a:lnTo>
                    <a:lnTo>
                      <a:pt x="5" y="21"/>
                    </a:lnTo>
                    <a:lnTo>
                      <a:pt x="0" y="5"/>
                    </a:lnTo>
                    <a:lnTo>
                      <a:pt x="16" y="0"/>
                    </a:lnTo>
                    <a:lnTo>
                      <a:pt x="37" y="16"/>
                    </a:lnTo>
                    <a:lnTo>
                      <a:pt x="42" y="26"/>
                    </a:lnTo>
                    <a:lnTo>
                      <a:pt x="58" y="26"/>
                    </a:lnTo>
                    <a:lnTo>
                      <a:pt x="58" y="31"/>
                    </a:lnTo>
                    <a:lnTo>
                      <a:pt x="53" y="42"/>
                    </a:lnTo>
                    <a:lnTo>
                      <a:pt x="63" y="52"/>
                    </a:lnTo>
                    <a:lnTo>
                      <a:pt x="63" y="58"/>
                    </a:lnTo>
                    <a:lnTo>
                      <a:pt x="58" y="58"/>
                    </a:lnTo>
                    <a:lnTo>
                      <a:pt x="58" y="63"/>
                    </a:lnTo>
                    <a:lnTo>
                      <a:pt x="58" y="63"/>
                    </a:lnTo>
                    <a:lnTo>
                      <a:pt x="47" y="63"/>
                    </a:lnTo>
                    <a:lnTo>
                      <a:pt x="47" y="68"/>
                    </a:lnTo>
                    <a:lnTo>
                      <a:pt x="31" y="68"/>
                    </a:lnTo>
                    <a:lnTo>
                      <a:pt x="21" y="63"/>
                    </a:lnTo>
                    <a:lnTo>
                      <a:pt x="26" y="58"/>
                    </a:lnTo>
                    <a:lnTo>
                      <a:pt x="26" y="58"/>
                    </a:lnTo>
                    <a:lnTo>
                      <a:pt x="10" y="47"/>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92" name="Freeform 444"/>
              <p:cNvSpPr>
                <a:spLocks/>
              </p:cNvSpPr>
              <p:nvPr/>
            </p:nvSpPr>
            <p:spPr bwMode="auto">
              <a:xfrm>
                <a:off x="3137" y="1619"/>
                <a:ext cx="26" cy="27"/>
              </a:xfrm>
              <a:custGeom>
                <a:avLst/>
                <a:gdLst>
                  <a:gd name="T0" fmla="*/ 16 w 26"/>
                  <a:gd name="T1" fmla="*/ 27 h 27"/>
                  <a:gd name="T2" fmla="*/ 0 w 26"/>
                  <a:gd name="T3" fmla="*/ 16 h 27"/>
                  <a:gd name="T4" fmla="*/ 0 w 26"/>
                  <a:gd name="T5" fmla="*/ 5 h 27"/>
                  <a:gd name="T6" fmla="*/ 10 w 26"/>
                  <a:gd name="T7" fmla="*/ 0 h 27"/>
                  <a:gd name="T8" fmla="*/ 26 w 26"/>
                  <a:gd name="T9" fmla="*/ 11 h 27"/>
                  <a:gd name="T10" fmla="*/ 26 w 26"/>
                  <a:gd name="T11" fmla="*/ 11 h 27"/>
                  <a:gd name="T12" fmla="*/ 21 w 26"/>
                  <a:gd name="T13" fmla="*/ 16 h 27"/>
                  <a:gd name="T14" fmla="*/ 16 w 26"/>
                  <a:gd name="T15" fmla="*/ 11 h 27"/>
                  <a:gd name="T16" fmla="*/ 10 w 26"/>
                  <a:gd name="T17" fmla="*/ 21 h 27"/>
                  <a:gd name="T18" fmla="*/ 16 w 26"/>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27">
                    <a:moveTo>
                      <a:pt x="16" y="27"/>
                    </a:moveTo>
                    <a:lnTo>
                      <a:pt x="0" y="16"/>
                    </a:lnTo>
                    <a:lnTo>
                      <a:pt x="0" y="5"/>
                    </a:lnTo>
                    <a:lnTo>
                      <a:pt x="10" y="0"/>
                    </a:lnTo>
                    <a:lnTo>
                      <a:pt x="26" y="11"/>
                    </a:lnTo>
                    <a:lnTo>
                      <a:pt x="26" y="11"/>
                    </a:lnTo>
                    <a:lnTo>
                      <a:pt x="21" y="16"/>
                    </a:lnTo>
                    <a:lnTo>
                      <a:pt x="16" y="11"/>
                    </a:lnTo>
                    <a:lnTo>
                      <a:pt x="10" y="21"/>
                    </a:lnTo>
                    <a:lnTo>
                      <a:pt x="16" y="27"/>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93" name="Freeform 445"/>
              <p:cNvSpPr>
                <a:spLocks/>
              </p:cNvSpPr>
              <p:nvPr/>
            </p:nvSpPr>
            <p:spPr bwMode="auto">
              <a:xfrm>
                <a:off x="3137" y="1619"/>
                <a:ext cx="26" cy="27"/>
              </a:xfrm>
              <a:custGeom>
                <a:avLst/>
                <a:gdLst>
                  <a:gd name="T0" fmla="*/ 5 w 26"/>
                  <a:gd name="T1" fmla="*/ 21 h 27"/>
                  <a:gd name="T2" fmla="*/ 0 w 26"/>
                  <a:gd name="T3" fmla="*/ 16 h 27"/>
                  <a:gd name="T4" fmla="*/ 0 w 26"/>
                  <a:gd name="T5" fmla="*/ 5 h 27"/>
                  <a:gd name="T6" fmla="*/ 10 w 26"/>
                  <a:gd name="T7" fmla="*/ 0 h 27"/>
                  <a:gd name="T8" fmla="*/ 26 w 26"/>
                  <a:gd name="T9" fmla="*/ 11 h 27"/>
                  <a:gd name="T10" fmla="*/ 26 w 26"/>
                  <a:gd name="T11" fmla="*/ 11 h 27"/>
                  <a:gd name="T12" fmla="*/ 21 w 26"/>
                  <a:gd name="T13" fmla="*/ 16 h 27"/>
                  <a:gd name="T14" fmla="*/ 16 w 26"/>
                  <a:gd name="T15" fmla="*/ 11 h 27"/>
                  <a:gd name="T16" fmla="*/ 10 w 26"/>
                  <a:gd name="T17" fmla="*/ 21 h 27"/>
                  <a:gd name="T18" fmla="*/ 16 w 26"/>
                  <a:gd name="T19" fmla="*/ 27 h 27"/>
                  <a:gd name="T20" fmla="*/ 5 w 26"/>
                  <a:gd name="T21" fmla="*/ 21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6" h="27">
                    <a:moveTo>
                      <a:pt x="5" y="21"/>
                    </a:moveTo>
                    <a:lnTo>
                      <a:pt x="0" y="16"/>
                    </a:lnTo>
                    <a:lnTo>
                      <a:pt x="0" y="5"/>
                    </a:lnTo>
                    <a:lnTo>
                      <a:pt x="10" y="0"/>
                    </a:lnTo>
                    <a:lnTo>
                      <a:pt x="26" y="11"/>
                    </a:lnTo>
                    <a:lnTo>
                      <a:pt x="26" y="11"/>
                    </a:lnTo>
                    <a:lnTo>
                      <a:pt x="21" y="16"/>
                    </a:lnTo>
                    <a:lnTo>
                      <a:pt x="16" y="11"/>
                    </a:lnTo>
                    <a:lnTo>
                      <a:pt x="10" y="21"/>
                    </a:lnTo>
                    <a:lnTo>
                      <a:pt x="16" y="27"/>
                    </a:lnTo>
                    <a:lnTo>
                      <a:pt x="5" y="2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94" name="Freeform 446"/>
              <p:cNvSpPr>
                <a:spLocks/>
              </p:cNvSpPr>
              <p:nvPr/>
            </p:nvSpPr>
            <p:spPr bwMode="auto">
              <a:xfrm>
                <a:off x="141" y="2738"/>
                <a:ext cx="27" cy="32"/>
              </a:xfrm>
              <a:custGeom>
                <a:avLst/>
                <a:gdLst>
                  <a:gd name="T0" fmla="*/ 27 w 27"/>
                  <a:gd name="T1" fmla="*/ 16 h 32"/>
                  <a:gd name="T2" fmla="*/ 27 w 27"/>
                  <a:gd name="T3" fmla="*/ 21 h 32"/>
                  <a:gd name="T4" fmla="*/ 27 w 27"/>
                  <a:gd name="T5" fmla="*/ 21 h 32"/>
                  <a:gd name="T6" fmla="*/ 27 w 27"/>
                  <a:gd name="T7" fmla="*/ 21 h 32"/>
                  <a:gd name="T8" fmla="*/ 27 w 27"/>
                  <a:gd name="T9" fmla="*/ 26 h 32"/>
                  <a:gd name="T10" fmla="*/ 27 w 27"/>
                  <a:gd name="T11" fmla="*/ 26 h 32"/>
                  <a:gd name="T12" fmla="*/ 27 w 27"/>
                  <a:gd name="T13" fmla="*/ 26 h 32"/>
                  <a:gd name="T14" fmla="*/ 27 w 27"/>
                  <a:gd name="T15" fmla="*/ 26 h 32"/>
                  <a:gd name="T16" fmla="*/ 27 w 27"/>
                  <a:gd name="T17" fmla="*/ 32 h 32"/>
                  <a:gd name="T18" fmla="*/ 21 w 27"/>
                  <a:gd name="T19" fmla="*/ 32 h 32"/>
                  <a:gd name="T20" fmla="*/ 21 w 27"/>
                  <a:gd name="T21" fmla="*/ 32 h 32"/>
                  <a:gd name="T22" fmla="*/ 21 w 27"/>
                  <a:gd name="T23" fmla="*/ 32 h 32"/>
                  <a:gd name="T24" fmla="*/ 21 w 27"/>
                  <a:gd name="T25" fmla="*/ 32 h 32"/>
                  <a:gd name="T26" fmla="*/ 21 w 27"/>
                  <a:gd name="T27" fmla="*/ 32 h 32"/>
                  <a:gd name="T28" fmla="*/ 16 w 27"/>
                  <a:gd name="T29" fmla="*/ 32 h 32"/>
                  <a:gd name="T30" fmla="*/ 16 w 27"/>
                  <a:gd name="T31" fmla="*/ 32 h 32"/>
                  <a:gd name="T32" fmla="*/ 16 w 27"/>
                  <a:gd name="T33" fmla="*/ 32 h 32"/>
                  <a:gd name="T34" fmla="*/ 11 w 27"/>
                  <a:gd name="T35" fmla="*/ 32 h 32"/>
                  <a:gd name="T36" fmla="*/ 11 w 27"/>
                  <a:gd name="T37" fmla="*/ 32 h 32"/>
                  <a:gd name="T38" fmla="*/ 11 w 27"/>
                  <a:gd name="T39" fmla="*/ 32 h 32"/>
                  <a:gd name="T40" fmla="*/ 11 w 27"/>
                  <a:gd name="T41" fmla="*/ 32 h 32"/>
                  <a:gd name="T42" fmla="*/ 6 w 27"/>
                  <a:gd name="T43" fmla="*/ 26 h 32"/>
                  <a:gd name="T44" fmla="*/ 6 w 27"/>
                  <a:gd name="T45" fmla="*/ 26 h 32"/>
                  <a:gd name="T46" fmla="*/ 6 w 27"/>
                  <a:gd name="T47" fmla="*/ 26 h 32"/>
                  <a:gd name="T48" fmla="*/ 6 w 27"/>
                  <a:gd name="T49" fmla="*/ 26 h 32"/>
                  <a:gd name="T50" fmla="*/ 0 w 27"/>
                  <a:gd name="T51" fmla="*/ 21 h 32"/>
                  <a:gd name="T52" fmla="*/ 0 w 27"/>
                  <a:gd name="T53" fmla="*/ 21 h 32"/>
                  <a:gd name="T54" fmla="*/ 0 w 27"/>
                  <a:gd name="T55" fmla="*/ 21 h 32"/>
                  <a:gd name="T56" fmla="*/ 0 w 27"/>
                  <a:gd name="T57" fmla="*/ 21 h 32"/>
                  <a:gd name="T58" fmla="*/ 0 w 27"/>
                  <a:gd name="T59" fmla="*/ 16 h 32"/>
                  <a:gd name="T60" fmla="*/ 0 w 27"/>
                  <a:gd name="T61" fmla="*/ 16 h 32"/>
                  <a:gd name="T62" fmla="*/ 0 w 27"/>
                  <a:gd name="T63" fmla="*/ 16 h 32"/>
                  <a:gd name="T64" fmla="*/ 0 w 27"/>
                  <a:gd name="T65" fmla="*/ 10 h 32"/>
                  <a:gd name="T66" fmla="*/ 0 w 27"/>
                  <a:gd name="T67" fmla="*/ 10 h 32"/>
                  <a:gd name="T68" fmla="*/ 0 w 27"/>
                  <a:gd name="T69" fmla="*/ 10 h 32"/>
                  <a:gd name="T70" fmla="*/ 0 w 27"/>
                  <a:gd name="T71" fmla="*/ 10 h 32"/>
                  <a:gd name="T72" fmla="*/ 0 w 27"/>
                  <a:gd name="T73" fmla="*/ 5 h 32"/>
                  <a:gd name="T74" fmla="*/ 0 w 27"/>
                  <a:gd name="T75" fmla="*/ 5 h 32"/>
                  <a:gd name="T76" fmla="*/ 0 w 27"/>
                  <a:gd name="T77" fmla="*/ 5 h 32"/>
                  <a:gd name="T78" fmla="*/ 0 w 27"/>
                  <a:gd name="T79" fmla="*/ 5 h 32"/>
                  <a:gd name="T80" fmla="*/ 0 w 27"/>
                  <a:gd name="T81" fmla="*/ 5 h 32"/>
                  <a:gd name="T82" fmla="*/ 6 w 27"/>
                  <a:gd name="T83" fmla="*/ 0 h 32"/>
                  <a:gd name="T84" fmla="*/ 6 w 27"/>
                  <a:gd name="T85" fmla="*/ 0 h 32"/>
                  <a:gd name="T86" fmla="*/ 6 w 27"/>
                  <a:gd name="T87" fmla="*/ 0 h 32"/>
                  <a:gd name="T88" fmla="*/ 6 w 27"/>
                  <a:gd name="T89" fmla="*/ 0 h 32"/>
                  <a:gd name="T90" fmla="*/ 11 w 27"/>
                  <a:gd name="T91" fmla="*/ 0 h 32"/>
                  <a:gd name="T92" fmla="*/ 11 w 27"/>
                  <a:gd name="T93" fmla="*/ 0 h 32"/>
                  <a:gd name="T94" fmla="*/ 11 w 27"/>
                  <a:gd name="T95" fmla="*/ 0 h 32"/>
                  <a:gd name="T96" fmla="*/ 11 w 27"/>
                  <a:gd name="T97" fmla="*/ 5 h 32"/>
                  <a:gd name="T98" fmla="*/ 16 w 27"/>
                  <a:gd name="T99" fmla="*/ 5 h 32"/>
                  <a:gd name="T100" fmla="*/ 16 w 27"/>
                  <a:gd name="T101" fmla="*/ 5 h 32"/>
                  <a:gd name="T102" fmla="*/ 16 w 27"/>
                  <a:gd name="T103" fmla="*/ 5 h 32"/>
                  <a:gd name="T104" fmla="*/ 21 w 27"/>
                  <a:gd name="T105" fmla="*/ 5 h 32"/>
                  <a:gd name="T106" fmla="*/ 21 w 27"/>
                  <a:gd name="T107" fmla="*/ 5 h 32"/>
                  <a:gd name="T108" fmla="*/ 21 w 27"/>
                  <a:gd name="T109" fmla="*/ 10 h 32"/>
                  <a:gd name="T110" fmla="*/ 21 w 27"/>
                  <a:gd name="T111" fmla="*/ 10 h 32"/>
                  <a:gd name="T112" fmla="*/ 21 w 27"/>
                  <a:gd name="T113" fmla="*/ 10 h 32"/>
                  <a:gd name="T114" fmla="*/ 27 w 27"/>
                  <a:gd name="T115" fmla="*/ 16 h 32"/>
                  <a:gd name="T116" fmla="*/ 27 w 27"/>
                  <a:gd name="T117" fmla="*/ 16 h 32"/>
                  <a:gd name="T118" fmla="*/ 27 w 27"/>
                  <a:gd name="T119" fmla="*/ 16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7" h="32">
                    <a:moveTo>
                      <a:pt x="27" y="16"/>
                    </a:moveTo>
                    <a:lnTo>
                      <a:pt x="27" y="16"/>
                    </a:lnTo>
                    <a:lnTo>
                      <a:pt x="27" y="16"/>
                    </a:lnTo>
                    <a:lnTo>
                      <a:pt x="27" y="16"/>
                    </a:lnTo>
                    <a:lnTo>
                      <a:pt x="27" y="16"/>
                    </a:lnTo>
                    <a:lnTo>
                      <a:pt x="27" y="16"/>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32"/>
                    </a:lnTo>
                    <a:lnTo>
                      <a:pt x="27"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0" y="26"/>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6" y="5"/>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5"/>
                    </a:lnTo>
                    <a:lnTo>
                      <a:pt x="11"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21" y="5"/>
                    </a:lnTo>
                    <a:lnTo>
                      <a:pt x="21" y="5"/>
                    </a:lnTo>
                    <a:lnTo>
                      <a:pt x="21" y="5"/>
                    </a:lnTo>
                    <a:lnTo>
                      <a:pt x="21" y="5"/>
                    </a:lnTo>
                    <a:lnTo>
                      <a:pt x="21" y="5"/>
                    </a:lnTo>
                    <a:lnTo>
                      <a:pt x="21" y="5"/>
                    </a:lnTo>
                    <a:lnTo>
                      <a:pt x="21" y="5"/>
                    </a:lnTo>
                    <a:lnTo>
                      <a:pt x="21" y="5"/>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7" y="10"/>
                    </a:lnTo>
                    <a:lnTo>
                      <a:pt x="27" y="10"/>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95" name="Freeform 447"/>
              <p:cNvSpPr>
                <a:spLocks/>
              </p:cNvSpPr>
              <p:nvPr/>
            </p:nvSpPr>
            <p:spPr bwMode="auto">
              <a:xfrm>
                <a:off x="141" y="2738"/>
                <a:ext cx="27" cy="32"/>
              </a:xfrm>
              <a:custGeom>
                <a:avLst/>
                <a:gdLst>
                  <a:gd name="T0" fmla="*/ 27 w 27"/>
                  <a:gd name="T1" fmla="*/ 16 h 32"/>
                  <a:gd name="T2" fmla="*/ 27 w 27"/>
                  <a:gd name="T3" fmla="*/ 21 h 32"/>
                  <a:gd name="T4" fmla="*/ 27 w 27"/>
                  <a:gd name="T5" fmla="*/ 21 h 32"/>
                  <a:gd name="T6" fmla="*/ 27 w 27"/>
                  <a:gd name="T7" fmla="*/ 21 h 32"/>
                  <a:gd name="T8" fmla="*/ 27 w 27"/>
                  <a:gd name="T9" fmla="*/ 26 h 32"/>
                  <a:gd name="T10" fmla="*/ 27 w 27"/>
                  <a:gd name="T11" fmla="*/ 26 h 32"/>
                  <a:gd name="T12" fmla="*/ 27 w 27"/>
                  <a:gd name="T13" fmla="*/ 26 h 32"/>
                  <a:gd name="T14" fmla="*/ 27 w 27"/>
                  <a:gd name="T15" fmla="*/ 26 h 32"/>
                  <a:gd name="T16" fmla="*/ 27 w 27"/>
                  <a:gd name="T17" fmla="*/ 32 h 32"/>
                  <a:gd name="T18" fmla="*/ 21 w 27"/>
                  <a:gd name="T19" fmla="*/ 32 h 32"/>
                  <a:gd name="T20" fmla="*/ 21 w 27"/>
                  <a:gd name="T21" fmla="*/ 32 h 32"/>
                  <a:gd name="T22" fmla="*/ 21 w 27"/>
                  <a:gd name="T23" fmla="*/ 32 h 32"/>
                  <a:gd name="T24" fmla="*/ 21 w 27"/>
                  <a:gd name="T25" fmla="*/ 32 h 32"/>
                  <a:gd name="T26" fmla="*/ 21 w 27"/>
                  <a:gd name="T27" fmla="*/ 32 h 32"/>
                  <a:gd name="T28" fmla="*/ 16 w 27"/>
                  <a:gd name="T29" fmla="*/ 32 h 32"/>
                  <a:gd name="T30" fmla="*/ 16 w 27"/>
                  <a:gd name="T31" fmla="*/ 32 h 32"/>
                  <a:gd name="T32" fmla="*/ 16 w 27"/>
                  <a:gd name="T33" fmla="*/ 32 h 32"/>
                  <a:gd name="T34" fmla="*/ 11 w 27"/>
                  <a:gd name="T35" fmla="*/ 32 h 32"/>
                  <a:gd name="T36" fmla="*/ 11 w 27"/>
                  <a:gd name="T37" fmla="*/ 32 h 32"/>
                  <a:gd name="T38" fmla="*/ 11 w 27"/>
                  <a:gd name="T39" fmla="*/ 32 h 32"/>
                  <a:gd name="T40" fmla="*/ 11 w 27"/>
                  <a:gd name="T41" fmla="*/ 32 h 32"/>
                  <a:gd name="T42" fmla="*/ 6 w 27"/>
                  <a:gd name="T43" fmla="*/ 26 h 32"/>
                  <a:gd name="T44" fmla="*/ 6 w 27"/>
                  <a:gd name="T45" fmla="*/ 26 h 32"/>
                  <a:gd name="T46" fmla="*/ 6 w 27"/>
                  <a:gd name="T47" fmla="*/ 26 h 32"/>
                  <a:gd name="T48" fmla="*/ 6 w 27"/>
                  <a:gd name="T49" fmla="*/ 26 h 32"/>
                  <a:gd name="T50" fmla="*/ 0 w 27"/>
                  <a:gd name="T51" fmla="*/ 21 h 32"/>
                  <a:gd name="T52" fmla="*/ 0 w 27"/>
                  <a:gd name="T53" fmla="*/ 21 h 32"/>
                  <a:gd name="T54" fmla="*/ 0 w 27"/>
                  <a:gd name="T55" fmla="*/ 21 h 32"/>
                  <a:gd name="T56" fmla="*/ 0 w 27"/>
                  <a:gd name="T57" fmla="*/ 21 h 32"/>
                  <a:gd name="T58" fmla="*/ 0 w 27"/>
                  <a:gd name="T59" fmla="*/ 16 h 32"/>
                  <a:gd name="T60" fmla="*/ 0 w 27"/>
                  <a:gd name="T61" fmla="*/ 16 h 32"/>
                  <a:gd name="T62" fmla="*/ 0 w 27"/>
                  <a:gd name="T63" fmla="*/ 16 h 32"/>
                  <a:gd name="T64" fmla="*/ 0 w 27"/>
                  <a:gd name="T65" fmla="*/ 10 h 32"/>
                  <a:gd name="T66" fmla="*/ 0 w 27"/>
                  <a:gd name="T67" fmla="*/ 10 h 32"/>
                  <a:gd name="T68" fmla="*/ 0 w 27"/>
                  <a:gd name="T69" fmla="*/ 10 h 32"/>
                  <a:gd name="T70" fmla="*/ 0 w 27"/>
                  <a:gd name="T71" fmla="*/ 10 h 32"/>
                  <a:gd name="T72" fmla="*/ 0 w 27"/>
                  <a:gd name="T73" fmla="*/ 5 h 32"/>
                  <a:gd name="T74" fmla="*/ 0 w 27"/>
                  <a:gd name="T75" fmla="*/ 5 h 32"/>
                  <a:gd name="T76" fmla="*/ 0 w 27"/>
                  <a:gd name="T77" fmla="*/ 5 h 32"/>
                  <a:gd name="T78" fmla="*/ 0 w 27"/>
                  <a:gd name="T79" fmla="*/ 5 h 32"/>
                  <a:gd name="T80" fmla="*/ 0 w 27"/>
                  <a:gd name="T81" fmla="*/ 5 h 32"/>
                  <a:gd name="T82" fmla="*/ 6 w 27"/>
                  <a:gd name="T83" fmla="*/ 0 h 32"/>
                  <a:gd name="T84" fmla="*/ 6 w 27"/>
                  <a:gd name="T85" fmla="*/ 0 h 32"/>
                  <a:gd name="T86" fmla="*/ 6 w 27"/>
                  <a:gd name="T87" fmla="*/ 0 h 32"/>
                  <a:gd name="T88" fmla="*/ 6 w 27"/>
                  <a:gd name="T89" fmla="*/ 0 h 32"/>
                  <a:gd name="T90" fmla="*/ 11 w 27"/>
                  <a:gd name="T91" fmla="*/ 0 h 32"/>
                  <a:gd name="T92" fmla="*/ 11 w 27"/>
                  <a:gd name="T93" fmla="*/ 0 h 32"/>
                  <a:gd name="T94" fmla="*/ 11 w 27"/>
                  <a:gd name="T95" fmla="*/ 0 h 32"/>
                  <a:gd name="T96" fmla="*/ 11 w 27"/>
                  <a:gd name="T97" fmla="*/ 5 h 32"/>
                  <a:gd name="T98" fmla="*/ 16 w 27"/>
                  <a:gd name="T99" fmla="*/ 5 h 32"/>
                  <a:gd name="T100" fmla="*/ 16 w 27"/>
                  <a:gd name="T101" fmla="*/ 5 h 32"/>
                  <a:gd name="T102" fmla="*/ 16 w 27"/>
                  <a:gd name="T103" fmla="*/ 5 h 32"/>
                  <a:gd name="T104" fmla="*/ 21 w 27"/>
                  <a:gd name="T105" fmla="*/ 5 h 32"/>
                  <a:gd name="T106" fmla="*/ 21 w 27"/>
                  <a:gd name="T107" fmla="*/ 5 h 32"/>
                  <a:gd name="T108" fmla="*/ 21 w 27"/>
                  <a:gd name="T109" fmla="*/ 10 h 32"/>
                  <a:gd name="T110" fmla="*/ 21 w 27"/>
                  <a:gd name="T111" fmla="*/ 10 h 32"/>
                  <a:gd name="T112" fmla="*/ 21 w 27"/>
                  <a:gd name="T113" fmla="*/ 10 h 32"/>
                  <a:gd name="T114" fmla="*/ 27 w 27"/>
                  <a:gd name="T115" fmla="*/ 16 h 32"/>
                  <a:gd name="T116" fmla="*/ 27 w 27"/>
                  <a:gd name="T117" fmla="*/ 16 h 32"/>
                  <a:gd name="T118" fmla="*/ 27 w 27"/>
                  <a:gd name="T119" fmla="*/ 16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7" h="32">
                    <a:moveTo>
                      <a:pt x="27" y="16"/>
                    </a:moveTo>
                    <a:lnTo>
                      <a:pt x="27" y="16"/>
                    </a:lnTo>
                    <a:lnTo>
                      <a:pt x="27" y="16"/>
                    </a:lnTo>
                    <a:lnTo>
                      <a:pt x="27" y="16"/>
                    </a:lnTo>
                    <a:lnTo>
                      <a:pt x="27" y="16"/>
                    </a:lnTo>
                    <a:lnTo>
                      <a:pt x="27" y="16"/>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32"/>
                    </a:lnTo>
                    <a:lnTo>
                      <a:pt x="27"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0" y="26"/>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6" y="5"/>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5"/>
                    </a:lnTo>
                    <a:lnTo>
                      <a:pt x="11"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21" y="5"/>
                    </a:lnTo>
                    <a:lnTo>
                      <a:pt x="21" y="5"/>
                    </a:lnTo>
                    <a:lnTo>
                      <a:pt x="21" y="5"/>
                    </a:lnTo>
                    <a:lnTo>
                      <a:pt x="21" y="5"/>
                    </a:lnTo>
                    <a:lnTo>
                      <a:pt x="21" y="5"/>
                    </a:lnTo>
                    <a:lnTo>
                      <a:pt x="21" y="5"/>
                    </a:lnTo>
                    <a:lnTo>
                      <a:pt x="21" y="5"/>
                    </a:lnTo>
                    <a:lnTo>
                      <a:pt x="21" y="5"/>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7" y="10"/>
                    </a:lnTo>
                    <a:lnTo>
                      <a:pt x="27" y="10"/>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96" name="Freeform 448"/>
              <p:cNvSpPr>
                <a:spLocks/>
              </p:cNvSpPr>
              <p:nvPr/>
            </p:nvSpPr>
            <p:spPr bwMode="auto">
              <a:xfrm>
                <a:off x="152" y="2627"/>
                <a:ext cx="26" cy="32"/>
              </a:xfrm>
              <a:custGeom>
                <a:avLst/>
                <a:gdLst>
                  <a:gd name="T0" fmla="*/ 26 w 26"/>
                  <a:gd name="T1" fmla="*/ 16 h 32"/>
                  <a:gd name="T2" fmla="*/ 26 w 26"/>
                  <a:gd name="T3" fmla="*/ 16 h 32"/>
                  <a:gd name="T4" fmla="*/ 26 w 26"/>
                  <a:gd name="T5" fmla="*/ 21 h 32"/>
                  <a:gd name="T6" fmla="*/ 26 w 26"/>
                  <a:gd name="T7" fmla="*/ 21 h 32"/>
                  <a:gd name="T8" fmla="*/ 26 w 26"/>
                  <a:gd name="T9" fmla="*/ 21 h 32"/>
                  <a:gd name="T10" fmla="*/ 26 w 26"/>
                  <a:gd name="T11" fmla="*/ 26 h 32"/>
                  <a:gd name="T12" fmla="*/ 26 w 26"/>
                  <a:gd name="T13" fmla="*/ 26 h 32"/>
                  <a:gd name="T14" fmla="*/ 26 w 26"/>
                  <a:gd name="T15" fmla="*/ 26 h 32"/>
                  <a:gd name="T16" fmla="*/ 26 w 26"/>
                  <a:gd name="T17" fmla="*/ 26 h 32"/>
                  <a:gd name="T18" fmla="*/ 26 w 26"/>
                  <a:gd name="T19" fmla="*/ 26 h 32"/>
                  <a:gd name="T20" fmla="*/ 21 w 26"/>
                  <a:gd name="T21" fmla="*/ 32 h 32"/>
                  <a:gd name="T22" fmla="*/ 21 w 26"/>
                  <a:gd name="T23" fmla="*/ 32 h 32"/>
                  <a:gd name="T24" fmla="*/ 21 w 26"/>
                  <a:gd name="T25" fmla="*/ 32 h 32"/>
                  <a:gd name="T26" fmla="*/ 21 w 26"/>
                  <a:gd name="T27" fmla="*/ 32 h 32"/>
                  <a:gd name="T28" fmla="*/ 16 w 26"/>
                  <a:gd name="T29" fmla="*/ 32 h 32"/>
                  <a:gd name="T30" fmla="*/ 16 w 26"/>
                  <a:gd name="T31" fmla="*/ 32 h 32"/>
                  <a:gd name="T32" fmla="*/ 16 w 26"/>
                  <a:gd name="T33" fmla="*/ 32 h 32"/>
                  <a:gd name="T34" fmla="*/ 16 w 26"/>
                  <a:gd name="T35" fmla="*/ 32 h 32"/>
                  <a:gd name="T36" fmla="*/ 10 w 26"/>
                  <a:gd name="T37" fmla="*/ 32 h 32"/>
                  <a:gd name="T38" fmla="*/ 10 w 26"/>
                  <a:gd name="T39" fmla="*/ 26 h 32"/>
                  <a:gd name="T40" fmla="*/ 10 w 26"/>
                  <a:gd name="T41" fmla="*/ 26 h 32"/>
                  <a:gd name="T42" fmla="*/ 10 w 26"/>
                  <a:gd name="T43" fmla="*/ 26 h 32"/>
                  <a:gd name="T44" fmla="*/ 5 w 26"/>
                  <a:gd name="T45" fmla="*/ 26 h 32"/>
                  <a:gd name="T46" fmla="*/ 5 w 26"/>
                  <a:gd name="T47" fmla="*/ 26 h 32"/>
                  <a:gd name="T48" fmla="*/ 5 w 26"/>
                  <a:gd name="T49" fmla="*/ 21 h 32"/>
                  <a:gd name="T50" fmla="*/ 5 w 26"/>
                  <a:gd name="T51" fmla="*/ 21 h 32"/>
                  <a:gd name="T52" fmla="*/ 0 w 26"/>
                  <a:gd name="T53" fmla="*/ 21 h 32"/>
                  <a:gd name="T54" fmla="*/ 0 w 26"/>
                  <a:gd name="T55" fmla="*/ 21 h 32"/>
                  <a:gd name="T56" fmla="*/ 0 w 26"/>
                  <a:gd name="T57" fmla="*/ 16 h 32"/>
                  <a:gd name="T58" fmla="*/ 0 w 26"/>
                  <a:gd name="T59" fmla="*/ 16 h 32"/>
                  <a:gd name="T60" fmla="*/ 0 w 26"/>
                  <a:gd name="T61" fmla="*/ 16 h 32"/>
                  <a:gd name="T62" fmla="*/ 0 w 26"/>
                  <a:gd name="T63" fmla="*/ 11 h 32"/>
                  <a:gd name="T64" fmla="*/ 0 w 26"/>
                  <a:gd name="T65" fmla="*/ 11 h 32"/>
                  <a:gd name="T66" fmla="*/ 0 w 26"/>
                  <a:gd name="T67" fmla="*/ 11 h 32"/>
                  <a:gd name="T68" fmla="*/ 0 w 26"/>
                  <a:gd name="T69" fmla="*/ 5 h 32"/>
                  <a:gd name="T70" fmla="*/ 0 w 26"/>
                  <a:gd name="T71" fmla="*/ 5 h 32"/>
                  <a:gd name="T72" fmla="*/ 0 w 26"/>
                  <a:gd name="T73" fmla="*/ 5 h 32"/>
                  <a:gd name="T74" fmla="*/ 5 w 26"/>
                  <a:gd name="T75" fmla="*/ 5 h 32"/>
                  <a:gd name="T76" fmla="*/ 5 w 26"/>
                  <a:gd name="T77" fmla="*/ 5 h 32"/>
                  <a:gd name="T78" fmla="*/ 5 w 26"/>
                  <a:gd name="T79" fmla="*/ 0 h 32"/>
                  <a:gd name="T80" fmla="*/ 5 w 26"/>
                  <a:gd name="T81" fmla="*/ 0 h 32"/>
                  <a:gd name="T82" fmla="*/ 5 w 26"/>
                  <a:gd name="T83" fmla="*/ 0 h 32"/>
                  <a:gd name="T84" fmla="*/ 10 w 26"/>
                  <a:gd name="T85" fmla="*/ 0 h 32"/>
                  <a:gd name="T86" fmla="*/ 10 w 26"/>
                  <a:gd name="T87" fmla="*/ 0 h 32"/>
                  <a:gd name="T88" fmla="*/ 10 w 26"/>
                  <a:gd name="T89" fmla="*/ 0 h 32"/>
                  <a:gd name="T90" fmla="*/ 10 w 26"/>
                  <a:gd name="T91" fmla="*/ 0 h 32"/>
                  <a:gd name="T92" fmla="*/ 16 w 26"/>
                  <a:gd name="T93" fmla="*/ 0 h 32"/>
                  <a:gd name="T94" fmla="*/ 16 w 26"/>
                  <a:gd name="T95" fmla="*/ 0 h 32"/>
                  <a:gd name="T96" fmla="*/ 16 w 26"/>
                  <a:gd name="T97" fmla="*/ 0 h 32"/>
                  <a:gd name="T98" fmla="*/ 16 w 26"/>
                  <a:gd name="T99" fmla="*/ 0 h 32"/>
                  <a:gd name="T100" fmla="*/ 21 w 26"/>
                  <a:gd name="T101" fmla="*/ 0 h 32"/>
                  <a:gd name="T102" fmla="*/ 21 w 26"/>
                  <a:gd name="T103" fmla="*/ 5 h 32"/>
                  <a:gd name="T104" fmla="*/ 21 w 26"/>
                  <a:gd name="T105" fmla="*/ 5 h 32"/>
                  <a:gd name="T106" fmla="*/ 21 w 26"/>
                  <a:gd name="T107" fmla="*/ 5 h 32"/>
                  <a:gd name="T108" fmla="*/ 26 w 26"/>
                  <a:gd name="T109" fmla="*/ 5 h 32"/>
                  <a:gd name="T110" fmla="*/ 26 w 26"/>
                  <a:gd name="T111" fmla="*/ 11 h 32"/>
                  <a:gd name="T112" fmla="*/ 26 w 26"/>
                  <a:gd name="T113" fmla="*/ 11 h 32"/>
                  <a:gd name="T114" fmla="*/ 26 w 26"/>
                  <a:gd name="T115" fmla="*/ 11 h 32"/>
                  <a:gd name="T116" fmla="*/ 26 w 26"/>
                  <a:gd name="T117" fmla="*/ 16 h 32"/>
                  <a:gd name="T118" fmla="*/ 26 w 26"/>
                  <a:gd name="T119" fmla="*/ 16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 h="32">
                    <a:moveTo>
                      <a:pt x="26" y="16"/>
                    </a:move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1" y="26"/>
                    </a:lnTo>
                    <a:lnTo>
                      <a:pt x="21" y="26"/>
                    </a:lnTo>
                    <a:lnTo>
                      <a:pt x="21" y="26"/>
                    </a:lnTo>
                    <a:lnTo>
                      <a:pt x="21" y="26"/>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0" y="32"/>
                    </a:lnTo>
                    <a:lnTo>
                      <a:pt x="10" y="32"/>
                    </a:lnTo>
                    <a:lnTo>
                      <a:pt x="10" y="32"/>
                    </a:lnTo>
                    <a:lnTo>
                      <a:pt x="10" y="32"/>
                    </a:lnTo>
                    <a:lnTo>
                      <a:pt x="10" y="32"/>
                    </a:lnTo>
                    <a:lnTo>
                      <a:pt x="10" y="32"/>
                    </a:lnTo>
                    <a:lnTo>
                      <a:pt x="10" y="32"/>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0" y="21"/>
                    </a:lnTo>
                    <a:lnTo>
                      <a:pt x="0" y="21"/>
                    </a:lnTo>
                    <a:lnTo>
                      <a:pt x="0"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5" y="5"/>
                    </a:lnTo>
                    <a:lnTo>
                      <a:pt x="5" y="5"/>
                    </a:lnTo>
                    <a:lnTo>
                      <a:pt x="5" y="5"/>
                    </a:lnTo>
                    <a:lnTo>
                      <a:pt x="5" y="5"/>
                    </a:lnTo>
                    <a:lnTo>
                      <a:pt x="5" y="5"/>
                    </a:lnTo>
                    <a:lnTo>
                      <a:pt x="5" y="5"/>
                    </a:lnTo>
                    <a:lnTo>
                      <a:pt x="5" y="5"/>
                    </a:lnTo>
                    <a:lnTo>
                      <a:pt x="5" y="5"/>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21" y="0"/>
                    </a:lnTo>
                    <a:lnTo>
                      <a:pt x="21" y="0"/>
                    </a:lnTo>
                    <a:lnTo>
                      <a:pt x="21" y="0"/>
                    </a:lnTo>
                    <a:lnTo>
                      <a:pt x="21" y="0"/>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6" y="5"/>
                    </a:lnTo>
                    <a:lnTo>
                      <a:pt x="26" y="5"/>
                    </a:lnTo>
                    <a:lnTo>
                      <a:pt x="26" y="5"/>
                    </a:lnTo>
                    <a:lnTo>
                      <a:pt x="26" y="5"/>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6"/>
                    </a:lnTo>
                    <a:lnTo>
                      <a:pt x="26" y="16"/>
                    </a:lnTo>
                    <a:lnTo>
                      <a:pt x="26" y="16"/>
                    </a:lnTo>
                    <a:lnTo>
                      <a:pt x="26" y="16"/>
                    </a:lnTo>
                    <a:lnTo>
                      <a:pt x="26" y="16"/>
                    </a:lnTo>
                    <a:lnTo>
                      <a:pt x="26" y="16"/>
                    </a:lnTo>
                    <a:lnTo>
                      <a:pt x="26" y="16"/>
                    </a:lnTo>
                    <a:lnTo>
                      <a:pt x="26" y="16"/>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97" name="Freeform 449"/>
              <p:cNvSpPr>
                <a:spLocks/>
              </p:cNvSpPr>
              <p:nvPr/>
            </p:nvSpPr>
            <p:spPr bwMode="auto">
              <a:xfrm>
                <a:off x="152" y="2627"/>
                <a:ext cx="26" cy="32"/>
              </a:xfrm>
              <a:custGeom>
                <a:avLst/>
                <a:gdLst>
                  <a:gd name="T0" fmla="*/ 26 w 26"/>
                  <a:gd name="T1" fmla="*/ 16 h 32"/>
                  <a:gd name="T2" fmla="*/ 26 w 26"/>
                  <a:gd name="T3" fmla="*/ 16 h 32"/>
                  <a:gd name="T4" fmla="*/ 26 w 26"/>
                  <a:gd name="T5" fmla="*/ 21 h 32"/>
                  <a:gd name="T6" fmla="*/ 26 w 26"/>
                  <a:gd name="T7" fmla="*/ 21 h 32"/>
                  <a:gd name="T8" fmla="*/ 26 w 26"/>
                  <a:gd name="T9" fmla="*/ 21 h 32"/>
                  <a:gd name="T10" fmla="*/ 26 w 26"/>
                  <a:gd name="T11" fmla="*/ 26 h 32"/>
                  <a:gd name="T12" fmla="*/ 26 w 26"/>
                  <a:gd name="T13" fmla="*/ 26 h 32"/>
                  <a:gd name="T14" fmla="*/ 26 w 26"/>
                  <a:gd name="T15" fmla="*/ 26 h 32"/>
                  <a:gd name="T16" fmla="*/ 26 w 26"/>
                  <a:gd name="T17" fmla="*/ 26 h 32"/>
                  <a:gd name="T18" fmla="*/ 26 w 26"/>
                  <a:gd name="T19" fmla="*/ 26 h 32"/>
                  <a:gd name="T20" fmla="*/ 21 w 26"/>
                  <a:gd name="T21" fmla="*/ 32 h 32"/>
                  <a:gd name="T22" fmla="*/ 21 w 26"/>
                  <a:gd name="T23" fmla="*/ 32 h 32"/>
                  <a:gd name="T24" fmla="*/ 21 w 26"/>
                  <a:gd name="T25" fmla="*/ 32 h 32"/>
                  <a:gd name="T26" fmla="*/ 21 w 26"/>
                  <a:gd name="T27" fmla="*/ 32 h 32"/>
                  <a:gd name="T28" fmla="*/ 16 w 26"/>
                  <a:gd name="T29" fmla="*/ 32 h 32"/>
                  <a:gd name="T30" fmla="*/ 16 w 26"/>
                  <a:gd name="T31" fmla="*/ 32 h 32"/>
                  <a:gd name="T32" fmla="*/ 16 w 26"/>
                  <a:gd name="T33" fmla="*/ 32 h 32"/>
                  <a:gd name="T34" fmla="*/ 16 w 26"/>
                  <a:gd name="T35" fmla="*/ 32 h 32"/>
                  <a:gd name="T36" fmla="*/ 10 w 26"/>
                  <a:gd name="T37" fmla="*/ 32 h 32"/>
                  <a:gd name="T38" fmla="*/ 10 w 26"/>
                  <a:gd name="T39" fmla="*/ 26 h 32"/>
                  <a:gd name="T40" fmla="*/ 10 w 26"/>
                  <a:gd name="T41" fmla="*/ 26 h 32"/>
                  <a:gd name="T42" fmla="*/ 10 w 26"/>
                  <a:gd name="T43" fmla="*/ 26 h 32"/>
                  <a:gd name="T44" fmla="*/ 5 w 26"/>
                  <a:gd name="T45" fmla="*/ 26 h 32"/>
                  <a:gd name="T46" fmla="*/ 5 w 26"/>
                  <a:gd name="T47" fmla="*/ 26 h 32"/>
                  <a:gd name="T48" fmla="*/ 5 w 26"/>
                  <a:gd name="T49" fmla="*/ 21 h 32"/>
                  <a:gd name="T50" fmla="*/ 5 w 26"/>
                  <a:gd name="T51" fmla="*/ 21 h 32"/>
                  <a:gd name="T52" fmla="*/ 0 w 26"/>
                  <a:gd name="T53" fmla="*/ 21 h 32"/>
                  <a:gd name="T54" fmla="*/ 0 w 26"/>
                  <a:gd name="T55" fmla="*/ 21 h 32"/>
                  <a:gd name="T56" fmla="*/ 0 w 26"/>
                  <a:gd name="T57" fmla="*/ 16 h 32"/>
                  <a:gd name="T58" fmla="*/ 0 w 26"/>
                  <a:gd name="T59" fmla="*/ 16 h 32"/>
                  <a:gd name="T60" fmla="*/ 0 w 26"/>
                  <a:gd name="T61" fmla="*/ 16 h 32"/>
                  <a:gd name="T62" fmla="*/ 0 w 26"/>
                  <a:gd name="T63" fmla="*/ 11 h 32"/>
                  <a:gd name="T64" fmla="*/ 0 w 26"/>
                  <a:gd name="T65" fmla="*/ 11 h 32"/>
                  <a:gd name="T66" fmla="*/ 0 w 26"/>
                  <a:gd name="T67" fmla="*/ 11 h 32"/>
                  <a:gd name="T68" fmla="*/ 0 w 26"/>
                  <a:gd name="T69" fmla="*/ 5 h 32"/>
                  <a:gd name="T70" fmla="*/ 0 w 26"/>
                  <a:gd name="T71" fmla="*/ 5 h 32"/>
                  <a:gd name="T72" fmla="*/ 0 w 26"/>
                  <a:gd name="T73" fmla="*/ 5 h 32"/>
                  <a:gd name="T74" fmla="*/ 5 w 26"/>
                  <a:gd name="T75" fmla="*/ 5 h 32"/>
                  <a:gd name="T76" fmla="*/ 5 w 26"/>
                  <a:gd name="T77" fmla="*/ 5 h 32"/>
                  <a:gd name="T78" fmla="*/ 5 w 26"/>
                  <a:gd name="T79" fmla="*/ 0 h 32"/>
                  <a:gd name="T80" fmla="*/ 5 w 26"/>
                  <a:gd name="T81" fmla="*/ 0 h 32"/>
                  <a:gd name="T82" fmla="*/ 5 w 26"/>
                  <a:gd name="T83" fmla="*/ 0 h 32"/>
                  <a:gd name="T84" fmla="*/ 10 w 26"/>
                  <a:gd name="T85" fmla="*/ 0 h 32"/>
                  <a:gd name="T86" fmla="*/ 10 w 26"/>
                  <a:gd name="T87" fmla="*/ 0 h 32"/>
                  <a:gd name="T88" fmla="*/ 10 w 26"/>
                  <a:gd name="T89" fmla="*/ 0 h 32"/>
                  <a:gd name="T90" fmla="*/ 10 w 26"/>
                  <a:gd name="T91" fmla="*/ 0 h 32"/>
                  <a:gd name="T92" fmla="*/ 16 w 26"/>
                  <a:gd name="T93" fmla="*/ 0 h 32"/>
                  <a:gd name="T94" fmla="*/ 16 w 26"/>
                  <a:gd name="T95" fmla="*/ 0 h 32"/>
                  <a:gd name="T96" fmla="*/ 16 w 26"/>
                  <a:gd name="T97" fmla="*/ 0 h 32"/>
                  <a:gd name="T98" fmla="*/ 16 w 26"/>
                  <a:gd name="T99" fmla="*/ 0 h 32"/>
                  <a:gd name="T100" fmla="*/ 21 w 26"/>
                  <a:gd name="T101" fmla="*/ 0 h 32"/>
                  <a:gd name="T102" fmla="*/ 21 w 26"/>
                  <a:gd name="T103" fmla="*/ 5 h 32"/>
                  <a:gd name="T104" fmla="*/ 21 w 26"/>
                  <a:gd name="T105" fmla="*/ 5 h 32"/>
                  <a:gd name="T106" fmla="*/ 21 w 26"/>
                  <a:gd name="T107" fmla="*/ 5 h 32"/>
                  <a:gd name="T108" fmla="*/ 26 w 26"/>
                  <a:gd name="T109" fmla="*/ 5 h 32"/>
                  <a:gd name="T110" fmla="*/ 26 w 26"/>
                  <a:gd name="T111" fmla="*/ 11 h 32"/>
                  <a:gd name="T112" fmla="*/ 26 w 26"/>
                  <a:gd name="T113" fmla="*/ 11 h 32"/>
                  <a:gd name="T114" fmla="*/ 26 w 26"/>
                  <a:gd name="T115" fmla="*/ 11 h 32"/>
                  <a:gd name="T116" fmla="*/ 26 w 26"/>
                  <a:gd name="T117" fmla="*/ 16 h 32"/>
                  <a:gd name="T118" fmla="*/ 26 w 26"/>
                  <a:gd name="T119" fmla="*/ 16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 h="32">
                    <a:moveTo>
                      <a:pt x="26" y="16"/>
                    </a:move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1" y="26"/>
                    </a:lnTo>
                    <a:lnTo>
                      <a:pt x="21" y="26"/>
                    </a:lnTo>
                    <a:lnTo>
                      <a:pt x="21" y="26"/>
                    </a:lnTo>
                    <a:lnTo>
                      <a:pt x="21" y="26"/>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0" y="32"/>
                    </a:lnTo>
                    <a:lnTo>
                      <a:pt x="10" y="32"/>
                    </a:lnTo>
                    <a:lnTo>
                      <a:pt x="10" y="32"/>
                    </a:lnTo>
                    <a:lnTo>
                      <a:pt x="10" y="32"/>
                    </a:lnTo>
                    <a:lnTo>
                      <a:pt x="10" y="32"/>
                    </a:lnTo>
                    <a:lnTo>
                      <a:pt x="10" y="32"/>
                    </a:lnTo>
                    <a:lnTo>
                      <a:pt x="10" y="32"/>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0" y="21"/>
                    </a:lnTo>
                    <a:lnTo>
                      <a:pt x="0" y="21"/>
                    </a:lnTo>
                    <a:lnTo>
                      <a:pt x="0"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5" y="5"/>
                    </a:lnTo>
                    <a:lnTo>
                      <a:pt x="5" y="5"/>
                    </a:lnTo>
                    <a:lnTo>
                      <a:pt x="5" y="5"/>
                    </a:lnTo>
                    <a:lnTo>
                      <a:pt x="5" y="5"/>
                    </a:lnTo>
                    <a:lnTo>
                      <a:pt x="5" y="5"/>
                    </a:lnTo>
                    <a:lnTo>
                      <a:pt x="5" y="5"/>
                    </a:lnTo>
                    <a:lnTo>
                      <a:pt x="5" y="5"/>
                    </a:lnTo>
                    <a:lnTo>
                      <a:pt x="5" y="5"/>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21" y="0"/>
                    </a:lnTo>
                    <a:lnTo>
                      <a:pt x="21" y="0"/>
                    </a:lnTo>
                    <a:lnTo>
                      <a:pt x="21" y="0"/>
                    </a:lnTo>
                    <a:lnTo>
                      <a:pt x="21" y="0"/>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6" y="5"/>
                    </a:lnTo>
                    <a:lnTo>
                      <a:pt x="26" y="5"/>
                    </a:lnTo>
                    <a:lnTo>
                      <a:pt x="26" y="5"/>
                    </a:lnTo>
                    <a:lnTo>
                      <a:pt x="26" y="5"/>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6"/>
                    </a:lnTo>
                    <a:lnTo>
                      <a:pt x="26" y="16"/>
                    </a:lnTo>
                    <a:lnTo>
                      <a:pt x="26" y="16"/>
                    </a:lnTo>
                    <a:lnTo>
                      <a:pt x="26" y="16"/>
                    </a:lnTo>
                    <a:lnTo>
                      <a:pt x="26" y="16"/>
                    </a:lnTo>
                    <a:lnTo>
                      <a:pt x="26" y="16"/>
                    </a:lnTo>
                    <a:lnTo>
                      <a:pt x="26" y="16"/>
                    </a:lnTo>
                    <a:lnTo>
                      <a:pt x="26" y="1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98" name="Freeform 450"/>
              <p:cNvSpPr>
                <a:spLocks/>
              </p:cNvSpPr>
              <p:nvPr/>
            </p:nvSpPr>
            <p:spPr bwMode="auto">
              <a:xfrm>
                <a:off x="210" y="2722"/>
                <a:ext cx="26" cy="32"/>
              </a:xfrm>
              <a:custGeom>
                <a:avLst/>
                <a:gdLst>
                  <a:gd name="T0" fmla="*/ 26 w 26"/>
                  <a:gd name="T1" fmla="*/ 16 h 32"/>
                  <a:gd name="T2" fmla="*/ 26 w 26"/>
                  <a:gd name="T3" fmla="*/ 21 h 32"/>
                  <a:gd name="T4" fmla="*/ 26 w 26"/>
                  <a:gd name="T5" fmla="*/ 21 h 32"/>
                  <a:gd name="T6" fmla="*/ 26 w 26"/>
                  <a:gd name="T7" fmla="*/ 21 h 32"/>
                  <a:gd name="T8" fmla="*/ 26 w 26"/>
                  <a:gd name="T9" fmla="*/ 21 h 32"/>
                  <a:gd name="T10" fmla="*/ 26 w 26"/>
                  <a:gd name="T11" fmla="*/ 26 h 32"/>
                  <a:gd name="T12" fmla="*/ 26 w 26"/>
                  <a:gd name="T13" fmla="*/ 26 h 32"/>
                  <a:gd name="T14" fmla="*/ 26 w 26"/>
                  <a:gd name="T15" fmla="*/ 26 h 32"/>
                  <a:gd name="T16" fmla="*/ 26 w 26"/>
                  <a:gd name="T17" fmla="*/ 26 h 32"/>
                  <a:gd name="T18" fmla="*/ 26 w 26"/>
                  <a:gd name="T19" fmla="*/ 32 h 32"/>
                  <a:gd name="T20" fmla="*/ 26 w 26"/>
                  <a:gd name="T21" fmla="*/ 32 h 32"/>
                  <a:gd name="T22" fmla="*/ 21 w 26"/>
                  <a:gd name="T23" fmla="*/ 32 h 32"/>
                  <a:gd name="T24" fmla="*/ 21 w 26"/>
                  <a:gd name="T25" fmla="*/ 32 h 32"/>
                  <a:gd name="T26" fmla="*/ 21 w 26"/>
                  <a:gd name="T27" fmla="*/ 32 h 32"/>
                  <a:gd name="T28" fmla="*/ 21 w 26"/>
                  <a:gd name="T29" fmla="*/ 32 h 32"/>
                  <a:gd name="T30" fmla="*/ 16 w 26"/>
                  <a:gd name="T31" fmla="*/ 32 h 32"/>
                  <a:gd name="T32" fmla="*/ 16 w 26"/>
                  <a:gd name="T33" fmla="*/ 32 h 32"/>
                  <a:gd name="T34" fmla="*/ 16 w 26"/>
                  <a:gd name="T35" fmla="*/ 32 h 32"/>
                  <a:gd name="T36" fmla="*/ 16 w 26"/>
                  <a:gd name="T37" fmla="*/ 32 h 32"/>
                  <a:gd name="T38" fmla="*/ 10 w 26"/>
                  <a:gd name="T39" fmla="*/ 32 h 32"/>
                  <a:gd name="T40" fmla="*/ 10 w 26"/>
                  <a:gd name="T41" fmla="*/ 26 h 32"/>
                  <a:gd name="T42" fmla="*/ 10 w 26"/>
                  <a:gd name="T43" fmla="*/ 26 h 32"/>
                  <a:gd name="T44" fmla="*/ 10 w 26"/>
                  <a:gd name="T45" fmla="*/ 26 h 32"/>
                  <a:gd name="T46" fmla="*/ 5 w 26"/>
                  <a:gd name="T47" fmla="*/ 26 h 32"/>
                  <a:gd name="T48" fmla="*/ 5 w 26"/>
                  <a:gd name="T49" fmla="*/ 26 h 32"/>
                  <a:gd name="T50" fmla="*/ 5 w 26"/>
                  <a:gd name="T51" fmla="*/ 21 h 32"/>
                  <a:gd name="T52" fmla="*/ 5 w 26"/>
                  <a:gd name="T53" fmla="*/ 21 h 32"/>
                  <a:gd name="T54" fmla="*/ 0 w 26"/>
                  <a:gd name="T55" fmla="*/ 21 h 32"/>
                  <a:gd name="T56" fmla="*/ 0 w 26"/>
                  <a:gd name="T57" fmla="*/ 16 h 32"/>
                  <a:gd name="T58" fmla="*/ 0 w 26"/>
                  <a:gd name="T59" fmla="*/ 16 h 32"/>
                  <a:gd name="T60" fmla="*/ 0 w 26"/>
                  <a:gd name="T61" fmla="*/ 16 h 32"/>
                  <a:gd name="T62" fmla="*/ 0 w 26"/>
                  <a:gd name="T63" fmla="*/ 11 h 32"/>
                  <a:gd name="T64" fmla="*/ 0 w 26"/>
                  <a:gd name="T65" fmla="*/ 11 h 32"/>
                  <a:gd name="T66" fmla="*/ 0 w 26"/>
                  <a:gd name="T67" fmla="*/ 11 h 32"/>
                  <a:gd name="T68" fmla="*/ 0 w 26"/>
                  <a:gd name="T69" fmla="*/ 11 h 32"/>
                  <a:gd name="T70" fmla="*/ 0 w 26"/>
                  <a:gd name="T71" fmla="*/ 5 h 32"/>
                  <a:gd name="T72" fmla="*/ 0 w 26"/>
                  <a:gd name="T73" fmla="*/ 5 h 32"/>
                  <a:gd name="T74" fmla="*/ 0 w 26"/>
                  <a:gd name="T75" fmla="*/ 5 h 32"/>
                  <a:gd name="T76" fmla="*/ 5 w 26"/>
                  <a:gd name="T77" fmla="*/ 5 h 32"/>
                  <a:gd name="T78" fmla="*/ 5 w 26"/>
                  <a:gd name="T79" fmla="*/ 5 h 32"/>
                  <a:gd name="T80" fmla="*/ 5 w 26"/>
                  <a:gd name="T81" fmla="*/ 0 h 32"/>
                  <a:gd name="T82" fmla="*/ 5 w 26"/>
                  <a:gd name="T83" fmla="*/ 0 h 32"/>
                  <a:gd name="T84" fmla="*/ 5 w 26"/>
                  <a:gd name="T85" fmla="*/ 0 h 32"/>
                  <a:gd name="T86" fmla="*/ 10 w 26"/>
                  <a:gd name="T87" fmla="*/ 0 h 32"/>
                  <a:gd name="T88" fmla="*/ 10 w 26"/>
                  <a:gd name="T89" fmla="*/ 0 h 32"/>
                  <a:gd name="T90" fmla="*/ 10 w 26"/>
                  <a:gd name="T91" fmla="*/ 0 h 32"/>
                  <a:gd name="T92" fmla="*/ 10 w 26"/>
                  <a:gd name="T93" fmla="*/ 0 h 32"/>
                  <a:gd name="T94" fmla="*/ 16 w 26"/>
                  <a:gd name="T95" fmla="*/ 0 h 32"/>
                  <a:gd name="T96" fmla="*/ 16 w 26"/>
                  <a:gd name="T97" fmla="*/ 0 h 32"/>
                  <a:gd name="T98" fmla="*/ 16 w 26"/>
                  <a:gd name="T99" fmla="*/ 0 h 32"/>
                  <a:gd name="T100" fmla="*/ 16 w 26"/>
                  <a:gd name="T101" fmla="*/ 5 h 32"/>
                  <a:gd name="T102" fmla="*/ 21 w 26"/>
                  <a:gd name="T103" fmla="*/ 5 h 32"/>
                  <a:gd name="T104" fmla="*/ 21 w 26"/>
                  <a:gd name="T105" fmla="*/ 5 h 32"/>
                  <a:gd name="T106" fmla="*/ 21 w 26"/>
                  <a:gd name="T107" fmla="*/ 5 h 32"/>
                  <a:gd name="T108" fmla="*/ 21 w 26"/>
                  <a:gd name="T109" fmla="*/ 11 h 32"/>
                  <a:gd name="T110" fmla="*/ 26 w 26"/>
                  <a:gd name="T111" fmla="*/ 11 h 32"/>
                  <a:gd name="T112" fmla="*/ 26 w 26"/>
                  <a:gd name="T113" fmla="*/ 11 h 32"/>
                  <a:gd name="T114" fmla="*/ 26 w 26"/>
                  <a:gd name="T115" fmla="*/ 11 h 32"/>
                  <a:gd name="T116" fmla="*/ 26 w 26"/>
                  <a:gd name="T117" fmla="*/ 16 h 32"/>
                  <a:gd name="T118" fmla="*/ 26 w 26"/>
                  <a:gd name="T119" fmla="*/ 16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 h="32">
                    <a:moveTo>
                      <a:pt x="26" y="16"/>
                    </a:moveTo>
                    <a:lnTo>
                      <a:pt x="26" y="16"/>
                    </a:lnTo>
                    <a:lnTo>
                      <a:pt x="26" y="16"/>
                    </a:lnTo>
                    <a:lnTo>
                      <a:pt x="26" y="16"/>
                    </a:lnTo>
                    <a:lnTo>
                      <a:pt x="26" y="16"/>
                    </a:lnTo>
                    <a:lnTo>
                      <a:pt x="26" y="16"/>
                    </a:lnTo>
                    <a:lnTo>
                      <a:pt x="26" y="16"/>
                    </a:lnTo>
                    <a:lnTo>
                      <a:pt x="26" y="16"/>
                    </a:lnTo>
                    <a:lnTo>
                      <a:pt x="26" y="16"/>
                    </a:lnTo>
                    <a:lnTo>
                      <a:pt x="26" y="16"/>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32"/>
                    </a:lnTo>
                    <a:lnTo>
                      <a:pt x="26" y="32"/>
                    </a:lnTo>
                    <a:lnTo>
                      <a:pt x="26" y="32"/>
                    </a:lnTo>
                    <a:lnTo>
                      <a:pt x="26" y="32"/>
                    </a:lnTo>
                    <a:lnTo>
                      <a:pt x="26" y="32"/>
                    </a:lnTo>
                    <a:lnTo>
                      <a:pt x="26" y="32"/>
                    </a:lnTo>
                    <a:lnTo>
                      <a:pt x="26" y="32"/>
                    </a:lnTo>
                    <a:lnTo>
                      <a:pt x="26" y="32"/>
                    </a:lnTo>
                    <a:lnTo>
                      <a:pt x="26" y="32"/>
                    </a:lnTo>
                    <a:lnTo>
                      <a:pt x="26"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0" y="32"/>
                    </a:lnTo>
                    <a:lnTo>
                      <a:pt x="10" y="32"/>
                    </a:lnTo>
                    <a:lnTo>
                      <a:pt x="10" y="32"/>
                    </a:lnTo>
                    <a:lnTo>
                      <a:pt x="10" y="32"/>
                    </a:lnTo>
                    <a:lnTo>
                      <a:pt x="10" y="32"/>
                    </a:lnTo>
                    <a:lnTo>
                      <a:pt x="10" y="32"/>
                    </a:lnTo>
                    <a:lnTo>
                      <a:pt x="10" y="32"/>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5" y="5"/>
                    </a:lnTo>
                    <a:lnTo>
                      <a:pt x="5" y="5"/>
                    </a:lnTo>
                    <a:lnTo>
                      <a:pt x="5" y="5"/>
                    </a:lnTo>
                    <a:lnTo>
                      <a:pt x="5" y="5"/>
                    </a:lnTo>
                    <a:lnTo>
                      <a:pt x="5" y="5"/>
                    </a:lnTo>
                    <a:lnTo>
                      <a:pt x="5" y="5"/>
                    </a:lnTo>
                    <a:lnTo>
                      <a:pt x="5" y="5"/>
                    </a:lnTo>
                    <a:lnTo>
                      <a:pt x="5" y="5"/>
                    </a:lnTo>
                    <a:lnTo>
                      <a:pt x="5" y="5"/>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5"/>
                    </a:lnTo>
                    <a:lnTo>
                      <a:pt x="16" y="5"/>
                    </a:lnTo>
                    <a:lnTo>
                      <a:pt x="16" y="5"/>
                    </a:lnTo>
                    <a:lnTo>
                      <a:pt x="16" y="5"/>
                    </a:lnTo>
                    <a:lnTo>
                      <a:pt x="16" y="5"/>
                    </a:lnTo>
                    <a:lnTo>
                      <a:pt x="16"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11"/>
                    </a:lnTo>
                    <a:lnTo>
                      <a:pt x="21"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6"/>
                    </a:lnTo>
                    <a:lnTo>
                      <a:pt x="26" y="16"/>
                    </a:lnTo>
                    <a:lnTo>
                      <a:pt x="26" y="16"/>
                    </a:lnTo>
                    <a:lnTo>
                      <a:pt x="26" y="16"/>
                    </a:lnTo>
                    <a:lnTo>
                      <a:pt x="26" y="16"/>
                    </a:lnTo>
                    <a:lnTo>
                      <a:pt x="26" y="16"/>
                    </a:lnTo>
                    <a:lnTo>
                      <a:pt x="26" y="16"/>
                    </a:lnTo>
                    <a:lnTo>
                      <a:pt x="26" y="16"/>
                    </a:lnTo>
                    <a:lnTo>
                      <a:pt x="26" y="16"/>
                    </a:lnTo>
                    <a:lnTo>
                      <a:pt x="26" y="16"/>
                    </a:lnTo>
                    <a:lnTo>
                      <a:pt x="26" y="16"/>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99" name="Freeform 451"/>
              <p:cNvSpPr>
                <a:spLocks/>
              </p:cNvSpPr>
              <p:nvPr/>
            </p:nvSpPr>
            <p:spPr bwMode="auto">
              <a:xfrm>
                <a:off x="210" y="2722"/>
                <a:ext cx="26" cy="32"/>
              </a:xfrm>
              <a:custGeom>
                <a:avLst/>
                <a:gdLst>
                  <a:gd name="T0" fmla="*/ 26 w 26"/>
                  <a:gd name="T1" fmla="*/ 16 h 32"/>
                  <a:gd name="T2" fmla="*/ 26 w 26"/>
                  <a:gd name="T3" fmla="*/ 21 h 32"/>
                  <a:gd name="T4" fmla="*/ 26 w 26"/>
                  <a:gd name="T5" fmla="*/ 21 h 32"/>
                  <a:gd name="T6" fmla="*/ 26 w 26"/>
                  <a:gd name="T7" fmla="*/ 21 h 32"/>
                  <a:gd name="T8" fmla="*/ 26 w 26"/>
                  <a:gd name="T9" fmla="*/ 21 h 32"/>
                  <a:gd name="T10" fmla="*/ 26 w 26"/>
                  <a:gd name="T11" fmla="*/ 26 h 32"/>
                  <a:gd name="T12" fmla="*/ 26 w 26"/>
                  <a:gd name="T13" fmla="*/ 26 h 32"/>
                  <a:gd name="T14" fmla="*/ 26 w 26"/>
                  <a:gd name="T15" fmla="*/ 26 h 32"/>
                  <a:gd name="T16" fmla="*/ 26 w 26"/>
                  <a:gd name="T17" fmla="*/ 26 h 32"/>
                  <a:gd name="T18" fmla="*/ 26 w 26"/>
                  <a:gd name="T19" fmla="*/ 32 h 32"/>
                  <a:gd name="T20" fmla="*/ 26 w 26"/>
                  <a:gd name="T21" fmla="*/ 32 h 32"/>
                  <a:gd name="T22" fmla="*/ 21 w 26"/>
                  <a:gd name="T23" fmla="*/ 32 h 32"/>
                  <a:gd name="T24" fmla="*/ 21 w 26"/>
                  <a:gd name="T25" fmla="*/ 32 h 32"/>
                  <a:gd name="T26" fmla="*/ 21 w 26"/>
                  <a:gd name="T27" fmla="*/ 32 h 32"/>
                  <a:gd name="T28" fmla="*/ 21 w 26"/>
                  <a:gd name="T29" fmla="*/ 32 h 32"/>
                  <a:gd name="T30" fmla="*/ 16 w 26"/>
                  <a:gd name="T31" fmla="*/ 32 h 32"/>
                  <a:gd name="T32" fmla="*/ 16 w 26"/>
                  <a:gd name="T33" fmla="*/ 32 h 32"/>
                  <a:gd name="T34" fmla="*/ 16 w 26"/>
                  <a:gd name="T35" fmla="*/ 32 h 32"/>
                  <a:gd name="T36" fmla="*/ 16 w 26"/>
                  <a:gd name="T37" fmla="*/ 32 h 32"/>
                  <a:gd name="T38" fmla="*/ 10 w 26"/>
                  <a:gd name="T39" fmla="*/ 32 h 32"/>
                  <a:gd name="T40" fmla="*/ 10 w 26"/>
                  <a:gd name="T41" fmla="*/ 26 h 32"/>
                  <a:gd name="T42" fmla="*/ 10 w 26"/>
                  <a:gd name="T43" fmla="*/ 26 h 32"/>
                  <a:gd name="T44" fmla="*/ 10 w 26"/>
                  <a:gd name="T45" fmla="*/ 26 h 32"/>
                  <a:gd name="T46" fmla="*/ 5 w 26"/>
                  <a:gd name="T47" fmla="*/ 26 h 32"/>
                  <a:gd name="T48" fmla="*/ 5 w 26"/>
                  <a:gd name="T49" fmla="*/ 26 h 32"/>
                  <a:gd name="T50" fmla="*/ 5 w 26"/>
                  <a:gd name="T51" fmla="*/ 21 h 32"/>
                  <a:gd name="T52" fmla="*/ 5 w 26"/>
                  <a:gd name="T53" fmla="*/ 21 h 32"/>
                  <a:gd name="T54" fmla="*/ 0 w 26"/>
                  <a:gd name="T55" fmla="*/ 21 h 32"/>
                  <a:gd name="T56" fmla="*/ 0 w 26"/>
                  <a:gd name="T57" fmla="*/ 16 h 32"/>
                  <a:gd name="T58" fmla="*/ 0 w 26"/>
                  <a:gd name="T59" fmla="*/ 16 h 32"/>
                  <a:gd name="T60" fmla="*/ 0 w 26"/>
                  <a:gd name="T61" fmla="*/ 16 h 32"/>
                  <a:gd name="T62" fmla="*/ 0 w 26"/>
                  <a:gd name="T63" fmla="*/ 11 h 32"/>
                  <a:gd name="T64" fmla="*/ 0 w 26"/>
                  <a:gd name="T65" fmla="*/ 11 h 32"/>
                  <a:gd name="T66" fmla="*/ 0 w 26"/>
                  <a:gd name="T67" fmla="*/ 11 h 32"/>
                  <a:gd name="T68" fmla="*/ 0 w 26"/>
                  <a:gd name="T69" fmla="*/ 11 h 32"/>
                  <a:gd name="T70" fmla="*/ 0 w 26"/>
                  <a:gd name="T71" fmla="*/ 5 h 32"/>
                  <a:gd name="T72" fmla="*/ 0 w 26"/>
                  <a:gd name="T73" fmla="*/ 5 h 32"/>
                  <a:gd name="T74" fmla="*/ 0 w 26"/>
                  <a:gd name="T75" fmla="*/ 5 h 32"/>
                  <a:gd name="T76" fmla="*/ 5 w 26"/>
                  <a:gd name="T77" fmla="*/ 5 h 32"/>
                  <a:gd name="T78" fmla="*/ 5 w 26"/>
                  <a:gd name="T79" fmla="*/ 5 h 32"/>
                  <a:gd name="T80" fmla="*/ 5 w 26"/>
                  <a:gd name="T81" fmla="*/ 0 h 32"/>
                  <a:gd name="T82" fmla="*/ 5 w 26"/>
                  <a:gd name="T83" fmla="*/ 0 h 32"/>
                  <a:gd name="T84" fmla="*/ 5 w 26"/>
                  <a:gd name="T85" fmla="*/ 0 h 32"/>
                  <a:gd name="T86" fmla="*/ 10 w 26"/>
                  <a:gd name="T87" fmla="*/ 0 h 32"/>
                  <a:gd name="T88" fmla="*/ 10 w 26"/>
                  <a:gd name="T89" fmla="*/ 0 h 32"/>
                  <a:gd name="T90" fmla="*/ 10 w 26"/>
                  <a:gd name="T91" fmla="*/ 0 h 32"/>
                  <a:gd name="T92" fmla="*/ 10 w 26"/>
                  <a:gd name="T93" fmla="*/ 0 h 32"/>
                  <a:gd name="T94" fmla="*/ 16 w 26"/>
                  <a:gd name="T95" fmla="*/ 0 h 32"/>
                  <a:gd name="T96" fmla="*/ 16 w 26"/>
                  <a:gd name="T97" fmla="*/ 0 h 32"/>
                  <a:gd name="T98" fmla="*/ 16 w 26"/>
                  <a:gd name="T99" fmla="*/ 0 h 32"/>
                  <a:gd name="T100" fmla="*/ 16 w 26"/>
                  <a:gd name="T101" fmla="*/ 5 h 32"/>
                  <a:gd name="T102" fmla="*/ 21 w 26"/>
                  <a:gd name="T103" fmla="*/ 5 h 32"/>
                  <a:gd name="T104" fmla="*/ 21 w 26"/>
                  <a:gd name="T105" fmla="*/ 5 h 32"/>
                  <a:gd name="T106" fmla="*/ 21 w 26"/>
                  <a:gd name="T107" fmla="*/ 5 h 32"/>
                  <a:gd name="T108" fmla="*/ 21 w 26"/>
                  <a:gd name="T109" fmla="*/ 11 h 32"/>
                  <a:gd name="T110" fmla="*/ 26 w 26"/>
                  <a:gd name="T111" fmla="*/ 11 h 32"/>
                  <a:gd name="T112" fmla="*/ 26 w 26"/>
                  <a:gd name="T113" fmla="*/ 11 h 32"/>
                  <a:gd name="T114" fmla="*/ 26 w 26"/>
                  <a:gd name="T115" fmla="*/ 11 h 32"/>
                  <a:gd name="T116" fmla="*/ 26 w 26"/>
                  <a:gd name="T117" fmla="*/ 16 h 32"/>
                  <a:gd name="T118" fmla="*/ 26 w 26"/>
                  <a:gd name="T119" fmla="*/ 16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 h="32">
                    <a:moveTo>
                      <a:pt x="26" y="16"/>
                    </a:moveTo>
                    <a:lnTo>
                      <a:pt x="26" y="16"/>
                    </a:lnTo>
                    <a:lnTo>
                      <a:pt x="26" y="16"/>
                    </a:lnTo>
                    <a:lnTo>
                      <a:pt x="26" y="16"/>
                    </a:lnTo>
                    <a:lnTo>
                      <a:pt x="26" y="16"/>
                    </a:lnTo>
                    <a:lnTo>
                      <a:pt x="26" y="16"/>
                    </a:lnTo>
                    <a:lnTo>
                      <a:pt x="26" y="16"/>
                    </a:lnTo>
                    <a:lnTo>
                      <a:pt x="26" y="16"/>
                    </a:lnTo>
                    <a:lnTo>
                      <a:pt x="26" y="16"/>
                    </a:lnTo>
                    <a:lnTo>
                      <a:pt x="26" y="16"/>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32"/>
                    </a:lnTo>
                    <a:lnTo>
                      <a:pt x="26" y="32"/>
                    </a:lnTo>
                    <a:lnTo>
                      <a:pt x="26" y="32"/>
                    </a:lnTo>
                    <a:lnTo>
                      <a:pt x="26" y="32"/>
                    </a:lnTo>
                    <a:lnTo>
                      <a:pt x="26" y="32"/>
                    </a:lnTo>
                    <a:lnTo>
                      <a:pt x="26" y="32"/>
                    </a:lnTo>
                    <a:lnTo>
                      <a:pt x="26" y="32"/>
                    </a:lnTo>
                    <a:lnTo>
                      <a:pt x="26" y="32"/>
                    </a:lnTo>
                    <a:lnTo>
                      <a:pt x="26" y="32"/>
                    </a:lnTo>
                    <a:lnTo>
                      <a:pt x="26"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0" y="32"/>
                    </a:lnTo>
                    <a:lnTo>
                      <a:pt x="10" y="32"/>
                    </a:lnTo>
                    <a:lnTo>
                      <a:pt x="10" y="32"/>
                    </a:lnTo>
                    <a:lnTo>
                      <a:pt x="10" y="32"/>
                    </a:lnTo>
                    <a:lnTo>
                      <a:pt x="10" y="32"/>
                    </a:lnTo>
                    <a:lnTo>
                      <a:pt x="10" y="32"/>
                    </a:lnTo>
                    <a:lnTo>
                      <a:pt x="10" y="32"/>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5" y="5"/>
                    </a:lnTo>
                    <a:lnTo>
                      <a:pt x="5" y="5"/>
                    </a:lnTo>
                    <a:lnTo>
                      <a:pt x="5" y="5"/>
                    </a:lnTo>
                    <a:lnTo>
                      <a:pt x="5" y="5"/>
                    </a:lnTo>
                    <a:lnTo>
                      <a:pt x="5" y="5"/>
                    </a:lnTo>
                    <a:lnTo>
                      <a:pt x="5" y="5"/>
                    </a:lnTo>
                    <a:lnTo>
                      <a:pt x="5" y="5"/>
                    </a:lnTo>
                    <a:lnTo>
                      <a:pt x="5" y="5"/>
                    </a:lnTo>
                    <a:lnTo>
                      <a:pt x="5" y="5"/>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5"/>
                    </a:lnTo>
                    <a:lnTo>
                      <a:pt x="16" y="5"/>
                    </a:lnTo>
                    <a:lnTo>
                      <a:pt x="16" y="5"/>
                    </a:lnTo>
                    <a:lnTo>
                      <a:pt x="16" y="5"/>
                    </a:lnTo>
                    <a:lnTo>
                      <a:pt x="16" y="5"/>
                    </a:lnTo>
                    <a:lnTo>
                      <a:pt x="16"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11"/>
                    </a:lnTo>
                    <a:lnTo>
                      <a:pt x="21"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00" name="Freeform 452"/>
              <p:cNvSpPr>
                <a:spLocks/>
              </p:cNvSpPr>
              <p:nvPr/>
            </p:nvSpPr>
            <p:spPr bwMode="auto">
              <a:xfrm>
                <a:off x="389" y="2754"/>
                <a:ext cx="27" cy="31"/>
              </a:xfrm>
              <a:custGeom>
                <a:avLst/>
                <a:gdLst>
                  <a:gd name="T0" fmla="*/ 27 w 27"/>
                  <a:gd name="T1" fmla="*/ 16 h 31"/>
                  <a:gd name="T2" fmla="*/ 27 w 27"/>
                  <a:gd name="T3" fmla="*/ 16 h 31"/>
                  <a:gd name="T4" fmla="*/ 27 w 27"/>
                  <a:gd name="T5" fmla="*/ 21 h 31"/>
                  <a:gd name="T6" fmla="*/ 27 w 27"/>
                  <a:gd name="T7" fmla="*/ 21 h 31"/>
                  <a:gd name="T8" fmla="*/ 27 w 27"/>
                  <a:gd name="T9" fmla="*/ 21 h 31"/>
                  <a:gd name="T10" fmla="*/ 27 w 27"/>
                  <a:gd name="T11" fmla="*/ 21 h 31"/>
                  <a:gd name="T12" fmla="*/ 27 w 27"/>
                  <a:gd name="T13" fmla="*/ 26 h 31"/>
                  <a:gd name="T14" fmla="*/ 27 w 27"/>
                  <a:gd name="T15" fmla="*/ 26 h 31"/>
                  <a:gd name="T16" fmla="*/ 21 w 27"/>
                  <a:gd name="T17" fmla="*/ 26 h 31"/>
                  <a:gd name="T18" fmla="*/ 21 w 27"/>
                  <a:gd name="T19" fmla="*/ 26 h 31"/>
                  <a:gd name="T20" fmla="*/ 21 w 27"/>
                  <a:gd name="T21" fmla="*/ 26 h 31"/>
                  <a:gd name="T22" fmla="*/ 21 w 27"/>
                  <a:gd name="T23" fmla="*/ 31 h 31"/>
                  <a:gd name="T24" fmla="*/ 21 w 27"/>
                  <a:gd name="T25" fmla="*/ 31 h 31"/>
                  <a:gd name="T26" fmla="*/ 16 w 27"/>
                  <a:gd name="T27" fmla="*/ 31 h 31"/>
                  <a:gd name="T28" fmla="*/ 16 w 27"/>
                  <a:gd name="T29" fmla="*/ 31 h 31"/>
                  <a:gd name="T30" fmla="*/ 16 w 27"/>
                  <a:gd name="T31" fmla="*/ 31 h 31"/>
                  <a:gd name="T32" fmla="*/ 16 w 27"/>
                  <a:gd name="T33" fmla="*/ 31 h 31"/>
                  <a:gd name="T34" fmla="*/ 11 w 27"/>
                  <a:gd name="T35" fmla="*/ 31 h 31"/>
                  <a:gd name="T36" fmla="*/ 11 w 27"/>
                  <a:gd name="T37" fmla="*/ 26 h 31"/>
                  <a:gd name="T38" fmla="*/ 11 w 27"/>
                  <a:gd name="T39" fmla="*/ 26 h 31"/>
                  <a:gd name="T40" fmla="*/ 5 w 27"/>
                  <a:gd name="T41" fmla="*/ 26 h 31"/>
                  <a:gd name="T42" fmla="*/ 5 w 27"/>
                  <a:gd name="T43" fmla="*/ 26 h 31"/>
                  <a:gd name="T44" fmla="*/ 5 w 27"/>
                  <a:gd name="T45" fmla="*/ 26 h 31"/>
                  <a:gd name="T46" fmla="*/ 5 w 27"/>
                  <a:gd name="T47" fmla="*/ 26 h 31"/>
                  <a:gd name="T48" fmla="*/ 0 w 27"/>
                  <a:gd name="T49" fmla="*/ 21 h 31"/>
                  <a:gd name="T50" fmla="*/ 0 w 27"/>
                  <a:gd name="T51" fmla="*/ 21 h 31"/>
                  <a:gd name="T52" fmla="*/ 0 w 27"/>
                  <a:gd name="T53" fmla="*/ 21 h 31"/>
                  <a:gd name="T54" fmla="*/ 0 w 27"/>
                  <a:gd name="T55" fmla="*/ 16 h 31"/>
                  <a:gd name="T56" fmla="*/ 0 w 27"/>
                  <a:gd name="T57" fmla="*/ 16 h 31"/>
                  <a:gd name="T58" fmla="*/ 0 w 27"/>
                  <a:gd name="T59" fmla="*/ 16 h 31"/>
                  <a:gd name="T60" fmla="*/ 0 w 27"/>
                  <a:gd name="T61" fmla="*/ 16 h 31"/>
                  <a:gd name="T62" fmla="*/ 0 w 27"/>
                  <a:gd name="T63" fmla="*/ 10 h 31"/>
                  <a:gd name="T64" fmla="*/ 0 w 27"/>
                  <a:gd name="T65" fmla="*/ 10 h 31"/>
                  <a:gd name="T66" fmla="*/ 0 w 27"/>
                  <a:gd name="T67" fmla="*/ 10 h 31"/>
                  <a:gd name="T68" fmla="*/ 0 w 27"/>
                  <a:gd name="T69" fmla="*/ 5 h 31"/>
                  <a:gd name="T70" fmla="*/ 0 w 27"/>
                  <a:gd name="T71" fmla="*/ 5 h 31"/>
                  <a:gd name="T72" fmla="*/ 0 w 27"/>
                  <a:gd name="T73" fmla="*/ 5 h 31"/>
                  <a:gd name="T74" fmla="*/ 0 w 27"/>
                  <a:gd name="T75" fmla="*/ 5 h 31"/>
                  <a:gd name="T76" fmla="*/ 0 w 27"/>
                  <a:gd name="T77" fmla="*/ 0 h 31"/>
                  <a:gd name="T78" fmla="*/ 0 w 27"/>
                  <a:gd name="T79" fmla="*/ 0 h 31"/>
                  <a:gd name="T80" fmla="*/ 0 w 27"/>
                  <a:gd name="T81" fmla="*/ 0 h 31"/>
                  <a:gd name="T82" fmla="*/ 5 w 27"/>
                  <a:gd name="T83" fmla="*/ 0 h 31"/>
                  <a:gd name="T84" fmla="*/ 5 w 27"/>
                  <a:gd name="T85" fmla="*/ 0 h 31"/>
                  <a:gd name="T86" fmla="*/ 5 w 27"/>
                  <a:gd name="T87" fmla="*/ 0 h 31"/>
                  <a:gd name="T88" fmla="*/ 5 w 27"/>
                  <a:gd name="T89" fmla="*/ 0 h 31"/>
                  <a:gd name="T90" fmla="*/ 11 w 27"/>
                  <a:gd name="T91" fmla="*/ 0 h 31"/>
                  <a:gd name="T92" fmla="*/ 11 w 27"/>
                  <a:gd name="T93" fmla="*/ 0 h 31"/>
                  <a:gd name="T94" fmla="*/ 11 w 27"/>
                  <a:gd name="T95" fmla="*/ 0 h 31"/>
                  <a:gd name="T96" fmla="*/ 11 w 27"/>
                  <a:gd name="T97" fmla="*/ 0 h 31"/>
                  <a:gd name="T98" fmla="*/ 16 w 27"/>
                  <a:gd name="T99" fmla="*/ 0 h 31"/>
                  <a:gd name="T100" fmla="*/ 16 w 27"/>
                  <a:gd name="T101" fmla="*/ 0 h 31"/>
                  <a:gd name="T102" fmla="*/ 16 w 27"/>
                  <a:gd name="T103" fmla="*/ 5 h 31"/>
                  <a:gd name="T104" fmla="*/ 21 w 27"/>
                  <a:gd name="T105" fmla="*/ 5 h 31"/>
                  <a:gd name="T106" fmla="*/ 21 w 27"/>
                  <a:gd name="T107" fmla="*/ 5 h 31"/>
                  <a:gd name="T108" fmla="*/ 21 w 27"/>
                  <a:gd name="T109" fmla="*/ 5 h 31"/>
                  <a:gd name="T110" fmla="*/ 21 w 27"/>
                  <a:gd name="T111" fmla="*/ 10 h 31"/>
                  <a:gd name="T112" fmla="*/ 21 w 27"/>
                  <a:gd name="T113" fmla="*/ 10 h 31"/>
                  <a:gd name="T114" fmla="*/ 21 w 27"/>
                  <a:gd name="T115" fmla="*/ 10 h 31"/>
                  <a:gd name="T116" fmla="*/ 27 w 27"/>
                  <a:gd name="T117" fmla="*/ 10 h 31"/>
                  <a:gd name="T118" fmla="*/ 27 w 27"/>
                  <a:gd name="T11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7" h="31">
                    <a:moveTo>
                      <a:pt x="27" y="16"/>
                    </a:move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31"/>
                    </a:lnTo>
                    <a:lnTo>
                      <a:pt x="21" y="31"/>
                    </a:lnTo>
                    <a:lnTo>
                      <a:pt x="21" y="31"/>
                    </a:lnTo>
                    <a:lnTo>
                      <a:pt x="21" y="31"/>
                    </a:lnTo>
                    <a:lnTo>
                      <a:pt x="21" y="31"/>
                    </a:lnTo>
                    <a:lnTo>
                      <a:pt x="21" y="31"/>
                    </a:lnTo>
                    <a:lnTo>
                      <a:pt x="21" y="31"/>
                    </a:lnTo>
                    <a:lnTo>
                      <a:pt x="21" y="31"/>
                    </a:lnTo>
                    <a:lnTo>
                      <a:pt x="21" y="31"/>
                    </a:lnTo>
                    <a:lnTo>
                      <a:pt x="21"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1" y="31"/>
                    </a:lnTo>
                    <a:lnTo>
                      <a:pt x="11" y="31"/>
                    </a:lnTo>
                    <a:lnTo>
                      <a:pt x="11" y="31"/>
                    </a:lnTo>
                    <a:lnTo>
                      <a:pt x="11" y="31"/>
                    </a:lnTo>
                    <a:lnTo>
                      <a:pt x="11" y="31"/>
                    </a:lnTo>
                    <a:lnTo>
                      <a:pt x="11" y="31"/>
                    </a:lnTo>
                    <a:lnTo>
                      <a:pt x="11" y="31"/>
                    </a:lnTo>
                    <a:lnTo>
                      <a:pt x="11" y="31"/>
                    </a:lnTo>
                    <a:lnTo>
                      <a:pt x="11" y="31"/>
                    </a:lnTo>
                    <a:lnTo>
                      <a:pt x="11" y="26"/>
                    </a:lnTo>
                    <a:lnTo>
                      <a:pt x="11" y="26"/>
                    </a:lnTo>
                    <a:lnTo>
                      <a:pt x="11" y="26"/>
                    </a:lnTo>
                    <a:lnTo>
                      <a:pt x="11" y="26"/>
                    </a:lnTo>
                    <a:lnTo>
                      <a:pt x="11" y="26"/>
                    </a:lnTo>
                    <a:lnTo>
                      <a:pt x="11" y="26"/>
                    </a:lnTo>
                    <a:lnTo>
                      <a:pt x="11" y="26"/>
                    </a:lnTo>
                    <a:lnTo>
                      <a:pt x="11" y="26"/>
                    </a:lnTo>
                    <a:lnTo>
                      <a:pt x="11" y="26"/>
                    </a:lnTo>
                    <a:lnTo>
                      <a:pt x="11" y="26"/>
                    </a:lnTo>
                    <a:lnTo>
                      <a:pt x="11" y="26"/>
                    </a:lnTo>
                    <a:lnTo>
                      <a:pt x="11" y="26"/>
                    </a:lnTo>
                    <a:lnTo>
                      <a:pt x="11"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1"/>
                    </a:lnTo>
                    <a:lnTo>
                      <a:pt x="5" y="21"/>
                    </a:lnTo>
                    <a:lnTo>
                      <a:pt x="5" y="21"/>
                    </a:lnTo>
                    <a:lnTo>
                      <a:pt x="5" y="21"/>
                    </a:lnTo>
                    <a:lnTo>
                      <a:pt x="5"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5"/>
                    </a:lnTo>
                    <a:lnTo>
                      <a:pt x="16" y="5"/>
                    </a:lnTo>
                    <a:lnTo>
                      <a:pt x="16" y="5"/>
                    </a:lnTo>
                    <a:lnTo>
                      <a:pt x="16" y="5"/>
                    </a:lnTo>
                    <a:lnTo>
                      <a:pt x="16" y="5"/>
                    </a:lnTo>
                    <a:lnTo>
                      <a:pt x="16" y="5"/>
                    </a:lnTo>
                    <a:lnTo>
                      <a:pt x="16" y="5"/>
                    </a:lnTo>
                    <a:lnTo>
                      <a:pt x="16"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7" y="10"/>
                    </a:lnTo>
                    <a:lnTo>
                      <a:pt x="27" y="10"/>
                    </a:lnTo>
                    <a:lnTo>
                      <a:pt x="27" y="10"/>
                    </a:lnTo>
                    <a:lnTo>
                      <a:pt x="27" y="10"/>
                    </a:lnTo>
                    <a:lnTo>
                      <a:pt x="27" y="10"/>
                    </a:lnTo>
                    <a:lnTo>
                      <a:pt x="27" y="10"/>
                    </a:lnTo>
                    <a:lnTo>
                      <a:pt x="27" y="10"/>
                    </a:lnTo>
                    <a:lnTo>
                      <a:pt x="27" y="16"/>
                    </a:lnTo>
                    <a:lnTo>
                      <a:pt x="27" y="16"/>
                    </a:lnTo>
                    <a:lnTo>
                      <a:pt x="27" y="16"/>
                    </a:lnTo>
                    <a:lnTo>
                      <a:pt x="27" y="16"/>
                    </a:lnTo>
                    <a:lnTo>
                      <a:pt x="27" y="16"/>
                    </a:lnTo>
                    <a:lnTo>
                      <a:pt x="27" y="16"/>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01" name="Freeform 453"/>
              <p:cNvSpPr>
                <a:spLocks/>
              </p:cNvSpPr>
              <p:nvPr/>
            </p:nvSpPr>
            <p:spPr bwMode="auto">
              <a:xfrm>
                <a:off x="389" y="2754"/>
                <a:ext cx="27" cy="31"/>
              </a:xfrm>
              <a:custGeom>
                <a:avLst/>
                <a:gdLst>
                  <a:gd name="T0" fmla="*/ 27 w 27"/>
                  <a:gd name="T1" fmla="*/ 16 h 31"/>
                  <a:gd name="T2" fmla="*/ 27 w 27"/>
                  <a:gd name="T3" fmla="*/ 16 h 31"/>
                  <a:gd name="T4" fmla="*/ 27 w 27"/>
                  <a:gd name="T5" fmla="*/ 21 h 31"/>
                  <a:gd name="T6" fmla="*/ 27 w 27"/>
                  <a:gd name="T7" fmla="*/ 21 h 31"/>
                  <a:gd name="T8" fmla="*/ 27 w 27"/>
                  <a:gd name="T9" fmla="*/ 21 h 31"/>
                  <a:gd name="T10" fmla="*/ 27 w 27"/>
                  <a:gd name="T11" fmla="*/ 21 h 31"/>
                  <a:gd name="T12" fmla="*/ 27 w 27"/>
                  <a:gd name="T13" fmla="*/ 26 h 31"/>
                  <a:gd name="T14" fmla="*/ 27 w 27"/>
                  <a:gd name="T15" fmla="*/ 26 h 31"/>
                  <a:gd name="T16" fmla="*/ 21 w 27"/>
                  <a:gd name="T17" fmla="*/ 26 h 31"/>
                  <a:gd name="T18" fmla="*/ 21 w 27"/>
                  <a:gd name="T19" fmla="*/ 26 h 31"/>
                  <a:gd name="T20" fmla="*/ 21 w 27"/>
                  <a:gd name="T21" fmla="*/ 26 h 31"/>
                  <a:gd name="T22" fmla="*/ 21 w 27"/>
                  <a:gd name="T23" fmla="*/ 31 h 31"/>
                  <a:gd name="T24" fmla="*/ 21 w 27"/>
                  <a:gd name="T25" fmla="*/ 31 h 31"/>
                  <a:gd name="T26" fmla="*/ 16 w 27"/>
                  <a:gd name="T27" fmla="*/ 31 h 31"/>
                  <a:gd name="T28" fmla="*/ 16 w 27"/>
                  <a:gd name="T29" fmla="*/ 31 h 31"/>
                  <a:gd name="T30" fmla="*/ 16 w 27"/>
                  <a:gd name="T31" fmla="*/ 31 h 31"/>
                  <a:gd name="T32" fmla="*/ 16 w 27"/>
                  <a:gd name="T33" fmla="*/ 31 h 31"/>
                  <a:gd name="T34" fmla="*/ 11 w 27"/>
                  <a:gd name="T35" fmla="*/ 31 h 31"/>
                  <a:gd name="T36" fmla="*/ 11 w 27"/>
                  <a:gd name="T37" fmla="*/ 26 h 31"/>
                  <a:gd name="T38" fmla="*/ 11 w 27"/>
                  <a:gd name="T39" fmla="*/ 26 h 31"/>
                  <a:gd name="T40" fmla="*/ 5 w 27"/>
                  <a:gd name="T41" fmla="*/ 26 h 31"/>
                  <a:gd name="T42" fmla="*/ 5 w 27"/>
                  <a:gd name="T43" fmla="*/ 26 h 31"/>
                  <a:gd name="T44" fmla="*/ 5 w 27"/>
                  <a:gd name="T45" fmla="*/ 26 h 31"/>
                  <a:gd name="T46" fmla="*/ 5 w 27"/>
                  <a:gd name="T47" fmla="*/ 26 h 31"/>
                  <a:gd name="T48" fmla="*/ 0 w 27"/>
                  <a:gd name="T49" fmla="*/ 21 h 31"/>
                  <a:gd name="T50" fmla="*/ 0 w 27"/>
                  <a:gd name="T51" fmla="*/ 21 h 31"/>
                  <a:gd name="T52" fmla="*/ 0 w 27"/>
                  <a:gd name="T53" fmla="*/ 21 h 31"/>
                  <a:gd name="T54" fmla="*/ 0 w 27"/>
                  <a:gd name="T55" fmla="*/ 16 h 31"/>
                  <a:gd name="T56" fmla="*/ 0 w 27"/>
                  <a:gd name="T57" fmla="*/ 16 h 31"/>
                  <a:gd name="T58" fmla="*/ 0 w 27"/>
                  <a:gd name="T59" fmla="*/ 16 h 31"/>
                  <a:gd name="T60" fmla="*/ 0 w 27"/>
                  <a:gd name="T61" fmla="*/ 16 h 31"/>
                  <a:gd name="T62" fmla="*/ 0 w 27"/>
                  <a:gd name="T63" fmla="*/ 10 h 31"/>
                  <a:gd name="T64" fmla="*/ 0 w 27"/>
                  <a:gd name="T65" fmla="*/ 10 h 31"/>
                  <a:gd name="T66" fmla="*/ 0 w 27"/>
                  <a:gd name="T67" fmla="*/ 10 h 31"/>
                  <a:gd name="T68" fmla="*/ 0 w 27"/>
                  <a:gd name="T69" fmla="*/ 5 h 31"/>
                  <a:gd name="T70" fmla="*/ 0 w 27"/>
                  <a:gd name="T71" fmla="*/ 5 h 31"/>
                  <a:gd name="T72" fmla="*/ 0 w 27"/>
                  <a:gd name="T73" fmla="*/ 5 h 31"/>
                  <a:gd name="T74" fmla="*/ 0 w 27"/>
                  <a:gd name="T75" fmla="*/ 5 h 31"/>
                  <a:gd name="T76" fmla="*/ 0 w 27"/>
                  <a:gd name="T77" fmla="*/ 0 h 31"/>
                  <a:gd name="T78" fmla="*/ 0 w 27"/>
                  <a:gd name="T79" fmla="*/ 0 h 31"/>
                  <a:gd name="T80" fmla="*/ 0 w 27"/>
                  <a:gd name="T81" fmla="*/ 0 h 31"/>
                  <a:gd name="T82" fmla="*/ 5 w 27"/>
                  <a:gd name="T83" fmla="*/ 0 h 31"/>
                  <a:gd name="T84" fmla="*/ 5 w 27"/>
                  <a:gd name="T85" fmla="*/ 0 h 31"/>
                  <a:gd name="T86" fmla="*/ 5 w 27"/>
                  <a:gd name="T87" fmla="*/ 0 h 31"/>
                  <a:gd name="T88" fmla="*/ 5 w 27"/>
                  <a:gd name="T89" fmla="*/ 0 h 31"/>
                  <a:gd name="T90" fmla="*/ 11 w 27"/>
                  <a:gd name="T91" fmla="*/ 0 h 31"/>
                  <a:gd name="T92" fmla="*/ 11 w 27"/>
                  <a:gd name="T93" fmla="*/ 0 h 31"/>
                  <a:gd name="T94" fmla="*/ 11 w 27"/>
                  <a:gd name="T95" fmla="*/ 0 h 31"/>
                  <a:gd name="T96" fmla="*/ 11 w 27"/>
                  <a:gd name="T97" fmla="*/ 0 h 31"/>
                  <a:gd name="T98" fmla="*/ 16 w 27"/>
                  <a:gd name="T99" fmla="*/ 0 h 31"/>
                  <a:gd name="T100" fmla="*/ 16 w 27"/>
                  <a:gd name="T101" fmla="*/ 0 h 31"/>
                  <a:gd name="T102" fmla="*/ 16 w 27"/>
                  <a:gd name="T103" fmla="*/ 5 h 31"/>
                  <a:gd name="T104" fmla="*/ 21 w 27"/>
                  <a:gd name="T105" fmla="*/ 5 h 31"/>
                  <a:gd name="T106" fmla="*/ 21 w 27"/>
                  <a:gd name="T107" fmla="*/ 5 h 31"/>
                  <a:gd name="T108" fmla="*/ 21 w 27"/>
                  <a:gd name="T109" fmla="*/ 5 h 31"/>
                  <a:gd name="T110" fmla="*/ 21 w 27"/>
                  <a:gd name="T111" fmla="*/ 10 h 31"/>
                  <a:gd name="T112" fmla="*/ 21 w 27"/>
                  <a:gd name="T113" fmla="*/ 10 h 31"/>
                  <a:gd name="T114" fmla="*/ 21 w 27"/>
                  <a:gd name="T115" fmla="*/ 10 h 31"/>
                  <a:gd name="T116" fmla="*/ 27 w 27"/>
                  <a:gd name="T117" fmla="*/ 10 h 31"/>
                  <a:gd name="T118" fmla="*/ 27 w 27"/>
                  <a:gd name="T11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7" h="31">
                    <a:moveTo>
                      <a:pt x="27" y="16"/>
                    </a:move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31"/>
                    </a:lnTo>
                    <a:lnTo>
                      <a:pt x="21" y="31"/>
                    </a:lnTo>
                    <a:lnTo>
                      <a:pt x="21" y="31"/>
                    </a:lnTo>
                    <a:lnTo>
                      <a:pt x="21" y="31"/>
                    </a:lnTo>
                    <a:lnTo>
                      <a:pt x="21" y="31"/>
                    </a:lnTo>
                    <a:lnTo>
                      <a:pt x="21" y="31"/>
                    </a:lnTo>
                    <a:lnTo>
                      <a:pt x="21" y="31"/>
                    </a:lnTo>
                    <a:lnTo>
                      <a:pt x="21" y="31"/>
                    </a:lnTo>
                    <a:lnTo>
                      <a:pt x="21" y="31"/>
                    </a:lnTo>
                    <a:lnTo>
                      <a:pt x="21"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1" y="31"/>
                    </a:lnTo>
                    <a:lnTo>
                      <a:pt x="11" y="31"/>
                    </a:lnTo>
                    <a:lnTo>
                      <a:pt x="11" y="31"/>
                    </a:lnTo>
                    <a:lnTo>
                      <a:pt x="11" y="31"/>
                    </a:lnTo>
                    <a:lnTo>
                      <a:pt x="11" y="31"/>
                    </a:lnTo>
                    <a:lnTo>
                      <a:pt x="11" y="31"/>
                    </a:lnTo>
                    <a:lnTo>
                      <a:pt x="11" y="31"/>
                    </a:lnTo>
                    <a:lnTo>
                      <a:pt x="11" y="31"/>
                    </a:lnTo>
                    <a:lnTo>
                      <a:pt x="11" y="31"/>
                    </a:lnTo>
                    <a:lnTo>
                      <a:pt x="11" y="26"/>
                    </a:lnTo>
                    <a:lnTo>
                      <a:pt x="11" y="26"/>
                    </a:lnTo>
                    <a:lnTo>
                      <a:pt x="11" y="26"/>
                    </a:lnTo>
                    <a:lnTo>
                      <a:pt x="11" y="26"/>
                    </a:lnTo>
                    <a:lnTo>
                      <a:pt x="11" y="26"/>
                    </a:lnTo>
                    <a:lnTo>
                      <a:pt x="11" y="26"/>
                    </a:lnTo>
                    <a:lnTo>
                      <a:pt x="11" y="26"/>
                    </a:lnTo>
                    <a:lnTo>
                      <a:pt x="11" y="26"/>
                    </a:lnTo>
                    <a:lnTo>
                      <a:pt x="11" y="26"/>
                    </a:lnTo>
                    <a:lnTo>
                      <a:pt x="11" y="26"/>
                    </a:lnTo>
                    <a:lnTo>
                      <a:pt x="11" y="26"/>
                    </a:lnTo>
                    <a:lnTo>
                      <a:pt x="11" y="26"/>
                    </a:lnTo>
                    <a:lnTo>
                      <a:pt x="11"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1"/>
                    </a:lnTo>
                    <a:lnTo>
                      <a:pt x="5" y="21"/>
                    </a:lnTo>
                    <a:lnTo>
                      <a:pt x="5" y="21"/>
                    </a:lnTo>
                    <a:lnTo>
                      <a:pt x="5" y="21"/>
                    </a:lnTo>
                    <a:lnTo>
                      <a:pt x="5"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5"/>
                    </a:lnTo>
                    <a:lnTo>
                      <a:pt x="16" y="5"/>
                    </a:lnTo>
                    <a:lnTo>
                      <a:pt x="16" y="5"/>
                    </a:lnTo>
                    <a:lnTo>
                      <a:pt x="16" y="5"/>
                    </a:lnTo>
                    <a:lnTo>
                      <a:pt x="16" y="5"/>
                    </a:lnTo>
                    <a:lnTo>
                      <a:pt x="16" y="5"/>
                    </a:lnTo>
                    <a:lnTo>
                      <a:pt x="16" y="5"/>
                    </a:lnTo>
                    <a:lnTo>
                      <a:pt x="16"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7" y="10"/>
                    </a:lnTo>
                    <a:lnTo>
                      <a:pt x="27" y="10"/>
                    </a:lnTo>
                    <a:lnTo>
                      <a:pt x="27" y="10"/>
                    </a:lnTo>
                    <a:lnTo>
                      <a:pt x="27" y="10"/>
                    </a:lnTo>
                    <a:lnTo>
                      <a:pt x="27" y="10"/>
                    </a:lnTo>
                    <a:lnTo>
                      <a:pt x="27" y="10"/>
                    </a:lnTo>
                    <a:lnTo>
                      <a:pt x="27" y="10"/>
                    </a:lnTo>
                    <a:lnTo>
                      <a:pt x="27" y="16"/>
                    </a:lnTo>
                    <a:lnTo>
                      <a:pt x="27" y="16"/>
                    </a:lnTo>
                    <a:lnTo>
                      <a:pt x="27" y="16"/>
                    </a:lnTo>
                    <a:lnTo>
                      <a:pt x="27" y="16"/>
                    </a:lnTo>
                    <a:lnTo>
                      <a:pt x="27" y="16"/>
                    </a:lnTo>
                    <a:lnTo>
                      <a:pt x="27" y="1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02" name="Freeform 454"/>
              <p:cNvSpPr>
                <a:spLocks/>
              </p:cNvSpPr>
              <p:nvPr/>
            </p:nvSpPr>
            <p:spPr bwMode="auto">
              <a:xfrm>
                <a:off x="3253" y="2179"/>
                <a:ext cx="184" cy="153"/>
              </a:xfrm>
              <a:custGeom>
                <a:avLst/>
                <a:gdLst>
                  <a:gd name="T0" fmla="*/ 137 w 184"/>
                  <a:gd name="T1" fmla="*/ 79 h 153"/>
                  <a:gd name="T2" fmla="*/ 153 w 184"/>
                  <a:gd name="T3" fmla="*/ 84 h 153"/>
                  <a:gd name="T4" fmla="*/ 169 w 184"/>
                  <a:gd name="T5" fmla="*/ 100 h 153"/>
                  <a:gd name="T6" fmla="*/ 174 w 184"/>
                  <a:gd name="T7" fmla="*/ 121 h 153"/>
                  <a:gd name="T8" fmla="*/ 184 w 184"/>
                  <a:gd name="T9" fmla="*/ 121 h 153"/>
                  <a:gd name="T10" fmla="*/ 184 w 184"/>
                  <a:gd name="T11" fmla="*/ 137 h 153"/>
                  <a:gd name="T12" fmla="*/ 184 w 184"/>
                  <a:gd name="T13" fmla="*/ 137 h 153"/>
                  <a:gd name="T14" fmla="*/ 179 w 184"/>
                  <a:gd name="T15" fmla="*/ 137 h 153"/>
                  <a:gd name="T16" fmla="*/ 179 w 184"/>
                  <a:gd name="T17" fmla="*/ 137 h 153"/>
                  <a:gd name="T18" fmla="*/ 163 w 184"/>
                  <a:gd name="T19" fmla="*/ 137 h 153"/>
                  <a:gd name="T20" fmla="*/ 158 w 184"/>
                  <a:gd name="T21" fmla="*/ 142 h 153"/>
                  <a:gd name="T22" fmla="*/ 148 w 184"/>
                  <a:gd name="T23" fmla="*/ 147 h 153"/>
                  <a:gd name="T24" fmla="*/ 126 w 184"/>
                  <a:gd name="T25" fmla="*/ 153 h 153"/>
                  <a:gd name="T26" fmla="*/ 105 w 184"/>
                  <a:gd name="T27" fmla="*/ 153 h 153"/>
                  <a:gd name="T28" fmla="*/ 84 w 184"/>
                  <a:gd name="T29" fmla="*/ 131 h 153"/>
                  <a:gd name="T30" fmla="*/ 63 w 184"/>
                  <a:gd name="T31" fmla="*/ 142 h 153"/>
                  <a:gd name="T32" fmla="*/ 53 w 184"/>
                  <a:gd name="T33" fmla="*/ 126 h 153"/>
                  <a:gd name="T34" fmla="*/ 47 w 184"/>
                  <a:gd name="T35" fmla="*/ 116 h 153"/>
                  <a:gd name="T36" fmla="*/ 37 w 184"/>
                  <a:gd name="T37" fmla="*/ 110 h 153"/>
                  <a:gd name="T38" fmla="*/ 37 w 184"/>
                  <a:gd name="T39" fmla="*/ 100 h 153"/>
                  <a:gd name="T40" fmla="*/ 16 w 184"/>
                  <a:gd name="T41" fmla="*/ 84 h 153"/>
                  <a:gd name="T42" fmla="*/ 16 w 184"/>
                  <a:gd name="T43" fmla="*/ 79 h 153"/>
                  <a:gd name="T44" fmla="*/ 0 w 184"/>
                  <a:gd name="T45" fmla="*/ 63 h 153"/>
                  <a:gd name="T46" fmla="*/ 16 w 184"/>
                  <a:gd name="T47" fmla="*/ 31 h 153"/>
                  <a:gd name="T48" fmla="*/ 26 w 184"/>
                  <a:gd name="T49" fmla="*/ 31 h 153"/>
                  <a:gd name="T50" fmla="*/ 31 w 184"/>
                  <a:gd name="T51" fmla="*/ 47 h 153"/>
                  <a:gd name="T52" fmla="*/ 58 w 184"/>
                  <a:gd name="T53" fmla="*/ 47 h 153"/>
                  <a:gd name="T54" fmla="*/ 58 w 184"/>
                  <a:gd name="T55" fmla="*/ 47 h 153"/>
                  <a:gd name="T56" fmla="*/ 58 w 184"/>
                  <a:gd name="T57" fmla="*/ 47 h 153"/>
                  <a:gd name="T58" fmla="*/ 58 w 184"/>
                  <a:gd name="T59" fmla="*/ 52 h 153"/>
                  <a:gd name="T60" fmla="*/ 74 w 184"/>
                  <a:gd name="T61" fmla="*/ 47 h 153"/>
                  <a:gd name="T62" fmla="*/ 74 w 184"/>
                  <a:gd name="T63" fmla="*/ 47 h 153"/>
                  <a:gd name="T64" fmla="*/ 74 w 184"/>
                  <a:gd name="T65" fmla="*/ 47 h 153"/>
                  <a:gd name="T66" fmla="*/ 74 w 184"/>
                  <a:gd name="T67" fmla="*/ 42 h 153"/>
                  <a:gd name="T68" fmla="*/ 74 w 184"/>
                  <a:gd name="T69" fmla="*/ 42 h 153"/>
                  <a:gd name="T70" fmla="*/ 84 w 184"/>
                  <a:gd name="T71" fmla="*/ 42 h 153"/>
                  <a:gd name="T72" fmla="*/ 84 w 184"/>
                  <a:gd name="T73" fmla="*/ 36 h 153"/>
                  <a:gd name="T74" fmla="*/ 90 w 184"/>
                  <a:gd name="T75" fmla="*/ 31 h 153"/>
                  <a:gd name="T76" fmla="*/ 105 w 184"/>
                  <a:gd name="T77" fmla="*/ 42 h 153"/>
                  <a:gd name="T78" fmla="*/ 111 w 184"/>
                  <a:gd name="T79" fmla="*/ 42 h 153"/>
                  <a:gd name="T80" fmla="*/ 132 w 184"/>
                  <a:gd name="T81" fmla="*/ 21 h 153"/>
                  <a:gd name="T82" fmla="*/ 126 w 184"/>
                  <a:gd name="T83" fmla="*/ 10 h 153"/>
                  <a:gd name="T84" fmla="*/ 121 w 184"/>
                  <a:gd name="T85" fmla="*/ 5 h 153"/>
                  <a:gd name="T86" fmla="*/ 132 w 184"/>
                  <a:gd name="T87" fmla="*/ 5 h 153"/>
                  <a:gd name="T88" fmla="*/ 132 w 184"/>
                  <a:gd name="T89" fmla="*/ 0 h 153"/>
                  <a:gd name="T90" fmla="*/ 142 w 184"/>
                  <a:gd name="T91" fmla="*/ 0 h 153"/>
                  <a:gd name="T92" fmla="*/ 137 w 184"/>
                  <a:gd name="T93" fmla="*/ 10 h 153"/>
                  <a:gd name="T94" fmla="*/ 142 w 184"/>
                  <a:gd name="T95" fmla="*/ 26 h 153"/>
                  <a:gd name="T96" fmla="*/ 153 w 184"/>
                  <a:gd name="T97" fmla="*/ 36 h 153"/>
                  <a:gd name="T98" fmla="*/ 153 w 184"/>
                  <a:gd name="T99" fmla="*/ 47 h 153"/>
                  <a:gd name="T100" fmla="*/ 158 w 184"/>
                  <a:gd name="T101" fmla="*/ 47 h 153"/>
                  <a:gd name="T102" fmla="*/ 153 w 184"/>
                  <a:gd name="T103" fmla="*/ 68 h 153"/>
                  <a:gd name="T104" fmla="*/ 142 w 184"/>
                  <a:gd name="T105" fmla="*/ 63 h 153"/>
                  <a:gd name="T106" fmla="*/ 137 w 184"/>
                  <a:gd name="T107" fmla="*/ 79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84" h="153">
                    <a:moveTo>
                      <a:pt x="137" y="79"/>
                    </a:moveTo>
                    <a:lnTo>
                      <a:pt x="153" y="84"/>
                    </a:lnTo>
                    <a:lnTo>
                      <a:pt x="169" y="100"/>
                    </a:lnTo>
                    <a:lnTo>
                      <a:pt x="174" y="121"/>
                    </a:lnTo>
                    <a:lnTo>
                      <a:pt x="184" y="121"/>
                    </a:lnTo>
                    <a:lnTo>
                      <a:pt x="184" y="137"/>
                    </a:lnTo>
                    <a:lnTo>
                      <a:pt x="184" y="137"/>
                    </a:lnTo>
                    <a:lnTo>
                      <a:pt x="179" y="137"/>
                    </a:lnTo>
                    <a:lnTo>
                      <a:pt x="179" y="137"/>
                    </a:lnTo>
                    <a:lnTo>
                      <a:pt x="163" y="137"/>
                    </a:lnTo>
                    <a:lnTo>
                      <a:pt x="158" y="142"/>
                    </a:lnTo>
                    <a:lnTo>
                      <a:pt x="148" y="147"/>
                    </a:lnTo>
                    <a:lnTo>
                      <a:pt x="126" y="153"/>
                    </a:lnTo>
                    <a:lnTo>
                      <a:pt x="105" y="153"/>
                    </a:lnTo>
                    <a:lnTo>
                      <a:pt x="84" y="131"/>
                    </a:lnTo>
                    <a:lnTo>
                      <a:pt x="63" y="142"/>
                    </a:lnTo>
                    <a:lnTo>
                      <a:pt x="53" y="126"/>
                    </a:lnTo>
                    <a:lnTo>
                      <a:pt x="47" y="116"/>
                    </a:lnTo>
                    <a:lnTo>
                      <a:pt x="37" y="110"/>
                    </a:lnTo>
                    <a:lnTo>
                      <a:pt x="37" y="100"/>
                    </a:lnTo>
                    <a:lnTo>
                      <a:pt x="16" y="84"/>
                    </a:lnTo>
                    <a:lnTo>
                      <a:pt x="16" y="79"/>
                    </a:lnTo>
                    <a:lnTo>
                      <a:pt x="0" y="63"/>
                    </a:lnTo>
                    <a:lnTo>
                      <a:pt x="16" y="31"/>
                    </a:lnTo>
                    <a:lnTo>
                      <a:pt x="26" y="31"/>
                    </a:lnTo>
                    <a:lnTo>
                      <a:pt x="31" y="47"/>
                    </a:lnTo>
                    <a:lnTo>
                      <a:pt x="58" y="47"/>
                    </a:lnTo>
                    <a:lnTo>
                      <a:pt x="58" y="47"/>
                    </a:lnTo>
                    <a:lnTo>
                      <a:pt x="58" y="47"/>
                    </a:lnTo>
                    <a:lnTo>
                      <a:pt x="58" y="52"/>
                    </a:lnTo>
                    <a:lnTo>
                      <a:pt x="74" y="47"/>
                    </a:lnTo>
                    <a:lnTo>
                      <a:pt x="74" y="47"/>
                    </a:lnTo>
                    <a:lnTo>
                      <a:pt x="74" y="47"/>
                    </a:lnTo>
                    <a:lnTo>
                      <a:pt x="74" y="42"/>
                    </a:lnTo>
                    <a:lnTo>
                      <a:pt x="74" y="42"/>
                    </a:lnTo>
                    <a:lnTo>
                      <a:pt x="84" y="42"/>
                    </a:lnTo>
                    <a:lnTo>
                      <a:pt x="84" y="36"/>
                    </a:lnTo>
                    <a:lnTo>
                      <a:pt x="90" y="31"/>
                    </a:lnTo>
                    <a:lnTo>
                      <a:pt x="105" y="42"/>
                    </a:lnTo>
                    <a:lnTo>
                      <a:pt x="111" y="42"/>
                    </a:lnTo>
                    <a:lnTo>
                      <a:pt x="132" y="21"/>
                    </a:lnTo>
                    <a:lnTo>
                      <a:pt x="126" y="10"/>
                    </a:lnTo>
                    <a:lnTo>
                      <a:pt x="121" y="5"/>
                    </a:lnTo>
                    <a:lnTo>
                      <a:pt x="132" y="5"/>
                    </a:lnTo>
                    <a:lnTo>
                      <a:pt x="132" y="0"/>
                    </a:lnTo>
                    <a:lnTo>
                      <a:pt x="142" y="0"/>
                    </a:lnTo>
                    <a:lnTo>
                      <a:pt x="137" y="10"/>
                    </a:lnTo>
                    <a:lnTo>
                      <a:pt x="142" y="26"/>
                    </a:lnTo>
                    <a:lnTo>
                      <a:pt x="153" y="36"/>
                    </a:lnTo>
                    <a:lnTo>
                      <a:pt x="153" y="47"/>
                    </a:lnTo>
                    <a:lnTo>
                      <a:pt x="158" y="47"/>
                    </a:lnTo>
                    <a:lnTo>
                      <a:pt x="153" y="68"/>
                    </a:lnTo>
                    <a:lnTo>
                      <a:pt x="142" y="63"/>
                    </a:lnTo>
                    <a:lnTo>
                      <a:pt x="137" y="79"/>
                    </a:lnTo>
                    <a:close/>
                  </a:path>
                </a:pathLst>
              </a:custGeom>
              <a:solidFill>
                <a:srgbClr val="C0ECF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03" name="Freeform 455"/>
              <p:cNvSpPr>
                <a:spLocks/>
              </p:cNvSpPr>
              <p:nvPr/>
            </p:nvSpPr>
            <p:spPr bwMode="auto">
              <a:xfrm>
                <a:off x="3253" y="2179"/>
                <a:ext cx="184" cy="153"/>
              </a:xfrm>
              <a:custGeom>
                <a:avLst/>
                <a:gdLst>
                  <a:gd name="T0" fmla="*/ 137 w 184"/>
                  <a:gd name="T1" fmla="*/ 79 h 153"/>
                  <a:gd name="T2" fmla="*/ 153 w 184"/>
                  <a:gd name="T3" fmla="*/ 84 h 153"/>
                  <a:gd name="T4" fmla="*/ 169 w 184"/>
                  <a:gd name="T5" fmla="*/ 100 h 153"/>
                  <a:gd name="T6" fmla="*/ 174 w 184"/>
                  <a:gd name="T7" fmla="*/ 121 h 153"/>
                  <a:gd name="T8" fmla="*/ 184 w 184"/>
                  <a:gd name="T9" fmla="*/ 121 h 153"/>
                  <a:gd name="T10" fmla="*/ 184 w 184"/>
                  <a:gd name="T11" fmla="*/ 137 h 153"/>
                  <a:gd name="T12" fmla="*/ 184 w 184"/>
                  <a:gd name="T13" fmla="*/ 137 h 153"/>
                  <a:gd name="T14" fmla="*/ 179 w 184"/>
                  <a:gd name="T15" fmla="*/ 137 h 153"/>
                  <a:gd name="T16" fmla="*/ 179 w 184"/>
                  <a:gd name="T17" fmla="*/ 137 h 153"/>
                  <a:gd name="T18" fmla="*/ 163 w 184"/>
                  <a:gd name="T19" fmla="*/ 137 h 153"/>
                  <a:gd name="T20" fmla="*/ 158 w 184"/>
                  <a:gd name="T21" fmla="*/ 142 h 153"/>
                  <a:gd name="T22" fmla="*/ 148 w 184"/>
                  <a:gd name="T23" fmla="*/ 147 h 153"/>
                  <a:gd name="T24" fmla="*/ 126 w 184"/>
                  <a:gd name="T25" fmla="*/ 153 h 153"/>
                  <a:gd name="T26" fmla="*/ 105 w 184"/>
                  <a:gd name="T27" fmla="*/ 153 h 153"/>
                  <a:gd name="T28" fmla="*/ 84 w 184"/>
                  <a:gd name="T29" fmla="*/ 131 h 153"/>
                  <a:gd name="T30" fmla="*/ 63 w 184"/>
                  <a:gd name="T31" fmla="*/ 142 h 153"/>
                  <a:gd name="T32" fmla="*/ 53 w 184"/>
                  <a:gd name="T33" fmla="*/ 126 h 153"/>
                  <a:gd name="T34" fmla="*/ 47 w 184"/>
                  <a:gd name="T35" fmla="*/ 116 h 153"/>
                  <a:gd name="T36" fmla="*/ 37 w 184"/>
                  <a:gd name="T37" fmla="*/ 110 h 153"/>
                  <a:gd name="T38" fmla="*/ 37 w 184"/>
                  <a:gd name="T39" fmla="*/ 100 h 153"/>
                  <a:gd name="T40" fmla="*/ 16 w 184"/>
                  <a:gd name="T41" fmla="*/ 84 h 153"/>
                  <a:gd name="T42" fmla="*/ 16 w 184"/>
                  <a:gd name="T43" fmla="*/ 79 h 153"/>
                  <a:gd name="T44" fmla="*/ 0 w 184"/>
                  <a:gd name="T45" fmla="*/ 63 h 153"/>
                  <a:gd name="T46" fmla="*/ 16 w 184"/>
                  <a:gd name="T47" fmla="*/ 31 h 153"/>
                  <a:gd name="T48" fmla="*/ 26 w 184"/>
                  <a:gd name="T49" fmla="*/ 31 h 153"/>
                  <a:gd name="T50" fmla="*/ 31 w 184"/>
                  <a:gd name="T51" fmla="*/ 47 h 153"/>
                  <a:gd name="T52" fmla="*/ 58 w 184"/>
                  <a:gd name="T53" fmla="*/ 47 h 153"/>
                  <a:gd name="T54" fmla="*/ 58 w 184"/>
                  <a:gd name="T55" fmla="*/ 47 h 153"/>
                  <a:gd name="T56" fmla="*/ 58 w 184"/>
                  <a:gd name="T57" fmla="*/ 47 h 153"/>
                  <a:gd name="T58" fmla="*/ 58 w 184"/>
                  <a:gd name="T59" fmla="*/ 52 h 153"/>
                  <a:gd name="T60" fmla="*/ 74 w 184"/>
                  <a:gd name="T61" fmla="*/ 47 h 153"/>
                  <a:gd name="T62" fmla="*/ 74 w 184"/>
                  <a:gd name="T63" fmla="*/ 47 h 153"/>
                  <a:gd name="T64" fmla="*/ 74 w 184"/>
                  <a:gd name="T65" fmla="*/ 47 h 153"/>
                  <a:gd name="T66" fmla="*/ 74 w 184"/>
                  <a:gd name="T67" fmla="*/ 42 h 153"/>
                  <a:gd name="T68" fmla="*/ 74 w 184"/>
                  <a:gd name="T69" fmla="*/ 42 h 153"/>
                  <a:gd name="T70" fmla="*/ 84 w 184"/>
                  <a:gd name="T71" fmla="*/ 42 h 153"/>
                  <a:gd name="T72" fmla="*/ 84 w 184"/>
                  <a:gd name="T73" fmla="*/ 36 h 153"/>
                  <a:gd name="T74" fmla="*/ 90 w 184"/>
                  <a:gd name="T75" fmla="*/ 31 h 153"/>
                  <a:gd name="T76" fmla="*/ 105 w 184"/>
                  <a:gd name="T77" fmla="*/ 42 h 153"/>
                  <a:gd name="T78" fmla="*/ 111 w 184"/>
                  <a:gd name="T79" fmla="*/ 42 h 153"/>
                  <a:gd name="T80" fmla="*/ 132 w 184"/>
                  <a:gd name="T81" fmla="*/ 21 h 153"/>
                  <a:gd name="T82" fmla="*/ 126 w 184"/>
                  <a:gd name="T83" fmla="*/ 10 h 153"/>
                  <a:gd name="T84" fmla="*/ 121 w 184"/>
                  <a:gd name="T85" fmla="*/ 5 h 153"/>
                  <a:gd name="T86" fmla="*/ 132 w 184"/>
                  <a:gd name="T87" fmla="*/ 5 h 153"/>
                  <a:gd name="T88" fmla="*/ 132 w 184"/>
                  <a:gd name="T89" fmla="*/ 0 h 153"/>
                  <a:gd name="T90" fmla="*/ 142 w 184"/>
                  <a:gd name="T91" fmla="*/ 0 h 153"/>
                  <a:gd name="T92" fmla="*/ 137 w 184"/>
                  <a:gd name="T93" fmla="*/ 10 h 153"/>
                  <a:gd name="T94" fmla="*/ 142 w 184"/>
                  <a:gd name="T95" fmla="*/ 26 h 153"/>
                  <a:gd name="T96" fmla="*/ 153 w 184"/>
                  <a:gd name="T97" fmla="*/ 36 h 153"/>
                  <a:gd name="T98" fmla="*/ 153 w 184"/>
                  <a:gd name="T99" fmla="*/ 47 h 153"/>
                  <a:gd name="T100" fmla="*/ 158 w 184"/>
                  <a:gd name="T101" fmla="*/ 47 h 153"/>
                  <a:gd name="T102" fmla="*/ 153 w 184"/>
                  <a:gd name="T103" fmla="*/ 68 h 153"/>
                  <a:gd name="T104" fmla="*/ 142 w 184"/>
                  <a:gd name="T105" fmla="*/ 63 h 153"/>
                  <a:gd name="T106" fmla="*/ 137 w 184"/>
                  <a:gd name="T107" fmla="*/ 79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84" h="153">
                    <a:moveTo>
                      <a:pt x="137" y="79"/>
                    </a:moveTo>
                    <a:lnTo>
                      <a:pt x="153" y="84"/>
                    </a:lnTo>
                    <a:lnTo>
                      <a:pt x="169" y="100"/>
                    </a:lnTo>
                    <a:lnTo>
                      <a:pt x="174" y="121"/>
                    </a:lnTo>
                    <a:lnTo>
                      <a:pt x="184" y="121"/>
                    </a:lnTo>
                    <a:lnTo>
                      <a:pt x="184" y="137"/>
                    </a:lnTo>
                    <a:lnTo>
                      <a:pt x="184" y="137"/>
                    </a:lnTo>
                    <a:lnTo>
                      <a:pt x="179" y="137"/>
                    </a:lnTo>
                    <a:lnTo>
                      <a:pt x="179" y="137"/>
                    </a:lnTo>
                    <a:lnTo>
                      <a:pt x="163" y="137"/>
                    </a:lnTo>
                    <a:lnTo>
                      <a:pt x="158" y="142"/>
                    </a:lnTo>
                    <a:lnTo>
                      <a:pt x="148" y="147"/>
                    </a:lnTo>
                    <a:lnTo>
                      <a:pt x="126" y="153"/>
                    </a:lnTo>
                    <a:lnTo>
                      <a:pt x="105" y="153"/>
                    </a:lnTo>
                    <a:lnTo>
                      <a:pt x="84" y="131"/>
                    </a:lnTo>
                    <a:lnTo>
                      <a:pt x="63" y="142"/>
                    </a:lnTo>
                    <a:lnTo>
                      <a:pt x="53" y="126"/>
                    </a:lnTo>
                    <a:lnTo>
                      <a:pt x="47" y="116"/>
                    </a:lnTo>
                    <a:lnTo>
                      <a:pt x="37" y="110"/>
                    </a:lnTo>
                    <a:lnTo>
                      <a:pt x="37" y="100"/>
                    </a:lnTo>
                    <a:lnTo>
                      <a:pt x="16" y="84"/>
                    </a:lnTo>
                    <a:lnTo>
                      <a:pt x="16" y="79"/>
                    </a:lnTo>
                    <a:lnTo>
                      <a:pt x="0" y="63"/>
                    </a:lnTo>
                    <a:lnTo>
                      <a:pt x="16" y="31"/>
                    </a:lnTo>
                    <a:lnTo>
                      <a:pt x="26" y="31"/>
                    </a:lnTo>
                    <a:lnTo>
                      <a:pt x="31" y="47"/>
                    </a:lnTo>
                    <a:lnTo>
                      <a:pt x="58" y="47"/>
                    </a:lnTo>
                    <a:lnTo>
                      <a:pt x="58" y="47"/>
                    </a:lnTo>
                    <a:lnTo>
                      <a:pt x="58" y="47"/>
                    </a:lnTo>
                    <a:lnTo>
                      <a:pt x="58" y="52"/>
                    </a:lnTo>
                    <a:lnTo>
                      <a:pt x="74" y="47"/>
                    </a:lnTo>
                    <a:lnTo>
                      <a:pt x="74" y="47"/>
                    </a:lnTo>
                    <a:lnTo>
                      <a:pt x="74" y="47"/>
                    </a:lnTo>
                    <a:lnTo>
                      <a:pt x="74" y="42"/>
                    </a:lnTo>
                    <a:lnTo>
                      <a:pt x="74" y="42"/>
                    </a:lnTo>
                    <a:lnTo>
                      <a:pt x="84" y="42"/>
                    </a:lnTo>
                    <a:lnTo>
                      <a:pt x="84" y="36"/>
                    </a:lnTo>
                    <a:lnTo>
                      <a:pt x="90" y="31"/>
                    </a:lnTo>
                    <a:lnTo>
                      <a:pt x="105" y="42"/>
                    </a:lnTo>
                    <a:lnTo>
                      <a:pt x="111" y="42"/>
                    </a:lnTo>
                    <a:lnTo>
                      <a:pt x="132" y="21"/>
                    </a:lnTo>
                    <a:lnTo>
                      <a:pt x="126" y="10"/>
                    </a:lnTo>
                    <a:lnTo>
                      <a:pt x="121" y="5"/>
                    </a:lnTo>
                    <a:lnTo>
                      <a:pt x="132" y="5"/>
                    </a:lnTo>
                    <a:lnTo>
                      <a:pt x="132" y="0"/>
                    </a:lnTo>
                    <a:lnTo>
                      <a:pt x="142" y="0"/>
                    </a:lnTo>
                    <a:lnTo>
                      <a:pt x="137" y="10"/>
                    </a:lnTo>
                    <a:lnTo>
                      <a:pt x="142" y="26"/>
                    </a:lnTo>
                    <a:lnTo>
                      <a:pt x="153" y="36"/>
                    </a:lnTo>
                    <a:lnTo>
                      <a:pt x="153" y="47"/>
                    </a:lnTo>
                    <a:lnTo>
                      <a:pt x="158" y="47"/>
                    </a:lnTo>
                    <a:lnTo>
                      <a:pt x="153" y="68"/>
                    </a:lnTo>
                    <a:lnTo>
                      <a:pt x="142" y="63"/>
                    </a:lnTo>
                    <a:lnTo>
                      <a:pt x="137" y="79"/>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04" name="Freeform 456"/>
              <p:cNvSpPr>
                <a:spLocks/>
              </p:cNvSpPr>
              <p:nvPr/>
            </p:nvSpPr>
            <p:spPr bwMode="auto">
              <a:xfrm>
                <a:off x="3401" y="1799"/>
                <a:ext cx="63" cy="73"/>
              </a:xfrm>
              <a:custGeom>
                <a:avLst/>
                <a:gdLst>
                  <a:gd name="T0" fmla="*/ 26 w 63"/>
                  <a:gd name="T1" fmla="*/ 15 h 73"/>
                  <a:gd name="T2" fmla="*/ 52 w 63"/>
                  <a:gd name="T3" fmla="*/ 0 h 73"/>
                  <a:gd name="T4" fmla="*/ 63 w 63"/>
                  <a:gd name="T5" fmla="*/ 21 h 73"/>
                  <a:gd name="T6" fmla="*/ 31 w 63"/>
                  <a:gd name="T7" fmla="*/ 31 h 73"/>
                  <a:gd name="T8" fmla="*/ 47 w 63"/>
                  <a:gd name="T9" fmla="*/ 52 h 73"/>
                  <a:gd name="T10" fmla="*/ 42 w 63"/>
                  <a:gd name="T11" fmla="*/ 58 h 73"/>
                  <a:gd name="T12" fmla="*/ 26 w 63"/>
                  <a:gd name="T13" fmla="*/ 63 h 73"/>
                  <a:gd name="T14" fmla="*/ 21 w 63"/>
                  <a:gd name="T15" fmla="*/ 73 h 73"/>
                  <a:gd name="T16" fmla="*/ 0 w 63"/>
                  <a:gd name="T17" fmla="*/ 68 h 73"/>
                  <a:gd name="T18" fmla="*/ 0 w 63"/>
                  <a:gd name="T19" fmla="*/ 68 h 73"/>
                  <a:gd name="T20" fmla="*/ 5 w 63"/>
                  <a:gd name="T21" fmla="*/ 58 h 73"/>
                  <a:gd name="T22" fmla="*/ 5 w 63"/>
                  <a:gd name="T23" fmla="*/ 47 h 73"/>
                  <a:gd name="T24" fmla="*/ 5 w 63"/>
                  <a:gd name="T25" fmla="*/ 37 h 73"/>
                  <a:gd name="T26" fmla="*/ 5 w 63"/>
                  <a:gd name="T27" fmla="*/ 31 h 73"/>
                  <a:gd name="T28" fmla="*/ 5 w 63"/>
                  <a:gd name="T29" fmla="*/ 31 h 73"/>
                  <a:gd name="T30" fmla="*/ 5 w 63"/>
                  <a:gd name="T31" fmla="*/ 26 h 73"/>
                  <a:gd name="T32" fmla="*/ 5 w 63"/>
                  <a:gd name="T33" fmla="*/ 21 h 73"/>
                  <a:gd name="T34" fmla="*/ 5 w 63"/>
                  <a:gd name="T35" fmla="*/ 15 h 73"/>
                  <a:gd name="T36" fmla="*/ 5 w 63"/>
                  <a:gd name="T37" fmla="*/ 10 h 73"/>
                  <a:gd name="T38" fmla="*/ 10 w 63"/>
                  <a:gd name="T39" fmla="*/ 10 h 73"/>
                  <a:gd name="T40" fmla="*/ 15 w 63"/>
                  <a:gd name="T41" fmla="*/ 15 h 73"/>
                  <a:gd name="T42" fmla="*/ 26 w 63"/>
                  <a:gd name="T43" fmla="*/ 15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63" h="73">
                    <a:moveTo>
                      <a:pt x="26" y="15"/>
                    </a:moveTo>
                    <a:lnTo>
                      <a:pt x="52" y="0"/>
                    </a:lnTo>
                    <a:lnTo>
                      <a:pt x="63" y="21"/>
                    </a:lnTo>
                    <a:lnTo>
                      <a:pt x="31" y="31"/>
                    </a:lnTo>
                    <a:lnTo>
                      <a:pt x="47" y="52"/>
                    </a:lnTo>
                    <a:lnTo>
                      <a:pt x="42" y="58"/>
                    </a:lnTo>
                    <a:lnTo>
                      <a:pt x="26" y="63"/>
                    </a:lnTo>
                    <a:lnTo>
                      <a:pt x="21" y="73"/>
                    </a:lnTo>
                    <a:lnTo>
                      <a:pt x="0" y="68"/>
                    </a:lnTo>
                    <a:lnTo>
                      <a:pt x="0" y="68"/>
                    </a:lnTo>
                    <a:lnTo>
                      <a:pt x="5" y="58"/>
                    </a:lnTo>
                    <a:lnTo>
                      <a:pt x="5" y="47"/>
                    </a:lnTo>
                    <a:lnTo>
                      <a:pt x="5" y="37"/>
                    </a:lnTo>
                    <a:lnTo>
                      <a:pt x="5" y="31"/>
                    </a:lnTo>
                    <a:lnTo>
                      <a:pt x="5" y="31"/>
                    </a:lnTo>
                    <a:lnTo>
                      <a:pt x="5" y="26"/>
                    </a:lnTo>
                    <a:lnTo>
                      <a:pt x="5" y="21"/>
                    </a:lnTo>
                    <a:lnTo>
                      <a:pt x="5" y="15"/>
                    </a:lnTo>
                    <a:lnTo>
                      <a:pt x="5" y="10"/>
                    </a:lnTo>
                    <a:lnTo>
                      <a:pt x="10" y="10"/>
                    </a:lnTo>
                    <a:lnTo>
                      <a:pt x="15" y="15"/>
                    </a:lnTo>
                    <a:lnTo>
                      <a:pt x="26" y="15"/>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05" name="Freeform 457"/>
              <p:cNvSpPr>
                <a:spLocks/>
              </p:cNvSpPr>
              <p:nvPr/>
            </p:nvSpPr>
            <p:spPr bwMode="auto">
              <a:xfrm>
                <a:off x="3401" y="1799"/>
                <a:ext cx="63" cy="73"/>
              </a:xfrm>
              <a:custGeom>
                <a:avLst/>
                <a:gdLst>
                  <a:gd name="T0" fmla="*/ 26 w 63"/>
                  <a:gd name="T1" fmla="*/ 15 h 73"/>
                  <a:gd name="T2" fmla="*/ 52 w 63"/>
                  <a:gd name="T3" fmla="*/ 0 h 73"/>
                  <a:gd name="T4" fmla="*/ 63 w 63"/>
                  <a:gd name="T5" fmla="*/ 21 h 73"/>
                  <a:gd name="T6" fmla="*/ 31 w 63"/>
                  <a:gd name="T7" fmla="*/ 31 h 73"/>
                  <a:gd name="T8" fmla="*/ 47 w 63"/>
                  <a:gd name="T9" fmla="*/ 52 h 73"/>
                  <a:gd name="T10" fmla="*/ 42 w 63"/>
                  <a:gd name="T11" fmla="*/ 58 h 73"/>
                  <a:gd name="T12" fmla="*/ 26 w 63"/>
                  <a:gd name="T13" fmla="*/ 63 h 73"/>
                  <a:gd name="T14" fmla="*/ 21 w 63"/>
                  <a:gd name="T15" fmla="*/ 73 h 73"/>
                  <a:gd name="T16" fmla="*/ 0 w 63"/>
                  <a:gd name="T17" fmla="*/ 68 h 73"/>
                  <a:gd name="T18" fmla="*/ 0 w 63"/>
                  <a:gd name="T19" fmla="*/ 68 h 73"/>
                  <a:gd name="T20" fmla="*/ 5 w 63"/>
                  <a:gd name="T21" fmla="*/ 58 h 73"/>
                  <a:gd name="T22" fmla="*/ 5 w 63"/>
                  <a:gd name="T23" fmla="*/ 47 h 73"/>
                  <a:gd name="T24" fmla="*/ 5 w 63"/>
                  <a:gd name="T25" fmla="*/ 37 h 73"/>
                  <a:gd name="T26" fmla="*/ 5 w 63"/>
                  <a:gd name="T27" fmla="*/ 31 h 73"/>
                  <a:gd name="T28" fmla="*/ 5 w 63"/>
                  <a:gd name="T29" fmla="*/ 31 h 73"/>
                  <a:gd name="T30" fmla="*/ 5 w 63"/>
                  <a:gd name="T31" fmla="*/ 26 h 73"/>
                  <a:gd name="T32" fmla="*/ 5 w 63"/>
                  <a:gd name="T33" fmla="*/ 21 h 73"/>
                  <a:gd name="T34" fmla="*/ 5 w 63"/>
                  <a:gd name="T35" fmla="*/ 15 h 73"/>
                  <a:gd name="T36" fmla="*/ 5 w 63"/>
                  <a:gd name="T37" fmla="*/ 10 h 73"/>
                  <a:gd name="T38" fmla="*/ 10 w 63"/>
                  <a:gd name="T39" fmla="*/ 10 h 73"/>
                  <a:gd name="T40" fmla="*/ 15 w 63"/>
                  <a:gd name="T41" fmla="*/ 15 h 73"/>
                  <a:gd name="T42" fmla="*/ 26 w 63"/>
                  <a:gd name="T43" fmla="*/ 15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63" h="73">
                    <a:moveTo>
                      <a:pt x="26" y="15"/>
                    </a:moveTo>
                    <a:lnTo>
                      <a:pt x="52" y="0"/>
                    </a:lnTo>
                    <a:lnTo>
                      <a:pt x="63" y="21"/>
                    </a:lnTo>
                    <a:lnTo>
                      <a:pt x="31" y="31"/>
                    </a:lnTo>
                    <a:lnTo>
                      <a:pt x="47" y="52"/>
                    </a:lnTo>
                    <a:lnTo>
                      <a:pt x="42" y="58"/>
                    </a:lnTo>
                    <a:lnTo>
                      <a:pt x="26" y="63"/>
                    </a:lnTo>
                    <a:lnTo>
                      <a:pt x="21" y="73"/>
                    </a:lnTo>
                    <a:lnTo>
                      <a:pt x="0" y="68"/>
                    </a:lnTo>
                    <a:lnTo>
                      <a:pt x="0" y="68"/>
                    </a:lnTo>
                    <a:lnTo>
                      <a:pt x="5" y="58"/>
                    </a:lnTo>
                    <a:lnTo>
                      <a:pt x="5" y="47"/>
                    </a:lnTo>
                    <a:lnTo>
                      <a:pt x="5" y="37"/>
                    </a:lnTo>
                    <a:lnTo>
                      <a:pt x="5" y="31"/>
                    </a:lnTo>
                    <a:lnTo>
                      <a:pt x="5" y="31"/>
                    </a:lnTo>
                    <a:lnTo>
                      <a:pt x="5" y="26"/>
                    </a:lnTo>
                    <a:lnTo>
                      <a:pt x="5" y="21"/>
                    </a:lnTo>
                    <a:lnTo>
                      <a:pt x="5" y="15"/>
                    </a:lnTo>
                    <a:lnTo>
                      <a:pt x="5" y="10"/>
                    </a:lnTo>
                    <a:lnTo>
                      <a:pt x="10" y="10"/>
                    </a:lnTo>
                    <a:lnTo>
                      <a:pt x="15" y="15"/>
                    </a:lnTo>
                    <a:lnTo>
                      <a:pt x="26" y="1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06" name="Freeform 458"/>
              <p:cNvSpPr>
                <a:spLocks/>
              </p:cNvSpPr>
              <p:nvPr/>
            </p:nvSpPr>
            <p:spPr bwMode="auto">
              <a:xfrm>
                <a:off x="3543" y="2057"/>
                <a:ext cx="158" cy="116"/>
              </a:xfrm>
              <a:custGeom>
                <a:avLst/>
                <a:gdLst>
                  <a:gd name="T0" fmla="*/ 0 w 158"/>
                  <a:gd name="T1" fmla="*/ 48 h 116"/>
                  <a:gd name="T2" fmla="*/ 5 w 158"/>
                  <a:gd name="T3" fmla="*/ 27 h 116"/>
                  <a:gd name="T4" fmla="*/ 37 w 158"/>
                  <a:gd name="T5" fmla="*/ 32 h 116"/>
                  <a:gd name="T6" fmla="*/ 63 w 158"/>
                  <a:gd name="T7" fmla="*/ 32 h 116"/>
                  <a:gd name="T8" fmla="*/ 79 w 158"/>
                  <a:gd name="T9" fmla="*/ 11 h 116"/>
                  <a:gd name="T10" fmla="*/ 137 w 158"/>
                  <a:gd name="T11" fmla="*/ 0 h 116"/>
                  <a:gd name="T12" fmla="*/ 148 w 158"/>
                  <a:gd name="T13" fmla="*/ 11 h 116"/>
                  <a:gd name="T14" fmla="*/ 158 w 158"/>
                  <a:gd name="T15" fmla="*/ 37 h 116"/>
                  <a:gd name="T16" fmla="*/ 142 w 158"/>
                  <a:gd name="T17" fmla="*/ 58 h 116"/>
                  <a:gd name="T18" fmla="*/ 100 w 158"/>
                  <a:gd name="T19" fmla="*/ 85 h 116"/>
                  <a:gd name="T20" fmla="*/ 42 w 158"/>
                  <a:gd name="T21" fmla="*/ 106 h 116"/>
                  <a:gd name="T22" fmla="*/ 26 w 158"/>
                  <a:gd name="T23" fmla="*/ 116 h 116"/>
                  <a:gd name="T24" fmla="*/ 10 w 158"/>
                  <a:gd name="T25" fmla="*/ 111 h 116"/>
                  <a:gd name="T26" fmla="*/ 5 w 158"/>
                  <a:gd name="T27" fmla="*/ 100 h 116"/>
                  <a:gd name="T28" fmla="*/ 5 w 158"/>
                  <a:gd name="T29" fmla="*/ 95 h 116"/>
                  <a:gd name="T30" fmla="*/ 0 w 158"/>
                  <a:gd name="T31" fmla="*/ 69 h 116"/>
                  <a:gd name="T32" fmla="*/ 0 w 158"/>
                  <a:gd name="T33" fmla="*/ 48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58" h="116">
                    <a:moveTo>
                      <a:pt x="0" y="48"/>
                    </a:moveTo>
                    <a:lnTo>
                      <a:pt x="5" y="27"/>
                    </a:lnTo>
                    <a:lnTo>
                      <a:pt x="37" y="32"/>
                    </a:lnTo>
                    <a:lnTo>
                      <a:pt x="63" y="32"/>
                    </a:lnTo>
                    <a:lnTo>
                      <a:pt x="79" y="11"/>
                    </a:lnTo>
                    <a:lnTo>
                      <a:pt x="137" y="0"/>
                    </a:lnTo>
                    <a:lnTo>
                      <a:pt x="148" y="11"/>
                    </a:lnTo>
                    <a:lnTo>
                      <a:pt x="158" y="37"/>
                    </a:lnTo>
                    <a:lnTo>
                      <a:pt x="142" y="58"/>
                    </a:lnTo>
                    <a:lnTo>
                      <a:pt x="100" y="85"/>
                    </a:lnTo>
                    <a:lnTo>
                      <a:pt x="42" y="106"/>
                    </a:lnTo>
                    <a:lnTo>
                      <a:pt x="26" y="116"/>
                    </a:lnTo>
                    <a:lnTo>
                      <a:pt x="10" y="111"/>
                    </a:lnTo>
                    <a:lnTo>
                      <a:pt x="5" y="100"/>
                    </a:lnTo>
                    <a:lnTo>
                      <a:pt x="5" y="95"/>
                    </a:lnTo>
                    <a:lnTo>
                      <a:pt x="0" y="69"/>
                    </a:lnTo>
                    <a:lnTo>
                      <a:pt x="0" y="48"/>
                    </a:lnTo>
                    <a:close/>
                  </a:path>
                </a:pathLst>
              </a:custGeom>
              <a:solidFill>
                <a:srgbClr val="FB97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07" name="Freeform 459"/>
              <p:cNvSpPr>
                <a:spLocks/>
              </p:cNvSpPr>
              <p:nvPr/>
            </p:nvSpPr>
            <p:spPr bwMode="auto">
              <a:xfrm>
                <a:off x="3543" y="2057"/>
                <a:ext cx="158" cy="116"/>
              </a:xfrm>
              <a:custGeom>
                <a:avLst/>
                <a:gdLst>
                  <a:gd name="T0" fmla="*/ 0 w 158"/>
                  <a:gd name="T1" fmla="*/ 37 h 116"/>
                  <a:gd name="T2" fmla="*/ 5 w 158"/>
                  <a:gd name="T3" fmla="*/ 27 h 116"/>
                  <a:gd name="T4" fmla="*/ 37 w 158"/>
                  <a:gd name="T5" fmla="*/ 32 h 116"/>
                  <a:gd name="T6" fmla="*/ 63 w 158"/>
                  <a:gd name="T7" fmla="*/ 32 h 116"/>
                  <a:gd name="T8" fmla="*/ 79 w 158"/>
                  <a:gd name="T9" fmla="*/ 11 h 116"/>
                  <a:gd name="T10" fmla="*/ 137 w 158"/>
                  <a:gd name="T11" fmla="*/ 0 h 116"/>
                  <a:gd name="T12" fmla="*/ 148 w 158"/>
                  <a:gd name="T13" fmla="*/ 11 h 116"/>
                  <a:gd name="T14" fmla="*/ 158 w 158"/>
                  <a:gd name="T15" fmla="*/ 37 h 116"/>
                  <a:gd name="T16" fmla="*/ 142 w 158"/>
                  <a:gd name="T17" fmla="*/ 58 h 116"/>
                  <a:gd name="T18" fmla="*/ 100 w 158"/>
                  <a:gd name="T19" fmla="*/ 85 h 116"/>
                  <a:gd name="T20" fmla="*/ 42 w 158"/>
                  <a:gd name="T21" fmla="*/ 106 h 116"/>
                  <a:gd name="T22" fmla="*/ 26 w 158"/>
                  <a:gd name="T23" fmla="*/ 116 h 116"/>
                  <a:gd name="T24" fmla="*/ 10 w 158"/>
                  <a:gd name="T25" fmla="*/ 111 h 116"/>
                  <a:gd name="T26" fmla="*/ 5 w 158"/>
                  <a:gd name="T27" fmla="*/ 100 h 116"/>
                  <a:gd name="T28" fmla="*/ 5 w 158"/>
                  <a:gd name="T29" fmla="*/ 95 h 116"/>
                  <a:gd name="T30" fmla="*/ 0 w 158"/>
                  <a:gd name="T31" fmla="*/ 69 h 116"/>
                  <a:gd name="T32" fmla="*/ 0 w 158"/>
                  <a:gd name="T33" fmla="*/ 48 h 116"/>
                  <a:gd name="T34" fmla="*/ 0 w 158"/>
                  <a:gd name="T35" fmla="*/ 37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58" h="116">
                    <a:moveTo>
                      <a:pt x="0" y="37"/>
                    </a:moveTo>
                    <a:lnTo>
                      <a:pt x="5" y="27"/>
                    </a:lnTo>
                    <a:lnTo>
                      <a:pt x="37" y="32"/>
                    </a:lnTo>
                    <a:lnTo>
                      <a:pt x="63" y="32"/>
                    </a:lnTo>
                    <a:lnTo>
                      <a:pt x="79" y="11"/>
                    </a:lnTo>
                    <a:lnTo>
                      <a:pt x="137" y="0"/>
                    </a:lnTo>
                    <a:lnTo>
                      <a:pt x="148" y="11"/>
                    </a:lnTo>
                    <a:lnTo>
                      <a:pt x="158" y="37"/>
                    </a:lnTo>
                    <a:lnTo>
                      <a:pt x="142" y="58"/>
                    </a:lnTo>
                    <a:lnTo>
                      <a:pt x="100" y="85"/>
                    </a:lnTo>
                    <a:lnTo>
                      <a:pt x="42" y="106"/>
                    </a:lnTo>
                    <a:lnTo>
                      <a:pt x="26" y="116"/>
                    </a:lnTo>
                    <a:lnTo>
                      <a:pt x="10" y="111"/>
                    </a:lnTo>
                    <a:lnTo>
                      <a:pt x="5" y="100"/>
                    </a:lnTo>
                    <a:lnTo>
                      <a:pt x="5" y="95"/>
                    </a:lnTo>
                    <a:lnTo>
                      <a:pt x="0" y="69"/>
                    </a:lnTo>
                    <a:lnTo>
                      <a:pt x="0" y="48"/>
                    </a:lnTo>
                    <a:lnTo>
                      <a:pt x="0" y="37"/>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08" name="Freeform 460"/>
              <p:cNvSpPr>
                <a:spLocks/>
              </p:cNvSpPr>
              <p:nvPr/>
            </p:nvSpPr>
            <p:spPr bwMode="auto">
              <a:xfrm>
                <a:off x="3917" y="1762"/>
                <a:ext cx="443" cy="490"/>
              </a:xfrm>
              <a:custGeom>
                <a:avLst/>
                <a:gdLst>
                  <a:gd name="T0" fmla="*/ 153 w 443"/>
                  <a:gd name="T1" fmla="*/ 52 h 490"/>
                  <a:gd name="T2" fmla="*/ 153 w 443"/>
                  <a:gd name="T3" fmla="*/ 74 h 490"/>
                  <a:gd name="T4" fmla="*/ 174 w 443"/>
                  <a:gd name="T5" fmla="*/ 116 h 490"/>
                  <a:gd name="T6" fmla="*/ 248 w 443"/>
                  <a:gd name="T7" fmla="*/ 142 h 490"/>
                  <a:gd name="T8" fmla="*/ 275 w 443"/>
                  <a:gd name="T9" fmla="*/ 158 h 490"/>
                  <a:gd name="T10" fmla="*/ 306 w 443"/>
                  <a:gd name="T11" fmla="*/ 153 h 490"/>
                  <a:gd name="T12" fmla="*/ 311 w 443"/>
                  <a:gd name="T13" fmla="*/ 132 h 490"/>
                  <a:gd name="T14" fmla="*/ 317 w 443"/>
                  <a:gd name="T15" fmla="*/ 142 h 490"/>
                  <a:gd name="T16" fmla="*/ 333 w 443"/>
                  <a:gd name="T17" fmla="*/ 158 h 490"/>
                  <a:gd name="T18" fmla="*/ 370 w 443"/>
                  <a:gd name="T19" fmla="*/ 153 h 490"/>
                  <a:gd name="T20" fmla="*/ 375 w 443"/>
                  <a:gd name="T21" fmla="*/ 132 h 490"/>
                  <a:gd name="T22" fmla="*/ 396 w 443"/>
                  <a:gd name="T23" fmla="*/ 110 h 490"/>
                  <a:gd name="T24" fmla="*/ 433 w 443"/>
                  <a:gd name="T25" fmla="*/ 126 h 490"/>
                  <a:gd name="T26" fmla="*/ 438 w 443"/>
                  <a:gd name="T27" fmla="*/ 142 h 490"/>
                  <a:gd name="T28" fmla="*/ 406 w 443"/>
                  <a:gd name="T29" fmla="*/ 205 h 490"/>
                  <a:gd name="T30" fmla="*/ 396 w 443"/>
                  <a:gd name="T31" fmla="*/ 237 h 490"/>
                  <a:gd name="T32" fmla="*/ 380 w 443"/>
                  <a:gd name="T33" fmla="*/ 205 h 490"/>
                  <a:gd name="T34" fmla="*/ 364 w 443"/>
                  <a:gd name="T35" fmla="*/ 205 h 490"/>
                  <a:gd name="T36" fmla="*/ 380 w 443"/>
                  <a:gd name="T37" fmla="*/ 184 h 490"/>
                  <a:gd name="T38" fmla="*/ 333 w 443"/>
                  <a:gd name="T39" fmla="*/ 163 h 490"/>
                  <a:gd name="T40" fmla="*/ 306 w 443"/>
                  <a:gd name="T41" fmla="*/ 169 h 490"/>
                  <a:gd name="T42" fmla="*/ 311 w 443"/>
                  <a:gd name="T43" fmla="*/ 195 h 490"/>
                  <a:gd name="T44" fmla="*/ 327 w 443"/>
                  <a:gd name="T45" fmla="*/ 216 h 490"/>
                  <a:gd name="T46" fmla="*/ 306 w 443"/>
                  <a:gd name="T47" fmla="*/ 248 h 490"/>
                  <a:gd name="T48" fmla="*/ 296 w 443"/>
                  <a:gd name="T49" fmla="*/ 274 h 490"/>
                  <a:gd name="T50" fmla="*/ 243 w 443"/>
                  <a:gd name="T51" fmla="*/ 327 h 490"/>
                  <a:gd name="T52" fmla="*/ 227 w 443"/>
                  <a:gd name="T53" fmla="*/ 343 h 490"/>
                  <a:gd name="T54" fmla="*/ 211 w 443"/>
                  <a:gd name="T55" fmla="*/ 374 h 490"/>
                  <a:gd name="T56" fmla="*/ 206 w 443"/>
                  <a:gd name="T57" fmla="*/ 459 h 490"/>
                  <a:gd name="T58" fmla="*/ 190 w 443"/>
                  <a:gd name="T59" fmla="*/ 480 h 490"/>
                  <a:gd name="T60" fmla="*/ 164 w 443"/>
                  <a:gd name="T61" fmla="*/ 480 h 490"/>
                  <a:gd name="T62" fmla="*/ 106 w 443"/>
                  <a:gd name="T63" fmla="*/ 348 h 490"/>
                  <a:gd name="T64" fmla="*/ 85 w 443"/>
                  <a:gd name="T65" fmla="*/ 263 h 490"/>
                  <a:gd name="T66" fmla="*/ 74 w 443"/>
                  <a:gd name="T67" fmla="*/ 253 h 490"/>
                  <a:gd name="T68" fmla="*/ 21 w 443"/>
                  <a:gd name="T69" fmla="*/ 232 h 490"/>
                  <a:gd name="T70" fmla="*/ 48 w 443"/>
                  <a:gd name="T71" fmla="*/ 221 h 490"/>
                  <a:gd name="T72" fmla="*/ 0 w 443"/>
                  <a:gd name="T73" fmla="*/ 205 h 490"/>
                  <a:gd name="T74" fmla="*/ 16 w 443"/>
                  <a:gd name="T75" fmla="*/ 147 h 490"/>
                  <a:gd name="T76" fmla="*/ 53 w 443"/>
                  <a:gd name="T77" fmla="*/ 132 h 490"/>
                  <a:gd name="T78" fmla="*/ 79 w 443"/>
                  <a:gd name="T79" fmla="*/ 63 h 490"/>
                  <a:gd name="T80" fmla="*/ 69 w 443"/>
                  <a:gd name="T81" fmla="*/ 37 h 490"/>
                  <a:gd name="T82" fmla="*/ 101 w 443"/>
                  <a:gd name="T83" fmla="*/ 10 h 490"/>
                  <a:gd name="T84" fmla="*/ 137 w 443"/>
                  <a:gd name="T85" fmla="*/ 21 h 4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443" h="490">
                    <a:moveTo>
                      <a:pt x="137" y="21"/>
                    </a:moveTo>
                    <a:lnTo>
                      <a:pt x="153" y="52"/>
                    </a:lnTo>
                    <a:lnTo>
                      <a:pt x="137" y="47"/>
                    </a:lnTo>
                    <a:lnTo>
                      <a:pt x="153" y="74"/>
                    </a:lnTo>
                    <a:lnTo>
                      <a:pt x="185" y="89"/>
                    </a:lnTo>
                    <a:lnTo>
                      <a:pt x="174" y="116"/>
                    </a:lnTo>
                    <a:lnTo>
                      <a:pt x="232" y="142"/>
                    </a:lnTo>
                    <a:lnTo>
                      <a:pt x="248" y="142"/>
                    </a:lnTo>
                    <a:lnTo>
                      <a:pt x="253" y="147"/>
                    </a:lnTo>
                    <a:lnTo>
                      <a:pt x="275" y="158"/>
                    </a:lnTo>
                    <a:lnTo>
                      <a:pt x="306" y="158"/>
                    </a:lnTo>
                    <a:lnTo>
                      <a:pt x="306" y="153"/>
                    </a:lnTo>
                    <a:lnTo>
                      <a:pt x="306" y="132"/>
                    </a:lnTo>
                    <a:lnTo>
                      <a:pt x="311" y="132"/>
                    </a:lnTo>
                    <a:lnTo>
                      <a:pt x="327" y="126"/>
                    </a:lnTo>
                    <a:lnTo>
                      <a:pt x="317" y="142"/>
                    </a:lnTo>
                    <a:lnTo>
                      <a:pt x="317" y="147"/>
                    </a:lnTo>
                    <a:lnTo>
                      <a:pt x="333" y="158"/>
                    </a:lnTo>
                    <a:lnTo>
                      <a:pt x="348" y="153"/>
                    </a:lnTo>
                    <a:lnTo>
                      <a:pt x="370" y="153"/>
                    </a:lnTo>
                    <a:lnTo>
                      <a:pt x="359" y="132"/>
                    </a:lnTo>
                    <a:lnTo>
                      <a:pt x="375" y="132"/>
                    </a:lnTo>
                    <a:lnTo>
                      <a:pt x="391" y="110"/>
                    </a:lnTo>
                    <a:lnTo>
                      <a:pt x="396" y="110"/>
                    </a:lnTo>
                    <a:lnTo>
                      <a:pt x="422" y="105"/>
                    </a:lnTo>
                    <a:lnTo>
                      <a:pt x="433" y="126"/>
                    </a:lnTo>
                    <a:lnTo>
                      <a:pt x="443" y="126"/>
                    </a:lnTo>
                    <a:lnTo>
                      <a:pt x="438" y="142"/>
                    </a:lnTo>
                    <a:lnTo>
                      <a:pt x="417" y="158"/>
                    </a:lnTo>
                    <a:lnTo>
                      <a:pt x="406" y="205"/>
                    </a:lnTo>
                    <a:lnTo>
                      <a:pt x="396" y="200"/>
                    </a:lnTo>
                    <a:lnTo>
                      <a:pt x="396" y="237"/>
                    </a:lnTo>
                    <a:lnTo>
                      <a:pt x="391" y="242"/>
                    </a:lnTo>
                    <a:lnTo>
                      <a:pt x="380" y="205"/>
                    </a:lnTo>
                    <a:lnTo>
                      <a:pt x="370" y="221"/>
                    </a:lnTo>
                    <a:lnTo>
                      <a:pt x="364" y="205"/>
                    </a:lnTo>
                    <a:lnTo>
                      <a:pt x="375" y="200"/>
                    </a:lnTo>
                    <a:lnTo>
                      <a:pt x="380" y="184"/>
                    </a:lnTo>
                    <a:lnTo>
                      <a:pt x="338" y="179"/>
                    </a:lnTo>
                    <a:lnTo>
                      <a:pt x="333" y="163"/>
                    </a:lnTo>
                    <a:lnTo>
                      <a:pt x="311" y="158"/>
                    </a:lnTo>
                    <a:lnTo>
                      <a:pt x="306" y="169"/>
                    </a:lnTo>
                    <a:lnTo>
                      <a:pt x="322" y="179"/>
                    </a:lnTo>
                    <a:lnTo>
                      <a:pt x="311" y="195"/>
                    </a:lnTo>
                    <a:lnTo>
                      <a:pt x="322" y="200"/>
                    </a:lnTo>
                    <a:lnTo>
                      <a:pt x="327" y="216"/>
                    </a:lnTo>
                    <a:lnTo>
                      <a:pt x="338" y="248"/>
                    </a:lnTo>
                    <a:lnTo>
                      <a:pt x="306" y="248"/>
                    </a:lnTo>
                    <a:lnTo>
                      <a:pt x="306" y="263"/>
                    </a:lnTo>
                    <a:lnTo>
                      <a:pt x="296" y="274"/>
                    </a:lnTo>
                    <a:lnTo>
                      <a:pt x="264" y="306"/>
                    </a:lnTo>
                    <a:lnTo>
                      <a:pt x="243" y="327"/>
                    </a:lnTo>
                    <a:lnTo>
                      <a:pt x="243" y="337"/>
                    </a:lnTo>
                    <a:lnTo>
                      <a:pt x="227" y="343"/>
                    </a:lnTo>
                    <a:lnTo>
                      <a:pt x="217" y="348"/>
                    </a:lnTo>
                    <a:lnTo>
                      <a:pt x="211" y="374"/>
                    </a:lnTo>
                    <a:lnTo>
                      <a:pt x="211" y="448"/>
                    </a:lnTo>
                    <a:lnTo>
                      <a:pt x="206" y="459"/>
                    </a:lnTo>
                    <a:lnTo>
                      <a:pt x="201" y="469"/>
                    </a:lnTo>
                    <a:lnTo>
                      <a:pt x="190" y="480"/>
                    </a:lnTo>
                    <a:lnTo>
                      <a:pt x="180" y="490"/>
                    </a:lnTo>
                    <a:lnTo>
                      <a:pt x="164" y="480"/>
                    </a:lnTo>
                    <a:lnTo>
                      <a:pt x="137" y="427"/>
                    </a:lnTo>
                    <a:lnTo>
                      <a:pt x="106" y="348"/>
                    </a:lnTo>
                    <a:lnTo>
                      <a:pt x="85" y="279"/>
                    </a:lnTo>
                    <a:lnTo>
                      <a:pt x="85" y="263"/>
                    </a:lnTo>
                    <a:lnTo>
                      <a:pt x="74" y="232"/>
                    </a:lnTo>
                    <a:lnTo>
                      <a:pt x="74" y="253"/>
                    </a:lnTo>
                    <a:lnTo>
                      <a:pt x="53" y="263"/>
                    </a:lnTo>
                    <a:lnTo>
                      <a:pt x="21" y="232"/>
                    </a:lnTo>
                    <a:lnTo>
                      <a:pt x="37" y="232"/>
                    </a:lnTo>
                    <a:lnTo>
                      <a:pt x="48" y="221"/>
                    </a:lnTo>
                    <a:lnTo>
                      <a:pt x="27" y="227"/>
                    </a:lnTo>
                    <a:lnTo>
                      <a:pt x="0" y="205"/>
                    </a:lnTo>
                    <a:lnTo>
                      <a:pt x="53" y="195"/>
                    </a:lnTo>
                    <a:lnTo>
                      <a:pt x="16" y="147"/>
                    </a:lnTo>
                    <a:lnTo>
                      <a:pt x="37" y="137"/>
                    </a:lnTo>
                    <a:lnTo>
                      <a:pt x="53" y="132"/>
                    </a:lnTo>
                    <a:lnTo>
                      <a:pt x="85" y="74"/>
                    </a:lnTo>
                    <a:lnTo>
                      <a:pt x="79" y="63"/>
                    </a:lnTo>
                    <a:lnTo>
                      <a:pt x="90" y="58"/>
                    </a:lnTo>
                    <a:lnTo>
                      <a:pt x="69" y="37"/>
                    </a:lnTo>
                    <a:lnTo>
                      <a:pt x="58" y="15"/>
                    </a:lnTo>
                    <a:lnTo>
                      <a:pt x="101" y="10"/>
                    </a:lnTo>
                    <a:lnTo>
                      <a:pt x="111" y="0"/>
                    </a:lnTo>
                    <a:lnTo>
                      <a:pt x="137" y="21"/>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09" name="Freeform 461"/>
              <p:cNvSpPr>
                <a:spLocks/>
              </p:cNvSpPr>
              <p:nvPr/>
            </p:nvSpPr>
            <p:spPr bwMode="auto">
              <a:xfrm>
                <a:off x="3917" y="1762"/>
                <a:ext cx="443" cy="490"/>
              </a:xfrm>
              <a:custGeom>
                <a:avLst/>
                <a:gdLst>
                  <a:gd name="T0" fmla="*/ 153 w 443"/>
                  <a:gd name="T1" fmla="*/ 52 h 490"/>
                  <a:gd name="T2" fmla="*/ 153 w 443"/>
                  <a:gd name="T3" fmla="*/ 74 h 490"/>
                  <a:gd name="T4" fmla="*/ 174 w 443"/>
                  <a:gd name="T5" fmla="*/ 116 h 490"/>
                  <a:gd name="T6" fmla="*/ 248 w 443"/>
                  <a:gd name="T7" fmla="*/ 142 h 490"/>
                  <a:gd name="T8" fmla="*/ 275 w 443"/>
                  <a:gd name="T9" fmla="*/ 158 h 490"/>
                  <a:gd name="T10" fmla="*/ 306 w 443"/>
                  <a:gd name="T11" fmla="*/ 153 h 490"/>
                  <a:gd name="T12" fmla="*/ 311 w 443"/>
                  <a:gd name="T13" fmla="*/ 132 h 490"/>
                  <a:gd name="T14" fmla="*/ 317 w 443"/>
                  <a:gd name="T15" fmla="*/ 142 h 490"/>
                  <a:gd name="T16" fmla="*/ 333 w 443"/>
                  <a:gd name="T17" fmla="*/ 158 h 490"/>
                  <a:gd name="T18" fmla="*/ 370 w 443"/>
                  <a:gd name="T19" fmla="*/ 153 h 490"/>
                  <a:gd name="T20" fmla="*/ 375 w 443"/>
                  <a:gd name="T21" fmla="*/ 132 h 490"/>
                  <a:gd name="T22" fmla="*/ 396 w 443"/>
                  <a:gd name="T23" fmla="*/ 110 h 490"/>
                  <a:gd name="T24" fmla="*/ 433 w 443"/>
                  <a:gd name="T25" fmla="*/ 126 h 490"/>
                  <a:gd name="T26" fmla="*/ 438 w 443"/>
                  <a:gd name="T27" fmla="*/ 142 h 490"/>
                  <a:gd name="T28" fmla="*/ 406 w 443"/>
                  <a:gd name="T29" fmla="*/ 205 h 490"/>
                  <a:gd name="T30" fmla="*/ 396 w 443"/>
                  <a:gd name="T31" fmla="*/ 237 h 490"/>
                  <a:gd name="T32" fmla="*/ 380 w 443"/>
                  <a:gd name="T33" fmla="*/ 205 h 490"/>
                  <a:gd name="T34" fmla="*/ 364 w 443"/>
                  <a:gd name="T35" fmla="*/ 205 h 490"/>
                  <a:gd name="T36" fmla="*/ 380 w 443"/>
                  <a:gd name="T37" fmla="*/ 184 h 490"/>
                  <a:gd name="T38" fmla="*/ 333 w 443"/>
                  <a:gd name="T39" fmla="*/ 163 h 490"/>
                  <a:gd name="T40" fmla="*/ 306 w 443"/>
                  <a:gd name="T41" fmla="*/ 169 h 490"/>
                  <a:gd name="T42" fmla="*/ 311 w 443"/>
                  <a:gd name="T43" fmla="*/ 195 h 490"/>
                  <a:gd name="T44" fmla="*/ 327 w 443"/>
                  <a:gd name="T45" fmla="*/ 216 h 490"/>
                  <a:gd name="T46" fmla="*/ 306 w 443"/>
                  <a:gd name="T47" fmla="*/ 248 h 490"/>
                  <a:gd name="T48" fmla="*/ 296 w 443"/>
                  <a:gd name="T49" fmla="*/ 274 h 490"/>
                  <a:gd name="T50" fmla="*/ 243 w 443"/>
                  <a:gd name="T51" fmla="*/ 327 h 490"/>
                  <a:gd name="T52" fmla="*/ 227 w 443"/>
                  <a:gd name="T53" fmla="*/ 343 h 490"/>
                  <a:gd name="T54" fmla="*/ 211 w 443"/>
                  <a:gd name="T55" fmla="*/ 374 h 490"/>
                  <a:gd name="T56" fmla="*/ 206 w 443"/>
                  <a:gd name="T57" fmla="*/ 459 h 490"/>
                  <a:gd name="T58" fmla="*/ 190 w 443"/>
                  <a:gd name="T59" fmla="*/ 480 h 490"/>
                  <a:gd name="T60" fmla="*/ 164 w 443"/>
                  <a:gd name="T61" fmla="*/ 480 h 490"/>
                  <a:gd name="T62" fmla="*/ 106 w 443"/>
                  <a:gd name="T63" fmla="*/ 348 h 490"/>
                  <a:gd name="T64" fmla="*/ 85 w 443"/>
                  <a:gd name="T65" fmla="*/ 263 h 490"/>
                  <a:gd name="T66" fmla="*/ 74 w 443"/>
                  <a:gd name="T67" fmla="*/ 253 h 490"/>
                  <a:gd name="T68" fmla="*/ 21 w 443"/>
                  <a:gd name="T69" fmla="*/ 232 h 490"/>
                  <a:gd name="T70" fmla="*/ 48 w 443"/>
                  <a:gd name="T71" fmla="*/ 221 h 490"/>
                  <a:gd name="T72" fmla="*/ 0 w 443"/>
                  <a:gd name="T73" fmla="*/ 205 h 490"/>
                  <a:gd name="T74" fmla="*/ 16 w 443"/>
                  <a:gd name="T75" fmla="*/ 147 h 490"/>
                  <a:gd name="T76" fmla="*/ 53 w 443"/>
                  <a:gd name="T77" fmla="*/ 132 h 490"/>
                  <a:gd name="T78" fmla="*/ 79 w 443"/>
                  <a:gd name="T79" fmla="*/ 63 h 490"/>
                  <a:gd name="T80" fmla="*/ 69 w 443"/>
                  <a:gd name="T81" fmla="*/ 37 h 490"/>
                  <a:gd name="T82" fmla="*/ 101 w 443"/>
                  <a:gd name="T83" fmla="*/ 10 h 490"/>
                  <a:gd name="T84" fmla="*/ 137 w 443"/>
                  <a:gd name="T85" fmla="*/ 21 h 4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443" h="490">
                    <a:moveTo>
                      <a:pt x="137" y="21"/>
                    </a:moveTo>
                    <a:lnTo>
                      <a:pt x="153" y="52"/>
                    </a:lnTo>
                    <a:lnTo>
                      <a:pt x="137" y="47"/>
                    </a:lnTo>
                    <a:lnTo>
                      <a:pt x="153" y="74"/>
                    </a:lnTo>
                    <a:lnTo>
                      <a:pt x="185" y="89"/>
                    </a:lnTo>
                    <a:lnTo>
                      <a:pt x="174" y="116"/>
                    </a:lnTo>
                    <a:lnTo>
                      <a:pt x="232" y="142"/>
                    </a:lnTo>
                    <a:lnTo>
                      <a:pt x="248" y="142"/>
                    </a:lnTo>
                    <a:lnTo>
                      <a:pt x="253" y="147"/>
                    </a:lnTo>
                    <a:lnTo>
                      <a:pt x="275" y="158"/>
                    </a:lnTo>
                    <a:lnTo>
                      <a:pt x="306" y="158"/>
                    </a:lnTo>
                    <a:lnTo>
                      <a:pt x="306" y="153"/>
                    </a:lnTo>
                    <a:lnTo>
                      <a:pt x="306" y="132"/>
                    </a:lnTo>
                    <a:lnTo>
                      <a:pt x="311" y="132"/>
                    </a:lnTo>
                    <a:lnTo>
                      <a:pt x="327" y="126"/>
                    </a:lnTo>
                    <a:lnTo>
                      <a:pt x="317" y="142"/>
                    </a:lnTo>
                    <a:lnTo>
                      <a:pt x="317" y="147"/>
                    </a:lnTo>
                    <a:lnTo>
                      <a:pt x="333" y="158"/>
                    </a:lnTo>
                    <a:lnTo>
                      <a:pt x="348" y="153"/>
                    </a:lnTo>
                    <a:lnTo>
                      <a:pt x="370" y="153"/>
                    </a:lnTo>
                    <a:lnTo>
                      <a:pt x="359" y="132"/>
                    </a:lnTo>
                    <a:lnTo>
                      <a:pt x="375" y="132"/>
                    </a:lnTo>
                    <a:lnTo>
                      <a:pt x="391" y="110"/>
                    </a:lnTo>
                    <a:lnTo>
                      <a:pt x="396" y="110"/>
                    </a:lnTo>
                    <a:lnTo>
                      <a:pt x="422" y="105"/>
                    </a:lnTo>
                    <a:lnTo>
                      <a:pt x="433" y="126"/>
                    </a:lnTo>
                    <a:lnTo>
                      <a:pt x="443" y="126"/>
                    </a:lnTo>
                    <a:lnTo>
                      <a:pt x="438" y="142"/>
                    </a:lnTo>
                    <a:lnTo>
                      <a:pt x="417" y="158"/>
                    </a:lnTo>
                    <a:lnTo>
                      <a:pt x="406" y="205"/>
                    </a:lnTo>
                    <a:lnTo>
                      <a:pt x="396" y="200"/>
                    </a:lnTo>
                    <a:lnTo>
                      <a:pt x="396" y="237"/>
                    </a:lnTo>
                    <a:lnTo>
                      <a:pt x="391" y="242"/>
                    </a:lnTo>
                    <a:lnTo>
                      <a:pt x="380" y="205"/>
                    </a:lnTo>
                    <a:lnTo>
                      <a:pt x="370" y="221"/>
                    </a:lnTo>
                    <a:lnTo>
                      <a:pt x="364" y="205"/>
                    </a:lnTo>
                    <a:lnTo>
                      <a:pt x="375" y="200"/>
                    </a:lnTo>
                    <a:lnTo>
                      <a:pt x="380" y="184"/>
                    </a:lnTo>
                    <a:lnTo>
                      <a:pt x="338" y="179"/>
                    </a:lnTo>
                    <a:lnTo>
                      <a:pt x="333" y="163"/>
                    </a:lnTo>
                    <a:lnTo>
                      <a:pt x="311" y="158"/>
                    </a:lnTo>
                    <a:lnTo>
                      <a:pt x="306" y="169"/>
                    </a:lnTo>
                    <a:lnTo>
                      <a:pt x="322" y="179"/>
                    </a:lnTo>
                    <a:lnTo>
                      <a:pt x="311" y="195"/>
                    </a:lnTo>
                    <a:lnTo>
                      <a:pt x="322" y="200"/>
                    </a:lnTo>
                    <a:lnTo>
                      <a:pt x="327" y="216"/>
                    </a:lnTo>
                    <a:lnTo>
                      <a:pt x="338" y="248"/>
                    </a:lnTo>
                    <a:lnTo>
                      <a:pt x="306" y="248"/>
                    </a:lnTo>
                    <a:lnTo>
                      <a:pt x="306" y="263"/>
                    </a:lnTo>
                    <a:lnTo>
                      <a:pt x="296" y="274"/>
                    </a:lnTo>
                    <a:lnTo>
                      <a:pt x="264" y="306"/>
                    </a:lnTo>
                    <a:lnTo>
                      <a:pt x="243" y="327"/>
                    </a:lnTo>
                    <a:lnTo>
                      <a:pt x="243" y="337"/>
                    </a:lnTo>
                    <a:lnTo>
                      <a:pt x="227" y="343"/>
                    </a:lnTo>
                    <a:lnTo>
                      <a:pt x="217" y="348"/>
                    </a:lnTo>
                    <a:lnTo>
                      <a:pt x="211" y="374"/>
                    </a:lnTo>
                    <a:lnTo>
                      <a:pt x="211" y="448"/>
                    </a:lnTo>
                    <a:lnTo>
                      <a:pt x="206" y="459"/>
                    </a:lnTo>
                    <a:lnTo>
                      <a:pt x="201" y="469"/>
                    </a:lnTo>
                    <a:lnTo>
                      <a:pt x="190" y="480"/>
                    </a:lnTo>
                    <a:lnTo>
                      <a:pt x="180" y="490"/>
                    </a:lnTo>
                    <a:lnTo>
                      <a:pt x="164" y="480"/>
                    </a:lnTo>
                    <a:lnTo>
                      <a:pt x="137" y="427"/>
                    </a:lnTo>
                    <a:lnTo>
                      <a:pt x="106" y="348"/>
                    </a:lnTo>
                    <a:lnTo>
                      <a:pt x="85" y="279"/>
                    </a:lnTo>
                    <a:lnTo>
                      <a:pt x="85" y="263"/>
                    </a:lnTo>
                    <a:lnTo>
                      <a:pt x="74" y="232"/>
                    </a:lnTo>
                    <a:lnTo>
                      <a:pt x="74" y="253"/>
                    </a:lnTo>
                    <a:lnTo>
                      <a:pt x="53" y="263"/>
                    </a:lnTo>
                    <a:lnTo>
                      <a:pt x="21" y="232"/>
                    </a:lnTo>
                    <a:lnTo>
                      <a:pt x="37" y="232"/>
                    </a:lnTo>
                    <a:lnTo>
                      <a:pt x="48" y="221"/>
                    </a:lnTo>
                    <a:lnTo>
                      <a:pt x="27" y="227"/>
                    </a:lnTo>
                    <a:lnTo>
                      <a:pt x="0" y="205"/>
                    </a:lnTo>
                    <a:lnTo>
                      <a:pt x="53" y="195"/>
                    </a:lnTo>
                    <a:lnTo>
                      <a:pt x="16" y="147"/>
                    </a:lnTo>
                    <a:lnTo>
                      <a:pt x="37" y="137"/>
                    </a:lnTo>
                    <a:lnTo>
                      <a:pt x="53" y="132"/>
                    </a:lnTo>
                    <a:lnTo>
                      <a:pt x="85" y="74"/>
                    </a:lnTo>
                    <a:lnTo>
                      <a:pt x="79" y="63"/>
                    </a:lnTo>
                    <a:lnTo>
                      <a:pt x="90" y="58"/>
                    </a:lnTo>
                    <a:lnTo>
                      <a:pt x="69" y="37"/>
                    </a:lnTo>
                    <a:lnTo>
                      <a:pt x="58" y="15"/>
                    </a:lnTo>
                    <a:lnTo>
                      <a:pt x="101" y="10"/>
                    </a:lnTo>
                    <a:lnTo>
                      <a:pt x="111" y="0"/>
                    </a:lnTo>
                    <a:lnTo>
                      <a:pt x="137" y="2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10" name="Freeform 462"/>
              <p:cNvSpPr>
                <a:spLocks/>
              </p:cNvSpPr>
              <p:nvPr/>
            </p:nvSpPr>
            <p:spPr bwMode="auto">
              <a:xfrm>
                <a:off x="3348" y="2585"/>
                <a:ext cx="163" cy="295"/>
              </a:xfrm>
              <a:custGeom>
                <a:avLst/>
                <a:gdLst>
                  <a:gd name="T0" fmla="*/ 111 w 163"/>
                  <a:gd name="T1" fmla="*/ 21 h 295"/>
                  <a:gd name="T2" fmla="*/ 126 w 163"/>
                  <a:gd name="T3" fmla="*/ 16 h 295"/>
                  <a:gd name="T4" fmla="*/ 142 w 163"/>
                  <a:gd name="T5" fmla="*/ 10 h 295"/>
                  <a:gd name="T6" fmla="*/ 158 w 163"/>
                  <a:gd name="T7" fmla="*/ 0 h 295"/>
                  <a:gd name="T8" fmla="*/ 158 w 163"/>
                  <a:gd name="T9" fmla="*/ 21 h 295"/>
                  <a:gd name="T10" fmla="*/ 163 w 163"/>
                  <a:gd name="T11" fmla="*/ 42 h 295"/>
                  <a:gd name="T12" fmla="*/ 163 w 163"/>
                  <a:gd name="T13" fmla="*/ 63 h 295"/>
                  <a:gd name="T14" fmla="*/ 163 w 163"/>
                  <a:gd name="T15" fmla="*/ 84 h 295"/>
                  <a:gd name="T16" fmla="*/ 147 w 163"/>
                  <a:gd name="T17" fmla="*/ 105 h 295"/>
                  <a:gd name="T18" fmla="*/ 132 w 163"/>
                  <a:gd name="T19" fmla="*/ 116 h 295"/>
                  <a:gd name="T20" fmla="*/ 121 w 163"/>
                  <a:gd name="T21" fmla="*/ 121 h 295"/>
                  <a:gd name="T22" fmla="*/ 105 w 163"/>
                  <a:gd name="T23" fmla="*/ 132 h 295"/>
                  <a:gd name="T24" fmla="*/ 84 w 163"/>
                  <a:gd name="T25" fmla="*/ 153 h 295"/>
                  <a:gd name="T26" fmla="*/ 84 w 163"/>
                  <a:gd name="T27" fmla="*/ 153 h 295"/>
                  <a:gd name="T28" fmla="*/ 63 w 163"/>
                  <a:gd name="T29" fmla="*/ 169 h 295"/>
                  <a:gd name="T30" fmla="*/ 63 w 163"/>
                  <a:gd name="T31" fmla="*/ 179 h 295"/>
                  <a:gd name="T32" fmla="*/ 74 w 163"/>
                  <a:gd name="T33" fmla="*/ 211 h 295"/>
                  <a:gd name="T34" fmla="*/ 74 w 163"/>
                  <a:gd name="T35" fmla="*/ 237 h 295"/>
                  <a:gd name="T36" fmla="*/ 63 w 163"/>
                  <a:gd name="T37" fmla="*/ 253 h 295"/>
                  <a:gd name="T38" fmla="*/ 37 w 163"/>
                  <a:gd name="T39" fmla="*/ 264 h 295"/>
                  <a:gd name="T40" fmla="*/ 26 w 163"/>
                  <a:gd name="T41" fmla="*/ 274 h 295"/>
                  <a:gd name="T42" fmla="*/ 26 w 163"/>
                  <a:gd name="T43" fmla="*/ 295 h 295"/>
                  <a:gd name="T44" fmla="*/ 16 w 163"/>
                  <a:gd name="T45" fmla="*/ 295 h 295"/>
                  <a:gd name="T46" fmla="*/ 16 w 163"/>
                  <a:gd name="T47" fmla="*/ 274 h 295"/>
                  <a:gd name="T48" fmla="*/ 10 w 163"/>
                  <a:gd name="T49" fmla="*/ 253 h 295"/>
                  <a:gd name="T50" fmla="*/ 10 w 163"/>
                  <a:gd name="T51" fmla="*/ 232 h 295"/>
                  <a:gd name="T52" fmla="*/ 10 w 163"/>
                  <a:gd name="T53" fmla="*/ 211 h 295"/>
                  <a:gd name="T54" fmla="*/ 26 w 163"/>
                  <a:gd name="T55" fmla="*/ 195 h 295"/>
                  <a:gd name="T56" fmla="*/ 31 w 163"/>
                  <a:gd name="T57" fmla="*/ 169 h 295"/>
                  <a:gd name="T58" fmla="*/ 37 w 163"/>
                  <a:gd name="T59" fmla="*/ 142 h 295"/>
                  <a:gd name="T60" fmla="*/ 37 w 163"/>
                  <a:gd name="T61" fmla="*/ 111 h 295"/>
                  <a:gd name="T62" fmla="*/ 26 w 163"/>
                  <a:gd name="T63" fmla="*/ 105 h 295"/>
                  <a:gd name="T64" fmla="*/ 16 w 163"/>
                  <a:gd name="T65" fmla="*/ 100 h 295"/>
                  <a:gd name="T66" fmla="*/ 0 w 163"/>
                  <a:gd name="T67" fmla="*/ 100 h 295"/>
                  <a:gd name="T68" fmla="*/ 0 w 163"/>
                  <a:gd name="T69" fmla="*/ 90 h 295"/>
                  <a:gd name="T70" fmla="*/ 0 w 163"/>
                  <a:gd name="T71" fmla="*/ 90 h 295"/>
                  <a:gd name="T72" fmla="*/ 0 w 163"/>
                  <a:gd name="T73" fmla="*/ 79 h 295"/>
                  <a:gd name="T74" fmla="*/ 16 w 163"/>
                  <a:gd name="T75" fmla="*/ 74 h 295"/>
                  <a:gd name="T76" fmla="*/ 26 w 163"/>
                  <a:gd name="T77" fmla="*/ 68 h 295"/>
                  <a:gd name="T78" fmla="*/ 42 w 163"/>
                  <a:gd name="T79" fmla="*/ 63 h 295"/>
                  <a:gd name="T80" fmla="*/ 53 w 163"/>
                  <a:gd name="T81" fmla="*/ 74 h 295"/>
                  <a:gd name="T82" fmla="*/ 63 w 163"/>
                  <a:gd name="T83" fmla="*/ 68 h 295"/>
                  <a:gd name="T84" fmla="*/ 63 w 163"/>
                  <a:gd name="T85" fmla="*/ 84 h 295"/>
                  <a:gd name="T86" fmla="*/ 58 w 163"/>
                  <a:gd name="T87" fmla="*/ 95 h 295"/>
                  <a:gd name="T88" fmla="*/ 74 w 163"/>
                  <a:gd name="T89" fmla="*/ 121 h 295"/>
                  <a:gd name="T90" fmla="*/ 84 w 163"/>
                  <a:gd name="T91" fmla="*/ 100 h 295"/>
                  <a:gd name="T92" fmla="*/ 84 w 163"/>
                  <a:gd name="T93" fmla="*/ 90 h 295"/>
                  <a:gd name="T94" fmla="*/ 84 w 163"/>
                  <a:gd name="T95" fmla="*/ 84 h 295"/>
                  <a:gd name="T96" fmla="*/ 84 w 163"/>
                  <a:gd name="T97" fmla="*/ 74 h 295"/>
                  <a:gd name="T98" fmla="*/ 68 w 163"/>
                  <a:gd name="T99" fmla="*/ 53 h 295"/>
                  <a:gd name="T100" fmla="*/ 63 w 163"/>
                  <a:gd name="T101" fmla="*/ 31 h 295"/>
                  <a:gd name="T102" fmla="*/ 68 w 163"/>
                  <a:gd name="T103" fmla="*/ 21 h 295"/>
                  <a:gd name="T104" fmla="*/ 95 w 163"/>
                  <a:gd name="T105" fmla="*/ 21 h 295"/>
                  <a:gd name="T106" fmla="*/ 111 w 163"/>
                  <a:gd name="T107" fmla="*/ 21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63" h="295">
                    <a:moveTo>
                      <a:pt x="111" y="21"/>
                    </a:moveTo>
                    <a:lnTo>
                      <a:pt x="126" y="16"/>
                    </a:lnTo>
                    <a:lnTo>
                      <a:pt x="142" y="10"/>
                    </a:lnTo>
                    <a:lnTo>
                      <a:pt x="158" y="0"/>
                    </a:lnTo>
                    <a:lnTo>
                      <a:pt x="158" y="21"/>
                    </a:lnTo>
                    <a:lnTo>
                      <a:pt x="163" y="42"/>
                    </a:lnTo>
                    <a:lnTo>
                      <a:pt x="163" y="63"/>
                    </a:lnTo>
                    <a:lnTo>
                      <a:pt x="163" y="84"/>
                    </a:lnTo>
                    <a:lnTo>
                      <a:pt x="147" y="105"/>
                    </a:lnTo>
                    <a:lnTo>
                      <a:pt x="132" y="116"/>
                    </a:lnTo>
                    <a:lnTo>
                      <a:pt x="121" y="121"/>
                    </a:lnTo>
                    <a:lnTo>
                      <a:pt x="105" y="132"/>
                    </a:lnTo>
                    <a:lnTo>
                      <a:pt x="84" y="153"/>
                    </a:lnTo>
                    <a:lnTo>
                      <a:pt x="84" y="153"/>
                    </a:lnTo>
                    <a:lnTo>
                      <a:pt x="63" y="169"/>
                    </a:lnTo>
                    <a:lnTo>
                      <a:pt x="63" y="179"/>
                    </a:lnTo>
                    <a:lnTo>
                      <a:pt x="74" y="211"/>
                    </a:lnTo>
                    <a:lnTo>
                      <a:pt x="74" y="237"/>
                    </a:lnTo>
                    <a:lnTo>
                      <a:pt x="63" y="253"/>
                    </a:lnTo>
                    <a:lnTo>
                      <a:pt x="37" y="264"/>
                    </a:lnTo>
                    <a:lnTo>
                      <a:pt x="26" y="274"/>
                    </a:lnTo>
                    <a:lnTo>
                      <a:pt x="26" y="295"/>
                    </a:lnTo>
                    <a:lnTo>
                      <a:pt x="16" y="295"/>
                    </a:lnTo>
                    <a:lnTo>
                      <a:pt x="16" y="274"/>
                    </a:lnTo>
                    <a:lnTo>
                      <a:pt x="10" y="253"/>
                    </a:lnTo>
                    <a:lnTo>
                      <a:pt x="10" y="232"/>
                    </a:lnTo>
                    <a:lnTo>
                      <a:pt x="10" y="211"/>
                    </a:lnTo>
                    <a:lnTo>
                      <a:pt x="26" y="195"/>
                    </a:lnTo>
                    <a:lnTo>
                      <a:pt x="31" y="169"/>
                    </a:lnTo>
                    <a:lnTo>
                      <a:pt x="37" y="142"/>
                    </a:lnTo>
                    <a:lnTo>
                      <a:pt x="37" y="111"/>
                    </a:lnTo>
                    <a:lnTo>
                      <a:pt x="26" y="105"/>
                    </a:lnTo>
                    <a:lnTo>
                      <a:pt x="16" y="100"/>
                    </a:lnTo>
                    <a:lnTo>
                      <a:pt x="0" y="100"/>
                    </a:lnTo>
                    <a:lnTo>
                      <a:pt x="0" y="90"/>
                    </a:lnTo>
                    <a:lnTo>
                      <a:pt x="0" y="90"/>
                    </a:lnTo>
                    <a:lnTo>
                      <a:pt x="0" y="79"/>
                    </a:lnTo>
                    <a:lnTo>
                      <a:pt x="16" y="74"/>
                    </a:lnTo>
                    <a:lnTo>
                      <a:pt x="26" y="68"/>
                    </a:lnTo>
                    <a:lnTo>
                      <a:pt x="42" y="63"/>
                    </a:lnTo>
                    <a:lnTo>
                      <a:pt x="53" y="74"/>
                    </a:lnTo>
                    <a:lnTo>
                      <a:pt x="63" y="68"/>
                    </a:lnTo>
                    <a:lnTo>
                      <a:pt x="63" y="84"/>
                    </a:lnTo>
                    <a:lnTo>
                      <a:pt x="58" y="95"/>
                    </a:lnTo>
                    <a:lnTo>
                      <a:pt x="74" y="121"/>
                    </a:lnTo>
                    <a:lnTo>
                      <a:pt x="84" y="100"/>
                    </a:lnTo>
                    <a:lnTo>
                      <a:pt x="84" y="90"/>
                    </a:lnTo>
                    <a:lnTo>
                      <a:pt x="84" y="84"/>
                    </a:lnTo>
                    <a:lnTo>
                      <a:pt x="84" y="74"/>
                    </a:lnTo>
                    <a:lnTo>
                      <a:pt x="68" y="53"/>
                    </a:lnTo>
                    <a:lnTo>
                      <a:pt x="63" y="31"/>
                    </a:lnTo>
                    <a:lnTo>
                      <a:pt x="68" y="21"/>
                    </a:lnTo>
                    <a:lnTo>
                      <a:pt x="95" y="21"/>
                    </a:lnTo>
                    <a:lnTo>
                      <a:pt x="111" y="21"/>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11" name="Freeform 463"/>
              <p:cNvSpPr>
                <a:spLocks/>
              </p:cNvSpPr>
              <p:nvPr/>
            </p:nvSpPr>
            <p:spPr bwMode="auto">
              <a:xfrm>
                <a:off x="3348" y="2585"/>
                <a:ext cx="163" cy="295"/>
              </a:xfrm>
              <a:custGeom>
                <a:avLst/>
                <a:gdLst>
                  <a:gd name="T0" fmla="*/ 111 w 163"/>
                  <a:gd name="T1" fmla="*/ 21 h 295"/>
                  <a:gd name="T2" fmla="*/ 126 w 163"/>
                  <a:gd name="T3" fmla="*/ 16 h 295"/>
                  <a:gd name="T4" fmla="*/ 142 w 163"/>
                  <a:gd name="T5" fmla="*/ 10 h 295"/>
                  <a:gd name="T6" fmla="*/ 158 w 163"/>
                  <a:gd name="T7" fmla="*/ 0 h 295"/>
                  <a:gd name="T8" fmla="*/ 158 w 163"/>
                  <a:gd name="T9" fmla="*/ 21 h 295"/>
                  <a:gd name="T10" fmla="*/ 163 w 163"/>
                  <a:gd name="T11" fmla="*/ 42 h 295"/>
                  <a:gd name="T12" fmla="*/ 163 w 163"/>
                  <a:gd name="T13" fmla="*/ 63 h 295"/>
                  <a:gd name="T14" fmla="*/ 163 w 163"/>
                  <a:gd name="T15" fmla="*/ 84 h 295"/>
                  <a:gd name="T16" fmla="*/ 147 w 163"/>
                  <a:gd name="T17" fmla="*/ 105 h 295"/>
                  <a:gd name="T18" fmla="*/ 132 w 163"/>
                  <a:gd name="T19" fmla="*/ 116 h 295"/>
                  <a:gd name="T20" fmla="*/ 121 w 163"/>
                  <a:gd name="T21" fmla="*/ 121 h 295"/>
                  <a:gd name="T22" fmla="*/ 105 w 163"/>
                  <a:gd name="T23" fmla="*/ 132 h 295"/>
                  <a:gd name="T24" fmla="*/ 84 w 163"/>
                  <a:gd name="T25" fmla="*/ 153 h 295"/>
                  <a:gd name="T26" fmla="*/ 84 w 163"/>
                  <a:gd name="T27" fmla="*/ 153 h 295"/>
                  <a:gd name="T28" fmla="*/ 63 w 163"/>
                  <a:gd name="T29" fmla="*/ 169 h 295"/>
                  <a:gd name="T30" fmla="*/ 63 w 163"/>
                  <a:gd name="T31" fmla="*/ 179 h 295"/>
                  <a:gd name="T32" fmla="*/ 74 w 163"/>
                  <a:gd name="T33" fmla="*/ 211 h 295"/>
                  <a:gd name="T34" fmla="*/ 74 w 163"/>
                  <a:gd name="T35" fmla="*/ 237 h 295"/>
                  <a:gd name="T36" fmla="*/ 63 w 163"/>
                  <a:gd name="T37" fmla="*/ 253 h 295"/>
                  <a:gd name="T38" fmla="*/ 37 w 163"/>
                  <a:gd name="T39" fmla="*/ 264 h 295"/>
                  <a:gd name="T40" fmla="*/ 26 w 163"/>
                  <a:gd name="T41" fmla="*/ 274 h 295"/>
                  <a:gd name="T42" fmla="*/ 26 w 163"/>
                  <a:gd name="T43" fmla="*/ 295 h 295"/>
                  <a:gd name="T44" fmla="*/ 16 w 163"/>
                  <a:gd name="T45" fmla="*/ 295 h 295"/>
                  <a:gd name="T46" fmla="*/ 16 w 163"/>
                  <a:gd name="T47" fmla="*/ 274 h 295"/>
                  <a:gd name="T48" fmla="*/ 10 w 163"/>
                  <a:gd name="T49" fmla="*/ 253 h 295"/>
                  <a:gd name="T50" fmla="*/ 10 w 163"/>
                  <a:gd name="T51" fmla="*/ 232 h 295"/>
                  <a:gd name="T52" fmla="*/ 10 w 163"/>
                  <a:gd name="T53" fmla="*/ 211 h 295"/>
                  <a:gd name="T54" fmla="*/ 26 w 163"/>
                  <a:gd name="T55" fmla="*/ 195 h 295"/>
                  <a:gd name="T56" fmla="*/ 31 w 163"/>
                  <a:gd name="T57" fmla="*/ 169 h 295"/>
                  <a:gd name="T58" fmla="*/ 37 w 163"/>
                  <a:gd name="T59" fmla="*/ 142 h 295"/>
                  <a:gd name="T60" fmla="*/ 37 w 163"/>
                  <a:gd name="T61" fmla="*/ 111 h 295"/>
                  <a:gd name="T62" fmla="*/ 26 w 163"/>
                  <a:gd name="T63" fmla="*/ 105 h 295"/>
                  <a:gd name="T64" fmla="*/ 16 w 163"/>
                  <a:gd name="T65" fmla="*/ 100 h 295"/>
                  <a:gd name="T66" fmla="*/ 0 w 163"/>
                  <a:gd name="T67" fmla="*/ 100 h 295"/>
                  <a:gd name="T68" fmla="*/ 0 w 163"/>
                  <a:gd name="T69" fmla="*/ 90 h 295"/>
                  <a:gd name="T70" fmla="*/ 0 w 163"/>
                  <a:gd name="T71" fmla="*/ 90 h 295"/>
                  <a:gd name="T72" fmla="*/ 0 w 163"/>
                  <a:gd name="T73" fmla="*/ 79 h 295"/>
                  <a:gd name="T74" fmla="*/ 16 w 163"/>
                  <a:gd name="T75" fmla="*/ 74 h 295"/>
                  <a:gd name="T76" fmla="*/ 26 w 163"/>
                  <a:gd name="T77" fmla="*/ 68 h 295"/>
                  <a:gd name="T78" fmla="*/ 42 w 163"/>
                  <a:gd name="T79" fmla="*/ 63 h 295"/>
                  <a:gd name="T80" fmla="*/ 53 w 163"/>
                  <a:gd name="T81" fmla="*/ 74 h 295"/>
                  <a:gd name="T82" fmla="*/ 63 w 163"/>
                  <a:gd name="T83" fmla="*/ 68 h 295"/>
                  <a:gd name="T84" fmla="*/ 63 w 163"/>
                  <a:gd name="T85" fmla="*/ 84 h 295"/>
                  <a:gd name="T86" fmla="*/ 58 w 163"/>
                  <a:gd name="T87" fmla="*/ 95 h 295"/>
                  <a:gd name="T88" fmla="*/ 74 w 163"/>
                  <a:gd name="T89" fmla="*/ 121 h 295"/>
                  <a:gd name="T90" fmla="*/ 84 w 163"/>
                  <a:gd name="T91" fmla="*/ 100 h 295"/>
                  <a:gd name="T92" fmla="*/ 84 w 163"/>
                  <a:gd name="T93" fmla="*/ 90 h 295"/>
                  <a:gd name="T94" fmla="*/ 84 w 163"/>
                  <a:gd name="T95" fmla="*/ 84 h 295"/>
                  <a:gd name="T96" fmla="*/ 84 w 163"/>
                  <a:gd name="T97" fmla="*/ 74 h 295"/>
                  <a:gd name="T98" fmla="*/ 68 w 163"/>
                  <a:gd name="T99" fmla="*/ 53 h 295"/>
                  <a:gd name="T100" fmla="*/ 63 w 163"/>
                  <a:gd name="T101" fmla="*/ 31 h 295"/>
                  <a:gd name="T102" fmla="*/ 68 w 163"/>
                  <a:gd name="T103" fmla="*/ 21 h 295"/>
                  <a:gd name="T104" fmla="*/ 95 w 163"/>
                  <a:gd name="T105" fmla="*/ 21 h 295"/>
                  <a:gd name="T106" fmla="*/ 111 w 163"/>
                  <a:gd name="T107" fmla="*/ 21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63" h="295">
                    <a:moveTo>
                      <a:pt x="111" y="21"/>
                    </a:moveTo>
                    <a:lnTo>
                      <a:pt x="126" y="16"/>
                    </a:lnTo>
                    <a:lnTo>
                      <a:pt x="142" y="10"/>
                    </a:lnTo>
                    <a:lnTo>
                      <a:pt x="158" y="0"/>
                    </a:lnTo>
                    <a:lnTo>
                      <a:pt x="158" y="21"/>
                    </a:lnTo>
                    <a:lnTo>
                      <a:pt x="163" y="42"/>
                    </a:lnTo>
                    <a:lnTo>
                      <a:pt x="163" y="63"/>
                    </a:lnTo>
                    <a:lnTo>
                      <a:pt x="163" y="84"/>
                    </a:lnTo>
                    <a:lnTo>
                      <a:pt x="147" y="105"/>
                    </a:lnTo>
                    <a:lnTo>
                      <a:pt x="132" y="116"/>
                    </a:lnTo>
                    <a:lnTo>
                      <a:pt x="121" y="121"/>
                    </a:lnTo>
                    <a:lnTo>
                      <a:pt x="105" y="132"/>
                    </a:lnTo>
                    <a:lnTo>
                      <a:pt x="84" y="153"/>
                    </a:lnTo>
                    <a:lnTo>
                      <a:pt x="84" y="153"/>
                    </a:lnTo>
                    <a:lnTo>
                      <a:pt x="63" y="169"/>
                    </a:lnTo>
                    <a:lnTo>
                      <a:pt x="63" y="179"/>
                    </a:lnTo>
                    <a:lnTo>
                      <a:pt x="74" y="211"/>
                    </a:lnTo>
                    <a:lnTo>
                      <a:pt x="74" y="237"/>
                    </a:lnTo>
                    <a:lnTo>
                      <a:pt x="63" y="253"/>
                    </a:lnTo>
                    <a:lnTo>
                      <a:pt x="37" y="264"/>
                    </a:lnTo>
                    <a:lnTo>
                      <a:pt x="26" y="274"/>
                    </a:lnTo>
                    <a:lnTo>
                      <a:pt x="26" y="295"/>
                    </a:lnTo>
                    <a:lnTo>
                      <a:pt x="16" y="295"/>
                    </a:lnTo>
                    <a:lnTo>
                      <a:pt x="16" y="274"/>
                    </a:lnTo>
                    <a:lnTo>
                      <a:pt x="10" y="253"/>
                    </a:lnTo>
                    <a:lnTo>
                      <a:pt x="10" y="232"/>
                    </a:lnTo>
                    <a:lnTo>
                      <a:pt x="10" y="211"/>
                    </a:lnTo>
                    <a:lnTo>
                      <a:pt x="26" y="195"/>
                    </a:lnTo>
                    <a:lnTo>
                      <a:pt x="31" y="169"/>
                    </a:lnTo>
                    <a:lnTo>
                      <a:pt x="37" y="142"/>
                    </a:lnTo>
                    <a:lnTo>
                      <a:pt x="37" y="111"/>
                    </a:lnTo>
                    <a:lnTo>
                      <a:pt x="26" y="105"/>
                    </a:lnTo>
                    <a:lnTo>
                      <a:pt x="16" y="100"/>
                    </a:lnTo>
                    <a:lnTo>
                      <a:pt x="0" y="100"/>
                    </a:lnTo>
                    <a:lnTo>
                      <a:pt x="0" y="90"/>
                    </a:lnTo>
                    <a:lnTo>
                      <a:pt x="0" y="90"/>
                    </a:lnTo>
                    <a:lnTo>
                      <a:pt x="0" y="79"/>
                    </a:lnTo>
                    <a:lnTo>
                      <a:pt x="16" y="74"/>
                    </a:lnTo>
                    <a:lnTo>
                      <a:pt x="26" y="68"/>
                    </a:lnTo>
                    <a:lnTo>
                      <a:pt x="42" y="63"/>
                    </a:lnTo>
                    <a:lnTo>
                      <a:pt x="53" y="74"/>
                    </a:lnTo>
                    <a:lnTo>
                      <a:pt x="63" y="68"/>
                    </a:lnTo>
                    <a:lnTo>
                      <a:pt x="63" y="84"/>
                    </a:lnTo>
                    <a:lnTo>
                      <a:pt x="58" y="95"/>
                    </a:lnTo>
                    <a:lnTo>
                      <a:pt x="74" y="121"/>
                    </a:lnTo>
                    <a:lnTo>
                      <a:pt x="84" y="100"/>
                    </a:lnTo>
                    <a:lnTo>
                      <a:pt x="84" y="90"/>
                    </a:lnTo>
                    <a:lnTo>
                      <a:pt x="84" y="84"/>
                    </a:lnTo>
                    <a:lnTo>
                      <a:pt x="84" y="74"/>
                    </a:lnTo>
                    <a:lnTo>
                      <a:pt x="68" y="53"/>
                    </a:lnTo>
                    <a:lnTo>
                      <a:pt x="63" y="31"/>
                    </a:lnTo>
                    <a:lnTo>
                      <a:pt x="68" y="21"/>
                    </a:lnTo>
                    <a:lnTo>
                      <a:pt x="95" y="21"/>
                    </a:lnTo>
                    <a:lnTo>
                      <a:pt x="111" y="2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12" name="Freeform 464"/>
              <p:cNvSpPr>
                <a:spLocks/>
              </p:cNvSpPr>
              <p:nvPr/>
            </p:nvSpPr>
            <p:spPr bwMode="auto">
              <a:xfrm>
                <a:off x="3179" y="2711"/>
                <a:ext cx="148" cy="169"/>
              </a:xfrm>
              <a:custGeom>
                <a:avLst/>
                <a:gdLst>
                  <a:gd name="T0" fmla="*/ 11 w 148"/>
                  <a:gd name="T1" fmla="*/ 153 h 169"/>
                  <a:gd name="T2" fmla="*/ 11 w 148"/>
                  <a:gd name="T3" fmla="*/ 153 h 169"/>
                  <a:gd name="T4" fmla="*/ 0 w 148"/>
                  <a:gd name="T5" fmla="*/ 132 h 169"/>
                  <a:gd name="T6" fmla="*/ 0 w 148"/>
                  <a:gd name="T7" fmla="*/ 80 h 169"/>
                  <a:gd name="T8" fmla="*/ 16 w 148"/>
                  <a:gd name="T9" fmla="*/ 80 h 169"/>
                  <a:gd name="T10" fmla="*/ 21 w 148"/>
                  <a:gd name="T11" fmla="*/ 16 h 169"/>
                  <a:gd name="T12" fmla="*/ 69 w 148"/>
                  <a:gd name="T13" fmla="*/ 11 h 169"/>
                  <a:gd name="T14" fmla="*/ 84 w 148"/>
                  <a:gd name="T15" fmla="*/ 6 h 169"/>
                  <a:gd name="T16" fmla="*/ 84 w 148"/>
                  <a:gd name="T17" fmla="*/ 0 h 169"/>
                  <a:gd name="T18" fmla="*/ 84 w 148"/>
                  <a:gd name="T19" fmla="*/ 6 h 169"/>
                  <a:gd name="T20" fmla="*/ 100 w 148"/>
                  <a:gd name="T21" fmla="*/ 37 h 169"/>
                  <a:gd name="T22" fmla="*/ 148 w 148"/>
                  <a:gd name="T23" fmla="*/ 85 h 169"/>
                  <a:gd name="T24" fmla="*/ 142 w 148"/>
                  <a:gd name="T25" fmla="*/ 85 h 169"/>
                  <a:gd name="T26" fmla="*/ 105 w 148"/>
                  <a:gd name="T27" fmla="*/ 111 h 169"/>
                  <a:gd name="T28" fmla="*/ 105 w 148"/>
                  <a:gd name="T29" fmla="*/ 122 h 169"/>
                  <a:gd name="T30" fmla="*/ 90 w 148"/>
                  <a:gd name="T31" fmla="*/ 127 h 169"/>
                  <a:gd name="T32" fmla="*/ 84 w 148"/>
                  <a:gd name="T33" fmla="*/ 148 h 169"/>
                  <a:gd name="T34" fmla="*/ 63 w 148"/>
                  <a:gd name="T35" fmla="*/ 143 h 169"/>
                  <a:gd name="T36" fmla="*/ 47 w 148"/>
                  <a:gd name="T37" fmla="*/ 138 h 169"/>
                  <a:gd name="T38" fmla="*/ 26 w 148"/>
                  <a:gd name="T39" fmla="*/ 169 h 169"/>
                  <a:gd name="T40" fmla="*/ 11 w 148"/>
                  <a:gd name="T41" fmla="*/ 169 h 169"/>
                  <a:gd name="T42" fmla="*/ 5 w 148"/>
                  <a:gd name="T43" fmla="*/ 159 h 169"/>
                  <a:gd name="T44" fmla="*/ 11 w 148"/>
                  <a:gd name="T45" fmla="*/ 153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48" h="169">
                    <a:moveTo>
                      <a:pt x="11" y="153"/>
                    </a:moveTo>
                    <a:lnTo>
                      <a:pt x="11" y="153"/>
                    </a:lnTo>
                    <a:lnTo>
                      <a:pt x="0" y="132"/>
                    </a:lnTo>
                    <a:lnTo>
                      <a:pt x="0" y="80"/>
                    </a:lnTo>
                    <a:lnTo>
                      <a:pt x="16" y="80"/>
                    </a:lnTo>
                    <a:lnTo>
                      <a:pt x="21" y="16"/>
                    </a:lnTo>
                    <a:lnTo>
                      <a:pt x="69" y="11"/>
                    </a:lnTo>
                    <a:lnTo>
                      <a:pt x="84" y="6"/>
                    </a:lnTo>
                    <a:lnTo>
                      <a:pt x="84" y="0"/>
                    </a:lnTo>
                    <a:lnTo>
                      <a:pt x="84" y="6"/>
                    </a:lnTo>
                    <a:lnTo>
                      <a:pt x="100" y="37"/>
                    </a:lnTo>
                    <a:lnTo>
                      <a:pt x="148" y="85"/>
                    </a:lnTo>
                    <a:lnTo>
                      <a:pt x="142" y="85"/>
                    </a:lnTo>
                    <a:lnTo>
                      <a:pt x="105" y="111"/>
                    </a:lnTo>
                    <a:lnTo>
                      <a:pt x="105" y="122"/>
                    </a:lnTo>
                    <a:lnTo>
                      <a:pt x="90" y="127"/>
                    </a:lnTo>
                    <a:lnTo>
                      <a:pt x="84" y="148"/>
                    </a:lnTo>
                    <a:lnTo>
                      <a:pt x="63" y="143"/>
                    </a:lnTo>
                    <a:lnTo>
                      <a:pt x="47" y="138"/>
                    </a:lnTo>
                    <a:lnTo>
                      <a:pt x="26" y="169"/>
                    </a:lnTo>
                    <a:lnTo>
                      <a:pt x="11" y="169"/>
                    </a:lnTo>
                    <a:lnTo>
                      <a:pt x="5" y="159"/>
                    </a:lnTo>
                    <a:lnTo>
                      <a:pt x="11" y="153"/>
                    </a:lnTo>
                    <a:close/>
                  </a:path>
                </a:pathLst>
              </a:custGeom>
              <a:solidFill>
                <a:srgbClr val="E1E1E1"/>
              </a:solidFill>
              <a:ln w="3175">
                <a:solidFill>
                  <a:srgbClr val="000000"/>
                </a:solidFill>
                <a:round/>
                <a:headEnd/>
                <a:tailEnd/>
              </a:ln>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13" name="Freeform 465"/>
              <p:cNvSpPr>
                <a:spLocks/>
              </p:cNvSpPr>
              <p:nvPr/>
            </p:nvSpPr>
            <p:spPr bwMode="auto">
              <a:xfrm>
                <a:off x="3179" y="2711"/>
                <a:ext cx="148" cy="169"/>
              </a:xfrm>
              <a:custGeom>
                <a:avLst/>
                <a:gdLst>
                  <a:gd name="T0" fmla="*/ 11 w 148"/>
                  <a:gd name="T1" fmla="*/ 153 h 169"/>
                  <a:gd name="T2" fmla="*/ 11 w 148"/>
                  <a:gd name="T3" fmla="*/ 153 h 169"/>
                  <a:gd name="T4" fmla="*/ 0 w 148"/>
                  <a:gd name="T5" fmla="*/ 132 h 169"/>
                  <a:gd name="T6" fmla="*/ 0 w 148"/>
                  <a:gd name="T7" fmla="*/ 80 h 169"/>
                  <a:gd name="T8" fmla="*/ 16 w 148"/>
                  <a:gd name="T9" fmla="*/ 80 h 169"/>
                  <a:gd name="T10" fmla="*/ 21 w 148"/>
                  <a:gd name="T11" fmla="*/ 16 h 169"/>
                  <a:gd name="T12" fmla="*/ 69 w 148"/>
                  <a:gd name="T13" fmla="*/ 11 h 169"/>
                  <a:gd name="T14" fmla="*/ 84 w 148"/>
                  <a:gd name="T15" fmla="*/ 6 h 169"/>
                  <a:gd name="T16" fmla="*/ 84 w 148"/>
                  <a:gd name="T17" fmla="*/ 0 h 169"/>
                  <a:gd name="T18" fmla="*/ 84 w 148"/>
                  <a:gd name="T19" fmla="*/ 6 h 169"/>
                  <a:gd name="T20" fmla="*/ 100 w 148"/>
                  <a:gd name="T21" fmla="*/ 37 h 169"/>
                  <a:gd name="T22" fmla="*/ 148 w 148"/>
                  <a:gd name="T23" fmla="*/ 85 h 169"/>
                  <a:gd name="T24" fmla="*/ 142 w 148"/>
                  <a:gd name="T25" fmla="*/ 85 h 169"/>
                  <a:gd name="T26" fmla="*/ 105 w 148"/>
                  <a:gd name="T27" fmla="*/ 111 h 169"/>
                  <a:gd name="T28" fmla="*/ 105 w 148"/>
                  <a:gd name="T29" fmla="*/ 122 h 169"/>
                  <a:gd name="T30" fmla="*/ 90 w 148"/>
                  <a:gd name="T31" fmla="*/ 127 h 169"/>
                  <a:gd name="T32" fmla="*/ 84 w 148"/>
                  <a:gd name="T33" fmla="*/ 148 h 169"/>
                  <a:gd name="T34" fmla="*/ 63 w 148"/>
                  <a:gd name="T35" fmla="*/ 143 h 169"/>
                  <a:gd name="T36" fmla="*/ 47 w 148"/>
                  <a:gd name="T37" fmla="*/ 138 h 169"/>
                  <a:gd name="T38" fmla="*/ 26 w 148"/>
                  <a:gd name="T39" fmla="*/ 169 h 169"/>
                  <a:gd name="T40" fmla="*/ 11 w 148"/>
                  <a:gd name="T41" fmla="*/ 169 h 169"/>
                  <a:gd name="T42" fmla="*/ 5 w 148"/>
                  <a:gd name="T43" fmla="*/ 159 h 169"/>
                  <a:gd name="T44" fmla="*/ 11 w 148"/>
                  <a:gd name="T45" fmla="*/ 153 h 169"/>
                  <a:gd name="T46" fmla="*/ 11 w 148"/>
                  <a:gd name="T47" fmla="*/ 153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48" h="169">
                    <a:moveTo>
                      <a:pt x="11" y="153"/>
                    </a:moveTo>
                    <a:lnTo>
                      <a:pt x="11" y="153"/>
                    </a:lnTo>
                    <a:lnTo>
                      <a:pt x="0" y="132"/>
                    </a:lnTo>
                    <a:lnTo>
                      <a:pt x="0" y="80"/>
                    </a:lnTo>
                    <a:lnTo>
                      <a:pt x="16" y="80"/>
                    </a:lnTo>
                    <a:lnTo>
                      <a:pt x="21" y="16"/>
                    </a:lnTo>
                    <a:lnTo>
                      <a:pt x="69" y="11"/>
                    </a:lnTo>
                    <a:lnTo>
                      <a:pt x="84" y="6"/>
                    </a:lnTo>
                    <a:lnTo>
                      <a:pt x="84" y="0"/>
                    </a:lnTo>
                    <a:lnTo>
                      <a:pt x="84" y="6"/>
                    </a:lnTo>
                    <a:lnTo>
                      <a:pt x="100" y="37"/>
                    </a:lnTo>
                    <a:lnTo>
                      <a:pt x="148" y="85"/>
                    </a:lnTo>
                    <a:lnTo>
                      <a:pt x="142" y="85"/>
                    </a:lnTo>
                    <a:lnTo>
                      <a:pt x="105" y="111"/>
                    </a:lnTo>
                    <a:lnTo>
                      <a:pt x="105" y="122"/>
                    </a:lnTo>
                    <a:lnTo>
                      <a:pt x="90" y="127"/>
                    </a:lnTo>
                    <a:lnTo>
                      <a:pt x="84" y="148"/>
                    </a:lnTo>
                    <a:lnTo>
                      <a:pt x="63" y="143"/>
                    </a:lnTo>
                    <a:lnTo>
                      <a:pt x="47" y="138"/>
                    </a:lnTo>
                    <a:lnTo>
                      <a:pt x="26" y="169"/>
                    </a:lnTo>
                    <a:lnTo>
                      <a:pt x="11" y="169"/>
                    </a:lnTo>
                    <a:lnTo>
                      <a:pt x="5" y="159"/>
                    </a:lnTo>
                    <a:lnTo>
                      <a:pt x="11" y="153"/>
                    </a:lnTo>
                    <a:lnTo>
                      <a:pt x="11" y="153"/>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14" name="Freeform 466"/>
              <p:cNvSpPr>
                <a:spLocks/>
              </p:cNvSpPr>
              <p:nvPr/>
            </p:nvSpPr>
            <p:spPr bwMode="auto">
              <a:xfrm>
                <a:off x="1423" y="2078"/>
                <a:ext cx="63" cy="69"/>
              </a:xfrm>
              <a:custGeom>
                <a:avLst/>
                <a:gdLst>
                  <a:gd name="T0" fmla="*/ 53 w 63"/>
                  <a:gd name="T1" fmla="*/ 0 h 69"/>
                  <a:gd name="T2" fmla="*/ 53 w 63"/>
                  <a:gd name="T3" fmla="*/ 32 h 69"/>
                  <a:gd name="T4" fmla="*/ 63 w 63"/>
                  <a:gd name="T5" fmla="*/ 37 h 69"/>
                  <a:gd name="T6" fmla="*/ 53 w 63"/>
                  <a:gd name="T7" fmla="*/ 48 h 69"/>
                  <a:gd name="T8" fmla="*/ 32 w 63"/>
                  <a:gd name="T9" fmla="*/ 69 h 69"/>
                  <a:gd name="T10" fmla="*/ 10 w 63"/>
                  <a:gd name="T11" fmla="*/ 69 h 69"/>
                  <a:gd name="T12" fmla="*/ 0 w 63"/>
                  <a:gd name="T13" fmla="*/ 58 h 69"/>
                  <a:gd name="T14" fmla="*/ 10 w 63"/>
                  <a:gd name="T15" fmla="*/ 32 h 69"/>
                  <a:gd name="T16" fmla="*/ 32 w 63"/>
                  <a:gd name="T17" fmla="*/ 32 h 69"/>
                  <a:gd name="T18" fmla="*/ 32 w 63"/>
                  <a:gd name="T19" fmla="*/ 21 h 69"/>
                  <a:gd name="T20" fmla="*/ 16 w 63"/>
                  <a:gd name="T21" fmla="*/ 11 h 69"/>
                  <a:gd name="T22" fmla="*/ 21 w 63"/>
                  <a:gd name="T23" fmla="*/ 11 h 69"/>
                  <a:gd name="T24" fmla="*/ 26 w 63"/>
                  <a:gd name="T25" fmla="*/ 0 h 69"/>
                  <a:gd name="T26" fmla="*/ 53 w 63"/>
                  <a:gd name="T27" fmla="*/ 0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3" h="69">
                    <a:moveTo>
                      <a:pt x="53" y="0"/>
                    </a:moveTo>
                    <a:lnTo>
                      <a:pt x="53" y="32"/>
                    </a:lnTo>
                    <a:lnTo>
                      <a:pt x="63" y="37"/>
                    </a:lnTo>
                    <a:lnTo>
                      <a:pt x="53" y="48"/>
                    </a:lnTo>
                    <a:lnTo>
                      <a:pt x="32" y="69"/>
                    </a:lnTo>
                    <a:lnTo>
                      <a:pt x="10" y="69"/>
                    </a:lnTo>
                    <a:lnTo>
                      <a:pt x="0" y="58"/>
                    </a:lnTo>
                    <a:lnTo>
                      <a:pt x="10" y="32"/>
                    </a:lnTo>
                    <a:lnTo>
                      <a:pt x="32" y="32"/>
                    </a:lnTo>
                    <a:lnTo>
                      <a:pt x="32" y="21"/>
                    </a:lnTo>
                    <a:lnTo>
                      <a:pt x="16" y="11"/>
                    </a:lnTo>
                    <a:lnTo>
                      <a:pt x="21" y="11"/>
                    </a:lnTo>
                    <a:lnTo>
                      <a:pt x="26" y="0"/>
                    </a:lnTo>
                    <a:lnTo>
                      <a:pt x="53" y="0"/>
                    </a:lnTo>
                    <a:close/>
                  </a:path>
                </a:pathLst>
              </a:custGeom>
              <a:solidFill>
                <a:srgbClr val="FFD3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15" name="Freeform 467"/>
              <p:cNvSpPr>
                <a:spLocks/>
              </p:cNvSpPr>
              <p:nvPr/>
            </p:nvSpPr>
            <p:spPr bwMode="auto">
              <a:xfrm>
                <a:off x="1423" y="2078"/>
                <a:ext cx="63" cy="69"/>
              </a:xfrm>
              <a:custGeom>
                <a:avLst/>
                <a:gdLst>
                  <a:gd name="T0" fmla="*/ 53 w 63"/>
                  <a:gd name="T1" fmla="*/ 16 h 69"/>
                  <a:gd name="T2" fmla="*/ 53 w 63"/>
                  <a:gd name="T3" fmla="*/ 32 h 69"/>
                  <a:gd name="T4" fmla="*/ 63 w 63"/>
                  <a:gd name="T5" fmla="*/ 37 h 69"/>
                  <a:gd name="T6" fmla="*/ 53 w 63"/>
                  <a:gd name="T7" fmla="*/ 48 h 69"/>
                  <a:gd name="T8" fmla="*/ 32 w 63"/>
                  <a:gd name="T9" fmla="*/ 69 h 69"/>
                  <a:gd name="T10" fmla="*/ 10 w 63"/>
                  <a:gd name="T11" fmla="*/ 69 h 69"/>
                  <a:gd name="T12" fmla="*/ 0 w 63"/>
                  <a:gd name="T13" fmla="*/ 58 h 69"/>
                  <a:gd name="T14" fmla="*/ 10 w 63"/>
                  <a:gd name="T15" fmla="*/ 32 h 69"/>
                  <a:gd name="T16" fmla="*/ 32 w 63"/>
                  <a:gd name="T17" fmla="*/ 32 h 69"/>
                  <a:gd name="T18" fmla="*/ 32 w 63"/>
                  <a:gd name="T19" fmla="*/ 21 h 69"/>
                  <a:gd name="T20" fmla="*/ 16 w 63"/>
                  <a:gd name="T21" fmla="*/ 11 h 69"/>
                  <a:gd name="T22" fmla="*/ 21 w 63"/>
                  <a:gd name="T23" fmla="*/ 11 h 69"/>
                  <a:gd name="T24" fmla="*/ 26 w 63"/>
                  <a:gd name="T25" fmla="*/ 0 h 69"/>
                  <a:gd name="T26" fmla="*/ 53 w 63"/>
                  <a:gd name="T27" fmla="*/ 0 h 69"/>
                  <a:gd name="T28" fmla="*/ 53 w 63"/>
                  <a:gd name="T29" fmla="*/ 16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3" h="69">
                    <a:moveTo>
                      <a:pt x="53" y="16"/>
                    </a:moveTo>
                    <a:lnTo>
                      <a:pt x="53" y="32"/>
                    </a:lnTo>
                    <a:lnTo>
                      <a:pt x="63" y="37"/>
                    </a:lnTo>
                    <a:lnTo>
                      <a:pt x="53" y="48"/>
                    </a:lnTo>
                    <a:lnTo>
                      <a:pt x="32" y="69"/>
                    </a:lnTo>
                    <a:lnTo>
                      <a:pt x="10" y="69"/>
                    </a:lnTo>
                    <a:lnTo>
                      <a:pt x="0" y="58"/>
                    </a:lnTo>
                    <a:lnTo>
                      <a:pt x="10" y="32"/>
                    </a:lnTo>
                    <a:lnTo>
                      <a:pt x="32" y="32"/>
                    </a:lnTo>
                    <a:lnTo>
                      <a:pt x="32" y="21"/>
                    </a:lnTo>
                    <a:lnTo>
                      <a:pt x="16" y="11"/>
                    </a:lnTo>
                    <a:lnTo>
                      <a:pt x="21" y="11"/>
                    </a:lnTo>
                    <a:lnTo>
                      <a:pt x="26" y="0"/>
                    </a:lnTo>
                    <a:lnTo>
                      <a:pt x="53" y="0"/>
                    </a:lnTo>
                    <a:lnTo>
                      <a:pt x="53" y="1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16" name="Freeform 468"/>
              <p:cNvSpPr>
                <a:spLocks/>
              </p:cNvSpPr>
              <p:nvPr/>
            </p:nvSpPr>
            <p:spPr bwMode="auto">
              <a:xfrm>
                <a:off x="3406" y="1730"/>
                <a:ext cx="89" cy="84"/>
              </a:xfrm>
              <a:custGeom>
                <a:avLst/>
                <a:gdLst>
                  <a:gd name="T0" fmla="*/ 0 w 89"/>
                  <a:gd name="T1" fmla="*/ 21 h 84"/>
                  <a:gd name="T2" fmla="*/ 0 w 89"/>
                  <a:gd name="T3" fmla="*/ 26 h 84"/>
                  <a:gd name="T4" fmla="*/ 5 w 89"/>
                  <a:gd name="T5" fmla="*/ 11 h 84"/>
                  <a:gd name="T6" fmla="*/ 10 w 89"/>
                  <a:gd name="T7" fmla="*/ 11 h 84"/>
                  <a:gd name="T8" fmla="*/ 21 w 89"/>
                  <a:gd name="T9" fmla="*/ 11 h 84"/>
                  <a:gd name="T10" fmla="*/ 26 w 89"/>
                  <a:gd name="T11" fmla="*/ 5 h 84"/>
                  <a:gd name="T12" fmla="*/ 42 w 89"/>
                  <a:gd name="T13" fmla="*/ 11 h 84"/>
                  <a:gd name="T14" fmla="*/ 63 w 89"/>
                  <a:gd name="T15" fmla="*/ 5 h 84"/>
                  <a:gd name="T16" fmla="*/ 68 w 89"/>
                  <a:gd name="T17" fmla="*/ 0 h 84"/>
                  <a:gd name="T18" fmla="*/ 84 w 89"/>
                  <a:gd name="T19" fmla="*/ 0 h 84"/>
                  <a:gd name="T20" fmla="*/ 89 w 89"/>
                  <a:gd name="T21" fmla="*/ 0 h 84"/>
                  <a:gd name="T22" fmla="*/ 84 w 89"/>
                  <a:gd name="T23" fmla="*/ 11 h 84"/>
                  <a:gd name="T24" fmla="*/ 79 w 89"/>
                  <a:gd name="T25" fmla="*/ 11 h 84"/>
                  <a:gd name="T26" fmla="*/ 79 w 89"/>
                  <a:gd name="T27" fmla="*/ 42 h 84"/>
                  <a:gd name="T28" fmla="*/ 58 w 89"/>
                  <a:gd name="T29" fmla="*/ 63 h 84"/>
                  <a:gd name="T30" fmla="*/ 47 w 89"/>
                  <a:gd name="T31" fmla="*/ 69 h 84"/>
                  <a:gd name="T32" fmla="*/ 21 w 89"/>
                  <a:gd name="T33" fmla="*/ 84 h 84"/>
                  <a:gd name="T34" fmla="*/ 10 w 89"/>
                  <a:gd name="T35" fmla="*/ 84 h 84"/>
                  <a:gd name="T36" fmla="*/ 5 w 89"/>
                  <a:gd name="T37" fmla="*/ 79 h 84"/>
                  <a:gd name="T38" fmla="*/ 0 w 89"/>
                  <a:gd name="T39" fmla="*/ 79 h 84"/>
                  <a:gd name="T40" fmla="*/ 0 w 89"/>
                  <a:gd name="T41" fmla="*/ 79 h 84"/>
                  <a:gd name="T42" fmla="*/ 0 w 89"/>
                  <a:gd name="T43" fmla="*/ 69 h 84"/>
                  <a:gd name="T44" fmla="*/ 16 w 89"/>
                  <a:gd name="T45" fmla="*/ 53 h 84"/>
                  <a:gd name="T46" fmla="*/ 10 w 89"/>
                  <a:gd name="T47" fmla="*/ 47 h 84"/>
                  <a:gd name="T48" fmla="*/ 5 w 89"/>
                  <a:gd name="T49" fmla="*/ 42 h 84"/>
                  <a:gd name="T50" fmla="*/ 0 w 89"/>
                  <a:gd name="T51" fmla="*/ 21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89" h="84">
                    <a:moveTo>
                      <a:pt x="0" y="21"/>
                    </a:moveTo>
                    <a:lnTo>
                      <a:pt x="0" y="26"/>
                    </a:lnTo>
                    <a:lnTo>
                      <a:pt x="5" y="11"/>
                    </a:lnTo>
                    <a:lnTo>
                      <a:pt x="10" y="11"/>
                    </a:lnTo>
                    <a:lnTo>
                      <a:pt x="21" y="11"/>
                    </a:lnTo>
                    <a:lnTo>
                      <a:pt x="26" y="5"/>
                    </a:lnTo>
                    <a:lnTo>
                      <a:pt x="42" y="11"/>
                    </a:lnTo>
                    <a:lnTo>
                      <a:pt x="63" y="5"/>
                    </a:lnTo>
                    <a:lnTo>
                      <a:pt x="68" y="0"/>
                    </a:lnTo>
                    <a:lnTo>
                      <a:pt x="84" y="0"/>
                    </a:lnTo>
                    <a:lnTo>
                      <a:pt x="89" y="0"/>
                    </a:lnTo>
                    <a:lnTo>
                      <a:pt x="84" y="11"/>
                    </a:lnTo>
                    <a:lnTo>
                      <a:pt x="79" y="11"/>
                    </a:lnTo>
                    <a:lnTo>
                      <a:pt x="79" y="42"/>
                    </a:lnTo>
                    <a:lnTo>
                      <a:pt x="58" y="63"/>
                    </a:lnTo>
                    <a:lnTo>
                      <a:pt x="47" y="69"/>
                    </a:lnTo>
                    <a:lnTo>
                      <a:pt x="21" y="84"/>
                    </a:lnTo>
                    <a:lnTo>
                      <a:pt x="10" y="84"/>
                    </a:lnTo>
                    <a:lnTo>
                      <a:pt x="5" y="79"/>
                    </a:lnTo>
                    <a:lnTo>
                      <a:pt x="0" y="79"/>
                    </a:lnTo>
                    <a:lnTo>
                      <a:pt x="0" y="79"/>
                    </a:lnTo>
                    <a:lnTo>
                      <a:pt x="0" y="69"/>
                    </a:lnTo>
                    <a:lnTo>
                      <a:pt x="16" y="53"/>
                    </a:lnTo>
                    <a:lnTo>
                      <a:pt x="10" y="47"/>
                    </a:lnTo>
                    <a:lnTo>
                      <a:pt x="5" y="42"/>
                    </a:lnTo>
                    <a:lnTo>
                      <a:pt x="0" y="21"/>
                    </a:lnTo>
                    <a:close/>
                  </a:path>
                </a:pathLst>
              </a:custGeom>
              <a:solidFill>
                <a:srgbClr val="FFFF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17" name="Freeform 469"/>
              <p:cNvSpPr>
                <a:spLocks/>
              </p:cNvSpPr>
              <p:nvPr/>
            </p:nvSpPr>
            <p:spPr bwMode="auto">
              <a:xfrm>
                <a:off x="3406" y="1730"/>
                <a:ext cx="89" cy="84"/>
              </a:xfrm>
              <a:custGeom>
                <a:avLst/>
                <a:gdLst>
                  <a:gd name="T0" fmla="*/ 0 w 89"/>
                  <a:gd name="T1" fmla="*/ 21 h 84"/>
                  <a:gd name="T2" fmla="*/ 0 w 89"/>
                  <a:gd name="T3" fmla="*/ 26 h 84"/>
                  <a:gd name="T4" fmla="*/ 5 w 89"/>
                  <a:gd name="T5" fmla="*/ 11 h 84"/>
                  <a:gd name="T6" fmla="*/ 10 w 89"/>
                  <a:gd name="T7" fmla="*/ 11 h 84"/>
                  <a:gd name="T8" fmla="*/ 21 w 89"/>
                  <a:gd name="T9" fmla="*/ 11 h 84"/>
                  <a:gd name="T10" fmla="*/ 26 w 89"/>
                  <a:gd name="T11" fmla="*/ 5 h 84"/>
                  <a:gd name="T12" fmla="*/ 42 w 89"/>
                  <a:gd name="T13" fmla="*/ 11 h 84"/>
                  <a:gd name="T14" fmla="*/ 63 w 89"/>
                  <a:gd name="T15" fmla="*/ 5 h 84"/>
                  <a:gd name="T16" fmla="*/ 68 w 89"/>
                  <a:gd name="T17" fmla="*/ 0 h 84"/>
                  <a:gd name="T18" fmla="*/ 84 w 89"/>
                  <a:gd name="T19" fmla="*/ 0 h 84"/>
                  <a:gd name="T20" fmla="*/ 89 w 89"/>
                  <a:gd name="T21" fmla="*/ 0 h 84"/>
                  <a:gd name="T22" fmla="*/ 84 w 89"/>
                  <a:gd name="T23" fmla="*/ 11 h 84"/>
                  <a:gd name="T24" fmla="*/ 79 w 89"/>
                  <a:gd name="T25" fmla="*/ 11 h 84"/>
                  <a:gd name="T26" fmla="*/ 79 w 89"/>
                  <a:gd name="T27" fmla="*/ 42 h 84"/>
                  <a:gd name="T28" fmla="*/ 58 w 89"/>
                  <a:gd name="T29" fmla="*/ 63 h 84"/>
                  <a:gd name="T30" fmla="*/ 47 w 89"/>
                  <a:gd name="T31" fmla="*/ 69 h 84"/>
                  <a:gd name="T32" fmla="*/ 21 w 89"/>
                  <a:gd name="T33" fmla="*/ 84 h 84"/>
                  <a:gd name="T34" fmla="*/ 10 w 89"/>
                  <a:gd name="T35" fmla="*/ 84 h 84"/>
                  <a:gd name="T36" fmla="*/ 5 w 89"/>
                  <a:gd name="T37" fmla="*/ 79 h 84"/>
                  <a:gd name="T38" fmla="*/ 0 w 89"/>
                  <a:gd name="T39" fmla="*/ 79 h 84"/>
                  <a:gd name="T40" fmla="*/ 0 w 89"/>
                  <a:gd name="T41" fmla="*/ 79 h 84"/>
                  <a:gd name="T42" fmla="*/ 0 w 89"/>
                  <a:gd name="T43" fmla="*/ 69 h 84"/>
                  <a:gd name="T44" fmla="*/ 16 w 89"/>
                  <a:gd name="T45" fmla="*/ 53 h 84"/>
                  <a:gd name="T46" fmla="*/ 10 w 89"/>
                  <a:gd name="T47" fmla="*/ 47 h 84"/>
                  <a:gd name="T48" fmla="*/ 5 w 89"/>
                  <a:gd name="T49" fmla="*/ 42 h 84"/>
                  <a:gd name="T50" fmla="*/ 0 w 89"/>
                  <a:gd name="T51" fmla="*/ 21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89" h="84">
                    <a:moveTo>
                      <a:pt x="0" y="21"/>
                    </a:moveTo>
                    <a:lnTo>
                      <a:pt x="0" y="26"/>
                    </a:lnTo>
                    <a:lnTo>
                      <a:pt x="5" y="11"/>
                    </a:lnTo>
                    <a:lnTo>
                      <a:pt x="10" y="11"/>
                    </a:lnTo>
                    <a:lnTo>
                      <a:pt x="21" y="11"/>
                    </a:lnTo>
                    <a:lnTo>
                      <a:pt x="26" y="5"/>
                    </a:lnTo>
                    <a:lnTo>
                      <a:pt x="42" y="11"/>
                    </a:lnTo>
                    <a:lnTo>
                      <a:pt x="63" y="5"/>
                    </a:lnTo>
                    <a:lnTo>
                      <a:pt x="68" y="0"/>
                    </a:lnTo>
                    <a:lnTo>
                      <a:pt x="84" y="0"/>
                    </a:lnTo>
                    <a:lnTo>
                      <a:pt x="89" y="0"/>
                    </a:lnTo>
                    <a:lnTo>
                      <a:pt x="84" y="11"/>
                    </a:lnTo>
                    <a:lnTo>
                      <a:pt x="79" y="11"/>
                    </a:lnTo>
                    <a:lnTo>
                      <a:pt x="79" y="42"/>
                    </a:lnTo>
                    <a:lnTo>
                      <a:pt x="58" y="63"/>
                    </a:lnTo>
                    <a:lnTo>
                      <a:pt x="47" y="69"/>
                    </a:lnTo>
                    <a:lnTo>
                      <a:pt x="21" y="84"/>
                    </a:lnTo>
                    <a:lnTo>
                      <a:pt x="10" y="84"/>
                    </a:lnTo>
                    <a:lnTo>
                      <a:pt x="5" y="79"/>
                    </a:lnTo>
                    <a:lnTo>
                      <a:pt x="0" y="79"/>
                    </a:lnTo>
                    <a:lnTo>
                      <a:pt x="0" y="79"/>
                    </a:lnTo>
                    <a:lnTo>
                      <a:pt x="0" y="69"/>
                    </a:lnTo>
                    <a:lnTo>
                      <a:pt x="16" y="53"/>
                    </a:lnTo>
                    <a:lnTo>
                      <a:pt x="10" y="47"/>
                    </a:lnTo>
                    <a:lnTo>
                      <a:pt x="5" y="42"/>
                    </a:lnTo>
                    <a:lnTo>
                      <a:pt x="0" y="2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18" name="Freeform 470"/>
              <p:cNvSpPr>
                <a:spLocks/>
              </p:cNvSpPr>
              <p:nvPr/>
            </p:nvSpPr>
            <p:spPr bwMode="auto">
              <a:xfrm>
                <a:off x="3401" y="1772"/>
                <a:ext cx="21" cy="32"/>
              </a:xfrm>
              <a:custGeom>
                <a:avLst/>
                <a:gdLst>
                  <a:gd name="T0" fmla="*/ 5 w 21"/>
                  <a:gd name="T1" fmla="*/ 16 h 32"/>
                  <a:gd name="T2" fmla="*/ 5 w 21"/>
                  <a:gd name="T3" fmla="*/ 11 h 32"/>
                  <a:gd name="T4" fmla="*/ 10 w 21"/>
                  <a:gd name="T5" fmla="*/ 0 h 32"/>
                  <a:gd name="T6" fmla="*/ 15 w 21"/>
                  <a:gd name="T7" fmla="*/ 5 h 32"/>
                  <a:gd name="T8" fmla="*/ 21 w 21"/>
                  <a:gd name="T9" fmla="*/ 11 h 32"/>
                  <a:gd name="T10" fmla="*/ 5 w 21"/>
                  <a:gd name="T11" fmla="*/ 27 h 32"/>
                  <a:gd name="T12" fmla="*/ 5 w 21"/>
                  <a:gd name="T13" fmla="*/ 32 h 32"/>
                  <a:gd name="T14" fmla="*/ 0 w 21"/>
                  <a:gd name="T15" fmla="*/ 32 h 32"/>
                  <a:gd name="T16" fmla="*/ 0 w 21"/>
                  <a:gd name="T17" fmla="*/ 16 h 32"/>
                  <a:gd name="T18" fmla="*/ 5 w 21"/>
                  <a:gd name="T19" fmla="*/ 16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 h="32">
                    <a:moveTo>
                      <a:pt x="5" y="16"/>
                    </a:moveTo>
                    <a:lnTo>
                      <a:pt x="5" y="11"/>
                    </a:lnTo>
                    <a:lnTo>
                      <a:pt x="10" y="0"/>
                    </a:lnTo>
                    <a:lnTo>
                      <a:pt x="15" y="5"/>
                    </a:lnTo>
                    <a:lnTo>
                      <a:pt x="21" y="11"/>
                    </a:lnTo>
                    <a:lnTo>
                      <a:pt x="5" y="27"/>
                    </a:lnTo>
                    <a:lnTo>
                      <a:pt x="5" y="32"/>
                    </a:lnTo>
                    <a:lnTo>
                      <a:pt x="0" y="32"/>
                    </a:lnTo>
                    <a:lnTo>
                      <a:pt x="0" y="16"/>
                    </a:lnTo>
                    <a:lnTo>
                      <a:pt x="5" y="16"/>
                    </a:lnTo>
                    <a:close/>
                  </a:path>
                </a:pathLst>
              </a:custGeom>
              <a:solidFill>
                <a:srgbClr val="BEE8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19" name="Freeform 471"/>
              <p:cNvSpPr>
                <a:spLocks/>
              </p:cNvSpPr>
              <p:nvPr/>
            </p:nvSpPr>
            <p:spPr bwMode="auto">
              <a:xfrm>
                <a:off x="3401" y="1772"/>
                <a:ext cx="21" cy="32"/>
              </a:xfrm>
              <a:custGeom>
                <a:avLst/>
                <a:gdLst>
                  <a:gd name="T0" fmla="*/ 5 w 21"/>
                  <a:gd name="T1" fmla="*/ 11 h 32"/>
                  <a:gd name="T2" fmla="*/ 5 w 21"/>
                  <a:gd name="T3" fmla="*/ 11 h 32"/>
                  <a:gd name="T4" fmla="*/ 10 w 21"/>
                  <a:gd name="T5" fmla="*/ 0 h 32"/>
                  <a:gd name="T6" fmla="*/ 15 w 21"/>
                  <a:gd name="T7" fmla="*/ 5 h 32"/>
                  <a:gd name="T8" fmla="*/ 21 w 21"/>
                  <a:gd name="T9" fmla="*/ 11 h 32"/>
                  <a:gd name="T10" fmla="*/ 5 w 21"/>
                  <a:gd name="T11" fmla="*/ 27 h 32"/>
                  <a:gd name="T12" fmla="*/ 5 w 21"/>
                  <a:gd name="T13" fmla="*/ 32 h 32"/>
                  <a:gd name="T14" fmla="*/ 0 w 21"/>
                  <a:gd name="T15" fmla="*/ 32 h 32"/>
                  <a:gd name="T16" fmla="*/ 0 w 21"/>
                  <a:gd name="T17" fmla="*/ 16 h 32"/>
                  <a:gd name="T18" fmla="*/ 5 w 21"/>
                  <a:gd name="T19" fmla="*/ 16 h 32"/>
                  <a:gd name="T20" fmla="*/ 5 w 21"/>
                  <a:gd name="T21" fmla="*/ 11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1" h="32">
                    <a:moveTo>
                      <a:pt x="5" y="11"/>
                    </a:moveTo>
                    <a:lnTo>
                      <a:pt x="5" y="11"/>
                    </a:lnTo>
                    <a:lnTo>
                      <a:pt x="10" y="0"/>
                    </a:lnTo>
                    <a:lnTo>
                      <a:pt x="15" y="5"/>
                    </a:lnTo>
                    <a:lnTo>
                      <a:pt x="21" y="11"/>
                    </a:lnTo>
                    <a:lnTo>
                      <a:pt x="5" y="27"/>
                    </a:lnTo>
                    <a:lnTo>
                      <a:pt x="5" y="32"/>
                    </a:lnTo>
                    <a:lnTo>
                      <a:pt x="0" y="32"/>
                    </a:lnTo>
                    <a:lnTo>
                      <a:pt x="0" y="16"/>
                    </a:lnTo>
                    <a:lnTo>
                      <a:pt x="5" y="16"/>
                    </a:lnTo>
                    <a:lnTo>
                      <a:pt x="5" y="1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20" name="Freeform 472"/>
              <p:cNvSpPr>
                <a:spLocks/>
              </p:cNvSpPr>
              <p:nvPr/>
            </p:nvSpPr>
            <p:spPr bwMode="auto">
              <a:xfrm>
                <a:off x="2667" y="1751"/>
                <a:ext cx="185" cy="148"/>
              </a:xfrm>
              <a:custGeom>
                <a:avLst/>
                <a:gdLst>
                  <a:gd name="T0" fmla="*/ 169 w 185"/>
                  <a:gd name="T1" fmla="*/ 16 h 148"/>
                  <a:gd name="T2" fmla="*/ 185 w 185"/>
                  <a:gd name="T3" fmla="*/ 69 h 148"/>
                  <a:gd name="T4" fmla="*/ 159 w 185"/>
                  <a:gd name="T5" fmla="*/ 69 h 148"/>
                  <a:gd name="T6" fmla="*/ 148 w 185"/>
                  <a:gd name="T7" fmla="*/ 85 h 148"/>
                  <a:gd name="T8" fmla="*/ 143 w 185"/>
                  <a:gd name="T9" fmla="*/ 90 h 148"/>
                  <a:gd name="T10" fmla="*/ 69 w 185"/>
                  <a:gd name="T11" fmla="*/ 127 h 148"/>
                  <a:gd name="T12" fmla="*/ 69 w 185"/>
                  <a:gd name="T13" fmla="*/ 148 h 148"/>
                  <a:gd name="T14" fmla="*/ 0 w 185"/>
                  <a:gd name="T15" fmla="*/ 148 h 148"/>
                  <a:gd name="T16" fmla="*/ 27 w 185"/>
                  <a:gd name="T17" fmla="*/ 137 h 148"/>
                  <a:gd name="T18" fmla="*/ 53 w 185"/>
                  <a:gd name="T19" fmla="*/ 111 h 148"/>
                  <a:gd name="T20" fmla="*/ 53 w 185"/>
                  <a:gd name="T21" fmla="*/ 85 h 148"/>
                  <a:gd name="T22" fmla="*/ 64 w 185"/>
                  <a:gd name="T23" fmla="*/ 63 h 148"/>
                  <a:gd name="T24" fmla="*/ 116 w 185"/>
                  <a:gd name="T25" fmla="*/ 0 h 148"/>
                  <a:gd name="T26" fmla="*/ 148 w 185"/>
                  <a:gd name="T27" fmla="*/ 11 h 148"/>
                  <a:gd name="T28" fmla="*/ 169 w 185"/>
                  <a:gd name="T29" fmla="*/ 16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5" h="148">
                    <a:moveTo>
                      <a:pt x="169" y="16"/>
                    </a:moveTo>
                    <a:lnTo>
                      <a:pt x="185" y="69"/>
                    </a:lnTo>
                    <a:lnTo>
                      <a:pt x="159" y="69"/>
                    </a:lnTo>
                    <a:lnTo>
                      <a:pt x="148" y="85"/>
                    </a:lnTo>
                    <a:lnTo>
                      <a:pt x="143" y="90"/>
                    </a:lnTo>
                    <a:lnTo>
                      <a:pt x="69" y="127"/>
                    </a:lnTo>
                    <a:lnTo>
                      <a:pt x="69" y="148"/>
                    </a:lnTo>
                    <a:lnTo>
                      <a:pt x="0" y="148"/>
                    </a:lnTo>
                    <a:lnTo>
                      <a:pt x="27" y="137"/>
                    </a:lnTo>
                    <a:lnTo>
                      <a:pt x="53" y="111"/>
                    </a:lnTo>
                    <a:lnTo>
                      <a:pt x="53" y="85"/>
                    </a:lnTo>
                    <a:lnTo>
                      <a:pt x="64" y="63"/>
                    </a:lnTo>
                    <a:lnTo>
                      <a:pt x="116" y="0"/>
                    </a:lnTo>
                    <a:lnTo>
                      <a:pt x="148" y="11"/>
                    </a:lnTo>
                    <a:lnTo>
                      <a:pt x="169" y="16"/>
                    </a:lnTo>
                    <a:close/>
                  </a:path>
                </a:pathLst>
              </a:custGeom>
              <a:solidFill>
                <a:schemeClr val="bg1">
                  <a:lumMod val="8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21" name="Freeform 473"/>
              <p:cNvSpPr>
                <a:spLocks/>
              </p:cNvSpPr>
              <p:nvPr/>
            </p:nvSpPr>
            <p:spPr bwMode="auto">
              <a:xfrm>
                <a:off x="2667" y="1751"/>
                <a:ext cx="185" cy="148"/>
              </a:xfrm>
              <a:custGeom>
                <a:avLst/>
                <a:gdLst>
                  <a:gd name="T0" fmla="*/ 180 w 185"/>
                  <a:gd name="T1" fmla="*/ 42 h 148"/>
                  <a:gd name="T2" fmla="*/ 185 w 185"/>
                  <a:gd name="T3" fmla="*/ 69 h 148"/>
                  <a:gd name="T4" fmla="*/ 159 w 185"/>
                  <a:gd name="T5" fmla="*/ 69 h 148"/>
                  <a:gd name="T6" fmla="*/ 148 w 185"/>
                  <a:gd name="T7" fmla="*/ 85 h 148"/>
                  <a:gd name="T8" fmla="*/ 143 w 185"/>
                  <a:gd name="T9" fmla="*/ 90 h 148"/>
                  <a:gd name="T10" fmla="*/ 69 w 185"/>
                  <a:gd name="T11" fmla="*/ 127 h 148"/>
                  <a:gd name="T12" fmla="*/ 69 w 185"/>
                  <a:gd name="T13" fmla="*/ 148 h 148"/>
                  <a:gd name="T14" fmla="*/ 0 w 185"/>
                  <a:gd name="T15" fmla="*/ 148 h 148"/>
                  <a:gd name="T16" fmla="*/ 27 w 185"/>
                  <a:gd name="T17" fmla="*/ 137 h 148"/>
                  <a:gd name="T18" fmla="*/ 53 w 185"/>
                  <a:gd name="T19" fmla="*/ 111 h 148"/>
                  <a:gd name="T20" fmla="*/ 53 w 185"/>
                  <a:gd name="T21" fmla="*/ 85 h 148"/>
                  <a:gd name="T22" fmla="*/ 64 w 185"/>
                  <a:gd name="T23" fmla="*/ 63 h 148"/>
                  <a:gd name="T24" fmla="*/ 116 w 185"/>
                  <a:gd name="T25" fmla="*/ 0 h 148"/>
                  <a:gd name="T26" fmla="*/ 148 w 185"/>
                  <a:gd name="T27" fmla="*/ 11 h 148"/>
                  <a:gd name="T28" fmla="*/ 169 w 185"/>
                  <a:gd name="T29" fmla="*/ 16 h 148"/>
                  <a:gd name="T30" fmla="*/ 180 w 185"/>
                  <a:gd name="T31" fmla="*/ 42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85" h="148">
                    <a:moveTo>
                      <a:pt x="180" y="42"/>
                    </a:moveTo>
                    <a:lnTo>
                      <a:pt x="185" y="69"/>
                    </a:lnTo>
                    <a:lnTo>
                      <a:pt x="159" y="69"/>
                    </a:lnTo>
                    <a:lnTo>
                      <a:pt x="148" y="85"/>
                    </a:lnTo>
                    <a:lnTo>
                      <a:pt x="143" y="90"/>
                    </a:lnTo>
                    <a:lnTo>
                      <a:pt x="69" y="127"/>
                    </a:lnTo>
                    <a:lnTo>
                      <a:pt x="69" y="148"/>
                    </a:lnTo>
                    <a:lnTo>
                      <a:pt x="0" y="148"/>
                    </a:lnTo>
                    <a:lnTo>
                      <a:pt x="27" y="137"/>
                    </a:lnTo>
                    <a:lnTo>
                      <a:pt x="53" y="111"/>
                    </a:lnTo>
                    <a:lnTo>
                      <a:pt x="53" y="85"/>
                    </a:lnTo>
                    <a:lnTo>
                      <a:pt x="64" y="63"/>
                    </a:lnTo>
                    <a:lnTo>
                      <a:pt x="116" y="0"/>
                    </a:lnTo>
                    <a:lnTo>
                      <a:pt x="148" y="11"/>
                    </a:lnTo>
                    <a:lnTo>
                      <a:pt x="169" y="16"/>
                    </a:lnTo>
                    <a:lnTo>
                      <a:pt x="180" y="42"/>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22" name="Freeform 474"/>
              <p:cNvSpPr>
                <a:spLocks/>
              </p:cNvSpPr>
              <p:nvPr/>
            </p:nvSpPr>
            <p:spPr bwMode="auto">
              <a:xfrm>
                <a:off x="2820" y="2200"/>
                <a:ext cx="69" cy="105"/>
              </a:xfrm>
              <a:custGeom>
                <a:avLst/>
                <a:gdLst>
                  <a:gd name="T0" fmla="*/ 6 w 69"/>
                  <a:gd name="T1" fmla="*/ 105 h 105"/>
                  <a:gd name="T2" fmla="*/ 0 w 69"/>
                  <a:gd name="T3" fmla="*/ 79 h 105"/>
                  <a:gd name="T4" fmla="*/ 11 w 69"/>
                  <a:gd name="T5" fmla="*/ 47 h 105"/>
                  <a:gd name="T6" fmla="*/ 6 w 69"/>
                  <a:gd name="T7" fmla="*/ 26 h 105"/>
                  <a:gd name="T8" fmla="*/ 6 w 69"/>
                  <a:gd name="T9" fmla="*/ 0 h 105"/>
                  <a:gd name="T10" fmla="*/ 53 w 69"/>
                  <a:gd name="T11" fmla="*/ 0 h 105"/>
                  <a:gd name="T12" fmla="*/ 48 w 69"/>
                  <a:gd name="T13" fmla="*/ 5 h 105"/>
                  <a:gd name="T14" fmla="*/ 58 w 69"/>
                  <a:gd name="T15" fmla="*/ 47 h 105"/>
                  <a:gd name="T16" fmla="*/ 58 w 69"/>
                  <a:gd name="T17" fmla="*/ 73 h 105"/>
                  <a:gd name="T18" fmla="*/ 69 w 69"/>
                  <a:gd name="T19" fmla="*/ 89 h 105"/>
                  <a:gd name="T20" fmla="*/ 64 w 69"/>
                  <a:gd name="T21" fmla="*/ 95 h 105"/>
                  <a:gd name="T22" fmla="*/ 6 w 69"/>
                  <a:gd name="T23" fmla="*/ 105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9" h="105">
                    <a:moveTo>
                      <a:pt x="6" y="105"/>
                    </a:moveTo>
                    <a:lnTo>
                      <a:pt x="0" y="79"/>
                    </a:lnTo>
                    <a:lnTo>
                      <a:pt x="11" y="47"/>
                    </a:lnTo>
                    <a:lnTo>
                      <a:pt x="6" y="26"/>
                    </a:lnTo>
                    <a:lnTo>
                      <a:pt x="6" y="0"/>
                    </a:lnTo>
                    <a:lnTo>
                      <a:pt x="53" y="0"/>
                    </a:lnTo>
                    <a:lnTo>
                      <a:pt x="48" y="5"/>
                    </a:lnTo>
                    <a:lnTo>
                      <a:pt x="58" y="47"/>
                    </a:lnTo>
                    <a:lnTo>
                      <a:pt x="58" y="73"/>
                    </a:lnTo>
                    <a:lnTo>
                      <a:pt x="69" y="89"/>
                    </a:lnTo>
                    <a:lnTo>
                      <a:pt x="64" y="95"/>
                    </a:lnTo>
                    <a:lnTo>
                      <a:pt x="6" y="105"/>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23" name="Freeform 475"/>
              <p:cNvSpPr>
                <a:spLocks/>
              </p:cNvSpPr>
              <p:nvPr/>
            </p:nvSpPr>
            <p:spPr bwMode="auto">
              <a:xfrm>
                <a:off x="2820" y="2200"/>
                <a:ext cx="69" cy="105"/>
              </a:xfrm>
              <a:custGeom>
                <a:avLst/>
                <a:gdLst>
                  <a:gd name="T0" fmla="*/ 6 w 69"/>
                  <a:gd name="T1" fmla="*/ 105 h 105"/>
                  <a:gd name="T2" fmla="*/ 0 w 69"/>
                  <a:gd name="T3" fmla="*/ 79 h 105"/>
                  <a:gd name="T4" fmla="*/ 11 w 69"/>
                  <a:gd name="T5" fmla="*/ 47 h 105"/>
                  <a:gd name="T6" fmla="*/ 6 w 69"/>
                  <a:gd name="T7" fmla="*/ 26 h 105"/>
                  <a:gd name="T8" fmla="*/ 6 w 69"/>
                  <a:gd name="T9" fmla="*/ 0 h 105"/>
                  <a:gd name="T10" fmla="*/ 53 w 69"/>
                  <a:gd name="T11" fmla="*/ 0 h 105"/>
                  <a:gd name="T12" fmla="*/ 48 w 69"/>
                  <a:gd name="T13" fmla="*/ 5 h 105"/>
                  <a:gd name="T14" fmla="*/ 58 w 69"/>
                  <a:gd name="T15" fmla="*/ 47 h 105"/>
                  <a:gd name="T16" fmla="*/ 58 w 69"/>
                  <a:gd name="T17" fmla="*/ 73 h 105"/>
                  <a:gd name="T18" fmla="*/ 69 w 69"/>
                  <a:gd name="T19" fmla="*/ 89 h 105"/>
                  <a:gd name="T20" fmla="*/ 64 w 69"/>
                  <a:gd name="T21" fmla="*/ 95 h 105"/>
                  <a:gd name="T22" fmla="*/ 6 w 69"/>
                  <a:gd name="T23" fmla="*/ 105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9" h="105">
                    <a:moveTo>
                      <a:pt x="6" y="105"/>
                    </a:moveTo>
                    <a:lnTo>
                      <a:pt x="0" y="79"/>
                    </a:lnTo>
                    <a:lnTo>
                      <a:pt x="11" y="47"/>
                    </a:lnTo>
                    <a:lnTo>
                      <a:pt x="6" y="26"/>
                    </a:lnTo>
                    <a:lnTo>
                      <a:pt x="6" y="0"/>
                    </a:lnTo>
                    <a:lnTo>
                      <a:pt x="53" y="0"/>
                    </a:lnTo>
                    <a:lnTo>
                      <a:pt x="48" y="5"/>
                    </a:lnTo>
                    <a:lnTo>
                      <a:pt x="58" y="47"/>
                    </a:lnTo>
                    <a:lnTo>
                      <a:pt x="58" y="73"/>
                    </a:lnTo>
                    <a:lnTo>
                      <a:pt x="69" y="89"/>
                    </a:lnTo>
                    <a:lnTo>
                      <a:pt x="64" y="95"/>
                    </a:lnTo>
                    <a:lnTo>
                      <a:pt x="6" y="10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24" name="Freeform 476"/>
              <p:cNvSpPr>
                <a:spLocks/>
              </p:cNvSpPr>
              <p:nvPr/>
            </p:nvSpPr>
            <p:spPr bwMode="auto">
              <a:xfrm>
                <a:off x="3385" y="2564"/>
                <a:ext cx="47" cy="142"/>
              </a:xfrm>
              <a:custGeom>
                <a:avLst/>
                <a:gdLst>
                  <a:gd name="T0" fmla="*/ 21 w 47"/>
                  <a:gd name="T1" fmla="*/ 5 h 142"/>
                  <a:gd name="T2" fmla="*/ 31 w 47"/>
                  <a:gd name="T3" fmla="*/ 10 h 142"/>
                  <a:gd name="T4" fmla="*/ 31 w 47"/>
                  <a:gd name="T5" fmla="*/ 31 h 142"/>
                  <a:gd name="T6" fmla="*/ 37 w 47"/>
                  <a:gd name="T7" fmla="*/ 37 h 142"/>
                  <a:gd name="T8" fmla="*/ 37 w 47"/>
                  <a:gd name="T9" fmla="*/ 37 h 142"/>
                  <a:gd name="T10" fmla="*/ 37 w 47"/>
                  <a:gd name="T11" fmla="*/ 42 h 142"/>
                  <a:gd name="T12" fmla="*/ 31 w 47"/>
                  <a:gd name="T13" fmla="*/ 42 h 142"/>
                  <a:gd name="T14" fmla="*/ 26 w 47"/>
                  <a:gd name="T15" fmla="*/ 52 h 142"/>
                  <a:gd name="T16" fmla="*/ 31 w 47"/>
                  <a:gd name="T17" fmla="*/ 74 h 142"/>
                  <a:gd name="T18" fmla="*/ 31 w 47"/>
                  <a:gd name="T19" fmla="*/ 74 h 142"/>
                  <a:gd name="T20" fmla="*/ 37 w 47"/>
                  <a:gd name="T21" fmla="*/ 79 h 142"/>
                  <a:gd name="T22" fmla="*/ 47 w 47"/>
                  <a:gd name="T23" fmla="*/ 95 h 142"/>
                  <a:gd name="T24" fmla="*/ 47 w 47"/>
                  <a:gd name="T25" fmla="*/ 105 h 142"/>
                  <a:gd name="T26" fmla="*/ 47 w 47"/>
                  <a:gd name="T27" fmla="*/ 111 h 142"/>
                  <a:gd name="T28" fmla="*/ 47 w 47"/>
                  <a:gd name="T29" fmla="*/ 121 h 142"/>
                  <a:gd name="T30" fmla="*/ 37 w 47"/>
                  <a:gd name="T31" fmla="*/ 142 h 142"/>
                  <a:gd name="T32" fmla="*/ 21 w 47"/>
                  <a:gd name="T33" fmla="*/ 116 h 142"/>
                  <a:gd name="T34" fmla="*/ 26 w 47"/>
                  <a:gd name="T35" fmla="*/ 105 h 142"/>
                  <a:gd name="T36" fmla="*/ 26 w 47"/>
                  <a:gd name="T37" fmla="*/ 89 h 142"/>
                  <a:gd name="T38" fmla="*/ 16 w 47"/>
                  <a:gd name="T39" fmla="*/ 95 h 142"/>
                  <a:gd name="T40" fmla="*/ 5 w 47"/>
                  <a:gd name="T41" fmla="*/ 84 h 142"/>
                  <a:gd name="T42" fmla="*/ 0 w 47"/>
                  <a:gd name="T43" fmla="*/ 74 h 142"/>
                  <a:gd name="T44" fmla="*/ 5 w 47"/>
                  <a:gd name="T45" fmla="*/ 63 h 142"/>
                  <a:gd name="T46" fmla="*/ 10 w 47"/>
                  <a:gd name="T47" fmla="*/ 52 h 142"/>
                  <a:gd name="T48" fmla="*/ 10 w 47"/>
                  <a:gd name="T49" fmla="*/ 37 h 142"/>
                  <a:gd name="T50" fmla="*/ 10 w 47"/>
                  <a:gd name="T51" fmla="*/ 26 h 142"/>
                  <a:gd name="T52" fmla="*/ 16 w 47"/>
                  <a:gd name="T53" fmla="*/ 21 h 142"/>
                  <a:gd name="T54" fmla="*/ 10 w 47"/>
                  <a:gd name="T55" fmla="*/ 5 h 142"/>
                  <a:gd name="T56" fmla="*/ 5 w 47"/>
                  <a:gd name="T57" fmla="*/ 5 h 142"/>
                  <a:gd name="T58" fmla="*/ 5 w 47"/>
                  <a:gd name="T59" fmla="*/ 0 h 142"/>
                  <a:gd name="T60" fmla="*/ 21 w 47"/>
                  <a:gd name="T61" fmla="*/ 5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47" h="142">
                    <a:moveTo>
                      <a:pt x="21" y="5"/>
                    </a:moveTo>
                    <a:lnTo>
                      <a:pt x="31" y="10"/>
                    </a:lnTo>
                    <a:lnTo>
                      <a:pt x="31" y="31"/>
                    </a:lnTo>
                    <a:lnTo>
                      <a:pt x="37" y="37"/>
                    </a:lnTo>
                    <a:lnTo>
                      <a:pt x="37" y="37"/>
                    </a:lnTo>
                    <a:lnTo>
                      <a:pt x="37" y="42"/>
                    </a:lnTo>
                    <a:lnTo>
                      <a:pt x="31" y="42"/>
                    </a:lnTo>
                    <a:lnTo>
                      <a:pt x="26" y="52"/>
                    </a:lnTo>
                    <a:lnTo>
                      <a:pt x="31" y="74"/>
                    </a:lnTo>
                    <a:lnTo>
                      <a:pt x="31" y="74"/>
                    </a:lnTo>
                    <a:lnTo>
                      <a:pt x="37" y="79"/>
                    </a:lnTo>
                    <a:lnTo>
                      <a:pt x="47" y="95"/>
                    </a:lnTo>
                    <a:lnTo>
                      <a:pt x="47" y="105"/>
                    </a:lnTo>
                    <a:lnTo>
                      <a:pt x="47" y="111"/>
                    </a:lnTo>
                    <a:lnTo>
                      <a:pt x="47" y="121"/>
                    </a:lnTo>
                    <a:lnTo>
                      <a:pt x="37" y="142"/>
                    </a:lnTo>
                    <a:lnTo>
                      <a:pt x="21" y="116"/>
                    </a:lnTo>
                    <a:lnTo>
                      <a:pt x="26" y="105"/>
                    </a:lnTo>
                    <a:lnTo>
                      <a:pt x="26" y="89"/>
                    </a:lnTo>
                    <a:lnTo>
                      <a:pt x="16" y="95"/>
                    </a:lnTo>
                    <a:lnTo>
                      <a:pt x="5" y="84"/>
                    </a:lnTo>
                    <a:lnTo>
                      <a:pt x="0" y="74"/>
                    </a:lnTo>
                    <a:lnTo>
                      <a:pt x="5" y="63"/>
                    </a:lnTo>
                    <a:lnTo>
                      <a:pt x="10" y="52"/>
                    </a:lnTo>
                    <a:lnTo>
                      <a:pt x="10" y="37"/>
                    </a:lnTo>
                    <a:lnTo>
                      <a:pt x="10" y="26"/>
                    </a:lnTo>
                    <a:lnTo>
                      <a:pt x="16" y="21"/>
                    </a:lnTo>
                    <a:lnTo>
                      <a:pt x="10" y="5"/>
                    </a:lnTo>
                    <a:lnTo>
                      <a:pt x="5" y="5"/>
                    </a:lnTo>
                    <a:lnTo>
                      <a:pt x="5" y="0"/>
                    </a:lnTo>
                    <a:lnTo>
                      <a:pt x="21" y="5"/>
                    </a:lnTo>
                    <a:close/>
                  </a:path>
                </a:pathLst>
              </a:custGeom>
              <a:solidFill>
                <a:srgbClr val="FFBE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25" name="Freeform 477"/>
              <p:cNvSpPr>
                <a:spLocks/>
              </p:cNvSpPr>
              <p:nvPr/>
            </p:nvSpPr>
            <p:spPr bwMode="auto">
              <a:xfrm>
                <a:off x="3385" y="2564"/>
                <a:ext cx="47" cy="142"/>
              </a:xfrm>
              <a:custGeom>
                <a:avLst/>
                <a:gdLst>
                  <a:gd name="T0" fmla="*/ 21 w 47"/>
                  <a:gd name="T1" fmla="*/ 5 h 142"/>
                  <a:gd name="T2" fmla="*/ 31 w 47"/>
                  <a:gd name="T3" fmla="*/ 10 h 142"/>
                  <a:gd name="T4" fmla="*/ 31 w 47"/>
                  <a:gd name="T5" fmla="*/ 31 h 142"/>
                  <a:gd name="T6" fmla="*/ 37 w 47"/>
                  <a:gd name="T7" fmla="*/ 37 h 142"/>
                  <a:gd name="T8" fmla="*/ 37 w 47"/>
                  <a:gd name="T9" fmla="*/ 37 h 142"/>
                  <a:gd name="T10" fmla="*/ 37 w 47"/>
                  <a:gd name="T11" fmla="*/ 42 h 142"/>
                  <a:gd name="T12" fmla="*/ 31 w 47"/>
                  <a:gd name="T13" fmla="*/ 42 h 142"/>
                  <a:gd name="T14" fmla="*/ 26 w 47"/>
                  <a:gd name="T15" fmla="*/ 52 h 142"/>
                  <a:gd name="T16" fmla="*/ 31 w 47"/>
                  <a:gd name="T17" fmla="*/ 74 h 142"/>
                  <a:gd name="T18" fmla="*/ 31 w 47"/>
                  <a:gd name="T19" fmla="*/ 74 h 142"/>
                  <a:gd name="T20" fmla="*/ 37 w 47"/>
                  <a:gd name="T21" fmla="*/ 79 h 142"/>
                  <a:gd name="T22" fmla="*/ 47 w 47"/>
                  <a:gd name="T23" fmla="*/ 95 h 142"/>
                  <a:gd name="T24" fmla="*/ 47 w 47"/>
                  <a:gd name="T25" fmla="*/ 105 h 142"/>
                  <a:gd name="T26" fmla="*/ 47 w 47"/>
                  <a:gd name="T27" fmla="*/ 111 h 142"/>
                  <a:gd name="T28" fmla="*/ 47 w 47"/>
                  <a:gd name="T29" fmla="*/ 121 h 142"/>
                  <a:gd name="T30" fmla="*/ 37 w 47"/>
                  <a:gd name="T31" fmla="*/ 142 h 142"/>
                  <a:gd name="T32" fmla="*/ 21 w 47"/>
                  <a:gd name="T33" fmla="*/ 116 h 142"/>
                  <a:gd name="T34" fmla="*/ 26 w 47"/>
                  <a:gd name="T35" fmla="*/ 105 h 142"/>
                  <a:gd name="T36" fmla="*/ 26 w 47"/>
                  <a:gd name="T37" fmla="*/ 89 h 142"/>
                  <a:gd name="T38" fmla="*/ 16 w 47"/>
                  <a:gd name="T39" fmla="*/ 95 h 142"/>
                  <a:gd name="T40" fmla="*/ 5 w 47"/>
                  <a:gd name="T41" fmla="*/ 84 h 142"/>
                  <a:gd name="T42" fmla="*/ 0 w 47"/>
                  <a:gd name="T43" fmla="*/ 74 h 142"/>
                  <a:gd name="T44" fmla="*/ 5 w 47"/>
                  <a:gd name="T45" fmla="*/ 63 h 142"/>
                  <a:gd name="T46" fmla="*/ 10 w 47"/>
                  <a:gd name="T47" fmla="*/ 52 h 142"/>
                  <a:gd name="T48" fmla="*/ 10 w 47"/>
                  <a:gd name="T49" fmla="*/ 37 h 142"/>
                  <a:gd name="T50" fmla="*/ 10 w 47"/>
                  <a:gd name="T51" fmla="*/ 26 h 142"/>
                  <a:gd name="T52" fmla="*/ 16 w 47"/>
                  <a:gd name="T53" fmla="*/ 21 h 142"/>
                  <a:gd name="T54" fmla="*/ 10 w 47"/>
                  <a:gd name="T55" fmla="*/ 5 h 142"/>
                  <a:gd name="T56" fmla="*/ 5 w 47"/>
                  <a:gd name="T57" fmla="*/ 5 h 142"/>
                  <a:gd name="T58" fmla="*/ 5 w 47"/>
                  <a:gd name="T59" fmla="*/ 0 h 142"/>
                  <a:gd name="T60" fmla="*/ 21 w 47"/>
                  <a:gd name="T61" fmla="*/ 5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47" h="142">
                    <a:moveTo>
                      <a:pt x="21" y="5"/>
                    </a:moveTo>
                    <a:lnTo>
                      <a:pt x="31" y="10"/>
                    </a:lnTo>
                    <a:lnTo>
                      <a:pt x="31" y="31"/>
                    </a:lnTo>
                    <a:lnTo>
                      <a:pt x="37" y="37"/>
                    </a:lnTo>
                    <a:lnTo>
                      <a:pt x="37" y="37"/>
                    </a:lnTo>
                    <a:lnTo>
                      <a:pt x="37" y="42"/>
                    </a:lnTo>
                    <a:lnTo>
                      <a:pt x="31" y="42"/>
                    </a:lnTo>
                    <a:lnTo>
                      <a:pt x="26" y="52"/>
                    </a:lnTo>
                    <a:lnTo>
                      <a:pt x="31" y="74"/>
                    </a:lnTo>
                    <a:lnTo>
                      <a:pt x="31" y="74"/>
                    </a:lnTo>
                    <a:lnTo>
                      <a:pt x="37" y="79"/>
                    </a:lnTo>
                    <a:lnTo>
                      <a:pt x="47" y="95"/>
                    </a:lnTo>
                    <a:lnTo>
                      <a:pt x="47" y="105"/>
                    </a:lnTo>
                    <a:lnTo>
                      <a:pt x="47" y="111"/>
                    </a:lnTo>
                    <a:lnTo>
                      <a:pt x="47" y="121"/>
                    </a:lnTo>
                    <a:lnTo>
                      <a:pt x="37" y="142"/>
                    </a:lnTo>
                    <a:lnTo>
                      <a:pt x="21" y="116"/>
                    </a:lnTo>
                    <a:lnTo>
                      <a:pt x="26" y="105"/>
                    </a:lnTo>
                    <a:lnTo>
                      <a:pt x="26" y="89"/>
                    </a:lnTo>
                    <a:lnTo>
                      <a:pt x="16" y="95"/>
                    </a:lnTo>
                    <a:lnTo>
                      <a:pt x="5" y="84"/>
                    </a:lnTo>
                    <a:lnTo>
                      <a:pt x="0" y="74"/>
                    </a:lnTo>
                    <a:lnTo>
                      <a:pt x="5" y="63"/>
                    </a:lnTo>
                    <a:lnTo>
                      <a:pt x="10" y="52"/>
                    </a:lnTo>
                    <a:lnTo>
                      <a:pt x="10" y="37"/>
                    </a:lnTo>
                    <a:lnTo>
                      <a:pt x="10" y="26"/>
                    </a:lnTo>
                    <a:lnTo>
                      <a:pt x="16" y="21"/>
                    </a:lnTo>
                    <a:lnTo>
                      <a:pt x="10" y="5"/>
                    </a:lnTo>
                    <a:lnTo>
                      <a:pt x="5" y="5"/>
                    </a:lnTo>
                    <a:lnTo>
                      <a:pt x="5" y="0"/>
                    </a:lnTo>
                    <a:lnTo>
                      <a:pt x="21" y="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26" name="Freeform 478"/>
              <p:cNvSpPr>
                <a:spLocks/>
              </p:cNvSpPr>
              <p:nvPr/>
            </p:nvSpPr>
            <p:spPr bwMode="auto">
              <a:xfrm>
                <a:off x="2599" y="2099"/>
                <a:ext cx="95" cy="74"/>
              </a:xfrm>
              <a:custGeom>
                <a:avLst/>
                <a:gdLst>
                  <a:gd name="T0" fmla="*/ 10 w 95"/>
                  <a:gd name="T1" fmla="*/ 11 h 74"/>
                  <a:gd name="T2" fmla="*/ 47 w 95"/>
                  <a:gd name="T3" fmla="*/ 0 h 74"/>
                  <a:gd name="T4" fmla="*/ 79 w 95"/>
                  <a:gd name="T5" fmla="*/ 32 h 74"/>
                  <a:gd name="T6" fmla="*/ 84 w 95"/>
                  <a:gd name="T7" fmla="*/ 58 h 74"/>
                  <a:gd name="T8" fmla="*/ 95 w 95"/>
                  <a:gd name="T9" fmla="*/ 74 h 74"/>
                  <a:gd name="T10" fmla="*/ 79 w 95"/>
                  <a:gd name="T11" fmla="*/ 74 h 74"/>
                  <a:gd name="T12" fmla="*/ 68 w 95"/>
                  <a:gd name="T13" fmla="*/ 69 h 74"/>
                  <a:gd name="T14" fmla="*/ 58 w 95"/>
                  <a:gd name="T15" fmla="*/ 69 h 74"/>
                  <a:gd name="T16" fmla="*/ 10 w 95"/>
                  <a:gd name="T17" fmla="*/ 74 h 74"/>
                  <a:gd name="T18" fmla="*/ 5 w 95"/>
                  <a:gd name="T19" fmla="*/ 64 h 74"/>
                  <a:gd name="T20" fmla="*/ 47 w 95"/>
                  <a:gd name="T21" fmla="*/ 58 h 74"/>
                  <a:gd name="T22" fmla="*/ 53 w 95"/>
                  <a:gd name="T23" fmla="*/ 58 h 74"/>
                  <a:gd name="T24" fmla="*/ 47 w 95"/>
                  <a:gd name="T25" fmla="*/ 53 h 74"/>
                  <a:gd name="T26" fmla="*/ 37 w 95"/>
                  <a:gd name="T27" fmla="*/ 48 h 74"/>
                  <a:gd name="T28" fmla="*/ 10 w 95"/>
                  <a:gd name="T29" fmla="*/ 53 h 74"/>
                  <a:gd name="T30" fmla="*/ 0 w 95"/>
                  <a:gd name="T31" fmla="*/ 32 h 74"/>
                  <a:gd name="T32" fmla="*/ 10 w 95"/>
                  <a:gd name="T33" fmla="*/ 11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5" h="74">
                    <a:moveTo>
                      <a:pt x="10" y="11"/>
                    </a:moveTo>
                    <a:lnTo>
                      <a:pt x="47" y="0"/>
                    </a:lnTo>
                    <a:lnTo>
                      <a:pt x="79" y="32"/>
                    </a:lnTo>
                    <a:lnTo>
                      <a:pt x="84" y="58"/>
                    </a:lnTo>
                    <a:lnTo>
                      <a:pt x="95" y="74"/>
                    </a:lnTo>
                    <a:lnTo>
                      <a:pt x="79" y="74"/>
                    </a:lnTo>
                    <a:lnTo>
                      <a:pt x="68" y="69"/>
                    </a:lnTo>
                    <a:lnTo>
                      <a:pt x="58" y="69"/>
                    </a:lnTo>
                    <a:lnTo>
                      <a:pt x="10" y="74"/>
                    </a:lnTo>
                    <a:lnTo>
                      <a:pt x="5" y="64"/>
                    </a:lnTo>
                    <a:lnTo>
                      <a:pt x="47" y="58"/>
                    </a:lnTo>
                    <a:lnTo>
                      <a:pt x="53" y="58"/>
                    </a:lnTo>
                    <a:lnTo>
                      <a:pt x="47" y="53"/>
                    </a:lnTo>
                    <a:lnTo>
                      <a:pt x="37" y="48"/>
                    </a:lnTo>
                    <a:lnTo>
                      <a:pt x="10" y="53"/>
                    </a:lnTo>
                    <a:lnTo>
                      <a:pt x="0" y="32"/>
                    </a:lnTo>
                    <a:lnTo>
                      <a:pt x="10" y="11"/>
                    </a:lnTo>
                    <a:close/>
                  </a:path>
                </a:pathLst>
              </a:custGeom>
              <a:solidFill>
                <a:srgbClr val="FFFFB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27" name="Freeform 479"/>
              <p:cNvSpPr>
                <a:spLocks/>
              </p:cNvSpPr>
              <p:nvPr/>
            </p:nvSpPr>
            <p:spPr bwMode="auto">
              <a:xfrm>
                <a:off x="2599" y="2099"/>
                <a:ext cx="95" cy="74"/>
              </a:xfrm>
              <a:custGeom>
                <a:avLst/>
                <a:gdLst>
                  <a:gd name="T0" fmla="*/ 32 w 95"/>
                  <a:gd name="T1" fmla="*/ 6 h 74"/>
                  <a:gd name="T2" fmla="*/ 47 w 95"/>
                  <a:gd name="T3" fmla="*/ 0 h 74"/>
                  <a:gd name="T4" fmla="*/ 79 w 95"/>
                  <a:gd name="T5" fmla="*/ 32 h 74"/>
                  <a:gd name="T6" fmla="*/ 84 w 95"/>
                  <a:gd name="T7" fmla="*/ 58 h 74"/>
                  <a:gd name="T8" fmla="*/ 95 w 95"/>
                  <a:gd name="T9" fmla="*/ 74 h 74"/>
                  <a:gd name="T10" fmla="*/ 79 w 95"/>
                  <a:gd name="T11" fmla="*/ 74 h 74"/>
                  <a:gd name="T12" fmla="*/ 68 w 95"/>
                  <a:gd name="T13" fmla="*/ 69 h 74"/>
                  <a:gd name="T14" fmla="*/ 58 w 95"/>
                  <a:gd name="T15" fmla="*/ 69 h 74"/>
                  <a:gd name="T16" fmla="*/ 10 w 95"/>
                  <a:gd name="T17" fmla="*/ 74 h 74"/>
                  <a:gd name="T18" fmla="*/ 5 w 95"/>
                  <a:gd name="T19" fmla="*/ 64 h 74"/>
                  <a:gd name="T20" fmla="*/ 47 w 95"/>
                  <a:gd name="T21" fmla="*/ 58 h 74"/>
                  <a:gd name="T22" fmla="*/ 53 w 95"/>
                  <a:gd name="T23" fmla="*/ 58 h 74"/>
                  <a:gd name="T24" fmla="*/ 47 w 95"/>
                  <a:gd name="T25" fmla="*/ 53 h 74"/>
                  <a:gd name="T26" fmla="*/ 37 w 95"/>
                  <a:gd name="T27" fmla="*/ 48 h 74"/>
                  <a:gd name="T28" fmla="*/ 10 w 95"/>
                  <a:gd name="T29" fmla="*/ 53 h 74"/>
                  <a:gd name="T30" fmla="*/ 0 w 95"/>
                  <a:gd name="T31" fmla="*/ 32 h 74"/>
                  <a:gd name="T32" fmla="*/ 10 w 95"/>
                  <a:gd name="T33" fmla="*/ 11 h 74"/>
                  <a:gd name="T34" fmla="*/ 32 w 95"/>
                  <a:gd name="T35" fmla="*/ 6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5" h="74">
                    <a:moveTo>
                      <a:pt x="32" y="6"/>
                    </a:moveTo>
                    <a:lnTo>
                      <a:pt x="47" y="0"/>
                    </a:lnTo>
                    <a:lnTo>
                      <a:pt x="79" y="32"/>
                    </a:lnTo>
                    <a:lnTo>
                      <a:pt x="84" y="58"/>
                    </a:lnTo>
                    <a:lnTo>
                      <a:pt x="95" y="74"/>
                    </a:lnTo>
                    <a:lnTo>
                      <a:pt x="79" y="74"/>
                    </a:lnTo>
                    <a:lnTo>
                      <a:pt x="68" y="69"/>
                    </a:lnTo>
                    <a:lnTo>
                      <a:pt x="58" y="69"/>
                    </a:lnTo>
                    <a:lnTo>
                      <a:pt x="10" y="74"/>
                    </a:lnTo>
                    <a:lnTo>
                      <a:pt x="5" y="64"/>
                    </a:lnTo>
                    <a:lnTo>
                      <a:pt x="47" y="58"/>
                    </a:lnTo>
                    <a:lnTo>
                      <a:pt x="53" y="58"/>
                    </a:lnTo>
                    <a:lnTo>
                      <a:pt x="47" y="53"/>
                    </a:lnTo>
                    <a:lnTo>
                      <a:pt x="37" y="48"/>
                    </a:lnTo>
                    <a:lnTo>
                      <a:pt x="10" y="53"/>
                    </a:lnTo>
                    <a:lnTo>
                      <a:pt x="0" y="32"/>
                    </a:lnTo>
                    <a:lnTo>
                      <a:pt x="10" y="11"/>
                    </a:lnTo>
                    <a:lnTo>
                      <a:pt x="32" y="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28" name="Freeform 480"/>
              <p:cNvSpPr>
                <a:spLocks/>
              </p:cNvSpPr>
              <p:nvPr/>
            </p:nvSpPr>
            <p:spPr bwMode="auto">
              <a:xfrm>
                <a:off x="2915" y="2147"/>
                <a:ext cx="185" cy="174"/>
              </a:xfrm>
              <a:custGeom>
                <a:avLst/>
                <a:gdLst>
                  <a:gd name="T0" fmla="*/ 0 w 185"/>
                  <a:gd name="T1" fmla="*/ 137 h 174"/>
                  <a:gd name="T2" fmla="*/ 0 w 185"/>
                  <a:gd name="T3" fmla="*/ 84 h 174"/>
                  <a:gd name="T4" fmla="*/ 16 w 185"/>
                  <a:gd name="T5" fmla="*/ 68 h 174"/>
                  <a:gd name="T6" fmla="*/ 11 w 185"/>
                  <a:gd name="T7" fmla="*/ 37 h 174"/>
                  <a:gd name="T8" fmla="*/ 16 w 185"/>
                  <a:gd name="T9" fmla="*/ 26 h 174"/>
                  <a:gd name="T10" fmla="*/ 27 w 185"/>
                  <a:gd name="T11" fmla="*/ 5 h 174"/>
                  <a:gd name="T12" fmla="*/ 43 w 185"/>
                  <a:gd name="T13" fmla="*/ 0 h 174"/>
                  <a:gd name="T14" fmla="*/ 74 w 185"/>
                  <a:gd name="T15" fmla="*/ 16 h 174"/>
                  <a:gd name="T16" fmla="*/ 106 w 185"/>
                  <a:gd name="T17" fmla="*/ 21 h 174"/>
                  <a:gd name="T18" fmla="*/ 122 w 185"/>
                  <a:gd name="T19" fmla="*/ 10 h 174"/>
                  <a:gd name="T20" fmla="*/ 153 w 185"/>
                  <a:gd name="T21" fmla="*/ 16 h 174"/>
                  <a:gd name="T22" fmla="*/ 169 w 185"/>
                  <a:gd name="T23" fmla="*/ 5 h 174"/>
                  <a:gd name="T24" fmla="*/ 174 w 185"/>
                  <a:gd name="T25" fmla="*/ 16 h 174"/>
                  <a:gd name="T26" fmla="*/ 185 w 185"/>
                  <a:gd name="T27" fmla="*/ 37 h 174"/>
                  <a:gd name="T28" fmla="*/ 174 w 185"/>
                  <a:gd name="T29" fmla="*/ 53 h 174"/>
                  <a:gd name="T30" fmla="*/ 159 w 185"/>
                  <a:gd name="T31" fmla="*/ 84 h 174"/>
                  <a:gd name="T32" fmla="*/ 148 w 185"/>
                  <a:gd name="T33" fmla="*/ 95 h 174"/>
                  <a:gd name="T34" fmla="*/ 132 w 185"/>
                  <a:gd name="T35" fmla="*/ 132 h 174"/>
                  <a:gd name="T36" fmla="*/ 116 w 185"/>
                  <a:gd name="T37" fmla="*/ 126 h 174"/>
                  <a:gd name="T38" fmla="*/ 90 w 185"/>
                  <a:gd name="T39" fmla="*/ 169 h 174"/>
                  <a:gd name="T40" fmla="*/ 48 w 185"/>
                  <a:gd name="T41" fmla="*/ 174 h 174"/>
                  <a:gd name="T42" fmla="*/ 27 w 185"/>
                  <a:gd name="T43" fmla="*/ 132 h 174"/>
                  <a:gd name="T44" fmla="*/ 0 w 185"/>
                  <a:gd name="T45" fmla="*/ 137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85" h="174">
                    <a:moveTo>
                      <a:pt x="0" y="137"/>
                    </a:moveTo>
                    <a:lnTo>
                      <a:pt x="0" y="84"/>
                    </a:lnTo>
                    <a:lnTo>
                      <a:pt x="16" y="68"/>
                    </a:lnTo>
                    <a:lnTo>
                      <a:pt x="11" y="37"/>
                    </a:lnTo>
                    <a:lnTo>
                      <a:pt x="16" y="26"/>
                    </a:lnTo>
                    <a:lnTo>
                      <a:pt x="27" y="5"/>
                    </a:lnTo>
                    <a:lnTo>
                      <a:pt x="43" y="0"/>
                    </a:lnTo>
                    <a:lnTo>
                      <a:pt x="74" y="16"/>
                    </a:lnTo>
                    <a:lnTo>
                      <a:pt x="106" y="21"/>
                    </a:lnTo>
                    <a:lnTo>
                      <a:pt x="122" y="10"/>
                    </a:lnTo>
                    <a:lnTo>
                      <a:pt x="153" y="16"/>
                    </a:lnTo>
                    <a:lnTo>
                      <a:pt x="169" y="5"/>
                    </a:lnTo>
                    <a:lnTo>
                      <a:pt x="174" y="16"/>
                    </a:lnTo>
                    <a:lnTo>
                      <a:pt x="185" y="37"/>
                    </a:lnTo>
                    <a:lnTo>
                      <a:pt x="174" y="53"/>
                    </a:lnTo>
                    <a:lnTo>
                      <a:pt x="159" y="84"/>
                    </a:lnTo>
                    <a:lnTo>
                      <a:pt x="148" y="95"/>
                    </a:lnTo>
                    <a:lnTo>
                      <a:pt x="132" y="132"/>
                    </a:lnTo>
                    <a:lnTo>
                      <a:pt x="116" y="126"/>
                    </a:lnTo>
                    <a:lnTo>
                      <a:pt x="90" y="169"/>
                    </a:lnTo>
                    <a:lnTo>
                      <a:pt x="48" y="174"/>
                    </a:lnTo>
                    <a:lnTo>
                      <a:pt x="27" y="132"/>
                    </a:lnTo>
                    <a:lnTo>
                      <a:pt x="0" y="137"/>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29" name="Freeform 481"/>
              <p:cNvSpPr>
                <a:spLocks/>
              </p:cNvSpPr>
              <p:nvPr/>
            </p:nvSpPr>
            <p:spPr bwMode="auto">
              <a:xfrm>
                <a:off x="2915" y="2147"/>
                <a:ext cx="185" cy="174"/>
              </a:xfrm>
              <a:custGeom>
                <a:avLst/>
                <a:gdLst>
                  <a:gd name="T0" fmla="*/ 0 w 185"/>
                  <a:gd name="T1" fmla="*/ 111 h 174"/>
                  <a:gd name="T2" fmla="*/ 0 w 185"/>
                  <a:gd name="T3" fmla="*/ 84 h 174"/>
                  <a:gd name="T4" fmla="*/ 16 w 185"/>
                  <a:gd name="T5" fmla="*/ 68 h 174"/>
                  <a:gd name="T6" fmla="*/ 11 w 185"/>
                  <a:gd name="T7" fmla="*/ 37 h 174"/>
                  <a:gd name="T8" fmla="*/ 16 w 185"/>
                  <a:gd name="T9" fmla="*/ 26 h 174"/>
                  <a:gd name="T10" fmla="*/ 27 w 185"/>
                  <a:gd name="T11" fmla="*/ 5 h 174"/>
                  <a:gd name="T12" fmla="*/ 43 w 185"/>
                  <a:gd name="T13" fmla="*/ 0 h 174"/>
                  <a:gd name="T14" fmla="*/ 74 w 185"/>
                  <a:gd name="T15" fmla="*/ 16 h 174"/>
                  <a:gd name="T16" fmla="*/ 106 w 185"/>
                  <a:gd name="T17" fmla="*/ 21 h 174"/>
                  <a:gd name="T18" fmla="*/ 122 w 185"/>
                  <a:gd name="T19" fmla="*/ 10 h 174"/>
                  <a:gd name="T20" fmla="*/ 153 w 185"/>
                  <a:gd name="T21" fmla="*/ 16 h 174"/>
                  <a:gd name="T22" fmla="*/ 169 w 185"/>
                  <a:gd name="T23" fmla="*/ 5 h 174"/>
                  <a:gd name="T24" fmla="*/ 174 w 185"/>
                  <a:gd name="T25" fmla="*/ 16 h 174"/>
                  <a:gd name="T26" fmla="*/ 185 w 185"/>
                  <a:gd name="T27" fmla="*/ 37 h 174"/>
                  <a:gd name="T28" fmla="*/ 174 w 185"/>
                  <a:gd name="T29" fmla="*/ 53 h 174"/>
                  <a:gd name="T30" fmla="*/ 159 w 185"/>
                  <a:gd name="T31" fmla="*/ 84 h 174"/>
                  <a:gd name="T32" fmla="*/ 148 w 185"/>
                  <a:gd name="T33" fmla="*/ 95 h 174"/>
                  <a:gd name="T34" fmla="*/ 132 w 185"/>
                  <a:gd name="T35" fmla="*/ 132 h 174"/>
                  <a:gd name="T36" fmla="*/ 116 w 185"/>
                  <a:gd name="T37" fmla="*/ 126 h 174"/>
                  <a:gd name="T38" fmla="*/ 90 w 185"/>
                  <a:gd name="T39" fmla="*/ 169 h 174"/>
                  <a:gd name="T40" fmla="*/ 48 w 185"/>
                  <a:gd name="T41" fmla="*/ 174 h 174"/>
                  <a:gd name="T42" fmla="*/ 27 w 185"/>
                  <a:gd name="T43" fmla="*/ 132 h 174"/>
                  <a:gd name="T44" fmla="*/ 0 w 185"/>
                  <a:gd name="T45" fmla="*/ 137 h 174"/>
                  <a:gd name="T46" fmla="*/ 0 w 185"/>
                  <a:gd name="T47" fmla="*/ 111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85" h="174">
                    <a:moveTo>
                      <a:pt x="0" y="111"/>
                    </a:moveTo>
                    <a:lnTo>
                      <a:pt x="0" y="84"/>
                    </a:lnTo>
                    <a:lnTo>
                      <a:pt x="16" y="68"/>
                    </a:lnTo>
                    <a:lnTo>
                      <a:pt x="11" y="37"/>
                    </a:lnTo>
                    <a:lnTo>
                      <a:pt x="16" y="26"/>
                    </a:lnTo>
                    <a:lnTo>
                      <a:pt x="27" y="5"/>
                    </a:lnTo>
                    <a:lnTo>
                      <a:pt x="43" y="0"/>
                    </a:lnTo>
                    <a:lnTo>
                      <a:pt x="74" y="16"/>
                    </a:lnTo>
                    <a:lnTo>
                      <a:pt x="106" y="21"/>
                    </a:lnTo>
                    <a:lnTo>
                      <a:pt x="122" y="10"/>
                    </a:lnTo>
                    <a:lnTo>
                      <a:pt x="153" y="16"/>
                    </a:lnTo>
                    <a:lnTo>
                      <a:pt x="169" y="5"/>
                    </a:lnTo>
                    <a:lnTo>
                      <a:pt x="174" y="16"/>
                    </a:lnTo>
                    <a:lnTo>
                      <a:pt x="185" y="37"/>
                    </a:lnTo>
                    <a:lnTo>
                      <a:pt x="174" y="53"/>
                    </a:lnTo>
                    <a:lnTo>
                      <a:pt x="159" y="84"/>
                    </a:lnTo>
                    <a:lnTo>
                      <a:pt x="148" y="95"/>
                    </a:lnTo>
                    <a:lnTo>
                      <a:pt x="132" y="132"/>
                    </a:lnTo>
                    <a:lnTo>
                      <a:pt x="116" y="126"/>
                    </a:lnTo>
                    <a:lnTo>
                      <a:pt x="90" y="169"/>
                    </a:lnTo>
                    <a:lnTo>
                      <a:pt x="48" y="174"/>
                    </a:lnTo>
                    <a:lnTo>
                      <a:pt x="27" y="132"/>
                    </a:lnTo>
                    <a:lnTo>
                      <a:pt x="0" y="137"/>
                    </a:lnTo>
                    <a:lnTo>
                      <a:pt x="0" y="11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30" name="Freeform 482"/>
              <p:cNvSpPr>
                <a:spLocks/>
              </p:cNvSpPr>
              <p:nvPr/>
            </p:nvSpPr>
            <p:spPr bwMode="auto">
              <a:xfrm>
                <a:off x="3100" y="2200"/>
                <a:ext cx="206" cy="158"/>
              </a:xfrm>
              <a:custGeom>
                <a:avLst/>
                <a:gdLst>
                  <a:gd name="T0" fmla="*/ 26 w 206"/>
                  <a:gd name="T1" fmla="*/ 158 h 158"/>
                  <a:gd name="T2" fmla="*/ 26 w 206"/>
                  <a:gd name="T3" fmla="*/ 142 h 158"/>
                  <a:gd name="T4" fmla="*/ 10 w 206"/>
                  <a:gd name="T5" fmla="*/ 116 h 158"/>
                  <a:gd name="T6" fmla="*/ 0 w 206"/>
                  <a:gd name="T7" fmla="*/ 89 h 158"/>
                  <a:gd name="T8" fmla="*/ 16 w 206"/>
                  <a:gd name="T9" fmla="*/ 63 h 158"/>
                  <a:gd name="T10" fmla="*/ 32 w 206"/>
                  <a:gd name="T11" fmla="*/ 58 h 158"/>
                  <a:gd name="T12" fmla="*/ 37 w 206"/>
                  <a:gd name="T13" fmla="*/ 63 h 158"/>
                  <a:gd name="T14" fmla="*/ 63 w 206"/>
                  <a:gd name="T15" fmla="*/ 52 h 158"/>
                  <a:gd name="T16" fmla="*/ 74 w 206"/>
                  <a:gd name="T17" fmla="*/ 42 h 158"/>
                  <a:gd name="T18" fmla="*/ 68 w 206"/>
                  <a:gd name="T19" fmla="*/ 37 h 158"/>
                  <a:gd name="T20" fmla="*/ 74 w 206"/>
                  <a:gd name="T21" fmla="*/ 37 h 158"/>
                  <a:gd name="T22" fmla="*/ 95 w 206"/>
                  <a:gd name="T23" fmla="*/ 31 h 158"/>
                  <a:gd name="T24" fmla="*/ 116 w 206"/>
                  <a:gd name="T25" fmla="*/ 5 h 158"/>
                  <a:gd name="T26" fmla="*/ 132 w 206"/>
                  <a:gd name="T27" fmla="*/ 0 h 158"/>
                  <a:gd name="T28" fmla="*/ 142 w 206"/>
                  <a:gd name="T29" fmla="*/ 21 h 158"/>
                  <a:gd name="T30" fmla="*/ 142 w 206"/>
                  <a:gd name="T31" fmla="*/ 42 h 158"/>
                  <a:gd name="T32" fmla="*/ 153 w 206"/>
                  <a:gd name="T33" fmla="*/ 42 h 158"/>
                  <a:gd name="T34" fmla="*/ 169 w 206"/>
                  <a:gd name="T35" fmla="*/ 58 h 158"/>
                  <a:gd name="T36" fmla="*/ 169 w 206"/>
                  <a:gd name="T37" fmla="*/ 63 h 158"/>
                  <a:gd name="T38" fmla="*/ 190 w 206"/>
                  <a:gd name="T39" fmla="*/ 79 h 158"/>
                  <a:gd name="T40" fmla="*/ 190 w 206"/>
                  <a:gd name="T41" fmla="*/ 89 h 158"/>
                  <a:gd name="T42" fmla="*/ 200 w 206"/>
                  <a:gd name="T43" fmla="*/ 95 h 158"/>
                  <a:gd name="T44" fmla="*/ 206 w 206"/>
                  <a:gd name="T45" fmla="*/ 105 h 158"/>
                  <a:gd name="T46" fmla="*/ 169 w 206"/>
                  <a:gd name="T47" fmla="*/ 105 h 158"/>
                  <a:gd name="T48" fmla="*/ 148 w 206"/>
                  <a:gd name="T49" fmla="*/ 110 h 158"/>
                  <a:gd name="T50" fmla="*/ 116 w 206"/>
                  <a:gd name="T51" fmla="*/ 121 h 158"/>
                  <a:gd name="T52" fmla="*/ 95 w 206"/>
                  <a:gd name="T53" fmla="*/ 116 h 158"/>
                  <a:gd name="T54" fmla="*/ 79 w 206"/>
                  <a:gd name="T55" fmla="*/ 105 h 158"/>
                  <a:gd name="T56" fmla="*/ 63 w 206"/>
                  <a:gd name="T57" fmla="*/ 116 h 158"/>
                  <a:gd name="T58" fmla="*/ 63 w 206"/>
                  <a:gd name="T59" fmla="*/ 132 h 158"/>
                  <a:gd name="T60" fmla="*/ 47 w 206"/>
                  <a:gd name="T61" fmla="*/ 132 h 158"/>
                  <a:gd name="T62" fmla="*/ 32 w 206"/>
                  <a:gd name="T63" fmla="*/ 132 h 158"/>
                  <a:gd name="T64" fmla="*/ 26 w 206"/>
                  <a:gd name="T6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06" h="158">
                    <a:moveTo>
                      <a:pt x="26" y="158"/>
                    </a:moveTo>
                    <a:lnTo>
                      <a:pt x="26" y="142"/>
                    </a:lnTo>
                    <a:lnTo>
                      <a:pt x="10" y="116"/>
                    </a:lnTo>
                    <a:lnTo>
                      <a:pt x="0" y="89"/>
                    </a:lnTo>
                    <a:lnTo>
                      <a:pt x="16" y="63"/>
                    </a:lnTo>
                    <a:lnTo>
                      <a:pt x="32" y="58"/>
                    </a:lnTo>
                    <a:lnTo>
                      <a:pt x="37" y="63"/>
                    </a:lnTo>
                    <a:lnTo>
                      <a:pt x="63" y="52"/>
                    </a:lnTo>
                    <a:lnTo>
                      <a:pt x="74" y="42"/>
                    </a:lnTo>
                    <a:lnTo>
                      <a:pt x="68" y="37"/>
                    </a:lnTo>
                    <a:lnTo>
                      <a:pt x="74" y="37"/>
                    </a:lnTo>
                    <a:lnTo>
                      <a:pt x="95" y="31"/>
                    </a:lnTo>
                    <a:lnTo>
                      <a:pt x="116" y="5"/>
                    </a:lnTo>
                    <a:lnTo>
                      <a:pt x="132" y="0"/>
                    </a:lnTo>
                    <a:lnTo>
                      <a:pt x="142" y="21"/>
                    </a:lnTo>
                    <a:lnTo>
                      <a:pt x="142" y="42"/>
                    </a:lnTo>
                    <a:lnTo>
                      <a:pt x="153" y="42"/>
                    </a:lnTo>
                    <a:lnTo>
                      <a:pt x="169" y="58"/>
                    </a:lnTo>
                    <a:lnTo>
                      <a:pt x="169" y="63"/>
                    </a:lnTo>
                    <a:lnTo>
                      <a:pt x="190" y="79"/>
                    </a:lnTo>
                    <a:lnTo>
                      <a:pt x="190" y="89"/>
                    </a:lnTo>
                    <a:lnTo>
                      <a:pt x="200" y="95"/>
                    </a:lnTo>
                    <a:lnTo>
                      <a:pt x="206" y="105"/>
                    </a:lnTo>
                    <a:lnTo>
                      <a:pt x="169" y="105"/>
                    </a:lnTo>
                    <a:lnTo>
                      <a:pt x="148" y="110"/>
                    </a:lnTo>
                    <a:lnTo>
                      <a:pt x="116" y="121"/>
                    </a:lnTo>
                    <a:lnTo>
                      <a:pt x="95" y="116"/>
                    </a:lnTo>
                    <a:lnTo>
                      <a:pt x="79" y="105"/>
                    </a:lnTo>
                    <a:lnTo>
                      <a:pt x="63" y="116"/>
                    </a:lnTo>
                    <a:lnTo>
                      <a:pt x="63" y="132"/>
                    </a:lnTo>
                    <a:lnTo>
                      <a:pt x="47" y="132"/>
                    </a:lnTo>
                    <a:lnTo>
                      <a:pt x="32" y="132"/>
                    </a:lnTo>
                    <a:lnTo>
                      <a:pt x="26" y="158"/>
                    </a:lnTo>
                    <a:close/>
                  </a:path>
                </a:pathLst>
              </a:custGeom>
              <a:solidFill>
                <a:srgbClr val="FFBE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31" name="Freeform 483"/>
              <p:cNvSpPr>
                <a:spLocks/>
              </p:cNvSpPr>
              <p:nvPr/>
            </p:nvSpPr>
            <p:spPr bwMode="auto">
              <a:xfrm>
                <a:off x="3100" y="2200"/>
                <a:ext cx="206" cy="158"/>
              </a:xfrm>
              <a:custGeom>
                <a:avLst/>
                <a:gdLst>
                  <a:gd name="T0" fmla="*/ 26 w 206"/>
                  <a:gd name="T1" fmla="*/ 153 h 158"/>
                  <a:gd name="T2" fmla="*/ 26 w 206"/>
                  <a:gd name="T3" fmla="*/ 142 h 158"/>
                  <a:gd name="T4" fmla="*/ 10 w 206"/>
                  <a:gd name="T5" fmla="*/ 116 h 158"/>
                  <a:gd name="T6" fmla="*/ 0 w 206"/>
                  <a:gd name="T7" fmla="*/ 89 h 158"/>
                  <a:gd name="T8" fmla="*/ 16 w 206"/>
                  <a:gd name="T9" fmla="*/ 63 h 158"/>
                  <a:gd name="T10" fmla="*/ 32 w 206"/>
                  <a:gd name="T11" fmla="*/ 58 h 158"/>
                  <a:gd name="T12" fmla="*/ 37 w 206"/>
                  <a:gd name="T13" fmla="*/ 63 h 158"/>
                  <a:gd name="T14" fmla="*/ 63 w 206"/>
                  <a:gd name="T15" fmla="*/ 52 h 158"/>
                  <a:gd name="T16" fmla="*/ 74 w 206"/>
                  <a:gd name="T17" fmla="*/ 42 h 158"/>
                  <a:gd name="T18" fmla="*/ 68 w 206"/>
                  <a:gd name="T19" fmla="*/ 37 h 158"/>
                  <a:gd name="T20" fmla="*/ 74 w 206"/>
                  <a:gd name="T21" fmla="*/ 37 h 158"/>
                  <a:gd name="T22" fmla="*/ 95 w 206"/>
                  <a:gd name="T23" fmla="*/ 31 h 158"/>
                  <a:gd name="T24" fmla="*/ 116 w 206"/>
                  <a:gd name="T25" fmla="*/ 5 h 158"/>
                  <a:gd name="T26" fmla="*/ 132 w 206"/>
                  <a:gd name="T27" fmla="*/ 0 h 158"/>
                  <a:gd name="T28" fmla="*/ 142 w 206"/>
                  <a:gd name="T29" fmla="*/ 21 h 158"/>
                  <a:gd name="T30" fmla="*/ 142 w 206"/>
                  <a:gd name="T31" fmla="*/ 42 h 158"/>
                  <a:gd name="T32" fmla="*/ 153 w 206"/>
                  <a:gd name="T33" fmla="*/ 42 h 158"/>
                  <a:gd name="T34" fmla="*/ 169 w 206"/>
                  <a:gd name="T35" fmla="*/ 58 h 158"/>
                  <a:gd name="T36" fmla="*/ 169 w 206"/>
                  <a:gd name="T37" fmla="*/ 63 h 158"/>
                  <a:gd name="T38" fmla="*/ 190 w 206"/>
                  <a:gd name="T39" fmla="*/ 79 h 158"/>
                  <a:gd name="T40" fmla="*/ 190 w 206"/>
                  <a:gd name="T41" fmla="*/ 89 h 158"/>
                  <a:gd name="T42" fmla="*/ 200 w 206"/>
                  <a:gd name="T43" fmla="*/ 95 h 158"/>
                  <a:gd name="T44" fmla="*/ 206 w 206"/>
                  <a:gd name="T45" fmla="*/ 105 h 158"/>
                  <a:gd name="T46" fmla="*/ 169 w 206"/>
                  <a:gd name="T47" fmla="*/ 105 h 158"/>
                  <a:gd name="T48" fmla="*/ 148 w 206"/>
                  <a:gd name="T49" fmla="*/ 110 h 158"/>
                  <a:gd name="T50" fmla="*/ 116 w 206"/>
                  <a:gd name="T51" fmla="*/ 121 h 158"/>
                  <a:gd name="T52" fmla="*/ 95 w 206"/>
                  <a:gd name="T53" fmla="*/ 116 h 158"/>
                  <a:gd name="T54" fmla="*/ 79 w 206"/>
                  <a:gd name="T55" fmla="*/ 105 h 158"/>
                  <a:gd name="T56" fmla="*/ 63 w 206"/>
                  <a:gd name="T57" fmla="*/ 116 h 158"/>
                  <a:gd name="T58" fmla="*/ 63 w 206"/>
                  <a:gd name="T59" fmla="*/ 132 h 158"/>
                  <a:gd name="T60" fmla="*/ 47 w 206"/>
                  <a:gd name="T61" fmla="*/ 132 h 158"/>
                  <a:gd name="T62" fmla="*/ 32 w 206"/>
                  <a:gd name="T63" fmla="*/ 132 h 158"/>
                  <a:gd name="T64" fmla="*/ 26 w 206"/>
                  <a:gd name="T65" fmla="*/ 158 h 158"/>
                  <a:gd name="T66" fmla="*/ 26 w 206"/>
                  <a:gd name="T67" fmla="*/ 15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06" h="158">
                    <a:moveTo>
                      <a:pt x="26" y="153"/>
                    </a:moveTo>
                    <a:lnTo>
                      <a:pt x="26" y="142"/>
                    </a:lnTo>
                    <a:lnTo>
                      <a:pt x="10" y="116"/>
                    </a:lnTo>
                    <a:lnTo>
                      <a:pt x="0" y="89"/>
                    </a:lnTo>
                    <a:lnTo>
                      <a:pt x="16" y="63"/>
                    </a:lnTo>
                    <a:lnTo>
                      <a:pt x="32" y="58"/>
                    </a:lnTo>
                    <a:lnTo>
                      <a:pt x="37" y="63"/>
                    </a:lnTo>
                    <a:lnTo>
                      <a:pt x="63" y="52"/>
                    </a:lnTo>
                    <a:lnTo>
                      <a:pt x="74" y="42"/>
                    </a:lnTo>
                    <a:lnTo>
                      <a:pt x="68" y="37"/>
                    </a:lnTo>
                    <a:lnTo>
                      <a:pt x="74" y="37"/>
                    </a:lnTo>
                    <a:lnTo>
                      <a:pt x="95" y="31"/>
                    </a:lnTo>
                    <a:lnTo>
                      <a:pt x="116" y="5"/>
                    </a:lnTo>
                    <a:lnTo>
                      <a:pt x="132" y="0"/>
                    </a:lnTo>
                    <a:lnTo>
                      <a:pt x="142" y="21"/>
                    </a:lnTo>
                    <a:lnTo>
                      <a:pt x="142" y="42"/>
                    </a:lnTo>
                    <a:lnTo>
                      <a:pt x="153" y="42"/>
                    </a:lnTo>
                    <a:lnTo>
                      <a:pt x="169" y="58"/>
                    </a:lnTo>
                    <a:lnTo>
                      <a:pt x="169" y="63"/>
                    </a:lnTo>
                    <a:lnTo>
                      <a:pt x="190" y="79"/>
                    </a:lnTo>
                    <a:lnTo>
                      <a:pt x="190" y="89"/>
                    </a:lnTo>
                    <a:lnTo>
                      <a:pt x="200" y="95"/>
                    </a:lnTo>
                    <a:lnTo>
                      <a:pt x="206" y="105"/>
                    </a:lnTo>
                    <a:lnTo>
                      <a:pt x="169" y="105"/>
                    </a:lnTo>
                    <a:lnTo>
                      <a:pt x="148" y="110"/>
                    </a:lnTo>
                    <a:lnTo>
                      <a:pt x="116" y="121"/>
                    </a:lnTo>
                    <a:lnTo>
                      <a:pt x="95" y="116"/>
                    </a:lnTo>
                    <a:lnTo>
                      <a:pt x="79" y="105"/>
                    </a:lnTo>
                    <a:lnTo>
                      <a:pt x="63" y="116"/>
                    </a:lnTo>
                    <a:lnTo>
                      <a:pt x="63" y="132"/>
                    </a:lnTo>
                    <a:lnTo>
                      <a:pt x="47" y="132"/>
                    </a:lnTo>
                    <a:lnTo>
                      <a:pt x="32" y="132"/>
                    </a:lnTo>
                    <a:lnTo>
                      <a:pt x="26" y="158"/>
                    </a:lnTo>
                    <a:lnTo>
                      <a:pt x="26" y="153"/>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32" name="Freeform 484"/>
              <p:cNvSpPr>
                <a:spLocks/>
              </p:cNvSpPr>
              <p:nvPr/>
            </p:nvSpPr>
            <p:spPr bwMode="auto">
              <a:xfrm>
                <a:off x="3047" y="2332"/>
                <a:ext cx="116" cy="153"/>
              </a:xfrm>
              <a:custGeom>
                <a:avLst/>
                <a:gdLst>
                  <a:gd name="T0" fmla="*/ 0 w 116"/>
                  <a:gd name="T1" fmla="*/ 137 h 153"/>
                  <a:gd name="T2" fmla="*/ 5 w 116"/>
                  <a:gd name="T3" fmla="*/ 126 h 153"/>
                  <a:gd name="T4" fmla="*/ 11 w 116"/>
                  <a:gd name="T5" fmla="*/ 131 h 153"/>
                  <a:gd name="T6" fmla="*/ 5 w 116"/>
                  <a:gd name="T7" fmla="*/ 105 h 153"/>
                  <a:gd name="T8" fmla="*/ 16 w 116"/>
                  <a:gd name="T9" fmla="*/ 105 h 153"/>
                  <a:gd name="T10" fmla="*/ 21 w 116"/>
                  <a:gd name="T11" fmla="*/ 95 h 153"/>
                  <a:gd name="T12" fmla="*/ 32 w 116"/>
                  <a:gd name="T13" fmla="*/ 105 h 153"/>
                  <a:gd name="T14" fmla="*/ 37 w 116"/>
                  <a:gd name="T15" fmla="*/ 110 h 153"/>
                  <a:gd name="T16" fmla="*/ 42 w 116"/>
                  <a:gd name="T17" fmla="*/ 100 h 153"/>
                  <a:gd name="T18" fmla="*/ 42 w 116"/>
                  <a:gd name="T19" fmla="*/ 110 h 153"/>
                  <a:gd name="T20" fmla="*/ 48 w 116"/>
                  <a:gd name="T21" fmla="*/ 110 h 153"/>
                  <a:gd name="T22" fmla="*/ 53 w 116"/>
                  <a:gd name="T23" fmla="*/ 95 h 153"/>
                  <a:gd name="T24" fmla="*/ 53 w 116"/>
                  <a:gd name="T25" fmla="*/ 73 h 153"/>
                  <a:gd name="T26" fmla="*/ 42 w 116"/>
                  <a:gd name="T27" fmla="*/ 68 h 153"/>
                  <a:gd name="T28" fmla="*/ 53 w 116"/>
                  <a:gd name="T29" fmla="*/ 47 h 153"/>
                  <a:gd name="T30" fmla="*/ 48 w 116"/>
                  <a:gd name="T31" fmla="*/ 42 h 153"/>
                  <a:gd name="T32" fmla="*/ 32 w 116"/>
                  <a:gd name="T33" fmla="*/ 42 h 153"/>
                  <a:gd name="T34" fmla="*/ 32 w 116"/>
                  <a:gd name="T35" fmla="*/ 26 h 153"/>
                  <a:gd name="T36" fmla="*/ 58 w 116"/>
                  <a:gd name="T37" fmla="*/ 26 h 153"/>
                  <a:gd name="T38" fmla="*/ 79 w 116"/>
                  <a:gd name="T39" fmla="*/ 36 h 153"/>
                  <a:gd name="T40" fmla="*/ 79 w 116"/>
                  <a:gd name="T41" fmla="*/ 26 h 153"/>
                  <a:gd name="T42" fmla="*/ 85 w 116"/>
                  <a:gd name="T43" fmla="*/ 0 h 153"/>
                  <a:gd name="T44" fmla="*/ 100 w 116"/>
                  <a:gd name="T45" fmla="*/ 0 h 153"/>
                  <a:gd name="T46" fmla="*/ 116 w 116"/>
                  <a:gd name="T47" fmla="*/ 0 h 153"/>
                  <a:gd name="T48" fmla="*/ 106 w 116"/>
                  <a:gd name="T49" fmla="*/ 47 h 153"/>
                  <a:gd name="T50" fmla="*/ 106 w 116"/>
                  <a:gd name="T51" fmla="*/ 58 h 153"/>
                  <a:gd name="T52" fmla="*/ 106 w 116"/>
                  <a:gd name="T53" fmla="*/ 73 h 153"/>
                  <a:gd name="T54" fmla="*/ 79 w 116"/>
                  <a:gd name="T55" fmla="*/ 105 h 153"/>
                  <a:gd name="T56" fmla="*/ 79 w 116"/>
                  <a:gd name="T57" fmla="*/ 126 h 153"/>
                  <a:gd name="T58" fmla="*/ 79 w 116"/>
                  <a:gd name="T59" fmla="*/ 126 h 153"/>
                  <a:gd name="T60" fmla="*/ 53 w 116"/>
                  <a:gd name="T61" fmla="*/ 153 h 153"/>
                  <a:gd name="T62" fmla="*/ 53 w 116"/>
                  <a:gd name="T63" fmla="*/ 142 h 153"/>
                  <a:gd name="T64" fmla="*/ 32 w 116"/>
                  <a:gd name="T65" fmla="*/ 147 h 153"/>
                  <a:gd name="T66" fmla="*/ 27 w 116"/>
                  <a:gd name="T67" fmla="*/ 142 h 153"/>
                  <a:gd name="T68" fmla="*/ 16 w 116"/>
                  <a:gd name="T69" fmla="*/ 153 h 153"/>
                  <a:gd name="T70" fmla="*/ 0 w 116"/>
                  <a:gd name="T71" fmla="*/ 137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16" h="153">
                    <a:moveTo>
                      <a:pt x="0" y="137"/>
                    </a:moveTo>
                    <a:lnTo>
                      <a:pt x="5" y="126"/>
                    </a:lnTo>
                    <a:lnTo>
                      <a:pt x="11" y="131"/>
                    </a:lnTo>
                    <a:lnTo>
                      <a:pt x="5" y="105"/>
                    </a:lnTo>
                    <a:lnTo>
                      <a:pt x="16" y="105"/>
                    </a:lnTo>
                    <a:lnTo>
                      <a:pt x="21" y="95"/>
                    </a:lnTo>
                    <a:lnTo>
                      <a:pt x="32" y="105"/>
                    </a:lnTo>
                    <a:lnTo>
                      <a:pt x="37" y="110"/>
                    </a:lnTo>
                    <a:lnTo>
                      <a:pt x="42" y="100"/>
                    </a:lnTo>
                    <a:lnTo>
                      <a:pt x="42" y="110"/>
                    </a:lnTo>
                    <a:lnTo>
                      <a:pt x="48" y="110"/>
                    </a:lnTo>
                    <a:lnTo>
                      <a:pt x="53" y="95"/>
                    </a:lnTo>
                    <a:lnTo>
                      <a:pt x="53" y="73"/>
                    </a:lnTo>
                    <a:lnTo>
                      <a:pt x="42" y="68"/>
                    </a:lnTo>
                    <a:lnTo>
                      <a:pt x="53" y="47"/>
                    </a:lnTo>
                    <a:lnTo>
                      <a:pt x="48" y="42"/>
                    </a:lnTo>
                    <a:lnTo>
                      <a:pt x="32" y="42"/>
                    </a:lnTo>
                    <a:lnTo>
                      <a:pt x="32" y="26"/>
                    </a:lnTo>
                    <a:lnTo>
                      <a:pt x="58" y="26"/>
                    </a:lnTo>
                    <a:lnTo>
                      <a:pt x="79" y="36"/>
                    </a:lnTo>
                    <a:lnTo>
                      <a:pt x="79" y="26"/>
                    </a:lnTo>
                    <a:lnTo>
                      <a:pt x="85" y="0"/>
                    </a:lnTo>
                    <a:lnTo>
                      <a:pt x="100" y="0"/>
                    </a:lnTo>
                    <a:lnTo>
                      <a:pt x="116" y="0"/>
                    </a:lnTo>
                    <a:lnTo>
                      <a:pt x="106" y="47"/>
                    </a:lnTo>
                    <a:lnTo>
                      <a:pt x="106" y="58"/>
                    </a:lnTo>
                    <a:lnTo>
                      <a:pt x="106" y="73"/>
                    </a:lnTo>
                    <a:lnTo>
                      <a:pt x="79" y="105"/>
                    </a:lnTo>
                    <a:lnTo>
                      <a:pt x="79" y="126"/>
                    </a:lnTo>
                    <a:lnTo>
                      <a:pt x="79" y="126"/>
                    </a:lnTo>
                    <a:lnTo>
                      <a:pt x="53" y="153"/>
                    </a:lnTo>
                    <a:lnTo>
                      <a:pt x="53" y="142"/>
                    </a:lnTo>
                    <a:lnTo>
                      <a:pt x="32" y="147"/>
                    </a:lnTo>
                    <a:lnTo>
                      <a:pt x="27" y="142"/>
                    </a:lnTo>
                    <a:lnTo>
                      <a:pt x="16" y="153"/>
                    </a:lnTo>
                    <a:lnTo>
                      <a:pt x="0" y="137"/>
                    </a:lnTo>
                    <a:close/>
                  </a:path>
                </a:pathLst>
              </a:custGeom>
              <a:solidFill>
                <a:srgbClr val="BEE8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33" name="Freeform 485"/>
              <p:cNvSpPr>
                <a:spLocks/>
              </p:cNvSpPr>
              <p:nvPr/>
            </p:nvSpPr>
            <p:spPr bwMode="auto">
              <a:xfrm>
                <a:off x="3047" y="2332"/>
                <a:ext cx="116" cy="153"/>
              </a:xfrm>
              <a:custGeom>
                <a:avLst/>
                <a:gdLst>
                  <a:gd name="T0" fmla="*/ 0 w 116"/>
                  <a:gd name="T1" fmla="*/ 131 h 153"/>
                  <a:gd name="T2" fmla="*/ 5 w 116"/>
                  <a:gd name="T3" fmla="*/ 126 h 153"/>
                  <a:gd name="T4" fmla="*/ 11 w 116"/>
                  <a:gd name="T5" fmla="*/ 131 h 153"/>
                  <a:gd name="T6" fmla="*/ 5 w 116"/>
                  <a:gd name="T7" fmla="*/ 105 h 153"/>
                  <a:gd name="T8" fmla="*/ 16 w 116"/>
                  <a:gd name="T9" fmla="*/ 105 h 153"/>
                  <a:gd name="T10" fmla="*/ 21 w 116"/>
                  <a:gd name="T11" fmla="*/ 95 h 153"/>
                  <a:gd name="T12" fmla="*/ 32 w 116"/>
                  <a:gd name="T13" fmla="*/ 105 h 153"/>
                  <a:gd name="T14" fmla="*/ 37 w 116"/>
                  <a:gd name="T15" fmla="*/ 110 h 153"/>
                  <a:gd name="T16" fmla="*/ 42 w 116"/>
                  <a:gd name="T17" fmla="*/ 100 h 153"/>
                  <a:gd name="T18" fmla="*/ 42 w 116"/>
                  <a:gd name="T19" fmla="*/ 110 h 153"/>
                  <a:gd name="T20" fmla="*/ 48 w 116"/>
                  <a:gd name="T21" fmla="*/ 110 h 153"/>
                  <a:gd name="T22" fmla="*/ 53 w 116"/>
                  <a:gd name="T23" fmla="*/ 95 h 153"/>
                  <a:gd name="T24" fmla="*/ 53 w 116"/>
                  <a:gd name="T25" fmla="*/ 73 h 153"/>
                  <a:gd name="T26" fmla="*/ 42 w 116"/>
                  <a:gd name="T27" fmla="*/ 68 h 153"/>
                  <a:gd name="T28" fmla="*/ 53 w 116"/>
                  <a:gd name="T29" fmla="*/ 47 h 153"/>
                  <a:gd name="T30" fmla="*/ 48 w 116"/>
                  <a:gd name="T31" fmla="*/ 42 h 153"/>
                  <a:gd name="T32" fmla="*/ 32 w 116"/>
                  <a:gd name="T33" fmla="*/ 42 h 153"/>
                  <a:gd name="T34" fmla="*/ 32 w 116"/>
                  <a:gd name="T35" fmla="*/ 26 h 153"/>
                  <a:gd name="T36" fmla="*/ 58 w 116"/>
                  <a:gd name="T37" fmla="*/ 26 h 153"/>
                  <a:gd name="T38" fmla="*/ 79 w 116"/>
                  <a:gd name="T39" fmla="*/ 36 h 153"/>
                  <a:gd name="T40" fmla="*/ 79 w 116"/>
                  <a:gd name="T41" fmla="*/ 26 h 153"/>
                  <a:gd name="T42" fmla="*/ 85 w 116"/>
                  <a:gd name="T43" fmla="*/ 0 h 153"/>
                  <a:gd name="T44" fmla="*/ 100 w 116"/>
                  <a:gd name="T45" fmla="*/ 0 h 153"/>
                  <a:gd name="T46" fmla="*/ 116 w 116"/>
                  <a:gd name="T47" fmla="*/ 0 h 153"/>
                  <a:gd name="T48" fmla="*/ 106 w 116"/>
                  <a:gd name="T49" fmla="*/ 47 h 153"/>
                  <a:gd name="T50" fmla="*/ 106 w 116"/>
                  <a:gd name="T51" fmla="*/ 58 h 153"/>
                  <a:gd name="T52" fmla="*/ 106 w 116"/>
                  <a:gd name="T53" fmla="*/ 73 h 153"/>
                  <a:gd name="T54" fmla="*/ 79 w 116"/>
                  <a:gd name="T55" fmla="*/ 105 h 153"/>
                  <a:gd name="T56" fmla="*/ 79 w 116"/>
                  <a:gd name="T57" fmla="*/ 126 h 153"/>
                  <a:gd name="T58" fmla="*/ 79 w 116"/>
                  <a:gd name="T59" fmla="*/ 126 h 153"/>
                  <a:gd name="T60" fmla="*/ 53 w 116"/>
                  <a:gd name="T61" fmla="*/ 153 h 153"/>
                  <a:gd name="T62" fmla="*/ 53 w 116"/>
                  <a:gd name="T63" fmla="*/ 142 h 153"/>
                  <a:gd name="T64" fmla="*/ 32 w 116"/>
                  <a:gd name="T65" fmla="*/ 147 h 153"/>
                  <a:gd name="T66" fmla="*/ 27 w 116"/>
                  <a:gd name="T67" fmla="*/ 142 h 153"/>
                  <a:gd name="T68" fmla="*/ 16 w 116"/>
                  <a:gd name="T69" fmla="*/ 153 h 153"/>
                  <a:gd name="T70" fmla="*/ 0 w 116"/>
                  <a:gd name="T71" fmla="*/ 137 h 153"/>
                  <a:gd name="T72" fmla="*/ 0 w 116"/>
                  <a:gd name="T73" fmla="*/ 131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16" h="153">
                    <a:moveTo>
                      <a:pt x="0" y="131"/>
                    </a:moveTo>
                    <a:lnTo>
                      <a:pt x="5" y="126"/>
                    </a:lnTo>
                    <a:lnTo>
                      <a:pt x="11" y="131"/>
                    </a:lnTo>
                    <a:lnTo>
                      <a:pt x="5" y="105"/>
                    </a:lnTo>
                    <a:lnTo>
                      <a:pt x="16" y="105"/>
                    </a:lnTo>
                    <a:lnTo>
                      <a:pt x="21" y="95"/>
                    </a:lnTo>
                    <a:lnTo>
                      <a:pt x="32" y="105"/>
                    </a:lnTo>
                    <a:lnTo>
                      <a:pt x="37" y="110"/>
                    </a:lnTo>
                    <a:lnTo>
                      <a:pt x="42" y="100"/>
                    </a:lnTo>
                    <a:lnTo>
                      <a:pt x="42" y="110"/>
                    </a:lnTo>
                    <a:lnTo>
                      <a:pt x="48" y="110"/>
                    </a:lnTo>
                    <a:lnTo>
                      <a:pt x="53" y="95"/>
                    </a:lnTo>
                    <a:lnTo>
                      <a:pt x="53" y="73"/>
                    </a:lnTo>
                    <a:lnTo>
                      <a:pt x="42" y="68"/>
                    </a:lnTo>
                    <a:lnTo>
                      <a:pt x="53" y="47"/>
                    </a:lnTo>
                    <a:lnTo>
                      <a:pt x="48" y="42"/>
                    </a:lnTo>
                    <a:lnTo>
                      <a:pt x="32" y="42"/>
                    </a:lnTo>
                    <a:lnTo>
                      <a:pt x="32" y="26"/>
                    </a:lnTo>
                    <a:lnTo>
                      <a:pt x="58" y="26"/>
                    </a:lnTo>
                    <a:lnTo>
                      <a:pt x="79" y="36"/>
                    </a:lnTo>
                    <a:lnTo>
                      <a:pt x="79" y="26"/>
                    </a:lnTo>
                    <a:lnTo>
                      <a:pt x="85" y="0"/>
                    </a:lnTo>
                    <a:lnTo>
                      <a:pt x="100" y="0"/>
                    </a:lnTo>
                    <a:lnTo>
                      <a:pt x="116" y="0"/>
                    </a:lnTo>
                    <a:lnTo>
                      <a:pt x="106" y="47"/>
                    </a:lnTo>
                    <a:lnTo>
                      <a:pt x="106" y="58"/>
                    </a:lnTo>
                    <a:lnTo>
                      <a:pt x="106" y="73"/>
                    </a:lnTo>
                    <a:lnTo>
                      <a:pt x="79" y="105"/>
                    </a:lnTo>
                    <a:lnTo>
                      <a:pt x="79" y="126"/>
                    </a:lnTo>
                    <a:lnTo>
                      <a:pt x="79" y="126"/>
                    </a:lnTo>
                    <a:lnTo>
                      <a:pt x="53" y="153"/>
                    </a:lnTo>
                    <a:lnTo>
                      <a:pt x="53" y="142"/>
                    </a:lnTo>
                    <a:lnTo>
                      <a:pt x="32" y="147"/>
                    </a:lnTo>
                    <a:lnTo>
                      <a:pt x="27" y="142"/>
                    </a:lnTo>
                    <a:lnTo>
                      <a:pt x="16" y="153"/>
                    </a:lnTo>
                    <a:lnTo>
                      <a:pt x="0" y="137"/>
                    </a:lnTo>
                    <a:lnTo>
                      <a:pt x="0" y="13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34" name="Freeform 486"/>
              <p:cNvSpPr>
                <a:spLocks/>
              </p:cNvSpPr>
              <p:nvPr/>
            </p:nvSpPr>
            <p:spPr bwMode="auto">
              <a:xfrm>
                <a:off x="3063" y="2305"/>
                <a:ext cx="301" cy="333"/>
              </a:xfrm>
              <a:custGeom>
                <a:avLst/>
                <a:gdLst>
                  <a:gd name="T0" fmla="*/ 0 w 301"/>
                  <a:gd name="T1" fmla="*/ 195 h 333"/>
                  <a:gd name="T2" fmla="*/ 5 w 301"/>
                  <a:gd name="T3" fmla="*/ 195 h 333"/>
                  <a:gd name="T4" fmla="*/ 5 w 301"/>
                  <a:gd name="T5" fmla="*/ 180 h 333"/>
                  <a:gd name="T6" fmla="*/ 16 w 301"/>
                  <a:gd name="T7" fmla="*/ 174 h 333"/>
                  <a:gd name="T8" fmla="*/ 37 w 301"/>
                  <a:gd name="T9" fmla="*/ 169 h 333"/>
                  <a:gd name="T10" fmla="*/ 37 w 301"/>
                  <a:gd name="T11" fmla="*/ 180 h 333"/>
                  <a:gd name="T12" fmla="*/ 63 w 301"/>
                  <a:gd name="T13" fmla="*/ 153 h 333"/>
                  <a:gd name="T14" fmla="*/ 63 w 301"/>
                  <a:gd name="T15" fmla="*/ 153 h 333"/>
                  <a:gd name="T16" fmla="*/ 63 w 301"/>
                  <a:gd name="T17" fmla="*/ 132 h 333"/>
                  <a:gd name="T18" fmla="*/ 90 w 301"/>
                  <a:gd name="T19" fmla="*/ 100 h 333"/>
                  <a:gd name="T20" fmla="*/ 90 w 301"/>
                  <a:gd name="T21" fmla="*/ 85 h 333"/>
                  <a:gd name="T22" fmla="*/ 90 w 301"/>
                  <a:gd name="T23" fmla="*/ 74 h 333"/>
                  <a:gd name="T24" fmla="*/ 100 w 301"/>
                  <a:gd name="T25" fmla="*/ 27 h 333"/>
                  <a:gd name="T26" fmla="*/ 100 w 301"/>
                  <a:gd name="T27" fmla="*/ 11 h 333"/>
                  <a:gd name="T28" fmla="*/ 116 w 301"/>
                  <a:gd name="T29" fmla="*/ 0 h 333"/>
                  <a:gd name="T30" fmla="*/ 132 w 301"/>
                  <a:gd name="T31" fmla="*/ 11 h 333"/>
                  <a:gd name="T32" fmla="*/ 153 w 301"/>
                  <a:gd name="T33" fmla="*/ 16 h 333"/>
                  <a:gd name="T34" fmla="*/ 185 w 301"/>
                  <a:gd name="T35" fmla="*/ 5 h 333"/>
                  <a:gd name="T36" fmla="*/ 206 w 301"/>
                  <a:gd name="T37" fmla="*/ 0 h 333"/>
                  <a:gd name="T38" fmla="*/ 243 w 301"/>
                  <a:gd name="T39" fmla="*/ 0 h 333"/>
                  <a:gd name="T40" fmla="*/ 253 w 301"/>
                  <a:gd name="T41" fmla="*/ 16 h 333"/>
                  <a:gd name="T42" fmla="*/ 274 w 301"/>
                  <a:gd name="T43" fmla="*/ 5 h 333"/>
                  <a:gd name="T44" fmla="*/ 295 w 301"/>
                  <a:gd name="T45" fmla="*/ 27 h 333"/>
                  <a:gd name="T46" fmla="*/ 301 w 301"/>
                  <a:gd name="T47" fmla="*/ 53 h 333"/>
                  <a:gd name="T48" fmla="*/ 280 w 301"/>
                  <a:gd name="T49" fmla="*/ 79 h 333"/>
                  <a:gd name="T50" fmla="*/ 280 w 301"/>
                  <a:gd name="T51" fmla="*/ 95 h 333"/>
                  <a:gd name="T52" fmla="*/ 274 w 301"/>
                  <a:gd name="T53" fmla="*/ 116 h 333"/>
                  <a:gd name="T54" fmla="*/ 274 w 301"/>
                  <a:gd name="T55" fmla="*/ 116 h 333"/>
                  <a:gd name="T56" fmla="*/ 264 w 301"/>
                  <a:gd name="T57" fmla="*/ 132 h 333"/>
                  <a:gd name="T58" fmla="*/ 269 w 301"/>
                  <a:gd name="T59" fmla="*/ 143 h 333"/>
                  <a:gd name="T60" fmla="*/ 269 w 301"/>
                  <a:gd name="T61" fmla="*/ 164 h 333"/>
                  <a:gd name="T62" fmla="*/ 274 w 301"/>
                  <a:gd name="T63" fmla="*/ 169 h 333"/>
                  <a:gd name="T64" fmla="*/ 274 w 301"/>
                  <a:gd name="T65" fmla="*/ 195 h 333"/>
                  <a:gd name="T66" fmla="*/ 285 w 301"/>
                  <a:gd name="T67" fmla="*/ 217 h 333"/>
                  <a:gd name="T68" fmla="*/ 295 w 301"/>
                  <a:gd name="T69" fmla="*/ 238 h 333"/>
                  <a:gd name="T70" fmla="*/ 264 w 301"/>
                  <a:gd name="T71" fmla="*/ 243 h 333"/>
                  <a:gd name="T72" fmla="*/ 258 w 301"/>
                  <a:gd name="T73" fmla="*/ 259 h 333"/>
                  <a:gd name="T74" fmla="*/ 253 w 301"/>
                  <a:gd name="T75" fmla="*/ 301 h 333"/>
                  <a:gd name="T76" fmla="*/ 264 w 301"/>
                  <a:gd name="T77" fmla="*/ 311 h 333"/>
                  <a:gd name="T78" fmla="*/ 274 w 301"/>
                  <a:gd name="T79" fmla="*/ 311 h 333"/>
                  <a:gd name="T80" fmla="*/ 274 w 301"/>
                  <a:gd name="T81" fmla="*/ 333 h 333"/>
                  <a:gd name="T82" fmla="*/ 253 w 301"/>
                  <a:gd name="T83" fmla="*/ 317 h 333"/>
                  <a:gd name="T84" fmla="*/ 232 w 301"/>
                  <a:gd name="T85" fmla="*/ 306 h 333"/>
                  <a:gd name="T86" fmla="*/ 200 w 301"/>
                  <a:gd name="T87" fmla="*/ 296 h 333"/>
                  <a:gd name="T88" fmla="*/ 185 w 301"/>
                  <a:gd name="T89" fmla="*/ 285 h 333"/>
                  <a:gd name="T90" fmla="*/ 158 w 301"/>
                  <a:gd name="T91" fmla="*/ 290 h 333"/>
                  <a:gd name="T92" fmla="*/ 158 w 301"/>
                  <a:gd name="T93" fmla="*/ 280 h 333"/>
                  <a:gd name="T94" fmla="*/ 153 w 301"/>
                  <a:gd name="T95" fmla="*/ 264 h 333"/>
                  <a:gd name="T96" fmla="*/ 153 w 301"/>
                  <a:gd name="T97" fmla="*/ 222 h 333"/>
                  <a:gd name="T98" fmla="*/ 132 w 301"/>
                  <a:gd name="T99" fmla="*/ 222 h 333"/>
                  <a:gd name="T100" fmla="*/ 132 w 301"/>
                  <a:gd name="T101" fmla="*/ 217 h 333"/>
                  <a:gd name="T102" fmla="*/ 116 w 301"/>
                  <a:gd name="T103" fmla="*/ 217 h 333"/>
                  <a:gd name="T104" fmla="*/ 116 w 301"/>
                  <a:gd name="T105" fmla="*/ 222 h 333"/>
                  <a:gd name="T106" fmla="*/ 116 w 301"/>
                  <a:gd name="T107" fmla="*/ 227 h 333"/>
                  <a:gd name="T108" fmla="*/ 111 w 301"/>
                  <a:gd name="T109" fmla="*/ 232 h 333"/>
                  <a:gd name="T110" fmla="*/ 84 w 301"/>
                  <a:gd name="T111" fmla="*/ 238 h 333"/>
                  <a:gd name="T112" fmla="*/ 69 w 301"/>
                  <a:gd name="T113" fmla="*/ 195 h 333"/>
                  <a:gd name="T114" fmla="*/ 16 w 301"/>
                  <a:gd name="T115" fmla="*/ 195 h 333"/>
                  <a:gd name="T116" fmla="*/ 0 w 301"/>
                  <a:gd name="T117" fmla="*/ 201 h 333"/>
                  <a:gd name="T118" fmla="*/ 0 w 301"/>
                  <a:gd name="T119" fmla="*/ 195 h 3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01" h="333">
                    <a:moveTo>
                      <a:pt x="0" y="195"/>
                    </a:moveTo>
                    <a:lnTo>
                      <a:pt x="5" y="195"/>
                    </a:lnTo>
                    <a:lnTo>
                      <a:pt x="5" y="180"/>
                    </a:lnTo>
                    <a:lnTo>
                      <a:pt x="16" y="174"/>
                    </a:lnTo>
                    <a:lnTo>
                      <a:pt x="37" y="169"/>
                    </a:lnTo>
                    <a:lnTo>
                      <a:pt x="37" y="180"/>
                    </a:lnTo>
                    <a:lnTo>
                      <a:pt x="63" y="153"/>
                    </a:lnTo>
                    <a:lnTo>
                      <a:pt x="63" y="153"/>
                    </a:lnTo>
                    <a:lnTo>
                      <a:pt x="63" y="132"/>
                    </a:lnTo>
                    <a:lnTo>
                      <a:pt x="90" y="100"/>
                    </a:lnTo>
                    <a:lnTo>
                      <a:pt x="90" y="85"/>
                    </a:lnTo>
                    <a:lnTo>
                      <a:pt x="90" y="74"/>
                    </a:lnTo>
                    <a:lnTo>
                      <a:pt x="100" y="27"/>
                    </a:lnTo>
                    <a:lnTo>
                      <a:pt x="100" y="11"/>
                    </a:lnTo>
                    <a:lnTo>
                      <a:pt x="116" y="0"/>
                    </a:lnTo>
                    <a:lnTo>
                      <a:pt x="132" y="11"/>
                    </a:lnTo>
                    <a:lnTo>
                      <a:pt x="153" y="16"/>
                    </a:lnTo>
                    <a:lnTo>
                      <a:pt x="185" y="5"/>
                    </a:lnTo>
                    <a:lnTo>
                      <a:pt x="206" y="0"/>
                    </a:lnTo>
                    <a:lnTo>
                      <a:pt x="243" y="0"/>
                    </a:lnTo>
                    <a:lnTo>
                      <a:pt x="253" y="16"/>
                    </a:lnTo>
                    <a:lnTo>
                      <a:pt x="274" y="5"/>
                    </a:lnTo>
                    <a:lnTo>
                      <a:pt x="295" y="27"/>
                    </a:lnTo>
                    <a:lnTo>
                      <a:pt x="301" y="53"/>
                    </a:lnTo>
                    <a:lnTo>
                      <a:pt x="280" y="79"/>
                    </a:lnTo>
                    <a:lnTo>
                      <a:pt x="280" y="95"/>
                    </a:lnTo>
                    <a:lnTo>
                      <a:pt x="274" y="116"/>
                    </a:lnTo>
                    <a:lnTo>
                      <a:pt x="274" y="116"/>
                    </a:lnTo>
                    <a:lnTo>
                      <a:pt x="264" y="132"/>
                    </a:lnTo>
                    <a:lnTo>
                      <a:pt x="269" y="143"/>
                    </a:lnTo>
                    <a:lnTo>
                      <a:pt x="269" y="164"/>
                    </a:lnTo>
                    <a:lnTo>
                      <a:pt x="274" y="169"/>
                    </a:lnTo>
                    <a:lnTo>
                      <a:pt x="274" y="195"/>
                    </a:lnTo>
                    <a:lnTo>
                      <a:pt x="285" y="217"/>
                    </a:lnTo>
                    <a:lnTo>
                      <a:pt x="295" y="238"/>
                    </a:lnTo>
                    <a:lnTo>
                      <a:pt x="264" y="243"/>
                    </a:lnTo>
                    <a:lnTo>
                      <a:pt x="258" y="259"/>
                    </a:lnTo>
                    <a:lnTo>
                      <a:pt x="253" y="301"/>
                    </a:lnTo>
                    <a:lnTo>
                      <a:pt x="264" y="311"/>
                    </a:lnTo>
                    <a:lnTo>
                      <a:pt x="274" y="311"/>
                    </a:lnTo>
                    <a:lnTo>
                      <a:pt x="274" y="333"/>
                    </a:lnTo>
                    <a:lnTo>
                      <a:pt x="253" y="317"/>
                    </a:lnTo>
                    <a:lnTo>
                      <a:pt x="232" y="306"/>
                    </a:lnTo>
                    <a:lnTo>
                      <a:pt x="200" y="296"/>
                    </a:lnTo>
                    <a:lnTo>
                      <a:pt x="185" y="285"/>
                    </a:lnTo>
                    <a:lnTo>
                      <a:pt x="158" y="290"/>
                    </a:lnTo>
                    <a:lnTo>
                      <a:pt x="158" y="280"/>
                    </a:lnTo>
                    <a:lnTo>
                      <a:pt x="153" y="264"/>
                    </a:lnTo>
                    <a:lnTo>
                      <a:pt x="153" y="222"/>
                    </a:lnTo>
                    <a:lnTo>
                      <a:pt x="132" y="222"/>
                    </a:lnTo>
                    <a:lnTo>
                      <a:pt x="132" y="217"/>
                    </a:lnTo>
                    <a:lnTo>
                      <a:pt x="116" y="217"/>
                    </a:lnTo>
                    <a:lnTo>
                      <a:pt x="116" y="222"/>
                    </a:lnTo>
                    <a:lnTo>
                      <a:pt x="116" y="227"/>
                    </a:lnTo>
                    <a:lnTo>
                      <a:pt x="111" y="232"/>
                    </a:lnTo>
                    <a:lnTo>
                      <a:pt x="84" y="238"/>
                    </a:lnTo>
                    <a:lnTo>
                      <a:pt x="69" y="195"/>
                    </a:lnTo>
                    <a:lnTo>
                      <a:pt x="16" y="195"/>
                    </a:lnTo>
                    <a:lnTo>
                      <a:pt x="0" y="201"/>
                    </a:lnTo>
                    <a:lnTo>
                      <a:pt x="0" y="195"/>
                    </a:lnTo>
                    <a:close/>
                  </a:path>
                </a:pathLst>
              </a:custGeom>
              <a:solidFill>
                <a:srgbClr val="00B0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35" name="Freeform 487"/>
              <p:cNvSpPr>
                <a:spLocks/>
              </p:cNvSpPr>
              <p:nvPr/>
            </p:nvSpPr>
            <p:spPr bwMode="auto">
              <a:xfrm>
                <a:off x="3063" y="2305"/>
                <a:ext cx="301" cy="333"/>
              </a:xfrm>
              <a:custGeom>
                <a:avLst/>
                <a:gdLst>
                  <a:gd name="T0" fmla="*/ 0 w 301"/>
                  <a:gd name="T1" fmla="*/ 195 h 333"/>
                  <a:gd name="T2" fmla="*/ 5 w 301"/>
                  <a:gd name="T3" fmla="*/ 195 h 333"/>
                  <a:gd name="T4" fmla="*/ 5 w 301"/>
                  <a:gd name="T5" fmla="*/ 180 h 333"/>
                  <a:gd name="T6" fmla="*/ 16 w 301"/>
                  <a:gd name="T7" fmla="*/ 174 h 333"/>
                  <a:gd name="T8" fmla="*/ 37 w 301"/>
                  <a:gd name="T9" fmla="*/ 169 h 333"/>
                  <a:gd name="T10" fmla="*/ 37 w 301"/>
                  <a:gd name="T11" fmla="*/ 180 h 333"/>
                  <a:gd name="T12" fmla="*/ 63 w 301"/>
                  <a:gd name="T13" fmla="*/ 153 h 333"/>
                  <a:gd name="T14" fmla="*/ 63 w 301"/>
                  <a:gd name="T15" fmla="*/ 153 h 333"/>
                  <a:gd name="T16" fmla="*/ 63 w 301"/>
                  <a:gd name="T17" fmla="*/ 132 h 333"/>
                  <a:gd name="T18" fmla="*/ 90 w 301"/>
                  <a:gd name="T19" fmla="*/ 100 h 333"/>
                  <a:gd name="T20" fmla="*/ 90 w 301"/>
                  <a:gd name="T21" fmla="*/ 85 h 333"/>
                  <a:gd name="T22" fmla="*/ 90 w 301"/>
                  <a:gd name="T23" fmla="*/ 74 h 333"/>
                  <a:gd name="T24" fmla="*/ 100 w 301"/>
                  <a:gd name="T25" fmla="*/ 27 h 333"/>
                  <a:gd name="T26" fmla="*/ 100 w 301"/>
                  <a:gd name="T27" fmla="*/ 11 h 333"/>
                  <a:gd name="T28" fmla="*/ 116 w 301"/>
                  <a:gd name="T29" fmla="*/ 0 h 333"/>
                  <a:gd name="T30" fmla="*/ 132 w 301"/>
                  <a:gd name="T31" fmla="*/ 11 h 333"/>
                  <a:gd name="T32" fmla="*/ 153 w 301"/>
                  <a:gd name="T33" fmla="*/ 16 h 333"/>
                  <a:gd name="T34" fmla="*/ 185 w 301"/>
                  <a:gd name="T35" fmla="*/ 5 h 333"/>
                  <a:gd name="T36" fmla="*/ 206 w 301"/>
                  <a:gd name="T37" fmla="*/ 0 h 333"/>
                  <a:gd name="T38" fmla="*/ 243 w 301"/>
                  <a:gd name="T39" fmla="*/ 0 h 333"/>
                  <a:gd name="T40" fmla="*/ 253 w 301"/>
                  <a:gd name="T41" fmla="*/ 16 h 333"/>
                  <a:gd name="T42" fmla="*/ 274 w 301"/>
                  <a:gd name="T43" fmla="*/ 5 h 333"/>
                  <a:gd name="T44" fmla="*/ 295 w 301"/>
                  <a:gd name="T45" fmla="*/ 27 h 333"/>
                  <a:gd name="T46" fmla="*/ 301 w 301"/>
                  <a:gd name="T47" fmla="*/ 53 h 333"/>
                  <a:gd name="T48" fmla="*/ 280 w 301"/>
                  <a:gd name="T49" fmla="*/ 79 h 333"/>
                  <a:gd name="T50" fmla="*/ 280 w 301"/>
                  <a:gd name="T51" fmla="*/ 95 h 333"/>
                  <a:gd name="T52" fmla="*/ 274 w 301"/>
                  <a:gd name="T53" fmla="*/ 116 h 333"/>
                  <a:gd name="T54" fmla="*/ 274 w 301"/>
                  <a:gd name="T55" fmla="*/ 116 h 333"/>
                  <a:gd name="T56" fmla="*/ 264 w 301"/>
                  <a:gd name="T57" fmla="*/ 132 h 333"/>
                  <a:gd name="T58" fmla="*/ 269 w 301"/>
                  <a:gd name="T59" fmla="*/ 143 h 333"/>
                  <a:gd name="T60" fmla="*/ 269 w 301"/>
                  <a:gd name="T61" fmla="*/ 164 h 333"/>
                  <a:gd name="T62" fmla="*/ 274 w 301"/>
                  <a:gd name="T63" fmla="*/ 169 h 333"/>
                  <a:gd name="T64" fmla="*/ 274 w 301"/>
                  <a:gd name="T65" fmla="*/ 195 h 333"/>
                  <a:gd name="T66" fmla="*/ 285 w 301"/>
                  <a:gd name="T67" fmla="*/ 217 h 333"/>
                  <a:gd name="T68" fmla="*/ 295 w 301"/>
                  <a:gd name="T69" fmla="*/ 238 h 333"/>
                  <a:gd name="T70" fmla="*/ 264 w 301"/>
                  <a:gd name="T71" fmla="*/ 243 h 333"/>
                  <a:gd name="T72" fmla="*/ 258 w 301"/>
                  <a:gd name="T73" fmla="*/ 259 h 333"/>
                  <a:gd name="T74" fmla="*/ 253 w 301"/>
                  <a:gd name="T75" fmla="*/ 301 h 333"/>
                  <a:gd name="T76" fmla="*/ 264 w 301"/>
                  <a:gd name="T77" fmla="*/ 311 h 333"/>
                  <a:gd name="T78" fmla="*/ 274 w 301"/>
                  <a:gd name="T79" fmla="*/ 311 h 333"/>
                  <a:gd name="T80" fmla="*/ 274 w 301"/>
                  <a:gd name="T81" fmla="*/ 333 h 333"/>
                  <a:gd name="T82" fmla="*/ 253 w 301"/>
                  <a:gd name="T83" fmla="*/ 317 h 333"/>
                  <a:gd name="T84" fmla="*/ 232 w 301"/>
                  <a:gd name="T85" fmla="*/ 306 h 333"/>
                  <a:gd name="T86" fmla="*/ 200 w 301"/>
                  <a:gd name="T87" fmla="*/ 296 h 333"/>
                  <a:gd name="T88" fmla="*/ 185 w 301"/>
                  <a:gd name="T89" fmla="*/ 285 h 333"/>
                  <a:gd name="T90" fmla="*/ 158 w 301"/>
                  <a:gd name="T91" fmla="*/ 290 h 333"/>
                  <a:gd name="T92" fmla="*/ 158 w 301"/>
                  <a:gd name="T93" fmla="*/ 280 h 333"/>
                  <a:gd name="T94" fmla="*/ 153 w 301"/>
                  <a:gd name="T95" fmla="*/ 264 h 333"/>
                  <a:gd name="T96" fmla="*/ 153 w 301"/>
                  <a:gd name="T97" fmla="*/ 222 h 333"/>
                  <a:gd name="T98" fmla="*/ 132 w 301"/>
                  <a:gd name="T99" fmla="*/ 222 h 333"/>
                  <a:gd name="T100" fmla="*/ 132 w 301"/>
                  <a:gd name="T101" fmla="*/ 217 h 333"/>
                  <a:gd name="T102" fmla="*/ 116 w 301"/>
                  <a:gd name="T103" fmla="*/ 217 h 333"/>
                  <a:gd name="T104" fmla="*/ 116 w 301"/>
                  <a:gd name="T105" fmla="*/ 222 h 333"/>
                  <a:gd name="T106" fmla="*/ 116 w 301"/>
                  <a:gd name="T107" fmla="*/ 227 h 333"/>
                  <a:gd name="T108" fmla="*/ 111 w 301"/>
                  <a:gd name="T109" fmla="*/ 232 h 333"/>
                  <a:gd name="T110" fmla="*/ 84 w 301"/>
                  <a:gd name="T111" fmla="*/ 238 h 333"/>
                  <a:gd name="T112" fmla="*/ 69 w 301"/>
                  <a:gd name="T113" fmla="*/ 195 h 333"/>
                  <a:gd name="T114" fmla="*/ 16 w 301"/>
                  <a:gd name="T115" fmla="*/ 195 h 333"/>
                  <a:gd name="T116" fmla="*/ 0 w 301"/>
                  <a:gd name="T117" fmla="*/ 201 h 333"/>
                  <a:gd name="T118" fmla="*/ 0 w 301"/>
                  <a:gd name="T119" fmla="*/ 195 h 3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01" h="333">
                    <a:moveTo>
                      <a:pt x="0" y="195"/>
                    </a:moveTo>
                    <a:lnTo>
                      <a:pt x="5" y="195"/>
                    </a:lnTo>
                    <a:lnTo>
                      <a:pt x="5" y="180"/>
                    </a:lnTo>
                    <a:lnTo>
                      <a:pt x="16" y="174"/>
                    </a:lnTo>
                    <a:lnTo>
                      <a:pt x="37" y="169"/>
                    </a:lnTo>
                    <a:lnTo>
                      <a:pt x="37" y="180"/>
                    </a:lnTo>
                    <a:lnTo>
                      <a:pt x="63" y="153"/>
                    </a:lnTo>
                    <a:lnTo>
                      <a:pt x="63" y="153"/>
                    </a:lnTo>
                    <a:lnTo>
                      <a:pt x="63" y="132"/>
                    </a:lnTo>
                    <a:lnTo>
                      <a:pt x="90" y="100"/>
                    </a:lnTo>
                    <a:lnTo>
                      <a:pt x="90" y="85"/>
                    </a:lnTo>
                    <a:lnTo>
                      <a:pt x="90" y="74"/>
                    </a:lnTo>
                    <a:lnTo>
                      <a:pt x="100" y="27"/>
                    </a:lnTo>
                    <a:lnTo>
                      <a:pt x="100" y="11"/>
                    </a:lnTo>
                    <a:lnTo>
                      <a:pt x="116" y="0"/>
                    </a:lnTo>
                    <a:lnTo>
                      <a:pt x="132" y="11"/>
                    </a:lnTo>
                    <a:lnTo>
                      <a:pt x="153" y="16"/>
                    </a:lnTo>
                    <a:lnTo>
                      <a:pt x="185" y="5"/>
                    </a:lnTo>
                    <a:lnTo>
                      <a:pt x="206" y="0"/>
                    </a:lnTo>
                    <a:lnTo>
                      <a:pt x="243" y="0"/>
                    </a:lnTo>
                    <a:lnTo>
                      <a:pt x="253" y="16"/>
                    </a:lnTo>
                    <a:lnTo>
                      <a:pt x="274" y="5"/>
                    </a:lnTo>
                    <a:lnTo>
                      <a:pt x="295" y="27"/>
                    </a:lnTo>
                    <a:lnTo>
                      <a:pt x="301" y="53"/>
                    </a:lnTo>
                    <a:lnTo>
                      <a:pt x="280" y="79"/>
                    </a:lnTo>
                    <a:lnTo>
                      <a:pt x="280" y="95"/>
                    </a:lnTo>
                    <a:lnTo>
                      <a:pt x="274" y="116"/>
                    </a:lnTo>
                    <a:lnTo>
                      <a:pt x="274" y="116"/>
                    </a:lnTo>
                    <a:lnTo>
                      <a:pt x="264" y="132"/>
                    </a:lnTo>
                    <a:lnTo>
                      <a:pt x="269" y="143"/>
                    </a:lnTo>
                    <a:lnTo>
                      <a:pt x="269" y="164"/>
                    </a:lnTo>
                    <a:lnTo>
                      <a:pt x="274" y="169"/>
                    </a:lnTo>
                    <a:lnTo>
                      <a:pt x="274" y="195"/>
                    </a:lnTo>
                    <a:lnTo>
                      <a:pt x="285" y="217"/>
                    </a:lnTo>
                    <a:lnTo>
                      <a:pt x="295" y="238"/>
                    </a:lnTo>
                    <a:lnTo>
                      <a:pt x="264" y="243"/>
                    </a:lnTo>
                    <a:lnTo>
                      <a:pt x="258" y="259"/>
                    </a:lnTo>
                    <a:lnTo>
                      <a:pt x="253" y="301"/>
                    </a:lnTo>
                    <a:lnTo>
                      <a:pt x="264" y="311"/>
                    </a:lnTo>
                    <a:lnTo>
                      <a:pt x="274" y="311"/>
                    </a:lnTo>
                    <a:lnTo>
                      <a:pt x="274" y="333"/>
                    </a:lnTo>
                    <a:lnTo>
                      <a:pt x="253" y="317"/>
                    </a:lnTo>
                    <a:lnTo>
                      <a:pt x="232" y="306"/>
                    </a:lnTo>
                    <a:lnTo>
                      <a:pt x="200" y="296"/>
                    </a:lnTo>
                    <a:lnTo>
                      <a:pt x="185" y="285"/>
                    </a:lnTo>
                    <a:lnTo>
                      <a:pt x="158" y="290"/>
                    </a:lnTo>
                    <a:lnTo>
                      <a:pt x="158" y="280"/>
                    </a:lnTo>
                    <a:lnTo>
                      <a:pt x="153" y="264"/>
                    </a:lnTo>
                    <a:lnTo>
                      <a:pt x="153" y="222"/>
                    </a:lnTo>
                    <a:lnTo>
                      <a:pt x="132" y="222"/>
                    </a:lnTo>
                    <a:lnTo>
                      <a:pt x="132" y="217"/>
                    </a:lnTo>
                    <a:lnTo>
                      <a:pt x="116" y="217"/>
                    </a:lnTo>
                    <a:lnTo>
                      <a:pt x="116" y="222"/>
                    </a:lnTo>
                    <a:lnTo>
                      <a:pt x="116" y="227"/>
                    </a:lnTo>
                    <a:lnTo>
                      <a:pt x="111" y="232"/>
                    </a:lnTo>
                    <a:lnTo>
                      <a:pt x="84" y="238"/>
                    </a:lnTo>
                    <a:lnTo>
                      <a:pt x="69" y="195"/>
                    </a:lnTo>
                    <a:lnTo>
                      <a:pt x="16" y="195"/>
                    </a:lnTo>
                    <a:lnTo>
                      <a:pt x="0" y="201"/>
                    </a:lnTo>
                    <a:lnTo>
                      <a:pt x="0" y="19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36" name="Freeform 488"/>
              <p:cNvSpPr>
                <a:spLocks/>
              </p:cNvSpPr>
              <p:nvPr/>
            </p:nvSpPr>
            <p:spPr bwMode="auto">
              <a:xfrm>
                <a:off x="3327" y="2416"/>
                <a:ext cx="31" cy="32"/>
              </a:xfrm>
              <a:custGeom>
                <a:avLst/>
                <a:gdLst>
                  <a:gd name="T0" fmla="*/ 16 w 31"/>
                  <a:gd name="T1" fmla="*/ 5 h 32"/>
                  <a:gd name="T2" fmla="*/ 26 w 31"/>
                  <a:gd name="T3" fmla="*/ 0 h 32"/>
                  <a:gd name="T4" fmla="*/ 31 w 31"/>
                  <a:gd name="T5" fmla="*/ 11 h 32"/>
                  <a:gd name="T6" fmla="*/ 31 w 31"/>
                  <a:gd name="T7" fmla="*/ 21 h 32"/>
                  <a:gd name="T8" fmla="*/ 26 w 31"/>
                  <a:gd name="T9" fmla="*/ 21 h 32"/>
                  <a:gd name="T10" fmla="*/ 16 w 31"/>
                  <a:gd name="T11" fmla="*/ 21 h 32"/>
                  <a:gd name="T12" fmla="*/ 16 w 31"/>
                  <a:gd name="T13" fmla="*/ 32 h 32"/>
                  <a:gd name="T14" fmla="*/ 5 w 31"/>
                  <a:gd name="T15" fmla="*/ 32 h 32"/>
                  <a:gd name="T16" fmla="*/ 0 w 31"/>
                  <a:gd name="T17" fmla="*/ 21 h 32"/>
                  <a:gd name="T18" fmla="*/ 10 w 31"/>
                  <a:gd name="T19" fmla="*/ 5 h 32"/>
                  <a:gd name="T20" fmla="*/ 10 w 31"/>
                  <a:gd name="T21" fmla="*/ 5 h 32"/>
                  <a:gd name="T22" fmla="*/ 16 w 31"/>
                  <a:gd name="T23" fmla="*/ 5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1" h="32">
                    <a:moveTo>
                      <a:pt x="16" y="5"/>
                    </a:moveTo>
                    <a:lnTo>
                      <a:pt x="26" y="0"/>
                    </a:lnTo>
                    <a:lnTo>
                      <a:pt x="31" y="11"/>
                    </a:lnTo>
                    <a:lnTo>
                      <a:pt x="31" y="21"/>
                    </a:lnTo>
                    <a:lnTo>
                      <a:pt x="26" y="21"/>
                    </a:lnTo>
                    <a:lnTo>
                      <a:pt x="16" y="21"/>
                    </a:lnTo>
                    <a:lnTo>
                      <a:pt x="16" y="32"/>
                    </a:lnTo>
                    <a:lnTo>
                      <a:pt x="5" y="32"/>
                    </a:lnTo>
                    <a:lnTo>
                      <a:pt x="0" y="21"/>
                    </a:lnTo>
                    <a:lnTo>
                      <a:pt x="10" y="5"/>
                    </a:lnTo>
                    <a:lnTo>
                      <a:pt x="10" y="5"/>
                    </a:lnTo>
                    <a:lnTo>
                      <a:pt x="16" y="5"/>
                    </a:lnTo>
                    <a:close/>
                  </a:path>
                </a:pathLst>
              </a:custGeom>
              <a:solidFill>
                <a:srgbClr val="FFFFB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37" name="Freeform 489"/>
              <p:cNvSpPr>
                <a:spLocks/>
              </p:cNvSpPr>
              <p:nvPr/>
            </p:nvSpPr>
            <p:spPr bwMode="auto">
              <a:xfrm>
                <a:off x="3327" y="2416"/>
                <a:ext cx="31" cy="32"/>
              </a:xfrm>
              <a:custGeom>
                <a:avLst/>
                <a:gdLst>
                  <a:gd name="T0" fmla="*/ 21 w 31"/>
                  <a:gd name="T1" fmla="*/ 5 h 32"/>
                  <a:gd name="T2" fmla="*/ 26 w 31"/>
                  <a:gd name="T3" fmla="*/ 0 h 32"/>
                  <a:gd name="T4" fmla="*/ 31 w 31"/>
                  <a:gd name="T5" fmla="*/ 11 h 32"/>
                  <a:gd name="T6" fmla="*/ 31 w 31"/>
                  <a:gd name="T7" fmla="*/ 21 h 32"/>
                  <a:gd name="T8" fmla="*/ 26 w 31"/>
                  <a:gd name="T9" fmla="*/ 21 h 32"/>
                  <a:gd name="T10" fmla="*/ 16 w 31"/>
                  <a:gd name="T11" fmla="*/ 21 h 32"/>
                  <a:gd name="T12" fmla="*/ 16 w 31"/>
                  <a:gd name="T13" fmla="*/ 32 h 32"/>
                  <a:gd name="T14" fmla="*/ 5 w 31"/>
                  <a:gd name="T15" fmla="*/ 32 h 32"/>
                  <a:gd name="T16" fmla="*/ 0 w 31"/>
                  <a:gd name="T17" fmla="*/ 21 h 32"/>
                  <a:gd name="T18" fmla="*/ 10 w 31"/>
                  <a:gd name="T19" fmla="*/ 5 h 32"/>
                  <a:gd name="T20" fmla="*/ 10 w 31"/>
                  <a:gd name="T21" fmla="*/ 5 h 32"/>
                  <a:gd name="T22" fmla="*/ 16 w 31"/>
                  <a:gd name="T23" fmla="*/ 5 h 32"/>
                  <a:gd name="T24" fmla="*/ 21 w 31"/>
                  <a:gd name="T25" fmla="*/ 5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1" h="32">
                    <a:moveTo>
                      <a:pt x="21" y="5"/>
                    </a:moveTo>
                    <a:lnTo>
                      <a:pt x="26" y="0"/>
                    </a:lnTo>
                    <a:lnTo>
                      <a:pt x="31" y="11"/>
                    </a:lnTo>
                    <a:lnTo>
                      <a:pt x="31" y="21"/>
                    </a:lnTo>
                    <a:lnTo>
                      <a:pt x="26" y="21"/>
                    </a:lnTo>
                    <a:lnTo>
                      <a:pt x="16" y="21"/>
                    </a:lnTo>
                    <a:lnTo>
                      <a:pt x="16" y="32"/>
                    </a:lnTo>
                    <a:lnTo>
                      <a:pt x="5" y="32"/>
                    </a:lnTo>
                    <a:lnTo>
                      <a:pt x="0" y="21"/>
                    </a:lnTo>
                    <a:lnTo>
                      <a:pt x="10" y="5"/>
                    </a:lnTo>
                    <a:lnTo>
                      <a:pt x="10" y="5"/>
                    </a:lnTo>
                    <a:lnTo>
                      <a:pt x="16" y="5"/>
                    </a:lnTo>
                    <a:lnTo>
                      <a:pt x="21" y="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38" name="Freeform 490"/>
              <p:cNvSpPr>
                <a:spLocks/>
              </p:cNvSpPr>
              <p:nvPr/>
            </p:nvSpPr>
            <p:spPr bwMode="auto">
              <a:xfrm>
                <a:off x="3522" y="2179"/>
                <a:ext cx="163" cy="248"/>
              </a:xfrm>
              <a:custGeom>
                <a:avLst/>
                <a:gdLst>
                  <a:gd name="T0" fmla="*/ 47 w 163"/>
                  <a:gd name="T1" fmla="*/ 31 h 248"/>
                  <a:gd name="T2" fmla="*/ 153 w 163"/>
                  <a:gd name="T3" fmla="*/ 0 h 248"/>
                  <a:gd name="T4" fmla="*/ 163 w 163"/>
                  <a:gd name="T5" fmla="*/ 5 h 248"/>
                  <a:gd name="T6" fmla="*/ 137 w 163"/>
                  <a:gd name="T7" fmla="*/ 84 h 248"/>
                  <a:gd name="T8" fmla="*/ 105 w 163"/>
                  <a:gd name="T9" fmla="*/ 131 h 248"/>
                  <a:gd name="T10" fmla="*/ 84 w 163"/>
                  <a:gd name="T11" fmla="*/ 174 h 248"/>
                  <a:gd name="T12" fmla="*/ 58 w 163"/>
                  <a:gd name="T13" fmla="*/ 179 h 248"/>
                  <a:gd name="T14" fmla="*/ 16 w 163"/>
                  <a:gd name="T15" fmla="*/ 232 h 248"/>
                  <a:gd name="T16" fmla="*/ 5 w 163"/>
                  <a:gd name="T17" fmla="*/ 248 h 248"/>
                  <a:gd name="T18" fmla="*/ 0 w 163"/>
                  <a:gd name="T19" fmla="*/ 232 h 248"/>
                  <a:gd name="T20" fmla="*/ 0 w 163"/>
                  <a:gd name="T21" fmla="*/ 226 h 248"/>
                  <a:gd name="T22" fmla="*/ 0 w 163"/>
                  <a:gd name="T23" fmla="*/ 168 h 248"/>
                  <a:gd name="T24" fmla="*/ 10 w 163"/>
                  <a:gd name="T25" fmla="*/ 147 h 248"/>
                  <a:gd name="T26" fmla="*/ 37 w 163"/>
                  <a:gd name="T27" fmla="*/ 131 h 248"/>
                  <a:gd name="T28" fmla="*/ 63 w 163"/>
                  <a:gd name="T29" fmla="*/ 131 h 248"/>
                  <a:gd name="T30" fmla="*/ 105 w 163"/>
                  <a:gd name="T31" fmla="*/ 73 h 248"/>
                  <a:gd name="T32" fmla="*/ 89 w 163"/>
                  <a:gd name="T33" fmla="*/ 73 h 248"/>
                  <a:gd name="T34" fmla="*/ 42 w 163"/>
                  <a:gd name="T35" fmla="*/ 58 h 248"/>
                  <a:gd name="T36" fmla="*/ 21 w 163"/>
                  <a:gd name="T37" fmla="*/ 26 h 248"/>
                  <a:gd name="T38" fmla="*/ 26 w 163"/>
                  <a:gd name="T39" fmla="*/ 21 h 248"/>
                  <a:gd name="T40" fmla="*/ 31 w 163"/>
                  <a:gd name="T41" fmla="*/ 10 h 248"/>
                  <a:gd name="T42" fmla="*/ 47 w 163"/>
                  <a:gd name="T43" fmla="*/ 31 h 2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63" h="248">
                    <a:moveTo>
                      <a:pt x="47" y="31"/>
                    </a:moveTo>
                    <a:lnTo>
                      <a:pt x="153" y="0"/>
                    </a:lnTo>
                    <a:lnTo>
                      <a:pt x="163" y="5"/>
                    </a:lnTo>
                    <a:lnTo>
                      <a:pt x="137" y="84"/>
                    </a:lnTo>
                    <a:lnTo>
                      <a:pt x="105" y="131"/>
                    </a:lnTo>
                    <a:lnTo>
                      <a:pt x="84" y="174"/>
                    </a:lnTo>
                    <a:lnTo>
                      <a:pt x="58" y="179"/>
                    </a:lnTo>
                    <a:lnTo>
                      <a:pt x="16" y="232"/>
                    </a:lnTo>
                    <a:lnTo>
                      <a:pt x="5" y="248"/>
                    </a:lnTo>
                    <a:lnTo>
                      <a:pt x="0" y="232"/>
                    </a:lnTo>
                    <a:lnTo>
                      <a:pt x="0" y="226"/>
                    </a:lnTo>
                    <a:lnTo>
                      <a:pt x="0" y="168"/>
                    </a:lnTo>
                    <a:lnTo>
                      <a:pt x="10" y="147"/>
                    </a:lnTo>
                    <a:lnTo>
                      <a:pt x="37" y="131"/>
                    </a:lnTo>
                    <a:lnTo>
                      <a:pt x="63" y="131"/>
                    </a:lnTo>
                    <a:lnTo>
                      <a:pt x="105" y="73"/>
                    </a:lnTo>
                    <a:lnTo>
                      <a:pt x="89" y="73"/>
                    </a:lnTo>
                    <a:lnTo>
                      <a:pt x="42" y="58"/>
                    </a:lnTo>
                    <a:lnTo>
                      <a:pt x="21" y="26"/>
                    </a:lnTo>
                    <a:lnTo>
                      <a:pt x="26" y="21"/>
                    </a:lnTo>
                    <a:lnTo>
                      <a:pt x="31" y="10"/>
                    </a:lnTo>
                    <a:lnTo>
                      <a:pt x="47" y="31"/>
                    </a:lnTo>
                    <a:close/>
                  </a:path>
                </a:pathLst>
              </a:custGeom>
              <a:solidFill>
                <a:srgbClr val="BEE8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39" name="Freeform 491"/>
              <p:cNvSpPr>
                <a:spLocks/>
              </p:cNvSpPr>
              <p:nvPr/>
            </p:nvSpPr>
            <p:spPr bwMode="auto">
              <a:xfrm>
                <a:off x="3522" y="2179"/>
                <a:ext cx="163" cy="248"/>
              </a:xfrm>
              <a:custGeom>
                <a:avLst/>
                <a:gdLst>
                  <a:gd name="T0" fmla="*/ 100 w 163"/>
                  <a:gd name="T1" fmla="*/ 15 h 248"/>
                  <a:gd name="T2" fmla="*/ 153 w 163"/>
                  <a:gd name="T3" fmla="*/ 0 h 248"/>
                  <a:gd name="T4" fmla="*/ 163 w 163"/>
                  <a:gd name="T5" fmla="*/ 5 h 248"/>
                  <a:gd name="T6" fmla="*/ 137 w 163"/>
                  <a:gd name="T7" fmla="*/ 84 h 248"/>
                  <a:gd name="T8" fmla="*/ 105 w 163"/>
                  <a:gd name="T9" fmla="*/ 131 h 248"/>
                  <a:gd name="T10" fmla="*/ 84 w 163"/>
                  <a:gd name="T11" fmla="*/ 174 h 248"/>
                  <a:gd name="T12" fmla="*/ 58 w 163"/>
                  <a:gd name="T13" fmla="*/ 179 h 248"/>
                  <a:gd name="T14" fmla="*/ 16 w 163"/>
                  <a:gd name="T15" fmla="*/ 232 h 248"/>
                  <a:gd name="T16" fmla="*/ 5 w 163"/>
                  <a:gd name="T17" fmla="*/ 248 h 248"/>
                  <a:gd name="T18" fmla="*/ 0 w 163"/>
                  <a:gd name="T19" fmla="*/ 232 h 248"/>
                  <a:gd name="T20" fmla="*/ 0 w 163"/>
                  <a:gd name="T21" fmla="*/ 226 h 248"/>
                  <a:gd name="T22" fmla="*/ 0 w 163"/>
                  <a:gd name="T23" fmla="*/ 168 h 248"/>
                  <a:gd name="T24" fmla="*/ 10 w 163"/>
                  <a:gd name="T25" fmla="*/ 147 h 248"/>
                  <a:gd name="T26" fmla="*/ 37 w 163"/>
                  <a:gd name="T27" fmla="*/ 131 h 248"/>
                  <a:gd name="T28" fmla="*/ 63 w 163"/>
                  <a:gd name="T29" fmla="*/ 131 h 248"/>
                  <a:gd name="T30" fmla="*/ 105 w 163"/>
                  <a:gd name="T31" fmla="*/ 73 h 248"/>
                  <a:gd name="T32" fmla="*/ 89 w 163"/>
                  <a:gd name="T33" fmla="*/ 73 h 248"/>
                  <a:gd name="T34" fmla="*/ 42 w 163"/>
                  <a:gd name="T35" fmla="*/ 58 h 248"/>
                  <a:gd name="T36" fmla="*/ 21 w 163"/>
                  <a:gd name="T37" fmla="*/ 26 h 248"/>
                  <a:gd name="T38" fmla="*/ 26 w 163"/>
                  <a:gd name="T39" fmla="*/ 21 h 248"/>
                  <a:gd name="T40" fmla="*/ 31 w 163"/>
                  <a:gd name="T41" fmla="*/ 10 h 248"/>
                  <a:gd name="T42" fmla="*/ 47 w 163"/>
                  <a:gd name="T43" fmla="*/ 31 h 248"/>
                  <a:gd name="T44" fmla="*/ 100 w 163"/>
                  <a:gd name="T45" fmla="*/ 15 h 2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63" h="248">
                    <a:moveTo>
                      <a:pt x="100" y="15"/>
                    </a:moveTo>
                    <a:lnTo>
                      <a:pt x="153" y="0"/>
                    </a:lnTo>
                    <a:lnTo>
                      <a:pt x="163" y="5"/>
                    </a:lnTo>
                    <a:lnTo>
                      <a:pt x="137" y="84"/>
                    </a:lnTo>
                    <a:lnTo>
                      <a:pt x="105" y="131"/>
                    </a:lnTo>
                    <a:lnTo>
                      <a:pt x="84" y="174"/>
                    </a:lnTo>
                    <a:lnTo>
                      <a:pt x="58" y="179"/>
                    </a:lnTo>
                    <a:lnTo>
                      <a:pt x="16" y="232"/>
                    </a:lnTo>
                    <a:lnTo>
                      <a:pt x="5" y="248"/>
                    </a:lnTo>
                    <a:lnTo>
                      <a:pt x="0" y="232"/>
                    </a:lnTo>
                    <a:lnTo>
                      <a:pt x="0" y="226"/>
                    </a:lnTo>
                    <a:lnTo>
                      <a:pt x="0" y="168"/>
                    </a:lnTo>
                    <a:lnTo>
                      <a:pt x="10" y="147"/>
                    </a:lnTo>
                    <a:lnTo>
                      <a:pt x="37" y="131"/>
                    </a:lnTo>
                    <a:lnTo>
                      <a:pt x="63" y="131"/>
                    </a:lnTo>
                    <a:lnTo>
                      <a:pt x="105" y="73"/>
                    </a:lnTo>
                    <a:lnTo>
                      <a:pt x="89" y="73"/>
                    </a:lnTo>
                    <a:lnTo>
                      <a:pt x="42" y="58"/>
                    </a:lnTo>
                    <a:lnTo>
                      <a:pt x="21" y="26"/>
                    </a:lnTo>
                    <a:lnTo>
                      <a:pt x="26" y="21"/>
                    </a:lnTo>
                    <a:lnTo>
                      <a:pt x="31" y="10"/>
                    </a:lnTo>
                    <a:lnTo>
                      <a:pt x="47" y="31"/>
                    </a:lnTo>
                    <a:lnTo>
                      <a:pt x="100" y="1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40" name="Freeform 492"/>
              <p:cNvSpPr>
                <a:spLocks/>
              </p:cNvSpPr>
              <p:nvPr/>
            </p:nvSpPr>
            <p:spPr bwMode="auto">
              <a:xfrm>
                <a:off x="3343" y="2859"/>
                <a:ext cx="21" cy="21"/>
              </a:xfrm>
              <a:custGeom>
                <a:avLst/>
                <a:gdLst>
                  <a:gd name="T0" fmla="*/ 5 w 21"/>
                  <a:gd name="T1" fmla="*/ 0 h 21"/>
                  <a:gd name="T2" fmla="*/ 15 w 21"/>
                  <a:gd name="T3" fmla="*/ 0 h 21"/>
                  <a:gd name="T4" fmla="*/ 21 w 21"/>
                  <a:gd name="T5" fmla="*/ 16 h 21"/>
                  <a:gd name="T6" fmla="*/ 10 w 21"/>
                  <a:gd name="T7" fmla="*/ 21 h 21"/>
                  <a:gd name="T8" fmla="*/ 0 w 21"/>
                  <a:gd name="T9" fmla="*/ 21 h 21"/>
                  <a:gd name="T10" fmla="*/ 5 w 21"/>
                  <a:gd name="T11" fmla="*/ 0 h 21"/>
                </a:gdLst>
                <a:ahLst/>
                <a:cxnLst>
                  <a:cxn ang="0">
                    <a:pos x="T0" y="T1"/>
                  </a:cxn>
                  <a:cxn ang="0">
                    <a:pos x="T2" y="T3"/>
                  </a:cxn>
                  <a:cxn ang="0">
                    <a:pos x="T4" y="T5"/>
                  </a:cxn>
                  <a:cxn ang="0">
                    <a:pos x="T6" y="T7"/>
                  </a:cxn>
                  <a:cxn ang="0">
                    <a:pos x="T8" y="T9"/>
                  </a:cxn>
                  <a:cxn ang="0">
                    <a:pos x="T10" y="T11"/>
                  </a:cxn>
                </a:cxnLst>
                <a:rect l="0" t="0" r="r" b="b"/>
                <a:pathLst>
                  <a:path w="21" h="21">
                    <a:moveTo>
                      <a:pt x="5" y="0"/>
                    </a:moveTo>
                    <a:lnTo>
                      <a:pt x="15" y="0"/>
                    </a:lnTo>
                    <a:lnTo>
                      <a:pt x="21" y="16"/>
                    </a:lnTo>
                    <a:lnTo>
                      <a:pt x="10" y="21"/>
                    </a:lnTo>
                    <a:lnTo>
                      <a:pt x="0" y="21"/>
                    </a:lnTo>
                    <a:lnTo>
                      <a:pt x="5" y="0"/>
                    </a:lnTo>
                    <a:close/>
                  </a:path>
                </a:pathLst>
              </a:custGeom>
              <a:solidFill>
                <a:srgbClr val="E1E1E1"/>
              </a:solidFill>
              <a:ln w="3175">
                <a:solidFill>
                  <a:srgbClr val="000000"/>
                </a:solidFill>
                <a:round/>
                <a:headEnd/>
                <a:tailEnd/>
              </a:ln>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41" name="Freeform 493"/>
              <p:cNvSpPr>
                <a:spLocks/>
              </p:cNvSpPr>
              <p:nvPr/>
            </p:nvSpPr>
            <p:spPr bwMode="auto">
              <a:xfrm>
                <a:off x="3343" y="2859"/>
                <a:ext cx="21" cy="21"/>
              </a:xfrm>
              <a:custGeom>
                <a:avLst/>
                <a:gdLst>
                  <a:gd name="T0" fmla="*/ 10 w 21"/>
                  <a:gd name="T1" fmla="*/ 0 h 21"/>
                  <a:gd name="T2" fmla="*/ 15 w 21"/>
                  <a:gd name="T3" fmla="*/ 0 h 21"/>
                  <a:gd name="T4" fmla="*/ 21 w 21"/>
                  <a:gd name="T5" fmla="*/ 16 h 21"/>
                  <a:gd name="T6" fmla="*/ 10 w 21"/>
                  <a:gd name="T7" fmla="*/ 21 h 21"/>
                  <a:gd name="T8" fmla="*/ 0 w 21"/>
                  <a:gd name="T9" fmla="*/ 21 h 21"/>
                  <a:gd name="T10" fmla="*/ 5 w 21"/>
                  <a:gd name="T11" fmla="*/ 0 h 21"/>
                  <a:gd name="T12" fmla="*/ 10 w 21"/>
                  <a:gd name="T13" fmla="*/ 0 h 21"/>
                </a:gdLst>
                <a:ahLst/>
                <a:cxnLst>
                  <a:cxn ang="0">
                    <a:pos x="T0" y="T1"/>
                  </a:cxn>
                  <a:cxn ang="0">
                    <a:pos x="T2" y="T3"/>
                  </a:cxn>
                  <a:cxn ang="0">
                    <a:pos x="T4" y="T5"/>
                  </a:cxn>
                  <a:cxn ang="0">
                    <a:pos x="T6" y="T7"/>
                  </a:cxn>
                  <a:cxn ang="0">
                    <a:pos x="T8" y="T9"/>
                  </a:cxn>
                  <a:cxn ang="0">
                    <a:pos x="T10" y="T11"/>
                  </a:cxn>
                  <a:cxn ang="0">
                    <a:pos x="T12" y="T13"/>
                  </a:cxn>
                </a:cxnLst>
                <a:rect l="0" t="0" r="r" b="b"/>
                <a:pathLst>
                  <a:path w="21" h="21">
                    <a:moveTo>
                      <a:pt x="10" y="0"/>
                    </a:moveTo>
                    <a:lnTo>
                      <a:pt x="15" y="0"/>
                    </a:lnTo>
                    <a:lnTo>
                      <a:pt x="21" y="16"/>
                    </a:lnTo>
                    <a:lnTo>
                      <a:pt x="10" y="21"/>
                    </a:lnTo>
                    <a:lnTo>
                      <a:pt x="0" y="21"/>
                    </a:lnTo>
                    <a:lnTo>
                      <a:pt x="5" y="0"/>
                    </a:lnTo>
                    <a:lnTo>
                      <a:pt x="10"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42" name="Freeform 494"/>
              <p:cNvSpPr>
                <a:spLocks/>
              </p:cNvSpPr>
              <p:nvPr/>
            </p:nvSpPr>
            <p:spPr bwMode="auto">
              <a:xfrm>
                <a:off x="3290" y="2917"/>
                <a:ext cx="21" cy="27"/>
              </a:xfrm>
              <a:custGeom>
                <a:avLst/>
                <a:gdLst>
                  <a:gd name="T0" fmla="*/ 5 w 21"/>
                  <a:gd name="T1" fmla="*/ 0 h 27"/>
                  <a:gd name="T2" fmla="*/ 21 w 21"/>
                  <a:gd name="T3" fmla="*/ 0 h 27"/>
                  <a:gd name="T4" fmla="*/ 21 w 21"/>
                  <a:gd name="T5" fmla="*/ 11 h 27"/>
                  <a:gd name="T6" fmla="*/ 10 w 21"/>
                  <a:gd name="T7" fmla="*/ 27 h 27"/>
                  <a:gd name="T8" fmla="*/ 0 w 21"/>
                  <a:gd name="T9" fmla="*/ 16 h 27"/>
                  <a:gd name="T10" fmla="*/ 5 w 21"/>
                  <a:gd name="T11" fmla="*/ 0 h 27"/>
                </a:gdLst>
                <a:ahLst/>
                <a:cxnLst>
                  <a:cxn ang="0">
                    <a:pos x="T0" y="T1"/>
                  </a:cxn>
                  <a:cxn ang="0">
                    <a:pos x="T2" y="T3"/>
                  </a:cxn>
                  <a:cxn ang="0">
                    <a:pos x="T4" y="T5"/>
                  </a:cxn>
                  <a:cxn ang="0">
                    <a:pos x="T6" y="T7"/>
                  </a:cxn>
                  <a:cxn ang="0">
                    <a:pos x="T8" y="T9"/>
                  </a:cxn>
                  <a:cxn ang="0">
                    <a:pos x="T10" y="T11"/>
                  </a:cxn>
                </a:cxnLst>
                <a:rect l="0" t="0" r="r" b="b"/>
                <a:pathLst>
                  <a:path w="21" h="27">
                    <a:moveTo>
                      <a:pt x="5" y="0"/>
                    </a:moveTo>
                    <a:lnTo>
                      <a:pt x="21" y="0"/>
                    </a:lnTo>
                    <a:lnTo>
                      <a:pt x="21" y="11"/>
                    </a:lnTo>
                    <a:lnTo>
                      <a:pt x="10" y="27"/>
                    </a:lnTo>
                    <a:lnTo>
                      <a:pt x="0" y="16"/>
                    </a:lnTo>
                    <a:lnTo>
                      <a:pt x="5" y="0"/>
                    </a:lnTo>
                    <a:close/>
                  </a:path>
                </a:pathLst>
              </a:custGeom>
              <a:solidFill>
                <a:srgbClr val="E1E1E1"/>
              </a:solidFill>
              <a:ln w="3175">
                <a:solidFill>
                  <a:srgbClr val="000000"/>
                </a:solidFill>
                <a:round/>
                <a:headEnd/>
                <a:tailEnd/>
              </a:ln>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43" name="Freeform 495"/>
              <p:cNvSpPr>
                <a:spLocks/>
              </p:cNvSpPr>
              <p:nvPr/>
            </p:nvSpPr>
            <p:spPr bwMode="auto">
              <a:xfrm>
                <a:off x="3290" y="2917"/>
                <a:ext cx="21" cy="27"/>
              </a:xfrm>
              <a:custGeom>
                <a:avLst/>
                <a:gdLst>
                  <a:gd name="T0" fmla="*/ 16 w 21"/>
                  <a:gd name="T1" fmla="*/ 0 h 27"/>
                  <a:gd name="T2" fmla="*/ 21 w 21"/>
                  <a:gd name="T3" fmla="*/ 0 h 27"/>
                  <a:gd name="T4" fmla="*/ 21 w 21"/>
                  <a:gd name="T5" fmla="*/ 11 h 27"/>
                  <a:gd name="T6" fmla="*/ 10 w 21"/>
                  <a:gd name="T7" fmla="*/ 27 h 27"/>
                  <a:gd name="T8" fmla="*/ 0 w 21"/>
                  <a:gd name="T9" fmla="*/ 16 h 27"/>
                  <a:gd name="T10" fmla="*/ 5 w 21"/>
                  <a:gd name="T11" fmla="*/ 0 h 27"/>
                  <a:gd name="T12" fmla="*/ 16 w 21"/>
                  <a:gd name="T13" fmla="*/ 0 h 27"/>
                </a:gdLst>
                <a:ahLst/>
                <a:cxnLst>
                  <a:cxn ang="0">
                    <a:pos x="T0" y="T1"/>
                  </a:cxn>
                  <a:cxn ang="0">
                    <a:pos x="T2" y="T3"/>
                  </a:cxn>
                  <a:cxn ang="0">
                    <a:pos x="T4" y="T5"/>
                  </a:cxn>
                  <a:cxn ang="0">
                    <a:pos x="T6" y="T7"/>
                  </a:cxn>
                  <a:cxn ang="0">
                    <a:pos x="T8" y="T9"/>
                  </a:cxn>
                  <a:cxn ang="0">
                    <a:pos x="T10" y="T11"/>
                  </a:cxn>
                  <a:cxn ang="0">
                    <a:pos x="T12" y="T13"/>
                  </a:cxn>
                </a:cxnLst>
                <a:rect l="0" t="0" r="r" b="b"/>
                <a:pathLst>
                  <a:path w="21" h="27">
                    <a:moveTo>
                      <a:pt x="16" y="0"/>
                    </a:moveTo>
                    <a:lnTo>
                      <a:pt x="21" y="0"/>
                    </a:lnTo>
                    <a:lnTo>
                      <a:pt x="21" y="11"/>
                    </a:lnTo>
                    <a:lnTo>
                      <a:pt x="10" y="27"/>
                    </a:lnTo>
                    <a:lnTo>
                      <a:pt x="0" y="16"/>
                    </a:lnTo>
                    <a:lnTo>
                      <a:pt x="5" y="0"/>
                    </a:lnTo>
                    <a:lnTo>
                      <a:pt x="16"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44" name="Freeform 496"/>
              <p:cNvSpPr>
                <a:spLocks/>
              </p:cNvSpPr>
              <p:nvPr/>
            </p:nvSpPr>
            <p:spPr bwMode="auto">
              <a:xfrm>
                <a:off x="3538" y="2611"/>
                <a:ext cx="126" cy="243"/>
              </a:xfrm>
              <a:custGeom>
                <a:avLst/>
                <a:gdLst>
                  <a:gd name="T0" fmla="*/ 110 w 126"/>
                  <a:gd name="T1" fmla="*/ 0 h 243"/>
                  <a:gd name="T2" fmla="*/ 126 w 126"/>
                  <a:gd name="T3" fmla="*/ 58 h 243"/>
                  <a:gd name="T4" fmla="*/ 121 w 126"/>
                  <a:gd name="T5" fmla="*/ 69 h 243"/>
                  <a:gd name="T6" fmla="*/ 110 w 126"/>
                  <a:gd name="T7" fmla="*/ 64 h 243"/>
                  <a:gd name="T8" fmla="*/ 110 w 126"/>
                  <a:gd name="T9" fmla="*/ 90 h 243"/>
                  <a:gd name="T10" fmla="*/ 63 w 126"/>
                  <a:gd name="T11" fmla="*/ 232 h 243"/>
                  <a:gd name="T12" fmla="*/ 31 w 126"/>
                  <a:gd name="T13" fmla="*/ 243 h 243"/>
                  <a:gd name="T14" fmla="*/ 10 w 126"/>
                  <a:gd name="T15" fmla="*/ 232 h 243"/>
                  <a:gd name="T16" fmla="*/ 10 w 126"/>
                  <a:gd name="T17" fmla="*/ 206 h 243"/>
                  <a:gd name="T18" fmla="*/ 0 w 126"/>
                  <a:gd name="T19" fmla="*/ 185 h 243"/>
                  <a:gd name="T20" fmla="*/ 26 w 126"/>
                  <a:gd name="T21" fmla="*/ 143 h 243"/>
                  <a:gd name="T22" fmla="*/ 26 w 126"/>
                  <a:gd name="T23" fmla="*/ 132 h 243"/>
                  <a:gd name="T24" fmla="*/ 21 w 126"/>
                  <a:gd name="T25" fmla="*/ 100 h 243"/>
                  <a:gd name="T26" fmla="*/ 31 w 126"/>
                  <a:gd name="T27" fmla="*/ 74 h 243"/>
                  <a:gd name="T28" fmla="*/ 68 w 126"/>
                  <a:gd name="T29" fmla="*/ 64 h 243"/>
                  <a:gd name="T30" fmla="*/ 73 w 126"/>
                  <a:gd name="T31" fmla="*/ 58 h 243"/>
                  <a:gd name="T32" fmla="*/ 105 w 126"/>
                  <a:gd name="T33" fmla="*/ 5 h 243"/>
                  <a:gd name="T34" fmla="*/ 110 w 126"/>
                  <a:gd name="T35" fmla="*/ 0 h 2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26" h="243">
                    <a:moveTo>
                      <a:pt x="110" y="0"/>
                    </a:moveTo>
                    <a:lnTo>
                      <a:pt x="126" y="58"/>
                    </a:lnTo>
                    <a:lnTo>
                      <a:pt x="121" y="69"/>
                    </a:lnTo>
                    <a:lnTo>
                      <a:pt x="110" y="64"/>
                    </a:lnTo>
                    <a:lnTo>
                      <a:pt x="110" y="90"/>
                    </a:lnTo>
                    <a:lnTo>
                      <a:pt x="63" y="232"/>
                    </a:lnTo>
                    <a:lnTo>
                      <a:pt x="31" y="243"/>
                    </a:lnTo>
                    <a:lnTo>
                      <a:pt x="10" y="232"/>
                    </a:lnTo>
                    <a:lnTo>
                      <a:pt x="10" y="206"/>
                    </a:lnTo>
                    <a:lnTo>
                      <a:pt x="0" y="185"/>
                    </a:lnTo>
                    <a:lnTo>
                      <a:pt x="26" y="143"/>
                    </a:lnTo>
                    <a:lnTo>
                      <a:pt x="26" y="132"/>
                    </a:lnTo>
                    <a:lnTo>
                      <a:pt x="21" y="100"/>
                    </a:lnTo>
                    <a:lnTo>
                      <a:pt x="31" y="74"/>
                    </a:lnTo>
                    <a:lnTo>
                      <a:pt x="68" y="64"/>
                    </a:lnTo>
                    <a:lnTo>
                      <a:pt x="73" y="58"/>
                    </a:lnTo>
                    <a:lnTo>
                      <a:pt x="105" y="5"/>
                    </a:lnTo>
                    <a:lnTo>
                      <a:pt x="110" y="0"/>
                    </a:lnTo>
                    <a:close/>
                  </a:path>
                </a:pathLst>
              </a:custGeom>
              <a:solidFill>
                <a:srgbClr val="BEE8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45" name="Freeform 497"/>
              <p:cNvSpPr>
                <a:spLocks/>
              </p:cNvSpPr>
              <p:nvPr/>
            </p:nvSpPr>
            <p:spPr bwMode="auto">
              <a:xfrm>
                <a:off x="3538" y="2611"/>
                <a:ext cx="126" cy="243"/>
              </a:xfrm>
              <a:custGeom>
                <a:avLst/>
                <a:gdLst>
                  <a:gd name="T0" fmla="*/ 116 w 126"/>
                  <a:gd name="T1" fmla="*/ 32 h 243"/>
                  <a:gd name="T2" fmla="*/ 126 w 126"/>
                  <a:gd name="T3" fmla="*/ 58 h 243"/>
                  <a:gd name="T4" fmla="*/ 121 w 126"/>
                  <a:gd name="T5" fmla="*/ 69 h 243"/>
                  <a:gd name="T6" fmla="*/ 110 w 126"/>
                  <a:gd name="T7" fmla="*/ 64 h 243"/>
                  <a:gd name="T8" fmla="*/ 110 w 126"/>
                  <a:gd name="T9" fmla="*/ 90 h 243"/>
                  <a:gd name="T10" fmla="*/ 63 w 126"/>
                  <a:gd name="T11" fmla="*/ 232 h 243"/>
                  <a:gd name="T12" fmla="*/ 31 w 126"/>
                  <a:gd name="T13" fmla="*/ 243 h 243"/>
                  <a:gd name="T14" fmla="*/ 10 w 126"/>
                  <a:gd name="T15" fmla="*/ 232 h 243"/>
                  <a:gd name="T16" fmla="*/ 10 w 126"/>
                  <a:gd name="T17" fmla="*/ 206 h 243"/>
                  <a:gd name="T18" fmla="*/ 0 w 126"/>
                  <a:gd name="T19" fmla="*/ 185 h 243"/>
                  <a:gd name="T20" fmla="*/ 26 w 126"/>
                  <a:gd name="T21" fmla="*/ 143 h 243"/>
                  <a:gd name="T22" fmla="*/ 26 w 126"/>
                  <a:gd name="T23" fmla="*/ 132 h 243"/>
                  <a:gd name="T24" fmla="*/ 21 w 126"/>
                  <a:gd name="T25" fmla="*/ 100 h 243"/>
                  <a:gd name="T26" fmla="*/ 31 w 126"/>
                  <a:gd name="T27" fmla="*/ 74 h 243"/>
                  <a:gd name="T28" fmla="*/ 68 w 126"/>
                  <a:gd name="T29" fmla="*/ 64 h 243"/>
                  <a:gd name="T30" fmla="*/ 73 w 126"/>
                  <a:gd name="T31" fmla="*/ 58 h 243"/>
                  <a:gd name="T32" fmla="*/ 105 w 126"/>
                  <a:gd name="T33" fmla="*/ 5 h 243"/>
                  <a:gd name="T34" fmla="*/ 110 w 126"/>
                  <a:gd name="T35" fmla="*/ 0 h 243"/>
                  <a:gd name="T36" fmla="*/ 116 w 126"/>
                  <a:gd name="T37" fmla="*/ 32 h 2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26" h="243">
                    <a:moveTo>
                      <a:pt x="116" y="32"/>
                    </a:moveTo>
                    <a:lnTo>
                      <a:pt x="126" y="58"/>
                    </a:lnTo>
                    <a:lnTo>
                      <a:pt x="121" y="69"/>
                    </a:lnTo>
                    <a:lnTo>
                      <a:pt x="110" y="64"/>
                    </a:lnTo>
                    <a:lnTo>
                      <a:pt x="110" y="90"/>
                    </a:lnTo>
                    <a:lnTo>
                      <a:pt x="63" y="232"/>
                    </a:lnTo>
                    <a:lnTo>
                      <a:pt x="31" y="243"/>
                    </a:lnTo>
                    <a:lnTo>
                      <a:pt x="10" y="232"/>
                    </a:lnTo>
                    <a:lnTo>
                      <a:pt x="10" y="206"/>
                    </a:lnTo>
                    <a:lnTo>
                      <a:pt x="0" y="185"/>
                    </a:lnTo>
                    <a:lnTo>
                      <a:pt x="26" y="143"/>
                    </a:lnTo>
                    <a:lnTo>
                      <a:pt x="26" y="132"/>
                    </a:lnTo>
                    <a:lnTo>
                      <a:pt x="21" y="100"/>
                    </a:lnTo>
                    <a:lnTo>
                      <a:pt x="31" y="74"/>
                    </a:lnTo>
                    <a:lnTo>
                      <a:pt x="68" y="64"/>
                    </a:lnTo>
                    <a:lnTo>
                      <a:pt x="73" y="58"/>
                    </a:lnTo>
                    <a:lnTo>
                      <a:pt x="105" y="5"/>
                    </a:lnTo>
                    <a:lnTo>
                      <a:pt x="110" y="0"/>
                    </a:lnTo>
                    <a:lnTo>
                      <a:pt x="116" y="32"/>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46" name="Freeform 498"/>
              <p:cNvSpPr>
                <a:spLocks/>
              </p:cNvSpPr>
              <p:nvPr/>
            </p:nvSpPr>
            <p:spPr bwMode="auto">
              <a:xfrm>
                <a:off x="3780" y="1704"/>
                <a:ext cx="195" cy="163"/>
              </a:xfrm>
              <a:custGeom>
                <a:avLst/>
                <a:gdLst>
                  <a:gd name="T0" fmla="*/ 6 w 195"/>
                  <a:gd name="T1" fmla="*/ 52 h 163"/>
                  <a:gd name="T2" fmla="*/ 27 w 195"/>
                  <a:gd name="T3" fmla="*/ 63 h 163"/>
                  <a:gd name="T4" fmla="*/ 32 w 195"/>
                  <a:gd name="T5" fmla="*/ 47 h 163"/>
                  <a:gd name="T6" fmla="*/ 48 w 195"/>
                  <a:gd name="T7" fmla="*/ 42 h 163"/>
                  <a:gd name="T8" fmla="*/ 53 w 195"/>
                  <a:gd name="T9" fmla="*/ 26 h 163"/>
                  <a:gd name="T10" fmla="*/ 74 w 195"/>
                  <a:gd name="T11" fmla="*/ 21 h 163"/>
                  <a:gd name="T12" fmla="*/ 95 w 195"/>
                  <a:gd name="T13" fmla="*/ 26 h 163"/>
                  <a:gd name="T14" fmla="*/ 100 w 195"/>
                  <a:gd name="T15" fmla="*/ 31 h 163"/>
                  <a:gd name="T16" fmla="*/ 116 w 195"/>
                  <a:gd name="T17" fmla="*/ 21 h 163"/>
                  <a:gd name="T18" fmla="*/ 127 w 195"/>
                  <a:gd name="T19" fmla="*/ 15 h 163"/>
                  <a:gd name="T20" fmla="*/ 132 w 195"/>
                  <a:gd name="T21" fmla="*/ 5 h 163"/>
                  <a:gd name="T22" fmla="*/ 137 w 195"/>
                  <a:gd name="T23" fmla="*/ 0 h 163"/>
                  <a:gd name="T24" fmla="*/ 148 w 195"/>
                  <a:gd name="T25" fmla="*/ 10 h 163"/>
                  <a:gd name="T26" fmla="*/ 153 w 195"/>
                  <a:gd name="T27" fmla="*/ 31 h 163"/>
                  <a:gd name="T28" fmla="*/ 174 w 195"/>
                  <a:gd name="T29" fmla="*/ 21 h 163"/>
                  <a:gd name="T30" fmla="*/ 195 w 195"/>
                  <a:gd name="T31" fmla="*/ 21 h 163"/>
                  <a:gd name="T32" fmla="*/ 195 w 195"/>
                  <a:gd name="T33" fmla="*/ 31 h 163"/>
                  <a:gd name="T34" fmla="*/ 185 w 195"/>
                  <a:gd name="T35" fmla="*/ 31 h 163"/>
                  <a:gd name="T36" fmla="*/ 164 w 195"/>
                  <a:gd name="T37" fmla="*/ 37 h 163"/>
                  <a:gd name="T38" fmla="*/ 153 w 195"/>
                  <a:gd name="T39" fmla="*/ 42 h 163"/>
                  <a:gd name="T40" fmla="*/ 158 w 195"/>
                  <a:gd name="T41" fmla="*/ 73 h 163"/>
                  <a:gd name="T42" fmla="*/ 143 w 195"/>
                  <a:gd name="T43" fmla="*/ 84 h 163"/>
                  <a:gd name="T44" fmla="*/ 148 w 195"/>
                  <a:gd name="T45" fmla="*/ 95 h 163"/>
                  <a:gd name="T46" fmla="*/ 137 w 195"/>
                  <a:gd name="T47" fmla="*/ 100 h 163"/>
                  <a:gd name="T48" fmla="*/ 132 w 195"/>
                  <a:gd name="T49" fmla="*/ 126 h 163"/>
                  <a:gd name="T50" fmla="*/ 122 w 195"/>
                  <a:gd name="T51" fmla="*/ 121 h 163"/>
                  <a:gd name="T52" fmla="*/ 95 w 195"/>
                  <a:gd name="T53" fmla="*/ 137 h 163"/>
                  <a:gd name="T54" fmla="*/ 100 w 195"/>
                  <a:gd name="T55" fmla="*/ 153 h 163"/>
                  <a:gd name="T56" fmla="*/ 69 w 195"/>
                  <a:gd name="T57" fmla="*/ 163 h 163"/>
                  <a:gd name="T58" fmla="*/ 42 w 195"/>
                  <a:gd name="T59" fmla="*/ 163 h 163"/>
                  <a:gd name="T60" fmla="*/ 16 w 195"/>
                  <a:gd name="T61" fmla="*/ 158 h 163"/>
                  <a:gd name="T62" fmla="*/ 27 w 195"/>
                  <a:gd name="T63" fmla="*/ 142 h 163"/>
                  <a:gd name="T64" fmla="*/ 27 w 195"/>
                  <a:gd name="T65" fmla="*/ 137 h 163"/>
                  <a:gd name="T66" fmla="*/ 27 w 195"/>
                  <a:gd name="T67" fmla="*/ 132 h 163"/>
                  <a:gd name="T68" fmla="*/ 11 w 195"/>
                  <a:gd name="T69" fmla="*/ 126 h 163"/>
                  <a:gd name="T70" fmla="*/ 0 w 195"/>
                  <a:gd name="T71" fmla="*/ 89 h 163"/>
                  <a:gd name="T72" fmla="*/ 6 w 195"/>
                  <a:gd name="T73" fmla="*/ 52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95" h="163">
                    <a:moveTo>
                      <a:pt x="6" y="52"/>
                    </a:moveTo>
                    <a:lnTo>
                      <a:pt x="27" y="63"/>
                    </a:lnTo>
                    <a:lnTo>
                      <a:pt x="32" y="47"/>
                    </a:lnTo>
                    <a:lnTo>
                      <a:pt x="48" y="42"/>
                    </a:lnTo>
                    <a:lnTo>
                      <a:pt x="53" y="26"/>
                    </a:lnTo>
                    <a:lnTo>
                      <a:pt x="74" y="21"/>
                    </a:lnTo>
                    <a:lnTo>
                      <a:pt x="95" y="26"/>
                    </a:lnTo>
                    <a:lnTo>
                      <a:pt x="100" y="31"/>
                    </a:lnTo>
                    <a:lnTo>
                      <a:pt x="116" y="21"/>
                    </a:lnTo>
                    <a:lnTo>
                      <a:pt x="127" y="15"/>
                    </a:lnTo>
                    <a:lnTo>
                      <a:pt x="132" y="5"/>
                    </a:lnTo>
                    <a:lnTo>
                      <a:pt x="137" y="0"/>
                    </a:lnTo>
                    <a:lnTo>
                      <a:pt x="148" y="10"/>
                    </a:lnTo>
                    <a:lnTo>
                      <a:pt x="153" y="31"/>
                    </a:lnTo>
                    <a:lnTo>
                      <a:pt x="174" y="21"/>
                    </a:lnTo>
                    <a:lnTo>
                      <a:pt x="195" y="21"/>
                    </a:lnTo>
                    <a:lnTo>
                      <a:pt x="195" y="31"/>
                    </a:lnTo>
                    <a:lnTo>
                      <a:pt x="185" y="31"/>
                    </a:lnTo>
                    <a:lnTo>
                      <a:pt x="164" y="37"/>
                    </a:lnTo>
                    <a:lnTo>
                      <a:pt x="153" y="42"/>
                    </a:lnTo>
                    <a:lnTo>
                      <a:pt x="158" y="73"/>
                    </a:lnTo>
                    <a:lnTo>
                      <a:pt x="143" y="84"/>
                    </a:lnTo>
                    <a:lnTo>
                      <a:pt x="148" y="95"/>
                    </a:lnTo>
                    <a:lnTo>
                      <a:pt x="137" y="100"/>
                    </a:lnTo>
                    <a:lnTo>
                      <a:pt x="132" y="126"/>
                    </a:lnTo>
                    <a:lnTo>
                      <a:pt x="122" y="121"/>
                    </a:lnTo>
                    <a:lnTo>
                      <a:pt x="95" y="137"/>
                    </a:lnTo>
                    <a:lnTo>
                      <a:pt x="100" y="153"/>
                    </a:lnTo>
                    <a:lnTo>
                      <a:pt x="69" y="163"/>
                    </a:lnTo>
                    <a:lnTo>
                      <a:pt x="42" y="163"/>
                    </a:lnTo>
                    <a:lnTo>
                      <a:pt x="16" y="158"/>
                    </a:lnTo>
                    <a:lnTo>
                      <a:pt x="27" y="142"/>
                    </a:lnTo>
                    <a:lnTo>
                      <a:pt x="27" y="137"/>
                    </a:lnTo>
                    <a:lnTo>
                      <a:pt x="27" y="132"/>
                    </a:lnTo>
                    <a:lnTo>
                      <a:pt x="11" y="126"/>
                    </a:lnTo>
                    <a:lnTo>
                      <a:pt x="0" y="89"/>
                    </a:lnTo>
                    <a:lnTo>
                      <a:pt x="6" y="52"/>
                    </a:lnTo>
                    <a:close/>
                  </a:path>
                </a:pathLst>
              </a:custGeom>
              <a:solidFill>
                <a:srgbClr val="00B0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srgbClr val="E1E1E1"/>
                  </a:solidFill>
                </a:endParaRPr>
              </a:p>
            </p:txBody>
          </p:sp>
          <p:sp>
            <p:nvSpPr>
              <p:cNvPr id="1247" name="Freeform 499"/>
              <p:cNvSpPr>
                <a:spLocks/>
              </p:cNvSpPr>
              <p:nvPr/>
            </p:nvSpPr>
            <p:spPr bwMode="auto">
              <a:xfrm>
                <a:off x="3780" y="1704"/>
                <a:ext cx="195" cy="163"/>
              </a:xfrm>
              <a:custGeom>
                <a:avLst/>
                <a:gdLst>
                  <a:gd name="T0" fmla="*/ 16 w 195"/>
                  <a:gd name="T1" fmla="*/ 58 h 163"/>
                  <a:gd name="T2" fmla="*/ 27 w 195"/>
                  <a:gd name="T3" fmla="*/ 63 h 163"/>
                  <a:gd name="T4" fmla="*/ 32 w 195"/>
                  <a:gd name="T5" fmla="*/ 47 h 163"/>
                  <a:gd name="T6" fmla="*/ 48 w 195"/>
                  <a:gd name="T7" fmla="*/ 42 h 163"/>
                  <a:gd name="T8" fmla="*/ 53 w 195"/>
                  <a:gd name="T9" fmla="*/ 26 h 163"/>
                  <a:gd name="T10" fmla="*/ 74 w 195"/>
                  <a:gd name="T11" fmla="*/ 21 h 163"/>
                  <a:gd name="T12" fmla="*/ 95 w 195"/>
                  <a:gd name="T13" fmla="*/ 26 h 163"/>
                  <a:gd name="T14" fmla="*/ 100 w 195"/>
                  <a:gd name="T15" fmla="*/ 31 h 163"/>
                  <a:gd name="T16" fmla="*/ 116 w 195"/>
                  <a:gd name="T17" fmla="*/ 21 h 163"/>
                  <a:gd name="T18" fmla="*/ 127 w 195"/>
                  <a:gd name="T19" fmla="*/ 15 h 163"/>
                  <a:gd name="T20" fmla="*/ 132 w 195"/>
                  <a:gd name="T21" fmla="*/ 5 h 163"/>
                  <a:gd name="T22" fmla="*/ 137 w 195"/>
                  <a:gd name="T23" fmla="*/ 0 h 163"/>
                  <a:gd name="T24" fmla="*/ 148 w 195"/>
                  <a:gd name="T25" fmla="*/ 10 h 163"/>
                  <a:gd name="T26" fmla="*/ 153 w 195"/>
                  <a:gd name="T27" fmla="*/ 31 h 163"/>
                  <a:gd name="T28" fmla="*/ 174 w 195"/>
                  <a:gd name="T29" fmla="*/ 21 h 163"/>
                  <a:gd name="T30" fmla="*/ 195 w 195"/>
                  <a:gd name="T31" fmla="*/ 21 h 163"/>
                  <a:gd name="T32" fmla="*/ 195 w 195"/>
                  <a:gd name="T33" fmla="*/ 31 h 163"/>
                  <a:gd name="T34" fmla="*/ 185 w 195"/>
                  <a:gd name="T35" fmla="*/ 31 h 163"/>
                  <a:gd name="T36" fmla="*/ 164 w 195"/>
                  <a:gd name="T37" fmla="*/ 37 h 163"/>
                  <a:gd name="T38" fmla="*/ 153 w 195"/>
                  <a:gd name="T39" fmla="*/ 42 h 163"/>
                  <a:gd name="T40" fmla="*/ 158 w 195"/>
                  <a:gd name="T41" fmla="*/ 73 h 163"/>
                  <a:gd name="T42" fmla="*/ 143 w 195"/>
                  <a:gd name="T43" fmla="*/ 84 h 163"/>
                  <a:gd name="T44" fmla="*/ 148 w 195"/>
                  <a:gd name="T45" fmla="*/ 95 h 163"/>
                  <a:gd name="T46" fmla="*/ 137 w 195"/>
                  <a:gd name="T47" fmla="*/ 100 h 163"/>
                  <a:gd name="T48" fmla="*/ 132 w 195"/>
                  <a:gd name="T49" fmla="*/ 126 h 163"/>
                  <a:gd name="T50" fmla="*/ 122 w 195"/>
                  <a:gd name="T51" fmla="*/ 121 h 163"/>
                  <a:gd name="T52" fmla="*/ 95 w 195"/>
                  <a:gd name="T53" fmla="*/ 137 h 163"/>
                  <a:gd name="T54" fmla="*/ 100 w 195"/>
                  <a:gd name="T55" fmla="*/ 153 h 163"/>
                  <a:gd name="T56" fmla="*/ 69 w 195"/>
                  <a:gd name="T57" fmla="*/ 163 h 163"/>
                  <a:gd name="T58" fmla="*/ 42 w 195"/>
                  <a:gd name="T59" fmla="*/ 163 h 163"/>
                  <a:gd name="T60" fmla="*/ 16 w 195"/>
                  <a:gd name="T61" fmla="*/ 158 h 163"/>
                  <a:gd name="T62" fmla="*/ 27 w 195"/>
                  <a:gd name="T63" fmla="*/ 142 h 163"/>
                  <a:gd name="T64" fmla="*/ 27 w 195"/>
                  <a:gd name="T65" fmla="*/ 137 h 163"/>
                  <a:gd name="T66" fmla="*/ 27 w 195"/>
                  <a:gd name="T67" fmla="*/ 132 h 163"/>
                  <a:gd name="T68" fmla="*/ 11 w 195"/>
                  <a:gd name="T69" fmla="*/ 126 h 163"/>
                  <a:gd name="T70" fmla="*/ 0 w 195"/>
                  <a:gd name="T71" fmla="*/ 89 h 163"/>
                  <a:gd name="T72" fmla="*/ 6 w 195"/>
                  <a:gd name="T73" fmla="*/ 52 h 163"/>
                  <a:gd name="T74" fmla="*/ 16 w 195"/>
                  <a:gd name="T75" fmla="*/ 58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95" h="163">
                    <a:moveTo>
                      <a:pt x="16" y="58"/>
                    </a:moveTo>
                    <a:lnTo>
                      <a:pt x="27" y="63"/>
                    </a:lnTo>
                    <a:lnTo>
                      <a:pt x="32" y="47"/>
                    </a:lnTo>
                    <a:lnTo>
                      <a:pt x="48" y="42"/>
                    </a:lnTo>
                    <a:lnTo>
                      <a:pt x="53" y="26"/>
                    </a:lnTo>
                    <a:lnTo>
                      <a:pt x="74" y="21"/>
                    </a:lnTo>
                    <a:lnTo>
                      <a:pt x="95" y="26"/>
                    </a:lnTo>
                    <a:lnTo>
                      <a:pt x="100" y="31"/>
                    </a:lnTo>
                    <a:lnTo>
                      <a:pt x="116" y="21"/>
                    </a:lnTo>
                    <a:lnTo>
                      <a:pt x="127" y="15"/>
                    </a:lnTo>
                    <a:lnTo>
                      <a:pt x="132" y="5"/>
                    </a:lnTo>
                    <a:lnTo>
                      <a:pt x="137" y="0"/>
                    </a:lnTo>
                    <a:lnTo>
                      <a:pt x="148" y="10"/>
                    </a:lnTo>
                    <a:lnTo>
                      <a:pt x="153" y="31"/>
                    </a:lnTo>
                    <a:lnTo>
                      <a:pt x="174" y="21"/>
                    </a:lnTo>
                    <a:lnTo>
                      <a:pt x="195" y="21"/>
                    </a:lnTo>
                    <a:lnTo>
                      <a:pt x="195" y="31"/>
                    </a:lnTo>
                    <a:lnTo>
                      <a:pt x="185" y="31"/>
                    </a:lnTo>
                    <a:lnTo>
                      <a:pt x="164" y="37"/>
                    </a:lnTo>
                    <a:lnTo>
                      <a:pt x="153" y="42"/>
                    </a:lnTo>
                    <a:lnTo>
                      <a:pt x="158" y="73"/>
                    </a:lnTo>
                    <a:lnTo>
                      <a:pt x="143" y="84"/>
                    </a:lnTo>
                    <a:lnTo>
                      <a:pt x="148" y="95"/>
                    </a:lnTo>
                    <a:lnTo>
                      <a:pt x="137" y="100"/>
                    </a:lnTo>
                    <a:lnTo>
                      <a:pt x="132" y="126"/>
                    </a:lnTo>
                    <a:lnTo>
                      <a:pt x="122" y="121"/>
                    </a:lnTo>
                    <a:lnTo>
                      <a:pt x="95" y="137"/>
                    </a:lnTo>
                    <a:lnTo>
                      <a:pt x="100" y="153"/>
                    </a:lnTo>
                    <a:lnTo>
                      <a:pt x="69" y="163"/>
                    </a:lnTo>
                    <a:lnTo>
                      <a:pt x="42" y="163"/>
                    </a:lnTo>
                    <a:lnTo>
                      <a:pt x="16" y="158"/>
                    </a:lnTo>
                    <a:lnTo>
                      <a:pt x="27" y="142"/>
                    </a:lnTo>
                    <a:lnTo>
                      <a:pt x="27" y="137"/>
                    </a:lnTo>
                    <a:lnTo>
                      <a:pt x="27" y="132"/>
                    </a:lnTo>
                    <a:lnTo>
                      <a:pt x="11" y="126"/>
                    </a:lnTo>
                    <a:lnTo>
                      <a:pt x="0" y="89"/>
                    </a:lnTo>
                    <a:lnTo>
                      <a:pt x="6" y="52"/>
                    </a:lnTo>
                    <a:lnTo>
                      <a:pt x="16" y="58"/>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48" name="Freeform 500"/>
              <p:cNvSpPr>
                <a:spLocks/>
              </p:cNvSpPr>
              <p:nvPr/>
            </p:nvSpPr>
            <p:spPr bwMode="auto">
              <a:xfrm>
                <a:off x="4482" y="2131"/>
                <a:ext cx="79" cy="84"/>
              </a:xfrm>
              <a:custGeom>
                <a:avLst/>
                <a:gdLst>
                  <a:gd name="T0" fmla="*/ 79 w 79"/>
                  <a:gd name="T1" fmla="*/ 0 h 84"/>
                  <a:gd name="T2" fmla="*/ 79 w 79"/>
                  <a:gd name="T3" fmla="*/ 42 h 84"/>
                  <a:gd name="T4" fmla="*/ 58 w 79"/>
                  <a:gd name="T5" fmla="*/ 58 h 84"/>
                  <a:gd name="T6" fmla="*/ 63 w 79"/>
                  <a:gd name="T7" fmla="*/ 69 h 84"/>
                  <a:gd name="T8" fmla="*/ 42 w 79"/>
                  <a:gd name="T9" fmla="*/ 69 h 84"/>
                  <a:gd name="T10" fmla="*/ 37 w 79"/>
                  <a:gd name="T11" fmla="*/ 79 h 84"/>
                  <a:gd name="T12" fmla="*/ 37 w 79"/>
                  <a:gd name="T13" fmla="*/ 84 h 84"/>
                  <a:gd name="T14" fmla="*/ 15 w 79"/>
                  <a:gd name="T15" fmla="*/ 74 h 84"/>
                  <a:gd name="T16" fmla="*/ 5 w 79"/>
                  <a:gd name="T17" fmla="*/ 53 h 84"/>
                  <a:gd name="T18" fmla="*/ 0 w 79"/>
                  <a:gd name="T19" fmla="*/ 26 h 84"/>
                  <a:gd name="T20" fmla="*/ 5 w 79"/>
                  <a:gd name="T21" fmla="*/ 11 h 84"/>
                  <a:gd name="T22" fmla="*/ 10 w 79"/>
                  <a:gd name="T23" fmla="*/ 5 h 84"/>
                  <a:gd name="T24" fmla="*/ 42 w 79"/>
                  <a:gd name="T25" fmla="*/ 11 h 84"/>
                  <a:gd name="T26" fmla="*/ 52 w 79"/>
                  <a:gd name="T27" fmla="*/ 16 h 84"/>
                  <a:gd name="T28" fmla="*/ 79 w 79"/>
                  <a:gd name="T29" fmla="*/ 0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79" h="84">
                    <a:moveTo>
                      <a:pt x="79" y="0"/>
                    </a:moveTo>
                    <a:lnTo>
                      <a:pt x="79" y="42"/>
                    </a:lnTo>
                    <a:lnTo>
                      <a:pt x="58" y="58"/>
                    </a:lnTo>
                    <a:lnTo>
                      <a:pt x="63" y="69"/>
                    </a:lnTo>
                    <a:lnTo>
                      <a:pt x="42" y="69"/>
                    </a:lnTo>
                    <a:lnTo>
                      <a:pt x="37" y="79"/>
                    </a:lnTo>
                    <a:lnTo>
                      <a:pt x="37" y="84"/>
                    </a:lnTo>
                    <a:lnTo>
                      <a:pt x="15" y="74"/>
                    </a:lnTo>
                    <a:lnTo>
                      <a:pt x="5" y="53"/>
                    </a:lnTo>
                    <a:lnTo>
                      <a:pt x="0" y="26"/>
                    </a:lnTo>
                    <a:lnTo>
                      <a:pt x="5" y="11"/>
                    </a:lnTo>
                    <a:lnTo>
                      <a:pt x="10" y="5"/>
                    </a:lnTo>
                    <a:lnTo>
                      <a:pt x="42" y="11"/>
                    </a:lnTo>
                    <a:lnTo>
                      <a:pt x="52" y="16"/>
                    </a:lnTo>
                    <a:lnTo>
                      <a:pt x="79" y="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49" name="Freeform 501"/>
              <p:cNvSpPr>
                <a:spLocks/>
              </p:cNvSpPr>
              <p:nvPr/>
            </p:nvSpPr>
            <p:spPr bwMode="auto">
              <a:xfrm>
                <a:off x="4482" y="2131"/>
                <a:ext cx="79" cy="84"/>
              </a:xfrm>
              <a:custGeom>
                <a:avLst/>
                <a:gdLst>
                  <a:gd name="T0" fmla="*/ 79 w 79"/>
                  <a:gd name="T1" fmla="*/ 21 h 84"/>
                  <a:gd name="T2" fmla="*/ 79 w 79"/>
                  <a:gd name="T3" fmla="*/ 42 h 84"/>
                  <a:gd name="T4" fmla="*/ 58 w 79"/>
                  <a:gd name="T5" fmla="*/ 58 h 84"/>
                  <a:gd name="T6" fmla="*/ 63 w 79"/>
                  <a:gd name="T7" fmla="*/ 69 h 84"/>
                  <a:gd name="T8" fmla="*/ 42 w 79"/>
                  <a:gd name="T9" fmla="*/ 69 h 84"/>
                  <a:gd name="T10" fmla="*/ 37 w 79"/>
                  <a:gd name="T11" fmla="*/ 79 h 84"/>
                  <a:gd name="T12" fmla="*/ 37 w 79"/>
                  <a:gd name="T13" fmla="*/ 84 h 84"/>
                  <a:gd name="T14" fmla="*/ 15 w 79"/>
                  <a:gd name="T15" fmla="*/ 74 h 84"/>
                  <a:gd name="T16" fmla="*/ 5 w 79"/>
                  <a:gd name="T17" fmla="*/ 53 h 84"/>
                  <a:gd name="T18" fmla="*/ 0 w 79"/>
                  <a:gd name="T19" fmla="*/ 26 h 84"/>
                  <a:gd name="T20" fmla="*/ 5 w 79"/>
                  <a:gd name="T21" fmla="*/ 11 h 84"/>
                  <a:gd name="T22" fmla="*/ 10 w 79"/>
                  <a:gd name="T23" fmla="*/ 5 h 84"/>
                  <a:gd name="T24" fmla="*/ 42 w 79"/>
                  <a:gd name="T25" fmla="*/ 11 h 84"/>
                  <a:gd name="T26" fmla="*/ 52 w 79"/>
                  <a:gd name="T27" fmla="*/ 16 h 84"/>
                  <a:gd name="T28" fmla="*/ 79 w 79"/>
                  <a:gd name="T29" fmla="*/ 0 h 84"/>
                  <a:gd name="T30" fmla="*/ 79 w 79"/>
                  <a:gd name="T31" fmla="*/ 21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79" h="84">
                    <a:moveTo>
                      <a:pt x="79" y="21"/>
                    </a:moveTo>
                    <a:lnTo>
                      <a:pt x="79" y="42"/>
                    </a:lnTo>
                    <a:lnTo>
                      <a:pt x="58" y="58"/>
                    </a:lnTo>
                    <a:lnTo>
                      <a:pt x="63" y="69"/>
                    </a:lnTo>
                    <a:lnTo>
                      <a:pt x="42" y="69"/>
                    </a:lnTo>
                    <a:lnTo>
                      <a:pt x="37" y="79"/>
                    </a:lnTo>
                    <a:lnTo>
                      <a:pt x="37" y="84"/>
                    </a:lnTo>
                    <a:lnTo>
                      <a:pt x="15" y="74"/>
                    </a:lnTo>
                    <a:lnTo>
                      <a:pt x="5" y="53"/>
                    </a:lnTo>
                    <a:lnTo>
                      <a:pt x="0" y="26"/>
                    </a:lnTo>
                    <a:lnTo>
                      <a:pt x="5" y="11"/>
                    </a:lnTo>
                    <a:lnTo>
                      <a:pt x="10" y="5"/>
                    </a:lnTo>
                    <a:lnTo>
                      <a:pt x="42" y="11"/>
                    </a:lnTo>
                    <a:lnTo>
                      <a:pt x="52" y="16"/>
                    </a:lnTo>
                    <a:lnTo>
                      <a:pt x="79" y="0"/>
                    </a:lnTo>
                    <a:lnTo>
                      <a:pt x="79" y="2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50" name="Freeform 502"/>
              <p:cNvSpPr>
                <a:spLocks/>
              </p:cNvSpPr>
              <p:nvPr/>
            </p:nvSpPr>
            <p:spPr bwMode="auto">
              <a:xfrm>
                <a:off x="3443" y="1614"/>
                <a:ext cx="105" cy="47"/>
              </a:xfrm>
              <a:custGeom>
                <a:avLst/>
                <a:gdLst>
                  <a:gd name="T0" fmla="*/ 0 w 105"/>
                  <a:gd name="T1" fmla="*/ 5 h 47"/>
                  <a:gd name="T2" fmla="*/ 10 w 105"/>
                  <a:gd name="T3" fmla="*/ 0 h 47"/>
                  <a:gd name="T4" fmla="*/ 58 w 105"/>
                  <a:gd name="T5" fmla="*/ 16 h 47"/>
                  <a:gd name="T6" fmla="*/ 84 w 105"/>
                  <a:gd name="T7" fmla="*/ 21 h 47"/>
                  <a:gd name="T8" fmla="*/ 100 w 105"/>
                  <a:gd name="T9" fmla="*/ 32 h 47"/>
                  <a:gd name="T10" fmla="*/ 95 w 105"/>
                  <a:gd name="T11" fmla="*/ 37 h 47"/>
                  <a:gd name="T12" fmla="*/ 105 w 105"/>
                  <a:gd name="T13" fmla="*/ 42 h 47"/>
                  <a:gd name="T14" fmla="*/ 105 w 105"/>
                  <a:gd name="T15" fmla="*/ 47 h 47"/>
                  <a:gd name="T16" fmla="*/ 79 w 105"/>
                  <a:gd name="T17" fmla="*/ 42 h 47"/>
                  <a:gd name="T18" fmla="*/ 58 w 105"/>
                  <a:gd name="T19" fmla="*/ 47 h 47"/>
                  <a:gd name="T20" fmla="*/ 52 w 105"/>
                  <a:gd name="T21" fmla="*/ 37 h 47"/>
                  <a:gd name="T22" fmla="*/ 31 w 105"/>
                  <a:gd name="T23" fmla="*/ 37 h 47"/>
                  <a:gd name="T24" fmla="*/ 26 w 105"/>
                  <a:gd name="T25" fmla="*/ 16 h 47"/>
                  <a:gd name="T26" fmla="*/ 0 w 105"/>
                  <a:gd name="T27" fmla="*/ 5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5" h="47">
                    <a:moveTo>
                      <a:pt x="0" y="5"/>
                    </a:moveTo>
                    <a:lnTo>
                      <a:pt x="10" y="0"/>
                    </a:lnTo>
                    <a:lnTo>
                      <a:pt x="58" y="16"/>
                    </a:lnTo>
                    <a:lnTo>
                      <a:pt x="84" y="21"/>
                    </a:lnTo>
                    <a:lnTo>
                      <a:pt x="100" y="32"/>
                    </a:lnTo>
                    <a:lnTo>
                      <a:pt x="95" y="37"/>
                    </a:lnTo>
                    <a:lnTo>
                      <a:pt x="105" y="42"/>
                    </a:lnTo>
                    <a:lnTo>
                      <a:pt x="105" y="47"/>
                    </a:lnTo>
                    <a:lnTo>
                      <a:pt x="79" y="42"/>
                    </a:lnTo>
                    <a:lnTo>
                      <a:pt x="58" y="47"/>
                    </a:lnTo>
                    <a:lnTo>
                      <a:pt x="52" y="37"/>
                    </a:lnTo>
                    <a:lnTo>
                      <a:pt x="31" y="37"/>
                    </a:lnTo>
                    <a:lnTo>
                      <a:pt x="26" y="16"/>
                    </a:lnTo>
                    <a:lnTo>
                      <a:pt x="0" y="5"/>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51" name="Freeform 503"/>
              <p:cNvSpPr>
                <a:spLocks/>
              </p:cNvSpPr>
              <p:nvPr/>
            </p:nvSpPr>
            <p:spPr bwMode="auto">
              <a:xfrm>
                <a:off x="3443" y="1614"/>
                <a:ext cx="105" cy="47"/>
              </a:xfrm>
              <a:custGeom>
                <a:avLst/>
                <a:gdLst>
                  <a:gd name="T0" fmla="*/ 5 w 105"/>
                  <a:gd name="T1" fmla="*/ 5 h 47"/>
                  <a:gd name="T2" fmla="*/ 10 w 105"/>
                  <a:gd name="T3" fmla="*/ 0 h 47"/>
                  <a:gd name="T4" fmla="*/ 58 w 105"/>
                  <a:gd name="T5" fmla="*/ 16 h 47"/>
                  <a:gd name="T6" fmla="*/ 84 w 105"/>
                  <a:gd name="T7" fmla="*/ 21 h 47"/>
                  <a:gd name="T8" fmla="*/ 100 w 105"/>
                  <a:gd name="T9" fmla="*/ 32 h 47"/>
                  <a:gd name="T10" fmla="*/ 95 w 105"/>
                  <a:gd name="T11" fmla="*/ 37 h 47"/>
                  <a:gd name="T12" fmla="*/ 105 w 105"/>
                  <a:gd name="T13" fmla="*/ 42 h 47"/>
                  <a:gd name="T14" fmla="*/ 105 w 105"/>
                  <a:gd name="T15" fmla="*/ 47 h 47"/>
                  <a:gd name="T16" fmla="*/ 79 w 105"/>
                  <a:gd name="T17" fmla="*/ 42 h 47"/>
                  <a:gd name="T18" fmla="*/ 58 w 105"/>
                  <a:gd name="T19" fmla="*/ 47 h 47"/>
                  <a:gd name="T20" fmla="*/ 52 w 105"/>
                  <a:gd name="T21" fmla="*/ 37 h 47"/>
                  <a:gd name="T22" fmla="*/ 31 w 105"/>
                  <a:gd name="T23" fmla="*/ 37 h 47"/>
                  <a:gd name="T24" fmla="*/ 26 w 105"/>
                  <a:gd name="T25" fmla="*/ 16 h 47"/>
                  <a:gd name="T26" fmla="*/ 0 w 105"/>
                  <a:gd name="T27" fmla="*/ 5 h 47"/>
                  <a:gd name="T28" fmla="*/ 5 w 105"/>
                  <a:gd name="T29" fmla="*/ 5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5" h="47">
                    <a:moveTo>
                      <a:pt x="5" y="5"/>
                    </a:moveTo>
                    <a:lnTo>
                      <a:pt x="10" y="0"/>
                    </a:lnTo>
                    <a:lnTo>
                      <a:pt x="58" y="16"/>
                    </a:lnTo>
                    <a:lnTo>
                      <a:pt x="84" y="21"/>
                    </a:lnTo>
                    <a:lnTo>
                      <a:pt x="100" y="32"/>
                    </a:lnTo>
                    <a:lnTo>
                      <a:pt x="95" y="37"/>
                    </a:lnTo>
                    <a:lnTo>
                      <a:pt x="105" y="42"/>
                    </a:lnTo>
                    <a:lnTo>
                      <a:pt x="105" y="47"/>
                    </a:lnTo>
                    <a:lnTo>
                      <a:pt x="79" y="42"/>
                    </a:lnTo>
                    <a:lnTo>
                      <a:pt x="58" y="47"/>
                    </a:lnTo>
                    <a:lnTo>
                      <a:pt x="52" y="37"/>
                    </a:lnTo>
                    <a:lnTo>
                      <a:pt x="31" y="37"/>
                    </a:lnTo>
                    <a:lnTo>
                      <a:pt x="26" y="16"/>
                    </a:lnTo>
                    <a:lnTo>
                      <a:pt x="0" y="5"/>
                    </a:lnTo>
                    <a:lnTo>
                      <a:pt x="5" y="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52" name="Freeform 504"/>
              <p:cNvSpPr>
                <a:spLocks/>
              </p:cNvSpPr>
              <p:nvPr/>
            </p:nvSpPr>
            <p:spPr bwMode="auto">
              <a:xfrm>
                <a:off x="3390" y="2131"/>
                <a:ext cx="237" cy="206"/>
              </a:xfrm>
              <a:custGeom>
                <a:avLst/>
                <a:gdLst>
                  <a:gd name="T0" fmla="*/ 137 w 237"/>
                  <a:gd name="T1" fmla="*/ 26 h 206"/>
                  <a:gd name="T2" fmla="*/ 148 w 237"/>
                  <a:gd name="T3" fmla="*/ 42 h 206"/>
                  <a:gd name="T4" fmla="*/ 137 w 237"/>
                  <a:gd name="T5" fmla="*/ 58 h 206"/>
                  <a:gd name="T6" fmla="*/ 137 w 237"/>
                  <a:gd name="T7" fmla="*/ 69 h 206"/>
                  <a:gd name="T8" fmla="*/ 153 w 237"/>
                  <a:gd name="T9" fmla="*/ 69 h 206"/>
                  <a:gd name="T10" fmla="*/ 158 w 237"/>
                  <a:gd name="T11" fmla="*/ 69 h 206"/>
                  <a:gd name="T12" fmla="*/ 153 w 237"/>
                  <a:gd name="T13" fmla="*/ 74 h 206"/>
                  <a:gd name="T14" fmla="*/ 174 w 237"/>
                  <a:gd name="T15" fmla="*/ 106 h 206"/>
                  <a:gd name="T16" fmla="*/ 221 w 237"/>
                  <a:gd name="T17" fmla="*/ 121 h 206"/>
                  <a:gd name="T18" fmla="*/ 237 w 237"/>
                  <a:gd name="T19" fmla="*/ 121 h 206"/>
                  <a:gd name="T20" fmla="*/ 195 w 237"/>
                  <a:gd name="T21" fmla="*/ 179 h 206"/>
                  <a:gd name="T22" fmla="*/ 169 w 237"/>
                  <a:gd name="T23" fmla="*/ 179 h 206"/>
                  <a:gd name="T24" fmla="*/ 142 w 237"/>
                  <a:gd name="T25" fmla="*/ 195 h 206"/>
                  <a:gd name="T26" fmla="*/ 127 w 237"/>
                  <a:gd name="T27" fmla="*/ 190 h 206"/>
                  <a:gd name="T28" fmla="*/ 105 w 237"/>
                  <a:gd name="T29" fmla="*/ 206 h 206"/>
                  <a:gd name="T30" fmla="*/ 84 w 237"/>
                  <a:gd name="T31" fmla="*/ 201 h 206"/>
                  <a:gd name="T32" fmla="*/ 47 w 237"/>
                  <a:gd name="T33" fmla="*/ 185 h 206"/>
                  <a:gd name="T34" fmla="*/ 47 w 237"/>
                  <a:gd name="T35" fmla="*/ 169 h 206"/>
                  <a:gd name="T36" fmla="*/ 37 w 237"/>
                  <a:gd name="T37" fmla="*/ 169 h 206"/>
                  <a:gd name="T38" fmla="*/ 32 w 237"/>
                  <a:gd name="T39" fmla="*/ 148 h 206"/>
                  <a:gd name="T40" fmla="*/ 16 w 237"/>
                  <a:gd name="T41" fmla="*/ 132 h 206"/>
                  <a:gd name="T42" fmla="*/ 0 w 237"/>
                  <a:gd name="T43" fmla="*/ 127 h 206"/>
                  <a:gd name="T44" fmla="*/ 5 w 237"/>
                  <a:gd name="T45" fmla="*/ 111 h 206"/>
                  <a:gd name="T46" fmla="*/ 16 w 237"/>
                  <a:gd name="T47" fmla="*/ 116 h 206"/>
                  <a:gd name="T48" fmla="*/ 26 w 237"/>
                  <a:gd name="T49" fmla="*/ 69 h 206"/>
                  <a:gd name="T50" fmla="*/ 32 w 237"/>
                  <a:gd name="T51" fmla="*/ 74 h 206"/>
                  <a:gd name="T52" fmla="*/ 32 w 237"/>
                  <a:gd name="T53" fmla="*/ 69 h 206"/>
                  <a:gd name="T54" fmla="*/ 42 w 237"/>
                  <a:gd name="T55" fmla="*/ 37 h 206"/>
                  <a:gd name="T56" fmla="*/ 47 w 237"/>
                  <a:gd name="T57" fmla="*/ 37 h 206"/>
                  <a:gd name="T58" fmla="*/ 53 w 237"/>
                  <a:gd name="T59" fmla="*/ 26 h 206"/>
                  <a:gd name="T60" fmla="*/ 53 w 237"/>
                  <a:gd name="T61" fmla="*/ 11 h 206"/>
                  <a:gd name="T62" fmla="*/ 69 w 237"/>
                  <a:gd name="T63" fmla="*/ 11 h 206"/>
                  <a:gd name="T64" fmla="*/ 74 w 237"/>
                  <a:gd name="T65" fmla="*/ 0 h 206"/>
                  <a:gd name="T66" fmla="*/ 90 w 237"/>
                  <a:gd name="T67" fmla="*/ 5 h 206"/>
                  <a:gd name="T68" fmla="*/ 111 w 237"/>
                  <a:gd name="T69" fmla="*/ 5 h 206"/>
                  <a:gd name="T70" fmla="*/ 127 w 237"/>
                  <a:gd name="T71" fmla="*/ 21 h 206"/>
                  <a:gd name="T72" fmla="*/ 137 w 237"/>
                  <a:gd name="T73" fmla="*/ 26 h 2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237" h="206">
                    <a:moveTo>
                      <a:pt x="137" y="26"/>
                    </a:moveTo>
                    <a:lnTo>
                      <a:pt x="148" y="42"/>
                    </a:lnTo>
                    <a:lnTo>
                      <a:pt x="137" y="58"/>
                    </a:lnTo>
                    <a:lnTo>
                      <a:pt x="137" y="69"/>
                    </a:lnTo>
                    <a:lnTo>
                      <a:pt x="153" y="69"/>
                    </a:lnTo>
                    <a:lnTo>
                      <a:pt x="158" y="69"/>
                    </a:lnTo>
                    <a:lnTo>
                      <a:pt x="153" y="74"/>
                    </a:lnTo>
                    <a:lnTo>
                      <a:pt x="174" y="106"/>
                    </a:lnTo>
                    <a:lnTo>
                      <a:pt x="221" y="121"/>
                    </a:lnTo>
                    <a:lnTo>
                      <a:pt x="237" y="121"/>
                    </a:lnTo>
                    <a:lnTo>
                      <a:pt x="195" y="179"/>
                    </a:lnTo>
                    <a:lnTo>
                      <a:pt x="169" y="179"/>
                    </a:lnTo>
                    <a:lnTo>
                      <a:pt x="142" y="195"/>
                    </a:lnTo>
                    <a:lnTo>
                      <a:pt x="127" y="190"/>
                    </a:lnTo>
                    <a:lnTo>
                      <a:pt x="105" y="206"/>
                    </a:lnTo>
                    <a:lnTo>
                      <a:pt x="84" y="201"/>
                    </a:lnTo>
                    <a:lnTo>
                      <a:pt x="47" y="185"/>
                    </a:lnTo>
                    <a:lnTo>
                      <a:pt x="47" y="169"/>
                    </a:lnTo>
                    <a:lnTo>
                      <a:pt x="37" y="169"/>
                    </a:lnTo>
                    <a:lnTo>
                      <a:pt x="32" y="148"/>
                    </a:lnTo>
                    <a:lnTo>
                      <a:pt x="16" y="132"/>
                    </a:lnTo>
                    <a:lnTo>
                      <a:pt x="0" y="127"/>
                    </a:lnTo>
                    <a:lnTo>
                      <a:pt x="5" y="111"/>
                    </a:lnTo>
                    <a:lnTo>
                      <a:pt x="16" y="116"/>
                    </a:lnTo>
                    <a:lnTo>
                      <a:pt x="26" y="69"/>
                    </a:lnTo>
                    <a:lnTo>
                      <a:pt x="32" y="74"/>
                    </a:lnTo>
                    <a:lnTo>
                      <a:pt x="32" y="69"/>
                    </a:lnTo>
                    <a:lnTo>
                      <a:pt x="42" y="37"/>
                    </a:lnTo>
                    <a:lnTo>
                      <a:pt x="47" y="37"/>
                    </a:lnTo>
                    <a:lnTo>
                      <a:pt x="53" y="26"/>
                    </a:lnTo>
                    <a:lnTo>
                      <a:pt x="53" y="11"/>
                    </a:lnTo>
                    <a:lnTo>
                      <a:pt x="69" y="11"/>
                    </a:lnTo>
                    <a:lnTo>
                      <a:pt x="74" y="0"/>
                    </a:lnTo>
                    <a:lnTo>
                      <a:pt x="90" y="5"/>
                    </a:lnTo>
                    <a:lnTo>
                      <a:pt x="111" y="5"/>
                    </a:lnTo>
                    <a:lnTo>
                      <a:pt x="127" y="21"/>
                    </a:lnTo>
                    <a:lnTo>
                      <a:pt x="137" y="26"/>
                    </a:lnTo>
                    <a:close/>
                  </a:path>
                </a:pathLst>
              </a:custGeom>
              <a:solidFill>
                <a:srgbClr val="00B0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53" name="Freeform 505"/>
              <p:cNvSpPr>
                <a:spLocks/>
              </p:cNvSpPr>
              <p:nvPr/>
            </p:nvSpPr>
            <p:spPr bwMode="auto">
              <a:xfrm>
                <a:off x="3390" y="2131"/>
                <a:ext cx="237" cy="206"/>
              </a:xfrm>
              <a:custGeom>
                <a:avLst/>
                <a:gdLst>
                  <a:gd name="T0" fmla="*/ 142 w 237"/>
                  <a:gd name="T1" fmla="*/ 32 h 206"/>
                  <a:gd name="T2" fmla="*/ 148 w 237"/>
                  <a:gd name="T3" fmla="*/ 42 h 206"/>
                  <a:gd name="T4" fmla="*/ 137 w 237"/>
                  <a:gd name="T5" fmla="*/ 58 h 206"/>
                  <a:gd name="T6" fmla="*/ 137 w 237"/>
                  <a:gd name="T7" fmla="*/ 69 h 206"/>
                  <a:gd name="T8" fmla="*/ 153 w 237"/>
                  <a:gd name="T9" fmla="*/ 69 h 206"/>
                  <a:gd name="T10" fmla="*/ 158 w 237"/>
                  <a:gd name="T11" fmla="*/ 69 h 206"/>
                  <a:gd name="T12" fmla="*/ 153 w 237"/>
                  <a:gd name="T13" fmla="*/ 74 h 206"/>
                  <a:gd name="T14" fmla="*/ 174 w 237"/>
                  <a:gd name="T15" fmla="*/ 106 h 206"/>
                  <a:gd name="T16" fmla="*/ 221 w 237"/>
                  <a:gd name="T17" fmla="*/ 121 h 206"/>
                  <a:gd name="T18" fmla="*/ 237 w 237"/>
                  <a:gd name="T19" fmla="*/ 121 h 206"/>
                  <a:gd name="T20" fmla="*/ 195 w 237"/>
                  <a:gd name="T21" fmla="*/ 179 h 206"/>
                  <a:gd name="T22" fmla="*/ 169 w 237"/>
                  <a:gd name="T23" fmla="*/ 179 h 206"/>
                  <a:gd name="T24" fmla="*/ 142 w 237"/>
                  <a:gd name="T25" fmla="*/ 195 h 206"/>
                  <a:gd name="T26" fmla="*/ 127 w 237"/>
                  <a:gd name="T27" fmla="*/ 190 h 206"/>
                  <a:gd name="T28" fmla="*/ 105 w 237"/>
                  <a:gd name="T29" fmla="*/ 206 h 206"/>
                  <a:gd name="T30" fmla="*/ 84 w 237"/>
                  <a:gd name="T31" fmla="*/ 201 h 206"/>
                  <a:gd name="T32" fmla="*/ 47 w 237"/>
                  <a:gd name="T33" fmla="*/ 185 h 206"/>
                  <a:gd name="T34" fmla="*/ 47 w 237"/>
                  <a:gd name="T35" fmla="*/ 169 h 206"/>
                  <a:gd name="T36" fmla="*/ 37 w 237"/>
                  <a:gd name="T37" fmla="*/ 169 h 206"/>
                  <a:gd name="T38" fmla="*/ 32 w 237"/>
                  <a:gd name="T39" fmla="*/ 148 h 206"/>
                  <a:gd name="T40" fmla="*/ 16 w 237"/>
                  <a:gd name="T41" fmla="*/ 132 h 206"/>
                  <a:gd name="T42" fmla="*/ 0 w 237"/>
                  <a:gd name="T43" fmla="*/ 127 h 206"/>
                  <a:gd name="T44" fmla="*/ 5 w 237"/>
                  <a:gd name="T45" fmla="*/ 111 h 206"/>
                  <a:gd name="T46" fmla="*/ 16 w 237"/>
                  <a:gd name="T47" fmla="*/ 116 h 206"/>
                  <a:gd name="T48" fmla="*/ 26 w 237"/>
                  <a:gd name="T49" fmla="*/ 69 h 206"/>
                  <a:gd name="T50" fmla="*/ 32 w 237"/>
                  <a:gd name="T51" fmla="*/ 74 h 206"/>
                  <a:gd name="T52" fmla="*/ 32 w 237"/>
                  <a:gd name="T53" fmla="*/ 69 h 206"/>
                  <a:gd name="T54" fmla="*/ 42 w 237"/>
                  <a:gd name="T55" fmla="*/ 37 h 206"/>
                  <a:gd name="T56" fmla="*/ 47 w 237"/>
                  <a:gd name="T57" fmla="*/ 37 h 206"/>
                  <a:gd name="T58" fmla="*/ 53 w 237"/>
                  <a:gd name="T59" fmla="*/ 26 h 206"/>
                  <a:gd name="T60" fmla="*/ 53 w 237"/>
                  <a:gd name="T61" fmla="*/ 11 h 206"/>
                  <a:gd name="T62" fmla="*/ 69 w 237"/>
                  <a:gd name="T63" fmla="*/ 11 h 206"/>
                  <a:gd name="T64" fmla="*/ 74 w 237"/>
                  <a:gd name="T65" fmla="*/ 0 h 206"/>
                  <a:gd name="T66" fmla="*/ 90 w 237"/>
                  <a:gd name="T67" fmla="*/ 5 h 206"/>
                  <a:gd name="T68" fmla="*/ 111 w 237"/>
                  <a:gd name="T69" fmla="*/ 5 h 206"/>
                  <a:gd name="T70" fmla="*/ 127 w 237"/>
                  <a:gd name="T71" fmla="*/ 21 h 206"/>
                  <a:gd name="T72" fmla="*/ 137 w 237"/>
                  <a:gd name="T73" fmla="*/ 26 h 206"/>
                  <a:gd name="T74" fmla="*/ 142 w 237"/>
                  <a:gd name="T75" fmla="*/ 32 h 2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237" h="206">
                    <a:moveTo>
                      <a:pt x="142" y="32"/>
                    </a:moveTo>
                    <a:lnTo>
                      <a:pt x="148" y="42"/>
                    </a:lnTo>
                    <a:lnTo>
                      <a:pt x="137" y="58"/>
                    </a:lnTo>
                    <a:lnTo>
                      <a:pt x="137" y="69"/>
                    </a:lnTo>
                    <a:lnTo>
                      <a:pt x="153" y="69"/>
                    </a:lnTo>
                    <a:lnTo>
                      <a:pt x="158" y="69"/>
                    </a:lnTo>
                    <a:lnTo>
                      <a:pt x="153" y="74"/>
                    </a:lnTo>
                    <a:lnTo>
                      <a:pt x="174" y="106"/>
                    </a:lnTo>
                    <a:lnTo>
                      <a:pt x="221" y="121"/>
                    </a:lnTo>
                    <a:lnTo>
                      <a:pt x="237" y="121"/>
                    </a:lnTo>
                    <a:lnTo>
                      <a:pt x="195" y="179"/>
                    </a:lnTo>
                    <a:lnTo>
                      <a:pt x="169" y="179"/>
                    </a:lnTo>
                    <a:lnTo>
                      <a:pt x="142" y="195"/>
                    </a:lnTo>
                    <a:lnTo>
                      <a:pt x="127" y="190"/>
                    </a:lnTo>
                    <a:lnTo>
                      <a:pt x="105" y="206"/>
                    </a:lnTo>
                    <a:lnTo>
                      <a:pt x="84" y="201"/>
                    </a:lnTo>
                    <a:lnTo>
                      <a:pt x="47" y="185"/>
                    </a:lnTo>
                    <a:lnTo>
                      <a:pt x="47" y="169"/>
                    </a:lnTo>
                    <a:lnTo>
                      <a:pt x="37" y="169"/>
                    </a:lnTo>
                    <a:lnTo>
                      <a:pt x="32" y="148"/>
                    </a:lnTo>
                    <a:lnTo>
                      <a:pt x="16" y="132"/>
                    </a:lnTo>
                    <a:lnTo>
                      <a:pt x="0" y="127"/>
                    </a:lnTo>
                    <a:lnTo>
                      <a:pt x="5" y="111"/>
                    </a:lnTo>
                    <a:lnTo>
                      <a:pt x="16" y="116"/>
                    </a:lnTo>
                    <a:lnTo>
                      <a:pt x="26" y="69"/>
                    </a:lnTo>
                    <a:lnTo>
                      <a:pt x="32" y="74"/>
                    </a:lnTo>
                    <a:lnTo>
                      <a:pt x="32" y="69"/>
                    </a:lnTo>
                    <a:lnTo>
                      <a:pt x="42" y="37"/>
                    </a:lnTo>
                    <a:lnTo>
                      <a:pt x="47" y="37"/>
                    </a:lnTo>
                    <a:lnTo>
                      <a:pt x="53" y="26"/>
                    </a:lnTo>
                    <a:lnTo>
                      <a:pt x="53" y="11"/>
                    </a:lnTo>
                    <a:lnTo>
                      <a:pt x="69" y="11"/>
                    </a:lnTo>
                    <a:lnTo>
                      <a:pt x="74" y="0"/>
                    </a:lnTo>
                    <a:lnTo>
                      <a:pt x="90" y="5"/>
                    </a:lnTo>
                    <a:lnTo>
                      <a:pt x="111" y="5"/>
                    </a:lnTo>
                    <a:lnTo>
                      <a:pt x="127" y="21"/>
                    </a:lnTo>
                    <a:lnTo>
                      <a:pt x="137" y="26"/>
                    </a:lnTo>
                    <a:lnTo>
                      <a:pt x="142" y="32"/>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54" name="Freeform 506"/>
              <p:cNvSpPr>
                <a:spLocks/>
              </p:cNvSpPr>
              <p:nvPr/>
            </p:nvSpPr>
            <p:spPr bwMode="auto">
              <a:xfrm>
                <a:off x="3548" y="2611"/>
                <a:ext cx="27" cy="11"/>
              </a:xfrm>
              <a:custGeom>
                <a:avLst/>
                <a:gdLst>
                  <a:gd name="T0" fmla="*/ 0 w 27"/>
                  <a:gd name="T1" fmla="*/ 0 h 11"/>
                  <a:gd name="T2" fmla="*/ 27 w 27"/>
                  <a:gd name="T3" fmla="*/ 0 h 11"/>
                  <a:gd name="T4" fmla="*/ 16 w 27"/>
                  <a:gd name="T5" fmla="*/ 11 h 11"/>
                  <a:gd name="T6" fmla="*/ 5 w 27"/>
                  <a:gd name="T7" fmla="*/ 11 h 11"/>
                  <a:gd name="T8" fmla="*/ 0 w 27"/>
                  <a:gd name="T9" fmla="*/ 0 h 11"/>
                </a:gdLst>
                <a:ahLst/>
                <a:cxnLst>
                  <a:cxn ang="0">
                    <a:pos x="T0" y="T1"/>
                  </a:cxn>
                  <a:cxn ang="0">
                    <a:pos x="T2" y="T3"/>
                  </a:cxn>
                  <a:cxn ang="0">
                    <a:pos x="T4" y="T5"/>
                  </a:cxn>
                  <a:cxn ang="0">
                    <a:pos x="T6" y="T7"/>
                  </a:cxn>
                  <a:cxn ang="0">
                    <a:pos x="T8" y="T9"/>
                  </a:cxn>
                </a:cxnLst>
                <a:rect l="0" t="0" r="r" b="b"/>
                <a:pathLst>
                  <a:path w="27" h="11">
                    <a:moveTo>
                      <a:pt x="0" y="0"/>
                    </a:moveTo>
                    <a:lnTo>
                      <a:pt x="27" y="0"/>
                    </a:lnTo>
                    <a:lnTo>
                      <a:pt x="16" y="11"/>
                    </a:lnTo>
                    <a:lnTo>
                      <a:pt x="5" y="11"/>
                    </a:lnTo>
                    <a:lnTo>
                      <a:pt x="0" y="0"/>
                    </a:lnTo>
                    <a:close/>
                  </a:path>
                </a:pathLst>
              </a:custGeom>
              <a:solidFill>
                <a:srgbClr val="BEE8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55" name="Freeform 507"/>
              <p:cNvSpPr>
                <a:spLocks/>
              </p:cNvSpPr>
              <p:nvPr/>
            </p:nvSpPr>
            <p:spPr bwMode="auto">
              <a:xfrm>
                <a:off x="3548" y="2611"/>
                <a:ext cx="27" cy="11"/>
              </a:xfrm>
              <a:custGeom>
                <a:avLst/>
                <a:gdLst>
                  <a:gd name="T0" fmla="*/ 11 w 27"/>
                  <a:gd name="T1" fmla="*/ 0 h 11"/>
                  <a:gd name="T2" fmla="*/ 27 w 27"/>
                  <a:gd name="T3" fmla="*/ 0 h 11"/>
                  <a:gd name="T4" fmla="*/ 16 w 27"/>
                  <a:gd name="T5" fmla="*/ 11 h 11"/>
                  <a:gd name="T6" fmla="*/ 5 w 27"/>
                  <a:gd name="T7" fmla="*/ 11 h 11"/>
                  <a:gd name="T8" fmla="*/ 0 w 27"/>
                  <a:gd name="T9" fmla="*/ 0 h 11"/>
                  <a:gd name="T10" fmla="*/ 11 w 27"/>
                  <a:gd name="T11" fmla="*/ 0 h 11"/>
                </a:gdLst>
                <a:ahLst/>
                <a:cxnLst>
                  <a:cxn ang="0">
                    <a:pos x="T0" y="T1"/>
                  </a:cxn>
                  <a:cxn ang="0">
                    <a:pos x="T2" y="T3"/>
                  </a:cxn>
                  <a:cxn ang="0">
                    <a:pos x="T4" y="T5"/>
                  </a:cxn>
                  <a:cxn ang="0">
                    <a:pos x="T6" y="T7"/>
                  </a:cxn>
                  <a:cxn ang="0">
                    <a:pos x="T8" y="T9"/>
                  </a:cxn>
                  <a:cxn ang="0">
                    <a:pos x="T10" y="T11"/>
                  </a:cxn>
                </a:cxnLst>
                <a:rect l="0" t="0" r="r" b="b"/>
                <a:pathLst>
                  <a:path w="27" h="11">
                    <a:moveTo>
                      <a:pt x="11" y="0"/>
                    </a:moveTo>
                    <a:lnTo>
                      <a:pt x="27" y="0"/>
                    </a:lnTo>
                    <a:lnTo>
                      <a:pt x="16" y="11"/>
                    </a:lnTo>
                    <a:lnTo>
                      <a:pt x="5" y="11"/>
                    </a:lnTo>
                    <a:lnTo>
                      <a:pt x="0" y="0"/>
                    </a:lnTo>
                    <a:lnTo>
                      <a:pt x="11"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56" name="Freeform 508"/>
              <p:cNvSpPr>
                <a:spLocks/>
              </p:cNvSpPr>
              <p:nvPr/>
            </p:nvSpPr>
            <p:spPr bwMode="auto">
              <a:xfrm>
                <a:off x="2868" y="2200"/>
                <a:ext cx="26" cy="89"/>
              </a:xfrm>
              <a:custGeom>
                <a:avLst/>
                <a:gdLst>
                  <a:gd name="T0" fmla="*/ 21 w 26"/>
                  <a:gd name="T1" fmla="*/ 89 h 89"/>
                  <a:gd name="T2" fmla="*/ 10 w 26"/>
                  <a:gd name="T3" fmla="*/ 73 h 89"/>
                  <a:gd name="T4" fmla="*/ 10 w 26"/>
                  <a:gd name="T5" fmla="*/ 47 h 89"/>
                  <a:gd name="T6" fmla="*/ 0 w 26"/>
                  <a:gd name="T7" fmla="*/ 5 h 89"/>
                  <a:gd name="T8" fmla="*/ 5 w 26"/>
                  <a:gd name="T9" fmla="*/ 0 h 89"/>
                  <a:gd name="T10" fmla="*/ 16 w 26"/>
                  <a:gd name="T11" fmla="*/ 0 h 89"/>
                  <a:gd name="T12" fmla="*/ 16 w 26"/>
                  <a:gd name="T13" fmla="*/ 10 h 89"/>
                  <a:gd name="T14" fmla="*/ 21 w 26"/>
                  <a:gd name="T15" fmla="*/ 15 h 89"/>
                  <a:gd name="T16" fmla="*/ 26 w 26"/>
                  <a:gd name="T17" fmla="*/ 37 h 89"/>
                  <a:gd name="T18" fmla="*/ 26 w 26"/>
                  <a:gd name="T19" fmla="*/ 84 h 89"/>
                  <a:gd name="T20" fmla="*/ 21 w 26"/>
                  <a:gd name="T21" fmla="*/ 89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6" h="89">
                    <a:moveTo>
                      <a:pt x="21" y="89"/>
                    </a:moveTo>
                    <a:lnTo>
                      <a:pt x="10" y="73"/>
                    </a:lnTo>
                    <a:lnTo>
                      <a:pt x="10" y="47"/>
                    </a:lnTo>
                    <a:lnTo>
                      <a:pt x="0" y="5"/>
                    </a:lnTo>
                    <a:lnTo>
                      <a:pt x="5" y="0"/>
                    </a:lnTo>
                    <a:lnTo>
                      <a:pt x="16" y="0"/>
                    </a:lnTo>
                    <a:lnTo>
                      <a:pt x="16" y="10"/>
                    </a:lnTo>
                    <a:lnTo>
                      <a:pt x="21" y="15"/>
                    </a:lnTo>
                    <a:lnTo>
                      <a:pt x="26" y="37"/>
                    </a:lnTo>
                    <a:lnTo>
                      <a:pt x="26" y="84"/>
                    </a:lnTo>
                    <a:lnTo>
                      <a:pt x="21" y="89"/>
                    </a:lnTo>
                    <a:close/>
                  </a:path>
                </a:pathLst>
              </a:custGeom>
              <a:solidFill>
                <a:srgbClr val="BEE8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57" name="Freeform 509"/>
              <p:cNvSpPr>
                <a:spLocks/>
              </p:cNvSpPr>
              <p:nvPr/>
            </p:nvSpPr>
            <p:spPr bwMode="auto">
              <a:xfrm>
                <a:off x="2868" y="2200"/>
                <a:ext cx="26" cy="89"/>
              </a:xfrm>
              <a:custGeom>
                <a:avLst/>
                <a:gdLst>
                  <a:gd name="T0" fmla="*/ 16 w 26"/>
                  <a:gd name="T1" fmla="*/ 79 h 89"/>
                  <a:gd name="T2" fmla="*/ 10 w 26"/>
                  <a:gd name="T3" fmla="*/ 73 h 89"/>
                  <a:gd name="T4" fmla="*/ 10 w 26"/>
                  <a:gd name="T5" fmla="*/ 47 h 89"/>
                  <a:gd name="T6" fmla="*/ 0 w 26"/>
                  <a:gd name="T7" fmla="*/ 5 h 89"/>
                  <a:gd name="T8" fmla="*/ 5 w 26"/>
                  <a:gd name="T9" fmla="*/ 0 h 89"/>
                  <a:gd name="T10" fmla="*/ 16 w 26"/>
                  <a:gd name="T11" fmla="*/ 0 h 89"/>
                  <a:gd name="T12" fmla="*/ 16 w 26"/>
                  <a:gd name="T13" fmla="*/ 10 h 89"/>
                  <a:gd name="T14" fmla="*/ 21 w 26"/>
                  <a:gd name="T15" fmla="*/ 15 h 89"/>
                  <a:gd name="T16" fmla="*/ 26 w 26"/>
                  <a:gd name="T17" fmla="*/ 37 h 89"/>
                  <a:gd name="T18" fmla="*/ 26 w 26"/>
                  <a:gd name="T19" fmla="*/ 84 h 89"/>
                  <a:gd name="T20" fmla="*/ 21 w 26"/>
                  <a:gd name="T21" fmla="*/ 89 h 89"/>
                  <a:gd name="T22" fmla="*/ 16 w 26"/>
                  <a:gd name="T23" fmla="*/ 79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6" h="89">
                    <a:moveTo>
                      <a:pt x="16" y="79"/>
                    </a:moveTo>
                    <a:lnTo>
                      <a:pt x="10" y="73"/>
                    </a:lnTo>
                    <a:lnTo>
                      <a:pt x="10" y="47"/>
                    </a:lnTo>
                    <a:lnTo>
                      <a:pt x="0" y="5"/>
                    </a:lnTo>
                    <a:lnTo>
                      <a:pt x="5" y="0"/>
                    </a:lnTo>
                    <a:lnTo>
                      <a:pt x="16" y="0"/>
                    </a:lnTo>
                    <a:lnTo>
                      <a:pt x="16" y="10"/>
                    </a:lnTo>
                    <a:lnTo>
                      <a:pt x="21" y="15"/>
                    </a:lnTo>
                    <a:lnTo>
                      <a:pt x="26" y="37"/>
                    </a:lnTo>
                    <a:lnTo>
                      <a:pt x="26" y="84"/>
                    </a:lnTo>
                    <a:lnTo>
                      <a:pt x="21" y="89"/>
                    </a:lnTo>
                    <a:lnTo>
                      <a:pt x="16" y="79"/>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58" name="Freeform 510"/>
              <p:cNvSpPr>
                <a:spLocks/>
              </p:cNvSpPr>
              <p:nvPr/>
            </p:nvSpPr>
            <p:spPr bwMode="auto">
              <a:xfrm>
                <a:off x="3796" y="1735"/>
                <a:ext cx="232" cy="232"/>
              </a:xfrm>
              <a:custGeom>
                <a:avLst/>
                <a:gdLst>
                  <a:gd name="T0" fmla="*/ 190 w 232"/>
                  <a:gd name="T1" fmla="*/ 0 h 232"/>
                  <a:gd name="T2" fmla="*/ 232 w 232"/>
                  <a:gd name="T3" fmla="*/ 27 h 232"/>
                  <a:gd name="T4" fmla="*/ 222 w 232"/>
                  <a:gd name="T5" fmla="*/ 37 h 232"/>
                  <a:gd name="T6" fmla="*/ 179 w 232"/>
                  <a:gd name="T7" fmla="*/ 42 h 232"/>
                  <a:gd name="T8" fmla="*/ 190 w 232"/>
                  <a:gd name="T9" fmla="*/ 64 h 232"/>
                  <a:gd name="T10" fmla="*/ 211 w 232"/>
                  <a:gd name="T11" fmla="*/ 85 h 232"/>
                  <a:gd name="T12" fmla="*/ 200 w 232"/>
                  <a:gd name="T13" fmla="*/ 90 h 232"/>
                  <a:gd name="T14" fmla="*/ 206 w 232"/>
                  <a:gd name="T15" fmla="*/ 101 h 232"/>
                  <a:gd name="T16" fmla="*/ 174 w 232"/>
                  <a:gd name="T17" fmla="*/ 159 h 232"/>
                  <a:gd name="T18" fmla="*/ 158 w 232"/>
                  <a:gd name="T19" fmla="*/ 164 h 232"/>
                  <a:gd name="T20" fmla="*/ 137 w 232"/>
                  <a:gd name="T21" fmla="*/ 174 h 232"/>
                  <a:gd name="T22" fmla="*/ 174 w 232"/>
                  <a:gd name="T23" fmla="*/ 222 h 232"/>
                  <a:gd name="T24" fmla="*/ 121 w 232"/>
                  <a:gd name="T25" fmla="*/ 232 h 232"/>
                  <a:gd name="T26" fmla="*/ 95 w 232"/>
                  <a:gd name="T27" fmla="*/ 206 h 232"/>
                  <a:gd name="T28" fmla="*/ 58 w 232"/>
                  <a:gd name="T29" fmla="*/ 206 h 232"/>
                  <a:gd name="T30" fmla="*/ 26 w 232"/>
                  <a:gd name="T31" fmla="*/ 211 h 232"/>
                  <a:gd name="T32" fmla="*/ 26 w 232"/>
                  <a:gd name="T33" fmla="*/ 190 h 232"/>
                  <a:gd name="T34" fmla="*/ 48 w 232"/>
                  <a:gd name="T35" fmla="*/ 180 h 232"/>
                  <a:gd name="T36" fmla="*/ 48 w 232"/>
                  <a:gd name="T37" fmla="*/ 174 h 232"/>
                  <a:gd name="T38" fmla="*/ 37 w 232"/>
                  <a:gd name="T39" fmla="*/ 174 h 232"/>
                  <a:gd name="T40" fmla="*/ 37 w 232"/>
                  <a:gd name="T41" fmla="*/ 159 h 232"/>
                  <a:gd name="T42" fmla="*/ 21 w 232"/>
                  <a:gd name="T43" fmla="*/ 148 h 232"/>
                  <a:gd name="T44" fmla="*/ 0 w 232"/>
                  <a:gd name="T45" fmla="*/ 127 h 232"/>
                  <a:gd name="T46" fmla="*/ 26 w 232"/>
                  <a:gd name="T47" fmla="*/ 132 h 232"/>
                  <a:gd name="T48" fmla="*/ 53 w 232"/>
                  <a:gd name="T49" fmla="*/ 132 h 232"/>
                  <a:gd name="T50" fmla="*/ 84 w 232"/>
                  <a:gd name="T51" fmla="*/ 122 h 232"/>
                  <a:gd name="T52" fmla="*/ 79 w 232"/>
                  <a:gd name="T53" fmla="*/ 106 h 232"/>
                  <a:gd name="T54" fmla="*/ 106 w 232"/>
                  <a:gd name="T55" fmla="*/ 90 h 232"/>
                  <a:gd name="T56" fmla="*/ 116 w 232"/>
                  <a:gd name="T57" fmla="*/ 95 h 232"/>
                  <a:gd name="T58" fmla="*/ 121 w 232"/>
                  <a:gd name="T59" fmla="*/ 69 h 232"/>
                  <a:gd name="T60" fmla="*/ 132 w 232"/>
                  <a:gd name="T61" fmla="*/ 64 h 232"/>
                  <a:gd name="T62" fmla="*/ 127 w 232"/>
                  <a:gd name="T63" fmla="*/ 53 h 232"/>
                  <a:gd name="T64" fmla="*/ 142 w 232"/>
                  <a:gd name="T65" fmla="*/ 42 h 232"/>
                  <a:gd name="T66" fmla="*/ 137 w 232"/>
                  <a:gd name="T67" fmla="*/ 11 h 232"/>
                  <a:gd name="T68" fmla="*/ 148 w 232"/>
                  <a:gd name="T69" fmla="*/ 6 h 232"/>
                  <a:gd name="T70" fmla="*/ 169 w 232"/>
                  <a:gd name="T71" fmla="*/ 0 h 232"/>
                  <a:gd name="T72" fmla="*/ 179 w 232"/>
                  <a:gd name="T73" fmla="*/ 0 h 232"/>
                  <a:gd name="T74" fmla="*/ 190 w 232"/>
                  <a:gd name="T75" fmla="*/ 0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232" h="232">
                    <a:moveTo>
                      <a:pt x="190" y="0"/>
                    </a:moveTo>
                    <a:lnTo>
                      <a:pt x="232" y="27"/>
                    </a:lnTo>
                    <a:lnTo>
                      <a:pt x="222" y="37"/>
                    </a:lnTo>
                    <a:lnTo>
                      <a:pt x="179" y="42"/>
                    </a:lnTo>
                    <a:lnTo>
                      <a:pt x="190" y="64"/>
                    </a:lnTo>
                    <a:lnTo>
                      <a:pt x="211" y="85"/>
                    </a:lnTo>
                    <a:lnTo>
                      <a:pt x="200" y="90"/>
                    </a:lnTo>
                    <a:lnTo>
                      <a:pt x="206" y="101"/>
                    </a:lnTo>
                    <a:lnTo>
                      <a:pt x="174" y="159"/>
                    </a:lnTo>
                    <a:lnTo>
                      <a:pt x="158" y="164"/>
                    </a:lnTo>
                    <a:lnTo>
                      <a:pt x="137" y="174"/>
                    </a:lnTo>
                    <a:lnTo>
                      <a:pt x="174" y="222"/>
                    </a:lnTo>
                    <a:lnTo>
                      <a:pt x="121" y="232"/>
                    </a:lnTo>
                    <a:lnTo>
                      <a:pt x="95" y="206"/>
                    </a:lnTo>
                    <a:lnTo>
                      <a:pt x="58" y="206"/>
                    </a:lnTo>
                    <a:lnTo>
                      <a:pt x="26" y="211"/>
                    </a:lnTo>
                    <a:lnTo>
                      <a:pt x="26" y="190"/>
                    </a:lnTo>
                    <a:lnTo>
                      <a:pt x="48" y="180"/>
                    </a:lnTo>
                    <a:lnTo>
                      <a:pt x="48" y="174"/>
                    </a:lnTo>
                    <a:lnTo>
                      <a:pt x="37" y="174"/>
                    </a:lnTo>
                    <a:lnTo>
                      <a:pt x="37" y="159"/>
                    </a:lnTo>
                    <a:lnTo>
                      <a:pt x="21" y="148"/>
                    </a:lnTo>
                    <a:lnTo>
                      <a:pt x="0" y="127"/>
                    </a:lnTo>
                    <a:lnTo>
                      <a:pt x="26" y="132"/>
                    </a:lnTo>
                    <a:lnTo>
                      <a:pt x="53" y="132"/>
                    </a:lnTo>
                    <a:lnTo>
                      <a:pt x="84" y="122"/>
                    </a:lnTo>
                    <a:lnTo>
                      <a:pt x="79" y="106"/>
                    </a:lnTo>
                    <a:lnTo>
                      <a:pt x="106" y="90"/>
                    </a:lnTo>
                    <a:lnTo>
                      <a:pt x="116" y="95"/>
                    </a:lnTo>
                    <a:lnTo>
                      <a:pt x="121" y="69"/>
                    </a:lnTo>
                    <a:lnTo>
                      <a:pt x="132" y="64"/>
                    </a:lnTo>
                    <a:lnTo>
                      <a:pt x="127" y="53"/>
                    </a:lnTo>
                    <a:lnTo>
                      <a:pt x="142" y="42"/>
                    </a:lnTo>
                    <a:lnTo>
                      <a:pt x="137" y="11"/>
                    </a:lnTo>
                    <a:lnTo>
                      <a:pt x="148" y="6"/>
                    </a:lnTo>
                    <a:lnTo>
                      <a:pt x="169" y="0"/>
                    </a:lnTo>
                    <a:lnTo>
                      <a:pt x="179" y="0"/>
                    </a:lnTo>
                    <a:lnTo>
                      <a:pt x="190" y="0"/>
                    </a:lnTo>
                    <a:close/>
                  </a:path>
                </a:pathLst>
              </a:custGeom>
              <a:solidFill>
                <a:srgbClr val="00B0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59" name="Freeform 511"/>
              <p:cNvSpPr>
                <a:spLocks/>
              </p:cNvSpPr>
              <p:nvPr/>
            </p:nvSpPr>
            <p:spPr bwMode="auto">
              <a:xfrm>
                <a:off x="3796" y="1735"/>
                <a:ext cx="232" cy="232"/>
              </a:xfrm>
              <a:custGeom>
                <a:avLst/>
                <a:gdLst>
                  <a:gd name="T0" fmla="*/ 211 w 232"/>
                  <a:gd name="T1" fmla="*/ 11 h 232"/>
                  <a:gd name="T2" fmla="*/ 232 w 232"/>
                  <a:gd name="T3" fmla="*/ 27 h 232"/>
                  <a:gd name="T4" fmla="*/ 222 w 232"/>
                  <a:gd name="T5" fmla="*/ 37 h 232"/>
                  <a:gd name="T6" fmla="*/ 179 w 232"/>
                  <a:gd name="T7" fmla="*/ 42 h 232"/>
                  <a:gd name="T8" fmla="*/ 190 w 232"/>
                  <a:gd name="T9" fmla="*/ 64 h 232"/>
                  <a:gd name="T10" fmla="*/ 211 w 232"/>
                  <a:gd name="T11" fmla="*/ 85 h 232"/>
                  <a:gd name="T12" fmla="*/ 200 w 232"/>
                  <a:gd name="T13" fmla="*/ 90 h 232"/>
                  <a:gd name="T14" fmla="*/ 206 w 232"/>
                  <a:gd name="T15" fmla="*/ 101 h 232"/>
                  <a:gd name="T16" fmla="*/ 174 w 232"/>
                  <a:gd name="T17" fmla="*/ 159 h 232"/>
                  <a:gd name="T18" fmla="*/ 158 w 232"/>
                  <a:gd name="T19" fmla="*/ 164 h 232"/>
                  <a:gd name="T20" fmla="*/ 137 w 232"/>
                  <a:gd name="T21" fmla="*/ 174 h 232"/>
                  <a:gd name="T22" fmla="*/ 174 w 232"/>
                  <a:gd name="T23" fmla="*/ 222 h 232"/>
                  <a:gd name="T24" fmla="*/ 121 w 232"/>
                  <a:gd name="T25" fmla="*/ 232 h 232"/>
                  <a:gd name="T26" fmla="*/ 95 w 232"/>
                  <a:gd name="T27" fmla="*/ 206 h 232"/>
                  <a:gd name="T28" fmla="*/ 58 w 232"/>
                  <a:gd name="T29" fmla="*/ 206 h 232"/>
                  <a:gd name="T30" fmla="*/ 26 w 232"/>
                  <a:gd name="T31" fmla="*/ 211 h 232"/>
                  <a:gd name="T32" fmla="*/ 26 w 232"/>
                  <a:gd name="T33" fmla="*/ 190 h 232"/>
                  <a:gd name="T34" fmla="*/ 48 w 232"/>
                  <a:gd name="T35" fmla="*/ 180 h 232"/>
                  <a:gd name="T36" fmla="*/ 48 w 232"/>
                  <a:gd name="T37" fmla="*/ 174 h 232"/>
                  <a:gd name="T38" fmla="*/ 37 w 232"/>
                  <a:gd name="T39" fmla="*/ 174 h 232"/>
                  <a:gd name="T40" fmla="*/ 37 w 232"/>
                  <a:gd name="T41" fmla="*/ 159 h 232"/>
                  <a:gd name="T42" fmla="*/ 21 w 232"/>
                  <a:gd name="T43" fmla="*/ 148 h 232"/>
                  <a:gd name="T44" fmla="*/ 0 w 232"/>
                  <a:gd name="T45" fmla="*/ 127 h 232"/>
                  <a:gd name="T46" fmla="*/ 26 w 232"/>
                  <a:gd name="T47" fmla="*/ 132 h 232"/>
                  <a:gd name="T48" fmla="*/ 53 w 232"/>
                  <a:gd name="T49" fmla="*/ 132 h 232"/>
                  <a:gd name="T50" fmla="*/ 84 w 232"/>
                  <a:gd name="T51" fmla="*/ 122 h 232"/>
                  <a:gd name="T52" fmla="*/ 79 w 232"/>
                  <a:gd name="T53" fmla="*/ 106 h 232"/>
                  <a:gd name="T54" fmla="*/ 106 w 232"/>
                  <a:gd name="T55" fmla="*/ 90 h 232"/>
                  <a:gd name="T56" fmla="*/ 116 w 232"/>
                  <a:gd name="T57" fmla="*/ 95 h 232"/>
                  <a:gd name="T58" fmla="*/ 121 w 232"/>
                  <a:gd name="T59" fmla="*/ 69 h 232"/>
                  <a:gd name="T60" fmla="*/ 132 w 232"/>
                  <a:gd name="T61" fmla="*/ 64 h 232"/>
                  <a:gd name="T62" fmla="*/ 127 w 232"/>
                  <a:gd name="T63" fmla="*/ 53 h 232"/>
                  <a:gd name="T64" fmla="*/ 142 w 232"/>
                  <a:gd name="T65" fmla="*/ 42 h 232"/>
                  <a:gd name="T66" fmla="*/ 137 w 232"/>
                  <a:gd name="T67" fmla="*/ 11 h 232"/>
                  <a:gd name="T68" fmla="*/ 148 w 232"/>
                  <a:gd name="T69" fmla="*/ 6 h 232"/>
                  <a:gd name="T70" fmla="*/ 169 w 232"/>
                  <a:gd name="T71" fmla="*/ 0 h 232"/>
                  <a:gd name="T72" fmla="*/ 179 w 232"/>
                  <a:gd name="T73" fmla="*/ 0 h 232"/>
                  <a:gd name="T74" fmla="*/ 190 w 232"/>
                  <a:gd name="T75" fmla="*/ 0 h 232"/>
                  <a:gd name="T76" fmla="*/ 211 w 232"/>
                  <a:gd name="T77" fmla="*/ 11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32" h="232">
                    <a:moveTo>
                      <a:pt x="211" y="11"/>
                    </a:moveTo>
                    <a:lnTo>
                      <a:pt x="232" y="27"/>
                    </a:lnTo>
                    <a:lnTo>
                      <a:pt x="222" y="37"/>
                    </a:lnTo>
                    <a:lnTo>
                      <a:pt x="179" y="42"/>
                    </a:lnTo>
                    <a:lnTo>
                      <a:pt x="190" y="64"/>
                    </a:lnTo>
                    <a:lnTo>
                      <a:pt x="211" y="85"/>
                    </a:lnTo>
                    <a:lnTo>
                      <a:pt x="200" y="90"/>
                    </a:lnTo>
                    <a:lnTo>
                      <a:pt x="206" y="101"/>
                    </a:lnTo>
                    <a:lnTo>
                      <a:pt x="174" y="159"/>
                    </a:lnTo>
                    <a:lnTo>
                      <a:pt x="158" y="164"/>
                    </a:lnTo>
                    <a:lnTo>
                      <a:pt x="137" y="174"/>
                    </a:lnTo>
                    <a:lnTo>
                      <a:pt x="174" y="222"/>
                    </a:lnTo>
                    <a:lnTo>
                      <a:pt x="121" y="232"/>
                    </a:lnTo>
                    <a:lnTo>
                      <a:pt x="95" y="206"/>
                    </a:lnTo>
                    <a:lnTo>
                      <a:pt x="58" y="206"/>
                    </a:lnTo>
                    <a:lnTo>
                      <a:pt x="26" y="211"/>
                    </a:lnTo>
                    <a:lnTo>
                      <a:pt x="26" y="190"/>
                    </a:lnTo>
                    <a:lnTo>
                      <a:pt x="48" y="180"/>
                    </a:lnTo>
                    <a:lnTo>
                      <a:pt x="48" y="174"/>
                    </a:lnTo>
                    <a:lnTo>
                      <a:pt x="37" y="174"/>
                    </a:lnTo>
                    <a:lnTo>
                      <a:pt x="37" y="159"/>
                    </a:lnTo>
                    <a:lnTo>
                      <a:pt x="21" y="148"/>
                    </a:lnTo>
                    <a:lnTo>
                      <a:pt x="0" y="127"/>
                    </a:lnTo>
                    <a:lnTo>
                      <a:pt x="26" y="132"/>
                    </a:lnTo>
                    <a:lnTo>
                      <a:pt x="53" y="132"/>
                    </a:lnTo>
                    <a:lnTo>
                      <a:pt x="84" y="122"/>
                    </a:lnTo>
                    <a:lnTo>
                      <a:pt x="79" y="106"/>
                    </a:lnTo>
                    <a:lnTo>
                      <a:pt x="106" y="90"/>
                    </a:lnTo>
                    <a:lnTo>
                      <a:pt x="116" y="95"/>
                    </a:lnTo>
                    <a:lnTo>
                      <a:pt x="121" y="69"/>
                    </a:lnTo>
                    <a:lnTo>
                      <a:pt x="132" y="64"/>
                    </a:lnTo>
                    <a:lnTo>
                      <a:pt x="127" y="53"/>
                    </a:lnTo>
                    <a:lnTo>
                      <a:pt x="142" y="42"/>
                    </a:lnTo>
                    <a:lnTo>
                      <a:pt x="137" y="11"/>
                    </a:lnTo>
                    <a:lnTo>
                      <a:pt x="148" y="6"/>
                    </a:lnTo>
                    <a:lnTo>
                      <a:pt x="169" y="0"/>
                    </a:lnTo>
                    <a:lnTo>
                      <a:pt x="179" y="0"/>
                    </a:lnTo>
                    <a:lnTo>
                      <a:pt x="190" y="0"/>
                    </a:lnTo>
                    <a:lnTo>
                      <a:pt x="211" y="1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60" name="Freeform 512"/>
              <p:cNvSpPr>
                <a:spLocks noEditPoints="1"/>
              </p:cNvSpPr>
              <p:nvPr/>
            </p:nvSpPr>
            <p:spPr bwMode="auto">
              <a:xfrm>
                <a:off x="3121" y="2796"/>
                <a:ext cx="253" cy="227"/>
              </a:xfrm>
              <a:custGeom>
                <a:avLst/>
                <a:gdLst>
                  <a:gd name="T0" fmla="*/ 11 w 253"/>
                  <a:gd name="T1" fmla="*/ 105 h 227"/>
                  <a:gd name="T2" fmla="*/ 16 w 253"/>
                  <a:gd name="T3" fmla="*/ 116 h 227"/>
                  <a:gd name="T4" fmla="*/ 37 w 253"/>
                  <a:gd name="T5" fmla="*/ 116 h 227"/>
                  <a:gd name="T6" fmla="*/ 53 w 253"/>
                  <a:gd name="T7" fmla="*/ 111 h 227"/>
                  <a:gd name="T8" fmla="*/ 58 w 253"/>
                  <a:gd name="T9" fmla="*/ 47 h 227"/>
                  <a:gd name="T10" fmla="*/ 69 w 253"/>
                  <a:gd name="T11" fmla="*/ 68 h 227"/>
                  <a:gd name="T12" fmla="*/ 63 w 253"/>
                  <a:gd name="T13" fmla="*/ 74 h 227"/>
                  <a:gd name="T14" fmla="*/ 69 w 253"/>
                  <a:gd name="T15" fmla="*/ 84 h 227"/>
                  <a:gd name="T16" fmla="*/ 84 w 253"/>
                  <a:gd name="T17" fmla="*/ 84 h 227"/>
                  <a:gd name="T18" fmla="*/ 105 w 253"/>
                  <a:gd name="T19" fmla="*/ 53 h 227"/>
                  <a:gd name="T20" fmla="*/ 121 w 253"/>
                  <a:gd name="T21" fmla="*/ 58 h 227"/>
                  <a:gd name="T22" fmla="*/ 142 w 253"/>
                  <a:gd name="T23" fmla="*/ 63 h 227"/>
                  <a:gd name="T24" fmla="*/ 148 w 253"/>
                  <a:gd name="T25" fmla="*/ 42 h 227"/>
                  <a:gd name="T26" fmla="*/ 163 w 253"/>
                  <a:gd name="T27" fmla="*/ 37 h 227"/>
                  <a:gd name="T28" fmla="*/ 163 w 253"/>
                  <a:gd name="T29" fmla="*/ 26 h 227"/>
                  <a:gd name="T30" fmla="*/ 200 w 253"/>
                  <a:gd name="T31" fmla="*/ 0 h 227"/>
                  <a:gd name="T32" fmla="*/ 206 w 253"/>
                  <a:gd name="T33" fmla="*/ 0 h 227"/>
                  <a:gd name="T34" fmla="*/ 222 w 253"/>
                  <a:gd name="T35" fmla="*/ 0 h 227"/>
                  <a:gd name="T36" fmla="*/ 237 w 253"/>
                  <a:gd name="T37" fmla="*/ 0 h 227"/>
                  <a:gd name="T38" fmla="*/ 243 w 253"/>
                  <a:gd name="T39" fmla="*/ 84 h 227"/>
                  <a:gd name="T40" fmla="*/ 253 w 253"/>
                  <a:gd name="T41" fmla="*/ 84 h 227"/>
                  <a:gd name="T42" fmla="*/ 248 w 253"/>
                  <a:gd name="T43" fmla="*/ 111 h 227"/>
                  <a:gd name="T44" fmla="*/ 237 w 253"/>
                  <a:gd name="T45" fmla="*/ 121 h 227"/>
                  <a:gd name="T46" fmla="*/ 200 w 253"/>
                  <a:gd name="T47" fmla="*/ 163 h 227"/>
                  <a:gd name="T48" fmla="*/ 195 w 253"/>
                  <a:gd name="T49" fmla="*/ 174 h 227"/>
                  <a:gd name="T50" fmla="*/ 163 w 253"/>
                  <a:gd name="T51" fmla="*/ 200 h 227"/>
                  <a:gd name="T52" fmla="*/ 137 w 253"/>
                  <a:gd name="T53" fmla="*/ 211 h 227"/>
                  <a:gd name="T54" fmla="*/ 79 w 253"/>
                  <a:gd name="T55" fmla="*/ 216 h 227"/>
                  <a:gd name="T56" fmla="*/ 47 w 253"/>
                  <a:gd name="T57" fmla="*/ 227 h 227"/>
                  <a:gd name="T58" fmla="*/ 26 w 253"/>
                  <a:gd name="T59" fmla="*/ 216 h 227"/>
                  <a:gd name="T60" fmla="*/ 21 w 253"/>
                  <a:gd name="T61" fmla="*/ 190 h 227"/>
                  <a:gd name="T62" fmla="*/ 26 w 253"/>
                  <a:gd name="T63" fmla="*/ 185 h 227"/>
                  <a:gd name="T64" fmla="*/ 0 w 253"/>
                  <a:gd name="T65" fmla="*/ 111 h 227"/>
                  <a:gd name="T66" fmla="*/ 11 w 253"/>
                  <a:gd name="T67" fmla="*/ 105 h 227"/>
                  <a:gd name="T68" fmla="*/ 174 w 253"/>
                  <a:gd name="T69" fmla="*/ 121 h 227"/>
                  <a:gd name="T70" fmla="*/ 169 w 253"/>
                  <a:gd name="T71" fmla="*/ 137 h 227"/>
                  <a:gd name="T72" fmla="*/ 179 w 253"/>
                  <a:gd name="T73" fmla="*/ 148 h 227"/>
                  <a:gd name="T74" fmla="*/ 190 w 253"/>
                  <a:gd name="T75" fmla="*/ 132 h 227"/>
                  <a:gd name="T76" fmla="*/ 190 w 253"/>
                  <a:gd name="T77" fmla="*/ 121 h 227"/>
                  <a:gd name="T78" fmla="*/ 174 w 253"/>
                  <a:gd name="T79" fmla="*/ 121 h 227"/>
                  <a:gd name="T80" fmla="*/ 227 w 253"/>
                  <a:gd name="T81" fmla="*/ 63 h 227"/>
                  <a:gd name="T82" fmla="*/ 222 w 253"/>
                  <a:gd name="T83" fmla="*/ 84 h 227"/>
                  <a:gd name="T84" fmla="*/ 232 w 253"/>
                  <a:gd name="T85" fmla="*/ 84 h 227"/>
                  <a:gd name="T86" fmla="*/ 243 w 253"/>
                  <a:gd name="T87" fmla="*/ 79 h 227"/>
                  <a:gd name="T88" fmla="*/ 237 w 253"/>
                  <a:gd name="T89" fmla="*/ 63 h 227"/>
                  <a:gd name="T90" fmla="*/ 227 w 253"/>
                  <a:gd name="T91" fmla="*/ 63 h 2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253" h="227">
                    <a:moveTo>
                      <a:pt x="11" y="105"/>
                    </a:moveTo>
                    <a:lnTo>
                      <a:pt x="16" y="116"/>
                    </a:lnTo>
                    <a:lnTo>
                      <a:pt x="37" y="116"/>
                    </a:lnTo>
                    <a:lnTo>
                      <a:pt x="53" y="111"/>
                    </a:lnTo>
                    <a:lnTo>
                      <a:pt x="58" y="47"/>
                    </a:lnTo>
                    <a:lnTo>
                      <a:pt x="69" y="68"/>
                    </a:lnTo>
                    <a:lnTo>
                      <a:pt x="63" y="74"/>
                    </a:lnTo>
                    <a:lnTo>
                      <a:pt x="69" y="84"/>
                    </a:lnTo>
                    <a:lnTo>
                      <a:pt x="84" y="84"/>
                    </a:lnTo>
                    <a:lnTo>
                      <a:pt x="105" y="53"/>
                    </a:lnTo>
                    <a:lnTo>
                      <a:pt x="121" y="58"/>
                    </a:lnTo>
                    <a:lnTo>
                      <a:pt x="142" y="63"/>
                    </a:lnTo>
                    <a:lnTo>
                      <a:pt x="148" y="42"/>
                    </a:lnTo>
                    <a:lnTo>
                      <a:pt x="163" y="37"/>
                    </a:lnTo>
                    <a:lnTo>
                      <a:pt x="163" y="26"/>
                    </a:lnTo>
                    <a:lnTo>
                      <a:pt x="200" y="0"/>
                    </a:lnTo>
                    <a:lnTo>
                      <a:pt x="206" y="0"/>
                    </a:lnTo>
                    <a:lnTo>
                      <a:pt x="222" y="0"/>
                    </a:lnTo>
                    <a:lnTo>
                      <a:pt x="237" y="0"/>
                    </a:lnTo>
                    <a:lnTo>
                      <a:pt x="243" y="84"/>
                    </a:lnTo>
                    <a:lnTo>
                      <a:pt x="253" y="84"/>
                    </a:lnTo>
                    <a:lnTo>
                      <a:pt x="248" y="111"/>
                    </a:lnTo>
                    <a:lnTo>
                      <a:pt x="237" y="121"/>
                    </a:lnTo>
                    <a:lnTo>
                      <a:pt x="200" y="163"/>
                    </a:lnTo>
                    <a:lnTo>
                      <a:pt x="195" y="174"/>
                    </a:lnTo>
                    <a:lnTo>
                      <a:pt x="163" y="200"/>
                    </a:lnTo>
                    <a:lnTo>
                      <a:pt x="137" y="211"/>
                    </a:lnTo>
                    <a:lnTo>
                      <a:pt x="79" y="216"/>
                    </a:lnTo>
                    <a:lnTo>
                      <a:pt x="47" y="227"/>
                    </a:lnTo>
                    <a:lnTo>
                      <a:pt x="26" y="216"/>
                    </a:lnTo>
                    <a:lnTo>
                      <a:pt x="21" y="190"/>
                    </a:lnTo>
                    <a:lnTo>
                      <a:pt x="26" y="185"/>
                    </a:lnTo>
                    <a:lnTo>
                      <a:pt x="0" y="111"/>
                    </a:lnTo>
                    <a:lnTo>
                      <a:pt x="11" y="105"/>
                    </a:lnTo>
                    <a:close/>
                    <a:moveTo>
                      <a:pt x="174" y="121"/>
                    </a:moveTo>
                    <a:lnTo>
                      <a:pt x="169" y="137"/>
                    </a:lnTo>
                    <a:lnTo>
                      <a:pt x="179" y="148"/>
                    </a:lnTo>
                    <a:lnTo>
                      <a:pt x="190" y="132"/>
                    </a:lnTo>
                    <a:lnTo>
                      <a:pt x="190" y="121"/>
                    </a:lnTo>
                    <a:lnTo>
                      <a:pt x="174" y="121"/>
                    </a:lnTo>
                    <a:close/>
                    <a:moveTo>
                      <a:pt x="227" y="63"/>
                    </a:moveTo>
                    <a:lnTo>
                      <a:pt x="222" y="84"/>
                    </a:lnTo>
                    <a:lnTo>
                      <a:pt x="232" y="84"/>
                    </a:lnTo>
                    <a:lnTo>
                      <a:pt x="243" y="79"/>
                    </a:lnTo>
                    <a:lnTo>
                      <a:pt x="237" y="63"/>
                    </a:lnTo>
                    <a:lnTo>
                      <a:pt x="227" y="63"/>
                    </a:lnTo>
                    <a:close/>
                  </a:path>
                </a:pathLst>
              </a:custGeom>
              <a:solidFill>
                <a:schemeClr val="bg1">
                  <a:lumMod val="8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61" name="Freeform 513"/>
              <p:cNvSpPr>
                <a:spLocks noEditPoints="1"/>
              </p:cNvSpPr>
              <p:nvPr/>
            </p:nvSpPr>
            <p:spPr bwMode="auto">
              <a:xfrm>
                <a:off x="3121" y="2796"/>
                <a:ext cx="253" cy="227"/>
              </a:xfrm>
              <a:custGeom>
                <a:avLst/>
                <a:gdLst>
                  <a:gd name="T0" fmla="*/ 11 w 253"/>
                  <a:gd name="T1" fmla="*/ 105 h 227"/>
                  <a:gd name="T2" fmla="*/ 16 w 253"/>
                  <a:gd name="T3" fmla="*/ 116 h 227"/>
                  <a:gd name="T4" fmla="*/ 37 w 253"/>
                  <a:gd name="T5" fmla="*/ 116 h 227"/>
                  <a:gd name="T6" fmla="*/ 53 w 253"/>
                  <a:gd name="T7" fmla="*/ 111 h 227"/>
                  <a:gd name="T8" fmla="*/ 58 w 253"/>
                  <a:gd name="T9" fmla="*/ 47 h 227"/>
                  <a:gd name="T10" fmla="*/ 69 w 253"/>
                  <a:gd name="T11" fmla="*/ 68 h 227"/>
                  <a:gd name="T12" fmla="*/ 63 w 253"/>
                  <a:gd name="T13" fmla="*/ 74 h 227"/>
                  <a:gd name="T14" fmla="*/ 69 w 253"/>
                  <a:gd name="T15" fmla="*/ 84 h 227"/>
                  <a:gd name="T16" fmla="*/ 84 w 253"/>
                  <a:gd name="T17" fmla="*/ 84 h 227"/>
                  <a:gd name="T18" fmla="*/ 105 w 253"/>
                  <a:gd name="T19" fmla="*/ 53 h 227"/>
                  <a:gd name="T20" fmla="*/ 121 w 253"/>
                  <a:gd name="T21" fmla="*/ 58 h 227"/>
                  <a:gd name="T22" fmla="*/ 142 w 253"/>
                  <a:gd name="T23" fmla="*/ 63 h 227"/>
                  <a:gd name="T24" fmla="*/ 148 w 253"/>
                  <a:gd name="T25" fmla="*/ 42 h 227"/>
                  <a:gd name="T26" fmla="*/ 163 w 253"/>
                  <a:gd name="T27" fmla="*/ 37 h 227"/>
                  <a:gd name="T28" fmla="*/ 163 w 253"/>
                  <a:gd name="T29" fmla="*/ 26 h 227"/>
                  <a:gd name="T30" fmla="*/ 200 w 253"/>
                  <a:gd name="T31" fmla="*/ 0 h 227"/>
                  <a:gd name="T32" fmla="*/ 206 w 253"/>
                  <a:gd name="T33" fmla="*/ 0 h 227"/>
                  <a:gd name="T34" fmla="*/ 222 w 253"/>
                  <a:gd name="T35" fmla="*/ 0 h 227"/>
                  <a:gd name="T36" fmla="*/ 237 w 253"/>
                  <a:gd name="T37" fmla="*/ 0 h 227"/>
                  <a:gd name="T38" fmla="*/ 243 w 253"/>
                  <a:gd name="T39" fmla="*/ 84 h 227"/>
                  <a:gd name="T40" fmla="*/ 253 w 253"/>
                  <a:gd name="T41" fmla="*/ 84 h 227"/>
                  <a:gd name="T42" fmla="*/ 248 w 253"/>
                  <a:gd name="T43" fmla="*/ 111 h 227"/>
                  <a:gd name="T44" fmla="*/ 237 w 253"/>
                  <a:gd name="T45" fmla="*/ 121 h 227"/>
                  <a:gd name="T46" fmla="*/ 200 w 253"/>
                  <a:gd name="T47" fmla="*/ 163 h 227"/>
                  <a:gd name="T48" fmla="*/ 195 w 253"/>
                  <a:gd name="T49" fmla="*/ 174 h 227"/>
                  <a:gd name="T50" fmla="*/ 163 w 253"/>
                  <a:gd name="T51" fmla="*/ 200 h 227"/>
                  <a:gd name="T52" fmla="*/ 137 w 253"/>
                  <a:gd name="T53" fmla="*/ 211 h 227"/>
                  <a:gd name="T54" fmla="*/ 79 w 253"/>
                  <a:gd name="T55" fmla="*/ 216 h 227"/>
                  <a:gd name="T56" fmla="*/ 47 w 253"/>
                  <a:gd name="T57" fmla="*/ 227 h 227"/>
                  <a:gd name="T58" fmla="*/ 26 w 253"/>
                  <a:gd name="T59" fmla="*/ 216 h 227"/>
                  <a:gd name="T60" fmla="*/ 21 w 253"/>
                  <a:gd name="T61" fmla="*/ 190 h 227"/>
                  <a:gd name="T62" fmla="*/ 26 w 253"/>
                  <a:gd name="T63" fmla="*/ 185 h 227"/>
                  <a:gd name="T64" fmla="*/ 0 w 253"/>
                  <a:gd name="T65" fmla="*/ 111 h 227"/>
                  <a:gd name="T66" fmla="*/ 11 w 253"/>
                  <a:gd name="T67" fmla="*/ 105 h 227"/>
                  <a:gd name="T68" fmla="*/ 169 w 253"/>
                  <a:gd name="T69" fmla="*/ 127 h 227"/>
                  <a:gd name="T70" fmla="*/ 169 w 253"/>
                  <a:gd name="T71" fmla="*/ 137 h 227"/>
                  <a:gd name="T72" fmla="*/ 179 w 253"/>
                  <a:gd name="T73" fmla="*/ 148 h 227"/>
                  <a:gd name="T74" fmla="*/ 190 w 253"/>
                  <a:gd name="T75" fmla="*/ 132 h 227"/>
                  <a:gd name="T76" fmla="*/ 190 w 253"/>
                  <a:gd name="T77" fmla="*/ 121 h 227"/>
                  <a:gd name="T78" fmla="*/ 174 w 253"/>
                  <a:gd name="T79" fmla="*/ 121 h 227"/>
                  <a:gd name="T80" fmla="*/ 169 w 253"/>
                  <a:gd name="T81" fmla="*/ 127 h 227"/>
                  <a:gd name="T82" fmla="*/ 227 w 253"/>
                  <a:gd name="T83" fmla="*/ 74 h 227"/>
                  <a:gd name="T84" fmla="*/ 222 w 253"/>
                  <a:gd name="T85" fmla="*/ 84 h 227"/>
                  <a:gd name="T86" fmla="*/ 232 w 253"/>
                  <a:gd name="T87" fmla="*/ 84 h 227"/>
                  <a:gd name="T88" fmla="*/ 243 w 253"/>
                  <a:gd name="T89" fmla="*/ 79 h 227"/>
                  <a:gd name="T90" fmla="*/ 237 w 253"/>
                  <a:gd name="T91" fmla="*/ 63 h 227"/>
                  <a:gd name="T92" fmla="*/ 227 w 253"/>
                  <a:gd name="T93" fmla="*/ 63 h 227"/>
                  <a:gd name="T94" fmla="*/ 227 w 253"/>
                  <a:gd name="T95" fmla="*/ 74 h 2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253" h="227">
                    <a:moveTo>
                      <a:pt x="11" y="105"/>
                    </a:moveTo>
                    <a:lnTo>
                      <a:pt x="16" y="116"/>
                    </a:lnTo>
                    <a:lnTo>
                      <a:pt x="37" y="116"/>
                    </a:lnTo>
                    <a:lnTo>
                      <a:pt x="53" y="111"/>
                    </a:lnTo>
                    <a:lnTo>
                      <a:pt x="58" y="47"/>
                    </a:lnTo>
                    <a:lnTo>
                      <a:pt x="69" y="68"/>
                    </a:lnTo>
                    <a:lnTo>
                      <a:pt x="63" y="74"/>
                    </a:lnTo>
                    <a:lnTo>
                      <a:pt x="69" y="84"/>
                    </a:lnTo>
                    <a:lnTo>
                      <a:pt x="84" y="84"/>
                    </a:lnTo>
                    <a:lnTo>
                      <a:pt x="105" y="53"/>
                    </a:lnTo>
                    <a:lnTo>
                      <a:pt x="121" y="58"/>
                    </a:lnTo>
                    <a:lnTo>
                      <a:pt x="142" y="63"/>
                    </a:lnTo>
                    <a:lnTo>
                      <a:pt x="148" y="42"/>
                    </a:lnTo>
                    <a:lnTo>
                      <a:pt x="163" y="37"/>
                    </a:lnTo>
                    <a:lnTo>
                      <a:pt x="163" y="26"/>
                    </a:lnTo>
                    <a:lnTo>
                      <a:pt x="200" y="0"/>
                    </a:lnTo>
                    <a:lnTo>
                      <a:pt x="206" y="0"/>
                    </a:lnTo>
                    <a:lnTo>
                      <a:pt x="222" y="0"/>
                    </a:lnTo>
                    <a:lnTo>
                      <a:pt x="237" y="0"/>
                    </a:lnTo>
                    <a:lnTo>
                      <a:pt x="243" y="84"/>
                    </a:lnTo>
                    <a:lnTo>
                      <a:pt x="253" y="84"/>
                    </a:lnTo>
                    <a:lnTo>
                      <a:pt x="248" y="111"/>
                    </a:lnTo>
                    <a:lnTo>
                      <a:pt x="237" y="121"/>
                    </a:lnTo>
                    <a:lnTo>
                      <a:pt x="200" y="163"/>
                    </a:lnTo>
                    <a:lnTo>
                      <a:pt x="195" y="174"/>
                    </a:lnTo>
                    <a:lnTo>
                      <a:pt x="163" y="200"/>
                    </a:lnTo>
                    <a:lnTo>
                      <a:pt x="137" y="211"/>
                    </a:lnTo>
                    <a:lnTo>
                      <a:pt x="79" y="216"/>
                    </a:lnTo>
                    <a:lnTo>
                      <a:pt x="47" y="227"/>
                    </a:lnTo>
                    <a:lnTo>
                      <a:pt x="26" y="216"/>
                    </a:lnTo>
                    <a:lnTo>
                      <a:pt x="21" y="190"/>
                    </a:lnTo>
                    <a:lnTo>
                      <a:pt x="26" y="185"/>
                    </a:lnTo>
                    <a:lnTo>
                      <a:pt x="0" y="111"/>
                    </a:lnTo>
                    <a:lnTo>
                      <a:pt x="11" y="105"/>
                    </a:lnTo>
                    <a:moveTo>
                      <a:pt x="169" y="127"/>
                    </a:moveTo>
                    <a:lnTo>
                      <a:pt x="169" y="137"/>
                    </a:lnTo>
                    <a:lnTo>
                      <a:pt x="179" y="148"/>
                    </a:lnTo>
                    <a:lnTo>
                      <a:pt x="190" y="132"/>
                    </a:lnTo>
                    <a:lnTo>
                      <a:pt x="190" y="121"/>
                    </a:lnTo>
                    <a:lnTo>
                      <a:pt x="174" y="121"/>
                    </a:lnTo>
                    <a:lnTo>
                      <a:pt x="169" y="127"/>
                    </a:lnTo>
                    <a:moveTo>
                      <a:pt x="227" y="74"/>
                    </a:moveTo>
                    <a:lnTo>
                      <a:pt x="222" y="84"/>
                    </a:lnTo>
                    <a:lnTo>
                      <a:pt x="232" y="84"/>
                    </a:lnTo>
                    <a:lnTo>
                      <a:pt x="243" y="79"/>
                    </a:lnTo>
                    <a:lnTo>
                      <a:pt x="237" y="63"/>
                    </a:lnTo>
                    <a:lnTo>
                      <a:pt x="227" y="63"/>
                    </a:lnTo>
                    <a:lnTo>
                      <a:pt x="227" y="74"/>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62" name="Freeform 514"/>
              <p:cNvSpPr>
                <a:spLocks/>
              </p:cNvSpPr>
              <p:nvPr/>
            </p:nvSpPr>
            <p:spPr bwMode="auto">
              <a:xfrm>
                <a:off x="5209" y="2242"/>
                <a:ext cx="32" cy="31"/>
              </a:xfrm>
              <a:custGeom>
                <a:avLst/>
                <a:gdLst>
                  <a:gd name="T0" fmla="*/ 32 w 32"/>
                  <a:gd name="T1" fmla="*/ 16 h 31"/>
                  <a:gd name="T2" fmla="*/ 32 w 32"/>
                  <a:gd name="T3" fmla="*/ 21 h 31"/>
                  <a:gd name="T4" fmla="*/ 27 w 32"/>
                  <a:gd name="T5" fmla="*/ 21 h 31"/>
                  <a:gd name="T6" fmla="*/ 27 w 32"/>
                  <a:gd name="T7" fmla="*/ 21 h 31"/>
                  <a:gd name="T8" fmla="*/ 27 w 32"/>
                  <a:gd name="T9" fmla="*/ 26 h 31"/>
                  <a:gd name="T10" fmla="*/ 27 w 32"/>
                  <a:gd name="T11" fmla="*/ 26 h 31"/>
                  <a:gd name="T12" fmla="*/ 27 w 32"/>
                  <a:gd name="T13" fmla="*/ 26 h 31"/>
                  <a:gd name="T14" fmla="*/ 27 w 32"/>
                  <a:gd name="T15" fmla="*/ 26 h 31"/>
                  <a:gd name="T16" fmla="*/ 27 w 32"/>
                  <a:gd name="T17" fmla="*/ 26 h 31"/>
                  <a:gd name="T18" fmla="*/ 22 w 32"/>
                  <a:gd name="T19" fmla="*/ 31 h 31"/>
                  <a:gd name="T20" fmla="*/ 22 w 32"/>
                  <a:gd name="T21" fmla="*/ 31 h 31"/>
                  <a:gd name="T22" fmla="*/ 22 w 32"/>
                  <a:gd name="T23" fmla="*/ 31 h 31"/>
                  <a:gd name="T24" fmla="*/ 22 w 32"/>
                  <a:gd name="T25" fmla="*/ 31 h 31"/>
                  <a:gd name="T26" fmla="*/ 16 w 32"/>
                  <a:gd name="T27" fmla="*/ 31 h 31"/>
                  <a:gd name="T28" fmla="*/ 16 w 32"/>
                  <a:gd name="T29" fmla="*/ 31 h 31"/>
                  <a:gd name="T30" fmla="*/ 16 w 32"/>
                  <a:gd name="T31" fmla="*/ 31 h 31"/>
                  <a:gd name="T32" fmla="*/ 16 w 32"/>
                  <a:gd name="T33" fmla="*/ 31 h 31"/>
                  <a:gd name="T34" fmla="*/ 11 w 32"/>
                  <a:gd name="T35" fmla="*/ 31 h 31"/>
                  <a:gd name="T36" fmla="*/ 11 w 32"/>
                  <a:gd name="T37" fmla="*/ 31 h 31"/>
                  <a:gd name="T38" fmla="*/ 11 w 32"/>
                  <a:gd name="T39" fmla="*/ 31 h 31"/>
                  <a:gd name="T40" fmla="*/ 11 w 32"/>
                  <a:gd name="T41" fmla="*/ 31 h 31"/>
                  <a:gd name="T42" fmla="*/ 6 w 32"/>
                  <a:gd name="T43" fmla="*/ 26 h 31"/>
                  <a:gd name="T44" fmla="*/ 6 w 32"/>
                  <a:gd name="T45" fmla="*/ 26 h 31"/>
                  <a:gd name="T46" fmla="*/ 6 w 32"/>
                  <a:gd name="T47" fmla="*/ 26 h 31"/>
                  <a:gd name="T48" fmla="*/ 6 w 32"/>
                  <a:gd name="T49" fmla="*/ 26 h 31"/>
                  <a:gd name="T50" fmla="*/ 6 w 32"/>
                  <a:gd name="T51" fmla="*/ 21 h 31"/>
                  <a:gd name="T52" fmla="*/ 6 w 32"/>
                  <a:gd name="T53" fmla="*/ 21 h 31"/>
                  <a:gd name="T54" fmla="*/ 6 w 32"/>
                  <a:gd name="T55" fmla="*/ 21 h 31"/>
                  <a:gd name="T56" fmla="*/ 0 w 32"/>
                  <a:gd name="T57" fmla="*/ 16 h 31"/>
                  <a:gd name="T58" fmla="*/ 0 w 32"/>
                  <a:gd name="T59" fmla="*/ 16 h 31"/>
                  <a:gd name="T60" fmla="*/ 0 w 32"/>
                  <a:gd name="T61" fmla="*/ 16 h 31"/>
                  <a:gd name="T62" fmla="*/ 0 w 32"/>
                  <a:gd name="T63" fmla="*/ 16 h 31"/>
                  <a:gd name="T64" fmla="*/ 0 w 32"/>
                  <a:gd name="T65" fmla="*/ 10 h 31"/>
                  <a:gd name="T66" fmla="*/ 0 w 32"/>
                  <a:gd name="T67" fmla="*/ 10 h 31"/>
                  <a:gd name="T68" fmla="*/ 6 w 32"/>
                  <a:gd name="T69" fmla="*/ 10 h 31"/>
                  <a:gd name="T70" fmla="*/ 6 w 32"/>
                  <a:gd name="T71" fmla="*/ 5 h 31"/>
                  <a:gd name="T72" fmla="*/ 6 w 32"/>
                  <a:gd name="T73" fmla="*/ 5 h 31"/>
                  <a:gd name="T74" fmla="*/ 6 w 32"/>
                  <a:gd name="T75" fmla="*/ 5 h 31"/>
                  <a:gd name="T76" fmla="*/ 6 w 32"/>
                  <a:gd name="T77" fmla="*/ 5 h 31"/>
                  <a:gd name="T78" fmla="*/ 6 w 32"/>
                  <a:gd name="T79" fmla="*/ 5 h 31"/>
                  <a:gd name="T80" fmla="*/ 11 w 32"/>
                  <a:gd name="T81" fmla="*/ 0 h 31"/>
                  <a:gd name="T82" fmla="*/ 11 w 32"/>
                  <a:gd name="T83" fmla="*/ 0 h 31"/>
                  <a:gd name="T84" fmla="*/ 11 w 32"/>
                  <a:gd name="T85" fmla="*/ 0 h 31"/>
                  <a:gd name="T86" fmla="*/ 11 w 32"/>
                  <a:gd name="T87" fmla="*/ 0 h 31"/>
                  <a:gd name="T88" fmla="*/ 16 w 32"/>
                  <a:gd name="T89" fmla="*/ 0 h 31"/>
                  <a:gd name="T90" fmla="*/ 16 w 32"/>
                  <a:gd name="T91" fmla="*/ 0 h 31"/>
                  <a:gd name="T92" fmla="*/ 16 w 32"/>
                  <a:gd name="T93" fmla="*/ 0 h 31"/>
                  <a:gd name="T94" fmla="*/ 16 w 32"/>
                  <a:gd name="T95" fmla="*/ 0 h 31"/>
                  <a:gd name="T96" fmla="*/ 22 w 32"/>
                  <a:gd name="T97" fmla="*/ 0 h 31"/>
                  <a:gd name="T98" fmla="*/ 22 w 32"/>
                  <a:gd name="T99" fmla="*/ 5 h 31"/>
                  <a:gd name="T100" fmla="*/ 22 w 32"/>
                  <a:gd name="T101" fmla="*/ 5 h 31"/>
                  <a:gd name="T102" fmla="*/ 22 w 32"/>
                  <a:gd name="T103" fmla="*/ 5 h 31"/>
                  <a:gd name="T104" fmla="*/ 27 w 32"/>
                  <a:gd name="T105" fmla="*/ 5 h 31"/>
                  <a:gd name="T106" fmla="*/ 27 w 32"/>
                  <a:gd name="T107" fmla="*/ 5 h 31"/>
                  <a:gd name="T108" fmla="*/ 27 w 32"/>
                  <a:gd name="T109" fmla="*/ 10 h 31"/>
                  <a:gd name="T110" fmla="*/ 27 w 32"/>
                  <a:gd name="T111" fmla="*/ 10 h 31"/>
                  <a:gd name="T112" fmla="*/ 27 w 32"/>
                  <a:gd name="T113" fmla="*/ 10 h 31"/>
                  <a:gd name="T114" fmla="*/ 27 w 32"/>
                  <a:gd name="T115" fmla="*/ 10 h 31"/>
                  <a:gd name="T116" fmla="*/ 27 w 32"/>
                  <a:gd name="T117" fmla="*/ 16 h 31"/>
                  <a:gd name="T118" fmla="*/ 32 w 32"/>
                  <a:gd name="T11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2" h="31">
                    <a:moveTo>
                      <a:pt x="32" y="16"/>
                    </a:moveTo>
                    <a:lnTo>
                      <a:pt x="32" y="16"/>
                    </a:lnTo>
                    <a:lnTo>
                      <a:pt x="32" y="16"/>
                    </a:lnTo>
                    <a:lnTo>
                      <a:pt x="32" y="16"/>
                    </a:lnTo>
                    <a:lnTo>
                      <a:pt x="32" y="16"/>
                    </a:lnTo>
                    <a:lnTo>
                      <a:pt x="32" y="16"/>
                    </a:lnTo>
                    <a:lnTo>
                      <a:pt x="32" y="16"/>
                    </a:lnTo>
                    <a:lnTo>
                      <a:pt x="32" y="16"/>
                    </a:lnTo>
                    <a:lnTo>
                      <a:pt x="32" y="21"/>
                    </a:lnTo>
                    <a:lnTo>
                      <a:pt x="32" y="21"/>
                    </a:lnTo>
                    <a:lnTo>
                      <a:pt x="32" y="21"/>
                    </a:lnTo>
                    <a:lnTo>
                      <a:pt x="32" y="21"/>
                    </a:lnTo>
                    <a:lnTo>
                      <a:pt x="32"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31"/>
                    </a:lnTo>
                    <a:lnTo>
                      <a:pt x="27" y="31"/>
                    </a:lnTo>
                    <a:lnTo>
                      <a:pt x="27" y="31"/>
                    </a:lnTo>
                    <a:lnTo>
                      <a:pt x="27"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1" y="31"/>
                    </a:lnTo>
                    <a:lnTo>
                      <a:pt x="11" y="31"/>
                    </a:lnTo>
                    <a:lnTo>
                      <a:pt x="11" y="31"/>
                    </a:lnTo>
                    <a:lnTo>
                      <a:pt x="11" y="31"/>
                    </a:lnTo>
                    <a:lnTo>
                      <a:pt x="11" y="31"/>
                    </a:lnTo>
                    <a:lnTo>
                      <a:pt x="11" y="31"/>
                    </a:lnTo>
                    <a:lnTo>
                      <a:pt x="11" y="31"/>
                    </a:lnTo>
                    <a:lnTo>
                      <a:pt x="11" y="31"/>
                    </a:lnTo>
                    <a:lnTo>
                      <a:pt x="11" y="31"/>
                    </a:lnTo>
                    <a:lnTo>
                      <a:pt x="11" y="31"/>
                    </a:lnTo>
                    <a:lnTo>
                      <a:pt x="11" y="31"/>
                    </a:lnTo>
                    <a:lnTo>
                      <a:pt x="11" y="31"/>
                    </a:lnTo>
                    <a:lnTo>
                      <a:pt x="11" y="31"/>
                    </a:lnTo>
                    <a:lnTo>
                      <a:pt x="11" y="31"/>
                    </a:lnTo>
                    <a:lnTo>
                      <a:pt x="11" y="31"/>
                    </a:lnTo>
                    <a:lnTo>
                      <a:pt x="11" y="31"/>
                    </a:lnTo>
                    <a:lnTo>
                      <a:pt x="11" y="31"/>
                    </a:lnTo>
                    <a:lnTo>
                      <a:pt x="11" y="31"/>
                    </a:lnTo>
                    <a:lnTo>
                      <a:pt x="11" y="31"/>
                    </a:lnTo>
                    <a:lnTo>
                      <a:pt x="11" y="31"/>
                    </a:lnTo>
                    <a:lnTo>
                      <a:pt x="11" y="26"/>
                    </a:lnTo>
                    <a:lnTo>
                      <a:pt x="11" y="26"/>
                    </a:lnTo>
                    <a:lnTo>
                      <a:pt x="11" y="26"/>
                    </a:lnTo>
                    <a:lnTo>
                      <a:pt x="11"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1"/>
                    </a:lnTo>
                    <a:lnTo>
                      <a:pt x="6" y="21"/>
                    </a:lnTo>
                    <a:lnTo>
                      <a:pt x="6" y="21"/>
                    </a:lnTo>
                    <a:lnTo>
                      <a:pt x="6" y="21"/>
                    </a:lnTo>
                    <a:lnTo>
                      <a:pt x="6" y="21"/>
                    </a:lnTo>
                    <a:lnTo>
                      <a:pt x="6" y="21"/>
                    </a:lnTo>
                    <a:lnTo>
                      <a:pt x="6" y="21"/>
                    </a:lnTo>
                    <a:lnTo>
                      <a:pt x="6" y="21"/>
                    </a:lnTo>
                    <a:lnTo>
                      <a:pt x="6" y="21"/>
                    </a:lnTo>
                    <a:lnTo>
                      <a:pt x="6" y="21"/>
                    </a:lnTo>
                    <a:lnTo>
                      <a:pt x="6" y="21"/>
                    </a:lnTo>
                    <a:lnTo>
                      <a:pt x="6" y="21"/>
                    </a:lnTo>
                    <a:lnTo>
                      <a:pt x="6" y="21"/>
                    </a:lnTo>
                    <a:lnTo>
                      <a:pt x="6" y="21"/>
                    </a:lnTo>
                    <a:lnTo>
                      <a:pt x="6" y="21"/>
                    </a:lnTo>
                    <a:lnTo>
                      <a:pt x="6" y="21"/>
                    </a:lnTo>
                    <a:lnTo>
                      <a:pt x="0"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6" y="10"/>
                    </a:lnTo>
                    <a:lnTo>
                      <a:pt x="6" y="10"/>
                    </a:lnTo>
                    <a:lnTo>
                      <a:pt x="6" y="10"/>
                    </a:lnTo>
                    <a:lnTo>
                      <a:pt x="6" y="10"/>
                    </a:lnTo>
                    <a:lnTo>
                      <a:pt x="6" y="10"/>
                    </a:lnTo>
                    <a:lnTo>
                      <a:pt x="6" y="10"/>
                    </a:lnTo>
                    <a:lnTo>
                      <a:pt x="6" y="10"/>
                    </a:lnTo>
                    <a:lnTo>
                      <a:pt x="6" y="10"/>
                    </a:lnTo>
                    <a:lnTo>
                      <a:pt x="6" y="10"/>
                    </a:lnTo>
                    <a:lnTo>
                      <a:pt x="6" y="10"/>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11" y="5"/>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22" y="0"/>
                    </a:lnTo>
                    <a:lnTo>
                      <a:pt x="22" y="0"/>
                    </a:lnTo>
                    <a:lnTo>
                      <a:pt x="22" y="0"/>
                    </a:lnTo>
                    <a:lnTo>
                      <a:pt x="22" y="0"/>
                    </a:lnTo>
                    <a:lnTo>
                      <a:pt x="22" y="0"/>
                    </a:lnTo>
                    <a:lnTo>
                      <a:pt x="22" y="0"/>
                    </a:lnTo>
                    <a:lnTo>
                      <a:pt x="22" y="0"/>
                    </a:lnTo>
                    <a:lnTo>
                      <a:pt x="22" y="0"/>
                    </a:lnTo>
                    <a:lnTo>
                      <a:pt x="22" y="0"/>
                    </a:lnTo>
                    <a:lnTo>
                      <a:pt x="22" y="5"/>
                    </a:lnTo>
                    <a:lnTo>
                      <a:pt x="22" y="5"/>
                    </a:lnTo>
                    <a:lnTo>
                      <a:pt x="22" y="5"/>
                    </a:lnTo>
                    <a:lnTo>
                      <a:pt x="22" y="5"/>
                    </a:lnTo>
                    <a:lnTo>
                      <a:pt x="22" y="5"/>
                    </a:lnTo>
                    <a:lnTo>
                      <a:pt x="22" y="5"/>
                    </a:lnTo>
                    <a:lnTo>
                      <a:pt x="22" y="5"/>
                    </a:lnTo>
                    <a:lnTo>
                      <a:pt x="22" y="5"/>
                    </a:lnTo>
                    <a:lnTo>
                      <a:pt x="22" y="5"/>
                    </a:lnTo>
                    <a:lnTo>
                      <a:pt x="22" y="5"/>
                    </a:lnTo>
                    <a:lnTo>
                      <a:pt x="22" y="5"/>
                    </a:lnTo>
                    <a:lnTo>
                      <a:pt x="22" y="5"/>
                    </a:lnTo>
                    <a:lnTo>
                      <a:pt x="22" y="5"/>
                    </a:lnTo>
                    <a:lnTo>
                      <a:pt x="22" y="5"/>
                    </a:lnTo>
                    <a:lnTo>
                      <a:pt x="22" y="5"/>
                    </a:lnTo>
                    <a:lnTo>
                      <a:pt x="27" y="5"/>
                    </a:lnTo>
                    <a:lnTo>
                      <a:pt x="27" y="5"/>
                    </a:lnTo>
                    <a:lnTo>
                      <a:pt x="27" y="5"/>
                    </a:lnTo>
                    <a:lnTo>
                      <a:pt x="27" y="5"/>
                    </a:lnTo>
                    <a:lnTo>
                      <a:pt x="27" y="5"/>
                    </a:lnTo>
                    <a:lnTo>
                      <a:pt x="27" y="5"/>
                    </a:lnTo>
                    <a:lnTo>
                      <a:pt x="27" y="5"/>
                    </a:lnTo>
                    <a:lnTo>
                      <a:pt x="27" y="5"/>
                    </a:lnTo>
                    <a:lnTo>
                      <a:pt x="27" y="5"/>
                    </a:lnTo>
                    <a:lnTo>
                      <a:pt x="27" y="5"/>
                    </a:lnTo>
                    <a:lnTo>
                      <a:pt x="27" y="5"/>
                    </a:lnTo>
                    <a:lnTo>
                      <a:pt x="27" y="5"/>
                    </a:lnTo>
                    <a:lnTo>
                      <a:pt x="27" y="5"/>
                    </a:lnTo>
                    <a:lnTo>
                      <a:pt x="27" y="5"/>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6"/>
                    </a:lnTo>
                    <a:lnTo>
                      <a:pt x="27" y="16"/>
                    </a:lnTo>
                    <a:lnTo>
                      <a:pt x="27" y="16"/>
                    </a:lnTo>
                    <a:lnTo>
                      <a:pt x="27" y="16"/>
                    </a:lnTo>
                    <a:lnTo>
                      <a:pt x="27" y="16"/>
                    </a:lnTo>
                    <a:lnTo>
                      <a:pt x="27" y="16"/>
                    </a:lnTo>
                    <a:lnTo>
                      <a:pt x="27" y="16"/>
                    </a:lnTo>
                    <a:lnTo>
                      <a:pt x="27" y="16"/>
                    </a:lnTo>
                    <a:lnTo>
                      <a:pt x="27" y="16"/>
                    </a:lnTo>
                    <a:lnTo>
                      <a:pt x="27" y="16"/>
                    </a:lnTo>
                    <a:lnTo>
                      <a:pt x="32" y="16"/>
                    </a:lnTo>
                    <a:lnTo>
                      <a:pt x="32" y="16"/>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63" name="Freeform 515"/>
              <p:cNvSpPr>
                <a:spLocks/>
              </p:cNvSpPr>
              <p:nvPr/>
            </p:nvSpPr>
            <p:spPr bwMode="auto">
              <a:xfrm>
                <a:off x="5209" y="2242"/>
                <a:ext cx="32" cy="31"/>
              </a:xfrm>
              <a:custGeom>
                <a:avLst/>
                <a:gdLst>
                  <a:gd name="T0" fmla="*/ 32 w 32"/>
                  <a:gd name="T1" fmla="*/ 16 h 31"/>
                  <a:gd name="T2" fmla="*/ 32 w 32"/>
                  <a:gd name="T3" fmla="*/ 21 h 31"/>
                  <a:gd name="T4" fmla="*/ 27 w 32"/>
                  <a:gd name="T5" fmla="*/ 21 h 31"/>
                  <a:gd name="T6" fmla="*/ 27 w 32"/>
                  <a:gd name="T7" fmla="*/ 21 h 31"/>
                  <a:gd name="T8" fmla="*/ 27 w 32"/>
                  <a:gd name="T9" fmla="*/ 26 h 31"/>
                  <a:gd name="T10" fmla="*/ 27 w 32"/>
                  <a:gd name="T11" fmla="*/ 26 h 31"/>
                  <a:gd name="T12" fmla="*/ 27 w 32"/>
                  <a:gd name="T13" fmla="*/ 26 h 31"/>
                  <a:gd name="T14" fmla="*/ 27 w 32"/>
                  <a:gd name="T15" fmla="*/ 26 h 31"/>
                  <a:gd name="T16" fmla="*/ 27 w 32"/>
                  <a:gd name="T17" fmla="*/ 26 h 31"/>
                  <a:gd name="T18" fmla="*/ 22 w 32"/>
                  <a:gd name="T19" fmla="*/ 31 h 31"/>
                  <a:gd name="T20" fmla="*/ 22 w 32"/>
                  <a:gd name="T21" fmla="*/ 31 h 31"/>
                  <a:gd name="T22" fmla="*/ 22 w 32"/>
                  <a:gd name="T23" fmla="*/ 31 h 31"/>
                  <a:gd name="T24" fmla="*/ 22 w 32"/>
                  <a:gd name="T25" fmla="*/ 31 h 31"/>
                  <a:gd name="T26" fmla="*/ 16 w 32"/>
                  <a:gd name="T27" fmla="*/ 31 h 31"/>
                  <a:gd name="T28" fmla="*/ 16 w 32"/>
                  <a:gd name="T29" fmla="*/ 31 h 31"/>
                  <a:gd name="T30" fmla="*/ 16 w 32"/>
                  <a:gd name="T31" fmla="*/ 31 h 31"/>
                  <a:gd name="T32" fmla="*/ 16 w 32"/>
                  <a:gd name="T33" fmla="*/ 31 h 31"/>
                  <a:gd name="T34" fmla="*/ 11 w 32"/>
                  <a:gd name="T35" fmla="*/ 31 h 31"/>
                  <a:gd name="T36" fmla="*/ 11 w 32"/>
                  <a:gd name="T37" fmla="*/ 31 h 31"/>
                  <a:gd name="T38" fmla="*/ 11 w 32"/>
                  <a:gd name="T39" fmla="*/ 31 h 31"/>
                  <a:gd name="T40" fmla="*/ 11 w 32"/>
                  <a:gd name="T41" fmla="*/ 31 h 31"/>
                  <a:gd name="T42" fmla="*/ 6 w 32"/>
                  <a:gd name="T43" fmla="*/ 26 h 31"/>
                  <a:gd name="T44" fmla="*/ 6 w 32"/>
                  <a:gd name="T45" fmla="*/ 26 h 31"/>
                  <a:gd name="T46" fmla="*/ 6 w 32"/>
                  <a:gd name="T47" fmla="*/ 26 h 31"/>
                  <a:gd name="T48" fmla="*/ 6 w 32"/>
                  <a:gd name="T49" fmla="*/ 26 h 31"/>
                  <a:gd name="T50" fmla="*/ 6 w 32"/>
                  <a:gd name="T51" fmla="*/ 21 h 31"/>
                  <a:gd name="T52" fmla="*/ 6 w 32"/>
                  <a:gd name="T53" fmla="*/ 21 h 31"/>
                  <a:gd name="T54" fmla="*/ 6 w 32"/>
                  <a:gd name="T55" fmla="*/ 21 h 31"/>
                  <a:gd name="T56" fmla="*/ 0 w 32"/>
                  <a:gd name="T57" fmla="*/ 16 h 31"/>
                  <a:gd name="T58" fmla="*/ 0 w 32"/>
                  <a:gd name="T59" fmla="*/ 16 h 31"/>
                  <a:gd name="T60" fmla="*/ 0 w 32"/>
                  <a:gd name="T61" fmla="*/ 16 h 31"/>
                  <a:gd name="T62" fmla="*/ 0 w 32"/>
                  <a:gd name="T63" fmla="*/ 16 h 31"/>
                  <a:gd name="T64" fmla="*/ 0 w 32"/>
                  <a:gd name="T65" fmla="*/ 10 h 31"/>
                  <a:gd name="T66" fmla="*/ 0 w 32"/>
                  <a:gd name="T67" fmla="*/ 10 h 31"/>
                  <a:gd name="T68" fmla="*/ 6 w 32"/>
                  <a:gd name="T69" fmla="*/ 10 h 31"/>
                  <a:gd name="T70" fmla="*/ 6 w 32"/>
                  <a:gd name="T71" fmla="*/ 5 h 31"/>
                  <a:gd name="T72" fmla="*/ 6 w 32"/>
                  <a:gd name="T73" fmla="*/ 5 h 31"/>
                  <a:gd name="T74" fmla="*/ 6 w 32"/>
                  <a:gd name="T75" fmla="*/ 5 h 31"/>
                  <a:gd name="T76" fmla="*/ 6 w 32"/>
                  <a:gd name="T77" fmla="*/ 5 h 31"/>
                  <a:gd name="T78" fmla="*/ 6 w 32"/>
                  <a:gd name="T79" fmla="*/ 5 h 31"/>
                  <a:gd name="T80" fmla="*/ 11 w 32"/>
                  <a:gd name="T81" fmla="*/ 0 h 31"/>
                  <a:gd name="T82" fmla="*/ 11 w 32"/>
                  <a:gd name="T83" fmla="*/ 0 h 31"/>
                  <a:gd name="T84" fmla="*/ 11 w 32"/>
                  <a:gd name="T85" fmla="*/ 0 h 31"/>
                  <a:gd name="T86" fmla="*/ 11 w 32"/>
                  <a:gd name="T87" fmla="*/ 0 h 31"/>
                  <a:gd name="T88" fmla="*/ 16 w 32"/>
                  <a:gd name="T89" fmla="*/ 0 h 31"/>
                  <a:gd name="T90" fmla="*/ 16 w 32"/>
                  <a:gd name="T91" fmla="*/ 0 h 31"/>
                  <a:gd name="T92" fmla="*/ 16 w 32"/>
                  <a:gd name="T93" fmla="*/ 0 h 31"/>
                  <a:gd name="T94" fmla="*/ 16 w 32"/>
                  <a:gd name="T95" fmla="*/ 0 h 31"/>
                  <a:gd name="T96" fmla="*/ 22 w 32"/>
                  <a:gd name="T97" fmla="*/ 0 h 31"/>
                  <a:gd name="T98" fmla="*/ 22 w 32"/>
                  <a:gd name="T99" fmla="*/ 5 h 31"/>
                  <a:gd name="T100" fmla="*/ 22 w 32"/>
                  <a:gd name="T101" fmla="*/ 5 h 31"/>
                  <a:gd name="T102" fmla="*/ 22 w 32"/>
                  <a:gd name="T103" fmla="*/ 5 h 31"/>
                  <a:gd name="T104" fmla="*/ 27 w 32"/>
                  <a:gd name="T105" fmla="*/ 5 h 31"/>
                  <a:gd name="T106" fmla="*/ 27 w 32"/>
                  <a:gd name="T107" fmla="*/ 5 h 31"/>
                  <a:gd name="T108" fmla="*/ 27 w 32"/>
                  <a:gd name="T109" fmla="*/ 10 h 31"/>
                  <a:gd name="T110" fmla="*/ 27 w 32"/>
                  <a:gd name="T111" fmla="*/ 10 h 31"/>
                  <a:gd name="T112" fmla="*/ 27 w 32"/>
                  <a:gd name="T113" fmla="*/ 10 h 31"/>
                  <a:gd name="T114" fmla="*/ 27 w 32"/>
                  <a:gd name="T115" fmla="*/ 10 h 31"/>
                  <a:gd name="T116" fmla="*/ 27 w 32"/>
                  <a:gd name="T117" fmla="*/ 16 h 31"/>
                  <a:gd name="T118" fmla="*/ 32 w 32"/>
                  <a:gd name="T11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2" h="31">
                    <a:moveTo>
                      <a:pt x="32" y="16"/>
                    </a:moveTo>
                    <a:lnTo>
                      <a:pt x="32" y="16"/>
                    </a:lnTo>
                    <a:lnTo>
                      <a:pt x="32" y="16"/>
                    </a:lnTo>
                    <a:lnTo>
                      <a:pt x="32" y="16"/>
                    </a:lnTo>
                    <a:lnTo>
                      <a:pt x="32" y="16"/>
                    </a:lnTo>
                    <a:lnTo>
                      <a:pt x="32" y="16"/>
                    </a:lnTo>
                    <a:lnTo>
                      <a:pt x="32" y="16"/>
                    </a:lnTo>
                    <a:lnTo>
                      <a:pt x="32" y="16"/>
                    </a:lnTo>
                    <a:lnTo>
                      <a:pt x="32" y="21"/>
                    </a:lnTo>
                    <a:lnTo>
                      <a:pt x="32" y="21"/>
                    </a:lnTo>
                    <a:lnTo>
                      <a:pt x="32" y="21"/>
                    </a:lnTo>
                    <a:lnTo>
                      <a:pt x="32" y="21"/>
                    </a:lnTo>
                    <a:lnTo>
                      <a:pt x="32"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31"/>
                    </a:lnTo>
                    <a:lnTo>
                      <a:pt x="27" y="31"/>
                    </a:lnTo>
                    <a:lnTo>
                      <a:pt x="27" y="31"/>
                    </a:lnTo>
                    <a:lnTo>
                      <a:pt x="27"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1" y="31"/>
                    </a:lnTo>
                    <a:lnTo>
                      <a:pt x="11" y="31"/>
                    </a:lnTo>
                    <a:lnTo>
                      <a:pt x="11" y="31"/>
                    </a:lnTo>
                    <a:lnTo>
                      <a:pt x="11" y="31"/>
                    </a:lnTo>
                    <a:lnTo>
                      <a:pt x="11" y="31"/>
                    </a:lnTo>
                    <a:lnTo>
                      <a:pt x="11" y="31"/>
                    </a:lnTo>
                    <a:lnTo>
                      <a:pt x="11" y="31"/>
                    </a:lnTo>
                    <a:lnTo>
                      <a:pt x="11" y="31"/>
                    </a:lnTo>
                    <a:lnTo>
                      <a:pt x="11" y="31"/>
                    </a:lnTo>
                    <a:lnTo>
                      <a:pt x="11" y="31"/>
                    </a:lnTo>
                    <a:lnTo>
                      <a:pt x="11" y="31"/>
                    </a:lnTo>
                    <a:lnTo>
                      <a:pt x="11" y="31"/>
                    </a:lnTo>
                    <a:lnTo>
                      <a:pt x="11" y="31"/>
                    </a:lnTo>
                    <a:lnTo>
                      <a:pt x="11" y="31"/>
                    </a:lnTo>
                    <a:lnTo>
                      <a:pt x="11" y="31"/>
                    </a:lnTo>
                    <a:lnTo>
                      <a:pt x="11" y="31"/>
                    </a:lnTo>
                    <a:lnTo>
                      <a:pt x="11" y="31"/>
                    </a:lnTo>
                    <a:lnTo>
                      <a:pt x="11" y="31"/>
                    </a:lnTo>
                    <a:lnTo>
                      <a:pt x="11" y="31"/>
                    </a:lnTo>
                    <a:lnTo>
                      <a:pt x="11" y="31"/>
                    </a:lnTo>
                    <a:lnTo>
                      <a:pt x="11" y="26"/>
                    </a:lnTo>
                    <a:lnTo>
                      <a:pt x="11" y="26"/>
                    </a:lnTo>
                    <a:lnTo>
                      <a:pt x="11" y="26"/>
                    </a:lnTo>
                    <a:lnTo>
                      <a:pt x="11"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1"/>
                    </a:lnTo>
                    <a:lnTo>
                      <a:pt x="6" y="21"/>
                    </a:lnTo>
                    <a:lnTo>
                      <a:pt x="6" y="21"/>
                    </a:lnTo>
                    <a:lnTo>
                      <a:pt x="6" y="21"/>
                    </a:lnTo>
                    <a:lnTo>
                      <a:pt x="6" y="21"/>
                    </a:lnTo>
                    <a:lnTo>
                      <a:pt x="6" y="21"/>
                    </a:lnTo>
                    <a:lnTo>
                      <a:pt x="6" y="21"/>
                    </a:lnTo>
                    <a:lnTo>
                      <a:pt x="6" y="21"/>
                    </a:lnTo>
                    <a:lnTo>
                      <a:pt x="6" y="21"/>
                    </a:lnTo>
                    <a:lnTo>
                      <a:pt x="6" y="21"/>
                    </a:lnTo>
                    <a:lnTo>
                      <a:pt x="6" y="21"/>
                    </a:lnTo>
                    <a:lnTo>
                      <a:pt x="6" y="21"/>
                    </a:lnTo>
                    <a:lnTo>
                      <a:pt x="6" y="21"/>
                    </a:lnTo>
                    <a:lnTo>
                      <a:pt x="6" y="21"/>
                    </a:lnTo>
                    <a:lnTo>
                      <a:pt x="6" y="21"/>
                    </a:lnTo>
                    <a:lnTo>
                      <a:pt x="6" y="21"/>
                    </a:lnTo>
                    <a:lnTo>
                      <a:pt x="0"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6" y="10"/>
                    </a:lnTo>
                    <a:lnTo>
                      <a:pt x="6" y="10"/>
                    </a:lnTo>
                    <a:lnTo>
                      <a:pt x="6" y="10"/>
                    </a:lnTo>
                    <a:lnTo>
                      <a:pt x="6" y="10"/>
                    </a:lnTo>
                    <a:lnTo>
                      <a:pt x="6" y="10"/>
                    </a:lnTo>
                    <a:lnTo>
                      <a:pt x="6" y="10"/>
                    </a:lnTo>
                    <a:lnTo>
                      <a:pt x="6" y="10"/>
                    </a:lnTo>
                    <a:lnTo>
                      <a:pt x="6" y="10"/>
                    </a:lnTo>
                    <a:lnTo>
                      <a:pt x="6" y="10"/>
                    </a:lnTo>
                    <a:lnTo>
                      <a:pt x="6" y="10"/>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11" y="5"/>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22" y="0"/>
                    </a:lnTo>
                    <a:lnTo>
                      <a:pt x="22" y="0"/>
                    </a:lnTo>
                    <a:lnTo>
                      <a:pt x="22" y="0"/>
                    </a:lnTo>
                    <a:lnTo>
                      <a:pt x="22" y="0"/>
                    </a:lnTo>
                    <a:lnTo>
                      <a:pt x="22" y="0"/>
                    </a:lnTo>
                    <a:lnTo>
                      <a:pt x="22" y="0"/>
                    </a:lnTo>
                    <a:lnTo>
                      <a:pt x="22" y="0"/>
                    </a:lnTo>
                    <a:lnTo>
                      <a:pt x="22" y="0"/>
                    </a:lnTo>
                    <a:lnTo>
                      <a:pt x="22" y="0"/>
                    </a:lnTo>
                    <a:lnTo>
                      <a:pt x="22" y="5"/>
                    </a:lnTo>
                    <a:lnTo>
                      <a:pt x="22" y="5"/>
                    </a:lnTo>
                    <a:lnTo>
                      <a:pt x="22" y="5"/>
                    </a:lnTo>
                    <a:lnTo>
                      <a:pt x="22" y="5"/>
                    </a:lnTo>
                    <a:lnTo>
                      <a:pt x="22" y="5"/>
                    </a:lnTo>
                    <a:lnTo>
                      <a:pt x="22" y="5"/>
                    </a:lnTo>
                    <a:lnTo>
                      <a:pt x="22" y="5"/>
                    </a:lnTo>
                    <a:lnTo>
                      <a:pt x="22" y="5"/>
                    </a:lnTo>
                    <a:lnTo>
                      <a:pt x="22" y="5"/>
                    </a:lnTo>
                    <a:lnTo>
                      <a:pt x="22" y="5"/>
                    </a:lnTo>
                    <a:lnTo>
                      <a:pt x="22" y="5"/>
                    </a:lnTo>
                    <a:lnTo>
                      <a:pt x="22" y="5"/>
                    </a:lnTo>
                    <a:lnTo>
                      <a:pt x="22" y="5"/>
                    </a:lnTo>
                    <a:lnTo>
                      <a:pt x="22" y="5"/>
                    </a:lnTo>
                    <a:lnTo>
                      <a:pt x="22" y="5"/>
                    </a:lnTo>
                    <a:lnTo>
                      <a:pt x="27" y="5"/>
                    </a:lnTo>
                    <a:lnTo>
                      <a:pt x="27" y="5"/>
                    </a:lnTo>
                    <a:lnTo>
                      <a:pt x="27" y="5"/>
                    </a:lnTo>
                    <a:lnTo>
                      <a:pt x="27" y="5"/>
                    </a:lnTo>
                    <a:lnTo>
                      <a:pt x="27" y="5"/>
                    </a:lnTo>
                    <a:lnTo>
                      <a:pt x="27" y="5"/>
                    </a:lnTo>
                    <a:lnTo>
                      <a:pt x="27" y="5"/>
                    </a:lnTo>
                    <a:lnTo>
                      <a:pt x="27" y="5"/>
                    </a:lnTo>
                    <a:lnTo>
                      <a:pt x="27" y="5"/>
                    </a:lnTo>
                    <a:lnTo>
                      <a:pt x="27" y="5"/>
                    </a:lnTo>
                    <a:lnTo>
                      <a:pt x="27" y="5"/>
                    </a:lnTo>
                    <a:lnTo>
                      <a:pt x="27" y="5"/>
                    </a:lnTo>
                    <a:lnTo>
                      <a:pt x="27" y="5"/>
                    </a:lnTo>
                    <a:lnTo>
                      <a:pt x="27" y="5"/>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6"/>
                    </a:lnTo>
                    <a:lnTo>
                      <a:pt x="27" y="16"/>
                    </a:lnTo>
                    <a:lnTo>
                      <a:pt x="27" y="16"/>
                    </a:lnTo>
                    <a:lnTo>
                      <a:pt x="27" y="16"/>
                    </a:lnTo>
                    <a:lnTo>
                      <a:pt x="27" y="16"/>
                    </a:lnTo>
                    <a:lnTo>
                      <a:pt x="27" y="16"/>
                    </a:lnTo>
                    <a:lnTo>
                      <a:pt x="27" y="16"/>
                    </a:lnTo>
                    <a:lnTo>
                      <a:pt x="27" y="16"/>
                    </a:lnTo>
                    <a:lnTo>
                      <a:pt x="27" y="16"/>
                    </a:lnTo>
                    <a:lnTo>
                      <a:pt x="27" y="16"/>
                    </a:lnTo>
                    <a:lnTo>
                      <a:pt x="32" y="16"/>
                    </a:lnTo>
                    <a:lnTo>
                      <a:pt x="32" y="1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64" name="Freeform 516"/>
              <p:cNvSpPr>
                <a:spLocks/>
              </p:cNvSpPr>
              <p:nvPr/>
            </p:nvSpPr>
            <p:spPr bwMode="auto">
              <a:xfrm>
                <a:off x="2483" y="2099"/>
                <a:ext cx="26" cy="27"/>
              </a:xfrm>
              <a:custGeom>
                <a:avLst/>
                <a:gdLst>
                  <a:gd name="T0" fmla="*/ 26 w 26"/>
                  <a:gd name="T1" fmla="*/ 16 h 27"/>
                  <a:gd name="T2" fmla="*/ 26 w 26"/>
                  <a:gd name="T3" fmla="*/ 16 h 27"/>
                  <a:gd name="T4" fmla="*/ 21 w 26"/>
                  <a:gd name="T5" fmla="*/ 16 h 27"/>
                  <a:gd name="T6" fmla="*/ 21 w 26"/>
                  <a:gd name="T7" fmla="*/ 21 h 27"/>
                  <a:gd name="T8" fmla="*/ 21 w 26"/>
                  <a:gd name="T9" fmla="*/ 21 h 27"/>
                  <a:gd name="T10" fmla="*/ 21 w 26"/>
                  <a:gd name="T11" fmla="*/ 21 h 27"/>
                  <a:gd name="T12" fmla="*/ 21 w 26"/>
                  <a:gd name="T13" fmla="*/ 21 h 27"/>
                  <a:gd name="T14" fmla="*/ 21 w 26"/>
                  <a:gd name="T15" fmla="*/ 27 h 27"/>
                  <a:gd name="T16" fmla="*/ 21 w 26"/>
                  <a:gd name="T17" fmla="*/ 27 h 27"/>
                  <a:gd name="T18" fmla="*/ 16 w 26"/>
                  <a:gd name="T19" fmla="*/ 27 h 27"/>
                  <a:gd name="T20" fmla="*/ 16 w 26"/>
                  <a:gd name="T21" fmla="*/ 27 h 27"/>
                  <a:gd name="T22" fmla="*/ 16 w 26"/>
                  <a:gd name="T23" fmla="*/ 27 h 27"/>
                  <a:gd name="T24" fmla="*/ 16 w 26"/>
                  <a:gd name="T25" fmla="*/ 27 h 27"/>
                  <a:gd name="T26" fmla="*/ 10 w 26"/>
                  <a:gd name="T27" fmla="*/ 27 h 27"/>
                  <a:gd name="T28" fmla="*/ 10 w 26"/>
                  <a:gd name="T29" fmla="*/ 27 h 27"/>
                  <a:gd name="T30" fmla="*/ 10 w 26"/>
                  <a:gd name="T31" fmla="*/ 27 h 27"/>
                  <a:gd name="T32" fmla="*/ 10 w 26"/>
                  <a:gd name="T33" fmla="*/ 27 h 27"/>
                  <a:gd name="T34" fmla="*/ 5 w 26"/>
                  <a:gd name="T35" fmla="*/ 27 h 27"/>
                  <a:gd name="T36" fmla="*/ 5 w 26"/>
                  <a:gd name="T37" fmla="*/ 27 h 27"/>
                  <a:gd name="T38" fmla="*/ 5 w 26"/>
                  <a:gd name="T39" fmla="*/ 27 h 27"/>
                  <a:gd name="T40" fmla="*/ 5 w 26"/>
                  <a:gd name="T41" fmla="*/ 27 h 27"/>
                  <a:gd name="T42" fmla="*/ 0 w 26"/>
                  <a:gd name="T43" fmla="*/ 27 h 27"/>
                  <a:gd name="T44" fmla="*/ 0 w 26"/>
                  <a:gd name="T45" fmla="*/ 21 h 27"/>
                  <a:gd name="T46" fmla="*/ 0 w 26"/>
                  <a:gd name="T47" fmla="*/ 21 h 27"/>
                  <a:gd name="T48" fmla="*/ 0 w 26"/>
                  <a:gd name="T49" fmla="*/ 21 h 27"/>
                  <a:gd name="T50" fmla="*/ 0 w 26"/>
                  <a:gd name="T51" fmla="*/ 21 h 27"/>
                  <a:gd name="T52" fmla="*/ 0 w 26"/>
                  <a:gd name="T53" fmla="*/ 16 h 27"/>
                  <a:gd name="T54" fmla="*/ 0 w 26"/>
                  <a:gd name="T55" fmla="*/ 16 h 27"/>
                  <a:gd name="T56" fmla="*/ 0 w 26"/>
                  <a:gd name="T57" fmla="*/ 16 h 27"/>
                  <a:gd name="T58" fmla="*/ 0 w 26"/>
                  <a:gd name="T59" fmla="*/ 16 h 27"/>
                  <a:gd name="T60" fmla="*/ 0 w 26"/>
                  <a:gd name="T61" fmla="*/ 11 h 27"/>
                  <a:gd name="T62" fmla="*/ 0 w 26"/>
                  <a:gd name="T63" fmla="*/ 11 h 27"/>
                  <a:gd name="T64" fmla="*/ 0 w 26"/>
                  <a:gd name="T65" fmla="*/ 11 h 27"/>
                  <a:gd name="T66" fmla="*/ 0 w 26"/>
                  <a:gd name="T67" fmla="*/ 6 h 27"/>
                  <a:gd name="T68" fmla="*/ 0 w 26"/>
                  <a:gd name="T69" fmla="*/ 6 h 27"/>
                  <a:gd name="T70" fmla="*/ 0 w 26"/>
                  <a:gd name="T71" fmla="*/ 6 h 27"/>
                  <a:gd name="T72" fmla="*/ 0 w 26"/>
                  <a:gd name="T73" fmla="*/ 6 h 27"/>
                  <a:gd name="T74" fmla="*/ 0 w 26"/>
                  <a:gd name="T75" fmla="*/ 0 h 27"/>
                  <a:gd name="T76" fmla="*/ 5 w 26"/>
                  <a:gd name="T77" fmla="*/ 0 h 27"/>
                  <a:gd name="T78" fmla="*/ 5 w 26"/>
                  <a:gd name="T79" fmla="*/ 0 h 27"/>
                  <a:gd name="T80" fmla="*/ 5 w 26"/>
                  <a:gd name="T81" fmla="*/ 0 h 27"/>
                  <a:gd name="T82" fmla="*/ 5 w 26"/>
                  <a:gd name="T83" fmla="*/ 0 h 27"/>
                  <a:gd name="T84" fmla="*/ 10 w 26"/>
                  <a:gd name="T85" fmla="*/ 0 h 27"/>
                  <a:gd name="T86" fmla="*/ 10 w 26"/>
                  <a:gd name="T87" fmla="*/ 0 h 27"/>
                  <a:gd name="T88" fmla="*/ 10 w 26"/>
                  <a:gd name="T89" fmla="*/ 0 h 27"/>
                  <a:gd name="T90" fmla="*/ 10 w 26"/>
                  <a:gd name="T91" fmla="*/ 0 h 27"/>
                  <a:gd name="T92" fmla="*/ 16 w 26"/>
                  <a:gd name="T93" fmla="*/ 0 h 27"/>
                  <a:gd name="T94" fmla="*/ 16 w 26"/>
                  <a:gd name="T95" fmla="*/ 0 h 27"/>
                  <a:gd name="T96" fmla="*/ 16 w 26"/>
                  <a:gd name="T97" fmla="*/ 0 h 27"/>
                  <a:gd name="T98" fmla="*/ 16 w 26"/>
                  <a:gd name="T99" fmla="*/ 0 h 27"/>
                  <a:gd name="T100" fmla="*/ 21 w 26"/>
                  <a:gd name="T101" fmla="*/ 0 h 27"/>
                  <a:gd name="T102" fmla="*/ 21 w 26"/>
                  <a:gd name="T103" fmla="*/ 0 h 27"/>
                  <a:gd name="T104" fmla="*/ 21 w 26"/>
                  <a:gd name="T105" fmla="*/ 0 h 27"/>
                  <a:gd name="T106" fmla="*/ 21 w 26"/>
                  <a:gd name="T107" fmla="*/ 6 h 27"/>
                  <a:gd name="T108" fmla="*/ 21 w 26"/>
                  <a:gd name="T109" fmla="*/ 6 h 27"/>
                  <a:gd name="T110" fmla="*/ 21 w 26"/>
                  <a:gd name="T111" fmla="*/ 6 h 27"/>
                  <a:gd name="T112" fmla="*/ 26 w 26"/>
                  <a:gd name="T113" fmla="*/ 11 h 27"/>
                  <a:gd name="T114" fmla="*/ 26 w 26"/>
                  <a:gd name="T115" fmla="*/ 11 h 27"/>
                  <a:gd name="T116" fmla="*/ 26 w 26"/>
                  <a:gd name="T117" fmla="*/ 11 h 27"/>
                  <a:gd name="T118" fmla="*/ 26 w 26"/>
                  <a:gd name="T119" fmla="*/ 11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 h="27">
                    <a:moveTo>
                      <a:pt x="26" y="11"/>
                    </a:move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1" y="16"/>
                    </a:lnTo>
                    <a:lnTo>
                      <a:pt x="21" y="16"/>
                    </a:lnTo>
                    <a:lnTo>
                      <a:pt x="21" y="16"/>
                    </a:lnTo>
                    <a:lnTo>
                      <a:pt x="21" y="16"/>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7"/>
                    </a:lnTo>
                    <a:lnTo>
                      <a:pt x="21" y="27"/>
                    </a:lnTo>
                    <a:lnTo>
                      <a:pt x="21" y="27"/>
                    </a:lnTo>
                    <a:lnTo>
                      <a:pt x="21" y="27"/>
                    </a:lnTo>
                    <a:lnTo>
                      <a:pt x="21" y="27"/>
                    </a:lnTo>
                    <a:lnTo>
                      <a:pt x="21" y="27"/>
                    </a:lnTo>
                    <a:lnTo>
                      <a:pt x="21" y="27"/>
                    </a:lnTo>
                    <a:lnTo>
                      <a:pt x="21" y="27"/>
                    </a:lnTo>
                    <a:lnTo>
                      <a:pt x="21" y="27"/>
                    </a:lnTo>
                    <a:lnTo>
                      <a:pt x="21"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0" y="27"/>
                    </a:lnTo>
                    <a:lnTo>
                      <a:pt x="0" y="27"/>
                    </a:lnTo>
                    <a:lnTo>
                      <a:pt x="0" y="27"/>
                    </a:lnTo>
                    <a:lnTo>
                      <a:pt x="0" y="27"/>
                    </a:lnTo>
                    <a:lnTo>
                      <a:pt x="0" y="27"/>
                    </a:lnTo>
                    <a:lnTo>
                      <a:pt x="0" y="27"/>
                    </a:lnTo>
                    <a:lnTo>
                      <a:pt x="0" y="27"/>
                    </a:lnTo>
                    <a:lnTo>
                      <a:pt x="0" y="27"/>
                    </a:lnTo>
                    <a:lnTo>
                      <a:pt x="0" y="27"/>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0"/>
                    </a:lnTo>
                    <a:lnTo>
                      <a:pt x="0" y="0"/>
                    </a:lnTo>
                    <a:lnTo>
                      <a:pt x="0" y="0"/>
                    </a:lnTo>
                    <a:lnTo>
                      <a:pt x="0" y="0"/>
                    </a:lnTo>
                    <a:lnTo>
                      <a:pt x="0" y="0"/>
                    </a:lnTo>
                    <a:lnTo>
                      <a:pt x="0" y="0"/>
                    </a:lnTo>
                    <a:lnTo>
                      <a:pt x="0"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6" y="6"/>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close/>
                  </a:path>
                </a:pathLst>
              </a:custGeom>
              <a:solidFill>
                <a:srgbClr val="FFFFB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65" name="Freeform 517"/>
              <p:cNvSpPr>
                <a:spLocks/>
              </p:cNvSpPr>
              <p:nvPr/>
            </p:nvSpPr>
            <p:spPr bwMode="auto">
              <a:xfrm>
                <a:off x="2483" y="2099"/>
                <a:ext cx="26" cy="27"/>
              </a:xfrm>
              <a:custGeom>
                <a:avLst/>
                <a:gdLst>
                  <a:gd name="T0" fmla="*/ 26 w 26"/>
                  <a:gd name="T1" fmla="*/ 16 h 27"/>
                  <a:gd name="T2" fmla="*/ 26 w 26"/>
                  <a:gd name="T3" fmla="*/ 16 h 27"/>
                  <a:gd name="T4" fmla="*/ 21 w 26"/>
                  <a:gd name="T5" fmla="*/ 16 h 27"/>
                  <a:gd name="T6" fmla="*/ 21 w 26"/>
                  <a:gd name="T7" fmla="*/ 21 h 27"/>
                  <a:gd name="T8" fmla="*/ 21 w 26"/>
                  <a:gd name="T9" fmla="*/ 21 h 27"/>
                  <a:gd name="T10" fmla="*/ 21 w 26"/>
                  <a:gd name="T11" fmla="*/ 21 h 27"/>
                  <a:gd name="T12" fmla="*/ 21 w 26"/>
                  <a:gd name="T13" fmla="*/ 21 h 27"/>
                  <a:gd name="T14" fmla="*/ 21 w 26"/>
                  <a:gd name="T15" fmla="*/ 27 h 27"/>
                  <a:gd name="T16" fmla="*/ 21 w 26"/>
                  <a:gd name="T17" fmla="*/ 27 h 27"/>
                  <a:gd name="T18" fmla="*/ 16 w 26"/>
                  <a:gd name="T19" fmla="*/ 27 h 27"/>
                  <a:gd name="T20" fmla="*/ 16 w 26"/>
                  <a:gd name="T21" fmla="*/ 27 h 27"/>
                  <a:gd name="T22" fmla="*/ 16 w 26"/>
                  <a:gd name="T23" fmla="*/ 27 h 27"/>
                  <a:gd name="T24" fmla="*/ 16 w 26"/>
                  <a:gd name="T25" fmla="*/ 27 h 27"/>
                  <a:gd name="T26" fmla="*/ 10 w 26"/>
                  <a:gd name="T27" fmla="*/ 27 h 27"/>
                  <a:gd name="T28" fmla="*/ 10 w 26"/>
                  <a:gd name="T29" fmla="*/ 27 h 27"/>
                  <a:gd name="T30" fmla="*/ 10 w 26"/>
                  <a:gd name="T31" fmla="*/ 27 h 27"/>
                  <a:gd name="T32" fmla="*/ 10 w 26"/>
                  <a:gd name="T33" fmla="*/ 27 h 27"/>
                  <a:gd name="T34" fmla="*/ 5 w 26"/>
                  <a:gd name="T35" fmla="*/ 27 h 27"/>
                  <a:gd name="T36" fmla="*/ 5 w 26"/>
                  <a:gd name="T37" fmla="*/ 27 h 27"/>
                  <a:gd name="T38" fmla="*/ 5 w 26"/>
                  <a:gd name="T39" fmla="*/ 27 h 27"/>
                  <a:gd name="T40" fmla="*/ 5 w 26"/>
                  <a:gd name="T41" fmla="*/ 27 h 27"/>
                  <a:gd name="T42" fmla="*/ 0 w 26"/>
                  <a:gd name="T43" fmla="*/ 27 h 27"/>
                  <a:gd name="T44" fmla="*/ 0 w 26"/>
                  <a:gd name="T45" fmla="*/ 21 h 27"/>
                  <a:gd name="T46" fmla="*/ 0 w 26"/>
                  <a:gd name="T47" fmla="*/ 21 h 27"/>
                  <a:gd name="T48" fmla="*/ 0 w 26"/>
                  <a:gd name="T49" fmla="*/ 21 h 27"/>
                  <a:gd name="T50" fmla="*/ 0 w 26"/>
                  <a:gd name="T51" fmla="*/ 21 h 27"/>
                  <a:gd name="T52" fmla="*/ 0 w 26"/>
                  <a:gd name="T53" fmla="*/ 16 h 27"/>
                  <a:gd name="T54" fmla="*/ 0 w 26"/>
                  <a:gd name="T55" fmla="*/ 16 h 27"/>
                  <a:gd name="T56" fmla="*/ 0 w 26"/>
                  <a:gd name="T57" fmla="*/ 16 h 27"/>
                  <a:gd name="T58" fmla="*/ 0 w 26"/>
                  <a:gd name="T59" fmla="*/ 16 h 27"/>
                  <a:gd name="T60" fmla="*/ 0 w 26"/>
                  <a:gd name="T61" fmla="*/ 11 h 27"/>
                  <a:gd name="T62" fmla="*/ 0 w 26"/>
                  <a:gd name="T63" fmla="*/ 11 h 27"/>
                  <a:gd name="T64" fmla="*/ 0 w 26"/>
                  <a:gd name="T65" fmla="*/ 11 h 27"/>
                  <a:gd name="T66" fmla="*/ 0 w 26"/>
                  <a:gd name="T67" fmla="*/ 6 h 27"/>
                  <a:gd name="T68" fmla="*/ 0 w 26"/>
                  <a:gd name="T69" fmla="*/ 6 h 27"/>
                  <a:gd name="T70" fmla="*/ 0 w 26"/>
                  <a:gd name="T71" fmla="*/ 6 h 27"/>
                  <a:gd name="T72" fmla="*/ 0 w 26"/>
                  <a:gd name="T73" fmla="*/ 6 h 27"/>
                  <a:gd name="T74" fmla="*/ 0 w 26"/>
                  <a:gd name="T75" fmla="*/ 0 h 27"/>
                  <a:gd name="T76" fmla="*/ 5 w 26"/>
                  <a:gd name="T77" fmla="*/ 0 h 27"/>
                  <a:gd name="T78" fmla="*/ 5 w 26"/>
                  <a:gd name="T79" fmla="*/ 0 h 27"/>
                  <a:gd name="T80" fmla="*/ 5 w 26"/>
                  <a:gd name="T81" fmla="*/ 0 h 27"/>
                  <a:gd name="T82" fmla="*/ 5 w 26"/>
                  <a:gd name="T83" fmla="*/ 0 h 27"/>
                  <a:gd name="T84" fmla="*/ 10 w 26"/>
                  <a:gd name="T85" fmla="*/ 0 h 27"/>
                  <a:gd name="T86" fmla="*/ 10 w 26"/>
                  <a:gd name="T87" fmla="*/ 0 h 27"/>
                  <a:gd name="T88" fmla="*/ 10 w 26"/>
                  <a:gd name="T89" fmla="*/ 0 h 27"/>
                  <a:gd name="T90" fmla="*/ 10 w 26"/>
                  <a:gd name="T91" fmla="*/ 0 h 27"/>
                  <a:gd name="T92" fmla="*/ 16 w 26"/>
                  <a:gd name="T93" fmla="*/ 0 h 27"/>
                  <a:gd name="T94" fmla="*/ 16 w 26"/>
                  <a:gd name="T95" fmla="*/ 0 h 27"/>
                  <a:gd name="T96" fmla="*/ 16 w 26"/>
                  <a:gd name="T97" fmla="*/ 0 h 27"/>
                  <a:gd name="T98" fmla="*/ 16 w 26"/>
                  <a:gd name="T99" fmla="*/ 0 h 27"/>
                  <a:gd name="T100" fmla="*/ 21 w 26"/>
                  <a:gd name="T101" fmla="*/ 0 h 27"/>
                  <a:gd name="T102" fmla="*/ 21 w 26"/>
                  <a:gd name="T103" fmla="*/ 0 h 27"/>
                  <a:gd name="T104" fmla="*/ 21 w 26"/>
                  <a:gd name="T105" fmla="*/ 0 h 27"/>
                  <a:gd name="T106" fmla="*/ 21 w 26"/>
                  <a:gd name="T107" fmla="*/ 6 h 27"/>
                  <a:gd name="T108" fmla="*/ 21 w 26"/>
                  <a:gd name="T109" fmla="*/ 6 h 27"/>
                  <a:gd name="T110" fmla="*/ 21 w 26"/>
                  <a:gd name="T111" fmla="*/ 6 h 27"/>
                  <a:gd name="T112" fmla="*/ 26 w 26"/>
                  <a:gd name="T113" fmla="*/ 11 h 27"/>
                  <a:gd name="T114" fmla="*/ 26 w 26"/>
                  <a:gd name="T115" fmla="*/ 11 h 27"/>
                  <a:gd name="T116" fmla="*/ 26 w 26"/>
                  <a:gd name="T117" fmla="*/ 11 h 27"/>
                  <a:gd name="T118" fmla="*/ 26 w 26"/>
                  <a:gd name="T119" fmla="*/ 11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 h="27">
                    <a:moveTo>
                      <a:pt x="26" y="11"/>
                    </a:move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1" y="16"/>
                    </a:lnTo>
                    <a:lnTo>
                      <a:pt x="21" y="16"/>
                    </a:lnTo>
                    <a:lnTo>
                      <a:pt x="21" y="16"/>
                    </a:lnTo>
                    <a:lnTo>
                      <a:pt x="21" y="16"/>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7"/>
                    </a:lnTo>
                    <a:lnTo>
                      <a:pt x="21" y="27"/>
                    </a:lnTo>
                    <a:lnTo>
                      <a:pt x="21" y="27"/>
                    </a:lnTo>
                    <a:lnTo>
                      <a:pt x="21" y="27"/>
                    </a:lnTo>
                    <a:lnTo>
                      <a:pt x="21" y="27"/>
                    </a:lnTo>
                    <a:lnTo>
                      <a:pt x="21" y="27"/>
                    </a:lnTo>
                    <a:lnTo>
                      <a:pt x="21" y="27"/>
                    </a:lnTo>
                    <a:lnTo>
                      <a:pt x="21" y="27"/>
                    </a:lnTo>
                    <a:lnTo>
                      <a:pt x="21" y="27"/>
                    </a:lnTo>
                    <a:lnTo>
                      <a:pt x="21"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0" y="27"/>
                    </a:lnTo>
                    <a:lnTo>
                      <a:pt x="0" y="27"/>
                    </a:lnTo>
                    <a:lnTo>
                      <a:pt x="0" y="27"/>
                    </a:lnTo>
                    <a:lnTo>
                      <a:pt x="0" y="27"/>
                    </a:lnTo>
                    <a:lnTo>
                      <a:pt x="0" y="27"/>
                    </a:lnTo>
                    <a:lnTo>
                      <a:pt x="0" y="27"/>
                    </a:lnTo>
                    <a:lnTo>
                      <a:pt x="0" y="27"/>
                    </a:lnTo>
                    <a:lnTo>
                      <a:pt x="0" y="27"/>
                    </a:lnTo>
                    <a:lnTo>
                      <a:pt x="0" y="27"/>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0"/>
                    </a:lnTo>
                    <a:lnTo>
                      <a:pt x="0" y="0"/>
                    </a:lnTo>
                    <a:lnTo>
                      <a:pt x="0" y="0"/>
                    </a:lnTo>
                    <a:lnTo>
                      <a:pt x="0" y="0"/>
                    </a:lnTo>
                    <a:lnTo>
                      <a:pt x="0" y="0"/>
                    </a:lnTo>
                    <a:lnTo>
                      <a:pt x="0" y="0"/>
                    </a:lnTo>
                    <a:lnTo>
                      <a:pt x="0"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6" y="6"/>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66" name="Freeform 518"/>
              <p:cNvSpPr>
                <a:spLocks noEditPoints="1"/>
              </p:cNvSpPr>
              <p:nvPr/>
            </p:nvSpPr>
            <p:spPr bwMode="auto">
              <a:xfrm>
                <a:off x="5484" y="2664"/>
                <a:ext cx="21" cy="32"/>
              </a:xfrm>
              <a:custGeom>
                <a:avLst/>
                <a:gdLst>
                  <a:gd name="T0" fmla="*/ 0 w 21"/>
                  <a:gd name="T1" fmla="*/ 0 h 32"/>
                  <a:gd name="T2" fmla="*/ 15 w 21"/>
                  <a:gd name="T3" fmla="*/ 11 h 32"/>
                  <a:gd name="T4" fmla="*/ 5 w 21"/>
                  <a:gd name="T5" fmla="*/ 21 h 32"/>
                  <a:gd name="T6" fmla="*/ 0 w 21"/>
                  <a:gd name="T7" fmla="*/ 11 h 32"/>
                  <a:gd name="T8" fmla="*/ 0 w 21"/>
                  <a:gd name="T9" fmla="*/ 0 h 32"/>
                  <a:gd name="T10" fmla="*/ 15 w 21"/>
                  <a:gd name="T11" fmla="*/ 26 h 32"/>
                  <a:gd name="T12" fmla="*/ 21 w 21"/>
                  <a:gd name="T13" fmla="*/ 32 h 32"/>
                  <a:gd name="T14" fmla="*/ 15 w 21"/>
                  <a:gd name="T15" fmla="*/ 32 h 32"/>
                  <a:gd name="T16" fmla="*/ 15 w 21"/>
                  <a:gd name="T17" fmla="*/ 26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 h="32">
                    <a:moveTo>
                      <a:pt x="0" y="0"/>
                    </a:moveTo>
                    <a:lnTo>
                      <a:pt x="15" y="11"/>
                    </a:lnTo>
                    <a:lnTo>
                      <a:pt x="5" y="21"/>
                    </a:lnTo>
                    <a:lnTo>
                      <a:pt x="0" y="11"/>
                    </a:lnTo>
                    <a:lnTo>
                      <a:pt x="0" y="0"/>
                    </a:lnTo>
                    <a:close/>
                    <a:moveTo>
                      <a:pt x="15" y="26"/>
                    </a:moveTo>
                    <a:lnTo>
                      <a:pt x="21" y="32"/>
                    </a:lnTo>
                    <a:lnTo>
                      <a:pt x="15" y="32"/>
                    </a:lnTo>
                    <a:lnTo>
                      <a:pt x="15" y="26"/>
                    </a:lnTo>
                    <a:close/>
                  </a:path>
                </a:pathLst>
              </a:custGeom>
              <a:solidFill>
                <a:srgbClr val="FFFFB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67" name="Freeform 519"/>
              <p:cNvSpPr>
                <a:spLocks noEditPoints="1"/>
              </p:cNvSpPr>
              <p:nvPr/>
            </p:nvSpPr>
            <p:spPr bwMode="auto">
              <a:xfrm>
                <a:off x="5484" y="2664"/>
                <a:ext cx="21" cy="32"/>
              </a:xfrm>
              <a:custGeom>
                <a:avLst/>
                <a:gdLst>
                  <a:gd name="T0" fmla="*/ 5 w 21"/>
                  <a:gd name="T1" fmla="*/ 5 h 32"/>
                  <a:gd name="T2" fmla="*/ 15 w 21"/>
                  <a:gd name="T3" fmla="*/ 11 h 32"/>
                  <a:gd name="T4" fmla="*/ 5 w 21"/>
                  <a:gd name="T5" fmla="*/ 21 h 32"/>
                  <a:gd name="T6" fmla="*/ 0 w 21"/>
                  <a:gd name="T7" fmla="*/ 11 h 32"/>
                  <a:gd name="T8" fmla="*/ 0 w 21"/>
                  <a:gd name="T9" fmla="*/ 0 h 32"/>
                  <a:gd name="T10" fmla="*/ 5 w 21"/>
                  <a:gd name="T11" fmla="*/ 5 h 32"/>
                  <a:gd name="T12" fmla="*/ 21 w 21"/>
                  <a:gd name="T13" fmla="*/ 32 h 32"/>
                  <a:gd name="T14" fmla="*/ 21 w 21"/>
                  <a:gd name="T15" fmla="*/ 32 h 32"/>
                  <a:gd name="T16" fmla="*/ 15 w 21"/>
                  <a:gd name="T17" fmla="*/ 32 h 32"/>
                  <a:gd name="T18" fmla="*/ 15 w 21"/>
                  <a:gd name="T19" fmla="*/ 26 h 32"/>
                  <a:gd name="T20" fmla="*/ 21 w 21"/>
                  <a:gd name="T21" fmla="*/ 32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1" h="32">
                    <a:moveTo>
                      <a:pt x="5" y="5"/>
                    </a:moveTo>
                    <a:lnTo>
                      <a:pt x="15" y="11"/>
                    </a:lnTo>
                    <a:lnTo>
                      <a:pt x="5" y="21"/>
                    </a:lnTo>
                    <a:lnTo>
                      <a:pt x="0" y="11"/>
                    </a:lnTo>
                    <a:lnTo>
                      <a:pt x="0" y="0"/>
                    </a:lnTo>
                    <a:lnTo>
                      <a:pt x="5" y="5"/>
                    </a:lnTo>
                    <a:moveTo>
                      <a:pt x="21" y="32"/>
                    </a:moveTo>
                    <a:lnTo>
                      <a:pt x="21" y="32"/>
                    </a:lnTo>
                    <a:lnTo>
                      <a:pt x="15" y="32"/>
                    </a:lnTo>
                    <a:lnTo>
                      <a:pt x="15" y="26"/>
                    </a:lnTo>
                    <a:lnTo>
                      <a:pt x="21" y="32"/>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68" name="Freeform 520"/>
              <p:cNvSpPr>
                <a:spLocks/>
              </p:cNvSpPr>
              <p:nvPr/>
            </p:nvSpPr>
            <p:spPr bwMode="auto">
              <a:xfrm>
                <a:off x="3216" y="1983"/>
                <a:ext cx="258" cy="259"/>
              </a:xfrm>
              <a:custGeom>
                <a:avLst/>
                <a:gdLst>
                  <a:gd name="T0" fmla="*/ 37 w 258"/>
                  <a:gd name="T1" fmla="*/ 259 h 259"/>
                  <a:gd name="T2" fmla="*/ 26 w 258"/>
                  <a:gd name="T3" fmla="*/ 259 h 259"/>
                  <a:gd name="T4" fmla="*/ 26 w 258"/>
                  <a:gd name="T5" fmla="*/ 238 h 259"/>
                  <a:gd name="T6" fmla="*/ 16 w 258"/>
                  <a:gd name="T7" fmla="*/ 217 h 259"/>
                  <a:gd name="T8" fmla="*/ 5 w 258"/>
                  <a:gd name="T9" fmla="*/ 185 h 259"/>
                  <a:gd name="T10" fmla="*/ 0 w 258"/>
                  <a:gd name="T11" fmla="*/ 164 h 259"/>
                  <a:gd name="T12" fmla="*/ 16 w 258"/>
                  <a:gd name="T13" fmla="*/ 132 h 259"/>
                  <a:gd name="T14" fmla="*/ 32 w 258"/>
                  <a:gd name="T15" fmla="*/ 132 h 259"/>
                  <a:gd name="T16" fmla="*/ 26 w 258"/>
                  <a:gd name="T17" fmla="*/ 64 h 259"/>
                  <a:gd name="T18" fmla="*/ 26 w 258"/>
                  <a:gd name="T19" fmla="*/ 53 h 259"/>
                  <a:gd name="T20" fmla="*/ 42 w 258"/>
                  <a:gd name="T21" fmla="*/ 53 h 259"/>
                  <a:gd name="T22" fmla="*/ 42 w 258"/>
                  <a:gd name="T23" fmla="*/ 21 h 259"/>
                  <a:gd name="T24" fmla="*/ 169 w 258"/>
                  <a:gd name="T25" fmla="*/ 16 h 259"/>
                  <a:gd name="T26" fmla="*/ 174 w 258"/>
                  <a:gd name="T27" fmla="*/ 27 h 259"/>
                  <a:gd name="T28" fmla="*/ 185 w 258"/>
                  <a:gd name="T29" fmla="*/ 21 h 259"/>
                  <a:gd name="T30" fmla="*/ 206 w 258"/>
                  <a:gd name="T31" fmla="*/ 0 h 259"/>
                  <a:gd name="T32" fmla="*/ 227 w 258"/>
                  <a:gd name="T33" fmla="*/ 16 h 259"/>
                  <a:gd name="T34" fmla="*/ 237 w 258"/>
                  <a:gd name="T35" fmla="*/ 74 h 259"/>
                  <a:gd name="T36" fmla="*/ 258 w 258"/>
                  <a:gd name="T37" fmla="*/ 90 h 259"/>
                  <a:gd name="T38" fmla="*/ 253 w 258"/>
                  <a:gd name="T39" fmla="*/ 101 h 259"/>
                  <a:gd name="T40" fmla="*/ 243 w 258"/>
                  <a:gd name="T41" fmla="*/ 101 h 259"/>
                  <a:gd name="T42" fmla="*/ 232 w 258"/>
                  <a:gd name="T43" fmla="*/ 106 h 259"/>
                  <a:gd name="T44" fmla="*/ 232 w 258"/>
                  <a:gd name="T45" fmla="*/ 122 h 259"/>
                  <a:gd name="T46" fmla="*/ 227 w 258"/>
                  <a:gd name="T47" fmla="*/ 143 h 259"/>
                  <a:gd name="T48" fmla="*/ 227 w 258"/>
                  <a:gd name="T49" fmla="*/ 159 h 259"/>
                  <a:gd name="T50" fmla="*/ 227 w 258"/>
                  <a:gd name="T51" fmla="*/ 174 h 259"/>
                  <a:gd name="T52" fmla="*/ 221 w 258"/>
                  <a:gd name="T53" fmla="*/ 185 h 259"/>
                  <a:gd name="T54" fmla="*/ 216 w 258"/>
                  <a:gd name="T55" fmla="*/ 185 h 259"/>
                  <a:gd name="T56" fmla="*/ 206 w 258"/>
                  <a:gd name="T57" fmla="*/ 217 h 259"/>
                  <a:gd name="T58" fmla="*/ 206 w 258"/>
                  <a:gd name="T59" fmla="*/ 222 h 259"/>
                  <a:gd name="T60" fmla="*/ 200 w 258"/>
                  <a:gd name="T61" fmla="*/ 217 h 259"/>
                  <a:gd name="T62" fmla="*/ 195 w 258"/>
                  <a:gd name="T63" fmla="*/ 243 h 259"/>
                  <a:gd name="T64" fmla="*/ 195 w 258"/>
                  <a:gd name="T65" fmla="*/ 243 h 259"/>
                  <a:gd name="T66" fmla="*/ 190 w 258"/>
                  <a:gd name="T67" fmla="*/ 243 h 259"/>
                  <a:gd name="T68" fmla="*/ 190 w 258"/>
                  <a:gd name="T69" fmla="*/ 232 h 259"/>
                  <a:gd name="T70" fmla="*/ 179 w 258"/>
                  <a:gd name="T71" fmla="*/ 222 h 259"/>
                  <a:gd name="T72" fmla="*/ 174 w 258"/>
                  <a:gd name="T73" fmla="*/ 206 h 259"/>
                  <a:gd name="T74" fmla="*/ 179 w 258"/>
                  <a:gd name="T75" fmla="*/ 196 h 259"/>
                  <a:gd name="T76" fmla="*/ 169 w 258"/>
                  <a:gd name="T77" fmla="*/ 196 h 259"/>
                  <a:gd name="T78" fmla="*/ 169 w 258"/>
                  <a:gd name="T79" fmla="*/ 201 h 259"/>
                  <a:gd name="T80" fmla="*/ 158 w 258"/>
                  <a:gd name="T81" fmla="*/ 201 h 259"/>
                  <a:gd name="T82" fmla="*/ 163 w 258"/>
                  <a:gd name="T83" fmla="*/ 206 h 259"/>
                  <a:gd name="T84" fmla="*/ 169 w 258"/>
                  <a:gd name="T85" fmla="*/ 217 h 259"/>
                  <a:gd name="T86" fmla="*/ 148 w 258"/>
                  <a:gd name="T87" fmla="*/ 238 h 259"/>
                  <a:gd name="T88" fmla="*/ 142 w 258"/>
                  <a:gd name="T89" fmla="*/ 238 h 259"/>
                  <a:gd name="T90" fmla="*/ 127 w 258"/>
                  <a:gd name="T91" fmla="*/ 227 h 259"/>
                  <a:gd name="T92" fmla="*/ 121 w 258"/>
                  <a:gd name="T93" fmla="*/ 232 h 259"/>
                  <a:gd name="T94" fmla="*/ 121 w 258"/>
                  <a:gd name="T95" fmla="*/ 238 h 259"/>
                  <a:gd name="T96" fmla="*/ 111 w 258"/>
                  <a:gd name="T97" fmla="*/ 238 h 259"/>
                  <a:gd name="T98" fmla="*/ 111 w 258"/>
                  <a:gd name="T99" fmla="*/ 243 h 259"/>
                  <a:gd name="T100" fmla="*/ 95 w 258"/>
                  <a:gd name="T101" fmla="*/ 248 h 259"/>
                  <a:gd name="T102" fmla="*/ 95 w 258"/>
                  <a:gd name="T103" fmla="*/ 243 h 259"/>
                  <a:gd name="T104" fmla="*/ 68 w 258"/>
                  <a:gd name="T105" fmla="*/ 243 h 259"/>
                  <a:gd name="T106" fmla="*/ 63 w 258"/>
                  <a:gd name="T107" fmla="*/ 227 h 259"/>
                  <a:gd name="T108" fmla="*/ 53 w 258"/>
                  <a:gd name="T109" fmla="*/ 227 h 259"/>
                  <a:gd name="T110" fmla="*/ 37 w 258"/>
                  <a:gd name="T111" fmla="*/ 259 h 259"/>
                  <a:gd name="T112" fmla="*/ 37 w 258"/>
                  <a:gd name="T113" fmla="*/ 259 h 2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258" h="259">
                    <a:moveTo>
                      <a:pt x="37" y="259"/>
                    </a:moveTo>
                    <a:lnTo>
                      <a:pt x="26" y="259"/>
                    </a:lnTo>
                    <a:lnTo>
                      <a:pt x="26" y="238"/>
                    </a:lnTo>
                    <a:lnTo>
                      <a:pt x="16" y="217"/>
                    </a:lnTo>
                    <a:lnTo>
                      <a:pt x="5" y="185"/>
                    </a:lnTo>
                    <a:lnTo>
                      <a:pt x="0" y="164"/>
                    </a:lnTo>
                    <a:lnTo>
                      <a:pt x="16" y="132"/>
                    </a:lnTo>
                    <a:lnTo>
                      <a:pt x="32" y="132"/>
                    </a:lnTo>
                    <a:lnTo>
                      <a:pt x="26" y="64"/>
                    </a:lnTo>
                    <a:lnTo>
                      <a:pt x="26" y="53"/>
                    </a:lnTo>
                    <a:lnTo>
                      <a:pt x="42" y="53"/>
                    </a:lnTo>
                    <a:lnTo>
                      <a:pt x="42" y="21"/>
                    </a:lnTo>
                    <a:lnTo>
                      <a:pt x="169" y="16"/>
                    </a:lnTo>
                    <a:lnTo>
                      <a:pt x="174" y="27"/>
                    </a:lnTo>
                    <a:lnTo>
                      <a:pt x="185" y="21"/>
                    </a:lnTo>
                    <a:lnTo>
                      <a:pt x="206" y="0"/>
                    </a:lnTo>
                    <a:lnTo>
                      <a:pt x="227" y="16"/>
                    </a:lnTo>
                    <a:lnTo>
                      <a:pt x="237" y="74"/>
                    </a:lnTo>
                    <a:lnTo>
                      <a:pt x="258" y="90"/>
                    </a:lnTo>
                    <a:lnTo>
                      <a:pt x="253" y="101"/>
                    </a:lnTo>
                    <a:lnTo>
                      <a:pt x="243" y="101"/>
                    </a:lnTo>
                    <a:lnTo>
                      <a:pt x="232" y="106"/>
                    </a:lnTo>
                    <a:lnTo>
                      <a:pt x="232" y="122"/>
                    </a:lnTo>
                    <a:lnTo>
                      <a:pt x="227" y="143"/>
                    </a:lnTo>
                    <a:lnTo>
                      <a:pt x="227" y="159"/>
                    </a:lnTo>
                    <a:lnTo>
                      <a:pt x="227" y="174"/>
                    </a:lnTo>
                    <a:lnTo>
                      <a:pt x="221" y="185"/>
                    </a:lnTo>
                    <a:lnTo>
                      <a:pt x="216" y="185"/>
                    </a:lnTo>
                    <a:lnTo>
                      <a:pt x="206" y="217"/>
                    </a:lnTo>
                    <a:lnTo>
                      <a:pt x="206" y="222"/>
                    </a:lnTo>
                    <a:lnTo>
                      <a:pt x="200" y="217"/>
                    </a:lnTo>
                    <a:lnTo>
                      <a:pt x="195" y="243"/>
                    </a:lnTo>
                    <a:lnTo>
                      <a:pt x="195" y="243"/>
                    </a:lnTo>
                    <a:lnTo>
                      <a:pt x="190" y="243"/>
                    </a:lnTo>
                    <a:lnTo>
                      <a:pt x="190" y="232"/>
                    </a:lnTo>
                    <a:lnTo>
                      <a:pt x="179" y="222"/>
                    </a:lnTo>
                    <a:lnTo>
                      <a:pt x="174" y="206"/>
                    </a:lnTo>
                    <a:lnTo>
                      <a:pt x="179" y="196"/>
                    </a:lnTo>
                    <a:lnTo>
                      <a:pt x="169" y="196"/>
                    </a:lnTo>
                    <a:lnTo>
                      <a:pt x="169" y="201"/>
                    </a:lnTo>
                    <a:lnTo>
                      <a:pt x="158" y="201"/>
                    </a:lnTo>
                    <a:lnTo>
                      <a:pt x="163" y="206"/>
                    </a:lnTo>
                    <a:lnTo>
                      <a:pt x="169" y="217"/>
                    </a:lnTo>
                    <a:lnTo>
                      <a:pt x="148" y="238"/>
                    </a:lnTo>
                    <a:lnTo>
                      <a:pt x="142" y="238"/>
                    </a:lnTo>
                    <a:lnTo>
                      <a:pt x="127" y="227"/>
                    </a:lnTo>
                    <a:lnTo>
                      <a:pt x="121" y="232"/>
                    </a:lnTo>
                    <a:lnTo>
                      <a:pt x="121" y="238"/>
                    </a:lnTo>
                    <a:lnTo>
                      <a:pt x="111" y="238"/>
                    </a:lnTo>
                    <a:lnTo>
                      <a:pt x="111" y="243"/>
                    </a:lnTo>
                    <a:lnTo>
                      <a:pt x="95" y="248"/>
                    </a:lnTo>
                    <a:lnTo>
                      <a:pt x="95" y="243"/>
                    </a:lnTo>
                    <a:lnTo>
                      <a:pt x="68" y="243"/>
                    </a:lnTo>
                    <a:lnTo>
                      <a:pt x="63" y="227"/>
                    </a:lnTo>
                    <a:lnTo>
                      <a:pt x="53" y="227"/>
                    </a:lnTo>
                    <a:lnTo>
                      <a:pt x="37" y="259"/>
                    </a:lnTo>
                    <a:lnTo>
                      <a:pt x="37" y="259"/>
                    </a:lnTo>
                    <a:close/>
                  </a:path>
                </a:pathLst>
              </a:custGeom>
              <a:solidFill>
                <a:srgbClr val="00B0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69" name="Freeform 521"/>
              <p:cNvSpPr>
                <a:spLocks/>
              </p:cNvSpPr>
              <p:nvPr/>
            </p:nvSpPr>
            <p:spPr bwMode="auto">
              <a:xfrm>
                <a:off x="3216" y="1983"/>
                <a:ext cx="258" cy="259"/>
              </a:xfrm>
              <a:custGeom>
                <a:avLst/>
                <a:gdLst>
                  <a:gd name="T0" fmla="*/ 37 w 258"/>
                  <a:gd name="T1" fmla="*/ 259 h 259"/>
                  <a:gd name="T2" fmla="*/ 26 w 258"/>
                  <a:gd name="T3" fmla="*/ 259 h 259"/>
                  <a:gd name="T4" fmla="*/ 26 w 258"/>
                  <a:gd name="T5" fmla="*/ 238 h 259"/>
                  <a:gd name="T6" fmla="*/ 16 w 258"/>
                  <a:gd name="T7" fmla="*/ 217 h 259"/>
                  <a:gd name="T8" fmla="*/ 5 w 258"/>
                  <a:gd name="T9" fmla="*/ 185 h 259"/>
                  <a:gd name="T10" fmla="*/ 0 w 258"/>
                  <a:gd name="T11" fmla="*/ 164 h 259"/>
                  <a:gd name="T12" fmla="*/ 16 w 258"/>
                  <a:gd name="T13" fmla="*/ 132 h 259"/>
                  <a:gd name="T14" fmla="*/ 32 w 258"/>
                  <a:gd name="T15" fmla="*/ 132 h 259"/>
                  <a:gd name="T16" fmla="*/ 26 w 258"/>
                  <a:gd name="T17" fmla="*/ 64 h 259"/>
                  <a:gd name="T18" fmla="*/ 26 w 258"/>
                  <a:gd name="T19" fmla="*/ 53 h 259"/>
                  <a:gd name="T20" fmla="*/ 42 w 258"/>
                  <a:gd name="T21" fmla="*/ 53 h 259"/>
                  <a:gd name="T22" fmla="*/ 42 w 258"/>
                  <a:gd name="T23" fmla="*/ 21 h 259"/>
                  <a:gd name="T24" fmla="*/ 169 w 258"/>
                  <a:gd name="T25" fmla="*/ 16 h 259"/>
                  <a:gd name="T26" fmla="*/ 174 w 258"/>
                  <a:gd name="T27" fmla="*/ 27 h 259"/>
                  <a:gd name="T28" fmla="*/ 185 w 258"/>
                  <a:gd name="T29" fmla="*/ 21 h 259"/>
                  <a:gd name="T30" fmla="*/ 206 w 258"/>
                  <a:gd name="T31" fmla="*/ 0 h 259"/>
                  <a:gd name="T32" fmla="*/ 227 w 258"/>
                  <a:gd name="T33" fmla="*/ 16 h 259"/>
                  <a:gd name="T34" fmla="*/ 237 w 258"/>
                  <a:gd name="T35" fmla="*/ 74 h 259"/>
                  <a:gd name="T36" fmla="*/ 258 w 258"/>
                  <a:gd name="T37" fmla="*/ 90 h 259"/>
                  <a:gd name="T38" fmla="*/ 253 w 258"/>
                  <a:gd name="T39" fmla="*/ 101 h 259"/>
                  <a:gd name="T40" fmla="*/ 243 w 258"/>
                  <a:gd name="T41" fmla="*/ 101 h 259"/>
                  <a:gd name="T42" fmla="*/ 232 w 258"/>
                  <a:gd name="T43" fmla="*/ 106 h 259"/>
                  <a:gd name="T44" fmla="*/ 232 w 258"/>
                  <a:gd name="T45" fmla="*/ 122 h 259"/>
                  <a:gd name="T46" fmla="*/ 227 w 258"/>
                  <a:gd name="T47" fmla="*/ 143 h 259"/>
                  <a:gd name="T48" fmla="*/ 227 w 258"/>
                  <a:gd name="T49" fmla="*/ 159 h 259"/>
                  <a:gd name="T50" fmla="*/ 227 w 258"/>
                  <a:gd name="T51" fmla="*/ 174 h 259"/>
                  <a:gd name="T52" fmla="*/ 221 w 258"/>
                  <a:gd name="T53" fmla="*/ 185 h 259"/>
                  <a:gd name="T54" fmla="*/ 216 w 258"/>
                  <a:gd name="T55" fmla="*/ 185 h 259"/>
                  <a:gd name="T56" fmla="*/ 206 w 258"/>
                  <a:gd name="T57" fmla="*/ 217 h 259"/>
                  <a:gd name="T58" fmla="*/ 206 w 258"/>
                  <a:gd name="T59" fmla="*/ 222 h 259"/>
                  <a:gd name="T60" fmla="*/ 200 w 258"/>
                  <a:gd name="T61" fmla="*/ 217 h 259"/>
                  <a:gd name="T62" fmla="*/ 195 w 258"/>
                  <a:gd name="T63" fmla="*/ 243 h 259"/>
                  <a:gd name="T64" fmla="*/ 195 w 258"/>
                  <a:gd name="T65" fmla="*/ 243 h 259"/>
                  <a:gd name="T66" fmla="*/ 190 w 258"/>
                  <a:gd name="T67" fmla="*/ 243 h 259"/>
                  <a:gd name="T68" fmla="*/ 190 w 258"/>
                  <a:gd name="T69" fmla="*/ 232 h 259"/>
                  <a:gd name="T70" fmla="*/ 179 w 258"/>
                  <a:gd name="T71" fmla="*/ 222 h 259"/>
                  <a:gd name="T72" fmla="*/ 174 w 258"/>
                  <a:gd name="T73" fmla="*/ 206 h 259"/>
                  <a:gd name="T74" fmla="*/ 179 w 258"/>
                  <a:gd name="T75" fmla="*/ 196 h 259"/>
                  <a:gd name="T76" fmla="*/ 169 w 258"/>
                  <a:gd name="T77" fmla="*/ 196 h 259"/>
                  <a:gd name="T78" fmla="*/ 169 w 258"/>
                  <a:gd name="T79" fmla="*/ 201 h 259"/>
                  <a:gd name="T80" fmla="*/ 158 w 258"/>
                  <a:gd name="T81" fmla="*/ 201 h 259"/>
                  <a:gd name="T82" fmla="*/ 163 w 258"/>
                  <a:gd name="T83" fmla="*/ 206 h 259"/>
                  <a:gd name="T84" fmla="*/ 169 w 258"/>
                  <a:gd name="T85" fmla="*/ 217 h 259"/>
                  <a:gd name="T86" fmla="*/ 148 w 258"/>
                  <a:gd name="T87" fmla="*/ 238 h 259"/>
                  <a:gd name="T88" fmla="*/ 142 w 258"/>
                  <a:gd name="T89" fmla="*/ 238 h 259"/>
                  <a:gd name="T90" fmla="*/ 127 w 258"/>
                  <a:gd name="T91" fmla="*/ 227 h 259"/>
                  <a:gd name="T92" fmla="*/ 121 w 258"/>
                  <a:gd name="T93" fmla="*/ 232 h 259"/>
                  <a:gd name="T94" fmla="*/ 121 w 258"/>
                  <a:gd name="T95" fmla="*/ 238 h 259"/>
                  <a:gd name="T96" fmla="*/ 111 w 258"/>
                  <a:gd name="T97" fmla="*/ 238 h 259"/>
                  <a:gd name="T98" fmla="*/ 111 w 258"/>
                  <a:gd name="T99" fmla="*/ 243 h 259"/>
                  <a:gd name="T100" fmla="*/ 95 w 258"/>
                  <a:gd name="T101" fmla="*/ 248 h 259"/>
                  <a:gd name="T102" fmla="*/ 95 w 258"/>
                  <a:gd name="T103" fmla="*/ 243 h 259"/>
                  <a:gd name="T104" fmla="*/ 68 w 258"/>
                  <a:gd name="T105" fmla="*/ 243 h 259"/>
                  <a:gd name="T106" fmla="*/ 63 w 258"/>
                  <a:gd name="T107" fmla="*/ 227 h 259"/>
                  <a:gd name="T108" fmla="*/ 53 w 258"/>
                  <a:gd name="T109" fmla="*/ 227 h 259"/>
                  <a:gd name="T110" fmla="*/ 37 w 258"/>
                  <a:gd name="T111" fmla="*/ 259 h 259"/>
                  <a:gd name="T112" fmla="*/ 37 w 258"/>
                  <a:gd name="T113" fmla="*/ 259 h 2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258" h="259">
                    <a:moveTo>
                      <a:pt x="37" y="259"/>
                    </a:moveTo>
                    <a:lnTo>
                      <a:pt x="26" y="259"/>
                    </a:lnTo>
                    <a:lnTo>
                      <a:pt x="26" y="238"/>
                    </a:lnTo>
                    <a:lnTo>
                      <a:pt x="16" y="217"/>
                    </a:lnTo>
                    <a:lnTo>
                      <a:pt x="5" y="185"/>
                    </a:lnTo>
                    <a:lnTo>
                      <a:pt x="0" y="164"/>
                    </a:lnTo>
                    <a:lnTo>
                      <a:pt x="16" y="132"/>
                    </a:lnTo>
                    <a:lnTo>
                      <a:pt x="32" y="132"/>
                    </a:lnTo>
                    <a:lnTo>
                      <a:pt x="26" y="64"/>
                    </a:lnTo>
                    <a:lnTo>
                      <a:pt x="26" y="53"/>
                    </a:lnTo>
                    <a:lnTo>
                      <a:pt x="42" y="53"/>
                    </a:lnTo>
                    <a:lnTo>
                      <a:pt x="42" y="21"/>
                    </a:lnTo>
                    <a:lnTo>
                      <a:pt x="169" y="16"/>
                    </a:lnTo>
                    <a:lnTo>
                      <a:pt x="174" y="27"/>
                    </a:lnTo>
                    <a:lnTo>
                      <a:pt x="185" y="21"/>
                    </a:lnTo>
                    <a:lnTo>
                      <a:pt x="206" y="0"/>
                    </a:lnTo>
                    <a:lnTo>
                      <a:pt x="227" y="16"/>
                    </a:lnTo>
                    <a:lnTo>
                      <a:pt x="237" y="74"/>
                    </a:lnTo>
                    <a:lnTo>
                      <a:pt x="258" y="90"/>
                    </a:lnTo>
                    <a:lnTo>
                      <a:pt x="253" y="101"/>
                    </a:lnTo>
                    <a:lnTo>
                      <a:pt x="243" y="101"/>
                    </a:lnTo>
                    <a:lnTo>
                      <a:pt x="232" y="106"/>
                    </a:lnTo>
                    <a:lnTo>
                      <a:pt x="232" y="122"/>
                    </a:lnTo>
                    <a:lnTo>
                      <a:pt x="227" y="143"/>
                    </a:lnTo>
                    <a:lnTo>
                      <a:pt x="227" y="159"/>
                    </a:lnTo>
                    <a:lnTo>
                      <a:pt x="227" y="174"/>
                    </a:lnTo>
                    <a:lnTo>
                      <a:pt x="221" y="185"/>
                    </a:lnTo>
                    <a:lnTo>
                      <a:pt x="216" y="185"/>
                    </a:lnTo>
                    <a:lnTo>
                      <a:pt x="206" y="217"/>
                    </a:lnTo>
                    <a:lnTo>
                      <a:pt x="206" y="222"/>
                    </a:lnTo>
                    <a:lnTo>
                      <a:pt x="200" y="217"/>
                    </a:lnTo>
                    <a:lnTo>
                      <a:pt x="195" y="243"/>
                    </a:lnTo>
                    <a:lnTo>
                      <a:pt x="195" y="243"/>
                    </a:lnTo>
                    <a:lnTo>
                      <a:pt x="190" y="243"/>
                    </a:lnTo>
                    <a:lnTo>
                      <a:pt x="190" y="232"/>
                    </a:lnTo>
                    <a:lnTo>
                      <a:pt x="179" y="222"/>
                    </a:lnTo>
                    <a:lnTo>
                      <a:pt x="174" y="206"/>
                    </a:lnTo>
                    <a:lnTo>
                      <a:pt x="179" y="196"/>
                    </a:lnTo>
                    <a:lnTo>
                      <a:pt x="169" y="196"/>
                    </a:lnTo>
                    <a:lnTo>
                      <a:pt x="169" y="201"/>
                    </a:lnTo>
                    <a:lnTo>
                      <a:pt x="158" y="201"/>
                    </a:lnTo>
                    <a:lnTo>
                      <a:pt x="163" y="206"/>
                    </a:lnTo>
                    <a:lnTo>
                      <a:pt x="169" y="217"/>
                    </a:lnTo>
                    <a:lnTo>
                      <a:pt x="148" y="238"/>
                    </a:lnTo>
                    <a:lnTo>
                      <a:pt x="142" y="238"/>
                    </a:lnTo>
                    <a:lnTo>
                      <a:pt x="127" y="227"/>
                    </a:lnTo>
                    <a:lnTo>
                      <a:pt x="121" y="232"/>
                    </a:lnTo>
                    <a:lnTo>
                      <a:pt x="121" y="238"/>
                    </a:lnTo>
                    <a:lnTo>
                      <a:pt x="111" y="238"/>
                    </a:lnTo>
                    <a:lnTo>
                      <a:pt x="111" y="243"/>
                    </a:lnTo>
                    <a:lnTo>
                      <a:pt x="95" y="248"/>
                    </a:lnTo>
                    <a:lnTo>
                      <a:pt x="95" y="243"/>
                    </a:lnTo>
                    <a:lnTo>
                      <a:pt x="68" y="243"/>
                    </a:lnTo>
                    <a:lnTo>
                      <a:pt x="63" y="227"/>
                    </a:lnTo>
                    <a:lnTo>
                      <a:pt x="53" y="227"/>
                    </a:lnTo>
                    <a:lnTo>
                      <a:pt x="37" y="259"/>
                    </a:lnTo>
                    <a:lnTo>
                      <a:pt x="37" y="259"/>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70" name="Freeform 522"/>
              <p:cNvSpPr>
                <a:spLocks/>
              </p:cNvSpPr>
              <p:nvPr/>
            </p:nvSpPr>
            <p:spPr bwMode="auto">
              <a:xfrm>
                <a:off x="3390" y="1799"/>
                <a:ext cx="16" cy="68"/>
              </a:xfrm>
              <a:custGeom>
                <a:avLst/>
                <a:gdLst>
                  <a:gd name="T0" fmla="*/ 11 w 16"/>
                  <a:gd name="T1" fmla="*/ 5 h 68"/>
                  <a:gd name="T2" fmla="*/ 16 w 16"/>
                  <a:gd name="T3" fmla="*/ 5 h 68"/>
                  <a:gd name="T4" fmla="*/ 16 w 16"/>
                  <a:gd name="T5" fmla="*/ 0 h 68"/>
                  <a:gd name="T6" fmla="*/ 16 w 16"/>
                  <a:gd name="T7" fmla="*/ 10 h 68"/>
                  <a:gd name="T8" fmla="*/ 16 w 16"/>
                  <a:gd name="T9" fmla="*/ 10 h 68"/>
                  <a:gd name="T10" fmla="*/ 16 w 16"/>
                  <a:gd name="T11" fmla="*/ 15 h 68"/>
                  <a:gd name="T12" fmla="*/ 11 w 16"/>
                  <a:gd name="T13" fmla="*/ 15 h 68"/>
                  <a:gd name="T14" fmla="*/ 11 w 16"/>
                  <a:gd name="T15" fmla="*/ 21 h 68"/>
                  <a:gd name="T16" fmla="*/ 11 w 16"/>
                  <a:gd name="T17" fmla="*/ 21 h 68"/>
                  <a:gd name="T18" fmla="*/ 11 w 16"/>
                  <a:gd name="T19" fmla="*/ 26 h 68"/>
                  <a:gd name="T20" fmla="*/ 11 w 16"/>
                  <a:gd name="T21" fmla="*/ 26 h 68"/>
                  <a:gd name="T22" fmla="*/ 11 w 16"/>
                  <a:gd name="T23" fmla="*/ 26 h 68"/>
                  <a:gd name="T24" fmla="*/ 11 w 16"/>
                  <a:gd name="T25" fmla="*/ 31 h 68"/>
                  <a:gd name="T26" fmla="*/ 11 w 16"/>
                  <a:gd name="T27" fmla="*/ 37 h 68"/>
                  <a:gd name="T28" fmla="*/ 11 w 16"/>
                  <a:gd name="T29" fmla="*/ 37 h 68"/>
                  <a:gd name="T30" fmla="*/ 16 w 16"/>
                  <a:gd name="T31" fmla="*/ 37 h 68"/>
                  <a:gd name="T32" fmla="*/ 16 w 16"/>
                  <a:gd name="T33" fmla="*/ 31 h 68"/>
                  <a:gd name="T34" fmla="*/ 16 w 16"/>
                  <a:gd name="T35" fmla="*/ 31 h 68"/>
                  <a:gd name="T36" fmla="*/ 16 w 16"/>
                  <a:gd name="T37" fmla="*/ 37 h 68"/>
                  <a:gd name="T38" fmla="*/ 16 w 16"/>
                  <a:gd name="T39" fmla="*/ 47 h 68"/>
                  <a:gd name="T40" fmla="*/ 16 w 16"/>
                  <a:gd name="T41" fmla="*/ 58 h 68"/>
                  <a:gd name="T42" fmla="*/ 11 w 16"/>
                  <a:gd name="T43" fmla="*/ 68 h 68"/>
                  <a:gd name="T44" fmla="*/ 11 w 16"/>
                  <a:gd name="T45" fmla="*/ 68 h 68"/>
                  <a:gd name="T46" fmla="*/ 5 w 16"/>
                  <a:gd name="T47" fmla="*/ 52 h 68"/>
                  <a:gd name="T48" fmla="*/ 0 w 16"/>
                  <a:gd name="T49" fmla="*/ 37 h 68"/>
                  <a:gd name="T50" fmla="*/ 5 w 16"/>
                  <a:gd name="T51" fmla="*/ 31 h 68"/>
                  <a:gd name="T52" fmla="*/ 0 w 16"/>
                  <a:gd name="T53" fmla="*/ 31 h 68"/>
                  <a:gd name="T54" fmla="*/ 5 w 16"/>
                  <a:gd name="T55" fmla="*/ 10 h 68"/>
                  <a:gd name="T56" fmla="*/ 11 w 16"/>
                  <a:gd name="T57" fmla="*/ 5 h 68"/>
                  <a:gd name="T58" fmla="*/ 11 w 16"/>
                  <a:gd name="T59" fmla="*/ 5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6" h="68">
                    <a:moveTo>
                      <a:pt x="11" y="5"/>
                    </a:moveTo>
                    <a:lnTo>
                      <a:pt x="16" y="5"/>
                    </a:lnTo>
                    <a:lnTo>
                      <a:pt x="16" y="0"/>
                    </a:lnTo>
                    <a:lnTo>
                      <a:pt x="16" y="10"/>
                    </a:lnTo>
                    <a:lnTo>
                      <a:pt x="16" y="10"/>
                    </a:lnTo>
                    <a:lnTo>
                      <a:pt x="16" y="15"/>
                    </a:lnTo>
                    <a:lnTo>
                      <a:pt x="11" y="15"/>
                    </a:lnTo>
                    <a:lnTo>
                      <a:pt x="11" y="21"/>
                    </a:lnTo>
                    <a:lnTo>
                      <a:pt x="11" y="21"/>
                    </a:lnTo>
                    <a:lnTo>
                      <a:pt x="11" y="26"/>
                    </a:lnTo>
                    <a:lnTo>
                      <a:pt x="11" y="26"/>
                    </a:lnTo>
                    <a:lnTo>
                      <a:pt x="11" y="26"/>
                    </a:lnTo>
                    <a:lnTo>
                      <a:pt x="11" y="31"/>
                    </a:lnTo>
                    <a:lnTo>
                      <a:pt x="11" y="37"/>
                    </a:lnTo>
                    <a:lnTo>
                      <a:pt x="11" y="37"/>
                    </a:lnTo>
                    <a:lnTo>
                      <a:pt x="16" y="37"/>
                    </a:lnTo>
                    <a:lnTo>
                      <a:pt x="16" y="31"/>
                    </a:lnTo>
                    <a:lnTo>
                      <a:pt x="16" y="31"/>
                    </a:lnTo>
                    <a:lnTo>
                      <a:pt x="16" y="37"/>
                    </a:lnTo>
                    <a:lnTo>
                      <a:pt x="16" y="47"/>
                    </a:lnTo>
                    <a:lnTo>
                      <a:pt x="16" y="58"/>
                    </a:lnTo>
                    <a:lnTo>
                      <a:pt x="11" y="68"/>
                    </a:lnTo>
                    <a:lnTo>
                      <a:pt x="11" y="68"/>
                    </a:lnTo>
                    <a:lnTo>
                      <a:pt x="5" y="52"/>
                    </a:lnTo>
                    <a:lnTo>
                      <a:pt x="0" y="37"/>
                    </a:lnTo>
                    <a:lnTo>
                      <a:pt x="5" y="31"/>
                    </a:lnTo>
                    <a:lnTo>
                      <a:pt x="0" y="31"/>
                    </a:lnTo>
                    <a:lnTo>
                      <a:pt x="5" y="10"/>
                    </a:lnTo>
                    <a:lnTo>
                      <a:pt x="11" y="5"/>
                    </a:lnTo>
                    <a:lnTo>
                      <a:pt x="11" y="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71" name="Freeform 523"/>
              <p:cNvSpPr>
                <a:spLocks/>
              </p:cNvSpPr>
              <p:nvPr/>
            </p:nvSpPr>
            <p:spPr bwMode="auto">
              <a:xfrm>
                <a:off x="3401" y="1820"/>
                <a:ext cx="332" cy="285"/>
              </a:xfrm>
              <a:custGeom>
                <a:avLst/>
                <a:gdLst>
                  <a:gd name="T0" fmla="*/ 42 w 332"/>
                  <a:gd name="T1" fmla="*/ 37 h 285"/>
                  <a:gd name="T2" fmla="*/ 47 w 332"/>
                  <a:gd name="T3" fmla="*/ 31 h 285"/>
                  <a:gd name="T4" fmla="*/ 31 w 332"/>
                  <a:gd name="T5" fmla="*/ 10 h 285"/>
                  <a:gd name="T6" fmla="*/ 63 w 332"/>
                  <a:gd name="T7" fmla="*/ 0 h 285"/>
                  <a:gd name="T8" fmla="*/ 79 w 332"/>
                  <a:gd name="T9" fmla="*/ 0 h 285"/>
                  <a:gd name="T10" fmla="*/ 152 w 332"/>
                  <a:gd name="T11" fmla="*/ 52 h 285"/>
                  <a:gd name="T12" fmla="*/ 179 w 332"/>
                  <a:gd name="T13" fmla="*/ 52 h 285"/>
                  <a:gd name="T14" fmla="*/ 195 w 332"/>
                  <a:gd name="T15" fmla="*/ 58 h 285"/>
                  <a:gd name="T16" fmla="*/ 210 w 332"/>
                  <a:gd name="T17" fmla="*/ 63 h 285"/>
                  <a:gd name="T18" fmla="*/ 221 w 332"/>
                  <a:gd name="T19" fmla="*/ 79 h 285"/>
                  <a:gd name="T20" fmla="*/ 242 w 332"/>
                  <a:gd name="T21" fmla="*/ 95 h 285"/>
                  <a:gd name="T22" fmla="*/ 242 w 332"/>
                  <a:gd name="T23" fmla="*/ 116 h 285"/>
                  <a:gd name="T24" fmla="*/ 253 w 332"/>
                  <a:gd name="T25" fmla="*/ 126 h 285"/>
                  <a:gd name="T26" fmla="*/ 253 w 332"/>
                  <a:gd name="T27" fmla="*/ 132 h 285"/>
                  <a:gd name="T28" fmla="*/ 263 w 332"/>
                  <a:gd name="T29" fmla="*/ 137 h 285"/>
                  <a:gd name="T30" fmla="*/ 263 w 332"/>
                  <a:gd name="T31" fmla="*/ 137 h 285"/>
                  <a:gd name="T32" fmla="*/ 263 w 332"/>
                  <a:gd name="T33" fmla="*/ 142 h 285"/>
                  <a:gd name="T34" fmla="*/ 284 w 332"/>
                  <a:gd name="T35" fmla="*/ 163 h 285"/>
                  <a:gd name="T36" fmla="*/ 321 w 332"/>
                  <a:gd name="T37" fmla="*/ 169 h 285"/>
                  <a:gd name="T38" fmla="*/ 332 w 332"/>
                  <a:gd name="T39" fmla="*/ 179 h 285"/>
                  <a:gd name="T40" fmla="*/ 326 w 332"/>
                  <a:gd name="T41" fmla="*/ 216 h 285"/>
                  <a:gd name="T42" fmla="*/ 279 w 332"/>
                  <a:gd name="T43" fmla="*/ 237 h 285"/>
                  <a:gd name="T44" fmla="*/ 221 w 332"/>
                  <a:gd name="T45" fmla="*/ 248 h 285"/>
                  <a:gd name="T46" fmla="*/ 205 w 332"/>
                  <a:gd name="T47" fmla="*/ 269 h 285"/>
                  <a:gd name="T48" fmla="*/ 179 w 332"/>
                  <a:gd name="T49" fmla="*/ 269 h 285"/>
                  <a:gd name="T50" fmla="*/ 147 w 332"/>
                  <a:gd name="T51" fmla="*/ 264 h 285"/>
                  <a:gd name="T52" fmla="*/ 142 w 332"/>
                  <a:gd name="T53" fmla="*/ 285 h 285"/>
                  <a:gd name="T54" fmla="*/ 94 w 332"/>
                  <a:gd name="T55" fmla="*/ 216 h 285"/>
                  <a:gd name="T56" fmla="*/ 79 w 332"/>
                  <a:gd name="T57" fmla="*/ 195 h 285"/>
                  <a:gd name="T58" fmla="*/ 79 w 332"/>
                  <a:gd name="T59" fmla="*/ 174 h 285"/>
                  <a:gd name="T60" fmla="*/ 63 w 332"/>
                  <a:gd name="T61" fmla="*/ 147 h 285"/>
                  <a:gd name="T62" fmla="*/ 47 w 332"/>
                  <a:gd name="T63" fmla="*/ 142 h 285"/>
                  <a:gd name="T64" fmla="*/ 5 w 332"/>
                  <a:gd name="T65" fmla="*/ 68 h 285"/>
                  <a:gd name="T66" fmla="*/ 0 w 332"/>
                  <a:gd name="T67" fmla="*/ 74 h 285"/>
                  <a:gd name="T68" fmla="*/ 0 w 332"/>
                  <a:gd name="T69" fmla="*/ 47 h 285"/>
                  <a:gd name="T70" fmla="*/ 21 w 332"/>
                  <a:gd name="T71" fmla="*/ 52 h 285"/>
                  <a:gd name="T72" fmla="*/ 26 w 332"/>
                  <a:gd name="T73" fmla="*/ 42 h 285"/>
                  <a:gd name="T74" fmla="*/ 42 w 332"/>
                  <a:gd name="T75" fmla="*/ 37 h 2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32" h="285">
                    <a:moveTo>
                      <a:pt x="42" y="37"/>
                    </a:moveTo>
                    <a:lnTo>
                      <a:pt x="47" y="31"/>
                    </a:lnTo>
                    <a:lnTo>
                      <a:pt x="31" y="10"/>
                    </a:lnTo>
                    <a:lnTo>
                      <a:pt x="63" y="0"/>
                    </a:lnTo>
                    <a:lnTo>
                      <a:pt x="79" y="0"/>
                    </a:lnTo>
                    <a:lnTo>
                      <a:pt x="152" y="52"/>
                    </a:lnTo>
                    <a:lnTo>
                      <a:pt x="179" y="52"/>
                    </a:lnTo>
                    <a:lnTo>
                      <a:pt x="195" y="58"/>
                    </a:lnTo>
                    <a:lnTo>
                      <a:pt x="210" y="63"/>
                    </a:lnTo>
                    <a:lnTo>
                      <a:pt x="221" y="79"/>
                    </a:lnTo>
                    <a:lnTo>
                      <a:pt x="242" y="95"/>
                    </a:lnTo>
                    <a:lnTo>
                      <a:pt x="242" y="116"/>
                    </a:lnTo>
                    <a:lnTo>
                      <a:pt x="253" y="126"/>
                    </a:lnTo>
                    <a:lnTo>
                      <a:pt x="253" y="132"/>
                    </a:lnTo>
                    <a:lnTo>
                      <a:pt x="263" y="137"/>
                    </a:lnTo>
                    <a:lnTo>
                      <a:pt x="263" y="137"/>
                    </a:lnTo>
                    <a:lnTo>
                      <a:pt x="263" y="142"/>
                    </a:lnTo>
                    <a:lnTo>
                      <a:pt x="284" y="163"/>
                    </a:lnTo>
                    <a:lnTo>
                      <a:pt x="321" y="169"/>
                    </a:lnTo>
                    <a:lnTo>
                      <a:pt x="332" y="179"/>
                    </a:lnTo>
                    <a:lnTo>
                      <a:pt x="326" y="216"/>
                    </a:lnTo>
                    <a:lnTo>
                      <a:pt x="279" y="237"/>
                    </a:lnTo>
                    <a:lnTo>
                      <a:pt x="221" y="248"/>
                    </a:lnTo>
                    <a:lnTo>
                      <a:pt x="205" y="269"/>
                    </a:lnTo>
                    <a:lnTo>
                      <a:pt x="179" y="269"/>
                    </a:lnTo>
                    <a:lnTo>
                      <a:pt x="147" y="264"/>
                    </a:lnTo>
                    <a:lnTo>
                      <a:pt x="142" y="285"/>
                    </a:lnTo>
                    <a:lnTo>
                      <a:pt x="94" y="216"/>
                    </a:lnTo>
                    <a:lnTo>
                      <a:pt x="79" y="195"/>
                    </a:lnTo>
                    <a:lnTo>
                      <a:pt x="79" y="174"/>
                    </a:lnTo>
                    <a:lnTo>
                      <a:pt x="63" y="147"/>
                    </a:lnTo>
                    <a:lnTo>
                      <a:pt x="47" y="142"/>
                    </a:lnTo>
                    <a:lnTo>
                      <a:pt x="5" y="68"/>
                    </a:lnTo>
                    <a:lnTo>
                      <a:pt x="0" y="74"/>
                    </a:lnTo>
                    <a:lnTo>
                      <a:pt x="0" y="47"/>
                    </a:lnTo>
                    <a:lnTo>
                      <a:pt x="21" y="52"/>
                    </a:lnTo>
                    <a:lnTo>
                      <a:pt x="26" y="42"/>
                    </a:lnTo>
                    <a:lnTo>
                      <a:pt x="42" y="37"/>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72" name="Freeform 524"/>
              <p:cNvSpPr>
                <a:spLocks/>
              </p:cNvSpPr>
              <p:nvPr/>
            </p:nvSpPr>
            <p:spPr bwMode="auto">
              <a:xfrm>
                <a:off x="3401" y="1799"/>
                <a:ext cx="63" cy="73"/>
              </a:xfrm>
              <a:custGeom>
                <a:avLst/>
                <a:gdLst>
                  <a:gd name="T0" fmla="*/ 26 w 63"/>
                  <a:gd name="T1" fmla="*/ 15 h 73"/>
                  <a:gd name="T2" fmla="*/ 52 w 63"/>
                  <a:gd name="T3" fmla="*/ 0 h 73"/>
                  <a:gd name="T4" fmla="*/ 63 w 63"/>
                  <a:gd name="T5" fmla="*/ 21 h 73"/>
                  <a:gd name="T6" fmla="*/ 31 w 63"/>
                  <a:gd name="T7" fmla="*/ 31 h 73"/>
                  <a:gd name="T8" fmla="*/ 47 w 63"/>
                  <a:gd name="T9" fmla="*/ 52 h 73"/>
                  <a:gd name="T10" fmla="*/ 42 w 63"/>
                  <a:gd name="T11" fmla="*/ 58 h 73"/>
                  <a:gd name="T12" fmla="*/ 26 w 63"/>
                  <a:gd name="T13" fmla="*/ 63 h 73"/>
                  <a:gd name="T14" fmla="*/ 21 w 63"/>
                  <a:gd name="T15" fmla="*/ 73 h 73"/>
                  <a:gd name="T16" fmla="*/ 0 w 63"/>
                  <a:gd name="T17" fmla="*/ 68 h 73"/>
                  <a:gd name="T18" fmla="*/ 0 w 63"/>
                  <a:gd name="T19" fmla="*/ 68 h 73"/>
                  <a:gd name="T20" fmla="*/ 5 w 63"/>
                  <a:gd name="T21" fmla="*/ 58 h 73"/>
                  <a:gd name="T22" fmla="*/ 5 w 63"/>
                  <a:gd name="T23" fmla="*/ 47 h 73"/>
                  <a:gd name="T24" fmla="*/ 5 w 63"/>
                  <a:gd name="T25" fmla="*/ 37 h 73"/>
                  <a:gd name="T26" fmla="*/ 5 w 63"/>
                  <a:gd name="T27" fmla="*/ 31 h 73"/>
                  <a:gd name="T28" fmla="*/ 5 w 63"/>
                  <a:gd name="T29" fmla="*/ 31 h 73"/>
                  <a:gd name="T30" fmla="*/ 5 w 63"/>
                  <a:gd name="T31" fmla="*/ 26 h 73"/>
                  <a:gd name="T32" fmla="*/ 5 w 63"/>
                  <a:gd name="T33" fmla="*/ 21 h 73"/>
                  <a:gd name="T34" fmla="*/ 5 w 63"/>
                  <a:gd name="T35" fmla="*/ 15 h 73"/>
                  <a:gd name="T36" fmla="*/ 5 w 63"/>
                  <a:gd name="T37" fmla="*/ 10 h 73"/>
                  <a:gd name="T38" fmla="*/ 10 w 63"/>
                  <a:gd name="T39" fmla="*/ 10 h 73"/>
                  <a:gd name="T40" fmla="*/ 15 w 63"/>
                  <a:gd name="T41" fmla="*/ 15 h 73"/>
                  <a:gd name="T42" fmla="*/ 26 w 63"/>
                  <a:gd name="T43" fmla="*/ 15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63" h="73">
                    <a:moveTo>
                      <a:pt x="26" y="15"/>
                    </a:moveTo>
                    <a:lnTo>
                      <a:pt x="52" y="0"/>
                    </a:lnTo>
                    <a:lnTo>
                      <a:pt x="63" y="21"/>
                    </a:lnTo>
                    <a:lnTo>
                      <a:pt x="31" y="31"/>
                    </a:lnTo>
                    <a:lnTo>
                      <a:pt x="47" y="52"/>
                    </a:lnTo>
                    <a:lnTo>
                      <a:pt x="42" y="58"/>
                    </a:lnTo>
                    <a:lnTo>
                      <a:pt x="26" y="63"/>
                    </a:lnTo>
                    <a:lnTo>
                      <a:pt x="21" y="73"/>
                    </a:lnTo>
                    <a:lnTo>
                      <a:pt x="0" y="68"/>
                    </a:lnTo>
                    <a:lnTo>
                      <a:pt x="0" y="68"/>
                    </a:lnTo>
                    <a:lnTo>
                      <a:pt x="5" y="58"/>
                    </a:lnTo>
                    <a:lnTo>
                      <a:pt x="5" y="47"/>
                    </a:lnTo>
                    <a:lnTo>
                      <a:pt x="5" y="37"/>
                    </a:lnTo>
                    <a:lnTo>
                      <a:pt x="5" y="31"/>
                    </a:lnTo>
                    <a:lnTo>
                      <a:pt x="5" y="31"/>
                    </a:lnTo>
                    <a:lnTo>
                      <a:pt x="5" y="26"/>
                    </a:lnTo>
                    <a:lnTo>
                      <a:pt x="5" y="21"/>
                    </a:lnTo>
                    <a:lnTo>
                      <a:pt x="5" y="15"/>
                    </a:lnTo>
                    <a:lnTo>
                      <a:pt x="5" y="10"/>
                    </a:lnTo>
                    <a:lnTo>
                      <a:pt x="10" y="10"/>
                    </a:lnTo>
                    <a:lnTo>
                      <a:pt x="15" y="15"/>
                    </a:lnTo>
                    <a:lnTo>
                      <a:pt x="26" y="1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73" name="Freeform 525"/>
              <p:cNvSpPr>
                <a:spLocks/>
              </p:cNvSpPr>
              <p:nvPr/>
            </p:nvSpPr>
            <p:spPr bwMode="auto">
              <a:xfrm>
                <a:off x="3664" y="1931"/>
                <a:ext cx="74" cy="58"/>
              </a:xfrm>
              <a:custGeom>
                <a:avLst/>
                <a:gdLst>
                  <a:gd name="T0" fmla="*/ 21 w 74"/>
                  <a:gd name="T1" fmla="*/ 31 h 58"/>
                  <a:gd name="T2" fmla="*/ 37 w 74"/>
                  <a:gd name="T3" fmla="*/ 31 h 58"/>
                  <a:gd name="T4" fmla="*/ 63 w 74"/>
                  <a:gd name="T5" fmla="*/ 5 h 58"/>
                  <a:gd name="T6" fmla="*/ 69 w 74"/>
                  <a:gd name="T7" fmla="*/ 0 h 58"/>
                  <a:gd name="T8" fmla="*/ 74 w 74"/>
                  <a:gd name="T9" fmla="*/ 0 h 58"/>
                  <a:gd name="T10" fmla="*/ 74 w 74"/>
                  <a:gd name="T11" fmla="*/ 10 h 58"/>
                  <a:gd name="T12" fmla="*/ 69 w 74"/>
                  <a:gd name="T13" fmla="*/ 21 h 58"/>
                  <a:gd name="T14" fmla="*/ 69 w 74"/>
                  <a:gd name="T15" fmla="*/ 31 h 58"/>
                  <a:gd name="T16" fmla="*/ 63 w 74"/>
                  <a:gd name="T17" fmla="*/ 42 h 58"/>
                  <a:gd name="T18" fmla="*/ 58 w 74"/>
                  <a:gd name="T19" fmla="*/ 58 h 58"/>
                  <a:gd name="T20" fmla="*/ 21 w 74"/>
                  <a:gd name="T21" fmla="*/ 52 h 58"/>
                  <a:gd name="T22" fmla="*/ 0 w 74"/>
                  <a:gd name="T23" fmla="*/ 31 h 58"/>
                  <a:gd name="T24" fmla="*/ 0 w 74"/>
                  <a:gd name="T25" fmla="*/ 26 h 58"/>
                  <a:gd name="T26" fmla="*/ 21 w 74"/>
                  <a:gd name="T27" fmla="*/ 31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4" h="58">
                    <a:moveTo>
                      <a:pt x="21" y="31"/>
                    </a:moveTo>
                    <a:lnTo>
                      <a:pt x="37" y="31"/>
                    </a:lnTo>
                    <a:lnTo>
                      <a:pt x="63" y="5"/>
                    </a:lnTo>
                    <a:lnTo>
                      <a:pt x="69" y="0"/>
                    </a:lnTo>
                    <a:lnTo>
                      <a:pt x="74" y="0"/>
                    </a:lnTo>
                    <a:lnTo>
                      <a:pt x="74" y="10"/>
                    </a:lnTo>
                    <a:lnTo>
                      <a:pt x="69" y="21"/>
                    </a:lnTo>
                    <a:lnTo>
                      <a:pt x="69" y="31"/>
                    </a:lnTo>
                    <a:lnTo>
                      <a:pt x="63" y="42"/>
                    </a:lnTo>
                    <a:lnTo>
                      <a:pt x="58" y="58"/>
                    </a:lnTo>
                    <a:lnTo>
                      <a:pt x="21" y="52"/>
                    </a:lnTo>
                    <a:lnTo>
                      <a:pt x="0" y="31"/>
                    </a:lnTo>
                    <a:lnTo>
                      <a:pt x="0" y="26"/>
                    </a:lnTo>
                    <a:lnTo>
                      <a:pt x="21" y="31"/>
                    </a:lnTo>
                  </a:path>
                </a:pathLst>
              </a:custGeom>
              <a:solidFill>
                <a:srgbClr val="FFFF00"/>
              </a:solidFill>
              <a:ln w="5" cap="sq">
                <a:solidFill>
                  <a:srgbClr val="000000"/>
                </a:solidFill>
                <a:prstDash val="solid"/>
                <a:miter lim="800000"/>
                <a:headEnd/>
                <a:tailEnd/>
              </a:ln>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74" name="Freeform 526"/>
              <p:cNvSpPr>
                <a:spLocks/>
              </p:cNvSpPr>
              <p:nvPr/>
            </p:nvSpPr>
            <p:spPr bwMode="auto">
              <a:xfrm>
                <a:off x="3543" y="2057"/>
                <a:ext cx="158" cy="116"/>
              </a:xfrm>
              <a:custGeom>
                <a:avLst/>
                <a:gdLst>
                  <a:gd name="T0" fmla="*/ 0 w 158"/>
                  <a:gd name="T1" fmla="*/ 37 h 116"/>
                  <a:gd name="T2" fmla="*/ 5 w 158"/>
                  <a:gd name="T3" fmla="*/ 27 h 116"/>
                  <a:gd name="T4" fmla="*/ 37 w 158"/>
                  <a:gd name="T5" fmla="*/ 32 h 116"/>
                  <a:gd name="T6" fmla="*/ 63 w 158"/>
                  <a:gd name="T7" fmla="*/ 32 h 116"/>
                  <a:gd name="T8" fmla="*/ 79 w 158"/>
                  <a:gd name="T9" fmla="*/ 11 h 116"/>
                  <a:gd name="T10" fmla="*/ 137 w 158"/>
                  <a:gd name="T11" fmla="*/ 0 h 116"/>
                  <a:gd name="T12" fmla="*/ 148 w 158"/>
                  <a:gd name="T13" fmla="*/ 11 h 116"/>
                  <a:gd name="T14" fmla="*/ 158 w 158"/>
                  <a:gd name="T15" fmla="*/ 37 h 116"/>
                  <a:gd name="T16" fmla="*/ 142 w 158"/>
                  <a:gd name="T17" fmla="*/ 58 h 116"/>
                  <a:gd name="T18" fmla="*/ 100 w 158"/>
                  <a:gd name="T19" fmla="*/ 85 h 116"/>
                  <a:gd name="T20" fmla="*/ 42 w 158"/>
                  <a:gd name="T21" fmla="*/ 106 h 116"/>
                  <a:gd name="T22" fmla="*/ 26 w 158"/>
                  <a:gd name="T23" fmla="*/ 116 h 116"/>
                  <a:gd name="T24" fmla="*/ 10 w 158"/>
                  <a:gd name="T25" fmla="*/ 111 h 116"/>
                  <a:gd name="T26" fmla="*/ 5 w 158"/>
                  <a:gd name="T27" fmla="*/ 100 h 116"/>
                  <a:gd name="T28" fmla="*/ 5 w 158"/>
                  <a:gd name="T29" fmla="*/ 95 h 116"/>
                  <a:gd name="T30" fmla="*/ 0 w 158"/>
                  <a:gd name="T31" fmla="*/ 69 h 116"/>
                  <a:gd name="T32" fmla="*/ 0 w 158"/>
                  <a:gd name="T33" fmla="*/ 48 h 116"/>
                  <a:gd name="T34" fmla="*/ 0 w 158"/>
                  <a:gd name="T35" fmla="*/ 37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58" h="116">
                    <a:moveTo>
                      <a:pt x="0" y="37"/>
                    </a:moveTo>
                    <a:lnTo>
                      <a:pt x="5" y="27"/>
                    </a:lnTo>
                    <a:lnTo>
                      <a:pt x="37" y="32"/>
                    </a:lnTo>
                    <a:lnTo>
                      <a:pt x="63" y="32"/>
                    </a:lnTo>
                    <a:lnTo>
                      <a:pt x="79" y="11"/>
                    </a:lnTo>
                    <a:lnTo>
                      <a:pt x="137" y="0"/>
                    </a:lnTo>
                    <a:lnTo>
                      <a:pt x="148" y="11"/>
                    </a:lnTo>
                    <a:lnTo>
                      <a:pt x="158" y="37"/>
                    </a:lnTo>
                    <a:lnTo>
                      <a:pt x="142" y="58"/>
                    </a:lnTo>
                    <a:lnTo>
                      <a:pt x="100" y="85"/>
                    </a:lnTo>
                    <a:lnTo>
                      <a:pt x="42" y="106"/>
                    </a:lnTo>
                    <a:lnTo>
                      <a:pt x="26" y="116"/>
                    </a:lnTo>
                    <a:lnTo>
                      <a:pt x="10" y="111"/>
                    </a:lnTo>
                    <a:lnTo>
                      <a:pt x="5" y="100"/>
                    </a:lnTo>
                    <a:lnTo>
                      <a:pt x="5" y="95"/>
                    </a:lnTo>
                    <a:lnTo>
                      <a:pt x="0" y="69"/>
                    </a:lnTo>
                    <a:lnTo>
                      <a:pt x="0" y="48"/>
                    </a:lnTo>
                    <a:lnTo>
                      <a:pt x="0" y="37"/>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75" name="Freeform 527"/>
              <p:cNvSpPr>
                <a:spLocks/>
              </p:cNvSpPr>
              <p:nvPr/>
            </p:nvSpPr>
            <p:spPr bwMode="auto">
              <a:xfrm>
                <a:off x="3917" y="1762"/>
                <a:ext cx="443" cy="490"/>
              </a:xfrm>
              <a:custGeom>
                <a:avLst/>
                <a:gdLst>
                  <a:gd name="T0" fmla="*/ 153 w 443"/>
                  <a:gd name="T1" fmla="*/ 52 h 490"/>
                  <a:gd name="T2" fmla="*/ 153 w 443"/>
                  <a:gd name="T3" fmla="*/ 74 h 490"/>
                  <a:gd name="T4" fmla="*/ 174 w 443"/>
                  <a:gd name="T5" fmla="*/ 116 h 490"/>
                  <a:gd name="T6" fmla="*/ 248 w 443"/>
                  <a:gd name="T7" fmla="*/ 142 h 490"/>
                  <a:gd name="T8" fmla="*/ 275 w 443"/>
                  <a:gd name="T9" fmla="*/ 158 h 490"/>
                  <a:gd name="T10" fmla="*/ 306 w 443"/>
                  <a:gd name="T11" fmla="*/ 153 h 490"/>
                  <a:gd name="T12" fmla="*/ 311 w 443"/>
                  <a:gd name="T13" fmla="*/ 132 h 490"/>
                  <a:gd name="T14" fmla="*/ 317 w 443"/>
                  <a:gd name="T15" fmla="*/ 142 h 490"/>
                  <a:gd name="T16" fmla="*/ 333 w 443"/>
                  <a:gd name="T17" fmla="*/ 158 h 490"/>
                  <a:gd name="T18" fmla="*/ 370 w 443"/>
                  <a:gd name="T19" fmla="*/ 153 h 490"/>
                  <a:gd name="T20" fmla="*/ 375 w 443"/>
                  <a:gd name="T21" fmla="*/ 132 h 490"/>
                  <a:gd name="T22" fmla="*/ 396 w 443"/>
                  <a:gd name="T23" fmla="*/ 110 h 490"/>
                  <a:gd name="T24" fmla="*/ 433 w 443"/>
                  <a:gd name="T25" fmla="*/ 126 h 490"/>
                  <a:gd name="T26" fmla="*/ 438 w 443"/>
                  <a:gd name="T27" fmla="*/ 142 h 490"/>
                  <a:gd name="T28" fmla="*/ 406 w 443"/>
                  <a:gd name="T29" fmla="*/ 205 h 490"/>
                  <a:gd name="T30" fmla="*/ 396 w 443"/>
                  <a:gd name="T31" fmla="*/ 237 h 490"/>
                  <a:gd name="T32" fmla="*/ 380 w 443"/>
                  <a:gd name="T33" fmla="*/ 205 h 490"/>
                  <a:gd name="T34" fmla="*/ 364 w 443"/>
                  <a:gd name="T35" fmla="*/ 205 h 490"/>
                  <a:gd name="T36" fmla="*/ 380 w 443"/>
                  <a:gd name="T37" fmla="*/ 184 h 490"/>
                  <a:gd name="T38" fmla="*/ 333 w 443"/>
                  <a:gd name="T39" fmla="*/ 163 h 490"/>
                  <a:gd name="T40" fmla="*/ 306 w 443"/>
                  <a:gd name="T41" fmla="*/ 169 h 490"/>
                  <a:gd name="T42" fmla="*/ 311 w 443"/>
                  <a:gd name="T43" fmla="*/ 195 h 490"/>
                  <a:gd name="T44" fmla="*/ 327 w 443"/>
                  <a:gd name="T45" fmla="*/ 216 h 490"/>
                  <a:gd name="T46" fmla="*/ 306 w 443"/>
                  <a:gd name="T47" fmla="*/ 248 h 490"/>
                  <a:gd name="T48" fmla="*/ 296 w 443"/>
                  <a:gd name="T49" fmla="*/ 274 h 490"/>
                  <a:gd name="T50" fmla="*/ 243 w 443"/>
                  <a:gd name="T51" fmla="*/ 327 h 490"/>
                  <a:gd name="T52" fmla="*/ 227 w 443"/>
                  <a:gd name="T53" fmla="*/ 343 h 490"/>
                  <a:gd name="T54" fmla="*/ 211 w 443"/>
                  <a:gd name="T55" fmla="*/ 374 h 490"/>
                  <a:gd name="T56" fmla="*/ 206 w 443"/>
                  <a:gd name="T57" fmla="*/ 459 h 490"/>
                  <a:gd name="T58" fmla="*/ 190 w 443"/>
                  <a:gd name="T59" fmla="*/ 480 h 490"/>
                  <a:gd name="T60" fmla="*/ 164 w 443"/>
                  <a:gd name="T61" fmla="*/ 480 h 490"/>
                  <a:gd name="T62" fmla="*/ 106 w 443"/>
                  <a:gd name="T63" fmla="*/ 348 h 490"/>
                  <a:gd name="T64" fmla="*/ 85 w 443"/>
                  <a:gd name="T65" fmla="*/ 263 h 490"/>
                  <a:gd name="T66" fmla="*/ 74 w 443"/>
                  <a:gd name="T67" fmla="*/ 253 h 490"/>
                  <a:gd name="T68" fmla="*/ 21 w 443"/>
                  <a:gd name="T69" fmla="*/ 232 h 490"/>
                  <a:gd name="T70" fmla="*/ 48 w 443"/>
                  <a:gd name="T71" fmla="*/ 221 h 490"/>
                  <a:gd name="T72" fmla="*/ 0 w 443"/>
                  <a:gd name="T73" fmla="*/ 205 h 490"/>
                  <a:gd name="T74" fmla="*/ 16 w 443"/>
                  <a:gd name="T75" fmla="*/ 147 h 490"/>
                  <a:gd name="T76" fmla="*/ 53 w 443"/>
                  <a:gd name="T77" fmla="*/ 132 h 490"/>
                  <a:gd name="T78" fmla="*/ 79 w 443"/>
                  <a:gd name="T79" fmla="*/ 63 h 490"/>
                  <a:gd name="T80" fmla="*/ 69 w 443"/>
                  <a:gd name="T81" fmla="*/ 37 h 490"/>
                  <a:gd name="T82" fmla="*/ 101 w 443"/>
                  <a:gd name="T83" fmla="*/ 10 h 490"/>
                  <a:gd name="T84" fmla="*/ 137 w 443"/>
                  <a:gd name="T85" fmla="*/ 21 h 4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443" h="490">
                    <a:moveTo>
                      <a:pt x="137" y="21"/>
                    </a:moveTo>
                    <a:lnTo>
                      <a:pt x="153" y="52"/>
                    </a:lnTo>
                    <a:lnTo>
                      <a:pt x="137" y="47"/>
                    </a:lnTo>
                    <a:lnTo>
                      <a:pt x="153" y="74"/>
                    </a:lnTo>
                    <a:lnTo>
                      <a:pt x="185" y="89"/>
                    </a:lnTo>
                    <a:lnTo>
                      <a:pt x="174" y="116"/>
                    </a:lnTo>
                    <a:lnTo>
                      <a:pt x="232" y="142"/>
                    </a:lnTo>
                    <a:lnTo>
                      <a:pt x="248" y="142"/>
                    </a:lnTo>
                    <a:lnTo>
                      <a:pt x="253" y="147"/>
                    </a:lnTo>
                    <a:lnTo>
                      <a:pt x="275" y="158"/>
                    </a:lnTo>
                    <a:lnTo>
                      <a:pt x="306" y="158"/>
                    </a:lnTo>
                    <a:lnTo>
                      <a:pt x="306" y="153"/>
                    </a:lnTo>
                    <a:lnTo>
                      <a:pt x="306" y="132"/>
                    </a:lnTo>
                    <a:lnTo>
                      <a:pt x="311" y="132"/>
                    </a:lnTo>
                    <a:lnTo>
                      <a:pt x="327" y="126"/>
                    </a:lnTo>
                    <a:lnTo>
                      <a:pt x="317" y="142"/>
                    </a:lnTo>
                    <a:lnTo>
                      <a:pt x="317" y="147"/>
                    </a:lnTo>
                    <a:lnTo>
                      <a:pt x="333" y="158"/>
                    </a:lnTo>
                    <a:lnTo>
                      <a:pt x="348" y="153"/>
                    </a:lnTo>
                    <a:lnTo>
                      <a:pt x="370" y="153"/>
                    </a:lnTo>
                    <a:lnTo>
                      <a:pt x="359" y="132"/>
                    </a:lnTo>
                    <a:lnTo>
                      <a:pt x="375" y="132"/>
                    </a:lnTo>
                    <a:lnTo>
                      <a:pt x="391" y="110"/>
                    </a:lnTo>
                    <a:lnTo>
                      <a:pt x="396" y="110"/>
                    </a:lnTo>
                    <a:lnTo>
                      <a:pt x="422" y="105"/>
                    </a:lnTo>
                    <a:lnTo>
                      <a:pt x="433" y="126"/>
                    </a:lnTo>
                    <a:lnTo>
                      <a:pt x="443" y="126"/>
                    </a:lnTo>
                    <a:lnTo>
                      <a:pt x="438" y="142"/>
                    </a:lnTo>
                    <a:lnTo>
                      <a:pt x="417" y="158"/>
                    </a:lnTo>
                    <a:lnTo>
                      <a:pt x="406" y="205"/>
                    </a:lnTo>
                    <a:lnTo>
                      <a:pt x="396" y="200"/>
                    </a:lnTo>
                    <a:lnTo>
                      <a:pt x="396" y="237"/>
                    </a:lnTo>
                    <a:lnTo>
                      <a:pt x="391" y="242"/>
                    </a:lnTo>
                    <a:lnTo>
                      <a:pt x="380" y="205"/>
                    </a:lnTo>
                    <a:lnTo>
                      <a:pt x="370" y="221"/>
                    </a:lnTo>
                    <a:lnTo>
                      <a:pt x="364" y="205"/>
                    </a:lnTo>
                    <a:lnTo>
                      <a:pt x="375" y="200"/>
                    </a:lnTo>
                    <a:lnTo>
                      <a:pt x="380" y="184"/>
                    </a:lnTo>
                    <a:lnTo>
                      <a:pt x="338" y="179"/>
                    </a:lnTo>
                    <a:lnTo>
                      <a:pt x="333" y="163"/>
                    </a:lnTo>
                    <a:lnTo>
                      <a:pt x="311" y="158"/>
                    </a:lnTo>
                    <a:lnTo>
                      <a:pt x="306" y="169"/>
                    </a:lnTo>
                    <a:lnTo>
                      <a:pt x="322" y="179"/>
                    </a:lnTo>
                    <a:lnTo>
                      <a:pt x="311" y="195"/>
                    </a:lnTo>
                    <a:lnTo>
                      <a:pt x="322" y="200"/>
                    </a:lnTo>
                    <a:lnTo>
                      <a:pt x="327" y="216"/>
                    </a:lnTo>
                    <a:lnTo>
                      <a:pt x="338" y="248"/>
                    </a:lnTo>
                    <a:lnTo>
                      <a:pt x="306" y="248"/>
                    </a:lnTo>
                    <a:lnTo>
                      <a:pt x="306" y="263"/>
                    </a:lnTo>
                    <a:lnTo>
                      <a:pt x="296" y="274"/>
                    </a:lnTo>
                    <a:lnTo>
                      <a:pt x="264" y="306"/>
                    </a:lnTo>
                    <a:lnTo>
                      <a:pt x="243" y="327"/>
                    </a:lnTo>
                    <a:lnTo>
                      <a:pt x="243" y="337"/>
                    </a:lnTo>
                    <a:lnTo>
                      <a:pt x="227" y="343"/>
                    </a:lnTo>
                    <a:lnTo>
                      <a:pt x="217" y="348"/>
                    </a:lnTo>
                    <a:lnTo>
                      <a:pt x="211" y="374"/>
                    </a:lnTo>
                    <a:lnTo>
                      <a:pt x="211" y="448"/>
                    </a:lnTo>
                    <a:lnTo>
                      <a:pt x="206" y="459"/>
                    </a:lnTo>
                    <a:lnTo>
                      <a:pt x="201" y="469"/>
                    </a:lnTo>
                    <a:lnTo>
                      <a:pt x="190" y="480"/>
                    </a:lnTo>
                    <a:lnTo>
                      <a:pt x="180" y="490"/>
                    </a:lnTo>
                    <a:lnTo>
                      <a:pt x="164" y="480"/>
                    </a:lnTo>
                    <a:lnTo>
                      <a:pt x="137" y="427"/>
                    </a:lnTo>
                    <a:lnTo>
                      <a:pt x="106" y="348"/>
                    </a:lnTo>
                    <a:lnTo>
                      <a:pt x="85" y="279"/>
                    </a:lnTo>
                    <a:lnTo>
                      <a:pt x="85" y="263"/>
                    </a:lnTo>
                    <a:lnTo>
                      <a:pt x="74" y="232"/>
                    </a:lnTo>
                    <a:lnTo>
                      <a:pt x="74" y="253"/>
                    </a:lnTo>
                    <a:lnTo>
                      <a:pt x="53" y="263"/>
                    </a:lnTo>
                    <a:lnTo>
                      <a:pt x="21" y="232"/>
                    </a:lnTo>
                    <a:lnTo>
                      <a:pt x="37" y="232"/>
                    </a:lnTo>
                    <a:lnTo>
                      <a:pt x="48" y="221"/>
                    </a:lnTo>
                    <a:lnTo>
                      <a:pt x="27" y="227"/>
                    </a:lnTo>
                    <a:lnTo>
                      <a:pt x="0" y="205"/>
                    </a:lnTo>
                    <a:lnTo>
                      <a:pt x="53" y="195"/>
                    </a:lnTo>
                    <a:lnTo>
                      <a:pt x="16" y="147"/>
                    </a:lnTo>
                    <a:lnTo>
                      <a:pt x="37" y="137"/>
                    </a:lnTo>
                    <a:lnTo>
                      <a:pt x="53" y="132"/>
                    </a:lnTo>
                    <a:lnTo>
                      <a:pt x="85" y="74"/>
                    </a:lnTo>
                    <a:lnTo>
                      <a:pt x="79" y="63"/>
                    </a:lnTo>
                    <a:lnTo>
                      <a:pt x="90" y="58"/>
                    </a:lnTo>
                    <a:lnTo>
                      <a:pt x="69" y="37"/>
                    </a:lnTo>
                    <a:lnTo>
                      <a:pt x="58" y="15"/>
                    </a:lnTo>
                    <a:lnTo>
                      <a:pt x="101" y="10"/>
                    </a:lnTo>
                    <a:lnTo>
                      <a:pt x="111" y="0"/>
                    </a:lnTo>
                    <a:lnTo>
                      <a:pt x="137" y="2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76" name="Freeform 528"/>
              <p:cNvSpPr>
                <a:spLocks/>
              </p:cNvSpPr>
              <p:nvPr/>
            </p:nvSpPr>
            <p:spPr bwMode="auto">
              <a:xfrm>
                <a:off x="3517" y="1408"/>
                <a:ext cx="559" cy="259"/>
              </a:xfrm>
              <a:custGeom>
                <a:avLst/>
                <a:gdLst>
                  <a:gd name="T0" fmla="*/ 73 w 559"/>
                  <a:gd name="T1" fmla="*/ 143 h 259"/>
                  <a:gd name="T2" fmla="*/ 47 w 559"/>
                  <a:gd name="T3" fmla="*/ 158 h 259"/>
                  <a:gd name="T4" fmla="*/ 26 w 559"/>
                  <a:gd name="T5" fmla="*/ 132 h 259"/>
                  <a:gd name="T6" fmla="*/ 0 w 559"/>
                  <a:gd name="T7" fmla="*/ 121 h 259"/>
                  <a:gd name="T8" fmla="*/ 5 w 559"/>
                  <a:gd name="T9" fmla="*/ 90 h 259"/>
                  <a:gd name="T10" fmla="*/ 26 w 559"/>
                  <a:gd name="T11" fmla="*/ 95 h 259"/>
                  <a:gd name="T12" fmla="*/ 42 w 559"/>
                  <a:gd name="T13" fmla="*/ 63 h 259"/>
                  <a:gd name="T14" fmla="*/ 84 w 559"/>
                  <a:gd name="T15" fmla="*/ 69 h 259"/>
                  <a:gd name="T16" fmla="*/ 121 w 559"/>
                  <a:gd name="T17" fmla="*/ 85 h 259"/>
                  <a:gd name="T18" fmla="*/ 152 w 559"/>
                  <a:gd name="T19" fmla="*/ 74 h 259"/>
                  <a:gd name="T20" fmla="*/ 195 w 559"/>
                  <a:gd name="T21" fmla="*/ 79 h 259"/>
                  <a:gd name="T22" fmla="*/ 168 w 559"/>
                  <a:gd name="T23" fmla="*/ 58 h 259"/>
                  <a:gd name="T24" fmla="*/ 184 w 559"/>
                  <a:gd name="T25" fmla="*/ 42 h 259"/>
                  <a:gd name="T26" fmla="*/ 168 w 559"/>
                  <a:gd name="T27" fmla="*/ 26 h 259"/>
                  <a:gd name="T28" fmla="*/ 258 w 559"/>
                  <a:gd name="T29" fmla="*/ 0 h 259"/>
                  <a:gd name="T30" fmla="*/ 290 w 559"/>
                  <a:gd name="T31" fmla="*/ 5 h 259"/>
                  <a:gd name="T32" fmla="*/ 348 w 559"/>
                  <a:gd name="T33" fmla="*/ 32 h 259"/>
                  <a:gd name="T34" fmla="*/ 374 w 559"/>
                  <a:gd name="T35" fmla="*/ 21 h 259"/>
                  <a:gd name="T36" fmla="*/ 448 w 559"/>
                  <a:gd name="T37" fmla="*/ 79 h 259"/>
                  <a:gd name="T38" fmla="*/ 495 w 559"/>
                  <a:gd name="T39" fmla="*/ 74 h 259"/>
                  <a:gd name="T40" fmla="*/ 527 w 559"/>
                  <a:gd name="T41" fmla="*/ 100 h 259"/>
                  <a:gd name="T42" fmla="*/ 559 w 559"/>
                  <a:gd name="T43" fmla="*/ 111 h 259"/>
                  <a:gd name="T44" fmla="*/ 548 w 559"/>
                  <a:gd name="T45" fmla="*/ 132 h 259"/>
                  <a:gd name="T46" fmla="*/ 516 w 559"/>
                  <a:gd name="T47" fmla="*/ 143 h 259"/>
                  <a:gd name="T48" fmla="*/ 495 w 559"/>
                  <a:gd name="T49" fmla="*/ 190 h 259"/>
                  <a:gd name="T50" fmla="*/ 511 w 559"/>
                  <a:gd name="T51" fmla="*/ 232 h 259"/>
                  <a:gd name="T52" fmla="*/ 495 w 559"/>
                  <a:gd name="T53" fmla="*/ 222 h 259"/>
                  <a:gd name="T54" fmla="*/ 464 w 559"/>
                  <a:gd name="T55" fmla="*/ 216 h 259"/>
                  <a:gd name="T56" fmla="*/ 437 w 559"/>
                  <a:gd name="T57" fmla="*/ 216 h 259"/>
                  <a:gd name="T58" fmla="*/ 432 w 559"/>
                  <a:gd name="T59" fmla="*/ 216 h 259"/>
                  <a:gd name="T60" fmla="*/ 411 w 559"/>
                  <a:gd name="T61" fmla="*/ 211 h 259"/>
                  <a:gd name="T62" fmla="*/ 411 w 559"/>
                  <a:gd name="T63" fmla="*/ 227 h 259"/>
                  <a:gd name="T64" fmla="*/ 395 w 559"/>
                  <a:gd name="T65" fmla="*/ 222 h 259"/>
                  <a:gd name="T66" fmla="*/ 379 w 559"/>
                  <a:gd name="T67" fmla="*/ 222 h 259"/>
                  <a:gd name="T68" fmla="*/ 369 w 559"/>
                  <a:gd name="T69" fmla="*/ 238 h 259"/>
                  <a:gd name="T70" fmla="*/ 348 w 559"/>
                  <a:gd name="T71" fmla="*/ 259 h 259"/>
                  <a:gd name="T72" fmla="*/ 321 w 559"/>
                  <a:gd name="T73" fmla="*/ 248 h 259"/>
                  <a:gd name="T74" fmla="*/ 300 w 559"/>
                  <a:gd name="T75" fmla="*/ 216 h 259"/>
                  <a:gd name="T76" fmla="*/ 284 w 559"/>
                  <a:gd name="T77" fmla="*/ 206 h 259"/>
                  <a:gd name="T78" fmla="*/ 274 w 559"/>
                  <a:gd name="T79" fmla="*/ 206 h 259"/>
                  <a:gd name="T80" fmla="*/ 258 w 559"/>
                  <a:gd name="T81" fmla="*/ 206 h 259"/>
                  <a:gd name="T82" fmla="*/ 226 w 559"/>
                  <a:gd name="T83" fmla="*/ 195 h 259"/>
                  <a:gd name="T84" fmla="*/ 184 w 559"/>
                  <a:gd name="T85" fmla="*/ 169 h 259"/>
                  <a:gd name="T86" fmla="*/ 147 w 559"/>
                  <a:gd name="T87" fmla="*/ 180 h 259"/>
                  <a:gd name="T88" fmla="*/ 163 w 559"/>
                  <a:gd name="T89" fmla="*/ 238 h 259"/>
                  <a:gd name="T90" fmla="*/ 163 w 559"/>
                  <a:gd name="T91" fmla="*/ 248 h 259"/>
                  <a:gd name="T92" fmla="*/ 158 w 559"/>
                  <a:gd name="T93" fmla="*/ 248 h 259"/>
                  <a:gd name="T94" fmla="*/ 131 w 559"/>
                  <a:gd name="T95" fmla="*/ 227 h 259"/>
                  <a:gd name="T96" fmla="*/ 110 w 559"/>
                  <a:gd name="T97" fmla="*/ 238 h 259"/>
                  <a:gd name="T98" fmla="*/ 63 w 559"/>
                  <a:gd name="T99" fmla="*/ 185 h 259"/>
                  <a:gd name="T100" fmla="*/ 84 w 559"/>
                  <a:gd name="T101" fmla="*/ 174 h 259"/>
                  <a:gd name="T102" fmla="*/ 100 w 559"/>
                  <a:gd name="T103" fmla="*/ 174 h 259"/>
                  <a:gd name="T104" fmla="*/ 100 w 559"/>
                  <a:gd name="T105" fmla="*/ 148 h 259"/>
                  <a:gd name="T106" fmla="*/ 73 w 559"/>
                  <a:gd name="T107" fmla="*/ 143 h 2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559" h="259">
                    <a:moveTo>
                      <a:pt x="73" y="143"/>
                    </a:moveTo>
                    <a:lnTo>
                      <a:pt x="47" y="158"/>
                    </a:lnTo>
                    <a:lnTo>
                      <a:pt x="26" y="132"/>
                    </a:lnTo>
                    <a:lnTo>
                      <a:pt x="0" y="121"/>
                    </a:lnTo>
                    <a:lnTo>
                      <a:pt x="5" y="90"/>
                    </a:lnTo>
                    <a:lnTo>
                      <a:pt x="26" y="95"/>
                    </a:lnTo>
                    <a:lnTo>
                      <a:pt x="42" y="63"/>
                    </a:lnTo>
                    <a:lnTo>
                      <a:pt x="84" y="69"/>
                    </a:lnTo>
                    <a:lnTo>
                      <a:pt x="121" y="85"/>
                    </a:lnTo>
                    <a:lnTo>
                      <a:pt x="152" y="74"/>
                    </a:lnTo>
                    <a:lnTo>
                      <a:pt x="195" y="79"/>
                    </a:lnTo>
                    <a:lnTo>
                      <a:pt x="168" y="58"/>
                    </a:lnTo>
                    <a:lnTo>
                      <a:pt x="184" y="42"/>
                    </a:lnTo>
                    <a:lnTo>
                      <a:pt x="168" y="26"/>
                    </a:lnTo>
                    <a:lnTo>
                      <a:pt x="258" y="0"/>
                    </a:lnTo>
                    <a:lnTo>
                      <a:pt x="290" y="5"/>
                    </a:lnTo>
                    <a:lnTo>
                      <a:pt x="348" y="32"/>
                    </a:lnTo>
                    <a:lnTo>
                      <a:pt x="374" y="21"/>
                    </a:lnTo>
                    <a:lnTo>
                      <a:pt x="448" y="79"/>
                    </a:lnTo>
                    <a:lnTo>
                      <a:pt x="495" y="74"/>
                    </a:lnTo>
                    <a:lnTo>
                      <a:pt x="527" y="100"/>
                    </a:lnTo>
                    <a:lnTo>
                      <a:pt x="559" y="111"/>
                    </a:lnTo>
                    <a:lnTo>
                      <a:pt x="548" y="132"/>
                    </a:lnTo>
                    <a:lnTo>
                      <a:pt x="516" y="143"/>
                    </a:lnTo>
                    <a:lnTo>
                      <a:pt x="495" y="190"/>
                    </a:lnTo>
                    <a:lnTo>
                      <a:pt x="511" y="232"/>
                    </a:lnTo>
                    <a:lnTo>
                      <a:pt x="495" y="222"/>
                    </a:lnTo>
                    <a:lnTo>
                      <a:pt x="464" y="216"/>
                    </a:lnTo>
                    <a:lnTo>
                      <a:pt x="437" y="216"/>
                    </a:lnTo>
                    <a:lnTo>
                      <a:pt x="432" y="216"/>
                    </a:lnTo>
                    <a:lnTo>
                      <a:pt x="411" y="211"/>
                    </a:lnTo>
                    <a:lnTo>
                      <a:pt x="411" y="227"/>
                    </a:lnTo>
                    <a:lnTo>
                      <a:pt x="395" y="222"/>
                    </a:lnTo>
                    <a:lnTo>
                      <a:pt x="379" y="222"/>
                    </a:lnTo>
                    <a:lnTo>
                      <a:pt x="369" y="238"/>
                    </a:lnTo>
                    <a:lnTo>
                      <a:pt x="348" y="259"/>
                    </a:lnTo>
                    <a:lnTo>
                      <a:pt x="321" y="248"/>
                    </a:lnTo>
                    <a:lnTo>
                      <a:pt x="300" y="216"/>
                    </a:lnTo>
                    <a:lnTo>
                      <a:pt x="284" y="206"/>
                    </a:lnTo>
                    <a:lnTo>
                      <a:pt x="274" y="206"/>
                    </a:lnTo>
                    <a:lnTo>
                      <a:pt x="258" y="206"/>
                    </a:lnTo>
                    <a:lnTo>
                      <a:pt x="226" y="195"/>
                    </a:lnTo>
                    <a:lnTo>
                      <a:pt x="184" y="169"/>
                    </a:lnTo>
                    <a:lnTo>
                      <a:pt x="147" y="180"/>
                    </a:lnTo>
                    <a:lnTo>
                      <a:pt x="163" y="238"/>
                    </a:lnTo>
                    <a:lnTo>
                      <a:pt x="163" y="248"/>
                    </a:lnTo>
                    <a:lnTo>
                      <a:pt x="158" y="248"/>
                    </a:lnTo>
                    <a:lnTo>
                      <a:pt x="131" y="227"/>
                    </a:lnTo>
                    <a:lnTo>
                      <a:pt x="110" y="238"/>
                    </a:lnTo>
                    <a:lnTo>
                      <a:pt x="63" y="185"/>
                    </a:lnTo>
                    <a:lnTo>
                      <a:pt x="84" y="174"/>
                    </a:lnTo>
                    <a:lnTo>
                      <a:pt x="100" y="174"/>
                    </a:lnTo>
                    <a:lnTo>
                      <a:pt x="100" y="148"/>
                    </a:lnTo>
                    <a:lnTo>
                      <a:pt x="73" y="143"/>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77" name="Freeform 529"/>
              <p:cNvSpPr>
                <a:spLocks/>
              </p:cNvSpPr>
              <p:nvPr/>
            </p:nvSpPr>
            <p:spPr bwMode="auto">
              <a:xfrm>
                <a:off x="1560" y="2226"/>
                <a:ext cx="90" cy="42"/>
              </a:xfrm>
              <a:custGeom>
                <a:avLst/>
                <a:gdLst>
                  <a:gd name="T0" fmla="*/ 21 w 90"/>
                  <a:gd name="T1" fmla="*/ 5 h 42"/>
                  <a:gd name="T2" fmla="*/ 26 w 90"/>
                  <a:gd name="T3" fmla="*/ 11 h 42"/>
                  <a:gd name="T4" fmla="*/ 53 w 90"/>
                  <a:gd name="T5" fmla="*/ 0 h 42"/>
                  <a:gd name="T6" fmla="*/ 79 w 90"/>
                  <a:gd name="T7" fmla="*/ 5 h 42"/>
                  <a:gd name="T8" fmla="*/ 90 w 90"/>
                  <a:gd name="T9" fmla="*/ 16 h 42"/>
                  <a:gd name="T10" fmla="*/ 90 w 90"/>
                  <a:gd name="T11" fmla="*/ 32 h 42"/>
                  <a:gd name="T12" fmla="*/ 79 w 90"/>
                  <a:gd name="T13" fmla="*/ 37 h 42"/>
                  <a:gd name="T14" fmla="*/ 58 w 90"/>
                  <a:gd name="T15" fmla="*/ 11 h 42"/>
                  <a:gd name="T16" fmla="*/ 37 w 90"/>
                  <a:gd name="T17" fmla="*/ 21 h 42"/>
                  <a:gd name="T18" fmla="*/ 47 w 90"/>
                  <a:gd name="T19" fmla="*/ 37 h 42"/>
                  <a:gd name="T20" fmla="*/ 37 w 90"/>
                  <a:gd name="T21" fmla="*/ 42 h 42"/>
                  <a:gd name="T22" fmla="*/ 16 w 90"/>
                  <a:gd name="T23" fmla="*/ 26 h 42"/>
                  <a:gd name="T24" fmla="*/ 0 w 90"/>
                  <a:gd name="T25" fmla="*/ 21 h 42"/>
                  <a:gd name="T26" fmla="*/ 11 w 90"/>
                  <a:gd name="T27" fmla="*/ 0 h 42"/>
                  <a:gd name="T28" fmla="*/ 21 w 90"/>
                  <a:gd name="T29" fmla="*/ 5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0" h="42">
                    <a:moveTo>
                      <a:pt x="21" y="5"/>
                    </a:moveTo>
                    <a:lnTo>
                      <a:pt x="26" y="11"/>
                    </a:lnTo>
                    <a:lnTo>
                      <a:pt x="53" y="0"/>
                    </a:lnTo>
                    <a:lnTo>
                      <a:pt x="79" y="5"/>
                    </a:lnTo>
                    <a:lnTo>
                      <a:pt x="90" y="16"/>
                    </a:lnTo>
                    <a:lnTo>
                      <a:pt x="90" y="32"/>
                    </a:lnTo>
                    <a:lnTo>
                      <a:pt x="79" y="37"/>
                    </a:lnTo>
                    <a:lnTo>
                      <a:pt x="58" y="11"/>
                    </a:lnTo>
                    <a:lnTo>
                      <a:pt x="37" y="21"/>
                    </a:lnTo>
                    <a:lnTo>
                      <a:pt x="47" y="37"/>
                    </a:lnTo>
                    <a:lnTo>
                      <a:pt x="37" y="42"/>
                    </a:lnTo>
                    <a:lnTo>
                      <a:pt x="16" y="26"/>
                    </a:lnTo>
                    <a:lnTo>
                      <a:pt x="0" y="21"/>
                    </a:lnTo>
                    <a:lnTo>
                      <a:pt x="11" y="0"/>
                    </a:lnTo>
                    <a:lnTo>
                      <a:pt x="21" y="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78" name="Freeform 530"/>
              <p:cNvSpPr>
                <a:spLocks/>
              </p:cNvSpPr>
              <p:nvPr/>
            </p:nvSpPr>
            <p:spPr bwMode="auto">
              <a:xfrm>
                <a:off x="3253" y="1830"/>
                <a:ext cx="169" cy="180"/>
              </a:xfrm>
              <a:custGeom>
                <a:avLst/>
                <a:gdLst>
                  <a:gd name="T0" fmla="*/ 0 w 169"/>
                  <a:gd name="T1" fmla="*/ 0 h 180"/>
                  <a:gd name="T2" fmla="*/ 58 w 169"/>
                  <a:gd name="T3" fmla="*/ 16 h 180"/>
                  <a:gd name="T4" fmla="*/ 84 w 169"/>
                  <a:gd name="T5" fmla="*/ 0 h 180"/>
                  <a:gd name="T6" fmla="*/ 111 w 169"/>
                  <a:gd name="T7" fmla="*/ 6 h 180"/>
                  <a:gd name="T8" fmla="*/ 137 w 169"/>
                  <a:gd name="T9" fmla="*/ 6 h 180"/>
                  <a:gd name="T10" fmla="*/ 142 w 169"/>
                  <a:gd name="T11" fmla="*/ 21 h 180"/>
                  <a:gd name="T12" fmla="*/ 148 w 169"/>
                  <a:gd name="T13" fmla="*/ 37 h 180"/>
                  <a:gd name="T14" fmla="*/ 142 w 169"/>
                  <a:gd name="T15" fmla="*/ 69 h 180"/>
                  <a:gd name="T16" fmla="*/ 111 w 169"/>
                  <a:gd name="T17" fmla="*/ 27 h 180"/>
                  <a:gd name="T18" fmla="*/ 116 w 169"/>
                  <a:gd name="T19" fmla="*/ 48 h 180"/>
                  <a:gd name="T20" fmla="*/ 169 w 169"/>
                  <a:gd name="T21" fmla="*/ 137 h 180"/>
                  <a:gd name="T22" fmla="*/ 169 w 169"/>
                  <a:gd name="T23" fmla="*/ 153 h 180"/>
                  <a:gd name="T24" fmla="*/ 148 w 169"/>
                  <a:gd name="T25" fmla="*/ 174 h 180"/>
                  <a:gd name="T26" fmla="*/ 137 w 169"/>
                  <a:gd name="T27" fmla="*/ 180 h 180"/>
                  <a:gd name="T28" fmla="*/ 132 w 169"/>
                  <a:gd name="T29" fmla="*/ 169 h 180"/>
                  <a:gd name="T30" fmla="*/ 5 w 169"/>
                  <a:gd name="T31" fmla="*/ 174 h 180"/>
                  <a:gd name="T32" fmla="*/ 0 w 169"/>
                  <a:gd name="T33" fmla="*/ 0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69" h="180">
                    <a:moveTo>
                      <a:pt x="0" y="0"/>
                    </a:moveTo>
                    <a:lnTo>
                      <a:pt x="58" y="16"/>
                    </a:lnTo>
                    <a:lnTo>
                      <a:pt x="84" y="0"/>
                    </a:lnTo>
                    <a:lnTo>
                      <a:pt x="111" y="6"/>
                    </a:lnTo>
                    <a:lnTo>
                      <a:pt x="137" y="6"/>
                    </a:lnTo>
                    <a:lnTo>
                      <a:pt x="142" y="21"/>
                    </a:lnTo>
                    <a:lnTo>
                      <a:pt x="148" y="37"/>
                    </a:lnTo>
                    <a:lnTo>
                      <a:pt x="142" y="69"/>
                    </a:lnTo>
                    <a:lnTo>
                      <a:pt x="111" y="27"/>
                    </a:lnTo>
                    <a:lnTo>
                      <a:pt x="116" y="48"/>
                    </a:lnTo>
                    <a:lnTo>
                      <a:pt x="169" y="137"/>
                    </a:lnTo>
                    <a:lnTo>
                      <a:pt x="169" y="153"/>
                    </a:lnTo>
                    <a:lnTo>
                      <a:pt x="148" y="174"/>
                    </a:lnTo>
                    <a:lnTo>
                      <a:pt x="137" y="180"/>
                    </a:lnTo>
                    <a:lnTo>
                      <a:pt x="132" y="169"/>
                    </a:lnTo>
                    <a:lnTo>
                      <a:pt x="5" y="174"/>
                    </a:lnTo>
                    <a:lnTo>
                      <a:pt x="0" y="0"/>
                    </a:lnTo>
                  </a:path>
                </a:pathLst>
              </a:custGeom>
              <a:solidFill>
                <a:srgbClr val="FB97F4"/>
              </a:solidFill>
              <a:ln w="5" cap="sq">
                <a:solidFill>
                  <a:srgbClr val="000000"/>
                </a:solidFill>
                <a:prstDash val="solid"/>
                <a:miter lim="800000"/>
                <a:headEnd/>
                <a:tailEnd/>
              </a:ln>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79" name="Freeform 531"/>
              <p:cNvSpPr>
                <a:spLocks/>
              </p:cNvSpPr>
              <p:nvPr/>
            </p:nvSpPr>
            <p:spPr bwMode="auto">
              <a:xfrm>
                <a:off x="1618" y="2173"/>
                <a:ext cx="190" cy="301"/>
              </a:xfrm>
              <a:custGeom>
                <a:avLst/>
                <a:gdLst>
                  <a:gd name="T0" fmla="*/ 32 w 190"/>
                  <a:gd name="T1" fmla="*/ 69 h 301"/>
                  <a:gd name="T2" fmla="*/ 74 w 190"/>
                  <a:gd name="T3" fmla="*/ 27 h 301"/>
                  <a:gd name="T4" fmla="*/ 127 w 190"/>
                  <a:gd name="T5" fmla="*/ 0 h 301"/>
                  <a:gd name="T6" fmla="*/ 137 w 190"/>
                  <a:gd name="T7" fmla="*/ 6 h 301"/>
                  <a:gd name="T8" fmla="*/ 116 w 190"/>
                  <a:gd name="T9" fmla="*/ 16 h 301"/>
                  <a:gd name="T10" fmla="*/ 95 w 190"/>
                  <a:gd name="T11" fmla="*/ 58 h 301"/>
                  <a:gd name="T12" fmla="*/ 105 w 190"/>
                  <a:gd name="T13" fmla="*/ 58 h 301"/>
                  <a:gd name="T14" fmla="*/ 111 w 190"/>
                  <a:gd name="T15" fmla="*/ 95 h 301"/>
                  <a:gd name="T16" fmla="*/ 132 w 190"/>
                  <a:gd name="T17" fmla="*/ 100 h 301"/>
                  <a:gd name="T18" fmla="*/ 190 w 190"/>
                  <a:gd name="T19" fmla="*/ 111 h 301"/>
                  <a:gd name="T20" fmla="*/ 179 w 190"/>
                  <a:gd name="T21" fmla="*/ 153 h 301"/>
                  <a:gd name="T22" fmla="*/ 190 w 190"/>
                  <a:gd name="T23" fmla="*/ 159 h 301"/>
                  <a:gd name="T24" fmla="*/ 179 w 190"/>
                  <a:gd name="T25" fmla="*/ 169 h 301"/>
                  <a:gd name="T26" fmla="*/ 190 w 190"/>
                  <a:gd name="T27" fmla="*/ 185 h 301"/>
                  <a:gd name="T28" fmla="*/ 174 w 190"/>
                  <a:gd name="T29" fmla="*/ 190 h 301"/>
                  <a:gd name="T30" fmla="*/ 148 w 190"/>
                  <a:gd name="T31" fmla="*/ 190 h 301"/>
                  <a:gd name="T32" fmla="*/ 148 w 190"/>
                  <a:gd name="T33" fmla="*/ 201 h 301"/>
                  <a:gd name="T34" fmla="*/ 158 w 190"/>
                  <a:gd name="T35" fmla="*/ 206 h 301"/>
                  <a:gd name="T36" fmla="*/ 158 w 190"/>
                  <a:gd name="T37" fmla="*/ 211 h 301"/>
                  <a:gd name="T38" fmla="*/ 142 w 190"/>
                  <a:gd name="T39" fmla="*/ 211 h 301"/>
                  <a:gd name="T40" fmla="*/ 153 w 190"/>
                  <a:gd name="T41" fmla="*/ 248 h 301"/>
                  <a:gd name="T42" fmla="*/ 148 w 190"/>
                  <a:gd name="T43" fmla="*/ 301 h 301"/>
                  <a:gd name="T44" fmla="*/ 132 w 190"/>
                  <a:gd name="T45" fmla="*/ 290 h 301"/>
                  <a:gd name="T46" fmla="*/ 142 w 190"/>
                  <a:gd name="T47" fmla="*/ 269 h 301"/>
                  <a:gd name="T48" fmla="*/ 127 w 190"/>
                  <a:gd name="T49" fmla="*/ 264 h 301"/>
                  <a:gd name="T50" fmla="*/ 100 w 190"/>
                  <a:gd name="T51" fmla="*/ 269 h 301"/>
                  <a:gd name="T52" fmla="*/ 58 w 190"/>
                  <a:gd name="T53" fmla="*/ 227 h 301"/>
                  <a:gd name="T54" fmla="*/ 26 w 190"/>
                  <a:gd name="T55" fmla="*/ 217 h 301"/>
                  <a:gd name="T56" fmla="*/ 16 w 190"/>
                  <a:gd name="T57" fmla="*/ 211 h 301"/>
                  <a:gd name="T58" fmla="*/ 0 w 190"/>
                  <a:gd name="T59" fmla="*/ 195 h 301"/>
                  <a:gd name="T60" fmla="*/ 26 w 190"/>
                  <a:gd name="T61" fmla="*/ 159 h 301"/>
                  <a:gd name="T62" fmla="*/ 21 w 190"/>
                  <a:gd name="T63" fmla="*/ 90 h 301"/>
                  <a:gd name="T64" fmla="*/ 32 w 190"/>
                  <a:gd name="T65" fmla="*/ 85 h 301"/>
                  <a:gd name="T66" fmla="*/ 32 w 190"/>
                  <a:gd name="T67" fmla="*/ 69 h 3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90" h="301">
                    <a:moveTo>
                      <a:pt x="32" y="69"/>
                    </a:moveTo>
                    <a:lnTo>
                      <a:pt x="74" y="27"/>
                    </a:lnTo>
                    <a:lnTo>
                      <a:pt x="127" y="0"/>
                    </a:lnTo>
                    <a:lnTo>
                      <a:pt x="137" y="6"/>
                    </a:lnTo>
                    <a:lnTo>
                      <a:pt x="116" y="16"/>
                    </a:lnTo>
                    <a:lnTo>
                      <a:pt x="95" y="58"/>
                    </a:lnTo>
                    <a:lnTo>
                      <a:pt x="105" y="58"/>
                    </a:lnTo>
                    <a:lnTo>
                      <a:pt x="111" y="95"/>
                    </a:lnTo>
                    <a:lnTo>
                      <a:pt x="132" y="100"/>
                    </a:lnTo>
                    <a:lnTo>
                      <a:pt x="190" y="111"/>
                    </a:lnTo>
                    <a:lnTo>
                      <a:pt x="179" y="153"/>
                    </a:lnTo>
                    <a:lnTo>
                      <a:pt x="190" y="159"/>
                    </a:lnTo>
                    <a:lnTo>
                      <a:pt x="179" y="169"/>
                    </a:lnTo>
                    <a:lnTo>
                      <a:pt x="190" y="185"/>
                    </a:lnTo>
                    <a:lnTo>
                      <a:pt x="174" y="190"/>
                    </a:lnTo>
                    <a:lnTo>
                      <a:pt x="148" y="190"/>
                    </a:lnTo>
                    <a:lnTo>
                      <a:pt x="148" y="201"/>
                    </a:lnTo>
                    <a:lnTo>
                      <a:pt x="158" y="206"/>
                    </a:lnTo>
                    <a:lnTo>
                      <a:pt x="158" y="211"/>
                    </a:lnTo>
                    <a:lnTo>
                      <a:pt x="142" y="211"/>
                    </a:lnTo>
                    <a:lnTo>
                      <a:pt x="153" y="248"/>
                    </a:lnTo>
                    <a:lnTo>
                      <a:pt x="148" y="301"/>
                    </a:lnTo>
                    <a:lnTo>
                      <a:pt x="132" y="290"/>
                    </a:lnTo>
                    <a:lnTo>
                      <a:pt x="142" y="269"/>
                    </a:lnTo>
                    <a:lnTo>
                      <a:pt x="127" y="264"/>
                    </a:lnTo>
                    <a:lnTo>
                      <a:pt x="100" y="269"/>
                    </a:lnTo>
                    <a:lnTo>
                      <a:pt x="58" y="227"/>
                    </a:lnTo>
                    <a:lnTo>
                      <a:pt x="26" y="217"/>
                    </a:lnTo>
                    <a:lnTo>
                      <a:pt x="16" y="211"/>
                    </a:lnTo>
                    <a:lnTo>
                      <a:pt x="0" y="195"/>
                    </a:lnTo>
                    <a:lnTo>
                      <a:pt x="26" y="159"/>
                    </a:lnTo>
                    <a:lnTo>
                      <a:pt x="21" y="90"/>
                    </a:lnTo>
                    <a:lnTo>
                      <a:pt x="32" y="85"/>
                    </a:lnTo>
                    <a:lnTo>
                      <a:pt x="32" y="69"/>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80" name="Freeform 532"/>
              <p:cNvSpPr>
                <a:spLocks/>
              </p:cNvSpPr>
              <p:nvPr/>
            </p:nvSpPr>
            <p:spPr bwMode="auto">
              <a:xfrm>
                <a:off x="1586" y="2368"/>
                <a:ext cx="90" cy="117"/>
              </a:xfrm>
              <a:custGeom>
                <a:avLst/>
                <a:gdLst>
                  <a:gd name="T0" fmla="*/ 37 w 90"/>
                  <a:gd name="T1" fmla="*/ 6 h 117"/>
                  <a:gd name="T2" fmla="*/ 48 w 90"/>
                  <a:gd name="T3" fmla="*/ 16 h 117"/>
                  <a:gd name="T4" fmla="*/ 58 w 90"/>
                  <a:gd name="T5" fmla="*/ 22 h 117"/>
                  <a:gd name="T6" fmla="*/ 90 w 90"/>
                  <a:gd name="T7" fmla="*/ 32 h 117"/>
                  <a:gd name="T8" fmla="*/ 90 w 90"/>
                  <a:gd name="T9" fmla="*/ 43 h 117"/>
                  <a:gd name="T10" fmla="*/ 90 w 90"/>
                  <a:gd name="T11" fmla="*/ 59 h 117"/>
                  <a:gd name="T12" fmla="*/ 69 w 90"/>
                  <a:gd name="T13" fmla="*/ 74 h 117"/>
                  <a:gd name="T14" fmla="*/ 48 w 90"/>
                  <a:gd name="T15" fmla="*/ 85 h 117"/>
                  <a:gd name="T16" fmla="*/ 32 w 90"/>
                  <a:gd name="T17" fmla="*/ 117 h 117"/>
                  <a:gd name="T18" fmla="*/ 16 w 90"/>
                  <a:gd name="T19" fmla="*/ 106 h 117"/>
                  <a:gd name="T20" fmla="*/ 16 w 90"/>
                  <a:gd name="T21" fmla="*/ 90 h 117"/>
                  <a:gd name="T22" fmla="*/ 21 w 90"/>
                  <a:gd name="T23" fmla="*/ 74 h 117"/>
                  <a:gd name="T24" fmla="*/ 11 w 90"/>
                  <a:gd name="T25" fmla="*/ 80 h 117"/>
                  <a:gd name="T26" fmla="*/ 0 w 90"/>
                  <a:gd name="T27" fmla="*/ 69 h 117"/>
                  <a:gd name="T28" fmla="*/ 0 w 90"/>
                  <a:gd name="T29" fmla="*/ 48 h 117"/>
                  <a:gd name="T30" fmla="*/ 16 w 90"/>
                  <a:gd name="T31" fmla="*/ 16 h 117"/>
                  <a:gd name="T32" fmla="*/ 32 w 90"/>
                  <a:gd name="T33" fmla="*/ 0 h 117"/>
                  <a:gd name="T34" fmla="*/ 37 w 90"/>
                  <a:gd name="T35" fmla="*/ 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0" h="117">
                    <a:moveTo>
                      <a:pt x="37" y="6"/>
                    </a:moveTo>
                    <a:lnTo>
                      <a:pt x="48" y="16"/>
                    </a:lnTo>
                    <a:lnTo>
                      <a:pt x="58" y="22"/>
                    </a:lnTo>
                    <a:lnTo>
                      <a:pt x="90" y="32"/>
                    </a:lnTo>
                    <a:lnTo>
                      <a:pt x="90" y="43"/>
                    </a:lnTo>
                    <a:lnTo>
                      <a:pt x="90" y="59"/>
                    </a:lnTo>
                    <a:lnTo>
                      <a:pt x="69" y="74"/>
                    </a:lnTo>
                    <a:lnTo>
                      <a:pt x="48" y="85"/>
                    </a:lnTo>
                    <a:lnTo>
                      <a:pt x="32" y="117"/>
                    </a:lnTo>
                    <a:lnTo>
                      <a:pt x="16" y="106"/>
                    </a:lnTo>
                    <a:lnTo>
                      <a:pt x="16" y="90"/>
                    </a:lnTo>
                    <a:lnTo>
                      <a:pt x="21" y="74"/>
                    </a:lnTo>
                    <a:lnTo>
                      <a:pt x="11" y="80"/>
                    </a:lnTo>
                    <a:lnTo>
                      <a:pt x="0" y="69"/>
                    </a:lnTo>
                    <a:lnTo>
                      <a:pt x="0" y="48"/>
                    </a:lnTo>
                    <a:lnTo>
                      <a:pt x="16" y="16"/>
                    </a:lnTo>
                    <a:lnTo>
                      <a:pt x="32" y="0"/>
                    </a:lnTo>
                    <a:lnTo>
                      <a:pt x="37" y="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81" name="Freeform 533"/>
              <p:cNvSpPr>
                <a:spLocks/>
              </p:cNvSpPr>
              <p:nvPr/>
            </p:nvSpPr>
            <p:spPr bwMode="auto">
              <a:xfrm>
                <a:off x="1581" y="2400"/>
                <a:ext cx="211" cy="327"/>
              </a:xfrm>
              <a:custGeom>
                <a:avLst/>
                <a:gdLst>
                  <a:gd name="T0" fmla="*/ 21 w 211"/>
                  <a:gd name="T1" fmla="*/ 58 h 327"/>
                  <a:gd name="T2" fmla="*/ 21 w 211"/>
                  <a:gd name="T3" fmla="*/ 74 h 327"/>
                  <a:gd name="T4" fmla="*/ 37 w 211"/>
                  <a:gd name="T5" fmla="*/ 85 h 327"/>
                  <a:gd name="T6" fmla="*/ 53 w 211"/>
                  <a:gd name="T7" fmla="*/ 53 h 327"/>
                  <a:gd name="T8" fmla="*/ 74 w 211"/>
                  <a:gd name="T9" fmla="*/ 42 h 327"/>
                  <a:gd name="T10" fmla="*/ 95 w 211"/>
                  <a:gd name="T11" fmla="*/ 27 h 327"/>
                  <a:gd name="T12" fmla="*/ 95 w 211"/>
                  <a:gd name="T13" fmla="*/ 11 h 327"/>
                  <a:gd name="T14" fmla="*/ 95 w 211"/>
                  <a:gd name="T15" fmla="*/ 0 h 327"/>
                  <a:gd name="T16" fmla="*/ 137 w 211"/>
                  <a:gd name="T17" fmla="*/ 42 h 327"/>
                  <a:gd name="T18" fmla="*/ 164 w 211"/>
                  <a:gd name="T19" fmla="*/ 37 h 327"/>
                  <a:gd name="T20" fmla="*/ 179 w 211"/>
                  <a:gd name="T21" fmla="*/ 42 h 327"/>
                  <a:gd name="T22" fmla="*/ 169 w 211"/>
                  <a:gd name="T23" fmla="*/ 63 h 327"/>
                  <a:gd name="T24" fmla="*/ 185 w 211"/>
                  <a:gd name="T25" fmla="*/ 74 h 327"/>
                  <a:gd name="T26" fmla="*/ 153 w 211"/>
                  <a:gd name="T27" fmla="*/ 74 h 327"/>
                  <a:gd name="T28" fmla="*/ 137 w 211"/>
                  <a:gd name="T29" fmla="*/ 90 h 327"/>
                  <a:gd name="T30" fmla="*/ 132 w 211"/>
                  <a:gd name="T31" fmla="*/ 111 h 327"/>
                  <a:gd name="T32" fmla="*/ 121 w 211"/>
                  <a:gd name="T33" fmla="*/ 122 h 327"/>
                  <a:gd name="T34" fmla="*/ 121 w 211"/>
                  <a:gd name="T35" fmla="*/ 132 h 327"/>
                  <a:gd name="T36" fmla="*/ 137 w 211"/>
                  <a:gd name="T37" fmla="*/ 158 h 327"/>
                  <a:gd name="T38" fmla="*/ 132 w 211"/>
                  <a:gd name="T39" fmla="*/ 164 h 327"/>
                  <a:gd name="T40" fmla="*/ 153 w 211"/>
                  <a:gd name="T41" fmla="*/ 174 h 327"/>
                  <a:gd name="T42" fmla="*/ 164 w 211"/>
                  <a:gd name="T43" fmla="*/ 174 h 327"/>
                  <a:gd name="T44" fmla="*/ 174 w 211"/>
                  <a:gd name="T45" fmla="*/ 164 h 327"/>
                  <a:gd name="T46" fmla="*/ 179 w 211"/>
                  <a:gd name="T47" fmla="*/ 195 h 327"/>
                  <a:gd name="T48" fmla="*/ 195 w 211"/>
                  <a:gd name="T49" fmla="*/ 195 h 327"/>
                  <a:gd name="T50" fmla="*/ 211 w 211"/>
                  <a:gd name="T51" fmla="*/ 222 h 327"/>
                  <a:gd name="T52" fmla="*/ 200 w 211"/>
                  <a:gd name="T53" fmla="*/ 275 h 327"/>
                  <a:gd name="T54" fmla="*/ 211 w 211"/>
                  <a:gd name="T55" fmla="*/ 290 h 327"/>
                  <a:gd name="T56" fmla="*/ 206 w 211"/>
                  <a:gd name="T57" fmla="*/ 311 h 327"/>
                  <a:gd name="T58" fmla="*/ 190 w 211"/>
                  <a:gd name="T59" fmla="*/ 327 h 327"/>
                  <a:gd name="T60" fmla="*/ 174 w 211"/>
                  <a:gd name="T61" fmla="*/ 306 h 327"/>
                  <a:gd name="T62" fmla="*/ 111 w 211"/>
                  <a:gd name="T63" fmla="*/ 275 h 327"/>
                  <a:gd name="T64" fmla="*/ 95 w 211"/>
                  <a:gd name="T65" fmla="*/ 253 h 327"/>
                  <a:gd name="T66" fmla="*/ 58 w 211"/>
                  <a:gd name="T67" fmla="*/ 180 h 327"/>
                  <a:gd name="T68" fmla="*/ 26 w 211"/>
                  <a:gd name="T69" fmla="*/ 116 h 327"/>
                  <a:gd name="T70" fmla="*/ 5 w 211"/>
                  <a:gd name="T71" fmla="*/ 106 h 327"/>
                  <a:gd name="T72" fmla="*/ 0 w 211"/>
                  <a:gd name="T73" fmla="*/ 69 h 327"/>
                  <a:gd name="T74" fmla="*/ 21 w 211"/>
                  <a:gd name="T75" fmla="*/ 58 h 3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211" h="327">
                    <a:moveTo>
                      <a:pt x="21" y="58"/>
                    </a:moveTo>
                    <a:lnTo>
                      <a:pt x="21" y="74"/>
                    </a:lnTo>
                    <a:lnTo>
                      <a:pt x="37" y="85"/>
                    </a:lnTo>
                    <a:lnTo>
                      <a:pt x="53" y="53"/>
                    </a:lnTo>
                    <a:lnTo>
                      <a:pt x="74" y="42"/>
                    </a:lnTo>
                    <a:lnTo>
                      <a:pt x="95" y="27"/>
                    </a:lnTo>
                    <a:lnTo>
                      <a:pt x="95" y="11"/>
                    </a:lnTo>
                    <a:lnTo>
                      <a:pt x="95" y="0"/>
                    </a:lnTo>
                    <a:lnTo>
                      <a:pt x="137" y="42"/>
                    </a:lnTo>
                    <a:lnTo>
                      <a:pt x="164" y="37"/>
                    </a:lnTo>
                    <a:lnTo>
                      <a:pt x="179" y="42"/>
                    </a:lnTo>
                    <a:lnTo>
                      <a:pt x="169" y="63"/>
                    </a:lnTo>
                    <a:lnTo>
                      <a:pt x="185" y="74"/>
                    </a:lnTo>
                    <a:lnTo>
                      <a:pt x="153" y="74"/>
                    </a:lnTo>
                    <a:lnTo>
                      <a:pt x="137" y="90"/>
                    </a:lnTo>
                    <a:lnTo>
                      <a:pt x="132" y="111"/>
                    </a:lnTo>
                    <a:lnTo>
                      <a:pt x="121" y="122"/>
                    </a:lnTo>
                    <a:lnTo>
                      <a:pt x="121" y="132"/>
                    </a:lnTo>
                    <a:lnTo>
                      <a:pt x="137" y="158"/>
                    </a:lnTo>
                    <a:lnTo>
                      <a:pt x="132" y="164"/>
                    </a:lnTo>
                    <a:lnTo>
                      <a:pt x="153" y="174"/>
                    </a:lnTo>
                    <a:lnTo>
                      <a:pt x="164" y="174"/>
                    </a:lnTo>
                    <a:lnTo>
                      <a:pt x="174" y="164"/>
                    </a:lnTo>
                    <a:lnTo>
                      <a:pt x="179" y="195"/>
                    </a:lnTo>
                    <a:lnTo>
                      <a:pt x="195" y="195"/>
                    </a:lnTo>
                    <a:lnTo>
                      <a:pt x="211" y="222"/>
                    </a:lnTo>
                    <a:lnTo>
                      <a:pt x="200" y="275"/>
                    </a:lnTo>
                    <a:lnTo>
                      <a:pt x="211" y="290"/>
                    </a:lnTo>
                    <a:lnTo>
                      <a:pt x="206" y="311"/>
                    </a:lnTo>
                    <a:lnTo>
                      <a:pt x="190" y="327"/>
                    </a:lnTo>
                    <a:lnTo>
                      <a:pt x="174" y="306"/>
                    </a:lnTo>
                    <a:lnTo>
                      <a:pt x="111" y="275"/>
                    </a:lnTo>
                    <a:lnTo>
                      <a:pt x="95" y="253"/>
                    </a:lnTo>
                    <a:lnTo>
                      <a:pt x="58" y="180"/>
                    </a:lnTo>
                    <a:lnTo>
                      <a:pt x="26" y="116"/>
                    </a:lnTo>
                    <a:lnTo>
                      <a:pt x="5" y="106"/>
                    </a:lnTo>
                    <a:lnTo>
                      <a:pt x="0" y="69"/>
                    </a:lnTo>
                    <a:lnTo>
                      <a:pt x="21" y="58"/>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82" name="Freeform 534"/>
              <p:cNvSpPr>
                <a:spLocks/>
              </p:cNvSpPr>
              <p:nvPr/>
            </p:nvSpPr>
            <p:spPr bwMode="auto">
              <a:xfrm>
                <a:off x="2884" y="2173"/>
                <a:ext cx="47" cy="111"/>
              </a:xfrm>
              <a:custGeom>
                <a:avLst/>
                <a:gdLst>
                  <a:gd name="T0" fmla="*/ 0 w 47"/>
                  <a:gd name="T1" fmla="*/ 27 h 111"/>
                  <a:gd name="T2" fmla="*/ 10 w 47"/>
                  <a:gd name="T3" fmla="*/ 16 h 111"/>
                  <a:gd name="T4" fmla="*/ 26 w 47"/>
                  <a:gd name="T5" fmla="*/ 11 h 111"/>
                  <a:gd name="T6" fmla="*/ 31 w 47"/>
                  <a:gd name="T7" fmla="*/ 0 h 111"/>
                  <a:gd name="T8" fmla="*/ 42 w 47"/>
                  <a:gd name="T9" fmla="*/ 11 h 111"/>
                  <a:gd name="T10" fmla="*/ 47 w 47"/>
                  <a:gd name="T11" fmla="*/ 42 h 111"/>
                  <a:gd name="T12" fmla="*/ 31 w 47"/>
                  <a:gd name="T13" fmla="*/ 58 h 111"/>
                  <a:gd name="T14" fmla="*/ 31 w 47"/>
                  <a:gd name="T15" fmla="*/ 111 h 111"/>
                  <a:gd name="T16" fmla="*/ 10 w 47"/>
                  <a:gd name="T17" fmla="*/ 111 h 111"/>
                  <a:gd name="T18" fmla="*/ 10 w 47"/>
                  <a:gd name="T19" fmla="*/ 64 h 111"/>
                  <a:gd name="T20" fmla="*/ 5 w 47"/>
                  <a:gd name="T21" fmla="*/ 42 h 111"/>
                  <a:gd name="T22" fmla="*/ 0 w 47"/>
                  <a:gd name="T23" fmla="*/ 37 h 111"/>
                  <a:gd name="T24" fmla="*/ 0 w 47"/>
                  <a:gd name="T25" fmla="*/ 27 h 1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7" h="111">
                    <a:moveTo>
                      <a:pt x="0" y="27"/>
                    </a:moveTo>
                    <a:lnTo>
                      <a:pt x="10" y="16"/>
                    </a:lnTo>
                    <a:lnTo>
                      <a:pt x="26" y="11"/>
                    </a:lnTo>
                    <a:lnTo>
                      <a:pt x="31" y="0"/>
                    </a:lnTo>
                    <a:lnTo>
                      <a:pt x="42" y="11"/>
                    </a:lnTo>
                    <a:lnTo>
                      <a:pt x="47" y="42"/>
                    </a:lnTo>
                    <a:lnTo>
                      <a:pt x="31" y="58"/>
                    </a:lnTo>
                    <a:lnTo>
                      <a:pt x="31" y="111"/>
                    </a:lnTo>
                    <a:lnTo>
                      <a:pt x="10" y="111"/>
                    </a:lnTo>
                    <a:lnTo>
                      <a:pt x="10" y="64"/>
                    </a:lnTo>
                    <a:lnTo>
                      <a:pt x="5" y="42"/>
                    </a:lnTo>
                    <a:lnTo>
                      <a:pt x="0" y="37"/>
                    </a:lnTo>
                    <a:lnTo>
                      <a:pt x="0" y="27"/>
                    </a:lnTo>
                  </a:path>
                </a:pathLst>
              </a:custGeom>
              <a:solidFill>
                <a:srgbClr val="00B0F0"/>
              </a:solidFill>
              <a:ln w="5" cap="sq">
                <a:solidFill>
                  <a:schemeClr val="tx1"/>
                </a:solidFill>
                <a:prstDash val="solid"/>
                <a:miter lim="800000"/>
                <a:headEnd/>
                <a:tailEnd/>
              </a:ln>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83" name="Freeform 535"/>
              <p:cNvSpPr>
                <a:spLocks/>
              </p:cNvSpPr>
              <p:nvPr/>
            </p:nvSpPr>
            <p:spPr bwMode="auto">
              <a:xfrm>
                <a:off x="3348" y="2585"/>
                <a:ext cx="163" cy="295"/>
              </a:xfrm>
              <a:custGeom>
                <a:avLst/>
                <a:gdLst>
                  <a:gd name="T0" fmla="*/ 111 w 163"/>
                  <a:gd name="T1" fmla="*/ 21 h 295"/>
                  <a:gd name="T2" fmla="*/ 126 w 163"/>
                  <a:gd name="T3" fmla="*/ 16 h 295"/>
                  <a:gd name="T4" fmla="*/ 142 w 163"/>
                  <a:gd name="T5" fmla="*/ 10 h 295"/>
                  <a:gd name="T6" fmla="*/ 158 w 163"/>
                  <a:gd name="T7" fmla="*/ 0 h 295"/>
                  <a:gd name="T8" fmla="*/ 158 w 163"/>
                  <a:gd name="T9" fmla="*/ 21 h 295"/>
                  <a:gd name="T10" fmla="*/ 163 w 163"/>
                  <a:gd name="T11" fmla="*/ 42 h 295"/>
                  <a:gd name="T12" fmla="*/ 163 w 163"/>
                  <a:gd name="T13" fmla="*/ 63 h 295"/>
                  <a:gd name="T14" fmla="*/ 163 w 163"/>
                  <a:gd name="T15" fmla="*/ 84 h 295"/>
                  <a:gd name="T16" fmla="*/ 147 w 163"/>
                  <a:gd name="T17" fmla="*/ 105 h 295"/>
                  <a:gd name="T18" fmla="*/ 132 w 163"/>
                  <a:gd name="T19" fmla="*/ 116 h 295"/>
                  <a:gd name="T20" fmla="*/ 121 w 163"/>
                  <a:gd name="T21" fmla="*/ 121 h 295"/>
                  <a:gd name="T22" fmla="*/ 105 w 163"/>
                  <a:gd name="T23" fmla="*/ 132 h 295"/>
                  <a:gd name="T24" fmla="*/ 84 w 163"/>
                  <a:gd name="T25" fmla="*/ 153 h 295"/>
                  <a:gd name="T26" fmla="*/ 84 w 163"/>
                  <a:gd name="T27" fmla="*/ 153 h 295"/>
                  <a:gd name="T28" fmla="*/ 63 w 163"/>
                  <a:gd name="T29" fmla="*/ 169 h 295"/>
                  <a:gd name="T30" fmla="*/ 63 w 163"/>
                  <a:gd name="T31" fmla="*/ 179 h 295"/>
                  <a:gd name="T32" fmla="*/ 74 w 163"/>
                  <a:gd name="T33" fmla="*/ 211 h 295"/>
                  <a:gd name="T34" fmla="*/ 74 w 163"/>
                  <a:gd name="T35" fmla="*/ 237 h 295"/>
                  <a:gd name="T36" fmla="*/ 63 w 163"/>
                  <a:gd name="T37" fmla="*/ 253 h 295"/>
                  <a:gd name="T38" fmla="*/ 37 w 163"/>
                  <a:gd name="T39" fmla="*/ 264 h 295"/>
                  <a:gd name="T40" fmla="*/ 26 w 163"/>
                  <a:gd name="T41" fmla="*/ 274 h 295"/>
                  <a:gd name="T42" fmla="*/ 26 w 163"/>
                  <a:gd name="T43" fmla="*/ 295 h 295"/>
                  <a:gd name="T44" fmla="*/ 16 w 163"/>
                  <a:gd name="T45" fmla="*/ 295 h 295"/>
                  <a:gd name="T46" fmla="*/ 16 w 163"/>
                  <a:gd name="T47" fmla="*/ 274 h 295"/>
                  <a:gd name="T48" fmla="*/ 10 w 163"/>
                  <a:gd name="T49" fmla="*/ 253 h 295"/>
                  <a:gd name="T50" fmla="*/ 10 w 163"/>
                  <a:gd name="T51" fmla="*/ 232 h 295"/>
                  <a:gd name="T52" fmla="*/ 10 w 163"/>
                  <a:gd name="T53" fmla="*/ 211 h 295"/>
                  <a:gd name="T54" fmla="*/ 26 w 163"/>
                  <a:gd name="T55" fmla="*/ 195 h 295"/>
                  <a:gd name="T56" fmla="*/ 31 w 163"/>
                  <a:gd name="T57" fmla="*/ 169 h 295"/>
                  <a:gd name="T58" fmla="*/ 37 w 163"/>
                  <a:gd name="T59" fmla="*/ 142 h 295"/>
                  <a:gd name="T60" fmla="*/ 37 w 163"/>
                  <a:gd name="T61" fmla="*/ 111 h 295"/>
                  <a:gd name="T62" fmla="*/ 26 w 163"/>
                  <a:gd name="T63" fmla="*/ 105 h 295"/>
                  <a:gd name="T64" fmla="*/ 16 w 163"/>
                  <a:gd name="T65" fmla="*/ 100 h 295"/>
                  <a:gd name="T66" fmla="*/ 0 w 163"/>
                  <a:gd name="T67" fmla="*/ 100 h 295"/>
                  <a:gd name="T68" fmla="*/ 0 w 163"/>
                  <a:gd name="T69" fmla="*/ 90 h 295"/>
                  <a:gd name="T70" fmla="*/ 0 w 163"/>
                  <a:gd name="T71" fmla="*/ 90 h 295"/>
                  <a:gd name="T72" fmla="*/ 0 w 163"/>
                  <a:gd name="T73" fmla="*/ 79 h 295"/>
                  <a:gd name="T74" fmla="*/ 16 w 163"/>
                  <a:gd name="T75" fmla="*/ 74 h 295"/>
                  <a:gd name="T76" fmla="*/ 26 w 163"/>
                  <a:gd name="T77" fmla="*/ 68 h 295"/>
                  <a:gd name="T78" fmla="*/ 42 w 163"/>
                  <a:gd name="T79" fmla="*/ 63 h 295"/>
                  <a:gd name="T80" fmla="*/ 53 w 163"/>
                  <a:gd name="T81" fmla="*/ 74 h 295"/>
                  <a:gd name="T82" fmla="*/ 63 w 163"/>
                  <a:gd name="T83" fmla="*/ 68 h 295"/>
                  <a:gd name="T84" fmla="*/ 63 w 163"/>
                  <a:gd name="T85" fmla="*/ 84 h 295"/>
                  <a:gd name="T86" fmla="*/ 58 w 163"/>
                  <a:gd name="T87" fmla="*/ 95 h 295"/>
                  <a:gd name="T88" fmla="*/ 74 w 163"/>
                  <a:gd name="T89" fmla="*/ 121 h 295"/>
                  <a:gd name="T90" fmla="*/ 84 w 163"/>
                  <a:gd name="T91" fmla="*/ 100 h 295"/>
                  <a:gd name="T92" fmla="*/ 84 w 163"/>
                  <a:gd name="T93" fmla="*/ 90 h 295"/>
                  <a:gd name="T94" fmla="*/ 84 w 163"/>
                  <a:gd name="T95" fmla="*/ 84 h 295"/>
                  <a:gd name="T96" fmla="*/ 84 w 163"/>
                  <a:gd name="T97" fmla="*/ 74 h 295"/>
                  <a:gd name="T98" fmla="*/ 68 w 163"/>
                  <a:gd name="T99" fmla="*/ 53 h 295"/>
                  <a:gd name="T100" fmla="*/ 63 w 163"/>
                  <a:gd name="T101" fmla="*/ 31 h 295"/>
                  <a:gd name="T102" fmla="*/ 68 w 163"/>
                  <a:gd name="T103" fmla="*/ 21 h 295"/>
                  <a:gd name="T104" fmla="*/ 95 w 163"/>
                  <a:gd name="T105" fmla="*/ 21 h 295"/>
                  <a:gd name="T106" fmla="*/ 111 w 163"/>
                  <a:gd name="T107" fmla="*/ 21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63" h="295">
                    <a:moveTo>
                      <a:pt x="111" y="21"/>
                    </a:moveTo>
                    <a:lnTo>
                      <a:pt x="126" y="16"/>
                    </a:lnTo>
                    <a:lnTo>
                      <a:pt x="142" y="10"/>
                    </a:lnTo>
                    <a:lnTo>
                      <a:pt x="158" y="0"/>
                    </a:lnTo>
                    <a:lnTo>
                      <a:pt x="158" y="21"/>
                    </a:lnTo>
                    <a:lnTo>
                      <a:pt x="163" y="42"/>
                    </a:lnTo>
                    <a:lnTo>
                      <a:pt x="163" y="63"/>
                    </a:lnTo>
                    <a:lnTo>
                      <a:pt x="163" y="84"/>
                    </a:lnTo>
                    <a:lnTo>
                      <a:pt x="147" y="105"/>
                    </a:lnTo>
                    <a:lnTo>
                      <a:pt x="132" y="116"/>
                    </a:lnTo>
                    <a:lnTo>
                      <a:pt x="121" y="121"/>
                    </a:lnTo>
                    <a:lnTo>
                      <a:pt x="105" y="132"/>
                    </a:lnTo>
                    <a:lnTo>
                      <a:pt x="84" y="153"/>
                    </a:lnTo>
                    <a:lnTo>
                      <a:pt x="84" y="153"/>
                    </a:lnTo>
                    <a:lnTo>
                      <a:pt x="63" y="169"/>
                    </a:lnTo>
                    <a:lnTo>
                      <a:pt x="63" y="179"/>
                    </a:lnTo>
                    <a:lnTo>
                      <a:pt x="74" y="211"/>
                    </a:lnTo>
                    <a:lnTo>
                      <a:pt x="74" y="237"/>
                    </a:lnTo>
                    <a:lnTo>
                      <a:pt x="63" y="253"/>
                    </a:lnTo>
                    <a:lnTo>
                      <a:pt x="37" y="264"/>
                    </a:lnTo>
                    <a:lnTo>
                      <a:pt x="26" y="274"/>
                    </a:lnTo>
                    <a:lnTo>
                      <a:pt x="26" y="295"/>
                    </a:lnTo>
                    <a:lnTo>
                      <a:pt x="16" y="295"/>
                    </a:lnTo>
                    <a:lnTo>
                      <a:pt x="16" y="274"/>
                    </a:lnTo>
                    <a:lnTo>
                      <a:pt x="10" y="253"/>
                    </a:lnTo>
                    <a:lnTo>
                      <a:pt x="10" y="232"/>
                    </a:lnTo>
                    <a:lnTo>
                      <a:pt x="10" y="211"/>
                    </a:lnTo>
                    <a:lnTo>
                      <a:pt x="26" y="195"/>
                    </a:lnTo>
                    <a:lnTo>
                      <a:pt x="31" y="169"/>
                    </a:lnTo>
                    <a:lnTo>
                      <a:pt x="37" y="142"/>
                    </a:lnTo>
                    <a:lnTo>
                      <a:pt x="37" y="111"/>
                    </a:lnTo>
                    <a:lnTo>
                      <a:pt x="26" y="105"/>
                    </a:lnTo>
                    <a:lnTo>
                      <a:pt x="16" y="100"/>
                    </a:lnTo>
                    <a:lnTo>
                      <a:pt x="0" y="100"/>
                    </a:lnTo>
                    <a:lnTo>
                      <a:pt x="0" y="90"/>
                    </a:lnTo>
                    <a:lnTo>
                      <a:pt x="0" y="90"/>
                    </a:lnTo>
                    <a:lnTo>
                      <a:pt x="0" y="79"/>
                    </a:lnTo>
                    <a:lnTo>
                      <a:pt x="16" y="74"/>
                    </a:lnTo>
                    <a:lnTo>
                      <a:pt x="26" y="68"/>
                    </a:lnTo>
                    <a:lnTo>
                      <a:pt x="42" y="63"/>
                    </a:lnTo>
                    <a:lnTo>
                      <a:pt x="53" y="74"/>
                    </a:lnTo>
                    <a:lnTo>
                      <a:pt x="63" y="68"/>
                    </a:lnTo>
                    <a:lnTo>
                      <a:pt x="63" y="84"/>
                    </a:lnTo>
                    <a:lnTo>
                      <a:pt x="58" y="95"/>
                    </a:lnTo>
                    <a:lnTo>
                      <a:pt x="74" y="121"/>
                    </a:lnTo>
                    <a:lnTo>
                      <a:pt x="84" y="100"/>
                    </a:lnTo>
                    <a:lnTo>
                      <a:pt x="84" y="90"/>
                    </a:lnTo>
                    <a:lnTo>
                      <a:pt x="84" y="84"/>
                    </a:lnTo>
                    <a:lnTo>
                      <a:pt x="84" y="74"/>
                    </a:lnTo>
                    <a:lnTo>
                      <a:pt x="68" y="53"/>
                    </a:lnTo>
                    <a:lnTo>
                      <a:pt x="63" y="31"/>
                    </a:lnTo>
                    <a:lnTo>
                      <a:pt x="68" y="21"/>
                    </a:lnTo>
                    <a:lnTo>
                      <a:pt x="95" y="21"/>
                    </a:lnTo>
                    <a:lnTo>
                      <a:pt x="111" y="2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84" name="Freeform 536"/>
              <p:cNvSpPr>
                <a:spLocks/>
              </p:cNvSpPr>
              <p:nvPr/>
            </p:nvSpPr>
            <p:spPr bwMode="auto">
              <a:xfrm>
                <a:off x="1750" y="2041"/>
                <a:ext cx="53" cy="27"/>
              </a:xfrm>
              <a:custGeom>
                <a:avLst/>
                <a:gdLst>
                  <a:gd name="T0" fmla="*/ 21 w 53"/>
                  <a:gd name="T1" fmla="*/ 6 h 27"/>
                  <a:gd name="T2" fmla="*/ 42 w 53"/>
                  <a:gd name="T3" fmla="*/ 16 h 27"/>
                  <a:gd name="T4" fmla="*/ 53 w 53"/>
                  <a:gd name="T5" fmla="*/ 27 h 27"/>
                  <a:gd name="T6" fmla="*/ 5 w 53"/>
                  <a:gd name="T7" fmla="*/ 27 h 27"/>
                  <a:gd name="T8" fmla="*/ 0 w 53"/>
                  <a:gd name="T9" fmla="*/ 0 h 27"/>
                  <a:gd name="T10" fmla="*/ 21 w 53"/>
                  <a:gd name="T11" fmla="*/ 6 h 27"/>
                </a:gdLst>
                <a:ahLst/>
                <a:cxnLst>
                  <a:cxn ang="0">
                    <a:pos x="T0" y="T1"/>
                  </a:cxn>
                  <a:cxn ang="0">
                    <a:pos x="T2" y="T3"/>
                  </a:cxn>
                  <a:cxn ang="0">
                    <a:pos x="T4" y="T5"/>
                  </a:cxn>
                  <a:cxn ang="0">
                    <a:pos x="T6" y="T7"/>
                  </a:cxn>
                  <a:cxn ang="0">
                    <a:pos x="T8" y="T9"/>
                  </a:cxn>
                  <a:cxn ang="0">
                    <a:pos x="T10" y="T11"/>
                  </a:cxn>
                </a:cxnLst>
                <a:rect l="0" t="0" r="r" b="b"/>
                <a:pathLst>
                  <a:path w="53" h="27">
                    <a:moveTo>
                      <a:pt x="21" y="6"/>
                    </a:moveTo>
                    <a:lnTo>
                      <a:pt x="42" y="16"/>
                    </a:lnTo>
                    <a:lnTo>
                      <a:pt x="53" y="27"/>
                    </a:lnTo>
                    <a:lnTo>
                      <a:pt x="5" y="27"/>
                    </a:lnTo>
                    <a:lnTo>
                      <a:pt x="0" y="0"/>
                    </a:lnTo>
                    <a:lnTo>
                      <a:pt x="21" y="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85" name="Freeform 537"/>
              <p:cNvSpPr>
                <a:spLocks/>
              </p:cNvSpPr>
              <p:nvPr/>
            </p:nvSpPr>
            <p:spPr bwMode="auto">
              <a:xfrm>
                <a:off x="3179" y="2711"/>
                <a:ext cx="148" cy="169"/>
              </a:xfrm>
              <a:custGeom>
                <a:avLst/>
                <a:gdLst>
                  <a:gd name="T0" fmla="*/ 11 w 148"/>
                  <a:gd name="T1" fmla="*/ 153 h 169"/>
                  <a:gd name="T2" fmla="*/ 11 w 148"/>
                  <a:gd name="T3" fmla="*/ 153 h 169"/>
                  <a:gd name="T4" fmla="*/ 0 w 148"/>
                  <a:gd name="T5" fmla="*/ 132 h 169"/>
                  <a:gd name="T6" fmla="*/ 0 w 148"/>
                  <a:gd name="T7" fmla="*/ 80 h 169"/>
                  <a:gd name="T8" fmla="*/ 16 w 148"/>
                  <a:gd name="T9" fmla="*/ 80 h 169"/>
                  <a:gd name="T10" fmla="*/ 21 w 148"/>
                  <a:gd name="T11" fmla="*/ 16 h 169"/>
                  <a:gd name="T12" fmla="*/ 69 w 148"/>
                  <a:gd name="T13" fmla="*/ 11 h 169"/>
                  <a:gd name="T14" fmla="*/ 84 w 148"/>
                  <a:gd name="T15" fmla="*/ 6 h 169"/>
                  <a:gd name="T16" fmla="*/ 84 w 148"/>
                  <a:gd name="T17" fmla="*/ 0 h 169"/>
                  <a:gd name="T18" fmla="*/ 84 w 148"/>
                  <a:gd name="T19" fmla="*/ 6 h 169"/>
                  <a:gd name="T20" fmla="*/ 100 w 148"/>
                  <a:gd name="T21" fmla="*/ 37 h 169"/>
                  <a:gd name="T22" fmla="*/ 148 w 148"/>
                  <a:gd name="T23" fmla="*/ 85 h 169"/>
                  <a:gd name="T24" fmla="*/ 142 w 148"/>
                  <a:gd name="T25" fmla="*/ 85 h 169"/>
                  <a:gd name="T26" fmla="*/ 105 w 148"/>
                  <a:gd name="T27" fmla="*/ 111 h 169"/>
                  <a:gd name="T28" fmla="*/ 105 w 148"/>
                  <a:gd name="T29" fmla="*/ 122 h 169"/>
                  <a:gd name="T30" fmla="*/ 90 w 148"/>
                  <a:gd name="T31" fmla="*/ 127 h 169"/>
                  <a:gd name="T32" fmla="*/ 84 w 148"/>
                  <a:gd name="T33" fmla="*/ 148 h 169"/>
                  <a:gd name="T34" fmla="*/ 63 w 148"/>
                  <a:gd name="T35" fmla="*/ 143 h 169"/>
                  <a:gd name="T36" fmla="*/ 47 w 148"/>
                  <a:gd name="T37" fmla="*/ 138 h 169"/>
                  <a:gd name="T38" fmla="*/ 26 w 148"/>
                  <a:gd name="T39" fmla="*/ 169 h 169"/>
                  <a:gd name="T40" fmla="*/ 11 w 148"/>
                  <a:gd name="T41" fmla="*/ 169 h 169"/>
                  <a:gd name="T42" fmla="*/ 5 w 148"/>
                  <a:gd name="T43" fmla="*/ 159 h 169"/>
                  <a:gd name="T44" fmla="*/ 11 w 148"/>
                  <a:gd name="T45" fmla="*/ 153 h 169"/>
                  <a:gd name="T46" fmla="*/ 11 w 148"/>
                  <a:gd name="T47" fmla="*/ 153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48" h="169">
                    <a:moveTo>
                      <a:pt x="11" y="153"/>
                    </a:moveTo>
                    <a:lnTo>
                      <a:pt x="11" y="153"/>
                    </a:lnTo>
                    <a:lnTo>
                      <a:pt x="0" y="132"/>
                    </a:lnTo>
                    <a:lnTo>
                      <a:pt x="0" y="80"/>
                    </a:lnTo>
                    <a:lnTo>
                      <a:pt x="16" y="80"/>
                    </a:lnTo>
                    <a:lnTo>
                      <a:pt x="21" y="16"/>
                    </a:lnTo>
                    <a:lnTo>
                      <a:pt x="69" y="11"/>
                    </a:lnTo>
                    <a:lnTo>
                      <a:pt x="84" y="6"/>
                    </a:lnTo>
                    <a:lnTo>
                      <a:pt x="84" y="0"/>
                    </a:lnTo>
                    <a:lnTo>
                      <a:pt x="84" y="6"/>
                    </a:lnTo>
                    <a:lnTo>
                      <a:pt x="100" y="37"/>
                    </a:lnTo>
                    <a:lnTo>
                      <a:pt x="148" y="85"/>
                    </a:lnTo>
                    <a:lnTo>
                      <a:pt x="142" y="85"/>
                    </a:lnTo>
                    <a:lnTo>
                      <a:pt x="105" y="111"/>
                    </a:lnTo>
                    <a:lnTo>
                      <a:pt x="105" y="122"/>
                    </a:lnTo>
                    <a:lnTo>
                      <a:pt x="90" y="127"/>
                    </a:lnTo>
                    <a:lnTo>
                      <a:pt x="84" y="148"/>
                    </a:lnTo>
                    <a:lnTo>
                      <a:pt x="63" y="143"/>
                    </a:lnTo>
                    <a:lnTo>
                      <a:pt x="47" y="138"/>
                    </a:lnTo>
                    <a:lnTo>
                      <a:pt x="26" y="169"/>
                    </a:lnTo>
                    <a:lnTo>
                      <a:pt x="11" y="169"/>
                    </a:lnTo>
                    <a:lnTo>
                      <a:pt x="5" y="159"/>
                    </a:lnTo>
                    <a:lnTo>
                      <a:pt x="11" y="153"/>
                    </a:lnTo>
                    <a:lnTo>
                      <a:pt x="11" y="153"/>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86" name="Freeform 538"/>
              <p:cNvSpPr>
                <a:spLocks/>
              </p:cNvSpPr>
              <p:nvPr/>
            </p:nvSpPr>
            <p:spPr bwMode="auto">
              <a:xfrm>
                <a:off x="2952" y="1424"/>
                <a:ext cx="122" cy="127"/>
              </a:xfrm>
              <a:custGeom>
                <a:avLst/>
                <a:gdLst>
                  <a:gd name="T0" fmla="*/ 21 w 122"/>
                  <a:gd name="T1" fmla="*/ 16 h 127"/>
                  <a:gd name="T2" fmla="*/ 32 w 122"/>
                  <a:gd name="T3" fmla="*/ 16 h 127"/>
                  <a:gd name="T4" fmla="*/ 37 w 122"/>
                  <a:gd name="T5" fmla="*/ 10 h 127"/>
                  <a:gd name="T6" fmla="*/ 32 w 122"/>
                  <a:gd name="T7" fmla="*/ 5 h 127"/>
                  <a:gd name="T8" fmla="*/ 32 w 122"/>
                  <a:gd name="T9" fmla="*/ 0 h 127"/>
                  <a:gd name="T10" fmla="*/ 53 w 122"/>
                  <a:gd name="T11" fmla="*/ 0 h 127"/>
                  <a:gd name="T12" fmla="*/ 74 w 122"/>
                  <a:gd name="T13" fmla="*/ 10 h 127"/>
                  <a:gd name="T14" fmla="*/ 90 w 122"/>
                  <a:gd name="T15" fmla="*/ 0 h 127"/>
                  <a:gd name="T16" fmla="*/ 111 w 122"/>
                  <a:gd name="T17" fmla="*/ 10 h 127"/>
                  <a:gd name="T18" fmla="*/ 116 w 122"/>
                  <a:gd name="T19" fmla="*/ 37 h 127"/>
                  <a:gd name="T20" fmla="*/ 122 w 122"/>
                  <a:gd name="T21" fmla="*/ 63 h 127"/>
                  <a:gd name="T22" fmla="*/ 116 w 122"/>
                  <a:gd name="T23" fmla="*/ 58 h 127"/>
                  <a:gd name="T24" fmla="*/ 95 w 122"/>
                  <a:gd name="T25" fmla="*/ 74 h 127"/>
                  <a:gd name="T26" fmla="*/ 85 w 122"/>
                  <a:gd name="T27" fmla="*/ 74 h 127"/>
                  <a:gd name="T28" fmla="*/ 95 w 122"/>
                  <a:gd name="T29" fmla="*/ 90 h 127"/>
                  <a:gd name="T30" fmla="*/ 100 w 122"/>
                  <a:gd name="T31" fmla="*/ 90 h 127"/>
                  <a:gd name="T32" fmla="*/ 111 w 122"/>
                  <a:gd name="T33" fmla="*/ 100 h 127"/>
                  <a:gd name="T34" fmla="*/ 95 w 122"/>
                  <a:gd name="T35" fmla="*/ 111 h 127"/>
                  <a:gd name="T36" fmla="*/ 100 w 122"/>
                  <a:gd name="T37" fmla="*/ 121 h 127"/>
                  <a:gd name="T38" fmla="*/ 79 w 122"/>
                  <a:gd name="T39" fmla="*/ 121 h 127"/>
                  <a:gd name="T40" fmla="*/ 64 w 122"/>
                  <a:gd name="T41" fmla="*/ 121 h 127"/>
                  <a:gd name="T42" fmla="*/ 64 w 122"/>
                  <a:gd name="T43" fmla="*/ 127 h 127"/>
                  <a:gd name="T44" fmla="*/ 58 w 122"/>
                  <a:gd name="T45" fmla="*/ 121 h 127"/>
                  <a:gd name="T46" fmla="*/ 53 w 122"/>
                  <a:gd name="T47" fmla="*/ 121 h 127"/>
                  <a:gd name="T48" fmla="*/ 48 w 122"/>
                  <a:gd name="T49" fmla="*/ 121 h 127"/>
                  <a:gd name="T50" fmla="*/ 32 w 122"/>
                  <a:gd name="T51" fmla="*/ 116 h 127"/>
                  <a:gd name="T52" fmla="*/ 32 w 122"/>
                  <a:gd name="T53" fmla="*/ 95 h 127"/>
                  <a:gd name="T54" fmla="*/ 11 w 122"/>
                  <a:gd name="T55" fmla="*/ 90 h 127"/>
                  <a:gd name="T56" fmla="*/ 11 w 122"/>
                  <a:gd name="T57" fmla="*/ 79 h 127"/>
                  <a:gd name="T58" fmla="*/ 6 w 122"/>
                  <a:gd name="T59" fmla="*/ 74 h 127"/>
                  <a:gd name="T60" fmla="*/ 6 w 122"/>
                  <a:gd name="T61" fmla="*/ 69 h 127"/>
                  <a:gd name="T62" fmla="*/ 0 w 122"/>
                  <a:gd name="T63" fmla="*/ 47 h 127"/>
                  <a:gd name="T64" fmla="*/ 16 w 122"/>
                  <a:gd name="T65" fmla="*/ 42 h 127"/>
                  <a:gd name="T66" fmla="*/ 11 w 122"/>
                  <a:gd name="T67" fmla="*/ 21 h 127"/>
                  <a:gd name="T68" fmla="*/ 21 w 122"/>
                  <a:gd name="T69" fmla="*/ 16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22" h="127">
                    <a:moveTo>
                      <a:pt x="21" y="16"/>
                    </a:moveTo>
                    <a:lnTo>
                      <a:pt x="32" y="16"/>
                    </a:lnTo>
                    <a:lnTo>
                      <a:pt x="37" y="10"/>
                    </a:lnTo>
                    <a:lnTo>
                      <a:pt x="32" y="5"/>
                    </a:lnTo>
                    <a:lnTo>
                      <a:pt x="32" y="0"/>
                    </a:lnTo>
                    <a:lnTo>
                      <a:pt x="53" y="0"/>
                    </a:lnTo>
                    <a:lnTo>
                      <a:pt x="74" y="10"/>
                    </a:lnTo>
                    <a:lnTo>
                      <a:pt x="90" y="0"/>
                    </a:lnTo>
                    <a:lnTo>
                      <a:pt x="111" y="10"/>
                    </a:lnTo>
                    <a:lnTo>
                      <a:pt x="116" y="37"/>
                    </a:lnTo>
                    <a:lnTo>
                      <a:pt x="122" y="63"/>
                    </a:lnTo>
                    <a:lnTo>
                      <a:pt x="116" y="58"/>
                    </a:lnTo>
                    <a:lnTo>
                      <a:pt x="95" y="74"/>
                    </a:lnTo>
                    <a:lnTo>
                      <a:pt x="85" y="74"/>
                    </a:lnTo>
                    <a:lnTo>
                      <a:pt x="95" y="90"/>
                    </a:lnTo>
                    <a:lnTo>
                      <a:pt x="100" y="90"/>
                    </a:lnTo>
                    <a:lnTo>
                      <a:pt x="111" y="100"/>
                    </a:lnTo>
                    <a:lnTo>
                      <a:pt x="95" y="111"/>
                    </a:lnTo>
                    <a:lnTo>
                      <a:pt x="100" y="121"/>
                    </a:lnTo>
                    <a:lnTo>
                      <a:pt x="79" y="121"/>
                    </a:lnTo>
                    <a:lnTo>
                      <a:pt x="64" y="121"/>
                    </a:lnTo>
                    <a:lnTo>
                      <a:pt x="64" y="127"/>
                    </a:lnTo>
                    <a:lnTo>
                      <a:pt x="58" y="121"/>
                    </a:lnTo>
                    <a:lnTo>
                      <a:pt x="53" y="121"/>
                    </a:lnTo>
                    <a:lnTo>
                      <a:pt x="48" y="121"/>
                    </a:lnTo>
                    <a:lnTo>
                      <a:pt x="32" y="116"/>
                    </a:lnTo>
                    <a:lnTo>
                      <a:pt x="32" y="95"/>
                    </a:lnTo>
                    <a:lnTo>
                      <a:pt x="11" y="90"/>
                    </a:lnTo>
                    <a:lnTo>
                      <a:pt x="11" y="79"/>
                    </a:lnTo>
                    <a:lnTo>
                      <a:pt x="6" y="74"/>
                    </a:lnTo>
                    <a:lnTo>
                      <a:pt x="6" y="69"/>
                    </a:lnTo>
                    <a:lnTo>
                      <a:pt x="0" y="47"/>
                    </a:lnTo>
                    <a:lnTo>
                      <a:pt x="16" y="42"/>
                    </a:lnTo>
                    <a:lnTo>
                      <a:pt x="11" y="21"/>
                    </a:lnTo>
                    <a:lnTo>
                      <a:pt x="21" y="1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87" name="Freeform 539"/>
              <p:cNvSpPr>
                <a:spLocks/>
              </p:cNvSpPr>
              <p:nvPr/>
            </p:nvSpPr>
            <p:spPr bwMode="auto">
              <a:xfrm>
                <a:off x="2921" y="1445"/>
                <a:ext cx="47" cy="48"/>
              </a:xfrm>
              <a:custGeom>
                <a:avLst/>
                <a:gdLst>
                  <a:gd name="T0" fmla="*/ 42 w 47"/>
                  <a:gd name="T1" fmla="*/ 0 h 48"/>
                  <a:gd name="T2" fmla="*/ 47 w 47"/>
                  <a:gd name="T3" fmla="*/ 21 h 48"/>
                  <a:gd name="T4" fmla="*/ 31 w 47"/>
                  <a:gd name="T5" fmla="*/ 26 h 48"/>
                  <a:gd name="T6" fmla="*/ 37 w 47"/>
                  <a:gd name="T7" fmla="*/ 48 h 48"/>
                  <a:gd name="T8" fmla="*/ 31 w 47"/>
                  <a:gd name="T9" fmla="*/ 42 h 48"/>
                  <a:gd name="T10" fmla="*/ 26 w 47"/>
                  <a:gd name="T11" fmla="*/ 37 h 48"/>
                  <a:gd name="T12" fmla="*/ 15 w 47"/>
                  <a:gd name="T13" fmla="*/ 32 h 48"/>
                  <a:gd name="T14" fmla="*/ 0 w 47"/>
                  <a:gd name="T15" fmla="*/ 26 h 48"/>
                  <a:gd name="T16" fmla="*/ 10 w 47"/>
                  <a:gd name="T17" fmla="*/ 21 h 48"/>
                  <a:gd name="T18" fmla="*/ 15 w 47"/>
                  <a:gd name="T19" fmla="*/ 5 h 48"/>
                  <a:gd name="T20" fmla="*/ 26 w 47"/>
                  <a:gd name="T21" fmla="*/ 0 h 48"/>
                  <a:gd name="T22" fmla="*/ 42 w 47"/>
                  <a:gd name="T23"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7" h="48">
                    <a:moveTo>
                      <a:pt x="42" y="0"/>
                    </a:moveTo>
                    <a:lnTo>
                      <a:pt x="47" y="21"/>
                    </a:lnTo>
                    <a:lnTo>
                      <a:pt x="31" y="26"/>
                    </a:lnTo>
                    <a:lnTo>
                      <a:pt x="37" y="48"/>
                    </a:lnTo>
                    <a:lnTo>
                      <a:pt x="31" y="42"/>
                    </a:lnTo>
                    <a:lnTo>
                      <a:pt x="26" y="37"/>
                    </a:lnTo>
                    <a:lnTo>
                      <a:pt x="15" y="32"/>
                    </a:lnTo>
                    <a:lnTo>
                      <a:pt x="0" y="26"/>
                    </a:lnTo>
                    <a:lnTo>
                      <a:pt x="10" y="21"/>
                    </a:lnTo>
                    <a:lnTo>
                      <a:pt x="15" y="5"/>
                    </a:lnTo>
                    <a:lnTo>
                      <a:pt x="26" y="0"/>
                    </a:lnTo>
                    <a:lnTo>
                      <a:pt x="42"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88" name="Freeform 540"/>
              <p:cNvSpPr>
                <a:spLocks/>
              </p:cNvSpPr>
              <p:nvPr/>
            </p:nvSpPr>
            <p:spPr bwMode="auto">
              <a:xfrm>
                <a:off x="3517" y="1683"/>
                <a:ext cx="327" cy="263"/>
              </a:xfrm>
              <a:custGeom>
                <a:avLst/>
                <a:gdLst>
                  <a:gd name="T0" fmla="*/ 73 w 327"/>
                  <a:gd name="T1" fmla="*/ 31 h 263"/>
                  <a:gd name="T2" fmla="*/ 79 w 327"/>
                  <a:gd name="T3" fmla="*/ 36 h 263"/>
                  <a:gd name="T4" fmla="*/ 89 w 327"/>
                  <a:gd name="T5" fmla="*/ 42 h 263"/>
                  <a:gd name="T6" fmla="*/ 121 w 327"/>
                  <a:gd name="T7" fmla="*/ 58 h 263"/>
                  <a:gd name="T8" fmla="*/ 152 w 327"/>
                  <a:gd name="T9" fmla="*/ 52 h 263"/>
                  <a:gd name="T10" fmla="*/ 152 w 327"/>
                  <a:gd name="T11" fmla="*/ 42 h 263"/>
                  <a:gd name="T12" fmla="*/ 163 w 327"/>
                  <a:gd name="T13" fmla="*/ 42 h 263"/>
                  <a:gd name="T14" fmla="*/ 184 w 327"/>
                  <a:gd name="T15" fmla="*/ 26 h 263"/>
                  <a:gd name="T16" fmla="*/ 200 w 327"/>
                  <a:gd name="T17" fmla="*/ 31 h 263"/>
                  <a:gd name="T18" fmla="*/ 216 w 327"/>
                  <a:gd name="T19" fmla="*/ 36 h 263"/>
                  <a:gd name="T20" fmla="*/ 263 w 327"/>
                  <a:gd name="T21" fmla="*/ 58 h 263"/>
                  <a:gd name="T22" fmla="*/ 269 w 327"/>
                  <a:gd name="T23" fmla="*/ 73 h 263"/>
                  <a:gd name="T24" fmla="*/ 263 w 327"/>
                  <a:gd name="T25" fmla="*/ 110 h 263"/>
                  <a:gd name="T26" fmla="*/ 274 w 327"/>
                  <a:gd name="T27" fmla="*/ 147 h 263"/>
                  <a:gd name="T28" fmla="*/ 290 w 327"/>
                  <a:gd name="T29" fmla="*/ 153 h 263"/>
                  <a:gd name="T30" fmla="*/ 290 w 327"/>
                  <a:gd name="T31" fmla="*/ 158 h 263"/>
                  <a:gd name="T32" fmla="*/ 290 w 327"/>
                  <a:gd name="T33" fmla="*/ 163 h 263"/>
                  <a:gd name="T34" fmla="*/ 279 w 327"/>
                  <a:gd name="T35" fmla="*/ 179 h 263"/>
                  <a:gd name="T36" fmla="*/ 300 w 327"/>
                  <a:gd name="T37" fmla="*/ 200 h 263"/>
                  <a:gd name="T38" fmla="*/ 316 w 327"/>
                  <a:gd name="T39" fmla="*/ 211 h 263"/>
                  <a:gd name="T40" fmla="*/ 316 w 327"/>
                  <a:gd name="T41" fmla="*/ 226 h 263"/>
                  <a:gd name="T42" fmla="*/ 327 w 327"/>
                  <a:gd name="T43" fmla="*/ 226 h 263"/>
                  <a:gd name="T44" fmla="*/ 327 w 327"/>
                  <a:gd name="T45" fmla="*/ 232 h 263"/>
                  <a:gd name="T46" fmla="*/ 305 w 327"/>
                  <a:gd name="T47" fmla="*/ 242 h 263"/>
                  <a:gd name="T48" fmla="*/ 305 w 327"/>
                  <a:gd name="T49" fmla="*/ 263 h 263"/>
                  <a:gd name="T50" fmla="*/ 237 w 327"/>
                  <a:gd name="T51" fmla="*/ 253 h 263"/>
                  <a:gd name="T52" fmla="*/ 226 w 327"/>
                  <a:gd name="T53" fmla="*/ 226 h 263"/>
                  <a:gd name="T54" fmla="*/ 195 w 327"/>
                  <a:gd name="T55" fmla="*/ 237 h 263"/>
                  <a:gd name="T56" fmla="*/ 168 w 327"/>
                  <a:gd name="T57" fmla="*/ 232 h 263"/>
                  <a:gd name="T58" fmla="*/ 142 w 327"/>
                  <a:gd name="T59" fmla="*/ 211 h 263"/>
                  <a:gd name="T60" fmla="*/ 116 w 327"/>
                  <a:gd name="T61" fmla="*/ 174 h 263"/>
                  <a:gd name="T62" fmla="*/ 89 w 327"/>
                  <a:gd name="T63" fmla="*/ 179 h 263"/>
                  <a:gd name="T64" fmla="*/ 79 w 327"/>
                  <a:gd name="T65" fmla="*/ 158 h 263"/>
                  <a:gd name="T66" fmla="*/ 79 w 327"/>
                  <a:gd name="T67" fmla="*/ 142 h 263"/>
                  <a:gd name="T68" fmla="*/ 68 w 327"/>
                  <a:gd name="T69" fmla="*/ 131 h 263"/>
                  <a:gd name="T70" fmla="*/ 36 w 327"/>
                  <a:gd name="T71" fmla="*/ 105 h 263"/>
                  <a:gd name="T72" fmla="*/ 42 w 327"/>
                  <a:gd name="T73" fmla="*/ 84 h 263"/>
                  <a:gd name="T74" fmla="*/ 42 w 327"/>
                  <a:gd name="T75" fmla="*/ 73 h 263"/>
                  <a:gd name="T76" fmla="*/ 31 w 327"/>
                  <a:gd name="T77" fmla="*/ 68 h 263"/>
                  <a:gd name="T78" fmla="*/ 21 w 327"/>
                  <a:gd name="T79" fmla="*/ 47 h 263"/>
                  <a:gd name="T80" fmla="*/ 10 w 327"/>
                  <a:gd name="T81" fmla="*/ 36 h 263"/>
                  <a:gd name="T82" fmla="*/ 0 w 327"/>
                  <a:gd name="T83" fmla="*/ 5 h 263"/>
                  <a:gd name="T84" fmla="*/ 5 w 327"/>
                  <a:gd name="T85" fmla="*/ 0 h 263"/>
                  <a:gd name="T86" fmla="*/ 10 w 327"/>
                  <a:gd name="T87" fmla="*/ 5 h 263"/>
                  <a:gd name="T88" fmla="*/ 21 w 327"/>
                  <a:gd name="T89" fmla="*/ 15 h 263"/>
                  <a:gd name="T90" fmla="*/ 31 w 327"/>
                  <a:gd name="T91" fmla="*/ 15 h 263"/>
                  <a:gd name="T92" fmla="*/ 36 w 327"/>
                  <a:gd name="T93" fmla="*/ 15 h 263"/>
                  <a:gd name="T94" fmla="*/ 52 w 327"/>
                  <a:gd name="T95" fmla="*/ 0 h 263"/>
                  <a:gd name="T96" fmla="*/ 58 w 327"/>
                  <a:gd name="T97" fmla="*/ 21 h 263"/>
                  <a:gd name="T98" fmla="*/ 68 w 327"/>
                  <a:gd name="T99" fmla="*/ 26 h 263"/>
                  <a:gd name="T100" fmla="*/ 73 w 327"/>
                  <a:gd name="T101" fmla="*/ 26 h 263"/>
                  <a:gd name="T102" fmla="*/ 73 w 327"/>
                  <a:gd name="T103" fmla="*/ 31 h 2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327" h="263">
                    <a:moveTo>
                      <a:pt x="73" y="31"/>
                    </a:moveTo>
                    <a:lnTo>
                      <a:pt x="79" y="36"/>
                    </a:lnTo>
                    <a:lnTo>
                      <a:pt x="89" y="42"/>
                    </a:lnTo>
                    <a:lnTo>
                      <a:pt x="121" y="58"/>
                    </a:lnTo>
                    <a:lnTo>
                      <a:pt x="152" y="52"/>
                    </a:lnTo>
                    <a:lnTo>
                      <a:pt x="152" y="42"/>
                    </a:lnTo>
                    <a:lnTo>
                      <a:pt x="163" y="42"/>
                    </a:lnTo>
                    <a:lnTo>
                      <a:pt x="184" y="26"/>
                    </a:lnTo>
                    <a:lnTo>
                      <a:pt x="200" y="31"/>
                    </a:lnTo>
                    <a:lnTo>
                      <a:pt x="216" y="36"/>
                    </a:lnTo>
                    <a:lnTo>
                      <a:pt x="263" y="58"/>
                    </a:lnTo>
                    <a:lnTo>
                      <a:pt x="269" y="73"/>
                    </a:lnTo>
                    <a:lnTo>
                      <a:pt x="263" y="110"/>
                    </a:lnTo>
                    <a:lnTo>
                      <a:pt x="274" y="147"/>
                    </a:lnTo>
                    <a:lnTo>
                      <a:pt x="290" y="153"/>
                    </a:lnTo>
                    <a:lnTo>
                      <a:pt x="290" y="158"/>
                    </a:lnTo>
                    <a:lnTo>
                      <a:pt x="290" y="163"/>
                    </a:lnTo>
                    <a:lnTo>
                      <a:pt x="279" y="179"/>
                    </a:lnTo>
                    <a:lnTo>
                      <a:pt x="300" y="200"/>
                    </a:lnTo>
                    <a:lnTo>
                      <a:pt x="316" y="211"/>
                    </a:lnTo>
                    <a:lnTo>
                      <a:pt x="316" y="226"/>
                    </a:lnTo>
                    <a:lnTo>
                      <a:pt x="327" y="226"/>
                    </a:lnTo>
                    <a:lnTo>
                      <a:pt x="327" y="232"/>
                    </a:lnTo>
                    <a:lnTo>
                      <a:pt x="305" y="242"/>
                    </a:lnTo>
                    <a:lnTo>
                      <a:pt x="305" y="263"/>
                    </a:lnTo>
                    <a:lnTo>
                      <a:pt x="237" y="253"/>
                    </a:lnTo>
                    <a:lnTo>
                      <a:pt x="226" y="226"/>
                    </a:lnTo>
                    <a:lnTo>
                      <a:pt x="195" y="237"/>
                    </a:lnTo>
                    <a:lnTo>
                      <a:pt x="168" y="232"/>
                    </a:lnTo>
                    <a:lnTo>
                      <a:pt x="142" y="211"/>
                    </a:lnTo>
                    <a:lnTo>
                      <a:pt x="116" y="174"/>
                    </a:lnTo>
                    <a:lnTo>
                      <a:pt x="89" y="179"/>
                    </a:lnTo>
                    <a:lnTo>
                      <a:pt x="79" y="158"/>
                    </a:lnTo>
                    <a:lnTo>
                      <a:pt x="79" y="142"/>
                    </a:lnTo>
                    <a:lnTo>
                      <a:pt x="68" y="131"/>
                    </a:lnTo>
                    <a:lnTo>
                      <a:pt x="36" y="105"/>
                    </a:lnTo>
                    <a:lnTo>
                      <a:pt x="42" y="84"/>
                    </a:lnTo>
                    <a:lnTo>
                      <a:pt x="42" y="73"/>
                    </a:lnTo>
                    <a:lnTo>
                      <a:pt x="31" y="68"/>
                    </a:lnTo>
                    <a:lnTo>
                      <a:pt x="21" y="47"/>
                    </a:lnTo>
                    <a:lnTo>
                      <a:pt x="10" y="36"/>
                    </a:lnTo>
                    <a:lnTo>
                      <a:pt x="0" y="5"/>
                    </a:lnTo>
                    <a:lnTo>
                      <a:pt x="5" y="0"/>
                    </a:lnTo>
                    <a:lnTo>
                      <a:pt x="10" y="5"/>
                    </a:lnTo>
                    <a:lnTo>
                      <a:pt x="21" y="15"/>
                    </a:lnTo>
                    <a:lnTo>
                      <a:pt x="31" y="15"/>
                    </a:lnTo>
                    <a:lnTo>
                      <a:pt x="36" y="15"/>
                    </a:lnTo>
                    <a:lnTo>
                      <a:pt x="52" y="0"/>
                    </a:lnTo>
                    <a:lnTo>
                      <a:pt x="58" y="21"/>
                    </a:lnTo>
                    <a:lnTo>
                      <a:pt x="68" y="26"/>
                    </a:lnTo>
                    <a:lnTo>
                      <a:pt x="73" y="26"/>
                    </a:lnTo>
                    <a:lnTo>
                      <a:pt x="73" y="3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89" name="Freeform 541"/>
              <p:cNvSpPr>
                <a:spLocks/>
              </p:cNvSpPr>
              <p:nvPr/>
            </p:nvSpPr>
            <p:spPr bwMode="auto">
              <a:xfrm>
                <a:off x="3216" y="2543"/>
                <a:ext cx="185" cy="179"/>
              </a:xfrm>
              <a:custGeom>
                <a:avLst/>
                <a:gdLst>
                  <a:gd name="T0" fmla="*/ 53 w 185"/>
                  <a:gd name="T1" fmla="*/ 58 h 179"/>
                  <a:gd name="T2" fmla="*/ 63 w 185"/>
                  <a:gd name="T3" fmla="*/ 63 h 179"/>
                  <a:gd name="T4" fmla="*/ 79 w 185"/>
                  <a:gd name="T5" fmla="*/ 68 h 179"/>
                  <a:gd name="T6" fmla="*/ 100 w 185"/>
                  <a:gd name="T7" fmla="*/ 79 h 179"/>
                  <a:gd name="T8" fmla="*/ 121 w 185"/>
                  <a:gd name="T9" fmla="*/ 95 h 179"/>
                  <a:gd name="T10" fmla="*/ 121 w 185"/>
                  <a:gd name="T11" fmla="*/ 73 h 179"/>
                  <a:gd name="T12" fmla="*/ 111 w 185"/>
                  <a:gd name="T13" fmla="*/ 73 h 179"/>
                  <a:gd name="T14" fmla="*/ 100 w 185"/>
                  <a:gd name="T15" fmla="*/ 63 h 179"/>
                  <a:gd name="T16" fmla="*/ 100 w 185"/>
                  <a:gd name="T17" fmla="*/ 42 h 179"/>
                  <a:gd name="T18" fmla="*/ 105 w 185"/>
                  <a:gd name="T19" fmla="*/ 21 h 179"/>
                  <a:gd name="T20" fmla="*/ 111 w 185"/>
                  <a:gd name="T21" fmla="*/ 5 h 179"/>
                  <a:gd name="T22" fmla="*/ 142 w 185"/>
                  <a:gd name="T23" fmla="*/ 0 h 179"/>
                  <a:gd name="T24" fmla="*/ 142 w 185"/>
                  <a:gd name="T25" fmla="*/ 10 h 179"/>
                  <a:gd name="T26" fmla="*/ 158 w 185"/>
                  <a:gd name="T27" fmla="*/ 15 h 179"/>
                  <a:gd name="T28" fmla="*/ 174 w 185"/>
                  <a:gd name="T29" fmla="*/ 21 h 179"/>
                  <a:gd name="T30" fmla="*/ 174 w 185"/>
                  <a:gd name="T31" fmla="*/ 26 h 179"/>
                  <a:gd name="T32" fmla="*/ 179 w 185"/>
                  <a:gd name="T33" fmla="*/ 26 h 179"/>
                  <a:gd name="T34" fmla="*/ 185 w 185"/>
                  <a:gd name="T35" fmla="*/ 42 h 179"/>
                  <a:gd name="T36" fmla="*/ 179 w 185"/>
                  <a:gd name="T37" fmla="*/ 47 h 179"/>
                  <a:gd name="T38" fmla="*/ 179 w 185"/>
                  <a:gd name="T39" fmla="*/ 58 h 179"/>
                  <a:gd name="T40" fmla="*/ 179 w 185"/>
                  <a:gd name="T41" fmla="*/ 73 h 179"/>
                  <a:gd name="T42" fmla="*/ 174 w 185"/>
                  <a:gd name="T43" fmla="*/ 84 h 179"/>
                  <a:gd name="T44" fmla="*/ 169 w 185"/>
                  <a:gd name="T45" fmla="*/ 95 h 179"/>
                  <a:gd name="T46" fmla="*/ 174 w 185"/>
                  <a:gd name="T47" fmla="*/ 105 h 179"/>
                  <a:gd name="T48" fmla="*/ 158 w 185"/>
                  <a:gd name="T49" fmla="*/ 110 h 179"/>
                  <a:gd name="T50" fmla="*/ 148 w 185"/>
                  <a:gd name="T51" fmla="*/ 116 h 179"/>
                  <a:gd name="T52" fmla="*/ 132 w 185"/>
                  <a:gd name="T53" fmla="*/ 121 h 179"/>
                  <a:gd name="T54" fmla="*/ 132 w 185"/>
                  <a:gd name="T55" fmla="*/ 132 h 179"/>
                  <a:gd name="T56" fmla="*/ 132 w 185"/>
                  <a:gd name="T57" fmla="*/ 132 h 179"/>
                  <a:gd name="T58" fmla="*/ 111 w 185"/>
                  <a:gd name="T59" fmla="*/ 137 h 179"/>
                  <a:gd name="T60" fmla="*/ 95 w 185"/>
                  <a:gd name="T61" fmla="*/ 153 h 179"/>
                  <a:gd name="T62" fmla="*/ 84 w 185"/>
                  <a:gd name="T63" fmla="*/ 168 h 179"/>
                  <a:gd name="T64" fmla="*/ 74 w 185"/>
                  <a:gd name="T65" fmla="*/ 179 h 179"/>
                  <a:gd name="T66" fmla="*/ 47 w 185"/>
                  <a:gd name="T67" fmla="*/ 174 h 179"/>
                  <a:gd name="T68" fmla="*/ 47 w 185"/>
                  <a:gd name="T69" fmla="*/ 168 h 179"/>
                  <a:gd name="T70" fmla="*/ 37 w 185"/>
                  <a:gd name="T71" fmla="*/ 168 h 179"/>
                  <a:gd name="T72" fmla="*/ 26 w 185"/>
                  <a:gd name="T73" fmla="*/ 168 h 179"/>
                  <a:gd name="T74" fmla="*/ 21 w 185"/>
                  <a:gd name="T75" fmla="*/ 168 h 179"/>
                  <a:gd name="T76" fmla="*/ 0 w 185"/>
                  <a:gd name="T77" fmla="*/ 147 h 179"/>
                  <a:gd name="T78" fmla="*/ 0 w 185"/>
                  <a:gd name="T79" fmla="*/ 126 h 179"/>
                  <a:gd name="T80" fmla="*/ 0 w 185"/>
                  <a:gd name="T81" fmla="*/ 105 h 179"/>
                  <a:gd name="T82" fmla="*/ 0 w 185"/>
                  <a:gd name="T83" fmla="*/ 89 h 179"/>
                  <a:gd name="T84" fmla="*/ 32 w 185"/>
                  <a:gd name="T85" fmla="*/ 89 h 179"/>
                  <a:gd name="T86" fmla="*/ 32 w 185"/>
                  <a:gd name="T87" fmla="*/ 68 h 179"/>
                  <a:gd name="T88" fmla="*/ 32 w 185"/>
                  <a:gd name="T89" fmla="*/ 47 h 179"/>
                  <a:gd name="T90" fmla="*/ 47 w 185"/>
                  <a:gd name="T91" fmla="*/ 58 h 179"/>
                  <a:gd name="T92" fmla="*/ 53 w 185"/>
                  <a:gd name="T93" fmla="*/ 58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85" h="179">
                    <a:moveTo>
                      <a:pt x="53" y="58"/>
                    </a:moveTo>
                    <a:lnTo>
                      <a:pt x="63" y="63"/>
                    </a:lnTo>
                    <a:lnTo>
                      <a:pt x="79" y="68"/>
                    </a:lnTo>
                    <a:lnTo>
                      <a:pt x="100" y="79"/>
                    </a:lnTo>
                    <a:lnTo>
                      <a:pt x="121" y="95"/>
                    </a:lnTo>
                    <a:lnTo>
                      <a:pt x="121" y="73"/>
                    </a:lnTo>
                    <a:lnTo>
                      <a:pt x="111" y="73"/>
                    </a:lnTo>
                    <a:lnTo>
                      <a:pt x="100" y="63"/>
                    </a:lnTo>
                    <a:lnTo>
                      <a:pt x="100" y="42"/>
                    </a:lnTo>
                    <a:lnTo>
                      <a:pt x="105" y="21"/>
                    </a:lnTo>
                    <a:lnTo>
                      <a:pt x="111" y="5"/>
                    </a:lnTo>
                    <a:lnTo>
                      <a:pt x="142" y="0"/>
                    </a:lnTo>
                    <a:lnTo>
                      <a:pt x="142" y="10"/>
                    </a:lnTo>
                    <a:lnTo>
                      <a:pt x="158" y="15"/>
                    </a:lnTo>
                    <a:lnTo>
                      <a:pt x="174" y="21"/>
                    </a:lnTo>
                    <a:lnTo>
                      <a:pt x="174" y="26"/>
                    </a:lnTo>
                    <a:lnTo>
                      <a:pt x="179" y="26"/>
                    </a:lnTo>
                    <a:lnTo>
                      <a:pt x="185" y="42"/>
                    </a:lnTo>
                    <a:lnTo>
                      <a:pt x="179" y="47"/>
                    </a:lnTo>
                    <a:lnTo>
                      <a:pt x="179" y="58"/>
                    </a:lnTo>
                    <a:lnTo>
                      <a:pt x="179" y="73"/>
                    </a:lnTo>
                    <a:lnTo>
                      <a:pt x="174" y="84"/>
                    </a:lnTo>
                    <a:lnTo>
                      <a:pt x="169" y="95"/>
                    </a:lnTo>
                    <a:lnTo>
                      <a:pt x="174" y="105"/>
                    </a:lnTo>
                    <a:lnTo>
                      <a:pt x="158" y="110"/>
                    </a:lnTo>
                    <a:lnTo>
                      <a:pt x="148" y="116"/>
                    </a:lnTo>
                    <a:lnTo>
                      <a:pt x="132" y="121"/>
                    </a:lnTo>
                    <a:lnTo>
                      <a:pt x="132" y="132"/>
                    </a:lnTo>
                    <a:lnTo>
                      <a:pt x="132" y="132"/>
                    </a:lnTo>
                    <a:lnTo>
                      <a:pt x="111" y="137"/>
                    </a:lnTo>
                    <a:lnTo>
                      <a:pt x="95" y="153"/>
                    </a:lnTo>
                    <a:lnTo>
                      <a:pt x="84" y="168"/>
                    </a:lnTo>
                    <a:lnTo>
                      <a:pt x="74" y="179"/>
                    </a:lnTo>
                    <a:lnTo>
                      <a:pt x="47" y="174"/>
                    </a:lnTo>
                    <a:lnTo>
                      <a:pt x="47" y="168"/>
                    </a:lnTo>
                    <a:lnTo>
                      <a:pt x="37" y="168"/>
                    </a:lnTo>
                    <a:lnTo>
                      <a:pt x="26" y="168"/>
                    </a:lnTo>
                    <a:lnTo>
                      <a:pt x="21" y="168"/>
                    </a:lnTo>
                    <a:lnTo>
                      <a:pt x="0" y="147"/>
                    </a:lnTo>
                    <a:lnTo>
                      <a:pt x="0" y="126"/>
                    </a:lnTo>
                    <a:lnTo>
                      <a:pt x="0" y="105"/>
                    </a:lnTo>
                    <a:lnTo>
                      <a:pt x="0" y="89"/>
                    </a:lnTo>
                    <a:lnTo>
                      <a:pt x="32" y="89"/>
                    </a:lnTo>
                    <a:lnTo>
                      <a:pt x="32" y="68"/>
                    </a:lnTo>
                    <a:lnTo>
                      <a:pt x="32" y="47"/>
                    </a:lnTo>
                    <a:lnTo>
                      <a:pt x="47" y="58"/>
                    </a:lnTo>
                    <a:lnTo>
                      <a:pt x="53" y="58"/>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90" name="Freeform 542"/>
              <p:cNvSpPr>
                <a:spLocks/>
              </p:cNvSpPr>
              <p:nvPr/>
            </p:nvSpPr>
            <p:spPr bwMode="auto">
              <a:xfrm>
                <a:off x="3153" y="1535"/>
                <a:ext cx="142" cy="79"/>
              </a:xfrm>
              <a:custGeom>
                <a:avLst/>
                <a:gdLst>
                  <a:gd name="T0" fmla="*/ 58 w 142"/>
                  <a:gd name="T1" fmla="*/ 5 h 79"/>
                  <a:gd name="T2" fmla="*/ 68 w 142"/>
                  <a:gd name="T3" fmla="*/ 5 h 79"/>
                  <a:gd name="T4" fmla="*/ 89 w 142"/>
                  <a:gd name="T5" fmla="*/ 0 h 79"/>
                  <a:gd name="T6" fmla="*/ 100 w 142"/>
                  <a:gd name="T7" fmla="*/ 10 h 79"/>
                  <a:gd name="T8" fmla="*/ 116 w 142"/>
                  <a:gd name="T9" fmla="*/ 26 h 79"/>
                  <a:gd name="T10" fmla="*/ 116 w 142"/>
                  <a:gd name="T11" fmla="*/ 47 h 79"/>
                  <a:gd name="T12" fmla="*/ 126 w 142"/>
                  <a:gd name="T13" fmla="*/ 53 h 79"/>
                  <a:gd name="T14" fmla="*/ 142 w 142"/>
                  <a:gd name="T15" fmla="*/ 53 h 79"/>
                  <a:gd name="T16" fmla="*/ 126 w 142"/>
                  <a:gd name="T17" fmla="*/ 79 h 79"/>
                  <a:gd name="T18" fmla="*/ 121 w 142"/>
                  <a:gd name="T19" fmla="*/ 79 h 79"/>
                  <a:gd name="T20" fmla="*/ 105 w 142"/>
                  <a:gd name="T21" fmla="*/ 68 h 79"/>
                  <a:gd name="T22" fmla="*/ 84 w 142"/>
                  <a:gd name="T23" fmla="*/ 79 h 79"/>
                  <a:gd name="T24" fmla="*/ 47 w 142"/>
                  <a:gd name="T25" fmla="*/ 74 h 79"/>
                  <a:gd name="T26" fmla="*/ 42 w 142"/>
                  <a:gd name="T27" fmla="*/ 68 h 79"/>
                  <a:gd name="T28" fmla="*/ 42 w 142"/>
                  <a:gd name="T29" fmla="*/ 63 h 79"/>
                  <a:gd name="T30" fmla="*/ 26 w 142"/>
                  <a:gd name="T31" fmla="*/ 63 h 79"/>
                  <a:gd name="T32" fmla="*/ 21 w 142"/>
                  <a:gd name="T33" fmla="*/ 53 h 79"/>
                  <a:gd name="T34" fmla="*/ 0 w 142"/>
                  <a:gd name="T35" fmla="*/ 37 h 79"/>
                  <a:gd name="T36" fmla="*/ 15 w 142"/>
                  <a:gd name="T37" fmla="*/ 31 h 79"/>
                  <a:gd name="T38" fmla="*/ 31 w 142"/>
                  <a:gd name="T39" fmla="*/ 5 h 79"/>
                  <a:gd name="T40" fmla="*/ 37 w 142"/>
                  <a:gd name="T41" fmla="*/ 5 h 79"/>
                  <a:gd name="T42" fmla="*/ 47 w 142"/>
                  <a:gd name="T43" fmla="*/ 0 h 79"/>
                  <a:gd name="T44" fmla="*/ 58 w 142"/>
                  <a:gd name="T45" fmla="*/ 5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42" h="79">
                    <a:moveTo>
                      <a:pt x="58" y="5"/>
                    </a:moveTo>
                    <a:lnTo>
                      <a:pt x="68" y="5"/>
                    </a:lnTo>
                    <a:lnTo>
                      <a:pt x="89" y="0"/>
                    </a:lnTo>
                    <a:lnTo>
                      <a:pt x="100" y="10"/>
                    </a:lnTo>
                    <a:lnTo>
                      <a:pt x="116" y="26"/>
                    </a:lnTo>
                    <a:lnTo>
                      <a:pt x="116" y="47"/>
                    </a:lnTo>
                    <a:lnTo>
                      <a:pt x="126" y="53"/>
                    </a:lnTo>
                    <a:lnTo>
                      <a:pt x="142" y="53"/>
                    </a:lnTo>
                    <a:lnTo>
                      <a:pt x="126" y="79"/>
                    </a:lnTo>
                    <a:lnTo>
                      <a:pt x="121" y="79"/>
                    </a:lnTo>
                    <a:lnTo>
                      <a:pt x="105" y="68"/>
                    </a:lnTo>
                    <a:lnTo>
                      <a:pt x="84" y="79"/>
                    </a:lnTo>
                    <a:lnTo>
                      <a:pt x="47" y="74"/>
                    </a:lnTo>
                    <a:lnTo>
                      <a:pt x="42" y="68"/>
                    </a:lnTo>
                    <a:lnTo>
                      <a:pt x="42" y="63"/>
                    </a:lnTo>
                    <a:lnTo>
                      <a:pt x="26" y="63"/>
                    </a:lnTo>
                    <a:lnTo>
                      <a:pt x="21" y="53"/>
                    </a:lnTo>
                    <a:lnTo>
                      <a:pt x="0" y="37"/>
                    </a:lnTo>
                    <a:lnTo>
                      <a:pt x="15" y="31"/>
                    </a:lnTo>
                    <a:lnTo>
                      <a:pt x="31" y="5"/>
                    </a:lnTo>
                    <a:lnTo>
                      <a:pt x="37" y="5"/>
                    </a:lnTo>
                    <a:lnTo>
                      <a:pt x="47" y="0"/>
                    </a:lnTo>
                    <a:lnTo>
                      <a:pt x="58" y="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91" name="Freeform 543"/>
              <p:cNvSpPr>
                <a:spLocks/>
              </p:cNvSpPr>
              <p:nvPr/>
            </p:nvSpPr>
            <p:spPr bwMode="auto">
              <a:xfrm>
                <a:off x="2588" y="1229"/>
                <a:ext cx="116" cy="52"/>
              </a:xfrm>
              <a:custGeom>
                <a:avLst/>
                <a:gdLst>
                  <a:gd name="T0" fmla="*/ 11 w 116"/>
                  <a:gd name="T1" fmla="*/ 5 h 52"/>
                  <a:gd name="T2" fmla="*/ 27 w 116"/>
                  <a:gd name="T3" fmla="*/ 0 h 52"/>
                  <a:gd name="T4" fmla="*/ 37 w 116"/>
                  <a:gd name="T5" fmla="*/ 10 h 52"/>
                  <a:gd name="T6" fmla="*/ 95 w 116"/>
                  <a:gd name="T7" fmla="*/ 0 h 52"/>
                  <a:gd name="T8" fmla="*/ 116 w 116"/>
                  <a:gd name="T9" fmla="*/ 16 h 52"/>
                  <a:gd name="T10" fmla="*/ 116 w 116"/>
                  <a:gd name="T11" fmla="*/ 26 h 52"/>
                  <a:gd name="T12" fmla="*/ 53 w 116"/>
                  <a:gd name="T13" fmla="*/ 52 h 52"/>
                  <a:gd name="T14" fmla="*/ 6 w 116"/>
                  <a:gd name="T15" fmla="*/ 37 h 52"/>
                  <a:gd name="T16" fmla="*/ 16 w 116"/>
                  <a:gd name="T17" fmla="*/ 21 h 52"/>
                  <a:gd name="T18" fmla="*/ 0 w 116"/>
                  <a:gd name="T19" fmla="*/ 5 h 52"/>
                  <a:gd name="T20" fmla="*/ 11 w 116"/>
                  <a:gd name="T21" fmla="*/ 5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52">
                    <a:moveTo>
                      <a:pt x="11" y="5"/>
                    </a:moveTo>
                    <a:lnTo>
                      <a:pt x="27" y="0"/>
                    </a:lnTo>
                    <a:lnTo>
                      <a:pt x="37" y="10"/>
                    </a:lnTo>
                    <a:lnTo>
                      <a:pt x="95" y="0"/>
                    </a:lnTo>
                    <a:lnTo>
                      <a:pt x="116" y="16"/>
                    </a:lnTo>
                    <a:lnTo>
                      <a:pt x="116" y="26"/>
                    </a:lnTo>
                    <a:lnTo>
                      <a:pt x="53" y="52"/>
                    </a:lnTo>
                    <a:lnTo>
                      <a:pt x="6" y="37"/>
                    </a:lnTo>
                    <a:lnTo>
                      <a:pt x="16" y="21"/>
                    </a:lnTo>
                    <a:lnTo>
                      <a:pt x="0" y="5"/>
                    </a:lnTo>
                    <a:lnTo>
                      <a:pt x="11" y="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92" name="Freeform 544"/>
              <p:cNvSpPr>
                <a:spLocks/>
              </p:cNvSpPr>
              <p:nvPr/>
            </p:nvSpPr>
            <p:spPr bwMode="auto">
              <a:xfrm>
                <a:off x="1106" y="1809"/>
                <a:ext cx="417" cy="327"/>
              </a:xfrm>
              <a:custGeom>
                <a:avLst/>
                <a:gdLst>
                  <a:gd name="T0" fmla="*/ 16 w 417"/>
                  <a:gd name="T1" fmla="*/ 0 h 327"/>
                  <a:gd name="T2" fmla="*/ 32 w 417"/>
                  <a:gd name="T3" fmla="*/ 0 h 327"/>
                  <a:gd name="T4" fmla="*/ 80 w 417"/>
                  <a:gd name="T5" fmla="*/ 27 h 327"/>
                  <a:gd name="T6" fmla="*/ 106 w 417"/>
                  <a:gd name="T7" fmla="*/ 21 h 327"/>
                  <a:gd name="T8" fmla="*/ 153 w 417"/>
                  <a:gd name="T9" fmla="*/ 16 h 327"/>
                  <a:gd name="T10" fmla="*/ 174 w 417"/>
                  <a:gd name="T11" fmla="*/ 42 h 327"/>
                  <a:gd name="T12" fmla="*/ 174 w 417"/>
                  <a:gd name="T13" fmla="*/ 58 h 327"/>
                  <a:gd name="T14" fmla="*/ 190 w 417"/>
                  <a:gd name="T15" fmla="*/ 69 h 327"/>
                  <a:gd name="T16" fmla="*/ 206 w 417"/>
                  <a:gd name="T17" fmla="*/ 48 h 327"/>
                  <a:gd name="T18" fmla="*/ 227 w 417"/>
                  <a:gd name="T19" fmla="*/ 58 h 327"/>
                  <a:gd name="T20" fmla="*/ 243 w 417"/>
                  <a:gd name="T21" fmla="*/ 116 h 327"/>
                  <a:gd name="T22" fmla="*/ 269 w 417"/>
                  <a:gd name="T23" fmla="*/ 122 h 327"/>
                  <a:gd name="T24" fmla="*/ 248 w 417"/>
                  <a:gd name="T25" fmla="*/ 190 h 327"/>
                  <a:gd name="T26" fmla="*/ 264 w 417"/>
                  <a:gd name="T27" fmla="*/ 243 h 327"/>
                  <a:gd name="T28" fmla="*/ 290 w 417"/>
                  <a:gd name="T29" fmla="*/ 264 h 327"/>
                  <a:gd name="T30" fmla="*/ 343 w 417"/>
                  <a:gd name="T31" fmla="*/ 248 h 327"/>
                  <a:gd name="T32" fmla="*/ 354 w 417"/>
                  <a:gd name="T33" fmla="*/ 232 h 327"/>
                  <a:gd name="T34" fmla="*/ 364 w 417"/>
                  <a:gd name="T35" fmla="*/ 206 h 327"/>
                  <a:gd name="T36" fmla="*/ 417 w 417"/>
                  <a:gd name="T37" fmla="*/ 201 h 327"/>
                  <a:gd name="T38" fmla="*/ 391 w 417"/>
                  <a:gd name="T39" fmla="*/ 264 h 327"/>
                  <a:gd name="T40" fmla="*/ 391 w 417"/>
                  <a:gd name="T41" fmla="*/ 248 h 327"/>
                  <a:gd name="T42" fmla="*/ 370 w 417"/>
                  <a:gd name="T43" fmla="*/ 269 h 327"/>
                  <a:gd name="T44" fmla="*/ 343 w 417"/>
                  <a:gd name="T45" fmla="*/ 269 h 327"/>
                  <a:gd name="T46" fmla="*/ 338 w 417"/>
                  <a:gd name="T47" fmla="*/ 280 h 327"/>
                  <a:gd name="T48" fmla="*/ 333 w 417"/>
                  <a:gd name="T49" fmla="*/ 280 h 327"/>
                  <a:gd name="T50" fmla="*/ 349 w 417"/>
                  <a:gd name="T51" fmla="*/ 290 h 327"/>
                  <a:gd name="T52" fmla="*/ 349 w 417"/>
                  <a:gd name="T53" fmla="*/ 301 h 327"/>
                  <a:gd name="T54" fmla="*/ 327 w 417"/>
                  <a:gd name="T55" fmla="*/ 301 h 327"/>
                  <a:gd name="T56" fmla="*/ 317 w 417"/>
                  <a:gd name="T57" fmla="*/ 327 h 327"/>
                  <a:gd name="T58" fmla="*/ 290 w 417"/>
                  <a:gd name="T59" fmla="*/ 296 h 327"/>
                  <a:gd name="T60" fmla="*/ 280 w 417"/>
                  <a:gd name="T61" fmla="*/ 296 h 327"/>
                  <a:gd name="T62" fmla="*/ 248 w 417"/>
                  <a:gd name="T63" fmla="*/ 306 h 327"/>
                  <a:gd name="T64" fmla="*/ 153 w 417"/>
                  <a:gd name="T65" fmla="*/ 259 h 327"/>
                  <a:gd name="T66" fmla="*/ 122 w 417"/>
                  <a:gd name="T67" fmla="*/ 238 h 327"/>
                  <a:gd name="T68" fmla="*/ 127 w 417"/>
                  <a:gd name="T69" fmla="*/ 180 h 327"/>
                  <a:gd name="T70" fmla="*/ 53 w 417"/>
                  <a:gd name="T71" fmla="*/ 74 h 327"/>
                  <a:gd name="T72" fmla="*/ 48 w 417"/>
                  <a:gd name="T73" fmla="*/ 37 h 327"/>
                  <a:gd name="T74" fmla="*/ 32 w 417"/>
                  <a:gd name="T75" fmla="*/ 16 h 327"/>
                  <a:gd name="T76" fmla="*/ 22 w 417"/>
                  <a:gd name="T77" fmla="*/ 48 h 327"/>
                  <a:gd name="T78" fmla="*/ 37 w 417"/>
                  <a:gd name="T79" fmla="*/ 74 h 327"/>
                  <a:gd name="T80" fmla="*/ 74 w 417"/>
                  <a:gd name="T81" fmla="*/ 169 h 327"/>
                  <a:gd name="T82" fmla="*/ 64 w 417"/>
                  <a:gd name="T83" fmla="*/ 174 h 327"/>
                  <a:gd name="T84" fmla="*/ 32 w 417"/>
                  <a:gd name="T85" fmla="*/ 143 h 327"/>
                  <a:gd name="T86" fmla="*/ 37 w 417"/>
                  <a:gd name="T87" fmla="*/ 116 h 327"/>
                  <a:gd name="T88" fmla="*/ 6 w 417"/>
                  <a:gd name="T89" fmla="*/ 90 h 327"/>
                  <a:gd name="T90" fmla="*/ 22 w 417"/>
                  <a:gd name="T91" fmla="*/ 79 h 327"/>
                  <a:gd name="T92" fmla="*/ 6 w 417"/>
                  <a:gd name="T93" fmla="*/ 53 h 327"/>
                  <a:gd name="T94" fmla="*/ 0 w 417"/>
                  <a:gd name="T95" fmla="*/ 0 h 327"/>
                  <a:gd name="T96" fmla="*/ 16 w 417"/>
                  <a:gd name="T97" fmla="*/ 0 h 3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417" h="327">
                    <a:moveTo>
                      <a:pt x="16" y="0"/>
                    </a:moveTo>
                    <a:lnTo>
                      <a:pt x="32" y="0"/>
                    </a:lnTo>
                    <a:lnTo>
                      <a:pt x="80" y="27"/>
                    </a:lnTo>
                    <a:lnTo>
                      <a:pt x="106" y="21"/>
                    </a:lnTo>
                    <a:lnTo>
                      <a:pt x="153" y="16"/>
                    </a:lnTo>
                    <a:lnTo>
                      <a:pt x="174" y="42"/>
                    </a:lnTo>
                    <a:lnTo>
                      <a:pt x="174" y="58"/>
                    </a:lnTo>
                    <a:lnTo>
                      <a:pt x="190" y="69"/>
                    </a:lnTo>
                    <a:lnTo>
                      <a:pt x="206" y="48"/>
                    </a:lnTo>
                    <a:lnTo>
                      <a:pt x="227" y="58"/>
                    </a:lnTo>
                    <a:lnTo>
                      <a:pt x="243" y="116"/>
                    </a:lnTo>
                    <a:lnTo>
                      <a:pt x="269" y="122"/>
                    </a:lnTo>
                    <a:lnTo>
                      <a:pt x="248" y="190"/>
                    </a:lnTo>
                    <a:lnTo>
                      <a:pt x="264" y="243"/>
                    </a:lnTo>
                    <a:lnTo>
                      <a:pt x="290" y="264"/>
                    </a:lnTo>
                    <a:lnTo>
                      <a:pt x="343" y="248"/>
                    </a:lnTo>
                    <a:lnTo>
                      <a:pt x="354" y="232"/>
                    </a:lnTo>
                    <a:lnTo>
                      <a:pt x="364" y="206"/>
                    </a:lnTo>
                    <a:lnTo>
                      <a:pt x="417" y="201"/>
                    </a:lnTo>
                    <a:lnTo>
                      <a:pt x="391" y="264"/>
                    </a:lnTo>
                    <a:lnTo>
                      <a:pt x="391" y="248"/>
                    </a:lnTo>
                    <a:lnTo>
                      <a:pt x="370" y="269"/>
                    </a:lnTo>
                    <a:lnTo>
                      <a:pt x="343" y="269"/>
                    </a:lnTo>
                    <a:lnTo>
                      <a:pt x="338" y="280"/>
                    </a:lnTo>
                    <a:lnTo>
                      <a:pt x="333" y="280"/>
                    </a:lnTo>
                    <a:lnTo>
                      <a:pt x="349" y="290"/>
                    </a:lnTo>
                    <a:lnTo>
                      <a:pt x="349" y="301"/>
                    </a:lnTo>
                    <a:lnTo>
                      <a:pt x="327" y="301"/>
                    </a:lnTo>
                    <a:lnTo>
                      <a:pt x="317" y="327"/>
                    </a:lnTo>
                    <a:lnTo>
                      <a:pt x="290" y="296"/>
                    </a:lnTo>
                    <a:lnTo>
                      <a:pt x="280" y="296"/>
                    </a:lnTo>
                    <a:lnTo>
                      <a:pt x="248" y="306"/>
                    </a:lnTo>
                    <a:lnTo>
                      <a:pt x="153" y="259"/>
                    </a:lnTo>
                    <a:lnTo>
                      <a:pt x="122" y="238"/>
                    </a:lnTo>
                    <a:lnTo>
                      <a:pt x="127" y="180"/>
                    </a:lnTo>
                    <a:lnTo>
                      <a:pt x="53" y="74"/>
                    </a:lnTo>
                    <a:lnTo>
                      <a:pt x="48" y="37"/>
                    </a:lnTo>
                    <a:lnTo>
                      <a:pt x="32" y="16"/>
                    </a:lnTo>
                    <a:lnTo>
                      <a:pt x="22" y="48"/>
                    </a:lnTo>
                    <a:lnTo>
                      <a:pt x="37" y="74"/>
                    </a:lnTo>
                    <a:lnTo>
                      <a:pt x="74" y="169"/>
                    </a:lnTo>
                    <a:lnTo>
                      <a:pt x="64" y="174"/>
                    </a:lnTo>
                    <a:lnTo>
                      <a:pt x="32" y="143"/>
                    </a:lnTo>
                    <a:lnTo>
                      <a:pt x="37" y="116"/>
                    </a:lnTo>
                    <a:lnTo>
                      <a:pt x="6" y="90"/>
                    </a:lnTo>
                    <a:lnTo>
                      <a:pt x="22" y="79"/>
                    </a:lnTo>
                    <a:lnTo>
                      <a:pt x="6" y="53"/>
                    </a:lnTo>
                    <a:lnTo>
                      <a:pt x="0" y="0"/>
                    </a:lnTo>
                    <a:lnTo>
                      <a:pt x="16"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93" name="Freeform 545"/>
              <p:cNvSpPr>
                <a:spLocks/>
              </p:cNvSpPr>
              <p:nvPr/>
            </p:nvSpPr>
            <p:spPr bwMode="auto">
              <a:xfrm>
                <a:off x="1476" y="2057"/>
                <a:ext cx="21" cy="53"/>
              </a:xfrm>
              <a:custGeom>
                <a:avLst/>
                <a:gdLst>
                  <a:gd name="T0" fmla="*/ 15 w 21"/>
                  <a:gd name="T1" fmla="*/ 27 h 53"/>
                  <a:gd name="T2" fmla="*/ 15 w 21"/>
                  <a:gd name="T3" fmla="*/ 42 h 53"/>
                  <a:gd name="T4" fmla="*/ 0 w 21"/>
                  <a:gd name="T5" fmla="*/ 53 h 53"/>
                  <a:gd name="T6" fmla="*/ 0 w 21"/>
                  <a:gd name="T7" fmla="*/ 21 h 53"/>
                  <a:gd name="T8" fmla="*/ 21 w 21"/>
                  <a:gd name="T9" fmla="*/ 0 h 53"/>
                  <a:gd name="T10" fmla="*/ 21 w 21"/>
                  <a:gd name="T11" fmla="*/ 16 h 53"/>
                  <a:gd name="T12" fmla="*/ 15 w 21"/>
                  <a:gd name="T13" fmla="*/ 27 h 53"/>
                </a:gdLst>
                <a:ahLst/>
                <a:cxnLst>
                  <a:cxn ang="0">
                    <a:pos x="T0" y="T1"/>
                  </a:cxn>
                  <a:cxn ang="0">
                    <a:pos x="T2" y="T3"/>
                  </a:cxn>
                  <a:cxn ang="0">
                    <a:pos x="T4" y="T5"/>
                  </a:cxn>
                  <a:cxn ang="0">
                    <a:pos x="T6" y="T7"/>
                  </a:cxn>
                  <a:cxn ang="0">
                    <a:pos x="T8" y="T9"/>
                  </a:cxn>
                  <a:cxn ang="0">
                    <a:pos x="T10" y="T11"/>
                  </a:cxn>
                  <a:cxn ang="0">
                    <a:pos x="T12" y="T13"/>
                  </a:cxn>
                </a:cxnLst>
                <a:rect l="0" t="0" r="r" b="b"/>
                <a:pathLst>
                  <a:path w="21" h="53">
                    <a:moveTo>
                      <a:pt x="15" y="27"/>
                    </a:moveTo>
                    <a:lnTo>
                      <a:pt x="15" y="42"/>
                    </a:lnTo>
                    <a:lnTo>
                      <a:pt x="0" y="53"/>
                    </a:lnTo>
                    <a:lnTo>
                      <a:pt x="0" y="21"/>
                    </a:lnTo>
                    <a:lnTo>
                      <a:pt x="21" y="0"/>
                    </a:lnTo>
                    <a:lnTo>
                      <a:pt x="21" y="16"/>
                    </a:lnTo>
                    <a:lnTo>
                      <a:pt x="15" y="27"/>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94" name="Freeform 546"/>
              <p:cNvSpPr>
                <a:spLocks/>
              </p:cNvSpPr>
              <p:nvPr/>
            </p:nvSpPr>
            <p:spPr bwMode="auto">
              <a:xfrm>
                <a:off x="1423" y="2078"/>
                <a:ext cx="63" cy="69"/>
              </a:xfrm>
              <a:custGeom>
                <a:avLst/>
                <a:gdLst>
                  <a:gd name="T0" fmla="*/ 53 w 63"/>
                  <a:gd name="T1" fmla="*/ 16 h 69"/>
                  <a:gd name="T2" fmla="*/ 53 w 63"/>
                  <a:gd name="T3" fmla="*/ 32 h 69"/>
                  <a:gd name="T4" fmla="*/ 63 w 63"/>
                  <a:gd name="T5" fmla="*/ 37 h 69"/>
                  <a:gd name="T6" fmla="*/ 53 w 63"/>
                  <a:gd name="T7" fmla="*/ 48 h 69"/>
                  <a:gd name="T8" fmla="*/ 32 w 63"/>
                  <a:gd name="T9" fmla="*/ 69 h 69"/>
                  <a:gd name="T10" fmla="*/ 10 w 63"/>
                  <a:gd name="T11" fmla="*/ 69 h 69"/>
                  <a:gd name="T12" fmla="*/ 0 w 63"/>
                  <a:gd name="T13" fmla="*/ 58 h 69"/>
                  <a:gd name="T14" fmla="*/ 10 w 63"/>
                  <a:gd name="T15" fmla="*/ 32 h 69"/>
                  <a:gd name="T16" fmla="*/ 32 w 63"/>
                  <a:gd name="T17" fmla="*/ 32 h 69"/>
                  <a:gd name="T18" fmla="*/ 32 w 63"/>
                  <a:gd name="T19" fmla="*/ 21 h 69"/>
                  <a:gd name="T20" fmla="*/ 16 w 63"/>
                  <a:gd name="T21" fmla="*/ 11 h 69"/>
                  <a:gd name="T22" fmla="*/ 21 w 63"/>
                  <a:gd name="T23" fmla="*/ 11 h 69"/>
                  <a:gd name="T24" fmla="*/ 26 w 63"/>
                  <a:gd name="T25" fmla="*/ 0 h 69"/>
                  <a:gd name="T26" fmla="*/ 53 w 63"/>
                  <a:gd name="T27" fmla="*/ 0 h 69"/>
                  <a:gd name="T28" fmla="*/ 53 w 63"/>
                  <a:gd name="T29" fmla="*/ 16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3" h="69">
                    <a:moveTo>
                      <a:pt x="53" y="16"/>
                    </a:moveTo>
                    <a:lnTo>
                      <a:pt x="53" y="32"/>
                    </a:lnTo>
                    <a:lnTo>
                      <a:pt x="63" y="37"/>
                    </a:lnTo>
                    <a:lnTo>
                      <a:pt x="53" y="48"/>
                    </a:lnTo>
                    <a:lnTo>
                      <a:pt x="32" y="69"/>
                    </a:lnTo>
                    <a:lnTo>
                      <a:pt x="10" y="69"/>
                    </a:lnTo>
                    <a:lnTo>
                      <a:pt x="0" y="58"/>
                    </a:lnTo>
                    <a:lnTo>
                      <a:pt x="10" y="32"/>
                    </a:lnTo>
                    <a:lnTo>
                      <a:pt x="32" y="32"/>
                    </a:lnTo>
                    <a:lnTo>
                      <a:pt x="32" y="21"/>
                    </a:lnTo>
                    <a:lnTo>
                      <a:pt x="16" y="11"/>
                    </a:lnTo>
                    <a:lnTo>
                      <a:pt x="21" y="11"/>
                    </a:lnTo>
                    <a:lnTo>
                      <a:pt x="26" y="0"/>
                    </a:lnTo>
                    <a:lnTo>
                      <a:pt x="53" y="0"/>
                    </a:lnTo>
                    <a:lnTo>
                      <a:pt x="53" y="16"/>
                    </a:lnTo>
                  </a:path>
                </a:pathLst>
              </a:custGeom>
              <a:solidFill>
                <a:srgbClr val="E1E1E1"/>
              </a:solidFill>
              <a:ln w="5" cap="sq">
                <a:solidFill>
                  <a:srgbClr val="000000"/>
                </a:solidFill>
                <a:prstDash val="solid"/>
                <a:miter lim="800000"/>
                <a:headEnd/>
                <a:tailEnd/>
              </a:ln>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95" name="Freeform 547"/>
              <p:cNvSpPr>
                <a:spLocks/>
              </p:cNvSpPr>
              <p:nvPr/>
            </p:nvSpPr>
            <p:spPr bwMode="auto">
              <a:xfrm>
                <a:off x="1455" y="2136"/>
                <a:ext cx="36" cy="27"/>
              </a:xfrm>
              <a:custGeom>
                <a:avLst/>
                <a:gdLst>
                  <a:gd name="T0" fmla="*/ 26 w 36"/>
                  <a:gd name="T1" fmla="*/ 11 h 27"/>
                  <a:gd name="T2" fmla="*/ 36 w 36"/>
                  <a:gd name="T3" fmla="*/ 16 h 27"/>
                  <a:gd name="T4" fmla="*/ 31 w 36"/>
                  <a:gd name="T5" fmla="*/ 27 h 27"/>
                  <a:gd name="T6" fmla="*/ 0 w 36"/>
                  <a:gd name="T7" fmla="*/ 11 h 27"/>
                  <a:gd name="T8" fmla="*/ 10 w 36"/>
                  <a:gd name="T9" fmla="*/ 0 h 27"/>
                  <a:gd name="T10" fmla="*/ 26 w 36"/>
                  <a:gd name="T11" fmla="*/ 11 h 27"/>
                </a:gdLst>
                <a:ahLst/>
                <a:cxnLst>
                  <a:cxn ang="0">
                    <a:pos x="T0" y="T1"/>
                  </a:cxn>
                  <a:cxn ang="0">
                    <a:pos x="T2" y="T3"/>
                  </a:cxn>
                  <a:cxn ang="0">
                    <a:pos x="T4" y="T5"/>
                  </a:cxn>
                  <a:cxn ang="0">
                    <a:pos x="T6" y="T7"/>
                  </a:cxn>
                  <a:cxn ang="0">
                    <a:pos x="T8" y="T9"/>
                  </a:cxn>
                  <a:cxn ang="0">
                    <a:pos x="T10" y="T11"/>
                  </a:cxn>
                </a:cxnLst>
                <a:rect l="0" t="0" r="r" b="b"/>
                <a:pathLst>
                  <a:path w="36" h="27">
                    <a:moveTo>
                      <a:pt x="26" y="11"/>
                    </a:moveTo>
                    <a:lnTo>
                      <a:pt x="36" y="16"/>
                    </a:lnTo>
                    <a:lnTo>
                      <a:pt x="31" y="27"/>
                    </a:lnTo>
                    <a:lnTo>
                      <a:pt x="0" y="11"/>
                    </a:lnTo>
                    <a:lnTo>
                      <a:pt x="10" y="0"/>
                    </a:lnTo>
                    <a:lnTo>
                      <a:pt x="26" y="1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96" name="Freeform 548"/>
              <p:cNvSpPr>
                <a:spLocks/>
              </p:cNvSpPr>
              <p:nvPr/>
            </p:nvSpPr>
            <p:spPr bwMode="auto">
              <a:xfrm>
                <a:off x="1465" y="2110"/>
                <a:ext cx="100" cy="58"/>
              </a:xfrm>
              <a:custGeom>
                <a:avLst/>
                <a:gdLst>
                  <a:gd name="T0" fmla="*/ 58 w 100"/>
                  <a:gd name="T1" fmla="*/ 0 h 58"/>
                  <a:gd name="T2" fmla="*/ 84 w 100"/>
                  <a:gd name="T3" fmla="*/ 0 h 58"/>
                  <a:gd name="T4" fmla="*/ 100 w 100"/>
                  <a:gd name="T5" fmla="*/ 16 h 58"/>
                  <a:gd name="T6" fmla="*/ 74 w 100"/>
                  <a:gd name="T7" fmla="*/ 21 h 58"/>
                  <a:gd name="T8" fmla="*/ 58 w 100"/>
                  <a:gd name="T9" fmla="*/ 37 h 58"/>
                  <a:gd name="T10" fmla="*/ 48 w 100"/>
                  <a:gd name="T11" fmla="*/ 37 h 58"/>
                  <a:gd name="T12" fmla="*/ 37 w 100"/>
                  <a:gd name="T13" fmla="*/ 58 h 58"/>
                  <a:gd name="T14" fmla="*/ 26 w 100"/>
                  <a:gd name="T15" fmla="*/ 42 h 58"/>
                  <a:gd name="T16" fmla="*/ 0 w 100"/>
                  <a:gd name="T17" fmla="*/ 26 h 58"/>
                  <a:gd name="T18" fmla="*/ 11 w 100"/>
                  <a:gd name="T19" fmla="*/ 16 h 58"/>
                  <a:gd name="T20" fmla="*/ 21 w 100"/>
                  <a:gd name="T21" fmla="*/ 5 h 58"/>
                  <a:gd name="T22" fmla="*/ 32 w 100"/>
                  <a:gd name="T23" fmla="*/ 0 h 58"/>
                  <a:gd name="T24" fmla="*/ 58 w 100"/>
                  <a:gd name="T25" fmla="*/ 0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0" h="58">
                    <a:moveTo>
                      <a:pt x="58" y="0"/>
                    </a:moveTo>
                    <a:lnTo>
                      <a:pt x="84" y="0"/>
                    </a:lnTo>
                    <a:lnTo>
                      <a:pt x="100" y="16"/>
                    </a:lnTo>
                    <a:lnTo>
                      <a:pt x="74" y="21"/>
                    </a:lnTo>
                    <a:lnTo>
                      <a:pt x="58" y="37"/>
                    </a:lnTo>
                    <a:lnTo>
                      <a:pt x="48" y="37"/>
                    </a:lnTo>
                    <a:lnTo>
                      <a:pt x="37" y="58"/>
                    </a:lnTo>
                    <a:lnTo>
                      <a:pt x="26" y="42"/>
                    </a:lnTo>
                    <a:lnTo>
                      <a:pt x="0" y="26"/>
                    </a:lnTo>
                    <a:lnTo>
                      <a:pt x="11" y="16"/>
                    </a:lnTo>
                    <a:lnTo>
                      <a:pt x="21" y="5"/>
                    </a:lnTo>
                    <a:lnTo>
                      <a:pt x="32" y="0"/>
                    </a:lnTo>
                    <a:lnTo>
                      <a:pt x="58"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97" name="Freeform 549"/>
              <p:cNvSpPr>
                <a:spLocks/>
              </p:cNvSpPr>
              <p:nvPr/>
            </p:nvSpPr>
            <p:spPr bwMode="auto">
              <a:xfrm>
                <a:off x="1713" y="2041"/>
                <a:ext cx="42" cy="27"/>
              </a:xfrm>
              <a:custGeom>
                <a:avLst/>
                <a:gdLst>
                  <a:gd name="T0" fmla="*/ 32 w 42"/>
                  <a:gd name="T1" fmla="*/ 0 h 27"/>
                  <a:gd name="T2" fmla="*/ 37 w 42"/>
                  <a:gd name="T3" fmla="*/ 0 h 27"/>
                  <a:gd name="T4" fmla="*/ 42 w 42"/>
                  <a:gd name="T5" fmla="*/ 27 h 27"/>
                  <a:gd name="T6" fmla="*/ 0 w 42"/>
                  <a:gd name="T7" fmla="*/ 21 h 27"/>
                  <a:gd name="T8" fmla="*/ 16 w 42"/>
                  <a:gd name="T9" fmla="*/ 16 h 27"/>
                  <a:gd name="T10" fmla="*/ 0 w 42"/>
                  <a:gd name="T11" fmla="*/ 11 h 27"/>
                  <a:gd name="T12" fmla="*/ 21 w 42"/>
                  <a:gd name="T13" fmla="*/ 0 h 27"/>
                  <a:gd name="T14" fmla="*/ 32 w 42"/>
                  <a:gd name="T15" fmla="*/ 0 h 2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2" h="27">
                    <a:moveTo>
                      <a:pt x="32" y="0"/>
                    </a:moveTo>
                    <a:lnTo>
                      <a:pt x="37" y="0"/>
                    </a:lnTo>
                    <a:lnTo>
                      <a:pt x="42" y="27"/>
                    </a:lnTo>
                    <a:lnTo>
                      <a:pt x="0" y="21"/>
                    </a:lnTo>
                    <a:lnTo>
                      <a:pt x="16" y="16"/>
                    </a:lnTo>
                    <a:lnTo>
                      <a:pt x="0" y="11"/>
                    </a:lnTo>
                    <a:lnTo>
                      <a:pt x="21" y="0"/>
                    </a:lnTo>
                    <a:lnTo>
                      <a:pt x="32"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98" name="Freeform 550"/>
              <p:cNvSpPr>
                <a:spLocks/>
              </p:cNvSpPr>
              <p:nvPr/>
            </p:nvSpPr>
            <p:spPr bwMode="auto">
              <a:xfrm>
                <a:off x="1644" y="2062"/>
                <a:ext cx="43" cy="16"/>
              </a:xfrm>
              <a:custGeom>
                <a:avLst/>
                <a:gdLst>
                  <a:gd name="T0" fmla="*/ 21 w 43"/>
                  <a:gd name="T1" fmla="*/ 6 h 16"/>
                  <a:gd name="T2" fmla="*/ 43 w 43"/>
                  <a:gd name="T3" fmla="*/ 6 h 16"/>
                  <a:gd name="T4" fmla="*/ 43 w 43"/>
                  <a:gd name="T5" fmla="*/ 11 h 16"/>
                  <a:gd name="T6" fmla="*/ 27 w 43"/>
                  <a:gd name="T7" fmla="*/ 16 h 16"/>
                  <a:gd name="T8" fmla="*/ 0 w 43"/>
                  <a:gd name="T9" fmla="*/ 6 h 16"/>
                  <a:gd name="T10" fmla="*/ 6 w 43"/>
                  <a:gd name="T11" fmla="*/ 0 h 16"/>
                  <a:gd name="T12" fmla="*/ 21 w 43"/>
                  <a:gd name="T13" fmla="*/ 6 h 16"/>
                </a:gdLst>
                <a:ahLst/>
                <a:cxnLst>
                  <a:cxn ang="0">
                    <a:pos x="T0" y="T1"/>
                  </a:cxn>
                  <a:cxn ang="0">
                    <a:pos x="T2" y="T3"/>
                  </a:cxn>
                  <a:cxn ang="0">
                    <a:pos x="T4" y="T5"/>
                  </a:cxn>
                  <a:cxn ang="0">
                    <a:pos x="T6" y="T7"/>
                  </a:cxn>
                  <a:cxn ang="0">
                    <a:pos x="T8" y="T9"/>
                  </a:cxn>
                  <a:cxn ang="0">
                    <a:pos x="T10" y="T11"/>
                  </a:cxn>
                  <a:cxn ang="0">
                    <a:pos x="T12" y="T13"/>
                  </a:cxn>
                </a:cxnLst>
                <a:rect l="0" t="0" r="r" b="b"/>
                <a:pathLst>
                  <a:path w="43" h="16">
                    <a:moveTo>
                      <a:pt x="21" y="6"/>
                    </a:moveTo>
                    <a:lnTo>
                      <a:pt x="43" y="6"/>
                    </a:lnTo>
                    <a:lnTo>
                      <a:pt x="43" y="11"/>
                    </a:lnTo>
                    <a:lnTo>
                      <a:pt x="27" y="16"/>
                    </a:lnTo>
                    <a:lnTo>
                      <a:pt x="0" y="6"/>
                    </a:lnTo>
                    <a:lnTo>
                      <a:pt x="6" y="0"/>
                    </a:lnTo>
                    <a:lnTo>
                      <a:pt x="21" y="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99" name="Freeform 551"/>
              <p:cNvSpPr>
                <a:spLocks/>
              </p:cNvSpPr>
              <p:nvPr/>
            </p:nvSpPr>
            <p:spPr bwMode="auto">
              <a:xfrm>
                <a:off x="1491" y="2126"/>
                <a:ext cx="74" cy="79"/>
              </a:xfrm>
              <a:custGeom>
                <a:avLst/>
                <a:gdLst>
                  <a:gd name="T0" fmla="*/ 27 w 74"/>
                  <a:gd name="T1" fmla="*/ 21 h 79"/>
                  <a:gd name="T2" fmla="*/ 32 w 74"/>
                  <a:gd name="T3" fmla="*/ 21 h 79"/>
                  <a:gd name="T4" fmla="*/ 48 w 74"/>
                  <a:gd name="T5" fmla="*/ 5 h 79"/>
                  <a:gd name="T6" fmla="*/ 74 w 74"/>
                  <a:gd name="T7" fmla="*/ 0 h 79"/>
                  <a:gd name="T8" fmla="*/ 74 w 74"/>
                  <a:gd name="T9" fmla="*/ 16 h 79"/>
                  <a:gd name="T10" fmla="*/ 64 w 74"/>
                  <a:gd name="T11" fmla="*/ 79 h 79"/>
                  <a:gd name="T12" fmla="*/ 48 w 74"/>
                  <a:gd name="T13" fmla="*/ 74 h 79"/>
                  <a:gd name="T14" fmla="*/ 32 w 74"/>
                  <a:gd name="T15" fmla="*/ 74 h 79"/>
                  <a:gd name="T16" fmla="*/ 0 w 74"/>
                  <a:gd name="T17" fmla="*/ 42 h 79"/>
                  <a:gd name="T18" fmla="*/ 11 w 74"/>
                  <a:gd name="T19" fmla="*/ 42 h 79"/>
                  <a:gd name="T20" fmla="*/ 22 w 74"/>
                  <a:gd name="T21" fmla="*/ 21 h 79"/>
                  <a:gd name="T22" fmla="*/ 27 w 74"/>
                  <a:gd name="T23" fmla="*/ 21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4" h="79">
                    <a:moveTo>
                      <a:pt x="27" y="21"/>
                    </a:moveTo>
                    <a:lnTo>
                      <a:pt x="32" y="21"/>
                    </a:lnTo>
                    <a:lnTo>
                      <a:pt x="48" y="5"/>
                    </a:lnTo>
                    <a:lnTo>
                      <a:pt x="74" y="0"/>
                    </a:lnTo>
                    <a:lnTo>
                      <a:pt x="74" y="16"/>
                    </a:lnTo>
                    <a:lnTo>
                      <a:pt x="64" y="79"/>
                    </a:lnTo>
                    <a:lnTo>
                      <a:pt x="48" y="74"/>
                    </a:lnTo>
                    <a:lnTo>
                      <a:pt x="32" y="74"/>
                    </a:lnTo>
                    <a:lnTo>
                      <a:pt x="0" y="42"/>
                    </a:lnTo>
                    <a:lnTo>
                      <a:pt x="11" y="42"/>
                    </a:lnTo>
                    <a:lnTo>
                      <a:pt x="22" y="21"/>
                    </a:lnTo>
                    <a:lnTo>
                      <a:pt x="27" y="2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00" name="Freeform 552"/>
              <p:cNvSpPr>
                <a:spLocks/>
              </p:cNvSpPr>
              <p:nvPr/>
            </p:nvSpPr>
            <p:spPr bwMode="auto">
              <a:xfrm>
                <a:off x="1513" y="2200"/>
                <a:ext cx="58" cy="47"/>
              </a:xfrm>
              <a:custGeom>
                <a:avLst/>
                <a:gdLst>
                  <a:gd name="T0" fmla="*/ 5 w 58"/>
                  <a:gd name="T1" fmla="*/ 5 h 47"/>
                  <a:gd name="T2" fmla="*/ 10 w 58"/>
                  <a:gd name="T3" fmla="*/ 0 h 47"/>
                  <a:gd name="T4" fmla="*/ 26 w 58"/>
                  <a:gd name="T5" fmla="*/ 0 h 47"/>
                  <a:gd name="T6" fmla="*/ 42 w 58"/>
                  <a:gd name="T7" fmla="*/ 5 h 47"/>
                  <a:gd name="T8" fmla="*/ 58 w 58"/>
                  <a:gd name="T9" fmla="*/ 26 h 47"/>
                  <a:gd name="T10" fmla="*/ 47 w 58"/>
                  <a:gd name="T11" fmla="*/ 47 h 47"/>
                  <a:gd name="T12" fmla="*/ 21 w 58"/>
                  <a:gd name="T13" fmla="*/ 21 h 47"/>
                  <a:gd name="T14" fmla="*/ 15 w 58"/>
                  <a:gd name="T15" fmla="*/ 26 h 47"/>
                  <a:gd name="T16" fmla="*/ 5 w 58"/>
                  <a:gd name="T17" fmla="*/ 21 h 47"/>
                  <a:gd name="T18" fmla="*/ 0 w 58"/>
                  <a:gd name="T19" fmla="*/ 10 h 47"/>
                  <a:gd name="T20" fmla="*/ 5 w 58"/>
                  <a:gd name="T21" fmla="*/ 5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8" h="47">
                    <a:moveTo>
                      <a:pt x="5" y="5"/>
                    </a:moveTo>
                    <a:lnTo>
                      <a:pt x="10" y="0"/>
                    </a:lnTo>
                    <a:lnTo>
                      <a:pt x="26" y="0"/>
                    </a:lnTo>
                    <a:lnTo>
                      <a:pt x="42" y="5"/>
                    </a:lnTo>
                    <a:lnTo>
                      <a:pt x="58" y="26"/>
                    </a:lnTo>
                    <a:lnTo>
                      <a:pt x="47" y="47"/>
                    </a:lnTo>
                    <a:lnTo>
                      <a:pt x="21" y="21"/>
                    </a:lnTo>
                    <a:lnTo>
                      <a:pt x="15" y="26"/>
                    </a:lnTo>
                    <a:lnTo>
                      <a:pt x="5" y="21"/>
                    </a:lnTo>
                    <a:lnTo>
                      <a:pt x="0" y="10"/>
                    </a:lnTo>
                    <a:lnTo>
                      <a:pt x="5" y="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01" name="Freeform 553"/>
              <p:cNvSpPr>
                <a:spLocks/>
              </p:cNvSpPr>
              <p:nvPr/>
            </p:nvSpPr>
            <p:spPr bwMode="auto">
              <a:xfrm>
                <a:off x="1897" y="2247"/>
                <a:ext cx="74" cy="127"/>
              </a:xfrm>
              <a:custGeom>
                <a:avLst/>
                <a:gdLst>
                  <a:gd name="T0" fmla="*/ 48 w 74"/>
                  <a:gd name="T1" fmla="*/ 21 h 127"/>
                  <a:gd name="T2" fmla="*/ 69 w 74"/>
                  <a:gd name="T3" fmla="*/ 42 h 127"/>
                  <a:gd name="T4" fmla="*/ 53 w 74"/>
                  <a:gd name="T5" fmla="*/ 74 h 127"/>
                  <a:gd name="T6" fmla="*/ 64 w 74"/>
                  <a:gd name="T7" fmla="*/ 90 h 127"/>
                  <a:gd name="T8" fmla="*/ 74 w 74"/>
                  <a:gd name="T9" fmla="*/ 116 h 127"/>
                  <a:gd name="T10" fmla="*/ 53 w 74"/>
                  <a:gd name="T11" fmla="*/ 121 h 127"/>
                  <a:gd name="T12" fmla="*/ 43 w 74"/>
                  <a:gd name="T13" fmla="*/ 127 h 127"/>
                  <a:gd name="T14" fmla="*/ 32 w 74"/>
                  <a:gd name="T15" fmla="*/ 121 h 127"/>
                  <a:gd name="T16" fmla="*/ 27 w 74"/>
                  <a:gd name="T17" fmla="*/ 106 h 127"/>
                  <a:gd name="T18" fmla="*/ 32 w 74"/>
                  <a:gd name="T19" fmla="*/ 79 h 127"/>
                  <a:gd name="T20" fmla="*/ 22 w 74"/>
                  <a:gd name="T21" fmla="*/ 58 h 127"/>
                  <a:gd name="T22" fmla="*/ 16 w 74"/>
                  <a:gd name="T23" fmla="*/ 58 h 127"/>
                  <a:gd name="T24" fmla="*/ 0 w 74"/>
                  <a:gd name="T25" fmla="*/ 42 h 127"/>
                  <a:gd name="T26" fmla="*/ 6 w 74"/>
                  <a:gd name="T27" fmla="*/ 32 h 127"/>
                  <a:gd name="T28" fmla="*/ 22 w 74"/>
                  <a:gd name="T29" fmla="*/ 21 h 127"/>
                  <a:gd name="T30" fmla="*/ 11 w 74"/>
                  <a:gd name="T31" fmla="*/ 16 h 127"/>
                  <a:gd name="T32" fmla="*/ 32 w 74"/>
                  <a:gd name="T33" fmla="*/ 0 h 127"/>
                  <a:gd name="T34" fmla="*/ 48 w 74"/>
                  <a:gd name="T35" fmla="*/ 21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4" h="127">
                    <a:moveTo>
                      <a:pt x="48" y="21"/>
                    </a:moveTo>
                    <a:lnTo>
                      <a:pt x="69" y="42"/>
                    </a:lnTo>
                    <a:lnTo>
                      <a:pt x="53" y="74"/>
                    </a:lnTo>
                    <a:lnTo>
                      <a:pt x="64" y="90"/>
                    </a:lnTo>
                    <a:lnTo>
                      <a:pt x="74" y="116"/>
                    </a:lnTo>
                    <a:lnTo>
                      <a:pt x="53" y="121"/>
                    </a:lnTo>
                    <a:lnTo>
                      <a:pt x="43" y="127"/>
                    </a:lnTo>
                    <a:lnTo>
                      <a:pt x="32" y="121"/>
                    </a:lnTo>
                    <a:lnTo>
                      <a:pt x="27" y="106"/>
                    </a:lnTo>
                    <a:lnTo>
                      <a:pt x="32" y="79"/>
                    </a:lnTo>
                    <a:lnTo>
                      <a:pt x="22" y="58"/>
                    </a:lnTo>
                    <a:lnTo>
                      <a:pt x="16" y="58"/>
                    </a:lnTo>
                    <a:lnTo>
                      <a:pt x="0" y="42"/>
                    </a:lnTo>
                    <a:lnTo>
                      <a:pt x="6" y="32"/>
                    </a:lnTo>
                    <a:lnTo>
                      <a:pt x="22" y="21"/>
                    </a:lnTo>
                    <a:lnTo>
                      <a:pt x="11" y="16"/>
                    </a:lnTo>
                    <a:lnTo>
                      <a:pt x="32" y="0"/>
                    </a:lnTo>
                    <a:lnTo>
                      <a:pt x="48" y="2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02" name="Freeform 554"/>
              <p:cNvSpPr>
                <a:spLocks/>
              </p:cNvSpPr>
              <p:nvPr/>
            </p:nvSpPr>
            <p:spPr bwMode="auto">
              <a:xfrm>
                <a:off x="1950" y="2289"/>
                <a:ext cx="64" cy="74"/>
              </a:xfrm>
              <a:custGeom>
                <a:avLst/>
                <a:gdLst>
                  <a:gd name="T0" fmla="*/ 32 w 64"/>
                  <a:gd name="T1" fmla="*/ 0 h 74"/>
                  <a:gd name="T2" fmla="*/ 53 w 64"/>
                  <a:gd name="T3" fmla="*/ 0 h 74"/>
                  <a:gd name="T4" fmla="*/ 64 w 64"/>
                  <a:gd name="T5" fmla="*/ 6 h 74"/>
                  <a:gd name="T6" fmla="*/ 58 w 64"/>
                  <a:gd name="T7" fmla="*/ 21 h 74"/>
                  <a:gd name="T8" fmla="*/ 64 w 64"/>
                  <a:gd name="T9" fmla="*/ 43 h 74"/>
                  <a:gd name="T10" fmla="*/ 64 w 64"/>
                  <a:gd name="T11" fmla="*/ 58 h 74"/>
                  <a:gd name="T12" fmla="*/ 58 w 64"/>
                  <a:gd name="T13" fmla="*/ 64 h 74"/>
                  <a:gd name="T14" fmla="*/ 21 w 64"/>
                  <a:gd name="T15" fmla="*/ 74 h 74"/>
                  <a:gd name="T16" fmla="*/ 11 w 64"/>
                  <a:gd name="T17" fmla="*/ 48 h 74"/>
                  <a:gd name="T18" fmla="*/ 0 w 64"/>
                  <a:gd name="T19" fmla="*/ 32 h 74"/>
                  <a:gd name="T20" fmla="*/ 16 w 64"/>
                  <a:gd name="T21" fmla="*/ 0 h 74"/>
                  <a:gd name="T22" fmla="*/ 32 w 64"/>
                  <a:gd name="T23" fmla="*/ 0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4" h="74">
                    <a:moveTo>
                      <a:pt x="32" y="0"/>
                    </a:moveTo>
                    <a:lnTo>
                      <a:pt x="53" y="0"/>
                    </a:lnTo>
                    <a:lnTo>
                      <a:pt x="64" y="6"/>
                    </a:lnTo>
                    <a:lnTo>
                      <a:pt x="58" y="21"/>
                    </a:lnTo>
                    <a:lnTo>
                      <a:pt x="64" y="43"/>
                    </a:lnTo>
                    <a:lnTo>
                      <a:pt x="64" y="58"/>
                    </a:lnTo>
                    <a:lnTo>
                      <a:pt x="58" y="64"/>
                    </a:lnTo>
                    <a:lnTo>
                      <a:pt x="21" y="74"/>
                    </a:lnTo>
                    <a:lnTo>
                      <a:pt x="11" y="48"/>
                    </a:lnTo>
                    <a:lnTo>
                      <a:pt x="0" y="32"/>
                    </a:lnTo>
                    <a:lnTo>
                      <a:pt x="16" y="0"/>
                    </a:lnTo>
                    <a:lnTo>
                      <a:pt x="32"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03" name="Freeform 555"/>
              <p:cNvSpPr>
                <a:spLocks/>
              </p:cNvSpPr>
              <p:nvPr/>
            </p:nvSpPr>
            <p:spPr bwMode="auto">
              <a:xfrm>
                <a:off x="2008" y="2295"/>
                <a:ext cx="48" cy="63"/>
              </a:xfrm>
              <a:custGeom>
                <a:avLst/>
                <a:gdLst>
                  <a:gd name="T0" fmla="*/ 16 w 48"/>
                  <a:gd name="T1" fmla="*/ 0 h 63"/>
                  <a:gd name="T2" fmla="*/ 21 w 48"/>
                  <a:gd name="T3" fmla="*/ 0 h 63"/>
                  <a:gd name="T4" fmla="*/ 48 w 48"/>
                  <a:gd name="T5" fmla="*/ 21 h 63"/>
                  <a:gd name="T6" fmla="*/ 32 w 48"/>
                  <a:gd name="T7" fmla="*/ 52 h 63"/>
                  <a:gd name="T8" fmla="*/ 27 w 48"/>
                  <a:gd name="T9" fmla="*/ 63 h 63"/>
                  <a:gd name="T10" fmla="*/ 0 w 48"/>
                  <a:gd name="T11" fmla="*/ 58 h 63"/>
                  <a:gd name="T12" fmla="*/ 6 w 48"/>
                  <a:gd name="T13" fmla="*/ 52 h 63"/>
                  <a:gd name="T14" fmla="*/ 6 w 48"/>
                  <a:gd name="T15" fmla="*/ 37 h 63"/>
                  <a:gd name="T16" fmla="*/ 0 w 48"/>
                  <a:gd name="T17" fmla="*/ 15 h 63"/>
                  <a:gd name="T18" fmla="*/ 6 w 48"/>
                  <a:gd name="T19" fmla="*/ 0 h 63"/>
                  <a:gd name="T20" fmla="*/ 16 w 48"/>
                  <a:gd name="T21" fmla="*/ 0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8" h="63">
                    <a:moveTo>
                      <a:pt x="16" y="0"/>
                    </a:moveTo>
                    <a:lnTo>
                      <a:pt x="21" y="0"/>
                    </a:lnTo>
                    <a:lnTo>
                      <a:pt x="48" y="21"/>
                    </a:lnTo>
                    <a:lnTo>
                      <a:pt x="32" y="52"/>
                    </a:lnTo>
                    <a:lnTo>
                      <a:pt x="27" y="63"/>
                    </a:lnTo>
                    <a:lnTo>
                      <a:pt x="0" y="58"/>
                    </a:lnTo>
                    <a:lnTo>
                      <a:pt x="6" y="52"/>
                    </a:lnTo>
                    <a:lnTo>
                      <a:pt x="6" y="37"/>
                    </a:lnTo>
                    <a:lnTo>
                      <a:pt x="0" y="15"/>
                    </a:lnTo>
                    <a:lnTo>
                      <a:pt x="6" y="0"/>
                    </a:lnTo>
                    <a:lnTo>
                      <a:pt x="16"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04" name="Freeform 556"/>
              <p:cNvSpPr>
                <a:spLocks/>
              </p:cNvSpPr>
              <p:nvPr/>
            </p:nvSpPr>
            <p:spPr bwMode="auto">
              <a:xfrm>
                <a:off x="1897" y="2200"/>
                <a:ext cx="22" cy="15"/>
              </a:xfrm>
              <a:custGeom>
                <a:avLst/>
                <a:gdLst>
                  <a:gd name="T0" fmla="*/ 11 w 22"/>
                  <a:gd name="T1" fmla="*/ 0 h 15"/>
                  <a:gd name="T2" fmla="*/ 22 w 22"/>
                  <a:gd name="T3" fmla="*/ 0 h 15"/>
                  <a:gd name="T4" fmla="*/ 16 w 22"/>
                  <a:gd name="T5" fmla="*/ 5 h 15"/>
                  <a:gd name="T6" fmla="*/ 16 w 22"/>
                  <a:gd name="T7" fmla="*/ 15 h 15"/>
                  <a:gd name="T8" fmla="*/ 0 w 22"/>
                  <a:gd name="T9" fmla="*/ 15 h 15"/>
                  <a:gd name="T10" fmla="*/ 6 w 22"/>
                  <a:gd name="T11" fmla="*/ 10 h 15"/>
                  <a:gd name="T12" fmla="*/ 0 w 22"/>
                  <a:gd name="T13" fmla="*/ 0 h 15"/>
                  <a:gd name="T14" fmla="*/ 11 w 22"/>
                  <a:gd name="T15" fmla="*/ 0 h 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15">
                    <a:moveTo>
                      <a:pt x="11" y="0"/>
                    </a:moveTo>
                    <a:lnTo>
                      <a:pt x="22" y="0"/>
                    </a:lnTo>
                    <a:lnTo>
                      <a:pt x="16" y="5"/>
                    </a:lnTo>
                    <a:lnTo>
                      <a:pt x="16" y="15"/>
                    </a:lnTo>
                    <a:lnTo>
                      <a:pt x="0" y="15"/>
                    </a:lnTo>
                    <a:lnTo>
                      <a:pt x="6" y="10"/>
                    </a:lnTo>
                    <a:lnTo>
                      <a:pt x="0" y="0"/>
                    </a:lnTo>
                    <a:lnTo>
                      <a:pt x="11"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05" name="Freeform 557"/>
              <p:cNvSpPr>
                <a:spLocks/>
              </p:cNvSpPr>
              <p:nvPr/>
            </p:nvSpPr>
            <p:spPr bwMode="auto">
              <a:xfrm>
                <a:off x="1776" y="2569"/>
                <a:ext cx="195" cy="237"/>
              </a:xfrm>
              <a:custGeom>
                <a:avLst/>
                <a:gdLst>
                  <a:gd name="T0" fmla="*/ 16 w 195"/>
                  <a:gd name="T1" fmla="*/ 26 h 237"/>
                  <a:gd name="T2" fmla="*/ 53 w 195"/>
                  <a:gd name="T3" fmla="*/ 5 h 237"/>
                  <a:gd name="T4" fmla="*/ 63 w 195"/>
                  <a:gd name="T5" fmla="*/ 0 h 237"/>
                  <a:gd name="T6" fmla="*/ 63 w 195"/>
                  <a:gd name="T7" fmla="*/ 37 h 237"/>
                  <a:gd name="T8" fmla="*/ 85 w 195"/>
                  <a:gd name="T9" fmla="*/ 53 h 237"/>
                  <a:gd name="T10" fmla="*/ 100 w 195"/>
                  <a:gd name="T11" fmla="*/ 53 h 237"/>
                  <a:gd name="T12" fmla="*/ 127 w 195"/>
                  <a:gd name="T13" fmla="*/ 69 h 237"/>
                  <a:gd name="T14" fmla="*/ 137 w 195"/>
                  <a:gd name="T15" fmla="*/ 69 h 237"/>
                  <a:gd name="T16" fmla="*/ 148 w 195"/>
                  <a:gd name="T17" fmla="*/ 79 h 237"/>
                  <a:gd name="T18" fmla="*/ 153 w 195"/>
                  <a:gd name="T19" fmla="*/ 121 h 237"/>
                  <a:gd name="T20" fmla="*/ 180 w 195"/>
                  <a:gd name="T21" fmla="*/ 121 h 237"/>
                  <a:gd name="T22" fmla="*/ 180 w 195"/>
                  <a:gd name="T23" fmla="*/ 137 h 237"/>
                  <a:gd name="T24" fmla="*/ 190 w 195"/>
                  <a:gd name="T25" fmla="*/ 142 h 237"/>
                  <a:gd name="T26" fmla="*/ 195 w 195"/>
                  <a:gd name="T27" fmla="*/ 153 h 237"/>
                  <a:gd name="T28" fmla="*/ 190 w 195"/>
                  <a:gd name="T29" fmla="*/ 185 h 237"/>
                  <a:gd name="T30" fmla="*/ 174 w 195"/>
                  <a:gd name="T31" fmla="*/ 174 h 237"/>
                  <a:gd name="T32" fmla="*/ 132 w 195"/>
                  <a:gd name="T33" fmla="*/ 179 h 237"/>
                  <a:gd name="T34" fmla="*/ 121 w 195"/>
                  <a:gd name="T35" fmla="*/ 227 h 237"/>
                  <a:gd name="T36" fmla="*/ 121 w 195"/>
                  <a:gd name="T37" fmla="*/ 222 h 237"/>
                  <a:gd name="T38" fmla="*/ 106 w 195"/>
                  <a:gd name="T39" fmla="*/ 222 h 237"/>
                  <a:gd name="T40" fmla="*/ 100 w 195"/>
                  <a:gd name="T41" fmla="*/ 237 h 237"/>
                  <a:gd name="T42" fmla="*/ 100 w 195"/>
                  <a:gd name="T43" fmla="*/ 237 h 237"/>
                  <a:gd name="T44" fmla="*/ 95 w 195"/>
                  <a:gd name="T45" fmla="*/ 227 h 237"/>
                  <a:gd name="T46" fmla="*/ 74 w 195"/>
                  <a:gd name="T47" fmla="*/ 222 h 237"/>
                  <a:gd name="T48" fmla="*/ 74 w 195"/>
                  <a:gd name="T49" fmla="*/ 222 h 237"/>
                  <a:gd name="T50" fmla="*/ 69 w 195"/>
                  <a:gd name="T51" fmla="*/ 216 h 237"/>
                  <a:gd name="T52" fmla="*/ 58 w 195"/>
                  <a:gd name="T53" fmla="*/ 237 h 237"/>
                  <a:gd name="T54" fmla="*/ 42 w 195"/>
                  <a:gd name="T55" fmla="*/ 237 h 237"/>
                  <a:gd name="T56" fmla="*/ 27 w 195"/>
                  <a:gd name="T57" fmla="*/ 195 h 237"/>
                  <a:gd name="T58" fmla="*/ 27 w 195"/>
                  <a:gd name="T59" fmla="*/ 174 h 237"/>
                  <a:gd name="T60" fmla="*/ 11 w 195"/>
                  <a:gd name="T61" fmla="*/ 142 h 237"/>
                  <a:gd name="T62" fmla="*/ 16 w 195"/>
                  <a:gd name="T63" fmla="*/ 121 h 237"/>
                  <a:gd name="T64" fmla="*/ 5 w 195"/>
                  <a:gd name="T65" fmla="*/ 106 h 237"/>
                  <a:gd name="T66" fmla="*/ 16 w 195"/>
                  <a:gd name="T67" fmla="*/ 53 h 237"/>
                  <a:gd name="T68" fmla="*/ 0 w 195"/>
                  <a:gd name="T69" fmla="*/ 26 h 237"/>
                  <a:gd name="T70" fmla="*/ 16 w 195"/>
                  <a:gd name="T71" fmla="*/ 26 h 2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95" h="237">
                    <a:moveTo>
                      <a:pt x="16" y="26"/>
                    </a:moveTo>
                    <a:lnTo>
                      <a:pt x="53" y="5"/>
                    </a:lnTo>
                    <a:lnTo>
                      <a:pt x="63" y="0"/>
                    </a:lnTo>
                    <a:lnTo>
                      <a:pt x="63" y="37"/>
                    </a:lnTo>
                    <a:lnTo>
                      <a:pt x="85" y="53"/>
                    </a:lnTo>
                    <a:lnTo>
                      <a:pt x="100" y="53"/>
                    </a:lnTo>
                    <a:lnTo>
                      <a:pt x="127" y="69"/>
                    </a:lnTo>
                    <a:lnTo>
                      <a:pt x="137" y="69"/>
                    </a:lnTo>
                    <a:lnTo>
                      <a:pt x="148" y="79"/>
                    </a:lnTo>
                    <a:lnTo>
                      <a:pt x="153" y="121"/>
                    </a:lnTo>
                    <a:lnTo>
                      <a:pt x="180" y="121"/>
                    </a:lnTo>
                    <a:lnTo>
                      <a:pt x="180" y="137"/>
                    </a:lnTo>
                    <a:lnTo>
                      <a:pt x="190" y="142"/>
                    </a:lnTo>
                    <a:lnTo>
                      <a:pt x="195" y="153"/>
                    </a:lnTo>
                    <a:lnTo>
                      <a:pt x="190" y="185"/>
                    </a:lnTo>
                    <a:lnTo>
                      <a:pt x="174" y="174"/>
                    </a:lnTo>
                    <a:lnTo>
                      <a:pt x="132" y="179"/>
                    </a:lnTo>
                    <a:lnTo>
                      <a:pt x="121" y="227"/>
                    </a:lnTo>
                    <a:lnTo>
                      <a:pt x="121" y="222"/>
                    </a:lnTo>
                    <a:lnTo>
                      <a:pt x="106" y="222"/>
                    </a:lnTo>
                    <a:lnTo>
                      <a:pt x="100" y="237"/>
                    </a:lnTo>
                    <a:lnTo>
                      <a:pt x="100" y="237"/>
                    </a:lnTo>
                    <a:lnTo>
                      <a:pt x="95" y="227"/>
                    </a:lnTo>
                    <a:lnTo>
                      <a:pt x="74" y="222"/>
                    </a:lnTo>
                    <a:lnTo>
                      <a:pt x="74" y="222"/>
                    </a:lnTo>
                    <a:lnTo>
                      <a:pt x="69" y="216"/>
                    </a:lnTo>
                    <a:lnTo>
                      <a:pt x="58" y="237"/>
                    </a:lnTo>
                    <a:lnTo>
                      <a:pt x="42" y="237"/>
                    </a:lnTo>
                    <a:lnTo>
                      <a:pt x="27" y="195"/>
                    </a:lnTo>
                    <a:lnTo>
                      <a:pt x="27" y="174"/>
                    </a:lnTo>
                    <a:lnTo>
                      <a:pt x="11" y="142"/>
                    </a:lnTo>
                    <a:lnTo>
                      <a:pt x="16" y="121"/>
                    </a:lnTo>
                    <a:lnTo>
                      <a:pt x="5" y="106"/>
                    </a:lnTo>
                    <a:lnTo>
                      <a:pt x="16" y="53"/>
                    </a:lnTo>
                    <a:lnTo>
                      <a:pt x="0" y="26"/>
                    </a:lnTo>
                    <a:lnTo>
                      <a:pt x="16" y="2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06" name="Freeform 558"/>
              <p:cNvSpPr>
                <a:spLocks/>
              </p:cNvSpPr>
              <p:nvPr/>
            </p:nvSpPr>
            <p:spPr bwMode="auto">
              <a:xfrm>
                <a:off x="1897" y="2743"/>
                <a:ext cx="138" cy="143"/>
              </a:xfrm>
              <a:custGeom>
                <a:avLst/>
                <a:gdLst>
                  <a:gd name="T0" fmla="*/ 85 w 138"/>
                  <a:gd name="T1" fmla="*/ 53 h 143"/>
                  <a:gd name="T2" fmla="*/ 95 w 138"/>
                  <a:gd name="T3" fmla="*/ 53 h 143"/>
                  <a:gd name="T4" fmla="*/ 106 w 138"/>
                  <a:gd name="T5" fmla="*/ 53 h 143"/>
                  <a:gd name="T6" fmla="*/ 117 w 138"/>
                  <a:gd name="T7" fmla="*/ 85 h 143"/>
                  <a:gd name="T8" fmla="*/ 127 w 138"/>
                  <a:gd name="T9" fmla="*/ 79 h 143"/>
                  <a:gd name="T10" fmla="*/ 138 w 138"/>
                  <a:gd name="T11" fmla="*/ 85 h 143"/>
                  <a:gd name="T12" fmla="*/ 132 w 138"/>
                  <a:gd name="T13" fmla="*/ 100 h 143"/>
                  <a:gd name="T14" fmla="*/ 138 w 138"/>
                  <a:gd name="T15" fmla="*/ 106 h 143"/>
                  <a:gd name="T16" fmla="*/ 132 w 138"/>
                  <a:gd name="T17" fmla="*/ 111 h 143"/>
                  <a:gd name="T18" fmla="*/ 132 w 138"/>
                  <a:gd name="T19" fmla="*/ 132 h 143"/>
                  <a:gd name="T20" fmla="*/ 106 w 138"/>
                  <a:gd name="T21" fmla="*/ 143 h 143"/>
                  <a:gd name="T22" fmla="*/ 80 w 138"/>
                  <a:gd name="T23" fmla="*/ 137 h 143"/>
                  <a:gd name="T24" fmla="*/ 85 w 138"/>
                  <a:gd name="T25" fmla="*/ 111 h 143"/>
                  <a:gd name="T26" fmla="*/ 85 w 138"/>
                  <a:gd name="T27" fmla="*/ 106 h 143"/>
                  <a:gd name="T28" fmla="*/ 48 w 138"/>
                  <a:gd name="T29" fmla="*/ 85 h 143"/>
                  <a:gd name="T30" fmla="*/ 32 w 138"/>
                  <a:gd name="T31" fmla="*/ 79 h 143"/>
                  <a:gd name="T32" fmla="*/ 11 w 138"/>
                  <a:gd name="T33" fmla="*/ 58 h 143"/>
                  <a:gd name="T34" fmla="*/ 0 w 138"/>
                  <a:gd name="T35" fmla="*/ 53 h 143"/>
                  <a:gd name="T36" fmla="*/ 11 w 138"/>
                  <a:gd name="T37" fmla="*/ 5 h 143"/>
                  <a:gd name="T38" fmla="*/ 53 w 138"/>
                  <a:gd name="T39" fmla="*/ 0 h 143"/>
                  <a:gd name="T40" fmla="*/ 69 w 138"/>
                  <a:gd name="T41" fmla="*/ 11 h 143"/>
                  <a:gd name="T42" fmla="*/ 74 w 138"/>
                  <a:gd name="T43" fmla="*/ 48 h 143"/>
                  <a:gd name="T44" fmla="*/ 85 w 138"/>
                  <a:gd name="T45" fmla="*/ 53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38" h="143">
                    <a:moveTo>
                      <a:pt x="85" y="53"/>
                    </a:moveTo>
                    <a:lnTo>
                      <a:pt x="95" y="53"/>
                    </a:lnTo>
                    <a:lnTo>
                      <a:pt x="106" y="53"/>
                    </a:lnTo>
                    <a:lnTo>
                      <a:pt x="117" y="85"/>
                    </a:lnTo>
                    <a:lnTo>
                      <a:pt x="127" y="79"/>
                    </a:lnTo>
                    <a:lnTo>
                      <a:pt x="138" y="85"/>
                    </a:lnTo>
                    <a:lnTo>
                      <a:pt x="132" y="100"/>
                    </a:lnTo>
                    <a:lnTo>
                      <a:pt x="138" y="106"/>
                    </a:lnTo>
                    <a:lnTo>
                      <a:pt x="132" y="111"/>
                    </a:lnTo>
                    <a:lnTo>
                      <a:pt x="132" y="132"/>
                    </a:lnTo>
                    <a:lnTo>
                      <a:pt x="106" y="143"/>
                    </a:lnTo>
                    <a:lnTo>
                      <a:pt x="80" y="137"/>
                    </a:lnTo>
                    <a:lnTo>
                      <a:pt x="85" y="111"/>
                    </a:lnTo>
                    <a:lnTo>
                      <a:pt x="85" y="106"/>
                    </a:lnTo>
                    <a:lnTo>
                      <a:pt x="48" y="85"/>
                    </a:lnTo>
                    <a:lnTo>
                      <a:pt x="32" y="79"/>
                    </a:lnTo>
                    <a:lnTo>
                      <a:pt x="11" y="58"/>
                    </a:lnTo>
                    <a:lnTo>
                      <a:pt x="0" y="53"/>
                    </a:lnTo>
                    <a:lnTo>
                      <a:pt x="11" y="5"/>
                    </a:lnTo>
                    <a:lnTo>
                      <a:pt x="53" y="0"/>
                    </a:lnTo>
                    <a:lnTo>
                      <a:pt x="69" y="11"/>
                    </a:lnTo>
                    <a:lnTo>
                      <a:pt x="74" y="48"/>
                    </a:lnTo>
                    <a:lnTo>
                      <a:pt x="85" y="53"/>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07" name="Freeform 559"/>
              <p:cNvSpPr>
                <a:spLocks/>
              </p:cNvSpPr>
              <p:nvPr/>
            </p:nvSpPr>
            <p:spPr bwMode="auto">
              <a:xfrm>
                <a:off x="1992" y="2933"/>
                <a:ext cx="80" cy="90"/>
              </a:xfrm>
              <a:custGeom>
                <a:avLst/>
                <a:gdLst>
                  <a:gd name="T0" fmla="*/ 22 w 80"/>
                  <a:gd name="T1" fmla="*/ 11 h 90"/>
                  <a:gd name="T2" fmla="*/ 27 w 80"/>
                  <a:gd name="T3" fmla="*/ 16 h 90"/>
                  <a:gd name="T4" fmla="*/ 32 w 80"/>
                  <a:gd name="T5" fmla="*/ 16 h 90"/>
                  <a:gd name="T6" fmla="*/ 64 w 80"/>
                  <a:gd name="T7" fmla="*/ 37 h 90"/>
                  <a:gd name="T8" fmla="*/ 80 w 80"/>
                  <a:gd name="T9" fmla="*/ 53 h 90"/>
                  <a:gd name="T10" fmla="*/ 74 w 80"/>
                  <a:gd name="T11" fmla="*/ 58 h 90"/>
                  <a:gd name="T12" fmla="*/ 80 w 80"/>
                  <a:gd name="T13" fmla="*/ 69 h 90"/>
                  <a:gd name="T14" fmla="*/ 74 w 80"/>
                  <a:gd name="T15" fmla="*/ 79 h 90"/>
                  <a:gd name="T16" fmla="*/ 58 w 80"/>
                  <a:gd name="T17" fmla="*/ 90 h 90"/>
                  <a:gd name="T18" fmla="*/ 48 w 80"/>
                  <a:gd name="T19" fmla="*/ 90 h 90"/>
                  <a:gd name="T20" fmla="*/ 37 w 80"/>
                  <a:gd name="T21" fmla="*/ 90 h 90"/>
                  <a:gd name="T22" fmla="*/ 22 w 80"/>
                  <a:gd name="T23" fmla="*/ 85 h 90"/>
                  <a:gd name="T24" fmla="*/ 6 w 80"/>
                  <a:gd name="T25" fmla="*/ 74 h 90"/>
                  <a:gd name="T26" fmla="*/ 0 w 80"/>
                  <a:gd name="T27" fmla="*/ 58 h 90"/>
                  <a:gd name="T28" fmla="*/ 6 w 80"/>
                  <a:gd name="T29" fmla="*/ 58 h 90"/>
                  <a:gd name="T30" fmla="*/ 0 w 80"/>
                  <a:gd name="T31" fmla="*/ 48 h 90"/>
                  <a:gd name="T32" fmla="*/ 0 w 80"/>
                  <a:gd name="T33" fmla="*/ 42 h 90"/>
                  <a:gd name="T34" fmla="*/ 0 w 80"/>
                  <a:gd name="T35" fmla="*/ 5 h 90"/>
                  <a:gd name="T36" fmla="*/ 11 w 80"/>
                  <a:gd name="T37" fmla="*/ 0 h 90"/>
                  <a:gd name="T38" fmla="*/ 22 w 80"/>
                  <a:gd name="T39" fmla="*/ 11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0" h="90">
                    <a:moveTo>
                      <a:pt x="22" y="11"/>
                    </a:moveTo>
                    <a:lnTo>
                      <a:pt x="27" y="16"/>
                    </a:lnTo>
                    <a:lnTo>
                      <a:pt x="32" y="16"/>
                    </a:lnTo>
                    <a:lnTo>
                      <a:pt x="64" y="37"/>
                    </a:lnTo>
                    <a:lnTo>
                      <a:pt x="80" y="53"/>
                    </a:lnTo>
                    <a:lnTo>
                      <a:pt x="74" y="58"/>
                    </a:lnTo>
                    <a:lnTo>
                      <a:pt x="80" y="69"/>
                    </a:lnTo>
                    <a:lnTo>
                      <a:pt x="74" y="79"/>
                    </a:lnTo>
                    <a:lnTo>
                      <a:pt x="58" y="90"/>
                    </a:lnTo>
                    <a:lnTo>
                      <a:pt x="48" y="90"/>
                    </a:lnTo>
                    <a:lnTo>
                      <a:pt x="37" y="90"/>
                    </a:lnTo>
                    <a:lnTo>
                      <a:pt x="22" y="85"/>
                    </a:lnTo>
                    <a:lnTo>
                      <a:pt x="6" y="74"/>
                    </a:lnTo>
                    <a:lnTo>
                      <a:pt x="0" y="58"/>
                    </a:lnTo>
                    <a:lnTo>
                      <a:pt x="6" y="58"/>
                    </a:lnTo>
                    <a:lnTo>
                      <a:pt x="0" y="48"/>
                    </a:lnTo>
                    <a:lnTo>
                      <a:pt x="0" y="42"/>
                    </a:lnTo>
                    <a:lnTo>
                      <a:pt x="0" y="5"/>
                    </a:lnTo>
                    <a:lnTo>
                      <a:pt x="11" y="0"/>
                    </a:lnTo>
                    <a:lnTo>
                      <a:pt x="22" y="1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08" name="Freeform 560"/>
              <p:cNvSpPr>
                <a:spLocks/>
              </p:cNvSpPr>
              <p:nvPr/>
            </p:nvSpPr>
            <p:spPr bwMode="auto">
              <a:xfrm>
                <a:off x="3105" y="1176"/>
                <a:ext cx="153" cy="164"/>
              </a:xfrm>
              <a:custGeom>
                <a:avLst/>
                <a:gdLst>
                  <a:gd name="T0" fmla="*/ 100 w 153"/>
                  <a:gd name="T1" fmla="*/ 21 h 164"/>
                  <a:gd name="T2" fmla="*/ 100 w 153"/>
                  <a:gd name="T3" fmla="*/ 26 h 164"/>
                  <a:gd name="T4" fmla="*/ 116 w 153"/>
                  <a:gd name="T5" fmla="*/ 37 h 164"/>
                  <a:gd name="T6" fmla="*/ 106 w 153"/>
                  <a:gd name="T7" fmla="*/ 47 h 164"/>
                  <a:gd name="T8" fmla="*/ 127 w 153"/>
                  <a:gd name="T9" fmla="*/ 63 h 164"/>
                  <a:gd name="T10" fmla="*/ 121 w 153"/>
                  <a:gd name="T11" fmla="*/ 74 h 164"/>
                  <a:gd name="T12" fmla="*/ 137 w 153"/>
                  <a:gd name="T13" fmla="*/ 90 h 164"/>
                  <a:gd name="T14" fmla="*/ 132 w 153"/>
                  <a:gd name="T15" fmla="*/ 95 h 164"/>
                  <a:gd name="T16" fmla="*/ 153 w 153"/>
                  <a:gd name="T17" fmla="*/ 111 h 164"/>
                  <a:gd name="T18" fmla="*/ 132 w 153"/>
                  <a:gd name="T19" fmla="*/ 137 h 164"/>
                  <a:gd name="T20" fmla="*/ 116 w 153"/>
                  <a:gd name="T21" fmla="*/ 148 h 164"/>
                  <a:gd name="T22" fmla="*/ 79 w 153"/>
                  <a:gd name="T23" fmla="*/ 158 h 164"/>
                  <a:gd name="T24" fmla="*/ 53 w 153"/>
                  <a:gd name="T25" fmla="*/ 164 h 164"/>
                  <a:gd name="T26" fmla="*/ 32 w 153"/>
                  <a:gd name="T27" fmla="*/ 148 h 164"/>
                  <a:gd name="T28" fmla="*/ 37 w 153"/>
                  <a:gd name="T29" fmla="*/ 132 h 164"/>
                  <a:gd name="T30" fmla="*/ 27 w 153"/>
                  <a:gd name="T31" fmla="*/ 116 h 164"/>
                  <a:gd name="T32" fmla="*/ 27 w 153"/>
                  <a:gd name="T33" fmla="*/ 105 h 164"/>
                  <a:gd name="T34" fmla="*/ 63 w 153"/>
                  <a:gd name="T35" fmla="*/ 79 h 164"/>
                  <a:gd name="T36" fmla="*/ 69 w 153"/>
                  <a:gd name="T37" fmla="*/ 79 h 164"/>
                  <a:gd name="T38" fmla="*/ 69 w 153"/>
                  <a:gd name="T39" fmla="*/ 69 h 164"/>
                  <a:gd name="T40" fmla="*/ 53 w 153"/>
                  <a:gd name="T41" fmla="*/ 63 h 164"/>
                  <a:gd name="T42" fmla="*/ 48 w 153"/>
                  <a:gd name="T43" fmla="*/ 58 h 164"/>
                  <a:gd name="T44" fmla="*/ 48 w 153"/>
                  <a:gd name="T45" fmla="*/ 53 h 164"/>
                  <a:gd name="T46" fmla="*/ 48 w 153"/>
                  <a:gd name="T47" fmla="*/ 47 h 164"/>
                  <a:gd name="T48" fmla="*/ 42 w 153"/>
                  <a:gd name="T49" fmla="*/ 42 h 164"/>
                  <a:gd name="T50" fmla="*/ 42 w 153"/>
                  <a:gd name="T51" fmla="*/ 37 h 164"/>
                  <a:gd name="T52" fmla="*/ 42 w 153"/>
                  <a:gd name="T53" fmla="*/ 37 h 164"/>
                  <a:gd name="T54" fmla="*/ 42 w 153"/>
                  <a:gd name="T55" fmla="*/ 32 h 164"/>
                  <a:gd name="T56" fmla="*/ 32 w 153"/>
                  <a:gd name="T57" fmla="*/ 21 h 164"/>
                  <a:gd name="T58" fmla="*/ 21 w 153"/>
                  <a:gd name="T59" fmla="*/ 21 h 164"/>
                  <a:gd name="T60" fmla="*/ 0 w 153"/>
                  <a:gd name="T61" fmla="*/ 16 h 164"/>
                  <a:gd name="T62" fmla="*/ 11 w 153"/>
                  <a:gd name="T63" fmla="*/ 16 h 164"/>
                  <a:gd name="T64" fmla="*/ 11 w 153"/>
                  <a:gd name="T65" fmla="*/ 10 h 164"/>
                  <a:gd name="T66" fmla="*/ 21 w 153"/>
                  <a:gd name="T67" fmla="*/ 16 h 164"/>
                  <a:gd name="T68" fmla="*/ 27 w 153"/>
                  <a:gd name="T69" fmla="*/ 21 h 164"/>
                  <a:gd name="T70" fmla="*/ 53 w 153"/>
                  <a:gd name="T71" fmla="*/ 21 h 164"/>
                  <a:gd name="T72" fmla="*/ 63 w 153"/>
                  <a:gd name="T73" fmla="*/ 16 h 164"/>
                  <a:gd name="T74" fmla="*/ 63 w 153"/>
                  <a:gd name="T75" fmla="*/ 5 h 164"/>
                  <a:gd name="T76" fmla="*/ 85 w 153"/>
                  <a:gd name="T77" fmla="*/ 0 h 164"/>
                  <a:gd name="T78" fmla="*/ 90 w 153"/>
                  <a:gd name="T79" fmla="*/ 0 h 164"/>
                  <a:gd name="T80" fmla="*/ 100 w 153"/>
                  <a:gd name="T81" fmla="*/ 5 h 164"/>
                  <a:gd name="T82" fmla="*/ 100 w 153"/>
                  <a:gd name="T83" fmla="*/ 16 h 164"/>
                  <a:gd name="T84" fmla="*/ 95 w 153"/>
                  <a:gd name="T85" fmla="*/ 16 h 164"/>
                  <a:gd name="T86" fmla="*/ 100 w 153"/>
                  <a:gd name="T87" fmla="*/ 21 h 1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53" h="164">
                    <a:moveTo>
                      <a:pt x="100" y="21"/>
                    </a:moveTo>
                    <a:lnTo>
                      <a:pt x="100" y="26"/>
                    </a:lnTo>
                    <a:lnTo>
                      <a:pt x="116" y="37"/>
                    </a:lnTo>
                    <a:lnTo>
                      <a:pt x="106" y="47"/>
                    </a:lnTo>
                    <a:lnTo>
                      <a:pt x="127" y="63"/>
                    </a:lnTo>
                    <a:lnTo>
                      <a:pt x="121" y="74"/>
                    </a:lnTo>
                    <a:lnTo>
                      <a:pt x="137" y="90"/>
                    </a:lnTo>
                    <a:lnTo>
                      <a:pt x="132" y="95"/>
                    </a:lnTo>
                    <a:lnTo>
                      <a:pt x="153" y="111"/>
                    </a:lnTo>
                    <a:lnTo>
                      <a:pt x="132" y="137"/>
                    </a:lnTo>
                    <a:lnTo>
                      <a:pt x="116" y="148"/>
                    </a:lnTo>
                    <a:lnTo>
                      <a:pt x="79" y="158"/>
                    </a:lnTo>
                    <a:lnTo>
                      <a:pt x="53" y="164"/>
                    </a:lnTo>
                    <a:lnTo>
                      <a:pt x="32" y="148"/>
                    </a:lnTo>
                    <a:lnTo>
                      <a:pt x="37" y="132"/>
                    </a:lnTo>
                    <a:lnTo>
                      <a:pt x="27" y="116"/>
                    </a:lnTo>
                    <a:lnTo>
                      <a:pt x="27" y="105"/>
                    </a:lnTo>
                    <a:lnTo>
                      <a:pt x="63" y="79"/>
                    </a:lnTo>
                    <a:lnTo>
                      <a:pt x="69" y="79"/>
                    </a:lnTo>
                    <a:lnTo>
                      <a:pt x="69" y="69"/>
                    </a:lnTo>
                    <a:lnTo>
                      <a:pt x="53" y="63"/>
                    </a:lnTo>
                    <a:lnTo>
                      <a:pt x="48" y="58"/>
                    </a:lnTo>
                    <a:lnTo>
                      <a:pt x="48" y="53"/>
                    </a:lnTo>
                    <a:lnTo>
                      <a:pt x="48" y="47"/>
                    </a:lnTo>
                    <a:lnTo>
                      <a:pt x="42" y="42"/>
                    </a:lnTo>
                    <a:lnTo>
                      <a:pt x="42" y="37"/>
                    </a:lnTo>
                    <a:lnTo>
                      <a:pt x="42" y="37"/>
                    </a:lnTo>
                    <a:lnTo>
                      <a:pt x="42" y="32"/>
                    </a:lnTo>
                    <a:lnTo>
                      <a:pt x="32" y="21"/>
                    </a:lnTo>
                    <a:lnTo>
                      <a:pt x="21" y="21"/>
                    </a:lnTo>
                    <a:lnTo>
                      <a:pt x="0" y="16"/>
                    </a:lnTo>
                    <a:lnTo>
                      <a:pt x="11" y="16"/>
                    </a:lnTo>
                    <a:lnTo>
                      <a:pt x="11" y="10"/>
                    </a:lnTo>
                    <a:lnTo>
                      <a:pt x="21" y="16"/>
                    </a:lnTo>
                    <a:lnTo>
                      <a:pt x="27" y="21"/>
                    </a:lnTo>
                    <a:lnTo>
                      <a:pt x="53" y="21"/>
                    </a:lnTo>
                    <a:lnTo>
                      <a:pt x="63" y="16"/>
                    </a:lnTo>
                    <a:lnTo>
                      <a:pt x="63" y="5"/>
                    </a:lnTo>
                    <a:lnTo>
                      <a:pt x="85" y="0"/>
                    </a:lnTo>
                    <a:lnTo>
                      <a:pt x="90" y="0"/>
                    </a:lnTo>
                    <a:lnTo>
                      <a:pt x="100" y="5"/>
                    </a:lnTo>
                    <a:lnTo>
                      <a:pt x="100" y="16"/>
                    </a:lnTo>
                    <a:lnTo>
                      <a:pt x="95" y="16"/>
                    </a:lnTo>
                    <a:lnTo>
                      <a:pt x="100" y="2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09" name="Freeform 561"/>
              <p:cNvSpPr>
                <a:spLocks/>
              </p:cNvSpPr>
              <p:nvPr/>
            </p:nvSpPr>
            <p:spPr bwMode="auto">
              <a:xfrm>
                <a:off x="3016" y="1192"/>
                <a:ext cx="142" cy="221"/>
              </a:xfrm>
              <a:custGeom>
                <a:avLst/>
                <a:gdLst>
                  <a:gd name="T0" fmla="*/ 131 w 142"/>
                  <a:gd name="T1" fmla="*/ 16 h 221"/>
                  <a:gd name="T2" fmla="*/ 131 w 142"/>
                  <a:gd name="T3" fmla="*/ 21 h 221"/>
                  <a:gd name="T4" fmla="*/ 131 w 142"/>
                  <a:gd name="T5" fmla="*/ 21 h 221"/>
                  <a:gd name="T6" fmla="*/ 131 w 142"/>
                  <a:gd name="T7" fmla="*/ 26 h 221"/>
                  <a:gd name="T8" fmla="*/ 137 w 142"/>
                  <a:gd name="T9" fmla="*/ 31 h 221"/>
                  <a:gd name="T10" fmla="*/ 137 w 142"/>
                  <a:gd name="T11" fmla="*/ 37 h 221"/>
                  <a:gd name="T12" fmla="*/ 137 w 142"/>
                  <a:gd name="T13" fmla="*/ 42 h 221"/>
                  <a:gd name="T14" fmla="*/ 142 w 142"/>
                  <a:gd name="T15" fmla="*/ 47 h 221"/>
                  <a:gd name="T16" fmla="*/ 121 w 142"/>
                  <a:gd name="T17" fmla="*/ 47 h 221"/>
                  <a:gd name="T18" fmla="*/ 116 w 142"/>
                  <a:gd name="T19" fmla="*/ 58 h 221"/>
                  <a:gd name="T20" fmla="*/ 116 w 142"/>
                  <a:gd name="T21" fmla="*/ 68 h 221"/>
                  <a:gd name="T22" fmla="*/ 110 w 142"/>
                  <a:gd name="T23" fmla="*/ 79 h 221"/>
                  <a:gd name="T24" fmla="*/ 94 w 142"/>
                  <a:gd name="T25" fmla="*/ 84 h 221"/>
                  <a:gd name="T26" fmla="*/ 73 w 142"/>
                  <a:gd name="T27" fmla="*/ 100 h 221"/>
                  <a:gd name="T28" fmla="*/ 73 w 142"/>
                  <a:gd name="T29" fmla="*/ 132 h 221"/>
                  <a:gd name="T30" fmla="*/ 89 w 142"/>
                  <a:gd name="T31" fmla="*/ 137 h 221"/>
                  <a:gd name="T32" fmla="*/ 100 w 142"/>
                  <a:gd name="T33" fmla="*/ 142 h 221"/>
                  <a:gd name="T34" fmla="*/ 73 w 142"/>
                  <a:gd name="T35" fmla="*/ 163 h 221"/>
                  <a:gd name="T36" fmla="*/ 73 w 142"/>
                  <a:gd name="T37" fmla="*/ 195 h 221"/>
                  <a:gd name="T38" fmla="*/ 63 w 142"/>
                  <a:gd name="T39" fmla="*/ 206 h 221"/>
                  <a:gd name="T40" fmla="*/ 47 w 142"/>
                  <a:gd name="T41" fmla="*/ 211 h 221"/>
                  <a:gd name="T42" fmla="*/ 42 w 142"/>
                  <a:gd name="T43" fmla="*/ 216 h 221"/>
                  <a:gd name="T44" fmla="*/ 31 w 142"/>
                  <a:gd name="T45" fmla="*/ 221 h 221"/>
                  <a:gd name="T46" fmla="*/ 21 w 142"/>
                  <a:gd name="T47" fmla="*/ 206 h 221"/>
                  <a:gd name="T48" fmla="*/ 21 w 142"/>
                  <a:gd name="T49" fmla="*/ 200 h 221"/>
                  <a:gd name="T50" fmla="*/ 0 w 142"/>
                  <a:gd name="T51" fmla="*/ 169 h 221"/>
                  <a:gd name="T52" fmla="*/ 0 w 142"/>
                  <a:gd name="T53" fmla="*/ 158 h 221"/>
                  <a:gd name="T54" fmla="*/ 10 w 142"/>
                  <a:gd name="T55" fmla="*/ 142 h 221"/>
                  <a:gd name="T56" fmla="*/ 15 w 142"/>
                  <a:gd name="T57" fmla="*/ 121 h 221"/>
                  <a:gd name="T58" fmla="*/ 5 w 142"/>
                  <a:gd name="T59" fmla="*/ 95 h 221"/>
                  <a:gd name="T60" fmla="*/ 5 w 142"/>
                  <a:gd name="T61" fmla="*/ 79 h 221"/>
                  <a:gd name="T62" fmla="*/ 10 w 142"/>
                  <a:gd name="T63" fmla="*/ 74 h 221"/>
                  <a:gd name="T64" fmla="*/ 26 w 142"/>
                  <a:gd name="T65" fmla="*/ 74 h 221"/>
                  <a:gd name="T66" fmla="*/ 36 w 142"/>
                  <a:gd name="T67" fmla="*/ 42 h 221"/>
                  <a:gd name="T68" fmla="*/ 47 w 142"/>
                  <a:gd name="T69" fmla="*/ 26 h 221"/>
                  <a:gd name="T70" fmla="*/ 47 w 142"/>
                  <a:gd name="T71" fmla="*/ 21 h 221"/>
                  <a:gd name="T72" fmla="*/ 58 w 142"/>
                  <a:gd name="T73" fmla="*/ 10 h 221"/>
                  <a:gd name="T74" fmla="*/ 63 w 142"/>
                  <a:gd name="T75" fmla="*/ 16 h 221"/>
                  <a:gd name="T76" fmla="*/ 68 w 142"/>
                  <a:gd name="T77" fmla="*/ 5 h 221"/>
                  <a:gd name="T78" fmla="*/ 84 w 142"/>
                  <a:gd name="T79" fmla="*/ 10 h 221"/>
                  <a:gd name="T80" fmla="*/ 89 w 142"/>
                  <a:gd name="T81" fmla="*/ 0 h 221"/>
                  <a:gd name="T82" fmla="*/ 89 w 142"/>
                  <a:gd name="T83" fmla="*/ 0 h 221"/>
                  <a:gd name="T84" fmla="*/ 89 w 142"/>
                  <a:gd name="T85" fmla="*/ 0 h 221"/>
                  <a:gd name="T86" fmla="*/ 110 w 142"/>
                  <a:gd name="T87" fmla="*/ 5 h 221"/>
                  <a:gd name="T88" fmla="*/ 121 w 142"/>
                  <a:gd name="T89" fmla="*/ 5 h 221"/>
                  <a:gd name="T90" fmla="*/ 131 w 142"/>
                  <a:gd name="T91" fmla="*/ 16 h 2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42" h="221">
                    <a:moveTo>
                      <a:pt x="131" y="16"/>
                    </a:moveTo>
                    <a:lnTo>
                      <a:pt x="131" y="21"/>
                    </a:lnTo>
                    <a:lnTo>
                      <a:pt x="131" y="21"/>
                    </a:lnTo>
                    <a:lnTo>
                      <a:pt x="131" y="26"/>
                    </a:lnTo>
                    <a:lnTo>
                      <a:pt x="137" y="31"/>
                    </a:lnTo>
                    <a:lnTo>
                      <a:pt x="137" y="37"/>
                    </a:lnTo>
                    <a:lnTo>
                      <a:pt x="137" y="42"/>
                    </a:lnTo>
                    <a:lnTo>
                      <a:pt x="142" y="47"/>
                    </a:lnTo>
                    <a:lnTo>
                      <a:pt x="121" y="47"/>
                    </a:lnTo>
                    <a:lnTo>
                      <a:pt x="116" y="58"/>
                    </a:lnTo>
                    <a:lnTo>
                      <a:pt x="116" y="68"/>
                    </a:lnTo>
                    <a:lnTo>
                      <a:pt x="110" y="79"/>
                    </a:lnTo>
                    <a:lnTo>
                      <a:pt x="94" y="84"/>
                    </a:lnTo>
                    <a:lnTo>
                      <a:pt x="73" y="100"/>
                    </a:lnTo>
                    <a:lnTo>
                      <a:pt x="73" y="132"/>
                    </a:lnTo>
                    <a:lnTo>
                      <a:pt x="89" y="137"/>
                    </a:lnTo>
                    <a:lnTo>
                      <a:pt x="100" y="142"/>
                    </a:lnTo>
                    <a:lnTo>
                      <a:pt x="73" y="163"/>
                    </a:lnTo>
                    <a:lnTo>
                      <a:pt x="73" y="195"/>
                    </a:lnTo>
                    <a:lnTo>
                      <a:pt x="63" y="206"/>
                    </a:lnTo>
                    <a:lnTo>
                      <a:pt x="47" y="211"/>
                    </a:lnTo>
                    <a:lnTo>
                      <a:pt x="42" y="216"/>
                    </a:lnTo>
                    <a:lnTo>
                      <a:pt x="31" y="221"/>
                    </a:lnTo>
                    <a:lnTo>
                      <a:pt x="21" y="206"/>
                    </a:lnTo>
                    <a:lnTo>
                      <a:pt x="21" y="200"/>
                    </a:lnTo>
                    <a:lnTo>
                      <a:pt x="0" y="169"/>
                    </a:lnTo>
                    <a:lnTo>
                      <a:pt x="0" y="158"/>
                    </a:lnTo>
                    <a:lnTo>
                      <a:pt x="10" y="142"/>
                    </a:lnTo>
                    <a:lnTo>
                      <a:pt x="15" y="121"/>
                    </a:lnTo>
                    <a:lnTo>
                      <a:pt x="5" y="95"/>
                    </a:lnTo>
                    <a:lnTo>
                      <a:pt x="5" y="79"/>
                    </a:lnTo>
                    <a:lnTo>
                      <a:pt x="10" y="74"/>
                    </a:lnTo>
                    <a:lnTo>
                      <a:pt x="26" y="74"/>
                    </a:lnTo>
                    <a:lnTo>
                      <a:pt x="36" y="42"/>
                    </a:lnTo>
                    <a:lnTo>
                      <a:pt x="47" y="26"/>
                    </a:lnTo>
                    <a:lnTo>
                      <a:pt x="47" y="21"/>
                    </a:lnTo>
                    <a:lnTo>
                      <a:pt x="58" y="10"/>
                    </a:lnTo>
                    <a:lnTo>
                      <a:pt x="63" y="16"/>
                    </a:lnTo>
                    <a:lnTo>
                      <a:pt x="68" y="5"/>
                    </a:lnTo>
                    <a:lnTo>
                      <a:pt x="84" y="10"/>
                    </a:lnTo>
                    <a:lnTo>
                      <a:pt x="89" y="0"/>
                    </a:lnTo>
                    <a:lnTo>
                      <a:pt x="89" y="0"/>
                    </a:lnTo>
                    <a:lnTo>
                      <a:pt x="89" y="0"/>
                    </a:lnTo>
                    <a:lnTo>
                      <a:pt x="110" y="5"/>
                    </a:lnTo>
                    <a:lnTo>
                      <a:pt x="121" y="5"/>
                    </a:lnTo>
                    <a:lnTo>
                      <a:pt x="131" y="1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10" name="Freeform 562"/>
              <p:cNvSpPr>
                <a:spLocks/>
              </p:cNvSpPr>
              <p:nvPr/>
            </p:nvSpPr>
            <p:spPr bwMode="auto">
              <a:xfrm>
                <a:off x="3063" y="1419"/>
                <a:ext cx="137" cy="100"/>
              </a:xfrm>
              <a:custGeom>
                <a:avLst/>
                <a:gdLst>
                  <a:gd name="T0" fmla="*/ 116 w 137"/>
                  <a:gd name="T1" fmla="*/ 10 h 100"/>
                  <a:gd name="T2" fmla="*/ 132 w 137"/>
                  <a:gd name="T3" fmla="*/ 37 h 100"/>
                  <a:gd name="T4" fmla="*/ 121 w 137"/>
                  <a:gd name="T5" fmla="*/ 47 h 100"/>
                  <a:gd name="T6" fmla="*/ 127 w 137"/>
                  <a:gd name="T7" fmla="*/ 47 h 100"/>
                  <a:gd name="T8" fmla="*/ 137 w 137"/>
                  <a:gd name="T9" fmla="*/ 74 h 100"/>
                  <a:gd name="T10" fmla="*/ 121 w 137"/>
                  <a:gd name="T11" fmla="*/ 89 h 100"/>
                  <a:gd name="T12" fmla="*/ 121 w 137"/>
                  <a:gd name="T13" fmla="*/ 100 h 100"/>
                  <a:gd name="T14" fmla="*/ 95 w 137"/>
                  <a:gd name="T15" fmla="*/ 95 h 100"/>
                  <a:gd name="T16" fmla="*/ 84 w 137"/>
                  <a:gd name="T17" fmla="*/ 95 h 100"/>
                  <a:gd name="T18" fmla="*/ 69 w 137"/>
                  <a:gd name="T19" fmla="*/ 89 h 100"/>
                  <a:gd name="T20" fmla="*/ 63 w 137"/>
                  <a:gd name="T21" fmla="*/ 84 h 100"/>
                  <a:gd name="T22" fmla="*/ 47 w 137"/>
                  <a:gd name="T23" fmla="*/ 84 h 100"/>
                  <a:gd name="T24" fmla="*/ 21 w 137"/>
                  <a:gd name="T25" fmla="*/ 74 h 100"/>
                  <a:gd name="T26" fmla="*/ 11 w 137"/>
                  <a:gd name="T27" fmla="*/ 68 h 100"/>
                  <a:gd name="T28" fmla="*/ 5 w 137"/>
                  <a:gd name="T29" fmla="*/ 42 h 100"/>
                  <a:gd name="T30" fmla="*/ 0 w 137"/>
                  <a:gd name="T31" fmla="*/ 15 h 100"/>
                  <a:gd name="T32" fmla="*/ 53 w 137"/>
                  <a:gd name="T33" fmla="*/ 0 h 100"/>
                  <a:gd name="T34" fmla="*/ 63 w 137"/>
                  <a:gd name="T35" fmla="*/ 10 h 100"/>
                  <a:gd name="T36" fmla="*/ 74 w 137"/>
                  <a:gd name="T37" fmla="*/ 10 h 100"/>
                  <a:gd name="T38" fmla="*/ 116 w 137"/>
                  <a:gd name="T39" fmla="*/ 1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37" h="100">
                    <a:moveTo>
                      <a:pt x="116" y="10"/>
                    </a:moveTo>
                    <a:lnTo>
                      <a:pt x="132" y="37"/>
                    </a:lnTo>
                    <a:lnTo>
                      <a:pt x="121" y="47"/>
                    </a:lnTo>
                    <a:lnTo>
                      <a:pt x="127" y="47"/>
                    </a:lnTo>
                    <a:lnTo>
                      <a:pt x="137" y="74"/>
                    </a:lnTo>
                    <a:lnTo>
                      <a:pt x="121" y="89"/>
                    </a:lnTo>
                    <a:lnTo>
                      <a:pt x="121" y="100"/>
                    </a:lnTo>
                    <a:lnTo>
                      <a:pt x="95" y="95"/>
                    </a:lnTo>
                    <a:lnTo>
                      <a:pt x="84" y="95"/>
                    </a:lnTo>
                    <a:lnTo>
                      <a:pt x="69" y="89"/>
                    </a:lnTo>
                    <a:lnTo>
                      <a:pt x="63" y="84"/>
                    </a:lnTo>
                    <a:lnTo>
                      <a:pt x="47" y="84"/>
                    </a:lnTo>
                    <a:lnTo>
                      <a:pt x="21" y="74"/>
                    </a:lnTo>
                    <a:lnTo>
                      <a:pt x="11" y="68"/>
                    </a:lnTo>
                    <a:lnTo>
                      <a:pt x="5" y="42"/>
                    </a:lnTo>
                    <a:lnTo>
                      <a:pt x="0" y="15"/>
                    </a:lnTo>
                    <a:lnTo>
                      <a:pt x="53" y="0"/>
                    </a:lnTo>
                    <a:lnTo>
                      <a:pt x="63" y="10"/>
                    </a:lnTo>
                    <a:lnTo>
                      <a:pt x="74" y="10"/>
                    </a:lnTo>
                    <a:lnTo>
                      <a:pt x="116" y="1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11" name="Freeform 563"/>
              <p:cNvSpPr>
                <a:spLocks/>
              </p:cNvSpPr>
              <p:nvPr/>
            </p:nvSpPr>
            <p:spPr bwMode="auto">
              <a:xfrm>
                <a:off x="2731" y="1413"/>
                <a:ext cx="58" cy="64"/>
              </a:xfrm>
              <a:custGeom>
                <a:avLst/>
                <a:gdLst>
                  <a:gd name="T0" fmla="*/ 42 w 58"/>
                  <a:gd name="T1" fmla="*/ 11 h 64"/>
                  <a:gd name="T2" fmla="*/ 42 w 58"/>
                  <a:gd name="T3" fmla="*/ 21 h 64"/>
                  <a:gd name="T4" fmla="*/ 58 w 58"/>
                  <a:gd name="T5" fmla="*/ 21 h 64"/>
                  <a:gd name="T6" fmla="*/ 52 w 58"/>
                  <a:gd name="T7" fmla="*/ 48 h 64"/>
                  <a:gd name="T8" fmla="*/ 26 w 58"/>
                  <a:gd name="T9" fmla="*/ 58 h 64"/>
                  <a:gd name="T10" fmla="*/ 0 w 58"/>
                  <a:gd name="T11" fmla="*/ 64 h 64"/>
                  <a:gd name="T12" fmla="*/ 5 w 58"/>
                  <a:gd name="T13" fmla="*/ 48 h 64"/>
                  <a:gd name="T14" fmla="*/ 10 w 58"/>
                  <a:gd name="T15" fmla="*/ 43 h 64"/>
                  <a:gd name="T16" fmla="*/ 10 w 58"/>
                  <a:gd name="T17" fmla="*/ 32 h 64"/>
                  <a:gd name="T18" fmla="*/ 5 w 58"/>
                  <a:gd name="T19" fmla="*/ 27 h 64"/>
                  <a:gd name="T20" fmla="*/ 5 w 58"/>
                  <a:gd name="T21" fmla="*/ 16 h 64"/>
                  <a:gd name="T22" fmla="*/ 10 w 58"/>
                  <a:gd name="T23" fmla="*/ 11 h 64"/>
                  <a:gd name="T24" fmla="*/ 16 w 58"/>
                  <a:gd name="T25" fmla="*/ 11 h 64"/>
                  <a:gd name="T26" fmla="*/ 21 w 58"/>
                  <a:gd name="T27" fmla="*/ 6 h 64"/>
                  <a:gd name="T28" fmla="*/ 37 w 58"/>
                  <a:gd name="T29" fmla="*/ 0 h 64"/>
                  <a:gd name="T30" fmla="*/ 42 w 58"/>
                  <a:gd name="T31" fmla="*/ 11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58" h="64">
                    <a:moveTo>
                      <a:pt x="42" y="11"/>
                    </a:moveTo>
                    <a:lnTo>
                      <a:pt x="42" y="21"/>
                    </a:lnTo>
                    <a:lnTo>
                      <a:pt x="58" y="21"/>
                    </a:lnTo>
                    <a:lnTo>
                      <a:pt x="52" y="48"/>
                    </a:lnTo>
                    <a:lnTo>
                      <a:pt x="26" y="58"/>
                    </a:lnTo>
                    <a:lnTo>
                      <a:pt x="0" y="64"/>
                    </a:lnTo>
                    <a:lnTo>
                      <a:pt x="5" y="48"/>
                    </a:lnTo>
                    <a:lnTo>
                      <a:pt x="10" y="43"/>
                    </a:lnTo>
                    <a:lnTo>
                      <a:pt x="10" y="32"/>
                    </a:lnTo>
                    <a:lnTo>
                      <a:pt x="5" y="27"/>
                    </a:lnTo>
                    <a:lnTo>
                      <a:pt x="5" y="16"/>
                    </a:lnTo>
                    <a:lnTo>
                      <a:pt x="10" y="11"/>
                    </a:lnTo>
                    <a:lnTo>
                      <a:pt x="16" y="11"/>
                    </a:lnTo>
                    <a:lnTo>
                      <a:pt x="21" y="6"/>
                    </a:lnTo>
                    <a:lnTo>
                      <a:pt x="37" y="0"/>
                    </a:lnTo>
                    <a:lnTo>
                      <a:pt x="42" y="1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12" name="Freeform 564"/>
              <p:cNvSpPr>
                <a:spLocks/>
              </p:cNvSpPr>
              <p:nvPr/>
            </p:nvSpPr>
            <p:spPr bwMode="auto">
              <a:xfrm>
                <a:off x="2900" y="1471"/>
                <a:ext cx="58" cy="37"/>
              </a:xfrm>
              <a:custGeom>
                <a:avLst/>
                <a:gdLst>
                  <a:gd name="T0" fmla="*/ 31 w 58"/>
                  <a:gd name="T1" fmla="*/ 6 h 37"/>
                  <a:gd name="T2" fmla="*/ 36 w 58"/>
                  <a:gd name="T3" fmla="*/ 6 h 37"/>
                  <a:gd name="T4" fmla="*/ 47 w 58"/>
                  <a:gd name="T5" fmla="*/ 11 h 37"/>
                  <a:gd name="T6" fmla="*/ 52 w 58"/>
                  <a:gd name="T7" fmla="*/ 16 h 37"/>
                  <a:gd name="T8" fmla="*/ 58 w 58"/>
                  <a:gd name="T9" fmla="*/ 22 h 37"/>
                  <a:gd name="T10" fmla="*/ 58 w 58"/>
                  <a:gd name="T11" fmla="*/ 27 h 37"/>
                  <a:gd name="T12" fmla="*/ 52 w 58"/>
                  <a:gd name="T13" fmla="*/ 27 h 37"/>
                  <a:gd name="T14" fmla="*/ 47 w 58"/>
                  <a:gd name="T15" fmla="*/ 32 h 37"/>
                  <a:gd name="T16" fmla="*/ 52 w 58"/>
                  <a:gd name="T17" fmla="*/ 37 h 37"/>
                  <a:gd name="T18" fmla="*/ 42 w 58"/>
                  <a:gd name="T19" fmla="*/ 37 h 37"/>
                  <a:gd name="T20" fmla="*/ 36 w 58"/>
                  <a:gd name="T21" fmla="*/ 32 h 37"/>
                  <a:gd name="T22" fmla="*/ 10 w 58"/>
                  <a:gd name="T23" fmla="*/ 22 h 37"/>
                  <a:gd name="T24" fmla="*/ 0 w 58"/>
                  <a:gd name="T25" fmla="*/ 11 h 37"/>
                  <a:gd name="T26" fmla="*/ 21 w 58"/>
                  <a:gd name="T27" fmla="*/ 0 h 37"/>
                  <a:gd name="T28" fmla="*/ 31 w 58"/>
                  <a:gd name="T29" fmla="*/ 6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8" h="37">
                    <a:moveTo>
                      <a:pt x="31" y="6"/>
                    </a:moveTo>
                    <a:lnTo>
                      <a:pt x="36" y="6"/>
                    </a:lnTo>
                    <a:lnTo>
                      <a:pt x="47" y="11"/>
                    </a:lnTo>
                    <a:lnTo>
                      <a:pt x="52" y="16"/>
                    </a:lnTo>
                    <a:lnTo>
                      <a:pt x="58" y="22"/>
                    </a:lnTo>
                    <a:lnTo>
                      <a:pt x="58" y="27"/>
                    </a:lnTo>
                    <a:lnTo>
                      <a:pt x="52" y="27"/>
                    </a:lnTo>
                    <a:lnTo>
                      <a:pt x="47" y="32"/>
                    </a:lnTo>
                    <a:lnTo>
                      <a:pt x="52" y="37"/>
                    </a:lnTo>
                    <a:lnTo>
                      <a:pt x="42" y="37"/>
                    </a:lnTo>
                    <a:lnTo>
                      <a:pt x="36" y="32"/>
                    </a:lnTo>
                    <a:lnTo>
                      <a:pt x="10" y="22"/>
                    </a:lnTo>
                    <a:lnTo>
                      <a:pt x="0" y="11"/>
                    </a:lnTo>
                    <a:lnTo>
                      <a:pt x="21" y="0"/>
                    </a:lnTo>
                    <a:lnTo>
                      <a:pt x="31" y="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13" name="Freeform 565"/>
              <p:cNvSpPr>
                <a:spLocks/>
              </p:cNvSpPr>
              <p:nvPr/>
            </p:nvSpPr>
            <p:spPr bwMode="auto">
              <a:xfrm>
                <a:off x="2958" y="1540"/>
                <a:ext cx="58" cy="32"/>
              </a:xfrm>
              <a:custGeom>
                <a:avLst/>
                <a:gdLst>
                  <a:gd name="T0" fmla="*/ 21 w 58"/>
                  <a:gd name="T1" fmla="*/ 5 h 32"/>
                  <a:gd name="T2" fmla="*/ 26 w 58"/>
                  <a:gd name="T3" fmla="*/ 0 h 32"/>
                  <a:gd name="T4" fmla="*/ 42 w 58"/>
                  <a:gd name="T5" fmla="*/ 5 h 32"/>
                  <a:gd name="T6" fmla="*/ 47 w 58"/>
                  <a:gd name="T7" fmla="*/ 5 h 32"/>
                  <a:gd name="T8" fmla="*/ 47 w 58"/>
                  <a:gd name="T9" fmla="*/ 11 h 32"/>
                  <a:gd name="T10" fmla="*/ 58 w 58"/>
                  <a:gd name="T11" fmla="*/ 16 h 32"/>
                  <a:gd name="T12" fmla="*/ 58 w 58"/>
                  <a:gd name="T13" fmla="*/ 26 h 32"/>
                  <a:gd name="T14" fmla="*/ 47 w 58"/>
                  <a:gd name="T15" fmla="*/ 26 h 32"/>
                  <a:gd name="T16" fmla="*/ 36 w 58"/>
                  <a:gd name="T17" fmla="*/ 32 h 32"/>
                  <a:gd name="T18" fmla="*/ 31 w 58"/>
                  <a:gd name="T19" fmla="*/ 26 h 32"/>
                  <a:gd name="T20" fmla="*/ 31 w 58"/>
                  <a:gd name="T21" fmla="*/ 32 h 32"/>
                  <a:gd name="T22" fmla="*/ 21 w 58"/>
                  <a:gd name="T23" fmla="*/ 32 h 32"/>
                  <a:gd name="T24" fmla="*/ 5 w 58"/>
                  <a:gd name="T25" fmla="*/ 32 h 32"/>
                  <a:gd name="T26" fmla="*/ 0 w 58"/>
                  <a:gd name="T27" fmla="*/ 26 h 32"/>
                  <a:gd name="T28" fmla="*/ 0 w 58"/>
                  <a:gd name="T29" fmla="*/ 21 h 32"/>
                  <a:gd name="T30" fmla="*/ 5 w 58"/>
                  <a:gd name="T31" fmla="*/ 11 h 32"/>
                  <a:gd name="T32" fmla="*/ 10 w 58"/>
                  <a:gd name="T33" fmla="*/ 5 h 32"/>
                  <a:gd name="T34" fmla="*/ 21 w 58"/>
                  <a:gd name="T35" fmla="*/ 5 h 32"/>
                  <a:gd name="T36" fmla="*/ 21 w 58"/>
                  <a:gd name="T37" fmla="*/ 5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58" h="32">
                    <a:moveTo>
                      <a:pt x="21" y="5"/>
                    </a:moveTo>
                    <a:lnTo>
                      <a:pt x="26" y="0"/>
                    </a:lnTo>
                    <a:lnTo>
                      <a:pt x="42" y="5"/>
                    </a:lnTo>
                    <a:lnTo>
                      <a:pt x="47" y="5"/>
                    </a:lnTo>
                    <a:lnTo>
                      <a:pt x="47" y="11"/>
                    </a:lnTo>
                    <a:lnTo>
                      <a:pt x="58" y="16"/>
                    </a:lnTo>
                    <a:lnTo>
                      <a:pt x="58" y="26"/>
                    </a:lnTo>
                    <a:lnTo>
                      <a:pt x="47" y="26"/>
                    </a:lnTo>
                    <a:lnTo>
                      <a:pt x="36" y="32"/>
                    </a:lnTo>
                    <a:lnTo>
                      <a:pt x="31" y="26"/>
                    </a:lnTo>
                    <a:lnTo>
                      <a:pt x="31" y="32"/>
                    </a:lnTo>
                    <a:lnTo>
                      <a:pt x="21" y="32"/>
                    </a:lnTo>
                    <a:lnTo>
                      <a:pt x="5" y="32"/>
                    </a:lnTo>
                    <a:lnTo>
                      <a:pt x="0" y="26"/>
                    </a:lnTo>
                    <a:lnTo>
                      <a:pt x="0" y="21"/>
                    </a:lnTo>
                    <a:lnTo>
                      <a:pt x="5" y="11"/>
                    </a:lnTo>
                    <a:lnTo>
                      <a:pt x="10" y="5"/>
                    </a:lnTo>
                    <a:lnTo>
                      <a:pt x="21" y="5"/>
                    </a:lnTo>
                    <a:lnTo>
                      <a:pt x="21" y="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14" name="Freeform 566"/>
              <p:cNvSpPr>
                <a:spLocks/>
              </p:cNvSpPr>
              <p:nvPr/>
            </p:nvSpPr>
            <p:spPr bwMode="auto">
              <a:xfrm>
                <a:off x="3037" y="1482"/>
                <a:ext cx="95" cy="42"/>
              </a:xfrm>
              <a:custGeom>
                <a:avLst/>
                <a:gdLst>
                  <a:gd name="T0" fmla="*/ 79 w 95"/>
                  <a:gd name="T1" fmla="*/ 37 h 42"/>
                  <a:gd name="T2" fmla="*/ 79 w 95"/>
                  <a:gd name="T3" fmla="*/ 42 h 42"/>
                  <a:gd name="T4" fmla="*/ 68 w 95"/>
                  <a:gd name="T5" fmla="*/ 42 h 42"/>
                  <a:gd name="T6" fmla="*/ 42 w 95"/>
                  <a:gd name="T7" fmla="*/ 37 h 42"/>
                  <a:gd name="T8" fmla="*/ 31 w 95"/>
                  <a:gd name="T9" fmla="*/ 42 h 42"/>
                  <a:gd name="T10" fmla="*/ 26 w 95"/>
                  <a:gd name="T11" fmla="*/ 42 h 42"/>
                  <a:gd name="T12" fmla="*/ 15 w 95"/>
                  <a:gd name="T13" fmla="*/ 32 h 42"/>
                  <a:gd name="T14" fmla="*/ 10 w 95"/>
                  <a:gd name="T15" fmla="*/ 32 h 42"/>
                  <a:gd name="T16" fmla="*/ 0 w 95"/>
                  <a:gd name="T17" fmla="*/ 16 h 42"/>
                  <a:gd name="T18" fmla="*/ 10 w 95"/>
                  <a:gd name="T19" fmla="*/ 16 h 42"/>
                  <a:gd name="T20" fmla="*/ 31 w 95"/>
                  <a:gd name="T21" fmla="*/ 0 h 42"/>
                  <a:gd name="T22" fmla="*/ 37 w 95"/>
                  <a:gd name="T23" fmla="*/ 5 h 42"/>
                  <a:gd name="T24" fmla="*/ 47 w 95"/>
                  <a:gd name="T25" fmla="*/ 11 h 42"/>
                  <a:gd name="T26" fmla="*/ 73 w 95"/>
                  <a:gd name="T27" fmla="*/ 21 h 42"/>
                  <a:gd name="T28" fmla="*/ 89 w 95"/>
                  <a:gd name="T29" fmla="*/ 21 h 42"/>
                  <a:gd name="T30" fmla="*/ 95 w 95"/>
                  <a:gd name="T31" fmla="*/ 26 h 42"/>
                  <a:gd name="T32" fmla="*/ 84 w 95"/>
                  <a:gd name="T33" fmla="*/ 37 h 42"/>
                  <a:gd name="T34" fmla="*/ 79 w 95"/>
                  <a:gd name="T35" fmla="*/ 37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5" h="42">
                    <a:moveTo>
                      <a:pt x="79" y="37"/>
                    </a:moveTo>
                    <a:lnTo>
                      <a:pt x="79" y="42"/>
                    </a:lnTo>
                    <a:lnTo>
                      <a:pt x="68" y="42"/>
                    </a:lnTo>
                    <a:lnTo>
                      <a:pt x="42" y="37"/>
                    </a:lnTo>
                    <a:lnTo>
                      <a:pt x="31" y="42"/>
                    </a:lnTo>
                    <a:lnTo>
                      <a:pt x="26" y="42"/>
                    </a:lnTo>
                    <a:lnTo>
                      <a:pt x="15" y="32"/>
                    </a:lnTo>
                    <a:lnTo>
                      <a:pt x="10" y="32"/>
                    </a:lnTo>
                    <a:lnTo>
                      <a:pt x="0" y="16"/>
                    </a:lnTo>
                    <a:lnTo>
                      <a:pt x="10" y="16"/>
                    </a:lnTo>
                    <a:lnTo>
                      <a:pt x="31" y="0"/>
                    </a:lnTo>
                    <a:lnTo>
                      <a:pt x="37" y="5"/>
                    </a:lnTo>
                    <a:lnTo>
                      <a:pt x="47" y="11"/>
                    </a:lnTo>
                    <a:lnTo>
                      <a:pt x="73" y="21"/>
                    </a:lnTo>
                    <a:lnTo>
                      <a:pt x="89" y="21"/>
                    </a:lnTo>
                    <a:lnTo>
                      <a:pt x="95" y="26"/>
                    </a:lnTo>
                    <a:lnTo>
                      <a:pt x="84" y="37"/>
                    </a:lnTo>
                    <a:lnTo>
                      <a:pt x="79" y="37"/>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15" name="Freeform 567"/>
              <p:cNvSpPr>
                <a:spLocks/>
              </p:cNvSpPr>
              <p:nvPr/>
            </p:nvSpPr>
            <p:spPr bwMode="auto">
              <a:xfrm>
                <a:off x="3100" y="1529"/>
                <a:ext cx="90" cy="48"/>
              </a:xfrm>
              <a:custGeom>
                <a:avLst/>
                <a:gdLst>
                  <a:gd name="T0" fmla="*/ 16 w 90"/>
                  <a:gd name="T1" fmla="*/ 11 h 48"/>
                  <a:gd name="T2" fmla="*/ 26 w 90"/>
                  <a:gd name="T3" fmla="*/ 11 h 48"/>
                  <a:gd name="T4" fmla="*/ 42 w 90"/>
                  <a:gd name="T5" fmla="*/ 6 h 48"/>
                  <a:gd name="T6" fmla="*/ 53 w 90"/>
                  <a:gd name="T7" fmla="*/ 6 h 48"/>
                  <a:gd name="T8" fmla="*/ 79 w 90"/>
                  <a:gd name="T9" fmla="*/ 0 h 48"/>
                  <a:gd name="T10" fmla="*/ 90 w 90"/>
                  <a:gd name="T11" fmla="*/ 11 h 48"/>
                  <a:gd name="T12" fmla="*/ 84 w 90"/>
                  <a:gd name="T13" fmla="*/ 11 h 48"/>
                  <a:gd name="T14" fmla="*/ 68 w 90"/>
                  <a:gd name="T15" fmla="*/ 37 h 48"/>
                  <a:gd name="T16" fmla="*/ 53 w 90"/>
                  <a:gd name="T17" fmla="*/ 43 h 48"/>
                  <a:gd name="T18" fmla="*/ 37 w 90"/>
                  <a:gd name="T19" fmla="*/ 48 h 48"/>
                  <a:gd name="T20" fmla="*/ 21 w 90"/>
                  <a:gd name="T21" fmla="*/ 48 h 48"/>
                  <a:gd name="T22" fmla="*/ 5 w 90"/>
                  <a:gd name="T23" fmla="*/ 32 h 48"/>
                  <a:gd name="T24" fmla="*/ 0 w 90"/>
                  <a:gd name="T25" fmla="*/ 27 h 48"/>
                  <a:gd name="T26" fmla="*/ 10 w 90"/>
                  <a:gd name="T27" fmla="*/ 6 h 48"/>
                  <a:gd name="T28" fmla="*/ 16 w 90"/>
                  <a:gd name="T29" fmla="*/ 11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0" h="48">
                    <a:moveTo>
                      <a:pt x="16" y="11"/>
                    </a:moveTo>
                    <a:lnTo>
                      <a:pt x="26" y="11"/>
                    </a:lnTo>
                    <a:lnTo>
                      <a:pt x="42" y="6"/>
                    </a:lnTo>
                    <a:lnTo>
                      <a:pt x="53" y="6"/>
                    </a:lnTo>
                    <a:lnTo>
                      <a:pt x="79" y="0"/>
                    </a:lnTo>
                    <a:lnTo>
                      <a:pt x="90" y="11"/>
                    </a:lnTo>
                    <a:lnTo>
                      <a:pt x="84" y="11"/>
                    </a:lnTo>
                    <a:lnTo>
                      <a:pt x="68" y="37"/>
                    </a:lnTo>
                    <a:lnTo>
                      <a:pt x="53" y="43"/>
                    </a:lnTo>
                    <a:lnTo>
                      <a:pt x="37" y="48"/>
                    </a:lnTo>
                    <a:lnTo>
                      <a:pt x="21" y="48"/>
                    </a:lnTo>
                    <a:lnTo>
                      <a:pt x="5" y="32"/>
                    </a:lnTo>
                    <a:lnTo>
                      <a:pt x="0" y="27"/>
                    </a:lnTo>
                    <a:lnTo>
                      <a:pt x="10" y="6"/>
                    </a:lnTo>
                    <a:lnTo>
                      <a:pt x="16" y="1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16" name="Freeform 568"/>
              <p:cNvSpPr>
                <a:spLocks/>
              </p:cNvSpPr>
              <p:nvPr/>
            </p:nvSpPr>
            <p:spPr bwMode="auto">
              <a:xfrm>
                <a:off x="3147" y="1630"/>
                <a:ext cx="32" cy="58"/>
              </a:xfrm>
              <a:custGeom>
                <a:avLst/>
                <a:gdLst>
                  <a:gd name="T0" fmla="*/ 11 w 32"/>
                  <a:gd name="T1" fmla="*/ 5 h 58"/>
                  <a:gd name="T2" fmla="*/ 21 w 32"/>
                  <a:gd name="T3" fmla="*/ 10 h 58"/>
                  <a:gd name="T4" fmla="*/ 21 w 32"/>
                  <a:gd name="T5" fmla="*/ 26 h 58"/>
                  <a:gd name="T6" fmla="*/ 32 w 32"/>
                  <a:gd name="T7" fmla="*/ 37 h 58"/>
                  <a:gd name="T8" fmla="*/ 27 w 32"/>
                  <a:gd name="T9" fmla="*/ 47 h 58"/>
                  <a:gd name="T10" fmla="*/ 16 w 32"/>
                  <a:gd name="T11" fmla="*/ 58 h 58"/>
                  <a:gd name="T12" fmla="*/ 6 w 32"/>
                  <a:gd name="T13" fmla="*/ 42 h 58"/>
                  <a:gd name="T14" fmla="*/ 6 w 32"/>
                  <a:gd name="T15" fmla="*/ 16 h 58"/>
                  <a:gd name="T16" fmla="*/ 0 w 32"/>
                  <a:gd name="T17" fmla="*/ 10 h 58"/>
                  <a:gd name="T18" fmla="*/ 6 w 32"/>
                  <a:gd name="T19" fmla="*/ 0 h 58"/>
                  <a:gd name="T20" fmla="*/ 11 w 32"/>
                  <a:gd name="T21" fmla="*/ 5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2" h="58">
                    <a:moveTo>
                      <a:pt x="11" y="5"/>
                    </a:moveTo>
                    <a:lnTo>
                      <a:pt x="21" y="10"/>
                    </a:lnTo>
                    <a:lnTo>
                      <a:pt x="21" y="26"/>
                    </a:lnTo>
                    <a:lnTo>
                      <a:pt x="32" y="37"/>
                    </a:lnTo>
                    <a:lnTo>
                      <a:pt x="27" y="47"/>
                    </a:lnTo>
                    <a:lnTo>
                      <a:pt x="16" y="58"/>
                    </a:lnTo>
                    <a:lnTo>
                      <a:pt x="6" y="42"/>
                    </a:lnTo>
                    <a:lnTo>
                      <a:pt x="6" y="16"/>
                    </a:lnTo>
                    <a:lnTo>
                      <a:pt x="0" y="10"/>
                    </a:lnTo>
                    <a:lnTo>
                      <a:pt x="6" y="0"/>
                    </a:lnTo>
                    <a:lnTo>
                      <a:pt x="11" y="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17" name="Freeform 569"/>
              <p:cNvSpPr>
                <a:spLocks/>
              </p:cNvSpPr>
              <p:nvPr/>
            </p:nvSpPr>
            <p:spPr bwMode="auto">
              <a:xfrm>
                <a:off x="3353" y="1762"/>
                <a:ext cx="32" cy="10"/>
              </a:xfrm>
              <a:custGeom>
                <a:avLst/>
                <a:gdLst>
                  <a:gd name="T0" fmla="*/ 16 w 32"/>
                  <a:gd name="T1" fmla="*/ 0 h 10"/>
                  <a:gd name="T2" fmla="*/ 32 w 32"/>
                  <a:gd name="T3" fmla="*/ 0 h 10"/>
                  <a:gd name="T4" fmla="*/ 21 w 32"/>
                  <a:gd name="T5" fmla="*/ 10 h 10"/>
                  <a:gd name="T6" fmla="*/ 5 w 32"/>
                  <a:gd name="T7" fmla="*/ 10 h 10"/>
                  <a:gd name="T8" fmla="*/ 0 w 32"/>
                  <a:gd name="T9" fmla="*/ 5 h 10"/>
                  <a:gd name="T10" fmla="*/ 16 w 32"/>
                  <a:gd name="T11" fmla="*/ 0 h 10"/>
                </a:gdLst>
                <a:ahLst/>
                <a:cxnLst>
                  <a:cxn ang="0">
                    <a:pos x="T0" y="T1"/>
                  </a:cxn>
                  <a:cxn ang="0">
                    <a:pos x="T2" y="T3"/>
                  </a:cxn>
                  <a:cxn ang="0">
                    <a:pos x="T4" y="T5"/>
                  </a:cxn>
                  <a:cxn ang="0">
                    <a:pos x="T6" y="T7"/>
                  </a:cxn>
                  <a:cxn ang="0">
                    <a:pos x="T8" y="T9"/>
                  </a:cxn>
                  <a:cxn ang="0">
                    <a:pos x="T10" y="T11"/>
                  </a:cxn>
                </a:cxnLst>
                <a:rect l="0" t="0" r="r" b="b"/>
                <a:pathLst>
                  <a:path w="32" h="10">
                    <a:moveTo>
                      <a:pt x="16" y="0"/>
                    </a:moveTo>
                    <a:lnTo>
                      <a:pt x="32" y="0"/>
                    </a:lnTo>
                    <a:lnTo>
                      <a:pt x="21" y="10"/>
                    </a:lnTo>
                    <a:lnTo>
                      <a:pt x="5" y="10"/>
                    </a:lnTo>
                    <a:lnTo>
                      <a:pt x="0" y="5"/>
                    </a:lnTo>
                    <a:lnTo>
                      <a:pt x="16"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18" name="Freeform 570"/>
              <p:cNvSpPr>
                <a:spLocks/>
              </p:cNvSpPr>
              <p:nvPr/>
            </p:nvSpPr>
            <p:spPr bwMode="auto">
              <a:xfrm>
                <a:off x="3406" y="1730"/>
                <a:ext cx="89" cy="84"/>
              </a:xfrm>
              <a:custGeom>
                <a:avLst/>
                <a:gdLst>
                  <a:gd name="T0" fmla="*/ 0 w 89"/>
                  <a:gd name="T1" fmla="*/ 21 h 84"/>
                  <a:gd name="T2" fmla="*/ 0 w 89"/>
                  <a:gd name="T3" fmla="*/ 26 h 84"/>
                  <a:gd name="T4" fmla="*/ 5 w 89"/>
                  <a:gd name="T5" fmla="*/ 11 h 84"/>
                  <a:gd name="T6" fmla="*/ 10 w 89"/>
                  <a:gd name="T7" fmla="*/ 11 h 84"/>
                  <a:gd name="T8" fmla="*/ 21 w 89"/>
                  <a:gd name="T9" fmla="*/ 11 h 84"/>
                  <a:gd name="T10" fmla="*/ 26 w 89"/>
                  <a:gd name="T11" fmla="*/ 5 h 84"/>
                  <a:gd name="T12" fmla="*/ 42 w 89"/>
                  <a:gd name="T13" fmla="*/ 11 h 84"/>
                  <a:gd name="T14" fmla="*/ 63 w 89"/>
                  <a:gd name="T15" fmla="*/ 5 h 84"/>
                  <a:gd name="T16" fmla="*/ 68 w 89"/>
                  <a:gd name="T17" fmla="*/ 0 h 84"/>
                  <a:gd name="T18" fmla="*/ 84 w 89"/>
                  <a:gd name="T19" fmla="*/ 0 h 84"/>
                  <a:gd name="T20" fmla="*/ 89 w 89"/>
                  <a:gd name="T21" fmla="*/ 0 h 84"/>
                  <a:gd name="T22" fmla="*/ 84 w 89"/>
                  <a:gd name="T23" fmla="*/ 11 h 84"/>
                  <a:gd name="T24" fmla="*/ 79 w 89"/>
                  <a:gd name="T25" fmla="*/ 11 h 84"/>
                  <a:gd name="T26" fmla="*/ 79 w 89"/>
                  <a:gd name="T27" fmla="*/ 42 h 84"/>
                  <a:gd name="T28" fmla="*/ 58 w 89"/>
                  <a:gd name="T29" fmla="*/ 63 h 84"/>
                  <a:gd name="T30" fmla="*/ 47 w 89"/>
                  <a:gd name="T31" fmla="*/ 69 h 84"/>
                  <a:gd name="T32" fmla="*/ 21 w 89"/>
                  <a:gd name="T33" fmla="*/ 84 h 84"/>
                  <a:gd name="T34" fmla="*/ 10 w 89"/>
                  <a:gd name="T35" fmla="*/ 84 h 84"/>
                  <a:gd name="T36" fmla="*/ 5 w 89"/>
                  <a:gd name="T37" fmla="*/ 79 h 84"/>
                  <a:gd name="T38" fmla="*/ 0 w 89"/>
                  <a:gd name="T39" fmla="*/ 79 h 84"/>
                  <a:gd name="T40" fmla="*/ 0 w 89"/>
                  <a:gd name="T41" fmla="*/ 79 h 84"/>
                  <a:gd name="T42" fmla="*/ 0 w 89"/>
                  <a:gd name="T43" fmla="*/ 69 h 84"/>
                  <a:gd name="T44" fmla="*/ 16 w 89"/>
                  <a:gd name="T45" fmla="*/ 53 h 84"/>
                  <a:gd name="T46" fmla="*/ 10 w 89"/>
                  <a:gd name="T47" fmla="*/ 47 h 84"/>
                  <a:gd name="T48" fmla="*/ 5 w 89"/>
                  <a:gd name="T49" fmla="*/ 42 h 84"/>
                  <a:gd name="T50" fmla="*/ 0 w 89"/>
                  <a:gd name="T51" fmla="*/ 21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89" h="84">
                    <a:moveTo>
                      <a:pt x="0" y="21"/>
                    </a:moveTo>
                    <a:lnTo>
                      <a:pt x="0" y="26"/>
                    </a:lnTo>
                    <a:lnTo>
                      <a:pt x="5" y="11"/>
                    </a:lnTo>
                    <a:lnTo>
                      <a:pt x="10" y="11"/>
                    </a:lnTo>
                    <a:lnTo>
                      <a:pt x="21" y="11"/>
                    </a:lnTo>
                    <a:lnTo>
                      <a:pt x="26" y="5"/>
                    </a:lnTo>
                    <a:lnTo>
                      <a:pt x="42" y="11"/>
                    </a:lnTo>
                    <a:lnTo>
                      <a:pt x="63" y="5"/>
                    </a:lnTo>
                    <a:lnTo>
                      <a:pt x="68" y="0"/>
                    </a:lnTo>
                    <a:lnTo>
                      <a:pt x="84" y="0"/>
                    </a:lnTo>
                    <a:lnTo>
                      <a:pt x="89" y="0"/>
                    </a:lnTo>
                    <a:lnTo>
                      <a:pt x="84" y="11"/>
                    </a:lnTo>
                    <a:lnTo>
                      <a:pt x="79" y="11"/>
                    </a:lnTo>
                    <a:lnTo>
                      <a:pt x="79" y="42"/>
                    </a:lnTo>
                    <a:lnTo>
                      <a:pt x="58" y="63"/>
                    </a:lnTo>
                    <a:lnTo>
                      <a:pt x="47" y="69"/>
                    </a:lnTo>
                    <a:lnTo>
                      <a:pt x="21" y="84"/>
                    </a:lnTo>
                    <a:lnTo>
                      <a:pt x="10" y="84"/>
                    </a:lnTo>
                    <a:lnTo>
                      <a:pt x="5" y="79"/>
                    </a:lnTo>
                    <a:lnTo>
                      <a:pt x="0" y="79"/>
                    </a:lnTo>
                    <a:lnTo>
                      <a:pt x="0" y="79"/>
                    </a:lnTo>
                    <a:lnTo>
                      <a:pt x="0" y="69"/>
                    </a:lnTo>
                    <a:lnTo>
                      <a:pt x="16" y="53"/>
                    </a:lnTo>
                    <a:lnTo>
                      <a:pt x="10" y="47"/>
                    </a:lnTo>
                    <a:lnTo>
                      <a:pt x="5" y="42"/>
                    </a:lnTo>
                    <a:lnTo>
                      <a:pt x="0" y="2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19" name="Freeform 571"/>
              <p:cNvSpPr>
                <a:spLocks/>
              </p:cNvSpPr>
              <p:nvPr/>
            </p:nvSpPr>
            <p:spPr bwMode="auto">
              <a:xfrm>
                <a:off x="3401" y="1772"/>
                <a:ext cx="21" cy="32"/>
              </a:xfrm>
              <a:custGeom>
                <a:avLst/>
                <a:gdLst>
                  <a:gd name="T0" fmla="*/ 5 w 21"/>
                  <a:gd name="T1" fmla="*/ 11 h 32"/>
                  <a:gd name="T2" fmla="*/ 5 w 21"/>
                  <a:gd name="T3" fmla="*/ 11 h 32"/>
                  <a:gd name="T4" fmla="*/ 10 w 21"/>
                  <a:gd name="T5" fmla="*/ 0 h 32"/>
                  <a:gd name="T6" fmla="*/ 15 w 21"/>
                  <a:gd name="T7" fmla="*/ 5 h 32"/>
                  <a:gd name="T8" fmla="*/ 21 w 21"/>
                  <a:gd name="T9" fmla="*/ 11 h 32"/>
                  <a:gd name="T10" fmla="*/ 5 w 21"/>
                  <a:gd name="T11" fmla="*/ 27 h 32"/>
                  <a:gd name="T12" fmla="*/ 5 w 21"/>
                  <a:gd name="T13" fmla="*/ 32 h 32"/>
                  <a:gd name="T14" fmla="*/ 0 w 21"/>
                  <a:gd name="T15" fmla="*/ 32 h 32"/>
                  <a:gd name="T16" fmla="*/ 0 w 21"/>
                  <a:gd name="T17" fmla="*/ 16 h 32"/>
                  <a:gd name="T18" fmla="*/ 5 w 21"/>
                  <a:gd name="T19" fmla="*/ 16 h 32"/>
                  <a:gd name="T20" fmla="*/ 5 w 21"/>
                  <a:gd name="T21" fmla="*/ 11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1" h="32">
                    <a:moveTo>
                      <a:pt x="5" y="11"/>
                    </a:moveTo>
                    <a:lnTo>
                      <a:pt x="5" y="11"/>
                    </a:lnTo>
                    <a:lnTo>
                      <a:pt x="10" y="0"/>
                    </a:lnTo>
                    <a:lnTo>
                      <a:pt x="15" y="5"/>
                    </a:lnTo>
                    <a:lnTo>
                      <a:pt x="21" y="11"/>
                    </a:lnTo>
                    <a:lnTo>
                      <a:pt x="5" y="27"/>
                    </a:lnTo>
                    <a:lnTo>
                      <a:pt x="5" y="32"/>
                    </a:lnTo>
                    <a:lnTo>
                      <a:pt x="0" y="32"/>
                    </a:lnTo>
                    <a:lnTo>
                      <a:pt x="0" y="16"/>
                    </a:lnTo>
                    <a:lnTo>
                      <a:pt x="5" y="16"/>
                    </a:lnTo>
                    <a:lnTo>
                      <a:pt x="5" y="11"/>
                    </a:lnTo>
                  </a:path>
                </a:pathLst>
              </a:custGeom>
              <a:solidFill>
                <a:srgbClr val="E1E1E1"/>
              </a:solidFill>
              <a:ln w="5" cap="sq">
                <a:solidFill>
                  <a:srgbClr val="000000"/>
                </a:solidFill>
                <a:prstDash val="solid"/>
                <a:miter lim="800000"/>
                <a:headEnd/>
                <a:tailEnd/>
              </a:ln>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20" name="Freeform 572"/>
              <p:cNvSpPr>
                <a:spLocks/>
              </p:cNvSpPr>
              <p:nvPr/>
            </p:nvSpPr>
            <p:spPr bwMode="auto">
              <a:xfrm>
                <a:off x="3016" y="1804"/>
                <a:ext cx="242" cy="243"/>
              </a:xfrm>
              <a:custGeom>
                <a:avLst/>
                <a:gdLst>
                  <a:gd name="T0" fmla="*/ 26 w 242"/>
                  <a:gd name="T1" fmla="*/ 0 h 243"/>
                  <a:gd name="T2" fmla="*/ 84 w 242"/>
                  <a:gd name="T3" fmla="*/ 10 h 243"/>
                  <a:gd name="T4" fmla="*/ 142 w 242"/>
                  <a:gd name="T5" fmla="*/ 47 h 243"/>
                  <a:gd name="T6" fmla="*/ 152 w 242"/>
                  <a:gd name="T7" fmla="*/ 47 h 243"/>
                  <a:gd name="T8" fmla="*/ 163 w 242"/>
                  <a:gd name="T9" fmla="*/ 32 h 243"/>
                  <a:gd name="T10" fmla="*/ 158 w 242"/>
                  <a:gd name="T11" fmla="*/ 16 h 243"/>
                  <a:gd name="T12" fmla="*/ 184 w 242"/>
                  <a:gd name="T13" fmla="*/ 0 h 243"/>
                  <a:gd name="T14" fmla="*/ 200 w 242"/>
                  <a:gd name="T15" fmla="*/ 5 h 243"/>
                  <a:gd name="T16" fmla="*/ 205 w 242"/>
                  <a:gd name="T17" fmla="*/ 16 h 243"/>
                  <a:gd name="T18" fmla="*/ 237 w 242"/>
                  <a:gd name="T19" fmla="*/ 26 h 243"/>
                  <a:gd name="T20" fmla="*/ 242 w 242"/>
                  <a:gd name="T21" fmla="*/ 200 h 243"/>
                  <a:gd name="T22" fmla="*/ 242 w 242"/>
                  <a:gd name="T23" fmla="*/ 232 h 243"/>
                  <a:gd name="T24" fmla="*/ 226 w 242"/>
                  <a:gd name="T25" fmla="*/ 232 h 243"/>
                  <a:gd name="T26" fmla="*/ 226 w 242"/>
                  <a:gd name="T27" fmla="*/ 243 h 243"/>
                  <a:gd name="T28" fmla="*/ 158 w 242"/>
                  <a:gd name="T29" fmla="*/ 200 h 243"/>
                  <a:gd name="T30" fmla="*/ 100 w 242"/>
                  <a:gd name="T31" fmla="*/ 169 h 243"/>
                  <a:gd name="T32" fmla="*/ 89 w 242"/>
                  <a:gd name="T33" fmla="*/ 179 h 243"/>
                  <a:gd name="T34" fmla="*/ 73 w 242"/>
                  <a:gd name="T35" fmla="*/ 185 h 243"/>
                  <a:gd name="T36" fmla="*/ 63 w 242"/>
                  <a:gd name="T37" fmla="*/ 174 h 243"/>
                  <a:gd name="T38" fmla="*/ 42 w 242"/>
                  <a:gd name="T39" fmla="*/ 169 h 243"/>
                  <a:gd name="T40" fmla="*/ 10 w 242"/>
                  <a:gd name="T41" fmla="*/ 148 h 243"/>
                  <a:gd name="T42" fmla="*/ 0 w 242"/>
                  <a:gd name="T43" fmla="*/ 121 h 243"/>
                  <a:gd name="T44" fmla="*/ 5 w 242"/>
                  <a:gd name="T45" fmla="*/ 116 h 243"/>
                  <a:gd name="T46" fmla="*/ 0 w 242"/>
                  <a:gd name="T47" fmla="*/ 47 h 243"/>
                  <a:gd name="T48" fmla="*/ 10 w 242"/>
                  <a:gd name="T49" fmla="*/ 26 h 243"/>
                  <a:gd name="T50" fmla="*/ 31 w 242"/>
                  <a:gd name="T51" fmla="*/ 10 h 243"/>
                  <a:gd name="T52" fmla="*/ 26 w 242"/>
                  <a:gd name="T53" fmla="*/ 0 h 2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42" h="243">
                    <a:moveTo>
                      <a:pt x="26" y="0"/>
                    </a:moveTo>
                    <a:lnTo>
                      <a:pt x="84" y="10"/>
                    </a:lnTo>
                    <a:lnTo>
                      <a:pt x="142" y="47"/>
                    </a:lnTo>
                    <a:lnTo>
                      <a:pt x="152" y="47"/>
                    </a:lnTo>
                    <a:lnTo>
                      <a:pt x="163" y="32"/>
                    </a:lnTo>
                    <a:lnTo>
                      <a:pt x="158" y="16"/>
                    </a:lnTo>
                    <a:lnTo>
                      <a:pt x="184" y="0"/>
                    </a:lnTo>
                    <a:lnTo>
                      <a:pt x="200" y="5"/>
                    </a:lnTo>
                    <a:lnTo>
                      <a:pt x="205" y="16"/>
                    </a:lnTo>
                    <a:lnTo>
                      <a:pt x="237" y="26"/>
                    </a:lnTo>
                    <a:lnTo>
                      <a:pt x="242" y="200"/>
                    </a:lnTo>
                    <a:lnTo>
                      <a:pt x="242" y="232"/>
                    </a:lnTo>
                    <a:lnTo>
                      <a:pt x="226" y="232"/>
                    </a:lnTo>
                    <a:lnTo>
                      <a:pt x="226" y="243"/>
                    </a:lnTo>
                    <a:lnTo>
                      <a:pt x="158" y="200"/>
                    </a:lnTo>
                    <a:lnTo>
                      <a:pt x="100" y="169"/>
                    </a:lnTo>
                    <a:lnTo>
                      <a:pt x="89" y="179"/>
                    </a:lnTo>
                    <a:lnTo>
                      <a:pt x="73" y="185"/>
                    </a:lnTo>
                    <a:lnTo>
                      <a:pt x="63" y="174"/>
                    </a:lnTo>
                    <a:lnTo>
                      <a:pt x="42" y="169"/>
                    </a:lnTo>
                    <a:lnTo>
                      <a:pt x="10" y="148"/>
                    </a:lnTo>
                    <a:lnTo>
                      <a:pt x="0" y="121"/>
                    </a:lnTo>
                    <a:lnTo>
                      <a:pt x="5" y="116"/>
                    </a:lnTo>
                    <a:lnTo>
                      <a:pt x="0" y="47"/>
                    </a:lnTo>
                    <a:lnTo>
                      <a:pt x="10" y="26"/>
                    </a:lnTo>
                    <a:lnTo>
                      <a:pt x="31" y="10"/>
                    </a:lnTo>
                    <a:lnTo>
                      <a:pt x="26"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21" name="Freeform 573"/>
              <p:cNvSpPr>
                <a:spLocks/>
              </p:cNvSpPr>
              <p:nvPr/>
            </p:nvSpPr>
            <p:spPr bwMode="auto">
              <a:xfrm>
                <a:off x="2984" y="1725"/>
                <a:ext cx="63" cy="126"/>
              </a:xfrm>
              <a:custGeom>
                <a:avLst/>
                <a:gdLst>
                  <a:gd name="T0" fmla="*/ 26 w 63"/>
                  <a:gd name="T1" fmla="*/ 5 h 126"/>
                  <a:gd name="T2" fmla="*/ 37 w 63"/>
                  <a:gd name="T3" fmla="*/ 0 h 126"/>
                  <a:gd name="T4" fmla="*/ 53 w 63"/>
                  <a:gd name="T5" fmla="*/ 5 h 126"/>
                  <a:gd name="T6" fmla="*/ 53 w 63"/>
                  <a:gd name="T7" fmla="*/ 42 h 126"/>
                  <a:gd name="T8" fmla="*/ 37 w 63"/>
                  <a:gd name="T9" fmla="*/ 58 h 126"/>
                  <a:gd name="T10" fmla="*/ 42 w 63"/>
                  <a:gd name="T11" fmla="*/ 68 h 126"/>
                  <a:gd name="T12" fmla="*/ 58 w 63"/>
                  <a:gd name="T13" fmla="*/ 79 h 126"/>
                  <a:gd name="T14" fmla="*/ 63 w 63"/>
                  <a:gd name="T15" fmla="*/ 89 h 126"/>
                  <a:gd name="T16" fmla="*/ 42 w 63"/>
                  <a:gd name="T17" fmla="*/ 105 h 126"/>
                  <a:gd name="T18" fmla="*/ 32 w 63"/>
                  <a:gd name="T19" fmla="*/ 126 h 126"/>
                  <a:gd name="T20" fmla="*/ 21 w 63"/>
                  <a:gd name="T21" fmla="*/ 95 h 126"/>
                  <a:gd name="T22" fmla="*/ 10 w 63"/>
                  <a:gd name="T23" fmla="*/ 89 h 126"/>
                  <a:gd name="T24" fmla="*/ 5 w 63"/>
                  <a:gd name="T25" fmla="*/ 74 h 126"/>
                  <a:gd name="T26" fmla="*/ 0 w 63"/>
                  <a:gd name="T27" fmla="*/ 58 h 126"/>
                  <a:gd name="T28" fmla="*/ 10 w 63"/>
                  <a:gd name="T29" fmla="*/ 47 h 126"/>
                  <a:gd name="T30" fmla="*/ 16 w 63"/>
                  <a:gd name="T31" fmla="*/ 5 h 126"/>
                  <a:gd name="T32" fmla="*/ 26 w 63"/>
                  <a:gd name="T33" fmla="*/ 5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3" h="126">
                    <a:moveTo>
                      <a:pt x="26" y="5"/>
                    </a:moveTo>
                    <a:lnTo>
                      <a:pt x="37" y="0"/>
                    </a:lnTo>
                    <a:lnTo>
                      <a:pt x="53" y="5"/>
                    </a:lnTo>
                    <a:lnTo>
                      <a:pt x="53" y="42"/>
                    </a:lnTo>
                    <a:lnTo>
                      <a:pt x="37" y="58"/>
                    </a:lnTo>
                    <a:lnTo>
                      <a:pt x="42" y="68"/>
                    </a:lnTo>
                    <a:lnTo>
                      <a:pt x="58" y="79"/>
                    </a:lnTo>
                    <a:lnTo>
                      <a:pt x="63" y="89"/>
                    </a:lnTo>
                    <a:lnTo>
                      <a:pt x="42" y="105"/>
                    </a:lnTo>
                    <a:lnTo>
                      <a:pt x="32" y="126"/>
                    </a:lnTo>
                    <a:lnTo>
                      <a:pt x="21" y="95"/>
                    </a:lnTo>
                    <a:lnTo>
                      <a:pt x="10" y="89"/>
                    </a:lnTo>
                    <a:lnTo>
                      <a:pt x="5" y="74"/>
                    </a:lnTo>
                    <a:lnTo>
                      <a:pt x="0" y="58"/>
                    </a:lnTo>
                    <a:lnTo>
                      <a:pt x="10" y="47"/>
                    </a:lnTo>
                    <a:lnTo>
                      <a:pt x="16" y="5"/>
                    </a:lnTo>
                    <a:lnTo>
                      <a:pt x="26" y="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22" name="Freeform 574"/>
              <p:cNvSpPr>
                <a:spLocks/>
              </p:cNvSpPr>
              <p:nvPr/>
            </p:nvSpPr>
            <p:spPr bwMode="auto">
              <a:xfrm>
                <a:off x="2736" y="1730"/>
                <a:ext cx="322" cy="327"/>
              </a:xfrm>
              <a:custGeom>
                <a:avLst/>
                <a:gdLst>
                  <a:gd name="T0" fmla="*/ 132 w 322"/>
                  <a:gd name="T1" fmla="*/ 21 h 327"/>
                  <a:gd name="T2" fmla="*/ 158 w 322"/>
                  <a:gd name="T3" fmla="*/ 11 h 327"/>
                  <a:gd name="T4" fmla="*/ 264 w 322"/>
                  <a:gd name="T5" fmla="*/ 0 h 327"/>
                  <a:gd name="T6" fmla="*/ 258 w 322"/>
                  <a:gd name="T7" fmla="*/ 42 h 327"/>
                  <a:gd name="T8" fmla="*/ 248 w 322"/>
                  <a:gd name="T9" fmla="*/ 53 h 327"/>
                  <a:gd name="T10" fmla="*/ 253 w 322"/>
                  <a:gd name="T11" fmla="*/ 69 h 327"/>
                  <a:gd name="T12" fmla="*/ 258 w 322"/>
                  <a:gd name="T13" fmla="*/ 84 h 327"/>
                  <a:gd name="T14" fmla="*/ 269 w 322"/>
                  <a:gd name="T15" fmla="*/ 90 h 327"/>
                  <a:gd name="T16" fmla="*/ 280 w 322"/>
                  <a:gd name="T17" fmla="*/ 121 h 327"/>
                  <a:gd name="T18" fmla="*/ 285 w 322"/>
                  <a:gd name="T19" fmla="*/ 190 h 327"/>
                  <a:gd name="T20" fmla="*/ 280 w 322"/>
                  <a:gd name="T21" fmla="*/ 195 h 327"/>
                  <a:gd name="T22" fmla="*/ 290 w 322"/>
                  <a:gd name="T23" fmla="*/ 222 h 327"/>
                  <a:gd name="T24" fmla="*/ 322 w 322"/>
                  <a:gd name="T25" fmla="*/ 243 h 327"/>
                  <a:gd name="T26" fmla="*/ 248 w 322"/>
                  <a:gd name="T27" fmla="*/ 290 h 327"/>
                  <a:gd name="T28" fmla="*/ 237 w 322"/>
                  <a:gd name="T29" fmla="*/ 306 h 327"/>
                  <a:gd name="T30" fmla="*/ 227 w 322"/>
                  <a:gd name="T31" fmla="*/ 317 h 327"/>
                  <a:gd name="T32" fmla="*/ 200 w 322"/>
                  <a:gd name="T33" fmla="*/ 322 h 327"/>
                  <a:gd name="T34" fmla="*/ 185 w 322"/>
                  <a:gd name="T35" fmla="*/ 327 h 327"/>
                  <a:gd name="T36" fmla="*/ 153 w 322"/>
                  <a:gd name="T37" fmla="*/ 290 h 327"/>
                  <a:gd name="T38" fmla="*/ 58 w 322"/>
                  <a:gd name="T39" fmla="*/ 216 h 327"/>
                  <a:gd name="T40" fmla="*/ 0 w 322"/>
                  <a:gd name="T41" fmla="*/ 179 h 327"/>
                  <a:gd name="T42" fmla="*/ 0 w 322"/>
                  <a:gd name="T43" fmla="*/ 169 h 327"/>
                  <a:gd name="T44" fmla="*/ 0 w 322"/>
                  <a:gd name="T45" fmla="*/ 148 h 327"/>
                  <a:gd name="T46" fmla="*/ 74 w 322"/>
                  <a:gd name="T47" fmla="*/ 111 h 327"/>
                  <a:gd name="T48" fmla="*/ 79 w 322"/>
                  <a:gd name="T49" fmla="*/ 106 h 327"/>
                  <a:gd name="T50" fmla="*/ 90 w 322"/>
                  <a:gd name="T51" fmla="*/ 90 h 327"/>
                  <a:gd name="T52" fmla="*/ 116 w 322"/>
                  <a:gd name="T53" fmla="*/ 90 h 327"/>
                  <a:gd name="T54" fmla="*/ 100 w 322"/>
                  <a:gd name="T55" fmla="*/ 37 h 327"/>
                  <a:gd name="T56" fmla="*/ 132 w 322"/>
                  <a:gd name="T57" fmla="*/ 21 h 3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22" h="327">
                    <a:moveTo>
                      <a:pt x="132" y="21"/>
                    </a:moveTo>
                    <a:lnTo>
                      <a:pt x="158" y="11"/>
                    </a:lnTo>
                    <a:lnTo>
                      <a:pt x="264" y="0"/>
                    </a:lnTo>
                    <a:lnTo>
                      <a:pt x="258" y="42"/>
                    </a:lnTo>
                    <a:lnTo>
                      <a:pt x="248" y="53"/>
                    </a:lnTo>
                    <a:lnTo>
                      <a:pt x="253" y="69"/>
                    </a:lnTo>
                    <a:lnTo>
                      <a:pt x="258" y="84"/>
                    </a:lnTo>
                    <a:lnTo>
                      <a:pt x="269" y="90"/>
                    </a:lnTo>
                    <a:lnTo>
                      <a:pt x="280" y="121"/>
                    </a:lnTo>
                    <a:lnTo>
                      <a:pt x="285" y="190"/>
                    </a:lnTo>
                    <a:lnTo>
                      <a:pt x="280" y="195"/>
                    </a:lnTo>
                    <a:lnTo>
                      <a:pt x="290" y="222"/>
                    </a:lnTo>
                    <a:lnTo>
                      <a:pt x="322" y="243"/>
                    </a:lnTo>
                    <a:lnTo>
                      <a:pt x="248" y="290"/>
                    </a:lnTo>
                    <a:lnTo>
                      <a:pt x="237" y="306"/>
                    </a:lnTo>
                    <a:lnTo>
                      <a:pt x="227" y="317"/>
                    </a:lnTo>
                    <a:lnTo>
                      <a:pt x="200" y="322"/>
                    </a:lnTo>
                    <a:lnTo>
                      <a:pt x="185" y="327"/>
                    </a:lnTo>
                    <a:lnTo>
                      <a:pt x="153" y="290"/>
                    </a:lnTo>
                    <a:lnTo>
                      <a:pt x="58" y="216"/>
                    </a:lnTo>
                    <a:lnTo>
                      <a:pt x="0" y="179"/>
                    </a:lnTo>
                    <a:lnTo>
                      <a:pt x="0" y="169"/>
                    </a:lnTo>
                    <a:lnTo>
                      <a:pt x="0" y="148"/>
                    </a:lnTo>
                    <a:lnTo>
                      <a:pt x="74" y="111"/>
                    </a:lnTo>
                    <a:lnTo>
                      <a:pt x="79" y="106"/>
                    </a:lnTo>
                    <a:lnTo>
                      <a:pt x="90" y="90"/>
                    </a:lnTo>
                    <a:lnTo>
                      <a:pt x="116" y="90"/>
                    </a:lnTo>
                    <a:lnTo>
                      <a:pt x="100" y="37"/>
                    </a:lnTo>
                    <a:lnTo>
                      <a:pt x="132" y="2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23" name="Freeform 575"/>
              <p:cNvSpPr>
                <a:spLocks/>
              </p:cNvSpPr>
              <p:nvPr/>
            </p:nvSpPr>
            <p:spPr bwMode="auto">
              <a:xfrm>
                <a:off x="2667" y="1751"/>
                <a:ext cx="185" cy="148"/>
              </a:xfrm>
              <a:custGeom>
                <a:avLst/>
                <a:gdLst>
                  <a:gd name="T0" fmla="*/ 180 w 185"/>
                  <a:gd name="T1" fmla="*/ 42 h 148"/>
                  <a:gd name="T2" fmla="*/ 185 w 185"/>
                  <a:gd name="T3" fmla="*/ 69 h 148"/>
                  <a:gd name="T4" fmla="*/ 159 w 185"/>
                  <a:gd name="T5" fmla="*/ 69 h 148"/>
                  <a:gd name="T6" fmla="*/ 148 w 185"/>
                  <a:gd name="T7" fmla="*/ 85 h 148"/>
                  <a:gd name="T8" fmla="*/ 143 w 185"/>
                  <a:gd name="T9" fmla="*/ 90 h 148"/>
                  <a:gd name="T10" fmla="*/ 69 w 185"/>
                  <a:gd name="T11" fmla="*/ 127 h 148"/>
                  <a:gd name="T12" fmla="*/ 69 w 185"/>
                  <a:gd name="T13" fmla="*/ 148 h 148"/>
                  <a:gd name="T14" fmla="*/ 0 w 185"/>
                  <a:gd name="T15" fmla="*/ 148 h 148"/>
                  <a:gd name="T16" fmla="*/ 27 w 185"/>
                  <a:gd name="T17" fmla="*/ 137 h 148"/>
                  <a:gd name="T18" fmla="*/ 53 w 185"/>
                  <a:gd name="T19" fmla="*/ 111 h 148"/>
                  <a:gd name="T20" fmla="*/ 53 w 185"/>
                  <a:gd name="T21" fmla="*/ 85 h 148"/>
                  <a:gd name="T22" fmla="*/ 64 w 185"/>
                  <a:gd name="T23" fmla="*/ 63 h 148"/>
                  <a:gd name="T24" fmla="*/ 116 w 185"/>
                  <a:gd name="T25" fmla="*/ 0 h 148"/>
                  <a:gd name="T26" fmla="*/ 148 w 185"/>
                  <a:gd name="T27" fmla="*/ 11 h 148"/>
                  <a:gd name="T28" fmla="*/ 169 w 185"/>
                  <a:gd name="T29" fmla="*/ 16 h 148"/>
                  <a:gd name="T30" fmla="*/ 180 w 185"/>
                  <a:gd name="T31" fmla="*/ 42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85" h="148">
                    <a:moveTo>
                      <a:pt x="180" y="42"/>
                    </a:moveTo>
                    <a:lnTo>
                      <a:pt x="185" y="69"/>
                    </a:lnTo>
                    <a:lnTo>
                      <a:pt x="159" y="69"/>
                    </a:lnTo>
                    <a:lnTo>
                      <a:pt x="148" y="85"/>
                    </a:lnTo>
                    <a:lnTo>
                      <a:pt x="143" y="90"/>
                    </a:lnTo>
                    <a:lnTo>
                      <a:pt x="69" y="127"/>
                    </a:lnTo>
                    <a:lnTo>
                      <a:pt x="69" y="148"/>
                    </a:lnTo>
                    <a:lnTo>
                      <a:pt x="0" y="148"/>
                    </a:lnTo>
                    <a:lnTo>
                      <a:pt x="27" y="137"/>
                    </a:lnTo>
                    <a:lnTo>
                      <a:pt x="53" y="111"/>
                    </a:lnTo>
                    <a:lnTo>
                      <a:pt x="53" y="85"/>
                    </a:lnTo>
                    <a:lnTo>
                      <a:pt x="64" y="63"/>
                    </a:lnTo>
                    <a:lnTo>
                      <a:pt x="116" y="0"/>
                    </a:lnTo>
                    <a:lnTo>
                      <a:pt x="148" y="11"/>
                    </a:lnTo>
                    <a:lnTo>
                      <a:pt x="169" y="16"/>
                    </a:lnTo>
                    <a:lnTo>
                      <a:pt x="180" y="42"/>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24" name="Freeform 576"/>
              <p:cNvSpPr>
                <a:spLocks/>
              </p:cNvSpPr>
              <p:nvPr/>
            </p:nvSpPr>
            <p:spPr bwMode="auto">
              <a:xfrm>
                <a:off x="3005" y="2163"/>
                <a:ext cx="121" cy="205"/>
              </a:xfrm>
              <a:custGeom>
                <a:avLst/>
                <a:gdLst>
                  <a:gd name="T0" fmla="*/ 95 w 121"/>
                  <a:gd name="T1" fmla="*/ 10 h 205"/>
                  <a:gd name="T2" fmla="*/ 100 w 121"/>
                  <a:gd name="T3" fmla="*/ 16 h 205"/>
                  <a:gd name="T4" fmla="*/ 100 w 121"/>
                  <a:gd name="T5" fmla="*/ 42 h 205"/>
                  <a:gd name="T6" fmla="*/ 105 w 121"/>
                  <a:gd name="T7" fmla="*/ 47 h 205"/>
                  <a:gd name="T8" fmla="*/ 111 w 121"/>
                  <a:gd name="T9" fmla="*/ 52 h 205"/>
                  <a:gd name="T10" fmla="*/ 111 w 121"/>
                  <a:gd name="T11" fmla="*/ 52 h 205"/>
                  <a:gd name="T12" fmla="*/ 90 w 121"/>
                  <a:gd name="T13" fmla="*/ 52 h 205"/>
                  <a:gd name="T14" fmla="*/ 84 w 121"/>
                  <a:gd name="T15" fmla="*/ 58 h 205"/>
                  <a:gd name="T16" fmla="*/ 105 w 121"/>
                  <a:gd name="T17" fmla="*/ 79 h 205"/>
                  <a:gd name="T18" fmla="*/ 111 w 121"/>
                  <a:gd name="T19" fmla="*/ 100 h 205"/>
                  <a:gd name="T20" fmla="*/ 95 w 121"/>
                  <a:gd name="T21" fmla="*/ 126 h 205"/>
                  <a:gd name="T22" fmla="*/ 105 w 121"/>
                  <a:gd name="T23" fmla="*/ 153 h 205"/>
                  <a:gd name="T24" fmla="*/ 121 w 121"/>
                  <a:gd name="T25" fmla="*/ 179 h 205"/>
                  <a:gd name="T26" fmla="*/ 121 w 121"/>
                  <a:gd name="T27" fmla="*/ 195 h 205"/>
                  <a:gd name="T28" fmla="*/ 121 w 121"/>
                  <a:gd name="T29" fmla="*/ 205 h 205"/>
                  <a:gd name="T30" fmla="*/ 100 w 121"/>
                  <a:gd name="T31" fmla="*/ 195 h 205"/>
                  <a:gd name="T32" fmla="*/ 74 w 121"/>
                  <a:gd name="T33" fmla="*/ 195 h 205"/>
                  <a:gd name="T34" fmla="*/ 74 w 121"/>
                  <a:gd name="T35" fmla="*/ 195 h 205"/>
                  <a:gd name="T36" fmla="*/ 47 w 121"/>
                  <a:gd name="T37" fmla="*/ 190 h 205"/>
                  <a:gd name="T38" fmla="*/ 47 w 121"/>
                  <a:gd name="T39" fmla="*/ 195 h 205"/>
                  <a:gd name="T40" fmla="*/ 21 w 121"/>
                  <a:gd name="T41" fmla="*/ 190 h 205"/>
                  <a:gd name="T42" fmla="*/ 21 w 121"/>
                  <a:gd name="T43" fmla="*/ 174 h 205"/>
                  <a:gd name="T44" fmla="*/ 0 w 121"/>
                  <a:gd name="T45" fmla="*/ 153 h 205"/>
                  <a:gd name="T46" fmla="*/ 26 w 121"/>
                  <a:gd name="T47" fmla="*/ 110 h 205"/>
                  <a:gd name="T48" fmla="*/ 42 w 121"/>
                  <a:gd name="T49" fmla="*/ 116 h 205"/>
                  <a:gd name="T50" fmla="*/ 58 w 121"/>
                  <a:gd name="T51" fmla="*/ 79 h 205"/>
                  <a:gd name="T52" fmla="*/ 69 w 121"/>
                  <a:gd name="T53" fmla="*/ 68 h 205"/>
                  <a:gd name="T54" fmla="*/ 84 w 121"/>
                  <a:gd name="T55" fmla="*/ 37 h 205"/>
                  <a:gd name="T56" fmla="*/ 95 w 121"/>
                  <a:gd name="T57" fmla="*/ 21 h 205"/>
                  <a:gd name="T58" fmla="*/ 84 w 121"/>
                  <a:gd name="T59" fmla="*/ 0 h 205"/>
                  <a:gd name="T60" fmla="*/ 95 w 121"/>
                  <a:gd name="T61" fmla="*/ 0 h 205"/>
                  <a:gd name="T62" fmla="*/ 95 w 121"/>
                  <a:gd name="T63" fmla="*/ 10 h 2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21" h="205">
                    <a:moveTo>
                      <a:pt x="95" y="10"/>
                    </a:moveTo>
                    <a:lnTo>
                      <a:pt x="100" y="16"/>
                    </a:lnTo>
                    <a:lnTo>
                      <a:pt x="100" y="42"/>
                    </a:lnTo>
                    <a:lnTo>
                      <a:pt x="105" y="47"/>
                    </a:lnTo>
                    <a:lnTo>
                      <a:pt x="111" y="52"/>
                    </a:lnTo>
                    <a:lnTo>
                      <a:pt x="111" y="52"/>
                    </a:lnTo>
                    <a:lnTo>
                      <a:pt x="90" y="52"/>
                    </a:lnTo>
                    <a:lnTo>
                      <a:pt x="84" y="58"/>
                    </a:lnTo>
                    <a:lnTo>
                      <a:pt x="105" y="79"/>
                    </a:lnTo>
                    <a:lnTo>
                      <a:pt x="111" y="100"/>
                    </a:lnTo>
                    <a:lnTo>
                      <a:pt x="95" y="126"/>
                    </a:lnTo>
                    <a:lnTo>
                      <a:pt x="105" y="153"/>
                    </a:lnTo>
                    <a:lnTo>
                      <a:pt x="121" y="179"/>
                    </a:lnTo>
                    <a:lnTo>
                      <a:pt x="121" y="195"/>
                    </a:lnTo>
                    <a:lnTo>
                      <a:pt x="121" y="205"/>
                    </a:lnTo>
                    <a:lnTo>
                      <a:pt x="100" y="195"/>
                    </a:lnTo>
                    <a:lnTo>
                      <a:pt x="74" y="195"/>
                    </a:lnTo>
                    <a:lnTo>
                      <a:pt x="74" y="195"/>
                    </a:lnTo>
                    <a:lnTo>
                      <a:pt x="47" y="190"/>
                    </a:lnTo>
                    <a:lnTo>
                      <a:pt x="47" y="195"/>
                    </a:lnTo>
                    <a:lnTo>
                      <a:pt x="21" y="190"/>
                    </a:lnTo>
                    <a:lnTo>
                      <a:pt x="21" y="174"/>
                    </a:lnTo>
                    <a:lnTo>
                      <a:pt x="0" y="153"/>
                    </a:lnTo>
                    <a:lnTo>
                      <a:pt x="26" y="110"/>
                    </a:lnTo>
                    <a:lnTo>
                      <a:pt x="42" y="116"/>
                    </a:lnTo>
                    <a:lnTo>
                      <a:pt x="58" y="79"/>
                    </a:lnTo>
                    <a:lnTo>
                      <a:pt x="69" y="68"/>
                    </a:lnTo>
                    <a:lnTo>
                      <a:pt x="84" y="37"/>
                    </a:lnTo>
                    <a:lnTo>
                      <a:pt x="95" y="21"/>
                    </a:lnTo>
                    <a:lnTo>
                      <a:pt x="84" y="0"/>
                    </a:lnTo>
                    <a:lnTo>
                      <a:pt x="95" y="0"/>
                    </a:lnTo>
                    <a:lnTo>
                      <a:pt x="95" y="1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25" name="Freeform 577"/>
              <p:cNvSpPr>
                <a:spLocks/>
              </p:cNvSpPr>
              <p:nvPr/>
            </p:nvSpPr>
            <p:spPr bwMode="auto">
              <a:xfrm>
                <a:off x="3332" y="2437"/>
                <a:ext cx="26" cy="37"/>
              </a:xfrm>
              <a:custGeom>
                <a:avLst/>
                <a:gdLst>
                  <a:gd name="T0" fmla="*/ 16 w 26"/>
                  <a:gd name="T1" fmla="*/ 0 h 37"/>
                  <a:gd name="T2" fmla="*/ 21 w 26"/>
                  <a:gd name="T3" fmla="*/ 0 h 37"/>
                  <a:gd name="T4" fmla="*/ 26 w 26"/>
                  <a:gd name="T5" fmla="*/ 16 h 37"/>
                  <a:gd name="T6" fmla="*/ 5 w 26"/>
                  <a:gd name="T7" fmla="*/ 37 h 37"/>
                  <a:gd name="T8" fmla="*/ 0 w 26"/>
                  <a:gd name="T9" fmla="*/ 32 h 37"/>
                  <a:gd name="T10" fmla="*/ 0 w 26"/>
                  <a:gd name="T11" fmla="*/ 11 h 37"/>
                  <a:gd name="T12" fmla="*/ 11 w 26"/>
                  <a:gd name="T13" fmla="*/ 11 h 37"/>
                  <a:gd name="T14" fmla="*/ 11 w 26"/>
                  <a:gd name="T15" fmla="*/ 0 h 37"/>
                  <a:gd name="T16" fmla="*/ 16 w 26"/>
                  <a:gd name="T17" fmla="*/ 0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 h="37">
                    <a:moveTo>
                      <a:pt x="16" y="0"/>
                    </a:moveTo>
                    <a:lnTo>
                      <a:pt x="21" y="0"/>
                    </a:lnTo>
                    <a:lnTo>
                      <a:pt x="26" y="16"/>
                    </a:lnTo>
                    <a:lnTo>
                      <a:pt x="5" y="37"/>
                    </a:lnTo>
                    <a:lnTo>
                      <a:pt x="0" y="32"/>
                    </a:lnTo>
                    <a:lnTo>
                      <a:pt x="0" y="11"/>
                    </a:lnTo>
                    <a:lnTo>
                      <a:pt x="11" y="11"/>
                    </a:lnTo>
                    <a:lnTo>
                      <a:pt x="11" y="0"/>
                    </a:lnTo>
                    <a:lnTo>
                      <a:pt x="16"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26" name="Freeform 578"/>
              <p:cNvSpPr>
                <a:spLocks/>
              </p:cNvSpPr>
              <p:nvPr/>
            </p:nvSpPr>
            <p:spPr bwMode="auto">
              <a:xfrm>
                <a:off x="3337" y="2416"/>
                <a:ext cx="169" cy="190"/>
              </a:xfrm>
              <a:custGeom>
                <a:avLst/>
                <a:gdLst>
                  <a:gd name="T0" fmla="*/ 153 w 169"/>
                  <a:gd name="T1" fmla="*/ 63 h 190"/>
                  <a:gd name="T2" fmla="*/ 148 w 169"/>
                  <a:gd name="T3" fmla="*/ 95 h 190"/>
                  <a:gd name="T4" fmla="*/ 158 w 169"/>
                  <a:gd name="T5" fmla="*/ 106 h 190"/>
                  <a:gd name="T6" fmla="*/ 153 w 169"/>
                  <a:gd name="T7" fmla="*/ 132 h 190"/>
                  <a:gd name="T8" fmla="*/ 164 w 169"/>
                  <a:gd name="T9" fmla="*/ 158 h 190"/>
                  <a:gd name="T10" fmla="*/ 169 w 169"/>
                  <a:gd name="T11" fmla="*/ 169 h 190"/>
                  <a:gd name="T12" fmla="*/ 153 w 169"/>
                  <a:gd name="T13" fmla="*/ 179 h 190"/>
                  <a:gd name="T14" fmla="*/ 137 w 169"/>
                  <a:gd name="T15" fmla="*/ 185 h 190"/>
                  <a:gd name="T16" fmla="*/ 122 w 169"/>
                  <a:gd name="T17" fmla="*/ 190 h 190"/>
                  <a:gd name="T18" fmla="*/ 106 w 169"/>
                  <a:gd name="T19" fmla="*/ 190 h 190"/>
                  <a:gd name="T20" fmla="*/ 85 w 169"/>
                  <a:gd name="T21" fmla="*/ 190 h 190"/>
                  <a:gd name="T22" fmla="*/ 85 w 169"/>
                  <a:gd name="T23" fmla="*/ 185 h 190"/>
                  <a:gd name="T24" fmla="*/ 85 w 169"/>
                  <a:gd name="T25" fmla="*/ 185 h 190"/>
                  <a:gd name="T26" fmla="*/ 79 w 169"/>
                  <a:gd name="T27" fmla="*/ 179 h 190"/>
                  <a:gd name="T28" fmla="*/ 79 w 169"/>
                  <a:gd name="T29" fmla="*/ 158 h 190"/>
                  <a:gd name="T30" fmla="*/ 69 w 169"/>
                  <a:gd name="T31" fmla="*/ 153 h 190"/>
                  <a:gd name="T32" fmla="*/ 53 w 169"/>
                  <a:gd name="T33" fmla="*/ 148 h 190"/>
                  <a:gd name="T34" fmla="*/ 37 w 169"/>
                  <a:gd name="T35" fmla="*/ 142 h 190"/>
                  <a:gd name="T36" fmla="*/ 21 w 169"/>
                  <a:gd name="T37" fmla="*/ 137 h 190"/>
                  <a:gd name="T38" fmla="*/ 21 w 169"/>
                  <a:gd name="T39" fmla="*/ 127 h 190"/>
                  <a:gd name="T40" fmla="*/ 11 w 169"/>
                  <a:gd name="T41" fmla="*/ 106 h 190"/>
                  <a:gd name="T42" fmla="*/ 0 w 169"/>
                  <a:gd name="T43" fmla="*/ 84 h 190"/>
                  <a:gd name="T44" fmla="*/ 0 w 169"/>
                  <a:gd name="T45" fmla="*/ 58 h 190"/>
                  <a:gd name="T46" fmla="*/ 21 w 169"/>
                  <a:gd name="T47" fmla="*/ 37 h 190"/>
                  <a:gd name="T48" fmla="*/ 16 w 169"/>
                  <a:gd name="T49" fmla="*/ 21 h 190"/>
                  <a:gd name="T50" fmla="*/ 21 w 169"/>
                  <a:gd name="T51" fmla="*/ 21 h 190"/>
                  <a:gd name="T52" fmla="*/ 21 w 169"/>
                  <a:gd name="T53" fmla="*/ 11 h 190"/>
                  <a:gd name="T54" fmla="*/ 16 w 169"/>
                  <a:gd name="T55" fmla="*/ 0 h 190"/>
                  <a:gd name="T56" fmla="*/ 21 w 169"/>
                  <a:gd name="T57" fmla="*/ 0 h 190"/>
                  <a:gd name="T58" fmla="*/ 37 w 169"/>
                  <a:gd name="T59" fmla="*/ 0 h 190"/>
                  <a:gd name="T60" fmla="*/ 53 w 169"/>
                  <a:gd name="T61" fmla="*/ 0 h 190"/>
                  <a:gd name="T62" fmla="*/ 69 w 169"/>
                  <a:gd name="T63" fmla="*/ 0 h 190"/>
                  <a:gd name="T64" fmla="*/ 85 w 169"/>
                  <a:gd name="T65" fmla="*/ 5 h 190"/>
                  <a:gd name="T66" fmla="*/ 100 w 169"/>
                  <a:gd name="T67" fmla="*/ 16 h 190"/>
                  <a:gd name="T68" fmla="*/ 116 w 169"/>
                  <a:gd name="T69" fmla="*/ 26 h 190"/>
                  <a:gd name="T70" fmla="*/ 132 w 169"/>
                  <a:gd name="T71" fmla="*/ 37 h 190"/>
                  <a:gd name="T72" fmla="*/ 143 w 169"/>
                  <a:gd name="T73" fmla="*/ 47 h 190"/>
                  <a:gd name="T74" fmla="*/ 153 w 169"/>
                  <a:gd name="T75" fmla="*/ 63 h 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69" h="190">
                    <a:moveTo>
                      <a:pt x="153" y="63"/>
                    </a:moveTo>
                    <a:lnTo>
                      <a:pt x="148" y="95"/>
                    </a:lnTo>
                    <a:lnTo>
                      <a:pt x="158" y="106"/>
                    </a:lnTo>
                    <a:lnTo>
                      <a:pt x="153" y="132"/>
                    </a:lnTo>
                    <a:lnTo>
                      <a:pt x="164" y="158"/>
                    </a:lnTo>
                    <a:lnTo>
                      <a:pt x="169" y="169"/>
                    </a:lnTo>
                    <a:lnTo>
                      <a:pt x="153" y="179"/>
                    </a:lnTo>
                    <a:lnTo>
                      <a:pt x="137" y="185"/>
                    </a:lnTo>
                    <a:lnTo>
                      <a:pt x="122" y="190"/>
                    </a:lnTo>
                    <a:lnTo>
                      <a:pt x="106" y="190"/>
                    </a:lnTo>
                    <a:lnTo>
                      <a:pt x="85" y="190"/>
                    </a:lnTo>
                    <a:lnTo>
                      <a:pt x="85" y="185"/>
                    </a:lnTo>
                    <a:lnTo>
                      <a:pt x="85" y="185"/>
                    </a:lnTo>
                    <a:lnTo>
                      <a:pt x="79" y="179"/>
                    </a:lnTo>
                    <a:lnTo>
                      <a:pt x="79" y="158"/>
                    </a:lnTo>
                    <a:lnTo>
                      <a:pt x="69" y="153"/>
                    </a:lnTo>
                    <a:lnTo>
                      <a:pt x="53" y="148"/>
                    </a:lnTo>
                    <a:lnTo>
                      <a:pt x="37" y="142"/>
                    </a:lnTo>
                    <a:lnTo>
                      <a:pt x="21" y="137"/>
                    </a:lnTo>
                    <a:lnTo>
                      <a:pt x="21" y="127"/>
                    </a:lnTo>
                    <a:lnTo>
                      <a:pt x="11" y="106"/>
                    </a:lnTo>
                    <a:lnTo>
                      <a:pt x="0" y="84"/>
                    </a:lnTo>
                    <a:lnTo>
                      <a:pt x="0" y="58"/>
                    </a:lnTo>
                    <a:lnTo>
                      <a:pt x="21" y="37"/>
                    </a:lnTo>
                    <a:lnTo>
                      <a:pt x="16" y="21"/>
                    </a:lnTo>
                    <a:lnTo>
                      <a:pt x="21" y="21"/>
                    </a:lnTo>
                    <a:lnTo>
                      <a:pt x="21" y="11"/>
                    </a:lnTo>
                    <a:lnTo>
                      <a:pt x="16" y="0"/>
                    </a:lnTo>
                    <a:lnTo>
                      <a:pt x="21" y="0"/>
                    </a:lnTo>
                    <a:lnTo>
                      <a:pt x="37" y="0"/>
                    </a:lnTo>
                    <a:lnTo>
                      <a:pt x="53" y="0"/>
                    </a:lnTo>
                    <a:lnTo>
                      <a:pt x="69" y="0"/>
                    </a:lnTo>
                    <a:lnTo>
                      <a:pt x="85" y="5"/>
                    </a:lnTo>
                    <a:lnTo>
                      <a:pt x="100" y="16"/>
                    </a:lnTo>
                    <a:lnTo>
                      <a:pt x="116" y="26"/>
                    </a:lnTo>
                    <a:lnTo>
                      <a:pt x="132" y="37"/>
                    </a:lnTo>
                    <a:lnTo>
                      <a:pt x="143" y="47"/>
                    </a:lnTo>
                    <a:lnTo>
                      <a:pt x="153" y="63"/>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27" name="Freeform 579"/>
              <p:cNvSpPr>
                <a:spLocks/>
              </p:cNvSpPr>
              <p:nvPr/>
            </p:nvSpPr>
            <p:spPr bwMode="auto">
              <a:xfrm>
                <a:off x="2820" y="2200"/>
                <a:ext cx="69" cy="105"/>
              </a:xfrm>
              <a:custGeom>
                <a:avLst/>
                <a:gdLst>
                  <a:gd name="T0" fmla="*/ 6 w 69"/>
                  <a:gd name="T1" fmla="*/ 105 h 105"/>
                  <a:gd name="T2" fmla="*/ 0 w 69"/>
                  <a:gd name="T3" fmla="*/ 79 h 105"/>
                  <a:gd name="T4" fmla="*/ 11 w 69"/>
                  <a:gd name="T5" fmla="*/ 47 h 105"/>
                  <a:gd name="T6" fmla="*/ 6 w 69"/>
                  <a:gd name="T7" fmla="*/ 26 h 105"/>
                  <a:gd name="T8" fmla="*/ 6 w 69"/>
                  <a:gd name="T9" fmla="*/ 0 h 105"/>
                  <a:gd name="T10" fmla="*/ 53 w 69"/>
                  <a:gd name="T11" fmla="*/ 0 h 105"/>
                  <a:gd name="T12" fmla="*/ 48 w 69"/>
                  <a:gd name="T13" fmla="*/ 5 h 105"/>
                  <a:gd name="T14" fmla="*/ 58 w 69"/>
                  <a:gd name="T15" fmla="*/ 47 h 105"/>
                  <a:gd name="T16" fmla="*/ 58 w 69"/>
                  <a:gd name="T17" fmla="*/ 73 h 105"/>
                  <a:gd name="T18" fmla="*/ 69 w 69"/>
                  <a:gd name="T19" fmla="*/ 89 h 105"/>
                  <a:gd name="T20" fmla="*/ 64 w 69"/>
                  <a:gd name="T21" fmla="*/ 95 h 105"/>
                  <a:gd name="T22" fmla="*/ 6 w 69"/>
                  <a:gd name="T23" fmla="*/ 105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9" h="105">
                    <a:moveTo>
                      <a:pt x="6" y="105"/>
                    </a:moveTo>
                    <a:lnTo>
                      <a:pt x="0" y="79"/>
                    </a:lnTo>
                    <a:lnTo>
                      <a:pt x="11" y="47"/>
                    </a:lnTo>
                    <a:lnTo>
                      <a:pt x="6" y="26"/>
                    </a:lnTo>
                    <a:lnTo>
                      <a:pt x="6" y="0"/>
                    </a:lnTo>
                    <a:lnTo>
                      <a:pt x="53" y="0"/>
                    </a:lnTo>
                    <a:lnTo>
                      <a:pt x="48" y="5"/>
                    </a:lnTo>
                    <a:lnTo>
                      <a:pt x="58" y="47"/>
                    </a:lnTo>
                    <a:lnTo>
                      <a:pt x="58" y="73"/>
                    </a:lnTo>
                    <a:lnTo>
                      <a:pt x="69" y="89"/>
                    </a:lnTo>
                    <a:lnTo>
                      <a:pt x="64" y="95"/>
                    </a:lnTo>
                    <a:lnTo>
                      <a:pt x="6" y="10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28" name="Freeform 580"/>
              <p:cNvSpPr>
                <a:spLocks/>
              </p:cNvSpPr>
              <p:nvPr/>
            </p:nvSpPr>
            <p:spPr bwMode="auto">
              <a:xfrm>
                <a:off x="3385" y="2564"/>
                <a:ext cx="47" cy="142"/>
              </a:xfrm>
              <a:custGeom>
                <a:avLst/>
                <a:gdLst>
                  <a:gd name="T0" fmla="*/ 21 w 47"/>
                  <a:gd name="T1" fmla="*/ 5 h 142"/>
                  <a:gd name="T2" fmla="*/ 31 w 47"/>
                  <a:gd name="T3" fmla="*/ 10 h 142"/>
                  <a:gd name="T4" fmla="*/ 31 w 47"/>
                  <a:gd name="T5" fmla="*/ 31 h 142"/>
                  <a:gd name="T6" fmla="*/ 37 w 47"/>
                  <a:gd name="T7" fmla="*/ 37 h 142"/>
                  <a:gd name="T8" fmla="*/ 37 w 47"/>
                  <a:gd name="T9" fmla="*/ 37 h 142"/>
                  <a:gd name="T10" fmla="*/ 37 w 47"/>
                  <a:gd name="T11" fmla="*/ 42 h 142"/>
                  <a:gd name="T12" fmla="*/ 31 w 47"/>
                  <a:gd name="T13" fmla="*/ 42 h 142"/>
                  <a:gd name="T14" fmla="*/ 26 w 47"/>
                  <a:gd name="T15" fmla="*/ 52 h 142"/>
                  <a:gd name="T16" fmla="*/ 31 w 47"/>
                  <a:gd name="T17" fmla="*/ 74 h 142"/>
                  <a:gd name="T18" fmla="*/ 31 w 47"/>
                  <a:gd name="T19" fmla="*/ 74 h 142"/>
                  <a:gd name="T20" fmla="*/ 37 w 47"/>
                  <a:gd name="T21" fmla="*/ 79 h 142"/>
                  <a:gd name="T22" fmla="*/ 47 w 47"/>
                  <a:gd name="T23" fmla="*/ 95 h 142"/>
                  <a:gd name="T24" fmla="*/ 47 w 47"/>
                  <a:gd name="T25" fmla="*/ 105 h 142"/>
                  <a:gd name="T26" fmla="*/ 47 w 47"/>
                  <a:gd name="T27" fmla="*/ 111 h 142"/>
                  <a:gd name="T28" fmla="*/ 47 w 47"/>
                  <a:gd name="T29" fmla="*/ 121 h 142"/>
                  <a:gd name="T30" fmla="*/ 37 w 47"/>
                  <a:gd name="T31" fmla="*/ 142 h 142"/>
                  <a:gd name="T32" fmla="*/ 21 w 47"/>
                  <a:gd name="T33" fmla="*/ 116 h 142"/>
                  <a:gd name="T34" fmla="*/ 26 w 47"/>
                  <a:gd name="T35" fmla="*/ 105 h 142"/>
                  <a:gd name="T36" fmla="*/ 26 w 47"/>
                  <a:gd name="T37" fmla="*/ 89 h 142"/>
                  <a:gd name="T38" fmla="*/ 16 w 47"/>
                  <a:gd name="T39" fmla="*/ 95 h 142"/>
                  <a:gd name="T40" fmla="*/ 5 w 47"/>
                  <a:gd name="T41" fmla="*/ 84 h 142"/>
                  <a:gd name="T42" fmla="*/ 0 w 47"/>
                  <a:gd name="T43" fmla="*/ 74 h 142"/>
                  <a:gd name="T44" fmla="*/ 5 w 47"/>
                  <a:gd name="T45" fmla="*/ 63 h 142"/>
                  <a:gd name="T46" fmla="*/ 10 w 47"/>
                  <a:gd name="T47" fmla="*/ 52 h 142"/>
                  <a:gd name="T48" fmla="*/ 10 w 47"/>
                  <a:gd name="T49" fmla="*/ 37 h 142"/>
                  <a:gd name="T50" fmla="*/ 10 w 47"/>
                  <a:gd name="T51" fmla="*/ 26 h 142"/>
                  <a:gd name="T52" fmla="*/ 16 w 47"/>
                  <a:gd name="T53" fmla="*/ 21 h 142"/>
                  <a:gd name="T54" fmla="*/ 10 w 47"/>
                  <a:gd name="T55" fmla="*/ 5 h 142"/>
                  <a:gd name="T56" fmla="*/ 5 w 47"/>
                  <a:gd name="T57" fmla="*/ 5 h 142"/>
                  <a:gd name="T58" fmla="*/ 5 w 47"/>
                  <a:gd name="T59" fmla="*/ 0 h 142"/>
                  <a:gd name="T60" fmla="*/ 21 w 47"/>
                  <a:gd name="T61" fmla="*/ 5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47" h="142">
                    <a:moveTo>
                      <a:pt x="21" y="5"/>
                    </a:moveTo>
                    <a:lnTo>
                      <a:pt x="31" y="10"/>
                    </a:lnTo>
                    <a:lnTo>
                      <a:pt x="31" y="31"/>
                    </a:lnTo>
                    <a:lnTo>
                      <a:pt x="37" y="37"/>
                    </a:lnTo>
                    <a:lnTo>
                      <a:pt x="37" y="37"/>
                    </a:lnTo>
                    <a:lnTo>
                      <a:pt x="37" y="42"/>
                    </a:lnTo>
                    <a:lnTo>
                      <a:pt x="31" y="42"/>
                    </a:lnTo>
                    <a:lnTo>
                      <a:pt x="26" y="52"/>
                    </a:lnTo>
                    <a:lnTo>
                      <a:pt x="31" y="74"/>
                    </a:lnTo>
                    <a:lnTo>
                      <a:pt x="31" y="74"/>
                    </a:lnTo>
                    <a:lnTo>
                      <a:pt x="37" y="79"/>
                    </a:lnTo>
                    <a:lnTo>
                      <a:pt x="47" y="95"/>
                    </a:lnTo>
                    <a:lnTo>
                      <a:pt x="47" y="105"/>
                    </a:lnTo>
                    <a:lnTo>
                      <a:pt x="47" y="111"/>
                    </a:lnTo>
                    <a:lnTo>
                      <a:pt x="47" y="121"/>
                    </a:lnTo>
                    <a:lnTo>
                      <a:pt x="37" y="142"/>
                    </a:lnTo>
                    <a:lnTo>
                      <a:pt x="21" y="116"/>
                    </a:lnTo>
                    <a:lnTo>
                      <a:pt x="26" y="105"/>
                    </a:lnTo>
                    <a:lnTo>
                      <a:pt x="26" y="89"/>
                    </a:lnTo>
                    <a:lnTo>
                      <a:pt x="16" y="95"/>
                    </a:lnTo>
                    <a:lnTo>
                      <a:pt x="5" y="84"/>
                    </a:lnTo>
                    <a:lnTo>
                      <a:pt x="0" y="74"/>
                    </a:lnTo>
                    <a:lnTo>
                      <a:pt x="5" y="63"/>
                    </a:lnTo>
                    <a:lnTo>
                      <a:pt x="10" y="52"/>
                    </a:lnTo>
                    <a:lnTo>
                      <a:pt x="10" y="37"/>
                    </a:lnTo>
                    <a:lnTo>
                      <a:pt x="10" y="26"/>
                    </a:lnTo>
                    <a:lnTo>
                      <a:pt x="16" y="21"/>
                    </a:lnTo>
                    <a:lnTo>
                      <a:pt x="10" y="5"/>
                    </a:lnTo>
                    <a:lnTo>
                      <a:pt x="5" y="5"/>
                    </a:lnTo>
                    <a:lnTo>
                      <a:pt x="5" y="0"/>
                    </a:lnTo>
                    <a:lnTo>
                      <a:pt x="21" y="5"/>
                    </a:lnTo>
                  </a:path>
                </a:pathLst>
              </a:custGeom>
              <a:solidFill>
                <a:srgbClr val="00B0F0"/>
              </a:solidFill>
              <a:ln w="5" cap="sq">
                <a:solidFill>
                  <a:srgbClr val="000000"/>
                </a:solidFill>
                <a:prstDash val="solid"/>
                <a:miter lim="800000"/>
                <a:headEnd/>
                <a:tailEnd/>
              </a:ln>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29" name="Freeform 581"/>
              <p:cNvSpPr>
                <a:spLocks/>
              </p:cNvSpPr>
              <p:nvPr/>
            </p:nvSpPr>
            <p:spPr bwMode="auto">
              <a:xfrm>
                <a:off x="2604" y="1899"/>
                <a:ext cx="132" cy="116"/>
              </a:xfrm>
              <a:custGeom>
                <a:avLst/>
                <a:gdLst>
                  <a:gd name="T0" fmla="*/ 63 w 132"/>
                  <a:gd name="T1" fmla="*/ 0 h 116"/>
                  <a:gd name="T2" fmla="*/ 132 w 132"/>
                  <a:gd name="T3" fmla="*/ 0 h 116"/>
                  <a:gd name="T4" fmla="*/ 132 w 132"/>
                  <a:gd name="T5" fmla="*/ 10 h 116"/>
                  <a:gd name="T6" fmla="*/ 132 w 132"/>
                  <a:gd name="T7" fmla="*/ 10 h 116"/>
                  <a:gd name="T8" fmla="*/ 132 w 132"/>
                  <a:gd name="T9" fmla="*/ 32 h 116"/>
                  <a:gd name="T10" fmla="*/ 79 w 132"/>
                  <a:gd name="T11" fmla="*/ 32 h 116"/>
                  <a:gd name="T12" fmla="*/ 79 w 132"/>
                  <a:gd name="T13" fmla="*/ 74 h 116"/>
                  <a:gd name="T14" fmla="*/ 63 w 132"/>
                  <a:gd name="T15" fmla="*/ 84 h 116"/>
                  <a:gd name="T16" fmla="*/ 63 w 132"/>
                  <a:gd name="T17" fmla="*/ 116 h 116"/>
                  <a:gd name="T18" fmla="*/ 0 w 132"/>
                  <a:gd name="T19" fmla="*/ 116 h 116"/>
                  <a:gd name="T20" fmla="*/ 21 w 132"/>
                  <a:gd name="T21" fmla="*/ 68 h 116"/>
                  <a:gd name="T22" fmla="*/ 42 w 132"/>
                  <a:gd name="T23" fmla="*/ 26 h 116"/>
                  <a:gd name="T24" fmla="*/ 63 w 132"/>
                  <a:gd name="T25" fmla="*/ 0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2" h="116">
                    <a:moveTo>
                      <a:pt x="63" y="0"/>
                    </a:moveTo>
                    <a:lnTo>
                      <a:pt x="132" y="0"/>
                    </a:lnTo>
                    <a:lnTo>
                      <a:pt x="132" y="10"/>
                    </a:lnTo>
                    <a:lnTo>
                      <a:pt x="132" y="10"/>
                    </a:lnTo>
                    <a:lnTo>
                      <a:pt x="132" y="32"/>
                    </a:lnTo>
                    <a:lnTo>
                      <a:pt x="79" y="32"/>
                    </a:lnTo>
                    <a:lnTo>
                      <a:pt x="79" y="74"/>
                    </a:lnTo>
                    <a:lnTo>
                      <a:pt x="63" y="84"/>
                    </a:lnTo>
                    <a:lnTo>
                      <a:pt x="63" y="116"/>
                    </a:lnTo>
                    <a:lnTo>
                      <a:pt x="0" y="116"/>
                    </a:lnTo>
                    <a:lnTo>
                      <a:pt x="21" y="68"/>
                    </a:lnTo>
                    <a:lnTo>
                      <a:pt x="42" y="26"/>
                    </a:lnTo>
                    <a:lnTo>
                      <a:pt x="63"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30" name="Freeform 582"/>
              <p:cNvSpPr>
                <a:spLocks/>
              </p:cNvSpPr>
              <p:nvPr/>
            </p:nvSpPr>
            <p:spPr bwMode="auto">
              <a:xfrm>
                <a:off x="2604" y="1909"/>
                <a:ext cx="190" cy="222"/>
              </a:xfrm>
              <a:custGeom>
                <a:avLst/>
                <a:gdLst>
                  <a:gd name="T0" fmla="*/ 190 w 190"/>
                  <a:gd name="T1" fmla="*/ 37 h 222"/>
                  <a:gd name="T2" fmla="*/ 164 w 190"/>
                  <a:gd name="T3" fmla="*/ 37 h 222"/>
                  <a:gd name="T4" fmla="*/ 179 w 190"/>
                  <a:gd name="T5" fmla="*/ 206 h 222"/>
                  <a:gd name="T6" fmla="*/ 158 w 190"/>
                  <a:gd name="T7" fmla="*/ 211 h 222"/>
                  <a:gd name="T8" fmla="*/ 121 w 190"/>
                  <a:gd name="T9" fmla="*/ 206 h 222"/>
                  <a:gd name="T10" fmla="*/ 85 w 190"/>
                  <a:gd name="T11" fmla="*/ 206 h 222"/>
                  <a:gd name="T12" fmla="*/ 74 w 190"/>
                  <a:gd name="T13" fmla="*/ 222 h 222"/>
                  <a:gd name="T14" fmla="*/ 42 w 190"/>
                  <a:gd name="T15" fmla="*/ 190 h 222"/>
                  <a:gd name="T16" fmla="*/ 5 w 190"/>
                  <a:gd name="T17" fmla="*/ 201 h 222"/>
                  <a:gd name="T18" fmla="*/ 11 w 190"/>
                  <a:gd name="T19" fmla="*/ 190 h 222"/>
                  <a:gd name="T20" fmla="*/ 16 w 190"/>
                  <a:gd name="T21" fmla="*/ 169 h 222"/>
                  <a:gd name="T22" fmla="*/ 11 w 190"/>
                  <a:gd name="T23" fmla="*/ 132 h 222"/>
                  <a:gd name="T24" fmla="*/ 5 w 190"/>
                  <a:gd name="T25" fmla="*/ 122 h 222"/>
                  <a:gd name="T26" fmla="*/ 0 w 190"/>
                  <a:gd name="T27" fmla="*/ 106 h 222"/>
                  <a:gd name="T28" fmla="*/ 63 w 190"/>
                  <a:gd name="T29" fmla="*/ 106 h 222"/>
                  <a:gd name="T30" fmla="*/ 63 w 190"/>
                  <a:gd name="T31" fmla="*/ 74 h 222"/>
                  <a:gd name="T32" fmla="*/ 79 w 190"/>
                  <a:gd name="T33" fmla="*/ 64 h 222"/>
                  <a:gd name="T34" fmla="*/ 79 w 190"/>
                  <a:gd name="T35" fmla="*/ 22 h 222"/>
                  <a:gd name="T36" fmla="*/ 132 w 190"/>
                  <a:gd name="T37" fmla="*/ 22 h 222"/>
                  <a:gd name="T38" fmla="*/ 132 w 190"/>
                  <a:gd name="T39" fmla="*/ 0 h 222"/>
                  <a:gd name="T40" fmla="*/ 190 w 190"/>
                  <a:gd name="T41" fmla="*/ 37 h 2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90" h="222">
                    <a:moveTo>
                      <a:pt x="190" y="37"/>
                    </a:moveTo>
                    <a:lnTo>
                      <a:pt x="164" y="37"/>
                    </a:lnTo>
                    <a:lnTo>
                      <a:pt x="179" y="206"/>
                    </a:lnTo>
                    <a:lnTo>
                      <a:pt x="158" y="211"/>
                    </a:lnTo>
                    <a:lnTo>
                      <a:pt x="121" y="206"/>
                    </a:lnTo>
                    <a:lnTo>
                      <a:pt x="85" y="206"/>
                    </a:lnTo>
                    <a:lnTo>
                      <a:pt x="74" y="222"/>
                    </a:lnTo>
                    <a:lnTo>
                      <a:pt x="42" y="190"/>
                    </a:lnTo>
                    <a:lnTo>
                      <a:pt x="5" y="201"/>
                    </a:lnTo>
                    <a:lnTo>
                      <a:pt x="11" y="190"/>
                    </a:lnTo>
                    <a:lnTo>
                      <a:pt x="16" y="169"/>
                    </a:lnTo>
                    <a:lnTo>
                      <a:pt x="11" y="132"/>
                    </a:lnTo>
                    <a:lnTo>
                      <a:pt x="5" y="122"/>
                    </a:lnTo>
                    <a:lnTo>
                      <a:pt x="0" y="106"/>
                    </a:lnTo>
                    <a:lnTo>
                      <a:pt x="63" y="106"/>
                    </a:lnTo>
                    <a:lnTo>
                      <a:pt x="63" y="74"/>
                    </a:lnTo>
                    <a:lnTo>
                      <a:pt x="79" y="64"/>
                    </a:lnTo>
                    <a:lnTo>
                      <a:pt x="79" y="22"/>
                    </a:lnTo>
                    <a:lnTo>
                      <a:pt x="132" y="22"/>
                    </a:lnTo>
                    <a:lnTo>
                      <a:pt x="132" y="0"/>
                    </a:lnTo>
                    <a:lnTo>
                      <a:pt x="190" y="37"/>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31" name="Freeform 583"/>
              <p:cNvSpPr>
                <a:spLocks/>
              </p:cNvSpPr>
              <p:nvPr/>
            </p:nvSpPr>
            <p:spPr bwMode="auto">
              <a:xfrm>
                <a:off x="2599" y="2099"/>
                <a:ext cx="95" cy="74"/>
              </a:xfrm>
              <a:custGeom>
                <a:avLst/>
                <a:gdLst>
                  <a:gd name="T0" fmla="*/ 32 w 95"/>
                  <a:gd name="T1" fmla="*/ 6 h 74"/>
                  <a:gd name="T2" fmla="*/ 47 w 95"/>
                  <a:gd name="T3" fmla="*/ 0 h 74"/>
                  <a:gd name="T4" fmla="*/ 79 w 95"/>
                  <a:gd name="T5" fmla="*/ 32 h 74"/>
                  <a:gd name="T6" fmla="*/ 84 w 95"/>
                  <a:gd name="T7" fmla="*/ 58 h 74"/>
                  <a:gd name="T8" fmla="*/ 95 w 95"/>
                  <a:gd name="T9" fmla="*/ 74 h 74"/>
                  <a:gd name="T10" fmla="*/ 79 w 95"/>
                  <a:gd name="T11" fmla="*/ 74 h 74"/>
                  <a:gd name="T12" fmla="*/ 68 w 95"/>
                  <a:gd name="T13" fmla="*/ 69 h 74"/>
                  <a:gd name="T14" fmla="*/ 58 w 95"/>
                  <a:gd name="T15" fmla="*/ 69 h 74"/>
                  <a:gd name="T16" fmla="*/ 10 w 95"/>
                  <a:gd name="T17" fmla="*/ 74 h 74"/>
                  <a:gd name="T18" fmla="*/ 5 w 95"/>
                  <a:gd name="T19" fmla="*/ 64 h 74"/>
                  <a:gd name="T20" fmla="*/ 47 w 95"/>
                  <a:gd name="T21" fmla="*/ 58 h 74"/>
                  <a:gd name="T22" fmla="*/ 53 w 95"/>
                  <a:gd name="T23" fmla="*/ 58 h 74"/>
                  <a:gd name="T24" fmla="*/ 47 w 95"/>
                  <a:gd name="T25" fmla="*/ 53 h 74"/>
                  <a:gd name="T26" fmla="*/ 37 w 95"/>
                  <a:gd name="T27" fmla="*/ 48 h 74"/>
                  <a:gd name="T28" fmla="*/ 10 w 95"/>
                  <a:gd name="T29" fmla="*/ 53 h 74"/>
                  <a:gd name="T30" fmla="*/ 0 w 95"/>
                  <a:gd name="T31" fmla="*/ 32 h 74"/>
                  <a:gd name="T32" fmla="*/ 10 w 95"/>
                  <a:gd name="T33" fmla="*/ 11 h 74"/>
                  <a:gd name="T34" fmla="*/ 32 w 95"/>
                  <a:gd name="T35" fmla="*/ 6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5" h="74">
                    <a:moveTo>
                      <a:pt x="32" y="6"/>
                    </a:moveTo>
                    <a:lnTo>
                      <a:pt x="47" y="0"/>
                    </a:lnTo>
                    <a:lnTo>
                      <a:pt x="79" y="32"/>
                    </a:lnTo>
                    <a:lnTo>
                      <a:pt x="84" y="58"/>
                    </a:lnTo>
                    <a:lnTo>
                      <a:pt x="95" y="74"/>
                    </a:lnTo>
                    <a:lnTo>
                      <a:pt x="79" y="74"/>
                    </a:lnTo>
                    <a:lnTo>
                      <a:pt x="68" y="69"/>
                    </a:lnTo>
                    <a:lnTo>
                      <a:pt x="58" y="69"/>
                    </a:lnTo>
                    <a:lnTo>
                      <a:pt x="10" y="74"/>
                    </a:lnTo>
                    <a:lnTo>
                      <a:pt x="5" y="64"/>
                    </a:lnTo>
                    <a:lnTo>
                      <a:pt x="47" y="58"/>
                    </a:lnTo>
                    <a:lnTo>
                      <a:pt x="53" y="58"/>
                    </a:lnTo>
                    <a:lnTo>
                      <a:pt x="47" y="53"/>
                    </a:lnTo>
                    <a:lnTo>
                      <a:pt x="37" y="48"/>
                    </a:lnTo>
                    <a:lnTo>
                      <a:pt x="10" y="53"/>
                    </a:lnTo>
                    <a:lnTo>
                      <a:pt x="0" y="32"/>
                    </a:lnTo>
                    <a:lnTo>
                      <a:pt x="10" y="11"/>
                    </a:lnTo>
                    <a:lnTo>
                      <a:pt x="32" y="6"/>
                    </a:lnTo>
                  </a:path>
                </a:pathLst>
              </a:custGeom>
              <a:solidFill>
                <a:schemeClr val="bg1">
                  <a:lumMod val="85000"/>
                </a:schemeClr>
              </a:solidFill>
              <a:ln w="5" cap="sq">
                <a:solidFill>
                  <a:srgbClr val="000000"/>
                </a:solidFill>
                <a:prstDash val="solid"/>
                <a:miter lim="800000"/>
                <a:headEnd/>
                <a:tailEnd/>
              </a:ln>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32" name="Freeform 584"/>
              <p:cNvSpPr>
                <a:spLocks/>
              </p:cNvSpPr>
              <p:nvPr/>
            </p:nvSpPr>
            <p:spPr bwMode="auto">
              <a:xfrm>
                <a:off x="2609" y="2168"/>
                <a:ext cx="48" cy="32"/>
              </a:xfrm>
              <a:custGeom>
                <a:avLst/>
                <a:gdLst>
                  <a:gd name="T0" fmla="*/ 22 w 48"/>
                  <a:gd name="T1" fmla="*/ 5 h 32"/>
                  <a:gd name="T2" fmla="*/ 48 w 48"/>
                  <a:gd name="T3" fmla="*/ 0 h 32"/>
                  <a:gd name="T4" fmla="*/ 48 w 48"/>
                  <a:gd name="T5" fmla="*/ 5 h 32"/>
                  <a:gd name="T6" fmla="*/ 48 w 48"/>
                  <a:gd name="T7" fmla="*/ 16 h 32"/>
                  <a:gd name="T8" fmla="*/ 27 w 48"/>
                  <a:gd name="T9" fmla="*/ 32 h 32"/>
                  <a:gd name="T10" fmla="*/ 22 w 48"/>
                  <a:gd name="T11" fmla="*/ 32 h 32"/>
                  <a:gd name="T12" fmla="*/ 0 w 48"/>
                  <a:gd name="T13" fmla="*/ 16 h 32"/>
                  <a:gd name="T14" fmla="*/ 0 w 48"/>
                  <a:gd name="T15" fmla="*/ 5 h 32"/>
                  <a:gd name="T16" fmla="*/ 22 w 48"/>
                  <a:gd name="T17" fmla="*/ 5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8" h="32">
                    <a:moveTo>
                      <a:pt x="22" y="5"/>
                    </a:moveTo>
                    <a:lnTo>
                      <a:pt x="48" y="0"/>
                    </a:lnTo>
                    <a:lnTo>
                      <a:pt x="48" y="5"/>
                    </a:lnTo>
                    <a:lnTo>
                      <a:pt x="48" y="16"/>
                    </a:lnTo>
                    <a:lnTo>
                      <a:pt x="27" y="32"/>
                    </a:lnTo>
                    <a:lnTo>
                      <a:pt x="22" y="32"/>
                    </a:lnTo>
                    <a:lnTo>
                      <a:pt x="0" y="16"/>
                    </a:lnTo>
                    <a:lnTo>
                      <a:pt x="0" y="5"/>
                    </a:lnTo>
                    <a:lnTo>
                      <a:pt x="22" y="5"/>
                    </a:lnTo>
                  </a:path>
                </a:pathLst>
              </a:custGeom>
              <a:solidFill>
                <a:srgbClr val="00B0F0"/>
              </a:solidFill>
              <a:ln w="5" cap="sq">
                <a:solidFill>
                  <a:srgbClr val="000000"/>
                </a:solidFill>
                <a:prstDash val="solid"/>
                <a:miter lim="800000"/>
                <a:headEnd/>
                <a:tailEnd/>
              </a:ln>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33" name="Freeform 585"/>
              <p:cNvSpPr>
                <a:spLocks/>
              </p:cNvSpPr>
              <p:nvPr/>
            </p:nvSpPr>
            <p:spPr bwMode="auto">
              <a:xfrm>
                <a:off x="2631" y="2168"/>
                <a:ext cx="116" cy="100"/>
              </a:xfrm>
              <a:custGeom>
                <a:avLst/>
                <a:gdLst>
                  <a:gd name="T0" fmla="*/ 5 w 116"/>
                  <a:gd name="T1" fmla="*/ 32 h 100"/>
                  <a:gd name="T2" fmla="*/ 5 w 116"/>
                  <a:gd name="T3" fmla="*/ 32 h 100"/>
                  <a:gd name="T4" fmla="*/ 26 w 116"/>
                  <a:gd name="T5" fmla="*/ 16 h 100"/>
                  <a:gd name="T6" fmla="*/ 26 w 116"/>
                  <a:gd name="T7" fmla="*/ 5 h 100"/>
                  <a:gd name="T8" fmla="*/ 26 w 116"/>
                  <a:gd name="T9" fmla="*/ 0 h 100"/>
                  <a:gd name="T10" fmla="*/ 36 w 116"/>
                  <a:gd name="T11" fmla="*/ 0 h 100"/>
                  <a:gd name="T12" fmla="*/ 47 w 116"/>
                  <a:gd name="T13" fmla="*/ 5 h 100"/>
                  <a:gd name="T14" fmla="*/ 63 w 116"/>
                  <a:gd name="T15" fmla="*/ 5 h 100"/>
                  <a:gd name="T16" fmla="*/ 94 w 116"/>
                  <a:gd name="T17" fmla="*/ 5 h 100"/>
                  <a:gd name="T18" fmla="*/ 116 w 116"/>
                  <a:gd name="T19" fmla="*/ 47 h 100"/>
                  <a:gd name="T20" fmla="*/ 110 w 116"/>
                  <a:gd name="T21" fmla="*/ 47 h 100"/>
                  <a:gd name="T22" fmla="*/ 116 w 116"/>
                  <a:gd name="T23" fmla="*/ 74 h 100"/>
                  <a:gd name="T24" fmla="*/ 105 w 116"/>
                  <a:gd name="T25" fmla="*/ 95 h 100"/>
                  <a:gd name="T26" fmla="*/ 94 w 116"/>
                  <a:gd name="T27" fmla="*/ 100 h 100"/>
                  <a:gd name="T28" fmla="*/ 94 w 116"/>
                  <a:gd name="T29" fmla="*/ 90 h 100"/>
                  <a:gd name="T30" fmla="*/ 89 w 116"/>
                  <a:gd name="T31" fmla="*/ 74 h 100"/>
                  <a:gd name="T32" fmla="*/ 79 w 116"/>
                  <a:gd name="T33" fmla="*/ 74 h 100"/>
                  <a:gd name="T34" fmla="*/ 63 w 116"/>
                  <a:gd name="T35" fmla="*/ 47 h 100"/>
                  <a:gd name="T36" fmla="*/ 52 w 116"/>
                  <a:gd name="T37" fmla="*/ 47 h 100"/>
                  <a:gd name="T38" fmla="*/ 31 w 116"/>
                  <a:gd name="T39" fmla="*/ 69 h 100"/>
                  <a:gd name="T40" fmla="*/ 0 w 116"/>
                  <a:gd name="T41" fmla="*/ 32 h 100"/>
                  <a:gd name="T42" fmla="*/ 5 w 116"/>
                  <a:gd name="T43" fmla="*/ 32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16" h="100">
                    <a:moveTo>
                      <a:pt x="5" y="32"/>
                    </a:moveTo>
                    <a:lnTo>
                      <a:pt x="5" y="32"/>
                    </a:lnTo>
                    <a:lnTo>
                      <a:pt x="26" y="16"/>
                    </a:lnTo>
                    <a:lnTo>
                      <a:pt x="26" y="5"/>
                    </a:lnTo>
                    <a:lnTo>
                      <a:pt x="26" y="0"/>
                    </a:lnTo>
                    <a:lnTo>
                      <a:pt x="36" y="0"/>
                    </a:lnTo>
                    <a:lnTo>
                      <a:pt x="47" y="5"/>
                    </a:lnTo>
                    <a:lnTo>
                      <a:pt x="63" y="5"/>
                    </a:lnTo>
                    <a:lnTo>
                      <a:pt x="94" y="5"/>
                    </a:lnTo>
                    <a:lnTo>
                      <a:pt x="116" y="47"/>
                    </a:lnTo>
                    <a:lnTo>
                      <a:pt x="110" y="47"/>
                    </a:lnTo>
                    <a:lnTo>
                      <a:pt x="116" y="74"/>
                    </a:lnTo>
                    <a:lnTo>
                      <a:pt x="105" y="95"/>
                    </a:lnTo>
                    <a:lnTo>
                      <a:pt x="94" y="100"/>
                    </a:lnTo>
                    <a:lnTo>
                      <a:pt x="94" y="90"/>
                    </a:lnTo>
                    <a:lnTo>
                      <a:pt x="89" y="74"/>
                    </a:lnTo>
                    <a:lnTo>
                      <a:pt x="79" y="74"/>
                    </a:lnTo>
                    <a:lnTo>
                      <a:pt x="63" y="47"/>
                    </a:lnTo>
                    <a:lnTo>
                      <a:pt x="52" y="47"/>
                    </a:lnTo>
                    <a:lnTo>
                      <a:pt x="31" y="69"/>
                    </a:lnTo>
                    <a:lnTo>
                      <a:pt x="0" y="32"/>
                    </a:lnTo>
                    <a:lnTo>
                      <a:pt x="5" y="32"/>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34" name="Freeform 586"/>
              <p:cNvSpPr>
                <a:spLocks/>
              </p:cNvSpPr>
              <p:nvPr/>
            </p:nvSpPr>
            <p:spPr bwMode="auto">
              <a:xfrm>
                <a:off x="2689" y="2242"/>
                <a:ext cx="63" cy="74"/>
              </a:xfrm>
              <a:custGeom>
                <a:avLst/>
                <a:gdLst>
                  <a:gd name="T0" fmla="*/ 10 w 63"/>
                  <a:gd name="T1" fmla="*/ 16 h 74"/>
                  <a:gd name="T2" fmla="*/ 21 w 63"/>
                  <a:gd name="T3" fmla="*/ 0 h 74"/>
                  <a:gd name="T4" fmla="*/ 31 w 63"/>
                  <a:gd name="T5" fmla="*/ 0 h 74"/>
                  <a:gd name="T6" fmla="*/ 36 w 63"/>
                  <a:gd name="T7" fmla="*/ 16 h 74"/>
                  <a:gd name="T8" fmla="*/ 36 w 63"/>
                  <a:gd name="T9" fmla="*/ 26 h 74"/>
                  <a:gd name="T10" fmla="*/ 47 w 63"/>
                  <a:gd name="T11" fmla="*/ 21 h 74"/>
                  <a:gd name="T12" fmla="*/ 47 w 63"/>
                  <a:gd name="T13" fmla="*/ 37 h 74"/>
                  <a:gd name="T14" fmla="*/ 63 w 63"/>
                  <a:gd name="T15" fmla="*/ 47 h 74"/>
                  <a:gd name="T16" fmla="*/ 63 w 63"/>
                  <a:gd name="T17" fmla="*/ 74 h 74"/>
                  <a:gd name="T18" fmla="*/ 36 w 63"/>
                  <a:gd name="T19" fmla="*/ 63 h 74"/>
                  <a:gd name="T20" fmla="*/ 15 w 63"/>
                  <a:gd name="T21" fmla="*/ 42 h 74"/>
                  <a:gd name="T22" fmla="*/ 0 w 63"/>
                  <a:gd name="T23" fmla="*/ 31 h 74"/>
                  <a:gd name="T24" fmla="*/ 10 w 63"/>
                  <a:gd name="T25" fmla="*/ 16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3" h="74">
                    <a:moveTo>
                      <a:pt x="10" y="16"/>
                    </a:moveTo>
                    <a:lnTo>
                      <a:pt x="21" y="0"/>
                    </a:lnTo>
                    <a:lnTo>
                      <a:pt x="31" y="0"/>
                    </a:lnTo>
                    <a:lnTo>
                      <a:pt x="36" y="16"/>
                    </a:lnTo>
                    <a:lnTo>
                      <a:pt x="36" y="26"/>
                    </a:lnTo>
                    <a:lnTo>
                      <a:pt x="47" y="21"/>
                    </a:lnTo>
                    <a:lnTo>
                      <a:pt x="47" y="37"/>
                    </a:lnTo>
                    <a:lnTo>
                      <a:pt x="63" y="47"/>
                    </a:lnTo>
                    <a:lnTo>
                      <a:pt x="63" y="74"/>
                    </a:lnTo>
                    <a:lnTo>
                      <a:pt x="36" y="63"/>
                    </a:lnTo>
                    <a:lnTo>
                      <a:pt x="15" y="42"/>
                    </a:lnTo>
                    <a:lnTo>
                      <a:pt x="0" y="31"/>
                    </a:lnTo>
                    <a:lnTo>
                      <a:pt x="10" y="1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35" name="Freeform 587"/>
              <p:cNvSpPr>
                <a:spLocks/>
              </p:cNvSpPr>
              <p:nvPr/>
            </p:nvSpPr>
            <p:spPr bwMode="auto">
              <a:xfrm>
                <a:off x="2678" y="1946"/>
                <a:ext cx="258" cy="269"/>
              </a:xfrm>
              <a:custGeom>
                <a:avLst/>
                <a:gdLst>
                  <a:gd name="T0" fmla="*/ 116 w 258"/>
                  <a:gd name="T1" fmla="*/ 0 h 269"/>
                  <a:gd name="T2" fmla="*/ 211 w 258"/>
                  <a:gd name="T3" fmla="*/ 74 h 269"/>
                  <a:gd name="T4" fmla="*/ 243 w 258"/>
                  <a:gd name="T5" fmla="*/ 111 h 269"/>
                  <a:gd name="T6" fmla="*/ 258 w 258"/>
                  <a:gd name="T7" fmla="*/ 106 h 269"/>
                  <a:gd name="T8" fmla="*/ 253 w 258"/>
                  <a:gd name="T9" fmla="*/ 169 h 269"/>
                  <a:gd name="T10" fmla="*/ 211 w 258"/>
                  <a:gd name="T11" fmla="*/ 174 h 269"/>
                  <a:gd name="T12" fmla="*/ 195 w 258"/>
                  <a:gd name="T13" fmla="*/ 185 h 269"/>
                  <a:gd name="T14" fmla="*/ 185 w 258"/>
                  <a:gd name="T15" fmla="*/ 180 h 269"/>
                  <a:gd name="T16" fmla="*/ 148 w 258"/>
                  <a:gd name="T17" fmla="*/ 196 h 269"/>
                  <a:gd name="T18" fmla="*/ 116 w 258"/>
                  <a:gd name="T19" fmla="*/ 227 h 269"/>
                  <a:gd name="T20" fmla="*/ 105 w 258"/>
                  <a:gd name="T21" fmla="*/ 264 h 269"/>
                  <a:gd name="T22" fmla="*/ 69 w 258"/>
                  <a:gd name="T23" fmla="*/ 269 h 269"/>
                  <a:gd name="T24" fmla="*/ 47 w 258"/>
                  <a:gd name="T25" fmla="*/ 227 h 269"/>
                  <a:gd name="T26" fmla="*/ 16 w 258"/>
                  <a:gd name="T27" fmla="*/ 227 h 269"/>
                  <a:gd name="T28" fmla="*/ 5 w 258"/>
                  <a:gd name="T29" fmla="*/ 211 h 269"/>
                  <a:gd name="T30" fmla="*/ 0 w 258"/>
                  <a:gd name="T31" fmla="*/ 185 h 269"/>
                  <a:gd name="T32" fmla="*/ 11 w 258"/>
                  <a:gd name="T33" fmla="*/ 169 h 269"/>
                  <a:gd name="T34" fmla="*/ 47 w 258"/>
                  <a:gd name="T35" fmla="*/ 169 h 269"/>
                  <a:gd name="T36" fmla="*/ 84 w 258"/>
                  <a:gd name="T37" fmla="*/ 174 h 269"/>
                  <a:gd name="T38" fmla="*/ 105 w 258"/>
                  <a:gd name="T39" fmla="*/ 169 h 269"/>
                  <a:gd name="T40" fmla="*/ 90 w 258"/>
                  <a:gd name="T41" fmla="*/ 0 h 269"/>
                  <a:gd name="T42" fmla="*/ 116 w 258"/>
                  <a:gd name="T43"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58" h="269">
                    <a:moveTo>
                      <a:pt x="116" y="0"/>
                    </a:moveTo>
                    <a:lnTo>
                      <a:pt x="211" y="74"/>
                    </a:lnTo>
                    <a:lnTo>
                      <a:pt x="243" y="111"/>
                    </a:lnTo>
                    <a:lnTo>
                      <a:pt x="258" y="106"/>
                    </a:lnTo>
                    <a:lnTo>
                      <a:pt x="253" y="169"/>
                    </a:lnTo>
                    <a:lnTo>
                      <a:pt x="211" y="174"/>
                    </a:lnTo>
                    <a:lnTo>
                      <a:pt x="195" y="185"/>
                    </a:lnTo>
                    <a:lnTo>
                      <a:pt x="185" y="180"/>
                    </a:lnTo>
                    <a:lnTo>
                      <a:pt x="148" y="196"/>
                    </a:lnTo>
                    <a:lnTo>
                      <a:pt x="116" y="227"/>
                    </a:lnTo>
                    <a:lnTo>
                      <a:pt x="105" y="264"/>
                    </a:lnTo>
                    <a:lnTo>
                      <a:pt x="69" y="269"/>
                    </a:lnTo>
                    <a:lnTo>
                      <a:pt x="47" y="227"/>
                    </a:lnTo>
                    <a:lnTo>
                      <a:pt x="16" y="227"/>
                    </a:lnTo>
                    <a:lnTo>
                      <a:pt x="5" y="211"/>
                    </a:lnTo>
                    <a:lnTo>
                      <a:pt x="0" y="185"/>
                    </a:lnTo>
                    <a:lnTo>
                      <a:pt x="11" y="169"/>
                    </a:lnTo>
                    <a:lnTo>
                      <a:pt x="47" y="169"/>
                    </a:lnTo>
                    <a:lnTo>
                      <a:pt x="84" y="174"/>
                    </a:lnTo>
                    <a:lnTo>
                      <a:pt x="105" y="169"/>
                    </a:lnTo>
                    <a:lnTo>
                      <a:pt x="90" y="0"/>
                    </a:lnTo>
                    <a:lnTo>
                      <a:pt x="116"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36" name="Freeform 588"/>
              <p:cNvSpPr>
                <a:spLocks/>
              </p:cNvSpPr>
              <p:nvPr/>
            </p:nvSpPr>
            <p:spPr bwMode="auto">
              <a:xfrm>
                <a:off x="2736" y="2210"/>
                <a:ext cx="95" cy="106"/>
              </a:xfrm>
              <a:custGeom>
                <a:avLst/>
                <a:gdLst>
                  <a:gd name="T0" fmla="*/ 26 w 95"/>
                  <a:gd name="T1" fmla="*/ 0 h 106"/>
                  <a:gd name="T2" fmla="*/ 47 w 95"/>
                  <a:gd name="T3" fmla="*/ 0 h 106"/>
                  <a:gd name="T4" fmla="*/ 63 w 95"/>
                  <a:gd name="T5" fmla="*/ 11 h 106"/>
                  <a:gd name="T6" fmla="*/ 90 w 95"/>
                  <a:gd name="T7" fmla="*/ 16 h 106"/>
                  <a:gd name="T8" fmla="*/ 95 w 95"/>
                  <a:gd name="T9" fmla="*/ 37 h 106"/>
                  <a:gd name="T10" fmla="*/ 84 w 95"/>
                  <a:gd name="T11" fmla="*/ 69 h 106"/>
                  <a:gd name="T12" fmla="*/ 90 w 95"/>
                  <a:gd name="T13" fmla="*/ 95 h 106"/>
                  <a:gd name="T14" fmla="*/ 63 w 95"/>
                  <a:gd name="T15" fmla="*/ 90 h 106"/>
                  <a:gd name="T16" fmla="*/ 16 w 95"/>
                  <a:gd name="T17" fmla="*/ 106 h 106"/>
                  <a:gd name="T18" fmla="*/ 16 w 95"/>
                  <a:gd name="T19" fmla="*/ 79 h 106"/>
                  <a:gd name="T20" fmla="*/ 0 w 95"/>
                  <a:gd name="T21" fmla="*/ 69 h 106"/>
                  <a:gd name="T22" fmla="*/ 0 w 95"/>
                  <a:gd name="T23" fmla="*/ 53 h 106"/>
                  <a:gd name="T24" fmla="*/ 11 w 95"/>
                  <a:gd name="T25" fmla="*/ 32 h 106"/>
                  <a:gd name="T26" fmla="*/ 5 w 95"/>
                  <a:gd name="T27" fmla="*/ 5 h 106"/>
                  <a:gd name="T28" fmla="*/ 11 w 95"/>
                  <a:gd name="T29" fmla="*/ 5 h 106"/>
                  <a:gd name="T30" fmla="*/ 26 w 95"/>
                  <a:gd name="T31" fmla="*/ 0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5" h="106">
                    <a:moveTo>
                      <a:pt x="26" y="0"/>
                    </a:moveTo>
                    <a:lnTo>
                      <a:pt x="47" y="0"/>
                    </a:lnTo>
                    <a:lnTo>
                      <a:pt x="63" y="11"/>
                    </a:lnTo>
                    <a:lnTo>
                      <a:pt x="90" y="16"/>
                    </a:lnTo>
                    <a:lnTo>
                      <a:pt x="95" y="37"/>
                    </a:lnTo>
                    <a:lnTo>
                      <a:pt x="84" y="69"/>
                    </a:lnTo>
                    <a:lnTo>
                      <a:pt x="90" y="95"/>
                    </a:lnTo>
                    <a:lnTo>
                      <a:pt x="63" y="90"/>
                    </a:lnTo>
                    <a:lnTo>
                      <a:pt x="16" y="106"/>
                    </a:lnTo>
                    <a:lnTo>
                      <a:pt x="16" y="79"/>
                    </a:lnTo>
                    <a:lnTo>
                      <a:pt x="0" y="69"/>
                    </a:lnTo>
                    <a:lnTo>
                      <a:pt x="0" y="53"/>
                    </a:lnTo>
                    <a:lnTo>
                      <a:pt x="11" y="32"/>
                    </a:lnTo>
                    <a:lnTo>
                      <a:pt x="5" y="5"/>
                    </a:lnTo>
                    <a:lnTo>
                      <a:pt x="11" y="5"/>
                    </a:lnTo>
                    <a:lnTo>
                      <a:pt x="26"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37" name="Freeform 589"/>
              <p:cNvSpPr>
                <a:spLocks/>
              </p:cNvSpPr>
              <p:nvPr/>
            </p:nvSpPr>
            <p:spPr bwMode="auto">
              <a:xfrm>
                <a:off x="2783" y="2126"/>
                <a:ext cx="127" cy="100"/>
              </a:xfrm>
              <a:custGeom>
                <a:avLst/>
                <a:gdLst>
                  <a:gd name="T0" fmla="*/ 90 w 127"/>
                  <a:gd name="T1" fmla="*/ 5 h 100"/>
                  <a:gd name="T2" fmla="*/ 95 w 127"/>
                  <a:gd name="T3" fmla="*/ 26 h 100"/>
                  <a:gd name="T4" fmla="*/ 101 w 127"/>
                  <a:gd name="T5" fmla="*/ 37 h 100"/>
                  <a:gd name="T6" fmla="*/ 111 w 127"/>
                  <a:gd name="T7" fmla="*/ 42 h 100"/>
                  <a:gd name="T8" fmla="*/ 122 w 127"/>
                  <a:gd name="T9" fmla="*/ 42 h 100"/>
                  <a:gd name="T10" fmla="*/ 127 w 127"/>
                  <a:gd name="T11" fmla="*/ 58 h 100"/>
                  <a:gd name="T12" fmla="*/ 111 w 127"/>
                  <a:gd name="T13" fmla="*/ 63 h 100"/>
                  <a:gd name="T14" fmla="*/ 101 w 127"/>
                  <a:gd name="T15" fmla="*/ 74 h 100"/>
                  <a:gd name="T16" fmla="*/ 90 w 127"/>
                  <a:gd name="T17" fmla="*/ 74 h 100"/>
                  <a:gd name="T18" fmla="*/ 43 w 127"/>
                  <a:gd name="T19" fmla="*/ 74 h 100"/>
                  <a:gd name="T20" fmla="*/ 43 w 127"/>
                  <a:gd name="T21" fmla="*/ 100 h 100"/>
                  <a:gd name="T22" fmla="*/ 16 w 127"/>
                  <a:gd name="T23" fmla="*/ 95 h 100"/>
                  <a:gd name="T24" fmla="*/ 0 w 127"/>
                  <a:gd name="T25" fmla="*/ 84 h 100"/>
                  <a:gd name="T26" fmla="*/ 11 w 127"/>
                  <a:gd name="T27" fmla="*/ 47 h 100"/>
                  <a:gd name="T28" fmla="*/ 43 w 127"/>
                  <a:gd name="T29" fmla="*/ 16 h 100"/>
                  <a:gd name="T30" fmla="*/ 80 w 127"/>
                  <a:gd name="T31" fmla="*/ 0 h 100"/>
                  <a:gd name="T32" fmla="*/ 90 w 127"/>
                  <a:gd name="T33" fmla="*/ 5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7" h="100">
                    <a:moveTo>
                      <a:pt x="90" y="5"/>
                    </a:moveTo>
                    <a:lnTo>
                      <a:pt x="95" y="26"/>
                    </a:lnTo>
                    <a:lnTo>
                      <a:pt x="101" y="37"/>
                    </a:lnTo>
                    <a:lnTo>
                      <a:pt x="111" y="42"/>
                    </a:lnTo>
                    <a:lnTo>
                      <a:pt x="122" y="42"/>
                    </a:lnTo>
                    <a:lnTo>
                      <a:pt x="127" y="58"/>
                    </a:lnTo>
                    <a:lnTo>
                      <a:pt x="111" y="63"/>
                    </a:lnTo>
                    <a:lnTo>
                      <a:pt x="101" y="74"/>
                    </a:lnTo>
                    <a:lnTo>
                      <a:pt x="90" y="74"/>
                    </a:lnTo>
                    <a:lnTo>
                      <a:pt x="43" y="74"/>
                    </a:lnTo>
                    <a:lnTo>
                      <a:pt x="43" y="100"/>
                    </a:lnTo>
                    <a:lnTo>
                      <a:pt x="16" y="95"/>
                    </a:lnTo>
                    <a:lnTo>
                      <a:pt x="0" y="84"/>
                    </a:lnTo>
                    <a:lnTo>
                      <a:pt x="11" y="47"/>
                    </a:lnTo>
                    <a:lnTo>
                      <a:pt x="43" y="16"/>
                    </a:lnTo>
                    <a:lnTo>
                      <a:pt x="80" y="0"/>
                    </a:lnTo>
                    <a:lnTo>
                      <a:pt x="90" y="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38" name="Freeform 590"/>
              <p:cNvSpPr>
                <a:spLocks/>
              </p:cNvSpPr>
              <p:nvPr/>
            </p:nvSpPr>
            <p:spPr bwMode="auto">
              <a:xfrm>
                <a:off x="2873" y="1973"/>
                <a:ext cx="248" cy="211"/>
              </a:xfrm>
              <a:custGeom>
                <a:avLst/>
                <a:gdLst>
                  <a:gd name="T0" fmla="*/ 63 w 248"/>
                  <a:gd name="T1" fmla="*/ 79 h 211"/>
                  <a:gd name="T2" fmla="*/ 90 w 248"/>
                  <a:gd name="T3" fmla="*/ 74 h 211"/>
                  <a:gd name="T4" fmla="*/ 100 w 248"/>
                  <a:gd name="T5" fmla="*/ 63 h 211"/>
                  <a:gd name="T6" fmla="*/ 111 w 248"/>
                  <a:gd name="T7" fmla="*/ 47 h 211"/>
                  <a:gd name="T8" fmla="*/ 185 w 248"/>
                  <a:gd name="T9" fmla="*/ 0 h 211"/>
                  <a:gd name="T10" fmla="*/ 206 w 248"/>
                  <a:gd name="T11" fmla="*/ 5 h 211"/>
                  <a:gd name="T12" fmla="*/ 216 w 248"/>
                  <a:gd name="T13" fmla="*/ 16 h 211"/>
                  <a:gd name="T14" fmla="*/ 232 w 248"/>
                  <a:gd name="T15" fmla="*/ 10 h 211"/>
                  <a:gd name="T16" fmla="*/ 248 w 248"/>
                  <a:gd name="T17" fmla="*/ 58 h 211"/>
                  <a:gd name="T18" fmla="*/ 237 w 248"/>
                  <a:gd name="T19" fmla="*/ 105 h 211"/>
                  <a:gd name="T20" fmla="*/ 237 w 248"/>
                  <a:gd name="T21" fmla="*/ 111 h 211"/>
                  <a:gd name="T22" fmla="*/ 237 w 248"/>
                  <a:gd name="T23" fmla="*/ 116 h 211"/>
                  <a:gd name="T24" fmla="*/ 237 w 248"/>
                  <a:gd name="T25" fmla="*/ 121 h 211"/>
                  <a:gd name="T26" fmla="*/ 211 w 248"/>
                  <a:gd name="T27" fmla="*/ 163 h 211"/>
                  <a:gd name="T28" fmla="*/ 211 w 248"/>
                  <a:gd name="T29" fmla="*/ 179 h 211"/>
                  <a:gd name="T30" fmla="*/ 195 w 248"/>
                  <a:gd name="T31" fmla="*/ 190 h 211"/>
                  <a:gd name="T32" fmla="*/ 164 w 248"/>
                  <a:gd name="T33" fmla="*/ 184 h 211"/>
                  <a:gd name="T34" fmla="*/ 148 w 248"/>
                  <a:gd name="T35" fmla="*/ 195 h 211"/>
                  <a:gd name="T36" fmla="*/ 116 w 248"/>
                  <a:gd name="T37" fmla="*/ 190 h 211"/>
                  <a:gd name="T38" fmla="*/ 85 w 248"/>
                  <a:gd name="T39" fmla="*/ 174 h 211"/>
                  <a:gd name="T40" fmla="*/ 69 w 248"/>
                  <a:gd name="T41" fmla="*/ 179 h 211"/>
                  <a:gd name="T42" fmla="*/ 58 w 248"/>
                  <a:gd name="T43" fmla="*/ 200 h 211"/>
                  <a:gd name="T44" fmla="*/ 53 w 248"/>
                  <a:gd name="T45" fmla="*/ 211 h 211"/>
                  <a:gd name="T46" fmla="*/ 42 w 248"/>
                  <a:gd name="T47" fmla="*/ 200 h 211"/>
                  <a:gd name="T48" fmla="*/ 37 w 248"/>
                  <a:gd name="T49" fmla="*/ 211 h 211"/>
                  <a:gd name="T50" fmla="*/ 32 w 248"/>
                  <a:gd name="T51" fmla="*/ 195 h 211"/>
                  <a:gd name="T52" fmla="*/ 21 w 248"/>
                  <a:gd name="T53" fmla="*/ 195 h 211"/>
                  <a:gd name="T54" fmla="*/ 11 w 248"/>
                  <a:gd name="T55" fmla="*/ 190 h 211"/>
                  <a:gd name="T56" fmla="*/ 5 w 248"/>
                  <a:gd name="T57" fmla="*/ 179 h 211"/>
                  <a:gd name="T58" fmla="*/ 0 w 248"/>
                  <a:gd name="T59" fmla="*/ 158 h 211"/>
                  <a:gd name="T60" fmla="*/ 16 w 248"/>
                  <a:gd name="T61" fmla="*/ 147 h 211"/>
                  <a:gd name="T62" fmla="*/ 58 w 248"/>
                  <a:gd name="T63" fmla="*/ 142 h 211"/>
                  <a:gd name="T64" fmla="*/ 63 w 248"/>
                  <a:gd name="T65" fmla="*/ 79 h 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48" h="211">
                    <a:moveTo>
                      <a:pt x="63" y="79"/>
                    </a:moveTo>
                    <a:lnTo>
                      <a:pt x="90" y="74"/>
                    </a:lnTo>
                    <a:lnTo>
                      <a:pt x="100" y="63"/>
                    </a:lnTo>
                    <a:lnTo>
                      <a:pt x="111" y="47"/>
                    </a:lnTo>
                    <a:lnTo>
                      <a:pt x="185" y="0"/>
                    </a:lnTo>
                    <a:lnTo>
                      <a:pt x="206" y="5"/>
                    </a:lnTo>
                    <a:lnTo>
                      <a:pt x="216" y="16"/>
                    </a:lnTo>
                    <a:lnTo>
                      <a:pt x="232" y="10"/>
                    </a:lnTo>
                    <a:lnTo>
                      <a:pt x="248" y="58"/>
                    </a:lnTo>
                    <a:lnTo>
                      <a:pt x="237" y="105"/>
                    </a:lnTo>
                    <a:lnTo>
                      <a:pt x="237" y="111"/>
                    </a:lnTo>
                    <a:lnTo>
                      <a:pt x="237" y="116"/>
                    </a:lnTo>
                    <a:lnTo>
                      <a:pt x="237" y="121"/>
                    </a:lnTo>
                    <a:lnTo>
                      <a:pt x="211" y="163"/>
                    </a:lnTo>
                    <a:lnTo>
                      <a:pt x="211" y="179"/>
                    </a:lnTo>
                    <a:lnTo>
                      <a:pt x="195" y="190"/>
                    </a:lnTo>
                    <a:lnTo>
                      <a:pt x="164" y="184"/>
                    </a:lnTo>
                    <a:lnTo>
                      <a:pt x="148" y="195"/>
                    </a:lnTo>
                    <a:lnTo>
                      <a:pt x="116" y="190"/>
                    </a:lnTo>
                    <a:lnTo>
                      <a:pt x="85" y="174"/>
                    </a:lnTo>
                    <a:lnTo>
                      <a:pt x="69" y="179"/>
                    </a:lnTo>
                    <a:lnTo>
                      <a:pt x="58" y="200"/>
                    </a:lnTo>
                    <a:lnTo>
                      <a:pt x="53" y="211"/>
                    </a:lnTo>
                    <a:lnTo>
                      <a:pt x="42" y="200"/>
                    </a:lnTo>
                    <a:lnTo>
                      <a:pt x="37" y="211"/>
                    </a:lnTo>
                    <a:lnTo>
                      <a:pt x="32" y="195"/>
                    </a:lnTo>
                    <a:lnTo>
                      <a:pt x="21" y="195"/>
                    </a:lnTo>
                    <a:lnTo>
                      <a:pt x="11" y="190"/>
                    </a:lnTo>
                    <a:lnTo>
                      <a:pt x="5" y="179"/>
                    </a:lnTo>
                    <a:lnTo>
                      <a:pt x="0" y="158"/>
                    </a:lnTo>
                    <a:lnTo>
                      <a:pt x="16" y="147"/>
                    </a:lnTo>
                    <a:lnTo>
                      <a:pt x="58" y="142"/>
                    </a:lnTo>
                    <a:lnTo>
                      <a:pt x="63" y="79"/>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39" name="Freeform 591"/>
              <p:cNvSpPr>
                <a:spLocks/>
              </p:cNvSpPr>
              <p:nvPr/>
            </p:nvSpPr>
            <p:spPr bwMode="auto">
              <a:xfrm>
                <a:off x="2915" y="2147"/>
                <a:ext cx="185" cy="174"/>
              </a:xfrm>
              <a:custGeom>
                <a:avLst/>
                <a:gdLst>
                  <a:gd name="T0" fmla="*/ 0 w 185"/>
                  <a:gd name="T1" fmla="*/ 111 h 174"/>
                  <a:gd name="T2" fmla="*/ 0 w 185"/>
                  <a:gd name="T3" fmla="*/ 84 h 174"/>
                  <a:gd name="T4" fmla="*/ 16 w 185"/>
                  <a:gd name="T5" fmla="*/ 68 h 174"/>
                  <a:gd name="T6" fmla="*/ 11 w 185"/>
                  <a:gd name="T7" fmla="*/ 37 h 174"/>
                  <a:gd name="T8" fmla="*/ 16 w 185"/>
                  <a:gd name="T9" fmla="*/ 26 h 174"/>
                  <a:gd name="T10" fmla="*/ 27 w 185"/>
                  <a:gd name="T11" fmla="*/ 5 h 174"/>
                  <a:gd name="T12" fmla="*/ 43 w 185"/>
                  <a:gd name="T13" fmla="*/ 0 h 174"/>
                  <a:gd name="T14" fmla="*/ 74 w 185"/>
                  <a:gd name="T15" fmla="*/ 16 h 174"/>
                  <a:gd name="T16" fmla="*/ 106 w 185"/>
                  <a:gd name="T17" fmla="*/ 21 h 174"/>
                  <a:gd name="T18" fmla="*/ 122 w 185"/>
                  <a:gd name="T19" fmla="*/ 10 h 174"/>
                  <a:gd name="T20" fmla="*/ 153 w 185"/>
                  <a:gd name="T21" fmla="*/ 16 h 174"/>
                  <a:gd name="T22" fmla="*/ 169 w 185"/>
                  <a:gd name="T23" fmla="*/ 5 h 174"/>
                  <a:gd name="T24" fmla="*/ 174 w 185"/>
                  <a:gd name="T25" fmla="*/ 16 h 174"/>
                  <a:gd name="T26" fmla="*/ 185 w 185"/>
                  <a:gd name="T27" fmla="*/ 37 h 174"/>
                  <a:gd name="T28" fmla="*/ 174 w 185"/>
                  <a:gd name="T29" fmla="*/ 53 h 174"/>
                  <a:gd name="T30" fmla="*/ 159 w 185"/>
                  <a:gd name="T31" fmla="*/ 84 h 174"/>
                  <a:gd name="T32" fmla="*/ 148 w 185"/>
                  <a:gd name="T33" fmla="*/ 95 h 174"/>
                  <a:gd name="T34" fmla="*/ 132 w 185"/>
                  <a:gd name="T35" fmla="*/ 132 h 174"/>
                  <a:gd name="T36" fmla="*/ 116 w 185"/>
                  <a:gd name="T37" fmla="*/ 126 h 174"/>
                  <a:gd name="T38" fmla="*/ 90 w 185"/>
                  <a:gd name="T39" fmla="*/ 169 h 174"/>
                  <a:gd name="T40" fmla="*/ 48 w 185"/>
                  <a:gd name="T41" fmla="*/ 174 h 174"/>
                  <a:gd name="T42" fmla="*/ 27 w 185"/>
                  <a:gd name="T43" fmla="*/ 132 h 174"/>
                  <a:gd name="T44" fmla="*/ 0 w 185"/>
                  <a:gd name="T45" fmla="*/ 137 h 174"/>
                  <a:gd name="T46" fmla="*/ 0 w 185"/>
                  <a:gd name="T47" fmla="*/ 111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85" h="174">
                    <a:moveTo>
                      <a:pt x="0" y="111"/>
                    </a:moveTo>
                    <a:lnTo>
                      <a:pt x="0" y="84"/>
                    </a:lnTo>
                    <a:lnTo>
                      <a:pt x="16" y="68"/>
                    </a:lnTo>
                    <a:lnTo>
                      <a:pt x="11" y="37"/>
                    </a:lnTo>
                    <a:lnTo>
                      <a:pt x="16" y="26"/>
                    </a:lnTo>
                    <a:lnTo>
                      <a:pt x="27" y="5"/>
                    </a:lnTo>
                    <a:lnTo>
                      <a:pt x="43" y="0"/>
                    </a:lnTo>
                    <a:lnTo>
                      <a:pt x="74" y="16"/>
                    </a:lnTo>
                    <a:lnTo>
                      <a:pt x="106" y="21"/>
                    </a:lnTo>
                    <a:lnTo>
                      <a:pt x="122" y="10"/>
                    </a:lnTo>
                    <a:lnTo>
                      <a:pt x="153" y="16"/>
                    </a:lnTo>
                    <a:lnTo>
                      <a:pt x="169" y="5"/>
                    </a:lnTo>
                    <a:lnTo>
                      <a:pt x="174" y="16"/>
                    </a:lnTo>
                    <a:lnTo>
                      <a:pt x="185" y="37"/>
                    </a:lnTo>
                    <a:lnTo>
                      <a:pt x="174" y="53"/>
                    </a:lnTo>
                    <a:lnTo>
                      <a:pt x="159" y="84"/>
                    </a:lnTo>
                    <a:lnTo>
                      <a:pt x="148" y="95"/>
                    </a:lnTo>
                    <a:lnTo>
                      <a:pt x="132" y="132"/>
                    </a:lnTo>
                    <a:lnTo>
                      <a:pt x="116" y="126"/>
                    </a:lnTo>
                    <a:lnTo>
                      <a:pt x="90" y="169"/>
                    </a:lnTo>
                    <a:lnTo>
                      <a:pt x="48" y="174"/>
                    </a:lnTo>
                    <a:lnTo>
                      <a:pt x="27" y="132"/>
                    </a:lnTo>
                    <a:lnTo>
                      <a:pt x="0" y="137"/>
                    </a:lnTo>
                    <a:lnTo>
                      <a:pt x="0" y="111"/>
                    </a:lnTo>
                  </a:path>
                </a:pathLst>
              </a:custGeom>
              <a:solidFill>
                <a:srgbClr val="00B0F0"/>
              </a:solidFill>
              <a:ln w="5" cap="sq">
                <a:solidFill>
                  <a:srgbClr val="000000"/>
                </a:solidFill>
                <a:prstDash val="solid"/>
                <a:miter lim="800000"/>
                <a:headEnd/>
                <a:tailEnd/>
              </a:ln>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40" name="Freeform 592"/>
              <p:cNvSpPr>
                <a:spLocks/>
              </p:cNvSpPr>
              <p:nvPr/>
            </p:nvSpPr>
            <p:spPr bwMode="auto">
              <a:xfrm>
                <a:off x="3021" y="2353"/>
                <a:ext cx="31" cy="26"/>
              </a:xfrm>
              <a:custGeom>
                <a:avLst/>
                <a:gdLst>
                  <a:gd name="T0" fmla="*/ 16 w 31"/>
                  <a:gd name="T1" fmla="*/ 5 h 26"/>
                  <a:gd name="T2" fmla="*/ 31 w 31"/>
                  <a:gd name="T3" fmla="*/ 5 h 26"/>
                  <a:gd name="T4" fmla="*/ 31 w 31"/>
                  <a:gd name="T5" fmla="*/ 26 h 26"/>
                  <a:gd name="T6" fmla="*/ 0 w 31"/>
                  <a:gd name="T7" fmla="*/ 26 h 26"/>
                  <a:gd name="T8" fmla="*/ 5 w 31"/>
                  <a:gd name="T9" fmla="*/ 0 h 26"/>
                  <a:gd name="T10" fmla="*/ 16 w 31"/>
                  <a:gd name="T11" fmla="*/ 5 h 26"/>
                </a:gdLst>
                <a:ahLst/>
                <a:cxnLst>
                  <a:cxn ang="0">
                    <a:pos x="T0" y="T1"/>
                  </a:cxn>
                  <a:cxn ang="0">
                    <a:pos x="T2" y="T3"/>
                  </a:cxn>
                  <a:cxn ang="0">
                    <a:pos x="T4" y="T5"/>
                  </a:cxn>
                  <a:cxn ang="0">
                    <a:pos x="T6" y="T7"/>
                  </a:cxn>
                  <a:cxn ang="0">
                    <a:pos x="T8" y="T9"/>
                  </a:cxn>
                  <a:cxn ang="0">
                    <a:pos x="T10" y="T11"/>
                  </a:cxn>
                </a:cxnLst>
                <a:rect l="0" t="0" r="r" b="b"/>
                <a:pathLst>
                  <a:path w="31" h="26">
                    <a:moveTo>
                      <a:pt x="16" y="5"/>
                    </a:moveTo>
                    <a:lnTo>
                      <a:pt x="31" y="5"/>
                    </a:lnTo>
                    <a:lnTo>
                      <a:pt x="31" y="26"/>
                    </a:lnTo>
                    <a:lnTo>
                      <a:pt x="0" y="26"/>
                    </a:lnTo>
                    <a:lnTo>
                      <a:pt x="5" y="0"/>
                    </a:lnTo>
                    <a:lnTo>
                      <a:pt x="16" y="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41" name="Freeform 593"/>
              <p:cNvSpPr>
                <a:spLocks/>
              </p:cNvSpPr>
              <p:nvPr/>
            </p:nvSpPr>
            <p:spPr bwMode="auto">
              <a:xfrm>
                <a:off x="3005" y="2353"/>
                <a:ext cx="95" cy="116"/>
              </a:xfrm>
              <a:custGeom>
                <a:avLst/>
                <a:gdLst>
                  <a:gd name="T0" fmla="*/ 16 w 95"/>
                  <a:gd name="T1" fmla="*/ 26 h 116"/>
                  <a:gd name="T2" fmla="*/ 47 w 95"/>
                  <a:gd name="T3" fmla="*/ 26 h 116"/>
                  <a:gd name="T4" fmla="*/ 47 w 95"/>
                  <a:gd name="T5" fmla="*/ 0 h 116"/>
                  <a:gd name="T6" fmla="*/ 74 w 95"/>
                  <a:gd name="T7" fmla="*/ 5 h 116"/>
                  <a:gd name="T8" fmla="*/ 74 w 95"/>
                  <a:gd name="T9" fmla="*/ 5 h 116"/>
                  <a:gd name="T10" fmla="*/ 74 w 95"/>
                  <a:gd name="T11" fmla="*/ 21 h 116"/>
                  <a:gd name="T12" fmla="*/ 90 w 95"/>
                  <a:gd name="T13" fmla="*/ 21 h 116"/>
                  <a:gd name="T14" fmla="*/ 95 w 95"/>
                  <a:gd name="T15" fmla="*/ 26 h 116"/>
                  <a:gd name="T16" fmla="*/ 84 w 95"/>
                  <a:gd name="T17" fmla="*/ 47 h 116"/>
                  <a:gd name="T18" fmla="*/ 95 w 95"/>
                  <a:gd name="T19" fmla="*/ 52 h 116"/>
                  <a:gd name="T20" fmla="*/ 95 w 95"/>
                  <a:gd name="T21" fmla="*/ 74 h 116"/>
                  <a:gd name="T22" fmla="*/ 90 w 95"/>
                  <a:gd name="T23" fmla="*/ 89 h 116"/>
                  <a:gd name="T24" fmla="*/ 84 w 95"/>
                  <a:gd name="T25" fmla="*/ 89 h 116"/>
                  <a:gd name="T26" fmla="*/ 84 w 95"/>
                  <a:gd name="T27" fmla="*/ 79 h 116"/>
                  <a:gd name="T28" fmla="*/ 79 w 95"/>
                  <a:gd name="T29" fmla="*/ 89 h 116"/>
                  <a:gd name="T30" fmla="*/ 74 w 95"/>
                  <a:gd name="T31" fmla="*/ 84 h 116"/>
                  <a:gd name="T32" fmla="*/ 63 w 95"/>
                  <a:gd name="T33" fmla="*/ 74 h 116"/>
                  <a:gd name="T34" fmla="*/ 58 w 95"/>
                  <a:gd name="T35" fmla="*/ 84 h 116"/>
                  <a:gd name="T36" fmla="*/ 47 w 95"/>
                  <a:gd name="T37" fmla="*/ 84 h 116"/>
                  <a:gd name="T38" fmla="*/ 53 w 95"/>
                  <a:gd name="T39" fmla="*/ 110 h 116"/>
                  <a:gd name="T40" fmla="*/ 47 w 95"/>
                  <a:gd name="T41" fmla="*/ 105 h 116"/>
                  <a:gd name="T42" fmla="*/ 42 w 95"/>
                  <a:gd name="T43" fmla="*/ 116 h 116"/>
                  <a:gd name="T44" fmla="*/ 0 w 95"/>
                  <a:gd name="T45" fmla="*/ 58 h 116"/>
                  <a:gd name="T46" fmla="*/ 11 w 95"/>
                  <a:gd name="T47" fmla="*/ 52 h 116"/>
                  <a:gd name="T48" fmla="*/ 16 w 95"/>
                  <a:gd name="T49" fmla="*/ 26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5" h="116">
                    <a:moveTo>
                      <a:pt x="16" y="26"/>
                    </a:moveTo>
                    <a:lnTo>
                      <a:pt x="47" y="26"/>
                    </a:lnTo>
                    <a:lnTo>
                      <a:pt x="47" y="0"/>
                    </a:lnTo>
                    <a:lnTo>
                      <a:pt x="74" y="5"/>
                    </a:lnTo>
                    <a:lnTo>
                      <a:pt x="74" y="5"/>
                    </a:lnTo>
                    <a:lnTo>
                      <a:pt x="74" y="21"/>
                    </a:lnTo>
                    <a:lnTo>
                      <a:pt x="90" y="21"/>
                    </a:lnTo>
                    <a:lnTo>
                      <a:pt x="95" y="26"/>
                    </a:lnTo>
                    <a:lnTo>
                      <a:pt x="84" y="47"/>
                    </a:lnTo>
                    <a:lnTo>
                      <a:pt x="95" y="52"/>
                    </a:lnTo>
                    <a:lnTo>
                      <a:pt x="95" y="74"/>
                    </a:lnTo>
                    <a:lnTo>
                      <a:pt x="90" y="89"/>
                    </a:lnTo>
                    <a:lnTo>
                      <a:pt x="84" y="89"/>
                    </a:lnTo>
                    <a:lnTo>
                      <a:pt x="84" y="79"/>
                    </a:lnTo>
                    <a:lnTo>
                      <a:pt x="79" y="89"/>
                    </a:lnTo>
                    <a:lnTo>
                      <a:pt x="74" y="84"/>
                    </a:lnTo>
                    <a:lnTo>
                      <a:pt x="63" y="74"/>
                    </a:lnTo>
                    <a:lnTo>
                      <a:pt x="58" y="84"/>
                    </a:lnTo>
                    <a:lnTo>
                      <a:pt x="47" y="84"/>
                    </a:lnTo>
                    <a:lnTo>
                      <a:pt x="53" y="110"/>
                    </a:lnTo>
                    <a:lnTo>
                      <a:pt x="47" y="105"/>
                    </a:lnTo>
                    <a:lnTo>
                      <a:pt x="42" y="116"/>
                    </a:lnTo>
                    <a:lnTo>
                      <a:pt x="0" y="58"/>
                    </a:lnTo>
                    <a:lnTo>
                      <a:pt x="11" y="52"/>
                    </a:lnTo>
                    <a:lnTo>
                      <a:pt x="16" y="2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42" name="Freeform 594"/>
              <p:cNvSpPr>
                <a:spLocks/>
              </p:cNvSpPr>
              <p:nvPr/>
            </p:nvSpPr>
            <p:spPr bwMode="auto">
              <a:xfrm>
                <a:off x="3084" y="1973"/>
                <a:ext cx="164" cy="290"/>
              </a:xfrm>
              <a:custGeom>
                <a:avLst/>
                <a:gdLst>
                  <a:gd name="T0" fmla="*/ 32 w 164"/>
                  <a:gd name="T1" fmla="*/ 290 h 290"/>
                  <a:gd name="T2" fmla="*/ 26 w 164"/>
                  <a:gd name="T3" fmla="*/ 269 h 290"/>
                  <a:gd name="T4" fmla="*/ 5 w 164"/>
                  <a:gd name="T5" fmla="*/ 248 h 290"/>
                  <a:gd name="T6" fmla="*/ 11 w 164"/>
                  <a:gd name="T7" fmla="*/ 242 h 290"/>
                  <a:gd name="T8" fmla="*/ 32 w 164"/>
                  <a:gd name="T9" fmla="*/ 242 h 290"/>
                  <a:gd name="T10" fmla="*/ 32 w 164"/>
                  <a:gd name="T11" fmla="*/ 242 h 290"/>
                  <a:gd name="T12" fmla="*/ 26 w 164"/>
                  <a:gd name="T13" fmla="*/ 237 h 290"/>
                  <a:gd name="T14" fmla="*/ 21 w 164"/>
                  <a:gd name="T15" fmla="*/ 232 h 290"/>
                  <a:gd name="T16" fmla="*/ 21 w 164"/>
                  <a:gd name="T17" fmla="*/ 206 h 290"/>
                  <a:gd name="T18" fmla="*/ 16 w 164"/>
                  <a:gd name="T19" fmla="*/ 190 h 290"/>
                  <a:gd name="T20" fmla="*/ 5 w 164"/>
                  <a:gd name="T21" fmla="*/ 190 h 290"/>
                  <a:gd name="T22" fmla="*/ 0 w 164"/>
                  <a:gd name="T23" fmla="*/ 179 h 290"/>
                  <a:gd name="T24" fmla="*/ 0 w 164"/>
                  <a:gd name="T25" fmla="*/ 163 h 290"/>
                  <a:gd name="T26" fmla="*/ 26 w 164"/>
                  <a:gd name="T27" fmla="*/ 121 h 290"/>
                  <a:gd name="T28" fmla="*/ 26 w 164"/>
                  <a:gd name="T29" fmla="*/ 116 h 290"/>
                  <a:gd name="T30" fmla="*/ 26 w 164"/>
                  <a:gd name="T31" fmla="*/ 111 h 290"/>
                  <a:gd name="T32" fmla="*/ 26 w 164"/>
                  <a:gd name="T33" fmla="*/ 105 h 290"/>
                  <a:gd name="T34" fmla="*/ 37 w 164"/>
                  <a:gd name="T35" fmla="*/ 58 h 290"/>
                  <a:gd name="T36" fmla="*/ 21 w 164"/>
                  <a:gd name="T37" fmla="*/ 10 h 290"/>
                  <a:gd name="T38" fmla="*/ 32 w 164"/>
                  <a:gd name="T39" fmla="*/ 0 h 290"/>
                  <a:gd name="T40" fmla="*/ 90 w 164"/>
                  <a:gd name="T41" fmla="*/ 31 h 290"/>
                  <a:gd name="T42" fmla="*/ 158 w 164"/>
                  <a:gd name="T43" fmla="*/ 74 h 290"/>
                  <a:gd name="T44" fmla="*/ 164 w 164"/>
                  <a:gd name="T45" fmla="*/ 142 h 290"/>
                  <a:gd name="T46" fmla="*/ 148 w 164"/>
                  <a:gd name="T47" fmla="*/ 142 h 290"/>
                  <a:gd name="T48" fmla="*/ 132 w 164"/>
                  <a:gd name="T49" fmla="*/ 174 h 290"/>
                  <a:gd name="T50" fmla="*/ 137 w 164"/>
                  <a:gd name="T51" fmla="*/ 195 h 290"/>
                  <a:gd name="T52" fmla="*/ 148 w 164"/>
                  <a:gd name="T53" fmla="*/ 227 h 290"/>
                  <a:gd name="T54" fmla="*/ 132 w 164"/>
                  <a:gd name="T55" fmla="*/ 232 h 290"/>
                  <a:gd name="T56" fmla="*/ 111 w 164"/>
                  <a:gd name="T57" fmla="*/ 258 h 290"/>
                  <a:gd name="T58" fmla="*/ 90 w 164"/>
                  <a:gd name="T59" fmla="*/ 264 h 290"/>
                  <a:gd name="T60" fmla="*/ 84 w 164"/>
                  <a:gd name="T61" fmla="*/ 264 h 290"/>
                  <a:gd name="T62" fmla="*/ 90 w 164"/>
                  <a:gd name="T63" fmla="*/ 269 h 290"/>
                  <a:gd name="T64" fmla="*/ 79 w 164"/>
                  <a:gd name="T65" fmla="*/ 279 h 290"/>
                  <a:gd name="T66" fmla="*/ 53 w 164"/>
                  <a:gd name="T67" fmla="*/ 290 h 290"/>
                  <a:gd name="T68" fmla="*/ 48 w 164"/>
                  <a:gd name="T69" fmla="*/ 285 h 290"/>
                  <a:gd name="T70" fmla="*/ 32 w 164"/>
                  <a:gd name="T71" fmla="*/ 290 h 2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64" h="290">
                    <a:moveTo>
                      <a:pt x="32" y="290"/>
                    </a:moveTo>
                    <a:lnTo>
                      <a:pt x="26" y="269"/>
                    </a:lnTo>
                    <a:lnTo>
                      <a:pt x="5" y="248"/>
                    </a:lnTo>
                    <a:lnTo>
                      <a:pt x="11" y="242"/>
                    </a:lnTo>
                    <a:lnTo>
                      <a:pt x="32" y="242"/>
                    </a:lnTo>
                    <a:lnTo>
                      <a:pt x="32" y="242"/>
                    </a:lnTo>
                    <a:lnTo>
                      <a:pt x="26" y="237"/>
                    </a:lnTo>
                    <a:lnTo>
                      <a:pt x="21" y="232"/>
                    </a:lnTo>
                    <a:lnTo>
                      <a:pt x="21" y="206"/>
                    </a:lnTo>
                    <a:lnTo>
                      <a:pt x="16" y="190"/>
                    </a:lnTo>
                    <a:lnTo>
                      <a:pt x="5" y="190"/>
                    </a:lnTo>
                    <a:lnTo>
                      <a:pt x="0" y="179"/>
                    </a:lnTo>
                    <a:lnTo>
                      <a:pt x="0" y="163"/>
                    </a:lnTo>
                    <a:lnTo>
                      <a:pt x="26" y="121"/>
                    </a:lnTo>
                    <a:lnTo>
                      <a:pt x="26" y="116"/>
                    </a:lnTo>
                    <a:lnTo>
                      <a:pt x="26" y="111"/>
                    </a:lnTo>
                    <a:lnTo>
                      <a:pt x="26" y="105"/>
                    </a:lnTo>
                    <a:lnTo>
                      <a:pt x="37" y="58"/>
                    </a:lnTo>
                    <a:lnTo>
                      <a:pt x="21" y="10"/>
                    </a:lnTo>
                    <a:lnTo>
                      <a:pt x="32" y="0"/>
                    </a:lnTo>
                    <a:lnTo>
                      <a:pt x="90" y="31"/>
                    </a:lnTo>
                    <a:lnTo>
                      <a:pt x="158" y="74"/>
                    </a:lnTo>
                    <a:lnTo>
                      <a:pt x="164" y="142"/>
                    </a:lnTo>
                    <a:lnTo>
                      <a:pt x="148" y="142"/>
                    </a:lnTo>
                    <a:lnTo>
                      <a:pt x="132" y="174"/>
                    </a:lnTo>
                    <a:lnTo>
                      <a:pt x="137" y="195"/>
                    </a:lnTo>
                    <a:lnTo>
                      <a:pt x="148" y="227"/>
                    </a:lnTo>
                    <a:lnTo>
                      <a:pt x="132" y="232"/>
                    </a:lnTo>
                    <a:lnTo>
                      <a:pt x="111" y="258"/>
                    </a:lnTo>
                    <a:lnTo>
                      <a:pt x="90" y="264"/>
                    </a:lnTo>
                    <a:lnTo>
                      <a:pt x="84" y="264"/>
                    </a:lnTo>
                    <a:lnTo>
                      <a:pt x="90" y="269"/>
                    </a:lnTo>
                    <a:lnTo>
                      <a:pt x="79" y="279"/>
                    </a:lnTo>
                    <a:lnTo>
                      <a:pt x="53" y="290"/>
                    </a:lnTo>
                    <a:lnTo>
                      <a:pt x="48" y="285"/>
                    </a:lnTo>
                    <a:lnTo>
                      <a:pt x="32" y="29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43" name="Freeform 595"/>
              <p:cNvSpPr>
                <a:spLocks/>
              </p:cNvSpPr>
              <p:nvPr/>
            </p:nvSpPr>
            <p:spPr bwMode="auto">
              <a:xfrm>
                <a:off x="3100" y="2200"/>
                <a:ext cx="206" cy="158"/>
              </a:xfrm>
              <a:custGeom>
                <a:avLst/>
                <a:gdLst>
                  <a:gd name="T0" fmla="*/ 26 w 206"/>
                  <a:gd name="T1" fmla="*/ 153 h 158"/>
                  <a:gd name="T2" fmla="*/ 26 w 206"/>
                  <a:gd name="T3" fmla="*/ 142 h 158"/>
                  <a:gd name="T4" fmla="*/ 10 w 206"/>
                  <a:gd name="T5" fmla="*/ 116 h 158"/>
                  <a:gd name="T6" fmla="*/ 0 w 206"/>
                  <a:gd name="T7" fmla="*/ 89 h 158"/>
                  <a:gd name="T8" fmla="*/ 16 w 206"/>
                  <a:gd name="T9" fmla="*/ 63 h 158"/>
                  <a:gd name="T10" fmla="*/ 32 w 206"/>
                  <a:gd name="T11" fmla="*/ 58 h 158"/>
                  <a:gd name="T12" fmla="*/ 37 w 206"/>
                  <a:gd name="T13" fmla="*/ 63 h 158"/>
                  <a:gd name="T14" fmla="*/ 63 w 206"/>
                  <a:gd name="T15" fmla="*/ 52 h 158"/>
                  <a:gd name="T16" fmla="*/ 74 w 206"/>
                  <a:gd name="T17" fmla="*/ 42 h 158"/>
                  <a:gd name="T18" fmla="*/ 68 w 206"/>
                  <a:gd name="T19" fmla="*/ 37 h 158"/>
                  <a:gd name="T20" fmla="*/ 74 w 206"/>
                  <a:gd name="T21" fmla="*/ 37 h 158"/>
                  <a:gd name="T22" fmla="*/ 95 w 206"/>
                  <a:gd name="T23" fmla="*/ 31 h 158"/>
                  <a:gd name="T24" fmla="*/ 116 w 206"/>
                  <a:gd name="T25" fmla="*/ 5 h 158"/>
                  <a:gd name="T26" fmla="*/ 132 w 206"/>
                  <a:gd name="T27" fmla="*/ 0 h 158"/>
                  <a:gd name="T28" fmla="*/ 142 w 206"/>
                  <a:gd name="T29" fmla="*/ 21 h 158"/>
                  <a:gd name="T30" fmla="*/ 142 w 206"/>
                  <a:gd name="T31" fmla="*/ 42 h 158"/>
                  <a:gd name="T32" fmla="*/ 153 w 206"/>
                  <a:gd name="T33" fmla="*/ 42 h 158"/>
                  <a:gd name="T34" fmla="*/ 169 w 206"/>
                  <a:gd name="T35" fmla="*/ 58 h 158"/>
                  <a:gd name="T36" fmla="*/ 169 w 206"/>
                  <a:gd name="T37" fmla="*/ 63 h 158"/>
                  <a:gd name="T38" fmla="*/ 190 w 206"/>
                  <a:gd name="T39" fmla="*/ 79 h 158"/>
                  <a:gd name="T40" fmla="*/ 190 w 206"/>
                  <a:gd name="T41" fmla="*/ 89 h 158"/>
                  <a:gd name="T42" fmla="*/ 200 w 206"/>
                  <a:gd name="T43" fmla="*/ 95 h 158"/>
                  <a:gd name="T44" fmla="*/ 206 w 206"/>
                  <a:gd name="T45" fmla="*/ 105 h 158"/>
                  <a:gd name="T46" fmla="*/ 169 w 206"/>
                  <a:gd name="T47" fmla="*/ 105 h 158"/>
                  <a:gd name="T48" fmla="*/ 148 w 206"/>
                  <a:gd name="T49" fmla="*/ 110 h 158"/>
                  <a:gd name="T50" fmla="*/ 116 w 206"/>
                  <a:gd name="T51" fmla="*/ 121 h 158"/>
                  <a:gd name="T52" fmla="*/ 95 w 206"/>
                  <a:gd name="T53" fmla="*/ 116 h 158"/>
                  <a:gd name="T54" fmla="*/ 79 w 206"/>
                  <a:gd name="T55" fmla="*/ 105 h 158"/>
                  <a:gd name="T56" fmla="*/ 63 w 206"/>
                  <a:gd name="T57" fmla="*/ 116 h 158"/>
                  <a:gd name="T58" fmla="*/ 63 w 206"/>
                  <a:gd name="T59" fmla="*/ 132 h 158"/>
                  <a:gd name="T60" fmla="*/ 47 w 206"/>
                  <a:gd name="T61" fmla="*/ 132 h 158"/>
                  <a:gd name="T62" fmla="*/ 32 w 206"/>
                  <a:gd name="T63" fmla="*/ 132 h 158"/>
                  <a:gd name="T64" fmla="*/ 26 w 206"/>
                  <a:gd name="T65" fmla="*/ 158 h 158"/>
                  <a:gd name="T66" fmla="*/ 26 w 206"/>
                  <a:gd name="T67" fmla="*/ 15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06" h="158">
                    <a:moveTo>
                      <a:pt x="26" y="153"/>
                    </a:moveTo>
                    <a:lnTo>
                      <a:pt x="26" y="142"/>
                    </a:lnTo>
                    <a:lnTo>
                      <a:pt x="10" y="116"/>
                    </a:lnTo>
                    <a:lnTo>
                      <a:pt x="0" y="89"/>
                    </a:lnTo>
                    <a:lnTo>
                      <a:pt x="16" y="63"/>
                    </a:lnTo>
                    <a:lnTo>
                      <a:pt x="32" y="58"/>
                    </a:lnTo>
                    <a:lnTo>
                      <a:pt x="37" y="63"/>
                    </a:lnTo>
                    <a:lnTo>
                      <a:pt x="63" y="52"/>
                    </a:lnTo>
                    <a:lnTo>
                      <a:pt x="74" y="42"/>
                    </a:lnTo>
                    <a:lnTo>
                      <a:pt x="68" y="37"/>
                    </a:lnTo>
                    <a:lnTo>
                      <a:pt x="74" y="37"/>
                    </a:lnTo>
                    <a:lnTo>
                      <a:pt x="95" y="31"/>
                    </a:lnTo>
                    <a:lnTo>
                      <a:pt x="116" y="5"/>
                    </a:lnTo>
                    <a:lnTo>
                      <a:pt x="132" y="0"/>
                    </a:lnTo>
                    <a:lnTo>
                      <a:pt x="142" y="21"/>
                    </a:lnTo>
                    <a:lnTo>
                      <a:pt x="142" y="42"/>
                    </a:lnTo>
                    <a:lnTo>
                      <a:pt x="153" y="42"/>
                    </a:lnTo>
                    <a:lnTo>
                      <a:pt x="169" y="58"/>
                    </a:lnTo>
                    <a:lnTo>
                      <a:pt x="169" y="63"/>
                    </a:lnTo>
                    <a:lnTo>
                      <a:pt x="190" y="79"/>
                    </a:lnTo>
                    <a:lnTo>
                      <a:pt x="190" y="89"/>
                    </a:lnTo>
                    <a:lnTo>
                      <a:pt x="200" y="95"/>
                    </a:lnTo>
                    <a:lnTo>
                      <a:pt x="206" y="105"/>
                    </a:lnTo>
                    <a:lnTo>
                      <a:pt x="169" y="105"/>
                    </a:lnTo>
                    <a:lnTo>
                      <a:pt x="148" y="110"/>
                    </a:lnTo>
                    <a:lnTo>
                      <a:pt x="116" y="121"/>
                    </a:lnTo>
                    <a:lnTo>
                      <a:pt x="95" y="116"/>
                    </a:lnTo>
                    <a:lnTo>
                      <a:pt x="79" y="105"/>
                    </a:lnTo>
                    <a:lnTo>
                      <a:pt x="63" y="116"/>
                    </a:lnTo>
                    <a:lnTo>
                      <a:pt x="63" y="132"/>
                    </a:lnTo>
                    <a:lnTo>
                      <a:pt x="47" y="132"/>
                    </a:lnTo>
                    <a:lnTo>
                      <a:pt x="32" y="132"/>
                    </a:lnTo>
                    <a:lnTo>
                      <a:pt x="26" y="158"/>
                    </a:lnTo>
                    <a:lnTo>
                      <a:pt x="26" y="153"/>
                    </a:lnTo>
                  </a:path>
                </a:pathLst>
              </a:custGeom>
              <a:solidFill>
                <a:srgbClr val="E1E1E1"/>
              </a:solidFill>
              <a:ln w="5" cap="sq">
                <a:solidFill>
                  <a:srgbClr val="000000"/>
                </a:solidFill>
                <a:prstDash val="solid"/>
                <a:miter lim="800000"/>
                <a:headEnd/>
                <a:tailEnd/>
              </a:ln>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44" name="Freeform 596"/>
              <p:cNvSpPr>
                <a:spLocks/>
              </p:cNvSpPr>
              <p:nvPr/>
            </p:nvSpPr>
            <p:spPr bwMode="auto">
              <a:xfrm>
                <a:off x="3047" y="2332"/>
                <a:ext cx="116" cy="153"/>
              </a:xfrm>
              <a:custGeom>
                <a:avLst/>
                <a:gdLst>
                  <a:gd name="T0" fmla="*/ 0 w 116"/>
                  <a:gd name="T1" fmla="*/ 131 h 153"/>
                  <a:gd name="T2" fmla="*/ 5 w 116"/>
                  <a:gd name="T3" fmla="*/ 126 h 153"/>
                  <a:gd name="T4" fmla="*/ 11 w 116"/>
                  <a:gd name="T5" fmla="*/ 131 h 153"/>
                  <a:gd name="T6" fmla="*/ 5 w 116"/>
                  <a:gd name="T7" fmla="*/ 105 h 153"/>
                  <a:gd name="T8" fmla="*/ 16 w 116"/>
                  <a:gd name="T9" fmla="*/ 105 h 153"/>
                  <a:gd name="T10" fmla="*/ 21 w 116"/>
                  <a:gd name="T11" fmla="*/ 95 h 153"/>
                  <a:gd name="T12" fmla="*/ 32 w 116"/>
                  <a:gd name="T13" fmla="*/ 105 h 153"/>
                  <a:gd name="T14" fmla="*/ 37 w 116"/>
                  <a:gd name="T15" fmla="*/ 110 h 153"/>
                  <a:gd name="T16" fmla="*/ 42 w 116"/>
                  <a:gd name="T17" fmla="*/ 100 h 153"/>
                  <a:gd name="T18" fmla="*/ 42 w 116"/>
                  <a:gd name="T19" fmla="*/ 110 h 153"/>
                  <a:gd name="T20" fmla="*/ 48 w 116"/>
                  <a:gd name="T21" fmla="*/ 110 h 153"/>
                  <a:gd name="T22" fmla="*/ 53 w 116"/>
                  <a:gd name="T23" fmla="*/ 95 h 153"/>
                  <a:gd name="T24" fmla="*/ 53 w 116"/>
                  <a:gd name="T25" fmla="*/ 73 h 153"/>
                  <a:gd name="T26" fmla="*/ 42 w 116"/>
                  <a:gd name="T27" fmla="*/ 68 h 153"/>
                  <a:gd name="T28" fmla="*/ 53 w 116"/>
                  <a:gd name="T29" fmla="*/ 47 h 153"/>
                  <a:gd name="T30" fmla="*/ 48 w 116"/>
                  <a:gd name="T31" fmla="*/ 42 h 153"/>
                  <a:gd name="T32" fmla="*/ 32 w 116"/>
                  <a:gd name="T33" fmla="*/ 42 h 153"/>
                  <a:gd name="T34" fmla="*/ 32 w 116"/>
                  <a:gd name="T35" fmla="*/ 26 h 153"/>
                  <a:gd name="T36" fmla="*/ 58 w 116"/>
                  <a:gd name="T37" fmla="*/ 26 h 153"/>
                  <a:gd name="T38" fmla="*/ 79 w 116"/>
                  <a:gd name="T39" fmla="*/ 36 h 153"/>
                  <a:gd name="T40" fmla="*/ 79 w 116"/>
                  <a:gd name="T41" fmla="*/ 26 h 153"/>
                  <a:gd name="T42" fmla="*/ 85 w 116"/>
                  <a:gd name="T43" fmla="*/ 0 h 153"/>
                  <a:gd name="T44" fmla="*/ 100 w 116"/>
                  <a:gd name="T45" fmla="*/ 0 h 153"/>
                  <a:gd name="T46" fmla="*/ 116 w 116"/>
                  <a:gd name="T47" fmla="*/ 0 h 153"/>
                  <a:gd name="T48" fmla="*/ 106 w 116"/>
                  <a:gd name="T49" fmla="*/ 47 h 153"/>
                  <a:gd name="T50" fmla="*/ 106 w 116"/>
                  <a:gd name="T51" fmla="*/ 58 h 153"/>
                  <a:gd name="T52" fmla="*/ 106 w 116"/>
                  <a:gd name="T53" fmla="*/ 73 h 153"/>
                  <a:gd name="T54" fmla="*/ 79 w 116"/>
                  <a:gd name="T55" fmla="*/ 105 h 153"/>
                  <a:gd name="T56" fmla="*/ 79 w 116"/>
                  <a:gd name="T57" fmla="*/ 126 h 153"/>
                  <a:gd name="T58" fmla="*/ 79 w 116"/>
                  <a:gd name="T59" fmla="*/ 126 h 153"/>
                  <a:gd name="T60" fmla="*/ 53 w 116"/>
                  <a:gd name="T61" fmla="*/ 153 h 153"/>
                  <a:gd name="T62" fmla="*/ 53 w 116"/>
                  <a:gd name="T63" fmla="*/ 142 h 153"/>
                  <a:gd name="T64" fmla="*/ 32 w 116"/>
                  <a:gd name="T65" fmla="*/ 147 h 153"/>
                  <a:gd name="T66" fmla="*/ 27 w 116"/>
                  <a:gd name="T67" fmla="*/ 142 h 153"/>
                  <a:gd name="T68" fmla="*/ 16 w 116"/>
                  <a:gd name="T69" fmla="*/ 153 h 153"/>
                  <a:gd name="T70" fmla="*/ 0 w 116"/>
                  <a:gd name="T71" fmla="*/ 137 h 153"/>
                  <a:gd name="T72" fmla="*/ 0 w 116"/>
                  <a:gd name="T73" fmla="*/ 131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16" h="153">
                    <a:moveTo>
                      <a:pt x="0" y="131"/>
                    </a:moveTo>
                    <a:lnTo>
                      <a:pt x="5" y="126"/>
                    </a:lnTo>
                    <a:lnTo>
                      <a:pt x="11" y="131"/>
                    </a:lnTo>
                    <a:lnTo>
                      <a:pt x="5" y="105"/>
                    </a:lnTo>
                    <a:lnTo>
                      <a:pt x="16" y="105"/>
                    </a:lnTo>
                    <a:lnTo>
                      <a:pt x="21" y="95"/>
                    </a:lnTo>
                    <a:lnTo>
                      <a:pt x="32" y="105"/>
                    </a:lnTo>
                    <a:lnTo>
                      <a:pt x="37" y="110"/>
                    </a:lnTo>
                    <a:lnTo>
                      <a:pt x="42" y="100"/>
                    </a:lnTo>
                    <a:lnTo>
                      <a:pt x="42" y="110"/>
                    </a:lnTo>
                    <a:lnTo>
                      <a:pt x="48" y="110"/>
                    </a:lnTo>
                    <a:lnTo>
                      <a:pt x="53" y="95"/>
                    </a:lnTo>
                    <a:lnTo>
                      <a:pt x="53" y="73"/>
                    </a:lnTo>
                    <a:lnTo>
                      <a:pt x="42" y="68"/>
                    </a:lnTo>
                    <a:lnTo>
                      <a:pt x="53" y="47"/>
                    </a:lnTo>
                    <a:lnTo>
                      <a:pt x="48" y="42"/>
                    </a:lnTo>
                    <a:lnTo>
                      <a:pt x="32" y="42"/>
                    </a:lnTo>
                    <a:lnTo>
                      <a:pt x="32" y="26"/>
                    </a:lnTo>
                    <a:lnTo>
                      <a:pt x="58" y="26"/>
                    </a:lnTo>
                    <a:lnTo>
                      <a:pt x="79" y="36"/>
                    </a:lnTo>
                    <a:lnTo>
                      <a:pt x="79" y="26"/>
                    </a:lnTo>
                    <a:lnTo>
                      <a:pt x="85" y="0"/>
                    </a:lnTo>
                    <a:lnTo>
                      <a:pt x="100" y="0"/>
                    </a:lnTo>
                    <a:lnTo>
                      <a:pt x="116" y="0"/>
                    </a:lnTo>
                    <a:lnTo>
                      <a:pt x="106" y="47"/>
                    </a:lnTo>
                    <a:lnTo>
                      <a:pt x="106" y="58"/>
                    </a:lnTo>
                    <a:lnTo>
                      <a:pt x="106" y="73"/>
                    </a:lnTo>
                    <a:lnTo>
                      <a:pt x="79" y="105"/>
                    </a:lnTo>
                    <a:lnTo>
                      <a:pt x="79" y="126"/>
                    </a:lnTo>
                    <a:lnTo>
                      <a:pt x="79" y="126"/>
                    </a:lnTo>
                    <a:lnTo>
                      <a:pt x="53" y="153"/>
                    </a:lnTo>
                    <a:lnTo>
                      <a:pt x="53" y="142"/>
                    </a:lnTo>
                    <a:lnTo>
                      <a:pt x="32" y="147"/>
                    </a:lnTo>
                    <a:lnTo>
                      <a:pt x="27" y="142"/>
                    </a:lnTo>
                    <a:lnTo>
                      <a:pt x="16" y="153"/>
                    </a:lnTo>
                    <a:lnTo>
                      <a:pt x="0" y="137"/>
                    </a:lnTo>
                    <a:lnTo>
                      <a:pt x="0" y="131"/>
                    </a:lnTo>
                  </a:path>
                </a:pathLst>
              </a:custGeom>
              <a:solidFill>
                <a:srgbClr val="E1E1E1"/>
              </a:solidFill>
              <a:ln w="5" cap="sq">
                <a:solidFill>
                  <a:srgbClr val="000000"/>
                </a:solidFill>
                <a:prstDash val="solid"/>
                <a:miter lim="800000"/>
                <a:headEnd/>
                <a:tailEnd/>
              </a:ln>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45" name="Freeform 597"/>
              <p:cNvSpPr>
                <a:spLocks/>
              </p:cNvSpPr>
              <p:nvPr/>
            </p:nvSpPr>
            <p:spPr bwMode="auto">
              <a:xfrm>
                <a:off x="3063" y="2305"/>
                <a:ext cx="301" cy="333"/>
              </a:xfrm>
              <a:custGeom>
                <a:avLst/>
                <a:gdLst>
                  <a:gd name="T0" fmla="*/ 0 w 301"/>
                  <a:gd name="T1" fmla="*/ 195 h 333"/>
                  <a:gd name="T2" fmla="*/ 5 w 301"/>
                  <a:gd name="T3" fmla="*/ 195 h 333"/>
                  <a:gd name="T4" fmla="*/ 5 w 301"/>
                  <a:gd name="T5" fmla="*/ 180 h 333"/>
                  <a:gd name="T6" fmla="*/ 16 w 301"/>
                  <a:gd name="T7" fmla="*/ 174 h 333"/>
                  <a:gd name="T8" fmla="*/ 37 w 301"/>
                  <a:gd name="T9" fmla="*/ 169 h 333"/>
                  <a:gd name="T10" fmla="*/ 37 w 301"/>
                  <a:gd name="T11" fmla="*/ 180 h 333"/>
                  <a:gd name="T12" fmla="*/ 63 w 301"/>
                  <a:gd name="T13" fmla="*/ 153 h 333"/>
                  <a:gd name="T14" fmla="*/ 63 w 301"/>
                  <a:gd name="T15" fmla="*/ 153 h 333"/>
                  <a:gd name="T16" fmla="*/ 63 w 301"/>
                  <a:gd name="T17" fmla="*/ 132 h 333"/>
                  <a:gd name="T18" fmla="*/ 90 w 301"/>
                  <a:gd name="T19" fmla="*/ 100 h 333"/>
                  <a:gd name="T20" fmla="*/ 90 w 301"/>
                  <a:gd name="T21" fmla="*/ 85 h 333"/>
                  <a:gd name="T22" fmla="*/ 90 w 301"/>
                  <a:gd name="T23" fmla="*/ 74 h 333"/>
                  <a:gd name="T24" fmla="*/ 100 w 301"/>
                  <a:gd name="T25" fmla="*/ 27 h 333"/>
                  <a:gd name="T26" fmla="*/ 100 w 301"/>
                  <a:gd name="T27" fmla="*/ 11 h 333"/>
                  <a:gd name="T28" fmla="*/ 116 w 301"/>
                  <a:gd name="T29" fmla="*/ 0 h 333"/>
                  <a:gd name="T30" fmla="*/ 132 w 301"/>
                  <a:gd name="T31" fmla="*/ 11 h 333"/>
                  <a:gd name="T32" fmla="*/ 153 w 301"/>
                  <a:gd name="T33" fmla="*/ 16 h 333"/>
                  <a:gd name="T34" fmla="*/ 185 w 301"/>
                  <a:gd name="T35" fmla="*/ 5 h 333"/>
                  <a:gd name="T36" fmla="*/ 206 w 301"/>
                  <a:gd name="T37" fmla="*/ 0 h 333"/>
                  <a:gd name="T38" fmla="*/ 243 w 301"/>
                  <a:gd name="T39" fmla="*/ 0 h 333"/>
                  <a:gd name="T40" fmla="*/ 253 w 301"/>
                  <a:gd name="T41" fmla="*/ 16 h 333"/>
                  <a:gd name="T42" fmla="*/ 274 w 301"/>
                  <a:gd name="T43" fmla="*/ 5 h 333"/>
                  <a:gd name="T44" fmla="*/ 295 w 301"/>
                  <a:gd name="T45" fmla="*/ 27 h 333"/>
                  <a:gd name="T46" fmla="*/ 301 w 301"/>
                  <a:gd name="T47" fmla="*/ 53 h 333"/>
                  <a:gd name="T48" fmla="*/ 280 w 301"/>
                  <a:gd name="T49" fmla="*/ 79 h 333"/>
                  <a:gd name="T50" fmla="*/ 280 w 301"/>
                  <a:gd name="T51" fmla="*/ 95 h 333"/>
                  <a:gd name="T52" fmla="*/ 274 w 301"/>
                  <a:gd name="T53" fmla="*/ 116 h 333"/>
                  <a:gd name="T54" fmla="*/ 274 w 301"/>
                  <a:gd name="T55" fmla="*/ 116 h 333"/>
                  <a:gd name="T56" fmla="*/ 264 w 301"/>
                  <a:gd name="T57" fmla="*/ 132 h 333"/>
                  <a:gd name="T58" fmla="*/ 269 w 301"/>
                  <a:gd name="T59" fmla="*/ 143 h 333"/>
                  <a:gd name="T60" fmla="*/ 269 w 301"/>
                  <a:gd name="T61" fmla="*/ 164 h 333"/>
                  <a:gd name="T62" fmla="*/ 274 w 301"/>
                  <a:gd name="T63" fmla="*/ 169 h 333"/>
                  <a:gd name="T64" fmla="*/ 274 w 301"/>
                  <a:gd name="T65" fmla="*/ 195 h 333"/>
                  <a:gd name="T66" fmla="*/ 285 w 301"/>
                  <a:gd name="T67" fmla="*/ 217 h 333"/>
                  <a:gd name="T68" fmla="*/ 295 w 301"/>
                  <a:gd name="T69" fmla="*/ 238 h 333"/>
                  <a:gd name="T70" fmla="*/ 264 w 301"/>
                  <a:gd name="T71" fmla="*/ 243 h 333"/>
                  <a:gd name="T72" fmla="*/ 258 w 301"/>
                  <a:gd name="T73" fmla="*/ 259 h 333"/>
                  <a:gd name="T74" fmla="*/ 253 w 301"/>
                  <a:gd name="T75" fmla="*/ 301 h 333"/>
                  <a:gd name="T76" fmla="*/ 264 w 301"/>
                  <a:gd name="T77" fmla="*/ 311 h 333"/>
                  <a:gd name="T78" fmla="*/ 274 w 301"/>
                  <a:gd name="T79" fmla="*/ 311 h 333"/>
                  <a:gd name="T80" fmla="*/ 274 w 301"/>
                  <a:gd name="T81" fmla="*/ 333 h 333"/>
                  <a:gd name="T82" fmla="*/ 253 w 301"/>
                  <a:gd name="T83" fmla="*/ 317 h 333"/>
                  <a:gd name="T84" fmla="*/ 232 w 301"/>
                  <a:gd name="T85" fmla="*/ 306 h 333"/>
                  <a:gd name="T86" fmla="*/ 200 w 301"/>
                  <a:gd name="T87" fmla="*/ 296 h 333"/>
                  <a:gd name="T88" fmla="*/ 185 w 301"/>
                  <a:gd name="T89" fmla="*/ 285 h 333"/>
                  <a:gd name="T90" fmla="*/ 158 w 301"/>
                  <a:gd name="T91" fmla="*/ 290 h 333"/>
                  <a:gd name="T92" fmla="*/ 158 w 301"/>
                  <a:gd name="T93" fmla="*/ 280 h 333"/>
                  <a:gd name="T94" fmla="*/ 153 w 301"/>
                  <a:gd name="T95" fmla="*/ 264 h 333"/>
                  <a:gd name="T96" fmla="*/ 153 w 301"/>
                  <a:gd name="T97" fmla="*/ 222 h 333"/>
                  <a:gd name="T98" fmla="*/ 132 w 301"/>
                  <a:gd name="T99" fmla="*/ 222 h 333"/>
                  <a:gd name="T100" fmla="*/ 132 w 301"/>
                  <a:gd name="T101" fmla="*/ 217 h 333"/>
                  <a:gd name="T102" fmla="*/ 116 w 301"/>
                  <a:gd name="T103" fmla="*/ 217 h 333"/>
                  <a:gd name="T104" fmla="*/ 116 w 301"/>
                  <a:gd name="T105" fmla="*/ 222 h 333"/>
                  <a:gd name="T106" fmla="*/ 116 w 301"/>
                  <a:gd name="T107" fmla="*/ 227 h 333"/>
                  <a:gd name="T108" fmla="*/ 111 w 301"/>
                  <a:gd name="T109" fmla="*/ 232 h 333"/>
                  <a:gd name="T110" fmla="*/ 84 w 301"/>
                  <a:gd name="T111" fmla="*/ 238 h 333"/>
                  <a:gd name="T112" fmla="*/ 69 w 301"/>
                  <a:gd name="T113" fmla="*/ 195 h 333"/>
                  <a:gd name="T114" fmla="*/ 16 w 301"/>
                  <a:gd name="T115" fmla="*/ 195 h 333"/>
                  <a:gd name="T116" fmla="*/ 0 w 301"/>
                  <a:gd name="T117" fmla="*/ 201 h 333"/>
                  <a:gd name="T118" fmla="*/ 0 w 301"/>
                  <a:gd name="T119" fmla="*/ 195 h 3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01" h="333">
                    <a:moveTo>
                      <a:pt x="0" y="195"/>
                    </a:moveTo>
                    <a:lnTo>
                      <a:pt x="5" y="195"/>
                    </a:lnTo>
                    <a:lnTo>
                      <a:pt x="5" y="180"/>
                    </a:lnTo>
                    <a:lnTo>
                      <a:pt x="16" y="174"/>
                    </a:lnTo>
                    <a:lnTo>
                      <a:pt x="37" y="169"/>
                    </a:lnTo>
                    <a:lnTo>
                      <a:pt x="37" y="180"/>
                    </a:lnTo>
                    <a:lnTo>
                      <a:pt x="63" y="153"/>
                    </a:lnTo>
                    <a:lnTo>
                      <a:pt x="63" y="153"/>
                    </a:lnTo>
                    <a:lnTo>
                      <a:pt x="63" y="132"/>
                    </a:lnTo>
                    <a:lnTo>
                      <a:pt x="90" y="100"/>
                    </a:lnTo>
                    <a:lnTo>
                      <a:pt x="90" y="85"/>
                    </a:lnTo>
                    <a:lnTo>
                      <a:pt x="90" y="74"/>
                    </a:lnTo>
                    <a:lnTo>
                      <a:pt x="100" y="27"/>
                    </a:lnTo>
                    <a:lnTo>
                      <a:pt x="100" y="11"/>
                    </a:lnTo>
                    <a:lnTo>
                      <a:pt x="116" y="0"/>
                    </a:lnTo>
                    <a:lnTo>
                      <a:pt x="132" y="11"/>
                    </a:lnTo>
                    <a:lnTo>
                      <a:pt x="153" y="16"/>
                    </a:lnTo>
                    <a:lnTo>
                      <a:pt x="185" y="5"/>
                    </a:lnTo>
                    <a:lnTo>
                      <a:pt x="206" y="0"/>
                    </a:lnTo>
                    <a:lnTo>
                      <a:pt x="243" y="0"/>
                    </a:lnTo>
                    <a:lnTo>
                      <a:pt x="253" y="16"/>
                    </a:lnTo>
                    <a:lnTo>
                      <a:pt x="274" y="5"/>
                    </a:lnTo>
                    <a:lnTo>
                      <a:pt x="295" y="27"/>
                    </a:lnTo>
                    <a:lnTo>
                      <a:pt x="301" y="53"/>
                    </a:lnTo>
                    <a:lnTo>
                      <a:pt x="280" y="79"/>
                    </a:lnTo>
                    <a:lnTo>
                      <a:pt x="280" y="95"/>
                    </a:lnTo>
                    <a:lnTo>
                      <a:pt x="274" y="116"/>
                    </a:lnTo>
                    <a:lnTo>
                      <a:pt x="274" y="116"/>
                    </a:lnTo>
                    <a:lnTo>
                      <a:pt x="264" y="132"/>
                    </a:lnTo>
                    <a:lnTo>
                      <a:pt x="269" y="143"/>
                    </a:lnTo>
                    <a:lnTo>
                      <a:pt x="269" y="164"/>
                    </a:lnTo>
                    <a:lnTo>
                      <a:pt x="274" y="169"/>
                    </a:lnTo>
                    <a:lnTo>
                      <a:pt x="274" y="195"/>
                    </a:lnTo>
                    <a:lnTo>
                      <a:pt x="285" y="217"/>
                    </a:lnTo>
                    <a:lnTo>
                      <a:pt x="295" y="238"/>
                    </a:lnTo>
                    <a:lnTo>
                      <a:pt x="264" y="243"/>
                    </a:lnTo>
                    <a:lnTo>
                      <a:pt x="258" y="259"/>
                    </a:lnTo>
                    <a:lnTo>
                      <a:pt x="253" y="301"/>
                    </a:lnTo>
                    <a:lnTo>
                      <a:pt x="264" y="311"/>
                    </a:lnTo>
                    <a:lnTo>
                      <a:pt x="274" y="311"/>
                    </a:lnTo>
                    <a:lnTo>
                      <a:pt x="274" y="333"/>
                    </a:lnTo>
                    <a:lnTo>
                      <a:pt x="253" y="317"/>
                    </a:lnTo>
                    <a:lnTo>
                      <a:pt x="232" y="306"/>
                    </a:lnTo>
                    <a:lnTo>
                      <a:pt x="200" y="296"/>
                    </a:lnTo>
                    <a:lnTo>
                      <a:pt x="185" y="285"/>
                    </a:lnTo>
                    <a:lnTo>
                      <a:pt x="158" y="290"/>
                    </a:lnTo>
                    <a:lnTo>
                      <a:pt x="158" y="280"/>
                    </a:lnTo>
                    <a:lnTo>
                      <a:pt x="153" y="264"/>
                    </a:lnTo>
                    <a:lnTo>
                      <a:pt x="153" y="222"/>
                    </a:lnTo>
                    <a:lnTo>
                      <a:pt x="132" y="222"/>
                    </a:lnTo>
                    <a:lnTo>
                      <a:pt x="132" y="217"/>
                    </a:lnTo>
                    <a:lnTo>
                      <a:pt x="116" y="217"/>
                    </a:lnTo>
                    <a:lnTo>
                      <a:pt x="116" y="222"/>
                    </a:lnTo>
                    <a:lnTo>
                      <a:pt x="116" y="227"/>
                    </a:lnTo>
                    <a:lnTo>
                      <a:pt x="111" y="232"/>
                    </a:lnTo>
                    <a:lnTo>
                      <a:pt x="84" y="238"/>
                    </a:lnTo>
                    <a:lnTo>
                      <a:pt x="69" y="195"/>
                    </a:lnTo>
                    <a:lnTo>
                      <a:pt x="16" y="195"/>
                    </a:lnTo>
                    <a:lnTo>
                      <a:pt x="0" y="201"/>
                    </a:lnTo>
                    <a:lnTo>
                      <a:pt x="0" y="19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46" name="Freeform 598"/>
              <p:cNvSpPr>
                <a:spLocks/>
              </p:cNvSpPr>
              <p:nvPr/>
            </p:nvSpPr>
            <p:spPr bwMode="auto">
              <a:xfrm>
                <a:off x="3337" y="2321"/>
                <a:ext cx="90" cy="100"/>
              </a:xfrm>
              <a:custGeom>
                <a:avLst/>
                <a:gdLst>
                  <a:gd name="T0" fmla="*/ 32 w 90"/>
                  <a:gd name="T1" fmla="*/ 11 h 100"/>
                  <a:gd name="T2" fmla="*/ 42 w 90"/>
                  <a:gd name="T3" fmla="*/ 11 h 100"/>
                  <a:gd name="T4" fmla="*/ 64 w 90"/>
                  <a:gd name="T5" fmla="*/ 5 h 100"/>
                  <a:gd name="T6" fmla="*/ 74 w 90"/>
                  <a:gd name="T7" fmla="*/ 0 h 100"/>
                  <a:gd name="T8" fmla="*/ 79 w 90"/>
                  <a:gd name="T9" fmla="*/ 16 h 100"/>
                  <a:gd name="T10" fmla="*/ 85 w 90"/>
                  <a:gd name="T11" fmla="*/ 32 h 100"/>
                  <a:gd name="T12" fmla="*/ 90 w 90"/>
                  <a:gd name="T13" fmla="*/ 42 h 100"/>
                  <a:gd name="T14" fmla="*/ 85 w 90"/>
                  <a:gd name="T15" fmla="*/ 53 h 100"/>
                  <a:gd name="T16" fmla="*/ 74 w 90"/>
                  <a:gd name="T17" fmla="*/ 69 h 100"/>
                  <a:gd name="T18" fmla="*/ 69 w 90"/>
                  <a:gd name="T19" fmla="*/ 74 h 100"/>
                  <a:gd name="T20" fmla="*/ 69 w 90"/>
                  <a:gd name="T21" fmla="*/ 95 h 100"/>
                  <a:gd name="T22" fmla="*/ 21 w 90"/>
                  <a:gd name="T23" fmla="*/ 95 h 100"/>
                  <a:gd name="T24" fmla="*/ 16 w 90"/>
                  <a:gd name="T25" fmla="*/ 95 h 100"/>
                  <a:gd name="T26" fmla="*/ 6 w 90"/>
                  <a:gd name="T27" fmla="*/ 100 h 100"/>
                  <a:gd name="T28" fmla="*/ 0 w 90"/>
                  <a:gd name="T29" fmla="*/ 100 h 100"/>
                  <a:gd name="T30" fmla="*/ 6 w 90"/>
                  <a:gd name="T31" fmla="*/ 79 h 100"/>
                  <a:gd name="T32" fmla="*/ 6 w 90"/>
                  <a:gd name="T33" fmla="*/ 63 h 100"/>
                  <a:gd name="T34" fmla="*/ 27 w 90"/>
                  <a:gd name="T35" fmla="*/ 37 h 100"/>
                  <a:gd name="T36" fmla="*/ 21 w 90"/>
                  <a:gd name="T37" fmla="*/ 11 h 100"/>
                  <a:gd name="T38" fmla="*/ 32 w 90"/>
                  <a:gd name="T39" fmla="*/ 11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0" h="100">
                    <a:moveTo>
                      <a:pt x="32" y="11"/>
                    </a:moveTo>
                    <a:lnTo>
                      <a:pt x="42" y="11"/>
                    </a:lnTo>
                    <a:lnTo>
                      <a:pt x="64" y="5"/>
                    </a:lnTo>
                    <a:lnTo>
                      <a:pt x="74" y="0"/>
                    </a:lnTo>
                    <a:lnTo>
                      <a:pt x="79" y="16"/>
                    </a:lnTo>
                    <a:lnTo>
                      <a:pt x="85" y="32"/>
                    </a:lnTo>
                    <a:lnTo>
                      <a:pt x="90" y="42"/>
                    </a:lnTo>
                    <a:lnTo>
                      <a:pt x="85" y="53"/>
                    </a:lnTo>
                    <a:lnTo>
                      <a:pt x="74" y="69"/>
                    </a:lnTo>
                    <a:lnTo>
                      <a:pt x="69" y="74"/>
                    </a:lnTo>
                    <a:lnTo>
                      <a:pt x="69" y="95"/>
                    </a:lnTo>
                    <a:lnTo>
                      <a:pt x="21" y="95"/>
                    </a:lnTo>
                    <a:lnTo>
                      <a:pt x="16" y="95"/>
                    </a:lnTo>
                    <a:lnTo>
                      <a:pt x="6" y="100"/>
                    </a:lnTo>
                    <a:lnTo>
                      <a:pt x="0" y="100"/>
                    </a:lnTo>
                    <a:lnTo>
                      <a:pt x="6" y="79"/>
                    </a:lnTo>
                    <a:lnTo>
                      <a:pt x="6" y="63"/>
                    </a:lnTo>
                    <a:lnTo>
                      <a:pt x="27" y="37"/>
                    </a:lnTo>
                    <a:lnTo>
                      <a:pt x="21" y="11"/>
                    </a:lnTo>
                    <a:lnTo>
                      <a:pt x="32" y="1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47" name="Freeform 599"/>
              <p:cNvSpPr>
                <a:spLocks/>
              </p:cNvSpPr>
              <p:nvPr/>
            </p:nvSpPr>
            <p:spPr bwMode="auto">
              <a:xfrm>
                <a:off x="3327" y="2416"/>
                <a:ext cx="31" cy="32"/>
              </a:xfrm>
              <a:custGeom>
                <a:avLst/>
                <a:gdLst>
                  <a:gd name="T0" fmla="*/ 21 w 31"/>
                  <a:gd name="T1" fmla="*/ 5 h 32"/>
                  <a:gd name="T2" fmla="*/ 26 w 31"/>
                  <a:gd name="T3" fmla="*/ 0 h 32"/>
                  <a:gd name="T4" fmla="*/ 31 w 31"/>
                  <a:gd name="T5" fmla="*/ 11 h 32"/>
                  <a:gd name="T6" fmla="*/ 31 w 31"/>
                  <a:gd name="T7" fmla="*/ 21 h 32"/>
                  <a:gd name="T8" fmla="*/ 26 w 31"/>
                  <a:gd name="T9" fmla="*/ 21 h 32"/>
                  <a:gd name="T10" fmla="*/ 16 w 31"/>
                  <a:gd name="T11" fmla="*/ 21 h 32"/>
                  <a:gd name="T12" fmla="*/ 16 w 31"/>
                  <a:gd name="T13" fmla="*/ 32 h 32"/>
                  <a:gd name="T14" fmla="*/ 5 w 31"/>
                  <a:gd name="T15" fmla="*/ 32 h 32"/>
                  <a:gd name="T16" fmla="*/ 0 w 31"/>
                  <a:gd name="T17" fmla="*/ 21 h 32"/>
                  <a:gd name="T18" fmla="*/ 10 w 31"/>
                  <a:gd name="T19" fmla="*/ 5 h 32"/>
                  <a:gd name="T20" fmla="*/ 10 w 31"/>
                  <a:gd name="T21" fmla="*/ 5 h 32"/>
                  <a:gd name="T22" fmla="*/ 16 w 31"/>
                  <a:gd name="T23" fmla="*/ 5 h 32"/>
                  <a:gd name="T24" fmla="*/ 21 w 31"/>
                  <a:gd name="T25" fmla="*/ 5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1" h="32">
                    <a:moveTo>
                      <a:pt x="21" y="5"/>
                    </a:moveTo>
                    <a:lnTo>
                      <a:pt x="26" y="0"/>
                    </a:lnTo>
                    <a:lnTo>
                      <a:pt x="31" y="11"/>
                    </a:lnTo>
                    <a:lnTo>
                      <a:pt x="31" y="21"/>
                    </a:lnTo>
                    <a:lnTo>
                      <a:pt x="26" y="21"/>
                    </a:lnTo>
                    <a:lnTo>
                      <a:pt x="16" y="21"/>
                    </a:lnTo>
                    <a:lnTo>
                      <a:pt x="16" y="32"/>
                    </a:lnTo>
                    <a:lnTo>
                      <a:pt x="5" y="32"/>
                    </a:lnTo>
                    <a:lnTo>
                      <a:pt x="0" y="21"/>
                    </a:lnTo>
                    <a:lnTo>
                      <a:pt x="10" y="5"/>
                    </a:lnTo>
                    <a:lnTo>
                      <a:pt x="10" y="5"/>
                    </a:lnTo>
                    <a:lnTo>
                      <a:pt x="16" y="5"/>
                    </a:lnTo>
                    <a:lnTo>
                      <a:pt x="21" y="5"/>
                    </a:lnTo>
                  </a:path>
                </a:pathLst>
              </a:custGeom>
              <a:solidFill>
                <a:srgbClr val="E1E1E1"/>
              </a:solidFill>
              <a:ln w="5" cap="sq">
                <a:solidFill>
                  <a:srgbClr val="000000"/>
                </a:solidFill>
                <a:prstDash val="solid"/>
                <a:miter lim="800000"/>
                <a:headEnd/>
                <a:tailEnd/>
              </a:ln>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48" name="Freeform 600"/>
              <p:cNvSpPr>
                <a:spLocks/>
              </p:cNvSpPr>
              <p:nvPr/>
            </p:nvSpPr>
            <p:spPr bwMode="auto">
              <a:xfrm>
                <a:off x="3527" y="2168"/>
                <a:ext cx="26" cy="32"/>
              </a:xfrm>
              <a:custGeom>
                <a:avLst/>
                <a:gdLst>
                  <a:gd name="T0" fmla="*/ 26 w 26"/>
                  <a:gd name="T1" fmla="*/ 5 h 32"/>
                  <a:gd name="T2" fmla="*/ 26 w 26"/>
                  <a:gd name="T3" fmla="*/ 11 h 32"/>
                  <a:gd name="T4" fmla="*/ 16 w 26"/>
                  <a:gd name="T5" fmla="*/ 21 h 32"/>
                  <a:gd name="T6" fmla="*/ 26 w 26"/>
                  <a:gd name="T7" fmla="*/ 21 h 32"/>
                  <a:gd name="T8" fmla="*/ 21 w 26"/>
                  <a:gd name="T9" fmla="*/ 32 h 32"/>
                  <a:gd name="T10" fmla="*/ 16 w 26"/>
                  <a:gd name="T11" fmla="*/ 32 h 32"/>
                  <a:gd name="T12" fmla="*/ 0 w 26"/>
                  <a:gd name="T13" fmla="*/ 32 h 32"/>
                  <a:gd name="T14" fmla="*/ 0 w 26"/>
                  <a:gd name="T15" fmla="*/ 21 h 32"/>
                  <a:gd name="T16" fmla="*/ 11 w 26"/>
                  <a:gd name="T17" fmla="*/ 5 h 32"/>
                  <a:gd name="T18" fmla="*/ 16 w 26"/>
                  <a:gd name="T19" fmla="*/ 5 h 32"/>
                  <a:gd name="T20" fmla="*/ 21 w 26"/>
                  <a:gd name="T21" fmla="*/ 0 h 32"/>
                  <a:gd name="T22" fmla="*/ 26 w 26"/>
                  <a:gd name="T23" fmla="*/ 5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6" h="32">
                    <a:moveTo>
                      <a:pt x="26" y="5"/>
                    </a:moveTo>
                    <a:lnTo>
                      <a:pt x="26" y="11"/>
                    </a:lnTo>
                    <a:lnTo>
                      <a:pt x="16" y="21"/>
                    </a:lnTo>
                    <a:lnTo>
                      <a:pt x="26" y="21"/>
                    </a:lnTo>
                    <a:lnTo>
                      <a:pt x="21" y="32"/>
                    </a:lnTo>
                    <a:lnTo>
                      <a:pt x="16" y="32"/>
                    </a:lnTo>
                    <a:lnTo>
                      <a:pt x="0" y="32"/>
                    </a:lnTo>
                    <a:lnTo>
                      <a:pt x="0" y="21"/>
                    </a:lnTo>
                    <a:lnTo>
                      <a:pt x="11" y="5"/>
                    </a:lnTo>
                    <a:lnTo>
                      <a:pt x="16" y="5"/>
                    </a:lnTo>
                    <a:lnTo>
                      <a:pt x="21" y="0"/>
                    </a:lnTo>
                    <a:lnTo>
                      <a:pt x="26" y="5"/>
                    </a:lnTo>
                  </a:path>
                </a:pathLst>
              </a:custGeom>
              <a:solidFill>
                <a:srgbClr val="00B0F0"/>
              </a:solidFill>
              <a:ln w="5" cap="sq">
                <a:solidFill>
                  <a:srgbClr val="000000"/>
                </a:solidFill>
                <a:prstDash val="solid"/>
                <a:miter lim="800000"/>
                <a:headEnd/>
                <a:tailEnd/>
              </a:ln>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49" name="Freeform 601"/>
              <p:cNvSpPr>
                <a:spLocks/>
              </p:cNvSpPr>
              <p:nvPr/>
            </p:nvSpPr>
            <p:spPr bwMode="auto">
              <a:xfrm>
                <a:off x="3522" y="2179"/>
                <a:ext cx="163" cy="248"/>
              </a:xfrm>
              <a:custGeom>
                <a:avLst/>
                <a:gdLst>
                  <a:gd name="T0" fmla="*/ 100 w 163"/>
                  <a:gd name="T1" fmla="*/ 15 h 248"/>
                  <a:gd name="T2" fmla="*/ 153 w 163"/>
                  <a:gd name="T3" fmla="*/ 0 h 248"/>
                  <a:gd name="T4" fmla="*/ 163 w 163"/>
                  <a:gd name="T5" fmla="*/ 5 h 248"/>
                  <a:gd name="T6" fmla="*/ 137 w 163"/>
                  <a:gd name="T7" fmla="*/ 84 h 248"/>
                  <a:gd name="T8" fmla="*/ 105 w 163"/>
                  <a:gd name="T9" fmla="*/ 131 h 248"/>
                  <a:gd name="T10" fmla="*/ 84 w 163"/>
                  <a:gd name="T11" fmla="*/ 174 h 248"/>
                  <a:gd name="T12" fmla="*/ 58 w 163"/>
                  <a:gd name="T13" fmla="*/ 179 h 248"/>
                  <a:gd name="T14" fmla="*/ 16 w 163"/>
                  <a:gd name="T15" fmla="*/ 232 h 248"/>
                  <a:gd name="T16" fmla="*/ 5 w 163"/>
                  <a:gd name="T17" fmla="*/ 248 h 248"/>
                  <a:gd name="T18" fmla="*/ 0 w 163"/>
                  <a:gd name="T19" fmla="*/ 232 h 248"/>
                  <a:gd name="T20" fmla="*/ 0 w 163"/>
                  <a:gd name="T21" fmla="*/ 226 h 248"/>
                  <a:gd name="T22" fmla="*/ 0 w 163"/>
                  <a:gd name="T23" fmla="*/ 168 h 248"/>
                  <a:gd name="T24" fmla="*/ 10 w 163"/>
                  <a:gd name="T25" fmla="*/ 147 h 248"/>
                  <a:gd name="T26" fmla="*/ 37 w 163"/>
                  <a:gd name="T27" fmla="*/ 131 h 248"/>
                  <a:gd name="T28" fmla="*/ 63 w 163"/>
                  <a:gd name="T29" fmla="*/ 131 h 248"/>
                  <a:gd name="T30" fmla="*/ 105 w 163"/>
                  <a:gd name="T31" fmla="*/ 73 h 248"/>
                  <a:gd name="T32" fmla="*/ 89 w 163"/>
                  <a:gd name="T33" fmla="*/ 73 h 248"/>
                  <a:gd name="T34" fmla="*/ 42 w 163"/>
                  <a:gd name="T35" fmla="*/ 58 h 248"/>
                  <a:gd name="T36" fmla="*/ 21 w 163"/>
                  <a:gd name="T37" fmla="*/ 26 h 248"/>
                  <a:gd name="T38" fmla="*/ 26 w 163"/>
                  <a:gd name="T39" fmla="*/ 21 h 248"/>
                  <a:gd name="T40" fmla="*/ 31 w 163"/>
                  <a:gd name="T41" fmla="*/ 10 h 248"/>
                  <a:gd name="T42" fmla="*/ 47 w 163"/>
                  <a:gd name="T43" fmla="*/ 31 h 248"/>
                  <a:gd name="T44" fmla="*/ 100 w 163"/>
                  <a:gd name="T45" fmla="*/ 15 h 2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63" h="248">
                    <a:moveTo>
                      <a:pt x="100" y="15"/>
                    </a:moveTo>
                    <a:lnTo>
                      <a:pt x="153" y="0"/>
                    </a:lnTo>
                    <a:lnTo>
                      <a:pt x="163" y="5"/>
                    </a:lnTo>
                    <a:lnTo>
                      <a:pt x="137" y="84"/>
                    </a:lnTo>
                    <a:lnTo>
                      <a:pt x="105" y="131"/>
                    </a:lnTo>
                    <a:lnTo>
                      <a:pt x="84" y="174"/>
                    </a:lnTo>
                    <a:lnTo>
                      <a:pt x="58" y="179"/>
                    </a:lnTo>
                    <a:lnTo>
                      <a:pt x="16" y="232"/>
                    </a:lnTo>
                    <a:lnTo>
                      <a:pt x="5" y="248"/>
                    </a:lnTo>
                    <a:lnTo>
                      <a:pt x="0" y="232"/>
                    </a:lnTo>
                    <a:lnTo>
                      <a:pt x="0" y="226"/>
                    </a:lnTo>
                    <a:lnTo>
                      <a:pt x="0" y="168"/>
                    </a:lnTo>
                    <a:lnTo>
                      <a:pt x="10" y="147"/>
                    </a:lnTo>
                    <a:lnTo>
                      <a:pt x="37" y="131"/>
                    </a:lnTo>
                    <a:lnTo>
                      <a:pt x="63" y="131"/>
                    </a:lnTo>
                    <a:lnTo>
                      <a:pt x="105" y="73"/>
                    </a:lnTo>
                    <a:lnTo>
                      <a:pt x="89" y="73"/>
                    </a:lnTo>
                    <a:lnTo>
                      <a:pt x="42" y="58"/>
                    </a:lnTo>
                    <a:lnTo>
                      <a:pt x="21" y="26"/>
                    </a:lnTo>
                    <a:lnTo>
                      <a:pt x="26" y="21"/>
                    </a:lnTo>
                    <a:lnTo>
                      <a:pt x="31" y="10"/>
                    </a:lnTo>
                    <a:lnTo>
                      <a:pt x="47" y="31"/>
                    </a:lnTo>
                    <a:lnTo>
                      <a:pt x="100" y="15"/>
                    </a:lnTo>
                  </a:path>
                </a:pathLst>
              </a:custGeom>
              <a:solidFill>
                <a:srgbClr val="00B0F0"/>
              </a:solidFill>
              <a:ln w="5" cap="sq">
                <a:solidFill>
                  <a:srgbClr val="000000"/>
                </a:solidFill>
                <a:prstDash val="solid"/>
                <a:miter lim="800000"/>
                <a:headEnd/>
                <a:tailEnd/>
              </a:ln>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50" name="Freeform 602"/>
              <p:cNvSpPr>
                <a:spLocks/>
              </p:cNvSpPr>
              <p:nvPr/>
            </p:nvSpPr>
            <p:spPr bwMode="auto">
              <a:xfrm>
                <a:off x="3263" y="2675"/>
                <a:ext cx="122" cy="121"/>
              </a:xfrm>
              <a:custGeom>
                <a:avLst/>
                <a:gdLst>
                  <a:gd name="T0" fmla="*/ 27 w 122"/>
                  <a:gd name="T1" fmla="*/ 47 h 121"/>
                  <a:gd name="T2" fmla="*/ 37 w 122"/>
                  <a:gd name="T3" fmla="*/ 36 h 121"/>
                  <a:gd name="T4" fmla="*/ 64 w 122"/>
                  <a:gd name="T5" fmla="*/ 5 h 121"/>
                  <a:gd name="T6" fmla="*/ 85 w 122"/>
                  <a:gd name="T7" fmla="*/ 0 h 121"/>
                  <a:gd name="T8" fmla="*/ 85 w 122"/>
                  <a:gd name="T9" fmla="*/ 10 h 121"/>
                  <a:gd name="T10" fmla="*/ 101 w 122"/>
                  <a:gd name="T11" fmla="*/ 10 h 121"/>
                  <a:gd name="T12" fmla="*/ 111 w 122"/>
                  <a:gd name="T13" fmla="*/ 15 h 121"/>
                  <a:gd name="T14" fmla="*/ 122 w 122"/>
                  <a:gd name="T15" fmla="*/ 21 h 121"/>
                  <a:gd name="T16" fmla="*/ 122 w 122"/>
                  <a:gd name="T17" fmla="*/ 52 h 121"/>
                  <a:gd name="T18" fmla="*/ 111 w 122"/>
                  <a:gd name="T19" fmla="*/ 105 h 121"/>
                  <a:gd name="T20" fmla="*/ 95 w 122"/>
                  <a:gd name="T21" fmla="*/ 121 h 121"/>
                  <a:gd name="T22" fmla="*/ 80 w 122"/>
                  <a:gd name="T23" fmla="*/ 121 h 121"/>
                  <a:gd name="T24" fmla="*/ 64 w 122"/>
                  <a:gd name="T25" fmla="*/ 121 h 121"/>
                  <a:gd name="T26" fmla="*/ 16 w 122"/>
                  <a:gd name="T27" fmla="*/ 73 h 121"/>
                  <a:gd name="T28" fmla="*/ 0 w 122"/>
                  <a:gd name="T29" fmla="*/ 42 h 121"/>
                  <a:gd name="T30" fmla="*/ 27 w 122"/>
                  <a:gd name="T31" fmla="*/ 47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22" h="121">
                    <a:moveTo>
                      <a:pt x="27" y="47"/>
                    </a:moveTo>
                    <a:lnTo>
                      <a:pt x="37" y="36"/>
                    </a:lnTo>
                    <a:lnTo>
                      <a:pt x="64" y="5"/>
                    </a:lnTo>
                    <a:lnTo>
                      <a:pt x="85" y="0"/>
                    </a:lnTo>
                    <a:lnTo>
                      <a:pt x="85" y="10"/>
                    </a:lnTo>
                    <a:lnTo>
                      <a:pt x="101" y="10"/>
                    </a:lnTo>
                    <a:lnTo>
                      <a:pt x="111" y="15"/>
                    </a:lnTo>
                    <a:lnTo>
                      <a:pt x="122" y="21"/>
                    </a:lnTo>
                    <a:lnTo>
                      <a:pt x="122" y="52"/>
                    </a:lnTo>
                    <a:lnTo>
                      <a:pt x="111" y="105"/>
                    </a:lnTo>
                    <a:lnTo>
                      <a:pt x="95" y="121"/>
                    </a:lnTo>
                    <a:lnTo>
                      <a:pt x="80" y="121"/>
                    </a:lnTo>
                    <a:lnTo>
                      <a:pt x="64" y="121"/>
                    </a:lnTo>
                    <a:lnTo>
                      <a:pt x="16" y="73"/>
                    </a:lnTo>
                    <a:lnTo>
                      <a:pt x="0" y="42"/>
                    </a:lnTo>
                    <a:lnTo>
                      <a:pt x="27" y="47"/>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51" name="Freeform 603"/>
              <p:cNvSpPr>
                <a:spLocks/>
              </p:cNvSpPr>
              <p:nvPr/>
            </p:nvSpPr>
            <p:spPr bwMode="auto">
              <a:xfrm>
                <a:off x="3052" y="2706"/>
                <a:ext cx="211" cy="206"/>
              </a:xfrm>
              <a:custGeom>
                <a:avLst/>
                <a:gdLst>
                  <a:gd name="T0" fmla="*/ 53 w 211"/>
                  <a:gd name="T1" fmla="*/ 0 h 206"/>
                  <a:gd name="T2" fmla="*/ 106 w 211"/>
                  <a:gd name="T3" fmla="*/ 0 h 206"/>
                  <a:gd name="T4" fmla="*/ 148 w 211"/>
                  <a:gd name="T5" fmla="*/ 11 h 206"/>
                  <a:gd name="T6" fmla="*/ 190 w 211"/>
                  <a:gd name="T7" fmla="*/ 5 h 206"/>
                  <a:gd name="T8" fmla="*/ 201 w 211"/>
                  <a:gd name="T9" fmla="*/ 5 h 206"/>
                  <a:gd name="T10" fmla="*/ 211 w 211"/>
                  <a:gd name="T11" fmla="*/ 5 h 206"/>
                  <a:gd name="T12" fmla="*/ 211 w 211"/>
                  <a:gd name="T13" fmla="*/ 11 h 206"/>
                  <a:gd name="T14" fmla="*/ 196 w 211"/>
                  <a:gd name="T15" fmla="*/ 16 h 206"/>
                  <a:gd name="T16" fmla="*/ 148 w 211"/>
                  <a:gd name="T17" fmla="*/ 21 h 206"/>
                  <a:gd name="T18" fmla="*/ 143 w 211"/>
                  <a:gd name="T19" fmla="*/ 85 h 206"/>
                  <a:gd name="T20" fmla="*/ 127 w 211"/>
                  <a:gd name="T21" fmla="*/ 85 h 206"/>
                  <a:gd name="T22" fmla="*/ 127 w 211"/>
                  <a:gd name="T23" fmla="*/ 137 h 206"/>
                  <a:gd name="T24" fmla="*/ 122 w 211"/>
                  <a:gd name="T25" fmla="*/ 201 h 206"/>
                  <a:gd name="T26" fmla="*/ 106 w 211"/>
                  <a:gd name="T27" fmla="*/ 206 h 206"/>
                  <a:gd name="T28" fmla="*/ 85 w 211"/>
                  <a:gd name="T29" fmla="*/ 206 h 206"/>
                  <a:gd name="T30" fmla="*/ 80 w 211"/>
                  <a:gd name="T31" fmla="*/ 195 h 206"/>
                  <a:gd name="T32" fmla="*/ 69 w 211"/>
                  <a:gd name="T33" fmla="*/ 201 h 206"/>
                  <a:gd name="T34" fmla="*/ 64 w 211"/>
                  <a:gd name="T35" fmla="*/ 201 h 206"/>
                  <a:gd name="T36" fmla="*/ 53 w 211"/>
                  <a:gd name="T37" fmla="*/ 174 h 206"/>
                  <a:gd name="T38" fmla="*/ 43 w 211"/>
                  <a:gd name="T39" fmla="*/ 100 h 206"/>
                  <a:gd name="T40" fmla="*/ 0 w 211"/>
                  <a:gd name="T41" fmla="*/ 16 h 206"/>
                  <a:gd name="T42" fmla="*/ 0 w 211"/>
                  <a:gd name="T43" fmla="*/ 0 h 206"/>
                  <a:gd name="T44" fmla="*/ 53 w 211"/>
                  <a:gd name="T45" fmla="*/ 0 h 2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11" h="206">
                    <a:moveTo>
                      <a:pt x="53" y="0"/>
                    </a:moveTo>
                    <a:lnTo>
                      <a:pt x="106" y="0"/>
                    </a:lnTo>
                    <a:lnTo>
                      <a:pt x="148" y="11"/>
                    </a:lnTo>
                    <a:lnTo>
                      <a:pt x="190" y="5"/>
                    </a:lnTo>
                    <a:lnTo>
                      <a:pt x="201" y="5"/>
                    </a:lnTo>
                    <a:lnTo>
                      <a:pt x="211" y="5"/>
                    </a:lnTo>
                    <a:lnTo>
                      <a:pt x="211" y="11"/>
                    </a:lnTo>
                    <a:lnTo>
                      <a:pt x="196" y="16"/>
                    </a:lnTo>
                    <a:lnTo>
                      <a:pt x="148" y="21"/>
                    </a:lnTo>
                    <a:lnTo>
                      <a:pt x="143" y="85"/>
                    </a:lnTo>
                    <a:lnTo>
                      <a:pt x="127" y="85"/>
                    </a:lnTo>
                    <a:lnTo>
                      <a:pt x="127" y="137"/>
                    </a:lnTo>
                    <a:lnTo>
                      <a:pt x="122" y="201"/>
                    </a:lnTo>
                    <a:lnTo>
                      <a:pt x="106" y="206"/>
                    </a:lnTo>
                    <a:lnTo>
                      <a:pt x="85" y="206"/>
                    </a:lnTo>
                    <a:lnTo>
                      <a:pt x="80" y="195"/>
                    </a:lnTo>
                    <a:lnTo>
                      <a:pt x="69" y="201"/>
                    </a:lnTo>
                    <a:lnTo>
                      <a:pt x="64" y="201"/>
                    </a:lnTo>
                    <a:lnTo>
                      <a:pt x="53" y="174"/>
                    </a:lnTo>
                    <a:lnTo>
                      <a:pt x="43" y="100"/>
                    </a:lnTo>
                    <a:lnTo>
                      <a:pt x="0" y="16"/>
                    </a:lnTo>
                    <a:lnTo>
                      <a:pt x="0" y="0"/>
                    </a:lnTo>
                    <a:lnTo>
                      <a:pt x="53"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52" name="Freeform 604"/>
              <p:cNvSpPr>
                <a:spLocks/>
              </p:cNvSpPr>
              <p:nvPr/>
            </p:nvSpPr>
            <p:spPr bwMode="auto">
              <a:xfrm>
                <a:off x="3343" y="2859"/>
                <a:ext cx="21" cy="21"/>
              </a:xfrm>
              <a:custGeom>
                <a:avLst/>
                <a:gdLst>
                  <a:gd name="T0" fmla="*/ 10 w 21"/>
                  <a:gd name="T1" fmla="*/ 0 h 21"/>
                  <a:gd name="T2" fmla="*/ 15 w 21"/>
                  <a:gd name="T3" fmla="*/ 0 h 21"/>
                  <a:gd name="T4" fmla="*/ 21 w 21"/>
                  <a:gd name="T5" fmla="*/ 16 h 21"/>
                  <a:gd name="T6" fmla="*/ 10 w 21"/>
                  <a:gd name="T7" fmla="*/ 21 h 21"/>
                  <a:gd name="T8" fmla="*/ 0 w 21"/>
                  <a:gd name="T9" fmla="*/ 21 h 21"/>
                  <a:gd name="T10" fmla="*/ 5 w 21"/>
                  <a:gd name="T11" fmla="*/ 0 h 21"/>
                  <a:gd name="T12" fmla="*/ 10 w 21"/>
                  <a:gd name="T13" fmla="*/ 0 h 21"/>
                </a:gdLst>
                <a:ahLst/>
                <a:cxnLst>
                  <a:cxn ang="0">
                    <a:pos x="T0" y="T1"/>
                  </a:cxn>
                  <a:cxn ang="0">
                    <a:pos x="T2" y="T3"/>
                  </a:cxn>
                  <a:cxn ang="0">
                    <a:pos x="T4" y="T5"/>
                  </a:cxn>
                  <a:cxn ang="0">
                    <a:pos x="T6" y="T7"/>
                  </a:cxn>
                  <a:cxn ang="0">
                    <a:pos x="T8" y="T9"/>
                  </a:cxn>
                  <a:cxn ang="0">
                    <a:pos x="T10" y="T11"/>
                  </a:cxn>
                  <a:cxn ang="0">
                    <a:pos x="T12" y="T13"/>
                  </a:cxn>
                </a:cxnLst>
                <a:rect l="0" t="0" r="r" b="b"/>
                <a:pathLst>
                  <a:path w="21" h="21">
                    <a:moveTo>
                      <a:pt x="10" y="0"/>
                    </a:moveTo>
                    <a:lnTo>
                      <a:pt x="15" y="0"/>
                    </a:lnTo>
                    <a:lnTo>
                      <a:pt x="21" y="16"/>
                    </a:lnTo>
                    <a:lnTo>
                      <a:pt x="10" y="21"/>
                    </a:lnTo>
                    <a:lnTo>
                      <a:pt x="0" y="21"/>
                    </a:lnTo>
                    <a:lnTo>
                      <a:pt x="5" y="0"/>
                    </a:lnTo>
                    <a:lnTo>
                      <a:pt x="10"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53" name="Freeform 605"/>
              <p:cNvSpPr>
                <a:spLocks/>
              </p:cNvSpPr>
              <p:nvPr/>
            </p:nvSpPr>
            <p:spPr bwMode="auto">
              <a:xfrm>
                <a:off x="3290" y="2917"/>
                <a:ext cx="21" cy="27"/>
              </a:xfrm>
              <a:custGeom>
                <a:avLst/>
                <a:gdLst>
                  <a:gd name="T0" fmla="*/ 16 w 21"/>
                  <a:gd name="T1" fmla="*/ 0 h 27"/>
                  <a:gd name="T2" fmla="*/ 21 w 21"/>
                  <a:gd name="T3" fmla="*/ 0 h 27"/>
                  <a:gd name="T4" fmla="*/ 21 w 21"/>
                  <a:gd name="T5" fmla="*/ 11 h 27"/>
                  <a:gd name="T6" fmla="*/ 10 w 21"/>
                  <a:gd name="T7" fmla="*/ 27 h 27"/>
                  <a:gd name="T8" fmla="*/ 0 w 21"/>
                  <a:gd name="T9" fmla="*/ 16 h 27"/>
                  <a:gd name="T10" fmla="*/ 5 w 21"/>
                  <a:gd name="T11" fmla="*/ 0 h 27"/>
                  <a:gd name="T12" fmla="*/ 16 w 21"/>
                  <a:gd name="T13" fmla="*/ 0 h 27"/>
                </a:gdLst>
                <a:ahLst/>
                <a:cxnLst>
                  <a:cxn ang="0">
                    <a:pos x="T0" y="T1"/>
                  </a:cxn>
                  <a:cxn ang="0">
                    <a:pos x="T2" y="T3"/>
                  </a:cxn>
                  <a:cxn ang="0">
                    <a:pos x="T4" y="T5"/>
                  </a:cxn>
                  <a:cxn ang="0">
                    <a:pos x="T6" y="T7"/>
                  </a:cxn>
                  <a:cxn ang="0">
                    <a:pos x="T8" y="T9"/>
                  </a:cxn>
                  <a:cxn ang="0">
                    <a:pos x="T10" y="T11"/>
                  </a:cxn>
                  <a:cxn ang="0">
                    <a:pos x="T12" y="T13"/>
                  </a:cxn>
                </a:cxnLst>
                <a:rect l="0" t="0" r="r" b="b"/>
                <a:pathLst>
                  <a:path w="21" h="27">
                    <a:moveTo>
                      <a:pt x="16" y="0"/>
                    </a:moveTo>
                    <a:lnTo>
                      <a:pt x="21" y="0"/>
                    </a:lnTo>
                    <a:lnTo>
                      <a:pt x="21" y="11"/>
                    </a:lnTo>
                    <a:lnTo>
                      <a:pt x="10" y="27"/>
                    </a:lnTo>
                    <a:lnTo>
                      <a:pt x="0" y="16"/>
                    </a:lnTo>
                    <a:lnTo>
                      <a:pt x="5" y="0"/>
                    </a:lnTo>
                    <a:lnTo>
                      <a:pt x="16"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54" name="Freeform 606"/>
              <p:cNvSpPr>
                <a:spLocks/>
              </p:cNvSpPr>
              <p:nvPr/>
            </p:nvSpPr>
            <p:spPr bwMode="auto">
              <a:xfrm>
                <a:off x="3538" y="2611"/>
                <a:ext cx="126" cy="243"/>
              </a:xfrm>
              <a:custGeom>
                <a:avLst/>
                <a:gdLst>
                  <a:gd name="T0" fmla="*/ 116 w 126"/>
                  <a:gd name="T1" fmla="*/ 32 h 243"/>
                  <a:gd name="T2" fmla="*/ 126 w 126"/>
                  <a:gd name="T3" fmla="*/ 58 h 243"/>
                  <a:gd name="T4" fmla="*/ 121 w 126"/>
                  <a:gd name="T5" fmla="*/ 69 h 243"/>
                  <a:gd name="T6" fmla="*/ 110 w 126"/>
                  <a:gd name="T7" fmla="*/ 64 h 243"/>
                  <a:gd name="T8" fmla="*/ 110 w 126"/>
                  <a:gd name="T9" fmla="*/ 90 h 243"/>
                  <a:gd name="T10" fmla="*/ 63 w 126"/>
                  <a:gd name="T11" fmla="*/ 232 h 243"/>
                  <a:gd name="T12" fmla="*/ 31 w 126"/>
                  <a:gd name="T13" fmla="*/ 243 h 243"/>
                  <a:gd name="T14" fmla="*/ 10 w 126"/>
                  <a:gd name="T15" fmla="*/ 232 h 243"/>
                  <a:gd name="T16" fmla="*/ 10 w 126"/>
                  <a:gd name="T17" fmla="*/ 206 h 243"/>
                  <a:gd name="T18" fmla="*/ 0 w 126"/>
                  <a:gd name="T19" fmla="*/ 185 h 243"/>
                  <a:gd name="T20" fmla="*/ 26 w 126"/>
                  <a:gd name="T21" fmla="*/ 143 h 243"/>
                  <a:gd name="T22" fmla="*/ 26 w 126"/>
                  <a:gd name="T23" fmla="*/ 132 h 243"/>
                  <a:gd name="T24" fmla="*/ 21 w 126"/>
                  <a:gd name="T25" fmla="*/ 100 h 243"/>
                  <a:gd name="T26" fmla="*/ 31 w 126"/>
                  <a:gd name="T27" fmla="*/ 74 h 243"/>
                  <a:gd name="T28" fmla="*/ 68 w 126"/>
                  <a:gd name="T29" fmla="*/ 64 h 243"/>
                  <a:gd name="T30" fmla="*/ 73 w 126"/>
                  <a:gd name="T31" fmla="*/ 58 h 243"/>
                  <a:gd name="T32" fmla="*/ 105 w 126"/>
                  <a:gd name="T33" fmla="*/ 5 h 243"/>
                  <a:gd name="T34" fmla="*/ 110 w 126"/>
                  <a:gd name="T35" fmla="*/ 0 h 243"/>
                  <a:gd name="T36" fmla="*/ 116 w 126"/>
                  <a:gd name="T37" fmla="*/ 32 h 2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26" h="243">
                    <a:moveTo>
                      <a:pt x="116" y="32"/>
                    </a:moveTo>
                    <a:lnTo>
                      <a:pt x="126" y="58"/>
                    </a:lnTo>
                    <a:lnTo>
                      <a:pt x="121" y="69"/>
                    </a:lnTo>
                    <a:lnTo>
                      <a:pt x="110" y="64"/>
                    </a:lnTo>
                    <a:lnTo>
                      <a:pt x="110" y="90"/>
                    </a:lnTo>
                    <a:lnTo>
                      <a:pt x="63" y="232"/>
                    </a:lnTo>
                    <a:lnTo>
                      <a:pt x="31" y="243"/>
                    </a:lnTo>
                    <a:lnTo>
                      <a:pt x="10" y="232"/>
                    </a:lnTo>
                    <a:lnTo>
                      <a:pt x="10" y="206"/>
                    </a:lnTo>
                    <a:lnTo>
                      <a:pt x="0" y="185"/>
                    </a:lnTo>
                    <a:lnTo>
                      <a:pt x="26" y="143"/>
                    </a:lnTo>
                    <a:lnTo>
                      <a:pt x="26" y="132"/>
                    </a:lnTo>
                    <a:lnTo>
                      <a:pt x="21" y="100"/>
                    </a:lnTo>
                    <a:lnTo>
                      <a:pt x="31" y="74"/>
                    </a:lnTo>
                    <a:lnTo>
                      <a:pt x="68" y="64"/>
                    </a:lnTo>
                    <a:lnTo>
                      <a:pt x="73" y="58"/>
                    </a:lnTo>
                    <a:lnTo>
                      <a:pt x="105" y="5"/>
                    </a:lnTo>
                    <a:lnTo>
                      <a:pt x="110" y="0"/>
                    </a:lnTo>
                    <a:lnTo>
                      <a:pt x="116" y="32"/>
                    </a:lnTo>
                  </a:path>
                </a:pathLst>
              </a:custGeom>
              <a:solidFill>
                <a:srgbClr val="E1E1E1"/>
              </a:solidFill>
              <a:ln w="3175">
                <a:solidFill>
                  <a:srgbClr val="000000"/>
                </a:solidFill>
                <a:round/>
                <a:headEnd/>
                <a:tailEnd/>
              </a:ln>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55" name="Freeform 607"/>
              <p:cNvSpPr>
                <a:spLocks/>
              </p:cNvSpPr>
              <p:nvPr/>
            </p:nvSpPr>
            <p:spPr bwMode="auto">
              <a:xfrm>
                <a:off x="3453" y="1725"/>
                <a:ext cx="153" cy="147"/>
              </a:xfrm>
              <a:custGeom>
                <a:avLst/>
                <a:gdLst>
                  <a:gd name="T0" fmla="*/ 100 w 153"/>
                  <a:gd name="T1" fmla="*/ 26 h 147"/>
                  <a:gd name="T2" fmla="*/ 106 w 153"/>
                  <a:gd name="T3" fmla="*/ 31 h 147"/>
                  <a:gd name="T4" fmla="*/ 106 w 153"/>
                  <a:gd name="T5" fmla="*/ 42 h 147"/>
                  <a:gd name="T6" fmla="*/ 100 w 153"/>
                  <a:gd name="T7" fmla="*/ 63 h 147"/>
                  <a:gd name="T8" fmla="*/ 132 w 153"/>
                  <a:gd name="T9" fmla="*/ 89 h 147"/>
                  <a:gd name="T10" fmla="*/ 143 w 153"/>
                  <a:gd name="T11" fmla="*/ 100 h 147"/>
                  <a:gd name="T12" fmla="*/ 143 w 153"/>
                  <a:gd name="T13" fmla="*/ 116 h 147"/>
                  <a:gd name="T14" fmla="*/ 153 w 153"/>
                  <a:gd name="T15" fmla="*/ 137 h 147"/>
                  <a:gd name="T16" fmla="*/ 137 w 153"/>
                  <a:gd name="T17" fmla="*/ 132 h 147"/>
                  <a:gd name="T18" fmla="*/ 132 w 153"/>
                  <a:gd name="T19" fmla="*/ 137 h 147"/>
                  <a:gd name="T20" fmla="*/ 127 w 153"/>
                  <a:gd name="T21" fmla="*/ 147 h 147"/>
                  <a:gd name="T22" fmla="*/ 100 w 153"/>
                  <a:gd name="T23" fmla="*/ 147 h 147"/>
                  <a:gd name="T24" fmla="*/ 27 w 153"/>
                  <a:gd name="T25" fmla="*/ 95 h 147"/>
                  <a:gd name="T26" fmla="*/ 11 w 153"/>
                  <a:gd name="T27" fmla="*/ 95 h 147"/>
                  <a:gd name="T28" fmla="*/ 0 w 153"/>
                  <a:gd name="T29" fmla="*/ 74 h 147"/>
                  <a:gd name="T30" fmla="*/ 11 w 153"/>
                  <a:gd name="T31" fmla="*/ 68 h 147"/>
                  <a:gd name="T32" fmla="*/ 32 w 153"/>
                  <a:gd name="T33" fmla="*/ 47 h 147"/>
                  <a:gd name="T34" fmla="*/ 32 w 153"/>
                  <a:gd name="T35" fmla="*/ 16 h 147"/>
                  <a:gd name="T36" fmla="*/ 37 w 153"/>
                  <a:gd name="T37" fmla="*/ 16 h 147"/>
                  <a:gd name="T38" fmla="*/ 42 w 153"/>
                  <a:gd name="T39" fmla="*/ 5 h 147"/>
                  <a:gd name="T40" fmla="*/ 53 w 153"/>
                  <a:gd name="T41" fmla="*/ 0 h 147"/>
                  <a:gd name="T42" fmla="*/ 69 w 153"/>
                  <a:gd name="T43" fmla="*/ 5 h 147"/>
                  <a:gd name="T44" fmla="*/ 74 w 153"/>
                  <a:gd name="T45" fmla="*/ 5 h 147"/>
                  <a:gd name="T46" fmla="*/ 85 w 153"/>
                  <a:gd name="T47" fmla="*/ 5 h 147"/>
                  <a:gd name="T48" fmla="*/ 95 w 153"/>
                  <a:gd name="T49" fmla="*/ 26 h 147"/>
                  <a:gd name="T50" fmla="*/ 100 w 153"/>
                  <a:gd name="T51" fmla="*/ 26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53" h="147">
                    <a:moveTo>
                      <a:pt x="100" y="26"/>
                    </a:moveTo>
                    <a:lnTo>
                      <a:pt x="106" y="31"/>
                    </a:lnTo>
                    <a:lnTo>
                      <a:pt x="106" y="42"/>
                    </a:lnTo>
                    <a:lnTo>
                      <a:pt x="100" y="63"/>
                    </a:lnTo>
                    <a:lnTo>
                      <a:pt x="132" y="89"/>
                    </a:lnTo>
                    <a:lnTo>
                      <a:pt x="143" y="100"/>
                    </a:lnTo>
                    <a:lnTo>
                      <a:pt x="143" y="116"/>
                    </a:lnTo>
                    <a:lnTo>
                      <a:pt x="153" y="137"/>
                    </a:lnTo>
                    <a:lnTo>
                      <a:pt x="137" y="132"/>
                    </a:lnTo>
                    <a:lnTo>
                      <a:pt x="132" y="137"/>
                    </a:lnTo>
                    <a:lnTo>
                      <a:pt x="127" y="147"/>
                    </a:lnTo>
                    <a:lnTo>
                      <a:pt x="100" y="147"/>
                    </a:lnTo>
                    <a:lnTo>
                      <a:pt x="27" y="95"/>
                    </a:lnTo>
                    <a:lnTo>
                      <a:pt x="11" y="95"/>
                    </a:lnTo>
                    <a:lnTo>
                      <a:pt x="0" y="74"/>
                    </a:lnTo>
                    <a:lnTo>
                      <a:pt x="11" y="68"/>
                    </a:lnTo>
                    <a:lnTo>
                      <a:pt x="32" y="47"/>
                    </a:lnTo>
                    <a:lnTo>
                      <a:pt x="32" y="16"/>
                    </a:lnTo>
                    <a:lnTo>
                      <a:pt x="37" y="16"/>
                    </a:lnTo>
                    <a:lnTo>
                      <a:pt x="42" y="5"/>
                    </a:lnTo>
                    <a:lnTo>
                      <a:pt x="53" y="0"/>
                    </a:lnTo>
                    <a:lnTo>
                      <a:pt x="69" y="5"/>
                    </a:lnTo>
                    <a:lnTo>
                      <a:pt x="74" y="5"/>
                    </a:lnTo>
                    <a:lnTo>
                      <a:pt x="85" y="5"/>
                    </a:lnTo>
                    <a:lnTo>
                      <a:pt x="95" y="26"/>
                    </a:lnTo>
                    <a:lnTo>
                      <a:pt x="100" y="26"/>
                    </a:lnTo>
                  </a:path>
                </a:pathLst>
              </a:custGeom>
              <a:solidFill>
                <a:srgbClr val="FB97F4"/>
              </a:solidFill>
              <a:ln w="5" cap="sq">
                <a:solidFill>
                  <a:srgbClr val="000000"/>
                </a:solidFill>
                <a:prstDash val="solid"/>
                <a:miter lim="800000"/>
                <a:headEnd/>
                <a:tailEnd/>
              </a:ln>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grpSp>
        <p:sp>
          <p:nvSpPr>
            <p:cNvPr id="8" name="Freeform 609"/>
            <p:cNvSpPr>
              <a:spLocks/>
            </p:cNvSpPr>
            <p:nvPr/>
          </p:nvSpPr>
          <p:spPr bwMode="auto">
            <a:xfrm>
              <a:off x="3580" y="1857"/>
              <a:ext cx="31" cy="26"/>
            </a:xfrm>
            <a:custGeom>
              <a:avLst/>
              <a:gdLst>
                <a:gd name="T0" fmla="*/ 21 w 31"/>
                <a:gd name="T1" fmla="*/ 0 h 26"/>
                <a:gd name="T2" fmla="*/ 26 w 31"/>
                <a:gd name="T3" fmla="*/ 5 h 26"/>
                <a:gd name="T4" fmla="*/ 21 w 31"/>
                <a:gd name="T5" fmla="*/ 10 h 26"/>
                <a:gd name="T6" fmla="*/ 26 w 31"/>
                <a:gd name="T7" fmla="*/ 21 h 26"/>
                <a:gd name="T8" fmla="*/ 31 w 31"/>
                <a:gd name="T9" fmla="*/ 26 h 26"/>
                <a:gd name="T10" fmla="*/ 16 w 31"/>
                <a:gd name="T11" fmla="*/ 21 h 26"/>
                <a:gd name="T12" fmla="*/ 0 w 31"/>
                <a:gd name="T13" fmla="*/ 15 h 26"/>
                <a:gd name="T14" fmla="*/ 5 w 31"/>
                <a:gd name="T15" fmla="*/ 5 h 26"/>
                <a:gd name="T16" fmla="*/ 10 w 31"/>
                <a:gd name="T17" fmla="*/ 0 h 26"/>
                <a:gd name="T18" fmla="*/ 21 w 31"/>
                <a:gd name="T19" fmla="*/ 0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1" h="26">
                  <a:moveTo>
                    <a:pt x="21" y="0"/>
                  </a:moveTo>
                  <a:lnTo>
                    <a:pt x="26" y="5"/>
                  </a:lnTo>
                  <a:lnTo>
                    <a:pt x="21" y="10"/>
                  </a:lnTo>
                  <a:lnTo>
                    <a:pt x="26" y="21"/>
                  </a:lnTo>
                  <a:lnTo>
                    <a:pt x="31" y="26"/>
                  </a:lnTo>
                  <a:lnTo>
                    <a:pt x="16" y="21"/>
                  </a:lnTo>
                  <a:lnTo>
                    <a:pt x="0" y="15"/>
                  </a:lnTo>
                  <a:lnTo>
                    <a:pt x="5" y="5"/>
                  </a:lnTo>
                  <a:lnTo>
                    <a:pt x="10" y="0"/>
                  </a:lnTo>
                  <a:lnTo>
                    <a:pt x="21"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9" name="Freeform 610"/>
            <p:cNvSpPr>
              <a:spLocks/>
            </p:cNvSpPr>
            <p:nvPr/>
          </p:nvSpPr>
          <p:spPr bwMode="auto">
            <a:xfrm>
              <a:off x="3654" y="1925"/>
              <a:ext cx="10" cy="32"/>
            </a:xfrm>
            <a:custGeom>
              <a:avLst/>
              <a:gdLst>
                <a:gd name="T0" fmla="*/ 10 w 10"/>
                <a:gd name="T1" fmla="*/ 16 h 32"/>
                <a:gd name="T2" fmla="*/ 10 w 10"/>
                <a:gd name="T3" fmla="*/ 21 h 32"/>
                <a:gd name="T4" fmla="*/ 10 w 10"/>
                <a:gd name="T5" fmla="*/ 32 h 32"/>
                <a:gd name="T6" fmla="*/ 0 w 10"/>
                <a:gd name="T7" fmla="*/ 27 h 32"/>
                <a:gd name="T8" fmla="*/ 0 w 10"/>
                <a:gd name="T9" fmla="*/ 21 h 32"/>
                <a:gd name="T10" fmla="*/ 0 w 10"/>
                <a:gd name="T11" fmla="*/ 16 h 32"/>
                <a:gd name="T12" fmla="*/ 0 w 10"/>
                <a:gd name="T13" fmla="*/ 6 h 32"/>
                <a:gd name="T14" fmla="*/ 5 w 10"/>
                <a:gd name="T15" fmla="*/ 0 h 32"/>
                <a:gd name="T16" fmla="*/ 10 w 10"/>
                <a:gd name="T17" fmla="*/ 6 h 32"/>
                <a:gd name="T18" fmla="*/ 10 w 10"/>
                <a:gd name="T19" fmla="*/ 16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 h="32">
                  <a:moveTo>
                    <a:pt x="10" y="16"/>
                  </a:moveTo>
                  <a:lnTo>
                    <a:pt x="10" y="21"/>
                  </a:lnTo>
                  <a:lnTo>
                    <a:pt x="10" y="32"/>
                  </a:lnTo>
                  <a:lnTo>
                    <a:pt x="0" y="27"/>
                  </a:lnTo>
                  <a:lnTo>
                    <a:pt x="0" y="21"/>
                  </a:lnTo>
                  <a:lnTo>
                    <a:pt x="0" y="16"/>
                  </a:lnTo>
                  <a:lnTo>
                    <a:pt x="0" y="6"/>
                  </a:lnTo>
                  <a:lnTo>
                    <a:pt x="5" y="0"/>
                  </a:lnTo>
                  <a:lnTo>
                    <a:pt x="10" y="6"/>
                  </a:lnTo>
                  <a:lnTo>
                    <a:pt x="10" y="16"/>
                  </a:lnTo>
                </a:path>
              </a:pathLst>
            </a:custGeom>
            <a:solidFill>
              <a:srgbClr val="FFFF00"/>
            </a:solidFill>
            <a:ln w="5" cap="sq">
              <a:solidFill>
                <a:srgbClr val="000000"/>
              </a:solidFill>
              <a:prstDash val="solid"/>
              <a:miter lim="800000"/>
              <a:headEnd/>
              <a:tailEnd/>
            </a:ln>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 name="Freeform 611"/>
            <p:cNvSpPr>
              <a:spLocks/>
            </p:cNvSpPr>
            <p:nvPr/>
          </p:nvSpPr>
          <p:spPr bwMode="auto">
            <a:xfrm>
              <a:off x="3780" y="1704"/>
              <a:ext cx="195" cy="163"/>
            </a:xfrm>
            <a:custGeom>
              <a:avLst/>
              <a:gdLst>
                <a:gd name="T0" fmla="*/ 16 w 195"/>
                <a:gd name="T1" fmla="*/ 58 h 163"/>
                <a:gd name="T2" fmla="*/ 27 w 195"/>
                <a:gd name="T3" fmla="*/ 63 h 163"/>
                <a:gd name="T4" fmla="*/ 32 w 195"/>
                <a:gd name="T5" fmla="*/ 47 h 163"/>
                <a:gd name="T6" fmla="*/ 48 w 195"/>
                <a:gd name="T7" fmla="*/ 42 h 163"/>
                <a:gd name="T8" fmla="*/ 53 w 195"/>
                <a:gd name="T9" fmla="*/ 26 h 163"/>
                <a:gd name="T10" fmla="*/ 74 w 195"/>
                <a:gd name="T11" fmla="*/ 21 h 163"/>
                <a:gd name="T12" fmla="*/ 95 w 195"/>
                <a:gd name="T13" fmla="*/ 26 h 163"/>
                <a:gd name="T14" fmla="*/ 100 w 195"/>
                <a:gd name="T15" fmla="*/ 31 h 163"/>
                <a:gd name="T16" fmla="*/ 116 w 195"/>
                <a:gd name="T17" fmla="*/ 21 h 163"/>
                <a:gd name="T18" fmla="*/ 127 w 195"/>
                <a:gd name="T19" fmla="*/ 15 h 163"/>
                <a:gd name="T20" fmla="*/ 132 w 195"/>
                <a:gd name="T21" fmla="*/ 5 h 163"/>
                <a:gd name="T22" fmla="*/ 137 w 195"/>
                <a:gd name="T23" fmla="*/ 0 h 163"/>
                <a:gd name="T24" fmla="*/ 148 w 195"/>
                <a:gd name="T25" fmla="*/ 10 h 163"/>
                <a:gd name="T26" fmla="*/ 153 w 195"/>
                <a:gd name="T27" fmla="*/ 31 h 163"/>
                <a:gd name="T28" fmla="*/ 174 w 195"/>
                <a:gd name="T29" fmla="*/ 21 h 163"/>
                <a:gd name="T30" fmla="*/ 195 w 195"/>
                <a:gd name="T31" fmla="*/ 21 h 163"/>
                <a:gd name="T32" fmla="*/ 195 w 195"/>
                <a:gd name="T33" fmla="*/ 31 h 163"/>
                <a:gd name="T34" fmla="*/ 185 w 195"/>
                <a:gd name="T35" fmla="*/ 31 h 163"/>
                <a:gd name="T36" fmla="*/ 164 w 195"/>
                <a:gd name="T37" fmla="*/ 37 h 163"/>
                <a:gd name="T38" fmla="*/ 153 w 195"/>
                <a:gd name="T39" fmla="*/ 42 h 163"/>
                <a:gd name="T40" fmla="*/ 158 w 195"/>
                <a:gd name="T41" fmla="*/ 73 h 163"/>
                <a:gd name="T42" fmla="*/ 143 w 195"/>
                <a:gd name="T43" fmla="*/ 84 h 163"/>
                <a:gd name="T44" fmla="*/ 148 w 195"/>
                <a:gd name="T45" fmla="*/ 95 h 163"/>
                <a:gd name="T46" fmla="*/ 137 w 195"/>
                <a:gd name="T47" fmla="*/ 100 h 163"/>
                <a:gd name="T48" fmla="*/ 132 w 195"/>
                <a:gd name="T49" fmla="*/ 126 h 163"/>
                <a:gd name="T50" fmla="*/ 122 w 195"/>
                <a:gd name="T51" fmla="*/ 121 h 163"/>
                <a:gd name="T52" fmla="*/ 95 w 195"/>
                <a:gd name="T53" fmla="*/ 137 h 163"/>
                <a:gd name="T54" fmla="*/ 100 w 195"/>
                <a:gd name="T55" fmla="*/ 153 h 163"/>
                <a:gd name="T56" fmla="*/ 69 w 195"/>
                <a:gd name="T57" fmla="*/ 163 h 163"/>
                <a:gd name="T58" fmla="*/ 42 w 195"/>
                <a:gd name="T59" fmla="*/ 163 h 163"/>
                <a:gd name="T60" fmla="*/ 16 w 195"/>
                <a:gd name="T61" fmla="*/ 158 h 163"/>
                <a:gd name="T62" fmla="*/ 27 w 195"/>
                <a:gd name="T63" fmla="*/ 142 h 163"/>
                <a:gd name="T64" fmla="*/ 27 w 195"/>
                <a:gd name="T65" fmla="*/ 137 h 163"/>
                <a:gd name="T66" fmla="*/ 27 w 195"/>
                <a:gd name="T67" fmla="*/ 132 h 163"/>
                <a:gd name="T68" fmla="*/ 11 w 195"/>
                <a:gd name="T69" fmla="*/ 126 h 163"/>
                <a:gd name="T70" fmla="*/ 0 w 195"/>
                <a:gd name="T71" fmla="*/ 89 h 163"/>
                <a:gd name="T72" fmla="*/ 6 w 195"/>
                <a:gd name="T73" fmla="*/ 52 h 163"/>
                <a:gd name="T74" fmla="*/ 16 w 195"/>
                <a:gd name="T75" fmla="*/ 58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95" h="163">
                  <a:moveTo>
                    <a:pt x="16" y="58"/>
                  </a:moveTo>
                  <a:lnTo>
                    <a:pt x="27" y="63"/>
                  </a:lnTo>
                  <a:lnTo>
                    <a:pt x="32" y="47"/>
                  </a:lnTo>
                  <a:lnTo>
                    <a:pt x="48" y="42"/>
                  </a:lnTo>
                  <a:lnTo>
                    <a:pt x="53" y="26"/>
                  </a:lnTo>
                  <a:lnTo>
                    <a:pt x="74" y="21"/>
                  </a:lnTo>
                  <a:lnTo>
                    <a:pt x="95" y="26"/>
                  </a:lnTo>
                  <a:lnTo>
                    <a:pt x="100" y="31"/>
                  </a:lnTo>
                  <a:lnTo>
                    <a:pt x="116" y="21"/>
                  </a:lnTo>
                  <a:lnTo>
                    <a:pt x="127" y="15"/>
                  </a:lnTo>
                  <a:lnTo>
                    <a:pt x="132" y="5"/>
                  </a:lnTo>
                  <a:lnTo>
                    <a:pt x="137" y="0"/>
                  </a:lnTo>
                  <a:lnTo>
                    <a:pt x="148" y="10"/>
                  </a:lnTo>
                  <a:lnTo>
                    <a:pt x="153" y="31"/>
                  </a:lnTo>
                  <a:lnTo>
                    <a:pt x="174" y="21"/>
                  </a:lnTo>
                  <a:lnTo>
                    <a:pt x="195" y="21"/>
                  </a:lnTo>
                  <a:lnTo>
                    <a:pt x="195" y="31"/>
                  </a:lnTo>
                  <a:lnTo>
                    <a:pt x="185" y="31"/>
                  </a:lnTo>
                  <a:lnTo>
                    <a:pt x="164" y="37"/>
                  </a:lnTo>
                  <a:lnTo>
                    <a:pt x="153" y="42"/>
                  </a:lnTo>
                  <a:lnTo>
                    <a:pt x="158" y="73"/>
                  </a:lnTo>
                  <a:lnTo>
                    <a:pt x="143" y="84"/>
                  </a:lnTo>
                  <a:lnTo>
                    <a:pt x="148" y="95"/>
                  </a:lnTo>
                  <a:lnTo>
                    <a:pt x="137" y="100"/>
                  </a:lnTo>
                  <a:lnTo>
                    <a:pt x="132" y="126"/>
                  </a:lnTo>
                  <a:lnTo>
                    <a:pt x="122" y="121"/>
                  </a:lnTo>
                  <a:lnTo>
                    <a:pt x="95" y="137"/>
                  </a:lnTo>
                  <a:lnTo>
                    <a:pt x="100" y="153"/>
                  </a:lnTo>
                  <a:lnTo>
                    <a:pt x="69" y="163"/>
                  </a:lnTo>
                  <a:lnTo>
                    <a:pt x="42" y="163"/>
                  </a:lnTo>
                  <a:lnTo>
                    <a:pt x="16" y="158"/>
                  </a:lnTo>
                  <a:lnTo>
                    <a:pt x="27" y="142"/>
                  </a:lnTo>
                  <a:lnTo>
                    <a:pt x="27" y="137"/>
                  </a:lnTo>
                  <a:lnTo>
                    <a:pt x="27" y="132"/>
                  </a:lnTo>
                  <a:lnTo>
                    <a:pt x="11" y="126"/>
                  </a:lnTo>
                  <a:lnTo>
                    <a:pt x="0" y="89"/>
                  </a:lnTo>
                  <a:lnTo>
                    <a:pt x="6" y="52"/>
                  </a:lnTo>
                  <a:lnTo>
                    <a:pt x="16" y="58"/>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 name="Freeform 612"/>
            <p:cNvSpPr>
              <a:spLocks/>
            </p:cNvSpPr>
            <p:nvPr/>
          </p:nvSpPr>
          <p:spPr bwMode="auto">
            <a:xfrm>
              <a:off x="4234" y="1888"/>
              <a:ext cx="53" cy="32"/>
            </a:xfrm>
            <a:custGeom>
              <a:avLst/>
              <a:gdLst>
                <a:gd name="T0" fmla="*/ 26 w 53"/>
                <a:gd name="T1" fmla="*/ 6 h 32"/>
                <a:gd name="T2" fmla="*/ 42 w 53"/>
                <a:gd name="T3" fmla="*/ 6 h 32"/>
                <a:gd name="T4" fmla="*/ 53 w 53"/>
                <a:gd name="T5" fmla="*/ 27 h 32"/>
                <a:gd name="T6" fmla="*/ 31 w 53"/>
                <a:gd name="T7" fmla="*/ 27 h 32"/>
                <a:gd name="T8" fmla="*/ 16 w 53"/>
                <a:gd name="T9" fmla="*/ 32 h 32"/>
                <a:gd name="T10" fmla="*/ 0 w 53"/>
                <a:gd name="T11" fmla="*/ 21 h 32"/>
                <a:gd name="T12" fmla="*/ 0 w 53"/>
                <a:gd name="T13" fmla="*/ 16 h 32"/>
                <a:gd name="T14" fmla="*/ 10 w 53"/>
                <a:gd name="T15" fmla="*/ 0 h 32"/>
                <a:gd name="T16" fmla="*/ 26 w 53"/>
                <a:gd name="T17" fmla="*/ 6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3" h="32">
                  <a:moveTo>
                    <a:pt x="26" y="6"/>
                  </a:moveTo>
                  <a:lnTo>
                    <a:pt x="42" y="6"/>
                  </a:lnTo>
                  <a:lnTo>
                    <a:pt x="53" y="27"/>
                  </a:lnTo>
                  <a:lnTo>
                    <a:pt x="31" y="27"/>
                  </a:lnTo>
                  <a:lnTo>
                    <a:pt x="16" y="32"/>
                  </a:lnTo>
                  <a:lnTo>
                    <a:pt x="0" y="21"/>
                  </a:lnTo>
                  <a:lnTo>
                    <a:pt x="0" y="16"/>
                  </a:lnTo>
                  <a:lnTo>
                    <a:pt x="10" y="0"/>
                  </a:lnTo>
                  <a:lnTo>
                    <a:pt x="26" y="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2" name="Freeform 613"/>
            <p:cNvSpPr>
              <a:spLocks/>
            </p:cNvSpPr>
            <p:nvPr/>
          </p:nvSpPr>
          <p:spPr bwMode="auto">
            <a:xfrm>
              <a:off x="4223" y="1920"/>
              <a:ext cx="85" cy="105"/>
            </a:xfrm>
            <a:custGeom>
              <a:avLst/>
              <a:gdLst>
                <a:gd name="T0" fmla="*/ 58 w 85"/>
                <a:gd name="T1" fmla="*/ 53 h 105"/>
                <a:gd name="T2" fmla="*/ 64 w 85"/>
                <a:gd name="T3" fmla="*/ 63 h 105"/>
                <a:gd name="T4" fmla="*/ 74 w 85"/>
                <a:gd name="T5" fmla="*/ 47 h 105"/>
                <a:gd name="T6" fmla="*/ 85 w 85"/>
                <a:gd name="T7" fmla="*/ 84 h 105"/>
                <a:gd name="T8" fmla="*/ 79 w 85"/>
                <a:gd name="T9" fmla="*/ 105 h 105"/>
                <a:gd name="T10" fmla="*/ 64 w 85"/>
                <a:gd name="T11" fmla="*/ 69 h 105"/>
                <a:gd name="T12" fmla="*/ 58 w 85"/>
                <a:gd name="T13" fmla="*/ 79 h 105"/>
                <a:gd name="T14" fmla="*/ 32 w 85"/>
                <a:gd name="T15" fmla="*/ 90 h 105"/>
                <a:gd name="T16" fmla="*/ 21 w 85"/>
                <a:gd name="T17" fmla="*/ 58 h 105"/>
                <a:gd name="T18" fmla="*/ 16 w 85"/>
                <a:gd name="T19" fmla="*/ 42 h 105"/>
                <a:gd name="T20" fmla="*/ 5 w 85"/>
                <a:gd name="T21" fmla="*/ 37 h 105"/>
                <a:gd name="T22" fmla="*/ 16 w 85"/>
                <a:gd name="T23" fmla="*/ 21 h 105"/>
                <a:gd name="T24" fmla="*/ 0 w 85"/>
                <a:gd name="T25" fmla="*/ 11 h 105"/>
                <a:gd name="T26" fmla="*/ 5 w 85"/>
                <a:gd name="T27" fmla="*/ 0 h 105"/>
                <a:gd name="T28" fmla="*/ 27 w 85"/>
                <a:gd name="T29" fmla="*/ 5 h 105"/>
                <a:gd name="T30" fmla="*/ 32 w 85"/>
                <a:gd name="T31" fmla="*/ 21 h 105"/>
                <a:gd name="T32" fmla="*/ 74 w 85"/>
                <a:gd name="T33" fmla="*/ 26 h 105"/>
                <a:gd name="T34" fmla="*/ 69 w 85"/>
                <a:gd name="T35" fmla="*/ 42 h 105"/>
                <a:gd name="T36" fmla="*/ 58 w 85"/>
                <a:gd name="T37" fmla="*/ 47 h 105"/>
                <a:gd name="T38" fmla="*/ 58 w 85"/>
                <a:gd name="T39" fmla="*/ 53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5" h="105">
                  <a:moveTo>
                    <a:pt x="58" y="53"/>
                  </a:moveTo>
                  <a:lnTo>
                    <a:pt x="64" y="63"/>
                  </a:lnTo>
                  <a:lnTo>
                    <a:pt x="74" y="47"/>
                  </a:lnTo>
                  <a:lnTo>
                    <a:pt x="85" y="84"/>
                  </a:lnTo>
                  <a:lnTo>
                    <a:pt x="79" y="105"/>
                  </a:lnTo>
                  <a:lnTo>
                    <a:pt x="64" y="69"/>
                  </a:lnTo>
                  <a:lnTo>
                    <a:pt x="58" y="79"/>
                  </a:lnTo>
                  <a:lnTo>
                    <a:pt x="32" y="90"/>
                  </a:lnTo>
                  <a:lnTo>
                    <a:pt x="21" y="58"/>
                  </a:lnTo>
                  <a:lnTo>
                    <a:pt x="16" y="42"/>
                  </a:lnTo>
                  <a:lnTo>
                    <a:pt x="5" y="37"/>
                  </a:lnTo>
                  <a:lnTo>
                    <a:pt x="16" y="21"/>
                  </a:lnTo>
                  <a:lnTo>
                    <a:pt x="0" y="11"/>
                  </a:lnTo>
                  <a:lnTo>
                    <a:pt x="5" y="0"/>
                  </a:lnTo>
                  <a:lnTo>
                    <a:pt x="27" y="5"/>
                  </a:lnTo>
                  <a:lnTo>
                    <a:pt x="32" y="21"/>
                  </a:lnTo>
                  <a:lnTo>
                    <a:pt x="74" y="26"/>
                  </a:lnTo>
                  <a:lnTo>
                    <a:pt x="69" y="42"/>
                  </a:lnTo>
                  <a:lnTo>
                    <a:pt x="58" y="47"/>
                  </a:lnTo>
                  <a:lnTo>
                    <a:pt x="58" y="53"/>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3" name="Freeform 614"/>
            <p:cNvSpPr>
              <a:spLocks/>
            </p:cNvSpPr>
            <p:nvPr/>
          </p:nvSpPr>
          <p:spPr bwMode="auto">
            <a:xfrm>
              <a:off x="4128" y="2215"/>
              <a:ext cx="37" cy="74"/>
            </a:xfrm>
            <a:custGeom>
              <a:avLst/>
              <a:gdLst>
                <a:gd name="T0" fmla="*/ 6 w 37"/>
                <a:gd name="T1" fmla="*/ 0 h 74"/>
                <a:gd name="T2" fmla="*/ 21 w 37"/>
                <a:gd name="T3" fmla="*/ 16 h 74"/>
                <a:gd name="T4" fmla="*/ 37 w 37"/>
                <a:gd name="T5" fmla="*/ 53 h 74"/>
                <a:gd name="T6" fmla="*/ 32 w 37"/>
                <a:gd name="T7" fmla="*/ 69 h 74"/>
                <a:gd name="T8" fmla="*/ 11 w 37"/>
                <a:gd name="T9" fmla="*/ 74 h 74"/>
                <a:gd name="T10" fmla="*/ 0 w 37"/>
                <a:gd name="T11" fmla="*/ 43 h 74"/>
                <a:gd name="T12" fmla="*/ 6 w 37"/>
                <a:gd name="T13" fmla="*/ 0 h 74"/>
              </a:gdLst>
              <a:ahLst/>
              <a:cxnLst>
                <a:cxn ang="0">
                  <a:pos x="T0" y="T1"/>
                </a:cxn>
                <a:cxn ang="0">
                  <a:pos x="T2" y="T3"/>
                </a:cxn>
                <a:cxn ang="0">
                  <a:pos x="T4" y="T5"/>
                </a:cxn>
                <a:cxn ang="0">
                  <a:pos x="T6" y="T7"/>
                </a:cxn>
                <a:cxn ang="0">
                  <a:pos x="T8" y="T9"/>
                </a:cxn>
                <a:cxn ang="0">
                  <a:pos x="T10" y="T11"/>
                </a:cxn>
                <a:cxn ang="0">
                  <a:pos x="T12" y="T13"/>
                </a:cxn>
              </a:cxnLst>
              <a:rect l="0" t="0" r="r" b="b"/>
              <a:pathLst>
                <a:path w="37" h="74">
                  <a:moveTo>
                    <a:pt x="6" y="0"/>
                  </a:moveTo>
                  <a:lnTo>
                    <a:pt x="21" y="16"/>
                  </a:lnTo>
                  <a:lnTo>
                    <a:pt x="37" y="53"/>
                  </a:lnTo>
                  <a:lnTo>
                    <a:pt x="32" y="69"/>
                  </a:lnTo>
                  <a:lnTo>
                    <a:pt x="11" y="74"/>
                  </a:lnTo>
                  <a:lnTo>
                    <a:pt x="0" y="43"/>
                  </a:lnTo>
                  <a:lnTo>
                    <a:pt x="6"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4" name="Freeform 615"/>
            <p:cNvSpPr>
              <a:spLocks/>
            </p:cNvSpPr>
            <p:nvPr/>
          </p:nvSpPr>
          <p:spPr bwMode="auto">
            <a:xfrm>
              <a:off x="4302" y="1883"/>
              <a:ext cx="137" cy="338"/>
            </a:xfrm>
            <a:custGeom>
              <a:avLst/>
              <a:gdLst>
                <a:gd name="T0" fmla="*/ 79 w 137"/>
                <a:gd name="T1" fmla="*/ 21 h 338"/>
                <a:gd name="T2" fmla="*/ 90 w 137"/>
                <a:gd name="T3" fmla="*/ 48 h 338"/>
                <a:gd name="T4" fmla="*/ 74 w 137"/>
                <a:gd name="T5" fmla="*/ 74 h 338"/>
                <a:gd name="T6" fmla="*/ 85 w 137"/>
                <a:gd name="T7" fmla="*/ 84 h 338"/>
                <a:gd name="T8" fmla="*/ 85 w 137"/>
                <a:gd name="T9" fmla="*/ 84 h 338"/>
                <a:gd name="T10" fmla="*/ 106 w 137"/>
                <a:gd name="T11" fmla="*/ 95 h 338"/>
                <a:gd name="T12" fmla="*/ 116 w 137"/>
                <a:gd name="T13" fmla="*/ 121 h 338"/>
                <a:gd name="T14" fmla="*/ 137 w 137"/>
                <a:gd name="T15" fmla="*/ 127 h 338"/>
                <a:gd name="T16" fmla="*/ 127 w 137"/>
                <a:gd name="T17" fmla="*/ 137 h 338"/>
                <a:gd name="T18" fmla="*/ 122 w 137"/>
                <a:gd name="T19" fmla="*/ 142 h 338"/>
                <a:gd name="T20" fmla="*/ 101 w 137"/>
                <a:gd name="T21" fmla="*/ 158 h 338"/>
                <a:gd name="T22" fmla="*/ 95 w 137"/>
                <a:gd name="T23" fmla="*/ 164 h 338"/>
                <a:gd name="T24" fmla="*/ 90 w 137"/>
                <a:gd name="T25" fmla="*/ 179 h 338"/>
                <a:gd name="T26" fmla="*/ 95 w 137"/>
                <a:gd name="T27" fmla="*/ 195 h 338"/>
                <a:gd name="T28" fmla="*/ 116 w 137"/>
                <a:gd name="T29" fmla="*/ 216 h 338"/>
                <a:gd name="T30" fmla="*/ 111 w 137"/>
                <a:gd name="T31" fmla="*/ 243 h 338"/>
                <a:gd name="T32" fmla="*/ 127 w 137"/>
                <a:gd name="T33" fmla="*/ 264 h 338"/>
                <a:gd name="T34" fmla="*/ 127 w 137"/>
                <a:gd name="T35" fmla="*/ 280 h 338"/>
                <a:gd name="T36" fmla="*/ 137 w 137"/>
                <a:gd name="T37" fmla="*/ 301 h 338"/>
                <a:gd name="T38" fmla="*/ 122 w 137"/>
                <a:gd name="T39" fmla="*/ 338 h 338"/>
                <a:gd name="T40" fmla="*/ 122 w 137"/>
                <a:gd name="T41" fmla="*/ 285 h 338"/>
                <a:gd name="T42" fmla="*/ 106 w 137"/>
                <a:gd name="T43" fmla="*/ 243 h 338"/>
                <a:gd name="T44" fmla="*/ 85 w 137"/>
                <a:gd name="T45" fmla="*/ 201 h 338"/>
                <a:gd name="T46" fmla="*/ 79 w 137"/>
                <a:gd name="T47" fmla="*/ 216 h 338"/>
                <a:gd name="T48" fmla="*/ 64 w 137"/>
                <a:gd name="T49" fmla="*/ 232 h 338"/>
                <a:gd name="T50" fmla="*/ 43 w 137"/>
                <a:gd name="T51" fmla="*/ 227 h 338"/>
                <a:gd name="T52" fmla="*/ 48 w 137"/>
                <a:gd name="T53" fmla="*/ 195 h 338"/>
                <a:gd name="T54" fmla="*/ 11 w 137"/>
                <a:gd name="T55" fmla="*/ 148 h 338"/>
                <a:gd name="T56" fmla="*/ 0 w 137"/>
                <a:gd name="T57" fmla="*/ 142 h 338"/>
                <a:gd name="T58" fmla="*/ 6 w 137"/>
                <a:gd name="T59" fmla="*/ 121 h 338"/>
                <a:gd name="T60" fmla="*/ 11 w 137"/>
                <a:gd name="T61" fmla="*/ 116 h 338"/>
                <a:gd name="T62" fmla="*/ 11 w 137"/>
                <a:gd name="T63" fmla="*/ 79 h 338"/>
                <a:gd name="T64" fmla="*/ 21 w 137"/>
                <a:gd name="T65" fmla="*/ 84 h 338"/>
                <a:gd name="T66" fmla="*/ 32 w 137"/>
                <a:gd name="T67" fmla="*/ 37 h 338"/>
                <a:gd name="T68" fmla="*/ 53 w 137"/>
                <a:gd name="T69" fmla="*/ 21 h 338"/>
                <a:gd name="T70" fmla="*/ 58 w 137"/>
                <a:gd name="T71" fmla="*/ 5 h 338"/>
                <a:gd name="T72" fmla="*/ 64 w 137"/>
                <a:gd name="T73" fmla="*/ 0 h 338"/>
                <a:gd name="T74" fmla="*/ 79 w 137"/>
                <a:gd name="T75" fmla="*/ 21 h 3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37" h="338">
                  <a:moveTo>
                    <a:pt x="79" y="21"/>
                  </a:moveTo>
                  <a:lnTo>
                    <a:pt x="90" y="48"/>
                  </a:lnTo>
                  <a:lnTo>
                    <a:pt x="74" y="74"/>
                  </a:lnTo>
                  <a:lnTo>
                    <a:pt x="85" y="84"/>
                  </a:lnTo>
                  <a:lnTo>
                    <a:pt x="85" y="84"/>
                  </a:lnTo>
                  <a:lnTo>
                    <a:pt x="106" y="95"/>
                  </a:lnTo>
                  <a:lnTo>
                    <a:pt x="116" y="121"/>
                  </a:lnTo>
                  <a:lnTo>
                    <a:pt x="137" y="127"/>
                  </a:lnTo>
                  <a:lnTo>
                    <a:pt x="127" y="137"/>
                  </a:lnTo>
                  <a:lnTo>
                    <a:pt x="122" y="142"/>
                  </a:lnTo>
                  <a:lnTo>
                    <a:pt x="101" y="158"/>
                  </a:lnTo>
                  <a:lnTo>
                    <a:pt x="95" y="164"/>
                  </a:lnTo>
                  <a:lnTo>
                    <a:pt x="90" y="179"/>
                  </a:lnTo>
                  <a:lnTo>
                    <a:pt x="95" y="195"/>
                  </a:lnTo>
                  <a:lnTo>
                    <a:pt x="116" y="216"/>
                  </a:lnTo>
                  <a:lnTo>
                    <a:pt x="111" y="243"/>
                  </a:lnTo>
                  <a:lnTo>
                    <a:pt x="127" y="264"/>
                  </a:lnTo>
                  <a:lnTo>
                    <a:pt x="127" y="280"/>
                  </a:lnTo>
                  <a:lnTo>
                    <a:pt x="137" y="301"/>
                  </a:lnTo>
                  <a:lnTo>
                    <a:pt x="122" y="338"/>
                  </a:lnTo>
                  <a:lnTo>
                    <a:pt x="122" y="285"/>
                  </a:lnTo>
                  <a:lnTo>
                    <a:pt x="106" y="243"/>
                  </a:lnTo>
                  <a:lnTo>
                    <a:pt x="85" y="201"/>
                  </a:lnTo>
                  <a:lnTo>
                    <a:pt x="79" y="216"/>
                  </a:lnTo>
                  <a:lnTo>
                    <a:pt x="64" y="232"/>
                  </a:lnTo>
                  <a:lnTo>
                    <a:pt x="43" y="227"/>
                  </a:lnTo>
                  <a:lnTo>
                    <a:pt x="48" y="195"/>
                  </a:lnTo>
                  <a:lnTo>
                    <a:pt x="11" y="148"/>
                  </a:lnTo>
                  <a:lnTo>
                    <a:pt x="0" y="142"/>
                  </a:lnTo>
                  <a:lnTo>
                    <a:pt x="6" y="121"/>
                  </a:lnTo>
                  <a:lnTo>
                    <a:pt x="11" y="116"/>
                  </a:lnTo>
                  <a:lnTo>
                    <a:pt x="11" y="79"/>
                  </a:lnTo>
                  <a:lnTo>
                    <a:pt x="21" y="84"/>
                  </a:lnTo>
                  <a:lnTo>
                    <a:pt x="32" y="37"/>
                  </a:lnTo>
                  <a:lnTo>
                    <a:pt x="53" y="21"/>
                  </a:lnTo>
                  <a:lnTo>
                    <a:pt x="58" y="5"/>
                  </a:lnTo>
                  <a:lnTo>
                    <a:pt x="64" y="0"/>
                  </a:lnTo>
                  <a:lnTo>
                    <a:pt x="79" y="2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5" name="Freeform 616"/>
            <p:cNvSpPr>
              <a:spLocks/>
            </p:cNvSpPr>
            <p:nvPr/>
          </p:nvSpPr>
          <p:spPr bwMode="auto">
            <a:xfrm>
              <a:off x="4392" y="2025"/>
              <a:ext cx="132" cy="270"/>
            </a:xfrm>
            <a:custGeom>
              <a:avLst/>
              <a:gdLst>
                <a:gd name="T0" fmla="*/ 53 w 132"/>
                <a:gd name="T1" fmla="*/ 22 h 270"/>
                <a:gd name="T2" fmla="*/ 58 w 132"/>
                <a:gd name="T3" fmla="*/ 22 h 270"/>
                <a:gd name="T4" fmla="*/ 53 w 132"/>
                <a:gd name="T5" fmla="*/ 37 h 270"/>
                <a:gd name="T6" fmla="*/ 58 w 132"/>
                <a:gd name="T7" fmla="*/ 59 h 270"/>
                <a:gd name="T8" fmla="*/ 79 w 132"/>
                <a:gd name="T9" fmla="*/ 48 h 270"/>
                <a:gd name="T10" fmla="*/ 90 w 132"/>
                <a:gd name="T11" fmla="*/ 48 h 270"/>
                <a:gd name="T12" fmla="*/ 100 w 132"/>
                <a:gd name="T13" fmla="*/ 43 h 270"/>
                <a:gd name="T14" fmla="*/ 116 w 132"/>
                <a:gd name="T15" fmla="*/ 59 h 270"/>
                <a:gd name="T16" fmla="*/ 116 w 132"/>
                <a:gd name="T17" fmla="*/ 74 h 270"/>
                <a:gd name="T18" fmla="*/ 132 w 132"/>
                <a:gd name="T19" fmla="*/ 90 h 270"/>
                <a:gd name="T20" fmla="*/ 132 w 132"/>
                <a:gd name="T21" fmla="*/ 117 h 270"/>
                <a:gd name="T22" fmla="*/ 100 w 132"/>
                <a:gd name="T23" fmla="*/ 111 h 270"/>
                <a:gd name="T24" fmla="*/ 95 w 132"/>
                <a:gd name="T25" fmla="*/ 117 h 270"/>
                <a:gd name="T26" fmla="*/ 90 w 132"/>
                <a:gd name="T27" fmla="*/ 132 h 270"/>
                <a:gd name="T28" fmla="*/ 95 w 132"/>
                <a:gd name="T29" fmla="*/ 159 h 270"/>
                <a:gd name="T30" fmla="*/ 69 w 132"/>
                <a:gd name="T31" fmla="*/ 143 h 270"/>
                <a:gd name="T32" fmla="*/ 63 w 132"/>
                <a:gd name="T33" fmla="*/ 127 h 270"/>
                <a:gd name="T34" fmla="*/ 47 w 132"/>
                <a:gd name="T35" fmla="*/ 132 h 270"/>
                <a:gd name="T36" fmla="*/ 53 w 132"/>
                <a:gd name="T37" fmla="*/ 154 h 270"/>
                <a:gd name="T38" fmla="*/ 42 w 132"/>
                <a:gd name="T39" fmla="*/ 185 h 270"/>
                <a:gd name="T40" fmla="*/ 47 w 132"/>
                <a:gd name="T41" fmla="*/ 206 h 270"/>
                <a:gd name="T42" fmla="*/ 58 w 132"/>
                <a:gd name="T43" fmla="*/ 201 h 270"/>
                <a:gd name="T44" fmla="*/ 63 w 132"/>
                <a:gd name="T45" fmla="*/ 222 h 270"/>
                <a:gd name="T46" fmla="*/ 74 w 132"/>
                <a:gd name="T47" fmla="*/ 248 h 270"/>
                <a:gd name="T48" fmla="*/ 84 w 132"/>
                <a:gd name="T49" fmla="*/ 248 h 270"/>
                <a:gd name="T50" fmla="*/ 95 w 132"/>
                <a:gd name="T51" fmla="*/ 259 h 270"/>
                <a:gd name="T52" fmla="*/ 90 w 132"/>
                <a:gd name="T53" fmla="*/ 270 h 270"/>
                <a:gd name="T54" fmla="*/ 84 w 132"/>
                <a:gd name="T55" fmla="*/ 264 h 270"/>
                <a:gd name="T56" fmla="*/ 79 w 132"/>
                <a:gd name="T57" fmla="*/ 270 h 270"/>
                <a:gd name="T58" fmla="*/ 79 w 132"/>
                <a:gd name="T59" fmla="*/ 259 h 270"/>
                <a:gd name="T60" fmla="*/ 63 w 132"/>
                <a:gd name="T61" fmla="*/ 248 h 270"/>
                <a:gd name="T62" fmla="*/ 63 w 132"/>
                <a:gd name="T63" fmla="*/ 254 h 270"/>
                <a:gd name="T64" fmla="*/ 37 w 132"/>
                <a:gd name="T65" fmla="*/ 222 h 270"/>
                <a:gd name="T66" fmla="*/ 32 w 132"/>
                <a:gd name="T67" fmla="*/ 227 h 270"/>
                <a:gd name="T68" fmla="*/ 26 w 132"/>
                <a:gd name="T69" fmla="*/ 212 h 270"/>
                <a:gd name="T70" fmla="*/ 47 w 132"/>
                <a:gd name="T71" fmla="*/ 159 h 270"/>
                <a:gd name="T72" fmla="*/ 37 w 132"/>
                <a:gd name="T73" fmla="*/ 138 h 270"/>
                <a:gd name="T74" fmla="*/ 37 w 132"/>
                <a:gd name="T75" fmla="*/ 122 h 270"/>
                <a:gd name="T76" fmla="*/ 21 w 132"/>
                <a:gd name="T77" fmla="*/ 101 h 270"/>
                <a:gd name="T78" fmla="*/ 26 w 132"/>
                <a:gd name="T79" fmla="*/ 74 h 270"/>
                <a:gd name="T80" fmla="*/ 5 w 132"/>
                <a:gd name="T81" fmla="*/ 53 h 270"/>
                <a:gd name="T82" fmla="*/ 0 w 132"/>
                <a:gd name="T83" fmla="*/ 37 h 270"/>
                <a:gd name="T84" fmla="*/ 5 w 132"/>
                <a:gd name="T85" fmla="*/ 22 h 270"/>
                <a:gd name="T86" fmla="*/ 11 w 132"/>
                <a:gd name="T87" fmla="*/ 16 h 270"/>
                <a:gd name="T88" fmla="*/ 32 w 132"/>
                <a:gd name="T89" fmla="*/ 0 h 270"/>
                <a:gd name="T90" fmla="*/ 42 w 132"/>
                <a:gd name="T91" fmla="*/ 11 h 270"/>
                <a:gd name="T92" fmla="*/ 47 w 132"/>
                <a:gd name="T93" fmla="*/ 22 h 270"/>
                <a:gd name="T94" fmla="*/ 53 w 132"/>
                <a:gd name="T95" fmla="*/ 22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132" h="270">
                  <a:moveTo>
                    <a:pt x="53" y="22"/>
                  </a:moveTo>
                  <a:lnTo>
                    <a:pt x="58" y="22"/>
                  </a:lnTo>
                  <a:lnTo>
                    <a:pt x="53" y="37"/>
                  </a:lnTo>
                  <a:lnTo>
                    <a:pt x="58" y="59"/>
                  </a:lnTo>
                  <a:lnTo>
                    <a:pt x="79" y="48"/>
                  </a:lnTo>
                  <a:lnTo>
                    <a:pt x="90" y="48"/>
                  </a:lnTo>
                  <a:lnTo>
                    <a:pt x="100" y="43"/>
                  </a:lnTo>
                  <a:lnTo>
                    <a:pt x="116" y="59"/>
                  </a:lnTo>
                  <a:lnTo>
                    <a:pt x="116" y="74"/>
                  </a:lnTo>
                  <a:lnTo>
                    <a:pt x="132" y="90"/>
                  </a:lnTo>
                  <a:lnTo>
                    <a:pt x="132" y="117"/>
                  </a:lnTo>
                  <a:lnTo>
                    <a:pt x="100" y="111"/>
                  </a:lnTo>
                  <a:lnTo>
                    <a:pt x="95" y="117"/>
                  </a:lnTo>
                  <a:lnTo>
                    <a:pt x="90" y="132"/>
                  </a:lnTo>
                  <a:lnTo>
                    <a:pt x="95" y="159"/>
                  </a:lnTo>
                  <a:lnTo>
                    <a:pt x="69" y="143"/>
                  </a:lnTo>
                  <a:lnTo>
                    <a:pt x="63" y="127"/>
                  </a:lnTo>
                  <a:lnTo>
                    <a:pt x="47" y="132"/>
                  </a:lnTo>
                  <a:lnTo>
                    <a:pt x="53" y="154"/>
                  </a:lnTo>
                  <a:lnTo>
                    <a:pt x="42" y="185"/>
                  </a:lnTo>
                  <a:lnTo>
                    <a:pt x="47" y="206"/>
                  </a:lnTo>
                  <a:lnTo>
                    <a:pt x="58" y="201"/>
                  </a:lnTo>
                  <a:lnTo>
                    <a:pt x="63" y="222"/>
                  </a:lnTo>
                  <a:lnTo>
                    <a:pt x="74" y="248"/>
                  </a:lnTo>
                  <a:lnTo>
                    <a:pt x="84" y="248"/>
                  </a:lnTo>
                  <a:lnTo>
                    <a:pt x="95" y="259"/>
                  </a:lnTo>
                  <a:lnTo>
                    <a:pt x="90" y="270"/>
                  </a:lnTo>
                  <a:lnTo>
                    <a:pt x="84" y="264"/>
                  </a:lnTo>
                  <a:lnTo>
                    <a:pt x="79" y="270"/>
                  </a:lnTo>
                  <a:lnTo>
                    <a:pt x="79" y="259"/>
                  </a:lnTo>
                  <a:lnTo>
                    <a:pt x="63" y="248"/>
                  </a:lnTo>
                  <a:lnTo>
                    <a:pt x="63" y="254"/>
                  </a:lnTo>
                  <a:lnTo>
                    <a:pt x="37" y="222"/>
                  </a:lnTo>
                  <a:lnTo>
                    <a:pt x="32" y="227"/>
                  </a:lnTo>
                  <a:lnTo>
                    <a:pt x="26" y="212"/>
                  </a:lnTo>
                  <a:lnTo>
                    <a:pt x="47" y="159"/>
                  </a:lnTo>
                  <a:lnTo>
                    <a:pt x="37" y="138"/>
                  </a:lnTo>
                  <a:lnTo>
                    <a:pt x="37" y="122"/>
                  </a:lnTo>
                  <a:lnTo>
                    <a:pt x="21" y="101"/>
                  </a:lnTo>
                  <a:lnTo>
                    <a:pt x="26" y="74"/>
                  </a:lnTo>
                  <a:lnTo>
                    <a:pt x="5" y="53"/>
                  </a:lnTo>
                  <a:lnTo>
                    <a:pt x="0" y="37"/>
                  </a:lnTo>
                  <a:lnTo>
                    <a:pt x="5" y="22"/>
                  </a:lnTo>
                  <a:lnTo>
                    <a:pt x="11" y="16"/>
                  </a:lnTo>
                  <a:lnTo>
                    <a:pt x="32" y="0"/>
                  </a:lnTo>
                  <a:lnTo>
                    <a:pt x="42" y="11"/>
                  </a:lnTo>
                  <a:lnTo>
                    <a:pt x="47" y="22"/>
                  </a:lnTo>
                  <a:lnTo>
                    <a:pt x="53" y="22"/>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6" name="Freeform 617"/>
            <p:cNvSpPr>
              <a:spLocks/>
            </p:cNvSpPr>
            <p:nvPr/>
          </p:nvSpPr>
          <p:spPr bwMode="auto">
            <a:xfrm>
              <a:off x="4482" y="2131"/>
              <a:ext cx="79" cy="84"/>
            </a:xfrm>
            <a:custGeom>
              <a:avLst/>
              <a:gdLst>
                <a:gd name="T0" fmla="*/ 79 w 79"/>
                <a:gd name="T1" fmla="*/ 21 h 84"/>
                <a:gd name="T2" fmla="*/ 79 w 79"/>
                <a:gd name="T3" fmla="*/ 42 h 84"/>
                <a:gd name="T4" fmla="*/ 58 w 79"/>
                <a:gd name="T5" fmla="*/ 58 h 84"/>
                <a:gd name="T6" fmla="*/ 63 w 79"/>
                <a:gd name="T7" fmla="*/ 69 h 84"/>
                <a:gd name="T8" fmla="*/ 42 w 79"/>
                <a:gd name="T9" fmla="*/ 69 h 84"/>
                <a:gd name="T10" fmla="*/ 37 w 79"/>
                <a:gd name="T11" fmla="*/ 79 h 84"/>
                <a:gd name="T12" fmla="*/ 37 w 79"/>
                <a:gd name="T13" fmla="*/ 84 h 84"/>
                <a:gd name="T14" fmla="*/ 15 w 79"/>
                <a:gd name="T15" fmla="*/ 74 h 84"/>
                <a:gd name="T16" fmla="*/ 5 w 79"/>
                <a:gd name="T17" fmla="*/ 53 h 84"/>
                <a:gd name="T18" fmla="*/ 0 w 79"/>
                <a:gd name="T19" fmla="*/ 26 h 84"/>
                <a:gd name="T20" fmla="*/ 5 w 79"/>
                <a:gd name="T21" fmla="*/ 11 h 84"/>
                <a:gd name="T22" fmla="*/ 10 w 79"/>
                <a:gd name="T23" fmla="*/ 5 h 84"/>
                <a:gd name="T24" fmla="*/ 42 w 79"/>
                <a:gd name="T25" fmla="*/ 11 h 84"/>
                <a:gd name="T26" fmla="*/ 52 w 79"/>
                <a:gd name="T27" fmla="*/ 16 h 84"/>
                <a:gd name="T28" fmla="*/ 79 w 79"/>
                <a:gd name="T29" fmla="*/ 0 h 84"/>
                <a:gd name="T30" fmla="*/ 79 w 79"/>
                <a:gd name="T31" fmla="*/ 21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79" h="84">
                  <a:moveTo>
                    <a:pt x="79" y="21"/>
                  </a:moveTo>
                  <a:lnTo>
                    <a:pt x="79" y="42"/>
                  </a:lnTo>
                  <a:lnTo>
                    <a:pt x="58" y="58"/>
                  </a:lnTo>
                  <a:lnTo>
                    <a:pt x="63" y="69"/>
                  </a:lnTo>
                  <a:lnTo>
                    <a:pt x="42" y="69"/>
                  </a:lnTo>
                  <a:lnTo>
                    <a:pt x="37" y="79"/>
                  </a:lnTo>
                  <a:lnTo>
                    <a:pt x="37" y="84"/>
                  </a:lnTo>
                  <a:lnTo>
                    <a:pt x="15" y="74"/>
                  </a:lnTo>
                  <a:lnTo>
                    <a:pt x="5" y="53"/>
                  </a:lnTo>
                  <a:lnTo>
                    <a:pt x="0" y="26"/>
                  </a:lnTo>
                  <a:lnTo>
                    <a:pt x="5" y="11"/>
                  </a:lnTo>
                  <a:lnTo>
                    <a:pt x="10" y="5"/>
                  </a:lnTo>
                  <a:lnTo>
                    <a:pt x="42" y="11"/>
                  </a:lnTo>
                  <a:lnTo>
                    <a:pt x="52" y="16"/>
                  </a:lnTo>
                  <a:lnTo>
                    <a:pt x="79" y="0"/>
                  </a:lnTo>
                  <a:lnTo>
                    <a:pt x="79" y="2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7" name="Freeform 618"/>
            <p:cNvSpPr>
              <a:spLocks/>
            </p:cNvSpPr>
            <p:nvPr/>
          </p:nvSpPr>
          <p:spPr bwMode="auto">
            <a:xfrm>
              <a:off x="4677" y="2305"/>
              <a:ext cx="21" cy="21"/>
            </a:xfrm>
            <a:custGeom>
              <a:avLst/>
              <a:gdLst>
                <a:gd name="T0" fmla="*/ 16 w 21"/>
                <a:gd name="T1" fmla="*/ 5 h 21"/>
                <a:gd name="T2" fmla="*/ 21 w 21"/>
                <a:gd name="T3" fmla="*/ 16 h 21"/>
                <a:gd name="T4" fmla="*/ 10 w 21"/>
                <a:gd name="T5" fmla="*/ 21 h 21"/>
                <a:gd name="T6" fmla="*/ 0 w 21"/>
                <a:gd name="T7" fmla="*/ 11 h 21"/>
                <a:gd name="T8" fmla="*/ 5 w 21"/>
                <a:gd name="T9" fmla="*/ 0 h 21"/>
                <a:gd name="T10" fmla="*/ 16 w 21"/>
                <a:gd name="T11" fmla="*/ 0 h 21"/>
                <a:gd name="T12" fmla="*/ 16 w 21"/>
                <a:gd name="T13" fmla="*/ 5 h 21"/>
              </a:gdLst>
              <a:ahLst/>
              <a:cxnLst>
                <a:cxn ang="0">
                  <a:pos x="T0" y="T1"/>
                </a:cxn>
                <a:cxn ang="0">
                  <a:pos x="T2" y="T3"/>
                </a:cxn>
                <a:cxn ang="0">
                  <a:pos x="T4" y="T5"/>
                </a:cxn>
                <a:cxn ang="0">
                  <a:pos x="T6" y="T7"/>
                </a:cxn>
                <a:cxn ang="0">
                  <a:pos x="T8" y="T9"/>
                </a:cxn>
                <a:cxn ang="0">
                  <a:pos x="T10" y="T11"/>
                </a:cxn>
                <a:cxn ang="0">
                  <a:pos x="T12" y="T13"/>
                </a:cxn>
              </a:cxnLst>
              <a:rect l="0" t="0" r="r" b="b"/>
              <a:pathLst>
                <a:path w="21" h="21">
                  <a:moveTo>
                    <a:pt x="16" y="5"/>
                  </a:moveTo>
                  <a:lnTo>
                    <a:pt x="21" y="16"/>
                  </a:lnTo>
                  <a:lnTo>
                    <a:pt x="10" y="21"/>
                  </a:lnTo>
                  <a:lnTo>
                    <a:pt x="0" y="11"/>
                  </a:lnTo>
                  <a:lnTo>
                    <a:pt x="5" y="0"/>
                  </a:lnTo>
                  <a:lnTo>
                    <a:pt x="16" y="0"/>
                  </a:lnTo>
                  <a:lnTo>
                    <a:pt x="16" y="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8" name="Freeform 619"/>
            <p:cNvSpPr>
              <a:spLocks/>
            </p:cNvSpPr>
            <p:nvPr/>
          </p:nvSpPr>
          <p:spPr bwMode="auto">
            <a:xfrm>
              <a:off x="5420" y="2759"/>
              <a:ext cx="37" cy="32"/>
            </a:xfrm>
            <a:custGeom>
              <a:avLst/>
              <a:gdLst>
                <a:gd name="T0" fmla="*/ 6 w 37"/>
                <a:gd name="T1" fmla="*/ 0 h 32"/>
                <a:gd name="T2" fmla="*/ 6 w 37"/>
                <a:gd name="T3" fmla="*/ 0 h 32"/>
                <a:gd name="T4" fmla="*/ 37 w 37"/>
                <a:gd name="T5" fmla="*/ 32 h 32"/>
                <a:gd name="T6" fmla="*/ 32 w 37"/>
                <a:gd name="T7" fmla="*/ 32 h 32"/>
                <a:gd name="T8" fmla="*/ 0 w 37"/>
                <a:gd name="T9" fmla="*/ 0 h 32"/>
                <a:gd name="T10" fmla="*/ 6 w 37"/>
                <a:gd name="T11" fmla="*/ 0 h 32"/>
              </a:gdLst>
              <a:ahLst/>
              <a:cxnLst>
                <a:cxn ang="0">
                  <a:pos x="T0" y="T1"/>
                </a:cxn>
                <a:cxn ang="0">
                  <a:pos x="T2" y="T3"/>
                </a:cxn>
                <a:cxn ang="0">
                  <a:pos x="T4" y="T5"/>
                </a:cxn>
                <a:cxn ang="0">
                  <a:pos x="T6" y="T7"/>
                </a:cxn>
                <a:cxn ang="0">
                  <a:pos x="T8" y="T9"/>
                </a:cxn>
                <a:cxn ang="0">
                  <a:pos x="T10" y="T11"/>
                </a:cxn>
              </a:cxnLst>
              <a:rect l="0" t="0" r="r" b="b"/>
              <a:pathLst>
                <a:path w="37" h="32">
                  <a:moveTo>
                    <a:pt x="6" y="0"/>
                  </a:moveTo>
                  <a:lnTo>
                    <a:pt x="6" y="0"/>
                  </a:lnTo>
                  <a:lnTo>
                    <a:pt x="37" y="32"/>
                  </a:lnTo>
                  <a:lnTo>
                    <a:pt x="32" y="32"/>
                  </a:lnTo>
                  <a:lnTo>
                    <a:pt x="0" y="0"/>
                  </a:lnTo>
                  <a:lnTo>
                    <a:pt x="6"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9" name="Freeform 620"/>
            <p:cNvSpPr>
              <a:spLocks/>
            </p:cNvSpPr>
            <p:nvPr/>
          </p:nvSpPr>
          <p:spPr bwMode="auto">
            <a:xfrm>
              <a:off x="4740" y="1704"/>
              <a:ext cx="63" cy="73"/>
            </a:xfrm>
            <a:custGeom>
              <a:avLst/>
              <a:gdLst>
                <a:gd name="T0" fmla="*/ 32 w 63"/>
                <a:gd name="T1" fmla="*/ 10 h 73"/>
                <a:gd name="T2" fmla="*/ 48 w 63"/>
                <a:gd name="T3" fmla="*/ 26 h 73"/>
                <a:gd name="T4" fmla="*/ 58 w 63"/>
                <a:gd name="T5" fmla="*/ 47 h 73"/>
                <a:gd name="T6" fmla="*/ 63 w 63"/>
                <a:gd name="T7" fmla="*/ 63 h 73"/>
                <a:gd name="T8" fmla="*/ 37 w 63"/>
                <a:gd name="T9" fmla="*/ 73 h 73"/>
                <a:gd name="T10" fmla="*/ 21 w 63"/>
                <a:gd name="T11" fmla="*/ 73 h 73"/>
                <a:gd name="T12" fmla="*/ 16 w 63"/>
                <a:gd name="T13" fmla="*/ 58 h 73"/>
                <a:gd name="T14" fmla="*/ 16 w 63"/>
                <a:gd name="T15" fmla="*/ 47 h 73"/>
                <a:gd name="T16" fmla="*/ 0 w 63"/>
                <a:gd name="T17" fmla="*/ 31 h 73"/>
                <a:gd name="T18" fmla="*/ 0 w 63"/>
                <a:gd name="T19" fmla="*/ 15 h 73"/>
                <a:gd name="T20" fmla="*/ 0 w 63"/>
                <a:gd name="T21" fmla="*/ 5 h 73"/>
                <a:gd name="T22" fmla="*/ 21 w 63"/>
                <a:gd name="T23" fmla="*/ 0 h 73"/>
                <a:gd name="T24" fmla="*/ 32 w 63"/>
                <a:gd name="T25" fmla="*/ 10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3" h="73">
                  <a:moveTo>
                    <a:pt x="32" y="10"/>
                  </a:moveTo>
                  <a:lnTo>
                    <a:pt x="48" y="26"/>
                  </a:lnTo>
                  <a:lnTo>
                    <a:pt x="58" y="47"/>
                  </a:lnTo>
                  <a:lnTo>
                    <a:pt x="63" y="63"/>
                  </a:lnTo>
                  <a:lnTo>
                    <a:pt x="37" y="73"/>
                  </a:lnTo>
                  <a:lnTo>
                    <a:pt x="21" y="73"/>
                  </a:lnTo>
                  <a:lnTo>
                    <a:pt x="16" y="58"/>
                  </a:lnTo>
                  <a:lnTo>
                    <a:pt x="16" y="47"/>
                  </a:lnTo>
                  <a:lnTo>
                    <a:pt x="0" y="31"/>
                  </a:lnTo>
                  <a:lnTo>
                    <a:pt x="0" y="15"/>
                  </a:lnTo>
                  <a:lnTo>
                    <a:pt x="0" y="5"/>
                  </a:lnTo>
                  <a:lnTo>
                    <a:pt x="21" y="0"/>
                  </a:lnTo>
                  <a:lnTo>
                    <a:pt x="32" y="1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20" name="Freeform 621"/>
            <p:cNvSpPr>
              <a:spLocks/>
            </p:cNvSpPr>
            <p:nvPr/>
          </p:nvSpPr>
          <p:spPr bwMode="auto">
            <a:xfrm>
              <a:off x="4687" y="1635"/>
              <a:ext cx="74" cy="84"/>
            </a:xfrm>
            <a:custGeom>
              <a:avLst/>
              <a:gdLst>
                <a:gd name="T0" fmla="*/ 69 w 74"/>
                <a:gd name="T1" fmla="*/ 16 h 84"/>
                <a:gd name="T2" fmla="*/ 69 w 74"/>
                <a:gd name="T3" fmla="*/ 32 h 84"/>
                <a:gd name="T4" fmla="*/ 53 w 74"/>
                <a:gd name="T5" fmla="*/ 58 h 84"/>
                <a:gd name="T6" fmla="*/ 74 w 74"/>
                <a:gd name="T7" fmla="*/ 69 h 84"/>
                <a:gd name="T8" fmla="*/ 53 w 74"/>
                <a:gd name="T9" fmla="*/ 74 h 84"/>
                <a:gd name="T10" fmla="*/ 53 w 74"/>
                <a:gd name="T11" fmla="*/ 84 h 84"/>
                <a:gd name="T12" fmla="*/ 37 w 74"/>
                <a:gd name="T13" fmla="*/ 79 h 84"/>
                <a:gd name="T14" fmla="*/ 32 w 74"/>
                <a:gd name="T15" fmla="*/ 84 h 84"/>
                <a:gd name="T16" fmla="*/ 21 w 74"/>
                <a:gd name="T17" fmla="*/ 79 h 84"/>
                <a:gd name="T18" fmla="*/ 21 w 74"/>
                <a:gd name="T19" fmla="*/ 53 h 84"/>
                <a:gd name="T20" fmla="*/ 0 w 74"/>
                <a:gd name="T21" fmla="*/ 48 h 84"/>
                <a:gd name="T22" fmla="*/ 21 w 74"/>
                <a:gd name="T23" fmla="*/ 11 h 84"/>
                <a:gd name="T24" fmla="*/ 64 w 74"/>
                <a:gd name="T25" fmla="*/ 0 h 84"/>
                <a:gd name="T26" fmla="*/ 69 w 74"/>
                <a:gd name="T27" fmla="*/ 16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4" h="84">
                  <a:moveTo>
                    <a:pt x="69" y="16"/>
                  </a:moveTo>
                  <a:lnTo>
                    <a:pt x="69" y="32"/>
                  </a:lnTo>
                  <a:lnTo>
                    <a:pt x="53" y="58"/>
                  </a:lnTo>
                  <a:lnTo>
                    <a:pt x="74" y="69"/>
                  </a:lnTo>
                  <a:lnTo>
                    <a:pt x="53" y="74"/>
                  </a:lnTo>
                  <a:lnTo>
                    <a:pt x="53" y="84"/>
                  </a:lnTo>
                  <a:lnTo>
                    <a:pt x="37" y="79"/>
                  </a:lnTo>
                  <a:lnTo>
                    <a:pt x="32" y="84"/>
                  </a:lnTo>
                  <a:lnTo>
                    <a:pt x="21" y="79"/>
                  </a:lnTo>
                  <a:lnTo>
                    <a:pt x="21" y="53"/>
                  </a:lnTo>
                  <a:lnTo>
                    <a:pt x="0" y="48"/>
                  </a:lnTo>
                  <a:lnTo>
                    <a:pt x="21" y="11"/>
                  </a:lnTo>
                  <a:lnTo>
                    <a:pt x="64" y="0"/>
                  </a:lnTo>
                  <a:lnTo>
                    <a:pt x="69" y="1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21" name="Freeform 622"/>
            <p:cNvSpPr>
              <a:spLocks/>
            </p:cNvSpPr>
            <p:nvPr/>
          </p:nvSpPr>
          <p:spPr bwMode="auto">
            <a:xfrm>
              <a:off x="4076" y="1466"/>
              <a:ext cx="479" cy="185"/>
            </a:xfrm>
            <a:custGeom>
              <a:avLst/>
              <a:gdLst>
                <a:gd name="T0" fmla="*/ 5 w 479"/>
                <a:gd name="T1" fmla="*/ 48 h 185"/>
                <a:gd name="T2" fmla="*/ 10 w 479"/>
                <a:gd name="T3" fmla="*/ 48 h 185"/>
                <a:gd name="T4" fmla="*/ 31 w 479"/>
                <a:gd name="T5" fmla="*/ 42 h 185"/>
                <a:gd name="T6" fmla="*/ 58 w 479"/>
                <a:gd name="T7" fmla="*/ 21 h 185"/>
                <a:gd name="T8" fmla="*/ 89 w 479"/>
                <a:gd name="T9" fmla="*/ 27 h 185"/>
                <a:gd name="T10" fmla="*/ 105 w 479"/>
                <a:gd name="T11" fmla="*/ 37 h 185"/>
                <a:gd name="T12" fmla="*/ 137 w 479"/>
                <a:gd name="T13" fmla="*/ 37 h 185"/>
                <a:gd name="T14" fmla="*/ 142 w 479"/>
                <a:gd name="T15" fmla="*/ 32 h 185"/>
                <a:gd name="T16" fmla="*/ 126 w 479"/>
                <a:gd name="T17" fmla="*/ 16 h 185"/>
                <a:gd name="T18" fmla="*/ 131 w 479"/>
                <a:gd name="T19" fmla="*/ 0 h 185"/>
                <a:gd name="T20" fmla="*/ 184 w 479"/>
                <a:gd name="T21" fmla="*/ 11 h 185"/>
                <a:gd name="T22" fmla="*/ 195 w 479"/>
                <a:gd name="T23" fmla="*/ 27 h 185"/>
                <a:gd name="T24" fmla="*/ 226 w 479"/>
                <a:gd name="T25" fmla="*/ 32 h 185"/>
                <a:gd name="T26" fmla="*/ 242 w 479"/>
                <a:gd name="T27" fmla="*/ 27 h 185"/>
                <a:gd name="T28" fmla="*/ 316 w 479"/>
                <a:gd name="T29" fmla="*/ 53 h 185"/>
                <a:gd name="T30" fmla="*/ 363 w 479"/>
                <a:gd name="T31" fmla="*/ 32 h 185"/>
                <a:gd name="T32" fmla="*/ 369 w 479"/>
                <a:gd name="T33" fmla="*/ 32 h 185"/>
                <a:gd name="T34" fmla="*/ 400 w 479"/>
                <a:gd name="T35" fmla="*/ 37 h 185"/>
                <a:gd name="T36" fmla="*/ 406 w 479"/>
                <a:gd name="T37" fmla="*/ 74 h 185"/>
                <a:gd name="T38" fmla="*/ 443 w 479"/>
                <a:gd name="T39" fmla="*/ 69 h 185"/>
                <a:gd name="T40" fmla="*/ 479 w 479"/>
                <a:gd name="T41" fmla="*/ 95 h 185"/>
                <a:gd name="T42" fmla="*/ 443 w 479"/>
                <a:gd name="T43" fmla="*/ 100 h 185"/>
                <a:gd name="T44" fmla="*/ 411 w 479"/>
                <a:gd name="T45" fmla="*/ 132 h 185"/>
                <a:gd name="T46" fmla="*/ 379 w 479"/>
                <a:gd name="T47" fmla="*/ 122 h 185"/>
                <a:gd name="T48" fmla="*/ 385 w 479"/>
                <a:gd name="T49" fmla="*/ 132 h 185"/>
                <a:gd name="T50" fmla="*/ 395 w 479"/>
                <a:gd name="T51" fmla="*/ 148 h 185"/>
                <a:gd name="T52" fmla="*/ 379 w 479"/>
                <a:gd name="T53" fmla="*/ 169 h 185"/>
                <a:gd name="T54" fmla="*/ 342 w 479"/>
                <a:gd name="T55" fmla="*/ 169 h 185"/>
                <a:gd name="T56" fmla="*/ 321 w 479"/>
                <a:gd name="T57" fmla="*/ 180 h 185"/>
                <a:gd name="T58" fmla="*/ 311 w 479"/>
                <a:gd name="T59" fmla="*/ 185 h 185"/>
                <a:gd name="T60" fmla="*/ 263 w 479"/>
                <a:gd name="T61" fmla="*/ 169 h 185"/>
                <a:gd name="T62" fmla="*/ 184 w 479"/>
                <a:gd name="T63" fmla="*/ 164 h 185"/>
                <a:gd name="T64" fmla="*/ 174 w 479"/>
                <a:gd name="T65" fmla="*/ 153 h 185"/>
                <a:gd name="T66" fmla="*/ 168 w 479"/>
                <a:gd name="T67" fmla="*/ 153 h 185"/>
                <a:gd name="T68" fmla="*/ 121 w 479"/>
                <a:gd name="T69" fmla="*/ 122 h 185"/>
                <a:gd name="T70" fmla="*/ 79 w 479"/>
                <a:gd name="T71" fmla="*/ 122 h 185"/>
                <a:gd name="T72" fmla="*/ 73 w 479"/>
                <a:gd name="T73" fmla="*/ 95 h 185"/>
                <a:gd name="T74" fmla="*/ 52 w 479"/>
                <a:gd name="T75" fmla="*/ 74 h 185"/>
                <a:gd name="T76" fmla="*/ 0 w 479"/>
                <a:gd name="T77" fmla="*/ 53 h 185"/>
                <a:gd name="T78" fmla="*/ 5 w 479"/>
                <a:gd name="T79" fmla="*/ 48 h 1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479" h="185">
                  <a:moveTo>
                    <a:pt x="5" y="48"/>
                  </a:moveTo>
                  <a:lnTo>
                    <a:pt x="10" y="48"/>
                  </a:lnTo>
                  <a:lnTo>
                    <a:pt x="31" y="42"/>
                  </a:lnTo>
                  <a:lnTo>
                    <a:pt x="58" y="21"/>
                  </a:lnTo>
                  <a:lnTo>
                    <a:pt x="89" y="27"/>
                  </a:lnTo>
                  <a:lnTo>
                    <a:pt x="105" y="37"/>
                  </a:lnTo>
                  <a:lnTo>
                    <a:pt x="137" y="37"/>
                  </a:lnTo>
                  <a:lnTo>
                    <a:pt x="142" y="32"/>
                  </a:lnTo>
                  <a:lnTo>
                    <a:pt x="126" y="16"/>
                  </a:lnTo>
                  <a:lnTo>
                    <a:pt x="131" y="0"/>
                  </a:lnTo>
                  <a:lnTo>
                    <a:pt x="184" y="11"/>
                  </a:lnTo>
                  <a:lnTo>
                    <a:pt x="195" y="27"/>
                  </a:lnTo>
                  <a:lnTo>
                    <a:pt x="226" y="32"/>
                  </a:lnTo>
                  <a:lnTo>
                    <a:pt x="242" y="27"/>
                  </a:lnTo>
                  <a:lnTo>
                    <a:pt x="316" y="53"/>
                  </a:lnTo>
                  <a:lnTo>
                    <a:pt x="363" y="32"/>
                  </a:lnTo>
                  <a:lnTo>
                    <a:pt x="369" y="32"/>
                  </a:lnTo>
                  <a:lnTo>
                    <a:pt x="400" y="37"/>
                  </a:lnTo>
                  <a:lnTo>
                    <a:pt x="406" y="74"/>
                  </a:lnTo>
                  <a:lnTo>
                    <a:pt x="443" y="69"/>
                  </a:lnTo>
                  <a:lnTo>
                    <a:pt x="479" y="95"/>
                  </a:lnTo>
                  <a:lnTo>
                    <a:pt x="443" y="100"/>
                  </a:lnTo>
                  <a:lnTo>
                    <a:pt x="411" y="132"/>
                  </a:lnTo>
                  <a:lnTo>
                    <a:pt x="379" y="122"/>
                  </a:lnTo>
                  <a:lnTo>
                    <a:pt x="385" y="132"/>
                  </a:lnTo>
                  <a:lnTo>
                    <a:pt x="395" y="148"/>
                  </a:lnTo>
                  <a:lnTo>
                    <a:pt x="379" y="169"/>
                  </a:lnTo>
                  <a:lnTo>
                    <a:pt x="342" y="169"/>
                  </a:lnTo>
                  <a:lnTo>
                    <a:pt x="321" y="180"/>
                  </a:lnTo>
                  <a:lnTo>
                    <a:pt x="311" y="185"/>
                  </a:lnTo>
                  <a:lnTo>
                    <a:pt x="263" y="169"/>
                  </a:lnTo>
                  <a:lnTo>
                    <a:pt x="184" y="164"/>
                  </a:lnTo>
                  <a:lnTo>
                    <a:pt x="174" y="153"/>
                  </a:lnTo>
                  <a:lnTo>
                    <a:pt x="168" y="153"/>
                  </a:lnTo>
                  <a:lnTo>
                    <a:pt x="121" y="122"/>
                  </a:lnTo>
                  <a:lnTo>
                    <a:pt x="79" y="122"/>
                  </a:lnTo>
                  <a:lnTo>
                    <a:pt x="73" y="95"/>
                  </a:lnTo>
                  <a:lnTo>
                    <a:pt x="52" y="74"/>
                  </a:lnTo>
                  <a:lnTo>
                    <a:pt x="0" y="53"/>
                  </a:lnTo>
                  <a:lnTo>
                    <a:pt x="5" y="48"/>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22" name="Freeform 623"/>
            <p:cNvSpPr>
              <a:spLocks/>
            </p:cNvSpPr>
            <p:nvPr/>
          </p:nvSpPr>
          <p:spPr bwMode="auto">
            <a:xfrm>
              <a:off x="2604" y="2147"/>
              <a:ext cx="48" cy="16"/>
            </a:xfrm>
            <a:custGeom>
              <a:avLst/>
              <a:gdLst>
                <a:gd name="T0" fmla="*/ 16 w 48"/>
                <a:gd name="T1" fmla="*/ 5 h 16"/>
                <a:gd name="T2" fmla="*/ 32 w 48"/>
                <a:gd name="T3" fmla="*/ 0 h 16"/>
                <a:gd name="T4" fmla="*/ 42 w 48"/>
                <a:gd name="T5" fmla="*/ 5 h 16"/>
                <a:gd name="T6" fmla="*/ 48 w 48"/>
                <a:gd name="T7" fmla="*/ 10 h 16"/>
                <a:gd name="T8" fmla="*/ 42 w 48"/>
                <a:gd name="T9" fmla="*/ 10 h 16"/>
                <a:gd name="T10" fmla="*/ 0 w 48"/>
                <a:gd name="T11" fmla="*/ 16 h 16"/>
                <a:gd name="T12" fmla="*/ 5 w 48"/>
                <a:gd name="T13" fmla="*/ 5 h 16"/>
                <a:gd name="T14" fmla="*/ 16 w 48"/>
                <a:gd name="T15" fmla="*/ 5 h 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8" h="16">
                  <a:moveTo>
                    <a:pt x="16" y="5"/>
                  </a:moveTo>
                  <a:lnTo>
                    <a:pt x="32" y="0"/>
                  </a:lnTo>
                  <a:lnTo>
                    <a:pt x="42" y="5"/>
                  </a:lnTo>
                  <a:lnTo>
                    <a:pt x="48" y="10"/>
                  </a:lnTo>
                  <a:lnTo>
                    <a:pt x="42" y="10"/>
                  </a:lnTo>
                  <a:lnTo>
                    <a:pt x="0" y="16"/>
                  </a:lnTo>
                  <a:lnTo>
                    <a:pt x="5" y="5"/>
                  </a:lnTo>
                  <a:lnTo>
                    <a:pt x="16" y="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23" name="Freeform 624"/>
            <p:cNvSpPr>
              <a:spLocks/>
            </p:cNvSpPr>
            <p:nvPr/>
          </p:nvSpPr>
          <p:spPr bwMode="auto">
            <a:xfrm>
              <a:off x="2662" y="2215"/>
              <a:ext cx="48" cy="58"/>
            </a:xfrm>
            <a:custGeom>
              <a:avLst/>
              <a:gdLst>
                <a:gd name="T0" fmla="*/ 11 w 48"/>
                <a:gd name="T1" fmla="*/ 11 h 58"/>
                <a:gd name="T2" fmla="*/ 21 w 48"/>
                <a:gd name="T3" fmla="*/ 0 h 58"/>
                <a:gd name="T4" fmla="*/ 32 w 48"/>
                <a:gd name="T5" fmla="*/ 0 h 58"/>
                <a:gd name="T6" fmla="*/ 48 w 48"/>
                <a:gd name="T7" fmla="*/ 27 h 58"/>
                <a:gd name="T8" fmla="*/ 27 w 48"/>
                <a:gd name="T9" fmla="*/ 58 h 58"/>
                <a:gd name="T10" fmla="*/ 21 w 48"/>
                <a:gd name="T11" fmla="*/ 53 h 58"/>
                <a:gd name="T12" fmla="*/ 5 w 48"/>
                <a:gd name="T13" fmla="*/ 37 h 58"/>
                <a:gd name="T14" fmla="*/ 0 w 48"/>
                <a:gd name="T15" fmla="*/ 22 h 58"/>
                <a:gd name="T16" fmla="*/ 11 w 48"/>
                <a:gd name="T17" fmla="*/ 11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8" h="58">
                  <a:moveTo>
                    <a:pt x="11" y="11"/>
                  </a:moveTo>
                  <a:lnTo>
                    <a:pt x="21" y="0"/>
                  </a:lnTo>
                  <a:lnTo>
                    <a:pt x="32" y="0"/>
                  </a:lnTo>
                  <a:lnTo>
                    <a:pt x="48" y="27"/>
                  </a:lnTo>
                  <a:lnTo>
                    <a:pt x="27" y="58"/>
                  </a:lnTo>
                  <a:lnTo>
                    <a:pt x="21" y="53"/>
                  </a:lnTo>
                  <a:lnTo>
                    <a:pt x="5" y="37"/>
                  </a:lnTo>
                  <a:lnTo>
                    <a:pt x="0" y="22"/>
                  </a:lnTo>
                  <a:lnTo>
                    <a:pt x="11" y="1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24" name="Freeform 625"/>
            <p:cNvSpPr>
              <a:spLocks/>
            </p:cNvSpPr>
            <p:nvPr/>
          </p:nvSpPr>
          <p:spPr bwMode="auto">
            <a:xfrm>
              <a:off x="4091" y="1851"/>
              <a:ext cx="132" cy="69"/>
            </a:xfrm>
            <a:custGeom>
              <a:avLst/>
              <a:gdLst>
                <a:gd name="T0" fmla="*/ 111 w 132"/>
                <a:gd name="T1" fmla="*/ 37 h 69"/>
                <a:gd name="T2" fmla="*/ 132 w 132"/>
                <a:gd name="T3" fmla="*/ 43 h 69"/>
                <a:gd name="T4" fmla="*/ 132 w 132"/>
                <a:gd name="T5" fmla="*/ 64 h 69"/>
                <a:gd name="T6" fmla="*/ 132 w 132"/>
                <a:gd name="T7" fmla="*/ 69 h 69"/>
                <a:gd name="T8" fmla="*/ 101 w 132"/>
                <a:gd name="T9" fmla="*/ 69 h 69"/>
                <a:gd name="T10" fmla="*/ 79 w 132"/>
                <a:gd name="T11" fmla="*/ 58 h 69"/>
                <a:gd name="T12" fmla="*/ 74 w 132"/>
                <a:gd name="T13" fmla="*/ 53 h 69"/>
                <a:gd name="T14" fmla="*/ 58 w 132"/>
                <a:gd name="T15" fmla="*/ 53 h 69"/>
                <a:gd name="T16" fmla="*/ 0 w 132"/>
                <a:gd name="T17" fmla="*/ 27 h 69"/>
                <a:gd name="T18" fmla="*/ 11 w 132"/>
                <a:gd name="T19" fmla="*/ 0 h 69"/>
                <a:gd name="T20" fmla="*/ 58 w 132"/>
                <a:gd name="T21" fmla="*/ 21 h 69"/>
                <a:gd name="T22" fmla="*/ 95 w 132"/>
                <a:gd name="T23" fmla="*/ 37 h 69"/>
                <a:gd name="T24" fmla="*/ 111 w 132"/>
                <a:gd name="T25" fmla="*/ 37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2" h="69">
                  <a:moveTo>
                    <a:pt x="111" y="37"/>
                  </a:moveTo>
                  <a:lnTo>
                    <a:pt x="132" y="43"/>
                  </a:lnTo>
                  <a:lnTo>
                    <a:pt x="132" y="64"/>
                  </a:lnTo>
                  <a:lnTo>
                    <a:pt x="132" y="69"/>
                  </a:lnTo>
                  <a:lnTo>
                    <a:pt x="101" y="69"/>
                  </a:lnTo>
                  <a:lnTo>
                    <a:pt x="79" y="58"/>
                  </a:lnTo>
                  <a:lnTo>
                    <a:pt x="74" y="53"/>
                  </a:lnTo>
                  <a:lnTo>
                    <a:pt x="58" y="53"/>
                  </a:lnTo>
                  <a:lnTo>
                    <a:pt x="0" y="27"/>
                  </a:lnTo>
                  <a:lnTo>
                    <a:pt x="11" y="0"/>
                  </a:lnTo>
                  <a:lnTo>
                    <a:pt x="58" y="21"/>
                  </a:lnTo>
                  <a:lnTo>
                    <a:pt x="95" y="37"/>
                  </a:lnTo>
                  <a:lnTo>
                    <a:pt x="111" y="37"/>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25" name="Freeform 626"/>
            <p:cNvSpPr>
              <a:spLocks/>
            </p:cNvSpPr>
            <p:nvPr/>
          </p:nvSpPr>
          <p:spPr bwMode="auto">
            <a:xfrm>
              <a:off x="2931" y="1160"/>
              <a:ext cx="290" cy="206"/>
            </a:xfrm>
            <a:custGeom>
              <a:avLst/>
              <a:gdLst>
                <a:gd name="T0" fmla="*/ 285 w 290"/>
                <a:gd name="T1" fmla="*/ 21 h 206"/>
                <a:gd name="T2" fmla="*/ 274 w 290"/>
                <a:gd name="T3" fmla="*/ 32 h 206"/>
                <a:gd name="T4" fmla="*/ 274 w 290"/>
                <a:gd name="T5" fmla="*/ 21 h 206"/>
                <a:gd name="T6" fmla="*/ 264 w 290"/>
                <a:gd name="T7" fmla="*/ 16 h 206"/>
                <a:gd name="T8" fmla="*/ 259 w 290"/>
                <a:gd name="T9" fmla="*/ 16 h 206"/>
                <a:gd name="T10" fmla="*/ 237 w 290"/>
                <a:gd name="T11" fmla="*/ 21 h 206"/>
                <a:gd name="T12" fmla="*/ 237 w 290"/>
                <a:gd name="T13" fmla="*/ 32 h 206"/>
                <a:gd name="T14" fmla="*/ 227 w 290"/>
                <a:gd name="T15" fmla="*/ 37 h 206"/>
                <a:gd name="T16" fmla="*/ 201 w 290"/>
                <a:gd name="T17" fmla="*/ 37 h 206"/>
                <a:gd name="T18" fmla="*/ 195 w 290"/>
                <a:gd name="T19" fmla="*/ 32 h 206"/>
                <a:gd name="T20" fmla="*/ 185 w 290"/>
                <a:gd name="T21" fmla="*/ 26 h 206"/>
                <a:gd name="T22" fmla="*/ 185 w 290"/>
                <a:gd name="T23" fmla="*/ 32 h 206"/>
                <a:gd name="T24" fmla="*/ 174 w 290"/>
                <a:gd name="T25" fmla="*/ 32 h 206"/>
                <a:gd name="T26" fmla="*/ 174 w 290"/>
                <a:gd name="T27" fmla="*/ 32 h 206"/>
                <a:gd name="T28" fmla="*/ 174 w 290"/>
                <a:gd name="T29" fmla="*/ 32 h 206"/>
                <a:gd name="T30" fmla="*/ 169 w 290"/>
                <a:gd name="T31" fmla="*/ 42 h 206"/>
                <a:gd name="T32" fmla="*/ 153 w 290"/>
                <a:gd name="T33" fmla="*/ 37 h 206"/>
                <a:gd name="T34" fmla="*/ 148 w 290"/>
                <a:gd name="T35" fmla="*/ 48 h 206"/>
                <a:gd name="T36" fmla="*/ 143 w 290"/>
                <a:gd name="T37" fmla="*/ 42 h 206"/>
                <a:gd name="T38" fmla="*/ 132 w 290"/>
                <a:gd name="T39" fmla="*/ 53 h 206"/>
                <a:gd name="T40" fmla="*/ 132 w 290"/>
                <a:gd name="T41" fmla="*/ 58 h 206"/>
                <a:gd name="T42" fmla="*/ 121 w 290"/>
                <a:gd name="T43" fmla="*/ 74 h 206"/>
                <a:gd name="T44" fmla="*/ 111 w 290"/>
                <a:gd name="T45" fmla="*/ 106 h 206"/>
                <a:gd name="T46" fmla="*/ 95 w 290"/>
                <a:gd name="T47" fmla="*/ 106 h 206"/>
                <a:gd name="T48" fmla="*/ 90 w 290"/>
                <a:gd name="T49" fmla="*/ 111 h 206"/>
                <a:gd name="T50" fmla="*/ 90 w 290"/>
                <a:gd name="T51" fmla="*/ 127 h 206"/>
                <a:gd name="T52" fmla="*/ 100 w 290"/>
                <a:gd name="T53" fmla="*/ 153 h 206"/>
                <a:gd name="T54" fmla="*/ 95 w 290"/>
                <a:gd name="T55" fmla="*/ 174 h 206"/>
                <a:gd name="T56" fmla="*/ 85 w 290"/>
                <a:gd name="T57" fmla="*/ 190 h 206"/>
                <a:gd name="T58" fmla="*/ 74 w 290"/>
                <a:gd name="T59" fmla="*/ 185 h 206"/>
                <a:gd name="T60" fmla="*/ 42 w 290"/>
                <a:gd name="T61" fmla="*/ 206 h 206"/>
                <a:gd name="T62" fmla="*/ 11 w 290"/>
                <a:gd name="T63" fmla="*/ 195 h 206"/>
                <a:gd name="T64" fmla="*/ 0 w 290"/>
                <a:gd name="T65" fmla="*/ 143 h 206"/>
                <a:gd name="T66" fmla="*/ 48 w 290"/>
                <a:gd name="T67" fmla="*/ 111 h 206"/>
                <a:gd name="T68" fmla="*/ 58 w 290"/>
                <a:gd name="T69" fmla="*/ 116 h 206"/>
                <a:gd name="T70" fmla="*/ 63 w 290"/>
                <a:gd name="T71" fmla="*/ 100 h 206"/>
                <a:gd name="T72" fmla="*/ 106 w 290"/>
                <a:gd name="T73" fmla="*/ 58 h 206"/>
                <a:gd name="T74" fmla="*/ 116 w 290"/>
                <a:gd name="T75" fmla="*/ 37 h 206"/>
                <a:gd name="T76" fmla="*/ 127 w 290"/>
                <a:gd name="T77" fmla="*/ 32 h 206"/>
                <a:gd name="T78" fmla="*/ 143 w 290"/>
                <a:gd name="T79" fmla="*/ 21 h 206"/>
                <a:gd name="T80" fmla="*/ 153 w 290"/>
                <a:gd name="T81" fmla="*/ 16 h 206"/>
                <a:gd name="T82" fmla="*/ 164 w 290"/>
                <a:gd name="T83" fmla="*/ 11 h 206"/>
                <a:gd name="T84" fmla="*/ 179 w 290"/>
                <a:gd name="T85" fmla="*/ 16 h 206"/>
                <a:gd name="T86" fmla="*/ 190 w 290"/>
                <a:gd name="T87" fmla="*/ 5 h 206"/>
                <a:gd name="T88" fmla="*/ 216 w 290"/>
                <a:gd name="T89" fmla="*/ 0 h 206"/>
                <a:gd name="T90" fmla="*/ 243 w 290"/>
                <a:gd name="T91" fmla="*/ 0 h 206"/>
                <a:gd name="T92" fmla="*/ 253 w 290"/>
                <a:gd name="T93" fmla="*/ 0 h 206"/>
                <a:gd name="T94" fmla="*/ 274 w 290"/>
                <a:gd name="T95" fmla="*/ 5 h 206"/>
                <a:gd name="T96" fmla="*/ 290 w 290"/>
                <a:gd name="T97" fmla="*/ 11 h 206"/>
                <a:gd name="T98" fmla="*/ 285 w 290"/>
                <a:gd name="T99" fmla="*/ 21 h 2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90" h="206">
                  <a:moveTo>
                    <a:pt x="285" y="21"/>
                  </a:moveTo>
                  <a:lnTo>
                    <a:pt x="274" y="32"/>
                  </a:lnTo>
                  <a:lnTo>
                    <a:pt x="274" y="21"/>
                  </a:lnTo>
                  <a:lnTo>
                    <a:pt x="264" y="16"/>
                  </a:lnTo>
                  <a:lnTo>
                    <a:pt x="259" y="16"/>
                  </a:lnTo>
                  <a:lnTo>
                    <a:pt x="237" y="21"/>
                  </a:lnTo>
                  <a:lnTo>
                    <a:pt x="237" y="32"/>
                  </a:lnTo>
                  <a:lnTo>
                    <a:pt x="227" y="37"/>
                  </a:lnTo>
                  <a:lnTo>
                    <a:pt x="201" y="37"/>
                  </a:lnTo>
                  <a:lnTo>
                    <a:pt x="195" y="32"/>
                  </a:lnTo>
                  <a:lnTo>
                    <a:pt x="185" y="26"/>
                  </a:lnTo>
                  <a:lnTo>
                    <a:pt x="185" y="32"/>
                  </a:lnTo>
                  <a:lnTo>
                    <a:pt x="174" y="32"/>
                  </a:lnTo>
                  <a:lnTo>
                    <a:pt x="174" y="32"/>
                  </a:lnTo>
                  <a:lnTo>
                    <a:pt x="174" y="32"/>
                  </a:lnTo>
                  <a:lnTo>
                    <a:pt x="169" y="42"/>
                  </a:lnTo>
                  <a:lnTo>
                    <a:pt x="153" y="37"/>
                  </a:lnTo>
                  <a:lnTo>
                    <a:pt x="148" y="48"/>
                  </a:lnTo>
                  <a:lnTo>
                    <a:pt x="143" y="42"/>
                  </a:lnTo>
                  <a:lnTo>
                    <a:pt x="132" y="53"/>
                  </a:lnTo>
                  <a:lnTo>
                    <a:pt x="132" y="58"/>
                  </a:lnTo>
                  <a:lnTo>
                    <a:pt x="121" y="74"/>
                  </a:lnTo>
                  <a:lnTo>
                    <a:pt x="111" y="106"/>
                  </a:lnTo>
                  <a:lnTo>
                    <a:pt x="95" y="106"/>
                  </a:lnTo>
                  <a:lnTo>
                    <a:pt x="90" y="111"/>
                  </a:lnTo>
                  <a:lnTo>
                    <a:pt x="90" y="127"/>
                  </a:lnTo>
                  <a:lnTo>
                    <a:pt x="100" y="153"/>
                  </a:lnTo>
                  <a:lnTo>
                    <a:pt x="95" y="174"/>
                  </a:lnTo>
                  <a:lnTo>
                    <a:pt x="85" y="190"/>
                  </a:lnTo>
                  <a:lnTo>
                    <a:pt x="74" y="185"/>
                  </a:lnTo>
                  <a:lnTo>
                    <a:pt x="42" y="206"/>
                  </a:lnTo>
                  <a:lnTo>
                    <a:pt x="11" y="195"/>
                  </a:lnTo>
                  <a:lnTo>
                    <a:pt x="0" y="143"/>
                  </a:lnTo>
                  <a:lnTo>
                    <a:pt x="48" y="111"/>
                  </a:lnTo>
                  <a:lnTo>
                    <a:pt x="58" y="116"/>
                  </a:lnTo>
                  <a:lnTo>
                    <a:pt x="63" y="100"/>
                  </a:lnTo>
                  <a:lnTo>
                    <a:pt x="106" y="58"/>
                  </a:lnTo>
                  <a:lnTo>
                    <a:pt x="116" y="37"/>
                  </a:lnTo>
                  <a:lnTo>
                    <a:pt x="127" y="32"/>
                  </a:lnTo>
                  <a:lnTo>
                    <a:pt x="143" y="21"/>
                  </a:lnTo>
                  <a:lnTo>
                    <a:pt x="153" y="16"/>
                  </a:lnTo>
                  <a:lnTo>
                    <a:pt x="164" y="11"/>
                  </a:lnTo>
                  <a:lnTo>
                    <a:pt x="179" y="16"/>
                  </a:lnTo>
                  <a:lnTo>
                    <a:pt x="190" y="5"/>
                  </a:lnTo>
                  <a:lnTo>
                    <a:pt x="216" y="0"/>
                  </a:lnTo>
                  <a:lnTo>
                    <a:pt x="243" y="0"/>
                  </a:lnTo>
                  <a:lnTo>
                    <a:pt x="253" y="0"/>
                  </a:lnTo>
                  <a:lnTo>
                    <a:pt x="274" y="5"/>
                  </a:lnTo>
                  <a:lnTo>
                    <a:pt x="290" y="11"/>
                  </a:lnTo>
                  <a:lnTo>
                    <a:pt x="285" y="2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26" name="Freeform 627"/>
            <p:cNvSpPr>
              <a:spLocks/>
            </p:cNvSpPr>
            <p:nvPr/>
          </p:nvSpPr>
          <p:spPr bwMode="auto">
            <a:xfrm>
              <a:off x="2130" y="997"/>
              <a:ext cx="632" cy="337"/>
            </a:xfrm>
            <a:custGeom>
              <a:avLst/>
              <a:gdLst>
                <a:gd name="T0" fmla="*/ 564 w 632"/>
                <a:gd name="T1" fmla="*/ 0 h 337"/>
                <a:gd name="T2" fmla="*/ 479 w 632"/>
                <a:gd name="T3" fmla="*/ 21 h 337"/>
                <a:gd name="T4" fmla="*/ 522 w 632"/>
                <a:gd name="T5" fmla="*/ 26 h 337"/>
                <a:gd name="T6" fmla="*/ 606 w 632"/>
                <a:gd name="T7" fmla="*/ 15 h 337"/>
                <a:gd name="T8" fmla="*/ 617 w 632"/>
                <a:gd name="T9" fmla="*/ 31 h 337"/>
                <a:gd name="T10" fmla="*/ 590 w 632"/>
                <a:gd name="T11" fmla="*/ 31 h 337"/>
                <a:gd name="T12" fmla="*/ 585 w 632"/>
                <a:gd name="T13" fmla="*/ 36 h 337"/>
                <a:gd name="T14" fmla="*/ 527 w 632"/>
                <a:gd name="T15" fmla="*/ 58 h 337"/>
                <a:gd name="T16" fmla="*/ 559 w 632"/>
                <a:gd name="T17" fmla="*/ 79 h 337"/>
                <a:gd name="T18" fmla="*/ 506 w 632"/>
                <a:gd name="T19" fmla="*/ 95 h 337"/>
                <a:gd name="T20" fmla="*/ 522 w 632"/>
                <a:gd name="T21" fmla="*/ 131 h 337"/>
                <a:gd name="T22" fmla="*/ 474 w 632"/>
                <a:gd name="T23" fmla="*/ 147 h 337"/>
                <a:gd name="T24" fmla="*/ 511 w 632"/>
                <a:gd name="T25" fmla="*/ 153 h 337"/>
                <a:gd name="T26" fmla="*/ 453 w 632"/>
                <a:gd name="T27" fmla="*/ 158 h 337"/>
                <a:gd name="T28" fmla="*/ 411 w 632"/>
                <a:gd name="T29" fmla="*/ 174 h 337"/>
                <a:gd name="T30" fmla="*/ 390 w 632"/>
                <a:gd name="T31" fmla="*/ 211 h 337"/>
                <a:gd name="T32" fmla="*/ 316 w 632"/>
                <a:gd name="T33" fmla="*/ 232 h 337"/>
                <a:gd name="T34" fmla="*/ 284 w 632"/>
                <a:gd name="T35" fmla="*/ 242 h 337"/>
                <a:gd name="T36" fmla="*/ 237 w 632"/>
                <a:gd name="T37" fmla="*/ 284 h 337"/>
                <a:gd name="T38" fmla="*/ 168 w 632"/>
                <a:gd name="T39" fmla="*/ 327 h 337"/>
                <a:gd name="T40" fmla="*/ 137 w 632"/>
                <a:gd name="T41" fmla="*/ 327 h 337"/>
                <a:gd name="T42" fmla="*/ 110 w 632"/>
                <a:gd name="T43" fmla="*/ 253 h 337"/>
                <a:gd name="T44" fmla="*/ 105 w 632"/>
                <a:gd name="T45" fmla="*/ 221 h 337"/>
                <a:gd name="T46" fmla="*/ 147 w 632"/>
                <a:gd name="T47" fmla="*/ 200 h 337"/>
                <a:gd name="T48" fmla="*/ 121 w 632"/>
                <a:gd name="T49" fmla="*/ 189 h 337"/>
                <a:gd name="T50" fmla="*/ 147 w 632"/>
                <a:gd name="T51" fmla="*/ 163 h 337"/>
                <a:gd name="T52" fmla="*/ 121 w 632"/>
                <a:gd name="T53" fmla="*/ 158 h 337"/>
                <a:gd name="T54" fmla="*/ 121 w 632"/>
                <a:gd name="T55" fmla="*/ 95 h 337"/>
                <a:gd name="T56" fmla="*/ 0 w 632"/>
                <a:gd name="T57" fmla="*/ 84 h 337"/>
                <a:gd name="T58" fmla="*/ 52 w 632"/>
                <a:gd name="T59" fmla="*/ 79 h 337"/>
                <a:gd name="T60" fmla="*/ 0 w 632"/>
                <a:gd name="T61" fmla="*/ 63 h 337"/>
                <a:gd name="T62" fmla="*/ 94 w 632"/>
                <a:gd name="T63" fmla="*/ 47 h 337"/>
                <a:gd name="T64" fmla="*/ 79 w 632"/>
                <a:gd name="T65" fmla="*/ 36 h 337"/>
                <a:gd name="T66" fmla="*/ 226 w 632"/>
                <a:gd name="T67" fmla="*/ 21 h 337"/>
                <a:gd name="T68" fmla="*/ 290 w 632"/>
                <a:gd name="T69" fmla="*/ 5 h 3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632" h="337">
                  <a:moveTo>
                    <a:pt x="427" y="5"/>
                  </a:moveTo>
                  <a:lnTo>
                    <a:pt x="564" y="0"/>
                  </a:lnTo>
                  <a:lnTo>
                    <a:pt x="569" y="5"/>
                  </a:lnTo>
                  <a:lnTo>
                    <a:pt x="479" y="21"/>
                  </a:lnTo>
                  <a:lnTo>
                    <a:pt x="564" y="21"/>
                  </a:lnTo>
                  <a:lnTo>
                    <a:pt x="522" y="26"/>
                  </a:lnTo>
                  <a:lnTo>
                    <a:pt x="532" y="31"/>
                  </a:lnTo>
                  <a:lnTo>
                    <a:pt x="606" y="15"/>
                  </a:lnTo>
                  <a:lnTo>
                    <a:pt x="632" y="26"/>
                  </a:lnTo>
                  <a:lnTo>
                    <a:pt x="617" y="31"/>
                  </a:lnTo>
                  <a:lnTo>
                    <a:pt x="606" y="31"/>
                  </a:lnTo>
                  <a:lnTo>
                    <a:pt x="590" y="31"/>
                  </a:lnTo>
                  <a:lnTo>
                    <a:pt x="585" y="31"/>
                  </a:lnTo>
                  <a:lnTo>
                    <a:pt x="585" y="36"/>
                  </a:lnTo>
                  <a:lnTo>
                    <a:pt x="527" y="47"/>
                  </a:lnTo>
                  <a:lnTo>
                    <a:pt x="527" y="58"/>
                  </a:lnTo>
                  <a:lnTo>
                    <a:pt x="559" y="58"/>
                  </a:lnTo>
                  <a:lnTo>
                    <a:pt x="559" y="79"/>
                  </a:lnTo>
                  <a:lnTo>
                    <a:pt x="522" y="73"/>
                  </a:lnTo>
                  <a:lnTo>
                    <a:pt x="506" y="95"/>
                  </a:lnTo>
                  <a:lnTo>
                    <a:pt x="548" y="95"/>
                  </a:lnTo>
                  <a:lnTo>
                    <a:pt x="522" y="131"/>
                  </a:lnTo>
                  <a:lnTo>
                    <a:pt x="474" y="131"/>
                  </a:lnTo>
                  <a:lnTo>
                    <a:pt x="474" y="147"/>
                  </a:lnTo>
                  <a:lnTo>
                    <a:pt x="485" y="142"/>
                  </a:lnTo>
                  <a:lnTo>
                    <a:pt x="511" y="153"/>
                  </a:lnTo>
                  <a:lnTo>
                    <a:pt x="490" y="174"/>
                  </a:lnTo>
                  <a:lnTo>
                    <a:pt x="453" y="158"/>
                  </a:lnTo>
                  <a:lnTo>
                    <a:pt x="443" y="153"/>
                  </a:lnTo>
                  <a:lnTo>
                    <a:pt x="411" y="174"/>
                  </a:lnTo>
                  <a:lnTo>
                    <a:pt x="479" y="179"/>
                  </a:lnTo>
                  <a:lnTo>
                    <a:pt x="390" y="211"/>
                  </a:lnTo>
                  <a:lnTo>
                    <a:pt x="363" y="205"/>
                  </a:lnTo>
                  <a:lnTo>
                    <a:pt x="316" y="232"/>
                  </a:lnTo>
                  <a:lnTo>
                    <a:pt x="300" y="248"/>
                  </a:lnTo>
                  <a:lnTo>
                    <a:pt x="284" y="242"/>
                  </a:lnTo>
                  <a:lnTo>
                    <a:pt x="274" y="253"/>
                  </a:lnTo>
                  <a:lnTo>
                    <a:pt x="237" y="284"/>
                  </a:lnTo>
                  <a:lnTo>
                    <a:pt x="195" y="337"/>
                  </a:lnTo>
                  <a:lnTo>
                    <a:pt x="168" y="327"/>
                  </a:lnTo>
                  <a:lnTo>
                    <a:pt x="137" y="321"/>
                  </a:lnTo>
                  <a:lnTo>
                    <a:pt x="137" y="327"/>
                  </a:lnTo>
                  <a:lnTo>
                    <a:pt x="110" y="269"/>
                  </a:lnTo>
                  <a:lnTo>
                    <a:pt x="110" y="253"/>
                  </a:lnTo>
                  <a:lnTo>
                    <a:pt x="105" y="248"/>
                  </a:lnTo>
                  <a:lnTo>
                    <a:pt x="105" y="221"/>
                  </a:lnTo>
                  <a:lnTo>
                    <a:pt x="126" y="200"/>
                  </a:lnTo>
                  <a:lnTo>
                    <a:pt x="147" y="200"/>
                  </a:lnTo>
                  <a:lnTo>
                    <a:pt x="152" y="184"/>
                  </a:lnTo>
                  <a:lnTo>
                    <a:pt x="121" y="189"/>
                  </a:lnTo>
                  <a:lnTo>
                    <a:pt x="116" y="174"/>
                  </a:lnTo>
                  <a:lnTo>
                    <a:pt x="147" y="163"/>
                  </a:lnTo>
                  <a:lnTo>
                    <a:pt x="142" y="158"/>
                  </a:lnTo>
                  <a:lnTo>
                    <a:pt x="121" y="158"/>
                  </a:lnTo>
                  <a:lnTo>
                    <a:pt x="131" y="116"/>
                  </a:lnTo>
                  <a:lnTo>
                    <a:pt x="121" y="95"/>
                  </a:lnTo>
                  <a:lnTo>
                    <a:pt x="73" y="89"/>
                  </a:lnTo>
                  <a:lnTo>
                    <a:pt x="0" y="84"/>
                  </a:lnTo>
                  <a:lnTo>
                    <a:pt x="5" y="73"/>
                  </a:lnTo>
                  <a:lnTo>
                    <a:pt x="52" y="79"/>
                  </a:lnTo>
                  <a:lnTo>
                    <a:pt x="58" y="73"/>
                  </a:lnTo>
                  <a:lnTo>
                    <a:pt x="0" y="63"/>
                  </a:lnTo>
                  <a:lnTo>
                    <a:pt x="5" y="58"/>
                  </a:lnTo>
                  <a:lnTo>
                    <a:pt x="94" y="47"/>
                  </a:lnTo>
                  <a:lnTo>
                    <a:pt x="100" y="36"/>
                  </a:lnTo>
                  <a:lnTo>
                    <a:pt x="79" y="36"/>
                  </a:lnTo>
                  <a:lnTo>
                    <a:pt x="226" y="10"/>
                  </a:lnTo>
                  <a:lnTo>
                    <a:pt x="226" y="21"/>
                  </a:lnTo>
                  <a:lnTo>
                    <a:pt x="237" y="10"/>
                  </a:lnTo>
                  <a:lnTo>
                    <a:pt x="290" y="5"/>
                  </a:lnTo>
                  <a:lnTo>
                    <a:pt x="427" y="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27" name="Freeform 628"/>
            <p:cNvSpPr>
              <a:spLocks/>
            </p:cNvSpPr>
            <p:nvPr/>
          </p:nvSpPr>
          <p:spPr bwMode="auto">
            <a:xfrm>
              <a:off x="3147" y="1334"/>
              <a:ext cx="85" cy="42"/>
            </a:xfrm>
            <a:custGeom>
              <a:avLst/>
              <a:gdLst>
                <a:gd name="T0" fmla="*/ 69 w 85"/>
                <a:gd name="T1" fmla="*/ 6 h 42"/>
                <a:gd name="T2" fmla="*/ 79 w 85"/>
                <a:gd name="T3" fmla="*/ 6 h 42"/>
                <a:gd name="T4" fmla="*/ 85 w 85"/>
                <a:gd name="T5" fmla="*/ 21 h 42"/>
                <a:gd name="T6" fmla="*/ 79 w 85"/>
                <a:gd name="T7" fmla="*/ 42 h 42"/>
                <a:gd name="T8" fmla="*/ 74 w 85"/>
                <a:gd name="T9" fmla="*/ 42 h 42"/>
                <a:gd name="T10" fmla="*/ 48 w 85"/>
                <a:gd name="T11" fmla="*/ 32 h 42"/>
                <a:gd name="T12" fmla="*/ 37 w 85"/>
                <a:gd name="T13" fmla="*/ 37 h 42"/>
                <a:gd name="T14" fmla="*/ 21 w 85"/>
                <a:gd name="T15" fmla="*/ 32 h 42"/>
                <a:gd name="T16" fmla="*/ 6 w 85"/>
                <a:gd name="T17" fmla="*/ 32 h 42"/>
                <a:gd name="T18" fmla="*/ 0 w 85"/>
                <a:gd name="T19" fmla="*/ 27 h 42"/>
                <a:gd name="T20" fmla="*/ 0 w 85"/>
                <a:gd name="T21" fmla="*/ 16 h 42"/>
                <a:gd name="T22" fmla="*/ 43 w 85"/>
                <a:gd name="T23" fmla="*/ 0 h 42"/>
                <a:gd name="T24" fmla="*/ 58 w 85"/>
                <a:gd name="T25" fmla="*/ 0 h 42"/>
                <a:gd name="T26" fmla="*/ 69 w 85"/>
                <a:gd name="T27" fmla="*/ 6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5" h="42">
                  <a:moveTo>
                    <a:pt x="69" y="6"/>
                  </a:moveTo>
                  <a:lnTo>
                    <a:pt x="79" y="6"/>
                  </a:lnTo>
                  <a:lnTo>
                    <a:pt x="85" y="21"/>
                  </a:lnTo>
                  <a:lnTo>
                    <a:pt x="79" y="42"/>
                  </a:lnTo>
                  <a:lnTo>
                    <a:pt x="74" y="42"/>
                  </a:lnTo>
                  <a:lnTo>
                    <a:pt x="48" y="32"/>
                  </a:lnTo>
                  <a:lnTo>
                    <a:pt x="37" y="37"/>
                  </a:lnTo>
                  <a:lnTo>
                    <a:pt x="21" y="32"/>
                  </a:lnTo>
                  <a:lnTo>
                    <a:pt x="6" y="32"/>
                  </a:lnTo>
                  <a:lnTo>
                    <a:pt x="0" y="27"/>
                  </a:lnTo>
                  <a:lnTo>
                    <a:pt x="0" y="16"/>
                  </a:lnTo>
                  <a:lnTo>
                    <a:pt x="43" y="0"/>
                  </a:lnTo>
                  <a:lnTo>
                    <a:pt x="58" y="0"/>
                  </a:lnTo>
                  <a:lnTo>
                    <a:pt x="69" y="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28" name="Freeform 629"/>
            <p:cNvSpPr>
              <a:spLocks/>
            </p:cNvSpPr>
            <p:nvPr/>
          </p:nvSpPr>
          <p:spPr bwMode="auto">
            <a:xfrm>
              <a:off x="3147" y="1366"/>
              <a:ext cx="95" cy="42"/>
            </a:xfrm>
            <a:custGeom>
              <a:avLst/>
              <a:gdLst>
                <a:gd name="T0" fmla="*/ 79 w 95"/>
                <a:gd name="T1" fmla="*/ 10 h 42"/>
                <a:gd name="T2" fmla="*/ 85 w 95"/>
                <a:gd name="T3" fmla="*/ 10 h 42"/>
                <a:gd name="T4" fmla="*/ 90 w 95"/>
                <a:gd name="T5" fmla="*/ 21 h 42"/>
                <a:gd name="T6" fmla="*/ 95 w 95"/>
                <a:gd name="T7" fmla="*/ 32 h 42"/>
                <a:gd name="T8" fmla="*/ 85 w 95"/>
                <a:gd name="T9" fmla="*/ 37 h 42"/>
                <a:gd name="T10" fmla="*/ 74 w 95"/>
                <a:gd name="T11" fmla="*/ 42 h 42"/>
                <a:gd name="T12" fmla="*/ 64 w 95"/>
                <a:gd name="T13" fmla="*/ 32 h 42"/>
                <a:gd name="T14" fmla="*/ 48 w 95"/>
                <a:gd name="T15" fmla="*/ 26 h 42"/>
                <a:gd name="T16" fmla="*/ 11 w 95"/>
                <a:gd name="T17" fmla="*/ 26 h 42"/>
                <a:gd name="T18" fmla="*/ 0 w 95"/>
                <a:gd name="T19" fmla="*/ 32 h 42"/>
                <a:gd name="T20" fmla="*/ 0 w 95"/>
                <a:gd name="T21" fmla="*/ 21 h 42"/>
                <a:gd name="T22" fmla="*/ 6 w 95"/>
                <a:gd name="T23" fmla="*/ 5 h 42"/>
                <a:gd name="T24" fmla="*/ 16 w 95"/>
                <a:gd name="T25" fmla="*/ 5 h 42"/>
                <a:gd name="T26" fmla="*/ 32 w 95"/>
                <a:gd name="T27" fmla="*/ 16 h 42"/>
                <a:gd name="T28" fmla="*/ 43 w 95"/>
                <a:gd name="T29" fmla="*/ 16 h 42"/>
                <a:gd name="T30" fmla="*/ 37 w 95"/>
                <a:gd name="T31" fmla="*/ 5 h 42"/>
                <a:gd name="T32" fmla="*/ 48 w 95"/>
                <a:gd name="T33" fmla="*/ 0 h 42"/>
                <a:gd name="T34" fmla="*/ 74 w 95"/>
                <a:gd name="T35" fmla="*/ 10 h 42"/>
                <a:gd name="T36" fmla="*/ 79 w 95"/>
                <a:gd name="T37" fmla="*/ 10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95" h="42">
                  <a:moveTo>
                    <a:pt x="79" y="10"/>
                  </a:moveTo>
                  <a:lnTo>
                    <a:pt x="85" y="10"/>
                  </a:lnTo>
                  <a:lnTo>
                    <a:pt x="90" y="21"/>
                  </a:lnTo>
                  <a:lnTo>
                    <a:pt x="95" y="32"/>
                  </a:lnTo>
                  <a:lnTo>
                    <a:pt x="85" y="37"/>
                  </a:lnTo>
                  <a:lnTo>
                    <a:pt x="74" y="42"/>
                  </a:lnTo>
                  <a:lnTo>
                    <a:pt x="64" y="32"/>
                  </a:lnTo>
                  <a:lnTo>
                    <a:pt x="48" y="26"/>
                  </a:lnTo>
                  <a:lnTo>
                    <a:pt x="11" y="26"/>
                  </a:lnTo>
                  <a:lnTo>
                    <a:pt x="0" y="32"/>
                  </a:lnTo>
                  <a:lnTo>
                    <a:pt x="0" y="21"/>
                  </a:lnTo>
                  <a:lnTo>
                    <a:pt x="6" y="5"/>
                  </a:lnTo>
                  <a:lnTo>
                    <a:pt x="16" y="5"/>
                  </a:lnTo>
                  <a:lnTo>
                    <a:pt x="32" y="16"/>
                  </a:lnTo>
                  <a:lnTo>
                    <a:pt x="43" y="16"/>
                  </a:lnTo>
                  <a:lnTo>
                    <a:pt x="37" y="5"/>
                  </a:lnTo>
                  <a:lnTo>
                    <a:pt x="48" y="0"/>
                  </a:lnTo>
                  <a:lnTo>
                    <a:pt x="74" y="10"/>
                  </a:lnTo>
                  <a:lnTo>
                    <a:pt x="79" y="1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29" name="Freeform 630"/>
            <p:cNvSpPr>
              <a:spLocks/>
            </p:cNvSpPr>
            <p:nvPr/>
          </p:nvSpPr>
          <p:spPr bwMode="auto">
            <a:xfrm>
              <a:off x="3147" y="1392"/>
              <a:ext cx="79" cy="42"/>
            </a:xfrm>
            <a:custGeom>
              <a:avLst/>
              <a:gdLst>
                <a:gd name="T0" fmla="*/ 6 w 79"/>
                <a:gd name="T1" fmla="*/ 6 h 42"/>
                <a:gd name="T2" fmla="*/ 11 w 79"/>
                <a:gd name="T3" fmla="*/ 0 h 42"/>
                <a:gd name="T4" fmla="*/ 48 w 79"/>
                <a:gd name="T5" fmla="*/ 0 h 42"/>
                <a:gd name="T6" fmla="*/ 64 w 79"/>
                <a:gd name="T7" fmla="*/ 6 h 42"/>
                <a:gd name="T8" fmla="*/ 74 w 79"/>
                <a:gd name="T9" fmla="*/ 16 h 42"/>
                <a:gd name="T10" fmla="*/ 79 w 79"/>
                <a:gd name="T11" fmla="*/ 21 h 42"/>
                <a:gd name="T12" fmla="*/ 69 w 79"/>
                <a:gd name="T13" fmla="*/ 27 h 42"/>
                <a:gd name="T14" fmla="*/ 64 w 79"/>
                <a:gd name="T15" fmla="*/ 37 h 42"/>
                <a:gd name="T16" fmla="*/ 37 w 79"/>
                <a:gd name="T17" fmla="*/ 42 h 42"/>
                <a:gd name="T18" fmla="*/ 32 w 79"/>
                <a:gd name="T19" fmla="*/ 37 h 42"/>
                <a:gd name="T20" fmla="*/ 27 w 79"/>
                <a:gd name="T21" fmla="*/ 37 h 42"/>
                <a:gd name="T22" fmla="*/ 27 w 79"/>
                <a:gd name="T23" fmla="*/ 27 h 42"/>
                <a:gd name="T24" fmla="*/ 6 w 79"/>
                <a:gd name="T25" fmla="*/ 21 h 42"/>
                <a:gd name="T26" fmla="*/ 0 w 79"/>
                <a:gd name="T27" fmla="*/ 21 h 42"/>
                <a:gd name="T28" fmla="*/ 0 w 79"/>
                <a:gd name="T29" fmla="*/ 6 h 42"/>
                <a:gd name="T30" fmla="*/ 6 w 79"/>
                <a:gd name="T31" fmla="*/ 6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79" h="42">
                  <a:moveTo>
                    <a:pt x="6" y="6"/>
                  </a:moveTo>
                  <a:lnTo>
                    <a:pt x="11" y="0"/>
                  </a:lnTo>
                  <a:lnTo>
                    <a:pt x="48" y="0"/>
                  </a:lnTo>
                  <a:lnTo>
                    <a:pt x="64" y="6"/>
                  </a:lnTo>
                  <a:lnTo>
                    <a:pt x="74" y="16"/>
                  </a:lnTo>
                  <a:lnTo>
                    <a:pt x="79" y="21"/>
                  </a:lnTo>
                  <a:lnTo>
                    <a:pt x="69" y="27"/>
                  </a:lnTo>
                  <a:lnTo>
                    <a:pt x="64" y="37"/>
                  </a:lnTo>
                  <a:lnTo>
                    <a:pt x="37" y="42"/>
                  </a:lnTo>
                  <a:lnTo>
                    <a:pt x="32" y="37"/>
                  </a:lnTo>
                  <a:lnTo>
                    <a:pt x="27" y="37"/>
                  </a:lnTo>
                  <a:lnTo>
                    <a:pt x="27" y="27"/>
                  </a:lnTo>
                  <a:lnTo>
                    <a:pt x="6" y="21"/>
                  </a:lnTo>
                  <a:lnTo>
                    <a:pt x="0" y="21"/>
                  </a:lnTo>
                  <a:lnTo>
                    <a:pt x="0" y="6"/>
                  </a:lnTo>
                  <a:lnTo>
                    <a:pt x="6" y="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30" name="Freeform 631"/>
            <p:cNvSpPr>
              <a:spLocks/>
            </p:cNvSpPr>
            <p:nvPr/>
          </p:nvSpPr>
          <p:spPr bwMode="auto">
            <a:xfrm>
              <a:off x="3184" y="1398"/>
              <a:ext cx="127" cy="84"/>
            </a:xfrm>
            <a:custGeom>
              <a:avLst/>
              <a:gdLst>
                <a:gd name="T0" fmla="*/ 32 w 127"/>
                <a:gd name="T1" fmla="*/ 21 h 84"/>
                <a:gd name="T2" fmla="*/ 42 w 127"/>
                <a:gd name="T3" fmla="*/ 15 h 84"/>
                <a:gd name="T4" fmla="*/ 37 w 127"/>
                <a:gd name="T5" fmla="*/ 10 h 84"/>
                <a:gd name="T6" fmla="*/ 48 w 127"/>
                <a:gd name="T7" fmla="*/ 5 h 84"/>
                <a:gd name="T8" fmla="*/ 58 w 127"/>
                <a:gd name="T9" fmla="*/ 0 h 84"/>
                <a:gd name="T10" fmla="*/ 95 w 127"/>
                <a:gd name="T11" fmla="*/ 10 h 84"/>
                <a:gd name="T12" fmla="*/ 95 w 127"/>
                <a:gd name="T13" fmla="*/ 21 h 84"/>
                <a:gd name="T14" fmla="*/ 127 w 127"/>
                <a:gd name="T15" fmla="*/ 47 h 84"/>
                <a:gd name="T16" fmla="*/ 106 w 127"/>
                <a:gd name="T17" fmla="*/ 47 h 84"/>
                <a:gd name="T18" fmla="*/ 116 w 127"/>
                <a:gd name="T19" fmla="*/ 68 h 84"/>
                <a:gd name="T20" fmla="*/ 106 w 127"/>
                <a:gd name="T21" fmla="*/ 68 h 84"/>
                <a:gd name="T22" fmla="*/ 95 w 127"/>
                <a:gd name="T23" fmla="*/ 84 h 84"/>
                <a:gd name="T24" fmla="*/ 79 w 127"/>
                <a:gd name="T25" fmla="*/ 84 h 84"/>
                <a:gd name="T26" fmla="*/ 58 w 127"/>
                <a:gd name="T27" fmla="*/ 73 h 84"/>
                <a:gd name="T28" fmla="*/ 42 w 127"/>
                <a:gd name="T29" fmla="*/ 68 h 84"/>
                <a:gd name="T30" fmla="*/ 21 w 127"/>
                <a:gd name="T31" fmla="*/ 73 h 84"/>
                <a:gd name="T32" fmla="*/ 11 w 127"/>
                <a:gd name="T33" fmla="*/ 79 h 84"/>
                <a:gd name="T34" fmla="*/ 6 w 127"/>
                <a:gd name="T35" fmla="*/ 68 h 84"/>
                <a:gd name="T36" fmla="*/ 0 w 127"/>
                <a:gd name="T37" fmla="*/ 68 h 84"/>
                <a:gd name="T38" fmla="*/ 11 w 127"/>
                <a:gd name="T39" fmla="*/ 58 h 84"/>
                <a:gd name="T40" fmla="*/ 0 w 127"/>
                <a:gd name="T41" fmla="*/ 36 h 84"/>
                <a:gd name="T42" fmla="*/ 27 w 127"/>
                <a:gd name="T43" fmla="*/ 31 h 84"/>
                <a:gd name="T44" fmla="*/ 32 w 127"/>
                <a:gd name="T45" fmla="*/ 21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27" h="84">
                  <a:moveTo>
                    <a:pt x="32" y="21"/>
                  </a:moveTo>
                  <a:lnTo>
                    <a:pt x="42" y="15"/>
                  </a:lnTo>
                  <a:lnTo>
                    <a:pt x="37" y="10"/>
                  </a:lnTo>
                  <a:lnTo>
                    <a:pt x="48" y="5"/>
                  </a:lnTo>
                  <a:lnTo>
                    <a:pt x="58" y="0"/>
                  </a:lnTo>
                  <a:lnTo>
                    <a:pt x="95" y="10"/>
                  </a:lnTo>
                  <a:lnTo>
                    <a:pt x="95" y="21"/>
                  </a:lnTo>
                  <a:lnTo>
                    <a:pt x="127" y="47"/>
                  </a:lnTo>
                  <a:lnTo>
                    <a:pt x="106" y="47"/>
                  </a:lnTo>
                  <a:lnTo>
                    <a:pt x="116" y="68"/>
                  </a:lnTo>
                  <a:lnTo>
                    <a:pt x="106" y="68"/>
                  </a:lnTo>
                  <a:lnTo>
                    <a:pt x="95" y="84"/>
                  </a:lnTo>
                  <a:lnTo>
                    <a:pt x="79" y="84"/>
                  </a:lnTo>
                  <a:lnTo>
                    <a:pt x="58" y="73"/>
                  </a:lnTo>
                  <a:lnTo>
                    <a:pt x="42" y="68"/>
                  </a:lnTo>
                  <a:lnTo>
                    <a:pt x="21" y="73"/>
                  </a:lnTo>
                  <a:lnTo>
                    <a:pt x="11" y="79"/>
                  </a:lnTo>
                  <a:lnTo>
                    <a:pt x="6" y="68"/>
                  </a:lnTo>
                  <a:lnTo>
                    <a:pt x="0" y="68"/>
                  </a:lnTo>
                  <a:lnTo>
                    <a:pt x="11" y="58"/>
                  </a:lnTo>
                  <a:lnTo>
                    <a:pt x="0" y="36"/>
                  </a:lnTo>
                  <a:lnTo>
                    <a:pt x="27" y="31"/>
                  </a:lnTo>
                  <a:lnTo>
                    <a:pt x="32" y="2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31" name="Freeform 632"/>
            <p:cNvSpPr>
              <a:spLocks/>
            </p:cNvSpPr>
            <p:nvPr/>
          </p:nvSpPr>
          <p:spPr bwMode="auto">
            <a:xfrm>
              <a:off x="3242" y="1529"/>
              <a:ext cx="53" cy="53"/>
            </a:xfrm>
            <a:custGeom>
              <a:avLst/>
              <a:gdLst>
                <a:gd name="T0" fmla="*/ 0 w 53"/>
                <a:gd name="T1" fmla="*/ 0 h 53"/>
                <a:gd name="T2" fmla="*/ 11 w 53"/>
                <a:gd name="T3" fmla="*/ 0 h 53"/>
                <a:gd name="T4" fmla="*/ 32 w 53"/>
                <a:gd name="T5" fmla="*/ 11 h 53"/>
                <a:gd name="T6" fmla="*/ 37 w 53"/>
                <a:gd name="T7" fmla="*/ 16 h 53"/>
                <a:gd name="T8" fmla="*/ 48 w 53"/>
                <a:gd name="T9" fmla="*/ 27 h 53"/>
                <a:gd name="T10" fmla="*/ 53 w 53"/>
                <a:gd name="T11" fmla="*/ 37 h 53"/>
                <a:gd name="T12" fmla="*/ 37 w 53"/>
                <a:gd name="T13" fmla="*/ 32 h 53"/>
                <a:gd name="T14" fmla="*/ 37 w 53"/>
                <a:gd name="T15" fmla="*/ 43 h 53"/>
                <a:gd name="T16" fmla="*/ 27 w 53"/>
                <a:gd name="T17" fmla="*/ 53 h 53"/>
                <a:gd name="T18" fmla="*/ 27 w 53"/>
                <a:gd name="T19" fmla="*/ 32 h 53"/>
                <a:gd name="T20" fmla="*/ 11 w 53"/>
                <a:gd name="T21" fmla="*/ 16 h 53"/>
                <a:gd name="T22" fmla="*/ 0 w 53"/>
                <a:gd name="T23" fmla="*/ 6 h 53"/>
                <a:gd name="T24" fmla="*/ 0 w 53"/>
                <a:gd name="T25" fmla="*/ 0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3" h="53">
                  <a:moveTo>
                    <a:pt x="0" y="0"/>
                  </a:moveTo>
                  <a:lnTo>
                    <a:pt x="11" y="0"/>
                  </a:lnTo>
                  <a:lnTo>
                    <a:pt x="32" y="11"/>
                  </a:lnTo>
                  <a:lnTo>
                    <a:pt x="37" y="16"/>
                  </a:lnTo>
                  <a:lnTo>
                    <a:pt x="48" y="27"/>
                  </a:lnTo>
                  <a:lnTo>
                    <a:pt x="53" y="37"/>
                  </a:lnTo>
                  <a:lnTo>
                    <a:pt x="37" y="32"/>
                  </a:lnTo>
                  <a:lnTo>
                    <a:pt x="37" y="43"/>
                  </a:lnTo>
                  <a:lnTo>
                    <a:pt x="27" y="53"/>
                  </a:lnTo>
                  <a:lnTo>
                    <a:pt x="27" y="32"/>
                  </a:lnTo>
                  <a:lnTo>
                    <a:pt x="11" y="16"/>
                  </a:lnTo>
                  <a:lnTo>
                    <a:pt x="0" y="6"/>
                  </a:lnTo>
                  <a:lnTo>
                    <a:pt x="0"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24" name="Freeform 633"/>
            <p:cNvSpPr>
              <a:spLocks/>
            </p:cNvSpPr>
            <p:nvPr/>
          </p:nvSpPr>
          <p:spPr bwMode="auto">
            <a:xfrm>
              <a:off x="3179" y="1461"/>
              <a:ext cx="248" cy="142"/>
            </a:xfrm>
            <a:custGeom>
              <a:avLst/>
              <a:gdLst>
                <a:gd name="T0" fmla="*/ 26 w 248"/>
                <a:gd name="T1" fmla="*/ 10 h 142"/>
                <a:gd name="T2" fmla="*/ 47 w 248"/>
                <a:gd name="T3" fmla="*/ 5 h 142"/>
                <a:gd name="T4" fmla="*/ 63 w 248"/>
                <a:gd name="T5" fmla="*/ 10 h 142"/>
                <a:gd name="T6" fmla="*/ 84 w 248"/>
                <a:gd name="T7" fmla="*/ 21 h 142"/>
                <a:gd name="T8" fmla="*/ 100 w 248"/>
                <a:gd name="T9" fmla="*/ 21 h 142"/>
                <a:gd name="T10" fmla="*/ 111 w 248"/>
                <a:gd name="T11" fmla="*/ 5 h 142"/>
                <a:gd name="T12" fmla="*/ 121 w 248"/>
                <a:gd name="T13" fmla="*/ 5 h 142"/>
                <a:gd name="T14" fmla="*/ 142 w 248"/>
                <a:gd name="T15" fmla="*/ 0 h 142"/>
                <a:gd name="T16" fmla="*/ 153 w 248"/>
                <a:gd name="T17" fmla="*/ 5 h 142"/>
                <a:gd name="T18" fmla="*/ 179 w 248"/>
                <a:gd name="T19" fmla="*/ 37 h 142"/>
                <a:gd name="T20" fmla="*/ 216 w 248"/>
                <a:gd name="T21" fmla="*/ 42 h 142"/>
                <a:gd name="T22" fmla="*/ 237 w 248"/>
                <a:gd name="T23" fmla="*/ 47 h 142"/>
                <a:gd name="T24" fmla="*/ 248 w 248"/>
                <a:gd name="T25" fmla="*/ 53 h 142"/>
                <a:gd name="T26" fmla="*/ 248 w 248"/>
                <a:gd name="T27" fmla="*/ 79 h 142"/>
                <a:gd name="T28" fmla="*/ 232 w 248"/>
                <a:gd name="T29" fmla="*/ 79 h 142"/>
                <a:gd name="T30" fmla="*/ 227 w 248"/>
                <a:gd name="T31" fmla="*/ 90 h 142"/>
                <a:gd name="T32" fmla="*/ 211 w 248"/>
                <a:gd name="T33" fmla="*/ 95 h 142"/>
                <a:gd name="T34" fmla="*/ 179 w 248"/>
                <a:gd name="T35" fmla="*/ 111 h 142"/>
                <a:gd name="T36" fmla="*/ 190 w 248"/>
                <a:gd name="T37" fmla="*/ 121 h 142"/>
                <a:gd name="T38" fmla="*/ 211 w 248"/>
                <a:gd name="T39" fmla="*/ 121 h 142"/>
                <a:gd name="T40" fmla="*/ 211 w 248"/>
                <a:gd name="T41" fmla="*/ 127 h 142"/>
                <a:gd name="T42" fmla="*/ 174 w 248"/>
                <a:gd name="T43" fmla="*/ 142 h 142"/>
                <a:gd name="T44" fmla="*/ 153 w 248"/>
                <a:gd name="T45" fmla="*/ 121 h 142"/>
                <a:gd name="T46" fmla="*/ 169 w 248"/>
                <a:gd name="T47" fmla="*/ 111 h 142"/>
                <a:gd name="T48" fmla="*/ 153 w 248"/>
                <a:gd name="T49" fmla="*/ 105 h 142"/>
                <a:gd name="T50" fmla="*/ 132 w 248"/>
                <a:gd name="T51" fmla="*/ 105 h 142"/>
                <a:gd name="T52" fmla="*/ 116 w 248"/>
                <a:gd name="T53" fmla="*/ 127 h 142"/>
                <a:gd name="T54" fmla="*/ 100 w 248"/>
                <a:gd name="T55" fmla="*/ 127 h 142"/>
                <a:gd name="T56" fmla="*/ 90 w 248"/>
                <a:gd name="T57" fmla="*/ 121 h 142"/>
                <a:gd name="T58" fmla="*/ 100 w 248"/>
                <a:gd name="T59" fmla="*/ 111 h 142"/>
                <a:gd name="T60" fmla="*/ 100 w 248"/>
                <a:gd name="T61" fmla="*/ 100 h 142"/>
                <a:gd name="T62" fmla="*/ 116 w 248"/>
                <a:gd name="T63" fmla="*/ 105 h 142"/>
                <a:gd name="T64" fmla="*/ 111 w 248"/>
                <a:gd name="T65" fmla="*/ 95 h 142"/>
                <a:gd name="T66" fmla="*/ 100 w 248"/>
                <a:gd name="T67" fmla="*/ 84 h 142"/>
                <a:gd name="T68" fmla="*/ 95 w 248"/>
                <a:gd name="T69" fmla="*/ 79 h 142"/>
                <a:gd name="T70" fmla="*/ 74 w 248"/>
                <a:gd name="T71" fmla="*/ 68 h 142"/>
                <a:gd name="T72" fmla="*/ 63 w 248"/>
                <a:gd name="T73" fmla="*/ 68 h 142"/>
                <a:gd name="T74" fmla="*/ 63 w 248"/>
                <a:gd name="T75" fmla="*/ 74 h 142"/>
                <a:gd name="T76" fmla="*/ 42 w 248"/>
                <a:gd name="T77" fmla="*/ 79 h 142"/>
                <a:gd name="T78" fmla="*/ 21 w 248"/>
                <a:gd name="T79" fmla="*/ 74 h 142"/>
                <a:gd name="T80" fmla="*/ 11 w 248"/>
                <a:gd name="T81" fmla="*/ 79 h 142"/>
                <a:gd name="T82" fmla="*/ 0 w 248"/>
                <a:gd name="T83" fmla="*/ 68 h 142"/>
                <a:gd name="T84" fmla="*/ 5 w 248"/>
                <a:gd name="T85" fmla="*/ 58 h 142"/>
                <a:gd name="T86" fmla="*/ 5 w 248"/>
                <a:gd name="T87" fmla="*/ 47 h 142"/>
                <a:gd name="T88" fmla="*/ 21 w 248"/>
                <a:gd name="T89" fmla="*/ 32 h 142"/>
                <a:gd name="T90" fmla="*/ 16 w 248"/>
                <a:gd name="T91" fmla="*/ 16 h 142"/>
                <a:gd name="T92" fmla="*/ 26 w 248"/>
                <a:gd name="T93" fmla="*/ 10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48" h="142">
                  <a:moveTo>
                    <a:pt x="26" y="10"/>
                  </a:moveTo>
                  <a:lnTo>
                    <a:pt x="47" y="5"/>
                  </a:lnTo>
                  <a:lnTo>
                    <a:pt x="63" y="10"/>
                  </a:lnTo>
                  <a:lnTo>
                    <a:pt x="84" y="21"/>
                  </a:lnTo>
                  <a:lnTo>
                    <a:pt x="100" y="21"/>
                  </a:lnTo>
                  <a:lnTo>
                    <a:pt x="111" y="5"/>
                  </a:lnTo>
                  <a:lnTo>
                    <a:pt x="121" y="5"/>
                  </a:lnTo>
                  <a:lnTo>
                    <a:pt x="142" y="0"/>
                  </a:lnTo>
                  <a:lnTo>
                    <a:pt x="153" y="5"/>
                  </a:lnTo>
                  <a:lnTo>
                    <a:pt x="179" y="37"/>
                  </a:lnTo>
                  <a:lnTo>
                    <a:pt x="216" y="42"/>
                  </a:lnTo>
                  <a:lnTo>
                    <a:pt x="237" y="47"/>
                  </a:lnTo>
                  <a:lnTo>
                    <a:pt x="248" y="53"/>
                  </a:lnTo>
                  <a:lnTo>
                    <a:pt x="248" y="79"/>
                  </a:lnTo>
                  <a:lnTo>
                    <a:pt x="232" y="79"/>
                  </a:lnTo>
                  <a:lnTo>
                    <a:pt x="227" y="90"/>
                  </a:lnTo>
                  <a:lnTo>
                    <a:pt x="211" y="95"/>
                  </a:lnTo>
                  <a:lnTo>
                    <a:pt x="179" y="111"/>
                  </a:lnTo>
                  <a:lnTo>
                    <a:pt x="190" y="121"/>
                  </a:lnTo>
                  <a:lnTo>
                    <a:pt x="211" y="121"/>
                  </a:lnTo>
                  <a:lnTo>
                    <a:pt x="211" y="127"/>
                  </a:lnTo>
                  <a:lnTo>
                    <a:pt x="174" y="142"/>
                  </a:lnTo>
                  <a:lnTo>
                    <a:pt x="153" y="121"/>
                  </a:lnTo>
                  <a:lnTo>
                    <a:pt x="169" y="111"/>
                  </a:lnTo>
                  <a:lnTo>
                    <a:pt x="153" y="105"/>
                  </a:lnTo>
                  <a:lnTo>
                    <a:pt x="132" y="105"/>
                  </a:lnTo>
                  <a:lnTo>
                    <a:pt x="116" y="127"/>
                  </a:lnTo>
                  <a:lnTo>
                    <a:pt x="100" y="127"/>
                  </a:lnTo>
                  <a:lnTo>
                    <a:pt x="90" y="121"/>
                  </a:lnTo>
                  <a:lnTo>
                    <a:pt x="100" y="111"/>
                  </a:lnTo>
                  <a:lnTo>
                    <a:pt x="100" y="100"/>
                  </a:lnTo>
                  <a:lnTo>
                    <a:pt x="116" y="105"/>
                  </a:lnTo>
                  <a:lnTo>
                    <a:pt x="111" y="95"/>
                  </a:lnTo>
                  <a:lnTo>
                    <a:pt x="100" y="84"/>
                  </a:lnTo>
                  <a:lnTo>
                    <a:pt x="95" y="79"/>
                  </a:lnTo>
                  <a:lnTo>
                    <a:pt x="74" y="68"/>
                  </a:lnTo>
                  <a:lnTo>
                    <a:pt x="63" y="68"/>
                  </a:lnTo>
                  <a:lnTo>
                    <a:pt x="63" y="74"/>
                  </a:lnTo>
                  <a:lnTo>
                    <a:pt x="42" y="79"/>
                  </a:lnTo>
                  <a:lnTo>
                    <a:pt x="21" y="74"/>
                  </a:lnTo>
                  <a:lnTo>
                    <a:pt x="11" y="79"/>
                  </a:lnTo>
                  <a:lnTo>
                    <a:pt x="0" y="68"/>
                  </a:lnTo>
                  <a:lnTo>
                    <a:pt x="5" y="58"/>
                  </a:lnTo>
                  <a:lnTo>
                    <a:pt x="5" y="47"/>
                  </a:lnTo>
                  <a:lnTo>
                    <a:pt x="21" y="32"/>
                  </a:lnTo>
                  <a:lnTo>
                    <a:pt x="16" y="16"/>
                  </a:lnTo>
                  <a:lnTo>
                    <a:pt x="26" y="1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25" name="Freeform 634"/>
            <p:cNvSpPr>
              <a:spLocks/>
            </p:cNvSpPr>
            <p:nvPr/>
          </p:nvSpPr>
          <p:spPr bwMode="auto">
            <a:xfrm>
              <a:off x="3443" y="1614"/>
              <a:ext cx="105" cy="47"/>
            </a:xfrm>
            <a:custGeom>
              <a:avLst/>
              <a:gdLst>
                <a:gd name="T0" fmla="*/ 5 w 105"/>
                <a:gd name="T1" fmla="*/ 5 h 47"/>
                <a:gd name="T2" fmla="*/ 10 w 105"/>
                <a:gd name="T3" fmla="*/ 0 h 47"/>
                <a:gd name="T4" fmla="*/ 58 w 105"/>
                <a:gd name="T5" fmla="*/ 16 h 47"/>
                <a:gd name="T6" fmla="*/ 84 w 105"/>
                <a:gd name="T7" fmla="*/ 21 h 47"/>
                <a:gd name="T8" fmla="*/ 100 w 105"/>
                <a:gd name="T9" fmla="*/ 32 h 47"/>
                <a:gd name="T10" fmla="*/ 95 w 105"/>
                <a:gd name="T11" fmla="*/ 37 h 47"/>
                <a:gd name="T12" fmla="*/ 105 w 105"/>
                <a:gd name="T13" fmla="*/ 42 h 47"/>
                <a:gd name="T14" fmla="*/ 105 w 105"/>
                <a:gd name="T15" fmla="*/ 47 h 47"/>
                <a:gd name="T16" fmla="*/ 79 w 105"/>
                <a:gd name="T17" fmla="*/ 42 h 47"/>
                <a:gd name="T18" fmla="*/ 58 w 105"/>
                <a:gd name="T19" fmla="*/ 47 h 47"/>
                <a:gd name="T20" fmla="*/ 52 w 105"/>
                <a:gd name="T21" fmla="*/ 37 h 47"/>
                <a:gd name="T22" fmla="*/ 31 w 105"/>
                <a:gd name="T23" fmla="*/ 37 h 47"/>
                <a:gd name="T24" fmla="*/ 26 w 105"/>
                <a:gd name="T25" fmla="*/ 16 h 47"/>
                <a:gd name="T26" fmla="*/ 0 w 105"/>
                <a:gd name="T27" fmla="*/ 5 h 47"/>
                <a:gd name="T28" fmla="*/ 5 w 105"/>
                <a:gd name="T29" fmla="*/ 5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5" h="47">
                  <a:moveTo>
                    <a:pt x="5" y="5"/>
                  </a:moveTo>
                  <a:lnTo>
                    <a:pt x="10" y="0"/>
                  </a:lnTo>
                  <a:lnTo>
                    <a:pt x="58" y="16"/>
                  </a:lnTo>
                  <a:lnTo>
                    <a:pt x="84" y="21"/>
                  </a:lnTo>
                  <a:lnTo>
                    <a:pt x="100" y="32"/>
                  </a:lnTo>
                  <a:lnTo>
                    <a:pt x="95" y="37"/>
                  </a:lnTo>
                  <a:lnTo>
                    <a:pt x="105" y="42"/>
                  </a:lnTo>
                  <a:lnTo>
                    <a:pt x="105" y="47"/>
                  </a:lnTo>
                  <a:lnTo>
                    <a:pt x="79" y="42"/>
                  </a:lnTo>
                  <a:lnTo>
                    <a:pt x="58" y="47"/>
                  </a:lnTo>
                  <a:lnTo>
                    <a:pt x="52" y="37"/>
                  </a:lnTo>
                  <a:lnTo>
                    <a:pt x="31" y="37"/>
                  </a:lnTo>
                  <a:lnTo>
                    <a:pt x="26" y="16"/>
                  </a:lnTo>
                  <a:lnTo>
                    <a:pt x="0" y="5"/>
                  </a:lnTo>
                  <a:lnTo>
                    <a:pt x="5" y="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27" name="Freeform 635"/>
            <p:cNvSpPr>
              <a:spLocks/>
            </p:cNvSpPr>
            <p:nvPr/>
          </p:nvSpPr>
          <p:spPr bwMode="auto">
            <a:xfrm>
              <a:off x="3501" y="1656"/>
              <a:ext cx="52" cy="42"/>
            </a:xfrm>
            <a:custGeom>
              <a:avLst/>
              <a:gdLst>
                <a:gd name="T0" fmla="*/ 21 w 52"/>
                <a:gd name="T1" fmla="*/ 27 h 42"/>
                <a:gd name="T2" fmla="*/ 21 w 52"/>
                <a:gd name="T3" fmla="*/ 21 h 42"/>
                <a:gd name="T4" fmla="*/ 5 w 52"/>
                <a:gd name="T5" fmla="*/ 21 h 42"/>
                <a:gd name="T6" fmla="*/ 5 w 52"/>
                <a:gd name="T7" fmla="*/ 5 h 42"/>
                <a:gd name="T8" fmla="*/ 0 w 52"/>
                <a:gd name="T9" fmla="*/ 5 h 42"/>
                <a:gd name="T10" fmla="*/ 21 w 52"/>
                <a:gd name="T11" fmla="*/ 0 h 42"/>
                <a:gd name="T12" fmla="*/ 31 w 52"/>
                <a:gd name="T13" fmla="*/ 5 h 42"/>
                <a:gd name="T14" fmla="*/ 31 w 52"/>
                <a:gd name="T15" fmla="*/ 11 h 42"/>
                <a:gd name="T16" fmla="*/ 42 w 52"/>
                <a:gd name="T17" fmla="*/ 21 h 42"/>
                <a:gd name="T18" fmla="*/ 42 w 52"/>
                <a:gd name="T19" fmla="*/ 27 h 42"/>
                <a:gd name="T20" fmla="*/ 52 w 52"/>
                <a:gd name="T21" fmla="*/ 32 h 42"/>
                <a:gd name="T22" fmla="*/ 52 w 52"/>
                <a:gd name="T23" fmla="*/ 42 h 42"/>
                <a:gd name="T24" fmla="*/ 47 w 52"/>
                <a:gd name="T25" fmla="*/ 42 h 42"/>
                <a:gd name="T26" fmla="*/ 37 w 52"/>
                <a:gd name="T27" fmla="*/ 32 h 42"/>
                <a:gd name="T28" fmla="*/ 26 w 52"/>
                <a:gd name="T29" fmla="*/ 27 h 42"/>
                <a:gd name="T30" fmla="*/ 26 w 52"/>
                <a:gd name="T31" fmla="*/ 32 h 42"/>
                <a:gd name="T32" fmla="*/ 21 w 52"/>
                <a:gd name="T33" fmla="*/ 27 h 42"/>
                <a:gd name="T34" fmla="*/ 21 w 52"/>
                <a:gd name="T35" fmla="*/ 27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2" h="42">
                  <a:moveTo>
                    <a:pt x="21" y="27"/>
                  </a:moveTo>
                  <a:lnTo>
                    <a:pt x="21" y="21"/>
                  </a:lnTo>
                  <a:lnTo>
                    <a:pt x="5" y="21"/>
                  </a:lnTo>
                  <a:lnTo>
                    <a:pt x="5" y="5"/>
                  </a:lnTo>
                  <a:lnTo>
                    <a:pt x="0" y="5"/>
                  </a:lnTo>
                  <a:lnTo>
                    <a:pt x="21" y="0"/>
                  </a:lnTo>
                  <a:lnTo>
                    <a:pt x="31" y="5"/>
                  </a:lnTo>
                  <a:lnTo>
                    <a:pt x="31" y="11"/>
                  </a:lnTo>
                  <a:lnTo>
                    <a:pt x="42" y="21"/>
                  </a:lnTo>
                  <a:lnTo>
                    <a:pt x="42" y="27"/>
                  </a:lnTo>
                  <a:lnTo>
                    <a:pt x="52" y="32"/>
                  </a:lnTo>
                  <a:lnTo>
                    <a:pt x="52" y="42"/>
                  </a:lnTo>
                  <a:lnTo>
                    <a:pt x="47" y="42"/>
                  </a:lnTo>
                  <a:lnTo>
                    <a:pt x="37" y="32"/>
                  </a:lnTo>
                  <a:lnTo>
                    <a:pt x="26" y="27"/>
                  </a:lnTo>
                  <a:lnTo>
                    <a:pt x="26" y="32"/>
                  </a:lnTo>
                  <a:lnTo>
                    <a:pt x="21" y="27"/>
                  </a:lnTo>
                  <a:lnTo>
                    <a:pt x="21" y="27"/>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28" name="Freeform 636"/>
            <p:cNvSpPr>
              <a:spLocks/>
            </p:cNvSpPr>
            <p:nvPr/>
          </p:nvSpPr>
          <p:spPr bwMode="auto">
            <a:xfrm>
              <a:off x="3627" y="1630"/>
              <a:ext cx="227" cy="137"/>
            </a:xfrm>
            <a:custGeom>
              <a:avLst/>
              <a:gdLst>
                <a:gd name="T0" fmla="*/ 42 w 227"/>
                <a:gd name="T1" fmla="*/ 95 h 137"/>
                <a:gd name="T2" fmla="*/ 32 w 227"/>
                <a:gd name="T3" fmla="*/ 68 h 137"/>
                <a:gd name="T4" fmla="*/ 11 w 227"/>
                <a:gd name="T5" fmla="*/ 47 h 137"/>
                <a:gd name="T6" fmla="*/ 11 w 227"/>
                <a:gd name="T7" fmla="*/ 31 h 137"/>
                <a:gd name="T8" fmla="*/ 0 w 227"/>
                <a:gd name="T9" fmla="*/ 16 h 137"/>
                <a:gd name="T10" fmla="*/ 21 w 227"/>
                <a:gd name="T11" fmla="*/ 5 h 137"/>
                <a:gd name="T12" fmla="*/ 48 w 227"/>
                <a:gd name="T13" fmla="*/ 26 h 137"/>
                <a:gd name="T14" fmla="*/ 53 w 227"/>
                <a:gd name="T15" fmla="*/ 26 h 137"/>
                <a:gd name="T16" fmla="*/ 74 w 227"/>
                <a:gd name="T17" fmla="*/ 26 h 137"/>
                <a:gd name="T18" fmla="*/ 69 w 227"/>
                <a:gd name="T19" fmla="*/ 10 h 137"/>
                <a:gd name="T20" fmla="*/ 79 w 227"/>
                <a:gd name="T21" fmla="*/ 5 h 137"/>
                <a:gd name="T22" fmla="*/ 85 w 227"/>
                <a:gd name="T23" fmla="*/ 0 h 137"/>
                <a:gd name="T24" fmla="*/ 111 w 227"/>
                <a:gd name="T25" fmla="*/ 10 h 137"/>
                <a:gd name="T26" fmla="*/ 116 w 227"/>
                <a:gd name="T27" fmla="*/ 26 h 137"/>
                <a:gd name="T28" fmla="*/ 143 w 227"/>
                <a:gd name="T29" fmla="*/ 26 h 137"/>
                <a:gd name="T30" fmla="*/ 153 w 227"/>
                <a:gd name="T31" fmla="*/ 47 h 137"/>
                <a:gd name="T32" fmla="*/ 211 w 227"/>
                <a:gd name="T33" fmla="*/ 79 h 137"/>
                <a:gd name="T34" fmla="*/ 227 w 227"/>
                <a:gd name="T35" fmla="*/ 84 h 137"/>
                <a:gd name="T36" fmla="*/ 227 w 227"/>
                <a:gd name="T37" fmla="*/ 95 h 137"/>
                <a:gd name="T38" fmla="*/ 206 w 227"/>
                <a:gd name="T39" fmla="*/ 100 h 137"/>
                <a:gd name="T40" fmla="*/ 201 w 227"/>
                <a:gd name="T41" fmla="*/ 116 h 137"/>
                <a:gd name="T42" fmla="*/ 185 w 227"/>
                <a:gd name="T43" fmla="*/ 121 h 137"/>
                <a:gd name="T44" fmla="*/ 180 w 227"/>
                <a:gd name="T45" fmla="*/ 137 h 137"/>
                <a:gd name="T46" fmla="*/ 159 w 227"/>
                <a:gd name="T47" fmla="*/ 126 h 137"/>
                <a:gd name="T48" fmla="*/ 153 w 227"/>
                <a:gd name="T49" fmla="*/ 111 h 137"/>
                <a:gd name="T50" fmla="*/ 106 w 227"/>
                <a:gd name="T51" fmla="*/ 89 h 137"/>
                <a:gd name="T52" fmla="*/ 90 w 227"/>
                <a:gd name="T53" fmla="*/ 84 h 137"/>
                <a:gd name="T54" fmla="*/ 74 w 227"/>
                <a:gd name="T55" fmla="*/ 79 h 137"/>
                <a:gd name="T56" fmla="*/ 53 w 227"/>
                <a:gd name="T57" fmla="*/ 95 h 137"/>
                <a:gd name="T58" fmla="*/ 42 w 227"/>
                <a:gd name="T59" fmla="*/ 95 h 1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27" h="137">
                  <a:moveTo>
                    <a:pt x="42" y="95"/>
                  </a:moveTo>
                  <a:lnTo>
                    <a:pt x="32" y="68"/>
                  </a:lnTo>
                  <a:lnTo>
                    <a:pt x="11" y="47"/>
                  </a:lnTo>
                  <a:lnTo>
                    <a:pt x="11" y="31"/>
                  </a:lnTo>
                  <a:lnTo>
                    <a:pt x="0" y="16"/>
                  </a:lnTo>
                  <a:lnTo>
                    <a:pt x="21" y="5"/>
                  </a:lnTo>
                  <a:lnTo>
                    <a:pt x="48" y="26"/>
                  </a:lnTo>
                  <a:lnTo>
                    <a:pt x="53" y="26"/>
                  </a:lnTo>
                  <a:lnTo>
                    <a:pt x="74" y="26"/>
                  </a:lnTo>
                  <a:lnTo>
                    <a:pt x="69" y="10"/>
                  </a:lnTo>
                  <a:lnTo>
                    <a:pt x="79" y="5"/>
                  </a:lnTo>
                  <a:lnTo>
                    <a:pt x="85" y="0"/>
                  </a:lnTo>
                  <a:lnTo>
                    <a:pt x="111" y="10"/>
                  </a:lnTo>
                  <a:lnTo>
                    <a:pt x="116" y="26"/>
                  </a:lnTo>
                  <a:lnTo>
                    <a:pt x="143" y="26"/>
                  </a:lnTo>
                  <a:lnTo>
                    <a:pt x="153" y="47"/>
                  </a:lnTo>
                  <a:lnTo>
                    <a:pt x="211" y="79"/>
                  </a:lnTo>
                  <a:lnTo>
                    <a:pt x="227" y="84"/>
                  </a:lnTo>
                  <a:lnTo>
                    <a:pt x="227" y="95"/>
                  </a:lnTo>
                  <a:lnTo>
                    <a:pt x="206" y="100"/>
                  </a:lnTo>
                  <a:lnTo>
                    <a:pt x="201" y="116"/>
                  </a:lnTo>
                  <a:lnTo>
                    <a:pt x="185" y="121"/>
                  </a:lnTo>
                  <a:lnTo>
                    <a:pt x="180" y="137"/>
                  </a:lnTo>
                  <a:lnTo>
                    <a:pt x="159" y="126"/>
                  </a:lnTo>
                  <a:lnTo>
                    <a:pt x="153" y="111"/>
                  </a:lnTo>
                  <a:lnTo>
                    <a:pt x="106" y="89"/>
                  </a:lnTo>
                  <a:lnTo>
                    <a:pt x="90" y="84"/>
                  </a:lnTo>
                  <a:lnTo>
                    <a:pt x="74" y="79"/>
                  </a:lnTo>
                  <a:lnTo>
                    <a:pt x="53" y="95"/>
                  </a:lnTo>
                  <a:lnTo>
                    <a:pt x="42" y="9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29" name="Freeform 637"/>
            <p:cNvSpPr>
              <a:spLocks/>
            </p:cNvSpPr>
            <p:nvPr/>
          </p:nvSpPr>
          <p:spPr bwMode="auto">
            <a:xfrm>
              <a:off x="3664" y="1577"/>
              <a:ext cx="269" cy="153"/>
            </a:xfrm>
            <a:custGeom>
              <a:avLst/>
              <a:gdLst>
                <a:gd name="T0" fmla="*/ 227 w 269"/>
                <a:gd name="T1" fmla="*/ 74 h 153"/>
                <a:gd name="T2" fmla="*/ 243 w 269"/>
                <a:gd name="T3" fmla="*/ 74 h 153"/>
                <a:gd name="T4" fmla="*/ 269 w 269"/>
                <a:gd name="T5" fmla="*/ 84 h 153"/>
                <a:gd name="T6" fmla="*/ 253 w 269"/>
                <a:gd name="T7" fmla="*/ 100 h 153"/>
                <a:gd name="T8" fmla="*/ 243 w 269"/>
                <a:gd name="T9" fmla="*/ 95 h 153"/>
                <a:gd name="T10" fmla="*/ 232 w 269"/>
                <a:gd name="T11" fmla="*/ 95 h 153"/>
                <a:gd name="T12" fmla="*/ 238 w 269"/>
                <a:gd name="T13" fmla="*/ 90 h 153"/>
                <a:gd name="T14" fmla="*/ 232 w 269"/>
                <a:gd name="T15" fmla="*/ 84 h 153"/>
                <a:gd name="T16" fmla="*/ 222 w 269"/>
                <a:gd name="T17" fmla="*/ 90 h 153"/>
                <a:gd name="T18" fmla="*/ 211 w 269"/>
                <a:gd name="T19" fmla="*/ 106 h 153"/>
                <a:gd name="T20" fmla="*/ 195 w 269"/>
                <a:gd name="T21" fmla="*/ 106 h 153"/>
                <a:gd name="T22" fmla="*/ 190 w 269"/>
                <a:gd name="T23" fmla="*/ 116 h 153"/>
                <a:gd name="T24" fmla="*/ 206 w 269"/>
                <a:gd name="T25" fmla="*/ 121 h 153"/>
                <a:gd name="T26" fmla="*/ 211 w 269"/>
                <a:gd name="T27" fmla="*/ 132 h 153"/>
                <a:gd name="T28" fmla="*/ 211 w 269"/>
                <a:gd name="T29" fmla="*/ 153 h 153"/>
                <a:gd name="T30" fmla="*/ 190 w 269"/>
                <a:gd name="T31" fmla="*/ 148 h 153"/>
                <a:gd name="T32" fmla="*/ 190 w 269"/>
                <a:gd name="T33" fmla="*/ 137 h 153"/>
                <a:gd name="T34" fmla="*/ 174 w 269"/>
                <a:gd name="T35" fmla="*/ 132 h 153"/>
                <a:gd name="T36" fmla="*/ 116 w 269"/>
                <a:gd name="T37" fmla="*/ 100 h 153"/>
                <a:gd name="T38" fmla="*/ 106 w 269"/>
                <a:gd name="T39" fmla="*/ 79 h 153"/>
                <a:gd name="T40" fmla="*/ 79 w 269"/>
                <a:gd name="T41" fmla="*/ 79 h 153"/>
                <a:gd name="T42" fmla="*/ 74 w 269"/>
                <a:gd name="T43" fmla="*/ 63 h 153"/>
                <a:gd name="T44" fmla="*/ 48 w 269"/>
                <a:gd name="T45" fmla="*/ 53 h 153"/>
                <a:gd name="T46" fmla="*/ 42 w 269"/>
                <a:gd name="T47" fmla="*/ 58 h 153"/>
                <a:gd name="T48" fmla="*/ 32 w 269"/>
                <a:gd name="T49" fmla="*/ 63 h 153"/>
                <a:gd name="T50" fmla="*/ 37 w 269"/>
                <a:gd name="T51" fmla="*/ 79 h 153"/>
                <a:gd name="T52" fmla="*/ 16 w 269"/>
                <a:gd name="T53" fmla="*/ 79 h 153"/>
                <a:gd name="T54" fmla="*/ 16 w 269"/>
                <a:gd name="T55" fmla="*/ 69 h 153"/>
                <a:gd name="T56" fmla="*/ 0 w 269"/>
                <a:gd name="T57" fmla="*/ 11 h 153"/>
                <a:gd name="T58" fmla="*/ 37 w 269"/>
                <a:gd name="T59" fmla="*/ 0 h 153"/>
                <a:gd name="T60" fmla="*/ 79 w 269"/>
                <a:gd name="T61" fmla="*/ 26 h 153"/>
                <a:gd name="T62" fmla="*/ 111 w 269"/>
                <a:gd name="T63" fmla="*/ 37 h 153"/>
                <a:gd name="T64" fmla="*/ 127 w 269"/>
                <a:gd name="T65" fmla="*/ 37 h 153"/>
                <a:gd name="T66" fmla="*/ 137 w 269"/>
                <a:gd name="T67" fmla="*/ 37 h 153"/>
                <a:gd name="T68" fmla="*/ 153 w 269"/>
                <a:gd name="T69" fmla="*/ 47 h 153"/>
                <a:gd name="T70" fmla="*/ 174 w 269"/>
                <a:gd name="T71" fmla="*/ 79 h 153"/>
                <a:gd name="T72" fmla="*/ 201 w 269"/>
                <a:gd name="T73" fmla="*/ 90 h 153"/>
                <a:gd name="T74" fmla="*/ 222 w 269"/>
                <a:gd name="T75" fmla="*/ 69 h 153"/>
                <a:gd name="T76" fmla="*/ 238 w 269"/>
                <a:gd name="T77" fmla="*/ 63 h 153"/>
                <a:gd name="T78" fmla="*/ 227 w 269"/>
                <a:gd name="T79" fmla="*/ 74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69" h="153">
                  <a:moveTo>
                    <a:pt x="227" y="74"/>
                  </a:moveTo>
                  <a:lnTo>
                    <a:pt x="243" y="74"/>
                  </a:lnTo>
                  <a:lnTo>
                    <a:pt x="269" y="84"/>
                  </a:lnTo>
                  <a:lnTo>
                    <a:pt x="253" y="100"/>
                  </a:lnTo>
                  <a:lnTo>
                    <a:pt x="243" y="95"/>
                  </a:lnTo>
                  <a:lnTo>
                    <a:pt x="232" y="95"/>
                  </a:lnTo>
                  <a:lnTo>
                    <a:pt x="238" y="90"/>
                  </a:lnTo>
                  <a:lnTo>
                    <a:pt x="232" y="84"/>
                  </a:lnTo>
                  <a:lnTo>
                    <a:pt x="222" y="90"/>
                  </a:lnTo>
                  <a:lnTo>
                    <a:pt x="211" y="106"/>
                  </a:lnTo>
                  <a:lnTo>
                    <a:pt x="195" y="106"/>
                  </a:lnTo>
                  <a:lnTo>
                    <a:pt x="190" y="116"/>
                  </a:lnTo>
                  <a:lnTo>
                    <a:pt x="206" y="121"/>
                  </a:lnTo>
                  <a:lnTo>
                    <a:pt x="211" y="132"/>
                  </a:lnTo>
                  <a:lnTo>
                    <a:pt x="211" y="153"/>
                  </a:lnTo>
                  <a:lnTo>
                    <a:pt x="190" y="148"/>
                  </a:lnTo>
                  <a:lnTo>
                    <a:pt x="190" y="137"/>
                  </a:lnTo>
                  <a:lnTo>
                    <a:pt x="174" y="132"/>
                  </a:lnTo>
                  <a:lnTo>
                    <a:pt x="116" y="100"/>
                  </a:lnTo>
                  <a:lnTo>
                    <a:pt x="106" y="79"/>
                  </a:lnTo>
                  <a:lnTo>
                    <a:pt x="79" y="79"/>
                  </a:lnTo>
                  <a:lnTo>
                    <a:pt x="74" y="63"/>
                  </a:lnTo>
                  <a:lnTo>
                    <a:pt x="48" y="53"/>
                  </a:lnTo>
                  <a:lnTo>
                    <a:pt x="42" y="58"/>
                  </a:lnTo>
                  <a:lnTo>
                    <a:pt x="32" y="63"/>
                  </a:lnTo>
                  <a:lnTo>
                    <a:pt x="37" y="79"/>
                  </a:lnTo>
                  <a:lnTo>
                    <a:pt x="16" y="79"/>
                  </a:lnTo>
                  <a:lnTo>
                    <a:pt x="16" y="69"/>
                  </a:lnTo>
                  <a:lnTo>
                    <a:pt x="0" y="11"/>
                  </a:lnTo>
                  <a:lnTo>
                    <a:pt x="37" y="0"/>
                  </a:lnTo>
                  <a:lnTo>
                    <a:pt x="79" y="26"/>
                  </a:lnTo>
                  <a:lnTo>
                    <a:pt x="111" y="37"/>
                  </a:lnTo>
                  <a:lnTo>
                    <a:pt x="127" y="37"/>
                  </a:lnTo>
                  <a:lnTo>
                    <a:pt x="137" y="37"/>
                  </a:lnTo>
                  <a:lnTo>
                    <a:pt x="153" y="47"/>
                  </a:lnTo>
                  <a:lnTo>
                    <a:pt x="174" y="79"/>
                  </a:lnTo>
                  <a:lnTo>
                    <a:pt x="201" y="90"/>
                  </a:lnTo>
                  <a:lnTo>
                    <a:pt x="222" y="69"/>
                  </a:lnTo>
                  <a:lnTo>
                    <a:pt x="238" y="63"/>
                  </a:lnTo>
                  <a:lnTo>
                    <a:pt x="227" y="74"/>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30" name="Freeform 638"/>
            <p:cNvSpPr>
              <a:spLocks/>
            </p:cNvSpPr>
            <p:nvPr/>
          </p:nvSpPr>
          <p:spPr bwMode="auto">
            <a:xfrm>
              <a:off x="3854" y="1661"/>
              <a:ext cx="127" cy="74"/>
            </a:xfrm>
            <a:custGeom>
              <a:avLst/>
              <a:gdLst>
                <a:gd name="T0" fmla="*/ 121 w 127"/>
                <a:gd name="T1" fmla="*/ 48 h 74"/>
                <a:gd name="T2" fmla="*/ 127 w 127"/>
                <a:gd name="T3" fmla="*/ 64 h 74"/>
                <a:gd name="T4" fmla="*/ 121 w 127"/>
                <a:gd name="T5" fmla="*/ 64 h 74"/>
                <a:gd name="T6" fmla="*/ 100 w 127"/>
                <a:gd name="T7" fmla="*/ 64 h 74"/>
                <a:gd name="T8" fmla="*/ 79 w 127"/>
                <a:gd name="T9" fmla="*/ 74 h 74"/>
                <a:gd name="T10" fmla="*/ 74 w 127"/>
                <a:gd name="T11" fmla="*/ 53 h 74"/>
                <a:gd name="T12" fmla="*/ 63 w 127"/>
                <a:gd name="T13" fmla="*/ 43 h 74"/>
                <a:gd name="T14" fmla="*/ 58 w 127"/>
                <a:gd name="T15" fmla="*/ 48 h 74"/>
                <a:gd name="T16" fmla="*/ 53 w 127"/>
                <a:gd name="T17" fmla="*/ 58 h 74"/>
                <a:gd name="T18" fmla="*/ 42 w 127"/>
                <a:gd name="T19" fmla="*/ 64 h 74"/>
                <a:gd name="T20" fmla="*/ 26 w 127"/>
                <a:gd name="T21" fmla="*/ 74 h 74"/>
                <a:gd name="T22" fmla="*/ 21 w 127"/>
                <a:gd name="T23" fmla="*/ 69 h 74"/>
                <a:gd name="T24" fmla="*/ 21 w 127"/>
                <a:gd name="T25" fmla="*/ 48 h 74"/>
                <a:gd name="T26" fmla="*/ 16 w 127"/>
                <a:gd name="T27" fmla="*/ 37 h 74"/>
                <a:gd name="T28" fmla="*/ 0 w 127"/>
                <a:gd name="T29" fmla="*/ 32 h 74"/>
                <a:gd name="T30" fmla="*/ 5 w 127"/>
                <a:gd name="T31" fmla="*/ 22 h 74"/>
                <a:gd name="T32" fmla="*/ 21 w 127"/>
                <a:gd name="T33" fmla="*/ 22 h 74"/>
                <a:gd name="T34" fmla="*/ 32 w 127"/>
                <a:gd name="T35" fmla="*/ 6 h 74"/>
                <a:gd name="T36" fmla="*/ 42 w 127"/>
                <a:gd name="T37" fmla="*/ 0 h 74"/>
                <a:gd name="T38" fmla="*/ 48 w 127"/>
                <a:gd name="T39" fmla="*/ 6 h 74"/>
                <a:gd name="T40" fmla="*/ 42 w 127"/>
                <a:gd name="T41" fmla="*/ 11 h 74"/>
                <a:gd name="T42" fmla="*/ 53 w 127"/>
                <a:gd name="T43" fmla="*/ 11 h 74"/>
                <a:gd name="T44" fmla="*/ 48 w 127"/>
                <a:gd name="T45" fmla="*/ 16 h 74"/>
                <a:gd name="T46" fmla="*/ 32 w 127"/>
                <a:gd name="T47" fmla="*/ 16 h 74"/>
                <a:gd name="T48" fmla="*/ 32 w 127"/>
                <a:gd name="T49" fmla="*/ 27 h 74"/>
                <a:gd name="T50" fmla="*/ 58 w 127"/>
                <a:gd name="T51" fmla="*/ 27 h 74"/>
                <a:gd name="T52" fmla="*/ 95 w 127"/>
                <a:gd name="T53" fmla="*/ 27 h 74"/>
                <a:gd name="T54" fmla="*/ 100 w 127"/>
                <a:gd name="T55" fmla="*/ 43 h 74"/>
                <a:gd name="T56" fmla="*/ 121 w 127"/>
                <a:gd name="T57" fmla="*/ 48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27" h="74">
                  <a:moveTo>
                    <a:pt x="121" y="48"/>
                  </a:moveTo>
                  <a:lnTo>
                    <a:pt x="127" y="64"/>
                  </a:lnTo>
                  <a:lnTo>
                    <a:pt x="121" y="64"/>
                  </a:lnTo>
                  <a:lnTo>
                    <a:pt x="100" y="64"/>
                  </a:lnTo>
                  <a:lnTo>
                    <a:pt x="79" y="74"/>
                  </a:lnTo>
                  <a:lnTo>
                    <a:pt x="74" y="53"/>
                  </a:lnTo>
                  <a:lnTo>
                    <a:pt x="63" y="43"/>
                  </a:lnTo>
                  <a:lnTo>
                    <a:pt x="58" y="48"/>
                  </a:lnTo>
                  <a:lnTo>
                    <a:pt x="53" y="58"/>
                  </a:lnTo>
                  <a:lnTo>
                    <a:pt x="42" y="64"/>
                  </a:lnTo>
                  <a:lnTo>
                    <a:pt x="26" y="74"/>
                  </a:lnTo>
                  <a:lnTo>
                    <a:pt x="21" y="69"/>
                  </a:lnTo>
                  <a:lnTo>
                    <a:pt x="21" y="48"/>
                  </a:lnTo>
                  <a:lnTo>
                    <a:pt x="16" y="37"/>
                  </a:lnTo>
                  <a:lnTo>
                    <a:pt x="0" y="32"/>
                  </a:lnTo>
                  <a:lnTo>
                    <a:pt x="5" y="22"/>
                  </a:lnTo>
                  <a:lnTo>
                    <a:pt x="21" y="22"/>
                  </a:lnTo>
                  <a:lnTo>
                    <a:pt x="32" y="6"/>
                  </a:lnTo>
                  <a:lnTo>
                    <a:pt x="42" y="0"/>
                  </a:lnTo>
                  <a:lnTo>
                    <a:pt x="48" y="6"/>
                  </a:lnTo>
                  <a:lnTo>
                    <a:pt x="42" y="11"/>
                  </a:lnTo>
                  <a:lnTo>
                    <a:pt x="53" y="11"/>
                  </a:lnTo>
                  <a:lnTo>
                    <a:pt x="48" y="16"/>
                  </a:lnTo>
                  <a:lnTo>
                    <a:pt x="32" y="16"/>
                  </a:lnTo>
                  <a:lnTo>
                    <a:pt x="32" y="27"/>
                  </a:lnTo>
                  <a:lnTo>
                    <a:pt x="58" y="27"/>
                  </a:lnTo>
                  <a:lnTo>
                    <a:pt x="95" y="27"/>
                  </a:lnTo>
                  <a:lnTo>
                    <a:pt x="100" y="43"/>
                  </a:lnTo>
                  <a:lnTo>
                    <a:pt x="121" y="48"/>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31" name="Freeform 639"/>
            <p:cNvSpPr>
              <a:spLocks/>
            </p:cNvSpPr>
            <p:nvPr/>
          </p:nvSpPr>
          <p:spPr bwMode="auto">
            <a:xfrm>
              <a:off x="3886" y="1619"/>
              <a:ext cx="142" cy="69"/>
            </a:xfrm>
            <a:custGeom>
              <a:avLst/>
              <a:gdLst>
                <a:gd name="T0" fmla="*/ 132 w 142"/>
                <a:gd name="T1" fmla="*/ 32 h 69"/>
                <a:gd name="T2" fmla="*/ 121 w 142"/>
                <a:gd name="T3" fmla="*/ 42 h 69"/>
                <a:gd name="T4" fmla="*/ 100 w 142"/>
                <a:gd name="T5" fmla="*/ 42 h 69"/>
                <a:gd name="T6" fmla="*/ 100 w 142"/>
                <a:gd name="T7" fmla="*/ 53 h 69"/>
                <a:gd name="T8" fmla="*/ 74 w 142"/>
                <a:gd name="T9" fmla="*/ 53 h 69"/>
                <a:gd name="T10" fmla="*/ 63 w 142"/>
                <a:gd name="T11" fmla="*/ 69 h 69"/>
                <a:gd name="T12" fmla="*/ 26 w 142"/>
                <a:gd name="T13" fmla="*/ 69 h 69"/>
                <a:gd name="T14" fmla="*/ 0 w 142"/>
                <a:gd name="T15" fmla="*/ 69 h 69"/>
                <a:gd name="T16" fmla="*/ 0 w 142"/>
                <a:gd name="T17" fmla="*/ 58 h 69"/>
                <a:gd name="T18" fmla="*/ 16 w 142"/>
                <a:gd name="T19" fmla="*/ 58 h 69"/>
                <a:gd name="T20" fmla="*/ 21 w 142"/>
                <a:gd name="T21" fmla="*/ 53 h 69"/>
                <a:gd name="T22" fmla="*/ 31 w 142"/>
                <a:gd name="T23" fmla="*/ 58 h 69"/>
                <a:gd name="T24" fmla="*/ 47 w 142"/>
                <a:gd name="T25" fmla="*/ 42 h 69"/>
                <a:gd name="T26" fmla="*/ 21 w 142"/>
                <a:gd name="T27" fmla="*/ 32 h 69"/>
                <a:gd name="T28" fmla="*/ 5 w 142"/>
                <a:gd name="T29" fmla="*/ 32 h 69"/>
                <a:gd name="T30" fmla="*/ 16 w 142"/>
                <a:gd name="T31" fmla="*/ 21 h 69"/>
                <a:gd name="T32" fmla="*/ 0 w 142"/>
                <a:gd name="T33" fmla="*/ 27 h 69"/>
                <a:gd name="T34" fmla="*/ 10 w 142"/>
                <a:gd name="T35" fmla="*/ 11 h 69"/>
                <a:gd name="T36" fmla="*/ 26 w 142"/>
                <a:gd name="T37" fmla="*/ 11 h 69"/>
                <a:gd name="T38" fmla="*/ 42 w 142"/>
                <a:gd name="T39" fmla="*/ 16 h 69"/>
                <a:gd name="T40" fmla="*/ 42 w 142"/>
                <a:gd name="T41" fmla="*/ 0 h 69"/>
                <a:gd name="T42" fmla="*/ 63 w 142"/>
                <a:gd name="T43" fmla="*/ 5 h 69"/>
                <a:gd name="T44" fmla="*/ 68 w 142"/>
                <a:gd name="T45" fmla="*/ 5 h 69"/>
                <a:gd name="T46" fmla="*/ 95 w 142"/>
                <a:gd name="T47" fmla="*/ 5 h 69"/>
                <a:gd name="T48" fmla="*/ 126 w 142"/>
                <a:gd name="T49" fmla="*/ 11 h 69"/>
                <a:gd name="T50" fmla="*/ 142 w 142"/>
                <a:gd name="T51" fmla="*/ 21 h 69"/>
                <a:gd name="T52" fmla="*/ 132 w 142"/>
                <a:gd name="T53" fmla="*/ 32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2" h="69">
                  <a:moveTo>
                    <a:pt x="132" y="32"/>
                  </a:moveTo>
                  <a:lnTo>
                    <a:pt x="121" y="42"/>
                  </a:lnTo>
                  <a:lnTo>
                    <a:pt x="100" y="42"/>
                  </a:lnTo>
                  <a:lnTo>
                    <a:pt x="100" y="53"/>
                  </a:lnTo>
                  <a:lnTo>
                    <a:pt x="74" y="53"/>
                  </a:lnTo>
                  <a:lnTo>
                    <a:pt x="63" y="69"/>
                  </a:lnTo>
                  <a:lnTo>
                    <a:pt x="26" y="69"/>
                  </a:lnTo>
                  <a:lnTo>
                    <a:pt x="0" y="69"/>
                  </a:lnTo>
                  <a:lnTo>
                    <a:pt x="0" y="58"/>
                  </a:lnTo>
                  <a:lnTo>
                    <a:pt x="16" y="58"/>
                  </a:lnTo>
                  <a:lnTo>
                    <a:pt x="21" y="53"/>
                  </a:lnTo>
                  <a:lnTo>
                    <a:pt x="31" y="58"/>
                  </a:lnTo>
                  <a:lnTo>
                    <a:pt x="47" y="42"/>
                  </a:lnTo>
                  <a:lnTo>
                    <a:pt x="21" y="32"/>
                  </a:lnTo>
                  <a:lnTo>
                    <a:pt x="5" y="32"/>
                  </a:lnTo>
                  <a:lnTo>
                    <a:pt x="16" y="21"/>
                  </a:lnTo>
                  <a:lnTo>
                    <a:pt x="0" y="27"/>
                  </a:lnTo>
                  <a:lnTo>
                    <a:pt x="10" y="11"/>
                  </a:lnTo>
                  <a:lnTo>
                    <a:pt x="26" y="11"/>
                  </a:lnTo>
                  <a:lnTo>
                    <a:pt x="42" y="16"/>
                  </a:lnTo>
                  <a:lnTo>
                    <a:pt x="42" y="0"/>
                  </a:lnTo>
                  <a:lnTo>
                    <a:pt x="63" y="5"/>
                  </a:lnTo>
                  <a:lnTo>
                    <a:pt x="68" y="5"/>
                  </a:lnTo>
                  <a:lnTo>
                    <a:pt x="95" y="5"/>
                  </a:lnTo>
                  <a:lnTo>
                    <a:pt x="126" y="11"/>
                  </a:lnTo>
                  <a:lnTo>
                    <a:pt x="142" y="21"/>
                  </a:lnTo>
                  <a:lnTo>
                    <a:pt x="132" y="32"/>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32" name="Freeform 640"/>
            <p:cNvSpPr>
              <a:spLocks/>
            </p:cNvSpPr>
            <p:nvPr/>
          </p:nvSpPr>
          <p:spPr bwMode="auto">
            <a:xfrm>
              <a:off x="3063" y="1556"/>
              <a:ext cx="42" cy="26"/>
            </a:xfrm>
            <a:custGeom>
              <a:avLst/>
              <a:gdLst>
                <a:gd name="T0" fmla="*/ 11 w 42"/>
                <a:gd name="T1" fmla="*/ 10 h 26"/>
                <a:gd name="T2" fmla="*/ 21 w 42"/>
                <a:gd name="T3" fmla="*/ 5 h 26"/>
                <a:gd name="T4" fmla="*/ 37 w 42"/>
                <a:gd name="T5" fmla="*/ 0 h 26"/>
                <a:gd name="T6" fmla="*/ 42 w 42"/>
                <a:gd name="T7" fmla="*/ 5 h 26"/>
                <a:gd name="T8" fmla="*/ 37 w 42"/>
                <a:gd name="T9" fmla="*/ 5 h 26"/>
                <a:gd name="T10" fmla="*/ 37 w 42"/>
                <a:gd name="T11" fmla="*/ 5 h 26"/>
                <a:gd name="T12" fmla="*/ 37 w 42"/>
                <a:gd name="T13" fmla="*/ 5 h 26"/>
                <a:gd name="T14" fmla="*/ 32 w 42"/>
                <a:gd name="T15" fmla="*/ 21 h 26"/>
                <a:gd name="T16" fmla="*/ 21 w 42"/>
                <a:gd name="T17" fmla="*/ 26 h 26"/>
                <a:gd name="T18" fmla="*/ 0 w 42"/>
                <a:gd name="T19" fmla="*/ 26 h 26"/>
                <a:gd name="T20" fmla="*/ 0 w 42"/>
                <a:gd name="T21" fmla="*/ 21 h 26"/>
                <a:gd name="T22" fmla="*/ 5 w 42"/>
                <a:gd name="T23" fmla="*/ 10 h 26"/>
                <a:gd name="T24" fmla="*/ 11 w 42"/>
                <a:gd name="T25" fmla="*/ 10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2" h="26">
                  <a:moveTo>
                    <a:pt x="11" y="10"/>
                  </a:moveTo>
                  <a:lnTo>
                    <a:pt x="21" y="5"/>
                  </a:lnTo>
                  <a:lnTo>
                    <a:pt x="37" y="0"/>
                  </a:lnTo>
                  <a:lnTo>
                    <a:pt x="42" y="5"/>
                  </a:lnTo>
                  <a:lnTo>
                    <a:pt x="37" y="5"/>
                  </a:lnTo>
                  <a:lnTo>
                    <a:pt x="37" y="5"/>
                  </a:lnTo>
                  <a:lnTo>
                    <a:pt x="37" y="5"/>
                  </a:lnTo>
                  <a:lnTo>
                    <a:pt x="32" y="21"/>
                  </a:lnTo>
                  <a:lnTo>
                    <a:pt x="21" y="26"/>
                  </a:lnTo>
                  <a:lnTo>
                    <a:pt x="0" y="26"/>
                  </a:lnTo>
                  <a:lnTo>
                    <a:pt x="0" y="21"/>
                  </a:lnTo>
                  <a:lnTo>
                    <a:pt x="5" y="10"/>
                  </a:lnTo>
                  <a:lnTo>
                    <a:pt x="11" y="1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33" name="Freeform 641"/>
            <p:cNvSpPr>
              <a:spLocks/>
            </p:cNvSpPr>
            <p:nvPr/>
          </p:nvSpPr>
          <p:spPr bwMode="auto">
            <a:xfrm>
              <a:off x="3168" y="1635"/>
              <a:ext cx="37" cy="32"/>
            </a:xfrm>
            <a:custGeom>
              <a:avLst/>
              <a:gdLst>
                <a:gd name="T0" fmla="*/ 6 w 37"/>
                <a:gd name="T1" fmla="*/ 5 h 32"/>
                <a:gd name="T2" fmla="*/ 16 w 37"/>
                <a:gd name="T3" fmla="*/ 5 h 32"/>
                <a:gd name="T4" fmla="*/ 16 w 37"/>
                <a:gd name="T5" fmla="*/ 0 h 32"/>
                <a:gd name="T6" fmla="*/ 27 w 37"/>
                <a:gd name="T7" fmla="*/ 0 h 32"/>
                <a:gd name="T8" fmla="*/ 37 w 37"/>
                <a:gd name="T9" fmla="*/ 11 h 32"/>
                <a:gd name="T10" fmla="*/ 32 w 37"/>
                <a:gd name="T11" fmla="*/ 21 h 32"/>
                <a:gd name="T12" fmla="*/ 22 w 37"/>
                <a:gd name="T13" fmla="*/ 26 h 32"/>
                <a:gd name="T14" fmla="*/ 11 w 37"/>
                <a:gd name="T15" fmla="*/ 32 h 32"/>
                <a:gd name="T16" fmla="*/ 0 w 37"/>
                <a:gd name="T17" fmla="*/ 21 h 32"/>
                <a:gd name="T18" fmla="*/ 0 w 37"/>
                <a:gd name="T19" fmla="*/ 5 h 32"/>
                <a:gd name="T20" fmla="*/ 6 w 37"/>
                <a:gd name="T21" fmla="*/ 5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7" h="32">
                  <a:moveTo>
                    <a:pt x="6" y="5"/>
                  </a:moveTo>
                  <a:lnTo>
                    <a:pt x="16" y="5"/>
                  </a:lnTo>
                  <a:lnTo>
                    <a:pt x="16" y="0"/>
                  </a:lnTo>
                  <a:lnTo>
                    <a:pt x="27" y="0"/>
                  </a:lnTo>
                  <a:lnTo>
                    <a:pt x="37" y="11"/>
                  </a:lnTo>
                  <a:lnTo>
                    <a:pt x="32" y="21"/>
                  </a:lnTo>
                  <a:lnTo>
                    <a:pt x="22" y="26"/>
                  </a:lnTo>
                  <a:lnTo>
                    <a:pt x="11" y="32"/>
                  </a:lnTo>
                  <a:lnTo>
                    <a:pt x="0" y="21"/>
                  </a:lnTo>
                  <a:lnTo>
                    <a:pt x="0" y="5"/>
                  </a:lnTo>
                  <a:lnTo>
                    <a:pt x="6" y="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34" name="Freeform 642"/>
            <p:cNvSpPr>
              <a:spLocks/>
            </p:cNvSpPr>
            <p:nvPr/>
          </p:nvSpPr>
          <p:spPr bwMode="auto">
            <a:xfrm>
              <a:off x="3190" y="1603"/>
              <a:ext cx="89" cy="53"/>
            </a:xfrm>
            <a:custGeom>
              <a:avLst/>
              <a:gdLst>
                <a:gd name="T0" fmla="*/ 58 w 89"/>
                <a:gd name="T1" fmla="*/ 6 h 53"/>
                <a:gd name="T2" fmla="*/ 68 w 89"/>
                <a:gd name="T3" fmla="*/ 0 h 53"/>
                <a:gd name="T4" fmla="*/ 79 w 89"/>
                <a:gd name="T5" fmla="*/ 6 h 53"/>
                <a:gd name="T6" fmla="*/ 84 w 89"/>
                <a:gd name="T7" fmla="*/ 11 h 53"/>
                <a:gd name="T8" fmla="*/ 89 w 89"/>
                <a:gd name="T9" fmla="*/ 11 h 53"/>
                <a:gd name="T10" fmla="*/ 84 w 89"/>
                <a:gd name="T11" fmla="*/ 16 h 53"/>
                <a:gd name="T12" fmla="*/ 79 w 89"/>
                <a:gd name="T13" fmla="*/ 32 h 53"/>
                <a:gd name="T14" fmla="*/ 84 w 89"/>
                <a:gd name="T15" fmla="*/ 43 h 53"/>
                <a:gd name="T16" fmla="*/ 73 w 89"/>
                <a:gd name="T17" fmla="*/ 37 h 53"/>
                <a:gd name="T18" fmla="*/ 63 w 89"/>
                <a:gd name="T19" fmla="*/ 43 h 53"/>
                <a:gd name="T20" fmla="*/ 68 w 89"/>
                <a:gd name="T21" fmla="*/ 53 h 53"/>
                <a:gd name="T22" fmla="*/ 58 w 89"/>
                <a:gd name="T23" fmla="*/ 53 h 53"/>
                <a:gd name="T24" fmla="*/ 47 w 89"/>
                <a:gd name="T25" fmla="*/ 53 h 53"/>
                <a:gd name="T26" fmla="*/ 31 w 89"/>
                <a:gd name="T27" fmla="*/ 48 h 53"/>
                <a:gd name="T28" fmla="*/ 26 w 89"/>
                <a:gd name="T29" fmla="*/ 48 h 53"/>
                <a:gd name="T30" fmla="*/ 15 w 89"/>
                <a:gd name="T31" fmla="*/ 53 h 53"/>
                <a:gd name="T32" fmla="*/ 15 w 89"/>
                <a:gd name="T33" fmla="*/ 43 h 53"/>
                <a:gd name="T34" fmla="*/ 5 w 89"/>
                <a:gd name="T35" fmla="*/ 32 h 53"/>
                <a:gd name="T36" fmla="*/ 5 w 89"/>
                <a:gd name="T37" fmla="*/ 32 h 53"/>
                <a:gd name="T38" fmla="*/ 5 w 89"/>
                <a:gd name="T39" fmla="*/ 27 h 53"/>
                <a:gd name="T40" fmla="*/ 10 w 89"/>
                <a:gd name="T41" fmla="*/ 27 h 53"/>
                <a:gd name="T42" fmla="*/ 10 w 89"/>
                <a:gd name="T43" fmla="*/ 21 h 53"/>
                <a:gd name="T44" fmla="*/ 0 w 89"/>
                <a:gd name="T45" fmla="*/ 11 h 53"/>
                <a:gd name="T46" fmla="*/ 5 w 89"/>
                <a:gd name="T47" fmla="*/ 0 h 53"/>
                <a:gd name="T48" fmla="*/ 10 w 89"/>
                <a:gd name="T49" fmla="*/ 6 h 53"/>
                <a:gd name="T50" fmla="*/ 47 w 89"/>
                <a:gd name="T51" fmla="*/ 11 h 53"/>
                <a:gd name="T52" fmla="*/ 58 w 89"/>
                <a:gd name="T53" fmla="*/ 6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89" h="53">
                  <a:moveTo>
                    <a:pt x="58" y="6"/>
                  </a:moveTo>
                  <a:lnTo>
                    <a:pt x="68" y="0"/>
                  </a:lnTo>
                  <a:lnTo>
                    <a:pt x="79" y="6"/>
                  </a:lnTo>
                  <a:lnTo>
                    <a:pt x="84" y="11"/>
                  </a:lnTo>
                  <a:lnTo>
                    <a:pt x="89" y="11"/>
                  </a:lnTo>
                  <a:lnTo>
                    <a:pt x="84" y="16"/>
                  </a:lnTo>
                  <a:lnTo>
                    <a:pt x="79" y="32"/>
                  </a:lnTo>
                  <a:lnTo>
                    <a:pt x="84" y="43"/>
                  </a:lnTo>
                  <a:lnTo>
                    <a:pt x="73" y="37"/>
                  </a:lnTo>
                  <a:lnTo>
                    <a:pt x="63" y="43"/>
                  </a:lnTo>
                  <a:lnTo>
                    <a:pt x="68" y="53"/>
                  </a:lnTo>
                  <a:lnTo>
                    <a:pt x="58" y="53"/>
                  </a:lnTo>
                  <a:lnTo>
                    <a:pt x="47" y="53"/>
                  </a:lnTo>
                  <a:lnTo>
                    <a:pt x="31" y="48"/>
                  </a:lnTo>
                  <a:lnTo>
                    <a:pt x="26" y="48"/>
                  </a:lnTo>
                  <a:lnTo>
                    <a:pt x="15" y="53"/>
                  </a:lnTo>
                  <a:lnTo>
                    <a:pt x="15" y="43"/>
                  </a:lnTo>
                  <a:lnTo>
                    <a:pt x="5" y="32"/>
                  </a:lnTo>
                  <a:lnTo>
                    <a:pt x="5" y="32"/>
                  </a:lnTo>
                  <a:lnTo>
                    <a:pt x="5" y="27"/>
                  </a:lnTo>
                  <a:lnTo>
                    <a:pt x="10" y="27"/>
                  </a:lnTo>
                  <a:lnTo>
                    <a:pt x="10" y="21"/>
                  </a:lnTo>
                  <a:lnTo>
                    <a:pt x="0" y="11"/>
                  </a:lnTo>
                  <a:lnTo>
                    <a:pt x="5" y="0"/>
                  </a:lnTo>
                  <a:lnTo>
                    <a:pt x="10" y="6"/>
                  </a:lnTo>
                  <a:lnTo>
                    <a:pt x="47" y="11"/>
                  </a:lnTo>
                  <a:lnTo>
                    <a:pt x="58" y="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35" name="Freeform 643"/>
            <p:cNvSpPr>
              <a:spLocks/>
            </p:cNvSpPr>
            <p:nvPr/>
          </p:nvSpPr>
          <p:spPr bwMode="auto">
            <a:xfrm>
              <a:off x="3095" y="1588"/>
              <a:ext cx="52" cy="47"/>
            </a:xfrm>
            <a:custGeom>
              <a:avLst/>
              <a:gdLst>
                <a:gd name="T0" fmla="*/ 37 w 52"/>
                <a:gd name="T1" fmla="*/ 42 h 47"/>
                <a:gd name="T2" fmla="*/ 31 w 52"/>
                <a:gd name="T3" fmla="*/ 36 h 47"/>
                <a:gd name="T4" fmla="*/ 10 w 52"/>
                <a:gd name="T5" fmla="*/ 21 h 47"/>
                <a:gd name="T6" fmla="*/ 0 w 52"/>
                <a:gd name="T7" fmla="*/ 0 h 47"/>
                <a:gd name="T8" fmla="*/ 21 w 52"/>
                <a:gd name="T9" fmla="*/ 0 h 47"/>
                <a:gd name="T10" fmla="*/ 31 w 52"/>
                <a:gd name="T11" fmla="*/ 0 h 47"/>
                <a:gd name="T12" fmla="*/ 47 w 52"/>
                <a:gd name="T13" fmla="*/ 5 h 47"/>
                <a:gd name="T14" fmla="*/ 52 w 52"/>
                <a:gd name="T15" fmla="*/ 15 h 47"/>
                <a:gd name="T16" fmla="*/ 52 w 52"/>
                <a:gd name="T17" fmla="*/ 26 h 47"/>
                <a:gd name="T18" fmla="*/ 42 w 52"/>
                <a:gd name="T19" fmla="*/ 36 h 47"/>
                <a:gd name="T20" fmla="*/ 42 w 52"/>
                <a:gd name="T21" fmla="*/ 47 h 47"/>
                <a:gd name="T22" fmla="*/ 37 w 52"/>
                <a:gd name="T23" fmla="*/ 42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2" h="47">
                  <a:moveTo>
                    <a:pt x="37" y="42"/>
                  </a:moveTo>
                  <a:lnTo>
                    <a:pt x="31" y="36"/>
                  </a:lnTo>
                  <a:lnTo>
                    <a:pt x="10" y="21"/>
                  </a:lnTo>
                  <a:lnTo>
                    <a:pt x="0" y="0"/>
                  </a:lnTo>
                  <a:lnTo>
                    <a:pt x="21" y="0"/>
                  </a:lnTo>
                  <a:lnTo>
                    <a:pt x="31" y="0"/>
                  </a:lnTo>
                  <a:lnTo>
                    <a:pt x="47" y="5"/>
                  </a:lnTo>
                  <a:lnTo>
                    <a:pt x="52" y="15"/>
                  </a:lnTo>
                  <a:lnTo>
                    <a:pt x="52" y="26"/>
                  </a:lnTo>
                  <a:lnTo>
                    <a:pt x="42" y="36"/>
                  </a:lnTo>
                  <a:lnTo>
                    <a:pt x="42" y="47"/>
                  </a:lnTo>
                  <a:lnTo>
                    <a:pt x="37" y="42"/>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36" name="Freeform 644"/>
            <p:cNvSpPr>
              <a:spLocks/>
            </p:cNvSpPr>
            <p:nvPr/>
          </p:nvSpPr>
          <p:spPr bwMode="auto">
            <a:xfrm>
              <a:off x="3443" y="2073"/>
              <a:ext cx="105" cy="100"/>
            </a:xfrm>
            <a:custGeom>
              <a:avLst/>
              <a:gdLst>
                <a:gd name="T0" fmla="*/ 26 w 105"/>
                <a:gd name="T1" fmla="*/ 5 h 100"/>
                <a:gd name="T2" fmla="*/ 31 w 105"/>
                <a:gd name="T3" fmla="*/ 0 h 100"/>
                <a:gd name="T4" fmla="*/ 52 w 105"/>
                <a:gd name="T5" fmla="*/ 53 h 100"/>
                <a:gd name="T6" fmla="*/ 52 w 105"/>
                <a:gd name="T7" fmla="*/ 47 h 100"/>
                <a:gd name="T8" fmla="*/ 74 w 105"/>
                <a:gd name="T9" fmla="*/ 63 h 100"/>
                <a:gd name="T10" fmla="*/ 105 w 105"/>
                <a:gd name="T11" fmla="*/ 90 h 100"/>
                <a:gd name="T12" fmla="*/ 105 w 105"/>
                <a:gd name="T13" fmla="*/ 95 h 100"/>
                <a:gd name="T14" fmla="*/ 100 w 105"/>
                <a:gd name="T15" fmla="*/ 100 h 100"/>
                <a:gd name="T16" fmla="*/ 95 w 105"/>
                <a:gd name="T17" fmla="*/ 100 h 100"/>
                <a:gd name="T18" fmla="*/ 84 w 105"/>
                <a:gd name="T19" fmla="*/ 84 h 100"/>
                <a:gd name="T20" fmla="*/ 74 w 105"/>
                <a:gd name="T21" fmla="*/ 79 h 100"/>
                <a:gd name="T22" fmla="*/ 58 w 105"/>
                <a:gd name="T23" fmla="*/ 63 h 100"/>
                <a:gd name="T24" fmla="*/ 37 w 105"/>
                <a:gd name="T25" fmla="*/ 63 h 100"/>
                <a:gd name="T26" fmla="*/ 21 w 105"/>
                <a:gd name="T27" fmla="*/ 58 h 100"/>
                <a:gd name="T28" fmla="*/ 16 w 105"/>
                <a:gd name="T29" fmla="*/ 69 h 100"/>
                <a:gd name="T30" fmla="*/ 0 w 105"/>
                <a:gd name="T31" fmla="*/ 69 h 100"/>
                <a:gd name="T32" fmla="*/ 0 w 105"/>
                <a:gd name="T33" fmla="*/ 53 h 100"/>
                <a:gd name="T34" fmla="*/ 5 w 105"/>
                <a:gd name="T35" fmla="*/ 32 h 100"/>
                <a:gd name="T36" fmla="*/ 5 w 105"/>
                <a:gd name="T37" fmla="*/ 16 h 100"/>
                <a:gd name="T38" fmla="*/ 16 w 105"/>
                <a:gd name="T39" fmla="*/ 11 h 100"/>
                <a:gd name="T40" fmla="*/ 26 w 105"/>
                <a:gd name="T41" fmla="*/ 11 h 100"/>
                <a:gd name="T42" fmla="*/ 26 w 105"/>
                <a:gd name="T43" fmla="*/ 5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05" h="100">
                  <a:moveTo>
                    <a:pt x="26" y="5"/>
                  </a:moveTo>
                  <a:lnTo>
                    <a:pt x="31" y="0"/>
                  </a:lnTo>
                  <a:lnTo>
                    <a:pt x="52" y="53"/>
                  </a:lnTo>
                  <a:lnTo>
                    <a:pt x="52" y="47"/>
                  </a:lnTo>
                  <a:lnTo>
                    <a:pt x="74" y="63"/>
                  </a:lnTo>
                  <a:lnTo>
                    <a:pt x="105" y="90"/>
                  </a:lnTo>
                  <a:lnTo>
                    <a:pt x="105" y="95"/>
                  </a:lnTo>
                  <a:lnTo>
                    <a:pt x="100" y="100"/>
                  </a:lnTo>
                  <a:lnTo>
                    <a:pt x="95" y="100"/>
                  </a:lnTo>
                  <a:lnTo>
                    <a:pt x="84" y="84"/>
                  </a:lnTo>
                  <a:lnTo>
                    <a:pt x="74" y="79"/>
                  </a:lnTo>
                  <a:lnTo>
                    <a:pt x="58" y="63"/>
                  </a:lnTo>
                  <a:lnTo>
                    <a:pt x="37" y="63"/>
                  </a:lnTo>
                  <a:lnTo>
                    <a:pt x="21" y="58"/>
                  </a:lnTo>
                  <a:lnTo>
                    <a:pt x="16" y="69"/>
                  </a:lnTo>
                  <a:lnTo>
                    <a:pt x="0" y="69"/>
                  </a:lnTo>
                  <a:lnTo>
                    <a:pt x="0" y="53"/>
                  </a:lnTo>
                  <a:lnTo>
                    <a:pt x="5" y="32"/>
                  </a:lnTo>
                  <a:lnTo>
                    <a:pt x="5" y="16"/>
                  </a:lnTo>
                  <a:lnTo>
                    <a:pt x="16" y="11"/>
                  </a:lnTo>
                  <a:lnTo>
                    <a:pt x="26" y="11"/>
                  </a:lnTo>
                  <a:lnTo>
                    <a:pt x="26" y="5"/>
                  </a:lnTo>
                </a:path>
              </a:pathLst>
            </a:custGeom>
            <a:solidFill>
              <a:srgbClr val="00B0F0"/>
            </a:solidFill>
            <a:ln w="5" cap="sq">
              <a:solidFill>
                <a:srgbClr val="000000"/>
              </a:solidFill>
              <a:prstDash val="solid"/>
              <a:miter lim="800000"/>
              <a:headEnd/>
              <a:tailEnd/>
            </a:ln>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37" name="Freeform 645"/>
            <p:cNvSpPr>
              <a:spLocks/>
            </p:cNvSpPr>
            <p:nvPr/>
          </p:nvSpPr>
          <p:spPr bwMode="auto">
            <a:xfrm>
              <a:off x="3390" y="2131"/>
              <a:ext cx="237" cy="206"/>
            </a:xfrm>
            <a:custGeom>
              <a:avLst/>
              <a:gdLst>
                <a:gd name="T0" fmla="*/ 142 w 237"/>
                <a:gd name="T1" fmla="*/ 32 h 206"/>
                <a:gd name="T2" fmla="*/ 148 w 237"/>
                <a:gd name="T3" fmla="*/ 42 h 206"/>
                <a:gd name="T4" fmla="*/ 137 w 237"/>
                <a:gd name="T5" fmla="*/ 58 h 206"/>
                <a:gd name="T6" fmla="*/ 137 w 237"/>
                <a:gd name="T7" fmla="*/ 69 h 206"/>
                <a:gd name="T8" fmla="*/ 153 w 237"/>
                <a:gd name="T9" fmla="*/ 69 h 206"/>
                <a:gd name="T10" fmla="*/ 158 w 237"/>
                <a:gd name="T11" fmla="*/ 69 h 206"/>
                <a:gd name="T12" fmla="*/ 153 w 237"/>
                <a:gd name="T13" fmla="*/ 74 h 206"/>
                <a:gd name="T14" fmla="*/ 174 w 237"/>
                <a:gd name="T15" fmla="*/ 106 h 206"/>
                <a:gd name="T16" fmla="*/ 221 w 237"/>
                <a:gd name="T17" fmla="*/ 121 h 206"/>
                <a:gd name="T18" fmla="*/ 237 w 237"/>
                <a:gd name="T19" fmla="*/ 121 h 206"/>
                <a:gd name="T20" fmla="*/ 195 w 237"/>
                <a:gd name="T21" fmla="*/ 179 h 206"/>
                <a:gd name="T22" fmla="*/ 169 w 237"/>
                <a:gd name="T23" fmla="*/ 179 h 206"/>
                <a:gd name="T24" fmla="*/ 142 w 237"/>
                <a:gd name="T25" fmla="*/ 195 h 206"/>
                <a:gd name="T26" fmla="*/ 127 w 237"/>
                <a:gd name="T27" fmla="*/ 190 h 206"/>
                <a:gd name="T28" fmla="*/ 105 w 237"/>
                <a:gd name="T29" fmla="*/ 206 h 206"/>
                <a:gd name="T30" fmla="*/ 84 w 237"/>
                <a:gd name="T31" fmla="*/ 201 h 206"/>
                <a:gd name="T32" fmla="*/ 47 w 237"/>
                <a:gd name="T33" fmla="*/ 185 h 206"/>
                <a:gd name="T34" fmla="*/ 47 w 237"/>
                <a:gd name="T35" fmla="*/ 169 h 206"/>
                <a:gd name="T36" fmla="*/ 37 w 237"/>
                <a:gd name="T37" fmla="*/ 169 h 206"/>
                <a:gd name="T38" fmla="*/ 32 w 237"/>
                <a:gd name="T39" fmla="*/ 148 h 206"/>
                <a:gd name="T40" fmla="*/ 16 w 237"/>
                <a:gd name="T41" fmla="*/ 132 h 206"/>
                <a:gd name="T42" fmla="*/ 0 w 237"/>
                <a:gd name="T43" fmla="*/ 127 h 206"/>
                <a:gd name="T44" fmla="*/ 5 w 237"/>
                <a:gd name="T45" fmla="*/ 111 h 206"/>
                <a:gd name="T46" fmla="*/ 16 w 237"/>
                <a:gd name="T47" fmla="*/ 116 h 206"/>
                <a:gd name="T48" fmla="*/ 26 w 237"/>
                <a:gd name="T49" fmla="*/ 69 h 206"/>
                <a:gd name="T50" fmla="*/ 32 w 237"/>
                <a:gd name="T51" fmla="*/ 74 h 206"/>
                <a:gd name="T52" fmla="*/ 32 w 237"/>
                <a:gd name="T53" fmla="*/ 69 h 206"/>
                <a:gd name="T54" fmla="*/ 42 w 237"/>
                <a:gd name="T55" fmla="*/ 37 h 206"/>
                <a:gd name="T56" fmla="*/ 47 w 237"/>
                <a:gd name="T57" fmla="*/ 37 h 206"/>
                <a:gd name="T58" fmla="*/ 53 w 237"/>
                <a:gd name="T59" fmla="*/ 26 h 206"/>
                <a:gd name="T60" fmla="*/ 53 w 237"/>
                <a:gd name="T61" fmla="*/ 11 h 206"/>
                <a:gd name="T62" fmla="*/ 69 w 237"/>
                <a:gd name="T63" fmla="*/ 11 h 206"/>
                <a:gd name="T64" fmla="*/ 74 w 237"/>
                <a:gd name="T65" fmla="*/ 0 h 206"/>
                <a:gd name="T66" fmla="*/ 90 w 237"/>
                <a:gd name="T67" fmla="*/ 5 h 206"/>
                <a:gd name="T68" fmla="*/ 111 w 237"/>
                <a:gd name="T69" fmla="*/ 5 h 206"/>
                <a:gd name="T70" fmla="*/ 127 w 237"/>
                <a:gd name="T71" fmla="*/ 21 h 206"/>
                <a:gd name="T72" fmla="*/ 137 w 237"/>
                <a:gd name="T73" fmla="*/ 26 h 206"/>
                <a:gd name="T74" fmla="*/ 142 w 237"/>
                <a:gd name="T75" fmla="*/ 32 h 2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237" h="206">
                  <a:moveTo>
                    <a:pt x="142" y="32"/>
                  </a:moveTo>
                  <a:lnTo>
                    <a:pt x="148" y="42"/>
                  </a:lnTo>
                  <a:lnTo>
                    <a:pt x="137" y="58"/>
                  </a:lnTo>
                  <a:lnTo>
                    <a:pt x="137" y="69"/>
                  </a:lnTo>
                  <a:lnTo>
                    <a:pt x="153" y="69"/>
                  </a:lnTo>
                  <a:lnTo>
                    <a:pt x="158" y="69"/>
                  </a:lnTo>
                  <a:lnTo>
                    <a:pt x="153" y="74"/>
                  </a:lnTo>
                  <a:lnTo>
                    <a:pt x="174" y="106"/>
                  </a:lnTo>
                  <a:lnTo>
                    <a:pt x="221" y="121"/>
                  </a:lnTo>
                  <a:lnTo>
                    <a:pt x="237" y="121"/>
                  </a:lnTo>
                  <a:lnTo>
                    <a:pt x="195" y="179"/>
                  </a:lnTo>
                  <a:lnTo>
                    <a:pt x="169" y="179"/>
                  </a:lnTo>
                  <a:lnTo>
                    <a:pt x="142" y="195"/>
                  </a:lnTo>
                  <a:lnTo>
                    <a:pt x="127" y="190"/>
                  </a:lnTo>
                  <a:lnTo>
                    <a:pt x="105" y="206"/>
                  </a:lnTo>
                  <a:lnTo>
                    <a:pt x="84" y="201"/>
                  </a:lnTo>
                  <a:lnTo>
                    <a:pt x="47" y="185"/>
                  </a:lnTo>
                  <a:lnTo>
                    <a:pt x="47" y="169"/>
                  </a:lnTo>
                  <a:lnTo>
                    <a:pt x="37" y="169"/>
                  </a:lnTo>
                  <a:lnTo>
                    <a:pt x="32" y="148"/>
                  </a:lnTo>
                  <a:lnTo>
                    <a:pt x="16" y="132"/>
                  </a:lnTo>
                  <a:lnTo>
                    <a:pt x="0" y="127"/>
                  </a:lnTo>
                  <a:lnTo>
                    <a:pt x="5" y="111"/>
                  </a:lnTo>
                  <a:lnTo>
                    <a:pt x="16" y="116"/>
                  </a:lnTo>
                  <a:lnTo>
                    <a:pt x="26" y="69"/>
                  </a:lnTo>
                  <a:lnTo>
                    <a:pt x="32" y="74"/>
                  </a:lnTo>
                  <a:lnTo>
                    <a:pt x="32" y="69"/>
                  </a:lnTo>
                  <a:lnTo>
                    <a:pt x="42" y="37"/>
                  </a:lnTo>
                  <a:lnTo>
                    <a:pt x="47" y="37"/>
                  </a:lnTo>
                  <a:lnTo>
                    <a:pt x="53" y="26"/>
                  </a:lnTo>
                  <a:lnTo>
                    <a:pt x="53" y="11"/>
                  </a:lnTo>
                  <a:lnTo>
                    <a:pt x="69" y="11"/>
                  </a:lnTo>
                  <a:lnTo>
                    <a:pt x="74" y="0"/>
                  </a:lnTo>
                  <a:lnTo>
                    <a:pt x="90" y="5"/>
                  </a:lnTo>
                  <a:lnTo>
                    <a:pt x="111" y="5"/>
                  </a:lnTo>
                  <a:lnTo>
                    <a:pt x="127" y="21"/>
                  </a:lnTo>
                  <a:lnTo>
                    <a:pt x="137" y="26"/>
                  </a:lnTo>
                  <a:lnTo>
                    <a:pt x="142" y="32"/>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38" name="Freeform 646"/>
            <p:cNvSpPr>
              <a:spLocks/>
            </p:cNvSpPr>
            <p:nvPr/>
          </p:nvSpPr>
          <p:spPr bwMode="auto">
            <a:xfrm>
              <a:off x="3105" y="1508"/>
              <a:ext cx="79" cy="32"/>
            </a:xfrm>
            <a:custGeom>
              <a:avLst/>
              <a:gdLst>
                <a:gd name="T0" fmla="*/ 74 w 79"/>
                <a:gd name="T1" fmla="*/ 16 h 32"/>
                <a:gd name="T2" fmla="*/ 74 w 79"/>
                <a:gd name="T3" fmla="*/ 21 h 32"/>
                <a:gd name="T4" fmla="*/ 48 w 79"/>
                <a:gd name="T5" fmla="*/ 27 h 32"/>
                <a:gd name="T6" fmla="*/ 21 w 79"/>
                <a:gd name="T7" fmla="*/ 32 h 32"/>
                <a:gd name="T8" fmla="*/ 5 w 79"/>
                <a:gd name="T9" fmla="*/ 27 h 32"/>
                <a:gd name="T10" fmla="*/ 0 w 79"/>
                <a:gd name="T11" fmla="*/ 16 h 32"/>
                <a:gd name="T12" fmla="*/ 11 w 79"/>
                <a:gd name="T13" fmla="*/ 16 h 32"/>
                <a:gd name="T14" fmla="*/ 16 w 79"/>
                <a:gd name="T15" fmla="*/ 11 h 32"/>
                <a:gd name="T16" fmla="*/ 27 w 79"/>
                <a:gd name="T17" fmla="*/ 0 h 32"/>
                <a:gd name="T18" fmla="*/ 42 w 79"/>
                <a:gd name="T19" fmla="*/ 6 h 32"/>
                <a:gd name="T20" fmla="*/ 53 w 79"/>
                <a:gd name="T21" fmla="*/ 6 h 32"/>
                <a:gd name="T22" fmla="*/ 79 w 79"/>
                <a:gd name="T23" fmla="*/ 11 h 32"/>
                <a:gd name="T24" fmla="*/ 74 w 79"/>
                <a:gd name="T25" fmla="*/ 16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9" h="32">
                  <a:moveTo>
                    <a:pt x="74" y="16"/>
                  </a:moveTo>
                  <a:lnTo>
                    <a:pt x="74" y="21"/>
                  </a:lnTo>
                  <a:lnTo>
                    <a:pt x="48" y="27"/>
                  </a:lnTo>
                  <a:lnTo>
                    <a:pt x="21" y="32"/>
                  </a:lnTo>
                  <a:lnTo>
                    <a:pt x="5" y="27"/>
                  </a:lnTo>
                  <a:lnTo>
                    <a:pt x="0" y="16"/>
                  </a:lnTo>
                  <a:lnTo>
                    <a:pt x="11" y="16"/>
                  </a:lnTo>
                  <a:lnTo>
                    <a:pt x="16" y="11"/>
                  </a:lnTo>
                  <a:lnTo>
                    <a:pt x="27" y="0"/>
                  </a:lnTo>
                  <a:lnTo>
                    <a:pt x="42" y="6"/>
                  </a:lnTo>
                  <a:lnTo>
                    <a:pt x="53" y="6"/>
                  </a:lnTo>
                  <a:lnTo>
                    <a:pt x="79" y="11"/>
                  </a:lnTo>
                  <a:lnTo>
                    <a:pt x="74" y="1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39" name="Freeform 647"/>
            <p:cNvSpPr>
              <a:spLocks/>
            </p:cNvSpPr>
            <p:nvPr/>
          </p:nvSpPr>
          <p:spPr bwMode="auto">
            <a:xfrm>
              <a:off x="3727" y="2764"/>
              <a:ext cx="11" cy="21"/>
            </a:xfrm>
            <a:custGeom>
              <a:avLst/>
              <a:gdLst>
                <a:gd name="T0" fmla="*/ 6 w 11"/>
                <a:gd name="T1" fmla="*/ 6 h 21"/>
                <a:gd name="T2" fmla="*/ 11 w 11"/>
                <a:gd name="T3" fmla="*/ 0 h 21"/>
                <a:gd name="T4" fmla="*/ 11 w 11"/>
                <a:gd name="T5" fmla="*/ 21 h 21"/>
                <a:gd name="T6" fmla="*/ 0 w 11"/>
                <a:gd name="T7" fmla="*/ 21 h 21"/>
                <a:gd name="T8" fmla="*/ 0 w 11"/>
                <a:gd name="T9" fmla="*/ 6 h 21"/>
                <a:gd name="T10" fmla="*/ 6 w 11"/>
                <a:gd name="T11" fmla="*/ 6 h 21"/>
              </a:gdLst>
              <a:ahLst/>
              <a:cxnLst>
                <a:cxn ang="0">
                  <a:pos x="T0" y="T1"/>
                </a:cxn>
                <a:cxn ang="0">
                  <a:pos x="T2" y="T3"/>
                </a:cxn>
                <a:cxn ang="0">
                  <a:pos x="T4" y="T5"/>
                </a:cxn>
                <a:cxn ang="0">
                  <a:pos x="T6" y="T7"/>
                </a:cxn>
                <a:cxn ang="0">
                  <a:pos x="T8" y="T9"/>
                </a:cxn>
                <a:cxn ang="0">
                  <a:pos x="T10" y="T11"/>
                </a:cxn>
              </a:cxnLst>
              <a:rect l="0" t="0" r="r" b="b"/>
              <a:pathLst>
                <a:path w="11" h="21">
                  <a:moveTo>
                    <a:pt x="6" y="6"/>
                  </a:moveTo>
                  <a:lnTo>
                    <a:pt x="11" y="0"/>
                  </a:lnTo>
                  <a:lnTo>
                    <a:pt x="11" y="21"/>
                  </a:lnTo>
                  <a:lnTo>
                    <a:pt x="0" y="21"/>
                  </a:lnTo>
                  <a:lnTo>
                    <a:pt x="0" y="6"/>
                  </a:lnTo>
                  <a:lnTo>
                    <a:pt x="6" y="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40" name="Freeform 648"/>
            <p:cNvSpPr>
              <a:spLocks/>
            </p:cNvSpPr>
            <p:nvPr/>
          </p:nvSpPr>
          <p:spPr bwMode="auto">
            <a:xfrm>
              <a:off x="3759" y="2754"/>
              <a:ext cx="16" cy="16"/>
            </a:xfrm>
            <a:custGeom>
              <a:avLst/>
              <a:gdLst>
                <a:gd name="T0" fmla="*/ 11 w 16"/>
                <a:gd name="T1" fmla="*/ 5 h 16"/>
                <a:gd name="T2" fmla="*/ 16 w 16"/>
                <a:gd name="T3" fmla="*/ 5 h 16"/>
                <a:gd name="T4" fmla="*/ 11 w 16"/>
                <a:gd name="T5" fmla="*/ 16 h 16"/>
                <a:gd name="T6" fmla="*/ 0 w 16"/>
                <a:gd name="T7" fmla="*/ 16 h 16"/>
                <a:gd name="T8" fmla="*/ 5 w 16"/>
                <a:gd name="T9" fmla="*/ 0 h 16"/>
                <a:gd name="T10" fmla="*/ 11 w 16"/>
                <a:gd name="T11" fmla="*/ 5 h 16"/>
              </a:gdLst>
              <a:ahLst/>
              <a:cxnLst>
                <a:cxn ang="0">
                  <a:pos x="T0" y="T1"/>
                </a:cxn>
                <a:cxn ang="0">
                  <a:pos x="T2" y="T3"/>
                </a:cxn>
                <a:cxn ang="0">
                  <a:pos x="T4" y="T5"/>
                </a:cxn>
                <a:cxn ang="0">
                  <a:pos x="T6" y="T7"/>
                </a:cxn>
                <a:cxn ang="0">
                  <a:pos x="T8" y="T9"/>
                </a:cxn>
                <a:cxn ang="0">
                  <a:pos x="T10" y="T11"/>
                </a:cxn>
              </a:cxnLst>
              <a:rect l="0" t="0" r="r" b="b"/>
              <a:pathLst>
                <a:path w="16" h="16">
                  <a:moveTo>
                    <a:pt x="11" y="5"/>
                  </a:moveTo>
                  <a:lnTo>
                    <a:pt x="16" y="5"/>
                  </a:lnTo>
                  <a:lnTo>
                    <a:pt x="11" y="16"/>
                  </a:lnTo>
                  <a:lnTo>
                    <a:pt x="0" y="16"/>
                  </a:lnTo>
                  <a:lnTo>
                    <a:pt x="5" y="0"/>
                  </a:lnTo>
                  <a:lnTo>
                    <a:pt x="11" y="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41" name="Freeform 649"/>
            <p:cNvSpPr>
              <a:spLocks/>
            </p:cNvSpPr>
            <p:nvPr/>
          </p:nvSpPr>
          <p:spPr bwMode="auto">
            <a:xfrm>
              <a:off x="3548" y="2611"/>
              <a:ext cx="27" cy="11"/>
            </a:xfrm>
            <a:custGeom>
              <a:avLst/>
              <a:gdLst>
                <a:gd name="T0" fmla="*/ 11 w 27"/>
                <a:gd name="T1" fmla="*/ 0 h 11"/>
                <a:gd name="T2" fmla="*/ 27 w 27"/>
                <a:gd name="T3" fmla="*/ 0 h 11"/>
                <a:gd name="T4" fmla="*/ 16 w 27"/>
                <a:gd name="T5" fmla="*/ 11 h 11"/>
                <a:gd name="T6" fmla="*/ 5 w 27"/>
                <a:gd name="T7" fmla="*/ 11 h 11"/>
                <a:gd name="T8" fmla="*/ 0 w 27"/>
                <a:gd name="T9" fmla="*/ 0 h 11"/>
                <a:gd name="T10" fmla="*/ 11 w 27"/>
                <a:gd name="T11" fmla="*/ 0 h 11"/>
              </a:gdLst>
              <a:ahLst/>
              <a:cxnLst>
                <a:cxn ang="0">
                  <a:pos x="T0" y="T1"/>
                </a:cxn>
                <a:cxn ang="0">
                  <a:pos x="T2" y="T3"/>
                </a:cxn>
                <a:cxn ang="0">
                  <a:pos x="T4" y="T5"/>
                </a:cxn>
                <a:cxn ang="0">
                  <a:pos x="T6" y="T7"/>
                </a:cxn>
                <a:cxn ang="0">
                  <a:pos x="T8" y="T9"/>
                </a:cxn>
                <a:cxn ang="0">
                  <a:pos x="T10" y="T11"/>
                </a:cxn>
              </a:cxnLst>
              <a:rect l="0" t="0" r="r" b="b"/>
              <a:pathLst>
                <a:path w="27" h="11">
                  <a:moveTo>
                    <a:pt x="11" y="0"/>
                  </a:moveTo>
                  <a:lnTo>
                    <a:pt x="27" y="0"/>
                  </a:lnTo>
                  <a:lnTo>
                    <a:pt x="16" y="11"/>
                  </a:lnTo>
                  <a:lnTo>
                    <a:pt x="5" y="11"/>
                  </a:lnTo>
                  <a:lnTo>
                    <a:pt x="0" y="0"/>
                  </a:lnTo>
                  <a:lnTo>
                    <a:pt x="11"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42" name="Freeform 650"/>
            <p:cNvSpPr>
              <a:spLocks/>
            </p:cNvSpPr>
            <p:nvPr/>
          </p:nvSpPr>
          <p:spPr bwMode="auto">
            <a:xfrm>
              <a:off x="3079" y="1746"/>
              <a:ext cx="10" cy="16"/>
            </a:xfrm>
            <a:custGeom>
              <a:avLst/>
              <a:gdLst>
                <a:gd name="T0" fmla="*/ 5 w 10"/>
                <a:gd name="T1" fmla="*/ 5 h 16"/>
                <a:gd name="T2" fmla="*/ 10 w 10"/>
                <a:gd name="T3" fmla="*/ 5 h 16"/>
                <a:gd name="T4" fmla="*/ 5 w 10"/>
                <a:gd name="T5" fmla="*/ 16 h 16"/>
                <a:gd name="T6" fmla="*/ 0 w 10"/>
                <a:gd name="T7" fmla="*/ 0 h 16"/>
                <a:gd name="T8" fmla="*/ 5 w 10"/>
                <a:gd name="T9" fmla="*/ 5 h 16"/>
              </a:gdLst>
              <a:ahLst/>
              <a:cxnLst>
                <a:cxn ang="0">
                  <a:pos x="T0" y="T1"/>
                </a:cxn>
                <a:cxn ang="0">
                  <a:pos x="T2" y="T3"/>
                </a:cxn>
                <a:cxn ang="0">
                  <a:pos x="T4" y="T5"/>
                </a:cxn>
                <a:cxn ang="0">
                  <a:pos x="T6" y="T7"/>
                </a:cxn>
                <a:cxn ang="0">
                  <a:pos x="T8" y="T9"/>
                </a:cxn>
              </a:cxnLst>
              <a:rect l="0" t="0" r="r" b="b"/>
              <a:pathLst>
                <a:path w="10" h="16">
                  <a:moveTo>
                    <a:pt x="5" y="5"/>
                  </a:moveTo>
                  <a:lnTo>
                    <a:pt x="10" y="5"/>
                  </a:lnTo>
                  <a:lnTo>
                    <a:pt x="5" y="16"/>
                  </a:lnTo>
                  <a:lnTo>
                    <a:pt x="0" y="0"/>
                  </a:lnTo>
                  <a:lnTo>
                    <a:pt x="5" y="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43" name="Freeform 651"/>
            <p:cNvSpPr>
              <a:spLocks/>
            </p:cNvSpPr>
            <p:nvPr/>
          </p:nvSpPr>
          <p:spPr bwMode="auto">
            <a:xfrm>
              <a:off x="3406" y="2316"/>
              <a:ext cx="126" cy="163"/>
            </a:xfrm>
            <a:custGeom>
              <a:avLst/>
              <a:gdLst>
                <a:gd name="T0" fmla="*/ 53 w 126"/>
                <a:gd name="T1" fmla="*/ 5 h 163"/>
                <a:gd name="T2" fmla="*/ 68 w 126"/>
                <a:gd name="T3" fmla="*/ 16 h 163"/>
                <a:gd name="T4" fmla="*/ 89 w 126"/>
                <a:gd name="T5" fmla="*/ 21 h 163"/>
                <a:gd name="T6" fmla="*/ 111 w 126"/>
                <a:gd name="T7" fmla="*/ 5 h 163"/>
                <a:gd name="T8" fmla="*/ 126 w 126"/>
                <a:gd name="T9" fmla="*/ 10 h 163"/>
                <a:gd name="T10" fmla="*/ 116 w 126"/>
                <a:gd name="T11" fmla="*/ 31 h 163"/>
                <a:gd name="T12" fmla="*/ 116 w 126"/>
                <a:gd name="T13" fmla="*/ 89 h 163"/>
                <a:gd name="T14" fmla="*/ 116 w 126"/>
                <a:gd name="T15" fmla="*/ 95 h 163"/>
                <a:gd name="T16" fmla="*/ 121 w 126"/>
                <a:gd name="T17" fmla="*/ 111 h 163"/>
                <a:gd name="T18" fmla="*/ 100 w 126"/>
                <a:gd name="T19" fmla="*/ 132 h 163"/>
                <a:gd name="T20" fmla="*/ 84 w 126"/>
                <a:gd name="T21" fmla="*/ 163 h 163"/>
                <a:gd name="T22" fmla="*/ 63 w 126"/>
                <a:gd name="T23" fmla="*/ 137 h 163"/>
                <a:gd name="T24" fmla="*/ 0 w 126"/>
                <a:gd name="T25" fmla="*/ 100 h 163"/>
                <a:gd name="T26" fmla="*/ 0 w 126"/>
                <a:gd name="T27" fmla="*/ 79 h 163"/>
                <a:gd name="T28" fmla="*/ 5 w 126"/>
                <a:gd name="T29" fmla="*/ 74 h 163"/>
                <a:gd name="T30" fmla="*/ 16 w 126"/>
                <a:gd name="T31" fmla="*/ 58 h 163"/>
                <a:gd name="T32" fmla="*/ 21 w 126"/>
                <a:gd name="T33" fmla="*/ 47 h 163"/>
                <a:gd name="T34" fmla="*/ 16 w 126"/>
                <a:gd name="T35" fmla="*/ 37 h 163"/>
                <a:gd name="T36" fmla="*/ 10 w 126"/>
                <a:gd name="T37" fmla="*/ 21 h 163"/>
                <a:gd name="T38" fmla="*/ 5 w 126"/>
                <a:gd name="T39" fmla="*/ 5 h 163"/>
                <a:gd name="T40" fmla="*/ 10 w 126"/>
                <a:gd name="T41" fmla="*/ 0 h 163"/>
                <a:gd name="T42" fmla="*/ 31 w 126"/>
                <a:gd name="T43" fmla="*/ 0 h 163"/>
                <a:gd name="T44" fmla="*/ 53 w 126"/>
                <a:gd name="T45" fmla="*/ 5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26" h="163">
                  <a:moveTo>
                    <a:pt x="53" y="5"/>
                  </a:moveTo>
                  <a:lnTo>
                    <a:pt x="68" y="16"/>
                  </a:lnTo>
                  <a:lnTo>
                    <a:pt x="89" y="21"/>
                  </a:lnTo>
                  <a:lnTo>
                    <a:pt x="111" y="5"/>
                  </a:lnTo>
                  <a:lnTo>
                    <a:pt x="126" y="10"/>
                  </a:lnTo>
                  <a:lnTo>
                    <a:pt x="116" y="31"/>
                  </a:lnTo>
                  <a:lnTo>
                    <a:pt x="116" y="89"/>
                  </a:lnTo>
                  <a:lnTo>
                    <a:pt x="116" y="95"/>
                  </a:lnTo>
                  <a:lnTo>
                    <a:pt x="121" y="111"/>
                  </a:lnTo>
                  <a:lnTo>
                    <a:pt x="100" y="132"/>
                  </a:lnTo>
                  <a:lnTo>
                    <a:pt x="84" y="163"/>
                  </a:lnTo>
                  <a:lnTo>
                    <a:pt x="63" y="137"/>
                  </a:lnTo>
                  <a:lnTo>
                    <a:pt x="0" y="100"/>
                  </a:lnTo>
                  <a:lnTo>
                    <a:pt x="0" y="79"/>
                  </a:lnTo>
                  <a:lnTo>
                    <a:pt x="5" y="74"/>
                  </a:lnTo>
                  <a:lnTo>
                    <a:pt x="16" y="58"/>
                  </a:lnTo>
                  <a:lnTo>
                    <a:pt x="21" y="47"/>
                  </a:lnTo>
                  <a:lnTo>
                    <a:pt x="16" y="37"/>
                  </a:lnTo>
                  <a:lnTo>
                    <a:pt x="10" y="21"/>
                  </a:lnTo>
                  <a:lnTo>
                    <a:pt x="5" y="5"/>
                  </a:lnTo>
                  <a:lnTo>
                    <a:pt x="10" y="0"/>
                  </a:lnTo>
                  <a:lnTo>
                    <a:pt x="31" y="0"/>
                  </a:lnTo>
                  <a:lnTo>
                    <a:pt x="53" y="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44" name="Freeform 652"/>
            <p:cNvSpPr>
              <a:spLocks/>
            </p:cNvSpPr>
            <p:nvPr/>
          </p:nvSpPr>
          <p:spPr bwMode="auto">
            <a:xfrm>
              <a:off x="4445" y="1978"/>
              <a:ext cx="147" cy="264"/>
            </a:xfrm>
            <a:custGeom>
              <a:avLst/>
              <a:gdLst>
                <a:gd name="T0" fmla="*/ 47 w 147"/>
                <a:gd name="T1" fmla="*/ 5 h 264"/>
                <a:gd name="T2" fmla="*/ 58 w 147"/>
                <a:gd name="T3" fmla="*/ 0 h 264"/>
                <a:gd name="T4" fmla="*/ 79 w 147"/>
                <a:gd name="T5" fmla="*/ 11 h 264"/>
                <a:gd name="T6" fmla="*/ 79 w 147"/>
                <a:gd name="T7" fmla="*/ 21 h 264"/>
                <a:gd name="T8" fmla="*/ 100 w 147"/>
                <a:gd name="T9" fmla="*/ 32 h 264"/>
                <a:gd name="T10" fmla="*/ 84 w 147"/>
                <a:gd name="T11" fmla="*/ 47 h 264"/>
                <a:gd name="T12" fmla="*/ 74 w 147"/>
                <a:gd name="T13" fmla="*/ 79 h 264"/>
                <a:gd name="T14" fmla="*/ 132 w 147"/>
                <a:gd name="T15" fmla="*/ 142 h 264"/>
                <a:gd name="T16" fmla="*/ 147 w 147"/>
                <a:gd name="T17" fmla="*/ 190 h 264"/>
                <a:gd name="T18" fmla="*/ 142 w 147"/>
                <a:gd name="T19" fmla="*/ 216 h 264"/>
                <a:gd name="T20" fmla="*/ 110 w 147"/>
                <a:gd name="T21" fmla="*/ 237 h 264"/>
                <a:gd name="T22" fmla="*/ 105 w 147"/>
                <a:gd name="T23" fmla="*/ 248 h 264"/>
                <a:gd name="T24" fmla="*/ 84 w 147"/>
                <a:gd name="T25" fmla="*/ 264 h 264"/>
                <a:gd name="T26" fmla="*/ 79 w 147"/>
                <a:gd name="T27" fmla="*/ 237 h 264"/>
                <a:gd name="T28" fmla="*/ 74 w 147"/>
                <a:gd name="T29" fmla="*/ 232 h 264"/>
                <a:gd name="T30" fmla="*/ 79 w 147"/>
                <a:gd name="T31" fmla="*/ 222 h 264"/>
                <a:gd name="T32" fmla="*/ 100 w 147"/>
                <a:gd name="T33" fmla="*/ 222 h 264"/>
                <a:gd name="T34" fmla="*/ 95 w 147"/>
                <a:gd name="T35" fmla="*/ 211 h 264"/>
                <a:gd name="T36" fmla="*/ 116 w 147"/>
                <a:gd name="T37" fmla="*/ 195 h 264"/>
                <a:gd name="T38" fmla="*/ 116 w 147"/>
                <a:gd name="T39" fmla="*/ 153 h 264"/>
                <a:gd name="T40" fmla="*/ 105 w 147"/>
                <a:gd name="T41" fmla="*/ 127 h 264"/>
                <a:gd name="T42" fmla="*/ 63 w 147"/>
                <a:gd name="T43" fmla="*/ 84 h 264"/>
                <a:gd name="T44" fmla="*/ 42 w 147"/>
                <a:gd name="T45" fmla="*/ 69 h 264"/>
                <a:gd name="T46" fmla="*/ 58 w 147"/>
                <a:gd name="T47" fmla="*/ 58 h 264"/>
                <a:gd name="T48" fmla="*/ 52 w 147"/>
                <a:gd name="T49" fmla="*/ 53 h 264"/>
                <a:gd name="T50" fmla="*/ 31 w 147"/>
                <a:gd name="T51" fmla="*/ 42 h 264"/>
                <a:gd name="T52" fmla="*/ 0 w 147"/>
                <a:gd name="T53" fmla="*/ 16 h 264"/>
                <a:gd name="T54" fmla="*/ 10 w 147"/>
                <a:gd name="T55" fmla="*/ 11 h 264"/>
                <a:gd name="T56" fmla="*/ 37 w 147"/>
                <a:gd name="T57" fmla="*/ 16 h 264"/>
                <a:gd name="T58" fmla="*/ 47 w 147"/>
                <a:gd name="T59" fmla="*/ 5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47" h="264">
                  <a:moveTo>
                    <a:pt x="47" y="5"/>
                  </a:moveTo>
                  <a:lnTo>
                    <a:pt x="58" y="0"/>
                  </a:lnTo>
                  <a:lnTo>
                    <a:pt x="79" y="11"/>
                  </a:lnTo>
                  <a:lnTo>
                    <a:pt x="79" y="21"/>
                  </a:lnTo>
                  <a:lnTo>
                    <a:pt x="100" y="32"/>
                  </a:lnTo>
                  <a:lnTo>
                    <a:pt x="84" y="47"/>
                  </a:lnTo>
                  <a:lnTo>
                    <a:pt x="74" y="79"/>
                  </a:lnTo>
                  <a:lnTo>
                    <a:pt x="132" y="142"/>
                  </a:lnTo>
                  <a:lnTo>
                    <a:pt x="147" y="190"/>
                  </a:lnTo>
                  <a:lnTo>
                    <a:pt x="142" y="216"/>
                  </a:lnTo>
                  <a:lnTo>
                    <a:pt x="110" y="237"/>
                  </a:lnTo>
                  <a:lnTo>
                    <a:pt x="105" y="248"/>
                  </a:lnTo>
                  <a:lnTo>
                    <a:pt x="84" y="264"/>
                  </a:lnTo>
                  <a:lnTo>
                    <a:pt x="79" y="237"/>
                  </a:lnTo>
                  <a:lnTo>
                    <a:pt x="74" y="232"/>
                  </a:lnTo>
                  <a:lnTo>
                    <a:pt x="79" y="222"/>
                  </a:lnTo>
                  <a:lnTo>
                    <a:pt x="100" y="222"/>
                  </a:lnTo>
                  <a:lnTo>
                    <a:pt x="95" y="211"/>
                  </a:lnTo>
                  <a:lnTo>
                    <a:pt x="116" y="195"/>
                  </a:lnTo>
                  <a:lnTo>
                    <a:pt x="116" y="153"/>
                  </a:lnTo>
                  <a:lnTo>
                    <a:pt x="105" y="127"/>
                  </a:lnTo>
                  <a:lnTo>
                    <a:pt x="63" y="84"/>
                  </a:lnTo>
                  <a:lnTo>
                    <a:pt x="42" y="69"/>
                  </a:lnTo>
                  <a:lnTo>
                    <a:pt x="58" y="58"/>
                  </a:lnTo>
                  <a:lnTo>
                    <a:pt x="52" y="53"/>
                  </a:lnTo>
                  <a:lnTo>
                    <a:pt x="31" y="42"/>
                  </a:lnTo>
                  <a:lnTo>
                    <a:pt x="0" y="16"/>
                  </a:lnTo>
                  <a:lnTo>
                    <a:pt x="10" y="11"/>
                  </a:lnTo>
                  <a:lnTo>
                    <a:pt x="37" y="16"/>
                  </a:lnTo>
                  <a:lnTo>
                    <a:pt x="47" y="5"/>
                  </a:lnTo>
                </a:path>
              </a:pathLst>
            </a:custGeom>
            <a:solidFill>
              <a:srgbClr val="FB97F4"/>
            </a:solidFill>
            <a:ln w="5" cap="sq">
              <a:solidFill>
                <a:srgbClr val="000000"/>
              </a:solidFill>
              <a:prstDash val="solid"/>
              <a:miter lim="800000"/>
              <a:headEnd/>
              <a:tailEnd/>
            </a:ln>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45" name="Freeform 653"/>
            <p:cNvSpPr>
              <a:spLocks/>
            </p:cNvSpPr>
            <p:nvPr/>
          </p:nvSpPr>
          <p:spPr bwMode="auto">
            <a:xfrm>
              <a:off x="1713" y="2189"/>
              <a:ext cx="216" cy="195"/>
            </a:xfrm>
            <a:custGeom>
              <a:avLst/>
              <a:gdLst>
                <a:gd name="T0" fmla="*/ 0 w 216"/>
                <a:gd name="T1" fmla="*/ 42 h 195"/>
                <a:gd name="T2" fmla="*/ 21 w 216"/>
                <a:gd name="T3" fmla="*/ 0 h 195"/>
                <a:gd name="T4" fmla="*/ 26 w 216"/>
                <a:gd name="T5" fmla="*/ 16 h 195"/>
                <a:gd name="T6" fmla="*/ 26 w 216"/>
                <a:gd name="T7" fmla="*/ 42 h 195"/>
                <a:gd name="T8" fmla="*/ 32 w 216"/>
                <a:gd name="T9" fmla="*/ 42 h 195"/>
                <a:gd name="T10" fmla="*/ 32 w 216"/>
                <a:gd name="T11" fmla="*/ 11 h 195"/>
                <a:gd name="T12" fmla="*/ 58 w 216"/>
                <a:gd name="T13" fmla="*/ 0 h 195"/>
                <a:gd name="T14" fmla="*/ 74 w 216"/>
                <a:gd name="T15" fmla="*/ 0 h 195"/>
                <a:gd name="T16" fmla="*/ 84 w 216"/>
                <a:gd name="T17" fmla="*/ 16 h 195"/>
                <a:gd name="T18" fmla="*/ 116 w 216"/>
                <a:gd name="T19" fmla="*/ 16 h 195"/>
                <a:gd name="T20" fmla="*/ 137 w 216"/>
                <a:gd name="T21" fmla="*/ 26 h 195"/>
                <a:gd name="T22" fmla="*/ 153 w 216"/>
                <a:gd name="T23" fmla="*/ 16 h 195"/>
                <a:gd name="T24" fmla="*/ 179 w 216"/>
                <a:gd name="T25" fmla="*/ 16 h 195"/>
                <a:gd name="T26" fmla="*/ 163 w 216"/>
                <a:gd name="T27" fmla="*/ 21 h 195"/>
                <a:gd name="T28" fmla="*/ 174 w 216"/>
                <a:gd name="T29" fmla="*/ 26 h 195"/>
                <a:gd name="T30" fmla="*/ 195 w 216"/>
                <a:gd name="T31" fmla="*/ 37 h 195"/>
                <a:gd name="T32" fmla="*/ 216 w 216"/>
                <a:gd name="T33" fmla="*/ 58 h 195"/>
                <a:gd name="T34" fmla="*/ 195 w 216"/>
                <a:gd name="T35" fmla="*/ 74 h 195"/>
                <a:gd name="T36" fmla="*/ 206 w 216"/>
                <a:gd name="T37" fmla="*/ 79 h 195"/>
                <a:gd name="T38" fmla="*/ 190 w 216"/>
                <a:gd name="T39" fmla="*/ 90 h 195"/>
                <a:gd name="T40" fmla="*/ 184 w 216"/>
                <a:gd name="T41" fmla="*/ 100 h 195"/>
                <a:gd name="T42" fmla="*/ 200 w 216"/>
                <a:gd name="T43" fmla="*/ 116 h 195"/>
                <a:gd name="T44" fmla="*/ 190 w 216"/>
                <a:gd name="T45" fmla="*/ 127 h 195"/>
                <a:gd name="T46" fmla="*/ 169 w 216"/>
                <a:gd name="T47" fmla="*/ 132 h 195"/>
                <a:gd name="T48" fmla="*/ 158 w 216"/>
                <a:gd name="T49" fmla="*/ 148 h 195"/>
                <a:gd name="T50" fmla="*/ 132 w 216"/>
                <a:gd name="T51" fmla="*/ 132 h 195"/>
                <a:gd name="T52" fmla="*/ 142 w 216"/>
                <a:gd name="T53" fmla="*/ 164 h 195"/>
                <a:gd name="T54" fmla="*/ 153 w 216"/>
                <a:gd name="T55" fmla="*/ 164 h 195"/>
                <a:gd name="T56" fmla="*/ 142 w 216"/>
                <a:gd name="T57" fmla="*/ 179 h 195"/>
                <a:gd name="T58" fmla="*/ 121 w 216"/>
                <a:gd name="T59" fmla="*/ 195 h 195"/>
                <a:gd name="T60" fmla="*/ 100 w 216"/>
                <a:gd name="T61" fmla="*/ 190 h 195"/>
                <a:gd name="T62" fmla="*/ 95 w 216"/>
                <a:gd name="T63" fmla="*/ 169 h 195"/>
                <a:gd name="T64" fmla="*/ 84 w 216"/>
                <a:gd name="T65" fmla="*/ 153 h 195"/>
                <a:gd name="T66" fmla="*/ 95 w 216"/>
                <a:gd name="T67" fmla="*/ 143 h 195"/>
                <a:gd name="T68" fmla="*/ 84 w 216"/>
                <a:gd name="T69" fmla="*/ 137 h 195"/>
                <a:gd name="T70" fmla="*/ 95 w 216"/>
                <a:gd name="T71" fmla="*/ 95 h 195"/>
                <a:gd name="T72" fmla="*/ 37 w 216"/>
                <a:gd name="T73" fmla="*/ 84 h 195"/>
                <a:gd name="T74" fmla="*/ 16 w 216"/>
                <a:gd name="T75" fmla="*/ 79 h 195"/>
                <a:gd name="T76" fmla="*/ 10 w 216"/>
                <a:gd name="T77" fmla="*/ 42 h 195"/>
                <a:gd name="T78" fmla="*/ 0 w 216"/>
                <a:gd name="T79" fmla="*/ 42 h 1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16" h="195">
                  <a:moveTo>
                    <a:pt x="0" y="42"/>
                  </a:moveTo>
                  <a:lnTo>
                    <a:pt x="21" y="0"/>
                  </a:lnTo>
                  <a:lnTo>
                    <a:pt x="26" y="16"/>
                  </a:lnTo>
                  <a:lnTo>
                    <a:pt x="26" y="42"/>
                  </a:lnTo>
                  <a:lnTo>
                    <a:pt x="32" y="42"/>
                  </a:lnTo>
                  <a:lnTo>
                    <a:pt x="32" y="11"/>
                  </a:lnTo>
                  <a:lnTo>
                    <a:pt x="58" y="0"/>
                  </a:lnTo>
                  <a:lnTo>
                    <a:pt x="74" y="0"/>
                  </a:lnTo>
                  <a:lnTo>
                    <a:pt x="84" y="16"/>
                  </a:lnTo>
                  <a:lnTo>
                    <a:pt x="116" y="16"/>
                  </a:lnTo>
                  <a:lnTo>
                    <a:pt x="137" y="26"/>
                  </a:lnTo>
                  <a:lnTo>
                    <a:pt x="153" y="16"/>
                  </a:lnTo>
                  <a:lnTo>
                    <a:pt x="179" y="16"/>
                  </a:lnTo>
                  <a:lnTo>
                    <a:pt x="163" y="21"/>
                  </a:lnTo>
                  <a:lnTo>
                    <a:pt x="174" y="26"/>
                  </a:lnTo>
                  <a:lnTo>
                    <a:pt x="195" y="37"/>
                  </a:lnTo>
                  <a:lnTo>
                    <a:pt x="216" y="58"/>
                  </a:lnTo>
                  <a:lnTo>
                    <a:pt x="195" y="74"/>
                  </a:lnTo>
                  <a:lnTo>
                    <a:pt x="206" y="79"/>
                  </a:lnTo>
                  <a:lnTo>
                    <a:pt x="190" y="90"/>
                  </a:lnTo>
                  <a:lnTo>
                    <a:pt x="184" y="100"/>
                  </a:lnTo>
                  <a:lnTo>
                    <a:pt x="200" y="116"/>
                  </a:lnTo>
                  <a:lnTo>
                    <a:pt x="190" y="127"/>
                  </a:lnTo>
                  <a:lnTo>
                    <a:pt x="169" y="132"/>
                  </a:lnTo>
                  <a:lnTo>
                    <a:pt x="158" y="148"/>
                  </a:lnTo>
                  <a:lnTo>
                    <a:pt x="132" y="132"/>
                  </a:lnTo>
                  <a:lnTo>
                    <a:pt x="142" y="164"/>
                  </a:lnTo>
                  <a:lnTo>
                    <a:pt x="153" y="164"/>
                  </a:lnTo>
                  <a:lnTo>
                    <a:pt x="142" y="179"/>
                  </a:lnTo>
                  <a:lnTo>
                    <a:pt x="121" y="195"/>
                  </a:lnTo>
                  <a:lnTo>
                    <a:pt x="100" y="190"/>
                  </a:lnTo>
                  <a:lnTo>
                    <a:pt x="95" y="169"/>
                  </a:lnTo>
                  <a:lnTo>
                    <a:pt x="84" y="153"/>
                  </a:lnTo>
                  <a:lnTo>
                    <a:pt x="95" y="143"/>
                  </a:lnTo>
                  <a:lnTo>
                    <a:pt x="84" y="137"/>
                  </a:lnTo>
                  <a:lnTo>
                    <a:pt x="95" y="95"/>
                  </a:lnTo>
                  <a:lnTo>
                    <a:pt x="37" y="84"/>
                  </a:lnTo>
                  <a:lnTo>
                    <a:pt x="16" y="79"/>
                  </a:lnTo>
                  <a:lnTo>
                    <a:pt x="10" y="42"/>
                  </a:lnTo>
                  <a:lnTo>
                    <a:pt x="0" y="42"/>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46" name="Freeform 654"/>
            <p:cNvSpPr>
              <a:spLocks/>
            </p:cNvSpPr>
            <p:nvPr/>
          </p:nvSpPr>
          <p:spPr bwMode="auto">
            <a:xfrm>
              <a:off x="3648" y="1925"/>
              <a:ext cx="0" cy="11"/>
            </a:xfrm>
            <a:custGeom>
              <a:avLst/>
              <a:gdLst>
                <a:gd name="T0" fmla="*/ 0 h 11"/>
                <a:gd name="T1" fmla="*/ 0 h 11"/>
                <a:gd name="T2" fmla="*/ 6 h 11"/>
                <a:gd name="T3" fmla="*/ 11 h 11"/>
                <a:gd name="T4" fmla="*/ 6 h 11"/>
                <a:gd name="T5" fmla="*/ 0 h 11"/>
                <a:gd name="T6" fmla="*/ 0 h 11"/>
              </a:gdLst>
              <a:ahLst/>
              <a:cxnLst>
                <a:cxn ang="0">
                  <a:pos x="0" y="T0"/>
                </a:cxn>
                <a:cxn ang="0">
                  <a:pos x="0" y="T1"/>
                </a:cxn>
                <a:cxn ang="0">
                  <a:pos x="0" y="T2"/>
                </a:cxn>
                <a:cxn ang="0">
                  <a:pos x="0" y="T3"/>
                </a:cxn>
                <a:cxn ang="0">
                  <a:pos x="0" y="T4"/>
                </a:cxn>
                <a:cxn ang="0">
                  <a:pos x="0" y="T5"/>
                </a:cxn>
                <a:cxn ang="0">
                  <a:pos x="0" y="T6"/>
                </a:cxn>
              </a:cxnLst>
              <a:rect l="0" t="0" r="r" b="b"/>
              <a:pathLst>
                <a:path h="11">
                  <a:moveTo>
                    <a:pt x="0" y="0"/>
                  </a:moveTo>
                  <a:lnTo>
                    <a:pt x="0" y="0"/>
                  </a:lnTo>
                  <a:lnTo>
                    <a:pt x="0" y="6"/>
                  </a:lnTo>
                  <a:lnTo>
                    <a:pt x="0" y="11"/>
                  </a:lnTo>
                  <a:lnTo>
                    <a:pt x="0" y="6"/>
                  </a:lnTo>
                  <a:lnTo>
                    <a:pt x="0" y="0"/>
                  </a:lnTo>
                  <a:lnTo>
                    <a:pt x="0"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47" name="Freeform 655"/>
            <p:cNvSpPr>
              <a:spLocks/>
            </p:cNvSpPr>
            <p:nvPr/>
          </p:nvSpPr>
          <p:spPr bwMode="auto">
            <a:xfrm>
              <a:off x="2868" y="2200"/>
              <a:ext cx="26" cy="89"/>
            </a:xfrm>
            <a:custGeom>
              <a:avLst/>
              <a:gdLst>
                <a:gd name="T0" fmla="*/ 16 w 26"/>
                <a:gd name="T1" fmla="*/ 79 h 89"/>
                <a:gd name="T2" fmla="*/ 10 w 26"/>
                <a:gd name="T3" fmla="*/ 73 h 89"/>
                <a:gd name="T4" fmla="*/ 10 w 26"/>
                <a:gd name="T5" fmla="*/ 47 h 89"/>
                <a:gd name="T6" fmla="*/ 0 w 26"/>
                <a:gd name="T7" fmla="*/ 5 h 89"/>
                <a:gd name="T8" fmla="*/ 5 w 26"/>
                <a:gd name="T9" fmla="*/ 0 h 89"/>
                <a:gd name="T10" fmla="*/ 16 w 26"/>
                <a:gd name="T11" fmla="*/ 0 h 89"/>
                <a:gd name="T12" fmla="*/ 16 w 26"/>
                <a:gd name="T13" fmla="*/ 10 h 89"/>
                <a:gd name="T14" fmla="*/ 21 w 26"/>
                <a:gd name="T15" fmla="*/ 15 h 89"/>
                <a:gd name="T16" fmla="*/ 26 w 26"/>
                <a:gd name="T17" fmla="*/ 37 h 89"/>
                <a:gd name="T18" fmla="*/ 26 w 26"/>
                <a:gd name="T19" fmla="*/ 84 h 89"/>
                <a:gd name="T20" fmla="*/ 21 w 26"/>
                <a:gd name="T21" fmla="*/ 89 h 89"/>
                <a:gd name="T22" fmla="*/ 16 w 26"/>
                <a:gd name="T23" fmla="*/ 79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6" h="89">
                  <a:moveTo>
                    <a:pt x="16" y="79"/>
                  </a:moveTo>
                  <a:lnTo>
                    <a:pt x="10" y="73"/>
                  </a:lnTo>
                  <a:lnTo>
                    <a:pt x="10" y="47"/>
                  </a:lnTo>
                  <a:lnTo>
                    <a:pt x="0" y="5"/>
                  </a:lnTo>
                  <a:lnTo>
                    <a:pt x="5" y="0"/>
                  </a:lnTo>
                  <a:lnTo>
                    <a:pt x="16" y="0"/>
                  </a:lnTo>
                  <a:lnTo>
                    <a:pt x="16" y="10"/>
                  </a:lnTo>
                  <a:lnTo>
                    <a:pt x="21" y="15"/>
                  </a:lnTo>
                  <a:lnTo>
                    <a:pt x="26" y="37"/>
                  </a:lnTo>
                  <a:lnTo>
                    <a:pt x="26" y="84"/>
                  </a:lnTo>
                  <a:lnTo>
                    <a:pt x="21" y="89"/>
                  </a:lnTo>
                  <a:lnTo>
                    <a:pt x="16" y="79"/>
                  </a:lnTo>
                </a:path>
              </a:pathLst>
            </a:custGeom>
            <a:solidFill>
              <a:srgbClr val="00B0F0"/>
            </a:solidFill>
            <a:ln w="5" cap="sq">
              <a:solidFill>
                <a:srgbClr val="000000"/>
              </a:solidFill>
              <a:prstDash val="solid"/>
              <a:miter lim="800000"/>
              <a:headEnd/>
              <a:tailEnd/>
            </a:ln>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48" name="Freeform 656"/>
            <p:cNvSpPr>
              <a:spLocks/>
            </p:cNvSpPr>
            <p:nvPr/>
          </p:nvSpPr>
          <p:spPr bwMode="auto">
            <a:xfrm>
              <a:off x="1903" y="2157"/>
              <a:ext cx="10" cy="11"/>
            </a:xfrm>
            <a:custGeom>
              <a:avLst/>
              <a:gdLst>
                <a:gd name="T0" fmla="*/ 10 w 10"/>
                <a:gd name="T1" fmla="*/ 6 h 11"/>
                <a:gd name="T2" fmla="*/ 10 w 10"/>
                <a:gd name="T3" fmla="*/ 11 h 11"/>
                <a:gd name="T4" fmla="*/ 0 w 10"/>
                <a:gd name="T5" fmla="*/ 11 h 11"/>
                <a:gd name="T6" fmla="*/ 0 w 10"/>
                <a:gd name="T7" fmla="*/ 0 h 11"/>
                <a:gd name="T8" fmla="*/ 5 w 10"/>
                <a:gd name="T9" fmla="*/ 0 h 11"/>
                <a:gd name="T10" fmla="*/ 10 w 10"/>
                <a:gd name="T11" fmla="*/ 6 h 11"/>
              </a:gdLst>
              <a:ahLst/>
              <a:cxnLst>
                <a:cxn ang="0">
                  <a:pos x="T0" y="T1"/>
                </a:cxn>
                <a:cxn ang="0">
                  <a:pos x="T2" y="T3"/>
                </a:cxn>
                <a:cxn ang="0">
                  <a:pos x="T4" y="T5"/>
                </a:cxn>
                <a:cxn ang="0">
                  <a:pos x="T6" y="T7"/>
                </a:cxn>
                <a:cxn ang="0">
                  <a:pos x="T8" y="T9"/>
                </a:cxn>
                <a:cxn ang="0">
                  <a:pos x="T10" y="T11"/>
                </a:cxn>
              </a:cxnLst>
              <a:rect l="0" t="0" r="r" b="b"/>
              <a:pathLst>
                <a:path w="10" h="11">
                  <a:moveTo>
                    <a:pt x="10" y="6"/>
                  </a:moveTo>
                  <a:lnTo>
                    <a:pt x="10" y="11"/>
                  </a:lnTo>
                  <a:lnTo>
                    <a:pt x="0" y="11"/>
                  </a:lnTo>
                  <a:lnTo>
                    <a:pt x="0" y="0"/>
                  </a:lnTo>
                  <a:lnTo>
                    <a:pt x="5" y="0"/>
                  </a:lnTo>
                  <a:lnTo>
                    <a:pt x="10" y="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49" name="Freeform 657"/>
            <p:cNvSpPr>
              <a:spLocks/>
            </p:cNvSpPr>
            <p:nvPr/>
          </p:nvSpPr>
          <p:spPr bwMode="auto">
            <a:xfrm>
              <a:off x="1908" y="2142"/>
              <a:ext cx="11" cy="10"/>
            </a:xfrm>
            <a:custGeom>
              <a:avLst/>
              <a:gdLst>
                <a:gd name="T0" fmla="*/ 11 w 11"/>
                <a:gd name="T1" fmla="*/ 5 h 10"/>
                <a:gd name="T2" fmla="*/ 11 w 11"/>
                <a:gd name="T3" fmla="*/ 5 h 10"/>
                <a:gd name="T4" fmla="*/ 0 w 11"/>
                <a:gd name="T5" fmla="*/ 10 h 10"/>
                <a:gd name="T6" fmla="*/ 5 w 11"/>
                <a:gd name="T7" fmla="*/ 0 h 10"/>
                <a:gd name="T8" fmla="*/ 11 w 11"/>
                <a:gd name="T9" fmla="*/ 0 h 10"/>
                <a:gd name="T10" fmla="*/ 11 w 11"/>
                <a:gd name="T11" fmla="*/ 5 h 10"/>
              </a:gdLst>
              <a:ahLst/>
              <a:cxnLst>
                <a:cxn ang="0">
                  <a:pos x="T0" y="T1"/>
                </a:cxn>
                <a:cxn ang="0">
                  <a:pos x="T2" y="T3"/>
                </a:cxn>
                <a:cxn ang="0">
                  <a:pos x="T4" y="T5"/>
                </a:cxn>
                <a:cxn ang="0">
                  <a:pos x="T6" y="T7"/>
                </a:cxn>
                <a:cxn ang="0">
                  <a:pos x="T8" y="T9"/>
                </a:cxn>
                <a:cxn ang="0">
                  <a:pos x="T10" y="T11"/>
                </a:cxn>
              </a:cxnLst>
              <a:rect l="0" t="0" r="r" b="b"/>
              <a:pathLst>
                <a:path w="11" h="10">
                  <a:moveTo>
                    <a:pt x="11" y="5"/>
                  </a:moveTo>
                  <a:lnTo>
                    <a:pt x="11" y="5"/>
                  </a:lnTo>
                  <a:lnTo>
                    <a:pt x="0" y="10"/>
                  </a:lnTo>
                  <a:lnTo>
                    <a:pt x="5" y="0"/>
                  </a:lnTo>
                  <a:lnTo>
                    <a:pt x="11" y="0"/>
                  </a:lnTo>
                  <a:lnTo>
                    <a:pt x="11" y="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50" name="Freeform 658"/>
            <p:cNvSpPr>
              <a:spLocks/>
            </p:cNvSpPr>
            <p:nvPr/>
          </p:nvSpPr>
          <p:spPr bwMode="auto">
            <a:xfrm>
              <a:off x="1903" y="2094"/>
              <a:ext cx="10" cy="16"/>
            </a:xfrm>
            <a:custGeom>
              <a:avLst/>
              <a:gdLst>
                <a:gd name="T0" fmla="*/ 5 w 10"/>
                <a:gd name="T1" fmla="*/ 16 h 16"/>
                <a:gd name="T2" fmla="*/ 0 w 10"/>
                <a:gd name="T3" fmla="*/ 16 h 16"/>
                <a:gd name="T4" fmla="*/ 0 w 10"/>
                <a:gd name="T5" fmla="*/ 0 h 16"/>
                <a:gd name="T6" fmla="*/ 10 w 10"/>
                <a:gd name="T7" fmla="*/ 11 h 16"/>
                <a:gd name="T8" fmla="*/ 5 w 10"/>
                <a:gd name="T9" fmla="*/ 16 h 16"/>
              </a:gdLst>
              <a:ahLst/>
              <a:cxnLst>
                <a:cxn ang="0">
                  <a:pos x="T0" y="T1"/>
                </a:cxn>
                <a:cxn ang="0">
                  <a:pos x="T2" y="T3"/>
                </a:cxn>
                <a:cxn ang="0">
                  <a:pos x="T4" y="T5"/>
                </a:cxn>
                <a:cxn ang="0">
                  <a:pos x="T6" y="T7"/>
                </a:cxn>
                <a:cxn ang="0">
                  <a:pos x="T8" y="T9"/>
                </a:cxn>
              </a:cxnLst>
              <a:rect l="0" t="0" r="r" b="b"/>
              <a:pathLst>
                <a:path w="10" h="16">
                  <a:moveTo>
                    <a:pt x="5" y="16"/>
                  </a:moveTo>
                  <a:lnTo>
                    <a:pt x="0" y="16"/>
                  </a:lnTo>
                  <a:lnTo>
                    <a:pt x="0" y="0"/>
                  </a:lnTo>
                  <a:lnTo>
                    <a:pt x="10" y="11"/>
                  </a:lnTo>
                  <a:lnTo>
                    <a:pt x="5" y="1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51" name="Freeform 659"/>
            <p:cNvSpPr>
              <a:spLocks/>
            </p:cNvSpPr>
            <p:nvPr/>
          </p:nvSpPr>
          <p:spPr bwMode="auto">
            <a:xfrm>
              <a:off x="1929" y="2152"/>
              <a:ext cx="11" cy="11"/>
            </a:xfrm>
            <a:custGeom>
              <a:avLst/>
              <a:gdLst>
                <a:gd name="T0" fmla="*/ 11 w 11"/>
                <a:gd name="T1" fmla="*/ 5 h 11"/>
                <a:gd name="T2" fmla="*/ 11 w 11"/>
                <a:gd name="T3" fmla="*/ 11 h 11"/>
                <a:gd name="T4" fmla="*/ 0 w 11"/>
                <a:gd name="T5" fmla="*/ 11 h 11"/>
                <a:gd name="T6" fmla="*/ 0 w 11"/>
                <a:gd name="T7" fmla="*/ 0 h 11"/>
                <a:gd name="T8" fmla="*/ 5 w 11"/>
                <a:gd name="T9" fmla="*/ 0 h 11"/>
                <a:gd name="T10" fmla="*/ 11 w 11"/>
                <a:gd name="T11" fmla="*/ 5 h 11"/>
              </a:gdLst>
              <a:ahLst/>
              <a:cxnLst>
                <a:cxn ang="0">
                  <a:pos x="T0" y="T1"/>
                </a:cxn>
                <a:cxn ang="0">
                  <a:pos x="T2" y="T3"/>
                </a:cxn>
                <a:cxn ang="0">
                  <a:pos x="T4" y="T5"/>
                </a:cxn>
                <a:cxn ang="0">
                  <a:pos x="T6" y="T7"/>
                </a:cxn>
                <a:cxn ang="0">
                  <a:pos x="T8" y="T9"/>
                </a:cxn>
                <a:cxn ang="0">
                  <a:pos x="T10" y="T11"/>
                </a:cxn>
              </a:cxnLst>
              <a:rect l="0" t="0" r="r" b="b"/>
              <a:pathLst>
                <a:path w="11" h="11">
                  <a:moveTo>
                    <a:pt x="11" y="5"/>
                  </a:moveTo>
                  <a:lnTo>
                    <a:pt x="11" y="11"/>
                  </a:lnTo>
                  <a:lnTo>
                    <a:pt x="0" y="11"/>
                  </a:lnTo>
                  <a:lnTo>
                    <a:pt x="0" y="0"/>
                  </a:lnTo>
                  <a:lnTo>
                    <a:pt x="5" y="0"/>
                  </a:lnTo>
                  <a:lnTo>
                    <a:pt x="11" y="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52" name="Freeform 660"/>
            <p:cNvSpPr>
              <a:spLocks/>
            </p:cNvSpPr>
            <p:nvPr/>
          </p:nvSpPr>
          <p:spPr bwMode="auto">
            <a:xfrm>
              <a:off x="1908" y="2126"/>
              <a:ext cx="11" cy="10"/>
            </a:xfrm>
            <a:custGeom>
              <a:avLst/>
              <a:gdLst>
                <a:gd name="T0" fmla="*/ 11 w 11"/>
                <a:gd name="T1" fmla="*/ 5 h 10"/>
                <a:gd name="T2" fmla="*/ 11 w 11"/>
                <a:gd name="T3" fmla="*/ 10 h 10"/>
                <a:gd name="T4" fmla="*/ 0 w 11"/>
                <a:gd name="T5" fmla="*/ 10 h 10"/>
                <a:gd name="T6" fmla="*/ 0 w 11"/>
                <a:gd name="T7" fmla="*/ 0 h 10"/>
                <a:gd name="T8" fmla="*/ 5 w 11"/>
                <a:gd name="T9" fmla="*/ 0 h 10"/>
                <a:gd name="T10" fmla="*/ 11 w 11"/>
                <a:gd name="T11" fmla="*/ 5 h 10"/>
              </a:gdLst>
              <a:ahLst/>
              <a:cxnLst>
                <a:cxn ang="0">
                  <a:pos x="T0" y="T1"/>
                </a:cxn>
                <a:cxn ang="0">
                  <a:pos x="T2" y="T3"/>
                </a:cxn>
                <a:cxn ang="0">
                  <a:pos x="T4" y="T5"/>
                </a:cxn>
                <a:cxn ang="0">
                  <a:pos x="T6" y="T7"/>
                </a:cxn>
                <a:cxn ang="0">
                  <a:pos x="T8" y="T9"/>
                </a:cxn>
                <a:cxn ang="0">
                  <a:pos x="T10" y="T11"/>
                </a:cxn>
              </a:cxnLst>
              <a:rect l="0" t="0" r="r" b="b"/>
              <a:pathLst>
                <a:path w="11" h="10">
                  <a:moveTo>
                    <a:pt x="11" y="5"/>
                  </a:moveTo>
                  <a:lnTo>
                    <a:pt x="11" y="10"/>
                  </a:lnTo>
                  <a:lnTo>
                    <a:pt x="0" y="10"/>
                  </a:lnTo>
                  <a:lnTo>
                    <a:pt x="0" y="0"/>
                  </a:lnTo>
                  <a:lnTo>
                    <a:pt x="5" y="0"/>
                  </a:lnTo>
                  <a:lnTo>
                    <a:pt x="11" y="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53" name="Freeform 661"/>
            <p:cNvSpPr>
              <a:spLocks/>
            </p:cNvSpPr>
            <p:nvPr/>
          </p:nvSpPr>
          <p:spPr bwMode="auto">
            <a:xfrm>
              <a:off x="1855" y="2068"/>
              <a:ext cx="6" cy="10"/>
            </a:xfrm>
            <a:custGeom>
              <a:avLst/>
              <a:gdLst>
                <a:gd name="T0" fmla="*/ 6 w 6"/>
                <a:gd name="T1" fmla="*/ 5 h 10"/>
                <a:gd name="T2" fmla="*/ 0 w 6"/>
                <a:gd name="T3" fmla="*/ 10 h 10"/>
                <a:gd name="T4" fmla="*/ 0 w 6"/>
                <a:gd name="T5" fmla="*/ 0 h 10"/>
                <a:gd name="T6" fmla="*/ 6 w 6"/>
                <a:gd name="T7" fmla="*/ 0 h 10"/>
                <a:gd name="T8" fmla="*/ 6 w 6"/>
                <a:gd name="T9" fmla="*/ 5 h 10"/>
              </a:gdLst>
              <a:ahLst/>
              <a:cxnLst>
                <a:cxn ang="0">
                  <a:pos x="T0" y="T1"/>
                </a:cxn>
                <a:cxn ang="0">
                  <a:pos x="T2" y="T3"/>
                </a:cxn>
                <a:cxn ang="0">
                  <a:pos x="T4" y="T5"/>
                </a:cxn>
                <a:cxn ang="0">
                  <a:pos x="T6" y="T7"/>
                </a:cxn>
                <a:cxn ang="0">
                  <a:pos x="T8" y="T9"/>
                </a:cxn>
              </a:cxnLst>
              <a:rect l="0" t="0" r="r" b="b"/>
              <a:pathLst>
                <a:path w="6" h="10">
                  <a:moveTo>
                    <a:pt x="6" y="5"/>
                  </a:moveTo>
                  <a:lnTo>
                    <a:pt x="0" y="10"/>
                  </a:lnTo>
                  <a:lnTo>
                    <a:pt x="0" y="0"/>
                  </a:lnTo>
                  <a:lnTo>
                    <a:pt x="6" y="0"/>
                  </a:lnTo>
                  <a:lnTo>
                    <a:pt x="6" y="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54" name="Freeform 662"/>
            <p:cNvSpPr>
              <a:spLocks/>
            </p:cNvSpPr>
            <p:nvPr/>
          </p:nvSpPr>
          <p:spPr bwMode="auto">
            <a:xfrm>
              <a:off x="1818" y="2057"/>
              <a:ext cx="27" cy="16"/>
            </a:xfrm>
            <a:custGeom>
              <a:avLst/>
              <a:gdLst>
                <a:gd name="T0" fmla="*/ 6 w 27"/>
                <a:gd name="T1" fmla="*/ 11 h 16"/>
                <a:gd name="T2" fmla="*/ 0 w 27"/>
                <a:gd name="T3" fmla="*/ 0 h 16"/>
                <a:gd name="T4" fmla="*/ 27 w 27"/>
                <a:gd name="T5" fmla="*/ 16 h 16"/>
                <a:gd name="T6" fmla="*/ 6 w 27"/>
                <a:gd name="T7" fmla="*/ 16 h 16"/>
                <a:gd name="T8" fmla="*/ 6 w 27"/>
                <a:gd name="T9" fmla="*/ 11 h 16"/>
              </a:gdLst>
              <a:ahLst/>
              <a:cxnLst>
                <a:cxn ang="0">
                  <a:pos x="T0" y="T1"/>
                </a:cxn>
                <a:cxn ang="0">
                  <a:pos x="T2" y="T3"/>
                </a:cxn>
                <a:cxn ang="0">
                  <a:pos x="T4" y="T5"/>
                </a:cxn>
                <a:cxn ang="0">
                  <a:pos x="T6" y="T7"/>
                </a:cxn>
                <a:cxn ang="0">
                  <a:pos x="T8" y="T9"/>
                </a:cxn>
              </a:cxnLst>
              <a:rect l="0" t="0" r="r" b="b"/>
              <a:pathLst>
                <a:path w="27" h="16">
                  <a:moveTo>
                    <a:pt x="6" y="11"/>
                  </a:moveTo>
                  <a:lnTo>
                    <a:pt x="0" y="0"/>
                  </a:lnTo>
                  <a:lnTo>
                    <a:pt x="27" y="16"/>
                  </a:lnTo>
                  <a:lnTo>
                    <a:pt x="6" y="16"/>
                  </a:lnTo>
                  <a:lnTo>
                    <a:pt x="6" y="1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55" name="Freeform 663"/>
            <p:cNvSpPr>
              <a:spLocks/>
            </p:cNvSpPr>
            <p:nvPr/>
          </p:nvSpPr>
          <p:spPr bwMode="auto">
            <a:xfrm>
              <a:off x="2736" y="1609"/>
              <a:ext cx="185" cy="142"/>
            </a:xfrm>
            <a:custGeom>
              <a:avLst/>
              <a:gdLst>
                <a:gd name="T0" fmla="*/ 111 w 185"/>
                <a:gd name="T1" fmla="*/ 10 h 142"/>
                <a:gd name="T2" fmla="*/ 116 w 185"/>
                <a:gd name="T3" fmla="*/ 10 h 142"/>
                <a:gd name="T4" fmla="*/ 127 w 185"/>
                <a:gd name="T5" fmla="*/ 21 h 142"/>
                <a:gd name="T6" fmla="*/ 153 w 185"/>
                <a:gd name="T7" fmla="*/ 21 h 142"/>
                <a:gd name="T8" fmla="*/ 158 w 185"/>
                <a:gd name="T9" fmla="*/ 21 h 142"/>
                <a:gd name="T10" fmla="*/ 153 w 185"/>
                <a:gd name="T11" fmla="*/ 26 h 142"/>
                <a:gd name="T12" fmla="*/ 153 w 185"/>
                <a:gd name="T13" fmla="*/ 26 h 142"/>
                <a:gd name="T14" fmla="*/ 158 w 185"/>
                <a:gd name="T15" fmla="*/ 26 h 142"/>
                <a:gd name="T16" fmla="*/ 158 w 185"/>
                <a:gd name="T17" fmla="*/ 26 h 142"/>
                <a:gd name="T18" fmla="*/ 158 w 185"/>
                <a:gd name="T19" fmla="*/ 26 h 142"/>
                <a:gd name="T20" fmla="*/ 158 w 185"/>
                <a:gd name="T21" fmla="*/ 21 h 142"/>
                <a:gd name="T22" fmla="*/ 164 w 185"/>
                <a:gd name="T23" fmla="*/ 21 h 142"/>
                <a:gd name="T24" fmla="*/ 164 w 185"/>
                <a:gd name="T25" fmla="*/ 21 h 142"/>
                <a:gd name="T26" fmla="*/ 169 w 185"/>
                <a:gd name="T27" fmla="*/ 21 h 142"/>
                <a:gd name="T28" fmla="*/ 179 w 185"/>
                <a:gd name="T29" fmla="*/ 21 h 142"/>
                <a:gd name="T30" fmla="*/ 179 w 185"/>
                <a:gd name="T31" fmla="*/ 26 h 142"/>
                <a:gd name="T32" fmla="*/ 185 w 185"/>
                <a:gd name="T33" fmla="*/ 37 h 142"/>
                <a:gd name="T34" fmla="*/ 169 w 185"/>
                <a:gd name="T35" fmla="*/ 47 h 142"/>
                <a:gd name="T36" fmla="*/ 158 w 185"/>
                <a:gd name="T37" fmla="*/ 47 h 142"/>
                <a:gd name="T38" fmla="*/ 148 w 185"/>
                <a:gd name="T39" fmla="*/ 58 h 142"/>
                <a:gd name="T40" fmla="*/ 132 w 185"/>
                <a:gd name="T41" fmla="*/ 79 h 142"/>
                <a:gd name="T42" fmla="*/ 137 w 185"/>
                <a:gd name="T43" fmla="*/ 95 h 142"/>
                <a:gd name="T44" fmla="*/ 127 w 185"/>
                <a:gd name="T45" fmla="*/ 110 h 142"/>
                <a:gd name="T46" fmla="*/ 105 w 185"/>
                <a:gd name="T47" fmla="*/ 132 h 142"/>
                <a:gd name="T48" fmla="*/ 74 w 185"/>
                <a:gd name="T49" fmla="*/ 126 h 142"/>
                <a:gd name="T50" fmla="*/ 53 w 185"/>
                <a:gd name="T51" fmla="*/ 142 h 142"/>
                <a:gd name="T52" fmla="*/ 42 w 185"/>
                <a:gd name="T53" fmla="*/ 137 h 142"/>
                <a:gd name="T54" fmla="*/ 32 w 185"/>
                <a:gd name="T55" fmla="*/ 121 h 142"/>
                <a:gd name="T56" fmla="*/ 26 w 185"/>
                <a:gd name="T57" fmla="*/ 79 h 142"/>
                <a:gd name="T58" fmla="*/ 32 w 185"/>
                <a:gd name="T59" fmla="*/ 68 h 142"/>
                <a:gd name="T60" fmla="*/ 37 w 185"/>
                <a:gd name="T61" fmla="*/ 37 h 142"/>
                <a:gd name="T62" fmla="*/ 21 w 185"/>
                <a:gd name="T63" fmla="*/ 31 h 142"/>
                <a:gd name="T64" fmla="*/ 5 w 185"/>
                <a:gd name="T65" fmla="*/ 31 h 142"/>
                <a:gd name="T66" fmla="*/ 0 w 185"/>
                <a:gd name="T67" fmla="*/ 15 h 142"/>
                <a:gd name="T68" fmla="*/ 16 w 185"/>
                <a:gd name="T69" fmla="*/ 0 h 142"/>
                <a:gd name="T70" fmla="*/ 105 w 185"/>
                <a:gd name="T71" fmla="*/ 10 h 142"/>
                <a:gd name="T72" fmla="*/ 111 w 185"/>
                <a:gd name="T73" fmla="*/ 10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85" h="142">
                  <a:moveTo>
                    <a:pt x="111" y="10"/>
                  </a:moveTo>
                  <a:lnTo>
                    <a:pt x="116" y="10"/>
                  </a:lnTo>
                  <a:lnTo>
                    <a:pt x="127" y="21"/>
                  </a:lnTo>
                  <a:lnTo>
                    <a:pt x="153" y="21"/>
                  </a:lnTo>
                  <a:lnTo>
                    <a:pt x="158" y="21"/>
                  </a:lnTo>
                  <a:lnTo>
                    <a:pt x="153" y="26"/>
                  </a:lnTo>
                  <a:lnTo>
                    <a:pt x="153" y="26"/>
                  </a:lnTo>
                  <a:lnTo>
                    <a:pt x="158" y="26"/>
                  </a:lnTo>
                  <a:lnTo>
                    <a:pt x="158" y="26"/>
                  </a:lnTo>
                  <a:lnTo>
                    <a:pt x="158" y="26"/>
                  </a:lnTo>
                  <a:lnTo>
                    <a:pt x="158" y="21"/>
                  </a:lnTo>
                  <a:lnTo>
                    <a:pt x="164" y="21"/>
                  </a:lnTo>
                  <a:lnTo>
                    <a:pt x="164" y="21"/>
                  </a:lnTo>
                  <a:lnTo>
                    <a:pt x="169" y="21"/>
                  </a:lnTo>
                  <a:lnTo>
                    <a:pt x="179" y="21"/>
                  </a:lnTo>
                  <a:lnTo>
                    <a:pt x="179" y="26"/>
                  </a:lnTo>
                  <a:lnTo>
                    <a:pt x="185" y="37"/>
                  </a:lnTo>
                  <a:lnTo>
                    <a:pt x="169" y="47"/>
                  </a:lnTo>
                  <a:lnTo>
                    <a:pt x="158" y="47"/>
                  </a:lnTo>
                  <a:lnTo>
                    <a:pt x="148" y="58"/>
                  </a:lnTo>
                  <a:lnTo>
                    <a:pt x="132" y="79"/>
                  </a:lnTo>
                  <a:lnTo>
                    <a:pt x="137" y="95"/>
                  </a:lnTo>
                  <a:lnTo>
                    <a:pt x="127" y="110"/>
                  </a:lnTo>
                  <a:lnTo>
                    <a:pt x="105" y="132"/>
                  </a:lnTo>
                  <a:lnTo>
                    <a:pt x="74" y="126"/>
                  </a:lnTo>
                  <a:lnTo>
                    <a:pt x="53" y="142"/>
                  </a:lnTo>
                  <a:lnTo>
                    <a:pt x="42" y="137"/>
                  </a:lnTo>
                  <a:lnTo>
                    <a:pt x="32" y="121"/>
                  </a:lnTo>
                  <a:lnTo>
                    <a:pt x="26" y="79"/>
                  </a:lnTo>
                  <a:lnTo>
                    <a:pt x="32" y="68"/>
                  </a:lnTo>
                  <a:lnTo>
                    <a:pt x="37" y="37"/>
                  </a:lnTo>
                  <a:lnTo>
                    <a:pt x="21" y="31"/>
                  </a:lnTo>
                  <a:lnTo>
                    <a:pt x="5" y="31"/>
                  </a:lnTo>
                  <a:lnTo>
                    <a:pt x="0" y="15"/>
                  </a:lnTo>
                  <a:lnTo>
                    <a:pt x="16" y="0"/>
                  </a:lnTo>
                  <a:lnTo>
                    <a:pt x="105" y="10"/>
                  </a:lnTo>
                  <a:lnTo>
                    <a:pt x="111" y="1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56" name="Freeform 664"/>
            <p:cNvSpPr>
              <a:spLocks/>
            </p:cNvSpPr>
            <p:nvPr/>
          </p:nvSpPr>
          <p:spPr bwMode="auto">
            <a:xfrm>
              <a:off x="2731" y="1640"/>
              <a:ext cx="42" cy="95"/>
            </a:xfrm>
            <a:custGeom>
              <a:avLst/>
              <a:gdLst>
                <a:gd name="T0" fmla="*/ 16 w 42"/>
                <a:gd name="T1" fmla="*/ 0 h 95"/>
                <a:gd name="T2" fmla="*/ 26 w 42"/>
                <a:gd name="T3" fmla="*/ 0 h 95"/>
                <a:gd name="T4" fmla="*/ 42 w 42"/>
                <a:gd name="T5" fmla="*/ 6 h 95"/>
                <a:gd name="T6" fmla="*/ 37 w 42"/>
                <a:gd name="T7" fmla="*/ 37 h 95"/>
                <a:gd name="T8" fmla="*/ 31 w 42"/>
                <a:gd name="T9" fmla="*/ 48 h 95"/>
                <a:gd name="T10" fmla="*/ 37 w 42"/>
                <a:gd name="T11" fmla="*/ 90 h 95"/>
                <a:gd name="T12" fmla="*/ 21 w 42"/>
                <a:gd name="T13" fmla="*/ 95 h 95"/>
                <a:gd name="T14" fmla="*/ 5 w 42"/>
                <a:gd name="T15" fmla="*/ 90 h 95"/>
                <a:gd name="T16" fmla="*/ 10 w 42"/>
                <a:gd name="T17" fmla="*/ 69 h 95"/>
                <a:gd name="T18" fmla="*/ 0 w 42"/>
                <a:gd name="T19" fmla="*/ 64 h 95"/>
                <a:gd name="T20" fmla="*/ 16 w 42"/>
                <a:gd name="T21" fmla="*/ 21 h 95"/>
                <a:gd name="T22" fmla="*/ 10 w 42"/>
                <a:gd name="T23" fmla="*/ 0 h 95"/>
                <a:gd name="T24" fmla="*/ 16 w 42"/>
                <a:gd name="T25"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2" h="95">
                  <a:moveTo>
                    <a:pt x="16" y="0"/>
                  </a:moveTo>
                  <a:lnTo>
                    <a:pt x="26" y="0"/>
                  </a:lnTo>
                  <a:lnTo>
                    <a:pt x="42" y="6"/>
                  </a:lnTo>
                  <a:lnTo>
                    <a:pt x="37" y="37"/>
                  </a:lnTo>
                  <a:lnTo>
                    <a:pt x="31" y="48"/>
                  </a:lnTo>
                  <a:lnTo>
                    <a:pt x="37" y="90"/>
                  </a:lnTo>
                  <a:lnTo>
                    <a:pt x="21" y="95"/>
                  </a:lnTo>
                  <a:lnTo>
                    <a:pt x="5" y="90"/>
                  </a:lnTo>
                  <a:lnTo>
                    <a:pt x="10" y="69"/>
                  </a:lnTo>
                  <a:lnTo>
                    <a:pt x="0" y="64"/>
                  </a:lnTo>
                  <a:lnTo>
                    <a:pt x="16" y="21"/>
                  </a:lnTo>
                  <a:lnTo>
                    <a:pt x="10" y="0"/>
                  </a:lnTo>
                  <a:lnTo>
                    <a:pt x="16"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57" name="Freeform 665"/>
            <p:cNvSpPr>
              <a:spLocks/>
            </p:cNvSpPr>
            <p:nvPr/>
          </p:nvSpPr>
          <p:spPr bwMode="auto">
            <a:xfrm>
              <a:off x="3796" y="1735"/>
              <a:ext cx="232" cy="232"/>
            </a:xfrm>
            <a:custGeom>
              <a:avLst/>
              <a:gdLst>
                <a:gd name="T0" fmla="*/ 211 w 232"/>
                <a:gd name="T1" fmla="*/ 11 h 232"/>
                <a:gd name="T2" fmla="*/ 232 w 232"/>
                <a:gd name="T3" fmla="*/ 27 h 232"/>
                <a:gd name="T4" fmla="*/ 222 w 232"/>
                <a:gd name="T5" fmla="*/ 37 h 232"/>
                <a:gd name="T6" fmla="*/ 179 w 232"/>
                <a:gd name="T7" fmla="*/ 42 h 232"/>
                <a:gd name="T8" fmla="*/ 190 w 232"/>
                <a:gd name="T9" fmla="*/ 64 h 232"/>
                <a:gd name="T10" fmla="*/ 211 w 232"/>
                <a:gd name="T11" fmla="*/ 85 h 232"/>
                <a:gd name="T12" fmla="*/ 200 w 232"/>
                <a:gd name="T13" fmla="*/ 90 h 232"/>
                <a:gd name="T14" fmla="*/ 206 w 232"/>
                <a:gd name="T15" fmla="*/ 101 h 232"/>
                <a:gd name="T16" fmla="*/ 174 w 232"/>
                <a:gd name="T17" fmla="*/ 159 h 232"/>
                <a:gd name="T18" fmla="*/ 158 w 232"/>
                <a:gd name="T19" fmla="*/ 164 h 232"/>
                <a:gd name="T20" fmla="*/ 137 w 232"/>
                <a:gd name="T21" fmla="*/ 174 h 232"/>
                <a:gd name="T22" fmla="*/ 174 w 232"/>
                <a:gd name="T23" fmla="*/ 222 h 232"/>
                <a:gd name="T24" fmla="*/ 121 w 232"/>
                <a:gd name="T25" fmla="*/ 232 h 232"/>
                <a:gd name="T26" fmla="*/ 95 w 232"/>
                <a:gd name="T27" fmla="*/ 206 h 232"/>
                <a:gd name="T28" fmla="*/ 58 w 232"/>
                <a:gd name="T29" fmla="*/ 206 h 232"/>
                <a:gd name="T30" fmla="*/ 26 w 232"/>
                <a:gd name="T31" fmla="*/ 211 h 232"/>
                <a:gd name="T32" fmla="*/ 26 w 232"/>
                <a:gd name="T33" fmla="*/ 190 h 232"/>
                <a:gd name="T34" fmla="*/ 48 w 232"/>
                <a:gd name="T35" fmla="*/ 180 h 232"/>
                <a:gd name="T36" fmla="*/ 48 w 232"/>
                <a:gd name="T37" fmla="*/ 174 h 232"/>
                <a:gd name="T38" fmla="*/ 37 w 232"/>
                <a:gd name="T39" fmla="*/ 174 h 232"/>
                <a:gd name="T40" fmla="*/ 37 w 232"/>
                <a:gd name="T41" fmla="*/ 159 h 232"/>
                <a:gd name="T42" fmla="*/ 21 w 232"/>
                <a:gd name="T43" fmla="*/ 148 h 232"/>
                <a:gd name="T44" fmla="*/ 0 w 232"/>
                <a:gd name="T45" fmla="*/ 127 h 232"/>
                <a:gd name="T46" fmla="*/ 26 w 232"/>
                <a:gd name="T47" fmla="*/ 132 h 232"/>
                <a:gd name="T48" fmla="*/ 53 w 232"/>
                <a:gd name="T49" fmla="*/ 132 h 232"/>
                <a:gd name="T50" fmla="*/ 84 w 232"/>
                <a:gd name="T51" fmla="*/ 122 h 232"/>
                <a:gd name="T52" fmla="*/ 79 w 232"/>
                <a:gd name="T53" fmla="*/ 106 h 232"/>
                <a:gd name="T54" fmla="*/ 106 w 232"/>
                <a:gd name="T55" fmla="*/ 90 h 232"/>
                <a:gd name="T56" fmla="*/ 116 w 232"/>
                <a:gd name="T57" fmla="*/ 95 h 232"/>
                <a:gd name="T58" fmla="*/ 121 w 232"/>
                <a:gd name="T59" fmla="*/ 69 h 232"/>
                <a:gd name="T60" fmla="*/ 132 w 232"/>
                <a:gd name="T61" fmla="*/ 64 h 232"/>
                <a:gd name="T62" fmla="*/ 127 w 232"/>
                <a:gd name="T63" fmla="*/ 53 h 232"/>
                <a:gd name="T64" fmla="*/ 142 w 232"/>
                <a:gd name="T65" fmla="*/ 42 h 232"/>
                <a:gd name="T66" fmla="*/ 137 w 232"/>
                <a:gd name="T67" fmla="*/ 11 h 232"/>
                <a:gd name="T68" fmla="*/ 148 w 232"/>
                <a:gd name="T69" fmla="*/ 6 h 232"/>
                <a:gd name="T70" fmla="*/ 169 w 232"/>
                <a:gd name="T71" fmla="*/ 0 h 232"/>
                <a:gd name="T72" fmla="*/ 179 w 232"/>
                <a:gd name="T73" fmla="*/ 0 h 232"/>
                <a:gd name="T74" fmla="*/ 190 w 232"/>
                <a:gd name="T75" fmla="*/ 0 h 232"/>
                <a:gd name="T76" fmla="*/ 211 w 232"/>
                <a:gd name="T77" fmla="*/ 11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32" h="232">
                  <a:moveTo>
                    <a:pt x="211" y="11"/>
                  </a:moveTo>
                  <a:lnTo>
                    <a:pt x="232" y="27"/>
                  </a:lnTo>
                  <a:lnTo>
                    <a:pt x="222" y="37"/>
                  </a:lnTo>
                  <a:lnTo>
                    <a:pt x="179" y="42"/>
                  </a:lnTo>
                  <a:lnTo>
                    <a:pt x="190" y="64"/>
                  </a:lnTo>
                  <a:lnTo>
                    <a:pt x="211" y="85"/>
                  </a:lnTo>
                  <a:lnTo>
                    <a:pt x="200" y="90"/>
                  </a:lnTo>
                  <a:lnTo>
                    <a:pt x="206" y="101"/>
                  </a:lnTo>
                  <a:lnTo>
                    <a:pt x="174" y="159"/>
                  </a:lnTo>
                  <a:lnTo>
                    <a:pt x="158" y="164"/>
                  </a:lnTo>
                  <a:lnTo>
                    <a:pt x="137" y="174"/>
                  </a:lnTo>
                  <a:lnTo>
                    <a:pt x="174" y="222"/>
                  </a:lnTo>
                  <a:lnTo>
                    <a:pt x="121" y="232"/>
                  </a:lnTo>
                  <a:lnTo>
                    <a:pt x="95" y="206"/>
                  </a:lnTo>
                  <a:lnTo>
                    <a:pt x="58" y="206"/>
                  </a:lnTo>
                  <a:lnTo>
                    <a:pt x="26" y="211"/>
                  </a:lnTo>
                  <a:lnTo>
                    <a:pt x="26" y="190"/>
                  </a:lnTo>
                  <a:lnTo>
                    <a:pt x="48" y="180"/>
                  </a:lnTo>
                  <a:lnTo>
                    <a:pt x="48" y="174"/>
                  </a:lnTo>
                  <a:lnTo>
                    <a:pt x="37" y="174"/>
                  </a:lnTo>
                  <a:lnTo>
                    <a:pt x="37" y="159"/>
                  </a:lnTo>
                  <a:lnTo>
                    <a:pt x="21" y="148"/>
                  </a:lnTo>
                  <a:lnTo>
                    <a:pt x="0" y="127"/>
                  </a:lnTo>
                  <a:lnTo>
                    <a:pt x="26" y="132"/>
                  </a:lnTo>
                  <a:lnTo>
                    <a:pt x="53" y="132"/>
                  </a:lnTo>
                  <a:lnTo>
                    <a:pt x="84" y="122"/>
                  </a:lnTo>
                  <a:lnTo>
                    <a:pt x="79" y="106"/>
                  </a:lnTo>
                  <a:lnTo>
                    <a:pt x="106" y="90"/>
                  </a:lnTo>
                  <a:lnTo>
                    <a:pt x="116" y="95"/>
                  </a:lnTo>
                  <a:lnTo>
                    <a:pt x="121" y="69"/>
                  </a:lnTo>
                  <a:lnTo>
                    <a:pt x="132" y="64"/>
                  </a:lnTo>
                  <a:lnTo>
                    <a:pt x="127" y="53"/>
                  </a:lnTo>
                  <a:lnTo>
                    <a:pt x="142" y="42"/>
                  </a:lnTo>
                  <a:lnTo>
                    <a:pt x="137" y="11"/>
                  </a:lnTo>
                  <a:lnTo>
                    <a:pt x="148" y="6"/>
                  </a:lnTo>
                  <a:lnTo>
                    <a:pt x="169" y="0"/>
                  </a:lnTo>
                  <a:lnTo>
                    <a:pt x="179" y="0"/>
                  </a:lnTo>
                  <a:lnTo>
                    <a:pt x="190" y="0"/>
                  </a:lnTo>
                  <a:lnTo>
                    <a:pt x="211" y="1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58" name="Freeform 666"/>
            <p:cNvSpPr>
              <a:spLocks/>
            </p:cNvSpPr>
            <p:nvPr/>
          </p:nvSpPr>
          <p:spPr bwMode="auto">
            <a:xfrm>
              <a:off x="1903" y="2110"/>
              <a:ext cx="16" cy="16"/>
            </a:xfrm>
            <a:custGeom>
              <a:avLst/>
              <a:gdLst>
                <a:gd name="T0" fmla="*/ 10 w 16"/>
                <a:gd name="T1" fmla="*/ 16 h 16"/>
                <a:gd name="T2" fmla="*/ 5 w 16"/>
                <a:gd name="T3" fmla="*/ 16 h 16"/>
                <a:gd name="T4" fmla="*/ 0 w 16"/>
                <a:gd name="T5" fmla="*/ 0 h 16"/>
                <a:gd name="T6" fmla="*/ 16 w 16"/>
                <a:gd name="T7" fmla="*/ 10 h 16"/>
                <a:gd name="T8" fmla="*/ 10 w 16"/>
                <a:gd name="T9" fmla="*/ 16 h 16"/>
              </a:gdLst>
              <a:ahLst/>
              <a:cxnLst>
                <a:cxn ang="0">
                  <a:pos x="T0" y="T1"/>
                </a:cxn>
                <a:cxn ang="0">
                  <a:pos x="T2" y="T3"/>
                </a:cxn>
                <a:cxn ang="0">
                  <a:pos x="T4" y="T5"/>
                </a:cxn>
                <a:cxn ang="0">
                  <a:pos x="T6" y="T7"/>
                </a:cxn>
                <a:cxn ang="0">
                  <a:pos x="T8" y="T9"/>
                </a:cxn>
              </a:cxnLst>
              <a:rect l="0" t="0" r="r" b="b"/>
              <a:pathLst>
                <a:path w="16" h="16">
                  <a:moveTo>
                    <a:pt x="10" y="16"/>
                  </a:moveTo>
                  <a:lnTo>
                    <a:pt x="5" y="16"/>
                  </a:lnTo>
                  <a:lnTo>
                    <a:pt x="0" y="0"/>
                  </a:lnTo>
                  <a:lnTo>
                    <a:pt x="16" y="10"/>
                  </a:lnTo>
                  <a:lnTo>
                    <a:pt x="10" y="1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59" name="Freeform 667"/>
            <p:cNvSpPr>
              <a:spLocks/>
            </p:cNvSpPr>
            <p:nvPr/>
          </p:nvSpPr>
          <p:spPr bwMode="auto">
            <a:xfrm>
              <a:off x="4002" y="2305"/>
              <a:ext cx="31" cy="27"/>
            </a:xfrm>
            <a:custGeom>
              <a:avLst/>
              <a:gdLst>
                <a:gd name="T0" fmla="*/ 0 w 31"/>
                <a:gd name="T1" fmla="*/ 11 h 27"/>
                <a:gd name="T2" fmla="*/ 5 w 31"/>
                <a:gd name="T3" fmla="*/ 5 h 27"/>
                <a:gd name="T4" fmla="*/ 10 w 31"/>
                <a:gd name="T5" fmla="*/ 0 h 27"/>
                <a:gd name="T6" fmla="*/ 16 w 31"/>
                <a:gd name="T7" fmla="*/ 0 h 27"/>
                <a:gd name="T8" fmla="*/ 26 w 31"/>
                <a:gd name="T9" fmla="*/ 0 h 27"/>
                <a:gd name="T10" fmla="*/ 31 w 31"/>
                <a:gd name="T11" fmla="*/ 5 h 27"/>
                <a:gd name="T12" fmla="*/ 31 w 31"/>
                <a:gd name="T13" fmla="*/ 11 h 27"/>
                <a:gd name="T14" fmla="*/ 31 w 31"/>
                <a:gd name="T15" fmla="*/ 16 h 27"/>
                <a:gd name="T16" fmla="*/ 26 w 31"/>
                <a:gd name="T17" fmla="*/ 21 h 27"/>
                <a:gd name="T18" fmla="*/ 16 w 31"/>
                <a:gd name="T19" fmla="*/ 27 h 27"/>
                <a:gd name="T20" fmla="*/ 10 w 31"/>
                <a:gd name="T21" fmla="*/ 21 h 27"/>
                <a:gd name="T22" fmla="*/ 5 w 31"/>
                <a:gd name="T23" fmla="*/ 16 h 27"/>
                <a:gd name="T24" fmla="*/ 0 w 31"/>
                <a:gd name="T25" fmla="*/ 11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1" h="27">
                  <a:moveTo>
                    <a:pt x="0" y="11"/>
                  </a:moveTo>
                  <a:lnTo>
                    <a:pt x="5" y="5"/>
                  </a:lnTo>
                  <a:lnTo>
                    <a:pt x="10" y="0"/>
                  </a:lnTo>
                  <a:lnTo>
                    <a:pt x="16" y="0"/>
                  </a:lnTo>
                  <a:lnTo>
                    <a:pt x="26" y="0"/>
                  </a:lnTo>
                  <a:lnTo>
                    <a:pt x="31" y="5"/>
                  </a:lnTo>
                  <a:lnTo>
                    <a:pt x="31" y="11"/>
                  </a:lnTo>
                  <a:lnTo>
                    <a:pt x="31" y="16"/>
                  </a:lnTo>
                  <a:lnTo>
                    <a:pt x="26" y="21"/>
                  </a:lnTo>
                  <a:lnTo>
                    <a:pt x="16" y="27"/>
                  </a:lnTo>
                  <a:lnTo>
                    <a:pt x="10" y="21"/>
                  </a:lnTo>
                  <a:lnTo>
                    <a:pt x="5" y="16"/>
                  </a:lnTo>
                  <a:lnTo>
                    <a:pt x="0" y="1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60" name="Freeform 668"/>
            <p:cNvSpPr>
              <a:spLocks/>
            </p:cNvSpPr>
            <p:nvPr/>
          </p:nvSpPr>
          <p:spPr bwMode="auto">
            <a:xfrm>
              <a:off x="3738" y="2463"/>
              <a:ext cx="32" cy="27"/>
            </a:xfrm>
            <a:custGeom>
              <a:avLst/>
              <a:gdLst>
                <a:gd name="T0" fmla="*/ 0 w 32"/>
                <a:gd name="T1" fmla="*/ 11 h 27"/>
                <a:gd name="T2" fmla="*/ 0 w 32"/>
                <a:gd name="T3" fmla="*/ 6 h 27"/>
                <a:gd name="T4" fmla="*/ 5 w 32"/>
                <a:gd name="T5" fmla="*/ 0 h 27"/>
                <a:gd name="T6" fmla="*/ 16 w 32"/>
                <a:gd name="T7" fmla="*/ 0 h 27"/>
                <a:gd name="T8" fmla="*/ 21 w 32"/>
                <a:gd name="T9" fmla="*/ 0 h 27"/>
                <a:gd name="T10" fmla="*/ 26 w 32"/>
                <a:gd name="T11" fmla="*/ 6 h 27"/>
                <a:gd name="T12" fmla="*/ 32 w 32"/>
                <a:gd name="T13" fmla="*/ 11 h 27"/>
                <a:gd name="T14" fmla="*/ 26 w 32"/>
                <a:gd name="T15" fmla="*/ 16 h 27"/>
                <a:gd name="T16" fmla="*/ 21 w 32"/>
                <a:gd name="T17" fmla="*/ 22 h 27"/>
                <a:gd name="T18" fmla="*/ 16 w 32"/>
                <a:gd name="T19" fmla="*/ 27 h 27"/>
                <a:gd name="T20" fmla="*/ 5 w 32"/>
                <a:gd name="T21" fmla="*/ 22 h 27"/>
                <a:gd name="T22" fmla="*/ 0 w 32"/>
                <a:gd name="T23" fmla="*/ 16 h 27"/>
                <a:gd name="T24" fmla="*/ 0 w 32"/>
                <a:gd name="T25" fmla="*/ 11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2" h="27">
                  <a:moveTo>
                    <a:pt x="0" y="11"/>
                  </a:moveTo>
                  <a:lnTo>
                    <a:pt x="0" y="6"/>
                  </a:lnTo>
                  <a:lnTo>
                    <a:pt x="5" y="0"/>
                  </a:lnTo>
                  <a:lnTo>
                    <a:pt x="16" y="0"/>
                  </a:lnTo>
                  <a:lnTo>
                    <a:pt x="21" y="0"/>
                  </a:lnTo>
                  <a:lnTo>
                    <a:pt x="26" y="6"/>
                  </a:lnTo>
                  <a:lnTo>
                    <a:pt x="32" y="11"/>
                  </a:lnTo>
                  <a:lnTo>
                    <a:pt x="26" y="16"/>
                  </a:lnTo>
                  <a:lnTo>
                    <a:pt x="21" y="22"/>
                  </a:lnTo>
                  <a:lnTo>
                    <a:pt x="16" y="27"/>
                  </a:lnTo>
                  <a:lnTo>
                    <a:pt x="5" y="22"/>
                  </a:lnTo>
                  <a:lnTo>
                    <a:pt x="0" y="16"/>
                  </a:lnTo>
                  <a:lnTo>
                    <a:pt x="0" y="1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61" name="Freeform 669"/>
            <p:cNvSpPr>
              <a:spLocks/>
            </p:cNvSpPr>
            <p:nvPr/>
          </p:nvSpPr>
          <p:spPr bwMode="auto">
            <a:xfrm>
              <a:off x="3005" y="1519"/>
              <a:ext cx="105" cy="47"/>
            </a:xfrm>
            <a:custGeom>
              <a:avLst/>
              <a:gdLst>
                <a:gd name="T0" fmla="*/ 47 w 105"/>
                <a:gd name="T1" fmla="*/ 21 h 47"/>
                <a:gd name="T2" fmla="*/ 42 w 105"/>
                <a:gd name="T3" fmla="*/ 16 h 47"/>
                <a:gd name="T4" fmla="*/ 58 w 105"/>
                <a:gd name="T5" fmla="*/ 5 h 47"/>
                <a:gd name="T6" fmla="*/ 63 w 105"/>
                <a:gd name="T7" fmla="*/ 5 h 47"/>
                <a:gd name="T8" fmla="*/ 74 w 105"/>
                <a:gd name="T9" fmla="*/ 0 h 47"/>
                <a:gd name="T10" fmla="*/ 100 w 105"/>
                <a:gd name="T11" fmla="*/ 5 h 47"/>
                <a:gd name="T12" fmla="*/ 105 w 105"/>
                <a:gd name="T13" fmla="*/ 16 h 47"/>
                <a:gd name="T14" fmla="*/ 95 w 105"/>
                <a:gd name="T15" fmla="*/ 37 h 47"/>
                <a:gd name="T16" fmla="*/ 63 w 105"/>
                <a:gd name="T17" fmla="*/ 47 h 47"/>
                <a:gd name="T18" fmla="*/ 63 w 105"/>
                <a:gd name="T19" fmla="*/ 42 h 47"/>
                <a:gd name="T20" fmla="*/ 47 w 105"/>
                <a:gd name="T21" fmla="*/ 42 h 47"/>
                <a:gd name="T22" fmla="*/ 37 w 105"/>
                <a:gd name="T23" fmla="*/ 37 h 47"/>
                <a:gd name="T24" fmla="*/ 11 w 105"/>
                <a:gd name="T25" fmla="*/ 37 h 47"/>
                <a:gd name="T26" fmla="*/ 0 w 105"/>
                <a:gd name="T27" fmla="*/ 37 h 47"/>
                <a:gd name="T28" fmla="*/ 0 w 105"/>
                <a:gd name="T29" fmla="*/ 32 h 47"/>
                <a:gd name="T30" fmla="*/ 0 w 105"/>
                <a:gd name="T31" fmla="*/ 32 h 47"/>
                <a:gd name="T32" fmla="*/ 0 w 105"/>
                <a:gd name="T33" fmla="*/ 26 h 47"/>
                <a:gd name="T34" fmla="*/ 5 w 105"/>
                <a:gd name="T35" fmla="*/ 26 h 47"/>
                <a:gd name="T36" fmla="*/ 11 w 105"/>
                <a:gd name="T37" fmla="*/ 32 h 47"/>
                <a:gd name="T38" fmla="*/ 11 w 105"/>
                <a:gd name="T39" fmla="*/ 26 h 47"/>
                <a:gd name="T40" fmla="*/ 47 w 105"/>
                <a:gd name="T41" fmla="*/ 26 h 47"/>
                <a:gd name="T42" fmla="*/ 47 w 105"/>
                <a:gd name="T43" fmla="*/ 21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05" h="47">
                  <a:moveTo>
                    <a:pt x="47" y="21"/>
                  </a:moveTo>
                  <a:lnTo>
                    <a:pt x="42" y="16"/>
                  </a:lnTo>
                  <a:lnTo>
                    <a:pt x="58" y="5"/>
                  </a:lnTo>
                  <a:lnTo>
                    <a:pt x="63" y="5"/>
                  </a:lnTo>
                  <a:lnTo>
                    <a:pt x="74" y="0"/>
                  </a:lnTo>
                  <a:lnTo>
                    <a:pt x="100" y="5"/>
                  </a:lnTo>
                  <a:lnTo>
                    <a:pt x="105" y="16"/>
                  </a:lnTo>
                  <a:lnTo>
                    <a:pt x="95" y="37"/>
                  </a:lnTo>
                  <a:lnTo>
                    <a:pt x="63" y="47"/>
                  </a:lnTo>
                  <a:lnTo>
                    <a:pt x="63" y="42"/>
                  </a:lnTo>
                  <a:lnTo>
                    <a:pt x="47" y="42"/>
                  </a:lnTo>
                  <a:lnTo>
                    <a:pt x="37" y="37"/>
                  </a:lnTo>
                  <a:lnTo>
                    <a:pt x="11" y="37"/>
                  </a:lnTo>
                  <a:lnTo>
                    <a:pt x="0" y="37"/>
                  </a:lnTo>
                  <a:lnTo>
                    <a:pt x="0" y="32"/>
                  </a:lnTo>
                  <a:lnTo>
                    <a:pt x="0" y="32"/>
                  </a:lnTo>
                  <a:lnTo>
                    <a:pt x="0" y="26"/>
                  </a:lnTo>
                  <a:lnTo>
                    <a:pt x="5" y="26"/>
                  </a:lnTo>
                  <a:lnTo>
                    <a:pt x="11" y="32"/>
                  </a:lnTo>
                  <a:lnTo>
                    <a:pt x="11" y="26"/>
                  </a:lnTo>
                  <a:lnTo>
                    <a:pt x="47" y="26"/>
                  </a:lnTo>
                  <a:lnTo>
                    <a:pt x="47" y="2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62" name="Freeform 670"/>
            <p:cNvSpPr>
              <a:spLocks/>
            </p:cNvSpPr>
            <p:nvPr/>
          </p:nvSpPr>
          <p:spPr bwMode="auto">
            <a:xfrm>
              <a:off x="4424" y="1994"/>
              <a:ext cx="137" cy="153"/>
            </a:xfrm>
            <a:custGeom>
              <a:avLst/>
              <a:gdLst>
                <a:gd name="T0" fmla="*/ 26 w 137"/>
                <a:gd name="T1" fmla="*/ 10 h 153"/>
                <a:gd name="T2" fmla="*/ 21 w 137"/>
                <a:gd name="T3" fmla="*/ 0 h 153"/>
                <a:gd name="T4" fmla="*/ 52 w 137"/>
                <a:gd name="T5" fmla="*/ 26 h 153"/>
                <a:gd name="T6" fmla="*/ 73 w 137"/>
                <a:gd name="T7" fmla="*/ 37 h 153"/>
                <a:gd name="T8" fmla="*/ 79 w 137"/>
                <a:gd name="T9" fmla="*/ 42 h 153"/>
                <a:gd name="T10" fmla="*/ 63 w 137"/>
                <a:gd name="T11" fmla="*/ 53 h 153"/>
                <a:gd name="T12" fmla="*/ 84 w 137"/>
                <a:gd name="T13" fmla="*/ 68 h 153"/>
                <a:gd name="T14" fmla="*/ 126 w 137"/>
                <a:gd name="T15" fmla="*/ 111 h 153"/>
                <a:gd name="T16" fmla="*/ 137 w 137"/>
                <a:gd name="T17" fmla="*/ 137 h 153"/>
                <a:gd name="T18" fmla="*/ 110 w 137"/>
                <a:gd name="T19" fmla="*/ 153 h 153"/>
                <a:gd name="T20" fmla="*/ 100 w 137"/>
                <a:gd name="T21" fmla="*/ 148 h 153"/>
                <a:gd name="T22" fmla="*/ 100 w 137"/>
                <a:gd name="T23" fmla="*/ 121 h 153"/>
                <a:gd name="T24" fmla="*/ 84 w 137"/>
                <a:gd name="T25" fmla="*/ 105 h 153"/>
                <a:gd name="T26" fmla="*/ 84 w 137"/>
                <a:gd name="T27" fmla="*/ 90 h 153"/>
                <a:gd name="T28" fmla="*/ 68 w 137"/>
                <a:gd name="T29" fmla="*/ 74 h 153"/>
                <a:gd name="T30" fmla="*/ 58 w 137"/>
                <a:gd name="T31" fmla="*/ 79 h 153"/>
                <a:gd name="T32" fmla="*/ 47 w 137"/>
                <a:gd name="T33" fmla="*/ 79 h 153"/>
                <a:gd name="T34" fmla="*/ 26 w 137"/>
                <a:gd name="T35" fmla="*/ 90 h 153"/>
                <a:gd name="T36" fmla="*/ 21 w 137"/>
                <a:gd name="T37" fmla="*/ 68 h 153"/>
                <a:gd name="T38" fmla="*/ 26 w 137"/>
                <a:gd name="T39" fmla="*/ 53 h 153"/>
                <a:gd name="T40" fmla="*/ 15 w 137"/>
                <a:gd name="T41" fmla="*/ 53 h 153"/>
                <a:gd name="T42" fmla="*/ 10 w 137"/>
                <a:gd name="T43" fmla="*/ 42 h 153"/>
                <a:gd name="T44" fmla="*/ 0 w 137"/>
                <a:gd name="T45" fmla="*/ 31 h 153"/>
                <a:gd name="T46" fmla="*/ 5 w 137"/>
                <a:gd name="T47" fmla="*/ 26 h 153"/>
                <a:gd name="T48" fmla="*/ 15 w 137"/>
                <a:gd name="T49" fmla="*/ 16 h 153"/>
                <a:gd name="T50" fmla="*/ 21 w 137"/>
                <a:gd name="T51" fmla="*/ 21 h 153"/>
                <a:gd name="T52" fmla="*/ 26 w 137"/>
                <a:gd name="T53" fmla="*/ 21 h 153"/>
                <a:gd name="T54" fmla="*/ 26 w 137"/>
                <a:gd name="T55" fmla="*/ 10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37" h="153">
                  <a:moveTo>
                    <a:pt x="26" y="10"/>
                  </a:moveTo>
                  <a:lnTo>
                    <a:pt x="21" y="0"/>
                  </a:lnTo>
                  <a:lnTo>
                    <a:pt x="52" y="26"/>
                  </a:lnTo>
                  <a:lnTo>
                    <a:pt x="73" y="37"/>
                  </a:lnTo>
                  <a:lnTo>
                    <a:pt x="79" y="42"/>
                  </a:lnTo>
                  <a:lnTo>
                    <a:pt x="63" y="53"/>
                  </a:lnTo>
                  <a:lnTo>
                    <a:pt x="84" y="68"/>
                  </a:lnTo>
                  <a:lnTo>
                    <a:pt x="126" y="111"/>
                  </a:lnTo>
                  <a:lnTo>
                    <a:pt x="137" y="137"/>
                  </a:lnTo>
                  <a:lnTo>
                    <a:pt x="110" y="153"/>
                  </a:lnTo>
                  <a:lnTo>
                    <a:pt x="100" y="148"/>
                  </a:lnTo>
                  <a:lnTo>
                    <a:pt x="100" y="121"/>
                  </a:lnTo>
                  <a:lnTo>
                    <a:pt x="84" y="105"/>
                  </a:lnTo>
                  <a:lnTo>
                    <a:pt x="84" y="90"/>
                  </a:lnTo>
                  <a:lnTo>
                    <a:pt x="68" y="74"/>
                  </a:lnTo>
                  <a:lnTo>
                    <a:pt x="58" y="79"/>
                  </a:lnTo>
                  <a:lnTo>
                    <a:pt x="47" y="79"/>
                  </a:lnTo>
                  <a:lnTo>
                    <a:pt x="26" y="90"/>
                  </a:lnTo>
                  <a:lnTo>
                    <a:pt x="21" y="68"/>
                  </a:lnTo>
                  <a:lnTo>
                    <a:pt x="26" y="53"/>
                  </a:lnTo>
                  <a:lnTo>
                    <a:pt x="15" y="53"/>
                  </a:lnTo>
                  <a:lnTo>
                    <a:pt x="10" y="42"/>
                  </a:lnTo>
                  <a:lnTo>
                    <a:pt x="0" y="31"/>
                  </a:lnTo>
                  <a:lnTo>
                    <a:pt x="5" y="26"/>
                  </a:lnTo>
                  <a:lnTo>
                    <a:pt x="15" y="16"/>
                  </a:lnTo>
                  <a:lnTo>
                    <a:pt x="21" y="21"/>
                  </a:lnTo>
                  <a:lnTo>
                    <a:pt x="26" y="21"/>
                  </a:lnTo>
                  <a:lnTo>
                    <a:pt x="26" y="10"/>
                  </a:lnTo>
                </a:path>
              </a:pathLst>
            </a:custGeom>
            <a:solidFill>
              <a:srgbClr val="E1E1E1"/>
            </a:solidFill>
            <a:ln w="5" cap="sq">
              <a:solidFill>
                <a:srgbClr val="000000"/>
              </a:solidFill>
              <a:prstDash val="solid"/>
              <a:miter lim="800000"/>
              <a:headEnd/>
              <a:tailEnd/>
            </a:ln>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63" name="Freeform 671"/>
            <p:cNvSpPr>
              <a:spLocks/>
            </p:cNvSpPr>
            <p:nvPr/>
          </p:nvSpPr>
          <p:spPr bwMode="auto">
            <a:xfrm>
              <a:off x="1660" y="1941"/>
              <a:ext cx="16" cy="32"/>
            </a:xfrm>
            <a:custGeom>
              <a:avLst/>
              <a:gdLst>
                <a:gd name="T0" fmla="*/ 11 w 16"/>
                <a:gd name="T1" fmla="*/ 16 h 32"/>
                <a:gd name="T2" fmla="*/ 16 w 16"/>
                <a:gd name="T3" fmla="*/ 26 h 32"/>
                <a:gd name="T4" fmla="*/ 11 w 16"/>
                <a:gd name="T5" fmla="*/ 26 h 32"/>
                <a:gd name="T6" fmla="*/ 11 w 16"/>
                <a:gd name="T7" fmla="*/ 32 h 32"/>
                <a:gd name="T8" fmla="*/ 0 w 16"/>
                <a:gd name="T9" fmla="*/ 11 h 32"/>
                <a:gd name="T10" fmla="*/ 5 w 16"/>
                <a:gd name="T11" fmla="*/ 0 h 32"/>
                <a:gd name="T12" fmla="*/ 11 w 16"/>
                <a:gd name="T13" fmla="*/ 5 h 32"/>
                <a:gd name="T14" fmla="*/ 11 w 16"/>
                <a:gd name="T15" fmla="*/ 16 h 3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 h="32">
                  <a:moveTo>
                    <a:pt x="11" y="16"/>
                  </a:moveTo>
                  <a:lnTo>
                    <a:pt x="16" y="26"/>
                  </a:lnTo>
                  <a:lnTo>
                    <a:pt x="11" y="26"/>
                  </a:lnTo>
                  <a:lnTo>
                    <a:pt x="11" y="32"/>
                  </a:lnTo>
                  <a:lnTo>
                    <a:pt x="0" y="11"/>
                  </a:lnTo>
                  <a:lnTo>
                    <a:pt x="5" y="0"/>
                  </a:lnTo>
                  <a:lnTo>
                    <a:pt x="11" y="5"/>
                  </a:lnTo>
                  <a:lnTo>
                    <a:pt x="11" y="1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64" name="Freeform 672"/>
            <p:cNvSpPr>
              <a:spLocks/>
            </p:cNvSpPr>
            <p:nvPr/>
          </p:nvSpPr>
          <p:spPr bwMode="auto">
            <a:xfrm>
              <a:off x="1897" y="2084"/>
              <a:ext cx="16" cy="5"/>
            </a:xfrm>
            <a:custGeom>
              <a:avLst/>
              <a:gdLst>
                <a:gd name="T0" fmla="*/ 0 w 16"/>
                <a:gd name="T1" fmla="*/ 0 h 5"/>
                <a:gd name="T2" fmla="*/ 0 w 16"/>
                <a:gd name="T3" fmla="*/ 0 h 5"/>
                <a:gd name="T4" fmla="*/ 16 w 16"/>
                <a:gd name="T5" fmla="*/ 0 h 5"/>
                <a:gd name="T6" fmla="*/ 11 w 16"/>
                <a:gd name="T7" fmla="*/ 5 h 5"/>
                <a:gd name="T8" fmla="*/ 0 w 16"/>
                <a:gd name="T9" fmla="*/ 5 h 5"/>
                <a:gd name="T10" fmla="*/ 0 w 16"/>
                <a:gd name="T11" fmla="*/ 0 h 5"/>
              </a:gdLst>
              <a:ahLst/>
              <a:cxnLst>
                <a:cxn ang="0">
                  <a:pos x="T0" y="T1"/>
                </a:cxn>
                <a:cxn ang="0">
                  <a:pos x="T2" y="T3"/>
                </a:cxn>
                <a:cxn ang="0">
                  <a:pos x="T4" y="T5"/>
                </a:cxn>
                <a:cxn ang="0">
                  <a:pos x="T6" y="T7"/>
                </a:cxn>
                <a:cxn ang="0">
                  <a:pos x="T8" y="T9"/>
                </a:cxn>
                <a:cxn ang="0">
                  <a:pos x="T10" y="T11"/>
                </a:cxn>
              </a:cxnLst>
              <a:rect l="0" t="0" r="r" b="b"/>
              <a:pathLst>
                <a:path w="16" h="5">
                  <a:moveTo>
                    <a:pt x="0" y="0"/>
                  </a:moveTo>
                  <a:lnTo>
                    <a:pt x="0" y="0"/>
                  </a:lnTo>
                  <a:lnTo>
                    <a:pt x="16" y="0"/>
                  </a:lnTo>
                  <a:lnTo>
                    <a:pt x="11" y="5"/>
                  </a:lnTo>
                  <a:lnTo>
                    <a:pt x="0" y="5"/>
                  </a:lnTo>
                  <a:lnTo>
                    <a:pt x="0"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65" name="Freeform 673"/>
            <p:cNvSpPr>
              <a:spLocks/>
            </p:cNvSpPr>
            <p:nvPr/>
          </p:nvSpPr>
          <p:spPr bwMode="auto">
            <a:xfrm>
              <a:off x="1897" y="2179"/>
              <a:ext cx="6" cy="10"/>
            </a:xfrm>
            <a:custGeom>
              <a:avLst/>
              <a:gdLst>
                <a:gd name="T0" fmla="*/ 6 w 6"/>
                <a:gd name="T1" fmla="*/ 0 h 10"/>
                <a:gd name="T2" fmla="*/ 6 w 6"/>
                <a:gd name="T3" fmla="*/ 5 h 10"/>
                <a:gd name="T4" fmla="*/ 0 w 6"/>
                <a:gd name="T5" fmla="*/ 10 h 10"/>
                <a:gd name="T6" fmla="*/ 0 w 6"/>
                <a:gd name="T7" fmla="*/ 0 h 10"/>
                <a:gd name="T8" fmla="*/ 6 w 6"/>
                <a:gd name="T9" fmla="*/ 0 h 10"/>
                <a:gd name="T10" fmla="*/ 6 w 6"/>
                <a:gd name="T11" fmla="*/ 0 h 10"/>
              </a:gdLst>
              <a:ahLst/>
              <a:cxnLst>
                <a:cxn ang="0">
                  <a:pos x="T0" y="T1"/>
                </a:cxn>
                <a:cxn ang="0">
                  <a:pos x="T2" y="T3"/>
                </a:cxn>
                <a:cxn ang="0">
                  <a:pos x="T4" y="T5"/>
                </a:cxn>
                <a:cxn ang="0">
                  <a:pos x="T6" y="T7"/>
                </a:cxn>
                <a:cxn ang="0">
                  <a:pos x="T8" y="T9"/>
                </a:cxn>
                <a:cxn ang="0">
                  <a:pos x="T10" y="T11"/>
                </a:cxn>
              </a:cxnLst>
              <a:rect l="0" t="0" r="r" b="b"/>
              <a:pathLst>
                <a:path w="6" h="10">
                  <a:moveTo>
                    <a:pt x="6" y="0"/>
                  </a:moveTo>
                  <a:lnTo>
                    <a:pt x="6" y="5"/>
                  </a:lnTo>
                  <a:lnTo>
                    <a:pt x="0" y="10"/>
                  </a:lnTo>
                  <a:lnTo>
                    <a:pt x="0" y="0"/>
                  </a:lnTo>
                  <a:lnTo>
                    <a:pt x="6" y="0"/>
                  </a:lnTo>
                  <a:lnTo>
                    <a:pt x="6"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66" name="Freeform 674"/>
            <p:cNvSpPr>
              <a:spLocks/>
            </p:cNvSpPr>
            <p:nvPr/>
          </p:nvSpPr>
          <p:spPr bwMode="auto">
            <a:xfrm>
              <a:off x="2889" y="1630"/>
              <a:ext cx="5" cy="5"/>
            </a:xfrm>
            <a:custGeom>
              <a:avLst/>
              <a:gdLst>
                <a:gd name="T0" fmla="*/ 0 w 5"/>
                <a:gd name="T1" fmla="*/ 5 h 5"/>
                <a:gd name="T2" fmla="*/ 0 w 5"/>
                <a:gd name="T3" fmla="*/ 5 h 5"/>
                <a:gd name="T4" fmla="*/ 5 w 5"/>
                <a:gd name="T5" fmla="*/ 0 h 5"/>
                <a:gd name="T6" fmla="*/ 5 w 5"/>
                <a:gd name="T7" fmla="*/ 5 h 5"/>
                <a:gd name="T8" fmla="*/ 5 w 5"/>
                <a:gd name="T9" fmla="*/ 5 h 5"/>
                <a:gd name="T10" fmla="*/ 0 w 5"/>
                <a:gd name="T11" fmla="*/ 5 h 5"/>
                <a:gd name="T12" fmla="*/ 0 w 5"/>
                <a:gd name="T13" fmla="*/ 5 h 5"/>
              </a:gdLst>
              <a:ahLst/>
              <a:cxnLst>
                <a:cxn ang="0">
                  <a:pos x="T0" y="T1"/>
                </a:cxn>
                <a:cxn ang="0">
                  <a:pos x="T2" y="T3"/>
                </a:cxn>
                <a:cxn ang="0">
                  <a:pos x="T4" y="T5"/>
                </a:cxn>
                <a:cxn ang="0">
                  <a:pos x="T6" y="T7"/>
                </a:cxn>
                <a:cxn ang="0">
                  <a:pos x="T8" y="T9"/>
                </a:cxn>
                <a:cxn ang="0">
                  <a:pos x="T10" y="T11"/>
                </a:cxn>
                <a:cxn ang="0">
                  <a:pos x="T12" y="T13"/>
                </a:cxn>
              </a:cxnLst>
              <a:rect l="0" t="0" r="r" b="b"/>
              <a:pathLst>
                <a:path w="5" h="5">
                  <a:moveTo>
                    <a:pt x="0" y="5"/>
                  </a:moveTo>
                  <a:lnTo>
                    <a:pt x="0" y="5"/>
                  </a:lnTo>
                  <a:lnTo>
                    <a:pt x="5" y="0"/>
                  </a:lnTo>
                  <a:lnTo>
                    <a:pt x="5" y="5"/>
                  </a:lnTo>
                  <a:lnTo>
                    <a:pt x="5" y="5"/>
                  </a:lnTo>
                  <a:lnTo>
                    <a:pt x="0" y="5"/>
                  </a:lnTo>
                  <a:lnTo>
                    <a:pt x="0" y="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67" name="Freeform 675"/>
            <p:cNvSpPr>
              <a:spLocks/>
            </p:cNvSpPr>
            <p:nvPr/>
          </p:nvSpPr>
          <p:spPr bwMode="auto">
            <a:xfrm>
              <a:off x="3047" y="1609"/>
              <a:ext cx="0" cy="0"/>
            </a:xfrm>
            <a:custGeom>
              <a:avLst/>
              <a:gdLst/>
              <a:ahLst/>
              <a:cxnLst>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68" name="Freeform 676"/>
            <p:cNvSpPr>
              <a:spLocks/>
            </p:cNvSpPr>
            <p:nvPr/>
          </p:nvSpPr>
          <p:spPr bwMode="auto">
            <a:xfrm>
              <a:off x="4846" y="2553"/>
              <a:ext cx="26" cy="11"/>
            </a:xfrm>
            <a:custGeom>
              <a:avLst/>
              <a:gdLst>
                <a:gd name="T0" fmla="*/ 0 w 26"/>
                <a:gd name="T1" fmla="*/ 5 h 11"/>
                <a:gd name="T2" fmla="*/ 0 w 26"/>
                <a:gd name="T3" fmla="*/ 5 h 11"/>
                <a:gd name="T4" fmla="*/ 10 w 26"/>
                <a:gd name="T5" fmla="*/ 0 h 11"/>
                <a:gd name="T6" fmla="*/ 26 w 26"/>
                <a:gd name="T7" fmla="*/ 0 h 11"/>
                <a:gd name="T8" fmla="*/ 0 w 26"/>
                <a:gd name="T9" fmla="*/ 11 h 11"/>
                <a:gd name="T10" fmla="*/ 0 w 26"/>
                <a:gd name="T11" fmla="*/ 5 h 11"/>
              </a:gdLst>
              <a:ahLst/>
              <a:cxnLst>
                <a:cxn ang="0">
                  <a:pos x="T0" y="T1"/>
                </a:cxn>
                <a:cxn ang="0">
                  <a:pos x="T2" y="T3"/>
                </a:cxn>
                <a:cxn ang="0">
                  <a:pos x="T4" y="T5"/>
                </a:cxn>
                <a:cxn ang="0">
                  <a:pos x="T6" y="T7"/>
                </a:cxn>
                <a:cxn ang="0">
                  <a:pos x="T8" y="T9"/>
                </a:cxn>
                <a:cxn ang="0">
                  <a:pos x="T10" y="T11"/>
                </a:cxn>
              </a:cxnLst>
              <a:rect l="0" t="0" r="r" b="b"/>
              <a:pathLst>
                <a:path w="26" h="11">
                  <a:moveTo>
                    <a:pt x="0" y="5"/>
                  </a:moveTo>
                  <a:lnTo>
                    <a:pt x="0" y="5"/>
                  </a:lnTo>
                  <a:lnTo>
                    <a:pt x="10" y="0"/>
                  </a:lnTo>
                  <a:lnTo>
                    <a:pt x="26" y="0"/>
                  </a:lnTo>
                  <a:lnTo>
                    <a:pt x="0" y="11"/>
                  </a:lnTo>
                  <a:lnTo>
                    <a:pt x="0" y="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69" name="Freeform 677"/>
            <p:cNvSpPr>
              <a:spLocks/>
            </p:cNvSpPr>
            <p:nvPr/>
          </p:nvSpPr>
          <p:spPr bwMode="auto">
            <a:xfrm>
              <a:off x="2947" y="1498"/>
              <a:ext cx="16" cy="16"/>
            </a:xfrm>
            <a:custGeom>
              <a:avLst/>
              <a:gdLst>
                <a:gd name="T0" fmla="*/ 5 w 16"/>
                <a:gd name="T1" fmla="*/ 5 h 16"/>
                <a:gd name="T2" fmla="*/ 5 w 16"/>
                <a:gd name="T3" fmla="*/ 0 h 16"/>
                <a:gd name="T4" fmla="*/ 11 w 16"/>
                <a:gd name="T5" fmla="*/ 0 h 16"/>
                <a:gd name="T6" fmla="*/ 16 w 16"/>
                <a:gd name="T7" fmla="*/ 5 h 16"/>
                <a:gd name="T8" fmla="*/ 16 w 16"/>
                <a:gd name="T9" fmla="*/ 16 h 16"/>
                <a:gd name="T10" fmla="*/ 5 w 16"/>
                <a:gd name="T11" fmla="*/ 10 h 16"/>
                <a:gd name="T12" fmla="*/ 0 w 16"/>
                <a:gd name="T13" fmla="*/ 5 h 16"/>
                <a:gd name="T14" fmla="*/ 5 w 16"/>
                <a:gd name="T15" fmla="*/ 5 h 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 h="16">
                  <a:moveTo>
                    <a:pt x="5" y="5"/>
                  </a:moveTo>
                  <a:lnTo>
                    <a:pt x="5" y="0"/>
                  </a:lnTo>
                  <a:lnTo>
                    <a:pt x="11" y="0"/>
                  </a:lnTo>
                  <a:lnTo>
                    <a:pt x="16" y="5"/>
                  </a:lnTo>
                  <a:lnTo>
                    <a:pt x="16" y="16"/>
                  </a:lnTo>
                  <a:lnTo>
                    <a:pt x="5" y="10"/>
                  </a:lnTo>
                  <a:lnTo>
                    <a:pt x="0" y="5"/>
                  </a:lnTo>
                  <a:lnTo>
                    <a:pt x="5" y="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70" name="Freeform 678"/>
            <p:cNvSpPr>
              <a:spLocks/>
            </p:cNvSpPr>
            <p:nvPr/>
          </p:nvSpPr>
          <p:spPr bwMode="auto">
            <a:xfrm>
              <a:off x="4503" y="2368"/>
              <a:ext cx="31" cy="27"/>
            </a:xfrm>
            <a:custGeom>
              <a:avLst/>
              <a:gdLst>
                <a:gd name="T0" fmla="*/ 0 w 31"/>
                <a:gd name="T1" fmla="*/ 16 h 27"/>
                <a:gd name="T2" fmla="*/ 5 w 31"/>
                <a:gd name="T3" fmla="*/ 6 h 27"/>
                <a:gd name="T4" fmla="*/ 10 w 31"/>
                <a:gd name="T5" fmla="*/ 6 h 27"/>
                <a:gd name="T6" fmla="*/ 16 w 31"/>
                <a:gd name="T7" fmla="*/ 0 h 27"/>
                <a:gd name="T8" fmla="*/ 21 w 31"/>
                <a:gd name="T9" fmla="*/ 6 h 27"/>
                <a:gd name="T10" fmla="*/ 26 w 31"/>
                <a:gd name="T11" fmla="*/ 6 h 27"/>
                <a:gd name="T12" fmla="*/ 31 w 31"/>
                <a:gd name="T13" fmla="*/ 16 h 27"/>
                <a:gd name="T14" fmla="*/ 26 w 31"/>
                <a:gd name="T15" fmla="*/ 22 h 27"/>
                <a:gd name="T16" fmla="*/ 21 w 31"/>
                <a:gd name="T17" fmla="*/ 27 h 27"/>
                <a:gd name="T18" fmla="*/ 16 w 31"/>
                <a:gd name="T19" fmla="*/ 27 h 27"/>
                <a:gd name="T20" fmla="*/ 10 w 31"/>
                <a:gd name="T21" fmla="*/ 27 h 27"/>
                <a:gd name="T22" fmla="*/ 5 w 31"/>
                <a:gd name="T23" fmla="*/ 22 h 27"/>
                <a:gd name="T24" fmla="*/ 0 w 31"/>
                <a:gd name="T25" fmla="*/ 16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1" h="27">
                  <a:moveTo>
                    <a:pt x="0" y="16"/>
                  </a:moveTo>
                  <a:lnTo>
                    <a:pt x="5" y="6"/>
                  </a:lnTo>
                  <a:lnTo>
                    <a:pt x="10" y="6"/>
                  </a:lnTo>
                  <a:lnTo>
                    <a:pt x="16" y="0"/>
                  </a:lnTo>
                  <a:lnTo>
                    <a:pt x="21" y="6"/>
                  </a:lnTo>
                  <a:lnTo>
                    <a:pt x="26" y="6"/>
                  </a:lnTo>
                  <a:lnTo>
                    <a:pt x="31" y="16"/>
                  </a:lnTo>
                  <a:lnTo>
                    <a:pt x="26" y="22"/>
                  </a:lnTo>
                  <a:lnTo>
                    <a:pt x="21" y="27"/>
                  </a:lnTo>
                  <a:lnTo>
                    <a:pt x="16" y="27"/>
                  </a:lnTo>
                  <a:lnTo>
                    <a:pt x="10" y="27"/>
                  </a:lnTo>
                  <a:lnTo>
                    <a:pt x="5" y="22"/>
                  </a:lnTo>
                  <a:lnTo>
                    <a:pt x="0" y="1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71" name="Freeform 679"/>
            <p:cNvSpPr>
              <a:spLocks noEditPoints="1"/>
            </p:cNvSpPr>
            <p:nvPr/>
          </p:nvSpPr>
          <p:spPr bwMode="auto">
            <a:xfrm>
              <a:off x="3121" y="2796"/>
              <a:ext cx="253" cy="227"/>
            </a:xfrm>
            <a:custGeom>
              <a:avLst/>
              <a:gdLst>
                <a:gd name="T0" fmla="*/ 11 w 253"/>
                <a:gd name="T1" fmla="*/ 105 h 227"/>
                <a:gd name="T2" fmla="*/ 16 w 253"/>
                <a:gd name="T3" fmla="*/ 116 h 227"/>
                <a:gd name="T4" fmla="*/ 37 w 253"/>
                <a:gd name="T5" fmla="*/ 116 h 227"/>
                <a:gd name="T6" fmla="*/ 53 w 253"/>
                <a:gd name="T7" fmla="*/ 111 h 227"/>
                <a:gd name="T8" fmla="*/ 58 w 253"/>
                <a:gd name="T9" fmla="*/ 47 h 227"/>
                <a:gd name="T10" fmla="*/ 69 w 253"/>
                <a:gd name="T11" fmla="*/ 68 h 227"/>
                <a:gd name="T12" fmla="*/ 63 w 253"/>
                <a:gd name="T13" fmla="*/ 74 h 227"/>
                <a:gd name="T14" fmla="*/ 69 w 253"/>
                <a:gd name="T15" fmla="*/ 84 h 227"/>
                <a:gd name="T16" fmla="*/ 84 w 253"/>
                <a:gd name="T17" fmla="*/ 84 h 227"/>
                <a:gd name="T18" fmla="*/ 105 w 253"/>
                <a:gd name="T19" fmla="*/ 53 h 227"/>
                <a:gd name="T20" fmla="*/ 121 w 253"/>
                <a:gd name="T21" fmla="*/ 58 h 227"/>
                <a:gd name="T22" fmla="*/ 142 w 253"/>
                <a:gd name="T23" fmla="*/ 63 h 227"/>
                <a:gd name="T24" fmla="*/ 148 w 253"/>
                <a:gd name="T25" fmla="*/ 42 h 227"/>
                <a:gd name="T26" fmla="*/ 163 w 253"/>
                <a:gd name="T27" fmla="*/ 37 h 227"/>
                <a:gd name="T28" fmla="*/ 163 w 253"/>
                <a:gd name="T29" fmla="*/ 26 h 227"/>
                <a:gd name="T30" fmla="*/ 200 w 253"/>
                <a:gd name="T31" fmla="*/ 0 h 227"/>
                <a:gd name="T32" fmla="*/ 206 w 253"/>
                <a:gd name="T33" fmla="*/ 0 h 227"/>
                <a:gd name="T34" fmla="*/ 222 w 253"/>
                <a:gd name="T35" fmla="*/ 0 h 227"/>
                <a:gd name="T36" fmla="*/ 237 w 253"/>
                <a:gd name="T37" fmla="*/ 0 h 227"/>
                <a:gd name="T38" fmla="*/ 243 w 253"/>
                <a:gd name="T39" fmla="*/ 84 h 227"/>
                <a:gd name="T40" fmla="*/ 253 w 253"/>
                <a:gd name="T41" fmla="*/ 84 h 227"/>
                <a:gd name="T42" fmla="*/ 248 w 253"/>
                <a:gd name="T43" fmla="*/ 111 h 227"/>
                <a:gd name="T44" fmla="*/ 237 w 253"/>
                <a:gd name="T45" fmla="*/ 121 h 227"/>
                <a:gd name="T46" fmla="*/ 200 w 253"/>
                <a:gd name="T47" fmla="*/ 163 h 227"/>
                <a:gd name="T48" fmla="*/ 195 w 253"/>
                <a:gd name="T49" fmla="*/ 174 h 227"/>
                <a:gd name="T50" fmla="*/ 163 w 253"/>
                <a:gd name="T51" fmla="*/ 200 h 227"/>
                <a:gd name="T52" fmla="*/ 137 w 253"/>
                <a:gd name="T53" fmla="*/ 211 h 227"/>
                <a:gd name="T54" fmla="*/ 79 w 253"/>
                <a:gd name="T55" fmla="*/ 216 h 227"/>
                <a:gd name="T56" fmla="*/ 47 w 253"/>
                <a:gd name="T57" fmla="*/ 227 h 227"/>
                <a:gd name="T58" fmla="*/ 26 w 253"/>
                <a:gd name="T59" fmla="*/ 216 h 227"/>
                <a:gd name="T60" fmla="*/ 21 w 253"/>
                <a:gd name="T61" fmla="*/ 190 h 227"/>
                <a:gd name="T62" fmla="*/ 26 w 253"/>
                <a:gd name="T63" fmla="*/ 185 h 227"/>
                <a:gd name="T64" fmla="*/ 0 w 253"/>
                <a:gd name="T65" fmla="*/ 111 h 227"/>
                <a:gd name="T66" fmla="*/ 11 w 253"/>
                <a:gd name="T67" fmla="*/ 105 h 227"/>
                <a:gd name="T68" fmla="*/ 169 w 253"/>
                <a:gd name="T69" fmla="*/ 127 h 227"/>
                <a:gd name="T70" fmla="*/ 169 w 253"/>
                <a:gd name="T71" fmla="*/ 137 h 227"/>
                <a:gd name="T72" fmla="*/ 179 w 253"/>
                <a:gd name="T73" fmla="*/ 148 h 227"/>
                <a:gd name="T74" fmla="*/ 190 w 253"/>
                <a:gd name="T75" fmla="*/ 132 h 227"/>
                <a:gd name="T76" fmla="*/ 190 w 253"/>
                <a:gd name="T77" fmla="*/ 121 h 227"/>
                <a:gd name="T78" fmla="*/ 174 w 253"/>
                <a:gd name="T79" fmla="*/ 121 h 227"/>
                <a:gd name="T80" fmla="*/ 169 w 253"/>
                <a:gd name="T81" fmla="*/ 127 h 227"/>
                <a:gd name="T82" fmla="*/ 227 w 253"/>
                <a:gd name="T83" fmla="*/ 74 h 227"/>
                <a:gd name="T84" fmla="*/ 222 w 253"/>
                <a:gd name="T85" fmla="*/ 84 h 227"/>
                <a:gd name="T86" fmla="*/ 232 w 253"/>
                <a:gd name="T87" fmla="*/ 84 h 227"/>
                <a:gd name="T88" fmla="*/ 243 w 253"/>
                <a:gd name="T89" fmla="*/ 79 h 227"/>
                <a:gd name="T90" fmla="*/ 237 w 253"/>
                <a:gd name="T91" fmla="*/ 63 h 227"/>
                <a:gd name="T92" fmla="*/ 227 w 253"/>
                <a:gd name="T93" fmla="*/ 63 h 227"/>
                <a:gd name="T94" fmla="*/ 227 w 253"/>
                <a:gd name="T95" fmla="*/ 74 h 2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253" h="227">
                  <a:moveTo>
                    <a:pt x="11" y="105"/>
                  </a:moveTo>
                  <a:lnTo>
                    <a:pt x="16" y="116"/>
                  </a:lnTo>
                  <a:lnTo>
                    <a:pt x="37" y="116"/>
                  </a:lnTo>
                  <a:lnTo>
                    <a:pt x="53" y="111"/>
                  </a:lnTo>
                  <a:lnTo>
                    <a:pt x="58" y="47"/>
                  </a:lnTo>
                  <a:lnTo>
                    <a:pt x="69" y="68"/>
                  </a:lnTo>
                  <a:lnTo>
                    <a:pt x="63" y="74"/>
                  </a:lnTo>
                  <a:lnTo>
                    <a:pt x="69" y="84"/>
                  </a:lnTo>
                  <a:lnTo>
                    <a:pt x="84" y="84"/>
                  </a:lnTo>
                  <a:lnTo>
                    <a:pt x="105" y="53"/>
                  </a:lnTo>
                  <a:lnTo>
                    <a:pt x="121" y="58"/>
                  </a:lnTo>
                  <a:lnTo>
                    <a:pt x="142" y="63"/>
                  </a:lnTo>
                  <a:lnTo>
                    <a:pt x="148" y="42"/>
                  </a:lnTo>
                  <a:lnTo>
                    <a:pt x="163" y="37"/>
                  </a:lnTo>
                  <a:lnTo>
                    <a:pt x="163" y="26"/>
                  </a:lnTo>
                  <a:lnTo>
                    <a:pt x="200" y="0"/>
                  </a:lnTo>
                  <a:lnTo>
                    <a:pt x="206" y="0"/>
                  </a:lnTo>
                  <a:lnTo>
                    <a:pt x="222" y="0"/>
                  </a:lnTo>
                  <a:lnTo>
                    <a:pt x="237" y="0"/>
                  </a:lnTo>
                  <a:lnTo>
                    <a:pt x="243" y="84"/>
                  </a:lnTo>
                  <a:lnTo>
                    <a:pt x="253" y="84"/>
                  </a:lnTo>
                  <a:lnTo>
                    <a:pt x="248" y="111"/>
                  </a:lnTo>
                  <a:lnTo>
                    <a:pt x="237" y="121"/>
                  </a:lnTo>
                  <a:lnTo>
                    <a:pt x="200" y="163"/>
                  </a:lnTo>
                  <a:lnTo>
                    <a:pt x="195" y="174"/>
                  </a:lnTo>
                  <a:lnTo>
                    <a:pt x="163" y="200"/>
                  </a:lnTo>
                  <a:lnTo>
                    <a:pt x="137" y="211"/>
                  </a:lnTo>
                  <a:lnTo>
                    <a:pt x="79" y="216"/>
                  </a:lnTo>
                  <a:lnTo>
                    <a:pt x="47" y="227"/>
                  </a:lnTo>
                  <a:lnTo>
                    <a:pt x="26" y="216"/>
                  </a:lnTo>
                  <a:lnTo>
                    <a:pt x="21" y="190"/>
                  </a:lnTo>
                  <a:lnTo>
                    <a:pt x="26" y="185"/>
                  </a:lnTo>
                  <a:lnTo>
                    <a:pt x="0" y="111"/>
                  </a:lnTo>
                  <a:lnTo>
                    <a:pt x="11" y="105"/>
                  </a:lnTo>
                  <a:moveTo>
                    <a:pt x="169" y="127"/>
                  </a:moveTo>
                  <a:lnTo>
                    <a:pt x="169" y="137"/>
                  </a:lnTo>
                  <a:lnTo>
                    <a:pt x="179" y="148"/>
                  </a:lnTo>
                  <a:lnTo>
                    <a:pt x="190" y="132"/>
                  </a:lnTo>
                  <a:lnTo>
                    <a:pt x="190" y="121"/>
                  </a:lnTo>
                  <a:lnTo>
                    <a:pt x="174" y="121"/>
                  </a:lnTo>
                  <a:lnTo>
                    <a:pt x="169" y="127"/>
                  </a:lnTo>
                  <a:moveTo>
                    <a:pt x="227" y="74"/>
                  </a:moveTo>
                  <a:lnTo>
                    <a:pt x="222" y="84"/>
                  </a:lnTo>
                  <a:lnTo>
                    <a:pt x="232" y="84"/>
                  </a:lnTo>
                  <a:lnTo>
                    <a:pt x="243" y="79"/>
                  </a:lnTo>
                  <a:lnTo>
                    <a:pt x="237" y="63"/>
                  </a:lnTo>
                  <a:lnTo>
                    <a:pt x="227" y="63"/>
                  </a:lnTo>
                  <a:lnTo>
                    <a:pt x="227" y="74"/>
                  </a:lnTo>
                </a:path>
              </a:pathLst>
            </a:custGeom>
            <a:solidFill>
              <a:srgbClr val="E1E1E1"/>
            </a:solidFill>
            <a:ln w="3175">
              <a:solidFill>
                <a:srgbClr val="000000"/>
              </a:solidFill>
              <a:round/>
              <a:headEnd/>
              <a:tailEnd/>
            </a:ln>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72" name="Freeform 680"/>
            <p:cNvSpPr>
              <a:spLocks/>
            </p:cNvSpPr>
            <p:nvPr/>
          </p:nvSpPr>
          <p:spPr bwMode="auto">
            <a:xfrm>
              <a:off x="1940" y="1878"/>
              <a:ext cx="26" cy="31"/>
            </a:xfrm>
            <a:custGeom>
              <a:avLst/>
              <a:gdLst>
                <a:gd name="T0" fmla="*/ 21 w 26"/>
                <a:gd name="T1" fmla="*/ 16 h 31"/>
                <a:gd name="T2" fmla="*/ 21 w 26"/>
                <a:gd name="T3" fmla="*/ 16 h 31"/>
                <a:gd name="T4" fmla="*/ 21 w 26"/>
                <a:gd name="T5" fmla="*/ 21 h 31"/>
                <a:gd name="T6" fmla="*/ 21 w 26"/>
                <a:gd name="T7" fmla="*/ 21 h 31"/>
                <a:gd name="T8" fmla="*/ 21 w 26"/>
                <a:gd name="T9" fmla="*/ 21 h 31"/>
                <a:gd name="T10" fmla="*/ 21 w 26"/>
                <a:gd name="T11" fmla="*/ 21 h 31"/>
                <a:gd name="T12" fmla="*/ 21 w 26"/>
                <a:gd name="T13" fmla="*/ 26 h 31"/>
                <a:gd name="T14" fmla="*/ 16 w 26"/>
                <a:gd name="T15" fmla="*/ 26 h 31"/>
                <a:gd name="T16" fmla="*/ 16 w 26"/>
                <a:gd name="T17" fmla="*/ 26 h 31"/>
                <a:gd name="T18" fmla="*/ 16 w 26"/>
                <a:gd name="T19" fmla="*/ 26 h 31"/>
                <a:gd name="T20" fmla="*/ 16 w 26"/>
                <a:gd name="T21" fmla="*/ 26 h 31"/>
                <a:gd name="T22" fmla="*/ 10 w 26"/>
                <a:gd name="T23" fmla="*/ 26 h 31"/>
                <a:gd name="T24" fmla="*/ 10 w 26"/>
                <a:gd name="T25" fmla="*/ 31 h 31"/>
                <a:gd name="T26" fmla="*/ 10 w 26"/>
                <a:gd name="T27" fmla="*/ 31 h 31"/>
                <a:gd name="T28" fmla="*/ 10 w 26"/>
                <a:gd name="T29" fmla="*/ 31 h 31"/>
                <a:gd name="T30" fmla="*/ 5 w 26"/>
                <a:gd name="T31" fmla="*/ 31 h 31"/>
                <a:gd name="T32" fmla="*/ 5 w 26"/>
                <a:gd name="T33" fmla="*/ 31 h 31"/>
                <a:gd name="T34" fmla="*/ 5 w 26"/>
                <a:gd name="T35" fmla="*/ 31 h 31"/>
                <a:gd name="T36" fmla="*/ 5 w 26"/>
                <a:gd name="T37" fmla="*/ 26 h 31"/>
                <a:gd name="T38" fmla="*/ 0 w 26"/>
                <a:gd name="T39" fmla="*/ 26 h 31"/>
                <a:gd name="T40" fmla="*/ 0 w 26"/>
                <a:gd name="T41" fmla="*/ 26 h 31"/>
                <a:gd name="T42" fmla="*/ 0 w 26"/>
                <a:gd name="T43" fmla="*/ 26 h 31"/>
                <a:gd name="T44" fmla="*/ 0 w 26"/>
                <a:gd name="T45" fmla="*/ 26 h 31"/>
                <a:gd name="T46" fmla="*/ 0 w 26"/>
                <a:gd name="T47" fmla="*/ 21 h 31"/>
                <a:gd name="T48" fmla="*/ 0 w 26"/>
                <a:gd name="T49" fmla="*/ 21 h 31"/>
                <a:gd name="T50" fmla="*/ 0 w 26"/>
                <a:gd name="T51" fmla="*/ 21 h 31"/>
                <a:gd name="T52" fmla="*/ 0 w 26"/>
                <a:gd name="T53" fmla="*/ 21 h 31"/>
                <a:gd name="T54" fmla="*/ 0 w 26"/>
                <a:gd name="T55" fmla="*/ 16 h 31"/>
                <a:gd name="T56" fmla="*/ 0 w 26"/>
                <a:gd name="T57" fmla="*/ 16 h 31"/>
                <a:gd name="T58" fmla="*/ 0 w 26"/>
                <a:gd name="T59" fmla="*/ 16 h 31"/>
                <a:gd name="T60" fmla="*/ 0 w 26"/>
                <a:gd name="T61" fmla="*/ 10 h 31"/>
                <a:gd name="T62" fmla="*/ 0 w 26"/>
                <a:gd name="T63" fmla="*/ 10 h 31"/>
                <a:gd name="T64" fmla="*/ 0 w 26"/>
                <a:gd name="T65" fmla="*/ 10 h 31"/>
                <a:gd name="T66" fmla="*/ 0 w 26"/>
                <a:gd name="T67" fmla="*/ 10 h 31"/>
                <a:gd name="T68" fmla="*/ 0 w 26"/>
                <a:gd name="T69" fmla="*/ 5 h 31"/>
                <a:gd name="T70" fmla="*/ 0 w 26"/>
                <a:gd name="T71" fmla="*/ 5 h 31"/>
                <a:gd name="T72" fmla="*/ 0 w 26"/>
                <a:gd name="T73" fmla="*/ 5 h 31"/>
                <a:gd name="T74" fmla="*/ 5 w 26"/>
                <a:gd name="T75" fmla="*/ 5 h 31"/>
                <a:gd name="T76" fmla="*/ 5 w 26"/>
                <a:gd name="T77" fmla="*/ 0 h 31"/>
                <a:gd name="T78" fmla="*/ 5 w 26"/>
                <a:gd name="T79" fmla="*/ 0 h 31"/>
                <a:gd name="T80" fmla="*/ 5 w 26"/>
                <a:gd name="T81" fmla="*/ 0 h 31"/>
                <a:gd name="T82" fmla="*/ 10 w 26"/>
                <a:gd name="T83" fmla="*/ 0 h 31"/>
                <a:gd name="T84" fmla="*/ 10 w 26"/>
                <a:gd name="T85" fmla="*/ 0 h 31"/>
                <a:gd name="T86" fmla="*/ 10 w 26"/>
                <a:gd name="T87" fmla="*/ 0 h 31"/>
                <a:gd name="T88" fmla="*/ 10 w 26"/>
                <a:gd name="T89" fmla="*/ 0 h 31"/>
                <a:gd name="T90" fmla="*/ 16 w 26"/>
                <a:gd name="T91" fmla="*/ 0 h 31"/>
                <a:gd name="T92" fmla="*/ 16 w 26"/>
                <a:gd name="T93" fmla="*/ 0 h 31"/>
                <a:gd name="T94" fmla="*/ 16 w 26"/>
                <a:gd name="T95" fmla="*/ 0 h 31"/>
                <a:gd name="T96" fmla="*/ 16 w 26"/>
                <a:gd name="T97" fmla="*/ 0 h 31"/>
                <a:gd name="T98" fmla="*/ 21 w 26"/>
                <a:gd name="T99" fmla="*/ 0 h 31"/>
                <a:gd name="T100" fmla="*/ 21 w 26"/>
                <a:gd name="T101" fmla="*/ 0 h 31"/>
                <a:gd name="T102" fmla="*/ 21 w 26"/>
                <a:gd name="T103" fmla="*/ 5 h 31"/>
                <a:gd name="T104" fmla="*/ 21 w 26"/>
                <a:gd name="T105" fmla="*/ 5 h 31"/>
                <a:gd name="T106" fmla="*/ 21 w 26"/>
                <a:gd name="T107" fmla="*/ 5 h 31"/>
                <a:gd name="T108" fmla="*/ 21 w 26"/>
                <a:gd name="T109" fmla="*/ 5 h 31"/>
                <a:gd name="T110" fmla="*/ 21 w 26"/>
                <a:gd name="T111" fmla="*/ 10 h 31"/>
                <a:gd name="T112" fmla="*/ 26 w 26"/>
                <a:gd name="T113" fmla="*/ 10 h 31"/>
                <a:gd name="T114" fmla="*/ 26 w 26"/>
                <a:gd name="T115" fmla="*/ 10 h 31"/>
                <a:gd name="T116" fmla="*/ 26 w 26"/>
                <a:gd name="T117" fmla="*/ 10 h 31"/>
                <a:gd name="T118" fmla="*/ 26 w 26"/>
                <a:gd name="T11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 h="31">
                  <a:moveTo>
                    <a:pt x="26" y="16"/>
                  </a:moveTo>
                  <a:lnTo>
                    <a:pt x="26" y="16"/>
                  </a:lnTo>
                  <a:lnTo>
                    <a:pt x="26" y="16"/>
                  </a:lnTo>
                  <a:lnTo>
                    <a:pt x="21" y="16"/>
                  </a:lnTo>
                  <a:lnTo>
                    <a:pt x="21" y="16"/>
                  </a:lnTo>
                  <a:lnTo>
                    <a:pt x="21" y="16"/>
                  </a:lnTo>
                  <a:lnTo>
                    <a:pt x="21" y="16"/>
                  </a:lnTo>
                  <a:lnTo>
                    <a:pt x="21" y="16"/>
                  </a:lnTo>
                  <a:lnTo>
                    <a:pt x="21" y="16"/>
                  </a:lnTo>
                  <a:lnTo>
                    <a:pt x="21" y="16"/>
                  </a:lnTo>
                  <a:lnTo>
                    <a:pt x="21" y="16"/>
                  </a:lnTo>
                  <a:lnTo>
                    <a:pt x="21" y="16"/>
                  </a:lnTo>
                  <a:lnTo>
                    <a:pt x="21" y="16"/>
                  </a:lnTo>
                  <a:lnTo>
                    <a:pt x="21" y="16"/>
                  </a:lnTo>
                  <a:lnTo>
                    <a:pt x="21" y="16"/>
                  </a:lnTo>
                  <a:lnTo>
                    <a:pt x="21" y="16"/>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6"/>
                  </a:lnTo>
                  <a:lnTo>
                    <a:pt x="21" y="26"/>
                  </a:lnTo>
                  <a:lnTo>
                    <a:pt x="21" y="26"/>
                  </a:lnTo>
                  <a:lnTo>
                    <a:pt x="21" y="26"/>
                  </a:lnTo>
                  <a:lnTo>
                    <a:pt x="21" y="26"/>
                  </a:lnTo>
                  <a:lnTo>
                    <a:pt x="21" y="26"/>
                  </a:lnTo>
                  <a:lnTo>
                    <a:pt x="21"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0" y="26"/>
                  </a:lnTo>
                  <a:lnTo>
                    <a:pt x="10" y="26"/>
                  </a:lnTo>
                  <a:lnTo>
                    <a:pt x="10" y="26"/>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5" y="31"/>
                  </a:lnTo>
                  <a:lnTo>
                    <a:pt x="5" y="31"/>
                  </a:lnTo>
                  <a:lnTo>
                    <a:pt x="5" y="31"/>
                  </a:lnTo>
                  <a:lnTo>
                    <a:pt x="5" y="31"/>
                  </a:lnTo>
                  <a:lnTo>
                    <a:pt x="5" y="31"/>
                  </a:lnTo>
                  <a:lnTo>
                    <a:pt x="5" y="31"/>
                  </a:lnTo>
                  <a:lnTo>
                    <a:pt x="5" y="31"/>
                  </a:lnTo>
                  <a:lnTo>
                    <a:pt x="5" y="31"/>
                  </a:lnTo>
                  <a:lnTo>
                    <a:pt x="5" y="31"/>
                  </a:lnTo>
                  <a:lnTo>
                    <a:pt x="5" y="31"/>
                  </a:lnTo>
                  <a:lnTo>
                    <a:pt x="5" y="31"/>
                  </a:lnTo>
                  <a:lnTo>
                    <a:pt x="5" y="31"/>
                  </a:lnTo>
                  <a:lnTo>
                    <a:pt x="5" y="31"/>
                  </a:lnTo>
                  <a:lnTo>
                    <a:pt x="5" y="31"/>
                  </a:lnTo>
                  <a:lnTo>
                    <a:pt x="5" y="31"/>
                  </a:lnTo>
                  <a:lnTo>
                    <a:pt x="5" y="26"/>
                  </a:lnTo>
                  <a:lnTo>
                    <a:pt x="5" y="26"/>
                  </a:lnTo>
                  <a:lnTo>
                    <a:pt x="5" y="26"/>
                  </a:lnTo>
                  <a:lnTo>
                    <a:pt x="5" y="26"/>
                  </a:lnTo>
                  <a:lnTo>
                    <a:pt x="5" y="26"/>
                  </a:lnTo>
                  <a:lnTo>
                    <a:pt x="5" y="26"/>
                  </a:lnTo>
                  <a:lnTo>
                    <a:pt x="5" y="26"/>
                  </a:lnTo>
                  <a:lnTo>
                    <a:pt x="5" y="26"/>
                  </a:lnTo>
                  <a:lnTo>
                    <a:pt x="5" y="26"/>
                  </a:lnTo>
                  <a:lnTo>
                    <a:pt x="5" y="26"/>
                  </a:lnTo>
                  <a:lnTo>
                    <a:pt x="5"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5" y="5"/>
                  </a:lnTo>
                  <a:lnTo>
                    <a:pt x="5" y="5"/>
                  </a:lnTo>
                  <a:lnTo>
                    <a:pt x="5" y="5"/>
                  </a:lnTo>
                  <a:lnTo>
                    <a:pt x="5" y="5"/>
                  </a:lnTo>
                  <a:lnTo>
                    <a:pt x="5" y="5"/>
                  </a:lnTo>
                  <a:lnTo>
                    <a:pt x="5" y="5"/>
                  </a:lnTo>
                  <a:lnTo>
                    <a:pt x="5" y="5"/>
                  </a:lnTo>
                  <a:lnTo>
                    <a:pt x="5" y="5"/>
                  </a:lnTo>
                  <a:lnTo>
                    <a:pt x="5" y="5"/>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10"/>
                  </a:lnTo>
                  <a:lnTo>
                    <a:pt x="21"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6"/>
                  </a:lnTo>
                  <a:lnTo>
                    <a:pt x="26" y="16"/>
                  </a:lnTo>
                  <a:lnTo>
                    <a:pt x="26" y="16"/>
                  </a:lnTo>
                  <a:lnTo>
                    <a:pt x="26" y="16"/>
                  </a:lnTo>
                  <a:lnTo>
                    <a:pt x="26" y="16"/>
                  </a:lnTo>
                  <a:lnTo>
                    <a:pt x="26" y="1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73" name="Freeform 681"/>
            <p:cNvSpPr>
              <a:spLocks/>
            </p:cNvSpPr>
            <p:nvPr/>
          </p:nvSpPr>
          <p:spPr bwMode="auto">
            <a:xfrm>
              <a:off x="2014" y="2073"/>
              <a:ext cx="26" cy="32"/>
            </a:xfrm>
            <a:custGeom>
              <a:avLst/>
              <a:gdLst>
                <a:gd name="T0" fmla="*/ 26 w 26"/>
                <a:gd name="T1" fmla="*/ 16 h 32"/>
                <a:gd name="T2" fmla="*/ 26 w 26"/>
                <a:gd name="T3" fmla="*/ 16 h 32"/>
                <a:gd name="T4" fmla="*/ 26 w 26"/>
                <a:gd name="T5" fmla="*/ 21 h 32"/>
                <a:gd name="T6" fmla="*/ 26 w 26"/>
                <a:gd name="T7" fmla="*/ 21 h 32"/>
                <a:gd name="T8" fmla="*/ 26 w 26"/>
                <a:gd name="T9" fmla="*/ 21 h 32"/>
                <a:gd name="T10" fmla="*/ 21 w 26"/>
                <a:gd name="T11" fmla="*/ 26 h 32"/>
                <a:gd name="T12" fmla="*/ 21 w 26"/>
                <a:gd name="T13" fmla="*/ 26 h 32"/>
                <a:gd name="T14" fmla="*/ 21 w 26"/>
                <a:gd name="T15" fmla="*/ 26 h 32"/>
                <a:gd name="T16" fmla="*/ 21 w 26"/>
                <a:gd name="T17" fmla="*/ 26 h 32"/>
                <a:gd name="T18" fmla="*/ 21 w 26"/>
                <a:gd name="T19" fmla="*/ 26 h 32"/>
                <a:gd name="T20" fmla="*/ 15 w 26"/>
                <a:gd name="T21" fmla="*/ 32 h 32"/>
                <a:gd name="T22" fmla="*/ 15 w 26"/>
                <a:gd name="T23" fmla="*/ 32 h 32"/>
                <a:gd name="T24" fmla="*/ 15 w 26"/>
                <a:gd name="T25" fmla="*/ 32 h 32"/>
                <a:gd name="T26" fmla="*/ 15 w 26"/>
                <a:gd name="T27" fmla="*/ 32 h 32"/>
                <a:gd name="T28" fmla="*/ 10 w 26"/>
                <a:gd name="T29" fmla="*/ 32 h 32"/>
                <a:gd name="T30" fmla="*/ 10 w 26"/>
                <a:gd name="T31" fmla="*/ 32 h 32"/>
                <a:gd name="T32" fmla="*/ 10 w 26"/>
                <a:gd name="T33" fmla="*/ 32 h 32"/>
                <a:gd name="T34" fmla="*/ 5 w 26"/>
                <a:gd name="T35" fmla="*/ 32 h 32"/>
                <a:gd name="T36" fmla="*/ 5 w 26"/>
                <a:gd name="T37" fmla="*/ 32 h 32"/>
                <a:gd name="T38" fmla="*/ 5 w 26"/>
                <a:gd name="T39" fmla="*/ 26 h 32"/>
                <a:gd name="T40" fmla="*/ 5 w 26"/>
                <a:gd name="T41" fmla="*/ 26 h 32"/>
                <a:gd name="T42" fmla="*/ 5 w 26"/>
                <a:gd name="T43" fmla="*/ 26 h 32"/>
                <a:gd name="T44" fmla="*/ 0 w 26"/>
                <a:gd name="T45" fmla="*/ 26 h 32"/>
                <a:gd name="T46" fmla="*/ 0 w 26"/>
                <a:gd name="T47" fmla="*/ 26 h 32"/>
                <a:gd name="T48" fmla="*/ 0 w 26"/>
                <a:gd name="T49" fmla="*/ 21 h 32"/>
                <a:gd name="T50" fmla="*/ 0 w 26"/>
                <a:gd name="T51" fmla="*/ 21 h 32"/>
                <a:gd name="T52" fmla="*/ 0 w 26"/>
                <a:gd name="T53" fmla="*/ 21 h 32"/>
                <a:gd name="T54" fmla="*/ 0 w 26"/>
                <a:gd name="T55" fmla="*/ 21 h 32"/>
                <a:gd name="T56" fmla="*/ 0 w 26"/>
                <a:gd name="T57" fmla="*/ 16 h 32"/>
                <a:gd name="T58" fmla="*/ 0 w 26"/>
                <a:gd name="T59" fmla="*/ 16 h 32"/>
                <a:gd name="T60" fmla="*/ 0 w 26"/>
                <a:gd name="T61" fmla="*/ 16 h 32"/>
                <a:gd name="T62" fmla="*/ 0 w 26"/>
                <a:gd name="T63" fmla="*/ 11 h 32"/>
                <a:gd name="T64" fmla="*/ 0 w 26"/>
                <a:gd name="T65" fmla="*/ 11 h 32"/>
                <a:gd name="T66" fmla="*/ 0 w 26"/>
                <a:gd name="T67" fmla="*/ 11 h 32"/>
                <a:gd name="T68" fmla="*/ 0 w 26"/>
                <a:gd name="T69" fmla="*/ 11 h 32"/>
                <a:gd name="T70" fmla="*/ 0 w 26"/>
                <a:gd name="T71" fmla="*/ 5 h 32"/>
                <a:gd name="T72" fmla="*/ 5 w 26"/>
                <a:gd name="T73" fmla="*/ 5 h 32"/>
                <a:gd name="T74" fmla="*/ 5 w 26"/>
                <a:gd name="T75" fmla="*/ 5 h 32"/>
                <a:gd name="T76" fmla="*/ 5 w 26"/>
                <a:gd name="T77" fmla="*/ 5 h 32"/>
                <a:gd name="T78" fmla="*/ 5 w 26"/>
                <a:gd name="T79" fmla="*/ 0 h 32"/>
                <a:gd name="T80" fmla="*/ 5 w 26"/>
                <a:gd name="T81" fmla="*/ 0 h 32"/>
                <a:gd name="T82" fmla="*/ 10 w 26"/>
                <a:gd name="T83" fmla="*/ 0 h 32"/>
                <a:gd name="T84" fmla="*/ 10 w 26"/>
                <a:gd name="T85" fmla="*/ 0 h 32"/>
                <a:gd name="T86" fmla="*/ 10 w 26"/>
                <a:gd name="T87" fmla="*/ 0 h 32"/>
                <a:gd name="T88" fmla="*/ 15 w 26"/>
                <a:gd name="T89" fmla="*/ 0 h 32"/>
                <a:gd name="T90" fmla="*/ 15 w 26"/>
                <a:gd name="T91" fmla="*/ 0 h 32"/>
                <a:gd name="T92" fmla="*/ 15 w 26"/>
                <a:gd name="T93" fmla="*/ 0 h 32"/>
                <a:gd name="T94" fmla="*/ 15 w 26"/>
                <a:gd name="T95" fmla="*/ 0 h 32"/>
                <a:gd name="T96" fmla="*/ 21 w 26"/>
                <a:gd name="T97" fmla="*/ 0 h 32"/>
                <a:gd name="T98" fmla="*/ 21 w 26"/>
                <a:gd name="T99" fmla="*/ 0 h 32"/>
                <a:gd name="T100" fmla="*/ 21 w 26"/>
                <a:gd name="T101" fmla="*/ 5 h 32"/>
                <a:gd name="T102" fmla="*/ 21 w 26"/>
                <a:gd name="T103" fmla="*/ 5 h 32"/>
                <a:gd name="T104" fmla="*/ 21 w 26"/>
                <a:gd name="T105" fmla="*/ 5 h 32"/>
                <a:gd name="T106" fmla="*/ 26 w 26"/>
                <a:gd name="T107" fmla="*/ 5 h 32"/>
                <a:gd name="T108" fmla="*/ 26 w 26"/>
                <a:gd name="T109" fmla="*/ 5 h 32"/>
                <a:gd name="T110" fmla="*/ 26 w 26"/>
                <a:gd name="T111" fmla="*/ 11 h 32"/>
                <a:gd name="T112" fmla="*/ 26 w 26"/>
                <a:gd name="T113" fmla="*/ 11 h 32"/>
                <a:gd name="T114" fmla="*/ 26 w 26"/>
                <a:gd name="T115" fmla="*/ 11 h 32"/>
                <a:gd name="T116" fmla="*/ 26 w 26"/>
                <a:gd name="T117" fmla="*/ 16 h 32"/>
                <a:gd name="T118" fmla="*/ 26 w 26"/>
                <a:gd name="T119" fmla="*/ 16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 h="32">
                  <a:moveTo>
                    <a:pt x="26" y="16"/>
                  </a:move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1" y="21"/>
                  </a:lnTo>
                  <a:lnTo>
                    <a:pt x="21" y="21"/>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15" y="26"/>
                  </a:lnTo>
                  <a:lnTo>
                    <a:pt x="15" y="26"/>
                  </a:lnTo>
                  <a:lnTo>
                    <a:pt x="15" y="32"/>
                  </a:lnTo>
                  <a:lnTo>
                    <a:pt x="15" y="32"/>
                  </a:lnTo>
                  <a:lnTo>
                    <a:pt x="15" y="32"/>
                  </a:lnTo>
                  <a:lnTo>
                    <a:pt x="15" y="32"/>
                  </a:lnTo>
                  <a:lnTo>
                    <a:pt x="15" y="32"/>
                  </a:lnTo>
                  <a:lnTo>
                    <a:pt x="15" y="32"/>
                  </a:lnTo>
                  <a:lnTo>
                    <a:pt x="15" y="32"/>
                  </a:lnTo>
                  <a:lnTo>
                    <a:pt x="15" y="32"/>
                  </a:lnTo>
                  <a:lnTo>
                    <a:pt x="15" y="32"/>
                  </a:lnTo>
                  <a:lnTo>
                    <a:pt x="15" y="32"/>
                  </a:lnTo>
                  <a:lnTo>
                    <a:pt x="15" y="32"/>
                  </a:lnTo>
                  <a:lnTo>
                    <a:pt x="15" y="32"/>
                  </a:lnTo>
                  <a:lnTo>
                    <a:pt x="15" y="32"/>
                  </a:lnTo>
                  <a:lnTo>
                    <a:pt x="15" y="32"/>
                  </a:lnTo>
                  <a:lnTo>
                    <a:pt x="15" y="32"/>
                  </a:lnTo>
                  <a:lnTo>
                    <a:pt x="15" y="32"/>
                  </a:lnTo>
                  <a:lnTo>
                    <a:pt x="15" y="32"/>
                  </a:lnTo>
                  <a:lnTo>
                    <a:pt x="15" y="32"/>
                  </a:lnTo>
                  <a:lnTo>
                    <a:pt x="15" y="32"/>
                  </a:lnTo>
                  <a:lnTo>
                    <a:pt x="15" y="32"/>
                  </a:lnTo>
                  <a:lnTo>
                    <a:pt x="15"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5" y="32"/>
                  </a:lnTo>
                  <a:lnTo>
                    <a:pt x="5" y="32"/>
                  </a:lnTo>
                  <a:lnTo>
                    <a:pt x="5" y="32"/>
                  </a:lnTo>
                  <a:lnTo>
                    <a:pt x="5" y="32"/>
                  </a:lnTo>
                  <a:lnTo>
                    <a:pt x="5" y="32"/>
                  </a:lnTo>
                  <a:lnTo>
                    <a:pt x="5" y="32"/>
                  </a:lnTo>
                  <a:lnTo>
                    <a:pt x="5" y="32"/>
                  </a:lnTo>
                  <a:lnTo>
                    <a:pt x="5" y="32"/>
                  </a:lnTo>
                  <a:lnTo>
                    <a:pt x="5" y="32"/>
                  </a:lnTo>
                  <a:lnTo>
                    <a:pt x="5" y="32"/>
                  </a:lnTo>
                  <a:lnTo>
                    <a:pt x="5" y="32"/>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5"/>
                  </a:lnTo>
                  <a:lnTo>
                    <a:pt x="0" y="5"/>
                  </a:lnTo>
                  <a:lnTo>
                    <a:pt x="0" y="5"/>
                  </a:lnTo>
                  <a:lnTo>
                    <a:pt x="0" y="5"/>
                  </a:lnTo>
                  <a:lnTo>
                    <a:pt x="0" y="5"/>
                  </a:lnTo>
                  <a:lnTo>
                    <a:pt x="0" y="5"/>
                  </a:lnTo>
                  <a:lnTo>
                    <a:pt x="0" y="5"/>
                  </a:lnTo>
                  <a:lnTo>
                    <a:pt x="0"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0"/>
                  </a:lnTo>
                  <a:lnTo>
                    <a:pt x="5" y="0"/>
                  </a:lnTo>
                  <a:lnTo>
                    <a:pt x="5" y="0"/>
                  </a:lnTo>
                  <a:lnTo>
                    <a:pt x="5" y="0"/>
                  </a:lnTo>
                  <a:lnTo>
                    <a:pt x="5" y="0"/>
                  </a:lnTo>
                  <a:lnTo>
                    <a:pt x="5" y="0"/>
                  </a:lnTo>
                  <a:lnTo>
                    <a:pt x="5" y="0"/>
                  </a:lnTo>
                  <a:lnTo>
                    <a:pt x="5" y="0"/>
                  </a:lnTo>
                  <a:lnTo>
                    <a:pt x="5"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6" y="5"/>
                  </a:lnTo>
                  <a:lnTo>
                    <a:pt x="26" y="5"/>
                  </a:lnTo>
                  <a:lnTo>
                    <a:pt x="26" y="5"/>
                  </a:lnTo>
                  <a:lnTo>
                    <a:pt x="26" y="5"/>
                  </a:lnTo>
                  <a:lnTo>
                    <a:pt x="26" y="5"/>
                  </a:lnTo>
                  <a:lnTo>
                    <a:pt x="26" y="5"/>
                  </a:lnTo>
                  <a:lnTo>
                    <a:pt x="26" y="5"/>
                  </a:lnTo>
                  <a:lnTo>
                    <a:pt x="26" y="5"/>
                  </a:lnTo>
                  <a:lnTo>
                    <a:pt x="26" y="5"/>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6"/>
                  </a:lnTo>
                  <a:lnTo>
                    <a:pt x="26" y="16"/>
                  </a:lnTo>
                  <a:lnTo>
                    <a:pt x="26" y="16"/>
                  </a:lnTo>
                  <a:lnTo>
                    <a:pt x="26" y="16"/>
                  </a:lnTo>
                  <a:lnTo>
                    <a:pt x="26" y="16"/>
                  </a:lnTo>
                  <a:lnTo>
                    <a:pt x="26" y="16"/>
                  </a:lnTo>
                  <a:lnTo>
                    <a:pt x="26" y="16"/>
                  </a:lnTo>
                  <a:lnTo>
                    <a:pt x="26" y="16"/>
                  </a:lnTo>
                  <a:lnTo>
                    <a:pt x="26" y="16"/>
                  </a:lnTo>
                  <a:lnTo>
                    <a:pt x="26" y="1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74" name="Freeform 682"/>
            <p:cNvSpPr>
              <a:spLocks/>
            </p:cNvSpPr>
            <p:nvPr/>
          </p:nvSpPr>
          <p:spPr bwMode="auto">
            <a:xfrm>
              <a:off x="1971" y="2173"/>
              <a:ext cx="27" cy="27"/>
            </a:xfrm>
            <a:custGeom>
              <a:avLst/>
              <a:gdLst>
                <a:gd name="T0" fmla="*/ 27 w 27"/>
                <a:gd name="T1" fmla="*/ 16 h 27"/>
                <a:gd name="T2" fmla="*/ 27 w 27"/>
                <a:gd name="T3" fmla="*/ 16 h 27"/>
                <a:gd name="T4" fmla="*/ 27 w 27"/>
                <a:gd name="T5" fmla="*/ 16 h 27"/>
                <a:gd name="T6" fmla="*/ 21 w 27"/>
                <a:gd name="T7" fmla="*/ 21 h 27"/>
                <a:gd name="T8" fmla="*/ 21 w 27"/>
                <a:gd name="T9" fmla="*/ 21 h 27"/>
                <a:gd name="T10" fmla="*/ 21 w 27"/>
                <a:gd name="T11" fmla="*/ 21 h 27"/>
                <a:gd name="T12" fmla="*/ 21 w 27"/>
                <a:gd name="T13" fmla="*/ 21 h 27"/>
                <a:gd name="T14" fmla="*/ 21 w 27"/>
                <a:gd name="T15" fmla="*/ 27 h 27"/>
                <a:gd name="T16" fmla="*/ 21 w 27"/>
                <a:gd name="T17" fmla="*/ 27 h 27"/>
                <a:gd name="T18" fmla="*/ 16 w 27"/>
                <a:gd name="T19" fmla="*/ 27 h 27"/>
                <a:gd name="T20" fmla="*/ 16 w 27"/>
                <a:gd name="T21" fmla="*/ 27 h 27"/>
                <a:gd name="T22" fmla="*/ 16 w 27"/>
                <a:gd name="T23" fmla="*/ 27 h 27"/>
                <a:gd name="T24" fmla="*/ 16 w 27"/>
                <a:gd name="T25" fmla="*/ 27 h 27"/>
                <a:gd name="T26" fmla="*/ 11 w 27"/>
                <a:gd name="T27" fmla="*/ 27 h 27"/>
                <a:gd name="T28" fmla="*/ 11 w 27"/>
                <a:gd name="T29" fmla="*/ 27 h 27"/>
                <a:gd name="T30" fmla="*/ 11 w 27"/>
                <a:gd name="T31" fmla="*/ 27 h 27"/>
                <a:gd name="T32" fmla="*/ 6 w 27"/>
                <a:gd name="T33" fmla="*/ 27 h 27"/>
                <a:gd name="T34" fmla="*/ 6 w 27"/>
                <a:gd name="T35" fmla="*/ 27 h 27"/>
                <a:gd name="T36" fmla="*/ 6 w 27"/>
                <a:gd name="T37" fmla="*/ 27 h 27"/>
                <a:gd name="T38" fmla="*/ 6 w 27"/>
                <a:gd name="T39" fmla="*/ 27 h 27"/>
                <a:gd name="T40" fmla="*/ 6 w 27"/>
                <a:gd name="T41" fmla="*/ 27 h 27"/>
                <a:gd name="T42" fmla="*/ 0 w 27"/>
                <a:gd name="T43" fmla="*/ 27 h 27"/>
                <a:gd name="T44" fmla="*/ 0 w 27"/>
                <a:gd name="T45" fmla="*/ 27 h 27"/>
                <a:gd name="T46" fmla="*/ 0 w 27"/>
                <a:gd name="T47" fmla="*/ 21 h 27"/>
                <a:gd name="T48" fmla="*/ 0 w 27"/>
                <a:gd name="T49" fmla="*/ 21 h 27"/>
                <a:gd name="T50" fmla="*/ 0 w 27"/>
                <a:gd name="T51" fmla="*/ 21 h 27"/>
                <a:gd name="T52" fmla="*/ 0 w 27"/>
                <a:gd name="T53" fmla="*/ 16 h 27"/>
                <a:gd name="T54" fmla="*/ 0 w 27"/>
                <a:gd name="T55" fmla="*/ 16 h 27"/>
                <a:gd name="T56" fmla="*/ 0 w 27"/>
                <a:gd name="T57" fmla="*/ 16 h 27"/>
                <a:gd name="T58" fmla="*/ 0 w 27"/>
                <a:gd name="T59" fmla="*/ 16 h 27"/>
                <a:gd name="T60" fmla="*/ 0 w 27"/>
                <a:gd name="T61" fmla="*/ 11 h 27"/>
                <a:gd name="T62" fmla="*/ 0 w 27"/>
                <a:gd name="T63" fmla="*/ 11 h 27"/>
                <a:gd name="T64" fmla="*/ 0 w 27"/>
                <a:gd name="T65" fmla="*/ 11 h 27"/>
                <a:gd name="T66" fmla="*/ 0 w 27"/>
                <a:gd name="T67" fmla="*/ 6 h 27"/>
                <a:gd name="T68" fmla="*/ 0 w 27"/>
                <a:gd name="T69" fmla="*/ 6 h 27"/>
                <a:gd name="T70" fmla="*/ 0 w 27"/>
                <a:gd name="T71" fmla="*/ 6 h 27"/>
                <a:gd name="T72" fmla="*/ 0 w 27"/>
                <a:gd name="T73" fmla="*/ 6 h 27"/>
                <a:gd name="T74" fmla="*/ 0 w 27"/>
                <a:gd name="T75" fmla="*/ 0 h 27"/>
                <a:gd name="T76" fmla="*/ 6 w 27"/>
                <a:gd name="T77" fmla="*/ 0 h 27"/>
                <a:gd name="T78" fmla="*/ 6 w 27"/>
                <a:gd name="T79" fmla="*/ 0 h 27"/>
                <a:gd name="T80" fmla="*/ 6 w 27"/>
                <a:gd name="T81" fmla="*/ 0 h 27"/>
                <a:gd name="T82" fmla="*/ 6 w 27"/>
                <a:gd name="T83" fmla="*/ 0 h 27"/>
                <a:gd name="T84" fmla="*/ 11 w 27"/>
                <a:gd name="T85" fmla="*/ 0 h 27"/>
                <a:gd name="T86" fmla="*/ 11 w 27"/>
                <a:gd name="T87" fmla="*/ 0 h 27"/>
                <a:gd name="T88" fmla="*/ 11 w 27"/>
                <a:gd name="T89" fmla="*/ 0 h 27"/>
                <a:gd name="T90" fmla="*/ 11 w 27"/>
                <a:gd name="T91" fmla="*/ 0 h 27"/>
                <a:gd name="T92" fmla="*/ 16 w 27"/>
                <a:gd name="T93" fmla="*/ 0 h 27"/>
                <a:gd name="T94" fmla="*/ 16 w 27"/>
                <a:gd name="T95" fmla="*/ 0 h 27"/>
                <a:gd name="T96" fmla="*/ 16 w 27"/>
                <a:gd name="T97" fmla="*/ 0 h 27"/>
                <a:gd name="T98" fmla="*/ 16 w 27"/>
                <a:gd name="T99" fmla="*/ 0 h 27"/>
                <a:gd name="T100" fmla="*/ 21 w 27"/>
                <a:gd name="T101" fmla="*/ 0 h 27"/>
                <a:gd name="T102" fmla="*/ 21 w 27"/>
                <a:gd name="T103" fmla="*/ 0 h 27"/>
                <a:gd name="T104" fmla="*/ 21 w 27"/>
                <a:gd name="T105" fmla="*/ 6 h 27"/>
                <a:gd name="T106" fmla="*/ 21 w 27"/>
                <a:gd name="T107" fmla="*/ 6 h 27"/>
                <a:gd name="T108" fmla="*/ 21 w 27"/>
                <a:gd name="T109" fmla="*/ 6 h 27"/>
                <a:gd name="T110" fmla="*/ 21 w 27"/>
                <a:gd name="T111" fmla="*/ 6 h 27"/>
                <a:gd name="T112" fmla="*/ 27 w 27"/>
                <a:gd name="T113" fmla="*/ 11 h 27"/>
                <a:gd name="T114" fmla="*/ 27 w 27"/>
                <a:gd name="T115" fmla="*/ 11 h 27"/>
                <a:gd name="T116" fmla="*/ 27 w 27"/>
                <a:gd name="T117" fmla="*/ 11 h 27"/>
                <a:gd name="T118" fmla="*/ 27 w 27"/>
                <a:gd name="T119" fmla="*/ 11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7" h="27">
                  <a:moveTo>
                    <a:pt x="27" y="16"/>
                  </a:move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1" y="16"/>
                  </a:lnTo>
                  <a:lnTo>
                    <a:pt x="21" y="16"/>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0" y="27"/>
                  </a:lnTo>
                  <a:lnTo>
                    <a:pt x="0" y="27"/>
                  </a:lnTo>
                  <a:lnTo>
                    <a:pt x="0" y="27"/>
                  </a:lnTo>
                  <a:lnTo>
                    <a:pt x="0" y="27"/>
                  </a:lnTo>
                  <a:lnTo>
                    <a:pt x="0" y="27"/>
                  </a:lnTo>
                  <a:lnTo>
                    <a:pt x="0" y="27"/>
                  </a:lnTo>
                  <a:lnTo>
                    <a:pt x="0" y="27"/>
                  </a:lnTo>
                  <a:lnTo>
                    <a:pt x="0" y="27"/>
                  </a:lnTo>
                  <a:lnTo>
                    <a:pt x="0" y="27"/>
                  </a:lnTo>
                  <a:lnTo>
                    <a:pt x="0" y="27"/>
                  </a:lnTo>
                  <a:lnTo>
                    <a:pt x="0" y="27"/>
                  </a:lnTo>
                  <a:lnTo>
                    <a:pt x="0" y="27"/>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0"/>
                  </a:lnTo>
                  <a:lnTo>
                    <a:pt x="0" y="0"/>
                  </a:lnTo>
                  <a:lnTo>
                    <a:pt x="0"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7" y="6"/>
                  </a:lnTo>
                  <a:lnTo>
                    <a:pt x="27" y="6"/>
                  </a:lnTo>
                  <a:lnTo>
                    <a:pt x="27" y="6"/>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75" name="Freeform 683"/>
            <p:cNvSpPr>
              <a:spLocks/>
            </p:cNvSpPr>
            <p:nvPr/>
          </p:nvSpPr>
          <p:spPr bwMode="auto">
            <a:xfrm>
              <a:off x="5130" y="2136"/>
              <a:ext cx="32" cy="32"/>
            </a:xfrm>
            <a:custGeom>
              <a:avLst/>
              <a:gdLst>
                <a:gd name="T0" fmla="*/ 32 w 32"/>
                <a:gd name="T1" fmla="*/ 21 h 32"/>
                <a:gd name="T2" fmla="*/ 32 w 32"/>
                <a:gd name="T3" fmla="*/ 21 h 32"/>
                <a:gd name="T4" fmla="*/ 32 w 32"/>
                <a:gd name="T5" fmla="*/ 21 h 32"/>
                <a:gd name="T6" fmla="*/ 32 w 32"/>
                <a:gd name="T7" fmla="*/ 27 h 32"/>
                <a:gd name="T8" fmla="*/ 27 w 32"/>
                <a:gd name="T9" fmla="*/ 27 h 32"/>
                <a:gd name="T10" fmla="*/ 27 w 32"/>
                <a:gd name="T11" fmla="*/ 27 h 32"/>
                <a:gd name="T12" fmla="*/ 27 w 32"/>
                <a:gd name="T13" fmla="*/ 27 h 32"/>
                <a:gd name="T14" fmla="*/ 27 w 32"/>
                <a:gd name="T15" fmla="*/ 32 h 32"/>
                <a:gd name="T16" fmla="*/ 27 w 32"/>
                <a:gd name="T17" fmla="*/ 32 h 32"/>
                <a:gd name="T18" fmla="*/ 27 w 32"/>
                <a:gd name="T19" fmla="*/ 32 h 32"/>
                <a:gd name="T20" fmla="*/ 21 w 32"/>
                <a:gd name="T21" fmla="*/ 32 h 32"/>
                <a:gd name="T22" fmla="*/ 21 w 32"/>
                <a:gd name="T23" fmla="*/ 32 h 32"/>
                <a:gd name="T24" fmla="*/ 21 w 32"/>
                <a:gd name="T25" fmla="*/ 32 h 32"/>
                <a:gd name="T26" fmla="*/ 21 w 32"/>
                <a:gd name="T27" fmla="*/ 32 h 32"/>
                <a:gd name="T28" fmla="*/ 16 w 32"/>
                <a:gd name="T29" fmla="*/ 32 h 32"/>
                <a:gd name="T30" fmla="*/ 16 w 32"/>
                <a:gd name="T31" fmla="*/ 32 h 32"/>
                <a:gd name="T32" fmla="*/ 16 w 32"/>
                <a:gd name="T33" fmla="*/ 32 h 32"/>
                <a:gd name="T34" fmla="*/ 16 w 32"/>
                <a:gd name="T35" fmla="*/ 32 h 32"/>
                <a:gd name="T36" fmla="*/ 11 w 32"/>
                <a:gd name="T37" fmla="*/ 32 h 32"/>
                <a:gd name="T38" fmla="*/ 11 w 32"/>
                <a:gd name="T39" fmla="*/ 32 h 32"/>
                <a:gd name="T40" fmla="*/ 11 w 32"/>
                <a:gd name="T41" fmla="*/ 32 h 32"/>
                <a:gd name="T42" fmla="*/ 11 w 32"/>
                <a:gd name="T43" fmla="*/ 32 h 32"/>
                <a:gd name="T44" fmla="*/ 6 w 32"/>
                <a:gd name="T45" fmla="*/ 27 h 32"/>
                <a:gd name="T46" fmla="*/ 6 w 32"/>
                <a:gd name="T47" fmla="*/ 27 h 32"/>
                <a:gd name="T48" fmla="*/ 6 w 32"/>
                <a:gd name="T49" fmla="*/ 27 h 32"/>
                <a:gd name="T50" fmla="*/ 6 w 32"/>
                <a:gd name="T51" fmla="*/ 27 h 32"/>
                <a:gd name="T52" fmla="*/ 6 w 32"/>
                <a:gd name="T53" fmla="*/ 21 h 32"/>
                <a:gd name="T54" fmla="*/ 6 w 32"/>
                <a:gd name="T55" fmla="*/ 21 h 32"/>
                <a:gd name="T56" fmla="*/ 6 w 32"/>
                <a:gd name="T57" fmla="*/ 21 h 32"/>
                <a:gd name="T58" fmla="*/ 0 w 32"/>
                <a:gd name="T59" fmla="*/ 16 h 32"/>
                <a:gd name="T60" fmla="*/ 0 w 32"/>
                <a:gd name="T61" fmla="*/ 16 h 32"/>
                <a:gd name="T62" fmla="*/ 0 w 32"/>
                <a:gd name="T63" fmla="*/ 16 h 32"/>
                <a:gd name="T64" fmla="*/ 0 w 32"/>
                <a:gd name="T65" fmla="*/ 11 h 32"/>
                <a:gd name="T66" fmla="*/ 0 w 32"/>
                <a:gd name="T67" fmla="*/ 11 h 32"/>
                <a:gd name="T68" fmla="*/ 6 w 32"/>
                <a:gd name="T69" fmla="*/ 11 h 32"/>
                <a:gd name="T70" fmla="*/ 6 w 32"/>
                <a:gd name="T71" fmla="*/ 11 h 32"/>
                <a:gd name="T72" fmla="*/ 6 w 32"/>
                <a:gd name="T73" fmla="*/ 6 h 32"/>
                <a:gd name="T74" fmla="*/ 6 w 32"/>
                <a:gd name="T75" fmla="*/ 6 h 32"/>
                <a:gd name="T76" fmla="*/ 6 w 32"/>
                <a:gd name="T77" fmla="*/ 6 h 32"/>
                <a:gd name="T78" fmla="*/ 6 w 32"/>
                <a:gd name="T79" fmla="*/ 6 h 32"/>
                <a:gd name="T80" fmla="*/ 11 w 32"/>
                <a:gd name="T81" fmla="*/ 6 h 32"/>
                <a:gd name="T82" fmla="*/ 11 w 32"/>
                <a:gd name="T83" fmla="*/ 6 h 32"/>
                <a:gd name="T84" fmla="*/ 11 w 32"/>
                <a:gd name="T85" fmla="*/ 0 h 32"/>
                <a:gd name="T86" fmla="*/ 11 w 32"/>
                <a:gd name="T87" fmla="*/ 0 h 32"/>
                <a:gd name="T88" fmla="*/ 16 w 32"/>
                <a:gd name="T89" fmla="*/ 0 h 32"/>
                <a:gd name="T90" fmla="*/ 16 w 32"/>
                <a:gd name="T91" fmla="*/ 0 h 32"/>
                <a:gd name="T92" fmla="*/ 16 w 32"/>
                <a:gd name="T93" fmla="*/ 0 h 32"/>
                <a:gd name="T94" fmla="*/ 16 w 32"/>
                <a:gd name="T95" fmla="*/ 6 h 32"/>
                <a:gd name="T96" fmla="*/ 21 w 32"/>
                <a:gd name="T97" fmla="*/ 6 h 32"/>
                <a:gd name="T98" fmla="*/ 21 w 32"/>
                <a:gd name="T99" fmla="*/ 6 h 32"/>
                <a:gd name="T100" fmla="*/ 21 w 32"/>
                <a:gd name="T101" fmla="*/ 6 h 32"/>
                <a:gd name="T102" fmla="*/ 21 w 32"/>
                <a:gd name="T103" fmla="*/ 6 h 32"/>
                <a:gd name="T104" fmla="*/ 27 w 32"/>
                <a:gd name="T105" fmla="*/ 6 h 32"/>
                <a:gd name="T106" fmla="*/ 27 w 32"/>
                <a:gd name="T107" fmla="*/ 11 h 32"/>
                <a:gd name="T108" fmla="*/ 27 w 32"/>
                <a:gd name="T109" fmla="*/ 11 h 32"/>
                <a:gd name="T110" fmla="*/ 27 w 32"/>
                <a:gd name="T111" fmla="*/ 11 h 32"/>
                <a:gd name="T112" fmla="*/ 27 w 32"/>
                <a:gd name="T113" fmla="*/ 11 h 32"/>
                <a:gd name="T114" fmla="*/ 27 w 32"/>
                <a:gd name="T115" fmla="*/ 16 h 32"/>
                <a:gd name="T116" fmla="*/ 27 w 32"/>
                <a:gd name="T117" fmla="*/ 16 h 32"/>
                <a:gd name="T118" fmla="*/ 32 w 32"/>
                <a:gd name="T119" fmla="*/ 16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2" h="32">
                  <a:moveTo>
                    <a:pt x="32" y="16"/>
                  </a:moveTo>
                  <a:lnTo>
                    <a:pt x="32" y="16"/>
                  </a:lnTo>
                  <a:lnTo>
                    <a:pt x="32" y="16"/>
                  </a:lnTo>
                  <a:lnTo>
                    <a:pt x="32" y="21"/>
                  </a:lnTo>
                  <a:lnTo>
                    <a:pt x="32" y="21"/>
                  </a:lnTo>
                  <a:lnTo>
                    <a:pt x="32" y="21"/>
                  </a:lnTo>
                  <a:lnTo>
                    <a:pt x="32" y="21"/>
                  </a:lnTo>
                  <a:lnTo>
                    <a:pt x="32" y="21"/>
                  </a:lnTo>
                  <a:lnTo>
                    <a:pt x="32" y="21"/>
                  </a:lnTo>
                  <a:lnTo>
                    <a:pt x="32" y="21"/>
                  </a:lnTo>
                  <a:lnTo>
                    <a:pt x="32" y="21"/>
                  </a:lnTo>
                  <a:lnTo>
                    <a:pt x="32" y="21"/>
                  </a:lnTo>
                  <a:lnTo>
                    <a:pt x="32" y="21"/>
                  </a:lnTo>
                  <a:lnTo>
                    <a:pt x="32" y="21"/>
                  </a:lnTo>
                  <a:lnTo>
                    <a:pt x="32" y="21"/>
                  </a:lnTo>
                  <a:lnTo>
                    <a:pt x="32" y="21"/>
                  </a:lnTo>
                  <a:lnTo>
                    <a:pt x="32" y="21"/>
                  </a:lnTo>
                  <a:lnTo>
                    <a:pt x="32" y="21"/>
                  </a:lnTo>
                  <a:lnTo>
                    <a:pt x="32" y="21"/>
                  </a:lnTo>
                  <a:lnTo>
                    <a:pt x="32" y="21"/>
                  </a:lnTo>
                  <a:lnTo>
                    <a:pt x="32" y="21"/>
                  </a:lnTo>
                  <a:lnTo>
                    <a:pt x="32" y="21"/>
                  </a:lnTo>
                  <a:lnTo>
                    <a:pt x="32" y="21"/>
                  </a:lnTo>
                  <a:lnTo>
                    <a:pt x="32" y="27"/>
                  </a:lnTo>
                  <a:lnTo>
                    <a:pt x="32" y="27"/>
                  </a:lnTo>
                  <a:lnTo>
                    <a:pt x="27" y="27"/>
                  </a:lnTo>
                  <a:lnTo>
                    <a:pt x="27" y="27"/>
                  </a:lnTo>
                  <a:lnTo>
                    <a:pt x="27" y="27"/>
                  </a:lnTo>
                  <a:lnTo>
                    <a:pt x="27" y="27"/>
                  </a:lnTo>
                  <a:lnTo>
                    <a:pt x="27" y="27"/>
                  </a:lnTo>
                  <a:lnTo>
                    <a:pt x="27" y="27"/>
                  </a:lnTo>
                  <a:lnTo>
                    <a:pt x="27" y="27"/>
                  </a:lnTo>
                  <a:lnTo>
                    <a:pt x="27" y="27"/>
                  </a:lnTo>
                  <a:lnTo>
                    <a:pt x="27" y="27"/>
                  </a:lnTo>
                  <a:lnTo>
                    <a:pt x="27" y="27"/>
                  </a:lnTo>
                  <a:lnTo>
                    <a:pt x="27" y="27"/>
                  </a:lnTo>
                  <a:lnTo>
                    <a:pt x="27" y="27"/>
                  </a:lnTo>
                  <a:lnTo>
                    <a:pt x="27" y="27"/>
                  </a:lnTo>
                  <a:lnTo>
                    <a:pt x="27" y="27"/>
                  </a:lnTo>
                  <a:lnTo>
                    <a:pt x="27" y="27"/>
                  </a:lnTo>
                  <a:lnTo>
                    <a:pt x="27" y="27"/>
                  </a:lnTo>
                  <a:lnTo>
                    <a:pt x="27" y="27"/>
                  </a:lnTo>
                  <a:lnTo>
                    <a:pt x="27" y="27"/>
                  </a:lnTo>
                  <a:lnTo>
                    <a:pt x="27" y="27"/>
                  </a:lnTo>
                  <a:lnTo>
                    <a:pt x="27" y="27"/>
                  </a:lnTo>
                  <a:lnTo>
                    <a:pt x="27" y="27"/>
                  </a:lnTo>
                  <a:lnTo>
                    <a:pt x="27" y="27"/>
                  </a:lnTo>
                  <a:lnTo>
                    <a:pt x="27" y="32"/>
                  </a:lnTo>
                  <a:lnTo>
                    <a:pt x="27" y="32"/>
                  </a:lnTo>
                  <a:lnTo>
                    <a:pt x="27" y="32"/>
                  </a:lnTo>
                  <a:lnTo>
                    <a:pt x="27" y="32"/>
                  </a:lnTo>
                  <a:lnTo>
                    <a:pt x="27" y="32"/>
                  </a:lnTo>
                  <a:lnTo>
                    <a:pt x="27" y="32"/>
                  </a:lnTo>
                  <a:lnTo>
                    <a:pt x="27" y="32"/>
                  </a:lnTo>
                  <a:lnTo>
                    <a:pt x="27" y="32"/>
                  </a:lnTo>
                  <a:lnTo>
                    <a:pt x="27" y="32"/>
                  </a:lnTo>
                  <a:lnTo>
                    <a:pt x="27" y="32"/>
                  </a:lnTo>
                  <a:lnTo>
                    <a:pt x="27" y="32"/>
                  </a:lnTo>
                  <a:lnTo>
                    <a:pt x="27" y="32"/>
                  </a:lnTo>
                  <a:lnTo>
                    <a:pt x="27" y="32"/>
                  </a:lnTo>
                  <a:lnTo>
                    <a:pt x="27" y="32"/>
                  </a:lnTo>
                  <a:lnTo>
                    <a:pt x="27" y="32"/>
                  </a:lnTo>
                  <a:lnTo>
                    <a:pt x="27" y="32"/>
                  </a:lnTo>
                  <a:lnTo>
                    <a:pt x="27" y="32"/>
                  </a:lnTo>
                  <a:lnTo>
                    <a:pt x="27"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27"/>
                  </a:lnTo>
                  <a:lnTo>
                    <a:pt x="11"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1"/>
                  </a:lnTo>
                  <a:lnTo>
                    <a:pt x="6" y="21"/>
                  </a:lnTo>
                  <a:lnTo>
                    <a:pt x="6" y="21"/>
                  </a:lnTo>
                  <a:lnTo>
                    <a:pt x="6" y="21"/>
                  </a:lnTo>
                  <a:lnTo>
                    <a:pt x="6" y="21"/>
                  </a:lnTo>
                  <a:lnTo>
                    <a:pt x="6" y="21"/>
                  </a:lnTo>
                  <a:lnTo>
                    <a:pt x="6" y="21"/>
                  </a:lnTo>
                  <a:lnTo>
                    <a:pt x="6" y="21"/>
                  </a:lnTo>
                  <a:lnTo>
                    <a:pt x="6" y="21"/>
                  </a:lnTo>
                  <a:lnTo>
                    <a:pt x="6" y="21"/>
                  </a:lnTo>
                  <a:lnTo>
                    <a:pt x="6" y="21"/>
                  </a:lnTo>
                  <a:lnTo>
                    <a:pt x="6" y="21"/>
                  </a:lnTo>
                  <a:lnTo>
                    <a:pt x="6" y="21"/>
                  </a:lnTo>
                  <a:lnTo>
                    <a:pt x="6" y="21"/>
                  </a:lnTo>
                  <a:lnTo>
                    <a:pt x="6" y="21"/>
                  </a:lnTo>
                  <a:lnTo>
                    <a:pt x="6" y="21"/>
                  </a:lnTo>
                  <a:lnTo>
                    <a:pt x="6" y="21"/>
                  </a:lnTo>
                  <a:lnTo>
                    <a:pt x="6"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1"/>
                  </a:lnTo>
                  <a:lnTo>
                    <a:pt x="0" y="11"/>
                  </a:lnTo>
                  <a:lnTo>
                    <a:pt x="0" y="11"/>
                  </a:lnTo>
                  <a:lnTo>
                    <a:pt x="0" y="11"/>
                  </a:lnTo>
                  <a:lnTo>
                    <a:pt x="0" y="11"/>
                  </a:lnTo>
                  <a:lnTo>
                    <a:pt x="0" y="11"/>
                  </a:lnTo>
                  <a:lnTo>
                    <a:pt x="0" y="11"/>
                  </a:lnTo>
                  <a:lnTo>
                    <a:pt x="0" y="11"/>
                  </a:lnTo>
                  <a:lnTo>
                    <a:pt x="6" y="11"/>
                  </a:lnTo>
                  <a:lnTo>
                    <a:pt x="6" y="11"/>
                  </a:lnTo>
                  <a:lnTo>
                    <a:pt x="6" y="11"/>
                  </a:lnTo>
                  <a:lnTo>
                    <a:pt x="6" y="11"/>
                  </a:lnTo>
                  <a:lnTo>
                    <a:pt x="6" y="11"/>
                  </a:lnTo>
                  <a:lnTo>
                    <a:pt x="6" y="11"/>
                  </a:lnTo>
                  <a:lnTo>
                    <a:pt x="6" y="11"/>
                  </a:lnTo>
                  <a:lnTo>
                    <a:pt x="6" y="11"/>
                  </a:lnTo>
                  <a:lnTo>
                    <a:pt x="6" y="11"/>
                  </a:lnTo>
                  <a:lnTo>
                    <a:pt x="6" y="11"/>
                  </a:lnTo>
                  <a:lnTo>
                    <a:pt x="6" y="11"/>
                  </a:lnTo>
                  <a:lnTo>
                    <a:pt x="6" y="11"/>
                  </a:lnTo>
                  <a:lnTo>
                    <a:pt x="6" y="11"/>
                  </a:lnTo>
                  <a:lnTo>
                    <a:pt x="6" y="11"/>
                  </a:lnTo>
                  <a:lnTo>
                    <a:pt x="6" y="11"/>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11" y="6"/>
                  </a:lnTo>
                  <a:lnTo>
                    <a:pt x="11" y="6"/>
                  </a:lnTo>
                  <a:lnTo>
                    <a:pt x="11" y="6"/>
                  </a:lnTo>
                  <a:lnTo>
                    <a:pt x="11" y="6"/>
                  </a:lnTo>
                  <a:lnTo>
                    <a:pt x="11" y="6"/>
                  </a:lnTo>
                  <a:lnTo>
                    <a:pt x="11" y="6"/>
                  </a:lnTo>
                  <a:lnTo>
                    <a:pt x="11" y="6"/>
                  </a:lnTo>
                  <a:lnTo>
                    <a:pt x="11" y="6"/>
                  </a:lnTo>
                  <a:lnTo>
                    <a:pt x="11" y="6"/>
                  </a:lnTo>
                  <a:lnTo>
                    <a:pt x="11" y="6"/>
                  </a:lnTo>
                  <a:lnTo>
                    <a:pt x="11" y="6"/>
                  </a:lnTo>
                  <a:lnTo>
                    <a:pt x="11" y="6"/>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6"/>
                  </a:lnTo>
                  <a:lnTo>
                    <a:pt x="16" y="6"/>
                  </a:lnTo>
                  <a:lnTo>
                    <a:pt x="16" y="6"/>
                  </a:lnTo>
                  <a:lnTo>
                    <a:pt x="16" y="6"/>
                  </a:lnTo>
                  <a:lnTo>
                    <a:pt x="16" y="6"/>
                  </a:lnTo>
                  <a:lnTo>
                    <a:pt x="16" y="6"/>
                  </a:lnTo>
                  <a:lnTo>
                    <a:pt x="16" y="6"/>
                  </a:lnTo>
                  <a:lnTo>
                    <a:pt x="16"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7" y="6"/>
                  </a:lnTo>
                  <a:lnTo>
                    <a:pt x="27" y="6"/>
                  </a:lnTo>
                  <a:lnTo>
                    <a:pt x="27" y="6"/>
                  </a:lnTo>
                  <a:lnTo>
                    <a:pt x="27" y="6"/>
                  </a:lnTo>
                  <a:lnTo>
                    <a:pt x="27" y="6"/>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32" y="16"/>
                  </a:lnTo>
                  <a:lnTo>
                    <a:pt x="32" y="16"/>
                  </a:lnTo>
                  <a:lnTo>
                    <a:pt x="32" y="16"/>
                  </a:lnTo>
                  <a:lnTo>
                    <a:pt x="32" y="16"/>
                  </a:lnTo>
                  <a:lnTo>
                    <a:pt x="32" y="16"/>
                  </a:lnTo>
                  <a:lnTo>
                    <a:pt x="32" y="1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76" name="Freeform 684"/>
            <p:cNvSpPr>
              <a:spLocks/>
            </p:cNvSpPr>
            <p:nvPr/>
          </p:nvSpPr>
          <p:spPr bwMode="auto">
            <a:xfrm>
              <a:off x="5209" y="2242"/>
              <a:ext cx="32" cy="31"/>
            </a:xfrm>
            <a:custGeom>
              <a:avLst/>
              <a:gdLst>
                <a:gd name="T0" fmla="*/ 32 w 32"/>
                <a:gd name="T1" fmla="*/ 16 h 31"/>
                <a:gd name="T2" fmla="*/ 32 w 32"/>
                <a:gd name="T3" fmla="*/ 21 h 31"/>
                <a:gd name="T4" fmla="*/ 27 w 32"/>
                <a:gd name="T5" fmla="*/ 21 h 31"/>
                <a:gd name="T6" fmla="*/ 27 w 32"/>
                <a:gd name="T7" fmla="*/ 21 h 31"/>
                <a:gd name="T8" fmla="*/ 27 w 32"/>
                <a:gd name="T9" fmla="*/ 26 h 31"/>
                <a:gd name="T10" fmla="*/ 27 w 32"/>
                <a:gd name="T11" fmla="*/ 26 h 31"/>
                <a:gd name="T12" fmla="*/ 27 w 32"/>
                <a:gd name="T13" fmla="*/ 26 h 31"/>
                <a:gd name="T14" fmla="*/ 27 w 32"/>
                <a:gd name="T15" fmla="*/ 26 h 31"/>
                <a:gd name="T16" fmla="*/ 27 w 32"/>
                <a:gd name="T17" fmla="*/ 26 h 31"/>
                <a:gd name="T18" fmla="*/ 22 w 32"/>
                <a:gd name="T19" fmla="*/ 31 h 31"/>
                <a:gd name="T20" fmla="*/ 22 w 32"/>
                <a:gd name="T21" fmla="*/ 31 h 31"/>
                <a:gd name="T22" fmla="*/ 22 w 32"/>
                <a:gd name="T23" fmla="*/ 31 h 31"/>
                <a:gd name="T24" fmla="*/ 22 w 32"/>
                <a:gd name="T25" fmla="*/ 31 h 31"/>
                <a:gd name="T26" fmla="*/ 16 w 32"/>
                <a:gd name="T27" fmla="*/ 31 h 31"/>
                <a:gd name="T28" fmla="*/ 16 w 32"/>
                <a:gd name="T29" fmla="*/ 31 h 31"/>
                <a:gd name="T30" fmla="*/ 16 w 32"/>
                <a:gd name="T31" fmla="*/ 31 h 31"/>
                <a:gd name="T32" fmla="*/ 16 w 32"/>
                <a:gd name="T33" fmla="*/ 31 h 31"/>
                <a:gd name="T34" fmla="*/ 11 w 32"/>
                <a:gd name="T35" fmla="*/ 31 h 31"/>
                <a:gd name="T36" fmla="*/ 11 w 32"/>
                <a:gd name="T37" fmla="*/ 31 h 31"/>
                <a:gd name="T38" fmla="*/ 11 w 32"/>
                <a:gd name="T39" fmla="*/ 31 h 31"/>
                <a:gd name="T40" fmla="*/ 11 w 32"/>
                <a:gd name="T41" fmla="*/ 31 h 31"/>
                <a:gd name="T42" fmla="*/ 6 w 32"/>
                <a:gd name="T43" fmla="*/ 26 h 31"/>
                <a:gd name="T44" fmla="*/ 6 w 32"/>
                <a:gd name="T45" fmla="*/ 26 h 31"/>
                <a:gd name="T46" fmla="*/ 6 w 32"/>
                <a:gd name="T47" fmla="*/ 26 h 31"/>
                <a:gd name="T48" fmla="*/ 6 w 32"/>
                <a:gd name="T49" fmla="*/ 26 h 31"/>
                <a:gd name="T50" fmla="*/ 6 w 32"/>
                <a:gd name="T51" fmla="*/ 21 h 31"/>
                <a:gd name="T52" fmla="*/ 6 w 32"/>
                <a:gd name="T53" fmla="*/ 21 h 31"/>
                <a:gd name="T54" fmla="*/ 6 w 32"/>
                <a:gd name="T55" fmla="*/ 21 h 31"/>
                <a:gd name="T56" fmla="*/ 0 w 32"/>
                <a:gd name="T57" fmla="*/ 16 h 31"/>
                <a:gd name="T58" fmla="*/ 0 w 32"/>
                <a:gd name="T59" fmla="*/ 16 h 31"/>
                <a:gd name="T60" fmla="*/ 0 w 32"/>
                <a:gd name="T61" fmla="*/ 16 h 31"/>
                <a:gd name="T62" fmla="*/ 0 w 32"/>
                <a:gd name="T63" fmla="*/ 16 h 31"/>
                <a:gd name="T64" fmla="*/ 0 w 32"/>
                <a:gd name="T65" fmla="*/ 10 h 31"/>
                <a:gd name="T66" fmla="*/ 0 w 32"/>
                <a:gd name="T67" fmla="*/ 10 h 31"/>
                <a:gd name="T68" fmla="*/ 6 w 32"/>
                <a:gd name="T69" fmla="*/ 10 h 31"/>
                <a:gd name="T70" fmla="*/ 6 w 32"/>
                <a:gd name="T71" fmla="*/ 5 h 31"/>
                <a:gd name="T72" fmla="*/ 6 w 32"/>
                <a:gd name="T73" fmla="*/ 5 h 31"/>
                <a:gd name="T74" fmla="*/ 6 w 32"/>
                <a:gd name="T75" fmla="*/ 5 h 31"/>
                <a:gd name="T76" fmla="*/ 6 w 32"/>
                <a:gd name="T77" fmla="*/ 5 h 31"/>
                <a:gd name="T78" fmla="*/ 6 w 32"/>
                <a:gd name="T79" fmla="*/ 5 h 31"/>
                <a:gd name="T80" fmla="*/ 11 w 32"/>
                <a:gd name="T81" fmla="*/ 0 h 31"/>
                <a:gd name="T82" fmla="*/ 11 w 32"/>
                <a:gd name="T83" fmla="*/ 0 h 31"/>
                <a:gd name="T84" fmla="*/ 11 w 32"/>
                <a:gd name="T85" fmla="*/ 0 h 31"/>
                <a:gd name="T86" fmla="*/ 11 w 32"/>
                <a:gd name="T87" fmla="*/ 0 h 31"/>
                <a:gd name="T88" fmla="*/ 16 w 32"/>
                <a:gd name="T89" fmla="*/ 0 h 31"/>
                <a:gd name="T90" fmla="*/ 16 w 32"/>
                <a:gd name="T91" fmla="*/ 0 h 31"/>
                <a:gd name="T92" fmla="*/ 16 w 32"/>
                <a:gd name="T93" fmla="*/ 0 h 31"/>
                <a:gd name="T94" fmla="*/ 16 w 32"/>
                <a:gd name="T95" fmla="*/ 0 h 31"/>
                <a:gd name="T96" fmla="*/ 22 w 32"/>
                <a:gd name="T97" fmla="*/ 0 h 31"/>
                <a:gd name="T98" fmla="*/ 22 w 32"/>
                <a:gd name="T99" fmla="*/ 5 h 31"/>
                <a:gd name="T100" fmla="*/ 22 w 32"/>
                <a:gd name="T101" fmla="*/ 5 h 31"/>
                <a:gd name="T102" fmla="*/ 22 w 32"/>
                <a:gd name="T103" fmla="*/ 5 h 31"/>
                <a:gd name="T104" fmla="*/ 27 w 32"/>
                <a:gd name="T105" fmla="*/ 5 h 31"/>
                <a:gd name="T106" fmla="*/ 27 w 32"/>
                <a:gd name="T107" fmla="*/ 5 h 31"/>
                <a:gd name="T108" fmla="*/ 27 w 32"/>
                <a:gd name="T109" fmla="*/ 10 h 31"/>
                <a:gd name="T110" fmla="*/ 27 w 32"/>
                <a:gd name="T111" fmla="*/ 10 h 31"/>
                <a:gd name="T112" fmla="*/ 27 w 32"/>
                <a:gd name="T113" fmla="*/ 10 h 31"/>
                <a:gd name="T114" fmla="*/ 27 w 32"/>
                <a:gd name="T115" fmla="*/ 10 h 31"/>
                <a:gd name="T116" fmla="*/ 27 w 32"/>
                <a:gd name="T117" fmla="*/ 16 h 31"/>
                <a:gd name="T118" fmla="*/ 32 w 32"/>
                <a:gd name="T11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2" h="31">
                  <a:moveTo>
                    <a:pt x="32" y="16"/>
                  </a:moveTo>
                  <a:lnTo>
                    <a:pt x="32" y="16"/>
                  </a:lnTo>
                  <a:lnTo>
                    <a:pt x="32" y="16"/>
                  </a:lnTo>
                  <a:lnTo>
                    <a:pt x="32" y="16"/>
                  </a:lnTo>
                  <a:lnTo>
                    <a:pt x="32" y="16"/>
                  </a:lnTo>
                  <a:lnTo>
                    <a:pt x="32" y="16"/>
                  </a:lnTo>
                  <a:lnTo>
                    <a:pt x="32" y="16"/>
                  </a:lnTo>
                  <a:lnTo>
                    <a:pt x="32" y="16"/>
                  </a:lnTo>
                  <a:lnTo>
                    <a:pt x="32" y="21"/>
                  </a:lnTo>
                  <a:lnTo>
                    <a:pt x="32" y="21"/>
                  </a:lnTo>
                  <a:lnTo>
                    <a:pt x="32" y="21"/>
                  </a:lnTo>
                  <a:lnTo>
                    <a:pt x="32" y="21"/>
                  </a:lnTo>
                  <a:lnTo>
                    <a:pt x="32"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31"/>
                  </a:lnTo>
                  <a:lnTo>
                    <a:pt x="27" y="31"/>
                  </a:lnTo>
                  <a:lnTo>
                    <a:pt x="27" y="31"/>
                  </a:lnTo>
                  <a:lnTo>
                    <a:pt x="27"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22"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1" y="31"/>
                  </a:lnTo>
                  <a:lnTo>
                    <a:pt x="11" y="31"/>
                  </a:lnTo>
                  <a:lnTo>
                    <a:pt x="11" y="31"/>
                  </a:lnTo>
                  <a:lnTo>
                    <a:pt x="11" y="31"/>
                  </a:lnTo>
                  <a:lnTo>
                    <a:pt x="11" y="31"/>
                  </a:lnTo>
                  <a:lnTo>
                    <a:pt x="11" y="31"/>
                  </a:lnTo>
                  <a:lnTo>
                    <a:pt x="11" y="31"/>
                  </a:lnTo>
                  <a:lnTo>
                    <a:pt x="11" y="31"/>
                  </a:lnTo>
                  <a:lnTo>
                    <a:pt x="11" y="31"/>
                  </a:lnTo>
                  <a:lnTo>
                    <a:pt x="11" y="31"/>
                  </a:lnTo>
                  <a:lnTo>
                    <a:pt x="11" y="31"/>
                  </a:lnTo>
                  <a:lnTo>
                    <a:pt x="11" y="31"/>
                  </a:lnTo>
                  <a:lnTo>
                    <a:pt x="11" y="31"/>
                  </a:lnTo>
                  <a:lnTo>
                    <a:pt x="11" y="31"/>
                  </a:lnTo>
                  <a:lnTo>
                    <a:pt x="11" y="31"/>
                  </a:lnTo>
                  <a:lnTo>
                    <a:pt x="11" y="31"/>
                  </a:lnTo>
                  <a:lnTo>
                    <a:pt x="11" y="31"/>
                  </a:lnTo>
                  <a:lnTo>
                    <a:pt x="11" y="31"/>
                  </a:lnTo>
                  <a:lnTo>
                    <a:pt x="11" y="31"/>
                  </a:lnTo>
                  <a:lnTo>
                    <a:pt x="11" y="31"/>
                  </a:lnTo>
                  <a:lnTo>
                    <a:pt x="11" y="26"/>
                  </a:lnTo>
                  <a:lnTo>
                    <a:pt x="11" y="26"/>
                  </a:lnTo>
                  <a:lnTo>
                    <a:pt x="11" y="26"/>
                  </a:lnTo>
                  <a:lnTo>
                    <a:pt x="11"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1"/>
                  </a:lnTo>
                  <a:lnTo>
                    <a:pt x="6" y="21"/>
                  </a:lnTo>
                  <a:lnTo>
                    <a:pt x="6" y="21"/>
                  </a:lnTo>
                  <a:lnTo>
                    <a:pt x="6" y="21"/>
                  </a:lnTo>
                  <a:lnTo>
                    <a:pt x="6" y="21"/>
                  </a:lnTo>
                  <a:lnTo>
                    <a:pt x="6" y="21"/>
                  </a:lnTo>
                  <a:lnTo>
                    <a:pt x="6" y="21"/>
                  </a:lnTo>
                  <a:lnTo>
                    <a:pt x="6" y="21"/>
                  </a:lnTo>
                  <a:lnTo>
                    <a:pt x="6" y="21"/>
                  </a:lnTo>
                  <a:lnTo>
                    <a:pt x="6" y="21"/>
                  </a:lnTo>
                  <a:lnTo>
                    <a:pt x="6" y="21"/>
                  </a:lnTo>
                  <a:lnTo>
                    <a:pt x="6" y="21"/>
                  </a:lnTo>
                  <a:lnTo>
                    <a:pt x="6" y="21"/>
                  </a:lnTo>
                  <a:lnTo>
                    <a:pt x="6" y="21"/>
                  </a:lnTo>
                  <a:lnTo>
                    <a:pt x="6" y="21"/>
                  </a:lnTo>
                  <a:lnTo>
                    <a:pt x="6" y="21"/>
                  </a:lnTo>
                  <a:lnTo>
                    <a:pt x="0"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6" y="10"/>
                  </a:lnTo>
                  <a:lnTo>
                    <a:pt x="6" y="10"/>
                  </a:lnTo>
                  <a:lnTo>
                    <a:pt x="6" y="10"/>
                  </a:lnTo>
                  <a:lnTo>
                    <a:pt x="6" y="10"/>
                  </a:lnTo>
                  <a:lnTo>
                    <a:pt x="6" y="10"/>
                  </a:lnTo>
                  <a:lnTo>
                    <a:pt x="6" y="10"/>
                  </a:lnTo>
                  <a:lnTo>
                    <a:pt x="6" y="10"/>
                  </a:lnTo>
                  <a:lnTo>
                    <a:pt x="6" y="10"/>
                  </a:lnTo>
                  <a:lnTo>
                    <a:pt x="6" y="10"/>
                  </a:lnTo>
                  <a:lnTo>
                    <a:pt x="6" y="10"/>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11" y="5"/>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22" y="0"/>
                  </a:lnTo>
                  <a:lnTo>
                    <a:pt x="22" y="0"/>
                  </a:lnTo>
                  <a:lnTo>
                    <a:pt x="22" y="0"/>
                  </a:lnTo>
                  <a:lnTo>
                    <a:pt x="22" y="0"/>
                  </a:lnTo>
                  <a:lnTo>
                    <a:pt x="22" y="0"/>
                  </a:lnTo>
                  <a:lnTo>
                    <a:pt x="22" y="0"/>
                  </a:lnTo>
                  <a:lnTo>
                    <a:pt x="22" y="0"/>
                  </a:lnTo>
                  <a:lnTo>
                    <a:pt x="22" y="0"/>
                  </a:lnTo>
                  <a:lnTo>
                    <a:pt x="22" y="0"/>
                  </a:lnTo>
                  <a:lnTo>
                    <a:pt x="22" y="5"/>
                  </a:lnTo>
                  <a:lnTo>
                    <a:pt x="22" y="5"/>
                  </a:lnTo>
                  <a:lnTo>
                    <a:pt x="22" y="5"/>
                  </a:lnTo>
                  <a:lnTo>
                    <a:pt x="22" y="5"/>
                  </a:lnTo>
                  <a:lnTo>
                    <a:pt x="22" y="5"/>
                  </a:lnTo>
                  <a:lnTo>
                    <a:pt x="22" y="5"/>
                  </a:lnTo>
                  <a:lnTo>
                    <a:pt x="22" y="5"/>
                  </a:lnTo>
                  <a:lnTo>
                    <a:pt x="22" y="5"/>
                  </a:lnTo>
                  <a:lnTo>
                    <a:pt x="22" y="5"/>
                  </a:lnTo>
                  <a:lnTo>
                    <a:pt x="22" y="5"/>
                  </a:lnTo>
                  <a:lnTo>
                    <a:pt x="22" y="5"/>
                  </a:lnTo>
                  <a:lnTo>
                    <a:pt x="22" y="5"/>
                  </a:lnTo>
                  <a:lnTo>
                    <a:pt x="22" y="5"/>
                  </a:lnTo>
                  <a:lnTo>
                    <a:pt x="22" y="5"/>
                  </a:lnTo>
                  <a:lnTo>
                    <a:pt x="22" y="5"/>
                  </a:lnTo>
                  <a:lnTo>
                    <a:pt x="27" y="5"/>
                  </a:lnTo>
                  <a:lnTo>
                    <a:pt x="27" y="5"/>
                  </a:lnTo>
                  <a:lnTo>
                    <a:pt x="27" y="5"/>
                  </a:lnTo>
                  <a:lnTo>
                    <a:pt x="27" y="5"/>
                  </a:lnTo>
                  <a:lnTo>
                    <a:pt x="27" y="5"/>
                  </a:lnTo>
                  <a:lnTo>
                    <a:pt x="27" y="5"/>
                  </a:lnTo>
                  <a:lnTo>
                    <a:pt x="27" y="5"/>
                  </a:lnTo>
                  <a:lnTo>
                    <a:pt x="27" y="5"/>
                  </a:lnTo>
                  <a:lnTo>
                    <a:pt x="27" y="5"/>
                  </a:lnTo>
                  <a:lnTo>
                    <a:pt x="27" y="5"/>
                  </a:lnTo>
                  <a:lnTo>
                    <a:pt x="27" y="5"/>
                  </a:lnTo>
                  <a:lnTo>
                    <a:pt x="27" y="5"/>
                  </a:lnTo>
                  <a:lnTo>
                    <a:pt x="27" y="5"/>
                  </a:lnTo>
                  <a:lnTo>
                    <a:pt x="27" y="5"/>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6"/>
                  </a:lnTo>
                  <a:lnTo>
                    <a:pt x="27" y="16"/>
                  </a:lnTo>
                  <a:lnTo>
                    <a:pt x="27" y="16"/>
                  </a:lnTo>
                  <a:lnTo>
                    <a:pt x="27" y="16"/>
                  </a:lnTo>
                  <a:lnTo>
                    <a:pt x="27" y="16"/>
                  </a:lnTo>
                  <a:lnTo>
                    <a:pt x="27" y="16"/>
                  </a:lnTo>
                  <a:lnTo>
                    <a:pt x="27" y="16"/>
                  </a:lnTo>
                  <a:lnTo>
                    <a:pt x="27" y="16"/>
                  </a:lnTo>
                  <a:lnTo>
                    <a:pt x="27" y="16"/>
                  </a:lnTo>
                  <a:lnTo>
                    <a:pt x="27" y="16"/>
                  </a:lnTo>
                  <a:lnTo>
                    <a:pt x="32" y="16"/>
                  </a:lnTo>
                  <a:lnTo>
                    <a:pt x="32" y="1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77" name="Freeform 685"/>
            <p:cNvSpPr>
              <a:spLocks/>
            </p:cNvSpPr>
            <p:nvPr/>
          </p:nvSpPr>
          <p:spPr bwMode="auto">
            <a:xfrm>
              <a:off x="5399" y="2537"/>
              <a:ext cx="27" cy="32"/>
            </a:xfrm>
            <a:custGeom>
              <a:avLst/>
              <a:gdLst>
                <a:gd name="T0" fmla="*/ 27 w 27"/>
                <a:gd name="T1" fmla="*/ 16 h 32"/>
                <a:gd name="T2" fmla="*/ 27 w 27"/>
                <a:gd name="T3" fmla="*/ 16 h 32"/>
                <a:gd name="T4" fmla="*/ 27 w 27"/>
                <a:gd name="T5" fmla="*/ 21 h 32"/>
                <a:gd name="T6" fmla="*/ 27 w 27"/>
                <a:gd name="T7" fmla="*/ 21 h 32"/>
                <a:gd name="T8" fmla="*/ 27 w 27"/>
                <a:gd name="T9" fmla="*/ 21 h 32"/>
                <a:gd name="T10" fmla="*/ 27 w 27"/>
                <a:gd name="T11" fmla="*/ 21 h 32"/>
                <a:gd name="T12" fmla="*/ 27 w 27"/>
                <a:gd name="T13" fmla="*/ 27 h 32"/>
                <a:gd name="T14" fmla="*/ 21 w 27"/>
                <a:gd name="T15" fmla="*/ 27 h 32"/>
                <a:gd name="T16" fmla="*/ 21 w 27"/>
                <a:gd name="T17" fmla="*/ 27 h 32"/>
                <a:gd name="T18" fmla="*/ 21 w 27"/>
                <a:gd name="T19" fmla="*/ 27 h 32"/>
                <a:gd name="T20" fmla="*/ 21 w 27"/>
                <a:gd name="T21" fmla="*/ 27 h 32"/>
                <a:gd name="T22" fmla="*/ 16 w 27"/>
                <a:gd name="T23" fmla="*/ 32 h 32"/>
                <a:gd name="T24" fmla="*/ 16 w 27"/>
                <a:gd name="T25" fmla="*/ 32 h 32"/>
                <a:gd name="T26" fmla="*/ 16 w 27"/>
                <a:gd name="T27" fmla="*/ 32 h 32"/>
                <a:gd name="T28" fmla="*/ 16 w 27"/>
                <a:gd name="T29" fmla="*/ 32 h 32"/>
                <a:gd name="T30" fmla="*/ 11 w 27"/>
                <a:gd name="T31" fmla="*/ 32 h 32"/>
                <a:gd name="T32" fmla="*/ 11 w 27"/>
                <a:gd name="T33" fmla="*/ 32 h 32"/>
                <a:gd name="T34" fmla="*/ 11 w 27"/>
                <a:gd name="T35" fmla="*/ 32 h 32"/>
                <a:gd name="T36" fmla="*/ 11 w 27"/>
                <a:gd name="T37" fmla="*/ 32 h 32"/>
                <a:gd name="T38" fmla="*/ 6 w 27"/>
                <a:gd name="T39" fmla="*/ 27 h 32"/>
                <a:gd name="T40" fmla="*/ 6 w 27"/>
                <a:gd name="T41" fmla="*/ 27 h 32"/>
                <a:gd name="T42" fmla="*/ 6 w 27"/>
                <a:gd name="T43" fmla="*/ 27 h 32"/>
                <a:gd name="T44" fmla="*/ 6 w 27"/>
                <a:gd name="T45" fmla="*/ 27 h 32"/>
                <a:gd name="T46" fmla="*/ 6 w 27"/>
                <a:gd name="T47" fmla="*/ 27 h 32"/>
                <a:gd name="T48" fmla="*/ 6 w 27"/>
                <a:gd name="T49" fmla="*/ 21 h 32"/>
                <a:gd name="T50" fmla="*/ 0 w 27"/>
                <a:gd name="T51" fmla="*/ 21 h 32"/>
                <a:gd name="T52" fmla="*/ 0 w 27"/>
                <a:gd name="T53" fmla="*/ 21 h 32"/>
                <a:gd name="T54" fmla="*/ 0 w 27"/>
                <a:gd name="T55" fmla="*/ 16 h 32"/>
                <a:gd name="T56" fmla="*/ 0 w 27"/>
                <a:gd name="T57" fmla="*/ 16 h 32"/>
                <a:gd name="T58" fmla="*/ 0 w 27"/>
                <a:gd name="T59" fmla="*/ 16 h 32"/>
                <a:gd name="T60" fmla="*/ 0 w 27"/>
                <a:gd name="T61" fmla="*/ 16 h 32"/>
                <a:gd name="T62" fmla="*/ 0 w 27"/>
                <a:gd name="T63" fmla="*/ 11 h 32"/>
                <a:gd name="T64" fmla="*/ 0 w 27"/>
                <a:gd name="T65" fmla="*/ 11 h 32"/>
                <a:gd name="T66" fmla="*/ 6 w 27"/>
                <a:gd name="T67" fmla="*/ 11 h 32"/>
                <a:gd name="T68" fmla="*/ 6 w 27"/>
                <a:gd name="T69" fmla="*/ 6 h 32"/>
                <a:gd name="T70" fmla="*/ 6 w 27"/>
                <a:gd name="T71" fmla="*/ 6 h 32"/>
                <a:gd name="T72" fmla="*/ 6 w 27"/>
                <a:gd name="T73" fmla="*/ 6 h 32"/>
                <a:gd name="T74" fmla="*/ 6 w 27"/>
                <a:gd name="T75" fmla="*/ 6 h 32"/>
                <a:gd name="T76" fmla="*/ 11 w 27"/>
                <a:gd name="T77" fmla="*/ 0 h 32"/>
                <a:gd name="T78" fmla="*/ 11 w 27"/>
                <a:gd name="T79" fmla="*/ 0 h 32"/>
                <a:gd name="T80" fmla="*/ 11 w 27"/>
                <a:gd name="T81" fmla="*/ 0 h 32"/>
                <a:gd name="T82" fmla="*/ 11 w 27"/>
                <a:gd name="T83" fmla="*/ 0 h 32"/>
                <a:gd name="T84" fmla="*/ 16 w 27"/>
                <a:gd name="T85" fmla="*/ 0 h 32"/>
                <a:gd name="T86" fmla="*/ 16 w 27"/>
                <a:gd name="T87" fmla="*/ 0 h 32"/>
                <a:gd name="T88" fmla="*/ 16 w 27"/>
                <a:gd name="T89" fmla="*/ 0 h 32"/>
                <a:gd name="T90" fmla="*/ 16 w 27"/>
                <a:gd name="T91" fmla="*/ 0 h 32"/>
                <a:gd name="T92" fmla="*/ 21 w 27"/>
                <a:gd name="T93" fmla="*/ 0 h 32"/>
                <a:gd name="T94" fmla="*/ 21 w 27"/>
                <a:gd name="T95" fmla="*/ 0 h 32"/>
                <a:gd name="T96" fmla="*/ 21 w 27"/>
                <a:gd name="T97" fmla="*/ 0 h 32"/>
                <a:gd name="T98" fmla="*/ 21 w 27"/>
                <a:gd name="T99" fmla="*/ 0 h 32"/>
                <a:gd name="T100" fmla="*/ 27 w 27"/>
                <a:gd name="T101" fmla="*/ 0 h 32"/>
                <a:gd name="T102" fmla="*/ 27 w 27"/>
                <a:gd name="T103" fmla="*/ 6 h 32"/>
                <a:gd name="T104" fmla="*/ 27 w 27"/>
                <a:gd name="T105" fmla="*/ 6 h 32"/>
                <a:gd name="T106" fmla="*/ 27 w 27"/>
                <a:gd name="T107" fmla="*/ 6 h 32"/>
                <a:gd name="T108" fmla="*/ 27 w 27"/>
                <a:gd name="T109" fmla="*/ 6 h 32"/>
                <a:gd name="T110" fmla="*/ 27 w 27"/>
                <a:gd name="T111" fmla="*/ 11 h 32"/>
                <a:gd name="T112" fmla="*/ 27 w 27"/>
                <a:gd name="T113" fmla="*/ 11 h 32"/>
                <a:gd name="T114" fmla="*/ 27 w 27"/>
                <a:gd name="T115" fmla="*/ 11 h 32"/>
                <a:gd name="T116" fmla="*/ 27 w 27"/>
                <a:gd name="T117" fmla="*/ 11 h 32"/>
                <a:gd name="T118" fmla="*/ 27 w 27"/>
                <a:gd name="T119" fmla="*/ 16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7" h="32">
                  <a:moveTo>
                    <a:pt x="27" y="16"/>
                  </a:move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7"/>
                  </a:lnTo>
                  <a:lnTo>
                    <a:pt x="27" y="27"/>
                  </a:lnTo>
                  <a:lnTo>
                    <a:pt x="27" y="27"/>
                  </a:lnTo>
                  <a:lnTo>
                    <a:pt x="27" y="27"/>
                  </a:lnTo>
                  <a:lnTo>
                    <a:pt x="27" y="27"/>
                  </a:lnTo>
                  <a:lnTo>
                    <a:pt x="27" y="27"/>
                  </a:lnTo>
                  <a:lnTo>
                    <a:pt x="27" y="27"/>
                  </a:lnTo>
                  <a:lnTo>
                    <a:pt x="27"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32"/>
                  </a:lnTo>
                  <a:lnTo>
                    <a:pt x="21"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1"/>
                  </a:lnTo>
                  <a:lnTo>
                    <a:pt x="6" y="21"/>
                  </a:lnTo>
                  <a:lnTo>
                    <a:pt x="6" y="21"/>
                  </a:lnTo>
                  <a:lnTo>
                    <a:pt x="6" y="21"/>
                  </a:lnTo>
                  <a:lnTo>
                    <a:pt x="6"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1"/>
                  </a:lnTo>
                  <a:lnTo>
                    <a:pt x="0" y="11"/>
                  </a:lnTo>
                  <a:lnTo>
                    <a:pt x="0" y="11"/>
                  </a:lnTo>
                  <a:lnTo>
                    <a:pt x="0" y="11"/>
                  </a:lnTo>
                  <a:lnTo>
                    <a:pt x="0" y="11"/>
                  </a:lnTo>
                  <a:lnTo>
                    <a:pt x="0" y="11"/>
                  </a:lnTo>
                  <a:lnTo>
                    <a:pt x="0" y="11"/>
                  </a:lnTo>
                  <a:lnTo>
                    <a:pt x="0" y="11"/>
                  </a:lnTo>
                  <a:lnTo>
                    <a:pt x="0" y="11"/>
                  </a:lnTo>
                  <a:lnTo>
                    <a:pt x="0" y="11"/>
                  </a:lnTo>
                  <a:lnTo>
                    <a:pt x="0" y="11"/>
                  </a:lnTo>
                  <a:lnTo>
                    <a:pt x="6" y="11"/>
                  </a:lnTo>
                  <a:lnTo>
                    <a:pt x="6" y="11"/>
                  </a:lnTo>
                  <a:lnTo>
                    <a:pt x="6" y="11"/>
                  </a:lnTo>
                  <a:lnTo>
                    <a:pt x="6" y="11"/>
                  </a:lnTo>
                  <a:lnTo>
                    <a:pt x="6" y="11"/>
                  </a:lnTo>
                  <a:lnTo>
                    <a:pt x="6" y="11"/>
                  </a:lnTo>
                  <a:lnTo>
                    <a:pt x="6" y="11"/>
                  </a:lnTo>
                  <a:lnTo>
                    <a:pt x="6" y="11"/>
                  </a:lnTo>
                  <a:lnTo>
                    <a:pt x="6" y="11"/>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6" y="6"/>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7" y="0"/>
                  </a:lnTo>
                  <a:lnTo>
                    <a:pt x="27" y="0"/>
                  </a:lnTo>
                  <a:lnTo>
                    <a:pt x="27" y="0"/>
                  </a:lnTo>
                  <a:lnTo>
                    <a:pt x="27" y="0"/>
                  </a:lnTo>
                  <a:lnTo>
                    <a:pt x="27" y="0"/>
                  </a:lnTo>
                  <a:lnTo>
                    <a:pt x="27" y="6"/>
                  </a:lnTo>
                  <a:lnTo>
                    <a:pt x="27" y="6"/>
                  </a:lnTo>
                  <a:lnTo>
                    <a:pt x="27" y="6"/>
                  </a:lnTo>
                  <a:lnTo>
                    <a:pt x="27" y="6"/>
                  </a:lnTo>
                  <a:lnTo>
                    <a:pt x="27" y="6"/>
                  </a:lnTo>
                  <a:lnTo>
                    <a:pt x="27" y="6"/>
                  </a:lnTo>
                  <a:lnTo>
                    <a:pt x="27" y="6"/>
                  </a:lnTo>
                  <a:lnTo>
                    <a:pt x="27" y="6"/>
                  </a:lnTo>
                  <a:lnTo>
                    <a:pt x="27" y="6"/>
                  </a:lnTo>
                  <a:lnTo>
                    <a:pt x="27" y="6"/>
                  </a:lnTo>
                  <a:lnTo>
                    <a:pt x="27" y="6"/>
                  </a:lnTo>
                  <a:lnTo>
                    <a:pt x="27" y="6"/>
                  </a:lnTo>
                  <a:lnTo>
                    <a:pt x="27" y="6"/>
                  </a:lnTo>
                  <a:lnTo>
                    <a:pt x="27" y="6"/>
                  </a:lnTo>
                  <a:lnTo>
                    <a:pt x="27" y="6"/>
                  </a:lnTo>
                  <a:lnTo>
                    <a:pt x="27" y="6"/>
                  </a:lnTo>
                  <a:lnTo>
                    <a:pt x="27" y="6"/>
                  </a:lnTo>
                  <a:lnTo>
                    <a:pt x="27" y="6"/>
                  </a:lnTo>
                  <a:lnTo>
                    <a:pt x="27" y="6"/>
                  </a:lnTo>
                  <a:lnTo>
                    <a:pt x="27" y="6"/>
                  </a:lnTo>
                  <a:lnTo>
                    <a:pt x="27" y="6"/>
                  </a:lnTo>
                  <a:lnTo>
                    <a:pt x="27" y="6"/>
                  </a:lnTo>
                  <a:lnTo>
                    <a:pt x="27" y="6"/>
                  </a:lnTo>
                  <a:lnTo>
                    <a:pt x="27" y="6"/>
                  </a:lnTo>
                  <a:lnTo>
                    <a:pt x="27" y="6"/>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6"/>
                  </a:lnTo>
                  <a:lnTo>
                    <a:pt x="27" y="16"/>
                  </a:lnTo>
                  <a:lnTo>
                    <a:pt x="27" y="16"/>
                  </a:lnTo>
                  <a:lnTo>
                    <a:pt x="27" y="16"/>
                  </a:lnTo>
                  <a:lnTo>
                    <a:pt x="27" y="16"/>
                  </a:lnTo>
                  <a:lnTo>
                    <a:pt x="27" y="16"/>
                  </a:lnTo>
                  <a:lnTo>
                    <a:pt x="27" y="16"/>
                  </a:lnTo>
                  <a:lnTo>
                    <a:pt x="27" y="16"/>
                  </a:lnTo>
                </a:path>
              </a:pathLst>
            </a:custGeom>
            <a:solidFill>
              <a:srgbClr val="FB97F4"/>
            </a:solidFill>
            <a:ln w="5" cap="sq">
              <a:solidFill>
                <a:srgbClr val="000000"/>
              </a:solidFill>
              <a:prstDash val="solid"/>
              <a:miter lim="800000"/>
              <a:headEnd/>
              <a:tailEnd/>
            </a:ln>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78" name="Freeform 686"/>
            <p:cNvSpPr>
              <a:spLocks/>
            </p:cNvSpPr>
            <p:nvPr/>
          </p:nvSpPr>
          <p:spPr bwMode="auto">
            <a:xfrm>
              <a:off x="5658" y="2516"/>
              <a:ext cx="26" cy="32"/>
            </a:xfrm>
            <a:custGeom>
              <a:avLst/>
              <a:gdLst>
                <a:gd name="T0" fmla="*/ 26 w 26"/>
                <a:gd name="T1" fmla="*/ 16 h 32"/>
                <a:gd name="T2" fmla="*/ 26 w 26"/>
                <a:gd name="T3" fmla="*/ 16 h 32"/>
                <a:gd name="T4" fmla="*/ 26 w 26"/>
                <a:gd name="T5" fmla="*/ 21 h 32"/>
                <a:gd name="T6" fmla="*/ 26 w 26"/>
                <a:gd name="T7" fmla="*/ 21 h 32"/>
                <a:gd name="T8" fmla="*/ 21 w 26"/>
                <a:gd name="T9" fmla="*/ 21 h 32"/>
                <a:gd name="T10" fmla="*/ 21 w 26"/>
                <a:gd name="T11" fmla="*/ 21 h 32"/>
                <a:gd name="T12" fmla="*/ 21 w 26"/>
                <a:gd name="T13" fmla="*/ 27 h 32"/>
                <a:gd name="T14" fmla="*/ 21 w 26"/>
                <a:gd name="T15" fmla="*/ 27 h 32"/>
                <a:gd name="T16" fmla="*/ 21 w 26"/>
                <a:gd name="T17" fmla="*/ 27 h 32"/>
                <a:gd name="T18" fmla="*/ 16 w 26"/>
                <a:gd name="T19" fmla="*/ 27 h 32"/>
                <a:gd name="T20" fmla="*/ 16 w 26"/>
                <a:gd name="T21" fmla="*/ 27 h 32"/>
                <a:gd name="T22" fmla="*/ 16 w 26"/>
                <a:gd name="T23" fmla="*/ 27 h 32"/>
                <a:gd name="T24" fmla="*/ 16 w 26"/>
                <a:gd name="T25" fmla="*/ 32 h 32"/>
                <a:gd name="T26" fmla="*/ 10 w 26"/>
                <a:gd name="T27" fmla="*/ 32 h 32"/>
                <a:gd name="T28" fmla="*/ 10 w 26"/>
                <a:gd name="T29" fmla="*/ 32 h 32"/>
                <a:gd name="T30" fmla="*/ 10 w 26"/>
                <a:gd name="T31" fmla="*/ 32 h 32"/>
                <a:gd name="T32" fmla="*/ 10 w 26"/>
                <a:gd name="T33" fmla="*/ 32 h 32"/>
                <a:gd name="T34" fmla="*/ 5 w 26"/>
                <a:gd name="T35" fmla="*/ 27 h 32"/>
                <a:gd name="T36" fmla="*/ 5 w 26"/>
                <a:gd name="T37" fmla="*/ 27 h 32"/>
                <a:gd name="T38" fmla="*/ 5 w 26"/>
                <a:gd name="T39" fmla="*/ 27 h 32"/>
                <a:gd name="T40" fmla="*/ 5 w 26"/>
                <a:gd name="T41" fmla="*/ 27 h 32"/>
                <a:gd name="T42" fmla="*/ 0 w 26"/>
                <a:gd name="T43" fmla="*/ 27 h 32"/>
                <a:gd name="T44" fmla="*/ 0 w 26"/>
                <a:gd name="T45" fmla="*/ 27 h 32"/>
                <a:gd name="T46" fmla="*/ 0 w 26"/>
                <a:gd name="T47" fmla="*/ 21 h 32"/>
                <a:gd name="T48" fmla="*/ 0 w 26"/>
                <a:gd name="T49" fmla="*/ 21 h 32"/>
                <a:gd name="T50" fmla="*/ 0 w 26"/>
                <a:gd name="T51" fmla="*/ 21 h 32"/>
                <a:gd name="T52" fmla="*/ 0 w 26"/>
                <a:gd name="T53" fmla="*/ 21 h 32"/>
                <a:gd name="T54" fmla="*/ 0 w 26"/>
                <a:gd name="T55" fmla="*/ 16 h 32"/>
                <a:gd name="T56" fmla="*/ 0 w 26"/>
                <a:gd name="T57" fmla="*/ 16 h 32"/>
                <a:gd name="T58" fmla="*/ 0 w 26"/>
                <a:gd name="T59" fmla="*/ 16 h 32"/>
                <a:gd name="T60" fmla="*/ 0 w 26"/>
                <a:gd name="T61" fmla="*/ 11 h 32"/>
                <a:gd name="T62" fmla="*/ 0 w 26"/>
                <a:gd name="T63" fmla="*/ 11 h 32"/>
                <a:gd name="T64" fmla="*/ 0 w 26"/>
                <a:gd name="T65" fmla="*/ 11 h 32"/>
                <a:gd name="T66" fmla="*/ 0 w 26"/>
                <a:gd name="T67" fmla="*/ 11 h 32"/>
                <a:gd name="T68" fmla="*/ 0 w 26"/>
                <a:gd name="T69" fmla="*/ 6 h 32"/>
                <a:gd name="T70" fmla="*/ 0 w 26"/>
                <a:gd name="T71" fmla="*/ 6 h 32"/>
                <a:gd name="T72" fmla="*/ 5 w 26"/>
                <a:gd name="T73" fmla="*/ 6 h 32"/>
                <a:gd name="T74" fmla="*/ 5 w 26"/>
                <a:gd name="T75" fmla="*/ 6 h 32"/>
                <a:gd name="T76" fmla="*/ 5 w 26"/>
                <a:gd name="T77" fmla="*/ 0 h 32"/>
                <a:gd name="T78" fmla="*/ 5 w 26"/>
                <a:gd name="T79" fmla="*/ 0 h 32"/>
                <a:gd name="T80" fmla="*/ 10 w 26"/>
                <a:gd name="T81" fmla="*/ 0 h 32"/>
                <a:gd name="T82" fmla="*/ 10 w 26"/>
                <a:gd name="T83" fmla="*/ 0 h 32"/>
                <a:gd name="T84" fmla="*/ 10 w 26"/>
                <a:gd name="T85" fmla="*/ 0 h 32"/>
                <a:gd name="T86" fmla="*/ 10 w 26"/>
                <a:gd name="T87" fmla="*/ 0 h 32"/>
                <a:gd name="T88" fmla="*/ 16 w 26"/>
                <a:gd name="T89" fmla="*/ 0 h 32"/>
                <a:gd name="T90" fmla="*/ 16 w 26"/>
                <a:gd name="T91" fmla="*/ 0 h 32"/>
                <a:gd name="T92" fmla="*/ 16 w 26"/>
                <a:gd name="T93" fmla="*/ 0 h 32"/>
                <a:gd name="T94" fmla="*/ 16 w 26"/>
                <a:gd name="T95" fmla="*/ 0 h 32"/>
                <a:gd name="T96" fmla="*/ 21 w 26"/>
                <a:gd name="T97" fmla="*/ 0 h 32"/>
                <a:gd name="T98" fmla="*/ 21 w 26"/>
                <a:gd name="T99" fmla="*/ 0 h 32"/>
                <a:gd name="T100" fmla="*/ 21 w 26"/>
                <a:gd name="T101" fmla="*/ 0 h 32"/>
                <a:gd name="T102" fmla="*/ 21 w 26"/>
                <a:gd name="T103" fmla="*/ 0 h 32"/>
                <a:gd name="T104" fmla="*/ 21 w 26"/>
                <a:gd name="T105" fmla="*/ 6 h 32"/>
                <a:gd name="T106" fmla="*/ 26 w 26"/>
                <a:gd name="T107" fmla="*/ 6 h 32"/>
                <a:gd name="T108" fmla="*/ 26 w 26"/>
                <a:gd name="T109" fmla="*/ 6 h 32"/>
                <a:gd name="T110" fmla="*/ 26 w 26"/>
                <a:gd name="T111" fmla="*/ 6 h 32"/>
                <a:gd name="T112" fmla="*/ 26 w 26"/>
                <a:gd name="T113" fmla="*/ 11 h 32"/>
                <a:gd name="T114" fmla="*/ 26 w 26"/>
                <a:gd name="T115" fmla="*/ 11 h 32"/>
                <a:gd name="T116" fmla="*/ 26 w 26"/>
                <a:gd name="T117" fmla="*/ 11 h 32"/>
                <a:gd name="T118" fmla="*/ 26 w 26"/>
                <a:gd name="T119" fmla="*/ 16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 h="32">
                  <a:moveTo>
                    <a:pt x="26" y="16"/>
                  </a:move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32"/>
                  </a:lnTo>
                  <a:lnTo>
                    <a:pt x="16" y="32"/>
                  </a:lnTo>
                  <a:lnTo>
                    <a:pt x="16" y="32"/>
                  </a:lnTo>
                  <a:lnTo>
                    <a:pt x="16" y="32"/>
                  </a:lnTo>
                  <a:lnTo>
                    <a:pt x="16" y="32"/>
                  </a:lnTo>
                  <a:lnTo>
                    <a:pt x="16"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5" y="32"/>
                  </a:lnTo>
                  <a:lnTo>
                    <a:pt x="5" y="32"/>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0" y="27"/>
                  </a:lnTo>
                  <a:lnTo>
                    <a:pt x="0" y="27"/>
                  </a:lnTo>
                  <a:lnTo>
                    <a:pt x="0" y="27"/>
                  </a:lnTo>
                  <a:lnTo>
                    <a:pt x="0" y="27"/>
                  </a:lnTo>
                  <a:lnTo>
                    <a:pt x="0" y="27"/>
                  </a:lnTo>
                  <a:lnTo>
                    <a:pt x="0" y="27"/>
                  </a:lnTo>
                  <a:lnTo>
                    <a:pt x="0" y="27"/>
                  </a:lnTo>
                  <a:lnTo>
                    <a:pt x="0" y="27"/>
                  </a:lnTo>
                  <a:lnTo>
                    <a:pt x="0" y="27"/>
                  </a:lnTo>
                  <a:lnTo>
                    <a:pt x="0" y="27"/>
                  </a:lnTo>
                  <a:lnTo>
                    <a:pt x="0" y="27"/>
                  </a:lnTo>
                  <a:lnTo>
                    <a:pt x="0" y="27"/>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5" y="6"/>
                  </a:lnTo>
                  <a:lnTo>
                    <a:pt x="5" y="6"/>
                  </a:lnTo>
                  <a:lnTo>
                    <a:pt x="5" y="6"/>
                  </a:lnTo>
                  <a:lnTo>
                    <a:pt x="5" y="6"/>
                  </a:lnTo>
                  <a:lnTo>
                    <a:pt x="5" y="6"/>
                  </a:lnTo>
                  <a:lnTo>
                    <a:pt x="5" y="6"/>
                  </a:lnTo>
                  <a:lnTo>
                    <a:pt x="5" y="6"/>
                  </a:lnTo>
                  <a:lnTo>
                    <a:pt x="5" y="6"/>
                  </a:lnTo>
                  <a:lnTo>
                    <a:pt x="5" y="6"/>
                  </a:lnTo>
                  <a:lnTo>
                    <a:pt x="5" y="6"/>
                  </a:lnTo>
                  <a:lnTo>
                    <a:pt x="5" y="6"/>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6"/>
                  </a:lnTo>
                  <a:lnTo>
                    <a:pt x="21" y="6"/>
                  </a:lnTo>
                  <a:lnTo>
                    <a:pt x="21" y="6"/>
                  </a:lnTo>
                  <a:lnTo>
                    <a:pt x="21" y="6"/>
                  </a:lnTo>
                  <a:lnTo>
                    <a:pt x="21" y="6"/>
                  </a:lnTo>
                  <a:lnTo>
                    <a:pt x="21" y="6"/>
                  </a:lnTo>
                  <a:lnTo>
                    <a:pt x="21" y="6"/>
                  </a:lnTo>
                  <a:lnTo>
                    <a:pt x="26" y="6"/>
                  </a:lnTo>
                  <a:lnTo>
                    <a:pt x="26" y="6"/>
                  </a:lnTo>
                  <a:lnTo>
                    <a:pt x="26" y="6"/>
                  </a:lnTo>
                  <a:lnTo>
                    <a:pt x="26" y="6"/>
                  </a:lnTo>
                  <a:lnTo>
                    <a:pt x="26" y="6"/>
                  </a:lnTo>
                  <a:lnTo>
                    <a:pt x="26" y="6"/>
                  </a:lnTo>
                  <a:lnTo>
                    <a:pt x="26" y="6"/>
                  </a:lnTo>
                  <a:lnTo>
                    <a:pt x="26" y="6"/>
                  </a:lnTo>
                  <a:lnTo>
                    <a:pt x="26" y="6"/>
                  </a:lnTo>
                  <a:lnTo>
                    <a:pt x="26" y="6"/>
                  </a:lnTo>
                  <a:lnTo>
                    <a:pt x="26" y="6"/>
                  </a:lnTo>
                  <a:lnTo>
                    <a:pt x="26" y="6"/>
                  </a:lnTo>
                  <a:lnTo>
                    <a:pt x="26" y="6"/>
                  </a:lnTo>
                  <a:lnTo>
                    <a:pt x="26" y="6"/>
                  </a:lnTo>
                  <a:lnTo>
                    <a:pt x="26" y="6"/>
                  </a:lnTo>
                  <a:lnTo>
                    <a:pt x="26" y="6"/>
                  </a:lnTo>
                  <a:lnTo>
                    <a:pt x="26" y="6"/>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6"/>
                  </a:lnTo>
                  <a:lnTo>
                    <a:pt x="26" y="16"/>
                  </a:lnTo>
                  <a:lnTo>
                    <a:pt x="26" y="16"/>
                  </a:lnTo>
                  <a:lnTo>
                    <a:pt x="26" y="16"/>
                  </a:lnTo>
                  <a:lnTo>
                    <a:pt x="26" y="1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79" name="Freeform 687"/>
            <p:cNvSpPr>
              <a:spLocks/>
            </p:cNvSpPr>
            <p:nvPr/>
          </p:nvSpPr>
          <p:spPr bwMode="auto">
            <a:xfrm>
              <a:off x="5621" y="2384"/>
              <a:ext cx="26" cy="32"/>
            </a:xfrm>
            <a:custGeom>
              <a:avLst/>
              <a:gdLst>
                <a:gd name="T0" fmla="*/ 26 w 26"/>
                <a:gd name="T1" fmla="*/ 16 h 32"/>
                <a:gd name="T2" fmla="*/ 26 w 26"/>
                <a:gd name="T3" fmla="*/ 21 h 32"/>
                <a:gd name="T4" fmla="*/ 26 w 26"/>
                <a:gd name="T5" fmla="*/ 21 h 32"/>
                <a:gd name="T6" fmla="*/ 26 w 26"/>
                <a:gd name="T7" fmla="*/ 21 h 32"/>
                <a:gd name="T8" fmla="*/ 26 w 26"/>
                <a:gd name="T9" fmla="*/ 27 h 32"/>
                <a:gd name="T10" fmla="*/ 21 w 26"/>
                <a:gd name="T11" fmla="*/ 27 h 32"/>
                <a:gd name="T12" fmla="*/ 21 w 26"/>
                <a:gd name="T13" fmla="*/ 27 h 32"/>
                <a:gd name="T14" fmla="*/ 21 w 26"/>
                <a:gd name="T15" fmla="*/ 27 h 32"/>
                <a:gd name="T16" fmla="*/ 21 w 26"/>
                <a:gd name="T17" fmla="*/ 27 h 32"/>
                <a:gd name="T18" fmla="*/ 21 w 26"/>
                <a:gd name="T19" fmla="*/ 32 h 32"/>
                <a:gd name="T20" fmla="*/ 16 w 26"/>
                <a:gd name="T21" fmla="*/ 32 h 32"/>
                <a:gd name="T22" fmla="*/ 16 w 26"/>
                <a:gd name="T23" fmla="*/ 32 h 32"/>
                <a:gd name="T24" fmla="*/ 16 w 26"/>
                <a:gd name="T25" fmla="*/ 32 h 32"/>
                <a:gd name="T26" fmla="*/ 16 w 26"/>
                <a:gd name="T27" fmla="*/ 32 h 32"/>
                <a:gd name="T28" fmla="*/ 10 w 26"/>
                <a:gd name="T29" fmla="*/ 32 h 32"/>
                <a:gd name="T30" fmla="*/ 10 w 26"/>
                <a:gd name="T31" fmla="*/ 32 h 32"/>
                <a:gd name="T32" fmla="*/ 10 w 26"/>
                <a:gd name="T33" fmla="*/ 32 h 32"/>
                <a:gd name="T34" fmla="*/ 10 w 26"/>
                <a:gd name="T35" fmla="*/ 32 h 32"/>
                <a:gd name="T36" fmla="*/ 5 w 26"/>
                <a:gd name="T37" fmla="*/ 32 h 32"/>
                <a:gd name="T38" fmla="*/ 5 w 26"/>
                <a:gd name="T39" fmla="*/ 32 h 32"/>
                <a:gd name="T40" fmla="*/ 5 w 26"/>
                <a:gd name="T41" fmla="*/ 32 h 32"/>
                <a:gd name="T42" fmla="*/ 5 w 26"/>
                <a:gd name="T43" fmla="*/ 27 h 32"/>
                <a:gd name="T44" fmla="*/ 0 w 26"/>
                <a:gd name="T45" fmla="*/ 27 h 32"/>
                <a:gd name="T46" fmla="*/ 0 w 26"/>
                <a:gd name="T47" fmla="*/ 27 h 32"/>
                <a:gd name="T48" fmla="*/ 0 w 26"/>
                <a:gd name="T49" fmla="*/ 27 h 32"/>
                <a:gd name="T50" fmla="*/ 0 w 26"/>
                <a:gd name="T51" fmla="*/ 21 h 32"/>
                <a:gd name="T52" fmla="*/ 0 w 26"/>
                <a:gd name="T53" fmla="*/ 21 h 32"/>
                <a:gd name="T54" fmla="*/ 0 w 26"/>
                <a:gd name="T55" fmla="*/ 21 h 32"/>
                <a:gd name="T56" fmla="*/ 0 w 26"/>
                <a:gd name="T57" fmla="*/ 16 h 32"/>
                <a:gd name="T58" fmla="*/ 0 w 26"/>
                <a:gd name="T59" fmla="*/ 16 h 32"/>
                <a:gd name="T60" fmla="*/ 0 w 26"/>
                <a:gd name="T61" fmla="*/ 16 h 32"/>
                <a:gd name="T62" fmla="*/ 0 w 26"/>
                <a:gd name="T63" fmla="*/ 16 h 32"/>
                <a:gd name="T64" fmla="*/ 0 w 26"/>
                <a:gd name="T65" fmla="*/ 11 h 32"/>
                <a:gd name="T66" fmla="*/ 0 w 26"/>
                <a:gd name="T67" fmla="*/ 11 h 32"/>
                <a:gd name="T68" fmla="*/ 0 w 26"/>
                <a:gd name="T69" fmla="*/ 11 h 32"/>
                <a:gd name="T70" fmla="*/ 0 w 26"/>
                <a:gd name="T71" fmla="*/ 6 h 32"/>
                <a:gd name="T72" fmla="*/ 0 w 26"/>
                <a:gd name="T73" fmla="*/ 6 h 32"/>
                <a:gd name="T74" fmla="*/ 5 w 26"/>
                <a:gd name="T75" fmla="*/ 6 h 32"/>
                <a:gd name="T76" fmla="*/ 5 w 26"/>
                <a:gd name="T77" fmla="*/ 6 h 32"/>
                <a:gd name="T78" fmla="*/ 5 w 26"/>
                <a:gd name="T79" fmla="*/ 6 h 32"/>
                <a:gd name="T80" fmla="*/ 5 w 26"/>
                <a:gd name="T81" fmla="*/ 0 h 32"/>
                <a:gd name="T82" fmla="*/ 10 w 26"/>
                <a:gd name="T83" fmla="*/ 0 h 32"/>
                <a:gd name="T84" fmla="*/ 10 w 26"/>
                <a:gd name="T85" fmla="*/ 0 h 32"/>
                <a:gd name="T86" fmla="*/ 10 w 26"/>
                <a:gd name="T87" fmla="*/ 0 h 32"/>
                <a:gd name="T88" fmla="*/ 10 w 26"/>
                <a:gd name="T89" fmla="*/ 0 h 32"/>
                <a:gd name="T90" fmla="*/ 16 w 26"/>
                <a:gd name="T91" fmla="*/ 0 h 32"/>
                <a:gd name="T92" fmla="*/ 16 w 26"/>
                <a:gd name="T93" fmla="*/ 0 h 32"/>
                <a:gd name="T94" fmla="*/ 16 w 26"/>
                <a:gd name="T95" fmla="*/ 0 h 32"/>
                <a:gd name="T96" fmla="*/ 16 w 26"/>
                <a:gd name="T97" fmla="*/ 0 h 32"/>
                <a:gd name="T98" fmla="*/ 21 w 26"/>
                <a:gd name="T99" fmla="*/ 6 h 32"/>
                <a:gd name="T100" fmla="*/ 21 w 26"/>
                <a:gd name="T101" fmla="*/ 6 h 32"/>
                <a:gd name="T102" fmla="*/ 21 w 26"/>
                <a:gd name="T103" fmla="*/ 6 h 32"/>
                <a:gd name="T104" fmla="*/ 21 w 26"/>
                <a:gd name="T105" fmla="*/ 6 h 32"/>
                <a:gd name="T106" fmla="*/ 21 w 26"/>
                <a:gd name="T107" fmla="*/ 6 h 32"/>
                <a:gd name="T108" fmla="*/ 26 w 26"/>
                <a:gd name="T109" fmla="*/ 11 h 32"/>
                <a:gd name="T110" fmla="*/ 26 w 26"/>
                <a:gd name="T111" fmla="*/ 11 h 32"/>
                <a:gd name="T112" fmla="*/ 26 w 26"/>
                <a:gd name="T113" fmla="*/ 11 h 32"/>
                <a:gd name="T114" fmla="*/ 26 w 26"/>
                <a:gd name="T115" fmla="*/ 11 h 32"/>
                <a:gd name="T116" fmla="*/ 26 w 26"/>
                <a:gd name="T117" fmla="*/ 16 h 32"/>
                <a:gd name="T118" fmla="*/ 26 w 26"/>
                <a:gd name="T119" fmla="*/ 16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 h="32">
                  <a:moveTo>
                    <a:pt x="26" y="16"/>
                  </a:moveTo>
                  <a:lnTo>
                    <a:pt x="26" y="16"/>
                  </a:lnTo>
                  <a:lnTo>
                    <a:pt x="26" y="16"/>
                  </a:lnTo>
                  <a:lnTo>
                    <a:pt x="26" y="16"/>
                  </a:lnTo>
                  <a:lnTo>
                    <a:pt x="26" y="16"/>
                  </a:lnTo>
                  <a:lnTo>
                    <a:pt x="26" y="16"/>
                  </a:lnTo>
                  <a:lnTo>
                    <a:pt x="26" y="16"/>
                  </a:lnTo>
                  <a:lnTo>
                    <a:pt x="26" y="16"/>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7"/>
                  </a:lnTo>
                  <a:lnTo>
                    <a:pt x="26" y="27"/>
                  </a:lnTo>
                  <a:lnTo>
                    <a:pt x="26" y="27"/>
                  </a:lnTo>
                  <a:lnTo>
                    <a:pt x="26"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32"/>
                  </a:lnTo>
                  <a:lnTo>
                    <a:pt x="21" y="32"/>
                  </a:lnTo>
                  <a:lnTo>
                    <a:pt x="21" y="32"/>
                  </a:lnTo>
                  <a:lnTo>
                    <a:pt x="21" y="32"/>
                  </a:lnTo>
                  <a:lnTo>
                    <a:pt x="21" y="32"/>
                  </a:lnTo>
                  <a:lnTo>
                    <a:pt x="21" y="32"/>
                  </a:lnTo>
                  <a:lnTo>
                    <a:pt x="21" y="32"/>
                  </a:lnTo>
                  <a:lnTo>
                    <a:pt x="21"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5" y="32"/>
                  </a:lnTo>
                  <a:lnTo>
                    <a:pt x="5" y="32"/>
                  </a:lnTo>
                  <a:lnTo>
                    <a:pt x="5" y="32"/>
                  </a:lnTo>
                  <a:lnTo>
                    <a:pt x="5" y="32"/>
                  </a:lnTo>
                  <a:lnTo>
                    <a:pt x="5" y="32"/>
                  </a:lnTo>
                  <a:lnTo>
                    <a:pt x="5" y="32"/>
                  </a:lnTo>
                  <a:lnTo>
                    <a:pt x="5" y="32"/>
                  </a:lnTo>
                  <a:lnTo>
                    <a:pt x="5" y="32"/>
                  </a:lnTo>
                  <a:lnTo>
                    <a:pt x="5" y="32"/>
                  </a:lnTo>
                  <a:lnTo>
                    <a:pt x="5" y="32"/>
                  </a:lnTo>
                  <a:lnTo>
                    <a:pt x="5" y="32"/>
                  </a:lnTo>
                  <a:lnTo>
                    <a:pt x="5" y="32"/>
                  </a:lnTo>
                  <a:lnTo>
                    <a:pt x="5" y="32"/>
                  </a:lnTo>
                  <a:lnTo>
                    <a:pt x="5" y="32"/>
                  </a:lnTo>
                  <a:lnTo>
                    <a:pt x="5" y="32"/>
                  </a:lnTo>
                  <a:lnTo>
                    <a:pt x="5" y="32"/>
                  </a:lnTo>
                  <a:lnTo>
                    <a:pt x="5" y="32"/>
                  </a:lnTo>
                  <a:lnTo>
                    <a:pt x="5" y="27"/>
                  </a:lnTo>
                  <a:lnTo>
                    <a:pt x="5" y="27"/>
                  </a:lnTo>
                  <a:lnTo>
                    <a:pt x="5" y="27"/>
                  </a:lnTo>
                  <a:lnTo>
                    <a:pt x="5" y="27"/>
                  </a:lnTo>
                  <a:lnTo>
                    <a:pt x="5" y="27"/>
                  </a:lnTo>
                  <a:lnTo>
                    <a:pt x="5" y="27"/>
                  </a:lnTo>
                  <a:lnTo>
                    <a:pt x="5" y="27"/>
                  </a:lnTo>
                  <a:lnTo>
                    <a:pt x="5" y="27"/>
                  </a:lnTo>
                  <a:lnTo>
                    <a:pt x="5" y="27"/>
                  </a:lnTo>
                  <a:lnTo>
                    <a:pt x="5" y="27"/>
                  </a:lnTo>
                  <a:lnTo>
                    <a:pt x="0" y="27"/>
                  </a:lnTo>
                  <a:lnTo>
                    <a:pt x="0" y="27"/>
                  </a:lnTo>
                  <a:lnTo>
                    <a:pt x="0" y="27"/>
                  </a:lnTo>
                  <a:lnTo>
                    <a:pt x="0" y="27"/>
                  </a:lnTo>
                  <a:lnTo>
                    <a:pt x="0" y="27"/>
                  </a:lnTo>
                  <a:lnTo>
                    <a:pt x="0" y="27"/>
                  </a:lnTo>
                  <a:lnTo>
                    <a:pt x="0" y="27"/>
                  </a:lnTo>
                  <a:lnTo>
                    <a:pt x="0" y="27"/>
                  </a:lnTo>
                  <a:lnTo>
                    <a:pt x="0" y="27"/>
                  </a:lnTo>
                  <a:lnTo>
                    <a:pt x="0" y="27"/>
                  </a:lnTo>
                  <a:lnTo>
                    <a:pt x="0" y="27"/>
                  </a:lnTo>
                  <a:lnTo>
                    <a:pt x="0" y="27"/>
                  </a:lnTo>
                  <a:lnTo>
                    <a:pt x="0" y="27"/>
                  </a:lnTo>
                  <a:lnTo>
                    <a:pt x="0" y="27"/>
                  </a:lnTo>
                  <a:lnTo>
                    <a:pt x="0" y="27"/>
                  </a:lnTo>
                  <a:lnTo>
                    <a:pt x="0" y="27"/>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6"/>
                  </a:lnTo>
                  <a:lnTo>
                    <a:pt x="0" y="6"/>
                  </a:lnTo>
                  <a:lnTo>
                    <a:pt x="0" y="6"/>
                  </a:lnTo>
                  <a:lnTo>
                    <a:pt x="0" y="6"/>
                  </a:lnTo>
                  <a:lnTo>
                    <a:pt x="0" y="6"/>
                  </a:lnTo>
                  <a:lnTo>
                    <a:pt x="0" y="6"/>
                  </a:lnTo>
                  <a:lnTo>
                    <a:pt x="0" y="6"/>
                  </a:lnTo>
                  <a:lnTo>
                    <a:pt x="0" y="6"/>
                  </a:lnTo>
                  <a:lnTo>
                    <a:pt x="0" y="6"/>
                  </a:lnTo>
                  <a:lnTo>
                    <a:pt x="0" y="6"/>
                  </a:lnTo>
                  <a:lnTo>
                    <a:pt x="5" y="6"/>
                  </a:lnTo>
                  <a:lnTo>
                    <a:pt x="5" y="6"/>
                  </a:lnTo>
                  <a:lnTo>
                    <a:pt x="5" y="6"/>
                  </a:lnTo>
                  <a:lnTo>
                    <a:pt x="5" y="6"/>
                  </a:lnTo>
                  <a:lnTo>
                    <a:pt x="5" y="6"/>
                  </a:lnTo>
                  <a:lnTo>
                    <a:pt x="5" y="6"/>
                  </a:lnTo>
                  <a:lnTo>
                    <a:pt x="5" y="6"/>
                  </a:lnTo>
                  <a:lnTo>
                    <a:pt x="5" y="6"/>
                  </a:lnTo>
                  <a:lnTo>
                    <a:pt x="5" y="6"/>
                  </a:lnTo>
                  <a:lnTo>
                    <a:pt x="5" y="6"/>
                  </a:lnTo>
                  <a:lnTo>
                    <a:pt x="5" y="6"/>
                  </a:lnTo>
                  <a:lnTo>
                    <a:pt x="5" y="6"/>
                  </a:lnTo>
                  <a:lnTo>
                    <a:pt x="5" y="6"/>
                  </a:lnTo>
                  <a:lnTo>
                    <a:pt x="5" y="6"/>
                  </a:lnTo>
                  <a:lnTo>
                    <a:pt x="5" y="6"/>
                  </a:lnTo>
                  <a:lnTo>
                    <a:pt x="5" y="6"/>
                  </a:lnTo>
                  <a:lnTo>
                    <a:pt x="5" y="6"/>
                  </a:lnTo>
                  <a:lnTo>
                    <a:pt x="5" y="6"/>
                  </a:lnTo>
                  <a:lnTo>
                    <a:pt x="5" y="6"/>
                  </a:lnTo>
                  <a:lnTo>
                    <a:pt x="5" y="0"/>
                  </a:lnTo>
                  <a:lnTo>
                    <a:pt x="5" y="0"/>
                  </a:lnTo>
                  <a:lnTo>
                    <a:pt x="5" y="0"/>
                  </a:lnTo>
                  <a:lnTo>
                    <a:pt x="5" y="0"/>
                  </a:lnTo>
                  <a:lnTo>
                    <a:pt x="5" y="0"/>
                  </a:lnTo>
                  <a:lnTo>
                    <a:pt x="5" y="0"/>
                  </a:lnTo>
                  <a:lnTo>
                    <a:pt x="5" y="0"/>
                  </a:lnTo>
                  <a:lnTo>
                    <a:pt x="5"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21" y="0"/>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80" name="Freeform 688"/>
            <p:cNvSpPr>
              <a:spLocks/>
            </p:cNvSpPr>
            <p:nvPr/>
          </p:nvSpPr>
          <p:spPr bwMode="auto">
            <a:xfrm>
              <a:off x="5547" y="2263"/>
              <a:ext cx="26" cy="32"/>
            </a:xfrm>
            <a:custGeom>
              <a:avLst/>
              <a:gdLst>
                <a:gd name="T0" fmla="*/ 26 w 26"/>
                <a:gd name="T1" fmla="*/ 16 h 32"/>
                <a:gd name="T2" fmla="*/ 26 w 26"/>
                <a:gd name="T3" fmla="*/ 21 h 32"/>
                <a:gd name="T4" fmla="*/ 26 w 26"/>
                <a:gd name="T5" fmla="*/ 21 h 32"/>
                <a:gd name="T6" fmla="*/ 26 w 26"/>
                <a:gd name="T7" fmla="*/ 21 h 32"/>
                <a:gd name="T8" fmla="*/ 26 w 26"/>
                <a:gd name="T9" fmla="*/ 21 h 32"/>
                <a:gd name="T10" fmla="*/ 26 w 26"/>
                <a:gd name="T11" fmla="*/ 26 h 32"/>
                <a:gd name="T12" fmla="*/ 26 w 26"/>
                <a:gd name="T13" fmla="*/ 26 h 32"/>
                <a:gd name="T14" fmla="*/ 26 w 26"/>
                <a:gd name="T15" fmla="*/ 26 h 32"/>
                <a:gd name="T16" fmla="*/ 26 w 26"/>
                <a:gd name="T17" fmla="*/ 26 h 32"/>
                <a:gd name="T18" fmla="*/ 21 w 26"/>
                <a:gd name="T19" fmla="*/ 26 h 32"/>
                <a:gd name="T20" fmla="*/ 21 w 26"/>
                <a:gd name="T21" fmla="*/ 32 h 32"/>
                <a:gd name="T22" fmla="*/ 21 w 26"/>
                <a:gd name="T23" fmla="*/ 32 h 32"/>
                <a:gd name="T24" fmla="*/ 21 w 26"/>
                <a:gd name="T25" fmla="*/ 32 h 32"/>
                <a:gd name="T26" fmla="*/ 16 w 26"/>
                <a:gd name="T27" fmla="*/ 32 h 32"/>
                <a:gd name="T28" fmla="*/ 16 w 26"/>
                <a:gd name="T29" fmla="*/ 32 h 32"/>
                <a:gd name="T30" fmla="*/ 16 w 26"/>
                <a:gd name="T31" fmla="*/ 32 h 32"/>
                <a:gd name="T32" fmla="*/ 16 w 26"/>
                <a:gd name="T33" fmla="*/ 32 h 32"/>
                <a:gd name="T34" fmla="*/ 10 w 26"/>
                <a:gd name="T35" fmla="*/ 32 h 32"/>
                <a:gd name="T36" fmla="*/ 10 w 26"/>
                <a:gd name="T37" fmla="*/ 32 h 32"/>
                <a:gd name="T38" fmla="*/ 10 w 26"/>
                <a:gd name="T39" fmla="*/ 32 h 32"/>
                <a:gd name="T40" fmla="*/ 10 w 26"/>
                <a:gd name="T41" fmla="*/ 26 h 32"/>
                <a:gd name="T42" fmla="*/ 5 w 26"/>
                <a:gd name="T43" fmla="*/ 26 h 32"/>
                <a:gd name="T44" fmla="*/ 5 w 26"/>
                <a:gd name="T45" fmla="*/ 26 h 32"/>
                <a:gd name="T46" fmla="*/ 5 w 26"/>
                <a:gd name="T47" fmla="*/ 26 h 32"/>
                <a:gd name="T48" fmla="*/ 5 w 26"/>
                <a:gd name="T49" fmla="*/ 21 h 32"/>
                <a:gd name="T50" fmla="*/ 5 w 26"/>
                <a:gd name="T51" fmla="*/ 21 h 32"/>
                <a:gd name="T52" fmla="*/ 0 w 26"/>
                <a:gd name="T53" fmla="*/ 21 h 32"/>
                <a:gd name="T54" fmla="*/ 0 w 26"/>
                <a:gd name="T55" fmla="*/ 21 h 32"/>
                <a:gd name="T56" fmla="*/ 0 w 26"/>
                <a:gd name="T57" fmla="*/ 16 h 32"/>
                <a:gd name="T58" fmla="*/ 0 w 26"/>
                <a:gd name="T59" fmla="*/ 16 h 32"/>
                <a:gd name="T60" fmla="*/ 0 w 26"/>
                <a:gd name="T61" fmla="*/ 16 h 32"/>
                <a:gd name="T62" fmla="*/ 0 w 26"/>
                <a:gd name="T63" fmla="*/ 10 h 32"/>
                <a:gd name="T64" fmla="*/ 0 w 26"/>
                <a:gd name="T65" fmla="*/ 10 h 32"/>
                <a:gd name="T66" fmla="*/ 0 w 26"/>
                <a:gd name="T67" fmla="*/ 10 h 32"/>
                <a:gd name="T68" fmla="*/ 0 w 26"/>
                <a:gd name="T69" fmla="*/ 10 h 32"/>
                <a:gd name="T70" fmla="*/ 5 w 26"/>
                <a:gd name="T71" fmla="*/ 5 h 32"/>
                <a:gd name="T72" fmla="*/ 5 w 26"/>
                <a:gd name="T73" fmla="*/ 5 h 32"/>
                <a:gd name="T74" fmla="*/ 5 w 26"/>
                <a:gd name="T75" fmla="*/ 5 h 32"/>
                <a:gd name="T76" fmla="*/ 5 w 26"/>
                <a:gd name="T77" fmla="*/ 5 h 32"/>
                <a:gd name="T78" fmla="*/ 5 w 26"/>
                <a:gd name="T79" fmla="*/ 0 h 32"/>
                <a:gd name="T80" fmla="*/ 5 w 26"/>
                <a:gd name="T81" fmla="*/ 0 h 32"/>
                <a:gd name="T82" fmla="*/ 10 w 26"/>
                <a:gd name="T83" fmla="*/ 0 h 32"/>
                <a:gd name="T84" fmla="*/ 10 w 26"/>
                <a:gd name="T85" fmla="*/ 0 h 32"/>
                <a:gd name="T86" fmla="*/ 10 w 26"/>
                <a:gd name="T87" fmla="*/ 0 h 32"/>
                <a:gd name="T88" fmla="*/ 16 w 26"/>
                <a:gd name="T89" fmla="*/ 0 h 32"/>
                <a:gd name="T90" fmla="*/ 16 w 26"/>
                <a:gd name="T91" fmla="*/ 0 h 32"/>
                <a:gd name="T92" fmla="*/ 16 w 26"/>
                <a:gd name="T93" fmla="*/ 0 h 32"/>
                <a:gd name="T94" fmla="*/ 16 w 26"/>
                <a:gd name="T95" fmla="*/ 0 h 32"/>
                <a:gd name="T96" fmla="*/ 21 w 26"/>
                <a:gd name="T97" fmla="*/ 0 h 32"/>
                <a:gd name="T98" fmla="*/ 21 w 26"/>
                <a:gd name="T99" fmla="*/ 0 h 32"/>
                <a:gd name="T100" fmla="*/ 21 w 26"/>
                <a:gd name="T101" fmla="*/ 5 h 32"/>
                <a:gd name="T102" fmla="*/ 21 w 26"/>
                <a:gd name="T103" fmla="*/ 5 h 32"/>
                <a:gd name="T104" fmla="*/ 26 w 26"/>
                <a:gd name="T105" fmla="*/ 5 h 32"/>
                <a:gd name="T106" fmla="*/ 26 w 26"/>
                <a:gd name="T107" fmla="*/ 5 h 32"/>
                <a:gd name="T108" fmla="*/ 26 w 26"/>
                <a:gd name="T109" fmla="*/ 5 h 32"/>
                <a:gd name="T110" fmla="*/ 26 w 26"/>
                <a:gd name="T111" fmla="*/ 10 h 32"/>
                <a:gd name="T112" fmla="*/ 26 w 26"/>
                <a:gd name="T113" fmla="*/ 10 h 32"/>
                <a:gd name="T114" fmla="*/ 26 w 26"/>
                <a:gd name="T115" fmla="*/ 10 h 32"/>
                <a:gd name="T116" fmla="*/ 26 w 26"/>
                <a:gd name="T117" fmla="*/ 16 h 32"/>
                <a:gd name="T118" fmla="*/ 26 w 26"/>
                <a:gd name="T119" fmla="*/ 16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 h="32">
                  <a:moveTo>
                    <a:pt x="26" y="16"/>
                  </a:moveTo>
                  <a:lnTo>
                    <a:pt x="26" y="16"/>
                  </a:lnTo>
                  <a:lnTo>
                    <a:pt x="26" y="16"/>
                  </a:lnTo>
                  <a:lnTo>
                    <a:pt x="26" y="16"/>
                  </a:lnTo>
                  <a:lnTo>
                    <a:pt x="26" y="16"/>
                  </a:lnTo>
                  <a:lnTo>
                    <a:pt x="26" y="16"/>
                  </a:lnTo>
                  <a:lnTo>
                    <a:pt x="26" y="16"/>
                  </a:lnTo>
                  <a:lnTo>
                    <a:pt x="26" y="16"/>
                  </a:lnTo>
                  <a:lnTo>
                    <a:pt x="26" y="16"/>
                  </a:lnTo>
                  <a:lnTo>
                    <a:pt x="26" y="16"/>
                  </a:lnTo>
                  <a:lnTo>
                    <a:pt x="26" y="16"/>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1" y="26"/>
                  </a:lnTo>
                  <a:lnTo>
                    <a:pt x="21" y="26"/>
                  </a:lnTo>
                  <a:lnTo>
                    <a:pt x="21" y="26"/>
                  </a:lnTo>
                  <a:lnTo>
                    <a:pt x="21" y="26"/>
                  </a:lnTo>
                  <a:lnTo>
                    <a:pt x="21" y="26"/>
                  </a:lnTo>
                  <a:lnTo>
                    <a:pt x="21" y="26"/>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32"/>
                  </a:lnTo>
                  <a:lnTo>
                    <a:pt x="10" y="26"/>
                  </a:lnTo>
                  <a:lnTo>
                    <a:pt x="10" y="26"/>
                  </a:lnTo>
                  <a:lnTo>
                    <a:pt x="10" y="26"/>
                  </a:lnTo>
                  <a:lnTo>
                    <a:pt x="10" y="26"/>
                  </a:lnTo>
                  <a:lnTo>
                    <a:pt x="10" y="26"/>
                  </a:lnTo>
                  <a:lnTo>
                    <a:pt x="10" y="26"/>
                  </a:lnTo>
                  <a:lnTo>
                    <a:pt x="10"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1"/>
                  </a:lnTo>
                  <a:lnTo>
                    <a:pt x="5" y="21"/>
                  </a:lnTo>
                  <a:lnTo>
                    <a:pt x="5" y="21"/>
                  </a:lnTo>
                  <a:lnTo>
                    <a:pt x="5" y="21"/>
                  </a:lnTo>
                  <a:lnTo>
                    <a:pt x="5" y="21"/>
                  </a:lnTo>
                  <a:lnTo>
                    <a:pt x="5" y="21"/>
                  </a:lnTo>
                  <a:lnTo>
                    <a:pt x="5" y="21"/>
                  </a:lnTo>
                  <a:lnTo>
                    <a:pt x="5" y="21"/>
                  </a:lnTo>
                  <a:lnTo>
                    <a:pt x="5" y="21"/>
                  </a:lnTo>
                  <a:lnTo>
                    <a:pt x="5" y="21"/>
                  </a:lnTo>
                  <a:lnTo>
                    <a:pt x="5" y="21"/>
                  </a:lnTo>
                  <a:lnTo>
                    <a:pt x="0" y="21"/>
                  </a:lnTo>
                  <a:lnTo>
                    <a:pt x="0" y="21"/>
                  </a:lnTo>
                  <a:lnTo>
                    <a:pt x="0" y="21"/>
                  </a:lnTo>
                  <a:lnTo>
                    <a:pt x="0" y="21"/>
                  </a:lnTo>
                  <a:lnTo>
                    <a:pt x="0" y="21"/>
                  </a:lnTo>
                  <a:lnTo>
                    <a:pt x="0"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5"/>
                  </a:lnTo>
                  <a:lnTo>
                    <a:pt x="0"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0"/>
                  </a:lnTo>
                  <a:lnTo>
                    <a:pt x="5" y="0"/>
                  </a:lnTo>
                  <a:lnTo>
                    <a:pt x="5" y="0"/>
                  </a:lnTo>
                  <a:lnTo>
                    <a:pt x="5" y="0"/>
                  </a:lnTo>
                  <a:lnTo>
                    <a:pt x="5" y="0"/>
                  </a:lnTo>
                  <a:lnTo>
                    <a:pt x="5" y="0"/>
                  </a:lnTo>
                  <a:lnTo>
                    <a:pt x="5" y="0"/>
                  </a:lnTo>
                  <a:lnTo>
                    <a:pt x="5" y="0"/>
                  </a:lnTo>
                  <a:lnTo>
                    <a:pt x="5"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6"/>
                  </a:lnTo>
                  <a:lnTo>
                    <a:pt x="26" y="16"/>
                  </a:lnTo>
                  <a:lnTo>
                    <a:pt x="26" y="16"/>
                  </a:lnTo>
                  <a:lnTo>
                    <a:pt x="26" y="16"/>
                  </a:lnTo>
                  <a:lnTo>
                    <a:pt x="26" y="16"/>
                  </a:lnTo>
                  <a:lnTo>
                    <a:pt x="26" y="16"/>
                  </a:lnTo>
                  <a:lnTo>
                    <a:pt x="26" y="16"/>
                  </a:lnTo>
                  <a:lnTo>
                    <a:pt x="26" y="16"/>
                  </a:lnTo>
                  <a:lnTo>
                    <a:pt x="26" y="1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81" name="Freeform 689"/>
            <p:cNvSpPr>
              <a:spLocks/>
            </p:cNvSpPr>
            <p:nvPr/>
          </p:nvSpPr>
          <p:spPr bwMode="auto">
            <a:xfrm>
              <a:off x="5505" y="2390"/>
              <a:ext cx="26" cy="31"/>
            </a:xfrm>
            <a:custGeom>
              <a:avLst/>
              <a:gdLst>
                <a:gd name="T0" fmla="*/ 26 w 26"/>
                <a:gd name="T1" fmla="*/ 15 h 31"/>
                <a:gd name="T2" fmla="*/ 26 w 26"/>
                <a:gd name="T3" fmla="*/ 15 h 31"/>
                <a:gd name="T4" fmla="*/ 26 w 26"/>
                <a:gd name="T5" fmla="*/ 21 h 31"/>
                <a:gd name="T6" fmla="*/ 21 w 26"/>
                <a:gd name="T7" fmla="*/ 21 h 31"/>
                <a:gd name="T8" fmla="*/ 21 w 26"/>
                <a:gd name="T9" fmla="*/ 21 h 31"/>
                <a:gd name="T10" fmla="*/ 21 w 26"/>
                <a:gd name="T11" fmla="*/ 26 h 31"/>
                <a:gd name="T12" fmla="*/ 21 w 26"/>
                <a:gd name="T13" fmla="*/ 26 h 31"/>
                <a:gd name="T14" fmla="*/ 21 w 26"/>
                <a:gd name="T15" fmla="*/ 26 h 31"/>
                <a:gd name="T16" fmla="*/ 21 w 26"/>
                <a:gd name="T17" fmla="*/ 26 h 31"/>
                <a:gd name="T18" fmla="*/ 16 w 26"/>
                <a:gd name="T19" fmla="*/ 26 h 31"/>
                <a:gd name="T20" fmla="*/ 16 w 26"/>
                <a:gd name="T21" fmla="*/ 31 h 31"/>
                <a:gd name="T22" fmla="*/ 16 w 26"/>
                <a:gd name="T23" fmla="*/ 31 h 31"/>
                <a:gd name="T24" fmla="*/ 16 w 26"/>
                <a:gd name="T25" fmla="*/ 31 h 31"/>
                <a:gd name="T26" fmla="*/ 10 w 26"/>
                <a:gd name="T27" fmla="*/ 31 h 31"/>
                <a:gd name="T28" fmla="*/ 10 w 26"/>
                <a:gd name="T29" fmla="*/ 31 h 31"/>
                <a:gd name="T30" fmla="*/ 10 w 26"/>
                <a:gd name="T31" fmla="*/ 31 h 31"/>
                <a:gd name="T32" fmla="*/ 10 w 26"/>
                <a:gd name="T33" fmla="*/ 31 h 31"/>
                <a:gd name="T34" fmla="*/ 5 w 26"/>
                <a:gd name="T35" fmla="*/ 31 h 31"/>
                <a:gd name="T36" fmla="*/ 5 w 26"/>
                <a:gd name="T37" fmla="*/ 31 h 31"/>
                <a:gd name="T38" fmla="*/ 5 w 26"/>
                <a:gd name="T39" fmla="*/ 26 h 31"/>
                <a:gd name="T40" fmla="*/ 5 w 26"/>
                <a:gd name="T41" fmla="*/ 26 h 31"/>
                <a:gd name="T42" fmla="*/ 0 w 26"/>
                <a:gd name="T43" fmla="*/ 26 h 31"/>
                <a:gd name="T44" fmla="*/ 0 w 26"/>
                <a:gd name="T45" fmla="*/ 26 h 31"/>
                <a:gd name="T46" fmla="*/ 0 w 26"/>
                <a:gd name="T47" fmla="*/ 26 h 31"/>
                <a:gd name="T48" fmla="*/ 0 w 26"/>
                <a:gd name="T49" fmla="*/ 21 h 31"/>
                <a:gd name="T50" fmla="*/ 0 w 26"/>
                <a:gd name="T51" fmla="*/ 21 h 31"/>
                <a:gd name="T52" fmla="*/ 0 w 26"/>
                <a:gd name="T53" fmla="*/ 21 h 31"/>
                <a:gd name="T54" fmla="*/ 0 w 26"/>
                <a:gd name="T55" fmla="*/ 21 h 31"/>
                <a:gd name="T56" fmla="*/ 0 w 26"/>
                <a:gd name="T57" fmla="*/ 15 h 31"/>
                <a:gd name="T58" fmla="*/ 0 w 26"/>
                <a:gd name="T59" fmla="*/ 15 h 31"/>
                <a:gd name="T60" fmla="*/ 0 w 26"/>
                <a:gd name="T61" fmla="*/ 15 h 31"/>
                <a:gd name="T62" fmla="*/ 0 w 26"/>
                <a:gd name="T63" fmla="*/ 10 h 31"/>
                <a:gd name="T64" fmla="*/ 0 w 26"/>
                <a:gd name="T65" fmla="*/ 10 h 31"/>
                <a:gd name="T66" fmla="*/ 0 w 26"/>
                <a:gd name="T67" fmla="*/ 10 h 31"/>
                <a:gd name="T68" fmla="*/ 0 w 26"/>
                <a:gd name="T69" fmla="*/ 5 h 31"/>
                <a:gd name="T70" fmla="*/ 0 w 26"/>
                <a:gd name="T71" fmla="*/ 5 h 31"/>
                <a:gd name="T72" fmla="*/ 0 w 26"/>
                <a:gd name="T73" fmla="*/ 5 h 31"/>
                <a:gd name="T74" fmla="*/ 0 w 26"/>
                <a:gd name="T75" fmla="*/ 5 h 31"/>
                <a:gd name="T76" fmla="*/ 5 w 26"/>
                <a:gd name="T77" fmla="*/ 5 h 31"/>
                <a:gd name="T78" fmla="*/ 5 w 26"/>
                <a:gd name="T79" fmla="*/ 0 h 31"/>
                <a:gd name="T80" fmla="*/ 5 w 26"/>
                <a:gd name="T81" fmla="*/ 0 h 31"/>
                <a:gd name="T82" fmla="*/ 5 w 26"/>
                <a:gd name="T83" fmla="*/ 0 h 31"/>
                <a:gd name="T84" fmla="*/ 10 w 26"/>
                <a:gd name="T85" fmla="*/ 0 h 31"/>
                <a:gd name="T86" fmla="*/ 10 w 26"/>
                <a:gd name="T87" fmla="*/ 0 h 31"/>
                <a:gd name="T88" fmla="*/ 10 w 26"/>
                <a:gd name="T89" fmla="*/ 0 h 31"/>
                <a:gd name="T90" fmla="*/ 10 w 26"/>
                <a:gd name="T91" fmla="*/ 0 h 31"/>
                <a:gd name="T92" fmla="*/ 16 w 26"/>
                <a:gd name="T93" fmla="*/ 0 h 31"/>
                <a:gd name="T94" fmla="*/ 16 w 26"/>
                <a:gd name="T95" fmla="*/ 0 h 31"/>
                <a:gd name="T96" fmla="*/ 16 w 26"/>
                <a:gd name="T97" fmla="*/ 0 h 31"/>
                <a:gd name="T98" fmla="*/ 16 w 26"/>
                <a:gd name="T99" fmla="*/ 0 h 31"/>
                <a:gd name="T100" fmla="*/ 21 w 26"/>
                <a:gd name="T101" fmla="*/ 0 h 31"/>
                <a:gd name="T102" fmla="*/ 21 w 26"/>
                <a:gd name="T103" fmla="*/ 5 h 31"/>
                <a:gd name="T104" fmla="*/ 21 w 26"/>
                <a:gd name="T105" fmla="*/ 5 h 31"/>
                <a:gd name="T106" fmla="*/ 21 w 26"/>
                <a:gd name="T107" fmla="*/ 5 h 31"/>
                <a:gd name="T108" fmla="*/ 21 w 26"/>
                <a:gd name="T109" fmla="*/ 5 h 31"/>
                <a:gd name="T110" fmla="*/ 21 w 26"/>
                <a:gd name="T111" fmla="*/ 10 h 31"/>
                <a:gd name="T112" fmla="*/ 26 w 26"/>
                <a:gd name="T113" fmla="*/ 10 h 31"/>
                <a:gd name="T114" fmla="*/ 26 w 26"/>
                <a:gd name="T115" fmla="*/ 10 h 31"/>
                <a:gd name="T116" fmla="*/ 26 w 26"/>
                <a:gd name="T117" fmla="*/ 15 h 31"/>
                <a:gd name="T118" fmla="*/ 26 w 26"/>
                <a:gd name="T119" fmla="*/ 15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 h="31">
                  <a:moveTo>
                    <a:pt x="26" y="15"/>
                  </a:moveTo>
                  <a:lnTo>
                    <a:pt x="26" y="15"/>
                  </a:lnTo>
                  <a:lnTo>
                    <a:pt x="26" y="15"/>
                  </a:lnTo>
                  <a:lnTo>
                    <a:pt x="26" y="15"/>
                  </a:lnTo>
                  <a:lnTo>
                    <a:pt x="26" y="15"/>
                  </a:lnTo>
                  <a:lnTo>
                    <a:pt x="26" y="15"/>
                  </a:lnTo>
                  <a:lnTo>
                    <a:pt x="26" y="15"/>
                  </a:lnTo>
                  <a:lnTo>
                    <a:pt x="26" y="15"/>
                  </a:lnTo>
                  <a:lnTo>
                    <a:pt x="26" y="15"/>
                  </a:lnTo>
                  <a:lnTo>
                    <a:pt x="26" y="15"/>
                  </a:lnTo>
                  <a:lnTo>
                    <a:pt x="26" y="15"/>
                  </a:lnTo>
                  <a:lnTo>
                    <a:pt x="26" y="15"/>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1" y="21"/>
                  </a:lnTo>
                  <a:lnTo>
                    <a:pt x="21" y="21"/>
                  </a:lnTo>
                  <a:lnTo>
                    <a:pt x="21" y="21"/>
                  </a:lnTo>
                  <a:lnTo>
                    <a:pt x="21" y="21"/>
                  </a:lnTo>
                  <a:lnTo>
                    <a:pt x="21" y="21"/>
                  </a:lnTo>
                  <a:lnTo>
                    <a:pt x="21" y="21"/>
                  </a:lnTo>
                  <a:lnTo>
                    <a:pt x="21" y="21"/>
                  </a:lnTo>
                  <a:lnTo>
                    <a:pt x="21" y="21"/>
                  </a:lnTo>
                  <a:lnTo>
                    <a:pt x="21" y="21"/>
                  </a:lnTo>
                  <a:lnTo>
                    <a:pt x="21" y="21"/>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16" y="26"/>
                  </a:lnTo>
                  <a:lnTo>
                    <a:pt x="16" y="26"/>
                  </a:lnTo>
                  <a:lnTo>
                    <a:pt x="16" y="26"/>
                  </a:lnTo>
                  <a:lnTo>
                    <a:pt x="16" y="26"/>
                  </a:lnTo>
                  <a:lnTo>
                    <a:pt x="16" y="26"/>
                  </a:lnTo>
                  <a:lnTo>
                    <a:pt x="16" y="26"/>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5" y="31"/>
                  </a:lnTo>
                  <a:lnTo>
                    <a:pt x="5" y="31"/>
                  </a:lnTo>
                  <a:lnTo>
                    <a:pt x="5" y="31"/>
                  </a:lnTo>
                  <a:lnTo>
                    <a:pt x="5" y="31"/>
                  </a:lnTo>
                  <a:lnTo>
                    <a:pt x="5" y="31"/>
                  </a:lnTo>
                  <a:lnTo>
                    <a:pt x="5" y="31"/>
                  </a:lnTo>
                  <a:lnTo>
                    <a:pt x="5" y="31"/>
                  </a:lnTo>
                  <a:lnTo>
                    <a:pt x="5" y="31"/>
                  </a:lnTo>
                  <a:lnTo>
                    <a:pt x="5" y="31"/>
                  </a:lnTo>
                  <a:lnTo>
                    <a:pt x="5" y="31"/>
                  </a:lnTo>
                  <a:lnTo>
                    <a:pt x="5" y="31"/>
                  </a:lnTo>
                  <a:lnTo>
                    <a:pt x="5" y="31"/>
                  </a:lnTo>
                  <a:lnTo>
                    <a:pt x="5" y="31"/>
                  </a:lnTo>
                  <a:lnTo>
                    <a:pt x="5" y="31"/>
                  </a:lnTo>
                  <a:lnTo>
                    <a:pt x="5" y="26"/>
                  </a:lnTo>
                  <a:lnTo>
                    <a:pt x="5" y="26"/>
                  </a:lnTo>
                  <a:lnTo>
                    <a:pt x="5" y="26"/>
                  </a:lnTo>
                  <a:lnTo>
                    <a:pt x="5" y="26"/>
                  </a:lnTo>
                  <a:lnTo>
                    <a:pt x="5" y="26"/>
                  </a:lnTo>
                  <a:lnTo>
                    <a:pt x="5" y="26"/>
                  </a:lnTo>
                  <a:lnTo>
                    <a:pt x="5" y="26"/>
                  </a:lnTo>
                  <a:lnTo>
                    <a:pt x="5" y="26"/>
                  </a:lnTo>
                  <a:lnTo>
                    <a:pt x="5" y="26"/>
                  </a:lnTo>
                  <a:lnTo>
                    <a:pt x="5" y="26"/>
                  </a:lnTo>
                  <a:lnTo>
                    <a:pt x="5"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15"/>
                  </a:lnTo>
                  <a:lnTo>
                    <a:pt x="0" y="15"/>
                  </a:lnTo>
                  <a:lnTo>
                    <a:pt x="0" y="15"/>
                  </a:lnTo>
                  <a:lnTo>
                    <a:pt x="0" y="15"/>
                  </a:lnTo>
                  <a:lnTo>
                    <a:pt x="0" y="15"/>
                  </a:lnTo>
                  <a:lnTo>
                    <a:pt x="0" y="15"/>
                  </a:lnTo>
                  <a:lnTo>
                    <a:pt x="0" y="15"/>
                  </a:lnTo>
                  <a:lnTo>
                    <a:pt x="0" y="15"/>
                  </a:lnTo>
                  <a:lnTo>
                    <a:pt x="0" y="15"/>
                  </a:lnTo>
                  <a:lnTo>
                    <a:pt x="0" y="15"/>
                  </a:lnTo>
                  <a:lnTo>
                    <a:pt x="0" y="15"/>
                  </a:lnTo>
                  <a:lnTo>
                    <a:pt x="0" y="15"/>
                  </a:lnTo>
                  <a:lnTo>
                    <a:pt x="0" y="15"/>
                  </a:lnTo>
                  <a:lnTo>
                    <a:pt x="0" y="15"/>
                  </a:lnTo>
                  <a:lnTo>
                    <a:pt x="0" y="15"/>
                  </a:lnTo>
                  <a:lnTo>
                    <a:pt x="0" y="15"/>
                  </a:lnTo>
                  <a:lnTo>
                    <a:pt x="0" y="15"/>
                  </a:lnTo>
                  <a:lnTo>
                    <a:pt x="0" y="15"/>
                  </a:lnTo>
                  <a:lnTo>
                    <a:pt x="0" y="15"/>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5" y="5"/>
                  </a:lnTo>
                  <a:lnTo>
                    <a:pt x="5" y="5"/>
                  </a:lnTo>
                  <a:lnTo>
                    <a:pt x="5" y="5"/>
                  </a:lnTo>
                  <a:lnTo>
                    <a:pt x="5" y="5"/>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21" y="0"/>
                  </a:lnTo>
                  <a:lnTo>
                    <a:pt x="21" y="0"/>
                  </a:lnTo>
                  <a:lnTo>
                    <a:pt x="21" y="0"/>
                  </a:lnTo>
                  <a:lnTo>
                    <a:pt x="21" y="0"/>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10"/>
                  </a:lnTo>
                  <a:lnTo>
                    <a:pt x="21" y="10"/>
                  </a:lnTo>
                  <a:lnTo>
                    <a:pt x="21" y="10"/>
                  </a:lnTo>
                  <a:lnTo>
                    <a:pt x="21" y="10"/>
                  </a:lnTo>
                  <a:lnTo>
                    <a:pt x="21"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5"/>
                  </a:lnTo>
                  <a:lnTo>
                    <a:pt x="26" y="15"/>
                  </a:lnTo>
                  <a:lnTo>
                    <a:pt x="26" y="15"/>
                  </a:lnTo>
                  <a:lnTo>
                    <a:pt x="26" y="15"/>
                  </a:lnTo>
                  <a:lnTo>
                    <a:pt x="26" y="15"/>
                  </a:lnTo>
                  <a:lnTo>
                    <a:pt x="26" y="15"/>
                  </a:lnTo>
                  <a:lnTo>
                    <a:pt x="26" y="15"/>
                  </a:lnTo>
                  <a:lnTo>
                    <a:pt x="26" y="15"/>
                  </a:lnTo>
                  <a:lnTo>
                    <a:pt x="26" y="1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82" name="Freeform 690"/>
            <p:cNvSpPr>
              <a:spLocks/>
            </p:cNvSpPr>
            <p:nvPr/>
          </p:nvSpPr>
          <p:spPr bwMode="auto">
            <a:xfrm>
              <a:off x="1998" y="2126"/>
              <a:ext cx="26" cy="31"/>
            </a:xfrm>
            <a:custGeom>
              <a:avLst/>
              <a:gdLst>
                <a:gd name="T0" fmla="*/ 26 w 26"/>
                <a:gd name="T1" fmla="*/ 16 h 31"/>
                <a:gd name="T2" fmla="*/ 26 w 26"/>
                <a:gd name="T3" fmla="*/ 16 h 31"/>
                <a:gd name="T4" fmla="*/ 26 w 26"/>
                <a:gd name="T5" fmla="*/ 21 h 31"/>
                <a:gd name="T6" fmla="*/ 26 w 26"/>
                <a:gd name="T7" fmla="*/ 21 h 31"/>
                <a:gd name="T8" fmla="*/ 21 w 26"/>
                <a:gd name="T9" fmla="*/ 21 h 31"/>
                <a:gd name="T10" fmla="*/ 21 w 26"/>
                <a:gd name="T11" fmla="*/ 21 h 31"/>
                <a:gd name="T12" fmla="*/ 21 w 26"/>
                <a:gd name="T13" fmla="*/ 26 h 31"/>
                <a:gd name="T14" fmla="*/ 21 w 26"/>
                <a:gd name="T15" fmla="*/ 26 h 31"/>
                <a:gd name="T16" fmla="*/ 21 w 26"/>
                <a:gd name="T17" fmla="*/ 26 h 31"/>
                <a:gd name="T18" fmla="*/ 16 w 26"/>
                <a:gd name="T19" fmla="*/ 26 h 31"/>
                <a:gd name="T20" fmla="*/ 16 w 26"/>
                <a:gd name="T21" fmla="*/ 26 h 31"/>
                <a:gd name="T22" fmla="*/ 16 w 26"/>
                <a:gd name="T23" fmla="*/ 31 h 31"/>
                <a:gd name="T24" fmla="*/ 16 w 26"/>
                <a:gd name="T25" fmla="*/ 31 h 31"/>
                <a:gd name="T26" fmla="*/ 10 w 26"/>
                <a:gd name="T27" fmla="*/ 31 h 31"/>
                <a:gd name="T28" fmla="*/ 10 w 26"/>
                <a:gd name="T29" fmla="*/ 31 h 31"/>
                <a:gd name="T30" fmla="*/ 10 w 26"/>
                <a:gd name="T31" fmla="*/ 31 h 31"/>
                <a:gd name="T32" fmla="*/ 10 w 26"/>
                <a:gd name="T33" fmla="*/ 31 h 31"/>
                <a:gd name="T34" fmla="*/ 5 w 26"/>
                <a:gd name="T35" fmla="*/ 31 h 31"/>
                <a:gd name="T36" fmla="*/ 5 w 26"/>
                <a:gd name="T37" fmla="*/ 26 h 31"/>
                <a:gd name="T38" fmla="*/ 5 w 26"/>
                <a:gd name="T39" fmla="*/ 26 h 31"/>
                <a:gd name="T40" fmla="*/ 5 w 26"/>
                <a:gd name="T41" fmla="*/ 26 h 31"/>
                <a:gd name="T42" fmla="*/ 0 w 26"/>
                <a:gd name="T43" fmla="*/ 26 h 31"/>
                <a:gd name="T44" fmla="*/ 0 w 26"/>
                <a:gd name="T45" fmla="*/ 26 h 31"/>
                <a:gd name="T46" fmla="*/ 0 w 26"/>
                <a:gd name="T47" fmla="*/ 26 h 31"/>
                <a:gd name="T48" fmla="*/ 0 w 26"/>
                <a:gd name="T49" fmla="*/ 21 h 31"/>
                <a:gd name="T50" fmla="*/ 0 w 26"/>
                <a:gd name="T51" fmla="*/ 21 h 31"/>
                <a:gd name="T52" fmla="*/ 0 w 26"/>
                <a:gd name="T53" fmla="*/ 21 h 31"/>
                <a:gd name="T54" fmla="*/ 0 w 26"/>
                <a:gd name="T55" fmla="*/ 16 h 31"/>
                <a:gd name="T56" fmla="*/ 0 w 26"/>
                <a:gd name="T57" fmla="*/ 16 h 31"/>
                <a:gd name="T58" fmla="*/ 0 w 26"/>
                <a:gd name="T59" fmla="*/ 16 h 31"/>
                <a:gd name="T60" fmla="*/ 0 w 26"/>
                <a:gd name="T61" fmla="*/ 16 h 31"/>
                <a:gd name="T62" fmla="*/ 0 w 26"/>
                <a:gd name="T63" fmla="*/ 10 h 31"/>
                <a:gd name="T64" fmla="*/ 0 w 26"/>
                <a:gd name="T65" fmla="*/ 10 h 31"/>
                <a:gd name="T66" fmla="*/ 0 w 26"/>
                <a:gd name="T67" fmla="*/ 10 h 31"/>
                <a:gd name="T68" fmla="*/ 0 w 26"/>
                <a:gd name="T69" fmla="*/ 5 h 31"/>
                <a:gd name="T70" fmla="*/ 0 w 26"/>
                <a:gd name="T71" fmla="*/ 5 h 31"/>
                <a:gd name="T72" fmla="*/ 0 w 26"/>
                <a:gd name="T73" fmla="*/ 5 h 31"/>
                <a:gd name="T74" fmla="*/ 5 w 26"/>
                <a:gd name="T75" fmla="*/ 5 h 31"/>
                <a:gd name="T76" fmla="*/ 5 w 26"/>
                <a:gd name="T77" fmla="*/ 0 h 31"/>
                <a:gd name="T78" fmla="*/ 5 w 26"/>
                <a:gd name="T79" fmla="*/ 0 h 31"/>
                <a:gd name="T80" fmla="*/ 5 w 26"/>
                <a:gd name="T81" fmla="*/ 0 h 31"/>
                <a:gd name="T82" fmla="*/ 10 w 26"/>
                <a:gd name="T83" fmla="*/ 0 h 31"/>
                <a:gd name="T84" fmla="*/ 10 w 26"/>
                <a:gd name="T85" fmla="*/ 0 h 31"/>
                <a:gd name="T86" fmla="*/ 10 w 26"/>
                <a:gd name="T87" fmla="*/ 0 h 31"/>
                <a:gd name="T88" fmla="*/ 10 w 26"/>
                <a:gd name="T89" fmla="*/ 0 h 31"/>
                <a:gd name="T90" fmla="*/ 16 w 26"/>
                <a:gd name="T91" fmla="*/ 0 h 31"/>
                <a:gd name="T92" fmla="*/ 16 w 26"/>
                <a:gd name="T93" fmla="*/ 0 h 31"/>
                <a:gd name="T94" fmla="*/ 16 w 26"/>
                <a:gd name="T95" fmla="*/ 0 h 31"/>
                <a:gd name="T96" fmla="*/ 16 w 26"/>
                <a:gd name="T97" fmla="*/ 0 h 31"/>
                <a:gd name="T98" fmla="*/ 21 w 26"/>
                <a:gd name="T99" fmla="*/ 0 h 31"/>
                <a:gd name="T100" fmla="*/ 21 w 26"/>
                <a:gd name="T101" fmla="*/ 0 h 31"/>
                <a:gd name="T102" fmla="*/ 21 w 26"/>
                <a:gd name="T103" fmla="*/ 5 h 31"/>
                <a:gd name="T104" fmla="*/ 21 w 26"/>
                <a:gd name="T105" fmla="*/ 5 h 31"/>
                <a:gd name="T106" fmla="*/ 21 w 26"/>
                <a:gd name="T107" fmla="*/ 5 h 31"/>
                <a:gd name="T108" fmla="*/ 26 w 26"/>
                <a:gd name="T109" fmla="*/ 5 h 31"/>
                <a:gd name="T110" fmla="*/ 26 w 26"/>
                <a:gd name="T111" fmla="*/ 10 h 31"/>
                <a:gd name="T112" fmla="*/ 26 w 26"/>
                <a:gd name="T113" fmla="*/ 10 h 31"/>
                <a:gd name="T114" fmla="*/ 26 w 26"/>
                <a:gd name="T115" fmla="*/ 10 h 31"/>
                <a:gd name="T116" fmla="*/ 26 w 26"/>
                <a:gd name="T117" fmla="*/ 10 h 31"/>
                <a:gd name="T118" fmla="*/ 26 w 26"/>
                <a:gd name="T11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 h="31">
                  <a:moveTo>
                    <a:pt x="26" y="16"/>
                  </a:move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5" y="31"/>
                  </a:lnTo>
                  <a:lnTo>
                    <a:pt x="5" y="31"/>
                  </a:lnTo>
                  <a:lnTo>
                    <a:pt x="5" y="31"/>
                  </a:lnTo>
                  <a:lnTo>
                    <a:pt x="5" y="31"/>
                  </a:lnTo>
                  <a:lnTo>
                    <a:pt x="5" y="31"/>
                  </a:lnTo>
                  <a:lnTo>
                    <a:pt x="5" y="31"/>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5" y="5"/>
                  </a:lnTo>
                  <a:lnTo>
                    <a:pt x="5" y="5"/>
                  </a:lnTo>
                  <a:lnTo>
                    <a:pt x="5" y="5"/>
                  </a:lnTo>
                  <a:lnTo>
                    <a:pt x="5" y="5"/>
                  </a:lnTo>
                  <a:lnTo>
                    <a:pt x="5" y="5"/>
                  </a:lnTo>
                  <a:lnTo>
                    <a:pt x="5" y="5"/>
                  </a:lnTo>
                  <a:lnTo>
                    <a:pt x="5" y="5"/>
                  </a:lnTo>
                  <a:lnTo>
                    <a:pt x="5" y="5"/>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6" y="5"/>
                  </a:lnTo>
                  <a:lnTo>
                    <a:pt x="26" y="5"/>
                  </a:lnTo>
                  <a:lnTo>
                    <a:pt x="26" y="5"/>
                  </a:lnTo>
                  <a:lnTo>
                    <a:pt x="26" y="5"/>
                  </a:lnTo>
                  <a:lnTo>
                    <a:pt x="26" y="5"/>
                  </a:lnTo>
                  <a:lnTo>
                    <a:pt x="26" y="5"/>
                  </a:lnTo>
                  <a:lnTo>
                    <a:pt x="26" y="5"/>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6"/>
                  </a:lnTo>
                  <a:lnTo>
                    <a:pt x="26" y="16"/>
                  </a:lnTo>
                  <a:lnTo>
                    <a:pt x="26" y="16"/>
                  </a:lnTo>
                  <a:lnTo>
                    <a:pt x="26" y="16"/>
                  </a:lnTo>
                  <a:lnTo>
                    <a:pt x="26" y="16"/>
                  </a:lnTo>
                  <a:lnTo>
                    <a:pt x="26" y="16"/>
                  </a:lnTo>
                  <a:lnTo>
                    <a:pt x="26" y="1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83" name="Freeform 691"/>
            <p:cNvSpPr>
              <a:spLocks/>
            </p:cNvSpPr>
            <p:nvPr/>
          </p:nvSpPr>
          <p:spPr bwMode="auto">
            <a:xfrm>
              <a:off x="2003" y="1962"/>
              <a:ext cx="26" cy="32"/>
            </a:xfrm>
            <a:custGeom>
              <a:avLst/>
              <a:gdLst>
                <a:gd name="T0" fmla="*/ 26 w 26"/>
                <a:gd name="T1" fmla="*/ 16 h 32"/>
                <a:gd name="T2" fmla="*/ 26 w 26"/>
                <a:gd name="T3" fmla="*/ 16 h 32"/>
                <a:gd name="T4" fmla="*/ 26 w 26"/>
                <a:gd name="T5" fmla="*/ 16 h 32"/>
                <a:gd name="T6" fmla="*/ 21 w 26"/>
                <a:gd name="T7" fmla="*/ 21 h 32"/>
                <a:gd name="T8" fmla="*/ 21 w 26"/>
                <a:gd name="T9" fmla="*/ 21 h 32"/>
                <a:gd name="T10" fmla="*/ 21 w 26"/>
                <a:gd name="T11" fmla="*/ 21 h 32"/>
                <a:gd name="T12" fmla="*/ 21 w 26"/>
                <a:gd name="T13" fmla="*/ 27 h 32"/>
                <a:gd name="T14" fmla="*/ 21 w 26"/>
                <a:gd name="T15" fmla="*/ 27 h 32"/>
                <a:gd name="T16" fmla="*/ 21 w 26"/>
                <a:gd name="T17" fmla="*/ 27 h 32"/>
                <a:gd name="T18" fmla="*/ 16 w 26"/>
                <a:gd name="T19" fmla="*/ 27 h 32"/>
                <a:gd name="T20" fmla="*/ 16 w 26"/>
                <a:gd name="T21" fmla="*/ 27 h 32"/>
                <a:gd name="T22" fmla="*/ 16 w 26"/>
                <a:gd name="T23" fmla="*/ 27 h 32"/>
                <a:gd name="T24" fmla="*/ 16 w 26"/>
                <a:gd name="T25" fmla="*/ 27 h 32"/>
                <a:gd name="T26" fmla="*/ 11 w 26"/>
                <a:gd name="T27" fmla="*/ 32 h 32"/>
                <a:gd name="T28" fmla="*/ 11 w 26"/>
                <a:gd name="T29" fmla="*/ 32 h 32"/>
                <a:gd name="T30" fmla="*/ 11 w 26"/>
                <a:gd name="T31" fmla="*/ 32 h 32"/>
                <a:gd name="T32" fmla="*/ 11 w 26"/>
                <a:gd name="T33" fmla="*/ 27 h 32"/>
                <a:gd name="T34" fmla="*/ 5 w 26"/>
                <a:gd name="T35" fmla="*/ 27 h 32"/>
                <a:gd name="T36" fmla="*/ 5 w 26"/>
                <a:gd name="T37" fmla="*/ 27 h 32"/>
                <a:gd name="T38" fmla="*/ 5 w 26"/>
                <a:gd name="T39" fmla="*/ 27 h 32"/>
                <a:gd name="T40" fmla="*/ 5 w 26"/>
                <a:gd name="T41" fmla="*/ 27 h 32"/>
                <a:gd name="T42" fmla="*/ 0 w 26"/>
                <a:gd name="T43" fmla="*/ 27 h 32"/>
                <a:gd name="T44" fmla="*/ 0 w 26"/>
                <a:gd name="T45" fmla="*/ 27 h 32"/>
                <a:gd name="T46" fmla="*/ 0 w 26"/>
                <a:gd name="T47" fmla="*/ 21 h 32"/>
                <a:gd name="T48" fmla="*/ 0 w 26"/>
                <a:gd name="T49" fmla="*/ 21 h 32"/>
                <a:gd name="T50" fmla="*/ 0 w 26"/>
                <a:gd name="T51" fmla="*/ 21 h 32"/>
                <a:gd name="T52" fmla="*/ 0 w 26"/>
                <a:gd name="T53" fmla="*/ 21 h 32"/>
                <a:gd name="T54" fmla="*/ 0 w 26"/>
                <a:gd name="T55" fmla="*/ 16 h 32"/>
                <a:gd name="T56" fmla="*/ 0 w 26"/>
                <a:gd name="T57" fmla="*/ 16 h 32"/>
                <a:gd name="T58" fmla="*/ 0 w 26"/>
                <a:gd name="T59" fmla="*/ 16 h 32"/>
                <a:gd name="T60" fmla="*/ 0 w 26"/>
                <a:gd name="T61" fmla="*/ 11 h 32"/>
                <a:gd name="T62" fmla="*/ 0 w 26"/>
                <a:gd name="T63" fmla="*/ 11 h 32"/>
                <a:gd name="T64" fmla="*/ 0 w 26"/>
                <a:gd name="T65" fmla="*/ 11 h 32"/>
                <a:gd name="T66" fmla="*/ 0 w 26"/>
                <a:gd name="T67" fmla="*/ 5 h 32"/>
                <a:gd name="T68" fmla="*/ 0 w 26"/>
                <a:gd name="T69" fmla="*/ 5 h 32"/>
                <a:gd name="T70" fmla="*/ 0 w 26"/>
                <a:gd name="T71" fmla="*/ 5 h 32"/>
                <a:gd name="T72" fmla="*/ 5 w 26"/>
                <a:gd name="T73" fmla="*/ 5 h 32"/>
                <a:gd name="T74" fmla="*/ 5 w 26"/>
                <a:gd name="T75" fmla="*/ 0 h 32"/>
                <a:gd name="T76" fmla="*/ 5 w 26"/>
                <a:gd name="T77" fmla="*/ 0 h 32"/>
                <a:gd name="T78" fmla="*/ 5 w 26"/>
                <a:gd name="T79" fmla="*/ 0 h 32"/>
                <a:gd name="T80" fmla="*/ 5 w 26"/>
                <a:gd name="T81" fmla="*/ 0 h 32"/>
                <a:gd name="T82" fmla="*/ 11 w 26"/>
                <a:gd name="T83" fmla="*/ 0 h 32"/>
                <a:gd name="T84" fmla="*/ 11 w 26"/>
                <a:gd name="T85" fmla="*/ 0 h 32"/>
                <a:gd name="T86" fmla="*/ 11 w 26"/>
                <a:gd name="T87" fmla="*/ 0 h 32"/>
                <a:gd name="T88" fmla="*/ 11 w 26"/>
                <a:gd name="T89" fmla="*/ 0 h 32"/>
                <a:gd name="T90" fmla="*/ 16 w 26"/>
                <a:gd name="T91" fmla="*/ 0 h 32"/>
                <a:gd name="T92" fmla="*/ 16 w 26"/>
                <a:gd name="T93" fmla="*/ 0 h 32"/>
                <a:gd name="T94" fmla="*/ 16 w 26"/>
                <a:gd name="T95" fmla="*/ 0 h 32"/>
                <a:gd name="T96" fmla="*/ 16 w 26"/>
                <a:gd name="T97" fmla="*/ 0 h 32"/>
                <a:gd name="T98" fmla="*/ 21 w 26"/>
                <a:gd name="T99" fmla="*/ 0 h 32"/>
                <a:gd name="T100" fmla="*/ 21 w 26"/>
                <a:gd name="T101" fmla="*/ 0 h 32"/>
                <a:gd name="T102" fmla="*/ 21 w 26"/>
                <a:gd name="T103" fmla="*/ 0 h 32"/>
                <a:gd name="T104" fmla="*/ 21 w 26"/>
                <a:gd name="T105" fmla="*/ 5 h 32"/>
                <a:gd name="T106" fmla="*/ 21 w 26"/>
                <a:gd name="T107" fmla="*/ 5 h 32"/>
                <a:gd name="T108" fmla="*/ 26 w 26"/>
                <a:gd name="T109" fmla="*/ 5 h 32"/>
                <a:gd name="T110" fmla="*/ 26 w 26"/>
                <a:gd name="T111" fmla="*/ 5 h 32"/>
                <a:gd name="T112" fmla="*/ 26 w 26"/>
                <a:gd name="T113" fmla="*/ 11 h 32"/>
                <a:gd name="T114" fmla="*/ 26 w 26"/>
                <a:gd name="T115" fmla="*/ 11 h 32"/>
                <a:gd name="T116" fmla="*/ 26 w 26"/>
                <a:gd name="T117" fmla="*/ 11 h 32"/>
                <a:gd name="T118" fmla="*/ 26 w 26"/>
                <a:gd name="T119" fmla="*/ 16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 h="32">
                  <a:moveTo>
                    <a:pt x="26" y="16"/>
                  </a:move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21"/>
                  </a:lnTo>
                  <a:lnTo>
                    <a:pt x="26" y="21"/>
                  </a:lnTo>
                  <a:lnTo>
                    <a:pt x="26"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1" y="27"/>
                  </a:lnTo>
                  <a:lnTo>
                    <a:pt x="11" y="27"/>
                  </a:lnTo>
                  <a:lnTo>
                    <a:pt x="11" y="27"/>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27"/>
                  </a:lnTo>
                  <a:lnTo>
                    <a:pt x="11" y="27"/>
                  </a:lnTo>
                  <a:lnTo>
                    <a:pt x="11"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0" y="27"/>
                  </a:lnTo>
                  <a:lnTo>
                    <a:pt x="0" y="27"/>
                  </a:lnTo>
                  <a:lnTo>
                    <a:pt x="0" y="27"/>
                  </a:lnTo>
                  <a:lnTo>
                    <a:pt x="0" y="27"/>
                  </a:lnTo>
                  <a:lnTo>
                    <a:pt x="0" y="27"/>
                  </a:lnTo>
                  <a:lnTo>
                    <a:pt x="0" y="27"/>
                  </a:lnTo>
                  <a:lnTo>
                    <a:pt x="0" y="27"/>
                  </a:lnTo>
                  <a:lnTo>
                    <a:pt x="0" y="27"/>
                  </a:lnTo>
                  <a:lnTo>
                    <a:pt x="0" y="27"/>
                  </a:lnTo>
                  <a:lnTo>
                    <a:pt x="0" y="27"/>
                  </a:lnTo>
                  <a:lnTo>
                    <a:pt x="0" y="27"/>
                  </a:lnTo>
                  <a:lnTo>
                    <a:pt x="0" y="27"/>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5" y="5"/>
                  </a:lnTo>
                  <a:lnTo>
                    <a:pt x="5" y="5"/>
                  </a:lnTo>
                  <a:lnTo>
                    <a:pt x="5" y="5"/>
                  </a:lnTo>
                  <a:lnTo>
                    <a:pt x="5" y="5"/>
                  </a:lnTo>
                  <a:lnTo>
                    <a:pt x="5" y="5"/>
                  </a:lnTo>
                  <a:lnTo>
                    <a:pt x="5" y="5"/>
                  </a:lnTo>
                  <a:lnTo>
                    <a:pt x="5" y="5"/>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6" y="5"/>
                  </a:lnTo>
                  <a:lnTo>
                    <a:pt x="26" y="5"/>
                  </a:lnTo>
                  <a:lnTo>
                    <a:pt x="26" y="5"/>
                  </a:lnTo>
                  <a:lnTo>
                    <a:pt x="26" y="5"/>
                  </a:lnTo>
                  <a:lnTo>
                    <a:pt x="26" y="5"/>
                  </a:lnTo>
                  <a:lnTo>
                    <a:pt x="26" y="5"/>
                  </a:lnTo>
                  <a:lnTo>
                    <a:pt x="26" y="5"/>
                  </a:lnTo>
                  <a:lnTo>
                    <a:pt x="26" y="5"/>
                  </a:lnTo>
                  <a:lnTo>
                    <a:pt x="26" y="5"/>
                  </a:lnTo>
                  <a:lnTo>
                    <a:pt x="26" y="5"/>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6"/>
                  </a:lnTo>
                  <a:lnTo>
                    <a:pt x="26" y="16"/>
                  </a:lnTo>
                  <a:lnTo>
                    <a:pt x="26" y="16"/>
                  </a:lnTo>
                  <a:lnTo>
                    <a:pt x="26" y="1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84" name="Freeform 692"/>
            <p:cNvSpPr>
              <a:spLocks/>
            </p:cNvSpPr>
            <p:nvPr/>
          </p:nvSpPr>
          <p:spPr bwMode="auto">
            <a:xfrm>
              <a:off x="2014" y="2020"/>
              <a:ext cx="26" cy="27"/>
            </a:xfrm>
            <a:custGeom>
              <a:avLst/>
              <a:gdLst>
                <a:gd name="T0" fmla="*/ 26 w 26"/>
                <a:gd name="T1" fmla="*/ 16 h 27"/>
                <a:gd name="T2" fmla="*/ 26 w 26"/>
                <a:gd name="T3" fmla="*/ 16 h 27"/>
                <a:gd name="T4" fmla="*/ 26 w 26"/>
                <a:gd name="T5" fmla="*/ 16 h 27"/>
                <a:gd name="T6" fmla="*/ 26 w 26"/>
                <a:gd name="T7" fmla="*/ 21 h 27"/>
                <a:gd name="T8" fmla="*/ 26 w 26"/>
                <a:gd name="T9" fmla="*/ 21 h 27"/>
                <a:gd name="T10" fmla="*/ 26 w 26"/>
                <a:gd name="T11" fmla="*/ 21 h 27"/>
                <a:gd name="T12" fmla="*/ 21 w 26"/>
                <a:gd name="T13" fmla="*/ 21 h 27"/>
                <a:gd name="T14" fmla="*/ 21 w 26"/>
                <a:gd name="T15" fmla="*/ 27 h 27"/>
                <a:gd name="T16" fmla="*/ 21 w 26"/>
                <a:gd name="T17" fmla="*/ 27 h 27"/>
                <a:gd name="T18" fmla="*/ 21 w 26"/>
                <a:gd name="T19" fmla="*/ 27 h 27"/>
                <a:gd name="T20" fmla="*/ 21 w 26"/>
                <a:gd name="T21" fmla="*/ 27 h 27"/>
                <a:gd name="T22" fmla="*/ 15 w 26"/>
                <a:gd name="T23" fmla="*/ 27 h 27"/>
                <a:gd name="T24" fmla="*/ 15 w 26"/>
                <a:gd name="T25" fmla="*/ 27 h 27"/>
                <a:gd name="T26" fmla="*/ 15 w 26"/>
                <a:gd name="T27" fmla="*/ 27 h 27"/>
                <a:gd name="T28" fmla="*/ 15 w 26"/>
                <a:gd name="T29" fmla="*/ 27 h 27"/>
                <a:gd name="T30" fmla="*/ 10 w 26"/>
                <a:gd name="T31" fmla="*/ 27 h 27"/>
                <a:gd name="T32" fmla="*/ 10 w 26"/>
                <a:gd name="T33" fmla="*/ 27 h 27"/>
                <a:gd name="T34" fmla="*/ 10 w 26"/>
                <a:gd name="T35" fmla="*/ 27 h 27"/>
                <a:gd name="T36" fmla="*/ 10 w 26"/>
                <a:gd name="T37" fmla="*/ 27 h 27"/>
                <a:gd name="T38" fmla="*/ 5 w 26"/>
                <a:gd name="T39" fmla="*/ 27 h 27"/>
                <a:gd name="T40" fmla="*/ 5 w 26"/>
                <a:gd name="T41" fmla="*/ 27 h 27"/>
                <a:gd name="T42" fmla="*/ 5 w 26"/>
                <a:gd name="T43" fmla="*/ 27 h 27"/>
                <a:gd name="T44" fmla="*/ 5 w 26"/>
                <a:gd name="T45" fmla="*/ 21 h 27"/>
                <a:gd name="T46" fmla="*/ 5 w 26"/>
                <a:gd name="T47" fmla="*/ 21 h 27"/>
                <a:gd name="T48" fmla="*/ 0 w 26"/>
                <a:gd name="T49" fmla="*/ 21 h 27"/>
                <a:gd name="T50" fmla="*/ 0 w 26"/>
                <a:gd name="T51" fmla="*/ 21 h 27"/>
                <a:gd name="T52" fmla="*/ 0 w 26"/>
                <a:gd name="T53" fmla="*/ 16 h 27"/>
                <a:gd name="T54" fmla="*/ 0 w 26"/>
                <a:gd name="T55" fmla="*/ 16 h 27"/>
                <a:gd name="T56" fmla="*/ 0 w 26"/>
                <a:gd name="T57" fmla="*/ 16 h 27"/>
                <a:gd name="T58" fmla="*/ 0 w 26"/>
                <a:gd name="T59" fmla="*/ 16 h 27"/>
                <a:gd name="T60" fmla="*/ 0 w 26"/>
                <a:gd name="T61" fmla="*/ 11 h 27"/>
                <a:gd name="T62" fmla="*/ 0 w 26"/>
                <a:gd name="T63" fmla="*/ 11 h 27"/>
                <a:gd name="T64" fmla="*/ 0 w 26"/>
                <a:gd name="T65" fmla="*/ 11 h 27"/>
                <a:gd name="T66" fmla="*/ 0 w 26"/>
                <a:gd name="T67" fmla="*/ 5 h 27"/>
                <a:gd name="T68" fmla="*/ 5 w 26"/>
                <a:gd name="T69" fmla="*/ 5 h 27"/>
                <a:gd name="T70" fmla="*/ 5 w 26"/>
                <a:gd name="T71" fmla="*/ 5 h 27"/>
                <a:gd name="T72" fmla="*/ 5 w 26"/>
                <a:gd name="T73" fmla="*/ 5 h 27"/>
                <a:gd name="T74" fmla="*/ 5 w 26"/>
                <a:gd name="T75" fmla="*/ 0 h 27"/>
                <a:gd name="T76" fmla="*/ 5 w 26"/>
                <a:gd name="T77" fmla="*/ 0 h 27"/>
                <a:gd name="T78" fmla="*/ 10 w 26"/>
                <a:gd name="T79" fmla="*/ 0 h 27"/>
                <a:gd name="T80" fmla="*/ 10 w 26"/>
                <a:gd name="T81" fmla="*/ 0 h 27"/>
                <a:gd name="T82" fmla="*/ 10 w 26"/>
                <a:gd name="T83" fmla="*/ 0 h 27"/>
                <a:gd name="T84" fmla="*/ 10 w 26"/>
                <a:gd name="T85" fmla="*/ 0 h 27"/>
                <a:gd name="T86" fmla="*/ 15 w 26"/>
                <a:gd name="T87" fmla="*/ 0 h 27"/>
                <a:gd name="T88" fmla="*/ 15 w 26"/>
                <a:gd name="T89" fmla="*/ 0 h 27"/>
                <a:gd name="T90" fmla="*/ 15 w 26"/>
                <a:gd name="T91" fmla="*/ 0 h 27"/>
                <a:gd name="T92" fmla="*/ 15 w 26"/>
                <a:gd name="T93" fmla="*/ 0 h 27"/>
                <a:gd name="T94" fmla="*/ 21 w 26"/>
                <a:gd name="T95" fmla="*/ 0 h 27"/>
                <a:gd name="T96" fmla="*/ 21 w 26"/>
                <a:gd name="T97" fmla="*/ 0 h 27"/>
                <a:gd name="T98" fmla="*/ 21 w 26"/>
                <a:gd name="T99" fmla="*/ 0 h 27"/>
                <a:gd name="T100" fmla="*/ 21 w 26"/>
                <a:gd name="T101" fmla="*/ 0 h 27"/>
                <a:gd name="T102" fmla="*/ 26 w 26"/>
                <a:gd name="T103" fmla="*/ 0 h 27"/>
                <a:gd name="T104" fmla="*/ 26 w 26"/>
                <a:gd name="T105" fmla="*/ 0 h 27"/>
                <a:gd name="T106" fmla="*/ 26 w 26"/>
                <a:gd name="T107" fmla="*/ 5 h 27"/>
                <a:gd name="T108" fmla="*/ 26 w 26"/>
                <a:gd name="T109" fmla="*/ 5 h 27"/>
                <a:gd name="T110" fmla="*/ 26 w 26"/>
                <a:gd name="T111" fmla="*/ 5 h 27"/>
                <a:gd name="T112" fmla="*/ 26 w 26"/>
                <a:gd name="T113" fmla="*/ 11 h 27"/>
                <a:gd name="T114" fmla="*/ 26 w 26"/>
                <a:gd name="T115" fmla="*/ 11 h 27"/>
                <a:gd name="T116" fmla="*/ 26 w 26"/>
                <a:gd name="T117" fmla="*/ 11 h 27"/>
                <a:gd name="T118" fmla="*/ 26 w 26"/>
                <a:gd name="T119" fmla="*/ 11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 h="27">
                  <a:moveTo>
                    <a:pt x="26" y="11"/>
                  </a:move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1" y="21"/>
                  </a:lnTo>
                  <a:lnTo>
                    <a:pt x="21" y="21"/>
                  </a:lnTo>
                  <a:lnTo>
                    <a:pt x="21" y="21"/>
                  </a:lnTo>
                  <a:lnTo>
                    <a:pt x="21" y="21"/>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15" y="27"/>
                  </a:lnTo>
                  <a:lnTo>
                    <a:pt x="15" y="27"/>
                  </a:lnTo>
                  <a:lnTo>
                    <a:pt x="15" y="27"/>
                  </a:lnTo>
                  <a:lnTo>
                    <a:pt x="15" y="27"/>
                  </a:lnTo>
                  <a:lnTo>
                    <a:pt x="15" y="27"/>
                  </a:lnTo>
                  <a:lnTo>
                    <a:pt x="15" y="27"/>
                  </a:lnTo>
                  <a:lnTo>
                    <a:pt x="15" y="27"/>
                  </a:lnTo>
                  <a:lnTo>
                    <a:pt x="15" y="27"/>
                  </a:lnTo>
                  <a:lnTo>
                    <a:pt x="15" y="27"/>
                  </a:lnTo>
                  <a:lnTo>
                    <a:pt x="15" y="27"/>
                  </a:lnTo>
                  <a:lnTo>
                    <a:pt x="15" y="27"/>
                  </a:lnTo>
                  <a:lnTo>
                    <a:pt x="15" y="27"/>
                  </a:lnTo>
                  <a:lnTo>
                    <a:pt x="15" y="27"/>
                  </a:lnTo>
                  <a:lnTo>
                    <a:pt x="15" y="27"/>
                  </a:lnTo>
                  <a:lnTo>
                    <a:pt x="15" y="27"/>
                  </a:lnTo>
                  <a:lnTo>
                    <a:pt x="15" y="27"/>
                  </a:lnTo>
                  <a:lnTo>
                    <a:pt x="15" y="27"/>
                  </a:lnTo>
                  <a:lnTo>
                    <a:pt x="15" y="27"/>
                  </a:lnTo>
                  <a:lnTo>
                    <a:pt x="15" y="27"/>
                  </a:lnTo>
                  <a:lnTo>
                    <a:pt x="15" y="27"/>
                  </a:lnTo>
                  <a:lnTo>
                    <a:pt x="15" y="27"/>
                  </a:lnTo>
                  <a:lnTo>
                    <a:pt x="15" y="27"/>
                  </a:lnTo>
                  <a:lnTo>
                    <a:pt x="15"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1"/>
                  </a:lnTo>
                  <a:lnTo>
                    <a:pt x="5" y="21"/>
                  </a:lnTo>
                  <a:lnTo>
                    <a:pt x="5" y="21"/>
                  </a:lnTo>
                  <a:lnTo>
                    <a:pt x="5" y="21"/>
                  </a:lnTo>
                  <a:lnTo>
                    <a:pt x="5" y="21"/>
                  </a:lnTo>
                  <a:lnTo>
                    <a:pt x="5" y="21"/>
                  </a:lnTo>
                  <a:lnTo>
                    <a:pt x="5" y="21"/>
                  </a:lnTo>
                  <a:lnTo>
                    <a:pt x="5" y="21"/>
                  </a:lnTo>
                  <a:lnTo>
                    <a:pt x="5" y="21"/>
                  </a:lnTo>
                  <a:lnTo>
                    <a:pt x="5" y="21"/>
                  </a:lnTo>
                  <a:lnTo>
                    <a:pt x="5"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5"/>
                  </a:lnTo>
                  <a:lnTo>
                    <a:pt x="0" y="5"/>
                  </a:lnTo>
                  <a:lnTo>
                    <a:pt x="0" y="5"/>
                  </a:lnTo>
                  <a:lnTo>
                    <a:pt x="0"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6" y="0"/>
                  </a:lnTo>
                  <a:lnTo>
                    <a:pt x="26" y="0"/>
                  </a:lnTo>
                  <a:lnTo>
                    <a:pt x="26" y="0"/>
                  </a:lnTo>
                  <a:lnTo>
                    <a:pt x="26" y="0"/>
                  </a:lnTo>
                  <a:lnTo>
                    <a:pt x="26" y="0"/>
                  </a:lnTo>
                  <a:lnTo>
                    <a:pt x="26" y="0"/>
                  </a:lnTo>
                  <a:lnTo>
                    <a:pt x="26" y="0"/>
                  </a:lnTo>
                  <a:lnTo>
                    <a:pt x="26" y="0"/>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85" name="Freeform 693"/>
            <p:cNvSpPr>
              <a:spLocks/>
            </p:cNvSpPr>
            <p:nvPr/>
          </p:nvSpPr>
          <p:spPr bwMode="auto">
            <a:xfrm>
              <a:off x="1934" y="2205"/>
              <a:ext cx="27" cy="32"/>
            </a:xfrm>
            <a:custGeom>
              <a:avLst/>
              <a:gdLst>
                <a:gd name="T0" fmla="*/ 27 w 27"/>
                <a:gd name="T1" fmla="*/ 16 h 32"/>
                <a:gd name="T2" fmla="*/ 27 w 27"/>
                <a:gd name="T3" fmla="*/ 21 h 32"/>
                <a:gd name="T4" fmla="*/ 27 w 27"/>
                <a:gd name="T5" fmla="*/ 21 h 32"/>
                <a:gd name="T6" fmla="*/ 27 w 27"/>
                <a:gd name="T7" fmla="*/ 21 h 32"/>
                <a:gd name="T8" fmla="*/ 27 w 27"/>
                <a:gd name="T9" fmla="*/ 21 h 32"/>
                <a:gd name="T10" fmla="*/ 22 w 27"/>
                <a:gd name="T11" fmla="*/ 26 h 32"/>
                <a:gd name="T12" fmla="*/ 22 w 27"/>
                <a:gd name="T13" fmla="*/ 26 h 32"/>
                <a:gd name="T14" fmla="*/ 22 w 27"/>
                <a:gd name="T15" fmla="*/ 26 h 32"/>
                <a:gd name="T16" fmla="*/ 22 w 27"/>
                <a:gd name="T17" fmla="*/ 26 h 32"/>
                <a:gd name="T18" fmla="*/ 22 w 27"/>
                <a:gd name="T19" fmla="*/ 26 h 32"/>
                <a:gd name="T20" fmla="*/ 16 w 27"/>
                <a:gd name="T21" fmla="*/ 32 h 32"/>
                <a:gd name="T22" fmla="*/ 16 w 27"/>
                <a:gd name="T23" fmla="*/ 32 h 32"/>
                <a:gd name="T24" fmla="*/ 16 w 27"/>
                <a:gd name="T25" fmla="*/ 32 h 32"/>
                <a:gd name="T26" fmla="*/ 16 w 27"/>
                <a:gd name="T27" fmla="*/ 32 h 32"/>
                <a:gd name="T28" fmla="*/ 11 w 27"/>
                <a:gd name="T29" fmla="*/ 32 h 32"/>
                <a:gd name="T30" fmla="*/ 11 w 27"/>
                <a:gd name="T31" fmla="*/ 32 h 32"/>
                <a:gd name="T32" fmla="*/ 11 w 27"/>
                <a:gd name="T33" fmla="*/ 32 h 32"/>
                <a:gd name="T34" fmla="*/ 11 w 27"/>
                <a:gd name="T35" fmla="*/ 32 h 32"/>
                <a:gd name="T36" fmla="*/ 6 w 27"/>
                <a:gd name="T37" fmla="*/ 32 h 32"/>
                <a:gd name="T38" fmla="*/ 6 w 27"/>
                <a:gd name="T39" fmla="*/ 32 h 32"/>
                <a:gd name="T40" fmla="*/ 6 w 27"/>
                <a:gd name="T41" fmla="*/ 26 h 32"/>
                <a:gd name="T42" fmla="*/ 6 w 27"/>
                <a:gd name="T43" fmla="*/ 26 h 32"/>
                <a:gd name="T44" fmla="*/ 6 w 27"/>
                <a:gd name="T45" fmla="*/ 26 h 32"/>
                <a:gd name="T46" fmla="*/ 0 w 27"/>
                <a:gd name="T47" fmla="*/ 26 h 32"/>
                <a:gd name="T48" fmla="*/ 0 w 27"/>
                <a:gd name="T49" fmla="*/ 21 h 32"/>
                <a:gd name="T50" fmla="*/ 0 w 27"/>
                <a:gd name="T51" fmla="*/ 21 h 32"/>
                <a:gd name="T52" fmla="*/ 0 w 27"/>
                <a:gd name="T53" fmla="*/ 21 h 32"/>
                <a:gd name="T54" fmla="*/ 0 w 27"/>
                <a:gd name="T55" fmla="*/ 21 h 32"/>
                <a:gd name="T56" fmla="*/ 0 w 27"/>
                <a:gd name="T57" fmla="*/ 16 h 32"/>
                <a:gd name="T58" fmla="*/ 0 w 27"/>
                <a:gd name="T59" fmla="*/ 16 h 32"/>
                <a:gd name="T60" fmla="*/ 0 w 27"/>
                <a:gd name="T61" fmla="*/ 16 h 32"/>
                <a:gd name="T62" fmla="*/ 0 w 27"/>
                <a:gd name="T63" fmla="*/ 10 h 32"/>
                <a:gd name="T64" fmla="*/ 0 w 27"/>
                <a:gd name="T65" fmla="*/ 10 h 32"/>
                <a:gd name="T66" fmla="*/ 0 w 27"/>
                <a:gd name="T67" fmla="*/ 10 h 32"/>
                <a:gd name="T68" fmla="*/ 0 w 27"/>
                <a:gd name="T69" fmla="*/ 10 h 32"/>
                <a:gd name="T70" fmla="*/ 0 w 27"/>
                <a:gd name="T71" fmla="*/ 5 h 32"/>
                <a:gd name="T72" fmla="*/ 6 w 27"/>
                <a:gd name="T73" fmla="*/ 5 h 32"/>
                <a:gd name="T74" fmla="*/ 6 w 27"/>
                <a:gd name="T75" fmla="*/ 5 h 32"/>
                <a:gd name="T76" fmla="*/ 6 w 27"/>
                <a:gd name="T77" fmla="*/ 5 h 32"/>
                <a:gd name="T78" fmla="*/ 6 w 27"/>
                <a:gd name="T79" fmla="*/ 0 h 32"/>
                <a:gd name="T80" fmla="*/ 11 w 27"/>
                <a:gd name="T81" fmla="*/ 0 h 32"/>
                <a:gd name="T82" fmla="*/ 11 w 27"/>
                <a:gd name="T83" fmla="*/ 0 h 32"/>
                <a:gd name="T84" fmla="*/ 11 w 27"/>
                <a:gd name="T85" fmla="*/ 0 h 32"/>
                <a:gd name="T86" fmla="*/ 11 w 27"/>
                <a:gd name="T87" fmla="*/ 0 h 32"/>
                <a:gd name="T88" fmla="*/ 16 w 27"/>
                <a:gd name="T89" fmla="*/ 0 h 32"/>
                <a:gd name="T90" fmla="*/ 16 w 27"/>
                <a:gd name="T91" fmla="*/ 0 h 32"/>
                <a:gd name="T92" fmla="*/ 16 w 27"/>
                <a:gd name="T93" fmla="*/ 0 h 32"/>
                <a:gd name="T94" fmla="*/ 16 w 27"/>
                <a:gd name="T95" fmla="*/ 0 h 32"/>
                <a:gd name="T96" fmla="*/ 22 w 27"/>
                <a:gd name="T97" fmla="*/ 0 h 32"/>
                <a:gd name="T98" fmla="*/ 22 w 27"/>
                <a:gd name="T99" fmla="*/ 0 h 32"/>
                <a:gd name="T100" fmla="*/ 22 w 27"/>
                <a:gd name="T101" fmla="*/ 5 h 32"/>
                <a:gd name="T102" fmla="*/ 22 w 27"/>
                <a:gd name="T103" fmla="*/ 5 h 32"/>
                <a:gd name="T104" fmla="*/ 22 w 27"/>
                <a:gd name="T105" fmla="*/ 5 h 32"/>
                <a:gd name="T106" fmla="*/ 27 w 27"/>
                <a:gd name="T107" fmla="*/ 5 h 32"/>
                <a:gd name="T108" fmla="*/ 27 w 27"/>
                <a:gd name="T109" fmla="*/ 5 h 32"/>
                <a:gd name="T110" fmla="*/ 27 w 27"/>
                <a:gd name="T111" fmla="*/ 10 h 32"/>
                <a:gd name="T112" fmla="*/ 27 w 27"/>
                <a:gd name="T113" fmla="*/ 10 h 32"/>
                <a:gd name="T114" fmla="*/ 27 w 27"/>
                <a:gd name="T115" fmla="*/ 10 h 32"/>
                <a:gd name="T116" fmla="*/ 27 w 27"/>
                <a:gd name="T117" fmla="*/ 16 h 32"/>
                <a:gd name="T118" fmla="*/ 27 w 27"/>
                <a:gd name="T119" fmla="*/ 16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7" h="32">
                  <a:moveTo>
                    <a:pt x="27" y="16"/>
                  </a:moveTo>
                  <a:lnTo>
                    <a:pt x="27" y="16"/>
                  </a:lnTo>
                  <a:lnTo>
                    <a:pt x="27" y="16"/>
                  </a:lnTo>
                  <a:lnTo>
                    <a:pt x="27" y="16"/>
                  </a:lnTo>
                  <a:lnTo>
                    <a:pt x="27" y="16"/>
                  </a:lnTo>
                  <a:lnTo>
                    <a:pt x="27" y="16"/>
                  </a:lnTo>
                  <a:lnTo>
                    <a:pt x="27" y="16"/>
                  </a:lnTo>
                  <a:lnTo>
                    <a:pt x="27" y="16"/>
                  </a:lnTo>
                  <a:lnTo>
                    <a:pt x="27" y="16"/>
                  </a:lnTo>
                  <a:lnTo>
                    <a:pt x="27" y="16"/>
                  </a:lnTo>
                  <a:lnTo>
                    <a:pt x="27" y="16"/>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6"/>
                  </a:lnTo>
                  <a:lnTo>
                    <a:pt x="27" y="26"/>
                  </a:lnTo>
                  <a:lnTo>
                    <a:pt x="27" y="26"/>
                  </a:lnTo>
                  <a:lnTo>
                    <a:pt x="22" y="26"/>
                  </a:lnTo>
                  <a:lnTo>
                    <a:pt x="22" y="26"/>
                  </a:lnTo>
                  <a:lnTo>
                    <a:pt x="22" y="26"/>
                  </a:lnTo>
                  <a:lnTo>
                    <a:pt x="22" y="26"/>
                  </a:lnTo>
                  <a:lnTo>
                    <a:pt x="22" y="26"/>
                  </a:lnTo>
                  <a:lnTo>
                    <a:pt x="22" y="26"/>
                  </a:lnTo>
                  <a:lnTo>
                    <a:pt x="22" y="26"/>
                  </a:lnTo>
                  <a:lnTo>
                    <a:pt x="22" y="26"/>
                  </a:lnTo>
                  <a:lnTo>
                    <a:pt x="22" y="26"/>
                  </a:lnTo>
                  <a:lnTo>
                    <a:pt x="22" y="26"/>
                  </a:lnTo>
                  <a:lnTo>
                    <a:pt x="22" y="26"/>
                  </a:lnTo>
                  <a:lnTo>
                    <a:pt x="22" y="26"/>
                  </a:lnTo>
                  <a:lnTo>
                    <a:pt x="22" y="26"/>
                  </a:lnTo>
                  <a:lnTo>
                    <a:pt x="22" y="26"/>
                  </a:lnTo>
                  <a:lnTo>
                    <a:pt x="22" y="26"/>
                  </a:lnTo>
                  <a:lnTo>
                    <a:pt x="22" y="26"/>
                  </a:lnTo>
                  <a:lnTo>
                    <a:pt x="22" y="26"/>
                  </a:lnTo>
                  <a:lnTo>
                    <a:pt x="22" y="26"/>
                  </a:lnTo>
                  <a:lnTo>
                    <a:pt x="22" y="26"/>
                  </a:lnTo>
                  <a:lnTo>
                    <a:pt x="22" y="26"/>
                  </a:lnTo>
                  <a:lnTo>
                    <a:pt x="22" y="26"/>
                  </a:lnTo>
                  <a:lnTo>
                    <a:pt x="22" y="26"/>
                  </a:lnTo>
                  <a:lnTo>
                    <a:pt x="22" y="26"/>
                  </a:lnTo>
                  <a:lnTo>
                    <a:pt x="22" y="26"/>
                  </a:lnTo>
                  <a:lnTo>
                    <a:pt x="22" y="26"/>
                  </a:lnTo>
                  <a:lnTo>
                    <a:pt x="22" y="26"/>
                  </a:lnTo>
                  <a:lnTo>
                    <a:pt x="22" y="32"/>
                  </a:lnTo>
                  <a:lnTo>
                    <a:pt x="22" y="32"/>
                  </a:lnTo>
                  <a:lnTo>
                    <a:pt x="22"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6" y="32"/>
                  </a:lnTo>
                  <a:lnTo>
                    <a:pt x="6" y="32"/>
                  </a:lnTo>
                  <a:lnTo>
                    <a:pt x="6" y="32"/>
                  </a:lnTo>
                  <a:lnTo>
                    <a:pt x="6" y="32"/>
                  </a:lnTo>
                  <a:lnTo>
                    <a:pt x="6" y="32"/>
                  </a:lnTo>
                  <a:lnTo>
                    <a:pt x="6" y="32"/>
                  </a:lnTo>
                  <a:lnTo>
                    <a:pt x="6" y="32"/>
                  </a:lnTo>
                  <a:lnTo>
                    <a:pt x="6" y="32"/>
                  </a:lnTo>
                  <a:lnTo>
                    <a:pt x="6" y="32"/>
                  </a:lnTo>
                  <a:lnTo>
                    <a:pt x="6" y="32"/>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0" y="26"/>
                  </a:lnTo>
                  <a:lnTo>
                    <a:pt x="0" y="26"/>
                  </a:lnTo>
                  <a:lnTo>
                    <a:pt x="0" y="26"/>
                  </a:lnTo>
                  <a:lnTo>
                    <a:pt x="0" y="26"/>
                  </a:lnTo>
                  <a:lnTo>
                    <a:pt x="0" y="26"/>
                  </a:lnTo>
                  <a:lnTo>
                    <a:pt x="0" y="26"/>
                  </a:lnTo>
                  <a:lnTo>
                    <a:pt x="0" y="26"/>
                  </a:lnTo>
                  <a:lnTo>
                    <a:pt x="0" y="26"/>
                  </a:lnTo>
                  <a:lnTo>
                    <a:pt x="0" y="26"/>
                  </a:lnTo>
                  <a:lnTo>
                    <a:pt x="0" y="26"/>
                  </a:lnTo>
                  <a:lnTo>
                    <a:pt x="0" y="26"/>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5"/>
                  </a:lnTo>
                  <a:lnTo>
                    <a:pt x="0" y="5"/>
                  </a:lnTo>
                  <a:lnTo>
                    <a:pt x="0" y="5"/>
                  </a:lnTo>
                  <a:lnTo>
                    <a:pt x="0" y="5"/>
                  </a:lnTo>
                  <a:lnTo>
                    <a:pt x="0" y="5"/>
                  </a:lnTo>
                  <a:lnTo>
                    <a:pt x="0"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5"/>
                  </a:lnTo>
                  <a:lnTo>
                    <a:pt x="6" y="0"/>
                  </a:lnTo>
                  <a:lnTo>
                    <a:pt x="6" y="0"/>
                  </a:lnTo>
                  <a:lnTo>
                    <a:pt x="6" y="0"/>
                  </a:lnTo>
                  <a:lnTo>
                    <a:pt x="6" y="0"/>
                  </a:lnTo>
                  <a:lnTo>
                    <a:pt x="6" y="0"/>
                  </a:lnTo>
                  <a:lnTo>
                    <a:pt x="6"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22" y="0"/>
                  </a:lnTo>
                  <a:lnTo>
                    <a:pt x="22" y="0"/>
                  </a:lnTo>
                  <a:lnTo>
                    <a:pt x="22" y="0"/>
                  </a:lnTo>
                  <a:lnTo>
                    <a:pt x="22" y="0"/>
                  </a:lnTo>
                  <a:lnTo>
                    <a:pt x="22" y="0"/>
                  </a:lnTo>
                  <a:lnTo>
                    <a:pt x="22" y="0"/>
                  </a:lnTo>
                  <a:lnTo>
                    <a:pt x="22" y="0"/>
                  </a:lnTo>
                  <a:lnTo>
                    <a:pt x="22" y="0"/>
                  </a:lnTo>
                  <a:lnTo>
                    <a:pt x="22" y="0"/>
                  </a:lnTo>
                  <a:lnTo>
                    <a:pt x="22" y="0"/>
                  </a:lnTo>
                  <a:lnTo>
                    <a:pt x="22" y="0"/>
                  </a:lnTo>
                  <a:lnTo>
                    <a:pt x="22" y="5"/>
                  </a:lnTo>
                  <a:lnTo>
                    <a:pt x="22" y="5"/>
                  </a:lnTo>
                  <a:lnTo>
                    <a:pt x="22" y="5"/>
                  </a:lnTo>
                  <a:lnTo>
                    <a:pt x="22" y="5"/>
                  </a:lnTo>
                  <a:lnTo>
                    <a:pt x="22" y="5"/>
                  </a:lnTo>
                  <a:lnTo>
                    <a:pt x="22" y="5"/>
                  </a:lnTo>
                  <a:lnTo>
                    <a:pt x="22" y="5"/>
                  </a:lnTo>
                  <a:lnTo>
                    <a:pt x="22" y="5"/>
                  </a:lnTo>
                  <a:lnTo>
                    <a:pt x="22" y="5"/>
                  </a:lnTo>
                  <a:lnTo>
                    <a:pt x="22" y="5"/>
                  </a:lnTo>
                  <a:lnTo>
                    <a:pt x="22" y="5"/>
                  </a:lnTo>
                  <a:lnTo>
                    <a:pt x="22" y="5"/>
                  </a:lnTo>
                  <a:lnTo>
                    <a:pt x="22" y="5"/>
                  </a:lnTo>
                  <a:lnTo>
                    <a:pt x="22" y="5"/>
                  </a:lnTo>
                  <a:lnTo>
                    <a:pt x="22" y="5"/>
                  </a:lnTo>
                  <a:lnTo>
                    <a:pt x="22" y="5"/>
                  </a:lnTo>
                  <a:lnTo>
                    <a:pt x="22" y="5"/>
                  </a:lnTo>
                  <a:lnTo>
                    <a:pt x="22" y="5"/>
                  </a:lnTo>
                  <a:lnTo>
                    <a:pt x="27" y="5"/>
                  </a:lnTo>
                  <a:lnTo>
                    <a:pt x="27" y="5"/>
                  </a:lnTo>
                  <a:lnTo>
                    <a:pt x="27" y="5"/>
                  </a:lnTo>
                  <a:lnTo>
                    <a:pt x="27" y="5"/>
                  </a:lnTo>
                  <a:lnTo>
                    <a:pt x="27" y="5"/>
                  </a:lnTo>
                  <a:lnTo>
                    <a:pt x="27" y="5"/>
                  </a:lnTo>
                  <a:lnTo>
                    <a:pt x="27" y="5"/>
                  </a:lnTo>
                  <a:lnTo>
                    <a:pt x="27" y="5"/>
                  </a:lnTo>
                  <a:lnTo>
                    <a:pt x="27" y="5"/>
                  </a:lnTo>
                  <a:lnTo>
                    <a:pt x="27" y="5"/>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0"/>
                  </a:lnTo>
                  <a:lnTo>
                    <a:pt x="27" y="16"/>
                  </a:lnTo>
                  <a:lnTo>
                    <a:pt x="27" y="16"/>
                  </a:lnTo>
                  <a:lnTo>
                    <a:pt x="27" y="16"/>
                  </a:lnTo>
                  <a:lnTo>
                    <a:pt x="27" y="16"/>
                  </a:lnTo>
                  <a:lnTo>
                    <a:pt x="27" y="16"/>
                  </a:lnTo>
                  <a:lnTo>
                    <a:pt x="27" y="16"/>
                  </a:lnTo>
                  <a:lnTo>
                    <a:pt x="27" y="16"/>
                  </a:lnTo>
                  <a:lnTo>
                    <a:pt x="27" y="16"/>
                  </a:lnTo>
                  <a:lnTo>
                    <a:pt x="27" y="16"/>
                  </a:lnTo>
                  <a:lnTo>
                    <a:pt x="27" y="1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86" name="Freeform 694"/>
            <p:cNvSpPr>
              <a:spLocks/>
            </p:cNvSpPr>
            <p:nvPr/>
          </p:nvSpPr>
          <p:spPr bwMode="auto">
            <a:xfrm>
              <a:off x="1977" y="1915"/>
              <a:ext cx="26" cy="26"/>
            </a:xfrm>
            <a:custGeom>
              <a:avLst/>
              <a:gdLst>
                <a:gd name="T0" fmla="*/ 26 w 26"/>
                <a:gd name="T1" fmla="*/ 16 h 26"/>
                <a:gd name="T2" fmla="*/ 26 w 26"/>
                <a:gd name="T3" fmla="*/ 16 h 26"/>
                <a:gd name="T4" fmla="*/ 26 w 26"/>
                <a:gd name="T5" fmla="*/ 16 h 26"/>
                <a:gd name="T6" fmla="*/ 21 w 26"/>
                <a:gd name="T7" fmla="*/ 21 h 26"/>
                <a:gd name="T8" fmla="*/ 21 w 26"/>
                <a:gd name="T9" fmla="*/ 21 h 26"/>
                <a:gd name="T10" fmla="*/ 21 w 26"/>
                <a:gd name="T11" fmla="*/ 21 h 26"/>
                <a:gd name="T12" fmla="*/ 21 w 26"/>
                <a:gd name="T13" fmla="*/ 21 h 26"/>
                <a:gd name="T14" fmla="*/ 21 w 26"/>
                <a:gd name="T15" fmla="*/ 26 h 26"/>
                <a:gd name="T16" fmla="*/ 15 w 26"/>
                <a:gd name="T17" fmla="*/ 26 h 26"/>
                <a:gd name="T18" fmla="*/ 15 w 26"/>
                <a:gd name="T19" fmla="*/ 26 h 26"/>
                <a:gd name="T20" fmla="*/ 15 w 26"/>
                <a:gd name="T21" fmla="*/ 26 h 26"/>
                <a:gd name="T22" fmla="*/ 15 w 26"/>
                <a:gd name="T23" fmla="*/ 26 h 26"/>
                <a:gd name="T24" fmla="*/ 10 w 26"/>
                <a:gd name="T25" fmla="*/ 26 h 26"/>
                <a:gd name="T26" fmla="*/ 10 w 26"/>
                <a:gd name="T27" fmla="*/ 26 h 26"/>
                <a:gd name="T28" fmla="*/ 10 w 26"/>
                <a:gd name="T29" fmla="*/ 26 h 26"/>
                <a:gd name="T30" fmla="*/ 10 w 26"/>
                <a:gd name="T31" fmla="*/ 26 h 26"/>
                <a:gd name="T32" fmla="*/ 5 w 26"/>
                <a:gd name="T33" fmla="*/ 26 h 26"/>
                <a:gd name="T34" fmla="*/ 5 w 26"/>
                <a:gd name="T35" fmla="*/ 26 h 26"/>
                <a:gd name="T36" fmla="*/ 5 w 26"/>
                <a:gd name="T37" fmla="*/ 26 h 26"/>
                <a:gd name="T38" fmla="*/ 5 w 26"/>
                <a:gd name="T39" fmla="*/ 26 h 26"/>
                <a:gd name="T40" fmla="*/ 5 w 26"/>
                <a:gd name="T41" fmla="*/ 26 h 26"/>
                <a:gd name="T42" fmla="*/ 0 w 26"/>
                <a:gd name="T43" fmla="*/ 26 h 26"/>
                <a:gd name="T44" fmla="*/ 0 w 26"/>
                <a:gd name="T45" fmla="*/ 21 h 26"/>
                <a:gd name="T46" fmla="*/ 0 w 26"/>
                <a:gd name="T47" fmla="*/ 21 h 26"/>
                <a:gd name="T48" fmla="*/ 0 w 26"/>
                <a:gd name="T49" fmla="*/ 21 h 26"/>
                <a:gd name="T50" fmla="*/ 0 w 26"/>
                <a:gd name="T51" fmla="*/ 21 h 26"/>
                <a:gd name="T52" fmla="*/ 0 w 26"/>
                <a:gd name="T53" fmla="*/ 16 h 26"/>
                <a:gd name="T54" fmla="*/ 0 w 26"/>
                <a:gd name="T55" fmla="*/ 16 h 26"/>
                <a:gd name="T56" fmla="*/ 0 w 26"/>
                <a:gd name="T57" fmla="*/ 16 h 26"/>
                <a:gd name="T58" fmla="*/ 0 w 26"/>
                <a:gd name="T59" fmla="*/ 16 h 26"/>
                <a:gd name="T60" fmla="*/ 0 w 26"/>
                <a:gd name="T61" fmla="*/ 10 h 26"/>
                <a:gd name="T62" fmla="*/ 0 w 26"/>
                <a:gd name="T63" fmla="*/ 10 h 26"/>
                <a:gd name="T64" fmla="*/ 0 w 26"/>
                <a:gd name="T65" fmla="*/ 10 h 26"/>
                <a:gd name="T66" fmla="*/ 0 w 26"/>
                <a:gd name="T67" fmla="*/ 5 h 26"/>
                <a:gd name="T68" fmla="*/ 0 w 26"/>
                <a:gd name="T69" fmla="*/ 5 h 26"/>
                <a:gd name="T70" fmla="*/ 0 w 26"/>
                <a:gd name="T71" fmla="*/ 5 h 26"/>
                <a:gd name="T72" fmla="*/ 5 w 26"/>
                <a:gd name="T73" fmla="*/ 5 h 26"/>
                <a:gd name="T74" fmla="*/ 5 w 26"/>
                <a:gd name="T75" fmla="*/ 0 h 26"/>
                <a:gd name="T76" fmla="*/ 5 w 26"/>
                <a:gd name="T77" fmla="*/ 0 h 26"/>
                <a:gd name="T78" fmla="*/ 5 w 26"/>
                <a:gd name="T79" fmla="*/ 0 h 26"/>
                <a:gd name="T80" fmla="*/ 5 w 26"/>
                <a:gd name="T81" fmla="*/ 0 h 26"/>
                <a:gd name="T82" fmla="*/ 10 w 26"/>
                <a:gd name="T83" fmla="*/ 0 h 26"/>
                <a:gd name="T84" fmla="*/ 10 w 26"/>
                <a:gd name="T85" fmla="*/ 0 h 26"/>
                <a:gd name="T86" fmla="*/ 10 w 26"/>
                <a:gd name="T87" fmla="*/ 0 h 26"/>
                <a:gd name="T88" fmla="*/ 15 w 26"/>
                <a:gd name="T89" fmla="*/ 0 h 26"/>
                <a:gd name="T90" fmla="*/ 15 w 26"/>
                <a:gd name="T91" fmla="*/ 0 h 26"/>
                <a:gd name="T92" fmla="*/ 15 w 26"/>
                <a:gd name="T93" fmla="*/ 0 h 26"/>
                <a:gd name="T94" fmla="*/ 15 w 26"/>
                <a:gd name="T95" fmla="*/ 0 h 26"/>
                <a:gd name="T96" fmla="*/ 21 w 26"/>
                <a:gd name="T97" fmla="*/ 0 h 26"/>
                <a:gd name="T98" fmla="*/ 21 w 26"/>
                <a:gd name="T99" fmla="*/ 0 h 26"/>
                <a:gd name="T100" fmla="*/ 21 w 26"/>
                <a:gd name="T101" fmla="*/ 0 h 26"/>
                <a:gd name="T102" fmla="*/ 21 w 26"/>
                <a:gd name="T103" fmla="*/ 0 h 26"/>
                <a:gd name="T104" fmla="*/ 21 w 26"/>
                <a:gd name="T105" fmla="*/ 0 h 26"/>
                <a:gd name="T106" fmla="*/ 21 w 26"/>
                <a:gd name="T107" fmla="*/ 5 h 26"/>
                <a:gd name="T108" fmla="*/ 26 w 26"/>
                <a:gd name="T109" fmla="*/ 5 h 26"/>
                <a:gd name="T110" fmla="*/ 26 w 26"/>
                <a:gd name="T111" fmla="*/ 5 h 26"/>
                <a:gd name="T112" fmla="*/ 26 w 26"/>
                <a:gd name="T113" fmla="*/ 10 h 26"/>
                <a:gd name="T114" fmla="*/ 26 w 26"/>
                <a:gd name="T115" fmla="*/ 10 h 26"/>
                <a:gd name="T116" fmla="*/ 26 w 26"/>
                <a:gd name="T117" fmla="*/ 10 h 26"/>
                <a:gd name="T118" fmla="*/ 26 w 26"/>
                <a:gd name="T119" fmla="*/ 10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 h="26">
                  <a:moveTo>
                    <a:pt x="26" y="10"/>
                  </a:move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1" y="16"/>
                  </a:lnTo>
                  <a:lnTo>
                    <a:pt x="21" y="16"/>
                  </a:lnTo>
                  <a:lnTo>
                    <a:pt x="21" y="16"/>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6"/>
                  </a:lnTo>
                  <a:lnTo>
                    <a:pt x="21" y="26"/>
                  </a:lnTo>
                  <a:lnTo>
                    <a:pt x="21" y="26"/>
                  </a:lnTo>
                  <a:lnTo>
                    <a:pt x="21" y="26"/>
                  </a:lnTo>
                  <a:lnTo>
                    <a:pt x="21" y="26"/>
                  </a:lnTo>
                  <a:lnTo>
                    <a:pt x="21" y="26"/>
                  </a:lnTo>
                  <a:lnTo>
                    <a:pt x="21"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0" y="26"/>
                  </a:lnTo>
                  <a:lnTo>
                    <a:pt x="0" y="26"/>
                  </a:lnTo>
                  <a:lnTo>
                    <a:pt x="0" y="26"/>
                  </a:lnTo>
                  <a:lnTo>
                    <a:pt x="0" y="26"/>
                  </a:lnTo>
                  <a:lnTo>
                    <a:pt x="0" y="26"/>
                  </a:lnTo>
                  <a:lnTo>
                    <a:pt x="0" y="26"/>
                  </a:lnTo>
                  <a:lnTo>
                    <a:pt x="0" y="26"/>
                  </a:lnTo>
                  <a:lnTo>
                    <a:pt x="0" y="26"/>
                  </a:lnTo>
                  <a:lnTo>
                    <a:pt x="0" y="26"/>
                  </a:lnTo>
                  <a:lnTo>
                    <a:pt x="0" y="26"/>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5" y="5"/>
                  </a:lnTo>
                  <a:lnTo>
                    <a:pt x="5" y="5"/>
                  </a:lnTo>
                  <a:lnTo>
                    <a:pt x="5" y="5"/>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5"/>
                  </a:lnTo>
                  <a:lnTo>
                    <a:pt x="21" y="5"/>
                  </a:lnTo>
                  <a:lnTo>
                    <a:pt x="21" y="5"/>
                  </a:lnTo>
                  <a:lnTo>
                    <a:pt x="21" y="5"/>
                  </a:lnTo>
                  <a:lnTo>
                    <a:pt x="21" y="5"/>
                  </a:lnTo>
                  <a:lnTo>
                    <a:pt x="21" y="5"/>
                  </a:lnTo>
                  <a:lnTo>
                    <a:pt x="21" y="5"/>
                  </a:lnTo>
                  <a:lnTo>
                    <a:pt x="21" y="5"/>
                  </a:lnTo>
                  <a:lnTo>
                    <a:pt x="21" y="5"/>
                  </a:lnTo>
                  <a:lnTo>
                    <a:pt x="21"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87" name="Freeform 695"/>
            <p:cNvSpPr>
              <a:spLocks/>
            </p:cNvSpPr>
            <p:nvPr/>
          </p:nvSpPr>
          <p:spPr bwMode="auto">
            <a:xfrm>
              <a:off x="2915" y="1661"/>
              <a:ext cx="27" cy="27"/>
            </a:xfrm>
            <a:custGeom>
              <a:avLst/>
              <a:gdLst>
                <a:gd name="T0" fmla="*/ 27 w 27"/>
                <a:gd name="T1" fmla="*/ 16 h 27"/>
                <a:gd name="T2" fmla="*/ 27 w 27"/>
                <a:gd name="T3" fmla="*/ 16 h 27"/>
                <a:gd name="T4" fmla="*/ 27 w 27"/>
                <a:gd name="T5" fmla="*/ 16 h 27"/>
                <a:gd name="T6" fmla="*/ 27 w 27"/>
                <a:gd name="T7" fmla="*/ 22 h 27"/>
                <a:gd name="T8" fmla="*/ 21 w 27"/>
                <a:gd name="T9" fmla="*/ 22 h 27"/>
                <a:gd name="T10" fmla="*/ 21 w 27"/>
                <a:gd name="T11" fmla="*/ 22 h 27"/>
                <a:gd name="T12" fmla="*/ 21 w 27"/>
                <a:gd name="T13" fmla="*/ 27 h 27"/>
                <a:gd name="T14" fmla="*/ 21 w 27"/>
                <a:gd name="T15" fmla="*/ 27 h 27"/>
                <a:gd name="T16" fmla="*/ 21 w 27"/>
                <a:gd name="T17" fmla="*/ 27 h 27"/>
                <a:gd name="T18" fmla="*/ 21 w 27"/>
                <a:gd name="T19" fmla="*/ 27 h 27"/>
                <a:gd name="T20" fmla="*/ 16 w 27"/>
                <a:gd name="T21" fmla="*/ 27 h 27"/>
                <a:gd name="T22" fmla="*/ 16 w 27"/>
                <a:gd name="T23" fmla="*/ 27 h 27"/>
                <a:gd name="T24" fmla="*/ 16 w 27"/>
                <a:gd name="T25" fmla="*/ 27 h 27"/>
                <a:gd name="T26" fmla="*/ 16 w 27"/>
                <a:gd name="T27" fmla="*/ 27 h 27"/>
                <a:gd name="T28" fmla="*/ 11 w 27"/>
                <a:gd name="T29" fmla="*/ 27 h 27"/>
                <a:gd name="T30" fmla="*/ 11 w 27"/>
                <a:gd name="T31" fmla="*/ 27 h 27"/>
                <a:gd name="T32" fmla="*/ 11 w 27"/>
                <a:gd name="T33" fmla="*/ 27 h 27"/>
                <a:gd name="T34" fmla="*/ 11 w 27"/>
                <a:gd name="T35" fmla="*/ 27 h 27"/>
                <a:gd name="T36" fmla="*/ 6 w 27"/>
                <a:gd name="T37" fmla="*/ 27 h 27"/>
                <a:gd name="T38" fmla="*/ 6 w 27"/>
                <a:gd name="T39" fmla="*/ 27 h 27"/>
                <a:gd name="T40" fmla="*/ 6 w 27"/>
                <a:gd name="T41" fmla="*/ 27 h 27"/>
                <a:gd name="T42" fmla="*/ 6 w 27"/>
                <a:gd name="T43" fmla="*/ 27 h 27"/>
                <a:gd name="T44" fmla="*/ 6 w 27"/>
                <a:gd name="T45" fmla="*/ 27 h 27"/>
                <a:gd name="T46" fmla="*/ 0 w 27"/>
                <a:gd name="T47" fmla="*/ 22 h 27"/>
                <a:gd name="T48" fmla="*/ 0 w 27"/>
                <a:gd name="T49" fmla="*/ 22 h 27"/>
                <a:gd name="T50" fmla="*/ 0 w 27"/>
                <a:gd name="T51" fmla="*/ 22 h 27"/>
                <a:gd name="T52" fmla="*/ 0 w 27"/>
                <a:gd name="T53" fmla="*/ 22 h 27"/>
                <a:gd name="T54" fmla="*/ 0 w 27"/>
                <a:gd name="T55" fmla="*/ 16 h 27"/>
                <a:gd name="T56" fmla="*/ 0 w 27"/>
                <a:gd name="T57" fmla="*/ 16 h 27"/>
                <a:gd name="T58" fmla="*/ 0 w 27"/>
                <a:gd name="T59" fmla="*/ 16 h 27"/>
                <a:gd name="T60" fmla="*/ 0 w 27"/>
                <a:gd name="T61" fmla="*/ 11 h 27"/>
                <a:gd name="T62" fmla="*/ 0 w 27"/>
                <a:gd name="T63" fmla="*/ 11 h 27"/>
                <a:gd name="T64" fmla="*/ 0 w 27"/>
                <a:gd name="T65" fmla="*/ 11 h 27"/>
                <a:gd name="T66" fmla="*/ 0 w 27"/>
                <a:gd name="T67" fmla="*/ 6 h 27"/>
                <a:gd name="T68" fmla="*/ 0 w 27"/>
                <a:gd name="T69" fmla="*/ 6 h 27"/>
                <a:gd name="T70" fmla="*/ 0 w 27"/>
                <a:gd name="T71" fmla="*/ 6 h 27"/>
                <a:gd name="T72" fmla="*/ 0 w 27"/>
                <a:gd name="T73" fmla="*/ 6 h 27"/>
                <a:gd name="T74" fmla="*/ 6 w 27"/>
                <a:gd name="T75" fmla="*/ 0 h 27"/>
                <a:gd name="T76" fmla="*/ 6 w 27"/>
                <a:gd name="T77" fmla="*/ 0 h 27"/>
                <a:gd name="T78" fmla="*/ 6 w 27"/>
                <a:gd name="T79" fmla="*/ 0 h 27"/>
                <a:gd name="T80" fmla="*/ 6 w 27"/>
                <a:gd name="T81" fmla="*/ 0 h 27"/>
                <a:gd name="T82" fmla="*/ 6 w 27"/>
                <a:gd name="T83" fmla="*/ 0 h 27"/>
                <a:gd name="T84" fmla="*/ 11 w 27"/>
                <a:gd name="T85" fmla="*/ 0 h 27"/>
                <a:gd name="T86" fmla="*/ 11 w 27"/>
                <a:gd name="T87" fmla="*/ 0 h 27"/>
                <a:gd name="T88" fmla="*/ 11 w 27"/>
                <a:gd name="T89" fmla="*/ 0 h 27"/>
                <a:gd name="T90" fmla="*/ 11 w 27"/>
                <a:gd name="T91" fmla="*/ 0 h 27"/>
                <a:gd name="T92" fmla="*/ 16 w 27"/>
                <a:gd name="T93" fmla="*/ 0 h 27"/>
                <a:gd name="T94" fmla="*/ 16 w 27"/>
                <a:gd name="T95" fmla="*/ 0 h 27"/>
                <a:gd name="T96" fmla="*/ 16 w 27"/>
                <a:gd name="T97" fmla="*/ 0 h 27"/>
                <a:gd name="T98" fmla="*/ 16 w 27"/>
                <a:gd name="T99" fmla="*/ 0 h 27"/>
                <a:gd name="T100" fmla="*/ 21 w 27"/>
                <a:gd name="T101" fmla="*/ 0 h 27"/>
                <a:gd name="T102" fmla="*/ 21 w 27"/>
                <a:gd name="T103" fmla="*/ 0 h 27"/>
                <a:gd name="T104" fmla="*/ 21 w 27"/>
                <a:gd name="T105" fmla="*/ 6 h 27"/>
                <a:gd name="T106" fmla="*/ 21 w 27"/>
                <a:gd name="T107" fmla="*/ 6 h 27"/>
                <a:gd name="T108" fmla="*/ 21 w 27"/>
                <a:gd name="T109" fmla="*/ 6 h 27"/>
                <a:gd name="T110" fmla="*/ 21 w 27"/>
                <a:gd name="T111" fmla="*/ 6 h 27"/>
                <a:gd name="T112" fmla="*/ 27 w 27"/>
                <a:gd name="T113" fmla="*/ 11 h 27"/>
                <a:gd name="T114" fmla="*/ 27 w 27"/>
                <a:gd name="T115" fmla="*/ 11 h 27"/>
                <a:gd name="T116" fmla="*/ 27 w 27"/>
                <a:gd name="T117" fmla="*/ 11 h 27"/>
                <a:gd name="T118" fmla="*/ 27 w 27"/>
                <a:gd name="T119" fmla="*/ 16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7" h="27">
                  <a:moveTo>
                    <a:pt x="27" y="16"/>
                  </a:move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22"/>
                  </a:lnTo>
                  <a:lnTo>
                    <a:pt x="27" y="22"/>
                  </a:lnTo>
                  <a:lnTo>
                    <a:pt x="27" y="22"/>
                  </a:lnTo>
                  <a:lnTo>
                    <a:pt x="27" y="22"/>
                  </a:lnTo>
                  <a:lnTo>
                    <a:pt x="27" y="22"/>
                  </a:lnTo>
                  <a:lnTo>
                    <a:pt x="21" y="22"/>
                  </a:lnTo>
                  <a:lnTo>
                    <a:pt x="21" y="22"/>
                  </a:lnTo>
                  <a:lnTo>
                    <a:pt x="21" y="22"/>
                  </a:lnTo>
                  <a:lnTo>
                    <a:pt x="21" y="22"/>
                  </a:lnTo>
                  <a:lnTo>
                    <a:pt x="21" y="22"/>
                  </a:lnTo>
                  <a:lnTo>
                    <a:pt x="21" y="22"/>
                  </a:lnTo>
                  <a:lnTo>
                    <a:pt x="21" y="22"/>
                  </a:lnTo>
                  <a:lnTo>
                    <a:pt x="21" y="22"/>
                  </a:lnTo>
                  <a:lnTo>
                    <a:pt x="21" y="22"/>
                  </a:lnTo>
                  <a:lnTo>
                    <a:pt x="21" y="22"/>
                  </a:lnTo>
                  <a:lnTo>
                    <a:pt x="21" y="22"/>
                  </a:lnTo>
                  <a:lnTo>
                    <a:pt x="21" y="22"/>
                  </a:lnTo>
                  <a:lnTo>
                    <a:pt x="21" y="22"/>
                  </a:lnTo>
                  <a:lnTo>
                    <a:pt x="21" y="22"/>
                  </a:lnTo>
                  <a:lnTo>
                    <a:pt x="21" y="22"/>
                  </a:lnTo>
                  <a:lnTo>
                    <a:pt x="21" y="22"/>
                  </a:lnTo>
                  <a:lnTo>
                    <a:pt x="21" y="22"/>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21"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7"/>
                  </a:lnTo>
                  <a:lnTo>
                    <a:pt x="6" y="22"/>
                  </a:lnTo>
                  <a:lnTo>
                    <a:pt x="0" y="22"/>
                  </a:lnTo>
                  <a:lnTo>
                    <a:pt x="0" y="22"/>
                  </a:lnTo>
                  <a:lnTo>
                    <a:pt x="0" y="22"/>
                  </a:lnTo>
                  <a:lnTo>
                    <a:pt x="0" y="22"/>
                  </a:lnTo>
                  <a:lnTo>
                    <a:pt x="0" y="22"/>
                  </a:lnTo>
                  <a:lnTo>
                    <a:pt x="0" y="22"/>
                  </a:lnTo>
                  <a:lnTo>
                    <a:pt x="0" y="22"/>
                  </a:lnTo>
                  <a:lnTo>
                    <a:pt x="0" y="22"/>
                  </a:lnTo>
                  <a:lnTo>
                    <a:pt x="0" y="22"/>
                  </a:lnTo>
                  <a:lnTo>
                    <a:pt x="0" y="22"/>
                  </a:lnTo>
                  <a:lnTo>
                    <a:pt x="0" y="22"/>
                  </a:lnTo>
                  <a:lnTo>
                    <a:pt x="0" y="22"/>
                  </a:lnTo>
                  <a:lnTo>
                    <a:pt x="0" y="22"/>
                  </a:lnTo>
                  <a:lnTo>
                    <a:pt x="0" y="22"/>
                  </a:lnTo>
                  <a:lnTo>
                    <a:pt x="0" y="22"/>
                  </a:lnTo>
                  <a:lnTo>
                    <a:pt x="0" y="22"/>
                  </a:lnTo>
                  <a:lnTo>
                    <a:pt x="0" y="22"/>
                  </a:lnTo>
                  <a:lnTo>
                    <a:pt x="0" y="22"/>
                  </a:lnTo>
                  <a:lnTo>
                    <a:pt x="0" y="22"/>
                  </a:lnTo>
                  <a:lnTo>
                    <a:pt x="0" y="22"/>
                  </a:lnTo>
                  <a:lnTo>
                    <a:pt x="0" y="22"/>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6" y="6"/>
                  </a:lnTo>
                  <a:lnTo>
                    <a:pt x="6" y="6"/>
                  </a:lnTo>
                  <a:lnTo>
                    <a:pt x="6" y="6"/>
                  </a:lnTo>
                  <a:lnTo>
                    <a:pt x="6" y="6"/>
                  </a:lnTo>
                  <a:lnTo>
                    <a:pt x="6" y="6"/>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11"/>
                  </a:lnTo>
                  <a:lnTo>
                    <a:pt x="21"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6"/>
                  </a:lnTo>
                  <a:lnTo>
                    <a:pt x="27" y="16"/>
                  </a:lnTo>
                  <a:lnTo>
                    <a:pt x="27" y="16"/>
                  </a:lnTo>
                  <a:lnTo>
                    <a:pt x="27" y="1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88" name="Freeform 696"/>
            <p:cNvSpPr>
              <a:spLocks/>
            </p:cNvSpPr>
            <p:nvPr/>
          </p:nvSpPr>
          <p:spPr bwMode="auto">
            <a:xfrm>
              <a:off x="3063" y="1598"/>
              <a:ext cx="16" cy="21"/>
            </a:xfrm>
            <a:custGeom>
              <a:avLst/>
              <a:gdLst>
                <a:gd name="T0" fmla="*/ 16 w 16"/>
                <a:gd name="T1" fmla="*/ 11 h 21"/>
                <a:gd name="T2" fmla="*/ 16 w 16"/>
                <a:gd name="T3" fmla="*/ 11 h 21"/>
                <a:gd name="T4" fmla="*/ 16 w 16"/>
                <a:gd name="T5" fmla="*/ 11 h 21"/>
                <a:gd name="T6" fmla="*/ 16 w 16"/>
                <a:gd name="T7" fmla="*/ 16 h 21"/>
                <a:gd name="T8" fmla="*/ 16 w 16"/>
                <a:gd name="T9" fmla="*/ 16 h 21"/>
                <a:gd name="T10" fmla="*/ 16 w 16"/>
                <a:gd name="T11" fmla="*/ 16 h 21"/>
                <a:gd name="T12" fmla="*/ 16 w 16"/>
                <a:gd name="T13" fmla="*/ 16 h 21"/>
                <a:gd name="T14" fmla="*/ 16 w 16"/>
                <a:gd name="T15" fmla="*/ 16 h 21"/>
                <a:gd name="T16" fmla="*/ 16 w 16"/>
                <a:gd name="T17" fmla="*/ 16 h 21"/>
                <a:gd name="T18" fmla="*/ 16 w 16"/>
                <a:gd name="T19" fmla="*/ 21 h 21"/>
                <a:gd name="T20" fmla="*/ 16 w 16"/>
                <a:gd name="T21" fmla="*/ 21 h 21"/>
                <a:gd name="T22" fmla="*/ 11 w 16"/>
                <a:gd name="T23" fmla="*/ 21 h 21"/>
                <a:gd name="T24" fmla="*/ 11 w 16"/>
                <a:gd name="T25" fmla="*/ 21 h 21"/>
                <a:gd name="T26" fmla="*/ 11 w 16"/>
                <a:gd name="T27" fmla="*/ 21 h 21"/>
                <a:gd name="T28" fmla="*/ 11 w 16"/>
                <a:gd name="T29" fmla="*/ 21 h 21"/>
                <a:gd name="T30" fmla="*/ 11 w 16"/>
                <a:gd name="T31" fmla="*/ 21 h 21"/>
                <a:gd name="T32" fmla="*/ 11 w 16"/>
                <a:gd name="T33" fmla="*/ 21 h 21"/>
                <a:gd name="T34" fmla="*/ 11 w 16"/>
                <a:gd name="T35" fmla="*/ 21 h 21"/>
                <a:gd name="T36" fmla="*/ 5 w 16"/>
                <a:gd name="T37" fmla="*/ 21 h 21"/>
                <a:gd name="T38" fmla="*/ 5 w 16"/>
                <a:gd name="T39" fmla="*/ 21 h 21"/>
                <a:gd name="T40" fmla="*/ 5 w 16"/>
                <a:gd name="T41" fmla="*/ 16 h 21"/>
                <a:gd name="T42" fmla="*/ 5 w 16"/>
                <a:gd name="T43" fmla="*/ 16 h 21"/>
                <a:gd name="T44" fmla="*/ 5 w 16"/>
                <a:gd name="T45" fmla="*/ 16 h 21"/>
                <a:gd name="T46" fmla="*/ 5 w 16"/>
                <a:gd name="T47" fmla="*/ 16 h 21"/>
                <a:gd name="T48" fmla="*/ 5 w 16"/>
                <a:gd name="T49" fmla="*/ 16 h 21"/>
                <a:gd name="T50" fmla="*/ 5 w 16"/>
                <a:gd name="T51" fmla="*/ 16 h 21"/>
                <a:gd name="T52" fmla="*/ 0 w 16"/>
                <a:gd name="T53" fmla="*/ 11 h 21"/>
                <a:gd name="T54" fmla="*/ 0 w 16"/>
                <a:gd name="T55" fmla="*/ 11 h 21"/>
                <a:gd name="T56" fmla="*/ 0 w 16"/>
                <a:gd name="T57" fmla="*/ 11 h 21"/>
                <a:gd name="T58" fmla="*/ 0 w 16"/>
                <a:gd name="T59" fmla="*/ 11 h 21"/>
                <a:gd name="T60" fmla="*/ 0 w 16"/>
                <a:gd name="T61" fmla="*/ 11 h 21"/>
                <a:gd name="T62" fmla="*/ 0 w 16"/>
                <a:gd name="T63" fmla="*/ 5 h 21"/>
                <a:gd name="T64" fmla="*/ 0 w 16"/>
                <a:gd name="T65" fmla="*/ 5 h 21"/>
                <a:gd name="T66" fmla="*/ 0 w 16"/>
                <a:gd name="T67" fmla="*/ 5 h 21"/>
                <a:gd name="T68" fmla="*/ 0 w 16"/>
                <a:gd name="T69" fmla="*/ 5 h 21"/>
                <a:gd name="T70" fmla="*/ 5 w 16"/>
                <a:gd name="T71" fmla="*/ 5 h 21"/>
                <a:gd name="T72" fmla="*/ 5 w 16"/>
                <a:gd name="T73" fmla="*/ 5 h 21"/>
                <a:gd name="T74" fmla="*/ 5 w 16"/>
                <a:gd name="T75" fmla="*/ 0 h 21"/>
                <a:gd name="T76" fmla="*/ 5 w 16"/>
                <a:gd name="T77" fmla="*/ 0 h 21"/>
                <a:gd name="T78" fmla="*/ 5 w 16"/>
                <a:gd name="T79" fmla="*/ 0 h 21"/>
                <a:gd name="T80" fmla="*/ 5 w 16"/>
                <a:gd name="T81" fmla="*/ 0 h 21"/>
                <a:gd name="T82" fmla="*/ 5 w 16"/>
                <a:gd name="T83" fmla="*/ 0 h 21"/>
                <a:gd name="T84" fmla="*/ 5 w 16"/>
                <a:gd name="T85" fmla="*/ 0 h 21"/>
                <a:gd name="T86" fmla="*/ 11 w 16"/>
                <a:gd name="T87" fmla="*/ 0 h 21"/>
                <a:gd name="T88" fmla="*/ 11 w 16"/>
                <a:gd name="T89" fmla="*/ 0 h 21"/>
                <a:gd name="T90" fmla="*/ 11 w 16"/>
                <a:gd name="T91" fmla="*/ 0 h 21"/>
                <a:gd name="T92" fmla="*/ 11 w 16"/>
                <a:gd name="T93" fmla="*/ 0 h 21"/>
                <a:gd name="T94" fmla="*/ 11 w 16"/>
                <a:gd name="T95" fmla="*/ 0 h 21"/>
                <a:gd name="T96" fmla="*/ 11 w 16"/>
                <a:gd name="T97" fmla="*/ 0 h 21"/>
                <a:gd name="T98" fmla="*/ 11 w 16"/>
                <a:gd name="T99" fmla="*/ 0 h 21"/>
                <a:gd name="T100" fmla="*/ 16 w 16"/>
                <a:gd name="T101" fmla="*/ 0 h 21"/>
                <a:gd name="T102" fmla="*/ 16 w 16"/>
                <a:gd name="T103" fmla="*/ 0 h 21"/>
                <a:gd name="T104" fmla="*/ 16 w 16"/>
                <a:gd name="T105" fmla="*/ 0 h 21"/>
                <a:gd name="T106" fmla="*/ 16 w 16"/>
                <a:gd name="T107" fmla="*/ 5 h 21"/>
                <a:gd name="T108" fmla="*/ 16 w 16"/>
                <a:gd name="T109" fmla="*/ 5 h 21"/>
                <a:gd name="T110" fmla="*/ 16 w 16"/>
                <a:gd name="T111" fmla="*/ 5 h 21"/>
                <a:gd name="T112" fmla="*/ 16 w 16"/>
                <a:gd name="T113" fmla="*/ 5 h 21"/>
                <a:gd name="T114" fmla="*/ 16 w 16"/>
                <a:gd name="T115" fmla="*/ 5 h 21"/>
                <a:gd name="T116" fmla="*/ 16 w 16"/>
                <a:gd name="T117" fmla="*/ 11 h 21"/>
                <a:gd name="T118" fmla="*/ 16 w 16"/>
                <a:gd name="T119" fmla="*/ 11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6" h="21">
                  <a:moveTo>
                    <a:pt x="16" y="11"/>
                  </a:moveTo>
                  <a:lnTo>
                    <a:pt x="16" y="11"/>
                  </a:lnTo>
                  <a:lnTo>
                    <a:pt x="16" y="11"/>
                  </a:lnTo>
                  <a:lnTo>
                    <a:pt x="16" y="11"/>
                  </a:lnTo>
                  <a:lnTo>
                    <a:pt x="16" y="11"/>
                  </a:lnTo>
                  <a:lnTo>
                    <a:pt x="16" y="11"/>
                  </a:lnTo>
                  <a:lnTo>
                    <a:pt x="16" y="11"/>
                  </a:lnTo>
                  <a:lnTo>
                    <a:pt x="16" y="11"/>
                  </a:lnTo>
                  <a:lnTo>
                    <a:pt x="16" y="11"/>
                  </a:lnTo>
                  <a:lnTo>
                    <a:pt x="16" y="11"/>
                  </a:lnTo>
                  <a:lnTo>
                    <a:pt x="16" y="11"/>
                  </a:lnTo>
                  <a:lnTo>
                    <a:pt x="16" y="11"/>
                  </a:lnTo>
                  <a:lnTo>
                    <a:pt x="16" y="11"/>
                  </a:lnTo>
                  <a:lnTo>
                    <a:pt x="16" y="11"/>
                  </a:lnTo>
                  <a:lnTo>
                    <a:pt x="16" y="11"/>
                  </a:lnTo>
                  <a:lnTo>
                    <a:pt x="16" y="11"/>
                  </a:lnTo>
                  <a:lnTo>
                    <a:pt x="16" y="11"/>
                  </a:lnTo>
                  <a:lnTo>
                    <a:pt x="16" y="11"/>
                  </a:lnTo>
                  <a:lnTo>
                    <a:pt x="16" y="11"/>
                  </a:lnTo>
                  <a:lnTo>
                    <a:pt x="16" y="11"/>
                  </a:lnTo>
                  <a:lnTo>
                    <a:pt x="16" y="11"/>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16"/>
                  </a:lnTo>
                  <a:lnTo>
                    <a:pt x="16" y="21"/>
                  </a:lnTo>
                  <a:lnTo>
                    <a:pt x="16" y="21"/>
                  </a:lnTo>
                  <a:lnTo>
                    <a:pt x="16" y="21"/>
                  </a:lnTo>
                  <a:lnTo>
                    <a:pt x="16" y="21"/>
                  </a:lnTo>
                  <a:lnTo>
                    <a:pt x="16" y="21"/>
                  </a:lnTo>
                  <a:lnTo>
                    <a:pt x="16" y="21"/>
                  </a:lnTo>
                  <a:lnTo>
                    <a:pt x="16" y="21"/>
                  </a:lnTo>
                  <a:lnTo>
                    <a:pt x="16" y="21"/>
                  </a:lnTo>
                  <a:lnTo>
                    <a:pt x="16" y="21"/>
                  </a:lnTo>
                  <a:lnTo>
                    <a:pt x="16" y="21"/>
                  </a:lnTo>
                  <a:lnTo>
                    <a:pt x="16" y="21"/>
                  </a:lnTo>
                  <a:lnTo>
                    <a:pt x="16"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0" y="16"/>
                  </a:lnTo>
                  <a:lnTo>
                    <a:pt x="0" y="16"/>
                  </a:lnTo>
                  <a:lnTo>
                    <a:pt x="0" y="16"/>
                  </a:lnTo>
                  <a:lnTo>
                    <a:pt x="0" y="16"/>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5" y="5"/>
                  </a:lnTo>
                  <a:lnTo>
                    <a:pt x="5" y="5"/>
                  </a:lnTo>
                  <a:lnTo>
                    <a:pt x="5" y="5"/>
                  </a:lnTo>
                  <a:lnTo>
                    <a:pt x="5" y="5"/>
                  </a:lnTo>
                  <a:lnTo>
                    <a:pt x="5" y="5"/>
                  </a:lnTo>
                  <a:lnTo>
                    <a:pt x="5" y="5"/>
                  </a:lnTo>
                  <a:lnTo>
                    <a:pt x="5" y="5"/>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11"/>
                  </a:lnTo>
                  <a:lnTo>
                    <a:pt x="16" y="11"/>
                  </a:lnTo>
                  <a:lnTo>
                    <a:pt x="16" y="11"/>
                  </a:lnTo>
                  <a:lnTo>
                    <a:pt x="16" y="11"/>
                  </a:lnTo>
                  <a:lnTo>
                    <a:pt x="16" y="11"/>
                  </a:lnTo>
                  <a:lnTo>
                    <a:pt x="16" y="11"/>
                  </a:lnTo>
                  <a:lnTo>
                    <a:pt x="16" y="11"/>
                  </a:lnTo>
                  <a:lnTo>
                    <a:pt x="16" y="11"/>
                  </a:lnTo>
                  <a:lnTo>
                    <a:pt x="16" y="11"/>
                  </a:lnTo>
                  <a:lnTo>
                    <a:pt x="16" y="11"/>
                  </a:lnTo>
                  <a:lnTo>
                    <a:pt x="16" y="1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89" name="Freeform 697"/>
            <p:cNvSpPr>
              <a:spLocks/>
            </p:cNvSpPr>
            <p:nvPr/>
          </p:nvSpPr>
          <p:spPr bwMode="auto">
            <a:xfrm>
              <a:off x="2483" y="2099"/>
              <a:ext cx="26" cy="27"/>
            </a:xfrm>
            <a:custGeom>
              <a:avLst/>
              <a:gdLst>
                <a:gd name="T0" fmla="*/ 26 w 26"/>
                <a:gd name="T1" fmla="*/ 16 h 27"/>
                <a:gd name="T2" fmla="*/ 26 w 26"/>
                <a:gd name="T3" fmla="*/ 16 h 27"/>
                <a:gd name="T4" fmla="*/ 21 w 26"/>
                <a:gd name="T5" fmla="*/ 16 h 27"/>
                <a:gd name="T6" fmla="*/ 21 w 26"/>
                <a:gd name="T7" fmla="*/ 21 h 27"/>
                <a:gd name="T8" fmla="*/ 21 w 26"/>
                <a:gd name="T9" fmla="*/ 21 h 27"/>
                <a:gd name="T10" fmla="*/ 21 w 26"/>
                <a:gd name="T11" fmla="*/ 21 h 27"/>
                <a:gd name="T12" fmla="*/ 21 w 26"/>
                <a:gd name="T13" fmla="*/ 21 h 27"/>
                <a:gd name="T14" fmla="*/ 21 w 26"/>
                <a:gd name="T15" fmla="*/ 27 h 27"/>
                <a:gd name="T16" fmla="*/ 21 w 26"/>
                <a:gd name="T17" fmla="*/ 27 h 27"/>
                <a:gd name="T18" fmla="*/ 16 w 26"/>
                <a:gd name="T19" fmla="*/ 27 h 27"/>
                <a:gd name="T20" fmla="*/ 16 w 26"/>
                <a:gd name="T21" fmla="*/ 27 h 27"/>
                <a:gd name="T22" fmla="*/ 16 w 26"/>
                <a:gd name="T23" fmla="*/ 27 h 27"/>
                <a:gd name="T24" fmla="*/ 16 w 26"/>
                <a:gd name="T25" fmla="*/ 27 h 27"/>
                <a:gd name="T26" fmla="*/ 10 w 26"/>
                <a:gd name="T27" fmla="*/ 27 h 27"/>
                <a:gd name="T28" fmla="*/ 10 w 26"/>
                <a:gd name="T29" fmla="*/ 27 h 27"/>
                <a:gd name="T30" fmla="*/ 10 w 26"/>
                <a:gd name="T31" fmla="*/ 27 h 27"/>
                <a:gd name="T32" fmla="*/ 10 w 26"/>
                <a:gd name="T33" fmla="*/ 27 h 27"/>
                <a:gd name="T34" fmla="*/ 5 w 26"/>
                <a:gd name="T35" fmla="*/ 27 h 27"/>
                <a:gd name="T36" fmla="*/ 5 w 26"/>
                <a:gd name="T37" fmla="*/ 27 h 27"/>
                <a:gd name="T38" fmla="*/ 5 w 26"/>
                <a:gd name="T39" fmla="*/ 27 h 27"/>
                <a:gd name="T40" fmla="*/ 5 w 26"/>
                <a:gd name="T41" fmla="*/ 27 h 27"/>
                <a:gd name="T42" fmla="*/ 0 w 26"/>
                <a:gd name="T43" fmla="*/ 27 h 27"/>
                <a:gd name="T44" fmla="*/ 0 w 26"/>
                <a:gd name="T45" fmla="*/ 21 h 27"/>
                <a:gd name="T46" fmla="*/ 0 w 26"/>
                <a:gd name="T47" fmla="*/ 21 h 27"/>
                <a:gd name="T48" fmla="*/ 0 w 26"/>
                <a:gd name="T49" fmla="*/ 21 h 27"/>
                <a:gd name="T50" fmla="*/ 0 w 26"/>
                <a:gd name="T51" fmla="*/ 21 h 27"/>
                <a:gd name="T52" fmla="*/ 0 w 26"/>
                <a:gd name="T53" fmla="*/ 16 h 27"/>
                <a:gd name="T54" fmla="*/ 0 w 26"/>
                <a:gd name="T55" fmla="*/ 16 h 27"/>
                <a:gd name="T56" fmla="*/ 0 w 26"/>
                <a:gd name="T57" fmla="*/ 16 h 27"/>
                <a:gd name="T58" fmla="*/ 0 w 26"/>
                <a:gd name="T59" fmla="*/ 16 h 27"/>
                <a:gd name="T60" fmla="*/ 0 w 26"/>
                <a:gd name="T61" fmla="*/ 11 h 27"/>
                <a:gd name="T62" fmla="*/ 0 w 26"/>
                <a:gd name="T63" fmla="*/ 11 h 27"/>
                <a:gd name="T64" fmla="*/ 0 w 26"/>
                <a:gd name="T65" fmla="*/ 11 h 27"/>
                <a:gd name="T66" fmla="*/ 0 w 26"/>
                <a:gd name="T67" fmla="*/ 6 h 27"/>
                <a:gd name="T68" fmla="*/ 0 w 26"/>
                <a:gd name="T69" fmla="*/ 6 h 27"/>
                <a:gd name="T70" fmla="*/ 0 w 26"/>
                <a:gd name="T71" fmla="*/ 6 h 27"/>
                <a:gd name="T72" fmla="*/ 0 w 26"/>
                <a:gd name="T73" fmla="*/ 6 h 27"/>
                <a:gd name="T74" fmla="*/ 0 w 26"/>
                <a:gd name="T75" fmla="*/ 0 h 27"/>
                <a:gd name="T76" fmla="*/ 5 w 26"/>
                <a:gd name="T77" fmla="*/ 0 h 27"/>
                <a:gd name="T78" fmla="*/ 5 w 26"/>
                <a:gd name="T79" fmla="*/ 0 h 27"/>
                <a:gd name="T80" fmla="*/ 5 w 26"/>
                <a:gd name="T81" fmla="*/ 0 h 27"/>
                <a:gd name="T82" fmla="*/ 5 w 26"/>
                <a:gd name="T83" fmla="*/ 0 h 27"/>
                <a:gd name="T84" fmla="*/ 10 w 26"/>
                <a:gd name="T85" fmla="*/ 0 h 27"/>
                <a:gd name="T86" fmla="*/ 10 w 26"/>
                <a:gd name="T87" fmla="*/ 0 h 27"/>
                <a:gd name="T88" fmla="*/ 10 w 26"/>
                <a:gd name="T89" fmla="*/ 0 h 27"/>
                <a:gd name="T90" fmla="*/ 10 w 26"/>
                <a:gd name="T91" fmla="*/ 0 h 27"/>
                <a:gd name="T92" fmla="*/ 16 w 26"/>
                <a:gd name="T93" fmla="*/ 0 h 27"/>
                <a:gd name="T94" fmla="*/ 16 w 26"/>
                <a:gd name="T95" fmla="*/ 0 h 27"/>
                <a:gd name="T96" fmla="*/ 16 w 26"/>
                <a:gd name="T97" fmla="*/ 0 h 27"/>
                <a:gd name="T98" fmla="*/ 16 w 26"/>
                <a:gd name="T99" fmla="*/ 0 h 27"/>
                <a:gd name="T100" fmla="*/ 21 w 26"/>
                <a:gd name="T101" fmla="*/ 0 h 27"/>
                <a:gd name="T102" fmla="*/ 21 w 26"/>
                <a:gd name="T103" fmla="*/ 0 h 27"/>
                <a:gd name="T104" fmla="*/ 21 w 26"/>
                <a:gd name="T105" fmla="*/ 0 h 27"/>
                <a:gd name="T106" fmla="*/ 21 w 26"/>
                <a:gd name="T107" fmla="*/ 6 h 27"/>
                <a:gd name="T108" fmla="*/ 21 w 26"/>
                <a:gd name="T109" fmla="*/ 6 h 27"/>
                <a:gd name="T110" fmla="*/ 21 w 26"/>
                <a:gd name="T111" fmla="*/ 6 h 27"/>
                <a:gd name="T112" fmla="*/ 26 w 26"/>
                <a:gd name="T113" fmla="*/ 11 h 27"/>
                <a:gd name="T114" fmla="*/ 26 w 26"/>
                <a:gd name="T115" fmla="*/ 11 h 27"/>
                <a:gd name="T116" fmla="*/ 26 w 26"/>
                <a:gd name="T117" fmla="*/ 11 h 27"/>
                <a:gd name="T118" fmla="*/ 26 w 26"/>
                <a:gd name="T119" fmla="*/ 11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 h="27">
                  <a:moveTo>
                    <a:pt x="26" y="11"/>
                  </a:move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1" y="16"/>
                  </a:lnTo>
                  <a:lnTo>
                    <a:pt x="21" y="16"/>
                  </a:lnTo>
                  <a:lnTo>
                    <a:pt x="21" y="16"/>
                  </a:lnTo>
                  <a:lnTo>
                    <a:pt x="21" y="16"/>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7"/>
                  </a:lnTo>
                  <a:lnTo>
                    <a:pt x="21" y="27"/>
                  </a:lnTo>
                  <a:lnTo>
                    <a:pt x="21" y="27"/>
                  </a:lnTo>
                  <a:lnTo>
                    <a:pt x="21" y="27"/>
                  </a:lnTo>
                  <a:lnTo>
                    <a:pt x="21" y="27"/>
                  </a:lnTo>
                  <a:lnTo>
                    <a:pt x="21" y="27"/>
                  </a:lnTo>
                  <a:lnTo>
                    <a:pt x="21" y="27"/>
                  </a:lnTo>
                  <a:lnTo>
                    <a:pt x="21" y="27"/>
                  </a:lnTo>
                  <a:lnTo>
                    <a:pt x="21" y="27"/>
                  </a:lnTo>
                  <a:lnTo>
                    <a:pt x="21"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6"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10"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5" y="27"/>
                  </a:lnTo>
                  <a:lnTo>
                    <a:pt x="0" y="27"/>
                  </a:lnTo>
                  <a:lnTo>
                    <a:pt x="0" y="27"/>
                  </a:lnTo>
                  <a:lnTo>
                    <a:pt x="0" y="27"/>
                  </a:lnTo>
                  <a:lnTo>
                    <a:pt x="0" y="27"/>
                  </a:lnTo>
                  <a:lnTo>
                    <a:pt x="0" y="27"/>
                  </a:lnTo>
                  <a:lnTo>
                    <a:pt x="0" y="27"/>
                  </a:lnTo>
                  <a:lnTo>
                    <a:pt x="0" y="27"/>
                  </a:lnTo>
                  <a:lnTo>
                    <a:pt x="0" y="27"/>
                  </a:lnTo>
                  <a:lnTo>
                    <a:pt x="0" y="27"/>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6"/>
                  </a:lnTo>
                  <a:lnTo>
                    <a:pt x="0" y="0"/>
                  </a:lnTo>
                  <a:lnTo>
                    <a:pt x="0" y="0"/>
                  </a:lnTo>
                  <a:lnTo>
                    <a:pt x="0" y="0"/>
                  </a:lnTo>
                  <a:lnTo>
                    <a:pt x="0" y="0"/>
                  </a:lnTo>
                  <a:lnTo>
                    <a:pt x="0" y="0"/>
                  </a:lnTo>
                  <a:lnTo>
                    <a:pt x="0" y="0"/>
                  </a:lnTo>
                  <a:lnTo>
                    <a:pt x="0"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1" y="6"/>
                  </a:lnTo>
                  <a:lnTo>
                    <a:pt x="26" y="6"/>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path>
              </a:pathLst>
            </a:custGeom>
            <a:solidFill>
              <a:srgbClr val="E1E1E1"/>
            </a:solidFill>
            <a:ln w="5" cap="sq">
              <a:solidFill>
                <a:srgbClr val="000000"/>
              </a:solidFill>
              <a:prstDash val="solid"/>
              <a:miter lim="800000"/>
              <a:headEnd/>
              <a:tailEnd/>
            </a:ln>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90" name="Freeform 698"/>
            <p:cNvSpPr>
              <a:spLocks/>
            </p:cNvSpPr>
            <p:nvPr/>
          </p:nvSpPr>
          <p:spPr bwMode="auto">
            <a:xfrm>
              <a:off x="2963" y="2374"/>
              <a:ext cx="26" cy="31"/>
            </a:xfrm>
            <a:custGeom>
              <a:avLst/>
              <a:gdLst>
                <a:gd name="T0" fmla="*/ 26 w 26"/>
                <a:gd name="T1" fmla="*/ 16 h 31"/>
                <a:gd name="T2" fmla="*/ 26 w 26"/>
                <a:gd name="T3" fmla="*/ 16 h 31"/>
                <a:gd name="T4" fmla="*/ 26 w 26"/>
                <a:gd name="T5" fmla="*/ 21 h 31"/>
                <a:gd name="T6" fmla="*/ 26 w 26"/>
                <a:gd name="T7" fmla="*/ 21 h 31"/>
                <a:gd name="T8" fmla="*/ 26 w 26"/>
                <a:gd name="T9" fmla="*/ 21 h 31"/>
                <a:gd name="T10" fmla="*/ 26 w 26"/>
                <a:gd name="T11" fmla="*/ 21 h 31"/>
                <a:gd name="T12" fmla="*/ 26 w 26"/>
                <a:gd name="T13" fmla="*/ 26 h 31"/>
                <a:gd name="T14" fmla="*/ 26 w 26"/>
                <a:gd name="T15" fmla="*/ 26 h 31"/>
                <a:gd name="T16" fmla="*/ 21 w 26"/>
                <a:gd name="T17" fmla="*/ 26 h 31"/>
                <a:gd name="T18" fmla="*/ 21 w 26"/>
                <a:gd name="T19" fmla="*/ 26 h 31"/>
                <a:gd name="T20" fmla="*/ 21 w 26"/>
                <a:gd name="T21" fmla="*/ 26 h 31"/>
                <a:gd name="T22" fmla="*/ 21 w 26"/>
                <a:gd name="T23" fmla="*/ 26 h 31"/>
                <a:gd name="T24" fmla="*/ 16 w 26"/>
                <a:gd name="T25" fmla="*/ 31 h 31"/>
                <a:gd name="T26" fmla="*/ 16 w 26"/>
                <a:gd name="T27" fmla="*/ 31 h 31"/>
                <a:gd name="T28" fmla="*/ 16 w 26"/>
                <a:gd name="T29" fmla="*/ 31 h 31"/>
                <a:gd name="T30" fmla="*/ 16 w 26"/>
                <a:gd name="T31" fmla="*/ 31 h 31"/>
                <a:gd name="T32" fmla="*/ 10 w 26"/>
                <a:gd name="T33" fmla="*/ 31 h 31"/>
                <a:gd name="T34" fmla="*/ 10 w 26"/>
                <a:gd name="T35" fmla="*/ 26 h 31"/>
                <a:gd name="T36" fmla="*/ 10 w 26"/>
                <a:gd name="T37" fmla="*/ 26 h 31"/>
                <a:gd name="T38" fmla="*/ 10 w 26"/>
                <a:gd name="T39" fmla="*/ 26 h 31"/>
                <a:gd name="T40" fmla="*/ 5 w 26"/>
                <a:gd name="T41" fmla="*/ 26 h 31"/>
                <a:gd name="T42" fmla="*/ 5 w 26"/>
                <a:gd name="T43" fmla="*/ 26 h 31"/>
                <a:gd name="T44" fmla="*/ 5 w 26"/>
                <a:gd name="T45" fmla="*/ 26 h 31"/>
                <a:gd name="T46" fmla="*/ 5 w 26"/>
                <a:gd name="T47" fmla="*/ 21 h 31"/>
                <a:gd name="T48" fmla="*/ 5 w 26"/>
                <a:gd name="T49" fmla="*/ 21 h 31"/>
                <a:gd name="T50" fmla="*/ 0 w 26"/>
                <a:gd name="T51" fmla="*/ 21 h 31"/>
                <a:gd name="T52" fmla="*/ 0 w 26"/>
                <a:gd name="T53" fmla="*/ 21 h 31"/>
                <a:gd name="T54" fmla="*/ 0 w 26"/>
                <a:gd name="T55" fmla="*/ 16 h 31"/>
                <a:gd name="T56" fmla="*/ 0 w 26"/>
                <a:gd name="T57" fmla="*/ 16 h 31"/>
                <a:gd name="T58" fmla="*/ 0 w 26"/>
                <a:gd name="T59" fmla="*/ 16 h 31"/>
                <a:gd name="T60" fmla="*/ 0 w 26"/>
                <a:gd name="T61" fmla="*/ 10 h 31"/>
                <a:gd name="T62" fmla="*/ 0 w 26"/>
                <a:gd name="T63" fmla="*/ 10 h 31"/>
                <a:gd name="T64" fmla="*/ 0 w 26"/>
                <a:gd name="T65" fmla="*/ 10 h 31"/>
                <a:gd name="T66" fmla="*/ 0 w 26"/>
                <a:gd name="T67" fmla="*/ 10 h 31"/>
                <a:gd name="T68" fmla="*/ 5 w 26"/>
                <a:gd name="T69" fmla="*/ 5 h 31"/>
                <a:gd name="T70" fmla="*/ 5 w 26"/>
                <a:gd name="T71" fmla="*/ 5 h 31"/>
                <a:gd name="T72" fmla="*/ 5 w 26"/>
                <a:gd name="T73" fmla="*/ 5 h 31"/>
                <a:gd name="T74" fmla="*/ 5 w 26"/>
                <a:gd name="T75" fmla="*/ 5 h 31"/>
                <a:gd name="T76" fmla="*/ 5 w 26"/>
                <a:gd name="T77" fmla="*/ 0 h 31"/>
                <a:gd name="T78" fmla="*/ 5 w 26"/>
                <a:gd name="T79" fmla="*/ 0 h 31"/>
                <a:gd name="T80" fmla="*/ 10 w 26"/>
                <a:gd name="T81" fmla="*/ 0 h 31"/>
                <a:gd name="T82" fmla="*/ 10 w 26"/>
                <a:gd name="T83" fmla="*/ 0 h 31"/>
                <a:gd name="T84" fmla="*/ 10 w 26"/>
                <a:gd name="T85" fmla="*/ 0 h 31"/>
                <a:gd name="T86" fmla="*/ 10 w 26"/>
                <a:gd name="T87" fmla="*/ 0 h 31"/>
                <a:gd name="T88" fmla="*/ 16 w 26"/>
                <a:gd name="T89" fmla="*/ 0 h 31"/>
                <a:gd name="T90" fmla="*/ 16 w 26"/>
                <a:gd name="T91" fmla="*/ 0 h 31"/>
                <a:gd name="T92" fmla="*/ 16 w 26"/>
                <a:gd name="T93" fmla="*/ 0 h 31"/>
                <a:gd name="T94" fmla="*/ 21 w 26"/>
                <a:gd name="T95" fmla="*/ 0 h 31"/>
                <a:gd name="T96" fmla="*/ 21 w 26"/>
                <a:gd name="T97" fmla="*/ 0 h 31"/>
                <a:gd name="T98" fmla="*/ 21 w 26"/>
                <a:gd name="T99" fmla="*/ 0 h 31"/>
                <a:gd name="T100" fmla="*/ 21 w 26"/>
                <a:gd name="T101" fmla="*/ 0 h 31"/>
                <a:gd name="T102" fmla="*/ 21 w 26"/>
                <a:gd name="T103" fmla="*/ 5 h 31"/>
                <a:gd name="T104" fmla="*/ 26 w 26"/>
                <a:gd name="T105" fmla="*/ 5 h 31"/>
                <a:gd name="T106" fmla="*/ 26 w 26"/>
                <a:gd name="T107" fmla="*/ 5 h 31"/>
                <a:gd name="T108" fmla="*/ 26 w 26"/>
                <a:gd name="T109" fmla="*/ 5 h 31"/>
                <a:gd name="T110" fmla="*/ 26 w 26"/>
                <a:gd name="T111" fmla="*/ 5 h 31"/>
                <a:gd name="T112" fmla="*/ 26 w 26"/>
                <a:gd name="T113" fmla="*/ 10 h 31"/>
                <a:gd name="T114" fmla="*/ 26 w 26"/>
                <a:gd name="T115" fmla="*/ 10 h 31"/>
                <a:gd name="T116" fmla="*/ 26 w 26"/>
                <a:gd name="T117" fmla="*/ 10 h 31"/>
                <a:gd name="T118" fmla="*/ 26 w 26"/>
                <a:gd name="T11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 h="31">
                  <a:moveTo>
                    <a:pt x="26" y="16"/>
                  </a:move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0" y="31"/>
                  </a:lnTo>
                  <a:lnTo>
                    <a:pt x="10" y="31"/>
                  </a:lnTo>
                  <a:lnTo>
                    <a:pt x="10" y="31"/>
                  </a:lnTo>
                  <a:lnTo>
                    <a:pt x="10" y="31"/>
                  </a:lnTo>
                  <a:lnTo>
                    <a:pt x="10" y="31"/>
                  </a:lnTo>
                  <a:lnTo>
                    <a:pt x="10" y="31"/>
                  </a:lnTo>
                  <a:lnTo>
                    <a:pt x="10" y="31"/>
                  </a:lnTo>
                  <a:lnTo>
                    <a:pt x="10" y="31"/>
                  </a:lnTo>
                  <a:lnTo>
                    <a:pt x="10" y="31"/>
                  </a:lnTo>
                  <a:lnTo>
                    <a:pt x="10" y="31"/>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1"/>
                  </a:lnTo>
                  <a:lnTo>
                    <a:pt x="5" y="21"/>
                  </a:lnTo>
                  <a:lnTo>
                    <a:pt x="5" y="21"/>
                  </a:lnTo>
                  <a:lnTo>
                    <a:pt x="5" y="21"/>
                  </a:lnTo>
                  <a:lnTo>
                    <a:pt x="5" y="21"/>
                  </a:lnTo>
                  <a:lnTo>
                    <a:pt x="5" y="21"/>
                  </a:lnTo>
                  <a:lnTo>
                    <a:pt x="5" y="21"/>
                  </a:lnTo>
                  <a:lnTo>
                    <a:pt x="5" y="21"/>
                  </a:lnTo>
                  <a:lnTo>
                    <a:pt x="5" y="21"/>
                  </a:lnTo>
                  <a:lnTo>
                    <a:pt x="5" y="21"/>
                  </a:lnTo>
                  <a:lnTo>
                    <a:pt x="5" y="21"/>
                  </a:lnTo>
                  <a:lnTo>
                    <a:pt x="0" y="21"/>
                  </a:lnTo>
                  <a:lnTo>
                    <a:pt x="0" y="21"/>
                  </a:lnTo>
                  <a:lnTo>
                    <a:pt x="0" y="21"/>
                  </a:lnTo>
                  <a:lnTo>
                    <a:pt x="0" y="21"/>
                  </a:lnTo>
                  <a:lnTo>
                    <a:pt x="0" y="21"/>
                  </a:lnTo>
                  <a:lnTo>
                    <a:pt x="0" y="21"/>
                  </a:lnTo>
                  <a:lnTo>
                    <a:pt x="0"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5"/>
                  </a:lnTo>
                  <a:lnTo>
                    <a:pt x="0"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0"/>
                  </a:lnTo>
                  <a:lnTo>
                    <a:pt x="5" y="0"/>
                  </a:lnTo>
                  <a:lnTo>
                    <a:pt x="5" y="0"/>
                  </a:lnTo>
                  <a:lnTo>
                    <a:pt x="5" y="0"/>
                  </a:lnTo>
                  <a:lnTo>
                    <a:pt x="5" y="0"/>
                  </a:lnTo>
                  <a:lnTo>
                    <a:pt x="5" y="0"/>
                  </a:lnTo>
                  <a:lnTo>
                    <a:pt x="5" y="0"/>
                  </a:lnTo>
                  <a:lnTo>
                    <a:pt x="5" y="0"/>
                  </a:lnTo>
                  <a:lnTo>
                    <a:pt x="5" y="0"/>
                  </a:lnTo>
                  <a:lnTo>
                    <a:pt x="5"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6"/>
                  </a:lnTo>
                  <a:lnTo>
                    <a:pt x="26" y="16"/>
                  </a:lnTo>
                  <a:lnTo>
                    <a:pt x="26" y="16"/>
                  </a:lnTo>
                  <a:lnTo>
                    <a:pt x="26" y="16"/>
                  </a:lnTo>
                  <a:lnTo>
                    <a:pt x="26" y="16"/>
                  </a:lnTo>
                  <a:lnTo>
                    <a:pt x="26" y="1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91" name="Freeform 699"/>
            <p:cNvSpPr>
              <a:spLocks/>
            </p:cNvSpPr>
            <p:nvPr/>
          </p:nvSpPr>
          <p:spPr bwMode="auto">
            <a:xfrm>
              <a:off x="4972" y="2263"/>
              <a:ext cx="26" cy="26"/>
            </a:xfrm>
            <a:custGeom>
              <a:avLst/>
              <a:gdLst>
                <a:gd name="T0" fmla="*/ 26 w 26"/>
                <a:gd name="T1" fmla="*/ 16 h 26"/>
                <a:gd name="T2" fmla="*/ 26 w 26"/>
                <a:gd name="T3" fmla="*/ 16 h 26"/>
                <a:gd name="T4" fmla="*/ 26 w 26"/>
                <a:gd name="T5" fmla="*/ 16 h 26"/>
                <a:gd name="T6" fmla="*/ 26 w 26"/>
                <a:gd name="T7" fmla="*/ 21 h 26"/>
                <a:gd name="T8" fmla="*/ 26 w 26"/>
                <a:gd name="T9" fmla="*/ 21 h 26"/>
                <a:gd name="T10" fmla="*/ 26 w 26"/>
                <a:gd name="T11" fmla="*/ 21 h 26"/>
                <a:gd name="T12" fmla="*/ 26 w 26"/>
                <a:gd name="T13" fmla="*/ 21 h 26"/>
                <a:gd name="T14" fmla="*/ 26 w 26"/>
                <a:gd name="T15" fmla="*/ 26 h 26"/>
                <a:gd name="T16" fmla="*/ 21 w 26"/>
                <a:gd name="T17" fmla="*/ 26 h 26"/>
                <a:gd name="T18" fmla="*/ 21 w 26"/>
                <a:gd name="T19" fmla="*/ 26 h 26"/>
                <a:gd name="T20" fmla="*/ 21 w 26"/>
                <a:gd name="T21" fmla="*/ 26 h 26"/>
                <a:gd name="T22" fmla="*/ 21 w 26"/>
                <a:gd name="T23" fmla="*/ 26 h 26"/>
                <a:gd name="T24" fmla="*/ 16 w 26"/>
                <a:gd name="T25" fmla="*/ 26 h 26"/>
                <a:gd name="T26" fmla="*/ 16 w 26"/>
                <a:gd name="T27" fmla="*/ 26 h 26"/>
                <a:gd name="T28" fmla="*/ 16 w 26"/>
                <a:gd name="T29" fmla="*/ 26 h 26"/>
                <a:gd name="T30" fmla="*/ 16 w 26"/>
                <a:gd name="T31" fmla="*/ 26 h 26"/>
                <a:gd name="T32" fmla="*/ 11 w 26"/>
                <a:gd name="T33" fmla="*/ 26 h 26"/>
                <a:gd name="T34" fmla="*/ 11 w 26"/>
                <a:gd name="T35" fmla="*/ 26 h 26"/>
                <a:gd name="T36" fmla="*/ 11 w 26"/>
                <a:gd name="T37" fmla="*/ 26 h 26"/>
                <a:gd name="T38" fmla="*/ 11 w 26"/>
                <a:gd name="T39" fmla="*/ 26 h 26"/>
                <a:gd name="T40" fmla="*/ 5 w 26"/>
                <a:gd name="T41" fmla="*/ 26 h 26"/>
                <a:gd name="T42" fmla="*/ 5 w 26"/>
                <a:gd name="T43" fmla="*/ 26 h 26"/>
                <a:gd name="T44" fmla="*/ 5 w 26"/>
                <a:gd name="T45" fmla="*/ 21 h 26"/>
                <a:gd name="T46" fmla="*/ 5 w 26"/>
                <a:gd name="T47" fmla="*/ 21 h 26"/>
                <a:gd name="T48" fmla="*/ 5 w 26"/>
                <a:gd name="T49" fmla="*/ 21 h 26"/>
                <a:gd name="T50" fmla="*/ 0 w 26"/>
                <a:gd name="T51" fmla="*/ 21 h 26"/>
                <a:gd name="T52" fmla="*/ 0 w 26"/>
                <a:gd name="T53" fmla="*/ 16 h 26"/>
                <a:gd name="T54" fmla="*/ 0 w 26"/>
                <a:gd name="T55" fmla="*/ 16 h 26"/>
                <a:gd name="T56" fmla="*/ 0 w 26"/>
                <a:gd name="T57" fmla="*/ 16 h 26"/>
                <a:gd name="T58" fmla="*/ 0 w 26"/>
                <a:gd name="T59" fmla="*/ 16 h 26"/>
                <a:gd name="T60" fmla="*/ 0 w 26"/>
                <a:gd name="T61" fmla="*/ 10 h 26"/>
                <a:gd name="T62" fmla="*/ 0 w 26"/>
                <a:gd name="T63" fmla="*/ 10 h 26"/>
                <a:gd name="T64" fmla="*/ 0 w 26"/>
                <a:gd name="T65" fmla="*/ 10 h 26"/>
                <a:gd name="T66" fmla="*/ 0 w 26"/>
                <a:gd name="T67" fmla="*/ 5 h 26"/>
                <a:gd name="T68" fmla="*/ 0 w 26"/>
                <a:gd name="T69" fmla="*/ 5 h 26"/>
                <a:gd name="T70" fmla="*/ 0 w 26"/>
                <a:gd name="T71" fmla="*/ 5 h 26"/>
                <a:gd name="T72" fmla="*/ 5 w 26"/>
                <a:gd name="T73" fmla="*/ 5 h 26"/>
                <a:gd name="T74" fmla="*/ 5 w 26"/>
                <a:gd name="T75" fmla="*/ 0 h 26"/>
                <a:gd name="T76" fmla="*/ 5 w 26"/>
                <a:gd name="T77" fmla="*/ 0 h 26"/>
                <a:gd name="T78" fmla="*/ 5 w 26"/>
                <a:gd name="T79" fmla="*/ 0 h 26"/>
                <a:gd name="T80" fmla="*/ 5 w 26"/>
                <a:gd name="T81" fmla="*/ 0 h 26"/>
                <a:gd name="T82" fmla="*/ 11 w 26"/>
                <a:gd name="T83" fmla="*/ 0 h 26"/>
                <a:gd name="T84" fmla="*/ 11 w 26"/>
                <a:gd name="T85" fmla="*/ 0 h 26"/>
                <a:gd name="T86" fmla="*/ 11 w 26"/>
                <a:gd name="T87" fmla="*/ 0 h 26"/>
                <a:gd name="T88" fmla="*/ 11 w 26"/>
                <a:gd name="T89" fmla="*/ 0 h 26"/>
                <a:gd name="T90" fmla="*/ 16 w 26"/>
                <a:gd name="T91" fmla="*/ 0 h 26"/>
                <a:gd name="T92" fmla="*/ 16 w 26"/>
                <a:gd name="T93" fmla="*/ 0 h 26"/>
                <a:gd name="T94" fmla="*/ 16 w 26"/>
                <a:gd name="T95" fmla="*/ 0 h 26"/>
                <a:gd name="T96" fmla="*/ 16 w 26"/>
                <a:gd name="T97" fmla="*/ 0 h 26"/>
                <a:gd name="T98" fmla="*/ 21 w 26"/>
                <a:gd name="T99" fmla="*/ 0 h 26"/>
                <a:gd name="T100" fmla="*/ 21 w 26"/>
                <a:gd name="T101" fmla="*/ 0 h 26"/>
                <a:gd name="T102" fmla="*/ 21 w 26"/>
                <a:gd name="T103" fmla="*/ 0 h 26"/>
                <a:gd name="T104" fmla="*/ 21 w 26"/>
                <a:gd name="T105" fmla="*/ 0 h 26"/>
                <a:gd name="T106" fmla="*/ 26 w 26"/>
                <a:gd name="T107" fmla="*/ 5 h 26"/>
                <a:gd name="T108" fmla="*/ 26 w 26"/>
                <a:gd name="T109" fmla="*/ 5 h 26"/>
                <a:gd name="T110" fmla="*/ 26 w 26"/>
                <a:gd name="T111" fmla="*/ 5 h 26"/>
                <a:gd name="T112" fmla="*/ 26 w 26"/>
                <a:gd name="T113" fmla="*/ 10 h 26"/>
                <a:gd name="T114" fmla="*/ 26 w 26"/>
                <a:gd name="T115" fmla="*/ 10 h 26"/>
                <a:gd name="T116" fmla="*/ 26 w 26"/>
                <a:gd name="T117" fmla="*/ 10 h 26"/>
                <a:gd name="T118" fmla="*/ 26 w 26"/>
                <a:gd name="T119" fmla="*/ 10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 h="26">
                  <a:moveTo>
                    <a:pt x="26" y="10"/>
                  </a:move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6"/>
                  </a:lnTo>
                  <a:lnTo>
                    <a:pt x="26" y="26"/>
                  </a:lnTo>
                  <a:lnTo>
                    <a:pt x="26" y="26"/>
                  </a:lnTo>
                  <a:lnTo>
                    <a:pt x="26" y="26"/>
                  </a:lnTo>
                  <a:lnTo>
                    <a:pt x="26"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1" y="26"/>
                  </a:lnTo>
                  <a:lnTo>
                    <a:pt x="11" y="26"/>
                  </a:lnTo>
                  <a:lnTo>
                    <a:pt x="11" y="26"/>
                  </a:lnTo>
                  <a:lnTo>
                    <a:pt x="11" y="26"/>
                  </a:lnTo>
                  <a:lnTo>
                    <a:pt x="11" y="26"/>
                  </a:lnTo>
                  <a:lnTo>
                    <a:pt x="11" y="26"/>
                  </a:lnTo>
                  <a:lnTo>
                    <a:pt x="11" y="26"/>
                  </a:lnTo>
                  <a:lnTo>
                    <a:pt x="11" y="26"/>
                  </a:lnTo>
                  <a:lnTo>
                    <a:pt x="11" y="26"/>
                  </a:lnTo>
                  <a:lnTo>
                    <a:pt x="11" y="26"/>
                  </a:lnTo>
                  <a:lnTo>
                    <a:pt x="11" y="26"/>
                  </a:lnTo>
                  <a:lnTo>
                    <a:pt x="11" y="26"/>
                  </a:lnTo>
                  <a:lnTo>
                    <a:pt x="11" y="26"/>
                  </a:lnTo>
                  <a:lnTo>
                    <a:pt x="11" y="26"/>
                  </a:lnTo>
                  <a:lnTo>
                    <a:pt x="11" y="26"/>
                  </a:lnTo>
                  <a:lnTo>
                    <a:pt x="11" y="26"/>
                  </a:lnTo>
                  <a:lnTo>
                    <a:pt x="11" y="26"/>
                  </a:lnTo>
                  <a:lnTo>
                    <a:pt x="11" y="26"/>
                  </a:lnTo>
                  <a:lnTo>
                    <a:pt x="11" y="26"/>
                  </a:lnTo>
                  <a:lnTo>
                    <a:pt x="11" y="26"/>
                  </a:lnTo>
                  <a:lnTo>
                    <a:pt x="11" y="26"/>
                  </a:lnTo>
                  <a:lnTo>
                    <a:pt x="11" y="26"/>
                  </a:lnTo>
                  <a:lnTo>
                    <a:pt x="11" y="26"/>
                  </a:lnTo>
                  <a:lnTo>
                    <a:pt x="11"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0" y="21"/>
                  </a:lnTo>
                  <a:lnTo>
                    <a:pt x="0" y="21"/>
                  </a:lnTo>
                  <a:lnTo>
                    <a:pt x="0" y="21"/>
                  </a:lnTo>
                  <a:lnTo>
                    <a:pt x="0"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5" y="5"/>
                  </a:lnTo>
                  <a:lnTo>
                    <a:pt x="5" y="5"/>
                  </a:lnTo>
                  <a:lnTo>
                    <a:pt x="5" y="5"/>
                  </a:lnTo>
                  <a:lnTo>
                    <a:pt x="5" y="5"/>
                  </a:lnTo>
                  <a:lnTo>
                    <a:pt x="5" y="5"/>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5"/>
                  </a:lnTo>
                  <a:lnTo>
                    <a:pt x="21" y="5"/>
                  </a:lnTo>
                  <a:lnTo>
                    <a:pt x="21"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5"/>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lnTo>
                    <a:pt x="26" y="1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92" name="Freeform 700"/>
            <p:cNvSpPr>
              <a:spLocks noEditPoints="1"/>
            </p:cNvSpPr>
            <p:nvPr/>
          </p:nvSpPr>
          <p:spPr bwMode="auto">
            <a:xfrm>
              <a:off x="3052" y="2474"/>
              <a:ext cx="196" cy="243"/>
            </a:xfrm>
            <a:custGeom>
              <a:avLst/>
              <a:gdLst>
                <a:gd name="T0" fmla="*/ 16 w 196"/>
                <a:gd name="T1" fmla="*/ 32 h 243"/>
                <a:gd name="T2" fmla="*/ 27 w 196"/>
                <a:gd name="T3" fmla="*/ 26 h 243"/>
                <a:gd name="T4" fmla="*/ 80 w 196"/>
                <a:gd name="T5" fmla="*/ 26 h 243"/>
                <a:gd name="T6" fmla="*/ 95 w 196"/>
                <a:gd name="T7" fmla="*/ 69 h 243"/>
                <a:gd name="T8" fmla="*/ 122 w 196"/>
                <a:gd name="T9" fmla="*/ 63 h 243"/>
                <a:gd name="T10" fmla="*/ 127 w 196"/>
                <a:gd name="T11" fmla="*/ 58 h 243"/>
                <a:gd name="T12" fmla="*/ 127 w 196"/>
                <a:gd name="T13" fmla="*/ 53 h 243"/>
                <a:gd name="T14" fmla="*/ 127 w 196"/>
                <a:gd name="T15" fmla="*/ 48 h 243"/>
                <a:gd name="T16" fmla="*/ 143 w 196"/>
                <a:gd name="T17" fmla="*/ 48 h 243"/>
                <a:gd name="T18" fmla="*/ 143 w 196"/>
                <a:gd name="T19" fmla="*/ 53 h 243"/>
                <a:gd name="T20" fmla="*/ 164 w 196"/>
                <a:gd name="T21" fmla="*/ 53 h 243"/>
                <a:gd name="T22" fmla="*/ 164 w 196"/>
                <a:gd name="T23" fmla="*/ 95 h 243"/>
                <a:gd name="T24" fmla="*/ 169 w 196"/>
                <a:gd name="T25" fmla="*/ 111 h 243"/>
                <a:gd name="T26" fmla="*/ 169 w 196"/>
                <a:gd name="T27" fmla="*/ 121 h 243"/>
                <a:gd name="T28" fmla="*/ 196 w 196"/>
                <a:gd name="T29" fmla="*/ 116 h 243"/>
                <a:gd name="T30" fmla="*/ 196 w 196"/>
                <a:gd name="T31" fmla="*/ 158 h 243"/>
                <a:gd name="T32" fmla="*/ 164 w 196"/>
                <a:gd name="T33" fmla="*/ 158 h 243"/>
                <a:gd name="T34" fmla="*/ 164 w 196"/>
                <a:gd name="T35" fmla="*/ 216 h 243"/>
                <a:gd name="T36" fmla="*/ 185 w 196"/>
                <a:gd name="T37" fmla="*/ 237 h 243"/>
                <a:gd name="T38" fmla="*/ 148 w 196"/>
                <a:gd name="T39" fmla="*/ 243 h 243"/>
                <a:gd name="T40" fmla="*/ 106 w 196"/>
                <a:gd name="T41" fmla="*/ 232 h 243"/>
                <a:gd name="T42" fmla="*/ 0 w 196"/>
                <a:gd name="T43" fmla="*/ 232 h 243"/>
                <a:gd name="T44" fmla="*/ 0 w 196"/>
                <a:gd name="T45" fmla="*/ 206 h 243"/>
                <a:gd name="T46" fmla="*/ 11 w 196"/>
                <a:gd name="T47" fmla="*/ 174 h 243"/>
                <a:gd name="T48" fmla="*/ 16 w 196"/>
                <a:gd name="T49" fmla="*/ 153 h 243"/>
                <a:gd name="T50" fmla="*/ 27 w 196"/>
                <a:gd name="T51" fmla="*/ 148 h 243"/>
                <a:gd name="T52" fmla="*/ 37 w 196"/>
                <a:gd name="T53" fmla="*/ 121 h 243"/>
                <a:gd name="T54" fmla="*/ 22 w 196"/>
                <a:gd name="T55" fmla="*/ 84 h 243"/>
                <a:gd name="T56" fmla="*/ 32 w 196"/>
                <a:gd name="T57" fmla="*/ 74 h 243"/>
                <a:gd name="T58" fmla="*/ 11 w 196"/>
                <a:gd name="T59" fmla="*/ 32 h 243"/>
                <a:gd name="T60" fmla="*/ 16 w 196"/>
                <a:gd name="T61" fmla="*/ 32 h 243"/>
                <a:gd name="T62" fmla="*/ 22 w 196"/>
                <a:gd name="T63" fmla="*/ 11 h 243"/>
                <a:gd name="T64" fmla="*/ 16 w 196"/>
                <a:gd name="T65" fmla="*/ 11 h 243"/>
                <a:gd name="T66" fmla="*/ 16 w 196"/>
                <a:gd name="T67" fmla="*/ 26 h 243"/>
                <a:gd name="T68" fmla="*/ 11 w 196"/>
                <a:gd name="T69" fmla="*/ 26 h 243"/>
                <a:gd name="T70" fmla="*/ 11 w 196"/>
                <a:gd name="T71" fmla="*/ 11 h 243"/>
                <a:gd name="T72" fmla="*/ 22 w 196"/>
                <a:gd name="T73" fmla="*/ 0 h 243"/>
                <a:gd name="T74" fmla="*/ 27 w 196"/>
                <a:gd name="T75" fmla="*/ 5 h 243"/>
                <a:gd name="T76" fmla="*/ 22 w 196"/>
                <a:gd name="T77" fmla="*/ 11 h 2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96" h="243">
                  <a:moveTo>
                    <a:pt x="16" y="32"/>
                  </a:moveTo>
                  <a:lnTo>
                    <a:pt x="27" y="26"/>
                  </a:lnTo>
                  <a:lnTo>
                    <a:pt x="80" y="26"/>
                  </a:lnTo>
                  <a:lnTo>
                    <a:pt x="95" y="69"/>
                  </a:lnTo>
                  <a:lnTo>
                    <a:pt x="122" y="63"/>
                  </a:lnTo>
                  <a:lnTo>
                    <a:pt x="127" y="58"/>
                  </a:lnTo>
                  <a:lnTo>
                    <a:pt x="127" y="53"/>
                  </a:lnTo>
                  <a:lnTo>
                    <a:pt x="127" y="48"/>
                  </a:lnTo>
                  <a:lnTo>
                    <a:pt x="143" y="48"/>
                  </a:lnTo>
                  <a:lnTo>
                    <a:pt x="143" y="53"/>
                  </a:lnTo>
                  <a:lnTo>
                    <a:pt x="164" y="53"/>
                  </a:lnTo>
                  <a:lnTo>
                    <a:pt x="164" y="95"/>
                  </a:lnTo>
                  <a:lnTo>
                    <a:pt x="169" y="111"/>
                  </a:lnTo>
                  <a:lnTo>
                    <a:pt x="169" y="121"/>
                  </a:lnTo>
                  <a:lnTo>
                    <a:pt x="196" y="116"/>
                  </a:lnTo>
                  <a:lnTo>
                    <a:pt x="196" y="158"/>
                  </a:lnTo>
                  <a:lnTo>
                    <a:pt x="164" y="158"/>
                  </a:lnTo>
                  <a:lnTo>
                    <a:pt x="164" y="216"/>
                  </a:lnTo>
                  <a:lnTo>
                    <a:pt x="185" y="237"/>
                  </a:lnTo>
                  <a:lnTo>
                    <a:pt x="148" y="243"/>
                  </a:lnTo>
                  <a:lnTo>
                    <a:pt x="106" y="232"/>
                  </a:lnTo>
                  <a:lnTo>
                    <a:pt x="0" y="232"/>
                  </a:lnTo>
                  <a:lnTo>
                    <a:pt x="0" y="206"/>
                  </a:lnTo>
                  <a:lnTo>
                    <a:pt x="11" y="174"/>
                  </a:lnTo>
                  <a:lnTo>
                    <a:pt x="16" y="153"/>
                  </a:lnTo>
                  <a:lnTo>
                    <a:pt x="27" y="148"/>
                  </a:lnTo>
                  <a:lnTo>
                    <a:pt x="37" y="121"/>
                  </a:lnTo>
                  <a:lnTo>
                    <a:pt x="22" y="84"/>
                  </a:lnTo>
                  <a:lnTo>
                    <a:pt x="32" y="74"/>
                  </a:lnTo>
                  <a:lnTo>
                    <a:pt x="11" y="32"/>
                  </a:lnTo>
                  <a:lnTo>
                    <a:pt x="16" y="32"/>
                  </a:lnTo>
                  <a:moveTo>
                    <a:pt x="22" y="11"/>
                  </a:moveTo>
                  <a:lnTo>
                    <a:pt x="16" y="11"/>
                  </a:lnTo>
                  <a:lnTo>
                    <a:pt x="16" y="26"/>
                  </a:lnTo>
                  <a:lnTo>
                    <a:pt x="11" y="26"/>
                  </a:lnTo>
                  <a:lnTo>
                    <a:pt x="11" y="11"/>
                  </a:lnTo>
                  <a:lnTo>
                    <a:pt x="22" y="0"/>
                  </a:lnTo>
                  <a:lnTo>
                    <a:pt x="27" y="5"/>
                  </a:lnTo>
                  <a:lnTo>
                    <a:pt x="22" y="11"/>
                  </a:lnTo>
                </a:path>
              </a:pathLst>
            </a:custGeom>
            <a:solidFill>
              <a:srgbClr val="E1E1E1"/>
            </a:solidFill>
            <a:ln w="5" cap="sq">
              <a:solidFill>
                <a:srgbClr val="000000"/>
              </a:solidFill>
              <a:prstDash val="solid"/>
              <a:miter lim="800000"/>
              <a:headEnd/>
              <a:tailEnd/>
            </a:ln>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93" name="Freeform 701"/>
            <p:cNvSpPr>
              <a:spLocks noEditPoints="1"/>
            </p:cNvSpPr>
            <p:nvPr/>
          </p:nvSpPr>
          <p:spPr bwMode="auto">
            <a:xfrm>
              <a:off x="1803" y="2785"/>
              <a:ext cx="247" cy="591"/>
            </a:xfrm>
            <a:custGeom>
              <a:avLst/>
              <a:gdLst>
                <a:gd name="T0" fmla="*/ 121 w 247"/>
                <a:gd name="T1" fmla="*/ 539 h 591"/>
                <a:gd name="T2" fmla="*/ 89 w 247"/>
                <a:gd name="T3" fmla="*/ 539 h 591"/>
                <a:gd name="T4" fmla="*/ 68 w 247"/>
                <a:gd name="T5" fmla="*/ 517 h 591"/>
                <a:gd name="T6" fmla="*/ 58 w 247"/>
                <a:gd name="T7" fmla="*/ 422 h 591"/>
                <a:gd name="T8" fmla="*/ 21 w 247"/>
                <a:gd name="T9" fmla="*/ 322 h 591"/>
                <a:gd name="T10" fmla="*/ 15 w 247"/>
                <a:gd name="T11" fmla="*/ 269 h 591"/>
                <a:gd name="T12" fmla="*/ 5 w 247"/>
                <a:gd name="T13" fmla="*/ 169 h 591"/>
                <a:gd name="T14" fmla="*/ 10 w 247"/>
                <a:gd name="T15" fmla="*/ 116 h 591"/>
                <a:gd name="T16" fmla="*/ 10 w 247"/>
                <a:gd name="T17" fmla="*/ 58 h 591"/>
                <a:gd name="T18" fmla="*/ 42 w 247"/>
                <a:gd name="T19" fmla="*/ 0 h 591"/>
                <a:gd name="T20" fmla="*/ 47 w 247"/>
                <a:gd name="T21" fmla="*/ 6 h 591"/>
                <a:gd name="T22" fmla="*/ 73 w 247"/>
                <a:gd name="T23" fmla="*/ 21 h 591"/>
                <a:gd name="T24" fmla="*/ 79 w 247"/>
                <a:gd name="T25" fmla="*/ 6 h 591"/>
                <a:gd name="T26" fmla="*/ 94 w 247"/>
                <a:gd name="T27" fmla="*/ 11 h 591"/>
                <a:gd name="T28" fmla="*/ 126 w 247"/>
                <a:gd name="T29" fmla="*/ 37 h 591"/>
                <a:gd name="T30" fmla="*/ 179 w 247"/>
                <a:gd name="T31" fmla="*/ 64 h 591"/>
                <a:gd name="T32" fmla="*/ 174 w 247"/>
                <a:gd name="T33" fmla="*/ 95 h 591"/>
                <a:gd name="T34" fmla="*/ 226 w 247"/>
                <a:gd name="T35" fmla="*/ 90 h 591"/>
                <a:gd name="T36" fmla="*/ 232 w 247"/>
                <a:gd name="T37" fmla="*/ 64 h 591"/>
                <a:gd name="T38" fmla="*/ 242 w 247"/>
                <a:gd name="T39" fmla="*/ 95 h 591"/>
                <a:gd name="T40" fmla="*/ 200 w 247"/>
                <a:gd name="T41" fmla="*/ 143 h 591"/>
                <a:gd name="T42" fmla="*/ 189 w 247"/>
                <a:gd name="T43" fmla="*/ 153 h 591"/>
                <a:gd name="T44" fmla="*/ 189 w 247"/>
                <a:gd name="T45" fmla="*/ 196 h 591"/>
                <a:gd name="T46" fmla="*/ 189 w 247"/>
                <a:gd name="T47" fmla="*/ 206 h 591"/>
                <a:gd name="T48" fmla="*/ 195 w 247"/>
                <a:gd name="T49" fmla="*/ 233 h 591"/>
                <a:gd name="T50" fmla="*/ 216 w 247"/>
                <a:gd name="T51" fmla="*/ 259 h 591"/>
                <a:gd name="T52" fmla="*/ 221 w 247"/>
                <a:gd name="T53" fmla="*/ 296 h 591"/>
                <a:gd name="T54" fmla="*/ 153 w 247"/>
                <a:gd name="T55" fmla="*/ 306 h 591"/>
                <a:gd name="T56" fmla="*/ 158 w 247"/>
                <a:gd name="T57" fmla="*/ 328 h 591"/>
                <a:gd name="T58" fmla="*/ 142 w 247"/>
                <a:gd name="T59" fmla="*/ 349 h 591"/>
                <a:gd name="T60" fmla="*/ 121 w 247"/>
                <a:gd name="T61" fmla="*/ 349 h 591"/>
                <a:gd name="T62" fmla="*/ 147 w 247"/>
                <a:gd name="T63" fmla="*/ 364 h 591"/>
                <a:gd name="T64" fmla="*/ 131 w 247"/>
                <a:gd name="T65" fmla="*/ 375 h 591"/>
                <a:gd name="T66" fmla="*/ 131 w 247"/>
                <a:gd name="T67" fmla="*/ 417 h 591"/>
                <a:gd name="T68" fmla="*/ 116 w 247"/>
                <a:gd name="T69" fmla="*/ 438 h 591"/>
                <a:gd name="T70" fmla="*/ 131 w 247"/>
                <a:gd name="T71" fmla="*/ 454 h 591"/>
                <a:gd name="T72" fmla="*/ 147 w 247"/>
                <a:gd name="T73" fmla="*/ 459 h 591"/>
                <a:gd name="T74" fmla="*/ 137 w 247"/>
                <a:gd name="T75" fmla="*/ 481 h 591"/>
                <a:gd name="T76" fmla="*/ 131 w 247"/>
                <a:gd name="T77" fmla="*/ 533 h 591"/>
                <a:gd name="T78" fmla="*/ 131 w 247"/>
                <a:gd name="T79" fmla="*/ 544 h 591"/>
                <a:gd name="T80" fmla="*/ 205 w 247"/>
                <a:gd name="T81" fmla="*/ 586 h 591"/>
                <a:gd name="T82" fmla="*/ 158 w 247"/>
                <a:gd name="T83" fmla="*/ 586 h 591"/>
                <a:gd name="T84" fmla="*/ 174 w 247"/>
                <a:gd name="T85" fmla="*/ 570 h 5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247" h="591">
                  <a:moveTo>
                    <a:pt x="131" y="544"/>
                  </a:moveTo>
                  <a:lnTo>
                    <a:pt x="121" y="539"/>
                  </a:lnTo>
                  <a:lnTo>
                    <a:pt x="116" y="539"/>
                  </a:lnTo>
                  <a:lnTo>
                    <a:pt x="89" y="539"/>
                  </a:lnTo>
                  <a:lnTo>
                    <a:pt x="79" y="512"/>
                  </a:lnTo>
                  <a:lnTo>
                    <a:pt x="68" y="517"/>
                  </a:lnTo>
                  <a:lnTo>
                    <a:pt x="52" y="502"/>
                  </a:lnTo>
                  <a:lnTo>
                    <a:pt x="58" y="422"/>
                  </a:lnTo>
                  <a:lnTo>
                    <a:pt x="31" y="386"/>
                  </a:lnTo>
                  <a:lnTo>
                    <a:pt x="21" y="322"/>
                  </a:lnTo>
                  <a:lnTo>
                    <a:pt x="26" y="306"/>
                  </a:lnTo>
                  <a:lnTo>
                    <a:pt x="15" y="269"/>
                  </a:lnTo>
                  <a:lnTo>
                    <a:pt x="21" y="227"/>
                  </a:lnTo>
                  <a:lnTo>
                    <a:pt x="5" y="169"/>
                  </a:lnTo>
                  <a:lnTo>
                    <a:pt x="0" y="138"/>
                  </a:lnTo>
                  <a:lnTo>
                    <a:pt x="10" y="116"/>
                  </a:lnTo>
                  <a:lnTo>
                    <a:pt x="15" y="95"/>
                  </a:lnTo>
                  <a:lnTo>
                    <a:pt x="10" y="58"/>
                  </a:lnTo>
                  <a:lnTo>
                    <a:pt x="31" y="21"/>
                  </a:lnTo>
                  <a:lnTo>
                    <a:pt x="42" y="0"/>
                  </a:lnTo>
                  <a:lnTo>
                    <a:pt x="47" y="6"/>
                  </a:lnTo>
                  <a:lnTo>
                    <a:pt x="47" y="6"/>
                  </a:lnTo>
                  <a:lnTo>
                    <a:pt x="68" y="11"/>
                  </a:lnTo>
                  <a:lnTo>
                    <a:pt x="73" y="21"/>
                  </a:lnTo>
                  <a:lnTo>
                    <a:pt x="73" y="21"/>
                  </a:lnTo>
                  <a:lnTo>
                    <a:pt x="79" y="6"/>
                  </a:lnTo>
                  <a:lnTo>
                    <a:pt x="94" y="6"/>
                  </a:lnTo>
                  <a:lnTo>
                    <a:pt x="94" y="11"/>
                  </a:lnTo>
                  <a:lnTo>
                    <a:pt x="105" y="16"/>
                  </a:lnTo>
                  <a:lnTo>
                    <a:pt x="126" y="37"/>
                  </a:lnTo>
                  <a:lnTo>
                    <a:pt x="142" y="43"/>
                  </a:lnTo>
                  <a:lnTo>
                    <a:pt x="179" y="64"/>
                  </a:lnTo>
                  <a:lnTo>
                    <a:pt x="179" y="69"/>
                  </a:lnTo>
                  <a:lnTo>
                    <a:pt x="174" y="95"/>
                  </a:lnTo>
                  <a:lnTo>
                    <a:pt x="200" y="101"/>
                  </a:lnTo>
                  <a:lnTo>
                    <a:pt x="226" y="90"/>
                  </a:lnTo>
                  <a:lnTo>
                    <a:pt x="226" y="69"/>
                  </a:lnTo>
                  <a:lnTo>
                    <a:pt x="232" y="64"/>
                  </a:lnTo>
                  <a:lnTo>
                    <a:pt x="247" y="79"/>
                  </a:lnTo>
                  <a:lnTo>
                    <a:pt x="242" y="95"/>
                  </a:lnTo>
                  <a:lnTo>
                    <a:pt x="216" y="116"/>
                  </a:lnTo>
                  <a:lnTo>
                    <a:pt x="200" y="143"/>
                  </a:lnTo>
                  <a:lnTo>
                    <a:pt x="200" y="148"/>
                  </a:lnTo>
                  <a:lnTo>
                    <a:pt x="189" y="153"/>
                  </a:lnTo>
                  <a:lnTo>
                    <a:pt x="189" y="190"/>
                  </a:lnTo>
                  <a:lnTo>
                    <a:pt x="189" y="196"/>
                  </a:lnTo>
                  <a:lnTo>
                    <a:pt x="189" y="201"/>
                  </a:lnTo>
                  <a:lnTo>
                    <a:pt x="189" y="206"/>
                  </a:lnTo>
                  <a:lnTo>
                    <a:pt x="189" y="211"/>
                  </a:lnTo>
                  <a:lnTo>
                    <a:pt x="195" y="233"/>
                  </a:lnTo>
                  <a:lnTo>
                    <a:pt x="216" y="243"/>
                  </a:lnTo>
                  <a:lnTo>
                    <a:pt x="216" y="259"/>
                  </a:lnTo>
                  <a:lnTo>
                    <a:pt x="226" y="264"/>
                  </a:lnTo>
                  <a:lnTo>
                    <a:pt x="221" y="296"/>
                  </a:lnTo>
                  <a:lnTo>
                    <a:pt x="163" y="312"/>
                  </a:lnTo>
                  <a:lnTo>
                    <a:pt x="153" y="306"/>
                  </a:lnTo>
                  <a:lnTo>
                    <a:pt x="153" y="317"/>
                  </a:lnTo>
                  <a:lnTo>
                    <a:pt x="158" y="328"/>
                  </a:lnTo>
                  <a:lnTo>
                    <a:pt x="163" y="343"/>
                  </a:lnTo>
                  <a:lnTo>
                    <a:pt x="142" y="349"/>
                  </a:lnTo>
                  <a:lnTo>
                    <a:pt x="121" y="343"/>
                  </a:lnTo>
                  <a:lnTo>
                    <a:pt x="121" y="349"/>
                  </a:lnTo>
                  <a:lnTo>
                    <a:pt x="126" y="364"/>
                  </a:lnTo>
                  <a:lnTo>
                    <a:pt x="147" y="364"/>
                  </a:lnTo>
                  <a:lnTo>
                    <a:pt x="153" y="380"/>
                  </a:lnTo>
                  <a:lnTo>
                    <a:pt x="131" y="375"/>
                  </a:lnTo>
                  <a:lnTo>
                    <a:pt x="142" y="380"/>
                  </a:lnTo>
                  <a:lnTo>
                    <a:pt x="131" y="417"/>
                  </a:lnTo>
                  <a:lnTo>
                    <a:pt x="116" y="422"/>
                  </a:lnTo>
                  <a:lnTo>
                    <a:pt x="116" y="438"/>
                  </a:lnTo>
                  <a:lnTo>
                    <a:pt x="116" y="444"/>
                  </a:lnTo>
                  <a:lnTo>
                    <a:pt x="131" y="454"/>
                  </a:lnTo>
                  <a:lnTo>
                    <a:pt x="142" y="454"/>
                  </a:lnTo>
                  <a:lnTo>
                    <a:pt x="147" y="459"/>
                  </a:lnTo>
                  <a:lnTo>
                    <a:pt x="153" y="470"/>
                  </a:lnTo>
                  <a:lnTo>
                    <a:pt x="137" y="481"/>
                  </a:lnTo>
                  <a:lnTo>
                    <a:pt x="121" y="523"/>
                  </a:lnTo>
                  <a:lnTo>
                    <a:pt x="131" y="533"/>
                  </a:lnTo>
                  <a:lnTo>
                    <a:pt x="142" y="544"/>
                  </a:lnTo>
                  <a:lnTo>
                    <a:pt x="131" y="544"/>
                  </a:lnTo>
                  <a:moveTo>
                    <a:pt x="174" y="570"/>
                  </a:moveTo>
                  <a:lnTo>
                    <a:pt x="205" y="586"/>
                  </a:lnTo>
                  <a:lnTo>
                    <a:pt x="200" y="591"/>
                  </a:lnTo>
                  <a:lnTo>
                    <a:pt x="158" y="586"/>
                  </a:lnTo>
                  <a:lnTo>
                    <a:pt x="147" y="560"/>
                  </a:lnTo>
                  <a:lnTo>
                    <a:pt x="174" y="57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94" name="Freeform 702"/>
            <p:cNvSpPr>
              <a:spLocks noEditPoints="1"/>
            </p:cNvSpPr>
            <p:nvPr/>
          </p:nvSpPr>
          <p:spPr bwMode="auto">
            <a:xfrm>
              <a:off x="4592" y="2590"/>
              <a:ext cx="639" cy="591"/>
            </a:xfrm>
            <a:custGeom>
              <a:avLst/>
              <a:gdLst>
                <a:gd name="T0" fmla="*/ 549 w 639"/>
                <a:gd name="T1" fmla="*/ 63 h 591"/>
                <a:gd name="T2" fmla="*/ 565 w 639"/>
                <a:gd name="T3" fmla="*/ 127 h 591"/>
                <a:gd name="T4" fmla="*/ 591 w 639"/>
                <a:gd name="T5" fmla="*/ 169 h 591"/>
                <a:gd name="T6" fmla="*/ 612 w 639"/>
                <a:gd name="T7" fmla="*/ 211 h 591"/>
                <a:gd name="T8" fmla="*/ 623 w 639"/>
                <a:gd name="T9" fmla="*/ 327 h 591"/>
                <a:gd name="T10" fmla="*/ 565 w 639"/>
                <a:gd name="T11" fmla="*/ 396 h 591"/>
                <a:gd name="T12" fmla="*/ 496 w 639"/>
                <a:gd name="T13" fmla="*/ 480 h 591"/>
                <a:gd name="T14" fmla="*/ 428 w 639"/>
                <a:gd name="T15" fmla="*/ 507 h 591"/>
                <a:gd name="T16" fmla="*/ 385 w 639"/>
                <a:gd name="T17" fmla="*/ 501 h 591"/>
                <a:gd name="T18" fmla="*/ 348 w 639"/>
                <a:gd name="T19" fmla="*/ 475 h 591"/>
                <a:gd name="T20" fmla="*/ 322 w 639"/>
                <a:gd name="T21" fmla="*/ 438 h 591"/>
                <a:gd name="T22" fmla="*/ 306 w 639"/>
                <a:gd name="T23" fmla="*/ 433 h 591"/>
                <a:gd name="T24" fmla="*/ 264 w 639"/>
                <a:gd name="T25" fmla="*/ 369 h 591"/>
                <a:gd name="T26" fmla="*/ 169 w 639"/>
                <a:gd name="T27" fmla="*/ 391 h 591"/>
                <a:gd name="T28" fmla="*/ 106 w 639"/>
                <a:gd name="T29" fmla="*/ 417 h 591"/>
                <a:gd name="T30" fmla="*/ 37 w 639"/>
                <a:gd name="T31" fmla="*/ 438 h 591"/>
                <a:gd name="T32" fmla="*/ 27 w 639"/>
                <a:gd name="T33" fmla="*/ 391 h 591"/>
                <a:gd name="T34" fmla="*/ 21 w 639"/>
                <a:gd name="T35" fmla="*/ 285 h 591"/>
                <a:gd name="T36" fmla="*/ 27 w 639"/>
                <a:gd name="T37" fmla="*/ 274 h 591"/>
                <a:gd name="T38" fmla="*/ 32 w 639"/>
                <a:gd name="T39" fmla="*/ 280 h 591"/>
                <a:gd name="T40" fmla="*/ 27 w 639"/>
                <a:gd name="T41" fmla="*/ 243 h 591"/>
                <a:gd name="T42" fmla="*/ 48 w 639"/>
                <a:gd name="T43" fmla="*/ 201 h 591"/>
                <a:gd name="T44" fmla="*/ 95 w 639"/>
                <a:gd name="T45" fmla="*/ 180 h 591"/>
                <a:gd name="T46" fmla="*/ 190 w 639"/>
                <a:gd name="T47" fmla="*/ 116 h 591"/>
                <a:gd name="T48" fmla="*/ 211 w 639"/>
                <a:gd name="T49" fmla="*/ 121 h 591"/>
                <a:gd name="T50" fmla="*/ 269 w 639"/>
                <a:gd name="T51" fmla="*/ 53 h 591"/>
                <a:gd name="T52" fmla="*/ 306 w 639"/>
                <a:gd name="T53" fmla="*/ 74 h 591"/>
                <a:gd name="T54" fmla="*/ 359 w 639"/>
                <a:gd name="T55" fmla="*/ 5 h 591"/>
                <a:gd name="T56" fmla="*/ 438 w 639"/>
                <a:gd name="T57" fmla="*/ 5 h 591"/>
                <a:gd name="T58" fmla="*/ 406 w 639"/>
                <a:gd name="T59" fmla="*/ 74 h 591"/>
                <a:gd name="T60" fmla="*/ 475 w 639"/>
                <a:gd name="T61" fmla="*/ 121 h 591"/>
                <a:gd name="T62" fmla="*/ 522 w 639"/>
                <a:gd name="T63" fmla="*/ 0 h 591"/>
                <a:gd name="T64" fmla="*/ 396 w 639"/>
                <a:gd name="T65" fmla="*/ 538 h 591"/>
                <a:gd name="T66" fmla="*/ 433 w 639"/>
                <a:gd name="T67" fmla="*/ 538 h 591"/>
                <a:gd name="T68" fmla="*/ 412 w 639"/>
                <a:gd name="T69" fmla="*/ 570 h 591"/>
                <a:gd name="T70" fmla="*/ 370 w 639"/>
                <a:gd name="T71" fmla="*/ 586 h 591"/>
                <a:gd name="T72" fmla="*/ 370 w 639"/>
                <a:gd name="T73" fmla="*/ 565 h 591"/>
                <a:gd name="T74" fmla="*/ 385 w 639"/>
                <a:gd name="T75" fmla="*/ 538 h 5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39" h="591">
                  <a:moveTo>
                    <a:pt x="533" y="21"/>
                  </a:moveTo>
                  <a:lnTo>
                    <a:pt x="549" y="63"/>
                  </a:lnTo>
                  <a:lnTo>
                    <a:pt x="559" y="74"/>
                  </a:lnTo>
                  <a:lnTo>
                    <a:pt x="565" y="127"/>
                  </a:lnTo>
                  <a:lnTo>
                    <a:pt x="559" y="148"/>
                  </a:lnTo>
                  <a:lnTo>
                    <a:pt x="591" y="169"/>
                  </a:lnTo>
                  <a:lnTo>
                    <a:pt x="602" y="211"/>
                  </a:lnTo>
                  <a:lnTo>
                    <a:pt x="612" y="211"/>
                  </a:lnTo>
                  <a:lnTo>
                    <a:pt x="639" y="264"/>
                  </a:lnTo>
                  <a:lnTo>
                    <a:pt x="623" y="327"/>
                  </a:lnTo>
                  <a:lnTo>
                    <a:pt x="580" y="391"/>
                  </a:lnTo>
                  <a:lnTo>
                    <a:pt x="565" y="396"/>
                  </a:lnTo>
                  <a:lnTo>
                    <a:pt x="496" y="470"/>
                  </a:lnTo>
                  <a:lnTo>
                    <a:pt x="496" y="480"/>
                  </a:lnTo>
                  <a:lnTo>
                    <a:pt x="464" y="486"/>
                  </a:lnTo>
                  <a:lnTo>
                    <a:pt x="428" y="507"/>
                  </a:lnTo>
                  <a:lnTo>
                    <a:pt x="417" y="491"/>
                  </a:lnTo>
                  <a:lnTo>
                    <a:pt x="385" y="501"/>
                  </a:lnTo>
                  <a:lnTo>
                    <a:pt x="348" y="486"/>
                  </a:lnTo>
                  <a:lnTo>
                    <a:pt x="348" y="475"/>
                  </a:lnTo>
                  <a:lnTo>
                    <a:pt x="354" y="449"/>
                  </a:lnTo>
                  <a:lnTo>
                    <a:pt x="322" y="438"/>
                  </a:lnTo>
                  <a:lnTo>
                    <a:pt x="359" y="396"/>
                  </a:lnTo>
                  <a:lnTo>
                    <a:pt x="306" y="433"/>
                  </a:lnTo>
                  <a:lnTo>
                    <a:pt x="296" y="385"/>
                  </a:lnTo>
                  <a:lnTo>
                    <a:pt x="264" y="369"/>
                  </a:lnTo>
                  <a:lnTo>
                    <a:pt x="227" y="375"/>
                  </a:lnTo>
                  <a:lnTo>
                    <a:pt x="169" y="391"/>
                  </a:lnTo>
                  <a:lnTo>
                    <a:pt x="127" y="417"/>
                  </a:lnTo>
                  <a:lnTo>
                    <a:pt x="106" y="417"/>
                  </a:lnTo>
                  <a:lnTo>
                    <a:pt x="79" y="412"/>
                  </a:lnTo>
                  <a:lnTo>
                    <a:pt x="37" y="438"/>
                  </a:lnTo>
                  <a:lnTo>
                    <a:pt x="0" y="422"/>
                  </a:lnTo>
                  <a:lnTo>
                    <a:pt x="27" y="391"/>
                  </a:lnTo>
                  <a:lnTo>
                    <a:pt x="32" y="333"/>
                  </a:lnTo>
                  <a:lnTo>
                    <a:pt x="21" y="285"/>
                  </a:lnTo>
                  <a:lnTo>
                    <a:pt x="16" y="264"/>
                  </a:lnTo>
                  <a:lnTo>
                    <a:pt x="27" y="274"/>
                  </a:lnTo>
                  <a:lnTo>
                    <a:pt x="27" y="264"/>
                  </a:lnTo>
                  <a:lnTo>
                    <a:pt x="32" y="280"/>
                  </a:lnTo>
                  <a:lnTo>
                    <a:pt x="37" y="269"/>
                  </a:lnTo>
                  <a:lnTo>
                    <a:pt x="27" y="243"/>
                  </a:lnTo>
                  <a:lnTo>
                    <a:pt x="48" y="195"/>
                  </a:lnTo>
                  <a:lnTo>
                    <a:pt x="48" y="201"/>
                  </a:lnTo>
                  <a:lnTo>
                    <a:pt x="69" y="190"/>
                  </a:lnTo>
                  <a:lnTo>
                    <a:pt x="95" y="180"/>
                  </a:lnTo>
                  <a:lnTo>
                    <a:pt x="164" y="158"/>
                  </a:lnTo>
                  <a:lnTo>
                    <a:pt x="190" y="116"/>
                  </a:lnTo>
                  <a:lnTo>
                    <a:pt x="206" y="100"/>
                  </a:lnTo>
                  <a:lnTo>
                    <a:pt x="211" y="121"/>
                  </a:lnTo>
                  <a:lnTo>
                    <a:pt x="243" y="69"/>
                  </a:lnTo>
                  <a:lnTo>
                    <a:pt x="269" y="53"/>
                  </a:lnTo>
                  <a:lnTo>
                    <a:pt x="290" y="69"/>
                  </a:lnTo>
                  <a:lnTo>
                    <a:pt x="306" y="74"/>
                  </a:lnTo>
                  <a:lnTo>
                    <a:pt x="317" y="48"/>
                  </a:lnTo>
                  <a:lnTo>
                    <a:pt x="359" y="5"/>
                  </a:lnTo>
                  <a:lnTo>
                    <a:pt x="406" y="26"/>
                  </a:lnTo>
                  <a:lnTo>
                    <a:pt x="438" y="5"/>
                  </a:lnTo>
                  <a:lnTo>
                    <a:pt x="433" y="26"/>
                  </a:lnTo>
                  <a:lnTo>
                    <a:pt x="406" y="74"/>
                  </a:lnTo>
                  <a:lnTo>
                    <a:pt x="454" y="111"/>
                  </a:lnTo>
                  <a:lnTo>
                    <a:pt x="475" y="121"/>
                  </a:lnTo>
                  <a:lnTo>
                    <a:pt x="501" y="58"/>
                  </a:lnTo>
                  <a:lnTo>
                    <a:pt x="522" y="0"/>
                  </a:lnTo>
                  <a:lnTo>
                    <a:pt x="533" y="21"/>
                  </a:lnTo>
                  <a:moveTo>
                    <a:pt x="396" y="538"/>
                  </a:moveTo>
                  <a:lnTo>
                    <a:pt x="401" y="544"/>
                  </a:lnTo>
                  <a:lnTo>
                    <a:pt x="433" y="538"/>
                  </a:lnTo>
                  <a:lnTo>
                    <a:pt x="433" y="544"/>
                  </a:lnTo>
                  <a:lnTo>
                    <a:pt x="412" y="570"/>
                  </a:lnTo>
                  <a:lnTo>
                    <a:pt x="380" y="591"/>
                  </a:lnTo>
                  <a:lnTo>
                    <a:pt x="370" y="586"/>
                  </a:lnTo>
                  <a:lnTo>
                    <a:pt x="370" y="575"/>
                  </a:lnTo>
                  <a:lnTo>
                    <a:pt x="370" y="565"/>
                  </a:lnTo>
                  <a:lnTo>
                    <a:pt x="380" y="544"/>
                  </a:lnTo>
                  <a:lnTo>
                    <a:pt x="385" y="538"/>
                  </a:lnTo>
                  <a:lnTo>
                    <a:pt x="396" y="538"/>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95" name="Freeform 703"/>
            <p:cNvSpPr>
              <a:spLocks noEditPoints="1"/>
            </p:cNvSpPr>
            <p:nvPr/>
          </p:nvSpPr>
          <p:spPr bwMode="auto">
            <a:xfrm>
              <a:off x="3522" y="1646"/>
              <a:ext cx="84" cy="63"/>
            </a:xfrm>
            <a:custGeom>
              <a:avLst/>
              <a:gdLst>
                <a:gd name="T0" fmla="*/ 68 w 84"/>
                <a:gd name="T1" fmla="*/ 47 h 63"/>
                <a:gd name="T2" fmla="*/ 68 w 84"/>
                <a:gd name="T3" fmla="*/ 63 h 63"/>
                <a:gd name="T4" fmla="*/ 63 w 84"/>
                <a:gd name="T5" fmla="*/ 63 h 63"/>
                <a:gd name="T6" fmla="*/ 53 w 84"/>
                <a:gd name="T7" fmla="*/ 58 h 63"/>
                <a:gd name="T8" fmla="*/ 47 w 84"/>
                <a:gd name="T9" fmla="*/ 37 h 63"/>
                <a:gd name="T10" fmla="*/ 31 w 84"/>
                <a:gd name="T11" fmla="*/ 52 h 63"/>
                <a:gd name="T12" fmla="*/ 31 w 84"/>
                <a:gd name="T13" fmla="*/ 42 h 63"/>
                <a:gd name="T14" fmla="*/ 21 w 84"/>
                <a:gd name="T15" fmla="*/ 37 h 63"/>
                <a:gd name="T16" fmla="*/ 21 w 84"/>
                <a:gd name="T17" fmla="*/ 31 h 63"/>
                <a:gd name="T18" fmla="*/ 10 w 84"/>
                <a:gd name="T19" fmla="*/ 21 h 63"/>
                <a:gd name="T20" fmla="*/ 10 w 84"/>
                <a:gd name="T21" fmla="*/ 15 h 63"/>
                <a:gd name="T22" fmla="*/ 0 w 84"/>
                <a:gd name="T23" fmla="*/ 10 h 63"/>
                <a:gd name="T24" fmla="*/ 26 w 84"/>
                <a:gd name="T25" fmla="*/ 15 h 63"/>
                <a:gd name="T26" fmla="*/ 26 w 84"/>
                <a:gd name="T27" fmla="*/ 10 h 63"/>
                <a:gd name="T28" fmla="*/ 16 w 84"/>
                <a:gd name="T29" fmla="*/ 5 h 63"/>
                <a:gd name="T30" fmla="*/ 42 w 84"/>
                <a:gd name="T31" fmla="*/ 5 h 63"/>
                <a:gd name="T32" fmla="*/ 53 w 84"/>
                <a:gd name="T33" fmla="*/ 0 h 63"/>
                <a:gd name="T34" fmla="*/ 74 w 84"/>
                <a:gd name="T35" fmla="*/ 21 h 63"/>
                <a:gd name="T36" fmla="*/ 84 w 84"/>
                <a:gd name="T37" fmla="*/ 26 h 63"/>
                <a:gd name="T38" fmla="*/ 74 w 84"/>
                <a:gd name="T39" fmla="*/ 31 h 63"/>
                <a:gd name="T40" fmla="*/ 68 w 84"/>
                <a:gd name="T41" fmla="*/ 47 h 63"/>
                <a:gd name="T42" fmla="*/ 21 w 84"/>
                <a:gd name="T43" fmla="*/ 52 h 63"/>
                <a:gd name="T44" fmla="*/ 16 w 84"/>
                <a:gd name="T45" fmla="*/ 52 h 63"/>
                <a:gd name="T46" fmla="*/ 5 w 84"/>
                <a:gd name="T47" fmla="*/ 42 h 63"/>
                <a:gd name="T48" fmla="*/ 5 w 84"/>
                <a:gd name="T49" fmla="*/ 37 h 63"/>
                <a:gd name="T50" fmla="*/ 16 w 84"/>
                <a:gd name="T51" fmla="*/ 42 h 63"/>
                <a:gd name="T52" fmla="*/ 26 w 84"/>
                <a:gd name="T53" fmla="*/ 52 h 63"/>
                <a:gd name="T54" fmla="*/ 21 w 84"/>
                <a:gd name="T55" fmla="*/ 52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84" h="63">
                  <a:moveTo>
                    <a:pt x="68" y="47"/>
                  </a:moveTo>
                  <a:lnTo>
                    <a:pt x="68" y="63"/>
                  </a:lnTo>
                  <a:lnTo>
                    <a:pt x="63" y="63"/>
                  </a:lnTo>
                  <a:lnTo>
                    <a:pt x="53" y="58"/>
                  </a:lnTo>
                  <a:lnTo>
                    <a:pt x="47" y="37"/>
                  </a:lnTo>
                  <a:lnTo>
                    <a:pt x="31" y="52"/>
                  </a:lnTo>
                  <a:lnTo>
                    <a:pt x="31" y="42"/>
                  </a:lnTo>
                  <a:lnTo>
                    <a:pt x="21" y="37"/>
                  </a:lnTo>
                  <a:lnTo>
                    <a:pt x="21" y="31"/>
                  </a:lnTo>
                  <a:lnTo>
                    <a:pt x="10" y="21"/>
                  </a:lnTo>
                  <a:lnTo>
                    <a:pt x="10" y="15"/>
                  </a:lnTo>
                  <a:lnTo>
                    <a:pt x="0" y="10"/>
                  </a:lnTo>
                  <a:lnTo>
                    <a:pt x="26" y="15"/>
                  </a:lnTo>
                  <a:lnTo>
                    <a:pt x="26" y="10"/>
                  </a:lnTo>
                  <a:lnTo>
                    <a:pt x="16" y="5"/>
                  </a:lnTo>
                  <a:lnTo>
                    <a:pt x="42" y="5"/>
                  </a:lnTo>
                  <a:lnTo>
                    <a:pt x="53" y="0"/>
                  </a:lnTo>
                  <a:lnTo>
                    <a:pt x="74" y="21"/>
                  </a:lnTo>
                  <a:lnTo>
                    <a:pt x="84" y="26"/>
                  </a:lnTo>
                  <a:lnTo>
                    <a:pt x="74" y="31"/>
                  </a:lnTo>
                  <a:lnTo>
                    <a:pt x="68" y="47"/>
                  </a:lnTo>
                  <a:moveTo>
                    <a:pt x="21" y="52"/>
                  </a:moveTo>
                  <a:lnTo>
                    <a:pt x="16" y="52"/>
                  </a:lnTo>
                  <a:lnTo>
                    <a:pt x="5" y="42"/>
                  </a:lnTo>
                  <a:lnTo>
                    <a:pt x="5" y="37"/>
                  </a:lnTo>
                  <a:lnTo>
                    <a:pt x="16" y="42"/>
                  </a:lnTo>
                  <a:lnTo>
                    <a:pt x="26" y="52"/>
                  </a:lnTo>
                  <a:lnTo>
                    <a:pt x="21" y="52"/>
                  </a:lnTo>
                </a:path>
              </a:pathLst>
            </a:custGeom>
            <a:solidFill>
              <a:srgbClr val="E1E1E1"/>
            </a:solidFill>
            <a:ln w="5" cap="sq">
              <a:solidFill>
                <a:srgbClr val="000000"/>
              </a:solidFill>
              <a:prstDash val="solid"/>
              <a:miter lim="800000"/>
              <a:headEnd/>
              <a:tailEnd/>
            </a:ln>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96" name="Freeform 704"/>
            <p:cNvSpPr>
              <a:spLocks noEditPoints="1"/>
            </p:cNvSpPr>
            <p:nvPr/>
          </p:nvSpPr>
          <p:spPr bwMode="auto">
            <a:xfrm>
              <a:off x="1702" y="2305"/>
              <a:ext cx="623" cy="697"/>
            </a:xfrm>
            <a:custGeom>
              <a:avLst/>
              <a:gdLst>
                <a:gd name="T0" fmla="*/ 364 w 623"/>
                <a:gd name="T1" fmla="*/ 111 h 697"/>
                <a:gd name="T2" fmla="*/ 370 w 623"/>
                <a:gd name="T3" fmla="*/ 95 h 697"/>
                <a:gd name="T4" fmla="*/ 396 w 623"/>
                <a:gd name="T5" fmla="*/ 116 h 697"/>
                <a:gd name="T6" fmla="*/ 370 w 623"/>
                <a:gd name="T7" fmla="*/ 122 h 697"/>
                <a:gd name="T8" fmla="*/ 364 w 623"/>
                <a:gd name="T9" fmla="*/ 42 h 697"/>
                <a:gd name="T10" fmla="*/ 380 w 623"/>
                <a:gd name="T11" fmla="*/ 58 h 697"/>
                <a:gd name="T12" fmla="*/ 338 w 623"/>
                <a:gd name="T13" fmla="*/ 122 h 697"/>
                <a:gd name="T14" fmla="*/ 364 w 623"/>
                <a:gd name="T15" fmla="*/ 106 h 697"/>
                <a:gd name="T16" fmla="*/ 370 w 623"/>
                <a:gd name="T17" fmla="*/ 127 h 697"/>
                <a:gd name="T18" fmla="*/ 385 w 623"/>
                <a:gd name="T19" fmla="*/ 137 h 697"/>
                <a:gd name="T20" fmla="*/ 391 w 623"/>
                <a:gd name="T21" fmla="*/ 127 h 697"/>
                <a:gd name="T22" fmla="*/ 417 w 623"/>
                <a:gd name="T23" fmla="*/ 100 h 697"/>
                <a:gd name="T24" fmla="*/ 475 w 623"/>
                <a:gd name="T25" fmla="*/ 137 h 697"/>
                <a:gd name="T26" fmla="*/ 607 w 623"/>
                <a:gd name="T27" fmla="*/ 185 h 697"/>
                <a:gd name="T28" fmla="*/ 596 w 623"/>
                <a:gd name="T29" fmla="*/ 280 h 697"/>
                <a:gd name="T30" fmla="*/ 559 w 623"/>
                <a:gd name="T31" fmla="*/ 327 h 697"/>
                <a:gd name="T32" fmla="*/ 517 w 623"/>
                <a:gd name="T33" fmla="*/ 501 h 697"/>
                <a:gd name="T34" fmla="*/ 422 w 623"/>
                <a:gd name="T35" fmla="*/ 544 h 697"/>
                <a:gd name="T36" fmla="*/ 412 w 623"/>
                <a:gd name="T37" fmla="*/ 618 h 697"/>
                <a:gd name="T38" fmla="*/ 380 w 623"/>
                <a:gd name="T39" fmla="*/ 665 h 697"/>
                <a:gd name="T40" fmla="*/ 370 w 623"/>
                <a:gd name="T41" fmla="*/ 697 h 697"/>
                <a:gd name="T42" fmla="*/ 370 w 623"/>
                <a:gd name="T43" fmla="*/ 681 h 697"/>
                <a:gd name="T44" fmla="*/ 322 w 623"/>
                <a:gd name="T45" fmla="*/ 644 h 697"/>
                <a:gd name="T46" fmla="*/ 301 w 623"/>
                <a:gd name="T47" fmla="*/ 628 h 697"/>
                <a:gd name="T48" fmla="*/ 317 w 623"/>
                <a:gd name="T49" fmla="*/ 596 h 697"/>
                <a:gd name="T50" fmla="*/ 348 w 623"/>
                <a:gd name="T51" fmla="*/ 559 h 697"/>
                <a:gd name="T52" fmla="*/ 327 w 623"/>
                <a:gd name="T53" fmla="*/ 538 h 697"/>
                <a:gd name="T54" fmla="*/ 322 w 623"/>
                <a:gd name="T55" fmla="*/ 517 h 697"/>
                <a:gd name="T56" fmla="*/ 301 w 623"/>
                <a:gd name="T57" fmla="*/ 491 h 697"/>
                <a:gd name="T58" fmla="*/ 269 w 623"/>
                <a:gd name="T59" fmla="*/ 486 h 697"/>
                <a:gd name="T60" fmla="*/ 269 w 623"/>
                <a:gd name="T61" fmla="*/ 417 h 697"/>
                <a:gd name="T62" fmla="*/ 254 w 623"/>
                <a:gd name="T63" fmla="*/ 401 h 697"/>
                <a:gd name="T64" fmla="*/ 227 w 623"/>
                <a:gd name="T65" fmla="*/ 385 h 697"/>
                <a:gd name="T66" fmla="*/ 211 w 623"/>
                <a:gd name="T67" fmla="*/ 333 h 697"/>
                <a:gd name="T68" fmla="*/ 174 w 623"/>
                <a:gd name="T69" fmla="*/ 317 h 697"/>
                <a:gd name="T70" fmla="*/ 137 w 623"/>
                <a:gd name="T71" fmla="*/ 301 h 697"/>
                <a:gd name="T72" fmla="*/ 127 w 623"/>
                <a:gd name="T73" fmla="*/ 269 h 697"/>
                <a:gd name="T74" fmla="*/ 74 w 623"/>
                <a:gd name="T75" fmla="*/ 290 h 697"/>
                <a:gd name="T76" fmla="*/ 53 w 623"/>
                <a:gd name="T77" fmla="*/ 259 h 697"/>
                <a:gd name="T78" fmla="*/ 32 w 623"/>
                <a:gd name="T79" fmla="*/ 269 h 697"/>
                <a:gd name="T80" fmla="*/ 16 w 623"/>
                <a:gd name="T81" fmla="*/ 253 h 697"/>
                <a:gd name="T82" fmla="*/ 0 w 623"/>
                <a:gd name="T83" fmla="*/ 217 h 697"/>
                <a:gd name="T84" fmla="*/ 16 w 623"/>
                <a:gd name="T85" fmla="*/ 185 h 697"/>
                <a:gd name="T86" fmla="*/ 64 w 623"/>
                <a:gd name="T87" fmla="*/ 169 h 697"/>
                <a:gd name="T88" fmla="*/ 58 w 623"/>
                <a:gd name="T89" fmla="*/ 79 h 697"/>
                <a:gd name="T90" fmla="*/ 74 w 623"/>
                <a:gd name="T91" fmla="*/ 74 h 697"/>
                <a:gd name="T92" fmla="*/ 64 w 623"/>
                <a:gd name="T93" fmla="*/ 58 h 697"/>
                <a:gd name="T94" fmla="*/ 106 w 623"/>
                <a:gd name="T95" fmla="*/ 53 h 697"/>
                <a:gd name="T96" fmla="*/ 132 w 623"/>
                <a:gd name="T97" fmla="*/ 79 h 697"/>
                <a:gd name="T98" fmla="*/ 164 w 623"/>
                <a:gd name="T99" fmla="*/ 48 h 697"/>
                <a:gd name="T100" fmla="*/ 143 w 623"/>
                <a:gd name="T101" fmla="*/ 16 h 697"/>
                <a:gd name="T102" fmla="*/ 180 w 623"/>
                <a:gd name="T103" fmla="*/ 16 h 697"/>
                <a:gd name="T104" fmla="*/ 211 w 623"/>
                <a:gd name="T105" fmla="*/ 0 h 697"/>
                <a:gd name="T106" fmla="*/ 227 w 623"/>
                <a:gd name="T107" fmla="*/ 21 h 697"/>
                <a:gd name="T108" fmla="*/ 227 w 623"/>
                <a:gd name="T109" fmla="*/ 63 h 697"/>
                <a:gd name="T110" fmla="*/ 248 w 623"/>
                <a:gd name="T111" fmla="*/ 63 h 697"/>
                <a:gd name="T112" fmla="*/ 306 w 623"/>
                <a:gd name="T113" fmla="*/ 48 h 697"/>
                <a:gd name="T114" fmla="*/ 338 w 623"/>
                <a:gd name="T115" fmla="*/ 42 h 697"/>
                <a:gd name="T116" fmla="*/ 359 w 623"/>
                <a:gd name="T117" fmla="*/ 21 h 6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623" h="697">
                  <a:moveTo>
                    <a:pt x="364" y="116"/>
                  </a:moveTo>
                  <a:lnTo>
                    <a:pt x="364" y="111"/>
                  </a:lnTo>
                  <a:lnTo>
                    <a:pt x="364" y="95"/>
                  </a:lnTo>
                  <a:lnTo>
                    <a:pt x="370" y="95"/>
                  </a:lnTo>
                  <a:lnTo>
                    <a:pt x="401" y="95"/>
                  </a:lnTo>
                  <a:lnTo>
                    <a:pt x="396" y="116"/>
                  </a:lnTo>
                  <a:lnTo>
                    <a:pt x="380" y="122"/>
                  </a:lnTo>
                  <a:lnTo>
                    <a:pt x="370" y="122"/>
                  </a:lnTo>
                  <a:lnTo>
                    <a:pt x="364" y="116"/>
                  </a:lnTo>
                  <a:moveTo>
                    <a:pt x="364" y="42"/>
                  </a:moveTo>
                  <a:lnTo>
                    <a:pt x="370" y="58"/>
                  </a:lnTo>
                  <a:lnTo>
                    <a:pt x="380" y="58"/>
                  </a:lnTo>
                  <a:lnTo>
                    <a:pt x="380" y="69"/>
                  </a:lnTo>
                  <a:lnTo>
                    <a:pt x="338" y="122"/>
                  </a:lnTo>
                  <a:lnTo>
                    <a:pt x="343" y="122"/>
                  </a:lnTo>
                  <a:lnTo>
                    <a:pt x="364" y="106"/>
                  </a:lnTo>
                  <a:lnTo>
                    <a:pt x="364" y="122"/>
                  </a:lnTo>
                  <a:lnTo>
                    <a:pt x="370" y="127"/>
                  </a:lnTo>
                  <a:lnTo>
                    <a:pt x="385" y="122"/>
                  </a:lnTo>
                  <a:lnTo>
                    <a:pt x="385" y="137"/>
                  </a:lnTo>
                  <a:lnTo>
                    <a:pt x="391" y="127"/>
                  </a:lnTo>
                  <a:lnTo>
                    <a:pt x="391" y="127"/>
                  </a:lnTo>
                  <a:lnTo>
                    <a:pt x="406" y="106"/>
                  </a:lnTo>
                  <a:lnTo>
                    <a:pt x="417" y="100"/>
                  </a:lnTo>
                  <a:lnTo>
                    <a:pt x="454" y="116"/>
                  </a:lnTo>
                  <a:lnTo>
                    <a:pt x="475" y="137"/>
                  </a:lnTo>
                  <a:lnTo>
                    <a:pt x="544" y="148"/>
                  </a:lnTo>
                  <a:lnTo>
                    <a:pt x="607" y="185"/>
                  </a:lnTo>
                  <a:lnTo>
                    <a:pt x="623" y="238"/>
                  </a:lnTo>
                  <a:lnTo>
                    <a:pt x="596" y="280"/>
                  </a:lnTo>
                  <a:lnTo>
                    <a:pt x="586" y="290"/>
                  </a:lnTo>
                  <a:lnTo>
                    <a:pt x="559" y="327"/>
                  </a:lnTo>
                  <a:lnTo>
                    <a:pt x="559" y="412"/>
                  </a:lnTo>
                  <a:lnTo>
                    <a:pt x="517" y="501"/>
                  </a:lnTo>
                  <a:lnTo>
                    <a:pt x="480" y="507"/>
                  </a:lnTo>
                  <a:lnTo>
                    <a:pt x="422" y="544"/>
                  </a:lnTo>
                  <a:lnTo>
                    <a:pt x="422" y="602"/>
                  </a:lnTo>
                  <a:lnTo>
                    <a:pt x="412" y="618"/>
                  </a:lnTo>
                  <a:lnTo>
                    <a:pt x="396" y="654"/>
                  </a:lnTo>
                  <a:lnTo>
                    <a:pt x="380" y="665"/>
                  </a:lnTo>
                  <a:lnTo>
                    <a:pt x="375" y="691"/>
                  </a:lnTo>
                  <a:lnTo>
                    <a:pt x="370" y="697"/>
                  </a:lnTo>
                  <a:lnTo>
                    <a:pt x="364" y="686"/>
                  </a:lnTo>
                  <a:lnTo>
                    <a:pt x="370" y="681"/>
                  </a:lnTo>
                  <a:lnTo>
                    <a:pt x="354" y="665"/>
                  </a:lnTo>
                  <a:lnTo>
                    <a:pt x="322" y="644"/>
                  </a:lnTo>
                  <a:lnTo>
                    <a:pt x="317" y="644"/>
                  </a:lnTo>
                  <a:lnTo>
                    <a:pt x="301" y="628"/>
                  </a:lnTo>
                  <a:lnTo>
                    <a:pt x="301" y="623"/>
                  </a:lnTo>
                  <a:lnTo>
                    <a:pt x="317" y="596"/>
                  </a:lnTo>
                  <a:lnTo>
                    <a:pt x="343" y="575"/>
                  </a:lnTo>
                  <a:lnTo>
                    <a:pt x="348" y="559"/>
                  </a:lnTo>
                  <a:lnTo>
                    <a:pt x="333" y="544"/>
                  </a:lnTo>
                  <a:lnTo>
                    <a:pt x="327" y="538"/>
                  </a:lnTo>
                  <a:lnTo>
                    <a:pt x="333" y="523"/>
                  </a:lnTo>
                  <a:lnTo>
                    <a:pt x="322" y="517"/>
                  </a:lnTo>
                  <a:lnTo>
                    <a:pt x="312" y="523"/>
                  </a:lnTo>
                  <a:lnTo>
                    <a:pt x="301" y="491"/>
                  </a:lnTo>
                  <a:lnTo>
                    <a:pt x="290" y="491"/>
                  </a:lnTo>
                  <a:lnTo>
                    <a:pt x="269" y="486"/>
                  </a:lnTo>
                  <a:lnTo>
                    <a:pt x="264" y="449"/>
                  </a:lnTo>
                  <a:lnTo>
                    <a:pt x="269" y="417"/>
                  </a:lnTo>
                  <a:lnTo>
                    <a:pt x="264" y="406"/>
                  </a:lnTo>
                  <a:lnTo>
                    <a:pt x="254" y="401"/>
                  </a:lnTo>
                  <a:lnTo>
                    <a:pt x="254" y="385"/>
                  </a:lnTo>
                  <a:lnTo>
                    <a:pt x="227" y="385"/>
                  </a:lnTo>
                  <a:lnTo>
                    <a:pt x="222" y="343"/>
                  </a:lnTo>
                  <a:lnTo>
                    <a:pt x="211" y="333"/>
                  </a:lnTo>
                  <a:lnTo>
                    <a:pt x="201" y="333"/>
                  </a:lnTo>
                  <a:lnTo>
                    <a:pt x="174" y="317"/>
                  </a:lnTo>
                  <a:lnTo>
                    <a:pt x="159" y="317"/>
                  </a:lnTo>
                  <a:lnTo>
                    <a:pt x="137" y="301"/>
                  </a:lnTo>
                  <a:lnTo>
                    <a:pt x="137" y="264"/>
                  </a:lnTo>
                  <a:lnTo>
                    <a:pt x="127" y="269"/>
                  </a:lnTo>
                  <a:lnTo>
                    <a:pt x="90" y="290"/>
                  </a:lnTo>
                  <a:lnTo>
                    <a:pt x="74" y="290"/>
                  </a:lnTo>
                  <a:lnTo>
                    <a:pt x="58" y="290"/>
                  </a:lnTo>
                  <a:lnTo>
                    <a:pt x="53" y="259"/>
                  </a:lnTo>
                  <a:lnTo>
                    <a:pt x="43" y="269"/>
                  </a:lnTo>
                  <a:lnTo>
                    <a:pt x="32" y="269"/>
                  </a:lnTo>
                  <a:lnTo>
                    <a:pt x="11" y="259"/>
                  </a:lnTo>
                  <a:lnTo>
                    <a:pt x="16" y="253"/>
                  </a:lnTo>
                  <a:lnTo>
                    <a:pt x="0" y="227"/>
                  </a:lnTo>
                  <a:lnTo>
                    <a:pt x="0" y="217"/>
                  </a:lnTo>
                  <a:lnTo>
                    <a:pt x="11" y="206"/>
                  </a:lnTo>
                  <a:lnTo>
                    <a:pt x="16" y="185"/>
                  </a:lnTo>
                  <a:lnTo>
                    <a:pt x="32" y="169"/>
                  </a:lnTo>
                  <a:lnTo>
                    <a:pt x="64" y="169"/>
                  </a:lnTo>
                  <a:lnTo>
                    <a:pt x="69" y="116"/>
                  </a:lnTo>
                  <a:lnTo>
                    <a:pt x="58" y="79"/>
                  </a:lnTo>
                  <a:lnTo>
                    <a:pt x="74" y="79"/>
                  </a:lnTo>
                  <a:lnTo>
                    <a:pt x="74" y="74"/>
                  </a:lnTo>
                  <a:lnTo>
                    <a:pt x="64" y="69"/>
                  </a:lnTo>
                  <a:lnTo>
                    <a:pt x="64" y="58"/>
                  </a:lnTo>
                  <a:lnTo>
                    <a:pt x="90" y="58"/>
                  </a:lnTo>
                  <a:lnTo>
                    <a:pt x="106" y="53"/>
                  </a:lnTo>
                  <a:lnTo>
                    <a:pt x="111" y="74"/>
                  </a:lnTo>
                  <a:lnTo>
                    <a:pt x="132" y="79"/>
                  </a:lnTo>
                  <a:lnTo>
                    <a:pt x="153" y="63"/>
                  </a:lnTo>
                  <a:lnTo>
                    <a:pt x="164" y="48"/>
                  </a:lnTo>
                  <a:lnTo>
                    <a:pt x="153" y="48"/>
                  </a:lnTo>
                  <a:lnTo>
                    <a:pt x="143" y="16"/>
                  </a:lnTo>
                  <a:lnTo>
                    <a:pt x="169" y="32"/>
                  </a:lnTo>
                  <a:lnTo>
                    <a:pt x="180" y="16"/>
                  </a:lnTo>
                  <a:lnTo>
                    <a:pt x="201" y="11"/>
                  </a:lnTo>
                  <a:lnTo>
                    <a:pt x="211" y="0"/>
                  </a:lnTo>
                  <a:lnTo>
                    <a:pt x="217" y="0"/>
                  </a:lnTo>
                  <a:lnTo>
                    <a:pt x="227" y="21"/>
                  </a:lnTo>
                  <a:lnTo>
                    <a:pt x="222" y="48"/>
                  </a:lnTo>
                  <a:lnTo>
                    <a:pt x="227" y="63"/>
                  </a:lnTo>
                  <a:lnTo>
                    <a:pt x="238" y="69"/>
                  </a:lnTo>
                  <a:lnTo>
                    <a:pt x="248" y="63"/>
                  </a:lnTo>
                  <a:lnTo>
                    <a:pt x="269" y="58"/>
                  </a:lnTo>
                  <a:lnTo>
                    <a:pt x="306" y="48"/>
                  </a:lnTo>
                  <a:lnTo>
                    <a:pt x="333" y="53"/>
                  </a:lnTo>
                  <a:lnTo>
                    <a:pt x="338" y="42"/>
                  </a:lnTo>
                  <a:lnTo>
                    <a:pt x="354" y="11"/>
                  </a:lnTo>
                  <a:lnTo>
                    <a:pt x="359" y="21"/>
                  </a:lnTo>
                  <a:lnTo>
                    <a:pt x="364" y="42"/>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97" name="Freeform 705"/>
            <p:cNvSpPr>
              <a:spLocks noEditPoints="1"/>
            </p:cNvSpPr>
            <p:nvPr/>
          </p:nvSpPr>
          <p:spPr bwMode="auto">
            <a:xfrm>
              <a:off x="1091" y="1002"/>
              <a:ext cx="1202" cy="649"/>
            </a:xfrm>
            <a:custGeom>
              <a:avLst/>
              <a:gdLst>
                <a:gd name="T0" fmla="*/ 817 w 1202"/>
                <a:gd name="T1" fmla="*/ 58 h 649"/>
                <a:gd name="T2" fmla="*/ 912 w 1202"/>
                <a:gd name="T3" fmla="*/ 570 h 649"/>
                <a:gd name="T4" fmla="*/ 26 w 1202"/>
                <a:gd name="T5" fmla="*/ 422 h 649"/>
                <a:gd name="T6" fmla="*/ 0 w 1202"/>
                <a:gd name="T7" fmla="*/ 438 h 649"/>
                <a:gd name="T8" fmla="*/ 305 w 1202"/>
                <a:gd name="T9" fmla="*/ 179 h 649"/>
                <a:gd name="T10" fmla="*/ 422 w 1202"/>
                <a:gd name="T11" fmla="*/ 211 h 649"/>
                <a:gd name="T12" fmla="*/ 617 w 1202"/>
                <a:gd name="T13" fmla="*/ 200 h 649"/>
                <a:gd name="T14" fmla="*/ 680 w 1202"/>
                <a:gd name="T15" fmla="*/ 169 h 649"/>
                <a:gd name="T16" fmla="*/ 796 w 1202"/>
                <a:gd name="T17" fmla="*/ 190 h 649"/>
                <a:gd name="T18" fmla="*/ 733 w 1202"/>
                <a:gd name="T19" fmla="*/ 243 h 649"/>
                <a:gd name="T20" fmla="*/ 685 w 1202"/>
                <a:gd name="T21" fmla="*/ 264 h 649"/>
                <a:gd name="T22" fmla="*/ 574 w 1202"/>
                <a:gd name="T23" fmla="*/ 343 h 649"/>
                <a:gd name="T24" fmla="*/ 690 w 1202"/>
                <a:gd name="T25" fmla="*/ 411 h 649"/>
                <a:gd name="T26" fmla="*/ 780 w 1202"/>
                <a:gd name="T27" fmla="*/ 390 h 649"/>
                <a:gd name="T28" fmla="*/ 907 w 1202"/>
                <a:gd name="T29" fmla="*/ 316 h 649"/>
                <a:gd name="T30" fmla="*/ 986 w 1202"/>
                <a:gd name="T31" fmla="*/ 411 h 649"/>
                <a:gd name="T32" fmla="*/ 1028 w 1202"/>
                <a:gd name="T33" fmla="*/ 464 h 649"/>
                <a:gd name="T34" fmla="*/ 791 w 1202"/>
                <a:gd name="T35" fmla="*/ 549 h 649"/>
                <a:gd name="T36" fmla="*/ 849 w 1202"/>
                <a:gd name="T37" fmla="*/ 533 h 649"/>
                <a:gd name="T38" fmla="*/ 870 w 1202"/>
                <a:gd name="T39" fmla="*/ 580 h 649"/>
                <a:gd name="T40" fmla="*/ 764 w 1202"/>
                <a:gd name="T41" fmla="*/ 586 h 649"/>
                <a:gd name="T42" fmla="*/ 580 w 1202"/>
                <a:gd name="T43" fmla="*/ 644 h 649"/>
                <a:gd name="T44" fmla="*/ 506 w 1202"/>
                <a:gd name="T45" fmla="*/ 533 h 649"/>
                <a:gd name="T46" fmla="*/ 47 w 1202"/>
                <a:gd name="T47" fmla="*/ 448 h 649"/>
                <a:gd name="T48" fmla="*/ 26 w 1202"/>
                <a:gd name="T49" fmla="*/ 348 h 649"/>
                <a:gd name="T50" fmla="*/ 189 w 1202"/>
                <a:gd name="T51" fmla="*/ 190 h 649"/>
                <a:gd name="T52" fmla="*/ 896 w 1202"/>
                <a:gd name="T53" fmla="*/ 121 h 649"/>
                <a:gd name="T54" fmla="*/ 1007 w 1202"/>
                <a:gd name="T55" fmla="*/ 169 h 649"/>
                <a:gd name="T56" fmla="*/ 991 w 1202"/>
                <a:gd name="T57" fmla="*/ 269 h 649"/>
                <a:gd name="T58" fmla="*/ 907 w 1202"/>
                <a:gd name="T59" fmla="*/ 274 h 649"/>
                <a:gd name="T60" fmla="*/ 875 w 1202"/>
                <a:gd name="T61" fmla="*/ 243 h 649"/>
                <a:gd name="T62" fmla="*/ 817 w 1202"/>
                <a:gd name="T63" fmla="*/ 121 h 649"/>
                <a:gd name="T64" fmla="*/ 1070 w 1202"/>
                <a:gd name="T65" fmla="*/ 37 h 649"/>
                <a:gd name="T66" fmla="*/ 975 w 1202"/>
                <a:gd name="T67" fmla="*/ 74 h 649"/>
                <a:gd name="T68" fmla="*/ 917 w 1202"/>
                <a:gd name="T69" fmla="*/ 63 h 649"/>
                <a:gd name="T70" fmla="*/ 970 w 1202"/>
                <a:gd name="T71" fmla="*/ 26 h 649"/>
                <a:gd name="T72" fmla="*/ 538 w 1202"/>
                <a:gd name="T73" fmla="*/ 121 h 649"/>
                <a:gd name="T74" fmla="*/ 627 w 1202"/>
                <a:gd name="T75" fmla="*/ 163 h 649"/>
                <a:gd name="T76" fmla="*/ 516 w 1202"/>
                <a:gd name="T77" fmla="*/ 163 h 649"/>
                <a:gd name="T78" fmla="*/ 996 w 1202"/>
                <a:gd name="T79" fmla="*/ 506 h 649"/>
                <a:gd name="T80" fmla="*/ 1033 w 1202"/>
                <a:gd name="T81" fmla="*/ 559 h 649"/>
                <a:gd name="T82" fmla="*/ 944 w 1202"/>
                <a:gd name="T83" fmla="*/ 543 h 649"/>
                <a:gd name="T84" fmla="*/ 843 w 1202"/>
                <a:gd name="T85" fmla="*/ 84 h 649"/>
                <a:gd name="T86" fmla="*/ 901 w 1202"/>
                <a:gd name="T87" fmla="*/ 111 h 649"/>
                <a:gd name="T88" fmla="*/ 564 w 1202"/>
                <a:gd name="T89" fmla="*/ 84 h 649"/>
                <a:gd name="T90" fmla="*/ 627 w 1202"/>
                <a:gd name="T91" fmla="*/ 79 h 649"/>
                <a:gd name="T92" fmla="*/ 564 w 1202"/>
                <a:gd name="T93" fmla="*/ 111 h 649"/>
                <a:gd name="T94" fmla="*/ 458 w 1202"/>
                <a:gd name="T95" fmla="*/ 111 h 649"/>
                <a:gd name="T96" fmla="*/ 385 w 1202"/>
                <a:gd name="T97" fmla="*/ 142 h 649"/>
                <a:gd name="T98" fmla="*/ 865 w 1202"/>
                <a:gd name="T99" fmla="*/ 63 h 649"/>
                <a:gd name="T100" fmla="*/ 553 w 1202"/>
                <a:gd name="T101" fmla="*/ 68 h 649"/>
                <a:gd name="T102" fmla="*/ 785 w 1202"/>
                <a:gd name="T103" fmla="*/ 253 h 649"/>
                <a:gd name="T104" fmla="*/ 738 w 1202"/>
                <a:gd name="T105" fmla="*/ 253 h 649"/>
                <a:gd name="T106" fmla="*/ 706 w 1202"/>
                <a:gd name="T107" fmla="*/ 148 h 649"/>
                <a:gd name="T108" fmla="*/ 717 w 1202"/>
                <a:gd name="T109" fmla="*/ 79 h 649"/>
                <a:gd name="T110" fmla="*/ 680 w 1202"/>
                <a:gd name="T111" fmla="*/ 90 h 649"/>
                <a:gd name="T112" fmla="*/ 738 w 1202"/>
                <a:gd name="T113" fmla="*/ 142 h 649"/>
                <a:gd name="T114" fmla="*/ 47 w 1202"/>
                <a:gd name="T115" fmla="*/ 491 h 649"/>
                <a:gd name="T116" fmla="*/ 31 w 1202"/>
                <a:gd name="T117" fmla="*/ 485 h 649"/>
                <a:gd name="T118" fmla="*/ 648 w 1202"/>
                <a:gd name="T119" fmla="*/ 68 h 6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202" h="649">
                  <a:moveTo>
                    <a:pt x="817" y="58"/>
                  </a:moveTo>
                  <a:lnTo>
                    <a:pt x="812" y="63"/>
                  </a:lnTo>
                  <a:lnTo>
                    <a:pt x="785" y="63"/>
                  </a:lnTo>
                  <a:lnTo>
                    <a:pt x="791" y="47"/>
                  </a:lnTo>
                  <a:lnTo>
                    <a:pt x="822" y="53"/>
                  </a:lnTo>
                  <a:lnTo>
                    <a:pt x="817" y="58"/>
                  </a:lnTo>
                  <a:moveTo>
                    <a:pt x="928" y="559"/>
                  </a:moveTo>
                  <a:lnTo>
                    <a:pt x="928" y="564"/>
                  </a:lnTo>
                  <a:lnTo>
                    <a:pt x="938" y="570"/>
                  </a:lnTo>
                  <a:lnTo>
                    <a:pt x="928" y="575"/>
                  </a:lnTo>
                  <a:lnTo>
                    <a:pt x="912" y="580"/>
                  </a:lnTo>
                  <a:lnTo>
                    <a:pt x="912" y="570"/>
                  </a:lnTo>
                  <a:lnTo>
                    <a:pt x="928" y="554"/>
                  </a:lnTo>
                  <a:lnTo>
                    <a:pt x="933" y="554"/>
                  </a:lnTo>
                  <a:lnTo>
                    <a:pt x="928" y="559"/>
                  </a:lnTo>
                  <a:moveTo>
                    <a:pt x="31" y="396"/>
                  </a:moveTo>
                  <a:lnTo>
                    <a:pt x="42" y="390"/>
                  </a:lnTo>
                  <a:lnTo>
                    <a:pt x="26" y="422"/>
                  </a:lnTo>
                  <a:lnTo>
                    <a:pt x="26" y="401"/>
                  </a:lnTo>
                  <a:lnTo>
                    <a:pt x="31" y="396"/>
                  </a:lnTo>
                  <a:moveTo>
                    <a:pt x="15" y="438"/>
                  </a:moveTo>
                  <a:lnTo>
                    <a:pt x="10" y="443"/>
                  </a:lnTo>
                  <a:lnTo>
                    <a:pt x="5" y="464"/>
                  </a:lnTo>
                  <a:lnTo>
                    <a:pt x="0" y="438"/>
                  </a:lnTo>
                  <a:lnTo>
                    <a:pt x="10" y="427"/>
                  </a:lnTo>
                  <a:lnTo>
                    <a:pt x="26" y="427"/>
                  </a:lnTo>
                  <a:lnTo>
                    <a:pt x="15" y="438"/>
                  </a:lnTo>
                  <a:moveTo>
                    <a:pt x="189" y="190"/>
                  </a:moveTo>
                  <a:lnTo>
                    <a:pt x="211" y="195"/>
                  </a:lnTo>
                  <a:lnTo>
                    <a:pt x="305" y="179"/>
                  </a:lnTo>
                  <a:lnTo>
                    <a:pt x="337" y="179"/>
                  </a:lnTo>
                  <a:lnTo>
                    <a:pt x="342" y="174"/>
                  </a:lnTo>
                  <a:lnTo>
                    <a:pt x="358" y="184"/>
                  </a:lnTo>
                  <a:lnTo>
                    <a:pt x="379" y="179"/>
                  </a:lnTo>
                  <a:lnTo>
                    <a:pt x="437" y="195"/>
                  </a:lnTo>
                  <a:lnTo>
                    <a:pt x="422" y="211"/>
                  </a:lnTo>
                  <a:lnTo>
                    <a:pt x="469" y="211"/>
                  </a:lnTo>
                  <a:lnTo>
                    <a:pt x="480" y="227"/>
                  </a:lnTo>
                  <a:lnTo>
                    <a:pt x="511" y="206"/>
                  </a:lnTo>
                  <a:lnTo>
                    <a:pt x="543" y="200"/>
                  </a:lnTo>
                  <a:lnTo>
                    <a:pt x="601" y="211"/>
                  </a:lnTo>
                  <a:lnTo>
                    <a:pt x="617" y="200"/>
                  </a:lnTo>
                  <a:lnTo>
                    <a:pt x="638" y="206"/>
                  </a:lnTo>
                  <a:lnTo>
                    <a:pt x="643" y="211"/>
                  </a:lnTo>
                  <a:lnTo>
                    <a:pt x="659" y="216"/>
                  </a:lnTo>
                  <a:lnTo>
                    <a:pt x="696" y="195"/>
                  </a:lnTo>
                  <a:lnTo>
                    <a:pt x="696" y="179"/>
                  </a:lnTo>
                  <a:lnTo>
                    <a:pt x="680" y="169"/>
                  </a:lnTo>
                  <a:lnTo>
                    <a:pt x="717" y="148"/>
                  </a:lnTo>
                  <a:lnTo>
                    <a:pt x="733" y="148"/>
                  </a:lnTo>
                  <a:lnTo>
                    <a:pt x="738" y="169"/>
                  </a:lnTo>
                  <a:lnTo>
                    <a:pt x="733" y="179"/>
                  </a:lnTo>
                  <a:lnTo>
                    <a:pt x="754" y="216"/>
                  </a:lnTo>
                  <a:lnTo>
                    <a:pt x="796" y="190"/>
                  </a:lnTo>
                  <a:lnTo>
                    <a:pt x="801" y="179"/>
                  </a:lnTo>
                  <a:lnTo>
                    <a:pt x="843" y="184"/>
                  </a:lnTo>
                  <a:lnTo>
                    <a:pt x="822" y="221"/>
                  </a:lnTo>
                  <a:lnTo>
                    <a:pt x="754" y="227"/>
                  </a:lnTo>
                  <a:lnTo>
                    <a:pt x="759" y="232"/>
                  </a:lnTo>
                  <a:lnTo>
                    <a:pt x="733" y="243"/>
                  </a:lnTo>
                  <a:lnTo>
                    <a:pt x="712" y="237"/>
                  </a:lnTo>
                  <a:lnTo>
                    <a:pt x="690" y="237"/>
                  </a:lnTo>
                  <a:lnTo>
                    <a:pt x="717" y="248"/>
                  </a:lnTo>
                  <a:lnTo>
                    <a:pt x="738" y="248"/>
                  </a:lnTo>
                  <a:lnTo>
                    <a:pt x="706" y="269"/>
                  </a:lnTo>
                  <a:lnTo>
                    <a:pt x="685" y="264"/>
                  </a:lnTo>
                  <a:lnTo>
                    <a:pt x="675" y="269"/>
                  </a:lnTo>
                  <a:lnTo>
                    <a:pt x="638" y="264"/>
                  </a:lnTo>
                  <a:lnTo>
                    <a:pt x="669" y="279"/>
                  </a:lnTo>
                  <a:lnTo>
                    <a:pt x="622" y="295"/>
                  </a:lnTo>
                  <a:lnTo>
                    <a:pt x="590" y="322"/>
                  </a:lnTo>
                  <a:lnTo>
                    <a:pt x="574" y="343"/>
                  </a:lnTo>
                  <a:lnTo>
                    <a:pt x="569" y="353"/>
                  </a:lnTo>
                  <a:lnTo>
                    <a:pt x="585" y="353"/>
                  </a:lnTo>
                  <a:lnTo>
                    <a:pt x="574" y="380"/>
                  </a:lnTo>
                  <a:lnTo>
                    <a:pt x="601" y="380"/>
                  </a:lnTo>
                  <a:lnTo>
                    <a:pt x="654" y="411"/>
                  </a:lnTo>
                  <a:lnTo>
                    <a:pt x="690" y="411"/>
                  </a:lnTo>
                  <a:lnTo>
                    <a:pt x="675" y="448"/>
                  </a:lnTo>
                  <a:lnTo>
                    <a:pt x="685" y="475"/>
                  </a:lnTo>
                  <a:lnTo>
                    <a:pt x="690" y="480"/>
                  </a:lnTo>
                  <a:lnTo>
                    <a:pt x="717" y="464"/>
                  </a:lnTo>
                  <a:lnTo>
                    <a:pt x="722" y="422"/>
                  </a:lnTo>
                  <a:lnTo>
                    <a:pt x="780" y="390"/>
                  </a:lnTo>
                  <a:lnTo>
                    <a:pt x="785" y="369"/>
                  </a:lnTo>
                  <a:lnTo>
                    <a:pt x="770" y="353"/>
                  </a:lnTo>
                  <a:lnTo>
                    <a:pt x="801" y="338"/>
                  </a:lnTo>
                  <a:lnTo>
                    <a:pt x="812" y="295"/>
                  </a:lnTo>
                  <a:lnTo>
                    <a:pt x="870" y="290"/>
                  </a:lnTo>
                  <a:lnTo>
                    <a:pt x="907" y="316"/>
                  </a:lnTo>
                  <a:lnTo>
                    <a:pt x="891" y="338"/>
                  </a:lnTo>
                  <a:lnTo>
                    <a:pt x="917" y="359"/>
                  </a:lnTo>
                  <a:lnTo>
                    <a:pt x="965" y="322"/>
                  </a:lnTo>
                  <a:lnTo>
                    <a:pt x="981" y="380"/>
                  </a:lnTo>
                  <a:lnTo>
                    <a:pt x="975" y="396"/>
                  </a:lnTo>
                  <a:lnTo>
                    <a:pt x="986" y="411"/>
                  </a:lnTo>
                  <a:lnTo>
                    <a:pt x="1017" y="422"/>
                  </a:lnTo>
                  <a:lnTo>
                    <a:pt x="965" y="438"/>
                  </a:lnTo>
                  <a:lnTo>
                    <a:pt x="970" y="443"/>
                  </a:lnTo>
                  <a:lnTo>
                    <a:pt x="1012" y="427"/>
                  </a:lnTo>
                  <a:lnTo>
                    <a:pt x="1028" y="443"/>
                  </a:lnTo>
                  <a:lnTo>
                    <a:pt x="1028" y="464"/>
                  </a:lnTo>
                  <a:lnTo>
                    <a:pt x="1002" y="475"/>
                  </a:lnTo>
                  <a:lnTo>
                    <a:pt x="975" y="480"/>
                  </a:lnTo>
                  <a:lnTo>
                    <a:pt x="959" y="496"/>
                  </a:lnTo>
                  <a:lnTo>
                    <a:pt x="865" y="496"/>
                  </a:lnTo>
                  <a:lnTo>
                    <a:pt x="828" y="517"/>
                  </a:lnTo>
                  <a:lnTo>
                    <a:pt x="791" y="549"/>
                  </a:lnTo>
                  <a:lnTo>
                    <a:pt x="785" y="554"/>
                  </a:lnTo>
                  <a:lnTo>
                    <a:pt x="822" y="527"/>
                  </a:lnTo>
                  <a:lnTo>
                    <a:pt x="865" y="512"/>
                  </a:lnTo>
                  <a:lnTo>
                    <a:pt x="891" y="517"/>
                  </a:lnTo>
                  <a:lnTo>
                    <a:pt x="886" y="527"/>
                  </a:lnTo>
                  <a:lnTo>
                    <a:pt x="849" y="533"/>
                  </a:lnTo>
                  <a:lnTo>
                    <a:pt x="880" y="538"/>
                  </a:lnTo>
                  <a:lnTo>
                    <a:pt x="865" y="554"/>
                  </a:lnTo>
                  <a:lnTo>
                    <a:pt x="912" y="586"/>
                  </a:lnTo>
                  <a:lnTo>
                    <a:pt x="838" y="617"/>
                  </a:lnTo>
                  <a:lnTo>
                    <a:pt x="843" y="596"/>
                  </a:lnTo>
                  <a:lnTo>
                    <a:pt x="870" y="580"/>
                  </a:lnTo>
                  <a:lnTo>
                    <a:pt x="865" y="575"/>
                  </a:lnTo>
                  <a:lnTo>
                    <a:pt x="828" y="591"/>
                  </a:lnTo>
                  <a:lnTo>
                    <a:pt x="828" y="549"/>
                  </a:lnTo>
                  <a:lnTo>
                    <a:pt x="812" y="543"/>
                  </a:lnTo>
                  <a:lnTo>
                    <a:pt x="785" y="580"/>
                  </a:lnTo>
                  <a:lnTo>
                    <a:pt x="764" y="586"/>
                  </a:lnTo>
                  <a:lnTo>
                    <a:pt x="717" y="586"/>
                  </a:lnTo>
                  <a:lnTo>
                    <a:pt x="680" y="612"/>
                  </a:lnTo>
                  <a:lnTo>
                    <a:pt x="648" y="612"/>
                  </a:lnTo>
                  <a:lnTo>
                    <a:pt x="643" y="628"/>
                  </a:lnTo>
                  <a:lnTo>
                    <a:pt x="585" y="649"/>
                  </a:lnTo>
                  <a:lnTo>
                    <a:pt x="580" y="644"/>
                  </a:lnTo>
                  <a:lnTo>
                    <a:pt x="611" y="580"/>
                  </a:lnTo>
                  <a:lnTo>
                    <a:pt x="601" y="575"/>
                  </a:lnTo>
                  <a:lnTo>
                    <a:pt x="590" y="554"/>
                  </a:lnTo>
                  <a:lnTo>
                    <a:pt x="548" y="527"/>
                  </a:lnTo>
                  <a:lnTo>
                    <a:pt x="532" y="533"/>
                  </a:lnTo>
                  <a:lnTo>
                    <a:pt x="506" y="533"/>
                  </a:lnTo>
                  <a:lnTo>
                    <a:pt x="490" y="522"/>
                  </a:lnTo>
                  <a:lnTo>
                    <a:pt x="474" y="522"/>
                  </a:lnTo>
                  <a:lnTo>
                    <a:pt x="469" y="512"/>
                  </a:lnTo>
                  <a:lnTo>
                    <a:pt x="464" y="517"/>
                  </a:lnTo>
                  <a:lnTo>
                    <a:pt x="79" y="517"/>
                  </a:lnTo>
                  <a:lnTo>
                    <a:pt x="47" y="448"/>
                  </a:lnTo>
                  <a:lnTo>
                    <a:pt x="47" y="422"/>
                  </a:lnTo>
                  <a:lnTo>
                    <a:pt x="63" y="411"/>
                  </a:lnTo>
                  <a:lnTo>
                    <a:pt x="73" y="401"/>
                  </a:lnTo>
                  <a:lnTo>
                    <a:pt x="63" y="385"/>
                  </a:lnTo>
                  <a:lnTo>
                    <a:pt x="63" y="332"/>
                  </a:lnTo>
                  <a:lnTo>
                    <a:pt x="26" y="348"/>
                  </a:lnTo>
                  <a:lnTo>
                    <a:pt x="26" y="327"/>
                  </a:lnTo>
                  <a:lnTo>
                    <a:pt x="15" y="327"/>
                  </a:lnTo>
                  <a:lnTo>
                    <a:pt x="5" y="327"/>
                  </a:lnTo>
                  <a:lnTo>
                    <a:pt x="0" y="327"/>
                  </a:lnTo>
                  <a:lnTo>
                    <a:pt x="163" y="179"/>
                  </a:lnTo>
                  <a:lnTo>
                    <a:pt x="189" y="190"/>
                  </a:lnTo>
                  <a:moveTo>
                    <a:pt x="859" y="116"/>
                  </a:moveTo>
                  <a:lnTo>
                    <a:pt x="822" y="132"/>
                  </a:lnTo>
                  <a:lnTo>
                    <a:pt x="828" y="153"/>
                  </a:lnTo>
                  <a:lnTo>
                    <a:pt x="843" y="126"/>
                  </a:lnTo>
                  <a:lnTo>
                    <a:pt x="880" y="116"/>
                  </a:lnTo>
                  <a:lnTo>
                    <a:pt x="896" y="121"/>
                  </a:lnTo>
                  <a:lnTo>
                    <a:pt x="886" y="142"/>
                  </a:lnTo>
                  <a:lnTo>
                    <a:pt x="907" y="137"/>
                  </a:lnTo>
                  <a:lnTo>
                    <a:pt x="928" y="132"/>
                  </a:lnTo>
                  <a:lnTo>
                    <a:pt x="938" y="137"/>
                  </a:lnTo>
                  <a:lnTo>
                    <a:pt x="970" y="142"/>
                  </a:lnTo>
                  <a:lnTo>
                    <a:pt x="1007" y="169"/>
                  </a:lnTo>
                  <a:lnTo>
                    <a:pt x="991" y="195"/>
                  </a:lnTo>
                  <a:lnTo>
                    <a:pt x="1039" y="227"/>
                  </a:lnTo>
                  <a:lnTo>
                    <a:pt x="1017" y="248"/>
                  </a:lnTo>
                  <a:lnTo>
                    <a:pt x="986" y="221"/>
                  </a:lnTo>
                  <a:lnTo>
                    <a:pt x="965" y="237"/>
                  </a:lnTo>
                  <a:lnTo>
                    <a:pt x="991" y="269"/>
                  </a:lnTo>
                  <a:lnTo>
                    <a:pt x="975" y="285"/>
                  </a:lnTo>
                  <a:lnTo>
                    <a:pt x="944" y="264"/>
                  </a:lnTo>
                  <a:lnTo>
                    <a:pt x="938" y="274"/>
                  </a:lnTo>
                  <a:lnTo>
                    <a:pt x="965" y="295"/>
                  </a:lnTo>
                  <a:lnTo>
                    <a:pt x="959" y="301"/>
                  </a:lnTo>
                  <a:lnTo>
                    <a:pt x="907" y="274"/>
                  </a:lnTo>
                  <a:lnTo>
                    <a:pt x="896" y="258"/>
                  </a:lnTo>
                  <a:lnTo>
                    <a:pt x="854" y="258"/>
                  </a:lnTo>
                  <a:lnTo>
                    <a:pt x="838" y="258"/>
                  </a:lnTo>
                  <a:lnTo>
                    <a:pt x="838" y="248"/>
                  </a:lnTo>
                  <a:lnTo>
                    <a:pt x="854" y="243"/>
                  </a:lnTo>
                  <a:lnTo>
                    <a:pt x="875" y="243"/>
                  </a:lnTo>
                  <a:lnTo>
                    <a:pt x="933" y="216"/>
                  </a:lnTo>
                  <a:lnTo>
                    <a:pt x="912" y="195"/>
                  </a:lnTo>
                  <a:lnTo>
                    <a:pt x="812" y="174"/>
                  </a:lnTo>
                  <a:lnTo>
                    <a:pt x="775" y="153"/>
                  </a:lnTo>
                  <a:lnTo>
                    <a:pt x="785" y="137"/>
                  </a:lnTo>
                  <a:lnTo>
                    <a:pt x="817" y="121"/>
                  </a:lnTo>
                  <a:lnTo>
                    <a:pt x="859" y="116"/>
                  </a:lnTo>
                  <a:moveTo>
                    <a:pt x="1081" y="0"/>
                  </a:moveTo>
                  <a:lnTo>
                    <a:pt x="1202" y="5"/>
                  </a:lnTo>
                  <a:lnTo>
                    <a:pt x="1139" y="21"/>
                  </a:lnTo>
                  <a:lnTo>
                    <a:pt x="1102" y="31"/>
                  </a:lnTo>
                  <a:lnTo>
                    <a:pt x="1070" y="37"/>
                  </a:lnTo>
                  <a:lnTo>
                    <a:pt x="1017" y="42"/>
                  </a:lnTo>
                  <a:lnTo>
                    <a:pt x="1028" y="53"/>
                  </a:lnTo>
                  <a:lnTo>
                    <a:pt x="1007" y="63"/>
                  </a:lnTo>
                  <a:lnTo>
                    <a:pt x="981" y="63"/>
                  </a:lnTo>
                  <a:lnTo>
                    <a:pt x="938" y="68"/>
                  </a:lnTo>
                  <a:lnTo>
                    <a:pt x="975" y="74"/>
                  </a:lnTo>
                  <a:lnTo>
                    <a:pt x="933" y="84"/>
                  </a:lnTo>
                  <a:lnTo>
                    <a:pt x="923" y="84"/>
                  </a:lnTo>
                  <a:lnTo>
                    <a:pt x="843" y="79"/>
                  </a:lnTo>
                  <a:lnTo>
                    <a:pt x="880" y="68"/>
                  </a:lnTo>
                  <a:lnTo>
                    <a:pt x="875" y="63"/>
                  </a:lnTo>
                  <a:lnTo>
                    <a:pt x="917" y="63"/>
                  </a:lnTo>
                  <a:lnTo>
                    <a:pt x="891" y="58"/>
                  </a:lnTo>
                  <a:lnTo>
                    <a:pt x="923" y="47"/>
                  </a:lnTo>
                  <a:lnTo>
                    <a:pt x="944" y="47"/>
                  </a:lnTo>
                  <a:lnTo>
                    <a:pt x="933" y="31"/>
                  </a:lnTo>
                  <a:lnTo>
                    <a:pt x="981" y="37"/>
                  </a:lnTo>
                  <a:lnTo>
                    <a:pt x="970" y="26"/>
                  </a:lnTo>
                  <a:lnTo>
                    <a:pt x="901" y="16"/>
                  </a:lnTo>
                  <a:lnTo>
                    <a:pt x="996" y="5"/>
                  </a:lnTo>
                  <a:lnTo>
                    <a:pt x="1081" y="0"/>
                  </a:lnTo>
                  <a:moveTo>
                    <a:pt x="480" y="137"/>
                  </a:moveTo>
                  <a:lnTo>
                    <a:pt x="490" y="132"/>
                  </a:lnTo>
                  <a:lnTo>
                    <a:pt x="538" y="121"/>
                  </a:lnTo>
                  <a:lnTo>
                    <a:pt x="553" y="132"/>
                  </a:lnTo>
                  <a:lnTo>
                    <a:pt x="559" y="148"/>
                  </a:lnTo>
                  <a:lnTo>
                    <a:pt x="574" y="137"/>
                  </a:lnTo>
                  <a:lnTo>
                    <a:pt x="627" y="116"/>
                  </a:lnTo>
                  <a:lnTo>
                    <a:pt x="617" y="142"/>
                  </a:lnTo>
                  <a:lnTo>
                    <a:pt x="627" y="163"/>
                  </a:lnTo>
                  <a:lnTo>
                    <a:pt x="632" y="184"/>
                  </a:lnTo>
                  <a:lnTo>
                    <a:pt x="580" y="195"/>
                  </a:lnTo>
                  <a:lnTo>
                    <a:pt x="553" y="195"/>
                  </a:lnTo>
                  <a:lnTo>
                    <a:pt x="474" y="200"/>
                  </a:lnTo>
                  <a:lnTo>
                    <a:pt x="437" y="179"/>
                  </a:lnTo>
                  <a:lnTo>
                    <a:pt x="516" y="163"/>
                  </a:lnTo>
                  <a:lnTo>
                    <a:pt x="480" y="169"/>
                  </a:lnTo>
                  <a:lnTo>
                    <a:pt x="448" y="158"/>
                  </a:lnTo>
                  <a:lnTo>
                    <a:pt x="464" y="142"/>
                  </a:lnTo>
                  <a:lnTo>
                    <a:pt x="480" y="137"/>
                  </a:lnTo>
                  <a:moveTo>
                    <a:pt x="1012" y="491"/>
                  </a:moveTo>
                  <a:lnTo>
                    <a:pt x="996" y="506"/>
                  </a:lnTo>
                  <a:lnTo>
                    <a:pt x="1012" y="496"/>
                  </a:lnTo>
                  <a:lnTo>
                    <a:pt x="1017" y="512"/>
                  </a:lnTo>
                  <a:lnTo>
                    <a:pt x="1039" y="512"/>
                  </a:lnTo>
                  <a:lnTo>
                    <a:pt x="1039" y="538"/>
                  </a:lnTo>
                  <a:lnTo>
                    <a:pt x="1044" y="543"/>
                  </a:lnTo>
                  <a:lnTo>
                    <a:pt x="1033" y="559"/>
                  </a:lnTo>
                  <a:lnTo>
                    <a:pt x="1023" y="554"/>
                  </a:lnTo>
                  <a:lnTo>
                    <a:pt x="1017" y="543"/>
                  </a:lnTo>
                  <a:lnTo>
                    <a:pt x="1002" y="554"/>
                  </a:lnTo>
                  <a:lnTo>
                    <a:pt x="996" y="543"/>
                  </a:lnTo>
                  <a:lnTo>
                    <a:pt x="970" y="543"/>
                  </a:lnTo>
                  <a:lnTo>
                    <a:pt x="944" y="543"/>
                  </a:lnTo>
                  <a:lnTo>
                    <a:pt x="970" y="527"/>
                  </a:lnTo>
                  <a:lnTo>
                    <a:pt x="975" y="517"/>
                  </a:lnTo>
                  <a:lnTo>
                    <a:pt x="1007" y="475"/>
                  </a:lnTo>
                  <a:lnTo>
                    <a:pt x="1028" y="475"/>
                  </a:lnTo>
                  <a:lnTo>
                    <a:pt x="1012" y="491"/>
                  </a:lnTo>
                  <a:moveTo>
                    <a:pt x="843" y="84"/>
                  </a:moveTo>
                  <a:lnTo>
                    <a:pt x="854" y="95"/>
                  </a:lnTo>
                  <a:lnTo>
                    <a:pt x="923" y="90"/>
                  </a:lnTo>
                  <a:lnTo>
                    <a:pt x="933" y="95"/>
                  </a:lnTo>
                  <a:lnTo>
                    <a:pt x="938" y="95"/>
                  </a:lnTo>
                  <a:lnTo>
                    <a:pt x="917" y="105"/>
                  </a:lnTo>
                  <a:lnTo>
                    <a:pt x="901" y="111"/>
                  </a:lnTo>
                  <a:lnTo>
                    <a:pt x="838" y="111"/>
                  </a:lnTo>
                  <a:lnTo>
                    <a:pt x="796" y="105"/>
                  </a:lnTo>
                  <a:lnTo>
                    <a:pt x="780" y="74"/>
                  </a:lnTo>
                  <a:lnTo>
                    <a:pt x="828" y="79"/>
                  </a:lnTo>
                  <a:lnTo>
                    <a:pt x="843" y="84"/>
                  </a:lnTo>
                  <a:moveTo>
                    <a:pt x="564" y="84"/>
                  </a:moveTo>
                  <a:lnTo>
                    <a:pt x="574" y="79"/>
                  </a:lnTo>
                  <a:lnTo>
                    <a:pt x="596" y="84"/>
                  </a:lnTo>
                  <a:lnTo>
                    <a:pt x="606" y="90"/>
                  </a:lnTo>
                  <a:lnTo>
                    <a:pt x="632" y="90"/>
                  </a:lnTo>
                  <a:lnTo>
                    <a:pt x="622" y="90"/>
                  </a:lnTo>
                  <a:lnTo>
                    <a:pt x="627" y="79"/>
                  </a:lnTo>
                  <a:lnTo>
                    <a:pt x="648" y="74"/>
                  </a:lnTo>
                  <a:lnTo>
                    <a:pt x="669" y="90"/>
                  </a:lnTo>
                  <a:lnTo>
                    <a:pt x="664" y="95"/>
                  </a:lnTo>
                  <a:lnTo>
                    <a:pt x="643" y="100"/>
                  </a:lnTo>
                  <a:lnTo>
                    <a:pt x="617" y="100"/>
                  </a:lnTo>
                  <a:lnTo>
                    <a:pt x="564" y="111"/>
                  </a:lnTo>
                  <a:lnTo>
                    <a:pt x="553" y="105"/>
                  </a:lnTo>
                  <a:lnTo>
                    <a:pt x="596" y="100"/>
                  </a:lnTo>
                  <a:lnTo>
                    <a:pt x="527" y="100"/>
                  </a:lnTo>
                  <a:lnTo>
                    <a:pt x="548" y="90"/>
                  </a:lnTo>
                  <a:lnTo>
                    <a:pt x="564" y="84"/>
                  </a:lnTo>
                  <a:moveTo>
                    <a:pt x="458" y="111"/>
                  </a:moveTo>
                  <a:lnTo>
                    <a:pt x="474" y="105"/>
                  </a:lnTo>
                  <a:lnTo>
                    <a:pt x="516" y="111"/>
                  </a:lnTo>
                  <a:lnTo>
                    <a:pt x="522" y="121"/>
                  </a:lnTo>
                  <a:lnTo>
                    <a:pt x="464" y="137"/>
                  </a:lnTo>
                  <a:lnTo>
                    <a:pt x="395" y="158"/>
                  </a:lnTo>
                  <a:lnTo>
                    <a:pt x="385" y="142"/>
                  </a:lnTo>
                  <a:lnTo>
                    <a:pt x="443" y="111"/>
                  </a:lnTo>
                  <a:lnTo>
                    <a:pt x="458" y="111"/>
                  </a:lnTo>
                  <a:moveTo>
                    <a:pt x="875" y="21"/>
                  </a:moveTo>
                  <a:lnTo>
                    <a:pt x="875" y="21"/>
                  </a:lnTo>
                  <a:lnTo>
                    <a:pt x="928" y="42"/>
                  </a:lnTo>
                  <a:lnTo>
                    <a:pt x="865" y="63"/>
                  </a:lnTo>
                  <a:lnTo>
                    <a:pt x="833" y="47"/>
                  </a:lnTo>
                  <a:lnTo>
                    <a:pt x="828" y="31"/>
                  </a:lnTo>
                  <a:lnTo>
                    <a:pt x="880" y="21"/>
                  </a:lnTo>
                  <a:lnTo>
                    <a:pt x="875" y="21"/>
                  </a:lnTo>
                  <a:moveTo>
                    <a:pt x="522" y="79"/>
                  </a:moveTo>
                  <a:lnTo>
                    <a:pt x="553" y="68"/>
                  </a:lnTo>
                  <a:lnTo>
                    <a:pt x="585" y="68"/>
                  </a:lnTo>
                  <a:lnTo>
                    <a:pt x="590" y="68"/>
                  </a:lnTo>
                  <a:lnTo>
                    <a:pt x="522" y="95"/>
                  </a:lnTo>
                  <a:lnTo>
                    <a:pt x="490" y="84"/>
                  </a:lnTo>
                  <a:lnTo>
                    <a:pt x="522" y="79"/>
                  </a:lnTo>
                  <a:moveTo>
                    <a:pt x="785" y="253"/>
                  </a:moveTo>
                  <a:lnTo>
                    <a:pt x="801" y="269"/>
                  </a:lnTo>
                  <a:lnTo>
                    <a:pt x="770" y="264"/>
                  </a:lnTo>
                  <a:lnTo>
                    <a:pt x="733" y="279"/>
                  </a:lnTo>
                  <a:lnTo>
                    <a:pt x="733" y="274"/>
                  </a:lnTo>
                  <a:lnTo>
                    <a:pt x="717" y="269"/>
                  </a:lnTo>
                  <a:lnTo>
                    <a:pt x="738" y="253"/>
                  </a:lnTo>
                  <a:lnTo>
                    <a:pt x="754" y="237"/>
                  </a:lnTo>
                  <a:lnTo>
                    <a:pt x="764" y="237"/>
                  </a:lnTo>
                  <a:lnTo>
                    <a:pt x="785" y="253"/>
                  </a:lnTo>
                  <a:moveTo>
                    <a:pt x="701" y="116"/>
                  </a:moveTo>
                  <a:lnTo>
                    <a:pt x="727" y="116"/>
                  </a:lnTo>
                  <a:lnTo>
                    <a:pt x="706" y="148"/>
                  </a:lnTo>
                  <a:lnTo>
                    <a:pt x="669" y="158"/>
                  </a:lnTo>
                  <a:lnTo>
                    <a:pt x="648" y="132"/>
                  </a:lnTo>
                  <a:lnTo>
                    <a:pt x="675" y="121"/>
                  </a:lnTo>
                  <a:lnTo>
                    <a:pt x="701" y="116"/>
                  </a:lnTo>
                  <a:moveTo>
                    <a:pt x="706" y="79"/>
                  </a:moveTo>
                  <a:lnTo>
                    <a:pt x="717" y="79"/>
                  </a:lnTo>
                  <a:lnTo>
                    <a:pt x="727" y="90"/>
                  </a:lnTo>
                  <a:lnTo>
                    <a:pt x="722" y="79"/>
                  </a:lnTo>
                  <a:lnTo>
                    <a:pt x="764" y="79"/>
                  </a:lnTo>
                  <a:lnTo>
                    <a:pt x="743" y="100"/>
                  </a:lnTo>
                  <a:lnTo>
                    <a:pt x="712" y="100"/>
                  </a:lnTo>
                  <a:lnTo>
                    <a:pt x="680" y="90"/>
                  </a:lnTo>
                  <a:lnTo>
                    <a:pt x="696" y="79"/>
                  </a:lnTo>
                  <a:lnTo>
                    <a:pt x="706" y="79"/>
                  </a:lnTo>
                  <a:moveTo>
                    <a:pt x="785" y="121"/>
                  </a:moveTo>
                  <a:lnTo>
                    <a:pt x="770" y="132"/>
                  </a:lnTo>
                  <a:lnTo>
                    <a:pt x="748" y="132"/>
                  </a:lnTo>
                  <a:lnTo>
                    <a:pt x="738" y="142"/>
                  </a:lnTo>
                  <a:lnTo>
                    <a:pt x="722" y="142"/>
                  </a:lnTo>
                  <a:lnTo>
                    <a:pt x="727" y="132"/>
                  </a:lnTo>
                  <a:lnTo>
                    <a:pt x="743" y="111"/>
                  </a:lnTo>
                  <a:lnTo>
                    <a:pt x="806" y="116"/>
                  </a:lnTo>
                  <a:lnTo>
                    <a:pt x="785" y="121"/>
                  </a:lnTo>
                  <a:moveTo>
                    <a:pt x="47" y="491"/>
                  </a:moveTo>
                  <a:lnTo>
                    <a:pt x="58" y="496"/>
                  </a:lnTo>
                  <a:lnTo>
                    <a:pt x="68" y="517"/>
                  </a:lnTo>
                  <a:lnTo>
                    <a:pt x="63" y="527"/>
                  </a:lnTo>
                  <a:lnTo>
                    <a:pt x="42" y="522"/>
                  </a:lnTo>
                  <a:lnTo>
                    <a:pt x="21" y="485"/>
                  </a:lnTo>
                  <a:lnTo>
                    <a:pt x="31" y="485"/>
                  </a:lnTo>
                  <a:lnTo>
                    <a:pt x="47" y="491"/>
                  </a:lnTo>
                  <a:moveTo>
                    <a:pt x="654" y="53"/>
                  </a:moveTo>
                  <a:lnTo>
                    <a:pt x="664" y="53"/>
                  </a:lnTo>
                  <a:lnTo>
                    <a:pt x="675" y="53"/>
                  </a:lnTo>
                  <a:lnTo>
                    <a:pt x="664" y="58"/>
                  </a:lnTo>
                  <a:lnTo>
                    <a:pt x="648" y="68"/>
                  </a:lnTo>
                  <a:lnTo>
                    <a:pt x="627" y="68"/>
                  </a:lnTo>
                  <a:lnTo>
                    <a:pt x="601" y="63"/>
                  </a:lnTo>
                  <a:lnTo>
                    <a:pt x="638" y="53"/>
                  </a:lnTo>
                  <a:lnTo>
                    <a:pt x="654" y="53"/>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98" name="Freeform 706"/>
            <p:cNvSpPr>
              <a:spLocks noEditPoints="1"/>
            </p:cNvSpPr>
            <p:nvPr/>
          </p:nvSpPr>
          <p:spPr bwMode="auto">
            <a:xfrm>
              <a:off x="1771" y="2711"/>
              <a:ext cx="195" cy="671"/>
            </a:xfrm>
            <a:custGeom>
              <a:avLst/>
              <a:gdLst>
                <a:gd name="T0" fmla="*/ 190 w 195"/>
                <a:gd name="T1" fmla="*/ 665 h 671"/>
                <a:gd name="T2" fmla="*/ 174 w 195"/>
                <a:gd name="T3" fmla="*/ 671 h 671"/>
                <a:gd name="T4" fmla="*/ 185 w 195"/>
                <a:gd name="T5" fmla="*/ 665 h 671"/>
                <a:gd name="T6" fmla="*/ 158 w 195"/>
                <a:gd name="T7" fmla="*/ 655 h 671"/>
                <a:gd name="T8" fmla="*/ 142 w 195"/>
                <a:gd name="T9" fmla="*/ 660 h 671"/>
                <a:gd name="T10" fmla="*/ 153 w 195"/>
                <a:gd name="T11" fmla="*/ 655 h 671"/>
                <a:gd name="T12" fmla="*/ 68 w 195"/>
                <a:gd name="T13" fmla="*/ 581 h 671"/>
                <a:gd name="T14" fmla="*/ 63 w 195"/>
                <a:gd name="T15" fmla="*/ 581 h 671"/>
                <a:gd name="T16" fmla="*/ 63 w 195"/>
                <a:gd name="T17" fmla="*/ 576 h 671"/>
                <a:gd name="T18" fmla="*/ 53 w 195"/>
                <a:gd name="T19" fmla="*/ 544 h 671"/>
                <a:gd name="T20" fmla="*/ 68 w 195"/>
                <a:gd name="T21" fmla="*/ 565 h 671"/>
                <a:gd name="T22" fmla="*/ 53 w 195"/>
                <a:gd name="T23" fmla="*/ 555 h 671"/>
                <a:gd name="T24" fmla="*/ 42 w 195"/>
                <a:gd name="T25" fmla="*/ 132 h 671"/>
                <a:gd name="T26" fmla="*/ 42 w 195"/>
                <a:gd name="T27" fmla="*/ 190 h 671"/>
                <a:gd name="T28" fmla="*/ 37 w 195"/>
                <a:gd name="T29" fmla="*/ 243 h 671"/>
                <a:gd name="T30" fmla="*/ 47 w 195"/>
                <a:gd name="T31" fmla="*/ 343 h 671"/>
                <a:gd name="T32" fmla="*/ 53 w 195"/>
                <a:gd name="T33" fmla="*/ 396 h 671"/>
                <a:gd name="T34" fmla="*/ 90 w 195"/>
                <a:gd name="T35" fmla="*/ 496 h 671"/>
                <a:gd name="T36" fmla="*/ 100 w 195"/>
                <a:gd name="T37" fmla="*/ 591 h 671"/>
                <a:gd name="T38" fmla="*/ 121 w 195"/>
                <a:gd name="T39" fmla="*/ 613 h 671"/>
                <a:gd name="T40" fmla="*/ 153 w 195"/>
                <a:gd name="T41" fmla="*/ 613 h 671"/>
                <a:gd name="T42" fmla="*/ 148 w 195"/>
                <a:gd name="T43" fmla="*/ 628 h 671"/>
                <a:gd name="T44" fmla="*/ 126 w 195"/>
                <a:gd name="T45" fmla="*/ 639 h 671"/>
                <a:gd name="T46" fmla="*/ 90 w 195"/>
                <a:gd name="T47" fmla="*/ 602 h 671"/>
                <a:gd name="T48" fmla="*/ 84 w 195"/>
                <a:gd name="T49" fmla="*/ 591 h 671"/>
                <a:gd name="T50" fmla="*/ 74 w 195"/>
                <a:gd name="T51" fmla="*/ 570 h 671"/>
                <a:gd name="T52" fmla="*/ 63 w 195"/>
                <a:gd name="T53" fmla="*/ 544 h 671"/>
                <a:gd name="T54" fmla="*/ 63 w 195"/>
                <a:gd name="T55" fmla="*/ 528 h 671"/>
                <a:gd name="T56" fmla="*/ 42 w 195"/>
                <a:gd name="T57" fmla="*/ 507 h 671"/>
                <a:gd name="T58" fmla="*/ 47 w 195"/>
                <a:gd name="T59" fmla="*/ 438 h 671"/>
                <a:gd name="T60" fmla="*/ 26 w 195"/>
                <a:gd name="T61" fmla="*/ 396 h 671"/>
                <a:gd name="T62" fmla="*/ 21 w 195"/>
                <a:gd name="T63" fmla="*/ 285 h 671"/>
                <a:gd name="T64" fmla="*/ 16 w 195"/>
                <a:gd name="T65" fmla="*/ 148 h 671"/>
                <a:gd name="T66" fmla="*/ 16 w 195"/>
                <a:gd name="T67" fmla="*/ 0 h 671"/>
                <a:gd name="T68" fmla="*/ 32 w 195"/>
                <a:gd name="T69" fmla="*/ 53 h 671"/>
                <a:gd name="T70" fmla="*/ 63 w 195"/>
                <a:gd name="T71" fmla="*/ 95 h 671"/>
                <a:gd name="T72" fmla="*/ 185 w 195"/>
                <a:gd name="T73" fmla="*/ 644 h 671"/>
                <a:gd name="T74" fmla="*/ 163 w 195"/>
                <a:gd name="T75" fmla="*/ 660 h 671"/>
                <a:gd name="T76" fmla="*/ 153 w 195"/>
                <a:gd name="T77" fmla="*/ 628 h 671"/>
                <a:gd name="T78" fmla="*/ 185 w 195"/>
                <a:gd name="T79" fmla="*/ 644 h 671"/>
                <a:gd name="T80" fmla="*/ 100 w 195"/>
                <a:gd name="T81" fmla="*/ 634 h 671"/>
                <a:gd name="T82" fmla="*/ 137 w 195"/>
                <a:gd name="T83" fmla="*/ 644 h 671"/>
                <a:gd name="T84" fmla="*/ 116 w 195"/>
                <a:gd name="T85" fmla="*/ 644 h 671"/>
                <a:gd name="T86" fmla="*/ 84 w 195"/>
                <a:gd name="T87" fmla="*/ 597 h 671"/>
                <a:gd name="T88" fmla="*/ 90 w 195"/>
                <a:gd name="T89" fmla="*/ 618 h 671"/>
                <a:gd name="T90" fmla="*/ 79 w 195"/>
                <a:gd name="T91" fmla="*/ 602 h 671"/>
                <a:gd name="T92" fmla="*/ 42 w 195"/>
                <a:gd name="T93" fmla="*/ 465 h 671"/>
                <a:gd name="T94" fmla="*/ 32 w 195"/>
                <a:gd name="T95" fmla="*/ 438 h 671"/>
                <a:gd name="T96" fmla="*/ 47 w 195"/>
                <a:gd name="T97" fmla="*/ 502 h 671"/>
                <a:gd name="T98" fmla="*/ 42 w 195"/>
                <a:gd name="T99" fmla="*/ 470 h 671"/>
                <a:gd name="T100" fmla="*/ 47 w 195"/>
                <a:gd name="T101" fmla="*/ 502 h 6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95" h="671">
                  <a:moveTo>
                    <a:pt x="185" y="665"/>
                  </a:moveTo>
                  <a:lnTo>
                    <a:pt x="190" y="665"/>
                  </a:lnTo>
                  <a:lnTo>
                    <a:pt x="195" y="671"/>
                  </a:lnTo>
                  <a:lnTo>
                    <a:pt x="174" y="671"/>
                  </a:lnTo>
                  <a:lnTo>
                    <a:pt x="179" y="665"/>
                  </a:lnTo>
                  <a:lnTo>
                    <a:pt x="185" y="665"/>
                  </a:lnTo>
                  <a:moveTo>
                    <a:pt x="153" y="655"/>
                  </a:moveTo>
                  <a:lnTo>
                    <a:pt x="158" y="655"/>
                  </a:lnTo>
                  <a:lnTo>
                    <a:pt x="169" y="671"/>
                  </a:lnTo>
                  <a:lnTo>
                    <a:pt x="142" y="660"/>
                  </a:lnTo>
                  <a:lnTo>
                    <a:pt x="142" y="655"/>
                  </a:lnTo>
                  <a:lnTo>
                    <a:pt x="153" y="655"/>
                  </a:lnTo>
                  <a:moveTo>
                    <a:pt x="63" y="576"/>
                  </a:moveTo>
                  <a:lnTo>
                    <a:pt x="68" y="581"/>
                  </a:lnTo>
                  <a:lnTo>
                    <a:pt x="68" y="591"/>
                  </a:lnTo>
                  <a:lnTo>
                    <a:pt x="63" y="581"/>
                  </a:lnTo>
                  <a:lnTo>
                    <a:pt x="63" y="576"/>
                  </a:lnTo>
                  <a:lnTo>
                    <a:pt x="63" y="576"/>
                  </a:lnTo>
                  <a:moveTo>
                    <a:pt x="53" y="555"/>
                  </a:moveTo>
                  <a:lnTo>
                    <a:pt x="53" y="544"/>
                  </a:lnTo>
                  <a:lnTo>
                    <a:pt x="63" y="549"/>
                  </a:lnTo>
                  <a:lnTo>
                    <a:pt x="68" y="565"/>
                  </a:lnTo>
                  <a:lnTo>
                    <a:pt x="58" y="570"/>
                  </a:lnTo>
                  <a:lnTo>
                    <a:pt x="53" y="555"/>
                  </a:lnTo>
                  <a:moveTo>
                    <a:pt x="53" y="111"/>
                  </a:moveTo>
                  <a:lnTo>
                    <a:pt x="42" y="132"/>
                  </a:lnTo>
                  <a:lnTo>
                    <a:pt x="47" y="169"/>
                  </a:lnTo>
                  <a:lnTo>
                    <a:pt x="42" y="190"/>
                  </a:lnTo>
                  <a:lnTo>
                    <a:pt x="32" y="212"/>
                  </a:lnTo>
                  <a:lnTo>
                    <a:pt x="37" y="243"/>
                  </a:lnTo>
                  <a:lnTo>
                    <a:pt x="53" y="301"/>
                  </a:lnTo>
                  <a:lnTo>
                    <a:pt x="47" y="343"/>
                  </a:lnTo>
                  <a:lnTo>
                    <a:pt x="58" y="380"/>
                  </a:lnTo>
                  <a:lnTo>
                    <a:pt x="53" y="396"/>
                  </a:lnTo>
                  <a:lnTo>
                    <a:pt x="63" y="460"/>
                  </a:lnTo>
                  <a:lnTo>
                    <a:pt x="90" y="496"/>
                  </a:lnTo>
                  <a:lnTo>
                    <a:pt x="84" y="576"/>
                  </a:lnTo>
                  <a:lnTo>
                    <a:pt x="100" y="591"/>
                  </a:lnTo>
                  <a:lnTo>
                    <a:pt x="111" y="586"/>
                  </a:lnTo>
                  <a:lnTo>
                    <a:pt x="121" y="613"/>
                  </a:lnTo>
                  <a:lnTo>
                    <a:pt x="148" y="613"/>
                  </a:lnTo>
                  <a:lnTo>
                    <a:pt x="153" y="613"/>
                  </a:lnTo>
                  <a:lnTo>
                    <a:pt x="163" y="618"/>
                  </a:lnTo>
                  <a:lnTo>
                    <a:pt x="148" y="628"/>
                  </a:lnTo>
                  <a:lnTo>
                    <a:pt x="153" y="650"/>
                  </a:lnTo>
                  <a:lnTo>
                    <a:pt x="126" y="639"/>
                  </a:lnTo>
                  <a:lnTo>
                    <a:pt x="105" y="623"/>
                  </a:lnTo>
                  <a:lnTo>
                    <a:pt x="90" y="602"/>
                  </a:lnTo>
                  <a:lnTo>
                    <a:pt x="84" y="597"/>
                  </a:lnTo>
                  <a:lnTo>
                    <a:pt x="84" y="591"/>
                  </a:lnTo>
                  <a:lnTo>
                    <a:pt x="74" y="581"/>
                  </a:lnTo>
                  <a:lnTo>
                    <a:pt x="74" y="570"/>
                  </a:lnTo>
                  <a:lnTo>
                    <a:pt x="68" y="549"/>
                  </a:lnTo>
                  <a:lnTo>
                    <a:pt x="63" y="544"/>
                  </a:lnTo>
                  <a:lnTo>
                    <a:pt x="58" y="533"/>
                  </a:lnTo>
                  <a:lnTo>
                    <a:pt x="63" y="528"/>
                  </a:lnTo>
                  <a:lnTo>
                    <a:pt x="37" y="523"/>
                  </a:lnTo>
                  <a:lnTo>
                    <a:pt x="42" y="507"/>
                  </a:lnTo>
                  <a:lnTo>
                    <a:pt x="58" y="502"/>
                  </a:lnTo>
                  <a:lnTo>
                    <a:pt x="47" y="438"/>
                  </a:lnTo>
                  <a:lnTo>
                    <a:pt x="26" y="428"/>
                  </a:lnTo>
                  <a:lnTo>
                    <a:pt x="26" y="396"/>
                  </a:lnTo>
                  <a:lnTo>
                    <a:pt x="10" y="359"/>
                  </a:lnTo>
                  <a:lnTo>
                    <a:pt x="21" y="285"/>
                  </a:lnTo>
                  <a:lnTo>
                    <a:pt x="10" y="222"/>
                  </a:lnTo>
                  <a:lnTo>
                    <a:pt x="16" y="148"/>
                  </a:lnTo>
                  <a:lnTo>
                    <a:pt x="0" y="16"/>
                  </a:lnTo>
                  <a:lnTo>
                    <a:pt x="16" y="0"/>
                  </a:lnTo>
                  <a:lnTo>
                    <a:pt x="32" y="32"/>
                  </a:lnTo>
                  <a:lnTo>
                    <a:pt x="32" y="53"/>
                  </a:lnTo>
                  <a:lnTo>
                    <a:pt x="47" y="95"/>
                  </a:lnTo>
                  <a:lnTo>
                    <a:pt x="63" y="95"/>
                  </a:lnTo>
                  <a:lnTo>
                    <a:pt x="53" y="111"/>
                  </a:lnTo>
                  <a:moveTo>
                    <a:pt x="185" y="644"/>
                  </a:moveTo>
                  <a:lnTo>
                    <a:pt x="190" y="660"/>
                  </a:lnTo>
                  <a:lnTo>
                    <a:pt x="163" y="660"/>
                  </a:lnTo>
                  <a:lnTo>
                    <a:pt x="153" y="644"/>
                  </a:lnTo>
                  <a:lnTo>
                    <a:pt x="153" y="628"/>
                  </a:lnTo>
                  <a:lnTo>
                    <a:pt x="174" y="628"/>
                  </a:lnTo>
                  <a:lnTo>
                    <a:pt x="185" y="644"/>
                  </a:lnTo>
                  <a:moveTo>
                    <a:pt x="116" y="644"/>
                  </a:moveTo>
                  <a:lnTo>
                    <a:pt x="100" y="634"/>
                  </a:lnTo>
                  <a:lnTo>
                    <a:pt x="90" y="623"/>
                  </a:lnTo>
                  <a:lnTo>
                    <a:pt x="137" y="644"/>
                  </a:lnTo>
                  <a:lnTo>
                    <a:pt x="132" y="650"/>
                  </a:lnTo>
                  <a:lnTo>
                    <a:pt x="116" y="644"/>
                  </a:lnTo>
                  <a:moveTo>
                    <a:pt x="79" y="602"/>
                  </a:moveTo>
                  <a:lnTo>
                    <a:pt x="84" y="597"/>
                  </a:lnTo>
                  <a:lnTo>
                    <a:pt x="95" y="613"/>
                  </a:lnTo>
                  <a:lnTo>
                    <a:pt x="90" y="618"/>
                  </a:lnTo>
                  <a:lnTo>
                    <a:pt x="74" y="602"/>
                  </a:lnTo>
                  <a:lnTo>
                    <a:pt x="79" y="602"/>
                  </a:lnTo>
                  <a:moveTo>
                    <a:pt x="37" y="449"/>
                  </a:moveTo>
                  <a:lnTo>
                    <a:pt x="42" y="465"/>
                  </a:lnTo>
                  <a:lnTo>
                    <a:pt x="32" y="460"/>
                  </a:lnTo>
                  <a:lnTo>
                    <a:pt x="32" y="438"/>
                  </a:lnTo>
                  <a:lnTo>
                    <a:pt x="37" y="449"/>
                  </a:lnTo>
                  <a:moveTo>
                    <a:pt x="47" y="502"/>
                  </a:moveTo>
                  <a:lnTo>
                    <a:pt x="42" y="502"/>
                  </a:lnTo>
                  <a:lnTo>
                    <a:pt x="42" y="470"/>
                  </a:lnTo>
                  <a:lnTo>
                    <a:pt x="58" y="502"/>
                  </a:lnTo>
                  <a:lnTo>
                    <a:pt x="47" y="502"/>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099" name="Freeform 707"/>
            <p:cNvSpPr>
              <a:spLocks noEditPoints="1"/>
            </p:cNvSpPr>
            <p:nvPr/>
          </p:nvSpPr>
          <p:spPr bwMode="auto">
            <a:xfrm>
              <a:off x="1560" y="1978"/>
              <a:ext cx="158" cy="63"/>
            </a:xfrm>
            <a:custGeom>
              <a:avLst/>
              <a:gdLst>
                <a:gd name="T0" fmla="*/ 21 w 158"/>
                <a:gd name="T1" fmla="*/ 0 h 63"/>
                <a:gd name="T2" fmla="*/ 37 w 158"/>
                <a:gd name="T3" fmla="*/ 0 h 63"/>
                <a:gd name="T4" fmla="*/ 158 w 158"/>
                <a:gd name="T5" fmla="*/ 47 h 63"/>
                <a:gd name="T6" fmla="*/ 158 w 158"/>
                <a:gd name="T7" fmla="*/ 58 h 63"/>
                <a:gd name="T8" fmla="*/ 111 w 158"/>
                <a:gd name="T9" fmla="*/ 63 h 63"/>
                <a:gd name="T10" fmla="*/ 105 w 158"/>
                <a:gd name="T11" fmla="*/ 47 h 63"/>
                <a:gd name="T12" fmla="*/ 37 w 158"/>
                <a:gd name="T13" fmla="*/ 16 h 63"/>
                <a:gd name="T14" fmla="*/ 32 w 158"/>
                <a:gd name="T15" fmla="*/ 16 h 63"/>
                <a:gd name="T16" fmla="*/ 16 w 158"/>
                <a:gd name="T17" fmla="*/ 26 h 63"/>
                <a:gd name="T18" fmla="*/ 0 w 158"/>
                <a:gd name="T19" fmla="*/ 26 h 63"/>
                <a:gd name="T20" fmla="*/ 5 w 158"/>
                <a:gd name="T21" fmla="*/ 5 h 63"/>
                <a:gd name="T22" fmla="*/ 21 w 158"/>
                <a:gd name="T23" fmla="*/ 0 h 63"/>
                <a:gd name="T24" fmla="*/ 16 w 158"/>
                <a:gd name="T25" fmla="*/ 37 h 63"/>
                <a:gd name="T26" fmla="*/ 21 w 158"/>
                <a:gd name="T27" fmla="*/ 42 h 63"/>
                <a:gd name="T28" fmla="*/ 11 w 158"/>
                <a:gd name="T29" fmla="*/ 47 h 63"/>
                <a:gd name="T30" fmla="*/ 11 w 158"/>
                <a:gd name="T31" fmla="*/ 42 h 63"/>
                <a:gd name="T32" fmla="*/ 16 w 158"/>
                <a:gd name="T33" fmla="*/ 32 h 63"/>
                <a:gd name="T34" fmla="*/ 16 w 158"/>
                <a:gd name="T35" fmla="*/ 37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58" h="63">
                  <a:moveTo>
                    <a:pt x="21" y="0"/>
                  </a:moveTo>
                  <a:lnTo>
                    <a:pt x="37" y="0"/>
                  </a:lnTo>
                  <a:lnTo>
                    <a:pt x="158" y="47"/>
                  </a:lnTo>
                  <a:lnTo>
                    <a:pt x="158" y="58"/>
                  </a:lnTo>
                  <a:lnTo>
                    <a:pt x="111" y="63"/>
                  </a:lnTo>
                  <a:lnTo>
                    <a:pt x="105" y="47"/>
                  </a:lnTo>
                  <a:lnTo>
                    <a:pt x="37" y="16"/>
                  </a:lnTo>
                  <a:lnTo>
                    <a:pt x="32" y="16"/>
                  </a:lnTo>
                  <a:lnTo>
                    <a:pt x="16" y="26"/>
                  </a:lnTo>
                  <a:lnTo>
                    <a:pt x="0" y="26"/>
                  </a:lnTo>
                  <a:lnTo>
                    <a:pt x="5" y="5"/>
                  </a:lnTo>
                  <a:lnTo>
                    <a:pt x="21" y="0"/>
                  </a:lnTo>
                  <a:moveTo>
                    <a:pt x="16" y="37"/>
                  </a:moveTo>
                  <a:lnTo>
                    <a:pt x="21" y="42"/>
                  </a:lnTo>
                  <a:lnTo>
                    <a:pt x="11" y="47"/>
                  </a:lnTo>
                  <a:lnTo>
                    <a:pt x="11" y="42"/>
                  </a:lnTo>
                  <a:lnTo>
                    <a:pt x="16" y="32"/>
                  </a:lnTo>
                  <a:lnTo>
                    <a:pt x="16" y="37"/>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00" name="Freeform 708"/>
            <p:cNvSpPr>
              <a:spLocks noEditPoints="1"/>
            </p:cNvSpPr>
            <p:nvPr/>
          </p:nvSpPr>
          <p:spPr bwMode="auto">
            <a:xfrm>
              <a:off x="2979" y="1371"/>
              <a:ext cx="58" cy="53"/>
            </a:xfrm>
            <a:custGeom>
              <a:avLst/>
              <a:gdLst>
                <a:gd name="T0" fmla="*/ 47 w 58"/>
                <a:gd name="T1" fmla="*/ 27 h 53"/>
                <a:gd name="T2" fmla="*/ 52 w 58"/>
                <a:gd name="T3" fmla="*/ 27 h 53"/>
                <a:gd name="T4" fmla="*/ 58 w 58"/>
                <a:gd name="T5" fmla="*/ 48 h 53"/>
                <a:gd name="T6" fmla="*/ 52 w 58"/>
                <a:gd name="T7" fmla="*/ 53 h 53"/>
                <a:gd name="T8" fmla="*/ 37 w 58"/>
                <a:gd name="T9" fmla="*/ 48 h 53"/>
                <a:gd name="T10" fmla="*/ 37 w 58"/>
                <a:gd name="T11" fmla="*/ 32 h 53"/>
                <a:gd name="T12" fmla="*/ 42 w 58"/>
                <a:gd name="T13" fmla="*/ 27 h 53"/>
                <a:gd name="T14" fmla="*/ 47 w 58"/>
                <a:gd name="T15" fmla="*/ 27 h 53"/>
                <a:gd name="T16" fmla="*/ 31 w 58"/>
                <a:gd name="T17" fmla="*/ 5 h 53"/>
                <a:gd name="T18" fmla="*/ 31 w 58"/>
                <a:gd name="T19" fmla="*/ 11 h 53"/>
                <a:gd name="T20" fmla="*/ 26 w 58"/>
                <a:gd name="T21" fmla="*/ 11 h 53"/>
                <a:gd name="T22" fmla="*/ 37 w 58"/>
                <a:gd name="T23" fmla="*/ 21 h 53"/>
                <a:gd name="T24" fmla="*/ 37 w 58"/>
                <a:gd name="T25" fmla="*/ 42 h 53"/>
                <a:gd name="T26" fmla="*/ 26 w 58"/>
                <a:gd name="T27" fmla="*/ 53 h 53"/>
                <a:gd name="T28" fmla="*/ 5 w 58"/>
                <a:gd name="T29" fmla="*/ 53 h 53"/>
                <a:gd name="T30" fmla="*/ 5 w 58"/>
                <a:gd name="T31" fmla="*/ 48 h 53"/>
                <a:gd name="T32" fmla="*/ 0 w 58"/>
                <a:gd name="T33" fmla="*/ 37 h 53"/>
                <a:gd name="T34" fmla="*/ 0 w 58"/>
                <a:gd name="T35" fmla="*/ 11 h 53"/>
                <a:gd name="T36" fmla="*/ 26 w 58"/>
                <a:gd name="T37" fmla="*/ 0 h 53"/>
                <a:gd name="T38" fmla="*/ 31 w 58"/>
                <a:gd name="T39" fmla="*/ 5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58" h="53">
                  <a:moveTo>
                    <a:pt x="47" y="27"/>
                  </a:moveTo>
                  <a:lnTo>
                    <a:pt x="52" y="27"/>
                  </a:lnTo>
                  <a:lnTo>
                    <a:pt x="58" y="48"/>
                  </a:lnTo>
                  <a:lnTo>
                    <a:pt x="52" y="53"/>
                  </a:lnTo>
                  <a:lnTo>
                    <a:pt x="37" y="48"/>
                  </a:lnTo>
                  <a:lnTo>
                    <a:pt x="37" y="32"/>
                  </a:lnTo>
                  <a:lnTo>
                    <a:pt x="42" y="27"/>
                  </a:lnTo>
                  <a:lnTo>
                    <a:pt x="47" y="27"/>
                  </a:lnTo>
                  <a:moveTo>
                    <a:pt x="31" y="5"/>
                  </a:moveTo>
                  <a:lnTo>
                    <a:pt x="31" y="11"/>
                  </a:lnTo>
                  <a:lnTo>
                    <a:pt x="26" y="11"/>
                  </a:lnTo>
                  <a:lnTo>
                    <a:pt x="37" y="21"/>
                  </a:lnTo>
                  <a:lnTo>
                    <a:pt x="37" y="42"/>
                  </a:lnTo>
                  <a:lnTo>
                    <a:pt x="26" y="53"/>
                  </a:lnTo>
                  <a:lnTo>
                    <a:pt x="5" y="53"/>
                  </a:lnTo>
                  <a:lnTo>
                    <a:pt x="5" y="48"/>
                  </a:lnTo>
                  <a:lnTo>
                    <a:pt x="0" y="37"/>
                  </a:lnTo>
                  <a:lnTo>
                    <a:pt x="0" y="11"/>
                  </a:lnTo>
                  <a:lnTo>
                    <a:pt x="26" y="0"/>
                  </a:lnTo>
                  <a:lnTo>
                    <a:pt x="31" y="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01" name="Freeform 709"/>
            <p:cNvSpPr>
              <a:spLocks noEditPoints="1"/>
            </p:cNvSpPr>
            <p:nvPr/>
          </p:nvSpPr>
          <p:spPr bwMode="auto">
            <a:xfrm>
              <a:off x="2050" y="3313"/>
              <a:ext cx="37" cy="21"/>
            </a:xfrm>
            <a:custGeom>
              <a:avLst/>
              <a:gdLst>
                <a:gd name="T0" fmla="*/ 37 w 37"/>
                <a:gd name="T1" fmla="*/ 5 h 21"/>
                <a:gd name="T2" fmla="*/ 37 w 37"/>
                <a:gd name="T3" fmla="*/ 5 h 21"/>
                <a:gd name="T4" fmla="*/ 22 w 37"/>
                <a:gd name="T5" fmla="*/ 21 h 21"/>
                <a:gd name="T6" fmla="*/ 11 w 37"/>
                <a:gd name="T7" fmla="*/ 11 h 21"/>
                <a:gd name="T8" fmla="*/ 22 w 37"/>
                <a:gd name="T9" fmla="*/ 0 h 21"/>
                <a:gd name="T10" fmla="*/ 32 w 37"/>
                <a:gd name="T11" fmla="*/ 0 h 21"/>
                <a:gd name="T12" fmla="*/ 37 w 37"/>
                <a:gd name="T13" fmla="*/ 5 h 21"/>
                <a:gd name="T14" fmla="*/ 6 w 37"/>
                <a:gd name="T15" fmla="*/ 5 h 21"/>
                <a:gd name="T16" fmla="*/ 6 w 37"/>
                <a:gd name="T17" fmla="*/ 11 h 21"/>
                <a:gd name="T18" fmla="*/ 0 w 37"/>
                <a:gd name="T19" fmla="*/ 11 h 21"/>
                <a:gd name="T20" fmla="*/ 6 w 37"/>
                <a:gd name="T21" fmla="*/ 0 h 21"/>
                <a:gd name="T22" fmla="*/ 6 w 37"/>
                <a:gd name="T23" fmla="*/ 5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7" h="21">
                  <a:moveTo>
                    <a:pt x="37" y="5"/>
                  </a:moveTo>
                  <a:lnTo>
                    <a:pt x="37" y="5"/>
                  </a:lnTo>
                  <a:lnTo>
                    <a:pt x="22" y="21"/>
                  </a:lnTo>
                  <a:lnTo>
                    <a:pt x="11" y="11"/>
                  </a:lnTo>
                  <a:lnTo>
                    <a:pt x="22" y="0"/>
                  </a:lnTo>
                  <a:lnTo>
                    <a:pt x="32" y="0"/>
                  </a:lnTo>
                  <a:lnTo>
                    <a:pt x="37" y="5"/>
                  </a:lnTo>
                  <a:moveTo>
                    <a:pt x="6" y="5"/>
                  </a:moveTo>
                  <a:lnTo>
                    <a:pt x="6" y="11"/>
                  </a:lnTo>
                  <a:lnTo>
                    <a:pt x="0" y="11"/>
                  </a:lnTo>
                  <a:lnTo>
                    <a:pt x="6" y="0"/>
                  </a:lnTo>
                  <a:lnTo>
                    <a:pt x="6" y="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02" name="Freeform 710"/>
            <p:cNvSpPr>
              <a:spLocks noEditPoints="1"/>
            </p:cNvSpPr>
            <p:nvPr/>
          </p:nvSpPr>
          <p:spPr bwMode="auto">
            <a:xfrm>
              <a:off x="5652" y="2690"/>
              <a:ext cx="22" cy="37"/>
            </a:xfrm>
            <a:custGeom>
              <a:avLst/>
              <a:gdLst>
                <a:gd name="T0" fmla="*/ 11 w 22"/>
                <a:gd name="T1" fmla="*/ 27 h 37"/>
                <a:gd name="T2" fmla="*/ 16 w 22"/>
                <a:gd name="T3" fmla="*/ 27 h 37"/>
                <a:gd name="T4" fmla="*/ 11 w 22"/>
                <a:gd name="T5" fmla="*/ 37 h 37"/>
                <a:gd name="T6" fmla="*/ 0 w 22"/>
                <a:gd name="T7" fmla="*/ 32 h 37"/>
                <a:gd name="T8" fmla="*/ 6 w 22"/>
                <a:gd name="T9" fmla="*/ 16 h 37"/>
                <a:gd name="T10" fmla="*/ 6 w 22"/>
                <a:gd name="T11" fmla="*/ 21 h 37"/>
                <a:gd name="T12" fmla="*/ 11 w 22"/>
                <a:gd name="T13" fmla="*/ 27 h 37"/>
                <a:gd name="T14" fmla="*/ 16 w 22"/>
                <a:gd name="T15" fmla="*/ 0 h 37"/>
                <a:gd name="T16" fmla="*/ 22 w 22"/>
                <a:gd name="T17" fmla="*/ 6 h 37"/>
                <a:gd name="T18" fmla="*/ 11 w 22"/>
                <a:gd name="T19" fmla="*/ 11 h 37"/>
                <a:gd name="T20" fmla="*/ 6 w 22"/>
                <a:gd name="T21" fmla="*/ 0 h 37"/>
                <a:gd name="T22" fmla="*/ 16 w 22"/>
                <a:gd name="T23" fmla="*/ 0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2" h="37">
                  <a:moveTo>
                    <a:pt x="11" y="27"/>
                  </a:moveTo>
                  <a:lnTo>
                    <a:pt x="16" y="27"/>
                  </a:lnTo>
                  <a:lnTo>
                    <a:pt x="11" y="37"/>
                  </a:lnTo>
                  <a:lnTo>
                    <a:pt x="0" y="32"/>
                  </a:lnTo>
                  <a:lnTo>
                    <a:pt x="6" y="16"/>
                  </a:lnTo>
                  <a:lnTo>
                    <a:pt x="6" y="21"/>
                  </a:lnTo>
                  <a:lnTo>
                    <a:pt x="11" y="27"/>
                  </a:lnTo>
                  <a:moveTo>
                    <a:pt x="16" y="0"/>
                  </a:moveTo>
                  <a:lnTo>
                    <a:pt x="22" y="6"/>
                  </a:lnTo>
                  <a:lnTo>
                    <a:pt x="11" y="11"/>
                  </a:lnTo>
                  <a:lnTo>
                    <a:pt x="6" y="0"/>
                  </a:lnTo>
                  <a:lnTo>
                    <a:pt x="16"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03" name="Freeform 711"/>
            <p:cNvSpPr>
              <a:spLocks noEditPoints="1"/>
            </p:cNvSpPr>
            <p:nvPr/>
          </p:nvSpPr>
          <p:spPr bwMode="auto">
            <a:xfrm>
              <a:off x="2805" y="1482"/>
              <a:ext cx="205" cy="174"/>
            </a:xfrm>
            <a:custGeom>
              <a:avLst/>
              <a:gdLst>
                <a:gd name="T0" fmla="*/ 205 w 205"/>
                <a:gd name="T1" fmla="*/ 153 h 174"/>
                <a:gd name="T2" fmla="*/ 205 w 205"/>
                <a:gd name="T3" fmla="*/ 158 h 174"/>
                <a:gd name="T4" fmla="*/ 200 w 205"/>
                <a:gd name="T5" fmla="*/ 174 h 174"/>
                <a:gd name="T6" fmla="*/ 195 w 205"/>
                <a:gd name="T7" fmla="*/ 164 h 174"/>
                <a:gd name="T8" fmla="*/ 189 w 205"/>
                <a:gd name="T9" fmla="*/ 153 h 174"/>
                <a:gd name="T10" fmla="*/ 200 w 205"/>
                <a:gd name="T11" fmla="*/ 142 h 174"/>
                <a:gd name="T12" fmla="*/ 205 w 205"/>
                <a:gd name="T13" fmla="*/ 153 h 174"/>
                <a:gd name="T14" fmla="*/ 95 w 205"/>
                <a:gd name="T15" fmla="*/ 0 h 174"/>
                <a:gd name="T16" fmla="*/ 105 w 205"/>
                <a:gd name="T17" fmla="*/ 11 h 174"/>
                <a:gd name="T18" fmla="*/ 131 w 205"/>
                <a:gd name="T19" fmla="*/ 21 h 174"/>
                <a:gd name="T20" fmla="*/ 137 w 205"/>
                <a:gd name="T21" fmla="*/ 26 h 174"/>
                <a:gd name="T22" fmla="*/ 147 w 205"/>
                <a:gd name="T23" fmla="*/ 26 h 174"/>
                <a:gd name="T24" fmla="*/ 158 w 205"/>
                <a:gd name="T25" fmla="*/ 32 h 174"/>
                <a:gd name="T26" fmla="*/ 179 w 205"/>
                <a:gd name="T27" fmla="*/ 37 h 174"/>
                <a:gd name="T28" fmla="*/ 179 w 205"/>
                <a:gd name="T29" fmla="*/ 58 h 174"/>
                <a:gd name="T30" fmla="*/ 174 w 205"/>
                <a:gd name="T31" fmla="*/ 63 h 174"/>
                <a:gd name="T32" fmla="*/ 163 w 205"/>
                <a:gd name="T33" fmla="*/ 63 h 174"/>
                <a:gd name="T34" fmla="*/ 158 w 205"/>
                <a:gd name="T35" fmla="*/ 69 h 174"/>
                <a:gd name="T36" fmla="*/ 153 w 205"/>
                <a:gd name="T37" fmla="*/ 79 h 174"/>
                <a:gd name="T38" fmla="*/ 153 w 205"/>
                <a:gd name="T39" fmla="*/ 84 h 174"/>
                <a:gd name="T40" fmla="*/ 158 w 205"/>
                <a:gd name="T41" fmla="*/ 90 h 174"/>
                <a:gd name="T42" fmla="*/ 174 w 205"/>
                <a:gd name="T43" fmla="*/ 90 h 174"/>
                <a:gd name="T44" fmla="*/ 174 w 205"/>
                <a:gd name="T45" fmla="*/ 95 h 174"/>
                <a:gd name="T46" fmla="*/ 168 w 205"/>
                <a:gd name="T47" fmla="*/ 111 h 174"/>
                <a:gd name="T48" fmla="*/ 174 w 205"/>
                <a:gd name="T49" fmla="*/ 132 h 174"/>
                <a:gd name="T50" fmla="*/ 153 w 205"/>
                <a:gd name="T51" fmla="*/ 142 h 174"/>
                <a:gd name="T52" fmla="*/ 116 w 205"/>
                <a:gd name="T53" fmla="*/ 137 h 174"/>
                <a:gd name="T54" fmla="*/ 110 w 205"/>
                <a:gd name="T55" fmla="*/ 148 h 174"/>
                <a:gd name="T56" fmla="*/ 100 w 205"/>
                <a:gd name="T57" fmla="*/ 148 h 174"/>
                <a:gd name="T58" fmla="*/ 95 w 205"/>
                <a:gd name="T59" fmla="*/ 148 h 174"/>
                <a:gd name="T60" fmla="*/ 95 w 205"/>
                <a:gd name="T61" fmla="*/ 148 h 174"/>
                <a:gd name="T62" fmla="*/ 89 w 205"/>
                <a:gd name="T63" fmla="*/ 148 h 174"/>
                <a:gd name="T64" fmla="*/ 89 w 205"/>
                <a:gd name="T65" fmla="*/ 148 h 174"/>
                <a:gd name="T66" fmla="*/ 89 w 205"/>
                <a:gd name="T67" fmla="*/ 148 h 174"/>
                <a:gd name="T68" fmla="*/ 84 w 205"/>
                <a:gd name="T69" fmla="*/ 148 h 174"/>
                <a:gd name="T70" fmla="*/ 58 w 205"/>
                <a:gd name="T71" fmla="*/ 148 h 174"/>
                <a:gd name="T72" fmla="*/ 47 w 205"/>
                <a:gd name="T73" fmla="*/ 137 h 174"/>
                <a:gd name="T74" fmla="*/ 36 w 205"/>
                <a:gd name="T75" fmla="*/ 137 h 174"/>
                <a:gd name="T76" fmla="*/ 42 w 205"/>
                <a:gd name="T77" fmla="*/ 132 h 174"/>
                <a:gd name="T78" fmla="*/ 52 w 205"/>
                <a:gd name="T79" fmla="*/ 100 h 174"/>
                <a:gd name="T80" fmla="*/ 31 w 205"/>
                <a:gd name="T81" fmla="*/ 63 h 174"/>
                <a:gd name="T82" fmla="*/ 5 w 205"/>
                <a:gd name="T83" fmla="*/ 58 h 174"/>
                <a:gd name="T84" fmla="*/ 0 w 205"/>
                <a:gd name="T85" fmla="*/ 47 h 174"/>
                <a:gd name="T86" fmla="*/ 5 w 205"/>
                <a:gd name="T87" fmla="*/ 42 h 174"/>
                <a:gd name="T88" fmla="*/ 10 w 205"/>
                <a:gd name="T89" fmla="*/ 42 h 174"/>
                <a:gd name="T90" fmla="*/ 21 w 205"/>
                <a:gd name="T91" fmla="*/ 42 h 174"/>
                <a:gd name="T92" fmla="*/ 47 w 205"/>
                <a:gd name="T93" fmla="*/ 42 h 174"/>
                <a:gd name="T94" fmla="*/ 42 w 205"/>
                <a:gd name="T95" fmla="*/ 26 h 174"/>
                <a:gd name="T96" fmla="*/ 47 w 205"/>
                <a:gd name="T97" fmla="*/ 26 h 174"/>
                <a:gd name="T98" fmla="*/ 68 w 205"/>
                <a:gd name="T99" fmla="*/ 26 h 174"/>
                <a:gd name="T100" fmla="*/ 84 w 205"/>
                <a:gd name="T101" fmla="*/ 16 h 174"/>
                <a:gd name="T102" fmla="*/ 89 w 205"/>
                <a:gd name="T103" fmla="*/ 5 h 174"/>
                <a:gd name="T104" fmla="*/ 95 w 205"/>
                <a:gd name="T105" fmla="*/ 0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05" h="174">
                  <a:moveTo>
                    <a:pt x="205" y="153"/>
                  </a:moveTo>
                  <a:lnTo>
                    <a:pt x="205" y="158"/>
                  </a:lnTo>
                  <a:lnTo>
                    <a:pt x="200" y="174"/>
                  </a:lnTo>
                  <a:lnTo>
                    <a:pt x="195" y="164"/>
                  </a:lnTo>
                  <a:lnTo>
                    <a:pt x="189" y="153"/>
                  </a:lnTo>
                  <a:lnTo>
                    <a:pt x="200" y="142"/>
                  </a:lnTo>
                  <a:lnTo>
                    <a:pt x="205" y="153"/>
                  </a:lnTo>
                  <a:moveTo>
                    <a:pt x="95" y="0"/>
                  </a:moveTo>
                  <a:lnTo>
                    <a:pt x="105" y="11"/>
                  </a:lnTo>
                  <a:lnTo>
                    <a:pt x="131" y="21"/>
                  </a:lnTo>
                  <a:lnTo>
                    <a:pt x="137" y="26"/>
                  </a:lnTo>
                  <a:lnTo>
                    <a:pt x="147" y="26"/>
                  </a:lnTo>
                  <a:lnTo>
                    <a:pt x="158" y="32"/>
                  </a:lnTo>
                  <a:lnTo>
                    <a:pt x="179" y="37"/>
                  </a:lnTo>
                  <a:lnTo>
                    <a:pt x="179" y="58"/>
                  </a:lnTo>
                  <a:lnTo>
                    <a:pt x="174" y="63"/>
                  </a:lnTo>
                  <a:lnTo>
                    <a:pt x="163" y="63"/>
                  </a:lnTo>
                  <a:lnTo>
                    <a:pt x="158" y="69"/>
                  </a:lnTo>
                  <a:lnTo>
                    <a:pt x="153" y="79"/>
                  </a:lnTo>
                  <a:lnTo>
                    <a:pt x="153" y="84"/>
                  </a:lnTo>
                  <a:lnTo>
                    <a:pt x="158" y="90"/>
                  </a:lnTo>
                  <a:lnTo>
                    <a:pt x="174" y="90"/>
                  </a:lnTo>
                  <a:lnTo>
                    <a:pt x="174" y="95"/>
                  </a:lnTo>
                  <a:lnTo>
                    <a:pt x="168" y="111"/>
                  </a:lnTo>
                  <a:lnTo>
                    <a:pt x="174" y="132"/>
                  </a:lnTo>
                  <a:lnTo>
                    <a:pt x="153" y="142"/>
                  </a:lnTo>
                  <a:lnTo>
                    <a:pt x="116" y="137"/>
                  </a:lnTo>
                  <a:lnTo>
                    <a:pt x="110" y="148"/>
                  </a:lnTo>
                  <a:lnTo>
                    <a:pt x="100" y="148"/>
                  </a:lnTo>
                  <a:lnTo>
                    <a:pt x="95" y="148"/>
                  </a:lnTo>
                  <a:lnTo>
                    <a:pt x="95" y="148"/>
                  </a:lnTo>
                  <a:lnTo>
                    <a:pt x="89" y="148"/>
                  </a:lnTo>
                  <a:lnTo>
                    <a:pt x="89" y="148"/>
                  </a:lnTo>
                  <a:lnTo>
                    <a:pt x="89" y="148"/>
                  </a:lnTo>
                  <a:lnTo>
                    <a:pt x="84" y="148"/>
                  </a:lnTo>
                  <a:lnTo>
                    <a:pt x="58" y="148"/>
                  </a:lnTo>
                  <a:lnTo>
                    <a:pt x="47" y="137"/>
                  </a:lnTo>
                  <a:lnTo>
                    <a:pt x="36" y="137"/>
                  </a:lnTo>
                  <a:lnTo>
                    <a:pt x="42" y="132"/>
                  </a:lnTo>
                  <a:lnTo>
                    <a:pt x="52" y="100"/>
                  </a:lnTo>
                  <a:lnTo>
                    <a:pt x="31" y="63"/>
                  </a:lnTo>
                  <a:lnTo>
                    <a:pt x="5" y="58"/>
                  </a:lnTo>
                  <a:lnTo>
                    <a:pt x="0" y="47"/>
                  </a:lnTo>
                  <a:lnTo>
                    <a:pt x="5" y="42"/>
                  </a:lnTo>
                  <a:lnTo>
                    <a:pt x="10" y="42"/>
                  </a:lnTo>
                  <a:lnTo>
                    <a:pt x="21" y="42"/>
                  </a:lnTo>
                  <a:lnTo>
                    <a:pt x="47" y="42"/>
                  </a:lnTo>
                  <a:lnTo>
                    <a:pt x="42" y="26"/>
                  </a:lnTo>
                  <a:lnTo>
                    <a:pt x="47" y="26"/>
                  </a:lnTo>
                  <a:lnTo>
                    <a:pt x="68" y="26"/>
                  </a:lnTo>
                  <a:lnTo>
                    <a:pt x="84" y="16"/>
                  </a:lnTo>
                  <a:lnTo>
                    <a:pt x="89" y="5"/>
                  </a:lnTo>
                  <a:lnTo>
                    <a:pt x="95"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04" name="Freeform 712"/>
            <p:cNvSpPr>
              <a:spLocks noEditPoints="1"/>
            </p:cNvSpPr>
            <p:nvPr/>
          </p:nvSpPr>
          <p:spPr bwMode="auto">
            <a:xfrm>
              <a:off x="3163" y="1651"/>
              <a:ext cx="100" cy="121"/>
            </a:xfrm>
            <a:custGeom>
              <a:avLst/>
              <a:gdLst>
                <a:gd name="T0" fmla="*/ 0 w 100"/>
                <a:gd name="T1" fmla="*/ 37 h 121"/>
                <a:gd name="T2" fmla="*/ 11 w 100"/>
                <a:gd name="T3" fmla="*/ 26 h 121"/>
                <a:gd name="T4" fmla="*/ 16 w 100"/>
                <a:gd name="T5" fmla="*/ 16 h 121"/>
                <a:gd name="T6" fmla="*/ 27 w 100"/>
                <a:gd name="T7" fmla="*/ 10 h 121"/>
                <a:gd name="T8" fmla="*/ 37 w 100"/>
                <a:gd name="T9" fmla="*/ 5 h 121"/>
                <a:gd name="T10" fmla="*/ 42 w 100"/>
                <a:gd name="T11" fmla="*/ 5 h 121"/>
                <a:gd name="T12" fmla="*/ 53 w 100"/>
                <a:gd name="T13" fmla="*/ 0 h 121"/>
                <a:gd name="T14" fmla="*/ 58 w 100"/>
                <a:gd name="T15" fmla="*/ 0 h 121"/>
                <a:gd name="T16" fmla="*/ 74 w 100"/>
                <a:gd name="T17" fmla="*/ 5 h 121"/>
                <a:gd name="T18" fmla="*/ 85 w 100"/>
                <a:gd name="T19" fmla="*/ 5 h 121"/>
                <a:gd name="T20" fmla="*/ 95 w 100"/>
                <a:gd name="T21" fmla="*/ 5 h 121"/>
                <a:gd name="T22" fmla="*/ 90 w 100"/>
                <a:gd name="T23" fmla="*/ 16 h 121"/>
                <a:gd name="T24" fmla="*/ 74 w 100"/>
                <a:gd name="T25" fmla="*/ 10 h 121"/>
                <a:gd name="T26" fmla="*/ 69 w 100"/>
                <a:gd name="T27" fmla="*/ 10 h 121"/>
                <a:gd name="T28" fmla="*/ 58 w 100"/>
                <a:gd name="T29" fmla="*/ 16 h 121"/>
                <a:gd name="T30" fmla="*/ 53 w 100"/>
                <a:gd name="T31" fmla="*/ 16 h 121"/>
                <a:gd name="T32" fmla="*/ 63 w 100"/>
                <a:gd name="T33" fmla="*/ 26 h 121"/>
                <a:gd name="T34" fmla="*/ 53 w 100"/>
                <a:gd name="T35" fmla="*/ 21 h 121"/>
                <a:gd name="T36" fmla="*/ 58 w 100"/>
                <a:gd name="T37" fmla="*/ 32 h 121"/>
                <a:gd name="T38" fmla="*/ 48 w 100"/>
                <a:gd name="T39" fmla="*/ 21 h 121"/>
                <a:gd name="T40" fmla="*/ 53 w 100"/>
                <a:gd name="T41" fmla="*/ 32 h 121"/>
                <a:gd name="T42" fmla="*/ 37 w 100"/>
                <a:gd name="T43" fmla="*/ 21 h 121"/>
                <a:gd name="T44" fmla="*/ 48 w 100"/>
                <a:gd name="T45" fmla="*/ 42 h 121"/>
                <a:gd name="T46" fmla="*/ 48 w 100"/>
                <a:gd name="T47" fmla="*/ 47 h 121"/>
                <a:gd name="T48" fmla="*/ 53 w 100"/>
                <a:gd name="T49" fmla="*/ 47 h 121"/>
                <a:gd name="T50" fmla="*/ 63 w 100"/>
                <a:gd name="T51" fmla="*/ 63 h 121"/>
                <a:gd name="T52" fmla="*/ 63 w 100"/>
                <a:gd name="T53" fmla="*/ 68 h 121"/>
                <a:gd name="T54" fmla="*/ 48 w 100"/>
                <a:gd name="T55" fmla="*/ 68 h 121"/>
                <a:gd name="T56" fmla="*/ 53 w 100"/>
                <a:gd name="T57" fmla="*/ 79 h 121"/>
                <a:gd name="T58" fmla="*/ 42 w 100"/>
                <a:gd name="T59" fmla="*/ 74 h 121"/>
                <a:gd name="T60" fmla="*/ 53 w 100"/>
                <a:gd name="T61" fmla="*/ 84 h 121"/>
                <a:gd name="T62" fmla="*/ 53 w 100"/>
                <a:gd name="T63" fmla="*/ 95 h 121"/>
                <a:gd name="T64" fmla="*/ 42 w 100"/>
                <a:gd name="T65" fmla="*/ 84 h 121"/>
                <a:gd name="T66" fmla="*/ 42 w 100"/>
                <a:gd name="T67" fmla="*/ 90 h 121"/>
                <a:gd name="T68" fmla="*/ 32 w 100"/>
                <a:gd name="T69" fmla="*/ 84 h 121"/>
                <a:gd name="T70" fmla="*/ 32 w 100"/>
                <a:gd name="T71" fmla="*/ 84 h 121"/>
                <a:gd name="T72" fmla="*/ 27 w 100"/>
                <a:gd name="T73" fmla="*/ 74 h 121"/>
                <a:gd name="T74" fmla="*/ 21 w 100"/>
                <a:gd name="T75" fmla="*/ 68 h 121"/>
                <a:gd name="T76" fmla="*/ 21 w 100"/>
                <a:gd name="T77" fmla="*/ 58 h 121"/>
                <a:gd name="T78" fmla="*/ 27 w 100"/>
                <a:gd name="T79" fmla="*/ 58 h 121"/>
                <a:gd name="T80" fmla="*/ 48 w 100"/>
                <a:gd name="T81" fmla="*/ 63 h 121"/>
                <a:gd name="T82" fmla="*/ 48 w 100"/>
                <a:gd name="T83" fmla="*/ 58 h 121"/>
                <a:gd name="T84" fmla="*/ 37 w 100"/>
                <a:gd name="T85" fmla="*/ 58 h 121"/>
                <a:gd name="T86" fmla="*/ 16 w 100"/>
                <a:gd name="T87" fmla="*/ 58 h 121"/>
                <a:gd name="T88" fmla="*/ 0 w 100"/>
                <a:gd name="T89" fmla="*/ 37 h 121"/>
                <a:gd name="T90" fmla="*/ 79 w 100"/>
                <a:gd name="T91" fmla="*/ 111 h 121"/>
                <a:gd name="T92" fmla="*/ 100 w 100"/>
                <a:gd name="T93" fmla="*/ 111 h 121"/>
                <a:gd name="T94" fmla="*/ 100 w 100"/>
                <a:gd name="T95" fmla="*/ 116 h 121"/>
                <a:gd name="T96" fmla="*/ 79 w 100"/>
                <a:gd name="T97" fmla="*/ 121 h 121"/>
                <a:gd name="T98" fmla="*/ 58 w 100"/>
                <a:gd name="T99" fmla="*/ 111 h 121"/>
                <a:gd name="T100" fmla="*/ 58 w 100"/>
                <a:gd name="T101" fmla="*/ 105 h 121"/>
                <a:gd name="T102" fmla="*/ 79 w 100"/>
                <a:gd name="T103" fmla="*/ 111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00" h="121">
                  <a:moveTo>
                    <a:pt x="0" y="37"/>
                  </a:moveTo>
                  <a:lnTo>
                    <a:pt x="11" y="26"/>
                  </a:lnTo>
                  <a:lnTo>
                    <a:pt x="16" y="16"/>
                  </a:lnTo>
                  <a:lnTo>
                    <a:pt x="27" y="10"/>
                  </a:lnTo>
                  <a:lnTo>
                    <a:pt x="37" y="5"/>
                  </a:lnTo>
                  <a:lnTo>
                    <a:pt x="42" y="5"/>
                  </a:lnTo>
                  <a:lnTo>
                    <a:pt x="53" y="0"/>
                  </a:lnTo>
                  <a:lnTo>
                    <a:pt x="58" y="0"/>
                  </a:lnTo>
                  <a:lnTo>
                    <a:pt x="74" y="5"/>
                  </a:lnTo>
                  <a:lnTo>
                    <a:pt x="85" y="5"/>
                  </a:lnTo>
                  <a:lnTo>
                    <a:pt x="95" y="5"/>
                  </a:lnTo>
                  <a:lnTo>
                    <a:pt x="90" y="16"/>
                  </a:lnTo>
                  <a:lnTo>
                    <a:pt x="74" y="10"/>
                  </a:lnTo>
                  <a:lnTo>
                    <a:pt x="69" y="10"/>
                  </a:lnTo>
                  <a:lnTo>
                    <a:pt x="58" y="16"/>
                  </a:lnTo>
                  <a:lnTo>
                    <a:pt x="53" y="16"/>
                  </a:lnTo>
                  <a:lnTo>
                    <a:pt x="63" y="26"/>
                  </a:lnTo>
                  <a:lnTo>
                    <a:pt x="53" y="21"/>
                  </a:lnTo>
                  <a:lnTo>
                    <a:pt x="58" y="32"/>
                  </a:lnTo>
                  <a:lnTo>
                    <a:pt x="48" y="21"/>
                  </a:lnTo>
                  <a:lnTo>
                    <a:pt x="53" y="32"/>
                  </a:lnTo>
                  <a:lnTo>
                    <a:pt x="37" y="21"/>
                  </a:lnTo>
                  <a:lnTo>
                    <a:pt x="48" y="42"/>
                  </a:lnTo>
                  <a:lnTo>
                    <a:pt x="48" y="47"/>
                  </a:lnTo>
                  <a:lnTo>
                    <a:pt x="53" y="47"/>
                  </a:lnTo>
                  <a:lnTo>
                    <a:pt x="63" y="63"/>
                  </a:lnTo>
                  <a:lnTo>
                    <a:pt x="63" y="68"/>
                  </a:lnTo>
                  <a:lnTo>
                    <a:pt x="48" y="68"/>
                  </a:lnTo>
                  <a:lnTo>
                    <a:pt x="53" y="79"/>
                  </a:lnTo>
                  <a:lnTo>
                    <a:pt x="42" y="74"/>
                  </a:lnTo>
                  <a:lnTo>
                    <a:pt x="53" y="84"/>
                  </a:lnTo>
                  <a:lnTo>
                    <a:pt x="53" y="95"/>
                  </a:lnTo>
                  <a:lnTo>
                    <a:pt x="42" y="84"/>
                  </a:lnTo>
                  <a:lnTo>
                    <a:pt x="42" y="90"/>
                  </a:lnTo>
                  <a:lnTo>
                    <a:pt x="32" y="84"/>
                  </a:lnTo>
                  <a:lnTo>
                    <a:pt x="32" y="84"/>
                  </a:lnTo>
                  <a:lnTo>
                    <a:pt x="27" y="74"/>
                  </a:lnTo>
                  <a:lnTo>
                    <a:pt x="21" y="68"/>
                  </a:lnTo>
                  <a:lnTo>
                    <a:pt x="21" y="58"/>
                  </a:lnTo>
                  <a:lnTo>
                    <a:pt x="27" y="58"/>
                  </a:lnTo>
                  <a:lnTo>
                    <a:pt x="48" y="63"/>
                  </a:lnTo>
                  <a:lnTo>
                    <a:pt x="48" y="58"/>
                  </a:lnTo>
                  <a:lnTo>
                    <a:pt x="37" y="58"/>
                  </a:lnTo>
                  <a:lnTo>
                    <a:pt x="16" y="58"/>
                  </a:lnTo>
                  <a:lnTo>
                    <a:pt x="0" y="37"/>
                  </a:lnTo>
                  <a:moveTo>
                    <a:pt x="79" y="111"/>
                  </a:moveTo>
                  <a:lnTo>
                    <a:pt x="100" y="111"/>
                  </a:lnTo>
                  <a:lnTo>
                    <a:pt x="100" y="116"/>
                  </a:lnTo>
                  <a:lnTo>
                    <a:pt x="79" y="121"/>
                  </a:lnTo>
                  <a:lnTo>
                    <a:pt x="58" y="111"/>
                  </a:lnTo>
                  <a:lnTo>
                    <a:pt x="58" y="105"/>
                  </a:lnTo>
                  <a:lnTo>
                    <a:pt x="79" y="11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05" name="Freeform 713"/>
            <p:cNvSpPr>
              <a:spLocks noEditPoints="1"/>
            </p:cNvSpPr>
            <p:nvPr/>
          </p:nvSpPr>
          <p:spPr bwMode="auto">
            <a:xfrm>
              <a:off x="4371" y="2300"/>
              <a:ext cx="733" cy="280"/>
            </a:xfrm>
            <a:custGeom>
              <a:avLst/>
              <a:gdLst>
                <a:gd name="T0" fmla="*/ 279 w 733"/>
                <a:gd name="T1" fmla="*/ 74 h 280"/>
                <a:gd name="T2" fmla="*/ 316 w 733"/>
                <a:gd name="T3" fmla="*/ 68 h 280"/>
                <a:gd name="T4" fmla="*/ 332 w 733"/>
                <a:gd name="T5" fmla="*/ 21 h 280"/>
                <a:gd name="T6" fmla="*/ 369 w 733"/>
                <a:gd name="T7" fmla="*/ 63 h 280"/>
                <a:gd name="T8" fmla="*/ 364 w 733"/>
                <a:gd name="T9" fmla="*/ 116 h 280"/>
                <a:gd name="T10" fmla="*/ 316 w 733"/>
                <a:gd name="T11" fmla="*/ 169 h 280"/>
                <a:gd name="T12" fmla="*/ 248 w 733"/>
                <a:gd name="T13" fmla="*/ 148 h 280"/>
                <a:gd name="T14" fmla="*/ 237 w 733"/>
                <a:gd name="T15" fmla="*/ 68 h 280"/>
                <a:gd name="T16" fmla="*/ 42 w 733"/>
                <a:gd name="T17" fmla="*/ 5 h 280"/>
                <a:gd name="T18" fmla="*/ 116 w 733"/>
                <a:gd name="T19" fmla="*/ 79 h 280"/>
                <a:gd name="T20" fmla="*/ 153 w 733"/>
                <a:gd name="T21" fmla="*/ 190 h 280"/>
                <a:gd name="T22" fmla="*/ 58 w 733"/>
                <a:gd name="T23" fmla="*/ 79 h 280"/>
                <a:gd name="T24" fmla="*/ 37 w 733"/>
                <a:gd name="T25" fmla="*/ 32 h 280"/>
                <a:gd name="T26" fmla="*/ 622 w 733"/>
                <a:gd name="T27" fmla="*/ 111 h 280"/>
                <a:gd name="T28" fmla="*/ 627 w 733"/>
                <a:gd name="T29" fmla="*/ 148 h 280"/>
                <a:gd name="T30" fmla="*/ 659 w 733"/>
                <a:gd name="T31" fmla="*/ 137 h 280"/>
                <a:gd name="T32" fmla="*/ 685 w 733"/>
                <a:gd name="T33" fmla="*/ 121 h 280"/>
                <a:gd name="T34" fmla="*/ 733 w 733"/>
                <a:gd name="T35" fmla="*/ 142 h 280"/>
                <a:gd name="T36" fmla="*/ 675 w 733"/>
                <a:gd name="T37" fmla="*/ 248 h 280"/>
                <a:gd name="T38" fmla="*/ 649 w 733"/>
                <a:gd name="T39" fmla="*/ 179 h 280"/>
                <a:gd name="T40" fmla="*/ 591 w 733"/>
                <a:gd name="T41" fmla="*/ 148 h 280"/>
                <a:gd name="T42" fmla="*/ 564 w 733"/>
                <a:gd name="T43" fmla="*/ 111 h 280"/>
                <a:gd name="T44" fmla="*/ 480 w 733"/>
                <a:gd name="T45" fmla="*/ 63 h 280"/>
                <a:gd name="T46" fmla="*/ 411 w 733"/>
                <a:gd name="T47" fmla="*/ 90 h 280"/>
                <a:gd name="T48" fmla="*/ 427 w 733"/>
                <a:gd name="T49" fmla="*/ 111 h 280"/>
                <a:gd name="T50" fmla="*/ 459 w 733"/>
                <a:gd name="T51" fmla="*/ 127 h 280"/>
                <a:gd name="T52" fmla="*/ 459 w 733"/>
                <a:gd name="T53" fmla="*/ 169 h 280"/>
                <a:gd name="T54" fmla="*/ 411 w 733"/>
                <a:gd name="T55" fmla="*/ 158 h 280"/>
                <a:gd name="T56" fmla="*/ 406 w 733"/>
                <a:gd name="T57" fmla="*/ 153 h 280"/>
                <a:gd name="T58" fmla="*/ 390 w 733"/>
                <a:gd name="T59" fmla="*/ 195 h 280"/>
                <a:gd name="T60" fmla="*/ 380 w 733"/>
                <a:gd name="T61" fmla="*/ 142 h 280"/>
                <a:gd name="T62" fmla="*/ 417 w 733"/>
                <a:gd name="T63" fmla="*/ 74 h 280"/>
                <a:gd name="T64" fmla="*/ 221 w 733"/>
                <a:gd name="T65" fmla="*/ 206 h 280"/>
                <a:gd name="T66" fmla="*/ 290 w 733"/>
                <a:gd name="T67" fmla="*/ 216 h 280"/>
                <a:gd name="T68" fmla="*/ 322 w 733"/>
                <a:gd name="T69" fmla="*/ 237 h 280"/>
                <a:gd name="T70" fmla="*/ 248 w 733"/>
                <a:gd name="T71" fmla="*/ 232 h 280"/>
                <a:gd name="T72" fmla="*/ 174 w 733"/>
                <a:gd name="T73" fmla="*/ 222 h 280"/>
                <a:gd name="T74" fmla="*/ 190 w 733"/>
                <a:gd name="T75" fmla="*/ 200 h 280"/>
                <a:gd name="T76" fmla="*/ 538 w 733"/>
                <a:gd name="T77" fmla="*/ 90 h 280"/>
                <a:gd name="T78" fmla="*/ 511 w 733"/>
                <a:gd name="T79" fmla="*/ 111 h 280"/>
                <a:gd name="T80" fmla="*/ 538 w 733"/>
                <a:gd name="T81" fmla="*/ 47 h 280"/>
                <a:gd name="T82" fmla="*/ 548 w 733"/>
                <a:gd name="T83" fmla="*/ 148 h 280"/>
                <a:gd name="T84" fmla="*/ 569 w 733"/>
                <a:gd name="T85" fmla="*/ 163 h 280"/>
                <a:gd name="T86" fmla="*/ 527 w 733"/>
                <a:gd name="T87" fmla="*/ 148 h 280"/>
                <a:gd name="T88" fmla="*/ 453 w 733"/>
                <a:gd name="T89" fmla="*/ 269 h 280"/>
                <a:gd name="T90" fmla="*/ 464 w 733"/>
                <a:gd name="T91" fmla="*/ 269 h 280"/>
                <a:gd name="T92" fmla="*/ 438 w 733"/>
                <a:gd name="T93" fmla="*/ 248 h 280"/>
                <a:gd name="T94" fmla="*/ 401 w 733"/>
                <a:gd name="T95" fmla="*/ 253 h 280"/>
                <a:gd name="T96" fmla="*/ 343 w 733"/>
                <a:gd name="T97" fmla="*/ 258 h 280"/>
                <a:gd name="T98" fmla="*/ 211 w 733"/>
                <a:gd name="T99" fmla="*/ 142 h 280"/>
                <a:gd name="T100" fmla="*/ 200 w 733"/>
                <a:gd name="T101" fmla="*/ 153 h 280"/>
                <a:gd name="T102" fmla="*/ 506 w 733"/>
                <a:gd name="T103" fmla="*/ 163 h 280"/>
                <a:gd name="T104" fmla="*/ 511 w 733"/>
                <a:gd name="T105" fmla="*/ 153 h 280"/>
                <a:gd name="T106" fmla="*/ 390 w 733"/>
                <a:gd name="T107" fmla="*/ 274 h 280"/>
                <a:gd name="T108" fmla="*/ 401 w 733"/>
                <a:gd name="T109" fmla="*/ 274 h 280"/>
                <a:gd name="T110" fmla="*/ 179 w 733"/>
                <a:gd name="T111" fmla="*/ 142 h 280"/>
                <a:gd name="T112" fmla="*/ 190 w 733"/>
                <a:gd name="T113" fmla="*/ 153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733" h="280">
                  <a:moveTo>
                    <a:pt x="242" y="74"/>
                  </a:moveTo>
                  <a:lnTo>
                    <a:pt x="253" y="79"/>
                  </a:lnTo>
                  <a:lnTo>
                    <a:pt x="279" y="74"/>
                  </a:lnTo>
                  <a:lnTo>
                    <a:pt x="285" y="68"/>
                  </a:lnTo>
                  <a:lnTo>
                    <a:pt x="300" y="74"/>
                  </a:lnTo>
                  <a:lnTo>
                    <a:pt x="316" y="68"/>
                  </a:lnTo>
                  <a:lnTo>
                    <a:pt x="322" y="42"/>
                  </a:lnTo>
                  <a:lnTo>
                    <a:pt x="332" y="42"/>
                  </a:lnTo>
                  <a:lnTo>
                    <a:pt x="332" y="21"/>
                  </a:lnTo>
                  <a:lnTo>
                    <a:pt x="353" y="21"/>
                  </a:lnTo>
                  <a:lnTo>
                    <a:pt x="364" y="21"/>
                  </a:lnTo>
                  <a:lnTo>
                    <a:pt x="369" y="63"/>
                  </a:lnTo>
                  <a:lnTo>
                    <a:pt x="385" y="79"/>
                  </a:lnTo>
                  <a:lnTo>
                    <a:pt x="369" y="79"/>
                  </a:lnTo>
                  <a:lnTo>
                    <a:pt x="364" y="116"/>
                  </a:lnTo>
                  <a:lnTo>
                    <a:pt x="348" y="116"/>
                  </a:lnTo>
                  <a:lnTo>
                    <a:pt x="337" y="169"/>
                  </a:lnTo>
                  <a:lnTo>
                    <a:pt x="316" y="169"/>
                  </a:lnTo>
                  <a:lnTo>
                    <a:pt x="269" y="158"/>
                  </a:lnTo>
                  <a:lnTo>
                    <a:pt x="264" y="153"/>
                  </a:lnTo>
                  <a:lnTo>
                    <a:pt x="248" y="148"/>
                  </a:lnTo>
                  <a:lnTo>
                    <a:pt x="227" y="100"/>
                  </a:lnTo>
                  <a:lnTo>
                    <a:pt x="227" y="74"/>
                  </a:lnTo>
                  <a:lnTo>
                    <a:pt x="237" y="68"/>
                  </a:lnTo>
                  <a:lnTo>
                    <a:pt x="242" y="74"/>
                  </a:lnTo>
                  <a:moveTo>
                    <a:pt x="0" y="0"/>
                  </a:moveTo>
                  <a:lnTo>
                    <a:pt x="42" y="5"/>
                  </a:lnTo>
                  <a:lnTo>
                    <a:pt x="58" y="32"/>
                  </a:lnTo>
                  <a:lnTo>
                    <a:pt x="74" y="32"/>
                  </a:lnTo>
                  <a:lnTo>
                    <a:pt x="116" y="79"/>
                  </a:lnTo>
                  <a:lnTo>
                    <a:pt x="169" y="142"/>
                  </a:lnTo>
                  <a:lnTo>
                    <a:pt x="169" y="179"/>
                  </a:lnTo>
                  <a:lnTo>
                    <a:pt x="153" y="190"/>
                  </a:lnTo>
                  <a:lnTo>
                    <a:pt x="90" y="137"/>
                  </a:lnTo>
                  <a:lnTo>
                    <a:pt x="90" y="121"/>
                  </a:lnTo>
                  <a:lnTo>
                    <a:pt x="58" y="79"/>
                  </a:lnTo>
                  <a:lnTo>
                    <a:pt x="47" y="53"/>
                  </a:lnTo>
                  <a:lnTo>
                    <a:pt x="37" y="47"/>
                  </a:lnTo>
                  <a:lnTo>
                    <a:pt x="37" y="32"/>
                  </a:lnTo>
                  <a:lnTo>
                    <a:pt x="0" y="5"/>
                  </a:lnTo>
                  <a:lnTo>
                    <a:pt x="0" y="0"/>
                  </a:lnTo>
                  <a:moveTo>
                    <a:pt x="622" y="111"/>
                  </a:moveTo>
                  <a:lnTo>
                    <a:pt x="627" y="121"/>
                  </a:lnTo>
                  <a:lnTo>
                    <a:pt x="622" y="132"/>
                  </a:lnTo>
                  <a:lnTo>
                    <a:pt x="627" y="148"/>
                  </a:lnTo>
                  <a:lnTo>
                    <a:pt x="633" y="142"/>
                  </a:lnTo>
                  <a:lnTo>
                    <a:pt x="643" y="158"/>
                  </a:lnTo>
                  <a:lnTo>
                    <a:pt x="659" y="137"/>
                  </a:lnTo>
                  <a:lnTo>
                    <a:pt x="675" y="132"/>
                  </a:lnTo>
                  <a:lnTo>
                    <a:pt x="670" y="127"/>
                  </a:lnTo>
                  <a:lnTo>
                    <a:pt x="685" y="121"/>
                  </a:lnTo>
                  <a:lnTo>
                    <a:pt x="717" y="137"/>
                  </a:lnTo>
                  <a:lnTo>
                    <a:pt x="722" y="137"/>
                  </a:lnTo>
                  <a:lnTo>
                    <a:pt x="733" y="142"/>
                  </a:lnTo>
                  <a:lnTo>
                    <a:pt x="722" y="258"/>
                  </a:lnTo>
                  <a:lnTo>
                    <a:pt x="707" y="243"/>
                  </a:lnTo>
                  <a:lnTo>
                    <a:pt x="675" y="248"/>
                  </a:lnTo>
                  <a:lnTo>
                    <a:pt x="696" y="222"/>
                  </a:lnTo>
                  <a:lnTo>
                    <a:pt x="680" y="195"/>
                  </a:lnTo>
                  <a:lnTo>
                    <a:pt x="649" y="179"/>
                  </a:lnTo>
                  <a:lnTo>
                    <a:pt x="612" y="169"/>
                  </a:lnTo>
                  <a:lnTo>
                    <a:pt x="601" y="169"/>
                  </a:lnTo>
                  <a:lnTo>
                    <a:pt x="591" y="148"/>
                  </a:lnTo>
                  <a:lnTo>
                    <a:pt x="622" y="137"/>
                  </a:lnTo>
                  <a:lnTo>
                    <a:pt x="596" y="137"/>
                  </a:lnTo>
                  <a:lnTo>
                    <a:pt x="564" y="111"/>
                  </a:lnTo>
                  <a:lnTo>
                    <a:pt x="596" y="105"/>
                  </a:lnTo>
                  <a:lnTo>
                    <a:pt x="622" y="111"/>
                  </a:lnTo>
                  <a:moveTo>
                    <a:pt x="480" y="63"/>
                  </a:moveTo>
                  <a:lnTo>
                    <a:pt x="485" y="68"/>
                  </a:lnTo>
                  <a:lnTo>
                    <a:pt x="469" y="90"/>
                  </a:lnTo>
                  <a:lnTo>
                    <a:pt x="411" y="90"/>
                  </a:lnTo>
                  <a:lnTo>
                    <a:pt x="401" y="100"/>
                  </a:lnTo>
                  <a:lnTo>
                    <a:pt x="411" y="121"/>
                  </a:lnTo>
                  <a:lnTo>
                    <a:pt x="427" y="111"/>
                  </a:lnTo>
                  <a:lnTo>
                    <a:pt x="453" y="105"/>
                  </a:lnTo>
                  <a:lnTo>
                    <a:pt x="453" y="111"/>
                  </a:lnTo>
                  <a:lnTo>
                    <a:pt x="459" y="127"/>
                  </a:lnTo>
                  <a:lnTo>
                    <a:pt x="422" y="132"/>
                  </a:lnTo>
                  <a:lnTo>
                    <a:pt x="438" y="153"/>
                  </a:lnTo>
                  <a:lnTo>
                    <a:pt x="459" y="169"/>
                  </a:lnTo>
                  <a:lnTo>
                    <a:pt x="453" y="200"/>
                  </a:lnTo>
                  <a:lnTo>
                    <a:pt x="427" y="195"/>
                  </a:lnTo>
                  <a:lnTo>
                    <a:pt x="411" y="158"/>
                  </a:lnTo>
                  <a:lnTo>
                    <a:pt x="417" y="142"/>
                  </a:lnTo>
                  <a:lnTo>
                    <a:pt x="406" y="148"/>
                  </a:lnTo>
                  <a:lnTo>
                    <a:pt x="406" y="153"/>
                  </a:lnTo>
                  <a:lnTo>
                    <a:pt x="401" y="200"/>
                  </a:lnTo>
                  <a:lnTo>
                    <a:pt x="395" y="200"/>
                  </a:lnTo>
                  <a:lnTo>
                    <a:pt x="390" y="195"/>
                  </a:lnTo>
                  <a:lnTo>
                    <a:pt x="390" y="158"/>
                  </a:lnTo>
                  <a:lnTo>
                    <a:pt x="385" y="158"/>
                  </a:lnTo>
                  <a:lnTo>
                    <a:pt x="380" y="142"/>
                  </a:lnTo>
                  <a:lnTo>
                    <a:pt x="395" y="95"/>
                  </a:lnTo>
                  <a:lnTo>
                    <a:pt x="401" y="84"/>
                  </a:lnTo>
                  <a:lnTo>
                    <a:pt x="417" y="74"/>
                  </a:lnTo>
                  <a:lnTo>
                    <a:pt x="464" y="84"/>
                  </a:lnTo>
                  <a:lnTo>
                    <a:pt x="480" y="63"/>
                  </a:lnTo>
                  <a:moveTo>
                    <a:pt x="221" y="206"/>
                  </a:moveTo>
                  <a:lnTo>
                    <a:pt x="253" y="211"/>
                  </a:lnTo>
                  <a:lnTo>
                    <a:pt x="264" y="206"/>
                  </a:lnTo>
                  <a:lnTo>
                    <a:pt x="290" y="216"/>
                  </a:lnTo>
                  <a:lnTo>
                    <a:pt x="295" y="227"/>
                  </a:lnTo>
                  <a:lnTo>
                    <a:pt x="322" y="232"/>
                  </a:lnTo>
                  <a:lnTo>
                    <a:pt x="322" y="237"/>
                  </a:lnTo>
                  <a:lnTo>
                    <a:pt x="316" y="243"/>
                  </a:lnTo>
                  <a:lnTo>
                    <a:pt x="285" y="248"/>
                  </a:lnTo>
                  <a:lnTo>
                    <a:pt x="248" y="232"/>
                  </a:lnTo>
                  <a:lnTo>
                    <a:pt x="200" y="232"/>
                  </a:lnTo>
                  <a:lnTo>
                    <a:pt x="190" y="222"/>
                  </a:lnTo>
                  <a:lnTo>
                    <a:pt x="174" y="222"/>
                  </a:lnTo>
                  <a:lnTo>
                    <a:pt x="169" y="216"/>
                  </a:lnTo>
                  <a:lnTo>
                    <a:pt x="184" y="200"/>
                  </a:lnTo>
                  <a:lnTo>
                    <a:pt x="190" y="200"/>
                  </a:lnTo>
                  <a:lnTo>
                    <a:pt x="221" y="206"/>
                  </a:lnTo>
                  <a:moveTo>
                    <a:pt x="538" y="68"/>
                  </a:moveTo>
                  <a:lnTo>
                    <a:pt x="538" y="90"/>
                  </a:lnTo>
                  <a:lnTo>
                    <a:pt x="533" y="127"/>
                  </a:lnTo>
                  <a:lnTo>
                    <a:pt x="517" y="127"/>
                  </a:lnTo>
                  <a:lnTo>
                    <a:pt x="511" y="111"/>
                  </a:lnTo>
                  <a:lnTo>
                    <a:pt x="517" y="84"/>
                  </a:lnTo>
                  <a:lnTo>
                    <a:pt x="527" y="58"/>
                  </a:lnTo>
                  <a:lnTo>
                    <a:pt x="538" y="47"/>
                  </a:lnTo>
                  <a:lnTo>
                    <a:pt x="538" y="68"/>
                  </a:lnTo>
                  <a:moveTo>
                    <a:pt x="527" y="148"/>
                  </a:moveTo>
                  <a:lnTo>
                    <a:pt x="548" y="148"/>
                  </a:lnTo>
                  <a:lnTo>
                    <a:pt x="569" y="153"/>
                  </a:lnTo>
                  <a:lnTo>
                    <a:pt x="575" y="163"/>
                  </a:lnTo>
                  <a:lnTo>
                    <a:pt x="569" y="163"/>
                  </a:lnTo>
                  <a:lnTo>
                    <a:pt x="548" y="158"/>
                  </a:lnTo>
                  <a:lnTo>
                    <a:pt x="522" y="163"/>
                  </a:lnTo>
                  <a:lnTo>
                    <a:pt x="527" y="148"/>
                  </a:lnTo>
                  <a:moveTo>
                    <a:pt x="464" y="269"/>
                  </a:moveTo>
                  <a:lnTo>
                    <a:pt x="453" y="274"/>
                  </a:lnTo>
                  <a:lnTo>
                    <a:pt x="453" y="269"/>
                  </a:lnTo>
                  <a:lnTo>
                    <a:pt x="475" y="258"/>
                  </a:lnTo>
                  <a:lnTo>
                    <a:pt x="475" y="264"/>
                  </a:lnTo>
                  <a:lnTo>
                    <a:pt x="464" y="269"/>
                  </a:lnTo>
                  <a:moveTo>
                    <a:pt x="401" y="253"/>
                  </a:moveTo>
                  <a:lnTo>
                    <a:pt x="401" y="248"/>
                  </a:lnTo>
                  <a:lnTo>
                    <a:pt x="438" y="248"/>
                  </a:lnTo>
                  <a:lnTo>
                    <a:pt x="438" y="253"/>
                  </a:lnTo>
                  <a:lnTo>
                    <a:pt x="395" y="253"/>
                  </a:lnTo>
                  <a:lnTo>
                    <a:pt x="401" y="253"/>
                  </a:lnTo>
                  <a:moveTo>
                    <a:pt x="359" y="253"/>
                  </a:moveTo>
                  <a:lnTo>
                    <a:pt x="374" y="253"/>
                  </a:lnTo>
                  <a:lnTo>
                    <a:pt x="343" y="258"/>
                  </a:lnTo>
                  <a:lnTo>
                    <a:pt x="343" y="248"/>
                  </a:lnTo>
                  <a:lnTo>
                    <a:pt x="359" y="253"/>
                  </a:lnTo>
                  <a:moveTo>
                    <a:pt x="211" y="142"/>
                  </a:moveTo>
                  <a:lnTo>
                    <a:pt x="211" y="142"/>
                  </a:lnTo>
                  <a:lnTo>
                    <a:pt x="211" y="153"/>
                  </a:lnTo>
                  <a:lnTo>
                    <a:pt x="200" y="153"/>
                  </a:lnTo>
                  <a:lnTo>
                    <a:pt x="206" y="142"/>
                  </a:lnTo>
                  <a:lnTo>
                    <a:pt x="211" y="142"/>
                  </a:lnTo>
                  <a:moveTo>
                    <a:pt x="506" y="163"/>
                  </a:moveTo>
                  <a:lnTo>
                    <a:pt x="501" y="163"/>
                  </a:lnTo>
                  <a:lnTo>
                    <a:pt x="496" y="153"/>
                  </a:lnTo>
                  <a:lnTo>
                    <a:pt x="511" y="153"/>
                  </a:lnTo>
                  <a:lnTo>
                    <a:pt x="517" y="163"/>
                  </a:lnTo>
                  <a:lnTo>
                    <a:pt x="506" y="163"/>
                  </a:lnTo>
                  <a:moveTo>
                    <a:pt x="390" y="274"/>
                  </a:moveTo>
                  <a:lnTo>
                    <a:pt x="380" y="274"/>
                  </a:lnTo>
                  <a:lnTo>
                    <a:pt x="380" y="269"/>
                  </a:lnTo>
                  <a:lnTo>
                    <a:pt x="401" y="274"/>
                  </a:lnTo>
                  <a:lnTo>
                    <a:pt x="401" y="280"/>
                  </a:lnTo>
                  <a:lnTo>
                    <a:pt x="390" y="274"/>
                  </a:lnTo>
                  <a:moveTo>
                    <a:pt x="179" y="142"/>
                  </a:moveTo>
                  <a:lnTo>
                    <a:pt x="163" y="132"/>
                  </a:lnTo>
                  <a:lnTo>
                    <a:pt x="179" y="121"/>
                  </a:lnTo>
                  <a:lnTo>
                    <a:pt x="190" y="153"/>
                  </a:lnTo>
                  <a:lnTo>
                    <a:pt x="179" y="142"/>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06" name="Freeform 714"/>
            <p:cNvSpPr>
              <a:spLocks noEditPoints="1"/>
            </p:cNvSpPr>
            <p:nvPr/>
          </p:nvSpPr>
          <p:spPr bwMode="auto">
            <a:xfrm>
              <a:off x="2973" y="1556"/>
              <a:ext cx="169" cy="185"/>
            </a:xfrm>
            <a:custGeom>
              <a:avLst/>
              <a:gdLst>
                <a:gd name="T0" fmla="*/ 95 w 169"/>
                <a:gd name="T1" fmla="*/ 10 h 185"/>
                <a:gd name="T2" fmla="*/ 90 w 169"/>
                <a:gd name="T3" fmla="*/ 21 h 185"/>
                <a:gd name="T4" fmla="*/ 79 w 169"/>
                <a:gd name="T5" fmla="*/ 21 h 185"/>
                <a:gd name="T6" fmla="*/ 74 w 169"/>
                <a:gd name="T7" fmla="*/ 37 h 185"/>
                <a:gd name="T8" fmla="*/ 95 w 169"/>
                <a:gd name="T9" fmla="*/ 79 h 185"/>
                <a:gd name="T10" fmla="*/ 132 w 169"/>
                <a:gd name="T11" fmla="*/ 95 h 185"/>
                <a:gd name="T12" fmla="*/ 137 w 169"/>
                <a:gd name="T13" fmla="*/ 100 h 185"/>
                <a:gd name="T14" fmla="*/ 143 w 169"/>
                <a:gd name="T15" fmla="*/ 100 h 185"/>
                <a:gd name="T16" fmla="*/ 169 w 169"/>
                <a:gd name="T17" fmla="*/ 121 h 185"/>
                <a:gd name="T18" fmla="*/ 164 w 169"/>
                <a:gd name="T19" fmla="*/ 127 h 185"/>
                <a:gd name="T20" fmla="*/ 159 w 169"/>
                <a:gd name="T21" fmla="*/ 121 h 185"/>
                <a:gd name="T22" fmla="*/ 143 w 169"/>
                <a:gd name="T23" fmla="*/ 127 h 185"/>
                <a:gd name="T24" fmla="*/ 153 w 169"/>
                <a:gd name="T25" fmla="*/ 142 h 185"/>
                <a:gd name="T26" fmla="*/ 137 w 169"/>
                <a:gd name="T27" fmla="*/ 158 h 185"/>
                <a:gd name="T28" fmla="*/ 132 w 169"/>
                <a:gd name="T29" fmla="*/ 158 h 185"/>
                <a:gd name="T30" fmla="*/ 127 w 169"/>
                <a:gd name="T31" fmla="*/ 127 h 185"/>
                <a:gd name="T32" fmla="*/ 116 w 169"/>
                <a:gd name="T33" fmla="*/ 121 h 185"/>
                <a:gd name="T34" fmla="*/ 79 w 169"/>
                <a:gd name="T35" fmla="*/ 95 h 185"/>
                <a:gd name="T36" fmla="*/ 43 w 169"/>
                <a:gd name="T37" fmla="*/ 58 h 185"/>
                <a:gd name="T38" fmla="*/ 32 w 169"/>
                <a:gd name="T39" fmla="*/ 53 h 185"/>
                <a:gd name="T40" fmla="*/ 16 w 169"/>
                <a:gd name="T41" fmla="*/ 58 h 185"/>
                <a:gd name="T42" fmla="*/ 6 w 169"/>
                <a:gd name="T43" fmla="*/ 58 h 185"/>
                <a:gd name="T44" fmla="*/ 0 w 169"/>
                <a:gd name="T45" fmla="*/ 37 h 185"/>
                <a:gd name="T46" fmla="*/ 6 w 169"/>
                <a:gd name="T47" fmla="*/ 21 h 185"/>
                <a:gd name="T48" fmla="*/ 6 w 169"/>
                <a:gd name="T49" fmla="*/ 16 h 185"/>
                <a:gd name="T50" fmla="*/ 16 w 169"/>
                <a:gd name="T51" fmla="*/ 16 h 185"/>
                <a:gd name="T52" fmla="*/ 16 w 169"/>
                <a:gd name="T53" fmla="*/ 10 h 185"/>
                <a:gd name="T54" fmla="*/ 21 w 169"/>
                <a:gd name="T55" fmla="*/ 16 h 185"/>
                <a:gd name="T56" fmla="*/ 32 w 169"/>
                <a:gd name="T57" fmla="*/ 10 h 185"/>
                <a:gd name="T58" fmla="*/ 43 w 169"/>
                <a:gd name="T59" fmla="*/ 10 h 185"/>
                <a:gd name="T60" fmla="*/ 43 w 169"/>
                <a:gd name="T61" fmla="*/ 0 h 185"/>
                <a:gd name="T62" fmla="*/ 69 w 169"/>
                <a:gd name="T63" fmla="*/ 0 h 185"/>
                <a:gd name="T64" fmla="*/ 79 w 169"/>
                <a:gd name="T65" fmla="*/ 5 h 185"/>
                <a:gd name="T66" fmla="*/ 95 w 169"/>
                <a:gd name="T67" fmla="*/ 5 h 185"/>
                <a:gd name="T68" fmla="*/ 95 w 169"/>
                <a:gd name="T69" fmla="*/ 10 h 185"/>
                <a:gd name="T70" fmla="*/ 106 w 169"/>
                <a:gd name="T71" fmla="*/ 153 h 185"/>
                <a:gd name="T72" fmla="*/ 127 w 169"/>
                <a:gd name="T73" fmla="*/ 153 h 185"/>
                <a:gd name="T74" fmla="*/ 122 w 169"/>
                <a:gd name="T75" fmla="*/ 174 h 185"/>
                <a:gd name="T76" fmla="*/ 122 w 169"/>
                <a:gd name="T77" fmla="*/ 185 h 185"/>
                <a:gd name="T78" fmla="*/ 79 w 169"/>
                <a:gd name="T79" fmla="*/ 163 h 185"/>
                <a:gd name="T80" fmla="*/ 85 w 169"/>
                <a:gd name="T81" fmla="*/ 158 h 185"/>
                <a:gd name="T82" fmla="*/ 106 w 169"/>
                <a:gd name="T83" fmla="*/ 153 h 185"/>
                <a:gd name="T84" fmla="*/ 27 w 169"/>
                <a:gd name="T85" fmla="*/ 142 h 185"/>
                <a:gd name="T86" fmla="*/ 21 w 169"/>
                <a:gd name="T87" fmla="*/ 142 h 185"/>
                <a:gd name="T88" fmla="*/ 16 w 169"/>
                <a:gd name="T89" fmla="*/ 105 h 185"/>
                <a:gd name="T90" fmla="*/ 32 w 169"/>
                <a:gd name="T91" fmla="*/ 100 h 185"/>
                <a:gd name="T92" fmla="*/ 37 w 169"/>
                <a:gd name="T93" fmla="*/ 121 h 185"/>
                <a:gd name="T94" fmla="*/ 37 w 169"/>
                <a:gd name="T95" fmla="*/ 137 h 185"/>
                <a:gd name="T96" fmla="*/ 27 w 169"/>
                <a:gd name="T97" fmla="*/ 142 h 1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69" h="185">
                  <a:moveTo>
                    <a:pt x="95" y="10"/>
                  </a:moveTo>
                  <a:lnTo>
                    <a:pt x="90" y="21"/>
                  </a:lnTo>
                  <a:lnTo>
                    <a:pt x="79" y="21"/>
                  </a:lnTo>
                  <a:lnTo>
                    <a:pt x="74" y="37"/>
                  </a:lnTo>
                  <a:lnTo>
                    <a:pt x="95" y="79"/>
                  </a:lnTo>
                  <a:lnTo>
                    <a:pt x="132" y="95"/>
                  </a:lnTo>
                  <a:lnTo>
                    <a:pt x="137" y="100"/>
                  </a:lnTo>
                  <a:lnTo>
                    <a:pt x="143" y="100"/>
                  </a:lnTo>
                  <a:lnTo>
                    <a:pt x="169" y="121"/>
                  </a:lnTo>
                  <a:lnTo>
                    <a:pt x="164" y="127"/>
                  </a:lnTo>
                  <a:lnTo>
                    <a:pt x="159" y="121"/>
                  </a:lnTo>
                  <a:lnTo>
                    <a:pt x="143" y="127"/>
                  </a:lnTo>
                  <a:lnTo>
                    <a:pt x="153" y="142"/>
                  </a:lnTo>
                  <a:lnTo>
                    <a:pt x="137" y="158"/>
                  </a:lnTo>
                  <a:lnTo>
                    <a:pt x="132" y="158"/>
                  </a:lnTo>
                  <a:lnTo>
                    <a:pt x="127" y="127"/>
                  </a:lnTo>
                  <a:lnTo>
                    <a:pt x="116" y="121"/>
                  </a:lnTo>
                  <a:lnTo>
                    <a:pt x="79" y="95"/>
                  </a:lnTo>
                  <a:lnTo>
                    <a:pt x="43" y="58"/>
                  </a:lnTo>
                  <a:lnTo>
                    <a:pt x="32" y="53"/>
                  </a:lnTo>
                  <a:lnTo>
                    <a:pt x="16" y="58"/>
                  </a:lnTo>
                  <a:lnTo>
                    <a:pt x="6" y="58"/>
                  </a:lnTo>
                  <a:lnTo>
                    <a:pt x="0" y="37"/>
                  </a:lnTo>
                  <a:lnTo>
                    <a:pt x="6" y="21"/>
                  </a:lnTo>
                  <a:lnTo>
                    <a:pt x="6" y="16"/>
                  </a:lnTo>
                  <a:lnTo>
                    <a:pt x="16" y="16"/>
                  </a:lnTo>
                  <a:lnTo>
                    <a:pt x="16" y="10"/>
                  </a:lnTo>
                  <a:lnTo>
                    <a:pt x="21" y="16"/>
                  </a:lnTo>
                  <a:lnTo>
                    <a:pt x="32" y="10"/>
                  </a:lnTo>
                  <a:lnTo>
                    <a:pt x="43" y="10"/>
                  </a:lnTo>
                  <a:lnTo>
                    <a:pt x="43" y="0"/>
                  </a:lnTo>
                  <a:lnTo>
                    <a:pt x="69" y="0"/>
                  </a:lnTo>
                  <a:lnTo>
                    <a:pt x="79" y="5"/>
                  </a:lnTo>
                  <a:lnTo>
                    <a:pt x="95" y="5"/>
                  </a:lnTo>
                  <a:lnTo>
                    <a:pt x="95" y="10"/>
                  </a:lnTo>
                  <a:moveTo>
                    <a:pt x="106" y="153"/>
                  </a:moveTo>
                  <a:lnTo>
                    <a:pt x="127" y="153"/>
                  </a:lnTo>
                  <a:lnTo>
                    <a:pt x="122" y="174"/>
                  </a:lnTo>
                  <a:lnTo>
                    <a:pt x="122" y="185"/>
                  </a:lnTo>
                  <a:lnTo>
                    <a:pt x="79" y="163"/>
                  </a:lnTo>
                  <a:lnTo>
                    <a:pt x="85" y="158"/>
                  </a:lnTo>
                  <a:lnTo>
                    <a:pt x="106" y="153"/>
                  </a:lnTo>
                  <a:moveTo>
                    <a:pt x="27" y="142"/>
                  </a:moveTo>
                  <a:lnTo>
                    <a:pt x="21" y="142"/>
                  </a:lnTo>
                  <a:lnTo>
                    <a:pt x="16" y="105"/>
                  </a:lnTo>
                  <a:lnTo>
                    <a:pt x="32" y="100"/>
                  </a:lnTo>
                  <a:lnTo>
                    <a:pt x="37" y="121"/>
                  </a:lnTo>
                  <a:lnTo>
                    <a:pt x="37" y="137"/>
                  </a:lnTo>
                  <a:lnTo>
                    <a:pt x="27" y="142"/>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07" name="Freeform 715"/>
            <p:cNvSpPr>
              <a:spLocks noEditPoints="1"/>
            </p:cNvSpPr>
            <p:nvPr/>
          </p:nvSpPr>
          <p:spPr bwMode="auto">
            <a:xfrm>
              <a:off x="4814" y="1582"/>
              <a:ext cx="153" cy="259"/>
            </a:xfrm>
            <a:custGeom>
              <a:avLst/>
              <a:gdLst>
                <a:gd name="T0" fmla="*/ 137 w 153"/>
                <a:gd name="T1" fmla="*/ 106 h 259"/>
                <a:gd name="T2" fmla="*/ 132 w 153"/>
                <a:gd name="T3" fmla="*/ 127 h 259"/>
                <a:gd name="T4" fmla="*/ 153 w 153"/>
                <a:gd name="T5" fmla="*/ 180 h 259"/>
                <a:gd name="T6" fmla="*/ 132 w 153"/>
                <a:gd name="T7" fmla="*/ 190 h 259"/>
                <a:gd name="T8" fmla="*/ 100 w 153"/>
                <a:gd name="T9" fmla="*/ 190 h 259"/>
                <a:gd name="T10" fmla="*/ 100 w 153"/>
                <a:gd name="T11" fmla="*/ 217 h 259"/>
                <a:gd name="T12" fmla="*/ 79 w 153"/>
                <a:gd name="T13" fmla="*/ 201 h 259"/>
                <a:gd name="T14" fmla="*/ 63 w 153"/>
                <a:gd name="T15" fmla="*/ 195 h 259"/>
                <a:gd name="T16" fmla="*/ 37 w 153"/>
                <a:gd name="T17" fmla="*/ 211 h 259"/>
                <a:gd name="T18" fmla="*/ 21 w 153"/>
                <a:gd name="T19" fmla="*/ 206 h 259"/>
                <a:gd name="T20" fmla="*/ 21 w 153"/>
                <a:gd name="T21" fmla="*/ 195 h 259"/>
                <a:gd name="T22" fmla="*/ 58 w 153"/>
                <a:gd name="T23" fmla="*/ 174 h 259"/>
                <a:gd name="T24" fmla="*/ 84 w 153"/>
                <a:gd name="T25" fmla="*/ 164 h 259"/>
                <a:gd name="T26" fmla="*/ 95 w 153"/>
                <a:gd name="T27" fmla="*/ 153 h 259"/>
                <a:gd name="T28" fmla="*/ 111 w 153"/>
                <a:gd name="T29" fmla="*/ 111 h 259"/>
                <a:gd name="T30" fmla="*/ 100 w 153"/>
                <a:gd name="T31" fmla="*/ 69 h 259"/>
                <a:gd name="T32" fmla="*/ 63 w 153"/>
                <a:gd name="T33" fmla="*/ 0 h 259"/>
                <a:gd name="T34" fmla="*/ 111 w 153"/>
                <a:gd name="T35" fmla="*/ 21 h 259"/>
                <a:gd name="T36" fmla="*/ 148 w 153"/>
                <a:gd name="T37" fmla="*/ 42 h 259"/>
                <a:gd name="T38" fmla="*/ 126 w 153"/>
                <a:gd name="T39" fmla="*/ 64 h 259"/>
                <a:gd name="T40" fmla="*/ 90 w 153"/>
                <a:gd name="T41" fmla="*/ 74 h 259"/>
                <a:gd name="T42" fmla="*/ 68 w 153"/>
                <a:gd name="T43" fmla="*/ 37 h 259"/>
                <a:gd name="T44" fmla="*/ 74 w 153"/>
                <a:gd name="T45" fmla="*/ 16 h 259"/>
                <a:gd name="T46" fmla="*/ 63 w 153"/>
                <a:gd name="T47" fmla="*/ 0 h 259"/>
                <a:gd name="T48" fmla="*/ 21 w 153"/>
                <a:gd name="T49" fmla="*/ 206 h 259"/>
                <a:gd name="T50" fmla="*/ 47 w 153"/>
                <a:gd name="T51" fmla="*/ 227 h 259"/>
                <a:gd name="T52" fmla="*/ 42 w 153"/>
                <a:gd name="T53" fmla="*/ 259 h 259"/>
                <a:gd name="T54" fmla="*/ 16 w 153"/>
                <a:gd name="T55" fmla="*/ 243 h 259"/>
                <a:gd name="T56" fmla="*/ 10 w 153"/>
                <a:gd name="T57" fmla="*/ 227 h 259"/>
                <a:gd name="T58" fmla="*/ 16 w 153"/>
                <a:gd name="T59" fmla="*/ 206 h 259"/>
                <a:gd name="T60" fmla="*/ 47 w 153"/>
                <a:gd name="T61" fmla="*/ 222 h 259"/>
                <a:gd name="T62" fmla="*/ 42 w 153"/>
                <a:gd name="T63" fmla="*/ 217 h 259"/>
                <a:gd name="T64" fmla="*/ 58 w 153"/>
                <a:gd name="T65" fmla="*/ 206 h 259"/>
                <a:gd name="T66" fmla="*/ 63 w 153"/>
                <a:gd name="T67" fmla="*/ 195 h 259"/>
                <a:gd name="T68" fmla="*/ 79 w 153"/>
                <a:gd name="T69" fmla="*/ 206 h 259"/>
                <a:gd name="T70" fmla="*/ 63 w 153"/>
                <a:gd name="T71" fmla="*/ 217 h 259"/>
                <a:gd name="T72" fmla="*/ 53 w 153"/>
                <a:gd name="T73" fmla="*/ 227 h 2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53" h="259">
                  <a:moveTo>
                    <a:pt x="116" y="85"/>
                  </a:moveTo>
                  <a:lnTo>
                    <a:pt x="137" y="106"/>
                  </a:lnTo>
                  <a:lnTo>
                    <a:pt x="137" y="127"/>
                  </a:lnTo>
                  <a:lnTo>
                    <a:pt x="132" y="127"/>
                  </a:lnTo>
                  <a:lnTo>
                    <a:pt x="142" y="148"/>
                  </a:lnTo>
                  <a:lnTo>
                    <a:pt x="153" y="180"/>
                  </a:lnTo>
                  <a:lnTo>
                    <a:pt x="148" y="185"/>
                  </a:lnTo>
                  <a:lnTo>
                    <a:pt x="132" y="190"/>
                  </a:lnTo>
                  <a:lnTo>
                    <a:pt x="121" y="195"/>
                  </a:lnTo>
                  <a:lnTo>
                    <a:pt x="100" y="190"/>
                  </a:lnTo>
                  <a:lnTo>
                    <a:pt x="111" y="201"/>
                  </a:lnTo>
                  <a:lnTo>
                    <a:pt x="100" y="217"/>
                  </a:lnTo>
                  <a:lnTo>
                    <a:pt x="84" y="206"/>
                  </a:lnTo>
                  <a:lnTo>
                    <a:pt x="79" y="201"/>
                  </a:lnTo>
                  <a:lnTo>
                    <a:pt x="84" y="195"/>
                  </a:lnTo>
                  <a:lnTo>
                    <a:pt x="63" y="195"/>
                  </a:lnTo>
                  <a:lnTo>
                    <a:pt x="42" y="201"/>
                  </a:lnTo>
                  <a:lnTo>
                    <a:pt x="37" y="211"/>
                  </a:lnTo>
                  <a:lnTo>
                    <a:pt x="32" y="201"/>
                  </a:lnTo>
                  <a:lnTo>
                    <a:pt x="21" y="206"/>
                  </a:lnTo>
                  <a:lnTo>
                    <a:pt x="16" y="195"/>
                  </a:lnTo>
                  <a:lnTo>
                    <a:pt x="21" y="195"/>
                  </a:lnTo>
                  <a:lnTo>
                    <a:pt x="37" y="180"/>
                  </a:lnTo>
                  <a:lnTo>
                    <a:pt x="58" y="174"/>
                  </a:lnTo>
                  <a:lnTo>
                    <a:pt x="68" y="169"/>
                  </a:lnTo>
                  <a:lnTo>
                    <a:pt x="84" y="164"/>
                  </a:lnTo>
                  <a:lnTo>
                    <a:pt x="79" y="137"/>
                  </a:lnTo>
                  <a:lnTo>
                    <a:pt x="95" y="153"/>
                  </a:lnTo>
                  <a:lnTo>
                    <a:pt x="105" y="137"/>
                  </a:lnTo>
                  <a:lnTo>
                    <a:pt x="111" y="111"/>
                  </a:lnTo>
                  <a:lnTo>
                    <a:pt x="95" y="85"/>
                  </a:lnTo>
                  <a:lnTo>
                    <a:pt x="100" y="69"/>
                  </a:lnTo>
                  <a:lnTo>
                    <a:pt x="116" y="85"/>
                  </a:lnTo>
                  <a:moveTo>
                    <a:pt x="63" y="0"/>
                  </a:moveTo>
                  <a:lnTo>
                    <a:pt x="68" y="0"/>
                  </a:lnTo>
                  <a:lnTo>
                    <a:pt x="111" y="21"/>
                  </a:lnTo>
                  <a:lnTo>
                    <a:pt x="132" y="16"/>
                  </a:lnTo>
                  <a:lnTo>
                    <a:pt x="148" y="42"/>
                  </a:lnTo>
                  <a:lnTo>
                    <a:pt x="126" y="42"/>
                  </a:lnTo>
                  <a:lnTo>
                    <a:pt x="126" y="64"/>
                  </a:lnTo>
                  <a:lnTo>
                    <a:pt x="84" y="53"/>
                  </a:lnTo>
                  <a:lnTo>
                    <a:pt x="90" y="74"/>
                  </a:lnTo>
                  <a:lnTo>
                    <a:pt x="74" y="53"/>
                  </a:lnTo>
                  <a:lnTo>
                    <a:pt x="68" y="37"/>
                  </a:lnTo>
                  <a:lnTo>
                    <a:pt x="79" y="32"/>
                  </a:lnTo>
                  <a:lnTo>
                    <a:pt x="74" y="16"/>
                  </a:lnTo>
                  <a:lnTo>
                    <a:pt x="58" y="0"/>
                  </a:lnTo>
                  <a:lnTo>
                    <a:pt x="63" y="0"/>
                  </a:lnTo>
                  <a:moveTo>
                    <a:pt x="21" y="206"/>
                  </a:moveTo>
                  <a:lnTo>
                    <a:pt x="21" y="206"/>
                  </a:lnTo>
                  <a:lnTo>
                    <a:pt x="37" y="211"/>
                  </a:lnTo>
                  <a:lnTo>
                    <a:pt x="47" y="227"/>
                  </a:lnTo>
                  <a:lnTo>
                    <a:pt x="47" y="254"/>
                  </a:lnTo>
                  <a:lnTo>
                    <a:pt x="42" y="259"/>
                  </a:lnTo>
                  <a:lnTo>
                    <a:pt x="21" y="248"/>
                  </a:lnTo>
                  <a:lnTo>
                    <a:pt x="16" y="243"/>
                  </a:lnTo>
                  <a:lnTo>
                    <a:pt x="21" y="227"/>
                  </a:lnTo>
                  <a:lnTo>
                    <a:pt x="10" y="227"/>
                  </a:lnTo>
                  <a:lnTo>
                    <a:pt x="0" y="217"/>
                  </a:lnTo>
                  <a:lnTo>
                    <a:pt x="16" y="206"/>
                  </a:lnTo>
                  <a:lnTo>
                    <a:pt x="21" y="206"/>
                  </a:lnTo>
                  <a:moveTo>
                    <a:pt x="47" y="222"/>
                  </a:moveTo>
                  <a:lnTo>
                    <a:pt x="47" y="217"/>
                  </a:lnTo>
                  <a:lnTo>
                    <a:pt x="42" y="217"/>
                  </a:lnTo>
                  <a:lnTo>
                    <a:pt x="47" y="201"/>
                  </a:lnTo>
                  <a:lnTo>
                    <a:pt x="58" y="206"/>
                  </a:lnTo>
                  <a:lnTo>
                    <a:pt x="58" y="201"/>
                  </a:lnTo>
                  <a:lnTo>
                    <a:pt x="63" y="195"/>
                  </a:lnTo>
                  <a:lnTo>
                    <a:pt x="74" y="201"/>
                  </a:lnTo>
                  <a:lnTo>
                    <a:pt x="79" y="206"/>
                  </a:lnTo>
                  <a:lnTo>
                    <a:pt x="74" y="217"/>
                  </a:lnTo>
                  <a:lnTo>
                    <a:pt x="63" y="217"/>
                  </a:lnTo>
                  <a:lnTo>
                    <a:pt x="63" y="227"/>
                  </a:lnTo>
                  <a:lnTo>
                    <a:pt x="53" y="227"/>
                  </a:lnTo>
                  <a:lnTo>
                    <a:pt x="47" y="222"/>
                  </a:lnTo>
                </a:path>
              </a:pathLst>
            </a:custGeom>
            <a:solidFill>
              <a:srgbClr val="E1E1E1"/>
            </a:solidFill>
            <a:ln w="5" cap="sq">
              <a:solidFill>
                <a:srgbClr val="000000"/>
              </a:solidFill>
              <a:prstDash val="solid"/>
              <a:miter lim="800000"/>
              <a:headEnd/>
              <a:tailEnd/>
            </a:ln>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08" name="Freeform 716"/>
            <p:cNvSpPr>
              <a:spLocks noEditPoints="1"/>
            </p:cNvSpPr>
            <p:nvPr/>
          </p:nvSpPr>
          <p:spPr bwMode="auto">
            <a:xfrm>
              <a:off x="4455" y="2268"/>
              <a:ext cx="306" cy="111"/>
            </a:xfrm>
            <a:custGeom>
              <a:avLst/>
              <a:gdLst>
                <a:gd name="T0" fmla="*/ 148 w 306"/>
                <a:gd name="T1" fmla="*/ 95 h 111"/>
                <a:gd name="T2" fmla="*/ 153 w 306"/>
                <a:gd name="T3" fmla="*/ 90 h 111"/>
                <a:gd name="T4" fmla="*/ 174 w 306"/>
                <a:gd name="T5" fmla="*/ 100 h 111"/>
                <a:gd name="T6" fmla="*/ 180 w 306"/>
                <a:gd name="T7" fmla="*/ 79 h 111"/>
                <a:gd name="T8" fmla="*/ 206 w 306"/>
                <a:gd name="T9" fmla="*/ 74 h 111"/>
                <a:gd name="T10" fmla="*/ 211 w 306"/>
                <a:gd name="T11" fmla="*/ 58 h 111"/>
                <a:gd name="T12" fmla="*/ 222 w 306"/>
                <a:gd name="T13" fmla="*/ 48 h 111"/>
                <a:gd name="T14" fmla="*/ 232 w 306"/>
                <a:gd name="T15" fmla="*/ 58 h 111"/>
                <a:gd name="T16" fmla="*/ 243 w 306"/>
                <a:gd name="T17" fmla="*/ 53 h 111"/>
                <a:gd name="T18" fmla="*/ 238 w 306"/>
                <a:gd name="T19" fmla="*/ 37 h 111"/>
                <a:gd name="T20" fmla="*/ 259 w 306"/>
                <a:gd name="T21" fmla="*/ 5 h 111"/>
                <a:gd name="T22" fmla="*/ 269 w 306"/>
                <a:gd name="T23" fmla="*/ 0 h 111"/>
                <a:gd name="T24" fmla="*/ 275 w 306"/>
                <a:gd name="T25" fmla="*/ 11 h 111"/>
                <a:gd name="T26" fmla="*/ 275 w 306"/>
                <a:gd name="T27" fmla="*/ 21 h 111"/>
                <a:gd name="T28" fmla="*/ 285 w 306"/>
                <a:gd name="T29" fmla="*/ 27 h 111"/>
                <a:gd name="T30" fmla="*/ 306 w 306"/>
                <a:gd name="T31" fmla="*/ 32 h 111"/>
                <a:gd name="T32" fmla="*/ 296 w 306"/>
                <a:gd name="T33" fmla="*/ 37 h 111"/>
                <a:gd name="T34" fmla="*/ 285 w 306"/>
                <a:gd name="T35" fmla="*/ 37 h 111"/>
                <a:gd name="T36" fmla="*/ 296 w 306"/>
                <a:gd name="T37" fmla="*/ 48 h 111"/>
                <a:gd name="T38" fmla="*/ 280 w 306"/>
                <a:gd name="T39" fmla="*/ 53 h 111"/>
                <a:gd name="T40" fmla="*/ 269 w 306"/>
                <a:gd name="T41" fmla="*/ 53 h 111"/>
                <a:gd name="T42" fmla="*/ 248 w 306"/>
                <a:gd name="T43" fmla="*/ 53 h 111"/>
                <a:gd name="T44" fmla="*/ 248 w 306"/>
                <a:gd name="T45" fmla="*/ 74 h 111"/>
                <a:gd name="T46" fmla="*/ 238 w 306"/>
                <a:gd name="T47" fmla="*/ 74 h 111"/>
                <a:gd name="T48" fmla="*/ 232 w 306"/>
                <a:gd name="T49" fmla="*/ 100 h 111"/>
                <a:gd name="T50" fmla="*/ 216 w 306"/>
                <a:gd name="T51" fmla="*/ 106 h 111"/>
                <a:gd name="T52" fmla="*/ 201 w 306"/>
                <a:gd name="T53" fmla="*/ 100 h 111"/>
                <a:gd name="T54" fmla="*/ 195 w 306"/>
                <a:gd name="T55" fmla="*/ 106 h 111"/>
                <a:gd name="T56" fmla="*/ 169 w 306"/>
                <a:gd name="T57" fmla="*/ 111 h 111"/>
                <a:gd name="T58" fmla="*/ 153 w 306"/>
                <a:gd name="T59" fmla="*/ 100 h 111"/>
                <a:gd name="T60" fmla="*/ 143 w 306"/>
                <a:gd name="T61" fmla="*/ 106 h 111"/>
                <a:gd name="T62" fmla="*/ 143 w 306"/>
                <a:gd name="T63" fmla="*/ 95 h 111"/>
                <a:gd name="T64" fmla="*/ 148 w 306"/>
                <a:gd name="T65" fmla="*/ 95 h 111"/>
                <a:gd name="T66" fmla="*/ 0 w 306"/>
                <a:gd name="T67" fmla="*/ 21 h 111"/>
                <a:gd name="T68" fmla="*/ 0 w 306"/>
                <a:gd name="T69" fmla="*/ 11 h 111"/>
                <a:gd name="T70" fmla="*/ 0 w 306"/>
                <a:gd name="T71" fmla="*/ 5 h 111"/>
                <a:gd name="T72" fmla="*/ 16 w 306"/>
                <a:gd name="T73" fmla="*/ 16 h 111"/>
                <a:gd name="T74" fmla="*/ 16 w 306"/>
                <a:gd name="T75" fmla="*/ 27 h 111"/>
                <a:gd name="T76" fmla="*/ 21 w 306"/>
                <a:gd name="T77" fmla="*/ 21 h 111"/>
                <a:gd name="T78" fmla="*/ 27 w 306"/>
                <a:gd name="T79" fmla="*/ 27 h 111"/>
                <a:gd name="T80" fmla="*/ 32 w 306"/>
                <a:gd name="T81" fmla="*/ 16 h 111"/>
                <a:gd name="T82" fmla="*/ 48 w 306"/>
                <a:gd name="T83" fmla="*/ 32 h 111"/>
                <a:gd name="T84" fmla="*/ 53 w 306"/>
                <a:gd name="T85" fmla="*/ 42 h 111"/>
                <a:gd name="T86" fmla="*/ 53 w 306"/>
                <a:gd name="T87" fmla="*/ 64 h 111"/>
                <a:gd name="T88" fmla="*/ 53 w 306"/>
                <a:gd name="T89" fmla="*/ 79 h 111"/>
                <a:gd name="T90" fmla="*/ 58 w 306"/>
                <a:gd name="T91" fmla="*/ 79 h 111"/>
                <a:gd name="T92" fmla="*/ 69 w 306"/>
                <a:gd name="T93" fmla="*/ 100 h 111"/>
                <a:gd name="T94" fmla="*/ 69 w 306"/>
                <a:gd name="T95" fmla="*/ 100 h 111"/>
                <a:gd name="T96" fmla="*/ 64 w 306"/>
                <a:gd name="T97" fmla="*/ 100 h 111"/>
                <a:gd name="T98" fmla="*/ 58 w 306"/>
                <a:gd name="T99" fmla="*/ 106 h 111"/>
                <a:gd name="T100" fmla="*/ 53 w 306"/>
                <a:gd name="T101" fmla="*/ 106 h 111"/>
                <a:gd name="T102" fmla="*/ 53 w 306"/>
                <a:gd name="T103" fmla="*/ 100 h 111"/>
                <a:gd name="T104" fmla="*/ 21 w 306"/>
                <a:gd name="T105" fmla="*/ 74 h 111"/>
                <a:gd name="T106" fmla="*/ 21 w 306"/>
                <a:gd name="T107" fmla="*/ 74 h 111"/>
                <a:gd name="T108" fmla="*/ 11 w 306"/>
                <a:gd name="T109" fmla="*/ 58 h 111"/>
                <a:gd name="T110" fmla="*/ 6 w 306"/>
                <a:gd name="T111" fmla="*/ 37 h 111"/>
                <a:gd name="T112" fmla="*/ 6 w 306"/>
                <a:gd name="T113" fmla="*/ 27 h 111"/>
                <a:gd name="T114" fmla="*/ 0 w 306"/>
                <a:gd name="T115" fmla="*/ 21 h 1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306" h="111">
                  <a:moveTo>
                    <a:pt x="148" y="95"/>
                  </a:moveTo>
                  <a:lnTo>
                    <a:pt x="153" y="90"/>
                  </a:lnTo>
                  <a:lnTo>
                    <a:pt x="174" y="100"/>
                  </a:lnTo>
                  <a:lnTo>
                    <a:pt x="180" y="79"/>
                  </a:lnTo>
                  <a:lnTo>
                    <a:pt x="206" y="74"/>
                  </a:lnTo>
                  <a:lnTo>
                    <a:pt x="211" y="58"/>
                  </a:lnTo>
                  <a:lnTo>
                    <a:pt x="222" y="48"/>
                  </a:lnTo>
                  <a:lnTo>
                    <a:pt x="232" y="58"/>
                  </a:lnTo>
                  <a:lnTo>
                    <a:pt x="243" y="53"/>
                  </a:lnTo>
                  <a:lnTo>
                    <a:pt x="238" y="37"/>
                  </a:lnTo>
                  <a:lnTo>
                    <a:pt x="259" y="5"/>
                  </a:lnTo>
                  <a:lnTo>
                    <a:pt x="269" y="0"/>
                  </a:lnTo>
                  <a:lnTo>
                    <a:pt x="275" y="11"/>
                  </a:lnTo>
                  <a:lnTo>
                    <a:pt x="275" y="21"/>
                  </a:lnTo>
                  <a:lnTo>
                    <a:pt x="285" y="27"/>
                  </a:lnTo>
                  <a:lnTo>
                    <a:pt x="306" y="32"/>
                  </a:lnTo>
                  <a:lnTo>
                    <a:pt x="296" y="37"/>
                  </a:lnTo>
                  <a:lnTo>
                    <a:pt x="285" y="37"/>
                  </a:lnTo>
                  <a:lnTo>
                    <a:pt x="296" y="48"/>
                  </a:lnTo>
                  <a:lnTo>
                    <a:pt x="280" y="53"/>
                  </a:lnTo>
                  <a:lnTo>
                    <a:pt x="269" y="53"/>
                  </a:lnTo>
                  <a:lnTo>
                    <a:pt x="248" y="53"/>
                  </a:lnTo>
                  <a:lnTo>
                    <a:pt x="248" y="74"/>
                  </a:lnTo>
                  <a:lnTo>
                    <a:pt x="238" y="74"/>
                  </a:lnTo>
                  <a:lnTo>
                    <a:pt x="232" y="100"/>
                  </a:lnTo>
                  <a:lnTo>
                    <a:pt x="216" y="106"/>
                  </a:lnTo>
                  <a:lnTo>
                    <a:pt x="201" y="100"/>
                  </a:lnTo>
                  <a:lnTo>
                    <a:pt x="195" y="106"/>
                  </a:lnTo>
                  <a:lnTo>
                    <a:pt x="169" y="111"/>
                  </a:lnTo>
                  <a:lnTo>
                    <a:pt x="153" y="100"/>
                  </a:lnTo>
                  <a:lnTo>
                    <a:pt x="143" y="106"/>
                  </a:lnTo>
                  <a:lnTo>
                    <a:pt x="143" y="95"/>
                  </a:lnTo>
                  <a:lnTo>
                    <a:pt x="148" y="95"/>
                  </a:lnTo>
                  <a:moveTo>
                    <a:pt x="0" y="21"/>
                  </a:moveTo>
                  <a:lnTo>
                    <a:pt x="0" y="11"/>
                  </a:lnTo>
                  <a:lnTo>
                    <a:pt x="0" y="5"/>
                  </a:lnTo>
                  <a:lnTo>
                    <a:pt x="16" y="16"/>
                  </a:lnTo>
                  <a:lnTo>
                    <a:pt x="16" y="27"/>
                  </a:lnTo>
                  <a:lnTo>
                    <a:pt x="21" y="21"/>
                  </a:lnTo>
                  <a:lnTo>
                    <a:pt x="27" y="27"/>
                  </a:lnTo>
                  <a:lnTo>
                    <a:pt x="32" y="16"/>
                  </a:lnTo>
                  <a:lnTo>
                    <a:pt x="48" y="32"/>
                  </a:lnTo>
                  <a:lnTo>
                    <a:pt x="53" y="42"/>
                  </a:lnTo>
                  <a:lnTo>
                    <a:pt x="53" y="64"/>
                  </a:lnTo>
                  <a:lnTo>
                    <a:pt x="53" y="79"/>
                  </a:lnTo>
                  <a:lnTo>
                    <a:pt x="58" y="79"/>
                  </a:lnTo>
                  <a:lnTo>
                    <a:pt x="69" y="100"/>
                  </a:lnTo>
                  <a:lnTo>
                    <a:pt x="69" y="100"/>
                  </a:lnTo>
                  <a:lnTo>
                    <a:pt x="64" y="100"/>
                  </a:lnTo>
                  <a:lnTo>
                    <a:pt x="58" y="106"/>
                  </a:lnTo>
                  <a:lnTo>
                    <a:pt x="53" y="106"/>
                  </a:lnTo>
                  <a:lnTo>
                    <a:pt x="53" y="100"/>
                  </a:lnTo>
                  <a:lnTo>
                    <a:pt x="21" y="74"/>
                  </a:lnTo>
                  <a:lnTo>
                    <a:pt x="21" y="74"/>
                  </a:lnTo>
                  <a:lnTo>
                    <a:pt x="11" y="58"/>
                  </a:lnTo>
                  <a:lnTo>
                    <a:pt x="6" y="37"/>
                  </a:lnTo>
                  <a:lnTo>
                    <a:pt x="6" y="27"/>
                  </a:lnTo>
                  <a:lnTo>
                    <a:pt x="0" y="2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09" name="Freeform 717"/>
            <p:cNvSpPr>
              <a:spLocks noEditPoints="1"/>
            </p:cNvSpPr>
            <p:nvPr/>
          </p:nvSpPr>
          <p:spPr bwMode="auto">
            <a:xfrm>
              <a:off x="5220" y="3012"/>
              <a:ext cx="285" cy="222"/>
            </a:xfrm>
            <a:custGeom>
              <a:avLst/>
              <a:gdLst>
                <a:gd name="T0" fmla="*/ 137 w 285"/>
                <a:gd name="T1" fmla="*/ 127 h 222"/>
                <a:gd name="T2" fmla="*/ 148 w 285"/>
                <a:gd name="T3" fmla="*/ 127 h 222"/>
                <a:gd name="T4" fmla="*/ 163 w 285"/>
                <a:gd name="T5" fmla="*/ 111 h 222"/>
                <a:gd name="T6" fmla="*/ 179 w 285"/>
                <a:gd name="T7" fmla="*/ 116 h 222"/>
                <a:gd name="T8" fmla="*/ 169 w 285"/>
                <a:gd name="T9" fmla="*/ 132 h 222"/>
                <a:gd name="T10" fmla="*/ 127 w 285"/>
                <a:gd name="T11" fmla="*/ 159 h 222"/>
                <a:gd name="T12" fmla="*/ 127 w 285"/>
                <a:gd name="T13" fmla="*/ 169 h 222"/>
                <a:gd name="T14" fmla="*/ 121 w 285"/>
                <a:gd name="T15" fmla="*/ 174 h 222"/>
                <a:gd name="T16" fmla="*/ 116 w 285"/>
                <a:gd name="T17" fmla="*/ 169 h 222"/>
                <a:gd name="T18" fmla="*/ 95 w 285"/>
                <a:gd name="T19" fmla="*/ 180 h 222"/>
                <a:gd name="T20" fmla="*/ 79 w 285"/>
                <a:gd name="T21" fmla="*/ 190 h 222"/>
                <a:gd name="T22" fmla="*/ 58 w 285"/>
                <a:gd name="T23" fmla="*/ 206 h 222"/>
                <a:gd name="T24" fmla="*/ 37 w 285"/>
                <a:gd name="T25" fmla="*/ 222 h 222"/>
                <a:gd name="T26" fmla="*/ 21 w 285"/>
                <a:gd name="T27" fmla="*/ 217 h 222"/>
                <a:gd name="T28" fmla="*/ 0 w 285"/>
                <a:gd name="T29" fmla="*/ 211 h 222"/>
                <a:gd name="T30" fmla="*/ 0 w 285"/>
                <a:gd name="T31" fmla="*/ 206 h 222"/>
                <a:gd name="T32" fmla="*/ 26 w 285"/>
                <a:gd name="T33" fmla="*/ 190 h 222"/>
                <a:gd name="T34" fmla="*/ 58 w 285"/>
                <a:gd name="T35" fmla="*/ 174 h 222"/>
                <a:gd name="T36" fmla="*/ 84 w 285"/>
                <a:gd name="T37" fmla="*/ 164 h 222"/>
                <a:gd name="T38" fmla="*/ 111 w 285"/>
                <a:gd name="T39" fmla="*/ 148 h 222"/>
                <a:gd name="T40" fmla="*/ 132 w 285"/>
                <a:gd name="T41" fmla="*/ 132 h 222"/>
                <a:gd name="T42" fmla="*/ 137 w 285"/>
                <a:gd name="T43" fmla="*/ 127 h 222"/>
                <a:gd name="T44" fmla="*/ 248 w 285"/>
                <a:gd name="T45" fmla="*/ 11 h 222"/>
                <a:gd name="T46" fmla="*/ 253 w 285"/>
                <a:gd name="T47" fmla="*/ 16 h 222"/>
                <a:gd name="T48" fmla="*/ 243 w 285"/>
                <a:gd name="T49" fmla="*/ 42 h 222"/>
                <a:gd name="T50" fmla="*/ 248 w 285"/>
                <a:gd name="T51" fmla="*/ 53 h 222"/>
                <a:gd name="T52" fmla="*/ 258 w 285"/>
                <a:gd name="T53" fmla="*/ 32 h 222"/>
                <a:gd name="T54" fmla="*/ 253 w 285"/>
                <a:gd name="T55" fmla="*/ 58 h 222"/>
                <a:gd name="T56" fmla="*/ 264 w 285"/>
                <a:gd name="T57" fmla="*/ 64 h 222"/>
                <a:gd name="T58" fmla="*/ 285 w 285"/>
                <a:gd name="T59" fmla="*/ 58 h 222"/>
                <a:gd name="T60" fmla="*/ 285 w 285"/>
                <a:gd name="T61" fmla="*/ 58 h 222"/>
                <a:gd name="T62" fmla="*/ 274 w 285"/>
                <a:gd name="T63" fmla="*/ 74 h 222"/>
                <a:gd name="T64" fmla="*/ 258 w 285"/>
                <a:gd name="T65" fmla="*/ 90 h 222"/>
                <a:gd name="T66" fmla="*/ 248 w 285"/>
                <a:gd name="T67" fmla="*/ 90 h 222"/>
                <a:gd name="T68" fmla="*/ 237 w 285"/>
                <a:gd name="T69" fmla="*/ 95 h 222"/>
                <a:gd name="T70" fmla="*/ 211 w 285"/>
                <a:gd name="T71" fmla="*/ 122 h 222"/>
                <a:gd name="T72" fmla="*/ 190 w 285"/>
                <a:gd name="T73" fmla="*/ 132 h 222"/>
                <a:gd name="T74" fmla="*/ 185 w 285"/>
                <a:gd name="T75" fmla="*/ 127 h 222"/>
                <a:gd name="T76" fmla="*/ 206 w 285"/>
                <a:gd name="T77" fmla="*/ 106 h 222"/>
                <a:gd name="T78" fmla="*/ 195 w 285"/>
                <a:gd name="T79" fmla="*/ 95 h 222"/>
                <a:gd name="T80" fmla="*/ 195 w 285"/>
                <a:gd name="T81" fmla="*/ 90 h 222"/>
                <a:gd name="T82" fmla="*/ 216 w 285"/>
                <a:gd name="T83" fmla="*/ 79 h 222"/>
                <a:gd name="T84" fmla="*/ 232 w 285"/>
                <a:gd name="T85" fmla="*/ 58 h 222"/>
                <a:gd name="T86" fmla="*/ 237 w 285"/>
                <a:gd name="T87" fmla="*/ 0 h 222"/>
                <a:gd name="T88" fmla="*/ 243 w 285"/>
                <a:gd name="T89" fmla="*/ 0 h 222"/>
                <a:gd name="T90" fmla="*/ 248 w 285"/>
                <a:gd name="T91" fmla="*/ 11 h 2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285" h="222">
                  <a:moveTo>
                    <a:pt x="137" y="127"/>
                  </a:moveTo>
                  <a:lnTo>
                    <a:pt x="148" y="127"/>
                  </a:lnTo>
                  <a:lnTo>
                    <a:pt x="163" y="111"/>
                  </a:lnTo>
                  <a:lnTo>
                    <a:pt x="179" y="116"/>
                  </a:lnTo>
                  <a:lnTo>
                    <a:pt x="169" y="132"/>
                  </a:lnTo>
                  <a:lnTo>
                    <a:pt x="127" y="159"/>
                  </a:lnTo>
                  <a:lnTo>
                    <a:pt x="127" y="169"/>
                  </a:lnTo>
                  <a:lnTo>
                    <a:pt x="121" y="174"/>
                  </a:lnTo>
                  <a:lnTo>
                    <a:pt x="116" y="169"/>
                  </a:lnTo>
                  <a:lnTo>
                    <a:pt x="95" y="180"/>
                  </a:lnTo>
                  <a:lnTo>
                    <a:pt x="79" y="190"/>
                  </a:lnTo>
                  <a:lnTo>
                    <a:pt x="58" y="206"/>
                  </a:lnTo>
                  <a:lnTo>
                    <a:pt x="37" y="222"/>
                  </a:lnTo>
                  <a:lnTo>
                    <a:pt x="21" y="217"/>
                  </a:lnTo>
                  <a:lnTo>
                    <a:pt x="0" y="211"/>
                  </a:lnTo>
                  <a:lnTo>
                    <a:pt x="0" y="206"/>
                  </a:lnTo>
                  <a:lnTo>
                    <a:pt x="26" y="190"/>
                  </a:lnTo>
                  <a:lnTo>
                    <a:pt x="58" y="174"/>
                  </a:lnTo>
                  <a:lnTo>
                    <a:pt x="84" y="164"/>
                  </a:lnTo>
                  <a:lnTo>
                    <a:pt x="111" y="148"/>
                  </a:lnTo>
                  <a:lnTo>
                    <a:pt x="132" y="132"/>
                  </a:lnTo>
                  <a:lnTo>
                    <a:pt x="137" y="127"/>
                  </a:lnTo>
                  <a:moveTo>
                    <a:pt x="248" y="11"/>
                  </a:moveTo>
                  <a:lnTo>
                    <a:pt x="253" y="16"/>
                  </a:lnTo>
                  <a:lnTo>
                    <a:pt x="243" y="42"/>
                  </a:lnTo>
                  <a:lnTo>
                    <a:pt x="248" y="53"/>
                  </a:lnTo>
                  <a:lnTo>
                    <a:pt x="258" y="32"/>
                  </a:lnTo>
                  <a:lnTo>
                    <a:pt x="253" y="58"/>
                  </a:lnTo>
                  <a:lnTo>
                    <a:pt x="264" y="64"/>
                  </a:lnTo>
                  <a:lnTo>
                    <a:pt x="285" y="58"/>
                  </a:lnTo>
                  <a:lnTo>
                    <a:pt x="285" y="58"/>
                  </a:lnTo>
                  <a:lnTo>
                    <a:pt x="274" y="74"/>
                  </a:lnTo>
                  <a:lnTo>
                    <a:pt x="258" y="90"/>
                  </a:lnTo>
                  <a:lnTo>
                    <a:pt x="248" y="90"/>
                  </a:lnTo>
                  <a:lnTo>
                    <a:pt x="237" y="95"/>
                  </a:lnTo>
                  <a:lnTo>
                    <a:pt x="211" y="122"/>
                  </a:lnTo>
                  <a:lnTo>
                    <a:pt x="190" y="132"/>
                  </a:lnTo>
                  <a:lnTo>
                    <a:pt x="185" y="127"/>
                  </a:lnTo>
                  <a:lnTo>
                    <a:pt x="206" y="106"/>
                  </a:lnTo>
                  <a:lnTo>
                    <a:pt x="195" y="95"/>
                  </a:lnTo>
                  <a:lnTo>
                    <a:pt x="195" y="90"/>
                  </a:lnTo>
                  <a:lnTo>
                    <a:pt x="216" y="79"/>
                  </a:lnTo>
                  <a:lnTo>
                    <a:pt x="232" y="58"/>
                  </a:lnTo>
                  <a:lnTo>
                    <a:pt x="237" y="0"/>
                  </a:lnTo>
                  <a:lnTo>
                    <a:pt x="243" y="0"/>
                  </a:lnTo>
                  <a:lnTo>
                    <a:pt x="248" y="1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10" name="Freeform 718"/>
            <p:cNvSpPr>
              <a:spLocks noEditPoints="1"/>
            </p:cNvSpPr>
            <p:nvPr/>
          </p:nvSpPr>
          <p:spPr bwMode="auto">
            <a:xfrm>
              <a:off x="3390" y="1814"/>
              <a:ext cx="16" cy="22"/>
            </a:xfrm>
            <a:custGeom>
              <a:avLst/>
              <a:gdLst>
                <a:gd name="T0" fmla="*/ 16 w 16"/>
                <a:gd name="T1" fmla="*/ 6 h 22"/>
                <a:gd name="T2" fmla="*/ 16 w 16"/>
                <a:gd name="T3" fmla="*/ 6 h 22"/>
                <a:gd name="T4" fmla="*/ 16 w 16"/>
                <a:gd name="T5" fmla="*/ 11 h 22"/>
                <a:gd name="T6" fmla="*/ 16 w 16"/>
                <a:gd name="T7" fmla="*/ 16 h 22"/>
                <a:gd name="T8" fmla="*/ 16 w 16"/>
                <a:gd name="T9" fmla="*/ 22 h 22"/>
                <a:gd name="T10" fmla="*/ 11 w 16"/>
                <a:gd name="T11" fmla="*/ 22 h 22"/>
                <a:gd name="T12" fmla="*/ 11 w 16"/>
                <a:gd name="T13" fmla="*/ 22 h 22"/>
                <a:gd name="T14" fmla="*/ 11 w 16"/>
                <a:gd name="T15" fmla="*/ 16 h 22"/>
                <a:gd name="T16" fmla="*/ 11 w 16"/>
                <a:gd name="T17" fmla="*/ 11 h 22"/>
                <a:gd name="T18" fmla="*/ 11 w 16"/>
                <a:gd name="T19" fmla="*/ 11 h 22"/>
                <a:gd name="T20" fmla="*/ 11 w 16"/>
                <a:gd name="T21" fmla="*/ 11 h 22"/>
                <a:gd name="T22" fmla="*/ 11 w 16"/>
                <a:gd name="T23" fmla="*/ 6 h 22"/>
                <a:gd name="T24" fmla="*/ 11 w 16"/>
                <a:gd name="T25" fmla="*/ 6 h 22"/>
                <a:gd name="T26" fmla="*/ 11 w 16"/>
                <a:gd name="T27" fmla="*/ 0 h 22"/>
                <a:gd name="T28" fmla="*/ 16 w 16"/>
                <a:gd name="T29" fmla="*/ 0 h 22"/>
                <a:gd name="T30" fmla="*/ 16 w 16"/>
                <a:gd name="T31" fmla="*/ 6 h 22"/>
                <a:gd name="T32" fmla="*/ 0 w 16"/>
                <a:gd name="T33" fmla="*/ 16 h 22"/>
                <a:gd name="T34" fmla="*/ 0 w 16"/>
                <a:gd name="T35" fmla="*/ 16 h 22"/>
                <a:gd name="T36" fmla="*/ 5 w 16"/>
                <a:gd name="T37" fmla="*/ 16 h 22"/>
                <a:gd name="T38" fmla="*/ 0 w 16"/>
                <a:gd name="T39" fmla="*/ 22 h 22"/>
                <a:gd name="T40" fmla="*/ 0 w 16"/>
                <a:gd name="T41" fmla="*/ 22 h 22"/>
                <a:gd name="T42" fmla="*/ 0 w 16"/>
                <a:gd name="T43" fmla="*/ 16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6" h="22">
                  <a:moveTo>
                    <a:pt x="16" y="6"/>
                  </a:moveTo>
                  <a:lnTo>
                    <a:pt x="16" y="6"/>
                  </a:lnTo>
                  <a:lnTo>
                    <a:pt x="16" y="11"/>
                  </a:lnTo>
                  <a:lnTo>
                    <a:pt x="16" y="16"/>
                  </a:lnTo>
                  <a:lnTo>
                    <a:pt x="16" y="22"/>
                  </a:lnTo>
                  <a:lnTo>
                    <a:pt x="11" y="22"/>
                  </a:lnTo>
                  <a:lnTo>
                    <a:pt x="11" y="22"/>
                  </a:lnTo>
                  <a:lnTo>
                    <a:pt x="11" y="16"/>
                  </a:lnTo>
                  <a:lnTo>
                    <a:pt x="11" y="11"/>
                  </a:lnTo>
                  <a:lnTo>
                    <a:pt x="11" y="11"/>
                  </a:lnTo>
                  <a:lnTo>
                    <a:pt x="11" y="11"/>
                  </a:lnTo>
                  <a:lnTo>
                    <a:pt x="11" y="6"/>
                  </a:lnTo>
                  <a:lnTo>
                    <a:pt x="11" y="6"/>
                  </a:lnTo>
                  <a:lnTo>
                    <a:pt x="11" y="0"/>
                  </a:lnTo>
                  <a:lnTo>
                    <a:pt x="16" y="0"/>
                  </a:lnTo>
                  <a:lnTo>
                    <a:pt x="16" y="6"/>
                  </a:lnTo>
                  <a:moveTo>
                    <a:pt x="0" y="16"/>
                  </a:moveTo>
                  <a:lnTo>
                    <a:pt x="0" y="16"/>
                  </a:lnTo>
                  <a:lnTo>
                    <a:pt x="5" y="16"/>
                  </a:lnTo>
                  <a:lnTo>
                    <a:pt x="0" y="22"/>
                  </a:lnTo>
                  <a:lnTo>
                    <a:pt x="0" y="22"/>
                  </a:lnTo>
                  <a:lnTo>
                    <a:pt x="0" y="1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11" name="Freeform 719"/>
            <p:cNvSpPr>
              <a:spLocks noEditPoints="1"/>
            </p:cNvSpPr>
            <p:nvPr/>
          </p:nvSpPr>
          <p:spPr bwMode="auto">
            <a:xfrm>
              <a:off x="5093" y="2442"/>
              <a:ext cx="201" cy="148"/>
            </a:xfrm>
            <a:custGeom>
              <a:avLst/>
              <a:gdLst>
                <a:gd name="T0" fmla="*/ 37 w 201"/>
                <a:gd name="T1" fmla="*/ 11 h 148"/>
                <a:gd name="T2" fmla="*/ 64 w 201"/>
                <a:gd name="T3" fmla="*/ 21 h 148"/>
                <a:gd name="T4" fmla="*/ 85 w 201"/>
                <a:gd name="T5" fmla="*/ 37 h 148"/>
                <a:gd name="T6" fmla="*/ 85 w 201"/>
                <a:gd name="T7" fmla="*/ 53 h 148"/>
                <a:gd name="T8" fmla="*/ 111 w 201"/>
                <a:gd name="T9" fmla="*/ 64 h 148"/>
                <a:gd name="T10" fmla="*/ 116 w 201"/>
                <a:gd name="T11" fmla="*/ 74 h 148"/>
                <a:gd name="T12" fmla="*/ 101 w 201"/>
                <a:gd name="T13" fmla="*/ 74 h 148"/>
                <a:gd name="T14" fmla="*/ 159 w 201"/>
                <a:gd name="T15" fmla="*/ 143 h 148"/>
                <a:gd name="T16" fmla="*/ 148 w 201"/>
                <a:gd name="T17" fmla="*/ 148 h 148"/>
                <a:gd name="T18" fmla="*/ 106 w 201"/>
                <a:gd name="T19" fmla="*/ 138 h 148"/>
                <a:gd name="T20" fmla="*/ 85 w 201"/>
                <a:gd name="T21" fmla="*/ 101 h 148"/>
                <a:gd name="T22" fmla="*/ 64 w 201"/>
                <a:gd name="T23" fmla="*/ 90 h 148"/>
                <a:gd name="T24" fmla="*/ 53 w 201"/>
                <a:gd name="T25" fmla="*/ 95 h 148"/>
                <a:gd name="T26" fmla="*/ 43 w 201"/>
                <a:gd name="T27" fmla="*/ 111 h 148"/>
                <a:gd name="T28" fmla="*/ 27 w 201"/>
                <a:gd name="T29" fmla="*/ 122 h 148"/>
                <a:gd name="T30" fmla="*/ 6 w 201"/>
                <a:gd name="T31" fmla="*/ 122 h 148"/>
                <a:gd name="T32" fmla="*/ 0 w 201"/>
                <a:gd name="T33" fmla="*/ 116 h 148"/>
                <a:gd name="T34" fmla="*/ 11 w 201"/>
                <a:gd name="T35" fmla="*/ 0 h 148"/>
                <a:gd name="T36" fmla="*/ 37 w 201"/>
                <a:gd name="T37" fmla="*/ 11 h 148"/>
                <a:gd name="T38" fmla="*/ 180 w 201"/>
                <a:gd name="T39" fmla="*/ 27 h 148"/>
                <a:gd name="T40" fmla="*/ 190 w 201"/>
                <a:gd name="T41" fmla="*/ 32 h 148"/>
                <a:gd name="T42" fmla="*/ 185 w 201"/>
                <a:gd name="T43" fmla="*/ 53 h 148"/>
                <a:gd name="T44" fmla="*/ 153 w 201"/>
                <a:gd name="T45" fmla="*/ 69 h 148"/>
                <a:gd name="T46" fmla="*/ 143 w 201"/>
                <a:gd name="T47" fmla="*/ 69 h 148"/>
                <a:gd name="T48" fmla="*/ 122 w 201"/>
                <a:gd name="T49" fmla="*/ 58 h 148"/>
                <a:gd name="T50" fmla="*/ 122 w 201"/>
                <a:gd name="T51" fmla="*/ 53 h 148"/>
                <a:gd name="T52" fmla="*/ 143 w 201"/>
                <a:gd name="T53" fmla="*/ 53 h 148"/>
                <a:gd name="T54" fmla="*/ 164 w 201"/>
                <a:gd name="T55" fmla="*/ 53 h 148"/>
                <a:gd name="T56" fmla="*/ 180 w 201"/>
                <a:gd name="T57" fmla="*/ 43 h 148"/>
                <a:gd name="T58" fmla="*/ 180 w 201"/>
                <a:gd name="T59" fmla="*/ 27 h 148"/>
                <a:gd name="T60" fmla="*/ 174 w 201"/>
                <a:gd name="T61" fmla="*/ 6 h 148"/>
                <a:gd name="T62" fmla="*/ 185 w 201"/>
                <a:gd name="T63" fmla="*/ 11 h 148"/>
                <a:gd name="T64" fmla="*/ 201 w 201"/>
                <a:gd name="T65" fmla="*/ 27 h 148"/>
                <a:gd name="T66" fmla="*/ 201 w 201"/>
                <a:gd name="T67" fmla="*/ 32 h 148"/>
                <a:gd name="T68" fmla="*/ 196 w 201"/>
                <a:gd name="T69" fmla="*/ 43 h 148"/>
                <a:gd name="T70" fmla="*/ 196 w 201"/>
                <a:gd name="T71" fmla="*/ 37 h 148"/>
                <a:gd name="T72" fmla="*/ 190 w 201"/>
                <a:gd name="T73" fmla="*/ 21 h 148"/>
                <a:gd name="T74" fmla="*/ 164 w 201"/>
                <a:gd name="T75" fmla="*/ 6 h 148"/>
                <a:gd name="T76" fmla="*/ 164 w 201"/>
                <a:gd name="T77" fmla="*/ 0 h 148"/>
                <a:gd name="T78" fmla="*/ 174 w 201"/>
                <a:gd name="T79" fmla="*/ 6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01" h="148">
                  <a:moveTo>
                    <a:pt x="37" y="11"/>
                  </a:moveTo>
                  <a:lnTo>
                    <a:pt x="64" y="21"/>
                  </a:lnTo>
                  <a:lnTo>
                    <a:pt x="85" y="37"/>
                  </a:lnTo>
                  <a:lnTo>
                    <a:pt x="85" y="53"/>
                  </a:lnTo>
                  <a:lnTo>
                    <a:pt x="111" y="64"/>
                  </a:lnTo>
                  <a:lnTo>
                    <a:pt x="116" y="74"/>
                  </a:lnTo>
                  <a:lnTo>
                    <a:pt x="101" y="74"/>
                  </a:lnTo>
                  <a:lnTo>
                    <a:pt x="159" y="143"/>
                  </a:lnTo>
                  <a:lnTo>
                    <a:pt x="148" y="148"/>
                  </a:lnTo>
                  <a:lnTo>
                    <a:pt x="106" y="138"/>
                  </a:lnTo>
                  <a:lnTo>
                    <a:pt x="85" y="101"/>
                  </a:lnTo>
                  <a:lnTo>
                    <a:pt x="64" y="90"/>
                  </a:lnTo>
                  <a:lnTo>
                    <a:pt x="53" y="95"/>
                  </a:lnTo>
                  <a:lnTo>
                    <a:pt x="43" y="111"/>
                  </a:lnTo>
                  <a:lnTo>
                    <a:pt x="27" y="122"/>
                  </a:lnTo>
                  <a:lnTo>
                    <a:pt x="6" y="122"/>
                  </a:lnTo>
                  <a:lnTo>
                    <a:pt x="0" y="116"/>
                  </a:lnTo>
                  <a:lnTo>
                    <a:pt x="11" y="0"/>
                  </a:lnTo>
                  <a:lnTo>
                    <a:pt x="37" y="11"/>
                  </a:lnTo>
                  <a:moveTo>
                    <a:pt x="180" y="27"/>
                  </a:moveTo>
                  <a:lnTo>
                    <a:pt x="190" y="32"/>
                  </a:lnTo>
                  <a:lnTo>
                    <a:pt x="185" y="53"/>
                  </a:lnTo>
                  <a:lnTo>
                    <a:pt x="153" y="69"/>
                  </a:lnTo>
                  <a:lnTo>
                    <a:pt x="143" y="69"/>
                  </a:lnTo>
                  <a:lnTo>
                    <a:pt x="122" y="58"/>
                  </a:lnTo>
                  <a:lnTo>
                    <a:pt x="122" y="53"/>
                  </a:lnTo>
                  <a:lnTo>
                    <a:pt x="143" y="53"/>
                  </a:lnTo>
                  <a:lnTo>
                    <a:pt x="164" y="53"/>
                  </a:lnTo>
                  <a:lnTo>
                    <a:pt x="180" y="43"/>
                  </a:lnTo>
                  <a:lnTo>
                    <a:pt x="180" y="27"/>
                  </a:lnTo>
                  <a:moveTo>
                    <a:pt x="174" y="6"/>
                  </a:moveTo>
                  <a:lnTo>
                    <a:pt x="185" y="11"/>
                  </a:lnTo>
                  <a:lnTo>
                    <a:pt x="201" y="27"/>
                  </a:lnTo>
                  <a:lnTo>
                    <a:pt x="201" y="32"/>
                  </a:lnTo>
                  <a:lnTo>
                    <a:pt x="196" y="43"/>
                  </a:lnTo>
                  <a:lnTo>
                    <a:pt x="196" y="37"/>
                  </a:lnTo>
                  <a:lnTo>
                    <a:pt x="190" y="21"/>
                  </a:lnTo>
                  <a:lnTo>
                    <a:pt x="164" y="6"/>
                  </a:lnTo>
                  <a:lnTo>
                    <a:pt x="164" y="0"/>
                  </a:lnTo>
                  <a:lnTo>
                    <a:pt x="174" y="6"/>
                  </a:lnTo>
                </a:path>
              </a:pathLst>
            </a:custGeom>
            <a:solidFill>
              <a:srgbClr val="FB97F4"/>
            </a:solidFill>
            <a:ln w="5" cap="sq">
              <a:solidFill>
                <a:srgbClr val="000000"/>
              </a:solidFill>
              <a:prstDash val="solid"/>
              <a:miter lim="800000"/>
              <a:headEnd/>
              <a:tailEnd/>
            </a:ln>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12" name="Freeform 720"/>
            <p:cNvSpPr>
              <a:spLocks noEditPoints="1"/>
            </p:cNvSpPr>
            <p:nvPr/>
          </p:nvSpPr>
          <p:spPr bwMode="auto">
            <a:xfrm>
              <a:off x="4724" y="2062"/>
              <a:ext cx="148" cy="238"/>
            </a:xfrm>
            <a:custGeom>
              <a:avLst/>
              <a:gdLst>
                <a:gd name="T0" fmla="*/ 53 w 148"/>
                <a:gd name="T1" fmla="*/ 0 h 238"/>
                <a:gd name="T2" fmla="*/ 48 w 148"/>
                <a:gd name="T3" fmla="*/ 58 h 238"/>
                <a:gd name="T4" fmla="*/ 58 w 148"/>
                <a:gd name="T5" fmla="*/ 85 h 238"/>
                <a:gd name="T6" fmla="*/ 79 w 148"/>
                <a:gd name="T7" fmla="*/ 95 h 238"/>
                <a:gd name="T8" fmla="*/ 48 w 148"/>
                <a:gd name="T9" fmla="*/ 90 h 238"/>
                <a:gd name="T10" fmla="*/ 42 w 148"/>
                <a:gd name="T11" fmla="*/ 80 h 238"/>
                <a:gd name="T12" fmla="*/ 42 w 148"/>
                <a:gd name="T13" fmla="*/ 69 h 238"/>
                <a:gd name="T14" fmla="*/ 32 w 148"/>
                <a:gd name="T15" fmla="*/ 69 h 238"/>
                <a:gd name="T16" fmla="*/ 32 w 148"/>
                <a:gd name="T17" fmla="*/ 43 h 238"/>
                <a:gd name="T18" fmla="*/ 27 w 148"/>
                <a:gd name="T19" fmla="*/ 0 h 238"/>
                <a:gd name="T20" fmla="*/ 42 w 148"/>
                <a:gd name="T21" fmla="*/ 0 h 238"/>
                <a:gd name="T22" fmla="*/ 95 w 148"/>
                <a:gd name="T23" fmla="*/ 180 h 238"/>
                <a:gd name="T24" fmla="*/ 106 w 148"/>
                <a:gd name="T25" fmla="*/ 185 h 238"/>
                <a:gd name="T26" fmla="*/ 116 w 148"/>
                <a:gd name="T27" fmla="*/ 180 h 238"/>
                <a:gd name="T28" fmla="*/ 127 w 148"/>
                <a:gd name="T29" fmla="*/ 159 h 238"/>
                <a:gd name="T30" fmla="*/ 148 w 148"/>
                <a:gd name="T31" fmla="*/ 206 h 238"/>
                <a:gd name="T32" fmla="*/ 132 w 148"/>
                <a:gd name="T33" fmla="*/ 201 h 238"/>
                <a:gd name="T34" fmla="*/ 137 w 148"/>
                <a:gd name="T35" fmla="*/ 222 h 238"/>
                <a:gd name="T36" fmla="*/ 111 w 148"/>
                <a:gd name="T37" fmla="*/ 222 h 238"/>
                <a:gd name="T38" fmla="*/ 111 w 148"/>
                <a:gd name="T39" fmla="*/ 201 h 238"/>
                <a:gd name="T40" fmla="*/ 95 w 148"/>
                <a:gd name="T41" fmla="*/ 196 h 238"/>
                <a:gd name="T42" fmla="*/ 85 w 148"/>
                <a:gd name="T43" fmla="*/ 196 h 238"/>
                <a:gd name="T44" fmla="*/ 74 w 148"/>
                <a:gd name="T45" fmla="*/ 211 h 238"/>
                <a:gd name="T46" fmla="*/ 90 w 148"/>
                <a:gd name="T47" fmla="*/ 185 h 238"/>
                <a:gd name="T48" fmla="*/ 37 w 148"/>
                <a:gd name="T49" fmla="*/ 143 h 238"/>
                <a:gd name="T50" fmla="*/ 0 w 148"/>
                <a:gd name="T51" fmla="*/ 185 h 238"/>
                <a:gd name="T52" fmla="*/ 6 w 148"/>
                <a:gd name="T53" fmla="*/ 164 h 238"/>
                <a:gd name="T54" fmla="*/ 27 w 148"/>
                <a:gd name="T55" fmla="*/ 127 h 238"/>
                <a:gd name="T56" fmla="*/ 79 w 148"/>
                <a:gd name="T57" fmla="*/ 138 h 238"/>
                <a:gd name="T58" fmla="*/ 64 w 148"/>
                <a:gd name="T59" fmla="*/ 122 h 238"/>
                <a:gd name="T60" fmla="*/ 79 w 148"/>
                <a:gd name="T61" fmla="*/ 138 h 238"/>
                <a:gd name="T62" fmla="*/ 79 w 148"/>
                <a:gd name="T63" fmla="*/ 159 h 238"/>
                <a:gd name="T64" fmla="*/ 90 w 148"/>
                <a:gd name="T65" fmla="*/ 169 h 238"/>
                <a:gd name="T66" fmla="*/ 111 w 148"/>
                <a:gd name="T67" fmla="*/ 127 h 238"/>
                <a:gd name="T68" fmla="*/ 122 w 148"/>
                <a:gd name="T69" fmla="*/ 159 h 238"/>
                <a:gd name="T70" fmla="*/ 106 w 148"/>
                <a:gd name="T71" fmla="*/ 138 h 238"/>
                <a:gd name="T72" fmla="*/ 111 w 148"/>
                <a:gd name="T73" fmla="*/ 127 h 238"/>
                <a:gd name="T74" fmla="*/ 116 w 148"/>
                <a:gd name="T75" fmla="*/ 106 h 238"/>
                <a:gd name="T76" fmla="*/ 116 w 148"/>
                <a:gd name="T77" fmla="*/ 127 h 238"/>
                <a:gd name="T78" fmla="*/ 111 w 148"/>
                <a:gd name="T79" fmla="*/ 111 h 238"/>
                <a:gd name="T80" fmla="*/ 85 w 148"/>
                <a:gd name="T81" fmla="*/ 106 h 238"/>
                <a:gd name="T82" fmla="*/ 100 w 148"/>
                <a:gd name="T83" fmla="*/ 122 h 238"/>
                <a:gd name="T84" fmla="*/ 85 w 148"/>
                <a:gd name="T85" fmla="*/ 117 h 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48" h="238">
                  <a:moveTo>
                    <a:pt x="42" y="0"/>
                  </a:moveTo>
                  <a:lnTo>
                    <a:pt x="53" y="0"/>
                  </a:lnTo>
                  <a:lnTo>
                    <a:pt x="64" y="32"/>
                  </a:lnTo>
                  <a:lnTo>
                    <a:pt x="48" y="58"/>
                  </a:lnTo>
                  <a:lnTo>
                    <a:pt x="58" y="69"/>
                  </a:lnTo>
                  <a:lnTo>
                    <a:pt x="58" y="85"/>
                  </a:lnTo>
                  <a:lnTo>
                    <a:pt x="69" y="85"/>
                  </a:lnTo>
                  <a:lnTo>
                    <a:pt x="79" y="95"/>
                  </a:lnTo>
                  <a:lnTo>
                    <a:pt x="74" y="101"/>
                  </a:lnTo>
                  <a:lnTo>
                    <a:pt x="48" y="90"/>
                  </a:lnTo>
                  <a:lnTo>
                    <a:pt x="42" y="85"/>
                  </a:lnTo>
                  <a:lnTo>
                    <a:pt x="42" y="80"/>
                  </a:lnTo>
                  <a:lnTo>
                    <a:pt x="42" y="74"/>
                  </a:lnTo>
                  <a:lnTo>
                    <a:pt x="42" y="69"/>
                  </a:lnTo>
                  <a:lnTo>
                    <a:pt x="37" y="74"/>
                  </a:lnTo>
                  <a:lnTo>
                    <a:pt x="32" y="69"/>
                  </a:lnTo>
                  <a:lnTo>
                    <a:pt x="21" y="43"/>
                  </a:lnTo>
                  <a:lnTo>
                    <a:pt x="32" y="43"/>
                  </a:lnTo>
                  <a:lnTo>
                    <a:pt x="27" y="27"/>
                  </a:lnTo>
                  <a:lnTo>
                    <a:pt x="27" y="0"/>
                  </a:lnTo>
                  <a:lnTo>
                    <a:pt x="32" y="0"/>
                  </a:lnTo>
                  <a:lnTo>
                    <a:pt x="42" y="0"/>
                  </a:lnTo>
                  <a:moveTo>
                    <a:pt x="90" y="185"/>
                  </a:moveTo>
                  <a:lnTo>
                    <a:pt x="95" y="180"/>
                  </a:lnTo>
                  <a:lnTo>
                    <a:pt x="100" y="180"/>
                  </a:lnTo>
                  <a:lnTo>
                    <a:pt x="106" y="185"/>
                  </a:lnTo>
                  <a:lnTo>
                    <a:pt x="111" y="180"/>
                  </a:lnTo>
                  <a:lnTo>
                    <a:pt x="116" y="180"/>
                  </a:lnTo>
                  <a:lnTo>
                    <a:pt x="116" y="169"/>
                  </a:lnTo>
                  <a:lnTo>
                    <a:pt x="127" y="159"/>
                  </a:lnTo>
                  <a:lnTo>
                    <a:pt x="143" y="175"/>
                  </a:lnTo>
                  <a:lnTo>
                    <a:pt x="148" y="206"/>
                  </a:lnTo>
                  <a:lnTo>
                    <a:pt x="143" y="222"/>
                  </a:lnTo>
                  <a:lnTo>
                    <a:pt x="132" y="201"/>
                  </a:lnTo>
                  <a:lnTo>
                    <a:pt x="127" y="217"/>
                  </a:lnTo>
                  <a:lnTo>
                    <a:pt x="137" y="222"/>
                  </a:lnTo>
                  <a:lnTo>
                    <a:pt x="132" y="238"/>
                  </a:lnTo>
                  <a:lnTo>
                    <a:pt x="111" y="222"/>
                  </a:lnTo>
                  <a:lnTo>
                    <a:pt x="106" y="211"/>
                  </a:lnTo>
                  <a:lnTo>
                    <a:pt x="111" y="201"/>
                  </a:lnTo>
                  <a:lnTo>
                    <a:pt x="95" y="196"/>
                  </a:lnTo>
                  <a:lnTo>
                    <a:pt x="95" y="196"/>
                  </a:lnTo>
                  <a:lnTo>
                    <a:pt x="90" y="201"/>
                  </a:lnTo>
                  <a:lnTo>
                    <a:pt x="85" y="196"/>
                  </a:lnTo>
                  <a:lnTo>
                    <a:pt x="79" y="211"/>
                  </a:lnTo>
                  <a:lnTo>
                    <a:pt x="74" y="211"/>
                  </a:lnTo>
                  <a:lnTo>
                    <a:pt x="74" y="190"/>
                  </a:lnTo>
                  <a:lnTo>
                    <a:pt x="90" y="185"/>
                  </a:lnTo>
                  <a:moveTo>
                    <a:pt x="32" y="138"/>
                  </a:moveTo>
                  <a:lnTo>
                    <a:pt x="37" y="143"/>
                  </a:lnTo>
                  <a:lnTo>
                    <a:pt x="27" y="153"/>
                  </a:lnTo>
                  <a:lnTo>
                    <a:pt x="0" y="185"/>
                  </a:lnTo>
                  <a:lnTo>
                    <a:pt x="0" y="180"/>
                  </a:lnTo>
                  <a:lnTo>
                    <a:pt x="6" y="164"/>
                  </a:lnTo>
                  <a:lnTo>
                    <a:pt x="21" y="148"/>
                  </a:lnTo>
                  <a:lnTo>
                    <a:pt x="27" y="127"/>
                  </a:lnTo>
                  <a:lnTo>
                    <a:pt x="32" y="138"/>
                  </a:lnTo>
                  <a:moveTo>
                    <a:pt x="79" y="138"/>
                  </a:moveTo>
                  <a:lnTo>
                    <a:pt x="69" y="148"/>
                  </a:lnTo>
                  <a:lnTo>
                    <a:pt x="64" y="122"/>
                  </a:lnTo>
                  <a:lnTo>
                    <a:pt x="85" y="127"/>
                  </a:lnTo>
                  <a:lnTo>
                    <a:pt x="79" y="138"/>
                  </a:lnTo>
                  <a:moveTo>
                    <a:pt x="85" y="164"/>
                  </a:moveTo>
                  <a:lnTo>
                    <a:pt x="79" y="159"/>
                  </a:lnTo>
                  <a:lnTo>
                    <a:pt x="90" y="138"/>
                  </a:lnTo>
                  <a:lnTo>
                    <a:pt x="90" y="169"/>
                  </a:lnTo>
                  <a:lnTo>
                    <a:pt x="85" y="164"/>
                  </a:lnTo>
                  <a:moveTo>
                    <a:pt x="111" y="127"/>
                  </a:moveTo>
                  <a:lnTo>
                    <a:pt x="116" y="132"/>
                  </a:lnTo>
                  <a:lnTo>
                    <a:pt x="122" y="159"/>
                  </a:lnTo>
                  <a:lnTo>
                    <a:pt x="116" y="153"/>
                  </a:lnTo>
                  <a:lnTo>
                    <a:pt x="106" y="138"/>
                  </a:lnTo>
                  <a:lnTo>
                    <a:pt x="106" y="122"/>
                  </a:lnTo>
                  <a:lnTo>
                    <a:pt x="111" y="127"/>
                  </a:lnTo>
                  <a:moveTo>
                    <a:pt x="111" y="111"/>
                  </a:moveTo>
                  <a:lnTo>
                    <a:pt x="116" y="106"/>
                  </a:lnTo>
                  <a:lnTo>
                    <a:pt x="127" y="138"/>
                  </a:lnTo>
                  <a:lnTo>
                    <a:pt x="116" y="127"/>
                  </a:lnTo>
                  <a:lnTo>
                    <a:pt x="100" y="111"/>
                  </a:lnTo>
                  <a:lnTo>
                    <a:pt x="111" y="111"/>
                  </a:lnTo>
                  <a:moveTo>
                    <a:pt x="85" y="111"/>
                  </a:moveTo>
                  <a:lnTo>
                    <a:pt x="85" y="106"/>
                  </a:lnTo>
                  <a:lnTo>
                    <a:pt x="100" y="122"/>
                  </a:lnTo>
                  <a:lnTo>
                    <a:pt x="100" y="122"/>
                  </a:lnTo>
                  <a:lnTo>
                    <a:pt x="90" y="117"/>
                  </a:lnTo>
                  <a:lnTo>
                    <a:pt x="85" y="117"/>
                  </a:lnTo>
                  <a:lnTo>
                    <a:pt x="85" y="111"/>
                  </a:lnTo>
                </a:path>
              </a:pathLst>
            </a:custGeom>
            <a:solidFill>
              <a:srgbClr val="E1E1E1"/>
            </a:solidFill>
            <a:ln w="5" cap="sq">
              <a:solidFill>
                <a:srgbClr val="000000"/>
              </a:solidFill>
              <a:prstDash val="solid"/>
              <a:miter lim="800000"/>
              <a:headEnd/>
              <a:tailEnd/>
            </a:ln>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13" name="Freeform 721"/>
            <p:cNvSpPr>
              <a:spLocks noEditPoints="1"/>
            </p:cNvSpPr>
            <p:nvPr/>
          </p:nvSpPr>
          <p:spPr bwMode="auto">
            <a:xfrm>
              <a:off x="706" y="1018"/>
              <a:ext cx="4382" cy="633"/>
            </a:xfrm>
            <a:custGeom>
              <a:avLst/>
              <a:gdLst>
                <a:gd name="T0" fmla="*/ 2468 w 4382"/>
                <a:gd name="T1" fmla="*/ 411 h 633"/>
                <a:gd name="T2" fmla="*/ 2584 w 4382"/>
                <a:gd name="T3" fmla="*/ 168 h 633"/>
                <a:gd name="T4" fmla="*/ 2578 w 4382"/>
                <a:gd name="T5" fmla="*/ 216 h 633"/>
                <a:gd name="T6" fmla="*/ 2637 w 4382"/>
                <a:gd name="T7" fmla="*/ 227 h 633"/>
                <a:gd name="T8" fmla="*/ 2721 w 4382"/>
                <a:gd name="T9" fmla="*/ 184 h 633"/>
                <a:gd name="T10" fmla="*/ 2890 w 4382"/>
                <a:gd name="T11" fmla="*/ 158 h 633"/>
                <a:gd name="T12" fmla="*/ 2927 w 4382"/>
                <a:gd name="T13" fmla="*/ 116 h 633"/>
                <a:gd name="T14" fmla="*/ 3011 w 4382"/>
                <a:gd name="T15" fmla="*/ 200 h 633"/>
                <a:gd name="T16" fmla="*/ 3069 w 4382"/>
                <a:gd name="T17" fmla="*/ 190 h 633"/>
                <a:gd name="T18" fmla="*/ 3011 w 4382"/>
                <a:gd name="T19" fmla="*/ 168 h 633"/>
                <a:gd name="T20" fmla="*/ 3080 w 4382"/>
                <a:gd name="T21" fmla="*/ 132 h 633"/>
                <a:gd name="T22" fmla="*/ 3048 w 4382"/>
                <a:gd name="T23" fmla="*/ 100 h 633"/>
                <a:gd name="T24" fmla="*/ 3269 w 4382"/>
                <a:gd name="T25" fmla="*/ 58 h 633"/>
                <a:gd name="T26" fmla="*/ 3406 w 4382"/>
                <a:gd name="T27" fmla="*/ 100 h 633"/>
                <a:gd name="T28" fmla="*/ 3707 w 4382"/>
                <a:gd name="T29" fmla="*/ 116 h 633"/>
                <a:gd name="T30" fmla="*/ 4055 w 4382"/>
                <a:gd name="T31" fmla="*/ 163 h 633"/>
                <a:gd name="T32" fmla="*/ 4324 w 4382"/>
                <a:gd name="T33" fmla="*/ 237 h 633"/>
                <a:gd name="T34" fmla="*/ 4345 w 4382"/>
                <a:gd name="T35" fmla="*/ 269 h 633"/>
                <a:gd name="T36" fmla="*/ 4314 w 4382"/>
                <a:gd name="T37" fmla="*/ 401 h 633"/>
                <a:gd name="T38" fmla="*/ 4198 w 4382"/>
                <a:gd name="T39" fmla="*/ 279 h 633"/>
                <a:gd name="T40" fmla="*/ 4155 w 4382"/>
                <a:gd name="T41" fmla="*/ 285 h 633"/>
                <a:gd name="T42" fmla="*/ 3965 w 4382"/>
                <a:gd name="T43" fmla="*/ 401 h 633"/>
                <a:gd name="T44" fmla="*/ 4097 w 4382"/>
                <a:gd name="T45" fmla="*/ 612 h 633"/>
                <a:gd name="T46" fmla="*/ 4039 w 4382"/>
                <a:gd name="T47" fmla="*/ 517 h 633"/>
                <a:gd name="T48" fmla="*/ 3786 w 4382"/>
                <a:gd name="T49" fmla="*/ 427 h 633"/>
                <a:gd name="T50" fmla="*/ 3612 w 4382"/>
                <a:gd name="T51" fmla="*/ 475 h 633"/>
                <a:gd name="T52" fmla="*/ 3512 w 4382"/>
                <a:gd name="T53" fmla="*/ 480 h 633"/>
                <a:gd name="T54" fmla="*/ 3380 w 4382"/>
                <a:gd name="T55" fmla="*/ 496 h 633"/>
                <a:gd name="T56" fmla="*/ 3185 w 4382"/>
                <a:gd name="T57" fmla="*/ 411 h 633"/>
                <a:gd name="T58" fmla="*/ 2979 w 4382"/>
                <a:gd name="T59" fmla="*/ 448 h 633"/>
                <a:gd name="T60" fmla="*/ 2837 w 4382"/>
                <a:gd name="T61" fmla="*/ 485 h 633"/>
                <a:gd name="T62" fmla="*/ 2832 w 4382"/>
                <a:gd name="T63" fmla="*/ 580 h 633"/>
                <a:gd name="T64" fmla="*/ 2821 w 4382"/>
                <a:gd name="T65" fmla="*/ 617 h 633"/>
                <a:gd name="T66" fmla="*/ 2695 w 4382"/>
                <a:gd name="T67" fmla="*/ 543 h 633"/>
                <a:gd name="T68" fmla="*/ 2710 w 4382"/>
                <a:gd name="T69" fmla="*/ 490 h 633"/>
                <a:gd name="T70" fmla="*/ 2584 w 4382"/>
                <a:gd name="T71" fmla="*/ 427 h 633"/>
                <a:gd name="T72" fmla="*/ 2526 w 4382"/>
                <a:gd name="T73" fmla="*/ 358 h 633"/>
                <a:gd name="T74" fmla="*/ 2515 w 4382"/>
                <a:gd name="T75" fmla="*/ 306 h 633"/>
                <a:gd name="T76" fmla="*/ 2526 w 4382"/>
                <a:gd name="T77" fmla="*/ 221 h 633"/>
                <a:gd name="T78" fmla="*/ 2515 w 4382"/>
                <a:gd name="T79" fmla="*/ 153 h 633"/>
                <a:gd name="T80" fmla="*/ 4066 w 4382"/>
                <a:gd name="T81" fmla="*/ 427 h 633"/>
                <a:gd name="T82" fmla="*/ 4145 w 4382"/>
                <a:gd name="T83" fmla="*/ 501 h 633"/>
                <a:gd name="T84" fmla="*/ 2821 w 4382"/>
                <a:gd name="T85" fmla="*/ 68 h 633"/>
                <a:gd name="T86" fmla="*/ 2779 w 4382"/>
                <a:gd name="T87" fmla="*/ 74 h 633"/>
                <a:gd name="T88" fmla="*/ 2779 w 4382"/>
                <a:gd name="T89" fmla="*/ 110 h 633"/>
                <a:gd name="T90" fmla="*/ 3085 w 4382"/>
                <a:gd name="T91" fmla="*/ 0 h 633"/>
                <a:gd name="T92" fmla="*/ 3739 w 4382"/>
                <a:gd name="T93" fmla="*/ 79 h 633"/>
                <a:gd name="T94" fmla="*/ 3201 w 4382"/>
                <a:gd name="T95" fmla="*/ 31 h 633"/>
                <a:gd name="T96" fmla="*/ 3201 w 4382"/>
                <a:gd name="T97" fmla="*/ 31 h 633"/>
                <a:gd name="T98" fmla="*/ 3617 w 4382"/>
                <a:gd name="T99" fmla="*/ 68 h 633"/>
                <a:gd name="T100" fmla="*/ 4166 w 4382"/>
                <a:gd name="T101" fmla="*/ 137 h 633"/>
                <a:gd name="T102" fmla="*/ 116 w 4382"/>
                <a:gd name="T103" fmla="*/ 200 h 633"/>
                <a:gd name="T104" fmla="*/ 95 w 4382"/>
                <a:gd name="T105" fmla="*/ 232 h 633"/>
                <a:gd name="T106" fmla="*/ 26 w 4382"/>
                <a:gd name="T107" fmla="*/ 227 h 633"/>
                <a:gd name="T108" fmla="*/ 158 w 4382"/>
                <a:gd name="T109" fmla="*/ 132 h 6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4382" h="633">
                  <a:moveTo>
                    <a:pt x="2426" y="401"/>
                  </a:moveTo>
                  <a:lnTo>
                    <a:pt x="2426" y="395"/>
                  </a:lnTo>
                  <a:lnTo>
                    <a:pt x="2441" y="395"/>
                  </a:lnTo>
                  <a:lnTo>
                    <a:pt x="2447" y="395"/>
                  </a:lnTo>
                  <a:lnTo>
                    <a:pt x="2468" y="401"/>
                  </a:lnTo>
                  <a:lnTo>
                    <a:pt x="2468" y="411"/>
                  </a:lnTo>
                  <a:lnTo>
                    <a:pt x="2431" y="411"/>
                  </a:lnTo>
                  <a:lnTo>
                    <a:pt x="2420" y="411"/>
                  </a:lnTo>
                  <a:lnTo>
                    <a:pt x="2426" y="401"/>
                  </a:lnTo>
                  <a:moveTo>
                    <a:pt x="2515" y="153"/>
                  </a:moveTo>
                  <a:lnTo>
                    <a:pt x="2557" y="168"/>
                  </a:lnTo>
                  <a:lnTo>
                    <a:pt x="2584" y="168"/>
                  </a:lnTo>
                  <a:lnTo>
                    <a:pt x="2647" y="195"/>
                  </a:lnTo>
                  <a:lnTo>
                    <a:pt x="2652" y="205"/>
                  </a:lnTo>
                  <a:lnTo>
                    <a:pt x="2642" y="216"/>
                  </a:lnTo>
                  <a:lnTo>
                    <a:pt x="2615" y="221"/>
                  </a:lnTo>
                  <a:lnTo>
                    <a:pt x="2547" y="205"/>
                  </a:lnTo>
                  <a:lnTo>
                    <a:pt x="2578" y="216"/>
                  </a:lnTo>
                  <a:lnTo>
                    <a:pt x="2589" y="242"/>
                  </a:lnTo>
                  <a:lnTo>
                    <a:pt x="2621" y="253"/>
                  </a:lnTo>
                  <a:lnTo>
                    <a:pt x="2605" y="232"/>
                  </a:lnTo>
                  <a:lnTo>
                    <a:pt x="2631" y="237"/>
                  </a:lnTo>
                  <a:lnTo>
                    <a:pt x="2647" y="237"/>
                  </a:lnTo>
                  <a:lnTo>
                    <a:pt x="2637" y="227"/>
                  </a:lnTo>
                  <a:lnTo>
                    <a:pt x="2668" y="211"/>
                  </a:lnTo>
                  <a:lnTo>
                    <a:pt x="2668" y="179"/>
                  </a:lnTo>
                  <a:lnTo>
                    <a:pt x="2705" y="179"/>
                  </a:lnTo>
                  <a:lnTo>
                    <a:pt x="2705" y="205"/>
                  </a:lnTo>
                  <a:lnTo>
                    <a:pt x="2726" y="205"/>
                  </a:lnTo>
                  <a:lnTo>
                    <a:pt x="2721" y="184"/>
                  </a:lnTo>
                  <a:lnTo>
                    <a:pt x="2795" y="168"/>
                  </a:lnTo>
                  <a:lnTo>
                    <a:pt x="2847" y="174"/>
                  </a:lnTo>
                  <a:lnTo>
                    <a:pt x="2858" y="179"/>
                  </a:lnTo>
                  <a:lnTo>
                    <a:pt x="2869" y="174"/>
                  </a:lnTo>
                  <a:lnTo>
                    <a:pt x="2826" y="153"/>
                  </a:lnTo>
                  <a:lnTo>
                    <a:pt x="2890" y="158"/>
                  </a:lnTo>
                  <a:lnTo>
                    <a:pt x="2921" y="168"/>
                  </a:lnTo>
                  <a:lnTo>
                    <a:pt x="2958" y="184"/>
                  </a:lnTo>
                  <a:lnTo>
                    <a:pt x="2963" y="174"/>
                  </a:lnTo>
                  <a:lnTo>
                    <a:pt x="2927" y="163"/>
                  </a:lnTo>
                  <a:lnTo>
                    <a:pt x="2916" y="142"/>
                  </a:lnTo>
                  <a:lnTo>
                    <a:pt x="2927" y="116"/>
                  </a:lnTo>
                  <a:lnTo>
                    <a:pt x="2963" y="116"/>
                  </a:lnTo>
                  <a:lnTo>
                    <a:pt x="2969" y="137"/>
                  </a:lnTo>
                  <a:lnTo>
                    <a:pt x="2985" y="142"/>
                  </a:lnTo>
                  <a:lnTo>
                    <a:pt x="3000" y="168"/>
                  </a:lnTo>
                  <a:lnTo>
                    <a:pt x="3016" y="179"/>
                  </a:lnTo>
                  <a:lnTo>
                    <a:pt x="3011" y="200"/>
                  </a:lnTo>
                  <a:lnTo>
                    <a:pt x="3000" y="211"/>
                  </a:lnTo>
                  <a:lnTo>
                    <a:pt x="3021" y="211"/>
                  </a:lnTo>
                  <a:lnTo>
                    <a:pt x="3037" y="190"/>
                  </a:lnTo>
                  <a:lnTo>
                    <a:pt x="3027" y="174"/>
                  </a:lnTo>
                  <a:lnTo>
                    <a:pt x="3043" y="174"/>
                  </a:lnTo>
                  <a:lnTo>
                    <a:pt x="3069" y="190"/>
                  </a:lnTo>
                  <a:lnTo>
                    <a:pt x="3090" y="195"/>
                  </a:lnTo>
                  <a:lnTo>
                    <a:pt x="3090" y="195"/>
                  </a:lnTo>
                  <a:lnTo>
                    <a:pt x="3069" y="190"/>
                  </a:lnTo>
                  <a:lnTo>
                    <a:pt x="3064" y="174"/>
                  </a:lnTo>
                  <a:lnTo>
                    <a:pt x="3043" y="168"/>
                  </a:lnTo>
                  <a:lnTo>
                    <a:pt x="3011" y="168"/>
                  </a:lnTo>
                  <a:lnTo>
                    <a:pt x="3006" y="158"/>
                  </a:lnTo>
                  <a:lnTo>
                    <a:pt x="3006" y="147"/>
                  </a:lnTo>
                  <a:lnTo>
                    <a:pt x="2985" y="137"/>
                  </a:lnTo>
                  <a:lnTo>
                    <a:pt x="2990" y="116"/>
                  </a:lnTo>
                  <a:lnTo>
                    <a:pt x="3032" y="121"/>
                  </a:lnTo>
                  <a:lnTo>
                    <a:pt x="3080" y="132"/>
                  </a:lnTo>
                  <a:lnTo>
                    <a:pt x="3101" y="142"/>
                  </a:lnTo>
                  <a:lnTo>
                    <a:pt x="3106" y="147"/>
                  </a:lnTo>
                  <a:lnTo>
                    <a:pt x="3095" y="132"/>
                  </a:lnTo>
                  <a:lnTo>
                    <a:pt x="3058" y="121"/>
                  </a:lnTo>
                  <a:lnTo>
                    <a:pt x="3037" y="105"/>
                  </a:lnTo>
                  <a:lnTo>
                    <a:pt x="3048" y="100"/>
                  </a:lnTo>
                  <a:lnTo>
                    <a:pt x="3111" y="68"/>
                  </a:lnTo>
                  <a:lnTo>
                    <a:pt x="3185" y="63"/>
                  </a:lnTo>
                  <a:lnTo>
                    <a:pt x="3217" y="63"/>
                  </a:lnTo>
                  <a:lnTo>
                    <a:pt x="3211" y="52"/>
                  </a:lnTo>
                  <a:lnTo>
                    <a:pt x="3238" y="47"/>
                  </a:lnTo>
                  <a:lnTo>
                    <a:pt x="3269" y="58"/>
                  </a:lnTo>
                  <a:lnTo>
                    <a:pt x="3359" y="68"/>
                  </a:lnTo>
                  <a:lnTo>
                    <a:pt x="3370" y="79"/>
                  </a:lnTo>
                  <a:lnTo>
                    <a:pt x="3327" y="105"/>
                  </a:lnTo>
                  <a:lnTo>
                    <a:pt x="3322" y="116"/>
                  </a:lnTo>
                  <a:lnTo>
                    <a:pt x="3370" y="100"/>
                  </a:lnTo>
                  <a:lnTo>
                    <a:pt x="3406" y="100"/>
                  </a:lnTo>
                  <a:lnTo>
                    <a:pt x="3459" y="105"/>
                  </a:lnTo>
                  <a:lnTo>
                    <a:pt x="3544" y="105"/>
                  </a:lnTo>
                  <a:lnTo>
                    <a:pt x="3649" y="147"/>
                  </a:lnTo>
                  <a:lnTo>
                    <a:pt x="3633" y="126"/>
                  </a:lnTo>
                  <a:lnTo>
                    <a:pt x="3728" y="137"/>
                  </a:lnTo>
                  <a:lnTo>
                    <a:pt x="3707" y="116"/>
                  </a:lnTo>
                  <a:lnTo>
                    <a:pt x="3823" y="126"/>
                  </a:lnTo>
                  <a:lnTo>
                    <a:pt x="3881" y="142"/>
                  </a:lnTo>
                  <a:lnTo>
                    <a:pt x="3939" y="142"/>
                  </a:lnTo>
                  <a:lnTo>
                    <a:pt x="3976" y="147"/>
                  </a:lnTo>
                  <a:lnTo>
                    <a:pt x="3992" y="163"/>
                  </a:lnTo>
                  <a:lnTo>
                    <a:pt x="4055" y="163"/>
                  </a:lnTo>
                  <a:lnTo>
                    <a:pt x="4082" y="163"/>
                  </a:lnTo>
                  <a:lnTo>
                    <a:pt x="4082" y="153"/>
                  </a:lnTo>
                  <a:lnTo>
                    <a:pt x="4166" y="158"/>
                  </a:lnTo>
                  <a:lnTo>
                    <a:pt x="4240" y="174"/>
                  </a:lnTo>
                  <a:lnTo>
                    <a:pt x="4329" y="232"/>
                  </a:lnTo>
                  <a:lnTo>
                    <a:pt x="4324" y="237"/>
                  </a:lnTo>
                  <a:lnTo>
                    <a:pt x="4314" y="242"/>
                  </a:lnTo>
                  <a:lnTo>
                    <a:pt x="4292" y="237"/>
                  </a:lnTo>
                  <a:lnTo>
                    <a:pt x="4324" y="242"/>
                  </a:lnTo>
                  <a:lnTo>
                    <a:pt x="4377" y="269"/>
                  </a:lnTo>
                  <a:lnTo>
                    <a:pt x="4382" y="279"/>
                  </a:lnTo>
                  <a:lnTo>
                    <a:pt x="4345" y="269"/>
                  </a:lnTo>
                  <a:lnTo>
                    <a:pt x="4340" y="306"/>
                  </a:lnTo>
                  <a:lnTo>
                    <a:pt x="4319" y="316"/>
                  </a:lnTo>
                  <a:lnTo>
                    <a:pt x="4271" y="316"/>
                  </a:lnTo>
                  <a:lnTo>
                    <a:pt x="4234" y="316"/>
                  </a:lnTo>
                  <a:lnTo>
                    <a:pt x="4303" y="374"/>
                  </a:lnTo>
                  <a:lnTo>
                    <a:pt x="4314" y="401"/>
                  </a:lnTo>
                  <a:lnTo>
                    <a:pt x="4314" y="427"/>
                  </a:lnTo>
                  <a:lnTo>
                    <a:pt x="4308" y="469"/>
                  </a:lnTo>
                  <a:lnTo>
                    <a:pt x="4219" y="395"/>
                  </a:lnTo>
                  <a:lnTo>
                    <a:pt x="4198" y="369"/>
                  </a:lnTo>
                  <a:lnTo>
                    <a:pt x="4213" y="300"/>
                  </a:lnTo>
                  <a:lnTo>
                    <a:pt x="4198" y="279"/>
                  </a:lnTo>
                  <a:lnTo>
                    <a:pt x="4203" y="274"/>
                  </a:lnTo>
                  <a:lnTo>
                    <a:pt x="4182" y="274"/>
                  </a:lnTo>
                  <a:lnTo>
                    <a:pt x="4198" y="290"/>
                  </a:lnTo>
                  <a:lnTo>
                    <a:pt x="4182" y="306"/>
                  </a:lnTo>
                  <a:lnTo>
                    <a:pt x="4166" y="300"/>
                  </a:lnTo>
                  <a:lnTo>
                    <a:pt x="4155" y="285"/>
                  </a:lnTo>
                  <a:lnTo>
                    <a:pt x="4124" y="290"/>
                  </a:lnTo>
                  <a:lnTo>
                    <a:pt x="4124" y="322"/>
                  </a:lnTo>
                  <a:lnTo>
                    <a:pt x="4145" y="332"/>
                  </a:lnTo>
                  <a:lnTo>
                    <a:pt x="4108" y="337"/>
                  </a:lnTo>
                  <a:lnTo>
                    <a:pt x="3981" y="327"/>
                  </a:lnTo>
                  <a:lnTo>
                    <a:pt x="3965" y="401"/>
                  </a:lnTo>
                  <a:lnTo>
                    <a:pt x="4024" y="411"/>
                  </a:lnTo>
                  <a:lnTo>
                    <a:pt x="4066" y="427"/>
                  </a:lnTo>
                  <a:lnTo>
                    <a:pt x="4082" y="448"/>
                  </a:lnTo>
                  <a:lnTo>
                    <a:pt x="4108" y="506"/>
                  </a:lnTo>
                  <a:lnTo>
                    <a:pt x="4113" y="554"/>
                  </a:lnTo>
                  <a:lnTo>
                    <a:pt x="4097" y="612"/>
                  </a:lnTo>
                  <a:lnTo>
                    <a:pt x="4055" y="606"/>
                  </a:lnTo>
                  <a:lnTo>
                    <a:pt x="4024" y="575"/>
                  </a:lnTo>
                  <a:lnTo>
                    <a:pt x="4034" y="564"/>
                  </a:lnTo>
                  <a:lnTo>
                    <a:pt x="4055" y="570"/>
                  </a:lnTo>
                  <a:lnTo>
                    <a:pt x="4045" y="522"/>
                  </a:lnTo>
                  <a:lnTo>
                    <a:pt x="4039" y="517"/>
                  </a:lnTo>
                  <a:lnTo>
                    <a:pt x="3992" y="527"/>
                  </a:lnTo>
                  <a:lnTo>
                    <a:pt x="3976" y="506"/>
                  </a:lnTo>
                  <a:lnTo>
                    <a:pt x="3929" y="490"/>
                  </a:lnTo>
                  <a:lnTo>
                    <a:pt x="3855" y="432"/>
                  </a:lnTo>
                  <a:lnTo>
                    <a:pt x="3813" y="422"/>
                  </a:lnTo>
                  <a:lnTo>
                    <a:pt x="3786" y="427"/>
                  </a:lnTo>
                  <a:lnTo>
                    <a:pt x="3802" y="480"/>
                  </a:lnTo>
                  <a:lnTo>
                    <a:pt x="3770" y="485"/>
                  </a:lnTo>
                  <a:lnTo>
                    <a:pt x="3739" y="480"/>
                  </a:lnTo>
                  <a:lnTo>
                    <a:pt x="3733" y="480"/>
                  </a:lnTo>
                  <a:lnTo>
                    <a:pt x="3686" y="501"/>
                  </a:lnTo>
                  <a:lnTo>
                    <a:pt x="3612" y="475"/>
                  </a:lnTo>
                  <a:lnTo>
                    <a:pt x="3596" y="480"/>
                  </a:lnTo>
                  <a:lnTo>
                    <a:pt x="3565" y="475"/>
                  </a:lnTo>
                  <a:lnTo>
                    <a:pt x="3554" y="459"/>
                  </a:lnTo>
                  <a:lnTo>
                    <a:pt x="3501" y="448"/>
                  </a:lnTo>
                  <a:lnTo>
                    <a:pt x="3496" y="464"/>
                  </a:lnTo>
                  <a:lnTo>
                    <a:pt x="3512" y="480"/>
                  </a:lnTo>
                  <a:lnTo>
                    <a:pt x="3507" y="485"/>
                  </a:lnTo>
                  <a:lnTo>
                    <a:pt x="3475" y="485"/>
                  </a:lnTo>
                  <a:lnTo>
                    <a:pt x="3459" y="475"/>
                  </a:lnTo>
                  <a:lnTo>
                    <a:pt x="3428" y="469"/>
                  </a:lnTo>
                  <a:lnTo>
                    <a:pt x="3401" y="490"/>
                  </a:lnTo>
                  <a:lnTo>
                    <a:pt x="3380" y="496"/>
                  </a:lnTo>
                  <a:lnTo>
                    <a:pt x="3370" y="501"/>
                  </a:lnTo>
                  <a:lnTo>
                    <a:pt x="3370" y="501"/>
                  </a:lnTo>
                  <a:lnTo>
                    <a:pt x="3338" y="490"/>
                  </a:lnTo>
                  <a:lnTo>
                    <a:pt x="3306" y="464"/>
                  </a:lnTo>
                  <a:lnTo>
                    <a:pt x="3259" y="469"/>
                  </a:lnTo>
                  <a:lnTo>
                    <a:pt x="3185" y="411"/>
                  </a:lnTo>
                  <a:lnTo>
                    <a:pt x="3159" y="422"/>
                  </a:lnTo>
                  <a:lnTo>
                    <a:pt x="3101" y="395"/>
                  </a:lnTo>
                  <a:lnTo>
                    <a:pt x="3069" y="390"/>
                  </a:lnTo>
                  <a:lnTo>
                    <a:pt x="2979" y="416"/>
                  </a:lnTo>
                  <a:lnTo>
                    <a:pt x="2995" y="432"/>
                  </a:lnTo>
                  <a:lnTo>
                    <a:pt x="2979" y="448"/>
                  </a:lnTo>
                  <a:lnTo>
                    <a:pt x="3006" y="469"/>
                  </a:lnTo>
                  <a:lnTo>
                    <a:pt x="2963" y="464"/>
                  </a:lnTo>
                  <a:lnTo>
                    <a:pt x="2932" y="475"/>
                  </a:lnTo>
                  <a:lnTo>
                    <a:pt x="2895" y="459"/>
                  </a:lnTo>
                  <a:lnTo>
                    <a:pt x="2853" y="453"/>
                  </a:lnTo>
                  <a:lnTo>
                    <a:pt x="2837" y="485"/>
                  </a:lnTo>
                  <a:lnTo>
                    <a:pt x="2816" y="480"/>
                  </a:lnTo>
                  <a:lnTo>
                    <a:pt x="2811" y="511"/>
                  </a:lnTo>
                  <a:lnTo>
                    <a:pt x="2837" y="522"/>
                  </a:lnTo>
                  <a:lnTo>
                    <a:pt x="2858" y="548"/>
                  </a:lnTo>
                  <a:lnTo>
                    <a:pt x="2842" y="564"/>
                  </a:lnTo>
                  <a:lnTo>
                    <a:pt x="2832" y="580"/>
                  </a:lnTo>
                  <a:lnTo>
                    <a:pt x="2847" y="591"/>
                  </a:lnTo>
                  <a:lnTo>
                    <a:pt x="2869" y="628"/>
                  </a:lnTo>
                  <a:lnTo>
                    <a:pt x="2858" y="633"/>
                  </a:lnTo>
                  <a:lnTo>
                    <a:pt x="2832" y="633"/>
                  </a:lnTo>
                  <a:lnTo>
                    <a:pt x="2837" y="628"/>
                  </a:lnTo>
                  <a:lnTo>
                    <a:pt x="2821" y="617"/>
                  </a:lnTo>
                  <a:lnTo>
                    <a:pt x="2795" y="612"/>
                  </a:lnTo>
                  <a:lnTo>
                    <a:pt x="2747" y="596"/>
                  </a:lnTo>
                  <a:lnTo>
                    <a:pt x="2737" y="601"/>
                  </a:lnTo>
                  <a:lnTo>
                    <a:pt x="2684" y="570"/>
                  </a:lnTo>
                  <a:lnTo>
                    <a:pt x="2700" y="564"/>
                  </a:lnTo>
                  <a:lnTo>
                    <a:pt x="2695" y="543"/>
                  </a:lnTo>
                  <a:lnTo>
                    <a:pt x="2716" y="533"/>
                  </a:lnTo>
                  <a:lnTo>
                    <a:pt x="2700" y="533"/>
                  </a:lnTo>
                  <a:lnTo>
                    <a:pt x="2705" y="522"/>
                  </a:lnTo>
                  <a:lnTo>
                    <a:pt x="2721" y="522"/>
                  </a:lnTo>
                  <a:lnTo>
                    <a:pt x="2721" y="496"/>
                  </a:lnTo>
                  <a:lnTo>
                    <a:pt x="2710" y="490"/>
                  </a:lnTo>
                  <a:lnTo>
                    <a:pt x="2689" y="485"/>
                  </a:lnTo>
                  <a:lnTo>
                    <a:pt x="2652" y="480"/>
                  </a:lnTo>
                  <a:lnTo>
                    <a:pt x="2626" y="448"/>
                  </a:lnTo>
                  <a:lnTo>
                    <a:pt x="2615" y="443"/>
                  </a:lnTo>
                  <a:lnTo>
                    <a:pt x="2594" y="448"/>
                  </a:lnTo>
                  <a:lnTo>
                    <a:pt x="2584" y="427"/>
                  </a:lnTo>
                  <a:lnTo>
                    <a:pt x="2605" y="427"/>
                  </a:lnTo>
                  <a:lnTo>
                    <a:pt x="2573" y="401"/>
                  </a:lnTo>
                  <a:lnTo>
                    <a:pt x="2573" y="390"/>
                  </a:lnTo>
                  <a:lnTo>
                    <a:pt x="2536" y="380"/>
                  </a:lnTo>
                  <a:lnTo>
                    <a:pt x="2531" y="369"/>
                  </a:lnTo>
                  <a:lnTo>
                    <a:pt x="2526" y="358"/>
                  </a:lnTo>
                  <a:lnTo>
                    <a:pt x="2520" y="358"/>
                  </a:lnTo>
                  <a:lnTo>
                    <a:pt x="2526" y="337"/>
                  </a:lnTo>
                  <a:lnTo>
                    <a:pt x="2520" y="322"/>
                  </a:lnTo>
                  <a:lnTo>
                    <a:pt x="2520" y="316"/>
                  </a:lnTo>
                  <a:lnTo>
                    <a:pt x="2547" y="316"/>
                  </a:lnTo>
                  <a:lnTo>
                    <a:pt x="2515" y="306"/>
                  </a:lnTo>
                  <a:lnTo>
                    <a:pt x="2531" y="295"/>
                  </a:lnTo>
                  <a:lnTo>
                    <a:pt x="2552" y="269"/>
                  </a:lnTo>
                  <a:lnTo>
                    <a:pt x="2531" y="253"/>
                  </a:lnTo>
                  <a:lnTo>
                    <a:pt x="2536" y="248"/>
                  </a:lnTo>
                  <a:lnTo>
                    <a:pt x="2520" y="232"/>
                  </a:lnTo>
                  <a:lnTo>
                    <a:pt x="2526" y="221"/>
                  </a:lnTo>
                  <a:lnTo>
                    <a:pt x="2505" y="205"/>
                  </a:lnTo>
                  <a:lnTo>
                    <a:pt x="2515" y="195"/>
                  </a:lnTo>
                  <a:lnTo>
                    <a:pt x="2499" y="184"/>
                  </a:lnTo>
                  <a:lnTo>
                    <a:pt x="2494" y="174"/>
                  </a:lnTo>
                  <a:lnTo>
                    <a:pt x="2499" y="174"/>
                  </a:lnTo>
                  <a:lnTo>
                    <a:pt x="2515" y="153"/>
                  </a:lnTo>
                  <a:moveTo>
                    <a:pt x="4171" y="548"/>
                  </a:moveTo>
                  <a:lnTo>
                    <a:pt x="4171" y="554"/>
                  </a:lnTo>
                  <a:lnTo>
                    <a:pt x="4134" y="506"/>
                  </a:lnTo>
                  <a:lnTo>
                    <a:pt x="4103" y="464"/>
                  </a:lnTo>
                  <a:lnTo>
                    <a:pt x="4087" y="453"/>
                  </a:lnTo>
                  <a:lnTo>
                    <a:pt x="4066" y="427"/>
                  </a:lnTo>
                  <a:lnTo>
                    <a:pt x="4060" y="411"/>
                  </a:lnTo>
                  <a:lnTo>
                    <a:pt x="4060" y="406"/>
                  </a:lnTo>
                  <a:lnTo>
                    <a:pt x="4092" y="432"/>
                  </a:lnTo>
                  <a:lnTo>
                    <a:pt x="4103" y="448"/>
                  </a:lnTo>
                  <a:lnTo>
                    <a:pt x="4176" y="511"/>
                  </a:lnTo>
                  <a:lnTo>
                    <a:pt x="4145" y="501"/>
                  </a:lnTo>
                  <a:lnTo>
                    <a:pt x="4155" y="522"/>
                  </a:lnTo>
                  <a:lnTo>
                    <a:pt x="4187" y="554"/>
                  </a:lnTo>
                  <a:lnTo>
                    <a:pt x="4166" y="543"/>
                  </a:lnTo>
                  <a:lnTo>
                    <a:pt x="4171" y="548"/>
                  </a:lnTo>
                  <a:moveTo>
                    <a:pt x="2800" y="68"/>
                  </a:moveTo>
                  <a:lnTo>
                    <a:pt x="2821" y="68"/>
                  </a:lnTo>
                  <a:lnTo>
                    <a:pt x="2847" y="58"/>
                  </a:lnTo>
                  <a:lnTo>
                    <a:pt x="2884" y="63"/>
                  </a:lnTo>
                  <a:lnTo>
                    <a:pt x="2837" y="74"/>
                  </a:lnTo>
                  <a:lnTo>
                    <a:pt x="2795" y="105"/>
                  </a:lnTo>
                  <a:lnTo>
                    <a:pt x="2747" y="105"/>
                  </a:lnTo>
                  <a:lnTo>
                    <a:pt x="2779" y="74"/>
                  </a:lnTo>
                  <a:lnTo>
                    <a:pt x="2800" y="68"/>
                  </a:lnTo>
                  <a:moveTo>
                    <a:pt x="2795" y="147"/>
                  </a:moveTo>
                  <a:lnTo>
                    <a:pt x="2768" y="147"/>
                  </a:lnTo>
                  <a:lnTo>
                    <a:pt x="2731" y="126"/>
                  </a:lnTo>
                  <a:lnTo>
                    <a:pt x="2747" y="105"/>
                  </a:lnTo>
                  <a:lnTo>
                    <a:pt x="2779" y="110"/>
                  </a:lnTo>
                  <a:lnTo>
                    <a:pt x="2779" y="132"/>
                  </a:lnTo>
                  <a:lnTo>
                    <a:pt x="2821" y="147"/>
                  </a:lnTo>
                  <a:lnTo>
                    <a:pt x="2795" y="147"/>
                  </a:lnTo>
                  <a:moveTo>
                    <a:pt x="3064" y="5"/>
                  </a:moveTo>
                  <a:lnTo>
                    <a:pt x="3064" y="5"/>
                  </a:lnTo>
                  <a:lnTo>
                    <a:pt x="3085" y="0"/>
                  </a:lnTo>
                  <a:lnTo>
                    <a:pt x="3159" y="21"/>
                  </a:lnTo>
                  <a:lnTo>
                    <a:pt x="3164" y="37"/>
                  </a:lnTo>
                  <a:lnTo>
                    <a:pt x="3074" y="26"/>
                  </a:lnTo>
                  <a:lnTo>
                    <a:pt x="3064" y="10"/>
                  </a:lnTo>
                  <a:lnTo>
                    <a:pt x="3064" y="5"/>
                  </a:lnTo>
                  <a:moveTo>
                    <a:pt x="3739" y="79"/>
                  </a:moveTo>
                  <a:lnTo>
                    <a:pt x="3765" y="79"/>
                  </a:lnTo>
                  <a:lnTo>
                    <a:pt x="3776" y="89"/>
                  </a:lnTo>
                  <a:lnTo>
                    <a:pt x="3723" y="84"/>
                  </a:lnTo>
                  <a:lnTo>
                    <a:pt x="3712" y="79"/>
                  </a:lnTo>
                  <a:lnTo>
                    <a:pt x="3739" y="79"/>
                  </a:lnTo>
                  <a:moveTo>
                    <a:pt x="3201" y="31"/>
                  </a:moveTo>
                  <a:lnTo>
                    <a:pt x="3222" y="37"/>
                  </a:lnTo>
                  <a:lnTo>
                    <a:pt x="3232" y="42"/>
                  </a:lnTo>
                  <a:lnTo>
                    <a:pt x="3174" y="47"/>
                  </a:lnTo>
                  <a:lnTo>
                    <a:pt x="3174" y="31"/>
                  </a:lnTo>
                  <a:lnTo>
                    <a:pt x="3185" y="26"/>
                  </a:lnTo>
                  <a:lnTo>
                    <a:pt x="3201" y="31"/>
                  </a:lnTo>
                  <a:moveTo>
                    <a:pt x="3660" y="74"/>
                  </a:moveTo>
                  <a:lnTo>
                    <a:pt x="3702" y="74"/>
                  </a:lnTo>
                  <a:lnTo>
                    <a:pt x="3707" y="84"/>
                  </a:lnTo>
                  <a:lnTo>
                    <a:pt x="3649" y="89"/>
                  </a:lnTo>
                  <a:lnTo>
                    <a:pt x="3617" y="79"/>
                  </a:lnTo>
                  <a:lnTo>
                    <a:pt x="3617" y="68"/>
                  </a:lnTo>
                  <a:lnTo>
                    <a:pt x="3660" y="74"/>
                  </a:lnTo>
                  <a:moveTo>
                    <a:pt x="4171" y="137"/>
                  </a:moveTo>
                  <a:lnTo>
                    <a:pt x="4176" y="137"/>
                  </a:lnTo>
                  <a:lnTo>
                    <a:pt x="4192" y="142"/>
                  </a:lnTo>
                  <a:lnTo>
                    <a:pt x="4182" y="147"/>
                  </a:lnTo>
                  <a:lnTo>
                    <a:pt x="4166" y="137"/>
                  </a:lnTo>
                  <a:lnTo>
                    <a:pt x="4171" y="137"/>
                  </a:lnTo>
                  <a:moveTo>
                    <a:pt x="47" y="205"/>
                  </a:moveTo>
                  <a:lnTo>
                    <a:pt x="89" y="174"/>
                  </a:lnTo>
                  <a:lnTo>
                    <a:pt x="116" y="195"/>
                  </a:lnTo>
                  <a:lnTo>
                    <a:pt x="95" y="216"/>
                  </a:lnTo>
                  <a:lnTo>
                    <a:pt x="116" y="200"/>
                  </a:lnTo>
                  <a:lnTo>
                    <a:pt x="126" y="200"/>
                  </a:lnTo>
                  <a:lnTo>
                    <a:pt x="142" y="205"/>
                  </a:lnTo>
                  <a:lnTo>
                    <a:pt x="147" y="216"/>
                  </a:lnTo>
                  <a:lnTo>
                    <a:pt x="116" y="227"/>
                  </a:lnTo>
                  <a:lnTo>
                    <a:pt x="100" y="227"/>
                  </a:lnTo>
                  <a:lnTo>
                    <a:pt x="95" y="232"/>
                  </a:lnTo>
                  <a:lnTo>
                    <a:pt x="79" y="242"/>
                  </a:lnTo>
                  <a:lnTo>
                    <a:pt x="63" y="248"/>
                  </a:lnTo>
                  <a:lnTo>
                    <a:pt x="47" y="237"/>
                  </a:lnTo>
                  <a:lnTo>
                    <a:pt x="58" y="227"/>
                  </a:lnTo>
                  <a:lnTo>
                    <a:pt x="47" y="227"/>
                  </a:lnTo>
                  <a:lnTo>
                    <a:pt x="26" y="227"/>
                  </a:lnTo>
                  <a:lnTo>
                    <a:pt x="37" y="211"/>
                  </a:lnTo>
                  <a:lnTo>
                    <a:pt x="5" y="232"/>
                  </a:lnTo>
                  <a:lnTo>
                    <a:pt x="0" y="232"/>
                  </a:lnTo>
                  <a:lnTo>
                    <a:pt x="47" y="205"/>
                  </a:lnTo>
                  <a:moveTo>
                    <a:pt x="147" y="137"/>
                  </a:moveTo>
                  <a:lnTo>
                    <a:pt x="158" y="132"/>
                  </a:lnTo>
                  <a:lnTo>
                    <a:pt x="174" y="132"/>
                  </a:lnTo>
                  <a:lnTo>
                    <a:pt x="174" y="142"/>
                  </a:lnTo>
                  <a:lnTo>
                    <a:pt x="137" y="147"/>
                  </a:lnTo>
                  <a:lnTo>
                    <a:pt x="147" y="137"/>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14" name="Freeform 722"/>
            <p:cNvSpPr>
              <a:spLocks noEditPoints="1"/>
            </p:cNvSpPr>
            <p:nvPr/>
          </p:nvSpPr>
          <p:spPr bwMode="auto">
            <a:xfrm>
              <a:off x="2968" y="1028"/>
              <a:ext cx="179" cy="58"/>
            </a:xfrm>
            <a:custGeom>
              <a:avLst/>
              <a:gdLst>
                <a:gd name="T0" fmla="*/ 84 w 179"/>
                <a:gd name="T1" fmla="*/ 5 h 58"/>
                <a:gd name="T2" fmla="*/ 95 w 179"/>
                <a:gd name="T3" fmla="*/ 0 h 58"/>
                <a:gd name="T4" fmla="*/ 153 w 179"/>
                <a:gd name="T5" fmla="*/ 0 h 58"/>
                <a:gd name="T6" fmla="*/ 179 w 179"/>
                <a:gd name="T7" fmla="*/ 5 h 58"/>
                <a:gd name="T8" fmla="*/ 153 w 179"/>
                <a:gd name="T9" fmla="*/ 16 h 58"/>
                <a:gd name="T10" fmla="*/ 116 w 179"/>
                <a:gd name="T11" fmla="*/ 16 h 58"/>
                <a:gd name="T12" fmla="*/ 84 w 179"/>
                <a:gd name="T13" fmla="*/ 5 h 58"/>
                <a:gd name="T14" fmla="*/ 74 w 179"/>
                <a:gd name="T15" fmla="*/ 5 h 58"/>
                <a:gd name="T16" fmla="*/ 106 w 179"/>
                <a:gd name="T17" fmla="*/ 21 h 58"/>
                <a:gd name="T18" fmla="*/ 90 w 179"/>
                <a:gd name="T19" fmla="*/ 37 h 58"/>
                <a:gd name="T20" fmla="*/ 84 w 179"/>
                <a:gd name="T21" fmla="*/ 58 h 58"/>
                <a:gd name="T22" fmla="*/ 42 w 179"/>
                <a:gd name="T23" fmla="*/ 42 h 58"/>
                <a:gd name="T24" fmla="*/ 42 w 179"/>
                <a:gd name="T25" fmla="*/ 37 h 58"/>
                <a:gd name="T26" fmla="*/ 63 w 179"/>
                <a:gd name="T27" fmla="*/ 27 h 58"/>
                <a:gd name="T28" fmla="*/ 58 w 179"/>
                <a:gd name="T29" fmla="*/ 21 h 58"/>
                <a:gd name="T30" fmla="*/ 37 w 179"/>
                <a:gd name="T31" fmla="*/ 32 h 58"/>
                <a:gd name="T32" fmla="*/ 21 w 179"/>
                <a:gd name="T33" fmla="*/ 27 h 58"/>
                <a:gd name="T34" fmla="*/ 0 w 179"/>
                <a:gd name="T35" fmla="*/ 11 h 58"/>
                <a:gd name="T36" fmla="*/ 63 w 179"/>
                <a:gd name="T37" fmla="*/ 11 h 58"/>
                <a:gd name="T38" fmla="*/ 74 w 179"/>
                <a:gd name="T39" fmla="*/ 5 h 58"/>
                <a:gd name="T40" fmla="*/ 137 w 179"/>
                <a:gd name="T41" fmla="*/ 32 h 58"/>
                <a:gd name="T42" fmla="*/ 158 w 179"/>
                <a:gd name="T43" fmla="*/ 37 h 58"/>
                <a:gd name="T44" fmla="*/ 116 w 179"/>
                <a:gd name="T45" fmla="*/ 42 h 58"/>
                <a:gd name="T46" fmla="*/ 111 w 179"/>
                <a:gd name="T47" fmla="*/ 21 h 58"/>
                <a:gd name="T48" fmla="*/ 137 w 179"/>
                <a:gd name="T49" fmla="*/ 32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79" h="58">
                  <a:moveTo>
                    <a:pt x="84" y="5"/>
                  </a:moveTo>
                  <a:lnTo>
                    <a:pt x="95" y="0"/>
                  </a:lnTo>
                  <a:lnTo>
                    <a:pt x="153" y="0"/>
                  </a:lnTo>
                  <a:lnTo>
                    <a:pt x="179" y="5"/>
                  </a:lnTo>
                  <a:lnTo>
                    <a:pt x="153" y="16"/>
                  </a:lnTo>
                  <a:lnTo>
                    <a:pt x="116" y="16"/>
                  </a:lnTo>
                  <a:lnTo>
                    <a:pt x="84" y="5"/>
                  </a:lnTo>
                  <a:moveTo>
                    <a:pt x="74" y="5"/>
                  </a:moveTo>
                  <a:lnTo>
                    <a:pt x="106" y="21"/>
                  </a:lnTo>
                  <a:lnTo>
                    <a:pt x="90" y="37"/>
                  </a:lnTo>
                  <a:lnTo>
                    <a:pt x="84" y="58"/>
                  </a:lnTo>
                  <a:lnTo>
                    <a:pt x="42" y="42"/>
                  </a:lnTo>
                  <a:lnTo>
                    <a:pt x="42" y="37"/>
                  </a:lnTo>
                  <a:lnTo>
                    <a:pt x="63" y="27"/>
                  </a:lnTo>
                  <a:lnTo>
                    <a:pt x="58" y="21"/>
                  </a:lnTo>
                  <a:lnTo>
                    <a:pt x="37" y="32"/>
                  </a:lnTo>
                  <a:lnTo>
                    <a:pt x="21" y="27"/>
                  </a:lnTo>
                  <a:lnTo>
                    <a:pt x="0" y="11"/>
                  </a:lnTo>
                  <a:lnTo>
                    <a:pt x="63" y="11"/>
                  </a:lnTo>
                  <a:lnTo>
                    <a:pt x="74" y="5"/>
                  </a:lnTo>
                  <a:moveTo>
                    <a:pt x="137" y="32"/>
                  </a:moveTo>
                  <a:lnTo>
                    <a:pt x="158" y="37"/>
                  </a:lnTo>
                  <a:lnTo>
                    <a:pt x="116" y="42"/>
                  </a:lnTo>
                  <a:lnTo>
                    <a:pt x="111" y="21"/>
                  </a:lnTo>
                  <a:lnTo>
                    <a:pt x="137" y="32"/>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15" name="Freeform 723"/>
            <p:cNvSpPr>
              <a:spLocks noEditPoints="1"/>
            </p:cNvSpPr>
            <p:nvPr/>
          </p:nvSpPr>
          <p:spPr bwMode="auto">
            <a:xfrm>
              <a:off x="3253" y="1640"/>
              <a:ext cx="285" cy="116"/>
            </a:xfrm>
            <a:custGeom>
              <a:avLst/>
              <a:gdLst>
                <a:gd name="T0" fmla="*/ 37 w 285"/>
                <a:gd name="T1" fmla="*/ 21 h 116"/>
                <a:gd name="T2" fmla="*/ 37 w 285"/>
                <a:gd name="T3" fmla="*/ 21 h 116"/>
                <a:gd name="T4" fmla="*/ 21 w 285"/>
                <a:gd name="T5" fmla="*/ 21 h 116"/>
                <a:gd name="T6" fmla="*/ 10 w 285"/>
                <a:gd name="T7" fmla="*/ 32 h 116"/>
                <a:gd name="T8" fmla="*/ 0 w 285"/>
                <a:gd name="T9" fmla="*/ 27 h 116"/>
                <a:gd name="T10" fmla="*/ 5 w 285"/>
                <a:gd name="T11" fmla="*/ 16 h 116"/>
                <a:gd name="T12" fmla="*/ 0 w 285"/>
                <a:gd name="T13" fmla="*/ 6 h 116"/>
                <a:gd name="T14" fmla="*/ 10 w 285"/>
                <a:gd name="T15" fmla="*/ 0 h 116"/>
                <a:gd name="T16" fmla="*/ 21 w 285"/>
                <a:gd name="T17" fmla="*/ 6 h 116"/>
                <a:gd name="T18" fmla="*/ 26 w 285"/>
                <a:gd name="T19" fmla="*/ 11 h 116"/>
                <a:gd name="T20" fmla="*/ 42 w 285"/>
                <a:gd name="T21" fmla="*/ 16 h 116"/>
                <a:gd name="T22" fmla="*/ 37 w 285"/>
                <a:gd name="T23" fmla="*/ 21 h 116"/>
                <a:gd name="T24" fmla="*/ 47 w 285"/>
                <a:gd name="T25" fmla="*/ 21 h 116"/>
                <a:gd name="T26" fmla="*/ 42 w 285"/>
                <a:gd name="T27" fmla="*/ 16 h 116"/>
                <a:gd name="T28" fmla="*/ 53 w 285"/>
                <a:gd name="T29" fmla="*/ 16 h 116"/>
                <a:gd name="T30" fmla="*/ 74 w 285"/>
                <a:gd name="T31" fmla="*/ 16 h 116"/>
                <a:gd name="T32" fmla="*/ 105 w 285"/>
                <a:gd name="T33" fmla="*/ 0 h 116"/>
                <a:gd name="T34" fmla="*/ 174 w 285"/>
                <a:gd name="T35" fmla="*/ 16 h 116"/>
                <a:gd name="T36" fmla="*/ 221 w 285"/>
                <a:gd name="T37" fmla="*/ 11 h 116"/>
                <a:gd name="T38" fmla="*/ 242 w 285"/>
                <a:gd name="T39" fmla="*/ 11 h 116"/>
                <a:gd name="T40" fmla="*/ 248 w 285"/>
                <a:gd name="T41" fmla="*/ 21 h 116"/>
                <a:gd name="T42" fmla="*/ 253 w 285"/>
                <a:gd name="T43" fmla="*/ 21 h 116"/>
                <a:gd name="T44" fmla="*/ 253 w 285"/>
                <a:gd name="T45" fmla="*/ 37 h 116"/>
                <a:gd name="T46" fmla="*/ 269 w 285"/>
                <a:gd name="T47" fmla="*/ 37 h 116"/>
                <a:gd name="T48" fmla="*/ 269 w 285"/>
                <a:gd name="T49" fmla="*/ 43 h 116"/>
                <a:gd name="T50" fmla="*/ 264 w 285"/>
                <a:gd name="T51" fmla="*/ 48 h 116"/>
                <a:gd name="T52" fmla="*/ 274 w 285"/>
                <a:gd name="T53" fmla="*/ 79 h 116"/>
                <a:gd name="T54" fmla="*/ 285 w 285"/>
                <a:gd name="T55" fmla="*/ 90 h 116"/>
                <a:gd name="T56" fmla="*/ 274 w 285"/>
                <a:gd name="T57" fmla="*/ 90 h 116"/>
                <a:gd name="T58" fmla="*/ 269 w 285"/>
                <a:gd name="T59" fmla="*/ 90 h 116"/>
                <a:gd name="T60" fmla="*/ 253 w 285"/>
                <a:gd name="T61" fmla="*/ 85 h 116"/>
                <a:gd name="T62" fmla="*/ 242 w 285"/>
                <a:gd name="T63" fmla="*/ 90 h 116"/>
                <a:gd name="T64" fmla="*/ 237 w 285"/>
                <a:gd name="T65" fmla="*/ 90 h 116"/>
                <a:gd name="T66" fmla="*/ 221 w 285"/>
                <a:gd name="T67" fmla="*/ 90 h 116"/>
                <a:gd name="T68" fmla="*/ 216 w 285"/>
                <a:gd name="T69" fmla="*/ 95 h 116"/>
                <a:gd name="T70" fmla="*/ 195 w 285"/>
                <a:gd name="T71" fmla="*/ 101 h 116"/>
                <a:gd name="T72" fmla="*/ 179 w 285"/>
                <a:gd name="T73" fmla="*/ 95 h 116"/>
                <a:gd name="T74" fmla="*/ 174 w 285"/>
                <a:gd name="T75" fmla="*/ 101 h 116"/>
                <a:gd name="T76" fmla="*/ 163 w 285"/>
                <a:gd name="T77" fmla="*/ 101 h 116"/>
                <a:gd name="T78" fmla="*/ 158 w 285"/>
                <a:gd name="T79" fmla="*/ 101 h 116"/>
                <a:gd name="T80" fmla="*/ 153 w 285"/>
                <a:gd name="T81" fmla="*/ 116 h 116"/>
                <a:gd name="T82" fmla="*/ 153 w 285"/>
                <a:gd name="T83" fmla="*/ 111 h 116"/>
                <a:gd name="T84" fmla="*/ 132 w 285"/>
                <a:gd name="T85" fmla="*/ 111 h 116"/>
                <a:gd name="T86" fmla="*/ 111 w 285"/>
                <a:gd name="T87" fmla="*/ 111 h 116"/>
                <a:gd name="T88" fmla="*/ 95 w 285"/>
                <a:gd name="T89" fmla="*/ 101 h 116"/>
                <a:gd name="T90" fmla="*/ 68 w 285"/>
                <a:gd name="T91" fmla="*/ 106 h 116"/>
                <a:gd name="T92" fmla="*/ 58 w 285"/>
                <a:gd name="T93" fmla="*/ 106 h 116"/>
                <a:gd name="T94" fmla="*/ 31 w 285"/>
                <a:gd name="T95" fmla="*/ 101 h 116"/>
                <a:gd name="T96" fmla="*/ 5 w 285"/>
                <a:gd name="T97" fmla="*/ 69 h 116"/>
                <a:gd name="T98" fmla="*/ 0 w 285"/>
                <a:gd name="T99" fmla="*/ 37 h 116"/>
                <a:gd name="T100" fmla="*/ 10 w 285"/>
                <a:gd name="T101" fmla="*/ 32 h 116"/>
                <a:gd name="T102" fmla="*/ 53 w 285"/>
                <a:gd name="T103" fmla="*/ 27 h 116"/>
                <a:gd name="T104" fmla="*/ 47 w 285"/>
                <a:gd name="T105" fmla="*/ 21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85" h="116">
                  <a:moveTo>
                    <a:pt x="37" y="21"/>
                  </a:moveTo>
                  <a:lnTo>
                    <a:pt x="37" y="21"/>
                  </a:lnTo>
                  <a:lnTo>
                    <a:pt x="21" y="21"/>
                  </a:lnTo>
                  <a:lnTo>
                    <a:pt x="10" y="32"/>
                  </a:lnTo>
                  <a:lnTo>
                    <a:pt x="0" y="27"/>
                  </a:lnTo>
                  <a:lnTo>
                    <a:pt x="5" y="16"/>
                  </a:lnTo>
                  <a:lnTo>
                    <a:pt x="0" y="6"/>
                  </a:lnTo>
                  <a:lnTo>
                    <a:pt x="10" y="0"/>
                  </a:lnTo>
                  <a:lnTo>
                    <a:pt x="21" y="6"/>
                  </a:lnTo>
                  <a:lnTo>
                    <a:pt x="26" y="11"/>
                  </a:lnTo>
                  <a:lnTo>
                    <a:pt x="42" y="16"/>
                  </a:lnTo>
                  <a:lnTo>
                    <a:pt x="37" y="21"/>
                  </a:lnTo>
                  <a:moveTo>
                    <a:pt x="47" y="21"/>
                  </a:moveTo>
                  <a:lnTo>
                    <a:pt x="42" y="16"/>
                  </a:lnTo>
                  <a:lnTo>
                    <a:pt x="53" y="16"/>
                  </a:lnTo>
                  <a:lnTo>
                    <a:pt x="74" y="16"/>
                  </a:lnTo>
                  <a:lnTo>
                    <a:pt x="105" y="0"/>
                  </a:lnTo>
                  <a:lnTo>
                    <a:pt x="174" y="16"/>
                  </a:lnTo>
                  <a:lnTo>
                    <a:pt x="221" y="11"/>
                  </a:lnTo>
                  <a:lnTo>
                    <a:pt x="242" y="11"/>
                  </a:lnTo>
                  <a:lnTo>
                    <a:pt x="248" y="21"/>
                  </a:lnTo>
                  <a:lnTo>
                    <a:pt x="253" y="21"/>
                  </a:lnTo>
                  <a:lnTo>
                    <a:pt x="253" y="37"/>
                  </a:lnTo>
                  <a:lnTo>
                    <a:pt x="269" y="37"/>
                  </a:lnTo>
                  <a:lnTo>
                    <a:pt x="269" y="43"/>
                  </a:lnTo>
                  <a:lnTo>
                    <a:pt x="264" y="48"/>
                  </a:lnTo>
                  <a:lnTo>
                    <a:pt x="274" y="79"/>
                  </a:lnTo>
                  <a:lnTo>
                    <a:pt x="285" y="90"/>
                  </a:lnTo>
                  <a:lnTo>
                    <a:pt x="274" y="90"/>
                  </a:lnTo>
                  <a:lnTo>
                    <a:pt x="269" y="90"/>
                  </a:lnTo>
                  <a:lnTo>
                    <a:pt x="253" y="85"/>
                  </a:lnTo>
                  <a:lnTo>
                    <a:pt x="242" y="90"/>
                  </a:lnTo>
                  <a:lnTo>
                    <a:pt x="237" y="90"/>
                  </a:lnTo>
                  <a:lnTo>
                    <a:pt x="221" y="90"/>
                  </a:lnTo>
                  <a:lnTo>
                    <a:pt x="216" y="95"/>
                  </a:lnTo>
                  <a:lnTo>
                    <a:pt x="195" y="101"/>
                  </a:lnTo>
                  <a:lnTo>
                    <a:pt x="179" y="95"/>
                  </a:lnTo>
                  <a:lnTo>
                    <a:pt x="174" y="101"/>
                  </a:lnTo>
                  <a:lnTo>
                    <a:pt x="163" y="101"/>
                  </a:lnTo>
                  <a:lnTo>
                    <a:pt x="158" y="101"/>
                  </a:lnTo>
                  <a:lnTo>
                    <a:pt x="153" y="116"/>
                  </a:lnTo>
                  <a:lnTo>
                    <a:pt x="153" y="111"/>
                  </a:lnTo>
                  <a:lnTo>
                    <a:pt x="132" y="111"/>
                  </a:lnTo>
                  <a:lnTo>
                    <a:pt x="111" y="111"/>
                  </a:lnTo>
                  <a:lnTo>
                    <a:pt x="95" y="101"/>
                  </a:lnTo>
                  <a:lnTo>
                    <a:pt x="68" y="106"/>
                  </a:lnTo>
                  <a:lnTo>
                    <a:pt x="58" y="106"/>
                  </a:lnTo>
                  <a:lnTo>
                    <a:pt x="31" y="101"/>
                  </a:lnTo>
                  <a:lnTo>
                    <a:pt x="5" y="69"/>
                  </a:lnTo>
                  <a:lnTo>
                    <a:pt x="0" y="37"/>
                  </a:lnTo>
                  <a:lnTo>
                    <a:pt x="10" y="32"/>
                  </a:lnTo>
                  <a:lnTo>
                    <a:pt x="53" y="27"/>
                  </a:lnTo>
                  <a:lnTo>
                    <a:pt x="47" y="2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16" name="Freeform 724"/>
            <p:cNvSpPr>
              <a:spLocks noEditPoints="1"/>
            </p:cNvSpPr>
            <p:nvPr/>
          </p:nvSpPr>
          <p:spPr bwMode="auto">
            <a:xfrm>
              <a:off x="2768" y="1355"/>
              <a:ext cx="121" cy="148"/>
            </a:xfrm>
            <a:custGeom>
              <a:avLst/>
              <a:gdLst>
                <a:gd name="T0" fmla="*/ 58 w 121"/>
                <a:gd name="T1" fmla="*/ 0 h 148"/>
                <a:gd name="T2" fmla="*/ 58 w 121"/>
                <a:gd name="T3" fmla="*/ 11 h 148"/>
                <a:gd name="T4" fmla="*/ 79 w 121"/>
                <a:gd name="T5" fmla="*/ 16 h 148"/>
                <a:gd name="T6" fmla="*/ 79 w 121"/>
                <a:gd name="T7" fmla="*/ 21 h 148"/>
                <a:gd name="T8" fmla="*/ 73 w 121"/>
                <a:gd name="T9" fmla="*/ 43 h 148"/>
                <a:gd name="T10" fmla="*/ 121 w 121"/>
                <a:gd name="T11" fmla="*/ 101 h 148"/>
                <a:gd name="T12" fmla="*/ 110 w 121"/>
                <a:gd name="T13" fmla="*/ 127 h 148"/>
                <a:gd name="T14" fmla="*/ 105 w 121"/>
                <a:gd name="T15" fmla="*/ 132 h 148"/>
                <a:gd name="T16" fmla="*/ 68 w 121"/>
                <a:gd name="T17" fmla="*/ 132 h 148"/>
                <a:gd name="T18" fmla="*/ 68 w 121"/>
                <a:gd name="T19" fmla="*/ 138 h 148"/>
                <a:gd name="T20" fmla="*/ 58 w 121"/>
                <a:gd name="T21" fmla="*/ 138 h 148"/>
                <a:gd name="T22" fmla="*/ 31 w 121"/>
                <a:gd name="T23" fmla="*/ 148 h 148"/>
                <a:gd name="T24" fmla="*/ 26 w 121"/>
                <a:gd name="T25" fmla="*/ 148 h 148"/>
                <a:gd name="T26" fmla="*/ 31 w 121"/>
                <a:gd name="T27" fmla="*/ 138 h 148"/>
                <a:gd name="T28" fmla="*/ 58 w 121"/>
                <a:gd name="T29" fmla="*/ 122 h 148"/>
                <a:gd name="T30" fmla="*/ 42 w 121"/>
                <a:gd name="T31" fmla="*/ 116 h 148"/>
                <a:gd name="T32" fmla="*/ 42 w 121"/>
                <a:gd name="T33" fmla="*/ 95 h 148"/>
                <a:gd name="T34" fmla="*/ 63 w 121"/>
                <a:gd name="T35" fmla="*/ 95 h 148"/>
                <a:gd name="T36" fmla="*/ 52 w 121"/>
                <a:gd name="T37" fmla="*/ 79 h 148"/>
                <a:gd name="T38" fmla="*/ 52 w 121"/>
                <a:gd name="T39" fmla="*/ 64 h 148"/>
                <a:gd name="T40" fmla="*/ 42 w 121"/>
                <a:gd name="T41" fmla="*/ 64 h 148"/>
                <a:gd name="T42" fmla="*/ 26 w 121"/>
                <a:gd name="T43" fmla="*/ 32 h 148"/>
                <a:gd name="T44" fmla="*/ 42 w 121"/>
                <a:gd name="T45" fmla="*/ 0 h 148"/>
                <a:gd name="T46" fmla="*/ 58 w 121"/>
                <a:gd name="T47" fmla="*/ 0 h 148"/>
                <a:gd name="T48" fmla="*/ 5 w 121"/>
                <a:gd name="T49" fmla="*/ 58 h 148"/>
                <a:gd name="T50" fmla="*/ 10 w 121"/>
                <a:gd name="T51" fmla="*/ 58 h 148"/>
                <a:gd name="T52" fmla="*/ 26 w 121"/>
                <a:gd name="T53" fmla="*/ 69 h 148"/>
                <a:gd name="T54" fmla="*/ 26 w 121"/>
                <a:gd name="T55" fmla="*/ 79 h 148"/>
                <a:gd name="T56" fmla="*/ 5 w 121"/>
                <a:gd name="T57" fmla="*/ 79 h 148"/>
                <a:gd name="T58" fmla="*/ 0 w 121"/>
                <a:gd name="T59" fmla="*/ 58 h 148"/>
                <a:gd name="T60" fmla="*/ 5 w 121"/>
                <a:gd name="T61" fmla="*/ 58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21" h="148">
                  <a:moveTo>
                    <a:pt x="58" y="0"/>
                  </a:moveTo>
                  <a:lnTo>
                    <a:pt x="58" y="11"/>
                  </a:lnTo>
                  <a:lnTo>
                    <a:pt x="79" y="16"/>
                  </a:lnTo>
                  <a:lnTo>
                    <a:pt x="79" y="21"/>
                  </a:lnTo>
                  <a:lnTo>
                    <a:pt x="73" y="43"/>
                  </a:lnTo>
                  <a:lnTo>
                    <a:pt x="121" y="101"/>
                  </a:lnTo>
                  <a:lnTo>
                    <a:pt x="110" y="127"/>
                  </a:lnTo>
                  <a:lnTo>
                    <a:pt x="105" y="132"/>
                  </a:lnTo>
                  <a:lnTo>
                    <a:pt x="68" y="132"/>
                  </a:lnTo>
                  <a:lnTo>
                    <a:pt x="68" y="138"/>
                  </a:lnTo>
                  <a:lnTo>
                    <a:pt x="58" y="138"/>
                  </a:lnTo>
                  <a:lnTo>
                    <a:pt x="31" y="148"/>
                  </a:lnTo>
                  <a:lnTo>
                    <a:pt x="26" y="148"/>
                  </a:lnTo>
                  <a:lnTo>
                    <a:pt x="31" y="138"/>
                  </a:lnTo>
                  <a:lnTo>
                    <a:pt x="58" y="122"/>
                  </a:lnTo>
                  <a:lnTo>
                    <a:pt x="42" y="116"/>
                  </a:lnTo>
                  <a:lnTo>
                    <a:pt x="42" y="95"/>
                  </a:lnTo>
                  <a:lnTo>
                    <a:pt x="63" y="95"/>
                  </a:lnTo>
                  <a:lnTo>
                    <a:pt x="52" y="79"/>
                  </a:lnTo>
                  <a:lnTo>
                    <a:pt x="52" y="64"/>
                  </a:lnTo>
                  <a:lnTo>
                    <a:pt x="42" y="64"/>
                  </a:lnTo>
                  <a:lnTo>
                    <a:pt x="26" y="32"/>
                  </a:lnTo>
                  <a:lnTo>
                    <a:pt x="42" y="0"/>
                  </a:lnTo>
                  <a:lnTo>
                    <a:pt x="58" y="0"/>
                  </a:lnTo>
                  <a:moveTo>
                    <a:pt x="5" y="58"/>
                  </a:moveTo>
                  <a:lnTo>
                    <a:pt x="10" y="58"/>
                  </a:lnTo>
                  <a:lnTo>
                    <a:pt x="26" y="69"/>
                  </a:lnTo>
                  <a:lnTo>
                    <a:pt x="26" y="79"/>
                  </a:lnTo>
                  <a:lnTo>
                    <a:pt x="5" y="79"/>
                  </a:lnTo>
                  <a:lnTo>
                    <a:pt x="0" y="58"/>
                  </a:lnTo>
                  <a:lnTo>
                    <a:pt x="5" y="58"/>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17" name="Freeform 725"/>
            <p:cNvSpPr>
              <a:spLocks noEditPoints="1"/>
            </p:cNvSpPr>
            <p:nvPr/>
          </p:nvSpPr>
          <p:spPr bwMode="auto">
            <a:xfrm>
              <a:off x="553" y="1160"/>
              <a:ext cx="1366" cy="786"/>
            </a:xfrm>
            <a:custGeom>
              <a:avLst/>
              <a:gdLst>
                <a:gd name="T0" fmla="*/ 1007 w 1366"/>
                <a:gd name="T1" fmla="*/ 354 h 786"/>
                <a:gd name="T2" fmla="*/ 1044 w 1366"/>
                <a:gd name="T3" fmla="*/ 375 h 786"/>
                <a:gd name="T4" fmla="*/ 1128 w 1366"/>
                <a:gd name="T5" fmla="*/ 396 h 786"/>
                <a:gd name="T6" fmla="*/ 1118 w 1366"/>
                <a:gd name="T7" fmla="*/ 486 h 786"/>
                <a:gd name="T8" fmla="*/ 1186 w 1366"/>
                <a:gd name="T9" fmla="*/ 454 h 786"/>
                <a:gd name="T10" fmla="*/ 1302 w 1366"/>
                <a:gd name="T11" fmla="*/ 428 h 786"/>
                <a:gd name="T12" fmla="*/ 1366 w 1366"/>
                <a:gd name="T13" fmla="*/ 391 h 786"/>
                <a:gd name="T14" fmla="*/ 1292 w 1366"/>
                <a:gd name="T15" fmla="*/ 475 h 786"/>
                <a:gd name="T16" fmla="*/ 1223 w 1366"/>
                <a:gd name="T17" fmla="*/ 538 h 786"/>
                <a:gd name="T18" fmla="*/ 1202 w 1366"/>
                <a:gd name="T19" fmla="*/ 559 h 786"/>
                <a:gd name="T20" fmla="*/ 1192 w 1366"/>
                <a:gd name="T21" fmla="*/ 602 h 786"/>
                <a:gd name="T22" fmla="*/ 1091 w 1366"/>
                <a:gd name="T23" fmla="*/ 755 h 786"/>
                <a:gd name="T24" fmla="*/ 1039 w 1366"/>
                <a:gd name="T25" fmla="*/ 697 h 786"/>
                <a:gd name="T26" fmla="*/ 949 w 1366"/>
                <a:gd name="T27" fmla="*/ 691 h 786"/>
                <a:gd name="T28" fmla="*/ 833 w 1366"/>
                <a:gd name="T29" fmla="*/ 734 h 786"/>
                <a:gd name="T30" fmla="*/ 780 w 1366"/>
                <a:gd name="T31" fmla="*/ 707 h 786"/>
                <a:gd name="T32" fmla="*/ 727 w 1366"/>
                <a:gd name="T33" fmla="*/ 707 h 786"/>
                <a:gd name="T34" fmla="*/ 659 w 1366"/>
                <a:gd name="T35" fmla="*/ 670 h 786"/>
                <a:gd name="T36" fmla="*/ 553 w 1366"/>
                <a:gd name="T37" fmla="*/ 649 h 786"/>
                <a:gd name="T38" fmla="*/ 506 w 1366"/>
                <a:gd name="T39" fmla="*/ 512 h 786"/>
                <a:gd name="T40" fmla="*/ 527 w 1366"/>
                <a:gd name="T41" fmla="*/ 464 h 786"/>
                <a:gd name="T42" fmla="*/ 611 w 1366"/>
                <a:gd name="T43" fmla="*/ 380 h 786"/>
                <a:gd name="T44" fmla="*/ 126 w 1366"/>
                <a:gd name="T45" fmla="*/ 269 h 786"/>
                <a:gd name="T46" fmla="*/ 290 w 1366"/>
                <a:gd name="T47" fmla="*/ 190 h 786"/>
                <a:gd name="T48" fmla="*/ 237 w 1366"/>
                <a:gd name="T49" fmla="*/ 174 h 786"/>
                <a:gd name="T50" fmla="*/ 353 w 1366"/>
                <a:gd name="T51" fmla="*/ 116 h 786"/>
                <a:gd name="T52" fmla="*/ 306 w 1366"/>
                <a:gd name="T53" fmla="*/ 85 h 786"/>
                <a:gd name="T54" fmla="*/ 411 w 1366"/>
                <a:gd name="T55" fmla="*/ 69 h 786"/>
                <a:gd name="T56" fmla="*/ 480 w 1366"/>
                <a:gd name="T57" fmla="*/ 11 h 786"/>
                <a:gd name="T58" fmla="*/ 701 w 1366"/>
                <a:gd name="T59" fmla="*/ 21 h 786"/>
                <a:gd name="T60" fmla="*/ 553 w 1366"/>
                <a:gd name="T61" fmla="*/ 169 h 786"/>
                <a:gd name="T62" fmla="*/ 601 w 1366"/>
                <a:gd name="T63" fmla="*/ 174 h 786"/>
                <a:gd name="T64" fmla="*/ 601 w 1366"/>
                <a:gd name="T65" fmla="*/ 253 h 786"/>
                <a:gd name="T66" fmla="*/ 559 w 1366"/>
                <a:gd name="T67" fmla="*/ 201 h 786"/>
                <a:gd name="T68" fmla="*/ 469 w 1366"/>
                <a:gd name="T69" fmla="*/ 164 h 786"/>
                <a:gd name="T70" fmla="*/ 390 w 1366"/>
                <a:gd name="T71" fmla="*/ 180 h 786"/>
                <a:gd name="T72" fmla="*/ 443 w 1366"/>
                <a:gd name="T73" fmla="*/ 153 h 786"/>
                <a:gd name="T74" fmla="*/ 353 w 1366"/>
                <a:gd name="T75" fmla="*/ 195 h 786"/>
                <a:gd name="T76" fmla="*/ 126 w 1366"/>
                <a:gd name="T77" fmla="*/ 269 h 786"/>
                <a:gd name="T78" fmla="*/ 580 w 1366"/>
                <a:gd name="T79" fmla="*/ 206 h 786"/>
                <a:gd name="T80" fmla="*/ 564 w 1366"/>
                <a:gd name="T81" fmla="*/ 206 h 786"/>
                <a:gd name="T82" fmla="*/ 89 w 1366"/>
                <a:gd name="T83" fmla="*/ 259 h 786"/>
                <a:gd name="T84" fmla="*/ 68 w 1366"/>
                <a:gd name="T85" fmla="*/ 259 h 786"/>
                <a:gd name="T86" fmla="*/ 31 w 1366"/>
                <a:gd name="T87" fmla="*/ 280 h 786"/>
                <a:gd name="T88" fmla="*/ 21 w 1366"/>
                <a:gd name="T89" fmla="*/ 280 h 7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366" h="786">
                  <a:moveTo>
                    <a:pt x="807" y="359"/>
                  </a:moveTo>
                  <a:lnTo>
                    <a:pt x="1002" y="359"/>
                  </a:lnTo>
                  <a:lnTo>
                    <a:pt x="1007" y="354"/>
                  </a:lnTo>
                  <a:lnTo>
                    <a:pt x="1012" y="364"/>
                  </a:lnTo>
                  <a:lnTo>
                    <a:pt x="1028" y="364"/>
                  </a:lnTo>
                  <a:lnTo>
                    <a:pt x="1044" y="375"/>
                  </a:lnTo>
                  <a:lnTo>
                    <a:pt x="1070" y="375"/>
                  </a:lnTo>
                  <a:lnTo>
                    <a:pt x="1086" y="369"/>
                  </a:lnTo>
                  <a:lnTo>
                    <a:pt x="1128" y="396"/>
                  </a:lnTo>
                  <a:lnTo>
                    <a:pt x="1139" y="417"/>
                  </a:lnTo>
                  <a:lnTo>
                    <a:pt x="1149" y="422"/>
                  </a:lnTo>
                  <a:lnTo>
                    <a:pt x="1118" y="486"/>
                  </a:lnTo>
                  <a:lnTo>
                    <a:pt x="1123" y="491"/>
                  </a:lnTo>
                  <a:lnTo>
                    <a:pt x="1181" y="470"/>
                  </a:lnTo>
                  <a:lnTo>
                    <a:pt x="1186" y="454"/>
                  </a:lnTo>
                  <a:lnTo>
                    <a:pt x="1218" y="454"/>
                  </a:lnTo>
                  <a:lnTo>
                    <a:pt x="1255" y="428"/>
                  </a:lnTo>
                  <a:lnTo>
                    <a:pt x="1302" y="428"/>
                  </a:lnTo>
                  <a:lnTo>
                    <a:pt x="1323" y="422"/>
                  </a:lnTo>
                  <a:lnTo>
                    <a:pt x="1350" y="385"/>
                  </a:lnTo>
                  <a:lnTo>
                    <a:pt x="1366" y="391"/>
                  </a:lnTo>
                  <a:lnTo>
                    <a:pt x="1366" y="433"/>
                  </a:lnTo>
                  <a:lnTo>
                    <a:pt x="1318" y="454"/>
                  </a:lnTo>
                  <a:lnTo>
                    <a:pt x="1292" y="475"/>
                  </a:lnTo>
                  <a:lnTo>
                    <a:pt x="1302" y="491"/>
                  </a:lnTo>
                  <a:lnTo>
                    <a:pt x="1244" y="501"/>
                  </a:lnTo>
                  <a:lnTo>
                    <a:pt x="1223" y="538"/>
                  </a:lnTo>
                  <a:lnTo>
                    <a:pt x="1213" y="533"/>
                  </a:lnTo>
                  <a:lnTo>
                    <a:pt x="1213" y="549"/>
                  </a:lnTo>
                  <a:lnTo>
                    <a:pt x="1202" y="559"/>
                  </a:lnTo>
                  <a:lnTo>
                    <a:pt x="1197" y="538"/>
                  </a:lnTo>
                  <a:lnTo>
                    <a:pt x="1186" y="575"/>
                  </a:lnTo>
                  <a:lnTo>
                    <a:pt x="1192" y="602"/>
                  </a:lnTo>
                  <a:lnTo>
                    <a:pt x="1102" y="654"/>
                  </a:lnTo>
                  <a:lnTo>
                    <a:pt x="1081" y="686"/>
                  </a:lnTo>
                  <a:lnTo>
                    <a:pt x="1091" y="755"/>
                  </a:lnTo>
                  <a:lnTo>
                    <a:pt x="1081" y="781"/>
                  </a:lnTo>
                  <a:lnTo>
                    <a:pt x="1070" y="786"/>
                  </a:lnTo>
                  <a:lnTo>
                    <a:pt x="1039" y="697"/>
                  </a:lnTo>
                  <a:lnTo>
                    <a:pt x="1023" y="702"/>
                  </a:lnTo>
                  <a:lnTo>
                    <a:pt x="1007" y="691"/>
                  </a:lnTo>
                  <a:lnTo>
                    <a:pt x="949" y="691"/>
                  </a:lnTo>
                  <a:lnTo>
                    <a:pt x="960" y="712"/>
                  </a:lnTo>
                  <a:lnTo>
                    <a:pt x="886" y="702"/>
                  </a:lnTo>
                  <a:lnTo>
                    <a:pt x="833" y="734"/>
                  </a:lnTo>
                  <a:lnTo>
                    <a:pt x="822" y="771"/>
                  </a:lnTo>
                  <a:lnTo>
                    <a:pt x="796" y="765"/>
                  </a:lnTo>
                  <a:lnTo>
                    <a:pt x="780" y="707"/>
                  </a:lnTo>
                  <a:lnTo>
                    <a:pt x="759" y="697"/>
                  </a:lnTo>
                  <a:lnTo>
                    <a:pt x="743" y="718"/>
                  </a:lnTo>
                  <a:lnTo>
                    <a:pt x="727" y="707"/>
                  </a:lnTo>
                  <a:lnTo>
                    <a:pt x="727" y="691"/>
                  </a:lnTo>
                  <a:lnTo>
                    <a:pt x="706" y="665"/>
                  </a:lnTo>
                  <a:lnTo>
                    <a:pt x="659" y="670"/>
                  </a:lnTo>
                  <a:lnTo>
                    <a:pt x="633" y="676"/>
                  </a:lnTo>
                  <a:lnTo>
                    <a:pt x="585" y="649"/>
                  </a:lnTo>
                  <a:lnTo>
                    <a:pt x="553" y="649"/>
                  </a:lnTo>
                  <a:lnTo>
                    <a:pt x="543" y="628"/>
                  </a:lnTo>
                  <a:lnTo>
                    <a:pt x="517" y="617"/>
                  </a:lnTo>
                  <a:lnTo>
                    <a:pt x="506" y="512"/>
                  </a:lnTo>
                  <a:lnTo>
                    <a:pt x="517" y="501"/>
                  </a:lnTo>
                  <a:lnTo>
                    <a:pt x="522" y="491"/>
                  </a:lnTo>
                  <a:lnTo>
                    <a:pt x="527" y="464"/>
                  </a:lnTo>
                  <a:lnTo>
                    <a:pt x="569" y="412"/>
                  </a:lnTo>
                  <a:lnTo>
                    <a:pt x="585" y="369"/>
                  </a:lnTo>
                  <a:lnTo>
                    <a:pt x="611" y="380"/>
                  </a:lnTo>
                  <a:lnTo>
                    <a:pt x="617" y="359"/>
                  </a:lnTo>
                  <a:lnTo>
                    <a:pt x="807" y="359"/>
                  </a:lnTo>
                  <a:moveTo>
                    <a:pt x="126" y="269"/>
                  </a:moveTo>
                  <a:lnTo>
                    <a:pt x="126" y="264"/>
                  </a:lnTo>
                  <a:lnTo>
                    <a:pt x="279" y="211"/>
                  </a:lnTo>
                  <a:lnTo>
                    <a:pt x="290" y="190"/>
                  </a:lnTo>
                  <a:lnTo>
                    <a:pt x="242" y="195"/>
                  </a:lnTo>
                  <a:lnTo>
                    <a:pt x="269" y="169"/>
                  </a:lnTo>
                  <a:lnTo>
                    <a:pt x="237" y="174"/>
                  </a:lnTo>
                  <a:lnTo>
                    <a:pt x="248" y="148"/>
                  </a:lnTo>
                  <a:lnTo>
                    <a:pt x="300" y="121"/>
                  </a:lnTo>
                  <a:lnTo>
                    <a:pt x="353" y="116"/>
                  </a:lnTo>
                  <a:lnTo>
                    <a:pt x="374" y="95"/>
                  </a:lnTo>
                  <a:lnTo>
                    <a:pt x="321" y="100"/>
                  </a:lnTo>
                  <a:lnTo>
                    <a:pt x="306" y="85"/>
                  </a:lnTo>
                  <a:lnTo>
                    <a:pt x="369" y="69"/>
                  </a:lnTo>
                  <a:lnTo>
                    <a:pt x="385" y="79"/>
                  </a:lnTo>
                  <a:lnTo>
                    <a:pt x="411" y="69"/>
                  </a:lnTo>
                  <a:lnTo>
                    <a:pt x="385" y="42"/>
                  </a:lnTo>
                  <a:lnTo>
                    <a:pt x="400" y="32"/>
                  </a:lnTo>
                  <a:lnTo>
                    <a:pt x="480" y="11"/>
                  </a:lnTo>
                  <a:lnTo>
                    <a:pt x="559" y="0"/>
                  </a:lnTo>
                  <a:lnTo>
                    <a:pt x="622" y="5"/>
                  </a:lnTo>
                  <a:lnTo>
                    <a:pt x="701" y="21"/>
                  </a:lnTo>
                  <a:lnTo>
                    <a:pt x="538" y="169"/>
                  </a:lnTo>
                  <a:lnTo>
                    <a:pt x="543" y="169"/>
                  </a:lnTo>
                  <a:lnTo>
                    <a:pt x="553" y="169"/>
                  </a:lnTo>
                  <a:lnTo>
                    <a:pt x="564" y="169"/>
                  </a:lnTo>
                  <a:lnTo>
                    <a:pt x="564" y="190"/>
                  </a:lnTo>
                  <a:lnTo>
                    <a:pt x="601" y="174"/>
                  </a:lnTo>
                  <a:lnTo>
                    <a:pt x="601" y="227"/>
                  </a:lnTo>
                  <a:lnTo>
                    <a:pt x="611" y="243"/>
                  </a:lnTo>
                  <a:lnTo>
                    <a:pt x="601" y="253"/>
                  </a:lnTo>
                  <a:lnTo>
                    <a:pt x="585" y="264"/>
                  </a:lnTo>
                  <a:lnTo>
                    <a:pt x="590" y="190"/>
                  </a:lnTo>
                  <a:lnTo>
                    <a:pt x="559" y="201"/>
                  </a:lnTo>
                  <a:lnTo>
                    <a:pt x="543" y="180"/>
                  </a:lnTo>
                  <a:lnTo>
                    <a:pt x="527" y="180"/>
                  </a:lnTo>
                  <a:lnTo>
                    <a:pt x="469" y="164"/>
                  </a:lnTo>
                  <a:lnTo>
                    <a:pt x="390" y="190"/>
                  </a:lnTo>
                  <a:lnTo>
                    <a:pt x="379" y="185"/>
                  </a:lnTo>
                  <a:lnTo>
                    <a:pt x="390" y="180"/>
                  </a:lnTo>
                  <a:lnTo>
                    <a:pt x="416" y="164"/>
                  </a:lnTo>
                  <a:lnTo>
                    <a:pt x="443" y="153"/>
                  </a:lnTo>
                  <a:lnTo>
                    <a:pt x="443" y="153"/>
                  </a:lnTo>
                  <a:lnTo>
                    <a:pt x="411" y="158"/>
                  </a:lnTo>
                  <a:lnTo>
                    <a:pt x="353" y="185"/>
                  </a:lnTo>
                  <a:lnTo>
                    <a:pt x="353" y="195"/>
                  </a:lnTo>
                  <a:lnTo>
                    <a:pt x="232" y="243"/>
                  </a:lnTo>
                  <a:lnTo>
                    <a:pt x="195" y="253"/>
                  </a:lnTo>
                  <a:lnTo>
                    <a:pt x="126" y="269"/>
                  </a:lnTo>
                  <a:moveTo>
                    <a:pt x="564" y="206"/>
                  </a:moveTo>
                  <a:lnTo>
                    <a:pt x="569" y="201"/>
                  </a:lnTo>
                  <a:lnTo>
                    <a:pt x="580" y="206"/>
                  </a:lnTo>
                  <a:lnTo>
                    <a:pt x="553" y="238"/>
                  </a:lnTo>
                  <a:lnTo>
                    <a:pt x="559" y="206"/>
                  </a:lnTo>
                  <a:lnTo>
                    <a:pt x="564" y="206"/>
                  </a:lnTo>
                  <a:moveTo>
                    <a:pt x="68" y="259"/>
                  </a:moveTo>
                  <a:lnTo>
                    <a:pt x="74" y="253"/>
                  </a:lnTo>
                  <a:lnTo>
                    <a:pt x="89" y="259"/>
                  </a:lnTo>
                  <a:lnTo>
                    <a:pt x="68" y="269"/>
                  </a:lnTo>
                  <a:lnTo>
                    <a:pt x="58" y="264"/>
                  </a:lnTo>
                  <a:lnTo>
                    <a:pt x="68" y="259"/>
                  </a:lnTo>
                  <a:moveTo>
                    <a:pt x="21" y="280"/>
                  </a:moveTo>
                  <a:lnTo>
                    <a:pt x="37" y="274"/>
                  </a:lnTo>
                  <a:lnTo>
                    <a:pt x="31" y="280"/>
                  </a:lnTo>
                  <a:lnTo>
                    <a:pt x="0" y="285"/>
                  </a:lnTo>
                  <a:lnTo>
                    <a:pt x="0" y="280"/>
                  </a:lnTo>
                  <a:lnTo>
                    <a:pt x="21" y="28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18" name="Freeform 726"/>
            <p:cNvSpPr>
              <a:spLocks noEditPoints="1"/>
            </p:cNvSpPr>
            <p:nvPr/>
          </p:nvSpPr>
          <p:spPr bwMode="auto">
            <a:xfrm>
              <a:off x="5484" y="2664"/>
              <a:ext cx="21" cy="32"/>
            </a:xfrm>
            <a:custGeom>
              <a:avLst/>
              <a:gdLst>
                <a:gd name="T0" fmla="*/ 5 w 21"/>
                <a:gd name="T1" fmla="*/ 5 h 32"/>
                <a:gd name="T2" fmla="*/ 15 w 21"/>
                <a:gd name="T3" fmla="*/ 11 h 32"/>
                <a:gd name="T4" fmla="*/ 5 w 21"/>
                <a:gd name="T5" fmla="*/ 21 h 32"/>
                <a:gd name="T6" fmla="*/ 0 w 21"/>
                <a:gd name="T7" fmla="*/ 11 h 32"/>
                <a:gd name="T8" fmla="*/ 0 w 21"/>
                <a:gd name="T9" fmla="*/ 0 h 32"/>
                <a:gd name="T10" fmla="*/ 5 w 21"/>
                <a:gd name="T11" fmla="*/ 5 h 32"/>
                <a:gd name="T12" fmla="*/ 21 w 21"/>
                <a:gd name="T13" fmla="*/ 32 h 32"/>
                <a:gd name="T14" fmla="*/ 21 w 21"/>
                <a:gd name="T15" fmla="*/ 32 h 32"/>
                <a:gd name="T16" fmla="*/ 15 w 21"/>
                <a:gd name="T17" fmla="*/ 32 h 32"/>
                <a:gd name="T18" fmla="*/ 15 w 21"/>
                <a:gd name="T19" fmla="*/ 26 h 32"/>
                <a:gd name="T20" fmla="*/ 21 w 21"/>
                <a:gd name="T21" fmla="*/ 32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1" h="32">
                  <a:moveTo>
                    <a:pt x="5" y="5"/>
                  </a:moveTo>
                  <a:lnTo>
                    <a:pt x="15" y="11"/>
                  </a:lnTo>
                  <a:lnTo>
                    <a:pt x="5" y="21"/>
                  </a:lnTo>
                  <a:lnTo>
                    <a:pt x="0" y="11"/>
                  </a:lnTo>
                  <a:lnTo>
                    <a:pt x="0" y="0"/>
                  </a:lnTo>
                  <a:lnTo>
                    <a:pt x="5" y="5"/>
                  </a:lnTo>
                  <a:moveTo>
                    <a:pt x="21" y="32"/>
                  </a:moveTo>
                  <a:lnTo>
                    <a:pt x="21" y="32"/>
                  </a:lnTo>
                  <a:lnTo>
                    <a:pt x="15" y="32"/>
                  </a:lnTo>
                  <a:lnTo>
                    <a:pt x="15" y="26"/>
                  </a:lnTo>
                  <a:lnTo>
                    <a:pt x="21" y="32"/>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19" name="Freeform 727"/>
            <p:cNvSpPr>
              <a:spLocks noEditPoints="1"/>
            </p:cNvSpPr>
            <p:nvPr/>
          </p:nvSpPr>
          <p:spPr bwMode="auto">
            <a:xfrm>
              <a:off x="3949" y="1440"/>
              <a:ext cx="812" cy="628"/>
            </a:xfrm>
            <a:custGeom>
              <a:avLst/>
              <a:gdLst>
                <a:gd name="T0" fmla="*/ 802 w 812"/>
                <a:gd name="T1" fmla="*/ 538 h 628"/>
                <a:gd name="T2" fmla="*/ 781 w 812"/>
                <a:gd name="T3" fmla="*/ 527 h 628"/>
                <a:gd name="T4" fmla="*/ 638 w 812"/>
                <a:gd name="T5" fmla="*/ 596 h 628"/>
                <a:gd name="T6" fmla="*/ 633 w 812"/>
                <a:gd name="T7" fmla="*/ 628 h 628"/>
                <a:gd name="T8" fmla="*/ 638 w 812"/>
                <a:gd name="T9" fmla="*/ 596 h 628"/>
                <a:gd name="T10" fmla="*/ 301 w 812"/>
                <a:gd name="T11" fmla="*/ 179 h 628"/>
                <a:gd name="T12" fmla="*/ 438 w 812"/>
                <a:gd name="T13" fmla="*/ 211 h 628"/>
                <a:gd name="T14" fmla="*/ 506 w 812"/>
                <a:gd name="T15" fmla="*/ 195 h 628"/>
                <a:gd name="T16" fmla="*/ 506 w 812"/>
                <a:gd name="T17" fmla="*/ 148 h 628"/>
                <a:gd name="T18" fmla="*/ 606 w 812"/>
                <a:gd name="T19" fmla="*/ 121 h 628"/>
                <a:gd name="T20" fmla="*/ 527 w 812"/>
                <a:gd name="T21" fmla="*/ 63 h 628"/>
                <a:gd name="T22" fmla="*/ 570 w 812"/>
                <a:gd name="T23" fmla="*/ 0 h 628"/>
                <a:gd name="T24" fmla="*/ 733 w 812"/>
                <a:gd name="T25" fmla="*/ 84 h 628"/>
                <a:gd name="T26" fmla="*/ 802 w 812"/>
                <a:gd name="T27" fmla="*/ 100 h 628"/>
                <a:gd name="T28" fmla="*/ 781 w 812"/>
                <a:gd name="T29" fmla="*/ 153 h 628"/>
                <a:gd name="T30" fmla="*/ 759 w 812"/>
                <a:gd name="T31" fmla="*/ 206 h 628"/>
                <a:gd name="T32" fmla="*/ 686 w 812"/>
                <a:gd name="T33" fmla="*/ 221 h 628"/>
                <a:gd name="T34" fmla="*/ 654 w 812"/>
                <a:gd name="T35" fmla="*/ 269 h 628"/>
                <a:gd name="T36" fmla="*/ 733 w 812"/>
                <a:gd name="T37" fmla="*/ 290 h 628"/>
                <a:gd name="T38" fmla="*/ 765 w 812"/>
                <a:gd name="T39" fmla="*/ 380 h 628"/>
                <a:gd name="T40" fmla="*/ 728 w 812"/>
                <a:gd name="T41" fmla="*/ 543 h 628"/>
                <a:gd name="T42" fmla="*/ 686 w 812"/>
                <a:gd name="T43" fmla="*/ 559 h 628"/>
                <a:gd name="T44" fmla="*/ 638 w 812"/>
                <a:gd name="T45" fmla="*/ 591 h 628"/>
                <a:gd name="T46" fmla="*/ 596 w 812"/>
                <a:gd name="T47" fmla="*/ 570 h 628"/>
                <a:gd name="T48" fmla="*/ 554 w 812"/>
                <a:gd name="T49" fmla="*/ 538 h 628"/>
                <a:gd name="T50" fmla="*/ 496 w 812"/>
                <a:gd name="T51" fmla="*/ 554 h 628"/>
                <a:gd name="T52" fmla="*/ 490 w 812"/>
                <a:gd name="T53" fmla="*/ 570 h 628"/>
                <a:gd name="T54" fmla="*/ 438 w 812"/>
                <a:gd name="T55" fmla="*/ 527 h 628"/>
                <a:gd name="T56" fmla="*/ 443 w 812"/>
                <a:gd name="T57" fmla="*/ 491 h 628"/>
                <a:gd name="T58" fmla="*/ 411 w 812"/>
                <a:gd name="T59" fmla="*/ 448 h 628"/>
                <a:gd name="T60" fmla="*/ 364 w 812"/>
                <a:gd name="T61" fmla="*/ 432 h 628"/>
                <a:gd name="T62" fmla="*/ 327 w 812"/>
                <a:gd name="T63" fmla="*/ 454 h 628"/>
                <a:gd name="T64" fmla="*/ 274 w 812"/>
                <a:gd name="T65" fmla="*/ 454 h 628"/>
                <a:gd name="T66" fmla="*/ 153 w 812"/>
                <a:gd name="T67" fmla="*/ 411 h 628"/>
                <a:gd name="T68" fmla="*/ 121 w 812"/>
                <a:gd name="T69" fmla="*/ 374 h 628"/>
                <a:gd name="T70" fmla="*/ 37 w 812"/>
                <a:gd name="T71" fmla="*/ 295 h 628"/>
                <a:gd name="T72" fmla="*/ 32 w 812"/>
                <a:gd name="T73" fmla="*/ 285 h 628"/>
                <a:gd name="T74" fmla="*/ 0 w 812"/>
                <a:gd name="T75" fmla="*/ 248 h 628"/>
                <a:gd name="T76" fmla="*/ 37 w 812"/>
                <a:gd name="T77" fmla="*/ 221 h 628"/>
                <a:gd name="T78" fmla="*/ 63 w 812"/>
                <a:gd name="T79" fmla="*/ 158 h 628"/>
                <a:gd name="T80" fmla="*/ 127 w 812"/>
                <a:gd name="T81" fmla="*/ 79 h 628"/>
                <a:gd name="T82" fmla="*/ 200 w 812"/>
                <a:gd name="T83" fmla="*/ 121 h 6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812" h="628">
                  <a:moveTo>
                    <a:pt x="796" y="512"/>
                  </a:moveTo>
                  <a:lnTo>
                    <a:pt x="802" y="512"/>
                  </a:lnTo>
                  <a:lnTo>
                    <a:pt x="802" y="538"/>
                  </a:lnTo>
                  <a:lnTo>
                    <a:pt x="786" y="554"/>
                  </a:lnTo>
                  <a:lnTo>
                    <a:pt x="781" y="549"/>
                  </a:lnTo>
                  <a:lnTo>
                    <a:pt x="781" y="527"/>
                  </a:lnTo>
                  <a:lnTo>
                    <a:pt x="791" y="506"/>
                  </a:lnTo>
                  <a:lnTo>
                    <a:pt x="796" y="512"/>
                  </a:lnTo>
                  <a:moveTo>
                    <a:pt x="638" y="596"/>
                  </a:moveTo>
                  <a:lnTo>
                    <a:pt x="649" y="596"/>
                  </a:lnTo>
                  <a:lnTo>
                    <a:pt x="649" y="622"/>
                  </a:lnTo>
                  <a:lnTo>
                    <a:pt x="633" y="628"/>
                  </a:lnTo>
                  <a:lnTo>
                    <a:pt x="617" y="622"/>
                  </a:lnTo>
                  <a:lnTo>
                    <a:pt x="622" y="601"/>
                  </a:lnTo>
                  <a:lnTo>
                    <a:pt x="638" y="596"/>
                  </a:lnTo>
                  <a:moveTo>
                    <a:pt x="248" y="148"/>
                  </a:moveTo>
                  <a:lnTo>
                    <a:pt x="295" y="179"/>
                  </a:lnTo>
                  <a:lnTo>
                    <a:pt x="301" y="179"/>
                  </a:lnTo>
                  <a:lnTo>
                    <a:pt x="311" y="190"/>
                  </a:lnTo>
                  <a:lnTo>
                    <a:pt x="390" y="195"/>
                  </a:lnTo>
                  <a:lnTo>
                    <a:pt x="438" y="211"/>
                  </a:lnTo>
                  <a:lnTo>
                    <a:pt x="448" y="206"/>
                  </a:lnTo>
                  <a:lnTo>
                    <a:pt x="469" y="195"/>
                  </a:lnTo>
                  <a:lnTo>
                    <a:pt x="506" y="195"/>
                  </a:lnTo>
                  <a:lnTo>
                    <a:pt x="522" y="174"/>
                  </a:lnTo>
                  <a:lnTo>
                    <a:pt x="512" y="158"/>
                  </a:lnTo>
                  <a:lnTo>
                    <a:pt x="506" y="148"/>
                  </a:lnTo>
                  <a:lnTo>
                    <a:pt x="538" y="158"/>
                  </a:lnTo>
                  <a:lnTo>
                    <a:pt x="570" y="126"/>
                  </a:lnTo>
                  <a:lnTo>
                    <a:pt x="606" y="121"/>
                  </a:lnTo>
                  <a:lnTo>
                    <a:pt x="570" y="95"/>
                  </a:lnTo>
                  <a:lnTo>
                    <a:pt x="533" y="100"/>
                  </a:lnTo>
                  <a:lnTo>
                    <a:pt x="527" y="63"/>
                  </a:lnTo>
                  <a:lnTo>
                    <a:pt x="559" y="58"/>
                  </a:lnTo>
                  <a:lnTo>
                    <a:pt x="543" y="5"/>
                  </a:lnTo>
                  <a:lnTo>
                    <a:pt x="570" y="0"/>
                  </a:lnTo>
                  <a:lnTo>
                    <a:pt x="612" y="10"/>
                  </a:lnTo>
                  <a:lnTo>
                    <a:pt x="686" y="68"/>
                  </a:lnTo>
                  <a:lnTo>
                    <a:pt x="733" y="84"/>
                  </a:lnTo>
                  <a:lnTo>
                    <a:pt x="749" y="105"/>
                  </a:lnTo>
                  <a:lnTo>
                    <a:pt x="796" y="95"/>
                  </a:lnTo>
                  <a:lnTo>
                    <a:pt x="802" y="100"/>
                  </a:lnTo>
                  <a:lnTo>
                    <a:pt x="812" y="148"/>
                  </a:lnTo>
                  <a:lnTo>
                    <a:pt x="791" y="142"/>
                  </a:lnTo>
                  <a:lnTo>
                    <a:pt x="781" y="153"/>
                  </a:lnTo>
                  <a:lnTo>
                    <a:pt x="812" y="184"/>
                  </a:lnTo>
                  <a:lnTo>
                    <a:pt x="802" y="195"/>
                  </a:lnTo>
                  <a:lnTo>
                    <a:pt x="759" y="206"/>
                  </a:lnTo>
                  <a:lnTo>
                    <a:pt x="738" y="243"/>
                  </a:lnTo>
                  <a:lnTo>
                    <a:pt x="707" y="258"/>
                  </a:lnTo>
                  <a:lnTo>
                    <a:pt x="686" y="221"/>
                  </a:lnTo>
                  <a:lnTo>
                    <a:pt x="664" y="253"/>
                  </a:lnTo>
                  <a:lnTo>
                    <a:pt x="649" y="258"/>
                  </a:lnTo>
                  <a:lnTo>
                    <a:pt x="654" y="269"/>
                  </a:lnTo>
                  <a:lnTo>
                    <a:pt x="701" y="279"/>
                  </a:lnTo>
                  <a:lnTo>
                    <a:pt x="733" y="285"/>
                  </a:lnTo>
                  <a:lnTo>
                    <a:pt x="733" y="290"/>
                  </a:lnTo>
                  <a:lnTo>
                    <a:pt x="712" y="301"/>
                  </a:lnTo>
                  <a:lnTo>
                    <a:pt x="701" y="332"/>
                  </a:lnTo>
                  <a:lnTo>
                    <a:pt x="765" y="380"/>
                  </a:lnTo>
                  <a:lnTo>
                    <a:pt x="781" y="417"/>
                  </a:lnTo>
                  <a:lnTo>
                    <a:pt x="754" y="517"/>
                  </a:lnTo>
                  <a:lnTo>
                    <a:pt x="728" y="543"/>
                  </a:lnTo>
                  <a:lnTo>
                    <a:pt x="686" y="554"/>
                  </a:lnTo>
                  <a:lnTo>
                    <a:pt x="686" y="554"/>
                  </a:lnTo>
                  <a:lnTo>
                    <a:pt x="686" y="559"/>
                  </a:lnTo>
                  <a:lnTo>
                    <a:pt x="680" y="559"/>
                  </a:lnTo>
                  <a:lnTo>
                    <a:pt x="643" y="575"/>
                  </a:lnTo>
                  <a:lnTo>
                    <a:pt x="638" y="591"/>
                  </a:lnTo>
                  <a:lnTo>
                    <a:pt x="633" y="591"/>
                  </a:lnTo>
                  <a:lnTo>
                    <a:pt x="622" y="570"/>
                  </a:lnTo>
                  <a:lnTo>
                    <a:pt x="596" y="570"/>
                  </a:lnTo>
                  <a:lnTo>
                    <a:pt x="575" y="559"/>
                  </a:lnTo>
                  <a:lnTo>
                    <a:pt x="575" y="549"/>
                  </a:lnTo>
                  <a:lnTo>
                    <a:pt x="554" y="538"/>
                  </a:lnTo>
                  <a:lnTo>
                    <a:pt x="533" y="554"/>
                  </a:lnTo>
                  <a:lnTo>
                    <a:pt x="506" y="549"/>
                  </a:lnTo>
                  <a:lnTo>
                    <a:pt x="496" y="554"/>
                  </a:lnTo>
                  <a:lnTo>
                    <a:pt x="501" y="575"/>
                  </a:lnTo>
                  <a:lnTo>
                    <a:pt x="496" y="575"/>
                  </a:lnTo>
                  <a:lnTo>
                    <a:pt x="490" y="570"/>
                  </a:lnTo>
                  <a:lnTo>
                    <a:pt x="469" y="564"/>
                  </a:lnTo>
                  <a:lnTo>
                    <a:pt x="459" y="538"/>
                  </a:lnTo>
                  <a:lnTo>
                    <a:pt x="438" y="527"/>
                  </a:lnTo>
                  <a:lnTo>
                    <a:pt x="438" y="527"/>
                  </a:lnTo>
                  <a:lnTo>
                    <a:pt x="427" y="517"/>
                  </a:lnTo>
                  <a:lnTo>
                    <a:pt x="443" y="491"/>
                  </a:lnTo>
                  <a:lnTo>
                    <a:pt x="432" y="464"/>
                  </a:lnTo>
                  <a:lnTo>
                    <a:pt x="417" y="443"/>
                  </a:lnTo>
                  <a:lnTo>
                    <a:pt x="411" y="448"/>
                  </a:lnTo>
                  <a:lnTo>
                    <a:pt x="401" y="448"/>
                  </a:lnTo>
                  <a:lnTo>
                    <a:pt x="390" y="427"/>
                  </a:lnTo>
                  <a:lnTo>
                    <a:pt x="364" y="432"/>
                  </a:lnTo>
                  <a:lnTo>
                    <a:pt x="359" y="432"/>
                  </a:lnTo>
                  <a:lnTo>
                    <a:pt x="343" y="454"/>
                  </a:lnTo>
                  <a:lnTo>
                    <a:pt x="327" y="454"/>
                  </a:lnTo>
                  <a:lnTo>
                    <a:pt x="295" y="448"/>
                  </a:lnTo>
                  <a:lnTo>
                    <a:pt x="279" y="454"/>
                  </a:lnTo>
                  <a:lnTo>
                    <a:pt x="274" y="454"/>
                  </a:lnTo>
                  <a:lnTo>
                    <a:pt x="237" y="448"/>
                  </a:lnTo>
                  <a:lnTo>
                    <a:pt x="200" y="432"/>
                  </a:lnTo>
                  <a:lnTo>
                    <a:pt x="153" y="411"/>
                  </a:lnTo>
                  <a:lnTo>
                    <a:pt x="121" y="396"/>
                  </a:lnTo>
                  <a:lnTo>
                    <a:pt x="105" y="369"/>
                  </a:lnTo>
                  <a:lnTo>
                    <a:pt x="121" y="374"/>
                  </a:lnTo>
                  <a:lnTo>
                    <a:pt x="105" y="343"/>
                  </a:lnTo>
                  <a:lnTo>
                    <a:pt x="79" y="322"/>
                  </a:lnTo>
                  <a:lnTo>
                    <a:pt x="37" y="295"/>
                  </a:lnTo>
                  <a:lnTo>
                    <a:pt x="26" y="295"/>
                  </a:lnTo>
                  <a:lnTo>
                    <a:pt x="26" y="285"/>
                  </a:lnTo>
                  <a:lnTo>
                    <a:pt x="32" y="285"/>
                  </a:lnTo>
                  <a:lnTo>
                    <a:pt x="26" y="269"/>
                  </a:lnTo>
                  <a:lnTo>
                    <a:pt x="5" y="264"/>
                  </a:lnTo>
                  <a:lnTo>
                    <a:pt x="0" y="248"/>
                  </a:lnTo>
                  <a:lnTo>
                    <a:pt x="11" y="232"/>
                  </a:lnTo>
                  <a:lnTo>
                    <a:pt x="37" y="232"/>
                  </a:lnTo>
                  <a:lnTo>
                    <a:pt x="37" y="221"/>
                  </a:lnTo>
                  <a:lnTo>
                    <a:pt x="58" y="221"/>
                  </a:lnTo>
                  <a:lnTo>
                    <a:pt x="79" y="200"/>
                  </a:lnTo>
                  <a:lnTo>
                    <a:pt x="63" y="158"/>
                  </a:lnTo>
                  <a:lnTo>
                    <a:pt x="84" y="111"/>
                  </a:lnTo>
                  <a:lnTo>
                    <a:pt x="116" y="100"/>
                  </a:lnTo>
                  <a:lnTo>
                    <a:pt x="127" y="79"/>
                  </a:lnTo>
                  <a:lnTo>
                    <a:pt x="127" y="79"/>
                  </a:lnTo>
                  <a:lnTo>
                    <a:pt x="179" y="100"/>
                  </a:lnTo>
                  <a:lnTo>
                    <a:pt x="200" y="121"/>
                  </a:lnTo>
                  <a:lnTo>
                    <a:pt x="206" y="148"/>
                  </a:lnTo>
                  <a:lnTo>
                    <a:pt x="248" y="148"/>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20" name="Freeform 728"/>
            <p:cNvSpPr>
              <a:spLocks/>
            </p:cNvSpPr>
            <p:nvPr/>
          </p:nvSpPr>
          <p:spPr bwMode="auto">
            <a:xfrm>
              <a:off x="2958" y="1635"/>
              <a:ext cx="26" cy="26"/>
            </a:xfrm>
            <a:custGeom>
              <a:avLst/>
              <a:gdLst>
                <a:gd name="T0" fmla="*/ 26 w 26"/>
                <a:gd name="T1" fmla="*/ 16 h 26"/>
                <a:gd name="T2" fmla="*/ 26 w 26"/>
                <a:gd name="T3" fmla="*/ 16 h 26"/>
                <a:gd name="T4" fmla="*/ 26 w 26"/>
                <a:gd name="T5" fmla="*/ 16 h 26"/>
                <a:gd name="T6" fmla="*/ 26 w 26"/>
                <a:gd name="T7" fmla="*/ 16 h 26"/>
                <a:gd name="T8" fmla="*/ 21 w 26"/>
                <a:gd name="T9" fmla="*/ 21 h 26"/>
                <a:gd name="T10" fmla="*/ 21 w 26"/>
                <a:gd name="T11" fmla="*/ 21 h 26"/>
                <a:gd name="T12" fmla="*/ 21 w 26"/>
                <a:gd name="T13" fmla="*/ 21 h 26"/>
                <a:gd name="T14" fmla="*/ 21 w 26"/>
                <a:gd name="T15" fmla="*/ 21 h 26"/>
                <a:gd name="T16" fmla="*/ 21 w 26"/>
                <a:gd name="T17" fmla="*/ 21 h 26"/>
                <a:gd name="T18" fmla="*/ 21 w 26"/>
                <a:gd name="T19" fmla="*/ 21 h 26"/>
                <a:gd name="T20" fmla="*/ 21 w 26"/>
                <a:gd name="T21" fmla="*/ 26 h 26"/>
                <a:gd name="T22" fmla="*/ 15 w 26"/>
                <a:gd name="T23" fmla="*/ 26 h 26"/>
                <a:gd name="T24" fmla="*/ 15 w 26"/>
                <a:gd name="T25" fmla="*/ 26 h 26"/>
                <a:gd name="T26" fmla="*/ 15 w 26"/>
                <a:gd name="T27" fmla="*/ 26 h 26"/>
                <a:gd name="T28" fmla="*/ 15 w 26"/>
                <a:gd name="T29" fmla="*/ 26 h 26"/>
                <a:gd name="T30" fmla="*/ 10 w 26"/>
                <a:gd name="T31" fmla="*/ 26 h 26"/>
                <a:gd name="T32" fmla="*/ 10 w 26"/>
                <a:gd name="T33" fmla="*/ 26 h 26"/>
                <a:gd name="T34" fmla="*/ 10 w 26"/>
                <a:gd name="T35" fmla="*/ 26 h 26"/>
                <a:gd name="T36" fmla="*/ 10 w 26"/>
                <a:gd name="T37" fmla="*/ 26 h 26"/>
                <a:gd name="T38" fmla="*/ 10 w 26"/>
                <a:gd name="T39" fmla="*/ 26 h 26"/>
                <a:gd name="T40" fmla="*/ 5 w 26"/>
                <a:gd name="T41" fmla="*/ 21 h 26"/>
                <a:gd name="T42" fmla="*/ 5 w 26"/>
                <a:gd name="T43" fmla="*/ 21 h 26"/>
                <a:gd name="T44" fmla="*/ 5 w 26"/>
                <a:gd name="T45" fmla="*/ 21 h 26"/>
                <a:gd name="T46" fmla="*/ 5 w 26"/>
                <a:gd name="T47" fmla="*/ 21 h 26"/>
                <a:gd name="T48" fmla="*/ 5 w 26"/>
                <a:gd name="T49" fmla="*/ 21 h 26"/>
                <a:gd name="T50" fmla="*/ 5 w 26"/>
                <a:gd name="T51" fmla="*/ 16 h 26"/>
                <a:gd name="T52" fmla="*/ 5 w 26"/>
                <a:gd name="T53" fmla="*/ 16 h 26"/>
                <a:gd name="T54" fmla="*/ 5 w 26"/>
                <a:gd name="T55" fmla="*/ 16 h 26"/>
                <a:gd name="T56" fmla="*/ 5 w 26"/>
                <a:gd name="T57" fmla="*/ 16 h 26"/>
                <a:gd name="T58" fmla="*/ 0 w 26"/>
                <a:gd name="T59" fmla="*/ 11 h 26"/>
                <a:gd name="T60" fmla="*/ 0 w 26"/>
                <a:gd name="T61" fmla="*/ 11 h 26"/>
                <a:gd name="T62" fmla="*/ 5 w 26"/>
                <a:gd name="T63" fmla="*/ 11 h 26"/>
                <a:gd name="T64" fmla="*/ 5 w 26"/>
                <a:gd name="T65" fmla="*/ 11 h 26"/>
                <a:gd name="T66" fmla="*/ 5 w 26"/>
                <a:gd name="T67" fmla="*/ 5 h 26"/>
                <a:gd name="T68" fmla="*/ 5 w 26"/>
                <a:gd name="T69" fmla="*/ 5 h 26"/>
                <a:gd name="T70" fmla="*/ 5 w 26"/>
                <a:gd name="T71" fmla="*/ 5 h 26"/>
                <a:gd name="T72" fmla="*/ 5 w 26"/>
                <a:gd name="T73" fmla="*/ 5 h 26"/>
                <a:gd name="T74" fmla="*/ 5 w 26"/>
                <a:gd name="T75" fmla="*/ 0 h 26"/>
                <a:gd name="T76" fmla="*/ 5 w 26"/>
                <a:gd name="T77" fmla="*/ 0 h 26"/>
                <a:gd name="T78" fmla="*/ 5 w 26"/>
                <a:gd name="T79" fmla="*/ 0 h 26"/>
                <a:gd name="T80" fmla="*/ 10 w 26"/>
                <a:gd name="T81" fmla="*/ 0 h 26"/>
                <a:gd name="T82" fmla="*/ 10 w 26"/>
                <a:gd name="T83" fmla="*/ 0 h 26"/>
                <a:gd name="T84" fmla="*/ 10 w 26"/>
                <a:gd name="T85" fmla="*/ 0 h 26"/>
                <a:gd name="T86" fmla="*/ 10 w 26"/>
                <a:gd name="T87" fmla="*/ 0 h 26"/>
                <a:gd name="T88" fmla="*/ 10 w 26"/>
                <a:gd name="T89" fmla="*/ 0 h 26"/>
                <a:gd name="T90" fmla="*/ 15 w 26"/>
                <a:gd name="T91" fmla="*/ 0 h 26"/>
                <a:gd name="T92" fmla="*/ 15 w 26"/>
                <a:gd name="T93" fmla="*/ 0 h 26"/>
                <a:gd name="T94" fmla="*/ 15 w 26"/>
                <a:gd name="T95" fmla="*/ 0 h 26"/>
                <a:gd name="T96" fmla="*/ 15 w 26"/>
                <a:gd name="T97" fmla="*/ 0 h 26"/>
                <a:gd name="T98" fmla="*/ 21 w 26"/>
                <a:gd name="T99" fmla="*/ 0 h 26"/>
                <a:gd name="T100" fmla="*/ 21 w 26"/>
                <a:gd name="T101" fmla="*/ 0 h 26"/>
                <a:gd name="T102" fmla="*/ 21 w 26"/>
                <a:gd name="T103" fmla="*/ 0 h 26"/>
                <a:gd name="T104" fmla="*/ 21 w 26"/>
                <a:gd name="T105" fmla="*/ 5 h 26"/>
                <a:gd name="T106" fmla="*/ 21 w 26"/>
                <a:gd name="T107" fmla="*/ 5 h 26"/>
                <a:gd name="T108" fmla="*/ 21 w 26"/>
                <a:gd name="T109" fmla="*/ 5 h 26"/>
                <a:gd name="T110" fmla="*/ 21 w 26"/>
                <a:gd name="T111" fmla="*/ 5 h 26"/>
                <a:gd name="T112" fmla="*/ 26 w 26"/>
                <a:gd name="T113" fmla="*/ 5 h 26"/>
                <a:gd name="T114" fmla="*/ 26 w 26"/>
                <a:gd name="T115" fmla="*/ 11 h 26"/>
                <a:gd name="T116" fmla="*/ 26 w 26"/>
                <a:gd name="T117" fmla="*/ 11 h 26"/>
                <a:gd name="T118" fmla="*/ 26 w 26"/>
                <a:gd name="T119" fmla="*/ 11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 h="26">
                  <a:moveTo>
                    <a:pt x="26" y="11"/>
                  </a:moveTo>
                  <a:lnTo>
                    <a:pt x="26" y="11"/>
                  </a:lnTo>
                  <a:lnTo>
                    <a:pt x="26" y="11"/>
                  </a:lnTo>
                  <a:lnTo>
                    <a:pt x="26" y="11"/>
                  </a:lnTo>
                  <a:lnTo>
                    <a:pt x="26" y="11"/>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1" y="16"/>
                  </a:lnTo>
                  <a:lnTo>
                    <a:pt x="21" y="16"/>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6"/>
                  </a:lnTo>
                  <a:lnTo>
                    <a:pt x="21" y="26"/>
                  </a:lnTo>
                  <a:lnTo>
                    <a:pt x="21" y="26"/>
                  </a:lnTo>
                  <a:lnTo>
                    <a:pt x="21" y="26"/>
                  </a:lnTo>
                  <a:lnTo>
                    <a:pt x="21" y="26"/>
                  </a:lnTo>
                  <a:lnTo>
                    <a:pt x="21" y="26"/>
                  </a:lnTo>
                  <a:lnTo>
                    <a:pt x="21"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5"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1"/>
                  </a:lnTo>
                  <a:lnTo>
                    <a:pt x="10"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5" y="16"/>
                  </a:lnTo>
                  <a:lnTo>
                    <a:pt x="0" y="16"/>
                  </a:lnTo>
                  <a:lnTo>
                    <a:pt x="0" y="16"/>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5" y="11"/>
                  </a:lnTo>
                  <a:lnTo>
                    <a:pt x="5" y="11"/>
                  </a:lnTo>
                  <a:lnTo>
                    <a:pt x="5" y="11"/>
                  </a:lnTo>
                  <a:lnTo>
                    <a:pt x="5" y="11"/>
                  </a:lnTo>
                  <a:lnTo>
                    <a:pt x="5" y="11"/>
                  </a:lnTo>
                  <a:lnTo>
                    <a:pt x="5" y="11"/>
                  </a:lnTo>
                  <a:lnTo>
                    <a:pt x="5" y="11"/>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5"/>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15"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6" y="5"/>
                  </a:lnTo>
                  <a:lnTo>
                    <a:pt x="26" y="5"/>
                  </a:lnTo>
                  <a:lnTo>
                    <a:pt x="26" y="5"/>
                  </a:lnTo>
                  <a:lnTo>
                    <a:pt x="26" y="5"/>
                  </a:lnTo>
                  <a:lnTo>
                    <a:pt x="26" y="5"/>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21" name="Freeform 729"/>
            <p:cNvSpPr>
              <a:spLocks/>
            </p:cNvSpPr>
            <p:nvPr/>
          </p:nvSpPr>
          <p:spPr bwMode="auto">
            <a:xfrm>
              <a:off x="147" y="2543"/>
              <a:ext cx="26" cy="31"/>
            </a:xfrm>
            <a:custGeom>
              <a:avLst/>
              <a:gdLst>
                <a:gd name="T0" fmla="*/ 26 w 26"/>
                <a:gd name="T1" fmla="*/ 15 h 31"/>
                <a:gd name="T2" fmla="*/ 26 w 26"/>
                <a:gd name="T3" fmla="*/ 21 h 31"/>
                <a:gd name="T4" fmla="*/ 26 w 26"/>
                <a:gd name="T5" fmla="*/ 21 h 31"/>
                <a:gd name="T6" fmla="*/ 26 w 26"/>
                <a:gd name="T7" fmla="*/ 21 h 31"/>
                <a:gd name="T8" fmla="*/ 26 w 26"/>
                <a:gd name="T9" fmla="*/ 26 h 31"/>
                <a:gd name="T10" fmla="*/ 21 w 26"/>
                <a:gd name="T11" fmla="*/ 26 h 31"/>
                <a:gd name="T12" fmla="*/ 21 w 26"/>
                <a:gd name="T13" fmla="*/ 26 h 31"/>
                <a:gd name="T14" fmla="*/ 21 w 26"/>
                <a:gd name="T15" fmla="*/ 26 h 31"/>
                <a:gd name="T16" fmla="*/ 21 w 26"/>
                <a:gd name="T17" fmla="*/ 26 h 31"/>
                <a:gd name="T18" fmla="*/ 21 w 26"/>
                <a:gd name="T19" fmla="*/ 31 h 31"/>
                <a:gd name="T20" fmla="*/ 21 w 26"/>
                <a:gd name="T21" fmla="*/ 31 h 31"/>
                <a:gd name="T22" fmla="*/ 15 w 26"/>
                <a:gd name="T23" fmla="*/ 31 h 31"/>
                <a:gd name="T24" fmla="*/ 15 w 26"/>
                <a:gd name="T25" fmla="*/ 31 h 31"/>
                <a:gd name="T26" fmla="*/ 15 w 26"/>
                <a:gd name="T27" fmla="*/ 31 h 31"/>
                <a:gd name="T28" fmla="*/ 15 w 26"/>
                <a:gd name="T29" fmla="*/ 31 h 31"/>
                <a:gd name="T30" fmla="*/ 10 w 26"/>
                <a:gd name="T31" fmla="*/ 31 h 31"/>
                <a:gd name="T32" fmla="*/ 10 w 26"/>
                <a:gd name="T33" fmla="*/ 31 h 31"/>
                <a:gd name="T34" fmla="*/ 10 w 26"/>
                <a:gd name="T35" fmla="*/ 31 h 31"/>
                <a:gd name="T36" fmla="*/ 10 w 26"/>
                <a:gd name="T37" fmla="*/ 31 h 31"/>
                <a:gd name="T38" fmla="*/ 5 w 26"/>
                <a:gd name="T39" fmla="*/ 31 h 31"/>
                <a:gd name="T40" fmla="*/ 5 w 26"/>
                <a:gd name="T41" fmla="*/ 31 h 31"/>
                <a:gd name="T42" fmla="*/ 5 w 26"/>
                <a:gd name="T43" fmla="*/ 26 h 31"/>
                <a:gd name="T44" fmla="*/ 5 w 26"/>
                <a:gd name="T45" fmla="*/ 26 h 31"/>
                <a:gd name="T46" fmla="*/ 0 w 26"/>
                <a:gd name="T47" fmla="*/ 26 h 31"/>
                <a:gd name="T48" fmla="*/ 0 w 26"/>
                <a:gd name="T49" fmla="*/ 26 h 31"/>
                <a:gd name="T50" fmla="*/ 0 w 26"/>
                <a:gd name="T51" fmla="*/ 21 h 31"/>
                <a:gd name="T52" fmla="*/ 0 w 26"/>
                <a:gd name="T53" fmla="*/ 21 h 31"/>
                <a:gd name="T54" fmla="*/ 0 w 26"/>
                <a:gd name="T55" fmla="*/ 21 h 31"/>
                <a:gd name="T56" fmla="*/ 0 w 26"/>
                <a:gd name="T57" fmla="*/ 21 h 31"/>
                <a:gd name="T58" fmla="*/ 0 w 26"/>
                <a:gd name="T59" fmla="*/ 15 h 31"/>
                <a:gd name="T60" fmla="*/ 0 w 26"/>
                <a:gd name="T61" fmla="*/ 15 h 31"/>
                <a:gd name="T62" fmla="*/ 0 w 26"/>
                <a:gd name="T63" fmla="*/ 15 h 31"/>
                <a:gd name="T64" fmla="*/ 0 w 26"/>
                <a:gd name="T65" fmla="*/ 10 h 31"/>
                <a:gd name="T66" fmla="*/ 0 w 26"/>
                <a:gd name="T67" fmla="*/ 10 h 31"/>
                <a:gd name="T68" fmla="*/ 0 w 26"/>
                <a:gd name="T69" fmla="*/ 10 h 31"/>
                <a:gd name="T70" fmla="*/ 0 w 26"/>
                <a:gd name="T71" fmla="*/ 5 h 31"/>
                <a:gd name="T72" fmla="*/ 0 w 26"/>
                <a:gd name="T73" fmla="*/ 5 h 31"/>
                <a:gd name="T74" fmla="*/ 0 w 26"/>
                <a:gd name="T75" fmla="*/ 5 h 31"/>
                <a:gd name="T76" fmla="*/ 0 w 26"/>
                <a:gd name="T77" fmla="*/ 5 h 31"/>
                <a:gd name="T78" fmla="*/ 0 w 26"/>
                <a:gd name="T79" fmla="*/ 5 h 31"/>
                <a:gd name="T80" fmla="*/ 5 w 26"/>
                <a:gd name="T81" fmla="*/ 5 h 31"/>
                <a:gd name="T82" fmla="*/ 5 w 26"/>
                <a:gd name="T83" fmla="*/ 0 h 31"/>
                <a:gd name="T84" fmla="*/ 5 w 26"/>
                <a:gd name="T85" fmla="*/ 0 h 31"/>
                <a:gd name="T86" fmla="*/ 5 w 26"/>
                <a:gd name="T87" fmla="*/ 0 h 31"/>
                <a:gd name="T88" fmla="*/ 10 w 26"/>
                <a:gd name="T89" fmla="*/ 0 h 31"/>
                <a:gd name="T90" fmla="*/ 10 w 26"/>
                <a:gd name="T91" fmla="*/ 0 h 31"/>
                <a:gd name="T92" fmla="*/ 10 w 26"/>
                <a:gd name="T93" fmla="*/ 0 h 31"/>
                <a:gd name="T94" fmla="*/ 15 w 26"/>
                <a:gd name="T95" fmla="*/ 0 h 31"/>
                <a:gd name="T96" fmla="*/ 15 w 26"/>
                <a:gd name="T97" fmla="*/ 0 h 31"/>
                <a:gd name="T98" fmla="*/ 15 w 26"/>
                <a:gd name="T99" fmla="*/ 5 h 31"/>
                <a:gd name="T100" fmla="*/ 15 w 26"/>
                <a:gd name="T101" fmla="*/ 5 h 31"/>
                <a:gd name="T102" fmla="*/ 21 w 26"/>
                <a:gd name="T103" fmla="*/ 5 h 31"/>
                <a:gd name="T104" fmla="*/ 21 w 26"/>
                <a:gd name="T105" fmla="*/ 5 h 31"/>
                <a:gd name="T106" fmla="*/ 21 w 26"/>
                <a:gd name="T107" fmla="*/ 5 h 31"/>
                <a:gd name="T108" fmla="*/ 21 w 26"/>
                <a:gd name="T109" fmla="*/ 10 h 31"/>
                <a:gd name="T110" fmla="*/ 21 w 26"/>
                <a:gd name="T111" fmla="*/ 10 h 31"/>
                <a:gd name="T112" fmla="*/ 21 w 26"/>
                <a:gd name="T113" fmla="*/ 10 h 31"/>
                <a:gd name="T114" fmla="*/ 26 w 26"/>
                <a:gd name="T115" fmla="*/ 15 h 31"/>
                <a:gd name="T116" fmla="*/ 26 w 26"/>
                <a:gd name="T117" fmla="*/ 15 h 31"/>
                <a:gd name="T118" fmla="*/ 26 w 26"/>
                <a:gd name="T119" fmla="*/ 15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 h="31">
                  <a:moveTo>
                    <a:pt x="26" y="15"/>
                  </a:moveTo>
                  <a:lnTo>
                    <a:pt x="26" y="15"/>
                  </a:lnTo>
                  <a:lnTo>
                    <a:pt x="26" y="15"/>
                  </a:lnTo>
                  <a:lnTo>
                    <a:pt x="26" y="15"/>
                  </a:lnTo>
                  <a:lnTo>
                    <a:pt x="26" y="15"/>
                  </a:lnTo>
                  <a:lnTo>
                    <a:pt x="26" y="15"/>
                  </a:lnTo>
                  <a:lnTo>
                    <a:pt x="26" y="15"/>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6"/>
                  </a:lnTo>
                  <a:lnTo>
                    <a:pt x="26" y="26"/>
                  </a:lnTo>
                  <a:lnTo>
                    <a:pt x="26" y="26"/>
                  </a:lnTo>
                  <a:lnTo>
                    <a:pt x="26" y="26"/>
                  </a:lnTo>
                  <a:lnTo>
                    <a:pt x="26" y="26"/>
                  </a:lnTo>
                  <a:lnTo>
                    <a:pt x="26" y="26"/>
                  </a:lnTo>
                  <a:lnTo>
                    <a:pt x="26"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31"/>
                  </a:lnTo>
                  <a:lnTo>
                    <a:pt x="21" y="31"/>
                  </a:lnTo>
                  <a:lnTo>
                    <a:pt x="21" y="31"/>
                  </a:lnTo>
                  <a:lnTo>
                    <a:pt x="21" y="31"/>
                  </a:lnTo>
                  <a:lnTo>
                    <a:pt x="21" y="31"/>
                  </a:lnTo>
                  <a:lnTo>
                    <a:pt x="21" y="31"/>
                  </a:lnTo>
                  <a:lnTo>
                    <a:pt x="21" y="31"/>
                  </a:lnTo>
                  <a:lnTo>
                    <a:pt x="21" y="31"/>
                  </a:lnTo>
                  <a:lnTo>
                    <a:pt x="21" y="31"/>
                  </a:lnTo>
                  <a:lnTo>
                    <a:pt x="21" y="31"/>
                  </a:lnTo>
                  <a:lnTo>
                    <a:pt x="21" y="31"/>
                  </a:lnTo>
                  <a:lnTo>
                    <a:pt x="21" y="31"/>
                  </a:lnTo>
                  <a:lnTo>
                    <a:pt x="21" y="31"/>
                  </a:lnTo>
                  <a:lnTo>
                    <a:pt x="21" y="31"/>
                  </a:lnTo>
                  <a:lnTo>
                    <a:pt x="21" y="31"/>
                  </a:lnTo>
                  <a:lnTo>
                    <a:pt x="15" y="31"/>
                  </a:lnTo>
                  <a:lnTo>
                    <a:pt x="15" y="31"/>
                  </a:lnTo>
                  <a:lnTo>
                    <a:pt x="15" y="31"/>
                  </a:lnTo>
                  <a:lnTo>
                    <a:pt x="15" y="31"/>
                  </a:lnTo>
                  <a:lnTo>
                    <a:pt x="15" y="31"/>
                  </a:lnTo>
                  <a:lnTo>
                    <a:pt x="15" y="31"/>
                  </a:lnTo>
                  <a:lnTo>
                    <a:pt x="15" y="31"/>
                  </a:lnTo>
                  <a:lnTo>
                    <a:pt x="15" y="31"/>
                  </a:lnTo>
                  <a:lnTo>
                    <a:pt x="15" y="31"/>
                  </a:lnTo>
                  <a:lnTo>
                    <a:pt x="15" y="31"/>
                  </a:lnTo>
                  <a:lnTo>
                    <a:pt x="15" y="31"/>
                  </a:lnTo>
                  <a:lnTo>
                    <a:pt x="15" y="31"/>
                  </a:lnTo>
                  <a:lnTo>
                    <a:pt x="15" y="31"/>
                  </a:lnTo>
                  <a:lnTo>
                    <a:pt x="15" y="31"/>
                  </a:lnTo>
                  <a:lnTo>
                    <a:pt x="15" y="31"/>
                  </a:lnTo>
                  <a:lnTo>
                    <a:pt x="15" y="31"/>
                  </a:lnTo>
                  <a:lnTo>
                    <a:pt x="15" y="31"/>
                  </a:lnTo>
                  <a:lnTo>
                    <a:pt x="15" y="31"/>
                  </a:lnTo>
                  <a:lnTo>
                    <a:pt x="15" y="31"/>
                  </a:lnTo>
                  <a:lnTo>
                    <a:pt x="15" y="31"/>
                  </a:lnTo>
                  <a:lnTo>
                    <a:pt x="15" y="31"/>
                  </a:lnTo>
                  <a:lnTo>
                    <a:pt x="15" y="31"/>
                  </a:lnTo>
                  <a:lnTo>
                    <a:pt x="15" y="31"/>
                  </a:lnTo>
                  <a:lnTo>
                    <a:pt x="15"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10" y="31"/>
                  </a:lnTo>
                  <a:lnTo>
                    <a:pt x="5" y="31"/>
                  </a:lnTo>
                  <a:lnTo>
                    <a:pt x="5" y="31"/>
                  </a:lnTo>
                  <a:lnTo>
                    <a:pt x="5" y="31"/>
                  </a:lnTo>
                  <a:lnTo>
                    <a:pt x="5" y="31"/>
                  </a:lnTo>
                  <a:lnTo>
                    <a:pt x="5" y="31"/>
                  </a:lnTo>
                  <a:lnTo>
                    <a:pt x="5" y="31"/>
                  </a:lnTo>
                  <a:lnTo>
                    <a:pt x="5" y="31"/>
                  </a:lnTo>
                  <a:lnTo>
                    <a:pt x="5" y="31"/>
                  </a:lnTo>
                  <a:lnTo>
                    <a:pt x="5" y="31"/>
                  </a:lnTo>
                  <a:lnTo>
                    <a:pt x="5" y="31"/>
                  </a:lnTo>
                  <a:lnTo>
                    <a:pt x="5" y="31"/>
                  </a:lnTo>
                  <a:lnTo>
                    <a:pt x="5" y="31"/>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15"/>
                  </a:lnTo>
                  <a:lnTo>
                    <a:pt x="0" y="15"/>
                  </a:lnTo>
                  <a:lnTo>
                    <a:pt x="0" y="15"/>
                  </a:lnTo>
                  <a:lnTo>
                    <a:pt x="0" y="15"/>
                  </a:lnTo>
                  <a:lnTo>
                    <a:pt x="0" y="15"/>
                  </a:lnTo>
                  <a:lnTo>
                    <a:pt x="0" y="15"/>
                  </a:lnTo>
                  <a:lnTo>
                    <a:pt x="0" y="15"/>
                  </a:lnTo>
                  <a:lnTo>
                    <a:pt x="0" y="15"/>
                  </a:lnTo>
                  <a:lnTo>
                    <a:pt x="0" y="15"/>
                  </a:lnTo>
                  <a:lnTo>
                    <a:pt x="0" y="15"/>
                  </a:lnTo>
                  <a:lnTo>
                    <a:pt x="0" y="15"/>
                  </a:lnTo>
                  <a:lnTo>
                    <a:pt x="0" y="15"/>
                  </a:lnTo>
                  <a:lnTo>
                    <a:pt x="0" y="15"/>
                  </a:lnTo>
                  <a:lnTo>
                    <a:pt x="0" y="15"/>
                  </a:lnTo>
                  <a:lnTo>
                    <a:pt x="0" y="15"/>
                  </a:lnTo>
                  <a:lnTo>
                    <a:pt x="0" y="15"/>
                  </a:lnTo>
                  <a:lnTo>
                    <a:pt x="0" y="15"/>
                  </a:lnTo>
                  <a:lnTo>
                    <a:pt x="0" y="15"/>
                  </a:lnTo>
                  <a:lnTo>
                    <a:pt x="0" y="15"/>
                  </a:lnTo>
                  <a:lnTo>
                    <a:pt x="0" y="15"/>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5" y="5"/>
                  </a:lnTo>
                  <a:lnTo>
                    <a:pt x="5" y="5"/>
                  </a:lnTo>
                  <a:lnTo>
                    <a:pt x="5" y="5"/>
                  </a:lnTo>
                  <a:lnTo>
                    <a:pt x="5" y="5"/>
                  </a:lnTo>
                  <a:lnTo>
                    <a:pt x="5" y="5"/>
                  </a:lnTo>
                  <a:lnTo>
                    <a:pt x="5" y="5"/>
                  </a:lnTo>
                  <a:lnTo>
                    <a:pt x="5" y="5"/>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5" y="0"/>
                  </a:lnTo>
                  <a:lnTo>
                    <a:pt x="15" y="0"/>
                  </a:lnTo>
                  <a:lnTo>
                    <a:pt x="15" y="0"/>
                  </a:lnTo>
                  <a:lnTo>
                    <a:pt x="15" y="0"/>
                  </a:lnTo>
                  <a:lnTo>
                    <a:pt x="15" y="0"/>
                  </a:lnTo>
                  <a:lnTo>
                    <a:pt x="15" y="0"/>
                  </a:lnTo>
                  <a:lnTo>
                    <a:pt x="15" y="0"/>
                  </a:lnTo>
                  <a:lnTo>
                    <a:pt x="15" y="5"/>
                  </a:lnTo>
                  <a:lnTo>
                    <a:pt x="15" y="5"/>
                  </a:lnTo>
                  <a:lnTo>
                    <a:pt x="15" y="5"/>
                  </a:lnTo>
                  <a:lnTo>
                    <a:pt x="15" y="5"/>
                  </a:lnTo>
                  <a:lnTo>
                    <a:pt x="15" y="5"/>
                  </a:lnTo>
                  <a:lnTo>
                    <a:pt x="15" y="5"/>
                  </a:lnTo>
                  <a:lnTo>
                    <a:pt x="15" y="5"/>
                  </a:lnTo>
                  <a:lnTo>
                    <a:pt x="15" y="5"/>
                  </a:lnTo>
                  <a:lnTo>
                    <a:pt x="15" y="5"/>
                  </a:lnTo>
                  <a:lnTo>
                    <a:pt x="15" y="5"/>
                  </a:lnTo>
                  <a:lnTo>
                    <a:pt x="15" y="5"/>
                  </a:lnTo>
                  <a:lnTo>
                    <a:pt x="15" y="5"/>
                  </a:lnTo>
                  <a:lnTo>
                    <a:pt x="15" y="5"/>
                  </a:lnTo>
                  <a:lnTo>
                    <a:pt x="15" y="5"/>
                  </a:lnTo>
                  <a:lnTo>
                    <a:pt x="15" y="5"/>
                  </a:lnTo>
                  <a:lnTo>
                    <a:pt x="15" y="5"/>
                  </a:lnTo>
                  <a:lnTo>
                    <a:pt x="15"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6" y="10"/>
                  </a:lnTo>
                  <a:lnTo>
                    <a:pt x="26" y="10"/>
                  </a:lnTo>
                  <a:lnTo>
                    <a:pt x="26" y="15"/>
                  </a:lnTo>
                  <a:lnTo>
                    <a:pt x="26" y="15"/>
                  </a:lnTo>
                  <a:lnTo>
                    <a:pt x="26" y="15"/>
                  </a:lnTo>
                  <a:lnTo>
                    <a:pt x="26" y="15"/>
                  </a:lnTo>
                  <a:lnTo>
                    <a:pt x="26" y="15"/>
                  </a:lnTo>
                  <a:lnTo>
                    <a:pt x="26" y="15"/>
                  </a:lnTo>
                  <a:lnTo>
                    <a:pt x="26" y="15"/>
                  </a:lnTo>
                  <a:lnTo>
                    <a:pt x="26" y="15"/>
                  </a:lnTo>
                  <a:lnTo>
                    <a:pt x="26" y="15"/>
                  </a:lnTo>
                  <a:lnTo>
                    <a:pt x="26" y="15"/>
                  </a:lnTo>
                  <a:lnTo>
                    <a:pt x="26" y="15"/>
                  </a:lnTo>
                  <a:lnTo>
                    <a:pt x="26" y="15"/>
                  </a:lnTo>
                  <a:lnTo>
                    <a:pt x="26" y="15"/>
                  </a:lnTo>
                  <a:lnTo>
                    <a:pt x="26" y="15"/>
                  </a:lnTo>
                  <a:lnTo>
                    <a:pt x="26" y="1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22" name="Freeform 730"/>
            <p:cNvSpPr>
              <a:spLocks/>
            </p:cNvSpPr>
            <p:nvPr/>
          </p:nvSpPr>
          <p:spPr bwMode="auto">
            <a:xfrm>
              <a:off x="4877" y="2569"/>
              <a:ext cx="27" cy="32"/>
            </a:xfrm>
            <a:custGeom>
              <a:avLst/>
              <a:gdLst>
                <a:gd name="T0" fmla="*/ 27 w 27"/>
                <a:gd name="T1" fmla="*/ 16 h 32"/>
                <a:gd name="T2" fmla="*/ 27 w 27"/>
                <a:gd name="T3" fmla="*/ 16 h 32"/>
                <a:gd name="T4" fmla="*/ 27 w 27"/>
                <a:gd name="T5" fmla="*/ 21 h 32"/>
                <a:gd name="T6" fmla="*/ 21 w 27"/>
                <a:gd name="T7" fmla="*/ 21 h 32"/>
                <a:gd name="T8" fmla="*/ 21 w 27"/>
                <a:gd name="T9" fmla="*/ 21 h 32"/>
                <a:gd name="T10" fmla="*/ 21 w 27"/>
                <a:gd name="T11" fmla="*/ 21 h 32"/>
                <a:gd name="T12" fmla="*/ 21 w 27"/>
                <a:gd name="T13" fmla="*/ 26 h 32"/>
                <a:gd name="T14" fmla="*/ 21 w 27"/>
                <a:gd name="T15" fmla="*/ 26 h 32"/>
                <a:gd name="T16" fmla="*/ 21 w 27"/>
                <a:gd name="T17" fmla="*/ 26 h 32"/>
                <a:gd name="T18" fmla="*/ 16 w 27"/>
                <a:gd name="T19" fmla="*/ 26 h 32"/>
                <a:gd name="T20" fmla="*/ 16 w 27"/>
                <a:gd name="T21" fmla="*/ 26 h 32"/>
                <a:gd name="T22" fmla="*/ 16 w 27"/>
                <a:gd name="T23" fmla="*/ 32 h 32"/>
                <a:gd name="T24" fmla="*/ 16 w 27"/>
                <a:gd name="T25" fmla="*/ 32 h 32"/>
                <a:gd name="T26" fmla="*/ 11 w 27"/>
                <a:gd name="T27" fmla="*/ 32 h 32"/>
                <a:gd name="T28" fmla="*/ 11 w 27"/>
                <a:gd name="T29" fmla="*/ 32 h 32"/>
                <a:gd name="T30" fmla="*/ 11 w 27"/>
                <a:gd name="T31" fmla="*/ 32 h 32"/>
                <a:gd name="T32" fmla="*/ 5 w 27"/>
                <a:gd name="T33" fmla="*/ 32 h 32"/>
                <a:gd name="T34" fmla="*/ 5 w 27"/>
                <a:gd name="T35" fmla="*/ 32 h 32"/>
                <a:gd name="T36" fmla="*/ 5 w 27"/>
                <a:gd name="T37" fmla="*/ 26 h 32"/>
                <a:gd name="T38" fmla="*/ 5 w 27"/>
                <a:gd name="T39" fmla="*/ 26 h 32"/>
                <a:gd name="T40" fmla="*/ 5 w 27"/>
                <a:gd name="T41" fmla="*/ 26 h 32"/>
                <a:gd name="T42" fmla="*/ 0 w 27"/>
                <a:gd name="T43" fmla="*/ 26 h 32"/>
                <a:gd name="T44" fmla="*/ 0 w 27"/>
                <a:gd name="T45" fmla="*/ 26 h 32"/>
                <a:gd name="T46" fmla="*/ 0 w 27"/>
                <a:gd name="T47" fmla="*/ 26 h 32"/>
                <a:gd name="T48" fmla="*/ 0 w 27"/>
                <a:gd name="T49" fmla="*/ 21 h 32"/>
                <a:gd name="T50" fmla="*/ 0 w 27"/>
                <a:gd name="T51" fmla="*/ 21 h 32"/>
                <a:gd name="T52" fmla="*/ 0 w 27"/>
                <a:gd name="T53" fmla="*/ 21 h 32"/>
                <a:gd name="T54" fmla="*/ 0 w 27"/>
                <a:gd name="T55" fmla="*/ 16 h 32"/>
                <a:gd name="T56" fmla="*/ 0 w 27"/>
                <a:gd name="T57" fmla="*/ 16 h 32"/>
                <a:gd name="T58" fmla="*/ 0 w 27"/>
                <a:gd name="T59" fmla="*/ 16 h 32"/>
                <a:gd name="T60" fmla="*/ 0 w 27"/>
                <a:gd name="T61" fmla="*/ 16 h 32"/>
                <a:gd name="T62" fmla="*/ 0 w 27"/>
                <a:gd name="T63" fmla="*/ 11 h 32"/>
                <a:gd name="T64" fmla="*/ 0 w 27"/>
                <a:gd name="T65" fmla="*/ 11 h 32"/>
                <a:gd name="T66" fmla="*/ 0 w 27"/>
                <a:gd name="T67" fmla="*/ 11 h 32"/>
                <a:gd name="T68" fmla="*/ 0 w 27"/>
                <a:gd name="T69" fmla="*/ 5 h 32"/>
                <a:gd name="T70" fmla="*/ 0 w 27"/>
                <a:gd name="T71" fmla="*/ 5 h 32"/>
                <a:gd name="T72" fmla="*/ 5 w 27"/>
                <a:gd name="T73" fmla="*/ 5 h 32"/>
                <a:gd name="T74" fmla="*/ 5 w 27"/>
                <a:gd name="T75" fmla="*/ 5 h 32"/>
                <a:gd name="T76" fmla="*/ 5 w 27"/>
                <a:gd name="T77" fmla="*/ 0 h 32"/>
                <a:gd name="T78" fmla="*/ 5 w 27"/>
                <a:gd name="T79" fmla="*/ 0 h 32"/>
                <a:gd name="T80" fmla="*/ 5 w 27"/>
                <a:gd name="T81" fmla="*/ 0 h 32"/>
                <a:gd name="T82" fmla="*/ 11 w 27"/>
                <a:gd name="T83" fmla="*/ 0 h 32"/>
                <a:gd name="T84" fmla="*/ 11 w 27"/>
                <a:gd name="T85" fmla="*/ 0 h 32"/>
                <a:gd name="T86" fmla="*/ 11 w 27"/>
                <a:gd name="T87" fmla="*/ 0 h 32"/>
                <a:gd name="T88" fmla="*/ 11 w 27"/>
                <a:gd name="T89" fmla="*/ 0 h 32"/>
                <a:gd name="T90" fmla="*/ 16 w 27"/>
                <a:gd name="T91" fmla="*/ 0 h 32"/>
                <a:gd name="T92" fmla="*/ 16 w 27"/>
                <a:gd name="T93" fmla="*/ 0 h 32"/>
                <a:gd name="T94" fmla="*/ 16 w 27"/>
                <a:gd name="T95" fmla="*/ 0 h 32"/>
                <a:gd name="T96" fmla="*/ 16 w 27"/>
                <a:gd name="T97" fmla="*/ 0 h 32"/>
                <a:gd name="T98" fmla="*/ 21 w 27"/>
                <a:gd name="T99" fmla="*/ 0 h 32"/>
                <a:gd name="T100" fmla="*/ 21 w 27"/>
                <a:gd name="T101" fmla="*/ 0 h 32"/>
                <a:gd name="T102" fmla="*/ 21 w 27"/>
                <a:gd name="T103" fmla="*/ 5 h 32"/>
                <a:gd name="T104" fmla="*/ 21 w 27"/>
                <a:gd name="T105" fmla="*/ 5 h 32"/>
                <a:gd name="T106" fmla="*/ 21 w 27"/>
                <a:gd name="T107" fmla="*/ 5 h 32"/>
                <a:gd name="T108" fmla="*/ 27 w 27"/>
                <a:gd name="T109" fmla="*/ 5 h 32"/>
                <a:gd name="T110" fmla="*/ 27 w 27"/>
                <a:gd name="T111" fmla="*/ 11 h 32"/>
                <a:gd name="T112" fmla="*/ 27 w 27"/>
                <a:gd name="T113" fmla="*/ 11 h 32"/>
                <a:gd name="T114" fmla="*/ 27 w 27"/>
                <a:gd name="T115" fmla="*/ 11 h 32"/>
                <a:gd name="T116" fmla="*/ 27 w 27"/>
                <a:gd name="T117" fmla="*/ 11 h 32"/>
                <a:gd name="T118" fmla="*/ 27 w 27"/>
                <a:gd name="T119" fmla="*/ 16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7" h="32">
                  <a:moveTo>
                    <a:pt x="27" y="16"/>
                  </a:move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21"/>
                  </a:lnTo>
                  <a:lnTo>
                    <a:pt x="27" y="21"/>
                  </a:lnTo>
                  <a:lnTo>
                    <a:pt x="27" y="21"/>
                  </a:lnTo>
                  <a:lnTo>
                    <a:pt x="27" y="21"/>
                  </a:lnTo>
                  <a:lnTo>
                    <a:pt x="27" y="21"/>
                  </a:lnTo>
                  <a:lnTo>
                    <a:pt x="27" y="21"/>
                  </a:lnTo>
                  <a:lnTo>
                    <a:pt x="27" y="21"/>
                  </a:lnTo>
                  <a:lnTo>
                    <a:pt x="27"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1"/>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26"/>
                  </a:lnTo>
                  <a:lnTo>
                    <a:pt x="16" y="32"/>
                  </a:lnTo>
                  <a:lnTo>
                    <a:pt x="16" y="32"/>
                  </a:lnTo>
                  <a:lnTo>
                    <a:pt x="16" y="32"/>
                  </a:lnTo>
                  <a:lnTo>
                    <a:pt x="16" y="32"/>
                  </a:lnTo>
                  <a:lnTo>
                    <a:pt x="16" y="32"/>
                  </a:lnTo>
                  <a:lnTo>
                    <a:pt x="16" y="32"/>
                  </a:lnTo>
                  <a:lnTo>
                    <a:pt x="16" y="32"/>
                  </a:lnTo>
                  <a:lnTo>
                    <a:pt x="16" y="32"/>
                  </a:lnTo>
                  <a:lnTo>
                    <a:pt x="16" y="32"/>
                  </a:lnTo>
                  <a:lnTo>
                    <a:pt x="16"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5" y="32"/>
                  </a:lnTo>
                  <a:lnTo>
                    <a:pt x="5" y="32"/>
                  </a:lnTo>
                  <a:lnTo>
                    <a:pt x="5" y="32"/>
                  </a:lnTo>
                  <a:lnTo>
                    <a:pt x="5" y="32"/>
                  </a:lnTo>
                  <a:lnTo>
                    <a:pt x="5" y="32"/>
                  </a:lnTo>
                  <a:lnTo>
                    <a:pt x="5" y="32"/>
                  </a:lnTo>
                  <a:lnTo>
                    <a:pt x="5" y="32"/>
                  </a:lnTo>
                  <a:lnTo>
                    <a:pt x="5" y="32"/>
                  </a:lnTo>
                  <a:lnTo>
                    <a:pt x="5" y="32"/>
                  </a:lnTo>
                  <a:lnTo>
                    <a:pt x="5" y="32"/>
                  </a:lnTo>
                  <a:lnTo>
                    <a:pt x="5" y="32"/>
                  </a:lnTo>
                  <a:lnTo>
                    <a:pt x="5" y="32"/>
                  </a:lnTo>
                  <a:lnTo>
                    <a:pt x="5" y="32"/>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6"/>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5" y="5"/>
                  </a:lnTo>
                  <a:lnTo>
                    <a:pt x="5" y="5"/>
                  </a:lnTo>
                  <a:lnTo>
                    <a:pt x="5" y="5"/>
                  </a:lnTo>
                  <a:lnTo>
                    <a:pt x="5" y="5"/>
                  </a:lnTo>
                  <a:lnTo>
                    <a:pt x="5" y="5"/>
                  </a:lnTo>
                  <a:lnTo>
                    <a:pt x="5" y="5"/>
                  </a:lnTo>
                  <a:lnTo>
                    <a:pt x="5" y="5"/>
                  </a:lnTo>
                  <a:lnTo>
                    <a:pt x="5" y="5"/>
                  </a:lnTo>
                  <a:lnTo>
                    <a:pt x="5" y="5"/>
                  </a:lnTo>
                  <a:lnTo>
                    <a:pt x="5" y="5"/>
                  </a:lnTo>
                  <a:lnTo>
                    <a:pt x="5" y="5"/>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0"/>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7" y="5"/>
                  </a:lnTo>
                  <a:lnTo>
                    <a:pt x="27" y="5"/>
                  </a:lnTo>
                  <a:lnTo>
                    <a:pt x="27" y="5"/>
                  </a:lnTo>
                  <a:lnTo>
                    <a:pt x="27" y="5"/>
                  </a:lnTo>
                  <a:lnTo>
                    <a:pt x="27" y="5"/>
                  </a:lnTo>
                  <a:lnTo>
                    <a:pt x="27" y="5"/>
                  </a:lnTo>
                  <a:lnTo>
                    <a:pt x="27" y="5"/>
                  </a:lnTo>
                  <a:lnTo>
                    <a:pt x="27" y="5"/>
                  </a:lnTo>
                  <a:lnTo>
                    <a:pt x="27" y="5"/>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1"/>
                  </a:lnTo>
                  <a:lnTo>
                    <a:pt x="27" y="16"/>
                  </a:lnTo>
                  <a:lnTo>
                    <a:pt x="27" y="16"/>
                  </a:lnTo>
                  <a:lnTo>
                    <a:pt x="27" y="16"/>
                  </a:lnTo>
                  <a:lnTo>
                    <a:pt x="27" y="16"/>
                  </a:lnTo>
                  <a:lnTo>
                    <a:pt x="27" y="16"/>
                  </a:lnTo>
                  <a:lnTo>
                    <a:pt x="27" y="16"/>
                  </a:lnTo>
                  <a:lnTo>
                    <a:pt x="27" y="1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23" name="Freeform 731"/>
            <p:cNvSpPr>
              <a:spLocks/>
            </p:cNvSpPr>
            <p:nvPr/>
          </p:nvSpPr>
          <p:spPr bwMode="auto">
            <a:xfrm>
              <a:off x="3005" y="1551"/>
              <a:ext cx="0" cy="5"/>
            </a:xfrm>
            <a:custGeom>
              <a:avLst/>
              <a:gdLst>
                <a:gd name="T0" fmla="*/ 0 h 5"/>
                <a:gd name="T1" fmla="*/ 0 h 5"/>
                <a:gd name="T2" fmla="*/ 0 h 5"/>
                <a:gd name="T3" fmla="*/ 0 h 5"/>
                <a:gd name="T4" fmla="*/ 5 h 5"/>
                <a:gd name="T5" fmla="*/ 0 h 5"/>
                <a:gd name="T6" fmla="*/ 0 h 5"/>
              </a:gdLst>
              <a:ahLst/>
              <a:cxnLst>
                <a:cxn ang="0">
                  <a:pos x="0" y="T0"/>
                </a:cxn>
                <a:cxn ang="0">
                  <a:pos x="0" y="T1"/>
                </a:cxn>
                <a:cxn ang="0">
                  <a:pos x="0" y="T2"/>
                </a:cxn>
                <a:cxn ang="0">
                  <a:pos x="0" y="T3"/>
                </a:cxn>
                <a:cxn ang="0">
                  <a:pos x="0" y="T4"/>
                </a:cxn>
                <a:cxn ang="0">
                  <a:pos x="0" y="T5"/>
                </a:cxn>
                <a:cxn ang="0">
                  <a:pos x="0" y="T6"/>
                </a:cxn>
              </a:cxnLst>
              <a:rect l="0" t="0" r="r" b="b"/>
              <a:pathLst>
                <a:path h="5">
                  <a:moveTo>
                    <a:pt x="0" y="0"/>
                  </a:moveTo>
                  <a:lnTo>
                    <a:pt x="0" y="0"/>
                  </a:lnTo>
                  <a:lnTo>
                    <a:pt x="0" y="0"/>
                  </a:lnTo>
                  <a:lnTo>
                    <a:pt x="0" y="0"/>
                  </a:lnTo>
                  <a:lnTo>
                    <a:pt x="0" y="5"/>
                  </a:lnTo>
                  <a:lnTo>
                    <a:pt x="0" y="0"/>
                  </a:lnTo>
                  <a:lnTo>
                    <a:pt x="0"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24" name="Freeform 732"/>
            <p:cNvSpPr>
              <a:spLocks/>
            </p:cNvSpPr>
            <p:nvPr/>
          </p:nvSpPr>
          <p:spPr bwMode="auto">
            <a:xfrm>
              <a:off x="1745" y="2004"/>
              <a:ext cx="21" cy="6"/>
            </a:xfrm>
            <a:custGeom>
              <a:avLst/>
              <a:gdLst>
                <a:gd name="T0" fmla="*/ 5 w 21"/>
                <a:gd name="T1" fmla="*/ 0 h 6"/>
                <a:gd name="T2" fmla="*/ 10 w 21"/>
                <a:gd name="T3" fmla="*/ 0 h 6"/>
                <a:gd name="T4" fmla="*/ 21 w 21"/>
                <a:gd name="T5" fmla="*/ 6 h 6"/>
                <a:gd name="T6" fmla="*/ 0 w 21"/>
                <a:gd name="T7" fmla="*/ 6 h 6"/>
                <a:gd name="T8" fmla="*/ 5 w 21"/>
                <a:gd name="T9" fmla="*/ 0 h 6"/>
              </a:gdLst>
              <a:ahLst/>
              <a:cxnLst>
                <a:cxn ang="0">
                  <a:pos x="T0" y="T1"/>
                </a:cxn>
                <a:cxn ang="0">
                  <a:pos x="T2" y="T3"/>
                </a:cxn>
                <a:cxn ang="0">
                  <a:pos x="T4" y="T5"/>
                </a:cxn>
                <a:cxn ang="0">
                  <a:pos x="T6" y="T7"/>
                </a:cxn>
                <a:cxn ang="0">
                  <a:pos x="T8" y="T9"/>
                </a:cxn>
              </a:cxnLst>
              <a:rect l="0" t="0" r="r" b="b"/>
              <a:pathLst>
                <a:path w="21" h="6">
                  <a:moveTo>
                    <a:pt x="5" y="0"/>
                  </a:moveTo>
                  <a:lnTo>
                    <a:pt x="10" y="0"/>
                  </a:lnTo>
                  <a:lnTo>
                    <a:pt x="21" y="6"/>
                  </a:lnTo>
                  <a:lnTo>
                    <a:pt x="0" y="6"/>
                  </a:lnTo>
                  <a:lnTo>
                    <a:pt x="5"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25" name="Freeform 733"/>
            <p:cNvSpPr>
              <a:spLocks/>
            </p:cNvSpPr>
            <p:nvPr/>
          </p:nvSpPr>
          <p:spPr bwMode="auto">
            <a:xfrm>
              <a:off x="1861" y="2057"/>
              <a:ext cx="5" cy="11"/>
            </a:xfrm>
            <a:custGeom>
              <a:avLst/>
              <a:gdLst>
                <a:gd name="T0" fmla="*/ 5 w 5"/>
                <a:gd name="T1" fmla="*/ 5 h 11"/>
                <a:gd name="T2" fmla="*/ 5 w 5"/>
                <a:gd name="T3" fmla="*/ 5 h 11"/>
                <a:gd name="T4" fmla="*/ 0 w 5"/>
                <a:gd name="T5" fmla="*/ 11 h 11"/>
                <a:gd name="T6" fmla="*/ 5 w 5"/>
                <a:gd name="T7" fmla="*/ 0 h 11"/>
                <a:gd name="T8" fmla="*/ 5 w 5"/>
                <a:gd name="T9" fmla="*/ 5 h 11"/>
                <a:gd name="T10" fmla="*/ 5 w 5"/>
                <a:gd name="T11" fmla="*/ 5 h 11"/>
              </a:gdLst>
              <a:ahLst/>
              <a:cxnLst>
                <a:cxn ang="0">
                  <a:pos x="T0" y="T1"/>
                </a:cxn>
                <a:cxn ang="0">
                  <a:pos x="T2" y="T3"/>
                </a:cxn>
                <a:cxn ang="0">
                  <a:pos x="T4" y="T5"/>
                </a:cxn>
                <a:cxn ang="0">
                  <a:pos x="T6" y="T7"/>
                </a:cxn>
                <a:cxn ang="0">
                  <a:pos x="T8" y="T9"/>
                </a:cxn>
                <a:cxn ang="0">
                  <a:pos x="T10" y="T11"/>
                </a:cxn>
              </a:cxnLst>
              <a:rect l="0" t="0" r="r" b="b"/>
              <a:pathLst>
                <a:path w="5" h="11">
                  <a:moveTo>
                    <a:pt x="5" y="5"/>
                  </a:moveTo>
                  <a:lnTo>
                    <a:pt x="5" y="5"/>
                  </a:lnTo>
                  <a:lnTo>
                    <a:pt x="0" y="11"/>
                  </a:lnTo>
                  <a:lnTo>
                    <a:pt x="5" y="0"/>
                  </a:lnTo>
                  <a:lnTo>
                    <a:pt x="5" y="5"/>
                  </a:lnTo>
                  <a:lnTo>
                    <a:pt x="5" y="5"/>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26" name="Freeform 734"/>
            <p:cNvSpPr>
              <a:spLocks/>
            </p:cNvSpPr>
            <p:nvPr/>
          </p:nvSpPr>
          <p:spPr bwMode="auto">
            <a:xfrm>
              <a:off x="1887" y="2068"/>
              <a:ext cx="0" cy="5"/>
            </a:xfrm>
            <a:custGeom>
              <a:avLst/>
              <a:gdLst>
                <a:gd name="T0" fmla="*/ 0 h 5"/>
                <a:gd name="T1" fmla="*/ 0 h 5"/>
                <a:gd name="T2" fmla="*/ 0 h 5"/>
                <a:gd name="T3" fmla="*/ 5 h 5"/>
                <a:gd name="T4" fmla="*/ 0 h 5"/>
              </a:gdLst>
              <a:ahLst/>
              <a:cxnLst>
                <a:cxn ang="0">
                  <a:pos x="0" y="T0"/>
                </a:cxn>
                <a:cxn ang="0">
                  <a:pos x="0" y="T1"/>
                </a:cxn>
                <a:cxn ang="0">
                  <a:pos x="0" y="T2"/>
                </a:cxn>
                <a:cxn ang="0">
                  <a:pos x="0" y="T3"/>
                </a:cxn>
                <a:cxn ang="0">
                  <a:pos x="0" y="T4"/>
                </a:cxn>
              </a:cxnLst>
              <a:rect l="0" t="0" r="r" b="b"/>
              <a:pathLst>
                <a:path h="5">
                  <a:moveTo>
                    <a:pt x="0" y="0"/>
                  </a:moveTo>
                  <a:lnTo>
                    <a:pt x="0" y="0"/>
                  </a:lnTo>
                  <a:lnTo>
                    <a:pt x="0" y="0"/>
                  </a:lnTo>
                  <a:lnTo>
                    <a:pt x="0" y="5"/>
                  </a:lnTo>
                  <a:lnTo>
                    <a:pt x="0"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27" name="Freeform 735"/>
            <p:cNvSpPr>
              <a:spLocks/>
            </p:cNvSpPr>
            <p:nvPr/>
          </p:nvSpPr>
          <p:spPr bwMode="auto">
            <a:xfrm>
              <a:off x="1887" y="2084"/>
              <a:ext cx="5" cy="5"/>
            </a:xfrm>
            <a:custGeom>
              <a:avLst/>
              <a:gdLst>
                <a:gd name="T0" fmla="*/ 5 w 5"/>
                <a:gd name="T1" fmla="*/ 0 h 5"/>
                <a:gd name="T2" fmla="*/ 5 w 5"/>
                <a:gd name="T3" fmla="*/ 0 h 5"/>
                <a:gd name="T4" fmla="*/ 5 w 5"/>
                <a:gd name="T5" fmla="*/ 5 h 5"/>
                <a:gd name="T6" fmla="*/ 0 w 5"/>
                <a:gd name="T7" fmla="*/ 0 h 5"/>
                <a:gd name="T8" fmla="*/ 5 w 5"/>
                <a:gd name="T9" fmla="*/ 0 h 5"/>
              </a:gdLst>
              <a:ahLst/>
              <a:cxnLst>
                <a:cxn ang="0">
                  <a:pos x="T0" y="T1"/>
                </a:cxn>
                <a:cxn ang="0">
                  <a:pos x="T2" y="T3"/>
                </a:cxn>
                <a:cxn ang="0">
                  <a:pos x="T4" y="T5"/>
                </a:cxn>
                <a:cxn ang="0">
                  <a:pos x="T6" y="T7"/>
                </a:cxn>
                <a:cxn ang="0">
                  <a:pos x="T8" y="T9"/>
                </a:cxn>
              </a:cxnLst>
              <a:rect l="0" t="0" r="r" b="b"/>
              <a:pathLst>
                <a:path w="5" h="5">
                  <a:moveTo>
                    <a:pt x="5" y="0"/>
                  </a:moveTo>
                  <a:lnTo>
                    <a:pt x="5" y="0"/>
                  </a:lnTo>
                  <a:lnTo>
                    <a:pt x="5" y="5"/>
                  </a:lnTo>
                  <a:lnTo>
                    <a:pt x="0" y="0"/>
                  </a:lnTo>
                  <a:lnTo>
                    <a:pt x="5" y="0"/>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28" name="Rectangle 736"/>
            <p:cNvSpPr>
              <a:spLocks noChangeArrowheads="1"/>
            </p:cNvSpPr>
            <p:nvPr/>
          </p:nvSpPr>
          <p:spPr bwMode="auto">
            <a:xfrm>
              <a:off x="1897" y="2094"/>
              <a:ext cx="1" cy="5"/>
            </a:xfrm>
            <a:prstGeom prst="rect">
              <a:avLst/>
            </a:pr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29" name="Freeform 737"/>
            <p:cNvSpPr>
              <a:spLocks noEditPoints="1"/>
            </p:cNvSpPr>
            <p:nvPr/>
          </p:nvSpPr>
          <p:spPr bwMode="auto">
            <a:xfrm>
              <a:off x="3680" y="1925"/>
              <a:ext cx="116" cy="169"/>
            </a:xfrm>
            <a:custGeom>
              <a:avLst/>
              <a:gdLst>
                <a:gd name="T0" fmla="*/ 116 w 116"/>
                <a:gd name="T1" fmla="*/ 69 h 169"/>
                <a:gd name="T2" fmla="*/ 90 w 116"/>
                <a:gd name="T3" fmla="*/ 127 h 169"/>
                <a:gd name="T4" fmla="*/ 53 w 116"/>
                <a:gd name="T5" fmla="*/ 164 h 169"/>
                <a:gd name="T6" fmla="*/ 21 w 116"/>
                <a:gd name="T7" fmla="*/ 169 h 169"/>
                <a:gd name="T8" fmla="*/ 11 w 116"/>
                <a:gd name="T9" fmla="*/ 143 h 169"/>
                <a:gd name="T10" fmla="*/ 0 w 116"/>
                <a:gd name="T11" fmla="*/ 132 h 169"/>
                <a:gd name="T12" fmla="*/ 47 w 116"/>
                <a:gd name="T13" fmla="*/ 111 h 169"/>
                <a:gd name="T14" fmla="*/ 53 w 116"/>
                <a:gd name="T15" fmla="*/ 74 h 169"/>
                <a:gd name="T16" fmla="*/ 42 w 116"/>
                <a:gd name="T17" fmla="*/ 64 h 169"/>
                <a:gd name="T18" fmla="*/ 47 w 116"/>
                <a:gd name="T19" fmla="*/ 48 h 169"/>
                <a:gd name="T20" fmla="*/ 53 w 116"/>
                <a:gd name="T21" fmla="*/ 37 h 169"/>
                <a:gd name="T22" fmla="*/ 53 w 116"/>
                <a:gd name="T23" fmla="*/ 27 h 169"/>
                <a:gd name="T24" fmla="*/ 58 w 116"/>
                <a:gd name="T25" fmla="*/ 16 h 169"/>
                <a:gd name="T26" fmla="*/ 74 w 116"/>
                <a:gd name="T27" fmla="*/ 42 h 169"/>
                <a:gd name="T28" fmla="*/ 90 w 116"/>
                <a:gd name="T29" fmla="*/ 48 h 169"/>
                <a:gd name="T30" fmla="*/ 116 w 116"/>
                <a:gd name="T31" fmla="*/ 69 h 169"/>
                <a:gd name="T32" fmla="*/ 53 w 116"/>
                <a:gd name="T33" fmla="*/ 6 h 169"/>
                <a:gd name="T34" fmla="*/ 53 w 116"/>
                <a:gd name="T35" fmla="*/ 6 h 169"/>
                <a:gd name="T36" fmla="*/ 58 w 116"/>
                <a:gd name="T37" fmla="*/ 0 h 169"/>
                <a:gd name="T38" fmla="*/ 58 w 116"/>
                <a:gd name="T39" fmla="*/ 6 h 169"/>
                <a:gd name="T40" fmla="*/ 58 w 116"/>
                <a:gd name="T41" fmla="*/ 6 h 169"/>
                <a:gd name="T42" fmla="*/ 53 w 116"/>
                <a:gd name="T43" fmla="*/ 6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16" h="169">
                  <a:moveTo>
                    <a:pt x="116" y="69"/>
                  </a:moveTo>
                  <a:lnTo>
                    <a:pt x="90" y="127"/>
                  </a:lnTo>
                  <a:lnTo>
                    <a:pt x="53" y="164"/>
                  </a:lnTo>
                  <a:lnTo>
                    <a:pt x="21" y="169"/>
                  </a:lnTo>
                  <a:lnTo>
                    <a:pt x="11" y="143"/>
                  </a:lnTo>
                  <a:lnTo>
                    <a:pt x="0" y="132"/>
                  </a:lnTo>
                  <a:lnTo>
                    <a:pt x="47" y="111"/>
                  </a:lnTo>
                  <a:lnTo>
                    <a:pt x="53" y="74"/>
                  </a:lnTo>
                  <a:lnTo>
                    <a:pt x="42" y="64"/>
                  </a:lnTo>
                  <a:lnTo>
                    <a:pt x="47" y="48"/>
                  </a:lnTo>
                  <a:lnTo>
                    <a:pt x="53" y="37"/>
                  </a:lnTo>
                  <a:lnTo>
                    <a:pt x="53" y="27"/>
                  </a:lnTo>
                  <a:lnTo>
                    <a:pt x="58" y="16"/>
                  </a:lnTo>
                  <a:lnTo>
                    <a:pt x="74" y="42"/>
                  </a:lnTo>
                  <a:lnTo>
                    <a:pt x="90" y="48"/>
                  </a:lnTo>
                  <a:lnTo>
                    <a:pt x="116" y="69"/>
                  </a:lnTo>
                  <a:moveTo>
                    <a:pt x="53" y="6"/>
                  </a:moveTo>
                  <a:lnTo>
                    <a:pt x="53" y="6"/>
                  </a:lnTo>
                  <a:lnTo>
                    <a:pt x="58" y="0"/>
                  </a:lnTo>
                  <a:lnTo>
                    <a:pt x="58" y="6"/>
                  </a:lnTo>
                  <a:lnTo>
                    <a:pt x="58" y="6"/>
                  </a:lnTo>
                  <a:lnTo>
                    <a:pt x="53" y="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30" name="Freeform 738"/>
            <p:cNvSpPr>
              <a:spLocks/>
            </p:cNvSpPr>
            <p:nvPr/>
          </p:nvSpPr>
          <p:spPr bwMode="auto">
            <a:xfrm>
              <a:off x="3216" y="1983"/>
              <a:ext cx="258" cy="259"/>
            </a:xfrm>
            <a:custGeom>
              <a:avLst/>
              <a:gdLst>
                <a:gd name="T0" fmla="*/ 37 w 258"/>
                <a:gd name="T1" fmla="*/ 259 h 259"/>
                <a:gd name="T2" fmla="*/ 26 w 258"/>
                <a:gd name="T3" fmla="*/ 259 h 259"/>
                <a:gd name="T4" fmla="*/ 26 w 258"/>
                <a:gd name="T5" fmla="*/ 238 h 259"/>
                <a:gd name="T6" fmla="*/ 16 w 258"/>
                <a:gd name="T7" fmla="*/ 217 h 259"/>
                <a:gd name="T8" fmla="*/ 5 w 258"/>
                <a:gd name="T9" fmla="*/ 185 h 259"/>
                <a:gd name="T10" fmla="*/ 0 w 258"/>
                <a:gd name="T11" fmla="*/ 164 h 259"/>
                <a:gd name="T12" fmla="*/ 16 w 258"/>
                <a:gd name="T13" fmla="*/ 132 h 259"/>
                <a:gd name="T14" fmla="*/ 32 w 258"/>
                <a:gd name="T15" fmla="*/ 132 h 259"/>
                <a:gd name="T16" fmla="*/ 26 w 258"/>
                <a:gd name="T17" fmla="*/ 64 h 259"/>
                <a:gd name="T18" fmla="*/ 26 w 258"/>
                <a:gd name="T19" fmla="*/ 53 h 259"/>
                <a:gd name="T20" fmla="*/ 42 w 258"/>
                <a:gd name="T21" fmla="*/ 53 h 259"/>
                <a:gd name="T22" fmla="*/ 42 w 258"/>
                <a:gd name="T23" fmla="*/ 21 h 259"/>
                <a:gd name="T24" fmla="*/ 169 w 258"/>
                <a:gd name="T25" fmla="*/ 16 h 259"/>
                <a:gd name="T26" fmla="*/ 174 w 258"/>
                <a:gd name="T27" fmla="*/ 27 h 259"/>
                <a:gd name="T28" fmla="*/ 185 w 258"/>
                <a:gd name="T29" fmla="*/ 21 h 259"/>
                <a:gd name="T30" fmla="*/ 206 w 258"/>
                <a:gd name="T31" fmla="*/ 0 h 259"/>
                <a:gd name="T32" fmla="*/ 227 w 258"/>
                <a:gd name="T33" fmla="*/ 16 h 259"/>
                <a:gd name="T34" fmla="*/ 237 w 258"/>
                <a:gd name="T35" fmla="*/ 74 h 259"/>
                <a:gd name="T36" fmla="*/ 258 w 258"/>
                <a:gd name="T37" fmla="*/ 90 h 259"/>
                <a:gd name="T38" fmla="*/ 253 w 258"/>
                <a:gd name="T39" fmla="*/ 101 h 259"/>
                <a:gd name="T40" fmla="*/ 243 w 258"/>
                <a:gd name="T41" fmla="*/ 101 h 259"/>
                <a:gd name="T42" fmla="*/ 232 w 258"/>
                <a:gd name="T43" fmla="*/ 106 h 259"/>
                <a:gd name="T44" fmla="*/ 232 w 258"/>
                <a:gd name="T45" fmla="*/ 122 h 259"/>
                <a:gd name="T46" fmla="*/ 227 w 258"/>
                <a:gd name="T47" fmla="*/ 143 h 259"/>
                <a:gd name="T48" fmla="*/ 227 w 258"/>
                <a:gd name="T49" fmla="*/ 159 h 259"/>
                <a:gd name="T50" fmla="*/ 227 w 258"/>
                <a:gd name="T51" fmla="*/ 174 h 259"/>
                <a:gd name="T52" fmla="*/ 221 w 258"/>
                <a:gd name="T53" fmla="*/ 185 h 259"/>
                <a:gd name="T54" fmla="*/ 216 w 258"/>
                <a:gd name="T55" fmla="*/ 185 h 259"/>
                <a:gd name="T56" fmla="*/ 206 w 258"/>
                <a:gd name="T57" fmla="*/ 217 h 259"/>
                <a:gd name="T58" fmla="*/ 206 w 258"/>
                <a:gd name="T59" fmla="*/ 222 h 259"/>
                <a:gd name="T60" fmla="*/ 200 w 258"/>
                <a:gd name="T61" fmla="*/ 217 h 259"/>
                <a:gd name="T62" fmla="*/ 195 w 258"/>
                <a:gd name="T63" fmla="*/ 243 h 259"/>
                <a:gd name="T64" fmla="*/ 195 w 258"/>
                <a:gd name="T65" fmla="*/ 243 h 259"/>
                <a:gd name="T66" fmla="*/ 190 w 258"/>
                <a:gd name="T67" fmla="*/ 243 h 259"/>
                <a:gd name="T68" fmla="*/ 190 w 258"/>
                <a:gd name="T69" fmla="*/ 232 h 259"/>
                <a:gd name="T70" fmla="*/ 179 w 258"/>
                <a:gd name="T71" fmla="*/ 222 h 259"/>
                <a:gd name="T72" fmla="*/ 174 w 258"/>
                <a:gd name="T73" fmla="*/ 206 h 259"/>
                <a:gd name="T74" fmla="*/ 179 w 258"/>
                <a:gd name="T75" fmla="*/ 196 h 259"/>
                <a:gd name="T76" fmla="*/ 169 w 258"/>
                <a:gd name="T77" fmla="*/ 196 h 259"/>
                <a:gd name="T78" fmla="*/ 169 w 258"/>
                <a:gd name="T79" fmla="*/ 201 h 259"/>
                <a:gd name="T80" fmla="*/ 158 w 258"/>
                <a:gd name="T81" fmla="*/ 201 h 259"/>
                <a:gd name="T82" fmla="*/ 163 w 258"/>
                <a:gd name="T83" fmla="*/ 206 h 259"/>
                <a:gd name="T84" fmla="*/ 169 w 258"/>
                <a:gd name="T85" fmla="*/ 217 h 259"/>
                <a:gd name="T86" fmla="*/ 148 w 258"/>
                <a:gd name="T87" fmla="*/ 238 h 259"/>
                <a:gd name="T88" fmla="*/ 142 w 258"/>
                <a:gd name="T89" fmla="*/ 238 h 259"/>
                <a:gd name="T90" fmla="*/ 127 w 258"/>
                <a:gd name="T91" fmla="*/ 227 h 259"/>
                <a:gd name="T92" fmla="*/ 121 w 258"/>
                <a:gd name="T93" fmla="*/ 232 h 259"/>
                <a:gd name="T94" fmla="*/ 121 w 258"/>
                <a:gd name="T95" fmla="*/ 238 h 259"/>
                <a:gd name="T96" fmla="*/ 111 w 258"/>
                <a:gd name="T97" fmla="*/ 238 h 259"/>
                <a:gd name="T98" fmla="*/ 111 w 258"/>
                <a:gd name="T99" fmla="*/ 243 h 259"/>
                <a:gd name="T100" fmla="*/ 95 w 258"/>
                <a:gd name="T101" fmla="*/ 248 h 259"/>
                <a:gd name="T102" fmla="*/ 95 w 258"/>
                <a:gd name="T103" fmla="*/ 243 h 259"/>
                <a:gd name="T104" fmla="*/ 68 w 258"/>
                <a:gd name="T105" fmla="*/ 243 h 259"/>
                <a:gd name="T106" fmla="*/ 63 w 258"/>
                <a:gd name="T107" fmla="*/ 227 h 259"/>
                <a:gd name="T108" fmla="*/ 53 w 258"/>
                <a:gd name="T109" fmla="*/ 227 h 259"/>
                <a:gd name="T110" fmla="*/ 37 w 258"/>
                <a:gd name="T111" fmla="*/ 259 h 259"/>
                <a:gd name="T112" fmla="*/ 37 w 258"/>
                <a:gd name="T113" fmla="*/ 259 h 2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258" h="259">
                  <a:moveTo>
                    <a:pt x="37" y="259"/>
                  </a:moveTo>
                  <a:lnTo>
                    <a:pt x="26" y="259"/>
                  </a:lnTo>
                  <a:lnTo>
                    <a:pt x="26" y="238"/>
                  </a:lnTo>
                  <a:lnTo>
                    <a:pt x="16" y="217"/>
                  </a:lnTo>
                  <a:lnTo>
                    <a:pt x="5" y="185"/>
                  </a:lnTo>
                  <a:lnTo>
                    <a:pt x="0" y="164"/>
                  </a:lnTo>
                  <a:lnTo>
                    <a:pt x="16" y="132"/>
                  </a:lnTo>
                  <a:lnTo>
                    <a:pt x="32" y="132"/>
                  </a:lnTo>
                  <a:lnTo>
                    <a:pt x="26" y="64"/>
                  </a:lnTo>
                  <a:lnTo>
                    <a:pt x="26" y="53"/>
                  </a:lnTo>
                  <a:lnTo>
                    <a:pt x="42" y="53"/>
                  </a:lnTo>
                  <a:lnTo>
                    <a:pt x="42" y="21"/>
                  </a:lnTo>
                  <a:lnTo>
                    <a:pt x="169" y="16"/>
                  </a:lnTo>
                  <a:lnTo>
                    <a:pt x="174" y="27"/>
                  </a:lnTo>
                  <a:lnTo>
                    <a:pt x="185" y="21"/>
                  </a:lnTo>
                  <a:lnTo>
                    <a:pt x="206" y="0"/>
                  </a:lnTo>
                  <a:lnTo>
                    <a:pt x="227" y="16"/>
                  </a:lnTo>
                  <a:lnTo>
                    <a:pt x="237" y="74"/>
                  </a:lnTo>
                  <a:lnTo>
                    <a:pt x="258" y="90"/>
                  </a:lnTo>
                  <a:lnTo>
                    <a:pt x="253" y="101"/>
                  </a:lnTo>
                  <a:lnTo>
                    <a:pt x="243" y="101"/>
                  </a:lnTo>
                  <a:lnTo>
                    <a:pt x="232" y="106"/>
                  </a:lnTo>
                  <a:lnTo>
                    <a:pt x="232" y="122"/>
                  </a:lnTo>
                  <a:lnTo>
                    <a:pt x="227" y="143"/>
                  </a:lnTo>
                  <a:lnTo>
                    <a:pt x="227" y="159"/>
                  </a:lnTo>
                  <a:lnTo>
                    <a:pt x="227" y="174"/>
                  </a:lnTo>
                  <a:lnTo>
                    <a:pt x="221" y="185"/>
                  </a:lnTo>
                  <a:lnTo>
                    <a:pt x="216" y="185"/>
                  </a:lnTo>
                  <a:lnTo>
                    <a:pt x="206" y="217"/>
                  </a:lnTo>
                  <a:lnTo>
                    <a:pt x="206" y="222"/>
                  </a:lnTo>
                  <a:lnTo>
                    <a:pt x="200" y="217"/>
                  </a:lnTo>
                  <a:lnTo>
                    <a:pt x="195" y="243"/>
                  </a:lnTo>
                  <a:lnTo>
                    <a:pt x="195" y="243"/>
                  </a:lnTo>
                  <a:lnTo>
                    <a:pt x="190" y="243"/>
                  </a:lnTo>
                  <a:lnTo>
                    <a:pt x="190" y="232"/>
                  </a:lnTo>
                  <a:lnTo>
                    <a:pt x="179" y="222"/>
                  </a:lnTo>
                  <a:lnTo>
                    <a:pt x="174" y="206"/>
                  </a:lnTo>
                  <a:lnTo>
                    <a:pt x="179" y="196"/>
                  </a:lnTo>
                  <a:lnTo>
                    <a:pt x="169" y="196"/>
                  </a:lnTo>
                  <a:lnTo>
                    <a:pt x="169" y="201"/>
                  </a:lnTo>
                  <a:lnTo>
                    <a:pt x="158" y="201"/>
                  </a:lnTo>
                  <a:lnTo>
                    <a:pt x="163" y="206"/>
                  </a:lnTo>
                  <a:lnTo>
                    <a:pt x="169" y="217"/>
                  </a:lnTo>
                  <a:lnTo>
                    <a:pt x="148" y="238"/>
                  </a:lnTo>
                  <a:lnTo>
                    <a:pt x="142" y="238"/>
                  </a:lnTo>
                  <a:lnTo>
                    <a:pt x="127" y="227"/>
                  </a:lnTo>
                  <a:lnTo>
                    <a:pt x="121" y="232"/>
                  </a:lnTo>
                  <a:lnTo>
                    <a:pt x="121" y="238"/>
                  </a:lnTo>
                  <a:lnTo>
                    <a:pt x="111" y="238"/>
                  </a:lnTo>
                  <a:lnTo>
                    <a:pt x="111" y="243"/>
                  </a:lnTo>
                  <a:lnTo>
                    <a:pt x="95" y="248"/>
                  </a:lnTo>
                  <a:lnTo>
                    <a:pt x="95" y="243"/>
                  </a:lnTo>
                  <a:lnTo>
                    <a:pt x="68" y="243"/>
                  </a:lnTo>
                  <a:lnTo>
                    <a:pt x="63" y="227"/>
                  </a:lnTo>
                  <a:lnTo>
                    <a:pt x="53" y="227"/>
                  </a:lnTo>
                  <a:lnTo>
                    <a:pt x="37" y="259"/>
                  </a:lnTo>
                  <a:lnTo>
                    <a:pt x="37" y="259"/>
                  </a:lnTo>
                </a:path>
              </a:pathLst>
            </a:custGeom>
            <a:solidFill>
              <a:srgbClr val="00B0F0"/>
            </a:solidFill>
            <a:ln w="5" cap="sq">
              <a:solidFill>
                <a:srgbClr val="000000"/>
              </a:solidFill>
              <a:prstDash val="solid"/>
              <a:miter lim="800000"/>
              <a:headEnd/>
              <a:tailEnd/>
            </a:ln>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31" name="Freeform 739"/>
            <p:cNvSpPr>
              <a:spLocks/>
            </p:cNvSpPr>
            <p:nvPr/>
          </p:nvSpPr>
          <p:spPr bwMode="auto">
            <a:xfrm>
              <a:off x="3063" y="1561"/>
              <a:ext cx="79" cy="69"/>
            </a:xfrm>
            <a:custGeom>
              <a:avLst/>
              <a:gdLst>
                <a:gd name="T0" fmla="*/ 74 w 79"/>
                <a:gd name="T1" fmla="*/ 27 h 69"/>
                <a:gd name="T2" fmla="*/ 63 w 79"/>
                <a:gd name="T3" fmla="*/ 27 h 69"/>
                <a:gd name="T4" fmla="*/ 53 w 79"/>
                <a:gd name="T5" fmla="*/ 27 h 69"/>
                <a:gd name="T6" fmla="*/ 32 w 79"/>
                <a:gd name="T7" fmla="*/ 27 h 69"/>
                <a:gd name="T8" fmla="*/ 42 w 79"/>
                <a:gd name="T9" fmla="*/ 48 h 69"/>
                <a:gd name="T10" fmla="*/ 63 w 79"/>
                <a:gd name="T11" fmla="*/ 63 h 69"/>
                <a:gd name="T12" fmla="*/ 53 w 79"/>
                <a:gd name="T13" fmla="*/ 69 h 69"/>
                <a:gd name="T14" fmla="*/ 42 w 79"/>
                <a:gd name="T15" fmla="*/ 58 h 69"/>
                <a:gd name="T16" fmla="*/ 26 w 79"/>
                <a:gd name="T17" fmla="*/ 48 h 69"/>
                <a:gd name="T18" fmla="*/ 16 w 79"/>
                <a:gd name="T19" fmla="*/ 32 h 69"/>
                <a:gd name="T20" fmla="*/ 5 w 79"/>
                <a:gd name="T21" fmla="*/ 32 h 69"/>
                <a:gd name="T22" fmla="*/ 0 w 79"/>
                <a:gd name="T23" fmla="*/ 21 h 69"/>
                <a:gd name="T24" fmla="*/ 0 w 79"/>
                <a:gd name="T25" fmla="*/ 21 h 69"/>
                <a:gd name="T26" fmla="*/ 21 w 79"/>
                <a:gd name="T27" fmla="*/ 21 h 69"/>
                <a:gd name="T28" fmla="*/ 32 w 79"/>
                <a:gd name="T29" fmla="*/ 16 h 69"/>
                <a:gd name="T30" fmla="*/ 37 w 79"/>
                <a:gd name="T31" fmla="*/ 0 h 69"/>
                <a:gd name="T32" fmla="*/ 37 w 79"/>
                <a:gd name="T33" fmla="*/ 0 h 69"/>
                <a:gd name="T34" fmla="*/ 58 w 79"/>
                <a:gd name="T35" fmla="*/ 16 h 69"/>
                <a:gd name="T36" fmla="*/ 74 w 79"/>
                <a:gd name="T37" fmla="*/ 16 h 69"/>
                <a:gd name="T38" fmla="*/ 79 w 79"/>
                <a:gd name="T39" fmla="*/ 32 h 69"/>
                <a:gd name="T40" fmla="*/ 74 w 79"/>
                <a:gd name="T41" fmla="*/ 27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9" h="69">
                  <a:moveTo>
                    <a:pt x="74" y="27"/>
                  </a:moveTo>
                  <a:lnTo>
                    <a:pt x="63" y="27"/>
                  </a:lnTo>
                  <a:lnTo>
                    <a:pt x="53" y="27"/>
                  </a:lnTo>
                  <a:lnTo>
                    <a:pt x="32" y="27"/>
                  </a:lnTo>
                  <a:lnTo>
                    <a:pt x="42" y="48"/>
                  </a:lnTo>
                  <a:lnTo>
                    <a:pt x="63" y="63"/>
                  </a:lnTo>
                  <a:lnTo>
                    <a:pt x="53" y="69"/>
                  </a:lnTo>
                  <a:lnTo>
                    <a:pt x="42" y="58"/>
                  </a:lnTo>
                  <a:lnTo>
                    <a:pt x="26" y="48"/>
                  </a:lnTo>
                  <a:lnTo>
                    <a:pt x="16" y="32"/>
                  </a:lnTo>
                  <a:lnTo>
                    <a:pt x="5" y="32"/>
                  </a:lnTo>
                  <a:lnTo>
                    <a:pt x="0" y="21"/>
                  </a:lnTo>
                  <a:lnTo>
                    <a:pt x="0" y="21"/>
                  </a:lnTo>
                  <a:lnTo>
                    <a:pt x="21" y="21"/>
                  </a:lnTo>
                  <a:lnTo>
                    <a:pt x="32" y="16"/>
                  </a:lnTo>
                  <a:lnTo>
                    <a:pt x="37" y="0"/>
                  </a:lnTo>
                  <a:lnTo>
                    <a:pt x="37" y="0"/>
                  </a:lnTo>
                  <a:lnTo>
                    <a:pt x="58" y="16"/>
                  </a:lnTo>
                  <a:lnTo>
                    <a:pt x="74" y="16"/>
                  </a:lnTo>
                  <a:lnTo>
                    <a:pt x="79" y="32"/>
                  </a:lnTo>
                  <a:lnTo>
                    <a:pt x="74" y="27"/>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32" name="Freeform 740"/>
            <p:cNvSpPr>
              <a:spLocks/>
            </p:cNvSpPr>
            <p:nvPr/>
          </p:nvSpPr>
          <p:spPr bwMode="auto">
            <a:xfrm>
              <a:off x="3137" y="1572"/>
              <a:ext cx="63" cy="68"/>
            </a:xfrm>
            <a:custGeom>
              <a:avLst/>
              <a:gdLst>
                <a:gd name="T0" fmla="*/ 10 w 63"/>
                <a:gd name="T1" fmla="*/ 47 h 68"/>
                <a:gd name="T2" fmla="*/ 10 w 63"/>
                <a:gd name="T3" fmla="*/ 42 h 68"/>
                <a:gd name="T4" fmla="*/ 10 w 63"/>
                <a:gd name="T5" fmla="*/ 31 h 68"/>
                <a:gd name="T6" fmla="*/ 5 w 63"/>
                <a:gd name="T7" fmla="*/ 21 h 68"/>
                <a:gd name="T8" fmla="*/ 0 w 63"/>
                <a:gd name="T9" fmla="*/ 5 h 68"/>
                <a:gd name="T10" fmla="*/ 16 w 63"/>
                <a:gd name="T11" fmla="*/ 0 h 68"/>
                <a:gd name="T12" fmla="*/ 37 w 63"/>
                <a:gd name="T13" fmla="*/ 16 h 68"/>
                <a:gd name="T14" fmla="*/ 42 w 63"/>
                <a:gd name="T15" fmla="*/ 26 h 68"/>
                <a:gd name="T16" fmla="*/ 58 w 63"/>
                <a:gd name="T17" fmla="*/ 26 h 68"/>
                <a:gd name="T18" fmla="*/ 58 w 63"/>
                <a:gd name="T19" fmla="*/ 31 h 68"/>
                <a:gd name="T20" fmla="*/ 53 w 63"/>
                <a:gd name="T21" fmla="*/ 42 h 68"/>
                <a:gd name="T22" fmla="*/ 63 w 63"/>
                <a:gd name="T23" fmla="*/ 52 h 68"/>
                <a:gd name="T24" fmla="*/ 63 w 63"/>
                <a:gd name="T25" fmla="*/ 58 h 68"/>
                <a:gd name="T26" fmla="*/ 58 w 63"/>
                <a:gd name="T27" fmla="*/ 58 h 68"/>
                <a:gd name="T28" fmla="*/ 58 w 63"/>
                <a:gd name="T29" fmla="*/ 63 h 68"/>
                <a:gd name="T30" fmla="*/ 58 w 63"/>
                <a:gd name="T31" fmla="*/ 63 h 68"/>
                <a:gd name="T32" fmla="*/ 47 w 63"/>
                <a:gd name="T33" fmla="*/ 63 h 68"/>
                <a:gd name="T34" fmla="*/ 47 w 63"/>
                <a:gd name="T35" fmla="*/ 68 h 68"/>
                <a:gd name="T36" fmla="*/ 31 w 63"/>
                <a:gd name="T37" fmla="*/ 68 h 68"/>
                <a:gd name="T38" fmla="*/ 21 w 63"/>
                <a:gd name="T39" fmla="*/ 63 h 68"/>
                <a:gd name="T40" fmla="*/ 26 w 63"/>
                <a:gd name="T41" fmla="*/ 58 h 68"/>
                <a:gd name="T42" fmla="*/ 26 w 63"/>
                <a:gd name="T43" fmla="*/ 58 h 68"/>
                <a:gd name="T44" fmla="*/ 10 w 63"/>
                <a:gd name="T45" fmla="*/ 47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63" h="68">
                  <a:moveTo>
                    <a:pt x="10" y="47"/>
                  </a:moveTo>
                  <a:lnTo>
                    <a:pt x="10" y="42"/>
                  </a:lnTo>
                  <a:lnTo>
                    <a:pt x="10" y="31"/>
                  </a:lnTo>
                  <a:lnTo>
                    <a:pt x="5" y="21"/>
                  </a:lnTo>
                  <a:lnTo>
                    <a:pt x="0" y="5"/>
                  </a:lnTo>
                  <a:lnTo>
                    <a:pt x="16" y="0"/>
                  </a:lnTo>
                  <a:lnTo>
                    <a:pt x="37" y="16"/>
                  </a:lnTo>
                  <a:lnTo>
                    <a:pt x="42" y="26"/>
                  </a:lnTo>
                  <a:lnTo>
                    <a:pt x="58" y="26"/>
                  </a:lnTo>
                  <a:lnTo>
                    <a:pt x="58" y="31"/>
                  </a:lnTo>
                  <a:lnTo>
                    <a:pt x="53" y="42"/>
                  </a:lnTo>
                  <a:lnTo>
                    <a:pt x="63" y="52"/>
                  </a:lnTo>
                  <a:lnTo>
                    <a:pt x="63" y="58"/>
                  </a:lnTo>
                  <a:lnTo>
                    <a:pt x="58" y="58"/>
                  </a:lnTo>
                  <a:lnTo>
                    <a:pt x="58" y="63"/>
                  </a:lnTo>
                  <a:lnTo>
                    <a:pt x="58" y="63"/>
                  </a:lnTo>
                  <a:lnTo>
                    <a:pt x="47" y="63"/>
                  </a:lnTo>
                  <a:lnTo>
                    <a:pt x="47" y="68"/>
                  </a:lnTo>
                  <a:lnTo>
                    <a:pt x="31" y="68"/>
                  </a:lnTo>
                  <a:lnTo>
                    <a:pt x="21" y="63"/>
                  </a:lnTo>
                  <a:lnTo>
                    <a:pt x="26" y="58"/>
                  </a:lnTo>
                  <a:lnTo>
                    <a:pt x="26" y="58"/>
                  </a:lnTo>
                  <a:lnTo>
                    <a:pt x="10" y="47"/>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33" name="Freeform 741"/>
            <p:cNvSpPr>
              <a:spLocks/>
            </p:cNvSpPr>
            <p:nvPr/>
          </p:nvSpPr>
          <p:spPr bwMode="auto">
            <a:xfrm>
              <a:off x="3137" y="1619"/>
              <a:ext cx="26" cy="27"/>
            </a:xfrm>
            <a:custGeom>
              <a:avLst/>
              <a:gdLst>
                <a:gd name="T0" fmla="*/ 5 w 26"/>
                <a:gd name="T1" fmla="*/ 21 h 27"/>
                <a:gd name="T2" fmla="*/ 0 w 26"/>
                <a:gd name="T3" fmla="*/ 16 h 27"/>
                <a:gd name="T4" fmla="*/ 0 w 26"/>
                <a:gd name="T5" fmla="*/ 5 h 27"/>
                <a:gd name="T6" fmla="*/ 10 w 26"/>
                <a:gd name="T7" fmla="*/ 0 h 27"/>
                <a:gd name="T8" fmla="*/ 26 w 26"/>
                <a:gd name="T9" fmla="*/ 11 h 27"/>
                <a:gd name="T10" fmla="*/ 26 w 26"/>
                <a:gd name="T11" fmla="*/ 11 h 27"/>
                <a:gd name="T12" fmla="*/ 21 w 26"/>
                <a:gd name="T13" fmla="*/ 16 h 27"/>
                <a:gd name="T14" fmla="*/ 16 w 26"/>
                <a:gd name="T15" fmla="*/ 11 h 27"/>
                <a:gd name="T16" fmla="*/ 10 w 26"/>
                <a:gd name="T17" fmla="*/ 21 h 27"/>
                <a:gd name="T18" fmla="*/ 16 w 26"/>
                <a:gd name="T19" fmla="*/ 27 h 27"/>
                <a:gd name="T20" fmla="*/ 5 w 26"/>
                <a:gd name="T21" fmla="*/ 21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6" h="27">
                  <a:moveTo>
                    <a:pt x="5" y="21"/>
                  </a:moveTo>
                  <a:lnTo>
                    <a:pt x="0" y="16"/>
                  </a:lnTo>
                  <a:lnTo>
                    <a:pt x="0" y="5"/>
                  </a:lnTo>
                  <a:lnTo>
                    <a:pt x="10" y="0"/>
                  </a:lnTo>
                  <a:lnTo>
                    <a:pt x="26" y="11"/>
                  </a:lnTo>
                  <a:lnTo>
                    <a:pt x="26" y="11"/>
                  </a:lnTo>
                  <a:lnTo>
                    <a:pt x="21" y="16"/>
                  </a:lnTo>
                  <a:lnTo>
                    <a:pt x="16" y="11"/>
                  </a:lnTo>
                  <a:lnTo>
                    <a:pt x="10" y="21"/>
                  </a:lnTo>
                  <a:lnTo>
                    <a:pt x="16" y="27"/>
                  </a:lnTo>
                  <a:lnTo>
                    <a:pt x="5" y="21"/>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34" name="Freeform 742"/>
            <p:cNvSpPr>
              <a:spLocks/>
            </p:cNvSpPr>
            <p:nvPr/>
          </p:nvSpPr>
          <p:spPr bwMode="auto">
            <a:xfrm>
              <a:off x="141" y="2738"/>
              <a:ext cx="27" cy="32"/>
            </a:xfrm>
            <a:custGeom>
              <a:avLst/>
              <a:gdLst>
                <a:gd name="T0" fmla="*/ 27 w 27"/>
                <a:gd name="T1" fmla="*/ 16 h 32"/>
                <a:gd name="T2" fmla="*/ 27 w 27"/>
                <a:gd name="T3" fmla="*/ 21 h 32"/>
                <a:gd name="T4" fmla="*/ 27 w 27"/>
                <a:gd name="T5" fmla="*/ 21 h 32"/>
                <a:gd name="T6" fmla="*/ 27 w 27"/>
                <a:gd name="T7" fmla="*/ 21 h 32"/>
                <a:gd name="T8" fmla="*/ 27 w 27"/>
                <a:gd name="T9" fmla="*/ 26 h 32"/>
                <a:gd name="T10" fmla="*/ 27 w 27"/>
                <a:gd name="T11" fmla="*/ 26 h 32"/>
                <a:gd name="T12" fmla="*/ 27 w 27"/>
                <a:gd name="T13" fmla="*/ 26 h 32"/>
                <a:gd name="T14" fmla="*/ 27 w 27"/>
                <a:gd name="T15" fmla="*/ 26 h 32"/>
                <a:gd name="T16" fmla="*/ 27 w 27"/>
                <a:gd name="T17" fmla="*/ 32 h 32"/>
                <a:gd name="T18" fmla="*/ 21 w 27"/>
                <a:gd name="T19" fmla="*/ 32 h 32"/>
                <a:gd name="T20" fmla="*/ 21 w 27"/>
                <a:gd name="T21" fmla="*/ 32 h 32"/>
                <a:gd name="T22" fmla="*/ 21 w 27"/>
                <a:gd name="T23" fmla="*/ 32 h 32"/>
                <a:gd name="T24" fmla="*/ 21 w 27"/>
                <a:gd name="T25" fmla="*/ 32 h 32"/>
                <a:gd name="T26" fmla="*/ 21 w 27"/>
                <a:gd name="T27" fmla="*/ 32 h 32"/>
                <a:gd name="T28" fmla="*/ 16 w 27"/>
                <a:gd name="T29" fmla="*/ 32 h 32"/>
                <a:gd name="T30" fmla="*/ 16 w 27"/>
                <a:gd name="T31" fmla="*/ 32 h 32"/>
                <a:gd name="T32" fmla="*/ 16 w 27"/>
                <a:gd name="T33" fmla="*/ 32 h 32"/>
                <a:gd name="T34" fmla="*/ 11 w 27"/>
                <a:gd name="T35" fmla="*/ 32 h 32"/>
                <a:gd name="T36" fmla="*/ 11 w 27"/>
                <a:gd name="T37" fmla="*/ 32 h 32"/>
                <a:gd name="T38" fmla="*/ 11 w 27"/>
                <a:gd name="T39" fmla="*/ 32 h 32"/>
                <a:gd name="T40" fmla="*/ 11 w 27"/>
                <a:gd name="T41" fmla="*/ 32 h 32"/>
                <a:gd name="T42" fmla="*/ 6 w 27"/>
                <a:gd name="T43" fmla="*/ 26 h 32"/>
                <a:gd name="T44" fmla="*/ 6 w 27"/>
                <a:gd name="T45" fmla="*/ 26 h 32"/>
                <a:gd name="T46" fmla="*/ 6 w 27"/>
                <a:gd name="T47" fmla="*/ 26 h 32"/>
                <a:gd name="T48" fmla="*/ 6 w 27"/>
                <a:gd name="T49" fmla="*/ 26 h 32"/>
                <a:gd name="T50" fmla="*/ 0 w 27"/>
                <a:gd name="T51" fmla="*/ 21 h 32"/>
                <a:gd name="T52" fmla="*/ 0 w 27"/>
                <a:gd name="T53" fmla="*/ 21 h 32"/>
                <a:gd name="T54" fmla="*/ 0 w 27"/>
                <a:gd name="T55" fmla="*/ 21 h 32"/>
                <a:gd name="T56" fmla="*/ 0 w 27"/>
                <a:gd name="T57" fmla="*/ 21 h 32"/>
                <a:gd name="T58" fmla="*/ 0 w 27"/>
                <a:gd name="T59" fmla="*/ 16 h 32"/>
                <a:gd name="T60" fmla="*/ 0 w 27"/>
                <a:gd name="T61" fmla="*/ 16 h 32"/>
                <a:gd name="T62" fmla="*/ 0 w 27"/>
                <a:gd name="T63" fmla="*/ 16 h 32"/>
                <a:gd name="T64" fmla="*/ 0 w 27"/>
                <a:gd name="T65" fmla="*/ 10 h 32"/>
                <a:gd name="T66" fmla="*/ 0 w 27"/>
                <a:gd name="T67" fmla="*/ 10 h 32"/>
                <a:gd name="T68" fmla="*/ 0 w 27"/>
                <a:gd name="T69" fmla="*/ 10 h 32"/>
                <a:gd name="T70" fmla="*/ 0 w 27"/>
                <a:gd name="T71" fmla="*/ 10 h 32"/>
                <a:gd name="T72" fmla="*/ 0 w 27"/>
                <a:gd name="T73" fmla="*/ 5 h 32"/>
                <a:gd name="T74" fmla="*/ 0 w 27"/>
                <a:gd name="T75" fmla="*/ 5 h 32"/>
                <a:gd name="T76" fmla="*/ 0 w 27"/>
                <a:gd name="T77" fmla="*/ 5 h 32"/>
                <a:gd name="T78" fmla="*/ 0 w 27"/>
                <a:gd name="T79" fmla="*/ 5 h 32"/>
                <a:gd name="T80" fmla="*/ 0 w 27"/>
                <a:gd name="T81" fmla="*/ 5 h 32"/>
                <a:gd name="T82" fmla="*/ 6 w 27"/>
                <a:gd name="T83" fmla="*/ 0 h 32"/>
                <a:gd name="T84" fmla="*/ 6 w 27"/>
                <a:gd name="T85" fmla="*/ 0 h 32"/>
                <a:gd name="T86" fmla="*/ 6 w 27"/>
                <a:gd name="T87" fmla="*/ 0 h 32"/>
                <a:gd name="T88" fmla="*/ 6 w 27"/>
                <a:gd name="T89" fmla="*/ 0 h 32"/>
                <a:gd name="T90" fmla="*/ 11 w 27"/>
                <a:gd name="T91" fmla="*/ 0 h 32"/>
                <a:gd name="T92" fmla="*/ 11 w 27"/>
                <a:gd name="T93" fmla="*/ 0 h 32"/>
                <a:gd name="T94" fmla="*/ 11 w 27"/>
                <a:gd name="T95" fmla="*/ 0 h 32"/>
                <a:gd name="T96" fmla="*/ 11 w 27"/>
                <a:gd name="T97" fmla="*/ 5 h 32"/>
                <a:gd name="T98" fmla="*/ 16 w 27"/>
                <a:gd name="T99" fmla="*/ 5 h 32"/>
                <a:gd name="T100" fmla="*/ 16 w 27"/>
                <a:gd name="T101" fmla="*/ 5 h 32"/>
                <a:gd name="T102" fmla="*/ 16 w 27"/>
                <a:gd name="T103" fmla="*/ 5 h 32"/>
                <a:gd name="T104" fmla="*/ 21 w 27"/>
                <a:gd name="T105" fmla="*/ 5 h 32"/>
                <a:gd name="T106" fmla="*/ 21 w 27"/>
                <a:gd name="T107" fmla="*/ 5 h 32"/>
                <a:gd name="T108" fmla="*/ 21 w 27"/>
                <a:gd name="T109" fmla="*/ 10 h 32"/>
                <a:gd name="T110" fmla="*/ 21 w 27"/>
                <a:gd name="T111" fmla="*/ 10 h 32"/>
                <a:gd name="T112" fmla="*/ 21 w 27"/>
                <a:gd name="T113" fmla="*/ 10 h 32"/>
                <a:gd name="T114" fmla="*/ 27 w 27"/>
                <a:gd name="T115" fmla="*/ 16 h 32"/>
                <a:gd name="T116" fmla="*/ 27 w 27"/>
                <a:gd name="T117" fmla="*/ 16 h 32"/>
                <a:gd name="T118" fmla="*/ 27 w 27"/>
                <a:gd name="T119" fmla="*/ 16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7" h="32">
                  <a:moveTo>
                    <a:pt x="27" y="16"/>
                  </a:moveTo>
                  <a:lnTo>
                    <a:pt x="27" y="16"/>
                  </a:lnTo>
                  <a:lnTo>
                    <a:pt x="27" y="16"/>
                  </a:lnTo>
                  <a:lnTo>
                    <a:pt x="27" y="16"/>
                  </a:lnTo>
                  <a:lnTo>
                    <a:pt x="27" y="16"/>
                  </a:lnTo>
                  <a:lnTo>
                    <a:pt x="27" y="16"/>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32"/>
                  </a:lnTo>
                  <a:lnTo>
                    <a:pt x="27"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11" y="32"/>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6" y="26"/>
                  </a:lnTo>
                  <a:lnTo>
                    <a:pt x="0" y="26"/>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6" y="5"/>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5"/>
                  </a:lnTo>
                  <a:lnTo>
                    <a:pt x="11"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16" y="5"/>
                  </a:lnTo>
                  <a:lnTo>
                    <a:pt x="21" y="5"/>
                  </a:lnTo>
                  <a:lnTo>
                    <a:pt x="21" y="5"/>
                  </a:lnTo>
                  <a:lnTo>
                    <a:pt x="21" y="5"/>
                  </a:lnTo>
                  <a:lnTo>
                    <a:pt x="21" y="5"/>
                  </a:lnTo>
                  <a:lnTo>
                    <a:pt x="21" y="5"/>
                  </a:lnTo>
                  <a:lnTo>
                    <a:pt x="21" y="5"/>
                  </a:lnTo>
                  <a:lnTo>
                    <a:pt x="21" y="5"/>
                  </a:lnTo>
                  <a:lnTo>
                    <a:pt x="21" y="5"/>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7" y="10"/>
                  </a:lnTo>
                  <a:lnTo>
                    <a:pt x="27" y="10"/>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35" name="Freeform 743"/>
            <p:cNvSpPr>
              <a:spLocks/>
            </p:cNvSpPr>
            <p:nvPr/>
          </p:nvSpPr>
          <p:spPr bwMode="auto">
            <a:xfrm>
              <a:off x="152" y="2627"/>
              <a:ext cx="26" cy="32"/>
            </a:xfrm>
            <a:custGeom>
              <a:avLst/>
              <a:gdLst>
                <a:gd name="T0" fmla="*/ 26 w 26"/>
                <a:gd name="T1" fmla="*/ 16 h 32"/>
                <a:gd name="T2" fmla="*/ 26 w 26"/>
                <a:gd name="T3" fmla="*/ 16 h 32"/>
                <a:gd name="T4" fmla="*/ 26 w 26"/>
                <a:gd name="T5" fmla="*/ 21 h 32"/>
                <a:gd name="T6" fmla="*/ 26 w 26"/>
                <a:gd name="T7" fmla="*/ 21 h 32"/>
                <a:gd name="T8" fmla="*/ 26 w 26"/>
                <a:gd name="T9" fmla="*/ 21 h 32"/>
                <a:gd name="T10" fmla="*/ 26 w 26"/>
                <a:gd name="T11" fmla="*/ 26 h 32"/>
                <a:gd name="T12" fmla="*/ 26 w 26"/>
                <a:gd name="T13" fmla="*/ 26 h 32"/>
                <a:gd name="T14" fmla="*/ 26 w 26"/>
                <a:gd name="T15" fmla="*/ 26 h 32"/>
                <a:gd name="T16" fmla="*/ 26 w 26"/>
                <a:gd name="T17" fmla="*/ 26 h 32"/>
                <a:gd name="T18" fmla="*/ 26 w 26"/>
                <a:gd name="T19" fmla="*/ 26 h 32"/>
                <a:gd name="T20" fmla="*/ 21 w 26"/>
                <a:gd name="T21" fmla="*/ 32 h 32"/>
                <a:gd name="T22" fmla="*/ 21 w 26"/>
                <a:gd name="T23" fmla="*/ 32 h 32"/>
                <a:gd name="T24" fmla="*/ 21 w 26"/>
                <a:gd name="T25" fmla="*/ 32 h 32"/>
                <a:gd name="T26" fmla="*/ 21 w 26"/>
                <a:gd name="T27" fmla="*/ 32 h 32"/>
                <a:gd name="T28" fmla="*/ 16 w 26"/>
                <a:gd name="T29" fmla="*/ 32 h 32"/>
                <a:gd name="T30" fmla="*/ 16 w 26"/>
                <a:gd name="T31" fmla="*/ 32 h 32"/>
                <a:gd name="T32" fmla="*/ 16 w 26"/>
                <a:gd name="T33" fmla="*/ 32 h 32"/>
                <a:gd name="T34" fmla="*/ 16 w 26"/>
                <a:gd name="T35" fmla="*/ 32 h 32"/>
                <a:gd name="T36" fmla="*/ 10 w 26"/>
                <a:gd name="T37" fmla="*/ 32 h 32"/>
                <a:gd name="T38" fmla="*/ 10 w 26"/>
                <a:gd name="T39" fmla="*/ 26 h 32"/>
                <a:gd name="T40" fmla="*/ 10 w 26"/>
                <a:gd name="T41" fmla="*/ 26 h 32"/>
                <a:gd name="T42" fmla="*/ 10 w 26"/>
                <a:gd name="T43" fmla="*/ 26 h 32"/>
                <a:gd name="T44" fmla="*/ 5 w 26"/>
                <a:gd name="T45" fmla="*/ 26 h 32"/>
                <a:gd name="T46" fmla="*/ 5 w 26"/>
                <a:gd name="T47" fmla="*/ 26 h 32"/>
                <a:gd name="T48" fmla="*/ 5 w 26"/>
                <a:gd name="T49" fmla="*/ 21 h 32"/>
                <a:gd name="T50" fmla="*/ 5 w 26"/>
                <a:gd name="T51" fmla="*/ 21 h 32"/>
                <a:gd name="T52" fmla="*/ 0 w 26"/>
                <a:gd name="T53" fmla="*/ 21 h 32"/>
                <a:gd name="T54" fmla="*/ 0 w 26"/>
                <a:gd name="T55" fmla="*/ 21 h 32"/>
                <a:gd name="T56" fmla="*/ 0 w 26"/>
                <a:gd name="T57" fmla="*/ 16 h 32"/>
                <a:gd name="T58" fmla="*/ 0 w 26"/>
                <a:gd name="T59" fmla="*/ 16 h 32"/>
                <a:gd name="T60" fmla="*/ 0 w 26"/>
                <a:gd name="T61" fmla="*/ 16 h 32"/>
                <a:gd name="T62" fmla="*/ 0 w 26"/>
                <a:gd name="T63" fmla="*/ 11 h 32"/>
                <a:gd name="T64" fmla="*/ 0 w 26"/>
                <a:gd name="T65" fmla="*/ 11 h 32"/>
                <a:gd name="T66" fmla="*/ 0 w 26"/>
                <a:gd name="T67" fmla="*/ 11 h 32"/>
                <a:gd name="T68" fmla="*/ 0 w 26"/>
                <a:gd name="T69" fmla="*/ 5 h 32"/>
                <a:gd name="T70" fmla="*/ 0 w 26"/>
                <a:gd name="T71" fmla="*/ 5 h 32"/>
                <a:gd name="T72" fmla="*/ 0 w 26"/>
                <a:gd name="T73" fmla="*/ 5 h 32"/>
                <a:gd name="T74" fmla="*/ 5 w 26"/>
                <a:gd name="T75" fmla="*/ 5 h 32"/>
                <a:gd name="T76" fmla="*/ 5 w 26"/>
                <a:gd name="T77" fmla="*/ 5 h 32"/>
                <a:gd name="T78" fmla="*/ 5 w 26"/>
                <a:gd name="T79" fmla="*/ 0 h 32"/>
                <a:gd name="T80" fmla="*/ 5 w 26"/>
                <a:gd name="T81" fmla="*/ 0 h 32"/>
                <a:gd name="T82" fmla="*/ 5 w 26"/>
                <a:gd name="T83" fmla="*/ 0 h 32"/>
                <a:gd name="T84" fmla="*/ 10 w 26"/>
                <a:gd name="T85" fmla="*/ 0 h 32"/>
                <a:gd name="T86" fmla="*/ 10 w 26"/>
                <a:gd name="T87" fmla="*/ 0 h 32"/>
                <a:gd name="T88" fmla="*/ 10 w 26"/>
                <a:gd name="T89" fmla="*/ 0 h 32"/>
                <a:gd name="T90" fmla="*/ 10 w 26"/>
                <a:gd name="T91" fmla="*/ 0 h 32"/>
                <a:gd name="T92" fmla="*/ 16 w 26"/>
                <a:gd name="T93" fmla="*/ 0 h 32"/>
                <a:gd name="T94" fmla="*/ 16 w 26"/>
                <a:gd name="T95" fmla="*/ 0 h 32"/>
                <a:gd name="T96" fmla="*/ 16 w 26"/>
                <a:gd name="T97" fmla="*/ 0 h 32"/>
                <a:gd name="T98" fmla="*/ 16 w 26"/>
                <a:gd name="T99" fmla="*/ 0 h 32"/>
                <a:gd name="T100" fmla="*/ 21 w 26"/>
                <a:gd name="T101" fmla="*/ 0 h 32"/>
                <a:gd name="T102" fmla="*/ 21 w 26"/>
                <a:gd name="T103" fmla="*/ 5 h 32"/>
                <a:gd name="T104" fmla="*/ 21 w 26"/>
                <a:gd name="T105" fmla="*/ 5 h 32"/>
                <a:gd name="T106" fmla="*/ 21 w 26"/>
                <a:gd name="T107" fmla="*/ 5 h 32"/>
                <a:gd name="T108" fmla="*/ 26 w 26"/>
                <a:gd name="T109" fmla="*/ 5 h 32"/>
                <a:gd name="T110" fmla="*/ 26 w 26"/>
                <a:gd name="T111" fmla="*/ 11 h 32"/>
                <a:gd name="T112" fmla="*/ 26 w 26"/>
                <a:gd name="T113" fmla="*/ 11 h 32"/>
                <a:gd name="T114" fmla="*/ 26 w 26"/>
                <a:gd name="T115" fmla="*/ 11 h 32"/>
                <a:gd name="T116" fmla="*/ 26 w 26"/>
                <a:gd name="T117" fmla="*/ 16 h 32"/>
                <a:gd name="T118" fmla="*/ 26 w 26"/>
                <a:gd name="T119" fmla="*/ 16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 h="32">
                  <a:moveTo>
                    <a:pt x="26" y="16"/>
                  </a:move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1" y="26"/>
                  </a:lnTo>
                  <a:lnTo>
                    <a:pt x="21" y="26"/>
                  </a:lnTo>
                  <a:lnTo>
                    <a:pt x="21" y="26"/>
                  </a:lnTo>
                  <a:lnTo>
                    <a:pt x="21" y="26"/>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0" y="32"/>
                  </a:lnTo>
                  <a:lnTo>
                    <a:pt x="10" y="32"/>
                  </a:lnTo>
                  <a:lnTo>
                    <a:pt x="10" y="32"/>
                  </a:lnTo>
                  <a:lnTo>
                    <a:pt x="10" y="32"/>
                  </a:lnTo>
                  <a:lnTo>
                    <a:pt x="10" y="32"/>
                  </a:lnTo>
                  <a:lnTo>
                    <a:pt x="10" y="32"/>
                  </a:lnTo>
                  <a:lnTo>
                    <a:pt x="10" y="32"/>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0" y="21"/>
                  </a:lnTo>
                  <a:lnTo>
                    <a:pt x="0" y="21"/>
                  </a:lnTo>
                  <a:lnTo>
                    <a:pt x="0"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5" y="5"/>
                  </a:lnTo>
                  <a:lnTo>
                    <a:pt x="5" y="5"/>
                  </a:lnTo>
                  <a:lnTo>
                    <a:pt x="5" y="5"/>
                  </a:lnTo>
                  <a:lnTo>
                    <a:pt x="5" y="5"/>
                  </a:lnTo>
                  <a:lnTo>
                    <a:pt x="5" y="5"/>
                  </a:lnTo>
                  <a:lnTo>
                    <a:pt x="5" y="5"/>
                  </a:lnTo>
                  <a:lnTo>
                    <a:pt x="5" y="5"/>
                  </a:lnTo>
                  <a:lnTo>
                    <a:pt x="5" y="5"/>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21" y="0"/>
                  </a:lnTo>
                  <a:lnTo>
                    <a:pt x="21" y="0"/>
                  </a:lnTo>
                  <a:lnTo>
                    <a:pt x="21" y="0"/>
                  </a:lnTo>
                  <a:lnTo>
                    <a:pt x="21" y="0"/>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6" y="5"/>
                  </a:lnTo>
                  <a:lnTo>
                    <a:pt x="26" y="5"/>
                  </a:lnTo>
                  <a:lnTo>
                    <a:pt x="26" y="5"/>
                  </a:lnTo>
                  <a:lnTo>
                    <a:pt x="26" y="5"/>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6"/>
                  </a:lnTo>
                  <a:lnTo>
                    <a:pt x="26" y="16"/>
                  </a:lnTo>
                  <a:lnTo>
                    <a:pt x="26" y="16"/>
                  </a:lnTo>
                  <a:lnTo>
                    <a:pt x="26" y="16"/>
                  </a:lnTo>
                  <a:lnTo>
                    <a:pt x="26" y="16"/>
                  </a:lnTo>
                  <a:lnTo>
                    <a:pt x="26" y="16"/>
                  </a:lnTo>
                  <a:lnTo>
                    <a:pt x="26" y="16"/>
                  </a:lnTo>
                  <a:lnTo>
                    <a:pt x="26" y="1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36" name="Freeform 744"/>
            <p:cNvSpPr>
              <a:spLocks/>
            </p:cNvSpPr>
            <p:nvPr/>
          </p:nvSpPr>
          <p:spPr bwMode="auto">
            <a:xfrm>
              <a:off x="210" y="2722"/>
              <a:ext cx="26" cy="32"/>
            </a:xfrm>
            <a:custGeom>
              <a:avLst/>
              <a:gdLst>
                <a:gd name="T0" fmla="*/ 26 w 26"/>
                <a:gd name="T1" fmla="*/ 16 h 32"/>
                <a:gd name="T2" fmla="*/ 26 w 26"/>
                <a:gd name="T3" fmla="*/ 21 h 32"/>
                <a:gd name="T4" fmla="*/ 26 w 26"/>
                <a:gd name="T5" fmla="*/ 21 h 32"/>
                <a:gd name="T6" fmla="*/ 26 w 26"/>
                <a:gd name="T7" fmla="*/ 21 h 32"/>
                <a:gd name="T8" fmla="*/ 26 w 26"/>
                <a:gd name="T9" fmla="*/ 21 h 32"/>
                <a:gd name="T10" fmla="*/ 26 w 26"/>
                <a:gd name="T11" fmla="*/ 26 h 32"/>
                <a:gd name="T12" fmla="*/ 26 w 26"/>
                <a:gd name="T13" fmla="*/ 26 h 32"/>
                <a:gd name="T14" fmla="*/ 26 w 26"/>
                <a:gd name="T15" fmla="*/ 26 h 32"/>
                <a:gd name="T16" fmla="*/ 26 w 26"/>
                <a:gd name="T17" fmla="*/ 26 h 32"/>
                <a:gd name="T18" fmla="*/ 26 w 26"/>
                <a:gd name="T19" fmla="*/ 32 h 32"/>
                <a:gd name="T20" fmla="*/ 26 w 26"/>
                <a:gd name="T21" fmla="*/ 32 h 32"/>
                <a:gd name="T22" fmla="*/ 21 w 26"/>
                <a:gd name="T23" fmla="*/ 32 h 32"/>
                <a:gd name="T24" fmla="*/ 21 w 26"/>
                <a:gd name="T25" fmla="*/ 32 h 32"/>
                <a:gd name="T26" fmla="*/ 21 w 26"/>
                <a:gd name="T27" fmla="*/ 32 h 32"/>
                <a:gd name="T28" fmla="*/ 21 w 26"/>
                <a:gd name="T29" fmla="*/ 32 h 32"/>
                <a:gd name="T30" fmla="*/ 16 w 26"/>
                <a:gd name="T31" fmla="*/ 32 h 32"/>
                <a:gd name="T32" fmla="*/ 16 w 26"/>
                <a:gd name="T33" fmla="*/ 32 h 32"/>
                <a:gd name="T34" fmla="*/ 16 w 26"/>
                <a:gd name="T35" fmla="*/ 32 h 32"/>
                <a:gd name="T36" fmla="*/ 16 w 26"/>
                <a:gd name="T37" fmla="*/ 32 h 32"/>
                <a:gd name="T38" fmla="*/ 10 w 26"/>
                <a:gd name="T39" fmla="*/ 32 h 32"/>
                <a:gd name="T40" fmla="*/ 10 w 26"/>
                <a:gd name="T41" fmla="*/ 26 h 32"/>
                <a:gd name="T42" fmla="*/ 10 w 26"/>
                <a:gd name="T43" fmla="*/ 26 h 32"/>
                <a:gd name="T44" fmla="*/ 10 w 26"/>
                <a:gd name="T45" fmla="*/ 26 h 32"/>
                <a:gd name="T46" fmla="*/ 5 w 26"/>
                <a:gd name="T47" fmla="*/ 26 h 32"/>
                <a:gd name="T48" fmla="*/ 5 w 26"/>
                <a:gd name="T49" fmla="*/ 26 h 32"/>
                <a:gd name="T50" fmla="*/ 5 w 26"/>
                <a:gd name="T51" fmla="*/ 21 h 32"/>
                <a:gd name="T52" fmla="*/ 5 w 26"/>
                <a:gd name="T53" fmla="*/ 21 h 32"/>
                <a:gd name="T54" fmla="*/ 0 w 26"/>
                <a:gd name="T55" fmla="*/ 21 h 32"/>
                <a:gd name="T56" fmla="*/ 0 w 26"/>
                <a:gd name="T57" fmla="*/ 16 h 32"/>
                <a:gd name="T58" fmla="*/ 0 w 26"/>
                <a:gd name="T59" fmla="*/ 16 h 32"/>
                <a:gd name="T60" fmla="*/ 0 w 26"/>
                <a:gd name="T61" fmla="*/ 16 h 32"/>
                <a:gd name="T62" fmla="*/ 0 w 26"/>
                <a:gd name="T63" fmla="*/ 11 h 32"/>
                <a:gd name="T64" fmla="*/ 0 w 26"/>
                <a:gd name="T65" fmla="*/ 11 h 32"/>
                <a:gd name="T66" fmla="*/ 0 w 26"/>
                <a:gd name="T67" fmla="*/ 11 h 32"/>
                <a:gd name="T68" fmla="*/ 0 w 26"/>
                <a:gd name="T69" fmla="*/ 11 h 32"/>
                <a:gd name="T70" fmla="*/ 0 w 26"/>
                <a:gd name="T71" fmla="*/ 5 h 32"/>
                <a:gd name="T72" fmla="*/ 0 w 26"/>
                <a:gd name="T73" fmla="*/ 5 h 32"/>
                <a:gd name="T74" fmla="*/ 0 w 26"/>
                <a:gd name="T75" fmla="*/ 5 h 32"/>
                <a:gd name="T76" fmla="*/ 5 w 26"/>
                <a:gd name="T77" fmla="*/ 5 h 32"/>
                <a:gd name="T78" fmla="*/ 5 w 26"/>
                <a:gd name="T79" fmla="*/ 5 h 32"/>
                <a:gd name="T80" fmla="*/ 5 w 26"/>
                <a:gd name="T81" fmla="*/ 0 h 32"/>
                <a:gd name="T82" fmla="*/ 5 w 26"/>
                <a:gd name="T83" fmla="*/ 0 h 32"/>
                <a:gd name="T84" fmla="*/ 5 w 26"/>
                <a:gd name="T85" fmla="*/ 0 h 32"/>
                <a:gd name="T86" fmla="*/ 10 w 26"/>
                <a:gd name="T87" fmla="*/ 0 h 32"/>
                <a:gd name="T88" fmla="*/ 10 w 26"/>
                <a:gd name="T89" fmla="*/ 0 h 32"/>
                <a:gd name="T90" fmla="*/ 10 w 26"/>
                <a:gd name="T91" fmla="*/ 0 h 32"/>
                <a:gd name="T92" fmla="*/ 10 w 26"/>
                <a:gd name="T93" fmla="*/ 0 h 32"/>
                <a:gd name="T94" fmla="*/ 16 w 26"/>
                <a:gd name="T95" fmla="*/ 0 h 32"/>
                <a:gd name="T96" fmla="*/ 16 w 26"/>
                <a:gd name="T97" fmla="*/ 0 h 32"/>
                <a:gd name="T98" fmla="*/ 16 w 26"/>
                <a:gd name="T99" fmla="*/ 0 h 32"/>
                <a:gd name="T100" fmla="*/ 16 w 26"/>
                <a:gd name="T101" fmla="*/ 5 h 32"/>
                <a:gd name="T102" fmla="*/ 21 w 26"/>
                <a:gd name="T103" fmla="*/ 5 h 32"/>
                <a:gd name="T104" fmla="*/ 21 w 26"/>
                <a:gd name="T105" fmla="*/ 5 h 32"/>
                <a:gd name="T106" fmla="*/ 21 w 26"/>
                <a:gd name="T107" fmla="*/ 5 h 32"/>
                <a:gd name="T108" fmla="*/ 21 w 26"/>
                <a:gd name="T109" fmla="*/ 11 h 32"/>
                <a:gd name="T110" fmla="*/ 26 w 26"/>
                <a:gd name="T111" fmla="*/ 11 h 32"/>
                <a:gd name="T112" fmla="*/ 26 w 26"/>
                <a:gd name="T113" fmla="*/ 11 h 32"/>
                <a:gd name="T114" fmla="*/ 26 w 26"/>
                <a:gd name="T115" fmla="*/ 11 h 32"/>
                <a:gd name="T116" fmla="*/ 26 w 26"/>
                <a:gd name="T117" fmla="*/ 16 h 32"/>
                <a:gd name="T118" fmla="*/ 26 w 26"/>
                <a:gd name="T119" fmla="*/ 16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 h="32">
                  <a:moveTo>
                    <a:pt x="26" y="16"/>
                  </a:moveTo>
                  <a:lnTo>
                    <a:pt x="26" y="16"/>
                  </a:lnTo>
                  <a:lnTo>
                    <a:pt x="26" y="16"/>
                  </a:lnTo>
                  <a:lnTo>
                    <a:pt x="26" y="16"/>
                  </a:lnTo>
                  <a:lnTo>
                    <a:pt x="26" y="16"/>
                  </a:lnTo>
                  <a:lnTo>
                    <a:pt x="26" y="16"/>
                  </a:lnTo>
                  <a:lnTo>
                    <a:pt x="26" y="16"/>
                  </a:lnTo>
                  <a:lnTo>
                    <a:pt x="26" y="16"/>
                  </a:lnTo>
                  <a:lnTo>
                    <a:pt x="26" y="16"/>
                  </a:lnTo>
                  <a:lnTo>
                    <a:pt x="26" y="16"/>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1"/>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26"/>
                  </a:lnTo>
                  <a:lnTo>
                    <a:pt x="26" y="32"/>
                  </a:lnTo>
                  <a:lnTo>
                    <a:pt x="26" y="32"/>
                  </a:lnTo>
                  <a:lnTo>
                    <a:pt x="26" y="32"/>
                  </a:lnTo>
                  <a:lnTo>
                    <a:pt x="26" y="32"/>
                  </a:lnTo>
                  <a:lnTo>
                    <a:pt x="26" y="32"/>
                  </a:lnTo>
                  <a:lnTo>
                    <a:pt x="26" y="32"/>
                  </a:lnTo>
                  <a:lnTo>
                    <a:pt x="26" y="32"/>
                  </a:lnTo>
                  <a:lnTo>
                    <a:pt x="26" y="32"/>
                  </a:lnTo>
                  <a:lnTo>
                    <a:pt x="26" y="32"/>
                  </a:lnTo>
                  <a:lnTo>
                    <a:pt x="26"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21"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0" y="32"/>
                  </a:lnTo>
                  <a:lnTo>
                    <a:pt x="10" y="32"/>
                  </a:lnTo>
                  <a:lnTo>
                    <a:pt x="10" y="32"/>
                  </a:lnTo>
                  <a:lnTo>
                    <a:pt x="10" y="32"/>
                  </a:lnTo>
                  <a:lnTo>
                    <a:pt x="10" y="32"/>
                  </a:lnTo>
                  <a:lnTo>
                    <a:pt x="10" y="32"/>
                  </a:lnTo>
                  <a:lnTo>
                    <a:pt x="10" y="32"/>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10"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5"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11"/>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5" y="5"/>
                  </a:lnTo>
                  <a:lnTo>
                    <a:pt x="5" y="5"/>
                  </a:lnTo>
                  <a:lnTo>
                    <a:pt x="5" y="5"/>
                  </a:lnTo>
                  <a:lnTo>
                    <a:pt x="5" y="5"/>
                  </a:lnTo>
                  <a:lnTo>
                    <a:pt x="5" y="5"/>
                  </a:lnTo>
                  <a:lnTo>
                    <a:pt x="5" y="5"/>
                  </a:lnTo>
                  <a:lnTo>
                    <a:pt x="5" y="5"/>
                  </a:lnTo>
                  <a:lnTo>
                    <a:pt x="5" y="5"/>
                  </a:lnTo>
                  <a:lnTo>
                    <a:pt x="5" y="5"/>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0"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5"/>
                  </a:lnTo>
                  <a:lnTo>
                    <a:pt x="16" y="5"/>
                  </a:lnTo>
                  <a:lnTo>
                    <a:pt x="16" y="5"/>
                  </a:lnTo>
                  <a:lnTo>
                    <a:pt x="16" y="5"/>
                  </a:lnTo>
                  <a:lnTo>
                    <a:pt x="16" y="5"/>
                  </a:lnTo>
                  <a:lnTo>
                    <a:pt x="16"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11"/>
                  </a:lnTo>
                  <a:lnTo>
                    <a:pt x="21"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1"/>
                  </a:lnTo>
                  <a:lnTo>
                    <a:pt x="26" y="16"/>
                  </a:lnTo>
                  <a:lnTo>
                    <a:pt x="26" y="16"/>
                  </a:lnTo>
                  <a:lnTo>
                    <a:pt x="26" y="16"/>
                  </a:lnTo>
                  <a:lnTo>
                    <a:pt x="26" y="16"/>
                  </a:lnTo>
                  <a:lnTo>
                    <a:pt x="26" y="16"/>
                  </a:lnTo>
                  <a:lnTo>
                    <a:pt x="26" y="16"/>
                  </a:lnTo>
                  <a:lnTo>
                    <a:pt x="26" y="16"/>
                  </a:lnTo>
                  <a:lnTo>
                    <a:pt x="26" y="16"/>
                  </a:lnTo>
                  <a:lnTo>
                    <a:pt x="26" y="16"/>
                  </a:lnTo>
                  <a:lnTo>
                    <a:pt x="26" y="16"/>
                  </a:lnTo>
                  <a:lnTo>
                    <a:pt x="26" y="16"/>
                  </a:lnTo>
                  <a:lnTo>
                    <a:pt x="26" y="1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37" name="Freeform 745"/>
            <p:cNvSpPr>
              <a:spLocks/>
            </p:cNvSpPr>
            <p:nvPr/>
          </p:nvSpPr>
          <p:spPr bwMode="auto">
            <a:xfrm>
              <a:off x="389" y="2754"/>
              <a:ext cx="27" cy="31"/>
            </a:xfrm>
            <a:custGeom>
              <a:avLst/>
              <a:gdLst>
                <a:gd name="T0" fmla="*/ 27 w 27"/>
                <a:gd name="T1" fmla="*/ 16 h 31"/>
                <a:gd name="T2" fmla="*/ 27 w 27"/>
                <a:gd name="T3" fmla="*/ 16 h 31"/>
                <a:gd name="T4" fmla="*/ 27 w 27"/>
                <a:gd name="T5" fmla="*/ 21 h 31"/>
                <a:gd name="T6" fmla="*/ 27 w 27"/>
                <a:gd name="T7" fmla="*/ 21 h 31"/>
                <a:gd name="T8" fmla="*/ 27 w 27"/>
                <a:gd name="T9" fmla="*/ 21 h 31"/>
                <a:gd name="T10" fmla="*/ 27 w 27"/>
                <a:gd name="T11" fmla="*/ 21 h 31"/>
                <a:gd name="T12" fmla="*/ 27 w 27"/>
                <a:gd name="T13" fmla="*/ 26 h 31"/>
                <a:gd name="T14" fmla="*/ 27 w 27"/>
                <a:gd name="T15" fmla="*/ 26 h 31"/>
                <a:gd name="T16" fmla="*/ 21 w 27"/>
                <a:gd name="T17" fmla="*/ 26 h 31"/>
                <a:gd name="T18" fmla="*/ 21 w 27"/>
                <a:gd name="T19" fmla="*/ 26 h 31"/>
                <a:gd name="T20" fmla="*/ 21 w 27"/>
                <a:gd name="T21" fmla="*/ 26 h 31"/>
                <a:gd name="T22" fmla="*/ 21 w 27"/>
                <a:gd name="T23" fmla="*/ 31 h 31"/>
                <a:gd name="T24" fmla="*/ 21 w 27"/>
                <a:gd name="T25" fmla="*/ 31 h 31"/>
                <a:gd name="T26" fmla="*/ 16 w 27"/>
                <a:gd name="T27" fmla="*/ 31 h 31"/>
                <a:gd name="T28" fmla="*/ 16 w 27"/>
                <a:gd name="T29" fmla="*/ 31 h 31"/>
                <a:gd name="T30" fmla="*/ 16 w 27"/>
                <a:gd name="T31" fmla="*/ 31 h 31"/>
                <a:gd name="T32" fmla="*/ 16 w 27"/>
                <a:gd name="T33" fmla="*/ 31 h 31"/>
                <a:gd name="T34" fmla="*/ 11 w 27"/>
                <a:gd name="T35" fmla="*/ 31 h 31"/>
                <a:gd name="T36" fmla="*/ 11 w 27"/>
                <a:gd name="T37" fmla="*/ 26 h 31"/>
                <a:gd name="T38" fmla="*/ 11 w 27"/>
                <a:gd name="T39" fmla="*/ 26 h 31"/>
                <a:gd name="T40" fmla="*/ 5 w 27"/>
                <a:gd name="T41" fmla="*/ 26 h 31"/>
                <a:gd name="T42" fmla="*/ 5 w 27"/>
                <a:gd name="T43" fmla="*/ 26 h 31"/>
                <a:gd name="T44" fmla="*/ 5 w 27"/>
                <a:gd name="T45" fmla="*/ 26 h 31"/>
                <a:gd name="T46" fmla="*/ 5 w 27"/>
                <a:gd name="T47" fmla="*/ 26 h 31"/>
                <a:gd name="T48" fmla="*/ 0 w 27"/>
                <a:gd name="T49" fmla="*/ 21 h 31"/>
                <a:gd name="T50" fmla="*/ 0 w 27"/>
                <a:gd name="T51" fmla="*/ 21 h 31"/>
                <a:gd name="T52" fmla="*/ 0 w 27"/>
                <a:gd name="T53" fmla="*/ 21 h 31"/>
                <a:gd name="T54" fmla="*/ 0 w 27"/>
                <a:gd name="T55" fmla="*/ 16 h 31"/>
                <a:gd name="T56" fmla="*/ 0 w 27"/>
                <a:gd name="T57" fmla="*/ 16 h 31"/>
                <a:gd name="T58" fmla="*/ 0 w 27"/>
                <a:gd name="T59" fmla="*/ 16 h 31"/>
                <a:gd name="T60" fmla="*/ 0 w 27"/>
                <a:gd name="T61" fmla="*/ 16 h 31"/>
                <a:gd name="T62" fmla="*/ 0 w 27"/>
                <a:gd name="T63" fmla="*/ 10 h 31"/>
                <a:gd name="T64" fmla="*/ 0 w 27"/>
                <a:gd name="T65" fmla="*/ 10 h 31"/>
                <a:gd name="T66" fmla="*/ 0 w 27"/>
                <a:gd name="T67" fmla="*/ 10 h 31"/>
                <a:gd name="T68" fmla="*/ 0 w 27"/>
                <a:gd name="T69" fmla="*/ 5 h 31"/>
                <a:gd name="T70" fmla="*/ 0 w 27"/>
                <a:gd name="T71" fmla="*/ 5 h 31"/>
                <a:gd name="T72" fmla="*/ 0 w 27"/>
                <a:gd name="T73" fmla="*/ 5 h 31"/>
                <a:gd name="T74" fmla="*/ 0 w 27"/>
                <a:gd name="T75" fmla="*/ 5 h 31"/>
                <a:gd name="T76" fmla="*/ 0 w 27"/>
                <a:gd name="T77" fmla="*/ 0 h 31"/>
                <a:gd name="T78" fmla="*/ 0 w 27"/>
                <a:gd name="T79" fmla="*/ 0 h 31"/>
                <a:gd name="T80" fmla="*/ 0 w 27"/>
                <a:gd name="T81" fmla="*/ 0 h 31"/>
                <a:gd name="T82" fmla="*/ 5 w 27"/>
                <a:gd name="T83" fmla="*/ 0 h 31"/>
                <a:gd name="T84" fmla="*/ 5 w 27"/>
                <a:gd name="T85" fmla="*/ 0 h 31"/>
                <a:gd name="T86" fmla="*/ 5 w 27"/>
                <a:gd name="T87" fmla="*/ 0 h 31"/>
                <a:gd name="T88" fmla="*/ 5 w 27"/>
                <a:gd name="T89" fmla="*/ 0 h 31"/>
                <a:gd name="T90" fmla="*/ 11 w 27"/>
                <a:gd name="T91" fmla="*/ 0 h 31"/>
                <a:gd name="T92" fmla="*/ 11 w 27"/>
                <a:gd name="T93" fmla="*/ 0 h 31"/>
                <a:gd name="T94" fmla="*/ 11 w 27"/>
                <a:gd name="T95" fmla="*/ 0 h 31"/>
                <a:gd name="T96" fmla="*/ 11 w 27"/>
                <a:gd name="T97" fmla="*/ 0 h 31"/>
                <a:gd name="T98" fmla="*/ 16 w 27"/>
                <a:gd name="T99" fmla="*/ 0 h 31"/>
                <a:gd name="T100" fmla="*/ 16 w 27"/>
                <a:gd name="T101" fmla="*/ 0 h 31"/>
                <a:gd name="T102" fmla="*/ 16 w 27"/>
                <a:gd name="T103" fmla="*/ 5 h 31"/>
                <a:gd name="T104" fmla="*/ 21 w 27"/>
                <a:gd name="T105" fmla="*/ 5 h 31"/>
                <a:gd name="T106" fmla="*/ 21 w 27"/>
                <a:gd name="T107" fmla="*/ 5 h 31"/>
                <a:gd name="T108" fmla="*/ 21 w 27"/>
                <a:gd name="T109" fmla="*/ 5 h 31"/>
                <a:gd name="T110" fmla="*/ 21 w 27"/>
                <a:gd name="T111" fmla="*/ 10 h 31"/>
                <a:gd name="T112" fmla="*/ 21 w 27"/>
                <a:gd name="T113" fmla="*/ 10 h 31"/>
                <a:gd name="T114" fmla="*/ 21 w 27"/>
                <a:gd name="T115" fmla="*/ 10 h 31"/>
                <a:gd name="T116" fmla="*/ 27 w 27"/>
                <a:gd name="T117" fmla="*/ 10 h 31"/>
                <a:gd name="T118" fmla="*/ 27 w 27"/>
                <a:gd name="T11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7" h="31">
                  <a:moveTo>
                    <a:pt x="27" y="16"/>
                  </a:move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16"/>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1"/>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7"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26"/>
                  </a:lnTo>
                  <a:lnTo>
                    <a:pt x="21" y="31"/>
                  </a:lnTo>
                  <a:lnTo>
                    <a:pt x="21" y="31"/>
                  </a:lnTo>
                  <a:lnTo>
                    <a:pt x="21" y="31"/>
                  </a:lnTo>
                  <a:lnTo>
                    <a:pt x="21" y="31"/>
                  </a:lnTo>
                  <a:lnTo>
                    <a:pt x="21" y="31"/>
                  </a:lnTo>
                  <a:lnTo>
                    <a:pt x="21" y="31"/>
                  </a:lnTo>
                  <a:lnTo>
                    <a:pt x="21" y="31"/>
                  </a:lnTo>
                  <a:lnTo>
                    <a:pt x="21" y="31"/>
                  </a:lnTo>
                  <a:lnTo>
                    <a:pt x="21" y="31"/>
                  </a:lnTo>
                  <a:lnTo>
                    <a:pt x="21"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6" y="31"/>
                  </a:lnTo>
                  <a:lnTo>
                    <a:pt x="11" y="31"/>
                  </a:lnTo>
                  <a:lnTo>
                    <a:pt x="11" y="31"/>
                  </a:lnTo>
                  <a:lnTo>
                    <a:pt x="11" y="31"/>
                  </a:lnTo>
                  <a:lnTo>
                    <a:pt x="11" y="31"/>
                  </a:lnTo>
                  <a:lnTo>
                    <a:pt x="11" y="31"/>
                  </a:lnTo>
                  <a:lnTo>
                    <a:pt x="11" y="31"/>
                  </a:lnTo>
                  <a:lnTo>
                    <a:pt x="11" y="31"/>
                  </a:lnTo>
                  <a:lnTo>
                    <a:pt x="11" y="31"/>
                  </a:lnTo>
                  <a:lnTo>
                    <a:pt x="11" y="31"/>
                  </a:lnTo>
                  <a:lnTo>
                    <a:pt x="11" y="26"/>
                  </a:lnTo>
                  <a:lnTo>
                    <a:pt x="11" y="26"/>
                  </a:lnTo>
                  <a:lnTo>
                    <a:pt x="11" y="26"/>
                  </a:lnTo>
                  <a:lnTo>
                    <a:pt x="11" y="26"/>
                  </a:lnTo>
                  <a:lnTo>
                    <a:pt x="11" y="26"/>
                  </a:lnTo>
                  <a:lnTo>
                    <a:pt x="11" y="26"/>
                  </a:lnTo>
                  <a:lnTo>
                    <a:pt x="11" y="26"/>
                  </a:lnTo>
                  <a:lnTo>
                    <a:pt x="11" y="26"/>
                  </a:lnTo>
                  <a:lnTo>
                    <a:pt x="11" y="26"/>
                  </a:lnTo>
                  <a:lnTo>
                    <a:pt x="11" y="26"/>
                  </a:lnTo>
                  <a:lnTo>
                    <a:pt x="11" y="26"/>
                  </a:lnTo>
                  <a:lnTo>
                    <a:pt x="11" y="26"/>
                  </a:lnTo>
                  <a:lnTo>
                    <a:pt x="11"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6"/>
                  </a:lnTo>
                  <a:lnTo>
                    <a:pt x="5" y="21"/>
                  </a:lnTo>
                  <a:lnTo>
                    <a:pt x="5" y="21"/>
                  </a:lnTo>
                  <a:lnTo>
                    <a:pt x="5" y="21"/>
                  </a:lnTo>
                  <a:lnTo>
                    <a:pt x="5" y="21"/>
                  </a:lnTo>
                  <a:lnTo>
                    <a:pt x="5"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21"/>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6"/>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10"/>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5"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1"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0"/>
                  </a:lnTo>
                  <a:lnTo>
                    <a:pt x="16" y="5"/>
                  </a:lnTo>
                  <a:lnTo>
                    <a:pt x="16" y="5"/>
                  </a:lnTo>
                  <a:lnTo>
                    <a:pt x="16" y="5"/>
                  </a:lnTo>
                  <a:lnTo>
                    <a:pt x="16" y="5"/>
                  </a:lnTo>
                  <a:lnTo>
                    <a:pt x="16" y="5"/>
                  </a:lnTo>
                  <a:lnTo>
                    <a:pt x="16" y="5"/>
                  </a:lnTo>
                  <a:lnTo>
                    <a:pt x="16" y="5"/>
                  </a:lnTo>
                  <a:lnTo>
                    <a:pt x="16"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5"/>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1" y="10"/>
                  </a:lnTo>
                  <a:lnTo>
                    <a:pt x="27" y="10"/>
                  </a:lnTo>
                  <a:lnTo>
                    <a:pt x="27" y="10"/>
                  </a:lnTo>
                  <a:lnTo>
                    <a:pt x="27" y="10"/>
                  </a:lnTo>
                  <a:lnTo>
                    <a:pt x="27" y="10"/>
                  </a:lnTo>
                  <a:lnTo>
                    <a:pt x="27" y="10"/>
                  </a:lnTo>
                  <a:lnTo>
                    <a:pt x="27" y="10"/>
                  </a:lnTo>
                  <a:lnTo>
                    <a:pt x="27" y="10"/>
                  </a:lnTo>
                  <a:lnTo>
                    <a:pt x="27" y="16"/>
                  </a:lnTo>
                  <a:lnTo>
                    <a:pt x="27" y="16"/>
                  </a:lnTo>
                  <a:lnTo>
                    <a:pt x="27" y="16"/>
                  </a:lnTo>
                  <a:lnTo>
                    <a:pt x="27" y="16"/>
                  </a:lnTo>
                  <a:lnTo>
                    <a:pt x="27" y="16"/>
                  </a:lnTo>
                  <a:lnTo>
                    <a:pt x="27" y="1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38" name="Freeform 746"/>
            <p:cNvSpPr>
              <a:spLocks/>
            </p:cNvSpPr>
            <p:nvPr/>
          </p:nvSpPr>
          <p:spPr bwMode="auto">
            <a:xfrm>
              <a:off x="3253" y="2179"/>
              <a:ext cx="184" cy="153"/>
            </a:xfrm>
            <a:custGeom>
              <a:avLst/>
              <a:gdLst>
                <a:gd name="T0" fmla="*/ 137 w 184"/>
                <a:gd name="T1" fmla="*/ 79 h 153"/>
                <a:gd name="T2" fmla="*/ 153 w 184"/>
                <a:gd name="T3" fmla="*/ 84 h 153"/>
                <a:gd name="T4" fmla="*/ 169 w 184"/>
                <a:gd name="T5" fmla="*/ 100 h 153"/>
                <a:gd name="T6" fmla="*/ 174 w 184"/>
                <a:gd name="T7" fmla="*/ 121 h 153"/>
                <a:gd name="T8" fmla="*/ 184 w 184"/>
                <a:gd name="T9" fmla="*/ 121 h 153"/>
                <a:gd name="T10" fmla="*/ 184 w 184"/>
                <a:gd name="T11" fmla="*/ 137 h 153"/>
                <a:gd name="T12" fmla="*/ 184 w 184"/>
                <a:gd name="T13" fmla="*/ 137 h 153"/>
                <a:gd name="T14" fmla="*/ 179 w 184"/>
                <a:gd name="T15" fmla="*/ 137 h 153"/>
                <a:gd name="T16" fmla="*/ 179 w 184"/>
                <a:gd name="T17" fmla="*/ 137 h 153"/>
                <a:gd name="T18" fmla="*/ 163 w 184"/>
                <a:gd name="T19" fmla="*/ 137 h 153"/>
                <a:gd name="T20" fmla="*/ 158 w 184"/>
                <a:gd name="T21" fmla="*/ 142 h 153"/>
                <a:gd name="T22" fmla="*/ 148 w 184"/>
                <a:gd name="T23" fmla="*/ 147 h 153"/>
                <a:gd name="T24" fmla="*/ 126 w 184"/>
                <a:gd name="T25" fmla="*/ 153 h 153"/>
                <a:gd name="T26" fmla="*/ 105 w 184"/>
                <a:gd name="T27" fmla="*/ 153 h 153"/>
                <a:gd name="T28" fmla="*/ 84 w 184"/>
                <a:gd name="T29" fmla="*/ 131 h 153"/>
                <a:gd name="T30" fmla="*/ 63 w 184"/>
                <a:gd name="T31" fmla="*/ 142 h 153"/>
                <a:gd name="T32" fmla="*/ 53 w 184"/>
                <a:gd name="T33" fmla="*/ 126 h 153"/>
                <a:gd name="T34" fmla="*/ 47 w 184"/>
                <a:gd name="T35" fmla="*/ 116 h 153"/>
                <a:gd name="T36" fmla="*/ 37 w 184"/>
                <a:gd name="T37" fmla="*/ 110 h 153"/>
                <a:gd name="T38" fmla="*/ 37 w 184"/>
                <a:gd name="T39" fmla="*/ 100 h 153"/>
                <a:gd name="T40" fmla="*/ 16 w 184"/>
                <a:gd name="T41" fmla="*/ 84 h 153"/>
                <a:gd name="T42" fmla="*/ 16 w 184"/>
                <a:gd name="T43" fmla="*/ 79 h 153"/>
                <a:gd name="T44" fmla="*/ 0 w 184"/>
                <a:gd name="T45" fmla="*/ 63 h 153"/>
                <a:gd name="T46" fmla="*/ 16 w 184"/>
                <a:gd name="T47" fmla="*/ 31 h 153"/>
                <a:gd name="T48" fmla="*/ 26 w 184"/>
                <a:gd name="T49" fmla="*/ 31 h 153"/>
                <a:gd name="T50" fmla="*/ 31 w 184"/>
                <a:gd name="T51" fmla="*/ 47 h 153"/>
                <a:gd name="T52" fmla="*/ 58 w 184"/>
                <a:gd name="T53" fmla="*/ 47 h 153"/>
                <a:gd name="T54" fmla="*/ 58 w 184"/>
                <a:gd name="T55" fmla="*/ 47 h 153"/>
                <a:gd name="T56" fmla="*/ 58 w 184"/>
                <a:gd name="T57" fmla="*/ 47 h 153"/>
                <a:gd name="T58" fmla="*/ 58 w 184"/>
                <a:gd name="T59" fmla="*/ 52 h 153"/>
                <a:gd name="T60" fmla="*/ 74 w 184"/>
                <a:gd name="T61" fmla="*/ 47 h 153"/>
                <a:gd name="T62" fmla="*/ 74 w 184"/>
                <a:gd name="T63" fmla="*/ 47 h 153"/>
                <a:gd name="T64" fmla="*/ 74 w 184"/>
                <a:gd name="T65" fmla="*/ 47 h 153"/>
                <a:gd name="T66" fmla="*/ 74 w 184"/>
                <a:gd name="T67" fmla="*/ 42 h 153"/>
                <a:gd name="T68" fmla="*/ 74 w 184"/>
                <a:gd name="T69" fmla="*/ 42 h 153"/>
                <a:gd name="T70" fmla="*/ 84 w 184"/>
                <a:gd name="T71" fmla="*/ 42 h 153"/>
                <a:gd name="T72" fmla="*/ 84 w 184"/>
                <a:gd name="T73" fmla="*/ 36 h 153"/>
                <a:gd name="T74" fmla="*/ 90 w 184"/>
                <a:gd name="T75" fmla="*/ 31 h 153"/>
                <a:gd name="T76" fmla="*/ 105 w 184"/>
                <a:gd name="T77" fmla="*/ 42 h 153"/>
                <a:gd name="T78" fmla="*/ 111 w 184"/>
                <a:gd name="T79" fmla="*/ 42 h 153"/>
                <a:gd name="T80" fmla="*/ 132 w 184"/>
                <a:gd name="T81" fmla="*/ 21 h 153"/>
                <a:gd name="T82" fmla="*/ 126 w 184"/>
                <a:gd name="T83" fmla="*/ 10 h 153"/>
                <a:gd name="T84" fmla="*/ 121 w 184"/>
                <a:gd name="T85" fmla="*/ 5 h 153"/>
                <a:gd name="T86" fmla="*/ 132 w 184"/>
                <a:gd name="T87" fmla="*/ 5 h 153"/>
                <a:gd name="T88" fmla="*/ 132 w 184"/>
                <a:gd name="T89" fmla="*/ 0 h 153"/>
                <a:gd name="T90" fmla="*/ 142 w 184"/>
                <a:gd name="T91" fmla="*/ 0 h 153"/>
                <a:gd name="T92" fmla="*/ 137 w 184"/>
                <a:gd name="T93" fmla="*/ 10 h 153"/>
                <a:gd name="T94" fmla="*/ 142 w 184"/>
                <a:gd name="T95" fmla="*/ 26 h 153"/>
                <a:gd name="T96" fmla="*/ 153 w 184"/>
                <a:gd name="T97" fmla="*/ 36 h 153"/>
                <a:gd name="T98" fmla="*/ 153 w 184"/>
                <a:gd name="T99" fmla="*/ 47 h 153"/>
                <a:gd name="T100" fmla="*/ 158 w 184"/>
                <a:gd name="T101" fmla="*/ 47 h 153"/>
                <a:gd name="T102" fmla="*/ 153 w 184"/>
                <a:gd name="T103" fmla="*/ 68 h 153"/>
                <a:gd name="T104" fmla="*/ 142 w 184"/>
                <a:gd name="T105" fmla="*/ 63 h 153"/>
                <a:gd name="T106" fmla="*/ 137 w 184"/>
                <a:gd name="T107" fmla="*/ 79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84" h="153">
                  <a:moveTo>
                    <a:pt x="137" y="79"/>
                  </a:moveTo>
                  <a:lnTo>
                    <a:pt x="153" y="84"/>
                  </a:lnTo>
                  <a:lnTo>
                    <a:pt x="169" y="100"/>
                  </a:lnTo>
                  <a:lnTo>
                    <a:pt x="174" y="121"/>
                  </a:lnTo>
                  <a:lnTo>
                    <a:pt x="184" y="121"/>
                  </a:lnTo>
                  <a:lnTo>
                    <a:pt x="184" y="137"/>
                  </a:lnTo>
                  <a:lnTo>
                    <a:pt x="184" y="137"/>
                  </a:lnTo>
                  <a:lnTo>
                    <a:pt x="179" y="137"/>
                  </a:lnTo>
                  <a:lnTo>
                    <a:pt x="179" y="137"/>
                  </a:lnTo>
                  <a:lnTo>
                    <a:pt x="163" y="137"/>
                  </a:lnTo>
                  <a:lnTo>
                    <a:pt x="158" y="142"/>
                  </a:lnTo>
                  <a:lnTo>
                    <a:pt x="148" y="147"/>
                  </a:lnTo>
                  <a:lnTo>
                    <a:pt x="126" y="153"/>
                  </a:lnTo>
                  <a:lnTo>
                    <a:pt x="105" y="153"/>
                  </a:lnTo>
                  <a:lnTo>
                    <a:pt x="84" y="131"/>
                  </a:lnTo>
                  <a:lnTo>
                    <a:pt x="63" y="142"/>
                  </a:lnTo>
                  <a:lnTo>
                    <a:pt x="53" y="126"/>
                  </a:lnTo>
                  <a:lnTo>
                    <a:pt x="47" y="116"/>
                  </a:lnTo>
                  <a:lnTo>
                    <a:pt x="37" y="110"/>
                  </a:lnTo>
                  <a:lnTo>
                    <a:pt x="37" y="100"/>
                  </a:lnTo>
                  <a:lnTo>
                    <a:pt x="16" y="84"/>
                  </a:lnTo>
                  <a:lnTo>
                    <a:pt x="16" y="79"/>
                  </a:lnTo>
                  <a:lnTo>
                    <a:pt x="0" y="63"/>
                  </a:lnTo>
                  <a:lnTo>
                    <a:pt x="16" y="31"/>
                  </a:lnTo>
                  <a:lnTo>
                    <a:pt x="26" y="31"/>
                  </a:lnTo>
                  <a:lnTo>
                    <a:pt x="31" y="47"/>
                  </a:lnTo>
                  <a:lnTo>
                    <a:pt x="58" y="47"/>
                  </a:lnTo>
                  <a:lnTo>
                    <a:pt x="58" y="47"/>
                  </a:lnTo>
                  <a:lnTo>
                    <a:pt x="58" y="47"/>
                  </a:lnTo>
                  <a:lnTo>
                    <a:pt x="58" y="52"/>
                  </a:lnTo>
                  <a:lnTo>
                    <a:pt x="74" y="47"/>
                  </a:lnTo>
                  <a:lnTo>
                    <a:pt x="74" y="47"/>
                  </a:lnTo>
                  <a:lnTo>
                    <a:pt x="74" y="47"/>
                  </a:lnTo>
                  <a:lnTo>
                    <a:pt x="74" y="42"/>
                  </a:lnTo>
                  <a:lnTo>
                    <a:pt x="74" y="42"/>
                  </a:lnTo>
                  <a:lnTo>
                    <a:pt x="84" y="42"/>
                  </a:lnTo>
                  <a:lnTo>
                    <a:pt x="84" y="36"/>
                  </a:lnTo>
                  <a:lnTo>
                    <a:pt x="90" y="31"/>
                  </a:lnTo>
                  <a:lnTo>
                    <a:pt x="105" y="42"/>
                  </a:lnTo>
                  <a:lnTo>
                    <a:pt x="111" y="42"/>
                  </a:lnTo>
                  <a:lnTo>
                    <a:pt x="132" y="21"/>
                  </a:lnTo>
                  <a:lnTo>
                    <a:pt x="126" y="10"/>
                  </a:lnTo>
                  <a:lnTo>
                    <a:pt x="121" y="5"/>
                  </a:lnTo>
                  <a:lnTo>
                    <a:pt x="132" y="5"/>
                  </a:lnTo>
                  <a:lnTo>
                    <a:pt x="132" y="0"/>
                  </a:lnTo>
                  <a:lnTo>
                    <a:pt x="142" y="0"/>
                  </a:lnTo>
                  <a:lnTo>
                    <a:pt x="137" y="10"/>
                  </a:lnTo>
                  <a:lnTo>
                    <a:pt x="142" y="26"/>
                  </a:lnTo>
                  <a:lnTo>
                    <a:pt x="153" y="36"/>
                  </a:lnTo>
                  <a:lnTo>
                    <a:pt x="153" y="47"/>
                  </a:lnTo>
                  <a:lnTo>
                    <a:pt x="158" y="47"/>
                  </a:lnTo>
                  <a:lnTo>
                    <a:pt x="153" y="68"/>
                  </a:lnTo>
                  <a:lnTo>
                    <a:pt x="142" y="63"/>
                  </a:lnTo>
                  <a:lnTo>
                    <a:pt x="137" y="79"/>
                  </a:lnTo>
                </a:path>
              </a:pathLst>
            </a:custGeom>
            <a:solidFill>
              <a:srgbClr val="E1E1E1"/>
            </a:solidFill>
            <a:ln w="5" cap="sq">
              <a:solidFill>
                <a:srgbClr val="000000"/>
              </a:solidFill>
              <a:prstDash val="solid"/>
              <a:miter lim="800000"/>
              <a:headEnd/>
              <a:tailEnd/>
            </a:ln>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39" name="Freeform 747"/>
            <p:cNvSpPr>
              <a:spLocks/>
            </p:cNvSpPr>
            <p:nvPr/>
          </p:nvSpPr>
          <p:spPr bwMode="auto">
            <a:xfrm>
              <a:off x="2604" y="1899"/>
              <a:ext cx="132" cy="116"/>
            </a:xfrm>
            <a:custGeom>
              <a:avLst/>
              <a:gdLst>
                <a:gd name="T0" fmla="*/ 63 w 132"/>
                <a:gd name="T1" fmla="*/ 0 h 116"/>
                <a:gd name="T2" fmla="*/ 132 w 132"/>
                <a:gd name="T3" fmla="*/ 0 h 116"/>
                <a:gd name="T4" fmla="*/ 132 w 132"/>
                <a:gd name="T5" fmla="*/ 10 h 116"/>
                <a:gd name="T6" fmla="*/ 132 w 132"/>
                <a:gd name="T7" fmla="*/ 10 h 116"/>
                <a:gd name="T8" fmla="*/ 132 w 132"/>
                <a:gd name="T9" fmla="*/ 32 h 116"/>
                <a:gd name="T10" fmla="*/ 79 w 132"/>
                <a:gd name="T11" fmla="*/ 32 h 116"/>
                <a:gd name="T12" fmla="*/ 79 w 132"/>
                <a:gd name="T13" fmla="*/ 74 h 116"/>
                <a:gd name="T14" fmla="*/ 63 w 132"/>
                <a:gd name="T15" fmla="*/ 84 h 116"/>
                <a:gd name="T16" fmla="*/ 63 w 132"/>
                <a:gd name="T17" fmla="*/ 116 h 116"/>
                <a:gd name="T18" fmla="*/ 0 w 132"/>
                <a:gd name="T19" fmla="*/ 116 h 116"/>
                <a:gd name="T20" fmla="*/ 21 w 132"/>
                <a:gd name="T21" fmla="*/ 68 h 116"/>
                <a:gd name="T22" fmla="*/ 42 w 132"/>
                <a:gd name="T23" fmla="*/ 26 h 116"/>
                <a:gd name="T24" fmla="*/ 63 w 132"/>
                <a:gd name="T25" fmla="*/ 0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2" h="116">
                  <a:moveTo>
                    <a:pt x="63" y="0"/>
                  </a:moveTo>
                  <a:lnTo>
                    <a:pt x="132" y="0"/>
                  </a:lnTo>
                  <a:lnTo>
                    <a:pt x="132" y="10"/>
                  </a:lnTo>
                  <a:lnTo>
                    <a:pt x="132" y="10"/>
                  </a:lnTo>
                  <a:lnTo>
                    <a:pt x="132" y="32"/>
                  </a:lnTo>
                  <a:lnTo>
                    <a:pt x="79" y="32"/>
                  </a:lnTo>
                  <a:lnTo>
                    <a:pt x="79" y="74"/>
                  </a:lnTo>
                  <a:lnTo>
                    <a:pt x="63" y="84"/>
                  </a:lnTo>
                  <a:lnTo>
                    <a:pt x="63" y="116"/>
                  </a:lnTo>
                  <a:lnTo>
                    <a:pt x="0" y="116"/>
                  </a:lnTo>
                  <a:lnTo>
                    <a:pt x="21" y="68"/>
                  </a:lnTo>
                  <a:lnTo>
                    <a:pt x="42" y="26"/>
                  </a:lnTo>
                  <a:lnTo>
                    <a:pt x="63" y="0"/>
                  </a:lnTo>
                  <a:close/>
                </a:path>
              </a:pathLst>
            </a:custGeom>
            <a:solidFill>
              <a:srgbClr val="828282"/>
            </a:solidFill>
            <a:ln w="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40" name="Freeform 748"/>
            <p:cNvSpPr>
              <a:spLocks/>
            </p:cNvSpPr>
            <p:nvPr/>
          </p:nvSpPr>
          <p:spPr bwMode="auto">
            <a:xfrm>
              <a:off x="3949" y="1735"/>
              <a:ext cx="121" cy="85"/>
            </a:xfrm>
            <a:custGeom>
              <a:avLst/>
              <a:gdLst>
                <a:gd name="T0" fmla="*/ 47 w 121"/>
                <a:gd name="T1" fmla="*/ 74 h 85"/>
                <a:gd name="T2" fmla="*/ 42 w 121"/>
                <a:gd name="T3" fmla="*/ 74 h 85"/>
                <a:gd name="T4" fmla="*/ 32 w 121"/>
                <a:gd name="T5" fmla="*/ 69 h 85"/>
                <a:gd name="T6" fmla="*/ 21 w 121"/>
                <a:gd name="T7" fmla="*/ 42 h 85"/>
                <a:gd name="T8" fmla="*/ 26 w 121"/>
                <a:gd name="T9" fmla="*/ 32 h 85"/>
                <a:gd name="T10" fmla="*/ 0 w 121"/>
                <a:gd name="T11" fmla="*/ 16 h 85"/>
                <a:gd name="T12" fmla="*/ 5 w 121"/>
                <a:gd name="T13" fmla="*/ 0 h 85"/>
                <a:gd name="T14" fmla="*/ 5 w 121"/>
                <a:gd name="T15" fmla="*/ 0 h 85"/>
                <a:gd name="T16" fmla="*/ 16 w 121"/>
                <a:gd name="T17" fmla="*/ 0 h 85"/>
                <a:gd name="T18" fmla="*/ 26 w 121"/>
                <a:gd name="T19" fmla="*/ 0 h 85"/>
                <a:gd name="T20" fmla="*/ 37 w 121"/>
                <a:gd name="T21" fmla="*/ 0 h 85"/>
                <a:gd name="T22" fmla="*/ 79 w 121"/>
                <a:gd name="T23" fmla="*/ 27 h 85"/>
                <a:gd name="T24" fmla="*/ 105 w 121"/>
                <a:gd name="T25" fmla="*/ 48 h 85"/>
                <a:gd name="T26" fmla="*/ 121 w 121"/>
                <a:gd name="T27" fmla="*/ 79 h 85"/>
                <a:gd name="T28" fmla="*/ 105 w 121"/>
                <a:gd name="T29" fmla="*/ 74 h 85"/>
                <a:gd name="T30" fmla="*/ 105 w 121"/>
                <a:gd name="T31" fmla="*/ 74 h 85"/>
                <a:gd name="T32" fmla="*/ 90 w 121"/>
                <a:gd name="T33" fmla="*/ 74 h 85"/>
                <a:gd name="T34" fmla="*/ 74 w 121"/>
                <a:gd name="T35" fmla="*/ 69 h 85"/>
                <a:gd name="T36" fmla="*/ 69 w 121"/>
                <a:gd name="T37" fmla="*/ 69 h 85"/>
                <a:gd name="T38" fmla="*/ 69 w 121"/>
                <a:gd name="T39" fmla="*/ 74 h 85"/>
                <a:gd name="T40" fmla="*/ 58 w 121"/>
                <a:gd name="T41" fmla="*/ 85 h 85"/>
                <a:gd name="T42" fmla="*/ 47 w 121"/>
                <a:gd name="T43" fmla="*/ 74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21" h="85">
                  <a:moveTo>
                    <a:pt x="47" y="74"/>
                  </a:moveTo>
                  <a:lnTo>
                    <a:pt x="42" y="74"/>
                  </a:lnTo>
                  <a:lnTo>
                    <a:pt x="32" y="69"/>
                  </a:lnTo>
                  <a:lnTo>
                    <a:pt x="21" y="42"/>
                  </a:lnTo>
                  <a:lnTo>
                    <a:pt x="26" y="32"/>
                  </a:lnTo>
                  <a:lnTo>
                    <a:pt x="0" y="16"/>
                  </a:lnTo>
                  <a:lnTo>
                    <a:pt x="5" y="0"/>
                  </a:lnTo>
                  <a:lnTo>
                    <a:pt x="5" y="0"/>
                  </a:lnTo>
                  <a:lnTo>
                    <a:pt x="16" y="0"/>
                  </a:lnTo>
                  <a:lnTo>
                    <a:pt x="26" y="0"/>
                  </a:lnTo>
                  <a:lnTo>
                    <a:pt x="37" y="0"/>
                  </a:lnTo>
                  <a:lnTo>
                    <a:pt x="79" y="27"/>
                  </a:lnTo>
                  <a:lnTo>
                    <a:pt x="105" y="48"/>
                  </a:lnTo>
                  <a:lnTo>
                    <a:pt x="121" y="79"/>
                  </a:lnTo>
                  <a:lnTo>
                    <a:pt x="105" y="74"/>
                  </a:lnTo>
                  <a:lnTo>
                    <a:pt x="105" y="74"/>
                  </a:lnTo>
                  <a:lnTo>
                    <a:pt x="90" y="74"/>
                  </a:lnTo>
                  <a:lnTo>
                    <a:pt x="74" y="69"/>
                  </a:lnTo>
                  <a:lnTo>
                    <a:pt x="69" y="69"/>
                  </a:lnTo>
                  <a:lnTo>
                    <a:pt x="69" y="74"/>
                  </a:lnTo>
                  <a:lnTo>
                    <a:pt x="58" y="85"/>
                  </a:lnTo>
                  <a:lnTo>
                    <a:pt x="47" y="74"/>
                  </a:lnTo>
                  <a:close/>
                </a:path>
              </a:pathLst>
            </a:custGeom>
            <a:solidFill>
              <a:srgbClr val="828282"/>
            </a:solidFill>
            <a:ln w="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41" name="Freeform 749"/>
            <p:cNvSpPr>
              <a:spLocks noEditPoints="1"/>
            </p:cNvSpPr>
            <p:nvPr/>
          </p:nvSpPr>
          <p:spPr bwMode="auto">
            <a:xfrm>
              <a:off x="1576" y="1519"/>
              <a:ext cx="2157" cy="1177"/>
            </a:xfrm>
            <a:custGeom>
              <a:avLst/>
              <a:gdLst>
                <a:gd name="T0" fmla="*/ 1830 w 2157"/>
                <a:gd name="T1" fmla="*/ 876 h 1177"/>
                <a:gd name="T2" fmla="*/ 1835 w 2157"/>
                <a:gd name="T3" fmla="*/ 886 h 1177"/>
                <a:gd name="T4" fmla="*/ 1830 w 2157"/>
                <a:gd name="T5" fmla="*/ 908 h 1177"/>
                <a:gd name="T6" fmla="*/ 1825 w 2157"/>
                <a:gd name="T7" fmla="*/ 918 h 1177"/>
                <a:gd name="T8" fmla="*/ 1814 w 2157"/>
                <a:gd name="T9" fmla="*/ 929 h 1177"/>
                <a:gd name="T10" fmla="*/ 1803 w 2157"/>
                <a:gd name="T11" fmla="*/ 918 h 1177"/>
                <a:gd name="T12" fmla="*/ 1798 w 2157"/>
                <a:gd name="T13" fmla="*/ 929 h 1177"/>
                <a:gd name="T14" fmla="*/ 1798 w 2157"/>
                <a:gd name="T15" fmla="*/ 892 h 1177"/>
                <a:gd name="T16" fmla="*/ 1814 w 2157"/>
                <a:gd name="T17" fmla="*/ 876 h 1177"/>
                <a:gd name="T18" fmla="*/ 1756 w 2157"/>
                <a:gd name="T19" fmla="*/ 950 h 1177"/>
                <a:gd name="T20" fmla="*/ 1767 w 2157"/>
                <a:gd name="T21" fmla="*/ 966 h 1177"/>
                <a:gd name="T22" fmla="*/ 1777 w 2157"/>
                <a:gd name="T23" fmla="*/ 1013 h 1177"/>
                <a:gd name="T24" fmla="*/ 1777 w 2157"/>
                <a:gd name="T25" fmla="*/ 1024 h 1177"/>
                <a:gd name="T26" fmla="*/ 1840 w 2157"/>
                <a:gd name="T27" fmla="*/ 1134 h 1177"/>
                <a:gd name="T28" fmla="*/ 1835 w 2157"/>
                <a:gd name="T29" fmla="*/ 1066 h 1177"/>
                <a:gd name="T30" fmla="*/ 1840 w 2157"/>
                <a:gd name="T31" fmla="*/ 1103 h 1177"/>
                <a:gd name="T32" fmla="*/ 2136 w 2157"/>
                <a:gd name="T33" fmla="*/ 74 h 1177"/>
                <a:gd name="T34" fmla="*/ 2130 w 2157"/>
                <a:gd name="T35" fmla="*/ 58 h 1177"/>
                <a:gd name="T36" fmla="*/ 2125 w 2157"/>
                <a:gd name="T37" fmla="*/ 69 h 1177"/>
                <a:gd name="T38" fmla="*/ 2130 w 2157"/>
                <a:gd name="T39" fmla="*/ 79 h 1177"/>
                <a:gd name="T40" fmla="*/ 2125 w 2157"/>
                <a:gd name="T41" fmla="*/ 84 h 1177"/>
                <a:gd name="T42" fmla="*/ 2125 w 2157"/>
                <a:gd name="T43" fmla="*/ 58 h 1177"/>
                <a:gd name="T44" fmla="*/ 2136 w 2157"/>
                <a:gd name="T45" fmla="*/ 53 h 1177"/>
                <a:gd name="T46" fmla="*/ 2151 w 2157"/>
                <a:gd name="T47" fmla="*/ 53 h 1177"/>
                <a:gd name="T48" fmla="*/ 2146 w 2157"/>
                <a:gd name="T49" fmla="*/ 58 h 1177"/>
                <a:gd name="T50" fmla="*/ 2151 w 2157"/>
                <a:gd name="T51" fmla="*/ 84 h 1177"/>
                <a:gd name="T52" fmla="*/ 100 w 2157"/>
                <a:gd name="T53" fmla="*/ 16 h 1177"/>
                <a:gd name="T54" fmla="*/ 111 w 2157"/>
                <a:gd name="T55" fmla="*/ 42 h 1177"/>
                <a:gd name="T56" fmla="*/ 142 w 2157"/>
                <a:gd name="T57" fmla="*/ 53 h 1177"/>
                <a:gd name="T58" fmla="*/ 158 w 2157"/>
                <a:gd name="T59" fmla="*/ 63 h 1177"/>
                <a:gd name="T60" fmla="*/ 158 w 2157"/>
                <a:gd name="T61" fmla="*/ 74 h 1177"/>
                <a:gd name="T62" fmla="*/ 142 w 2157"/>
                <a:gd name="T63" fmla="*/ 74 h 1177"/>
                <a:gd name="T64" fmla="*/ 116 w 2157"/>
                <a:gd name="T65" fmla="*/ 105 h 1177"/>
                <a:gd name="T66" fmla="*/ 105 w 2157"/>
                <a:gd name="T67" fmla="*/ 84 h 1177"/>
                <a:gd name="T68" fmla="*/ 95 w 2157"/>
                <a:gd name="T69" fmla="*/ 63 h 1177"/>
                <a:gd name="T70" fmla="*/ 58 w 2157"/>
                <a:gd name="T71" fmla="*/ 90 h 1177"/>
                <a:gd name="T72" fmla="*/ 26 w 2157"/>
                <a:gd name="T73" fmla="*/ 127 h 1177"/>
                <a:gd name="T74" fmla="*/ 42 w 2157"/>
                <a:gd name="T75" fmla="*/ 79 h 1177"/>
                <a:gd name="T76" fmla="*/ 68 w 2157"/>
                <a:gd name="T77" fmla="*/ 58 h 1177"/>
                <a:gd name="T78" fmla="*/ 111 w 2157"/>
                <a:gd name="T79" fmla="*/ 47 h 1177"/>
                <a:gd name="T80" fmla="*/ 58 w 2157"/>
                <a:gd name="T81" fmla="*/ 37 h 1177"/>
                <a:gd name="T82" fmla="*/ 16 w 2157"/>
                <a:gd name="T83" fmla="*/ 42 h 1177"/>
                <a:gd name="T84" fmla="*/ 58 w 2157"/>
                <a:gd name="T85" fmla="*/ 10 h 1177"/>
                <a:gd name="T86" fmla="*/ 68 w 2157"/>
                <a:gd name="T87" fmla="*/ 5 h 1177"/>
                <a:gd name="T88" fmla="*/ 63 w 2157"/>
                <a:gd name="T89" fmla="*/ 69 h 1177"/>
                <a:gd name="T90" fmla="*/ 63 w 2157"/>
                <a:gd name="T91" fmla="*/ 32 h 1177"/>
                <a:gd name="T92" fmla="*/ 142 w 2157"/>
                <a:gd name="T93" fmla="*/ 58 h 1177"/>
                <a:gd name="T94" fmla="*/ 126 w 2157"/>
                <a:gd name="T95" fmla="*/ 58 h 1177"/>
                <a:gd name="T96" fmla="*/ 190 w 2157"/>
                <a:gd name="T97" fmla="*/ 90 h 1177"/>
                <a:gd name="T98" fmla="*/ 195 w 2157"/>
                <a:gd name="T99" fmla="*/ 84 h 1177"/>
                <a:gd name="T100" fmla="*/ 195 w 2157"/>
                <a:gd name="T101" fmla="*/ 100 h 1177"/>
                <a:gd name="T102" fmla="*/ 158 w 2157"/>
                <a:gd name="T103" fmla="*/ 111 h 1177"/>
                <a:gd name="T104" fmla="*/ 89 w 2157"/>
                <a:gd name="T105" fmla="*/ 127 h 1177"/>
                <a:gd name="T106" fmla="*/ 95 w 2157"/>
                <a:gd name="T107" fmla="*/ 121 h 1177"/>
                <a:gd name="T108" fmla="*/ 137 w 2157"/>
                <a:gd name="T109" fmla="*/ 111 h 1177"/>
                <a:gd name="T110" fmla="*/ 1793 w 2157"/>
                <a:gd name="T111" fmla="*/ 834 h 1177"/>
                <a:gd name="T112" fmla="*/ 195 w 2157"/>
                <a:gd name="T113" fmla="*/ 1161 h 1177"/>
                <a:gd name="T114" fmla="*/ 216 w 2157"/>
                <a:gd name="T115" fmla="*/ 1166 h 1177"/>
                <a:gd name="T116" fmla="*/ 211 w 2157"/>
                <a:gd name="T117" fmla="*/ 1171 h 1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157" h="1177">
                  <a:moveTo>
                    <a:pt x="1819" y="871"/>
                  </a:moveTo>
                  <a:lnTo>
                    <a:pt x="1825" y="871"/>
                  </a:lnTo>
                  <a:lnTo>
                    <a:pt x="1825" y="871"/>
                  </a:lnTo>
                  <a:lnTo>
                    <a:pt x="1825" y="871"/>
                  </a:lnTo>
                  <a:lnTo>
                    <a:pt x="1825" y="876"/>
                  </a:lnTo>
                  <a:lnTo>
                    <a:pt x="1830" y="871"/>
                  </a:lnTo>
                  <a:lnTo>
                    <a:pt x="1830" y="876"/>
                  </a:lnTo>
                  <a:lnTo>
                    <a:pt x="1835" y="871"/>
                  </a:lnTo>
                  <a:lnTo>
                    <a:pt x="1835" y="876"/>
                  </a:lnTo>
                  <a:lnTo>
                    <a:pt x="1840" y="886"/>
                  </a:lnTo>
                  <a:lnTo>
                    <a:pt x="1840" y="881"/>
                  </a:lnTo>
                  <a:lnTo>
                    <a:pt x="1846" y="881"/>
                  </a:lnTo>
                  <a:lnTo>
                    <a:pt x="1846" y="881"/>
                  </a:lnTo>
                  <a:lnTo>
                    <a:pt x="1835" y="886"/>
                  </a:lnTo>
                  <a:lnTo>
                    <a:pt x="1835" y="897"/>
                  </a:lnTo>
                  <a:lnTo>
                    <a:pt x="1830" y="897"/>
                  </a:lnTo>
                  <a:lnTo>
                    <a:pt x="1835" y="902"/>
                  </a:lnTo>
                  <a:lnTo>
                    <a:pt x="1830" y="902"/>
                  </a:lnTo>
                  <a:lnTo>
                    <a:pt x="1835" y="902"/>
                  </a:lnTo>
                  <a:lnTo>
                    <a:pt x="1830" y="902"/>
                  </a:lnTo>
                  <a:lnTo>
                    <a:pt x="1830" y="908"/>
                  </a:lnTo>
                  <a:lnTo>
                    <a:pt x="1825" y="908"/>
                  </a:lnTo>
                  <a:lnTo>
                    <a:pt x="1830" y="908"/>
                  </a:lnTo>
                  <a:lnTo>
                    <a:pt x="1825" y="913"/>
                  </a:lnTo>
                  <a:lnTo>
                    <a:pt x="1825" y="913"/>
                  </a:lnTo>
                  <a:lnTo>
                    <a:pt x="1825" y="913"/>
                  </a:lnTo>
                  <a:lnTo>
                    <a:pt x="1819" y="913"/>
                  </a:lnTo>
                  <a:lnTo>
                    <a:pt x="1825" y="918"/>
                  </a:lnTo>
                  <a:lnTo>
                    <a:pt x="1830" y="913"/>
                  </a:lnTo>
                  <a:lnTo>
                    <a:pt x="1830" y="918"/>
                  </a:lnTo>
                  <a:lnTo>
                    <a:pt x="1825" y="923"/>
                  </a:lnTo>
                  <a:lnTo>
                    <a:pt x="1819" y="918"/>
                  </a:lnTo>
                  <a:lnTo>
                    <a:pt x="1814" y="923"/>
                  </a:lnTo>
                  <a:lnTo>
                    <a:pt x="1819" y="929"/>
                  </a:lnTo>
                  <a:lnTo>
                    <a:pt x="1814" y="929"/>
                  </a:lnTo>
                  <a:lnTo>
                    <a:pt x="1814" y="929"/>
                  </a:lnTo>
                  <a:lnTo>
                    <a:pt x="1814" y="923"/>
                  </a:lnTo>
                  <a:lnTo>
                    <a:pt x="1814" y="923"/>
                  </a:lnTo>
                  <a:lnTo>
                    <a:pt x="1814" y="918"/>
                  </a:lnTo>
                  <a:lnTo>
                    <a:pt x="1809" y="923"/>
                  </a:lnTo>
                  <a:lnTo>
                    <a:pt x="1809" y="923"/>
                  </a:lnTo>
                  <a:lnTo>
                    <a:pt x="1803" y="918"/>
                  </a:lnTo>
                  <a:lnTo>
                    <a:pt x="1803" y="918"/>
                  </a:lnTo>
                  <a:lnTo>
                    <a:pt x="1803" y="923"/>
                  </a:lnTo>
                  <a:lnTo>
                    <a:pt x="1803" y="923"/>
                  </a:lnTo>
                  <a:lnTo>
                    <a:pt x="1798" y="923"/>
                  </a:lnTo>
                  <a:lnTo>
                    <a:pt x="1803" y="929"/>
                  </a:lnTo>
                  <a:lnTo>
                    <a:pt x="1798" y="923"/>
                  </a:lnTo>
                  <a:lnTo>
                    <a:pt x="1798" y="929"/>
                  </a:lnTo>
                  <a:lnTo>
                    <a:pt x="1798" y="923"/>
                  </a:lnTo>
                  <a:lnTo>
                    <a:pt x="1798" y="923"/>
                  </a:lnTo>
                  <a:lnTo>
                    <a:pt x="1798" y="918"/>
                  </a:lnTo>
                  <a:lnTo>
                    <a:pt x="1798" y="918"/>
                  </a:lnTo>
                  <a:lnTo>
                    <a:pt x="1798" y="913"/>
                  </a:lnTo>
                  <a:lnTo>
                    <a:pt x="1798" y="902"/>
                  </a:lnTo>
                  <a:lnTo>
                    <a:pt x="1798" y="892"/>
                  </a:lnTo>
                  <a:lnTo>
                    <a:pt x="1803" y="881"/>
                  </a:lnTo>
                  <a:lnTo>
                    <a:pt x="1798" y="881"/>
                  </a:lnTo>
                  <a:lnTo>
                    <a:pt x="1809" y="876"/>
                  </a:lnTo>
                  <a:lnTo>
                    <a:pt x="1809" y="876"/>
                  </a:lnTo>
                  <a:lnTo>
                    <a:pt x="1809" y="876"/>
                  </a:lnTo>
                  <a:lnTo>
                    <a:pt x="1814" y="871"/>
                  </a:lnTo>
                  <a:lnTo>
                    <a:pt x="1814" y="876"/>
                  </a:lnTo>
                  <a:lnTo>
                    <a:pt x="1814" y="876"/>
                  </a:lnTo>
                  <a:lnTo>
                    <a:pt x="1819" y="876"/>
                  </a:lnTo>
                  <a:lnTo>
                    <a:pt x="1819" y="871"/>
                  </a:lnTo>
                  <a:close/>
                  <a:moveTo>
                    <a:pt x="1756" y="981"/>
                  </a:moveTo>
                  <a:lnTo>
                    <a:pt x="1761" y="976"/>
                  </a:lnTo>
                  <a:lnTo>
                    <a:pt x="1756" y="971"/>
                  </a:lnTo>
                  <a:lnTo>
                    <a:pt x="1756" y="950"/>
                  </a:lnTo>
                  <a:lnTo>
                    <a:pt x="1756" y="955"/>
                  </a:lnTo>
                  <a:lnTo>
                    <a:pt x="1756" y="939"/>
                  </a:lnTo>
                  <a:lnTo>
                    <a:pt x="1761" y="939"/>
                  </a:lnTo>
                  <a:lnTo>
                    <a:pt x="1761" y="944"/>
                  </a:lnTo>
                  <a:lnTo>
                    <a:pt x="1767" y="955"/>
                  </a:lnTo>
                  <a:lnTo>
                    <a:pt x="1761" y="966"/>
                  </a:lnTo>
                  <a:lnTo>
                    <a:pt x="1767" y="966"/>
                  </a:lnTo>
                  <a:lnTo>
                    <a:pt x="1767" y="976"/>
                  </a:lnTo>
                  <a:lnTo>
                    <a:pt x="1767" y="981"/>
                  </a:lnTo>
                  <a:lnTo>
                    <a:pt x="1767" y="992"/>
                  </a:lnTo>
                  <a:lnTo>
                    <a:pt x="1767" y="992"/>
                  </a:lnTo>
                  <a:lnTo>
                    <a:pt x="1772" y="992"/>
                  </a:lnTo>
                  <a:lnTo>
                    <a:pt x="1777" y="1003"/>
                  </a:lnTo>
                  <a:lnTo>
                    <a:pt x="1777" y="1013"/>
                  </a:lnTo>
                  <a:lnTo>
                    <a:pt x="1788" y="1029"/>
                  </a:lnTo>
                  <a:lnTo>
                    <a:pt x="1788" y="1034"/>
                  </a:lnTo>
                  <a:lnTo>
                    <a:pt x="1782" y="1034"/>
                  </a:lnTo>
                  <a:lnTo>
                    <a:pt x="1777" y="1029"/>
                  </a:lnTo>
                  <a:lnTo>
                    <a:pt x="1777" y="1029"/>
                  </a:lnTo>
                  <a:lnTo>
                    <a:pt x="1777" y="1029"/>
                  </a:lnTo>
                  <a:lnTo>
                    <a:pt x="1777" y="1024"/>
                  </a:lnTo>
                  <a:lnTo>
                    <a:pt x="1772" y="1018"/>
                  </a:lnTo>
                  <a:lnTo>
                    <a:pt x="1772" y="1008"/>
                  </a:lnTo>
                  <a:lnTo>
                    <a:pt x="1761" y="997"/>
                  </a:lnTo>
                  <a:lnTo>
                    <a:pt x="1756" y="981"/>
                  </a:lnTo>
                  <a:close/>
                  <a:moveTo>
                    <a:pt x="1846" y="1134"/>
                  </a:moveTo>
                  <a:lnTo>
                    <a:pt x="1840" y="1129"/>
                  </a:lnTo>
                  <a:lnTo>
                    <a:pt x="1840" y="1134"/>
                  </a:lnTo>
                  <a:lnTo>
                    <a:pt x="1835" y="1129"/>
                  </a:lnTo>
                  <a:lnTo>
                    <a:pt x="1840" y="1124"/>
                  </a:lnTo>
                  <a:lnTo>
                    <a:pt x="1835" y="1119"/>
                  </a:lnTo>
                  <a:lnTo>
                    <a:pt x="1835" y="1108"/>
                  </a:lnTo>
                  <a:lnTo>
                    <a:pt x="1830" y="1097"/>
                  </a:lnTo>
                  <a:lnTo>
                    <a:pt x="1835" y="1087"/>
                  </a:lnTo>
                  <a:lnTo>
                    <a:pt x="1835" y="1066"/>
                  </a:lnTo>
                  <a:lnTo>
                    <a:pt x="1830" y="1055"/>
                  </a:lnTo>
                  <a:lnTo>
                    <a:pt x="1830" y="1050"/>
                  </a:lnTo>
                  <a:lnTo>
                    <a:pt x="1840" y="1055"/>
                  </a:lnTo>
                  <a:lnTo>
                    <a:pt x="1840" y="1076"/>
                  </a:lnTo>
                  <a:lnTo>
                    <a:pt x="1846" y="1082"/>
                  </a:lnTo>
                  <a:lnTo>
                    <a:pt x="1846" y="1087"/>
                  </a:lnTo>
                  <a:lnTo>
                    <a:pt x="1840" y="1103"/>
                  </a:lnTo>
                  <a:lnTo>
                    <a:pt x="1840" y="1124"/>
                  </a:lnTo>
                  <a:lnTo>
                    <a:pt x="1846" y="1124"/>
                  </a:lnTo>
                  <a:lnTo>
                    <a:pt x="1846" y="1134"/>
                  </a:lnTo>
                  <a:close/>
                  <a:moveTo>
                    <a:pt x="2146" y="84"/>
                  </a:moveTo>
                  <a:lnTo>
                    <a:pt x="2136" y="84"/>
                  </a:lnTo>
                  <a:lnTo>
                    <a:pt x="2136" y="74"/>
                  </a:lnTo>
                  <a:lnTo>
                    <a:pt x="2136" y="74"/>
                  </a:lnTo>
                  <a:lnTo>
                    <a:pt x="2136" y="69"/>
                  </a:lnTo>
                  <a:lnTo>
                    <a:pt x="2136" y="63"/>
                  </a:lnTo>
                  <a:lnTo>
                    <a:pt x="2136" y="58"/>
                  </a:lnTo>
                  <a:lnTo>
                    <a:pt x="2130" y="58"/>
                  </a:lnTo>
                  <a:lnTo>
                    <a:pt x="2130" y="58"/>
                  </a:lnTo>
                  <a:lnTo>
                    <a:pt x="2130" y="58"/>
                  </a:lnTo>
                  <a:lnTo>
                    <a:pt x="2130" y="58"/>
                  </a:lnTo>
                  <a:lnTo>
                    <a:pt x="2130" y="63"/>
                  </a:lnTo>
                  <a:lnTo>
                    <a:pt x="2125" y="63"/>
                  </a:lnTo>
                  <a:lnTo>
                    <a:pt x="2125" y="63"/>
                  </a:lnTo>
                  <a:lnTo>
                    <a:pt x="2125" y="69"/>
                  </a:lnTo>
                  <a:lnTo>
                    <a:pt x="2130" y="69"/>
                  </a:lnTo>
                  <a:lnTo>
                    <a:pt x="2125" y="69"/>
                  </a:lnTo>
                  <a:lnTo>
                    <a:pt x="2125" y="69"/>
                  </a:lnTo>
                  <a:lnTo>
                    <a:pt x="2125" y="74"/>
                  </a:lnTo>
                  <a:lnTo>
                    <a:pt x="2130" y="74"/>
                  </a:lnTo>
                  <a:lnTo>
                    <a:pt x="2130" y="74"/>
                  </a:lnTo>
                  <a:lnTo>
                    <a:pt x="2130" y="69"/>
                  </a:lnTo>
                  <a:lnTo>
                    <a:pt x="2130" y="74"/>
                  </a:lnTo>
                  <a:lnTo>
                    <a:pt x="2130" y="74"/>
                  </a:lnTo>
                  <a:lnTo>
                    <a:pt x="2130" y="79"/>
                  </a:lnTo>
                  <a:lnTo>
                    <a:pt x="2130" y="79"/>
                  </a:lnTo>
                  <a:lnTo>
                    <a:pt x="2130" y="79"/>
                  </a:lnTo>
                  <a:lnTo>
                    <a:pt x="2130" y="79"/>
                  </a:lnTo>
                  <a:lnTo>
                    <a:pt x="2130" y="79"/>
                  </a:lnTo>
                  <a:lnTo>
                    <a:pt x="2130" y="84"/>
                  </a:lnTo>
                  <a:lnTo>
                    <a:pt x="2130" y="84"/>
                  </a:lnTo>
                  <a:lnTo>
                    <a:pt x="2125" y="84"/>
                  </a:lnTo>
                  <a:lnTo>
                    <a:pt x="2120" y="74"/>
                  </a:lnTo>
                  <a:lnTo>
                    <a:pt x="2120" y="69"/>
                  </a:lnTo>
                  <a:lnTo>
                    <a:pt x="2125" y="69"/>
                  </a:lnTo>
                  <a:lnTo>
                    <a:pt x="2125" y="69"/>
                  </a:lnTo>
                  <a:lnTo>
                    <a:pt x="2125" y="63"/>
                  </a:lnTo>
                  <a:lnTo>
                    <a:pt x="2125" y="63"/>
                  </a:lnTo>
                  <a:lnTo>
                    <a:pt x="2125" y="58"/>
                  </a:lnTo>
                  <a:lnTo>
                    <a:pt x="2125" y="53"/>
                  </a:lnTo>
                  <a:lnTo>
                    <a:pt x="2130" y="53"/>
                  </a:lnTo>
                  <a:lnTo>
                    <a:pt x="2130" y="53"/>
                  </a:lnTo>
                  <a:lnTo>
                    <a:pt x="2130" y="53"/>
                  </a:lnTo>
                  <a:lnTo>
                    <a:pt x="2130" y="58"/>
                  </a:lnTo>
                  <a:lnTo>
                    <a:pt x="2136" y="58"/>
                  </a:lnTo>
                  <a:lnTo>
                    <a:pt x="2136" y="53"/>
                  </a:lnTo>
                  <a:lnTo>
                    <a:pt x="2130" y="47"/>
                  </a:lnTo>
                  <a:lnTo>
                    <a:pt x="2136" y="47"/>
                  </a:lnTo>
                  <a:lnTo>
                    <a:pt x="2136" y="47"/>
                  </a:lnTo>
                  <a:lnTo>
                    <a:pt x="2141" y="53"/>
                  </a:lnTo>
                  <a:lnTo>
                    <a:pt x="2141" y="53"/>
                  </a:lnTo>
                  <a:lnTo>
                    <a:pt x="2151" y="53"/>
                  </a:lnTo>
                  <a:lnTo>
                    <a:pt x="2151" y="53"/>
                  </a:lnTo>
                  <a:lnTo>
                    <a:pt x="2151" y="53"/>
                  </a:lnTo>
                  <a:lnTo>
                    <a:pt x="2146" y="58"/>
                  </a:lnTo>
                  <a:lnTo>
                    <a:pt x="2146" y="58"/>
                  </a:lnTo>
                  <a:lnTo>
                    <a:pt x="2141" y="58"/>
                  </a:lnTo>
                  <a:lnTo>
                    <a:pt x="2141" y="63"/>
                  </a:lnTo>
                  <a:lnTo>
                    <a:pt x="2141" y="63"/>
                  </a:lnTo>
                  <a:lnTo>
                    <a:pt x="2146" y="58"/>
                  </a:lnTo>
                  <a:lnTo>
                    <a:pt x="2146" y="63"/>
                  </a:lnTo>
                  <a:lnTo>
                    <a:pt x="2151" y="69"/>
                  </a:lnTo>
                  <a:lnTo>
                    <a:pt x="2151" y="74"/>
                  </a:lnTo>
                  <a:lnTo>
                    <a:pt x="2157" y="74"/>
                  </a:lnTo>
                  <a:lnTo>
                    <a:pt x="2157" y="79"/>
                  </a:lnTo>
                  <a:lnTo>
                    <a:pt x="2157" y="79"/>
                  </a:lnTo>
                  <a:lnTo>
                    <a:pt x="2151" y="84"/>
                  </a:lnTo>
                  <a:lnTo>
                    <a:pt x="2151" y="84"/>
                  </a:lnTo>
                  <a:lnTo>
                    <a:pt x="2151" y="84"/>
                  </a:lnTo>
                  <a:lnTo>
                    <a:pt x="2146" y="84"/>
                  </a:lnTo>
                  <a:close/>
                  <a:moveTo>
                    <a:pt x="74" y="0"/>
                  </a:moveTo>
                  <a:lnTo>
                    <a:pt x="84" y="5"/>
                  </a:lnTo>
                  <a:lnTo>
                    <a:pt x="95" y="5"/>
                  </a:lnTo>
                  <a:lnTo>
                    <a:pt x="100" y="16"/>
                  </a:lnTo>
                  <a:lnTo>
                    <a:pt x="111" y="21"/>
                  </a:lnTo>
                  <a:lnTo>
                    <a:pt x="105" y="26"/>
                  </a:lnTo>
                  <a:lnTo>
                    <a:pt x="111" y="32"/>
                  </a:lnTo>
                  <a:lnTo>
                    <a:pt x="105" y="37"/>
                  </a:lnTo>
                  <a:lnTo>
                    <a:pt x="111" y="37"/>
                  </a:lnTo>
                  <a:lnTo>
                    <a:pt x="105" y="37"/>
                  </a:lnTo>
                  <a:lnTo>
                    <a:pt x="111" y="42"/>
                  </a:lnTo>
                  <a:lnTo>
                    <a:pt x="105" y="42"/>
                  </a:lnTo>
                  <a:lnTo>
                    <a:pt x="105" y="42"/>
                  </a:lnTo>
                  <a:lnTo>
                    <a:pt x="111" y="42"/>
                  </a:lnTo>
                  <a:lnTo>
                    <a:pt x="111" y="47"/>
                  </a:lnTo>
                  <a:lnTo>
                    <a:pt x="126" y="53"/>
                  </a:lnTo>
                  <a:lnTo>
                    <a:pt x="142" y="53"/>
                  </a:lnTo>
                  <a:lnTo>
                    <a:pt x="142" y="53"/>
                  </a:lnTo>
                  <a:lnTo>
                    <a:pt x="142" y="53"/>
                  </a:lnTo>
                  <a:lnTo>
                    <a:pt x="142" y="53"/>
                  </a:lnTo>
                  <a:lnTo>
                    <a:pt x="147" y="53"/>
                  </a:lnTo>
                  <a:lnTo>
                    <a:pt x="142" y="53"/>
                  </a:lnTo>
                  <a:lnTo>
                    <a:pt x="153" y="53"/>
                  </a:lnTo>
                  <a:lnTo>
                    <a:pt x="158" y="58"/>
                  </a:lnTo>
                  <a:lnTo>
                    <a:pt x="158" y="63"/>
                  </a:lnTo>
                  <a:lnTo>
                    <a:pt x="163" y="63"/>
                  </a:lnTo>
                  <a:lnTo>
                    <a:pt x="158" y="69"/>
                  </a:lnTo>
                  <a:lnTo>
                    <a:pt x="158" y="69"/>
                  </a:lnTo>
                  <a:lnTo>
                    <a:pt x="158" y="69"/>
                  </a:lnTo>
                  <a:lnTo>
                    <a:pt x="163" y="74"/>
                  </a:lnTo>
                  <a:lnTo>
                    <a:pt x="158" y="74"/>
                  </a:lnTo>
                  <a:lnTo>
                    <a:pt x="158" y="74"/>
                  </a:lnTo>
                  <a:lnTo>
                    <a:pt x="153" y="79"/>
                  </a:lnTo>
                  <a:lnTo>
                    <a:pt x="147" y="74"/>
                  </a:lnTo>
                  <a:lnTo>
                    <a:pt x="142" y="79"/>
                  </a:lnTo>
                  <a:lnTo>
                    <a:pt x="142" y="74"/>
                  </a:lnTo>
                  <a:lnTo>
                    <a:pt x="142" y="74"/>
                  </a:lnTo>
                  <a:lnTo>
                    <a:pt x="147" y="74"/>
                  </a:lnTo>
                  <a:lnTo>
                    <a:pt x="142" y="74"/>
                  </a:lnTo>
                  <a:lnTo>
                    <a:pt x="142" y="69"/>
                  </a:lnTo>
                  <a:lnTo>
                    <a:pt x="137" y="69"/>
                  </a:lnTo>
                  <a:lnTo>
                    <a:pt x="142" y="74"/>
                  </a:lnTo>
                  <a:lnTo>
                    <a:pt x="137" y="79"/>
                  </a:lnTo>
                  <a:lnTo>
                    <a:pt x="126" y="84"/>
                  </a:lnTo>
                  <a:lnTo>
                    <a:pt x="121" y="100"/>
                  </a:lnTo>
                  <a:lnTo>
                    <a:pt x="116" y="105"/>
                  </a:lnTo>
                  <a:lnTo>
                    <a:pt x="111" y="105"/>
                  </a:lnTo>
                  <a:lnTo>
                    <a:pt x="111" y="90"/>
                  </a:lnTo>
                  <a:lnTo>
                    <a:pt x="105" y="90"/>
                  </a:lnTo>
                  <a:lnTo>
                    <a:pt x="95" y="95"/>
                  </a:lnTo>
                  <a:lnTo>
                    <a:pt x="95" y="95"/>
                  </a:lnTo>
                  <a:lnTo>
                    <a:pt x="95" y="90"/>
                  </a:lnTo>
                  <a:lnTo>
                    <a:pt x="105" y="84"/>
                  </a:lnTo>
                  <a:lnTo>
                    <a:pt x="111" y="74"/>
                  </a:lnTo>
                  <a:lnTo>
                    <a:pt x="111" y="69"/>
                  </a:lnTo>
                  <a:lnTo>
                    <a:pt x="111" y="69"/>
                  </a:lnTo>
                  <a:lnTo>
                    <a:pt x="111" y="63"/>
                  </a:lnTo>
                  <a:lnTo>
                    <a:pt x="95" y="58"/>
                  </a:lnTo>
                  <a:lnTo>
                    <a:pt x="89" y="63"/>
                  </a:lnTo>
                  <a:lnTo>
                    <a:pt x="95" y="63"/>
                  </a:lnTo>
                  <a:lnTo>
                    <a:pt x="84" y="69"/>
                  </a:lnTo>
                  <a:lnTo>
                    <a:pt x="79" y="74"/>
                  </a:lnTo>
                  <a:lnTo>
                    <a:pt x="79" y="69"/>
                  </a:lnTo>
                  <a:lnTo>
                    <a:pt x="79" y="74"/>
                  </a:lnTo>
                  <a:lnTo>
                    <a:pt x="84" y="69"/>
                  </a:lnTo>
                  <a:lnTo>
                    <a:pt x="74" y="74"/>
                  </a:lnTo>
                  <a:lnTo>
                    <a:pt x="58" y="90"/>
                  </a:lnTo>
                  <a:lnTo>
                    <a:pt x="58" y="90"/>
                  </a:lnTo>
                  <a:lnTo>
                    <a:pt x="58" y="95"/>
                  </a:lnTo>
                  <a:lnTo>
                    <a:pt x="58" y="100"/>
                  </a:lnTo>
                  <a:lnTo>
                    <a:pt x="47" y="121"/>
                  </a:lnTo>
                  <a:lnTo>
                    <a:pt x="37" y="127"/>
                  </a:lnTo>
                  <a:lnTo>
                    <a:pt x="31" y="132"/>
                  </a:lnTo>
                  <a:lnTo>
                    <a:pt x="26" y="127"/>
                  </a:lnTo>
                  <a:lnTo>
                    <a:pt x="26" y="121"/>
                  </a:lnTo>
                  <a:lnTo>
                    <a:pt x="31" y="111"/>
                  </a:lnTo>
                  <a:lnTo>
                    <a:pt x="31" y="100"/>
                  </a:lnTo>
                  <a:lnTo>
                    <a:pt x="53" y="74"/>
                  </a:lnTo>
                  <a:lnTo>
                    <a:pt x="53" y="74"/>
                  </a:lnTo>
                  <a:lnTo>
                    <a:pt x="42" y="79"/>
                  </a:lnTo>
                  <a:lnTo>
                    <a:pt x="42" y="79"/>
                  </a:lnTo>
                  <a:lnTo>
                    <a:pt x="47" y="74"/>
                  </a:lnTo>
                  <a:lnTo>
                    <a:pt x="53" y="69"/>
                  </a:lnTo>
                  <a:lnTo>
                    <a:pt x="68" y="53"/>
                  </a:lnTo>
                  <a:lnTo>
                    <a:pt x="63" y="58"/>
                  </a:lnTo>
                  <a:lnTo>
                    <a:pt x="74" y="53"/>
                  </a:lnTo>
                  <a:lnTo>
                    <a:pt x="68" y="58"/>
                  </a:lnTo>
                  <a:lnTo>
                    <a:pt x="68" y="58"/>
                  </a:lnTo>
                  <a:lnTo>
                    <a:pt x="79" y="53"/>
                  </a:lnTo>
                  <a:lnTo>
                    <a:pt x="89" y="53"/>
                  </a:lnTo>
                  <a:lnTo>
                    <a:pt x="100" y="58"/>
                  </a:lnTo>
                  <a:lnTo>
                    <a:pt x="100" y="53"/>
                  </a:lnTo>
                  <a:lnTo>
                    <a:pt x="111" y="53"/>
                  </a:lnTo>
                  <a:lnTo>
                    <a:pt x="105" y="47"/>
                  </a:lnTo>
                  <a:lnTo>
                    <a:pt x="111" y="47"/>
                  </a:lnTo>
                  <a:lnTo>
                    <a:pt x="100" y="42"/>
                  </a:lnTo>
                  <a:lnTo>
                    <a:pt x="100" y="37"/>
                  </a:lnTo>
                  <a:lnTo>
                    <a:pt x="84" y="42"/>
                  </a:lnTo>
                  <a:lnTo>
                    <a:pt x="74" y="47"/>
                  </a:lnTo>
                  <a:lnTo>
                    <a:pt x="68" y="42"/>
                  </a:lnTo>
                  <a:lnTo>
                    <a:pt x="63" y="37"/>
                  </a:lnTo>
                  <a:lnTo>
                    <a:pt x="58" y="37"/>
                  </a:lnTo>
                  <a:lnTo>
                    <a:pt x="58" y="37"/>
                  </a:lnTo>
                  <a:lnTo>
                    <a:pt x="53" y="42"/>
                  </a:lnTo>
                  <a:lnTo>
                    <a:pt x="53" y="37"/>
                  </a:lnTo>
                  <a:lnTo>
                    <a:pt x="53" y="32"/>
                  </a:lnTo>
                  <a:lnTo>
                    <a:pt x="21" y="42"/>
                  </a:lnTo>
                  <a:lnTo>
                    <a:pt x="21" y="42"/>
                  </a:lnTo>
                  <a:lnTo>
                    <a:pt x="16" y="42"/>
                  </a:lnTo>
                  <a:lnTo>
                    <a:pt x="21" y="37"/>
                  </a:lnTo>
                  <a:lnTo>
                    <a:pt x="21" y="37"/>
                  </a:lnTo>
                  <a:lnTo>
                    <a:pt x="5" y="42"/>
                  </a:lnTo>
                  <a:lnTo>
                    <a:pt x="0" y="42"/>
                  </a:lnTo>
                  <a:lnTo>
                    <a:pt x="26" y="26"/>
                  </a:lnTo>
                  <a:lnTo>
                    <a:pt x="53" y="16"/>
                  </a:lnTo>
                  <a:lnTo>
                    <a:pt x="58" y="10"/>
                  </a:lnTo>
                  <a:lnTo>
                    <a:pt x="63" y="10"/>
                  </a:lnTo>
                  <a:lnTo>
                    <a:pt x="58" y="10"/>
                  </a:lnTo>
                  <a:lnTo>
                    <a:pt x="63" y="10"/>
                  </a:lnTo>
                  <a:lnTo>
                    <a:pt x="68" y="5"/>
                  </a:lnTo>
                  <a:lnTo>
                    <a:pt x="68" y="5"/>
                  </a:lnTo>
                  <a:lnTo>
                    <a:pt x="63" y="10"/>
                  </a:lnTo>
                  <a:lnTo>
                    <a:pt x="68" y="5"/>
                  </a:lnTo>
                  <a:lnTo>
                    <a:pt x="68" y="5"/>
                  </a:lnTo>
                  <a:lnTo>
                    <a:pt x="74" y="5"/>
                  </a:lnTo>
                  <a:lnTo>
                    <a:pt x="74" y="0"/>
                  </a:lnTo>
                  <a:close/>
                  <a:moveTo>
                    <a:pt x="63" y="69"/>
                  </a:moveTo>
                  <a:lnTo>
                    <a:pt x="58" y="69"/>
                  </a:lnTo>
                  <a:lnTo>
                    <a:pt x="53" y="74"/>
                  </a:lnTo>
                  <a:lnTo>
                    <a:pt x="63" y="69"/>
                  </a:lnTo>
                  <a:close/>
                  <a:moveTo>
                    <a:pt x="63" y="32"/>
                  </a:moveTo>
                  <a:lnTo>
                    <a:pt x="68" y="26"/>
                  </a:lnTo>
                  <a:lnTo>
                    <a:pt x="63" y="26"/>
                  </a:lnTo>
                  <a:lnTo>
                    <a:pt x="53" y="32"/>
                  </a:lnTo>
                  <a:lnTo>
                    <a:pt x="58" y="32"/>
                  </a:lnTo>
                  <a:lnTo>
                    <a:pt x="53" y="37"/>
                  </a:lnTo>
                  <a:lnTo>
                    <a:pt x="63" y="32"/>
                  </a:lnTo>
                  <a:close/>
                  <a:moveTo>
                    <a:pt x="126" y="53"/>
                  </a:moveTo>
                  <a:lnTo>
                    <a:pt x="121" y="58"/>
                  </a:lnTo>
                  <a:lnTo>
                    <a:pt x="132" y="63"/>
                  </a:lnTo>
                  <a:lnTo>
                    <a:pt x="137" y="58"/>
                  </a:lnTo>
                  <a:lnTo>
                    <a:pt x="137" y="63"/>
                  </a:lnTo>
                  <a:lnTo>
                    <a:pt x="137" y="63"/>
                  </a:lnTo>
                  <a:lnTo>
                    <a:pt x="142" y="58"/>
                  </a:lnTo>
                  <a:lnTo>
                    <a:pt x="142" y="53"/>
                  </a:lnTo>
                  <a:lnTo>
                    <a:pt x="137" y="58"/>
                  </a:lnTo>
                  <a:lnTo>
                    <a:pt x="137" y="53"/>
                  </a:lnTo>
                  <a:lnTo>
                    <a:pt x="132" y="58"/>
                  </a:lnTo>
                  <a:lnTo>
                    <a:pt x="132" y="53"/>
                  </a:lnTo>
                  <a:lnTo>
                    <a:pt x="126" y="53"/>
                  </a:lnTo>
                  <a:lnTo>
                    <a:pt x="126" y="58"/>
                  </a:lnTo>
                  <a:lnTo>
                    <a:pt x="126" y="53"/>
                  </a:lnTo>
                  <a:close/>
                  <a:moveTo>
                    <a:pt x="158" y="100"/>
                  </a:moveTo>
                  <a:lnTo>
                    <a:pt x="158" y="100"/>
                  </a:lnTo>
                  <a:lnTo>
                    <a:pt x="153" y="100"/>
                  </a:lnTo>
                  <a:lnTo>
                    <a:pt x="163" y="90"/>
                  </a:lnTo>
                  <a:lnTo>
                    <a:pt x="184" y="90"/>
                  </a:lnTo>
                  <a:lnTo>
                    <a:pt x="190" y="90"/>
                  </a:lnTo>
                  <a:lnTo>
                    <a:pt x="195" y="90"/>
                  </a:lnTo>
                  <a:lnTo>
                    <a:pt x="195" y="90"/>
                  </a:lnTo>
                  <a:lnTo>
                    <a:pt x="200" y="84"/>
                  </a:lnTo>
                  <a:lnTo>
                    <a:pt x="190" y="84"/>
                  </a:lnTo>
                  <a:lnTo>
                    <a:pt x="195" y="84"/>
                  </a:lnTo>
                  <a:lnTo>
                    <a:pt x="200" y="84"/>
                  </a:lnTo>
                  <a:lnTo>
                    <a:pt x="195" y="84"/>
                  </a:lnTo>
                  <a:lnTo>
                    <a:pt x="216" y="79"/>
                  </a:lnTo>
                  <a:lnTo>
                    <a:pt x="211" y="84"/>
                  </a:lnTo>
                  <a:lnTo>
                    <a:pt x="205" y="84"/>
                  </a:lnTo>
                  <a:lnTo>
                    <a:pt x="211" y="90"/>
                  </a:lnTo>
                  <a:lnTo>
                    <a:pt x="205" y="90"/>
                  </a:lnTo>
                  <a:lnTo>
                    <a:pt x="205" y="95"/>
                  </a:lnTo>
                  <a:lnTo>
                    <a:pt x="195" y="100"/>
                  </a:lnTo>
                  <a:lnTo>
                    <a:pt x="184" y="100"/>
                  </a:lnTo>
                  <a:lnTo>
                    <a:pt x="169" y="100"/>
                  </a:lnTo>
                  <a:lnTo>
                    <a:pt x="158" y="100"/>
                  </a:lnTo>
                  <a:lnTo>
                    <a:pt x="158" y="100"/>
                  </a:lnTo>
                  <a:close/>
                  <a:moveTo>
                    <a:pt x="158" y="105"/>
                  </a:moveTo>
                  <a:lnTo>
                    <a:pt x="158" y="105"/>
                  </a:lnTo>
                  <a:lnTo>
                    <a:pt x="158" y="111"/>
                  </a:lnTo>
                  <a:lnTo>
                    <a:pt x="142" y="121"/>
                  </a:lnTo>
                  <a:lnTo>
                    <a:pt x="126" y="127"/>
                  </a:lnTo>
                  <a:lnTo>
                    <a:pt x="111" y="132"/>
                  </a:lnTo>
                  <a:lnTo>
                    <a:pt x="100" y="137"/>
                  </a:lnTo>
                  <a:lnTo>
                    <a:pt x="89" y="132"/>
                  </a:lnTo>
                  <a:lnTo>
                    <a:pt x="95" y="132"/>
                  </a:lnTo>
                  <a:lnTo>
                    <a:pt x="89" y="127"/>
                  </a:lnTo>
                  <a:lnTo>
                    <a:pt x="105" y="111"/>
                  </a:lnTo>
                  <a:lnTo>
                    <a:pt x="105" y="111"/>
                  </a:lnTo>
                  <a:lnTo>
                    <a:pt x="105" y="116"/>
                  </a:lnTo>
                  <a:lnTo>
                    <a:pt x="105" y="116"/>
                  </a:lnTo>
                  <a:lnTo>
                    <a:pt x="105" y="116"/>
                  </a:lnTo>
                  <a:lnTo>
                    <a:pt x="105" y="116"/>
                  </a:lnTo>
                  <a:lnTo>
                    <a:pt x="95" y="121"/>
                  </a:lnTo>
                  <a:lnTo>
                    <a:pt x="95" y="121"/>
                  </a:lnTo>
                  <a:lnTo>
                    <a:pt x="100" y="127"/>
                  </a:lnTo>
                  <a:lnTo>
                    <a:pt x="105" y="121"/>
                  </a:lnTo>
                  <a:lnTo>
                    <a:pt x="116" y="121"/>
                  </a:lnTo>
                  <a:lnTo>
                    <a:pt x="126" y="111"/>
                  </a:lnTo>
                  <a:lnTo>
                    <a:pt x="142" y="116"/>
                  </a:lnTo>
                  <a:lnTo>
                    <a:pt x="137" y="111"/>
                  </a:lnTo>
                  <a:lnTo>
                    <a:pt x="142" y="111"/>
                  </a:lnTo>
                  <a:lnTo>
                    <a:pt x="158" y="105"/>
                  </a:lnTo>
                  <a:close/>
                  <a:moveTo>
                    <a:pt x="1793" y="839"/>
                  </a:moveTo>
                  <a:lnTo>
                    <a:pt x="1793" y="844"/>
                  </a:lnTo>
                  <a:lnTo>
                    <a:pt x="1782" y="860"/>
                  </a:lnTo>
                  <a:lnTo>
                    <a:pt x="1777" y="855"/>
                  </a:lnTo>
                  <a:lnTo>
                    <a:pt x="1793" y="834"/>
                  </a:lnTo>
                  <a:lnTo>
                    <a:pt x="1793" y="839"/>
                  </a:lnTo>
                  <a:close/>
                  <a:moveTo>
                    <a:pt x="211" y="1166"/>
                  </a:moveTo>
                  <a:lnTo>
                    <a:pt x="205" y="1166"/>
                  </a:lnTo>
                  <a:lnTo>
                    <a:pt x="205" y="1166"/>
                  </a:lnTo>
                  <a:lnTo>
                    <a:pt x="200" y="1161"/>
                  </a:lnTo>
                  <a:lnTo>
                    <a:pt x="200" y="1161"/>
                  </a:lnTo>
                  <a:lnTo>
                    <a:pt x="195" y="1161"/>
                  </a:lnTo>
                  <a:lnTo>
                    <a:pt x="200" y="1156"/>
                  </a:lnTo>
                  <a:lnTo>
                    <a:pt x="200" y="1161"/>
                  </a:lnTo>
                  <a:lnTo>
                    <a:pt x="200" y="1156"/>
                  </a:lnTo>
                  <a:lnTo>
                    <a:pt x="200" y="1150"/>
                  </a:lnTo>
                  <a:lnTo>
                    <a:pt x="200" y="1150"/>
                  </a:lnTo>
                  <a:lnTo>
                    <a:pt x="216" y="1161"/>
                  </a:lnTo>
                  <a:lnTo>
                    <a:pt x="216" y="1166"/>
                  </a:lnTo>
                  <a:lnTo>
                    <a:pt x="216" y="1166"/>
                  </a:lnTo>
                  <a:lnTo>
                    <a:pt x="216" y="1166"/>
                  </a:lnTo>
                  <a:lnTo>
                    <a:pt x="221" y="1171"/>
                  </a:lnTo>
                  <a:lnTo>
                    <a:pt x="216" y="1171"/>
                  </a:lnTo>
                  <a:lnTo>
                    <a:pt x="216" y="1177"/>
                  </a:lnTo>
                  <a:lnTo>
                    <a:pt x="211" y="1171"/>
                  </a:lnTo>
                  <a:lnTo>
                    <a:pt x="211" y="1171"/>
                  </a:lnTo>
                  <a:lnTo>
                    <a:pt x="216" y="1166"/>
                  </a:lnTo>
                  <a:lnTo>
                    <a:pt x="211" y="1166"/>
                  </a:lnTo>
                  <a:lnTo>
                    <a:pt x="211" y="116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42" name="Freeform 750"/>
            <p:cNvSpPr>
              <a:spLocks noEditPoints="1"/>
            </p:cNvSpPr>
            <p:nvPr/>
          </p:nvSpPr>
          <p:spPr bwMode="auto">
            <a:xfrm>
              <a:off x="1576" y="1519"/>
              <a:ext cx="2157" cy="1177"/>
            </a:xfrm>
            <a:custGeom>
              <a:avLst/>
              <a:gdLst>
                <a:gd name="T0" fmla="*/ 1830 w 2157"/>
                <a:gd name="T1" fmla="*/ 876 h 1177"/>
                <a:gd name="T2" fmla="*/ 1835 w 2157"/>
                <a:gd name="T3" fmla="*/ 886 h 1177"/>
                <a:gd name="T4" fmla="*/ 1830 w 2157"/>
                <a:gd name="T5" fmla="*/ 908 h 1177"/>
                <a:gd name="T6" fmla="*/ 1825 w 2157"/>
                <a:gd name="T7" fmla="*/ 918 h 1177"/>
                <a:gd name="T8" fmla="*/ 1814 w 2157"/>
                <a:gd name="T9" fmla="*/ 929 h 1177"/>
                <a:gd name="T10" fmla="*/ 1803 w 2157"/>
                <a:gd name="T11" fmla="*/ 918 h 1177"/>
                <a:gd name="T12" fmla="*/ 1798 w 2157"/>
                <a:gd name="T13" fmla="*/ 929 h 1177"/>
                <a:gd name="T14" fmla="*/ 1798 w 2157"/>
                <a:gd name="T15" fmla="*/ 892 h 1177"/>
                <a:gd name="T16" fmla="*/ 1814 w 2157"/>
                <a:gd name="T17" fmla="*/ 876 h 1177"/>
                <a:gd name="T18" fmla="*/ 1756 w 2157"/>
                <a:gd name="T19" fmla="*/ 950 h 1177"/>
                <a:gd name="T20" fmla="*/ 1767 w 2157"/>
                <a:gd name="T21" fmla="*/ 966 h 1177"/>
                <a:gd name="T22" fmla="*/ 1777 w 2157"/>
                <a:gd name="T23" fmla="*/ 1013 h 1177"/>
                <a:gd name="T24" fmla="*/ 1777 w 2157"/>
                <a:gd name="T25" fmla="*/ 1024 h 1177"/>
                <a:gd name="T26" fmla="*/ 1840 w 2157"/>
                <a:gd name="T27" fmla="*/ 1129 h 1177"/>
                <a:gd name="T28" fmla="*/ 1835 w 2157"/>
                <a:gd name="T29" fmla="*/ 1087 h 1177"/>
                <a:gd name="T30" fmla="*/ 1846 w 2157"/>
                <a:gd name="T31" fmla="*/ 1087 h 1177"/>
                <a:gd name="T32" fmla="*/ 2136 w 2157"/>
                <a:gd name="T33" fmla="*/ 74 h 1177"/>
                <a:gd name="T34" fmla="*/ 2130 w 2157"/>
                <a:gd name="T35" fmla="*/ 58 h 1177"/>
                <a:gd name="T36" fmla="*/ 2125 w 2157"/>
                <a:gd name="T37" fmla="*/ 69 h 1177"/>
                <a:gd name="T38" fmla="*/ 2130 w 2157"/>
                <a:gd name="T39" fmla="*/ 74 h 1177"/>
                <a:gd name="T40" fmla="*/ 2130 w 2157"/>
                <a:gd name="T41" fmla="*/ 84 h 1177"/>
                <a:gd name="T42" fmla="*/ 2125 w 2157"/>
                <a:gd name="T43" fmla="*/ 63 h 1177"/>
                <a:gd name="T44" fmla="*/ 2136 w 2157"/>
                <a:gd name="T45" fmla="*/ 58 h 1177"/>
                <a:gd name="T46" fmla="*/ 2151 w 2157"/>
                <a:gd name="T47" fmla="*/ 53 h 1177"/>
                <a:gd name="T48" fmla="*/ 2141 w 2157"/>
                <a:gd name="T49" fmla="*/ 63 h 1177"/>
                <a:gd name="T50" fmla="*/ 2157 w 2157"/>
                <a:gd name="T51" fmla="*/ 79 h 1177"/>
                <a:gd name="T52" fmla="*/ 95 w 2157"/>
                <a:gd name="T53" fmla="*/ 5 h 1177"/>
                <a:gd name="T54" fmla="*/ 105 w 2157"/>
                <a:gd name="T55" fmla="*/ 37 h 1177"/>
                <a:gd name="T56" fmla="*/ 142 w 2157"/>
                <a:gd name="T57" fmla="*/ 53 h 1177"/>
                <a:gd name="T58" fmla="*/ 158 w 2157"/>
                <a:gd name="T59" fmla="*/ 58 h 1177"/>
                <a:gd name="T60" fmla="*/ 158 w 2157"/>
                <a:gd name="T61" fmla="*/ 74 h 1177"/>
                <a:gd name="T62" fmla="*/ 147 w 2157"/>
                <a:gd name="T63" fmla="*/ 74 h 1177"/>
                <a:gd name="T64" fmla="*/ 121 w 2157"/>
                <a:gd name="T65" fmla="*/ 100 h 1177"/>
                <a:gd name="T66" fmla="*/ 95 w 2157"/>
                <a:gd name="T67" fmla="*/ 90 h 1177"/>
                <a:gd name="T68" fmla="*/ 89 w 2157"/>
                <a:gd name="T69" fmla="*/ 63 h 1177"/>
                <a:gd name="T70" fmla="*/ 74 w 2157"/>
                <a:gd name="T71" fmla="*/ 74 h 1177"/>
                <a:gd name="T72" fmla="*/ 31 w 2157"/>
                <a:gd name="T73" fmla="*/ 132 h 1177"/>
                <a:gd name="T74" fmla="*/ 42 w 2157"/>
                <a:gd name="T75" fmla="*/ 79 h 1177"/>
                <a:gd name="T76" fmla="*/ 68 w 2157"/>
                <a:gd name="T77" fmla="*/ 58 h 1177"/>
                <a:gd name="T78" fmla="*/ 105 w 2157"/>
                <a:gd name="T79" fmla="*/ 47 h 1177"/>
                <a:gd name="T80" fmla="*/ 63 w 2157"/>
                <a:gd name="T81" fmla="*/ 37 h 1177"/>
                <a:gd name="T82" fmla="*/ 21 w 2157"/>
                <a:gd name="T83" fmla="*/ 42 h 1177"/>
                <a:gd name="T84" fmla="*/ 53 w 2157"/>
                <a:gd name="T85" fmla="*/ 16 h 1177"/>
                <a:gd name="T86" fmla="*/ 63 w 2157"/>
                <a:gd name="T87" fmla="*/ 10 h 1177"/>
                <a:gd name="T88" fmla="*/ 58 w 2157"/>
                <a:gd name="T89" fmla="*/ 69 h 1177"/>
                <a:gd name="T90" fmla="*/ 53 w 2157"/>
                <a:gd name="T91" fmla="*/ 32 h 1177"/>
                <a:gd name="T92" fmla="*/ 132 w 2157"/>
                <a:gd name="T93" fmla="*/ 63 h 1177"/>
                <a:gd name="T94" fmla="*/ 137 w 2157"/>
                <a:gd name="T95" fmla="*/ 53 h 1177"/>
                <a:gd name="T96" fmla="*/ 158 w 2157"/>
                <a:gd name="T97" fmla="*/ 100 h 1177"/>
                <a:gd name="T98" fmla="*/ 195 w 2157"/>
                <a:gd name="T99" fmla="*/ 90 h 1177"/>
                <a:gd name="T100" fmla="*/ 211 w 2157"/>
                <a:gd name="T101" fmla="*/ 84 h 1177"/>
                <a:gd name="T102" fmla="*/ 169 w 2157"/>
                <a:gd name="T103" fmla="*/ 100 h 1177"/>
                <a:gd name="T104" fmla="*/ 126 w 2157"/>
                <a:gd name="T105" fmla="*/ 127 h 1177"/>
                <a:gd name="T106" fmla="*/ 105 w 2157"/>
                <a:gd name="T107" fmla="*/ 111 h 1177"/>
                <a:gd name="T108" fmla="*/ 100 w 2157"/>
                <a:gd name="T109" fmla="*/ 127 h 1177"/>
                <a:gd name="T110" fmla="*/ 158 w 2157"/>
                <a:gd name="T111" fmla="*/ 105 h 1177"/>
                <a:gd name="T112" fmla="*/ 1793 w 2157"/>
                <a:gd name="T113" fmla="*/ 839 h 1177"/>
                <a:gd name="T114" fmla="*/ 200 w 2157"/>
                <a:gd name="T115" fmla="*/ 1156 h 1177"/>
                <a:gd name="T116" fmla="*/ 216 w 2157"/>
                <a:gd name="T117" fmla="*/ 1166 h 1177"/>
                <a:gd name="T118" fmla="*/ 216 w 2157"/>
                <a:gd name="T119" fmla="*/ 1166 h 1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157" h="1177">
                  <a:moveTo>
                    <a:pt x="1819" y="871"/>
                  </a:moveTo>
                  <a:lnTo>
                    <a:pt x="1825" y="871"/>
                  </a:lnTo>
                  <a:lnTo>
                    <a:pt x="1825" y="871"/>
                  </a:lnTo>
                  <a:lnTo>
                    <a:pt x="1825" y="871"/>
                  </a:lnTo>
                  <a:lnTo>
                    <a:pt x="1825" y="876"/>
                  </a:lnTo>
                  <a:lnTo>
                    <a:pt x="1830" y="871"/>
                  </a:lnTo>
                  <a:lnTo>
                    <a:pt x="1830" y="876"/>
                  </a:lnTo>
                  <a:lnTo>
                    <a:pt x="1835" y="871"/>
                  </a:lnTo>
                  <a:lnTo>
                    <a:pt x="1835" y="876"/>
                  </a:lnTo>
                  <a:lnTo>
                    <a:pt x="1840" y="886"/>
                  </a:lnTo>
                  <a:lnTo>
                    <a:pt x="1840" y="881"/>
                  </a:lnTo>
                  <a:lnTo>
                    <a:pt x="1846" y="881"/>
                  </a:lnTo>
                  <a:lnTo>
                    <a:pt x="1846" y="881"/>
                  </a:lnTo>
                  <a:lnTo>
                    <a:pt x="1835" y="886"/>
                  </a:lnTo>
                  <a:lnTo>
                    <a:pt x="1835" y="897"/>
                  </a:lnTo>
                  <a:lnTo>
                    <a:pt x="1830" y="897"/>
                  </a:lnTo>
                  <a:lnTo>
                    <a:pt x="1835" y="902"/>
                  </a:lnTo>
                  <a:lnTo>
                    <a:pt x="1830" y="902"/>
                  </a:lnTo>
                  <a:lnTo>
                    <a:pt x="1835" y="902"/>
                  </a:lnTo>
                  <a:lnTo>
                    <a:pt x="1830" y="902"/>
                  </a:lnTo>
                  <a:lnTo>
                    <a:pt x="1830" y="908"/>
                  </a:lnTo>
                  <a:lnTo>
                    <a:pt x="1825" y="908"/>
                  </a:lnTo>
                  <a:lnTo>
                    <a:pt x="1830" y="908"/>
                  </a:lnTo>
                  <a:lnTo>
                    <a:pt x="1825" y="913"/>
                  </a:lnTo>
                  <a:lnTo>
                    <a:pt x="1825" y="913"/>
                  </a:lnTo>
                  <a:lnTo>
                    <a:pt x="1825" y="913"/>
                  </a:lnTo>
                  <a:lnTo>
                    <a:pt x="1819" y="913"/>
                  </a:lnTo>
                  <a:lnTo>
                    <a:pt x="1825" y="918"/>
                  </a:lnTo>
                  <a:lnTo>
                    <a:pt x="1830" y="913"/>
                  </a:lnTo>
                  <a:lnTo>
                    <a:pt x="1830" y="918"/>
                  </a:lnTo>
                  <a:lnTo>
                    <a:pt x="1825" y="923"/>
                  </a:lnTo>
                  <a:lnTo>
                    <a:pt x="1819" y="918"/>
                  </a:lnTo>
                  <a:lnTo>
                    <a:pt x="1814" y="923"/>
                  </a:lnTo>
                  <a:lnTo>
                    <a:pt x="1819" y="929"/>
                  </a:lnTo>
                  <a:lnTo>
                    <a:pt x="1814" y="929"/>
                  </a:lnTo>
                  <a:lnTo>
                    <a:pt x="1814" y="929"/>
                  </a:lnTo>
                  <a:lnTo>
                    <a:pt x="1814" y="923"/>
                  </a:lnTo>
                  <a:lnTo>
                    <a:pt x="1814" y="923"/>
                  </a:lnTo>
                  <a:lnTo>
                    <a:pt x="1814" y="918"/>
                  </a:lnTo>
                  <a:lnTo>
                    <a:pt x="1809" y="923"/>
                  </a:lnTo>
                  <a:lnTo>
                    <a:pt x="1809" y="923"/>
                  </a:lnTo>
                  <a:lnTo>
                    <a:pt x="1803" y="918"/>
                  </a:lnTo>
                  <a:lnTo>
                    <a:pt x="1803" y="918"/>
                  </a:lnTo>
                  <a:lnTo>
                    <a:pt x="1803" y="923"/>
                  </a:lnTo>
                  <a:lnTo>
                    <a:pt x="1803" y="923"/>
                  </a:lnTo>
                  <a:lnTo>
                    <a:pt x="1798" y="923"/>
                  </a:lnTo>
                  <a:lnTo>
                    <a:pt x="1803" y="929"/>
                  </a:lnTo>
                  <a:lnTo>
                    <a:pt x="1798" y="923"/>
                  </a:lnTo>
                  <a:lnTo>
                    <a:pt x="1798" y="929"/>
                  </a:lnTo>
                  <a:lnTo>
                    <a:pt x="1798" y="923"/>
                  </a:lnTo>
                  <a:lnTo>
                    <a:pt x="1798" y="923"/>
                  </a:lnTo>
                  <a:lnTo>
                    <a:pt x="1798" y="918"/>
                  </a:lnTo>
                  <a:lnTo>
                    <a:pt x="1798" y="918"/>
                  </a:lnTo>
                  <a:lnTo>
                    <a:pt x="1798" y="913"/>
                  </a:lnTo>
                  <a:lnTo>
                    <a:pt x="1798" y="902"/>
                  </a:lnTo>
                  <a:lnTo>
                    <a:pt x="1798" y="892"/>
                  </a:lnTo>
                  <a:lnTo>
                    <a:pt x="1803" y="881"/>
                  </a:lnTo>
                  <a:lnTo>
                    <a:pt x="1798" y="881"/>
                  </a:lnTo>
                  <a:lnTo>
                    <a:pt x="1809" y="876"/>
                  </a:lnTo>
                  <a:lnTo>
                    <a:pt x="1809" y="876"/>
                  </a:lnTo>
                  <a:lnTo>
                    <a:pt x="1809" y="876"/>
                  </a:lnTo>
                  <a:lnTo>
                    <a:pt x="1814" y="871"/>
                  </a:lnTo>
                  <a:lnTo>
                    <a:pt x="1814" y="876"/>
                  </a:lnTo>
                  <a:lnTo>
                    <a:pt x="1814" y="876"/>
                  </a:lnTo>
                  <a:lnTo>
                    <a:pt x="1819" y="876"/>
                  </a:lnTo>
                  <a:lnTo>
                    <a:pt x="1819" y="871"/>
                  </a:lnTo>
                  <a:moveTo>
                    <a:pt x="1756" y="981"/>
                  </a:moveTo>
                  <a:lnTo>
                    <a:pt x="1761" y="976"/>
                  </a:lnTo>
                  <a:lnTo>
                    <a:pt x="1756" y="971"/>
                  </a:lnTo>
                  <a:lnTo>
                    <a:pt x="1756" y="950"/>
                  </a:lnTo>
                  <a:lnTo>
                    <a:pt x="1756" y="955"/>
                  </a:lnTo>
                  <a:lnTo>
                    <a:pt x="1756" y="939"/>
                  </a:lnTo>
                  <a:lnTo>
                    <a:pt x="1761" y="939"/>
                  </a:lnTo>
                  <a:lnTo>
                    <a:pt x="1761" y="944"/>
                  </a:lnTo>
                  <a:lnTo>
                    <a:pt x="1767" y="955"/>
                  </a:lnTo>
                  <a:lnTo>
                    <a:pt x="1761" y="966"/>
                  </a:lnTo>
                  <a:lnTo>
                    <a:pt x="1767" y="966"/>
                  </a:lnTo>
                  <a:lnTo>
                    <a:pt x="1767" y="976"/>
                  </a:lnTo>
                  <a:lnTo>
                    <a:pt x="1767" y="981"/>
                  </a:lnTo>
                  <a:lnTo>
                    <a:pt x="1767" y="992"/>
                  </a:lnTo>
                  <a:lnTo>
                    <a:pt x="1767" y="992"/>
                  </a:lnTo>
                  <a:lnTo>
                    <a:pt x="1772" y="992"/>
                  </a:lnTo>
                  <a:lnTo>
                    <a:pt x="1777" y="1003"/>
                  </a:lnTo>
                  <a:lnTo>
                    <a:pt x="1777" y="1013"/>
                  </a:lnTo>
                  <a:lnTo>
                    <a:pt x="1788" y="1029"/>
                  </a:lnTo>
                  <a:lnTo>
                    <a:pt x="1788" y="1034"/>
                  </a:lnTo>
                  <a:lnTo>
                    <a:pt x="1782" y="1034"/>
                  </a:lnTo>
                  <a:lnTo>
                    <a:pt x="1777" y="1029"/>
                  </a:lnTo>
                  <a:lnTo>
                    <a:pt x="1777" y="1029"/>
                  </a:lnTo>
                  <a:lnTo>
                    <a:pt x="1777" y="1029"/>
                  </a:lnTo>
                  <a:lnTo>
                    <a:pt x="1777" y="1024"/>
                  </a:lnTo>
                  <a:lnTo>
                    <a:pt x="1772" y="1018"/>
                  </a:lnTo>
                  <a:lnTo>
                    <a:pt x="1772" y="1008"/>
                  </a:lnTo>
                  <a:lnTo>
                    <a:pt x="1761" y="997"/>
                  </a:lnTo>
                  <a:lnTo>
                    <a:pt x="1756" y="981"/>
                  </a:lnTo>
                  <a:lnTo>
                    <a:pt x="1756" y="981"/>
                  </a:lnTo>
                  <a:moveTo>
                    <a:pt x="1846" y="1134"/>
                  </a:moveTo>
                  <a:lnTo>
                    <a:pt x="1840" y="1129"/>
                  </a:lnTo>
                  <a:lnTo>
                    <a:pt x="1840" y="1134"/>
                  </a:lnTo>
                  <a:lnTo>
                    <a:pt x="1835" y="1129"/>
                  </a:lnTo>
                  <a:lnTo>
                    <a:pt x="1840" y="1124"/>
                  </a:lnTo>
                  <a:lnTo>
                    <a:pt x="1835" y="1119"/>
                  </a:lnTo>
                  <a:lnTo>
                    <a:pt x="1835" y="1108"/>
                  </a:lnTo>
                  <a:lnTo>
                    <a:pt x="1830" y="1097"/>
                  </a:lnTo>
                  <a:lnTo>
                    <a:pt x="1835" y="1087"/>
                  </a:lnTo>
                  <a:lnTo>
                    <a:pt x="1835" y="1066"/>
                  </a:lnTo>
                  <a:lnTo>
                    <a:pt x="1830" y="1055"/>
                  </a:lnTo>
                  <a:lnTo>
                    <a:pt x="1830" y="1050"/>
                  </a:lnTo>
                  <a:lnTo>
                    <a:pt x="1840" y="1055"/>
                  </a:lnTo>
                  <a:lnTo>
                    <a:pt x="1840" y="1076"/>
                  </a:lnTo>
                  <a:lnTo>
                    <a:pt x="1846" y="1082"/>
                  </a:lnTo>
                  <a:lnTo>
                    <a:pt x="1846" y="1087"/>
                  </a:lnTo>
                  <a:lnTo>
                    <a:pt x="1840" y="1103"/>
                  </a:lnTo>
                  <a:lnTo>
                    <a:pt x="1840" y="1124"/>
                  </a:lnTo>
                  <a:lnTo>
                    <a:pt x="1846" y="1124"/>
                  </a:lnTo>
                  <a:lnTo>
                    <a:pt x="1846" y="1134"/>
                  </a:lnTo>
                  <a:moveTo>
                    <a:pt x="2146" y="84"/>
                  </a:moveTo>
                  <a:lnTo>
                    <a:pt x="2136" y="84"/>
                  </a:lnTo>
                  <a:lnTo>
                    <a:pt x="2136" y="74"/>
                  </a:lnTo>
                  <a:lnTo>
                    <a:pt x="2136" y="74"/>
                  </a:lnTo>
                  <a:lnTo>
                    <a:pt x="2136" y="69"/>
                  </a:lnTo>
                  <a:lnTo>
                    <a:pt x="2136" y="63"/>
                  </a:lnTo>
                  <a:lnTo>
                    <a:pt x="2136" y="58"/>
                  </a:lnTo>
                  <a:lnTo>
                    <a:pt x="2130" y="58"/>
                  </a:lnTo>
                  <a:lnTo>
                    <a:pt x="2130" y="58"/>
                  </a:lnTo>
                  <a:lnTo>
                    <a:pt x="2130" y="58"/>
                  </a:lnTo>
                  <a:lnTo>
                    <a:pt x="2130" y="58"/>
                  </a:lnTo>
                  <a:lnTo>
                    <a:pt x="2130" y="63"/>
                  </a:lnTo>
                  <a:lnTo>
                    <a:pt x="2125" y="63"/>
                  </a:lnTo>
                  <a:lnTo>
                    <a:pt x="2125" y="63"/>
                  </a:lnTo>
                  <a:lnTo>
                    <a:pt x="2125" y="69"/>
                  </a:lnTo>
                  <a:lnTo>
                    <a:pt x="2130" y="69"/>
                  </a:lnTo>
                  <a:lnTo>
                    <a:pt x="2125" y="69"/>
                  </a:lnTo>
                  <a:lnTo>
                    <a:pt x="2125" y="69"/>
                  </a:lnTo>
                  <a:lnTo>
                    <a:pt x="2125" y="74"/>
                  </a:lnTo>
                  <a:lnTo>
                    <a:pt x="2130" y="74"/>
                  </a:lnTo>
                  <a:lnTo>
                    <a:pt x="2130" y="74"/>
                  </a:lnTo>
                  <a:lnTo>
                    <a:pt x="2130" y="69"/>
                  </a:lnTo>
                  <a:lnTo>
                    <a:pt x="2130" y="74"/>
                  </a:lnTo>
                  <a:lnTo>
                    <a:pt x="2130" y="74"/>
                  </a:lnTo>
                  <a:lnTo>
                    <a:pt x="2130" y="79"/>
                  </a:lnTo>
                  <a:lnTo>
                    <a:pt x="2130" y="79"/>
                  </a:lnTo>
                  <a:lnTo>
                    <a:pt x="2130" y="79"/>
                  </a:lnTo>
                  <a:lnTo>
                    <a:pt x="2130" y="79"/>
                  </a:lnTo>
                  <a:lnTo>
                    <a:pt x="2130" y="79"/>
                  </a:lnTo>
                  <a:lnTo>
                    <a:pt x="2130" y="84"/>
                  </a:lnTo>
                  <a:lnTo>
                    <a:pt x="2130" y="84"/>
                  </a:lnTo>
                  <a:lnTo>
                    <a:pt x="2125" y="84"/>
                  </a:lnTo>
                  <a:lnTo>
                    <a:pt x="2120" y="74"/>
                  </a:lnTo>
                  <a:lnTo>
                    <a:pt x="2120" y="69"/>
                  </a:lnTo>
                  <a:lnTo>
                    <a:pt x="2125" y="69"/>
                  </a:lnTo>
                  <a:lnTo>
                    <a:pt x="2125" y="69"/>
                  </a:lnTo>
                  <a:lnTo>
                    <a:pt x="2125" y="63"/>
                  </a:lnTo>
                  <a:lnTo>
                    <a:pt x="2125" y="63"/>
                  </a:lnTo>
                  <a:lnTo>
                    <a:pt x="2125" y="58"/>
                  </a:lnTo>
                  <a:lnTo>
                    <a:pt x="2125" y="53"/>
                  </a:lnTo>
                  <a:lnTo>
                    <a:pt x="2130" y="53"/>
                  </a:lnTo>
                  <a:lnTo>
                    <a:pt x="2130" y="53"/>
                  </a:lnTo>
                  <a:lnTo>
                    <a:pt x="2130" y="53"/>
                  </a:lnTo>
                  <a:lnTo>
                    <a:pt x="2130" y="58"/>
                  </a:lnTo>
                  <a:lnTo>
                    <a:pt x="2136" y="58"/>
                  </a:lnTo>
                  <a:lnTo>
                    <a:pt x="2136" y="53"/>
                  </a:lnTo>
                  <a:lnTo>
                    <a:pt x="2130" y="47"/>
                  </a:lnTo>
                  <a:lnTo>
                    <a:pt x="2136" y="47"/>
                  </a:lnTo>
                  <a:lnTo>
                    <a:pt x="2136" y="47"/>
                  </a:lnTo>
                  <a:lnTo>
                    <a:pt x="2141" y="53"/>
                  </a:lnTo>
                  <a:lnTo>
                    <a:pt x="2141" y="53"/>
                  </a:lnTo>
                  <a:lnTo>
                    <a:pt x="2151" y="53"/>
                  </a:lnTo>
                  <a:lnTo>
                    <a:pt x="2151" y="53"/>
                  </a:lnTo>
                  <a:lnTo>
                    <a:pt x="2151" y="53"/>
                  </a:lnTo>
                  <a:lnTo>
                    <a:pt x="2146" y="58"/>
                  </a:lnTo>
                  <a:lnTo>
                    <a:pt x="2146" y="58"/>
                  </a:lnTo>
                  <a:lnTo>
                    <a:pt x="2141" y="58"/>
                  </a:lnTo>
                  <a:lnTo>
                    <a:pt x="2141" y="63"/>
                  </a:lnTo>
                  <a:lnTo>
                    <a:pt x="2141" y="63"/>
                  </a:lnTo>
                  <a:lnTo>
                    <a:pt x="2146" y="58"/>
                  </a:lnTo>
                  <a:lnTo>
                    <a:pt x="2146" y="63"/>
                  </a:lnTo>
                  <a:lnTo>
                    <a:pt x="2151" y="69"/>
                  </a:lnTo>
                  <a:lnTo>
                    <a:pt x="2151" y="74"/>
                  </a:lnTo>
                  <a:lnTo>
                    <a:pt x="2157" y="74"/>
                  </a:lnTo>
                  <a:lnTo>
                    <a:pt x="2157" y="79"/>
                  </a:lnTo>
                  <a:lnTo>
                    <a:pt x="2157" y="79"/>
                  </a:lnTo>
                  <a:lnTo>
                    <a:pt x="2151" y="84"/>
                  </a:lnTo>
                  <a:lnTo>
                    <a:pt x="2151" y="84"/>
                  </a:lnTo>
                  <a:lnTo>
                    <a:pt x="2151" y="84"/>
                  </a:lnTo>
                  <a:lnTo>
                    <a:pt x="2146" y="84"/>
                  </a:lnTo>
                  <a:moveTo>
                    <a:pt x="79" y="5"/>
                  </a:moveTo>
                  <a:lnTo>
                    <a:pt x="84" y="5"/>
                  </a:lnTo>
                  <a:lnTo>
                    <a:pt x="95" y="5"/>
                  </a:lnTo>
                  <a:lnTo>
                    <a:pt x="100" y="16"/>
                  </a:lnTo>
                  <a:lnTo>
                    <a:pt x="111" y="21"/>
                  </a:lnTo>
                  <a:lnTo>
                    <a:pt x="105" y="26"/>
                  </a:lnTo>
                  <a:lnTo>
                    <a:pt x="111" y="32"/>
                  </a:lnTo>
                  <a:lnTo>
                    <a:pt x="105" y="37"/>
                  </a:lnTo>
                  <a:lnTo>
                    <a:pt x="111" y="37"/>
                  </a:lnTo>
                  <a:lnTo>
                    <a:pt x="105" y="37"/>
                  </a:lnTo>
                  <a:lnTo>
                    <a:pt x="111" y="42"/>
                  </a:lnTo>
                  <a:lnTo>
                    <a:pt x="105" y="42"/>
                  </a:lnTo>
                  <a:lnTo>
                    <a:pt x="105" y="42"/>
                  </a:lnTo>
                  <a:lnTo>
                    <a:pt x="111" y="42"/>
                  </a:lnTo>
                  <a:lnTo>
                    <a:pt x="111" y="47"/>
                  </a:lnTo>
                  <a:lnTo>
                    <a:pt x="126" y="53"/>
                  </a:lnTo>
                  <a:lnTo>
                    <a:pt x="142" y="53"/>
                  </a:lnTo>
                  <a:lnTo>
                    <a:pt x="142" y="53"/>
                  </a:lnTo>
                  <a:lnTo>
                    <a:pt x="142" y="53"/>
                  </a:lnTo>
                  <a:lnTo>
                    <a:pt x="142" y="53"/>
                  </a:lnTo>
                  <a:lnTo>
                    <a:pt x="147" y="53"/>
                  </a:lnTo>
                  <a:lnTo>
                    <a:pt x="142" y="53"/>
                  </a:lnTo>
                  <a:lnTo>
                    <a:pt x="153" y="53"/>
                  </a:lnTo>
                  <a:lnTo>
                    <a:pt x="158" y="58"/>
                  </a:lnTo>
                  <a:lnTo>
                    <a:pt x="158" y="63"/>
                  </a:lnTo>
                  <a:lnTo>
                    <a:pt x="163" y="63"/>
                  </a:lnTo>
                  <a:lnTo>
                    <a:pt x="158" y="69"/>
                  </a:lnTo>
                  <a:lnTo>
                    <a:pt x="158" y="69"/>
                  </a:lnTo>
                  <a:lnTo>
                    <a:pt x="158" y="69"/>
                  </a:lnTo>
                  <a:lnTo>
                    <a:pt x="163" y="74"/>
                  </a:lnTo>
                  <a:lnTo>
                    <a:pt x="158" y="74"/>
                  </a:lnTo>
                  <a:lnTo>
                    <a:pt x="158" y="74"/>
                  </a:lnTo>
                  <a:lnTo>
                    <a:pt x="153" y="79"/>
                  </a:lnTo>
                  <a:lnTo>
                    <a:pt x="147" y="74"/>
                  </a:lnTo>
                  <a:lnTo>
                    <a:pt x="142" y="79"/>
                  </a:lnTo>
                  <a:lnTo>
                    <a:pt x="142" y="74"/>
                  </a:lnTo>
                  <a:lnTo>
                    <a:pt x="142" y="74"/>
                  </a:lnTo>
                  <a:lnTo>
                    <a:pt x="147" y="74"/>
                  </a:lnTo>
                  <a:lnTo>
                    <a:pt x="142" y="74"/>
                  </a:lnTo>
                  <a:lnTo>
                    <a:pt x="142" y="69"/>
                  </a:lnTo>
                  <a:lnTo>
                    <a:pt x="137" y="69"/>
                  </a:lnTo>
                  <a:lnTo>
                    <a:pt x="142" y="74"/>
                  </a:lnTo>
                  <a:lnTo>
                    <a:pt x="137" y="79"/>
                  </a:lnTo>
                  <a:lnTo>
                    <a:pt x="126" y="84"/>
                  </a:lnTo>
                  <a:lnTo>
                    <a:pt x="121" y="100"/>
                  </a:lnTo>
                  <a:lnTo>
                    <a:pt x="116" y="105"/>
                  </a:lnTo>
                  <a:lnTo>
                    <a:pt x="111" y="105"/>
                  </a:lnTo>
                  <a:lnTo>
                    <a:pt x="111" y="90"/>
                  </a:lnTo>
                  <a:lnTo>
                    <a:pt x="105" y="90"/>
                  </a:lnTo>
                  <a:lnTo>
                    <a:pt x="95" y="95"/>
                  </a:lnTo>
                  <a:lnTo>
                    <a:pt x="95" y="95"/>
                  </a:lnTo>
                  <a:lnTo>
                    <a:pt x="95" y="90"/>
                  </a:lnTo>
                  <a:lnTo>
                    <a:pt x="105" y="84"/>
                  </a:lnTo>
                  <a:lnTo>
                    <a:pt x="111" y="74"/>
                  </a:lnTo>
                  <a:lnTo>
                    <a:pt x="111" y="69"/>
                  </a:lnTo>
                  <a:lnTo>
                    <a:pt x="111" y="69"/>
                  </a:lnTo>
                  <a:lnTo>
                    <a:pt x="111" y="63"/>
                  </a:lnTo>
                  <a:lnTo>
                    <a:pt x="95" y="58"/>
                  </a:lnTo>
                  <a:lnTo>
                    <a:pt x="89" y="63"/>
                  </a:lnTo>
                  <a:lnTo>
                    <a:pt x="95" y="63"/>
                  </a:lnTo>
                  <a:lnTo>
                    <a:pt x="84" y="69"/>
                  </a:lnTo>
                  <a:lnTo>
                    <a:pt x="79" y="74"/>
                  </a:lnTo>
                  <a:lnTo>
                    <a:pt x="79" y="69"/>
                  </a:lnTo>
                  <a:lnTo>
                    <a:pt x="79" y="74"/>
                  </a:lnTo>
                  <a:lnTo>
                    <a:pt x="84" y="69"/>
                  </a:lnTo>
                  <a:lnTo>
                    <a:pt x="74" y="74"/>
                  </a:lnTo>
                  <a:lnTo>
                    <a:pt x="58" y="90"/>
                  </a:lnTo>
                  <a:lnTo>
                    <a:pt x="58" y="90"/>
                  </a:lnTo>
                  <a:lnTo>
                    <a:pt x="58" y="95"/>
                  </a:lnTo>
                  <a:lnTo>
                    <a:pt x="58" y="100"/>
                  </a:lnTo>
                  <a:lnTo>
                    <a:pt x="47" y="121"/>
                  </a:lnTo>
                  <a:lnTo>
                    <a:pt x="37" y="127"/>
                  </a:lnTo>
                  <a:lnTo>
                    <a:pt x="31" y="132"/>
                  </a:lnTo>
                  <a:lnTo>
                    <a:pt x="26" y="127"/>
                  </a:lnTo>
                  <a:lnTo>
                    <a:pt x="26" y="121"/>
                  </a:lnTo>
                  <a:lnTo>
                    <a:pt x="31" y="111"/>
                  </a:lnTo>
                  <a:lnTo>
                    <a:pt x="31" y="100"/>
                  </a:lnTo>
                  <a:lnTo>
                    <a:pt x="53" y="74"/>
                  </a:lnTo>
                  <a:lnTo>
                    <a:pt x="53" y="74"/>
                  </a:lnTo>
                  <a:lnTo>
                    <a:pt x="42" y="79"/>
                  </a:lnTo>
                  <a:lnTo>
                    <a:pt x="42" y="79"/>
                  </a:lnTo>
                  <a:lnTo>
                    <a:pt x="47" y="74"/>
                  </a:lnTo>
                  <a:lnTo>
                    <a:pt x="53" y="69"/>
                  </a:lnTo>
                  <a:lnTo>
                    <a:pt x="68" y="53"/>
                  </a:lnTo>
                  <a:lnTo>
                    <a:pt x="63" y="58"/>
                  </a:lnTo>
                  <a:lnTo>
                    <a:pt x="74" y="53"/>
                  </a:lnTo>
                  <a:lnTo>
                    <a:pt x="68" y="58"/>
                  </a:lnTo>
                  <a:lnTo>
                    <a:pt x="68" y="58"/>
                  </a:lnTo>
                  <a:lnTo>
                    <a:pt x="79" y="53"/>
                  </a:lnTo>
                  <a:lnTo>
                    <a:pt x="89" y="53"/>
                  </a:lnTo>
                  <a:lnTo>
                    <a:pt x="100" y="58"/>
                  </a:lnTo>
                  <a:lnTo>
                    <a:pt x="100" y="53"/>
                  </a:lnTo>
                  <a:lnTo>
                    <a:pt x="111" y="53"/>
                  </a:lnTo>
                  <a:lnTo>
                    <a:pt x="105" y="47"/>
                  </a:lnTo>
                  <a:lnTo>
                    <a:pt x="111" y="47"/>
                  </a:lnTo>
                  <a:lnTo>
                    <a:pt x="100" y="42"/>
                  </a:lnTo>
                  <a:lnTo>
                    <a:pt x="100" y="37"/>
                  </a:lnTo>
                  <a:lnTo>
                    <a:pt x="84" y="42"/>
                  </a:lnTo>
                  <a:lnTo>
                    <a:pt x="74" y="47"/>
                  </a:lnTo>
                  <a:lnTo>
                    <a:pt x="68" y="42"/>
                  </a:lnTo>
                  <a:lnTo>
                    <a:pt x="63" y="37"/>
                  </a:lnTo>
                  <a:lnTo>
                    <a:pt x="58" y="37"/>
                  </a:lnTo>
                  <a:lnTo>
                    <a:pt x="58" y="37"/>
                  </a:lnTo>
                  <a:lnTo>
                    <a:pt x="53" y="42"/>
                  </a:lnTo>
                  <a:lnTo>
                    <a:pt x="53" y="37"/>
                  </a:lnTo>
                  <a:lnTo>
                    <a:pt x="53" y="32"/>
                  </a:lnTo>
                  <a:lnTo>
                    <a:pt x="21" y="42"/>
                  </a:lnTo>
                  <a:lnTo>
                    <a:pt x="21" y="42"/>
                  </a:lnTo>
                  <a:lnTo>
                    <a:pt x="16" y="42"/>
                  </a:lnTo>
                  <a:lnTo>
                    <a:pt x="21" y="37"/>
                  </a:lnTo>
                  <a:lnTo>
                    <a:pt x="21" y="37"/>
                  </a:lnTo>
                  <a:lnTo>
                    <a:pt x="5" y="42"/>
                  </a:lnTo>
                  <a:lnTo>
                    <a:pt x="0" y="42"/>
                  </a:lnTo>
                  <a:lnTo>
                    <a:pt x="26" y="26"/>
                  </a:lnTo>
                  <a:lnTo>
                    <a:pt x="53" y="16"/>
                  </a:lnTo>
                  <a:lnTo>
                    <a:pt x="58" y="10"/>
                  </a:lnTo>
                  <a:lnTo>
                    <a:pt x="63" y="10"/>
                  </a:lnTo>
                  <a:lnTo>
                    <a:pt x="58" y="10"/>
                  </a:lnTo>
                  <a:lnTo>
                    <a:pt x="63" y="10"/>
                  </a:lnTo>
                  <a:lnTo>
                    <a:pt x="68" y="5"/>
                  </a:lnTo>
                  <a:lnTo>
                    <a:pt x="68" y="5"/>
                  </a:lnTo>
                  <a:lnTo>
                    <a:pt x="63" y="10"/>
                  </a:lnTo>
                  <a:lnTo>
                    <a:pt x="68" y="5"/>
                  </a:lnTo>
                  <a:lnTo>
                    <a:pt x="68" y="5"/>
                  </a:lnTo>
                  <a:lnTo>
                    <a:pt x="74" y="5"/>
                  </a:lnTo>
                  <a:lnTo>
                    <a:pt x="74" y="0"/>
                  </a:lnTo>
                  <a:lnTo>
                    <a:pt x="79" y="5"/>
                  </a:lnTo>
                  <a:moveTo>
                    <a:pt x="58" y="69"/>
                  </a:moveTo>
                  <a:lnTo>
                    <a:pt x="58" y="69"/>
                  </a:lnTo>
                  <a:lnTo>
                    <a:pt x="53" y="74"/>
                  </a:lnTo>
                  <a:lnTo>
                    <a:pt x="63" y="69"/>
                  </a:lnTo>
                  <a:lnTo>
                    <a:pt x="58" y="69"/>
                  </a:lnTo>
                  <a:moveTo>
                    <a:pt x="63" y="26"/>
                  </a:moveTo>
                  <a:lnTo>
                    <a:pt x="68" y="26"/>
                  </a:lnTo>
                  <a:lnTo>
                    <a:pt x="63" y="26"/>
                  </a:lnTo>
                  <a:lnTo>
                    <a:pt x="53" y="32"/>
                  </a:lnTo>
                  <a:lnTo>
                    <a:pt x="58" y="32"/>
                  </a:lnTo>
                  <a:lnTo>
                    <a:pt x="53" y="37"/>
                  </a:lnTo>
                  <a:lnTo>
                    <a:pt x="63" y="32"/>
                  </a:lnTo>
                  <a:lnTo>
                    <a:pt x="63" y="26"/>
                  </a:lnTo>
                  <a:moveTo>
                    <a:pt x="121" y="53"/>
                  </a:moveTo>
                  <a:lnTo>
                    <a:pt x="121" y="58"/>
                  </a:lnTo>
                  <a:lnTo>
                    <a:pt x="132" y="63"/>
                  </a:lnTo>
                  <a:lnTo>
                    <a:pt x="137" y="58"/>
                  </a:lnTo>
                  <a:lnTo>
                    <a:pt x="137" y="63"/>
                  </a:lnTo>
                  <a:lnTo>
                    <a:pt x="137" y="63"/>
                  </a:lnTo>
                  <a:lnTo>
                    <a:pt x="142" y="58"/>
                  </a:lnTo>
                  <a:lnTo>
                    <a:pt x="142" y="53"/>
                  </a:lnTo>
                  <a:lnTo>
                    <a:pt x="137" y="58"/>
                  </a:lnTo>
                  <a:lnTo>
                    <a:pt x="137" y="53"/>
                  </a:lnTo>
                  <a:lnTo>
                    <a:pt x="132" y="58"/>
                  </a:lnTo>
                  <a:lnTo>
                    <a:pt x="132" y="53"/>
                  </a:lnTo>
                  <a:lnTo>
                    <a:pt x="126" y="53"/>
                  </a:lnTo>
                  <a:lnTo>
                    <a:pt x="126" y="58"/>
                  </a:lnTo>
                  <a:lnTo>
                    <a:pt x="126" y="53"/>
                  </a:lnTo>
                  <a:lnTo>
                    <a:pt x="121" y="53"/>
                  </a:lnTo>
                  <a:moveTo>
                    <a:pt x="158" y="100"/>
                  </a:moveTo>
                  <a:lnTo>
                    <a:pt x="158" y="100"/>
                  </a:lnTo>
                  <a:lnTo>
                    <a:pt x="153" y="100"/>
                  </a:lnTo>
                  <a:lnTo>
                    <a:pt x="163" y="90"/>
                  </a:lnTo>
                  <a:lnTo>
                    <a:pt x="184" y="90"/>
                  </a:lnTo>
                  <a:lnTo>
                    <a:pt x="190" y="90"/>
                  </a:lnTo>
                  <a:lnTo>
                    <a:pt x="195" y="90"/>
                  </a:lnTo>
                  <a:lnTo>
                    <a:pt x="195" y="90"/>
                  </a:lnTo>
                  <a:lnTo>
                    <a:pt x="200" y="84"/>
                  </a:lnTo>
                  <a:lnTo>
                    <a:pt x="190" y="84"/>
                  </a:lnTo>
                  <a:lnTo>
                    <a:pt x="195" y="84"/>
                  </a:lnTo>
                  <a:lnTo>
                    <a:pt x="200" y="84"/>
                  </a:lnTo>
                  <a:lnTo>
                    <a:pt x="195" y="84"/>
                  </a:lnTo>
                  <a:lnTo>
                    <a:pt x="216" y="79"/>
                  </a:lnTo>
                  <a:lnTo>
                    <a:pt x="211" y="84"/>
                  </a:lnTo>
                  <a:lnTo>
                    <a:pt x="205" y="84"/>
                  </a:lnTo>
                  <a:lnTo>
                    <a:pt x="211" y="90"/>
                  </a:lnTo>
                  <a:lnTo>
                    <a:pt x="205" y="90"/>
                  </a:lnTo>
                  <a:lnTo>
                    <a:pt x="205" y="95"/>
                  </a:lnTo>
                  <a:lnTo>
                    <a:pt x="195" y="100"/>
                  </a:lnTo>
                  <a:lnTo>
                    <a:pt x="184" y="100"/>
                  </a:lnTo>
                  <a:lnTo>
                    <a:pt x="169" y="100"/>
                  </a:lnTo>
                  <a:lnTo>
                    <a:pt x="158" y="100"/>
                  </a:lnTo>
                  <a:lnTo>
                    <a:pt x="158" y="100"/>
                  </a:lnTo>
                  <a:moveTo>
                    <a:pt x="158" y="105"/>
                  </a:moveTo>
                  <a:lnTo>
                    <a:pt x="158" y="105"/>
                  </a:lnTo>
                  <a:lnTo>
                    <a:pt x="158" y="111"/>
                  </a:lnTo>
                  <a:lnTo>
                    <a:pt x="142" y="121"/>
                  </a:lnTo>
                  <a:lnTo>
                    <a:pt x="126" y="127"/>
                  </a:lnTo>
                  <a:lnTo>
                    <a:pt x="111" y="132"/>
                  </a:lnTo>
                  <a:lnTo>
                    <a:pt x="100" y="137"/>
                  </a:lnTo>
                  <a:lnTo>
                    <a:pt x="89" y="132"/>
                  </a:lnTo>
                  <a:lnTo>
                    <a:pt x="95" y="132"/>
                  </a:lnTo>
                  <a:lnTo>
                    <a:pt x="89" y="127"/>
                  </a:lnTo>
                  <a:lnTo>
                    <a:pt x="105" y="111"/>
                  </a:lnTo>
                  <a:lnTo>
                    <a:pt x="105" y="111"/>
                  </a:lnTo>
                  <a:lnTo>
                    <a:pt x="105" y="116"/>
                  </a:lnTo>
                  <a:lnTo>
                    <a:pt x="105" y="116"/>
                  </a:lnTo>
                  <a:lnTo>
                    <a:pt x="105" y="116"/>
                  </a:lnTo>
                  <a:lnTo>
                    <a:pt x="105" y="116"/>
                  </a:lnTo>
                  <a:lnTo>
                    <a:pt x="95" y="121"/>
                  </a:lnTo>
                  <a:lnTo>
                    <a:pt x="95" y="121"/>
                  </a:lnTo>
                  <a:lnTo>
                    <a:pt x="100" y="127"/>
                  </a:lnTo>
                  <a:lnTo>
                    <a:pt x="105" y="121"/>
                  </a:lnTo>
                  <a:lnTo>
                    <a:pt x="116" y="121"/>
                  </a:lnTo>
                  <a:lnTo>
                    <a:pt x="126" y="111"/>
                  </a:lnTo>
                  <a:lnTo>
                    <a:pt x="142" y="116"/>
                  </a:lnTo>
                  <a:lnTo>
                    <a:pt x="137" y="111"/>
                  </a:lnTo>
                  <a:lnTo>
                    <a:pt x="142" y="111"/>
                  </a:lnTo>
                  <a:lnTo>
                    <a:pt x="158" y="105"/>
                  </a:lnTo>
                  <a:moveTo>
                    <a:pt x="1793" y="839"/>
                  </a:moveTo>
                  <a:lnTo>
                    <a:pt x="1793" y="844"/>
                  </a:lnTo>
                  <a:lnTo>
                    <a:pt x="1782" y="860"/>
                  </a:lnTo>
                  <a:lnTo>
                    <a:pt x="1777" y="855"/>
                  </a:lnTo>
                  <a:lnTo>
                    <a:pt x="1793" y="834"/>
                  </a:lnTo>
                  <a:lnTo>
                    <a:pt x="1793" y="839"/>
                  </a:lnTo>
                  <a:lnTo>
                    <a:pt x="1793" y="839"/>
                  </a:lnTo>
                  <a:moveTo>
                    <a:pt x="211" y="1166"/>
                  </a:moveTo>
                  <a:lnTo>
                    <a:pt x="205" y="1166"/>
                  </a:lnTo>
                  <a:lnTo>
                    <a:pt x="205" y="1166"/>
                  </a:lnTo>
                  <a:lnTo>
                    <a:pt x="200" y="1161"/>
                  </a:lnTo>
                  <a:lnTo>
                    <a:pt x="200" y="1161"/>
                  </a:lnTo>
                  <a:lnTo>
                    <a:pt x="195" y="1161"/>
                  </a:lnTo>
                  <a:lnTo>
                    <a:pt x="200" y="1156"/>
                  </a:lnTo>
                  <a:lnTo>
                    <a:pt x="200" y="1161"/>
                  </a:lnTo>
                  <a:lnTo>
                    <a:pt x="200" y="1156"/>
                  </a:lnTo>
                  <a:lnTo>
                    <a:pt x="200" y="1150"/>
                  </a:lnTo>
                  <a:lnTo>
                    <a:pt x="200" y="1150"/>
                  </a:lnTo>
                  <a:lnTo>
                    <a:pt x="216" y="1161"/>
                  </a:lnTo>
                  <a:lnTo>
                    <a:pt x="216" y="1166"/>
                  </a:lnTo>
                  <a:lnTo>
                    <a:pt x="216" y="1166"/>
                  </a:lnTo>
                  <a:lnTo>
                    <a:pt x="216" y="1166"/>
                  </a:lnTo>
                  <a:lnTo>
                    <a:pt x="221" y="1171"/>
                  </a:lnTo>
                  <a:lnTo>
                    <a:pt x="216" y="1171"/>
                  </a:lnTo>
                  <a:lnTo>
                    <a:pt x="216" y="1177"/>
                  </a:lnTo>
                  <a:lnTo>
                    <a:pt x="211" y="1171"/>
                  </a:lnTo>
                  <a:lnTo>
                    <a:pt x="211" y="1171"/>
                  </a:lnTo>
                  <a:lnTo>
                    <a:pt x="216" y="1166"/>
                  </a:lnTo>
                  <a:lnTo>
                    <a:pt x="211" y="1166"/>
                  </a:lnTo>
                  <a:lnTo>
                    <a:pt x="211" y="1166"/>
                  </a:lnTo>
                  <a:lnTo>
                    <a:pt x="211" y="1166"/>
                  </a:lnTo>
                </a:path>
              </a:pathLst>
            </a:custGeom>
            <a:noFill/>
            <a:ln w="5"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43" name="Freeform 751"/>
            <p:cNvSpPr>
              <a:spLocks/>
            </p:cNvSpPr>
            <p:nvPr/>
          </p:nvSpPr>
          <p:spPr bwMode="auto">
            <a:xfrm>
              <a:off x="3311" y="2215"/>
              <a:ext cx="16" cy="16"/>
            </a:xfrm>
            <a:custGeom>
              <a:avLst/>
              <a:gdLst>
                <a:gd name="T0" fmla="*/ 0 w 16"/>
                <a:gd name="T1" fmla="*/ 0 h 16"/>
                <a:gd name="T2" fmla="*/ 16 w 16"/>
                <a:gd name="T3" fmla="*/ 0 h 16"/>
                <a:gd name="T4" fmla="*/ 16 w 16"/>
                <a:gd name="T5" fmla="*/ 6 h 16"/>
                <a:gd name="T6" fmla="*/ 16 w 16"/>
                <a:gd name="T7" fmla="*/ 11 h 16"/>
                <a:gd name="T8" fmla="*/ 10 w 16"/>
                <a:gd name="T9" fmla="*/ 11 h 16"/>
                <a:gd name="T10" fmla="*/ 5 w 16"/>
                <a:gd name="T11" fmla="*/ 11 h 16"/>
                <a:gd name="T12" fmla="*/ 5 w 16"/>
                <a:gd name="T13" fmla="*/ 11 h 16"/>
                <a:gd name="T14" fmla="*/ 5 w 16"/>
                <a:gd name="T15" fmla="*/ 11 h 16"/>
                <a:gd name="T16" fmla="*/ 0 w 16"/>
                <a:gd name="T17" fmla="*/ 16 h 16"/>
                <a:gd name="T18" fmla="*/ 0 w 16"/>
                <a:gd name="T19" fmla="*/ 16 h 16"/>
                <a:gd name="T20" fmla="*/ 0 w 16"/>
                <a:gd name="T21" fmla="*/ 11 h 16"/>
                <a:gd name="T22" fmla="*/ 0 w 16"/>
                <a:gd name="T23" fmla="*/ 11 h 16"/>
                <a:gd name="T24" fmla="*/ 0 w 16"/>
                <a:gd name="T25" fmla="*/ 11 h 16"/>
                <a:gd name="T26" fmla="*/ 0 w 16"/>
                <a:gd name="T27" fmla="*/ 11 h 16"/>
                <a:gd name="T28" fmla="*/ 0 w 16"/>
                <a:gd name="T29" fmla="*/ 6 h 16"/>
                <a:gd name="T30" fmla="*/ 0 w 16"/>
                <a:gd name="T31" fmla="*/ 0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6" h="16">
                  <a:moveTo>
                    <a:pt x="0" y="0"/>
                  </a:moveTo>
                  <a:lnTo>
                    <a:pt x="16" y="0"/>
                  </a:lnTo>
                  <a:lnTo>
                    <a:pt x="16" y="6"/>
                  </a:lnTo>
                  <a:lnTo>
                    <a:pt x="16" y="11"/>
                  </a:lnTo>
                  <a:lnTo>
                    <a:pt x="10" y="11"/>
                  </a:lnTo>
                  <a:lnTo>
                    <a:pt x="5" y="11"/>
                  </a:lnTo>
                  <a:lnTo>
                    <a:pt x="5" y="11"/>
                  </a:lnTo>
                  <a:lnTo>
                    <a:pt x="5" y="11"/>
                  </a:lnTo>
                  <a:lnTo>
                    <a:pt x="0" y="16"/>
                  </a:lnTo>
                  <a:lnTo>
                    <a:pt x="0" y="16"/>
                  </a:lnTo>
                  <a:lnTo>
                    <a:pt x="0" y="11"/>
                  </a:lnTo>
                  <a:lnTo>
                    <a:pt x="0" y="11"/>
                  </a:lnTo>
                  <a:lnTo>
                    <a:pt x="0" y="11"/>
                  </a:lnTo>
                  <a:lnTo>
                    <a:pt x="0" y="11"/>
                  </a:lnTo>
                  <a:lnTo>
                    <a:pt x="0" y="6"/>
                  </a:lnTo>
                  <a:lnTo>
                    <a:pt x="0" y="0"/>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44" name="Freeform 752"/>
            <p:cNvSpPr>
              <a:spLocks noEditPoints="1"/>
            </p:cNvSpPr>
            <p:nvPr/>
          </p:nvSpPr>
          <p:spPr bwMode="auto">
            <a:xfrm>
              <a:off x="3311" y="2215"/>
              <a:ext cx="16" cy="16"/>
            </a:xfrm>
            <a:custGeom>
              <a:avLst/>
              <a:gdLst>
                <a:gd name="T0" fmla="*/ 0 w 3"/>
                <a:gd name="T1" fmla="*/ 0 h 3"/>
                <a:gd name="T2" fmla="*/ 1 w 3"/>
                <a:gd name="T3" fmla="*/ 0 h 3"/>
                <a:gd name="T4" fmla="*/ 2 w 3"/>
                <a:gd name="T5" fmla="*/ 0 h 3"/>
                <a:gd name="T6" fmla="*/ 3 w 3"/>
                <a:gd name="T7" fmla="*/ 0 h 3"/>
                <a:gd name="T8" fmla="*/ 3 w 3"/>
                <a:gd name="T9" fmla="*/ 1 h 3"/>
                <a:gd name="T10" fmla="*/ 2 w 3"/>
                <a:gd name="T11" fmla="*/ 2 h 3"/>
                <a:gd name="T12" fmla="*/ 1 w 3"/>
                <a:gd name="T13" fmla="*/ 2 h 3"/>
                <a:gd name="T14" fmla="*/ 0 w 3"/>
                <a:gd name="T15" fmla="*/ 3 h 3"/>
                <a:gd name="T16" fmla="*/ 0 w 3"/>
                <a:gd name="T17" fmla="*/ 3 h 3"/>
                <a:gd name="T18" fmla="*/ 0 w 3"/>
                <a:gd name="T19" fmla="*/ 2 h 3"/>
                <a:gd name="T20" fmla="*/ 0 w 3"/>
                <a:gd name="T21" fmla="*/ 2 h 3"/>
                <a:gd name="T22" fmla="*/ 0 w 3"/>
                <a:gd name="T23" fmla="*/ 2 h 3"/>
                <a:gd name="T24" fmla="*/ 0 w 3"/>
                <a:gd name="T25" fmla="*/ 2 h 3"/>
                <a:gd name="T26" fmla="*/ 0 w 3"/>
                <a:gd name="T27" fmla="*/ 1 h 3"/>
                <a:gd name="T28" fmla="*/ 0 w 3"/>
                <a:gd name="T29"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 h="3">
                  <a:moveTo>
                    <a:pt x="0" y="0"/>
                  </a:moveTo>
                  <a:lnTo>
                    <a:pt x="1" y="0"/>
                  </a:lnTo>
                  <a:moveTo>
                    <a:pt x="2" y="0"/>
                  </a:moveTo>
                  <a:lnTo>
                    <a:pt x="3" y="0"/>
                  </a:lnTo>
                  <a:lnTo>
                    <a:pt x="3" y="1"/>
                  </a:lnTo>
                  <a:moveTo>
                    <a:pt x="2" y="2"/>
                  </a:moveTo>
                  <a:lnTo>
                    <a:pt x="1" y="2"/>
                  </a:lnTo>
                  <a:moveTo>
                    <a:pt x="0" y="3"/>
                  </a:moveTo>
                  <a:lnTo>
                    <a:pt x="0" y="3"/>
                  </a:lnTo>
                  <a:lnTo>
                    <a:pt x="0" y="2"/>
                  </a:lnTo>
                  <a:lnTo>
                    <a:pt x="0" y="2"/>
                  </a:lnTo>
                  <a:lnTo>
                    <a:pt x="0" y="2"/>
                  </a:lnTo>
                  <a:lnTo>
                    <a:pt x="0" y="2"/>
                  </a:lnTo>
                  <a:lnTo>
                    <a:pt x="0" y="1"/>
                  </a:lnTo>
                  <a:moveTo>
                    <a:pt x="0" y="0"/>
                  </a:moveTo>
                </a:path>
              </a:pathLst>
            </a:custGeom>
            <a:noFill/>
            <a:ln w="0"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45" name="Freeform 753"/>
            <p:cNvSpPr>
              <a:spLocks noEditPoints="1"/>
            </p:cNvSpPr>
            <p:nvPr/>
          </p:nvSpPr>
          <p:spPr bwMode="auto">
            <a:xfrm>
              <a:off x="3390" y="1704"/>
              <a:ext cx="1371" cy="306"/>
            </a:xfrm>
            <a:custGeom>
              <a:avLst/>
              <a:gdLst>
                <a:gd name="T0" fmla="*/ 260 w 260"/>
                <a:gd name="T1" fmla="*/ 0 h 58"/>
                <a:gd name="T2" fmla="*/ 257 w 260"/>
                <a:gd name="T3" fmla="*/ 0 h 58"/>
                <a:gd name="T4" fmla="*/ 256 w 260"/>
                <a:gd name="T5" fmla="*/ 1 h 58"/>
                <a:gd name="T6" fmla="*/ 256 w 260"/>
                <a:gd name="T7" fmla="*/ 3 h 58"/>
                <a:gd name="T8" fmla="*/ 6 w 260"/>
                <a:gd name="T9" fmla="*/ 53 h 58"/>
                <a:gd name="T10" fmla="*/ 5 w 260"/>
                <a:gd name="T11" fmla="*/ 54 h 58"/>
                <a:gd name="T12" fmla="*/ 4 w 260"/>
                <a:gd name="T13" fmla="*/ 55 h 58"/>
                <a:gd name="T14" fmla="*/ 2 w 260"/>
                <a:gd name="T15" fmla="*/ 57 h 58"/>
                <a:gd name="T16" fmla="*/ 1 w 260"/>
                <a:gd name="T17" fmla="*/ 57 h 58"/>
                <a:gd name="T18" fmla="*/ 0 w 260"/>
                <a:gd name="T19" fmla="*/ 58 h 58"/>
                <a:gd name="T20" fmla="*/ 114 w 260"/>
                <a:gd name="T21" fmla="*/ 20 h 58"/>
                <a:gd name="T22" fmla="*/ 112 w 260"/>
                <a:gd name="T23" fmla="*/ 19 h 58"/>
                <a:gd name="T24" fmla="*/ 112 w 260"/>
                <a:gd name="T25" fmla="*/ 18 h 58"/>
                <a:gd name="T26" fmla="*/ 112 w 260"/>
                <a:gd name="T27" fmla="*/ 17 h 58"/>
                <a:gd name="T28" fmla="*/ 110 w 260"/>
                <a:gd name="T29" fmla="*/ 14 h 58"/>
                <a:gd name="T30" fmla="*/ 110 w 260"/>
                <a:gd name="T31" fmla="*/ 13 h 58"/>
                <a:gd name="T32" fmla="*/ 111 w 260"/>
                <a:gd name="T33" fmla="*/ 12 h 58"/>
                <a:gd name="T34" fmla="*/ 110 w 260"/>
                <a:gd name="T35" fmla="*/ 12 h 58"/>
                <a:gd name="T36" fmla="*/ 109 w 260"/>
                <a:gd name="T37" fmla="*/ 11 h 58"/>
                <a:gd name="T38" fmla="*/ 107 w 260"/>
                <a:gd name="T39" fmla="*/ 10 h 58"/>
                <a:gd name="T40" fmla="*/ 106 w 260"/>
                <a:gd name="T41" fmla="*/ 9 h 58"/>
                <a:gd name="T42" fmla="*/ 107 w 260"/>
                <a:gd name="T43" fmla="*/ 6 h 58"/>
                <a:gd name="T44" fmla="*/ 118 w 260"/>
                <a:gd name="T45" fmla="*/ 21 h 58"/>
                <a:gd name="T46" fmla="*/ 119 w 260"/>
                <a:gd name="T47" fmla="*/ 20 h 58"/>
                <a:gd name="T48" fmla="*/ 119 w 260"/>
                <a:gd name="T49" fmla="*/ 19 h 58"/>
                <a:gd name="T50" fmla="*/ 121 w 260"/>
                <a:gd name="T51" fmla="*/ 19 h 58"/>
                <a:gd name="T52" fmla="*/ 123 w 260"/>
                <a:gd name="T53" fmla="*/ 20 h 58"/>
                <a:gd name="T54" fmla="*/ 124 w 260"/>
                <a:gd name="T55" fmla="*/ 20 h 58"/>
                <a:gd name="T56" fmla="*/ 125 w 260"/>
                <a:gd name="T57" fmla="*/ 20 h 58"/>
                <a:gd name="T58" fmla="*/ 126 w 260"/>
                <a:gd name="T59" fmla="*/ 20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60" h="58">
                  <a:moveTo>
                    <a:pt x="260" y="0"/>
                  </a:moveTo>
                  <a:lnTo>
                    <a:pt x="257" y="0"/>
                  </a:lnTo>
                  <a:moveTo>
                    <a:pt x="256" y="1"/>
                  </a:moveTo>
                  <a:lnTo>
                    <a:pt x="256" y="3"/>
                  </a:lnTo>
                  <a:moveTo>
                    <a:pt x="6" y="53"/>
                  </a:moveTo>
                  <a:lnTo>
                    <a:pt x="5" y="54"/>
                  </a:lnTo>
                  <a:moveTo>
                    <a:pt x="4" y="55"/>
                  </a:moveTo>
                  <a:lnTo>
                    <a:pt x="2" y="57"/>
                  </a:lnTo>
                  <a:moveTo>
                    <a:pt x="1" y="57"/>
                  </a:moveTo>
                  <a:lnTo>
                    <a:pt x="0" y="58"/>
                  </a:lnTo>
                  <a:moveTo>
                    <a:pt x="114" y="20"/>
                  </a:moveTo>
                  <a:lnTo>
                    <a:pt x="112" y="19"/>
                  </a:lnTo>
                  <a:lnTo>
                    <a:pt x="112" y="18"/>
                  </a:lnTo>
                  <a:moveTo>
                    <a:pt x="112" y="17"/>
                  </a:moveTo>
                  <a:lnTo>
                    <a:pt x="110" y="14"/>
                  </a:lnTo>
                  <a:moveTo>
                    <a:pt x="110" y="13"/>
                  </a:moveTo>
                  <a:lnTo>
                    <a:pt x="111" y="12"/>
                  </a:lnTo>
                  <a:lnTo>
                    <a:pt x="110" y="12"/>
                  </a:lnTo>
                  <a:moveTo>
                    <a:pt x="109" y="11"/>
                  </a:moveTo>
                  <a:lnTo>
                    <a:pt x="107" y="10"/>
                  </a:lnTo>
                  <a:moveTo>
                    <a:pt x="106" y="9"/>
                  </a:moveTo>
                  <a:lnTo>
                    <a:pt x="107" y="6"/>
                  </a:lnTo>
                  <a:moveTo>
                    <a:pt x="118" y="21"/>
                  </a:moveTo>
                  <a:lnTo>
                    <a:pt x="119" y="20"/>
                  </a:lnTo>
                  <a:lnTo>
                    <a:pt x="119" y="19"/>
                  </a:lnTo>
                  <a:moveTo>
                    <a:pt x="121" y="19"/>
                  </a:moveTo>
                  <a:lnTo>
                    <a:pt x="123" y="20"/>
                  </a:lnTo>
                  <a:lnTo>
                    <a:pt x="124" y="20"/>
                  </a:lnTo>
                  <a:moveTo>
                    <a:pt x="125" y="20"/>
                  </a:moveTo>
                  <a:lnTo>
                    <a:pt x="126" y="20"/>
                  </a:lnTo>
                </a:path>
              </a:pathLst>
            </a:custGeom>
            <a:noFill/>
            <a:ln w="5"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46" name="Freeform 754"/>
            <p:cNvSpPr>
              <a:spLocks noEditPoints="1"/>
            </p:cNvSpPr>
            <p:nvPr/>
          </p:nvSpPr>
          <p:spPr bwMode="auto">
            <a:xfrm>
              <a:off x="3163" y="1619"/>
              <a:ext cx="21" cy="21"/>
            </a:xfrm>
            <a:custGeom>
              <a:avLst/>
              <a:gdLst>
                <a:gd name="T0" fmla="*/ 0 w 4"/>
                <a:gd name="T1" fmla="*/ 2 h 4"/>
                <a:gd name="T2" fmla="*/ 1 w 4"/>
                <a:gd name="T3" fmla="*/ 1 h 4"/>
                <a:gd name="T4" fmla="*/ 1 w 4"/>
                <a:gd name="T5" fmla="*/ 0 h 4"/>
                <a:gd name="T6" fmla="*/ 2 w 4"/>
                <a:gd name="T7" fmla="*/ 1 h 4"/>
                <a:gd name="T8" fmla="*/ 4 w 4"/>
                <a:gd name="T9" fmla="*/ 2 h 4"/>
                <a:gd name="T10" fmla="*/ 4 w 4"/>
                <a:gd name="T11" fmla="*/ 3 h 4"/>
                <a:gd name="T12" fmla="*/ 4 w 4"/>
                <a:gd name="T13" fmla="*/ 4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0" y="2"/>
                  </a:moveTo>
                  <a:lnTo>
                    <a:pt x="1" y="1"/>
                  </a:lnTo>
                  <a:moveTo>
                    <a:pt x="1" y="0"/>
                  </a:moveTo>
                  <a:lnTo>
                    <a:pt x="2" y="1"/>
                  </a:lnTo>
                  <a:moveTo>
                    <a:pt x="4" y="2"/>
                  </a:moveTo>
                  <a:lnTo>
                    <a:pt x="4" y="3"/>
                  </a:lnTo>
                  <a:moveTo>
                    <a:pt x="4" y="4"/>
                  </a:moveTo>
                </a:path>
              </a:pathLst>
            </a:custGeom>
            <a:noFill/>
            <a:ln w="0" cap="flat">
              <a:solidFill>
                <a:srgbClr val="6E6E6E"/>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47" name="Freeform 755"/>
            <p:cNvSpPr>
              <a:spLocks noEditPoints="1"/>
            </p:cNvSpPr>
            <p:nvPr/>
          </p:nvSpPr>
          <p:spPr bwMode="auto">
            <a:xfrm>
              <a:off x="1834" y="1609"/>
              <a:ext cx="3043" cy="965"/>
            </a:xfrm>
            <a:custGeom>
              <a:avLst/>
              <a:gdLst>
                <a:gd name="T0" fmla="*/ 3022 w 3043"/>
                <a:gd name="T1" fmla="*/ 949 h 965"/>
                <a:gd name="T2" fmla="*/ 3043 w 3043"/>
                <a:gd name="T3" fmla="*/ 965 h 965"/>
                <a:gd name="T4" fmla="*/ 106 w 3043"/>
                <a:gd name="T5" fmla="*/ 601 h 965"/>
                <a:gd name="T6" fmla="*/ 69 w 3043"/>
                <a:gd name="T7" fmla="*/ 575 h 965"/>
                <a:gd name="T8" fmla="*/ 137 w 3043"/>
                <a:gd name="T9" fmla="*/ 575 h 965"/>
                <a:gd name="T10" fmla="*/ 79 w 3043"/>
                <a:gd name="T11" fmla="*/ 554 h 965"/>
                <a:gd name="T12" fmla="*/ 164 w 3043"/>
                <a:gd name="T13" fmla="*/ 533 h 965"/>
                <a:gd name="T14" fmla="*/ 106 w 3043"/>
                <a:gd name="T15" fmla="*/ 554 h 965"/>
                <a:gd name="T16" fmla="*/ 180 w 3043"/>
                <a:gd name="T17" fmla="*/ 480 h 965"/>
                <a:gd name="T18" fmla="*/ 85 w 3043"/>
                <a:gd name="T19" fmla="*/ 538 h 965"/>
                <a:gd name="T20" fmla="*/ 0 w 3043"/>
                <a:gd name="T21" fmla="*/ 453 h 965"/>
                <a:gd name="T22" fmla="*/ 106 w 3043"/>
                <a:gd name="T23" fmla="*/ 295 h 965"/>
                <a:gd name="T24" fmla="*/ 111 w 3043"/>
                <a:gd name="T25" fmla="*/ 295 h 965"/>
                <a:gd name="T26" fmla="*/ 180 w 3043"/>
                <a:gd name="T27" fmla="*/ 427 h 965"/>
                <a:gd name="T28" fmla="*/ 85 w 3043"/>
                <a:gd name="T29" fmla="*/ 511 h 965"/>
                <a:gd name="T30" fmla="*/ 1551 w 3043"/>
                <a:gd name="T31" fmla="*/ 390 h 965"/>
                <a:gd name="T32" fmla="*/ 1609 w 3043"/>
                <a:gd name="T33" fmla="*/ 390 h 965"/>
                <a:gd name="T34" fmla="*/ 169 w 3043"/>
                <a:gd name="T35" fmla="*/ 374 h 965"/>
                <a:gd name="T36" fmla="*/ 74 w 3043"/>
                <a:gd name="T37" fmla="*/ 475 h 965"/>
                <a:gd name="T38" fmla="*/ 143 w 3043"/>
                <a:gd name="T39" fmla="*/ 332 h 965"/>
                <a:gd name="T40" fmla="*/ 53 w 3043"/>
                <a:gd name="T41" fmla="*/ 475 h 965"/>
                <a:gd name="T42" fmla="*/ 2453 w 3043"/>
                <a:gd name="T43" fmla="*/ 306 h 965"/>
                <a:gd name="T44" fmla="*/ 2474 w 3043"/>
                <a:gd name="T45" fmla="*/ 300 h 965"/>
                <a:gd name="T46" fmla="*/ 2484 w 3043"/>
                <a:gd name="T47" fmla="*/ 295 h 965"/>
                <a:gd name="T48" fmla="*/ 2495 w 3043"/>
                <a:gd name="T49" fmla="*/ 279 h 965"/>
                <a:gd name="T50" fmla="*/ 2526 w 3043"/>
                <a:gd name="T51" fmla="*/ 290 h 965"/>
                <a:gd name="T52" fmla="*/ 2194 w 3043"/>
                <a:gd name="T53" fmla="*/ 147 h 965"/>
                <a:gd name="T54" fmla="*/ 2210 w 3043"/>
                <a:gd name="T55" fmla="*/ 142 h 965"/>
                <a:gd name="T56" fmla="*/ 2215 w 3043"/>
                <a:gd name="T57" fmla="*/ 142 h 965"/>
                <a:gd name="T58" fmla="*/ 2231 w 3043"/>
                <a:gd name="T59" fmla="*/ 153 h 965"/>
                <a:gd name="T60" fmla="*/ 2236 w 3043"/>
                <a:gd name="T61" fmla="*/ 147 h 965"/>
                <a:gd name="T62" fmla="*/ 2236 w 3043"/>
                <a:gd name="T63" fmla="*/ 163 h 965"/>
                <a:gd name="T64" fmla="*/ 2226 w 3043"/>
                <a:gd name="T65" fmla="*/ 168 h 965"/>
                <a:gd name="T66" fmla="*/ 2226 w 3043"/>
                <a:gd name="T67" fmla="*/ 174 h 965"/>
                <a:gd name="T68" fmla="*/ 2220 w 3043"/>
                <a:gd name="T69" fmla="*/ 179 h 965"/>
                <a:gd name="T70" fmla="*/ 2220 w 3043"/>
                <a:gd name="T71" fmla="*/ 179 h 965"/>
                <a:gd name="T72" fmla="*/ 1087 w 3043"/>
                <a:gd name="T73" fmla="*/ 52 h 965"/>
                <a:gd name="T74" fmla="*/ 1060 w 3043"/>
                <a:gd name="T75" fmla="*/ 26 h 965"/>
                <a:gd name="T76" fmla="*/ 1139 w 3043"/>
                <a:gd name="T77" fmla="*/ 26 h 965"/>
                <a:gd name="T78" fmla="*/ 1145 w 3043"/>
                <a:gd name="T79" fmla="*/ 5 h 965"/>
                <a:gd name="T80" fmla="*/ 1229 w 3043"/>
                <a:gd name="T81" fmla="*/ 0 h 965"/>
                <a:gd name="T82" fmla="*/ 1213 w 3043"/>
                <a:gd name="T83" fmla="*/ 0 h 9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3043" h="965">
                  <a:moveTo>
                    <a:pt x="3022" y="949"/>
                  </a:moveTo>
                  <a:lnTo>
                    <a:pt x="3043" y="965"/>
                  </a:lnTo>
                  <a:moveTo>
                    <a:pt x="106" y="601"/>
                  </a:moveTo>
                  <a:lnTo>
                    <a:pt x="69" y="575"/>
                  </a:lnTo>
                  <a:moveTo>
                    <a:pt x="137" y="575"/>
                  </a:moveTo>
                  <a:lnTo>
                    <a:pt x="79" y="554"/>
                  </a:lnTo>
                  <a:moveTo>
                    <a:pt x="164" y="533"/>
                  </a:moveTo>
                  <a:lnTo>
                    <a:pt x="106" y="554"/>
                  </a:lnTo>
                  <a:moveTo>
                    <a:pt x="180" y="480"/>
                  </a:moveTo>
                  <a:lnTo>
                    <a:pt x="85" y="538"/>
                  </a:lnTo>
                  <a:moveTo>
                    <a:pt x="0" y="453"/>
                  </a:moveTo>
                  <a:lnTo>
                    <a:pt x="106" y="295"/>
                  </a:lnTo>
                  <a:lnTo>
                    <a:pt x="111" y="295"/>
                  </a:lnTo>
                  <a:moveTo>
                    <a:pt x="180" y="427"/>
                  </a:moveTo>
                  <a:lnTo>
                    <a:pt x="85" y="511"/>
                  </a:lnTo>
                  <a:moveTo>
                    <a:pt x="1551" y="390"/>
                  </a:moveTo>
                  <a:lnTo>
                    <a:pt x="1609" y="390"/>
                  </a:lnTo>
                  <a:moveTo>
                    <a:pt x="169" y="374"/>
                  </a:moveTo>
                  <a:lnTo>
                    <a:pt x="74" y="475"/>
                  </a:lnTo>
                  <a:moveTo>
                    <a:pt x="143" y="332"/>
                  </a:moveTo>
                  <a:lnTo>
                    <a:pt x="53" y="475"/>
                  </a:lnTo>
                  <a:moveTo>
                    <a:pt x="2453" y="306"/>
                  </a:moveTo>
                  <a:lnTo>
                    <a:pt x="2474" y="300"/>
                  </a:lnTo>
                  <a:lnTo>
                    <a:pt x="2484" y="295"/>
                  </a:lnTo>
                  <a:lnTo>
                    <a:pt x="2495" y="279"/>
                  </a:lnTo>
                  <a:lnTo>
                    <a:pt x="2526" y="290"/>
                  </a:lnTo>
                  <a:moveTo>
                    <a:pt x="2194" y="147"/>
                  </a:moveTo>
                  <a:lnTo>
                    <a:pt x="2210" y="142"/>
                  </a:lnTo>
                  <a:lnTo>
                    <a:pt x="2215" y="142"/>
                  </a:lnTo>
                  <a:lnTo>
                    <a:pt x="2231" y="153"/>
                  </a:lnTo>
                  <a:lnTo>
                    <a:pt x="2236" y="147"/>
                  </a:lnTo>
                  <a:lnTo>
                    <a:pt x="2236" y="163"/>
                  </a:lnTo>
                  <a:lnTo>
                    <a:pt x="2226" y="168"/>
                  </a:lnTo>
                  <a:lnTo>
                    <a:pt x="2226" y="174"/>
                  </a:lnTo>
                  <a:lnTo>
                    <a:pt x="2220" y="179"/>
                  </a:lnTo>
                  <a:lnTo>
                    <a:pt x="2220" y="179"/>
                  </a:lnTo>
                  <a:moveTo>
                    <a:pt x="1087" y="52"/>
                  </a:moveTo>
                  <a:lnTo>
                    <a:pt x="1060" y="26"/>
                  </a:lnTo>
                  <a:moveTo>
                    <a:pt x="1139" y="26"/>
                  </a:moveTo>
                  <a:lnTo>
                    <a:pt x="1145" y="5"/>
                  </a:lnTo>
                  <a:moveTo>
                    <a:pt x="1229" y="0"/>
                  </a:moveTo>
                  <a:lnTo>
                    <a:pt x="1213" y="0"/>
                  </a:lnTo>
                </a:path>
              </a:pathLst>
            </a:custGeom>
            <a:noFill/>
            <a:ln w="5">
              <a:solidFill>
                <a:srgbClr val="6E6E6E"/>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48" name="Freeform 756"/>
            <p:cNvSpPr>
              <a:spLocks noEditPoints="1"/>
            </p:cNvSpPr>
            <p:nvPr/>
          </p:nvSpPr>
          <p:spPr bwMode="auto">
            <a:xfrm>
              <a:off x="3390" y="1814"/>
              <a:ext cx="16" cy="22"/>
            </a:xfrm>
            <a:custGeom>
              <a:avLst/>
              <a:gdLst>
                <a:gd name="T0" fmla="*/ 0 w 3"/>
                <a:gd name="T1" fmla="*/ 3 h 4"/>
                <a:gd name="T2" fmla="*/ 1 w 3"/>
                <a:gd name="T3" fmla="*/ 3 h 4"/>
                <a:gd name="T4" fmla="*/ 0 w 3"/>
                <a:gd name="T5" fmla="*/ 4 h 4"/>
                <a:gd name="T6" fmla="*/ 3 w 3"/>
                <a:gd name="T7" fmla="*/ 4 h 4"/>
                <a:gd name="T8" fmla="*/ 2 w 3"/>
                <a:gd name="T9" fmla="*/ 4 h 4"/>
                <a:gd name="T10" fmla="*/ 2 w 3"/>
                <a:gd name="T11" fmla="*/ 4 h 4"/>
                <a:gd name="T12" fmla="*/ 2 w 3"/>
                <a:gd name="T13" fmla="*/ 3 h 4"/>
                <a:gd name="T14" fmla="*/ 2 w 3"/>
                <a:gd name="T15" fmla="*/ 2 h 4"/>
                <a:gd name="T16" fmla="*/ 2 w 3"/>
                <a:gd name="T17" fmla="*/ 0 h 4"/>
                <a:gd name="T18" fmla="*/ 3 w 3"/>
                <a:gd name="T19" fmla="*/ 0 h 4"/>
                <a:gd name="T20" fmla="*/ 3 w 3"/>
                <a:gd name="T21"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 h="4">
                  <a:moveTo>
                    <a:pt x="0" y="3"/>
                  </a:moveTo>
                  <a:lnTo>
                    <a:pt x="1" y="3"/>
                  </a:lnTo>
                  <a:lnTo>
                    <a:pt x="0" y="4"/>
                  </a:lnTo>
                  <a:moveTo>
                    <a:pt x="3" y="4"/>
                  </a:moveTo>
                  <a:lnTo>
                    <a:pt x="2" y="4"/>
                  </a:lnTo>
                  <a:lnTo>
                    <a:pt x="2" y="4"/>
                  </a:lnTo>
                  <a:lnTo>
                    <a:pt x="2" y="3"/>
                  </a:lnTo>
                  <a:lnTo>
                    <a:pt x="2" y="2"/>
                  </a:lnTo>
                  <a:moveTo>
                    <a:pt x="2" y="0"/>
                  </a:moveTo>
                  <a:lnTo>
                    <a:pt x="3" y="0"/>
                  </a:lnTo>
                  <a:lnTo>
                    <a:pt x="3" y="0"/>
                  </a:lnTo>
                </a:path>
              </a:pathLst>
            </a:custGeom>
            <a:noFill/>
            <a:ln w="5"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49" name="Freeform 757"/>
            <p:cNvSpPr>
              <a:spLocks noEditPoints="1"/>
            </p:cNvSpPr>
            <p:nvPr/>
          </p:nvSpPr>
          <p:spPr bwMode="auto">
            <a:xfrm>
              <a:off x="3416" y="2305"/>
              <a:ext cx="21" cy="11"/>
            </a:xfrm>
            <a:custGeom>
              <a:avLst/>
              <a:gdLst>
                <a:gd name="T0" fmla="*/ 0 w 4"/>
                <a:gd name="T1" fmla="*/ 2 h 2"/>
                <a:gd name="T2" fmla="*/ 0 w 4"/>
                <a:gd name="T3" fmla="*/ 1 h 2"/>
                <a:gd name="T4" fmla="*/ 1 w 4"/>
                <a:gd name="T5" fmla="*/ 1 h 2"/>
                <a:gd name="T6" fmla="*/ 2 w 4"/>
                <a:gd name="T7" fmla="*/ 0 h 2"/>
                <a:gd name="T8" fmla="*/ 3 w 4"/>
                <a:gd name="T9" fmla="*/ 1 h 2"/>
                <a:gd name="T10" fmla="*/ 3 w 4"/>
                <a:gd name="T11" fmla="*/ 0 h 2"/>
                <a:gd name="T12" fmla="*/ 3 w 4"/>
                <a:gd name="T13" fmla="*/ 1 h 2"/>
                <a:gd name="T14" fmla="*/ 3 w 4"/>
                <a:gd name="T15" fmla="*/ 1 h 2"/>
                <a:gd name="T16" fmla="*/ 3 w 4"/>
                <a:gd name="T17" fmla="*/ 1 h 2"/>
                <a:gd name="T18" fmla="*/ 3 w 4"/>
                <a:gd name="T19" fmla="*/ 2 h 2"/>
                <a:gd name="T20" fmla="*/ 3 w 4"/>
                <a:gd name="T21" fmla="*/ 1 h 2"/>
                <a:gd name="T22" fmla="*/ 3 w 4"/>
                <a:gd name="T23" fmla="*/ 1 h 2"/>
                <a:gd name="T24" fmla="*/ 4 w 4"/>
                <a:gd name="T25" fmla="*/ 1 h 2"/>
                <a:gd name="T26" fmla="*/ 4 w 4"/>
                <a:gd name="T27" fmla="*/ 2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 h="2">
                  <a:moveTo>
                    <a:pt x="0" y="2"/>
                  </a:moveTo>
                  <a:lnTo>
                    <a:pt x="0" y="1"/>
                  </a:lnTo>
                  <a:moveTo>
                    <a:pt x="1" y="1"/>
                  </a:moveTo>
                  <a:lnTo>
                    <a:pt x="2" y="0"/>
                  </a:lnTo>
                  <a:moveTo>
                    <a:pt x="3" y="1"/>
                  </a:moveTo>
                  <a:lnTo>
                    <a:pt x="3" y="0"/>
                  </a:lnTo>
                  <a:moveTo>
                    <a:pt x="3" y="1"/>
                  </a:moveTo>
                  <a:lnTo>
                    <a:pt x="3" y="1"/>
                  </a:lnTo>
                  <a:lnTo>
                    <a:pt x="3" y="1"/>
                  </a:lnTo>
                  <a:lnTo>
                    <a:pt x="3" y="2"/>
                  </a:lnTo>
                  <a:moveTo>
                    <a:pt x="3" y="1"/>
                  </a:moveTo>
                  <a:lnTo>
                    <a:pt x="3" y="1"/>
                  </a:lnTo>
                  <a:lnTo>
                    <a:pt x="4" y="1"/>
                  </a:lnTo>
                  <a:moveTo>
                    <a:pt x="4" y="2"/>
                  </a:moveTo>
                </a:path>
              </a:pathLst>
            </a:custGeom>
            <a:noFill/>
            <a:ln w="5" cap="flat">
              <a:solidFill>
                <a:srgbClr val="646464"/>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50" name="Freeform 758"/>
            <p:cNvSpPr>
              <a:spLocks/>
            </p:cNvSpPr>
            <p:nvPr/>
          </p:nvSpPr>
          <p:spPr bwMode="auto">
            <a:xfrm>
              <a:off x="3975" y="1772"/>
              <a:ext cx="48" cy="37"/>
            </a:xfrm>
            <a:custGeom>
              <a:avLst/>
              <a:gdLst>
                <a:gd name="T0" fmla="*/ 16 w 48"/>
                <a:gd name="T1" fmla="*/ 32 h 37"/>
                <a:gd name="T2" fmla="*/ 16 w 48"/>
                <a:gd name="T3" fmla="*/ 32 h 37"/>
                <a:gd name="T4" fmla="*/ 16 w 48"/>
                <a:gd name="T5" fmla="*/ 32 h 37"/>
                <a:gd name="T6" fmla="*/ 11 w 48"/>
                <a:gd name="T7" fmla="*/ 32 h 37"/>
                <a:gd name="T8" fmla="*/ 11 w 48"/>
                <a:gd name="T9" fmla="*/ 32 h 37"/>
                <a:gd name="T10" fmla="*/ 11 w 48"/>
                <a:gd name="T11" fmla="*/ 27 h 37"/>
                <a:gd name="T12" fmla="*/ 11 w 48"/>
                <a:gd name="T13" fmla="*/ 27 h 37"/>
                <a:gd name="T14" fmla="*/ 11 w 48"/>
                <a:gd name="T15" fmla="*/ 27 h 37"/>
                <a:gd name="T16" fmla="*/ 11 w 48"/>
                <a:gd name="T17" fmla="*/ 27 h 37"/>
                <a:gd name="T18" fmla="*/ 11 w 48"/>
                <a:gd name="T19" fmla="*/ 27 h 37"/>
                <a:gd name="T20" fmla="*/ 11 w 48"/>
                <a:gd name="T21" fmla="*/ 21 h 37"/>
                <a:gd name="T22" fmla="*/ 11 w 48"/>
                <a:gd name="T23" fmla="*/ 21 h 37"/>
                <a:gd name="T24" fmla="*/ 11 w 48"/>
                <a:gd name="T25" fmla="*/ 21 h 37"/>
                <a:gd name="T26" fmla="*/ 6 w 48"/>
                <a:gd name="T27" fmla="*/ 21 h 37"/>
                <a:gd name="T28" fmla="*/ 6 w 48"/>
                <a:gd name="T29" fmla="*/ 21 h 37"/>
                <a:gd name="T30" fmla="*/ 6 w 48"/>
                <a:gd name="T31" fmla="*/ 16 h 37"/>
                <a:gd name="T32" fmla="*/ 6 w 48"/>
                <a:gd name="T33" fmla="*/ 16 h 37"/>
                <a:gd name="T34" fmla="*/ 6 w 48"/>
                <a:gd name="T35" fmla="*/ 16 h 37"/>
                <a:gd name="T36" fmla="*/ 11 w 48"/>
                <a:gd name="T37" fmla="*/ 16 h 37"/>
                <a:gd name="T38" fmla="*/ 11 w 48"/>
                <a:gd name="T39" fmla="*/ 16 h 37"/>
                <a:gd name="T40" fmla="*/ 11 w 48"/>
                <a:gd name="T41" fmla="*/ 16 h 37"/>
                <a:gd name="T42" fmla="*/ 11 w 48"/>
                <a:gd name="T43" fmla="*/ 16 h 37"/>
                <a:gd name="T44" fmla="*/ 11 w 48"/>
                <a:gd name="T45" fmla="*/ 16 h 37"/>
                <a:gd name="T46" fmla="*/ 6 w 48"/>
                <a:gd name="T47" fmla="*/ 16 h 37"/>
                <a:gd name="T48" fmla="*/ 6 w 48"/>
                <a:gd name="T49" fmla="*/ 16 h 37"/>
                <a:gd name="T50" fmla="*/ 6 w 48"/>
                <a:gd name="T51" fmla="*/ 16 h 37"/>
                <a:gd name="T52" fmla="*/ 6 w 48"/>
                <a:gd name="T53" fmla="*/ 11 h 37"/>
                <a:gd name="T54" fmla="*/ 6 w 48"/>
                <a:gd name="T55" fmla="*/ 11 h 37"/>
                <a:gd name="T56" fmla="*/ 6 w 48"/>
                <a:gd name="T57" fmla="*/ 11 h 37"/>
                <a:gd name="T58" fmla="*/ 6 w 48"/>
                <a:gd name="T59" fmla="*/ 11 h 37"/>
                <a:gd name="T60" fmla="*/ 6 w 48"/>
                <a:gd name="T61" fmla="*/ 11 h 37"/>
                <a:gd name="T62" fmla="*/ 6 w 48"/>
                <a:gd name="T63" fmla="*/ 11 h 37"/>
                <a:gd name="T64" fmla="*/ 0 w 48"/>
                <a:gd name="T65" fmla="*/ 11 h 37"/>
                <a:gd name="T66" fmla="*/ 0 w 48"/>
                <a:gd name="T67" fmla="*/ 5 h 37"/>
                <a:gd name="T68" fmla="*/ 0 w 48"/>
                <a:gd name="T69" fmla="*/ 5 h 37"/>
                <a:gd name="T70" fmla="*/ 0 w 48"/>
                <a:gd name="T71" fmla="*/ 5 h 37"/>
                <a:gd name="T72" fmla="*/ 0 w 48"/>
                <a:gd name="T73" fmla="*/ 0 h 37"/>
                <a:gd name="T74" fmla="*/ 0 w 48"/>
                <a:gd name="T75" fmla="*/ 0 h 37"/>
                <a:gd name="T76" fmla="*/ 6 w 48"/>
                <a:gd name="T77" fmla="*/ 0 h 37"/>
                <a:gd name="T78" fmla="*/ 6 w 48"/>
                <a:gd name="T79" fmla="*/ 0 h 37"/>
                <a:gd name="T80" fmla="*/ 6 w 48"/>
                <a:gd name="T81" fmla="*/ 0 h 37"/>
                <a:gd name="T82" fmla="*/ 11 w 48"/>
                <a:gd name="T83" fmla="*/ 0 h 37"/>
                <a:gd name="T84" fmla="*/ 11 w 48"/>
                <a:gd name="T85" fmla="*/ 0 h 37"/>
                <a:gd name="T86" fmla="*/ 11 w 48"/>
                <a:gd name="T87" fmla="*/ 0 h 37"/>
                <a:gd name="T88" fmla="*/ 21 w 48"/>
                <a:gd name="T89" fmla="*/ 5 h 37"/>
                <a:gd name="T90" fmla="*/ 21 w 48"/>
                <a:gd name="T91" fmla="*/ 5 h 37"/>
                <a:gd name="T92" fmla="*/ 27 w 48"/>
                <a:gd name="T93" fmla="*/ 5 h 37"/>
                <a:gd name="T94" fmla="*/ 32 w 48"/>
                <a:gd name="T95" fmla="*/ 5 h 37"/>
                <a:gd name="T96" fmla="*/ 32 w 48"/>
                <a:gd name="T97" fmla="*/ 5 h 37"/>
                <a:gd name="T98" fmla="*/ 32 w 48"/>
                <a:gd name="T99" fmla="*/ 5 h 37"/>
                <a:gd name="T100" fmla="*/ 32 w 48"/>
                <a:gd name="T101" fmla="*/ 0 h 37"/>
                <a:gd name="T102" fmla="*/ 32 w 48"/>
                <a:gd name="T103" fmla="*/ 5 h 37"/>
                <a:gd name="T104" fmla="*/ 37 w 48"/>
                <a:gd name="T105" fmla="*/ 5 h 37"/>
                <a:gd name="T106" fmla="*/ 37 w 48"/>
                <a:gd name="T107" fmla="*/ 5 h 37"/>
                <a:gd name="T108" fmla="*/ 37 w 48"/>
                <a:gd name="T109" fmla="*/ 0 h 37"/>
                <a:gd name="T110" fmla="*/ 37 w 48"/>
                <a:gd name="T111" fmla="*/ 0 h 37"/>
                <a:gd name="T112" fmla="*/ 37 w 48"/>
                <a:gd name="T113" fmla="*/ 0 h 37"/>
                <a:gd name="T114" fmla="*/ 43 w 48"/>
                <a:gd name="T115" fmla="*/ 0 h 37"/>
                <a:gd name="T116" fmla="*/ 43 w 48"/>
                <a:gd name="T117" fmla="*/ 0 h 37"/>
                <a:gd name="T118" fmla="*/ 43 w 48"/>
                <a:gd name="T119" fmla="*/ 0 h 37"/>
                <a:gd name="T120" fmla="*/ 43 w 48"/>
                <a:gd name="T121" fmla="*/ 0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48" h="37">
                  <a:moveTo>
                    <a:pt x="16" y="37"/>
                  </a:moveTo>
                  <a:lnTo>
                    <a:pt x="16" y="37"/>
                  </a:lnTo>
                  <a:lnTo>
                    <a:pt x="16" y="37"/>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6" y="32"/>
                  </a:lnTo>
                  <a:lnTo>
                    <a:pt x="11" y="32"/>
                  </a:lnTo>
                  <a:lnTo>
                    <a:pt x="11" y="32"/>
                  </a:lnTo>
                  <a:lnTo>
                    <a:pt x="11" y="32"/>
                  </a:lnTo>
                  <a:lnTo>
                    <a:pt x="11" y="32"/>
                  </a:lnTo>
                  <a:lnTo>
                    <a:pt x="11" y="32"/>
                  </a:lnTo>
                  <a:lnTo>
                    <a:pt x="11" y="32"/>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7"/>
                  </a:lnTo>
                  <a:lnTo>
                    <a:pt x="11" y="21"/>
                  </a:lnTo>
                  <a:lnTo>
                    <a:pt x="11" y="21"/>
                  </a:lnTo>
                  <a:lnTo>
                    <a:pt x="11" y="21"/>
                  </a:lnTo>
                  <a:lnTo>
                    <a:pt x="11" y="21"/>
                  </a:lnTo>
                  <a:lnTo>
                    <a:pt x="11" y="21"/>
                  </a:lnTo>
                  <a:lnTo>
                    <a:pt x="11" y="21"/>
                  </a:lnTo>
                  <a:lnTo>
                    <a:pt x="11" y="21"/>
                  </a:lnTo>
                  <a:lnTo>
                    <a:pt x="11" y="21"/>
                  </a:lnTo>
                  <a:lnTo>
                    <a:pt x="11" y="21"/>
                  </a:lnTo>
                  <a:lnTo>
                    <a:pt x="11" y="21"/>
                  </a:lnTo>
                  <a:lnTo>
                    <a:pt x="11" y="21"/>
                  </a:lnTo>
                  <a:lnTo>
                    <a:pt x="6" y="21"/>
                  </a:lnTo>
                  <a:lnTo>
                    <a:pt x="6" y="21"/>
                  </a:lnTo>
                  <a:lnTo>
                    <a:pt x="6" y="21"/>
                  </a:lnTo>
                  <a:lnTo>
                    <a:pt x="6" y="21"/>
                  </a:lnTo>
                  <a:lnTo>
                    <a:pt x="6" y="21"/>
                  </a:lnTo>
                  <a:lnTo>
                    <a:pt x="6" y="21"/>
                  </a:lnTo>
                  <a:lnTo>
                    <a:pt x="6" y="21"/>
                  </a:lnTo>
                  <a:lnTo>
                    <a:pt x="6" y="21"/>
                  </a:lnTo>
                  <a:lnTo>
                    <a:pt x="6" y="21"/>
                  </a:lnTo>
                  <a:lnTo>
                    <a:pt x="6" y="21"/>
                  </a:lnTo>
                  <a:lnTo>
                    <a:pt x="6" y="21"/>
                  </a:lnTo>
                  <a:lnTo>
                    <a:pt x="6" y="16"/>
                  </a:lnTo>
                  <a:lnTo>
                    <a:pt x="6" y="16"/>
                  </a:lnTo>
                  <a:lnTo>
                    <a:pt x="6" y="16"/>
                  </a:lnTo>
                  <a:lnTo>
                    <a:pt x="6" y="16"/>
                  </a:lnTo>
                  <a:lnTo>
                    <a:pt x="6" y="16"/>
                  </a:lnTo>
                  <a:lnTo>
                    <a:pt x="6" y="16"/>
                  </a:lnTo>
                  <a:lnTo>
                    <a:pt x="6" y="16"/>
                  </a:lnTo>
                  <a:lnTo>
                    <a:pt x="6" y="16"/>
                  </a:lnTo>
                  <a:lnTo>
                    <a:pt x="6" y="16"/>
                  </a:lnTo>
                  <a:lnTo>
                    <a:pt x="6" y="16"/>
                  </a:lnTo>
                  <a:lnTo>
                    <a:pt x="6" y="16"/>
                  </a:lnTo>
                  <a:lnTo>
                    <a:pt x="6" y="16"/>
                  </a:lnTo>
                  <a:lnTo>
                    <a:pt x="11" y="16"/>
                  </a:lnTo>
                  <a:lnTo>
                    <a:pt x="11" y="16"/>
                  </a:lnTo>
                  <a:lnTo>
                    <a:pt x="11" y="16"/>
                  </a:lnTo>
                  <a:lnTo>
                    <a:pt x="11" y="16"/>
                  </a:lnTo>
                  <a:lnTo>
                    <a:pt x="11" y="16"/>
                  </a:lnTo>
                  <a:lnTo>
                    <a:pt x="11" y="16"/>
                  </a:lnTo>
                  <a:lnTo>
                    <a:pt x="11" y="16"/>
                  </a:lnTo>
                  <a:lnTo>
                    <a:pt x="11" y="16"/>
                  </a:lnTo>
                  <a:lnTo>
                    <a:pt x="11" y="16"/>
                  </a:lnTo>
                  <a:lnTo>
                    <a:pt x="11" y="16"/>
                  </a:lnTo>
                  <a:lnTo>
                    <a:pt x="11" y="16"/>
                  </a:lnTo>
                  <a:lnTo>
                    <a:pt x="11" y="16"/>
                  </a:lnTo>
                  <a:lnTo>
                    <a:pt x="11" y="16"/>
                  </a:lnTo>
                  <a:lnTo>
                    <a:pt x="11" y="16"/>
                  </a:lnTo>
                  <a:lnTo>
                    <a:pt x="11" y="16"/>
                  </a:lnTo>
                  <a:lnTo>
                    <a:pt x="11" y="16"/>
                  </a:lnTo>
                  <a:lnTo>
                    <a:pt x="11" y="16"/>
                  </a:lnTo>
                  <a:lnTo>
                    <a:pt x="11" y="16"/>
                  </a:lnTo>
                  <a:lnTo>
                    <a:pt x="11" y="16"/>
                  </a:lnTo>
                  <a:lnTo>
                    <a:pt x="6" y="16"/>
                  </a:lnTo>
                  <a:lnTo>
                    <a:pt x="6" y="16"/>
                  </a:lnTo>
                  <a:lnTo>
                    <a:pt x="6" y="16"/>
                  </a:lnTo>
                  <a:lnTo>
                    <a:pt x="6" y="16"/>
                  </a:lnTo>
                  <a:lnTo>
                    <a:pt x="6" y="16"/>
                  </a:lnTo>
                  <a:lnTo>
                    <a:pt x="6" y="16"/>
                  </a:lnTo>
                  <a:lnTo>
                    <a:pt x="6" y="16"/>
                  </a:lnTo>
                  <a:lnTo>
                    <a:pt x="6" y="16"/>
                  </a:lnTo>
                  <a:lnTo>
                    <a:pt x="6" y="16"/>
                  </a:lnTo>
                  <a:lnTo>
                    <a:pt x="6" y="16"/>
                  </a:lnTo>
                  <a:lnTo>
                    <a:pt x="6" y="16"/>
                  </a:lnTo>
                  <a:lnTo>
                    <a:pt x="6" y="11"/>
                  </a:lnTo>
                  <a:lnTo>
                    <a:pt x="6" y="11"/>
                  </a:lnTo>
                  <a:lnTo>
                    <a:pt x="6" y="11"/>
                  </a:lnTo>
                  <a:lnTo>
                    <a:pt x="6" y="11"/>
                  </a:lnTo>
                  <a:lnTo>
                    <a:pt x="6" y="11"/>
                  </a:lnTo>
                  <a:lnTo>
                    <a:pt x="6" y="11"/>
                  </a:lnTo>
                  <a:lnTo>
                    <a:pt x="6" y="11"/>
                  </a:lnTo>
                  <a:lnTo>
                    <a:pt x="6" y="11"/>
                  </a:lnTo>
                  <a:lnTo>
                    <a:pt x="6" y="11"/>
                  </a:lnTo>
                  <a:lnTo>
                    <a:pt x="6" y="11"/>
                  </a:lnTo>
                  <a:lnTo>
                    <a:pt x="6" y="11"/>
                  </a:lnTo>
                  <a:lnTo>
                    <a:pt x="6" y="11"/>
                  </a:lnTo>
                  <a:lnTo>
                    <a:pt x="6" y="11"/>
                  </a:lnTo>
                  <a:lnTo>
                    <a:pt x="6" y="11"/>
                  </a:lnTo>
                  <a:lnTo>
                    <a:pt x="6" y="11"/>
                  </a:lnTo>
                  <a:lnTo>
                    <a:pt x="6" y="11"/>
                  </a:lnTo>
                  <a:lnTo>
                    <a:pt x="6" y="11"/>
                  </a:lnTo>
                  <a:lnTo>
                    <a:pt x="6" y="11"/>
                  </a:lnTo>
                  <a:lnTo>
                    <a:pt x="6" y="11"/>
                  </a:lnTo>
                  <a:lnTo>
                    <a:pt x="6" y="11"/>
                  </a:lnTo>
                  <a:lnTo>
                    <a:pt x="6" y="11"/>
                  </a:lnTo>
                  <a:lnTo>
                    <a:pt x="6" y="11"/>
                  </a:lnTo>
                  <a:lnTo>
                    <a:pt x="6" y="11"/>
                  </a:lnTo>
                  <a:lnTo>
                    <a:pt x="6" y="11"/>
                  </a:lnTo>
                  <a:lnTo>
                    <a:pt x="0" y="11"/>
                  </a:lnTo>
                  <a:lnTo>
                    <a:pt x="0" y="11"/>
                  </a:lnTo>
                  <a:lnTo>
                    <a:pt x="0" y="11"/>
                  </a:lnTo>
                  <a:lnTo>
                    <a:pt x="0" y="11"/>
                  </a:lnTo>
                  <a:lnTo>
                    <a:pt x="0" y="11"/>
                  </a:lnTo>
                  <a:lnTo>
                    <a:pt x="0" y="11"/>
                  </a:lnTo>
                  <a:lnTo>
                    <a:pt x="0" y="5"/>
                  </a:lnTo>
                  <a:lnTo>
                    <a:pt x="0" y="5"/>
                  </a:lnTo>
                  <a:lnTo>
                    <a:pt x="0" y="5"/>
                  </a:lnTo>
                  <a:lnTo>
                    <a:pt x="0" y="5"/>
                  </a:lnTo>
                  <a:lnTo>
                    <a:pt x="0" y="5"/>
                  </a:lnTo>
                  <a:lnTo>
                    <a:pt x="0" y="5"/>
                  </a:lnTo>
                  <a:lnTo>
                    <a:pt x="0" y="5"/>
                  </a:lnTo>
                  <a:lnTo>
                    <a:pt x="0" y="5"/>
                  </a:lnTo>
                  <a:lnTo>
                    <a:pt x="0" y="5"/>
                  </a:lnTo>
                  <a:lnTo>
                    <a:pt x="0" y="5"/>
                  </a:lnTo>
                  <a:lnTo>
                    <a:pt x="0" y="5"/>
                  </a:lnTo>
                  <a:lnTo>
                    <a:pt x="0" y="5"/>
                  </a:lnTo>
                  <a:lnTo>
                    <a:pt x="0" y="0"/>
                  </a:lnTo>
                  <a:lnTo>
                    <a:pt x="0" y="0"/>
                  </a:lnTo>
                  <a:lnTo>
                    <a:pt x="0" y="0"/>
                  </a:lnTo>
                  <a:lnTo>
                    <a:pt x="0" y="0"/>
                  </a:lnTo>
                  <a:lnTo>
                    <a:pt x="0" y="0"/>
                  </a:lnTo>
                  <a:lnTo>
                    <a:pt x="0" y="0"/>
                  </a:lnTo>
                  <a:lnTo>
                    <a:pt x="0"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6" y="0"/>
                  </a:lnTo>
                  <a:lnTo>
                    <a:pt x="11" y="0"/>
                  </a:lnTo>
                  <a:lnTo>
                    <a:pt x="11" y="0"/>
                  </a:lnTo>
                  <a:lnTo>
                    <a:pt x="11" y="0"/>
                  </a:lnTo>
                  <a:lnTo>
                    <a:pt x="11" y="0"/>
                  </a:lnTo>
                  <a:lnTo>
                    <a:pt x="11" y="0"/>
                  </a:lnTo>
                  <a:lnTo>
                    <a:pt x="11" y="0"/>
                  </a:lnTo>
                  <a:lnTo>
                    <a:pt x="11" y="0"/>
                  </a:lnTo>
                  <a:lnTo>
                    <a:pt x="11" y="0"/>
                  </a:lnTo>
                  <a:lnTo>
                    <a:pt x="11" y="0"/>
                  </a:lnTo>
                  <a:lnTo>
                    <a:pt x="16" y="0"/>
                  </a:lnTo>
                  <a:lnTo>
                    <a:pt x="21" y="5"/>
                  </a:lnTo>
                  <a:lnTo>
                    <a:pt x="21" y="5"/>
                  </a:lnTo>
                  <a:lnTo>
                    <a:pt x="21" y="5"/>
                  </a:lnTo>
                  <a:lnTo>
                    <a:pt x="21" y="5"/>
                  </a:lnTo>
                  <a:lnTo>
                    <a:pt x="21" y="5"/>
                  </a:lnTo>
                  <a:lnTo>
                    <a:pt x="21" y="5"/>
                  </a:lnTo>
                  <a:lnTo>
                    <a:pt x="21" y="5"/>
                  </a:lnTo>
                  <a:lnTo>
                    <a:pt x="21" y="5"/>
                  </a:lnTo>
                  <a:lnTo>
                    <a:pt x="21" y="5"/>
                  </a:lnTo>
                  <a:lnTo>
                    <a:pt x="27" y="5"/>
                  </a:lnTo>
                  <a:lnTo>
                    <a:pt x="27" y="5"/>
                  </a:lnTo>
                  <a:lnTo>
                    <a:pt x="32" y="5"/>
                  </a:lnTo>
                  <a:lnTo>
                    <a:pt x="32" y="5"/>
                  </a:lnTo>
                  <a:lnTo>
                    <a:pt x="32" y="5"/>
                  </a:lnTo>
                  <a:lnTo>
                    <a:pt x="32" y="5"/>
                  </a:lnTo>
                  <a:lnTo>
                    <a:pt x="32" y="5"/>
                  </a:lnTo>
                  <a:lnTo>
                    <a:pt x="32" y="5"/>
                  </a:lnTo>
                  <a:lnTo>
                    <a:pt x="32" y="5"/>
                  </a:lnTo>
                  <a:lnTo>
                    <a:pt x="32" y="5"/>
                  </a:lnTo>
                  <a:lnTo>
                    <a:pt x="32" y="5"/>
                  </a:lnTo>
                  <a:lnTo>
                    <a:pt x="32" y="5"/>
                  </a:lnTo>
                  <a:lnTo>
                    <a:pt x="32" y="5"/>
                  </a:lnTo>
                  <a:lnTo>
                    <a:pt x="32" y="5"/>
                  </a:lnTo>
                  <a:lnTo>
                    <a:pt x="32" y="5"/>
                  </a:lnTo>
                  <a:lnTo>
                    <a:pt x="32" y="5"/>
                  </a:lnTo>
                  <a:lnTo>
                    <a:pt x="32" y="0"/>
                  </a:lnTo>
                  <a:lnTo>
                    <a:pt x="32" y="0"/>
                  </a:lnTo>
                  <a:lnTo>
                    <a:pt x="32" y="0"/>
                  </a:lnTo>
                  <a:lnTo>
                    <a:pt x="32" y="5"/>
                  </a:lnTo>
                  <a:lnTo>
                    <a:pt x="32" y="5"/>
                  </a:lnTo>
                  <a:lnTo>
                    <a:pt x="32" y="5"/>
                  </a:lnTo>
                  <a:lnTo>
                    <a:pt x="37" y="5"/>
                  </a:lnTo>
                  <a:lnTo>
                    <a:pt x="37" y="5"/>
                  </a:lnTo>
                  <a:lnTo>
                    <a:pt x="37" y="5"/>
                  </a:lnTo>
                  <a:lnTo>
                    <a:pt x="37" y="5"/>
                  </a:lnTo>
                  <a:lnTo>
                    <a:pt x="37" y="5"/>
                  </a:lnTo>
                  <a:lnTo>
                    <a:pt x="37" y="5"/>
                  </a:lnTo>
                  <a:lnTo>
                    <a:pt x="37" y="5"/>
                  </a:lnTo>
                  <a:lnTo>
                    <a:pt x="37" y="5"/>
                  </a:lnTo>
                  <a:lnTo>
                    <a:pt x="37" y="5"/>
                  </a:lnTo>
                  <a:lnTo>
                    <a:pt x="37" y="0"/>
                  </a:lnTo>
                  <a:lnTo>
                    <a:pt x="37" y="0"/>
                  </a:lnTo>
                  <a:lnTo>
                    <a:pt x="37" y="0"/>
                  </a:lnTo>
                  <a:lnTo>
                    <a:pt x="37" y="0"/>
                  </a:lnTo>
                  <a:lnTo>
                    <a:pt x="37" y="0"/>
                  </a:lnTo>
                  <a:lnTo>
                    <a:pt x="37" y="0"/>
                  </a:lnTo>
                  <a:lnTo>
                    <a:pt x="37" y="0"/>
                  </a:lnTo>
                  <a:lnTo>
                    <a:pt x="37" y="0"/>
                  </a:lnTo>
                  <a:lnTo>
                    <a:pt x="37" y="0"/>
                  </a:lnTo>
                  <a:lnTo>
                    <a:pt x="37" y="0"/>
                  </a:lnTo>
                  <a:lnTo>
                    <a:pt x="37" y="0"/>
                  </a:lnTo>
                  <a:lnTo>
                    <a:pt x="37" y="0"/>
                  </a:lnTo>
                  <a:lnTo>
                    <a:pt x="43" y="0"/>
                  </a:lnTo>
                  <a:lnTo>
                    <a:pt x="43" y="0"/>
                  </a:lnTo>
                  <a:lnTo>
                    <a:pt x="43" y="0"/>
                  </a:lnTo>
                  <a:lnTo>
                    <a:pt x="43" y="0"/>
                  </a:lnTo>
                  <a:lnTo>
                    <a:pt x="43" y="0"/>
                  </a:lnTo>
                  <a:lnTo>
                    <a:pt x="43" y="0"/>
                  </a:lnTo>
                  <a:lnTo>
                    <a:pt x="43" y="0"/>
                  </a:lnTo>
                  <a:lnTo>
                    <a:pt x="43" y="0"/>
                  </a:lnTo>
                  <a:lnTo>
                    <a:pt x="43" y="0"/>
                  </a:lnTo>
                  <a:lnTo>
                    <a:pt x="43" y="0"/>
                  </a:lnTo>
                  <a:lnTo>
                    <a:pt x="43" y="0"/>
                  </a:lnTo>
                  <a:lnTo>
                    <a:pt x="43" y="0"/>
                  </a:lnTo>
                  <a:lnTo>
                    <a:pt x="43" y="0"/>
                  </a:lnTo>
                  <a:lnTo>
                    <a:pt x="43" y="0"/>
                  </a:lnTo>
                  <a:lnTo>
                    <a:pt x="43" y="0"/>
                  </a:lnTo>
                  <a:lnTo>
                    <a:pt x="48" y="0"/>
                  </a:lnTo>
                  <a:lnTo>
                    <a:pt x="48" y="0"/>
                  </a:lnTo>
                  <a:lnTo>
                    <a:pt x="48" y="0"/>
                  </a:lnTo>
                </a:path>
              </a:pathLst>
            </a:custGeom>
            <a:noFill/>
            <a:ln w="5">
              <a:solidFill>
                <a:srgbClr val="6E6E6E"/>
              </a:solidFill>
              <a:prstDash val="sysDot"/>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51" name="Freeform 759"/>
            <p:cNvSpPr>
              <a:spLocks noEditPoints="1"/>
            </p:cNvSpPr>
            <p:nvPr/>
          </p:nvSpPr>
          <p:spPr bwMode="auto">
            <a:xfrm>
              <a:off x="3327" y="2179"/>
              <a:ext cx="84" cy="47"/>
            </a:xfrm>
            <a:custGeom>
              <a:avLst/>
              <a:gdLst>
                <a:gd name="T0" fmla="*/ 0 w 16"/>
                <a:gd name="T1" fmla="*/ 8 h 9"/>
                <a:gd name="T2" fmla="*/ 0 w 16"/>
                <a:gd name="T3" fmla="*/ 8 h 9"/>
                <a:gd name="T4" fmla="*/ 0 w 16"/>
                <a:gd name="T5" fmla="*/ 8 h 9"/>
                <a:gd name="T6" fmla="*/ 1 w 16"/>
                <a:gd name="T7" fmla="*/ 8 h 9"/>
                <a:gd name="T8" fmla="*/ 5 w 16"/>
                <a:gd name="T9" fmla="*/ 7 h 9"/>
                <a:gd name="T10" fmla="*/ 6 w 16"/>
                <a:gd name="T11" fmla="*/ 8 h 9"/>
                <a:gd name="T12" fmla="*/ 10 w 16"/>
                <a:gd name="T13" fmla="*/ 5 h 9"/>
                <a:gd name="T14" fmla="*/ 11 w 16"/>
                <a:gd name="T15" fmla="*/ 4 h 9"/>
                <a:gd name="T16" fmla="*/ 11 w 16"/>
                <a:gd name="T17" fmla="*/ 1 h 9"/>
                <a:gd name="T18" fmla="*/ 11 w 16"/>
                <a:gd name="T19" fmla="*/ 0 h 9"/>
                <a:gd name="T20" fmla="*/ 12 w 16"/>
                <a:gd name="T21" fmla="*/ 3 h 9"/>
                <a:gd name="T22" fmla="*/ 12 w 16"/>
                <a:gd name="T23" fmla="*/ 4 h 9"/>
                <a:gd name="T24" fmla="*/ 15 w 16"/>
                <a:gd name="T25" fmla="*/ 9 h 9"/>
                <a:gd name="T26" fmla="*/ 16 w 16"/>
                <a:gd name="T2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 h="9">
                  <a:moveTo>
                    <a:pt x="0" y="8"/>
                  </a:moveTo>
                  <a:lnTo>
                    <a:pt x="0" y="8"/>
                  </a:lnTo>
                  <a:lnTo>
                    <a:pt x="0" y="8"/>
                  </a:lnTo>
                  <a:lnTo>
                    <a:pt x="1" y="8"/>
                  </a:lnTo>
                  <a:moveTo>
                    <a:pt x="5" y="7"/>
                  </a:moveTo>
                  <a:lnTo>
                    <a:pt x="6" y="8"/>
                  </a:lnTo>
                  <a:moveTo>
                    <a:pt x="10" y="5"/>
                  </a:moveTo>
                  <a:lnTo>
                    <a:pt x="11" y="4"/>
                  </a:lnTo>
                  <a:moveTo>
                    <a:pt x="11" y="1"/>
                  </a:moveTo>
                  <a:lnTo>
                    <a:pt x="11" y="0"/>
                  </a:lnTo>
                  <a:moveTo>
                    <a:pt x="12" y="3"/>
                  </a:moveTo>
                  <a:lnTo>
                    <a:pt x="12" y="4"/>
                  </a:lnTo>
                  <a:moveTo>
                    <a:pt x="15" y="9"/>
                  </a:moveTo>
                  <a:lnTo>
                    <a:pt x="16" y="9"/>
                  </a:lnTo>
                </a:path>
              </a:pathLst>
            </a:custGeom>
            <a:noFill/>
            <a:ln w="5" cap="flat">
              <a:solidFill>
                <a:srgbClr val="F0F0F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52" name="Freeform 760"/>
            <p:cNvSpPr>
              <a:spLocks noEditPoints="1"/>
            </p:cNvSpPr>
            <p:nvPr/>
          </p:nvSpPr>
          <p:spPr bwMode="auto">
            <a:xfrm>
              <a:off x="3263" y="2210"/>
              <a:ext cx="27" cy="16"/>
            </a:xfrm>
            <a:custGeom>
              <a:avLst/>
              <a:gdLst>
                <a:gd name="T0" fmla="*/ 0 w 5"/>
                <a:gd name="T1" fmla="*/ 1 h 3"/>
                <a:gd name="T2" fmla="*/ 1 w 5"/>
                <a:gd name="T3" fmla="*/ 0 h 3"/>
                <a:gd name="T4" fmla="*/ 4 w 5"/>
                <a:gd name="T5" fmla="*/ 3 h 3"/>
                <a:gd name="T6" fmla="*/ 5 w 5"/>
                <a:gd name="T7" fmla="*/ 3 h 3"/>
              </a:gdLst>
              <a:ahLst/>
              <a:cxnLst>
                <a:cxn ang="0">
                  <a:pos x="T0" y="T1"/>
                </a:cxn>
                <a:cxn ang="0">
                  <a:pos x="T2" y="T3"/>
                </a:cxn>
                <a:cxn ang="0">
                  <a:pos x="T4" y="T5"/>
                </a:cxn>
                <a:cxn ang="0">
                  <a:pos x="T6" y="T7"/>
                </a:cxn>
              </a:cxnLst>
              <a:rect l="0" t="0" r="r" b="b"/>
              <a:pathLst>
                <a:path w="5" h="3">
                  <a:moveTo>
                    <a:pt x="0" y="1"/>
                  </a:moveTo>
                  <a:lnTo>
                    <a:pt x="1" y="0"/>
                  </a:lnTo>
                  <a:moveTo>
                    <a:pt x="4" y="3"/>
                  </a:moveTo>
                  <a:lnTo>
                    <a:pt x="5" y="3"/>
                  </a:lnTo>
                </a:path>
              </a:pathLst>
            </a:custGeom>
            <a:noFill/>
            <a:ln w="5" cap="flat">
              <a:solidFill>
                <a:srgbClr val="F0F0F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53" name="Freeform 761"/>
            <p:cNvSpPr>
              <a:spLocks/>
            </p:cNvSpPr>
            <p:nvPr/>
          </p:nvSpPr>
          <p:spPr bwMode="auto">
            <a:xfrm>
              <a:off x="3311" y="2221"/>
              <a:ext cx="16" cy="10"/>
            </a:xfrm>
            <a:custGeom>
              <a:avLst/>
              <a:gdLst>
                <a:gd name="T0" fmla="*/ 0 w 16"/>
                <a:gd name="T1" fmla="*/ 5 h 10"/>
                <a:gd name="T2" fmla="*/ 0 w 16"/>
                <a:gd name="T3" fmla="*/ 5 h 10"/>
                <a:gd name="T4" fmla="*/ 0 w 16"/>
                <a:gd name="T5" fmla="*/ 10 h 10"/>
                <a:gd name="T6" fmla="*/ 16 w 16"/>
                <a:gd name="T7" fmla="*/ 5 h 10"/>
                <a:gd name="T8" fmla="*/ 16 w 16"/>
                <a:gd name="T9" fmla="*/ 5 h 10"/>
                <a:gd name="T10" fmla="*/ 16 w 16"/>
                <a:gd name="T11" fmla="*/ 0 h 10"/>
              </a:gdLst>
              <a:ahLst/>
              <a:cxnLst>
                <a:cxn ang="0">
                  <a:pos x="T0" y="T1"/>
                </a:cxn>
                <a:cxn ang="0">
                  <a:pos x="T2" y="T3"/>
                </a:cxn>
                <a:cxn ang="0">
                  <a:pos x="T4" y="T5"/>
                </a:cxn>
                <a:cxn ang="0">
                  <a:pos x="T6" y="T7"/>
                </a:cxn>
                <a:cxn ang="0">
                  <a:pos x="T8" y="T9"/>
                </a:cxn>
                <a:cxn ang="0">
                  <a:pos x="T10" y="T11"/>
                </a:cxn>
              </a:cxnLst>
              <a:rect l="0" t="0" r="r" b="b"/>
              <a:pathLst>
                <a:path w="16" h="10">
                  <a:moveTo>
                    <a:pt x="0" y="5"/>
                  </a:moveTo>
                  <a:lnTo>
                    <a:pt x="0" y="5"/>
                  </a:lnTo>
                  <a:lnTo>
                    <a:pt x="0" y="10"/>
                  </a:lnTo>
                  <a:lnTo>
                    <a:pt x="16" y="5"/>
                  </a:lnTo>
                  <a:lnTo>
                    <a:pt x="16" y="5"/>
                  </a:lnTo>
                  <a:lnTo>
                    <a:pt x="16" y="0"/>
                  </a:lnTo>
                </a:path>
              </a:pathLst>
            </a:custGeom>
            <a:noFill/>
            <a:ln w="5">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1154" name="Freeform 762"/>
            <p:cNvSpPr>
              <a:spLocks noEditPoints="1"/>
            </p:cNvSpPr>
            <p:nvPr/>
          </p:nvSpPr>
          <p:spPr bwMode="auto">
            <a:xfrm>
              <a:off x="3311" y="2226"/>
              <a:ext cx="16" cy="5"/>
            </a:xfrm>
            <a:custGeom>
              <a:avLst/>
              <a:gdLst>
                <a:gd name="T0" fmla="*/ 0 w 3"/>
                <a:gd name="T1" fmla="*/ 0 h 1"/>
                <a:gd name="T2" fmla="*/ 0 w 3"/>
                <a:gd name="T3" fmla="*/ 0 h 1"/>
                <a:gd name="T4" fmla="*/ 0 w 3"/>
                <a:gd name="T5" fmla="*/ 1 h 1"/>
                <a:gd name="T6" fmla="*/ 1 w 3"/>
                <a:gd name="T7" fmla="*/ 1 h 1"/>
                <a:gd name="T8" fmla="*/ 3 w 3"/>
                <a:gd name="T9" fmla="*/ 0 h 1"/>
              </a:gdLst>
              <a:ahLst/>
              <a:cxnLst>
                <a:cxn ang="0">
                  <a:pos x="T0" y="T1"/>
                </a:cxn>
                <a:cxn ang="0">
                  <a:pos x="T2" y="T3"/>
                </a:cxn>
                <a:cxn ang="0">
                  <a:pos x="T4" y="T5"/>
                </a:cxn>
                <a:cxn ang="0">
                  <a:pos x="T6" y="T7"/>
                </a:cxn>
                <a:cxn ang="0">
                  <a:pos x="T8" y="T9"/>
                </a:cxn>
              </a:cxnLst>
              <a:rect l="0" t="0" r="r" b="b"/>
              <a:pathLst>
                <a:path w="3" h="1">
                  <a:moveTo>
                    <a:pt x="0" y="0"/>
                  </a:moveTo>
                  <a:lnTo>
                    <a:pt x="0" y="0"/>
                  </a:lnTo>
                  <a:lnTo>
                    <a:pt x="0" y="1"/>
                  </a:lnTo>
                  <a:moveTo>
                    <a:pt x="1" y="1"/>
                  </a:moveTo>
                  <a:lnTo>
                    <a:pt x="3" y="0"/>
                  </a:lnTo>
                </a:path>
              </a:pathLst>
            </a:custGeom>
            <a:noFill/>
            <a:ln w="5" cap="flat">
              <a:solidFill>
                <a:srgbClr val="6E6E6E"/>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grpSp>
      <p:sp>
        <p:nvSpPr>
          <p:cNvPr id="764" name="Rectangle 8"/>
          <p:cNvSpPr>
            <a:spLocks noChangeArrowheads="1"/>
          </p:cNvSpPr>
          <p:nvPr/>
        </p:nvSpPr>
        <p:spPr bwMode="auto">
          <a:xfrm>
            <a:off x="1673148" y="5798130"/>
            <a:ext cx="625639" cy="185531"/>
          </a:xfrm>
          <a:prstGeom prst="rect">
            <a:avLst/>
          </a:prstGeom>
          <a:solidFill>
            <a:srgbClr val="E1E1E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3375" tIns="51687" rIns="103375" bIns="51687" anchor="ctr"/>
          <a:lstStyle/>
          <a:p>
            <a:endParaRPr lang="en-US">
              <a:solidFill>
                <a:prstClr val="black"/>
              </a:solidFill>
            </a:endParaRPr>
          </a:p>
        </p:txBody>
      </p:sp>
      <p:sp>
        <p:nvSpPr>
          <p:cNvPr id="765" name="Rectangle 10"/>
          <p:cNvSpPr>
            <a:spLocks noChangeArrowheads="1"/>
          </p:cNvSpPr>
          <p:nvPr/>
        </p:nvSpPr>
        <p:spPr bwMode="auto">
          <a:xfrm>
            <a:off x="1673148" y="6066419"/>
            <a:ext cx="625639" cy="185531"/>
          </a:xfrm>
          <a:prstGeom prst="rect">
            <a:avLst/>
          </a:prstGeom>
          <a:solidFill>
            <a:srgbClr val="B2B2B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3375" tIns="51687" rIns="103375" bIns="51687" anchor="ctr"/>
          <a:lstStyle/>
          <a:p>
            <a:endParaRPr lang="en-US">
              <a:solidFill>
                <a:prstClr val="black"/>
              </a:solidFill>
            </a:endParaRPr>
          </a:p>
        </p:txBody>
      </p:sp>
      <p:sp>
        <p:nvSpPr>
          <p:cNvPr id="766" name="Rectangle 765"/>
          <p:cNvSpPr>
            <a:spLocks noChangeArrowheads="1"/>
          </p:cNvSpPr>
          <p:nvPr/>
        </p:nvSpPr>
        <p:spPr bwMode="auto">
          <a:xfrm>
            <a:off x="1673148" y="5551371"/>
            <a:ext cx="625639" cy="185531"/>
          </a:xfrm>
          <a:prstGeom prst="rect">
            <a:avLst/>
          </a:prstGeom>
          <a:solidFill>
            <a:srgbClr val="FFFF00"/>
          </a:solidFill>
          <a:ln w="9525">
            <a:solidFill>
              <a:schemeClr val="tx1"/>
            </a:solidFill>
            <a:miter lim="800000"/>
            <a:headEnd/>
            <a:tailEnd/>
          </a:ln>
          <a:effectLst/>
        </p:spPr>
        <p:txBody>
          <a:bodyPr wrap="none" lIns="103375" tIns="51687" rIns="103375" bIns="51687" anchor="ctr"/>
          <a:lstStyle/>
          <a:p>
            <a:endParaRPr lang="en-US">
              <a:solidFill>
                <a:prstClr val="black"/>
              </a:solidFill>
            </a:endParaRPr>
          </a:p>
        </p:txBody>
      </p:sp>
      <p:sp>
        <p:nvSpPr>
          <p:cNvPr id="767" name="Rectangle 8"/>
          <p:cNvSpPr>
            <a:spLocks noChangeArrowheads="1"/>
          </p:cNvSpPr>
          <p:nvPr/>
        </p:nvSpPr>
        <p:spPr bwMode="auto">
          <a:xfrm>
            <a:off x="1673148" y="5284971"/>
            <a:ext cx="625639" cy="185531"/>
          </a:xfrm>
          <a:prstGeom prst="rect">
            <a:avLst/>
          </a:prstGeom>
          <a:solidFill>
            <a:srgbClr val="FB97F4"/>
          </a:solidFill>
          <a:ln w="9525">
            <a:solidFill>
              <a:schemeClr val="tx1"/>
            </a:solidFill>
            <a:miter lim="800000"/>
            <a:headEnd/>
            <a:tailEnd/>
          </a:ln>
          <a:effectLst/>
        </p:spPr>
        <p:txBody>
          <a:bodyPr wrap="none" lIns="103375" tIns="51687" rIns="103375" bIns="51687" anchor="ctr"/>
          <a:lstStyle/>
          <a:p>
            <a:endParaRPr lang="en-US">
              <a:solidFill>
                <a:prstClr val="black"/>
              </a:solidFill>
            </a:endParaRPr>
          </a:p>
        </p:txBody>
      </p:sp>
      <p:sp>
        <p:nvSpPr>
          <p:cNvPr id="768" name="TextBox 701540"/>
          <p:cNvSpPr txBox="1"/>
          <p:nvPr/>
        </p:nvSpPr>
        <p:spPr>
          <a:xfrm>
            <a:off x="2346960" y="5997839"/>
            <a:ext cx="1771650" cy="307777"/>
          </a:xfrm>
          <a:prstGeom prst="rect">
            <a:avLst/>
          </a:prstGeom>
          <a:noFill/>
        </p:spPr>
        <p:txBody>
          <a:bodyPr wrap="square" lIns="91407" tIns="45703" rIns="91407" bIns="45703" rtlCol="0">
            <a:spAutoFit/>
          </a:bodyPr>
          <a:lstStyle/>
          <a:p>
            <a:r>
              <a:rPr lang="en-US" sz="1400" dirty="0">
                <a:solidFill>
                  <a:prstClr val="black"/>
                </a:solidFill>
              </a:rPr>
              <a:t>Not Applicable</a:t>
            </a:r>
          </a:p>
        </p:txBody>
      </p:sp>
      <p:sp>
        <p:nvSpPr>
          <p:cNvPr id="769" name="TextBox 170"/>
          <p:cNvSpPr txBox="1"/>
          <p:nvPr/>
        </p:nvSpPr>
        <p:spPr>
          <a:xfrm>
            <a:off x="2346960" y="5737008"/>
            <a:ext cx="1771650" cy="307777"/>
          </a:xfrm>
          <a:prstGeom prst="rect">
            <a:avLst/>
          </a:prstGeom>
          <a:noFill/>
        </p:spPr>
        <p:txBody>
          <a:bodyPr wrap="square" lIns="91407" tIns="45703" rIns="91407" bIns="45703" rtlCol="0">
            <a:spAutoFit/>
          </a:bodyPr>
          <a:lstStyle/>
          <a:p>
            <a:r>
              <a:rPr lang="en-US" sz="1400" dirty="0">
                <a:solidFill>
                  <a:prstClr val="black"/>
                </a:solidFill>
              </a:rPr>
              <a:t>No SIA in 2015</a:t>
            </a:r>
          </a:p>
        </p:txBody>
      </p:sp>
      <p:sp>
        <p:nvSpPr>
          <p:cNvPr id="770" name="Rectangle 8"/>
          <p:cNvSpPr>
            <a:spLocks noChangeArrowheads="1"/>
          </p:cNvSpPr>
          <p:nvPr/>
        </p:nvSpPr>
        <p:spPr bwMode="auto">
          <a:xfrm>
            <a:off x="1673148" y="5014358"/>
            <a:ext cx="625639" cy="185531"/>
          </a:xfrm>
          <a:prstGeom prst="rect">
            <a:avLst/>
          </a:prstGeom>
          <a:solidFill>
            <a:srgbClr val="00B0F0"/>
          </a:solidFill>
          <a:ln w="9525">
            <a:solidFill>
              <a:schemeClr val="tx1"/>
            </a:solidFill>
            <a:miter lim="800000"/>
            <a:headEnd/>
            <a:tailEnd/>
          </a:ln>
          <a:effectLst/>
        </p:spPr>
        <p:txBody>
          <a:bodyPr wrap="none" lIns="103375" tIns="51687" rIns="103375" bIns="51687" anchor="ctr"/>
          <a:lstStyle/>
          <a:p>
            <a:endParaRPr lang="en-US">
              <a:solidFill>
                <a:prstClr val="black"/>
              </a:solidFill>
            </a:endParaRPr>
          </a:p>
        </p:txBody>
      </p:sp>
      <p:sp>
        <p:nvSpPr>
          <p:cNvPr id="771" name="TextBox 172"/>
          <p:cNvSpPr txBox="1"/>
          <p:nvPr/>
        </p:nvSpPr>
        <p:spPr>
          <a:xfrm>
            <a:off x="2298784" y="4962906"/>
            <a:ext cx="1771650" cy="307777"/>
          </a:xfrm>
          <a:prstGeom prst="rect">
            <a:avLst/>
          </a:prstGeom>
          <a:noFill/>
        </p:spPr>
        <p:txBody>
          <a:bodyPr wrap="square" lIns="91407" tIns="45703" rIns="91407" bIns="45703" rtlCol="0">
            <a:spAutoFit/>
          </a:bodyPr>
          <a:lstStyle/>
          <a:p>
            <a:r>
              <a:rPr lang="en-US" sz="1400" dirty="0">
                <a:solidFill>
                  <a:prstClr val="black"/>
                </a:solidFill>
              </a:rPr>
              <a:t> Measles (21)</a:t>
            </a:r>
          </a:p>
        </p:txBody>
      </p:sp>
      <p:sp>
        <p:nvSpPr>
          <p:cNvPr id="772" name="TextBox 173"/>
          <p:cNvSpPr txBox="1"/>
          <p:nvPr/>
        </p:nvSpPr>
        <p:spPr>
          <a:xfrm>
            <a:off x="2346961" y="5237056"/>
            <a:ext cx="2048828" cy="307777"/>
          </a:xfrm>
          <a:prstGeom prst="rect">
            <a:avLst/>
          </a:prstGeom>
          <a:noFill/>
        </p:spPr>
        <p:txBody>
          <a:bodyPr wrap="square" lIns="91407" tIns="45703" rIns="91407" bIns="45703" rtlCol="0">
            <a:spAutoFit/>
          </a:bodyPr>
          <a:lstStyle/>
          <a:p>
            <a:r>
              <a:rPr lang="en-US" sz="1400" dirty="0">
                <a:solidFill>
                  <a:prstClr val="black"/>
                </a:solidFill>
              </a:rPr>
              <a:t>Measles and Rubella (15)</a:t>
            </a:r>
          </a:p>
        </p:txBody>
      </p:sp>
      <p:sp>
        <p:nvSpPr>
          <p:cNvPr id="773" name="TextBox 174"/>
          <p:cNvSpPr txBox="1"/>
          <p:nvPr/>
        </p:nvSpPr>
        <p:spPr>
          <a:xfrm>
            <a:off x="2342046" y="5497522"/>
            <a:ext cx="2822095" cy="307742"/>
          </a:xfrm>
          <a:prstGeom prst="rect">
            <a:avLst/>
          </a:prstGeom>
          <a:noFill/>
        </p:spPr>
        <p:txBody>
          <a:bodyPr wrap="square" lIns="91407" tIns="45703" rIns="91407" bIns="45703" rtlCol="0">
            <a:spAutoFit/>
          </a:bodyPr>
          <a:lstStyle/>
          <a:p>
            <a:r>
              <a:rPr lang="en-US" sz="1400" dirty="0">
                <a:solidFill>
                  <a:prstClr val="black"/>
                </a:solidFill>
              </a:rPr>
              <a:t>Measles, Mumps and Rubella (3)</a:t>
            </a:r>
          </a:p>
        </p:txBody>
      </p:sp>
      <p:sp>
        <p:nvSpPr>
          <p:cNvPr id="776" name="TextBox 4"/>
          <p:cNvSpPr txBox="1"/>
          <p:nvPr/>
        </p:nvSpPr>
        <p:spPr>
          <a:xfrm>
            <a:off x="8467411" y="5079586"/>
            <a:ext cx="2779171" cy="966877"/>
          </a:xfrm>
          <a:prstGeom prst="rect">
            <a:avLst/>
          </a:prstGeom>
          <a:noFill/>
          <a:ln>
            <a:noFill/>
          </a:ln>
        </p:spPr>
        <p:txBody>
          <a:bodyPr lIns="104084" tIns="52043" rIns="104084" bIns="52043">
            <a:spAutoFit/>
          </a:bodyPr>
          <a:lstStyle/>
          <a:p>
            <a:pPr>
              <a:defRPr/>
            </a:pPr>
            <a:r>
              <a:rPr lang="en-US" sz="1400" dirty="0">
                <a:solidFill>
                  <a:prstClr val="black"/>
                </a:solidFill>
              </a:rPr>
              <a:t>OPV – 15</a:t>
            </a:r>
          </a:p>
          <a:p>
            <a:pPr>
              <a:defRPr/>
            </a:pPr>
            <a:r>
              <a:rPr lang="en-US" sz="1400" dirty="0">
                <a:solidFill>
                  <a:prstClr val="black"/>
                </a:solidFill>
              </a:rPr>
              <a:t>Vitamin A – 15</a:t>
            </a:r>
          </a:p>
          <a:p>
            <a:pPr>
              <a:defRPr/>
            </a:pPr>
            <a:r>
              <a:rPr lang="en-US" sz="1400" dirty="0">
                <a:solidFill>
                  <a:prstClr val="black"/>
                </a:solidFill>
              </a:rPr>
              <a:t>De-worming – 8</a:t>
            </a:r>
          </a:p>
          <a:p>
            <a:pPr>
              <a:defRPr/>
            </a:pPr>
            <a:r>
              <a:rPr lang="en-US" sz="1400" dirty="0">
                <a:solidFill>
                  <a:prstClr val="black"/>
                </a:solidFill>
              </a:rPr>
              <a:t>Other interventions – 1</a:t>
            </a:r>
          </a:p>
        </p:txBody>
      </p:sp>
      <p:sp>
        <p:nvSpPr>
          <p:cNvPr id="777" name="TextBox 4"/>
          <p:cNvSpPr txBox="1"/>
          <p:nvPr/>
        </p:nvSpPr>
        <p:spPr>
          <a:xfrm>
            <a:off x="1519150" y="6599014"/>
            <a:ext cx="2779171" cy="258991"/>
          </a:xfrm>
          <a:prstGeom prst="rect">
            <a:avLst/>
          </a:prstGeom>
          <a:noFill/>
          <a:ln>
            <a:noFill/>
          </a:ln>
        </p:spPr>
        <p:txBody>
          <a:bodyPr lIns="104084" tIns="52043" rIns="104084" bIns="52043">
            <a:spAutoFit/>
          </a:bodyPr>
          <a:lstStyle/>
          <a:p>
            <a:pPr>
              <a:defRPr/>
            </a:pPr>
            <a:r>
              <a:rPr lang="en-US" sz="1000" dirty="0">
                <a:solidFill>
                  <a:prstClr val="black"/>
                </a:solidFill>
              </a:rPr>
              <a:t>Updated on 15 April 2016</a:t>
            </a:r>
          </a:p>
        </p:txBody>
      </p:sp>
      <p:sp>
        <p:nvSpPr>
          <p:cNvPr id="778" name="Disclaimer"/>
          <p:cNvSpPr txBox="1">
            <a:spLocks noChangeArrowheads="1"/>
          </p:cNvSpPr>
          <p:nvPr/>
        </p:nvSpPr>
        <p:spPr bwMode="auto">
          <a:xfrm>
            <a:off x="7296150" y="6240468"/>
            <a:ext cx="30480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600" dirty="0">
                <a:solidFill>
                  <a:prstClr val="black"/>
                </a:solidFill>
                <a:latin typeface="Times New Roman" pitchFamily="18" charset="0"/>
              </a:rPr>
              <a:t>The boundaries and names shown and the designations used on this map do not imply the expression of any opinion whatsoever on the part of the World Health Organization concerning the legal status of any country, territory, city or area or of its authorities, or concerning the delimitation of its frontiers or boundaries.  Dotted lines on maps represent approximate border lines for which there may not yet be full agreement. ©WHO 2014. All rights reserved.</a:t>
            </a:r>
            <a:endParaRPr lang="en-GB" sz="600" dirty="0">
              <a:solidFill>
                <a:prstClr val="black"/>
              </a:solidFill>
              <a:latin typeface="Times New Roman" pitchFamily="18" charset="0"/>
            </a:endParaRPr>
          </a:p>
        </p:txBody>
      </p:sp>
      <p:pic>
        <p:nvPicPr>
          <p:cNvPr id="779" name="WHOlogo"/>
          <p:cNvPicPr>
            <a:picLocks/>
          </p:cNvPicPr>
          <p:nvPr/>
        </p:nvPicPr>
        <p:blipFill>
          <a:blip r:embed="rId3">
            <a:extLst>
              <a:ext uri="{28A0092B-C50C-407E-A947-70E740481C1C}">
                <a14:useLocalDpi xmlns:a14="http://schemas.microsoft.com/office/drawing/2010/main" val="0"/>
              </a:ext>
            </a:extLst>
          </a:blip>
          <a:srcRect/>
          <a:stretch>
            <a:fillRect/>
          </a:stretch>
        </p:blipFill>
        <p:spPr bwMode="auto">
          <a:xfrm>
            <a:off x="10304464" y="6381750"/>
            <a:ext cx="330200"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80" name="Parallélogramme 17"/>
          <p:cNvSpPr/>
          <p:nvPr/>
        </p:nvSpPr>
        <p:spPr>
          <a:xfrm>
            <a:off x="39854" y="809872"/>
            <a:ext cx="5025694" cy="1071562"/>
          </a:xfrm>
          <a:prstGeom prst="parallelogram">
            <a:avLst/>
          </a:prstGeom>
        </p:spPr>
        <p:style>
          <a:lnRef idx="1">
            <a:schemeClr val="accent3"/>
          </a:lnRef>
          <a:fillRef idx="3">
            <a:schemeClr val="accent3"/>
          </a:fillRef>
          <a:effectRef idx="2">
            <a:schemeClr val="accent3"/>
          </a:effectRef>
          <a:fontRef idx="minor">
            <a:schemeClr val="lt1"/>
          </a:fontRef>
        </p:style>
        <p:txBody>
          <a:bodyPr lIns="91407" tIns="45703" rIns="91407" bIns="45703" rtlCol="0" anchor="ctr"/>
          <a:lstStyle/>
          <a:p>
            <a:pPr algn="ctr"/>
            <a:r>
              <a:rPr lang="en-US" b="1" dirty="0">
                <a:solidFill>
                  <a:prstClr val="white"/>
                </a:solidFill>
              </a:rPr>
              <a:t>180 million children reached</a:t>
            </a:r>
          </a:p>
          <a:p>
            <a:pPr algn="ctr"/>
            <a:r>
              <a:rPr lang="en-US" b="1" dirty="0">
                <a:solidFill>
                  <a:prstClr val="white"/>
                </a:solidFill>
              </a:rPr>
              <a:t>40/66 (61%) attained 95% coverage</a:t>
            </a:r>
          </a:p>
          <a:p>
            <a:pPr algn="ctr"/>
            <a:r>
              <a:rPr lang="en-US" b="1" dirty="0">
                <a:solidFill>
                  <a:prstClr val="white"/>
                </a:solidFill>
              </a:rPr>
              <a:t>18/66 (27%) </a:t>
            </a:r>
            <a:r>
              <a:rPr lang="en-US" b="1" dirty="0" smtClean="0">
                <a:solidFill>
                  <a:prstClr val="white"/>
                </a:solidFill>
              </a:rPr>
              <a:t>included </a:t>
            </a:r>
            <a:r>
              <a:rPr lang="en-US" b="1" dirty="0">
                <a:solidFill>
                  <a:prstClr val="white"/>
                </a:solidFill>
              </a:rPr>
              <a:t>coverage survey</a:t>
            </a:r>
          </a:p>
          <a:p>
            <a:pPr algn="ctr"/>
            <a:r>
              <a:rPr lang="en-US" b="1" dirty="0">
                <a:solidFill>
                  <a:prstClr val="white"/>
                </a:solidFill>
              </a:rPr>
              <a:t>4 surveys document &gt;95% coverage</a:t>
            </a:r>
          </a:p>
        </p:txBody>
      </p:sp>
      <p:sp>
        <p:nvSpPr>
          <p:cNvPr id="782" name="Parallélogramme 4"/>
          <p:cNvSpPr/>
          <p:nvPr/>
        </p:nvSpPr>
        <p:spPr>
          <a:xfrm>
            <a:off x="5893340" y="4969926"/>
            <a:ext cx="2445467" cy="1100138"/>
          </a:xfrm>
          <a:prstGeom prst="parallelogram">
            <a:avLst/>
          </a:prstGeom>
        </p:spPr>
        <p:style>
          <a:lnRef idx="1">
            <a:schemeClr val="accent2"/>
          </a:lnRef>
          <a:fillRef idx="3">
            <a:schemeClr val="accent2"/>
          </a:fillRef>
          <a:effectRef idx="2">
            <a:schemeClr val="accent2"/>
          </a:effectRef>
          <a:fontRef idx="minor">
            <a:schemeClr val="lt1"/>
          </a:fontRef>
        </p:style>
        <p:txBody>
          <a:bodyPr lIns="91407" tIns="45703" rIns="91407" bIns="45703" rtlCol="0" anchor="ctr"/>
          <a:lstStyle/>
          <a:p>
            <a:pPr algn="ctr"/>
            <a:r>
              <a:rPr lang="en-US" b="1" dirty="0">
                <a:solidFill>
                  <a:prstClr val="white"/>
                </a:solidFill>
              </a:rPr>
              <a:t>42 of 66 SIAs integrated 1 or more other interventions</a:t>
            </a:r>
          </a:p>
        </p:txBody>
      </p:sp>
    </p:spTree>
    <p:extLst>
      <p:ext uri="{BB962C8B-B14F-4D97-AF65-F5344CB8AC3E}">
        <p14:creationId xmlns:p14="http://schemas.microsoft.com/office/powerpoint/2010/main" val="7240473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8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8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0" grpId="0" animBg="1"/>
      <p:bldP spid="78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6814" y="166718"/>
            <a:ext cx="11964839" cy="721803"/>
          </a:xfrm>
        </p:spPr>
        <p:txBody>
          <a:bodyPr rtlCol="0">
            <a:noAutofit/>
          </a:bodyPr>
          <a:lstStyle/>
          <a:p>
            <a:pPr defTabSz="914077">
              <a:defRPr/>
            </a:pPr>
            <a:r>
              <a:rPr lang="en-ZW" sz="3200" b="1" dirty="0">
                <a:latin typeface="+mn-lt"/>
              </a:rPr>
              <a:t>Administrative vs survey coverage, </a:t>
            </a:r>
            <a:r>
              <a:rPr lang="en-US" sz="3200" b="1" dirty="0">
                <a:latin typeface="+mn-lt"/>
              </a:rPr>
              <a:t>M/MR SIAs, AFR, 2011-13</a:t>
            </a:r>
            <a:endParaRPr lang="en-GB" sz="3200" b="1" dirty="0">
              <a:solidFill>
                <a:srgbClr val="FF0000"/>
              </a:solidFill>
              <a:latin typeface="+mn-lt"/>
            </a:endParaRPr>
          </a:p>
        </p:txBody>
      </p:sp>
      <p:graphicFrame>
        <p:nvGraphicFramePr>
          <p:cNvPr id="3" name="Chart 2"/>
          <p:cNvGraphicFramePr>
            <a:graphicFrameLocks/>
          </p:cNvGraphicFramePr>
          <p:nvPr>
            <p:extLst>
              <p:ext uri="{D42A27DB-BD31-4B8C-83A1-F6EECF244321}">
                <p14:modId xmlns:p14="http://schemas.microsoft.com/office/powerpoint/2010/main" val="818724301"/>
              </p:ext>
            </p:extLst>
          </p:nvPr>
        </p:nvGraphicFramePr>
        <p:xfrm>
          <a:off x="705446" y="999710"/>
          <a:ext cx="11049000" cy="5581292"/>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p:cNvSpPr txBox="1"/>
          <p:nvPr/>
        </p:nvSpPr>
        <p:spPr>
          <a:xfrm>
            <a:off x="5299275" y="6581002"/>
            <a:ext cx="1861343" cy="276999"/>
          </a:xfrm>
          <a:prstGeom prst="rect">
            <a:avLst/>
          </a:prstGeom>
          <a:noFill/>
        </p:spPr>
        <p:txBody>
          <a:bodyPr wrap="none" rtlCol="0">
            <a:spAutoFit/>
          </a:bodyPr>
          <a:lstStyle/>
          <a:p>
            <a:r>
              <a:rPr lang="en-US" sz="1200" dirty="0" smtClean="0"/>
              <a:t>Courtesy Balcha </a:t>
            </a:r>
            <a:r>
              <a:rPr lang="en-US" sz="1200" dirty="0" err="1" smtClean="0"/>
              <a:t>Masresha</a:t>
            </a:r>
            <a:r>
              <a:rPr lang="en-US" sz="1200" dirty="0" smtClean="0"/>
              <a:t> </a:t>
            </a:r>
            <a:endParaRPr lang="en-US" sz="1200" dirty="0"/>
          </a:p>
        </p:txBody>
      </p:sp>
    </p:spTree>
    <p:extLst>
      <p:ext uri="{BB962C8B-B14F-4D97-AF65-F5344CB8AC3E}">
        <p14:creationId xmlns:p14="http://schemas.microsoft.com/office/powerpoint/2010/main" val="8464085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9247" y="1201272"/>
            <a:ext cx="10659035" cy="55445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itle 1"/>
          <p:cNvSpPr>
            <a:spLocks noGrp="1"/>
          </p:cNvSpPr>
          <p:nvPr>
            <p:ph type="title"/>
          </p:nvPr>
        </p:nvSpPr>
        <p:spPr>
          <a:xfrm>
            <a:off x="851647" y="102204"/>
            <a:ext cx="10506635" cy="1143000"/>
          </a:xfrm>
        </p:spPr>
        <p:txBody>
          <a:bodyPr>
            <a:normAutofit/>
          </a:bodyPr>
          <a:lstStyle/>
          <a:p>
            <a:pPr algn="ctr"/>
            <a:r>
              <a:rPr lang="en-ZW" sz="3600" b="1" dirty="0" smtClean="0">
                <a:latin typeface="+mn-lt"/>
              </a:rPr>
              <a:t>Administrative vs survey coverage, M/ MR SIAs, AFR, 2014 – May 2016</a:t>
            </a:r>
            <a:endParaRPr lang="en-ZW" b="1" dirty="0"/>
          </a:p>
        </p:txBody>
      </p:sp>
      <p:sp>
        <p:nvSpPr>
          <p:cNvPr id="5" name="TextBox 4"/>
          <p:cNvSpPr txBox="1"/>
          <p:nvPr/>
        </p:nvSpPr>
        <p:spPr>
          <a:xfrm>
            <a:off x="1121722" y="6365849"/>
            <a:ext cx="1861343" cy="276999"/>
          </a:xfrm>
          <a:prstGeom prst="rect">
            <a:avLst/>
          </a:prstGeom>
          <a:noFill/>
        </p:spPr>
        <p:txBody>
          <a:bodyPr wrap="none" rtlCol="0">
            <a:spAutoFit/>
          </a:bodyPr>
          <a:lstStyle/>
          <a:p>
            <a:r>
              <a:rPr lang="en-US" sz="1200" dirty="0" smtClean="0"/>
              <a:t>Courtesy Balcha </a:t>
            </a:r>
            <a:r>
              <a:rPr lang="en-US" sz="1200" dirty="0" err="1" smtClean="0"/>
              <a:t>Masresha</a:t>
            </a:r>
            <a:r>
              <a:rPr lang="en-US" sz="1200" dirty="0" smtClean="0"/>
              <a:t> </a:t>
            </a:r>
            <a:endParaRPr lang="en-US" sz="1200" dirty="0"/>
          </a:p>
        </p:txBody>
      </p:sp>
      <p:sp>
        <p:nvSpPr>
          <p:cNvPr id="2" name="TextBox 1"/>
          <p:cNvSpPr txBox="1"/>
          <p:nvPr/>
        </p:nvSpPr>
        <p:spPr>
          <a:xfrm>
            <a:off x="6947647" y="1245204"/>
            <a:ext cx="3796745" cy="369332"/>
          </a:xfrm>
          <a:prstGeom prst="rect">
            <a:avLst/>
          </a:prstGeom>
          <a:solidFill>
            <a:schemeClr val="bg1"/>
          </a:solidFill>
          <a:ln>
            <a:solidFill>
              <a:schemeClr val="tx1"/>
            </a:solidFill>
          </a:ln>
        </p:spPr>
        <p:txBody>
          <a:bodyPr wrap="none" rtlCol="0">
            <a:spAutoFit/>
          </a:bodyPr>
          <a:lstStyle/>
          <a:p>
            <a:r>
              <a:rPr lang="en-US" dirty="0" smtClean="0"/>
              <a:t>5/9 SIAs w coverage surveys </a:t>
            </a:r>
            <a:r>
              <a:rPr lang="en-US" u="sng" dirty="0" smtClean="0"/>
              <a:t>&gt;</a:t>
            </a:r>
            <a:r>
              <a:rPr lang="en-US" dirty="0" smtClean="0"/>
              <a:t> 95% </a:t>
            </a:r>
            <a:r>
              <a:rPr lang="en-US" dirty="0" err="1" smtClean="0"/>
              <a:t>cvg</a:t>
            </a:r>
            <a:endParaRPr lang="en-US" dirty="0"/>
          </a:p>
        </p:txBody>
      </p:sp>
    </p:spTree>
    <p:extLst>
      <p:ext uri="{BB962C8B-B14F-4D97-AF65-F5344CB8AC3E}">
        <p14:creationId xmlns:p14="http://schemas.microsoft.com/office/powerpoint/2010/main" val="1071344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8212" y="80682"/>
            <a:ext cx="10919012" cy="1143000"/>
          </a:xfrm>
        </p:spPr>
        <p:txBody>
          <a:bodyPr>
            <a:normAutofit/>
          </a:bodyPr>
          <a:lstStyle/>
          <a:p>
            <a:r>
              <a:rPr lang="en-ZW" sz="3600" b="1" dirty="0" smtClean="0">
                <a:latin typeface="+mn-lt"/>
              </a:rPr>
              <a:t>District coverage in M/ MR SIAs, AFR, 2014 – May 2016</a:t>
            </a:r>
            <a:endParaRPr lang="en-ZW" sz="3600" b="1" dirty="0">
              <a:latin typeface="+mn-lt"/>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8212" y="1368426"/>
            <a:ext cx="10703859" cy="5260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513878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9258" y="69291"/>
            <a:ext cx="10515600" cy="1105086"/>
          </a:xfrm>
        </p:spPr>
        <p:txBody>
          <a:bodyPr/>
          <a:lstStyle/>
          <a:p>
            <a:pPr algn="ctr"/>
            <a:r>
              <a:rPr lang="en-US" b="1" dirty="0" smtClean="0">
                <a:latin typeface="+mn-lt"/>
              </a:rPr>
              <a:t>M / MR SIA Technical Reports </a:t>
            </a:r>
            <a:endParaRPr lang="en-US" b="1" dirty="0">
              <a:latin typeface="+mn-lt"/>
            </a:endParaRPr>
          </a:p>
        </p:txBody>
      </p:sp>
      <p:pic>
        <p:nvPicPr>
          <p:cNvPr id="3" name="Picture 2"/>
          <p:cNvPicPr/>
          <p:nvPr/>
        </p:nvPicPr>
        <p:blipFill rotWithShape="1">
          <a:blip r:embed="rId2"/>
          <a:srcRect l="25384" t="18918" r="27564" b="14530"/>
          <a:stretch/>
        </p:blipFill>
        <p:spPr bwMode="auto">
          <a:xfrm>
            <a:off x="1219200" y="1326776"/>
            <a:ext cx="9672917" cy="4572000"/>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42016821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8189" y="150882"/>
            <a:ext cx="11432749" cy="1325563"/>
          </a:xfrm>
        </p:spPr>
        <p:txBody>
          <a:bodyPr>
            <a:normAutofit fontScale="90000"/>
          </a:bodyPr>
          <a:lstStyle/>
          <a:p>
            <a:pPr algn="ctr"/>
            <a:r>
              <a:rPr lang="en-GB" b="1" dirty="0" smtClean="0">
                <a:latin typeface="+mn-lt"/>
              </a:rPr>
              <a:t>Update – </a:t>
            </a:r>
            <a:br>
              <a:rPr lang="en-GB" b="1" dirty="0" smtClean="0">
                <a:latin typeface="+mn-lt"/>
              </a:rPr>
            </a:br>
            <a:r>
              <a:rPr lang="en-GB" b="1" dirty="0" smtClean="0">
                <a:latin typeface="+mn-lt"/>
              </a:rPr>
              <a:t>2014 GMRMM SIA Technical Report Discussion Points </a:t>
            </a:r>
            <a:endParaRPr lang="en-GB" b="1" dirty="0">
              <a:latin typeface="+mn-lt"/>
            </a:endParaRPr>
          </a:p>
        </p:txBody>
      </p:sp>
      <p:sp>
        <p:nvSpPr>
          <p:cNvPr id="3" name="Content Placeholder 2"/>
          <p:cNvSpPr>
            <a:spLocks noGrp="1"/>
          </p:cNvSpPr>
          <p:nvPr>
            <p:ph idx="1"/>
          </p:nvPr>
        </p:nvSpPr>
        <p:spPr>
          <a:xfrm>
            <a:off x="838200" y="1825625"/>
            <a:ext cx="10609162" cy="4795094"/>
          </a:xfrm>
        </p:spPr>
        <p:txBody>
          <a:bodyPr>
            <a:normAutofit/>
          </a:bodyPr>
          <a:lstStyle/>
          <a:p>
            <a:r>
              <a:rPr lang="en-GB" sz="2400" dirty="0" smtClean="0"/>
              <a:t>Develop repository of technical reports and survey reports</a:t>
            </a:r>
          </a:p>
          <a:p>
            <a:pPr lvl="1"/>
            <a:r>
              <a:rPr lang="en-GB" dirty="0" smtClean="0"/>
              <a:t>Enter into an electronic database?  </a:t>
            </a:r>
            <a:r>
              <a:rPr lang="en-GB" dirty="0" smtClean="0">
                <a:solidFill>
                  <a:srgbClr val="FF0000"/>
                </a:solidFill>
              </a:rPr>
              <a:t>Partially completed</a:t>
            </a:r>
          </a:p>
          <a:p>
            <a:pPr lvl="1"/>
            <a:r>
              <a:rPr lang="en-GB" dirty="0" smtClean="0"/>
              <a:t>Primary data from surveys?  </a:t>
            </a:r>
            <a:r>
              <a:rPr lang="en-GB" dirty="0" smtClean="0">
                <a:solidFill>
                  <a:srgbClr val="FF0000"/>
                </a:solidFill>
              </a:rPr>
              <a:t>Primary data – yes; qualitative/text data, less so</a:t>
            </a:r>
          </a:p>
          <a:p>
            <a:r>
              <a:rPr lang="en-US" sz="2400" dirty="0"/>
              <a:t>Is a regular review of SIA technical reports </a:t>
            </a:r>
            <a:r>
              <a:rPr lang="en-US" sz="2400" dirty="0" smtClean="0"/>
              <a:t>useful?  </a:t>
            </a:r>
            <a:r>
              <a:rPr lang="en-US" sz="2400" dirty="0" smtClean="0">
                <a:solidFill>
                  <a:srgbClr val="FF0000"/>
                </a:solidFill>
              </a:rPr>
              <a:t>To be determined </a:t>
            </a:r>
          </a:p>
          <a:p>
            <a:r>
              <a:rPr lang="en-US" sz="2400" dirty="0" smtClean="0"/>
              <a:t>How </a:t>
            </a:r>
            <a:r>
              <a:rPr lang="en-US" sz="2400" dirty="0"/>
              <a:t>can we ensure that reports are submitted for all SIAs, and in a timely </a:t>
            </a:r>
            <a:r>
              <a:rPr lang="en-US" sz="2400" dirty="0" smtClean="0"/>
              <a:t>manner?  </a:t>
            </a:r>
            <a:r>
              <a:rPr lang="en-US" sz="2400" dirty="0" smtClean="0">
                <a:solidFill>
                  <a:srgbClr val="FF0000"/>
                </a:solidFill>
              </a:rPr>
              <a:t>For further discussion </a:t>
            </a:r>
          </a:p>
          <a:p>
            <a:r>
              <a:rPr lang="en-US" sz="2400" dirty="0" smtClean="0"/>
              <a:t>Should </a:t>
            </a:r>
            <a:r>
              <a:rPr lang="en-US" sz="2400" dirty="0"/>
              <a:t>a summary of the review findings be written up and disseminated/published? </a:t>
            </a:r>
            <a:r>
              <a:rPr lang="en-US" sz="2400" dirty="0" smtClean="0"/>
              <a:t> </a:t>
            </a:r>
            <a:r>
              <a:rPr lang="en-US" sz="2400" dirty="0" smtClean="0">
                <a:solidFill>
                  <a:srgbClr val="FF0000"/>
                </a:solidFill>
              </a:rPr>
              <a:t>In progress</a:t>
            </a:r>
            <a:endParaRPr lang="en-US" sz="2400" dirty="0">
              <a:solidFill>
                <a:srgbClr val="FF0000"/>
              </a:solidFill>
            </a:endParaRPr>
          </a:p>
          <a:p>
            <a:r>
              <a:rPr lang="en-GB" sz="2400" dirty="0" smtClean="0"/>
              <a:t>Discussion of possible analyses of technical reports  </a:t>
            </a:r>
            <a:r>
              <a:rPr lang="en-GB" sz="2400" dirty="0">
                <a:solidFill>
                  <a:srgbClr val="FF0000"/>
                </a:solidFill>
              </a:rPr>
              <a:t>F</a:t>
            </a:r>
            <a:r>
              <a:rPr lang="en-GB" sz="2400" dirty="0" smtClean="0">
                <a:solidFill>
                  <a:srgbClr val="FF0000"/>
                </a:solidFill>
              </a:rPr>
              <a:t>orthcoming …</a:t>
            </a:r>
          </a:p>
        </p:txBody>
      </p:sp>
    </p:spTree>
    <p:extLst>
      <p:ext uri="{BB962C8B-B14F-4D97-AF65-F5344CB8AC3E}">
        <p14:creationId xmlns:p14="http://schemas.microsoft.com/office/powerpoint/2010/main" val="301871724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2001</TotalTime>
  <Words>1624</Words>
  <Application>Microsoft Office PowerPoint</Application>
  <PresentationFormat>Widescreen</PresentationFormat>
  <Paragraphs>204</Paragraphs>
  <Slides>26</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SimSun</vt:lpstr>
      <vt:lpstr>Arial</vt:lpstr>
      <vt:lpstr>Calibri</vt:lpstr>
      <vt:lpstr>Calibri Light</vt:lpstr>
      <vt:lpstr>Times New Roman</vt:lpstr>
      <vt:lpstr>Office Theme</vt:lpstr>
      <vt:lpstr>Lessons Learned and Key Factors Affecting SIA Quality</vt:lpstr>
      <vt:lpstr>Outline</vt:lpstr>
      <vt:lpstr>Measles-Containing Vaccine Doses Delivered through SIAs</vt:lpstr>
      <vt:lpstr>Measles Campaigns in 39 Countries in 2015</vt:lpstr>
      <vt:lpstr>Administrative vs survey coverage, M/MR SIAs, AFR, 2011-13</vt:lpstr>
      <vt:lpstr>Administrative vs survey coverage, M/ MR SIAs, AFR, 2014 – May 2016</vt:lpstr>
      <vt:lpstr>District coverage in M/ MR SIAs, AFR, 2014 – May 2016</vt:lpstr>
      <vt:lpstr>M / MR SIA Technical Reports </vt:lpstr>
      <vt:lpstr>Update –  2014 GMRMM SIA Technical Report Discussion Points </vt:lpstr>
      <vt:lpstr>M / MR SIA Technical Reports – New Indicators</vt:lpstr>
      <vt:lpstr>Preliminary Analyses of Technical Reports –  Methods</vt:lpstr>
      <vt:lpstr>Proportion (%) of SIAs with available Technical Report, by year, 2001-2015</vt:lpstr>
      <vt:lpstr>Proportion of SIAs (%) with available Technical Report, by Region, 2011-2015</vt:lpstr>
      <vt:lpstr>Preliminary Analyses of Technical Reports – Results </vt:lpstr>
      <vt:lpstr>Where in the SIA process were issues (positive or negative) identified? </vt:lpstr>
      <vt:lpstr>Synthesis of Key Process Issues</vt:lpstr>
      <vt:lpstr>PowerPoint Presentation</vt:lpstr>
      <vt:lpstr>Conc</vt:lpstr>
      <vt:lpstr> Preliminary Analyses of Technical Reports –  Limitations and Conclusions  </vt:lpstr>
      <vt:lpstr>SIA Field Guide</vt:lpstr>
      <vt:lpstr>SIA Field Guide - Highlights</vt:lpstr>
      <vt:lpstr>SIA Field Guide - Tools</vt:lpstr>
      <vt:lpstr>Parting shots</vt:lpstr>
      <vt:lpstr>Thank you</vt:lpstr>
      <vt:lpstr>PowerPoint Presentation</vt:lpstr>
      <vt:lpstr>PowerPoint Presentation</vt:lpstr>
    </vt:vector>
  </TitlesOfParts>
  <Company>Centers for Disease Control and Prevention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SIA Quality</dc:title>
  <dc:creator>Kretsinger, Katrina (CDC/CGH/GID)</dc:creator>
  <cp:lastModifiedBy>Kretsinger, Katrina (CDC/CGH/GID)</cp:lastModifiedBy>
  <cp:revision>115</cp:revision>
  <dcterms:created xsi:type="dcterms:W3CDTF">2016-06-13T11:23:19Z</dcterms:created>
  <dcterms:modified xsi:type="dcterms:W3CDTF">2016-06-22T09:38:19Z</dcterms:modified>
</cp:coreProperties>
</file>