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</p:sldMasterIdLst>
  <p:notesMasterIdLst>
    <p:notesMasterId r:id="rId38"/>
  </p:notesMasterIdLst>
  <p:sldIdLst>
    <p:sldId id="256" r:id="rId8"/>
    <p:sldId id="257" r:id="rId9"/>
    <p:sldId id="347" r:id="rId10"/>
    <p:sldId id="318" r:id="rId11"/>
    <p:sldId id="348" r:id="rId12"/>
    <p:sldId id="324" r:id="rId13"/>
    <p:sldId id="328" r:id="rId14"/>
    <p:sldId id="325" r:id="rId15"/>
    <p:sldId id="326" r:id="rId16"/>
    <p:sldId id="323" r:id="rId17"/>
    <p:sldId id="343" r:id="rId18"/>
    <p:sldId id="356" r:id="rId19"/>
    <p:sldId id="349" r:id="rId20"/>
    <p:sldId id="339" r:id="rId21"/>
    <p:sldId id="259" r:id="rId22"/>
    <p:sldId id="350" r:id="rId23"/>
    <p:sldId id="334" r:id="rId24"/>
    <p:sldId id="297" r:id="rId25"/>
    <p:sldId id="329" r:id="rId26"/>
    <p:sldId id="351" r:id="rId27"/>
    <p:sldId id="276" r:id="rId28"/>
    <p:sldId id="359" r:id="rId29"/>
    <p:sldId id="304" r:id="rId30"/>
    <p:sldId id="352" r:id="rId31"/>
    <p:sldId id="344" r:id="rId32"/>
    <p:sldId id="335" r:id="rId33"/>
    <p:sldId id="312" r:id="rId34"/>
    <p:sldId id="355" r:id="rId35"/>
    <p:sldId id="278" r:id="rId36"/>
    <p:sldId id="35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5C0E61-8878-40B7-926A-AB823254AE34}">
          <p14:sldIdLst>
            <p14:sldId id="256"/>
            <p14:sldId id="257"/>
            <p14:sldId id="347"/>
            <p14:sldId id="318"/>
            <p14:sldId id="348"/>
            <p14:sldId id="324"/>
            <p14:sldId id="328"/>
            <p14:sldId id="325"/>
            <p14:sldId id="326"/>
            <p14:sldId id="323"/>
            <p14:sldId id="343"/>
            <p14:sldId id="356"/>
            <p14:sldId id="349"/>
            <p14:sldId id="339"/>
            <p14:sldId id="259"/>
            <p14:sldId id="350"/>
            <p14:sldId id="334"/>
            <p14:sldId id="297"/>
            <p14:sldId id="329"/>
            <p14:sldId id="351"/>
            <p14:sldId id="276"/>
            <p14:sldId id="359"/>
            <p14:sldId id="304"/>
            <p14:sldId id="352"/>
            <p14:sldId id="344"/>
            <p14:sldId id="335"/>
            <p14:sldId id="312"/>
            <p14:sldId id="355"/>
            <p14:sldId id="278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11732029774467E-2"/>
          <c:y val="9.8605016109321195E-2"/>
          <c:w val="0.90868764581713146"/>
          <c:h val="0.65224935944617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full immunization</c:v>
                </c:pt>
              </c:strCache>
            </c:strRef>
          </c:tx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2016*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63.725573287581803</c:v>
                </c:pt>
                <c:pt idx="1">
                  <c:v>64.099272228329326</c:v>
                </c:pt>
                <c:pt idx="2">
                  <c:v>66.897389225024199</c:v>
                </c:pt>
                <c:pt idx="3">
                  <c:v>74.598858503310638</c:v>
                </c:pt>
                <c:pt idx="4">
                  <c:v>77.52405342438955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8-483F-B53E-4F80ABA256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4625904"/>
        <c:axId val="704627536"/>
      </c:barChart>
      <c:catAx>
        <c:axId val="70462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704627536"/>
        <c:crosses val="autoZero"/>
        <c:auto val="1"/>
        <c:lblAlgn val="ctr"/>
        <c:lblOffset val="100"/>
        <c:noMultiLvlLbl val="0"/>
      </c:catAx>
      <c:valAx>
        <c:axId val="704627536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1" i="0" baseline="0">
                <a:solidFill>
                  <a:srgbClr val="002060"/>
                </a:solidFill>
              </a:defRPr>
            </a:pPr>
            <a:endParaRPr lang="en-US"/>
          </a:p>
        </c:txPr>
        <c:crossAx val="704625904"/>
        <c:crosses val="autoZero"/>
        <c:crossBetween val="between"/>
        <c:majorUnit val="20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FF23C-497A-47B3-B201-271117526F5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12EFF63-D117-4A1E-9AFB-C14ADD68C19A}">
      <dgm:prSet phldrT="[Text]"/>
      <dgm:spPr/>
      <dgm:t>
        <a:bodyPr/>
        <a:lstStyle/>
        <a:p>
          <a:r>
            <a:rPr lang="en-IN" dirty="0"/>
            <a:t>State: SEPIO</a:t>
          </a:r>
        </a:p>
      </dgm:t>
    </dgm:pt>
    <dgm:pt modelId="{38B10269-C739-42EE-B8A2-A34E2897DB52}" type="parTrans" cxnId="{AB63DD32-EEE6-4AF6-9618-CC3ADB96601F}">
      <dgm:prSet/>
      <dgm:spPr/>
      <dgm:t>
        <a:bodyPr/>
        <a:lstStyle/>
        <a:p>
          <a:endParaRPr lang="en-IN"/>
        </a:p>
      </dgm:t>
    </dgm:pt>
    <dgm:pt modelId="{FF4569F2-C671-4BD1-9106-B16D4784A7EF}" type="sibTrans" cxnId="{AB63DD32-EEE6-4AF6-9618-CC3ADB96601F}">
      <dgm:prSet/>
      <dgm:spPr/>
      <dgm:t>
        <a:bodyPr/>
        <a:lstStyle/>
        <a:p>
          <a:endParaRPr lang="en-IN"/>
        </a:p>
      </dgm:t>
    </dgm:pt>
    <dgm:pt modelId="{8A0D0282-5996-4EC2-91FC-850E5C8D40A7}">
      <dgm:prSet phldrT="[Text]"/>
      <dgm:spPr/>
      <dgm:t>
        <a:bodyPr/>
        <a:lstStyle/>
        <a:p>
          <a:r>
            <a:rPr lang="en-IN" dirty="0"/>
            <a:t>Sub-Centre: ANM</a:t>
          </a:r>
        </a:p>
      </dgm:t>
    </dgm:pt>
    <dgm:pt modelId="{72323BCF-6240-40E6-9348-B7E0759247DE}" type="parTrans" cxnId="{69B73674-5AD0-42E7-8105-E8002E3FED86}">
      <dgm:prSet/>
      <dgm:spPr/>
      <dgm:t>
        <a:bodyPr/>
        <a:lstStyle/>
        <a:p>
          <a:endParaRPr lang="en-IN"/>
        </a:p>
      </dgm:t>
    </dgm:pt>
    <dgm:pt modelId="{BE013F70-1A52-4A0C-99CD-AD42ABB3D580}" type="sibTrans" cxnId="{69B73674-5AD0-42E7-8105-E8002E3FED86}">
      <dgm:prSet/>
      <dgm:spPr/>
      <dgm:t>
        <a:bodyPr/>
        <a:lstStyle/>
        <a:p>
          <a:endParaRPr lang="en-IN"/>
        </a:p>
      </dgm:t>
    </dgm:pt>
    <dgm:pt modelId="{3C00885C-CB75-4470-8D1D-AF91AFB449B8}">
      <dgm:prSet phldrT="[Text]"/>
      <dgm:spPr/>
      <dgm:t>
        <a:bodyPr/>
        <a:lstStyle/>
        <a:p>
          <a:r>
            <a:rPr lang="en-IN" dirty="0"/>
            <a:t>Village: ASHA/ AWW/PRI</a:t>
          </a:r>
        </a:p>
      </dgm:t>
    </dgm:pt>
    <dgm:pt modelId="{5067BE17-A9EE-4CA6-8565-505E4C6AB1ED}" type="parTrans" cxnId="{CC49431B-0FE6-4980-8D1C-845A1E167FA9}">
      <dgm:prSet/>
      <dgm:spPr/>
      <dgm:t>
        <a:bodyPr/>
        <a:lstStyle/>
        <a:p>
          <a:endParaRPr lang="en-IN"/>
        </a:p>
      </dgm:t>
    </dgm:pt>
    <dgm:pt modelId="{669B270F-B002-4850-B1B0-3BF853BD8F14}" type="sibTrans" cxnId="{CC49431B-0FE6-4980-8D1C-845A1E167FA9}">
      <dgm:prSet/>
      <dgm:spPr/>
      <dgm:t>
        <a:bodyPr/>
        <a:lstStyle/>
        <a:p>
          <a:endParaRPr lang="en-IN"/>
        </a:p>
      </dgm:t>
    </dgm:pt>
    <dgm:pt modelId="{D682CBC8-1776-4412-8029-FAD21971F922}">
      <dgm:prSet phldrT="[Text]"/>
      <dgm:spPr/>
      <dgm:t>
        <a:bodyPr/>
        <a:lstStyle/>
        <a:p>
          <a:r>
            <a:rPr lang="en-IN" dirty="0"/>
            <a:t>District: DIO</a:t>
          </a:r>
        </a:p>
      </dgm:t>
    </dgm:pt>
    <dgm:pt modelId="{F14C53B5-E71A-4C9B-91CC-4A9C580996E0}" type="parTrans" cxnId="{2C69EC0E-915D-475B-BB1A-6B1889377718}">
      <dgm:prSet/>
      <dgm:spPr/>
      <dgm:t>
        <a:bodyPr/>
        <a:lstStyle/>
        <a:p>
          <a:endParaRPr lang="en-IN"/>
        </a:p>
      </dgm:t>
    </dgm:pt>
    <dgm:pt modelId="{A371B191-D659-43EF-B5B1-E5AC6F641BFD}" type="sibTrans" cxnId="{2C69EC0E-915D-475B-BB1A-6B1889377718}">
      <dgm:prSet/>
      <dgm:spPr/>
      <dgm:t>
        <a:bodyPr/>
        <a:lstStyle/>
        <a:p>
          <a:endParaRPr lang="en-IN"/>
        </a:p>
      </dgm:t>
    </dgm:pt>
    <dgm:pt modelId="{8C09A3D3-B5BE-4150-B8D0-B85897827720}">
      <dgm:prSet phldrT="[Text]"/>
      <dgm:spPr/>
      <dgm:t>
        <a:bodyPr/>
        <a:lstStyle/>
        <a:p>
          <a:r>
            <a:rPr lang="en-IN" dirty="0"/>
            <a:t>Block: MOIC</a:t>
          </a:r>
        </a:p>
      </dgm:t>
    </dgm:pt>
    <dgm:pt modelId="{A8B3C8EA-8F4A-455F-820D-B7E4D093C01F}" type="parTrans" cxnId="{E51F85AB-6D68-4839-AFA5-E60A38985B61}">
      <dgm:prSet/>
      <dgm:spPr/>
      <dgm:t>
        <a:bodyPr/>
        <a:lstStyle/>
        <a:p>
          <a:endParaRPr lang="en-IN"/>
        </a:p>
      </dgm:t>
    </dgm:pt>
    <dgm:pt modelId="{DEF05E0E-BE9C-448E-9445-DD29670302C3}" type="sibTrans" cxnId="{E51F85AB-6D68-4839-AFA5-E60A38985B61}">
      <dgm:prSet/>
      <dgm:spPr/>
      <dgm:t>
        <a:bodyPr/>
        <a:lstStyle/>
        <a:p>
          <a:endParaRPr lang="en-IN"/>
        </a:p>
      </dgm:t>
    </dgm:pt>
    <dgm:pt modelId="{B66E01C6-20A9-43E3-8062-5E8156A6E653}">
      <dgm:prSet phldrT="[Text]"/>
      <dgm:spPr/>
      <dgm:t>
        <a:bodyPr/>
        <a:lstStyle/>
        <a:p>
          <a:r>
            <a:rPr lang="en-IN" dirty="0"/>
            <a:t>PHC: Medical Officer</a:t>
          </a:r>
        </a:p>
      </dgm:t>
    </dgm:pt>
    <dgm:pt modelId="{B489BED3-C835-426A-B033-338FCA1CCB38}" type="parTrans" cxnId="{671A5AB8-79C8-4369-80C7-938F5DC4AB79}">
      <dgm:prSet/>
      <dgm:spPr/>
      <dgm:t>
        <a:bodyPr/>
        <a:lstStyle/>
        <a:p>
          <a:endParaRPr lang="en-IN"/>
        </a:p>
      </dgm:t>
    </dgm:pt>
    <dgm:pt modelId="{74909EC8-18B0-40C7-99B9-D96F90B146BE}" type="sibTrans" cxnId="{671A5AB8-79C8-4369-80C7-938F5DC4AB79}">
      <dgm:prSet/>
      <dgm:spPr/>
      <dgm:t>
        <a:bodyPr/>
        <a:lstStyle/>
        <a:p>
          <a:endParaRPr lang="en-IN"/>
        </a:p>
      </dgm:t>
    </dgm:pt>
    <dgm:pt modelId="{CE51D6AA-9B31-4DA7-8A44-4DD1D44B44BB}" type="pres">
      <dgm:prSet presAssocID="{DB4FF23C-497A-47B3-B201-271117526F53}" presName="compositeShape" presStyleCnt="0">
        <dgm:presLayoutVars>
          <dgm:dir/>
          <dgm:resizeHandles/>
        </dgm:presLayoutVars>
      </dgm:prSet>
      <dgm:spPr/>
    </dgm:pt>
    <dgm:pt modelId="{73D84DAA-1570-4BB5-8298-B9774499C34A}" type="pres">
      <dgm:prSet presAssocID="{DB4FF23C-497A-47B3-B201-271117526F53}" presName="pyramid" presStyleLbl="node1" presStyleIdx="0" presStyleCnt="1" custScaleX="75608" custScaleY="78125" custLinFactNeighborX="9912" custLinFactNeighborY="-1563"/>
      <dgm:spPr/>
    </dgm:pt>
    <dgm:pt modelId="{F6109277-21CD-419B-87C2-DEC7A559D2C8}" type="pres">
      <dgm:prSet presAssocID="{DB4FF23C-497A-47B3-B201-271117526F53}" presName="theList" presStyleCnt="0"/>
      <dgm:spPr/>
    </dgm:pt>
    <dgm:pt modelId="{E7845A60-AB44-4FB2-8E11-E02AED10D38A}" type="pres">
      <dgm:prSet presAssocID="{012EFF63-D117-4A1E-9AFB-C14ADD68C19A}" presName="aNode" presStyleLbl="fgAcc1" presStyleIdx="0" presStyleCnt="6">
        <dgm:presLayoutVars>
          <dgm:bulletEnabled val="1"/>
        </dgm:presLayoutVars>
      </dgm:prSet>
      <dgm:spPr/>
    </dgm:pt>
    <dgm:pt modelId="{02821E28-0E1D-4406-8FF7-A08F05FB199F}" type="pres">
      <dgm:prSet presAssocID="{012EFF63-D117-4A1E-9AFB-C14ADD68C19A}" presName="aSpace" presStyleCnt="0"/>
      <dgm:spPr/>
    </dgm:pt>
    <dgm:pt modelId="{399949D2-A2B9-4C62-B5BD-9BAFA4067B63}" type="pres">
      <dgm:prSet presAssocID="{D682CBC8-1776-4412-8029-FAD21971F922}" presName="aNode" presStyleLbl="fgAcc1" presStyleIdx="1" presStyleCnt="6" custLinFactY="1725" custLinFactNeighborY="100000">
        <dgm:presLayoutVars>
          <dgm:bulletEnabled val="1"/>
        </dgm:presLayoutVars>
      </dgm:prSet>
      <dgm:spPr/>
    </dgm:pt>
    <dgm:pt modelId="{D2F9E13D-3F8A-4935-8CFC-104DEBCB098A}" type="pres">
      <dgm:prSet presAssocID="{D682CBC8-1776-4412-8029-FAD21971F922}" presName="aSpace" presStyleCnt="0"/>
      <dgm:spPr/>
    </dgm:pt>
    <dgm:pt modelId="{DF0B4DF2-470D-4C06-991F-0191A1CFEA1C}" type="pres">
      <dgm:prSet presAssocID="{8C09A3D3-B5BE-4150-B8D0-B85897827720}" presName="aNode" presStyleLbl="fgAcc1" presStyleIdx="2" presStyleCnt="6" custLinFactY="17727" custLinFactNeighborY="100000">
        <dgm:presLayoutVars>
          <dgm:bulletEnabled val="1"/>
        </dgm:presLayoutVars>
      </dgm:prSet>
      <dgm:spPr/>
    </dgm:pt>
    <dgm:pt modelId="{8079AA6D-F745-4BC9-B6DB-2A5273C2E649}" type="pres">
      <dgm:prSet presAssocID="{8C09A3D3-B5BE-4150-B8D0-B85897827720}" presName="aSpace" presStyleCnt="0"/>
      <dgm:spPr/>
    </dgm:pt>
    <dgm:pt modelId="{D16C23B7-CB15-413E-963C-2ADB5D5F76B6}" type="pres">
      <dgm:prSet presAssocID="{B66E01C6-20A9-43E3-8062-5E8156A6E653}" presName="aNode" presStyleLbl="fgAcc1" presStyleIdx="3" presStyleCnt="6" custLinFactY="35507" custLinFactNeighborY="100000">
        <dgm:presLayoutVars>
          <dgm:bulletEnabled val="1"/>
        </dgm:presLayoutVars>
      </dgm:prSet>
      <dgm:spPr/>
    </dgm:pt>
    <dgm:pt modelId="{013AF06A-9E11-4715-BAB7-A1BDF4F5725B}" type="pres">
      <dgm:prSet presAssocID="{B66E01C6-20A9-43E3-8062-5E8156A6E653}" presName="aSpace" presStyleCnt="0"/>
      <dgm:spPr/>
    </dgm:pt>
    <dgm:pt modelId="{95D899DB-B18D-464F-8E2B-6E080E568E00}" type="pres">
      <dgm:prSet presAssocID="{8A0D0282-5996-4EC2-91FC-850E5C8D40A7}" presName="aNode" presStyleLbl="fgAcc1" presStyleIdx="4" presStyleCnt="6" custLinFactY="51509" custLinFactNeighborY="100000">
        <dgm:presLayoutVars>
          <dgm:bulletEnabled val="1"/>
        </dgm:presLayoutVars>
      </dgm:prSet>
      <dgm:spPr/>
    </dgm:pt>
    <dgm:pt modelId="{158F960F-0391-4B6A-8836-AA1E89F36371}" type="pres">
      <dgm:prSet presAssocID="{8A0D0282-5996-4EC2-91FC-850E5C8D40A7}" presName="aSpace" presStyleCnt="0"/>
      <dgm:spPr/>
    </dgm:pt>
    <dgm:pt modelId="{78B75C4F-B897-44CE-982F-73EC8371A95B}" type="pres">
      <dgm:prSet presAssocID="{3C00885C-CB75-4470-8D1D-AF91AFB449B8}" presName="aNode" presStyleLbl="fgAcc1" presStyleIdx="5" presStyleCnt="6" custLinFactY="86720" custLinFactNeighborY="100000">
        <dgm:presLayoutVars>
          <dgm:bulletEnabled val="1"/>
        </dgm:presLayoutVars>
      </dgm:prSet>
      <dgm:spPr/>
    </dgm:pt>
    <dgm:pt modelId="{BC7D82B8-7BEA-41C3-B26A-1EE4F80F3CB5}" type="pres">
      <dgm:prSet presAssocID="{3C00885C-CB75-4470-8D1D-AF91AFB449B8}" presName="aSpace" presStyleCnt="0"/>
      <dgm:spPr/>
    </dgm:pt>
  </dgm:ptLst>
  <dgm:cxnLst>
    <dgm:cxn modelId="{E06774C1-1F1A-439E-8467-A07E5BA85D1A}" type="presOf" srcId="{DB4FF23C-497A-47B3-B201-271117526F53}" destId="{CE51D6AA-9B31-4DA7-8A44-4DD1D44B44BB}" srcOrd="0" destOrd="0" presId="urn:microsoft.com/office/officeart/2005/8/layout/pyramid2"/>
    <dgm:cxn modelId="{E51F85AB-6D68-4839-AFA5-E60A38985B61}" srcId="{DB4FF23C-497A-47B3-B201-271117526F53}" destId="{8C09A3D3-B5BE-4150-B8D0-B85897827720}" srcOrd="2" destOrd="0" parTransId="{A8B3C8EA-8F4A-455F-820D-B7E4D093C01F}" sibTransId="{DEF05E0E-BE9C-448E-9445-DD29670302C3}"/>
    <dgm:cxn modelId="{AB63DD32-EEE6-4AF6-9618-CC3ADB96601F}" srcId="{DB4FF23C-497A-47B3-B201-271117526F53}" destId="{012EFF63-D117-4A1E-9AFB-C14ADD68C19A}" srcOrd="0" destOrd="0" parTransId="{38B10269-C739-42EE-B8A2-A34E2897DB52}" sibTransId="{FF4569F2-C671-4BD1-9106-B16D4784A7EF}"/>
    <dgm:cxn modelId="{CC49431B-0FE6-4980-8D1C-845A1E167FA9}" srcId="{DB4FF23C-497A-47B3-B201-271117526F53}" destId="{3C00885C-CB75-4470-8D1D-AF91AFB449B8}" srcOrd="5" destOrd="0" parTransId="{5067BE17-A9EE-4CA6-8565-505E4C6AB1ED}" sibTransId="{669B270F-B002-4850-B1B0-3BF853BD8F14}"/>
    <dgm:cxn modelId="{671A5AB8-79C8-4369-80C7-938F5DC4AB79}" srcId="{DB4FF23C-497A-47B3-B201-271117526F53}" destId="{B66E01C6-20A9-43E3-8062-5E8156A6E653}" srcOrd="3" destOrd="0" parTransId="{B489BED3-C835-426A-B033-338FCA1CCB38}" sibTransId="{74909EC8-18B0-40C7-99B9-D96F90B146BE}"/>
    <dgm:cxn modelId="{FCC5D8AC-89B8-462F-8F0E-5FAFF6C710B1}" type="presOf" srcId="{012EFF63-D117-4A1E-9AFB-C14ADD68C19A}" destId="{E7845A60-AB44-4FB2-8E11-E02AED10D38A}" srcOrd="0" destOrd="0" presId="urn:microsoft.com/office/officeart/2005/8/layout/pyramid2"/>
    <dgm:cxn modelId="{63410E3E-B0C6-4FC2-9446-E91E2CAAB3B0}" type="presOf" srcId="{D682CBC8-1776-4412-8029-FAD21971F922}" destId="{399949D2-A2B9-4C62-B5BD-9BAFA4067B63}" srcOrd="0" destOrd="0" presId="urn:microsoft.com/office/officeart/2005/8/layout/pyramid2"/>
    <dgm:cxn modelId="{B0C86BA0-E12F-458B-932D-E620EB4AB45B}" type="presOf" srcId="{8C09A3D3-B5BE-4150-B8D0-B85897827720}" destId="{DF0B4DF2-470D-4C06-991F-0191A1CFEA1C}" srcOrd="0" destOrd="0" presId="urn:microsoft.com/office/officeart/2005/8/layout/pyramid2"/>
    <dgm:cxn modelId="{83CC5C3A-D9BA-41A8-88DB-A76CCF76A1BB}" type="presOf" srcId="{8A0D0282-5996-4EC2-91FC-850E5C8D40A7}" destId="{95D899DB-B18D-464F-8E2B-6E080E568E00}" srcOrd="0" destOrd="0" presId="urn:microsoft.com/office/officeart/2005/8/layout/pyramid2"/>
    <dgm:cxn modelId="{69B73674-5AD0-42E7-8105-E8002E3FED86}" srcId="{DB4FF23C-497A-47B3-B201-271117526F53}" destId="{8A0D0282-5996-4EC2-91FC-850E5C8D40A7}" srcOrd="4" destOrd="0" parTransId="{72323BCF-6240-40E6-9348-B7E0759247DE}" sibTransId="{BE013F70-1A52-4A0C-99CD-AD42ABB3D580}"/>
    <dgm:cxn modelId="{8D142F8F-22E8-44A6-8573-E240AF7B01F6}" type="presOf" srcId="{B66E01C6-20A9-43E3-8062-5E8156A6E653}" destId="{D16C23B7-CB15-413E-963C-2ADB5D5F76B6}" srcOrd="0" destOrd="0" presId="urn:microsoft.com/office/officeart/2005/8/layout/pyramid2"/>
    <dgm:cxn modelId="{2C69EC0E-915D-475B-BB1A-6B1889377718}" srcId="{DB4FF23C-497A-47B3-B201-271117526F53}" destId="{D682CBC8-1776-4412-8029-FAD21971F922}" srcOrd="1" destOrd="0" parTransId="{F14C53B5-E71A-4C9B-91CC-4A9C580996E0}" sibTransId="{A371B191-D659-43EF-B5B1-E5AC6F641BFD}"/>
    <dgm:cxn modelId="{A75E55E2-194D-4948-B1B1-25C3DB27E54A}" type="presOf" srcId="{3C00885C-CB75-4470-8D1D-AF91AFB449B8}" destId="{78B75C4F-B897-44CE-982F-73EC8371A95B}" srcOrd="0" destOrd="0" presId="urn:microsoft.com/office/officeart/2005/8/layout/pyramid2"/>
    <dgm:cxn modelId="{552FAE63-82C4-445C-AE51-5A0547C70486}" type="presParOf" srcId="{CE51D6AA-9B31-4DA7-8A44-4DD1D44B44BB}" destId="{73D84DAA-1570-4BB5-8298-B9774499C34A}" srcOrd="0" destOrd="0" presId="urn:microsoft.com/office/officeart/2005/8/layout/pyramid2"/>
    <dgm:cxn modelId="{01A0B8CF-A1D6-4CB7-B90F-916BAAED40E0}" type="presParOf" srcId="{CE51D6AA-9B31-4DA7-8A44-4DD1D44B44BB}" destId="{F6109277-21CD-419B-87C2-DEC7A559D2C8}" srcOrd="1" destOrd="0" presId="urn:microsoft.com/office/officeart/2005/8/layout/pyramid2"/>
    <dgm:cxn modelId="{5C678AB3-D942-4468-B0D0-D02BC2E04790}" type="presParOf" srcId="{F6109277-21CD-419B-87C2-DEC7A559D2C8}" destId="{E7845A60-AB44-4FB2-8E11-E02AED10D38A}" srcOrd="0" destOrd="0" presId="urn:microsoft.com/office/officeart/2005/8/layout/pyramid2"/>
    <dgm:cxn modelId="{30E1CCBA-E0BE-4978-A1CE-F06179184AA3}" type="presParOf" srcId="{F6109277-21CD-419B-87C2-DEC7A559D2C8}" destId="{02821E28-0E1D-4406-8FF7-A08F05FB199F}" srcOrd="1" destOrd="0" presId="urn:microsoft.com/office/officeart/2005/8/layout/pyramid2"/>
    <dgm:cxn modelId="{BE6AF94E-AC1C-48DD-815A-2B0FA8F7996A}" type="presParOf" srcId="{F6109277-21CD-419B-87C2-DEC7A559D2C8}" destId="{399949D2-A2B9-4C62-B5BD-9BAFA4067B63}" srcOrd="2" destOrd="0" presId="urn:microsoft.com/office/officeart/2005/8/layout/pyramid2"/>
    <dgm:cxn modelId="{1AE9BE0D-3149-409E-89E8-A2F4869B0C2B}" type="presParOf" srcId="{F6109277-21CD-419B-87C2-DEC7A559D2C8}" destId="{D2F9E13D-3F8A-4935-8CFC-104DEBCB098A}" srcOrd="3" destOrd="0" presId="urn:microsoft.com/office/officeart/2005/8/layout/pyramid2"/>
    <dgm:cxn modelId="{FEBF8EB8-7014-47EB-8ECB-C4B4EFAE4909}" type="presParOf" srcId="{F6109277-21CD-419B-87C2-DEC7A559D2C8}" destId="{DF0B4DF2-470D-4C06-991F-0191A1CFEA1C}" srcOrd="4" destOrd="0" presId="urn:microsoft.com/office/officeart/2005/8/layout/pyramid2"/>
    <dgm:cxn modelId="{1B0717D0-ABD4-4B03-B819-3EA5A601A8E5}" type="presParOf" srcId="{F6109277-21CD-419B-87C2-DEC7A559D2C8}" destId="{8079AA6D-F745-4BC9-B6DB-2A5273C2E649}" srcOrd="5" destOrd="0" presId="urn:microsoft.com/office/officeart/2005/8/layout/pyramid2"/>
    <dgm:cxn modelId="{F4DEE5E1-FDEA-48CD-9664-B76636511695}" type="presParOf" srcId="{F6109277-21CD-419B-87C2-DEC7A559D2C8}" destId="{D16C23B7-CB15-413E-963C-2ADB5D5F76B6}" srcOrd="6" destOrd="0" presId="urn:microsoft.com/office/officeart/2005/8/layout/pyramid2"/>
    <dgm:cxn modelId="{FCCCA21E-0A27-4491-99E8-444701BB5E1F}" type="presParOf" srcId="{F6109277-21CD-419B-87C2-DEC7A559D2C8}" destId="{013AF06A-9E11-4715-BAB7-A1BDF4F5725B}" srcOrd="7" destOrd="0" presId="urn:microsoft.com/office/officeart/2005/8/layout/pyramid2"/>
    <dgm:cxn modelId="{1C3BDCCD-098D-4217-ADC3-D620E20D3295}" type="presParOf" srcId="{F6109277-21CD-419B-87C2-DEC7A559D2C8}" destId="{95D899DB-B18D-464F-8E2B-6E080E568E00}" srcOrd="8" destOrd="0" presId="urn:microsoft.com/office/officeart/2005/8/layout/pyramid2"/>
    <dgm:cxn modelId="{BBC351D0-6105-461B-9A10-C043980B24D9}" type="presParOf" srcId="{F6109277-21CD-419B-87C2-DEC7A559D2C8}" destId="{158F960F-0391-4B6A-8836-AA1E89F36371}" srcOrd="9" destOrd="0" presId="urn:microsoft.com/office/officeart/2005/8/layout/pyramid2"/>
    <dgm:cxn modelId="{F89E844C-04BB-4DC8-B481-EF72F24C11FB}" type="presParOf" srcId="{F6109277-21CD-419B-87C2-DEC7A559D2C8}" destId="{78B75C4F-B897-44CE-982F-73EC8371A95B}" srcOrd="10" destOrd="0" presId="urn:microsoft.com/office/officeart/2005/8/layout/pyramid2"/>
    <dgm:cxn modelId="{01741D25-2705-4CDC-B221-5509DEF6C187}" type="presParOf" srcId="{F6109277-21CD-419B-87C2-DEC7A559D2C8}" destId="{BC7D82B8-7BEA-41C3-B26A-1EE4F80F3CB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84DAA-1570-4BB5-8298-B9774499C34A}">
      <dsp:nvSpPr>
        <dsp:cNvPr id="0" name=""/>
        <dsp:cNvSpPr/>
      </dsp:nvSpPr>
      <dsp:spPr>
        <a:xfrm>
          <a:off x="1425341" y="457175"/>
          <a:ext cx="3687250" cy="3810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45A60-AB44-4FB2-8E11-E02AED10D38A}">
      <dsp:nvSpPr>
        <dsp:cNvPr id="0" name=""/>
        <dsp:cNvSpPr/>
      </dsp:nvSpPr>
      <dsp:spPr>
        <a:xfrm>
          <a:off x="2785578" y="490299"/>
          <a:ext cx="3169920" cy="577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State: SEPIO</a:t>
          </a:r>
        </a:p>
      </dsp:txBody>
      <dsp:txXfrm>
        <a:off x="2813755" y="518476"/>
        <a:ext cx="3113566" cy="520861"/>
      </dsp:txXfrm>
    </dsp:sp>
    <dsp:sp modelId="{399949D2-A2B9-4C62-B5BD-9BAFA4067B63}">
      <dsp:nvSpPr>
        <dsp:cNvPr id="0" name=""/>
        <dsp:cNvSpPr/>
      </dsp:nvSpPr>
      <dsp:spPr>
        <a:xfrm>
          <a:off x="2785578" y="1221775"/>
          <a:ext cx="3169920" cy="577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District: DIO</a:t>
          </a:r>
        </a:p>
      </dsp:txBody>
      <dsp:txXfrm>
        <a:off x="2813755" y="1249952"/>
        <a:ext cx="3113566" cy="520861"/>
      </dsp:txXfrm>
    </dsp:sp>
    <dsp:sp modelId="{DF0B4DF2-470D-4C06-991F-0191A1CFEA1C}">
      <dsp:nvSpPr>
        <dsp:cNvPr id="0" name=""/>
        <dsp:cNvSpPr/>
      </dsp:nvSpPr>
      <dsp:spPr>
        <a:xfrm>
          <a:off x="2785578" y="1963507"/>
          <a:ext cx="3169920" cy="577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Block: MOIC</a:t>
          </a:r>
        </a:p>
      </dsp:txBody>
      <dsp:txXfrm>
        <a:off x="2813755" y="1991684"/>
        <a:ext cx="3113566" cy="520861"/>
      </dsp:txXfrm>
    </dsp:sp>
    <dsp:sp modelId="{D16C23B7-CB15-413E-963C-2ADB5D5F76B6}">
      <dsp:nvSpPr>
        <dsp:cNvPr id="0" name=""/>
        <dsp:cNvSpPr/>
      </dsp:nvSpPr>
      <dsp:spPr>
        <a:xfrm>
          <a:off x="2785578" y="2715503"/>
          <a:ext cx="3169920" cy="577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PHC: Medical Officer</a:t>
          </a:r>
        </a:p>
      </dsp:txBody>
      <dsp:txXfrm>
        <a:off x="2813755" y="2743680"/>
        <a:ext cx="3113566" cy="520861"/>
      </dsp:txXfrm>
    </dsp:sp>
    <dsp:sp modelId="{95D899DB-B18D-464F-8E2B-6E080E568E00}">
      <dsp:nvSpPr>
        <dsp:cNvPr id="0" name=""/>
        <dsp:cNvSpPr/>
      </dsp:nvSpPr>
      <dsp:spPr>
        <a:xfrm>
          <a:off x="2785578" y="3457236"/>
          <a:ext cx="3169920" cy="577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Sub-Centre: ANM</a:t>
          </a:r>
        </a:p>
      </dsp:txBody>
      <dsp:txXfrm>
        <a:off x="2813755" y="3485413"/>
        <a:ext cx="3113566" cy="520861"/>
      </dsp:txXfrm>
    </dsp:sp>
    <dsp:sp modelId="{78B75C4F-B897-44CE-982F-73EC8371A95B}">
      <dsp:nvSpPr>
        <dsp:cNvPr id="0" name=""/>
        <dsp:cNvSpPr/>
      </dsp:nvSpPr>
      <dsp:spPr>
        <a:xfrm>
          <a:off x="2785578" y="4299585"/>
          <a:ext cx="3169920" cy="577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Village: ASHA/ AWW/PRI</a:t>
          </a:r>
        </a:p>
      </dsp:txBody>
      <dsp:txXfrm>
        <a:off x="2813755" y="4327762"/>
        <a:ext cx="3113566" cy="520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</cdr:x>
      <cdr:y>0.18451</cdr:y>
    </cdr:from>
    <cdr:to>
      <cdr:x>0.34</cdr:x>
      <cdr:y>0.26783</cdr:y>
    </cdr:to>
    <cdr:sp macro="" textlink="">
      <cdr:nvSpPr>
        <cdr:cNvPr id="5" name="Down Arrow 4"/>
        <cdr:cNvSpPr/>
      </cdr:nvSpPr>
      <cdr:spPr>
        <a:xfrm xmlns:a="http://schemas.openxmlformats.org/drawingml/2006/main">
          <a:off x="2304256" y="850317"/>
          <a:ext cx="144016" cy="383981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</cdr:x>
      <cdr:y>0.01383</cdr:y>
    </cdr:from>
    <cdr:to>
      <cdr:x>0.4</cdr:x>
      <cdr:y>0.16383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1872208" y="63758"/>
          <a:ext cx="1008112" cy="6912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</a:rPr>
            <a:t>Tagging of HRAs started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71D89-E721-49DF-8E4B-E1347318E4D7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EF4EE-4093-4BE4-99A8-BBEF9096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EF4EE-4093-4BE4-99A8-BBEF909610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6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7D4DF-EDD0-4A9F-979B-A81A5A391FBF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4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1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4607"/>
            <a:ext cx="5032190" cy="2706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/>
              <a:t>Take time to explain this map. This map is for a hypothetical PHC area which has 6 ANMs + 1 clinical nurse (at PHC). This map does not capture the school plan.</a:t>
            </a:r>
          </a:p>
          <a:p>
            <a:r>
              <a:rPr lang="en-GB"/>
              <a:t>On every day of activity they can deploy up to 6 ANMs (with other team members) in different parts of the PHC area. Plus the PHC runs a fixed site team at the PHC for all days of activity. They start outreach activity on 13 Sept. </a:t>
            </a:r>
          </a:p>
          <a:p>
            <a:r>
              <a:rPr lang="en-GB"/>
              <a:t>On 13 Sept, they send out all 6 ANMs (with local ASHA/AWW/Vol etc.) to Garhi village as this is a big village having nearly 900 target population. On 14 Sept. they send 1 ANM to Nagama, 3 ANMs to Kushalgarh (main sub-centre village) and 2 ANMs to Kalinjara village. The local ASHA, AWW and volunteers change. On 15 Sept. they send 4 ANMs to Aajna (main village) +  2 ANMs to Aajna hamlet according to target population. Similarly the same map can capture the school activity plan. </a:t>
            </a:r>
          </a:p>
        </p:txBody>
      </p:sp>
    </p:spTree>
    <p:extLst>
      <p:ext uri="{BB962C8B-B14F-4D97-AF65-F5344CB8AC3E}">
        <p14:creationId xmlns:p14="http://schemas.microsoft.com/office/powerpoint/2010/main" val="210223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4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2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3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9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89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67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6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8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5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34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0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76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9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29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89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" y="0"/>
            <a:ext cx="9138633" cy="90872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3CEF6C-925E-4BA0-831D-A66544080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ADFB39-B49D-4FB4-AAA7-49CC2D65D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33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61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28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79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57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51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57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80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34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64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38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06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" y="0"/>
            <a:ext cx="9138633" cy="90872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3CEF6C-925E-4BA0-831D-A66544080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ADFB39-B49D-4FB4-AAA7-49CC2D65D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50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81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31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91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23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31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58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87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5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67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36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40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" y="0"/>
            <a:ext cx="9138633" cy="90872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3CEF6C-925E-4BA0-831D-A66544080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ADFB39-B49D-4FB4-AAA7-49CC2D65D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31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501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1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162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01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125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42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90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062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0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73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343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920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" y="0"/>
            <a:ext cx="9138633" cy="90872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3CEF6C-925E-4BA0-831D-A66544080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ADFB39-B49D-4FB4-AAA7-49CC2D65D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5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187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57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25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57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1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01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939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302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000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899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239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605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" y="0"/>
            <a:ext cx="9138633" cy="90872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3CEF6C-925E-4BA0-831D-A66544080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ADFB39-B49D-4FB4-AAA7-49CC2D65D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482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815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592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415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511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64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695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038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1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207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729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941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933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" y="0"/>
            <a:ext cx="9138633" cy="90872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3CEF6C-925E-4BA0-831D-A66544080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ADFB39-B49D-4FB4-AAA7-49CC2D65D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873-5C93-40FC-841B-33ABAD17EB90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BA-91E8-4C03-9E0F-020C1106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7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D873-5C93-40FC-841B-33ABAD17EB90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EBBA-91E8-4C03-9E0F-020C1106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routrays\Desktop\NHM Image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6287581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ag India animated gif 120x90"/>
          <p:cNvPicPr>
            <a:picLocks noChangeAspect="1" noChangeArrowheads="1" noCrop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920" y="6237312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96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routrays\Desktop\NHM Image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6287581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ag India animated gif 120x90"/>
          <p:cNvPicPr>
            <a:picLocks noChangeAspect="1" noChangeArrowheads="1" noCrop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920" y="6237312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86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routrays\Desktop\NHM Image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6287581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ag India animated gif 120x90"/>
          <p:cNvPicPr>
            <a:picLocks noChangeAspect="1" noChangeArrowheads="1" noCrop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920" y="6237312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00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routrays\Desktop\NHM Image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6287581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ag India animated gif 120x90"/>
          <p:cNvPicPr>
            <a:picLocks noChangeAspect="1" noChangeArrowheads="1" noCrop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920" y="6237312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7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routrays\Desktop\NHM Image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6287581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ag India animated gif 120x90"/>
          <p:cNvPicPr>
            <a:picLocks noChangeAspect="1" noChangeArrowheads="1" noCrop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920" y="6237312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36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D873-5C93-40FC-841B-33ABAD17E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EBBA-91E8-4C03-9E0F-020C11069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routrays\Desktop\NHM Image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6287581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ag India animated gif 120x90"/>
          <p:cNvPicPr>
            <a:picLocks noChangeAspect="1" noChangeArrowheads="1" noCrop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920" y="6237312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142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568952" cy="2592288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rgbClr val="7030A0"/>
                </a:solidFill>
              </a:rPr>
              <a:t>Micro-planning to ensure Supplementary Immunization Activity (SIA) reaches the unvaccinated-</a:t>
            </a:r>
            <a:br>
              <a:rPr lang="en-US" sz="4200" b="1" dirty="0">
                <a:solidFill>
                  <a:srgbClr val="7030A0"/>
                </a:solidFill>
              </a:rPr>
            </a:br>
            <a:r>
              <a:rPr lang="en-US" sz="4200" b="1" dirty="0">
                <a:solidFill>
                  <a:srgbClr val="7030A0"/>
                </a:solidFill>
              </a:rPr>
              <a:t>India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6480720" cy="144016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 Pradeep Haldar, DC(I), Government  of India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163"/>
            <a:ext cx="9906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hcl\AppData\Local\Microsoft\Windows\Temporary Internet Files\Content.IE5\24SQ0FDA\NHM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624"/>
            <a:ext cx="208823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7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8760"/>
            <a:ext cx="5152900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6926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400" b="1" dirty="0">
                <a:latin typeface="+mj-lt"/>
                <a:ea typeface="+mj-ea"/>
                <a:cs typeface="+mj-cs"/>
              </a:rPr>
              <a:t>Microplan format for mobile teams</a:t>
            </a:r>
          </a:p>
        </p:txBody>
      </p:sp>
      <p:pic>
        <p:nvPicPr>
          <p:cNvPr id="4" name="Picture 4" descr="IMAG0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37" y="1598290"/>
            <a:ext cx="3699267" cy="269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4811668"/>
            <a:ext cx="907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cs typeface="Times New Roman" pitchFamily="18" charset="0"/>
              </a:rPr>
              <a:t>Vaccinators on 2 or 4 wheelers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cs typeface="Times New Roman" pitchFamily="18" charset="0"/>
              </a:rPr>
              <a:t>Vaccinate children at scattered migrant sites and hard to reach areas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cs typeface="Times New Roman" pitchFamily="18" charset="0"/>
              </a:rPr>
              <a:t>Make more than one visit to each site on different days to ensure completeness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134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4608512" y="1447800"/>
            <a:ext cx="4572000" cy="5010150"/>
            <a:chOff x="2880" y="912"/>
            <a:chExt cx="2880" cy="3156"/>
          </a:xfrm>
        </p:grpSpPr>
        <p:pic>
          <p:nvPicPr>
            <p:cNvPr id="11273" name="Picture 3" descr="Bteam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912"/>
              <a:ext cx="288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Text Box 4"/>
            <p:cNvSpPr txBox="1">
              <a:spLocks noChangeArrowheads="1"/>
            </p:cNvSpPr>
            <p:nvPr/>
          </p:nvSpPr>
          <p:spPr bwMode="auto">
            <a:xfrm>
              <a:off x="2880" y="3312"/>
              <a:ext cx="2880" cy="7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/>
                <a:t>Re-Visit ‘X’ marked houses and immunize children missed during 1st visit</a:t>
              </a:r>
            </a:p>
          </p:txBody>
        </p:sp>
      </p:grp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800" b="1" dirty="0">
                <a:latin typeface="+mj-lt"/>
                <a:ea typeface="+mj-ea"/>
                <a:cs typeface="+mj-cs"/>
              </a:rPr>
              <a:t>Polio - House-to-House vaccination teams </a:t>
            </a:r>
          </a:p>
        </p:txBody>
      </p:sp>
      <p:grpSp>
        <p:nvGrpSpPr>
          <p:cNvPr id="75781" name="Group 5"/>
          <p:cNvGrpSpPr>
            <a:grpSpLocks/>
          </p:cNvGrpSpPr>
          <p:nvPr/>
        </p:nvGrpSpPr>
        <p:grpSpPr bwMode="auto">
          <a:xfrm>
            <a:off x="0" y="1295400"/>
            <a:ext cx="4572000" cy="5162550"/>
            <a:chOff x="0" y="816"/>
            <a:chExt cx="2880" cy="3252"/>
          </a:xfrm>
        </p:grpSpPr>
        <p:pic>
          <p:nvPicPr>
            <p:cNvPr id="11271" name="Picture 6" descr="3 actions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64" b="-433"/>
            <a:stretch>
              <a:fillRect/>
            </a:stretch>
          </p:blipFill>
          <p:spPr bwMode="auto">
            <a:xfrm>
              <a:off x="0" y="816"/>
              <a:ext cx="288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 Box 7"/>
            <p:cNvSpPr txBox="1">
              <a:spLocks noChangeArrowheads="1"/>
            </p:cNvSpPr>
            <p:nvPr/>
          </p:nvSpPr>
          <p:spPr bwMode="auto">
            <a:xfrm>
              <a:off x="0" y="3312"/>
              <a:ext cx="2880" cy="7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 dirty="0"/>
                <a:t>Visit all houses search &amp; immunize all children 0-59 months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0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0" y="1"/>
            <a:ext cx="9144000" cy="1061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500" b="1" dirty="0">
                <a:latin typeface="+mj-lt"/>
                <a:ea typeface="+mj-ea"/>
                <a:cs typeface="+mj-cs"/>
              </a:rPr>
              <a:t>Augmenting Polio SIA coverage by HRA planning </a:t>
            </a:r>
          </a:p>
          <a:p>
            <a:pPr algn="ctr">
              <a:defRPr/>
            </a:pPr>
            <a:r>
              <a:rPr lang="en-US" sz="2000" b="1" dirty="0">
                <a:latin typeface="Lucida Sans" panose="020B0602030504020204" pitchFamily="34" charset="0"/>
                <a:ea typeface="+mj-ea"/>
                <a:cs typeface="+mj-cs"/>
              </a:rPr>
              <a:t>(Inclusion of 400,000 high risk settlements to Polio SIA micro plans)</a:t>
            </a:r>
          </a:p>
        </p:txBody>
      </p:sp>
      <p:pic>
        <p:nvPicPr>
          <p:cNvPr id="21507" name="Picture 18" descr="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6" t="2408" r="13780" b="3011"/>
          <a:stretch>
            <a:fillRect/>
          </a:stretch>
        </p:blipFill>
        <p:spPr bwMode="auto">
          <a:xfrm>
            <a:off x="0" y="1290638"/>
            <a:ext cx="445928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10"/>
          <p:cNvSpPr txBox="1">
            <a:spLocks noChangeArrowheads="1"/>
          </p:cNvSpPr>
          <p:nvPr/>
        </p:nvSpPr>
        <p:spPr bwMode="auto">
          <a:xfrm>
            <a:off x="251520" y="5474831"/>
            <a:ext cx="3431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00000"/>
                </a:solidFill>
                <a:latin typeface="Lucida Sans" panose="020B0602030504020204" pitchFamily="34" charset="0"/>
              </a:rPr>
              <a:t>~ 256,000 at Migrant sites</a:t>
            </a:r>
          </a:p>
        </p:txBody>
      </p: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1895475" y="4768850"/>
            <a:ext cx="1319213" cy="244475"/>
            <a:chOff x="1462" y="3067"/>
            <a:chExt cx="778" cy="150"/>
          </a:xfrm>
        </p:grpSpPr>
        <p:sp>
          <p:nvSpPr>
            <p:cNvPr id="21515" name="Oval 22"/>
            <p:cNvSpPr>
              <a:spLocks noChangeArrowheads="1"/>
            </p:cNvSpPr>
            <p:nvPr/>
          </p:nvSpPr>
          <p:spPr bwMode="auto">
            <a:xfrm>
              <a:off x="1462" y="3113"/>
              <a:ext cx="57" cy="5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IN" sz="1000"/>
            </a:p>
          </p:txBody>
        </p:sp>
        <p:sp>
          <p:nvSpPr>
            <p:cNvPr id="21516" name="Text Box 23"/>
            <p:cNvSpPr txBox="1">
              <a:spLocks noChangeArrowheads="1"/>
            </p:cNvSpPr>
            <p:nvPr/>
          </p:nvSpPr>
          <p:spPr bwMode="auto">
            <a:xfrm>
              <a:off x="1503" y="3067"/>
              <a:ext cx="73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rgbClr val="000000"/>
                  </a:solidFill>
                </a:rPr>
                <a:t>= </a:t>
              </a:r>
              <a:r>
                <a:rPr lang="en-US" sz="1000" b="1">
                  <a:solidFill>
                    <a:srgbClr val="000000"/>
                  </a:solidFill>
                </a:rPr>
                <a:t>10 Migrant sites</a:t>
              </a:r>
            </a:p>
          </p:txBody>
        </p:sp>
      </p:grpSp>
      <p:pic>
        <p:nvPicPr>
          <p:cNvPr id="21510" name="Picture 19" descr="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53" t="2362" r="13922" b="1807"/>
          <a:stretch>
            <a:fillRect/>
          </a:stretch>
        </p:blipFill>
        <p:spPr bwMode="auto">
          <a:xfrm>
            <a:off x="4684713" y="1196975"/>
            <a:ext cx="4459287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 Box 13"/>
          <p:cNvSpPr txBox="1">
            <a:spLocks noChangeArrowheads="1"/>
          </p:cNvSpPr>
          <p:nvPr/>
        </p:nvSpPr>
        <p:spPr bwMode="auto">
          <a:xfrm>
            <a:off x="4650125" y="5474832"/>
            <a:ext cx="40263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>
                <a:latin typeface="Lucida Sans" panose="020B0602030504020204" pitchFamily="34" charset="0"/>
              </a:rPr>
              <a:t>~ 166,000 HR areas in settled population</a:t>
            </a:r>
          </a:p>
        </p:txBody>
      </p:sp>
      <p:grpSp>
        <p:nvGrpSpPr>
          <p:cNvPr id="21512" name="Group 20"/>
          <p:cNvGrpSpPr>
            <a:grpSpLocks/>
          </p:cNvGrpSpPr>
          <p:nvPr/>
        </p:nvGrpSpPr>
        <p:grpSpPr bwMode="auto">
          <a:xfrm>
            <a:off x="6605588" y="4695825"/>
            <a:ext cx="2462212" cy="244475"/>
            <a:chOff x="4195" y="3022"/>
            <a:chExt cx="1452" cy="150"/>
          </a:xfrm>
        </p:grpSpPr>
        <p:sp>
          <p:nvSpPr>
            <p:cNvPr id="21513" name="Text Box 29"/>
            <p:cNvSpPr txBox="1">
              <a:spLocks noChangeArrowheads="1"/>
            </p:cNvSpPr>
            <p:nvPr/>
          </p:nvSpPr>
          <p:spPr bwMode="auto">
            <a:xfrm>
              <a:off x="4209" y="3022"/>
              <a:ext cx="143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rgbClr val="000000"/>
                  </a:solidFill>
                </a:rPr>
                <a:t>= 10 High-risk sites</a:t>
              </a:r>
            </a:p>
          </p:txBody>
        </p:sp>
        <p:sp>
          <p:nvSpPr>
            <p:cNvPr id="21514" name="Oval 22"/>
            <p:cNvSpPr>
              <a:spLocks noChangeArrowheads="1"/>
            </p:cNvSpPr>
            <p:nvPr/>
          </p:nvSpPr>
          <p:spPr bwMode="auto">
            <a:xfrm>
              <a:off x="4195" y="3067"/>
              <a:ext cx="57" cy="5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IN" sz="10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7385" y="5817458"/>
            <a:ext cx="314252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~ 4,500,000 children &lt;5 </a:t>
            </a:r>
            <a:r>
              <a:rPr lang="en-US" sz="2000" b="1" dirty="0" err="1">
                <a:solidFill>
                  <a:srgbClr val="800000"/>
                </a:solidFill>
              </a:rPr>
              <a:t>yrs</a:t>
            </a:r>
            <a:endParaRPr lang="en-US" sz="2000" b="1" dirty="0">
              <a:solidFill>
                <a:srgbClr val="800000"/>
              </a:solidFill>
            </a:endParaRPr>
          </a:p>
          <a:p>
            <a:r>
              <a:rPr lang="en-US" sz="2000" b="1" dirty="0">
                <a:solidFill>
                  <a:srgbClr val="800000"/>
                </a:solidFill>
              </a:rPr>
              <a:t> vaccinated during each NID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5767219"/>
            <a:ext cx="314252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~ 8,500,000 children &lt;5 </a:t>
            </a:r>
            <a:r>
              <a:rPr lang="en-US" sz="2000" b="1" dirty="0" err="1">
                <a:solidFill>
                  <a:srgbClr val="800000"/>
                </a:solidFill>
              </a:rPr>
              <a:t>yrs</a:t>
            </a:r>
            <a:endParaRPr lang="en-US" sz="2000" b="1" dirty="0">
              <a:solidFill>
                <a:srgbClr val="800000"/>
              </a:solidFill>
            </a:endParaRPr>
          </a:p>
          <a:p>
            <a:r>
              <a:rPr lang="en-US" sz="2000" b="1" dirty="0">
                <a:solidFill>
                  <a:srgbClr val="800000"/>
                </a:solidFill>
              </a:rPr>
              <a:t> vaccinated during each NID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177281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Migratory sites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6657" y="1772816"/>
            <a:ext cx="212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Settled population HR sites</a:t>
            </a:r>
          </a:p>
        </p:txBody>
      </p:sp>
    </p:spTree>
    <p:extLst>
      <p:ext uri="{BB962C8B-B14F-4D97-AF65-F5344CB8AC3E}">
        <p14:creationId xmlns:p14="http://schemas.microsoft.com/office/powerpoint/2010/main" val="162917727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+mj-lt"/>
                <a:cs typeface="+mj-cs"/>
              </a:rPr>
              <a:t>Percent full immunization ( 12-23 months) </a:t>
            </a:r>
            <a:br>
              <a:rPr lang="en-US" sz="3200" b="1" dirty="0">
                <a:latin typeface="+mj-lt"/>
                <a:cs typeface="+mj-cs"/>
              </a:rPr>
            </a:br>
            <a:r>
              <a:rPr lang="en-US" sz="3200" b="1" dirty="0">
                <a:latin typeface="+mj-lt"/>
                <a:cs typeface="+mj-cs"/>
              </a:rPr>
              <a:t>Selected 9-high burden states</a:t>
            </a:r>
            <a:r>
              <a:rPr lang="en-US" sz="2400" b="1" dirty="0">
                <a:latin typeface="+mj-lt"/>
                <a:cs typeface="+mj-cs"/>
              </a:rPr>
              <a:t>^</a:t>
            </a:r>
            <a:r>
              <a:rPr lang="en-US" sz="3200" b="1" dirty="0">
                <a:latin typeface="+mj-lt"/>
                <a:cs typeface="+mj-cs"/>
              </a:rPr>
              <a:t>, 2012-2016*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654552"/>
            <a:ext cx="24224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*Source :  RI monitoring data, Jan-Apr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675" y="6423720"/>
            <a:ext cx="74847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^ High burden states (9) : Bihar, Chhattisgarh, Gujarat, Haryana, Jharkhand, Madhya Pradesh, Rajasthan, Uttar Pradesh, West Bengal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80974460"/>
              </p:ext>
            </p:extLst>
          </p:nvPr>
        </p:nvGraphicFramePr>
        <p:xfrm>
          <a:off x="971600" y="1196752"/>
          <a:ext cx="72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7558" y="5734997"/>
            <a:ext cx="51004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So far out of total 184,176 HRAs identified ,176,296 HRAs have been tagged to RI Micro plans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5188550"/>
            <a:ext cx="504022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Routine Immunization Monitoring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980728"/>
            <a:ext cx="9143999" cy="5632311"/>
          </a:xfrm>
          <a:prstGeom prst="rect">
            <a:avLst/>
          </a:prstGeom>
          <a:solidFill>
            <a:srgbClr val="3333CC">
              <a:alpha val="67000"/>
            </a:srgbClr>
          </a:solidFill>
        </p:spPr>
        <p:txBody>
          <a:bodyPr wrap="square">
            <a:spAutoFit/>
          </a:bodyPr>
          <a:lstStyle/>
          <a:p>
            <a:pPr algn="ctr"/>
            <a:endParaRPr lang="en-US" sz="6000" dirty="0">
              <a:solidFill>
                <a:srgbClr val="FFFF00"/>
              </a:solidFill>
            </a:endParaRPr>
          </a:p>
          <a:p>
            <a:pPr algn="ctr"/>
            <a:endParaRPr lang="en-US" sz="6000" dirty="0">
              <a:solidFill>
                <a:srgbClr val="FFFF00"/>
              </a:solidFill>
            </a:endParaRPr>
          </a:p>
          <a:p>
            <a:pPr algn="ctr"/>
            <a:r>
              <a:rPr lang="en-US" sz="6000" dirty="0">
                <a:solidFill>
                  <a:srgbClr val="FFFF00"/>
                </a:solidFill>
              </a:rPr>
              <a:t>~ 96% of HRAs are now part of RI micro plans</a:t>
            </a:r>
          </a:p>
          <a:p>
            <a:pPr algn="ctr"/>
            <a:endParaRPr lang="en-US" sz="6000" dirty="0">
              <a:solidFill>
                <a:srgbClr val="FFFF00"/>
              </a:solidFill>
            </a:endParaRPr>
          </a:p>
          <a:p>
            <a:pPr algn="ctr"/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8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672" y="1178768"/>
            <a:ext cx="5105400" cy="5562600"/>
          </a:xfrm>
          <a:solidFill>
            <a:schemeClr val="bg2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Regular program review at Union, State &amp; District level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/>
              <a:t>Monitoring feedback from State/partners used for corrective action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District Task Force, chaired by district magistrate, in each district to review campaign preparedness &amp; implementation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Daily review meetings, at district and sub-district level, during campaigns to identify &amp; plug gaps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943600" y="6309320"/>
            <a:ext cx="3048000" cy="53399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"/>
              </a:spcBef>
              <a:buFontTx/>
              <a:buNone/>
            </a:pPr>
            <a:r>
              <a:rPr lang="en-IN" altLang="en-US" sz="1400" dirty="0"/>
              <a:t>District Magistrate presiding over a </a:t>
            </a:r>
          </a:p>
          <a:p>
            <a:pPr algn="ctr" eaLnBrk="1" hangingPunct="1">
              <a:spcBef>
                <a:spcPct val="5000"/>
              </a:spcBef>
              <a:buFontTx/>
              <a:buNone/>
            </a:pPr>
            <a:r>
              <a:rPr lang="en-IN" altLang="en-US" sz="1400" dirty="0"/>
              <a:t>District Task Force Meeting</a:t>
            </a:r>
          </a:p>
        </p:txBody>
      </p:sp>
      <p:pic>
        <p:nvPicPr>
          <p:cNvPr id="10245" name="Picture 7" descr="IMG_902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781003"/>
            <a:ext cx="3657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563" y="908719"/>
            <a:ext cx="2459037" cy="26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5715000" y="3136279"/>
            <a:ext cx="3429000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N" altLang="en-US" sz="1400" dirty="0"/>
              <a:t>Letter from Addl </a:t>
            </a:r>
            <a:r>
              <a:rPr lang="en-IN" altLang="en-US" sz="1400" dirty="0" err="1"/>
              <a:t>Secy</a:t>
            </a:r>
            <a:r>
              <a:rPr lang="en-IN" altLang="en-US" sz="1400" dirty="0"/>
              <a:t>, Govt of India to the State Secretary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1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cs typeface="Arial" charset="0"/>
              </a:rPr>
              <a:t>Overarching mechanism review</a:t>
            </a:r>
            <a:endParaRPr 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1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96" y="1568"/>
            <a:ext cx="9144000" cy="8351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/>
              <a:t>Lessons from polio SIA micro-plans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565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Polio SIA micro plans have evolved, refined and matured over decades to include</a:t>
            </a:r>
          </a:p>
          <a:p>
            <a:endParaRPr lang="en-US" sz="1200" dirty="0"/>
          </a:p>
          <a:p>
            <a:pPr lvl="1"/>
            <a:r>
              <a:rPr lang="en-US" dirty="0"/>
              <a:t>Every village/hamlet/ward and mapped</a:t>
            </a:r>
          </a:p>
          <a:p>
            <a:pPr lvl="1"/>
            <a:r>
              <a:rPr lang="en-US" dirty="0"/>
              <a:t>Migratory / temporary settlement mapped updated regularly</a:t>
            </a:r>
          </a:p>
          <a:p>
            <a:pPr lvl="1"/>
            <a:r>
              <a:rPr lang="en-US" dirty="0"/>
              <a:t>Day-wise route chart with landmarks on the ground</a:t>
            </a:r>
          </a:p>
          <a:p>
            <a:pPr lvl="1"/>
            <a:r>
              <a:rPr lang="en-US" dirty="0"/>
              <a:t>Team-wise and day-wise vaccination sites including names of team members and local influencers </a:t>
            </a:r>
          </a:p>
          <a:p>
            <a:pPr lvl="1"/>
            <a:r>
              <a:rPr lang="en-US" dirty="0"/>
              <a:t>Same community woman as a third team member  </a:t>
            </a:r>
          </a:p>
          <a:p>
            <a:pPr lvl="1"/>
            <a:r>
              <a:rPr lang="en-US" dirty="0"/>
              <a:t>Rationalized work-load, with pre allocated areas/day</a:t>
            </a:r>
          </a:p>
          <a:p>
            <a:pPr lvl="1"/>
            <a:r>
              <a:rPr lang="en-US" dirty="0"/>
              <a:t>Detailed supervisory visits along with time and map</a:t>
            </a:r>
          </a:p>
        </p:txBody>
      </p:sp>
      <p:pic>
        <p:nvPicPr>
          <p:cNvPr id="4" name="Picture 7" descr="Flag India animated gif 120x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920" y="6324600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routrays\Desktop\NHM 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98210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0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Experience  of micro-planning for injectable vaccination  campaign - Measles campaign </a:t>
            </a:r>
          </a:p>
        </p:txBody>
      </p:sp>
    </p:spTree>
    <p:extLst>
      <p:ext uri="{BB962C8B-B14F-4D97-AF65-F5344CB8AC3E}">
        <p14:creationId xmlns:p14="http://schemas.microsoft.com/office/powerpoint/2010/main" val="2344831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/>
              <a:t>Uniqueness of Measles 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71389"/>
            <a:ext cx="8363272" cy="4525963"/>
          </a:xfrm>
        </p:spPr>
        <p:txBody>
          <a:bodyPr/>
          <a:lstStyle/>
          <a:p>
            <a:r>
              <a:rPr lang="en-US" dirty="0"/>
              <a:t>Injectable campaign, can only be given at fixed sites</a:t>
            </a:r>
          </a:p>
          <a:p>
            <a:r>
              <a:rPr lang="en-US" dirty="0"/>
              <a:t>Wide age group covered (9 months to 10 years)</a:t>
            </a:r>
          </a:p>
          <a:p>
            <a:r>
              <a:rPr lang="en-US" dirty="0"/>
              <a:t>Targeting school going children</a:t>
            </a:r>
          </a:p>
          <a:p>
            <a:r>
              <a:rPr lang="en-US" dirty="0"/>
              <a:t>Human Resource requirement high</a:t>
            </a:r>
          </a:p>
          <a:p>
            <a:r>
              <a:rPr lang="en-US" dirty="0"/>
              <a:t>Temporary Cold Chain space requirement high</a:t>
            </a:r>
          </a:p>
        </p:txBody>
      </p:sp>
    </p:spTree>
    <p:extLst>
      <p:ext uri="{BB962C8B-B14F-4D97-AF65-F5344CB8AC3E}">
        <p14:creationId xmlns:p14="http://schemas.microsoft.com/office/powerpoint/2010/main" val="826734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92211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/>
              <a:t>Background work for measles SIA micro-plans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328592"/>
          </a:xfrm>
        </p:spPr>
        <p:txBody>
          <a:bodyPr>
            <a:normAutofit/>
          </a:bodyPr>
          <a:lstStyle/>
          <a:p>
            <a:r>
              <a:rPr lang="en-US" sz="2800" b="1" dirty="0"/>
              <a:t>List of all </a:t>
            </a:r>
            <a:r>
              <a:rPr lang="en-US" sz="2800" dirty="0"/>
              <a:t>villages/hamlets/wards/any human settlements in the block</a:t>
            </a:r>
            <a:endParaRPr lang="en-US" sz="700" b="1" dirty="0"/>
          </a:p>
          <a:p>
            <a:r>
              <a:rPr lang="en-US" sz="2800" b="1" dirty="0"/>
              <a:t>Due-listing of eligible children through house visits with invitation for vaccination</a:t>
            </a:r>
            <a:endParaRPr lang="en-US" sz="700" b="1" dirty="0"/>
          </a:p>
          <a:p>
            <a:r>
              <a:rPr lang="en-US" sz="2800" b="1" dirty="0"/>
              <a:t>Identifying and enlisting all types of schools </a:t>
            </a:r>
            <a:endParaRPr lang="en-US" sz="900" b="1" dirty="0"/>
          </a:p>
          <a:p>
            <a:r>
              <a:rPr lang="en-US" sz="2800" b="1" dirty="0"/>
              <a:t>Identifying potential vaccinators outside the health system </a:t>
            </a:r>
            <a:r>
              <a:rPr lang="en-US" sz="2800" dirty="0"/>
              <a:t>(medical interns / pharmacy students/general nursing staff/ANM training school/private nursing homes staff)</a:t>
            </a:r>
            <a:endParaRPr lang="en-US" sz="1000" dirty="0"/>
          </a:p>
          <a:p>
            <a:r>
              <a:rPr lang="en-US" sz="2800" b="1" dirty="0"/>
              <a:t>Use of polio micro plans </a:t>
            </a:r>
            <a:r>
              <a:rPr lang="en-US" sz="2800" dirty="0"/>
              <a:t>for identifying </a:t>
            </a:r>
            <a:r>
              <a:rPr lang="en-US" sz="2800" b="1" dirty="0"/>
              <a:t>high risk areas </a:t>
            </a:r>
          </a:p>
          <a:p>
            <a:r>
              <a:rPr lang="en-US" sz="2800" b="1" dirty="0"/>
              <a:t>Alternate cold chain plan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7" descr="Flag India animated gif 120x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920" y="6324600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routrays\Desktop\NHM 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98210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 idx="4294967295"/>
          </p:nvPr>
        </p:nvSpPr>
        <p:spPr>
          <a:xfrm>
            <a:off x="0" y="22225"/>
            <a:ext cx="9144000" cy="9223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/>
              <a:t>Micro-planning in measles SIA</a:t>
            </a:r>
            <a:endParaRPr lang="en-IN" sz="4000" b="1" dirty="0"/>
          </a:p>
        </p:txBody>
      </p:sp>
      <p:sp>
        <p:nvSpPr>
          <p:cNvPr id="117763" name="Content Placeholder 2"/>
          <p:cNvSpPr>
            <a:spLocks noGrp="1"/>
          </p:cNvSpPr>
          <p:nvPr>
            <p:ph idx="4294967295"/>
          </p:nvPr>
        </p:nvSpPr>
        <p:spPr>
          <a:xfrm>
            <a:off x="107505" y="836712"/>
            <a:ext cx="8928991" cy="52923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Macro-plan should follow the micro plan </a:t>
            </a:r>
          </a:p>
          <a:p>
            <a:pPr marL="914400" lvl="1" indent="-514350"/>
            <a:r>
              <a:rPr lang="en-US" sz="2400" dirty="0"/>
              <a:t>At State and district level to generate high level commitment and  ensure cross-cutting issues are  adequately addressed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Unit of micro-planning 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Primary Health Center (or last ILR point) in rural areas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Distribution area under each cold chain point in a municipality</a:t>
            </a:r>
            <a:endParaRPr lang="en-GB" sz="2800" dirty="0"/>
          </a:p>
          <a:p>
            <a:pPr>
              <a:spcBef>
                <a:spcPts val="1111"/>
              </a:spcBef>
              <a:spcAft>
                <a:spcPts val="278"/>
              </a:spcAft>
              <a:buFont typeface="Wingdings" pitchFamily="2" charset="2"/>
              <a:buChar char="§"/>
            </a:pPr>
            <a:r>
              <a:rPr lang="en-GB" sz="2800" b="1" dirty="0"/>
              <a:t>Routine Immunization (RI) sessions not disrupted during measles SIA  - RI </a:t>
            </a:r>
            <a:r>
              <a:rPr lang="en-GB" sz="2800" dirty="0"/>
              <a:t>conducted </a:t>
            </a:r>
            <a:r>
              <a:rPr lang="en-GB" sz="2800" b="1" dirty="0"/>
              <a:t>as per the schedule</a:t>
            </a:r>
            <a:r>
              <a:rPr lang="en-GB" sz="2800" dirty="0"/>
              <a:t> </a:t>
            </a:r>
          </a:p>
          <a:p>
            <a:pPr>
              <a:spcBef>
                <a:spcPts val="1111"/>
              </a:spcBef>
              <a:spcAft>
                <a:spcPts val="278"/>
              </a:spcAft>
              <a:buFont typeface="Wingdings" pitchFamily="2" charset="2"/>
              <a:buChar char="§"/>
            </a:pPr>
            <a:r>
              <a:rPr lang="en-GB" sz="2800" dirty="0"/>
              <a:t>All sessions at </a:t>
            </a:r>
            <a:r>
              <a:rPr lang="en-GB" sz="2800" b="1" dirty="0"/>
              <a:t>fixed site </a:t>
            </a:r>
            <a:r>
              <a:rPr lang="en-GB" sz="2800" dirty="0"/>
              <a:t>(no house to house visits)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GB" sz="2800" b="1" dirty="0"/>
              <a:t>One day-one village-One fixed site approach</a:t>
            </a:r>
          </a:p>
          <a:p>
            <a:pPr marL="766221" lvl="1" indent="-342900">
              <a:lnSpc>
                <a:spcPct val="9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GB" dirty="0"/>
              <a:t>To ensure injection safety </a:t>
            </a:r>
          </a:p>
          <a:p>
            <a:pPr marL="766221" lvl="1" indent="-342900">
              <a:lnSpc>
                <a:spcPct val="9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GB" dirty="0"/>
              <a:t>Easy supervision and monitoring of village.</a:t>
            </a:r>
          </a:p>
          <a:p>
            <a:pPr marL="766221" lvl="1" indent="-342900">
              <a:lnSpc>
                <a:spcPct val="9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GB" dirty="0"/>
              <a:t>Easy identification of missed pocket within village</a:t>
            </a:r>
          </a:p>
          <a:p>
            <a:pPr>
              <a:spcBef>
                <a:spcPts val="278"/>
              </a:spcBef>
              <a:spcAft>
                <a:spcPts val="278"/>
              </a:spcAft>
              <a:buSzPct val="100000"/>
              <a:buFont typeface="Wingdings" pitchFamily="2" charset="2"/>
              <a:buChar char="§"/>
            </a:pPr>
            <a:endParaRPr lang="en-US" sz="1000" dirty="0"/>
          </a:p>
        </p:txBody>
      </p:sp>
      <p:pic>
        <p:nvPicPr>
          <p:cNvPr id="4" name="Picture 7" descr="Flag India animated gif 120x9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3920" y="6324600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routrays\Desktop\NHM 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98210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89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/>
              <a:t>Outline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45435"/>
          </a:xfrm>
        </p:spPr>
        <p:txBody>
          <a:bodyPr>
            <a:normAutofit/>
          </a:bodyPr>
          <a:lstStyle/>
          <a:p>
            <a:r>
              <a:rPr lang="en-US" dirty="0"/>
              <a:t>Development of &amp; salient features of Polio micro-plans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Lessons learnt from Polio Supplementary Immunization Activity (SIA)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Micro-plans for injectable Measles Supplementary Immunization Activity (SIA)</a:t>
            </a:r>
          </a:p>
        </p:txBody>
      </p:sp>
      <p:pic>
        <p:nvPicPr>
          <p:cNvPr id="4" name="Picture 7" descr="Flag India animated gif 120x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920" y="6324600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routrays\Desktop\NHM 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98210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810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8367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/>
              <a:t>Campaign strategies</a:t>
            </a:r>
            <a:endParaRPr lang="en-IN" sz="4000" b="1" dirty="0"/>
          </a:p>
        </p:txBody>
      </p:sp>
      <p:sp>
        <p:nvSpPr>
          <p:cNvPr id="119811" name="Content Placeholder 2"/>
          <p:cNvSpPr>
            <a:spLocks noGrp="1"/>
          </p:cNvSpPr>
          <p:nvPr>
            <p:ph idx="4294967295"/>
          </p:nvPr>
        </p:nvSpPr>
        <p:spPr>
          <a:xfrm>
            <a:off x="0" y="1129432"/>
            <a:ext cx="9144000" cy="5395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Four types of session sites</a:t>
            </a:r>
          </a:p>
          <a:p>
            <a:pPr marL="377756" lvl="1">
              <a:buFont typeface="Wingdings" pitchFamily="2" charset="2"/>
              <a:buChar char="§"/>
            </a:pPr>
            <a:r>
              <a:rPr lang="en-US" sz="2400" dirty="0"/>
              <a:t>Fixed sites in Educational Institutes in the first week</a:t>
            </a:r>
          </a:p>
          <a:p>
            <a:pPr marL="377756" lvl="1">
              <a:buFont typeface="Wingdings" pitchFamily="2" charset="2"/>
              <a:buChar char="§"/>
            </a:pPr>
            <a:r>
              <a:rPr lang="en-US" sz="2400" dirty="0"/>
              <a:t>Fixed Outreach sites in communities – current RI sites/newly identified for subsequent week.</a:t>
            </a:r>
          </a:p>
          <a:p>
            <a:pPr marL="377756" lvl="1">
              <a:buFont typeface="Wingdings" pitchFamily="2" charset="2"/>
              <a:buChar char="§"/>
            </a:pPr>
            <a:r>
              <a:rPr lang="en-US" sz="2400" dirty="0"/>
              <a:t>Mobile/special teams (but from fixed location) for Hard to reach population</a:t>
            </a:r>
          </a:p>
          <a:p>
            <a:pPr marL="377756" lvl="1">
              <a:buFont typeface="Wingdings" pitchFamily="2" charset="2"/>
              <a:buChar char="§"/>
            </a:pPr>
            <a:r>
              <a:rPr lang="en-US" sz="2400" dirty="0"/>
              <a:t>Health Facilities – All PHCs and above facilities</a:t>
            </a:r>
          </a:p>
          <a:p>
            <a:pPr marL="0" indent="0">
              <a:lnSpc>
                <a:spcPct val="90000"/>
              </a:lnSpc>
              <a:spcBef>
                <a:spcPts val="556"/>
              </a:spcBef>
              <a:buNone/>
            </a:pPr>
            <a:r>
              <a:rPr lang="en-GB" sz="2800" b="1" dirty="0"/>
              <a:t>Vaccination team:  </a:t>
            </a:r>
            <a:r>
              <a:rPr lang="en-GB" sz="2400" dirty="0"/>
              <a:t>consist of 3-4 members with 1-2 trained vaccinator</a:t>
            </a:r>
          </a:p>
          <a:p>
            <a:pPr marL="92006" lvl="1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dirty="0"/>
              <a:t>e.g. ANM as vaccinator with ASHA/Link worker/AWW and a volunteer as mobiliser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Injection Load per vaccinator - 150 injections in community session and 200 injection at school session.</a:t>
            </a:r>
          </a:p>
        </p:txBody>
      </p:sp>
    </p:spTree>
    <p:extLst>
      <p:ext uri="{BB962C8B-B14F-4D97-AF65-F5344CB8AC3E}">
        <p14:creationId xmlns:p14="http://schemas.microsoft.com/office/powerpoint/2010/main" val="361824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823"/>
            <a:ext cx="9144000" cy="77809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Key components of measles SIA micro-plans</a:t>
            </a:r>
          </a:p>
        </p:txBody>
      </p:sp>
      <p:grpSp>
        <p:nvGrpSpPr>
          <p:cNvPr id="2" name="Content Placeholder 115714"/>
          <p:cNvGrpSpPr>
            <a:grpSpLocks/>
          </p:cNvGrpSpPr>
          <p:nvPr/>
        </p:nvGrpSpPr>
        <p:grpSpPr bwMode="auto">
          <a:xfrm>
            <a:off x="429800" y="879756"/>
            <a:ext cx="8356408" cy="5805907"/>
            <a:chOff x="2268" y="1211"/>
            <a:chExt cx="2203" cy="2293"/>
          </a:xfrm>
          <a:solidFill>
            <a:schemeClr val="tx1"/>
          </a:solidFill>
        </p:grpSpPr>
        <p:sp>
          <p:nvSpPr>
            <p:cNvPr id="3" name="_s2052"/>
            <p:cNvSpPr>
              <a:spLocks noChangeShapeType="1"/>
            </p:cNvSpPr>
            <p:nvPr/>
          </p:nvSpPr>
          <p:spPr bwMode="auto">
            <a:xfrm flipV="1">
              <a:off x="3369" y="1671"/>
              <a:ext cx="0" cy="458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>
              <a:off x="3113" y="1211"/>
              <a:ext cx="532" cy="46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476250" marR="0" lvl="0" indent="-476250" algn="ct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Unicode MS" pitchFamily="34" charset="-128"/>
                </a:rPr>
                <a:t> 1. Human Resource </a:t>
              </a:r>
            </a:p>
            <a:p>
              <a:pPr marL="476250" marR="0" lvl="0" indent="-476250" algn="ct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Unicode MS" pitchFamily="34" charset="-128"/>
                </a:rPr>
                <a:t>and logistics plan </a:t>
              </a:r>
            </a:p>
            <a:p>
              <a:pPr marL="476250" marR="0" lvl="0" indent="-476250" algn="ct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Unicode MS" pitchFamily="34" charset="-128"/>
                </a:rPr>
                <a:t>with mapping</a:t>
              </a:r>
            </a:p>
            <a:p>
              <a:pPr marL="476250" marR="0" lvl="0" indent="-476250" algn="ct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7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" name="_s2054"/>
            <p:cNvSpPr>
              <a:spLocks noChangeShapeType="1"/>
            </p:cNvSpPr>
            <p:nvPr/>
          </p:nvSpPr>
          <p:spPr bwMode="auto">
            <a:xfrm flipV="1">
              <a:off x="3504" y="1802"/>
              <a:ext cx="269" cy="37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3697" y="1365"/>
              <a:ext cx="460" cy="46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2. Training Plan</a:t>
              </a:r>
            </a:p>
          </p:txBody>
        </p:sp>
        <p:sp>
          <p:nvSpPr>
            <p:cNvPr id="7" name="_s2056"/>
            <p:cNvSpPr>
              <a:spLocks noChangeShapeType="1"/>
            </p:cNvSpPr>
            <p:nvPr/>
          </p:nvSpPr>
          <p:spPr bwMode="auto">
            <a:xfrm flipV="1">
              <a:off x="3588" y="2145"/>
              <a:ext cx="435" cy="142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4011" y="1872"/>
              <a:ext cx="460" cy="46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3. Cold chain Plan</a:t>
              </a:r>
            </a:p>
          </p:txBody>
        </p:sp>
        <p:sp>
          <p:nvSpPr>
            <p:cNvPr id="9" name="_s2058"/>
            <p:cNvSpPr>
              <a:spLocks noChangeShapeType="1"/>
            </p:cNvSpPr>
            <p:nvPr/>
          </p:nvSpPr>
          <p:spPr bwMode="auto">
            <a:xfrm>
              <a:off x="3588" y="2429"/>
              <a:ext cx="435" cy="141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4011" y="2388"/>
              <a:ext cx="460" cy="46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4. 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Unicode MS" pitchFamily="34" charset="-128"/>
                </a:rPr>
                <a:t>Logistics movement plan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2060"/>
            <p:cNvSpPr>
              <a:spLocks noChangeShapeType="1"/>
            </p:cNvSpPr>
            <p:nvPr/>
          </p:nvSpPr>
          <p:spPr bwMode="auto">
            <a:xfrm>
              <a:off x="3505" y="2544"/>
              <a:ext cx="269" cy="37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_s2061"/>
            <p:cNvSpPr>
              <a:spLocks noChangeArrowheads="1"/>
            </p:cNvSpPr>
            <p:nvPr/>
          </p:nvSpPr>
          <p:spPr bwMode="auto">
            <a:xfrm>
              <a:off x="3679" y="2895"/>
              <a:ext cx="460" cy="46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5. 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Unicode MS" pitchFamily="34" charset="-128"/>
                </a:rPr>
                <a:t>Waste management plan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_s2062"/>
            <p:cNvSpPr>
              <a:spLocks noChangeShapeType="1"/>
            </p:cNvSpPr>
            <p:nvPr/>
          </p:nvSpPr>
          <p:spPr bwMode="auto">
            <a:xfrm>
              <a:off x="3370" y="2588"/>
              <a:ext cx="0" cy="458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_s2063"/>
            <p:cNvSpPr>
              <a:spLocks noChangeArrowheads="1"/>
            </p:cNvSpPr>
            <p:nvPr/>
          </p:nvSpPr>
          <p:spPr bwMode="auto">
            <a:xfrm>
              <a:off x="3141" y="3044"/>
              <a:ext cx="460" cy="46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6.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Unicode MS" pitchFamily="34" charset="-128"/>
                </a:rPr>
                <a:t>Social mob. &amp; IPC plan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_s2064"/>
            <p:cNvSpPr>
              <a:spLocks noChangeShapeType="1"/>
            </p:cNvSpPr>
            <p:nvPr/>
          </p:nvSpPr>
          <p:spPr bwMode="auto">
            <a:xfrm flipH="1">
              <a:off x="2966" y="2544"/>
              <a:ext cx="269" cy="371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_s2065"/>
            <p:cNvSpPr>
              <a:spLocks noChangeArrowheads="1"/>
            </p:cNvSpPr>
            <p:nvPr/>
          </p:nvSpPr>
          <p:spPr bwMode="auto">
            <a:xfrm>
              <a:off x="2615" y="2900"/>
              <a:ext cx="460" cy="46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7. AEFI management Plan </a:t>
              </a:r>
            </a:p>
          </p:txBody>
        </p:sp>
        <p:sp>
          <p:nvSpPr>
            <p:cNvPr id="17" name="_s2066"/>
            <p:cNvSpPr>
              <a:spLocks noChangeShapeType="1"/>
            </p:cNvSpPr>
            <p:nvPr/>
          </p:nvSpPr>
          <p:spPr bwMode="auto">
            <a:xfrm flipH="1">
              <a:off x="2716" y="2429"/>
              <a:ext cx="435" cy="142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_s2067"/>
            <p:cNvSpPr>
              <a:spLocks noChangeArrowheads="1"/>
            </p:cNvSpPr>
            <p:nvPr/>
          </p:nvSpPr>
          <p:spPr bwMode="auto">
            <a:xfrm>
              <a:off x="2269" y="2388"/>
              <a:ext cx="460" cy="46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8. 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Unicode MS" pitchFamily="34" charset="-128"/>
                </a:rPr>
                <a:t>Supervision Plan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_s2068"/>
            <p:cNvSpPr>
              <a:spLocks noChangeShapeType="1"/>
            </p:cNvSpPr>
            <p:nvPr/>
          </p:nvSpPr>
          <p:spPr bwMode="auto">
            <a:xfrm flipH="1" flipV="1">
              <a:off x="2716" y="2146"/>
              <a:ext cx="435" cy="141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_s2069"/>
            <p:cNvSpPr>
              <a:spLocks noChangeArrowheads="1"/>
            </p:cNvSpPr>
            <p:nvPr/>
          </p:nvSpPr>
          <p:spPr bwMode="auto">
            <a:xfrm>
              <a:off x="2268" y="1872"/>
              <a:ext cx="460" cy="46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9. Contingency plans for HR, logistics &amp; Cold chain</a:t>
              </a:r>
            </a:p>
          </p:txBody>
        </p:sp>
        <p:sp>
          <p:nvSpPr>
            <p:cNvPr id="21" name="_s2070"/>
            <p:cNvSpPr>
              <a:spLocks noChangeShapeType="1"/>
            </p:cNvSpPr>
            <p:nvPr/>
          </p:nvSpPr>
          <p:spPr bwMode="auto">
            <a:xfrm flipH="1" flipV="1">
              <a:off x="2965" y="1802"/>
              <a:ext cx="269" cy="37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_s2071"/>
            <p:cNvSpPr>
              <a:spLocks noChangeArrowheads="1"/>
            </p:cNvSpPr>
            <p:nvPr/>
          </p:nvSpPr>
          <p:spPr bwMode="auto">
            <a:xfrm>
              <a:off x="2600" y="1365"/>
              <a:ext cx="460" cy="46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10. Monitoring and Evaluation Plan</a:t>
              </a:r>
            </a:p>
          </p:txBody>
        </p:sp>
        <p:sp>
          <p:nvSpPr>
            <p:cNvPr id="23" name="_s2072"/>
            <p:cNvSpPr>
              <a:spLocks noChangeArrowheads="1"/>
            </p:cNvSpPr>
            <p:nvPr/>
          </p:nvSpPr>
          <p:spPr bwMode="auto">
            <a:xfrm>
              <a:off x="3139" y="2129"/>
              <a:ext cx="460" cy="460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42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Target Beneficiaries</a:t>
              </a:r>
            </a:p>
          </p:txBody>
        </p:sp>
      </p:grpSp>
      <p:pic>
        <p:nvPicPr>
          <p:cNvPr id="25" name="Picture 7" descr="Flag India animated gif 120x9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3920" y="6324600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Users\routrays\Desktop\NHM 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98210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41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63614"/>
            <a:ext cx="7903127" cy="5777756"/>
          </a:xfrm>
          <a:prstGeom prst="rect">
            <a:avLst/>
          </a:prstGeom>
        </p:spPr>
      </p:pic>
      <p:sp>
        <p:nvSpPr>
          <p:cNvPr id="13619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636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/>
              <a:t>Map is integral component in a micro-plan  </a:t>
            </a:r>
            <a:endParaRPr lang="en-IN" sz="4000" b="1" dirty="0"/>
          </a:p>
        </p:txBody>
      </p:sp>
      <p:sp>
        <p:nvSpPr>
          <p:cNvPr id="136196" name="Isosceles Triangle 6"/>
          <p:cNvSpPr>
            <a:spLocks noChangeArrowheads="1"/>
          </p:cNvSpPr>
          <p:nvPr/>
        </p:nvSpPr>
        <p:spPr bwMode="auto">
          <a:xfrm>
            <a:off x="4012699" y="4572001"/>
            <a:ext cx="164586" cy="720071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pPr defTabSz="873101"/>
            <a:endParaRPr lang="en-IN">
              <a:solidFill>
                <a:prstClr val="black"/>
              </a:solidFill>
            </a:endParaRPr>
          </a:p>
        </p:txBody>
      </p:sp>
      <p:sp>
        <p:nvSpPr>
          <p:cNvPr id="136197" name="Isosceles Triangle 7"/>
          <p:cNvSpPr>
            <a:spLocks noChangeArrowheads="1"/>
          </p:cNvSpPr>
          <p:nvPr/>
        </p:nvSpPr>
        <p:spPr bwMode="auto">
          <a:xfrm>
            <a:off x="2894096" y="2643188"/>
            <a:ext cx="164586" cy="720071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pPr defTabSz="873101"/>
            <a:endParaRPr lang="en-IN">
              <a:solidFill>
                <a:prstClr val="black"/>
              </a:solidFill>
            </a:endParaRPr>
          </a:p>
        </p:txBody>
      </p:sp>
      <p:sp>
        <p:nvSpPr>
          <p:cNvPr id="136198" name="Isosceles Triangle 8"/>
          <p:cNvSpPr>
            <a:spLocks noChangeArrowheads="1"/>
          </p:cNvSpPr>
          <p:nvPr/>
        </p:nvSpPr>
        <p:spPr bwMode="auto">
          <a:xfrm>
            <a:off x="4432175" y="2714626"/>
            <a:ext cx="164586" cy="720071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pPr defTabSz="873101"/>
            <a:endParaRPr lang="en-IN">
              <a:solidFill>
                <a:prstClr val="black"/>
              </a:solidFill>
            </a:endParaRPr>
          </a:p>
        </p:txBody>
      </p:sp>
      <p:sp>
        <p:nvSpPr>
          <p:cNvPr id="136199" name="Isosceles Triangle 9"/>
          <p:cNvSpPr>
            <a:spLocks noChangeArrowheads="1"/>
          </p:cNvSpPr>
          <p:nvPr/>
        </p:nvSpPr>
        <p:spPr bwMode="auto">
          <a:xfrm>
            <a:off x="237413" y="2714626"/>
            <a:ext cx="164586" cy="720071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pPr defTabSz="873101"/>
            <a:endParaRPr lang="en-IN">
              <a:solidFill>
                <a:prstClr val="black"/>
              </a:solidFill>
            </a:endParaRPr>
          </a:p>
        </p:txBody>
      </p:sp>
      <p:sp>
        <p:nvSpPr>
          <p:cNvPr id="136200" name="TextBox 10"/>
          <p:cNvSpPr txBox="1">
            <a:spLocks noChangeArrowheads="1"/>
          </p:cNvSpPr>
          <p:nvPr/>
        </p:nvSpPr>
        <p:spPr bwMode="auto">
          <a:xfrm>
            <a:off x="436113" y="3074661"/>
            <a:ext cx="838953" cy="31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664" tIns="42332" rIns="84664" bIns="42332">
            <a:spAutoFit/>
          </a:bodyPr>
          <a:lstStyle>
            <a:lvl1pPr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1500" b="1" dirty="0">
                <a:solidFill>
                  <a:prstClr val="black"/>
                </a:solidFill>
              </a:rPr>
              <a:t>School</a:t>
            </a:r>
            <a:endParaRPr lang="en-IN" sz="1500" b="1" dirty="0">
              <a:solidFill>
                <a:prstClr val="black"/>
              </a:solidFill>
            </a:endParaRPr>
          </a:p>
        </p:txBody>
      </p:sp>
      <p:sp>
        <p:nvSpPr>
          <p:cNvPr id="136201" name="Oval 11"/>
          <p:cNvSpPr>
            <a:spLocks noChangeArrowheads="1"/>
          </p:cNvSpPr>
          <p:nvPr/>
        </p:nvSpPr>
        <p:spPr bwMode="auto">
          <a:xfrm>
            <a:off x="5830429" y="1357313"/>
            <a:ext cx="240523" cy="509729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pPr defTabSz="873101"/>
            <a:endParaRPr lang="en-IN">
              <a:solidFill>
                <a:prstClr val="black"/>
              </a:solidFill>
            </a:endParaRPr>
          </a:p>
        </p:txBody>
      </p:sp>
      <p:sp>
        <p:nvSpPr>
          <p:cNvPr id="136202" name="Oval 12"/>
          <p:cNvSpPr>
            <a:spLocks noChangeArrowheads="1"/>
          </p:cNvSpPr>
          <p:nvPr/>
        </p:nvSpPr>
        <p:spPr bwMode="auto">
          <a:xfrm>
            <a:off x="3523310" y="2286000"/>
            <a:ext cx="240523" cy="509729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pPr defTabSz="873101"/>
            <a:endParaRPr lang="en-IN">
              <a:solidFill>
                <a:prstClr val="black"/>
              </a:solidFill>
            </a:endParaRPr>
          </a:p>
        </p:txBody>
      </p:sp>
      <p:sp>
        <p:nvSpPr>
          <p:cNvPr id="136203" name="Oval 13"/>
          <p:cNvSpPr>
            <a:spLocks noChangeArrowheads="1"/>
          </p:cNvSpPr>
          <p:nvPr/>
        </p:nvSpPr>
        <p:spPr bwMode="auto">
          <a:xfrm>
            <a:off x="4711826" y="3643312"/>
            <a:ext cx="240523" cy="509729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pPr defTabSz="873101"/>
            <a:endParaRPr lang="en-IN">
              <a:solidFill>
                <a:prstClr val="black"/>
              </a:solidFill>
            </a:endParaRPr>
          </a:p>
        </p:txBody>
      </p:sp>
      <p:sp>
        <p:nvSpPr>
          <p:cNvPr id="136204" name="Oval 14"/>
          <p:cNvSpPr>
            <a:spLocks noChangeArrowheads="1"/>
          </p:cNvSpPr>
          <p:nvPr/>
        </p:nvSpPr>
        <p:spPr bwMode="auto">
          <a:xfrm>
            <a:off x="5760517" y="5000625"/>
            <a:ext cx="240523" cy="509729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pPr defTabSz="873101"/>
            <a:endParaRPr lang="en-IN">
              <a:solidFill>
                <a:prstClr val="black"/>
              </a:solidFill>
            </a:endParaRPr>
          </a:p>
        </p:txBody>
      </p:sp>
      <p:sp>
        <p:nvSpPr>
          <p:cNvPr id="136205" name="Oval 15"/>
          <p:cNvSpPr>
            <a:spLocks noChangeArrowheads="1"/>
          </p:cNvSpPr>
          <p:nvPr/>
        </p:nvSpPr>
        <p:spPr bwMode="auto">
          <a:xfrm>
            <a:off x="195590" y="3612427"/>
            <a:ext cx="240523" cy="509729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pPr defTabSz="873101"/>
            <a:endParaRPr lang="en-IN">
              <a:solidFill>
                <a:prstClr val="black"/>
              </a:solidFill>
            </a:endParaRPr>
          </a:p>
        </p:txBody>
      </p:sp>
      <p:sp>
        <p:nvSpPr>
          <p:cNvPr id="136206" name="TextBox 16"/>
          <p:cNvSpPr txBox="1">
            <a:spLocks noChangeArrowheads="1"/>
          </p:cNvSpPr>
          <p:nvPr/>
        </p:nvSpPr>
        <p:spPr bwMode="auto">
          <a:xfrm>
            <a:off x="436113" y="3624332"/>
            <a:ext cx="111860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664" tIns="42332" rIns="84664" bIns="42332">
            <a:spAutoFit/>
          </a:bodyPr>
          <a:lstStyle>
            <a:lvl1pPr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1500" b="1" dirty="0">
                <a:solidFill>
                  <a:prstClr val="black"/>
                </a:solidFill>
              </a:rPr>
              <a:t>Hard to Reach Pop</a:t>
            </a:r>
            <a:endParaRPr lang="en-IN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89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4000" b="1" dirty="0"/>
              <a:t>Challenges encountered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84096" cy="5486400"/>
          </a:xfrm>
        </p:spPr>
        <p:txBody>
          <a:bodyPr>
            <a:normAutofit/>
          </a:bodyPr>
          <a:lstStyle/>
          <a:p>
            <a:r>
              <a:rPr lang="en-US" sz="3000" dirty="0"/>
              <a:t>Microplans prepared by ANMs/health workers not reviewed by supervisors/Medical Officers (MO)</a:t>
            </a:r>
            <a:endParaRPr lang="en-IN" sz="3000" dirty="0"/>
          </a:p>
          <a:p>
            <a:r>
              <a:rPr lang="en-US" sz="3000" dirty="0"/>
              <a:t>Formats / guidelines not standardized at district/state </a:t>
            </a:r>
          </a:p>
          <a:p>
            <a:r>
              <a:rPr lang="en-US" sz="3000" dirty="0"/>
              <a:t>MOs not aware /oriented for the need of mapping and micro-planning  </a:t>
            </a:r>
          </a:p>
          <a:p>
            <a:r>
              <a:rPr lang="en-US" sz="3000" dirty="0"/>
              <a:t>MOs were not aware/sensitized about method of estimation of beneficiaries and injection load</a:t>
            </a:r>
          </a:p>
          <a:p>
            <a:r>
              <a:rPr lang="en-US" sz="3000" dirty="0"/>
              <a:t>Logistic calculation was not based on due-listing of beneficiaries and injection load calculation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6295175"/>
            <a:ext cx="738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C00000"/>
                </a:solidFill>
              </a:rPr>
              <a:t>Source: MO training evaluation study conducted in 2012 </a:t>
            </a:r>
          </a:p>
        </p:txBody>
      </p:sp>
      <p:pic>
        <p:nvPicPr>
          <p:cNvPr id="5" name="Picture 7" descr="Flag India animated gif 120x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920" y="6324600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routrays\Desktop\NHM 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98210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9108504" cy="93610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Accountability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4032448" cy="4886003"/>
          </a:xfrm>
        </p:spPr>
        <p:txBody>
          <a:bodyPr>
            <a:noAutofit/>
          </a:bodyPr>
          <a:lstStyle/>
          <a:p>
            <a:r>
              <a:rPr lang="en-GB" sz="2800" dirty="0"/>
              <a:t>At state and district through - STFI/DTFI, inter-sectoral subcommittees for effective operations and coordination </a:t>
            </a:r>
          </a:p>
          <a:p>
            <a:r>
              <a:rPr lang="en-GB" sz="2800" dirty="0"/>
              <a:t>PHC under the supervision of  Block Medical Officer</a:t>
            </a:r>
          </a:p>
          <a:p>
            <a:r>
              <a:rPr lang="en-GB" sz="2800" dirty="0"/>
              <a:t>Block Medical Officer under the supervision of DIO</a:t>
            </a:r>
          </a:p>
          <a:p>
            <a:endParaRPr lang="en-GB" sz="2800" dirty="0"/>
          </a:p>
          <a:p>
            <a:endParaRPr lang="en-IN" sz="2800" dirty="0"/>
          </a:p>
          <a:p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119195"/>
              </p:ext>
            </p:extLst>
          </p:nvPr>
        </p:nvGraphicFramePr>
        <p:xfrm>
          <a:off x="2859124" y="1144488"/>
          <a:ext cx="6897452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48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14" y="-11342"/>
            <a:ext cx="9132386" cy="9920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IN" sz="4000" b="1" dirty="0"/>
              <a:t>Inter-Departmental coordination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997152"/>
          </a:xfrm>
        </p:spPr>
        <p:txBody>
          <a:bodyPr>
            <a:normAutofit/>
          </a:bodyPr>
          <a:lstStyle/>
          <a:p>
            <a:r>
              <a:rPr lang="en-IN" dirty="0"/>
              <a:t>Inter-departmental Committees formed at all level for coordination</a:t>
            </a:r>
          </a:p>
          <a:p>
            <a:r>
              <a:rPr lang="en-IN" dirty="0"/>
              <a:t>During campaign, regular evening meetings held for feedback and corrective actions</a:t>
            </a:r>
          </a:p>
          <a:p>
            <a:r>
              <a:rPr lang="en-IN" dirty="0"/>
              <a:t>Advocacy meeting with school teachers, Principals, </a:t>
            </a:r>
            <a:r>
              <a:rPr lang="en-IN" dirty="0" err="1"/>
              <a:t>Panchati</a:t>
            </a:r>
            <a:r>
              <a:rPr lang="en-IN" dirty="0"/>
              <a:t> Raj, Social Justice </a:t>
            </a:r>
            <a:r>
              <a:rPr lang="en-IN" dirty="0" err="1"/>
              <a:t>etc</a:t>
            </a:r>
            <a:endParaRPr lang="en-IN" dirty="0"/>
          </a:p>
          <a:p>
            <a:r>
              <a:rPr lang="en-IN" dirty="0"/>
              <a:t>Sensitization and involvement of professional bodies- Indian Medical Association, Indian Academy of Pediatrics etc.</a:t>
            </a:r>
          </a:p>
        </p:txBody>
      </p:sp>
    </p:spTree>
    <p:extLst>
      <p:ext uri="{BB962C8B-B14F-4D97-AF65-F5344CB8AC3E}">
        <p14:creationId xmlns:p14="http://schemas.microsoft.com/office/powerpoint/2010/main" val="13938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00"/>
            <a:ext cx="9144000" cy="9040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/>
              <a:t>Quality assurance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State &amp; District Task Forces on Immunization</a:t>
            </a:r>
          </a:p>
          <a:p>
            <a:endParaRPr lang="en-US" sz="2800" b="1" dirty="0"/>
          </a:p>
          <a:p>
            <a:r>
              <a:rPr lang="en-US" sz="2800" b="1" dirty="0"/>
              <a:t>Monitoring of areas by Supervisors </a:t>
            </a:r>
            <a:r>
              <a:rPr lang="en-US" sz="2800" dirty="0"/>
              <a:t>immediately on completion of activity</a:t>
            </a:r>
          </a:p>
          <a:p>
            <a:pPr lvl="1"/>
            <a:r>
              <a:rPr lang="en-US" dirty="0"/>
              <a:t>Supervisors to </a:t>
            </a:r>
            <a:r>
              <a:rPr lang="en-US" b="1" dirty="0"/>
              <a:t>check at least 20</a:t>
            </a:r>
            <a:r>
              <a:rPr lang="en-US" dirty="0"/>
              <a:t> target age group children for quality of coverage</a:t>
            </a:r>
          </a:p>
          <a:p>
            <a:pPr lvl="1"/>
            <a:r>
              <a:rPr lang="en-US" dirty="0"/>
              <a:t>Identification of missed areas not in micro-plan</a:t>
            </a:r>
          </a:p>
          <a:p>
            <a:endParaRPr lang="en-US" sz="2800" dirty="0"/>
          </a:p>
          <a:p>
            <a:r>
              <a:rPr lang="en-US" sz="2800" b="1" dirty="0"/>
              <a:t>Sweeping activity </a:t>
            </a:r>
            <a:r>
              <a:rPr lang="en-US" sz="2800" dirty="0"/>
              <a:t>to immunize missed children: Immunization Officer &amp; Medical Officer to review and identify any area with low coverage targeted for sweeping activity</a:t>
            </a:r>
          </a:p>
        </p:txBody>
      </p:sp>
    </p:spTree>
    <p:extLst>
      <p:ext uri="{BB962C8B-B14F-4D97-AF65-F5344CB8AC3E}">
        <p14:creationId xmlns:p14="http://schemas.microsoft.com/office/powerpoint/2010/main" val="363591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Summary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90600"/>
            <a:ext cx="8731696" cy="5410200"/>
          </a:xfrm>
        </p:spPr>
        <p:txBody>
          <a:bodyPr>
            <a:normAutofit/>
          </a:bodyPr>
          <a:lstStyle/>
          <a:p>
            <a:r>
              <a:rPr lang="en-IN" dirty="0"/>
              <a:t>Quality microplans essential for achieving high SIA coverage </a:t>
            </a:r>
          </a:p>
          <a:p>
            <a:r>
              <a:rPr lang="en-US" dirty="0"/>
              <a:t>Focus on </a:t>
            </a:r>
            <a:r>
              <a:rPr lang="en-US" b="1" dirty="0"/>
              <a:t>high-risk, hard to reach </a:t>
            </a:r>
            <a:r>
              <a:rPr lang="en-US" dirty="0"/>
              <a:t>population and area </a:t>
            </a:r>
          </a:p>
          <a:p>
            <a:r>
              <a:rPr lang="en-US" b="1" dirty="0"/>
              <a:t>Urban area </a:t>
            </a:r>
            <a:r>
              <a:rPr lang="en-US" dirty="0"/>
              <a:t>micro planning needs special attention</a:t>
            </a:r>
          </a:p>
          <a:p>
            <a:r>
              <a:rPr lang="en-US" dirty="0"/>
              <a:t>Micro plans need to be reviewed &amp; validated on field </a:t>
            </a:r>
          </a:p>
          <a:p>
            <a:r>
              <a:rPr lang="en-US" dirty="0"/>
              <a:t>Micro plans needs to be </a:t>
            </a:r>
            <a:r>
              <a:rPr lang="en-US" b="1" dirty="0"/>
              <a:t>revised</a:t>
            </a:r>
            <a:r>
              <a:rPr lang="en-US" dirty="0"/>
              <a:t> after every SIA round</a:t>
            </a:r>
          </a:p>
          <a:p>
            <a:endParaRPr lang="en-IN" dirty="0"/>
          </a:p>
        </p:txBody>
      </p:sp>
      <p:pic>
        <p:nvPicPr>
          <p:cNvPr id="4" name="Picture 7" descr="Flag India animated gif 120x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920" y="6324600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routrays\Desktop\NHM 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98210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91440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Summary …. </a:t>
            </a:r>
            <a:r>
              <a:rPr lang="en-US" sz="4000" b="1" dirty="0" err="1">
                <a:solidFill>
                  <a:schemeClr val="tx1"/>
                </a:solidFill>
              </a:rPr>
              <a:t>Contd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15144"/>
            <a:ext cx="9001000" cy="5410200"/>
          </a:xfrm>
        </p:spPr>
        <p:txBody>
          <a:bodyPr>
            <a:normAutofit/>
          </a:bodyPr>
          <a:lstStyle/>
          <a:p>
            <a:r>
              <a:rPr lang="en-IN" dirty="0"/>
              <a:t>Role of State and District is crucial in micro-planning</a:t>
            </a:r>
          </a:p>
          <a:p>
            <a:pPr lvl="1"/>
            <a:r>
              <a:rPr lang="en-IN" dirty="0"/>
              <a:t>Build capacity of MOs, health workers  and supervisors</a:t>
            </a:r>
          </a:p>
          <a:p>
            <a:pPr lvl="1"/>
            <a:r>
              <a:rPr lang="en-IN" dirty="0"/>
              <a:t>Visit PHCs  and health sub centres to validate quality </a:t>
            </a:r>
          </a:p>
          <a:p>
            <a:pPr lvl="1"/>
            <a:r>
              <a:rPr lang="en-IN" dirty="0"/>
              <a:t>Track progress particularly in HR districts and PHC/ blocks </a:t>
            </a:r>
          </a:p>
          <a:p>
            <a:pPr lvl="1"/>
            <a:r>
              <a:rPr lang="en-IN" dirty="0"/>
              <a:t>Important role of inter &amp; intra departmental bodies at  State and District level (STFI and DTFI)</a:t>
            </a:r>
          </a:p>
        </p:txBody>
      </p:sp>
      <p:pic>
        <p:nvPicPr>
          <p:cNvPr id="4" name="Picture 7" descr="Flag India animated gif 120x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920" y="6324600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routrays\Desktop\NHM 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98210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s\DSCN5663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37" y="562865"/>
            <a:ext cx="4032357" cy="289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11760" y="4293096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3333CC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2050" name="Picture 2" descr="D:\Pictures\seleced MCUP picture\DSC082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562865"/>
            <a:ext cx="3787904" cy="28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Flag India animated gif 120x9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3920" y="6324600"/>
            <a:ext cx="640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utrays\Desktop\NHM 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98210"/>
            <a:ext cx="648072" cy="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0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4868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Why micro-planning in SIAs 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96" y="764704"/>
            <a:ext cx="8229600" cy="74868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To reach the last child with vaccination  services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1628800"/>
            <a:ext cx="8856984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30000"/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prstClr val="black"/>
                </a:solidFill>
              </a:rPr>
              <a:t> Micro planning ensures</a:t>
            </a:r>
          </a:p>
          <a:p>
            <a:pPr marL="449263" lvl="1" indent="-273050">
              <a:spcBef>
                <a:spcPts val="0"/>
              </a:spcBef>
              <a:buSzPct val="130000"/>
              <a:buFont typeface="Wingdings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Area map</a:t>
            </a:r>
            <a:r>
              <a:rPr lang="en-US" sz="2600" dirty="0">
                <a:solidFill>
                  <a:prstClr val="black"/>
                </a:solidFill>
              </a:rPr>
              <a:t>: To reach all geographical areas and all communities</a:t>
            </a:r>
          </a:p>
          <a:p>
            <a:pPr marL="449263" lvl="1" indent="-273050">
              <a:spcBef>
                <a:spcPts val="0"/>
              </a:spcBef>
              <a:buSzPct val="130000"/>
              <a:buFont typeface="Wingdings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IEC plan</a:t>
            </a:r>
            <a:r>
              <a:rPr lang="en-US" sz="2600" dirty="0">
                <a:solidFill>
                  <a:prstClr val="black"/>
                </a:solidFill>
              </a:rPr>
              <a:t> : Community awareness, demand and utilization</a:t>
            </a:r>
            <a:endParaRPr lang="en-IN" sz="2600" dirty="0">
              <a:solidFill>
                <a:prstClr val="black"/>
              </a:solidFill>
            </a:endParaRPr>
          </a:p>
          <a:p>
            <a:pPr marL="449263" lvl="1" indent="-273050">
              <a:spcBef>
                <a:spcPts val="0"/>
              </a:spcBef>
              <a:buSzPct val="130000"/>
              <a:buFont typeface="Wingdings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Human Resource Plan</a:t>
            </a:r>
            <a:r>
              <a:rPr lang="en-US" sz="2600" dirty="0">
                <a:solidFill>
                  <a:prstClr val="black"/>
                </a:solidFill>
              </a:rPr>
              <a:t>: Availability of appropriate and trained human resources </a:t>
            </a:r>
          </a:p>
          <a:p>
            <a:pPr marL="449263" lvl="1" indent="-273050">
              <a:spcBef>
                <a:spcPts val="0"/>
              </a:spcBef>
              <a:buSzPct val="130000"/>
              <a:buFont typeface="Wingdings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Monitoring plan</a:t>
            </a:r>
            <a:r>
              <a:rPr lang="en-US" sz="2600" dirty="0">
                <a:solidFill>
                  <a:prstClr val="black"/>
                </a:solidFill>
              </a:rPr>
              <a:t>: Quality and completeness through supervision and monitoring</a:t>
            </a:r>
          </a:p>
          <a:p>
            <a:pPr marL="449263" lvl="1" indent="-273050">
              <a:spcBef>
                <a:spcPts val="0"/>
              </a:spcBef>
              <a:buSzPct val="130000"/>
              <a:buFont typeface="Wingdings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Logistic plan: </a:t>
            </a:r>
            <a:r>
              <a:rPr lang="en-US" sz="2600" dirty="0">
                <a:solidFill>
                  <a:prstClr val="black"/>
                </a:solidFill>
              </a:rPr>
              <a:t>for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timely delivery of vaccines &amp; other logistics</a:t>
            </a:r>
          </a:p>
          <a:p>
            <a:pPr marL="449263" lvl="1" indent="-273050">
              <a:spcBef>
                <a:spcPts val="0"/>
              </a:spcBef>
              <a:buSzPct val="130000"/>
              <a:buFont typeface="Wingdings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Cold Chain plans</a:t>
            </a:r>
            <a:r>
              <a:rPr lang="en-US" sz="2600" dirty="0">
                <a:solidFill>
                  <a:prstClr val="black"/>
                </a:solidFill>
              </a:rPr>
              <a:t>: Proper storage</a:t>
            </a:r>
          </a:p>
          <a:p>
            <a:pPr marL="449263" lvl="1" indent="-273050">
              <a:spcBef>
                <a:spcPts val="0"/>
              </a:spcBef>
              <a:buSzPct val="130000"/>
              <a:buFont typeface="Wingdings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AEFI management plan: </a:t>
            </a:r>
            <a:r>
              <a:rPr lang="en-US" sz="2600" dirty="0">
                <a:solidFill>
                  <a:prstClr val="black"/>
                </a:solidFill>
              </a:rPr>
              <a:t>AEFI reporting and management</a:t>
            </a:r>
          </a:p>
          <a:p>
            <a:pPr marL="449263" lvl="1" indent="-273050">
              <a:spcBef>
                <a:spcPts val="0"/>
              </a:spcBef>
              <a:buSzPct val="130000"/>
              <a:buFont typeface="Wingdings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Waste management</a:t>
            </a:r>
            <a:r>
              <a:rPr lang="en-US" sz="2600" dirty="0">
                <a:solidFill>
                  <a:prstClr val="black"/>
                </a:solidFill>
              </a:rPr>
              <a:t>: Safe disposal of immunization waste</a:t>
            </a:r>
          </a:p>
        </p:txBody>
      </p:sp>
    </p:spTree>
    <p:extLst>
      <p:ext uri="{BB962C8B-B14F-4D97-AF65-F5344CB8AC3E}">
        <p14:creationId xmlns:p14="http://schemas.microsoft.com/office/powerpoint/2010/main" val="4345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35" name="Group 79"/>
          <p:cNvGraphicFramePr>
            <a:graphicFrameLocks noGrp="1"/>
          </p:cNvGraphicFramePr>
          <p:nvPr/>
        </p:nvGraphicFramePr>
        <p:xfrm>
          <a:off x="237412" y="785812"/>
          <a:ext cx="8669176" cy="5000625"/>
        </p:xfrm>
        <a:graphic>
          <a:graphicData uri="http://schemas.openxmlformats.org/drawingml/2006/table">
            <a:tbl>
              <a:tblPr/>
              <a:tblGrid>
                <a:gridCol w="200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74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PHC Level - Base Line Information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MCUP-Form 1 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Sub Centre wise Village/School/Hard to Reach /High Risk population Information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MCUP-Form 2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Beneficiary Due List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PHC Level – Micro-planning tools (</a:t>
                      </a:r>
                      <a:r>
                        <a:rPr kumimoji="0" lang="en-IN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Session plans with teams, vaccine and logistics details)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MCUP-Form 3 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School Micro-plan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49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MCUP-Form 4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Out Reach Micro-plan (including Regullar,H2R and High Risk session sites)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2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IN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PHC Level - Sub-Centre wise PHC compilation</a:t>
                      </a:r>
                      <a:endParaRPr kumimoji="0" lang="en-IN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MCUP-Form 5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PHC/Block HR, Vaccines ,logistics  Plan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MCUP-Form 6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Cold chain contingency and waste management plan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2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MCUP-Form 7 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PHC/Block Communication Plan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MCUP-Form 8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Supervisor Plan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34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n-IN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District Level  Tools</a:t>
                      </a:r>
                      <a:endParaRPr kumimoji="0" lang="en-IN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6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MCUP- Form 14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  Districts HR, Vaccines and logistics plan  (Compilation of Form 5)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2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MCUP- Form 15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  District Cold Chain Plan 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2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MCUP- Form 7-A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  District Communication Plan (compilation of form-7)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MCUP- Form 16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  District Supervision Plan</a:t>
                      </a:r>
                    </a:p>
                  </a:txBody>
                  <a:tcPr marL="8585" marR="8585" marT="877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95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algn="ctr"/>
            <a:r>
              <a:rPr lang="en-US" sz="3700" dirty="0"/>
              <a:t>Tools for Micro-planning</a:t>
            </a:r>
            <a:endParaRPr lang="en-IN" sz="3700" dirty="0"/>
          </a:p>
        </p:txBody>
      </p:sp>
    </p:spTree>
    <p:extLst>
      <p:ext uri="{BB962C8B-B14F-4D97-AF65-F5344CB8AC3E}">
        <p14:creationId xmlns:p14="http://schemas.microsoft.com/office/powerpoint/2010/main" val="414236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1"/>
            <a:ext cx="9144000" cy="77809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/>
              <a:t>Development of polio micro-plans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96144"/>
            <a:ext cx="864096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Polio micro-plans evolved as the country continued to detect cases despite coverage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Need to improvise strategy to increase coverage to reach last unvaccinated child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Constant endeavor to reach the unvaccinated led to development of detailed micro-plans</a:t>
            </a:r>
          </a:p>
          <a:p>
            <a:endParaRPr lang="en-US" dirty="0"/>
          </a:p>
          <a:p>
            <a:r>
              <a:rPr lang="en-US" dirty="0"/>
              <a:t>Advantages with polio SIA: </a:t>
            </a:r>
          </a:p>
          <a:p>
            <a:pPr lvl="1"/>
            <a:r>
              <a:rPr lang="en-US" dirty="0"/>
              <a:t>Oral vaccine</a:t>
            </a:r>
          </a:p>
          <a:p>
            <a:pPr lvl="1"/>
            <a:r>
              <a:rPr lang="en-US" dirty="0"/>
              <a:t>Can be administered anywhere</a:t>
            </a:r>
          </a:p>
        </p:txBody>
      </p:sp>
    </p:spTree>
    <p:extLst>
      <p:ext uri="{BB962C8B-B14F-4D97-AF65-F5344CB8AC3E}">
        <p14:creationId xmlns:p14="http://schemas.microsoft.com/office/powerpoint/2010/main" val="12299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0" y="0"/>
            <a:ext cx="9115400" cy="92211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/>
              <a:t>Micro-planning for Polio SIAs- Salient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17632" cy="52565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Every Polio national rounds in India</a:t>
            </a:r>
          </a:p>
          <a:p>
            <a:pPr lvl="1"/>
            <a:r>
              <a:rPr lang="en-US" dirty="0"/>
              <a:t>Reaches ~170 million children</a:t>
            </a:r>
          </a:p>
          <a:p>
            <a:pPr lvl="1"/>
            <a:r>
              <a:rPr lang="en-US" dirty="0"/>
              <a:t>2.3 million vaccinators engaged</a:t>
            </a:r>
          </a:p>
          <a:p>
            <a:pPr lvl="1"/>
            <a:r>
              <a:rPr lang="en-US" dirty="0"/>
              <a:t>150,000 supervisors deployed for quantity assurance </a:t>
            </a:r>
          </a:p>
          <a:p>
            <a:endParaRPr lang="en-US" dirty="0"/>
          </a:p>
          <a:p>
            <a:r>
              <a:rPr lang="en-US" dirty="0"/>
              <a:t>Detailed plans developed up to block-level</a:t>
            </a:r>
          </a:p>
          <a:p>
            <a:pPr lvl="1"/>
            <a:r>
              <a:rPr lang="en-US" dirty="0"/>
              <a:t>Plan for </a:t>
            </a:r>
            <a:r>
              <a:rPr lang="en-US" b="1" dirty="0"/>
              <a:t>fixed sessions</a:t>
            </a:r>
          </a:p>
          <a:p>
            <a:pPr lvl="1"/>
            <a:r>
              <a:rPr lang="en-US" dirty="0"/>
              <a:t>Plan for </a:t>
            </a:r>
            <a:r>
              <a:rPr lang="en-US" b="1" dirty="0"/>
              <a:t>hard to reach </a:t>
            </a:r>
            <a:r>
              <a:rPr lang="en-US" dirty="0"/>
              <a:t>areas – mobile teams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Special plan for </a:t>
            </a:r>
            <a:r>
              <a:rPr lang="en-US" b="1" dirty="0"/>
              <a:t>migratory /mobile population</a:t>
            </a:r>
          </a:p>
          <a:p>
            <a:pPr lvl="1"/>
            <a:r>
              <a:rPr lang="en-US" dirty="0"/>
              <a:t>Special plan for </a:t>
            </a:r>
            <a:r>
              <a:rPr lang="en-US" b="1" dirty="0"/>
              <a:t>congregation sites</a:t>
            </a:r>
          </a:p>
          <a:p>
            <a:pPr lvl="1"/>
            <a:r>
              <a:rPr lang="en-US" dirty="0"/>
              <a:t>Cross cutting plans  </a:t>
            </a:r>
            <a:r>
              <a:rPr lang="en-US" dirty="0" err="1"/>
              <a:t>viz</a:t>
            </a:r>
            <a:r>
              <a:rPr lang="en-US" dirty="0"/>
              <a:t>; communication plan, logistic plan, monitoring and supervision plan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70C0"/>
                </a:solidFill>
                <a:latin typeface="Calibri" pitchFamily="34" charset="0"/>
              </a:rPr>
              <a:t>Microplanning to reach high-risk groups &amp; areas in Polio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5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880729"/>
          </a:xfr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100" b="1" dirty="0"/>
              <a:t>Systematic identification, mapping &amp; coverage of migrant/ mobile communities in Polio SIA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43552"/>
            <a:ext cx="4176464" cy="287134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 descr="C:\Users\ahmedda\AppData\Local\Microsoft\Windows\Temporary Internet Files\Content.Outlook\NO9RT58Q\IMG-20120222-005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720" y="4032282"/>
            <a:ext cx="4226115" cy="267191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pictures\2008-02-11Begusarai pics polio\IMG_009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48763"/>
            <a:ext cx="4253657" cy="2871341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07" y="3951054"/>
            <a:ext cx="4556493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Brick kilns/Construction sites/Rag pickers colony</a:t>
            </a:r>
          </a:p>
          <a:p>
            <a:r>
              <a:rPr lang="en-US" dirty="0"/>
              <a:t>Slums at rail station/bus stops/under over bridges</a:t>
            </a:r>
          </a:p>
          <a:p>
            <a:r>
              <a:rPr lang="en-US" dirty="0"/>
              <a:t>Along side railway track in urban areas</a:t>
            </a:r>
          </a:p>
          <a:p>
            <a:r>
              <a:rPr lang="en-US" dirty="0"/>
              <a:t>Migratory /gypsy population /mobile /floating </a:t>
            </a:r>
          </a:p>
          <a:p>
            <a:r>
              <a:rPr lang="en-US" dirty="0"/>
              <a:t>unregistered  population</a:t>
            </a:r>
          </a:p>
          <a:p>
            <a:r>
              <a:rPr lang="en-US" dirty="0"/>
              <a:t>Factories/ prisons/brothels/red light areas</a:t>
            </a:r>
          </a:p>
          <a:p>
            <a:r>
              <a:rPr lang="en-US" dirty="0"/>
              <a:t>Urban outskirts/periurban /overlapping areas</a:t>
            </a:r>
          </a:p>
          <a:p>
            <a:r>
              <a:rPr lang="en-US" dirty="0"/>
              <a:t>Scattered/forest/hard to reach/hill population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657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ailwa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371600"/>
            <a:ext cx="467747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newbowlout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8588"/>
            <a:ext cx="3919736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191000" y="1"/>
            <a:ext cx="4953000" cy="12874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Polio - vaccinating children on the move: Transit Teams</a:t>
            </a:r>
          </a:p>
        </p:txBody>
      </p:sp>
      <p:pic>
        <p:nvPicPr>
          <p:cNvPr id="30725" name="Picture 5" descr="21 April 05 043"/>
          <p:cNvPicPr>
            <a:picLocks noChangeAspect="1" noChangeArrowheads="1"/>
          </p:cNvPicPr>
          <p:nvPr/>
        </p:nvPicPr>
        <p:blipFill>
          <a:blip r:embed="rId4">
            <a:lum bright="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084638"/>
            <a:ext cx="467747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36758"/>
            <a:ext cx="3939480" cy="336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9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eams Vaccinating at Bahraich Dargah Mel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7" y="2132856"/>
            <a:ext cx="4573015" cy="464493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509191"/>
            <a:ext cx="9144000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Polio vaccination at religious congregations/ festivals</a:t>
            </a:r>
          </a:p>
        </p:txBody>
      </p:sp>
      <p:pic>
        <p:nvPicPr>
          <p:cNvPr id="4" name="Picture 6" descr="Piran Kaliyar 030220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146638"/>
            <a:ext cx="4464496" cy="46891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94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1763</Words>
  <Application>Microsoft Office PowerPoint</Application>
  <PresentationFormat>On-screen Show (4:3)</PresentationFormat>
  <Paragraphs>231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Arial Unicode MS</vt:lpstr>
      <vt:lpstr>Calibri</vt:lpstr>
      <vt:lpstr>Garamond</vt:lpstr>
      <vt:lpstr>Lucida Sans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Micro-planning to ensure Supplementary Immunization Activity (SIA) reaches the unvaccinated- India Experience</vt:lpstr>
      <vt:lpstr>Outline of the presentation</vt:lpstr>
      <vt:lpstr>Why micro-planning in SIAs  ?</vt:lpstr>
      <vt:lpstr>Development of polio micro-plans</vt:lpstr>
      <vt:lpstr>Micro-planning for Polio SIAs- Salient features</vt:lpstr>
      <vt:lpstr>Microplanning to reach high-risk groups &amp; areas in Polio</vt:lpstr>
      <vt:lpstr>Systematic identification, mapping &amp; coverage of migrant/ mobile communities in Polio 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 full immunization ( 12-23 months)  Selected 9-high burden states^, 2012-2016*</vt:lpstr>
      <vt:lpstr>Overarching mechanism review</vt:lpstr>
      <vt:lpstr>Lessons from polio SIA micro-plans</vt:lpstr>
      <vt:lpstr>Experience  of micro-planning for injectable vaccination  campaign - Measles campaign </vt:lpstr>
      <vt:lpstr>Uniqueness of Measles SIA</vt:lpstr>
      <vt:lpstr>Background work for measles SIA micro-plans</vt:lpstr>
      <vt:lpstr>Micro-planning in measles SIA</vt:lpstr>
      <vt:lpstr>Campaign strategies</vt:lpstr>
      <vt:lpstr>Key components of measles SIA micro-plans</vt:lpstr>
      <vt:lpstr>Map is integral component in a micro-plan  </vt:lpstr>
      <vt:lpstr>Challenges encountered</vt:lpstr>
      <vt:lpstr>Accountability Framework</vt:lpstr>
      <vt:lpstr>Inter-Departmental coordination</vt:lpstr>
      <vt:lpstr>Quality assurance mechanisms</vt:lpstr>
      <vt:lpstr>Summary</vt:lpstr>
      <vt:lpstr>Summary …. Contd</vt:lpstr>
      <vt:lpstr>PowerPoint Presentation</vt:lpstr>
      <vt:lpstr>Tools for Micro-planning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micro planning for measles SIAs</dc:title>
  <dc:creator>ROUTRAY, Satyabrata</dc:creator>
  <cp:lastModifiedBy>Pradeep Haldar</cp:lastModifiedBy>
  <cp:revision>471</cp:revision>
  <dcterms:created xsi:type="dcterms:W3CDTF">2016-06-08T19:11:59Z</dcterms:created>
  <dcterms:modified xsi:type="dcterms:W3CDTF">2016-06-18T07:00:45Z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1135515548</vt:i4>
  </property>
  <property fmtid="{D5CDD505-2E9C-101B-9397-08002B2CF9AE}" pid="3" name="_NewReviewCycle">
    <vt:lpwstr/>
  </property>
  <property fmtid="{D5CDD505-2E9C-101B-9397-08002B2CF9AE}" pid="4" name="_EmailSubject">
    <vt:lpwstr>Revised final DRAFT PPT set of slides on high quality SIA microplans based on polio experience </vt:lpwstr>
  </property>
  <property fmtid="{D5CDD505-2E9C-101B-9397-08002B2CF9AE}" pid="5" name="_AuthorEmail">
    <vt:lpwstr>routrays@who.int</vt:lpwstr>
  </property>
  <property fmtid="{D5CDD505-2E9C-101B-9397-08002B2CF9AE}" pid="6" name="_AuthorEmailDisplayName">
    <vt:lpwstr>ROUTRAY, Satyabrata</vt:lpwstr>
  </property>
  <property fmtid="{D5CDD505-2E9C-101B-9397-08002B2CF9AE}" pid="7" name="_PreviousAdHocReviewCycleID">
    <vt:i4>-4923063</vt:i4>
  </property>
</Properties>
</file>