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8" r:id="rId1"/>
    <p:sldMasterId id="2147483760" r:id="rId2"/>
  </p:sldMasterIdLst>
  <p:notesMasterIdLst>
    <p:notesMasterId r:id="rId114"/>
  </p:notesMasterIdLst>
  <p:handoutMasterIdLst>
    <p:handoutMasterId r:id="rId115"/>
  </p:handoutMasterIdLst>
  <p:sldIdLst>
    <p:sldId id="315" r:id="rId3"/>
    <p:sldId id="456" r:id="rId4"/>
    <p:sldId id="347" r:id="rId5"/>
    <p:sldId id="349" r:id="rId6"/>
    <p:sldId id="348" r:id="rId7"/>
    <p:sldId id="457" r:id="rId8"/>
    <p:sldId id="350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0" r:id="rId47"/>
    <p:sldId id="401" r:id="rId48"/>
    <p:sldId id="402" r:id="rId49"/>
    <p:sldId id="403" r:id="rId50"/>
    <p:sldId id="404" r:id="rId51"/>
    <p:sldId id="405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414" r:id="rId61"/>
    <p:sldId id="415" r:id="rId62"/>
    <p:sldId id="416" r:id="rId63"/>
    <p:sldId id="417" r:id="rId64"/>
    <p:sldId id="418" r:id="rId65"/>
    <p:sldId id="419" r:id="rId66"/>
    <p:sldId id="420" r:id="rId67"/>
    <p:sldId id="421" r:id="rId68"/>
    <p:sldId id="422" r:id="rId69"/>
    <p:sldId id="423" r:id="rId70"/>
    <p:sldId id="424" r:id="rId71"/>
    <p:sldId id="425" r:id="rId72"/>
    <p:sldId id="426" r:id="rId73"/>
    <p:sldId id="427" r:id="rId74"/>
    <p:sldId id="428" r:id="rId75"/>
    <p:sldId id="429" r:id="rId76"/>
    <p:sldId id="430" r:id="rId77"/>
    <p:sldId id="431" r:id="rId78"/>
    <p:sldId id="432" r:id="rId79"/>
    <p:sldId id="433" r:id="rId80"/>
    <p:sldId id="434" r:id="rId81"/>
    <p:sldId id="435" r:id="rId82"/>
    <p:sldId id="436" r:id="rId83"/>
    <p:sldId id="437" r:id="rId84"/>
    <p:sldId id="438" r:id="rId85"/>
    <p:sldId id="439" r:id="rId86"/>
    <p:sldId id="440" r:id="rId87"/>
    <p:sldId id="441" r:id="rId88"/>
    <p:sldId id="442" r:id="rId89"/>
    <p:sldId id="443" r:id="rId90"/>
    <p:sldId id="444" r:id="rId91"/>
    <p:sldId id="445" r:id="rId92"/>
    <p:sldId id="446" r:id="rId93"/>
    <p:sldId id="447" r:id="rId94"/>
    <p:sldId id="448" r:id="rId95"/>
    <p:sldId id="449" r:id="rId96"/>
    <p:sldId id="450" r:id="rId97"/>
    <p:sldId id="451" r:id="rId98"/>
    <p:sldId id="452" r:id="rId99"/>
    <p:sldId id="453" r:id="rId100"/>
    <p:sldId id="454" r:id="rId101"/>
    <p:sldId id="353" r:id="rId102"/>
    <p:sldId id="355" r:id="rId103"/>
    <p:sldId id="356" r:id="rId104"/>
    <p:sldId id="458" r:id="rId105"/>
    <p:sldId id="459" r:id="rId106"/>
    <p:sldId id="345" r:id="rId107"/>
    <p:sldId id="361" r:id="rId108"/>
    <p:sldId id="455" r:id="rId109"/>
    <p:sldId id="354" r:id="rId110"/>
    <p:sldId id="460" r:id="rId111"/>
    <p:sldId id="461" r:id="rId112"/>
    <p:sldId id="362" r:id="rId113"/>
  </p:sldIdLst>
  <p:sldSz cx="9144000" cy="6858000" type="screen4x3"/>
  <p:notesSz cx="9601200" cy="7315200"/>
  <p:custDataLst>
    <p:tags r:id="rId116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HO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3B0F89"/>
    <a:srgbClr val="A5D867"/>
    <a:srgbClr val="D9E506"/>
    <a:srgbClr val="34B233"/>
    <a:srgbClr val="FF0000"/>
    <a:srgbClr val="009900"/>
    <a:srgbClr val="99FF66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94696" autoAdjust="0"/>
  </p:normalViewPr>
  <p:slideViewPr>
    <p:cSldViewPr snapToObjects="1">
      <p:cViewPr>
        <p:scale>
          <a:sx n="66" d="100"/>
          <a:sy n="66" d="100"/>
        </p:scale>
        <p:origin x="-112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commentAuthors" Target="commentAuthor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notesMaster" Target="notesMasters/notesMaster1.xml"/><Relationship Id="rId119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7018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r>
              <a:rPr lang="en-US"/>
              <a:t>Communicable Diseases Unit, WHO Regional Office for Europe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E03D87E-F18A-417A-88A6-6A6B37C69ED3}" type="datetime3">
              <a:rPr lang="en-US"/>
              <a:pPr/>
              <a:t>19 September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6948488"/>
            <a:ext cx="7018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E78924C-FCE0-461A-BA67-FCB16CBAEE7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6413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r>
              <a:rPr lang="en-US"/>
              <a:t>Communicable Diseases Unit, WHO Regional Office for Europe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6413500" y="0"/>
            <a:ext cx="31877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D1697A9-415B-484D-94C5-B9C7B605D15F}" type="datetime3">
              <a:rPr lang="en-US"/>
              <a:pPr/>
              <a:t>19 September 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973388" y="549275"/>
            <a:ext cx="3656012" cy="27416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9D81A34-83A5-41B7-B0CC-D55B4CACC9E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Communicable Diseases Unit, WHO Regional Office for Europe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E030C47-352D-4C5C-8BCF-466F0AF2CE5C}" type="datetime3">
              <a:rPr lang="en-US"/>
              <a:pPr/>
              <a:t>19 September 2012</a:t>
            </a:fld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B3AD44-D259-499F-AB2B-9C4DF38A2A2B}" type="slidenum">
              <a:rPr lang="en-US"/>
              <a:pPr/>
              <a:t>108</a:t>
            </a:fld>
            <a:endParaRPr lang="en-US"/>
          </a:p>
        </p:txBody>
      </p:sp>
      <p:sp>
        <p:nvSpPr>
          <p:cNvPr id="473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473091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5674" tIns="47837" rIns="95674" bIns="47837"/>
          <a:lstStyle/>
          <a:p>
            <a:pPr defTabSz="956737">
              <a:spcBef>
                <a:spcPct val="0"/>
              </a:spcBef>
            </a:pPr>
            <a:endParaRPr lang="en-GB" sz="1700" dirty="0" smtClean="0">
              <a:ea typeface="ＭＳ Ｐゴシック"/>
              <a:cs typeface="ＭＳ Ｐゴシック"/>
            </a:endParaRPr>
          </a:p>
        </p:txBody>
      </p:sp>
      <p:sp>
        <p:nvSpPr>
          <p:cNvPr id="473092" name="Espace réservé du numéro de diapositive 3"/>
          <p:cNvSpPr txBox="1">
            <a:spLocks noGrp="1"/>
          </p:cNvSpPr>
          <p:nvPr/>
        </p:nvSpPr>
        <p:spPr bwMode="auto">
          <a:xfrm>
            <a:off x="5439470" y="6948436"/>
            <a:ext cx="4160080" cy="36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74" tIns="47837" rIns="95674" bIns="47837" anchor="b"/>
          <a:lstStyle/>
          <a:p>
            <a:pPr algn="r" defTabSz="956737"/>
            <a:fld id="{FB39BE6E-C0C0-42C5-8903-5647BB7EF857}" type="slidenum">
              <a:rPr lang="en-GB" sz="1300">
                <a:cs typeface="Arial" pitchFamily="34" charset="0"/>
              </a:rPr>
              <a:pPr algn="r" defTabSz="956737"/>
              <a:t>108</a:t>
            </a:fld>
            <a:endParaRPr lang="en-GB" sz="1300" dirty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Communicable Diseases Unit, WHO Regional Office for Europe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E030C47-352D-4C5C-8BCF-466F0AF2CE5C}" type="datetime3">
              <a:rPr lang="en-US"/>
              <a:pPr/>
              <a:t>19 September 2012</a:t>
            </a:fld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B3AD44-D259-499F-AB2B-9C4DF38A2A2B}" type="slidenum">
              <a:rPr lang="en-US"/>
              <a:pPr/>
              <a:t>109</a:t>
            </a:fld>
            <a:endParaRPr lang="en-US"/>
          </a:p>
        </p:txBody>
      </p:sp>
      <p:sp>
        <p:nvSpPr>
          <p:cNvPr id="473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473091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5674" tIns="47837" rIns="95674" bIns="47837"/>
          <a:lstStyle/>
          <a:p>
            <a:pPr defTabSz="956737">
              <a:spcBef>
                <a:spcPct val="0"/>
              </a:spcBef>
            </a:pPr>
            <a:endParaRPr lang="en-GB" sz="1700" dirty="0" smtClean="0">
              <a:ea typeface="ＭＳ Ｐゴシック"/>
              <a:cs typeface="ＭＳ Ｐゴシック"/>
            </a:endParaRPr>
          </a:p>
        </p:txBody>
      </p:sp>
      <p:sp>
        <p:nvSpPr>
          <p:cNvPr id="473092" name="Espace réservé du numéro de diapositive 3"/>
          <p:cNvSpPr txBox="1">
            <a:spLocks noGrp="1"/>
          </p:cNvSpPr>
          <p:nvPr/>
        </p:nvSpPr>
        <p:spPr bwMode="auto">
          <a:xfrm>
            <a:off x="5439470" y="6948436"/>
            <a:ext cx="4160080" cy="36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74" tIns="47837" rIns="95674" bIns="47837" anchor="b"/>
          <a:lstStyle/>
          <a:p>
            <a:pPr algn="r" defTabSz="956737"/>
            <a:fld id="{FB39BE6E-C0C0-42C5-8903-5647BB7EF857}" type="slidenum">
              <a:rPr lang="en-GB" sz="1300">
                <a:cs typeface="Arial" pitchFamily="34" charset="0"/>
              </a:rPr>
              <a:pPr algn="r" defTabSz="956737"/>
              <a:t>109</a:t>
            </a:fld>
            <a:endParaRPr lang="en-GB" sz="1300" dirty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Communicable Diseases Unit, WHO Regional Office for Europe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E030C47-352D-4C5C-8BCF-466F0AF2CE5C}" type="datetime3">
              <a:rPr lang="en-US"/>
              <a:pPr/>
              <a:t>19 September 2012</a:t>
            </a:fld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B3AD44-D259-499F-AB2B-9C4DF38A2A2B}" type="slidenum">
              <a:rPr lang="en-US"/>
              <a:pPr/>
              <a:t>110</a:t>
            </a:fld>
            <a:endParaRPr lang="en-US"/>
          </a:p>
        </p:txBody>
      </p:sp>
      <p:sp>
        <p:nvSpPr>
          <p:cNvPr id="473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473091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lIns="95674" tIns="47837" rIns="95674" bIns="47837"/>
          <a:lstStyle/>
          <a:p>
            <a:pPr defTabSz="956737">
              <a:spcBef>
                <a:spcPct val="0"/>
              </a:spcBef>
            </a:pPr>
            <a:endParaRPr lang="en-GB" sz="1700" dirty="0" smtClean="0">
              <a:ea typeface="ＭＳ Ｐゴシック"/>
              <a:cs typeface="ＭＳ Ｐゴシック"/>
            </a:endParaRPr>
          </a:p>
        </p:txBody>
      </p:sp>
      <p:sp>
        <p:nvSpPr>
          <p:cNvPr id="473092" name="Espace réservé du numéro de diapositive 3"/>
          <p:cNvSpPr txBox="1">
            <a:spLocks noGrp="1"/>
          </p:cNvSpPr>
          <p:nvPr/>
        </p:nvSpPr>
        <p:spPr bwMode="auto">
          <a:xfrm>
            <a:off x="5439470" y="6948436"/>
            <a:ext cx="4160080" cy="36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74" tIns="47837" rIns="95674" bIns="47837" anchor="b"/>
          <a:lstStyle/>
          <a:p>
            <a:pPr algn="r" defTabSz="956737"/>
            <a:fld id="{FB39BE6E-C0C0-42C5-8903-5647BB7EF857}" type="slidenum">
              <a:rPr lang="en-GB" sz="1300">
                <a:cs typeface="Arial" pitchFamily="34" charset="0"/>
              </a:rPr>
              <a:pPr algn="r" defTabSz="956737"/>
              <a:t>110</a:t>
            </a:fld>
            <a:endParaRPr lang="en-GB" sz="1300" dirty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7" descr="R-73.008---ppt-hvid-bg---small-72-kompri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3" name="Picture 7" descr="R-73.008 - ppt blaa midt - small 65 dpi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176338"/>
            <a:ext cx="9144000" cy="39624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24" name="Title Placeholder 1"/>
          <p:cNvSpPr>
            <a:spLocks noGrp="1"/>
          </p:cNvSpPr>
          <p:nvPr>
            <p:ph type="ctrTitle"/>
          </p:nvPr>
        </p:nvSpPr>
        <p:spPr>
          <a:xfrm>
            <a:off x="1192213" y="1319213"/>
            <a:ext cx="7772400" cy="160496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25" name="Text Placeholder 2"/>
          <p:cNvSpPr>
            <a:spLocks noGrp="1"/>
          </p:cNvSpPr>
          <p:nvPr>
            <p:ph type="subTitle" idx="1"/>
          </p:nvPr>
        </p:nvSpPr>
        <p:spPr bwMode="auto">
          <a:xfrm>
            <a:off x="1547813" y="3151188"/>
            <a:ext cx="7056437" cy="9985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35526" name="Picture 9" descr="EnglishWHOLogoIlu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3200" y="1371600"/>
            <a:ext cx="86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8" name="Text Box 8"/>
          <p:cNvSpPr txBox="1">
            <a:spLocks noChangeArrowheads="1"/>
          </p:cNvSpPr>
          <p:nvPr userDrawn="1"/>
        </p:nvSpPr>
        <p:spPr bwMode="auto">
          <a:xfrm>
            <a:off x="395288" y="1365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6900" y="0"/>
            <a:ext cx="2162175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373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7" descr="R-73.008---ppt-hvid-bg---small-72-kompri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9" name="Picture 7" descr="R-73.008 - ppt blaa midt - small 65 dpi.jp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1176338"/>
            <a:ext cx="9144000" cy="39624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45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title style</a:t>
            </a:r>
            <a:endParaRPr lang="en-US" smtClean="0"/>
          </a:p>
        </p:txBody>
      </p:sp>
      <p:pic>
        <p:nvPicPr>
          <p:cNvPr id="234501" name="Picture 9" descr="EnglishWHOLogoIlu.png"/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203200" y="1371600"/>
            <a:ext cx="86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2" name="Rectangle 6"/>
          <p:cNvSpPr>
            <a:spLocks noChangeArrowheads="1"/>
          </p:cNvSpPr>
          <p:nvPr/>
        </p:nvSpPr>
        <p:spPr bwMode="auto">
          <a:xfrm>
            <a:off x="2879725" y="4365625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da-DK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2pPr>
      <a:lvl3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3pPr>
      <a:lvl4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4pPr>
      <a:lvl5pPr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9pPr>
    </p:titleStyle>
    <p:bodyStyle>
      <a:lvl1pPr marL="342900" indent="-342900" algn="ctr" defTabSz="457200" rtl="0" fontAlgn="base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–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ctr" defTabSz="457200" rtl="0" fontAlgn="base">
        <a:spcBef>
          <a:spcPct val="20000"/>
        </a:spcBef>
        <a:spcAft>
          <a:spcPct val="0"/>
        </a:spcAft>
        <a:buFont typeface="Arial" pitchFamily="34" charset="0"/>
        <a:defRPr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7" descr="R-73.008---ppt-hvid-bg---small-72-kompri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99" name="Picture 7" descr="PPT_top_Red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-4763"/>
            <a:ext cx="9144000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457200" y="6399213"/>
            <a:ext cx="8229600" cy="1587"/>
          </a:xfrm>
          <a:prstGeom prst="line">
            <a:avLst/>
          </a:prstGeom>
          <a:noFill/>
          <a:ln w="6350">
            <a:solidFill>
              <a:srgbClr val="0073B0"/>
            </a:solidFill>
            <a:round/>
            <a:headEnd/>
            <a:tailEnd/>
          </a:ln>
        </p:spPr>
      </p:cxnSp>
      <p:sp>
        <p:nvSpPr>
          <p:cNvPr id="311301" name="Title Placeholder 1"/>
          <p:cNvSpPr>
            <a:spLocks noGrp="1"/>
          </p:cNvSpPr>
          <p:nvPr>
            <p:ph type="title"/>
          </p:nvPr>
        </p:nvSpPr>
        <p:spPr bwMode="auto">
          <a:xfrm>
            <a:off x="879475" y="0"/>
            <a:ext cx="82296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title style</a:t>
            </a:r>
            <a:endParaRPr lang="en-US" smtClean="0"/>
          </a:p>
        </p:txBody>
      </p:sp>
      <p:sp>
        <p:nvSpPr>
          <p:cNvPr id="3113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 smtClean="0"/>
          </a:p>
        </p:txBody>
      </p:sp>
      <p:pic>
        <p:nvPicPr>
          <p:cNvPr id="311303" name="Picture 13" descr="EnglishWHOLogoIlu.png"/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152400" y="188913"/>
            <a:ext cx="6524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304" name="Text Box 8"/>
          <p:cNvSpPr txBox="1">
            <a:spLocks noChangeArrowheads="1"/>
          </p:cNvSpPr>
          <p:nvPr userDrawn="1"/>
        </p:nvSpPr>
        <p:spPr bwMode="auto">
          <a:xfrm>
            <a:off x="374650" y="6473825"/>
            <a:ext cx="76533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en-US" sz="1000"/>
              <a:t>European Technical Advisory Group of Experts on Immunization (ETAGE), 17-18 March 2011, Copenhagen, Denmark</a:t>
            </a:r>
            <a:endParaRPr lang="en-GB" sz="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rebuchet MS" pitchFamily="34" charset="0"/>
          <a:ea typeface="ＭＳ Ｐゴシック"/>
          <a:cs typeface="ＭＳ Ｐゴシック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3B0"/>
        </a:buClr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2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hyperlink" Target="http://www.euro.who.int/de/home" TargetMode="External"/><Relationship Id="rId9" Type="http://schemas.openxmlformats.org/officeDocument/2006/relationships/image" Target="../media/image11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y4GdS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://www.euro.who.int/en/what-we-do/health-topics/communicable-diseases/measles-and-rubella/publications/2012/eliminating-measles-and-rubella-framework-for-the-verification-process-in-the-who-european-region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euro.who.int/__data/assets/pdf_file/0008/119546/RC60_edoc15.pdf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.who.int/__data/assets/pdf_file/0008/119546/RC60_edoc15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Rectangle 4"/>
          <p:cNvSpPr>
            <a:spLocks noGrp="1"/>
          </p:cNvSpPr>
          <p:nvPr>
            <p:ph type="ctrTitle"/>
          </p:nvPr>
        </p:nvSpPr>
        <p:spPr>
          <a:xfrm>
            <a:off x="155575" y="1484313"/>
            <a:ext cx="8785225" cy="2547937"/>
          </a:xfrm>
        </p:spPr>
        <p:txBody>
          <a:bodyPr/>
          <a:lstStyle/>
          <a:p>
            <a:pPr algn="r"/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200" dirty="0" smtClean="0"/>
              <a:t>Measles and rubella outbreaks in </a:t>
            </a:r>
            <a:br>
              <a:rPr lang="en-GB" sz="3200" dirty="0" smtClean="0"/>
            </a:br>
            <a:r>
              <a:rPr lang="en-GB" sz="3200" dirty="0" smtClean="0"/>
              <a:t>WHO Region of Europe</a:t>
            </a:r>
            <a:endParaRPr lang="en-US" sz="3200" dirty="0"/>
          </a:p>
        </p:txBody>
      </p:sp>
      <p:sp>
        <p:nvSpPr>
          <p:cNvPr id="297989" name="Rectangle 5"/>
          <p:cNvSpPr>
            <a:spLocks noGrp="1"/>
          </p:cNvSpPr>
          <p:nvPr>
            <p:ph type="subTitle" idx="1"/>
          </p:nvPr>
        </p:nvSpPr>
        <p:spPr>
          <a:xfrm>
            <a:off x="1019175" y="4494213"/>
            <a:ext cx="7921625" cy="2301875"/>
          </a:xfrm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2000" dirty="0" smtClean="0"/>
              <a:t>11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Annual meeting of the Measles and Rubella Initiative</a:t>
            </a:r>
            <a:br>
              <a:rPr lang="en-US" sz="2000" dirty="0" smtClean="0"/>
            </a:br>
            <a:r>
              <a:rPr lang="en-US" sz="2000" dirty="0" smtClean="0"/>
              <a:t>Washington, 18-19 September 2012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algn="r">
              <a:lnSpc>
                <a:spcPct val="80000"/>
              </a:lnSpc>
            </a:pPr>
            <a:endParaRPr lang="en-GB" sz="1600" dirty="0"/>
          </a:p>
          <a:p>
            <a:pPr algn="r">
              <a:lnSpc>
                <a:spcPct val="80000"/>
              </a:lnSpc>
            </a:pPr>
            <a:r>
              <a:rPr lang="en-US" sz="2000" b="1" dirty="0">
                <a:solidFill>
                  <a:srgbClr val="0073B0"/>
                </a:solidFill>
              </a:rPr>
              <a:t>Dr Dina Pfeifer</a:t>
            </a:r>
            <a:endParaRPr lang="en-GB" sz="2000" b="1" dirty="0">
              <a:solidFill>
                <a:srgbClr val="0073B0"/>
              </a:solidFill>
            </a:endParaRPr>
          </a:p>
          <a:p>
            <a:pPr algn="r">
              <a:lnSpc>
                <a:spcPct val="80000"/>
              </a:lnSpc>
            </a:pPr>
            <a:r>
              <a:rPr lang="en-GB" sz="1600" dirty="0" smtClean="0">
                <a:solidFill>
                  <a:srgbClr val="0073B0"/>
                </a:solidFill>
              </a:rPr>
              <a:t>Programme Manager</a:t>
            </a:r>
            <a:r>
              <a:rPr lang="en-GB" sz="2000" dirty="0" smtClean="0">
                <a:solidFill>
                  <a:srgbClr val="0073B0"/>
                </a:solidFill>
              </a:rPr>
              <a:t/>
            </a:r>
            <a:br>
              <a:rPr lang="en-GB" sz="2000" dirty="0" smtClean="0">
                <a:solidFill>
                  <a:srgbClr val="0073B0"/>
                </a:solidFill>
              </a:rPr>
            </a:br>
            <a:r>
              <a:rPr lang="en-GB" sz="1200" dirty="0" smtClean="0">
                <a:solidFill>
                  <a:srgbClr val="0073B0"/>
                </a:solidFill>
              </a:rPr>
              <a:t>Vaccine-preventable Diseases and Immunization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:\Maps\MapAnimation\mar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1651000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Mar-2005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1357298"/>
            <a:ext cx="87439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 smtClean="0"/>
              <a:t>Proportion of measles cases by age groups, </a:t>
            </a:r>
            <a:br>
              <a:rPr lang="en-GB" sz="3200" dirty="0" smtClean="0"/>
            </a:br>
            <a:r>
              <a:rPr lang="en-GB" sz="3200" dirty="0" smtClean="0"/>
              <a:t>WHO European Region 2009-2012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465444" y="1800871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52.2%</a:t>
            </a:r>
            <a:endParaRPr lang="en-GB" sz="2800" b="1" dirty="0"/>
          </a:p>
        </p:txBody>
      </p:sp>
      <p:sp>
        <p:nvSpPr>
          <p:cNvPr id="16" name="Right Brace 15"/>
          <p:cNvSpPr/>
          <p:nvPr/>
        </p:nvSpPr>
        <p:spPr>
          <a:xfrm rot="16200000">
            <a:off x="5600727" y="753210"/>
            <a:ext cx="792088" cy="3857652"/>
          </a:xfrm>
          <a:prstGeom prst="rightBrace">
            <a:avLst>
              <a:gd name="adj1" fmla="val 3758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796136" y="6488668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/>
              <a:t>Data Source:  Monthly MR reporting to WHO European Region</a:t>
            </a:r>
          </a:p>
          <a:p>
            <a:r>
              <a:rPr lang="en-GB" sz="900" dirty="0" smtClean="0"/>
              <a:t>*Data as of 13 Sep 2012</a:t>
            </a:r>
            <a:endParaRPr lang="en-GB" sz="900" dirty="0"/>
          </a:p>
        </p:txBody>
      </p:sp>
      <p:sp>
        <p:nvSpPr>
          <p:cNvPr id="18" name="Rectangle 17"/>
          <p:cNvSpPr/>
          <p:nvPr/>
        </p:nvSpPr>
        <p:spPr>
          <a:xfrm>
            <a:off x="7286644" y="1475492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(&gt;95 000 Cases)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 smtClean="0"/>
              <a:t>Proportion of measles cases by age groups, </a:t>
            </a:r>
            <a:br>
              <a:rPr lang="en-GB" sz="3200" dirty="0" smtClean="0"/>
            </a:br>
            <a:r>
              <a:rPr lang="en-GB" sz="3200" dirty="0" smtClean="0"/>
              <a:t>seven countries and the Region, 2009-2012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1596716"/>
            <a:ext cx="8215338" cy="463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96136" y="6444044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/>
              <a:t>Data Source:  Monthly MR reporting to WHO European Region</a:t>
            </a:r>
          </a:p>
          <a:p>
            <a:r>
              <a:rPr lang="en-GB" sz="900" dirty="0" smtClean="0"/>
              <a:t>*Data as of 13 Sep 2012</a:t>
            </a:r>
            <a:endParaRPr lang="en-GB" sz="900" dirty="0"/>
          </a:p>
        </p:txBody>
      </p:sp>
      <p:sp>
        <p:nvSpPr>
          <p:cNvPr id="7" name="Rectangle 6"/>
          <p:cNvSpPr/>
          <p:nvPr/>
        </p:nvSpPr>
        <p:spPr>
          <a:xfrm>
            <a:off x="6215074" y="1310964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(&gt;95 000 Cases)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2400" dirty="0" smtClean="0"/>
              <a:t>Immunization status as a percentage of measles cases, </a:t>
            </a:r>
            <a:br>
              <a:rPr lang="en-GB" sz="2400" dirty="0" smtClean="0"/>
            </a:br>
            <a:r>
              <a:rPr lang="en-GB" sz="2400" dirty="0" smtClean="0"/>
              <a:t>by age group, WHO European Region 2009-2012* (&gt;95 000)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628800"/>
            <a:ext cx="8443854" cy="467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796136" y="6453336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/>
              <a:t>Data Source:  Monthly MR reporting to WHO European Region</a:t>
            </a:r>
          </a:p>
          <a:p>
            <a:r>
              <a:rPr lang="en-GB" sz="900" dirty="0" smtClean="0"/>
              <a:t>Data as of 13 Sep 2012</a:t>
            </a:r>
            <a:endParaRPr lang="en-GB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The </a:t>
            </a:r>
            <a:r>
              <a:rPr lang="en-US" dirty="0" smtClean="0"/>
              <a:t>whys and wherefores </a:t>
            </a:r>
            <a:r>
              <a:rPr lang="en-US" dirty="0" smtClean="0"/>
              <a:t>…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859" name="Rectangle 3"/>
          <p:cNvSpPr>
            <a:spLocks noGrp="1"/>
          </p:cNvSpPr>
          <p:nvPr>
            <p:ph type="body" idx="1"/>
          </p:nvPr>
        </p:nvSpPr>
        <p:spPr>
          <a:xfrm>
            <a:off x="235842" y="1172195"/>
            <a:ext cx="8656638" cy="4921101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GB" sz="2800" dirty="0" smtClean="0"/>
              <a:t>Historical context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- </a:t>
            </a:r>
            <a:r>
              <a:rPr lang="en-GB" sz="2800" dirty="0" smtClean="0"/>
              <a:t>gender specific schedules</a:t>
            </a:r>
            <a:br>
              <a:rPr lang="en-GB" sz="2800" dirty="0" smtClean="0"/>
            </a:br>
            <a:r>
              <a:rPr lang="en-GB" sz="2800" dirty="0" smtClean="0"/>
              <a:t>- late introduction of 2</a:t>
            </a:r>
            <a:r>
              <a:rPr lang="en-GB" sz="2800" baseline="30000" dirty="0" smtClean="0"/>
              <a:t>nd</a:t>
            </a:r>
            <a:r>
              <a:rPr lang="en-GB" sz="2800" dirty="0" smtClean="0"/>
              <a:t> dose</a:t>
            </a:r>
            <a:br>
              <a:rPr lang="en-GB" sz="2800" dirty="0" smtClean="0"/>
            </a:br>
            <a:r>
              <a:rPr lang="en-GB" sz="2800" dirty="0" smtClean="0"/>
              <a:t>- use of </a:t>
            </a:r>
            <a:r>
              <a:rPr lang="en-GB" sz="2800" dirty="0" err="1" smtClean="0"/>
              <a:t>monovalent</a:t>
            </a:r>
            <a:r>
              <a:rPr lang="en-GB" sz="2800" dirty="0" err="1" smtClean="0"/>
              <a:t>s</a:t>
            </a:r>
            <a:r>
              <a:rPr lang="en-GB" sz="2800" dirty="0" smtClean="0"/>
              <a:t>, </a:t>
            </a:r>
            <a:r>
              <a:rPr lang="en-GB" sz="2800" dirty="0" err="1" smtClean="0"/>
              <a:t>stockouts</a:t>
            </a:r>
            <a:r>
              <a:rPr lang="en-GB" sz="2800" dirty="0" smtClean="0"/>
              <a:t>, </a:t>
            </a:r>
            <a:br>
              <a:rPr lang="en-GB" sz="2800" dirty="0" smtClean="0"/>
            </a:br>
            <a:r>
              <a:rPr lang="en-GB" sz="2800" dirty="0" smtClean="0"/>
              <a:t>- programmatic issues</a:t>
            </a:r>
            <a:endParaRPr lang="en-GB" sz="2800" dirty="0"/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GB" sz="2800" dirty="0" smtClean="0"/>
              <a:t>C</a:t>
            </a:r>
            <a:r>
              <a:rPr lang="en-GB" sz="2800" dirty="0" smtClean="0"/>
              <a:t>ontroversies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- Individual rights – collective responsibility &gt;&gt;&gt; </a:t>
            </a:r>
            <a:br>
              <a:rPr lang="en-GB" sz="2800" dirty="0" smtClean="0"/>
            </a:br>
            <a:r>
              <a:rPr lang="en-GB" sz="2800" dirty="0" smtClean="0"/>
              <a:t>	 Compulsory </a:t>
            </a:r>
            <a:r>
              <a:rPr lang="en-GB" sz="2800" dirty="0" smtClean="0"/>
              <a:t>immunization</a:t>
            </a:r>
            <a:br>
              <a:rPr lang="en-GB" sz="2800" dirty="0" smtClean="0"/>
            </a:br>
            <a:r>
              <a:rPr lang="en-GB" sz="2800" dirty="0" smtClean="0"/>
              <a:t>- </a:t>
            </a:r>
            <a:r>
              <a:rPr lang="en-GB" sz="2800" dirty="0" smtClean="0"/>
              <a:t>Autism link</a:t>
            </a:r>
            <a:br>
              <a:rPr lang="en-GB" sz="2800" dirty="0" smtClean="0"/>
            </a:br>
            <a:r>
              <a:rPr lang="en-GB" sz="2800" dirty="0" smtClean="0"/>
              <a:t>- Temporal association of vaccination with chronic </a:t>
            </a:r>
            <a:br>
              <a:rPr lang="en-GB" sz="2800" dirty="0" smtClean="0"/>
            </a:br>
            <a:r>
              <a:rPr lang="en-GB" sz="2800" dirty="0" smtClean="0"/>
              <a:t>  conditions of </a:t>
            </a:r>
            <a:r>
              <a:rPr lang="en-GB" sz="2800" dirty="0" err="1" smtClean="0"/>
              <a:t>multifactorial</a:t>
            </a:r>
            <a:r>
              <a:rPr lang="en-GB" sz="2800" dirty="0" smtClean="0"/>
              <a:t> or unknown aetiology 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 smtClean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The </a:t>
            </a:r>
            <a:r>
              <a:rPr lang="en-US" dirty="0" smtClean="0"/>
              <a:t>whys and wherefores </a:t>
            </a:r>
            <a:r>
              <a:rPr lang="en-US" dirty="0" smtClean="0"/>
              <a:t>…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859" name="Rectangle 3"/>
          <p:cNvSpPr>
            <a:spLocks noGrp="1"/>
          </p:cNvSpPr>
          <p:nvPr>
            <p:ph type="body" idx="1"/>
          </p:nvPr>
        </p:nvSpPr>
        <p:spPr>
          <a:xfrm>
            <a:off x="235842" y="1172195"/>
            <a:ext cx="8656638" cy="4921101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GB" sz="2800" dirty="0" smtClean="0"/>
              <a:t>Understanding the diseases/prevention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- </a:t>
            </a:r>
            <a:r>
              <a:rPr lang="en-GB" sz="2800" dirty="0" smtClean="0"/>
              <a:t>mortality rate is not much different than in the </a:t>
            </a:r>
            <a:br>
              <a:rPr lang="en-GB" sz="2800" dirty="0" smtClean="0"/>
            </a:br>
            <a:r>
              <a:rPr lang="en-GB" sz="2800" dirty="0" smtClean="0"/>
              <a:t>  1960s</a:t>
            </a:r>
            <a:br>
              <a:rPr lang="en-GB" sz="2800" dirty="0" smtClean="0"/>
            </a:br>
            <a:r>
              <a:rPr lang="en-GB" sz="2800" dirty="0" smtClean="0"/>
              <a:t>- </a:t>
            </a:r>
            <a:r>
              <a:rPr lang="en-GB" sz="2800" dirty="0" smtClean="0"/>
              <a:t>medical progress (care) not substantially   </a:t>
            </a:r>
            <a:br>
              <a:rPr lang="en-GB" sz="2800" dirty="0" smtClean="0"/>
            </a:br>
            <a:r>
              <a:rPr lang="en-GB" sz="2800" dirty="0" smtClean="0"/>
              <a:t>  changing the outcomes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- changes of medical education methodology of </a:t>
            </a:r>
            <a:br>
              <a:rPr lang="en-GB" sz="2800" dirty="0" smtClean="0"/>
            </a:br>
            <a:r>
              <a:rPr lang="en-GB" sz="2800" dirty="0" smtClean="0"/>
              <a:t>  mid 1980s and today’s curricula</a:t>
            </a:r>
            <a:endParaRPr lang="en-GB" sz="2800" dirty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The issues …</a:t>
            </a:r>
            <a:endParaRPr lang="en-GB" dirty="0"/>
          </a:p>
        </p:txBody>
      </p:sp>
      <p:sp>
        <p:nvSpPr>
          <p:cNvPr id="377859" name="Rectangle 3"/>
          <p:cNvSpPr>
            <a:spLocks noGrp="1"/>
          </p:cNvSpPr>
          <p:nvPr>
            <p:ph type="body" idx="1"/>
          </p:nvPr>
        </p:nvSpPr>
        <p:spPr>
          <a:xfrm>
            <a:off x="35496" y="1100187"/>
            <a:ext cx="8656638" cy="33369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Immunization gaps</a:t>
            </a:r>
            <a:br>
              <a:rPr lang="en-GB" sz="2400" dirty="0" smtClean="0"/>
            </a:br>
            <a:r>
              <a:rPr lang="en-GB" sz="2400" dirty="0" smtClean="0"/>
              <a:t>- delays in immunizing small children</a:t>
            </a:r>
            <a:br>
              <a:rPr lang="en-GB" sz="2400" dirty="0" smtClean="0"/>
            </a:br>
            <a:r>
              <a:rPr lang="en-GB" sz="2400" dirty="0" smtClean="0"/>
              <a:t>- missed 2</a:t>
            </a:r>
            <a:r>
              <a:rPr lang="en-GB" sz="2400" baseline="30000" dirty="0" smtClean="0"/>
              <a:t>nd</a:t>
            </a:r>
            <a:r>
              <a:rPr lang="en-GB" sz="2400" dirty="0" smtClean="0"/>
              <a:t> dose in older children and adolescents</a:t>
            </a:r>
            <a:br>
              <a:rPr lang="en-GB" sz="2400" dirty="0" smtClean="0"/>
            </a:br>
            <a:r>
              <a:rPr lang="en-GB" sz="2400" dirty="0" smtClean="0"/>
              <a:t>- unimmunized adults</a:t>
            </a:r>
            <a:endParaRPr lang="en-GB" sz="2400" dirty="0"/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Subpopulations</a:t>
            </a:r>
            <a:br>
              <a:rPr lang="en-GB" sz="2400" dirty="0" smtClean="0"/>
            </a:br>
            <a:r>
              <a:rPr lang="en-GB" sz="2400" dirty="0" smtClean="0"/>
              <a:t>- un- or </a:t>
            </a:r>
            <a:r>
              <a:rPr lang="en-GB" sz="2400" dirty="0" err="1" smtClean="0"/>
              <a:t>underimmunized</a:t>
            </a:r>
            <a:r>
              <a:rPr lang="en-GB" sz="2400" dirty="0" smtClean="0"/>
              <a:t> health care personnel</a:t>
            </a:r>
            <a:br>
              <a:rPr lang="en-GB" sz="2400" dirty="0" smtClean="0"/>
            </a:br>
            <a:r>
              <a:rPr lang="en-GB" sz="2400" dirty="0" smtClean="0"/>
              <a:t>- migratory populations or travellers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- insurance or health care system reforms</a:t>
            </a:r>
            <a:endParaRPr lang="en-GB" sz="2400" dirty="0"/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Surveillance</a:t>
            </a:r>
            <a:br>
              <a:rPr lang="en-GB" sz="2400" dirty="0" smtClean="0"/>
            </a:br>
            <a:r>
              <a:rPr lang="en-GB" sz="2400" dirty="0" smtClean="0"/>
              <a:t>- case based reporting					</a:t>
            </a:r>
            <a:br>
              <a:rPr lang="en-GB" sz="2400" dirty="0" smtClean="0"/>
            </a:br>
            <a:r>
              <a:rPr lang="en-GB" sz="2400" dirty="0" smtClean="0"/>
              <a:t>- case investigation and laboratory confirmation</a:t>
            </a:r>
            <a:br>
              <a:rPr lang="en-GB" sz="2400" dirty="0" smtClean="0"/>
            </a:br>
            <a:r>
              <a:rPr lang="en-GB" sz="2400" dirty="0" smtClean="0"/>
              <a:t>- monitoring by </a:t>
            </a:r>
            <a:r>
              <a:rPr lang="en-GB" sz="2400" dirty="0" err="1" smtClean="0"/>
              <a:t>subnational</a:t>
            </a:r>
            <a:r>
              <a:rPr lang="en-GB" sz="2400" dirty="0" smtClean="0"/>
              <a:t> strata	</a:t>
            </a:r>
            <a:br>
              <a:rPr lang="en-GB" sz="2400" dirty="0" smtClean="0"/>
            </a:br>
            <a:r>
              <a:rPr lang="en-GB" sz="2400" dirty="0" smtClean="0"/>
              <a:t>- reporting quality and timeliness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05061" y="1532236"/>
            <a:ext cx="8713539" cy="720079"/>
          </a:xfrm>
          <a:prstGeom prst="rect">
            <a:avLst/>
          </a:prstGeom>
          <a:solidFill>
            <a:srgbClr val="CCECFF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ROUTINE</a:t>
            </a:r>
            <a:br>
              <a:rPr lang="en-GB" b="1" dirty="0" smtClean="0">
                <a:solidFill>
                  <a:srgbClr val="FF0000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IMMUNIZATION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061" y="2252316"/>
            <a:ext cx="8713539" cy="360040"/>
          </a:xfrm>
          <a:prstGeom prst="rect">
            <a:avLst/>
          </a:prstGeom>
          <a:solidFill>
            <a:srgbClr val="CCECFF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NOVEL STRATEGIES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5061" y="3260427"/>
            <a:ext cx="8713539" cy="36004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b="1" dirty="0" smtClean="0">
                <a:solidFill>
                  <a:srgbClr val="FF0000"/>
                </a:solidFill>
              </a:rPr>
              <a:t>OCCUPATIONAL HEALTH</a:t>
            </a:r>
            <a:br>
              <a:rPr lang="en-GB" sz="1200" b="1" dirty="0" smtClean="0">
                <a:solidFill>
                  <a:srgbClr val="FF0000"/>
                </a:solidFill>
              </a:rPr>
            </a:br>
            <a:r>
              <a:rPr lang="en-GB" sz="1200" b="1" dirty="0" smtClean="0">
                <a:solidFill>
                  <a:srgbClr val="FF0000"/>
                </a:solidFill>
              </a:rPr>
              <a:t>INFECTION CTRL MEASURES</a:t>
            </a:r>
            <a:endParaRPr lang="en-GB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The issues …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08100"/>
            <a:ext cx="47879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638" y="3090863"/>
            <a:ext cx="4897437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003800" y="1412875"/>
            <a:ext cx="37719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CASE- BASED REPORTING</a:t>
            </a:r>
          </a:p>
          <a:p>
            <a:pPr algn="ctr"/>
            <a:r>
              <a:rPr lang="en-GB" sz="2000" dirty="0">
                <a:solidFill>
                  <a:schemeClr val="accent1"/>
                </a:solidFill>
              </a:rPr>
              <a:t>IS </a:t>
            </a:r>
          </a:p>
          <a:p>
            <a:pPr algn="ctr"/>
            <a:r>
              <a:rPr lang="en-GB" sz="2400" b="1" dirty="0">
                <a:solidFill>
                  <a:schemeClr val="accent1"/>
                </a:solidFill>
              </a:rPr>
              <a:t>CRITICAL</a:t>
            </a:r>
          </a:p>
          <a:p>
            <a:pPr algn="ctr"/>
            <a:r>
              <a:rPr lang="en-GB" sz="2000" dirty="0">
                <a:solidFill>
                  <a:schemeClr val="accent1"/>
                </a:solidFill>
              </a:rPr>
              <a:t>FOR ELIMINATION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200" smtClean="0"/>
              <a:t>Rubella incidence and major outbreaks </a:t>
            </a:r>
            <a:br>
              <a:rPr lang="en-GB" sz="3200" smtClean="0"/>
            </a:br>
            <a:r>
              <a:rPr lang="en-GB" sz="3200" smtClean="0"/>
              <a:t>in the European Region,  2008 -2011</a:t>
            </a:r>
            <a:endParaRPr lang="en-US" sz="3200" smtClean="0"/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41438"/>
            <a:ext cx="8064500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419100" y="3048000"/>
            <a:ext cx="2743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000" b="1">
                <a:ea typeface="ＭＳ Ｐゴシック" pitchFamily="34" charset="-128"/>
              </a:rPr>
              <a:t>Rubella outbreaks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8600" y="3048000"/>
            <a:ext cx="252413" cy="252413"/>
            <a:chOff x="325" y="2202"/>
            <a:chExt cx="159" cy="159"/>
          </a:xfrm>
        </p:grpSpPr>
        <p:sp>
          <p:nvSpPr>
            <p:cNvPr id="52274" name="AutoShape 8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75" name="Rectangle 9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76" name="Rectangle 10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77" name="Rectangle 11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024188" y="4040188"/>
            <a:ext cx="252412" cy="252412"/>
            <a:chOff x="325" y="2202"/>
            <a:chExt cx="159" cy="159"/>
          </a:xfrm>
        </p:grpSpPr>
        <p:sp>
          <p:nvSpPr>
            <p:cNvPr id="52270" name="AutoShape 19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71" name="Rectangle 20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72" name="Rectangle 21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73" name="Rectangle 22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419475" y="4329113"/>
            <a:ext cx="252413" cy="252412"/>
            <a:chOff x="325" y="2202"/>
            <a:chExt cx="159" cy="159"/>
          </a:xfrm>
        </p:grpSpPr>
        <p:sp>
          <p:nvSpPr>
            <p:cNvPr id="52266" name="AutoShape 36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67" name="Rectangle 37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68" name="Rectangle 38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69" name="Rectangle 39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2771775" y="4616450"/>
            <a:ext cx="252413" cy="252413"/>
            <a:chOff x="325" y="2202"/>
            <a:chExt cx="159" cy="159"/>
          </a:xfrm>
        </p:grpSpPr>
        <p:sp>
          <p:nvSpPr>
            <p:cNvPr id="52262" name="AutoShape 41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63" name="Rectangle 42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64" name="Rectangle 43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65" name="Rectangle 44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52233" name="WordArt 45"/>
          <p:cNvSpPr>
            <a:spLocks noChangeArrowheads="1" noChangeShapeType="1" noTextEdit="1"/>
          </p:cNvSpPr>
          <p:nvPr/>
        </p:nvSpPr>
        <p:spPr bwMode="auto">
          <a:xfrm>
            <a:off x="2124075" y="4292600"/>
            <a:ext cx="155575" cy="13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Lucida Bright"/>
              </a:rPr>
              <a:t>?</a:t>
            </a:r>
          </a:p>
        </p:txBody>
      </p:sp>
      <p:sp>
        <p:nvSpPr>
          <p:cNvPr id="52234" name="WordArt 46"/>
          <p:cNvSpPr>
            <a:spLocks noChangeArrowheads="1" noChangeShapeType="1" noTextEdit="1"/>
          </p:cNvSpPr>
          <p:nvPr/>
        </p:nvSpPr>
        <p:spPr bwMode="auto">
          <a:xfrm>
            <a:off x="2400300" y="4005263"/>
            <a:ext cx="155575" cy="13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Lucida Bright"/>
              </a:rPr>
              <a:t>?</a:t>
            </a:r>
          </a:p>
        </p:txBody>
      </p:sp>
      <p:sp>
        <p:nvSpPr>
          <p:cNvPr id="52235" name="WordArt 47"/>
          <p:cNvSpPr>
            <a:spLocks noChangeArrowheads="1" noChangeShapeType="1" noTextEdit="1"/>
          </p:cNvSpPr>
          <p:nvPr/>
        </p:nvSpPr>
        <p:spPr bwMode="auto">
          <a:xfrm>
            <a:off x="2616200" y="4149725"/>
            <a:ext cx="155575" cy="13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Lucida Bright"/>
              </a:rPr>
              <a:t>?</a:t>
            </a:r>
          </a:p>
        </p:txBody>
      </p:sp>
      <p:sp>
        <p:nvSpPr>
          <p:cNvPr id="52236" name="WordArt 48"/>
          <p:cNvSpPr>
            <a:spLocks noChangeArrowheads="1" noChangeShapeType="1" noTextEdit="1"/>
          </p:cNvSpPr>
          <p:nvPr/>
        </p:nvSpPr>
        <p:spPr bwMode="auto">
          <a:xfrm>
            <a:off x="2832100" y="3716338"/>
            <a:ext cx="155575" cy="13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Lucida Bright"/>
              </a:rPr>
              <a:t>?</a:t>
            </a:r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2663825" y="4329113"/>
            <a:ext cx="252413" cy="252412"/>
            <a:chOff x="325" y="2202"/>
            <a:chExt cx="159" cy="159"/>
          </a:xfrm>
        </p:grpSpPr>
        <p:sp>
          <p:nvSpPr>
            <p:cNvPr id="52258" name="AutoShape 50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59" name="Rectangle 51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60" name="Rectangle 52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61" name="Rectangle 53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6300788" y="5048250"/>
            <a:ext cx="252412" cy="252413"/>
            <a:chOff x="325" y="2202"/>
            <a:chExt cx="159" cy="159"/>
          </a:xfrm>
        </p:grpSpPr>
        <p:sp>
          <p:nvSpPr>
            <p:cNvPr id="52254" name="AutoShape 55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55" name="Rectangle 56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56" name="Rectangle 57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57" name="Rectangle 58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3743325" y="4400550"/>
            <a:ext cx="252413" cy="252413"/>
            <a:chOff x="325" y="2202"/>
            <a:chExt cx="159" cy="159"/>
          </a:xfrm>
        </p:grpSpPr>
        <p:sp>
          <p:nvSpPr>
            <p:cNvPr id="52250" name="AutoShape 60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51" name="Rectangle 61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52" name="Rectangle 62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53" name="Rectangle 63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4606925" y="4005263"/>
            <a:ext cx="252413" cy="252412"/>
            <a:chOff x="325" y="2202"/>
            <a:chExt cx="159" cy="159"/>
          </a:xfrm>
        </p:grpSpPr>
        <p:sp>
          <p:nvSpPr>
            <p:cNvPr id="52246" name="AutoShape 65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47" name="Rectangle 66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48" name="Rectangle 67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49" name="Rectangle 68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3203575" y="4076700"/>
            <a:ext cx="252413" cy="252413"/>
            <a:chOff x="325" y="2202"/>
            <a:chExt cx="159" cy="159"/>
          </a:xfrm>
        </p:grpSpPr>
        <p:sp>
          <p:nvSpPr>
            <p:cNvPr id="52242" name="AutoShape 70"/>
            <p:cNvSpPr>
              <a:spLocks noChangeArrowheads="1"/>
            </p:cNvSpPr>
            <p:nvPr/>
          </p:nvSpPr>
          <p:spPr bwMode="auto">
            <a:xfrm>
              <a:off x="325" y="2202"/>
              <a:ext cx="159" cy="159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43" name="Rectangle 71"/>
            <p:cNvSpPr>
              <a:spLocks noChangeArrowheads="1"/>
            </p:cNvSpPr>
            <p:nvPr/>
          </p:nvSpPr>
          <p:spPr bwMode="auto">
            <a:xfrm>
              <a:off x="395" y="2241"/>
              <a:ext cx="21" cy="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44" name="Rectangle 72"/>
            <p:cNvSpPr>
              <a:spLocks noChangeArrowheads="1"/>
            </p:cNvSpPr>
            <p:nvPr/>
          </p:nvSpPr>
          <p:spPr bwMode="auto">
            <a:xfrm>
              <a:off x="366" y="2280"/>
              <a:ext cx="21" cy="2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52245" name="Rectangle 73"/>
            <p:cNvSpPr>
              <a:spLocks noChangeArrowheads="1"/>
            </p:cNvSpPr>
            <p:nvPr/>
          </p:nvSpPr>
          <p:spPr bwMode="auto">
            <a:xfrm>
              <a:off x="423" y="2261"/>
              <a:ext cx="21" cy="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defTabSz="457200" eaLnBrk="0" hangingPunct="0"/>
              <a:endParaRPr lang="en-US" sz="360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330325"/>
            <a:ext cx="5219700" cy="53736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sp>
        <p:nvSpPr>
          <p:cNvPr id="472067" name="Titre 2"/>
          <p:cNvSpPr>
            <a:spLocks noGrp="1"/>
          </p:cNvSpPr>
          <p:nvPr>
            <p:ph type="title" idx="4294967295"/>
          </p:nvPr>
        </p:nvSpPr>
        <p:spPr>
          <a:xfrm>
            <a:off x="1043608" y="0"/>
            <a:ext cx="7940675" cy="1214438"/>
          </a:xfrm>
        </p:spPr>
        <p:txBody>
          <a:bodyPr lIns="0" tIns="0" rIns="0" bIns="0"/>
          <a:lstStyle/>
          <a:p>
            <a:pPr algn="r" eaLnBrk="1" hangingPunct="1"/>
            <a:r>
              <a:rPr lang="de-AT" b="1" dirty="0" err="1" smtClean="0">
                <a:latin typeface="Arial" pitchFamily="34" charset="0"/>
              </a:rPr>
              <a:t>Communication</a:t>
            </a:r>
            <a:endParaRPr lang="de-AT" b="1" dirty="0">
              <a:latin typeface="Arial" pitchFamily="34" charset="0"/>
            </a:endParaRPr>
          </a:p>
        </p:txBody>
      </p:sp>
      <p:pic>
        <p:nvPicPr>
          <p:cNvPr id="472068" name="Picture 4" descr="Zurück zur Startseite des Regionalbüros">
            <a:hlinkClick r:id="rId4" tooltip="Zurück zur Startseite des Regionalbüros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57550" y="3028950"/>
            <a:ext cx="2628900" cy="800100"/>
          </a:xfrm>
          <a:prstGeom prst="rect">
            <a:avLst/>
          </a:prstGeom>
          <a:noFill/>
        </p:spPr>
      </p:pic>
      <p:pic>
        <p:nvPicPr>
          <p:cNvPr id="472072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043608" y="2852936"/>
            <a:ext cx="5497512" cy="11874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pic>
        <p:nvPicPr>
          <p:cNvPr id="472069" name="Picture 5" descr="index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73463" y="3776663"/>
            <a:ext cx="2312987" cy="2927350"/>
          </a:xfrm>
          <a:prstGeom prst="rect">
            <a:avLst/>
          </a:prstGeom>
          <a:noFill/>
        </p:spPr>
      </p:pic>
      <p:pic>
        <p:nvPicPr>
          <p:cNvPr id="472071" name="Picture 7" descr="image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614987" y="4535488"/>
            <a:ext cx="3529013" cy="2322512"/>
          </a:xfrm>
          <a:prstGeom prst="rect">
            <a:avLst/>
          </a:prstGeom>
          <a:noFill/>
        </p:spPr>
      </p:pic>
      <p:pic>
        <p:nvPicPr>
          <p:cNvPr id="472070" name="Picture 6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443663" y="1484313"/>
            <a:ext cx="2376487" cy="2932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7" name="Titre 2"/>
          <p:cNvSpPr>
            <a:spLocks noGrp="1"/>
          </p:cNvSpPr>
          <p:nvPr>
            <p:ph type="title" idx="4294967295"/>
          </p:nvPr>
        </p:nvSpPr>
        <p:spPr>
          <a:xfrm>
            <a:off x="1043608" y="0"/>
            <a:ext cx="7940675" cy="1214438"/>
          </a:xfrm>
        </p:spPr>
        <p:txBody>
          <a:bodyPr lIns="0" tIns="0" rIns="0" bIns="0"/>
          <a:lstStyle/>
          <a:p>
            <a:pPr algn="r" eaLnBrk="1" hangingPunct="1"/>
            <a:r>
              <a:rPr lang="de-AT" b="1" dirty="0" err="1" smtClean="0">
                <a:latin typeface="Arial" pitchFamily="34" charset="0"/>
              </a:rPr>
              <a:t>Communication</a:t>
            </a:r>
            <a:endParaRPr lang="de-AT" b="1" dirty="0"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0032" t="27990" r="30016" b="10000"/>
          <a:stretch>
            <a:fillRect/>
          </a:stretch>
        </p:blipFill>
        <p:spPr bwMode="auto">
          <a:xfrm>
            <a:off x="899592" y="1512168"/>
            <a:ext cx="730932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:\Maps\MapAnimation\apr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1722438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Apr-2005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7" name="Titre 2"/>
          <p:cNvSpPr>
            <a:spLocks noGrp="1"/>
          </p:cNvSpPr>
          <p:nvPr>
            <p:ph type="title" idx="4294967295"/>
          </p:nvPr>
        </p:nvSpPr>
        <p:spPr>
          <a:xfrm>
            <a:off x="1043608" y="0"/>
            <a:ext cx="7940675" cy="1214438"/>
          </a:xfrm>
        </p:spPr>
        <p:txBody>
          <a:bodyPr lIns="0" tIns="0" rIns="0" bIns="0"/>
          <a:lstStyle/>
          <a:p>
            <a:pPr algn="r" eaLnBrk="1" hangingPunct="1"/>
            <a:r>
              <a:rPr lang="de-AT" b="1" dirty="0" err="1" smtClean="0">
                <a:latin typeface="Arial" pitchFamily="34" charset="0"/>
              </a:rPr>
              <a:t>Use</a:t>
            </a:r>
            <a:r>
              <a:rPr lang="de-AT" b="1" dirty="0" smtClean="0">
                <a:latin typeface="Arial" pitchFamily="34" charset="0"/>
              </a:rPr>
              <a:t> </a:t>
            </a:r>
            <a:r>
              <a:rPr lang="de-AT" b="1" dirty="0" err="1" smtClean="0">
                <a:latin typeface="Arial" pitchFamily="34" charset="0"/>
              </a:rPr>
              <a:t>every</a:t>
            </a:r>
            <a:r>
              <a:rPr lang="de-AT" b="1" dirty="0" smtClean="0">
                <a:latin typeface="Arial" pitchFamily="34" charset="0"/>
              </a:rPr>
              <a:t> </a:t>
            </a:r>
            <a:r>
              <a:rPr lang="de-AT" b="1" dirty="0" err="1" smtClean="0">
                <a:latin typeface="Arial" pitchFamily="34" charset="0"/>
              </a:rPr>
              <a:t>opportunity</a:t>
            </a:r>
            <a:r>
              <a:rPr lang="de-AT" b="1" dirty="0" smtClean="0">
                <a:latin typeface="Arial" pitchFamily="34" charset="0"/>
              </a:rPr>
              <a:t>…</a:t>
            </a:r>
            <a:endParaRPr lang="de-AT" b="1" dirty="0"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51520" y="1196752"/>
            <a:ext cx="716734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English:</a:t>
            </a:r>
            <a:endParaRPr lang="en-GB" sz="800" dirty="0" smtClean="0"/>
          </a:p>
          <a:p>
            <a:r>
              <a:rPr lang="en-GB" sz="800" dirty="0" smtClean="0"/>
              <a:t>Travelling to the #UEFA #football championship (#EURO2012)? Make sure your #vaccinations are up to date. </a:t>
            </a:r>
            <a:r>
              <a:rPr lang="en-GB" sz="800" u="sng" dirty="0" smtClean="0">
                <a:hlinkClick r:id="rId3"/>
              </a:rPr>
              <a:t>http://bit.ly/y4GdSk</a:t>
            </a:r>
            <a:r>
              <a:rPr lang="en-GB" sz="800" dirty="0" smtClean="0"/>
              <a:t> </a:t>
            </a:r>
          </a:p>
          <a:p>
            <a:r>
              <a:rPr lang="en-US" sz="800" dirty="0" smtClean="0"/>
              <a:t> </a:t>
            </a:r>
            <a:endParaRPr lang="en-GB" sz="800" dirty="0" smtClean="0"/>
          </a:p>
          <a:p>
            <a:r>
              <a:rPr lang="en-US" sz="800" dirty="0" smtClean="0"/>
              <a:t> </a:t>
            </a:r>
            <a:r>
              <a:rPr lang="en-GB" sz="800" u="sng" dirty="0" smtClean="0"/>
              <a:t>French </a:t>
            </a:r>
            <a:endParaRPr lang="en-GB" sz="800" dirty="0" smtClean="0"/>
          </a:p>
          <a:p>
            <a:r>
              <a:rPr lang="fr-FR" sz="800" dirty="0" smtClean="0"/>
              <a:t>Vous allez au championnat (#EURO2012) de foot #UEFA#? Alors assurez-vous que vos vaccins sont à jour. </a:t>
            </a:r>
            <a:r>
              <a:rPr lang="fr-FR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fr-FR" sz="800" dirty="0" smtClean="0"/>
              <a:t> </a:t>
            </a:r>
            <a:endParaRPr lang="en-GB" sz="800" dirty="0" smtClean="0"/>
          </a:p>
          <a:p>
            <a:r>
              <a:rPr lang="en-GB" sz="800" u="sng" dirty="0" smtClean="0"/>
              <a:t>Russian </a:t>
            </a:r>
            <a:endParaRPr lang="en-GB" sz="800" dirty="0" smtClean="0"/>
          </a:p>
          <a:p>
            <a:r>
              <a:rPr lang="ru-RU" sz="800" dirty="0" smtClean="0"/>
              <a:t>Вы едете на #ЕВРО2012? Убедитесь, что все #прививки сделаны. </a:t>
            </a:r>
            <a:r>
              <a:rPr lang="en-GB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ru-RU" sz="800" dirty="0" smtClean="0"/>
              <a:t> </a:t>
            </a:r>
            <a:endParaRPr lang="en-GB" sz="800" dirty="0" smtClean="0"/>
          </a:p>
          <a:p>
            <a:r>
              <a:rPr lang="en-GB" sz="800" u="sng" dirty="0" smtClean="0"/>
              <a:t>Portuguese </a:t>
            </a:r>
            <a:endParaRPr lang="en-GB" sz="800" dirty="0" smtClean="0"/>
          </a:p>
          <a:p>
            <a:r>
              <a:rPr lang="fr-FR" sz="800" dirty="0" err="1" smtClean="0"/>
              <a:t>Viajando</a:t>
            </a:r>
            <a:r>
              <a:rPr lang="fr-FR" sz="800" dirty="0" smtClean="0"/>
              <a:t> para o #UEFA # </a:t>
            </a:r>
            <a:r>
              <a:rPr lang="fr-FR" sz="800" dirty="0" err="1" smtClean="0"/>
              <a:t>Campeonato</a:t>
            </a:r>
            <a:r>
              <a:rPr lang="fr-FR" sz="800" dirty="0" smtClean="0"/>
              <a:t> </a:t>
            </a:r>
            <a:r>
              <a:rPr lang="fr-FR" sz="800" dirty="0" err="1" smtClean="0"/>
              <a:t>Europeu</a:t>
            </a:r>
            <a:r>
              <a:rPr lang="fr-FR" sz="800" dirty="0" smtClean="0"/>
              <a:t> de </a:t>
            </a:r>
            <a:r>
              <a:rPr lang="fr-FR" sz="800" dirty="0" err="1" smtClean="0"/>
              <a:t>Futebol</a:t>
            </a:r>
            <a:r>
              <a:rPr lang="fr-FR" sz="800" dirty="0" smtClean="0"/>
              <a:t> (#EURO2012)? </a:t>
            </a:r>
            <a:r>
              <a:rPr lang="fr-FR" sz="800" dirty="0" err="1" smtClean="0"/>
              <a:t>Certifique</a:t>
            </a:r>
            <a:r>
              <a:rPr lang="fr-FR" sz="800" dirty="0" smtClean="0"/>
              <a:t>-se que suas #</a:t>
            </a:r>
            <a:r>
              <a:rPr lang="fr-FR" sz="800" dirty="0" err="1" smtClean="0"/>
              <a:t>vacinas</a:t>
            </a:r>
            <a:r>
              <a:rPr lang="fr-FR" sz="800" dirty="0" smtClean="0"/>
              <a:t> </a:t>
            </a:r>
            <a:r>
              <a:rPr lang="fr-FR" sz="800" dirty="0" err="1" smtClean="0"/>
              <a:t>estão</a:t>
            </a:r>
            <a:r>
              <a:rPr lang="fr-FR" sz="800" dirty="0" smtClean="0"/>
              <a:t> </a:t>
            </a:r>
            <a:r>
              <a:rPr lang="fr-FR" sz="800" dirty="0" err="1" smtClean="0"/>
              <a:t>em</a:t>
            </a:r>
            <a:r>
              <a:rPr lang="fr-FR" sz="800" dirty="0" smtClean="0"/>
              <a:t> dia </a:t>
            </a:r>
            <a:r>
              <a:rPr lang="en-GB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en-GB" sz="800" dirty="0" smtClean="0"/>
              <a:t> </a:t>
            </a:r>
          </a:p>
          <a:p>
            <a:r>
              <a:rPr lang="en-GB" sz="800" u="sng" dirty="0" smtClean="0"/>
              <a:t>Italian</a:t>
            </a:r>
            <a:endParaRPr lang="en-GB" sz="800" dirty="0" smtClean="0"/>
          </a:p>
          <a:p>
            <a:r>
              <a:rPr lang="en-GB" sz="800" dirty="0" err="1" smtClean="0"/>
              <a:t>Vai</a:t>
            </a:r>
            <a:r>
              <a:rPr lang="en-GB" sz="800" dirty="0" smtClean="0"/>
              <a:t> ad </a:t>
            </a:r>
            <a:r>
              <a:rPr lang="en-GB" sz="800" dirty="0" err="1" smtClean="0"/>
              <a:t>assistere</a:t>
            </a:r>
            <a:r>
              <a:rPr lang="en-GB" sz="800" dirty="0" smtClean="0"/>
              <a:t> al </a:t>
            </a:r>
            <a:r>
              <a:rPr lang="en-GB" sz="800" dirty="0" err="1" smtClean="0"/>
              <a:t>campionato</a:t>
            </a:r>
            <a:r>
              <a:rPr lang="en-GB" sz="800" dirty="0" smtClean="0"/>
              <a:t> </a:t>
            </a:r>
            <a:r>
              <a:rPr lang="en-GB" sz="800" dirty="0" err="1" smtClean="0"/>
              <a:t>europeo</a:t>
            </a:r>
            <a:r>
              <a:rPr lang="en-GB" sz="800" dirty="0" smtClean="0"/>
              <a:t> </a:t>
            </a:r>
            <a:r>
              <a:rPr lang="en-GB" sz="800" dirty="0" err="1" smtClean="0"/>
              <a:t>di</a:t>
            </a:r>
            <a:r>
              <a:rPr lang="en-GB" sz="800" dirty="0" smtClean="0"/>
              <a:t> </a:t>
            </a:r>
            <a:r>
              <a:rPr lang="en-GB" sz="800" dirty="0" err="1" smtClean="0"/>
              <a:t>calcio</a:t>
            </a:r>
            <a:r>
              <a:rPr lang="en-GB" sz="800" dirty="0" smtClean="0"/>
              <a:t> #UEFA# (#EURO2012)? </a:t>
            </a:r>
            <a:r>
              <a:rPr lang="en-GB" sz="800" dirty="0" err="1" smtClean="0"/>
              <a:t>Assicurati</a:t>
            </a:r>
            <a:r>
              <a:rPr lang="en-GB" sz="800" dirty="0" smtClean="0"/>
              <a:t> </a:t>
            </a:r>
            <a:r>
              <a:rPr lang="en-GB" sz="800" dirty="0" err="1" smtClean="0"/>
              <a:t>che</a:t>
            </a:r>
            <a:r>
              <a:rPr lang="en-GB" sz="800" dirty="0" smtClean="0"/>
              <a:t> le </a:t>
            </a:r>
            <a:r>
              <a:rPr lang="en-GB" sz="800" dirty="0" err="1" smtClean="0"/>
              <a:t>tue</a:t>
            </a:r>
            <a:r>
              <a:rPr lang="en-GB" sz="800" dirty="0" smtClean="0"/>
              <a:t> #</a:t>
            </a:r>
            <a:r>
              <a:rPr lang="en-GB" sz="800" dirty="0" err="1" smtClean="0"/>
              <a:t>vaccinazioni</a:t>
            </a:r>
            <a:r>
              <a:rPr lang="en-GB" sz="800" dirty="0" smtClean="0"/>
              <a:t> </a:t>
            </a:r>
            <a:r>
              <a:rPr lang="en-GB" sz="800" dirty="0" err="1" smtClean="0"/>
              <a:t>siano</a:t>
            </a:r>
            <a:r>
              <a:rPr lang="en-GB" sz="800" dirty="0" smtClean="0"/>
              <a:t> in </a:t>
            </a:r>
            <a:r>
              <a:rPr lang="en-GB" sz="800" dirty="0" err="1" smtClean="0"/>
              <a:t>ordine</a:t>
            </a:r>
            <a:r>
              <a:rPr lang="en-GB" sz="800" dirty="0" smtClean="0"/>
              <a:t>. </a:t>
            </a:r>
            <a:r>
              <a:rPr lang="en-GB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en-GB" sz="800" dirty="0" smtClean="0"/>
              <a:t> </a:t>
            </a:r>
          </a:p>
          <a:p>
            <a:r>
              <a:rPr lang="en-GB" sz="800" u="sng" dirty="0" smtClean="0"/>
              <a:t>Spanish</a:t>
            </a:r>
            <a:endParaRPr lang="en-GB" sz="800" dirty="0" smtClean="0"/>
          </a:p>
          <a:p>
            <a:r>
              <a:rPr lang="fr-FR" sz="800" dirty="0" smtClean="0"/>
              <a:t>Si vas a </a:t>
            </a:r>
            <a:r>
              <a:rPr lang="fr-FR" sz="800" dirty="0" err="1" smtClean="0"/>
              <a:t>acudir</a:t>
            </a:r>
            <a:r>
              <a:rPr lang="fr-FR" sz="800" dirty="0" smtClean="0"/>
              <a:t> al </a:t>
            </a:r>
            <a:r>
              <a:rPr lang="fr-FR" sz="800" dirty="0" err="1" smtClean="0"/>
              <a:t>torneo</a:t>
            </a:r>
            <a:r>
              <a:rPr lang="fr-FR" sz="800" dirty="0" smtClean="0"/>
              <a:t> de la #</a:t>
            </a:r>
            <a:r>
              <a:rPr lang="fr-FR" sz="800" dirty="0" err="1" smtClean="0"/>
              <a:t>Eurocopa</a:t>
            </a:r>
            <a:r>
              <a:rPr lang="fr-FR" sz="800" dirty="0" smtClean="0"/>
              <a:t> 2012# </a:t>
            </a:r>
            <a:r>
              <a:rPr lang="fr-FR" sz="800" dirty="0" err="1" smtClean="0"/>
              <a:t>asegúrate</a:t>
            </a:r>
            <a:r>
              <a:rPr lang="fr-FR" sz="800" dirty="0" smtClean="0"/>
              <a:t> de </a:t>
            </a:r>
            <a:r>
              <a:rPr lang="fr-FR" sz="800" dirty="0" err="1" smtClean="0"/>
              <a:t>tener</a:t>
            </a:r>
            <a:r>
              <a:rPr lang="fr-FR" sz="800" dirty="0" smtClean="0"/>
              <a:t> tus #</a:t>
            </a:r>
            <a:r>
              <a:rPr lang="fr-FR" sz="800" dirty="0" err="1" smtClean="0"/>
              <a:t>vacunas</a:t>
            </a:r>
            <a:r>
              <a:rPr lang="fr-FR" sz="800" dirty="0" smtClean="0"/>
              <a:t> al </a:t>
            </a:r>
            <a:r>
              <a:rPr lang="fr-FR" sz="800" dirty="0" err="1" smtClean="0"/>
              <a:t>día</a:t>
            </a:r>
            <a:r>
              <a:rPr lang="fr-FR" sz="800" dirty="0" smtClean="0"/>
              <a:t>. </a:t>
            </a:r>
            <a:r>
              <a:rPr lang="fr-FR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en-GB" sz="800" dirty="0" smtClean="0"/>
              <a:t> </a:t>
            </a:r>
          </a:p>
          <a:p>
            <a:r>
              <a:rPr lang="en-GB" sz="800" u="sng" dirty="0" smtClean="0"/>
              <a:t>Ukrainian </a:t>
            </a:r>
            <a:endParaRPr lang="en-GB" sz="800" dirty="0" smtClean="0"/>
          </a:p>
          <a:p>
            <a:r>
              <a:rPr lang="ru-RU" sz="800" dirty="0" err="1" smtClean="0"/>
              <a:t>Маєте</a:t>
            </a:r>
            <a:r>
              <a:rPr lang="ru-RU" sz="800" dirty="0" smtClean="0"/>
              <a:t> </a:t>
            </a:r>
            <a:r>
              <a:rPr lang="ru-RU" sz="800" dirty="0" err="1" smtClean="0"/>
              <a:t>намір</a:t>
            </a:r>
            <a:r>
              <a:rPr lang="ru-RU" sz="800" dirty="0" smtClean="0"/>
              <a:t> </a:t>
            </a:r>
            <a:r>
              <a:rPr lang="ru-RU" sz="800" dirty="0" err="1" smtClean="0"/>
              <a:t>відвідати</a:t>
            </a:r>
            <a:r>
              <a:rPr lang="ru-RU" sz="800" dirty="0" smtClean="0"/>
              <a:t> </a:t>
            </a:r>
            <a:r>
              <a:rPr lang="ru-RU" sz="800" dirty="0" err="1" smtClean="0"/>
              <a:t>матчі</a:t>
            </a:r>
            <a:r>
              <a:rPr lang="ru-RU" sz="800" dirty="0" smtClean="0"/>
              <a:t> </a:t>
            </a:r>
            <a:r>
              <a:rPr lang="en-GB" sz="800" dirty="0" smtClean="0"/>
              <a:t>#</a:t>
            </a:r>
            <a:r>
              <a:rPr lang="ru-RU" sz="800" dirty="0" err="1" smtClean="0"/>
              <a:t>Євро</a:t>
            </a:r>
            <a:r>
              <a:rPr lang="en-GB" sz="800" dirty="0" smtClean="0"/>
              <a:t>-2012#? </a:t>
            </a:r>
            <a:r>
              <a:rPr lang="ru-RU" sz="800" dirty="0" err="1" smtClean="0"/>
              <a:t>Переконайтеся</a:t>
            </a:r>
            <a:r>
              <a:rPr lang="ru-RU" sz="800" dirty="0" smtClean="0"/>
              <a:t>, </a:t>
            </a:r>
            <a:r>
              <a:rPr lang="ru-RU" sz="800" dirty="0" err="1" smtClean="0"/>
              <a:t>що</a:t>
            </a:r>
            <a:r>
              <a:rPr lang="ru-RU" sz="800" dirty="0" smtClean="0"/>
              <a:t> вам </a:t>
            </a:r>
            <a:r>
              <a:rPr lang="ru-RU" sz="800" dirty="0" err="1" smtClean="0"/>
              <a:t>зроблені</a:t>
            </a:r>
            <a:r>
              <a:rPr lang="ru-RU" sz="800" dirty="0" smtClean="0"/>
              <a:t> </a:t>
            </a:r>
            <a:r>
              <a:rPr lang="ru-RU" sz="800" dirty="0" err="1" smtClean="0"/>
              <a:t>необхідні</a:t>
            </a:r>
            <a:r>
              <a:rPr lang="ru-RU" sz="800" dirty="0" smtClean="0"/>
              <a:t> #</a:t>
            </a:r>
            <a:r>
              <a:rPr lang="ru-RU" sz="800" dirty="0" err="1" smtClean="0"/>
              <a:t>щеплення</a:t>
            </a:r>
            <a:r>
              <a:rPr lang="ru-RU" sz="800" dirty="0" smtClean="0"/>
              <a:t>. </a:t>
            </a:r>
            <a:r>
              <a:rPr lang="en-GB" sz="800" u="sng" dirty="0" smtClean="0">
                <a:hlinkClick r:id="rId3"/>
              </a:rPr>
              <a:t>http</a:t>
            </a:r>
            <a:r>
              <a:rPr lang="ru-RU" sz="800" u="sng" dirty="0" smtClean="0">
                <a:hlinkClick r:id="rId3"/>
              </a:rPr>
              <a:t>://</a:t>
            </a:r>
            <a:r>
              <a:rPr lang="en-GB" sz="800" u="sng" dirty="0" smtClean="0">
                <a:hlinkClick r:id="rId3"/>
              </a:rPr>
              <a:t>bit</a:t>
            </a:r>
            <a:r>
              <a:rPr lang="ru-RU" sz="800" u="sng" dirty="0" smtClean="0">
                <a:hlinkClick r:id="rId3"/>
              </a:rPr>
              <a:t>.</a:t>
            </a:r>
            <a:r>
              <a:rPr lang="en-GB" sz="800" u="sng" dirty="0" err="1" smtClean="0">
                <a:hlinkClick r:id="rId3"/>
              </a:rPr>
              <a:t>ly</a:t>
            </a:r>
            <a:r>
              <a:rPr lang="ru-RU" sz="800" u="sng" dirty="0" smtClean="0">
                <a:hlinkClick r:id="rId3"/>
              </a:rPr>
              <a:t>/</a:t>
            </a:r>
            <a:r>
              <a:rPr lang="en-GB" sz="800" u="sng" dirty="0" smtClean="0">
                <a:hlinkClick r:id="rId3"/>
              </a:rPr>
              <a:t>y</a:t>
            </a:r>
            <a:r>
              <a:rPr lang="ru-RU" sz="800" u="sng" dirty="0" smtClean="0">
                <a:hlinkClick r:id="rId3"/>
              </a:rPr>
              <a:t>4</a:t>
            </a:r>
            <a:r>
              <a:rPr lang="en-GB" sz="800" u="sng" dirty="0" err="1" smtClean="0">
                <a:hlinkClick r:id="rId3"/>
              </a:rPr>
              <a:t>GdSk</a:t>
            </a:r>
            <a:endParaRPr lang="en-GB" sz="800" dirty="0" smtClean="0"/>
          </a:p>
          <a:p>
            <a:r>
              <a:rPr lang="en-GB" sz="800" dirty="0" smtClean="0"/>
              <a:t> </a:t>
            </a:r>
          </a:p>
          <a:p>
            <a:r>
              <a:rPr lang="de-DE" sz="800" u="sng" dirty="0" err="1" smtClean="0"/>
              <a:t>Polish</a:t>
            </a:r>
            <a:endParaRPr lang="en-GB" sz="800" dirty="0" smtClean="0"/>
          </a:p>
          <a:p>
            <a:r>
              <a:rPr lang="pl-PL" sz="800" dirty="0" smtClean="0"/>
              <a:t>Wybierasz sie na piłkarskie mistrzostwa #UEFA #(#EURO2012)? Upewnij się, że twoje #szczepienia są aktualne. </a:t>
            </a:r>
            <a:r>
              <a:rPr lang="pl-PL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en-GB" sz="800" dirty="0" smtClean="0"/>
              <a:t> </a:t>
            </a:r>
          </a:p>
          <a:p>
            <a:r>
              <a:rPr lang="en-GB" sz="800" u="sng" dirty="0" smtClean="0"/>
              <a:t>Croatian </a:t>
            </a:r>
            <a:endParaRPr lang="en-GB" sz="800" dirty="0" smtClean="0"/>
          </a:p>
          <a:p>
            <a:r>
              <a:rPr lang="de-DE" sz="800" dirty="0" err="1" smtClean="0"/>
              <a:t>Putujete</a:t>
            </a:r>
            <a:r>
              <a:rPr lang="de-DE" sz="800" dirty="0" smtClean="0"/>
              <a:t> na #UEFA </a:t>
            </a:r>
            <a:r>
              <a:rPr lang="de-DE" sz="800" dirty="0" err="1" smtClean="0"/>
              <a:t>prvenstvo</a:t>
            </a:r>
            <a:r>
              <a:rPr lang="de-DE" sz="800" dirty="0" smtClean="0"/>
              <a:t> u </a:t>
            </a:r>
            <a:r>
              <a:rPr lang="de-DE" sz="800" dirty="0" err="1" smtClean="0"/>
              <a:t>nogometu</a:t>
            </a:r>
            <a:r>
              <a:rPr lang="de-DE" sz="800" dirty="0" smtClean="0"/>
              <a:t> (#EURO2012)? </a:t>
            </a:r>
            <a:r>
              <a:rPr lang="de-DE" sz="800" dirty="0" err="1" smtClean="0"/>
              <a:t>Provjerite</a:t>
            </a:r>
            <a:r>
              <a:rPr lang="de-DE" sz="800" dirty="0" smtClean="0"/>
              <a:t> da </a:t>
            </a:r>
            <a:r>
              <a:rPr lang="de-DE" sz="800" dirty="0" err="1" smtClean="0"/>
              <a:t>li</a:t>
            </a:r>
            <a:r>
              <a:rPr lang="de-DE" sz="800" dirty="0" smtClean="0"/>
              <a:t> </a:t>
            </a:r>
            <a:r>
              <a:rPr lang="de-DE" sz="800" dirty="0" err="1" smtClean="0"/>
              <a:t>ste</a:t>
            </a:r>
            <a:r>
              <a:rPr lang="de-DE" sz="800" dirty="0" smtClean="0"/>
              <a:t> </a:t>
            </a:r>
            <a:r>
              <a:rPr lang="de-DE" sz="800" dirty="0" err="1" smtClean="0"/>
              <a:t>redovito</a:t>
            </a:r>
            <a:r>
              <a:rPr lang="de-DE" sz="800" dirty="0" smtClean="0"/>
              <a:t> #</a:t>
            </a:r>
            <a:r>
              <a:rPr lang="de-DE" sz="800" dirty="0" err="1" smtClean="0"/>
              <a:t>cijepljeni</a:t>
            </a:r>
            <a:r>
              <a:rPr lang="de-DE" sz="800" dirty="0" smtClean="0"/>
              <a:t> </a:t>
            </a:r>
            <a:r>
              <a:rPr lang="de-DE" sz="800" dirty="0" err="1" smtClean="0"/>
              <a:t>protiv</a:t>
            </a:r>
            <a:r>
              <a:rPr lang="de-DE" sz="800" dirty="0" smtClean="0"/>
              <a:t> </a:t>
            </a:r>
            <a:r>
              <a:rPr lang="de-DE" sz="800" dirty="0" err="1" smtClean="0"/>
              <a:t>zaraznih</a:t>
            </a:r>
            <a:r>
              <a:rPr lang="de-DE" sz="800" dirty="0" smtClean="0"/>
              <a:t> </a:t>
            </a:r>
            <a:r>
              <a:rPr lang="de-DE" sz="800" dirty="0" err="1" smtClean="0"/>
              <a:t>bolesti</a:t>
            </a:r>
            <a:r>
              <a:rPr lang="de-DE" sz="800" dirty="0" smtClean="0"/>
              <a:t>. </a:t>
            </a:r>
            <a:r>
              <a:rPr lang="de-DE" sz="800" u="sng" dirty="0" smtClean="0">
                <a:hlinkClick r:id="rId3" tooltip="http://bit.ly/y4GdSk"/>
              </a:rPr>
              <a:t>http://bit.ly/y4GdSk</a:t>
            </a:r>
            <a:endParaRPr lang="en-GB" sz="800" dirty="0" smtClean="0"/>
          </a:p>
          <a:p>
            <a:r>
              <a:rPr lang="de-DE" sz="800" dirty="0" smtClean="0"/>
              <a:t> </a:t>
            </a:r>
            <a:endParaRPr lang="en-GB" sz="800" dirty="0" smtClean="0"/>
          </a:p>
          <a:p>
            <a:r>
              <a:rPr lang="de-DE" sz="800" u="sng" dirty="0" smtClean="0"/>
              <a:t>German</a:t>
            </a:r>
            <a:endParaRPr lang="en-GB" sz="800" dirty="0" smtClean="0"/>
          </a:p>
          <a:p>
            <a:r>
              <a:rPr lang="de-DE" sz="800" dirty="0" smtClean="0"/>
              <a:t>Reisen in Sie zum #Fußball-Europameisterschaft (#EURO2012)? Vergewissern Sie sich dass alle Ihre #Impfungen noch gültig sind. </a:t>
            </a:r>
            <a:r>
              <a:rPr lang="en-GB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en-GB" sz="800" dirty="0" smtClean="0"/>
              <a:t> </a:t>
            </a:r>
          </a:p>
          <a:p>
            <a:r>
              <a:rPr lang="de-DE" sz="800" u="sng" dirty="0" smtClean="0"/>
              <a:t>Dutch</a:t>
            </a:r>
            <a:endParaRPr lang="en-GB" sz="800" dirty="0" smtClean="0"/>
          </a:p>
          <a:p>
            <a:r>
              <a:rPr lang="de-DE" sz="800" dirty="0" smtClean="0"/>
              <a:t>Ga je </a:t>
            </a:r>
            <a:r>
              <a:rPr lang="de-DE" sz="800" dirty="0" err="1" smtClean="0"/>
              <a:t>naar</a:t>
            </a:r>
            <a:r>
              <a:rPr lang="de-DE" sz="800" dirty="0" smtClean="0"/>
              <a:t> de </a:t>
            </a:r>
            <a:r>
              <a:rPr lang="de-DE" sz="800" dirty="0" err="1" smtClean="0"/>
              <a:t>Europese</a:t>
            </a:r>
            <a:r>
              <a:rPr lang="de-DE" sz="800" dirty="0" smtClean="0"/>
              <a:t> </a:t>
            </a:r>
            <a:r>
              <a:rPr lang="de-DE" sz="800" dirty="0" err="1" smtClean="0"/>
              <a:t>kampioenschappen</a:t>
            </a:r>
            <a:r>
              <a:rPr lang="de-DE" sz="800" dirty="0" smtClean="0"/>
              <a:t> </a:t>
            </a:r>
            <a:r>
              <a:rPr lang="en-GB" sz="800" dirty="0" smtClean="0"/>
              <a:t>(#EURO2012)</a:t>
            </a:r>
            <a:r>
              <a:rPr lang="de-DE" sz="800" dirty="0" smtClean="0"/>
              <a:t>? </a:t>
            </a:r>
            <a:r>
              <a:rPr lang="de-DE" sz="800" dirty="0" err="1" smtClean="0"/>
              <a:t>Controleer</a:t>
            </a:r>
            <a:r>
              <a:rPr lang="de-DE" sz="800" dirty="0" smtClean="0"/>
              <a:t> </a:t>
            </a:r>
            <a:r>
              <a:rPr lang="de-DE" sz="800" dirty="0" err="1" smtClean="0"/>
              <a:t>dan</a:t>
            </a:r>
            <a:r>
              <a:rPr lang="de-DE" sz="800" dirty="0" smtClean="0"/>
              <a:t> of je al je </a:t>
            </a:r>
            <a:r>
              <a:rPr lang="de-DE" sz="800" dirty="0" err="1" smtClean="0"/>
              <a:t>vaccinaties</a:t>
            </a:r>
            <a:r>
              <a:rPr lang="de-DE" sz="800" dirty="0" smtClean="0"/>
              <a:t> hebt </a:t>
            </a:r>
            <a:r>
              <a:rPr lang="de-DE" sz="800" dirty="0" err="1" smtClean="0"/>
              <a:t>gehad</a:t>
            </a:r>
            <a:r>
              <a:rPr lang="de-DE" sz="800" dirty="0" smtClean="0"/>
              <a:t>. </a:t>
            </a:r>
            <a:r>
              <a:rPr lang="en-GB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de-DE" sz="800" dirty="0" smtClean="0"/>
              <a:t> </a:t>
            </a:r>
            <a:endParaRPr lang="en-GB" sz="800" dirty="0" smtClean="0"/>
          </a:p>
          <a:p>
            <a:r>
              <a:rPr lang="de-DE" sz="800" u="sng" dirty="0" err="1" smtClean="0"/>
              <a:t>Danish</a:t>
            </a:r>
            <a:endParaRPr lang="en-GB" sz="800" dirty="0" smtClean="0"/>
          </a:p>
          <a:p>
            <a:r>
              <a:rPr lang="da-DK" sz="800" dirty="0" smtClean="0"/>
              <a:t>Skal du til #EM i fodbold 2012 (#EURO2012)? Vær sikker på dine vaccinationer er opdaterede. </a:t>
            </a:r>
            <a:r>
              <a:rPr lang="da-DK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de-DE" sz="800" dirty="0" smtClean="0"/>
              <a:t> </a:t>
            </a:r>
            <a:endParaRPr lang="en-GB" sz="800" dirty="0" smtClean="0"/>
          </a:p>
          <a:p>
            <a:r>
              <a:rPr lang="de-DE" sz="800" u="sng" dirty="0" err="1" smtClean="0"/>
              <a:t>Swedish</a:t>
            </a:r>
            <a:endParaRPr lang="en-GB" sz="800" dirty="0" smtClean="0"/>
          </a:p>
          <a:p>
            <a:r>
              <a:rPr lang="en-GB" sz="800" dirty="0" err="1" smtClean="0"/>
              <a:t>Ska</a:t>
            </a:r>
            <a:r>
              <a:rPr lang="en-GB" sz="800" dirty="0" smtClean="0"/>
              <a:t> du </a:t>
            </a:r>
            <a:r>
              <a:rPr lang="en-GB" sz="800" dirty="0" err="1" smtClean="0"/>
              <a:t>resa</a:t>
            </a:r>
            <a:r>
              <a:rPr lang="en-GB" sz="800" dirty="0" smtClean="0"/>
              <a:t> till #UEFA #EM </a:t>
            </a:r>
            <a:r>
              <a:rPr lang="en-GB" sz="800" dirty="0" err="1" smtClean="0"/>
              <a:t>i</a:t>
            </a:r>
            <a:r>
              <a:rPr lang="en-GB" sz="800" dirty="0" smtClean="0"/>
              <a:t> </a:t>
            </a:r>
            <a:r>
              <a:rPr lang="en-GB" sz="800" dirty="0" err="1" smtClean="0"/>
              <a:t>fotboll</a:t>
            </a:r>
            <a:r>
              <a:rPr lang="en-GB" sz="800" dirty="0" smtClean="0"/>
              <a:t> (#EURO2012)? Se till </a:t>
            </a:r>
            <a:r>
              <a:rPr lang="en-GB" sz="800" dirty="0" err="1" smtClean="0"/>
              <a:t>att</a:t>
            </a:r>
            <a:r>
              <a:rPr lang="en-GB" sz="800" dirty="0" smtClean="0"/>
              <a:t> </a:t>
            </a:r>
            <a:r>
              <a:rPr lang="en-GB" sz="800" dirty="0" err="1" smtClean="0"/>
              <a:t>dina</a:t>
            </a:r>
            <a:r>
              <a:rPr lang="en-GB" sz="800" dirty="0" smtClean="0"/>
              <a:t> #</a:t>
            </a:r>
            <a:r>
              <a:rPr lang="en-GB" sz="800" dirty="0" err="1" smtClean="0"/>
              <a:t>vaccinationer</a:t>
            </a:r>
            <a:r>
              <a:rPr lang="en-GB" sz="800" dirty="0" smtClean="0"/>
              <a:t> </a:t>
            </a:r>
            <a:r>
              <a:rPr lang="en-GB" sz="800" dirty="0" err="1" smtClean="0"/>
              <a:t>är</a:t>
            </a:r>
            <a:r>
              <a:rPr lang="en-GB" sz="800" dirty="0" smtClean="0"/>
              <a:t> </a:t>
            </a:r>
            <a:r>
              <a:rPr lang="en-GB" sz="800" dirty="0" err="1" smtClean="0"/>
              <a:t>uppdaterade</a:t>
            </a:r>
            <a:r>
              <a:rPr lang="en-GB" sz="800" dirty="0" smtClean="0"/>
              <a:t>. </a:t>
            </a:r>
            <a:r>
              <a:rPr lang="en-GB" sz="800" u="sng" dirty="0" smtClean="0">
                <a:hlinkClick r:id="rId3"/>
              </a:rPr>
              <a:t>http://bit.ly/y4GdSk</a:t>
            </a:r>
            <a:endParaRPr lang="en-GB" sz="800" dirty="0" smtClean="0"/>
          </a:p>
          <a:p>
            <a:r>
              <a:rPr lang="en-GB" sz="800" dirty="0" smtClean="0"/>
              <a:t> </a:t>
            </a:r>
          </a:p>
          <a:p>
            <a:r>
              <a:rPr lang="en-GB" sz="800" dirty="0" smtClean="0"/>
              <a:t> </a:t>
            </a:r>
          </a:p>
          <a:p>
            <a:r>
              <a:rPr lang="en-GB" sz="800" u="sng" dirty="0" smtClean="0"/>
              <a:t>Greek</a:t>
            </a:r>
            <a:endParaRPr lang="en-GB" sz="800" dirty="0" smtClean="0"/>
          </a:p>
          <a:p>
            <a:r>
              <a:rPr lang="el-GR" sz="800" dirty="0" smtClean="0"/>
              <a:t>Ταξιδεύετε για το Ευρωπαϊκό Πρωτάθλημα Ποδοσφαίρου (#</a:t>
            </a:r>
            <a:r>
              <a:rPr lang="en-GB" sz="800" dirty="0" smtClean="0"/>
              <a:t>UEFA </a:t>
            </a:r>
            <a:r>
              <a:rPr lang="el-GR" sz="800" dirty="0" smtClean="0"/>
              <a:t>#</a:t>
            </a:r>
            <a:r>
              <a:rPr lang="en-GB" sz="800" dirty="0" smtClean="0"/>
              <a:t>EURO</a:t>
            </a:r>
            <a:r>
              <a:rPr lang="el-GR" sz="800" dirty="0" smtClean="0"/>
              <a:t>2012); Σιγουρευτείτε ότι έχετε κάνει τα απαραίτητα εμβόλια. </a:t>
            </a:r>
            <a:r>
              <a:rPr lang="en-GB" sz="800" u="sng" dirty="0" smtClean="0">
                <a:hlinkClick r:id="rId3"/>
              </a:rPr>
              <a:t>http</a:t>
            </a:r>
            <a:r>
              <a:rPr lang="el-GR" sz="800" u="sng" dirty="0" smtClean="0">
                <a:hlinkClick r:id="rId3"/>
              </a:rPr>
              <a:t>://</a:t>
            </a:r>
            <a:r>
              <a:rPr lang="en-GB" sz="800" u="sng" dirty="0" smtClean="0">
                <a:hlinkClick r:id="rId3"/>
              </a:rPr>
              <a:t>bit</a:t>
            </a:r>
            <a:r>
              <a:rPr lang="el-GR" sz="800" u="sng" dirty="0" smtClean="0">
                <a:hlinkClick r:id="rId3"/>
              </a:rPr>
              <a:t>.</a:t>
            </a:r>
            <a:r>
              <a:rPr lang="en-GB" sz="800" u="sng" dirty="0" err="1" smtClean="0">
                <a:hlinkClick r:id="rId3"/>
              </a:rPr>
              <a:t>ly</a:t>
            </a:r>
            <a:r>
              <a:rPr lang="el-GR" sz="800" u="sng" dirty="0" smtClean="0">
                <a:hlinkClick r:id="rId3"/>
              </a:rPr>
              <a:t>/</a:t>
            </a:r>
            <a:r>
              <a:rPr lang="en-GB" sz="800" u="sng" dirty="0" smtClean="0">
                <a:hlinkClick r:id="rId3"/>
              </a:rPr>
              <a:t>y</a:t>
            </a:r>
            <a:r>
              <a:rPr lang="el-GR" sz="800" u="sng" dirty="0" smtClean="0">
                <a:hlinkClick r:id="rId3"/>
              </a:rPr>
              <a:t>4</a:t>
            </a:r>
            <a:r>
              <a:rPr lang="en-GB" sz="800" u="sng" dirty="0" err="1" smtClean="0">
                <a:hlinkClick r:id="rId3"/>
              </a:rPr>
              <a:t>GdSk</a:t>
            </a:r>
            <a:endParaRPr lang="en-GB" sz="800" dirty="0" smtClean="0"/>
          </a:p>
          <a:p>
            <a:r>
              <a:rPr lang="en-GB" sz="800" dirty="0" smtClean="0"/>
              <a:t> </a:t>
            </a:r>
          </a:p>
          <a:p>
            <a:r>
              <a:rPr lang="en-US" sz="800" dirty="0" smtClean="0"/>
              <a:t> </a:t>
            </a:r>
            <a:endParaRPr lang="en-GB" sz="800" dirty="0" smtClean="0"/>
          </a:p>
          <a:p>
            <a:endParaRPr lang="en-GB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/>
              <a:t>Verification </a:t>
            </a:r>
            <a:r>
              <a:rPr lang="en-US" dirty="0" smtClean="0"/>
              <a:t>process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35497" y="1556792"/>
            <a:ext cx="525658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/>
                <a:cs typeface="+mn-cs"/>
              </a:rPr>
              <a:t>Draft framework finalized in 2011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/>
                <a:cs typeface="+mn-cs"/>
              </a:rPr>
              <a:t>Regional Verification Commission established in January 2012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/>
                <a:cs typeface="+mn-cs"/>
              </a:rPr>
              <a:t>Establishing of National Verification Commissions ongoing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/>
                <a:cs typeface="+mn-cs"/>
              </a:rPr>
              <a:t>Developing guidelines for documenting verification - epidemiologic evidence of interruption of transmission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MS PGothic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3B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MS PGothic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36" y="6053226"/>
            <a:ext cx="882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hlinkClick r:id="rId2"/>
              </a:rPr>
              <a:t>http://www.euro.who.int/en/what-we-do/health-topics/communicable-diseases/measles-and-rubella/publications/2012/eliminating-measles-and-rubella-framework-for-the-verification-process-in-the-who-european-region</a:t>
            </a:r>
            <a:endParaRPr lang="en-GB" sz="1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1417395"/>
            <a:ext cx="3653566" cy="453766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R:\Maps\MapAnimation\may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1822450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May-2005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:\Maps\MapAnimation\jun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1893888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Jun-2005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:\Maps\MapAnimation\jul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81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1984375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Jul-2005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R:\Maps\MapAnimation\aug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070100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Aug-2005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R:\Maps\MapAnimation\sep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143125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Sep-2005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R:\Maps\MapAnimation\oct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251075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Oct-2005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R:\Maps\MapAnimation\nov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305050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Nov-2005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:\Maps\MapAnimation\dec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403475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Dec-2005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WHO Region of Europe</a:t>
            </a:r>
            <a:endParaRPr lang="en-GB" dirty="0"/>
          </a:p>
        </p:txBody>
      </p:sp>
      <p:sp>
        <p:nvSpPr>
          <p:cNvPr id="355331" name="Rectangle 3"/>
          <p:cNvSpPr>
            <a:spLocks noGrp="1"/>
          </p:cNvSpPr>
          <p:nvPr>
            <p:ph type="body" idx="1"/>
          </p:nvPr>
        </p:nvSpPr>
        <p:spPr>
          <a:xfrm>
            <a:off x="4932363" y="1684338"/>
            <a:ext cx="4075112" cy="47529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2400" dirty="0"/>
              <a:t>53 member states</a:t>
            </a:r>
            <a:br>
              <a:rPr lang="en-US" sz="2400" dirty="0"/>
            </a:br>
            <a:r>
              <a:rPr lang="en-US" sz="2400" dirty="0"/>
              <a:t>as of 2006</a:t>
            </a:r>
            <a:br>
              <a:rPr lang="en-US" sz="2400" dirty="0"/>
            </a:br>
            <a:r>
              <a:rPr lang="en-US" sz="2400" dirty="0"/>
              <a:t>(+21 since WHA44)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2400" dirty="0"/>
              <a:t>12 time zones</a:t>
            </a:r>
            <a:br>
              <a:rPr lang="en-US" sz="2400" dirty="0"/>
            </a:br>
            <a:r>
              <a:rPr lang="en-US" sz="2400" dirty="0"/>
              <a:t>(capital cities</a:t>
            </a:r>
            <a:br>
              <a:rPr lang="en-US" sz="2400" dirty="0"/>
            </a:br>
            <a:r>
              <a:rPr lang="en-US" sz="2400" dirty="0"/>
              <a:t> -1 to +4 hr from Copenhagen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400" dirty="0"/>
              <a:t>4 official languages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Measles &amp; Rubella/Polio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elimination/eradication </a:t>
            </a:r>
            <a:r>
              <a:rPr lang="en-GB" sz="2400" dirty="0"/>
              <a:t>goals</a:t>
            </a:r>
          </a:p>
        </p:txBody>
      </p:sp>
      <p:pic>
        <p:nvPicPr>
          <p:cNvPr id="3553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412875"/>
            <a:ext cx="501015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R:\Maps\MapAnimation\jan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490788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Jan-2006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R:\Maps\MapAnimation\feb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571750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Feb-2006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R:\Maps\MapAnimation\mar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655888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Mar-2006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R:\Maps\MapAnimation\apr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743200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Apr-2006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R:\Maps\MapAnimation\may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822575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May-2006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R:\Maps\MapAnimation\jun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894013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Jun-2006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R:\Maps\MapAnimation\jul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2992438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Jul-2006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Picture 15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R:\Maps\MapAnimation\aug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3078163" y="6634163"/>
            <a:ext cx="104775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Aug-2006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R:\Maps\MapAnimation\sep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3167063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Sep-2006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R:\Maps\MapAnimation\oct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3240088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Oct-2006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Elimination targets…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4586" y="6073551"/>
            <a:ext cx="627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hlinkClick r:id="rId2"/>
              </a:rPr>
              <a:t>http://www.euro.who.int/__data/assets/pdf_file/0003/88086/RC55_eres07.pdf</a:t>
            </a:r>
            <a:endParaRPr lang="en-GB" sz="1400" dirty="0"/>
          </a:p>
        </p:txBody>
      </p:sp>
      <p:pic>
        <p:nvPicPr>
          <p:cNvPr id="38195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29197" y="1268760"/>
            <a:ext cx="5852393" cy="447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R:\Maps\MapAnimation\nov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3322638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Nov-2006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R:\Maps\MapAnimation\dec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3394075" y="6634163"/>
            <a:ext cx="106363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Dec-2006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:\Maps\MapAnimation\jan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3500430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Jan-2006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:\Maps\MapAnimation\feb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3560757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Feb-2007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:\Maps\MapAnimation\mar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3651245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Mar-2007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:\Maps\MapAnimation\apr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374649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Apr-2007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:\Maps\MapAnimation\may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383222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May-2007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:\Maps\MapAnimation\jun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3886195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Jun-2007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:\Maps\MapAnimation\jul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3986208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Jul-2007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:\Maps\MapAnimation\aug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079873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Aug-2007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27384"/>
            <a:ext cx="8713787" cy="1214438"/>
          </a:xfrm>
        </p:spPr>
        <p:txBody>
          <a:bodyPr/>
          <a:lstStyle/>
          <a:p>
            <a:pPr algn="r" eaLnBrk="1" hangingPunct="1"/>
            <a:r>
              <a:rPr lang="en-US" sz="2400" dirty="0" smtClean="0"/>
              <a:t>Measles and rubella incidence per million total population and MCV1 Coverage, WHO European Region, 1999-2012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75" y="1357313"/>
            <a:ext cx="88582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4071938" y="2143125"/>
            <a:ext cx="142875" cy="428625"/>
          </a:xfrm>
          <a:prstGeom prst="down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72000" y="2143125"/>
            <a:ext cx="142875" cy="428625"/>
          </a:xfrm>
          <a:prstGeom prst="down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000625" y="2143125"/>
            <a:ext cx="142875" cy="428625"/>
          </a:xfrm>
          <a:prstGeom prst="down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5500688" y="2143125"/>
            <a:ext cx="142875" cy="428625"/>
          </a:xfrm>
          <a:prstGeom prst="down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000750" y="2143125"/>
            <a:ext cx="142875" cy="428625"/>
          </a:xfrm>
          <a:prstGeom prst="down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500813" y="2143125"/>
            <a:ext cx="142875" cy="428625"/>
          </a:xfrm>
          <a:prstGeom prst="down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85875" y="5929313"/>
            <a:ext cx="142875" cy="428625"/>
          </a:xfrm>
          <a:prstGeom prst="downArrow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0188" y="6000750"/>
            <a:ext cx="23606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50" dirty="0">
                <a:latin typeface="Arial" charset="0"/>
              </a:rPr>
              <a:t>SIA conducted in selected Countries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5691188" y="6409903"/>
            <a:ext cx="33401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700" dirty="0"/>
              <a:t>*Monthly reporting of rubella is not complete</a:t>
            </a:r>
          </a:p>
          <a:p>
            <a:r>
              <a:rPr lang="en-GB" sz="700" dirty="0"/>
              <a:t>Source: WHO/UNICEF JRF and month MR reporting to WHO European region </a:t>
            </a:r>
          </a:p>
          <a:p>
            <a:r>
              <a:rPr lang="en-GB" sz="700" dirty="0"/>
              <a:t>Update </a:t>
            </a:r>
            <a:r>
              <a:rPr lang="en-GB" sz="700" dirty="0" smtClean="0"/>
              <a:t>: </a:t>
            </a:r>
            <a:r>
              <a:rPr lang="en-GB" sz="700" dirty="0"/>
              <a:t>30-Aug-2012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:\Maps\MapAnimation\sep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152897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Sep-2007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:\Maps\MapAnimation\oct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251324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Oct-2007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:\Maps\MapAnimation\nov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314823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Nov-2007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:\Maps\MapAnimation\dec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400549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Dec-2007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:\Maps\MapAnimation\jan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449833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Jan-2008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:\Maps\MapAnimation\feb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567238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Feb-2008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:\Maps\MapAnimation\mar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651377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Mar-2008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:\Maps\MapAnimation\apr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729164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Apr-2008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:\Maps\MapAnimation\may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822828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May-2008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:\Maps\MapAnimation\jun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89426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Jun-2008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Right direction …</a:t>
            </a:r>
            <a:endParaRPr lang="en-GB" dirty="0"/>
          </a:p>
        </p:txBody>
      </p:sp>
      <p:sp>
        <p:nvSpPr>
          <p:cNvPr id="377859" name="Rectangle 3"/>
          <p:cNvSpPr>
            <a:spLocks noGrp="1"/>
          </p:cNvSpPr>
          <p:nvPr>
            <p:ph type="body" idx="1"/>
          </p:nvPr>
        </p:nvSpPr>
        <p:spPr>
          <a:xfrm>
            <a:off x="231775" y="1412776"/>
            <a:ext cx="8656638" cy="468052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Substantial progress towards the </a:t>
            </a:r>
            <a:r>
              <a:rPr lang="en-GB" sz="2400" dirty="0" smtClean="0"/>
              <a:t>2010 regional </a:t>
            </a:r>
            <a:r>
              <a:rPr lang="en-GB" sz="2400" dirty="0" smtClean="0"/>
              <a:t>elimination goal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Supplementary immunization </a:t>
            </a:r>
            <a:r>
              <a:rPr lang="en-GB" sz="2400" dirty="0" smtClean="0"/>
              <a:t>activities (2005-2008</a:t>
            </a:r>
            <a:r>
              <a:rPr lang="en-GB" sz="2400" dirty="0" smtClean="0"/>
              <a:t>)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&gt;&gt;&gt; </a:t>
            </a:r>
            <a:r>
              <a:rPr lang="en-GB" sz="2400" dirty="0" smtClean="0"/>
              <a:t>27 million doses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National immunization coverage </a:t>
            </a:r>
            <a:r>
              <a:rPr lang="en-GB" sz="2400" dirty="0" smtClean="0"/>
              <a:t>levels remained </a:t>
            </a:r>
            <a:r>
              <a:rPr lang="en-GB" sz="2400" dirty="0" smtClean="0"/>
              <a:t>high across the </a:t>
            </a:r>
            <a:r>
              <a:rPr lang="en-GB" sz="2400" dirty="0" smtClean="0"/>
              <a:t>Region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Laboratory </a:t>
            </a:r>
            <a:r>
              <a:rPr lang="en-GB" sz="2400" dirty="0" smtClean="0"/>
              <a:t>reporting completeness approaching 100%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All </a:t>
            </a:r>
            <a:r>
              <a:rPr lang="en-GB" sz="2400" dirty="0" smtClean="0"/>
              <a:t>67 national and </a:t>
            </a:r>
            <a:r>
              <a:rPr lang="en-GB" sz="2400" dirty="0" err="1" smtClean="0"/>
              <a:t>subnational</a:t>
            </a:r>
            <a:r>
              <a:rPr lang="en-GB" sz="2400" dirty="0" smtClean="0"/>
              <a:t> laboratories </a:t>
            </a:r>
            <a:r>
              <a:rPr lang="en-GB" sz="2400" dirty="0" smtClean="0"/>
              <a:t>are fully accredited</a:t>
            </a:r>
            <a:endParaRPr lang="en-GB" sz="2400" dirty="0" smtClean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400" dirty="0" smtClean="0"/>
              <a:t>Evidence for decision making and resources at hand </a:t>
            </a:r>
            <a:br>
              <a:rPr lang="en-GB" sz="2400" dirty="0" smtClean="0"/>
            </a:br>
            <a:r>
              <a:rPr lang="en-GB" sz="2400" dirty="0" err="1" smtClean="0"/>
              <a:t>e.g.immunization</a:t>
            </a:r>
            <a:r>
              <a:rPr lang="en-GB" sz="2400" dirty="0" smtClean="0"/>
              <a:t> registries, genotyping data, </a:t>
            </a:r>
            <a:r>
              <a:rPr lang="en-GB" sz="2400" dirty="0" err="1" smtClean="0"/>
              <a:t>seroprevalence</a:t>
            </a:r>
            <a:r>
              <a:rPr lang="en-GB" sz="2400" dirty="0" smtClean="0"/>
              <a:t> studies, vaccine supply</a:t>
            </a:r>
            <a:endParaRPr lang="en-GB" sz="2400" dirty="0" smtClean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400" dirty="0" smtClean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400" dirty="0" smtClean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400" dirty="0" smtClean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:\Maps\MapAnimation\jul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991103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Jul-2008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:\Maps\MapAnimation\aug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07206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Aug-2008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:\Maps\MapAnimation\sep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143504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Sep-2008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:\Maps\MapAnimation\oct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233992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Oct-2008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:\Maps\MapAnimation\nov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324480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Nov-2008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:\Maps\MapAnimation\dec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40068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Dec-2008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:\Maps\MapAnimation\jan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5491169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Jan-2009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:\Maps\MapAnimation\feb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58007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Feb-2009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:\Maps\MapAnimation\mar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661034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Mar-2009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:\Maps\MapAnimation\apr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743583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Apr-2009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Elimination targets…</a:t>
            </a:r>
            <a:endParaRPr lang="en-GB" dirty="0"/>
          </a:p>
        </p:txBody>
      </p:sp>
      <p:sp>
        <p:nvSpPr>
          <p:cNvPr id="377859" name="Rectangle 3"/>
          <p:cNvSpPr>
            <a:spLocks noGrp="1"/>
          </p:cNvSpPr>
          <p:nvPr>
            <p:ph type="body" idx="1"/>
          </p:nvPr>
        </p:nvSpPr>
        <p:spPr>
          <a:xfrm>
            <a:off x="231775" y="1556792"/>
            <a:ext cx="8656638" cy="4104456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800" b="1" dirty="0" smtClean="0">
                <a:solidFill>
                  <a:srgbClr val="FF0000"/>
                </a:solidFill>
              </a:rPr>
              <a:t>but </a:t>
            </a:r>
            <a:r>
              <a:rPr lang="en-GB" sz="2800" b="1" dirty="0" smtClean="0">
                <a:solidFill>
                  <a:srgbClr val="FF0000"/>
                </a:solidFill>
              </a:rPr>
              <a:t>…</a:t>
            </a:r>
            <a:r>
              <a:rPr lang="en-GB" sz="2800" dirty="0" smtClean="0"/>
              <a:t> over 50% of Member States </a:t>
            </a:r>
            <a:br>
              <a:rPr lang="en-GB" sz="2800" dirty="0" smtClean="0"/>
            </a:br>
            <a:r>
              <a:rPr lang="en-GB" sz="2800" dirty="0" smtClean="0"/>
              <a:t>(≈70% of population) would not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have achieved </a:t>
            </a:r>
            <a:r>
              <a:rPr lang="en-GB" sz="2800" dirty="0" smtClean="0"/>
              <a:t>measles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elimination </a:t>
            </a:r>
            <a:r>
              <a:rPr lang="en-GB" sz="2800" dirty="0" smtClean="0"/>
              <a:t>by 2010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800" dirty="0" smtClean="0"/>
              <a:t>Outbreaks reported from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countries that </a:t>
            </a:r>
            <a:r>
              <a:rPr lang="en-GB" sz="2800" dirty="0" smtClean="0"/>
              <a:t>were measles-free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for </a:t>
            </a:r>
            <a:r>
              <a:rPr lang="en-GB" sz="2800" dirty="0" smtClean="0"/>
              <a:t>years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GB" sz="2800" b="1" dirty="0" smtClean="0">
                <a:solidFill>
                  <a:srgbClr val="FF0000"/>
                </a:solidFill>
              </a:rPr>
              <a:t>thus …</a:t>
            </a:r>
            <a:r>
              <a:rPr lang="en-GB" sz="2800" dirty="0" smtClean="0"/>
              <a:t> target moved to 2015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000" dirty="0" smtClean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000" dirty="0" smtClean="0"/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80000"/>
              </a:spcAft>
            </a:pP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89333" y="1974264"/>
            <a:ext cx="2919742" cy="41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4586" y="6104329"/>
            <a:ext cx="5554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hlinkClick r:id="rId3"/>
              </a:rPr>
              <a:t>http://www.euro.who.int/__data/assets/pdf_file/0008/119546/RC60_edoc15.pdf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:\Maps\MapAnimation\may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822960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May-2009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:\Maps\MapAnimation\jun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915034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Jun-2009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R:\Maps\MapAnimation\jul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5999174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Jul-2009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:\Maps\MapAnimation\aug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089662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Aug-2009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:\Maps\MapAnimation\sep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161100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Sep-2009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R:\Maps\MapAnimation\oct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251588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Oct-2009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:\Maps\MapAnimation\nov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33255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Nov-2009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:\Maps\MapAnimation\dec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411548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Dec-2009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:\Maps\MapAnimation\ja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650082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Jan-2010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:\Maps\MapAnimation\feb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572264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Feb-2010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 smtClean="0"/>
              <a:t>Confirmed measles cases by month,</a:t>
            </a:r>
            <a:br>
              <a:rPr lang="en-GB" sz="3200" dirty="0" smtClean="0"/>
            </a:br>
            <a:r>
              <a:rPr lang="en-GB" sz="3200" dirty="0" smtClean="0"/>
              <a:t> WHO European Region, 2005-2012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516216" y="6505401"/>
            <a:ext cx="243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700" dirty="0"/>
              <a:t>Source: Monthly MR reporting to WHO European region </a:t>
            </a:r>
          </a:p>
          <a:p>
            <a:r>
              <a:rPr lang="en-GB" sz="700" dirty="0" smtClean="0"/>
              <a:t>Update: </a:t>
            </a:r>
            <a:r>
              <a:rPr lang="en-GB" sz="700" dirty="0"/>
              <a:t>30-Aug-2012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screen"/>
          <a:srcRect r="3967"/>
          <a:stretch>
            <a:fillRect/>
          </a:stretch>
        </p:blipFill>
        <p:spPr bwMode="auto">
          <a:xfrm>
            <a:off x="71438" y="1428750"/>
            <a:ext cx="86439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2771800" y="4509120"/>
            <a:ext cx="2952328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:\Maps\MapAnimation\mar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66116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Mar-2010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:\Maps\MapAnimation\apr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742129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Apr-2010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:\Maps\MapAnimation\may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832617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May-2010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:\Maps\MapAnimation\ju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900879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Jun-2010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R:\Maps\MapAnimation\jul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98978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Jul-2010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:\Maps\MapAnimation\au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072330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Aug-2010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R:\Maps\MapAnimation\sep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170757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Sep-2010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R:\Maps\MapAnimation\oct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23425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Oct-2010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R:\Maps\MapAnimation\nov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32792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Nov-2010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:\Maps\MapAnimation\dec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4" cy="5328000"/>
          </a:xfrm>
          <a:prstGeom prst="rect">
            <a:avLst/>
          </a:prstGeom>
          <a:noFill/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40412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Dec-2010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7" descr="R:\Maps\MapAnimation\jan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p Arrow 6"/>
          <p:cNvSpPr/>
          <p:nvPr/>
        </p:nvSpPr>
        <p:spPr>
          <a:xfrm>
            <a:off x="1490663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Jan-2005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R:\Maps\MapAnimation\jan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7491433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Jan-2011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:\Maps\MapAnimation\feb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580335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Feb-2011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:\Maps\MapAnimation\mar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670823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Mar-2011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:\Maps\MapAnimation\apr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75178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Apr-2011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R:\Maps\MapAnimation\may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832749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May-2011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R:\Maps\MapAnimation\jun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913712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Jun-2011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R:\Maps\MapAnimation\jul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7989913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Jul-2011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R:\Maps\MapAnimation\au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08040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Aug-2011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R:\Maps\MapAnimation\sep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180414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Sep-2011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:\Maps\MapAnimation\oct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261377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Oct-2011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R:\Maps\MapAnimation\feb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1570038" y="6634163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Feb-2005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:\Maps\MapAnimation\nov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342340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Nov-2011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R:\Maps\MapAnimation\dec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40901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Dec-2011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:\Maps\MapAnimation\jan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849474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Jan-2012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R:\Maps\MapAnimation\feb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572528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Feb-2012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R:\Maps\MapAnimation\mar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65349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Mar-2012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R:\Maps\MapAnimation\apr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748742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Apr-2012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R:\Maps\MapAnimation\may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851931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May-2012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R:\Maps\MapAnimation\jun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055" cy="5328000"/>
          </a:xfrm>
          <a:prstGeom prst="rect">
            <a:avLst/>
          </a:prstGeom>
          <a:noFill/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8918607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Jun-2012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R:\Maps\MapAnimation\jul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055" cy="5328000"/>
          </a:xfrm>
          <a:prstGeom prst="rect">
            <a:avLst/>
          </a:prstGeom>
          <a:noFill/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25"/>
            <a:ext cx="91440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500062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9001156" y="6643688"/>
            <a:ext cx="106362" cy="21431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88" y="4000503"/>
            <a:ext cx="2424543" cy="9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357554" y="5056576"/>
            <a:ext cx="2428892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15140" y="4000504"/>
            <a:ext cx="2428860" cy="1000132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212717" y="-7773"/>
            <a:ext cx="4214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>
                <a:solidFill>
                  <a:schemeClr val="accent5">
                    <a:lumMod val="50000"/>
                  </a:schemeClr>
                </a:solidFill>
              </a:rPr>
              <a:t>Geographic distribution of confirmed measles cases by month WHO  European Region,  July-2012</a:t>
            </a:r>
            <a:endParaRPr lang="en-GB" sz="10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1000108"/>
            <a:ext cx="11429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=1 measles case*</a:t>
            </a:r>
            <a:endParaRPr lang="en-GB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3428" y="1079429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7883" y="4755660"/>
            <a:ext cx="335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*Randomly distributed within country  (aggregate data) or 1</a:t>
            </a:r>
            <a:r>
              <a:rPr lang="en-GB" sz="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sub national (case-based data); </a:t>
            </a:r>
          </a:p>
          <a:p>
            <a:r>
              <a:rPr lang="en-GB" sz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 Source: Monthly MR reporting to WHO European Region ; Update Date: 13 Sep 2012</a:t>
            </a:r>
            <a:endParaRPr lang="en-GB" sz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 descr="WHO-emblem-ENG-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89" y="23113"/>
            <a:ext cx="1143008" cy="498351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 smtClean="0"/>
              <a:t>Countries with highest number of measles</a:t>
            </a:r>
            <a:br>
              <a:rPr lang="en-GB" sz="3200" dirty="0" smtClean="0"/>
            </a:br>
            <a:r>
              <a:rPr lang="en-GB" sz="3200" dirty="0" smtClean="0"/>
              <a:t>cases in the WHO Europe, 2009 - 2012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6453336"/>
            <a:ext cx="66967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6" y="2132856"/>
            <a:ext cx="905505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7.0&quot;&gt;&lt;object type=&quot;1&quot; unique_id=&quot;10001&quot;&gt;&lt;object type=&quot;8&quot; unique_id=&quot;10468&quot;&gt;&lt;/object&gt;&lt;object type=&quot;2&quot; unique_id=&quot;10469&quot;&gt;&lt;object type=&quot;3&quot; unique_id=&quot;10470&quot;&gt;&lt;property id=&quot;20148&quot; value=&quot;5&quot;/&gt;&lt;property id=&quot;20300&quot; value=&quot;Slide 1 - &amp;quot;&amp;#x0D;&amp;#x0A;&amp;#x0D;&amp;#x0A;Measles and rubella outbreaks in &amp;#x0D;&amp;#x0A;WHO Region of Europe&amp;quot;&quot;/&gt;&lt;property id=&quot;20307&quot; value=&quot;315&quot;/&gt;&lt;/object&gt;&lt;object type=&quot;3&quot; unique_id=&quot;10487&quot;&gt;&lt;property id=&quot;20148&quot; value=&quot;5&quot;/&gt;&lt;property id=&quot;20300&quot; value=&quot;Slide 105 - &amp;quot;The issues …&amp;quot;&quot;/&gt;&lt;property id=&quot;20307&quot; value=&quot;345&quot;/&gt;&lt;/object&gt;&lt;object type=&quot;3&quot; unique_id=&quot;10660&quot;&gt;&lt;property id=&quot;20148&quot; value=&quot;5&quot;/&gt;&lt;property id=&quot;20300&quot; value=&quot;Slide 3 - &amp;quot;Elimination targets…&amp;quot;&quot;/&gt;&lt;property id=&quot;20307&quot; value=&quot;347&quot;/&gt;&lt;/object&gt;&lt;object type=&quot;3&quot; unique_id=&quot;10661&quot;&gt;&lt;property id=&quot;20148&quot; value=&quot;5&quot;/&gt;&lt;property id=&quot;20300&quot; value=&quot;Slide 4 - &amp;quot;Measles and rubella incidence per million total population and MCV1 Coverage, WHO European Region, 1999-2012&amp;quot;&quot;/&gt;&lt;property id=&quot;20307&quot; value=&quot;349&quot;/&gt;&lt;/object&gt;&lt;object type=&quot;3&quot; unique_id=&quot;10662&quot;&gt;&lt;property id=&quot;20148&quot; value=&quot;5&quot;/&gt;&lt;property id=&quot;20300&quot; value=&quot;Slide 5 - &amp;quot;Right direction …&amp;quot;&quot;/&gt;&lt;property id=&quot;20307&quot; value=&quot;348&quot;/&gt;&lt;/object&gt;&lt;object type=&quot;3&quot; unique_id=&quot;10663&quot;&gt;&lt;property id=&quot;20148&quot; value=&quot;5&quot;/&gt;&lt;property id=&quot;20300&quot; value=&quot;Slide 7 - &amp;quot;Confirmed measles cases by month,&amp;#x0D;&amp;#x0A; WHO European Region, 2005-2012&amp;quot;&quot;/&gt;&lt;property id=&quot;20307&quot; value=&quot;350&quot;/&gt;&lt;/object&gt;&lt;object type=&quot;3&quot; unique_id=&quot;10787&quot;&gt;&lt;property id=&quot;20148&quot; value=&quot;5&quot;/&gt;&lt;property id=&quot;20300&quot; value=&quot;Slide 100 - &amp;quot;Proportion of measles cases by age groups, &amp;#x0D;&amp;#x0A;WHO European Region 2009-2012&amp;quot;&quot;/&gt;&lt;property id=&quot;20307&quot; value=&quot;353&quot;/&gt;&lt;/object&gt;&lt;object type=&quot;3&quot; unique_id=&quot;10788&quot;&gt;&lt;property id=&quot;20148&quot; value=&quot;5&quot;/&gt;&lt;property id=&quot;20300&quot; value=&quot;Slide 101 - &amp;quot;Proportion of measles cases by age groups, &amp;#x0D;&amp;#x0A;seven countries and the Region, 2009-2012 &amp;quot;&quot;/&gt;&lt;property id=&quot;20307&quot; value=&quot;355&quot;/&gt;&lt;/object&gt;&lt;object type=&quot;3&quot; unique_id=&quot;10789&quot;&gt;&lt;property id=&quot;20148&quot; value=&quot;5&quot;/&gt;&lt;property id=&quot;20300&quot; value=&quot;Slide 102 - &amp;quot;Immunization status as a percentage of measles cases, &amp;#x0D;&amp;#x0A;by age group, WHO European Region 2009-2012* (&amp;gt;95 000)&amp;quot;&quot;/&gt;&lt;property id=&quot;20307&quot; value=&quot;356&quot;/&gt;&lt;/object&gt;&lt;object type=&quot;3&quot; unique_id=&quot;10791&quot;&gt;&lt;property id=&quot;20148&quot; value=&quot;5&quot;/&gt;&lt;property id=&quot;20300&quot; value=&quot;Slide 106 - &amp;quot;The issues …&amp;quot;&quot;/&gt;&lt;property id=&quot;20307&quot; value=&quot;361&quot;/&gt;&lt;/object&gt;&lt;object type=&quot;3&quot; unique_id=&quot;10792&quot;&gt;&lt;property id=&quot;20148&quot; value=&quot;5&quot;/&gt;&lt;property id=&quot;20300&quot; value=&quot;Slide 108 - &amp;quot;Communication&amp;quot;&quot;/&gt;&lt;property id=&quot;20307&quot; value=&quot;354&quot;/&gt;&lt;/object&gt;&lt;object type=&quot;3&quot; unique_id=&quot;10866&quot;&gt;&lt;property id=&quot;20148&quot; value=&quot;5&quot;/&gt;&lt;property id=&quot;20300&quot; value=&quot;Slide 111 - &amp;quot;Verification process&amp;quot;&quot;/&gt;&lt;property id=&quot;20307&quot; value=&quot;362&quot;/&gt;&lt;/object&gt;&lt;object type=&quot;3&quot; unique_id=&quot;13310&quot;&gt;&lt;property id=&quot;20148&quot; value=&quot;5&quot;/&gt;&lt;property id=&quot;20300&quot; value=&quot;Slide 8&quot;/&gt;&lt;property id=&quot;20307&quot; value=&quot;363&quot;/&gt;&lt;/object&gt;&lt;object type=&quot;3&quot; unique_id=&quot;13311&quot;&gt;&lt;property id=&quot;20148&quot; value=&quot;5&quot;/&gt;&lt;property id=&quot;20300&quot; value=&quot;Slide 9&quot;/&gt;&lt;property id=&quot;20307&quot; value=&quot;364&quot;/&gt;&lt;/object&gt;&lt;object type=&quot;3&quot; unique_id=&quot;13312&quot;&gt;&lt;property id=&quot;20148&quot; value=&quot;5&quot;/&gt;&lt;property id=&quot;20300&quot; value=&quot;Slide 10&quot;/&gt;&lt;property id=&quot;20307&quot; value=&quot;365&quot;/&gt;&lt;/object&gt;&lt;object type=&quot;3&quot; unique_id=&quot;13313&quot;&gt;&lt;property id=&quot;20148&quot; value=&quot;5&quot;/&gt;&lt;property id=&quot;20300&quot; value=&quot;Slide 11&quot;/&gt;&lt;property id=&quot;20307&quot; value=&quot;366&quot;/&gt;&lt;/object&gt;&lt;object type=&quot;3&quot; unique_id=&quot;13314&quot;&gt;&lt;property id=&quot;20148&quot; value=&quot;5&quot;/&gt;&lt;property id=&quot;20300&quot; value=&quot;Slide 12&quot;/&gt;&lt;property id=&quot;20307&quot; value=&quot;367&quot;/&gt;&lt;/object&gt;&lt;object type=&quot;3&quot; unique_id=&quot;13315&quot;&gt;&lt;property id=&quot;20148&quot; value=&quot;5&quot;/&gt;&lt;property id=&quot;20300&quot; value=&quot;Slide 13&quot;/&gt;&lt;property id=&quot;20307&quot; value=&quot;368&quot;/&gt;&lt;/object&gt;&lt;object type=&quot;3&quot; unique_id=&quot;13316&quot;&gt;&lt;property id=&quot;20148&quot; value=&quot;5&quot;/&gt;&lt;property id=&quot;20300&quot; value=&quot;Slide 14&quot;/&gt;&lt;property id=&quot;20307&quot; value=&quot;369&quot;/&gt;&lt;/object&gt;&lt;object type=&quot;3&quot; unique_id=&quot;13317&quot;&gt;&lt;property id=&quot;20148&quot; value=&quot;5&quot;/&gt;&lt;property id=&quot;20300&quot; value=&quot;Slide 15&quot;/&gt;&lt;property id=&quot;20307&quot; value=&quot;370&quot;/&gt;&lt;/object&gt;&lt;object type=&quot;3&quot; unique_id=&quot;13318&quot;&gt;&lt;property id=&quot;20148&quot; value=&quot;5&quot;/&gt;&lt;property id=&quot;20300&quot; value=&quot;Slide 16&quot;/&gt;&lt;property id=&quot;20307&quot; value=&quot;371&quot;/&gt;&lt;/object&gt;&lt;object type=&quot;3&quot; unique_id=&quot;13319&quot;&gt;&lt;property id=&quot;20148&quot; value=&quot;5&quot;/&gt;&lt;property id=&quot;20300&quot; value=&quot;Slide 17&quot;/&gt;&lt;property id=&quot;20307&quot; value=&quot;372&quot;/&gt;&lt;/object&gt;&lt;object type=&quot;3&quot; unique_id=&quot;13320&quot;&gt;&lt;property id=&quot;20148&quot; value=&quot;5&quot;/&gt;&lt;property id=&quot;20300&quot; value=&quot;Slide 18&quot;/&gt;&lt;property id=&quot;20307&quot; value=&quot;373&quot;/&gt;&lt;/object&gt;&lt;object type=&quot;3&quot; unique_id=&quot;13321&quot;&gt;&lt;property id=&quot;20148&quot; value=&quot;5&quot;/&gt;&lt;property id=&quot;20300&quot; value=&quot;Slide 19&quot;/&gt;&lt;property id=&quot;20307&quot; value=&quot;374&quot;/&gt;&lt;/object&gt;&lt;object type=&quot;3&quot; unique_id=&quot;13322&quot;&gt;&lt;property id=&quot;20148&quot; value=&quot;5&quot;/&gt;&lt;property id=&quot;20300&quot; value=&quot;Slide 20&quot;/&gt;&lt;property id=&quot;20307&quot; value=&quot;375&quot;/&gt;&lt;/object&gt;&lt;object type=&quot;3&quot; unique_id=&quot;13323&quot;&gt;&lt;property id=&quot;20148&quot; value=&quot;5&quot;/&gt;&lt;property id=&quot;20300&quot; value=&quot;Slide 21&quot;/&gt;&lt;property id=&quot;20307&quot; value=&quot;376&quot;/&gt;&lt;/object&gt;&lt;object type=&quot;3&quot; unique_id=&quot;13324&quot;&gt;&lt;property id=&quot;20148&quot; value=&quot;5&quot;/&gt;&lt;property id=&quot;20300&quot; value=&quot;Slide 22&quot;/&gt;&lt;property id=&quot;20307&quot; value=&quot;377&quot;/&gt;&lt;/object&gt;&lt;object type=&quot;3&quot; unique_id=&quot;13325&quot;&gt;&lt;property id=&quot;20148&quot; value=&quot;5&quot;/&gt;&lt;property id=&quot;20300&quot; value=&quot;Slide 23&quot;/&gt;&lt;property id=&quot;20307&quot; value=&quot;378&quot;/&gt;&lt;/object&gt;&lt;object type=&quot;3&quot; unique_id=&quot;13326&quot;&gt;&lt;property id=&quot;20148&quot; value=&quot;5&quot;/&gt;&lt;property id=&quot;20300&quot; value=&quot;Slide 24&quot;/&gt;&lt;property id=&quot;20307&quot; value=&quot;379&quot;/&gt;&lt;/object&gt;&lt;object type=&quot;3&quot; unique_id=&quot;13327&quot;&gt;&lt;property id=&quot;20148&quot; value=&quot;5&quot;/&gt;&lt;property id=&quot;20300&quot; value=&quot;Slide 25&quot;/&gt;&lt;property id=&quot;20307&quot; value=&quot;380&quot;/&gt;&lt;/object&gt;&lt;object type=&quot;3&quot; unique_id=&quot;13328&quot;&gt;&lt;property id=&quot;20148&quot; value=&quot;5&quot;/&gt;&lt;property id=&quot;20300&quot; value=&quot;Slide 26&quot;/&gt;&lt;property id=&quot;20307&quot; value=&quot;381&quot;/&gt;&lt;/object&gt;&lt;object type=&quot;3&quot; unique_id=&quot;13329&quot;&gt;&lt;property id=&quot;20148&quot; value=&quot;5&quot;/&gt;&lt;property id=&quot;20300&quot; value=&quot;Slide 27&quot;/&gt;&lt;property id=&quot;20307&quot; value=&quot;382&quot;/&gt;&lt;/object&gt;&lt;object type=&quot;3&quot; unique_id=&quot;13330&quot;&gt;&lt;property id=&quot;20148&quot; value=&quot;5&quot;/&gt;&lt;property id=&quot;20300&quot; value=&quot;Slide 28&quot;/&gt;&lt;property id=&quot;20307&quot; value=&quot;383&quot;/&gt;&lt;/object&gt;&lt;object type=&quot;3&quot; unique_id=&quot;13331&quot;&gt;&lt;property id=&quot;20148&quot; value=&quot;5&quot;/&gt;&lt;property id=&quot;20300&quot; value=&quot;Slide 29&quot;/&gt;&lt;property id=&quot;20307&quot; value=&quot;384&quot;/&gt;&lt;/object&gt;&lt;object type=&quot;3&quot; unique_id=&quot;13332&quot;&gt;&lt;property id=&quot;20148&quot; value=&quot;5&quot;/&gt;&lt;property id=&quot;20300&quot; value=&quot;Slide 30&quot;/&gt;&lt;property id=&quot;20307&quot; value=&quot;385&quot;/&gt;&lt;/object&gt;&lt;object type=&quot;3&quot; unique_id=&quot;13333&quot;&gt;&lt;property id=&quot;20148&quot; value=&quot;5&quot;/&gt;&lt;property id=&quot;20300&quot; value=&quot;Slide 31&quot;/&gt;&lt;property id=&quot;20307&quot; value=&quot;386&quot;/&gt;&lt;/object&gt;&lt;object type=&quot;3&quot; unique_id=&quot;13334&quot;&gt;&lt;property id=&quot;20148&quot; value=&quot;5&quot;/&gt;&lt;property id=&quot;20300&quot; value=&quot;Slide 32&quot;/&gt;&lt;property id=&quot;20307&quot; value=&quot;387&quot;/&gt;&lt;/object&gt;&lt;object type=&quot;3&quot; unique_id=&quot;13335&quot;&gt;&lt;property id=&quot;20148&quot; value=&quot;5&quot;/&gt;&lt;property id=&quot;20300&quot; value=&quot;Slide 33&quot;/&gt;&lt;property id=&quot;20307&quot; value=&quot;388&quot;/&gt;&lt;/object&gt;&lt;object type=&quot;3&quot; unique_id=&quot;13336&quot;&gt;&lt;property id=&quot;20148&quot; value=&quot;5&quot;/&gt;&lt;property id=&quot;20300&quot; value=&quot;Slide 34&quot;/&gt;&lt;property id=&quot;20307&quot; value=&quot;389&quot;/&gt;&lt;/object&gt;&lt;object type=&quot;3&quot; unique_id=&quot;13337&quot;&gt;&lt;property id=&quot;20148&quot; value=&quot;5&quot;/&gt;&lt;property id=&quot;20300&quot; value=&quot;Slide 35&quot;/&gt;&lt;property id=&quot;20307&quot; value=&quot;390&quot;/&gt;&lt;/object&gt;&lt;object type=&quot;3&quot; unique_id=&quot;13338&quot;&gt;&lt;property id=&quot;20148&quot; value=&quot;5&quot;/&gt;&lt;property id=&quot;20300&quot; value=&quot;Slide 36&quot;/&gt;&lt;property id=&quot;20307&quot; value=&quot;391&quot;/&gt;&lt;/object&gt;&lt;object type=&quot;3&quot; unique_id=&quot;13339&quot;&gt;&lt;property id=&quot;20148&quot; value=&quot;5&quot;/&gt;&lt;property id=&quot;20300&quot; value=&quot;Slide 37&quot;/&gt;&lt;property id=&quot;20307&quot; value=&quot;392&quot;/&gt;&lt;/object&gt;&lt;object type=&quot;3&quot; unique_id=&quot;13340&quot;&gt;&lt;property id=&quot;20148&quot; value=&quot;5&quot;/&gt;&lt;property id=&quot;20300&quot; value=&quot;Slide 38&quot;/&gt;&lt;property id=&quot;20307&quot; value=&quot;393&quot;/&gt;&lt;/object&gt;&lt;object type=&quot;3&quot; unique_id=&quot;13341&quot;&gt;&lt;property id=&quot;20148&quot; value=&quot;5&quot;/&gt;&lt;property id=&quot;20300&quot; value=&quot;Slide 39&quot;/&gt;&lt;property id=&quot;20307&quot; value=&quot;394&quot;/&gt;&lt;/object&gt;&lt;object type=&quot;3&quot; unique_id=&quot;13342&quot;&gt;&lt;property id=&quot;20148&quot; value=&quot;5&quot;/&gt;&lt;property id=&quot;20300&quot; value=&quot;Slide 40&quot;/&gt;&lt;property id=&quot;20307&quot; value=&quot;395&quot;/&gt;&lt;/object&gt;&lt;object type=&quot;3&quot; unique_id=&quot;13343&quot;&gt;&lt;property id=&quot;20148&quot; value=&quot;5&quot;/&gt;&lt;property id=&quot;20300&quot; value=&quot;Slide 41&quot;/&gt;&lt;property id=&quot;20307&quot; value=&quot;396&quot;/&gt;&lt;/object&gt;&lt;object type=&quot;3&quot; unique_id=&quot;13344&quot;&gt;&lt;property id=&quot;20148&quot; value=&quot;5&quot;/&gt;&lt;property id=&quot;20300&quot; value=&quot;Slide 42&quot;/&gt;&lt;property id=&quot;20307&quot; value=&quot;397&quot;/&gt;&lt;/object&gt;&lt;object type=&quot;3&quot; unique_id=&quot;13345&quot;&gt;&lt;property id=&quot;20148&quot; value=&quot;5&quot;/&gt;&lt;property id=&quot;20300&quot; value=&quot;Slide 43&quot;/&gt;&lt;property id=&quot;20307&quot; value=&quot;398&quot;/&gt;&lt;/object&gt;&lt;object type=&quot;3&quot; unique_id=&quot;13346&quot;&gt;&lt;property id=&quot;20148&quot; value=&quot;5&quot;/&gt;&lt;property id=&quot;20300&quot; value=&quot;Slide 44&quot;/&gt;&lt;property id=&quot;20307&quot; value=&quot;399&quot;/&gt;&lt;/object&gt;&lt;object type=&quot;3&quot; unique_id=&quot;13347&quot;&gt;&lt;property id=&quot;20148&quot; value=&quot;5&quot;/&gt;&lt;property id=&quot;20300&quot; value=&quot;Slide 45&quot;/&gt;&lt;property id=&quot;20307&quot; value=&quot;400&quot;/&gt;&lt;/object&gt;&lt;object type=&quot;3&quot; unique_id=&quot;13348&quot;&gt;&lt;property id=&quot;20148&quot; value=&quot;5&quot;/&gt;&lt;property id=&quot;20300&quot; value=&quot;Slide 46&quot;/&gt;&lt;property id=&quot;20307&quot; value=&quot;401&quot;/&gt;&lt;/object&gt;&lt;object type=&quot;3&quot; unique_id=&quot;13349&quot;&gt;&lt;property id=&quot;20148&quot; value=&quot;5&quot;/&gt;&lt;property id=&quot;20300&quot; value=&quot;Slide 47&quot;/&gt;&lt;property id=&quot;20307&quot; value=&quot;402&quot;/&gt;&lt;/object&gt;&lt;object type=&quot;3&quot; unique_id=&quot;13350&quot;&gt;&lt;property id=&quot;20148&quot; value=&quot;5&quot;/&gt;&lt;property id=&quot;20300&quot; value=&quot;Slide 48&quot;/&gt;&lt;property id=&quot;20307&quot; value=&quot;403&quot;/&gt;&lt;/object&gt;&lt;object type=&quot;3&quot; unique_id=&quot;13351&quot;&gt;&lt;property id=&quot;20148&quot; value=&quot;5&quot;/&gt;&lt;property id=&quot;20300&quot; value=&quot;Slide 49&quot;/&gt;&lt;property id=&quot;20307&quot; value=&quot;404&quot;/&gt;&lt;/object&gt;&lt;object type=&quot;3&quot; unique_id=&quot;13352&quot;&gt;&lt;property id=&quot;20148&quot; value=&quot;5&quot;/&gt;&lt;property id=&quot;20300&quot; value=&quot;Slide 50&quot;/&gt;&lt;property id=&quot;20307&quot; value=&quot;405&quot;/&gt;&lt;/object&gt;&lt;object type=&quot;3&quot; unique_id=&quot;13353&quot;&gt;&lt;property id=&quot;20148&quot; value=&quot;5&quot;/&gt;&lt;property id=&quot;20300&quot; value=&quot;Slide 51&quot;/&gt;&lt;property id=&quot;20307&quot; value=&quot;406&quot;/&gt;&lt;/object&gt;&lt;object type=&quot;3&quot; unique_id=&quot;13354&quot;&gt;&lt;property id=&quot;20148&quot; value=&quot;5&quot;/&gt;&lt;property id=&quot;20300&quot; value=&quot;Slide 52&quot;/&gt;&lt;property id=&quot;20307&quot; value=&quot;407&quot;/&gt;&lt;/object&gt;&lt;object type=&quot;3&quot; unique_id=&quot;13355&quot;&gt;&lt;property id=&quot;20148&quot; value=&quot;5&quot;/&gt;&lt;property id=&quot;20300&quot; value=&quot;Slide 53&quot;/&gt;&lt;property id=&quot;20307&quot; value=&quot;408&quot;/&gt;&lt;/object&gt;&lt;object type=&quot;3&quot; unique_id=&quot;13356&quot;&gt;&lt;property id=&quot;20148&quot; value=&quot;5&quot;/&gt;&lt;property id=&quot;20300&quot; value=&quot;Slide 54&quot;/&gt;&lt;property id=&quot;20307&quot; value=&quot;409&quot;/&gt;&lt;/object&gt;&lt;object type=&quot;3&quot; unique_id=&quot;13357&quot;&gt;&lt;property id=&quot;20148&quot; value=&quot;5&quot;/&gt;&lt;property id=&quot;20300&quot; value=&quot;Slide 55&quot;/&gt;&lt;property id=&quot;20307&quot; value=&quot;410&quot;/&gt;&lt;/object&gt;&lt;object type=&quot;3&quot; unique_id=&quot;13358&quot;&gt;&lt;property id=&quot;20148&quot; value=&quot;5&quot;/&gt;&lt;property id=&quot;20300&quot; value=&quot;Slide 56&quot;/&gt;&lt;property id=&quot;20307&quot; value=&quot;411&quot;/&gt;&lt;/object&gt;&lt;object type=&quot;3&quot; unique_id=&quot;13359&quot;&gt;&lt;property id=&quot;20148&quot; value=&quot;5&quot;/&gt;&lt;property id=&quot;20300&quot; value=&quot;Slide 57&quot;/&gt;&lt;property id=&quot;20307&quot; value=&quot;412&quot;/&gt;&lt;/object&gt;&lt;object type=&quot;3&quot; unique_id=&quot;13360&quot;&gt;&lt;property id=&quot;20148&quot; value=&quot;5&quot;/&gt;&lt;property id=&quot;20300&quot; value=&quot;Slide 58&quot;/&gt;&lt;property id=&quot;20307&quot; value=&quot;413&quot;/&gt;&lt;/object&gt;&lt;object type=&quot;3&quot; unique_id=&quot;13361&quot;&gt;&lt;property id=&quot;20148&quot; value=&quot;5&quot;/&gt;&lt;property id=&quot;20300&quot; value=&quot;Slide 59&quot;/&gt;&lt;property id=&quot;20307&quot; value=&quot;414&quot;/&gt;&lt;/object&gt;&lt;object type=&quot;3&quot; unique_id=&quot;13362&quot;&gt;&lt;property id=&quot;20148&quot; value=&quot;5&quot;/&gt;&lt;property id=&quot;20300&quot; value=&quot;Slide 60&quot;/&gt;&lt;property id=&quot;20307&quot; value=&quot;415&quot;/&gt;&lt;/object&gt;&lt;object type=&quot;3&quot; unique_id=&quot;13363&quot;&gt;&lt;property id=&quot;20148&quot; value=&quot;5&quot;/&gt;&lt;property id=&quot;20300&quot; value=&quot;Slide 61&quot;/&gt;&lt;property id=&quot;20307&quot; value=&quot;416&quot;/&gt;&lt;/object&gt;&lt;object type=&quot;3&quot; unique_id=&quot;13364&quot;&gt;&lt;property id=&quot;20148&quot; value=&quot;5&quot;/&gt;&lt;property id=&quot;20300&quot; value=&quot;Slide 62&quot;/&gt;&lt;property id=&quot;20307&quot; value=&quot;417&quot;/&gt;&lt;/object&gt;&lt;object type=&quot;3&quot; unique_id=&quot;13365&quot;&gt;&lt;property id=&quot;20148&quot; value=&quot;5&quot;/&gt;&lt;property id=&quot;20300&quot; value=&quot;Slide 63&quot;/&gt;&lt;property id=&quot;20307&quot; value=&quot;418&quot;/&gt;&lt;/object&gt;&lt;object type=&quot;3&quot; unique_id=&quot;13366&quot;&gt;&lt;property id=&quot;20148&quot; value=&quot;5&quot;/&gt;&lt;property id=&quot;20300&quot; value=&quot;Slide 64&quot;/&gt;&lt;property id=&quot;20307&quot; value=&quot;419&quot;/&gt;&lt;/object&gt;&lt;object type=&quot;3&quot; unique_id=&quot;13367&quot;&gt;&lt;property id=&quot;20148&quot; value=&quot;5&quot;/&gt;&lt;property id=&quot;20300&quot; value=&quot;Slide 65&quot;/&gt;&lt;property id=&quot;20307&quot; value=&quot;420&quot;/&gt;&lt;/object&gt;&lt;object type=&quot;3&quot; unique_id=&quot;13368&quot;&gt;&lt;property id=&quot;20148&quot; value=&quot;5&quot;/&gt;&lt;property id=&quot;20300&quot; value=&quot;Slide 66&quot;/&gt;&lt;property id=&quot;20307&quot; value=&quot;421&quot;/&gt;&lt;/object&gt;&lt;object type=&quot;3&quot; unique_id=&quot;13369&quot;&gt;&lt;property id=&quot;20148&quot; value=&quot;5&quot;/&gt;&lt;property id=&quot;20300&quot; value=&quot;Slide 67&quot;/&gt;&lt;property id=&quot;20307&quot; value=&quot;422&quot;/&gt;&lt;/object&gt;&lt;object type=&quot;3&quot; unique_id=&quot;13370&quot;&gt;&lt;property id=&quot;20148&quot; value=&quot;5&quot;/&gt;&lt;property id=&quot;20300&quot; value=&quot;Slide 68&quot;/&gt;&lt;property id=&quot;20307&quot; value=&quot;423&quot;/&gt;&lt;/object&gt;&lt;object type=&quot;3&quot; unique_id=&quot;13371&quot;&gt;&lt;property id=&quot;20148&quot; value=&quot;5&quot;/&gt;&lt;property id=&quot;20300&quot; value=&quot;Slide 69&quot;/&gt;&lt;property id=&quot;20307&quot; value=&quot;424&quot;/&gt;&lt;/object&gt;&lt;object type=&quot;3&quot; unique_id=&quot;13372&quot;&gt;&lt;property id=&quot;20148&quot; value=&quot;5&quot;/&gt;&lt;property id=&quot;20300&quot; value=&quot;Slide 70&quot;/&gt;&lt;property id=&quot;20307&quot; value=&quot;425&quot;/&gt;&lt;/object&gt;&lt;object type=&quot;3&quot; unique_id=&quot;13373&quot;&gt;&lt;property id=&quot;20148&quot; value=&quot;5&quot;/&gt;&lt;property id=&quot;20300&quot; value=&quot;Slide 71&quot;/&gt;&lt;property id=&quot;20307&quot; value=&quot;426&quot;/&gt;&lt;/object&gt;&lt;object type=&quot;3&quot; unique_id=&quot;13374&quot;&gt;&lt;property id=&quot;20148&quot; value=&quot;5&quot;/&gt;&lt;property id=&quot;20300&quot; value=&quot;Slide 72&quot;/&gt;&lt;property id=&quot;20307&quot; value=&quot;427&quot;/&gt;&lt;/object&gt;&lt;object type=&quot;3&quot; unique_id=&quot;13375&quot;&gt;&lt;property id=&quot;20148&quot; value=&quot;5&quot;/&gt;&lt;property id=&quot;20300&quot; value=&quot;Slide 73&quot;/&gt;&lt;property id=&quot;20307&quot; value=&quot;428&quot;/&gt;&lt;/object&gt;&lt;object type=&quot;3&quot; unique_id=&quot;13376&quot;&gt;&lt;property id=&quot;20148&quot; value=&quot;5&quot;/&gt;&lt;property id=&quot;20300&quot; value=&quot;Slide 74&quot;/&gt;&lt;property id=&quot;20307&quot; value=&quot;429&quot;/&gt;&lt;/object&gt;&lt;object type=&quot;3&quot; unique_id=&quot;13377&quot;&gt;&lt;property id=&quot;20148&quot; value=&quot;5&quot;/&gt;&lt;property id=&quot;20300&quot; value=&quot;Slide 75&quot;/&gt;&lt;property id=&quot;20307&quot; value=&quot;430&quot;/&gt;&lt;/object&gt;&lt;object type=&quot;3&quot; unique_id=&quot;13378&quot;&gt;&lt;property id=&quot;20148&quot; value=&quot;5&quot;/&gt;&lt;property id=&quot;20300&quot; value=&quot;Slide 76&quot;/&gt;&lt;property id=&quot;20307&quot; value=&quot;431&quot;/&gt;&lt;/object&gt;&lt;object type=&quot;3&quot; unique_id=&quot;13379&quot;&gt;&lt;property id=&quot;20148&quot; value=&quot;5&quot;/&gt;&lt;property id=&quot;20300&quot; value=&quot;Slide 77&quot;/&gt;&lt;property id=&quot;20307&quot; value=&quot;432&quot;/&gt;&lt;/object&gt;&lt;object type=&quot;3&quot; unique_id=&quot;13380&quot;&gt;&lt;property id=&quot;20148&quot; value=&quot;5&quot;/&gt;&lt;property id=&quot;20300&quot; value=&quot;Slide 78&quot;/&gt;&lt;property id=&quot;20307&quot; value=&quot;433&quot;/&gt;&lt;/object&gt;&lt;object type=&quot;3&quot; unique_id=&quot;13381&quot;&gt;&lt;property id=&quot;20148&quot; value=&quot;5&quot;/&gt;&lt;property id=&quot;20300&quot; value=&quot;Slide 79&quot;/&gt;&lt;property id=&quot;20307&quot; value=&quot;434&quot;/&gt;&lt;/object&gt;&lt;object type=&quot;3&quot; unique_id=&quot;13382&quot;&gt;&lt;property id=&quot;20148&quot; value=&quot;5&quot;/&gt;&lt;property id=&quot;20300&quot; value=&quot;Slide 80&quot;/&gt;&lt;property id=&quot;20307&quot; value=&quot;435&quot;/&gt;&lt;/object&gt;&lt;object type=&quot;3&quot; unique_id=&quot;13383&quot;&gt;&lt;property id=&quot;20148&quot; value=&quot;5&quot;/&gt;&lt;property id=&quot;20300&quot; value=&quot;Slide 81&quot;/&gt;&lt;property id=&quot;20307&quot; value=&quot;436&quot;/&gt;&lt;/object&gt;&lt;object type=&quot;3&quot; unique_id=&quot;13384&quot;&gt;&lt;property id=&quot;20148&quot; value=&quot;5&quot;/&gt;&lt;property id=&quot;20300&quot; value=&quot;Slide 82&quot;/&gt;&lt;property id=&quot;20307&quot; value=&quot;437&quot;/&gt;&lt;/object&gt;&lt;object type=&quot;3&quot; unique_id=&quot;13385&quot;&gt;&lt;property id=&quot;20148&quot; value=&quot;5&quot;/&gt;&lt;property id=&quot;20300&quot; value=&quot;Slide 83&quot;/&gt;&lt;property id=&quot;20307&quot; value=&quot;438&quot;/&gt;&lt;/object&gt;&lt;object type=&quot;3&quot; unique_id=&quot;13386&quot;&gt;&lt;property id=&quot;20148&quot; value=&quot;5&quot;/&gt;&lt;property id=&quot;20300&quot; value=&quot;Slide 84&quot;/&gt;&lt;property id=&quot;20307&quot; value=&quot;439&quot;/&gt;&lt;/object&gt;&lt;object type=&quot;3&quot; unique_id=&quot;13387&quot;&gt;&lt;property id=&quot;20148&quot; value=&quot;5&quot;/&gt;&lt;property id=&quot;20300&quot; value=&quot;Slide 85&quot;/&gt;&lt;property id=&quot;20307&quot; value=&quot;440&quot;/&gt;&lt;/object&gt;&lt;object type=&quot;3&quot; unique_id=&quot;13388&quot;&gt;&lt;property id=&quot;20148&quot; value=&quot;5&quot;/&gt;&lt;property id=&quot;20300&quot; value=&quot;Slide 86&quot;/&gt;&lt;property id=&quot;20307&quot; value=&quot;441&quot;/&gt;&lt;/object&gt;&lt;object type=&quot;3&quot; unique_id=&quot;13389&quot;&gt;&lt;property id=&quot;20148&quot; value=&quot;5&quot;/&gt;&lt;property id=&quot;20300&quot; value=&quot;Slide 87&quot;/&gt;&lt;property id=&quot;20307&quot; value=&quot;442&quot;/&gt;&lt;/object&gt;&lt;object type=&quot;3&quot; unique_id=&quot;13390&quot;&gt;&lt;property id=&quot;20148&quot; value=&quot;5&quot;/&gt;&lt;property id=&quot;20300&quot; value=&quot;Slide 88&quot;/&gt;&lt;property id=&quot;20307&quot; value=&quot;443&quot;/&gt;&lt;/object&gt;&lt;object type=&quot;3&quot; unique_id=&quot;13391&quot;&gt;&lt;property id=&quot;20148&quot; value=&quot;5&quot;/&gt;&lt;property id=&quot;20300&quot; value=&quot;Slide 89&quot;/&gt;&lt;property id=&quot;20307&quot; value=&quot;444&quot;/&gt;&lt;/object&gt;&lt;object type=&quot;3&quot; unique_id=&quot;13392&quot;&gt;&lt;property id=&quot;20148&quot; value=&quot;5&quot;/&gt;&lt;property id=&quot;20300&quot; value=&quot;Slide 90&quot;/&gt;&lt;property id=&quot;20307&quot; value=&quot;445&quot;/&gt;&lt;/object&gt;&lt;object type=&quot;3&quot; unique_id=&quot;13393&quot;&gt;&lt;property id=&quot;20148&quot; value=&quot;5&quot;/&gt;&lt;property id=&quot;20300&quot; value=&quot;Slide 91&quot;/&gt;&lt;property id=&quot;20307&quot; value=&quot;446&quot;/&gt;&lt;/object&gt;&lt;object type=&quot;3&quot; unique_id=&quot;13394&quot;&gt;&lt;property id=&quot;20148&quot; value=&quot;5&quot;/&gt;&lt;property id=&quot;20300&quot; value=&quot;Slide 92&quot;/&gt;&lt;property id=&quot;20307&quot; value=&quot;447&quot;/&gt;&lt;/object&gt;&lt;object type=&quot;3&quot; unique_id=&quot;13395&quot;&gt;&lt;property id=&quot;20148&quot; value=&quot;5&quot;/&gt;&lt;property id=&quot;20300&quot; value=&quot;Slide 93&quot;/&gt;&lt;property id=&quot;20307&quot; value=&quot;448&quot;/&gt;&lt;/object&gt;&lt;object type=&quot;3&quot; unique_id=&quot;13396&quot;&gt;&lt;property id=&quot;20148&quot; value=&quot;5&quot;/&gt;&lt;property id=&quot;20300&quot; value=&quot;Slide 94&quot;/&gt;&lt;property id=&quot;20307&quot; value=&quot;449&quot;/&gt;&lt;/object&gt;&lt;object type=&quot;3&quot; unique_id=&quot;13397&quot;&gt;&lt;property id=&quot;20148&quot; value=&quot;5&quot;/&gt;&lt;property id=&quot;20300&quot; value=&quot;Slide 95&quot;/&gt;&lt;property id=&quot;20307&quot; value=&quot;450&quot;/&gt;&lt;/object&gt;&lt;object type=&quot;3&quot; unique_id=&quot;13398&quot;&gt;&lt;property id=&quot;20148&quot; value=&quot;5&quot;/&gt;&lt;property id=&quot;20300&quot; value=&quot;Slide 96&quot;/&gt;&lt;property id=&quot;20307&quot; value=&quot;451&quot;/&gt;&lt;/object&gt;&lt;object type=&quot;3&quot; unique_id=&quot;13399&quot;&gt;&lt;property id=&quot;20148&quot; value=&quot;5&quot;/&gt;&lt;property id=&quot;20300&quot; value=&quot;Slide 97&quot;/&gt;&lt;property id=&quot;20307&quot; value=&quot;452&quot;/&gt;&lt;/object&gt;&lt;object type=&quot;3&quot; unique_id=&quot;13400&quot;&gt;&lt;property id=&quot;20148&quot; value=&quot;5&quot;/&gt;&lt;property id=&quot;20300&quot; value=&quot;Slide 98&quot;/&gt;&lt;property id=&quot;20307&quot; value=&quot;453&quot;/&gt;&lt;/object&gt;&lt;object type=&quot;3&quot; unique_id=&quot;13401&quot;&gt;&lt;property id=&quot;20148&quot; value=&quot;5&quot;/&gt;&lt;property id=&quot;20300&quot; value=&quot;Slide 99 - &amp;quot;Countries with highest number of measles&amp;#x0D;&amp;#x0A;cases in the WHO Europe, 2009 - 2012&amp;quot;&quot;/&gt;&lt;property id=&quot;20307&quot; value=&quot;454&quot;/&gt;&lt;/object&gt;&lt;object type=&quot;3&quot; unique_id=&quot;13402&quot;&gt;&lt;property id=&quot;20148&quot; value=&quot;5&quot;/&gt;&lt;property id=&quot;20300&quot; value=&quot;Slide 107 - &amp;quot;Rubella incidence and major outbreaks &amp;#x0D;&amp;#x0A;in the European Region,  2008 -2011&amp;quot;&quot;/&gt;&lt;property id=&quot;20307&quot; value=&quot;455&quot;/&gt;&lt;/object&gt;&lt;object type=&quot;3&quot; unique_id=&quot;14259&quot;&gt;&lt;property id=&quot;20148&quot; value=&quot;5&quot;/&gt;&lt;property id=&quot;20300&quot; value=&quot;Slide 2 - &amp;quot;WHO Region of Europe&amp;quot;&quot;/&gt;&lt;property id=&quot;20307&quot; value=&quot;456&quot;/&gt;&lt;/object&gt;&lt;object type=&quot;3&quot; unique_id=&quot;14260&quot;&gt;&lt;property id=&quot;20148&quot; value=&quot;5&quot;/&gt;&lt;property id=&quot;20300&quot; value=&quot;Slide 6 - &amp;quot;Elimination targets…&amp;quot;&quot;/&gt;&lt;property id=&quot;20307&quot; value=&quot;457&quot;/&gt;&lt;/object&gt;&lt;object type=&quot;3&quot; unique_id=&quot;14261&quot;&gt;&lt;property id=&quot;20148&quot; value=&quot;5&quot;/&gt;&lt;property id=&quot;20300&quot; value=&quot;Slide 103 - &amp;quot;The whys and wherefores …&amp;quot;&quot;/&gt;&lt;property id=&quot;20307&quot; value=&quot;458&quot;/&gt;&lt;/object&gt;&lt;object type=&quot;3&quot; unique_id=&quot;14262&quot;&gt;&lt;property id=&quot;20148&quot; value=&quot;5&quot;/&gt;&lt;property id=&quot;20300&quot; value=&quot;Slide 104 - &amp;quot;The whys and wherefores …&amp;quot;&quot;/&gt;&lt;property id=&quot;20307&quot; value=&quot;459&quot;/&gt;&lt;/object&gt;&lt;object type=&quot;3&quot; unique_id=&quot;14263&quot;&gt;&lt;property id=&quot;20148&quot; value=&quot;5&quot;/&gt;&lt;property id=&quot;20300&quot; value=&quot;Slide 109 - &amp;quot;Communication&amp;quot;&quot;/&gt;&lt;property id=&quot;20307&quot; value=&quot;460&quot;/&gt;&lt;/object&gt;&lt;object type=&quot;3&quot; unique_id=&quot;14264&quot;&gt;&lt;property id=&quot;20148&quot; value=&quot;5&quot;/&gt;&lt;property id=&quot;20300&quot; value=&quot;Slide 110 - &amp;quot;Use every opportunity…&amp;quot;&quot;/&gt;&lt;property id=&quot;20307&quot; value=&quot;4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DS PowerPoint_How-to guide">
  <a:themeElements>
    <a:clrScheme name="CDS PowerPoint_How-to gu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DS PowerPoint_How-to guid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S PowerPoint_How-to gu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3113</TotalTime>
  <Words>5094</Words>
  <Application>Microsoft Office PowerPoint</Application>
  <PresentationFormat>On-screen Show (4:3)</PresentationFormat>
  <Paragraphs>503</Paragraphs>
  <Slides>111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13" baseType="lpstr">
      <vt:lpstr>CDS PowerPoint_How-to guide</vt:lpstr>
      <vt:lpstr>2_Office Theme</vt:lpstr>
      <vt:lpstr>  Measles and rubella outbreaks in  WHO Region of Europe</vt:lpstr>
      <vt:lpstr>WHO Region of Europe</vt:lpstr>
      <vt:lpstr>Elimination targets…</vt:lpstr>
      <vt:lpstr>Measles and rubella incidence per million total population and MCV1 Coverage, WHO European Region, 1999-2012</vt:lpstr>
      <vt:lpstr>Right direction …</vt:lpstr>
      <vt:lpstr>Elimination targets…</vt:lpstr>
      <vt:lpstr>Confirmed measles cases by month,  WHO European Region, 2005-2012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Countries with highest number of measles cases in the WHO Europe, 2009 - 2012</vt:lpstr>
      <vt:lpstr>Proportion of measles cases by age groups,  WHO European Region 2009-2012</vt:lpstr>
      <vt:lpstr>Proportion of measles cases by age groups,  seven countries and the Region, 2009-2012 </vt:lpstr>
      <vt:lpstr>Immunization status as a percentage of measles cases,  by age group, WHO European Region 2009-2012* (&gt;95 000)</vt:lpstr>
      <vt:lpstr>The whys and wherefores …</vt:lpstr>
      <vt:lpstr>The whys and wherefores …</vt:lpstr>
      <vt:lpstr>The issues …</vt:lpstr>
      <vt:lpstr>The issues …</vt:lpstr>
      <vt:lpstr>Rubella incidence and major outbreaks  in the European Region,  2008 -2011</vt:lpstr>
      <vt:lpstr>Communication</vt:lpstr>
      <vt:lpstr>Communication</vt:lpstr>
      <vt:lpstr>Use every opportunity…</vt:lpstr>
      <vt:lpstr>Verification process</vt:lpstr>
    </vt:vector>
  </TitlesOfParts>
  <Company>World Health 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How-to guide</dc:title>
  <dc:creator>WHO</dc:creator>
  <cp:lastModifiedBy>Dr Dina Pfeifer</cp:lastModifiedBy>
  <cp:revision>148</cp:revision>
  <dcterms:created xsi:type="dcterms:W3CDTF">2009-03-26T12:07:46Z</dcterms:created>
  <dcterms:modified xsi:type="dcterms:W3CDTF">2012-09-19T11:37:22Z</dcterms:modified>
</cp:coreProperties>
</file>